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141" r:id="rId2"/>
    <p:sldMasterId id="2147484637" r:id="rId3"/>
    <p:sldMasterId id="2147484805" r:id="rId4"/>
    <p:sldMasterId id="2147484817" r:id="rId5"/>
    <p:sldMasterId id="2147484829" r:id="rId6"/>
  </p:sldMasterIdLst>
  <p:notesMasterIdLst>
    <p:notesMasterId r:id="rId157"/>
  </p:notesMasterIdLst>
  <p:sldIdLst>
    <p:sldId id="990" r:id="rId7"/>
    <p:sldId id="1146" r:id="rId8"/>
    <p:sldId id="991" r:id="rId9"/>
    <p:sldId id="992" r:id="rId10"/>
    <p:sldId id="1038" r:id="rId11"/>
    <p:sldId id="1054" r:id="rId12"/>
    <p:sldId id="1055" r:id="rId13"/>
    <p:sldId id="1041" r:id="rId14"/>
    <p:sldId id="1042" r:id="rId15"/>
    <p:sldId id="1043" r:id="rId16"/>
    <p:sldId id="1048" r:id="rId17"/>
    <p:sldId id="1051" r:id="rId18"/>
    <p:sldId id="1052" r:id="rId19"/>
    <p:sldId id="1053" r:id="rId20"/>
    <p:sldId id="1050" r:id="rId21"/>
    <p:sldId id="1049" r:id="rId22"/>
    <p:sldId id="1056" r:id="rId23"/>
    <p:sldId id="1044" r:id="rId24"/>
    <p:sldId id="1057" r:id="rId25"/>
    <p:sldId id="1113" r:id="rId26"/>
    <p:sldId id="1114" r:id="rId27"/>
    <p:sldId id="1115" r:id="rId28"/>
    <p:sldId id="993" r:id="rId29"/>
    <p:sldId id="994" r:id="rId30"/>
    <p:sldId id="995" r:id="rId31"/>
    <p:sldId id="1127" r:id="rId32"/>
    <p:sldId id="996" r:id="rId33"/>
    <p:sldId id="997" r:id="rId34"/>
    <p:sldId id="1000" r:id="rId35"/>
    <p:sldId id="1001" r:id="rId36"/>
    <p:sldId id="1128" r:id="rId37"/>
    <p:sldId id="1002" r:id="rId38"/>
    <p:sldId id="659" r:id="rId39"/>
    <p:sldId id="1003" r:id="rId40"/>
    <p:sldId id="1130" r:id="rId41"/>
    <p:sldId id="1059" r:id="rId42"/>
    <p:sldId id="1005" r:id="rId43"/>
    <p:sldId id="719" r:id="rId44"/>
    <p:sldId id="718" r:id="rId45"/>
    <p:sldId id="1007" r:id="rId46"/>
    <p:sldId id="1101" r:id="rId47"/>
    <p:sldId id="1104" r:id="rId48"/>
    <p:sldId id="1120" r:id="rId49"/>
    <p:sldId id="1060" r:id="rId50"/>
    <p:sldId id="1119" r:id="rId51"/>
    <p:sldId id="664" r:id="rId52"/>
    <p:sldId id="1011" r:id="rId53"/>
    <p:sldId id="1132" r:id="rId54"/>
    <p:sldId id="1012" r:id="rId55"/>
    <p:sldId id="1062" r:id="rId56"/>
    <p:sldId id="1144" r:id="rId57"/>
    <p:sldId id="1013" r:id="rId58"/>
    <p:sldId id="1134" r:id="rId59"/>
    <p:sldId id="1017" r:id="rId60"/>
    <p:sldId id="1145" r:id="rId61"/>
    <p:sldId id="1018" r:id="rId62"/>
    <p:sldId id="1020" r:id="rId63"/>
    <p:sldId id="1019" r:id="rId64"/>
    <p:sldId id="1004" r:id="rId65"/>
    <p:sldId id="1136" r:id="rId66"/>
    <p:sldId id="1137" r:id="rId67"/>
    <p:sldId id="1063" r:id="rId68"/>
    <p:sldId id="1064" r:id="rId69"/>
    <p:sldId id="667" r:id="rId70"/>
    <p:sldId id="1122" r:id="rId71"/>
    <p:sldId id="1123" r:id="rId72"/>
    <p:sldId id="1124" r:id="rId73"/>
    <p:sldId id="1121" r:id="rId74"/>
    <p:sldId id="665" r:id="rId75"/>
    <p:sldId id="668" r:id="rId76"/>
    <p:sldId id="1138" r:id="rId77"/>
    <p:sldId id="1025" r:id="rId78"/>
    <p:sldId id="671" r:id="rId79"/>
    <p:sldId id="1026" r:id="rId80"/>
    <p:sldId id="670" r:id="rId81"/>
    <p:sldId id="691" r:id="rId82"/>
    <p:sldId id="1092" r:id="rId83"/>
    <p:sldId id="1093" r:id="rId84"/>
    <p:sldId id="692" r:id="rId85"/>
    <p:sldId id="1095" r:id="rId86"/>
    <p:sldId id="689" r:id="rId87"/>
    <p:sldId id="690" r:id="rId88"/>
    <p:sldId id="1097" r:id="rId89"/>
    <p:sldId id="1068" r:id="rId90"/>
    <p:sldId id="1105" r:id="rId91"/>
    <p:sldId id="1069" r:id="rId92"/>
    <p:sldId id="1070" r:id="rId93"/>
    <p:sldId id="1071" r:id="rId94"/>
    <p:sldId id="1088" r:id="rId95"/>
    <p:sldId id="1089" r:id="rId96"/>
    <p:sldId id="1072" r:id="rId97"/>
    <p:sldId id="1073" r:id="rId98"/>
    <p:sldId id="1074" r:id="rId99"/>
    <p:sldId id="1075" r:id="rId100"/>
    <p:sldId id="1076" r:id="rId101"/>
    <p:sldId id="767" r:id="rId102"/>
    <p:sldId id="753" r:id="rId103"/>
    <p:sldId id="754" r:id="rId104"/>
    <p:sldId id="755" r:id="rId105"/>
    <p:sldId id="757" r:id="rId106"/>
    <p:sldId id="756" r:id="rId107"/>
    <p:sldId id="758" r:id="rId108"/>
    <p:sldId id="759" r:id="rId109"/>
    <p:sldId id="760" r:id="rId110"/>
    <p:sldId id="763" r:id="rId111"/>
    <p:sldId id="764" r:id="rId112"/>
    <p:sldId id="765" r:id="rId113"/>
    <p:sldId id="766" r:id="rId114"/>
    <p:sldId id="1027" r:id="rId115"/>
    <p:sldId id="762" r:id="rId116"/>
    <p:sldId id="768" r:id="rId117"/>
    <p:sldId id="775" r:id="rId118"/>
    <p:sldId id="1028" r:id="rId119"/>
    <p:sldId id="1029" r:id="rId120"/>
    <p:sldId id="1030" r:id="rId121"/>
    <p:sldId id="1031" r:id="rId122"/>
    <p:sldId id="688" r:id="rId123"/>
    <p:sldId id="1140" r:id="rId124"/>
    <p:sldId id="769" r:id="rId125"/>
    <p:sldId id="1141" r:id="rId126"/>
    <p:sldId id="1032" r:id="rId127"/>
    <p:sldId id="1033" r:id="rId128"/>
    <p:sldId id="1034" r:id="rId129"/>
    <p:sldId id="772" r:id="rId130"/>
    <p:sldId id="735" r:id="rId131"/>
    <p:sldId id="794" r:id="rId132"/>
    <p:sldId id="776" r:id="rId133"/>
    <p:sldId id="777" r:id="rId134"/>
    <p:sldId id="778" r:id="rId135"/>
    <p:sldId id="779" r:id="rId136"/>
    <p:sldId id="780" r:id="rId137"/>
    <p:sldId id="781" r:id="rId138"/>
    <p:sldId id="782" r:id="rId139"/>
    <p:sldId id="783" r:id="rId140"/>
    <p:sldId id="784" r:id="rId141"/>
    <p:sldId id="785" r:id="rId142"/>
    <p:sldId id="786" r:id="rId143"/>
    <p:sldId id="787" r:id="rId144"/>
    <p:sldId id="788" r:id="rId145"/>
    <p:sldId id="789" r:id="rId146"/>
    <p:sldId id="790" r:id="rId147"/>
    <p:sldId id="791" r:id="rId148"/>
    <p:sldId id="1035" r:id="rId149"/>
    <p:sldId id="1036" r:id="rId150"/>
    <p:sldId id="793" r:id="rId151"/>
    <p:sldId id="770" r:id="rId152"/>
    <p:sldId id="1142" r:id="rId153"/>
    <p:sldId id="1143" r:id="rId154"/>
    <p:sldId id="733" r:id="rId155"/>
    <p:sldId id="1147" r:id="rId15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3E0D"/>
    <a:srgbClr val="C81A08"/>
    <a:srgbClr val="C80000"/>
    <a:srgbClr val="FFFFFF"/>
    <a:srgbClr val="000000"/>
    <a:srgbClr val="D79694"/>
    <a:srgbClr val="99CCFF"/>
    <a:srgbClr val="1F497D"/>
    <a:srgbClr val="BBE0E3"/>
    <a:srgbClr val="5F95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5" autoAdjust="0"/>
    <p:restoredTop sz="94658" autoAdjust="0"/>
  </p:normalViewPr>
  <p:slideViewPr>
    <p:cSldViewPr>
      <p:cViewPr varScale="1">
        <p:scale>
          <a:sx n="67" d="100"/>
          <a:sy n="67" d="100"/>
        </p:scale>
        <p:origin x="1188" y="44"/>
      </p:cViewPr>
      <p:guideLst>
        <p:guide orient="horz" pos="2160"/>
        <p:guide pos="2880"/>
      </p:guideLst>
    </p:cSldViewPr>
  </p:slideViewPr>
  <p:notesTextViewPr>
    <p:cViewPr>
      <p:scale>
        <a:sx n="3" d="2"/>
        <a:sy n="3" d="2"/>
      </p:scale>
      <p:origin x="0" y="0"/>
    </p:cViewPr>
  </p:notesTextViewPr>
  <p:sorterViewPr>
    <p:cViewPr>
      <p:scale>
        <a:sx n="66" d="100"/>
        <a:sy n="66" d="100"/>
      </p:scale>
      <p:origin x="0" y="-514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viewProps" Target="viewProps.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theme" Target="theme/theme1.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notesMaster" Target="notesMasters/notesMaster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60B4C35-B42A-4BD8-99BD-B7E1FC11DCFA}" type="datetimeFigureOut">
              <a:rPr lang="en-US"/>
              <a:pPr>
                <a:defRPr/>
              </a:pPr>
              <a:t>11/19/2023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C47CB33-1C69-436E-8EF3-04CD19091C9B}" type="slidenum">
              <a:rPr lang="en-US"/>
              <a:pPr>
                <a:defRPr/>
              </a:pPr>
              <a:t>‹#›</a:t>
            </a:fld>
            <a:endParaRPr lang="en-US"/>
          </a:p>
        </p:txBody>
      </p:sp>
    </p:spTree>
    <p:extLst>
      <p:ext uri="{BB962C8B-B14F-4D97-AF65-F5344CB8AC3E}">
        <p14:creationId xmlns:p14="http://schemas.microsoft.com/office/powerpoint/2010/main" val="29073178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04F95CA-2FE5-4EC4-8A7D-FE5CDECACF7A}"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076D3B-7FA1-45B0-BD81-1289D288A7A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6194559-3A47-42FB-9283-3F3240B89ED7}"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E0619D-7493-4401-A4C1-23FFFC6BE06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1998B9-9415-4543-89A1-16B991672B5E}"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1C5D65-0E31-42C3-9306-DC6DA194AD7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7E1738C-5992-4274-B3EB-CEAC6DA851E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203CB5-7554-4326-B777-78A9FB1CD97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3CC4B7C-13B9-4ADB-9515-DED5588B06BA}"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A4C5D4-FBD3-419F-B411-F96DF510EB0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CC45BA1-1689-4B1C-928A-C9BAD9ADD64F}"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86644F-03D5-4020-84A2-2F2B2A3854A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1BC78C5-B2DD-4750-B9D1-09EA14DCA8B8}"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EE1CDE-8256-45C6-98AD-7B3CD766C527}"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98670A9-D285-4998-964D-A7E571E07681}"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46905F4-ECA3-4F84-AB09-86F35D52F49C}"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5A5C0C3-BAF8-4C84-8745-F3FB7E648754}"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9B18BE2-076E-412F-A821-0678F4DD0A68}"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8E3FDE7-FBB9-4CB4-8394-5A553859DC38}"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3F99023-74E4-44FD-A459-749F072AE6AE}"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E38AD0A-30DC-41D8-92A7-ED0B50387535}"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6DF132-F762-4105-9049-6B8A3CA5CD2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47EE293-9290-4566-94AC-109F11FDBA05}"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4A6E34-5A52-442F-9110-8D3DA68CCEB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9D20094-16BE-480B-AD80-B94029227882}"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794CAAC-3634-4D2B-A020-BE9DD7CE46F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01ECC40-EF39-41F0-86B4-6D9A183358FC}"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8E3115-A29A-42C4-9D6B-FE222E0DBD96}"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909F0D6-11F6-41A2-9F85-5212B50CA87B}"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9C4EBB-B9B4-41A1-9452-8A5F40FE3214}"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196A33B-2160-491C-9266-8794DBD7B3DD}"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309F40-22CF-4FF3-A1DF-35A6C37CC4D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C0475D-A02E-418E-96F6-725210C6B0BC}"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FAEA7F-C664-494B-9983-7A4CBB5A229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6D9ED73-1413-4132-A9E2-161A5F62F3A2}"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B0D361-F471-472C-8A59-123C0449FE8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EDD4093-7EFE-44B1-A822-CD506C467BFC}"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6E0A9FD-5A93-4695-85B5-F026CDC7A2D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F0E05EB-0DB5-403F-8C9F-F7D1D56489DA}"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50F08D8-EF64-4900-BA63-408975A1543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218E7CF-B342-4225-9725-BDC5EA2E16E1}"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6F0E3E1-0318-45E4-AFD1-86414D835E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C877C9A-92A2-4BDB-B15A-F34A0BD927BE}"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F386076-5900-4AB4-A0E8-992CFA44C26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F2F11CB-A805-4596-926D-D47944A64D7A}" type="datetimeFigureOut">
              <a:rPr lang="en-US"/>
              <a:pPr>
                <a:defRPr/>
              </a:pPr>
              <a:t>11/19/2023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9B6354-BCE0-4ED0-90E3-7C1F762FEB8E}"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7AB0891-EC2B-4B2F-99A4-DF909CAA2DEF}"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CBF008E-8E8C-4310-A4FC-B88ED705F52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DF06D9A-25BA-4AC9-BFA4-AB9DA75AAAEB}"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F7F245D-A9B0-4E4B-9596-56275C8B8DF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0CF514-DCBD-4EAA-980B-3884F781744C}"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7A234B-E3B7-4BD5-B2E5-EE13E8D372D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6CBDDF-A4D9-4A01-88BE-28C124D8078F}"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2FADA9F-F4B5-4368-B438-691F5949ABB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3D4E32-63CC-48DF-9361-FA5E4BC40329}"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3139F2-22FB-435D-8BA3-09FA7B213311}"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7DABD1-22D8-4C80-BD46-79924F725225}"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08FCEF-B8D5-4468-A51E-0740AB274CCF}"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5024F6-B620-4AC4-9478-7FD18131366C}"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6E0C6D-E7EE-4178-AE0F-20687D11E62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AF50EAA-A428-4F01-AF82-04EE9592DB65}"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A7858FA-61B6-4961-998F-863A870B175E}"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502CC9-0DCA-4AFA-A602-20A24AD545EF}"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9"/>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F75D57-BA86-4120-A4EF-0377F2C85988}"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C42493-CE95-4811-A533-35CBD7E8A8C8}"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E8A6A5-F8E2-4D0D-BA52-891E00FFA31B}"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5" y="274647"/>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357CDB-3C38-4149-B78B-FC145E08960A}"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196A33B-2160-491C-9266-8794DBD7B3DD}"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309F40-22CF-4FF3-A1DF-35A6C37CC4D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C0475D-A02E-418E-96F6-725210C6B0BC}"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FAEA7F-C664-494B-9983-7A4CBB5A229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6D9ED73-1413-4132-A9E2-161A5F62F3A2}"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B0D361-F471-472C-8A59-123C0449FE8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EDD4093-7EFE-44B1-A822-CD506C467BFC}"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6E0A9FD-5A93-4695-85B5-F026CDC7A2D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F0E05EB-0DB5-403F-8C9F-F7D1D56489DA}"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50F08D8-EF64-4900-BA63-408975A1543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8C78228-FE22-4DF8-9340-9E15054CD8CF}" type="datetimeFigureOut">
              <a:rPr lang="en-US"/>
              <a:pPr>
                <a:defRPr/>
              </a:pPr>
              <a:t>11/19/2023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B6EEC16-C3BC-4345-A100-FB7591A7EEAD}"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218E7CF-B342-4225-9725-BDC5EA2E16E1}"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6F0E3E1-0318-45E4-AFD1-86414D835E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C877C9A-92A2-4BDB-B15A-F34A0BD927BE}"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F386076-5900-4AB4-A0E8-992CFA44C26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7AB0891-EC2B-4B2F-99A4-DF909CAA2DEF}"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CBF008E-8E8C-4310-A4FC-B88ED705F52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DF06D9A-25BA-4AC9-BFA4-AB9DA75AAAEB}"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F7F245D-A9B0-4E4B-9596-56275C8B8DF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0CF514-DCBD-4EAA-980B-3884F781744C}"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7A234B-E3B7-4BD5-B2E5-EE13E8D372D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6CBDDF-A4D9-4A01-88BE-28C124D8078F}"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2FADA9F-F4B5-4368-B438-691F5949ABB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196A33B-2160-491C-9266-8794DBD7B3DD}"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309F40-22CF-4FF3-A1DF-35A6C37CC4D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C0475D-A02E-418E-96F6-725210C6B0BC}"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DFAEA7F-C664-494B-9983-7A4CBB5A229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6D9ED73-1413-4132-A9E2-161A5F62F3A2}"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B0D361-F471-472C-8A59-123C0449FE8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EDD4093-7EFE-44B1-A822-CD506C467BFC}"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6E0A9FD-5A93-4695-85B5-F026CDC7A2D1}"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4F151B4-66E1-4DCC-9CE6-162B96EB1872}" type="datetimeFigureOut">
              <a:rPr lang="en-US"/>
              <a:pPr>
                <a:defRPr/>
              </a:pPr>
              <a:t>11/19/2023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048E2D0-38D4-42BB-8A8B-C0E0928D81CB}"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F0E05EB-0DB5-403F-8C9F-F7D1D56489DA}" type="datetimeFigureOut">
              <a:rPr lang="en-US">
                <a:solidFill>
                  <a:prstClr val="black">
                    <a:tint val="75000"/>
                  </a:prstClr>
                </a:solidFill>
              </a:rPr>
              <a:pPr>
                <a:defRPr/>
              </a:pPr>
              <a:t>11/19/2023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50F08D8-EF64-4900-BA63-408975A1543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218E7CF-B342-4225-9725-BDC5EA2E16E1}" type="datetimeFigureOut">
              <a:rPr lang="en-US">
                <a:solidFill>
                  <a:prstClr val="black">
                    <a:tint val="75000"/>
                  </a:prstClr>
                </a:solidFill>
              </a:rPr>
              <a:pPr>
                <a:defRPr/>
              </a:pPr>
              <a:t>11/19/2023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6F0E3E1-0318-45E4-AFD1-86414D835E6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C877C9A-92A2-4BDB-B15A-F34A0BD927BE}" type="datetimeFigureOut">
              <a:rPr lang="en-US">
                <a:solidFill>
                  <a:prstClr val="black">
                    <a:tint val="75000"/>
                  </a:prstClr>
                </a:solidFill>
              </a:rPr>
              <a:pPr>
                <a:defRPr/>
              </a:pPr>
              <a:t>11/19/2023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F386076-5900-4AB4-A0E8-992CFA44C26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7AB0891-EC2B-4B2F-99A4-DF909CAA2DEF}"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CBF008E-8E8C-4310-A4FC-B88ED705F52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DF06D9A-25BA-4AC9-BFA4-AB9DA75AAAEB}" type="datetimeFigureOut">
              <a:rPr lang="en-US">
                <a:solidFill>
                  <a:prstClr val="black">
                    <a:tint val="75000"/>
                  </a:prstClr>
                </a:solidFill>
              </a:rPr>
              <a:pPr>
                <a:defRPr/>
              </a:pPr>
              <a:t>11/19/2023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F7F245D-A9B0-4E4B-9596-56275C8B8DF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40CF514-DCBD-4EAA-980B-3884F781744C}"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7A234B-E3B7-4BD5-B2E5-EE13E8D372D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6CBDDF-A4D9-4A01-88BE-28C124D8078F}"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2FADA9F-F4B5-4368-B438-691F5949ABB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61BD77E-71F3-4EF1-BD39-668319394041}" type="datetimeFigureOut">
              <a:rPr lang="en-US"/>
              <a:pPr>
                <a:defRPr/>
              </a:pPr>
              <a:t>11/19/2023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2365AB6-D741-4508-9566-7A40A7E127F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FB40D4F-8D84-4F8B-B5A3-471BD9A57E19}"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970E2E-2803-41F9-82C7-43FB8CE6926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23DBB8F-3C31-4EBC-BE37-0A1B8B93102F}" type="datetimeFigureOut">
              <a:rPr lang="en-US"/>
              <a:pPr>
                <a:defRPr/>
              </a:pPr>
              <a:t>11/19/2023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02B324-1B03-46CE-8071-6B1C28F3AC0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D8434697-F7A6-415D-8044-8C0B615F115B}"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97262D3A-F80A-451D-900F-F724FAD617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79" r:id="rId1"/>
    <p:sldLayoutId id="2147484180" r:id="rId2"/>
    <p:sldLayoutId id="2147484181" r:id="rId3"/>
    <p:sldLayoutId id="2147484182" r:id="rId4"/>
    <p:sldLayoutId id="2147484183" r:id="rId5"/>
    <p:sldLayoutId id="2147484184" r:id="rId6"/>
    <p:sldLayoutId id="2147484185" r:id="rId7"/>
    <p:sldLayoutId id="2147484186" r:id="rId8"/>
    <p:sldLayoutId id="2147484187" r:id="rId9"/>
    <p:sldLayoutId id="2147484188" r:id="rId10"/>
    <p:sldLayoutId id="214748418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29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29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7E5267CC-5E1F-470C-A904-582491246AB0}" type="datetimeFigureOut">
              <a:rPr lang="en-US"/>
              <a:pPr>
                <a:defRPr/>
              </a:pPr>
              <a:t>11/19/2023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7B1478C7-5A92-4FB5-B643-107FF3154F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10" r:id="rId1"/>
    <p:sldLayoutId id="2147484511" r:id="rId2"/>
    <p:sldLayoutId id="2147484512" r:id="rId3"/>
    <p:sldLayoutId id="2147484513" r:id="rId4"/>
    <p:sldLayoutId id="2147484514" r:id="rId5"/>
    <p:sldLayoutId id="2147484515" r:id="rId6"/>
    <p:sldLayoutId id="2147484516" r:id="rId7"/>
    <p:sldLayoutId id="2147484517" r:id="rId8"/>
    <p:sldLayoutId id="2147484518" r:id="rId9"/>
    <p:sldLayoutId id="2147484519" r:id="rId10"/>
    <p:sldLayoutId id="214748452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1324D76-3343-4BF9-B43F-0FA2426F5768}"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90EB106-A7C1-4E85-B269-71EB5FBBB690}"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638"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 id="2147484647" r:id="rId10"/>
    <p:sldLayoutId id="214748464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7A03666-DA0D-4712-BFE9-739D4BB76F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06" r:id="rId1"/>
    <p:sldLayoutId id="2147484807" r:id="rId2"/>
    <p:sldLayoutId id="2147484808" r:id="rId3"/>
    <p:sldLayoutId id="2147484809" r:id="rId4"/>
    <p:sldLayoutId id="2147484810" r:id="rId5"/>
    <p:sldLayoutId id="2147484811" r:id="rId6"/>
    <p:sldLayoutId id="2147484812" r:id="rId7"/>
    <p:sldLayoutId id="2147484813" r:id="rId8"/>
    <p:sldLayoutId id="2147484814" r:id="rId9"/>
    <p:sldLayoutId id="2147484815" r:id="rId10"/>
    <p:sldLayoutId id="21474848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1324D76-3343-4BF9-B43F-0FA2426F5768}"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90EB106-A7C1-4E85-B269-71EB5FBBB690}"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818" r:id="rId1"/>
    <p:sldLayoutId id="2147484819" r:id="rId2"/>
    <p:sldLayoutId id="2147484820" r:id="rId3"/>
    <p:sldLayoutId id="2147484821" r:id="rId4"/>
    <p:sldLayoutId id="2147484822" r:id="rId5"/>
    <p:sldLayoutId id="2147484823" r:id="rId6"/>
    <p:sldLayoutId id="2147484824" r:id="rId7"/>
    <p:sldLayoutId id="2147484825" r:id="rId8"/>
    <p:sldLayoutId id="2147484826" r:id="rId9"/>
    <p:sldLayoutId id="2147484827" r:id="rId10"/>
    <p:sldLayoutId id="214748482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1324D76-3343-4BF9-B43F-0FA2426F5768}" type="datetimeFigureOut">
              <a:rPr lang="en-US">
                <a:solidFill>
                  <a:prstClr val="black">
                    <a:tint val="75000"/>
                  </a:prstClr>
                </a:solidFill>
              </a:rPr>
              <a:pPr>
                <a:defRPr/>
              </a:pPr>
              <a:t>11/19/2023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90EB106-A7C1-4E85-B269-71EB5FBBB690}"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830" r:id="rId1"/>
    <p:sldLayoutId id="2147484831" r:id="rId2"/>
    <p:sldLayoutId id="2147484832" r:id="rId3"/>
    <p:sldLayoutId id="2147484833" r:id="rId4"/>
    <p:sldLayoutId id="2147484834" r:id="rId5"/>
    <p:sldLayoutId id="2147484835" r:id="rId6"/>
    <p:sldLayoutId id="2147484836" r:id="rId7"/>
    <p:sldLayoutId id="2147484837" r:id="rId8"/>
    <p:sldLayoutId id="2147484838" r:id="rId9"/>
    <p:sldLayoutId id="2147484839" r:id="rId10"/>
    <p:sldLayoutId id="21474848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0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0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0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en.wikipedia.org/wiki/Energy_expenditure" TargetMode="Externa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118.xml.rels><?xml version="1.0" encoding="UTF-8" standalone="yes"?>
<Relationships xmlns="http://schemas.openxmlformats.org/package/2006/relationships"><Relationship Id="rId3" Type="http://schemas.openxmlformats.org/officeDocument/2006/relationships/hyperlink" Target="http://www.d.umn.edu/cla/faculty/troufs/anthfood/afnutritionlabels.html#title"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hyperlink" Target="http://www.d.umn.edu/cla/faculty/troufs/anthfood/afnutritionlabels.html#title"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122.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123.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1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en.wikipedia.org/wiki/Nutrition_facts_label" TargetMode="External"/><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5.xml.rels><?xml version="1.0" encoding="UTF-8" standalone="yes"?>
<Relationships xmlns="http://schemas.openxmlformats.org/package/2006/relationships"><Relationship Id="rId3" Type="http://schemas.openxmlformats.org/officeDocument/2006/relationships/hyperlink" Target="http://www.cagle.com/news/TransFatBan/main.asp" TargetMode="External"/><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3" Type="http://schemas.openxmlformats.org/officeDocument/2006/relationships/hyperlink" Target="http://www.cagle.com/news/TransFatBan/main.asp" TargetMode="External"/><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cagle.com/news/TransFatBan/main.asp" TargetMode="External"/><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cagle.com/news/TransFatBan/main.asp" TargetMode="External"/><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cagle.com/news/TransFatBan/main.asp" TargetMode="Externa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cagle.com/news/TransFatBan/main.asp" TargetMode="External"/><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cagle.com/news/TransFatBan/main.asp" TargetMode="External"/><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cagle.com/news/TransFatBan/main.asp" TargetMode="Externa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cagle.com/news/TransFatBan/main.asp" TargetMode="External"/><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www.cagle.com/news/TransFatBan/main.asp" TargetMode="External"/><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www.cagle.com/news/TransFatBan/main.asp" TargetMode="External"/><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cagle.com/news/TransFatBan/main.asp" TargetMode="External"/><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cagle.com/news/TransFatBan/main.asp" TargetMode="External"/><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cagle.com/news/TransFatBan/main.asp" TargetMode="Externa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www.cagle.com/news/TransFatBan/main.asp" TargetMode="Externa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www.cagle.com/news/TransFatBan/main.asp" TargetMode="External"/><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cagle.com/news/TransFatBan/main.asp" TargetMode="External"/><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insidepolitics.org/images/cops-%20trans%20fat.jpg" TargetMode="External"/><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foodpolitics.com/photos/marion_cartoon_3/" TargetMode="External"/><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foodpolitics.com/photos/marion_cartoon_3/" TargetMode="External"/><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foodpolitics.com/photos/marion_cartoon_3/" TargetMode="External"/><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147.xml.rels><?xml version="1.0" encoding="UTF-8" standalone="yes"?>
<Relationships xmlns="http://schemas.openxmlformats.org/package/2006/relationships"><Relationship Id="rId3" Type="http://schemas.openxmlformats.org/officeDocument/2006/relationships/hyperlink" Target="http://www.d.umn.edu/cla/faculty/troufs/anthfood/afnutritionlabels.html#title"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hyperlink" Target="http://www.d.umn.edu/cla/faculty/troufs/anthfood/afnutritionlabels.html#title"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hyperlink" Target="http://www.foodtimeline.org/"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foodtimeline.org/"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www.d.umn.edu/cla/faculty/troufs/anthfood/afnutritionlabels.html#title"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d.umn.edu/cla/faculty/troufs/anthfood/aftexts.html#title" TargetMode="External"/><Relationship Id="rId2" Type="http://schemas.openxmlformats.org/officeDocument/2006/relationships/image" Target="../media/image1.jpeg"/><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www.d.umn.edu/cla/faculty/troufs/anthfood/afnutritionlabels.html#title"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hyperlink" Target="http://www.d.umn.edu/cla/faculty/troufs/anthfood/afnutritionlabels.html#title"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hyperlink" Target="http://en.wikipedia.org/wiki/Daily_value" TargetMode="External"/><Relationship Id="rId2" Type="http://schemas.openxmlformats.org/officeDocument/2006/relationships/image" Target="../media/image7.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47.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48.xml.rels><?xml version="1.0" encoding="UTF-8" standalone="yes"?>
<Relationships xmlns="http://schemas.openxmlformats.org/package/2006/relationships"><Relationship Id="rId3" Type="http://schemas.openxmlformats.org/officeDocument/2006/relationships/hyperlink" Target="http://www.d.umn.edu/cla/faculty/troufs/anthfood/afnutritionlabels.html#title"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0.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51.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52.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53.xml.rels><?xml version="1.0" encoding="UTF-8" standalone="yes"?>
<Relationships xmlns="http://schemas.openxmlformats.org/package/2006/relationships"><Relationship Id="rId3" Type="http://schemas.openxmlformats.org/officeDocument/2006/relationships/hyperlink" Target="http://www.d.umn.edu/cla/faculty/troufs/anthfood/afnutritionlabels.html#title"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55.xml.rels><?xml version="1.0" encoding="UTF-8" standalone="yes"?>
<Relationships xmlns="http://schemas.openxmlformats.org/package/2006/relationships"><Relationship Id="rId3" Type="http://schemas.openxmlformats.org/officeDocument/2006/relationships/hyperlink" Target="http://www.d.umn.edu/cla/faculty/troufs/anthfood/afnutritionlabels.html#title"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57.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58.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59.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3" Type="http://schemas.openxmlformats.org/officeDocument/2006/relationships/hyperlink" Target="http://www.d.umn.edu/cla/faculty/troufs/anthfood/afnutritionlabels.html#title"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www.d.umn.edu/cla/faculty/troufs/anthfood/afnutritionlabels.html#title"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d.umn.edu/cla/faculty/troufs/anthfood/afnutrition.html#whattoeat" TargetMode="External"/><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0.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71.xml.rels><?xml version="1.0" encoding="UTF-8" standalone="yes"?>
<Relationships xmlns="http://schemas.openxmlformats.org/package/2006/relationships"><Relationship Id="rId3" Type="http://schemas.openxmlformats.org/officeDocument/2006/relationships/hyperlink" Target="http://www.d.umn.edu/cla/faculty/troufs/anthfood/afnutritionlabels.html#title"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73.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74.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75.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hyperlink" Target="http://en.wikipedia.org/wiki/Skin_color"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http://en.wikipedia.org/wiki/Nutrition_facts_label"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D15D4E-14DA-482A-8C8B-02F88AA948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228601"/>
            <a:ext cx="5175504" cy="6383985"/>
          </a:xfrm>
          <a:prstGeom prst="rect">
            <a:avLst/>
          </a:prstGeom>
        </p:spPr>
      </p:pic>
      <p:sp>
        <p:nvSpPr>
          <p:cNvPr id="5" name="Subtitle 2">
            <a:extLst>
              <a:ext uri="{FF2B5EF4-FFF2-40B4-BE49-F238E27FC236}">
                <a16:creationId xmlns:a16="http://schemas.microsoft.com/office/drawing/2014/main" id="{1154F476-71C4-4577-88FC-B2F95F790162}"/>
              </a:ext>
            </a:extLst>
          </p:cNvPr>
          <p:cNvSpPr txBox="1">
            <a:spLocks/>
          </p:cNvSpPr>
          <p:nvPr/>
        </p:nvSpPr>
        <p:spPr>
          <a:xfrm>
            <a:off x="2006601" y="228600"/>
            <a:ext cx="5120640" cy="6400800"/>
          </a:xfrm>
          <a:prstGeom prst="rect">
            <a:avLst/>
          </a:prstGeom>
          <a:solidFill>
            <a:srgbClr val="B8E2DE">
              <a:alpha val="85098"/>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2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algn="ctr">
              <a:spcBef>
                <a:spcPct val="20000"/>
              </a:spcBef>
            </a:pPr>
            <a:r>
              <a:rPr kumimoji="1" lang="en-US" sz="40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Human Nutrient</a:t>
            </a:r>
          </a:p>
          <a:p>
            <a:pPr algn="ctr">
              <a:spcBef>
                <a:spcPct val="20000"/>
              </a:spcBef>
            </a:pPr>
            <a:r>
              <a:rPr kumimoji="1" lang="en-US" sz="40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Needs</a:t>
            </a:r>
          </a:p>
        </p:txBody>
      </p:sp>
      <p:sp>
        <p:nvSpPr>
          <p:cNvPr id="6" name="Rectangle 5">
            <a:extLst>
              <a:ext uri="{FF2B5EF4-FFF2-40B4-BE49-F238E27FC236}">
                <a16:creationId xmlns:a16="http://schemas.microsoft.com/office/drawing/2014/main" id="{20ECC690-D673-4CE0-A9AA-AC74F31566AD}"/>
              </a:ext>
            </a:extLst>
          </p:cNvPr>
          <p:cNvSpPr>
            <a:spLocks noChangeArrowheads="1"/>
          </p:cNvSpPr>
          <p:nvPr/>
        </p:nvSpPr>
        <p:spPr bwMode="auto">
          <a:xfrm>
            <a:off x="1281803" y="2551093"/>
            <a:ext cx="6534161" cy="954107"/>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up/down arrow keys and/or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
        <p:nvSpPr>
          <p:cNvPr id="8" name="Rectangle 11">
            <a:extLst>
              <a:ext uri="{FF2B5EF4-FFF2-40B4-BE49-F238E27FC236}">
                <a16:creationId xmlns:a16="http://schemas.microsoft.com/office/drawing/2014/main" id="{5C030DE4-60D3-4731-9CDD-A2C08319E9FA}"/>
              </a:ext>
            </a:extLst>
          </p:cNvPr>
          <p:cNvSpPr>
            <a:spLocks noChangeArrowheads="1"/>
          </p:cNvSpPr>
          <p:nvPr/>
        </p:nvSpPr>
        <p:spPr bwMode="auto">
          <a:xfrm>
            <a:off x="3747722" y="6172200"/>
            <a:ext cx="1644650" cy="39241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938809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TextBox 1"/>
          <p:cNvSpPr txBox="1">
            <a:spLocks noChangeArrowheads="1"/>
          </p:cNvSpPr>
          <p:nvPr/>
        </p:nvSpPr>
        <p:spPr bwMode="auto">
          <a:xfrm>
            <a:off x="914400" y="1641475"/>
            <a:ext cx="7315200" cy="4216539"/>
          </a:xfrm>
          <a:prstGeom prst="rect">
            <a:avLst/>
          </a:prstGeom>
          <a:noFill/>
          <a:ln w="9525">
            <a:noFill/>
            <a:miter lim="800000"/>
            <a:headEnd/>
            <a:tailEnd/>
          </a:ln>
        </p:spPr>
        <p:txBody>
          <a:bodyPr>
            <a:spAutoFit/>
          </a:bodyPr>
          <a:lstStyle/>
          <a:p>
            <a:pPr algn="ctr"/>
            <a:r>
              <a:rPr lang="en-US" sz="3200" b="1" dirty="0">
                <a:solidFill>
                  <a:srgbClr val="D79694"/>
                </a:solidFill>
                <a:latin typeface="Calibri" pitchFamily="34" charset="0"/>
              </a:rPr>
              <a:t>“Although there have been some specific adaptations of populations in particular environments, on the whole, humans are physiologically the same animals we were </a:t>
            </a:r>
            <a:r>
              <a:rPr lang="en-US" sz="4400" b="1" dirty="0">
                <a:solidFill>
                  <a:prstClr val="black"/>
                </a:solidFill>
                <a:latin typeface="Calibri" pitchFamily="34" charset="0"/>
              </a:rPr>
              <a:t>10,000 years ago </a:t>
            </a:r>
            <a:r>
              <a:rPr lang="en-US" sz="3200" b="1" dirty="0">
                <a:solidFill>
                  <a:srgbClr val="D79694"/>
                </a:solidFill>
                <a:latin typeface="Calibri" pitchFamily="34" charset="0"/>
              </a:rPr>
              <a:t>before the adoption of agriculture, animal husbandry, and food production technology”</a:t>
            </a:r>
            <a:endParaRPr lang="en-US" sz="2800" dirty="0">
              <a:solidFill>
                <a:srgbClr val="D79694"/>
              </a:solidFill>
              <a:latin typeface="Calibri" pitchFamily="34" charset="0"/>
            </a:endParaRPr>
          </a:p>
        </p:txBody>
      </p:sp>
      <p:sp>
        <p:nvSpPr>
          <p:cNvPr id="4" name="Rectangle 3"/>
          <p:cNvSpPr/>
          <p:nvPr/>
        </p:nvSpPr>
        <p:spPr>
          <a:xfrm>
            <a:off x="1981200" y="2735759"/>
            <a:ext cx="3657600" cy="769441"/>
          </a:xfrm>
          <a:prstGeom prst="rect">
            <a:avLst/>
          </a:prstGeom>
          <a:solidFill>
            <a:srgbClr val="FFC000"/>
          </a:solidFill>
          <a:ln w="76200">
            <a:solidFill>
              <a:schemeClr val="tx1"/>
            </a:solidFill>
          </a:ln>
        </p:spPr>
        <p:txBody>
          <a:bodyPr wrap="square" lIns="228600" tIns="228600" rIns="228600" bIns="228600">
            <a:spAutoFit/>
          </a:bodyPr>
          <a:lstStyle/>
          <a:p>
            <a:pPr algn="ctr"/>
            <a:r>
              <a:rPr lang="en-US" sz="2000" b="1" dirty="0">
                <a:solidFill>
                  <a:srgbClr val="000000"/>
                </a:solidFill>
              </a:rPr>
              <a:t>note the date</a:t>
            </a:r>
            <a:endParaRPr lang="en-US" sz="2000" b="1" dirty="0"/>
          </a:p>
        </p:txBody>
      </p:sp>
      <p:sp>
        <p:nvSpPr>
          <p:cNvPr id="5"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6</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TextBox 1"/>
          <p:cNvSpPr txBox="1">
            <a:spLocks noChangeArrowheads="1"/>
          </p:cNvSpPr>
          <p:nvPr/>
        </p:nvSpPr>
        <p:spPr bwMode="auto">
          <a:xfrm>
            <a:off x="914400" y="1781413"/>
            <a:ext cx="7315200" cy="4308872"/>
          </a:xfrm>
          <a:prstGeom prst="rect">
            <a:avLst/>
          </a:prstGeom>
          <a:noFill/>
          <a:ln w="9525">
            <a:noFill/>
            <a:miter lim="800000"/>
            <a:headEnd/>
            <a:tailEnd/>
          </a:ln>
        </p:spPr>
        <p:txBody>
          <a:bodyPr>
            <a:spAutoFit/>
          </a:bodyPr>
          <a:lstStyle/>
          <a:p>
            <a:pPr algn="ctr"/>
            <a:r>
              <a:rPr lang="en-US" sz="2400" dirty="0">
                <a:solidFill>
                  <a:srgbClr val="D79694"/>
                </a:solidFill>
                <a:latin typeface="Calibri" pitchFamily="34" charset="0"/>
              </a:rPr>
              <a:t>related term . . .</a:t>
            </a:r>
          </a:p>
          <a:p>
            <a:pPr algn="ctr"/>
            <a:endParaRPr lang="en-US" sz="1600" dirty="0">
              <a:solidFill>
                <a:srgbClr val="D79694"/>
              </a:solidFill>
              <a:latin typeface="Calibri" pitchFamily="34" charset="0"/>
            </a:endParaRPr>
          </a:p>
          <a:p>
            <a:pPr algn="ctr"/>
            <a:r>
              <a:rPr lang="en-US" sz="4800" b="1" dirty="0">
                <a:solidFill>
                  <a:srgbClr val="D79694"/>
                </a:solidFill>
                <a:latin typeface="Calibri" pitchFamily="34" charset="0"/>
              </a:rPr>
              <a:t>“energy density”</a:t>
            </a:r>
          </a:p>
          <a:p>
            <a:pPr algn="ctr"/>
            <a:endParaRPr lang="en-US" sz="1400" b="1" i="1" dirty="0">
              <a:solidFill>
                <a:prstClr val="black"/>
              </a:solidFill>
              <a:latin typeface="Calibri" pitchFamily="34" charset="0"/>
            </a:endParaRPr>
          </a:p>
          <a:p>
            <a:pPr algn="ctr"/>
            <a:r>
              <a:rPr lang="en-US" sz="3600" b="1" dirty="0">
                <a:solidFill>
                  <a:prstClr val="black"/>
                </a:solidFill>
                <a:latin typeface="Calibri" pitchFamily="34" charset="0"/>
              </a:rPr>
              <a:t>. . . generally, reducing energy density is a good thing</a:t>
            </a:r>
          </a:p>
          <a:p>
            <a:pPr algn="ctr"/>
            <a:endParaRPr lang="en-US" sz="1400" b="1" dirty="0">
              <a:solidFill>
                <a:prstClr val="black"/>
              </a:solidFill>
              <a:latin typeface="Calibri" pitchFamily="34" charset="0"/>
            </a:endParaRPr>
          </a:p>
          <a:p>
            <a:pPr algn="ctr"/>
            <a:r>
              <a:rPr lang="en-US" sz="2800" b="1" dirty="0">
                <a:solidFill>
                  <a:prstClr val="black"/>
                </a:solidFill>
                <a:latin typeface="Calibri" pitchFamily="34" charset="0"/>
              </a:rPr>
              <a:t>	</a:t>
            </a:r>
            <a:r>
              <a:rPr lang="en-US" sz="2800" dirty="0">
                <a:solidFill>
                  <a:prstClr val="black"/>
                </a:solidFill>
                <a:latin typeface="Calibri" pitchFamily="34" charset="0"/>
              </a:rPr>
              <a:t>with foods containing more </a:t>
            </a:r>
          </a:p>
          <a:p>
            <a:pPr algn="ctr"/>
            <a:r>
              <a:rPr lang="en-US" sz="2800" dirty="0">
                <a:solidFill>
                  <a:prstClr val="black"/>
                </a:solidFill>
                <a:latin typeface="Calibri" pitchFamily="34" charset="0"/>
              </a:rPr>
              <a:t>	fiber and water we tend to eat less </a:t>
            </a:r>
          </a:p>
          <a:p>
            <a:pPr algn="ctr"/>
            <a:r>
              <a:rPr lang="en-US" sz="2800" dirty="0">
                <a:solidFill>
                  <a:prstClr val="black"/>
                </a:solidFill>
                <a:latin typeface="Calibri" pitchFamily="34" charset="0"/>
              </a:rPr>
              <a:t>	and feel sated more readily </a:t>
            </a:r>
          </a:p>
        </p:txBody>
      </p:sp>
      <p:sp>
        <p:nvSpPr>
          <p:cNvPr id="6" name="TextBox 2"/>
          <p:cNvSpPr txBox="1">
            <a:spLocks noChangeArrowheads="1"/>
          </p:cNvSpPr>
          <p:nvPr/>
        </p:nvSpPr>
        <p:spPr bwMode="auto">
          <a:xfrm>
            <a:off x="928688" y="6248400"/>
            <a:ext cx="7315200" cy="369888"/>
          </a:xfrm>
          <a:prstGeom prst="rect">
            <a:avLst/>
          </a:prstGeom>
          <a:noFill/>
          <a:ln w="9525">
            <a:noFill/>
            <a:miter lim="800000"/>
            <a:headEnd/>
            <a:tailEnd/>
          </a:ln>
        </p:spPr>
        <p:txBody>
          <a:bodyPr>
            <a:spAutoFit/>
          </a:bodyPr>
          <a:lstStyle/>
          <a:p>
            <a:pPr algn="ctr"/>
            <a:r>
              <a:rPr lang="en-US" i="1" dirty="0">
                <a:solidFill>
                  <a:prstClr val="black"/>
                </a:solidFill>
                <a:latin typeface="Calibri" pitchFamily="34" charset="0"/>
              </a:rPr>
              <a:t>The World is Fat</a:t>
            </a:r>
            <a:r>
              <a:rPr lang="en-US" dirty="0">
                <a:solidFill>
                  <a:prstClr val="black"/>
                </a:solidFill>
                <a:latin typeface="Calibri" pitchFamily="34" charset="0"/>
              </a:rPr>
              <a:t>, 2010, p. 147</a:t>
            </a:r>
          </a:p>
        </p:txBody>
      </p:sp>
      <p:pic>
        <p:nvPicPr>
          <p:cNvPr id="7" name="Picture 2"/>
          <p:cNvPicPr>
            <a:picLocks noChangeAspect="1" noChangeArrowheads="1"/>
          </p:cNvPicPr>
          <p:nvPr/>
        </p:nvPicPr>
        <p:blipFill>
          <a:blip r:embed="rId2" cstate="print">
            <a:lum bright="8000" contrast="16000"/>
          </a:blip>
          <a:srcRect/>
          <a:stretch>
            <a:fillRect/>
          </a:stretch>
        </p:blipFill>
        <p:spPr bwMode="auto">
          <a:xfrm>
            <a:off x="907694" y="5181600"/>
            <a:ext cx="837880" cy="1277256"/>
          </a:xfrm>
          <a:prstGeom prst="rect">
            <a:avLst/>
          </a:prstGeom>
          <a:noFill/>
          <a:ln w="9525">
            <a:solidFill>
              <a:srgbClr val="000000"/>
            </a:solidFill>
            <a:miter lim="800000"/>
            <a:headEnd/>
            <a:tailEnd/>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TextBox 1"/>
          <p:cNvSpPr txBox="1">
            <a:spLocks noChangeArrowheads="1"/>
          </p:cNvSpPr>
          <p:nvPr/>
        </p:nvSpPr>
        <p:spPr bwMode="auto">
          <a:xfrm>
            <a:off x="914400" y="1781413"/>
            <a:ext cx="7315200" cy="4001095"/>
          </a:xfrm>
          <a:prstGeom prst="rect">
            <a:avLst/>
          </a:prstGeom>
          <a:noFill/>
          <a:ln w="9525">
            <a:noFill/>
            <a:miter lim="800000"/>
            <a:headEnd/>
            <a:tailEnd/>
          </a:ln>
        </p:spPr>
        <p:txBody>
          <a:bodyPr>
            <a:spAutoFit/>
          </a:bodyPr>
          <a:lstStyle/>
          <a:p>
            <a:pPr algn="ctr"/>
            <a:r>
              <a:rPr lang="en-US" sz="2400" dirty="0">
                <a:solidFill>
                  <a:srgbClr val="D79694"/>
                </a:solidFill>
                <a:latin typeface="Calibri" pitchFamily="34" charset="0"/>
              </a:rPr>
              <a:t>related term . . .</a:t>
            </a:r>
          </a:p>
          <a:p>
            <a:pPr algn="ctr"/>
            <a:endParaRPr lang="en-US" sz="1600" dirty="0">
              <a:solidFill>
                <a:srgbClr val="D79694"/>
              </a:solidFill>
              <a:latin typeface="Calibri" pitchFamily="34" charset="0"/>
            </a:endParaRPr>
          </a:p>
          <a:p>
            <a:pPr algn="ctr"/>
            <a:r>
              <a:rPr lang="en-US" sz="4800" b="1" dirty="0">
                <a:solidFill>
                  <a:srgbClr val="D79694"/>
                </a:solidFill>
                <a:latin typeface="Calibri" pitchFamily="34" charset="0"/>
              </a:rPr>
              <a:t>“energy density”</a:t>
            </a:r>
          </a:p>
          <a:p>
            <a:pPr algn="ctr"/>
            <a:endParaRPr lang="en-US" sz="1400" b="1" i="1" dirty="0">
              <a:solidFill>
                <a:prstClr val="black"/>
              </a:solidFill>
              <a:latin typeface="Calibri" pitchFamily="34" charset="0"/>
            </a:endParaRPr>
          </a:p>
          <a:p>
            <a:pPr algn="ctr">
              <a:lnSpc>
                <a:spcPct val="150000"/>
              </a:lnSpc>
            </a:pPr>
            <a:r>
              <a:rPr lang="en-US" sz="2400" dirty="0">
                <a:solidFill>
                  <a:prstClr val="black"/>
                </a:solidFill>
                <a:latin typeface="Calibri" pitchFamily="34" charset="0"/>
              </a:rPr>
              <a:t>pecans = </a:t>
            </a:r>
            <a:r>
              <a:rPr lang="en-US" sz="2400" i="1" dirty="0">
                <a:solidFill>
                  <a:prstClr val="black"/>
                </a:solidFill>
                <a:latin typeface="Calibri" pitchFamily="34" charset="0"/>
              </a:rPr>
              <a:t>ca</a:t>
            </a:r>
            <a:r>
              <a:rPr lang="en-US" sz="2400" dirty="0">
                <a:solidFill>
                  <a:prstClr val="black"/>
                </a:solidFill>
                <a:latin typeface="Calibri" pitchFamily="34" charset="0"/>
              </a:rPr>
              <a:t>. 700 calories per 100 grams</a:t>
            </a:r>
          </a:p>
          <a:p>
            <a:pPr algn="ctr">
              <a:lnSpc>
                <a:spcPct val="150000"/>
              </a:lnSpc>
            </a:pPr>
            <a:r>
              <a:rPr lang="en-US" sz="2400" dirty="0">
                <a:solidFill>
                  <a:prstClr val="black"/>
                </a:solidFill>
                <a:latin typeface="Calibri" pitchFamily="34" charset="0"/>
              </a:rPr>
              <a:t>broiled lean steak = </a:t>
            </a:r>
            <a:r>
              <a:rPr lang="en-US" sz="2400" i="1" dirty="0">
                <a:solidFill>
                  <a:prstClr val="black"/>
                </a:solidFill>
                <a:latin typeface="Calibri" pitchFamily="34" charset="0"/>
              </a:rPr>
              <a:t>ca</a:t>
            </a:r>
            <a:r>
              <a:rPr lang="en-US" sz="2400" dirty="0">
                <a:solidFill>
                  <a:prstClr val="black"/>
                </a:solidFill>
                <a:latin typeface="Calibri" pitchFamily="34" charset="0"/>
              </a:rPr>
              <a:t>. 300-400 calories per 100 grams</a:t>
            </a:r>
          </a:p>
          <a:p>
            <a:pPr algn="ctr">
              <a:lnSpc>
                <a:spcPct val="150000"/>
              </a:lnSpc>
            </a:pPr>
            <a:r>
              <a:rPr lang="en-US" sz="2400" b="1" dirty="0">
                <a:solidFill>
                  <a:prstClr val="black"/>
                </a:solidFill>
                <a:latin typeface="Calibri" pitchFamily="34" charset="0"/>
              </a:rPr>
              <a:t>Austin Animal crackers = </a:t>
            </a:r>
            <a:r>
              <a:rPr lang="en-US" sz="2400" b="1" i="1" dirty="0">
                <a:solidFill>
                  <a:prstClr val="black"/>
                </a:solidFill>
                <a:latin typeface="Calibri" pitchFamily="34" charset="0"/>
              </a:rPr>
              <a:t>ca</a:t>
            </a:r>
            <a:r>
              <a:rPr lang="en-US" sz="2400" b="1" dirty="0">
                <a:solidFill>
                  <a:prstClr val="black"/>
                </a:solidFill>
                <a:latin typeface="Calibri" pitchFamily="34" charset="0"/>
              </a:rPr>
              <a:t>. 420 calories per 100 grams</a:t>
            </a:r>
          </a:p>
          <a:p>
            <a:pPr algn="ctr"/>
            <a:r>
              <a:rPr lang="en-US" dirty="0">
                <a:solidFill>
                  <a:prstClr val="black"/>
                </a:solidFill>
                <a:latin typeface="Calibri" pitchFamily="34" charset="0"/>
              </a:rPr>
              <a:t>(83.% from carbohydrates)</a:t>
            </a:r>
          </a:p>
          <a:p>
            <a:pPr algn="ctr"/>
            <a:endParaRPr lang="en-US" sz="2000" b="1" dirty="0">
              <a:solidFill>
                <a:prstClr val="black"/>
              </a:solidFill>
              <a:latin typeface="Calibri" pitchFamily="34" charset="0"/>
            </a:endParaRPr>
          </a:p>
        </p:txBody>
      </p:sp>
      <p:pic>
        <p:nvPicPr>
          <p:cNvPr id="5" name="Picture 2"/>
          <p:cNvPicPr>
            <a:picLocks noChangeAspect="1" noChangeArrowheads="1"/>
          </p:cNvPicPr>
          <p:nvPr/>
        </p:nvPicPr>
        <p:blipFill>
          <a:blip r:embed="rId2" cstate="print">
            <a:lum bright="8000" contrast="16000"/>
          </a:blip>
          <a:srcRect/>
          <a:stretch>
            <a:fillRect/>
          </a:stretch>
        </p:blipFill>
        <p:spPr bwMode="auto">
          <a:xfrm>
            <a:off x="907694" y="5181600"/>
            <a:ext cx="837880" cy="1277256"/>
          </a:xfrm>
          <a:prstGeom prst="rect">
            <a:avLst/>
          </a:prstGeom>
          <a:noFill/>
          <a:ln w="9525">
            <a:solidFill>
              <a:srgbClr val="000000"/>
            </a:solidFill>
            <a:miter lim="800000"/>
            <a:headEnd/>
            <a:tailEnd/>
          </a:ln>
        </p:spPr>
      </p:pic>
      <p:sp>
        <p:nvSpPr>
          <p:cNvPr id="6" name="TextBox 2"/>
          <p:cNvSpPr txBox="1">
            <a:spLocks noChangeArrowheads="1"/>
          </p:cNvSpPr>
          <p:nvPr/>
        </p:nvSpPr>
        <p:spPr bwMode="auto">
          <a:xfrm>
            <a:off x="914174" y="6248400"/>
            <a:ext cx="7315200" cy="369888"/>
          </a:xfrm>
          <a:prstGeom prst="rect">
            <a:avLst/>
          </a:prstGeom>
          <a:noFill/>
          <a:ln w="9525">
            <a:noFill/>
            <a:miter lim="800000"/>
            <a:headEnd/>
            <a:tailEnd/>
          </a:ln>
        </p:spPr>
        <p:txBody>
          <a:bodyPr>
            <a:spAutoFit/>
          </a:bodyPr>
          <a:lstStyle/>
          <a:p>
            <a:pPr algn="ctr"/>
            <a:r>
              <a:rPr lang="en-US" i="1" dirty="0">
                <a:solidFill>
                  <a:prstClr val="black"/>
                </a:solidFill>
                <a:latin typeface="Calibri" pitchFamily="34" charset="0"/>
              </a:rPr>
              <a:t>The World is Fat</a:t>
            </a:r>
            <a:r>
              <a:rPr lang="en-US" dirty="0">
                <a:solidFill>
                  <a:prstClr val="black"/>
                </a:solidFill>
                <a:latin typeface="Calibri" pitchFamily="34" charset="0"/>
              </a:rPr>
              <a:t>, 2010,  p. 34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TextBox 1"/>
          <p:cNvSpPr txBox="1">
            <a:spLocks noChangeArrowheads="1"/>
          </p:cNvSpPr>
          <p:nvPr/>
        </p:nvSpPr>
        <p:spPr bwMode="auto">
          <a:xfrm>
            <a:off x="914400" y="1574064"/>
            <a:ext cx="7315200" cy="3077766"/>
          </a:xfrm>
          <a:prstGeom prst="rect">
            <a:avLst/>
          </a:prstGeom>
          <a:noFill/>
          <a:ln w="9525">
            <a:noFill/>
            <a:miter lim="800000"/>
            <a:headEnd/>
            <a:tailEnd/>
          </a:ln>
        </p:spPr>
        <p:txBody>
          <a:bodyPr>
            <a:spAutoFit/>
          </a:bodyPr>
          <a:lstStyle/>
          <a:p>
            <a:pPr algn="ctr"/>
            <a:r>
              <a:rPr lang="en-US" sz="2400" dirty="0">
                <a:solidFill>
                  <a:srgbClr val="D79694"/>
                </a:solidFill>
                <a:latin typeface="Calibri" pitchFamily="34" charset="0"/>
              </a:rPr>
              <a:t>related term . . .</a:t>
            </a:r>
          </a:p>
          <a:p>
            <a:pPr algn="ctr"/>
            <a:endParaRPr lang="en-US" sz="1600" dirty="0">
              <a:solidFill>
                <a:srgbClr val="D79694"/>
              </a:solidFill>
              <a:latin typeface="Calibri" pitchFamily="34" charset="0"/>
            </a:endParaRPr>
          </a:p>
          <a:p>
            <a:pPr algn="ctr"/>
            <a:r>
              <a:rPr lang="en-US" sz="4800" b="1" dirty="0">
                <a:solidFill>
                  <a:schemeClr val="accent2">
                    <a:lumMod val="50000"/>
                  </a:schemeClr>
                </a:solidFill>
                <a:latin typeface="Calibri" pitchFamily="34" charset="0"/>
              </a:rPr>
              <a:t>energy expenditure</a:t>
            </a:r>
          </a:p>
          <a:p>
            <a:pPr algn="ctr"/>
            <a:endParaRPr lang="en-US" sz="1400" b="1" i="1" dirty="0">
              <a:solidFill>
                <a:prstClr val="black"/>
              </a:solidFill>
              <a:latin typeface="Calibri" pitchFamily="34" charset="0"/>
            </a:endParaRPr>
          </a:p>
          <a:p>
            <a:pPr algn="ctr">
              <a:lnSpc>
                <a:spcPct val="150000"/>
              </a:lnSpc>
            </a:pPr>
            <a:r>
              <a:rPr lang="en-US" sz="2400" dirty="0">
                <a:solidFill>
                  <a:prstClr val="black"/>
                </a:solidFill>
                <a:latin typeface="Calibri" pitchFamily="34" charset="0"/>
              </a:rPr>
              <a:t>dusting or vacuuming = </a:t>
            </a:r>
            <a:r>
              <a:rPr lang="en-US" sz="2400" i="1" dirty="0">
                <a:solidFill>
                  <a:prstClr val="black"/>
                </a:solidFill>
                <a:latin typeface="Calibri" pitchFamily="34" charset="0"/>
              </a:rPr>
              <a:t>ca</a:t>
            </a:r>
            <a:r>
              <a:rPr lang="en-US" sz="2400" dirty="0">
                <a:solidFill>
                  <a:prstClr val="black"/>
                </a:solidFill>
                <a:latin typeface="Calibri" pitchFamily="34" charset="0"/>
              </a:rPr>
              <a:t>. 170 calories per hour</a:t>
            </a:r>
          </a:p>
          <a:p>
            <a:pPr algn="ctr">
              <a:lnSpc>
                <a:spcPct val="150000"/>
              </a:lnSpc>
            </a:pPr>
            <a:endParaRPr lang="en-US" sz="2400" dirty="0">
              <a:solidFill>
                <a:prstClr val="black"/>
              </a:solidFill>
              <a:latin typeface="Calibri" pitchFamily="34" charset="0"/>
            </a:endParaRPr>
          </a:p>
          <a:p>
            <a:pPr algn="ctr"/>
            <a:endParaRPr lang="en-US" sz="2000" b="1" dirty="0">
              <a:solidFill>
                <a:prstClr val="black"/>
              </a:solidFill>
              <a:latin typeface="Calibri" pitchFamily="34" charset="0"/>
            </a:endParaRPr>
          </a:p>
        </p:txBody>
      </p:sp>
      <p:pic>
        <p:nvPicPr>
          <p:cNvPr id="5" name="Picture 2"/>
          <p:cNvPicPr>
            <a:picLocks noChangeAspect="1" noChangeArrowheads="1"/>
          </p:cNvPicPr>
          <p:nvPr/>
        </p:nvPicPr>
        <p:blipFill>
          <a:blip r:embed="rId2" cstate="print">
            <a:lum bright="8000" contrast="16000"/>
          </a:blip>
          <a:srcRect/>
          <a:stretch>
            <a:fillRect/>
          </a:stretch>
        </p:blipFill>
        <p:spPr bwMode="auto">
          <a:xfrm>
            <a:off x="907694" y="5181600"/>
            <a:ext cx="837880" cy="1277256"/>
          </a:xfrm>
          <a:prstGeom prst="rect">
            <a:avLst/>
          </a:prstGeom>
          <a:noFill/>
          <a:ln w="9525">
            <a:solidFill>
              <a:srgbClr val="000000"/>
            </a:solidFill>
            <a:miter lim="800000"/>
            <a:headEnd/>
            <a:tailEnd/>
          </a:ln>
        </p:spPr>
      </p:pic>
      <p:sp>
        <p:nvSpPr>
          <p:cNvPr id="6" name="TextBox 2"/>
          <p:cNvSpPr txBox="1">
            <a:spLocks noChangeArrowheads="1"/>
          </p:cNvSpPr>
          <p:nvPr/>
        </p:nvSpPr>
        <p:spPr bwMode="auto">
          <a:xfrm>
            <a:off x="914174" y="6248400"/>
            <a:ext cx="7315200" cy="369888"/>
          </a:xfrm>
          <a:prstGeom prst="rect">
            <a:avLst/>
          </a:prstGeom>
          <a:noFill/>
          <a:ln w="9525">
            <a:noFill/>
            <a:miter lim="800000"/>
            <a:headEnd/>
            <a:tailEnd/>
          </a:ln>
        </p:spPr>
        <p:txBody>
          <a:bodyPr>
            <a:spAutoFit/>
          </a:bodyPr>
          <a:lstStyle/>
          <a:p>
            <a:pPr algn="ctr"/>
            <a:r>
              <a:rPr lang="en-US" i="1" dirty="0">
                <a:solidFill>
                  <a:prstClr val="black"/>
                </a:solidFill>
                <a:latin typeface="Calibri" pitchFamily="34" charset="0"/>
              </a:rPr>
              <a:t>The World is Fat</a:t>
            </a:r>
            <a:r>
              <a:rPr lang="en-US" dirty="0">
                <a:solidFill>
                  <a:prstClr val="black"/>
                </a:solidFill>
                <a:latin typeface="Calibri" pitchFamily="34" charset="0"/>
              </a:rPr>
              <a:t>, 2010,  p. 76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TextBox 1"/>
          <p:cNvSpPr txBox="1">
            <a:spLocks noChangeArrowheads="1"/>
          </p:cNvSpPr>
          <p:nvPr/>
        </p:nvSpPr>
        <p:spPr bwMode="auto">
          <a:xfrm>
            <a:off x="914400" y="1585686"/>
            <a:ext cx="7315200" cy="4770537"/>
          </a:xfrm>
          <a:prstGeom prst="rect">
            <a:avLst/>
          </a:prstGeom>
          <a:noFill/>
          <a:ln w="9525">
            <a:noFill/>
            <a:miter lim="800000"/>
            <a:headEnd/>
            <a:tailEnd/>
          </a:ln>
        </p:spPr>
        <p:txBody>
          <a:bodyPr>
            <a:spAutoFit/>
          </a:bodyPr>
          <a:lstStyle/>
          <a:p>
            <a:pPr algn="ctr"/>
            <a:r>
              <a:rPr lang="en-US" sz="2400" dirty="0">
                <a:solidFill>
                  <a:srgbClr val="D79694"/>
                </a:solidFill>
                <a:latin typeface="Calibri" pitchFamily="34" charset="0"/>
              </a:rPr>
              <a:t>related term . . .</a:t>
            </a:r>
          </a:p>
          <a:p>
            <a:pPr algn="ctr"/>
            <a:endParaRPr lang="en-US" sz="1600" dirty="0">
              <a:solidFill>
                <a:srgbClr val="D79694"/>
              </a:solidFill>
              <a:latin typeface="Calibri" pitchFamily="34" charset="0"/>
            </a:endParaRPr>
          </a:p>
          <a:p>
            <a:pPr algn="ctr"/>
            <a:r>
              <a:rPr lang="en-US" sz="4800" b="1" dirty="0">
                <a:solidFill>
                  <a:srgbClr val="D79694"/>
                </a:solidFill>
                <a:latin typeface="Calibri" pitchFamily="34" charset="0"/>
              </a:rPr>
              <a:t>energy expenditure</a:t>
            </a:r>
          </a:p>
          <a:p>
            <a:pPr algn="ctr"/>
            <a:endParaRPr lang="en-US" sz="1400" b="1" i="1" dirty="0">
              <a:solidFill>
                <a:prstClr val="black"/>
              </a:solidFill>
              <a:latin typeface="Calibri" pitchFamily="34" charset="0"/>
            </a:endParaRPr>
          </a:p>
          <a:p>
            <a:pPr algn="ctr"/>
            <a:r>
              <a:rPr lang="en-US" sz="3200" b="1" dirty="0">
                <a:solidFill>
                  <a:prstClr val="black"/>
                </a:solidFill>
                <a:latin typeface="Calibri" pitchFamily="34" charset="0"/>
              </a:rPr>
              <a:t>working off a piece of pecan pie . . . </a:t>
            </a:r>
          </a:p>
          <a:p>
            <a:pPr algn="ctr"/>
            <a:r>
              <a:rPr lang="en-US" sz="2400" dirty="0">
                <a:solidFill>
                  <a:prstClr val="black"/>
                </a:solidFill>
                <a:latin typeface="Calibri" pitchFamily="34" charset="0"/>
              </a:rPr>
              <a:t>(500 [food] calories)</a:t>
            </a:r>
          </a:p>
          <a:p>
            <a:pPr algn="ctr"/>
            <a:r>
              <a:rPr lang="en-US" sz="3200" b="1" dirty="0">
                <a:solidFill>
                  <a:prstClr val="black"/>
                </a:solidFill>
                <a:latin typeface="Calibri" pitchFamily="34" charset="0"/>
              </a:rPr>
              <a:t>takes . . .</a:t>
            </a:r>
          </a:p>
          <a:p>
            <a:pPr lvl="3"/>
            <a:r>
              <a:rPr lang="en-US" sz="2800" dirty="0">
                <a:solidFill>
                  <a:prstClr val="black"/>
                </a:solidFill>
                <a:latin typeface="Calibri" pitchFamily="34" charset="0"/>
              </a:rPr>
              <a:t>— </a:t>
            </a:r>
            <a:r>
              <a:rPr lang="en-US" sz="2800" i="1" dirty="0">
                <a:solidFill>
                  <a:prstClr val="black"/>
                </a:solidFill>
                <a:latin typeface="Calibri" pitchFamily="34" charset="0"/>
              </a:rPr>
              <a:t>ca</a:t>
            </a:r>
            <a:r>
              <a:rPr lang="en-US" sz="2800" dirty="0">
                <a:solidFill>
                  <a:prstClr val="black"/>
                </a:solidFill>
                <a:latin typeface="Calibri" pitchFamily="34" charset="0"/>
              </a:rPr>
              <a:t>. 2-½+ hrs. normal walking</a:t>
            </a:r>
          </a:p>
          <a:p>
            <a:pPr lvl="3"/>
            <a:r>
              <a:rPr lang="en-US" sz="2800" dirty="0">
                <a:solidFill>
                  <a:prstClr val="black"/>
                </a:solidFill>
                <a:latin typeface="Calibri" pitchFamily="34" charset="0"/>
              </a:rPr>
              <a:t>— almost 1-½ hrs. running</a:t>
            </a:r>
          </a:p>
          <a:p>
            <a:pPr lvl="3"/>
            <a:r>
              <a:rPr lang="en-US" sz="2800" dirty="0">
                <a:solidFill>
                  <a:prstClr val="black"/>
                </a:solidFill>
                <a:latin typeface="Calibri" pitchFamily="34" charset="0"/>
              </a:rPr>
              <a:t>— several hours of fast biking</a:t>
            </a:r>
          </a:p>
          <a:p>
            <a:pPr lvl="3"/>
            <a:r>
              <a:rPr lang="en-US" sz="2800" dirty="0">
                <a:solidFill>
                  <a:prstClr val="black"/>
                </a:solidFill>
                <a:latin typeface="Calibri" pitchFamily="34" charset="0"/>
              </a:rPr>
              <a:t>— 1 hr. of the most vigorous aerobics</a:t>
            </a:r>
          </a:p>
        </p:txBody>
      </p:sp>
      <p:pic>
        <p:nvPicPr>
          <p:cNvPr id="5" name="Picture 2"/>
          <p:cNvPicPr>
            <a:picLocks noChangeAspect="1" noChangeArrowheads="1"/>
          </p:cNvPicPr>
          <p:nvPr/>
        </p:nvPicPr>
        <p:blipFill>
          <a:blip r:embed="rId2" cstate="print">
            <a:lum bright="8000" contrast="16000"/>
          </a:blip>
          <a:srcRect/>
          <a:stretch>
            <a:fillRect/>
          </a:stretch>
        </p:blipFill>
        <p:spPr bwMode="auto">
          <a:xfrm>
            <a:off x="907694" y="5181600"/>
            <a:ext cx="837880" cy="1277256"/>
          </a:xfrm>
          <a:prstGeom prst="rect">
            <a:avLst/>
          </a:prstGeom>
          <a:noFill/>
          <a:ln w="9525">
            <a:solidFill>
              <a:srgbClr val="000000"/>
            </a:solidFill>
            <a:miter lim="800000"/>
            <a:headEnd/>
            <a:tailEnd/>
          </a:ln>
        </p:spPr>
      </p:pic>
      <p:sp>
        <p:nvSpPr>
          <p:cNvPr id="6" name="TextBox 2"/>
          <p:cNvSpPr txBox="1">
            <a:spLocks noChangeArrowheads="1"/>
          </p:cNvSpPr>
          <p:nvPr/>
        </p:nvSpPr>
        <p:spPr bwMode="auto">
          <a:xfrm>
            <a:off x="914174" y="6248400"/>
            <a:ext cx="7315200" cy="369888"/>
          </a:xfrm>
          <a:prstGeom prst="rect">
            <a:avLst/>
          </a:prstGeom>
          <a:noFill/>
          <a:ln w="9525">
            <a:noFill/>
            <a:miter lim="800000"/>
            <a:headEnd/>
            <a:tailEnd/>
          </a:ln>
        </p:spPr>
        <p:txBody>
          <a:bodyPr>
            <a:spAutoFit/>
          </a:bodyPr>
          <a:lstStyle/>
          <a:p>
            <a:pPr algn="ctr"/>
            <a:r>
              <a:rPr lang="en-US" i="1" dirty="0">
                <a:solidFill>
                  <a:prstClr val="black"/>
                </a:solidFill>
                <a:latin typeface="Calibri" pitchFamily="34" charset="0"/>
              </a:rPr>
              <a:t>The World is Fat</a:t>
            </a:r>
            <a:r>
              <a:rPr lang="en-US" dirty="0">
                <a:solidFill>
                  <a:prstClr val="black"/>
                </a:solidFill>
                <a:latin typeface="Calibri" pitchFamily="34" charset="0"/>
              </a:rPr>
              <a:t>, 2010,  p. 81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TextBox 1"/>
          <p:cNvSpPr txBox="1">
            <a:spLocks noChangeArrowheads="1"/>
          </p:cNvSpPr>
          <p:nvPr/>
        </p:nvSpPr>
        <p:spPr bwMode="auto">
          <a:xfrm>
            <a:off x="914400" y="1781413"/>
            <a:ext cx="7315200" cy="3108543"/>
          </a:xfrm>
          <a:prstGeom prst="rect">
            <a:avLst/>
          </a:prstGeom>
          <a:noFill/>
          <a:ln w="9525">
            <a:noFill/>
            <a:miter lim="800000"/>
            <a:headEnd/>
            <a:tailEnd/>
          </a:ln>
        </p:spPr>
        <p:txBody>
          <a:bodyPr>
            <a:spAutoFit/>
          </a:bodyPr>
          <a:lstStyle/>
          <a:p>
            <a:pPr algn="ctr"/>
            <a:r>
              <a:rPr lang="en-US" sz="2400" dirty="0">
                <a:solidFill>
                  <a:srgbClr val="D79694"/>
                </a:solidFill>
                <a:latin typeface="Calibri" pitchFamily="34" charset="0"/>
              </a:rPr>
              <a:t>related term . . .</a:t>
            </a:r>
          </a:p>
          <a:p>
            <a:pPr algn="ctr"/>
            <a:endParaRPr lang="en-US" sz="1600" dirty="0">
              <a:solidFill>
                <a:srgbClr val="D79694"/>
              </a:solidFill>
              <a:latin typeface="Calibri" pitchFamily="34" charset="0"/>
            </a:endParaRPr>
          </a:p>
          <a:p>
            <a:pPr algn="ctr"/>
            <a:r>
              <a:rPr lang="en-US" sz="4800" b="1" dirty="0">
                <a:solidFill>
                  <a:srgbClr val="D79694"/>
                </a:solidFill>
                <a:latin typeface="Calibri" pitchFamily="34" charset="0"/>
              </a:rPr>
              <a:t>energy expenditure</a:t>
            </a:r>
          </a:p>
          <a:p>
            <a:pPr algn="ctr"/>
            <a:endParaRPr lang="en-US" sz="1400" b="1" i="1" dirty="0">
              <a:solidFill>
                <a:prstClr val="black"/>
              </a:solidFill>
              <a:latin typeface="Calibri" pitchFamily="34" charset="0"/>
            </a:endParaRPr>
          </a:p>
          <a:p>
            <a:pPr algn="ctr"/>
            <a:r>
              <a:rPr lang="en-US" sz="2400" dirty="0">
                <a:solidFill>
                  <a:prstClr val="black"/>
                </a:solidFill>
                <a:latin typeface="Calibri" pitchFamily="34" charset="0"/>
              </a:rPr>
              <a:t>working off </a:t>
            </a:r>
            <a:r>
              <a:rPr lang="en-US" sz="3200" b="1" dirty="0">
                <a:solidFill>
                  <a:prstClr val="black"/>
                </a:solidFill>
                <a:latin typeface="Calibri" pitchFamily="34" charset="0"/>
              </a:rPr>
              <a:t>2 beers . . . </a:t>
            </a:r>
          </a:p>
          <a:p>
            <a:pPr algn="ctr"/>
            <a:r>
              <a:rPr lang="en-US" sz="2400" dirty="0">
                <a:solidFill>
                  <a:prstClr val="black"/>
                </a:solidFill>
                <a:latin typeface="Calibri" pitchFamily="34" charset="0"/>
              </a:rPr>
              <a:t>at least 300 calories / @ 12 fluid oz.  (per bottle)</a:t>
            </a:r>
          </a:p>
          <a:p>
            <a:pPr algn="ctr"/>
            <a:endParaRPr lang="en-US" sz="1000" dirty="0">
              <a:solidFill>
                <a:prstClr val="black"/>
              </a:solidFill>
              <a:latin typeface="Calibri" pitchFamily="34" charset="0"/>
            </a:endParaRPr>
          </a:p>
          <a:p>
            <a:pPr lvl="3"/>
            <a:r>
              <a:rPr lang="en-US" sz="2800" dirty="0">
                <a:solidFill>
                  <a:prstClr val="black"/>
                </a:solidFill>
                <a:latin typeface="Calibri" pitchFamily="34" charset="0"/>
              </a:rPr>
              <a:t>— </a:t>
            </a:r>
            <a:r>
              <a:rPr lang="en-US" sz="2800" i="1" dirty="0">
                <a:solidFill>
                  <a:prstClr val="black"/>
                </a:solidFill>
                <a:latin typeface="Calibri" pitchFamily="34" charset="0"/>
              </a:rPr>
              <a:t>ca</a:t>
            </a:r>
            <a:r>
              <a:rPr lang="en-US" sz="2800" dirty="0">
                <a:solidFill>
                  <a:prstClr val="black"/>
                </a:solidFill>
                <a:latin typeface="Calibri" pitchFamily="34" charset="0"/>
              </a:rPr>
              <a:t>. 1-½+ hrs. normal walking</a:t>
            </a:r>
          </a:p>
        </p:txBody>
      </p:sp>
      <p:pic>
        <p:nvPicPr>
          <p:cNvPr id="5" name="Picture 2"/>
          <p:cNvPicPr>
            <a:picLocks noChangeAspect="1" noChangeArrowheads="1"/>
          </p:cNvPicPr>
          <p:nvPr/>
        </p:nvPicPr>
        <p:blipFill>
          <a:blip r:embed="rId2" cstate="print">
            <a:lum bright="8000" contrast="16000"/>
          </a:blip>
          <a:srcRect/>
          <a:stretch>
            <a:fillRect/>
          </a:stretch>
        </p:blipFill>
        <p:spPr bwMode="auto">
          <a:xfrm>
            <a:off x="907694" y="5181600"/>
            <a:ext cx="837880" cy="1277256"/>
          </a:xfrm>
          <a:prstGeom prst="rect">
            <a:avLst/>
          </a:prstGeom>
          <a:noFill/>
          <a:ln w="9525">
            <a:solidFill>
              <a:srgbClr val="000000"/>
            </a:solidFill>
            <a:miter lim="800000"/>
            <a:headEnd/>
            <a:tailEnd/>
          </a:ln>
        </p:spPr>
      </p:pic>
      <p:sp>
        <p:nvSpPr>
          <p:cNvPr id="6" name="TextBox 2"/>
          <p:cNvSpPr txBox="1">
            <a:spLocks noChangeArrowheads="1"/>
          </p:cNvSpPr>
          <p:nvPr/>
        </p:nvSpPr>
        <p:spPr bwMode="auto">
          <a:xfrm>
            <a:off x="914174" y="6248400"/>
            <a:ext cx="7315200" cy="369888"/>
          </a:xfrm>
          <a:prstGeom prst="rect">
            <a:avLst/>
          </a:prstGeom>
          <a:noFill/>
          <a:ln w="9525">
            <a:noFill/>
            <a:miter lim="800000"/>
            <a:headEnd/>
            <a:tailEnd/>
          </a:ln>
        </p:spPr>
        <p:txBody>
          <a:bodyPr>
            <a:spAutoFit/>
          </a:bodyPr>
          <a:lstStyle/>
          <a:p>
            <a:pPr algn="ctr"/>
            <a:r>
              <a:rPr lang="en-US" i="1" dirty="0">
                <a:solidFill>
                  <a:prstClr val="black"/>
                </a:solidFill>
                <a:latin typeface="Calibri" pitchFamily="34" charset="0"/>
              </a:rPr>
              <a:t>Cf</a:t>
            </a:r>
            <a:r>
              <a:rPr lang="en-US" dirty="0">
                <a:solidFill>
                  <a:prstClr val="black"/>
                </a:solidFill>
                <a:latin typeface="Calibri" pitchFamily="34" charset="0"/>
              </a:rPr>
              <a:t>., </a:t>
            </a:r>
            <a:r>
              <a:rPr lang="en-US" i="1" dirty="0">
                <a:solidFill>
                  <a:prstClr val="black"/>
                </a:solidFill>
                <a:latin typeface="Calibri" pitchFamily="34" charset="0"/>
              </a:rPr>
              <a:t>The World is Fat</a:t>
            </a:r>
            <a:r>
              <a:rPr lang="en-US" dirty="0">
                <a:solidFill>
                  <a:prstClr val="black"/>
                </a:solidFill>
                <a:latin typeface="Calibri" pitchFamily="34" charset="0"/>
              </a:rPr>
              <a:t>, 2010,  p. 81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TextBox 1"/>
          <p:cNvSpPr txBox="1">
            <a:spLocks noChangeArrowheads="1"/>
          </p:cNvSpPr>
          <p:nvPr/>
        </p:nvSpPr>
        <p:spPr bwMode="auto">
          <a:xfrm>
            <a:off x="914400" y="1781413"/>
            <a:ext cx="7315200" cy="3108543"/>
          </a:xfrm>
          <a:prstGeom prst="rect">
            <a:avLst/>
          </a:prstGeom>
          <a:noFill/>
          <a:ln w="9525">
            <a:noFill/>
            <a:miter lim="800000"/>
            <a:headEnd/>
            <a:tailEnd/>
          </a:ln>
        </p:spPr>
        <p:txBody>
          <a:bodyPr>
            <a:spAutoFit/>
          </a:bodyPr>
          <a:lstStyle/>
          <a:p>
            <a:pPr algn="ctr"/>
            <a:r>
              <a:rPr lang="en-US" sz="2400" dirty="0">
                <a:solidFill>
                  <a:srgbClr val="D79694"/>
                </a:solidFill>
                <a:latin typeface="Calibri" pitchFamily="34" charset="0"/>
              </a:rPr>
              <a:t>related term . . .</a:t>
            </a:r>
          </a:p>
          <a:p>
            <a:pPr algn="ctr"/>
            <a:endParaRPr lang="en-US" sz="1600" dirty="0">
              <a:solidFill>
                <a:srgbClr val="D79694"/>
              </a:solidFill>
              <a:latin typeface="Calibri" pitchFamily="34" charset="0"/>
            </a:endParaRPr>
          </a:p>
          <a:p>
            <a:pPr algn="ctr"/>
            <a:r>
              <a:rPr lang="en-US" sz="4800" b="1" dirty="0">
                <a:solidFill>
                  <a:srgbClr val="D79694"/>
                </a:solidFill>
                <a:latin typeface="Calibri" pitchFamily="34" charset="0"/>
              </a:rPr>
              <a:t>energy expenditure</a:t>
            </a:r>
          </a:p>
          <a:p>
            <a:pPr algn="ctr"/>
            <a:endParaRPr lang="en-US" sz="1400" b="1" i="1" dirty="0">
              <a:solidFill>
                <a:prstClr val="black"/>
              </a:solidFill>
              <a:latin typeface="Calibri" pitchFamily="34" charset="0"/>
            </a:endParaRPr>
          </a:p>
          <a:p>
            <a:pPr algn="ctr"/>
            <a:r>
              <a:rPr lang="en-US" sz="2400" dirty="0">
                <a:solidFill>
                  <a:prstClr val="black"/>
                </a:solidFill>
                <a:latin typeface="Calibri" pitchFamily="34" charset="0"/>
              </a:rPr>
              <a:t>working off </a:t>
            </a:r>
            <a:r>
              <a:rPr lang="en-US" sz="3200" b="1" dirty="0">
                <a:solidFill>
                  <a:prstClr val="black"/>
                </a:solidFill>
                <a:latin typeface="Calibri" pitchFamily="34" charset="0"/>
              </a:rPr>
              <a:t>a Starbucks </a:t>
            </a:r>
            <a:r>
              <a:rPr lang="en-US" sz="3200" b="1" dirty="0" err="1">
                <a:solidFill>
                  <a:prstClr val="black"/>
                </a:solidFill>
                <a:latin typeface="Calibri" pitchFamily="34" charset="0"/>
              </a:rPr>
              <a:t>caffe</a:t>
            </a:r>
            <a:r>
              <a:rPr lang="en-US" sz="3200" b="1" dirty="0">
                <a:solidFill>
                  <a:prstClr val="black"/>
                </a:solidFill>
                <a:latin typeface="Calibri" pitchFamily="34" charset="0"/>
              </a:rPr>
              <a:t> latte . . . </a:t>
            </a:r>
          </a:p>
          <a:p>
            <a:pPr algn="ctr"/>
            <a:r>
              <a:rPr lang="en-US" sz="2400" dirty="0">
                <a:solidFill>
                  <a:prstClr val="black"/>
                </a:solidFill>
                <a:latin typeface="Calibri" pitchFamily="34" charset="0"/>
              </a:rPr>
              <a:t>340 calories / </a:t>
            </a:r>
            <a:r>
              <a:rPr lang="en-US" sz="2400" i="1" dirty="0" err="1">
                <a:solidFill>
                  <a:prstClr val="black"/>
                </a:solidFill>
                <a:latin typeface="Calibri" pitchFamily="34" charset="0"/>
              </a:rPr>
              <a:t>venti</a:t>
            </a:r>
            <a:r>
              <a:rPr lang="en-US" sz="2400" dirty="0">
                <a:solidFill>
                  <a:prstClr val="black"/>
                </a:solidFill>
                <a:latin typeface="Calibri" pitchFamily="34" charset="0"/>
              </a:rPr>
              <a:t>, 20 fluid oz.</a:t>
            </a:r>
          </a:p>
          <a:p>
            <a:pPr algn="ctr"/>
            <a:endParaRPr lang="en-US" sz="1000" dirty="0">
              <a:solidFill>
                <a:prstClr val="black"/>
              </a:solidFill>
              <a:latin typeface="Calibri" pitchFamily="34" charset="0"/>
            </a:endParaRPr>
          </a:p>
          <a:p>
            <a:pPr lvl="3"/>
            <a:r>
              <a:rPr lang="en-US" sz="2800" dirty="0">
                <a:solidFill>
                  <a:prstClr val="black"/>
                </a:solidFill>
                <a:latin typeface="Calibri" pitchFamily="34" charset="0"/>
              </a:rPr>
              <a:t>— </a:t>
            </a:r>
            <a:r>
              <a:rPr lang="en-US" sz="2800" i="1" dirty="0">
                <a:solidFill>
                  <a:prstClr val="black"/>
                </a:solidFill>
                <a:latin typeface="Calibri" pitchFamily="34" charset="0"/>
              </a:rPr>
              <a:t>ca</a:t>
            </a:r>
            <a:r>
              <a:rPr lang="en-US" sz="2800" dirty="0">
                <a:solidFill>
                  <a:prstClr val="black"/>
                </a:solidFill>
                <a:latin typeface="Calibri" pitchFamily="34" charset="0"/>
              </a:rPr>
              <a:t>. 1-½+ hrs. normal walking</a:t>
            </a:r>
          </a:p>
        </p:txBody>
      </p:sp>
      <p:pic>
        <p:nvPicPr>
          <p:cNvPr id="5" name="Picture 2"/>
          <p:cNvPicPr>
            <a:picLocks noChangeAspect="1" noChangeArrowheads="1"/>
          </p:cNvPicPr>
          <p:nvPr/>
        </p:nvPicPr>
        <p:blipFill>
          <a:blip r:embed="rId2" cstate="print">
            <a:lum bright="8000" contrast="16000"/>
          </a:blip>
          <a:srcRect/>
          <a:stretch>
            <a:fillRect/>
          </a:stretch>
        </p:blipFill>
        <p:spPr bwMode="auto">
          <a:xfrm>
            <a:off x="907694" y="5181600"/>
            <a:ext cx="837880" cy="1277256"/>
          </a:xfrm>
          <a:prstGeom prst="rect">
            <a:avLst/>
          </a:prstGeom>
          <a:noFill/>
          <a:ln w="9525">
            <a:solidFill>
              <a:srgbClr val="000000"/>
            </a:solidFill>
            <a:miter lim="800000"/>
            <a:headEnd/>
            <a:tailEnd/>
          </a:ln>
        </p:spPr>
      </p:pic>
      <p:sp>
        <p:nvSpPr>
          <p:cNvPr id="6" name="TextBox 2"/>
          <p:cNvSpPr txBox="1">
            <a:spLocks noChangeArrowheads="1"/>
          </p:cNvSpPr>
          <p:nvPr/>
        </p:nvSpPr>
        <p:spPr bwMode="auto">
          <a:xfrm>
            <a:off x="914174" y="6248400"/>
            <a:ext cx="7315200" cy="369888"/>
          </a:xfrm>
          <a:prstGeom prst="rect">
            <a:avLst/>
          </a:prstGeom>
          <a:noFill/>
          <a:ln w="9525">
            <a:noFill/>
            <a:miter lim="800000"/>
            <a:headEnd/>
            <a:tailEnd/>
          </a:ln>
        </p:spPr>
        <p:txBody>
          <a:bodyPr>
            <a:spAutoFit/>
          </a:bodyPr>
          <a:lstStyle/>
          <a:p>
            <a:pPr algn="ctr"/>
            <a:r>
              <a:rPr lang="en-US" i="1" dirty="0">
                <a:solidFill>
                  <a:prstClr val="black"/>
                </a:solidFill>
                <a:latin typeface="Calibri" pitchFamily="34" charset="0"/>
              </a:rPr>
              <a:t>Cf</a:t>
            </a:r>
            <a:r>
              <a:rPr lang="en-US" dirty="0">
                <a:solidFill>
                  <a:prstClr val="black"/>
                </a:solidFill>
                <a:latin typeface="Calibri" pitchFamily="34" charset="0"/>
              </a:rPr>
              <a:t>., </a:t>
            </a:r>
            <a:r>
              <a:rPr lang="en-US" i="1" dirty="0">
                <a:solidFill>
                  <a:prstClr val="black"/>
                </a:solidFill>
                <a:latin typeface="Calibri" pitchFamily="34" charset="0"/>
              </a:rPr>
              <a:t>The World is Fat</a:t>
            </a:r>
            <a:r>
              <a:rPr lang="en-US" dirty="0">
                <a:solidFill>
                  <a:prstClr val="black"/>
                </a:solidFill>
                <a:latin typeface="Calibri" pitchFamily="34" charset="0"/>
              </a:rPr>
              <a:t>, 2010,  p. 82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TextBox 1"/>
          <p:cNvSpPr txBox="1">
            <a:spLocks noChangeArrowheads="1"/>
          </p:cNvSpPr>
          <p:nvPr/>
        </p:nvSpPr>
        <p:spPr bwMode="auto">
          <a:xfrm>
            <a:off x="914400" y="1781413"/>
            <a:ext cx="7315200" cy="3108543"/>
          </a:xfrm>
          <a:prstGeom prst="rect">
            <a:avLst/>
          </a:prstGeom>
          <a:noFill/>
          <a:ln w="9525">
            <a:noFill/>
            <a:miter lim="800000"/>
            <a:headEnd/>
            <a:tailEnd/>
          </a:ln>
        </p:spPr>
        <p:txBody>
          <a:bodyPr>
            <a:spAutoFit/>
          </a:bodyPr>
          <a:lstStyle/>
          <a:p>
            <a:pPr algn="ctr"/>
            <a:r>
              <a:rPr lang="en-US" sz="2400" dirty="0">
                <a:solidFill>
                  <a:srgbClr val="D79694"/>
                </a:solidFill>
                <a:latin typeface="Calibri" pitchFamily="34" charset="0"/>
              </a:rPr>
              <a:t>related term . . .</a:t>
            </a:r>
          </a:p>
          <a:p>
            <a:pPr algn="ctr"/>
            <a:endParaRPr lang="en-US" sz="1600" dirty="0">
              <a:solidFill>
                <a:srgbClr val="D79694"/>
              </a:solidFill>
              <a:latin typeface="Calibri" pitchFamily="34" charset="0"/>
            </a:endParaRPr>
          </a:p>
          <a:p>
            <a:pPr algn="ctr"/>
            <a:r>
              <a:rPr lang="en-US" sz="4800" b="1" dirty="0">
                <a:solidFill>
                  <a:srgbClr val="D79694"/>
                </a:solidFill>
                <a:latin typeface="Calibri" pitchFamily="34" charset="0"/>
              </a:rPr>
              <a:t>energy expenditure</a:t>
            </a:r>
          </a:p>
          <a:p>
            <a:pPr algn="ctr"/>
            <a:endParaRPr lang="en-US" sz="1400" b="1" i="1" dirty="0">
              <a:solidFill>
                <a:prstClr val="black"/>
              </a:solidFill>
              <a:latin typeface="Calibri" pitchFamily="34" charset="0"/>
            </a:endParaRPr>
          </a:p>
          <a:p>
            <a:pPr algn="ctr"/>
            <a:r>
              <a:rPr lang="en-US" sz="2400" dirty="0">
                <a:solidFill>
                  <a:prstClr val="black"/>
                </a:solidFill>
                <a:latin typeface="Calibri" pitchFamily="34" charset="0"/>
              </a:rPr>
              <a:t>working off </a:t>
            </a:r>
            <a:r>
              <a:rPr lang="en-US" sz="3200" b="1" dirty="0">
                <a:solidFill>
                  <a:prstClr val="black"/>
                </a:solidFill>
                <a:latin typeface="Calibri" pitchFamily="34" charset="0"/>
              </a:rPr>
              <a:t>a Burger King vanilla shake . . . </a:t>
            </a:r>
          </a:p>
          <a:p>
            <a:pPr algn="ctr"/>
            <a:r>
              <a:rPr lang="en-US" sz="2400" dirty="0">
                <a:solidFill>
                  <a:prstClr val="black"/>
                </a:solidFill>
                <a:latin typeface="Calibri" pitchFamily="34" charset="0"/>
              </a:rPr>
              <a:t>820 calories, medium</a:t>
            </a:r>
          </a:p>
          <a:p>
            <a:pPr algn="ctr"/>
            <a:endParaRPr lang="en-US" sz="1000" dirty="0">
              <a:solidFill>
                <a:prstClr val="black"/>
              </a:solidFill>
              <a:latin typeface="Calibri" pitchFamily="34" charset="0"/>
            </a:endParaRPr>
          </a:p>
          <a:p>
            <a:pPr lvl="3"/>
            <a:r>
              <a:rPr lang="en-US" sz="2800" dirty="0">
                <a:solidFill>
                  <a:prstClr val="black"/>
                </a:solidFill>
                <a:latin typeface="Calibri" pitchFamily="34" charset="0"/>
              </a:rPr>
              <a:t>— </a:t>
            </a:r>
            <a:r>
              <a:rPr lang="en-US" sz="2800" i="1" dirty="0">
                <a:solidFill>
                  <a:prstClr val="black"/>
                </a:solidFill>
                <a:latin typeface="Calibri" pitchFamily="34" charset="0"/>
              </a:rPr>
              <a:t>ca</a:t>
            </a:r>
            <a:r>
              <a:rPr lang="en-US" sz="2800" dirty="0">
                <a:solidFill>
                  <a:prstClr val="black"/>
                </a:solidFill>
                <a:latin typeface="Calibri" pitchFamily="34" charset="0"/>
              </a:rPr>
              <a:t>. 2-½  hrs. running</a:t>
            </a:r>
          </a:p>
        </p:txBody>
      </p:sp>
      <p:pic>
        <p:nvPicPr>
          <p:cNvPr id="5" name="Picture 2"/>
          <p:cNvPicPr>
            <a:picLocks noChangeAspect="1" noChangeArrowheads="1"/>
          </p:cNvPicPr>
          <p:nvPr/>
        </p:nvPicPr>
        <p:blipFill>
          <a:blip r:embed="rId2" cstate="print">
            <a:lum bright="8000" contrast="16000"/>
          </a:blip>
          <a:srcRect/>
          <a:stretch>
            <a:fillRect/>
          </a:stretch>
        </p:blipFill>
        <p:spPr bwMode="auto">
          <a:xfrm>
            <a:off x="907694" y="5181600"/>
            <a:ext cx="837880" cy="1277256"/>
          </a:xfrm>
          <a:prstGeom prst="rect">
            <a:avLst/>
          </a:prstGeom>
          <a:noFill/>
          <a:ln w="9525">
            <a:solidFill>
              <a:srgbClr val="000000"/>
            </a:solidFill>
            <a:miter lim="800000"/>
            <a:headEnd/>
            <a:tailEnd/>
          </a:ln>
        </p:spPr>
      </p:pic>
      <p:sp>
        <p:nvSpPr>
          <p:cNvPr id="6" name="TextBox 2"/>
          <p:cNvSpPr txBox="1">
            <a:spLocks noChangeArrowheads="1"/>
          </p:cNvSpPr>
          <p:nvPr/>
        </p:nvSpPr>
        <p:spPr bwMode="auto">
          <a:xfrm>
            <a:off x="914174" y="6248400"/>
            <a:ext cx="7315200" cy="369888"/>
          </a:xfrm>
          <a:prstGeom prst="rect">
            <a:avLst/>
          </a:prstGeom>
          <a:noFill/>
          <a:ln w="9525">
            <a:noFill/>
            <a:miter lim="800000"/>
            <a:headEnd/>
            <a:tailEnd/>
          </a:ln>
        </p:spPr>
        <p:txBody>
          <a:bodyPr>
            <a:spAutoFit/>
          </a:bodyPr>
          <a:lstStyle/>
          <a:p>
            <a:pPr algn="ctr"/>
            <a:r>
              <a:rPr lang="en-US" i="1" dirty="0">
                <a:solidFill>
                  <a:prstClr val="black"/>
                </a:solidFill>
                <a:latin typeface="Calibri" pitchFamily="34" charset="0"/>
              </a:rPr>
              <a:t>Cf</a:t>
            </a:r>
            <a:r>
              <a:rPr lang="en-US" dirty="0">
                <a:solidFill>
                  <a:prstClr val="black"/>
                </a:solidFill>
                <a:latin typeface="Calibri" pitchFamily="34" charset="0"/>
              </a:rPr>
              <a:t>., </a:t>
            </a:r>
            <a:r>
              <a:rPr lang="en-US" i="1" dirty="0">
                <a:solidFill>
                  <a:prstClr val="black"/>
                </a:solidFill>
                <a:latin typeface="Calibri" pitchFamily="34" charset="0"/>
              </a:rPr>
              <a:t>The World is Fat</a:t>
            </a:r>
            <a:r>
              <a:rPr lang="en-US" dirty="0">
                <a:solidFill>
                  <a:prstClr val="black"/>
                </a:solidFill>
                <a:latin typeface="Calibri" pitchFamily="34" charset="0"/>
              </a:rPr>
              <a:t>, 2010,  p. 82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TextBox 1"/>
          <p:cNvSpPr txBox="1">
            <a:spLocks noChangeArrowheads="1"/>
          </p:cNvSpPr>
          <p:nvPr/>
        </p:nvSpPr>
        <p:spPr bwMode="auto">
          <a:xfrm>
            <a:off x="914400" y="1781413"/>
            <a:ext cx="7315200" cy="4093428"/>
          </a:xfrm>
          <a:prstGeom prst="rect">
            <a:avLst/>
          </a:prstGeom>
          <a:noFill/>
          <a:ln w="9525">
            <a:noFill/>
            <a:miter lim="800000"/>
            <a:headEnd/>
            <a:tailEnd/>
          </a:ln>
        </p:spPr>
        <p:txBody>
          <a:bodyPr>
            <a:spAutoFit/>
          </a:bodyPr>
          <a:lstStyle/>
          <a:p>
            <a:pPr algn="ctr"/>
            <a:r>
              <a:rPr lang="en-US" sz="2400" dirty="0">
                <a:solidFill>
                  <a:srgbClr val="D79694"/>
                </a:solidFill>
                <a:latin typeface="Calibri" pitchFamily="34" charset="0"/>
              </a:rPr>
              <a:t>related term . . .</a:t>
            </a:r>
          </a:p>
          <a:p>
            <a:pPr algn="ctr"/>
            <a:endParaRPr lang="en-US" sz="1600" dirty="0">
              <a:solidFill>
                <a:srgbClr val="D79694"/>
              </a:solidFill>
              <a:latin typeface="Calibri" pitchFamily="34" charset="0"/>
            </a:endParaRPr>
          </a:p>
          <a:p>
            <a:pPr algn="ctr"/>
            <a:r>
              <a:rPr lang="en-US" sz="4800" b="1" dirty="0">
                <a:solidFill>
                  <a:srgbClr val="D79694"/>
                </a:solidFill>
                <a:latin typeface="Calibri" pitchFamily="34" charset="0"/>
              </a:rPr>
              <a:t>energy expenditure</a:t>
            </a:r>
          </a:p>
          <a:p>
            <a:pPr algn="ctr"/>
            <a:endParaRPr lang="en-US" sz="1400" b="1" i="1" dirty="0">
              <a:solidFill>
                <a:prstClr val="black"/>
              </a:solidFill>
              <a:latin typeface="Calibri" pitchFamily="34" charset="0"/>
            </a:endParaRPr>
          </a:p>
          <a:p>
            <a:pPr algn="ctr"/>
            <a:r>
              <a:rPr lang="en-US" sz="2400" dirty="0">
                <a:solidFill>
                  <a:prstClr val="black"/>
                </a:solidFill>
                <a:latin typeface="Calibri" pitchFamily="34" charset="0"/>
              </a:rPr>
              <a:t>working off </a:t>
            </a:r>
            <a:r>
              <a:rPr lang="en-US" sz="3200" b="1" dirty="0">
                <a:solidFill>
                  <a:prstClr val="black"/>
                </a:solidFill>
                <a:latin typeface="Calibri" pitchFamily="34" charset="0"/>
              </a:rPr>
              <a:t>a Burger King </a:t>
            </a:r>
          </a:p>
          <a:p>
            <a:pPr algn="ctr"/>
            <a:r>
              <a:rPr lang="en-US" sz="3200" b="1" dirty="0">
                <a:solidFill>
                  <a:prstClr val="black"/>
                </a:solidFill>
                <a:latin typeface="Calibri" pitchFamily="34" charset="0"/>
              </a:rPr>
              <a:t>“Ultimate Double Whopper” </a:t>
            </a:r>
          </a:p>
          <a:p>
            <a:pPr algn="ctr"/>
            <a:r>
              <a:rPr lang="en-US" sz="2400" dirty="0">
                <a:solidFill>
                  <a:prstClr val="black"/>
                </a:solidFill>
                <a:latin typeface="Calibri" pitchFamily="34" charset="0"/>
              </a:rPr>
              <a:t>(</a:t>
            </a:r>
            <a:r>
              <a:rPr lang="en-US" sz="2400" dirty="0" err="1">
                <a:solidFill>
                  <a:prstClr val="black"/>
                </a:solidFill>
                <a:latin typeface="Calibri" pitchFamily="34" charset="0"/>
              </a:rPr>
              <a:t>fka</a:t>
            </a:r>
            <a:r>
              <a:rPr lang="en-US" sz="2400" dirty="0">
                <a:solidFill>
                  <a:prstClr val="black"/>
                </a:solidFill>
                <a:latin typeface="Calibri" pitchFamily="34" charset="0"/>
              </a:rPr>
              <a:t> “The Extreme Whopper”) </a:t>
            </a:r>
            <a:r>
              <a:rPr lang="en-US" sz="3200" b="1" dirty="0">
                <a:solidFill>
                  <a:prstClr val="black"/>
                </a:solidFill>
                <a:latin typeface="Calibri" pitchFamily="34" charset="0"/>
              </a:rPr>
              <a:t>. . . </a:t>
            </a:r>
          </a:p>
          <a:p>
            <a:pPr algn="ctr"/>
            <a:r>
              <a:rPr lang="en-US" sz="2400" dirty="0">
                <a:solidFill>
                  <a:prstClr val="black"/>
                </a:solidFill>
                <a:latin typeface="Calibri" pitchFamily="34" charset="0"/>
              </a:rPr>
              <a:t>1,110 calories</a:t>
            </a:r>
          </a:p>
          <a:p>
            <a:pPr algn="ctr"/>
            <a:endParaRPr lang="en-US" sz="1000" dirty="0">
              <a:solidFill>
                <a:prstClr val="black"/>
              </a:solidFill>
              <a:latin typeface="Calibri" pitchFamily="34" charset="0"/>
            </a:endParaRPr>
          </a:p>
          <a:p>
            <a:pPr lvl="3"/>
            <a:r>
              <a:rPr lang="en-US" sz="2800" dirty="0">
                <a:solidFill>
                  <a:prstClr val="black"/>
                </a:solidFill>
                <a:latin typeface="Calibri" pitchFamily="34" charset="0"/>
              </a:rPr>
              <a:t>— </a:t>
            </a:r>
            <a:r>
              <a:rPr lang="en-US" sz="2800" i="1" dirty="0">
                <a:solidFill>
                  <a:prstClr val="black"/>
                </a:solidFill>
                <a:latin typeface="Calibri" pitchFamily="34" charset="0"/>
              </a:rPr>
              <a:t>ca</a:t>
            </a:r>
            <a:r>
              <a:rPr lang="en-US" sz="2800" dirty="0">
                <a:solidFill>
                  <a:prstClr val="black"/>
                </a:solidFill>
                <a:latin typeface="Calibri" pitchFamily="34" charset="0"/>
              </a:rPr>
              <a:t>. 3-½ hrs. running</a:t>
            </a:r>
          </a:p>
        </p:txBody>
      </p:sp>
      <p:pic>
        <p:nvPicPr>
          <p:cNvPr id="5" name="Picture 2"/>
          <p:cNvPicPr>
            <a:picLocks noChangeAspect="1" noChangeArrowheads="1"/>
          </p:cNvPicPr>
          <p:nvPr/>
        </p:nvPicPr>
        <p:blipFill>
          <a:blip r:embed="rId2" cstate="print">
            <a:lum bright="8000" contrast="16000"/>
          </a:blip>
          <a:srcRect/>
          <a:stretch>
            <a:fillRect/>
          </a:stretch>
        </p:blipFill>
        <p:spPr bwMode="auto">
          <a:xfrm>
            <a:off x="907694" y="5181600"/>
            <a:ext cx="837880" cy="1277256"/>
          </a:xfrm>
          <a:prstGeom prst="rect">
            <a:avLst/>
          </a:prstGeom>
          <a:noFill/>
          <a:ln w="9525">
            <a:solidFill>
              <a:srgbClr val="000000"/>
            </a:solidFill>
            <a:miter lim="800000"/>
            <a:headEnd/>
            <a:tailEnd/>
          </a:ln>
        </p:spPr>
      </p:pic>
      <p:sp>
        <p:nvSpPr>
          <p:cNvPr id="6" name="TextBox 2"/>
          <p:cNvSpPr txBox="1">
            <a:spLocks noChangeArrowheads="1"/>
          </p:cNvSpPr>
          <p:nvPr/>
        </p:nvSpPr>
        <p:spPr bwMode="auto">
          <a:xfrm>
            <a:off x="914174" y="6248400"/>
            <a:ext cx="7315200" cy="369888"/>
          </a:xfrm>
          <a:prstGeom prst="rect">
            <a:avLst/>
          </a:prstGeom>
          <a:noFill/>
          <a:ln w="9525">
            <a:noFill/>
            <a:miter lim="800000"/>
            <a:headEnd/>
            <a:tailEnd/>
          </a:ln>
        </p:spPr>
        <p:txBody>
          <a:bodyPr>
            <a:spAutoFit/>
          </a:bodyPr>
          <a:lstStyle/>
          <a:p>
            <a:pPr algn="ctr"/>
            <a:r>
              <a:rPr lang="en-US" i="1" dirty="0">
                <a:solidFill>
                  <a:prstClr val="black"/>
                </a:solidFill>
                <a:latin typeface="Calibri" pitchFamily="34" charset="0"/>
              </a:rPr>
              <a:t>Cf</a:t>
            </a:r>
            <a:r>
              <a:rPr lang="en-US" dirty="0">
                <a:solidFill>
                  <a:prstClr val="black"/>
                </a:solidFill>
                <a:latin typeface="Calibri" pitchFamily="34" charset="0"/>
              </a:rPr>
              <a:t>., </a:t>
            </a:r>
            <a:r>
              <a:rPr lang="en-US" i="1" dirty="0">
                <a:solidFill>
                  <a:prstClr val="black"/>
                </a:solidFill>
                <a:latin typeface="Calibri" pitchFamily="34" charset="0"/>
              </a:rPr>
              <a:t>The World is Fat</a:t>
            </a:r>
            <a:r>
              <a:rPr lang="en-US" dirty="0">
                <a:solidFill>
                  <a:prstClr val="black"/>
                </a:solidFill>
                <a:latin typeface="Calibri" pitchFamily="34" charset="0"/>
              </a:rPr>
              <a:t>, 2010,  p. 143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TextBox 1"/>
          <p:cNvSpPr txBox="1">
            <a:spLocks noChangeArrowheads="1"/>
          </p:cNvSpPr>
          <p:nvPr/>
        </p:nvSpPr>
        <p:spPr bwMode="auto">
          <a:xfrm>
            <a:off x="914400" y="1781413"/>
            <a:ext cx="7315200" cy="4093428"/>
          </a:xfrm>
          <a:prstGeom prst="rect">
            <a:avLst/>
          </a:prstGeom>
          <a:noFill/>
          <a:ln w="9525">
            <a:noFill/>
            <a:miter lim="800000"/>
            <a:headEnd/>
            <a:tailEnd/>
          </a:ln>
        </p:spPr>
        <p:txBody>
          <a:bodyPr>
            <a:spAutoFit/>
          </a:bodyPr>
          <a:lstStyle/>
          <a:p>
            <a:pPr algn="ctr"/>
            <a:r>
              <a:rPr lang="en-US" sz="2400" dirty="0">
                <a:solidFill>
                  <a:srgbClr val="D79694"/>
                </a:solidFill>
                <a:latin typeface="Calibri" pitchFamily="34" charset="0"/>
              </a:rPr>
              <a:t>related term . . .</a:t>
            </a:r>
          </a:p>
          <a:p>
            <a:pPr algn="ctr"/>
            <a:endParaRPr lang="en-US" sz="1600" dirty="0">
              <a:solidFill>
                <a:srgbClr val="D79694"/>
              </a:solidFill>
              <a:latin typeface="Calibri" pitchFamily="34" charset="0"/>
            </a:endParaRPr>
          </a:p>
          <a:p>
            <a:pPr algn="ctr"/>
            <a:r>
              <a:rPr lang="en-US" sz="4800" b="1" dirty="0">
                <a:solidFill>
                  <a:srgbClr val="D79694"/>
                </a:solidFill>
                <a:latin typeface="Calibri" pitchFamily="34" charset="0"/>
              </a:rPr>
              <a:t>energy expenditure</a:t>
            </a:r>
          </a:p>
          <a:p>
            <a:pPr algn="ctr"/>
            <a:endParaRPr lang="en-US" sz="1400" b="1" i="1" dirty="0">
              <a:solidFill>
                <a:prstClr val="black"/>
              </a:solidFill>
              <a:latin typeface="Calibri" pitchFamily="34" charset="0"/>
            </a:endParaRPr>
          </a:p>
          <a:p>
            <a:pPr algn="ctr"/>
            <a:r>
              <a:rPr lang="en-US" sz="2400" dirty="0">
                <a:solidFill>
                  <a:prstClr val="black"/>
                </a:solidFill>
                <a:latin typeface="Calibri" pitchFamily="34" charset="0"/>
              </a:rPr>
              <a:t>working off </a:t>
            </a:r>
            <a:r>
              <a:rPr lang="en-US" sz="3200" b="1" dirty="0">
                <a:solidFill>
                  <a:prstClr val="black"/>
                </a:solidFill>
                <a:latin typeface="Calibri" pitchFamily="34" charset="0"/>
              </a:rPr>
              <a:t>a Burger King </a:t>
            </a:r>
          </a:p>
          <a:p>
            <a:pPr algn="ctr"/>
            <a:r>
              <a:rPr lang="en-US" sz="3200" b="1" dirty="0">
                <a:solidFill>
                  <a:prstClr val="black"/>
                </a:solidFill>
                <a:latin typeface="Calibri" pitchFamily="34" charset="0"/>
              </a:rPr>
              <a:t>“Ultimate Double Whopper” </a:t>
            </a:r>
          </a:p>
          <a:p>
            <a:pPr algn="ctr"/>
            <a:r>
              <a:rPr lang="en-US" sz="3200" b="1" dirty="0">
                <a:solidFill>
                  <a:prstClr val="black"/>
                </a:solidFill>
                <a:latin typeface="Calibri" pitchFamily="34" charset="0"/>
              </a:rPr>
              <a:t>and the shake . . . </a:t>
            </a:r>
          </a:p>
          <a:p>
            <a:pPr algn="ctr"/>
            <a:r>
              <a:rPr lang="en-US" sz="2400" dirty="0">
                <a:solidFill>
                  <a:prstClr val="black"/>
                </a:solidFill>
                <a:latin typeface="Calibri" pitchFamily="34" charset="0"/>
              </a:rPr>
              <a:t>1,920 calories</a:t>
            </a:r>
          </a:p>
          <a:p>
            <a:pPr algn="ctr"/>
            <a:endParaRPr lang="en-US" sz="1000" dirty="0">
              <a:solidFill>
                <a:prstClr val="black"/>
              </a:solidFill>
              <a:latin typeface="Calibri" pitchFamily="34" charset="0"/>
            </a:endParaRPr>
          </a:p>
          <a:p>
            <a:pPr lvl="3"/>
            <a:r>
              <a:rPr lang="en-US" sz="2800" dirty="0">
                <a:solidFill>
                  <a:prstClr val="black"/>
                </a:solidFill>
                <a:latin typeface="Calibri" pitchFamily="34" charset="0"/>
              </a:rPr>
              <a:t>— </a:t>
            </a:r>
            <a:r>
              <a:rPr lang="en-US" sz="2800" i="1" dirty="0">
                <a:solidFill>
                  <a:prstClr val="black"/>
                </a:solidFill>
                <a:latin typeface="Calibri" pitchFamily="34" charset="0"/>
              </a:rPr>
              <a:t>ca</a:t>
            </a:r>
            <a:r>
              <a:rPr lang="en-US" sz="2800" dirty="0">
                <a:solidFill>
                  <a:prstClr val="black"/>
                </a:solidFill>
                <a:latin typeface="Calibri" pitchFamily="34" charset="0"/>
              </a:rPr>
              <a:t>. 5-¾+ hrs. running</a:t>
            </a:r>
          </a:p>
        </p:txBody>
      </p:sp>
      <p:pic>
        <p:nvPicPr>
          <p:cNvPr id="5" name="Picture 2"/>
          <p:cNvPicPr>
            <a:picLocks noChangeAspect="1" noChangeArrowheads="1"/>
          </p:cNvPicPr>
          <p:nvPr/>
        </p:nvPicPr>
        <p:blipFill>
          <a:blip r:embed="rId2" cstate="print">
            <a:lum bright="8000" contrast="16000"/>
          </a:blip>
          <a:srcRect/>
          <a:stretch>
            <a:fillRect/>
          </a:stretch>
        </p:blipFill>
        <p:spPr bwMode="auto">
          <a:xfrm>
            <a:off x="907694" y="5181600"/>
            <a:ext cx="837880" cy="1277256"/>
          </a:xfrm>
          <a:prstGeom prst="rect">
            <a:avLst/>
          </a:prstGeom>
          <a:noFill/>
          <a:ln w="9525">
            <a:solidFill>
              <a:srgbClr val="000000"/>
            </a:solidFill>
            <a:miter lim="800000"/>
            <a:headEnd/>
            <a:tailEnd/>
          </a:ln>
        </p:spPr>
      </p:pic>
      <p:sp>
        <p:nvSpPr>
          <p:cNvPr id="6" name="TextBox 2"/>
          <p:cNvSpPr txBox="1">
            <a:spLocks noChangeArrowheads="1"/>
          </p:cNvSpPr>
          <p:nvPr/>
        </p:nvSpPr>
        <p:spPr bwMode="auto">
          <a:xfrm>
            <a:off x="914174" y="6248400"/>
            <a:ext cx="7315200" cy="369888"/>
          </a:xfrm>
          <a:prstGeom prst="rect">
            <a:avLst/>
          </a:prstGeom>
          <a:noFill/>
          <a:ln w="9525">
            <a:noFill/>
            <a:miter lim="800000"/>
            <a:headEnd/>
            <a:tailEnd/>
          </a:ln>
        </p:spPr>
        <p:txBody>
          <a:bodyPr>
            <a:spAutoFit/>
          </a:bodyPr>
          <a:lstStyle/>
          <a:p>
            <a:pPr algn="ctr"/>
            <a:r>
              <a:rPr lang="en-US" i="1" dirty="0">
                <a:solidFill>
                  <a:prstClr val="black"/>
                </a:solidFill>
                <a:latin typeface="Calibri" pitchFamily="34" charset="0"/>
              </a:rPr>
              <a:t>Cf</a:t>
            </a:r>
            <a:r>
              <a:rPr lang="en-US" dirty="0">
                <a:solidFill>
                  <a:prstClr val="black"/>
                </a:solidFill>
                <a:latin typeface="Calibri" pitchFamily="34" charset="0"/>
              </a:rPr>
              <a:t>., </a:t>
            </a:r>
            <a:r>
              <a:rPr lang="en-US" i="1" dirty="0">
                <a:solidFill>
                  <a:prstClr val="black"/>
                </a:solidFill>
                <a:latin typeface="Calibri" pitchFamily="34" charset="0"/>
              </a:rPr>
              <a:t>The World is Fat</a:t>
            </a:r>
            <a:r>
              <a:rPr lang="en-US" dirty="0">
                <a:solidFill>
                  <a:prstClr val="black"/>
                </a:solidFill>
                <a:latin typeface="Calibri" pitchFamily="34" charset="0"/>
              </a:rPr>
              <a:t>, 2010,  p. 143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TextBox 1"/>
          <p:cNvSpPr txBox="1">
            <a:spLocks noChangeArrowheads="1"/>
          </p:cNvSpPr>
          <p:nvPr/>
        </p:nvSpPr>
        <p:spPr bwMode="auto">
          <a:xfrm>
            <a:off x="914400" y="1781413"/>
            <a:ext cx="7315200" cy="3600986"/>
          </a:xfrm>
          <a:prstGeom prst="rect">
            <a:avLst/>
          </a:prstGeom>
          <a:noFill/>
          <a:ln w="9525">
            <a:noFill/>
            <a:miter lim="800000"/>
            <a:headEnd/>
            <a:tailEnd/>
          </a:ln>
        </p:spPr>
        <p:txBody>
          <a:bodyPr>
            <a:spAutoFit/>
          </a:bodyPr>
          <a:lstStyle/>
          <a:p>
            <a:pPr algn="ctr"/>
            <a:r>
              <a:rPr lang="en-US" sz="2400" dirty="0">
                <a:solidFill>
                  <a:srgbClr val="D79694"/>
                </a:solidFill>
                <a:latin typeface="Calibri" pitchFamily="34" charset="0"/>
              </a:rPr>
              <a:t>related term . . .</a:t>
            </a:r>
          </a:p>
          <a:p>
            <a:pPr algn="ctr"/>
            <a:endParaRPr lang="en-US" sz="1600" dirty="0">
              <a:solidFill>
                <a:srgbClr val="D79694"/>
              </a:solidFill>
              <a:latin typeface="Calibri" pitchFamily="34" charset="0"/>
            </a:endParaRPr>
          </a:p>
          <a:p>
            <a:pPr algn="ctr"/>
            <a:r>
              <a:rPr lang="en-US" sz="4800" b="1" dirty="0">
                <a:solidFill>
                  <a:srgbClr val="D79694"/>
                </a:solidFill>
                <a:latin typeface="Calibri" pitchFamily="34" charset="0"/>
              </a:rPr>
              <a:t>energy expenditure</a:t>
            </a:r>
          </a:p>
          <a:p>
            <a:pPr algn="ctr"/>
            <a:endParaRPr lang="en-US" sz="1400" b="1" i="1" dirty="0">
              <a:solidFill>
                <a:prstClr val="black"/>
              </a:solidFill>
              <a:latin typeface="Calibri" pitchFamily="34" charset="0"/>
            </a:endParaRPr>
          </a:p>
          <a:p>
            <a:pPr algn="ctr"/>
            <a:r>
              <a:rPr lang="en-US" sz="2400" dirty="0">
                <a:solidFill>
                  <a:prstClr val="black"/>
                </a:solidFill>
                <a:latin typeface="Calibri" pitchFamily="34" charset="0"/>
              </a:rPr>
              <a:t>working off </a:t>
            </a:r>
            <a:r>
              <a:rPr lang="en-US" sz="3200" b="1" dirty="0">
                <a:solidFill>
                  <a:prstClr val="black"/>
                </a:solidFill>
                <a:latin typeface="Calibri" pitchFamily="34" charset="0"/>
              </a:rPr>
              <a:t>a Burger King “Ultimate Double Whopper” and the shake . . . </a:t>
            </a:r>
          </a:p>
          <a:p>
            <a:pPr algn="ctr"/>
            <a:r>
              <a:rPr lang="en-US" sz="2400" dirty="0">
                <a:solidFill>
                  <a:prstClr val="black"/>
                </a:solidFill>
                <a:latin typeface="Calibri" pitchFamily="34" charset="0"/>
              </a:rPr>
              <a:t>1,920 calories</a:t>
            </a:r>
          </a:p>
          <a:p>
            <a:pPr algn="ctr"/>
            <a:endParaRPr lang="en-US" sz="1000" dirty="0">
              <a:solidFill>
                <a:prstClr val="black"/>
              </a:solidFill>
              <a:latin typeface="Calibri" pitchFamily="34" charset="0"/>
            </a:endParaRPr>
          </a:p>
          <a:p>
            <a:pPr lvl="3"/>
            <a:r>
              <a:rPr lang="en-US" sz="2800" dirty="0">
                <a:solidFill>
                  <a:prstClr val="black"/>
                </a:solidFill>
                <a:latin typeface="Calibri" pitchFamily="34" charset="0"/>
              </a:rPr>
              <a:t>— </a:t>
            </a:r>
            <a:r>
              <a:rPr lang="en-US" sz="2800" i="1" dirty="0">
                <a:solidFill>
                  <a:prstClr val="black"/>
                </a:solidFill>
                <a:latin typeface="Calibri" pitchFamily="34" charset="0"/>
              </a:rPr>
              <a:t>ca</a:t>
            </a:r>
            <a:r>
              <a:rPr lang="en-US" sz="2800" dirty="0">
                <a:solidFill>
                  <a:prstClr val="black"/>
                </a:solidFill>
                <a:latin typeface="Calibri" pitchFamily="34" charset="0"/>
              </a:rPr>
              <a:t>. 5-¾+ hrs. running</a:t>
            </a:r>
          </a:p>
        </p:txBody>
      </p:sp>
      <p:pic>
        <p:nvPicPr>
          <p:cNvPr id="5" name="Picture 2"/>
          <p:cNvPicPr>
            <a:picLocks noChangeAspect="1" noChangeArrowheads="1"/>
          </p:cNvPicPr>
          <p:nvPr/>
        </p:nvPicPr>
        <p:blipFill>
          <a:blip r:embed="rId2" cstate="print">
            <a:lum bright="8000" contrast="16000"/>
          </a:blip>
          <a:srcRect/>
          <a:stretch>
            <a:fillRect/>
          </a:stretch>
        </p:blipFill>
        <p:spPr bwMode="auto">
          <a:xfrm>
            <a:off x="907694" y="5181600"/>
            <a:ext cx="837880" cy="1277256"/>
          </a:xfrm>
          <a:prstGeom prst="rect">
            <a:avLst/>
          </a:prstGeom>
          <a:noFill/>
          <a:ln w="9525">
            <a:solidFill>
              <a:srgbClr val="000000"/>
            </a:solidFill>
            <a:miter lim="800000"/>
            <a:headEnd/>
            <a:tailEnd/>
          </a:ln>
        </p:spPr>
      </p:pic>
      <p:sp>
        <p:nvSpPr>
          <p:cNvPr id="6" name="TextBox 2"/>
          <p:cNvSpPr txBox="1">
            <a:spLocks noChangeArrowheads="1"/>
          </p:cNvSpPr>
          <p:nvPr/>
        </p:nvSpPr>
        <p:spPr bwMode="auto">
          <a:xfrm>
            <a:off x="914174" y="6248400"/>
            <a:ext cx="7315200" cy="369888"/>
          </a:xfrm>
          <a:prstGeom prst="rect">
            <a:avLst/>
          </a:prstGeom>
          <a:noFill/>
          <a:ln w="9525">
            <a:noFill/>
            <a:miter lim="800000"/>
            <a:headEnd/>
            <a:tailEnd/>
          </a:ln>
        </p:spPr>
        <p:txBody>
          <a:bodyPr>
            <a:spAutoFit/>
          </a:bodyPr>
          <a:lstStyle/>
          <a:p>
            <a:pPr algn="ctr"/>
            <a:r>
              <a:rPr lang="en-US" i="1" dirty="0">
                <a:solidFill>
                  <a:prstClr val="black"/>
                </a:solidFill>
                <a:latin typeface="Calibri" pitchFamily="34" charset="0"/>
              </a:rPr>
              <a:t>Cf</a:t>
            </a:r>
            <a:r>
              <a:rPr lang="en-US" dirty="0">
                <a:solidFill>
                  <a:prstClr val="black"/>
                </a:solidFill>
                <a:latin typeface="Calibri" pitchFamily="34" charset="0"/>
              </a:rPr>
              <a:t>., </a:t>
            </a:r>
            <a:r>
              <a:rPr lang="en-US" i="1" dirty="0">
                <a:solidFill>
                  <a:prstClr val="black"/>
                </a:solidFill>
                <a:latin typeface="Calibri" pitchFamily="34" charset="0"/>
              </a:rPr>
              <a:t>The World is Fat</a:t>
            </a:r>
            <a:r>
              <a:rPr lang="en-US" dirty="0">
                <a:solidFill>
                  <a:prstClr val="black"/>
                </a:solidFill>
                <a:latin typeface="Calibri" pitchFamily="34" charset="0"/>
              </a:rPr>
              <a:t>, 2010,  p. 143 </a:t>
            </a:r>
          </a:p>
        </p:txBody>
      </p:sp>
      <p:sp>
        <p:nvSpPr>
          <p:cNvPr id="8" name="TextBox 2"/>
          <p:cNvSpPr txBox="1">
            <a:spLocks noChangeArrowheads="1"/>
          </p:cNvSpPr>
          <p:nvPr/>
        </p:nvSpPr>
        <p:spPr bwMode="auto">
          <a:xfrm>
            <a:off x="899886" y="2351152"/>
            <a:ext cx="7315200" cy="2492990"/>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2400" dirty="0">
                <a:solidFill>
                  <a:prstClr val="black"/>
                </a:solidFill>
                <a:latin typeface="Calibri" pitchFamily="34" charset="0"/>
              </a:rPr>
              <a:t>having a Burger King </a:t>
            </a:r>
          </a:p>
          <a:p>
            <a:pPr algn="ctr"/>
            <a:r>
              <a:rPr lang="en-US" sz="2400" dirty="0">
                <a:solidFill>
                  <a:prstClr val="black"/>
                </a:solidFill>
                <a:latin typeface="Calibri" pitchFamily="34" charset="0"/>
              </a:rPr>
              <a:t>“Ultimate Double Whopper” </a:t>
            </a:r>
          </a:p>
          <a:p>
            <a:pPr algn="ctr"/>
            <a:r>
              <a:rPr lang="en-US" sz="2400" dirty="0">
                <a:solidFill>
                  <a:prstClr val="black"/>
                </a:solidFill>
                <a:latin typeface="Calibri" pitchFamily="34" charset="0"/>
              </a:rPr>
              <a:t>and a shake leaves you about </a:t>
            </a:r>
          </a:p>
          <a:p>
            <a:pPr algn="ctr"/>
            <a:r>
              <a:rPr lang="en-US" sz="3200" b="1" dirty="0">
                <a:solidFill>
                  <a:prstClr val="black"/>
                </a:solidFill>
                <a:latin typeface="Calibri" pitchFamily="34" charset="0"/>
              </a:rPr>
              <a:t>380 calories for the rest of the day</a:t>
            </a:r>
            <a:br>
              <a:rPr lang="en-US" sz="3200" b="1" dirty="0">
                <a:solidFill>
                  <a:prstClr val="black"/>
                </a:solidFill>
                <a:latin typeface="Calibri" pitchFamily="34" charset="0"/>
              </a:rPr>
            </a:br>
            <a:r>
              <a:rPr lang="en-US" sz="2400" dirty="0">
                <a:solidFill>
                  <a:prstClr val="black"/>
                </a:solidFill>
                <a:latin typeface="Calibri" pitchFamily="34" charset="0"/>
              </a:rPr>
              <a:t>on a 2300 calorie/day intake schedule</a:t>
            </a:r>
            <a:endParaRPr lang="en-US" sz="2800" dirty="0">
              <a:solidFill>
                <a:prstClr val="black"/>
              </a:solidFill>
              <a:latin typeface="Calibri"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457200" y="1567329"/>
            <a:ext cx="8229600" cy="4247317"/>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indent="-514350" algn="ctr">
              <a:spcBef>
                <a:spcPts val="0"/>
              </a:spcBef>
              <a:spcAft>
                <a:spcPts val="0"/>
              </a:spcAft>
              <a:tabLst>
                <a:tab pos="0" algn="l"/>
              </a:tabLst>
              <a:defRPr/>
            </a:pPr>
            <a:r>
              <a:rPr lang="en-US" sz="3600" b="1" i="1" dirty="0">
                <a:solidFill>
                  <a:srgbClr val="000000"/>
                </a:solidFill>
              </a:rPr>
              <a:t>ca</a:t>
            </a:r>
            <a:r>
              <a:rPr lang="en-US" sz="3600" b="1" dirty="0">
                <a:solidFill>
                  <a:srgbClr val="000000"/>
                </a:solidFill>
              </a:rPr>
              <a:t>. 10,000 years ago</a:t>
            </a:r>
            <a:br>
              <a:rPr lang="en-US" sz="3600" b="1" dirty="0">
                <a:solidFill>
                  <a:srgbClr val="000000"/>
                </a:solidFill>
              </a:rPr>
            </a:br>
            <a:r>
              <a:rPr lang="en-US" dirty="0">
                <a:solidFill>
                  <a:srgbClr val="000000"/>
                </a:solidFill>
              </a:rPr>
              <a:t>(</a:t>
            </a:r>
            <a:r>
              <a:rPr lang="en-US" i="1" dirty="0">
                <a:solidFill>
                  <a:srgbClr val="000000"/>
                </a:solidFill>
              </a:rPr>
              <a:t>ca</a:t>
            </a:r>
            <a:r>
              <a:rPr lang="en-US" dirty="0">
                <a:solidFill>
                  <a:srgbClr val="000000"/>
                </a:solidFill>
              </a:rPr>
              <a:t>. 10,000 </a:t>
            </a:r>
            <a:r>
              <a:rPr lang="en-US" dirty="0" err="1">
                <a:solidFill>
                  <a:srgbClr val="000000"/>
                </a:solidFill>
              </a:rPr>
              <a:t>ybp</a:t>
            </a:r>
            <a:r>
              <a:rPr lang="en-US" dirty="0">
                <a:solidFill>
                  <a:srgbClr val="000000"/>
                </a:solidFill>
              </a:rPr>
              <a:t>)</a:t>
            </a:r>
          </a:p>
          <a:p>
            <a:pPr indent="-514350" algn="ctr">
              <a:spcBef>
                <a:spcPts val="0"/>
              </a:spcBef>
              <a:spcAft>
                <a:spcPts val="0"/>
              </a:spcAft>
              <a:tabLst>
                <a:tab pos="0" algn="l"/>
              </a:tabLst>
              <a:defRPr/>
            </a:pPr>
            <a:r>
              <a:rPr lang="en-US" sz="2400" b="1" dirty="0">
                <a:solidFill>
                  <a:srgbClr val="000000"/>
                </a:solidFill>
              </a:rPr>
              <a:t>or</a:t>
            </a:r>
          </a:p>
          <a:p>
            <a:pPr indent="-514350" algn="ctr">
              <a:spcBef>
                <a:spcPts val="0"/>
              </a:spcBef>
              <a:spcAft>
                <a:spcPts val="0"/>
              </a:spcAft>
              <a:tabLst>
                <a:tab pos="0" algn="l"/>
              </a:tabLst>
              <a:defRPr/>
            </a:pPr>
            <a:r>
              <a:rPr lang="en-US" sz="3600" b="1" dirty="0">
                <a:solidFill>
                  <a:srgbClr val="000000"/>
                </a:solidFill>
              </a:rPr>
              <a:t>10,000 B.C.</a:t>
            </a:r>
            <a:br>
              <a:rPr lang="en-US" sz="2400" b="1" dirty="0">
                <a:solidFill>
                  <a:srgbClr val="000000"/>
                </a:solidFill>
              </a:rPr>
            </a:br>
            <a:r>
              <a:rPr lang="en-US" dirty="0">
                <a:solidFill>
                  <a:srgbClr val="000000"/>
                </a:solidFill>
              </a:rPr>
              <a:t>(10,000 B.C.E)</a:t>
            </a:r>
          </a:p>
          <a:p>
            <a:pPr indent="-514350" algn="ctr">
              <a:spcBef>
                <a:spcPts val="0"/>
              </a:spcBef>
              <a:spcAft>
                <a:spcPts val="0"/>
              </a:spcAft>
              <a:tabLst>
                <a:tab pos="0" algn="l"/>
              </a:tabLst>
              <a:defRPr/>
            </a:pPr>
            <a:endParaRPr lang="en-US" sz="2400" b="1" dirty="0">
              <a:solidFill>
                <a:srgbClr val="000000"/>
              </a:solidFill>
            </a:endParaRPr>
          </a:p>
          <a:p>
            <a:pPr indent="-514350" algn="ctr">
              <a:spcBef>
                <a:spcPts val="0"/>
              </a:spcBef>
              <a:spcAft>
                <a:spcPts val="0"/>
              </a:spcAft>
              <a:tabLst>
                <a:tab pos="0" algn="l"/>
              </a:tabLst>
              <a:defRPr/>
            </a:pPr>
            <a:r>
              <a:rPr lang="en-US" sz="2400" dirty="0">
                <a:solidFill>
                  <a:srgbClr val="000000"/>
                </a:solidFill>
              </a:rPr>
              <a:t>is one of those</a:t>
            </a:r>
          </a:p>
          <a:p>
            <a:pPr indent="-514350" algn="ctr">
              <a:spcBef>
                <a:spcPts val="0"/>
              </a:spcBef>
              <a:spcAft>
                <a:spcPts val="0"/>
              </a:spcAft>
              <a:tabLst>
                <a:tab pos="0" algn="l"/>
              </a:tabLst>
              <a:defRPr/>
            </a:pPr>
            <a:r>
              <a:rPr lang="en-US" sz="3600" b="1" dirty="0">
                <a:solidFill>
                  <a:srgbClr val="000000"/>
                </a:solidFill>
              </a:rPr>
              <a:t>“Dates to Remember” . . . </a:t>
            </a: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TextBox 1"/>
          <p:cNvSpPr txBox="1">
            <a:spLocks noChangeArrowheads="1"/>
          </p:cNvSpPr>
          <p:nvPr/>
        </p:nvSpPr>
        <p:spPr bwMode="auto">
          <a:xfrm>
            <a:off x="914400" y="1781413"/>
            <a:ext cx="7315200" cy="4401205"/>
          </a:xfrm>
          <a:prstGeom prst="rect">
            <a:avLst/>
          </a:prstGeom>
          <a:noFill/>
          <a:ln w="9525">
            <a:noFill/>
            <a:miter lim="800000"/>
            <a:headEnd/>
            <a:tailEnd/>
          </a:ln>
        </p:spPr>
        <p:txBody>
          <a:bodyPr>
            <a:spAutoFit/>
          </a:bodyPr>
          <a:lstStyle/>
          <a:p>
            <a:pPr algn="ctr"/>
            <a:r>
              <a:rPr lang="en-US" sz="2400" dirty="0">
                <a:solidFill>
                  <a:srgbClr val="D79694"/>
                </a:solidFill>
                <a:latin typeface="Calibri" pitchFamily="34" charset="0"/>
              </a:rPr>
              <a:t>related term . . .</a:t>
            </a:r>
          </a:p>
          <a:p>
            <a:pPr algn="ctr"/>
            <a:endParaRPr lang="en-US" sz="1600" dirty="0">
              <a:solidFill>
                <a:srgbClr val="D79694"/>
              </a:solidFill>
              <a:latin typeface="Calibri" pitchFamily="34" charset="0"/>
            </a:endParaRPr>
          </a:p>
          <a:p>
            <a:pPr algn="ctr"/>
            <a:r>
              <a:rPr lang="en-US" sz="4800" b="1" dirty="0">
                <a:solidFill>
                  <a:srgbClr val="D79694"/>
                </a:solidFill>
                <a:latin typeface="Calibri" pitchFamily="34" charset="0"/>
              </a:rPr>
              <a:t>energy expenditure</a:t>
            </a:r>
          </a:p>
          <a:p>
            <a:pPr algn="ctr"/>
            <a:endParaRPr lang="en-US" sz="1400" b="1" i="1" dirty="0">
              <a:solidFill>
                <a:prstClr val="black"/>
              </a:solidFill>
              <a:latin typeface="Calibri" pitchFamily="34" charset="0"/>
            </a:endParaRPr>
          </a:p>
          <a:p>
            <a:pPr algn="ctr"/>
            <a:r>
              <a:rPr lang="en-US" sz="2400" dirty="0">
                <a:solidFill>
                  <a:prstClr val="black"/>
                </a:solidFill>
                <a:latin typeface="Calibri" pitchFamily="34" charset="0"/>
              </a:rPr>
              <a:t>working off a bag of </a:t>
            </a:r>
            <a:r>
              <a:rPr lang="en-US" sz="3200" b="1" dirty="0">
                <a:solidFill>
                  <a:prstClr val="black"/>
                </a:solidFill>
                <a:latin typeface="Calibri" pitchFamily="34" charset="0"/>
              </a:rPr>
              <a:t>Austin animal crackers . . . </a:t>
            </a:r>
          </a:p>
          <a:p>
            <a:pPr algn="ctr"/>
            <a:r>
              <a:rPr lang="en-US" sz="2400" dirty="0">
                <a:solidFill>
                  <a:prstClr val="black"/>
                </a:solidFill>
                <a:latin typeface="Calibri" pitchFamily="34" charset="0"/>
              </a:rPr>
              <a:t>500 calories / 60 grams</a:t>
            </a:r>
          </a:p>
          <a:p>
            <a:pPr algn="ctr"/>
            <a:endParaRPr lang="en-US" sz="1000" dirty="0">
              <a:solidFill>
                <a:prstClr val="black"/>
              </a:solidFill>
              <a:latin typeface="Calibri" pitchFamily="34" charset="0"/>
            </a:endParaRPr>
          </a:p>
          <a:p>
            <a:pPr lvl="3"/>
            <a:r>
              <a:rPr lang="en-US" sz="2800" dirty="0">
                <a:solidFill>
                  <a:prstClr val="black"/>
                </a:solidFill>
                <a:latin typeface="Calibri" pitchFamily="34" charset="0"/>
              </a:rPr>
              <a:t>— 2-½+ hrs. normal walking</a:t>
            </a:r>
          </a:p>
          <a:p>
            <a:pPr lvl="3"/>
            <a:r>
              <a:rPr lang="en-US" sz="2800" dirty="0">
                <a:solidFill>
                  <a:prstClr val="black"/>
                </a:solidFill>
                <a:latin typeface="Calibri" pitchFamily="34" charset="0"/>
              </a:rPr>
              <a:t>— almost 1- ½ hrs. running</a:t>
            </a:r>
          </a:p>
          <a:p>
            <a:pPr lvl="3"/>
            <a:r>
              <a:rPr lang="en-US" sz="2800" dirty="0">
                <a:solidFill>
                  <a:prstClr val="black"/>
                </a:solidFill>
                <a:latin typeface="Calibri" pitchFamily="34" charset="0"/>
              </a:rPr>
              <a:t>— several hours of fast biking</a:t>
            </a:r>
          </a:p>
          <a:p>
            <a:pPr lvl="3"/>
            <a:r>
              <a:rPr lang="en-US" sz="2800" dirty="0">
                <a:solidFill>
                  <a:prstClr val="black"/>
                </a:solidFill>
                <a:latin typeface="Calibri" pitchFamily="34" charset="0"/>
              </a:rPr>
              <a:t>— 1 hr. of the most vigorous aerobics</a:t>
            </a:r>
          </a:p>
        </p:txBody>
      </p:sp>
      <p:pic>
        <p:nvPicPr>
          <p:cNvPr id="5" name="Picture 2"/>
          <p:cNvPicPr>
            <a:picLocks noChangeAspect="1" noChangeArrowheads="1"/>
          </p:cNvPicPr>
          <p:nvPr/>
        </p:nvPicPr>
        <p:blipFill>
          <a:blip r:embed="rId2" cstate="print">
            <a:lum bright="8000" contrast="16000"/>
          </a:blip>
          <a:srcRect/>
          <a:stretch>
            <a:fillRect/>
          </a:stretch>
        </p:blipFill>
        <p:spPr bwMode="auto">
          <a:xfrm>
            <a:off x="907694" y="5181600"/>
            <a:ext cx="837880" cy="1277256"/>
          </a:xfrm>
          <a:prstGeom prst="rect">
            <a:avLst/>
          </a:prstGeom>
          <a:noFill/>
          <a:ln w="9525">
            <a:solidFill>
              <a:srgbClr val="000000"/>
            </a:solidFill>
            <a:miter lim="800000"/>
            <a:headEnd/>
            <a:tailEnd/>
          </a:ln>
        </p:spPr>
      </p:pic>
      <p:sp>
        <p:nvSpPr>
          <p:cNvPr id="6" name="TextBox 2"/>
          <p:cNvSpPr txBox="1">
            <a:spLocks noChangeArrowheads="1"/>
          </p:cNvSpPr>
          <p:nvPr/>
        </p:nvSpPr>
        <p:spPr bwMode="auto">
          <a:xfrm>
            <a:off x="914174" y="6248400"/>
            <a:ext cx="7315200" cy="369888"/>
          </a:xfrm>
          <a:prstGeom prst="rect">
            <a:avLst/>
          </a:prstGeom>
          <a:noFill/>
          <a:ln w="9525">
            <a:noFill/>
            <a:miter lim="800000"/>
            <a:headEnd/>
            <a:tailEnd/>
          </a:ln>
        </p:spPr>
        <p:txBody>
          <a:bodyPr>
            <a:spAutoFit/>
          </a:bodyPr>
          <a:lstStyle/>
          <a:p>
            <a:pPr algn="ctr"/>
            <a:r>
              <a:rPr lang="en-US" i="1" dirty="0">
                <a:solidFill>
                  <a:prstClr val="black"/>
                </a:solidFill>
                <a:latin typeface="Calibri" pitchFamily="34" charset="0"/>
              </a:rPr>
              <a:t>Cf</a:t>
            </a:r>
            <a:r>
              <a:rPr lang="en-US" dirty="0">
                <a:solidFill>
                  <a:prstClr val="black"/>
                </a:solidFill>
                <a:latin typeface="Calibri" pitchFamily="34" charset="0"/>
              </a:rPr>
              <a:t>., </a:t>
            </a:r>
            <a:r>
              <a:rPr lang="en-US" i="1" dirty="0">
                <a:solidFill>
                  <a:prstClr val="black"/>
                </a:solidFill>
                <a:latin typeface="Calibri" pitchFamily="34" charset="0"/>
              </a:rPr>
              <a:t>The World is Fat</a:t>
            </a:r>
            <a:r>
              <a:rPr lang="en-US" dirty="0">
                <a:solidFill>
                  <a:prstClr val="black"/>
                </a:solidFill>
                <a:latin typeface="Calibri" pitchFamily="34" charset="0"/>
              </a:rPr>
              <a:t>, 2010,  p. 81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TextBox 1"/>
          <p:cNvSpPr txBox="1">
            <a:spLocks noChangeArrowheads="1"/>
          </p:cNvSpPr>
          <p:nvPr/>
        </p:nvSpPr>
        <p:spPr bwMode="auto">
          <a:xfrm>
            <a:off x="914400" y="1744944"/>
            <a:ext cx="7315200" cy="3893374"/>
          </a:xfrm>
          <a:prstGeom prst="rect">
            <a:avLst/>
          </a:prstGeom>
          <a:noFill/>
          <a:ln w="9525">
            <a:noFill/>
            <a:miter lim="800000"/>
            <a:headEnd/>
            <a:tailEnd/>
          </a:ln>
        </p:spPr>
        <p:txBody>
          <a:bodyPr>
            <a:spAutoFit/>
          </a:bodyPr>
          <a:lstStyle/>
          <a:p>
            <a:pPr algn="ctr"/>
            <a:r>
              <a:rPr lang="en-US" sz="3200" dirty="0">
                <a:solidFill>
                  <a:srgbClr val="000000"/>
                </a:solidFill>
                <a:latin typeface="Calibri" pitchFamily="34" charset="0"/>
              </a:rPr>
              <a:t>another important related term . . .</a:t>
            </a:r>
          </a:p>
          <a:p>
            <a:pPr algn="ctr"/>
            <a:endParaRPr lang="en-US" sz="1600" dirty="0">
              <a:solidFill>
                <a:prstClr val="black"/>
              </a:solidFill>
              <a:latin typeface="Calibri" pitchFamily="34" charset="0"/>
            </a:endParaRPr>
          </a:p>
          <a:p>
            <a:pPr algn="ctr"/>
            <a:r>
              <a:rPr lang="en-US" sz="4800" b="1" dirty="0">
                <a:solidFill>
                  <a:schemeClr val="accent2">
                    <a:lumMod val="50000"/>
                  </a:schemeClr>
                </a:solidFill>
                <a:latin typeface="Calibri" pitchFamily="34" charset="0"/>
              </a:rPr>
              <a:t>“energy balance”</a:t>
            </a:r>
          </a:p>
          <a:p>
            <a:pPr algn="ctr"/>
            <a:endParaRPr lang="en-US" sz="1400" b="1" i="1" dirty="0">
              <a:solidFill>
                <a:prstClr val="black"/>
              </a:solidFill>
              <a:latin typeface="Calibri" pitchFamily="34" charset="0"/>
            </a:endParaRPr>
          </a:p>
          <a:p>
            <a:pPr algn="ctr"/>
            <a:r>
              <a:rPr lang="en-US" sz="2400" dirty="0">
                <a:solidFill>
                  <a:srgbClr val="D79694"/>
                </a:solidFill>
                <a:latin typeface="Calibri" pitchFamily="34" charset="0"/>
              </a:rPr>
              <a:t>refers to </a:t>
            </a:r>
          </a:p>
          <a:p>
            <a:pPr algn="ctr"/>
            <a:r>
              <a:rPr lang="en-US" sz="3200" dirty="0">
                <a:solidFill>
                  <a:prstClr val="black"/>
                </a:solidFill>
                <a:latin typeface="Calibri" pitchFamily="34" charset="0"/>
              </a:rPr>
              <a:t>energy “consumed” (—) energy expended</a:t>
            </a:r>
          </a:p>
          <a:p>
            <a:r>
              <a:rPr lang="en-US" sz="2400" dirty="0">
                <a:solidFill>
                  <a:prstClr val="black"/>
                </a:solidFill>
                <a:latin typeface="Calibri" pitchFamily="34" charset="0"/>
              </a:rPr>
              <a:t>	           (absorbed)</a:t>
            </a:r>
          </a:p>
          <a:p>
            <a:endParaRPr lang="en-US" sz="1100" dirty="0">
              <a:solidFill>
                <a:prstClr val="black"/>
              </a:solidFill>
              <a:latin typeface="Calibri" pitchFamily="34" charset="0"/>
            </a:endParaRPr>
          </a:p>
          <a:p>
            <a:pPr algn="ctr"/>
            <a:r>
              <a:rPr lang="en-US" sz="2800" b="1" dirty="0">
                <a:solidFill>
                  <a:prstClr val="black"/>
                </a:solidFill>
                <a:latin typeface="Calibri" pitchFamily="34" charset="0"/>
              </a:rPr>
              <a:t>      a positive energy balance results in body fat </a:t>
            </a:r>
          </a:p>
          <a:p>
            <a:pPr algn="ctr"/>
            <a:endParaRPr lang="en-US" b="1" dirty="0">
              <a:solidFill>
                <a:prstClr val="black"/>
              </a:solidFill>
              <a:latin typeface="Calibri" pitchFamily="34" charset="0"/>
            </a:endParaRPr>
          </a:p>
        </p:txBody>
      </p:sp>
      <p:pic>
        <p:nvPicPr>
          <p:cNvPr id="4" name="Picture 2"/>
          <p:cNvPicPr>
            <a:picLocks noChangeAspect="1" noChangeArrowheads="1"/>
          </p:cNvPicPr>
          <p:nvPr/>
        </p:nvPicPr>
        <p:blipFill>
          <a:blip r:embed="rId2" cstate="print">
            <a:lum bright="8000" contrast="16000"/>
          </a:blip>
          <a:srcRect/>
          <a:stretch>
            <a:fillRect/>
          </a:stretch>
        </p:blipFill>
        <p:spPr bwMode="auto">
          <a:xfrm>
            <a:off x="907694" y="5334000"/>
            <a:ext cx="737906" cy="1124856"/>
          </a:xfrm>
          <a:prstGeom prst="rect">
            <a:avLst/>
          </a:prstGeom>
          <a:noFill/>
          <a:ln w="9525">
            <a:solidFill>
              <a:srgbClr val="000000"/>
            </a:solidFill>
            <a:miter lim="800000"/>
            <a:headEnd/>
            <a:tailEnd/>
          </a:ln>
        </p:spPr>
      </p:pic>
      <p:sp>
        <p:nvSpPr>
          <p:cNvPr id="5" name="TextBox 2"/>
          <p:cNvSpPr txBox="1">
            <a:spLocks noChangeArrowheads="1"/>
          </p:cNvSpPr>
          <p:nvPr/>
        </p:nvSpPr>
        <p:spPr bwMode="auto">
          <a:xfrm>
            <a:off x="914174" y="6248400"/>
            <a:ext cx="7315200" cy="369888"/>
          </a:xfrm>
          <a:prstGeom prst="rect">
            <a:avLst/>
          </a:prstGeom>
          <a:noFill/>
          <a:ln w="9525">
            <a:noFill/>
            <a:miter lim="800000"/>
            <a:headEnd/>
            <a:tailEnd/>
          </a:ln>
        </p:spPr>
        <p:txBody>
          <a:bodyPr>
            <a:spAutoFit/>
          </a:bodyPr>
          <a:lstStyle/>
          <a:p>
            <a:pPr algn="ctr"/>
            <a:r>
              <a:rPr lang="en-US" i="1" dirty="0">
                <a:solidFill>
                  <a:prstClr val="black"/>
                </a:solidFill>
                <a:latin typeface="Calibri" pitchFamily="34" charset="0"/>
              </a:rPr>
              <a:t>The World is Fat</a:t>
            </a:r>
            <a:r>
              <a:rPr lang="en-US" dirty="0">
                <a:solidFill>
                  <a:prstClr val="black"/>
                </a:solidFill>
                <a:latin typeface="Calibri" pitchFamily="34" charset="0"/>
              </a:rPr>
              <a:t>, 2010,  p. 119</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71486" y="6399442"/>
            <a:ext cx="4572000" cy="215444"/>
          </a:xfrm>
          <a:prstGeom prst="rect">
            <a:avLst/>
          </a:prstGeom>
        </p:spPr>
        <p:txBody>
          <a:bodyPr>
            <a:spAutoFit/>
          </a:bodyPr>
          <a:lstStyle/>
          <a:p>
            <a:pPr algn="ctr"/>
            <a:r>
              <a:rPr lang="en-US" sz="800" dirty="0">
                <a:solidFill>
                  <a:schemeClr val="bg1"/>
                </a:solidFill>
                <a:hlinkClick r:id="rId2"/>
              </a:rPr>
              <a:t>http://en.wikipedia.org/wiki/Energy_expenditure</a:t>
            </a:r>
            <a:endParaRPr lang="en-US" sz="800" dirty="0">
              <a:solidFill>
                <a:schemeClr val="bg1"/>
              </a:solidFill>
            </a:endParaRPr>
          </a:p>
        </p:txBody>
      </p:sp>
      <p:pic>
        <p:nvPicPr>
          <p:cNvPr id="3075" name="Picture 3"/>
          <p:cNvPicPr>
            <a:picLocks noChangeAspect="1" noChangeArrowheads="1"/>
          </p:cNvPicPr>
          <p:nvPr/>
        </p:nvPicPr>
        <p:blipFill>
          <a:blip r:embed="rId3" cstate="print"/>
          <a:srcRect/>
          <a:stretch>
            <a:fillRect/>
          </a:stretch>
        </p:blipFill>
        <p:spPr bwMode="auto">
          <a:xfrm>
            <a:off x="457200" y="876300"/>
            <a:ext cx="8229600" cy="5143500"/>
          </a:xfrm>
          <a:prstGeom prst="rect">
            <a:avLst/>
          </a:prstGeom>
          <a:noFill/>
          <a:ln w="9525">
            <a:noFill/>
            <a:miter lim="800000"/>
            <a:headEnd/>
            <a:tailEnd/>
          </a:ln>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143000" y="986909"/>
            <a:ext cx="6858000" cy="5109091"/>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indent="-514350" algn="ctr">
              <a:spcBef>
                <a:spcPts val="0"/>
              </a:spcBef>
              <a:spcAft>
                <a:spcPts val="0"/>
              </a:spcAft>
              <a:tabLst>
                <a:tab pos="0" algn="l"/>
              </a:tabLst>
              <a:defRPr/>
            </a:pPr>
            <a:r>
              <a:rPr lang="en-US" sz="2400" b="1" dirty="0">
                <a:solidFill>
                  <a:srgbClr val="000000"/>
                </a:solidFill>
                <a:latin typeface="Tahoma" pitchFamily="34" charset="0"/>
              </a:rPr>
              <a:t>and finally, one should note, from the anthropological point of view, humans are biologically programmed </a:t>
            </a:r>
          </a:p>
          <a:p>
            <a:pPr indent="-514350" algn="ctr">
              <a:spcBef>
                <a:spcPts val="0"/>
              </a:spcBef>
              <a:spcAft>
                <a:spcPts val="0"/>
              </a:spcAft>
              <a:tabLst>
                <a:tab pos="0" algn="l"/>
              </a:tabLst>
              <a:defRPr/>
            </a:pPr>
            <a:r>
              <a:rPr lang="en-US" sz="2400" b="1" dirty="0">
                <a:solidFill>
                  <a:srgbClr val="000000"/>
                </a:solidFill>
                <a:latin typeface="Tahoma" pitchFamily="34" charset="0"/>
              </a:rPr>
              <a:t>to really like . . .</a:t>
            </a:r>
          </a:p>
          <a:p>
            <a:pPr indent="-514350" algn="ctr">
              <a:spcBef>
                <a:spcPts val="0"/>
              </a:spcBef>
              <a:spcAft>
                <a:spcPts val="0"/>
              </a:spcAft>
              <a:tabLst>
                <a:tab pos="0" algn="l"/>
              </a:tabLst>
              <a:defRPr/>
            </a:pPr>
            <a:endParaRPr lang="en-US" sz="1600" b="1" dirty="0">
              <a:solidFill>
                <a:srgbClr val="000000"/>
              </a:solidFill>
              <a:latin typeface="Tahoma" pitchFamily="34" charset="0"/>
            </a:endParaRPr>
          </a:p>
          <a:p>
            <a:pPr indent="-514350" algn="ctr">
              <a:spcBef>
                <a:spcPts val="0"/>
              </a:spcBef>
              <a:spcAft>
                <a:spcPts val="0"/>
              </a:spcAft>
              <a:tabLst>
                <a:tab pos="0" algn="l"/>
              </a:tabLst>
              <a:defRPr/>
            </a:pPr>
            <a:r>
              <a:rPr lang="en-US" sz="2800" b="1" dirty="0">
                <a:solidFill>
                  <a:srgbClr val="000000"/>
                </a:solidFill>
                <a:latin typeface="Tahoma" pitchFamily="34" charset="0"/>
              </a:rPr>
              <a:t>salty foods</a:t>
            </a:r>
          </a:p>
          <a:p>
            <a:pPr indent="-514350" algn="ctr">
              <a:spcBef>
                <a:spcPts val="0"/>
              </a:spcBef>
              <a:spcAft>
                <a:spcPts val="0"/>
              </a:spcAft>
              <a:tabLst>
                <a:tab pos="0" algn="l"/>
              </a:tabLst>
              <a:defRPr/>
            </a:pPr>
            <a:r>
              <a:rPr lang="en-US" sz="2800" b="1" dirty="0">
                <a:solidFill>
                  <a:srgbClr val="000000"/>
                </a:solidFill>
                <a:latin typeface="Tahoma" pitchFamily="34" charset="0"/>
              </a:rPr>
              <a:t>sweet foods</a:t>
            </a:r>
          </a:p>
          <a:p>
            <a:pPr indent="-514350" algn="ctr">
              <a:spcBef>
                <a:spcPts val="0"/>
              </a:spcBef>
              <a:spcAft>
                <a:spcPts val="0"/>
              </a:spcAft>
              <a:tabLst>
                <a:tab pos="0" algn="l"/>
              </a:tabLst>
              <a:defRPr/>
            </a:pPr>
            <a:r>
              <a:rPr lang="en-US" sz="2800" b="1" dirty="0">
                <a:solidFill>
                  <a:srgbClr val="000000"/>
                </a:solidFill>
                <a:latin typeface="Tahoma" pitchFamily="34" charset="0"/>
              </a:rPr>
              <a:t>fatty foods</a:t>
            </a:r>
          </a:p>
          <a:p>
            <a:pPr indent="-514350" algn="ctr">
              <a:spcBef>
                <a:spcPts val="0"/>
              </a:spcBef>
              <a:spcAft>
                <a:spcPts val="0"/>
              </a:spcAft>
              <a:tabLst>
                <a:tab pos="0" algn="l"/>
              </a:tabLst>
              <a:defRPr/>
            </a:pPr>
            <a:endParaRPr lang="en-US" sz="1600" b="1" dirty="0">
              <a:solidFill>
                <a:srgbClr val="000000"/>
              </a:solidFill>
              <a:latin typeface="Tahoma" pitchFamily="34" charset="0"/>
            </a:endParaRPr>
          </a:p>
          <a:p>
            <a:pPr indent="-514350" algn="ctr">
              <a:spcBef>
                <a:spcPts val="0"/>
              </a:spcBef>
              <a:spcAft>
                <a:spcPts val="0"/>
              </a:spcAft>
              <a:tabLst>
                <a:tab pos="0" algn="l"/>
              </a:tabLst>
              <a:defRPr/>
            </a:pPr>
            <a:r>
              <a:rPr lang="en-US" sz="2000" dirty="0">
                <a:solidFill>
                  <a:srgbClr val="000000"/>
                </a:solidFill>
                <a:latin typeface="Tahoma" pitchFamily="34" charset="0"/>
              </a:rPr>
              <a:t>and this probably had something to do with </a:t>
            </a:r>
          </a:p>
          <a:p>
            <a:pPr indent="-514350" algn="ctr">
              <a:spcBef>
                <a:spcPts val="0"/>
              </a:spcBef>
              <a:spcAft>
                <a:spcPts val="0"/>
              </a:spcAft>
              <a:tabLst>
                <a:tab pos="0" algn="l"/>
              </a:tabLst>
              <a:defRPr/>
            </a:pPr>
            <a:r>
              <a:rPr lang="en-US" sz="2000" dirty="0">
                <a:solidFill>
                  <a:srgbClr val="000000"/>
                </a:solidFill>
                <a:latin typeface="Tahoma" pitchFamily="34" charset="0"/>
              </a:rPr>
              <a:t>their survival value in prehistoric times, </a:t>
            </a:r>
          </a:p>
          <a:p>
            <a:pPr indent="-514350" algn="ctr">
              <a:spcBef>
                <a:spcPts val="0"/>
              </a:spcBef>
              <a:spcAft>
                <a:spcPts val="0"/>
              </a:spcAft>
              <a:tabLst>
                <a:tab pos="0" algn="l"/>
              </a:tabLst>
              <a:defRPr/>
            </a:pPr>
            <a:r>
              <a:rPr lang="en-US" sz="2000" dirty="0">
                <a:solidFill>
                  <a:srgbClr val="000000"/>
                </a:solidFill>
                <a:latin typeface="Tahoma" pitchFamily="34" charset="0"/>
              </a:rPr>
              <a:t>when salt, sweets, and fat was at a premium</a:t>
            </a: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143000" y="1294686"/>
            <a:ext cx="6858000" cy="4801314"/>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indent="-514350" algn="ctr">
              <a:spcBef>
                <a:spcPts val="0"/>
              </a:spcBef>
              <a:spcAft>
                <a:spcPts val="0"/>
              </a:spcAft>
              <a:tabLst>
                <a:tab pos="0" algn="l"/>
              </a:tabLst>
              <a:defRPr/>
            </a:pPr>
            <a:r>
              <a:rPr lang="en-US" sz="2400" b="1" dirty="0">
                <a:solidFill>
                  <a:srgbClr val="000000"/>
                </a:solidFill>
                <a:latin typeface="Tahoma" pitchFamily="34" charset="0"/>
              </a:rPr>
              <a:t>but too much salt, fat, sweet food </a:t>
            </a:r>
          </a:p>
          <a:p>
            <a:pPr indent="-514350" algn="ctr">
              <a:spcBef>
                <a:spcPts val="0"/>
              </a:spcBef>
              <a:spcAft>
                <a:spcPts val="0"/>
              </a:spcAft>
              <a:tabLst>
                <a:tab pos="0" algn="l"/>
              </a:tabLst>
              <a:defRPr/>
            </a:pPr>
            <a:r>
              <a:rPr lang="en-US" sz="2400" b="1" dirty="0">
                <a:solidFill>
                  <a:srgbClr val="000000"/>
                </a:solidFill>
                <a:latin typeface="Tahoma" pitchFamily="34" charset="0"/>
              </a:rPr>
              <a:t>is not good for you, </a:t>
            </a:r>
          </a:p>
          <a:p>
            <a:pPr indent="-514350" algn="ctr">
              <a:spcBef>
                <a:spcPts val="0"/>
              </a:spcBef>
              <a:spcAft>
                <a:spcPts val="0"/>
              </a:spcAft>
              <a:tabLst>
                <a:tab pos="0" algn="l"/>
              </a:tabLst>
              <a:defRPr/>
            </a:pPr>
            <a:r>
              <a:rPr lang="en-US" sz="2400" b="1" dirty="0">
                <a:solidFill>
                  <a:srgbClr val="000000"/>
                </a:solidFill>
                <a:latin typeface="Tahoma" pitchFamily="34" charset="0"/>
              </a:rPr>
              <a:t>and in industrial countries </a:t>
            </a:r>
            <a:r>
              <a:rPr lang="en-US" sz="1600" dirty="0">
                <a:solidFill>
                  <a:srgbClr val="000000"/>
                </a:solidFill>
                <a:latin typeface="Tahoma" pitchFamily="34" charset="0"/>
              </a:rPr>
              <a:t>(for most people)</a:t>
            </a:r>
            <a:r>
              <a:rPr lang="en-US" sz="2400" b="1" dirty="0">
                <a:solidFill>
                  <a:srgbClr val="000000"/>
                </a:solidFill>
                <a:latin typeface="Tahoma" pitchFamily="34" charset="0"/>
              </a:rPr>
              <a:t> there now is easy access to it . . .</a:t>
            </a:r>
          </a:p>
          <a:p>
            <a:pPr indent="-514350" algn="ctr">
              <a:spcBef>
                <a:spcPts val="0"/>
              </a:spcBef>
              <a:spcAft>
                <a:spcPts val="0"/>
              </a:spcAft>
              <a:tabLst>
                <a:tab pos="0" algn="l"/>
              </a:tabLst>
              <a:defRPr/>
            </a:pPr>
            <a:r>
              <a:rPr lang="en-US" sz="2400" b="1" dirty="0">
                <a:solidFill>
                  <a:srgbClr val="000000"/>
                </a:solidFill>
                <a:latin typeface="Tahoma" pitchFamily="34" charset="0"/>
              </a:rPr>
              <a:t>often yielding health problems . . .</a:t>
            </a:r>
          </a:p>
          <a:p>
            <a:pPr indent="-514350" algn="ctr">
              <a:spcBef>
                <a:spcPts val="0"/>
              </a:spcBef>
              <a:spcAft>
                <a:spcPts val="0"/>
              </a:spcAft>
              <a:tabLst>
                <a:tab pos="0" algn="l"/>
              </a:tabLst>
              <a:defRPr/>
            </a:pPr>
            <a:endParaRPr lang="en-US" sz="1600" b="1" dirty="0">
              <a:solidFill>
                <a:srgbClr val="000000"/>
              </a:solidFill>
              <a:latin typeface="Tahoma" pitchFamily="34" charset="0"/>
            </a:endParaRPr>
          </a:p>
          <a:p>
            <a:pPr indent="-514350" algn="ctr">
              <a:spcBef>
                <a:spcPts val="0"/>
              </a:spcBef>
              <a:spcAft>
                <a:spcPts val="0"/>
              </a:spcAft>
              <a:tabLst>
                <a:tab pos="0" algn="l"/>
              </a:tabLst>
              <a:defRPr/>
            </a:pPr>
            <a:r>
              <a:rPr lang="en-US" sz="2400" b="1" dirty="0">
                <a:solidFill>
                  <a:srgbClr val="000000"/>
                </a:solidFill>
                <a:latin typeface="Tahoma" pitchFamily="34" charset="0"/>
              </a:rPr>
              <a:t>so you need to try to limit</a:t>
            </a:r>
          </a:p>
          <a:p>
            <a:pPr indent="-514350" algn="ctr">
              <a:spcBef>
                <a:spcPts val="0"/>
              </a:spcBef>
              <a:spcAft>
                <a:spcPts val="0"/>
              </a:spcAft>
              <a:tabLst>
                <a:tab pos="0" algn="l"/>
              </a:tabLst>
              <a:defRPr/>
            </a:pPr>
            <a:r>
              <a:rPr lang="en-US" sz="2400" b="1" dirty="0">
                <a:solidFill>
                  <a:srgbClr val="000000"/>
                </a:solidFill>
                <a:latin typeface="Tahoma" pitchFamily="34" charset="0"/>
              </a:rPr>
              <a:t>salty food</a:t>
            </a:r>
          </a:p>
          <a:p>
            <a:pPr indent="-514350" algn="ctr">
              <a:spcBef>
                <a:spcPts val="0"/>
              </a:spcBef>
              <a:spcAft>
                <a:spcPts val="0"/>
              </a:spcAft>
              <a:tabLst>
                <a:tab pos="0" algn="l"/>
              </a:tabLst>
              <a:defRPr/>
            </a:pPr>
            <a:r>
              <a:rPr lang="en-US" sz="2400" b="1" dirty="0">
                <a:solidFill>
                  <a:srgbClr val="000000"/>
                </a:solidFill>
                <a:latin typeface="Tahoma" pitchFamily="34" charset="0"/>
              </a:rPr>
              <a:t>sweet food</a:t>
            </a:r>
          </a:p>
          <a:p>
            <a:pPr indent="-514350" algn="ctr">
              <a:spcBef>
                <a:spcPts val="0"/>
              </a:spcBef>
              <a:spcAft>
                <a:spcPts val="0"/>
              </a:spcAft>
              <a:tabLst>
                <a:tab pos="0" algn="l"/>
              </a:tabLst>
              <a:defRPr/>
            </a:pPr>
            <a:r>
              <a:rPr lang="en-US" sz="2400" b="1" dirty="0">
                <a:solidFill>
                  <a:srgbClr val="000000"/>
                </a:solidFill>
                <a:latin typeface="Tahoma" pitchFamily="34" charset="0"/>
              </a:rPr>
              <a:t>fatty food</a:t>
            </a:r>
            <a:br>
              <a:rPr lang="en-US" sz="2400" b="1" dirty="0">
                <a:solidFill>
                  <a:srgbClr val="000000"/>
                </a:solidFill>
                <a:latin typeface="Tahoma" pitchFamily="34" charset="0"/>
              </a:rPr>
            </a:br>
            <a:r>
              <a:rPr lang="en-US" dirty="0">
                <a:solidFill>
                  <a:srgbClr val="000000"/>
                </a:solidFill>
                <a:latin typeface="Tahoma" pitchFamily="34" charset="0"/>
              </a:rPr>
              <a:t>(especially foods with saturated fats)</a:t>
            </a:r>
            <a:endParaRPr lang="en-US" sz="2000" dirty="0">
              <a:solidFill>
                <a:srgbClr val="000000"/>
              </a:solidFill>
              <a:latin typeface="Tahoma" pitchFamily="34" charset="0"/>
            </a:endParaRPr>
          </a:p>
        </p:txBody>
      </p:sp>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143000" y="3200400"/>
            <a:ext cx="6858000" cy="1292662"/>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indent="-514350" algn="ctr">
              <a:spcBef>
                <a:spcPts val="0"/>
              </a:spcBef>
              <a:spcAft>
                <a:spcPts val="0"/>
              </a:spcAft>
              <a:tabLst>
                <a:tab pos="0" algn="l"/>
              </a:tabLst>
              <a:defRPr/>
            </a:pPr>
            <a:r>
              <a:rPr lang="en-US" sz="2400" b="1" dirty="0">
                <a:solidFill>
                  <a:srgbClr val="000000"/>
                </a:solidFill>
                <a:latin typeface="Tahoma" pitchFamily="34" charset="0"/>
              </a:rPr>
              <a:t>you know all that . . .</a:t>
            </a:r>
            <a:endParaRPr lang="en-US" sz="2000" dirty="0">
              <a:solidFill>
                <a:srgbClr val="000000"/>
              </a:solidFill>
              <a:latin typeface="Tahoma" pitchFamily="34" charset="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143000" y="2543628"/>
            <a:ext cx="6858000" cy="258532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indent="-514350" algn="ctr">
              <a:lnSpc>
                <a:spcPct val="150000"/>
              </a:lnSpc>
              <a:spcBef>
                <a:spcPts val="0"/>
              </a:spcBef>
              <a:spcAft>
                <a:spcPts val="0"/>
              </a:spcAft>
              <a:tabLst>
                <a:tab pos="0" algn="l"/>
              </a:tabLst>
              <a:defRPr/>
            </a:pPr>
            <a:r>
              <a:rPr lang="en-US" sz="2400" b="1" dirty="0">
                <a:solidFill>
                  <a:srgbClr val="000000"/>
                </a:solidFill>
                <a:latin typeface="Tahoma" pitchFamily="34" charset="0"/>
              </a:rPr>
              <a:t>and you can keep tabs on the </a:t>
            </a:r>
          </a:p>
          <a:p>
            <a:pPr indent="-514350" algn="ctr">
              <a:lnSpc>
                <a:spcPct val="150000"/>
              </a:lnSpc>
              <a:spcBef>
                <a:spcPts val="0"/>
              </a:spcBef>
              <a:spcAft>
                <a:spcPts val="0"/>
              </a:spcAft>
              <a:tabLst>
                <a:tab pos="0" algn="l"/>
              </a:tabLst>
              <a:defRPr/>
            </a:pPr>
            <a:r>
              <a:rPr lang="en-US" sz="2400" b="1" dirty="0">
                <a:solidFill>
                  <a:srgbClr val="000000"/>
                </a:solidFill>
                <a:latin typeface="Tahoma" pitchFamily="34" charset="0"/>
              </a:rPr>
              <a:t>salts, sweets, and fats with the </a:t>
            </a:r>
          </a:p>
          <a:p>
            <a:pPr indent="-514350" algn="ctr">
              <a:lnSpc>
                <a:spcPct val="150000"/>
              </a:lnSpc>
              <a:spcBef>
                <a:spcPts val="0"/>
              </a:spcBef>
              <a:spcAft>
                <a:spcPts val="0"/>
              </a:spcAft>
              <a:tabLst>
                <a:tab pos="0" algn="l"/>
              </a:tabLst>
              <a:defRPr/>
            </a:pPr>
            <a:r>
              <a:rPr lang="en-US" sz="2400" b="1" dirty="0">
                <a:solidFill>
                  <a:srgbClr val="000000"/>
                </a:solidFill>
                <a:latin typeface="Tahoma" pitchFamily="34" charset="0"/>
              </a:rPr>
              <a:t>Nutrition Facts labels . . .</a:t>
            </a:r>
            <a:endParaRPr lang="en-US" sz="2000" dirty="0">
              <a:solidFill>
                <a:srgbClr val="000000"/>
              </a:solidFill>
              <a:latin typeface="Tahoma" pitchFamily="34" charset="0"/>
            </a:endParaRP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2610"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52611"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dirty="0">
                <a:latin typeface="Calibri" pitchFamily="34" charset="0"/>
                <a:hlinkClick r:id="rId3"/>
              </a:rPr>
              <a:t>Wikipedia</a:t>
            </a:r>
            <a:endParaRPr lang="en-US" dirty="0">
              <a:latin typeface="Calibri" pitchFamily="34" charset="0"/>
            </a:endParaRPr>
          </a:p>
        </p:txBody>
      </p:sp>
      <p:pic>
        <p:nvPicPr>
          <p:cNvPr id="452612"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11" name="Rounded Rectangle 10"/>
          <p:cNvSpPr/>
          <p:nvPr/>
        </p:nvSpPr>
        <p:spPr>
          <a:xfrm>
            <a:off x="685800" y="2300288"/>
            <a:ext cx="7467600" cy="1084262"/>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2614" name="TextBox 13"/>
          <p:cNvSpPr txBox="1">
            <a:spLocks noChangeArrowheads="1"/>
          </p:cNvSpPr>
          <p:nvPr/>
        </p:nvSpPr>
        <p:spPr bwMode="auto">
          <a:xfrm>
            <a:off x="5378450" y="468313"/>
            <a:ext cx="2393950" cy="369887"/>
          </a:xfrm>
          <a:prstGeom prst="rect">
            <a:avLst/>
          </a:prstGeom>
          <a:noFill/>
          <a:ln w="9525">
            <a:noFill/>
            <a:miter lim="800000"/>
            <a:headEnd/>
            <a:tailEnd/>
          </a:ln>
        </p:spPr>
        <p:txBody>
          <a:bodyPr wrap="none">
            <a:spAutoFit/>
          </a:bodyPr>
          <a:lstStyle/>
          <a:p>
            <a:r>
              <a:rPr lang="en-US" b="1">
                <a:latin typeface="Calibri" pitchFamily="34" charset="0"/>
              </a:rPr>
              <a:t>Austin Animal Crackers</a:t>
            </a:r>
          </a:p>
        </p:txBody>
      </p:sp>
      <p:sp>
        <p:nvSpPr>
          <p:cNvPr id="7" name="Rounded Rectangle 6"/>
          <p:cNvSpPr/>
          <p:nvPr/>
        </p:nvSpPr>
        <p:spPr>
          <a:xfrm>
            <a:off x="660402" y="3672796"/>
            <a:ext cx="7467600" cy="213404"/>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9869" y="563451"/>
            <a:ext cx="6867331" cy="5943600"/>
          </a:xfrm>
          <a:prstGeom prst="rect">
            <a:avLst/>
          </a:prstGeom>
        </p:spPr>
      </p:pic>
      <p:sp>
        <p:nvSpPr>
          <p:cNvPr id="9" name="TextBox 8"/>
          <p:cNvSpPr txBox="1">
            <a:spLocks noChangeArrowheads="1"/>
          </p:cNvSpPr>
          <p:nvPr/>
        </p:nvSpPr>
        <p:spPr bwMode="auto">
          <a:xfrm>
            <a:off x="2728888" y="6578079"/>
            <a:ext cx="3542958"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hlinkClick r:id="rId3"/>
              </a:rPr>
              <a:t>http://www.d.umn.edu/cla/faculty/troufs/anthfood/afnutritionlabels.html#title</a:t>
            </a:r>
            <a:endPar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 name="Rectangle 3"/>
          <p:cNvSpPr/>
          <p:nvPr/>
        </p:nvSpPr>
        <p:spPr>
          <a:xfrm>
            <a:off x="1031631" y="134815"/>
            <a:ext cx="70866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504D">
                    <a:lumMod val="50000"/>
                  </a:srgbClr>
                </a:solidFill>
                <a:effectLst/>
                <a:uLnTx/>
                <a:uFillTx/>
                <a:latin typeface="Arial" charset="0"/>
                <a:ea typeface="+mn-ea"/>
                <a:cs typeface="+mn-cs"/>
              </a:rPr>
              <a:t>Comparison of Old (left) and New (right) Nutrition Facts Labels</a:t>
            </a:r>
          </a:p>
        </p:txBody>
      </p:sp>
      <p:sp>
        <p:nvSpPr>
          <p:cNvPr id="2" name="Rectangle 1"/>
          <p:cNvSpPr/>
          <p:nvPr/>
        </p:nvSpPr>
        <p:spPr>
          <a:xfrm>
            <a:off x="2514600" y="3909646"/>
            <a:ext cx="1337226"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charset="0"/>
                <a:ea typeface="+mn-ea"/>
                <a:cs typeface="+mn-cs"/>
              </a:rPr>
              <a:t>old</a:t>
            </a:r>
            <a:endParaRPr kumimoji="0" lang="en-US" sz="60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6" name="Rectangle 5"/>
          <p:cNvSpPr/>
          <p:nvPr/>
        </p:nvSpPr>
        <p:spPr>
          <a:xfrm>
            <a:off x="5638800" y="4800600"/>
            <a:ext cx="1680268"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charset="0"/>
                <a:ea typeface="+mn-ea"/>
                <a:cs typeface="+mn-cs"/>
              </a:rPr>
              <a:t>new</a:t>
            </a:r>
            <a:endParaRPr kumimoji="0" lang="en-US" sz="60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7" name="Rounded Rectangle 6"/>
          <p:cNvSpPr/>
          <p:nvPr/>
        </p:nvSpPr>
        <p:spPr>
          <a:xfrm>
            <a:off x="1600200" y="2080846"/>
            <a:ext cx="6019800" cy="110358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Left Arrow 7"/>
          <p:cNvSpPr/>
          <p:nvPr/>
        </p:nvSpPr>
        <p:spPr>
          <a:xfrm>
            <a:off x="7725371" y="2403764"/>
            <a:ext cx="1173078" cy="415636"/>
          </a:xfrm>
          <a:prstGeom prst="leftArrow">
            <a:avLst/>
          </a:prstGeom>
          <a:solidFill>
            <a:srgbClr val="FF0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90225" y="2133600"/>
            <a:ext cx="1309975" cy="1015663"/>
          </a:xfrm>
          <a:prstGeom prst="rect">
            <a:avLst/>
          </a:prstGeom>
        </p:spPr>
        <p:txBody>
          <a:bodyPr wrap="none">
            <a:spAutoFit/>
          </a:bodyPr>
          <a:lstStyle/>
          <a:p>
            <a:pPr algn="ctr"/>
            <a:r>
              <a:rPr lang="en-US" sz="2000" b="1" dirty="0">
                <a:solidFill>
                  <a:srgbClr val="FF0000"/>
                </a:solidFill>
              </a:rPr>
              <a:t>Limit</a:t>
            </a:r>
          </a:p>
          <a:p>
            <a:pPr algn="ctr"/>
            <a:r>
              <a:rPr lang="en-US" sz="2000" b="1" dirty="0">
                <a:solidFill>
                  <a:srgbClr val="FF0000"/>
                </a:solidFill>
              </a:rPr>
              <a:t>these</a:t>
            </a:r>
          </a:p>
          <a:p>
            <a:pPr algn="ctr"/>
            <a:r>
              <a:rPr lang="en-US" sz="2000" b="1" dirty="0">
                <a:solidFill>
                  <a:srgbClr val="FF0000"/>
                </a:solidFill>
              </a:rPr>
              <a:t>Nutrients</a:t>
            </a:r>
            <a:endParaRPr lang="en-US" sz="2000" dirty="0">
              <a:solidFill>
                <a:srgbClr val="FF0000"/>
              </a:solidFill>
            </a:endParaRPr>
          </a:p>
        </p:txBody>
      </p:sp>
      <p:sp>
        <p:nvSpPr>
          <p:cNvPr id="11" name="Left Arrow 10"/>
          <p:cNvSpPr/>
          <p:nvPr/>
        </p:nvSpPr>
        <p:spPr>
          <a:xfrm>
            <a:off x="7620000" y="4220841"/>
            <a:ext cx="1173078" cy="415636"/>
          </a:xfrm>
          <a:prstGeom prst="leftArrow">
            <a:avLst/>
          </a:prstGeom>
          <a:solidFill>
            <a:srgbClr val="FF0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NEW</a:t>
            </a:r>
          </a:p>
        </p:txBody>
      </p:sp>
      <p:sp>
        <p:nvSpPr>
          <p:cNvPr id="12" name="Rectangle 11"/>
          <p:cNvSpPr/>
          <p:nvPr/>
        </p:nvSpPr>
        <p:spPr>
          <a:xfrm>
            <a:off x="361560" y="4013537"/>
            <a:ext cx="1167307" cy="1015663"/>
          </a:xfrm>
          <a:prstGeom prst="rect">
            <a:avLst/>
          </a:prstGeom>
          <a:ln>
            <a:solidFill>
              <a:srgbClr val="00B050"/>
            </a:solidFill>
          </a:ln>
        </p:spPr>
        <p:txBody>
          <a:bodyPr wrap="none">
            <a:spAutoFit/>
          </a:bodyPr>
          <a:lstStyle/>
          <a:p>
            <a:pPr algn="ctr"/>
            <a:r>
              <a:rPr lang="en-US" sz="2000" b="1" dirty="0">
                <a:solidFill>
                  <a:srgbClr val="00B050"/>
                </a:solidFill>
              </a:rPr>
              <a:t>get</a:t>
            </a:r>
          </a:p>
          <a:p>
            <a:pPr algn="ctr"/>
            <a:r>
              <a:rPr lang="en-US" sz="2000" b="1" dirty="0">
                <a:solidFill>
                  <a:srgbClr val="00B050"/>
                </a:solidFill>
              </a:rPr>
              <a:t>enough</a:t>
            </a:r>
          </a:p>
          <a:p>
            <a:pPr algn="ctr"/>
            <a:r>
              <a:rPr lang="en-US" sz="2000" b="1" dirty="0">
                <a:solidFill>
                  <a:srgbClr val="00B050"/>
                </a:solidFill>
              </a:rPr>
              <a:t>of these</a:t>
            </a:r>
            <a:endParaRPr lang="en-US" sz="2000" dirty="0">
              <a:solidFill>
                <a:srgbClr val="00B050"/>
              </a:solidFill>
            </a:endParaRPr>
          </a:p>
        </p:txBody>
      </p:sp>
      <p:sp>
        <p:nvSpPr>
          <p:cNvPr id="13" name="Rounded Rectangle 12"/>
          <p:cNvSpPr/>
          <p:nvPr/>
        </p:nvSpPr>
        <p:spPr>
          <a:xfrm>
            <a:off x="1600200" y="3962400"/>
            <a:ext cx="2960370" cy="1103586"/>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ounded Rectangle 13"/>
          <p:cNvSpPr/>
          <p:nvPr/>
        </p:nvSpPr>
        <p:spPr>
          <a:xfrm>
            <a:off x="4636184" y="4800600"/>
            <a:ext cx="2960370" cy="1015663"/>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Left Arrow 14"/>
          <p:cNvSpPr/>
          <p:nvPr/>
        </p:nvSpPr>
        <p:spPr>
          <a:xfrm>
            <a:off x="7620000" y="5451764"/>
            <a:ext cx="1173078" cy="415636"/>
          </a:xfrm>
          <a:prstGeom prst="leftArrow">
            <a:avLst/>
          </a:prstGeom>
          <a:solidFill>
            <a:srgbClr val="00B05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NEW</a:t>
            </a:r>
          </a:p>
        </p:txBody>
      </p:sp>
      <p:sp>
        <p:nvSpPr>
          <p:cNvPr id="16" name="Left Arrow 15"/>
          <p:cNvSpPr/>
          <p:nvPr/>
        </p:nvSpPr>
        <p:spPr>
          <a:xfrm>
            <a:off x="7620000" y="4777687"/>
            <a:ext cx="1173078" cy="415636"/>
          </a:xfrm>
          <a:prstGeom prst="leftArrow">
            <a:avLst/>
          </a:prstGeom>
          <a:solidFill>
            <a:srgbClr val="00B05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NEW</a:t>
            </a:r>
          </a:p>
        </p:txBody>
      </p:sp>
      <p:sp>
        <p:nvSpPr>
          <p:cNvPr id="5" name="Rectangle 4"/>
          <p:cNvSpPr/>
          <p:nvPr/>
        </p:nvSpPr>
        <p:spPr>
          <a:xfrm>
            <a:off x="392703" y="3048000"/>
            <a:ext cx="1055097" cy="1015663"/>
          </a:xfrm>
          <a:prstGeom prst="rect">
            <a:avLst/>
          </a:prstGeom>
        </p:spPr>
        <p:txBody>
          <a:bodyPr wrap="none">
            <a:spAutoFit/>
          </a:bodyPr>
          <a:lstStyle/>
          <a:p>
            <a:pPr algn="ctr"/>
            <a:r>
              <a:rPr lang="en-US" sz="2000" b="1" dirty="0">
                <a:solidFill>
                  <a:srgbClr val="FF0000"/>
                </a:solidFill>
              </a:rPr>
              <a:t>Limit</a:t>
            </a:r>
          </a:p>
          <a:p>
            <a:pPr algn="ctr"/>
            <a:r>
              <a:rPr lang="en-US" sz="2000" b="1" dirty="0">
                <a:solidFill>
                  <a:srgbClr val="FF0000"/>
                </a:solidFill>
              </a:rPr>
              <a:t>added</a:t>
            </a:r>
          </a:p>
          <a:p>
            <a:pPr algn="ctr"/>
            <a:r>
              <a:rPr lang="en-US" sz="2000" b="1" dirty="0">
                <a:solidFill>
                  <a:srgbClr val="FF0000"/>
                </a:solidFill>
              </a:rPr>
              <a:t>Sugars</a:t>
            </a:r>
          </a:p>
        </p:txBody>
      </p:sp>
      <p:sp>
        <p:nvSpPr>
          <p:cNvPr id="19" name="Rectangle 18"/>
          <p:cNvSpPr/>
          <p:nvPr/>
        </p:nvSpPr>
        <p:spPr>
          <a:xfrm>
            <a:off x="725991" y="6350119"/>
            <a:ext cx="7680308" cy="372409"/>
          </a:xfrm>
          <a:prstGeom prst="rect">
            <a:avLst/>
          </a:prstGeom>
        </p:spPr>
        <p:txBody>
          <a:bodyPr wrap="none">
            <a:spAutoFit/>
          </a:bodyPr>
          <a:lstStyle/>
          <a:p>
            <a:pPr algn="ctr"/>
            <a:r>
              <a:rPr lang="en-US" sz="1600" b="1" dirty="0">
                <a:solidFill>
                  <a:srgbClr val="FF0000"/>
                </a:solidFill>
              </a:rPr>
              <a:t>NOTE: Consult a competent licensed health professional for personal details</a:t>
            </a:r>
          </a:p>
        </p:txBody>
      </p:sp>
    </p:spTree>
    <p:extLst>
      <p:ext uri="{BB962C8B-B14F-4D97-AF65-F5344CB8AC3E}">
        <p14:creationId xmlns:p14="http://schemas.microsoft.com/office/powerpoint/2010/main" val="2904673078"/>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2610"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52611"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dirty="0">
                <a:latin typeface="Calibri" pitchFamily="34" charset="0"/>
                <a:hlinkClick r:id="rId3"/>
              </a:rPr>
              <a:t>Wikipedia</a:t>
            </a:r>
            <a:endParaRPr lang="en-US" dirty="0">
              <a:latin typeface="Calibri" pitchFamily="34" charset="0"/>
            </a:endParaRPr>
          </a:p>
        </p:txBody>
      </p:sp>
      <p:pic>
        <p:nvPicPr>
          <p:cNvPr id="452612"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452614" name="TextBox 13"/>
          <p:cNvSpPr txBox="1">
            <a:spLocks noChangeArrowheads="1"/>
          </p:cNvSpPr>
          <p:nvPr/>
        </p:nvSpPr>
        <p:spPr bwMode="auto">
          <a:xfrm>
            <a:off x="5378450" y="468313"/>
            <a:ext cx="2393950" cy="369887"/>
          </a:xfrm>
          <a:prstGeom prst="rect">
            <a:avLst/>
          </a:prstGeom>
          <a:noFill/>
          <a:ln w="9525">
            <a:noFill/>
            <a:miter lim="800000"/>
            <a:headEnd/>
            <a:tailEnd/>
          </a:ln>
        </p:spPr>
        <p:txBody>
          <a:bodyPr wrap="none">
            <a:spAutoFit/>
          </a:bodyPr>
          <a:lstStyle/>
          <a:p>
            <a:r>
              <a:rPr lang="en-US" b="1">
                <a:latin typeface="Calibri" pitchFamily="34" charset="0"/>
              </a:rPr>
              <a:t>Austin Animal Crackers</a:t>
            </a:r>
          </a:p>
        </p:txBody>
      </p:sp>
      <p:sp>
        <p:nvSpPr>
          <p:cNvPr id="15" name="Rounded Rectangle 14"/>
          <p:cNvSpPr/>
          <p:nvPr/>
        </p:nvSpPr>
        <p:spPr>
          <a:xfrm>
            <a:off x="685800" y="2590800"/>
            <a:ext cx="7467600" cy="381000"/>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2"/>
          <p:cNvSpPr txBox="1">
            <a:spLocks noChangeArrowheads="1"/>
          </p:cNvSpPr>
          <p:nvPr/>
        </p:nvSpPr>
        <p:spPr bwMode="auto">
          <a:xfrm>
            <a:off x="762000" y="3169146"/>
            <a:ext cx="7315200" cy="1754326"/>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2800" b="1" dirty="0"/>
              <a:t>and </a:t>
            </a:r>
            <a:r>
              <a:rPr lang="en-US" sz="2800" b="1" i="1" dirty="0"/>
              <a:t>especially</a:t>
            </a:r>
            <a:r>
              <a:rPr lang="en-US" sz="2800" b="1" dirty="0"/>
              <a:t> watch the trans fats . . .</a:t>
            </a:r>
          </a:p>
          <a:p>
            <a:pPr algn="ctr"/>
            <a:r>
              <a:rPr lang="en-US" sz="2800" b="1" dirty="0">
                <a:solidFill>
                  <a:prstClr val="black"/>
                </a:solidFill>
                <a:latin typeface="Calibri" pitchFamily="34" charset="0"/>
              </a:rPr>
              <a:t>salt (sodium) . . .</a:t>
            </a:r>
          </a:p>
          <a:p>
            <a:pPr algn="ctr"/>
            <a:r>
              <a:rPr lang="en-US" sz="2800" b="1" dirty="0">
                <a:solidFill>
                  <a:prstClr val="black"/>
                </a:solidFill>
                <a:latin typeface="Calibri" pitchFamily="34" charset="0"/>
              </a:rPr>
              <a:t>and added sugars . . .</a:t>
            </a:r>
            <a:endParaRPr lang="en-US" sz="1200" dirty="0">
              <a:solidFill>
                <a:prstClr val="black"/>
              </a:solidFill>
              <a:latin typeface="Calibri" pitchFamily="34" charset="0"/>
            </a:endParaRPr>
          </a:p>
        </p:txBody>
      </p:sp>
      <p:sp>
        <p:nvSpPr>
          <p:cNvPr id="11" name="Rectangle 10"/>
          <p:cNvSpPr/>
          <p:nvPr/>
        </p:nvSpPr>
        <p:spPr>
          <a:xfrm>
            <a:off x="725991" y="6350119"/>
            <a:ext cx="7680308" cy="372409"/>
          </a:xfrm>
          <a:prstGeom prst="rect">
            <a:avLst/>
          </a:prstGeom>
        </p:spPr>
        <p:txBody>
          <a:bodyPr wrap="none">
            <a:spAutoFit/>
          </a:bodyPr>
          <a:lstStyle/>
          <a:p>
            <a:pPr algn="ctr"/>
            <a:r>
              <a:rPr lang="en-US" sz="1600" b="1" dirty="0">
                <a:solidFill>
                  <a:srgbClr val="FF0000"/>
                </a:solidFill>
              </a:rPr>
              <a:t>NOTE: Consult a competent licensed health professional for personal details</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457200" y="1573303"/>
            <a:ext cx="8229600" cy="4247317"/>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indent="-514350" algn="ctr">
              <a:spcBef>
                <a:spcPts val="0"/>
              </a:spcBef>
              <a:spcAft>
                <a:spcPts val="0"/>
              </a:spcAft>
              <a:tabLst>
                <a:tab pos="0" algn="l"/>
              </a:tabLst>
              <a:defRPr/>
            </a:pPr>
            <a:r>
              <a:rPr lang="en-US" sz="3600" b="1" i="1" dirty="0">
                <a:solidFill>
                  <a:srgbClr val="000000"/>
                </a:solidFill>
              </a:rPr>
              <a:t>ca</a:t>
            </a:r>
            <a:r>
              <a:rPr lang="en-US" sz="3600" b="1" dirty="0">
                <a:solidFill>
                  <a:srgbClr val="000000"/>
                </a:solidFill>
              </a:rPr>
              <a:t>. 10,000 years ago</a:t>
            </a:r>
            <a:br>
              <a:rPr lang="en-US" sz="3600" b="1" dirty="0">
                <a:solidFill>
                  <a:srgbClr val="000000"/>
                </a:solidFill>
              </a:rPr>
            </a:br>
            <a:r>
              <a:rPr lang="en-US" dirty="0">
                <a:solidFill>
                  <a:srgbClr val="000000"/>
                </a:solidFill>
              </a:rPr>
              <a:t>(</a:t>
            </a:r>
            <a:r>
              <a:rPr lang="en-US" i="1" dirty="0">
                <a:solidFill>
                  <a:srgbClr val="000000"/>
                </a:solidFill>
              </a:rPr>
              <a:t>ca</a:t>
            </a:r>
            <a:r>
              <a:rPr lang="en-US" dirty="0">
                <a:solidFill>
                  <a:srgbClr val="000000"/>
                </a:solidFill>
              </a:rPr>
              <a:t>. 10,000 </a:t>
            </a:r>
            <a:r>
              <a:rPr lang="en-US" dirty="0" err="1">
                <a:solidFill>
                  <a:srgbClr val="000000"/>
                </a:solidFill>
              </a:rPr>
              <a:t>ybp</a:t>
            </a:r>
            <a:r>
              <a:rPr lang="en-US" dirty="0">
                <a:solidFill>
                  <a:srgbClr val="000000"/>
                </a:solidFill>
              </a:rPr>
              <a:t>)</a:t>
            </a:r>
          </a:p>
          <a:p>
            <a:pPr indent="-514350" algn="ctr">
              <a:spcBef>
                <a:spcPts val="0"/>
              </a:spcBef>
              <a:spcAft>
                <a:spcPts val="0"/>
              </a:spcAft>
              <a:tabLst>
                <a:tab pos="0" algn="l"/>
              </a:tabLst>
              <a:defRPr/>
            </a:pPr>
            <a:r>
              <a:rPr lang="en-US" sz="2400" b="1" dirty="0">
                <a:solidFill>
                  <a:srgbClr val="000000"/>
                </a:solidFill>
              </a:rPr>
              <a:t>or</a:t>
            </a:r>
          </a:p>
          <a:p>
            <a:pPr indent="-514350" algn="ctr">
              <a:spcBef>
                <a:spcPts val="0"/>
              </a:spcBef>
              <a:spcAft>
                <a:spcPts val="0"/>
              </a:spcAft>
              <a:tabLst>
                <a:tab pos="0" algn="l"/>
              </a:tabLst>
              <a:defRPr/>
            </a:pPr>
            <a:r>
              <a:rPr lang="en-US" sz="3600" b="1" dirty="0">
                <a:solidFill>
                  <a:srgbClr val="000000"/>
                </a:solidFill>
              </a:rPr>
              <a:t>10,000 B.C.</a:t>
            </a:r>
            <a:br>
              <a:rPr lang="en-US" sz="2400" b="1" dirty="0">
                <a:solidFill>
                  <a:srgbClr val="000000"/>
                </a:solidFill>
              </a:rPr>
            </a:br>
            <a:r>
              <a:rPr lang="en-US" dirty="0">
                <a:solidFill>
                  <a:srgbClr val="000000"/>
                </a:solidFill>
              </a:rPr>
              <a:t>(10,000 B.C.E)</a:t>
            </a:r>
          </a:p>
          <a:p>
            <a:pPr indent="-514350" algn="ctr">
              <a:spcBef>
                <a:spcPts val="0"/>
              </a:spcBef>
              <a:spcAft>
                <a:spcPts val="0"/>
              </a:spcAft>
              <a:tabLst>
                <a:tab pos="0" algn="l"/>
              </a:tabLst>
              <a:defRPr/>
            </a:pPr>
            <a:endParaRPr lang="en-US" sz="2400" b="1" dirty="0">
              <a:solidFill>
                <a:srgbClr val="000000"/>
              </a:solidFill>
            </a:endParaRPr>
          </a:p>
          <a:p>
            <a:pPr indent="-514350" algn="ctr">
              <a:spcBef>
                <a:spcPts val="0"/>
              </a:spcBef>
              <a:spcAft>
                <a:spcPts val="0"/>
              </a:spcAft>
              <a:tabLst>
                <a:tab pos="0" algn="l"/>
              </a:tabLst>
              <a:defRPr/>
            </a:pPr>
            <a:r>
              <a:rPr lang="en-US" sz="2400" dirty="0">
                <a:solidFill>
                  <a:srgbClr val="000000"/>
                </a:solidFill>
              </a:rPr>
              <a:t>is one of those</a:t>
            </a:r>
          </a:p>
          <a:p>
            <a:pPr indent="-514350" algn="ctr">
              <a:spcBef>
                <a:spcPts val="0"/>
              </a:spcBef>
              <a:spcAft>
                <a:spcPts val="0"/>
              </a:spcAft>
              <a:tabLst>
                <a:tab pos="0" algn="l"/>
              </a:tabLst>
              <a:defRPr/>
            </a:pPr>
            <a:r>
              <a:rPr lang="en-US" sz="3600" b="1" dirty="0">
                <a:solidFill>
                  <a:srgbClr val="000000"/>
                </a:solidFill>
              </a:rPr>
              <a:t>“Dates to Remember” . . . </a:t>
            </a:r>
          </a:p>
        </p:txBody>
      </p:sp>
      <p:sp>
        <p:nvSpPr>
          <p:cNvPr id="4" name="Up Arrow 3"/>
          <p:cNvSpPr/>
          <p:nvPr/>
        </p:nvSpPr>
        <p:spPr>
          <a:xfrm>
            <a:off x="2410968" y="2547258"/>
            <a:ext cx="484632" cy="978408"/>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76600" y="895290"/>
            <a:ext cx="2637972" cy="400110"/>
          </a:xfrm>
          <a:prstGeom prst="rect">
            <a:avLst/>
          </a:prstGeom>
          <a:solidFill>
            <a:srgbClr val="FFC000"/>
          </a:solidFill>
        </p:spPr>
        <p:txBody>
          <a:bodyPr wrap="square">
            <a:spAutoFit/>
          </a:bodyPr>
          <a:lstStyle/>
          <a:p>
            <a:pPr algn="ctr"/>
            <a:r>
              <a:rPr lang="en-US" sz="2000" dirty="0">
                <a:solidFill>
                  <a:srgbClr val="000000"/>
                </a:solidFill>
              </a:rPr>
              <a:t>  as an aside . . .    </a:t>
            </a:r>
            <a:endParaRPr lang="en-US" sz="2000" dirty="0"/>
          </a:p>
        </p:txBody>
      </p:sp>
      <p:sp>
        <p:nvSpPr>
          <p:cNvPr id="7" name="Rectangle 6"/>
          <p:cNvSpPr/>
          <p:nvPr/>
        </p:nvSpPr>
        <p:spPr>
          <a:xfrm>
            <a:off x="1563188" y="3048000"/>
            <a:ext cx="2172390" cy="1477328"/>
          </a:xfrm>
          <a:prstGeom prst="rect">
            <a:avLst/>
          </a:prstGeom>
          <a:solidFill>
            <a:srgbClr val="FFC000"/>
          </a:solidFill>
        </p:spPr>
        <p:txBody>
          <a:bodyPr wrap="none">
            <a:spAutoFit/>
          </a:bodyPr>
          <a:lstStyle/>
          <a:p>
            <a:pPr algn="ctr"/>
            <a:r>
              <a:rPr lang="en-US" b="1" dirty="0">
                <a:solidFill>
                  <a:srgbClr val="000000"/>
                </a:solidFill>
              </a:rPr>
              <a:t>this is </a:t>
            </a:r>
          </a:p>
          <a:p>
            <a:pPr algn="ctr"/>
            <a:r>
              <a:rPr lang="en-US" b="1" dirty="0">
                <a:solidFill>
                  <a:srgbClr val="000000"/>
                </a:solidFill>
              </a:rPr>
              <a:t>an abbreviation of</a:t>
            </a:r>
          </a:p>
          <a:p>
            <a:pPr algn="ctr"/>
            <a:r>
              <a:rPr lang="en-US" b="1" dirty="0">
                <a:solidFill>
                  <a:srgbClr val="000000"/>
                </a:solidFill>
              </a:rPr>
              <a:t>“</a:t>
            </a:r>
            <a:r>
              <a:rPr lang="en-US" b="1" i="1" dirty="0">
                <a:solidFill>
                  <a:srgbClr val="000000"/>
                </a:solidFill>
              </a:rPr>
              <a:t>circa</a:t>
            </a:r>
            <a:r>
              <a:rPr lang="en-US" b="1" dirty="0">
                <a:solidFill>
                  <a:srgbClr val="000000"/>
                </a:solidFill>
              </a:rPr>
              <a:t>”</a:t>
            </a:r>
          </a:p>
          <a:p>
            <a:pPr algn="ctr"/>
            <a:r>
              <a:rPr lang="en-US" b="1" dirty="0">
                <a:solidFill>
                  <a:srgbClr val="000000"/>
                </a:solidFill>
              </a:rPr>
              <a:t>meaning</a:t>
            </a:r>
          </a:p>
          <a:p>
            <a:pPr algn="ctr"/>
            <a:r>
              <a:rPr lang="en-US" b="1" dirty="0">
                <a:solidFill>
                  <a:srgbClr val="000000"/>
                </a:solidFill>
              </a:rPr>
              <a:t>“about”</a:t>
            </a:r>
            <a:endParaRPr lang="en-US" dirty="0"/>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9869" y="563451"/>
            <a:ext cx="6867331" cy="5943600"/>
          </a:xfrm>
          <a:prstGeom prst="rect">
            <a:avLst/>
          </a:prstGeom>
        </p:spPr>
      </p:pic>
      <p:sp>
        <p:nvSpPr>
          <p:cNvPr id="9" name="TextBox 8"/>
          <p:cNvSpPr txBox="1">
            <a:spLocks noChangeArrowheads="1"/>
          </p:cNvSpPr>
          <p:nvPr/>
        </p:nvSpPr>
        <p:spPr bwMode="auto">
          <a:xfrm>
            <a:off x="2728888" y="6578079"/>
            <a:ext cx="3542958"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hlinkClick r:id="rId3"/>
              </a:rPr>
              <a:t>http://www.d.umn.edu/cla/faculty/troufs/anthfood/afnutritionlabels.html#title</a:t>
            </a:r>
            <a:endPar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 name="Rectangle 3"/>
          <p:cNvSpPr/>
          <p:nvPr/>
        </p:nvSpPr>
        <p:spPr>
          <a:xfrm>
            <a:off x="1031631" y="134815"/>
            <a:ext cx="70866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504D">
                    <a:lumMod val="50000"/>
                  </a:srgbClr>
                </a:solidFill>
                <a:effectLst/>
                <a:uLnTx/>
                <a:uFillTx/>
                <a:latin typeface="Arial" charset="0"/>
                <a:ea typeface="+mn-ea"/>
                <a:cs typeface="+mn-cs"/>
              </a:rPr>
              <a:t>Comparison of Old (left) and New (right) Nutrition Facts Labels</a:t>
            </a:r>
          </a:p>
        </p:txBody>
      </p:sp>
      <p:sp>
        <p:nvSpPr>
          <p:cNvPr id="2" name="Rectangle 1"/>
          <p:cNvSpPr/>
          <p:nvPr/>
        </p:nvSpPr>
        <p:spPr>
          <a:xfrm>
            <a:off x="2514600" y="3909646"/>
            <a:ext cx="1337226"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charset="0"/>
                <a:ea typeface="+mn-ea"/>
                <a:cs typeface="+mn-cs"/>
              </a:rPr>
              <a:t>old</a:t>
            </a:r>
            <a:endParaRPr kumimoji="0" lang="en-US" sz="60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6" name="Rectangle 5"/>
          <p:cNvSpPr/>
          <p:nvPr/>
        </p:nvSpPr>
        <p:spPr>
          <a:xfrm>
            <a:off x="5638800" y="4800600"/>
            <a:ext cx="1680268"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charset="0"/>
                <a:ea typeface="+mn-ea"/>
                <a:cs typeface="+mn-cs"/>
              </a:rPr>
              <a:t>new</a:t>
            </a:r>
            <a:endParaRPr kumimoji="0" lang="en-US" sz="60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7" name="Rounded Rectangle 6"/>
          <p:cNvSpPr/>
          <p:nvPr/>
        </p:nvSpPr>
        <p:spPr>
          <a:xfrm>
            <a:off x="1600200" y="644281"/>
            <a:ext cx="6019800" cy="996950"/>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Left Arrow 7"/>
          <p:cNvSpPr/>
          <p:nvPr/>
        </p:nvSpPr>
        <p:spPr>
          <a:xfrm>
            <a:off x="7725371" y="2860964"/>
            <a:ext cx="1173078" cy="415636"/>
          </a:xfrm>
          <a:prstGeom prst="leftArrow">
            <a:avLst/>
          </a:prstGeom>
          <a:solidFill>
            <a:srgbClr val="FF0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a:off x="7742322" y="3318164"/>
            <a:ext cx="1173078" cy="415636"/>
          </a:xfrm>
          <a:prstGeom prst="leftArrow">
            <a:avLst/>
          </a:prstGeom>
          <a:solidFill>
            <a:srgbClr val="FF0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a:off x="7742322" y="4191000"/>
            <a:ext cx="1173078" cy="415636"/>
          </a:xfrm>
          <a:prstGeom prst="leftArrow">
            <a:avLst/>
          </a:prstGeom>
          <a:solidFill>
            <a:srgbClr val="FF0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25991" y="6350119"/>
            <a:ext cx="7680308" cy="372409"/>
          </a:xfrm>
          <a:prstGeom prst="rect">
            <a:avLst/>
          </a:prstGeom>
        </p:spPr>
        <p:txBody>
          <a:bodyPr wrap="none">
            <a:spAutoFit/>
          </a:bodyPr>
          <a:lstStyle/>
          <a:p>
            <a:pPr algn="ctr"/>
            <a:r>
              <a:rPr lang="en-US" sz="1600" b="1" dirty="0">
                <a:solidFill>
                  <a:srgbClr val="FF0000"/>
                </a:solidFill>
              </a:rPr>
              <a:t>NOTE: Consult a competent licensed health professional for personal details</a:t>
            </a:r>
          </a:p>
        </p:txBody>
      </p:sp>
    </p:spTree>
    <p:extLst>
      <p:ext uri="{BB962C8B-B14F-4D97-AF65-F5344CB8AC3E}">
        <p14:creationId xmlns:p14="http://schemas.microsoft.com/office/powerpoint/2010/main" val="117781726"/>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2610"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52611"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dirty="0">
                <a:latin typeface="Calibri" pitchFamily="34" charset="0"/>
                <a:hlinkClick r:id="rId3"/>
              </a:rPr>
              <a:t>Wikipedia</a:t>
            </a:r>
            <a:endParaRPr lang="en-US" dirty="0">
              <a:latin typeface="Calibri" pitchFamily="34" charset="0"/>
            </a:endParaRPr>
          </a:p>
        </p:txBody>
      </p:sp>
      <p:pic>
        <p:nvPicPr>
          <p:cNvPr id="452612"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452614" name="TextBox 13"/>
          <p:cNvSpPr txBox="1">
            <a:spLocks noChangeArrowheads="1"/>
          </p:cNvSpPr>
          <p:nvPr/>
        </p:nvSpPr>
        <p:spPr bwMode="auto">
          <a:xfrm>
            <a:off x="5378450" y="468313"/>
            <a:ext cx="2393950" cy="369887"/>
          </a:xfrm>
          <a:prstGeom prst="rect">
            <a:avLst/>
          </a:prstGeom>
          <a:noFill/>
          <a:ln w="9525">
            <a:noFill/>
            <a:miter lim="800000"/>
            <a:headEnd/>
            <a:tailEnd/>
          </a:ln>
        </p:spPr>
        <p:txBody>
          <a:bodyPr wrap="none">
            <a:spAutoFit/>
          </a:bodyPr>
          <a:lstStyle/>
          <a:p>
            <a:r>
              <a:rPr lang="en-US" b="1">
                <a:latin typeface="Calibri" pitchFamily="34" charset="0"/>
              </a:rPr>
              <a:t>Austin Animal Crackers</a:t>
            </a:r>
          </a:p>
        </p:txBody>
      </p:sp>
      <p:sp>
        <p:nvSpPr>
          <p:cNvPr id="15" name="Rounded Rectangle 14"/>
          <p:cNvSpPr/>
          <p:nvPr/>
        </p:nvSpPr>
        <p:spPr>
          <a:xfrm>
            <a:off x="685800" y="2430673"/>
            <a:ext cx="7467600" cy="674964"/>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2"/>
          <p:cNvSpPr txBox="1">
            <a:spLocks noChangeArrowheads="1"/>
          </p:cNvSpPr>
          <p:nvPr/>
        </p:nvSpPr>
        <p:spPr bwMode="auto">
          <a:xfrm>
            <a:off x="762000" y="3276600"/>
            <a:ext cx="7315200" cy="3231654"/>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2800" b="1" dirty="0"/>
              <a:t>but note:</a:t>
            </a:r>
          </a:p>
          <a:p>
            <a:pPr algn="ctr"/>
            <a:r>
              <a:rPr lang="en-US" sz="2800" b="1" dirty="0"/>
              <a:t>“. . . unlike in many other countries, trans fat levels of less than 0.5 grams per serving can be listed as 0 grams trans fat on the food label” </a:t>
            </a:r>
          </a:p>
          <a:p>
            <a:pPr algn="ctr"/>
            <a:r>
              <a:rPr lang="en-US" sz="2800" b="1" dirty="0"/>
              <a:t>in the United States</a:t>
            </a:r>
            <a:br>
              <a:rPr lang="en-US" sz="3200" dirty="0"/>
            </a:br>
            <a:r>
              <a:rPr lang="en-US" sz="1200" dirty="0"/>
              <a:t>Trans Fat -- Wikipedia</a:t>
            </a:r>
            <a:endParaRPr lang="en-US" sz="1200" dirty="0">
              <a:solidFill>
                <a:prstClr val="black"/>
              </a:solidFill>
              <a:latin typeface="Calibri" pitchFamily="34" charset="0"/>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2610"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52611"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dirty="0">
                <a:latin typeface="Calibri" pitchFamily="34" charset="0"/>
                <a:hlinkClick r:id="rId3"/>
              </a:rPr>
              <a:t>Wikipedia</a:t>
            </a:r>
            <a:endParaRPr lang="en-US" dirty="0">
              <a:latin typeface="Calibri" pitchFamily="34" charset="0"/>
            </a:endParaRPr>
          </a:p>
        </p:txBody>
      </p:sp>
      <p:pic>
        <p:nvPicPr>
          <p:cNvPr id="452612"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452614" name="TextBox 13"/>
          <p:cNvSpPr txBox="1">
            <a:spLocks noChangeArrowheads="1"/>
          </p:cNvSpPr>
          <p:nvPr/>
        </p:nvSpPr>
        <p:spPr bwMode="auto">
          <a:xfrm>
            <a:off x="5378450" y="468313"/>
            <a:ext cx="2393950" cy="369887"/>
          </a:xfrm>
          <a:prstGeom prst="rect">
            <a:avLst/>
          </a:prstGeom>
          <a:noFill/>
          <a:ln w="9525">
            <a:noFill/>
            <a:miter lim="800000"/>
            <a:headEnd/>
            <a:tailEnd/>
          </a:ln>
        </p:spPr>
        <p:txBody>
          <a:bodyPr wrap="none">
            <a:spAutoFit/>
          </a:bodyPr>
          <a:lstStyle/>
          <a:p>
            <a:r>
              <a:rPr lang="en-US" b="1">
                <a:latin typeface="Calibri" pitchFamily="34" charset="0"/>
              </a:rPr>
              <a:t>Austin Animal Crackers</a:t>
            </a:r>
          </a:p>
        </p:txBody>
      </p:sp>
      <p:sp>
        <p:nvSpPr>
          <p:cNvPr id="15" name="Rounded Rectangle 14"/>
          <p:cNvSpPr/>
          <p:nvPr/>
        </p:nvSpPr>
        <p:spPr>
          <a:xfrm>
            <a:off x="685800" y="2590800"/>
            <a:ext cx="7467600" cy="381000"/>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2"/>
          <p:cNvSpPr txBox="1">
            <a:spLocks noChangeArrowheads="1"/>
          </p:cNvSpPr>
          <p:nvPr/>
        </p:nvSpPr>
        <p:spPr bwMode="auto">
          <a:xfrm>
            <a:off x="914400" y="3169146"/>
            <a:ext cx="7315200" cy="3231654"/>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endParaRPr lang="en-US" sz="2400" b="1" dirty="0"/>
          </a:p>
          <a:p>
            <a:pPr algn="ctr"/>
            <a:r>
              <a:rPr lang="en-US" sz="2400" b="1" dirty="0"/>
              <a:t>and “. . . there is no requirement to list </a:t>
            </a:r>
          </a:p>
          <a:p>
            <a:pPr algn="ctr"/>
            <a:r>
              <a:rPr lang="en-US" sz="2400" b="1" dirty="0"/>
              <a:t>trans fats on institutional food packaging; </a:t>
            </a:r>
          </a:p>
          <a:p>
            <a:pPr algn="ctr"/>
            <a:r>
              <a:rPr lang="en-US" sz="2400" b="1" dirty="0"/>
              <a:t>thus bulk purchasers such as schools, hospitals, and cafeterias are unable to evaluate the trans fat content of commercial food items”</a:t>
            </a:r>
          </a:p>
          <a:p>
            <a:pPr algn="ctr"/>
            <a:endParaRPr lang="en-US" sz="2400" b="1" dirty="0"/>
          </a:p>
          <a:p>
            <a:pPr algn="ctr"/>
            <a:r>
              <a:rPr lang="en-US" sz="1200" dirty="0">
                <a:solidFill>
                  <a:prstClr val="black"/>
                </a:solidFill>
              </a:rPr>
              <a:t>Trans Fat – Wikipedia </a:t>
            </a:r>
            <a:endParaRPr lang="en-US" sz="3200" dirty="0">
              <a:solidFill>
                <a:prstClr val="black"/>
              </a:solidFill>
              <a:latin typeface="Calibri" pitchFamily="34" charset="0"/>
            </a:endParaRP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2610"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52611"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dirty="0">
                <a:latin typeface="Calibri" pitchFamily="34" charset="0"/>
                <a:hlinkClick r:id="rId3"/>
              </a:rPr>
              <a:t>Wikipedia</a:t>
            </a:r>
            <a:endParaRPr lang="en-US" dirty="0">
              <a:latin typeface="Calibri" pitchFamily="34" charset="0"/>
            </a:endParaRPr>
          </a:p>
        </p:txBody>
      </p:sp>
      <p:pic>
        <p:nvPicPr>
          <p:cNvPr id="452612"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452614" name="TextBox 13"/>
          <p:cNvSpPr txBox="1">
            <a:spLocks noChangeArrowheads="1"/>
          </p:cNvSpPr>
          <p:nvPr/>
        </p:nvSpPr>
        <p:spPr bwMode="auto">
          <a:xfrm>
            <a:off x="5378450" y="468313"/>
            <a:ext cx="2393950" cy="369887"/>
          </a:xfrm>
          <a:prstGeom prst="rect">
            <a:avLst/>
          </a:prstGeom>
          <a:noFill/>
          <a:ln w="9525">
            <a:noFill/>
            <a:miter lim="800000"/>
            <a:headEnd/>
            <a:tailEnd/>
          </a:ln>
        </p:spPr>
        <p:txBody>
          <a:bodyPr wrap="none">
            <a:spAutoFit/>
          </a:bodyPr>
          <a:lstStyle/>
          <a:p>
            <a:r>
              <a:rPr lang="en-US" b="1">
                <a:latin typeface="Calibri" pitchFamily="34" charset="0"/>
              </a:rPr>
              <a:t>Austin Animal Crackers</a:t>
            </a:r>
          </a:p>
        </p:txBody>
      </p:sp>
      <p:sp>
        <p:nvSpPr>
          <p:cNvPr id="15" name="Rounded Rectangle 14"/>
          <p:cNvSpPr/>
          <p:nvPr/>
        </p:nvSpPr>
        <p:spPr>
          <a:xfrm>
            <a:off x="685800" y="2590800"/>
            <a:ext cx="7467600" cy="381000"/>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extBox 2"/>
          <p:cNvSpPr txBox="1">
            <a:spLocks noChangeArrowheads="1"/>
          </p:cNvSpPr>
          <p:nvPr/>
        </p:nvSpPr>
        <p:spPr bwMode="auto">
          <a:xfrm>
            <a:off x="762000" y="3733800"/>
            <a:ext cx="7315200" cy="1754326"/>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2800" b="1" dirty="0"/>
              <a:t>but in your everyday life </a:t>
            </a:r>
          </a:p>
          <a:p>
            <a:pPr algn="ctr"/>
            <a:r>
              <a:rPr lang="en-US" sz="2800" b="1" dirty="0"/>
              <a:t>you’re beginning to see </a:t>
            </a:r>
          </a:p>
          <a:p>
            <a:pPr algn="ctr"/>
            <a:r>
              <a:rPr lang="en-US" sz="2800" b="1" dirty="0"/>
              <a:t>other warning signs . . .</a:t>
            </a:r>
            <a:endParaRPr lang="en-US" sz="3200" dirty="0">
              <a:solidFill>
                <a:prstClr val="black"/>
              </a:solidFill>
              <a:latin typeface="Calibri" pitchFamily="34" charset="0"/>
            </a:endParaRP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2611"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dirty="0">
                <a:latin typeface="Calibri" pitchFamily="34" charset="0"/>
                <a:hlinkClick r:id="rId2"/>
              </a:rPr>
              <a:t>Wikipedia</a:t>
            </a:r>
            <a:endParaRPr lang="en-US" dirty="0">
              <a:latin typeface="Calibri" pitchFamily="34" charset="0"/>
            </a:endParaRPr>
          </a:p>
        </p:txBody>
      </p:sp>
      <p:pic>
        <p:nvPicPr>
          <p:cNvPr id="452612" name="Picture 9" descr="animal_crackers_pkg.jpg"/>
          <p:cNvPicPr>
            <a:picLocks noChangeAspect="1"/>
          </p:cNvPicPr>
          <p:nvPr/>
        </p:nvPicPr>
        <p:blipFill>
          <a:blip r:embed="rId3" cstate="print"/>
          <a:srcRect/>
          <a:stretch>
            <a:fillRect/>
          </a:stretch>
        </p:blipFill>
        <p:spPr bwMode="auto">
          <a:xfrm>
            <a:off x="5257800" y="914400"/>
            <a:ext cx="2743200" cy="5486400"/>
          </a:xfrm>
          <a:prstGeom prst="rect">
            <a:avLst/>
          </a:prstGeom>
          <a:noFill/>
          <a:ln w="9525">
            <a:noFill/>
            <a:miter lim="800000"/>
            <a:headEnd/>
            <a:tailEnd/>
          </a:ln>
        </p:spPr>
      </p:pic>
      <p:sp>
        <p:nvSpPr>
          <p:cNvPr id="15" name="Rounded Rectangle 14"/>
          <p:cNvSpPr/>
          <p:nvPr/>
        </p:nvSpPr>
        <p:spPr>
          <a:xfrm>
            <a:off x="685800" y="2667000"/>
            <a:ext cx="7467600" cy="3810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29" name="Picture 5"/>
          <p:cNvPicPr>
            <a:picLocks noChangeAspect="1" noChangeArrowheads="1"/>
          </p:cNvPicPr>
          <p:nvPr/>
        </p:nvPicPr>
        <p:blipFill>
          <a:blip r:embed="rId4" cstate="print"/>
          <a:srcRect/>
          <a:stretch>
            <a:fillRect/>
          </a:stretch>
        </p:blipFill>
        <p:spPr bwMode="auto">
          <a:xfrm>
            <a:off x="914400" y="5257800"/>
            <a:ext cx="1219200" cy="1219200"/>
          </a:xfrm>
          <a:prstGeom prst="rect">
            <a:avLst/>
          </a:prstGeom>
          <a:noFill/>
          <a:ln w="9525">
            <a:noFill/>
            <a:miter lim="800000"/>
            <a:headEnd/>
            <a:tailEnd/>
          </a:ln>
        </p:spPr>
      </p:pic>
      <p:sp>
        <p:nvSpPr>
          <p:cNvPr id="13" name="Rectangle 12"/>
          <p:cNvSpPr/>
          <p:nvPr/>
        </p:nvSpPr>
        <p:spPr>
          <a:xfrm>
            <a:off x="2514600" y="5257800"/>
            <a:ext cx="3522503" cy="1015663"/>
          </a:xfrm>
          <a:prstGeom prst="rect">
            <a:avLst/>
          </a:prstGeom>
          <a:solidFill>
            <a:schemeClr val="bg1"/>
          </a:solidFill>
        </p:spPr>
        <p:txBody>
          <a:bodyPr wrap="square" lIns="228600" tIns="228600" rIns="228600" bIns="228600">
            <a:spAutoFit/>
          </a:bodyPr>
          <a:lstStyle/>
          <a:p>
            <a:r>
              <a:rPr lang="en-US" sz="3600" b="1" dirty="0"/>
              <a:t>New York </a:t>
            </a:r>
            <a:r>
              <a:rPr lang="en-US" sz="3600" b="1" dirty="0" err="1"/>
              <a:t>CIty</a:t>
            </a:r>
            <a:endParaRPr lang="en-US" sz="3600" b="1" dirty="0"/>
          </a:p>
        </p:txBody>
      </p:sp>
      <p:pic>
        <p:nvPicPr>
          <p:cNvPr id="14" name="Picture 4"/>
          <p:cNvPicPr>
            <a:picLocks noChangeAspect="1" noChangeArrowheads="1"/>
          </p:cNvPicPr>
          <p:nvPr/>
        </p:nvPicPr>
        <p:blipFill>
          <a:blip r:embed="rId5" cstate="print"/>
          <a:srcRect/>
          <a:stretch>
            <a:fillRect/>
          </a:stretch>
        </p:blipFill>
        <p:spPr bwMode="auto">
          <a:xfrm>
            <a:off x="609600" y="681186"/>
            <a:ext cx="7772400" cy="4652814"/>
          </a:xfrm>
          <a:prstGeom prst="rect">
            <a:avLst/>
          </a:prstGeom>
          <a:noFill/>
          <a:ln w="9525">
            <a:noFill/>
            <a:miter lim="800000"/>
            <a:headEnd/>
            <a:tailEnd/>
          </a:ln>
        </p:spPr>
      </p:pic>
      <p:pic>
        <p:nvPicPr>
          <p:cNvPr id="16" name="Picture 2"/>
          <p:cNvPicPr>
            <a:picLocks noChangeAspect="1" noChangeArrowheads="1"/>
          </p:cNvPicPr>
          <p:nvPr/>
        </p:nvPicPr>
        <p:blipFill>
          <a:blip r:embed="rId6" cstate="print"/>
          <a:srcRect/>
          <a:stretch>
            <a:fillRect/>
          </a:stretch>
        </p:blipFill>
        <p:spPr bwMode="auto">
          <a:xfrm>
            <a:off x="6210300" y="3562350"/>
            <a:ext cx="1943100" cy="2914650"/>
          </a:xfrm>
          <a:prstGeom prst="rect">
            <a:avLst/>
          </a:prstGeom>
          <a:noFill/>
          <a:ln w="9525">
            <a:noFill/>
            <a:miter lim="800000"/>
            <a:headEnd/>
            <a:tailEnd/>
          </a:ln>
        </p:spPr>
      </p:pic>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228600" y="410028"/>
            <a:ext cx="8686800" cy="5935980"/>
          </a:xfrm>
          <a:prstGeom prst="rect">
            <a:avLst/>
          </a:prstGeom>
          <a:noFill/>
          <a:ln w="76200">
            <a:noFill/>
            <a:miter lim="800000"/>
            <a:headEnd/>
            <a:tailEnd/>
          </a:ln>
        </p:spPr>
      </p:pic>
      <p:sp>
        <p:nvSpPr>
          <p:cNvPr id="8" name="Rectangle 7"/>
          <p:cNvSpPr/>
          <p:nvPr/>
        </p:nvSpPr>
        <p:spPr>
          <a:xfrm>
            <a:off x="2271486" y="6399442"/>
            <a:ext cx="4572000" cy="215444"/>
          </a:xfrm>
          <a:prstGeom prst="rect">
            <a:avLst/>
          </a:prstGeom>
        </p:spPr>
        <p:txBody>
          <a:bodyPr>
            <a:spAutoFit/>
          </a:bodyPr>
          <a:lstStyle/>
          <a:p>
            <a:pPr algn="ctr"/>
            <a:r>
              <a:rPr lang="en-US" sz="800" dirty="0">
                <a:solidFill>
                  <a:schemeClr val="bg1"/>
                </a:solidFill>
                <a:hlinkClick r:id="rId3"/>
              </a:rPr>
              <a:t>http://www.cagle.com/news/TransFatBan/main.asp</a:t>
            </a:r>
            <a:endParaRPr lang="en-US" sz="800" dirty="0">
              <a:solidFill>
                <a:schemeClr val="bg1"/>
              </a:solidFill>
            </a:endParaRP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814286" y="671286"/>
            <a:ext cx="5486400" cy="5486400"/>
          </a:xfrm>
          <a:prstGeom prst="rect">
            <a:avLst/>
          </a:prstGeom>
          <a:noFill/>
          <a:ln w="9525">
            <a:noFill/>
            <a:miter lim="800000"/>
            <a:headEnd/>
            <a:tailEnd/>
          </a:ln>
        </p:spPr>
      </p:pic>
      <p:sp>
        <p:nvSpPr>
          <p:cNvPr id="4" name="Rectangle 3"/>
          <p:cNvSpPr/>
          <p:nvPr/>
        </p:nvSpPr>
        <p:spPr>
          <a:xfrm>
            <a:off x="2271486" y="6399442"/>
            <a:ext cx="4572000" cy="215444"/>
          </a:xfrm>
          <a:prstGeom prst="rect">
            <a:avLst/>
          </a:prstGeom>
        </p:spPr>
        <p:txBody>
          <a:bodyPr>
            <a:spAutoFit/>
          </a:bodyPr>
          <a:lstStyle/>
          <a:p>
            <a:pPr algn="ctr"/>
            <a:r>
              <a:rPr lang="en-US" sz="800" dirty="0">
                <a:solidFill>
                  <a:schemeClr val="bg1"/>
                </a:solidFill>
                <a:hlinkClick r:id="rId3"/>
              </a:rPr>
              <a:t>http://www.cagle.com/news/TransFatBan/main.asp</a:t>
            </a:r>
            <a:endParaRPr lang="en-US" sz="800" dirty="0">
              <a:solidFill>
                <a:schemeClr val="bg1"/>
              </a:solidFill>
            </a:endParaRP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71486" y="6399442"/>
            <a:ext cx="4572000" cy="215444"/>
          </a:xfrm>
          <a:prstGeom prst="rect">
            <a:avLst/>
          </a:prstGeom>
        </p:spPr>
        <p:txBody>
          <a:bodyPr>
            <a:spAutoFit/>
          </a:bodyPr>
          <a:lstStyle/>
          <a:p>
            <a:pPr algn="ctr"/>
            <a:r>
              <a:rPr lang="en-US" sz="800" dirty="0">
                <a:solidFill>
                  <a:schemeClr val="bg1"/>
                </a:solidFill>
                <a:hlinkClick r:id="rId2"/>
              </a:rPr>
              <a:t>http://www.cagle.com/news/TransFatBan/main.asp</a:t>
            </a:r>
            <a:endParaRPr lang="en-US" sz="800" dirty="0">
              <a:solidFill>
                <a:schemeClr val="bg1"/>
              </a:solidFill>
            </a:endParaRPr>
          </a:p>
        </p:txBody>
      </p:sp>
      <p:pic>
        <p:nvPicPr>
          <p:cNvPr id="4098" name="Picture 2"/>
          <p:cNvPicPr>
            <a:picLocks noChangeAspect="1" noChangeArrowheads="1"/>
          </p:cNvPicPr>
          <p:nvPr/>
        </p:nvPicPr>
        <p:blipFill>
          <a:blip r:embed="rId3" cstate="print"/>
          <a:srcRect/>
          <a:stretch>
            <a:fillRect/>
          </a:stretch>
        </p:blipFill>
        <p:spPr bwMode="auto">
          <a:xfrm>
            <a:off x="685800" y="1341846"/>
            <a:ext cx="7772400" cy="4663440"/>
          </a:xfrm>
          <a:prstGeom prst="rect">
            <a:avLst/>
          </a:prstGeom>
          <a:noFill/>
          <a:ln w="9525">
            <a:noFill/>
            <a:miter lim="800000"/>
            <a:headEnd/>
            <a:tailEnd/>
          </a:ln>
        </p:spPr>
      </p:pic>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71486" y="6399442"/>
            <a:ext cx="4572000" cy="215444"/>
          </a:xfrm>
          <a:prstGeom prst="rect">
            <a:avLst/>
          </a:prstGeom>
        </p:spPr>
        <p:txBody>
          <a:bodyPr>
            <a:spAutoFit/>
          </a:bodyPr>
          <a:lstStyle/>
          <a:p>
            <a:pPr algn="ctr"/>
            <a:r>
              <a:rPr lang="en-US" sz="800" dirty="0">
                <a:solidFill>
                  <a:schemeClr val="bg1"/>
                </a:solidFill>
                <a:hlinkClick r:id="rId2"/>
              </a:rPr>
              <a:t>http://www.cagle.com/news/TransFatBan/main.asp</a:t>
            </a:r>
            <a:endParaRPr lang="en-US" sz="800" dirty="0">
              <a:solidFill>
                <a:schemeClr val="bg1"/>
              </a:solidFill>
            </a:endParaRPr>
          </a:p>
        </p:txBody>
      </p:sp>
      <p:pic>
        <p:nvPicPr>
          <p:cNvPr id="5122" name="Picture 2"/>
          <p:cNvPicPr>
            <a:picLocks noChangeAspect="1" noChangeArrowheads="1"/>
          </p:cNvPicPr>
          <p:nvPr/>
        </p:nvPicPr>
        <p:blipFill>
          <a:blip r:embed="rId3" cstate="print"/>
          <a:srcRect/>
          <a:stretch>
            <a:fillRect/>
          </a:stretch>
        </p:blipFill>
        <p:spPr bwMode="auto">
          <a:xfrm>
            <a:off x="671286" y="1225260"/>
            <a:ext cx="7772400" cy="4780026"/>
          </a:xfrm>
          <a:prstGeom prst="rect">
            <a:avLst/>
          </a:prstGeom>
          <a:noFill/>
          <a:ln w="9525">
            <a:noFill/>
            <a:miter lim="800000"/>
            <a:headEnd/>
            <a:tailEnd/>
          </a:ln>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71486" y="6399442"/>
            <a:ext cx="4572000" cy="215444"/>
          </a:xfrm>
          <a:prstGeom prst="rect">
            <a:avLst/>
          </a:prstGeom>
        </p:spPr>
        <p:txBody>
          <a:bodyPr>
            <a:spAutoFit/>
          </a:bodyPr>
          <a:lstStyle/>
          <a:p>
            <a:pPr algn="ctr"/>
            <a:r>
              <a:rPr lang="en-US" sz="800" dirty="0">
                <a:solidFill>
                  <a:schemeClr val="bg1"/>
                </a:solidFill>
                <a:hlinkClick r:id="rId2"/>
              </a:rPr>
              <a:t>http://www.cagle.com/news/TransFatBan/main.asp</a:t>
            </a:r>
            <a:endParaRPr lang="en-US" sz="800" dirty="0">
              <a:solidFill>
                <a:schemeClr val="bg1"/>
              </a:solidFill>
            </a:endParaRPr>
          </a:p>
        </p:txBody>
      </p:sp>
      <p:pic>
        <p:nvPicPr>
          <p:cNvPr id="6146" name="Picture 2"/>
          <p:cNvPicPr>
            <a:picLocks noChangeAspect="1" noChangeArrowheads="1"/>
          </p:cNvPicPr>
          <p:nvPr/>
        </p:nvPicPr>
        <p:blipFill>
          <a:blip r:embed="rId3" cstate="print"/>
          <a:srcRect/>
          <a:stretch>
            <a:fillRect/>
          </a:stretch>
        </p:blipFill>
        <p:spPr bwMode="auto">
          <a:xfrm>
            <a:off x="671286" y="760476"/>
            <a:ext cx="7772400" cy="5259324"/>
          </a:xfrm>
          <a:prstGeom prst="rect">
            <a:avLst/>
          </a:prstGeom>
          <a:noFill/>
          <a:ln w="9525">
            <a:noFill/>
            <a:miter lim="800000"/>
            <a:headEnd/>
            <a:tailEnd/>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457200" y="1573303"/>
            <a:ext cx="8229600" cy="4247317"/>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indent="-514350" algn="ctr">
              <a:spcBef>
                <a:spcPts val="0"/>
              </a:spcBef>
              <a:spcAft>
                <a:spcPts val="0"/>
              </a:spcAft>
              <a:tabLst>
                <a:tab pos="0" algn="l"/>
              </a:tabLst>
              <a:defRPr/>
            </a:pPr>
            <a:r>
              <a:rPr lang="en-US" sz="3600" b="1" i="1" dirty="0">
                <a:solidFill>
                  <a:srgbClr val="000000"/>
                </a:solidFill>
              </a:rPr>
              <a:t>ca</a:t>
            </a:r>
            <a:r>
              <a:rPr lang="en-US" sz="3600" b="1" dirty="0">
                <a:solidFill>
                  <a:srgbClr val="000000"/>
                </a:solidFill>
              </a:rPr>
              <a:t>. 10,000 years ago</a:t>
            </a:r>
            <a:br>
              <a:rPr lang="en-US" sz="3600" b="1" dirty="0">
                <a:solidFill>
                  <a:srgbClr val="000000"/>
                </a:solidFill>
              </a:rPr>
            </a:br>
            <a:r>
              <a:rPr lang="en-US" dirty="0">
                <a:solidFill>
                  <a:srgbClr val="000000"/>
                </a:solidFill>
              </a:rPr>
              <a:t>(</a:t>
            </a:r>
            <a:r>
              <a:rPr lang="en-US" i="1" dirty="0">
                <a:solidFill>
                  <a:srgbClr val="000000"/>
                </a:solidFill>
              </a:rPr>
              <a:t>ca</a:t>
            </a:r>
            <a:r>
              <a:rPr lang="en-US" dirty="0">
                <a:solidFill>
                  <a:srgbClr val="000000"/>
                </a:solidFill>
              </a:rPr>
              <a:t>. 10,000 </a:t>
            </a:r>
            <a:r>
              <a:rPr lang="en-US" dirty="0" err="1">
                <a:solidFill>
                  <a:srgbClr val="000000"/>
                </a:solidFill>
              </a:rPr>
              <a:t>ybp</a:t>
            </a:r>
            <a:r>
              <a:rPr lang="en-US" dirty="0">
                <a:solidFill>
                  <a:srgbClr val="000000"/>
                </a:solidFill>
              </a:rPr>
              <a:t>)</a:t>
            </a:r>
          </a:p>
          <a:p>
            <a:pPr indent="-514350" algn="ctr">
              <a:spcBef>
                <a:spcPts val="0"/>
              </a:spcBef>
              <a:spcAft>
                <a:spcPts val="0"/>
              </a:spcAft>
              <a:tabLst>
                <a:tab pos="0" algn="l"/>
              </a:tabLst>
              <a:defRPr/>
            </a:pPr>
            <a:r>
              <a:rPr lang="en-US" sz="2400" b="1" dirty="0">
                <a:solidFill>
                  <a:srgbClr val="000000"/>
                </a:solidFill>
              </a:rPr>
              <a:t>or</a:t>
            </a:r>
          </a:p>
          <a:p>
            <a:pPr indent="-514350" algn="ctr">
              <a:spcBef>
                <a:spcPts val="0"/>
              </a:spcBef>
              <a:spcAft>
                <a:spcPts val="0"/>
              </a:spcAft>
              <a:tabLst>
                <a:tab pos="0" algn="l"/>
              </a:tabLst>
              <a:defRPr/>
            </a:pPr>
            <a:r>
              <a:rPr lang="en-US" sz="3600" b="1" dirty="0">
                <a:solidFill>
                  <a:srgbClr val="000000"/>
                </a:solidFill>
              </a:rPr>
              <a:t>10,000 B.C.</a:t>
            </a:r>
            <a:br>
              <a:rPr lang="en-US" sz="2400" b="1" dirty="0">
                <a:solidFill>
                  <a:srgbClr val="000000"/>
                </a:solidFill>
              </a:rPr>
            </a:br>
            <a:r>
              <a:rPr lang="en-US" dirty="0">
                <a:solidFill>
                  <a:srgbClr val="000000"/>
                </a:solidFill>
              </a:rPr>
              <a:t>(10,000 B.C.E)</a:t>
            </a:r>
          </a:p>
          <a:p>
            <a:pPr indent="-514350" algn="ctr">
              <a:spcBef>
                <a:spcPts val="0"/>
              </a:spcBef>
              <a:spcAft>
                <a:spcPts val="0"/>
              </a:spcAft>
              <a:tabLst>
                <a:tab pos="0" algn="l"/>
              </a:tabLst>
              <a:defRPr/>
            </a:pPr>
            <a:endParaRPr lang="en-US" sz="2400" b="1" dirty="0">
              <a:solidFill>
                <a:srgbClr val="000000"/>
              </a:solidFill>
            </a:endParaRPr>
          </a:p>
          <a:p>
            <a:pPr indent="-514350" algn="ctr">
              <a:spcBef>
                <a:spcPts val="0"/>
              </a:spcBef>
              <a:spcAft>
                <a:spcPts val="0"/>
              </a:spcAft>
              <a:tabLst>
                <a:tab pos="0" algn="l"/>
              </a:tabLst>
              <a:defRPr/>
            </a:pPr>
            <a:r>
              <a:rPr lang="en-US" sz="2400" dirty="0">
                <a:solidFill>
                  <a:srgbClr val="000000"/>
                </a:solidFill>
              </a:rPr>
              <a:t>is one of those</a:t>
            </a:r>
          </a:p>
          <a:p>
            <a:pPr indent="-514350" algn="ctr">
              <a:spcBef>
                <a:spcPts val="0"/>
              </a:spcBef>
              <a:spcAft>
                <a:spcPts val="0"/>
              </a:spcAft>
              <a:tabLst>
                <a:tab pos="0" algn="l"/>
              </a:tabLst>
              <a:defRPr/>
            </a:pPr>
            <a:r>
              <a:rPr lang="en-US" sz="3600" b="1" dirty="0">
                <a:solidFill>
                  <a:srgbClr val="000000"/>
                </a:solidFill>
              </a:rPr>
              <a:t>“Dates to Remember” . . . </a:t>
            </a:r>
          </a:p>
        </p:txBody>
      </p:sp>
      <p:sp>
        <p:nvSpPr>
          <p:cNvPr id="7" name="Up Arrow 6"/>
          <p:cNvSpPr/>
          <p:nvPr/>
        </p:nvSpPr>
        <p:spPr>
          <a:xfrm>
            <a:off x="4876800" y="2866572"/>
            <a:ext cx="484632" cy="978408"/>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62828" y="3291114"/>
            <a:ext cx="2678938" cy="923330"/>
          </a:xfrm>
          <a:prstGeom prst="rect">
            <a:avLst/>
          </a:prstGeom>
          <a:solidFill>
            <a:srgbClr val="FFC000"/>
          </a:solidFill>
        </p:spPr>
        <p:txBody>
          <a:bodyPr wrap="none">
            <a:spAutoFit/>
          </a:bodyPr>
          <a:lstStyle/>
          <a:p>
            <a:pPr algn="ctr"/>
            <a:r>
              <a:rPr lang="en-US" b="1" dirty="0">
                <a:solidFill>
                  <a:srgbClr val="000000"/>
                </a:solidFill>
              </a:rPr>
              <a:t>this is </a:t>
            </a:r>
          </a:p>
          <a:p>
            <a:pPr algn="ctr"/>
            <a:r>
              <a:rPr lang="en-US" b="1" dirty="0">
                <a:solidFill>
                  <a:srgbClr val="000000"/>
                </a:solidFill>
              </a:rPr>
              <a:t>an abbreviation of</a:t>
            </a:r>
          </a:p>
          <a:p>
            <a:pPr algn="ctr"/>
            <a:r>
              <a:rPr lang="en-US" b="1" dirty="0">
                <a:solidFill>
                  <a:srgbClr val="000000"/>
                </a:solidFill>
              </a:rPr>
              <a:t>“years before present”</a:t>
            </a:r>
            <a:endParaRPr lang="en-US" dirty="0"/>
          </a:p>
        </p:txBody>
      </p:sp>
      <p:sp>
        <p:nvSpPr>
          <p:cNvPr id="6" name="Rectangle 5"/>
          <p:cNvSpPr/>
          <p:nvPr/>
        </p:nvSpPr>
        <p:spPr>
          <a:xfrm>
            <a:off x="3276600" y="895290"/>
            <a:ext cx="2637972" cy="400110"/>
          </a:xfrm>
          <a:prstGeom prst="rect">
            <a:avLst/>
          </a:prstGeom>
          <a:solidFill>
            <a:srgbClr val="FFC000"/>
          </a:solidFill>
        </p:spPr>
        <p:txBody>
          <a:bodyPr wrap="square">
            <a:spAutoFit/>
          </a:bodyPr>
          <a:lstStyle/>
          <a:p>
            <a:pPr algn="ctr"/>
            <a:r>
              <a:rPr lang="en-US" sz="2000" dirty="0">
                <a:solidFill>
                  <a:srgbClr val="000000"/>
                </a:solidFill>
              </a:rPr>
              <a:t>  as an aside . . .    </a:t>
            </a:r>
            <a:endParaRPr lang="en-US" sz="2000" dirty="0"/>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71486" y="6399442"/>
            <a:ext cx="4572000" cy="215444"/>
          </a:xfrm>
          <a:prstGeom prst="rect">
            <a:avLst/>
          </a:prstGeom>
        </p:spPr>
        <p:txBody>
          <a:bodyPr>
            <a:spAutoFit/>
          </a:bodyPr>
          <a:lstStyle/>
          <a:p>
            <a:pPr algn="ctr"/>
            <a:r>
              <a:rPr lang="en-US" sz="800" dirty="0">
                <a:solidFill>
                  <a:schemeClr val="bg1"/>
                </a:solidFill>
                <a:hlinkClick r:id="rId2"/>
              </a:rPr>
              <a:t>http://www.cagle.com/news/TransFatBan/main.asp</a:t>
            </a:r>
            <a:endParaRPr lang="en-US" sz="800" dirty="0">
              <a:solidFill>
                <a:schemeClr val="bg1"/>
              </a:solidFill>
            </a:endParaRPr>
          </a:p>
        </p:txBody>
      </p:sp>
      <p:pic>
        <p:nvPicPr>
          <p:cNvPr id="7170" name="Picture 2"/>
          <p:cNvPicPr>
            <a:picLocks noChangeAspect="1" noChangeArrowheads="1"/>
          </p:cNvPicPr>
          <p:nvPr/>
        </p:nvPicPr>
        <p:blipFill>
          <a:blip r:embed="rId3" cstate="print"/>
          <a:srcRect/>
          <a:stretch>
            <a:fillRect/>
          </a:stretch>
        </p:blipFill>
        <p:spPr bwMode="auto">
          <a:xfrm>
            <a:off x="685800" y="409158"/>
            <a:ext cx="7772400" cy="5596128"/>
          </a:xfrm>
          <a:prstGeom prst="rect">
            <a:avLst/>
          </a:prstGeom>
          <a:noFill/>
          <a:ln w="9525">
            <a:noFill/>
            <a:miter lim="800000"/>
            <a:headEnd/>
            <a:tailEnd/>
          </a:ln>
        </p:spPr>
      </p:pic>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71486" y="6399442"/>
            <a:ext cx="4572000" cy="215444"/>
          </a:xfrm>
          <a:prstGeom prst="rect">
            <a:avLst/>
          </a:prstGeom>
        </p:spPr>
        <p:txBody>
          <a:bodyPr>
            <a:spAutoFit/>
          </a:bodyPr>
          <a:lstStyle/>
          <a:p>
            <a:pPr algn="ctr"/>
            <a:r>
              <a:rPr lang="en-US" sz="800" dirty="0">
                <a:solidFill>
                  <a:schemeClr val="bg1"/>
                </a:solidFill>
                <a:hlinkClick r:id="rId2"/>
              </a:rPr>
              <a:t>http://www.cagle.com/news/TransFatBan/main.asp</a:t>
            </a:r>
            <a:endParaRPr lang="en-US" sz="800" dirty="0">
              <a:solidFill>
                <a:schemeClr val="bg1"/>
              </a:solidFill>
            </a:endParaRPr>
          </a:p>
        </p:txBody>
      </p:sp>
      <p:pic>
        <p:nvPicPr>
          <p:cNvPr id="8194" name="Picture 2"/>
          <p:cNvPicPr>
            <a:picLocks noChangeAspect="1" noChangeArrowheads="1"/>
          </p:cNvPicPr>
          <p:nvPr/>
        </p:nvPicPr>
        <p:blipFill>
          <a:blip r:embed="rId3" cstate="print"/>
          <a:srcRect/>
          <a:stretch>
            <a:fillRect/>
          </a:stretch>
        </p:blipFill>
        <p:spPr bwMode="auto">
          <a:xfrm>
            <a:off x="671286" y="791028"/>
            <a:ext cx="7772400" cy="5207508"/>
          </a:xfrm>
          <a:prstGeom prst="rect">
            <a:avLst/>
          </a:prstGeom>
          <a:noFill/>
          <a:ln w="9525">
            <a:noFill/>
            <a:miter lim="800000"/>
            <a:headEnd/>
            <a:tailEnd/>
          </a:ln>
        </p:spPr>
      </p:pic>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71486" y="6399442"/>
            <a:ext cx="4572000" cy="215444"/>
          </a:xfrm>
          <a:prstGeom prst="rect">
            <a:avLst/>
          </a:prstGeom>
        </p:spPr>
        <p:txBody>
          <a:bodyPr>
            <a:spAutoFit/>
          </a:bodyPr>
          <a:lstStyle/>
          <a:p>
            <a:pPr algn="ctr"/>
            <a:r>
              <a:rPr lang="en-US" sz="800" dirty="0">
                <a:solidFill>
                  <a:schemeClr val="bg1"/>
                </a:solidFill>
                <a:hlinkClick r:id="rId2"/>
              </a:rPr>
              <a:t>http://www.cagle.com/news/TransFatBan/main.asp</a:t>
            </a:r>
            <a:endParaRPr lang="en-US" sz="800" dirty="0">
              <a:solidFill>
                <a:schemeClr val="bg1"/>
              </a:solidFill>
            </a:endParaRPr>
          </a:p>
        </p:txBody>
      </p:sp>
      <p:pic>
        <p:nvPicPr>
          <p:cNvPr id="9218" name="Picture 2"/>
          <p:cNvPicPr>
            <a:picLocks noChangeAspect="1" noChangeArrowheads="1"/>
          </p:cNvPicPr>
          <p:nvPr/>
        </p:nvPicPr>
        <p:blipFill>
          <a:blip r:embed="rId3" cstate="print"/>
          <a:srcRect/>
          <a:stretch>
            <a:fillRect/>
          </a:stretch>
        </p:blipFill>
        <p:spPr bwMode="auto">
          <a:xfrm>
            <a:off x="667656" y="137886"/>
            <a:ext cx="7772400" cy="6010656"/>
          </a:xfrm>
          <a:prstGeom prst="rect">
            <a:avLst/>
          </a:prstGeom>
          <a:noFill/>
          <a:ln w="9525">
            <a:noFill/>
            <a:miter lim="800000"/>
            <a:headEnd/>
            <a:tailEnd/>
          </a:ln>
        </p:spPr>
      </p:pic>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71486" y="6399442"/>
            <a:ext cx="4572000" cy="215444"/>
          </a:xfrm>
          <a:prstGeom prst="rect">
            <a:avLst/>
          </a:prstGeom>
        </p:spPr>
        <p:txBody>
          <a:bodyPr>
            <a:spAutoFit/>
          </a:bodyPr>
          <a:lstStyle/>
          <a:p>
            <a:pPr algn="ctr"/>
            <a:r>
              <a:rPr lang="en-US" sz="800" dirty="0">
                <a:solidFill>
                  <a:schemeClr val="bg1"/>
                </a:solidFill>
                <a:hlinkClick r:id="rId2"/>
              </a:rPr>
              <a:t>http://www.cagle.com/news/TransFatBan/main.asp</a:t>
            </a:r>
            <a:endParaRPr lang="en-US" sz="800" dirty="0">
              <a:solidFill>
                <a:schemeClr val="bg1"/>
              </a:solidFill>
            </a:endParaRPr>
          </a:p>
        </p:txBody>
      </p:sp>
      <p:pic>
        <p:nvPicPr>
          <p:cNvPr id="10242" name="Picture 2"/>
          <p:cNvPicPr>
            <a:picLocks noChangeAspect="1" noChangeArrowheads="1"/>
          </p:cNvPicPr>
          <p:nvPr/>
        </p:nvPicPr>
        <p:blipFill>
          <a:blip r:embed="rId3" cstate="print"/>
          <a:srcRect/>
          <a:stretch>
            <a:fillRect/>
          </a:stretch>
        </p:blipFill>
        <p:spPr bwMode="auto">
          <a:xfrm>
            <a:off x="685800" y="326826"/>
            <a:ext cx="7772400" cy="5816346"/>
          </a:xfrm>
          <a:prstGeom prst="rect">
            <a:avLst/>
          </a:prstGeom>
          <a:noFill/>
          <a:ln w="9525">
            <a:noFill/>
            <a:miter lim="800000"/>
            <a:headEnd/>
            <a:tailEnd/>
          </a:ln>
        </p:spPr>
      </p:pic>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71486" y="6399442"/>
            <a:ext cx="4572000" cy="215444"/>
          </a:xfrm>
          <a:prstGeom prst="rect">
            <a:avLst/>
          </a:prstGeom>
        </p:spPr>
        <p:txBody>
          <a:bodyPr>
            <a:spAutoFit/>
          </a:bodyPr>
          <a:lstStyle/>
          <a:p>
            <a:pPr algn="ctr"/>
            <a:r>
              <a:rPr lang="en-US" sz="800" dirty="0">
                <a:solidFill>
                  <a:schemeClr val="bg1"/>
                </a:solidFill>
                <a:hlinkClick r:id="rId2"/>
              </a:rPr>
              <a:t>http://www.cagle.com/news/TransFatBan/main.asp</a:t>
            </a:r>
            <a:endParaRPr lang="en-US" sz="800" dirty="0">
              <a:solidFill>
                <a:schemeClr val="bg1"/>
              </a:solidFill>
            </a:endParaRPr>
          </a:p>
        </p:txBody>
      </p:sp>
      <p:pic>
        <p:nvPicPr>
          <p:cNvPr id="11266" name="Picture 2"/>
          <p:cNvPicPr>
            <a:picLocks noChangeAspect="1" noChangeArrowheads="1"/>
          </p:cNvPicPr>
          <p:nvPr/>
        </p:nvPicPr>
        <p:blipFill>
          <a:blip r:embed="rId3" cstate="print"/>
          <a:srcRect/>
          <a:stretch>
            <a:fillRect/>
          </a:stretch>
        </p:blipFill>
        <p:spPr bwMode="auto">
          <a:xfrm>
            <a:off x="671286" y="236148"/>
            <a:ext cx="7772400" cy="5907024"/>
          </a:xfrm>
          <a:prstGeom prst="rect">
            <a:avLst/>
          </a:prstGeom>
          <a:noFill/>
          <a:ln w="9525">
            <a:noFill/>
            <a:miter lim="800000"/>
            <a:headEnd/>
            <a:tailEnd/>
          </a:ln>
        </p:spPr>
      </p:pic>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71486" y="6399442"/>
            <a:ext cx="4572000" cy="215444"/>
          </a:xfrm>
          <a:prstGeom prst="rect">
            <a:avLst/>
          </a:prstGeom>
        </p:spPr>
        <p:txBody>
          <a:bodyPr>
            <a:spAutoFit/>
          </a:bodyPr>
          <a:lstStyle/>
          <a:p>
            <a:pPr algn="ctr"/>
            <a:r>
              <a:rPr lang="en-US" sz="800" dirty="0">
                <a:solidFill>
                  <a:schemeClr val="bg1"/>
                </a:solidFill>
                <a:hlinkClick r:id="rId2"/>
              </a:rPr>
              <a:t>http://www.cagle.com/news/TransFatBan/main.asp</a:t>
            </a:r>
            <a:endParaRPr lang="en-US" sz="800" dirty="0">
              <a:solidFill>
                <a:schemeClr val="bg1"/>
              </a:solidFill>
            </a:endParaRPr>
          </a:p>
        </p:txBody>
      </p:sp>
      <p:pic>
        <p:nvPicPr>
          <p:cNvPr id="12290" name="Picture 2"/>
          <p:cNvPicPr>
            <a:picLocks noChangeAspect="1" noChangeArrowheads="1"/>
          </p:cNvPicPr>
          <p:nvPr/>
        </p:nvPicPr>
        <p:blipFill>
          <a:blip r:embed="rId3" cstate="print"/>
          <a:srcRect/>
          <a:stretch>
            <a:fillRect/>
          </a:stretch>
        </p:blipFill>
        <p:spPr bwMode="auto">
          <a:xfrm>
            <a:off x="685800" y="264888"/>
            <a:ext cx="7772400" cy="5881116"/>
          </a:xfrm>
          <a:prstGeom prst="rect">
            <a:avLst/>
          </a:prstGeom>
          <a:noFill/>
          <a:ln w="9525">
            <a:noFill/>
            <a:miter lim="800000"/>
            <a:headEnd/>
            <a:tailEnd/>
          </a:ln>
        </p:spPr>
      </p:pic>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71486" y="6399442"/>
            <a:ext cx="4572000" cy="215444"/>
          </a:xfrm>
          <a:prstGeom prst="rect">
            <a:avLst/>
          </a:prstGeom>
        </p:spPr>
        <p:txBody>
          <a:bodyPr>
            <a:spAutoFit/>
          </a:bodyPr>
          <a:lstStyle/>
          <a:p>
            <a:pPr algn="ctr"/>
            <a:r>
              <a:rPr lang="en-US" sz="800" dirty="0">
                <a:solidFill>
                  <a:schemeClr val="bg1"/>
                </a:solidFill>
                <a:hlinkClick r:id="rId2"/>
              </a:rPr>
              <a:t>http://www.cagle.com/news/TransFatBan/main.asp</a:t>
            </a:r>
            <a:endParaRPr lang="en-US" sz="800" dirty="0">
              <a:solidFill>
                <a:schemeClr val="bg1"/>
              </a:solidFill>
            </a:endParaRPr>
          </a:p>
        </p:txBody>
      </p:sp>
      <p:pic>
        <p:nvPicPr>
          <p:cNvPr id="13314" name="Picture 2"/>
          <p:cNvPicPr>
            <a:picLocks noChangeAspect="1" noChangeArrowheads="1"/>
          </p:cNvPicPr>
          <p:nvPr/>
        </p:nvPicPr>
        <p:blipFill>
          <a:blip r:embed="rId3" cstate="print"/>
          <a:srcRect/>
          <a:stretch>
            <a:fillRect/>
          </a:stretch>
        </p:blipFill>
        <p:spPr bwMode="auto">
          <a:xfrm>
            <a:off x="685800" y="1187958"/>
            <a:ext cx="7772400" cy="4831842"/>
          </a:xfrm>
          <a:prstGeom prst="rect">
            <a:avLst/>
          </a:prstGeom>
          <a:noFill/>
          <a:ln w="9525">
            <a:noFill/>
            <a:miter lim="800000"/>
            <a:headEnd/>
            <a:tailEnd/>
          </a:ln>
        </p:spPr>
      </p:pic>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71486" y="6399442"/>
            <a:ext cx="4572000" cy="215444"/>
          </a:xfrm>
          <a:prstGeom prst="rect">
            <a:avLst/>
          </a:prstGeom>
        </p:spPr>
        <p:txBody>
          <a:bodyPr>
            <a:spAutoFit/>
          </a:bodyPr>
          <a:lstStyle/>
          <a:p>
            <a:pPr algn="ctr"/>
            <a:r>
              <a:rPr lang="en-US" sz="800" dirty="0">
                <a:solidFill>
                  <a:schemeClr val="bg1"/>
                </a:solidFill>
                <a:hlinkClick r:id="rId2"/>
              </a:rPr>
              <a:t>http://www.cagle.com/news/TransFatBan/main.asp</a:t>
            </a:r>
            <a:endParaRPr lang="en-US" sz="800" dirty="0">
              <a:solidFill>
                <a:schemeClr val="bg1"/>
              </a:solidFill>
            </a:endParaRPr>
          </a:p>
        </p:txBody>
      </p:sp>
      <p:pic>
        <p:nvPicPr>
          <p:cNvPr id="14338" name="Picture 2"/>
          <p:cNvPicPr>
            <a:picLocks noChangeAspect="1" noChangeArrowheads="1"/>
          </p:cNvPicPr>
          <p:nvPr/>
        </p:nvPicPr>
        <p:blipFill>
          <a:blip r:embed="rId3" cstate="print"/>
          <a:srcRect/>
          <a:stretch>
            <a:fillRect/>
          </a:stretch>
        </p:blipFill>
        <p:spPr bwMode="auto">
          <a:xfrm>
            <a:off x="682170" y="319314"/>
            <a:ext cx="7772400" cy="5829300"/>
          </a:xfrm>
          <a:prstGeom prst="rect">
            <a:avLst/>
          </a:prstGeom>
          <a:noFill/>
          <a:ln w="9525">
            <a:noFill/>
            <a:miter lim="800000"/>
            <a:headEnd/>
            <a:tailEnd/>
          </a:ln>
        </p:spPr>
      </p:pic>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71486" y="6399442"/>
            <a:ext cx="4572000" cy="215444"/>
          </a:xfrm>
          <a:prstGeom prst="rect">
            <a:avLst/>
          </a:prstGeom>
        </p:spPr>
        <p:txBody>
          <a:bodyPr>
            <a:spAutoFit/>
          </a:bodyPr>
          <a:lstStyle/>
          <a:p>
            <a:pPr algn="ctr"/>
            <a:r>
              <a:rPr lang="en-US" sz="800" dirty="0">
                <a:solidFill>
                  <a:schemeClr val="bg1"/>
                </a:solidFill>
                <a:hlinkClick r:id="rId2"/>
              </a:rPr>
              <a:t>http://www.cagle.com/news/TransFatBan/main.asp</a:t>
            </a:r>
            <a:endParaRPr lang="en-US" sz="800" dirty="0">
              <a:solidFill>
                <a:schemeClr val="bg1"/>
              </a:solidFill>
            </a:endParaRPr>
          </a:p>
        </p:txBody>
      </p:sp>
      <p:pic>
        <p:nvPicPr>
          <p:cNvPr id="15362" name="Picture 2"/>
          <p:cNvPicPr>
            <a:picLocks noChangeAspect="1" noChangeArrowheads="1"/>
          </p:cNvPicPr>
          <p:nvPr/>
        </p:nvPicPr>
        <p:blipFill>
          <a:blip r:embed="rId3" cstate="print"/>
          <a:srcRect/>
          <a:stretch>
            <a:fillRect/>
          </a:stretch>
        </p:blipFill>
        <p:spPr bwMode="auto">
          <a:xfrm>
            <a:off x="671286" y="214086"/>
            <a:ext cx="7772400" cy="5932932"/>
          </a:xfrm>
          <a:prstGeom prst="rect">
            <a:avLst/>
          </a:prstGeom>
          <a:noFill/>
          <a:ln w="9525">
            <a:noFill/>
            <a:miter lim="800000"/>
            <a:headEnd/>
            <a:tailEnd/>
          </a:ln>
        </p:spPr>
      </p:pic>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71486" y="6399442"/>
            <a:ext cx="4572000" cy="215444"/>
          </a:xfrm>
          <a:prstGeom prst="rect">
            <a:avLst/>
          </a:prstGeom>
        </p:spPr>
        <p:txBody>
          <a:bodyPr>
            <a:spAutoFit/>
          </a:bodyPr>
          <a:lstStyle/>
          <a:p>
            <a:pPr algn="ctr"/>
            <a:r>
              <a:rPr lang="en-US" sz="800" dirty="0">
                <a:solidFill>
                  <a:schemeClr val="bg1"/>
                </a:solidFill>
                <a:hlinkClick r:id="rId2"/>
              </a:rPr>
              <a:t>http://www.cagle.com/news/TransFatBan/main.asp</a:t>
            </a:r>
            <a:endParaRPr lang="en-US" sz="800" dirty="0">
              <a:solidFill>
                <a:schemeClr val="bg1"/>
              </a:solidFill>
            </a:endParaRPr>
          </a:p>
        </p:txBody>
      </p:sp>
      <p:pic>
        <p:nvPicPr>
          <p:cNvPr id="16386" name="Picture 2"/>
          <p:cNvPicPr>
            <a:picLocks noChangeAspect="1" noChangeArrowheads="1"/>
          </p:cNvPicPr>
          <p:nvPr/>
        </p:nvPicPr>
        <p:blipFill>
          <a:blip r:embed="rId3" cstate="print"/>
          <a:srcRect/>
          <a:stretch>
            <a:fillRect/>
          </a:stretch>
        </p:blipFill>
        <p:spPr bwMode="auto">
          <a:xfrm>
            <a:off x="671286" y="522696"/>
            <a:ext cx="7772400" cy="5634990"/>
          </a:xfrm>
          <a:prstGeom prst="rect">
            <a:avLst/>
          </a:prstGeom>
          <a:noFill/>
          <a:ln w="9525">
            <a:noFill/>
            <a:miter lim="800000"/>
            <a:headEnd/>
            <a:tailEnd/>
          </a:ln>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457200" y="1573303"/>
            <a:ext cx="8229600" cy="4247317"/>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indent="-514350" algn="ctr">
              <a:spcBef>
                <a:spcPts val="0"/>
              </a:spcBef>
              <a:spcAft>
                <a:spcPts val="0"/>
              </a:spcAft>
              <a:tabLst>
                <a:tab pos="0" algn="l"/>
              </a:tabLst>
              <a:defRPr/>
            </a:pPr>
            <a:r>
              <a:rPr lang="en-US" sz="3600" b="1" i="1" dirty="0">
                <a:solidFill>
                  <a:srgbClr val="000000"/>
                </a:solidFill>
              </a:rPr>
              <a:t>ca</a:t>
            </a:r>
            <a:r>
              <a:rPr lang="en-US" sz="3600" b="1" dirty="0">
                <a:solidFill>
                  <a:srgbClr val="000000"/>
                </a:solidFill>
              </a:rPr>
              <a:t>. 10,000 years ago</a:t>
            </a:r>
            <a:br>
              <a:rPr lang="en-US" sz="3600" b="1" dirty="0">
                <a:solidFill>
                  <a:srgbClr val="000000"/>
                </a:solidFill>
              </a:rPr>
            </a:br>
            <a:r>
              <a:rPr lang="en-US" dirty="0">
                <a:solidFill>
                  <a:srgbClr val="000000"/>
                </a:solidFill>
              </a:rPr>
              <a:t>(</a:t>
            </a:r>
            <a:r>
              <a:rPr lang="en-US" i="1" dirty="0">
                <a:solidFill>
                  <a:srgbClr val="000000"/>
                </a:solidFill>
              </a:rPr>
              <a:t>ca</a:t>
            </a:r>
            <a:r>
              <a:rPr lang="en-US" dirty="0">
                <a:solidFill>
                  <a:srgbClr val="000000"/>
                </a:solidFill>
              </a:rPr>
              <a:t>. 10,000 </a:t>
            </a:r>
            <a:r>
              <a:rPr lang="en-US" dirty="0" err="1">
                <a:solidFill>
                  <a:srgbClr val="000000"/>
                </a:solidFill>
              </a:rPr>
              <a:t>ybp</a:t>
            </a:r>
            <a:r>
              <a:rPr lang="en-US" dirty="0">
                <a:solidFill>
                  <a:srgbClr val="000000"/>
                </a:solidFill>
              </a:rPr>
              <a:t>)</a:t>
            </a:r>
          </a:p>
          <a:p>
            <a:pPr indent="-514350" algn="ctr">
              <a:spcBef>
                <a:spcPts val="0"/>
              </a:spcBef>
              <a:spcAft>
                <a:spcPts val="0"/>
              </a:spcAft>
              <a:tabLst>
                <a:tab pos="0" algn="l"/>
              </a:tabLst>
              <a:defRPr/>
            </a:pPr>
            <a:r>
              <a:rPr lang="en-US" sz="2400" b="1" dirty="0">
                <a:solidFill>
                  <a:srgbClr val="000000"/>
                </a:solidFill>
              </a:rPr>
              <a:t>or</a:t>
            </a:r>
          </a:p>
          <a:p>
            <a:pPr indent="-514350" algn="ctr">
              <a:spcBef>
                <a:spcPts val="0"/>
              </a:spcBef>
              <a:spcAft>
                <a:spcPts val="0"/>
              </a:spcAft>
              <a:tabLst>
                <a:tab pos="0" algn="l"/>
              </a:tabLst>
              <a:defRPr/>
            </a:pPr>
            <a:r>
              <a:rPr lang="en-US" sz="3600" b="1" dirty="0">
                <a:solidFill>
                  <a:srgbClr val="000000"/>
                </a:solidFill>
              </a:rPr>
              <a:t>10,000 B.C.</a:t>
            </a:r>
            <a:br>
              <a:rPr lang="en-US" sz="2400" b="1" dirty="0">
                <a:solidFill>
                  <a:srgbClr val="000000"/>
                </a:solidFill>
              </a:rPr>
            </a:br>
            <a:r>
              <a:rPr lang="en-US" dirty="0">
                <a:solidFill>
                  <a:srgbClr val="000000"/>
                </a:solidFill>
              </a:rPr>
              <a:t>(10,000 B.C.E)</a:t>
            </a:r>
          </a:p>
          <a:p>
            <a:pPr indent="-514350" algn="ctr">
              <a:spcBef>
                <a:spcPts val="0"/>
              </a:spcBef>
              <a:spcAft>
                <a:spcPts val="0"/>
              </a:spcAft>
              <a:tabLst>
                <a:tab pos="0" algn="l"/>
              </a:tabLst>
              <a:defRPr/>
            </a:pPr>
            <a:endParaRPr lang="en-US" sz="2400" b="1" dirty="0">
              <a:solidFill>
                <a:srgbClr val="000000"/>
              </a:solidFill>
            </a:endParaRPr>
          </a:p>
          <a:p>
            <a:pPr indent="-514350" algn="ctr">
              <a:spcBef>
                <a:spcPts val="0"/>
              </a:spcBef>
              <a:spcAft>
                <a:spcPts val="0"/>
              </a:spcAft>
              <a:tabLst>
                <a:tab pos="0" algn="l"/>
              </a:tabLst>
              <a:defRPr/>
            </a:pPr>
            <a:r>
              <a:rPr lang="en-US" sz="2400" dirty="0">
                <a:solidFill>
                  <a:srgbClr val="000000"/>
                </a:solidFill>
              </a:rPr>
              <a:t>is one of those</a:t>
            </a:r>
          </a:p>
          <a:p>
            <a:pPr indent="-514350" algn="ctr">
              <a:spcBef>
                <a:spcPts val="0"/>
              </a:spcBef>
              <a:spcAft>
                <a:spcPts val="0"/>
              </a:spcAft>
              <a:tabLst>
                <a:tab pos="0" algn="l"/>
              </a:tabLst>
              <a:defRPr/>
            </a:pPr>
            <a:r>
              <a:rPr lang="en-US" sz="3600" b="1" dirty="0">
                <a:solidFill>
                  <a:srgbClr val="000000"/>
                </a:solidFill>
              </a:rPr>
              <a:t>“Dates to Remember” . . . </a:t>
            </a:r>
          </a:p>
        </p:txBody>
      </p:sp>
      <p:sp>
        <p:nvSpPr>
          <p:cNvPr id="7" name="Up Arrow 6"/>
          <p:cNvSpPr/>
          <p:nvPr/>
        </p:nvSpPr>
        <p:spPr>
          <a:xfrm>
            <a:off x="4695372" y="4067628"/>
            <a:ext cx="484632" cy="978408"/>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185886" y="4481286"/>
            <a:ext cx="3505200" cy="1138773"/>
          </a:xfrm>
          <a:prstGeom prst="rect">
            <a:avLst/>
          </a:prstGeom>
          <a:solidFill>
            <a:srgbClr val="FFC000"/>
          </a:solidFill>
        </p:spPr>
        <p:txBody>
          <a:bodyPr wrap="square">
            <a:spAutoFit/>
          </a:bodyPr>
          <a:lstStyle/>
          <a:p>
            <a:pPr algn="ctr"/>
            <a:r>
              <a:rPr lang="en-US" b="1" dirty="0">
                <a:solidFill>
                  <a:srgbClr val="000000"/>
                </a:solidFill>
              </a:rPr>
              <a:t>this is </a:t>
            </a:r>
          </a:p>
          <a:p>
            <a:pPr algn="ctr"/>
            <a:r>
              <a:rPr lang="en-US" b="1" dirty="0">
                <a:solidFill>
                  <a:srgbClr val="000000"/>
                </a:solidFill>
              </a:rPr>
              <a:t>an abbreviation of</a:t>
            </a:r>
          </a:p>
          <a:p>
            <a:pPr algn="ctr"/>
            <a:r>
              <a:rPr lang="en-US" b="1" dirty="0">
                <a:solidFill>
                  <a:srgbClr val="000000"/>
                </a:solidFill>
              </a:rPr>
              <a:t>“before common era”</a:t>
            </a:r>
            <a:br>
              <a:rPr lang="en-US" b="1" dirty="0">
                <a:solidFill>
                  <a:srgbClr val="000000"/>
                </a:solidFill>
              </a:rPr>
            </a:br>
            <a:r>
              <a:rPr lang="en-US" sz="1400" dirty="0">
                <a:solidFill>
                  <a:srgbClr val="000000"/>
                </a:solidFill>
              </a:rPr>
              <a:t>(it may be used with or without periods)</a:t>
            </a:r>
            <a:endParaRPr lang="en-US" dirty="0"/>
          </a:p>
        </p:txBody>
      </p:sp>
      <p:sp>
        <p:nvSpPr>
          <p:cNvPr id="9" name="Rectangle 8"/>
          <p:cNvSpPr/>
          <p:nvPr/>
        </p:nvSpPr>
        <p:spPr>
          <a:xfrm>
            <a:off x="3276600" y="895290"/>
            <a:ext cx="2637972" cy="400110"/>
          </a:xfrm>
          <a:prstGeom prst="rect">
            <a:avLst/>
          </a:prstGeom>
          <a:solidFill>
            <a:srgbClr val="FFC000"/>
          </a:solidFill>
        </p:spPr>
        <p:txBody>
          <a:bodyPr wrap="square">
            <a:spAutoFit/>
          </a:bodyPr>
          <a:lstStyle/>
          <a:p>
            <a:pPr algn="ctr"/>
            <a:r>
              <a:rPr lang="en-US" sz="2000" dirty="0">
                <a:solidFill>
                  <a:srgbClr val="000000"/>
                </a:solidFill>
              </a:rPr>
              <a:t>  as an aside . . .    </a:t>
            </a:r>
            <a:endParaRPr lang="en-US" sz="2000" dirty="0"/>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71486" y="6399442"/>
            <a:ext cx="4572000" cy="215444"/>
          </a:xfrm>
          <a:prstGeom prst="rect">
            <a:avLst/>
          </a:prstGeom>
        </p:spPr>
        <p:txBody>
          <a:bodyPr>
            <a:spAutoFit/>
          </a:bodyPr>
          <a:lstStyle/>
          <a:p>
            <a:pPr algn="ctr"/>
            <a:r>
              <a:rPr lang="en-US" sz="800" dirty="0">
                <a:solidFill>
                  <a:schemeClr val="bg1"/>
                </a:solidFill>
                <a:hlinkClick r:id="rId2"/>
              </a:rPr>
              <a:t>http://www.cagle.com/news/TransFatBan/main.asp</a:t>
            </a:r>
            <a:endParaRPr lang="en-US" sz="800" dirty="0">
              <a:solidFill>
                <a:schemeClr val="bg1"/>
              </a:solidFill>
            </a:endParaRPr>
          </a:p>
        </p:txBody>
      </p:sp>
      <p:pic>
        <p:nvPicPr>
          <p:cNvPr id="17410" name="Picture 2"/>
          <p:cNvPicPr>
            <a:picLocks noChangeAspect="1" noChangeArrowheads="1"/>
          </p:cNvPicPr>
          <p:nvPr/>
        </p:nvPicPr>
        <p:blipFill>
          <a:blip r:embed="rId3" cstate="print"/>
          <a:srcRect/>
          <a:stretch>
            <a:fillRect/>
          </a:stretch>
        </p:blipFill>
        <p:spPr bwMode="auto">
          <a:xfrm>
            <a:off x="685800" y="747486"/>
            <a:ext cx="7772400" cy="5272278"/>
          </a:xfrm>
          <a:prstGeom prst="rect">
            <a:avLst/>
          </a:prstGeom>
          <a:noFill/>
          <a:ln w="9525">
            <a:noFill/>
            <a:miter lim="800000"/>
            <a:headEnd/>
            <a:tailEnd/>
          </a:ln>
        </p:spPr>
      </p:pic>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71486" y="6399442"/>
            <a:ext cx="4572000" cy="215444"/>
          </a:xfrm>
          <a:prstGeom prst="rect">
            <a:avLst/>
          </a:prstGeom>
        </p:spPr>
        <p:txBody>
          <a:bodyPr>
            <a:spAutoFit/>
          </a:bodyPr>
          <a:lstStyle/>
          <a:p>
            <a:pPr algn="ctr"/>
            <a:r>
              <a:rPr lang="en-US" sz="800" dirty="0">
                <a:solidFill>
                  <a:schemeClr val="bg1"/>
                </a:solidFill>
                <a:hlinkClick r:id="rId2"/>
              </a:rPr>
              <a:t>http://www.cagle.com/news/TransFatBan/main.asp</a:t>
            </a:r>
            <a:endParaRPr lang="en-US" sz="800" dirty="0">
              <a:solidFill>
                <a:schemeClr val="bg1"/>
              </a:solidFill>
            </a:endParaRPr>
          </a:p>
        </p:txBody>
      </p:sp>
      <p:pic>
        <p:nvPicPr>
          <p:cNvPr id="18434" name="Picture 2"/>
          <p:cNvPicPr>
            <a:picLocks noChangeAspect="1" noChangeArrowheads="1"/>
          </p:cNvPicPr>
          <p:nvPr/>
        </p:nvPicPr>
        <p:blipFill>
          <a:blip r:embed="rId3" cstate="print"/>
          <a:srcRect/>
          <a:stretch>
            <a:fillRect/>
          </a:stretch>
        </p:blipFill>
        <p:spPr bwMode="auto">
          <a:xfrm>
            <a:off x="685800" y="863690"/>
            <a:ext cx="7772400" cy="5137966"/>
          </a:xfrm>
          <a:prstGeom prst="rect">
            <a:avLst/>
          </a:prstGeom>
          <a:noFill/>
          <a:ln w="9525">
            <a:noFill/>
            <a:miter lim="800000"/>
            <a:headEnd/>
            <a:tailEnd/>
          </a:ln>
        </p:spPr>
      </p:pic>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71486" y="6399442"/>
            <a:ext cx="4572000" cy="215444"/>
          </a:xfrm>
          <a:prstGeom prst="rect">
            <a:avLst/>
          </a:prstGeom>
        </p:spPr>
        <p:txBody>
          <a:bodyPr>
            <a:spAutoFit/>
          </a:bodyPr>
          <a:lstStyle/>
          <a:p>
            <a:pPr algn="ctr"/>
            <a:r>
              <a:rPr lang="en-US" sz="800" dirty="0">
                <a:solidFill>
                  <a:schemeClr val="bg1"/>
                </a:solidFill>
                <a:hlinkClick r:id="rId2"/>
              </a:rPr>
              <a:t>http://www.insidepolitics.org/images/cops-%20trans%20fat.jpg</a:t>
            </a:r>
            <a:endParaRPr lang="en-US" sz="800" dirty="0">
              <a:solidFill>
                <a:schemeClr val="bg1"/>
              </a:solidFill>
            </a:endParaRPr>
          </a:p>
        </p:txBody>
      </p:sp>
      <p:pic>
        <p:nvPicPr>
          <p:cNvPr id="19458" name="Picture 2"/>
          <p:cNvPicPr>
            <a:picLocks noChangeAspect="1" noChangeArrowheads="1"/>
          </p:cNvPicPr>
          <p:nvPr/>
        </p:nvPicPr>
        <p:blipFill>
          <a:blip r:embed="rId3" cstate="print"/>
          <a:srcRect/>
          <a:stretch>
            <a:fillRect/>
          </a:stretch>
        </p:blipFill>
        <p:spPr bwMode="auto">
          <a:xfrm>
            <a:off x="685800" y="885372"/>
            <a:ext cx="7772400" cy="5115863"/>
          </a:xfrm>
          <a:prstGeom prst="rect">
            <a:avLst/>
          </a:prstGeom>
          <a:noFill/>
          <a:ln w="9525">
            <a:noFill/>
            <a:miter lim="800000"/>
            <a:headEnd/>
            <a:tailEnd/>
          </a:ln>
        </p:spPr>
      </p:pic>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71486" y="6399442"/>
            <a:ext cx="4572000" cy="215444"/>
          </a:xfrm>
          <a:prstGeom prst="rect">
            <a:avLst/>
          </a:prstGeom>
        </p:spPr>
        <p:txBody>
          <a:bodyPr>
            <a:spAutoFit/>
          </a:bodyPr>
          <a:lstStyle/>
          <a:p>
            <a:pPr algn="ctr"/>
            <a:r>
              <a:rPr lang="en-US" sz="800" dirty="0">
                <a:solidFill>
                  <a:schemeClr val="bg1"/>
                </a:solidFill>
                <a:hlinkClick r:id="rId2"/>
              </a:rPr>
              <a:t>http://www.foodpolitics.com/photos/marion_cartoon_3/</a:t>
            </a:r>
            <a:endParaRPr lang="en-US" sz="800" dirty="0">
              <a:solidFill>
                <a:schemeClr val="bg1"/>
              </a:solidFill>
            </a:endParaRPr>
          </a:p>
        </p:txBody>
      </p:sp>
      <p:pic>
        <p:nvPicPr>
          <p:cNvPr id="20482" name="Picture 2"/>
          <p:cNvPicPr>
            <a:picLocks noChangeAspect="1" noChangeArrowheads="1"/>
          </p:cNvPicPr>
          <p:nvPr/>
        </p:nvPicPr>
        <p:blipFill>
          <a:blip r:embed="rId3" cstate="print"/>
          <a:srcRect/>
          <a:stretch>
            <a:fillRect/>
          </a:stretch>
        </p:blipFill>
        <p:spPr bwMode="auto">
          <a:xfrm>
            <a:off x="1767114" y="210456"/>
            <a:ext cx="5608687" cy="5943600"/>
          </a:xfrm>
          <a:prstGeom prst="rect">
            <a:avLst/>
          </a:prstGeom>
          <a:noFill/>
          <a:ln w="9525">
            <a:noFill/>
            <a:miter lim="800000"/>
            <a:headEnd/>
            <a:tailEnd/>
          </a:ln>
        </p:spPr>
      </p:pic>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71486" y="6399442"/>
            <a:ext cx="4572000" cy="215444"/>
          </a:xfrm>
          <a:prstGeom prst="rect">
            <a:avLst/>
          </a:prstGeom>
        </p:spPr>
        <p:txBody>
          <a:bodyPr>
            <a:spAutoFit/>
          </a:bodyPr>
          <a:lstStyle/>
          <a:p>
            <a:pPr algn="ctr"/>
            <a:r>
              <a:rPr lang="en-US" sz="800" dirty="0">
                <a:solidFill>
                  <a:schemeClr val="bg1"/>
                </a:solidFill>
                <a:hlinkClick r:id="rId2"/>
              </a:rPr>
              <a:t>http://www.foodpolitics.com/photos/marion_cartoon_3/</a:t>
            </a:r>
            <a:endParaRPr lang="en-US" sz="800" dirty="0">
              <a:solidFill>
                <a:schemeClr val="bg1"/>
              </a:solidFill>
            </a:endParaRPr>
          </a:p>
        </p:txBody>
      </p:sp>
      <p:pic>
        <p:nvPicPr>
          <p:cNvPr id="20482" name="Picture 2"/>
          <p:cNvPicPr>
            <a:picLocks noChangeAspect="1" noChangeArrowheads="1"/>
          </p:cNvPicPr>
          <p:nvPr/>
        </p:nvPicPr>
        <p:blipFill>
          <a:blip r:embed="rId3" cstate="print"/>
          <a:srcRect/>
          <a:stretch>
            <a:fillRect/>
          </a:stretch>
        </p:blipFill>
        <p:spPr bwMode="auto">
          <a:xfrm>
            <a:off x="1767114" y="210456"/>
            <a:ext cx="5608687" cy="5943600"/>
          </a:xfrm>
          <a:prstGeom prst="rect">
            <a:avLst/>
          </a:prstGeom>
          <a:noFill/>
          <a:ln w="9525">
            <a:noFill/>
            <a:miter lim="800000"/>
            <a:headEnd/>
            <a:tailEnd/>
          </a:ln>
        </p:spPr>
      </p:pic>
      <p:sp>
        <p:nvSpPr>
          <p:cNvPr id="5" name="Rectangle 4"/>
          <p:cNvSpPr/>
          <p:nvPr/>
        </p:nvSpPr>
        <p:spPr>
          <a:xfrm>
            <a:off x="2276005" y="2514600"/>
            <a:ext cx="1000595" cy="646331"/>
          </a:xfrm>
          <a:prstGeom prst="rect">
            <a:avLst/>
          </a:prstGeom>
          <a:solidFill>
            <a:srgbClr val="FFC000"/>
          </a:solidFill>
        </p:spPr>
        <p:txBody>
          <a:bodyPr wrap="none">
            <a:spAutoFit/>
          </a:bodyPr>
          <a:lstStyle/>
          <a:p>
            <a:pPr algn="ctr"/>
            <a:r>
              <a:rPr lang="en-US" b="1" dirty="0">
                <a:latin typeface="Calibri" pitchFamily="34" charset="0"/>
              </a:rPr>
              <a:t>Michael </a:t>
            </a:r>
          </a:p>
          <a:p>
            <a:pPr algn="ctr"/>
            <a:r>
              <a:rPr lang="en-US" b="1" dirty="0" err="1">
                <a:latin typeface="Calibri" pitchFamily="34" charset="0"/>
              </a:rPr>
              <a:t>Pollan</a:t>
            </a:r>
            <a:endParaRPr lang="en-US" dirty="0"/>
          </a:p>
        </p:txBody>
      </p:sp>
      <p:sp>
        <p:nvSpPr>
          <p:cNvPr id="6" name="Rectangle 5"/>
          <p:cNvSpPr/>
          <p:nvPr/>
        </p:nvSpPr>
        <p:spPr>
          <a:xfrm>
            <a:off x="4137264" y="2401669"/>
            <a:ext cx="815736" cy="646331"/>
          </a:xfrm>
          <a:prstGeom prst="rect">
            <a:avLst/>
          </a:prstGeom>
          <a:solidFill>
            <a:srgbClr val="FFC000"/>
          </a:solidFill>
        </p:spPr>
        <p:txBody>
          <a:bodyPr wrap="none">
            <a:spAutoFit/>
          </a:bodyPr>
          <a:lstStyle/>
          <a:p>
            <a:r>
              <a:rPr lang="en-US" b="1" dirty="0">
                <a:latin typeface="Calibri" pitchFamily="34" charset="0"/>
              </a:rPr>
              <a:t>Carlo </a:t>
            </a:r>
          </a:p>
          <a:p>
            <a:r>
              <a:rPr lang="en-US" b="1" dirty="0" err="1">
                <a:latin typeface="Calibri" pitchFamily="34" charset="0"/>
              </a:rPr>
              <a:t>Petrini</a:t>
            </a:r>
            <a:endParaRPr lang="en-US" dirty="0"/>
          </a:p>
        </p:txBody>
      </p:sp>
      <p:sp>
        <p:nvSpPr>
          <p:cNvPr id="7" name="Rectangle 6"/>
          <p:cNvSpPr/>
          <p:nvPr/>
        </p:nvSpPr>
        <p:spPr>
          <a:xfrm>
            <a:off x="6230256" y="3101983"/>
            <a:ext cx="1072730" cy="646331"/>
          </a:xfrm>
          <a:prstGeom prst="rect">
            <a:avLst/>
          </a:prstGeom>
          <a:solidFill>
            <a:srgbClr val="FFC000"/>
          </a:solidFill>
        </p:spPr>
        <p:txBody>
          <a:bodyPr wrap="none">
            <a:spAutoFit/>
          </a:bodyPr>
          <a:lstStyle/>
          <a:p>
            <a:pPr algn="ctr"/>
            <a:r>
              <a:rPr lang="en-US" b="1" dirty="0">
                <a:latin typeface="Calibri" pitchFamily="34" charset="0"/>
              </a:rPr>
              <a:t>Eric</a:t>
            </a:r>
          </a:p>
          <a:p>
            <a:pPr algn="ctr"/>
            <a:r>
              <a:rPr lang="en-US" b="1" dirty="0">
                <a:latin typeface="Calibri" pitchFamily="34" charset="0"/>
              </a:rPr>
              <a:t>Schlosser</a:t>
            </a:r>
            <a:endParaRPr lang="en-US" dirty="0"/>
          </a:p>
        </p:txBody>
      </p:sp>
      <p:sp>
        <p:nvSpPr>
          <p:cNvPr id="8" name="Rectangle 7"/>
          <p:cNvSpPr/>
          <p:nvPr/>
        </p:nvSpPr>
        <p:spPr>
          <a:xfrm>
            <a:off x="4843786" y="3962400"/>
            <a:ext cx="1023614" cy="646331"/>
          </a:xfrm>
          <a:prstGeom prst="rect">
            <a:avLst/>
          </a:prstGeom>
          <a:solidFill>
            <a:srgbClr val="FFC000"/>
          </a:solidFill>
        </p:spPr>
        <p:txBody>
          <a:bodyPr wrap="none">
            <a:spAutoFit/>
          </a:bodyPr>
          <a:lstStyle/>
          <a:p>
            <a:pPr algn="ctr"/>
            <a:r>
              <a:rPr lang="en-US" b="1" dirty="0">
                <a:latin typeface="Calibri" pitchFamily="34" charset="0"/>
              </a:rPr>
              <a:t>Gavin</a:t>
            </a:r>
          </a:p>
          <a:p>
            <a:pPr algn="ctr"/>
            <a:r>
              <a:rPr lang="en-US" b="1" dirty="0">
                <a:latin typeface="Calibri" pitchFamily="34" charset="0"/>
              </a:rPr>
              <a:t>Newsom</a:t>
            </a:r>
            <a:endParaRPr lang="en-US" dirty="0"/>
          </a:p>
        </p:txBody>
      </p:sp>
      <p:sp>
        <p:nvSpPr>
          <p:cNvPr id="9" name="Rectangle 8"/>
          <p:cNvSpPr/>
          <p:nvPr/>
        </p:nvSpPr>
        <p:spPr>
          <a:xfrm>
            <a:off x="5638800" y="5297269"/>
            <a:ext cx="885179" cy="646331"/>
          </a:xfrm>
          <a:prstGeom prst="rect">
            <a:avLst/>
          </a:prstGeom>
          <a:solidFill>
            <a:srgbClr val="FFC000"/>
          </a:solidFill>
        </p:spPr>
        <p:txBody>
          <a:bodyPr wrap="none">
            <a:spAutoFit/>
          </a:bodyPr>
          <a:lstStyle/>
          <a:p>
            <a:pPr algn="ctr"/>
            <a:r>
              <a:rPr lang="en-US" b="1" dirty="0">
                <a:latin typeface="Calibri" pitchFamily="34" charset="0"/>
              </a:rPr>
              <a:t>Marion</a:t>
            </a:r>
          </a:p>
          <a:p>
            <a:pPr algn="ctr"/>
            <a:r>
              <a:rPr lang="en-US" b="1" dirty="0">
                <a:latin typeface="Calibri" pitchFamily="34" charset="0"/>
              </a:rPr>
              <a:t>Nestle</a:t>
            </a:r>
            <a:endParaRPr lang="en-US" dirty="0"/>
          </a:p>
        </p:txBody>
      </p:sp>
      <p:sp>
        <p:nvSpPr>
          <p:cNvPr id="10" name="Rectangle 9"/>
          <p:cNvSpPr/>
          <p:nvPr/>
        </p:nvSpPr>
        <p:spPr>
          <a:xfrm>
            <a:off x="3413390" y="4916269"/>
            <a:ext cx="861070" cy="646331"/>
          </a:xfrm>
          <a:prstGeom prst="rect">
            <a:avLst/>
          </a:prstGeom>
          <a:solidFill>
            <a:srgbClr val="FFC000"/>
          </a:solidFill>
        </p:spPr>
        <p:txBody>
          <a:bodyPr wrap="none">
            <a:spAutoFit/>
          </a:bodyPr>
          <a:lstStyle/>
          <a:p>
            <a:pPr algn="ctr"/>
            <a:r>
              <a:rPr lang="en-US" b="1" dirty="0">
                <a:latin typeface="Calibri" pitchFamily="34" charset="0"/>
              </a:rPr>
              <a:t>Alice</a:t>
            </a:r>
          </a:p>
          <a:p>
            <a:pPr algn="ctr"/>
            <a:r>
              <a:rPr lang="en-US" b="1" dirty="0">
                <a:latin typeface="Calibri" pitchFamily="34" charset="0"/>
              </a:rPr>
              <a:t>Waters</a:t>
            </a:r>
            <a:endParaRPr lang="en-US" dirty="0"/>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2271486" y="6399442"/>
            <a:ext cx="4572000" cy="215444"/>
          </a:xfrm>
          <a:prstGeom prst="rect">
            <a:avLst/>
          </a:prstGeom>
        </p:spPr>
        <p:txBody>
          <a:bodyPr>
            <a:spAutoFit/>
          </a:bodyPr>
          <a:lstStyle/>
          <a:p>
            <a:pPr algn="ctr"/>
            <a:r>
              <a:rPr lang="en-US" sz="800" dirty="0">
                <a:solidFill>
                  <a:schemeClr val="bg1"/>
                </a:solidFill>
                <a:hlinkClick r:id="rId2"/>
              </a:rPr>
              <a:t>http://www.foodpolitics.com/photos/marion_cartoon_3/</a:t>
            </a:r>
            <a:endParaRPr lang="en-US" sz="800" dirty="0">
              <a:solidFill>
                <a:schemeClr val="bg1"/>
              </a:solidFill>
            </a:endParaRPr>
          </a:p>
        </p:txBody>
      </p:sp>
      <p:pic>
        <p:nvPicPr>
          <p:cNvPr id="21506" name="Picture 2"/>
          <p:cNvPicPr>
            <a:picLocks noChangeAspect="1" noChangeArrowheads="1"/>
          </p:cNvPicPr>
          <p:nvPr/>
        </p:nvPicPr>
        <p:blipFill>
          <a:blip r:embed="rId3" cstate="print"/>
          <a:srcRect/>
          <a:stretch>
            <a:fillRect/>
          </a:stretch>
        </p:blipFill>
        <p:spPr bwMode="auto">
          <a:xfrm>
            <a:off x="1201336" y="515256"/>
            <a:ext cx="6752492" cy="5486400"/>
          </a:xfrm>
          <a:prstGeom prst="rect">
            <a:avLst/>
          </a:prstGeom>
          <a:noFill/>
          <a:ln w="9525">
            <a:noFill/>
            <a:miter lim="800000"/>
            <a:headEnd/>
            <a:tailEnd/>
          </a:ln>
        </p:spPr>
      </p:pic>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2610"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52611"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dirty="0">
                <a:latin typeface="Calibri" pitchFamily="34" charset="0"/>
                <a:hlinkClick r:id="rId3"/>
              </a:rPr>
              <a:t>Wikipedia</a:t>
            </a:r>
            <a:endParaRPr lang="en-US" dirty="0">
              <a:latin typeface="Calibri" pitchFamily="34" charset="0"/>
            </a:endParaRPr>
          </a:p>
        </p:txBody>
      </p:sp>
      <p:pic>
        <p:nvPicPr>
          <p:cNvPr id="452612"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452614" name="TextBox 13"/>
          <p:cNvSpPr txBox="1">
            <a:spLocks noChangeArrowheads="1"/>
          </p:cNvSpPr>
          <p:nvPr/>
        </p:nvSpPr>
        <p:spPr bwMode="auto">
          <a:xfrm>
            <a:off x="5378450" y="468313"/>
            <a:ext cx="2393950" cy="369887"/>
          </a:xfrm>
          <a:prstGeom prst="rect">
            <a:avLst/>
          </a:prstGeom>
          <a:noFill/>
          <a:ln w="9525">
            <a:noFill/>
            <a:miter lim="800000"/>
            <a:headEnd/>
            <a:tailEnd/>
          </a:ln>
        </p:spPr>
        <p:txBody>
          <a:bodyPr wrap="none">
            <a:spAutoFit/>
          </a:bodyPr>
          <a:lstStyle/>
          <a:p>
            <a:r>
              <a:rPr lang="en-US" b="1">
                <a:latin typeface="Calibri" pitchFamily="34" charset="0"/>
              </a:rPr>
              <a:t>Austin Animal Crackers</a:t>
            </a:r>
          </a:p>
        </p:txBody>
      </p:sp>
      <p:sp>
        <p:nvSpPr>
          <p:cNvPr id="15" name="Rounded Rectangle 14"/>
          <p:cNvSpPr/>
          <p:nvPr/>
        </p:nvSpPr>
        <p:spPr>
          <a:xfrm>
            <a:off x="685800" y="3628572"/>
            <a:ext cx="7467600" cy="35991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2"/>
          <p:cNvSpPr txBox="1">
            <a:spLocks noChangeArrowheads="1"/>
          </p:cNvSpPr>
          <p:nvPr/>
        </p:nvSpPr>
        <p:spPr bwMode="auto">
          <a:xfrm>
            <a:off x="762000" y="4089369"/>
            <a:ext cx="7315200" cy="2677656"/>
          </a:xfrm>
          <a:prstGeom prst="rect">
            <a:avLst/>
          </a:prstGeom>
          <a:solidFill>
            <a:schemeClr val="bg1"/>
          </a:solidFill>
          <a:ln w="76200">
            <a:solidFill>
              <a:srgbClr val="FFC000"/>
            </a:solidFill>
            <a:miter lim="800000"/>
            <a:headEnd/>
            <a:tailEnd/>
          </a:ln>
        </p:spPr>
        <p:txBody>
          <a:bodyPr lIns="228600" tIns="228600" rIns="228600" bIns="228600">
            <a:spAutoFit/>
          </a:bodyPr>
          <a:lstStyle/>
          <a:p>
            <a:pPr algn="ctr"/>
            <a:r>
              <a:rPr lang="en-US" sz="2400" b="1" dirty="0"/>
              <a:t>and keep an eye on the added sugars . . .</a:t>
            </a:r>
          </a:p>
          <a:p>
            <a:pPr algn="ctr"/>
            <a:r>
              <a:rPr lang="en-US" sz="1600" dirty="0">
                <a:solidFill>
                  <a:prstClr val="black"/>
                </a:solidFill>
                <a:latin typeface="Calibri" pitchFamily="34" charset="0"/>
              </a:rPr>
              <a:t>you know that . . .</a:t>
            </a:r>
          </a:p>
          <a:p>
            <a:pPr algn="ctr"/>
            <a:r>
              <a:rPr lang="en-US" sz="2400" b="1" dirty="0">
                <a:solidFill>
                  <a:prstClr val="black"/>
                </a:solidFill>
                <a:latin typeface="Calibri" pitchFamily="34" charset="0"/>
              </a:rPr>
              <a:t>— they’re </a:t>
            </a:r>
            <a:r>
              <a:rPr lang="en-US" sz="2800" b="1" dirty="0">
                <a:solidFill>
                  <a:schemeClr val="accent2">
                    <a:lumMod val="50000"/>
                  </a:schemeClr>
                </a:solidFill>
                <a:latin typeface="Calibri" pitchFamily="34" charset="0"/>
              </a:rPr>
              <a:t>“empty calories” </a:t>
            </a:r>
            <a:r>
              <a:rPr lang="en-US" sz="2400" b="1" dirty="0">
                <a:solidFill>
                  <a:prstClr val="black"/>
                </a:solidFill>
                <a:latin typeface="Calibri" pitchFamily="34" charset="0"/>
              </a:rPr>
              <a:t>—</a:t>
            </a:r>
          </a:p>
          <a:p>
            <a:pPr algn="ctr"/>
            <a:r>
              <a:rPr lang="en-US" sz="2400" b="1" dirty="0">
                <a:solidFill>
                  <a:prstClr val="black"/>
                </a:solidFill>
                <a:latin typeface="Calibri" pitchFamily="34" charset="0"/>
              </a:rPr>
              <a:t>that means they have calories but no/few nutrients</a:t>
            </a:r>
            <a:br>
              <a:rPr lang="en-US" sz="2800" b="1" dirty="0">
                <a:solidFill>
                  <a:prstClr val="black"/>
                </a:solidFill>
                <a:latin typeface="Calibri" pitchFamily="34" charset="0"/>
              </a:rPr>
            </a:br>
            <a:r>
              <a:rPr lang="en-US" sz="1600" b="1" dirty="0">
                <a:solidFill>
                  <a:prstClr val="black"/>
                </a:solidFill>
                <a:latin typeface="Calibri" pitchFamily="34" charset="0"/>
              </a:rPr>
              <a:t>(and you now know that means they count towards your total of 2,300,000 calories but deliver virtually none of the 48-50 nutrients </a:t>
            </a:r>
          </a:p>
          <a:p>
            <a:pPr algn="ctr"/>
            <a:r>
              <a:rPr lang="en-US" sz="1600" b="1" dirty="0">
                <a:solidFill>
                  <a:prstClr val="black"/>
                </a:solidFill>
                <a:latin typeface="Calibri" pitchFamily="34" charset="0"/>
              </a:rPr>
              <a:t>you need to stay healthy and alive)</a:t>
            </a:r>
          </a:p>
        </p:txBody>
      </p:sp>
      <p:sp>
        <p:nvSpPr>
          <p:cNvPr id="8" name="Rectangle 7"/>
          <p:cNvSpPr/>
          <p:nvPr/>
        </p:nvSpPr>
        <p:spPr>
          <a:xfrm>
            <a:off x="597877" y="6350119"/>
            <a:ext cx="7680308" cy="372409"/>
          </a:xfrm>
          <a:prstGeom prst="rect">
            <a:avLst/>
          </a:prstGeom>
        </p:spPr>
        <p:txBody>
          <a:bodyPr wrap="none">
            <a:spAutoFit/>
          </a:bodyPr>
          <a:lstStyle/>
          <a:p>
            <a:pPr algn="ctr"/>
            <a:r>
              <a:rPr lang="en-US" sz="1600" b="1" dirty="0">
                <a:solidFill>
                  <a:srgbClr val="FF0000"/>
                </a:solidFill>
              </a:rPr>
              <a:t>NOTE: Consult a competent licensed health professional for personal details</a:t>
            </a: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9869" y="563451"/>
            <a:ext cx="6867331" cy="5943600"/>
          </a:xfrm>
          <a:prstGeom prst="rect">
            <a:avLst/>
          </a:prstGeom>
        </p:spPr>
      </p:pic>
      <p:sp>
        <p:nvSpPr>
          <p:cNvPr id="9" name="TextBox 8"/>
          <p:cNvSpPr txBox="1">
            <a:spLocks noChangeArrowheads="1"/>
          </p:cNvSpPr>
          <p:nvPr/>
        </p:nvSpPr>
        <p:spPr bwMode="auto">
          <a:xfrm>
            <a:off x="2728888" y="6578079"/>
            <a:ext cx="3542958"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hlinkClick r:id="rId3"/>
              </a:rPr>
              <a:t>http://www.d.umn.edu/cla/faculty/troufs/anthfood/afnutritionlabels.html#title</a:t>
            </a:r>
            <a:endPar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 name="Rectangle 3"/>
          <p:cNvSpPr/>
          <p:nvPr/>
        </p:nvSpPr>
        <p:spPr>
          <a:xfrm>
            <a:off x="1031631" y="134815"/>
            <a:ext cx="70866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504D">
                    <a:lumMod val="50000"/>
                  </a:srgbClr>
                </a:solidFill>
                <a:effectLst/>
                <a:uLnTx/>
                <a:uFillTx/>
                <a:latin typeface="Arial" charset="0"/>
                <a:ea typeface="+mn-ea"/>
                <a:cs typeface="+mn-cs"/>
              </a:rPr>
              <a:t>Comparison of Old (left) and New (right) Nutrition Facts Labels</a:t>
            </a:r>
          </a:p>
        </p:txBody>
      </p:sp>
      <p:sp>
        <p:nvSpPr>
          <p:cNvPr id="2" name="Rectangle 1"/>
          <p:cNvSpPr/>
          <p:nvPr/>
        </p:nvSpPr>
        <p:spPr>
          <a:xfrm>
            <a:off x="2514600" y="3909646"/>
            <a:ext cx="1337226"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charset="0"/>
                <a:ea typeface="+mn-ea"/>
                <a:cs typeface="+mn-cs"/>
              </a:rPr>
              <a:t>old</a:t>
            </a:r>
            <a:endParaRPr kumimoji="0" lang="en-US" sz="60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6" name="Rounded Rectangle 5"/>
          <p:cNvSpPr/>
          <p:nvPr/>
        </p:nvSpPr>
        <p:spPr>
          <a:xfrm>
            <a:off x="1600200" y="644281"/>
            <a:ext cx="6019800" cy="996950"/>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725991" y="6350119"/>
            <a:ext cx="7680308" cy="372409"/>
          </a:xfrm>
          <a:prstGeom prst="rect">
            <a:avLst/>
          </a:prstGeom>
        </p:spPr>
        <p:txBody>
          <a:bodyPr wrap="none">
            <a:spAutoFit/>
          </a:bodyPr>
          <a:lstStyle/>
          <a:p>
            <a:pPr algn="ctr"/>
            <a:r>
              <a:rPr lang="en-US" sz="1600" b="1" dirty="0">
                <a:solidFill>
                  <a:srgbClr val="FF0000"/>
                </a:solidFill>
              </a:rPr>
              <a:t>NOTE: Consult a competent licensed health professional for personal details</a:t>
            </a:r>
          </a:p>
        </p:txBody>
      </p:sp>
      <p:sp>
        <p:nvSpPr>
          <p:cNvPr id="8" name="Rectangle 7"/>
          <p:cNvSpPr/>
          <p:nvPr/>
        </p:nvSpPr>
        <p:spPr>
          <a:xfrm>
            <a:off x="7543800" y="3858161"/>
            <a:ext cx="1465465" cy="1323439"/>
          </a:xfrm>
          <a:prstGeom prst="rect">
            <a:avLst/>
          </a:prstGeom>
        </p:spPr>
        <p:txBody>
          <a:bodyPr wrap="none">
            <a:spAutoFit/>
          </a:bodyPr>
          <a:lstStyle/>
          <a:p>
            <a:pPr algn="ctr"/>
            <a:r>
              <a:rPr lang="en-US" sz="2000" b="1" dirty="0">
                <a:solidFill>
                  <a:srgbClr val="FF0000"/>
                </a:solidFill>
              </a:rPr>
              <a:t>calories</a:t>
            </a:r>
          </a:p>
          <a:p>
            <a:pPr algn="ctr"/>
            <a:r>
              <a:rPr lang="en-US" sz="2000" b="1" dirty="0">
                <a:solidFill>
                  <a:srgbClr val="FF0000"/>
                </a:solidFill>
              </a:rPr>
              <a:t>without</a:t>
            </a:r>
          </a:p>
          <a:p>
            <a:pPr algn="ctr"/>
            <a:r>
              <a:rPr lang="en-US" sz="2000" b="1" dirty="0">
                <a:solidFill>
                  <a:srgbClr val="FF0000"/>
                </a:solidFill>
              </a:rPr>
              <a:t>significant</a:t>
            </a:r>
          </a:p>
          <a:p>
            <a:pPr algn="ctr"/>
            <a:r>
              <a:rPr lang="en-US" sz="2000" b="1" dirty="0">
                <a:solidFill>
                  <a:srgbClr val="FF0000"/>
                </a:solidFill>
              </a:rPr>
              <a:t>nutrients</a:t>
            </a:r>
            <a:endParaRPr lang="en-US" sz="2000" dirty="0">
              <a:solidFill>
                <a:srgbClr val="FF0000"/>
              </a:solidFill>
            </a:endParaRPr>
          </a:p>
        </p:txBody>
      </p:sp>
    </p:spTree>
    <p:extLst>
      <p:ext uri="{BB962C8B-B14F-4D97-AF65-F5344CB8AC3E}">
        <p14:creationId xmlns:p14="http://schemas.microsoft.com/office/powerpoint/2010/main" val="1881098641"/>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9869" y="563451"/>
            <a:ext cx="6867331" cy="5943600"/>
          </a:xfrm>
          <a:prstGeom prst="rect">
            <a:avLst/>
          </a:prstGeom>
        </p:spPr>
      </p:pic>
      <p:sp>
        <p:nvSpPr>
          <p:cNvPr id="9" name="TextBox 8"/>
          <p:cNvSpPr txBox="1">
            <a:spLocks noChangeArrowheads="1"/>
          </p:cNvSpPr>
          <p:nvPr/>
        </p:nvSpPr>
        <p:spPr bwMode="auto">
          <a:xfrm>
            <a:off x="2728888" y="6578079"/>
            <a:ext cx="3542958"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hlinkClick r:id="rId3"/>
              </a:rPr>
              <a:t>http://www.d.umn.edu/cla/faculty/troufs/anthfood/afnutritionlabels.html#title</a:t>
            </a:r>
            <a:endPar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 name="Rectangle 3"/>
          <p:cNvSpPr/>
          <p:nvPr/>
        </p:nvSpPr>
        <p:spPr>
          <a:xfrm>
            <a:off x="1031631" y="134815"/>
            <a:ext cx="70866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504D">
                    <a:lumMod val="50000"/>
                  </a:srgbClr>
                </a:solidFill>
                <a:effectLst/>
                <a:uLnTx/>
                <a:uFillTx/>
                <a:latin typeface="Arial" charset="0"/>
                <a:ea typeface="+mn-ea"/>
                <a:cs typeface="+mn-cs"/>
              </a:rPr>
              <a:t>Comparison of Old (left) and New (right) Nutrition Facts Labels</a:t>
            </a:r>
          </a:p>
        </p:txBody>
      </p:sp>
      <p:sp>
        <p:nvSpPr>
          <p:cNvPr id="2" name="Rectangle 1"/>
          <p:cNvSpPr/>
          <p:nvPr/>
        </p:nvSpPr>
        <p:spPr>
          <a:xfrm>
            <a:off x="2514600" y="3909646"/>
            <a:ext cx="1337226"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charset="0"/>
                <a:ea typeface="+mn-ea"/>
                <a:cs typeface="+mn-cs"/>
              </a:rPr>
              <a:t>old</a:t>
            </a:r>
            <a:endParaRPr kumimoji="0" lang="en-US" sz="60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6" name="Rounded Rectangle 5"/>
          <p:cNvSpPr/>
          <p:nvPr/>
        </p:nvSpPr>
        <p:spPr>
          <a:xfrm>
            <a:off x="1600200" y="644281"/>
            <a:ext cx="6019800" cy="996950"/>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Left Arrow 6"/>
          <p:cNvSpPr/>
          <p:nvPr/>
        </p:nvSpPr>
        <p:spPr>
          <a:xfrm>
            <a:off x="7725371" y="4191000"/>
            <a:ext cx="1173078" cy="415636"/>
          </a:xfrm>
          <a:prstGeom prst="leftArrow">
            <a:avLst/>
          </a:prstGeom>
          <a:solidFill>
            <a:srgbClr val="FF0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25991" y="6350119"/>
            <a:ext cx="7680308" cy="372409"/>
          </a:xfrm>
          <a:prstGeom prst="rect">
            <a:avLst/>
          </a:prstGeom>
        </p:spPr>
        <p:txBody>
          <a:bodyPr wrap="none">
            <a:spAutoFit/>
          </a:bodyPr>
          <a:lstStyle/>
          <a:p>
            <a:pPr algn="ctr"/>
            <a:r>
              <a:rPr lang="en-US" sz="1600" b="1" dirty="0">
                <a:solidFill>
                  <a:srgbClr val="FF0000"/>
                </a:solidFill>
              </a:rPr>
              <a:t>NOTE: Consult a competent licensed health professional for personal details</a:t>
            </a:r>
          </a:p>
        </p:txBody>
      </p:sp>
      <p:sp>
        <p:nvSpPr>
          <p:cNvPr id="10" name="Rectangle 9"/>
          <p:cNvSpPr/>
          <p:nvPr/>
        </p:nvSpPr>
        <p:spPr>
          <a:xfrm>
            <a:off x="7543800" y="4543961"/>
            <a:ext cx="1465465" cy="1323439"/>
          </a:xfrm>
          <a:prstGeom prst="rect">
            <a:avLst/>
          </a:prstGeom>
        </p:spPr>
        <p:txBody>
          <a:bodyPr wrap="none">
            <a:spAutoFit/>
          </a:bodyPr>
          <a:lstStyle/>
          <a:p>
            <a:pPr algn="ctr"/>
            <a:r>
              <a:rPr lang="en-US" sz="2000" b="1" dirty="0">
                <a:solidFill>
                  <a:srgbClr val="FF0000"/>
                </a:solidFill>
              </a:rPr>
              <a:t>calories</a:t>
            </a:r>
          </a:p>
          <a:p>
            <a:pPr algn="ctr"/>
            <a:r>
              <a:rPr lang="en-US" sz="2000" b="1" dirty="0">
                <a:solidFill>
                  <a:srgbClr val="FF0000"/>
                </a:solidFill>
              </a:rPr>
              <a:t>without</a:t>
            </a:r>
          </a:p>
          <a:p>
            <a:pPr algn="ctr"/>
            <a:r>
              <a:rPr lang="en-US" sz="2000" b="1" dirty="0">
                <a:solidFill>
                  <a:srgbClr val="FF0000"/>
                </a:solidFill>
              </a:rPr>
              <a:t>significant</a:t>
            </a:r>
          </a:p>
          <a:p>
            <a:pPr algn="ctr"/>
            <a:r>
              <a:rPr lang="en-US" sz="2000" b="1" dirty="0">
                <a:solidFill>
                  <a:srgbClr val="FF0000"/>
                </a:solidFill>
              </a:rPr>
              <a:t>nutrients</a:t>
            </a:r>
            <a:endParaRPr lang="en-US" sz="2000" dirty="0">
              <a:solidFill>
                <a:srgbClr val="FF0000"/>
              </a:solidFill>
            </a:endParaRPr>
          </a:p>
        </p:txBody>
      </p:sp>
    </p:spTree>
    <p:extLst>
      <p:ext uri="{BB962C8B-B14F-4D97-AF65-F5344CB8AC3E}">
        <p14:creationId xmlns:p14="http://schemas.microsoft.com/office/powerpoint/2010/main" val="3777818584"/>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53634" name="Picture 4" descr="animal_crackers_pkg.jpg"/>
          <p:cNvPicPr>
            <a:picLocks noChangeAspect="1"/>
          </p:cNvPicPr>
          <p:nvPr/>
        </p:nvPicPr>
        <p:blipFill>
          <a:blip r:embed="rId2" cstate="print"/>
          <a:srcRect/>
          <a:stretch>
            <a:fillRect/>
          </a:stretch>
        </p:blipFill>
        <p:spPr bwMode="auto">
          <a:xfrm>
            <a:off x="3200400" y="685800"/>
            <a:ext cx="2743200" cy="5486400"/>
          </a:xfrm>
          <a:prstGeom prst="rect">
            <a:avLst/>
          </a:prstGeom>
          <a:noFill/>
          <a:ln w="9525">
            <a:noFill/>
            <a:miter lim="800000"/>
            <a:headEnd/>
            <a:tailEnd/>
          </a:ln>
        </p:spPr>
      </p:pic>
      <p:sp>
        <p:nvSpPr>
          <p:cNvPr id="3" name="Rectangle 3"/>
          <p:cNvSpPr txBox="1">
            <a:spLocks noChangeArrowheads="1"/>
          </p:cNvSpPr>
          <p:nvPr/>
        </p:nvSpPr>
        <p:spPr bwMode="auto">
          <a:xfrm>
            <a:off x="1066800" y="2920815"/>
            <a:ext cx="7010400" cy="1401987"/>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indent="-514350" algn="ctr">
              <a:lnSpc>
                <a:spcPct val="150000"/>
              </a:lnSpc>
              <a:spcBef>
                <a:spcPts val="0"/>
              </a:spcBef>
              <a:spcAft>
                <a:spcPts val="0"/>
              </a:spcAft>
              <a:tabLst>
                <a:tab pos="0" algn="l"/>
              </a:tabLst>
              <a:defRPr/>
            </a:pPr>
            <a:r>
              <a:rPr lang="en-US" sz="2400" b="1" dirty="0">
                <a:solidFill>
                  <a:srgbClr val="000000"/>
                </a:solidFill>
                <a:latin typeface="Tahoma" pitchFamily="34" charset="0"/>
              </a:rPr>
              <a:t>that’s that</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457200" y="2130147"/>
            <a:ext cx="8229600" cy="350865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indent="-514350" algn="ctr">
              <a:spcBef>
                <a:spcPts val="0"/>
              </a:spcBef>
              <a:spcAft>
                <a:spcPts val="0"/>
              </a:spcAft>
              <a:tabLst>
                <a:tab pos="0" algn="l"/>
              </a:tabLst>
              <a:defRPr/>
            </a:pPr>
            <a:r>
              <a:rPr lang="en-US" sz="2400" b="1" i="1" dirty="0">
                <a:solidFill>
                  <a:srgbClr val="000000"/>
                </a:solidFill>
              </a:rPr>
              <a:t>ca</a:t>
            </a:r>
            <a:r>
              <a:rPr lang="en-US" sz="2400" b="1" dirty="0">
                <a:solidFill>
                  <a:srgbClr val="000000"/>
                </a:solidFill>
              </a:rPr>
              <a:t>. 10,000 B.C. is usually one of the very first dates that you will see on any food timeline . . .</a:t>
            </a:r>
          </a:p>
          <a:p>
            <a:pPr indent="-514350" algn="ctr">
              <a:spcBef>
                <a:spcPts val="0"/>
              </a:spcBef>
              <a:spcAft>
                <a:spcPts val="0"/>
              </a:spcAft>
              <a:tabLst>
                <a:tab pos="0" algn="l"/>
              </a:tabLst>
              <a:defRPr/>
            </a:pPr>
            <a:endParaRPr lang="en-US" sz="2400" b="1" dirty="0">
              <a:solidFill>
                <a:srgbClr val="000000"/>
              </a:solidFill>
            </a:endParaRPr>
          </a:p>
          <a:p>
            <a:pPr indent="-514350" algn="ctr">
              <a:spcBef>
                <a:spcPts val="0"/>
              </a:spcBef>
              <a:spcAft>
                <a:spcPts val="0"/>
              </a:spcAft>
              <a:tabLst>
                <a:tab pos="0" algn="l"/>
              </a:tabLst>
              <a:defRPr/>
            </a:pPr>
            <a:r>
              <a:rPr lang="en-US" sz="2400" b="1" dirty="0">
                <a:solidFill>
                  <a:srgbClr val="000000"/>
                </a:solidFill>
              </a:rPr>
              <a:t>and it virtually always appears on any prehistoric timeline chronicling events of that era . . .</a:t>
            </a:r>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D15D4E-14DA-482A-8C8B-02F88AA948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228601"/>
            <a:ext cx="5175504" cy="6383985"/>
          </a:xfrm>
          <a:prstGeom prst="rect">
            <a:avLst/>
          </a:prstGeom>
        </p:spPr>
      </p:pic>
      <p:sp>
        <p:nvSpPr>
          <p:cNvPr id="5" name="Subtitle 2">
            <a:extLst>
              <a:ext uri="{FF2B5EF4-FFF2-40B4-BE49-F238E27FC236}">
                <a16:creationId xmlns:a16="http://schemas.microsoft.com/office/drawing/2014/main" id="{1154F476-71C4-4577-88FC-B2F95F790162}"/>
              </a:ext>
            </a:extLst>
          </p:cNvPr>
          <p:cNvSpPr txBox="1">
            <a:spLocks/>
          </p:cNvSpPr>
          <p:nvPr/>
        </p:nvSpPr>
        <p:spPr>
          <a:xfrm>
            <a:off x="2006601" y="228600"/>
            <a:ext cx="5120640" cy="6400800"/>
          </a:xfrm>
          <a:prstGeom prst="rect">
            <a:avLst/>
          </a:prstGeom>
          <a:solidFill>
            <a:srgbClr val="B8E2DE">
              <a:alpha val="85098"/>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2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Human Nutrient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Needs</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8" name="Rectangle 11">
            <a:extLst>
              <a:ext uri="{FF2B5EF4-FFF2-40B4-BE49-F238E27FC236}">
                <a16:creationId xmlns:a16="http://schemas.microsoft.com/office/drawing/2014/main" id="{5C030DE4-60D3-4731-9CDD-A2C08319E9FA}"/>
              </a:ext>
            </a:extLst>
          </p:cNvPr>
          <p:cNvSpPr>
            <a:spLocks noChangeArrowheads="1"/>
          </p:cNvSpPr>
          <p:nvPr/>
        </p:nvSpPr>
        <p:spPr bwMode="auto">
          <a:xfrm>
            <a:off x="3747722" y="6172200"/>
            <a:ext cx="1644650" cy="39241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245138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57200" y="990600"/>
            <a:ext cx="8229600" cy="5143500"/>
          </a:xfrm>
          <a:prstGeom prst="rect">
            <a:avLst/>
          </a:prstGeom>
          <a:noFill/>
          <a:ln w="9525">
            <a:noFill/>
            <a:miter lim="800000"/>
            <a:headEnd/>
            <a:tailEnd/>
          </a:ln>
        </p:spPr>
      </p:pic>
      <p:sp>
        <p:nvSpPr>
          <p:cNvPr id="4" name="Rectangle 3"/>
          <p:cNvSpPr/>
          <p:nvPr/>
        </p:nvSpPr>
        <p:spPr>
          <a:xfrm>
            <a:off x="3824514" y="6548212"/>
            <a:ext cx="1457450" cy="215444"/>
          </a:xfrm>
          <a:prstGeom prst="rect">
            <a:avLst/>
          </a:prstGeom>
        </p:spPr>
        <p:txBody>
          <a:bodyPr wrap="none">
            <a:spAutoFit/>
          </a:bodyPr>
          <a:lstStyle/>
          <a:p>
            <a:r>
              <a:rPr lang="en-US" sz="800" dirty="0">
                <a:solidFill>
                  <a:srgbClr val="FFFFFF"/>
                </a:solidFill>
                <a:hlinkClick r:id="rId3"/>
              </a:rPr>
              <a:t>http://www.foodtimeline.org/</a:t>
            </a:r>
            <a:endParaRPr lang="en-US" sz="800" dirty="0">
              <a:solidFill>
                <a:srgbClr val="FFFFFF"/>
              </a:solidFill>
            </a:endParaRPr>
          </a:p>
        </p:txBody>
      </p:sp>
      <p:sp>
        <p:nvSpPr>
          <p:cNvPr id="6" name="Up Arrow 5"/>
          <p:cNvSpPr/>
          <p:nvPr/>
        </p:nvSpPr>
        <p:spPr>
          <a:xfrm rot="15692657">
            <a:off x="7254372" y="2910170"/>
            <a:ext cx="484632" cy="2055775"/>
          </a:xfrm>
          <a:prstGeom prst="up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791856" y="4490966"/>
            <a:ext cx="4466772" cy="2000548"/>
          </a:xfrm>
          <a:prstGeom prst="rect">
            <a:avLst/>
          </a:prstGeom>
          <a:solidFill>
            <a:srgbClr val="FFC000"/>
          </a:solidFill>
          <a:ln w="76200">
            <a:solidFill>
              <a:schemeClr val="tx1"/>
            </a:solidFill>
          </a:ln>
        </p:spPr>
        <p:txBody>
          <a:bodyPr wrap="square" lIns="228600" tIns="228600" rIns="228600" bIns="228600">
            <a:spAutoFit/>
          </a:bodyPr>
          <a:lstStyle/>
          <a:p>
            <a:pPr algn="ctr"/>
            <a:r>
              <a:rPr lang="en-US" sz="2000" dirty="0">
                <a:solidFill>
                  <a:srgbClr val="000000"/>
                </a:solidFill>
              </a:rPr>
              <a:t>  and 10,000 B.C. represents the </a:t>
            </a:r>
          </a:p>
          <a:p>
            <a:pPr algn="ctr"/>
            <a:r>
              <a:rPr lang="en-US" sz="2000" dirty="0">
                <a:solidFill>
                  <a:srgbClr val="000000"/>
                </a:solidFill>
              </a:rPr>
              <a:t>commonly accepted date for the “beginnings of agriculture”, </a:t>
            </a:r>
            <a:r>
              <a:rPr lang="en-US" sz="2000" i="1" dirty="0">
                <a:solidFill>
                  <a:srgbClr val="000000"/>
                </a:solidFill>
              </a:rPr>
              <a:t>i.e.</a:t>
            </a:r>
            <a:r>
              <a:rPr lang="en-US" sz="2000" dirty="0">
                <a:solidFill>
                  <a:srgbClr val="000000"/>
                </a:solidFill>
              </a:rPr>
              <a:t>, </a:t>
            </a:r>
          </a:p>
          <a:p>
            <a:pPr algn="ctr"/>
            <a:r>
              <a:rPr lang="en-US" sz="2000" dirty="0">
                <a:solidFill>
                  <a:srgbClr val="000000"/>
                </a:solidFill>
              </a:rPr>
              <a:t>the beginnings of </a:t>
            </a:r>
          </a:p>
          <a:p>
            <a:pPr algn="ctr"/>
            <a:r>
              <a:rPr lang="en-US" sz="2000" dirty="0">
                <a:solidFill>
                  <a:srgbClr val="000000"/>
                </a:solidFill>
              </a:rPr>
              <a:t>“The Agricultural Revolution”</a:t>
            </a:r>
            <a:endParaRPr lang="en-US" sz="2000"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57200" y="990600"/>
            <a:ext cx="8229600" cy="5143500"/>
          </a:xfrm>
          <a:prstGeom prst="rect">
            <a:avLst/>
          </a:prstGeom>
          <a:noFill/>
          <a:ln w="9525">
            <a:noFill/>
            <a:miter lim="800000"/>
            <a:headEnd/>
            <a:tailEnd/>
          </a:ln>
        </p:spPr>
      </p:pic>
      <p:sp>
        <p:nvSpPr>
          <p:cNvPr id="4" name="Rectangle 3"/>
          <p:cNvSpPr/>
          <p:nvPr/>
        </p:nvSpPr>
        <p:spPr>
          <a:xfrm>
            <a:off x="3824514" y="6548212"/>
            <a:ext cx="1457450" cy="215444"/>
          </a:xfrm>
          <a:prstGeom prst="rect">
            <a:avLst/>
          </a:prstGeom>
        </p:spPr>
        <p:txBody>
          <a:bodyPr wrap="none">
            <a:spAutoFit/>
          </a:bodyPr>
          <a:lstStyle/>
          <a:p>
            <a:r>
              <a:rPr lang="en-US" sz="800" dirty="0">
                <a:solidFill>
                  <a:srgbClr val="FFFFFF"/>
                </a:solidFill>
                <a:hlinkClick r:id="rId3"/>
              </a:rPr>
              <a:t>http://www.foodtimeline.org/</a:t>
            </a:r>
            <a:endParaRPr lang="en-US" sz="800" dirty="0">
              <a:solidFill>
                <a:srgbClr val="FFFFFF"/>
              </a:solidFill>
            </a:endParaRPr>
          </a:p>
        </p:txBody>
      </p:sp>
      <p:sp>
        <p:nvSpPr>
          <p:cNvPr id="6" name="Up Arrow 5"/>
          <p:cNvSpPr/>
          <p:nvPr/>
        </p:nvSpPr>
        <p:spPr>
          <a:xfrm rot="15692657">
            <a:off x="6310944" y="3135140"/>
            <a:ext cx="484632" cy="2055775"/>
          </a:xfrm>
          <a:prstGeom prst="upArrow">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791856" y="4634805"/>
            <a:ext cx="4466772" cy="1384995"/>
          </a:xfrm>
          <a:prstGeom prst="rect">
            <a:avLst/>
          </a:prstGeom>
          <a:solidFill>
            <a:srgbClr val="FFC000"/>
          </a:solidFill>
          <a:ln w="76200">
            <a:solidFill>
              <a:schemeClr val="tx1"/>
            </a:solidFill>
          </a:ln>
        </p:spPr>
        <p:txBody>
          <a:bodyPr wrap="square" lIns="228600" tIns="228600" rIns="228600" bIns="228600">
            <a:spAutoFit/>
          </a:bodyPr>
          <a:lstStyle/>
          <a:p>
            <a:pPr algn="ctr"/>
            <a:r>
              <a:rPr lang="en-US" sz="2000" dirty="0">
                <a:solidFill>
                  <a:srgbClr val="000000"/>
                </a:solidFill>
              </a:rPr>
              <a:t>outside of the U.S.A.</a:t>
            </a:r>
          </a:p>
          <a:p>
            <a:pPr algn="ctr"/>
            <a:r>
              <a:rPr lang="en-US" sz="2000" dirty="0">
                <a:solidFill>
                  <a:srgbClr val="000000"/>
                </a:solidFill>
              </a:rPr>
              <a:t>beer and wine are often </a:t>
            </a:r>
          </a:p>
          <a:p>
            <a:pPr algn="ctr"/>
            <a:r>
              <a:rPr lang="en-US" sz="2000" dirty="0">
                <a:solidFill>
                  <a:srgbClr val="000000"/>
                </a:solidFill>
              </a:rPr>
              <a:t>considered a food</a:t>
            </a:r>
            <a:endParaRPr lang="en-US" sz="2000" dirty="0"/>
          </a:p>
        </p:txBody>
      </p:sp>
      <p:sp>
        <p:nvSpPr>
          <p:cNvPr id="8" name="Rectangle 7"/>
          <p:cNvSpPr/>
          <p:nvPr/>
        </p:nvSpPr>
        <p:spPr>
          <a:xfrm>
            <a:off x="3243942" y="457200"/>
            <a:ext cx="2637972" cy="400110"/>
          </a:xfrm>
          <a:prstGeom prst="rect">
            <a:avLst/>
          </a:prstGeom>
          <a:solidFill>
            <a:srgbClr val="FFC000"/>
          </a:solidFill>
        </p:spPr>
        <p:txBody>
          <a:bodyPr wrap="square">
            <a:spAutoFit/>
          </a:bodyPr>
          <a:lstStyle/>
          <a:p>
            <a:pPr algn="ctr"/>
            <a:r>
              <a:rPr lang="en-US" sz="2000" dirty="0">
                <a:solidFill>
                  <a:srgbClr val="000000"/>
                </a:solidFill>
              </a:rPr>
              <a:t>  as an aside . . .    </a:t>
            </a:r>
            <a:endParaRPr lang="en-US" sz="2000"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TextBox 1"/>
          <p:cNvSpPr txBox="1">
            <a:spLocks noChangeArrowheads="1"/>
          </p:cNvSpPr>
          <p:nvPr/>
        </p:nvSpPr>
        <p:spPr bwMode="auto">
          <a:xfrm>
            <a:off x="914400" y="2322513"/>
            <a:ext cx="7315200" cy="3046988"/>
          </a:xfrm>
          <a:prstGeom prst="rect">
            <a:avLst/>
          </a:prstGeom>
          <a:noFill/>
          <a:ln w="9525">
            <a:noFill/>
            <a:miter lim="800000"/>
            <a:headEnd/>
            <a:tailEnd/>
          </a:ln>
        </p:spPr>
        <p:txBody>
          <a:bodyPr>
            <a:spAutoFit/>
          </a:bodyPr>
          <a:lstStyle/>
          <a:p>
            <a:pPr algn="ctr" fontAlgn="base">
              <a:spcBef>
                <a:spcPct val="0"/>
              </a:spcBef>
              <a:spcAft>
                <a:spcPct val="0"/>
              </a:spcAft>
            </a:pPr>
            <a:r>
              <a:rPr lang="en-US" sz="3200" b="1" dirty="0">
                <a:solidFill>
                  <a:prstClr val="black"/>
                </a:solidFill>
              </a:rPr>
              <a:t>there are “. . . some interesting implications regarding the impact that diets based on agriculture, animal husbandry, and food technology have on humans’ health and nutritional status”</a:t>
            </a:r>
            <a:endParaRPr lang="en-US" sz="2800" dirty="0">
              <a:solidFill>
                <a:prstClr val="black"/>
              </a:solidFill>
            </a:endParaRP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6</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TextBox 1"/>
          <p:cNvSpPr txBox="1">
            <a:spLocks noChangeArrowheads="1"/>
          </p:cNvSpPr>
          <p:nvPr/>
        </p:nvSpPr>
        <p:spPr bwMode="auto">
          <a:xfrm>
            <a:off x="914400" y="2157046"/>
            <a:ext cx="7315200" cy="3662541"/>
          </a:xfrm>
          <a:prstGeom prst="rect">
            <a:avLst/>
          </a:prstGeom>
          <a:noFill/>
          <a:ln w="9525">
            <a:noFill/>
            <a:miter lim="800000"/>
            <a:headEnd/>
            <a:tailEnd/>
          </a:ln>
        </p:spPr>
        <p:txBody>
          <a:bodyPr>
            <a:spAutoFit/>
          </a:bodyPr>
          <a:lstStyle/>
          <a:p>
            <a:pPr algn="ctr" fontAlgn="base">
              <a:spcBef>
                <a:spcPct val="0"/>
              </a:spcBef>
              <a:spcAft>
                <a:spcPct val="0"/>
              </a:spcAft>
            </a:pPr>
            <a:r>
              <a:rPr lang="en-US" sz="2800" dirty="0">
                <a:solidFill>
                  <a:srgbClr val="000000"/>
                </a:solidFill>
              </a:rPr>
              <a:t>that is to say</a:t>
            </a:r>
          </a:p>
          <a:p>
            <a:pPr algn="ctr" fontAlgn="base">
              <a:spcBef>
                <a:spcPct val="0"/>
              </a:spcBef>
              <a:spcAft>
                <a:spcPct val="0"/>
              </a:spcAft>
            </a:pPr>
            <a:r>
              <a:rPr lang="en-US" sz="3200" b="1" dirty="0">
                <a:solidFill>
                  <a:srgbClr val="000000"/>
                </a:solidFill>
              </a:rPr>
              <a:t>. . . </a:t>
            </a:r>
            <a:r>
              <a:rPr lang="en-US" sz="4000" b="1" dirty="0">
                <a:solidFill>
                  <a:prstClr val="black"/>
                </a:solidFill>
              </a:rPr>
              <a:t>agriculture, animal husbandry, and food technology have [</a:t>
            </a:r>
            <a:r>
              <a:rPr lang="en-US" sz="4000" b="1" i="1" dirty="0">
                <a:solidFill>
                  <a:prstClr val="black"/>
                </a:solidFill>
              </a:rPr>
              <a:t>changed</a:t>
            </a:r>
            <a:r>
              <a:rPr lang="en-US" sz="4000" b="1" dirty="0">
                <a:solidFill>
                  <a:prstClr val="black"/>
                </a:solidFill>
              </a:rPr>
              <a:t>] humans’ health and nutritional status”</a:t>
            </a:r>
            <a:endParaRPr lang="en-US" sz="2800" dirty="0">
              <a:solidFill>
                <a:srgbClr val="D79694"/>
              </a:solidFill>
            </a:endParaRP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D15D4E-14DA-482A-8C8B-02F88AA948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228601"/>
            <a:ext cx="5175504" cy="6383985"/>
          </a:xfrm>
          <a:prstGeom prst="rect">
            <a:avLst/>
          </a:prstGeom>
        </p:spPr>
      </p:pic>
      <p:sp>
        <p:nvSpPr>
          <p:cNvPr id="5" name="Subtitle 2">
            <a:extLst>
              <a:ext uri="{FF2B5EF4-FFF2-40B4-BE49-F238E27FC236}">
                <a16:creationId xmlns:a16="http://schemas.microsoft.com/office/drawing/2014/main" id="{1154F476-71C4-4577-88FC-B2F95F790162}"/>
              </a:ext>
            </a:extLst>
          </p:cNvPr>
          <p:cNvSpPr txBox="1">
            <a:spLocks/>
          </p:cNvSpPr>
          <p:nvPr/>
        </p:nvSpPr>
        <p:spPr>
          <a:xfrm>
            <a:off x="2006601" y="228600"/>
            <a:ext cx="5120640" cy="6400800"/>
          </a:xfrm>
          <a:prstGeom prst="rect">
            <a:avLst/>
          </a:prstGeom>
          <a:solidFill>
            <a:srgbClr val="B8E2DE">
              <a:alpha val="85098"/>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2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algn="ctr">
              <a:spcBef>
                <a:spcPct val="20000"/>
              </a:spcBef>
            </a:pPr>
            <a:r>
              <a:rPr kumimoji="1" lang="en-US" sz="40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Human Nutrient</a:t>
            </a:r>
          </a:p>
          <a:p>
            <a:pPr algn="ctr">
              <a:spcBef>
                <a:spcPct val="20000"/>
              </a:spcBef>
            </a:pPr>
            <a:r>
              <a:rPr kumimoji="1" lang="en-US" sz="40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Needs</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0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8" name="Rectangle 11">
            <a:extLst>
              <a:ext uri="{FF2B5EF4-FFF2-40B4-BE49-F238E27FC236}">
                <a16:creationId xmlns:a16="http://schemas.microsoft.com/office/drawing/2014/main" id="{5C030DE4-60D3-4731-9CDD-A2C08319E9FA}"/>
              </a:ext>
            </a:extLst>
          </p:cNvPr>
          <p:cNvSpPr>
            <a:spLocks noChangeArrowheads="1"/>
          </p:cNvSpPr>
          <p:nvPr/>
        </p:nvSpPr>
        <p:spPr bwMode="auto">
          <a:xfrm>
            <a:off x="3747722" y="6172200"/>
            <a:ext cx="1644650" cy="39241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4017528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TextBox 2"/>
          <p:cNvSpPr txBox="1">
            <a:spLocks noChangeArrowheads="1"/>
          </p:cNvSpPr>
          <p:nvPr/>
        </p:nvSpPr>
        <p:spPr bwMode="auto">
          <a:xfrm>
            <a:off x="914400" y="2146280"/>
            <a:ext cx="7315200" cy="3416320"/>
          </a:xfrm>
          <a:prstGeom prst="rect">
            <a:avLst/>
          </a:prstGeom>
          <a:noFill/>
          <a:ln w="9525">
            <a:noFill/>
            <a:miter lim="800000"/>
            <a:headEnd/>
            <a:tailEnd/>
          </a:ln>
        </p:spPr>
        <p:txBody>
          <a:bodyPr>
            <a:spAutoFit/>
          </a:bodyPr>
          <a:lstStyle/>
          <a:p>
            <a:pPr algn="ctr" fontAlgn="base">
              <a:spcBef>
                <a:spcPct val="0"/>
              </a:spcBef>
              <a:spcAft>
                <a:spcPct val="0"/>
              </a:spcAft>
            </a:pPr>
            <a:r>
              <a:rPr lang="en-US" sz="3600" dirty="0">
                <a:solidFill>
                  <a:srgbClr val="D79694"/>
                </a:solidFill>
              </a:rPr>
              <a:t> “Diet and Human Evolution,  highlights the importance of </a:t>
            </a:r>
          </a:p>
          <a:p>
            <a:pPr algn="ctr" fontAlgn="base">
              <a:spcBef>
                <a:spcPct val="0"/>
              </a:spcBef>
              <a:spcAft>
                <a:spcPct val="0"/>
              </a:spcAft>
            </a:pPr>
            <a:r>
              <a:rPr lang="en-US" sz="3600" dirty="0">
                <a:solidFill>
                  <a:srgbClr val="D79694"/>
                </a:solidFill>
              </a:rPr>
              <a:t>lactose intolerance / lactase deficiency </a:t>
            </a:r>
          </a:p>
          <a:p>
            <a:pPr algn="ctr" fontAlgn="base">
              <a:spcBef>
                <a:spcPct val="0"/>
              </a:spcBef>
              <a:spcAft>
                <a:spcPct val="0"/>
              </a:spcAft>
            </a:pPr>
            <a:r>
              <a:rPr lang="en-US" sz="3600" dirty="0">
                <a:solidFill>
                  <a:srgbClr val="D79694"/>
                </a:solidFill>
              </a:rPr>
              <a:t>in both human evolution and in contemporary populations”</a:t>
            </a: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pp. 40-47</a:t>
            </a:r>
          </a:p>
        </p:txBody>
      </p:sp>
    </p:spTree>
    <p:extLst>
      <p:ext uri="{BB962C8B-B14F-4D97-AF65-F5344CB8AC3E}">
        <p14:creationId xmlns:p14="http://schemas.microsoft.com/office/powerpoint/2010/main" val="4004069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TextBox 2"/>
          <p:cNvSpPr txBox="1">
            <a:spLocks noChangeArrowheads="1"/>
          </p:cNvSpPr>
          <p:nvPr/>
        </p:nvSpPr>
        <p:spPr bwMode="auto">
          <a:xfrm>
            <a:off x="914400" y="2146280"/>
            <a:ext cx="7315200" cy="3416320"/>
          </a:xfrm>
          <a:prstGeom prst="rect">
            <a:avLst/>
          </a:prstGeom>
          <a:noFill/>
          <a:ln w="9525">
            <a:noFill/>
            <a:miter lim="800000"/>
            <a:headEnd/>
            <a:tailEnd/>
          </a:ln>
        </p:spPr>
        <p:txBody>
          <a:bodyPr>
            <a:spAutoFit/>
          </a:bodyPr>
          <a:lstStyle/>
          <a:p>
            <a:pPr algn="ctr" fontAlgn="base">
              <a:spcBef>
                <a:spcPct val="0"/>
              </a:spcBef>
              <a:spcAft>
                <a:spcPct val="0"/>
              </a:spcAft>
            </a:pPr>
            <a:r>
              <a:rPr lang="en-US" sz="3600" dirty="0">
                <a:solidFill>
                  <a:srgbClr val="D79694"/>
                </a:solidFill>
              </a:rPr>
              <a:t> “Diet and Human Evolution,  highlights the importance of </a:t>
            </a:r>
          </a:p>
          <a:p>
            <a:pPr algn="ctr" fontAlgn="base">
              <a:spcBef>
                <a:spcPct val="0"/>
              </a:spcBef>
              <a:spcAft>
                <a:spcPct val="0"/>
              </a:spcAft>
            </a:pPr>
            <a:r>
              <a:rPr lang="en-US" sz="3600" dirty="0">
                <a:solidFill>
                  <a:srgbClr val="D79694"/>
                </a:solidFill>
              </a:rPr>
              <a:t>lactose intolerance / lactase deficiency </a:t>
            </a:r>
          </a:p>
          <a:p>
            <a:pPr algn="ctr" fontAlgn="base">
              <a:spcBef>
                <a:spcPct val="0"/>
              </a:spcBef>
              <a:spcAft>
                <a:spcPct val="0"/>
              </a:spcAft>
            </a:pPr>
            <a:r>
              <a:rPr lang="en-US" sz="3600" dirty="0">
                <a:solidFill>
                  <a:srgbClr val="D79694"/>
                </a:solidFill>
              </a:rPr>
              <a:t>in both human evolution and in contemporary populations”</a:t>
            </a: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pp. 40-47</a:t>
            </a:r>
          </a:p>
        </p:txBody>
      </p:sp>
      <p:sp>
        <p:nvSpPr>
          <p:cNvPr id="5" name="Rectangle 3"/>
          <p:cNvSpPr txBox="1">
            <a:spLocks noChangeArrowheads="1"/>
          </p:cNvSpPr>
          <p:nvPr/>
        </p:nvSpPr>
        <p:spPr bwMode="auto">
          <a:xfrm>
            <a:off x="1034142" y="3200293"/>
            <a:ext cx="7086600"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indent="-514350" algn="ctr">
              <a:spcBef>
                <a:spcPts val="0"/>
              </a:spcBef>
              <a:spcAft>
                <a:spcPts val="0"/>
              </a:spcAft>
              <a:tabLst>
                <a:tab pos="0" algn="l"/>
              </a:tabLst>
              <a:defRPr/>
            </a:pPr>
            <a:r>
              <a:rPr lang="en-US" sz="2400" b="1" dirty="0">
                <a:solidFill>
                  <a:srgbClr val="000000"/>
                </a:solidFill>
                <a:latin typeface="Tahoma" pitchFamily="34" charset="0"/>
              </a:rPr>
              <a:t>and we’ll have a close look at this change later . . .</a:t>
            </a:r>
          </a:p>
        </p:txBody>
      </p:sp>
    </p:spTree>
    <p:extLst>
      <p:ext uri="{BB962C8B-B14F-4D97-AF65-F5344CB8AC3E}">
        <p14:creationId xmlns:p14="http://schemas.microsoft.com/office/powerpoint/2010/main" val="1858095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TextBox 2"/>
          <p:cNvSpPr txBox="1">
            <a:spLocks noChangeArrowheads="1"/>
          </p:cNvSpPr>
          <p:nvPr/>
        </p:nvSpPr>
        <p:spPr bwMode="auto">
          <a:xfrm>
            <a:off x="914400" y="2146280"/>
            <a:ext cx="7315200" cy="3416320"/>
          </a:xfrm>
          <a:prstGeom prst="rect">
            <a:avLst/>
          </a:prstGeom>
          <a:noFill/>
          <a:ln w="9525">
            <a:noFill/>
            <a:miter lim="800000"/>
            <a:headEnd/>
            <a:tailEnd/>
          </a:ln>
        </p:spPr>
        <p:txBody>
          <a:bodyPr>
            <a:spAutoFit/>
          </a:bodyPr>
          <a:lstStyle/>
          <a:p>
            <a:pPr algn="ctr"/>
            <a:r>
              <a:rPr lang="en-US" sz="3600" dirty="0">
                <a:solidFill>
                  <a:srgbClr val="D79694"/>
                </a:solidFill>
              </a:rPr>
              <a:t> “Diet and Human Evolution,  highlights the importance of </a:t>
            </a:r>
          </a:p>
          <a:p>
            <a:pPr algn="ctr"/>
            <a:r>
              <a:rPr lang="en-US" sz="3600" dirty="0">
                <a:solidFill>
                  <a:srgbClr val="D79694"/>
                </a:solidFill>
              </a:rPr>
              <a:t>lactose intolerance / lactase deficiency </a:t>
            </a:r>
          </a:p>
          <a:p>
            <a:pPr algn="ctr"/>
            <a:r>
              <a:rPr lang="en-US" sz="3600" dirty="0">
                <a:solidFill>
                  <a:srgbClr val="D79694"/>
                </a:solidFill>
              </a:rPr>
              <a:t>in both human evolution and in contemporary populations”</a:t>
            </a: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pp. 40-47</a:t>
            </a:r>
          </a:p>
        </p:txBody>
      </p:sp>
      <p:sp>
        <p:nvSpPr>
          <p:cNvPr id="5" name="Rectangle 3"/>
          <p:cNvSpPr txBox="1">
            <a:spLocks noChangeArrowheads="1"/>
          </p:cNvSpPr>
          <p:nvPr/>
        </p:nvSpPr>
        <p:spPr bwMode="auto">
          <a:xfrm>
            <a:off x="1034142" y="3569624"/>
            <a:ext cx="7086600" cy="1292662"/>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indent="-514350" algn="ctr">
              <a:spcBef>
                <a:spcPts val="0"/>
              </a:spcBef>
              <a:spcAft>
                <a:spcPts val="0"/>
              </a:spcAft>
              <a:tabLst>
                <a:tab pos="0" algn="l"/>
              </a:tabLst>
              <a:defRPr/>
            </a:pPr>
            <a:r>
              <a:rPr lang="en-US" sz="2400" b="1" dirty="0">
                <a:solidFill>
                  <a:srgbClr val="000000"/>
                </a:solidFill>
                <a:latin typeface="Tahoma" pitchFamily="34" charset="0"/>
              </a:rPr>
              <a:t>in the meantime, let’s look closer at  . . .</a:t>
            </a:r>
          </a:p>
        </p:txBody>
      </p:sp>
    </p:spTree>
    <p:extLst>
      <p:ext uri="{BB962C8B-B14F-4D97-AF65-F5344CB8AC3E}">
        <p14:creationId xmlns:p14="http://schemas.microsoft.com/office/powerpoint/2010/main" val="2887508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143000" y="2819400"/>
            <a:ext cx="6858000" cy="2031325"/>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indent="-514350" algn="ctr">
              <a:spcBef>
                <a:spcPts val="0"/>
              </a:spcBef>
              <a:spcAft>
                <a:spcPts val="0"/>
              </a:spcAft>
              <a:tabLst>
                <a:tab pos="0" algn="l"/>
              </a:tabLst>
              <a:defRPr/>
            </a:pPr>
            <a:r>
              <a:rPr lang="en-US" sz="7200" b="1" dirty="0">
                <a:solidFill>
                  <a:srgbClr val="000000"/>
                </a:solidFill>
              </a:rPr>
              <a:t>calories</a:t>
            </a:r>
            <a:endParaRPr lang="en-US" sz="7200" b="1" dirty="0">
              <a:solidFill>
                <a:srgbClr val="000000"/>
              </a:solidFill>
              <a:latin typeface="Tahoma" pitchFamily="34"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143000" y="2286000"/>
            <a:ext cx="6858000" cy="3323987"/>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indent="-514350" algn="ctr">
              <a:spcBef>
                <a:spcPts val="0"/>
              </a:spcBef>
              <a:spcAft>
                <a:spcPts val="0"/>
              </a:spcAft>
              <a:tabLst>
                <a:tab pos="0" algn="l"/>
              </a:tabLst>
              <a:defRPr/>
            </a:pPr>
            <a:r>
              <a:rPr lang="en-US" sz="2400" b="1" dirty="0">
                <a:solidFill>
                  <a:srgbClr val="000000"/>
                </a:solidFill>
                <a:latin typeface="Tahoma" pitchFamily="34" charset="0"/>
              </a:rPr>
              <a:t>before we can have a look at </a:t>
            </a:r>
          </a:p>
          <a:p>
            <a:pPr indent="-514350" algn="ctr">
              <a:spcBef>
                <a:spcPts val="0"/>
              </a:spcBef>
              <a:spcAft>
                <a:spcPts val="0"/>
              </a:spcAft>
              <a:tabLst>
                <a:tab pos="0" algn="l"/>
              </a:tabLst>
              <a:defRPr/>
            </a:pPr>
            <a:r>
              <a:rPr lang="en-US" sz="2400" b="1" dirty="0">
                <a:solidFill>
                  <a:srgbClr val="000000"/>
                </a:solidFill>
                <a:latin typeface="Tahoma" pitchFamily="34" charset="0"/>
              </a:rPr>
              <a:t>human nutrient needs </a:t>
            </a:r>
          </a:p>
          <a:p>
            <a:pPr indent="-514350" algn="ctr">
              <a:spcBef>
                <a:spcPts val="0"/>
              </a:spcBef>
              <a:spcAft>
                <a:spcPts val="0"/>
              </a:spcAft>
              <a:tabLst>
                <a:tab pos="0" algn="l"/>
              </a:tabLst>
              <a:defRPr/>
            </a:pPr>
            <a:r>
              <a:rPr lang="en-US" sz="2400" b="1" dirty="0">
                <a:solidFill>
                  <a:srgbClr val="000000"/>
                </a:solidFill>
                <a:latin typeface="Tahoma" pitchFamily="34" charset="0"/>
              </a:rPr>
              <a:t>we need to review </a:t>
            </a:r>
          </a:p>
          <a:p>
            <a:pPr indent="-514350" algn="ctr">
              <a:spcBef>
                <a:spcPts val="0"/>
              </a:spcBef>
              <a:spcAft>
                <a:spcPts val="0"/>
              </a:spcAft>
              <a:tabLst>
                <a:tab pos="0" algn="l"/>
              </a:tabLst>
              <a:defRPr/>
            </a:pPr>
            <a:r>
              <a:rPr lang="en-US" sz="3600" b="1" dirty="0">
                <a:solidFill>
                  <a:srgbClr val="000000"/>
                </a:solidFill>
                <a:latin typeface="Tahoma" pitchFamily="34" charset="0"/>
              </a:rPr>
              <a:t>calories</a:t>
            </a:r>
            <a:endParaRPr lang="en-US" sz="2400" b="1" dirty="0">
              <a:solidFill>
                <a:srgbClr val="000000"/>
              </a:solidFill>
              <a:latin typeface="Tahoma" pitchFamily="34" charset="0"/>
            </a:endParaRPr>
          </a:p>
          <a:p>
            <a:pPr indent="-514350" algn="ctr">
              <a:spcBef>
                <a:spcPts val="0"/>
              </a:spcBef>
              <a:spcAft>
                <a:spcPts val="0"/>
              </a:spcAft>
              <a:tabLst>
                <a:tab pos="0" algn="l"/>
              </a:tabLst>
              <a:defRPr/>
            </a:pPr>
            <a:r>
              <a:rPr lang="en-US" sz="2400" b="1" dirty="0">
                <a:solidFill>
                  <a:srgbClr val="000000"/>
                </a:solidFill>
                <a:latin typeface="Tahoma" pitchFamily="34" charset="0"/>
              </a:rPr>
              <a:t>— and what they’re all about</a:t>
            </a:r>
          </a:p>
          <a:p>
            <a:pPr indent="-514350" algn="ctr">
              <a:spcBef>
                <a:spcPts val="0"/>
              </a:spcBef>
              <a:spcAft>
                <a:spcPts val="0"/>
              </a:spcAft>
              <a:tabLst>
                <a:tab pos="0" algn="l"/>
              </a:tabLst>
              <a:defRPr/>
            </a:pPr>
            <a:r>
              <a:rPr lang="en-US" sz="2400" b="1" dirty="0">
                <a:solidFill>
                  <a:srgbClr val="000000"/>
                </a:solidFill>
                <a:latin typeface="Tahoma" pitchFamily="34" charset="0"/>
              </a:rPr>
              <a:t> . .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22"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0323"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solidFill>
                  <a:prstClr val="black"/>
                </a:solidFill>
                <a:latin typeface="Calibri" pitchFamily="34" charset="0"/>
                <a:hlinkClick r:id="rId3"/>
              </a:rPr>
              <a:t>Wikipedia</a:t>
            </a:r>
            <a:endParaRPr lang="en-US">
              <a:solidFill>
                <a:prstClr val="black"/>
              </a:solidFill>
              <a:latin typeface="Calibri" pitchFamily="34" charset="0"/>
            </a:endParaRPr>
          </a:p>
        </p:txBody>
      </p:sp>
      <p:sp>
        <p:nvSpPr>
          <p:cNvPr id="12" name="Rounded Rectangle 11"/>
          <p:cNvSpPr/>
          <p:nvPr/>
        </p:nvSpPr>
        <p:spPr>
          <a:xfrm>
            <a:off x="2286000" y="1817687"/>
            <a:ext cx="2819400" cy="468313"/>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ectangle 3"/>
          <p:cNvSpPr txBox="1">
            <a:spLocks noChangeArrowheads="1"/>
          </p:cNvSpPr>
          <p:nvPr/>
        </p:nvSpPr>
        <p:spPr bwMode="auto">
          <a:xfrm>
            <a:off x="1143000" y="3124200"/>
            <a:ext cx="6858000" cy="2923877"/>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spcBef>
                <a:spcPts val="0"/>
              </a:spcBef>
              <a:spcAft>
                <a:spcPts val="0"/>
              </a:spcAft>
              <a:tabLst>
                <a:tab pos="0" algn="l"/>
              </a:tabLst>
              <a:defRPr/>
            </a:pPr>
            <a:r>
              <a:rPr lang="en-US" sz="3200" b="1" dirty="0">
                <a:solidFill>
                  <a:srgbClr val="000000"/>
                </a:solidFill>
              </a:rPr>
              <a:t>you “see” </a:t>
            </a:r>
          </a:p>
          <a:p>
            <a:pPr indent="-514350" algn="ctr">
              <a:spcBef>
                <a:spcPts val="0"/>
              </a:spcBef>
              <a:spcAft>
                <a:spcPts val="0"/>
              </a:spcAft>
              <a:tabLst>
                <a:tab pos="0" algn="l"/>
              </a:tabLst>
              <a:defRPr/>
            </a:pPr>
            <a:r>
              <a:rPr lang="en-US" sz="1600" dirty="0">
                <a:solidFill>
                  <a:srgbClr val="000000"/>
                </a:solidFill>
              </a:rPr>
              <a:t>(but probably don’t actually look at) </a:t>
            </a:r>
          </a:p>
          <a:p>
            <a:pPr indent="-514350" algn="ctr">
              <a:spcBef>
                <a:spcPts val="0"/>
              </a:spcBef>
              <a:spcAft>
                <a:spcPts val="0"/>
              </a:spcAft>
              <a:tabLst>
                <a:tab pos="0" algn="l"/>
              </a:tabLst>
              <a:defRPr/>
            </a:pPr>
            <a:r>
              <a:rPr lang="en-US" sz="3200" b="1" dirty="0">
                <a:solidFill>
                  <a:srgbClr val="000000"/>
                </a:solidFill>
              </a:rPr>
              <a:t>calorie information on almost every food item you buy </a:t>
            </a:r>
          </a:p>
          <a:p>
            <a:pPr indent="-514350" algn="ctr">
              <a:spcBef>
                <a:spcPts val="0"/>
              </a:spcBef>
              <a:spcAft>
                <a:spcPts val="0"/>
              </a:spcAft>
              <a:tabLst>
                <a:tab pos="0" algn="l"/>
              </a:tabLst>
              <a:defRPr/>
            </a:pPr>
            <a:r>
              <a:rPr lang="en-US" sz="1600" dirty="0">
                <a:solidFill>
                  <a:srgbClr val="000000"/>
                </a:solidFill>
              </a:rPr>
              <a:t>(in a store)</a:t>
            </a:r>
          </a:p>
          <a:p>
            <a:pPr indent="-514350" algn="ctr">
              <a:spcBef>
                <a:spcPts val="0"/>
              </a:spcBef>
              <a:spcAft>
                <a:spcPts val="0"/>
              </a:spcAft>
              <a:tabLst>
                <a:tab pos="0" algn="l"/>
              </a:tabLst>
              <a:defRPr/>
            </a:pPr>
            <a:r>
              <a:rPr lang="en-US" sz="3200" b="1" dirty="0">
                <a:solidFill>
                  <a:srgbClr val="000000"/>
                </a:solidFill>
              </a:rPr>
              <a:t>. . .</a:t>
            </a:r>
            <a:endParaRPr lang="en-US" sz="3200" b="1" dirty="0">
              <a:solidFill>
                <a:srgbClr val="000000"/>
              </a:solidFill>
              <a:latin typeface="Tahoma" pitchFamily="34"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9869" y="563451"/>
            <a:ext cx="6867331" cy="5943600"/>
          </a:xfrm>
          <a:prstGeom prst="rect">
            <a:avLst/>
          </a:prstGeom>
        </p:spPr>
      </p:pic>
      <p:sp>
        <p:nvSpPr>
          <p:cNvPr id="9" name="TextBox 8"/>
          <p:cNvSpPr txBox="1">
            <a:spLocks noChangeArrowheads="1"/>
          </p:cNvSpPr>
          <p:nvPr/>
        </p:nvSpPr>
        <p:spPr bwMode="auto">
          <a:xfrm>
            <a:off x="2728888" y="6578079"/>
            <a:ext cx="3542958" cy="215444"/>
          </a:xfrm>
          <a:prstGeom prst="rect">
            <a:avLst/>
          </a:prstGeom>
          <a:noFill/>
          <a:ln w="9525">
            <a:noFill/>
            <a:miter lim="800000"/>
            <a:headEnd/>
            <a:tailEnd/>
          </a:ln>
        </p:spPr>
        <p:txBody>
          <a:bodyPr wrap="none">
            <a:spAutoFit/>
          </a:bodyPr>
          <a:lstStyle/>
          <a:p>
            <a:r>
              <a:rPr lang="en-US" sz="800" dirty="0">
                <a:solidFill>
                  <a:prstClr val="black"/>
                </a:solidFill>
                <a:latin typeface="Calibri" pitchFamily="34" charset="0"/>
                <a:hlinkClick r:id="rId3"/>
              </a:rPr>
              <a:t>http://www.d.umn.edu/cla/faculty/troufs/anthfood/afnutritionlabels.html#title</a:t>
            </a:r>
            <a:endParaRPr lang="en-US" sz="800" dirty="0">
              <a:solidFill>
                <a:prstClr val="black"/>
              </a:solidFill>
              <a:latin typeface="Calibri" pitchFamily="34" charset="0"/>
            </a:endParaRPr>
          </a:p>
        </p:txBody>
      </p:sp>
      <p:sp>
        <p:nvSpPr>
          <p:cNvPr id="4" name="Rectangle 3"/>
          <p:cNvSpPr/>
          <p:nvPr/>
        </p:nvSpPr>
        <p:spPr>
          <a:xfrm>
            <a:off x="1031631" y="134815"/>
            <a:ext cx="7086600" cy="369332"/>
          </a:xfrm>
          <a:prstGeom prst="rect">
            <a:avLst/>
          </a:prstGeom>
        </p:spPr>
        <p:txBody>
          <a:bodyPr wrap="square">
            <a:spAutoFit/>
          </a:bodyPr>
          <a:lstStyle/>
          <a:p>
            <a:pPr algn="ctr"/>
            <a:r>
              <a:rPr lang="en-US" b="1" dirty="0">
                <a:solidFill>
                  <a:schemeClr val="accent2">
                    <a:lumMod val="50000"/>
                  </a:schemeClr>
                </a:solidFill>
              </a:rPr>
              <a:t>Comparison of Old (left) and New (right) Nutrition Facts Labels</a:t>
            </a:r>
          </a:p>
        </p:txBody>
      </p:sp>
      <p:sp>
        <p:nvSpPr>
          <p:cNvPr id="2" name="Rectangle 1"/>
          <p:cNvSpPr/>
          <p:nvPr/>
        </p:nvSpPr>
        <p:spPr>
          <a:xfrm>
            <a:off x="2514600" y="3909646"/>
            <a:ext cx="1337226" cy="1015663"/>
          </a:xfrm>
          <a:prstGeom prst="rect">
            <a:avLst/>
          </a:prstGeom>
        </p:spPr>
        <p:txBody>
          <a:bodyPr wrap="none">
            <a:spAutoFit/>
          </a:bodyPr>
          <a:lstStyle/>
          <a:p>
            <a:r>
              <a:rPr lang="en-US" sz="6000" b="1" dirty="0">
                <a:solidFill>
                  <a:srgbClr val="FF0000"/>
                </a:solidFill>
              </a:rPr>
              <a:t>old</a:t>
            </a:r>
            <a:endParaRPr lang="en-US" sz="6000" dirty="0">
              <a:solidFill>
                <a:srgbClr val="FF0000"/>
              </a:solidFill>
            </a:endParaRPr>
          </a:p>
        </p:txBody>
      </p:sp>
      <p:sp>
        <p:nvSpPr>
          <p:cNvPr id="6" name="Rectangle 5"/>
          <p:cNvSpPr/>
          <p:nvPr/>
        </p:nvSpPr>
        <p:spPr>
          <a:xfrm>
            <a:off x="5638800" y="4800600"/>
            <a:ext cx="1680268" cy="1015663"/>
          </a:xfrm>
          <a:prstGeom prst="rect">
            <a:avLst/>
          </a:prstGeom>
        </p:spPr>
        <p:txBody>
          <a:bodyPr wrap="none">
            <a:spAutoFit/>
          </a:bodyPr>
          <a:lstStyle/>
          <a:p>
            <a:r>
              <a:rPr lang="en-US" sz="6000" b="1" dirty="0">
                <a:solidFill>
                  <a:srgbClr val="FF0000"/>
                </a:solidFill>
              </a:rPr>
              <a:t>new</a:t>
            </a:r>
            <a:endParaRPr lang="en-US" sz="6000" dirty="0">
              <a:solidFill>
                <a:srgbClr val="FF0000"/>
              </a:solidFill>
            </a:endParaRPr>
          </a:p>
        </p:txBody>
      </p:sp>
      <p:sp>
        <p:nvSpPr>
          <p:cNvPr id="7" name="Rectangle 6"/>
          <p:cNvSpPr/>
          <p:nvPr/>
        </p:nvSpPr>
        <p:spPr>
          <a:xfrm>
            <a:off x="725991" y="6350119"/>
            <a:ext cx="7680308" cy="372409"/>
          </a:xfrm>
          <a:prstGeom prst="rect">
            <a:avLst/>
          </a:prstGeom>
        </p:spPr>
        <p:txBody>
          <a:bodyPr wrap="none">
            <a:spAutoFit/>
          </a:bodyPr>
          <a:lstStyle/>
          <a:p>
            <a:pPr algn="ctr"/>
            <a:r>
              <a:rPr lang="en-US" sz="1600" b="1" dirty="0">
                <a:solidFill>
                  <a:srgbClr val="FF0000"/>
                </a:solidFill>
              </a:rPr>
              <a:t>NOTE: Consult a competent licensed health professional for personal details</a:t>
            </a:r>
          </a:p>
        </p:txBody>
      </p:sp>
    </p:spTree>
    <p:extLst>
      <p:ext uri="{BB962C8B-B14F-4D97-AF65-F5344CB8AC3E}">
        <p14:creationId xmlns:p14="http://schemas.microsoft.com/office/powerpoint/2010/main" val="328845752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609600"/>
            <a:ext cx="9144000" cy="5715000"/>
          </a:xfrm>
          <a:prstGeom prst="rect">
            <a:avLst/>
          </a:prstGeom>
          <a:noFill/>
          <a:ln w="9525">
            <a:noFill/>
            <a:miter lim="800000"/>
            <a:headEnd/>
            <a:tailEnd/>
          </a:ln>
        </p:spPr>
      </p:pic>
      <p:sp>
        <p:nvSpPr>
          <p:cNvPr id="4" name="Rectangle 3"/>
          <p:cNvSpPr txBox="1">
            <a:spLocks noChangeArrowheads="1"/>
          </p:cNvSpPr>
          <p:nvPr/>
        </p:nvSpPr>
        <p:spPr bwMode="auto">
          <a:xfrm>
            <a:off x="3505200" y="2750165"/>
            <a:ext cx="4724400" cy="2431435"/>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spcBef>
                <a:spcPts val="0"/>
              </a:spcBef>
              <a:spcAft>
                <a:spcPts val="0"/>
              </a:spcAft>
              <a:tabLst>
                <a:tab pos="0" algn="l"/>
              </a:tabLst>
              <a:defRPr/>
            </a:pPr>
            <a:r>
              <a:rPr lang="en-US" sz="2800" b="1" dirty="0">
                <a:solidFill>
                  <a:srgbClr val="000000"/>
                </a:solidFill>
              </a:rPr>
              <a:t>when checking out at the grocery store you see </a:t>
            </a:r>
          </a:p>
          <a:p>
            <a:pPr indent="-514350" algn="ctr">
              <a:spcBef>
                <a:spcPts val="0"/>
              </a:spcBef>
              <a:spcAft>
                <a:spcPts val="0"/>
              </a:spcAft>
              <a:tabLst>
                <a:tab pos="0" algn="l"/>
              </a:tabLst>
              <a:defRPr/>
            </a:pPr>
            <a:r>
              <a:rPr lang="en-US" sz="1600" dirty="0">
                <a:solidFill>
                  <a:srgbClr val="000000"/>
                </a:solidFill>
              </a:rPr>
              <a:t>(and more than likely look at) </a:t>
            </a:r>
          </a:p>
          <a:p>
            <a:pPr indent="-514350" algn="ctr">
              <a:spcBef>
                <a:spcPts val="0"/>
              </a:spcBef>
              <a:spcAft>
                <a:spcPts val="0"/>
              </a:spcAft>
              <a:tabLst>
                <a:tab pos="0" algn="l"/>
              </a:tabLst>
              <a:defRPr/>
            </a:pPr>
            <a:r>
              <a:rPr lang="en-US" sz="2800" b="1" dirty="0">
                <a:solidFill>
                  <a:srgbClr val="000000"/>
                </a:solidFill>
              </a:rPr>
              <a:t>calorie and glamour information galore . . .</a:t>
            </a:r>
            <a:endParaRPr lang="en-US" sz="2800" b="1" dirty="0">
              <a:solidFill>
                <a:srgbClr val="000000"/>
              </a:solidFill>
              <a:latin typeface="Tahoma" pitchFamily="34" charset="0"/>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57200" y="1600200"/>
            <a:ext cx="8229600" cy="4247317"/>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indent="-514350" algn="ctr">
              <a:spcBef>
                <a:spcPts val="0"/>
              </a:spcBef>
              <a:spcAft>
                <a:spcPts val="0"/>
              </a:spcAft>
              <a:tabLst>
                <a:tab pos="0" algn="l"/>
              </a:tabLst>
              <a:defRPr/>
            </a:pPr>
            <a:r>
              <a:rPr lang="en-US" sz="2400" b="1" dirty="0">
                <a:solidFill>
                  <a:srgbClr val="000000"/>
                </a:solidFill>
                <a:latin typeface="Tahoma" pitchFamily="34" charset="0"/>
              </a:rPr>
              <a:t>those “calories” </a:t>
            </a:r>
            <a:r>
              <a:rPr lang="en-US" sz="1600" dirty="0">
                <a:solidFill>
                  <a:srgbClr val="000000"/>
                </a:solidFill>
                <a:latin typeface="Tahoma" pitchFamily="34" charset="0"/>
              </a:rPr>
              <a:t>in the U.S.A. </a:t>
            </a:r>
            <a:r>
              <a:rPr lang="en-US" sz="2400" b="1" dirty="0">
                <a:solidFill>
                  <a:srgbClr val="000000"/>
                </a:solidFill>
                <a:latin typeface="Tahoma" pitchFamily="34" charset="0"/>
              </a:rPr>
              <a:t>are</a:t>
            </a:r>
          </a:p>
          <a:p>
            <a:pPr indent="-514350" algn="ctr">
              <a:spcBef>
                <a:spcPts val="0"/>
              </a:spcBef>
              <a:spcAft>
                <a:spcPts val="0"/>
              </a:spcAft>
              <a:tabLst>
                <a:tab pos="0" algn="l"/>
              </a:tabLst>
              <a:defRPr/>
            </a:pPr>
            <a:r>
              <a:rPr lang="en-US" sz="3200" b="1" dirty="0">
                <a:solidFill>
                  <a:srgbClr val="C81A08"/>
                </a:solidFill>
                <a:latin typeface="Tahoma" pitchFamily="34" charset="0"/>
              </a:rPr>
              <a:t>“food calories”</a:t>
            </a:r>
            <a:r>
              <a:rPr lang="en-US" sz="3200" b="1" dirty="0">
                <a:solidFill>
                  <a:srgbClr val="000000"/>
                </a:solidFill>
                <a:latin typeface="Tahoma" pitchFamily="34" charset="0"/>
              </a:rPr>
              <a:t>. . .</a:t>
            </a:r>
          </a:p>
          <a:p>
            <a:pPr indent="-514350" algn="ctr">
              <a:spcBef>
                <a:spcPts val="0"/>
              </a:spcBef>
              <a:spcAft>
                <a:spcPts val="0"/>
              </a:spcAft>
              <a:tabLst>
                <a:tab pos="0" algn="l"/>
              </a:tabLst>
              <a:defRPr/>
            </a:pPr>
            <a:endParaRPr lang="en-US" sz="1600" b="1" dirty="0">
              <a:solidFill>
                <a:srgbClr val="000000"/>
              </a:solidFill>
              <a:latin typeface="Tahoma" pitchFamily="34" charset="0"/>
            </a:endParaRPr>
          </a:p>
          <a:p>
            <a:pPr indent="-514350" algn="ctr">
              <a:spcBef>
                <a:spcPts val="0"/>
              </a:spcBef>
              <a:spcAft>
                <a:spcPts val="0"/>
              </a:spcAft>
              <a:tabLst>
                <a:tab pos="0" algn="l"/>
              </a:tabLst>
              <a:defRPr/>
            </a:pPr>
            <a:r>
              <a:rPr lang="en-US" sz="2400" dirty="0">
                <a:solidFill>
                  <a:srgbClr val="000000"/>
                </a:solidFill>
                <a:latin typeface="Tahoma" pitchFamily="34" charset="0"/>
              </a:rPr>
              <a:t>or what in Europe and in laboratories and other places around the world are known as</a:t>
            </a:r>
          </a:p>
          <a:p>
            <a:pPr indent="-514350" algn="ctr">
              <a:spcBef>
                <a:spcPts val="0"/>
              </a:spcBef>
              <a:spcAft>
                <a:spcPts val="0"/>
              </a:spcAft>
              <a:tabLst>
                <a:tab pos="0" algn="l"/>
              </a:tabLst>
              <a:defRPr/>
            </a:pPr>
            <a:endParaRPr lang="en-US" sz="1600" b="1" dirty="0">
              <a:solidFill>
                <a:srgbClr val="000000"/>
              </a:solidFill>
              <a:latin typeface="Tahoma" pitchFamily="34" charset="0"/>
            </a:endParaRPr>
          </a:p>
          <a:p>
            <a:pPr indent="-514350" algn="ctr">
              <a:spcBef>
                <a:spcPts val="0"/>
              </a:spcBef>
              <a:spcAft>
                <a:spcPts val="0"/>
              </a:spcAft>
              <a:tabLst>
                <a:tab pos="0" algn="l"/>
              </a:tabLst>
              <a:defRPr/>
            </a:pPr>
            <a:r>
              <a:rPr lang="en-US" sz="3200" b="1" dirty="0">
                <a:solidFill>
                  <a:srgbClr val="C81A08"/>
                </a:solidFill>
                <a:latin typeface="Tahoma" pitchFamily="34" charset="0"/>
              </a:rPr>
              <a:t>“kilocalories”</a:t>
            </a:r>
          </a:p>
          <a:p>
            <a:pPr indent="-514350" algn="ctr">
              <a:spcBef>
                <a:spcPts val="0"/>
              </a:spcBef>
              <a:spcAft>
                <a:spcPts val="0"/>
              </a:spcAft>
              <a:tabLst>
                <a:tab pos="0" algn="l"/>
              </a:tabLst>
              <a:defRPr/>
            </a:pPr>
            <a:r>
              <a:rPr lang="en-US" sz="1600" dirty="0">
                <a:solidFill>
                  <a:srgbClr val="000000"/>
                </a:solidFill>
                <a:latin typeface="Tahoma" pitchFamily="34" charset="0"/>
              </a:rPr>
              <a:t>abbreviated</a:t>
            </a:r>
          </a:p>
          <a:p>
            <a:pPr indent="-514350" algn="ctr">
              <a:spcBef>
                <a:spcPts val="0"/>
              </a:spcBef>
              <a:spcAft>
                <a:spcPts val="0"/>
              </a:spcAft>
              <a:tabLst>
                <a:tab pos="0" algn="l"/>
              </a:tabLst>
              <a:defRPr/>
            </a:pPr>
            <a:r>
              <a:rPr lang="en-US" sz="3200" b="1" dirty="0">
                <a:solidFill>
                  <a:srgbClr val="C81A08"/>
                </a:solidFill>
                <a:latin typeface="Tahoma" pitchFamily="34" charset="0"/>
              </a:rPr>
              <a:t>kcal</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42370" name="TextBox 4"/>
          <p:cNvSpPr txBox="1">
            <a:spLocks noChangeArrowheads="1"/>
          </p:cNvSpPr>
          <p:nvPr/>
        </p:nvSpPr>
        <p:spPr bwMode="auto">
          <a:xfrm>
            <a:off x="3196772" y="3215665"/>
            <a:ext cx="5003800" cy="2923877"/>
          </a:xfrm>
          <a:prstGeom prst="rect">
            <a:avLst/>
          </a:prstGeom>
          <a:solidFill>
            <a:srgbClr val="FFC000"/>
          </a:solidFill>
          <a:ln w="76200">
            <a:solidFill>
              <a:srgbClr val="C80000"/>
            </a:solidFill>
            <a:miter lim="800000"/>
            <a:headEnd/>
            <a:tailEnd/>
          </a:ln>
        </p:spPr>
        <p:txBody>
          <a:bodyPr wrap="square" lIns="228600" tIns="228600" rIns="228600" bIns="228600">
            <a:spAutoFit/>
          </a:bodyPr>
          <a:lstStyle/>
          <a:p>
            <a:pPr algn="ctr"/>
            <a:r>
              <a:rPr lang="en-US" sz="4000" b="1" dirty="0">
                <a:solidFill>
                  <a:prstClr val="black"/>
                </a:solidFill>
                <a:latin typeface="Calibri" pitchFamily="34" charset="0"/>
              </a:rPr>
              <a:t>so one “</a:t>
            </a:r>
            <a:r>
              <a:rPr lang="en-US" sz="4000" b="1" i="1" dirty="0">
                <a:solidFill>
                  <a:srgbClr val="C81A08"/>
                </a:solidFill>
                <a:latin typeface="Calibri" pitchFamily="34" charset="0"/>
              </a:rPr>
              <a:t>food</a:t>
            </a:r>
            <a:r>
              <a:rPr lang="en-US" sz="4000" b="1" i="1" dirty="0">
                <a:solidFill>
                  <a:prstClr val="black"/>
                </a:solidFill>
                <a:latin typeface="Calibri" pitchFamily="34" charset="0"/>
              </a:rPr>
              <a:t> calorie”</a:t>
            </a:r>
            <a:r>
              <a:rPr lang="en-US" sz="4000" b="1" dirty="0">
                <a:solidFill>
                  <a:prstClr val="black"/>
                </a:solidFill>
                <a:latin typeface="Calibri" pitchFamily="34" charset="0"/>
              </a:rPr>
              <a:t>  </a:t>
            </a:r>
          </a:p>
          <a:p>
            <a:pPr algn="ctr"/>
            <a:r>
              <a:rPr lang="en-US" sz="4000" b="1" dirty="0">
                <a:solidFill>
                  <a:prstClr val="black"/>
                </a:solidFill>
                <a:latin typeface="Calibri" pitchFamily="34" charset="0"/>
              </a:rPr>
              <a:t>= </a:t>
            </a:r>
          </a:p>
          <a:p>
            <a:pPr algn="ctr"/>
            <a:r>
              <a:rPr lang="en-US" sz="4000" b="1" dirty="0">
                <a:solidFill>
                  <a:prstClr val="black"/>
                </a:solidFill>
                <a:latin typeface="Calibri" pitchFamily="34" charset="0"/>
              </a:rPr>
              <a:t>1 </a:t>
            </a:r>
            <a:r>
              <a:rPr lang="en-US" sz="4000" b="1" dirty="0">
                <a:solidFill>
                  <a:srgbClr val="C81A08"/>
                </a:solidFill>
                <a:latin typeface="Calibri" pitchFamily="34" charset="0"/>
              </a:rPr>
              <a:t>kcal</a:t>
            </a:r>
            <a:r>
              <a:rPr lang="en-US" sz="4000" b="1" dirty="0">
                <a:solidFill>
                  <a:prstClr val="black"/>
                </a:solidFill>
                <a:latin typeface="Calibri" pitchFamily="34" charset="0"/>
              </a:rPr>
              <a:t> </a:t>
            </a:r>
          </a:p>
          <a:p>
            <a:pPr algn="ctr"/>
            <a:r>
              <a:rPr lang="en-US" sz="4000" b="1" dirty="0">
                <a:solidFill>
                  <a:prstClr val="black"/>
                </a:solidFill>
                <a:latin typeface="Calibri" pitchFamily="34" charset="0"/>
              </a:rPr>
              <a:t>or 1,000 calories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D15D4E-14DA-482A-8C8B-02F88AA948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1200" y="228601"/>
            <a:ext cx="5175504" cy="6383985"/>
          </a:xfrm>
          <a:prstGeom prst="rect">
            <a:avLst/>
          </a:prstGeom>
        </p:spPr>
      </p:pic>
      <p:sp>
        <p:nvSpPr>
          <p:cNvPr id="7" name="Rectangle 11">
            <a:extLst>
              <a:ext uri="{FF2B5EF4-FFF2-40B4-BE49-F238E27FC236}">
                <a16:creationId xmlns:a16="http://schemas.microsoft.com/office/drawing/2014/main" id="{C65A1D3F-6C27-46C2-81FF-E4A8147FC0FC}"/>
              </a:ext>
            </a:extLst>
          </p:cNvPr>
          <p:cNvSpPr>
            <a:spLocks noChangeArrowheads="1"/>
          </p:cNvSpPr>
          <p:nvPr/>
        </p:nvSpPr>
        <p:spPr bwMode="auto">
          <a:xfrm>
            <a:off x="3747722" y="6172200"/>
            <a:ext cx="1644650" cy="392415"/>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05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2010-2024</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8" name="Text Box 10">
            <a:extLst>
              <a:ext uri="{FF2B5EF4-FFF2-40B4-BE49-F238E27FC236}">
                <a16:creationId xmlns:a16="http://schemas.microsoft.com/office/drawing/2014/main" id="{A6DECCF2-767E-47B8-9B3D-9CFCFCD91486}"/>
              </a:ext>
            </a:extLst>
          </p:cNvPr>
          <p:cNvSpPr txBox="1">
            <a:spLocks noChangeArrowheads="1"/>
          </p:cNvSpPr>
          <p:nvPr/>
        </p:nvSpPr>
        <p:spPr bwMode="auto">
          <a:xfrm>
            <a:off x="3111922" y="6637867"/>
            <a:ext cx="2904962"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000000"/>
                </a:solidFill>
                <a:effectLst/>
                <a:uLnTx/>
                <a:uFillTx/>
                <a:latin typeface="Arial" charset="0"/>
                <a:ea typeface="+mn-ea"/>
                <a:cs typeface="+mn-cs"/>
                <a:hlinkClick r:id="rId3"/>
              </a:rPr>
              <a:t>www.d.umn.edu/cla/faculty/troufs/anthfood/aftexts.html#title</a:t>
            </a:r>
            <a:endParaRPr kumimoji="1"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87460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22"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0323"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solidFill>
                  <a:prstClr val="black"/>
                </a:solidFill>
                <a:latin typeface="Calibri" pitchFamily="34" charset="0"/>
                <a:hlinkClick r:id="rId3"/>
              </a:rPr>
              <a:t>Wikipedia</a:t>
            </a:r>
            <a:endParaRPr lang="en-US">
              <a:solidFill>
                <a:prstClr val="black"/>
              </a:solidFill>
              <a:latin typeface="Calibri" pitchFamily="34" charset="0"/>
            </a:endParaRPr>
          </a:p>
        </p:txBody>
      </p:sp>
      <p:sp>
        <p:nvSpPr>
          <p:cNvPr id="8" name="Rectangle 3"/>
          <p:cNvSpPr txBox="1">
            <a:spLocks noChangeArrowheads="1"/>
          </p:cNvSpPr>
          <p:nvPr/>
        </p:nvSpPr>
        <p:spPr bwMode="auto">
          <a:xfrm>
            <a:off x="1143000" y="3421451"/>
            <a:ext cx="6858000" cy="2062103"/>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spcBef>
                <a:spcPts val="0"/>
              </a:spcBef>
              <a:spcAft>
                <a:spcPts val="0"/>
              </a:spcAft>
              <a:tabLst>
                <a:tab pos="0" algn="l"/>
              </a:tabLst>
              <a:defRPr/>
            </a:pPr>
            <a:r>
              <a:rPr lang="en-US" sz="2400" b="1" dirty="0">
                <a:solidFill>
                  <a:srgbClr val="000000"/>
                </a:solidFill>
              </a:rPr>
              <a:t>let’s have a look at the</a:t>
            </a:r>
            <a:endParaRPr lang="en-US" sz="2400" dirty="0">
              <a:solidFill>
                <a:srgbClr val="000000"/>
              </a:solidFill>
            </a:endParaRPr>
          </a:p>
          <a:p>
            <a:pPr indent="-514350" algn="ctr">
              <a:spcBef>
                <a:spcPts val="0"/>
              </a:spcBef>
              <a:spcAft>
                <a:spcPts val="0"/>
              </a:spcAft>
              <a:tabLst>
                <a:tab pos="0" algn="l"/>
              </a:tabLst>
              <a:defRPr/>
            </a:pPr>
            <a:r>
              <a:rPr lang="en-US" sz="2400" b="1" dirty="0">
                <a:solidFill>
                  <a:srgbClr val="000000"/>
                </a:solidFill>
              </a:rPr>
              <a:t>calorie and nutrition information on the “Nutrition Facts” labels of almost every food item you buy </a:t>
            </a:r>
            <a:r>
              <a:rPr lang="en-US" sz="1600" dirty="0">
                <a:solidFill>
                  <a:srgbClr val="000000"/>
                </a:solidFill>
              </a:rPr>
              <a:t>(in a store)  </a:t>
            </a:r>
            <a:r>
              <a:rPr lang="en-US" sz="3200" b="1" dirty="0">
                <a:solidFill>
                  <a:srgbClr val="000000"/>
                </a:solidFill>
              </a:rPr>
              <a:t>. . .</a:t>
            </a:r>
            <a:endParaRPr lang="en-US" sz="3200" b="1" dirty="0">
              <a:solidFill>
                <a:srgbClr val="000000"/>
              </a:solidFill>
              <a:latin typeface="Tahoma" pitchFamily="34"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9869" y="563451"/>
            <a:ext cx="6867331" cy="5943600"/>
          </a:xfrm>
          <a:prstGeom prst="rect">
            <a:avLst/>
          </a:prstGeom>
        </p:spPr>
      </p:pic>
      <p:sp>
        <p:nvSpPr>
          <p:cNvPr id="9" name="TextBox 8"/>
          <p:cNvSpPr txBox="1">
            <a:spLocks noChangeArrowheads="1"/>
          </p:cNvSpPr>
          <p:nvPr/>
        </p:nvSpPr>
        <p:spPr bwMode="auto">
          <a:xfrm>
            <a:off x="2728888" y="6578079"/>
            <a:ext cx="3542958"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hlinkClick r:id="rId3"/>
              </a:rPr>
              <a:t>http://www.d.umn.edu/cla/faculty/troufs/anthfood/afnutritionlabels.html#title</a:t>
            </a:r>
            <a:endPar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 name="Rectangle 3"/>
          <p:cNvSpPr/>
          <p:nvPr/>
        </p:nvSpPr>
        <p:spPr>
          <a:xfrm>
            <a:off x="1031631" y="134815"/>
            <a:ext cx="70866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504D">
                    <a:lumMod val="50000"/>
                  </a:srgbClr>
                </a:solidFill>
                <a:effectLst/>
                <a:uLnTx/>
                <a:uFillTx/>
                <a:latin typeface="Arial" charset="0"/>
                <a:ea typeface="+mn-ea"/>
                <a:cs typeface="+mn-cs"/>
              </a:rPr>
              <a:t>Comparison of Old (left) and New (right) Nutrition Facts Labels</a:t>
            </a:r>
          </a:p>
        </p:txBody>
      </p:sp>
      <p:sp>
        <p:nvSpPr>
          <p:cNvPr id="2" name="Rectangle 1"/>
          <p:cNvSpPr/>
          <p:nvPr/>
        </p:nvSpPr>
        <p:spPr>
          <a:xfrm>
            <a:off x="2514600" y="3909646"/>
            <a:ext cx="1337226"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charset="0"/>
                <a:ea typeface="+mn-ea"/>
                <a:cs typeface="+mn-cs"/>
              </a:rPr>
              <a:t>old</a:t>
            </a:r>
            <a:endParaRPr kumimoji="0" lang="en-US" sz="60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6" name="Rectangle 5"/>
          <p:cNvSpPr/>
          <p:nvPr/>
        </p:nvSpPr>
        <p:spPr>
          <a:xfrm>
            <a:off x="5638800" y="4800600"/>
            <a:ext cx="1680268"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charset="0"/>
                <a:ea typeface="+mn-ea"/>
                <a:cs typeface="+mn-cs"/>
              </a:rPr>
              <a:t>new</a:t>
            </a:r>
            <a:endParaRPr kumimoji="0" lang="en-US" sz="60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7" name="Rectangle 6"/>
          <p:cNvSpPr/>
          <p:nvPr/>
        </p:nvSpPr>
        <p:spPr>
          <a:xfrm>
            <a:off x="725991" y="6350119"/>
            <a:ext cx="7680308" cy="372409"/>
          </a:xfrm>
          <a:prstGeom prst="rect">
            <a:avLst/>
          </a:prstGeom>
        </p:spPr>
        <p:txBody>
          <a:bodyPr wrap="none">
            <a:spAutoFit/>
          </a:bodyPr>
          <a:lstStyle/>
          <a:p>
            <a:pPr algn="ctr"/>
            <a:r>
              <a:rPr lang="en-US" sz="1600" b="1" dirty="0">
                <a:solidFill>
                  <a:srgbClr val="FF0000"/>
                </a:solidFill>
              </a:rPr>
              <a:t>NOTE: Consult a competent licensed health professional for personal details</a:t>
            </a:r>
          </a:p>
        </p:txBody>
      </p:sp>
    </p:spTree>
    <p:extLst>
      <p:ext uri="{BB962C8B-B14F-4D97-AF65-F5344CB8AC3E}">
        <p14:creationId xmlns:p14="http://schemas.microsoft.com/office/powerpoint/2010/main" val="76516627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22"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0323"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solidFill>
                  <a:prstClr val="black"/>
                </a:solidFill>
                <a:latin typeface="Calibri" pitchFamily="34" charset="0"/>
                <a:hlinkClick r:id="rId3"/>
              </a:rPr>
              <a:t>Wikipedia</a:t>
            </a:r>
            <a:endParaRPr lang="en-US">
              <a:solidFill>
                <a:prstClr val="black"/>
              </a:solidFill>
              <a:latin typeface="Calibri" pitchFamily="34" charset="0"/>
            </a:endParaRPr>
          </a:p>
        </p:txBody>
      </p:sp>
      <p:sp>
        <p:nvSpPr>
          <p:cNvPr id="6" name="Rectangle 3"/>
          <p:cNvSpPr txBox="1">
            <a:spLocks noChangeArrowheads="1"/>
          </p:cNvSpPr>
          <p:nvPr/>
        </p:nvSpPr>
        <p:spPr bwMode="auto">
          <a:xfrm>
            <a:off x="1143000" y="2914495"/>
            <a:ext cx="6858000" cy="2923877"/>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spcBef>
                <a:spcPts val="0"/>
              </a:spcBef>
              <a:spcAft>
                <a:spcPts val="0"/>
              </a:spcAft>
              <a:tabLst>
                <a:tab pos="0" algn="l"/>
              </a:tabLst>
              <a:defRPr/>
            </a:pPr>
            <a:r>
              <a:rPr lang="en-US" sz="2400" b="1" dirty="0">
                <a:solidFill>
                  <a:srgbClr val="000000"/>
                </a:solidFill>
              </a:rPr>
              <a:t>have a look at any </a:t>
            </a:r>
          </a:p>
          <a:p>
            <a:pPr indent="-514350" algn="ctr">
              <a:spcBef>
                <a:spcPts val="0"/>
              </a:spcBef>
              <a:spcAft>
                <a:spcPts val="0"/>
              </a:spcAft>
              <a:tabLst>
                <a:tab pos="0" algn="l"/>
              </a:tabLst>
              <a:defRPr/>
            </a:pPr>
            <a:r>
              <a:rPr lang="en-US" sz="2400" b="1" dirty="0">
                <a:solidFill>
                  <a:srgbClr val="000000"/>
                </a:solidFill>
              </a:rPr>
              <a:t>Nutrition Facts label </a:t>
            </a:r>
          </a:p>
          <a:p>
            <a:pPr indent="-514350" algn="ctr">
              <a:spcBef>
                <a:spcPts val="0"/>
              </a:spcBef>
              <a:spcAft>
                <a:spcPts val="0"/>
              </a:spcAft>
              <a:tabLst>
                <a:tab pos="0" algn="l"/>
              </a:tabLst>
              <a:defRPr/>
            </a:pPr>
            <a:r>
              <a:rPr lang="en-US" sz="2400" b="1" dirty="0">
                <a:solidFill>
                  <a:srgbClr val="000000"/>
                </a:solidFill>
              </a:rPr>
              <a:t>and you will see that they all have the same categories of information </a:t>
            </a:r>
          </a:p>
          <a:p>
            <a:pPr indent="-514350" algn="ctr">
              <a:spcBef>
                <a:spcPts val="0"/>
              </a:spcBef>
              <a:spcAft>
                <a:spcPts val="0"/>
              </a:spcAft>
              <a:tabLst>
                <a:tab pos="0" algn="l"/>
              </a:tabLst>
              <a:defRPr/>
            </a:pPr>
            <a:endParaRPr lang="en-US" sz="1600" b="1" dirty="0">
              <a:solidFill>
                <a:srgbClr val="000000"/>
              </a:solidFill>
              <a:latin typeface="Tahoma" pitchFamily="34" charset="0"/>
            </a:endParaRPr>
          </a:p>
          <a:p>
            <a:pPr indent="-514350" algn="ctr">
              <a:spcBef>
                <a:spcPts val="0"/>
              </a:spcBef>
              <a:spcAft>
                <a:spcPts val="0"/>
              </a:spcAft>
              <a:tabLst>
                <a:tab pos="0" algn="l"/>
              </a:tabLst>
              <a:defRPr/>
            </a:pPr>
            <a:r>
              <a:rPr lang="en-US" sz="2400" dirty="0">
                <a:solidFill>
                  <a:srgbClr val="000000"/>
                </a:solidFill>
                <a:latin typeface="Tahoma" pitchFamily="34" charset="0"/>
              </a:rPr>
              <a:t>the first sample here is from a package of macaroni and cheese, an all-American food . . . </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22"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0323"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sp>
        <p:nvSpPr>
          <p:cNvPr id="12" name="Rounded Rectangle 11"/>
          <p:cNvSpPr/>
          <p:nvPr/>
        </p:nvSpPr>
        <p:spPr>
          <a:xfrm>
            <a:off x="2286000" y="314325"/>
            <a:ext cx="2819400" cy="620713"/>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22"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0323"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sp>
        <p:nvSpPr>
          <p:cNvPr id="7" name="Oval 6"/>
          <p:cNvSpPr/>
          <p:nvPr/>
        </p:nvSpPr>
        <p:spPr>
          <a:xfrm>
            <a:off x="3916363" y="2035175"/>
            <a:ext cx="1270000" cy="47625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Left Arrow 7"/>
          <p:cNvSpPr/>
          <p:nvPr/>
        </p:nvSpPr>
        <p:spPr>
          <a:xfrm rot="20928943">
            <a:off x="5323976" y="1687639"/>
            <a:ext cx="2286000" cy="457200"/>
          </a:xfrm>
          <a:prstGeom prst="leftArrow">
            <a:avLst/>
          </a:prstGeom>
          <a:solidFill>
            <a:srgbClr val="FFC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
          <p:cNvSpPr txBox="1">
            <a:spLocks noChangeArrowheads="1"/>
          </p:cNvSpPr>
          <p:nvPr/>
        </p:nvSpPr>
        <p:spPr bwMode="auto">
          <a:xfrm>
            <a:off x="867228" y="4343400"/>
            <a:ext cx="7391400" cy="1631216"/>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spcBef>
                <a:spcPts val="0"/>
              </a:spcBef>
              <a:spcAft>
                <a:spcPts val="0"/>
              </a:spcAft>
              <a:tabLst>
                <a:tab pos="0" algn="l"/>
              </a:tabLst>
              <a:defRPr/>
            </a:pPr>
            <a:r>
              <a:rPr lang="en-US" sz="3200" b="1" dirty="0">
                <a:solidFill>
                  <a:srgbClr val="000000"/>
                </a:solidFill>
              </a:rPr>
              <a:t>the “Daily Value”</a:t>
            </a:r>
          </a:p>
          <a:p>
            <a:pPr indent="-514350" algn="ctr">
              <a:spcBef>
                <a:spcPts val="0"/>
              </a:spcBef>
              <a:spcAft>
                <a:spcPts val="0"/>
              </a:spcAft>
              <a:tabLst>
                <a:tab pos="0" algn="l"/>
              </a:tabLst>
              <a:defRPr/>
            </a:pPr>
            <a:r>
              <a:rPr lang="en-US" sz="2000" b="1" dirty="0">
                <a:solidFill>
                  <a:srgbClr val="000000"/>
                </a:solidFill>
              </a:rPr>
              <a:t>— DV </a:t>
            </a:r>
            <a:r>
              <a:rPr lang="en-US" dirty="0">
                <a:solidFill>
                  <a:srgbClr val="000000"/>
                </a:solidFill>
              </a:rPr>
              <a:t>(or DVI </a:t>
            </a:r>
            <a:r>
              <a:rPr lang="en-US" sz="1400" dirty="0">
                <a:solidFill>
                  <a:srgbClr val="000000"/>
                </a:solidFill>
              </a:rPr>
              <a:t>[“Daily Value Index”]</a:t>
            </a:r>
            <a:r>
              <a:rPr lang="en-US" dirty="0">
                <a:solidFill>
                  <a:srgbClr val="000000"/>
                </a:solidFill>
              </a:rPr>
              <a:t>)</a:t>
            </a:r>
            <a:r>
              <a:rPr lang="en-US" sz="1400" dirty="0">
                <a:solidFill>
                  <a:srgbClr val="000000"/>
                </a:solidFill>
              </a:rPr>
              <a:t>  </a:t>
            </a:r>
            <a:r>
              <a:rPr lang="en-US" sz="2000" b="1" dirty="0">
                <a:solidFill>
                  <a:srgbClr val="000000"/>
                </a:solidFill>
              </a:rPr>
              <a:t>—</a:t>
            </a:r>
            <a:endParaRPr lang="en-US" b="1" dirty="0">
              <a:solidFill>
                <a:srgbClr val="000000"/>
              </a:solidFill>
            </a:endParaRPr>
          </a:p>
          <a:p>
            <a:pPr indent="-514350" algn="ctr">
              <a:spcBef>
                <a:spcPts val="0"/>
              </a:spcBef>
              <a:spcAft>
                <a:spcPts val="0"/>
              </a:spcAft>
              <a:tabLst>
                <a:tab pos="0" algn="l"/>
              </a:tabLst>
              <a:defRPr/>
            </a:pPr>
            <a:r>
              <a:rPr lang="en-US" sz="2400" b="1" dirty="0">
                <a:solidFill>
                  <a:srgbClr val="000000"/>
                </a:solidFill>
              </a:rPr>
              <a:t>is a nutrition recommendation . . .</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9869" y="563451"/>
            <a:ext cx="6867331" cy="5943600"/>
          </a:xfrm>
          <a:prstGeom prst="rect">
            <a:avLst/>
          </a:prstGeom>
        </p:spPr>
      </p:pic>
      <p:sp>
        <p:nvSpPr>
          <p:cNvPr id="9" name="TextBox 8"/>
          <p:cNvSpPr txBox="1">
            <a:spLocks noChangeArrowheads="1"/>
          </p:cNvSpPr>
          <p:nvPr/>
        </p:nvSpPr>
        <p:spPr bwMode="auto">
          <a:xfrm>
            <a:off x="2728888" y="6578079"/>
            <a:ext cx="3542958"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hlinkClick r:id="rId3"/>
              </a:rPr>
              <a:t>http://www.d.umn.edu/cla/faculty/troufs/anthfood/afnutritionlabels.html#title</a:t>
            </a:r>
            <a:endPar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 name="Rectangle 3"/>
          <p:cNvSpPr/>
          <p:nvPr/>
        </p:nvSpPr>
        <p:spPr>
          <a:xfrm>
            <a:off x="1031631" y="134815"/>
            <a:ext cx="70866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504D">
                    <a:lumMod val="50000"/>
                  </a:srgbClr>
                </a:solidFill>
                <a:effectLst/>
                <a:uLnTx/>
                <a:uFillTx/>
                <a:latin typeface="Arial" charset="0"/>
                <a:ea typeface="+mn-ea"/>
                <a:cs typeface="+mn-cs"/>
              </a:rPr>
              <a:t>Comparison of Old (left) and New (right) Nutrition Facts Labels</a:t>
            </a:r>
          </a:p>
        </p:txBody>
      </p:sp>
      <p:sp>
        <p:nvSpPr>
          <p:cNvPr id="2" name="Rectangle 1"/>
          <p:cNvSpPr/>
          <p:nvPr/>
        </p:nvSpPr>
        <p:spPr>
          <a:xfrm>
            <a:off x="2514600" y="3909646"/>
            <a:ext cx="1337226"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charset="0"/>
                <a:ea typeface="+mn-ea"/>
                <a:cs typeface="+mn-cs"/>
              </a:rPr>
              <a:t>old</a:t>
            </a:r>
            <a:endParaRPr kumimoji="0" lang="en-US" sz="60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6" name="Oval 5"/>
          <p:cNvSpPr/>
          <p:nvPr/>
        </p:nvSpPr>
        <p:spPr>
          <a:xfrm>
            <a:off x="6379308" y="2203373"/>
            <a:ext cx="1270000" cy="393595"/>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Left Arrow 6"/>
          <p:cNvSpPr/>
          <p:nvPr/>
        </p:nvSpPr>
        <p:spPr>
          <a:xfrm rot="20928943">
            <a:off x="7740050" y="1938622"/>
            <a:ext cx="1173078" cy="415636"/>
          </a:xfrm>
          <a:prstGeom prst="leftArrow">
            <a:avLst/>
          </a:prstGeom>
          <a:solidFill>
            <a:srgbClr val="FFC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3352800" y="1821501"/>
            <a:ext cx="1270000" cy="393595"/>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5638800" y="4800600"/>
            <a:ext cx="1680268"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charset="0"/>
                <a:ea typeface="+mn-ea"/>
                <a:cs typeface="+mn-cs"/>
              </a:rPr>
              <a:t>new</a:t>
            </a:r>
            <a:endParaRPr kumimoji="0" lang="en-US" sz="60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11" name="Rectangle 10"/>
          <p:cNvSpPr/>
          <p:nvPr/>
        </p:nvSpPr>
        <p:spPr>
          <a:xfrm>
            <a:off x="725991" y="6350119"/>
            <a:ext cx="7680308" cy="372409"/>
          </a:xfrm>
          <a:prstGeom prst="rect">
            <a:avLst/>
          </a:prstGeom>
        </p:spPr>
        <p:txBody>
          <a:bodyPr wrap="none">
            <a:spAutoFit/>
          </a:bodyPr>
          <a:lstStyle/>
          <a:p>
            <a:pPr algn="ctr"/>
            <a:r>
              <a:rPr lang="en-US" sz="1600" b="1" dirty="0">
                <a:solidFill>
                  <a:srgbClr val="FF0000"/>
                </a:solidFill>
              </a:rPr>
              <a:t>NOTE: Consult a competent licensed health professional for personal details</a:t>
            </a:r>
          </a:p>
        </p:txBody>
      </p:sp>
    </p:spTree>
    <p:extLst>
      <p:ext uri="{BB962C8B-B14F-4D97-AF65-F5344CB8AC3E}">
        <p14:creationId xmlns:p14="http://schemas.microsoft.com/office/powerpoint/2010/main" val="244865828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22"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0323"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sp>
        <p:nvSpPr>
          <p:cNvPr id="7" name="Oval 6"/>
          <p:cNvSpPr/>
          <p:nvPr/>
        </p:nvSpPr>
        <p:spPr>
          <a:xfrm>
            <a:off x="3916363" y="2035175"/>
            <a:ext cx="1270000" cy="47625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Left Arrow 7"/>
          <p:cNvSpPr/>
          <p:nvPr/>
        </p:nvSpPr>
        <p:spPr>
          <a:xfrm rot="20928943">
            <a:off x="5323976" y="1687639"/>
            <a:ext cx="2286000" cy="457200"/>
          </a:xfrm>
          <a:prstGeom prst="leftArrow">
            <a:avLst/>
          </a:prstGeom>
          <a:solidFill>
            <a:srgbClr val="FFC000"/>
          </a:solidFill>
          <a:ln w="762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3"/>
          <p:cNvSpPr txBox="1">
            <a:spLocks noChangeArrowheads="1"/>
          </p:cNvSpPr>
          <p:nvPr/>
        </p:nvSpPr>
        <p:spPr bwMode="auto">
          <a:xfrm>
            <a:off x="885372" y="4343400"/>
            <a:ext cx="7391400" cy="1600438"/>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spcBef>
                <a:spcPts val="0"/>
              </a:spcBef>
              <a:spcAft>
                <a:spcPts val="0"/>
              </a:spcAft>
              <a:tabLst>
                <a:tab pos="0" algn="l"/>
              </a:tabLst>
              <a:defRPr/>
            </a:pPr>
            <a:r>
              <a:rPr lang="en-US" sz="3200" b="1" dirty="0">
                <a:solidFill>
                  <a:srgbClr val="000000"/>
                </a:solidFill>
              </a:rPr>
              <a:t>the “Daily Value”</a:t>
            </a:r>
          </a:p>
          <a:p>
            <a:pPr indent="-514350" algn="ctr">
              <a:spcBef>
                <a:spcPts val="0"/>
              </a:spcBef>
              <a:spcAft>
                <a:spcPts val="0"/>
              </a:spcAft>
              <a:tabLst>
                <a:tab pos="0" algn="l"/>
              </a:tabLst>
              <a:defRPr/>
            </a:pPr>
            <a:r>
              <a:rPr lang="en-US" sz="2400" b="1" dirty="0">
                <a:solidFill>
                  <a:srgbClr val="000000"/>
                </a:solidFill>
              </a:rPr>
              <a:t>is </a:t>
            </a:r>
            <a:r>
              <a:rPr lang="en-US" sz="2400" b="1" dirty="0">
                <a:solidFill>
                  <a:srgbClr val="000000"/>
                </a:solidFill>
                <a:latin typeface="Tahoma" pitchFamily="34" charset="0"/>
              </a:rPr>
              <a:t>determined by “Reference Daily Intake”</a:t>
            </a:r>
          </a:p>
          <a:p>
            <a:pPr indent="-514350" algn="ctr">
              <a:spcBef>
                <a:spcPts val="0"/>
              </a:spcBef>
              <a:spcAft>
                <a:spcPts val="0"/>
              </a:spcAft>
              <a:tabLst>
                <a:tab pos="0" algn="l"/>
              </a:tabLst>
              <a:defRPr/>
            </a:pPr>
            <a:r>
              <a:rPr lang="en-US" dirty="0">
                <a:solidFill>
                  <a:srgbClr val="000000"/>
                </a:solidFill>
                <a:latin typeface="Tahoma" pitchFamily="34" charset="0"/>
              </a:rPr>
              <a:t>( or “Recommended Daily Intake”)</a:t>
            </a: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71286" y="1143000"/>
            <a:ext cx="7772400" cy="4857750"/>
          </a:xfrm>
          <a:prstGeom prst="rect">
            <a:avLst/>
          </a:prstGeom>
          <a:noFill/>
          <a:ln w="9525">
            <a:noFill/>
            <a:miter lim="800000"/>
            <a:headEnd/>
            <a:tailEnd/>
          </a:ln>
        </p:spPr>
      </p:pic>
      <p:sp>
        <p:nvSpPr>
          <p:cNvPr id="4" name="Rectangle 3"/>
          <p:cNvSpPr txBox="1">
            <a:spLocks noChangeArrowheads="1"/>
          </p:cNvSpPr>
          <p:nvPr/>
        </p:nvSpPr>
        <p:spPr bwMode="auto">
          <a:xfrm>
            <a:off x="1143000" y="2984480"/>
            <a:ext cx="6858000" cy="3416320"/>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indent="-514350" algn="ctr">
              <a:spcBef>
                <a:spcPts val="0"/>
              </a:spcBef>
              <a:spcAft>
                <a:spcPts val="0"/>
              </a:spcAft>
              <a:tabLst>
                <a:tab pos="0" algn="l"/>
              </a:tabLst>
              <a:defRPr/>
            </a:pPr>
            <a:r>
              <a:rPr lang="en-US" sz="2400" b="1" dirty="0"/>
              <a:t>“Reference Daily Intake”</a:t>
            </a:r>
          </a:p>
          <a:p>
            <a:pPr indent="-514350" algn="ctr">
              <a:spcBef>
                <a:spcPts val="0"/>
              </a:spcBef>
              <a:spcAft>
                <a:spcPts val="0"/>
              </a:spcAft>
              <a:tabLst>
                <a:tab pos="0" algn="l"/>
              </a:tabLst>
              <a:defRPr/>
            </a:pPr>
            <a:r>
              <a:rPr lang="en-US" sz="2400" b="1" dirty="0"/>
              <a:t>(or Recommended Daily Intake — RDI</a:t>
            </a:r>
            <a:r>
              <a:rPr lang="en-US" sz="2400" dirty="0"/>
              <a:t>) </a:t>
            </a:r>
          </a:p>
          <a:p>
            <a:pPr indent="-514350" algn="ctr">
              <a:spcBef>
                <a:spcPts val="0"/>
              </a:spcBef>
              <a:spcAft>
                <a:spcPts val="0"/>
              </a:spcAft>
              <a:tabLst>
                <a:tab pos="0" algn="l"/>
              </a:tabLst>
              <a:defRPr/>
            </a:pPr>
            <a:r>
              <a:rPr lang="en-US" sz="2400" dirty="0"/>
              <a:t>“. . . is the daily dietary intake level of a nutrient which was considered </a:t>
            </a:r>
          </a:p>
          <a:p>
            <a:pPr indent="-514350" algn="ctr">
              <a:spcBef>
                <a:spcPts val="0"/>
              </a:spcBef>
              <a:spcAft>
                <a:spcPts val="0"/>
              </a:spcAft>
              <a:tabLst>
                <a:tab pos="0" algn="l"/>
              </a:tabLst>
              <a:defRPr/>
            </a:pPr>
            <a:r>
              <a:rPr lang="en-US" sz="2400" b="1" dirty="0"/>
              <a:t>(at the time they were defined) </a:t>
            </a:r>
          </a:p>
          <a:p>
            <a:pPr indent="-514350" algn="ctr">
              <a:spcBef>
                <a:spcPts val="0"/>
              </a:spcBef>
              <a:spcAft>
                <a:spcPts val="0"/>
              </a:spcAft>
              <a:tabLst>
                <a:tab pos="0" algn="l"/>
              </a:tabLst>
              <a:defRPr/>
            </a:pPr>
            <a:r>
              <a:rPr lang="en-US" sz="2400" dirty="0"/>
              <a:t>to be sufficient to meet the requirements of nearly all (97–98%) healthy individuals in each life-stage and sex group” </a:t>
            </a:r>
            <a:endParaRPr lang="en-US" sz="2400" dirty="0">
              <a:solidFill>
                <a:srgbClr val="000000"/>
              </a:solidFill>
              <a:latin typeface="Tahoma" pitchFamily="34"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22"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0323"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sp>
        <p:nvSpPr>
          <p:cNvPr id="7" name="Oval 6"/>
          <p:cNvSpPr/>
          <p:nvPr/>
        </p:nvSpPr>
        <p:spPr>
          <a:xfrm>
            <a:off x="3916363" y="2035175"/>
            <a:ext cx="1270000" cy="47625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914400" y="4191000"/>
            <a:ext cx="5486400" cy="2185214"/>
          </a:xfrm>
          <a:prstGeom prst="rect">
            <a:avLst/>
          </a:prstGeom>
          <a:solidFill>
            <a:schemeClr val="bg1"/>
          </a:solidFill>
          <a:ln w="76200">
            <a:solidFill>
              <a:srgbClr val="FFC000"/>
            </a:solidFill>
          </a:ln>
        </p:spPr>
        <p:txBody>
          <a:bodyPr wrap="square">
            <a:spAutoFit/>
          </a:bodyPr>
          <a:lstStyle/>
          <a:p>
            <a:pPr algn="ctr"/>
            <a:endParaRPr lang="en-US" sz="2000" b="1" dirty="0"/>
          </a:p>
          <a:p>
            <a:pPr algn="ctr"/>
            <a:r>
              <a:rPr lang="en-US" sz="2000" b="1" dirty="0"/>
              <a:t>the Daily Values </a:t>
            </a:r>
          </a:p>
          <a:p>
            <a:pPr algn="ctr"/>
            <a:r>
              <a:rPr lang="en-US" sz="2000" b="1" dirty="0"/>
              <a:t>are based on the </a:t>
            </a:r>
          </a:p>
          <a:p>
            <a:pPr algn="ctr"/>
            <a:r>
              <a:rPr lang="en-US" sz="2000" b="1" dirty="0"/>
              <a:t>Recommended Daily </a:t>
            </a:r>
            <a:r>
              <a:rPr lang="en-US" sz="2000" b="1" i="1" dirty="0"/>
              <a:t>Allowances</a:t>
            </a:r>
          </a:p>
          <a:p>
            <a:pPr algn="ctr"/>
            <a:r>
              <a:rPr lang="en-US" sz="3600" b="1" i="1" dirty="0"/>
              <a:t>from 1968</a:t>
            </a:r>
            <a:endParaRPr lang="en-US" sz="2000" b="1" i="1" dirty="0"/>
          </a:p>
          <a:p>
            <a:pPr algn="ctr"/>
            <a:endParaRPr lang="en-US" sz="2000" b="1" dirty="0"/>
          </a:p>
        </p:txBody>
      </p:sp>
      <p:sp>
        <p:nvSpPr>
          <p:cNvPr id="6" name="Left Arrow 5"/>
          <p:cNvSpPr/>
          <p:nvPr/>
        </p:nvSpPr>
        <p:spPr>
          <a:xfrm rot="20928943">
            <a:off x="5323976" y="1687639"/>
            <a:ext cx="2286000" cy="457200"/>
          </a:xfrm>
          <a:prstGeom prst="leftArrow">
            <a:avLst/>
          </a:prstGeom>
          <a:solidFill>
            <a:srgbClr val="FFC000"/>
          </a:solidFill>
          <a:ln w="762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22"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0323"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sp>
        <p:nvSpPr>
          <p:cNvPr id="7" name="Oval 6"/>
          <p:cNvSpPr/>
          <p:nvPr/>
        </p:nvSpPr>
        <p:spPr>
          <a:xfrm>
            <a:off x="3916363" y="2035175"/>
            <a:ext cx="1270000" cy="4762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914400" y="1371600"/>
            <a:ext cx="5486400" cy="5262979"/>
          </a:xfrm>
          <a:prstGeom prst="rect">
            <a:avLst/>
          </a:prstGeom>
          <a:solidFill>
            <a:schemeClr val="bg1"/>
          </a:solidFill>
          <a:ln w="76200">
            <a:solidFill>
              <a:srgbClr val="FFC000"/>
            </a:solidFill>
          </a:ln>
        </p:spPr>
        <p:txBody>
          <a:bodyPr wrap="square" lIns="228600" tIns="228600" rIns="228600" bIns="228600">
            <a:spAutoFit/>
          </a:bodyPr>
          <a:lstStyle/>
          <a:p>
            <a:pPr algn="ctr"/>
            <a:endParaRPr lang="en-US" sz="2000" b="1" dirty="0"/>
          </a:p>
          <a:p>
            <a:pPr algn="ctr"/>
            <a:r>
              <a:rPr lang="en-US" sz="2000" b="1" dirty="0"/>
              <a:t>A  newer </a:t>
            </a:r>
          </a:p>
          <a:p>
            <a:pPr algn="ctr"/>
            <a:r>
              <a:rPr lang="en-US" sz="2000" b="1" dirty="0"/>
              <a:t>Dietary Reference Intake</a:t>
            </a:r>
          </a:p>
          <a:p>
            <a:pPr algn="ctr"/>
            <a:r>
              <a:rPr lang="en-US" sz="2000" b="1" dirty="0"/>
              <a:t>(or DRI)</a:t>
            </a:r>
          </a:p>
          <a:p>
            <a:pPr algn="ctr"/>
            <a:r>
              <a:rPr lang="en-US" sz="2000" b="1" dirty="0"/>
              <a:t>system of nutrition recommendations from the Institute of Medicine (IOM) of the U.S.A. National Academy of Sciences</a:t>
            </a:r>
          </a:p>
          <a:p>
            <a:pPr algn="ctr"/>
            <a:r>
              <a:rPr lang="en-US" sz="2000" b="1" dirty="0"/>
              <a:t>was introduced in </a:t>
            </a:r>
            <a:r>
              <a:rPr lang="en-US" sz="3600" b="1" i="1" dirty="0"/>
              <a:t>1997</a:t>
            </a:r>
            <a:endParaRPr lang="en-US" sz="2000" b="1" i="1" dirty="0"/>
          </a:p>
          <a:p>
            <a:pPr algn="ctr"/>
            <a:r>
              <a:rPr lang="en-US" sz="2000" b="1" dirty="0"/>
              <a:t>to broaden the </a:t>
            </a:r>
            <a:br>
              <a:rPr lang="en-US" sz="2000" b="1" dirty="0"/>
            </a:br>
            <a:r>
              <a:rPr lang="en-US" sz="2000" b="1" dirty="0"/>
              <a:t>Reference Daily Allowances </a:t>
            </a:r>
          </a:p>
          <a:p>
            <a:pPr algn="ctr"/>
            <a:r>
              <a:rPr lang="en-US" sz="2000" b="1" dirty="0"/>
              <a:t>(RDAs of the Daily Values), </a:t>
            </a:r>
          </a:p>
          <a:p>
            <a:pPr algn="ctr"/>
            <a:r>
              <a:rPr lang="en-US" sz="2800" b="1" dirty="0"/>
              <a:t>but these are not used for nutritional labeling </a:t>
            </a:r>
          </a:p>
          <a:p>
            <a:pPr algn="ctr"/>
            <a:endParaRPr lang="en-US" sz="2000" b="1"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bwMode="auto">
          <a:xfrm>
            <a:off x="914400" y="2086428"/>
            <a:ext cx="7315200" cy="4438138"/>
          </a:xfrm>
          <a:prstGeom prst="rect">
            <a:avLst/>
          </a:prstGeom>
          <a:noFill/>
          <a:ln w="9525">
            <a:noFill/>
            <a:miter lim="800000"/>
            <a:headEnd/>
            <a:tailEnd/>
          </a:ln>
        </p:spPr>
        <p:txBody>
          <a:bodyPr>
            <a:spAutoFit/>
          </a:bodyPr>
          <a:lstStyle/>
          <a:p>
            <a:pPr marL="800100" lvl="1" indent="-342900">
              <a:spcBef>
                <a:spcPct val="20000"/>
              </a:spcBef>
              <a:buFont typeface="Arial" charset="0"/>
              <a:buChar char="•"/>
            </a:pPr>
            <a:r>
              <a:rPr lang="en-US" sz="2800" dirty="0">
                <a:solidFill>
                  <a:srgbClr val="D79694"/>
                </a:solidFill>
                <a:latin typeface="Calibri" pitchFamily="34" charset="0"/>
              </a:rPr>
              <a:t>Nutritional Status</a:t>
            </a:r>
          </a:p>
          <a:p>
            <a:pPr marL="800100" lvl="1" indent="-342900">
              <a:spcBef>
                <a:spcPct val="20000"/>
              </a:spcBef>
              <a:buFont typeface="Arial" charset="0"/>
              <a:buChar char="•"/>
            </a:pPr>
            <a:r>
              <a:rPr lang="en-US" sz="2800" dirty="0">
                <a:solidFill>
                  <a:srgbClr val="D79694"/>
                </a:solidFill>
                <a:latin typeface="Calibri" pitchFamily="34" charset="0"/>
              </a:rPr>
              <a:t>Biological Makeup</a:t>
            </a:r>
          </a:p>
          <a:p>
            <a:pPr marL="800100" lvl="1" indent="-342900">
              <a:spcBef>
                <a:spcPct val="20000"/>
              </a:spcBef>
              <a:buFont typeface="Arial" charset="0"/>
              <a:buChar char="•"/>
            </a:pPr>
            <a:r>
              <a:rPr lang="en-US" sz="4000" b="1" dirty="0">
                <a:solidFill>
                  <a:srgbClr val="000000"/>
                </a:solidFill>
                <a:latin typeface="Calibri" pitchFamily="34" charset="0"/>
              </a:rPr>
              <a:t>Human Nutrient Needs</a:t>
            </a:r>
          </a:p>
          <a:p>
            <a:pPr marL="800100" lvl="1" indent="-342900">
              <a:spcBef>
                <a:spcPct val="20000"/>
              </a:spcBef>
              <a:buFont typeface="Arial" charset="0"/>
              <a:buChar char="•"/>
            </a:pPr>
            <a:r>
              <a:rPr lang="en-US" sz="2800" dirty="0">
                <a:solidFill>
                  <a:srgbClr val="D79694"/>
                </a:solidFill>
                <a:latin typeface="Calibri" pitchFamily="34" charset="0"/>
              </a:rPr>
              <a:t>Diet</a:t>
            </a:r>
          </a:p>
          <a:p>
            <a:pPr marL="800100" lvl="1" indent="-342900">
              <a:spcBef>
                <a:spcPct val="20000"/>
              </a:spcBef>
              <a:buFont typeface="Arial" charset="0"/>
              <a:buChar char="•"/>
            </a:pPr>
            <a:r>
              <a:rPr lang="en-US" sz="2800" dirty="0">
                <a:solidFill>
                  <a:srgbClr val="D79694"/>
                </a:solidFill>
                <a:latin typeface="Calibri" pitchFamily="34" charset="0"/>
              </a:rPr>
              <a:t>Cuisine</a:t>
            </a:r>
          </a:p>
          <a:p>
            <a:pPr marL="800100" lvl="1" indent="-342900">
              <a:spcBef>
                <a:spcPct val="20000"/>
              </a:spcBef>
              <a:buFont typeface="Arial" charset="0"/>
              <a:buChar char="•"/>
            </a:pPr>
            <a:r>
              <a:rPr lang="en-US" sz="2800" dirty="0">
                <a:solidFill>
                  <a:srgbClr val="D79694"/>
                </a:solidFill>
                <a:latin typeface="Calibri" pitchFamily="34" charset="0"/>
              </a:rPr>
              <a:t>The Environment</a:t>
            </a:r>
          </a:p>
          <a:p>
            <a:pPr marL="1257300" lvl="2" indent="-342900">
              <a:spcBef>
                <a:spcPct val="20000"/>
              </a:spcBef>
              <a:buFont typeface="Arial" charset="0"/>
              <a:buChar char="•"/>
            </a:pPr>
            <a:r>
              <a:rPr lang="en-US" sz="2000" dirty="0">
                <a:solidFill>
                  <a:srgbClr val="D79694"/>
                </a:solidFill>
                <a:latin typeface="Calibri" pitchFamily="34" charset="0"/>
              </a:rPr>
              <a:t>Physical Environment</a:t>
            </a:r>
          </a:p>
          <a:p>
            <a:pPr marL="1257300" lvl="2" indent="-342900">
              <a:spcBef>
                <a:spcPct val="20000"/>
              </a:spcBef>
              <a:buFont typeface="Arial" charset="0"/>
              <a:buChar char="•"/>
            </a:pPr>
            <a:r>
              <a:rPr lang="en-US" sz="2000" dirty="0">
                <a:solidFill>
                  <a:srgbClr val="D79694"/>
                </a:solidFill>
                <a:latin typeface="Calibri" pitchFamily="34" charset="0"/>
              </a:rPr>
              <a:t>Sociocultural Environment</a:t>
            </a:r>
          </a:p>
          <a:p>
            <a:pPr marL="1257300" lvl="2" indent="-342900">
              <a:spcBef>
                <a:spcPct val="20000"/>
              </a:spcBef>
              <a:buFont typeface="Arial" charset="0"/>
              <a:buChar char="•"/>
            </a:pPr>
            <a:r>
              <a:rPr lang="en-US" sz="2000" dirty="0">
                <a:solidFill>
                  <a:srgbClr val="D79694"/>
                </a:solidFill>
                <a:latin typeface="Calibri" pitchFamily="34" charset="0"/>
              </a:rPr>
              <a:t>Economic and Political Environment</a:t>
            </a:r>
          </a:p>
        </p:txBody>
      </p:sp>
      <p:sp>
        <p:nvSpPr>
          <p:cNvPr id="437250" name="Subtitle 2"/>
          <p:cNvSpPr txBox="1">
            <a:spLocks/>
          </p:cNvSpPr>
          <p:nvPr/>
        </p:nvSpPr>
        <p:spPr bwMode="auto">
          <a:xfrm>
            <a:off x="914400" y="609600"/>
            <a:ext cx="7315200" cy="1569660"/>
          </a:xfrm>
          <a:prstGeom prst="rect">
            <a:avLst/>
          </a:prstGeom>
          <a:noFill/>
          <a:ln w="9525">
            <a:noFill/>
            <a:miter lim="800000"/>
            <a:headEnd/>
            <a:tailEnd/>
          </a:ln>
        </p:spPr>
        <p:txBody>
          <a:bodyPr>
            <a:spAutoFit/>
          </a:bodyPr>
          <a:lstStyle/>
          <a:p>
            <a:pPr marL="342900" indent="-342900" algn="ctr"/>
            <a:r>
              <a:rPr lang="en-US" sz="1600" dirty="0">
                <a:solidFill>
                  <a:srgbClr val="000000"/>
                </a:solidFill>
                <a:latin typeface="Calibri" pitchFamily="34" charset="0"/>
              </a:rPr>
              <a:t>the</a:t>
            </a:r>
          </a:p>
          <a:p>
            <a:pPr marL="342900" indent="-342900" algn="ctr"/>
            <a:r>
              <a:rPr lang="en-US" sz="3200" b="1" dirty="0">
                <a:solidFill>
                  <a:srgbClr val="000000"/>
                </a:solidFill>
                <a:latin typeface="Calibri" pitchFamily="34" charset="0"/>
              </a:rPr>
              <a:t>Biocultural Framework </a:t>
            </a:r>
          </a:p>
          <a:p>
            <a:pPr marL="342900" indent="-342900" algn="ctr"/>
            <a:r>
              <a:rPr lang="en-US" sz="3200" b="1" dirty="0">
                <a:solidFill>
                  <a:srgbClr val="000000"/>
                </a:solidFill>
                <a:latin typeface="Calibri" pitchFamily="34" charset="0"/>
              </a:rPr>
              <a:t>for the Study of Diet and Nutrition</a:t>
            </a:r>
          </a:p>
          <a:p>
            <a:pPr marL="342900" indent="-342900" algn="ctr"/>
            <a:r>
              <a:rPr lang="en-US" sz="1600" dirty="0">
                <a:solidFill>
                  <a:srgbClr val="000000"/>
                </a:solidFill>
                <a:latin typeface="Calibri" pitchFamily="34" charset="0"/>
              </a:rPr>
              <a:t>includes</a:t>
            </a:r>
          </a:p>
        </p:txBody>
      </p:sp>
      <p:sp>
        <p:nvSpPr>
          <p:cNvPr id="4" name="TextBox 4"/>
          <p:cNvSpPr txBox="1">
            <a:spLocks noChangeArrowheads="1"/>
          </p:cNvSpPr>
          <p:nvPr/>
        </p:nvSpPr>
        <p:spPr bwMode="auto">
          <a:xfrm>
            <a:off x="6881359" y="2334078"/>
            <a:ext cx="1547813" cy="1200150"/>
          </a:xfrm>
          <a:prstGeom prst="rect">
            <a:avLst/>
          </a:prstGeom>
          <a:noFill/>
          <a:ln w="9525">
            <a:solidFill>
              <a:srgbClr val="D79694"/>
            </a:solidFill>
            <a:miter lim="800000"/>
            <a:headEnd/>
            <a:tailEnd/>
          </a:ln>
        </p:spPr>
        <p:txBody>
          <a:bodyPr wrap="none">
            <a:spAutoFit/>
          </a:bodyPr>
          <a:lstStyle/>
          <a:p>
            <a:pPr algn="ctr"/>
            <a:r>
              <a:rPr lang="en-US" sz="2400" b="1" dirty="0">
                <a:solidFill>
                  <a:srgbClr val="D79694"/>
                </a:solidFill>
                <a:latin typeface="Calibri" pitchFamily="34" charset="0"/>
              </a:rPr>
              <a:t>individual</a:t>
            </a:r>
          </a:p>
          <a:p>
            <a:pPr algn="ctr"/>
            <a:r>
              <a:rPr lang="en-US" sz="2400" b="1" dirty="0">
                <a:solidFill>
                  <a:srgbClr val="D79694"/>
                </a:solidFill>
                <a:latin typeface="Calibri" pitchFamily="34" charset="0"/>
              </a:rPr>
              <a:t>nutritional</a:t>
            </a:r>
          </a:p>
          <a:p>
            <a:pPr algn="ctr"/>
            <a:r>
              <a:rPr lang="en-US" sz="2400" b="1" dirty="0">
                <a:solidFill>
                  <a:srgbClr val="D79694"/>
                </a:solidFill>
                <a:latin typeface="Calibri" pitchFamily="34" charset="0"/>
              </a:rPr>
              <a:t>needs </a:t>
            </a:r>
          </a:p>
        </p:txBody>
      </p:sp>
      <p:sp>
        <p:nvSpPr>
          <p:cNvPr id="6" name="Rectangle 5"/>
          <p:cNvSpPr/>
          <p:nvPr/>
        </p:nvSpPr>
        <p:spPr>
          <a:xfrm>
            <a:off x="6858000" y="2362200"/>
            <a:ext cx="1524000" cy="1143000"/>
          </a:xfrm>
          <a:prstGeom prst="rect">
            <a:avLst/>
          </a:prstGeom>
          <a:noFill/>
          <a:ln w="76200">
            <a:solidFill>
              <a:srgbClr val="D7969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6</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457200" y="1040423"/>
            <a:ext cx="8229600" cy="5143500"/>
          </a:xfrm>
          <a:prstGeom prst="rect">
            <a:avLst/>
          </a:prstGeom>
          <a:noFill/>
          <a:ln w="9525">
            <a:noFill/>
            <a:miter lim="800000"/>
            <a:headEnd/>
            <a:tailEnd/>
          </a:ln>
        </p:spPr>
      </p:pic>
      <p:sp>
        <p:nvSpPr>
          <p:cNvPr id="4" name="Rectangle 3"/>
          <p:cNvSpPr/>
          <p:nvPr/>
        </p:nvSpPr>
        <p:spPr>
          <a:xfrm>
            <a:off x="3577770" y="6400800"/>
            <a:ext cx="1949573" cy="215444"/>
          </a:xfrm>
          <a:prstGeom prst="rect">
            <a:avLst/>
          </a:prstGeom>
        </p:spPr>
        <p:txBody>
          <a:bodyPr wrap="none">
            <a:spAutoFit/>
          </a:bodyPr>
          <a:lstStyle/>
          <a:p>
            <a:r>
              <a:rPr lang="en-US" sz="800" dirty="0">
                <a:solidFill>
                  <a:srgbClr val="FFFFFF"/>
                </a:solidFill>
                <a:hlinkClick r:id="rId3"/>
              </a:rPr>
              <a:t>http://en.wikipedia.org/wiki/Daily_value</a:t>
            </a:r>
            <a:endParaRPr lang="en-US" sz="800" dirty="0">
              <a:solidFill>
                <a:srgbClr val="FFFFFF"/>
              </a:solidFill>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TextBox 3"/>
          <p:cNvSpPr txBox="1"/>
          <p:nvPr/>
        </p:nvSpPr>
        <p:spPr>
          <a:xfrm>
            <a:off x="1143000" y="2688610"/>
            <a:ext cx="7315200" cy="2492990"/>
          </a:xfrm>
          <a:prstGeom prst="rect">
            <a:avLst/>
          </a:prstGeom>
          <a:noFill/>
        </p:spPr>
        <p:txBody>
          <a:bodyPr>
            <a:spAutoFit/>
          </a:bodyPr>
          <a:lstStyle/>
          <a:p>
            <a:pPr marL="0" lvl="1" algn="ctr" fontAlgn="auto">
              <a:spcBef>
                <a:spcPts val="0"/>
              </a:spcBef>
              <a:spcAft>
                <a:spcPts val="0"/>
              </a:spcAft>
              <a:defRPr/>
            </a:pPr>
            <a:r>
              <a:rPr lang="en-US" sz="2400" b="1" dirty="0">
                <a:solidFill>
                  <a:prstClr val="black"/>
                </a:solidFill>
                <a:latin typeface="Calibri"/>
              </a:rPr>
              <a:t>the Dietary Reference Intakes (DRIs) </a:t>
            </a:r>
          </a:p>
          <a:p>
            <a:pPr marL="0" lvl="1" algn="ctr" fontAlgn="auto">
              <a:spcBef>
                <a:spcPts val="0"/>
              </a:spcBef>
              <a:spcAft>
                <a:spcPts val="0"/>
              </a:spcAft>
              <a:defRPr/>
            </a:pPr>
            <a:r>
              <a:rPr lang="en-US" sz="2400" b="1" dirty="0">
                <a:solidFill>
                  <a:prstClr val="black"/>
                </a:solidFill>
                <a:latin typeface="Calibri"/>
              </a:rPr>
              <a:t>developed by the Food and Nutrition Board </a:t>
            </a:r>
          </a:p>
          <a:p>
            <a:pPr marL="0" lvl="1" algn="ctr" fontAlgn="auto">
              <a:spcBef>
                <a:spcPts val="0"/>
              </a:spcBef>
              <a:spcAft>
                <a:spcPts val="0"/>
              </a:spcAft>
              <a:defRPr/>
            </a:pPr>
            <a:r>
              <a:rPr lang="en-US" sz="2400" b="1" dirty="0">
                <a:solidFill>
                  <a:prstClr val="black"/>
                </a:solidFill>
                <a:latin typeface="Calibri"/>
              </a:rPr>
              <a:t>are set at levels </a:t>
            </a:r>
          </a:p>
          <a:p>
            <a:pPr marL="0" lvl="1" algn="ctr" fontAlgn="auto">
              <a:spcBef>
                <a:spcPts val="0"/>
              </a:spcBef>
              <a:spcAft>
                <a:spcPts val="0"/>
              </a:spcAft>
              <a:defRPr/>
            </a:pPr>
            <a:r>
              <a:rPr lang="en-US" sz="2400" b="1" dirty="0">
                <a:solidFill>
                  <a:prstClr val="black"/>
                </a:solidFill>
                <a:latin typeface="Calibri"/>
              </a:rPr>
              <a:t>to accommodate the </a:t>
            </a:r>
          </a:p>
          <a:p>
            <a:pPr marL="0" lvl="1" algn="ctr" fontAlgn="auto">
              <a:spcBef>
                <a:spcPts val="0"/>
              </a:spcBef>
              <a:spcAft>
                <a:spcPts val="0"/>
              </a:spcAft>
              <a:defRPr/>
            </a:pPr>
            <a:r>
              <a:rPr lang="en-US" sz="3600" b="1" dirty="0">
                <a:solidFill>
                  <a:prstClr val="black"/>
                </a:solidFill>
                <a:latin typeface="Calibri"/>
              </a:rPr>
              <a:t>range of variation </a:t>
            </a:r>
          </a:p>
          <a:p>
            <a:pPr marL="0" lvl="1" algn="ctr" fontAlgn="auto">
              <a:spcBef>
                <a:spcPts val="0"/>
              </a:spcBef>
              <a:spcAft>
                <a:spcPts val="0"/>
              </a:spcAft>
              <a:defRPr/>
            </a:pPr>
            <a:r>
              <a:rPr lang="en-US" sz="2400" b="1" dirty="0">
                <a:solidFill>
                  <a:prstClr val="black"/>
                </a:solidFill>
                <a:latin typeface="Calibri"/>
              </a:rPr>
              <a:t>among healthy adults</a:t>
            </a:r>
          </a:p>
        </p:txBody>
      </p:sp>
      <p:sp>
        <p:nvSpPr>
          <p:cNvPr id="5"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9</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1143000" y="2688610"/>
            <a:ext cx="7315200" cy="3016210"/>
          </a:xfrm>
          <a:prstGeom prst="rect">
            <a:avLst/>
          </a:prstGeom>
          <a:noFill/>
        </p:spPr>
        <p:txBody>
          <a:bodyPr>
            <a:spAutoFit/>
          </a:bodyPr>
          <a:lstStyle/>
          <a:p>
            <a:pPr marL="0" lvl="1" algn="ctr" fontAlgn="auto">
              <a:spcBef>
                <a:spcPts val="0"/>
              </a:spcBef>
              <a:spcAft>
                <a:spcPts val="0"/>
              </a:spcAft>
              <a:defRPr/>
            </a:pPr>
            <a:r>
              <a:rPr lang="en-US" sz="2400" b="1" dirty="0">
                <a:solidFill>
                  <a:srgbClr val="D79694"/>
                </a:solidFill>
                <a:latin typeface="Calibri"/>
              </a:rPr>
              <a:t>the Dietary Reference Intakes (DRIs) </a:t>
            </a:r>
          </a:p>
          <a:p>
            <a:pPr marL="0" lvl="1" algn="ctr" fontAlgn="auto">
              <a:spcBef>
                <a:spcPts val="0"/>
              </a:spcBef>
              <a:spcAft>
                <a:spcPts val="0"/>
              </a:spcAft>
              <a:defRPr/>
            </a:pPr>
            <a:r>
              <a:rPr lang="en-US" sz="2400" b="1" dirty="0">
                <a:solidFill>
                  <a:srgbClr val="D79694"/>
                </a:solidFill>
                <a:latin typeface="Calibri"/>
              </a:rPr>
              <a:t>developed by the Food and Nutrition Board </a:t>
            </a:r>
          </a:p>
          <a:p>
            <a:pPr marL="0" lvl="1" algn="ctr" fontAlgn="auto">
              <a:spcBef>
                <a:spcPts val="0"/>
              </a:spcBef>
              <a:spcAft>
                <a:spcPts val="0"/>
              </a:spcAft>
              <a:defRPr/>
            </a:pPr>
            <a:r>
              <a:rPr lang="en-US" sz="2400" b="1" dirty="0">
                <a:solidFill>
                  <a:srgbClr val="D79694"/>
                </a:solidFill>
                <a:latin typeface="Calibri"/>
              </a:rPr>
              <a:t>are set at levels </a:t>
            </a:r>
          </a:p>
          <a:p>
            <a:pPr marL="0" lvl="1" algn="ctr" fontAlgn="auto">
              <a:spcBef>
                <a:spcPts val="0"/>
              </a:spcBef>
              <a:spcAft>
                <a:spcPts val="0"/>
              </a:spcAft>
              <a:defRPr/>
            </a:pPr>
            <a:r>
              <a:rPr lang="en-US" sz="2400" b="1" dirty="0">
                <a:solidFill>
                  <a:srgbClr val="D79694"/>
                </a:solidFill>
                <a:latin typeface="Calibri"/>
              </a:rPr>
              <a:t>to accommodate the </a:t>
            </a:r>
          </a:p>
          <a:p>
            <a:pPr marL="0" lvl="1" algn="ctr" fontAlgn="auto">
              <a:spcBef>
                <a:spcPts val="0"/>
              </a:spcBef>
              <a:spcAft>
                <a:spcPts val="0"/>
              </a:spcAft>
              <a:defRPr/>
            </a:pPr>
            <a:r>
              <a:rPr lang="en-US" sz="5400" b="1" dirty="0">
                <a:solidFill>
                  <a:prstClr val="black"/>
                </a:solidFill>
                <a:latin typeface="Calibri"/>
              </a:rPr>
              <a:t>range of variation </a:t>
            </a:r>
          </a:p>
          <a:p>
            <a:pPr marL="0" lvl="1" algn="ctr" fontAlgn="auto">
              <a:spcBef>
                <a:spcPts val="0"/>
              </a:spcBef>
              <a:spcAft>
                <a:spcPts val="0"/>
              </a:spcAft>
              <a:defRPr/>
            </a:pPr>
            <a:r>
              <a:rPr lang="en-US" sz="4000" b="1" dirty="0">
                <a:solidFill>
                  <a:prstClr val="black"/>
                </a:solidFill>
                <a:latin typeface="Calibri"/>
              </a:rPr>
              <a:t>among healthy adults</a:t>
            </a: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9</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1143000" y="2440900"/>
            <a:ext cx="6858000" cy="289310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indent="-514350" algn="ctr">
              <a:spcBef>
                <a:spcPts val="0"/>
              </a:spcBef>
              <a:spcAft>
                <a:spcPts val="0"/>
              </a:spcAft>
              <a:tabLst>
                <a:tab pos="0" algn="l"/>
              </a:tabLst>
              <a:defRPr/>
            </a:pPr>
            <a:r>
              <a:rPr lang="en-US" sz="2800" b="1" dirty="0">
                <a:solidFill>
                  <a:srgbClr val="000000"/>
                </a:solidFill>
                <a:latin typeface="Tahoma" pitchFamily="34" charset="0"/>
              </a:rPr>
              <a:t>let's compare our </a:t>
            </a:r>
          </a:p>
          <a:p>
            <a:pPr indent="-514350" algn="ctr">
              <a:spcBef>
                <a:spcPts val="0"/>
              </a:spcBef>
              <a:spcAft>
                <a:spcPts val="0"/>
              </a:spcAft>
              <a:tabLst>
                <a:tab pos="0" algn="l"/>
              </a:tabLst>
              <a:defRPr/>
            </a:pPr>
            <a:r>
              <a:rPr lang="en-US" sz="4400" b="1" dirty="0">
                <a:solidFill>
                  <a:srgbClr val="000000"/>
                </a:solidFill>
                <a:latin typeface="Tahoma" pitchFamily="34" charset="0"/>
              </a:rPr>
              <a:t>macaroni and cheese </a:t>
            </a:r>
          </a:p>
          <a:p>
            <a:pPr indent="-514350" algn="ctr">
              <a:spcBef>
                <a:spcPts val="0"/>
              </a:spcBef>
              <a:spcAft>
                <a:spcPts val="0"/>
              </a:spcAft>
              <a:tabLst>
                <a:tab pos="0" algn="l"/>
              </a:tabLst>
              <a:defRPr/>
            </a:pPr>
            <a:r>
              <a:rPr lang="en-US" sz="2800" b="1" dirty="0">
                <a:solidFill>
                  <a:srgbClr val="000000"/>
                </a:solidFill>
                <a:latin typeface="Tahoma" pitchFamily="34" charset="0"/>
              </a:rPr>
              <a:t>with a package of animal crackers</a:t>
            </a:r>
          </a:p>
        </p:txBody>
      </p:sp>
    </p:spTree>
    <p:extLst>
      <p:ext uri="{BB962C8B-B14F-4D97-AF65-F5344CB8AC3E}">
        <p14:creationId xmlns:p14="http://schemas.microsoft.com/office/powerpoint/2010/main" val="419515610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1828800" y="2819400"/>
            <a:ext cx="5486400" cy="2923877"/>
          </a:xfrm>
          <a:prstGeom prst="rect">
            <a:avLst/>
          </a:prstGeom>
        </p:spPr>
        <p:txBody>
          <a:bodyPr wrap="square">
            <a:spAutoFit/>
          </a:bodyPr>
          <a:lstStyle/>
          <a:p>
            <a:pPr indent="-514350" algn="ctr">
              <a:spcBef>
                <a:spcPts val="0"/>
              </a:spcBef>
              <a:spcAft>
                <a:spcPts val="0"/>
              </a:spcAft>
              <a:tabLst>
                <a:tab pos="0" algn="l"/>
              </a:tabLst>
              <a:defRPr/>
            </a:pPr>
            <a:r>
              <a:rPr lang="en-US" sz="3200" b="1" dirty="0">
                <a:solidFill>
                  <a:schemeClr val="bg1"/>
                </a:solidFill>
                <a:latin typeface="Tahoma" pitchFamily="34" charset="0"/>
              </a:rPr>
              <a:t>your mac ‘n cheese was originally introduced to the United States by Thomas Jefferson</a:t>
            </a:r>
          </a:p>
          <a:p>
            <a:pPr indent="-514350" algn="ctr">
              <a:spcBef>
                <a:spcPts val="0"/>
              </a:spcBef>
              <a:spcAft>
                <a:spcPts val="0"/>
              </a:spcAft>
              <a:tabLst>
                <a:tab pos="0" algn="l"/>
              </a:tabLst>
              <a:defRPr/>
            </a:pPr>
            <a:endParaRPr lang="en-US" sz="2800" b="1" dirty="0">
              <a:solidFill>
                <a:schemeClr val="bg1"/>
              </a:solidFill>
              <a:latin typeface="Tahoma" pitchFamily="34" charset="0"/>
            </a:endParaRPr>
          </a:p>
          <a:p>
            <a:pPr indent="-514350" algn="ctr">
              <a:spcBef>
                <a:spcPts val="0"/>
              </a:spcBef>
              <a:spcAft>
                <a:spcPts val="0"/>
              </a:spcAft>
              <a:tabLst>
                <a:tab pos="0" algn="l"/>
              </a:tabLst>
              <a:defRPr/>
            </a:pPr>
            <a:r>
              <a:rPr lang="en-US" sz="2800" b="1" dirty="0">
                <a:solidFill>
                  <a:schemeClr val="bg1"/>
                </a:solidFill>
                <a:latin typeface="Tahoma" pitchFamily="34" charset="0"/>
              </a:rPr>
              <a:t>(along with Crème </a:t>
            </a:r>
            <a:r>
              <a:rPr lang="en-US" sz="2800" b="1" dirty="0" err="1">
                <a:solidFill>
                  <a:schemeClr val="bg1"/>
                </a:solidFill>
                <a:latin typeface="Tahoma" pitchFamily="34" charset="0"/>
              </a:rPr>
              <a:t>Brûlée</a:t>
            </a:r>
            <a:r>
              <a:rPr lang="en-US" sz="2800" b="1" dirty="0">
                <a:solidFill>
                  <a:schemeClr val="bg1"/>
                </a:solidFill>
                <a:latin typeface="Tahoma" pitchFamily="34" charset="0"/>
              </a:rPr>
              <a:t>)</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8" name="Picture 4" descr="http://bloximages.chicago2.vip.townnews.com/nwitimes.com/content/tncms/assets/v3/editorial/9/5b/95b05396-de69-519b-a21d-6b4230425e9c/506e4cf80d5fc.preview-6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6259" y="122924"/>
            <a:ext cx="4329339" cy="6593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2592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1346"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1347"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pic>
        <p:nvPicPr>
          <p:cNvPr id="441348"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441351" name="TextBox 13"/>
          <p:cNvSpPr txBox="1">
            <a:spLocks noChangeArrowheads="1"/>
          </p:cNvSpPr>
          <p:nvPr/>
        </p:nvSpPr>
        <p:spPr bwMode="auto">
          <a:xfrm>
            <a:off x="5272314" y="468313"/>
            <a:ext cx="2628220" cy="400110"/>
          </a:xfrm>
          <a:prstGeom prst="rect">
            <a:avLst/>
          </a:prstGeom>
          <a:noFill/>
          <a:ln w="9525">
            <a:noFill/>
            <a:miter lim="800000"/>
            <a:headEnd/>
            <a:tailEnd/>
          </a:ln>
        </p:spPr>
        <p:txBody>
          <a:bodyPr wrap="none">
            <a:spAutoFit/>
          </a:bodyPr>
          <a:lstStyle/>
          <a:p>
            <a:r>
              <a:rPr lang="en-US" sz="2000" dirty="0">
                <a:latin typeface="Calibri" pitchFamily="34" charset="0"/>
              </a:rPr>
              <a:t>Austin Animal Crackers</a:t>
            </a:r>
          </a:p>
        </p:txBody>
      </p:sp>
      <p:sp>
        <p:nvSpPr>
          <p:cNvPr id="15" name="Rounded Rectangle 14"/>
          <p:cNvSpPr/>
          <p:nvPr/>
        </p:nvSpPr>
        <p:spPr>
          <a:xfrm>
            <a:off x="685800" y="908050"/>
            <a:ext cx="7467600" cy="996950"/>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Left Arrow 20"/>
          <p:cNvSpPr/>
          <p:nvPr/>
        </p:nvSpPr>
        <p:spPr>
          <a:xfrm rot="6682533">
            <a:off x="-132525" y="2519295"/>
            <a:ext cx="2286000" cy="457200"/>
          </a:xfrm>
          <a:prstGeom prst="leftArrow">
            <a:avLst/>
          </a:prstGeom>
          <a:solidFill>
            <a:srgbClr val="FFC000"/>
          </a:solidFill>
          <a:ln w="762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1346"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1347"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pic>
        <p:nvPicPr>
          <p:cNvPr id="441348"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441351" name="TextBox 13"/>
          <p:cNvSpPr txBox="1">
            <a:spLocks noChangeArrowheads="1"/>
          </p:cNvSpPr>
          <p:nvPr/>
        </p:nvSpPr>
        <p:spPr bwMode="auto">
          <a:xfrm>
            <a:off x="5272314" y="468313"/>
            <a:ext cx="2628220" cy="400110"/>
          </a:xfrm>
          <a:prstGeom prst="rect">
            <a:avLst/>
          </a:prstGeom>
          <a:noFill/>
          <a:ln w="9525">
            <a:noFill/>
            <a:miter lim="800000"/>
            <a:headEnd/>
            <a:tailEnd/>
          </a:ln>
        </p:spPr>
        <p:txBody>
          <a:bodyPr wrap="none">
            <a:spAutoFit/>
          </a:bodyPr>
          <a:lstStyle/>
          <a:p>
            <a:r>
              <a:rPr lang="en-US" sz="2000" dirty="0">
                <a:latin typeface="Calibri" pitchFamily="34" charset="0"/>
              </a:rPr>
              <a:t>Austin Animal Crackers</a:t>
            </a:r>
          </a:p>
        </p:txBody>
      </p:sp>
      <p:sp>
        <p:nvSpPr>
          <p:cNvPr id="6" name="Oval 5"/>
          <p:cNvSpPr/>
          <p:nvPr/>
        </p:nvSpPr>
        <p:spPr>
          <a:xfrm>
            <a:off x="2265363" y="1104900"/>
            <a:ext cx="1863725" cy="460375"/>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5391150" y="1176338"/>
            <a:ext cx="2525713" cy="534987"/>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Left-Right Arrow 7"/>
          <p:cNvSpPr/>
          <p:nvPr/>
        </p:nvSpPr>
        <p:spPr>
          <a:xfrm rot="241318">
            <a:off x="4281714" y="1205651"/>
            <a:ext cx="914400" cy="304800"/>
          </a:xfrm>
          <a:prstGeom prst="leftRightArrow">
            <a:avLst/>
          </a:prstGeom>
          <a:solidFill>
            <a:srgbClr val="FFC000"/>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9869" y="563451"/>
            <a:ext cx="6867331" cy="5943600"/>
          </a:xfrm>
          <a:prstGeom prst="rect">
            <a:avLst/>
          </a:prstGeom>
        </p:spPr>
      </p:pic>
      <p:sp>
        <p:nvSpPr>
          <p:cNvPr id="9" name="TextBox 8"/>
          <p:cNvSpPr txBox="1">
            <a:spLocks noChangeArrowheads="1"/>
          </p:cNvSpPr>
          <p:nvPr/>
        </p:nvSpPr>
        <p:spPr bwMode="auto">
          <a:xfrm>
            <a:off x="2728888" y="6578079"/>
            <a:ext cx="3542958"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hlinkClick r:id="rId3"/>
              </a:rPr>
              <a:t>http://www.d.umn.edu/cla/faculty/troufs/anthfood/afnutritionlabels.html#title</a:t>
            </a:r>
            <a:endPar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 name="Rectangle 3"/>
          <p:cNvSpPr/>
          <p:nvPr/>
        </p:nvSpPr>
        <p:spPr>
          <a:xfrm>
            <a:off x="1031631" y="134815"/>
            <a:ext cx="70866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504D">
                    <a:lumMod val="50000"/>
                  </a:srgbClr>
                </a:solidFill>
                <a:effectLst/>
                <a:uLnTx/>
                <a:uFillTx/>
                <a:latin typeface="Arial" charset="0"/>
                <a:ea typeface="+mn-ea"/>
                <a:cs typeface="+mn-cs"/>
              </a:rPr>
              <a:t>Comparison of Old (left) and New (right) Nutrition Facts Labels</a:t>
            </a:r>
          </a:p>
        </p:txBody>
      </p:sp>
      <p:sp>
        <p:nvSpPr>
          <p:cNvPr id="2" name="Rectangle 1"/>
          <p:cNvSpPr/>
          <p:nvPr/>
        </p:nvSpPr>
        <p:spPr>
          <a:xfrm>
            <a:off x="2514600" y="3909646"/>
            <a:ext cx="1337226"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charset="0"/>
                <a:ea typeface="+mn-ea"/>
                <a:cs typeface="+mn-cs"/>
              </a:rPr>
              <a:t>old</a:t>
            </a:r>
            <a:endParaRPr kumimoji="0" lang="en-US" sz="60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8" name="Rounded Rectangle 7"/>
          <p:cNvSpPr/>
          <p:nvPr/>
        </p:nvSpPr>
        <p:spPr>
          <a:xfrm>
            <a:off x="1600200" y="644281"/>
            <a:ext cx="6019800" cy="996950"/>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5638800" y="4800600"/>
            <a:ext cx="1680268"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charset="0"/>
                <a:ea typeface="+mn-ea"/>
                <a:cs typeface="+mn-cs"/>
              </a:rPr>
              <a:t>new</a:t>
            </a:r>
            <a:endParaRPr kumimoji="0" lang="en-US" sz="60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11" name="Left Arrow 10"/>
          <p:cNvSpPr/>
          <p:nvPr/>
        </p:nvSpPr>
        <p:spPr>
          <a:xfrm>
            <a:off x="7725371" y="1020441"/>
            <a:ext cx="1173078" cy="415636"/>
          </a:xfrm>
          <a:prstGeom prst="leftArrow">
            <a:avLst/>
          </a:prstGeom>
          <a:solidFill>
            <a:srgbClr val="FFC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567200" y="1058038"/>
            <a:ext cx="374077" cy="325285"/>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3123852" y="1078523"/>
            <a:ext cx="662702" cy="325285"/>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725991" y="6350119"/>
            <a:ext cx="7680308" cy="372409"/>
          </a:xfrm>
          <a:prstGeom prst="rect">
            <a:avLst/>
          </a:prstGeom>
        </p:spPr>
        <p:txBody>
          <a:bodyPr wrap="none">
            <a:spAutoFit/>
          </a:bodyPr>
          <a:lstStyle/>
          <a:p>
            <a:pPr algn="ctr"/>
            <a:r>
              <a:rPr lang="en-US" sz="1600" b="1" dirty="0">
                <a:solidFill>
                  <a:srgbClr val="FF0000"/>
                </a:solidFill>
              </a:rPr>
              <a:t>NOTE: Consult a competent licensed health professional for personal details</a:t>
            </a:r>
          </a:p>
        </p:txBody>
      </p:sp>
    </p:spTree>
    <p:extLst>
      <p:ext uri="{BB962C8B-B14F-4D97-AF65-F5344CB8AC3E}">
        <p14:creationId xmlns:p14="http://schemas.microsoft.com/office/powerpoint/2010/main" val="309313077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1346"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1347"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pic>
        <p:nvPicPr>
          <p:cNvPr id="441348"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441351" name="TextBox 13"/>
          <p:cNvSpPr txBox="1">
            <a:spLocks noChangeArrowheads="1"/>
          </p:cNvSpPr>
          <p:nvPr/>
        </p:nvSpPr>
        <p:spPr bwMode="auto">
          <a:xfrm>
            <a:off x="5272314" y="468313"/>
            <a:ext cx="2628220" cy="400110"/>
          </a:xfrm>
          <a:prstGeom prst="rect">
            <a:avLst/>
          </a:prstGeom>
          <a:noFill/>
          <a:ln w="9525">
            <a:noFill/>
            <a:miter lim="800000"/>
            <a:headEnd/>
            <a:tailEnd/>
          </a:ln>
        </p:spPr>
        <p:txBody>
          <a:bodyPr wrap="none">
            <a:spAutoFit/>
          </a:bodyPr>
          <a:lstStyle/>
          <a:p>
            <a:r>
              <a:rPr lang="en-US" sz="2000" dirty="0">
                <a:latin typeface="Calibri" pitchFamily="34" charset="0"/>
              </a:rPr>
              <a:t>Austin Animal Crackers</a:t>
            </a:r>
          </a:p>
        </p:txBody>
      </p:sp>
      <p:sp>
        <p:nvSpPr>
          <p:cNvPr id="6" name="Oval 5"/>
          <p:cNvSpPr/>
          <p:nvPr/>
        </p:nvSpPr>
        <p:spPr>
          <a:xfrm>
            <a:off x="2238375" y="1268413"/>
            <a:ext cx="1865313" cy="45085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5391150" y="1350963"/>
            <a:ext cx="2551113" cy="492125"/>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Left-Right Arrow 8"/>
          <p:cNvSpPr/>
          <p:nvPr/>
        </p:nvSpPr>
        <p:spPr>
          <a:xfrm rot="241318">
            <a:off x="4267200" y="1371600"/>
            <a:ext cx="914400" cy="304800"/>
          </a:xfrm>
          <a:prstGeom prst="leftRightArrow">
            <a:avLst/>
          </a:prstGeom>
          <a:solidFill>
            <a:srgbClr val="FFC000"/>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TextBox 1"/>
          <p:cNvSpPr txBox="1">
            <a:spLocks noChangeArrowheads="1"/>
          </p:cNvSpPr>
          <p:nvPr/>
        </p:nvSpPr>
        <p:spPr bwMode="auto">
          <a:xfrm>
            <a:off x="914400" y="1371600"/>
            <a:ext cx="7315200" cy="4493538"/>
          </a:xfrm>
          <a:prstGeom prst="rect">
            <a:avLst/>
          </a:prstGeom>
          <a:noFill/>
          <a:ln w="9525">
            <a:noFill/>
            <a:miter lim="800000"/>
            <a:headEnd/>
            <a:tailEnd/>
          </a:ln>
        </p:spPr>
        <p:txBody>
          <a:bodyPr>
            <a:spAutoFit/>
          </a:bodyPr>
          <a:lstStyle/>
          <a:p>
            <a:pPr algn="ctr"/>
            <a:r>
              <a:rPr lang="en-US" sz="3200" b="1" dirty="0">
                <a:solidFill>
                  <a:prstClr val="black"/>
                </a:solidFill>
                <a:latin typeface="Calibri" pitchFamily="34" charset="0"/>
              </a:rPr>
              <a:t>“Within a narrow range of variation, humans around the world share similar nutrient requirements and restrictions”</a:t>
            </a:r>
          </a:p>
          <a:p>
            <a:pPr algn="ctr"/>
            <a:endParaRPr lang="en-US" b="1" dirty="0">
              <a:solidFill>
                <a:prstClr val="black"/>
              </a:solidFill>
              <a:latin typeface="Calibri" pitchFamily="34" charset="0"/>
            </a:endParaRPr>
          </a:p>
          <a:p>
            <a:pPr marL="682625" lvl="1" indent="-225425">
              <a:buFont typeface="Arial" charset="0"/>
              <a:buChar char="•"/>
            </a:pPr>
            <a:r>
              <a:rPr lang="en-US" sz="2800" dirty="0">
                <a:solidFill>
                  <a:prstClr val="black"/>
                </a:solidFill>
                <a:latin typeface="Calibri" pitchFamily="34" charset="0"/>
              </a:rPr>
              <a:t>no human can digest cellulose</a:t>
            </a:r>
          </a:p>
          <a:p>
            <a:pPr marL="682625" lvl="1" indent="-225425">
              <a:buFont typeface="Arial" charset="0"/>
              <a:buChar char="•"/>
            </a:pPr>
            <a:endParaRPr lang="en-US" sz="1600" dirty="0">
              <a:solidFill>
                <a:prstClr val="black"/>
              </a:solidFill>
              <a:latin typeface="Calibri" pitchFamily="34" charset="0"/>
            </a:endParaRPr>
          </a:p>
          <a:p>
            <a:pPr marL="682625" lvl="1" indent="-225425">
              <a:buFont typeface="Arial" charset="0"/>
              <a:buChar char="•"/>
            </a:pPr>
            <a:r>
              <a:rPr lang="en-US" sz="2800" dirty="0">
                <a:solidFill>
                  <a:prstClr val="black"/>
                </a:solidFill>
                <a:latin typeface="Calibri" pitchFamily="34" charset="0"/>
              </a:rPr>
              <a:t>no human can avoid toxic reactions caused by eating  certain poisonous plants</a:t>
            </a:r>
          </a:p>
          <a:p>
            <a:pPr marL="682625" lvl="1" indent="-225425">
              <a:buFont typeface="Arial" charset="0"/>
              <a:buChar char="•"/>
            </a:pPr>
            <a:endParaRPr lang="en-US" sz="1600" dirty="0">
              <a:solidFill>
                <a:prstClr val="black"/>
              </a:solidFill>
              <a:latin typeface="Calibri" pitchFamily="34" charset="0"/>
            </a:endParaRPr>
          </a:p>
          <a:p>
            <a:pPr marL="682625" lvl="1" indent="-225425">
              <a:buFont typeface="Arial" charset="0"/>
              <a:buChar char="•"/>
            </a:pPr>
            <a:r>
              <a:rPr lang="en-US" sz="2800" dirty="0">
                <a:solidFill>
                  <a:prstClr val="black"/>
                </a:solidFill>
                <a:latin typeface="Calibri" pitchFamily="34" charset="0"/>
              </a:rPr>
              <a:t>all humans require the same “50 or so” essential nutrients to stay healthy</a:t>
            </a: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6</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1346"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1347"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pic>
        <p:nvPicPr>
          <p:cNvPr id="441348"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441351" name="TextBox 13"/>
          <p:cNvSpPr txBox="1">
            <a:spLocks noChangeArrowheads="1"/>
          </p:cNvSpPr>
          <p:nvPr/>
        </p:nvSpPr>
        <p:spPr bwMode="auto">
          <a:xfrm>
            <a:off x="5272314" y="468313"/>
            <a:ext cx="2628220" cy="400110"/>
          </a:xfrm>
          <a:prstGeom prst="rect">
            <a:avLst/>
          </a:prstGeom>
          <a:noFill/>
          <a:ln w="9525">
            <a:noFill/>
            <a:miter lim="800000"/>
            <a:headEnd/>
            <a:tailEnd/>
          </a:ln>
        </p:spPr>
        <p:txBody>
          <a:bodyPr wrap="none">
            <a:spAutoFit/>
          </a:bodyPr>
          <a:lstStyle/>
          <a:p>
            <a:r>
              <a:rPr lang="en-US" sz="2000" dirty="0">
                <a:latin typeface="Calibri" pitchFamily="34" charset="0"/>
              </a:rPr>
              <a:t>Austin Animal Crackers</a:t>
            </a:r>
          </a:p>
        </p:txBody>
      </p:sp>
      <p:sp>
        <p:nvSpPr>
          <p:cNvPr id="6" name="Oval 5"/>
          <p:cNvSpPr/>
          <p:nvPr/>
        </p:nvSpPr>
        <p:spPr>
          <a:xfrm>
            <a:off x="2238375" y="1268413"/>
            <a:ext cx="1865313" cy="45085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5391150" y="1350963"/>
            <a:ext cx="2551113" cy="492125"/>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Left-Right Arrow 8"/>
          <p:cNvSpPr/>
          <p:nvPr/>
        </p:nvSpPr>
        <p:spPr>
          <a:xfrm rot="241318">
            <a:off x="4267200" y="1371600"/>
            <a:ext cx="914400" cy="304800"/>
          </a:xfrm>
          <a:prstGeom prst="leftRightArrow">
            <a:avLst/>
          </a:prstGeom>
          <a:solidFill>
            <a:srgbClr val="FFC000"/>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
          <p:cNvSpPr txBox="1">
            <a:spLocks noChangeArrowheads="1"/>
          </p:cNvSpPr>
          <p:nvPr/>
        </p:nvSpPr>
        <p:spPr bwMode="auto">
          <a:xfrm>
            <a:off x="1143000" y="2303276"/>
            <a:ext cx="6858000" cy="4124206"/>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indent="-514350" algn="ctr">
              <a:spcBef>
                <a:spcPts val="0"/>
              </a:spcBef>
              <a:spcAft>
                <a:spcPts val="0"/>
              </a:spcAft>
              <a:tabLst>
                <a:tab pos="0" algn="l"/>
              </a:tabLst>
              <a:defRPr/>
            </a:pPr>
            <a:r>
              <a:rPr lang="en-US" sz="2800" b="1" dirty="0">
                <a:solidFill>
                  <a:srgbClr val="000000"/>
                </a:solidFill>
                <a:latin typeface="Tahoma" pitchFamily="34" charset="0"/>
              </a:rPr>
              <a:t>note that each package contains </a:t>
            </a:r>
          </a:p>
          <a:p>
            <a:pPr indent="-514350" algn="ctr">
              <a:spcBef>
                <a:spcPts val="0"/>
              </a:spcBef>
              <a:spcAft>
                <a:spcPts val="0"/>
              </a:spcAft>
              <a:tabLst>
                <a:tab pos="0" algn="l"/>
              </a:tabLst>
              <a:defRPr/>
            </a:pPr>
            <a:r>
              <a:rPr lang="en-US" sz="2800" b="1" dirty="0">
                <a:solidFill>
                  <a:srgbClr val="000000"/>
                </a:solidFill>
                <a:latin typeface="Tahoma" pitchFamily="34" charset="0"/>
              </a:rPr>
              <a:t>2 or “About 2” servings . . . </a:t>
            </a:r>
          </a:p>
          <a:p>
            <a:pPr indent="-514350" algn="ctr">
              <a:spcBef>
                <a:spcPts val="0"/>
              </a:spcBef>
              <a:spcAft>
                <a:spcPts val="0"/>
              </a:spcAft>
              <a:tabLst>
                <a:tab pos="0" algn="l"/>
              </a:tabLst>
              <a:defRPr/>
            </a:pPr>
            <a:endParaRPr lang="en-US" sz="2400" b="1" dirty="0">
              <a:solidFill>
                <a:srgbClr val="000000"/>
              </a:solidFill>
              <a:latin typeface="Tahoma" pitchFamily="34" charset="0"/>
            </a:endParaRPr>
          </a:p>
          <a:p>
            <a:pPr indent="-514350" algn="ctr">
              <a:spcBef>
                <a:spcPts val="0"/>
              </a:spcBef>
              <a:spcAft>
                <a:spcPts val="0"/>
              </a:spcAft>
              <a:tabLst>
                <a:tab pos="0" algn="l"/>
              </a:tabLst>
              <a:defRPr/>
            </a:pPr>
            <a:r>
              <a:rPr lang="en-US" sz="3200" b="1" dirty="0">
                <a:solidFill>
                  <a:srgbClr val="FFFFFF"/>
                </a:solidFill>
                <a:latin typeface="Tahoma" pitchFamily="34" charset="0"/>
              </a:rPr>
              <a:t>[Question:  Who do you know that eats </a:t>
            </a:r>
          </a:p>
          <a:p>
            <a:pPr indent="-514350" algn="ctr">
              <a:spcBef>
                <a:spcPts val="0"/>
              </a:spcBef>
              <a:spcAft>
                <a:spcPts val="0"/>
              </a:spcAft>
              <a:tabLst>
                <a:tab pos="0" algn="l"/>
              </a:tabLst>
              <a:defRPr/>
            </a:pPr>
            <a:r>
              <a:rPr lang="en-US" sz="3200" b="1" dirty="0">
                <a:solidFill>
                  <a:srgbClr val="FFFFFF"/>
                </a:solidFill>
                <a:latin typeface="Tahoma" pitchFamily="34" charset="0"/>
              </a:rPr>
              <a:t>only half of a small package of animal crackers?]</a:t>
            </a:r>
            <a:endParaRPr lang="en-US" sz="2000" dirty="0">
              <a:solidFill>
                <a:srgbClr val="FFFFFF"/>
              </a:solidFill>
              <a:latin typeface="Tahoma" pitchFamily="34"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1346"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1347"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pic>
        <p:nvPicPr>
          <p:cNvPr id="441348"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441351" name="TextBox 13"/>
          <p:cNvSpPr txBox="1">
            <a:spLocks noChangeArrowheads="1"/>
          </p:cNvSpPr>
          <p:nvPr/>
        </p:nvSpPr>
        <p:spPr bwMode="auto">
          <a:xfrm>
            <a:off x="5272314" y="468313"/>
            <a:ext cx="2628220" cy="400110"/>
          </a:xfrm>
          <a:prstGeom prst="rect">
            <a:avLst/>
          </a:prstGeom>
          <a:noFill/>
          <a:ln w="9525">
            <a:noFill/>
            <a:miter lim="800000"/>
            <a:headEnd/>
            <a:tailEnd/>
          </a:ln>
        </p:spPr>
        <p:txBody>
          <a:bodyPr wrap="none">
            <a:spAutoFit/>
          </a:bodyPr>
          <a:lstStyle/>
          <a:p>
            <a:r>
              <a:rPr lang="en-US" sz="2000" dirty="0">
                <a:latin typeface="Calibri" pitchFamily="34" charset="0"/>
              </a:rPr>
              <a:t>Austin Animal Crackers</a:t>
            </a:r>
          </a:p>
        </p:txBody>
      </p:sp>
      <p:sp>
        <p:nvSpPr>
          <p:cNvPr id="6" name="Oval 5"/>
          <p:cNvSpPr/>
          <p:nvPr/>
        </p:nvSpPr>
        <p:spPr>
          <a:xfrm>
            <a:off x="2238375" y="1268413"/>
            <a:ext cx="1865313" cy="45085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5391150" y="1350963"/>
            <a:ext cx="2551113" cy="492125"/>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Left-Right Arrow 8"/>
          <p:cNvSpPr/>
          <p:nvPr/>
        </p:nvSpPr>
        <p:spPr>
          <a:xfrm rot="241318">
            <a:off x="4267200" y="1371600"/>
            <a:ext cx="914400" cy="304800"/>
          </a:xfrm>
          <a:prstGeom prst="leftRightArrow">
            <a:avLst/>
          </a:prstGeom>
          <a:solidFill>
            <a:srgbClr val="FFC000"/>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3"/>
          <p:cNvSpPr txBox="1">
            <a:spLocks noChangeArrowheads="1"/>
          </p:cNvSpPr>
          <p:nvPr/>
        </p:nvSpPr>
        <p:spPr bwMode="auto">
          <a:xfrm>
            <a:off x="1143000" y="2303276"/>
            <a:ext cx="6858000" cy="4124206"/>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indent="-514350" algn="ctr">
              <a:spcBef>
                <a:spcPts val="0"/>
              </a:spcBef>
              <a:spcAft>
                <a:spcPts val="0"/>
              </a:spcAft>
              <a:tabLst>
                <a:tab pos="0" algn="l"/>
              </a:tabLst>
              <a:defRPr/>
            </a:pPr>
            <a:r>
              <a:rPr lang="en-US" sz="2800" b="1" dirty="0">
                <a:solidFill>
                  <a:schemeClr val="bg1">
                    <a:lumMod val="75000"/>
                  </a:schemeClr>
                </a:solidFill>
                <a:latin typeface="Tahoma" pitchFamily="34" charset="0"/>
              </a:rPr>
              <a:t>note that each package contains </a:t>
            </a:r>
          </a:p>
          <a:p>
            <a:pPr indent="-514350" algn="ctr">
              <a:spcBef>
                <a:spcPts val="0"/>
              </a:spcBef>
              <a:spcAft>
                <a:spcPts val="0"/>
              </a:spcAft>
              <a:tabLst>
                <a:tab pos="0" algn="l"/>
              </a:tabLst>
              <a:defRPr/>
            </a:pPr>
            <a:r>
              <a:rPr lang="en-US" sz="2800" b="1" dirty="0">
                <a:solidFill>
                  <a:schemeClr val="bg1">
                    <a:lumMod val="75000"/>
                  </a:schemeClr>
                </a:solidFill>
                <a:latin typeface="Tahoma" pitchFamily="34" charset="0"/>
              </a:rPr>
              <a:t>2 or “About 2” servings . . . </a:t>
            </a:r>
          </a:p>
          <a:p>
            <a:pPr indent="-514350" algn="ctr">
              <a:spcBef>
                <a:spcPts val="0"/>
              </a:spcBef>
              <a:spcAft>
                <a:spcPts val="0"/>
              </a:spcAft>
              <a:tabLst>
                <a:tab pos="0" algn="l"/>
              </a:tabLst>
              <a:defRPr/>
            </a:pPr>
            <a:endParaRPr lang="en-US" sz="2400" b="1" dirty="0">
              <a:solidFill>
                <a:srgbClr val="000000"/>
              </a:solidFill>
              <a:latin typeface="Tahoma" pitchFamily="34" charset="0"/>
            </a:endParaRPr>
          </a:p>
          <a:p>
            <a:pPr indent="-514350" algn="ctr">
              <a:spcBef>
                <a:spcPts val="0"/>
              </a:spcBef>
              <a:spcAft>
                <a:spcPts val="0"/>
              </a:spcAft>
              <a:tabLst>
                <a:tab pos="0" algn="l"/>
              </a:tabLst>
              <a:defRPr/>
            </a:pPr>
            <a:r>
              <a:rPr lang="en-US" sz="3200" b="1" dirty="0">
                <a:solidFill>
                  <a:srgbClr val="000000"/>
                </a:solidFill>
                <a:latin typeface="Tahoma" pitchFamily="34" charset="0"/>
              </a:rPr>
              <a:t>[Question:  Who do you know that eats </a:t>
            </a:r>
          </a:p>
          <a:p>
            <a:pPr indent="-514350" algn="ctr">
              <a:spcBef>
                <a:spcPts val="0"/>
              </a:spcBef>
              <a:spcAft>
                <a:spcPts val="0"/>
              </a:spcAft>
              <a:tabLst>
                <a:tab pos="0" algn="l"/>
              </a:tabLst>
              <a:defRPr/>
            </a:pPr>
            <a:r>
              <a:rPr lang="en-US" sz="3200" b="1" dirty="0">
                <a:solidFill>
                  <a:srgbClr val="000000"/>
                </a:solidFill>
                <a:latin typeface="Tahoma" pitchFamily="34" charset="0"/>
              </a:rPr>
              <a:t>only half of a small package of animal crackers?]</a:t>
            </a:r>
            <a:endParaRPr lang="en-US" sz="2000" dirty="0">
              <a:solidFill>
                <a:srgbClr val="000000"/>
              </a:solidFill>
              <a:latin typeface="Tahoma" pitchFamily="34" charset="0"/>
            </a:endParaRPr>
          </a:p>
        </p:txBody>
      </p:sp>
    </p:spTree>
    <p:extLst>
      <p:ext uri="{BB962C8B-B14F-4D97-AF65-F5344CB8AC3E}">
        <p14:creationId xmlns:p14="http://schemas.microsoft.com/office/powerpoint/2010/main" val="355672320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1346"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1347"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pic>
        <p:nvPicPr>
          <p:cNvPr id="441348"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441351" name="TextBox 13"/>
          <p:cNvSpPr txBox="1">
            <a:spLocks noChangeArrowheads="1"/>
          </p:cNvSpPr>
          <p:nvPr/>
        </p:nvSpPr>
        <p:spPr bwMode="auto">
          <a:xfrm>
            <a:off x="5272314" y="468313"/>
            <a:ext cx="2628220" cy="400110"/>
          </a:xfrm>
          <a:prstGeom prst="rect">
            <a:avLst/>
          </a:prstGeom>
          <a:noFill/>
          <a:ln w="9525">
            <a:noFill/>
            <a:miter lim="800000"/>
            <a:headEnd/>
            <a:tailEnd/>
          </a:ln>
        </p:spPr>
        <p:txBody>
          <a:bodyPr wrap="none">
            <a:spAutoFit/>
          </a:bodyPr>
          <a:lstStyle/>
          <a:p>
            <a:r>
              <a:rPr lang="en-US" sz="2000" dirty="0">
                <a:latin typeface="Calibri" pitchFamily="34" charset="0"/>
              </a:rPr>
              <a:t>Austin Animal Crackers</a:t>
            </a:r>
          </a:p>
        </p:txBody>
      </p:sp>
      <p:sp>
        <p:nvSpPr>
          <p:cNvPr id="6" name="Rounded Rectangle 5"/>
          <p:cNvSpPr/>
          <p:nvPr/>
        </p:nvSpPr>
        <p:spPr>
          <a:xfrm>
            <a:off x="762000" y="4872038"/>
            <a:ext cx="7391400" cy="1604962"/>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Left Arrow 7"/>
          <p:cNvSpPr/>
          <p:nvPr/>
        </p:nvSpPr>
        <p:spPr>
          <a:xfrm rot="13647650">
            <a:off x="582788" y="3892336"/>
            <a:ext cx="2286000" cy="457200"/>
          </a:xfrm>
          <a:prstGeom prst="leftArrow">
            <a:avLst/>
          </a:prstGeom>
          <a:solidFill>
            <a:srgbClr val="FFC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9869" y="563451"/>
            <a:ext cx="6867331" cy="5943600"/>
          </a:xfrm>
          <a:prstGeom prst="rect">
            <a:avLst/>
          </a:prstGeom>
        </p:spPr>
      </p:pic>
      <p:sp>
        <p:nvSpPr>
          <p:cNvPr id="9" name="TextBox 8"/>
          <p:cNvSpPr txBox="1">
            <a:spLocks noChangeArrowheads="1"/>
          </p:cNvSpPr>
          <p:nvPr/>
        </p:nvSpPr>
        <p:spPr bwMode="auto">
          <a:xfrm>
            <a:off x="2728888" y="6578079"/>
            <a:ext cx="3542958"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hlinkClick r:id="rId3"/>
              </a:rPr>
              <a:t>http://www.d.umn.edu/cla/faculty/troufs/anthfood/afnutritionlabels.html#title</a:t>
            </a:r>
            <a:endPar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 name="Rectangle 3"/>
          <p:cNvSpPr/>
          <p:nvPr/>
        </p:nvSpPr>
        <p:spPr>
          <a:xfrm>
            <a:off x="1031631" y="134815"/>
            <a:ext cx="70866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504D">
                    <a:lumMod val="50000"/>
                  </a:srgbClr>
                </a:solidFill>
                <a:effectLst/>
                <a:uLnTx/>
                <a:uFillTx/>
                <a:latin typeface="Arial" charset="0"/>
                <a:ea typeface="+mn-ea"/>
                <a:cs typeface="+mn-cs"/>
              </a:rPr>
              <a:t>Comparison of Old (left) and New (right) Nutrition Facts Labels</a:t>
            </a:r>
          </a:p>
        </p:txBody>
      </p:sp>
      <p:sp>
        <p:nvSpPr>
          <p:cNvPr id="2" name="Rectangle 1"/>
          <p:cNvSpPr/>
          <p:nvPr/>
        </p:nvSpPr>
        <p:spPr>
          <a:xfrm>
            <a:off x="2514600" y="3909646"/>
            <a:ext cx="1337226"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charset="0"/>
                <a:ea typeface="+mn-ea"/>
                <a:cs typeface="+mn-cs"/>
              </a:rPr>
              <a:t>old</a:t>
            </a:r>
            <a:endParaRPr kumimoji="0" lang="en-US" sz="60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6" name="Rectangle 5"/>
          <p:cNvSpPr/>
          <p:nvPr/>
        </p:nvSpPr>
        <p:spPr>
          <a:xfrm>
            <a:off x="5638800" y="4800600"/>
            <a:ext cx="1680268"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charset="0"/>
                <a:ea typeface="+mn-ea"/>
                <a:cs typeface="+mn-cs"/>
              </a:rPr>
              <a:t>new</a:t>
            </a:r>
            <a:endParaRPr kumimoji="0" lang="en-US" sz="60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7" name="Rounded Rectangle 6"/>
          <p:cNvSpPr/>
          <p:nvPr/>
        </p:nvSpPr>
        <p:spPr>
          <a:xfrm>
            <a:off x="4636477" y="5821233"/>
            <a:ext cx="2971800" cy="600670"/>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Left Arrow 7"/>
          <p:cNvSpPr/>
          <p:nvPr/>
        </p:nvSpPr>
        <p:spPr>
          <a:xfrm>
            <a:off x="7725371" y="5943600"/>
            <a:ext cx="1173078" cy="415636"/>
          </a:xfrm>
          <a:prstGeom prst="leftArrow">
            <a:avLst/>
          </a:prstGeom>
          <a:solidFill>
            <a:srgbClr val="FFC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594338" y="4876800"/>
            <a:ext cx="2971800" cy="1545103"/>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725991" y="6350119"/>
            <a:ext cx="7680308" cy="372409"/>
          </a:xfrm>
          <a:prstGeom prst="rect">
            <a:avLst/>
          </a:prstGeom>
        </p:spPr>
        <p:txBody>
          <a:bodyPr wrap="none">
            <a:spAutoFit/>
          </a:bodyPr>
          <a:lstStyle/>
          <a:p>
            <a:pPr algn="ctr"/>
            <a:r>
              <a:rPr lang="en-US" sz="1600" b="1" dirty="0">
                <a:solidFill>
                  <a:srgbClr val="FF0000"/>
                </a:solidFill>
              </a:rPr>
              <a:t>NOTE: Consult a competent licensed health professional for personal details</a:t>
            </a:r>
          </a:p>
        </p:txBody>
      </p:sp>
    </p:spTree>
    <p:extLst>
      <p:ext uri="{BB962C8B-B14F-4D97-AF65-F5344CB8AC3E}">
        <p14:creationId xmlns:p14="http://schemas.microsoft.com/office/powerpoint/2010/main" val="292994191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1346"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1347"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pic>
        <p:nvPicPr>
          <p:cNvPr id="441348"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441351" name="TextBox 13"/>
          <p:cNvSpPr txBox="1">
            <a:spLocks noChangeArrowheads="1"/>
          </p:cNvSpPr>
          <p:nvPr/>
        </p:nvSpPr>
        <p:spPr bwMode="auto">
          <a:xfrm>
            <a:off x="5272314" y="468313"/>
            <a:ext cx="2628220" cy="400110"/>
          </a:xfrm>
          <a:prstGeom prst="rect">
            <a:avLst/>
          </a:prstGeom>
          <a:noFill/>
          <a:ln w="9525">
            <a:noFill/>
            <a:miter lim="800000"/>
            <a:headEnd/>
            <a:tailEnd/>
          </a:ln>
        </p:spPr>
        <p:txBody>
          <a:bodyPr wrap="none">
            <a:spAutoFit/>
          </a:bodyPr>
          <a:lstStyle/>
          <a:p>
            <a:r>
              <a:rPr lang="en-US" sz="2000" dirty="0">
                <a:latin typeface="Calibri" pitchFamily="34" charset="0"/>
              </a:rPr>
              <a:t>Austin Animal Crackers</a:t>
            </a:r>
          </a:p>
        </p:txBody>
      </p:sp>
      <p:sp>
        <p:nvSpPr>
          <p:cNvPr id="6" name="Rounded Rectangle 5"/>
          <p:cNvSpPr/>
          <p:nvPr/>
        </p:nvSpPr>
        <p:spPr>
          <a:xfrm>
            <a:off x="849923" y="4872038"/>
            <a:ext cx="7391400" cy="1604962"/>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6"/>
          <p:cNvSpPr txBox="1">
            <a:spLocks noChangeArrowheads="1"/>
          </p:cNvSpPr>
          <p:nvPr/>
        </p:nvSpPr>
        <p:spPr bwMode="auto">
          <a:xfrm>
            <a:off x="838200" y="1828800"/>
            <a:ext cx="7467600" cy="286232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800" b="1" dirty="0">
                <a:latin typeface="Calibri" pitchFamily="34" charset="0"/>
              </a:rPr>
              <a:t>The notation “Percentage Daily Values </a:t>
            </a:r>
          </a:p>
          <a:p>
            <a:pPr algn="ctr"/>
            <a:r>
              <a:rPr lang="en-US" sz="2800" b="1" dirty="0">
                <a:latin typeface="Calibri" pitchFamily="34" charset="0"/>
              </a:rPr>
              <a:t>are based on a 2,000 calorie diet” </a:t>
            </a:r>
          </a:p>
          <a:p>
            <a:pPr algn="ctr"/>
            <a:r>
              <a:rPr lang="en-US" sz="2800" b="1" dirty="0">
                <a:latin typeface="Calibri" pitchFamily="34" charset="0"/>
              </a:rPr>
              <a:t>means “food calories” </a:t>
            </a:r>
          </a:p>
          <a:p>
            <a:pPr algn="ctr"/>
            <a:r>
              <a:rPr lang="en-US" sz="2800" b="1" dirty="0">
                <a:latin typeface="Calibri" pitchFamily="34" charset="0"/>
              </a:rPr>
              <a:t>or 2,000 kcal </a:t>
            </a:r>
          </a:p>
          <a:p>
            <a:pPr algn="ctr"/>
            <a:r>
              <a:rPr lang="en-US" sz="2800" b="1" dirty="0">
                <a:latin typeface="Calibri" pitchFamily="34" charset="0"/>
              </a:rPr>
              <a:t>or 2,000,000 “real” calories</a:t>
            </a:r>
          </a:p>
          <a:p>
            <a:pPr algn="ctr"/>
            <a:r>
              <a:rPr lang="en-US" sz="1600" dirty="0">
                <a:latin typeface="Calibri" pitchFamily="34" charset="0"/>
              </a:rPr>
              <a:t>(</a:t>
            </a:r>
            <a:r>
              <a:rPr lang="en-US" sz="1600" i="1" dirty="0">
                <a:latin typeface="Calibri" pitchFamily="34" charset="0"/>
              </a:rPr>
              <a:t>i.e.</a:t>
            </a:r>
            <a:r>
              <a:rPr lang="en-US" sz="1600" dirty="0">
                <a:latin typeface="Calibri" pitchFamily="34" charset="0"/>
              </a:rPr>
              <a:t>, the kind of calories chemists talk about in the lab)</a:t>
            </a:r>
          </a:p>
        </p:txBody>
      </p:sp>
      <p:sp>
        <p:nvSpPr>
          <p:cNvPr id="8" name="Left Arrow 7"/>
          <p:cNvSpPr/>
          <p:nvPr/>
        </p:nvSpPr>
        <p:spPr>
          <a:xfrm rot="2991280">
            <a:off x="4308895" y="5645860"/>
            <a:ext cx="1574333" cy="301040"/>
          </a:xfrm>
          <a:prstGeom prst="leftArrow">
            <a:avLst/>
          </a:prstGeom>
          <a:solidFill>
            <a:srgbClr val="FFC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9869" y="563451"/>
            <a:ext cx="6867331" cy="5943600"/>
          </a:xfrm>
          <a:prstGeom prst="rect">
            <a:avLst/>
          </a:prstGeom>
        </p:spPr>
      </p:pic>
      <p:sp>
        <p:nvSpPr>
          <p:cNvPr id="9" name="TextBox 8"/>
          <p:cNvSpPr txBox="1">
            <a:spLocks noChangeArrowheads="1"/>
          </p:cNvSpPr>
          <p:nvPr/>
        </p:nvSpPr>
        <p:spPr bwMode="auto">
          <a:xfrm>
            <a:off x="2728888" y="6578079"/>
            <a:ext cx="3542958"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hlinkClick r:id="rId3"/>
              </a:rPr>
              <a:t>http://www.d.umn.edu/cla/faculty/troufs/anthfood/afnutritionlabels.html#title</a:t>
            </a:r>
            <a:endPar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 name="Rectangle 3"/>
          <p:cNvSpPr/>
          <p:nvPr/>
        </p:nvSpPr>
        <p:spPr>
          <a:xfrm>
            <a:off x="1031631" y="134815"/>
            <a:ext cx="70866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504D">
                    <a:lumMod val="50000"/>
                  </a:srgbClr>
                </a:solidFill>
                <a:effectLst/>
                <a:uLnTx/>
                <a:uFillTx/>
                <a:latin typeface="Arial" charset="0"/>
                <a:ea typeface="+mn-ea"/>
                <a:cs typeface="+mn-cs"/>
              </a:rPr>
              <a:t>Comparison of Old (left) and New (right) Nutrition Facts Labels</a:t>
            </a:r>
          </a:p>
        </p:txBody>
      </p:sp>
      <p:sp>
        <p:nvSpPr>
          <p:cNvPr id="2" name="Rectangle 1"/>
          <p:cNvSpPr/>
          <p:nvPr/>
        </p:nvSpPr>
        <p:spPr>
          <a:xfrm>
            <a:off x="2514600" y="3909646"/>
            <a:ext cx="1337226"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charset="0"/>
                <a:ea typeface="+mn-ea"/>
                <a:cs typeface="+mn-cs"/>
              </a:rPr>
              <a:t>old</a:t>
            </a:r>
            <a:endParaRPr kumimoji="0" lang="en-US" sz="60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6" name="Rectangle 5"/>
          <p:cNvSpPr/>
          <p:nvPr/>
        </p:nvSpPr>
        <p:spPr>
          <a:xfrm>
            <a:off x="5638800" y="4800600"/>
            <a:ext cx="1680268"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charset="0"/>
                <a:ea typeface="+mn-ea"/>
                <a:cs typeface="+mn-cs"/>
              </a:rPr>
              <a:t>new</a:t>
            </a:r>
            <a:endParaRPr kumimoji="0" lang="en-US" sz="60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7" name="Rounded Rectangle 6"/>
          <p:cNvSpPr/>
          <p:nvPr/>
        </p:nvSpPr>
        <p:spPr>
          <a:xfrm>
            <a:off x="4636477" y="5821233"/>
            <a:ext cx="2971800" cy="600670"/>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ounded Rectangle 9"/>
          <p:cNvSpPr/>
          <p:nvPr/>
        </p:nvSpPr>
        <p:spPr>
          <a:xfrm>
            <a:off x="1594338" y="4876800"/>
            <a:ext cx="2971800" cy="1545103"/>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Left Arrow 10"/>
          <p:cNvSpPr/>
          <p:nvPr/>
        </p:nvSpPr>
        <p:spPr>
          <a:xfrm rot="20311347">
            <a:off x="7315651" y="5611759"/>
            <a:ext cx="1574333" cy="301040"/>
          </a:xfrm>
          <a:prstGeom prst="leftArrow">
            <a:avLst/>
          </a:prstGeom>
          <a:solidFill>
            <a:srgbClr val="FFC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25991" y="6350119"/>
            <a:ext cx="7680308" cy="372409"/>
          </a:xfrm>
          <a:prstGeom prst="rect">
            <a:avLst/>
          </a:prstGeom>
        </p:spPr>
        <p:txBody>
          <a:bodyPr wrap="none">
            <a:spAutoFit/>
          </a:bodyPr>
          <a:lstStyle/>
          <a:p>
            <a:pPr algn="ctr"/>
            <a:r>
              <a:rPr lang="en-US" sz="1600" b="1" dirty="0">
                <a:solidFill>
                  <a:srgbClr val="FF0000"/>
                </a:solidFill>
              </a:rPr>
              <a:t>NOTE: Consult a competent licensed health professional for personal details</a:t>
            </a:r>
          </a:p>
        </p:txBody>
      </p:sp>
    </p:spTree>
    <p:extLst>
      <p:ext uri="{BB962C8B-B14F-4D97-AF65-F5344CB8AC3E}">
        <p14:creationId xmlns:p14="http://schemas.microsoft.com/office/powerpoint/2010/main" val="106683233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1346"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1347"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pic>
        <p:nvPicPr>
          <p:cNvPr id="441348"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441351" name="TextBox 13"/>
          <p:cNvSpPr txBox="1">
            <a:spLocks noChangeArrowheads="1"/>
          </p:cNvSpPr>
          <p:nvPr/>
        </p:nvSpPr>
        <p:spPr bwMode="auto">
          <a:xfrm>
            <a:off x="5272314" y="468313"/>
            <a:ext cx="2628220" cy="400110"/>
          </a:xfrm>
          <a:prstGeom prst="rect">
            <a:avLst/>
          </a:prstGeom>
          <a:noFill/>
          <a:ln w="9525">
            <a:noFill/>
            <a:miter lim="800000"/>
            <a:headEnd/>
            <a:tailEnd/>
          </a:ln>
        </p:spPr>
        <p:txBody>
          <a:bodyPr wrap="none">
            <a:spAutoFit/>
          </a:bodyPr>
          <a:lstStyle/>
          <a:p>
            <a:r>
              <a:rPr lang="en-US" sz="2000" dirty="0">
                <a:latin typeface="Calibri" pitchFamily="34" charset="0"/>
              </a:rPr>
              <a:t>Austin Animal Crackers</a:t>
            </a:r>
          </a:p>
        </p:txBody>
      </p:sp>
      <p:sp>
        <p:nvSpPr>
          <p:cNvPr id="6" name="Rounded Rectangle 5"/>
          <p:cNvSpPr/>
          <p:nvPr/>
        </p:nvSpPr>
        <p:spPr>
          <a:xfrm>
            <a:off x="762000" y="4872038"/>
            <a:ext cx="7391400" cy="1604962"/>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6"/>
          <p:cNvSpPr txBox="1">
            <a:spLocks noChangeArrowheads="1"/>
          </p:cNvSpPr>
          <p:nvPr/>
        </p:nvSpPr>
        <p:spPr bwMode="auto">
          <a:xfrm>
            <a:off x="729342" y="1143000"/>
            <a:ext cx="7467600" cy="3570208"/>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000" b="1" dirty="0">
                <a:latin typeface="Calibri" pitchFamily="34" charset="0"/>
              </a:rPr>
              <a:t>since “Servings Per Container” for the macaroni and cheese is 2, </a:t>
            </a:r>
          </a:p>
          <a:p>
            <a:pPr algn="ctr"/>
            <a:r>
              <a:rPr lang="en-US" sz="2000" b="1" dirty="0">
                <a:latin typeface="Calibri" pitchFamily="34" charset="0"/>
              </a:rPr>
              <a:t>and each serving contains 250 food calories, </a:t>
            </a:r>
          </a:p>
          <a:p>
            <a:pPr algn="ctr"/>
            <a:r>
              <a:rPr lang="en-US" sz="2000" b="1" dirty="0">
                <a:latin typeface="Calibri" pitchFamily="34" charset="0"/>
              </a:rPr>
              <a:t>each package contains 500 food calories, </a:t>
            </a:r>
          </a:p>
          <a:p>
            <a:pPr algn="ctr"/>
            <a:r>
              <a:rPr lang="en-US" sz="2000" b="1" dirty="0">
                <a:latin typeface="Calibri" pitchFamily="34" charset="0"/>
              </a:rPr>
              <a:t>or 500,000 “real” calories</a:t>
            </a:r>
          </a:p>
          <a:p>
            <a:pPr algn="ctr"/>
            <a:r>
              <a:rPr lang="en-US" sz="1600" dirty="0">
                <a:latin typeface="Calibri" pitchFamily="34" charset="0"/>
              </a:rPr>
              <a:t>(</a:t>
            </a:r>
            <a:r>
              <a:rPr lang="en-US" sz="1600" i="1" dirty="0">
                <a:latin typeface="Calibri" pitchFamily="34" charset="0"/>
              </a:rPr>
              <a:t>i.e.</a:t>
            </a:r>
            <a:r>
              <a:rPr lang="en-US" sz="1600" dirty="0">
                <a:latin typeface="Calibri" pitchFamily="34" charset="0"/>
              </a:rPr>
              <a:t>, the kind of calories chemists talk about in the lab)</a:t>
            </a:r>
          </a:p>
          <a:p>
            <a:pPr algn="ctr"/>
            <a:endParaRPr lang="en-US" sz="1600" dirty="0">
              <a:latin typeface="Calibri" pitchFamily="34" charset="0"/>
            </a:endParaRPr>
          </a:p>
          <a:p>
            <a:pPr algn="ctr"/>
            <a:r>
              <a:rPr lang="en-US" sz="2000" b="1" dirty="0">
                <a:solidFill>
                  <a:srgbClr val="FFFFFF"/>
                </a:solidFill>
                <a:latin typeface="Calibri" pitchFamily="34" charset="0"/>
              </a:rPr>
              <a:t>so if you eat the whole package of </a:t>
            </a:r>
            <a:r>
              <a:rPr lang="en-US" sz="2000" b="1" dirty="0" err="1">
                <a:solidFill>
                  <a:srgbClr val="FFFFFF"/>
                </a:solidFill>
                <a:latin typeface="Calibri" pitchFamily="34" charset="0"/>
              </a:rPr>
              <a:t>mac</a:t>
            </a:r>
            <a:r>
              <a:rPr lang="en-US" sz="2000" b="1" dirty="0">
                <a:solidFill>
                  <a:srgbClr val="FFFFFF"/>
                </a:solidFill>
                <a:latin typeface="Calibri" pitchFamily="34" charset="0"/>
              </a:rPr>
              <a:t> and cheese you’ve used up one-fourth of your allotted calories for the day</a:t>
            </a:r>
          </a:p>
          <a:p>
            <a:pPr algn="ctr"/>
            <a:endParaRPr lang="en-US" b="1" dirty="0">
              <a:solidFill>
                <a:srgbClr val="FFFFFF"/>
              </a:solidFill>
              <a:latin typeface="Calibri" pitchFamily="34" charset="0"/>
            </a:endParaRPr>
          </a:p>
          <a:p>
            <a:pPr algn="ctr"/>
            <a:r>
              <a:rPr lang="en-US" sz="3200" b="1" dirty="0">
                <a:solidFill>
                  <a:srgbClr val="FFFFFF"/>
                </a:solidFill>
                <a:latin typeface="Calibri" pitchFamily="34" charset="0"/>
              </a:rPr>
              <a:t>and what about the nutrients?</a:t>
            </a:r>
          </a:p>
        </p:txBody>
      </p:sp>
      <p:sp>
        <p:nvSpPr>
          <p:cNvPr id="8" name="Rectangle 7"/>
          <p:cNvSpPr/>
          <p:nvPr/>
        </p:nvSpPr>
        <p:spPr>
          <a:xfrm>
            <a:off x="725991" y="6350119"/>
            <a:ext cx="7680308" cy="372409"/>
          </a:xfrm>
          <a:prstGeom prst="rect">
            <a:avLst/>
          </a:prstGeom>
        </p:spPr>
        <p:txBody>
          <a:bodyPr wrap="none">
            <a:spAutoFit/>
          </a:bodyPr>
          <a:lstStyle/>
          <a:p>
            <a:pPr algn="ctr"/>
            <a:r>
              <a:rPr lang="en-US" sz="1600" b="1" dirty="0">
                <a:solidFill>
                  <a:srgbClr val="FF0000"/>
                </a:solidFill>
              </a:rPr>
              <a:t>NOTE: Consult a competent licensed health professional for personal details</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1346"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1347"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pic>
        <p:nvPicPr>
          <p:cNvPr id="441348"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441351" name="TextBox 13"/>
          <p:cNvSpPr txBox="1">
            <a:spLocks noChangeArrowheads="1"/>
          </p:cNvSpPr>
          <p:nvPr/>
        </p:nvSpPr>
        <p:spPr bwMode="auto">
          <a:xfrm>
            <a:off x="5272314" y="468313"/>
            <a:ext cx="2628220" cy="400110"/>
          </a:xfrm>
          <a:prstGeom prst="rect">
            <a:avLst/>
          </a:prstGeom>
          <a:noFill/>
          <a:ln w="9525">
            <a:noFill/>
            <a:miter lim="800000"/>
            <a:headEnd/>
            <a:tailEnd/>
          </a:ln>
        </p:spPr>
        <p:txBody>
          <a:bodyPr wrap="none">
            <a:spAutoFit/>
          </a:bodyPr>
          <a:lstStyle/>
          <a:p>
            <a:r>
              <a:rPr lang="en-US" sz="2000" dirty="0">
                <a:latin typeface="Calibri" pitchFamily="34" charset="0"/>
              </a:rPr>
              <a:t>Austin Animal Crackers</a:t>
            </a:r>
          </a:p>
        </p:txBody>
      </p:sp>
      <p:sp>
        <p:nvSpPr>
          <p:cNvPr id="6" name="Rounded Rectangle 5"/>
          <p:cNvSpPr/>
          <p:nvPr/>
        </p:nvSpPr>
        <p:spPr>
          <a:xfrm>
            <a:off x="762000" y="4872038"/>
            <a:ext cx="7391400" cy="1604962"/>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6"/>
          <p:cNvSpPr txBox="1">
            <a:spLocks noChangeArrowheads="1"/>
          </p:cNvSpPr>
          <p:nvPr/>
        </p:nvSpPr>
        <p:spPr bwMode="auto">
          <a:xfrm>
            <a:off x="729342" y="1143000"/>
            <a:ext cx="7467600" cy="3570208"/>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000" b="1" dirty="0">
                <a:solidFill>
                  <a:srgbClr val="D79694"/>
                </a:solidFill>
                <a:latin typeface="Calibri" pitchFamily="34" charset="0"/>
              </a:rPr>
              <a:t>since “Servings Per Container” for the macaroni and cheese is 2, </a:t>
            </a:r>
          </a:p>
          <a:p>
            <a:pPr algn="ctr"/>
            <a:r>
              <a:rPr lang="en-US" sz="2000" b="1" dirty="0">
                <a:solidFill>
                  <a:srgbClr val="D79694"/>
                </a:solidFill>
                <a:latin typeface="Calibri" pitchFamily="34" charset="0"/>
              </a:rPr>
              <a:t>and each serving contains 250 food calories, </a:t>
            </a:r>
          </a:p>
          <a:p>
            <a:pPr algn="ctr"/>
            <a:r>
              <a:rPr lang="en-US" sz="2000" b="1" dirty="0">
                <a:solidFill>
                  <a:srgbClr val="D79694"/>
                </a:solidFill>
                <a:latin typeface="Calibri" pitchFamily="34" charset="0"/>
              </a:rPr>
              <a:t>each package contains 500 food calories, </a:t>
            </a:r>
          </a:p>
          <a:p>
            <a:pPr algn="ctr"/>
            <a:r>
              <a:rPr lang="en-US" sz="2000" b="1" dirty="0">
                <a:solidFill>
                  <a:srgbClr val="D79694"/>
                </a:solidFill>
                <a:latin typeface="Calibri" pitchFamily="34" charset="0"/>
              </a:rPr>
              <a:t>or 500,000 “real” calories</a:t>
            </a:r>
          </a:p>
          <a:p>
            <a:pPr algn="ctr"/>
            <a:r>
              <a:rPr lang="en-US" sz="1600" dirty="0">
                <a:solidFill>
                  <a:srgbClr val="D79694"/>
                </a:solidFill>
                <a:latin typeface="Calibri" pitchFamily="34" charset="0"/>
              </a:rPr>
              <a:t>(</a:t>
            </a:r>
            <a:r>
              <a:rPr lang="en-US" sz="1600" i="1" dirty="0">
                <a:solidFill>
                  <a:srgbClr val="D79694"/>
                </a:solidFill>
                <a:latin typeface="Calibri" pitchFamily="34" charset="0"/>
              </a:rPr>
              <a:t>i.e.</a:t>
            </a:r>
            <a:r>
              <a:rPr lang="en-US" sz="1600" dirty="0">
                <a:solidFill>
                  <a:srgbClr val="D79694"/>
                </a:solidFill>
                <a:latin typeface="Calibri" pitchFamily="34" charset="0"/>
              </a:rPr>
              <a:t>, the kind of calories chemists talk about in the lab)</a:t>
            </a:r>
          </a:p>
          <a:p>
            <a:pPr algn="ctr"/>
            <a:endParaRPr lang="en-US" sz="1600" dirty="0">
              <a:latin typeface="Calibri" pitchFamily="34" charset="0"/>
            </a:endParaRPr>
          </a:p>
          <a:p>
            <a:pPr algn="ctr"/>
            <a:r>
              <a:rPr lang="en-US" sz="2000" b="1" dirty="0">
                <a:latin typeface="Calibri" pitchFamily="34" charset="0"/>
              </a:rPr>
              <a:t>so if you eat the whole package of </a:t>
            </a:r>
            <a:r>
              <a:rPr lang="en-US" sz="2000" b="1" dirty="0" err="1">
                <a:latin typeface="Calibri" pitchFamily="34" charset="0"/>
              </a:rPr>
              <a:t>mac</a:t>
            </a:r>
            <a:r>
              <a:rPr lang="en-US" sz="2000" b="1" dirty="0">
                <a:latin typeface="Calibri" pitchFamily="34" charset="0"/>
              </a:rPr>
              <a:t> and cheese you’ve used up one-fourth of your allotted calories for the day</a:t>
            </a:r>
          </a:p>
          <a:p>
            <a:pPr algn="ctr"/>
            <a:endParaRPr lang="en-US" b="1" dirty="0">
              <a:latin typeface="Calibri" pitchFamily="34" charset="0"/>
            </a:endParaRPr>
          </a:p>
          <a:p>
            <a:pPr algn="ctr"/>
            <a:r>
              <a:rPr lang="en-US" sz="3200" b="1" dirty="0">
                <a:solidFill>
                  <a:srgbClr val="FFFFFF"/>
                </a:solidFill>
                <a:latin typeface="Calibri" pitchFamily="34" charset="0"/>
              </a:rPr>
              <a:t>and what about the nutrients?</a:t>
            </a:r>
          </a:p>
        </p:txBody>
      </p:sp>
      <p:sp>
        <p:nvSpPr>
          <p:cNvPr id="8" name="Rectangle 7"/>
          <p:cNvSpPr/>
          <p:nvPr/>
        </p:nvSpPr>
        <p:spPr>
          <a:xfrm>
            <a:off x="725991" y="6350119"/>
            <a:ext cx="7680308" cy="372409"/>
          </a:xfrm>
          <a:prstGeom prst="rect">
            <a:avLst/>
          </a:prstGeom>
        </p:spPr>
        <p:txBody>
          <a:bodyPr wrap="none">
            <a:spAutoFit/>
          </a:bodyPr>
          <a:lstStyle/>
          <a:p>
            <a:pPr algn="ctr"/>
            <a:r>
              <a:rPr lang="en-US" sz="1600" b="1" dirty="0">
                <a:solidFill>
                  <a:srgbClr val="FF0000"/>
                </a:solidFill>
              </a:rPr>
              <a:t>NOTE: Consult a competent licensed health professional for personal details</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1346"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1347"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pic>
        <p:nvPicPr>
          <p:cNvPr id="441348"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441351" name="TextBox 13"/>
          <p:cNvSpPr txBox="1">
            <a:spLocks noChangeArrowheads="1"/>
          </p:cNvSpPr>
          <p:nvPr/>
        </p:nvSpPr>
        <p:spPr bwMode="auto">
          <a:xfrm>
            <a:off x="5272314" y="468313"/>
            <a:ext cx="2628220" cy="400110"/>
          </a:xfrm>
          <a:prstGeom prst="rect">
            <a:avLst/>
          </a:prstGeom>
          <a:noFill/>
          <a:ln w="9525">
            <a:noFill/>
            <a:miter lim="800000"/>
            <a:headEnd/>
            <a:tailEnd/>
          </a:ln>
        </p:spPr>
        <p:txBody>
          <a:bodyPr wrap="none">
            <a:spAutoFit/>
          </a:bodyPr>
          <a:lstStyle/>
          <a:p>
            <a:r>
              <a:rPr lang="en-US" sz="2000" dirty="0">
                <a:latin typeface="Calibri" pitchFamily="34" charset="0"/>
              </a:rPr>
              <a:t>Austin Animal Crackers</a:t>
            </a:r>
          </a:p>
        </p:txBody>
      </p:sp>
      <p:sp>
        <p:nvSpPr>
          <p:cNvPr id="6" name="Rounded Rectangle 5"/>
          <p:cNvSpPr/>
          <p:nvPr/>
        </p:nvSpPr>
        <p:spPr>
          <a:xfrm>
            <a:off x="762000" y="4872038"/>
            <a:ext cx="7391400" cy="1604962"/>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6"/>
          <p:cNvSpPr txBox="1">
            <a:spLocks noChangeArrowheads="1"/>
          </p:cNvSpPr>
          <p:nvPr/>
        </p:nvSpPr>
        <p:spPr bwMode="auto">
          <a:xfrm>
            <a:off x="729342" y="1143000"/>
            <a:ext cx="7467600" cy="3570208"/>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000" b="1" dirty="0">
                <a:solidFill>
                  <a:srgbClr val="D79694"/>
                </a:solidFill>
                <a:latin typeface="Calibri" pitchFamily="34" charset="0"/>
              </a:rPr>
              <a:t>since “Servings Per Container” for the macaroni and cheese is 2, </a:t>
            </a:r>
          </a:p>
          <a:p>
            <a:pPr algn="ctr"/>
            <a:r>
              <a:rPr lang="en-US" sz="2000" b="1" dirty="0">
                <a:solidFill>
                  <a:srgbClr val="D79694"/>
                </a:solidFill>
                <a:latin typeface="Calibri" pitchFamily="34" charset="0"/>
              </a:rPr>
              <a:t>and each serving contains 250 food calories, each package contains 500 food calories, </a:t>
            </a:r>
          </a:p>
          <a:p>
            <a:pPr algn="ctr"/>
            <a:r>
              <a:rPr lang="en-US" sz="2000" b="1" dirty="0">
                <a:solidFill>
                  <a:srgbClr val="D79694"/>
                </a:solidFill>
                <a:latin typeface="Calibri" pitchFamily="34" charset="0"/>
              </a:rPr>
              <a:t>or 500,000 “real” calories</a:t>
            </a:r>
          </a:p>
          <a:p>
            <a:pPr algn="ctr"/>
            <a:r>
              <a:rPr lang="en-US" sz="1600" dirty="0">
                <a:solidFill>
                  <a:srgbClr val="D79694"/>
                </a:solidFill>
                <a:latin typeface="Calibri" pitchFamily="34" charset="0"/>
              </a:rPr>
              <a:t>(</a:t>
            </a:r>
            <a:r>
              <a:rPr lang="en-US" sz="1600" i="1" dirty="0">
                <a:solidFill>
                  <a:srgbClr val="D79694"/>
                </a:solidFill>
                <a:latin typeface="Calibri" pitchFamily="34" charset="0"/>
              </a:rPr>
              <a:t>i.e.</a:t>
            </a:r>
            <a:r>
              <a:rPr lang="en-US" sz="1600" dirty="0">
                <a:solidFill>
                  <a:srgbClr val="D79694"/>
                </a:solidFill>
                <a:latin typeface="Calibri" pitchFamily="34" charset="0"/>
              </a:rPr>
              <a:t>, the kind of calories chemists talk about in the lab)</a:t>
            </a:r>
          </a:p>
          <a:p>
            <a:pPr algn="ctr"/>
            <a:endParaRPr lang="en-US" sz="1600" dirty="0">
              <a:solidFill>
                <a:srgbClr val="D79694"/>
              </a:solidFill>
              <a:latin typeface="Calibri" pitchFamily="34" charset="0"/>
            </a:endParaRPr>
          </a:p>
          <a:p>
            <a:pPr algn="ctr"/>
            <a:r>
              <a:rPr lang="en-US" sz="2000" b="1" dirty="0">
                <a:solidFill>
                  <a:srgbClr val="D79694"/>
                </a:solidFill>
                <a:latin typeface="Calibri" pitchFamily="34" charset="0"/>
              </a:rPr>
              <a:t>so if you eat the whole package of </a:t>
            </a:r>
            <a:r>
              <a:rPr lang="en-US" sz="2000" b="1" dirty="0" err="1">
                <a:solidFill>
                  <a:srgbClr val="D79694"/>
                </a:solidFill>
                <a:latin typeface="Calibri" pitchFamily="34" charset="0"/>
              </a:rPr>
              <a:t>mac</a:t>
            </a:r>
            <a:r>
              <a:rPr lang="en-US" sz="2000" b="1" dirty="0">
                <a:solidFill>
                  <a:srgbClr val="D79694"/>
                </a:solidFill>
                <a:latin typeface="Calibri" pitchFamily="34" charset="0"/>
              </a:rPr>
              <a:t> and cheese you’ve used up one-fourth of your allotted calories for the day</a:t>
            </a:r>
          </a:p>
          <a:p>
            <a:pPr algn="ctr"/>
            <a:endParaRPr lang="en-US" b="1" dirty="0">
              <a:latin typeface="Calibri" pitchFamily="34" charset="0"/>
            </a:endParaRPr>
          </a:p>
          <a:p>
            <a:pPr algn="ctr"/>
            <a:r>
              <a:rPr lang="en-US" sz="3200" b="1" dirty="0">
                <a:latin typeface="Calibri" pitchFamily="34" charset="0"/>
              </a:rPr>
              <a:t>but what about the nutrients?</a:t>
            </a:r>
          </a:p>
        </p:txBody>
      </p:sp>
      <p:sp>
        <p:nvSpPr>
          <p:cNvPr id="8" name="Rectangle 7"/>
          <p:cNvSpPr/>
          <p:nvPr/>
        </p:nvSpPr>
        <p:spPr>
          <a:xfrm>
            <a:off x="725991" y="6350119"/>
            <a:ext cx="7680308" cy="372409"/>
          </a:xfrm>
          <a:prstGeom prst="rect">
            <a:avLst/>
          </a:prstGeom>
        </p:spPr>
        <p:txBody>
          <a:bodyPr wrap="none">
            <a:spAutoFit/>
          </a:bodyPr>
          <a:lstStyle/>
          <a:p>
            <a:pPr algn="ctr"/>
            <a:r>
              <a:rPr lang="en-US" sz="1600" b="1" dirty="0">
                <a:solidFill>
                  <a:srgbClr val="FF0000"/>
                </a:solidFill>
              </a:rPr>
              <a:t>NOTE: Consult a competent licensed health professional for personal details</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22"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0323"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sp>
        <p:nvSpPr>
          <p:cNvPr id="13" name="Oval 12"/>
          <p:cNvSpPr/>
          <p:nvPr/>
        </p:nvSpPr>
        <p:spPr>
          <a:xfrm>
            <a:off x="4876800" y="2362200"/>
            <a:ext cx="2133600" cy="19812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Left Arrow 7"/>
          <p:cNvSpPr/>
          <p:nvPr/>
        </p:nvSpPr>
        <p:spPr>
          <a:xfrm rot="2037916">
            <a:off x="6845801" y="4314060"/>
            <a:ext cx="1574333" cy="301040"/>
          </a:xfrm>
          <a:prstGeom prst="leftArrow">
            <a:avLst/>
          </a:prstGeom>
          <a:solidFill>
            <a:srgbClr val="FFC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TextBox 1"/>
          <p:cNvSpPr txBox="1">
            <a:spLocks noChangeArrowheads="1"/>
          </p:cNvSpPr>
          <p:nvPr/>
        </p:nvSpPr>
        <p:spPr bwMode="auto">
          <a:xfrm>
            <a:off x="914400" y="1371600"/>
            <a:ext cx="7315200" cy="5016758"/>
          </a:xfrm>
          <a:prstGeom prst="rect">
            <a:avLst/>
          </a:prstGeom>
          <a:noFill/>
          <a:ln w="9525">
            <a:noFill/>
            <a:miter lim="800000"/>
            <a:headEnd/>
            <a:tailEnd/>
          </a:ln>
        </p:spPr>
        <p:txBody>
          <a:bodyPr>
            <a:spAutoFit/>
          </a:bodyPr>
          <a:lstStyle/>
          <a:p>
            <a:pPr algn="ctr"/>
            <a:r>
              <a:rPr lang="en-US" sz="2400" b="1" dirty="0">
                <a:solidFill>
                  <a:srgbClr val="D79694"/>
                </a:solidFill>
                <a:latin typeface="Calibri" pitchFamily="34" charset="0"/>
              </a:rPr>
              <a:t>“Within a narrow range of variation, </a:t>
            </a:r>
          </a:p>
          <a:p>
            <a:pPr algn="ctr"/>
            <a:r>
              <a:rPr lang="en-US" sz="4000" b="1" dirty="0">
                <a:solidFill>
                  <a:prstClr val="black"/>
                </a:solidFill>
                <a:latin typeface="Calibri" pitchFamily="34" charset="0"/>
              </a:rPr>
              <a:t>humans around the world share similar nutrient requirements and restrictions”</a:t>
            </a:r>
            <a:endParaRPr lang="en-US" sz="3200" b="1" dirty="0">
              <a:solidFill>
                <a:prstClr val="black"/>
              </a:solidFill>
              <a:latin typeface="Calibri" pitchFamily="34" charset="0"/>
            </a:endParaRPr>
          </a:p>
          <a:p>
            <a:pPr algn="ctr"/>
            <a:endParaRPr lang="en-US" b="1" dirty="0">
              <a:solidFill>
                <a:prstClr val="black"/>
              </a:solidFill>
              <a:latin typeface="Calibri" pitchFamily="34" charset="0"/>
            </a:endParaRPr>
          </a:p>
          <a:p>
            <a:pPr marL="682625" lvl="1" indent="-225425">
              <a:buFont typeface="Arial" charset="0"/>
              <a:buChar char="•"/>
            </a:pPr>
            <a:r>
              <a:rPr lang="en-US" sz="2400" dirty="0">
                <a:solidFill>
                  <a:srgbClr val="D79694"/>
                </a:solidFill>
                <a:latin typeface="Calibri" pitchFamily="34" charset="0"/>
              </a:rPr>
              <a:t>no human can digest cellulose</a:t>
            </a:r>
          </a:p>
          <a:p>
            <a:pPr marL="682625" lvl="1" indent="-225425">
              <a:buFont typeface="Arial" charset="0"/>
              <a:buChar char="•"/>
            </a:pPr>
            <a:endParaRPr lang="en-US" sz="1400" dirty="0">
              <a:solidFill>
                <a:srgbClr val="D79694"/>
              </a:solidFill>
              <a:latin typeface="Calibri" pitchFamily="34" charset="0"/>
            </a:endParaRPr>
          </a:p>
          <a:p>
            <a:pPr marL="682625" lvl="1" indent="-225425">
              <a:buFont typeface="Arial" charset="0"/>
              <a:buChar char="•"/>
            </a:pPr>
            <a:r>
              <a:rPr lang="en-US" sz="2400" dirty="0">
                <a:solidFill>
                  <a:srgbClr val="D79694"/>
                </a:solidFill>
                <a:latin typeface="Calibri" pitchFamily="34" charset="0"/>
              </a:rPr>
              <a:t>no human can avoid toxic reactions caused by eating  certain poisonous plants</a:t>
            </a:r>
          </a:p>
          <a:p>
            <a:pPr marL="682625" lvl="1" indent="-225425">
              <a:buFont typeface="Arial" charset="0"/>
              <a:buChar char="•"/>
            </a:pPr>
            <a:endParaRPr lang="en-US" sz="1400" dirty="0">
              <a:solidFill>
                <a:srgbClr val="D79694"/>
              </a:solidFill>
              <a:latin typeface="Calibri" pitchFamily="34" charset="0"/>
            </a:endParaRPr>
          </a:p>
          <a:p>
            <a:pPr marL="682625" lvl="1" indent="-225425">
              <a:buFont typeface="Arial" charset="0"/>
              <a:buChar char="•"/>
            </a:pPr>
            <a:r>
              <a:rPr lang="en-US" sz="2400" dirty="0">
                <a:solidFill>
                  <a:srgbClr val="D79694"/>
                </a:solidFill>
                <a:latin typeface="Calibri" pitchFamily="34" charset="0"/>
              </a:rPr>
              <a:t>all humans require the same 50 or so essential nutrients to stay healthy</a:t>
            </a: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9869" y="563451"/>
            <a:ext cx="6867331" cy="5943600"/>
          </a:xfrm>
          <a:prstGeom prst="rect">
            <a:avLst/>
          </a:prstGeom>
        </p:spPr>
      </p:pic>
      <p:sp>
        <p:nvSpPr>
          <p:cNvPr id="9" name="TextBox 8"/>
          <p:cNvSpPr txBox="1">
            <a:spLocks noChangeArrowheads="1"/>
          </p:cNvSpPr>
          <p:nvPr/>
        </p:nvSpPr>
        <p:spPr bwMode="auto">
          <a:xfrm>
            <a:off x="2728888" y="6578079"/>
            <a:ext cx="3542958"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hlinkClick r:id="rId3"/>
              </a:rPr>
              <a:t>http://www.d.umn.edu/cla/faculty/troufs/anthfood/afnutritionlabels.html#title</a:t>
            </a:r>
            <a:endPar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 name="Rectangle 3"/>
          <p:cNvSpPr/>
          <p:nvPr/>
        </p:nvSpPr>
        <p:spPr>
          <a:xfrm>
            <a:off x="1031631" y="134815"/>
            <a:ext cx="70866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504D">
                    <a:lumMod val="50000"/>
                  </a:srgbClr>
                </a:solidFill>
                <a:effectLst/>
                <a:uLnTx/>
                <a:uFillTx/>
                <a:latin typeface="Arial" charset="0"/>
                <a:ea typeface="+mn-ea"/>
                <a:cs typeface="+mn-cs"/>
              </a:rPr>
              <a:t>Comparison of Old (left) and New (right) Nutrition Facts Labels</a:t>
            </a:r>
          </a:p>
        </p:txBody>
      </p:sp>
      <p:sp>
        <p:nvSpPr>
          <p:cNvPr id="2" name="Rectangle 1"/>
          <p:cNvSpPr/>
          <p:nvPr/>
        </p:nvSpPr>
        <p:spPr>
          <a:xfrm>
            <a:off x="2514600" y="3909646"/>
            <a:ext cx="1337226"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charset="0"/>
                <a:ea typeface="+mn-ea"/>
                <a:cs typeface="+mn-cs"/>
              </a:rPr>
              <a:t>old</a:t>
            </a:r>
            <a:endParaRPr kumimoji="0" lang="en-US" sz="60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6" name="Rectangle 5"/>
          <p:cNvSpPr/>
          <p:nvPr/>
        </p:nvSpPr>
        <p:spPr>
          <a:xfrm>
            <a:off x="5638800" y="4800600"/>
            <a:ext cx="1680268"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charset="0"/>
                <a:ea typeface="+mn-ea"/>
                <a:cs typeface="+mn-cs"/>
              </a:rPr>
              <a:t>new</a:t>
            </a:r>
            <a:endParaRPr kumimoji="0" lang="en-US" sz="60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7" name="Rounded Rectangle 6"/>
          <p:cNvSpPr/>
          <p:nvPr/>
        </p:nvSpPr>
        <p:spPr>
          <a:xfrm>
            <a:off x="1600200" y="644281"/>
            <a:ext cx="6019800" cy="996950"/>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Left Arrow 7"/>
          <p:cNvSpPr/>
          <p:nvPr/>
        </p:nvSpPr>
        <p:spPr>
          <a:xfrm>
            <a:off x="7725371" y="2632364"/>
            <a:ext cx="1173078" cy="415636"/>
          </a:xfrm>
          <a:prstGeom prst="leftArrow">
            <a:avLst/>
          </a:prstGeom>
          <a:solidFill>
            <a:srgbClr val="FFC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 Arrow 9"/>
          <p:cNvSpPr/>
          <p:nvPr/>
        </p:nvSpPr>
        <p:spPr>
          <a:xfrm>
            <a:off x="7696200" y="4191000"/>
            <a:ext cx="1173078" cy="415636"/>
          </a:xfrm>
          <a:prstGeom prst="leftArrow">
            <a:avLst/>
          </a:prstGeom>
          <a:solidFill>
            <a:srgbClr val="FFC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25991" y="6350119"/>
            <a:ext cx="7680308" cy="372409"/>
          </a:xfrm>
          <a:prstGeom prst="rect">
            <a:avLst/>
          </a:prstGeom>
        </p:spPr>
        <p:txBody>
          <a:bodyPr wrap="none">
            <a:spAutoFit/>
          </a:bodyPr>
          <a:lstStyle/>
          <a:p>
            <a:pPr algn="ctr"/>
            <a:r>
              <a:rPr lang="en-US" sz="1600" b="1" dirty="0">
                <a:solidFill>
                  <a:srgbClr val="FF0000"/>
                </a:solidFill>
              </a:rPr>
              <a:t>NOTE: Consult a competent licensed health professional for personal details</a:t>
            </a:r>
          </a:p>
        </p:txBody>
      </p:sp>
    </p:spTree>
    <p:extLst>
      <p:ext uri="{BB962C8B-B14F-4D97-AF65-F5344CB8AC3E}">
        <p14:creationId xmlns:p14="http://schemas.microsoft.com/office/powerpoint/2010/main" val="285985984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9869" y="563451"/>
            <a:ext cx="6867331" cy="5943600"/>
          </a:xfrm>
          <a:prstGeom prst="rect">
            <a:avLst/>
          </a:prstGeom>
        </p:spPr>
      </p:pic>
      <p:sp>
        <p:nvSpPr>
          <p:cNvPr id="9" name="TextBox 8"/>
          <p:cNvSpPr txBox="1">
            <a:spLocks noChangeArrowheads="1"/>
          </p:cNvSpPr>
          <p:nvPr/>
        </p:nvSpPr>
        <p:spPr bwMode="auto">
          <a:xfrm>
            <a:off x="2728888" y="6578079"/>
            <a:ext cx="3542958"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hlinkClick r:id="rId3"/>
              </a:rPr>
              <a:t>http://www.d.umn.edu/cla/faculty/troufs/anthfood/afnutritionlabels.html#title</a:t>
            </a:r>
            <a:endPar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 name="Rectangle 3"/>
          <p:cNvSpPr/>
          <p:nvPr/>
        </p:nvSpPr>
        <p:spPr>
          <a:xfrm>
            <a:off x="1031631" y="134815"/>
            <a:ext cx="70866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504D">
                    <a:lumMod val="50000"/>
                  </a:srgbClr>
                </a:solidFill>
                <a:effectLst/>
                <a:uLnTx/>
                <a:uFillTx/>
                <a:latin typeface="Arial" charset="0"/>
                <a:ea typeface="+mn-ea"/>
                <a:cs typeface="+mn-cs"/>
              </a:rPr>
              <a:t>Comparison of Old (left) and New (right) Nutrition Facts Labels</a:t>
            </a:r>
          </a:p>
        </p:txBody>
      </p:sp>
      <p:sp>
        <p:nvSpPr>
          <p:cNvPr id="2" name="Rectangle 1"/>
          <p:cNvSpPr/>
          <p:nvPr/>
        </p:nvSpPr>
        <p:spPr>
          <a:xfrm>
            <a:off x="2514600" y="3909646"/>
            <a:ext cx="1337226"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charset="0"/>
                <a:ea typeface="+mn-ea"/>
                <a:cs typeface="+mn-cs"/>
              </a:rPr>
              <a:t>old</a:t>
            </a:r>
            <a:endParaRPr kumimoji="0" lang="en-US" sz="60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6" name="Rectangle 5"/>
          <p:cNvSpPr/>
          <p:nvPr/>
        </p:nvSpPr>
        <p:spPr>
          <a:xfrm>
            <a:off x="5638800" y="4800600"/>
            <a:ext cx="1680268"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charset="0"/>
                <a:ea typeface="+mn-ea"/>
                <a:cs typeface="+mn-cs"/>
              </a:rPr>
              <a:t>new</a:t>
            </a:r>
            <a:endParaRPr kumimoji="0" lang="en-US" sz="60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7" name="Rounded Rectangle 6"/>
          <p:cNvSpPr/>
          <p:nvPr/>
        </p:nvSpPr>
        <p:spPr>
          <a:xfrm>
            <a:off x="1600200" y="644281"/>
            <a:ext cx="6019800" cy="996950"/>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Left Arrow 7"/>
          <p:cNvSpPr/>
          <p:nvPr/>
        </p:nvSpPr>
        <p:spPr>
          <a:xfrm rot="19135342">
            <a:off x="6850160" y="3593520"/>
            <a:ext cx="1173078" cy="415636"/>
          </a:xfrm>
          <a:prstGeom prst="leftArrow">
            <a:avLst/>
          </a:prstGeom>
          <a:solidFill>
            <a:srgbClr val="FF0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43446" y="3833446"/>
            <a:ext cx="1172116" cy="1477328"/>
          </a:xfrm>
          <a:prstGeom prst="rect">
            <a:avLst/>
          </a:prstGeom>
        </p:spPr>
        <p:txBody>
          <a:bodyPr wrap="none">
            <a:spAutoFit/>
          </a:bodyPr>
          <a:lstStyle/>
          <a:p>
            <a:pPr algn="ctr"/>
            <a:r>
              <a:rPr lang="en-US" b="1" i="1" dirty="0">
                <a:solidFill>
                  <a:srgbClr val="C0504D">
                    <a:lumMod val="50000"/>
                  </a:srgbClr>
                </a:solidFill>
              </a:rPr>
              <a:t>Added</a:t>
            </a:r>
          </a:p>
          <a:p>
            <a:pPr algn="ctr"/>
            <a:r>
              <a:rPr lang="en-US" b="1" dirty="0">
                <a:solidFill>
                  <a:srgbClr val="C0504D">
                    <a:lumMod val="50000"/>
                  </a:srgbClr>
                </a:solidFill>
              </a:rPr>
              <a:t>Sugars</a:t>
            </a:r>
          </a:p>
          <a:p>
            <a:pPr algn="ctr"/>
            <a:r>
              <a:rPr lang="en-US" b="1" dirty="0">
                <a:solidFill>
                  <a:srgbClr val="C0504D">
                    <a:lumMod val="50000"/>
                  </a:srgbClr>
                </a:solidFill>
              </a:rPr>
              <a:t>is one </a:t>
            </a:r>
          </a:p>
          <a:p>
            <a:pPr algn="ctr"/>
            <a:r>
              <a:rPr lang="en-US" b="1" dirty="0">
                <a:solidFill>
                  <a:srgbClr val="C0504D">
                    <a:lumMod val="50000"/>
                  </a:srgbClr>
                </a:solidFill>
              </a:rPr>
              <a:t>main</a:t>
            </a:r>
          </a:p>
          <a:p>
            <a:pPr algn="ctr"/>
            <a:r>
              <a:rPr lang="en-US" b="1" dirty="0">
                <a:solidFill>
                  <a:srgbClr val="C0504D">
                    <a:lumMod val="50000"/>
                  </a:srgbClr>
                </a:solidFill>
              </a:rPr>
              <a:t>new item</a:t>
            </a:r>
            <a:endParaRPr lang="en-US" dirty="0"/>
          </a:p>
        </p:txBody>
      </p:sp>
      <p:sp>
        <p:nvSpPr>
          <p:cNvPr id="10" name="Rectangle 9"/>
          <p:cNvSpPr/>
          <p:nvPr/>
        </p:nvSpPr>
        <p:spPr>
          <a:xfrm>
            <a:off x="725991" y="6350119"/>
            <a:ext cx="7680308" cy="372409"/>
          </a:xfrm>
          <a:prstGeom prst="rect">
            <a:avLst/>
          </a:prstGeom>
        </p:spPr>
        <p:txBody>
          <a:bodyPr wrap="none">
            <a:spAutoFit/>
          </a:bodyPr>
          <a:lstStyle/>
          <a:p>
            <a:pPr algn="ctr"/>
            <a:r>
              <a:rPr lang="en-US" sz="1600" b="1" dirty="0">
                <a:solidFill>
                  <a:srgbClr val="FF0000"/>
                </a:solidFill>
              </a:rPr>
              <a:t>NOTE: Consult a competent licensed health professional for personal details</a:t>
            </a:r>
          </a:p>
        </p:txBody>
      </p:sp>
    </p:spTree>
    <p:extLst>
      <p:ext uri="{BB962C8B-B14F-4D97-AF65-F5344CB8AC3E}">
        <p14:creationId xmlns:p14="http://schemas.microsoft.com/office/powerpoint/2010/main" val="4081309160"/>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22"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0323"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sp>
        <p:nvSpPr>
          <p:cNvPr id="11" name="Oval 10"/>
          <p:cNvSpPr/>
          <p:nvPr/>
        </p:nvSpPr>
        <p:spPr>
          <a:xfrm>
            <a:off x="4891088" y="3124200"/>
            <a:ext cx="2133600" cy="12954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a:spLocks noChangeArrowheads="1"/>
          </p:cNvSpPr>
          <p:nvPr/>
        </p:nvSpPr>
        <p:spPr bwMode="auto">
          <a:xfrm>
            <a:off x="729342" y="4648200"/>
            <a:ext cx="7467600" cy="144655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3200" b="1" dirty="0">
                <a:solidFill>
                  <a:srgbClr val="000000"/>
                </a:solidFill>
                <a:latin typeface="Calibri" pitchFamily="34" charset="0"/>
              </a:rPr>
              <a:t>so what does that all mean?</a:t>
            </a:r>
          </a:p>
          <a:p>
            <a:pPr algn="ctr"/>
            <a:r>
              <a:rPr lang="en-US" sz="3200" b="1" dirty="0">
                <a:solidFill>
                  <a:srgbClr val="FFFFFF"/>
                </a:solidFill>
                <a:latin typeface="Calibri" pitchFamily="34" charset="0"/>
              </a:rPr>
              <a:t>let’s have a look . . .</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22"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0323"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sp>
        <p:nvSpPr>
          <p:cNvPr id="11" name="Oval 10"/>
          <p:cNvSpPr/>
          <p:nvPr/>
        </p:nvSpPr>
        <p:spPr>
          <a:xfrm>
            <a:off x="4891088" y="3124200"/>
            <a:ext cx="2133600" cy="12954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extBox 5"/>
          <p:cNvSpPr txBox="1">
            <a:spLocks noChangeArrowheads="1"/>
          </p:cNvSpPr>
          <p:nvPr/>
        </p:nvSpPr>
        <p:spPr bwMode="auto">
          <a:xfrm>
            <a:off x="729342" y="4648200"/>
            <a:ext cx="7467600" cy="144655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3200" b="1" dirty="0">
                <a:solidFill>
                  <a:srgbClr val="D79694"/>
                </a:solidFill>
                <a:latin typeface="Calibri" pitchFamily="34" charset="0"/>
              </a:rPr>
              <a:t>so what does that all mean?</a:t>
            </a:r>
          </a:p>
          <a:p>
            <a:pPr algn="ctr"/>
            <a:r>
              <a:rPr lang="en-US" sz="3200" b="1" dirty="0">
                <a:solidFill>
                  <a:srgbClr val="000000"/>
                </a:solidFill>
                <a:latin typeface="Calibri" pitchFamily="34" charset="0"/>
              </a:rPr>
              <a:t>let’s have a look . . .</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3394" name="Picture 2"/>
          <p:cNvPicPr>
            <a:picLocks noChangeAspect="1" noChangeArrowheads="1"/>
          </p:cNvPicPr>
          <p:nvPr/>
        </p:nvPicPr>
        <p:blipFill>
          <a:blip r:embed="rId2" cstate="print"/>
          <a:srcRect/>
          <a:stretch>
            <a:fillRect/>
          </a:stretch>
        </p:blipFill>
        <p:spPr bwMode="auto">
          <a:xfrm>
            <a:off x="3317875" y="762000"/>
            <a:ext cx="3651250" cy="5486400"/>
          </a:xfrm>
          <a:prstGeom prst="rect">
            <a:avLst/>
          </a:prstGeom>
          <a:noFill/>
          <a:ln w="9525">
            <a:noFill/>
            <a:miter lim="800000"/>
            <a:headEnd/>
            <a:tailEnd/>
          </a:ln>
        </p:spPr>
      </p:pic>
      <p:sp>
        <p:nvSpPr>
          <p:cNvPr id="443395" name="TextBox 4"/>
          <p:cNvSpPr txBox="1">
            <a:spLocks noChangeArrowheads="1"/>
          </p:cNvSpPr>
          <p:nvPr/>
        </p:nvSpPr>
        <p:spPr bwMode="auto">
          <a:xfrm>
            <a:off x="2133601" y="3464470"/>
            <a:ext cx="6144118" cy="2185214"/>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400" b="1" dirty="0">
                <a:latin typeface="Calibri" pitchFamily="34" charset="0"/>
              </a:rPr>
              <a:t>this is an excellent book . . .</a:t>
            </a:r>
          </a:p>
          <a:p>
            <a:pPr algn="ctr"/>
            <a:r>
              <a:rPr lang="en-US" sz="2400" b="1" dirty="0">
                <a:latin typeface="Calibri" pitchFamily="34" charset="0"/>
              </a:rPr>
              <a:t>and thoroughly explains the implications of nutrition labels . . .</a:t>
            </a:r>
          </a:p>
          <a:p>
            <a:pPr algn="ctr"/>
            <a:endParaRPr lang="en-US" sz="1600" b="1" dirty="0">
              <a:latin typeface="Calibri" pitchFamily="34" charset="0"/>
            </a:endParaRPr>
          </a:p>
          <a:p>
            <a:pPr algn="ctr"/>
            <a:r>
              <a:rPr lang="en-US" sz="2400" b="1" dirty="0">
                <a:solidFill>
                  <a:schemeClr val="bg1"/>
                </a:solidFill>
                <a:latin typeface="Calibri" pitchFamily="34" charset="0"/>
              </a:rPr>
              <a:t>but let’s just have a look at the basics . .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1828800" y="2819400"/>
            <a:ext cx="5486400" cy="2062103"/>
          </a:xfrm>
          <a:prstGeom prst="rect">
            <a:avLst/>
          </a:prstGeom>
        </p:spPr>
        <p:txBody>
          <a:bodyPr wrap="square">
            <a:spAutoFit/>
          </a:bodyPr>
          <a:lstStyle/>
          <a:p>
            <a:pPr indent="-514350" algn="ctr">
              <a:spcBef>
                <a:spcPts val="0"/>
              </a:spcBef>
              <a:spcAft>
                <a:spcPts val="0"/>
              </a:spcAft>
              <a:tabLst>
                <a:tab pos="0" algn="l"/>
              </a:tabLst>
              <a:defRPr/>
            </a:pPr>
            <a:r>
              <a:rPr lang="en-US" sz="3200" b="1" dirty="0">
                <a:solidFill>
                  <a:schemeClr val="bg1"/>
                </a:solidFill>
                <a:latin typeface="Tahoma" pitchFamily="34" charset="0"/>
              </a:rPr>
              <a:t>if you’re interested in </a:t>
            </a:r>
          </a:p>
          <a:p>
            <a:pPr indent="-514350" algn="ctr">
              <a:spcBef>
                <a:spcPts val="0"/>
              </a:spcBef>
              <a:spcAft>
                <a:spcPts val="0"/>
              </a:spcAft>
              <a:tabLst>
                <a:tab pos="0" algn="l"/>
              </a:tabLst>
              <a:defRPr/>
            </a:pPr>
            <a:r>
              <a:rPr lang="en-US" sz="3200" b="1" dirty="0">
                <a:solidFill>
                  <a:schemeClr val="bg1"/>
                </a:solidFill>
                <a:latin typeface="Tahoma" pitchFamily="34" charset="0"/>
              </a:rPr>
              <a:t>what to eat, have a look at the class nutrition page . . .</a:t>
            </a:r>
            <a:endParaRPr lang="en-US" sz="2800" b="1" dirty="0">
              <a:solidFill>
                <a:schemeClr val="bg1"/>
              </a:solidFill>
              <a:latin typeface="Tahoma" pitchFamily="34" charset="0"/>
            </a:endParaRPr>
          </a:p>
        </p:txBody>
      </p:sp>
    </p:spTree>
    <p:extLst>
      <p:ext uri="{BB962C8B-B14F-4D97-AF65-F5344CB8AC3E}">
        <p14:creationId xmlns:p14="http://schemas.microsoft.com/office/powerpoint/2010/main" val="3799912620"/>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72520"/>
            <a:ext cx="8686800" cy="5499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81000" y="6336268"/>
            <a:ext cx="8382000" cy="369332"/>
          </a:xfrm>
          <a:prstGeom prst="rect">
            <a:avLst/>
          </a:prstGeom>
        </p:spPr>
        <p:txBody>
          <a:bodyPr wrap="square">
            <a:spAutoFit/>
          </a:bodyPr>
          <a:lstStyle/>
          <a:p>
            <a:pPr algn="ctr"/>
            <a:r>
              <a:rPr lang="en-US" dirty="0">
                <a:solidFill>
                  <a:schemeClr val="bg1"/>
                </a:solidFill>
                <a:hlinkClick r:id="rId2"/>
              </a:rPr>
              <a:t>http://www.d.umn.edu/cla/faculty/troufs/anthfood/afnutrition.html#whattoeat</a:t>
            </a:r>
            <a:endParaRPr lang="en-US" dirty="0">
              <a:solidFill>
                <a:schemeClr val="bg1"/>
              </a:solidFill>
            </a:endParaRPr>
          </a:p>
        </p:txBody>
      </p:sp>
    </p:spTree>
    <p:extLst>
      <p:ext uri="{BB962C8B-B14F-4D97-AF65-F5344CB8AC3E}">
        <p14:creationId xmlns:p14="http://schemas.microsoft.com/office/powerpoint/2010/main" val="209760351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3394" name="Picture 2"/>
          <p:cNvPicPr>
            <a:picLocks noChangeAspect="1" noChangeArrowheads="1"/>
          </p:cNvPicPr>
          <p:nvPr/>
        </p:nvPicPr>
        <p:blipFill>
          <a:blip r:embed="rId2" cstate="print"/>
          <a:srcRect/>
          <a:stretch>
            <a:fillRect/>
          </a:stretch>
        </p:blipFill>
        <p:spPr bwMode="auto">
          <a:xfrm>
            <a:off x="3317875" y="762000"/>
            <a:ext cx="3651250" cy="5486400"/>
          </a:xfrm>
          <a:prstGeom prst="rect">
            <a:avLst/>
          </a:prstGeom>
          <a:noFill/>
          <a:ln w="9525">
            <a:noFill/>
            <a:miter lim="800000"/>
            <a:headEnd/>
            <a:tailEnd/>
          </a:ln>
        </p:spPr>
      </p:pic>
      <p:sp>
        <p:nvSpPr>
          <p:cNvPr id="443395" name="TextBox 4"/>
          <p:cNvSpPr txBox="1">
            <a:spLocks noChangeArrowheads="1"/>
          </p:cNvSpPr>
          <p:nvPr/>
        </p:nvSpPr>
        <p:spPr bwMode="auto">
          <a:xfrm>
            <a:off x="737941" y="3048000"/>
            <a:ext cx="7644059" cy="2923877"/>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400" b="1" dirty="0">
                <a:solidFill>
                  <a:schemeClr val="bg1">
                    <a:lumMod val="65000"/>
                  </a:schemeClr>
                </a:solidFill>
                <a:latin typeface="Calibri" pitchFamily="34" charset="0"/>
              </a:rPr>
              <a:t>this is an excellent book . . .</a:t>
            </a:r>
          </a:p>
          <a:p>
            <a:pPr algn="ctr"/>
            <a:r>
              <a:rPr lang="en-US" sz="2400" b="1" dirty="0">
                <a:solidFill>
                  <a:schemeClr val="bg1">
                    <a:lumMod val="65000"/>
                  </a:schemeClr>
                </a:solidFill>
                <a:latin typeface="Calibri" pitchFamily="34" charset="0"/>
              </a:rPr>
              <a:t>and thoroughly explains the implications of nutrition labels . . .</a:t>
            </a:r>
          </a:p>
          <a:p>
            <a:pPr algn="ctr"/>
            <a:endParaRPr lang="en-US" sz="1600" b="1" dirty="0">
              <a:latin typeface="Calibri" pitchFamily="34" charset="0"/>
            </a:endParaRPr>
          </a:p>
          <a:p>
            <a:pPr algn="ctr"/>
            <a:r>
              <a:rPr lang="en-US" sz="3600" b="1" dirty="0">
                <a:latin typeface="Calibri" pitchFamily="34" charset="0"/>
              </a:rPr>
              <a:t>but for now </a:t>
            </a:r>
          </a:p>
          <a:p>
            <a:pPr algn="ctr"/>
            <a:r>
              <a:rPr lang="en-US" sz="3600" b="1" dirty="0">
                <a:latin typeface="Calibri" pitchFamily="34" charset="0"/>
              </a:rPr>
              <a:t>let’s just have a look at the basics . . .</a:t>
            </a:r>
          </a:p>
        </p:txBody>
      </p:sp>
    </p:spTree>
    <p:extLst>
      <p:ext uri="{BB962C8B-B14F-4D97-AF65-F5344CB8AC3E}">
        <p14:creationId xmlns:p14="http://schemas.microsoft.com/office/powerpoint/2010/main" val="8214878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3394" name="Picture 2"/>
          <p:cNvPicPr>
            <a:picLocks noChangeAspect="1" noChangeArrowheads="1"/>
          </p:cNvPicPr>
          <p:nvPr/>
        </p:nvPicPr>
        <p:blipFill>
          <a:blip r:embed="rId2" cstate="print"/>
          <a:srcRect/>
          <a:stretch>
            <a:fillRect/>
          </a:stretch>
        </p:blipFill>
        <p:spPr bwMode="auto">
          <a:xfrm>
            <a:off x="3317875" y="762000"/>
            <a:ext cx="3651250" cy="5486400"/>
          </a:xfrm>
          <a:prstGeom prst="rect">
            <a:avLst/>
          </a:prstGeom>
          <a:noFill/>
          <a:ln w="9525">
            <a:noFill/>
            <a:miter lim="800000"/>
            <a:headEnd/>
            <a:tailEnd/>
          </a:ln>
        </p:spPr>
      </p:pic>
      <p:sp>
        <p:nvSpPr>
          <p:cNvPr id="4" name="Rectangle 3"/>
          <p:cNvSpPr/>
          <p:nvPr/>
        </p:nvSpPr>
        <p:spPr>
          <a:xfrm>
            <a:off x="1463029" y="3090707"/>
            <a:ext cx="971741" cy="461665"/>
          </a:xfrm>
          <a:prstGeom prst="rect">
            <a:avLst/>
          </a:prstGeom>
        </p:spPr>
        <p:txBody>
          <a:bodyPr wrap="none">
            <a:spAutoFit/>
          </a:bodyPr>
          <a:lstStyle/>
          <a:p>
            <a:r>
              <a:rPr lang="en-US" sz="2400" b="1" dirty="0"/>
              <a:t>REM:</a:t>
            </a:r>
          </a:p>
        </p:txBody>
      </p:sp>
      <p:sp>
        <p:nvSpPr>
          <p:cNvPr id="5" name="TextBox 4"/>
          <p:cNvSpPr txBox="1">
            <a:spLocks noChangeArrowheads="1"/>
          </p:cNvSpPr>
          <p:nvPr/>
        </p:nvSpPr>
        <p:spPr bwMode="auto">
          <a:xfrm>
            <a:off x="2728686" y="3095923"/>
            <a:ext cx="5003800" cy="2923877"/>
          </a:xfrm>
          <a:prstGeom prst="rect">
            <a:avLst/>
          </a:prstGeom>
          <a:solidFill>
            <a:srgbClr val="FFC000"/>
          </a:solidFill>
          <a:ln w="76200">
            <a:solidFill>
              <a:srgbClr val="C80000"/>
            </a:solidFill>
            <a:miter lim="800000"/>
            <a:headEnd/>
            <a:tailEnd/>
          </a:ln>
        </p:spPr>
        <p:txBody>
          <a:bodyPr wrap="square" lIns="228600" tIns="228600" rIns="228600" bIns="228600">
            <a:spAutoFit/>
          </a:bodyPr>
          <a:lstStyle/>
          <a:p>
            <a:pPr algn="ctr"/>
            <a:r>
              <a:rPr lang="en-US" sz="4000" b="1" dirty="0">
                <a:solidFill>
                  <a:prstClr val="black"/>
                </a:solidFill>
                <a:latin typeface="Calibri" pitchFamily="34" charset="0"/>
              </a:rPr>
              <a:t>one “</a:t>
            </a:r>
            <a:r>
              <a:rPr lang="en-US" sz="4000" b="1" i="1" dirty="0">
                <a:solidFill>
                  <a:srgbClr val="C80000"/>
                </a:solidFill>
                <a:latin typeface="Calibri" pitchFamily="34" charset="0"/>
              </a:rPr>
              <a:t>food</a:t>
            </a:r>
            <a:r>
              <a:rPr lang="en-US" sz="4000" b="1" i="1" dirty="0">
                <a:solidFill>
                  <a:prstClr val="black"/>
                </a:solidFill>
                <a:latin typeface="Calibri" pitchFamily="34" charset="0"/>
              </a:rPr>
              <a:t> calorie”</a:t>
            </a:r>
            <a:r>
              <a:rPr lang="en-US" sz="4000" b="1" dirty="0">
                <a:solidFill>
                  <a:prstClr val="black"/>
                </a:solidFill>
                <a:latin typeface="Calibri" pitchFamily="34" charset="0"/>
              </a:rPr>
              <a:t>  </a:t>
            </a:r>
          </a:p>
          <a:p>
            <a:pPr algn="ctr"/>
            <a:r>
              <a:rPr lang="en-US" sz="4000" b="1" dirty="0">
                <a:solidFill>
                  <a:prstClr val="black"/>
                </a:solidFill>
                <a:latin typeface="Calibri" pitchFamily="34" charset="0"/>
              </a:rPr>
              <a:t>= </a:t>
            </a:r>
          </a:p>
          <a:p>
            <a:pPr algn="ctr"/>
            <a:r>
              <a:rPr lang="en-US" sz="4000" b="1" dirty="0">
                <a:solidFill>
                  <a:prstClr val="black"/>
                </a:solidFill>
                <a:latin typeface="Calibri" pitchFamily="34" charset="0"/>
              </a:rPr>
              <a:t>1 </a:t>
            </a:r>
            <a:r>
              <a:rPr lang="en-US" sz="4000" b="1" dirty="0">
                <a:solidFill>
                  <a:srgbClr val="C80000"/>
                </a:solidFill>
                <a:latin typeface="Calibri" pitchFamily="34" charset="0"/>
              </a:rPr>
              <a:t>kcal</a:t>
            </a:r>
            <a:r>
              <a:rPr lang="en-US" sz="4000" b="1" dirty="0">
                <a:solidFill>
                  <a:prstClr val="black"/>
                </a:solidFill>
                <a:latin typeface="Calibri" pitchFamily="34" charset="0"/>
              </a:rPr>
              <a:t> </a:t>
            </a:r>
          </a:p>
          <a:p>
            <a:pPr algn="ctr"/>
            <a:r>
              <a:rPr lang="en-US" sz="4000" b="1" dirty="0">
                <a:solidFill>
                  <a:prstClr val="black"/>
                </a:solidFill>
                <a:latin typeface="Calibri" pitchFamily="34" charset="0"/>
              </a:rPr>
              <a:t>or 1,000 calories</a:t>
            </a:r>
          </a:p>
        </p:txBody>
      </p:sp>
    </p:spTree>
    <p:extLst>
      <p:ext uri="{BB962C8B-B14F-4D97-AF65-F5344CB8AC3E}">
        <p14:creationId xmlns:p14="http://schemas.microsoft.com/office/powerpoint/2010/main" val="42597577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4418"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4419"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pic>
        <p:nvPicPr>
          <p:cNvPr id="444420"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444421" name="TextBox 13"/>
          <p:cNvSpPr txBox="1">
            <a:spLocks noChangeArrowheads="1"/>
          </p:cNvSpPr>
          <p:nvPr/>
        </p:nvSpPr>
        <p:spPr bwMode="auto">
          <a:xfrm>
            <a:off x="5378450" y="468313"/>
            <a:ext cx="2393950" cy="369887"/>
          </a:xfrm>
          <a:prstGeom prst="rect">
            <a:avLst/>
          </a:prstGeom>
          <a:noFill/>
          <a:ln w="9525">
            <a:noFill/>
            <a:miter lim="800000"/>
            <a:headEnd/>
            <a:tailEnd/>
          </a:ln>
        </p:spPr>
        <p:txBody>
          <a:bodyPr wrap="none">
            <a:spAutoFit/>
          </a:bodyPr>
          <a:lstStyle/>
          <a:p>
            <a:r>
              <a:rPr lang="en-US" b="1">
                <a:latin typeface="Calibri" pitchFamily="34" charset="0"/>
              </a:rPr>
              <a:t>Austin Animal Crackers</a:t>
            </a:r>
          </a:p>
        </p:txBody>
      </p:sp>
      <p:sp>
        <p:nvSpPr>
          <p:cNvPr id="444422" name="TextBox 15"/>
          <p:cNvSpPr txBox="1">
            <a:spLocks noChangeArrowheads="1"/>
          </p:cNvSpPr>
          <p:nvPr/>
        </p:nvSpPr>
        <p:spPr bwMode="auto">
          <a:xfrm>
            <a:off x="2278063" y="1295400"/>
            <a:ext cx="5791200" cy="3581400"/>
          </a:xfrm>
          <a:prstGeom prst="rect">
            <a:avLst/>
          </a:prstGeom>
          <a:solidFill>
            <a:schemeClr val="bg1"/>
          </a:solidFill>
          <a:ln w="76200">
            <a:solidFill>
              <a:srgbClr val="FFC000"/>
            </a:solidFill>
            <a:miter lim="800000"/>
            <a:headEnd/>
            <a:tailEnd/>
          </a:ln>
        </p:spPr>
        <p:txBody>
          <a:bodyPr wrap="none"/>
          <a:lstStyle/>
          <a:p>
            <a:pPr algn="ctr"/>
            <a:endParaRPr lang="en-US" sz="3200" b="1" dirty="0">
              <a:latin typeface="Calibri" pitchFamily="34" charset="0"/>
            </a:endParaRPr>
          </a:p>
          <a:p>
            <a:pPr algn="ctr"/>
            <a:r>
              <a:rPr lang="en-US" sz="4000" b="1" dirty="0">
                <a:latin typeface="Calibri" pitchFamily="34" charset="0"/>
              </a:rPr>
              <a:t>2000 </a:t>
            </a:r>
            <a:r>
              <a:rPr lang="en-US" sz="4000" b="1" i="1" dirty="0">
                <a:solidFill>
                  <a:srgbClr val="C80000"/>
                </a:solidFill>
                <a:latin typeface="Calibri" pitchFamily="34" charset="0"/>
              </a:rPr>
              <a:t>food</a:t>
            </a:r>
            <a:r>
              <a:rPr lang="en-US" sz="4000" b="1" i="1" dirty="0">
                <a:latin typeface="Calibri" pitchFamily="34" charset="0"/>
              </a:rPr>
              <a:t> Calories</a:t>
            </a:r>
            <a:r>
              <a:rPr lang="en-US" sz="4000" b="1" dirty="0">
                <a:latin typeface="Calibri" pitchFamily="34" charset="0"/>
              </a:rPr>
              <a:t>  </a:t>
            </a:r>
          </a:p>
          <a:p>
            <a:pPr algn="ctr"/>
            <a:r>
              <a:rPr lang="en-US" sz="4000" b="1" dirty="0">
                <a:latin typeface="Calibri" pitchFamily="34" charset="0"/>
              </a:rPr>
              <a:t>= </a:t>
            </a:r>
          </a:p>
          <a:p>
            <a:pPr algn="ctr"/>
            <a:r>
              <a:rPr lang="en-US" sz="4000" b="1" dirty="0">
                <a:latin typeface="Calibri" pitchFamily="34" charset="0"/>
              </a:rPr>
              <a:t>2,000 kilocalories</a:t>
            </a:r>
          </a:p>
          <a:p>
            <a:pPr algn="ctr"/>
            <a:r>
              <a:rPr lang="en-US" sz="4000" b="1" dirty="0">
                <a:latin typeface="Calibri" pitchFamily="34" charset="0"/>
              </a:rPr>
              <a:t>or 2,000,000 calories</a:t>
            </a:r>
          </a:p>
        </p:txBody>
      </p:sp>
      <p:sp>
        <p:nvSpPr>
          <p:cNvPr id="17" name="Rounded Rectangle 16"/>
          <p:cNvSpPr/>
          <p:nvPr/>
        </p:nvSpPr>
        <p:spPr>
          <a:xfrm>
            <a:off x="2209800" y="5181600"/>
            <a:ext cx="5943600" cy="457200"/>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TextBox 1"/>
          <p:cNvSpPr txBox="1">
            <a:spLocks noChangeArrowheads="1"/>
          </p:cNvSpPr>
          <p:nvPr/>
        </p:nvSpPr>
        <p:spPr bwMode="auto">
          <a:xfrm>
            <a:off x="914400" y="1371600"/>
            <a:ext cx="7315200" cy="4739759"/>
          </a:xfrm>
          <a:prstGeom prst="rect">
            <a:avLst/>
          </a:prstGeom>
          <a:noFill/>
          <a:ln w="9525">
            <a:noFill/>
            <a:miter lim="800000"/>
            <a:headEnd/>
            <a:tailEnd/>
          </a:ln>
        </p:spPr>
        <p:txBody>
          <a:bodyPr>
            <a:spAutoFit/>
          </a:bodyPr>
          <a:lstStyle/>
          <a:p>
            <a:pPr algn="ctr"/>
            <a:r>
              <a:rPr lang="en-US" sz="3200" b="1" dirty="0">
                <a:solidFill>
                  <a:srgbClr val="D79694"/>
                </a:solidFill>
                <a:latin typeface="Calibri" pitchFamily="34" charset="0"/>
              </a:rPr>
              <a:t>“Within a narrow range of variation, humans around the world share similar nutrient requirements and restrictions”</a:t>
            </a:r>
          </a:p>
          <a:p>
            <a:pPr algn="ctr"/>
            <a:endParaRPr lang="en-US" b="1" dirty="0">
              <a:solidFill>
                <a:srgbClr val="D79694"/>
              </a:solidFill>
              <a:latin typeface="Calibri" pitchFamily="34" charset="0"/>
            </a:endParaRPr>
          </a:p>
          <a:p>
            <a:pPr marL="682625" lvl="1" indent="-225425">
              <a:buFont typeface="Arial" charset="0"/>
              <a:buChar char="•"/>
            </a:pPr>
            <a:r>
              <a:rPr lang="en-US" sz="2000" dirty="0">
                <a:solidFill>
                  <a:srgbClr val="D79694"/>
                </a:solidFill>
                <a:latin typeface="Calibri" pitchFamily="34" charset="0"/>
              </a:rPr>
              <a:t>no human can digest cellulose</a:t>
            </a:r>
          </a:p>
          <a:p>
            <a:pPr marL="682625" lvl="1" indent="-225425">
              <a:buFont typeface="Arial" charset="0"/>
              <a:buChar char="•"/>
            </a:pPr>
            <a:endParaRPr lang="en-US" sz="1200" dirty="0">
              <a:solidFill>
                <a:srgbClr val="D79694"/>
              </a:solidFill>
              <a:latin typeface="Calibri" pitchFamily="34" charset="0"/>
            </a:endParaRPr>
          </a:p>
          <a:p>
            <a:pPr marL="682625" lvl="1" indent="-225425">
              <a:buFont typeface="Arial" charset="0"/>
              <a:buChar char="•"/>
            </a:pPr>
            <a:r>
              <a:rPr lang="en-US" sz="2000" dirty="0">
                <a:solidFill>
                  <a:srgbClr val="D79694"/>
                </a:solidFill>
                <a:latin typeface="Calibri" pitchFamily="34" charset="0"/>
              </a:rPr>
              <a:t>no human can avoid toxic reactions caused by eating  certain poisonous plants</a:t>
            </a:r>
          </a:p>
          <a:p>
            <a:pPr marL="682625" lvl="1" indent="-225425">
              <a:buFont typeface="Arial" charset="0"/>
              <a:buChar char="•"/>
            </a:pPr>
            <a:endParaRPr lang="en-US" sz="1600" dirty="0">
              <a:solidFill>
                <a:srgbClr val="D79694"/>
              </a:solidFill>
              <a:latin typeface="Calibri" pitchFamily="34" charset="0"/>
            </a:endParaRPr>
          </a:p>
          <a:p>
            <a:pPr marL="682625" lvl="1" indent="-225425">
              <a:buFont typeface="Arial" charset="0"/>
              <a:buChar char="•"/>
            </a:pPr>
            <a:r>
              <a:rPr lang="en-US" sz="3600" b="1" dirty="0">
                <a:solidFill>
                  <a:srgbClr val="000000"/>
                </a:solidFill>
                <a:latin typeface="Calibri" pitchFamily="34" charset="0"/>
              </a:rPr>
              <a:t>all humans require </a:t>
            </a:r>
            <a:r>
              <a:rPr lang="en-US" sz="3600" b="1" dirty="0">
                <a:solidFill>
                  <a:prstClr val="black"/>
                </a:solidFill>
                <a:latin typeface="Calibri" pitchFamily="34" charset="0"/>
              </a:rPr>
              <a:t>the same 50 or so essential nutrients</a:t>
            </a:r>
            <a:r>
              <a:rPr lang="en-US" sz="2800" dirty="0">
                <a:solidFill>
                  <a:prstClr val="black"/>
                </a:solidFill>
                <a:latin typeface="Calibri" pitchFamily="34" charset="0"/>
              </a:rPr>
              <a:t> </a:t>
            </a:r>
            <a:r>
              <a:rPr lang="en-US" sz="2800" dirty="0">
                <a:solidFill>
                  <a:srgbClr val="D79694"/>
                </a:solidFill>
                <a:latin typeface="Calibri" pitchFamily="34" charset="0"/>
              </a:rPr>
              <a:t>to stay healthy</a:t>
            </a: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6</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5442"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5443"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pic>
        <p:nvPicPr>
          <p:cNvPr id="445444"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445445" name="TextBox 13"/>
          <p:cNvSpPr txBox="1">
            <a:spLocks noChangeArrowheads="1"/>
          </p:cNvSpPr>
          <p:nvPr/>
        </p:nvSpPr>
        <p:spPr bwMode="auto">
          <a:xfrm>
            <a:off x="5378450" y="468313"/>
            <a:ext cx="2393950" cy="369887"/>
          </a:xfrm>
          <a:prstGeom prst="rect">
            <a:avLst/>
          </a:prstGeom>
          <a:noFill/>
          <a:ln w="9525">
            <a:noFill/>
            <a:miter lim="800000"/>
            <a:headEnd/>
            <a:tailEnd/>
          </a:ln>
        </p:spPr>
        <p:txBody>
          <a:bodyPr wrap="none">
            <a:spAutoFit/>
          </a:bodyPr>
          <a:lstStyle/>
          <a:p>
            <a:r>
              <a:rPr lang="en-US" b="1">
                <a:latin typeface="Calibri" pitchFamily="34" charset="0"/>
              </a:rPr>
              <a:t>Austin Animal Crackers</a:t>
            </a:r>
          </a:p>
        </p:txBody>
      </p:sp>
      <p:sp>
        <p:nvSpPr>
          <p:cNvPr id="13" name="Rounded Rectangle 12"/>
          <p:cNvSpPr/>
          <p:nvPr/>
        </p:nvSpPr>
        <p:spPr>
          <a:xfrm>
            <a:off x="685800" y="1614488"/>
            <a:ext cx="7467600" cy="593725"/>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TextBox 15"/>
          <p:cNvSpPr txBox="1">
            <a:spLocks noChangeArrowheads="1"/>
          </p:cNvSpPr>
          <p:nvPr/>
        </p:nvSpPr>
        <p:spPr bwMode="auto">
          <a:xfrm>
            <a:off x="2286000" y="2438400"/>
            <a:ext cx="5791200" cy="3733800"/>
          </a:xfrm>
          <a:prstGeom prst="rect">
            <a:avLst/>
          </a:prstGeom>
          <a:solidFill>
            <a:schemeClr val="bg1"/>
          </a:solidFill>
          <a:ln w="76200">
            <a:solidFill>
              <a:srgbClr val="FFC000"/>
            </a:solidFill>
            <a:miter lim="800000"/>
            <a:headEnd/>
            <a:tailEnd/>
          </a:ln>
        </p:spPr>
        <p:txBody>
          <a:bodyPr wrap="none"/>
          <a:lstStyle/>
          <a:p>
            <a:pPr algn="ctr"/>
            <a:endParaRPr lang="en-US" sz="3200" b="1" dirty="0">
              <a:latin typeface="Calibri" pitchFamily="34" charset="0"/>
            </a:endParaRPr>
          </a:p>
          <a:p>
            <a:pPr algn="ctr"/>
            <a:endParaRPr lang="en-US" sz="2400" b="1" dirty="0">
              <a:latin typeface="Calibri" pitchFamily="34" charset="0"/>
            </a:endParaRPr>
          </a:p>
          <a:p>
            <a:pPr algn="ctr"/>
            <a:endParaRPr lang="en-US" sz="2400" b="1" dirty="0">
              <a:latin typeface="Calibri" pitchFamily="34" charset="0"/>
            </a:endParaRPr>
          </a:p>
          <a:p>
            <a:pPr algn="ctr"/>
            <a:endParaRPr lang="en-US" sz="2400" b="1" dirty="0">
              <a:latin typeface="Calibri" pitchFamily="34" charset="0"/>
            </a:endParaRPr>
          </a:p>
          <a:p>
            <a:pPr algn="ctr"/>
            <a:endParaRPr lang="en-US" sz="2400" b="1" dirty="0">
              <a:latin typeface="Calibri" pitchFamily="34" charset="0"/>
            </a:endParaRPr>
          </a:p>
          <a:p>
            <a:pPr algn="ctr"/>
            <a:endParaRPr lang="en-US" sz="2400" b="1" dirty="0">
              <a:latin typeface="Calibri" pitchFamily="34" charset="0"/>
            </a:endParaRPr>
          </a:p>
          <a:p>
            <a:pPr algn="ctr"/>
            <a:r>
              <a:rPr lang="en-US" sz="2400" b="1" dirty="0">
                <a:latin typeface="Calibri" pitchFamily="34" charset="0"/>
              </a:rPr>
              <a:t>250 / 2000 = 12.5%</a:t>
            </a:r>
          </a:p>
          <a:p>
            <a:pPr algn="ctr"/>
            <a:r>
              <a:rPr lang="en-US" sz="2400" b="1" dirty="0">
                <a:latin typeface="Calibri" pitchFamily="34" charset="0"/>
              </a:rPr>
              <a:t>250 / 2500 = 10.0%</a:t>
            </a:r>
          </a:p>
          <a:p>
            <a:pPr algn="ctr"/>
            <a:r>
              <a:rPr lang="en-US" sz="2400" b="1" dirty="0">
                <a:latin typeface="Calibri" pitchFamily="34" charset="0"/>
              </a:rPr>
              <a:t>250 / 2300 = 10.9%</a:t>
            </a:r>
          </a:p>
          <a:p>
            <a:pPr algn="ctr"/>
            <a:endParaRPr lang="en-US" sz="4000" b="1" dirty="0">
              <a:latin typeface="Calibri" pitchFamily="34" charset="0"/>
            </a:endParaRPr>
          </a:p>
          <a:p>
            <a:pPr algn="ctr"/>
            <a:endParaRPr lang="en-US" sz="4000" b="1" dirty="0">
              <a:latin typeface="Calibri" pitchFamily="34" charset="0"/>
            </a:endParaRPr>
          </a:p>
          <a:p>
            <a:pPr algn="ctr"/>
            <a:endParaRPr lang="en-US" sz="4000" b="1" dirty="0">
              <a:latin typeface="Calibri" pitchFamily="34" charset="0"/>
            </a:endParaRPr>
          </a:p>
        </p:txBody>
      </p:sp>
      <p:sp>
        <p:nvSpPr>
          <p:cNvPr id="9" name="Rectangle 8"/>
          <p:cNvSpPr/>
          <p:nvPr/>
        </p:nvSpPr>
        <p:spPr>
          <a:xfrm>
            <a:off x="2590800" y="2553831"/>
            <a:ext cx="5212427" cy="2246769"/>
          </a:xfrm>
          <a:prstGeom prst="rect">
            <a:avLst/>
          </a:prstGeom>
        </p:spPr>
        <p:txBody>
          <a:bodyPr wrap="square">
            <a:spAutoFit/>
          </a:bodyPr>
          <a:lstStyle/>
          <a:p>
            <a:pPr algn="ctr"/>
            <a:r>
              <a:rPr lang="en-US" sz="2000" b="1" dirty="0">
                <a:solidFill>
                  <a:srgbClr val="FF0000"/>
                </a:solidFill>
              </a:rPr>
              <a:t>recommended daily intake varies by individual, so the 250 kcal on these packages would be different percentages of a person’s recommended daily intake depending on what their individual recommended daily intake was</a:t>
            </a:r>
          </a:p>
          <a:p>
            <a:pPr algn="ctr"/>
            <a:r>
              <a:rPr lang="en-US" sz="2000" b="1" dirty="0">
                <a:solidFill>
                  <a:srgbClr val="FF0000"/>
                </a:solidFill>
              </a:rPr>
              <a:t>for e.g. . .</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09869" y="563451"/>
            <a:ext cx="6867331" cy="5943600"/>
          </a:xfrm>
          <a:prstGeom prst="rect">
            <a:avLst/>
          </a:prstGeom>
        </p:spPr>
      </p:pic>
      <p:sp>
        <p:nvSpPr>
          <p:cNvPr id="9" name="TextBox 8"/>
          <p:cNvSpPr txBox="1">
            <a:spLocks noChangeArrowheads="1"/>
          </p:cNvSpPr>
          <p:nvPr/>
        </p:nvSpPr>
        <p:spPr bwMode="auto">
          <a:xfrm>
            <a:off x="2728888" y="6578079"/>
            <a:ext cx="3542958"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hlinkClick r:id="rId3"/>
              </a:rPr>
              <a:t>http://www.d.umn.edu/cla/faculty/troufs/anthfood/afnutritionlabels.html#title</a:t>
            </a:r>
            <a:endParaRPr kumimoji="0" lang="en-US" sz="800" b="0" i="0" u="none" strike="noStrike" kern="1200" cap="none" spc="0" normalizeH="0" baseline="0" noProof="0" dirty="0">
              <a:ln>
                <a:noFill/>
              </a:ln>
              <a:solidFill>
                <a:prstClr val="black"/>
              </a:solidFill>
              <a:effectLst/>
              <a:uLnTx/>
              <a:uFillTx/>
              <a:latin typeface="Calibri" pitchFamily="34" charset="0"/>
              <a:ea typeface="+mn-ea"/>
              <a:cs typeface="+mn-cs"/>
            </a:endParaRPr>
          </a:p>
        </p:txBody>
      </p:sp>
      <p:sp>
        <p:nvSpPr>
          <p:cNvPr id="4" name="Rectangle 3"/>
          <p:cNvSpPr/>
          <p:nvPr/>
        </p:nvSpPr>
        <p:spPr>
          <a:xfrm>
            <a:off x="1031631" y="134815"/>
            <a:ext cx="70866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504D">
                    <a:lumMod val="50000"/>
                  </a:srgbClr>
                </a:solidFill>
                <a:effectLst/>
                <a:uLnTx/>
                <a:uFillTx/>
                <a:latin typeface="Arial" charset="0"/>
                <a:ea typeface="+mn-ea"/>
                <a:cs typeface="+mn-cs"/>
              </a:rPr>
              <a:t>Comparison of Old (left) and New (right) Nutrition Facts Labels</a:t>
            </a:r>
          </a:p>
        </p:txBody>
      </p:sp>
      <p:sp>
        <p:nvSpPr>
          <p:cNvPr id="2" name="Rectangle 1"/>
          <p:cNvSpPr/>
          <p:nvPr/>
        </p:nvSpPr>
        <p:spPr>
          <a:xfrm>
            <a:off x="2514600" y="3909646"/>
            <a:ext cx="1337226"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charset="0"/>
                <a:ea typeface="+mn-ea"/>
                <a:cs typeface="+mn-cs"/>
              </a:rPr>
              <a:t>old</a:t>
            </a:r>
            <a:endParaRPr kumimoji="0" lang="en-US" sz="60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6" name="Rectangle 5"/>
          <p:cNvSpPr/>
          <p:nvPr/>
        </p:nvSpPr>
        <p:spPr>
          <a:xfrm>
            <a:off x="5638800" y="4800600"/>
            <a:ext cx="1680268" cy="1015663"/>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charset="0"/>
                <a:ea typeface="+mn-ea"/>
                <a:cs typeface="+mn-cs"/>
              </a:rPr>
              <a:t>new</a:t>
            </a:r>
            <a:endParaRPr kumimoji="0" lang="en-US" sz="60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7" name="Rounded Rectangle 6"/>
          <p:cNvSpPr/>
          <p:nvPr/>
        </p:nvSpPr>
        <p:spPr>
          <a:xfrm>
            <a:off x="1600200" y="644281"/>
            <a:ext cx="6019800" cy="996950"/>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Left Arrow 7"/>
          <p:cNvSpPr/>
          <p:nvPr/>
        </p:nvSpPr>
        <p:spPr>
          <a:xfrm>
            <a:off x="7725371" y="1794164"/>
            <a:ext cx="1173078" cy="415636"/>
          </a:xfrm>
          <a:prstGeom prst="leftArrow">
            <a:avLst/>
          </a:prstGeom>
          <a:solidFill>
            <a:srgbClr val="FFC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32839" y="2133600"/>
            <a:ext cx="1193339" cy="4431983"/>
          </a:xfrm>
          <a:prstGeom prst="rect">
            <a:avLst/>
          </a:prstGeom>
        </p:spPr>
        <p:txBody>
          <a:bodyPr wrap="none">
            <a:spAutoFit/>
          </a:bodyPr>
          <a:lstStyle/>
          <a:p>
            <a:pPr algn="ctr"/>
            <a:r>
              <a:rPr lang="en-US" sz="1600" b="1" dirty="0">
                <a:solidFill>
                  <a:srgbClr val="C0504D">
                    <a:lumMod val="50000"/>
                  </a:srgbClr>
                </a:solidFill>
              </a:rPr>
              <a:t>total</a:t>
            </a:r>
          </a:p>
          <a:p>
            <a:pPr algn="ctr"/>
            <a:r>
              <a:rPr lang="en-US" sz="1600" b="1" dirty="0">
                <a:solidFill>
                  <a:srgbClr val="C0504D">
                    <a:lumMod val="50000"/>
                  </a:srgbClr>
                </a:solidFill>
              </a:rPr>
              <a:t>[food]</a:t>
            </a:r>
          </a:p>
          <a:p>
            <a:pPr algn="ctr"/>
            <a:r>
              <a:rPr lang="en-US" sz="1600" b="1" dirty="0">
                <a:solidFill>
                  <a:srgbClr val="C0504D">
                    <a:lumMod val="50000"/>
                  </a:srgbClr>
                </a:solidFill>
              </a:rPr>
              <a:t>calories</a:t>
            </a:r>
          </a:p>
          <a:p>
            <a:pPr algn="ctr"/>
            <a:r>
              <a:rPr lang="en-US" sz="1600" b="1" dirty="0">
                <a:solidFill>
                  <a:srgbClr val="C0504D">
                    <a:lumMod val="50000"/>
                  </a:srgbClr>
                </a:solidFill>
              </a:rPr>
              <a:t>are now</a:t>
            </a:r>
          </a:p>
          <a:p>
            <a:pPr algn="ctr"/>
            <a:r>
              <a:rPr lang="en-US" sz="1600" b="1" dirty="0">
                <a:solidFill>
                  <a:srgbClr val="C0504D">
                    <a:lumMod val="50000"/>
                  </a:srgbClr>
                </a:solidFill>
              </a:rPr>
              <a:t>easier to</a:t>
            </a:r>
          </a:p>
          <a:p>
            <a:pPr algn="ctr"/>
            <a:r>
              <a:rPr lang="en-US" sz="1600" b="1" dirty="0">
                <a:solidFill>
                  <a:srgbClr val="C0504D">
                    <a:lumMod val="50000"/>
                  </a:srgbClr>
                </a:solidFill>
              </a:rPr>
              <a:t>read . . .</a:t>
            </a:r>
          </a:p>
          <a:p>
            <a:pPr algn="ctr"/>
            <a:r>
              <a:rPr lang="en-US" sz="1600" b="1" dirty="0">
                <a:solidFill>
                  <a:srgbClr val="FF0000"/>
                </a:solidFill>
              </a:rPr>
              <a:t>BUT </a:t>
            </a:r>
          </a:p>
          <a:p>
            <a:pPr algn="ctr"/>
            <a:r>
              <a:rPr lang="en-US" sz="1600" b="1" dirty="0">
                <a:solidFill>
                  <a:srgbClr val="FF0000"/>
                </a:solidFill>
              </a:rPr>
              <a:t>remember</a:t>
            </a:r>
          </a:p>
          <a:p>
            <a:pPr algn="ctr"/>
            <a:r>
              <a:rPr lang="en-US" sz="1600" b="1" dirty="0">
                <a:solidFill>
                  <a:srgbClr val="FF0000"/>
                </a:solidFill>
              </a:rPr>
              <a:t>this is </a:t>
            </a:r>
          </a:p>
          <a:p>
            <a:pPr algn="ctr"/>
            <a:r>
              <a:rPr lang="en-US" sz="1600" b="1" dirty="0">
                <a:solidFill>
                  <a:srgbClr val="FF0000"/>
                </a:solidFill>
              </a:rPr>
              <a:t>PER </a:t>
            </a:r>
          </a:p>
          <a:p>
            <a:pPr algn="ctr"/>
            <a:r>
              <a:rPr lang="en-US" sz="1600" b="1" dirty="0">
                <a:solidFill>
                  <a:srgbClr val="FF0000"/>
                </a:solidFill>
              </a:rPr>
              <a:t>SERVING</a:t>
            </a:r>
            <a:r>
              <a:rPr lang="en-US" sz="1600" b="1" dirty="0">
                <a:solidFill>
                  <a:srgbClr val="C0504D">
                    <a:lumMod val="50000"/>
                  </a:srgbClr>
                </a:solidFill>
              </a:rPr>
              <a:t>,</a:t>
            </a:r>
          </a:p>
          <a:p>
            <a:pPr algn="ctr"/>
            <a:r>
              <a:rPr lang="en-US" sz="1600" b="1" dirty="0">
                <a:solidFill>
                  <a:srgbClr val="FF0000"/>
                </a:solidFill>
              </a:rPr>
              <a:t>or </a:t>
            </a:r>
          </a:p>
          <a:p>
            <a:pPr algn="ctr"/>
            <a:r>
              <a:rPr lang="en-US" sz="2000" b="1" dirty="0">
                <a:solidFill>
                  <a:srgbClr val="FF0000"/>
                </a:solidFill>
              </a:rPr>
              <a:t>1,840</a:t>
            </a:r>
          </a:p>
          <a:p>
            <a:pPr algn="ctr"/>
            <a:r>
              <a:rPr lang="en-US" sz="2000" b="1" dirty="0">
                <a:solidFill>
                  <a:srgbClr val="FF0000"/>
                </a:solidFill>
              </a:rPr>
              <a:t>total</a:t>
            </a:r>
            <a:r>
              <a:rPr lang="en-US" sz="1600" b="1" dirty="0">
                <a:solidFill>
                  <a:srgbClr val="C0504D">
                    <a:lumMod val="50000"/>
                  </a:srgbClr>
                </a:solidFill>
              </a:rPr>
              <a:t>, </a:t>
            </a:r>
          </a:p>
          <a:p>
            <a:pPr algn="ctr"/>
            <a:r>
              <a:rPr lang="en-US" sz="1600" b="1" dirty="0">
                <a:solidFill>
                  <a:srgbClr val="C0504D">
                    <a:lumMod val="50000"/>
                  </a:srgbClr>
                </a:solidFill>
              </a:rPr>
              <a:t>almost a</a:t>
            </a:r>
          </a:p>
          <a:p>
            <a:pPr algn="ctr"/>
            <a:r>
              <a:rPr lang="en-US" sz="1600" b="1" dirty="0">
                <a:solidFill>
                  <a:srgbClr val="C0504D">
                    <a:lumMod val="50000"/>
                  </a:srgbClr>
                </a:solidFill>
              </a:rPr>
              <a:t>day’s total</a:t>
            </a:r>
          </a:p>
          <a:p>
            <a:pPr algn="ctr"/>
            <a:r>
              <a:rPr lang="en-US" sz="1600" b="1" dirty="0">
                <a:solidFill>
                  <a:srgbClr val="C0504D">
                    <a:lumMod val="50000"/>
                  </a:srgbClr>
                </a:solidFill>
              </a:rPr>
              <a:t>for some</a:t>
            </a:r>
            <a:endParaRPr lang="en-US" sz="1600" dirty="0"/>
          </a:p>
        </p:txBody>
      </p:sp>
      <p:sp>
        <p:nvSpPr>
          <p:cNvPr id="11" name="Left Arrow 10"/>
          <p:cNvSpPr/>
          <p:nvPr/>
        </p:nvSpPr>
        <p:spPr>
          <a:xfrm rot="17361472">
            <a:off x="5347573" y="947847"/>
            <a:ext cx="1173078" cy="415636"/>
          </a:xfrm>
          <a:prstGeom prst="leftArrow">
            <a:avLst/>
          </a:prstGeom>
          <a:solidFill>
            <a:srgbClr val="FFC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25991" y="6350119"/>
            <a:ext cx="7680308" cy="372409"/>
          </a:xfrm>
          <a:prstGeom prst="rect">
            <a:avLst/>
          </a:prstGeom>
        </p:spPr>
        <p:txBody>
          <a:bodyPr wrap="none">
            <a:spAutoFit/>
          </a:bodyPr>
          <a:lstStyle/>
          <a:p>
            <a:pPr algn="ctr"/>
            <a:r>
              <a:rPr lang="en-US" sz="1600" b="1" dirty="0">
                <a:solidFill>
                  <a:srgbClr val="FF0000"/>
                </a:solidFill>
              </a:rPr>
              <a:t>NOTE: Consult a competent licensed health professional for personal details</a:t>
            </a:r>
          </a:p>
        </p:txBody>
      </p:sp>
    </p:spTree>
    <p:extLst>
      <p:ext uri="{BB962C8B-B14F-4D97-AF65-F5344CB8AC3E}">
        <p14:creationId xmlns:p14="http://schemas.microsoft.com/office/powerpoint/2010/main" val="245438322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5442"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5443"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pic>
        <p:nvPicPr>
          <p:cNvPr id="445444"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445445" name="TextBox 13"/>
          <p:cNvSpPr txBox="1">
            <a:spLocks noChangeArrowheads="1"/>
          </p:cNvSpPr>
          <p:nvPr/>
        </p:nvSpPr>
        <p:spPr bwMode="auto">
          <a:xfrm>
            <a:off x="5378450" y="468313"/>
            <a:ext cx="2393950" cy="369887"/>
          </a:xfrm>
          <a:prstGeom prst="rect">
            <a:avLst/>
          </a:prstGeom>
          <a:noFill/>
          <a:ln w="9525">
            <a:noFill/>
            <a:miter lim="800000"/>
            <a:headEnd/>
            <a:tailEnd/>
          </a:ln>
        </p:spPr>
        <p:txBody>
          <a:bodyPr wrap="none">
            <a:spAutoFit/>
          </a:bodyPr>
          <a:lstStyle/>
          <a:p>
            <a:r>
              <a:rPr lang="en-US" b="1">
                <a:latin typeface="Calibri" pitchFamily="34" charset="0"/>
              </a:rPr>
              <a:t>Austin Animal Crackers</a:t>
            </a:r>
          </a:p>
        </p:txBody>
      </p:sp>
      <p:sp>
        <p:nvSpPr>
          <p:cNvPr id="13" name="Rounded Rectangle 12"/>
          <p:cNvSpPr/>
          <p:nvPr/>
        </p:nvSpPr>
        <p:spPr>
          <a:xfrm>
            <a:off x="685800" y="1614488"/>
            <a:ext cx="7467600" cy="593725"/>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TextBox 16"/>
          <p:cNvSpPr txBox="1">
            <a:spLocks noChangeArrowheads="1"/>
          </p:cNvSpPr>
          <p:nvPr/>
        </p:nvSpPr>
        <p:spPr bwMode="auto">
          <a:xfrm>
            <a:off x="2286000" y="2667000"/>
            <a:ext cx="5791200" cy="2362200"/>
          </a:xfrm>
          <a:prstGeom prst="rect">
            <a:avLst/>
          </a:prstGeom>
          <a:solidFill>
            <a:schemeClr val="bg1"/>
          </a:solidFill>
          <a:ln w="76200">
            <a:solidFill>
              <a:srgbClr val="FFC000"/>
            </a:solidFill>
            <a:miter lim="800000"/>
            <a:headEnd/>
            <a:tailEnd/>
          </a:ln>
        </p:spPr>
        <p:txBody>
          <a:bodyPr wrap="none"/>
          <a:lstStyle/>
          <a:p>
            <a:pPr algn="ctr"/>
            <a:endParaRPr lang="en-US" sz="3200" b="1" dirty="0">
              <a:latin typeface="Calibri" pitchFamily="34" charset="0"/>
            </a:endParaRPr>
          </a:p>
          <a:p>
            <a:pPr algn="ctr"/>
            <a:endParaRPr lang="en-US" sz="2400" b="1" dirty="0">
              <a:solidFill>
                <a:srgbClr val="D79694"/>
              </a:solidFill>
              <a:latin typeface="Calibri" pitchFamily="34" charset="0"/>
            </a:endParaRPr>
          </a:p>
          <a:p>
            <a:pPr algn="ctr"/>
            <a:r>
              <a:rPr lang="en-US" sz="2800" b="1" dirty="0">
                <a:solidFill>
                  <a:srgbClr val="D79694"/>
                </a:solidFill>
                <a:latin typeface="Calibri" pitchFamily="34" charset="0"/>
              </a:rPr>
              <a:t>250 / 2000 = 12.5%</a:t>
            </a:r>
          </a:p>
          <a:p>
            <a:pPr algn="ctr"/>
            <a:r>
              <a:rPr lang="en-US" sz="2800" b="1" dirty="0">
                <a:solidFill>
                  <a:srgbClr val="D79694"/>
                </a:solidFill>
                <a:latin typeface="Calibri" pitchFamily="34" charset="0"/>
              </a:rPr>
              <a:t>250 / 2500 = 10.0%</a:t>
            </a:r>
          </a:p>
          <a:p>
            <a:pPr algn="ctr"/>
            <a:r>
              <a:rPr lang="en-US" sz="2800" b="1" dirty="0">
                <a:solidFill>
                  <a:srgbClr val="D79694"/>
                </a:solidFill>
                <a:latin typeface="Calibri" pitchFamily="34" charset="0"/>
              </a:rPr>
              <a:t>250 / </a:t>
            </a:r>
            <a:r>
              <a:rPr lang="en-US" sz="3600" b="1" dirty="0">
                <a:latin typeface="Calibri" pitchFamily="34" charset="0"/>
              </a:rPr>
              <a:t>2300 </a:t>
            </a:r>
            <a:r>
              <a:rPr lang="en-US" sz="2800" b="1" dirty="0">
                <a:solidFill>
                  <a:srgbClr val="D79694"/>
                </a:solidFill>
                <a:latin typeface="Calibri" pitchFamily="34" charset="0"/>
              </a:rPr>
              <a:t>= 10.9%</a:t>
            </a:r>
          </a:p>
          <a:p>
            <a:pPr algn="ctr"/>
            <a:endParaRPr lang="en-US" sz="4000" b="1" dirty="0">
              <a:latin typeface="Calibri" pitchFamily="34" charset="0"/>
            </a:endParaRPr>
          </a:p>
          <a:p>
            <a:pPr algn="ctr"/>
            <a:endParaRPr lang="en-US" sz="4000" b="1" dirty="0">
              <a:latin typeface="Calibri" pitchFamily="34" charset="0"/>
            </a:endParaRPr>
          </a:p>
          <a:p>
            <a:pPr algn="ctr"/>
            <a:endParaRPr lang="en-US" sz="4000" b="1" dirty="0">
              <a:latin typeface="Calibri" pitchFamily="34" charset="0"/>
            </a:endParaRPr>
          </a:p>
        </p:txBody>
      </p:sp>
      <p:sp>
        <p:nvSpPr>
          <p:cNvPr id="9" name="Rectangle 8"/>
          <p:cNvSpPr/>
          <p:nvPr/>
        </p:nvSpPr>
        <p:spPr>
          <a:xfrm>
            <a:off x="2363548" y="2873383"/>
            <a:ext cx="5682966" cy="707886"/>
          </a:xfrm>
          <a:prstGeom prst="rect">
            <a:avLst/>
          </a:prstGeom>
        </p:spPr>
        <p:txBody>
          <a:bodyPr wrap="none">
            <a:spAutoFit/>
          </a:bodyPr>
          <a:lstStyle/>
          <a:p>
            <a:pPr algn="ctr"/>
            <a:r>
              <a:rPr lang="en-US" sz="2000" b="1" dirty="0">
                <a:solidFill>
                  <a:srgbClr val="FF0000"/>
                </a:solidFill>
              </a:rPr>
              <a:t>so for simplicity, let’s use a 2300 kcal diet,</a:t>
            </a:r>
          </a:p>
          <a:p>
            <a:pPr algn="ctr"/>
            <a:r>
              <a:rPr lang="en-US" sz="2000" b="1" dirty="0">
                <a:solidFill>
                  <a:srgbClr val="FF0000"/>
                </a:solidFill>
              </a:rPr>
              <a:t>although the food industry usually uses 2000</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6466"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6467"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pic>
        <p:nvPicPr>
          <p:cNvPr id="446468"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446469" name="TextBox 13"/>
          <p:cNvSpPr txBox="1">
            <a:spLocks noChangeArrowheads="1"/>
          </p:cNvSpPr>
          <p:nvPr/>
        </p:nvSpPr>
        <p:spPr bwMode="auto">
          <a:xfrm>
            <a:off x="5378450" y="468313"/>
            <a:ext cx="2393950" cy="369887"/>
          </a:xfrm>
          <a:prstGeom prst="rect">
            <a:avLst/>
          </a:prstGeom>
          <a:noFill/>
          <a:ln w="9525">
            <a:noFill/>
            <a:miter lim="800000"/>
            <a:headEnd/>
            <a:tailEnd/>
          </a:ln>
        </p:spPr>
        <p:txBody>
          <a:bodyPr wrap="none">
            <a:spAutoFit/>
          </a:bodyPr>
          <a:lstStyle/>
          <a:p>
            <a:r>
              <a:rPr lang="en-US" b="1">
                <a:latin typeface="Calibri" pitchFamily="34" charset="0"/>
              </a:rPr>
              <a:t>Austin Animal Crackers</a:t>
            </a:r>
          </a:p>
        </p:txBody>
      </p:sp>
      <p:sp>
        <p:nvSpPr>
          <p:cNvPr id="13" name="Rounded Rectangle 12"/>
          <p:cNvSpPr/>
          <p:nvPr/>
        </p:nvSpPr>
        <p:spPr>
          <a:xfrm>
            <a:off x="685800" y="1614488"/>
            <a:ext cx="7467600" cy="593725"/>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6471" name="TextBox 11"/>
          <p:cNvSpPr txBox="1">
            <a:spLocks noChangeArrowheads="1"/>
          </p:cNvSpPr>
          <p:nvPr/>
        </p:nvSpPr>
        <p:spPr bwMode="auto">
          <a:xfrm>
            <a:off x="2286000" y="2286000"/>
            <a:ext cx="5791200" cy="2895600"/>
          </a:xfrm>
          <a:prstGeom prst="rect">
            <a:avLst/>
          </a:prstGeom>
          <a:solidFill>
            <a:schemeClr val="bg1"/>
          </a:solidFill>
          <a:ln w="76200">
            <a:solidFill>
              <a:srgbClr val="FFC000"/>
            </a:solidFill>
            <a:miter lim="800000"/>
            <a:headEnd/>
            <a:tailEnd/>
          </a:ln>
        </p:spPr>
        <p:txBody>
          <a:bodyPr wrap="none"/>
          <a:lstStyle/>
          <a:p>
            <a:pPr algn="ctr"/>
            <a:endParaRPr lang="en-US" sz="3200" b="1">
              <a:latin typeface="Calibri" pitchFamily="34" charset="0"/>
            </a:endParaRPr>
          </a:p>
          <a:p>
            <a:pPr algn="ctr"/>
            <a:r>
              <a:rPr lang="en-US" sz="4000" b="1">
                <a:solidFill>
                  <a:schemeClr val="bg1"/>
                </a:solidFill>
                <a:latin typeface="Calibri" pitchFamily="34" charset="0"/>
              </a:rPr>
              <a:t>250 / 2000 = 12.5%</a:t>
            </a:r>
          </a:p>
          <a:p>
            <a:pPr algn="ctr"/>
            <a:r>
              <a:rPr lang="en-US" sz="4000" b="1">
                <a:solidFill>
                  <a:schemeClr val="bg1"/>
                </a:solidFill>
                <a:latin typeface="Calibri" pitchFamily="34" charset="0"/>
              </a:rPr>
              <a:t>250 / 2500 = 10.0%</a:t>
            </a:r>
          </a:p>
          <a:p>
            <a:pPr algn="ctr"/>
            <a:r>
              <a:rPr lang="en-US" sz="4000" b="1">
                <a:solidFill>
                  <a:srgbClr val="D79694"/>
                </a:solidFill>
                <a:latin typeface="Calibri" pitchFamily="34" charset="0"/>
              </a:rPr>
              <a:t>250 / </a:t>
            </a:r>
            <a:r>
              <a:rPr lang="en-US" sz="4000" b="1">
                <a:latin typeface="Calibri" pitchFamily="34" charset="0"/>
              </a:rPr>
              <a:t>2300 = 11%    </a:t>
            </a:r>
          </a:p>
          <a:p>
            <a:pPr algn="ctr"/>
            <a:endParaRPr lang="en-US" sz="4000" b="1">
              <a:latin typeface="Calibri" pitchFamily="34" charset="0"/>
            </a:endParaRPr>
          </a:p>
          <a:p>
            <a:pPr algn="ctr"/>
            <a:endParaRPr lang="en-US" sz="4000" b="1">
              <a:latin typeface="Calibri" pitchFamily="34" charset="0"/>
            </a:endParaRPr>
          </a:p>
          <a:p>
            <a:pPr algn="ctr"/>
            <a:endParaRPr lang="en-US" sz="4000" b="1">
              <a:latin typeface="Calibri" pitchFamily="34" charset="0"/>
            </a:endParaRPr>
          </a:p>
        </p:txBody>
      </p:sp>
      <p:sp>
        <p:nvSpPr>
          <p:cNvPr id="8" name="Rectangle 7"/>
          <p:cNvSpPr/>
          <p:nvPr/>
        </p:nvSpPr>
        <p:spPr>
          <a:xfrm>
            <a:off x="2376714" y="2747557"/>
            <a:ext cx="5638800" cy="1323439"/>
          </a:xfrm>
          <a:prstGeom prst="rect">
            <a:avLst/>
          </a:prstGeom>
        </p:spPr>
        <p:txBody>
          <a:bodyPr wrap="square">
            <a:spAutoFit/>
          </a:bodyPr>
          <a:lstStyle/>
          <a:p>
            <a:pPr algn="ctr"/>
            <a:r>
              <a:rPr lang="en-US" sz="2000" b="1" dirty="0"/>
              <a:t>so one </a:t>
            </a:r>
            <a:r>
              <a:rPr lang="en-US" sz="2000" b="1" dirty="0">
                <a:solidFill>
                  <a:srgbClr val="FF0000"/>
                </a:solidFill>
              </a:rPr>
              <a:t>serving</a:t>
            </a:r>
            <a:r>
              <a:rPr lang="en-US" sz="2000" b="1" dirty="0"/>
              <a:t> of the </a:t>
            </a:r>
            <a:r>
              <a:rPr lang="en-US" sz="2000" b="1" dirty="0" err="1"/>
              <a:t>mac</a:t>
            </a:r>
            <a:r>
              <a:rPr lang="en-US" sz="2000" b="1" dirty="0"/>
              <a:t> and cheese, </a:t>
            </a:r>
          </a:p>
          <a:p>
            <a:pPr algn="ctr"/>
            <a:r>
              <a:rPr lang="en-US" sz="2000" b="1" dirty="0"/>
              <a:t>or one package of animal crackers would </a:t>
            </a:r>
          </a:p>
          <a:p>
            <a:pPr algn="ctr"/>
            <a:r>
              <a:rPr lang="en-US" sz="2000" b="1" dirty="0"/>
              <a:t>“use up” about 11% of your total daily recommended calories</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6466"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6467"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pic>
        <p:nvPicPr>
          <p:cNvPr id="446468"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446469" name="TextBox 13"/>
          <p:cNvSpPr txBox="1">
            <a:spLocks noChangeArrowheads="1"/>
          </p:cNvSpPr>
          <p:nvPr/>
        </p:nvSpPr>
        <p:spPr bwMode="auto">
          <a:xfrm>
            <a:off x="5378450" y="468313"/>
            <a:ext cx="2393950" cy="369887"/>
          </a:xfrm>
          <a:prstGeom prst="rect">
            <a:avLst/>
          </a:prstGeom>
          <a:noFill/>
          <a:ln w="9525">
            <a:noFill/>
            <a:miter lim="800000"/>
            <a:headEnd/>
            <a:tailEnd/>
          </a:ln>
        </p:spPr>
        <p:txBody>
          <a:bodyPr wrap="none">
            <a:spAutoFit/>
          </a:bodyPr>
          <a:lstStyle/>
          <a:p>
            <a:r>
              <a:rPr lang="en-US" b="1">
                <a:latin typeface="Calibri" pitchFamily="34" charset="0"/>
              </a:rPr>
              <a:t>Austin Animal Crackers</a:t>
            </a:r>
          </a:p>
        </p:txBody>
      </p:sp>
      <p:sp>
        <p:nvSpPr>
          <p:cNvPr id="446471" name="TextBox 11"/>
          <p:cNvSpPr txBox="1">
            <a:spLocks noChangeArrowheads="1"/>
          </p:cNvSpPr>
          <p:nvPr/>
        </p:nvSpPr>
        <p:spPr bwMode="auto">
          <a:xfrm>
            <a:off x="2286000" y="2286000"/>
            <a:ext cx="5791200" cy="3200400"/>
          </a:xfrm>
          <a:prstGeom prst="rect">
            <a:avLst/>
          </a:prstGeom>
          <a:solidFill>
            <a:schemeClr val="bg1"/>
          </a:solidFill>
          <a:ln w="76200">
            <a:solidFill>
              <a:srgbClr val="FFC000"/>
            </a:solidFill>
            <a:miter lim="800000"/>
            <a:headEnd/>
            <a:tailEnd/>
          </a:ln>
        </p:spPr>
        <p:txBody>
          <a:bodyPr wrap="square" lIns="228600" tIns="228600" rIns="228600" bIns="228600"/>
          <a:lstStyle/>
          <a:p>
            <a:pPr algn="ctr"/>
            <a:endParaRPr lang="en-US" sz="3200" b="1" dirty="0">
              <a:latin typeface="Calibri" pitchFamily="34" charset="0"/>
            </a:endParaRPr>
          </a:p>
          <a:p>
            <a:pPr algn="ctr"/>
            <a:r>
              <a:rPr lang="en-US" sz="4000" b="1" dirty="0">
                <a:solidFill>
                  <a:schemeClr val="bg1"/>
                </a:solidFill>
                <a:latin typeface="Calibri" pitchFamily="34" charset="0"/>
              </a:rPr>
              <a:t>250 / 2000 = 12.5%</a:t>
            </a:r>
          </a:p>
          <a:p>
            <a:pPr algn="ctr"/>
            <a:r>
              <a:rPr lang="en-US" sz="4000" b="1" dirty="0">
                <a:solidFill>
                  <a:schemeClr val="bg1"/>
                </a:solidFill>
                <a:latin typeface="Calibri" pitchFamily="34" charset="0"/>
              </a:rPr>
              <a:t>250 / 2500 = 10.0%</a:t>
            </a:r>
          </a:p>
          <a:p>
            <a:pPr algn="ctr"/>
            <a:endParaRPr lang="en-US" sz="4000" b="1" dirty="0">
              <a:latin typeface="Calibri" pitchFamily="34" charset="0"/>
            </a:endParaRPr>
          </a:p>
          <a:p>
            <a:pPr algn="ctr"/>
            <a:endParaRPr lang="en-US" sz="4000" b="1" dirty="0">
              <a:latin typeface="Calibri" pitchFamily="34" charset="0"/>
            </a:endParaRPr>
          </a:p>
          <a:p>
            <a:pPr algn="ctr"/>
            <a:endParaRPr lang="en-US" sz="4000" b="1" dirty="0">
              <a:latin typeface="Calibri" pitchFamily="34" charset="0"/>
            </a:endParaRPr>
          </a:p>
        </p:txBody>
      </p:sp>
      <p:sp>
        <p:nvSpPr>
          <p:cNvPr id="8" name="Rectangle 7"/>
          <p:cNvSpPr/>
          <p:nvPr/>
        </p:nvSpPr>
        <p:spPr>
          <a:xfrm>
            <a:off x="2376714" y="2553831"/>
            <a:ext cx="5638800" cy="2677656"/>
          </a:xfrm>
          <a:prstGeom prst="rect">
            <a:avLst/>
          </a:prstGeom>
        </p:spPr>
        <p:txBody>
          <a:bodyPr wrap="square">
            <a:spAutoFit/>
          </a:bodyPr>
          <a:lstStyle/>
          <a:p>
            <a:pPr algn="ctr"/>
            <a:r>
              <a:rPr lang="en-US" sz="2800" b="1" dirty="0"/>
              <a:t>the next big question is how many of the 48-50 </a:t>
            </a:r>
            <a:r>
              <a:rPr lang="en-US" sz="4000" b="1" i="1" dirty="0"/>
              <a:t>nutrients </a:t>
            </a:r>
            <a:endParaRPr lang="en-US" sz="2800" b="1" i="1" dirty="0"/>
          </a:p>
          <a:p>
            <a:pPr algn="ctr"/>
            <a:r>
              <a:rPr lang="en-US" sz="2800" b="1" dirty="0"/>
              <a:t>that you need </a:t>
            </a:r>
          </a:p>
          <a:p>
            <a:pPr algn="ctr"/>
            <a:r>
              <a:rPr lang="en-US" sz="1600" dirty="0"/>
              <a:t>to stay alive and healthy </a:t>
            </a:r>
          </a:p>
          <a:p>
            <a:pPr algn="ctr"/>
            <a:r>
              <a:rPr lang="en-US" sz="2800" b="1" dirty="0"/>
              <a:t>does your 11% of calories provide?</a:t>
            </a:r>
          </a:p>
        </p:txBody>
      </p:sp>
      <p:sp>
        <p:nvSpPr>
          <p:cNvPr id="9" name="Left Arrow 8"/>
          <p:cNvSpPr/>
          <p:nvPr/>
        </p:nvSpPr>
        <p:spPr>
          <a:xfrm rot="2794104">
            <a:off x="6873709" y="4182198"/>
            <a:ext cx="1574333" cy="301040"/>
          </a:xfrm>
          <a:prstGeom prst="leftArrow">
            <a:avLst/>
          </a:prstGeom>
          <a:solidFill>
            <a:srgbClr val="FFC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7490"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7491"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latin typeface="Calibri" pitchFamily="34" charset="0"/>
                <a:hlinkClick r:id="rId3"/>
              </a:rPr>
              <a:t>Wikipedia</a:t>
            </a:r>
            <a:endParaRPr lang="en-US">
              <a:latin typeface="Calibri" pitchFamily="34" charset="0"/>
            </a:endParaRPr>
          </a:p>
        </p:txBody>
      </p:sp>
      <p:pic>
        <p:nvPicPr>
          <p:cNvPr id="447492"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7" name="Rounded Rectangle 6"/>
          <p:cNvSpPr/>
          <p:nvPr/>
        </p:nvSpPr>
        <p:spPr>
          <a:xfrm>
            <a:off x="685800" y="4081463"/>
            <a:ext cx="7467600" cy="996950"/>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7494" name="TextBox 13"/>
          <p:cNvSpPr txBox="1">
            <a:spLocks noChangeArrowheads="1"/>
          </p:cNvSpPr>
          <p:nvPr/>
        </p:nvSpPr>
        <p:spPr bwMode="auto">
          <a:xfrm>
            <a:off x="5378450" y="468313"/>
            <a:ext cx="2393950" cy="369887"/>
          </a:xfrm>
          <a:prstGeom prst="rect">
            <a:avLst/>
          </a:prstGeom>
          <a:noFill/>
          <a:ln w="9525">
            <a:noFill/>
            <a:miter lim="800000"/>
            <a:headEnd/>
            <a:tailEnd/>
          </a:ln>
        </p:spPr>
        <p:txBody>
          <a:bodyPr wrap="none">
            <a:spAutoFit/>
          </a:bodyPr>
          <a:lstStyle/>
          <a:p>
            <a:r>
              <a:rPr lang="en-US" b="1">
                <a:latin typeface="Calibri" pitchFamily="34" charset="0"/>
              </a:rPr>
              <a:t>Austin Animal Crackers</a:t>
            </a:r>
          </a:p>
        </p:txBody>
      </p:sp>
      <p:sp>
        <p:nvSpPr>
          <p:cNvPr id="8" name="Left Arrow 7"/>
          <p:cNvSpPr/>
          <p:nvPr/>
        </p:nvSpPr>
        <p:spPr>
          <a:xfrm rot="2685605">
            <a:off x="7192958" y="5387434"/>
            <a:ext cx="1574333" cy="301040"/>
          </a:xfrm>
          <a:prstGeom prst="leftArrow">
            <a:avLst/>
          </a:prstGeom>
          <a:solidFill>
            <a:srgbClr val="FFC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1"/>
          <p:cNvSpPr txBox="1">
            <a:spLocks noChangeArrowheads="1"/>
          </p:cNvSpPr>
          <p:nvPr/>
        </p:nvSpPr>
        <p:spPr bwMode="auto">
          <a:xfrm>
            <a:off x="2286000" y="1577876"/>
            <a:ext cx="5791200" cy="2308324"/>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400" b="1" dirty="0">
                <a:latin typeface="Calibri" pitchFamily="34" charset="0"/>
              </a:rPr>
              <a:t>you can do the math, </a:t>
            </a:r>
          </a:p>
          <a:p>
            <a:pPr algn="ctr"/>
            <a:r>
              <a:rPr lang="en-US" sz="2400" b="1" dirty="0">
                <a:latin typeface="Calibri" pitchFamily="34" charset="0"/>
              </a:rPr>
              <a:t>but so far, you only have 11% or more of calcium with the </a:t>
            </a:r>
            <a:r>
              <a:rPr lang="en-US" sz="2400" b="1" dirty="0" err="1">
                <a:latin typeface="Calibri" pitchFamily="34" charset="0"/>
              </a:rPr>
              <a:t>mac</a:t>
            </a:r>
            <a:r>
              <a:rPr lang="en-US" sz="2400" b="1" dirty="0">
                <a:latin typeface="Calibri" pitchFamily="34" charset="0"/>
              </a:rPr>
              <a:t> and cheese, </a:t>
            </a:r>
          </a:p>
          <a:p>
            <a:pPr algn="ctr"/>
            <a:r>
              <a:rPr lang="en-US" sz="2400" b="1" dirty="0">
                <a:latin typeface="Calibri" pitchFamily="34" charset="0"/>
              </a:rPr>
              <a:t>and about 10% of the iron you need with the Animal Crackers </a:t>
            </a:r>
          </a:p>
        </p:txBody>
      </p:sp>
      <p:sp>
        <p:nvSpPr>
          <p:cNvPr id="12" name="Left Arrow 11"/>
          <p:cNvSpPr/>
          <p:nvPr/>
        </p:nvSpPr>
        <p:spPr>
          <a:xfrm rot="8861988">
            <a:off x="3173539" y="5031022"/>
            <a:ext cx="1574333" cy="301040"/>
          </a:xfrm>
          <a:prstGeom prst="leftArrow">
            <a:avLst/>
          </a:prstGeom>
          <a:solidFill>
            <a:srgbClr val="FFC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TextBox 1"/>
          <p:cNvSpPr txBox="1">
            <a:spLocks noChangeArrowheads="1"/>
          </p:cNvSpPr>
          <p:nvPr/>
        </p:nvSpPr>
        <p:spPr bwMode="auto">
          <a:xfrm>
            <a:off x="914400" y="2747189"/>
            <a:ext cx="7315200" cy="2739211"/>
          </a:xfrm>
          <a:prstGeom prst="rect">
            <a:avLst/>
          </a:prstGeom>
          <a:noFill/>
          <a:ln w="9525">
            <a:noFill/>
            <a:miter lim="800000"/>
            <a:headEnd/>
            <a:tailEnd/>
          </a:ln>
        </p:spPr>
        <p:txBody>
          <a:bodyPr>
            <a:spAutoFit/>
          </a:bodyPr>
          <a:lstStyle/>
          <a:p>
            <a:pPr algn="ctr"/>
            <a:r>
              <a:rPr lang="en-US" sz="2400" b="1" dirty="0">
                <a:latin typeface="Calibri" pitchFamily="34" charset="0"/>
              </a:rPr>
              <a:t>but keep in mind that . . .</a:t>
            </a:r>
          </a:p>
          <a:p>
            <a:pPr algn="ctr"/>
            <a:r>
              <a:rPr lang="en-US" sz="2400" b="1" dirty="0">
                <a:latin typeface="Calibri" pitchFamily="34" charset="0"/>
              </a:rPr>
              <a:t>“. . . within particular populations there is </a:t>
            </a:r>
          </a:p>
          <a:p>
            <a:pPr algn="ctr"/>
            <a:r>
              <a:rPr lang="en-US" sz="4400" b="1" dirty="0">
                <a:latin typeface="Calibri" pitchFamily="34" charset="0"/>
              </a:rPr>
              <a:t>significant individual variation</a:t>
            </a:r>
            <a:r>
              <a:rPr lang="en-US" sz="4000" b="1" dirty="0">
                <a:latin typeface="Calibri" pitchFamily="34" charset="0"/>
              </a:rPr>
              <a:t> </a:t>
            </a:r>
          </a:p>
          <a:p>
            <a:pPr algn="ctr"/>
            <a:r>
              <a:rPr lang="en-US" sz="4000" b="1" dirty="0">
                <a:latin typeface="Calibri" pitchFamily="34" charset="0"/>
              </a:rPr>
              <a:t>in the need </a:t>
            </a:r>
          </a:p>
          <a:p>
            <a:pPr algn="ctr"/>
            <a:r>
              <a:rPr lang="en-US" sz="4000" b="1" dirty="0">
                <a:latin typeface="Calibri" pitchFamily="34" charset="0"/>
              </a:rPr>
              <a:t>for specific nutrients . . .”</a:t>
            </a:r>
            <a:endParaRPr lang="en-US" sz="2000" dirty="0">
              <a:latin typeface="Calibri" pitchFamily="34" charset="0"/>
            </a:endParaRP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4577" name="TextBox 1"/>
          <p:cNvSpPr txBox="1">
            <a:spLocks noChangeArrowheads="1"/>
          </p:cNvSpPr>
          <p:nvPr/>
        </p:nvSpPr>
        <p:spPr bwMode="auto">
          <a:xfrm>
            <a:off x="914400" y="1343025"/>
            <a:ext cx="7315200" cy="5139869"/>
          </a:xfrm>
          <a:prstGeom prst="rect">
            <a:avLst/>
          </a:prstGeom>
          <a:noFill/>
          <a:ln w="9525">
            <a:noFill/>
            <a:miter lim="800000"/>
            <a:headEnd/>
            <a:tailEnd/>
          </a:ln>
        </p:spPr>
        <p:txBody>
          <a:bodyPr>
            <a:spAutoFit/>
          </a:bodyPr>
          <a:lstStyle/>
          <a:p>
            <a:pPr algn="ctr"/>
            <a:r>
              <a:rPr lang="en-US" sz="3200" b="1" dirty="0">
                <a:solidFill>
                  <a:srgbClr val="D79694"/>
                </a:solidFill>
                <a:latin typeface="Calibri" pitchFamily="34" charset="0"/>
              </a:rPr>
              <a:t>“As a result of </a:t>
            </a:r>
            <a:r>
              <a:rPr lang="en-US" sz="4400" b="1" dirty="0">
                <a:solidFill>
                  <a:prstClr val="black"/>
                </a:solidFill>
                <a:latin typeface="Calibri" pitchFamily="34" charset="0"/>
              </a:rPr>
              <a:t>genetic differences </a:t>
            </a:r>
            <a:r>
              <a:rPr lang="en-US" sz="3200" b="1" dirty="0">
                <a:solidFill>
                  <a:srgbClr val="D79694"/>
                </a:solidFill>
                <a:latin typeface="Calibri" pitchFamily="34" charset="0"/>
              </a:rPr>
              <a:t>among people and the </a:t>
            </a:r>
            <a:r>
              <a:rPr lang="en-US" sz="4400" b="1" dirty="0">
                <a:solidFill>
                  <a:prstClr val="black"/>
                </a:solidFill>
                <a:latin typeface="Calibri" pitchFamily="34" charset="0"/>
              </a:rPr>
              <a:t>effects of differences in health, activity levels, gender, and personal dietary experiences</a:t>
            </a:r>
            <a:r>
              <a:rPr lang="en-US" sz="3200" b="1" dirty="0">
                <a:solidFill>
                  <a:srgbClr val="D79694"/>
                </a:solidFill>
                <a:latin typeface="Calibri" pitchFamily="34" charset="0"/>
              </a:rPr>
              <a:t>, individuals may differ dramatically in the amounts of specific nutrients they need to remain healthy.”</a:t>
            </a:r>
            <a:endParaRPr lang="en-US" dirty="0">
              <a:solidFill>
                <a:srgbClr val="D79694"/>
              </a:solidFill>
              <a:latin typeface="Calibri" pitchFamily="34" charset="0"/>
            </a:endParaRP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8</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01" name="TextBox 1"/>
          <p:cNvSpPr txBox="1">
            <a:spLocks noChangeArrowheads="1"/>
          </p:cNvSpPr>
          <p:nvPr/>
        </p:nvSpPr>
        <p:spPr bwMode="auto">
          <a:xfrm>
            <a:off x="914400" y="1343025"/>
            <a:ext cx="7315200" cy="4647426"/>
          </a:xfrm>
          <a:prstGeom prst="rect">
            <a:avLst/>
          </a:prstGeom>
          <a:noFill/>
          <a:ln w="9525">
            <a:noFill/>
            <a:miter lim="800000"/>
            <a:headEnd/>
            <a:tailEnd/>
          </a:ln>
        </p:spPr>
        <p:txBody>
          <a:bodyPr>
            <a:spAutoFit/>
          </a:bodyPr>
          <a:lstStyle/>
          <a:p>
            <a:pPr algn="ctr"/>
            <a:r>
              <a:rPr lang="en-US" sz="3200" b="1" dirty="0">
                <a:solidFill>
                  <a:srgbClr val="D79694"/>
                </a:solidFill>
                <a:latin typeface="Calibri" pitchFamily="34" charset="0"/>
              </a:rPr>
              <a:t>“As a result of genetic differences among people and the effects of differences in health, activity levels, gender, and personal dietary experiences, </a:t>
            </a:r>
            <a:r>
              <a:rPr lang="en-US" sz="4400" b="1" dirty="0">
                <a:solidFill>
                  <a:prstClr val="black"/>
                </a:solidFill>
                <a:latin typeface="Calibri" pitchFamily="34" charset="0"/>
              </a:rPr>
              <a:t>individuals may differ dramatically in the amounts of specific nutrients they need </a:t>
            </a:r>
          </a:p>
          <a:p>
            <a:pPr algn="ctr"/>
            <a:r>
              <a:rPr lang="en-US" sz="3200" b="1" dirty="0">
                <a:solidFill>
                  <a:srgbClr val="D79694"/>
                </a:solidFill>
                <a:latin typeface="Calibri" pitchFamily="34" charset="0"/>
              </a:rPr>
              <a:t>to remain healthy.”</a:t>
            </a:r>
            <a:endParaRPr lang="en-US" sz="1600" dirty="0">
              <a:solidFill>
                <a:srgbClr val="D79694"/>
              </a:solidFill>
              <a:latin typeface="Calibri" pitchFamily="34" charset="0"/>
            </a:endParaRPr>
          </a:p>
        </p:txBody>
      </p:sp>
      <p:sp>
        <p:nvSpPr>
          <p:cNvPr id="4" name="TextBox 3"/>
          <p:cNvSpPr txBox="1">
            <a:spLocks noChangeArrowheads="1"/>
          </p:cNvSpPr>
          <p:nvPr/>
        </p:nvSpPr>
        <p:spPr bwMode="auto">
          <a:xfrm>
            <a:off x="838200" y="1905000"/>
            <a:ext cx="7467600" cy="954107"/>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3200" b="1" dirty="0">
                <a:solidFill>
                  <a:srgbClr val="000000"/>
                </a:solidFill>
                <a:latin typeface="Calibri" pitchFamily="34" charset="0"/>
              </a:rPr>
              <a:t>note this very important fact . . . </a:t>
            </a:r>
          </a:p>
        </p:txBody>
      </p:sp>
      <p:sp>
        <p:nvSpPr>
          <p:cNvPr id="5"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TextBox 1"/>
          <p:cNvSpPr txBox="1">
            <a:spLocks noChangeArrowheads="1"/>
          </p:cNvSpPr>
          <p:nvPr/>
        </p:nvSpPr>
        <p:spPr bwMode="auto">
          <a:xfrm>
            <a:off x="914400" y="2269391"/>
            <a:ext cx="7315200" cy="3293209"/>
          </a:xfrm>
          <a:prstGeom prst="rect">
            <a:avLst/>
          </a:prstGeom>
          <a:noFill/>
          <a:ln w="9525">
            <a:noFill/>
            <a:miter lim="800000"/>
            <a:headEnd/>
            <a:tailEnd/>
          </a:ln>
        </p:spPr>
        <p:txBody>
          <a:bodyPr>
            <a:spAutoFit/>
          </a:bodyPr>
          <a:lstStyle/>
          <a:p>
            <a:pPr algn="ctr"/>
            <a:r>
              <a:rPr lang="en-US" sz="4000" b="1" dirty="0">
                <a:latin typeface="Calibri" pitchFamily="34" charset="0"/>
              </a:rPr>
              <a:t>and . . . </a:t>
            </a:r>
          </a:p>
          <a:p>
            <a:pPr algn="ctr"/>
            <a:r>
              <a:rPr lang="en-US" sz="4000" b="1" dirty="0">
                <a:solidFill>
                  <a:srgbClr val="C00000"/>
                </a:solidFill>
                <a:latin typeface="Calibri" pitchFamily="34" charset="0"/>
              </a:rPr>
              <a:t>“. . . people with </a:t>
            </a:r>
          </a:p>
          <a:p>
            <a:pPr algn="ctr"/>
            <a:r>
              <a:rPr lang="en-US" sz="4800" b="1" dirty="0">
                <a:latin typeface="Calibri" pitchFamily="34" charset="0"/>
              </a:rPr>
              <a:t>higher levels of activity </a:t>
            </a:r>
          </a:p>
          <a:p>
            <a:pPr algn="ctr"/>
            <a:r>
              <a:rPr lang="en-US" sz="4000" b="1" dirty="0">
                <a:solidFill>
                  <a:srgbClr val="C00000"/>
                </a:solidFill>
                <a:latin typeface="Calibri" pitchFamily="34" charset="0"/>
              </a:rPr>
              <a:t>need more energy (calories) than those with lower activity levels”</a:t>
            </a:r>
            <a:endParaRPr lang="en-US" sz="2000" dirty="0">
              <a:solidFill>
                <a:srgbClr val="C00000"/>
              </a:solidFill>
              <a:latin typeface="Calibri" pitchFamily="34" charset="0"/>
            </a:endParaRP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TextBox 1"/>
          <p:cNvSpPr txBox="1">
            <a:spLocks noChangeArrowheads="1"/>
          </p:cNvSpPr>
          <p:nvPr/>
        </p:nvSpPr>
        <p:spPr bwMode="auto">
          <a:xfrm>
            <a:off x="914400" y="1641475"/>
            <a:ext cx="7315200" cy="3540125"/>
          </a:xfrm>
          <a:prstGeom prst="rect">
            <a:avLst/>
          </a:prstGeom>
          <a:noFill/>
          <a:ln w="9525">
            <a:noFill/>
            <a:miter lim="800000"/>
            <a:headEnd/>
            <a:tailEnd/>
          </a:ln>
        </p:spPr>
        <p:txBody>
          <a:bodyPr>
            <a:spAutoFit/>
          </a:bodyPr>
          <a:lstStyle/>
          <a:p>
            <a:pPr algn="ctr"/>
            <a:r>
              <a:rPr lang="en-US" sz="3200" b="1" dirty="0">
                <a:solidFill>
                  <a:prstClr val="black"/>
                </a:solidFill>
                <a:latin typeface="Calibri" pitchFamily="34" charset="0"/>
              </a:rPr>
              <a:t>“Although there have been some specific adaptations of populations in particular environments, on the whole, humans are physiologically the same animals we were 10,000 years ago before the adoption of agriculture, animal husbandry, and food production technology”</a:t>
            </a:r>
            <a:endParaRPr lang="en-US" sz="2800" dirty="0">
              <a:solidFill>
                <a:prstClr val="black"/>
              </a:solidFill>
              <a:latin typeface="Calibri" pitchFamily="34" charset="0"/>
            </a:endParaRP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6</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7649" name="TextBox 1"/>
          <p:cNvSpPr txBox="1">
            <a:spLocks noChangeArrowheads="1"/>
          </p:cNvSpPr>
          <p:nvPr/>
        </p:nvSpPr>
        <p:spPr bwMode="auto">
          <a:xfrm>
            <a:off x="914400" y="2133600"/>
            <a:ext cx="7315200" cy="3970318"/>
          </a:xfrm>
          <a:prstGeom prst="rect">
            <a:avLst/>
          </a:prstGeom>
          <a:noFill/>
          <a:ln w="9525">
            <a:noFill/>
            <a:miter lim="800000"/>
            <a:headEnd/>
            <a:tailEnd/>
          </a:ln>
        </p:spPr>
        <p:txBody>
          <a:bodyPr>
            <a:spAutoFit/>
          </a:bodyPr>
          <a:lstStyle/>
          <a:p>
            <a:pPr algn="ctr"/>
            <a:r>
              <a:rPr lang="en-US" sz="3600" b="1" dirty="0">
                <a:solidFill>
                  <a:srgbClr val="C00000"/>
                </a:solidFill>
                <a:latin typeface="Calibri" pitchFamily="34" charset="0"/>
              </a:rPr>
              <a:t>and “. . . for some nutrients, such as vitamin C, people who have higher intakes </a:t>
            </a:r>
            <a:r>
              <a:rPr lang="en-US" sz="4800" b="1" dirty="0">
                <a:solidFill>
                  <a:prstClr val="black"/>
                </a:solidFill>
                <a:latin typeface="Calibri" pitchFamily="34" charset="0"/>
              </a:rPr>
              <a:t>excrete more of those nutrients and may need higher levels </a:t>
            </a:r>
            <a:r>
              <a:rPr lang="en-US" sz="3600" b="1" dirty="0">
                <a:solidFill>
                  <a:srgbClr val="C00000"/>
                </a:solidFill>
                <a:latin typeface="Calibri" pitchFamily="34" charset="0"/>
              </a:rPr>
              <a:t>in their diet to maintain health”</a:t>
            </a:r>
            <a:endParaRPr lang="en-US" dirty="0">
              <a:solidFill>
                <a:srgbClr val="C00000"/>
              </a:solidFill>
              <a:latin typeface="Calibri" pitchFamily="34" charset="0"/>
            </a:endParaRP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9</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TextBox 1"/>
          <p:cNvSpPr txBox="1">
            <a:spLocks noChangeArrowheads="1"/>
          </p:cNvSpPr>
          <p:nvPr/>
        </p:nvSpPr>
        <p:spPr bwMode="auto">
          <a:xfrm>
            <a:off x="914400" y="2180772"/>
            <a:ext cx="7315200" cy="3416320"/>
          </a:xfrm>
          <a:prstGeom prst="rect">
            <a:avLst/>
          </a:prstGeom>
          <a:noFill/>
          <a:ln w="9525">
            <a:noFill/>
            <a:miter lim="800000"/>
            <a:headEnd/>
            <a:tailEnd/>
          </a:ln>
        </p:spPr>
        <p:txBody>
          <a:bodyPr>
            <a:spAutoFit/>
          </a:bodyPr>
          <a:lstStyle/>
          <a:p>
            <a:pPr algn="ctr"/>
            <a:r>
              <a:rPr lang="en-US" sz="4000" b="1" dirty="0">
                <a:latin typeface="Calibri" pitchFamily="34" charset="0"/>
              </a:rPr>
              <a:t>and . . .</a:t>
            </a:r>
          </a:p>
          <a:p>
            <a:pPr algn="ctr"/>
            <a:r>
              <a:rPr lang="en-US" sz="4000" b="1" dirty="0">
                <a:solidFill>
                  <a:srgbClr val="C00000"/>
                </a:solidFill>
                <a:latin typeface="Calibri" pitchFamily="34" charset="0"/>
              </a:rPr>
              <a:t>“. . . </a:t>
            </a:r>
            <a:r>
              <a:rPr lang="en-US" sz="4800" b="1" dirty="0">
                <a:latin typeface="Calibri" pitchFamily="34" charset="0"/>
              </a:rPr>
              <a:t>women need more </a:t>
            </a:r>
            <a:r>
              <a:rPr lang="en-US" sz="4000" b="1" dirty="0">
                <a:solidFill>
                  <a:srgbClr val="C00000"/>
                </a:solidFill>
                <a:latin typeface="Calibri" pitchFamily="34" charset="0"/>
              </a:rPr>
              <a:t>of some nutrients, </a:t>
            </a:r>
          </a:p>
          <a:p>
            <a:pPr algn="ctr"/>
            <a:r>
              <a:rPr lang="en-US" sz="4000" b="1" dirty="0">
                <a:solidFill>
                  <a:srgbClr val="C00000"/>
                </a:solidFill>
                <a:latin typeface="Calibri" pitchFamily="34" charset="0"/>
              </a:rPr>
              <a:t>such as </a:t>
            </a:r>
            <a:r>
              <a:rPr lang="en-US" sz="4800" b="1" dirty="0">
                <a:latin typeface="Calibri" pitchFamily="34" charset="0"/>
              </a:rPr>
              <a:t>iron and calcium</a:t>
            </a:r>
            <a:r>
              <a:rPr lang="en-US" sz="4000" b="1" dirty="0">
                <a:solidFill>
                  <a:srgbClr val="C81A08"/>
                </a:solidFill>
                <a:latin typeface="Calibri" pitchFamily="34" charset="0"/>
              </a:rPr>
              <a:t>,</a:t>
            </a:r>
            <a:r>
              <a:rPr lang="en-US" sz="4000" b="1" dirty="0">
                <a:latin typeface="Calibri" pitchFamily="34" charset="0"/>
              </a:rPr>
              <a:t> </a:t>
            </a:r>
          </a:p>
          <a:p>
            <a:pPr algn="ctr"/>
            <a:r>
              <a:rPr lang="en-US" sz="4000" b="1" dirty="0">
                <a:solidFill>
                  <a:srgbClr val="C81A08"/>
                </a:solidFill>
                <a:latin typeface="Calibri" pitchFamily="34" charset="0"/>
              </a:rPr>
              <a:t>than</a:t>
            </a:r>
            <a:r>
              <a:rPr lang="en-US" sz="4000" b="1" dirty="0">
                <a:solidFill>
                  <a:srgbClr val="C00000"/>
                </a:solidFill>
                <a:latin typeface="Calibri" pitchFamily="34" charset="0"/>
              </a:rPr>
              <a:t> men”</a:t>
            </a:r>
            <a:endParaRPr lang="en-US" sz="2000" dirty="0">
              <a:solidFill>
                <a:srgbClr val="C00000"/>
              </a:solidFill>
              <a:latin typeface="Calibri" pitchFamily="34" charset="0"/>
            </a:endParaRP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9</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TextBox 1"/>
          <p:cNvSpPr txBox="1">
            <a:spLocks noChangeArrowheads="1"/>
          </p:cNvSpPr>
          <p:nvPr/>
        </p:nvSpPr>
        <p:spPr bwMode="auto">
          <a:xfrm>
            <a:off x="914400" y="2460402"/>
            <a:ext cx="7315200" cy="2677656"/>
          </a:xfrm>
          <a:prstGeom prst="rect">
            <a:avLst/>
          </a:prstGeom>
          <a:noFill/>
          <a:ln w="9525">
            <a:noFill/>
            <a:miter lim="800000"/>
            <a:headEnd/>
            <a:tailEnd/>
          </a:ln>
        </p:spPr>
        <p:txBody>
          <a:bodyPr>
            <a:spAutoFit/>
          </a:bodyPr>
          <a:lstStyle/>
          <a:p>
            <a:pPr algn="ctr"/>
            <a:r>
              <a:rPr lang="en-US" sz="4000" b="1" dirty="0">
                <a:solidFill>
                  <a:srgbClr val="D79694"/>
                </a:solidFill>
                <a:latin typeface="Calibri" pitchFamily="34" charset="0"/>
              </a:rPr>
              <a:t>and “it may [even] be that </a:t>
            </a:r>
          </a:p>
          <a:p>
            <a:pPr algn="ctr"/>
            <a:r>
              <a:rPr lang="en-US" sz="4800" b="1" dirty="0">
                <a:latin typeface="Calibri" pitchFamily="34" charset="0"/>
              </a:rPr>
              <a:t>each individual </a:t>
            </a:r>
          </a:p>
          <a:p>
            <a:pPr algn="ctr"/>
            <a:r>
              <a:rPr lang="en-US" sz="4000" b="1" dirty="0">
                <a:latin typeface="Calibri" pitchFamily="34" charset="0"/>
              </a:rPr>
              <a:t>has a virtually unique set of specific nutrient requirements”</a:t>
            </a: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9</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914400" y="2057400"/>
            <a:ext cx="7315200" cy="3416320"/>
          </a:xfrm>
          <a:prstGeom prst="rect">
            <a:avLst/>
          </a:prstGeom>
          <a:noFill/>
        </p:spPr>
        <p:txBody>
          <a:bodyPr>
            <a:spAutoFit/>
          </a:bodyPr>
          <a:lstStyle/>
          <a:p>
            <a:pPr algn="ctr" fontAlgn="auto">
              <a:spcBef>
                <a:spcPts val="0"/>
              </a:spcBef>
              <a:spcAft>
                <a:spcPts val="0"/>
              </a:spcAft>
              <a:defRPr/>
            </a:pPr>
            <a:r>
              <a:rPr lang="en-US" sz="3200" b="1" dirty="0">
                <a:solidFill>
                  <a:srgbClr val="FFC000"/>
                </a:solidFill>
                <a:latin typeface="Calibri"/>
              </a:rPr>
              <a:t>“It may be that </a:t>
            </a:r>
          </a:p>
          <a:p>
            <a:pPr algn="ctr" fontAlgn="auto">
              <a:spcBef>
                <a:spcPts val="0"/>
              </a:spcBef>
              <a:spcAft>
                <a:spcPts val="0"/>
              </a:spcAft>
              <a:defRPr/>
            </a:pPr>
            <a:r>
              <a:rPr lang="en-US" sz="3200" b="1" dirty="0">
                <a:solidFill>
                  <a:srgbClr val="FFC000"/>
                </a:solidFill>
                <a:latin typeface="Calibri"/>
              </a:rPr>
              <a:t>each individual has a virtually unique set of specific nutrient requirements”</a:t>
            </a:r>
          </a:p>
          <a:p>
            <a:pPr algn="ctr" fontAlgn="auto">
              <a:spcBef>
                <a:spcPts val="0"/>
              </a:spcBef>
              <a:spcAft>
                <a:spcPts val="0"/>
              </a:spcAft>
              <a:defRPr/>
            </a:pPr>
            <a:endParaRPr lang="en-US" sz="3600" dirty="0">
              <a:solidFill>
                <a:prstClr val="black"/>
              </a:solidFill>
              <a:latin typeface="Calibri"/>
            </a:endParaRPr>
          </a:p>
          <a:p>
            <a:pPr marL="0" lvl="1" algn="ctr" fontAlgn="auto">
              <a:spcBef>
                <a:spcPts val="0"/>
              </a:spcBef>
              <a:spcAft>
                <a:spcPts val="0"/>
              </a:spcAft>
              <a:defRPr/>
            </a:pPr>
            <a:r>
              <a:rPr lang="en-US" sz="2800" b="1" dirty="0">
                <a:solidFill>
                  <a:prstClr val="black"/>
                </a:solidFill>
                <a:latin typeface="Calibri"/>
              </a:rPr>
              <a:t>but this is not generally a problem as most diets provide enough of any particular nutrient to satisfy the needs of most people</a:t>
            </a: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9</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914400" y="1958975"/>
            <a:ext cx="7315200" cy="3724096"/>
          </a:xfrm>
          <a:prstGeom prst="rect">
            <a:avLst/>
          </a:prstGeom>
          <a:noFill/>
        </p:spPr>
        <p:txBody>
          <a:bodyPr>
            <a:spAutoFit/>
          </a:bodyPr>
          <a:lstStyle/>
          <a:p>
            <a:pPr algn="ctr" fontAlgn="auto">
              <a:spcBef>
                <a:spcPts val="0"/>
              </a:spcBef>
              <a:spcAft>
                <a:spcPts val="0"/>
              </a:spcAft>
              <a:defRPr/>
            </a:pPr>
            <a:endParaRPr lang="en-US" b="1" dirty="0">
              <a:solidFill>
                <a:prstClr val="black"/>
              </a:solidFill>
              <a:latin typeface="Calibri"/>
            </a:endParaRPr>
          </a:p>
          <a:p>
            <a:pPr algn="ctr" fontAlgn="auto">
              <a:spcBef>
                <a:spcPts val="0"/>
              </a:spcBef>
              <a:spcAft>
                <a:spcPts val="0"/>
              </a:spcAft>
              <a:defRPr/>
            </a:pPr>
            <a:r>
              <a:rPr lang="en-US" sz="3200" b="1" dirty="0">
                <a:solidFill>
                  <a:srgbClr val="000000"/>
                </a:solidFill>
                <a:latin typeface="Calibri"/>
              </a:rPr>
              <a:t>and there are also</a:t>
            </a:r>
          </a:p>
          <a:p>
            <a:pPr algn="ctr" fontAlgn="auto">
              <a:spcBef>
                <a:spcPts val="0"/>
              </a:spcBef>
              <a:spcAft>
                <a:spcPts val="0"/>
              </a:spcAft>
              <a:defRPr/>
            </a:pPr>
            <a:endParaRPr lang="en-US" sz="1600" b="1" dirty="0">
              <a:solidFill>
                <a:prstClr val="black"/>
              </a:solidFill>
              <a:latin typeface="Calibri"/>
            </a:endParaRPr>
          </a:p>
          <a:p>
            <a:pPr algn="ctr" fontAlgn="auto">
              <a:spcBef>
                <a:spcPts val="0"/>
              </a:spcBef>
              <a:spcAft>
                <a:spcPts val="0"/>
              </a:spcAft>
              <a:defRPr/>
            </a:pPr>
            <a:r>
              <a:rPr lang="en-US" sz="4400" b="1" dirty="0">
                <a:solidFill>
                  <a:prstClr val="black"/>
                </a:solidFill>
                <a:latin typeface="Calibri"/>
              </a:rPr>
              <a:t>“population-level differences”</a:t>
            </a:r>
          </a:p>
          <a:p>
            <a:pPr algn="ctr" fontAlgn="auto">
              <a:spcBef>
                <a:spcPts val="0"/>
              </a:spcBef>
              <a:spcAft>
                <a:spcPts val="0"/>
              </a:spcAft>
              <a:defRPr/>
            </a:pPr>
            <a:r>
              <a:rPr lang="en-US" sz="4400" b="1" dirty="0">
                <a:solidFill>
                  <a:prstClr val="black"/>
                </a:solidFill>
                <a:latin typeface="Calibri"/>
              </a:rPr>
              <a:t>in energy metabolism</a:t>
            </a:r>
          </a:p>
          <a:p>
            <a:pPr algn="ctr" fontAlgn="auto">
              <a:spcBef>
                <a:spcPts val="0"/>
              </a:spcBef>
              <a:spcAft>
                <a:spcPts val="0"/>
              </a:spcAft>
              <a:defRPr/>
            </a:pPr>
            <a:endParaRPr lang="en-US" sz="3200" b="1" dirty="0">
              <a:solidFill>
                <a:prstClr val="black"/>
              </a:solidFill>
              <a:latin typeface="Calibri"/>
            </a:endParaRPr>
          </a:p>
          <a:p>
            <a:pPr algn="ctr" fontAlgn="auto">
              <a:spcBef>
                <a:spcPts val="0"/>
              </a:spcBef>
              <a:spcAft>
                <a:spcPts val="0"/>
              </a:spcAft>
              <a:defRPr/>
            </a:pPr>
            <a:endParaRPr lang="en-US" sz="3200" dirty="0">
              <a:solidFill>
                <a:prstClr val="black"/>
              </a:solidFill>
              <a:latin typeface="Calibri"/>
            </a:endParaRPr>
          </a:p>
          <a:p>
            <a:pPr marL="231775" indent="-231775" fontAlgn="auto">
              <a:spcBef>
                <a:spcPts val="0"/>
              </a:spcBef>
              <a:spcAft>
                <a:spcPts val="0"/>
              </a:spcAft>
              <a:defRPr/>
            </a:pPr>
            <a:endParaRPr lang="en-US" dirty="0">
              <a:solidFill>
                <a:prstClr val="black"/>
              </a:solidFill>
              <a:latin typeface="Calibri"/>
            </a:endParaRP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p:cNvSpPr txBox="1"/>
          <p:nvPr/>
        </p:nvSpPr>
        <p:spPr>
          <a:xfrm>
            <a:off x="914400" y="1958975"/>
            <a:ext cx="7315200" cy="3724096"/>
          </a:xfrm>
          <a:prstGeom prst="rect">
            <a:avLst/>
          </a:prstGeom>
          <a:noFill/>
        </p:spPr>
        <p:txBody>
          <a:bodyPr>
            <a:spAutoFit/>
          </a:bodyPr>
          <a:lstStyle/>
          <a:p>
            <a:pPr algn="ctr" fontAlgn="auto">
              <a:spcBef>
                <a:spcPts val="0"/>
              </a:spcBef>
              <a:spcAft>
                <a:spcPts val="0"/>
              </a:spcAft>
              <a:defRPr/>
            </a:pPr>
            <a:endParaRPr lang="en-US" b="1" dirty="0">
              <a:solidFill>
                <a:prstClr val="black"/>
              </a:solidFill>
              <a:latin typeface="Calibri"/>
            </a:endParaRPr>
          </a:p>
          <a:p>
            <a:pPr algn="ctr" fontAlgn="auto">
              <a:spcBef>
                <a:spcPts val="0"/>
              </a:spcBef>
              <a:spcAft>
                <a:spcPts val="0"/>
              </a:spcAft>
              <a:defRPr/>
            </a:pPr>
            <a:r>
              <a:rPr lang="en-US" sz="3200" b="1" dirty="0">
                <a:solidFill>
                  <a:srgbClr val="000000"/>
                </a:solidFill>
                <a:latin typeface="Calibri"/>
              </a:rPr>
              <a:t>and there are also</a:t>
            </a:r>
          </a:p>
          <a:p>
            <a:pPr algn="ctr" fontAlgn="auto">
              <a:spcBef>
                <a:spcPts val="0"/>
              </a:spcBef>
              <a:spcAft>
                <a:spcPts val="0"/>
              </a:spcAft>
              <a:defRPr/>
            </a:pPr>
            <a:endParaRPr lang="en-US" sz="1600" b="1" dirty="0">
              <a:solidFill>
                <a:prstClr val="black"/>
              </a:solidFill>
              <a:latin typeface="Calibri"/>
            </a:endParaRPr>
          </a:p>
          <a:p>
            <a:pPr algn="ctr" fontAlgn="auto">
              <a:spcBef>
                <a:spcPts val="0"/>
              </a:spcBef>
              <a:spcAft>
                <a:spcPts val="0"/>
              </a:spcAft>
              <a:defRPr/>
            </a:pPr>
            <a:r>
              <a:rPr lang="en-US" sz="4400" b="1" dirty="0">
                <a:solidFill>
                  <a:srgbClr val="FF0000"/>
                </a:solidFill>
                <a:latin typeface="Calibri"/>
              </a:rPr>
              <a:t>“population-level differences”</a:t>
            </a:r>
          </a:p>
          <a:p>
            <a:pPr algn="ctr" fontAlgn="auto">
              <a:spcBef>
                <a:spcPts val="0"/>
              </a:spcBef>
              <a:spcAft>
                <a:spcPts val="0"/>
              </a:spcAft>
              <a:defRPr/>
            </a:pPr>
            <a:r>
              <a:rPr lang="en-US" sz="4400" b="1" dirty="0">
                <a:solidFill>
                  <a:prstClr val="black"/>
                </a:solidFill>
                <a:latin typeface="Calibri"/>
              </a:rPr>
              <a:t>in energy metabolism</a:t>
            </a:r>
          </a:p>
          <a:p>
            <a:pPr algn="ctr" fontAlgn="auto">
              <a:spcBef>
                <a:spcPts val="0"/>
              </a:spcBef>
              <a:spcAft>
                <a:spcPts val="0"/>
              </a:spcAft>
              <a:defRPr/>
            </a:pPr>
            <a:endParaRPr lang="en-US" sz="3200" b="1" dirty="0">
              <a:solidFill>
                <a:prstClr val="black"/>
              </a:solidFill>
              <a:latin typeface="Calibri"/>
            </a:endParaRPr>
          </a:p>
          <a:p>
            <a:pPr algn="ctr" fontAlgn="auto">
              <a:spcBef>
                <a:spcPts val="0"/>
              </a:spcBef>
              <a:spcAft>
                <a:spcPts val="0"/>
              </a:spcAft>
              <a:defRPr/>
            </a:pPr>
            <a:endParaRPr lang="en-US" sz="3200" dirty="0">
              <a:solidFill>
                <a:prstClr val="black"/>
              </a:solidFill>
              <a:latin typeface="Calibri"/>
            </a:endParaRPr>
          </a:p>
          <a:p>
            <a:pPr marL="231775" indent="-231775" fontAlgn="auto">
              <a:spcBef>
                <a:spcPts val="0"/>
              </a:spcBef>
              <a:spcAft>
                <a:spcPts val="0"/>
              </a:spcAft>
              <a:defRPr/>
            </a:pPr>
            <a:endParaRPr lang="en-US" dirty="0">
              <a:solidFill>
                <a:prstClr val="black"/>
              </a:solidFill>
              <a:latin typeface="Calibri"/>
            </a:endParaRPr>
          </a:p>
        </p:txBody>
      </p:sp>
      <p:sp>
        <p:nvSpPr>
          <p:cNvPr id="654338" name="TextBox 2"/>
          <p:cNvSpPr txBox="1">
            <a:spLocks noChangeArrowheads="1"/>
          </p:cNvSpPr>
          <p:nvPr/>
        </p:nvSpPr>
        <p:spPr bwMode="auto">
          <a:xfrm>
            <a:off x="928688" y="6248400"/>
            <a:ext cx="7315200" cy="369888"/>
          </a:xfrm>
          <a:prstGeom prst="rect">
            <a:avLst/>
          </a:prstGeom>
          <a:noFill/>
          <a:ln w="9525">
            <a:noFill/>
            <a:miter lim="800000"/>
            <a:headEnd/>
            <a:tailEnd/>
          </a:ln>
        </p:spPr>
        <p:txBody>
          <a:bodyPr>
            <a:spAutoFit/>
          </a:bodyPr>
          <a:lstStyle/>
          <a:p>
            <a:pPr algn="ctr"/>
            <a:r>
              <a:rPr lang="en-US" i="1" dirty="0">
                <a:solidFill>
                  <a:prstClr val="black"/>
                </a:solidFill>
                <a:latin typeface="Calibri" pitchFamily="34" charset="0"/>
              </a:rPr>
              <a:t>The Cultural Feast</a:t>
            </a:r>
            <a:r>
              <a:rPr lang="en-US" dirty="0">
                <a:solidFill>
                  <a:prstClr val="black"/>
                </a:solidFill>
                <a:latin typeface="Calibri" pitchFamily="34" charset="0"/>
              </a:rPr>
              <a:t>, 2</a:t>
            </a:r>
            <a:r>
              <a:rPr lang="en-US" baseline="30000" dirty="0">
                <a:solidFill>
                  <a:prstClr val="black"/>
                </a:solidFill>
                <a:latin typeface="Calibri" pitchFamily="34" charset="0"/>
              </a:rPr>
              <a:t>nd</a:t>
            </a:r>
            <a:r>
              <a:rPr lang="en-US" dirty="0">
                <a:solidFill>
                  <a:prstClr val="black"/>
                </a:solidFill>
                <a:latin typeface="Calibri" pitchFamily="34" charset="0"/>
              </a:rPr>
              <a:t> </a:t>
            </a:r>
            <a:r>
              <a:rPr lang="en-US" i="1" dirty="0">
                <a:solidFill>
                  <a:prstClr val="black"/>
                </a:solidFill>
                <a:latin typeface="Calibri" pitchFamily="34" charset="0"/>
              </a:rPr>
              <a:t>ed</a:t>
            </a:r>
            <a:r>
              <a:rPr lang="en-US" dirty="0">
                <a:solidFill>
                  <a:prstClr val="black"/>
                </a:solidFill>
                <a:latin typeface="Calibri" pitchFamily="34" charset="0"/>
              </a:rPr>
              <a:t>., p. 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914400" y="1958975"/>
            <a:ext cx="7315200" cy="3354765"/>
          </a:xfrm>
          <a:prstGeom prst="rect">
            <a:avLst/>
          </a:prstGeom>
          <a:noFill/>
        </p:spPr>
        <p:txBody>
          <a:bodyPr>
            <a:spAutoFit/>
          </a:bodyPr>
          <a:lstStyle/>
          <a:p>
            <a:pPr algn="ctr" fontAlgn="auto">
              <a:spcBef>
                <a:spcPts val="0"/>
              </a:spcBef>
              <a:spcAft>
                <a:spcPts val="0"/>
              </a:spcAft>
              <a:defRPr/>
            </a:pPr>
            <a:r>
              <a:rPr lang="en-US" sz="4000" b="1" dirty="0">
                <a:solidFill>
                  <a:srgbClr val="000000"/>
                </a:solidFill>
                <a:latin typeface="Calibri"/>
              </a:rPr>
              <a:t>population-level differences . . .</a:t>
            </a:r>
          </a:p>
          <a:p>
            <a:pPr algn="ctr" fontAlgn="auto">
              <a:spcBef>
                <a:spcPts val="0"/>
              </a:spcBef>
              <a:spcAft>
                <a:spcPts val="0"/>
              </a:spcAft>
              <a:defRPr/>
            </a:pPr>
            <a:endParaRPr lang="en-US" b="1" dirty="0">
              <a:solidFill>
                <a:srgbClr val="000000"/>
              </a:solidFill>
              <a:latin typeface="Calibri"/>
            </a:endParaRPr>
          </a:p>
          <a:p>
            <a:pPr algn="ctr" fontAlgn="auto">
              <a:spcBef>
                <a:spcPts val="0"/>
              </a:spcBef>
              <a:spcAft>
                <a:spcPts val="0"/>
              </a:spcAft>
              <a:defRPr/>
            </a:pPr>
            <a:r>
              <a:rPr lang="en-US" sz="3200" b="1" dirty="0">
                <a:solidFill>
                  <a:srgbClr val="000000"/>
                </a:solidFill>
                <a:latin typeface="Calibri"/>
              </a:rPr>
              <a:t>“in biological terms, these are differences in the frequency of genetic traits”</a:t>
            </a:r>
          </a:p>
          <a:p>
            <a:pPr algn="ctr" fontAlgn="auto">
              <a:spcBef>
                <a:spcPts val="0"/>
              </a:spcBef>
              <a:spcAft>
                <a:spcPts val="0"/>
              </a:spcAft>
              <a:defRPr/>
            </a:pPr>
            <a:endParaRPr lang="en-US" sz="3200" b="1" dirty="0">
              <a:solidFill>
                <a:srgbClr val="C00000"/>
              </a:solidFill>
              <a:latin typeface="Calibri"/>
            </a:endParaRPr>
          </a:p>
          <a:p>
            <a:pPr marL="688975" lvl="1" indent="-231775" fontAlgn="auto">
              <a:spcBef>
                <a:spcPts val="0"/>
              </a:spcBef>
              <a:spcAft>
                <a:spcPts val="0"/>
              </a:spcAft>
              <a:buFont typeface="Arial" pitchFamily="34" charset="0"/>
              <a:buChar char="•"/>
              <a:defRPr/>
            </a:pPr>
            <a:r>
              <a:rPr lang="en-US" sz="3200" dirty="0">
                <a:solidFill>
                  <a:srgbClr val="C00000"/>
                </a:solidFill>
                <a:latin typeface="Calibri"/>
              </a:rPr>
              <a:t>an example is </a:t>
            </a:r>
            <a:r>
              <a:rPr lang="en-US" sz="4000" b="1" dirty="0">
                <a:solidFill>
                  <a:prstClr val="black"/>
                </a:solidFill>
                <a:latin typeface="Calibri"/>
              </a:rPr>
              <a:t>energy metabolism</a:t>
            </a:r>
            <a:endParaRPr lang="en-US" sz="3200" b="1" dirty="0">
              <a:solidFill>
                <a:prstClr val="black"/>
              </a:solidFill>
              <a:latin typeface="Calibri"/>
            </a:endParaRPr>
          </a:p>
          <a:p>
            <a:pPr marL="231775" indent="-231775" fontAlgn="auto">
              <a:spcBef>
                <a:spcPts val="0"/>
              </a:spcBef>
              <a:spcAft>
                <a:spcPts val="0"/>
              </a:spcAft>
              <a:defRPr/>
            </a:pPr>
            <a:endParaRPr lang="en-US" dirty="0">
              <a:solidFill>
                <a:prstClr val="black"/>
              </a:solidFill>
              <a:latin typeface="Calibri"/>
            </a:endParaRPr>
          </a:p>
        </p:txBody>
      </p:sp>
      <p:sp>
        <p:nvSpPr>
          <p:cNvPr id="4" name="TextBox 3"/>
          <p:cNvSpPr txBox="1"/>
          <p:nvPr/>
        </p:nvSpPr>
        <p:spPr>
          <a:xfrm>
            <a:off x="1139370" y="5101066"/>
            <a:ext cx="7315200" cy="523220"/>
          </a:xfrm>
          <a:prstGeom prst="rect">
            <a:avLst/>
          </a:prstGeom>
          <a:noFill/>
        </p:spPr>
        <p:txBody>
          <a:bodyPr>
            <a:spAutoFit/>
          </a:bodyPr>
          <a:lstStyle/>
          <a:p>
            <a:pPr algn="ctr" fontAlgn="auto">
              <a:spcBef>
                <a:spcPts val="0"/>
              </a:spcBef>
              <a:spcAft>
                <a:spcPts val="0"/>
              </a:spcAft>
              <a:defRPr/>
            </a:pPr>
            <a:r>
              <a:rPr lang="en-US" sz="2800" b="1" dirty="0">
                <a:solidFill>
                  <a:srgbClr val="000000"/>
                </a:solidFill>
                <a:latin typeface="Calibri"/>
              </a:rPr>
              <a:t>(studied in the field of bioenergetics)</a:t>
            </a:r>
            <a:endParaRPr lang="en-US" sz="2400" b="1" dirty="0">
              <a:solidFill>
                <a:srgbClr val="000000"/>
              </a:solidFill>
              <a:latin typeface="Calibri"/>
            </a:endParaRPr>
          </a:p>
        </p:txBody>
      </p:sp>
      <p:sp>
        <p:nvSpPr>
          <p:cNvPr id="5"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8</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cstate="print"/>
          <a:srcRect/>
          <a:stretch>
            <a:fillRect/>
          </a:stretch>
        </p:blipFill>
        <p:spPr bwMode="auto">
          <a:xfrm>
            <a:off x="685800" y="1147536"/>
            <a:ext cx="7772400" cy="4857750"/>
          </a:xfrm>
          <a:prstGeom prst="rect">
            <a:avLst/>
          </a:prstGeom>
          <a:noFill/>
          <a:ln w="9525">
            <a:noFill/>
            <a:miter lim="800000"/>
            <a:headEnd/>
            <a:tailEnd/>
          </a:ln>
        </p:spPr>
      </p:pic>
      <p:sp>
        <p:nvSpPr>
          <p:cNvPr id="4" name="Left Arrow 3"/>
          <p:cNvSpPr/>
          <p:nvPr/>
        </p:nvSpPr>
        <p:spPr>
          <a:xfrm rot="1745481">
            <a:off x="4644880" y="3474591"/>
            <a:ext cx="2895600" cy="405689"/>
          </a:xfrm>
          <a:prstGeom prst="leftArrow">
            <a:avLst/>
          </a:prstGeom>
          <a:solidFill>
            <a:srgbClr val="FFC000"/>
          </a:soli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685800" y="1147536"/>
            <a:ext cx="7772400" cy="4857750"/>
          </a:xfrm>
          <a:prstGeom prst="rect">
            <a:avLst/>
          </a:prstGeom>
          <a:noFill/>
          <a:ln w="9525">
            <a:noFill/>
            <a:miter lim="800000"/>
            <a:headEnd/>
            <a:tailEnd/>
          </a:ln>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914400" y="1958975"/>
            <a:ext cx="7315200" cy="3970318"/>
          </a:xfrm>
          <a:prstGeom prst="rect">
            <a:avLst/>
          </a:prstGeom>
          <a:noFill/>
        </p:spPr>
        <p:txBody>
          <a:bodyPr>
            <a:spAutoFit/>
          </a:bodyPr>
          <a:lstStyle/>
          <a:p>
            <a:pPr algn="ctr" fontAlgn="auto">
              <a:spcBef>
                <a:spcPts val="0"/>
              </a:spcBef>
              <a:spcAft>
                <a:spcPts val="0"/>
              </a:spcAft>
              <a:defRPr/>
            </a:pPr>
            <a:r>
              <a:rPr lang="en-US" sz="4000" b="1" dirty="0">
                <a:solidFill>
                  <a:srgbClr val="C00000"/>
                </a:solidFill>
                <a:latin typeface="Calibri"/>
              </a:rPr>
              <a:t>population-level differences . . .</a:t>
            </a:r>
          </a:p>
          <a:p>
            <a:pPr algn="ctr" fontAlgn="auto">
              <a:spcBef>
                <a:spcPts val="0"/>
              </a:spcBef>
              <a:spcAft>
                <a:spcPts val="0"/>
              </a:spcAft>
              <a:defRPr/>
            </a:pPr>
            <a:endParaRPr lang="en-US" b="1" dirty="0">
              <a:solidFill>
                <a:srgbClr val="C00000"/>
              </a:solidFill>
              <a:latin typeface="Calibri"/>
            </a:endParaRPr>
          </a:p>
          <a:p>
            <a:pPr algn="ctr" fontAlgn="auto">
              <a:spcBef>
                <a:spcPts val="0"/>
              </a:spcBef>
              <a:spcAft>
                <a:spcPts val="0"/>
              </a:spcAft>
              <a:defRPr/>
            </a:pPr>
            <a:r>
              <a:rPr lang="en-US" sz="3200" b="1" dirty="0">
                <a:solidFill>
                  <a:srgbClr val="C00000"/>
                </a:solidFill>
                <a:latin typeface="Calibri"/>
              </a:rPr>
              <a:t>“in biological terms, these are differences in the frequency of genetic traits”</a:t>
            </a:r>
          </a:p>
          <a:p>
            <a:pPr algn="ctr" fontAlgn="auto">
              <a:spcBef>
                <a:spcPts val="0"/>
              </a:spcBef>
              <a:spcAft>
                <a:spcPts val="0"/>
              </a:spcAft>
              <a:defRPr/>
            </a:pPr>
            <a:endParaRPr lang="en-US" sz="3200" b="1" dirty="0">
              <a:solidFill>
                <a:srgbClr val="C00000"/>
              </a:solidFill>
              <a:latin typeface="Calibri"/>
            </a:endParaRPr>
          </a:p>
          <a:p>
            <a:pPr marL="688975" lvl="1" indent="-231775" fontAlgn="auto">
              <a:spcBef>
                <a:spcPts val="0"/>
              </a:spcBef>
              <a:spcAft>
                <a:spcPts val="0"/>
              </a:spcAft>
              <a:buFont typeface="Arial" pitchFamily="34" charset="0"/>
              <a:buChar char="•"/>
              <a:defRPr/>
            </a:pPr>
            <a:r>
              <a:rPr lang="en-US" sz="3200" dirty="0">
                <a:solidFill>
                  <a:srgbClr val="000000"/>
                </a:solidFill>
                <a:latin typeface="Calibri"/>
              </a:rPr>
              <a:t>another example: </a:t>
            </a:r>
          </a:p>
          <a:p>
            <a:pPr marL="688975" lvl="1" indent="-231775" fontAlgn="auto">
              <a:spcBef>
                <a:spcPts val="0"/>
              </a:spcBef>
              <a:spcAft>
                <a:spcPts val="0"/>
              </a:spcAft>
              <a:defRPr/>
            </a:pPr>
            <a:r>
              <a:rPr lang="en-US" sz="3200" b="1" dirty="0">
                <a:solidFill>
                  <a:srgbClr val="C00000"/>
                </a:solidFill>
                <a:latin typeface="Calibri"/>
              </a:rPr>
              <a:t>	</a:t>
            </a:r>
            <a:r>
              <a:rPr lang="en-US" sz="4000" b="1" dirty="0">
                <a:solidFill>
                  <a:prstClr val="black"/>
                </a:solidFill>
                <a:latin typeface="Calibri"/>
              </a:rPr>
              <a:t>lactose intolerance</a:t>
            </a:r>
            <a:endParaRPr lang="en-US" sz="3200" b="1" dirty="0">
              <a:solidFill>
                <a:prstClr val="black"/>
              </a:solidFill>
              <a:latin typeface="Calibri"/>
            </a:endParaRPr>
          </a:p>
          <a:p>
            <a:pPr marL="231775" indent="-231775" fontAlgn="auto">
              <a:spcBef>
                <a:spcPts val="0"/>
              </a:spcBef>
              <a:spcAft>
                <a:spcPts val="0"/>
              </a:spcAft>
              <a:defRPr/>
            </a:pPr>
            <a:endParaRPr lang="en-US" dirty="0">
              <a:solidFill>
                <a:prstClr val="black"/>
              </a:solidFill>
              <a:latin typeface="Calibri"/>
            </a:endParaRP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TextBox 1"/>
          <p:cNvSpPr txBox="1">
            <a:spLocks noChangeArrowheads="1"/>
          </p:cNvSpPr>
          <p:nvPr/>
        </p:nvSpPr>
        <p:spPr bwMode="auto">
          <a:xfrm>
            <a:off x="914400" y="1641475"/>
            <a:ext cx="7315200" cy="4216539"/>
          </a:xfrm>
          <a:prstGeom prst="rect">
            <a:avLst/>
          </a:prstGeom>
          <a:noFill/>
          <a:ln w="9525">
            <a:noFill/>
            <a:miter lim="800000"/>
            <a:headEnd/>
            <a:tailEnd/>
          </a:ln>
        </p:spPr>
        <p:txBody>
          <a:bodyPr>
            <a:spAutoFit/>
          </a:bodyPr>
          <a:lstStyle/>
          <a:p>
            <a:pPr algn="ctr"/>
            <a:r>
              <a:rPr lang="en-US" sz="3200" b="1" dirty="0">
                <a:solidFill>
                  <a:srgbClr val="D79694"/>
                </a:solidFill>
                <a:latin typeface="Calibri" pitchFamily="34" charset="0"/>
              </a:rPr>
              <a:t>“Although there have been some specific adaptations of populations in particular environments, on the whole, </a:t>
            </a:r>
            <a:r>
              <a:rPr lang="en-US" sz="3600" b="1" dirty="0">
                <a:solidFill>
                  <a:prstClr val="black"/>
                </a:solidFill>
                <a:latin typeface="Calibri" pitchFamily="34" charset="0"/>
              </a:rPr>
              <a:t>humans are physiologically the same animals we were 10,000 years ago</a:t>
            </a:r>
            <a:r>
              <a:rPr lang="en-US" sz="2800" b="1" dirty="0">
                <a:solidFill>
                  <a:prstClr val="black"/>
                </a:solidFill>
                <a:latin typeface="Calibri" pitchFamily="34" charset="0"/>
              </a:rPr>
              <a:t> </a:t>
            </a:r>
            <a:r>
              <a:rPr lang="en-US" sz="3200" b="1" dirty="0">
                <a:solidFill>
                  <a:srgbClr val="D79694"/>
                </a:solidFill>
                <a:latin typeface="Calibri" pitchFamily="34" charset="0"/>
              </a:rPr>
              <a:t>before the adoption of agriculture, animal husbandry, and food production technology”</a:t>
            </a:r>
            <a:endParaRPr lang="en-US" sz="2800" dirty="0">
              <a:solidFill>
                <a:srgbClr val="D79694"/>
              </a:solidFill>
              <a:latin typeface="Calibri" pitchFamily="34" charset="0"/>
            </a:endParaRP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6</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914400" y="1958975"/>
            <a:ext cx="7315200" cy="3970318"/>
          </a:xfrm>
          <a:prstGeom prst="rect">
            <a:avLst/>
          </a:prstGeom>
          <a:noFill/>
        </p:spPr>
        <p:txBody>
          <a:bodyPr>
            <a:spAutoFit/>
          </a:bodyPr>
          <a:lstStyle/>
          <a:p>
            <a:pPr algn="ctr" fontAlgn="auto">
              <a:spcBef>
                <a:spcPts val="0"/>
              </a:spcBef>
              <a:spcAft>
                <a:spcPts val="0"/>
              </a:spcAft>
              <a:defRPr/>
            </a:pPr>
            <a:r>
              <a:rPr lang="en-US" sz="4000" b="1" dirty="0">
                <a:solidFill>
                  <a:srgbClr val="C00000"/>
                </a:solidFill>
                <a:latin typeface="Calibri"/>
              </a:rPr>
              <a:t>population-level differences . . .</a:t>
            </a:r>
          </a:p>
          <a:p>
            <a:pPr algn="ctr" fontAlgn="auto">
              <a:spcBef>
                <a:spcPts val="0"/>
              </a:spcBef>
              <a:spcAft>
                <a:spcPts val="0"/>
              </a:spcAft>
              <a:defRPr/>
            </a:pPr>
            <a:endParaRPr lang="en-US" b="1" dirty="0">
              <a:solidFill>
                <a:srgbClr val="C00000"/>
              </a:solidFill>
              <a:latin typeface="Calibri"/>
            </a:endParaRPr>
          </a:p>
          <a:p>
            <a:pPr algn="ctr" fontAlgn="auto">
              <a:spcBef>
                <a:spcPts val="0"/>
              </a:spcBef>
              <a:spcAft>
                <a:spcPts val="0"/>
              </a:spcAft>
              <a:defRPr/>
            </a:pPr>
            <a:r>
              <a:rPr lang="en-US" sz="3200" b="1" dirty="0">
                <a:solidFill>
                  <a:srgbClr val="C00000"/>
                </a:solidFill>
                <a:latin typeface="Calibri"/>
              </a:rPr>
              <a:t>“in biological terms, these are differences in the frequency of genetic traits”</a:t>
            </a:r>
          </a:p>
          <a:p>
            <a:pPr algn="ctr" fontAlgn="auto">
              <a:spcBef>
                <a:spcPts val="0"/>
              </a:spcBef>
              <a:spcAft>
                <a:spcPts val="0"/>
              </a:spcAft>
              <a:defRPr/>
            </a:pPr>
            <a:endParaRPr lang="en-US" sz="3200" b="1" dirty="0">
              <a:solidFill>
                <a:srgbClr val="C00000"/>
              </a:solidFill>
              <a:latin typeface="Calibri"/>
            </a:endParaRPr>
          </a:p>
          <a:p>
            <a:pPr marL="688975" lvl="1" indent="-231775" fontAlgn="auto">
              <a:spcBef>
                <a:spcPts val="0"/>
              </a:spcBef>
              <a:spcAft>
                <a:spcPts val="0"/>
              </a:spcAft>
              <a:buFont typeface="Arial" pitchFamily="34" charset="0"/>
              <a:buChar char="•"/>
              <a:defRPr/>
            </a:pPr>
            <a:r>
              <a:rPr lang="en-US" sz="3200" dirty="0">
                <a:solidFill>
                  <a:srgbClr val="000000"/>
                </a:solidFill>
                <a:latin typeface="Calibri"/>
              </a:rPr>
              <a:t>an example: </a:t>
            </a:r>
          </a:p>
          <a:p>
            <a:pPr marL="688975" lvl="1" indent="-231775" fontAlgn="auto">
              <a:spcBef>
                <a:spcPts val="0"/>
              </a:spcBef>
              <a:spcAft>
                <a:spcPts val="0"/>
              </a:spcAft>
              <a:defRPr/>
            </a:pPr>
            <a:r>
              <a:rPr lang="en-US" sz="3200" b="1" dirty="0">
                <a:solidFill>
                  <a:srgbClr val="C00000"/>
                </a:solidFill>
                <a:latin typeface="Calibri"/>
              </a:rPr>
              <a:t>	</a:t>
            </a:r>
            <a:r>
              <a:rPr lang="en-US" sz="4000" b="1" dirty="0">
                <a:solidFill>
                  <a:prstClr val="black"/>
                </a:solidFill>
                <a:latin typeface="Calibri"/>
              </a:rPr>
              <a:t>lactose intolerance</a:t>
            </a:r>
            <a:endParaRPr lang="en-US" sz="3200" b="1" dirty="0">
              <a:solidFill>
                <a:prstClr val="black"/>
              </a:solidFill>
              <a:latin typeface="Calibri"/>
            </a:endParaRPr>
          </a:p>
          <a:p>
            <a:pPr marL="231775" indent="-231775" fontAlgn="auto">
              <a:spcBef>
                <a:spcPts val="0"/>
              </a:spcBef>
              <a:spcAft>
                <a:spcPts val="0"/>
              </a:spcAft>
              <a:defRPr/>
            </a:pPr>
            <a:endParaRPr lang="en-US" dirty="0">
              <a:solidFill>
                <a:prstClr val="black"/>
              </a:solidFill>
              <a:latin typeface="Calibri"/>
            </a:endParaRPr>
          </a:p>
        </p:txBody>
      </p:sp>
      <p:sp>
        <p:nvSpPr>
          <p:cNvPr id="4" name="Rectangle 3"/>
          <p:cNvSpPr txBox="1">
            <a:spLocks noChangeArrowheads="1"/>
          </p:cNvSpPr>
          <p:nvPr/>
        </p:nvSpPr>
        <p:spPr bwMode="auto">
          <a:xfrm>
            <a:off x="1034142" y="3507938"/>
            <a:ext cx="7086600" cy="1292662"/>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indent="-514350" algn="ctr">
              <a:spcBef>
                <a:spcPts val="0"/>
              </a:spcBef>
              <a:spcAft>
                <a:spcPts val="0"/>
              </a:spcAft>
              <a:tabLst>
                <a:tab pos="0" algn="l"/>
              </a:tabLst>
              <a:defRPr/>
            </a:pPr>
            <a:r>
              <a:rPr lang="en-US" sz="2400" b="1" dirty="0">
                <a:solidFill>
                  <a:srgbClr val="000000"/>
                </a:solidFill>
                <a:latin typeface="Tahoma" pitchFamily="34" charset="0"/>
              </a:rPr>
              <a:t>we’ll have a look at the</a:t>
            </a:r>
          </a:p>
          <a:p>
            <a:pPr indent="-514350" algn="ctr">
              <a:spcBef>
                <a:spcPts val="0"/>
              </a:spcBef>
              <a:spcAft>
                <a:spcPts val="0"/>
              </a:spcAft>
              <a:tabLst>
                <a:tab pos="0" algn="l"/>
              </a:tabLst>
              <a:defRPr/>
            </a:pPr>
            <a:r>
              <a:rPr lang="en-US" sz="2400" b="1" dirty="0">
                <a:solidFill>
                  <a:srgbClr val="000000"/>
                </a:solidFill>
                <a:latin typeface="Tahoma" pitchFamily="34" charset="0"/>
              </a:rPr>
              <a:t>“Lactose Intolerance” slide set </a:t>
            </a:r>
          </a:p>
          <a:p>
            <a:pPr indent="-514350" algn="ctr">
              <a:spcBef>
                <a:spcPts val="0"/>
              </a:spcBef>
              <a:spcAft>
                <a:spcPts val="0"/>
              </a:spcAft>
              <a:tabLst>
                <a:tab pos="0" algn="l"/>
              </a:tabLst>
              <a:defRPr/>
            </a:pPr>
            <a:r>
              <a:rPr lang="en-US" sz="2400" b="1" dirty="0">
                <a:solidFill>
                  <a:srgbClr val="000000"/>
                </a:solidFill>
                <a:latin typeface="Tahoma" pitchFamily="34" charset="0"/>
              </a:rPr>
              <a:t>later on . . .</a:t>
            </a:r>
          </a:p>
        </p:txBody>
      </p:sp>
      <p:sp>
        <p:nvSpPr>
          <p:cNvPr id="6"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1"/>
          <p:cNvSpPr txBox="1"/>
          <p:nvPr/>
        </p:nvSpPr>
        <p:spPr>
          <a:xfrm>
            <a:off x="914400" y="1958975"/>
            <a:ext cx="7315200" cy="3970318"/>
          </a:xfrm>
          <a:prstGeom prst="rect">
            <a:avLst/>
          </a:prstGeom>
          <a:noFill/>
        </p:spPr>
        <p:txBody>
          <a:bodyPr>
            <a:spAutoFit/>
          </a:bodyPr>
          <a:lstStyle/>
          <a:p>
            <a:pPr algn="ctr" fontAlgn="auto">
              <a:spcBef>
                <a:spcPts val="0"/>
              </a:spcBef>
              <a:spcAft>
                <a:spcPts val="0"/>
              </a:spcAft>
              <a:defRPr/>
            </a:pPr>
            <a:r>
              <a:rPr lang="en-US" sz="4000" b="1" dirty="0">
                <a:solidFill>
                  <a:srgbClr val="C00000"/>
                </a:solidFill>
                <a:latin typeface="Calibri"/>
              </a:rPr>
              <a:t>population-level differences . . .</a:t>
            </a:r>
          </a:p>
          <a:p>
            <a:pPr algn="ctr" fontAlgn="auto">
              <a:spcBef>
                <a:spcPts val="0"/>
              </a:spcBef>
              <a:spcAft>
                <a:spcPts val="0"/>
              </a:spcAft>
              <a:defRPr/>
            </a:pPr>
            <a:endParaRPr lang="en-US" b="1" dirty="0">
              <a:solidFill>
                <a:srgbClr val="C00000"/>
              </a:solidFill>
              <a:latin typeface="Calibri"/>
            </a:endParaRPr>
          </a:p>
          <a:p>
            <a:pPr algn="ctr" fontAlgn="auto">
              <a:spcBef>
                <a:spcPts val="0"/>
              </a:spcBef>
              <a:spcAft>
                <a:spcPts val="0"/>
              </a:spcAft>
              <a:defRPr/>
            </a:pPr>
            <a:r>
              <a:rPr lang="en-US" sz="3200" b="1" dirty="0">
                <a:solidFill>
                  <a:srgbClr val="C00000"/>
                </a:solidFill>
                <a:latin typeface="Calibri"/>
              </a:rPr>
              <a:t>“in biological terms, these are differences in the frequency of genetic traits”</a:t>
            </a:r>
          </a:p>
          <a:p>
            <a:pPr algn="ctr" fontAlgn="auto">
              <a:spcBef>
                <a:spcPts val="0"/>
              </a:spcBef>
              <a:spcAft>
                <a:spcPts val="0"/>
              </a:spcAft>
              <a:defRPr/>
            </a:pPr>
            <a:endParaRPr lang="en-US" sz="3200" b="1" dirty="0">
              <a:solidFill>
                <a:srgbClr val="C00000"/>
              </a:solidFill>
              <a:latin typeface="Calibri"/>
            </a:endParaRPr>
          </a:p>
          <a:p>
            <a:pPr marL="688975" lvl="1" indent="-231775" fontAlgn="auto">
              <a:spcBef>
                <a:spcPts val="0"/>
              </a:spcBef>
              <a:spcAft>
                <a:spcPts val="0"/>
              </a:spcAft>
              <a:buFont typeface="Arial" pitchFamily="34" charset="0"/>
              <a:buChar char="•"/>
              <a:defRPr/>
            </a:pPr>
            <a:r>
              <a:rPr lang="en-US" sz="3200" dirty="0">
                <a:solidFill>
                  <a:srgbClr val="000000"/>
                </a:solidFill>
                <a:latin typeface="Calibri"/>
              </a:rPr>
              <a:t>a third example: </a:t>
            </a:r>
          </a:p>
          <a:p>
            <a:pPr marL="688975" lvl="1" indent="-231775" fontAlgn="auto">
              <a:spcBef>
                <a:spcPts val="0"/>
              </a:spcBef>
              <a:spcAft>
                <a:spcPts val="0"/>
              </a:spcAft>
              <a:defRPr/>
            </a:pPr>
            <a:r>
              <a:rPr lang="en-US" sz="3200" b="1" dirty="0">
                <a:solidFill>
                  <a:srgbClr val="C00000"/>
                </a:solidFill>
                <a:latin typeface="Calibri"/>
              </a:rPr>
              <a:t>	</a:t>
            </a:r>
            <a:r>
              <a:rPr lang="en-US" sz="4000" b="1" dirty="0">
                <a:solidFill>
                  <a:prstClr val="black"/>
                </a:solidFill>
                <a:latin typeface="Calibri"/>
              </a:rPr>
              <a:t>distribution of skin color</a:t>
            </a:r>
            <a:endParaRPr lang="en-US" sz="3200" b="1" dirty="0">
              <a:solidFill>
                <a:prstClr val="black"/>
              </a:solidFill>
              <a:latin typeface="Calibri"/>
            </a:endParaRPr>
          </a:p>
          <a:p>
            <a:pPr marL="231775" indent="-231775" fontAlgn="auto">
              <a:spcBef>
                <a:spcPts val="0"/>
              </a:spcBef>
              <a:spcAft>
                <a:spcPts val="0"/>
              </a:spcAft>
              <a:defRPr/>
            </a:pPr>
            <a:endParaRPr lang="en-US" dirty="0">
              <a:solidFill>
                <a:prstClr val="black"/>
              </a:solidFill>
              <a:latin typeface="Calibri"/>
            </a:endParaRP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6</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685800" y="2664068"/>
            <a:ext cx="7772400" cy="3036418"/>
          </a:xfrm>
          <a:prstGeom prst="rect">
            <a:avLst/>
          </a:prstGeom>
          <a:noFill/>
          <a:ln w="9525">
            <a:noFill/>
            <a:miter lim="800000"/>
            <a:headEnd/>
            <a:tailEnd/>
          </a:ln>
        </p:spPr>
      </p:pic>
      <p:sp>
        <p:nvSpPr>
          <p:cNvPr id="3" name="Rectangle 2"/>
          <p:cNvSpPr/>
          <p:nvPr/>
        </p:nvSpPr>
        <p:spPr>
          <a:xfrm>
            <a:off x="3617151" y="6490156"/>
            <a:ext cx="1898277" cy="215444"/>
          </a:xfrm>
          <a:prstGeom prst="rect">
            <a:avLst/>
          </a:prstGeom>
        </p:spPr>
        <p:txBody>
          <a:bodyPr wrap="none">
            <a:spAutoFit/>
          </a:bodyPr>
          <a:lstStyle/>
          <a:p>
            <a:r>
              <a:rPr lang="en-US" sz="800" dirty="0">
                <a:solidFill>
                  <a:prstClr val="white"/>
                </a:solidFill>
                <a:hlinkClick r:id="rId3"/>
              </a:rPr>
              <a:t>http://en.wikipedia.org/wiki/Skin_color</a:t>
            </a:r>
            <a:endParaRPr lang="en-US" sz="800" dirty="0">
              <a:solidFill>
                <a:prstClr val="white"/>
              </a:solidFill>
            </a:endParaRPr>
          </a:p>
        </p:txBody>
      </p:sp>
      <p:sp>
        <p:nvSpPr>
          <p:cNvPr id="4" name="TextBox 3"/>
          <p:cNvSpPr txBox="1"/>
          <p:nvPr/>
        </p:nvSpPr>
        <p:spPr>
          <a:xfrm>
            <a:off x="914400" y="1828800"/>
            <a:ext cx="7315200" cy="707886"/>
          </a:xfrm>
          <a:prstGeom prst="rect">
            <a:avLst/>
          </a:prstGeom>
          <a:noFill/>
        </p:spPr>
        <p:txBody>
          <a:bodyPr>
            <a:spAutoFit/>
          </a:bodyPr>
          <a:lstStyle/>
          <a:p>
            <a:pPr algn="ctr" fontAlgn="auto">
              <a:spcBef>
                <a:spcPts val="0"/>
              </a:spcBef>
              <a:spcAft>
                <a:spcPts val="0"/>
              </a:spcAft>
              <a:defRPr/>
            </a:pPr>
            <a:r>
              <a:rPr lang="en-US" sz="4000" b="1" dirty="0">
                <a:solidFill>
                  <a:srgbClr val="C00000"/>
                </a:solidFill>
                <a:latin typeface="Calibri"/>
              </a:rPr>
              <a:t>population-level differences . . .</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9457" name="TextBox 1"/>
          <p:cNvSpPr txBox="1">
            <a:spLocks noChangeArrowheads="1"/>
          </p:cNvSpPr>
          <p:nvPr/>
        </p:nvSpPr>
        <p:spPr bwMode="auto">
          <a:xfrm>
            <a:off x="914400" y="2591812"/>
            <a:ext cx="7315200" cy="3046988"/>
          </a:xfrm>
          <a:prstGeom prst="rect">
            <a:avLst/>
          </a:prstGeom>
          <a:noFill/>
          <a:ln w="9525">
            <a:noFill/>
            <a:miter lim="800000"/>
            <a:headEnd/>
            <a:tailEnd/>
          </a:ln>
        </p:spPr>
        <p:txBody>
          <a:bodyPr>
            <a:spAutoFit/>
          </a:bodyPr>
          <a:lstStyle/>
          <a:p>
            <a:pPr algn="ctr"/>
            <a:r>
              <a:rPr lang="en-US" sz="3200" b="1" dirty="0">
                <a:solidFill>
                  <a:prstClr val="black"/>
                </a:solidFill>
                <a:latin typeface="Calibri" pitchFamily="34" charset="0"/>
              </a:rPr>
              <a:t>population-level differences exist </a:t>
            </a:r>
          </a:p>
          <a:p>
            <a:pPr algn="ctr"/>
            <a:r>
              <a:rPr lang="en-US" sz="3200" b="1" dirty="0">
                <a:solidFill>
                  <a:prstClr val="black"/>
                </a:solidFill>
                <a:latin typeface="Calibri" pitchFamily="34" charset="0"/>
              </a:rPr>
              <a:t>“in the need for, and the ability </a:t>
            </a:r>
          </a:p>
          <a:p>
            <a:pPr algn="ctr"/>
            <a:r>
              <a:rPr lang="en-US" sz="3200" b="1" dirty="0">
                <a:solidFill>
                  <a:prstClr val="black"/>
                </a:solidFill>
                <a:latin typeface="Calibri" pitchFamily="34" charset="0"/>
              </a:rPr>
              <a:t>to access or synthesize, </a:t>
            </a:r>
          </a:p>
          <a:p>
            <a:pPr algn="ctr"/>
            <a:r>
              <a:rPr lang="en-US" sz="3200" b="1" dirty="0">
                <a:solidFill>
                  <a:prstClr val="black"/>
                </a:solidFill>
                <a:latin typeface="Calibri" pitchFamily="34" charset="0"/>
              </a:rPr>
              <a:t>nutrients among groups of humans who have adapted to different ecological and dietary conditions”</a:t>
            </a:r>
            <a:endParaRPr lang="en-US" sz="3200" dirty="0">
              <a:solidFill>
                <a:prstClr val="black"/>
              </a:solidFill>
              <a:latin typeface="Calibri" pitchFamily="34" charset="0"/>
            </a:endParaRPr>
          </a:p>
        </p:txBody>
      </p:sp>
      <p:sp>
        <p:nvSpPr>
          <p:cNvPr id="4" name="Rectangle 3"/>
          <p:cNvSpPr/>
          <p:nvPr/>
        </p:nvSpPr>
        <p:spPr>
          <a:xfrm>
            <a:off x="1549276" y="2082225"/>
            <a:ext cx="5963236" cy="584775"/>
          </a:xfrm>
          <a:prstGeom prst="rect">
            <a:avLst/>
          </a:prstGeom>
        </p:spPr>
        <p:txBody>
          <a:bodyPr wrap="none">
            <a:spAutoFit/>
          </a:bodyPr>
          <a:lstStyle/>
          <a:p>
            <a:r>
              <a:rPr lang="en-US" sz="3200" b="1" dirty="0">
                <a:solidFill>
                  <a:prstClr val="black"/>
                </a:solidFill>
                <a:latin typeface="Calibri"/>
              </a:rPr>
              <a:t>with regard to energy metabolism</a:t>
            </a:r>
            <a:endParaRPr lang="en-US" sz="3200" dirty="0"/>
          </a:p>
        </p:txBody>
      </p:sp>
      <p:sp>
        <p:nvSpPr>
          <p:cNvPr id="5"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0481" name="TextBox 1"/>
          <p:cNvSpPr txBox="1">
            <a:spLocks noChangeArrowheads="1"/>
          </p:cNvSpPr>
          <p:nvPr/>
        </p:nvSpPr>
        <p:spPr bwMode="auto">
          <a:xfrm>
            <a:off x="914400" y="1752600"/>
            <a:ext cx="7315200" cy="4585871"/>
          </a:xfrm>
          <a:prstGeom prst="rect">
            <a:avLst/>
          </a:prstGeom>
          <a:noFill/>
          <a:ln w="9525">
            <a:noFill/>
            <a:miter lim="800000"/>
            <a:headEnd/>
            <a:tailEnd/>
          </a:ln>
        </p:spPr>
        <p:txBody>
          <a:bodyPr>
            <a:spAutoFit/>
          </a:bodyPr>
          <a:lstStyle/>
          <a:p>
            <a:pPr algn="ctr"/>
            <a:r>
              <a:rPr lang="en-US" sz="4400" b="1" dirty="0">
                <a:solidFill>
                  <a:prstClr val="black"/>
                </a:solidFill>
                <a:latin typeface="Calibri" pitchFamily="34" charset="0"/>
              </a:rPr>
              <a:t>population-level difference</a:t>
            </a:r>
          </a:p>
          <a:p>
            <a:pPr algn="ctr"/>
            <a:r>
              <a:rPr lang="en-US" sz="4400" b="1" dirty="0">
                <a:solidFill>
                  <a:prstClr val="black"/>
                </a:solidFill>
                <a:latin typeface="Calibri" pitchFamily="34" charset="0"/>
              </a:rPr>
              <a:t>exist “in the need for, </a:t>
            </a:r>
          </a:p>
          <a:p>
            <a:pPr algn="ctr"/>
            <a:r>
              <a:rPr lang="en-US" sz="4400" b="1" dirty="0">
                <a:solidFill>
                  <a:prstClr val="black"/>
                </a:solidFill>
                <a:latin typeface="Calibri" pitchFamily="34" charset="0"/>
              </a:rPr>
              <a:t>and the ability </a:t>
            </a:r>
          </a:p>
          <a:p>
            <a:pPr algn="ctr"/>
            <a:r>
              <a:rPr lang="en-US" sz="4400" b="1" dirty="0">
                <a:solidFill>
                  <a:prstClr val="black"/>
                </a:solidFill>
                <a:latin typeface="Calibri" pitchFamily="34" charset="0"/>
              </a:rPr>
              <a:t>to access or synthesize, </a:t>
            </a:r>
          </a:p>
          <a:p>
            <a:pPr algn="ctr"/>
            <a:r>
              <a:rPr lang="en-US" sz="4400" b="1" dirty="0">
                <a:solidFill>
                  <a:prstClr val="black"/>
                </a:solidFill>
                <a:latin typeface="Calibri" pitchFamily="34" charset="0"/>
              </a:rPr>
              <a:t>nutrients </a:t>
            </a:r>
            <a:r>
              <a:rPr lang="en-US" sz="3200" b="1" dirty="0">
                <a:solidFill>
                  <a:srgbClr val="D79694"/>
                </a:solidFill>
                <a:latin typeface="Calibri" pitchFamily="34" charset="0"/>
              </a:rPr>
              <a:t>among groups of humans who have adapted to different ecological and dietary conditions”</a:t>
            </a:r>
            <a:endParaRPr lang="en-US" dirty="0">
              <a:solidFill>
                <a:srgbClr val="D79694"/>
              </a:solidFill>
              <a:latin typeface="Calibri" pitchFamily="34" charset="0"/>
            </a:endParaRP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1505" name="TextBox 1"/>
          <p:cNvSpPr txBox="1">
            <a:spLocks noChangeArrowheads="1"/>
          </p:cNvSpPr>
          <p:nvPr/>
        </p:nvSpPr>
        <p:spPr bwMode="auto">
          <a:xfrm>
            <a:off x="914400" y="1917700"/>
            <a:ext cx="7315200" cy="3539430"/>
          </a:xfrm>
          <a:prstGeom prst="rect">
            <a:avLst/>
          </a:prstGeom>
          <a:noFill/>
          <a:ln w="9525">
            <a:noFill/>
            <a:miter lim="800000"/>
            <a:headEnd/>
            <a:tailEnd/>
          </a:ln>
        </p:spPr>
        <p:txBody>
          <a:bodyPr>
            <a:spAutoFit/>
          </a:bodyPr>
          <a:lstStyle/>
          <a:p>
            <a:pPr algn="ctr"/>
            <a:r>
              <a:rPr lang="en-US" sz="3600" b="1" dirty="0">
                <a:solidFill>
                  <a:srgbClr val="D79694"/>
                </a:solidFill>
                <a:latin typeface="Calibri" pitchFamily="34" charset="0"/>
              </a:rPr>
              <a:t>population-level difference</a:t>
            </a:r>
          </a:p>
          <a:p>
            <a:pPr algn="ctr"/>
            <a:r>
              <a:rPr lang="en-US" sz="3600" b="1" dirty="0">
                <a:solidFill>
                  <a:srgbClr val="D79694"/>
                </a:solidFill>
                <a:latin typeface="Calibri" pitchFamily="34" charset="0"/>
              </a:rPr>
              <a:t>exist “in the need for, and the ability to access or synthesize, nutrients among groups of humans who have </a:t>
            </a:r>
            <a:r>
              <a:rPr lang="en-US" sz="4000" b="1" dirty="0">
                <a:solidFill>
                  <a:srgbClr val="000000"/>
                </a:solidFill>
                <a:latin typeface="Calibri" pitchFamily="34" charset="0"/>
              </a:rPr>
              <a:t>adapted to </a:t>
            </a:r>
            <a:r>
              <a:rPr lang="en-US" sz="4000" b="1" dirty="0">
                <a:solidFill>
                  <a:prstClr val="black"/>
                </a:solidFill>
                <a:latin typeface="Calibri" pitchFamily="34" charset="0"/>
              </a:rPr>
              <a:t>different ecological and dietary conditions</a:t>
            </a:r>
            <a:r>
              <a:rPr lang="en-US" sz="3600" b="1" dirty="0">
                <a:solidFill>
                  <a:srgbClr val="D79694"/>
                </a:solidFill>
                <a:latin typeface="Calibri" pitchFamily="34" charset="0"/>
              </a:rPr>
              <a:t>”</a:t>
            </a:r>
            <a:endParaRPr lang="en-US" dirty="0">
              <a:solidFill>
                <a:srgbClr val="D79694"/>
              </a:solidFill>
              <a:latin typeface="Calibri" pitchFamily="34" charset="0"/>
            </a:endParaRPr>
          </a:p>
        </p:txBody>
      </p:sp>
      <p:sp>
        <p:nvSpPr>
          <p:cNvPr id="4" name="TextBox 2"/>
          <p:cNvSpPr txBox="1">
            <a:spLocks noChangeArrowheads="1"/>
          </p:cNvSpPr>
          <p:nvPr/>
        </p:nvSpPr>
        <p:spPr bwMode="auto">
          <a:xfrm>
            <a:off x="928688" y="6477000"/>
            <a:ext cx="7315200" cy="261610"/>
          </a:xfrm>
          <a:prstGeom prst="rect">
            <a:avLst/>
          </a:prstGeom>
          <a:noFill/>
          <a:ln w="9525">
            <a:noFill/>
            <a:miter lim="800000"/>
            <a:headEnd/>
            <a:tailEnd/>
          </a:ln>
        </p:spPr>
        <p:txBody>
          <a:bodyPr>
            <a:spAutoFit/>
          </a:bodyPr>
          <a:lstStyle/>
          <a:p>
            <a:pPr algn="ctr"/>
            <a:r>
              <a:rPr lang="en-US" sz="1100" i="1" dirty="0">
                <a:solidFill>
                  <a:prstClr val="black"/>
                </a:solidFill>
                <a:latin typeface="Calibri" pitchFamily="34" charset="0"/>
              </a:rPr>
              <a:t>The Cultural Feast</a:t>
            </a:r>
            <a:r>
              <a:rPr lang="en-US" sz="1100" dirty="0">
                <a:solidFill>
                  <a:prstClr val="black"/>
                </a:solidFill>
                <a:latin typeface="Calibri" pitchFamily="34" charset="0"/>
              </a:rPr>
              <a:t>, 2</a:t>
            </a:r>
            <a:r>
              <a:rPr lang="en-US" sz="1100" baseline="30000" dirty="0">
                <a:solidFill>
                  <a:prstClr val="black"/>
                </a:solidFill>
                <a:latin typeface="Calibri" pitchFamily="34" charset="0"/>
              </a:rPr>
              <a:t>nd</a:t>
            </a:r>
            <a:r>
              <a:rPr lang="en-US" sz="1100" dirty="0">
                <a:solidFill>
                  <a:prstClr val="black"/>
                </a:solidFill>
                <a:latin typeface="Calibri" pitchFamily="34" charset="0"/>
              </a:rPr>
              <a:t> </a:t>
            </a:r>
            <a:r>
              <a:rPr lang="en-US" sz="1100" i="1" dirty="0">
                <a:solidFill>
                  <a:prstClr val="black"/>
                </a:solidFill>
                <a:latin typeface="Calibri" pitchFamily="34" charset="0"/>
              </a:rPr>
              <a:t>ed</a:t>
            </a:r>
            <a:r>
              <a:rPr lang="en-US" sz="1100" dirty="0">
                <a:solidFill>
                  <a:prstClr val="black"/>
                </a:solidFill>
                <a:latin typeface="Calibri" pitchFamily="34" charset="0"/>
              </a:rPr>
              <a:t>., p. 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5442" name="Picture 7" descr="nutrition_label.gif"/>
          <p:cNvPicPr>
            <a:picLocks noChangeAspect="1"/>
          </p:cNvPicPr>
          <p:nvPr/>
        </p:nvPicPr>
        <p:blipFill>
          <a:blip r:embed="rId2" cstate="print"/>
          <a:srcRect/>
          <a:stretch>
            <a:fillRect/>
          </a:stretch>
        </p:blipFill>
        <p:spPr bwMode="auto">
          <a:xfrm>
            <a:off x="838200" y="381000"/>
            <a:ext cx="5895975" cy="6048375"/>
          </a:xfrm>
          <a:prstGeom prst="rect">
            <a:avLst/>
          </a:prstGeom>
          <a:noFill/>
          <a:ln w="9525">
            <a:noFill/>
            <a:miter lim="800000"/>
            <a:headEnd/>
            <a:tailEnd/>
          </a:ln>
        </p:spPr>
      </p:pic>
      <p:sp>
        <p:nvSpPr>
          <p:cNvPr id="445443" name="TextBox 8"/>
          <p:cNvSpPr txBox="1">
            <a:spLocks noChangeArrowheads="1"/>
          </p:cNvSpPr>
          <p:nvPr/>
        </p:nvSpPr>
        <p:spPr bwMode="auto">
          <a:xfrm>
            <a:off x="4144963" y="6477000"/>
            <a:ext cx="808037" cy="276225"/>
          </a:xfrm>
          <a:prstGeom prst="rect">
            <a:avLst/>
          </a:prstGeom>
          <a:noFill/>
          <a:ln w="9525">
            <a:noFill/>
            <a:miter lim="800000"/>
            <a:headEnd/>
            <a:tailEnd/>
          </a:ln>
        </p:spPr>
        <p:txBody>
          <a:bodyPr wrap="none">
            <a:spAutoFit/>
          </a:bodyPr>
          <a:lstStyle/>
          <a:p>
            <a:r>
              <a:rPr lang="en-US" sz="1200">
                <a:solidFill>
                  <a:prstClr val="black"/>
                </a:solidFill>
                <a:latin typeface="Calibri" pitchFamily="34" charset="0"/>
                <a:hlinkClick r:id="rId3"/>
              </a:rPr>
              <a:t>Wikipedia</a:t>
            </a:r>
            <a:endParaRPr lang="en-US">
              <a:solidFill>
                <a:prstClr val="black"/>
              </a:solidFill>
              <a:latin typeface="Calibri" pitchFamily="34" charset="0"/>
            </a:endParaRPr>
          </a:p>
        </p:txBody>
      </p:sp>
      <p:pic>
        <p:nvPicPr>
          <p:cNvPr id="445444" name="Picture 9" descr="animal_crackers_pkg.jpg"/>
          <p:cNvPicPr>
            <a:picLocks noChangeAspect="1"/>
          </p:cNvPicPr>
          <p:nvPr/>
        </p:nvPicPr>
        <p:blipFill>
          <a:blip r:embed="rId4" cstate="print"/>
          <a:srcRect/>
          <a:stretch>
            <a:fillRect/>
          </a:stretch>
        </p:blipFill>
        <p:spPr bwMode="auto">
          <a:xfrm>
            <a:off x="5257800" y="914400"/>
            <a:ext cx="2743200" cy="5486400"/>
          </a:xfrm>
          <a:prstGeom prst="rect">
            <a:avLst/>
          </a:prstGeom>
          <a:noFill/>
          <a:ln w="9525">
            <a:noFill/>
            <a:miter lim="800000"/>
            <a:headEnd/>
            <a:tailEnd/>
          </a:ln>
        </p:spPr>
      </p:pic>
      <p:sp>
        <p:nvSpPr>
          <p:cNvPr id="445445" name="TextBox 13"/>
          <p:cNvSpPr txBox="1">
            <a:spLocks noChangeArrowheads="1"/>
          </p:cNvSpPr>
          <p:nvPr/>
        </p:nvSpPr>
        <p:spPr bwMode="auto">
          <a:xfrm>
            <a:off x="5378450" y="468313"/>
            <a:ext cx="2393950" cy="369887"/>
          </a:xfrm>
          <a:prstGeom prst="rect">
            <a:avLst/>
          </a:prstGeom>
          <a:noFill/>
          <a:ln w="9525">
            <a:noFill/>
            <a:miter lim="800000"/>
            <a:headEnd/>
            <a:tailEnd/>
          </a:ln>
        </p:spPr>
        <p:txBody>
          <a:bodyPr wrap="none">
            <a:spAutoFit/>
          </a:bodyPr>
          <a:lstStyle/>
          <a:p>
            <a:r>
              <a:rPr lang="en-US" b="1">
                <a:solidFill>
                  <a:prstClr val="black"/>
                </a:solidFill>
                <a:latin typeface="Calibri" pitchFamily="34" charset="0"/>
              </a:rPr>
              <a:t>Austin Animal Crackers</a:t>
            </a:r>
          </a:p>
        </p:txBody>
      </p:sp>
      <p:sp>
        <p:nvSpPr>
          <p:cNvPr id="13" name="Rounded Rectangle 12"/>
          <p:cNvSpPr/>
          <p:nvPr/>
        </p:nvSpPr>
        <p:spPr>
          <a:xfrm>
            <a:off x="685800" y="1614488"/>
            <a:ext cx="7467600" cy="593725"/>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6" name="TextBox 15"/>
          <p:cNvSpPr txBox="1">
            <a:spLocks noChangeArrowheads="1"/>
          </p:cNvSpPr>
          <p:nvPr/>
        </p:nvSpPr>
        <p:spPr bwMode="auto">
          <a:xfrm>
            <a:off x="2286000" y="2286000"/>
            <a:ext cx="5791200" cy="2895600"/>
          </a:xfrm>
          <a:prstGeom prst="rect">
            <a:avLst/>
          </a:prstGeom>
          <a:solidFill>
            <a:schemeClr val="bg1"/>
          </a:solidFill>
          <a:ln w="76200">
            <a:solidFill>
              <a:schemeClr val="tx1"/>
            </a:solidFill>
            <a:miter lim="800000"/>
            <a:headEnd/>
            <a:tailEnd/>
          </a:ln>
        </p:spPr>
        <p:txBody>
          <a:bodyPr wrap="none"/>
          <a:lstStyle/>
          <a:p>
            <a:pPr algn="ctr"/>
            <a:endParaRPr lang="en-US" sz="3200" b="1">
              <a:solidFill>
                <a:prstClr val="black"/>
              </a:solidFill>
              <a:latin typeface="Calibri" pitchFamily="34" charset="0"/>
            </a:endParaRPr>
          </a:p>
          <a:p>
            <a:pPr algn="ctr"/>
            <a:r>
              <a:rPr lang="en-US" sz="4000" b="1">
                <a:solidFill>
                  <a:prstClr val="black"/>
                </a:solidFill>
                <a:latin typeface="Calibri" pitchFamily="34" charset="0"/>
              </a:rPr>
              <a:t>250 / 2000 = 12.5%</a:t>
            </a:r>
          </a:p>
          <a:p>
            <a:pPr algn="ctr"/>
            <a:r>
              <a:rPr lang="en-US" sz="4000" b="1">
                <a:solidFill>
                  <a:prstClr val="black"/>
                </a:solidFill>
                <a:latin typeface="Calibri" pitchFamily="34" charset="0"/>
              </a:rPr>
              <a:t>250 / 2500 = 10.0%</a:t>
            </a:r>
          </a:p>
          <a:p>
            <a:pPr algn="ctr"/>
            <a:r>
              <a:rPr lang="en-US" sz="4000" b="1">
                <a:solidFill>
                  <a:prstClr val="black"/>
                </a:solidFill>
                <a:latin typeface="Calibri" pitchFamily="34" charset="0"/>
              </a:rPr>
              <a:t>250 / 2300 = 10.9%</a:t>
            </a:r>
          </a:p>
          <a:p>
            <a:pPr algn="ctr"/>
            <a:endParaRPr lang="en-US" sz="4000" b="1">
              <a:solidFill>
                <a:prstClr val="black"/>
              </a:solidFill>
              <a:latin typeface="Calibri" pitchFamily="34" charset="0"/>
            </a:endParaRPr>
          </a:p>
          <a:p>
            <a:pPr algn="ctr"/>
            <a:endParaRPr lang="en-US" sz="4000" b="1">
              <a:solidFill>
                <a:prstClr val="black"/>
              </a:solidFill>
              <a:latin typeface="Calibri" pitchFamily="34" charset="0"/>
            </a:endParaRPr>
          </a:p>
          <a:p>
            <a:pPr algn="ctr"/>
            <a:endParaRPr lang="en-US" sz="4000" b="1">
              <a:solidFill>
                <a:prstClr val="black"/>
              </a:solidFill>
              <a:latin typeface="Calibri" pitchFamily="34" charset="0"/>
            </a:endParaRPr>
          </a:p>
        </p:txBody>
      </p:sp>
      <p:sp>
        <p:nvSpPr>
          <p:cNvPr id="17" name="TextBox 16"/>
          <p:cNvSpPr txBox="1">
            <a:spLocks noChangeArrowheads="1"/>
          </p:cNvSpPr>
          <p:nvPr/>
        </p:nvSpPr>
        <p:spPr bwMode="auto">
          <a:xfrm>
            <a:off x="914400" y="2383572"/>
            <a:ext cx="7315200" cy="3662541"/>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algn="ctr"/>
            <a:r>
              <a:rPr lang="en-US" sz="2800" b="1" dirty="0">
                <a:solidFill>
                  <a:srgbClr val="000000"/>
                </a:solidFill>
                <a:latin typeface="Calibri" pitchFamily="34" charset="0"/>
              </a:rPr>
              <a:t>so while the food industry uses </a:t>
            </a:r>
          </a:p>
          <a:p>
            <a:pPr algn="ctr"/>
            <a:r>
              <a:rPr lang="en-US" sz="2800" b="1" dirty="0">
                <a:solidFill>
                  <a:srgbClr val="000000"/>
                </a:solidFill>
                <a:latin typeface="Calibri" pitchFamily="34" charset="0"/>
              </a:rPr>
              <a:t>2000 “food calories” as a standard, </a:t>
            </a:r>
          </a:p>
          <a:p>
            <a:pPr algn="ctr"/>
            <a:r>
              <a:rPr lang="en-US" sz="2800" b="1" dirty="0">
                <a:solidFill>
                  <a:srgbClr val="000000"/>
                </a:solidFill>
                <a:latin typeface="Calibri" pitchFamily="34" charset="0"/>
              </a:rPr>
              <a:t>it could just as well be </a:t>
            </a:r>
          </a:p>
          <a:p>
            <a:pPr algn="ctr"/>
            <a:r>
              <a:rPr lang="en-US" sz="2800" b="1" dirty="0">
                <a:solidFill>
                  <a:srgbClr val="000000"/>
                </a:solidFill>
                <a:latin typeface="Calibri" pitchFamily="34" charset="0"/>
              </a:rPr>
              <a:t>something like 2300 </a:t>
            </a:r>
          </a:p>
          <a:p>
            <a:pPr algn="ctr"/>
            <a:endParaRPr lang="en-US" sz="1200" b="1" dirty="0">
              <a:solidFill>
                <a:srgbClr val="000000"/>
              </a:solidFill>
              <a:latin typeface="Calibri" pitchFamily="34" charset="0"/>
            </a:endParaRPr>
          </a:p>
          <a:p>
            <a:pPr algn="ctr"/>
            <a:r>
              <a:rPr lang="en-US" sz="2800" b="1" dirty="0">
                <a:solidFill>
                  <a:srgbClr val="000000"/>
                </a:solidFill>
                <a:latin typeface="Calibri" pitchFamily="34" charset="0"/>
              </a:rPr>
              <a:t>NOTE: Your own recommended intake should be determined in consultation with a qualified health professional</a:t>
            </a:r>
            <a:endParaRPr lang="en-US" sz="2400" b="1" dirty="0">
              <a:solidFill>
                <a:srgbClr val="000000"/>
              </a:solidFill>
              <a:latin typeface="Calibri" pitchFamily="34" charset="0"/>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TextBox 1"/>
          <p:cNvSpPr txBox="1">
            <a:spLocks noChangeArrowheads="1"/>
          </p:cNvSpPr>
          <p:nvPr/>
        </p:nvSpPr>
        <p:spPr bwMode="auto">
          <a:xfrm>
            <a:off x="914400" y="1629228"/>
            <a:ext cx="7315200" cy="3970318"/>
          </a:xfrm>
          <a:prstGeom prst="rect">
            <a:avLst/>
          </a:prstGeom>
          <a:noFill/>
          <a:ln w="9525">
            <a:noFill/>
            <a:miter lim="800000"/>
            <a:headEnd/>
            <a:tailEnd/>
          </a:ln>
        </p:spPr>
        <p:txBody>
          <a:bodyPr>
            <a:spAutoFit/>
          </a:bodyPr>
          <a:lstStyle/>
          <a:p>
            <a:pPr algn="ctr"/>
            <a:r>
              <a:rPr lang="en-US" sz="3200" b="1" dirty="0">
                <a:solidFill>
                  <a:srgbClr val="000000"/>
                </a:solidFill>
                <a:latin typeface="Calibri" pitchFamily="34" charset="0"/>
              </a:rPr>
              <a:t>an important related term . . .</a:t>
            </a:r>
          </a:p>
          <a:p>
            <a:pPr algn="ctr"/>
            <a:endParaRPr lang="en-US" sz="1600" dirty="0">
              <a:solidFill>
                <a:prstClr val="black"/>
              </a:solidFill>
              <a:latin typeface="Calibri" pitchFamily="34" charset="0"/>
            </a:endParaRPr>
          </a:p>
          <a:p>
            <a:pPr algn="ctr"/>
            <a:r>
              <a:rPr lang="en-US" sz="4800" b="1" dirty="0">
                <a:solidFill>
                  <a:schemeClr val="accent2">
                    <a:lumMod val="50000"/>
                  </a:schemeClr>
                </a:solidFill>
                <a:latin typeface="Calibri" pitchFamily="34" charset="0"/>
              </a:rPr>
              <a:t>“energy density”</a:t>
            </a:r>
          </a:p>
          <a:p>
            <a:pPr algn="ctr"/>
            <a:endParaRPr lang="en-US" sz="1400" b="1" i="1" dirty="0">
              <a:solidFill>
                <a:prstClr val="black"/>
              </a:solidFill>
              <a:latin typeface="Calibri" pitchFamily="34" charset="0"/>
            </a:endParaRPr>
          </a:p>
          <a:p>
            <a:pPr algn="ctr"/>
            <a:r>
              <a:rPr lang="en-US" sz="2400" dirty="0">
                <a:solidFill>
                  <a:srgbClr val="D79694"/>
                </a:solidFill>
                <a:latin typeface="Calibri" pitchFamily="34" charset="0"/>
              </a:rPr>
              <a:t>refers to </a:t>
            </a:r>
          </a:p>
          <a:p>
            <a:pPr algn="ctr"/>
            <a:r>
              <a:rPr lang="en-US" sz="3600" b="1" dirty="0">
                <a:solidFill>
                  <a:prstClr val="black"/>
                </a:solidFill>
                <a:latin typeface="Calibri" pitchFamily="34" charset="0"/>
              </a:rPr>
              <a:t>“the term for the number of calories in a given weight of food”</a:t>
            </a:r>
          </a:p>
          <a:p>
            <a:pPr algn="ctr"/>
            <a:endParaRPr lang="en-US" b="1" dirty="0">
              <a:solidFill>
                <a:prstClr val="black"/>
              </a:solidFill>
              <a:latin typeface="Calibri" pitchFamily="34" charset="0"/>
            </a:endParaRPr>
          </a:p>
          <a:p>
            <a:pPr algn="ctr"/>
            <a:r>
              <a:rPr lang="en-US" sz="2800" b="1" dirty="0">
                <a:solidFill>
                  <a:prstClr val="black"/>
                </a:solidFill>
                <a:latin typeface="Calibri" pitchFamily="34" charset="0"/>
              </a:rPr>
              <a:t>(for e.g., each 100 grams)</a:t>
            </a:r>
          </a:p>
        </p:txBody>
      </p:sp>
      <p:pic>
        <p:nvPicPr>
          <p:cNvPr id="4" name="Picture 2"/>
          <p:cNvPicPr>
            <a:picLocks noChangeAspect="1" noChangeArrowheads="1"/>
          </p:cNvPicPr>
          <p:nvPr/>
        </p:nvPicPr>
        <p:blipFill>
          <a:blip r:embed="rId2" cstate="print">
            <a:lum bright="8000" contrast="16000"/>
          </a:blip>
          <a:srcRect/>
          <a:stretch>
            <a:fillRect/>
          </a:stretch>
        </p:blipFill>
        <p:spPr bwMode="auto">
          <a:xfrm>
            <a:off x="907694" y="4822414"/>
            <a:ext cx="1073506" cy="1636442"/>
          </a:xfrm>
          <a:prstGeom prst="rect">
            <a:avLst/>
          </a:prstGeom>
          <a:noFill/>
          <a:ln w="9525">
            <a:solidFill>
              <a:srgbClr val="000000"/>
            </a:solidFill>
            <a:miter lim="800000"/>
            <a:headEnd/>
            <a:tailEnd/>
          </a:ln>
        </p:spPr>
      </p:pic>
      <p:sp>
        <p:nvSpPr>
          <p:cNvPr id="5" name="TextBox 2"/>
          <p:cNvSpPr txBox="1">
            <a:spLocks noChangeArrowheads="1"/>
          </p:cNvSpPr>
          <p:nvPr/>
        </p:nvSpPr>
        <p:spPr bwMode="auto">
          <a:xfrm>
            <a:off x="914174" y="6248400"/>
            <a:ext cx="7315200" cy="369888"/>
          </a:xfrm>
          <a:prstGeom prst="rect">
            <a:avLst/>
          </a:prstGeom>
          <a:noFill/>
          <a:ln w="9525">
            <a:noFill/>
            <a:miter lim="800000"/>
            <a:headEnd/>
            <a:tailEnd/>
          </a:ln>
        </p:spPr>
        <p:txBody>
          <a:bodyPr>
            <a:spAutoFit/>
          </a:bodyPr>
          <a:lstStyle/>
          <a:p>
            <a:pPr algn="ctr"/>
            <a:r>
              <a:rPr lang="en-US" i="1" dirty="0">
                <a:solidFill>
                  <a:prstClr val="black"/>
                </a:solidFill>
                <a:latin typeface="Calibri" pitchFamily="34" charset="0"/>
              </a:rPr>
              <a:t>The World is Fat</a:t>
            </a:r>
            <a:r>
              <a:rPr lang="en-US" dirty="0">
                <a:solidFill>
                  <a:prstClr val="black"/>
                </a:solidFill>
                <a:latin typeface="Calibri" pitchFamily="34" charset="0"/>
              </a:rPr>
              <a:t>, 2010,  p. 33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TextBox 1"/>
          <p:cNvSpPr txBox="1">
            <a:spLocks noChangeArrowheads="1"/>
          </p:cNvSpPr>
          <p:nvPr/>
        </p:nvSpPr>
        <p:spPr bwMode="auto">
          <a:xfrm>
            <a:off x="914400" y="1767114"/>
            <a:ext cx="7315200" cy="3939540"/>
          </a:xfrm>
          <a:prstGeom prst="rect">
            <a:avLst/>
          </a:prstGeom>
          <a:noFill/>
          <a:ln w="9525">
            <a:noFill/>
            <a:miter lim="800000"/>
            <a:headEnd/>
            <a:tailEnd/>
          </a:ln>
        </p:spPr>
        <p:txBody>
          <a:bodyPr>
            <a:spAutoFit/>
          </a:bodyPr>
          <a:lstStyle/>
          <a:p>
            <a:pPr algn="ctr"/>
            <a:r>
              <a:rPr lang="en-US" sz="2400" dirty="0">
                <a:solidFill>
                  <a:srgbClr val="D79694"/>
                </a:solidFill>
                <a:latin typeface="Calibri" pitchFamily="34" charset="0"/>
              </a:rPr>
              <a:t>related term . . .</a:t>
            </a:r>
          </a:p>
          <a:p>
            <a:pPr algn="ctr"/>
            <a:endParaRPr lang="en-US" sz="1600" dirty="0">
              <a:solidFill>
                <a:srgbClr val="D79694"/>
              </a:solidFill>
              <a:latin typeface="Calibri" pitchFamily="34" charset="0"/>
            </a:endParaRPr>
          </a:p>
          <a:p>
            <a:pPr algn="ctr"/>
            <a:r>
              <a:rPr lang="en-US" sz="4800" b="1" dirty="0">
                <a:solidFill>
                  <a:srgbClr val="D79694"/>
                </a:solidFill>
                <a:latin typeface="Calibri" pitchFamily="34" charset="0"/>
              </a:rPr>
              <a:t>“energy density”</a:t>
            </a:r>
          </a:p>
          <a:p>
            <a:pPr algn="ctr"/>
            <a:endParaRPr lang="en-US" sz="1400" b="1" i="1" dirty="0">
              <a:solidFill>
                <a:prstClr val="black"/>
              </a:solidFill>
              <a:latin typeface="Calibri" pitchFamily="34" charset="0"/>
            </a:endParaRPr>
          </a:p>
          <a:p>
            <a:pPr algn="ctr"/>
            <a:r>
              <a:rPr lang="en-US" sz="3600" b="1" dirty="0">
                <a:solidFill>
                  <a:prstClr val="black"/>
                </a:solidFill>
                <a:latin typeface="Calibri" pitchFamily="34" charset="0"/>
              </a:rPr>
              <a:t>. . . pizza with extra cheese,</a:t>
            </a:r>
          </a:p>
          <a:p>
            <a:pPr algn="ctr"/>
            <a:r>
              <a:rPr lang="en-US" sz="3600" b="1" dirty="0">
                <a:solidFill>
                  <a:prstClr val="black"/>
                </a:solidFill>
                <a:latin typeface="Calibri" pitchFamily="34" charset="0"/>
              </a:rPr>
              <a:t>French fries . . .</a:t>
            </a:r>
          </a:p>
          <a:p>
            <a:pPr algn="ctr"/>
            <a:r>
              <a:rPr lang="en-US" sz="3600" b="1" dirty="0">
                <a:solidFill>
                  <a:prstClr val="black"/>
                </a:solidFill>
                <a:latin typeface="Calibri" pitchFamily="34" charset="0"/>
              </a:rPr>
              <a:t>have a </a:t>
            </a:r>
          </a:p>
          <a:p>
            <a:pPr algn="ctr"/>
            <a:r>
              <a:rPr lang="en-US" sz="4000" b="1" dirty="0">
                <a:solidFill>
                  <a:prstClr val="black"/>
                </a:solidFill>
                <a:latin typeface="Calibri" pitchFamily="34" charset="0"/>
              </a:rPr>
              <a:t>   high “energy density”</a:t>
            </a:r>
          </a:p>
        </p:txBody>
      </p:sp>
      <p:pic>
        <p:nvPicPr>
          <p:cNvPr id="5" name="Picture 2"/>
          <p:cNvPicPr>
            <a:picLocks noChangeAspect="1" noChangeArrowheads="1"/>
          </p:cNvPicPr>
          <p:nvPr/>
        </p:nvPicPr>
        <p:blipFill>
          <a:blip r:embed="rId2" cstate="print">
            <a:lum bright="8000" contrast="16000"/>
          </a:blip>
          <a:srcRect/>
          <a:stretch>
            <a:fillRect/>
          </a:stretch>
        </p:blipFill>
        <p:spPr bwMode="auto">
          <a:xfrm>
            <a:off x="907694" y="4822414"/>
            <a:ext cx="1073506" cy="1636442"/>
          </a:xfrm>
          <a:prstGeom prst="rect">
            <a:avLst/>
          </a:prstGeom>
          <a:noFill/>
          <a:ln w="9525">
            <a:solidFill>
              <a:srgbClr val="000000"/>
            </a:solidFill>
            <a:miter lim="800000"/>
            <a:headEnd/>
            <a:tailEnd/>
          </a:ln>
        </p:spPr>
      </p:pic>
      <p:sp>
        <p:nvSpPr>
          <p:cNvPr id="6" name="TextBox 2"/>
          <p:cNvSpPr txBox="1">
            <a:spLocks noChangeArrowheads="1"/>
          </p:cNvSpPr>
          <p:nvPr/>
        </p:nvSpPr>
        <p:spPr bwMode="auto">
          <a:xfrm>
            <a:off x="928688" y="6248400"/>
            <a:ext cx="7315200" cy="369888"/>
          </a:xfrm>
          <a:prstGeom prst="rect">
            <a:avLst/>
          </a:prstGeom>
          <a:noFill/>
          <a:ln w="9525">
            <a:noFill/>
            <a:miter lim="800000"/>
            <a:headEnd/>
            <a:tailEnd/>
          </a:ln>
        </p:spPr>
        <p:txBody>
          <a:bodyPr>
            <a:spAutoFit/>
          </a:bodyPr>
          <a:lstStyle/>
          <a:p>
            <a:pPr algn="ctr"/>
            <a:r>
              <a:rPr lang="en-US" i="1" dirty="0">
                <a:solidFill>
                  <a:prstClr val="black"/>
                </a:solidFill>
                <a:latin typeface="Calibri" pitchFamily="34" charset="0"/>
              </a:rPr>
              <a:t>The World is Fat</a:t>
            </a:r>
            <a:r>
              <a:rPr lang="en-US" dirty="0">
                <a:solidFill>
                  <a:prstClr val="black"/>
                </a:solidFill>
                <a:latin typeface="Calibri" pitchFamily="34" charset="0"/>
              </a:rPr>
              <a:t>, 2010,  p. 33</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TextBox 1"/>
          <p:cNvSpPr txBox="1">
            <a:spLocks noChangeArrowheads="1"/>
          </p:cNvSpPr>
          <p:nvPr/>
        </p:nvSpPr>
        <p:spPr bwMode="auto">
          <a:xfrm>
            <a:off x="914400" y="1781413"/>
            <a:ext cx="7315200" cy="3323987"/>
          </a:xfrm>
          <a:prstGeom prst="rect">
            <a:avLst/>
          </a:prstGeom>
          <a:noFill/>
          <a:ln w="9525">
            <a:noFill/>
            <a:miter lim="800000"/>
            <a:headEnd/>
            <a:tailEnd/>
          </a:ln>
        </p:spPr>
        <p:txBody>
          <a:bodyPr>
            <a:spAutoFit/>
          </a:bodyPr>
          <a:lstStyle/>
          <a:p>
            <a:pPr algn="ctr"/>
            <a:r>
              <a:rPr lang="en-US" sz="2400" dirty="0">
                <a:solidFill>
                  <a:srgbClr val="D79694"/>
                </a:solidFill>
                <a:latin typeface="Calibri" pitchFamily="34" charset="0"/>
              </a:rPr>
              <a:t>related term . . .</a:t>
            </a:r>
          </a:p>
          <a:p>
            <a:pPr algn="ctr"/>
            <a:endParaRPr lang="en-US" sz="1600" dirty="0">
              <a:solidFill>
                <a:srgbClr val="D79694"/>
              </a:solidFill>
              <a:latin typeface="Calibri" pitchFamily="34" charset="0"/>
            </a:endParaRPr>
          </a:p>
          <a:p>
            <a:pPr algn="ctr"/>
            <a:r>
              <a:rPr lang="en-US" sz="4800" b="1" dirty="0">
                <a:solidFill>
                  <a:srgbClr val="D79694"/>
                </a:solidFill>
                <a:latin typeface="Calibri" pitchFamily="34" charset="0"/>
              </a:rPr>
              <a:t>“energy density”</a:t>
            </a:r>
          </a:p>
          <a:p>
            <a:pPr algn="ctr"/>
            <a:endParaRPr lang="en-US" sz="1400" b="1" i="1" dirty="0">
              <a:solidFill>
                <a:prstClr val="black"/>
              </a:solidFill>
              <a:latin typeface="Calibri" pitchFamily="34" charset="0"/>
            </a:endParaRPr>
          </a:p>
          <a:p>
            <a:pPr algn="ctr"/>
            <a:r>
              <a:rPr lang="en-US" sz="3600" b="1" dirty="0">
                <a:solidFill>
                  <a:prstClr val="black"/>
                </a:solidFill>
                <a:latin typeface="Calibri" pitchFamily="34" charset="0"/>
              </a:rPr>
              <a:t>higher energy density foods contain more fat, protein, and sugar,</a:t>
            </a:r>
          </a:p>
          <a:p>
            <a:pPr algn="ctr"/>
            <a:r>
              <a:rPr lang="en-US" sz="3600" b="1" dirty="0">
                <a:solidFill>
                  <a:prstClr val="black"/>
                </a:solidFill>
                <a:latin typeface="Calibri" pitchFamily="34" charset="0"/>
              </a:rPr>
              <a:t>but less water</a:t>
            </a:r>
          </a:p>
        </p:txBody>
      </p:sp>
      <p:pic>
        <p:nvPicPr>
          <p:cNvPr id="5" name="Picture 2"/>
          <p:cNvPicPr>
            <a:picLocks noChangeAspect="1" noChangeArrowheads="1"/>
          </p:cNvPicPr>
          <p:nvPr/>
        </p:nvPicPr>
        <p:blipFill>
          <a:blip r:embed="rId2" cstate="print">
            <a:lum bright="8000" contrast="16000"/>
          </a:blip>
          <a:srcRect/>
          <a:stretch>
            <a:fillRect/>
          </a:stretch>
        </p:blipFill>
        <p:spPr bwMode="auto">
          <a:xfrm>
            <a:off x="907694" y="4822414"/>
            <a:ext cx="1073506" cy="1636442"/>
          </a:xfrm>
          <a:prstGeom prst="rect">
            <a:avLst/>
          </a:prstGeom>
          <a:noFill/>
          <a:ln w="9525">
            <a:solidFill>
              <a:srgbClr val="000000"/>
            </a:solidFill>
            <a:miter lim="800000"/>
            <a:headEnd/>
            <a:tailEnd/>
          </a:ln>
        </p:spPr>
      </p:pic>
      <p:sp>
        <p:nvSpPr>
          <p:cNvPr id="7" name="TextBox 2"/>
          <p:cNvSpPr txBox="1">
            <a:spLocks noChangeArrowheads="1"/>
          </p:cNvSpPr>
          <p:nvPr/>
        </p:nvSpPr>
        <p:spPr bwMode="auto">
          <a:xfrm>
            <a:off x="914174" y="6248400"/>
            <a:ext cx="7315200" cy="369888"/>
          </a:xfrm>
          <a:prstGeom prst="rect">
            <a:avLst/>
          </a:prstGeom>
          <a:noFill/>
          <a:ln w="9525">
            <a:noFill/>
            <a:miter lim="800000"/>
            <a:headEnd/>
            <a:tailEnd/>
          </a:ln>
        </p:spPr>
        <p:txBody>
          <a:bodyPr>
            <a:spAutoFit/>
          </a:bodyPr>
          <a:lstStyle/>
          <a:p>
            <a:pPr algn="ctr"/>
            <a:r>
              <a:rPr lang="en-US" i="1" dirty="0">
                <a:solidFill>
                  <a:prstClr val="black"/>
                </a:solidFill>
                <a:latin typeface="Calibri" pitchFamily="34" charset="0"/>
              </a:rPr>
              <a:t>The World is Fat</a:t>
            </a:r>
            <a:r>
              <a:rPr lang="en-US" dirty="0">
                <a:solidFill>
                  <a:prstClr val="black"/>
                </a:solidFill>
                <a:latin typeface="Calibri" pitchFamily="34" charset="0"/>
              </a:rPr>
              <a:t>, 2010,  p. 34</a:t>
            </a: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11236</TotalTime>
  <Words>5268</Words>
  <Application>Microsoft Office PowerPoint</Application>
  <PresentationFormat>On-screen Show (4:3)</PresentationFormat>
  <Paragraphs>837</Paragraphs>
  <Slides>150</Slides>
  <Notes>0</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150</vt:i4>
      </vt:variant>
    </vt:vector>
  </HeadingPairs>
  <TitlesOfParts>
    <vt:vector size="159" baseType="lpstr">
      <vt:lpstr>Arial</vt:lpstr>
      <vt:lpstr>Calibri</vt:lpstr>
      <vt:lpstr>Tahoma</vt:lpstr>
      <vt:lpstr>1_Office Theme</vt:lpstr>
      <vt:lpstr>26_Office Theme</vt:lpstr>
      <vt:lpstr>27_Office Theme</vt:lpstr>
      <vt:lpstr>7_Default Design</vt:lpstr>
      <vt:lpstr>42_Office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Minnesota Duluth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Tim Roufs</dc:creator>
  <cp:lastModifiedBy>Tim Roufs</cp:lastModifiedBy>
  <cp:revision>750</cp:revision>
  <dcterms:created xsi:type="dcterms:W3CDTF">2008-08-15T08:52:03Z</dcterms:created>
  <dcterms:modified xsi:type="dcterms:W3CDTF">2023-11-19T06:13:49Z</dcterms:modified>
</cp:coreProperties>
</file>