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3" r:id="rId1"/>
    <p:sldMasterId id="2147483932" r:id="rId2"/>
    <p:sldMasterId id="2147484193" r:id="rId3"/>
    <p:sldMasterId id="2147484229" r:id="rId4"/>
    <p:sldMasterId id="2147484301" r:id="rId5"/>
    <p:sldMasterId id="2147484397" r:id="rId6"/>
    <p:sldMasterId id="2147484517" r:id="rId7"/>
    <p:sldMasterId id="2147484541" r:id="rId8"/>
    <p:sldMasterId id="2147484685" r:id="rId9"/>
    <p:sldMasterId id="2147484829" r:id="rId10"/>
    <p:sldMasterId id="2147484841" r:id="rId11"/>
    <p:sldMasterId id="2147484853" r:id="rId12"/>
    <p:sldMasterId id="2147484865" r:id="rId13"/>
  </p:sldMasterIdLst>
  <p:notesMasterIdLst>
    <p:notesMasterId r:id="rId149"/>
  </p:notesMasterIdLst>
  <p:sldIdLst>
    <p:sldId id="824" r:id="rId14"/>
    <p:sldId id="951" r:id="rId15"/>
    <p:sldId id="825" r:id="rId16"/>
    <p:sldId id="1484" r:id="rId17"/>
    <p:sldId id="1483" r:id="rId18"/>
    <p:sldId id="1304" r:id="rId19"/>
    <p:sldId id="1305" r:id="rId20"/>
    <p:sldId id="1306" r:id="rId21"/>
    <p:sldId id="1307" r:id="rId22"/>
    <p:sldId id="1308" r:id="rId23"/>
    <p:sldId id="1309" r:id="rId24"/>
    <p:sldId id="1310" r:id="rId25"/>
    <p:sldId id="1311" r:id="rId26"/>
    <p:sldId id="1312" r:id="rId27"/>
    <p:sldId id="1480" r:id="rId28"/>
    <p:sldId id="1481" r:id="rId29"/>
    <p:sldId id="1482" r:id="rId30"/>
    <p:sldId id="1459" r:id="rId31"/>
    <p:sldId id="1460" r:id="rId32"/>
    <p:sldId id="1461" r:id="rId33"/>
    <p:sldId id="1462" r:id="rId34"/>
    <p:sldId id="1463" r:id="rId35"/>
    <p:sldId id="1464" r:id="rId36"/>
    <p:sldId id="1465" r:id="rId37"/>
    <p:sldId id="1466" r:id="rId38"/>
    <p:sldId id="1467" r:id="rId39"/>
    <p:sldId id="1468" r:id="rId40"/>
    <p:sldId id="1478" r:id="rId41"/>
    <p:sldId id="1479" r:id="rId42"/>
    <p:sldId id="1471" r:id="rId43"/>
    <p:sldId id="1475" r:id="rId44"/>
    <p:sldId id="1476" r:id="rId45"/>
    <p:sldId id="1477" r:id="rId46"/>
    <p:sldId id="1313" r:id="rId47"/>
    <p:sldId id="1296" r:id="rId48"/>
    <p:sldId id="1452" r:id="rId49"/>
    <p:sldId id="1453" r:id="rId50"/>
    <p:sldId id="1455" r:id="rId51"/>
    <p:sldId id="1454" r:id="rId52"/>
    <p:sldId id="1317" r:id="rId53"/>
    <p:sldId id="1318" r:id="rId54"/>
    <p:sldId id="1319" r:id="rId55"/>
    <p:sldId id="1320" r:id="rId56"/>
    <p:sldId id="1321" r:id="rId57"/>
    <p:sldId id="1322" r:id="rId58"/>
    <p:sldId id="1323" r:id="rId59"/>
    <p:sldId id="1324" r:id="rId60"/>
    <p:sldId id="1325" r:id="rId61"/>
    <p:sldId id="1326" r:id="rId62"/>
    <p:sldId id="1327" r:id="rId63"/>
    <p:sldId id="1328" r:id="rId64"/>
    <p:sldId id="1329" r:id="rId65"/>
    <p:sldId id="1330" r:id="rId66"/>
    <p:sldId id="1331" r:id="rId67"/>
    <p:sldId id="1332" r:id="rId68"/>
    <p:sldId id="1333" r:id="rId69"/>
    <p:sldId id="1350" r:id="rId70"/>
    <p:sldId id="1351" r:id="rId71"/>
    <p:sldId id="1352" r:id="rId72"/>
    <p:sldId id="1353" r:id="rId73"/>
    <p:sldId id="1354" r:id="rId74"/>
    <p:sldId id="1434" r:id="rId75"/>
    <p:sldId id="1435" r:id="rId76"/>
    <p:sldId id="1357" r:id="rId77"/>
    <p:sldId id="1358" r:id="rId78"/>
    <p:sldId id="1359" r:id="rId79"/>
    <p:sldId id="1360" r:id="rId80"/>
    <p:sldId id="1361" r:id="rId81"/>
    <p:sldId id="1362" r:id="rId82"/>
    <p:sldId id="1363" r:id="rId83"/>
    <p:sldId id="1364" r:id="rId84"/>
    <p:sldId id="1365" r:id="rId85"/>
    <p:sldId id="1366" r:id="rId86"/>
    <p:sldId id="1367" r:id="rId87"/>
    <p:sldId id="1427" r:id="rId88"/>
    <p:sldId id="1428" r:id="rId89"/>
    <p:sldId id="1370" r:id="rId90"/>
    <p:sldId id="1371" r:id="rId91"/>
    <p:sldId id="1372" r:id="rId92"/>
    <p:sldId id="1373" r:id="rId93"/>
    <p:sldId id="1429" r:id="rId94"/>
    <p:sldId id="1437" r:id="rId95"/>
    <p:sldId id="1438" r:id="rId96"/>
    <p:sldId id="1374" r:id="rId97"/>
    <p:sldId id="1439" r:id="rId98"/>
    <p:sldId id="1378" r:id="rId99"/>
    <p:sldId id="1379" r:id="rId100"/>
    <p:sldId id="1430" r:id="rId101"/>
    <p:sldId id="1381" r:id="rId102"/>
    <p:sldId id="1382" r:id="rId103"/>
    <p:sldId id="1383" r:id="rId104"/>
    <p:sldId id="1384" r:id="rId105"/>
    <p:sldId id="1385" r:id="rId106"/>
    <p:sldId id="1386" r:id="rId107"/>
    <p:sldId id="1387" r:id="rId108"/>
    <p:sldId id="1388" r:id="rId109"/>
    <p:sldId id="1431" r:id="rId110"/>
    <p:sldId id="1440" r:id="rId111"/>
    <p:sldId id="1391" r:id="rId112"/>
    <p:sldId id="1392" r:id="rId113"/>
    <p:sldId id="1393" r:id="rId114"/>
    <p:sldId id="1394" r:id="rId115"/>
    <p:sldId id="1395" r:id="rId116"/>
    <p:sldId id="1396" r:id="rId117"/>
    <p:sldId id="1397" r:id="rId118"/>
    <p:sldId id="1398" r:id="rId119"/>
    <p:sldId id="1432" r:id="rId120"/>
    <p:sldId id="1441" r:id="rId121"/>
    <p:sldId id="1401" r:id="rId122"/>
    <p:sldId id="1402" r:id="rId123"/>
    <p:sldId id="1403" r:id="rId124"/>
    <p:sldId id="1404" r:id="rId125"/>
    <p:sldId id="1405" r:id="rId126"/>
    <p:sldId id="1406" r:id="rId127"/>
    <p:sldId id="1407" r:id="rId128"/>
    <p:sldId id="1433" r:id="rId129"/>
    <p:sldId id="1409" r:id="rId130"/>
    <p:sldId id="1442" r:id="rId131"/>
    <p:sldId id="1443" r:id="rId132"/>
    <p:sldId id="1444" r:id="rId133"/>
    <p:sldId id="1445" r:id="rId134"/>
    <p:sldId id="1446" r:id="rId135"/>
    <p:sldId id="1414" r:id="rId136"/>
    <p:sldId id="1447" r:id="rId137"/>
    <p:sldId id="1416" r:id="rId138"/>
    <p:sldId id="1417" r:id="rId139"/>
    <p:sldId id="1418" r:id="rId140"/>
    <p:sldId id="1419" r:id="rId141"/>
    <p:sldId id="1420" r:id="rId142"/>
    <p:sldId id="1421" r:id="rId143"/>
    <p:sldId id="1422" r:id="rId144"/>
    <p:sldId id="1423" r:id="rId145"/>
    <p:sldId id="1448" r:id="rId146"/>
    <p:sldId id="1424" r:id="rId147"/>
    <p:sldId id="1425" r:id="rId148"/>
  </p:sldIdLst>
  <p:sldSz cx="10287000" cy="6858000" type="35mm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0000"/>
    <a:srgbClr val="FFCC00"/>
    <a:srgbClr val="A6A6A6"/>
    <a:srgbClr val="000600"/>
    <a:srgbClr val="0C0600"/>
    <a:srgbClr val="FFCF89"/>
    <a:srgbClr val="FF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115" autoAdjust="0"/>
    <p:restoredTop sz="94671" autoAdjust="0"/>
  </p:normalViewPr>
  <p:slideViewPr>
    <p:cSldViewPr snapToObjects="1">
      <p:cViewPr>
        <p:scale>
          <a:sx n="66" d="100"/>
          <a:sy n="66" d="100"/>
        </p:scale>
        <p:origin x="-960" y="-96"/>
      </p:cViewPr>
      <p:guideLst>
        <p:guide orient="horz" pos="2256"/>
        <p:guide pos="3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0896"/>
    </p:cViewPr>
  </p:sorterViewPr>
  <p:notesViewPr>
    <p:cSldViewPr snapToObjects="1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4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63" Type="http://schemas.openxmlformats.org/officeDocument/2006/relationships/slide" Target="slides/slide50.xml"/><Relationship Id="rId84" Type="http://schemas.openxmlformats.org/officeDocument/2006/relationships/slide" Target="slides/slide71.xml"/><Relationship Id="rId138" Type="http://schemas.openxmlformats.org/officeDocument/2006/relationships/slide" Target="slides/slide125.xml"/><Relationship Id="rId107" Type="http://schemas.openxmlformats.org/officeDocument/2006/relationships/slide" Target="slides/slide9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53" Type="http://schemas.openxmlformats.org/officeDocument/2006/relationships/slide" Target="slides/slide40.xml"/><Relationship Id="rId74" Type="http://schemas.openxmlformats.org/officeDocument/2006/relationships/slide" Target="slides/slide61.xml"/><Relationship Id="rId128" Type="http://schemas.openxmlformats.org/officeDocument/2006/relationships/slide" Target="slides/slide115.xml"/><Relationship Id="rId14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2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113" Type="http://schemas.openxmlformats.org/officeDocument/2006/relationships/slide" Target="slides/slide100.xml"/><Relationship Id="rId118" Type="http://schemas.openxmlformats.org/officeDocument/2006/relationships/slide" Target="slides/slide105.xml"/><Relationship Id="rId134" Type="http://schemas.openxmlformats.org/officeDocument/2006/relationships/slide" Target="slides/slide121.xml"/><Relationship Id="rId139" Type="http://schemas.openxmlformats.org/officeDocument/2006/relationships/slide" Target="slides/slide126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50" Type="http://schemas.openxmlformats.org/officeDocument/2006/relationships/presProps" Target="presProps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59" Type="http://schemas.openxmlformats.org/officeDocument/2006/relationships/slide" Target="slides/slide46.xml"/><Relationship Id="rId103" Type="http://schemas.openxmlformats.org/officeDocument/2006/relationships/slide" Target="slides/slide90.xml"/><Relationship Id="rId108" Type="http://schemas.openxmlformats.org/officeDocument/2006/relationships/slide" Target="slides/slide95.xml"/><Relationship Id="rId124" Type="http://schemas.openxmlformats.org/officeDocument/2006/relationships/slide" Target="slides/slide111.xml"/><Relationship Id="rId129" Type="http://schemas.openxmlformats.org/officeDocument/2006/relationships/slide" Target="slides/slide116.xml"/><Relationship Id="rId54" Type="http://schemas.openxmlformats.org/officeDocument/2006/relationships/slide" Target="slides/slide41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40" Type="http://schemas.openxmlformats.org/officeDocument/2006/relationships/slide" Target="slides/slide127.xml"/><Relationship Id="rId145" Type="http://schemas.openxmlformats.org/officeDocument/2006/relationships/slide" Target="slides/slide1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49" Type="http://schemas.openxmlformats.org/officeDocument/2006/relationships/slide" Target="slides/slide36.xml"/><Relationship Id="rId114" Type="http://schemas.openxmlformats.org/officeDocument/2006/relationships/slide" Target="slides/slide101.xml"/><Relationship Id="rId119" Type="http://schemas.openxmlformats.org/officeDocument/2006/relationships/slide" Target="slides/slide106.xml"/><Relationship Id="rId44" Type="http://schemas.openxmlformats.org/officeDocument/2006/relationships/slide" Target="slides/slide31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130" Type="http://schemas.openxmlformats.org/officeDocument/2006/relationships/slide" Target="slides/slide117.xml"/><Relationship Id="rId135" Type="http://schemas.openxmlformats.org/officeDocument/2006/relationships/slide" Target="slides/slide122.xml"/><Relationship Id="rId151" Type="http://schemas.openxmlformats.org/officeDocument/2006/relationships/viewProps" Target="viewProps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slide" Target="slides/slide9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slide" Target="slides/slide91.xml"/><Relationship Id="rId120" Type="http://schemas.openxmlformats.org/officeDocument/2006/relationships/slide" Target="slides/slide107.xml"/><Relationship Id="rId125" Type="http://schemas.openxmlformats.org/officeDocument/2006/relationships/slide" Target="slides/slide112.xml"/><Relationship Id="rId141" Type="http://schemas.openxmlformats.org/officeDocument/2006/relationships/slide" Target="slides/slide128.xml"/><Relationship Id="rId146" Type="http://schemas.openxmlformats.org/officeDocument/2006/relationships/slide" Target="slides/slide13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slide" Target="slides/slide97.xml"/><Relationship Id="rId115" Type="http://schemas.openxmlformats.org/officeDocument/2006/relationships/slide" Target="slides/slide102.xml"/><Relationship Id="rId131" Type="http://schemas.openxmlformats.org/officeDocument/2006/relationships/slide" Target="slides/slide118.xml"/><Relationship Id="rId136" Type="http://schemas.openxmlformats.org/officeDocument/2006/relationships/slide" Target="slides/slide123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52" Type="http://schemas.openxmlformats.org/officeDocument/2006/relationships/theme" Target="theme/theme1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126" Type="http://schemas.openxmlformats.org/officeDocument/2006/relationships/slide" Target="slides/slide113.xml"/><Relationship Id="rId147" Type="http://schemas.openxmlformats.org/officeDocument/2006/relationships/slide" Target="slides/slide13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121" Type="http://schemas.openxmlformats.org/officeDocument/2006/relationships/slide" Target="slides/slide108.xml"/><Relationship Id="rId142" Type="http://schemas.openxmlformats.org/officeDocument/2006/relationships/slide" Target="slides/slide12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2.xml"/><Relationship Id="rId46" Type="http://schemas.openxmlformats.org/officeDocument/2006/relationships/slide" Target="slides/slide33.xml"/><Relationship Id="rId67" Type="http://schemas.openxmlformats.org/officeDocument/2006/relationships/slide" Target="slides/slide54.xml"/><Relationship Id="rId116" Type="http://schemas.openxmlformats.org/officeDocument/2006/relationships/slide" Target="slides/slide103.xml"/><Relationship Id="rId137" Type="http://schemas.openxmlformats.org/officeDocument/2006/relationships/slide" Target="slides/slide12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62" Type="http://schemas.openxmlformats.org/officeDocument/2006/relationships/slide" Target="slides/slide49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111" Type="http://schemas.openxmlformats.org/officeDocument/2006/relationships/slide" Target="slides/slide98.xml"/><Relationship Id="rId132" Type="http://schemas.openxmlformats.org/officeDocument/2006/relationships/slide" Target="slides/slide119.xml"/><Relationship Id="rId153" Type="http://schemas.openxmlformats.org/officeDocument/2006/relationships/tableStyles" Target="tableStyles.xml"/><Relationship Id="rId15" Type="http://schemas.openxmlformats.org/officeDocument/2006/relationships/slide" Target="slides/slide2.xml"/><Relationship Id="rId36" Type="http://schemas.openxmlformats.org/officeDocument/2006/relationships/slide" Target="slides/slide23.xml"/><Relationship Id="rId57" Type="http://schemas.openxmlformats.org/officeDocument/2006/relationships/slide" Target="slides/slide44.xml"/><Relationship Id="rId106" Type="http://schemas.openxmlformats.org/officeDocument/2006/relationships/slide" Target="slides/slide93.xml"/><Relationship Id="rId127" Type="http://schemas.openxmlformats.org/officeDocument/2006/relationships/slide" Target="slides/slide11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52" Type="http://schemas.openxmlformats.org/officeDocument/2006/relationships/slide" Target="slides/slide39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122" Type="http://schemas.openxmlformats.org/officeDocument/2006/relationships/slide" Target="slides/slide109.xml"/><Relationship Id="rId143" Type="http://schemas.openxmlformats.org/officeDocument/2006/relationships/slide" Target="slides/slide130.xml"/><Relationship Id="rId148" Type="http://schemas.openxmlformats.org/officeDocument/2006/relationships/slide" Target="slides/slide1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3.xml"/><Relationship Id="rId47" Type="http://schemas.openxmlformats.org/officeDocument/2006/relationships/slide" Target="slides/slide34.xml"/><Relationship Id="rId68" Type="http://schemas.openxmlformats.org/officeDocument/2006/relationships/slide" Target="slides/slide55.xml"/><Relationship Id="rId89" Type="http://schemas.openxmlformats.org/officeDocument/2006/relationships/slide" Target="slides/slide76.xml"/><Relationship Id="rId112" Type="http://schemas.openxmlformats.org/officeDocument/2006/relationships/slide" Target="slides/slide99.xml"/><Relationship Id="rId133" Type="http://schemas.openxmlformats.org/officeDocument/2006/relationships/slide" Target="slides/slide120.xml"/><Relationship Id="rId16" Type="http://schemas.openxmlformats.org/officeDocument/2006/relationships/slide" Target="slides/slide3.xml"/><Relationship Id="rId37" Type="http://schemas.openxmlformats.org/officeDocument/2006/relationships/slide" Target="slides/slide24.xml"/><Relationship Id="rId58" Type="http://schemas.openxmlformats.org/officeDocument/2006/relationships/slide" Target="slides/slide45.xml"/><Relationship Id="rId79" Type="http://schemas.openxmlformats.org/officeDocument/2006/relationships/slide" Target="slides/slide66.xml"/><Relationship Id="rId102" Type="http://schemas.openxmlformats.org/officeDocument/2006/relationships/slide" Target="slides/slide89.xml"/><Relationship Id="rId123" Type="http://schemas.openxmlformats.org/officeDocument/2006/relationships/slide" Target="slides/slide110.xml"/><Relationship Id="rId144" Type="http://schemas.openxmlformats.org/officeDocument/2006/relationships/slide" Target="slides/slide131.xml"/><Relationship Id="rId90" Type="http://schemas.openxmlformats.org/officeDocument/2006/relationships/slide" Target="slides/slide7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fld id="{27A9B9CF-B5FB-47EA-8C55-7DD63B3A6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379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E9B7B0-E7DC-4887-B36F-01C0828541D0}" type="slidenum">
              <a:rPr lang="en-US">
                <a:solidFill>
                  <a:prstClr val="black"/>
                </a:solidFill>
              </a:rPr>
              <a:pPr/>
              <a:t>123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134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4183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9872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1671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8659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5816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999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7289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5223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8388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36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9097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942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9023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7257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1510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782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1158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01365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94904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822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5A28EB6-E1E6-4901-9BFC-9593594DB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692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7768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51411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8124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2146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25385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9487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9812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6579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38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F4E95-4030-4B13-95ED-B7DE7D230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7662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0964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077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53403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30778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14753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3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9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89875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01529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49768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7212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E3EF-EB0C-4190-B113-4ECC8EECF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3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3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97031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92829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2601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4142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5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812E7-FB6A-41B7-9634-E4FACA7A7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34C8-76C7-4C34-8942-32F932303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E05AC-D992-4A4E-8133-C26187880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C0180-7176-4CA4-86C8-30CCA401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1615A-30C7-42F7-A5EF-BCAEB279C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DAEE-5402-49CB-B223-536FA1C99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80842-A27C-4F93-8640-4F03BEB55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D5420-EEED-4EB7-878F-9FB375E4F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A826DA6-4A22-460E-9EFF-275DD801324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449413C-392B-40CC-B4C0-7ABFEC551FE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84EB82-8C97-4C7E-9F47-016217DE206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CB9911-6403-4A98-97FA-17B941FE6BD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617E855-D4FA-4260-9AAD-AB6AFC6D9AA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D1D438-7E5E-4099-B097-9536F019ED6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469D11-552E-4935-8FF7-A0E9D2FEB52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1239C4-AD9B-464D-8E0D-DAFD98F9C1C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FA654F-CE2A-4288-BABF-A432F89D62C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426A120-B4BE-48CD-AEED-3E3D7C3B008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0C45BCC-8140-4CA5-AF97-F1DE40EDEB0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9ACE5BF-3B3F-4A1D-A841-4141AA14BA6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966A997-0139-4523-914B-3FAFD267086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2A55947-9BFF-4978-83E3-987C85844AD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CFD44D0-929B-435F-B3CE-7D513DCFF6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8CC76D8-D687-483F-852E-DFD00DDA3D0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2E5A7B5-4FA0-4DC5-80FA-85DCF4FAD77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DDA7C5-8B04-4D98-97A6-77BFB2D2061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4EB5D9-4253-415F-9002-89088803BDB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DB97214-CC85-473F-B8BD-6FB134EC825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DC4EE56-711A-4D39-A485-D3189525517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633FD2-90D6-4055-B797-737B48D112B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lt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9" name="Rectangle 7" descr="Green marble"/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85800" y="3324225"/>
            <a:ext cx="9001125" cy="374650"/>
            <a:chOff x="384" y="2094"/>
            <a:chExt cx="5040" cy="236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88" y="2094"/>
              <a:ext cx="4940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</p:grpSp>
      <p:sp>
        <p:nvSpPr>
          <p:cNvPr id="239624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71525" y="18288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9625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85813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B6B01-919E-4219-901D-30D4AC1E8BAE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529013" y="6154738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86638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22651-241F-48A2-B2AC-65A3E0F8F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55B7E-4941-45A9-8989-628E66720C47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937A2-92B7-450E-85D3-05460F807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15C63-E5FD-4664-9BC1-DD968F9B1DB1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00A32-2A90-436C-9344-40C647CBF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3988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BD99C-20C0-4EA9-9F8B-F2F5A9A66F02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BD7A5-9E42-49B9-B544-07911F8DF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A63F0-7212-4A62-94BA-83FA67720026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E6481-3C39-4496-9314-80BD12566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20CB8-ABA9-419E-A553-C948989BFFDC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422D1-9D20-487F-978C-371F5102A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7B4E1-D0DB-42B4-9CED-A1CD46BC161B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EC58D-C8CA-44D1-81F9-2A4B6699F5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3B77B-9421-4C1B-95F5-BCB0C5CEAD80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045F3-26C2-4B55-BE45-1D1DF0C45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E3BCA-1D58-4331-BDF0-7723619C7259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9F1C0-FA53-497B-A23E-5287C4821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08FF5-922A-4EBC-A1C8-E705DEEE537F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6A133-D7DE-4C97-9719-51810DA19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0600" y="350838"/>
            <a:ext cx="2189163" cy="5429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50838"/>
            <a:ext cx="6416675" cy="5429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83D42-FAED-4694-B5FF-8A746AB5D564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5EF88-2695-49B3-ABC4-23F884C24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lt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9" name="Rectangle 7" descr="Green marble"/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85800" y="3324225"/>
            <a:ext cx="9001125" cy="374650"/>
            <a:chOff x="384" y="2094"/>
            <a:chExt cx="5040" cy="236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88" y="2094"/>
              <a:ext cx="4940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</p:grpSp>
      <p:sp>
        <p:nvSpPr>
          <p:cNvPr id="40756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71525" y="18288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756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85813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529013" y="6154738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86638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F8DAF-DA88-4FCF-B26C-100637FCC09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56CBA-6FCC-4342-B0D8-E38410EA8364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5365D-AEAB-44EA-88F1-2CF3CDB47BB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3988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1CB62-71E9-4FF1-B7C3-7C3A59B72031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A75CF-D11B-4FF0-BE3C-A02D09EC9D45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8AB34-731B-45D0-BD37-7E3906BAA6A5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46A76-E063-4EF8-A696-CEE5F70BADA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209A8-46FB-4877-A5E6-774E739920C7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24F8F-BE33-480D-8925-4D1336089C48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0DBE7-5C6B-4954-9558-8220CEB3AF96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0600" y="350838"/>
            <a:ext cx="2189163" cy="5429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50838"/>
            <a:ext cx="6416675" cy="5429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52F85-C552-4945-8F42-BB4A95E190E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9B949A82-6A3C-4E31-85C2-4E862D741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C9A2A-CAB2-4BF9-B4D9-39B42C5B9E03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FAD22-7A8B-4D4A-A7F3-EBD26704469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5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40E61-5E41-4C59-AEEC-F8CC797E9C4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A9164-903E-42E2-BF78-DCB383641F1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17F5E-362E-414C-99DC-70A48150DEA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10D82-8482-4D6F-A7DA-B7B9BF571775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19B19-5454-4893-9B4C-CA613B09A662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62408-86DB-468F-B1A0-B8CC21D1A3D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88365-24E9-4185-A3D8-3C3C28A392D7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8C24A-3B56-4F59-8404-FBC5C7B292A4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eaLnBrk="0" hangingPunct="0">
              <a:defRPr/>
            </a:pPr>
            <a:fld id="{B96D9960-2001-4462-831F-D4178AA47F5B}" type="slidenum">
              <a:rPr lang="en-US"/>
              <a:pPr eaLnBrk="0" hangingPunct="0"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A56CC16D-A2AB-4D02-98A0-117402C90A0A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5941AB-5DDE-48C1-9AF6-44EE0B85B054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5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92B1A4B2-83F7-40D2-84F6-EAC2E8C7B36A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4E6A485C-2946-420D-9EA6-4ED5CC1CDD0C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0839782-48F3-40CA-8B2D-1DA2E781BBCD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CA65F4CC-269F-4555-86E3-241E07413A57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8C37763A-5A29-4987-9FC4-ADD9B8E78ACD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E4D7D529-2FEE-472F-9838-8232855A6056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93BD7225-3F07-40DB-930F-7D9D935297EC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ABB3B796-0D04-449E-AAF0-D32952D6B305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lt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9" name="Rectangle 7" descr="Green marble"/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85800" y="3324225"/>
            <a:ext cx="9001125" cy="374650"/>
            <a:chOff x="384" y="2094"/>
            <a:chExt cx="5040" cy="236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88" y="2094"/>
              <a:ext cx="4940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</p:grpSp>
      <p:sp>
        <p:nvSpPr>
          <p:cNvPr id="400392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71525" y="18288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0393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85813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529013" y="6154738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86638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44CED-5684-471F-A5A6-56D3B55B1DD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ED500-DEA2-46D5-B4E2-33F0AB5BF39A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71804-1570-4093-B1D4-C8B9E62FA8E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3988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EB64B-BA09-48EF-90BD-DD909ADB1E3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84B09-41B5-476B-8EC8-2C885AD6B0E4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B383B-192E-4868-9DED-074E5EB197EC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F763C-5A02-4A1A-91A3-A46CBF3126C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3D7E7-FF51-4BC1-BA0F-8581F5B9C49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14E27-E456-465D-9408-79CDE2F1DBB4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82545-6FC9-4DA5-BD5A-D6D330234AD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0600" y="350838"/>
            <a:ext cx="2189163" cy="5429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50838"/>
            <a:ext cx="6416675" cy="5429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3DAD6-2F8B-41A1-88EB-3FF72248895F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1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0" r:id="rId1"/>
    <p:sldLayoutId id="2147484831" r:id="rId2"/>
    <p:sldLayoutId id="2147484832" r:id="rId3"/>
    <p:sldLayoutId id="2147484833" r:id="rId4"/>
    <p:sldLayoutId id="2147484834" r:id="rId5"/>
    <p:sldLayoutId id="2147484835" r:id="rId6"/>
    <p:sldLayoutId id="2147484836" r:id="rId7"/>
    <p:sldLayoutId id="2147484837" r:id="rId8"/>
    <p:sldLayoutId id="2147484838" r:id="rId9"/>
    <p:sldLayoutId id="2147484839" r:id="rId10"/>
    <p:sldLayoutId id="21474848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697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2" r:id="rId1"/>
    <p:sldLayoutId id="2147484843" r:id="rId2"/>
    <p:sldLayoutId id="2147484844" r:id="rId3"/>
    <p:sldLayoutId id="2147484845" r:id="rId4"/>
    <p:sldLayoutId id="2147484846" r:id="rId5"/>
    <p:sldLayoutId id="2147484847" r:id="rId6"/>
    <p:sldLayoutId id="2147484848" r:id="rId7"/>
    <p:sldLayoutId id="2147484849" r:id="rId8"/>
    <p:sldLayoutId id="2147484850" r:id="rId9"/>
    <p:sldLayoutId id="2147484851" r:id="rId10"/>
    <p:sldLayoutId id="21474848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17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4" r:id="rId1"/>
    <p:sldLayoutId id="2147484855" r:id="rId2"/>
    <p:sldLayoutId id="2147484856" r:id="rId3"/>
    <p:sldLayoutId id="2147484857" r:id="rId4"/>
    <p:sldLayoutId id="2147484858" r:id="rId5"/>
    <p:sldLayoutId id="2147484859" r:id="rId6"/>
    <p:sldLayoutId id="2147484860" r:id="rId7"/>
    <p:sldLayoutId id="2147484861" r:id="rId8"/>
    <p:sldLayoutId id="2147484862" r:id="rId9"/>
    <p:sldLayoutId id="2147484863" r:id="rId10"/>
    <p:sldLayoutId id="21474848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930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6" r:id="rId1"/>
    <p:sldLayoutId id="2147484867" r:id="rId2"/>
    <p:sldLayoutId id="2147484868" r:id="rId3"/>
    <p:sldLayoutId id="2147484869" r:id="rId4"/>
    <p:sldLayoutId id="2147484870" r:id="rId5"/>
    <p:sldLayoutId id="2147484871" r:id="rId6"/>
    <p:sldLayoutId id="2147484872" r:id="rId7"/>
    <p:sldLayoutId id="2147484873" r:id="rId8"/>
    <p:sldLayoutId id="2147484874" r:id="rId9"/>
    <p:sldLayoutId id="2147484875" r:id="rId10"/>
    <p:sldLayoutId id="214748487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CF87610-BFC6-4AAB-A42E-C1AF223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1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11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6FAF7DC8-839D-4192-A2EE-7A564402FA0C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8814E732-740D-4226-9761-BFD1D52FB5FC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0" r:id="rId1"/>
    <p:sldLayoutId id="2147484231" r:id="rId2"/>
    <p:sldLayoutId id="2147484232" r:id="rId3"/>
    <p:sldLayoutId id="2147484233" r:id="rId4"/>
    <p:sldLayoutId id="2147484234" r:id="rId5"/>
    <p:sldLayoutId id="2147484235" r:id="rId6"/>
    <p:sldLayoutId id="2147484236" r:id="rId7"/>
    <p:sldLayoutId id="2147484237" r:id="rId8"/>
    <p:sldLayoutId id="2147484238" r:id="rId9"/>
    <p:sldLayoutId id="2147484239" r:id="rId10"/>
    <p:sldLayoutId id="21474842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238595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238596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238597" name="AutoShape 5"/>
            <p:cNvSpPr>
              <a:spLocks noChangeArrowheads="1"/>
            </p:cNvSpPr>
            <p:nvPr userDrawn="1"/>
          </p:nvSpPr>
          <p:spPr bwMode="inv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238598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238599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</p:grpSp>
      <p:sp>
        <p:nvSpPr>
          <p:cNvPr id="14848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50838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4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5813" y="166528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860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EAEAEA"/>
                </a:solidFill>
                <a:latin typeface="+mn-lt"/>
              </a:defRPr>
            </a:lvl1pPr>
          </a:lstStyle>
          <a:p>
            <a:pPr>
              <a:defRPr/>
            </a:pPr>
            <a:fld id="{BDA1192D-5BD4-44F3-8E51-9FF4A207BBD8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23860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1658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EAEAEA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860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EAEAEA"/>
                </a:solidFill>
                <a:latin typeface="+mn-lt"/>
              </a:defRPr>
            </a:lvl1pPr>
          </a:lstStyle>
          <a:p>
            <a:pPr>
              <a:defRPr/>
            </a:pPr>
            <a:fld id="{F795002E-051B-410E-BC25-B9516C7C5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02" r:id="rId1"/>
    <p:sldLayoutId id="2147484303" r:id="rId2"/>
    <p:sldLayoutId id="2147484304" r:id="rId3"/>
    <p:sldLayoutId id="2147484305" r:id="rId4"/>
    <p:sldLayoutId id="2147484306" r:id="rId5"/>
    <p:sldLayoutId id="2147484307" r:id="rId6"/>
    <p:sldLayoutId id="2147484308" r:id="rId7"/>
    <p:sldLayoutId id="2147484309" r:id="rId8"/>
    <p:sldLayoutId id="2147484310" r:id="rId9"/>
    <p:sldLayoutId id="2147484311" r:id="rId10"/>
    <p:sldLayoutId id="21474843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406531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2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3" name="AutoShape 5"/>
            <p:cNvSpPr>
              <a:spLocks noChangeArrowheads="1"/>
            </p:cNvSpPr>
            <p:nvPr userDrawn="1"/>
          </p:nvSpPr>
          <p:spPr bwMode="inv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4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5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</p:grpSp>
      <p:sp>
        <p:nvSpPr>
          <p:cNvPr id="614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50838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5813" y="166528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65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065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1658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06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F9D1AE3E-F7C8-4442-B9BA-7F12D5DB9C4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98" r:id="rId1"/>
    <p:sldLayoutId id="2147484399" r:id="rId2"/>
    <p:sldLayoutId id="2147484400" r:id="rId3"/>
    <p:sldLayoutId id="2147484401" r:id="rId4"/>
    <p:sldLayoutId id="2147484402" r:id="rId5"/>
    <p:sldLayoutId id="2147484403" r:id="rId6"/>
    <p:sldLayoutId id="2147484404" r:id="rId7"/>
    <p:sldLayoutId id="2147484405" r:id="rId8"/>
    <p:sldLayoutId id="2147484406" r:id="rId9"/>
    <p:sldLayoutId id="2147484407" r:id="rId10"/>
    <p:sldLayoutId id="21474844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6753CBE-FBD0-437F-BE24-0703D52F95C0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1331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0" r:id="rId3"/>
    <p:sldLayoutId id="2147484521" r:id="rId4"/>
    <p:sldLayoutId id="2147484522" r:id="rId5"/>
    <p:sldLayoutId id="2147484523" r:id="rId6"/>
    <p:sldLayoutId id="2147484524" r:id="rId7"/>
    <p:sldLayoutId id="2147484525" r:id="rId8"/>
    <p:sldLayoutId id="2147484526" r:id="rId9"/>
    <p:sldLayoutId id="2147484527" r:id="rId10"/>
    <p:sldLayoutId id="214748452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 b="0" i="0">
                <a:solidFill>
                  <a:schemeClr val="bg2"/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b="0" i="0">
                <a:solidFill>
                  <a:schemeClr val="bg2"/>
                </a:solidFill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b="0" i="0">
                <a:solidFill>
                  <a:schemeClr val="bg2"/>
                </a:solidFill>
              </a:defRPr>
            </a:lvl1pPr>
          </a:lstStyle>
          <a:p>
            <a:pPr eaLnBrk="0" hangingPunct="0">
              <a:defRPr/>
            </a:pPr>
            <a:fld id="{3209AE08-69DE-4877-8D6D-089CBD788482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205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42" r:id="rId1"/>
    <p:sldLayoutId id="2147484543" r:id="rId2"/>
    <p:sldLayoutId id="2147484544" r:id="rId3"/>
    <p:sldLayoutId id="2147484545" r:id="rId4"/>
    <p:sldLayoutId id="2147484546" r:id="rId5"/>
    <p:sldLayoutId id="2147484547" r:id="rId6"/>
    <p:sldLayoutId id="2147484548" r:id="rId7"/>
    <p:sldLayoutId id="2147484549" r:id="rId8"/>
    <p:sldLayoutId id="2147484550" r:id="rId9"/>
    <p:sldLayoutId id="2147484551" r:id="rId10"/>
    <p:sldLayoutId id="214748455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399363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399364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399365" name="AutoShape 5"/>
            <p:cNvSpPr>
              <a:spLocks noChangeArrowheads="1"/>
            </p:cNvSpPr>
            <p:nvPr userDrawn="1"/>
          </p:nvSpPr>
          <p:spPr bwMode="inv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399366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399367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</p:grpSp>
      <p:sp>
        <p:nvSpPr>
          <p:cNvPr id="2560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50838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4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5813" y="166528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937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1658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5C2C49D7-DC3C-496F-A27A-9A035D31A778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6" r:id="rId1"/>
    <p:sldLayoutId id="2147484687" r:id="rId2"/>
    <p:sldLayoutId id="2147484688" r:id="rId3"/>
    <p:sldLayoutId id="2147484689" r:id="rId4"/>
    <p:sldLayoutId id="2147484690" r:id="rId5"/>
    <p:sldLayoutId id="2147484691" r:id="rId6"/>
    <p:sldLayoutId id="2147484692" r:id="rId7"/>
    <p:sldLayoutId id="2147484693" r:id="rId8"/>
    <p:sldLayoutId id="2147484694" r:id="rId9"/>
    <p:sldLayoutId id="2147484695" r:id="rId10"/>
    <p:sldLayoutId id="2147484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moodle2.umn.edu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0.png"/><Relationship Id="rId4" Type="http://schemas.openxmlformats.org/officeDocument/2006/relationships/hyperlink" Target="http://www.d.umn.edu/students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1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1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d.umn.edu/cla/faculty/troufs/anthfood/afhandout_first-day_online.html" TargetMode="Externa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d.umn.edu/cla/faculty/troufs/anthfood/afhandout_first-day_online.html" TargetMode="Externa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d.umn.edu/cla/faculty/troufs/anthfood/afhandout_first-day_online.html" TargetMode="Externa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d.umn.edu/cla/faculty/troufs/anthfood/afhandout_first-day_online.html" TargetMode="Externa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d.umn.edu/cla/faculty/troufs/anthfood/afhandout_first-day_online.html" TargetMode="Externa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29028"/>
            <a:ext cx="10325100" cy="681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52" name="Rectangle 8"/>
          <p:cNvSpPr>
            <a:spLocks noChangeArrowheads="1"/>
          </p:cNvSpPr>
          <p:nvPr/>
        </p:nvSpPr>
        <p:spPr bwMode="auto">
          <a:xfrm>
            <a:off x="3521058" y="5300454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16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kumimoji="1" lang="en-US" sz="2800" dirty="0">
              <a:solidFill>
                <a:srgbClr val="FFFFFF"/>
              </a:solidFill>
            </a:endParaRPr>
          </a:p>
        </p:txBody>
      </p:sp>
      <p:sp>
        <p:nvSpPr>
          <p:cNvPr id="232453" name="Rectangle 11"/>
          <p:cNvSpPr>
            <a:spLocks noChangeArrowheads="1"/>
          </p:cNvSpPr>
          <p:nvPr/>
        </p:nvSpPr>
        <p:spPr bwMode="auto">
          <a:xfrm>
            <a:off x="4305300" y="5679888"/>
            <a:ext cx="16446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en-US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lang="en-US" sz="1200" b="1" dirty="0" smtClean="0">
                <a:solidFill>
                  <a:srgbClr val="000000"/>
                </a:solidFill>
              </a:rPr>
              <a:t>© 2010-2015</a:t>
            </a:r>
            <a:endParaRPr kumimoji="1" lang="en-US" sz="12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257300" y="3951982"/>
            <a:ext cx="7720382" cy="107721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32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Use your up/down arrow keys and/or </a:t>
            </a:r>
          </a:p>
          <a:p>
            <a:pPr algn="ctr" eaLnBrk="0" hangingPunct="0"/>
            <a:r>
              <a:rPr lang="en-US" sz="32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your space bar to advance the slides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62742"/>
            <a:ext cx="8686800" cy="475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57300" y="685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may look something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2607584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56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39156" y="4953000"/>
            <a:ext cx="7772400" cy="646331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Reading Assignments for Week 1</a:t>
            </a:r>
          </a:p>
        </p:txBody>
      </p:sp>
    </p:spTree>
    <p:extLst>
      <p:ext uri="{BB962C8B-B14F-4D97-AF65-F5344CB8AC3E}">
        <p14:creationId xmlns:p14="http://schemas.microsoft.com/office/powerpoint/2010/main" val="3512828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56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70660" y="4572000"/>
            <a:ext cx="7421775" cy="461665"/>
          </a:xfrm>
          <a:prstGeom prst="rect">
            <a:avLst/>
          </a:prstGeom>
          <a:solidFill>
            <a:schemeClr val="bg1"/>
          </a:solidFill>
          <a:ln w="76200">
            <a:solidFill>
              <a:srgbClr val="FF99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With a little Trivia thrown in at no extra charge . . .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8" name="Striped Right Arrow 7"/>
          <p:cNvSpPr/>
          <p:nvPr/>
        </p:nvSpPr>
        <p:spPr bwMode="auto">
          <a:xfrm rot="10800000">
            <a:off x="6757774" y="5453742"/>
            <a:ext cx="2148114" cy="45800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08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58" y="439056"/>
            <a:ext cx="6708728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2476500" y="3085372"/>
            <a:ext cx="5791200" cy="724627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4954" y="3991428"/>
            <a:ext cx="6526118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And occasionally a few charts and diagrams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to help out with the readings . . .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Striped Right Arrow 11"/>
          <p:cNvSpPr/>
          <p:nvPr/>
        </p:nvSpPr>
        <p:spPr bwMode="auto">
          <a:xfrm rot="7347759">
            <a:off x="3696161" y="2018456"/>
            <a:ext cx="2148114" cy="45800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660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848" y="228600"/>
            <a:ext cx="6047652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745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67" y="228600"/>
            <a:ext cx="5888133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378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58" y="439056"/>
            <a:ext cx="6708728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66900" y="2667000"/>
            <a:ext cx="6526118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REM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: Don’t‘ forget the Activities . . </a:t>
            </a:r>
            <a:r>
              <a:rPr lang="en-US" sz="24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.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 </a:t>
            </a:r>
            <a:endParaRPr lang="en-US" sz="24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sp>
        <p:nvSpPr>
          <p:cNvPr id="12" name="Striped Right Arrow 11"/>
          <p:cNvSpPr/>
          <p:nvPr/>
        </p:nvSpPr>
        <p:spPr bwMode="auto">
          <a:xfrm rot="11334712">
            <a:off x="5897504" y="4140537"/>
            <a:ext cx="2148114" cy="45800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34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92100"/>
            <a:ext cx="8121650" cy="627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72" y="0"/>
            <a:ext cx="10287000" cy="685800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none" rtlCol="0">
            <a:noAutofit/>
          </a:bodyPr>
          <a:lstStyle/>
          <a:p>
            <a:endParaRPr lang="en-US" dirty="0">
              <a:solidFill>
                <a:srgbClr val="EAEAE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" y="4038600"/>
            <a:ext cx="10058399" cy="2605314"/>
          </a:xfrm>
          <a:prstGeom prst="rect">
            <a:avLst/>
          </a:prstGeom>
          <a:noFill/>
        </p:spPr>
        <p:txBody>
          <a:bodyPr wrap="none" lIns="91440" tIns="45720" rIns="91440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32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And, if you haven’t already done so,</a:t>
            </a:r>
          </a:p>
          <a:p>
            <a:pPr marL="2400300" indent="-2400300" algn="ctr" eaLnBrk="0" hangingPunct="0">
              <a:defRPr/>
            </a:pPr>
            <a:r>
              <a:rPr kumimoji="1" lang="en-US" sz="32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have a look at the</a:t>
            </a:r>
          </a:p>
          <a:p>
            <a:pPr marL="2400300" indent="-2400300" algn="ctr" eaLnBrk="0" hangingPunct="0">
              <a:defRPr/>
            </a:pPr>
            <a:r>
              <a:rPr kumimoji="1" lang="en-US" sz="32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Orientation Materials</a:t>
            </a:r>
            <a:endParaRPr kumimoji="1" lang="en-US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3409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2324100" y="2743200"/>
            <a:ext cx="5638800" cy="883920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Striped Right Arrow 7"/>
          <p:cNvSpPr/>
          <p:nvPr/>
        </p:nvSpPr>
        <p:spPr bwMode="auto">
          <a:xfrm rot="10800000">
            <a:off x="8106387" y="2986314"/>
            <a:ext cx="1485741" cy="416365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143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2324100" y="2743200"/>
            <a:ext cx="5638800" cy="883920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923081"/>
            <a:ext cx="7772400" cy="3029919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757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lang="en-US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7613" y="4206526"/>
            <a:ext cx="9646487" cy="2437388"/>
          </a:xfrm>
          <a:prstGeom prst="rect">
            <a:avLst/>
          </a:prstGeom>
          <a:noFill/>
        </p:spPr>
        <p:txBody>
          <a:bodyPr wrap="none" lIns="91440" tIns="45720" rIns="91440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And, for the fun of it,</a:t>
            </a:r>
          </a:p>
          <a:p>
            <a:pPr marL="2400300" indent="-2400300"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have a look at the</a:t>
            </a:r>
          </a:p>
          <a:p>
            <a:pPr marL="2400300" indent="-2400300"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“Meet Your Professor” Materials</a:t>
            </a:r>
            <a:endParaRPr kumimoji="1" lang="en-US" sz="20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4300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62742"/>
            <a:ext cx="8686800" cy="475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eform 4"/>
          <p:cNvSpPr/>
          <p:nvPr/>
        </p:nvSpPr>
        <p:spPr bwMode="auto">
          <a:xfrm>
            <a:off x="8034405" y="1509486"/>
            <a:ext cx="1528695" cy="493786"/>
          </a:xfrm>
          <a:custGeom>
            <a:avLst/>
            <a:gdLst>
              <a:gd name="connsiteX0" fmla="*/ 1364343 w 1528695"/>
              <a:gd name="connsiteY0" fmla="*/ 391885 h 493786"/>
              <a:gd name="connsiteX1" fmla="*/ 1436914 w 1528695"/>
              <a:gd name="connsiteY1" fmla="*/ 377371 h 493786"/>
              <a:gd name="connsiteX2" fmla="*/ 1451428 w 1528695"/>
              <a:gd name="connsiteY2" fmla="*/ 333828 h 493786"/>
              <a:gd name="connsiteX3" fmla="*/ 1480457 w 1528695"/>
              <a:gd name="connsiteY3" fmla="*/ 290285 h 493786"/>
              <a:gd name="connsiteX4" fmla="*/ 1494971 w 1528695"/>
              <a:gd name="connsiteY4" fmla="*/ 246743 h 493786"/>
              <a:gd name="connsiteX5" fmla="*/ 1509485 w 1528695"/>
              <a:gd name="connsiteY5" fmla="*/ 145143 h 493786"/>
              <a:gd name="connsiteX6" fmla="*/ 1465943 w 1528695"/>
              <a:gd name="connsiteY6" fmla="*/ 130628 h 493786"/>
              <a:gd name="connsiteX7" fmla="*/ 1422400 w 1528695"/>
              <a:gd name="connsiteY7" fmla="*/ 101600 h 493786"/>
              <a:gd name="connsiteX8" fmla="*/ 1378857 w 1528695"/>
              <a:gd name="connsiteY8" fmla="*/ 87085 h 493786"/>
              <a:gd name="connsiteX9" fmla="*/ 1335314 w 1528695"/>
              <a:gd name="connsiteY9" fmla="*/ 58057 h 493786"/>
              <a:gd name="connsiteX10" fmla="*/ 1277257 w 1528695"/>
              <a:gd name="connsiteY10" fmla="*/ 43543 h 493786"/>
              <a:gd name="connsiteX11" fmla="*/ 1233714 w 1528695"/>
              <a:gd name="connsiteY11" fmla="*/ 29028 h 493786"/>
              <a:gd name="connsiteX12" fmla="*/ 1103085 w 1528695"/>
              <a:gd name="connsiteY12" fmla="*/ 0 h 493786"/>
              <a:gd name="connsiteX13" fmla="*/ 464457 w 1528695"/>
              <a:gd name="connsiteY13" fmla="*/ 14514 h 493786"/>
              <a:gd name="connsiteX14" fmla="*/ 333828 w 1528695"/>
              <a:gd name="connsiteY14" fmla="*/ 43543 h 493786"/>
              <a:gd name="connsiteX15" fmla="*/ 232228 w 1528695"/>
              <a:gd name="connsiteY15" fmla="*/ 72571 h 493786"/>
              <a:gd name="connsiteX16" fmla="*/ 174171 w 1528695"/>
              <a:gd name="connsiteY16" fmla="*/ 101600 h 493786"/>
              <a:gd name="connsiteX17" fmla="*/ 116114 w 1528695"/>
              <a:gd name="connsiteY17" fmla="*/ 116114 h 493786"/>
              <a:gd name="connsiteX18" fmla="*/ 72571 w 1528695"/>
              <a:gd name="connsiteY18" fmla="*/ 130628 h 493786"/>
              <a:gd name="connsiteX19" fmla="*/ 14514 w 1528695"/>
              <a:gd name="connsiteY19" fmla="*/ 261257 h 493786"/>
              <a:gd name="connsiteX20" fmla="*/ 0 w 1528695"/>
              <a:gd name="connsiteY20" fmla="*/ 304800 h 493786"/>
              <a:gd name="connsiteX21" fmla="*/ 29028 w 1528695"/>
              <a:gd name="connsiteY21" fmla="*/ 391885 h 493786"/>
              <a:gd name="connsiteX22" fmla="*/ 72571 w 1528695"/>
              <a:gd name="connsiteY22" fmla="*/ 406400 h 493786"/>
              <a:gd name="connsiteX23" fmla="*/ 159657 w 1528695"/>
              <a:gd name="connsiteY23" fmla="*/ 449943 h 493786"/>
              <a:gd name="connsiteX24" fmla="*/ 682171 w 1528695"/>
              <a:gd name="connsiteY24" fmla="*/ 464457 h 493786"/>
              <a:gd name="connsiteX25" fmla="*/ 1291771 w 1528695"/>
              <a:gd name="connsiteY25" fmla="*/ 478971 h 493786"/>
              <a:gd name="connsiteX26" fmla="*/ 1320800 w 1528695"/>
              <a:gd name="connsiteY26" fmla="*/ 435428 h 493786"/>
              <a:gd name="connsiteX27" fmla="*/ 1364343 w 1528695"/>
              <a:gd name="connsiteY27" fmla="*/ 391885 h 493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28695" h="493786">
                <a:moveTo>
                  <a:pt x="1364343" y="391885"/>
                </a:moveTo>
                <a:cubicBezTo>
                  <a:pt x="1383695" y="382209"/>
                  <a:pt x="1416388" y="391055"/>
                  <a:pt x="1436914" y="377371"/>
                </a:cubicBezTo>
                <a:cubicBezTo>
                  <a:pt x="1449644" y="368884"/>
                  <a:pt x="1444586" y="347512"/>
                  <a:pt x="1451428" y="333828"/>
                </a:cubicBezTo>
                <a:cubicBezTo>
                  <a:pt x="1459229" y="318226"/>
                  <a:pt x="1470781" y="304799"/>
                  <a:pt x="1480457" y="290285"/>
                </a:cubicBezTo>
                <a:cubicBezTo>
                  <a:pt x="1485295" y="275771"/>
                  <a:pt x="1488129" y="260427"/>
                  <a:pt x="1494971" y="246743"/>
                </a:cubicBezTo>
                <a:cubicBezTo>
                  <a:pt x="1515027" y="206631"/>
                  <a:pt x="1551145" y="197219"/>
                  <a:pt x="1509485" y="145143"/>
                </a:cubicBezTo>
                <a:cubicBezTo>
                  <a:pt x="1499928" y="133196"/>
                  <a:pt x="1479627" y="137470"/>
                  <a:pt x="1465943" y="130628"/>
                </a:cubicBezTo>
                <a:cubicBezTo>
                  <a:pt x="1450341" y="122827"/>
                  <a:pt x="1438002" y="109401"/>
                  <a:pt x="1422400" y="101600"/>
                </a:cubicBezTo>
                <a:cubicBezTo>
                  <a:pt x="1408716" y="94758"/>
                  <a:pt x="1392541" y="93927"/>
                  <a:pt x="1378857" y="87085"/>
                </a:cubicBezTo>
                <a:cubicBezTo>
                  <a:pt x="1363255" y="79284"/>
                  <a:pt x="1351348" y="64928"/>
                  <a:pt x="1335314" y="58057"/>
                </a:cubicBezTo>
                <a:cubicBezTo>
                  <a:pt x="1316979" y="50199"/>
                  <a:pt x="1296437" y="49023"/>
                  <a:pt x="1277257" y="43543"/>
                </a:cubicBezTo>
                <a:cubicBezTo>
                  <a:pt x="1262546" y="39340"/>
                  <a:pt x="1248425" y="33231"/>
                  <a:pt x="1233714" y="29028"/>
                </a:cubicBezTo>
                <a:cubicBezTo>
                  <a:pt x="1185891" y="15364"/>
                  <a:pt x="1152963" y="9975"/>
                  <a:pt x="1103085" y="0"/>
                </a:cubicBezTo>
                <a:lnTo>
                  <a:pt x="464457" y="14514"/>
                </a:lnTo>
                <a:cubicBezTo>
                  <a:pt x="388305" y="17560"/>
                  <a:pt x="391760" y="26991"/>
                  <a:pt x="333828" y="43543"/>
                </a:cubicBezTo>
                <a:cubicBezTo>
                  <a:pt x="297003" y="54065"/>
                  <a:pt x="267027" y="57657"/>
                  <a:pt x="232228" y="72571"/>
                </a:cubicBezTo>
                <a:cubicBezTo>
                  <a:pt x="212341" y="81094"/>
                  <a:pt x="194430" y="94003"/>
                  <a:pt x="174171" y="101600"/>
                </a:cubicBezTo>
                <a:cubicBezTo>
                  <a:pt x="155493" y="108604"/>
                  <a:pt x="135294" y="110634"/>
                  <a:pt x="116114" y="116114"/>
                </a:cubicBezTo>
                <a:cubicBezTo>
                  <a:pt x="101403" y="120317"/>
                  <a:pt x="87085" y="125790"/>
                  <a:pt x="72571" y="130628"/>
                </a:cubicBezTo>
                <a:cubicBezTo>
                  <a:pt x="26570" y="199630"/>
                  <a:pt x="49059" y="157623"/>
                  <a:pt x="14514" y="261257"/>
                </a:cubicBezTo>
                <a:lnTo>
                  <a:pt x="0" y="304800"/>
                </a:lnTo>
                <a:cubicBezTo>
                  <a:pt x="9676" y="333828"/>
                  <a:pt x="0" y="382209"/>
                  <a:pt x="29028" y="391885"/>
                </a:cubicBezTo>
                <a:cubicBezTo>
                  <a:pt x="43542" y="396723"/>
                  <a:pt x="58887" y="399558"/>
                  <a:pt x="72571" y="406400"/>
                </a:cubicBezTo>
                <a:cubicBezTo>
                  <a:pt x="106675" y="423452"/>
                  <a:pt x="119009" y="447858"/>
                  <a:pt x="159657" y="449943"/>
                </a:cubicBezTo>
                <a:cubicBezTo>
                  <a:pt x="333667" y="458867"/>
                  <a:pt x="508000" y="459619"/>
                  <a:pt x="682171" y="464457"/>
                </a:cubicBezTo>
                <a:cubicBezTo>
                  <a:pt x="1078476" y="504087"/>
                  <a:pt x="875313" y="497901"/>
                  <a:pt x="1291771" y="478971"/>
                </a:cubicBezTo>
                <a:cubicBezTo>
                  <a:pt x="1301447" y="464457"/>
                  <a:pt x="1307672" y="446915"/>
                  <a:pt x="1320800" y="435428"/>
                </a:cubicBezTo>
                <a:cubicBezTo>
                  <a:pt x="1347056" y="412454"/>
                  <a:pt x="1344991" y="401561"/>
                  <a:pt x="1364343" y="391885"/>
                </a:cubicBez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57300" y="685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may look something like this . . .</a:t>
            </a:r>
          </a:p>
        </p:txBody>
      </p:sp>
      <p:sp>
        <p:nvSpPr>
          <p:cNvPr id="6" name="Striped Right Arrow 5"/>
          <p:cNvSpPr/>
          <p:nvPr/>
        </p:nvSpPr>
        <p:spPr bwMode="auto">
          <a:xfrm rot="17710699">
            <a:off x="7146659" y="2860718"/>
            <a:ext cx="2148114" cy="609600"/>
          </a:xfrm>
          <a:prstGeom prst="stripedRightArrow">
            <a:avLst/>
          </a:prstGeom>
          <a:solidFill>
            <a:srgbClr val="FF0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7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lang="en-US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7613" y="4206526"/>
            <a:ext cx="9646487" cy="2437388"/>
          </a:xfrm>
          <a:prstGeom prst="rect">
            <a:avLst/>
          </a:prstGeom>
          <a:noFill/>
        </p:spPr>
        <p:txBody>
          <a:bodyPr wrap="none" lIns="91440" tIns="45720" rIns="91440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60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Why?</a:t>
            </a:r>
            <a:endParaRPr kumimoji="1" lang="en-US" sz="40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0459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lang="en-US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8700" y="1752600"/>
            <a:ext cx="8229600" cy="2437388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no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Research shows that people who know a little about their teachers . . . </a:t>
            </a:r>
            <a:endParaRPr kumimoji="1" lang="en-US" sz="20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4422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4513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lang="en-US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8700" y="1752600"/>
            <a:ext cx="8229600" cy="2437388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no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Research shows that people who know a little about their teachers . . . </a:t>
            </a:r>
            <a:endParaRPr kumimoji="1" lang="en-US" sz="20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8700" y="3987355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Learn more . . .</a:t>
            </a:r>
            <a:endParaRPr kumimoji="1" lang="en-US" sz="1200" b="1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1540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4513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lang="en-US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8700" y="1752600"/>
            <a:ext cx="8229600" cy="2437388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no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Research shows that people who know a little about their teachers . . . </a:t>
            </a:r>
            <a:endParaRPr kumimoji="1" lang="en-US" sz="20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8700" y="3987355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Learn more . . .</a:t>
            </a:r>
            <a:endParaRPr kumimoji="1" lang="en-US" sz="1200" b="1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8700" y="4872727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Remember it better . . .</a:t>
            </a:r>
          </a:p>
        </p:txBody>
      </p:sp>
    </p:spTree>
    <p:extLst>
      <p:ext uri="{BB962C8B-B14F-4D97-AF65-F5344CB8AC3E}">
        <p14:creationId xmlns:p14="http://schemas.microsoft.com/office/powerpoint/2010/main" val="11020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4513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lang="en-US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8700" y="1752600"/>
            <a:ext cx="8229600" cy="2437388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no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Research shows that people who know a little about their teachers . . . </a:t>
            </a:r>
            <a:endParaRPr kumimoji="1" lang="en-US" sz="20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8700" y="3987355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Learn more . . .</a:t>
            </a:r>
            <a:endParaRPr kumimoji="1" lang="en-US" sz="1200" b="1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8700" y="4872727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Remember it better . . .</a:t>
            </a:r>
          </a:p>
        </p:txBody>
      </p:sp>
      <p:sp>
        <p:nvSpPr>
          <p:cNvPr id="8" name="Rectangle 7"/>
          <p:cNvSpPr/>
          <p:nvPr/>
        </p:nvSpPr>
        <p:spPr>
          <a:xfrm>
            <a:off x="1028700" y="5685972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Have more fun learning . . . </a:t>
            </a:r>
            <a:endParaRPr kumimoji="1" lang="en-US" sz="20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0993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/>
          <p:cNvSpPr txBox="1">
            <a:spLocks noChangeArrowheads="1"/>
          </p:cNvSpPr>
          <p:nvPr/>
        </p:nvSpPr>
        <p:spPr bwMode="auto">
          <a:xfrm>
            <a:off x="1245500" y="2484965"/>
            <a:ext cx="77724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one more piece</a:t>
            </a:r>
          </a:p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of useful information </a:t>
            </a:r>
            <a:r>
              <a:rPr lang="en-US" sz="6600" b="1" dirty="0">
                <a:solidFill>
                  <a:srgbClr val="FF0000"/>
                </a:solidFill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1454602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143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28700" y="3507700"/>
            <a:ext cx="8229600" cy="2308324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rPr>
              <a:t>At the very top of “Block 1” you will see an alphabet.</a:t>
            </a:r>
          </a:p>
          <a:p>
            <a:pPr algn="ctr"/>
            <a:endParaRPr lang="en-US" sz="2400" b="1" dirty="0" smtClean="0">
              <a:solidFill>
                <a:srgbClr val="FFFFFF"/>
              </a:solidFill>
              <a:effectLst>
                <a:outerShdw blurRad="50800" dist="38100" dir="18900000" algn="bl" rotWithShape="0">
                  <a:prstClr val="black"/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rPr>
              <a:t>  Clicking on a letter will bring you to a page that indexes course WebPages for virtually all of the scheduled topics and items in the course. </a:t>
            </a:r>
          </a:p>
        </p:txBody>
      </p:sp>
      <p:sp>
        <p:nvSpPr>
          <p:cNvPr id="10" name="Striped Right Arrow 9"/>
          <p:cNvSpPr/>
          <p:nvPr/>
        </p:nvSpPr>
        <p:spPr bwMode="auto">
          <a:xfrm rot="10800000">
            <a:off x="6972300" y="1828800"/>
            <a:ext cx="1775301" cy="416365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543300" y="1736271"/>
            <a:ext cx="3222180" cy="549729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580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3543300" y="1736271"/>
            <a:ext cx="3222180" cy="549729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Striped Right Arrow 5"/>
          <p:cNvSpPr/>
          <p:nvPr/>
        </p:nvSpPr>
        <p:spPr bwMode="auto">
          <a:xfrm rot="10800000">
            <a:off x="6972300" y="1828800"/>
            <a:ext cx="1775301" cy="416365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04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3543300" y="1736271"/>
            <a:ext cx="3222180" cy="549729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Striped Right Arrow 5"/>
          <p:cNvSpPr/>
          <p:nvPr/>
        </p:nvSpPr>
        <p:spPr bwMode="auto">
          <a:xfrm rot="10800000">
            <a:off x="6972300" y="1828800"/>
            <a:ext cx="1775301" cy="416365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28700" y="3507700"/>
            <a:ext cx="8229600" cy="2308324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rPr>
              <a:t>At the very top of “Block 1” you will see an alphabet.</a:t>
            </a:r>
          </a:p>
          <a:p>
            <a:pPr algn="ctr"/>
            <a:endParaRPr lang="en-US" sz="2400" b="1" dirty="0" smtClean="0">
              <a:solidFill>
                <a:srgbClr val="FFFFFF"/>
              </a:solidFill>
              <a:effectLst>
                <a:outerShdw blurRad="50800" dist="38100" dir="18900000" algn="bl" rotWithShape="0">
                  <a:prstClr val="black"/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rPr>
              <a:t>  Clicking on a letter will bring you to a page that indexes course WebPages for virtually all of the scheduled topics and items in the course. </a:t>
            </a:r>
          </a:p>
        </p:txBody>
      </p:sp>
    </p:spTree>
    <p:extLst>
      <p:ext uri="{BB962C8B-B14F-4D97-AF65-F5344CB8AC3E}">
        <p14:creationId xmlns:p14="http://schemas.microsoft.com/office/powerpoint/2010/main" val="1354706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028700" y="6858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If you get this screen, go to “University of Minnesota Login” . . 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62742"/>
            <a:ext cx="8686800" cy="475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09900" y="4495800"/>
            <a:ext cx="42017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Be sure to log in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8034405" y="1509486"/>
            <a:ext cx="1528695" cy="493786"/>
          </a:xfrm>
          <a:custGeom>
            <a:avLst/>
            <a:gdLst>
              <a:gd name="connsiteX0" fmla="*/ 1364343 w 1528695"/>
              <a:gd name="connsiteY0" fmla="*/ 391885 h 493786"/>
              <a:gd name="connsiteX1" fmla="*/ 1436914 w 1528695"/>
              <a:gd name="connsiteY1" fmla="*/ 377371 h 493786"/>
              <a:gd name="connsiteX2" fmla="*/ 1451428 w 1528695"/>
              <a:gd name="connsiteY2" fmla="*/ 333828 h 493786"/>
              <a:gd name="connsiteX3" fmla="*/ 1480457 w 1528695"/>
              <a:gd name="connsiteY3" fmla="*/ 290285 h 493786"/>
              <a:gd name="connsiteX4" fmla="*/ 1494971 w 1528695"/>
              <a:gd name="connsiteY4" fmla="*/ 246743 h 493786"/>
              <a:gd name="connsiteX5" fmla="*/ 1509485 w 1528695"/>
              <a:gd name="connsiteY5" fmla="*/ 145143 h 493786"/>
              <a:gd name="connsiteX6" fmla="*/ 1465943 w 1528695"/>
              <a:gd name="connsiteY6" fmla="*/ 130628 h 493786"/>
              <a:gd name="connsiteX7" fmla="*/ 1422400 w 1528695"/>
              <a:gd name="connsiteY7" fmla="*/ 101600 h 493786"/>
              <a:gd name="connsiteX8" fmla="*/ 1378857 w 1528695"/>
              <a:gd name="connsiteY8" fmla="*/ 87085 h 493786"/>
              <a:gd name="connsiteX9" fmla="*/ 1335314 w 1528695"/>
              <a:gd name="connsiteY9" fmla="*/ 58057 h 493786"/>
              <a:gd name="connsiteX10" fmla="*/ 1277257 w 1528695"/>
              <a:gd name="connsiteY10" fmla="*/ 43543 h 493786"/>
              <a:gd name="connsiteX11" fmla="*/ 1233714 w 1528695"/>
              <a:gd name="connsiteY11" fmla="*/ 29028 h 493786"/>
              <a:gd name="connsiteX12" fmla="*/ 1103085 w 1528695"/>
              <a:gd name="connsiteY12" fmla="*/ 0 h 493786"/>
              <a:gd name="connsiteX13" fmla="*/ 464457 w 1528695"/>
              <a:gd name="connsiteY13" fmla="*/ 14514 h 493786"/>
              <a:gd name="connsiteX14" fmla="*/ 333828 w 1528695"/>
              <a:gd name="connsiteY14" fmla="*/ 43543 h 493786"/>
              <a:gd name="connsiteX15" fmla="*/ 232228 w 1528695"/>
              <a:gd name="connsiteY15" fmla="*/ 72571 h 493786"/>
              <a:gd name="connsiteX16" fmla="*/ 174171 w 1528695"/>
              <a:gd name="connsiteY16" fmla="*/ 101600 h 493786"/>
              <a:gd name="connsiteX17" fmla="*/ 116114 w 1528695"/>
              <a:gd name="connsiteY17" fmla="*/ 116114 h 493786"/>
              <a:gd name="connsiteX18" fmla="*/ 72571 w 1528695"/>
              <a:gd name="connsiteY18" fmla="*/ 130628 h 493786"/>
              <a:gd name="connsiteX19" fmla="*/ 14514 w 1528695"/>
              <a:gd name="connsiteY19" fmla="*/ 261257 h 493786"/>
              <a:gd name="connsiteX20" fmla="*/ 0 w 1528695"/>
              <a:gd name="connsiteY20" fmla="*/ 304800 h 493786"/>
              <a:gd name="connsiteX21" fmla="*/ 29028 w 1528695"/>
              <a:gd name="connsiteY21" fmla="*/ 391885 h 493786"/>
              <a:gd name="connsiteX22" fmla="*/ 72571 w 1528695"/>
              <a:gd name="connsiteY22" fmla="*/ 406400 h 493786"/>
              <a:gd name="connsiteX23" fmla="*/ 159657 w 1528695"/>
              <a:gd name="connsiteY23" fmla="*/ 449943 h 493786"/>
              <a:gd name="connsiteX24" fmla="*/ 682171 w 1528695"/>
              <a:gd name="connsiteY24" fmla="*/ 464457 h 493786"/>
              <a:gd name="connsiteX25" fmla="*/ 1291771 w 1528695"/>
              <a:gd name="connsiteY25" fmla="*/ 478971 h 493786"/>
              <a:gd name="connsiteX26" fmla="*/ 1320800 w 1528695"/>
              <a:gd name="connsiteY26" fmla="*/ 435428 h 493786"/>
              <a:gd name="connsiteX27" fmla="*/ 1364343 w 1528695"/>
              <a:gd name="connsiteY27" fmla="*/ 391885 h 493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28695" h="493786">
                <a:moveTo>
                  <a:pt x="1364343" y="391885"/>
                </a:moveTo>
                <a:cubicBezTo>
                  <a:pt x="1383695" y="382209"/>
                  <a:pt x="1416388" y="391055"/>
                  <a:pt x="1436914" y="377371"/>
                </a:cubicBezTo>
                <a:cubicBezTo>
                  <a:pt x="1449644" y="368884"/>
                  <a:pt x="1444586" y="347512"/>
                  <a:pt x="1451428" y="333828"/>
                </a:cubicBezTo>
                <a:cubicBezTo>
                  <a:pt x="1459229" y="318226"/>
                  <a:pt x="1470781" y="304799"/>
                  <a:pt x="1480457" y="290285"/>
                </a:cubicBezTo>
                <a:cubicBezTo>
                  <a:pt x="1485295" y="275771"/>
                  <a:pt x="1488129" y="260427"/>
                  <a:pt x="1494971" y="246743"/>
                </a:cubicBezTo>
                <a:cubicBezTo>
                  <a:pt x="1515027" y="206631"/>
                  <a:pt x="1551145" y="197219"/>
                  <a:pt x="1509485" y="145143"/>
                </a:cubicBezTo>
                <a:cubicBezTo>
                  <a:pt x="1499928" y="133196"/>
                  <a:pt x="1479627" y="137470"/>
                  <a:pt x="1465943" y="130628"/>
                </a:cubicBezTo>
                <a:cubicBezTo>
                  <a:pt x="1450341" y="122827"/>
                  <a:pt x="1438002" y="109401"/>
                  <a:pt x="1422400" y="101600"/>
                </a:cubicBezTo>
                <a:cubicBezTo>
                  <a:pt x="1408716" y="94758"/>
                  <a:pt x="1392541" y="93927"/>
                  <a:pt x="1378857" y="87085"/>
                </a:cubicBezTo>
                <a:cubicBezTo>
                  <a:pt x="1363255" y="79284"/>
                  <a:pt x="1351348" y="64928"/>
                  <a:pt x="1335314" y="58057"/>
                </a:cubicBezTo>
                <a:cubicBezTo>
                  <a:pt x="1316979" y="50199"/>
                  <a:pt x="1296437" y="49023"/>
                  <a:pt x="1277257" y="43543"/>
                </a:cubicBezTo>
                <a:cubicBezTo>
                  <a:pt x="1262546" y="39340"/>
                  <a:pt x="1248425" y="33231"/>
                  <a:pt x="1233714" y="29028"/>
                </a:cubicBezTo>
                <a:cubicBezTo>
                  <a:pt x="1185891" y="15364"/>
                  <a:pt x="1152963" y="9975"/>
                  <a:pt x="1103085" y="0"/>
                </a:cubicBezTo>
                <a:lnTo>
                  <a:pt x="464457" y="14514"/>
                </a:lnTo>
                <a:cubicBezTo>
                  <a:pt x="388305" y="17560"/>
                  <a:pt x="391760" y="26991"/>
                  <a:pt x="333828" y="43543"/>
                </a:cubicBezTo>
                <a:cubicBezTo>
                  <a:pt x="297003" y="54065"/>
                  <a:pt x="267027" y="57657"/>
                  <a:pt x="232228" y="72571"/>
                </a:cubicBezTo>
                <a:cubicBezTo>
                  <a:pt x="212341" y="81094"/>
                  <a:pt x="194430" y="94003"/>
                  <a:pt x="174171" y="101600"/>
                </a:cubicBezTo>
                <a:cubicBezTo>
                  <a:pt x="155493" y="108604"/>
                  <a:pt x="135294" y="110634"/>
                  <a:pt x="116114" y="116114"/>
                </a:cubicBezTo>
                <a:cubicBezTo>
                  <a:pt x="101403" y="120317"/>
                  <a:pt x="87085" y="125790"/>
                  <a:pt x="72571" y="130628"/>
                </a:cubicBezTo>
                <a:cubicBezTo>
                  <a:pt x="26570" y="199630"/>
                  <a:pt x="49059" y="157623"/>
                  <a:pt x="14514" y="261257"/>
                </a:cubicBezTo>
                <a:lnTo>
                  <a:pt x="0" y="304800"/>
                </a:lnTo>
                <a:cubicBezTo>
                  <a:pt x="9676" y="333828"/>
                  <a:pt x="0" y="382209"/>
                  <a:pt x="29028" y="391885"/>
                </a:cubicBezTo>
                <a:cubicBezTo>
                  <a:pt x="43542" y="396723"/>
                  <a:pt x="58887" y="399558"/>
                  <a:pt x="72571" y="406400"/>
                </a:cubicBezTo>
                <a:cubicBezTo>
                  <a:pt x="106675" y="423452"/>
                  <a:pt x="119009" y="447858"/>
                  <a:pt x="159657" y="449943"/>
                </a:cubicBezTo>
                <a:cubicBezTo>
                  <a:pt x="333667" y="458867"/>
                  <a:pt x="508000" y="459619"/>
                  <a:pt x="682171" y="464457"/>
                </a:cubicBezTo>
                <a:cubicBezTo>
                  <a:pt x="1078476" y="504087"/>
                  <a:pt x="875313" y="497901"/>
                  <a:pt x="1291771" y="478971"/>
                </a:cubicBezTo>
                <a:cubicBezTo>
                  <a:pt x="1301447" y="464457"/>
                  <a:pt x="1307672" y="446915"/>
                  <a:pt x="1320800" y="435428"/>
                </a:cubicBezTo>
                <a:cubicBezTo>
                  <a:pt x="1347056" y="412454"/>
                  <a:pt x="1344991" y="401561"/>
                  <a:pt x="1364343" y="391885"/>
                </a:cubicBez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Striped Right Arrow 5"/>
          <p:cNvSpPr/>
          <p:nvPr/>
        </p:nvSpPr>
        <p:spPr bwMode="auto">
          <a:xfrm rot="10252838">
            <a:off x="3875053" y="2985777"/>
            <a:ext cx="2148114" cy="609600"/>
          </a:xfrm>
          <a:prstGeom prst="stripedRightArrow">
            <a:avLst/>
          </a:prstGeom>
          <a:solidFill>
            <a:srgbClr val="FF99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2459638" y="3338286"/>
            <a:ext cx="1221548" cy="341386"/>
          </a:xfrm>
          <a:custGeom>
            <a:avLst/>
            <a:gdLst>
              <a:gd name="connsiteX0" fmla="*/ 1364343 w 1528695"/>
              <a:gd name="connsiteY0" fmla="*/ 391885 h 493786"/>
              <a:gd name="connsiteX1" fmla="*/ 1436914 w 1528695"/>
              <a:gd name="connsiteY1" fmla="*/ 377371 h 493786"/>
              <a:gd name="connsiteX2" fmla="*/ 1451428 w 1528695"/>
              <a:gd name="connsiteY2" fmla="*/ 333828 h 493786"/>
              <a:gd name="connsiteX3" fmla="*/ 1480457 w 1528695"/>
              <a:gd name="connsiteY3" fmla="*/ 290285 h 493786"/>
              <a:gd name="connsiteX4" fmla="*/ 1494971 w 1528695"/>
              <a:gd name="connsiteY4" fmla="*/ 246743 h 493786"/>
              <a:gd name="connsiteX5" fmla="*/ 1509485 w 1528695"/>
              <a:gd name="connsiteY5" fmla="*/ 145143 h 493786"/>
              <a:gd name="connsiteX6" fmla="*/ 1465943 w 1528695"/>
              <a:gd name="connsiteY6" fmla="*/ 130628 h 493786"/>
              <a:gd name="connsiteX7" fmla="*/ 1422400 w 1528695"/>
              <a:gd name="connsiteY7" fmla="*/ 101600 h 493786"/>
              <a:gd name="connsiteX8" fmla="*/ 1378857 w 1528695"/>
              <a:gd name="connsiteY8" fmla="*/ 87085 h 493786"/>
              <a:gd name="connsiteX9" fmla="*/ 1335314 w 1528695"/>
              <a:gd name="connsiteY9" fmla="*/ 58057 h 493786"/>
              <a:gd name="connsiteX10" fmla="*/ 1277257 w 1528695"/>
              <a:gd name="connsiteY10" fmla="*/ 43543 h 493786"/>
              <a:gd name="connsiteX11" fmla="*/ 1233714 w 1528695"/>
              <a:gd name="connsiteY11" fmla="*/ 29028 h 493786"/>
              <a:gd name="connsiteX12" fmla="*/ 1103085 w 1528695"/>
              <a:gd name="connsiteY12" fmla="*/ 0 h 493786"/>
              <a:gd name="connsiteX13" fmla="*/ 464457 w 1528695"/>
              <a:gd name="connsiteY13" fmla="*/ 14514 h 493786"/>
              <a:gd name="connsiteX14" fmla="*/ 333828 w 1528695"/>
              <a:gd name="connsiteY14" fmla="*/ 43543 h 493786"/>
              <a:gd name="connsiteX15" fmla="*/ 232228 w 1528695"/>
              <a:gd name="connsiteY15" fmla="*/ 72571 h 493786"/>
              <a:gd name="connsiteX16" fmla="*/ 174171 w 1528695"/>
              <a:gd name="connsiteY16" fmla="*/ 101600 h 493786"/>
              <a:gd name="connsiteX17" fmla="*/ 116114 w 1528695"/>
              <a:gd name="connsiteY17" fmla="*/ 116114 h 493786"/>
              <a:gd name="connsiteX18" fmla="*/ 72571 w 1528695"/>
              <a:gd name="connsiteY18" fmla="*/ 130628 h 493786"/>
              <a:gd name="connsiteX19" fmla="*/ 14514 w 1528695"/>
              <a:gd name="connsiteY19" fmla="*/ 261257 h 493786"/>
              <a:gd name="connsiteX20" fmla="*/ 0 w 1528695"/>
              <a:gd name="connsiteY20" fmla="*/ 304800 h 493786"/>
              <a:gd name="connsiteX21" fmla="*/ 29028 w 1528695"/>
              <a:gd name="connsiteY21" fmla="*/ 391885 h 493786"/>
              <a:gd name="connsiteX22" fmla="*/ 72571 w 1528695"/>
              <a:gd name="connsiteY22" fmla="*/ 406400 h 493786"/>
              <a:gd name="connsiteX23" fmla="*/ 159657 w 1528695"/>
              <a:gd name="connsiteY23" fmla="*/ 449943 h 493786"/>
              <a:gd name="connsiteX24" fmla="*/ 682171 w 1528695"/>
              <a:gd name="connsiteY24" fmla="*/ 464457 h 493786"/>
              <a:gd name="connsiteX25" fmla="*/ 1291771 w 1528695"/>
              <a:gd name="connsiteY25" fmla="*/ 478971 h 493786"/>
              <a:gd name="connsiteX26" fmla="*/ 1320800 w 1528695"/>
              <a:gd name="connsiteY26" fmla="*/ 435428 h 493786"/>
              <a:gd name="connsiteX27" fmla="*/ 1364343 w 1528695"/>
              <a:gd name="connsiteY27" fmla="*/ 391885 h 493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28695" h="493786">
                <a:moveTo>
                  <a:pt x="1364343" y="391885"/>
                </a:moveTo>
                <a:cubicBezTo>
                  <a:pt x="1383695" y="382209"/>
                  <a:pt x="1416388" y="391055"/>
                  <a:pt x="1436914" y="377371"/>
                </a:cubicBezTo>
                <a:cubicBezTo>
                  <a:pt x="1449644" y="368884"/>
                  <a:pt x="1444586" y="347512"/>
                  <a:pt x="1451428" y="333828"/>
                </a:cubicBezTo>
                <a:cubicBezTo>
                  <a:pt x="1459229" y="318226"/>
                  <a:pt x="1470781" y="304799"/>
                  <a:pt x="1480457" y="290285"/>
                </a:cubicBezTo>
                <a:cubicBezTo>
                  <a:pt x="1485295" y="275771"/>
                  <a:pt x="1488129" y="260427"/>
                  <a:pt x="1494971" y="246743"/>
                </a:cubicBezTo>
                <a:cubicBezTo>
                  <a:pt x="1515027" y="206631"/>
                  <a:pt x="1551145" y="197219"/>
                  <a:pt x="1509485" y="145143"/>
                </a:cubicBezTo>
                <a:cubicBezTo>
                  <a:pt x="1499928" y="133196"/>
                  <a:pt x="1479627" y="137470"/>
                  <a:pt x="1465943" y="130628"/>
                </a:cubicBezTo>
                <a:cubicBezTo>
                  <a:pt x="1450341" y="122827"/>
                  <a:pt x="1438002" y="109401"/>
                  <a:pt x="1422400" y="101600"/>
                </a:cubicBezTo>
                <a:cubicBezTo>
                  <a:pt x="1408716" y="94758"/>
                  <a:pt x="1392541" y="93927"/>
                  <a:pt x="1378857" y="87085"/>
                </a:cubicBezTo>
                <a:cubicBezTo>
                  <a:pt x="1363255" y="79284"/>
                  <a:pt x="1351348" y="64928"/>
                  <a:pt x="1335314" y="58057"/>
                </a:cubicBezTo>
                <a:cubicBezTo>
                  <a:pt x="1316979" y="50199"/>
                  <a:pt x="1296437" y="49023"/>
                  <a:pt x="1277257" y="43543"/>
                </a:cubicBezTo>
                <a:cubicBezTo>
                  <a:pt x="1262546" y="39340"/>
                  <a:pt x="1248425" y="33231"/>
                  <a:pt x="1233714" y="29028"/>
                </a:cubicBezTo>
                <a:cubicBezTo>
                  <a:pt x="1185891" y="15364"/>
                  <a:pt x="1152963" y="9975"/>
                  <a:pt x="1103085" y="0"/>
                </a:cubicBezTo>
                <a:lnTo>
                  <a:pt x="464457" y="14514"/>
                </a:lnTo>
                <a:cubicBezTo>
                  <a:pt x="388305" y="17560"/>
                  <a:pt x="391760" y="26991"/>
                  <a:pt x="333828" y="43543"/>
                </a:cubicBezTo>
                <a:cubicBezTo>
                  <a:pt x="297003" y="54065"/>
                  <a:pt x="267027" y="57657"/>
                  <a:pt x="232228" y="72571"/>
                </a:cubicBezTo>
                <a:cubicBezTo>
                  <a:pt x="212341" y="81094"/>
                  <a:pt x="194430" y="94003"/>
                  <a:pt x="174171" y="101600"/>
                </a:cubicBezTo>
                <a:cubicBezTo>
                  <a:pt x="155493" y="108604"/>
                  <a:pt x="135294" y="110634"/>
                  <a:pt x="116114" y="116114"/>
                </a:cubicBezTo>
                <a:cubicBezTo>
                  <a:pt x="101403" y="120317"/>
                  <a:pt x="87085" y="125790"/>
                  <a:pt x="72571" y="130628"/>
                </a:cubicBezTo>
                <a:cubicBezTo>
                  <a:pt x="26570" y="199630"/>
                  <a:pt x="49059" y="157623"/>
                  <a:pt x="14514" y="261257"/>
                </a:cubicBezTo>
                <a:lnTo>
                  <a:pt x="0" y="304800"/>
                </a:lnTo>
                <a:cubicBezTo>
                  <a:pt x="9676" y="333828"/>
                  <a:pt x="0" y="382209"/>
                  <a:pt x="29028" y="391885"/>
                </a:cubicBezTo>
                <a:cubicBezTo>
                  <a:pt x="43542" y="396723"/>
                  <a:pt x="58887" y="399558"/>
                  <a:pt x="72571" y="406400"/>
                </a:cubicBezTo>
                <a:cubicBezTo>
                  <a:pt x="106675" y="423452"/>
                  <a:pt x="119009" y="447858"/>
                  <a:pt x="159657" y="449943"/>
                </a:cubicBezTo>
                <a:cubicBezTo>
                  <a:pt x="333667" y="458867"/>
                  <a:pt x="508000" y="459619"/>
                  <a:pt x="682171" y="464457"/>
                </a:cubicBezTo>
                <a:cubicBezTo>
                  <a:pt x="1078476" y="504087"/>
                  <a:pt x="875313" y="497901"/>
                  <a:pt x="1291771" y="478971"/>
                </a:cubicBezTo>
                <a:cubicBezTo>
                  <a:pt x="1301447" y="464457"/>
                  <a:pt x="1307672" y="446915"/>
                  <a:pt x="1320800" y="435428"/>
                </a:cubicBezTo>
                <a:cubicBezTo>
                  <a:pt x="1347056" y="412454"/>
                  <a:pt x="1344991" y="401561"/>
                  <a:pt x="1364343" y="391885"/>
                </a:cubicBezTo>
                <a:close/>
              </a:path>
            </a:pathLst>
          </a:cu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118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986" y="1704703"/>
            <a:ext cx="9144000" cy="50509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28700" y="3824276"/>
            <a:ext cx="8229600" cy="892552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This information is very  useful</a:t>
            </a:r>
          </a:p>
        </p:txBody>
      </p:sp>
    </p:spTree>
    <p:extLst>
      <p:ext uri="{BB962C8B-B14F-4D97-AF65-F5344CB8AC3E}">
        <p14:creationId xmlns:p14="http://schemas.microsoft.com/office/powerpoint/2010/main" val="673343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986" y="1704703"/>
            <a:ext cx="9144000" cy="50509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28700" y="3824276"/>
            <a:ext cx="8229600" cy="892552"/>
          </a:xfrm>
          <a:prstGeom prst="rect">
            <a:avLst/>
          </a:prstGeom>
          <a:solidFill>
            <a:schemeClr val="accent1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useful?</a:t>
            </a:r>
          </a:p>
        </p:txBody>
      </p:sp>
    </p:spTree>
    <p:extLst>
      <p:ext uri="{BB962C8B-B14F-4D97-AF65-F5344CB8AC3E}">
        <p14:creationId xmlns:p14="http://schemas.microsoft.com/office/powerpoint/2010/main" val="1941946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986" y="1704703"/>
            <a:ext cx="9144000" cy="50509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28700" y="3427274"/>
            <a:ext cx="8229600" cy="1754326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 the last four years there have been 223,000+ page visits to the </a:t>
            </a:r>
          </a:p>
          <a:p>
            <a:pPr algn="ctr"/>
            <a:r>
              <a:rPr 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Anthropology of Food course page . . .</a:t>
            </a:r>
          </a:p>
        </p:txBody>
      </p:sp>
    </p:spTree>
    <p:extLst>
      <p:ext uri="{BB962C8B-B14F-4D97-AF65-F5344CB8AC3E}">
        <p14:creationId xmlns:p14="http://schemas.microsoft.com/office/powerpoint/2010/main" val="3057249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01484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8343175" y="4114800"/>
            <a:ext cx="1143000" cy="643164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96042" y="1143000"/>
            <a:ext cx="8229600" cy="2616101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endParaRPr lang="en-US" sz="2800" b="1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 the last four years there have been 223,000+ page visits to the </a:t>
            </a:r>
          </a:p>
          <a:p>
            <a:pPr algn="ctr"/>
            <a:r>
              <a:rPr 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Anthropology of Food course page . . .</a:t>
            </a:r>
          </a:p>
          <a:p>
            <a:pPr algn="ctr"/>
            <a:endParaRPr lang="en-US" sz="2800" b="1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Striped Right Arrow 8"/>
          <p:cNvSpPr/>
          <p:nvPr/>
        </p:nvSpPr>
        <p:spPr bwMode="auto">
          <a:xfrm rot="20192262">
            <a:off x="6526443" y="4770317"/>
            <a:ext cx="1775301" cy="416365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200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986" y="1704703"/>
            <a:ext cx="9144000" cy="50509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10556" y="3276600"/>
            <a:ext cx="8229600" cy="1938992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access a topic simply click on a letter to go to an index page . . .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674832" y="1734456"/>
            <a:ext cx="533400" cy="443411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6600">
              <a:solidFill>
                <a:srgbClr val="000000"/>
              </a:solidFill>
            </a:endParaRPr>
          </a:p>
        </p:txBody>
      </p:sp>
      <p:sp>
        <p:nvSpPr>
          <p:cNvPr id="11" name="Striped Right Arrow 10"/>
          <p:cNvSpPr/>
          <p:nvPr/>
        </p:nvSpPr>
        <p:spPr bwMode="auto">
          <a:xfrm rot="13317196">
            <a:off x="4021794" y="2345285"/>
            <a:ext cx="1267322" cy="636430"/>
          </a:xfrm>
          <a:prstGeom prst="stripedRightArrow">
            <a:avLst/>
          </a:prstGeom>
          <a:solidFill>
            <a:srgbClr val="FF0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411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" y="624840"/>
            <a:ext cx="8686800" cy="560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14186" y="1601450"/>
            <a:ext cx="8229600" cy="144655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 from the index page click on the item you want . . . </a:t>
            </a:r>
          </a:p>
        </p:txBody>
      </p:sp>
    </p:spTree>
    <p:extLst>
      <p:ext uri="{BB962C8B-B14F-4D97-AF65-F5344CB8AC3E}">
        <p14:creationId xmlns:p14="http://schemas.microsoft.com/office/powerpoint/2010/main" val="1593170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" y="624840"/>
            <a:ext cx="8686800" cy="560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467100" y="2286000"/>
            <a:ext cx="5791200" cy="76200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 for more items</a:t>
            </a:r>
          </a:p>
        </p:txBody>
      </p:sp>
      <p:sp>
        <p:nvSpPr>
          <p:cNvPr id="6" name="Striped Right Arrow 5"/>
          <p:cNvSpPr/>
          <p:nvPr/>
        </p:nvSpPr>
        <p:spPr bwMode="auto">
          <a:xfrm rot="5400000">
            <a:off x="8367123" y="4198257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614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" y="533400"/>
            <a:ext cx="8686800" cy="581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59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" y="533400"/>
            <a:ext cx="8686800" cy="581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66558" y="3258456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</a:t>
            </a:r>
          </a:p>
        </p:txBody>
      </p:sp>
      <p:sp>
        <p:nvSpPr>
          <p:cNvPr id="6" name="Striped Right Arrow 5"/>
          <p:cNvSpPr/>
          <p:nvPr/>
        </p:nvSpPr>
        <p:spPr bwMode="auto">
          <a:xfrm rot="5400000">
            <a:off x="8382363" y="1836057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123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28600"/>
            <a:ext cx="7971548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eform 9"/>
          <p:cNvSpPr/>
          <p:nvPr/>
        </p:nvSpPr>
        <p:spPr bwMode="auto">
          <a:xfrm>
            <a:off x="2110740" y="1774130"/>
            <a:ext cx="1524000" cy="709990"/>
          </a:xfrm>
          <a:custGeom>
            <a:avLst/>
            <a:gdLst>
              <a:gd name="connsiteX0" fmla="*/ 379790 w 1195009"/>
              <a:gd name="connsiteY0" fmla="*/ 2419 h 481390"/>
              <a:gd name="connsiteX1" fmla="*/ 205618 w 1195009"/>
              <a:gd name="connsiteY1" fmla="*/ 16933 h 481390"/>
              <a:gd name="connsiteX2" fmla="*/ 31447 w 1195009"/>
              <a:gd name="connsiteY2" fmla="*/ 45962 h 481390"/>
              <a:gd name="connsiteX3" fmla="*/ 16933 w 1195009"/>
              <a:gd name="connsiteY3" fmla="*/ 176590 h 481390"/>
              <a:gd name="connsiteX4" fmla="*/ 16933 w 1195009"/>
              <a:gd name="connsiteY4" fmla="*/ 321733 h 481390"/>
              <a:gd name="connsiteX5" fmla="*/ 60476 w 1195009"/>
              <a:gd name="connsiteY5" fmla="*/ 394305 h 481390"/>
              <a:gd name="connsiteX6" fmla="*/ 191104 w 1195009"/>
              <a:gd name="connsiteY6" fmla="*/ 437847 h 481390"/>
              <a:gd name="connsiteX7" fmla="*/ 263676 w 1195009"/>
              <a:gd name="connsiteY7" fmla="*/ 437847 h 481390"/>
              <a:gd name="connsiteX8" fmla="*/ 437847 w 1195009"/>
              <a:gd name="connsiteY8" fmla="*/ 466876 h 481390"/>
              <a:gd name="connsiteX9" fmla="*/ 553961 w 1195009"/>
              <a:gd name="connsiteY9" fmla="*/ 466876 h 481390"/>
              <a:gd name="connsiteX10" fmla="*/ 655561 w 1195009"/>
              <a:gd name="connsiteY10" fmla="*/ 466876 h 481390"/>
              <a:gd name="connsiteX11" fmla="*/ 713618 w 1195009"/>
              <a:gd name="connsiteY11" fmla="*/ 466876 h 481390"/>
              <a:gd name="connsiteX12" fmla="*/ 829733 w 1195009"/>
              <a:gd name="connsiteY12" fmla="*/ 481390 h 481390"/>
              <a:gd name="connsiteX13" fmla="*/ 1061961 w 1195009"/>
              <a:gd name="connsiteY13" fmla="*/ 466876 h 481390"/>
              <a:gd name="connsiteX14" fmla="*/ 1163561 w 1195009"/>
              <a:gd name="connsiteY14" fmla="*/ 394305 h 481390"/>
              <a:gd name="connsiteX15" fmla="*/ 1192590 w 1195009"/>
              <a:gd name="connsiteY15" fmla="*/ 234647 h 481390"/>
              <a:gd name="connsiteX16" fmla="*/ 1149047 w 1195009"/>
              <a:gd name="connsiteY16" fmla="*/ 205619 h 481390"/>
              <a:gd name="connsiteX17" fmla="*/ 989390 w 1195009"/>
              <a:gd name="connsiteY17" fmla="*/ 147562 h 481390"/>
              <a:gd name="connsiteX18" fmla="*/ 858761 w 1195009"/>
              <a:gd name="connsiteY18" fmla="*/ 118533 h 481390"/>
              <a:gd name="connsiteX19" fmla="*/ 670076 w 1195009"/>
              <a:gd name="connsiteY19" fmla="*/ 89505 h 481390"/>
              <a:gd name="connsiteX20" fmla="*/ 612018 w 1195009"/>
              <a:gd name="connsiteY20" fmla="*/ 89505 h 481390"/>
              <a:gd name="connsiteX21" fmla="*/ 510418 w 1195009"/>
              <a:gd name="connsiteY21" fmla="*/ 74990 h 481390"/>
              <a:gd name="connsiteX22" fmla="*/ 423333 w 1195009"/>
              <a:gd name="connsiteY22" fmla="*/ 31447 h 481390"/>
              <a:gd name="connsiteX23" fmla="*/ 379790 w 1195009"/>
              <a:gd name="connsiteY23" fmla="*/ 2419 h 481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95009" h="481390">
                <a:moveTo>
                  <a:pt x="379790" y="2419"/>
                </a:moveTo>
                <a:cubicBezTo>
                  <a:pt x="343504" y="0"/>
                  <a:pt x="263675" y="9676"/>
                  <a:pt x="205618" y="16933"/>
                </a:cubicBezTo>
                <a:cubicBezTo>
                  <a:pt x="147561" y="24190"/>
                  <a:pt x="62894" y="19353"/>
                  <a:pt x="31447" y="45962"/>
                </a:cubicBezTo>
                <a:cubicBezTo>
                  <a:pt x="0" y="72571"/>
                  <a:pt x="19352" y="130628"/>
                  <a:pt x="16933" y="176590"/>
                </a:cubicBezTo>
                <a:cubicBezTo>
                  <a:pt x="14514" y="222552"/>
                  <a:pt x="9676" y="285447"/>
                  <a:pt x="16933" y="321733"/>
                </a:cubicBezTo>
                <a:cubicBezTo>
                  <a:pt x="24190" y="358019"/>
                  <a:pt x="31448" y="374953"/>
                  <a:pt x="60476" y="394305"/>
                </a:cubicBezTo>
                <a:cubicBezTo>
                  <a:pt x="89504" y="413657"/>
                  <a:pt x="157237" y="430590"/>
                  <a:pt x="191104" y="437847"/>
                </a:cubicBezTo>
                <a:cubicBezTo>
                  <a:pt x="224971" y="445104"/>
                  <a:pt x="222552" y="433009"/>
                  <a:pt x="263676" y="437847"/>
                </a:cubicBezTo>
                <a:cubicBezTo>
                  <a:pt x="304800" y="442685"/>
                  <a:pt x="389466" y="462038"/>
                  <a:pt x="437847" y="466876"/>
                </a:cubicBezTo>
                <a:cubicBezTo>
                  <a:pt x="486228" y="471714"/>
                  <a:pt x="553961" y="466876"/>
                  <a:pt x="553961" y="466876"/>
                </a:cubicBezTo>
                <a:lnTo>
                  <a:pt x="655561" y="466876"/>
                </a:lnTo>
                <a:cubicBezTo>
                  <a:pt x="682170" y="466876"/>
                  <a:pt x="684589" y="464457"/>
                  <a:pt x="713618" y="466876"/>
                </a:cubicBezTo>
                <a:cubicBezTo>
                  <a:pt x="742647" y="469295"/>
                  <a:pt x="771676" y="481390"/>
                  <a:pt x="829733" y="481390"/>
                </a:cubicBezTo>
                <a:cubicBezTo>
                  <a:pt x="887790" y="481390"/>
                  <a:pt x="1006323" y="481390"/>
                  <a:pt x="1061961" y="466876"/>
                </a:cubicBezTo>
                <a:cubicBezTo>
                  <a:pt x="1117599" y="452362"/>
                  <a:pt x="1141790" y="433010"/>
                  <a:pt x="1163561" y="394305"/>
                </a:cubicBezTo>
                <a:cubicBezTo>
                  <a:pt x="1185332" y="355600"/>
                  <a:pt x="1195009" y="266095"/>
                  <a:pt x="1192590" y="234647"/>
                </a:cubicBezTo>
                <a:cubicBezTo>
                  <a:pt x="1190171" y="203199"/>
                  <a:pt x="1182914" y="220133"/>
                  <a:pt x="1149047" y="205619"/>
                </a:cubicBezTo>
                <a:cubicBezTo>
                  <a:pt x="1115180" y="191105"/>
                  <a:pt x="1037771" y="162076"/>
                  <a:pt x="989390" y="147562"/>
                </a:cubicBezTo>
                <a:cubicBezTo>
                  <a:pt x="941009" y="133048"/>
                  <a:pt x="911980" y="128209"/>
                  <a:pt x="858761" y="118533"/>
                </a:cubicBezTo>
                <a:cubicBezTo>
                  <a:pt x="805542" y="108857"/>
                  <a:pt x="711200" y="94343"/>
                  <a:pt x="670076" y="89505"/>
                </a:cubicBezTo>
                <a:cubicBezTo>
                  <a:pt x="628952" y="84667"/>
                  <a:pt x="638628" y="91924"/>
                  <a:pt x="612018" y="89505"/>
                </a:cubicBezTo>
                <a:cubicBezTo>
                  <a:pt x="585408" y="87086"/>
                  <a:pt x="541866" y="84666"/>
                  <a:pt x="510418" y="74990"/>
                </a:cubicBezTo>
                <a:cubicBezTo>
                  <a:pt x="478971" y="65314"/>
                  <a:pt x="452361" y="43542"/>
                  <a:pt x="423333" y="31447"/>
                </a:cubicBezTo>
                <a:cubicBezTo>
                  <a:pt x="394305" y="19352"/>
                  <a:pt x="416076" y="4838"/>
                  <a:pt x="379790" y="2419"/>
                </a:cubicBezTo>
                <a:close/>
              </a:path>
            </a:pathLst>
          </a:custGeom>
          <a:noFill/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848100" y="1980234"/>
            <a:ext cx="5029200" cy="839166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click on item . . . and . . .</a:t>
            </a:r>
          </a:p>
        </p:txBody>
      </p:sp>
    </p:spTree>
    <p:extLst>
      <p:ext uri="{BB962C8B-B14F-4D97-AF65-F5344CB8AC3E}">
        <p14:creationId xmlns:p14="http://schemas.microsoft.com/office/powerpoint/2010/main" val="2804113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42900" y="3105090"/>
            <a:ext cx="9583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Your log-in page will then look something like the following . . .</a:t>
            </a:r>
          </a:p>
        </p:txBody>
      </p:sp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kumimoji="1" lang="en-US" sz="1600" b="1" dirty="0" smtClean="0">
                <a:solidFill>
                  <a:srgbClr val="FFFFFF"/>
                </a:solidFill>
              </a:rPr>
              <a:t>https://moodle.umn.edu/</a:t>
            </a:r>
            <a:endParaRPr kumimoji="1" lang="en-US" sz="1600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7300" y="3976914"/>
            <a:ext cx="7772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Log in using your “x.500” information . . .</a:t>
            </a:r>
          </a:p>
          <a:p>
            <a:pPr algn="ctr"/>
            <a:endParaRPr lang="en-US" sz="1200" b="1" dirty="0" smtClean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(that’s the log-in information you use for your e-mail)</a:t>
            </a:r>
          </a:p>
        </p:txBody>
      </p:sp>
    </p:spTree>
    <p:extLst>
      <p:ext uri="{BB962C8B-B14F-4D97-AF65-F5344CB8AC3E}">
        <p14:creationId xmlns:p14="http://schemas.microsoft.com/office/powerpoint/2010/main" val="4239127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57072" y="432137"/>
            <a:ext cx="4158342" cy="1015663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voilá</a:t>
            </a:r>
            <a:endParaRPr lang="en-US" sz="3600" b="1" i="1" dirty="0" smtClean="0">
              <a:solidFill>
                <a:srgbClr val="FFFFFF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1616166"/>
            <a:ext cx="8229600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61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478727" y="1504950"/>
            <a:ext cx="2350323" cy="76944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 . . .</a:t>
            </a:r>
            <a:endParaRPr lang="en-US" sz="44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07165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231427" name="Text Box 4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6" y="97608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987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r>
              <a:rPr lang="en-US" i="1" smtClean="0"/>
              <a:t/>
            </a:r>
            <a:br>
              <a:rPr lang="en-US" i="1" smtClean="0"/>
            </a:br>
            <a:endParaRPr lang="en-US" i="1" smtClean="0"/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0"/>
            <a:ext cx="10058400" cy="668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 rot="19925762">
            <a:off x="1685420" y="1058736"/>
            <a:ext cx="3670266" cy="209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SlantUp">
              <a:avLst>
                <a:gd name="adj" fmla="val 27356"/>
              </a:avLst>
            </a:prstTxWarp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defRPr/>
            </a:pP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Laptops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Welcome</a:t>
            </a:r>
          </a:p>
        </p:txBody>
      </p:sp>
      <p:sp>
        <p:nvSpPr>
          <p:cNvPr id="200708" name="Rectangle 3"/>
          <p:cNvSpPr>
            <a:spLocks noChangeArrowheads="1"/>
          </p:cNvSpPr>
          <p:nvPr/>
        </p:nvSpPr>
        <p:spPr bwMode="auto">
          <a:xfrm>
            <a:off x="814388" y="5988050"/>
            <a:ext cx="852011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>
                <a:solidFill>
                  <a:srgbClr val="000000"/>
                </a:solidFill>
                <a:latin typeface="Verdana" pitchFamily="34" charset="0"/>
              </a:rPr>
              <a:t>(in fact, they’re encouraged)</a:t>
            </a:r>
          </a:p>
        </p:txBody>
      </p:sp>
    </p:spTree>
    <p:extLst>
      <p:ext uri="{BB962C8B-B14F-4D97-AF65-F5344CB8AC3E}">
        <p14:creationId xmlns:p14="http://schemas.microsoft.com/office/powerpoint/2010/main" val="1105837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28700" y="4353318"/>
            <a:ext cx="8229600" cy="82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If your browser does not allow you to click on the above URL just enter it in your browser window . . .</a:t>
            </a:r>
          </a:p>
        </p:txBody>
      </p:sp>
      <p:sp>
        <p:nvSpPr>
          <p:cNvPr id="7" name="Rectangle 6"/>
          <p:cNvSpPr/>
          <p:nvPr/>
        </p:nvSpPr>
        <p:spPr>
          <a:xfrm>
            <a:off x="2356106" y="2837544"/>
            <a:ext cx="5801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CC00"/>
                </a:solidFill>
                <a:hlinkClick r:id="rId3"/>
              </a:rPr>
              <a:t>https://moodle2.umn.edu/</a:t>
            </a:r>
            <a:endParaRPr lang="en-US" sz="3600" b="1" dirty="0">
              <a:solidFill>
                <a:srgbClr val="FFCC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17368" y="3593068"/>
            <a:ext cx="4750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Times New Roman"/>
              </a:rPr>
              <a:t>(your browser may require that you double-click)</a:t>
            </a:r>
          </a:p>
        </p:txBody>
      </p:sp>
      <p:sp>
        <p:nvSpPr>
          <p:cNvPr id="11" name="Striped Right Arrow 10"/>
          <p:cNvSpPr/>
          <p:nvPr/>
        </p:nvSpPr>
        <p:spPr bwMode="auto">
          <a:xfrm rot="7252470">
            <a:off x="6482414" y="1535467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49594" y="1524000"/>
            <a:ext cx="46941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Times New Roman"/>
              </a:rPr>
              <a:t>If your browser allows,</a:t>
            </a:r>
          </a:p>
          <a:p>
            <a:r>
              <a:rPr lang="en-US" sz="2000" b="1" dirty="0" smtClean="0">
                <a:solidFill>
                  <a:srgbClr val="FFFFFF"/>
                </a:solidFill>
                <a:latin typeface="Times New Roman"/>
              </a:rPr>
              <a:t>clicking on this URL </a:t>
            </a:r>
          </a:p>
          <a:p>
            <a:r>
              <a:rPr lang="en-US" sz="2000" b="1" dirty="0" smtClean="0">
                <a:solidFill>
                  <a:srgbClr val="FFFFFF"/>
                </a:solidFill>
                <a:latin typeface="Times New Roman"/>
              </a:rPr>
              <a:t>should take you to your Moodle home . . .</a:t>
            </a:r>
            <a:endParaRPr lang="en-US" sz="1400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918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29028"/>
            <a:ext cx="10325100" cy="681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485900" y="1524000"/>
            <a:ext cx="7315200" cy="3539430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32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Once again . . .</a:t>
            </a:r>
            <a:endParaRPr kumimoji="1" lang="en-US" sz="3200" b="1" dirty="0">
              <a:ln w="18000">
                <a:solidFill>
                  <a:srgbClr val="FFCC00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Welcome to 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Anthropology of Food</a:t>
            </a:r>
          </a:p>
          <a:p>
            <a:pPr marL="2400300" indent="-2400300" algn="ctr" eaLnBrk="0" hangingPunct="0">
              <a:defRPr/>
            </a:pPr>
            <a:endParaRPr kumimoji="1" lang="en-US" sz="48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400300" indent="-2400300" algn="ctr" eaLnBrk="0" hangingPunct="0">
              <a:defRPr/>
            </a:pPr>
            <a:r>
              <a:rPr kumimoji="1" lang="en-US" sz="48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Enjoy your stay!</a:t>
            </a:r>
            <a:endParaRPr kumimoji="1" lang="en-US" sz="32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32452" name="Rectangle 8"/>
          <p:cNvSpPr>
            <a:spLocks noChangeArrowheads="1"/>
          </p:cNvSpPr>
          <p:nvPr/>
        </p:nvSpPr>
        <p:spPr bwMode="auto">
          <a:xfrm>
            <a:off x="3521058" y="5300454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16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kumimoji="1" lang="en-US" sz="2800" dirty="0">
              <a:solidFill>
                <a:srgbClr val="FFFFFF"/>
              </a:solidFill>
            </a:endParaRPr>
          </a:p>
        </p:txBody>
      </p:sp>
      <p:sp>
        <p:nvSpPr>
          <p:cNvPr id="232453" name="Rectangle 11"/>
          <p:cNvSpPr>
            <a:spLocks noChangeArrowheads="1"/>
          </p:cNvSpPr>
          <p:nvPr/>
        </p:nvSpPr>
        <p:spPr bwMode="auto">
          <a:xfrm>
            <a:off x="4305300" y="5588000"/>
            <a:ext cx="16446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en-US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  <a:endParaRPr kumimoji="1"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79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685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Log in using your “x.500” information . . 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1577918"/>
            <a:ext cx="8686800" cy="444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991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25070" y="2667000"/>
            <a:ext cx="822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You may also access your Moodle folder from any of the many </a:t>
            </a:r>
          </a:p>
          <a:p>
            <a:pPr algn="ctr"/>
            <a:r>
              <a:rPr lang="en-US" sz="6000" b="1" i="1" dirty="0" smtClean="0">
                <a:solidFill>
                  <a:srgbClr val="FFFFFF"/>
                </a:solidFill>
                <a:latin typeface="Times New Roman"/>
              </a:rPr>
              <a:t>course index and content </a:t>
            </a: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web pages  . . .</a:t>
            </a:r>
          </a:p>
        </p:txBody>
      </p:sp>
    </p:spTree>
    <p:extLst>
      <p:ext uri="{BB962C8B-B14F-4D97-AF65-F5344CB8AC3E}">
        <p14:creationId xmlns:p14="http://schemas.microsoft.com/office/powerpoint/2010/main" val="25408690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95400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 bwMode="auto">
          <a:xfrm>
            <a:off x="4034838" y="2670629"/>
            <a:ext cx="1947971" cy="738404"/>
          </a:xfrm>
          <a:custGeom>
            <a:avLst/>
            <a:gdLst>
              <a:gd name="connsiteX0" fmla="*/ 1611219 w 1947971"/>
              <a:gd name="connsiteY0" fmla="*/ 0 h 738404"/>
              <a:gd name="connsiteX1" fmla="*/ 133 w 1947971"/>
              <a:gd name="connsiteY1" fmla="*/ 232228 h 738404"/>
              <a:gd name="connsiteX2" fmla="*/ 1683791 w 1947971"/>
              <a:gd name="connsiteY2" fmla="*/ 449942 h 73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7971" h="738404">
                <a:moveTo>
                  <a:pt x="1611219" y="0"/>
                </a:moveTo>
                <a:cubicBezTo>
                  <a:pt x="799628" y="78619"/>
                  <a:pt x="-11962" y="157238"/>
                  <a:pt x="133" y="232228"/>
                </a:cubicBezTo>
                <a:cubicBezTo>
                  <a:pt x="12228" y="307218"/>
                  <a:pt x="2801391" y="1178075"/>
                  <a:pt x="1683791" y="449942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  <p:sp>
        <p:nvSpPr>
          <p:cNvPr id="4" name="Freeform 3"/>
          <p:cNvSpPr/>
          <p:nvPr/>
        </p:nvSpPr>
        <p:spPr bwMode="auto">
          <a:xfrm flipH="1">
            <a:off x="5254171" y="2525485"/>
            <a:ext cx="575129" cy="145143"/>
          </a:xfrm>
          <a:custGeom>
            <a:avLst/>
            <a:gdLst>
              <a:gd name="connsiteX0" fmla="*/ 261257 w 261257"/>
              <a:gd name="connsiteY0" fmla="*/ 0 h 29028"/>
              <a:gd name="connsiteX1" fmla="*/ 0 w 261257"/>
              <a:gd name="connsiteY1" fmla="*/ 29028 h 29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1257" h="29028">
                <a:moveTo>
                  <a:pt x="261257" y="0"/>
                </a:moveTo>
                <a:cubicBezTo>
                  <a:pt x="18232" y="15189"/>
                  <a:pt x="98402" y="-20171"/>
                  <a:pt x="0" y="29028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  <p:sp>
        <p:nvSpPr>
          <p:cNvPr id="9" name="Striped Right Arrow 8"/>
          <p:cNvSpPr/>
          <p:nvPr/>
        </p:nvSpPr>
        <p:spPr bwMode="auto">
          <a:xfrm rot="13129851">
            <a:off x="5274855" y="3511572"/>
            <a:ext cx="2609605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613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70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triped Right Arrow 6"/>
          <p:cNvSpPr/>
          <p:nvPr/>
        </p:nvSpPr>
        <p:spPr bwMode="auto">
          <a:xfrm rot="3238594">
            <a:off x="2610721" y="4113962"/>
            <a:ext cx="2609605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356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25070" y="3406260"/>
            <a:ext cx="8229600" cy="98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Or you may also access your Moodle folder </a:t>
            </a:r>
            <a:r>
              <a:rPr lang="en-US" sz="3600" b="1" i="1" dirty="0" smtClean="0">
                <a:solidFill>
                  <a:srgbClr val="FFFFFF"/>
                </a:solidFill>
                <a:latin typeface="Times New Roman"/>
              </a:rPr>
              <a:t>via</a:t>
            </a:r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 the  Main UMD WebPage  . . .</a:t>
            </a:r>
          </a:p>
        </p:txBody>
      </p:sp>
    </p:spTree>
    <p:extLst>
      <p:ext uri="{BB962C8B-B14F-4D97-AF65-F5344CB8AC3E}">
        <p14:creationId xmlns:p14="http://schemas.microsoft.com/office/powerpoint/2010/main" val="564132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4250252" y="6272702"/>
            <a:ext cx="17527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EAEAEA"/>
                </a:solidFill>
              </a:rPr>
              <a:t>www.d.umn.edu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04900" y="152400"/>
            <a:ext cx="8229600" cy="85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Main UMD WebPage  . . .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Times New Roman"/>
              </a:rPr>
              <a:t>(this image changes)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46" y="1009710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075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29028"/>
            <a:ext cx="10325100" cy="681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485900" y="3581400"/>
            <a:ext cx="7315200" cy="1569660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Welcome </a:t>
            </a: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to 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Anthropology of </a:t>
            </a: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Food</a:t>
            </a:r>
            <a:endParaRPr kumimoji="1" lang="en-US" sz="48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32452" name="Rectangle 8"/>
          <p:cNvSpPr>
            <a:spLocks noChangeArrowheads="1"/>
          </p:cNvSpPr>
          <p:nvPr/>
        </p:nvSpPr>
        <p:spPr bwMode="auto">
          <a:xfrm>
            <a:off x="3521058" y="5300454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16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kumimoji="1" lang="en-US" sz="2800" dirty="0">
              <a:solidFill>
                <a:srgbClr val="FFFFFF"/>
              </a:solidFill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305300" y="5679888"/>
            <a:ext cx="16446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en-US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lang="en-US" sz="1200" b="1" dirty="0" smtClean="0">
                <a:solidFill>
                  <a:srgbClr val="000000"/>
                </a:solidFill>
              </a:rPr>
              <a:t>© 2010-2013</a:t>
            </a:r>
            <a:endParaRPr kumimoji="1"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4250252" y="6272702"/>
            <a:ext cx="17527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EAEAEA"/>
                </a:solidFill>
              </a:rPr>
              <a:t>www.d.umn.edu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14186" y="388257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endParaRPr lang="en-US" sz="2800" b="1" dirty="0" smtClean="0">
              <a:solidFill>
                <a:srgbClr val="FFFFFF"/>
              </a:solidFill>
              <a:latin typeface="Times New Roman"/>
            </a:endParaRPr>
          </a:p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click on “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/>
              </a:rPr>
              <a:t>OneStop</a:t>
            </a:r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 For Current Students” . . .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Times New Roman"/>
              </a:rPr>
              <a:t>(not the image that will appear)</a:t>
            </a:r>
          </a:p>
          <a:p>
            <a:pPr algn="ctr"/>
            <a:endParaRPr lang="en-US" sz="2800" b="1" dirty="0" smtClean="0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8198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4250252" y="6272702"/>
            <a:ext cx="17527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EAEAEA"/>
                </a:solidFill>
              </a:rPr>
              <a:t>www.d.umn.edu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04900" y="152400"/>
            <a:ext cx="8229600" cy="85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Main UMD WebPage  . . .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Times New Roman"/>
              </a:rPr>
              <a:t>(this image changes)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46" y="1009710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triped Right Arrow 4"/>
          <p:cNvSpPr/>
          <p:nvPr/>
        </p:nvSpPr>
        <p:spPr bwMode="auto">
          <a:xfrm rot="8326727">
            <a:off x="3305227" y="4364627"/>
            <a:ext cx="2148114" cy="503802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80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479208" y="6272702"/>
            <a:ext cx="32948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000000"/>
                </a:solidFill>
                <a:hlinkClick r:id="rId4"/>
              </a:rPr>
              <a:t>http://www.d.umn.edu/students/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6" y="852714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933700" y="348609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</a:t>
            </a:r>
          </a:p>
        </p:txBody>
      </p:sp>
      <p:sp>
        <p:nvSpPr>
          <p:cNvPr id="9" name="Striped Right Arrow 8"/>
          <p:cNvSpPr/>
          <p:nvPr/>
        </p:nvSpPr>
        <p:spPr bwMode="auto">
          <a:xfrm rot="5400000">
            <a:off x="4256313" y="4827813"/>
            <a:ext cx="162197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52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796019"/>
            <a:ext cx="8686800" cy="552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2491740" y="4130040"/>
            <a:ext cx="2209800" cy="1371600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23900" y="3304662"/>
            <a:ext cx="8396514" cy="6577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click on “Technology Resources for Students” . . .</a:t>
            </a:r>
          </a:p>
        </p:txBody>
      </p:sp>
    </p:spTree>
    <p:extLst>
      <p:ext uri="{BB962C8B-B14F-4D97-AF65-F5344CB8AC3E}">
        <p14:creationId xmlns:p14="http://schemas.microsoft.com/office/powerpoint/2010/main" val="3984730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73222" y="6272702"/>
            <a:ext cx="3706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EAEAEA"/>
                </a:solidFill>
              </a:rPr>
              <a:t>http://www.d.umn.edu/itss/students/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798320"/>
            <a:ext cx="6710516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23900" y="3304662"/>
            <a:ext cx="8396514" cy="6577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click on “Technology Resources for Students” . . .</a:t>
            </a:r>
          </a:p>
        </p:txBody>
      </p:sp>
      <p:sp>
        <p:nvSpPr>
          <p:cNvPr id="10" name="Striped Right Arrow 9"/>
          <p:cNvSpPr/>
          <p:nvPr/>
        </p:nvSpPr>
        <p:spPr bwMode="auto">
          <a:xfrm rot="10800000">
            <a:off x="7125426" y="4480560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03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999672" y="3976914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then click on “Moodle Support” . . .</a:t>
            </a:r>
          </a:p>
        </p:txBody>
      </p:sp>
      <p:sp>
        <p:nvSpPr>
          <p:cNvPr id="9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73222" y="6272702"/>
            <a:ext cx="3706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EAEAEA"/>
                </a:solidFill>
              </a:rPr>
              <a:t>http://www.d.umn.edu/itss/students/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09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25070" y="74289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click on “Moodle Support” . . .</a:t>
            </a:r>
          </a:p>
        </p:txBody>
      </p:sp>
      <p:sp>
        <p:nvSpPr>
          <p:cNvPr id="9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73222" y="6272702"/>
            <a:ext cx="3706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EAEAEA"/>
                </a:solidFill>
              </a:rPr>
              <a:t>http://www.d.umn.edu/itss/students/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701675"/>
            <a:ext cx="8121650" cy="545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triped Right Arrow 7"/>
          <p:cNvSpPr/>
          <p:nvPr/>
        </p:nvSpPr>
        <p:spPr bwMode="auto">
          <a:xfrm rot="10800000">
            <a:off x="5219701" y="3383281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621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25070" y="74289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click on “Moodle Support” . . .</a:t>
            </a:r>
          </a:p>
        </p:txBody>
      </p:sp>
      <p:sp>
        <p:nvSpPr>
          <p:cNvPr id="9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73222" y="6272702"/>
            <a:ext cx="3706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EAEAEA"/>
                </a:solidFill>
              </a:rPr>
              <a:t>http://www.d.umn.edu/itss/students/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701675"/>
            <a:ext cx="8121650" cy="545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3124200"/>
            <a:ext cx="4410075" cy="11811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triped Right Arrow 9"/>
          <p:cNvSpPr/>
          <p:nvPr/>
        </p:nvSpPr>
        <p:spPr bwMode="auto">
          <a:xfrm rot="10800000">
            <a:off x="5219701" y="3383281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546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42900" y="3105090"/>
            <a:ext cx="9583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Your log-in page will then look something like the following . . .</a:t>
            </a:r>
          </a:p>
        </p:txBody>
      </p:sp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kumimoji="1" lang="en-US" sz="1600" b="1" dirty="0" smtClean="0">
                <a:solidFill>
                  <a:srgbClr val="FFFFFF"/>
                </a:solidFill>
              </a:rPr>
              <a:t>https://moodle.umn.edu/</a:t>
            </a:r>
            <a:endParaRPr kumimoji="1" lang="en-US" sz="1600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7300" y="3976914"/>
            <a:ext cx="7772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Log in using your “x.500” information . . .</a:t>
            </a:r>
          </a:p>
          <a:p>
            <a:pPr algn="ctr"/>
            <a:endParaRPr lang="en-US" sz="1200" b="1" dirty="0" smtClean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(that’s the log-in information you use for your e-mail)</a:t>
            </a:r>
          </a:p>
        </p:txBody>
      </p:sp>
    </p:spTree>
    <p:extLst>
      <p:ext uri="{BB962C8B-B14F-4D97-AF65-F5344CB8AC3E}">
        <p14:creationId xmlns:p14="http://schemas.microsoft.com/office/powerpoint/2010/main" val="1003898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685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Log in using your “x.500” information . . 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1577918"/>
            <a:ext cx="8686800" cy="444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877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29028"/>
            <a:ext cx="10325100" cy="681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485900" y="3581400"/>
            <a:ext cx="7315200" cy="1569660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Welcome </a:t>
            </a: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to 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Anthropology of </a:t>
            </a: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Food</a:t>
            </a:r>
            <a:endParaRPr kumimoji="1" lang="en-US" sz="48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CC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0" y="5200471"/>
            <a:ext cx="7696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1" lang="en-US" sz="36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This will be a great course . . . </a:t>
            </a:r>
          </a:p>
          <a:p>
            <a:pPr algn="ctr"/>
            <a:r>
              <a:rPr kumimoji="1" lang="en-US" sz="36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you will see</a:t>
            </a:r>
            <a:endParaRPr lang="en-US" sz="3600" b="1" dirty="0">
              <a:solidFill>
                <a:srgbClr val="FFFFFF"/>
              </a:solidFill>
              <a:latin typeface="Arial Blac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27958" y="4004976"/>
            <a:ext cx="922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Your Moodle “home” will look something like the following . . .</a:t>
            </a:r>
          </a:p>
        </p:txBody>
      </p:sp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kumimoji="1" lang="en-US" sz="1600" b="1" dirty="0" smtClean="0">
                <a:solidFill>
                  <a:srgbClr val="FFFFFF"/>
                </a:solidFill>
              </a:rPr>
              <a:t>https://moodle.umn.edu/</a:t>
            </a:r>
            <a:endParaRPr kumimoji="1" lang="en-US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465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183610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19414" y="438090"/>
            <a:ext cx="80010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Your Moodle “home” will look something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1768054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401949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Select  Anthropology of Food . . . </a:t>
            </a:r>
          </a:p>
        </p:txBody>
      </p:sp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kumimoji="1" lang="en-US" sz="1600" b="1" dirty="0" smtClean="0">
                <a:solidFill>
                  <a:srgbClr val="FFFFFF"/>
                </a:solidFill>
              </a:rPr>
              <a:t>https://moodle.umn.edu/</a:t>
            </a:r>
            <a:endParaRPr kumimoji="1" lang="en-US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93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143000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371272" y="3200400"/>
            <a:ext cx="5334000" cy="1905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Striped Right Arrow 4"/>
          <p:cNvSpPr/>
          <p:nvPr/>
        </p:nvSpPr>
        <p:spPr bwMode="auto">
          <a:xfrm rot="8019667">
            <a:off x="4269467" y="1901843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119414" y="438090"/>
            <a:ext cx="80010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Your Moodle “home” will look something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2376793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42786" y="3124140"/>
            <a:ext cx="7772400" cy="108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Your Moodle screen </a:t>
            </a:r>
          </a:p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will look </a:t>
            </a:r>
          </a:p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4286630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62100" y="2771745"/>
            <a:ext cx="77724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Your Moodle screen will look something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1018658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62100" y="2771745"/>
            <a:ext cx="77724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Your Moodle screen will look something like this . . 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38928" y="4662714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scroll down</a:t>
            </a:r>
          </a:p>
        </p:txBody>
      </p:sp>
      <p:sp>
        <p:nvSpPr>
          <p:cNvPr id="9" name="Striped Right Arrow 8"/>
          <p:cNvSpPr/>
          <p:nvPr/>
        </p:nvSpPr>
        <p:spPr bwMode="auto">
          <a:xfrm rot="5400000">
            <a:off x="8565243" y="4183743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49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6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966358" y="3424404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</a:t>
            </a:r>
          </a:p>
        </p:txBody>
      </p:sp>
    </p:spTree>
    <p:extLst>
      <p:ext uri="{BB962C8B-B14F-4D97-AF65-F5344CB8AC3E}">
        <p14:creationId xmlns:p14="http://schemas.microsoft.com/office/powerpoint/2010/main" val="3252095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6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95386" y="3048000"/>
            <a:ext cx="4158342" cy="114300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</a:rPr>
              <a:t>c</a:t>
            </a:r>
            <a:r>
              <a:rPr lang="en-US" sz="2000" b="1" dirty="0" smtClean="0">
                <a:solidFill>
                  <a:srgbClr val="FFFFFF"/>
                </a:solidFill>
              </a:rPr>
              <a:t>ontains the basic information for the course</a:t>
            </a:r>
          </a:p>
        </p:txBody>
      </p:sp>
    </p:spTree>
    <p:extLst>
      <p:ext uri="{BB962C8B-B14F-4D97-AF65-F5344CB8AC3E}">
        <p14:creationId xmlns:p14="http://schemas.microsoft.com/office/powerpoint/2010/main" val="321946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99" y="1015999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38928" y="539109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scroll down</a:t>
            </a:r>
          </a:p>
        </p:txBody>
      </p:sp>
      <p:sp>
        <p:nvSpPr>
          <p:cNvPr id="7" name="Striped Right Arrow 6"/>
          <p:cNvSpPr/>
          <p:nvPr/>
        </p:nvSpPr>
        <p:spPr bwMode="auto">
          <a:xfrm rot="5400000">
            <a:off x="8565243" y="4193661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5506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9900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59165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42786" y="3486090"/>
            <a:ext cx="7772400" cy="85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And the listing for Week 1 </a:t>
            </a:r>
          </a:p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will look something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3534835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56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2552700" y="1462314"/>
            <a:ext cx="5181600" cy="4114800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" name="Striped Right Arrow 8"/>
          <p:cNvSpPr/>
          <p:nvPr/>
        </p:nvSpPr>
        <p:spPr bwMode="auto">
          <a:xfrm rot="1208029">
            <a:off x="1366909" y="1260209"/>
            <a:ext cx="1289318" cy="338678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463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69" y="457200"/>
            <a:ext cx="7336631" cy="59436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873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200025"/>
            <a:ext cx="6800850" cy="6457950"/>
          </a:xfrm>
          <a:prstGeom prst="rect">
            <a:avLst/>
          </a:prstGeom>
          <a:solidFill>
            <a:schemeClr val="bg1"/>
          </a:solidFill>
          <a:ln w="76200">
            <a:solidFill>
              <a:srgbClr val="FF9900"/>
            </a:solidFill>
            <a:miter lim="800000"/>
            <a:headEnd/>
            <a:tailEnd/>
          </a:ln>
          <a:effectLst/>
          <a:extLst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42786" y="3676471"/>
            <a:ext cx="7772400" cy="1200329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There are usually three main parts to the listing of a week . . . 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324100" y="304800"/>
            <a:ext cx="1981200" cy="228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2560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29" y="609600"/>
            <a:ext cx="6402357" cy="54864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2324100" y="3788229"/>
            <a:ext cx="5486400" cy="402771"/>
          </a:xfrm>
          <a:prstGeom prst="round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47322" y="4800600"/>
            <a:ext cx="7772400" cy="646331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1. Topics for the Week . . .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008416" y="671286"/>
            <a:ext cx="1752600" cy="228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934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29" y="609600"/>
            <a:ext cx="6402357" cy="54864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2324100" y="4038600"/>
            <a:ext cx="5486400" cy="859971"/>
          </a:xfrm>
          <a:prstGeom prst="round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47322" y="5029200"/>
            <a:ext cx="7772400" cy="646331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2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. Readings for the Week . . .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008416" y="671286"/>
            <a:ext cx="1752600" cy="228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80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200025"/>
            <a:ext cx="6800850" cy="645795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 bwMode="auto">
          <a:xfrm>
            <a:off x="2400300" y="4935583"/>
            <a:ext cx="5486400" cy="1632857"/>
          </a:xfrm>
          <a:prstGeom prst="round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7300" y="4114800"/>
            <a:ext cx="7772400" cy="646331"/>
          </a:xfrm>
          <a:prstGeom prst="rect">
            <a:avLst/>
          </a:prstGeom>
          <a:gradFill>
            <a:gsLst>
              <a:gs pos="37000">
                <a:srgbClr val="FFC000"/>
              </a:gs>
              <a:gs pos="50000">
                <a:srgbClr val="FFCC00"/>
              </a:gs>
              <a:gs pos="71000">
                <a:srgbClr val="FFCC00"/>
              </a:gs>
            </a:gsLst>
            <a:lin ang="5400000" scaled="0"/>
          </a:gra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 3. Activities for the week . . . 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371272" y="304800"/>
            <a:ext cx="1752600" cy="228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585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200025"/>
            <a:ext cx="6800850" cy="645795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66899" y="2209800"/>
            <a:ext cx="6507843" cy="3931920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lang="en-US" sz="3600" b="1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The first week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introduce yourself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and, just for the fun of it, have a look around at the rest of the materials</a:t>
            </a:r>
          </a:p>
        </p:txBody>
      </p:sp>
      <p:sp>
        <p:nvSpPr>
          <p:cNvPr id="6" name="Striped Right Arrow 5"/>
          <p:cNvSpPr/>
          <p:nvPr/>
        </p:nvSpPr>
        <p:spPr bwMode="auto">
          <a:xfrm rot="8525571">
            <a:off x="7520214" y="4198536"/>
            <a:ext cx="2148114" cy="616857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" y="5392057"/>
            <a:ext cx="9479280" cy="8382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2324100" y="304800"/>
            <a:ext cx="1828800" cy="228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401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14186" y="51429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latin typeface="Arial"/>
              </a:rPr>
              <a:t>And the  Introduction</a:t>
            </a:r>
            <a:r>
              <a:rPr lang="en-US" b="1" i="1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en-US" b="1" dirty="0" smtClean="0">
                <a:solidFill>
                  <a:srgbClr val="FFFFFF"/>
                </a:solidFill>
                <a:latin typeface="Arial"/>
              </a:rPr>
              <a:t>Page will look something like this . . .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1" y="1031211"/>
            <a:ext cx="9144000" cy="514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4581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200025"/>
            <a:ext cx="6800850" cy="645795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66899" y="2209800"/>
            <a:ext cx="6507843" cy="3931920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lang="en-US" sz="3600" b="1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The first week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introduce yourself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and, just for the fun of it, have a look around at the rest of the materials</a:t>
            </a:r>
          </a:p>
        </p:txBody>
      </p:sp>
      <p:sp>
        <p:nvSpPr>
          <p:cNvPr id="6" name="Striped Right Arrow 5"/>
          <p:cNvSpPr/>
          <p:nvPr/>
        </p:nvSpPr>
        <p:spPr bwMode="auto">
          <a:xfrm rot="8525571">
            <a:off x="7520214" y="4198536"/>
            <a:ext cx="2148114" cy="616857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" y="5392057"/>
            <a:ext cx="9479280" cy="8382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2324100" y="304800"/>
            <a:ext cx="1828800" cy="228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26464" y="3658850"/>
            <a:ext cx="7772400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000000"/>
                </a:solidFill>
                <a:latin typeface="Arial"/>
              </a:rPr>
              <a:t>be sure to Update Your Moodle Profile </a:t>
            </a:r>
            <a:r>
              <a:rPr lang="en-US" sz="3200" b="1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32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2400" b="1" dirty="0" smtClean="0">
                <a:solidFill>
                  <a:srgbClr val="000000"/>
                </a:solidFill>
                <a:latin typeface="Arial"/>
              </a:rPr>
              <a:t>as part of your introduction</a:t>
            </a:r>
            <a:endParaRPr lang="en-US" sz="3200" b="1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4605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239950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200025"/>
            <a:ext cx="6800850" cy="645795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888671" y="2621280"/>
            <a:ext cx="6531429" cy="3931920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lang="en-US" sz="3600" b="1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The first week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dirty="0" smtClean="0">
                <a:solidFill>
                  <a:srgbClr val="A6A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introduce yourself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and, just for the fun of it, have a look around at the rest of the materials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324100" y="304800"/>
            <a:ext cx="1828800" cy="228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370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33500" y="640080"/>
            <a:ext cx="7772400" cy="3931920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lang="en-US" sz="3600" b="1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Week 2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do the Pre-Assessment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A6A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join in on the Forum Discussion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and, just for the fun of it, have a look around at the rest of the materials</a:t>
            </a:r>
          </a:p>
        </p:txBody>
      </p:sp>
      <p:sp>
        <p:nvSpPr>
          <p:cNvPr id="9" name="Striped Right Arrow 8"/>
          <p:cNvSpPr/>
          <p:nvPr/>
        </p:nvSpPr>
        <p:spPr bwMode="auto">
          <a:xfrm rot="8344282">
            <a:off x="7886700" y="2915119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191000"/>
            <a:ext cx="9144000" cy="2113341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553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05756" y="3362718"/>
            <a:ext cx="8839200" cy="1285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rial"/>
              </a:rPr>
              <a:t>And the  “Pre Assessment” Materials </a:t>
            </a:r>
          </a:p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rial"/>
              </a:rPr>
              <a:t>will look 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3827292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52500" y="5334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latin typeface="Arial"/>
              </a:rPr>
              <a:t>And the  “Pre Assessment” Materials will look something like this . . 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831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257300" y="792480"/>
            <a:ext cx="7772400" cy="3931920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lang="en-US" sz="3600" b="1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Week 2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A6A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do the Pre-Assessment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join in on the Live Chat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and, just for the fun of it, have a look around at the rest of the materials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191000"/>
            <a:ext cx="9144000" cy="2113341"/>
          </a:xfrm>
          <a:prstGeom prst="rect">
            <a:avLst/>
          </a:prstGeom>
          <a:noFill/>
          <a:ln w="1016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triped Right Arrow 5"/>
          <p:cNvSpPr/>
          <p:nvPr/>
        </p:nvSpPr>
        <p:spPr bwMode="auto">
          <a:xfrm rot="8344282">
            <a:off x="7886700" y="4743919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392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257300" y="792480"/>
            <a:ext cx="7772400" cy="3931920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lang="en-US" sz="3600" b="1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Week 2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A6A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do the Pre-Assessment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join in on the Live Chat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and, just for the fun of it, have a look around at the rest of the materials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191000"/>
            <a:ext cx="9144000" cy="211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triped Right Arrow 6"/>
          <p:cNvSpPr/>
          <p:nvPr/>
        </p:nvSpPr>
        <p:spPr bwMode="auto">
          <a:xfrm rot="5400000">
            <a:off x="4492100" y="5306714"/>
            <a:ext cx="1273772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010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9050"/>
            <a:ext cx="6858000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42786" y="1934028"/>
            <a:ext cx="7772400" cy="3931920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lang="en-US" sz="3600" b="1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Week 2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A6A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do the Pre-Assessment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A6A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join in on the Forum Discussion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3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then look around still more, </a:t>
            </a:r>
            <a:br>
              <a:rPr lang="en-US" sz="3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</a:br>
            <a:r>
              <a:rPr lang="en-US" sz="3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just for the fun of it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353128" y="76200"/>
            <a:ext cx="1828800" cy="228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812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kumimoji="1" lang="en-US" sz="1600" b="1" dirty="0" smtClean="0">
                <a:solidFill>
                  <a:srgbClr val="FFFFFF"/>
                </a:solidFill>
              </a:rPr>
              <a:t>https://moodle.umn.edu/</a:t>
            </a:r>
            <a:endParaRPr kumimoji="1" lang="en-US" sz="1600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7300" y="2949476"/>
            <a:ext cx="7772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“First-Day” Handout information contains the basic information . . . </a:t>
            </a:r>
          </a:p>
          <a:p>
            <a:pPr algn="ctr"/>
            <a:endParaRPr lang="en-US" sz="3200" b="1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It look 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2577731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1950" y="304800"/>
            <a:ext cx="5445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“First-Day” Handout information . . 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308119" y="6339114"/>
            <a:ext cx="56376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 dirty="0" smtClean="0">
                <a:solidFill>
                  <a:srgbClr val="FF0000"/>
                </a:solidFill>
                <a:hlinkClick r:id="rId2"/>
              </a:rPr>
              <a:t>http://www.d.umn.edu/cla/faculty/troufs/anthfood/afhandout_first-day_online.html</a:t>
            </a:r>
            <a:endParaRPr kumimoji="1" lang="en-US" sz="1200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11" y="838200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504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1950" y="304800"/>
            <a:ext cx="5445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“First-Day” Handout information . . 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308119" y="6339114"/>
            <a:ext cx="56376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 dirty="0" smtClean="0">
                <a:solidFill>
                  <a:srgbClr val="FF0000"/>
                </a:solidFill>
                <a:hlinkClick r:id="rId2"/>
              </a:rPr>
              <a:t>http://www.d.umn.edu/cla/faculty/troufs/anthfood/afhandout_first-day_online.html</a:t>
            </a:r>
            <a:endParaRPr kumimoji="1" lang="en-US" sz="1200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11" y="838200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038928" y="579120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</a:t>
            </a:r>
          </a:p>
        </p:txBody>
      </p:sp>
      <p:sp>
        <p:nvSpPr>
          <p:cNvPr id="12" name="Striped Right Arrow 11"/>
          <p:cNvSpPr/>
          <p:nvPr/>
        </p:nvSpPr>
        <p:spPr bwMode="auto">
          <a:xfrm rot="5400000">
            <a:off x="8565243" y="4510317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47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odle_logo_2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7100" y="3810000"/>
            <a:ext cx="2286000" cy="571500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57300" y="1828800"/>
            <a:ext cx="7772400" cy="204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4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thing . . . </a:t>
            </a:r>
          </a:p>
          <a:p>
            <a:pPr marL="2400300" indent="-2400300" algn="ctr" eaLnBrk="0" hangingPunct="0">
              <a:defRPr/>
            </a:pPr>
            <a:r>
              <a:rPr kumimoji="1" lang="en-US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(if you are not already in Moodle)</a:t>
            </a:r>
          </a:p>
          <a:p>
            <a:pPr marL="2400300" indent="-2400300" algn="ctr" eaLnBrk="0" hangingPunct="0">
              <a:defRPr/>
            </a:pPr>
            <a:r>
              <a:rPr kumimoji="1" lang="en-US" sz="44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go to your </a:t>
            </a:r>
            <a:endParaRPr kumimoji="1" lang="en-US" sz="44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indent="-2400300" algn="ctr" eaLnBrk="0" hangingPunct="0">
              <a:defRPr/>
            </a:pPr>
            <a:endParaRPr kumimoji="1" lang="en-US" sz="48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3670" y="4638043"/>
            <a:ext cx="7772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4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course management site</a:t>
            </a:r>
          </a:p>
          <a:p>
            <a:pPr marL="2400300" indent="-2400300" algn="ctr" eaLnBrk="0" hangingPunct="0">
              <a:defRPr/>
            </a:pPr>
            <a:r>
              <a:rPr kumimoji="1" lang="en-US" sz="44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and check it out . . .</a:t>
            </a:r>
            <a:endParaRPr kumimoji="1" lang="en-US" sz="44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76900" y="3762828"/>
            <a:ext cx="51167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Left"/>
              <a:lightRig rig="threePt" dir="t"/>
            </a:scene3d>
          </a:bodyPr>
          <a:lstStyle/>
          <a:p>
            <a:r>
              <a:rPr kumimoji="1" lang="en-US" sz="5400" b="1" dirty="0" smtClean="0">
                <a:ln w="2540" cap="rnd">
                  <a:gradFill flip="none" rotWithShape="1">
                    <a:gsLst>
                      <a:gs pos="18000">
                        <a:srgbClr val="BBE0E3">
                          <a:shade val="30000"/>
                          <a:satMod val="115000"/>
                        </a:srgbClr>
                      </a:gs>
                      <a:gs pos="50000">
                        <a:srgbClr val="BBE0E3">
                          <a:shade val="67500"/>
                          <a:satMod val="115000"/>
                        </a:srgbClr>
                      </a:gs>
                      <a:gs pos="100000">
                        <a:srgbClr val="BBE0E3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prstDash val="solid"/>
                  <a:round/>
                </a:ln>
                <a:solidFill>
                  <a:srgbClr val="FF9900"/>
                </a:solidFill>
                <a:effectLst>
                  <a:glow>
                    <a:srgbClr val="BBE0E3">
                      <a:alpha val="40000"/>
                    </a:srgbClr>
                  </a:glow>
                  <a:outerShdw blurRad="50800" dist="38100" dir="2700000" sx="99000" sy="99000" algn="tl" rotWithShape="0">
                    <a:prstClr val="black">
                      <a:alpha val="77000"/>
                    </a:prstClr>
                  </a:outerShdw>
                </a:effectLst>
                <a:latin typeface="Tunga" pitchFamily="34" charset="0"/>
                <a:cs typeface="Tunga" pitchFamily="34" charset="0"/>
              </a:rPr>
              <a:t>2</a:t>
            </a:r>
            <a:endParaRPr lang="en-US" sz="5400" dirty="0">
              <a:ln w="2540" cap="rnd">
                <a:gradFill flip="none" rotWithShape="1">
                  <a:gsLst>
                    <a:gs pos="18000">
                      <a:srgbClr val="BBE0E3">
                        <a:shade val="30000"/>
                        <a:satMod val="115000"/>
                      </a:srgbClr>
                    </a:gs>
                    <a:gs pos="50000">
                      <a:srgbClr val="BBE0E3">
                        <a:shade val="67500"/>
                        <a:satMod val="115000"/>
                      </a:srgbClr>
                    </a:gs>
                    <a:gs pos="100000">
                      <a:srgbClr val="BBE0E3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solid"/>
                <a:round/>
              </a:ln>
              <a:solidFill>
                <a:srgbClr val="FF9900"/>
              </a:solidFill>
              <a:effectLst>
                <a:glow>
                  <a:srgbClr val="BBE0E3">
                    <a:alpha val="40000"/>
                  </a:srgbClr>
                </a:glow>
                <a:outerShdw blurRad="50800" dist="38100" dir="2700000" sx="99000" sy="99000" algn="tl" rotWithShape="0">
                  <a:prstClr val="black">
                    <a:alpha val="77000"/>
                  </a:prstClr>
                </a:outerShdw>
              </a:effectLst>
              <a:latin typeface="Tunga" pitchFamily="34" charset="0"/>
              <a:cs typeface="Tu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6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1950" y="304800"/>
            <a:ext cx="5445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“First-Day” Handout information . . 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308119" y="6339114"/>
            <a:ext cx="56376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 dirty="0" smtClean="0">
                <a:solidFill>
                  <a:srgbClr val="FF0000"/>
                </a:solidFill>
                <a:hlinkClick r:id="rId2"/>
              </a:rPr>
              <a:t>http://www.d.umn.edu/cla/faculty/troufs/anthfood/afhandout_first-day_online.html</a:t>
            </a:r>
            <a:endParaRPr kumimoji="1" lang="en-US" sz="1200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38200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85900" y="1981200"/>
            <a:ext cx="7425431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Basic Contact information . . .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5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1950" y="304800"/>
            <a:ext cx="5445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“First-Day” Handout information . . 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308119" y="6339114"/>
            <a:ext cx="56376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 dirty="0" smtClean="0">
                <a:solidFill>
                  <a:srgbClr val="FF0000"/>
                </a:solidFill>
                <a:hlinkClick r:id="rId2"/>
              </a:rPr>
              <a:t>http://www.d.umn.edu/cla/faculty/troufs/anthfood/afhandout_first-day_online.html</a:t>
            </a:r>
            <a:endParaRPr kumimoji="1" lang="en-US" sz="1200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38200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85900" y="1981200"/>
            <a:ext cx="7425431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Basic Contact information . . .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038928" y="501009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</a:t>
            </a:r>
          </a:p>
        </p:txBody>
      </p:sp>
      <p:sp>
        <p:nvSpPr>
          <p:cNvPr id="11" name="Striped Right Arrow 10"/>
          <p:cNvSpPr/>
          <p:nvPr/>
        </p:nvSpPr>
        <p:spPr bwMode="auto">
          <a:xfrm rot="5400000">
            <a:off x="8550729" y="4198257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20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11950" y="304800"/>
            <a:ext cx="5445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“First-Day” Handout information . . 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786970" y="2644914"/>
            <a:ext cx="4599336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Moodle Home and</a:t>
            </a:r>
          </a:p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“Block 1”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143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11950" y="304800"/>
            <a:ext cx="5445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“First-Day” Handout information . . 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57500" y="2644914"/>
            <a:ext cx="4458273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Moodle “Block 1”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Striped Right Arrow 8"/>
          <p:cNvSpPr/>
          <p:nvPr/>
        </p:nvSpPr>
        <p:spPr bwMode="auto">
          <a:xfrm rot="5400000">
            <a:off x="8550729" y="4198257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038928" y="501009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</a:t>
            </a:r>
          </a:p>
        </p:txBody>
      </p:sp>
    </p:spTree>
    <p:extLst>
      <p:ext uri="{BB962C8B-B14F-4D97-AF65-F5344CB8AC3E}">
        <p14:creationId xmlns:p14="http://schemas.microsoft.com/office/powerpoint/2010/main" val="1164891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1950" y="304800"/>
            <a:ext cx="5445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“First-Day” Handout information . . 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308119" y="6339114"/>
            <a:ext cx="56376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 dirty="0" smtClean="0">
                <a:solidFill>
                  <a:srgbClr val="FF0000"/>
                </a:solidFill>
                <a:hlinkClick r:id="rId2"/>
              </a:rPr>
              <a:t>http://www.d.umn.edu/cla/faculty/troufs/anthfood/afhandout_first-day_online.html</a:t>
            </a:r>
            <a:endParaRPr kumimoji="1" lang="en-US" sz="1200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49782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230517" y="3178314"/>
            <a:ext cx="38042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Moodle Grader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08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94168" y="130314"/>
            <a:ext cx="56769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FFFF"/>
                </a:solidFill>
              </a:rPr>
              <a:t>Basic Text Information</a:t>
            </a:r>
            <a:endParaRPr kumimoji="1" lang="en-US" sz="4000" b="1" dirty="0">
              <a:solidFill>
                <a:srgbClr val="FFFFFF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37" y="838200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868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94168" y="130314"/>
            <a:ext cx="56769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FFFF"/>
                </a:solidFill>
              </a:rPr>
              <a:t>Basic Text Information</a:t>
            </a:r>
            <a:endParaRPr kumimoji="1" lang="en-US" sz="4000" b="1" dirty="0">
              <a:solidFill>
                <a:srgbClr val="FFFFFF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37" y="838200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033814" y="4114800"/>
            <a:ext cx="6196946" cy="1077218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including information on purchasing texts . . .</a:t>
            </a:r>
            <a:endParaRPr lang="en-US" sz="3200" b="1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0151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3799" y="533400"/>
            <a:ext cx="6810375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4451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3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FFFF"/>
                </a:solidFill>
              </a:rPr>
              <a:t>Governing Procedures</a:t>
            </a:r>
            <a:endParaRPr kumimoji="1" lang="en-US" sz="4000" b="1" dirty="0">
              <a:solidFill>
                <a:srgbClr val="FFFFFF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03840" y="3573959"/>
            <a:ext cx="6440060" cy="769441"/>
          </a:xfrm>
          <a:prstGeom prst="rect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en-US" sz="4400" b="1" dirty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</a:t>
            </a:r>
            <a:r>
              <a:rPr kumimoji="1" lang="en-US" sz="44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ay attention . . .</a:t>
            </a:r>
            <a:endParaRPr kumimoji="1" lang="en-US" sz="4400" b="1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229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3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Governing Procedures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391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2743200"/>
            <a:ext cx="7315200" cy="830997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How do you find </a:t>
            </a:r>
            <a:endParaRPr kumimoji="1" lang="en-US" sz="48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96784" y="4593717"/>
            <a:ext cx="7315200" cy="830997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in the first place?</a:t>
            </a:r>
            <a:endParaRPr kumimoji="1" lang="en-US" sz="48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 descr="Moodle_logo_2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7100" y="3810000"/>
            <a:ext cx="2286000" cy="571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76900" y="3762828"/>
            <a:ext cx="51167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Left"/>
              <a:lightRig rig="threePt" dir="t"/>
            </a:scene3d>
          </a:bodyPr>
          <a:lstStyle/>
          <a:p>
            <a:r>
              <a:rPr kumimoji="1" lang="en-US" sz="5400" b="1" dirty="0" smtClean="0">
                <a:ln w="2540" cap="rnd">
                  <a:gradFill flip="none" rotWithShape="1">
                    <a:gsLst>
                      <a:gs pos="18000">
                        <a:srgbClr val="BBE0E3">
                          <a:shade val="30000"/>
                          <a:satMod val="115000"/>
                        </a:srgbClr>
                      </a:gs>
                      <a:gs pos="50000">
                        <a:srgbClr val="BBE0E3">
                          <a:shade val="67500"/>
                          <a:satMod val="115000"/>
                        </a:srgbClr>
                      </a:gs>
                      <a:gs pos="100000">
                        <a:srgbClr val="BBE0E3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prstDash val="solid"/>
                  <a:round/>
                </a:ln>
                <a:solidFill>
                  <a:srgbClr val="FF9900"/>
                </a:solidFill>
                <a:effectLst>
                  <a:glow>
                    <a:srgbClr val="BBE0E3">
                      <a:alpha val="40000"/>
                    </a:srgbClr>
                  </a:glow>
                  <a:outerShdw blurRad="50800" dist="38100" dir="2700000" sx="99000" sy="99000" algn="tl" rotWithShape="0">
                    <a:prstClr val="black">
                      <a:alpha val="77000"/>
                    </a:prstClr>
                  </a:outerShdw>
                </a:effectLst>
                <a:latin typeface="Tunga" pitchFamily="34" charset="0"/>
                <a:cs typeface="Tunga" pitchFamily="34" charset="0"/>
              </a:rPr>
              <a:t>2</a:t>
            </a:r>
            <a:endParaRPr lang="en-US" sz="5400" dirty="0">
              <a:ln w="2540" cap="rnd">
                <a:gradFill flip="none" rotWithShape="1">
                  <a:gsLst>
                    <a:gs pos="18000">
                      <a:srgbClr val="BBE0E3">
                        <a:shade val="30000"/>
                        <a:satMod val="115000"/>
                      </a:srgbClr>
                    </a:gs>
                    <a:gs pos="50000">
                      <a:srgbClr val="BBE0E3">
                        <a:shade val="67500"/>
                        <a:satMod val="115000"/>
                      </a:srgbClr>
                    </a:gs>
                    <a:gs pos="100000">
                      <a:srgbClr val="BBE0E3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solid"/>
                <a:round/>
              </a:ln>
              <a:solidFill>
                <a:srgbClr val="FF9900"/>
              </a:solidFill>
              <a:effectLst>
                <a:glow>
                  <a:srgbClr val="BBE0E3">
                    <a:alpha val="40000"/>
                  </a:srgbClr>
                </a:glow>
                <a:outerShdw blurRad="50800" dist="38100" dir="2700000" sx="99000" sy="99000" algn="tl" rotWithShape="0">
                  <a:prstClr val="black">
                    <a:alpha val="77000"/>
                  </a:prstClr>
                </a:outerShdw>
              </a:effectLst>
              <a:latin typeface="Tunga" pitchFamily="34" charset="0"/>
              <a:cs typeface="Tu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851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3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Governing Procedures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3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223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3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Governing Procedures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3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662783" y="2410361"/>
            <a:ext cx="6939721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Governing Procedures</a:t>
            </a:r>
          </a:p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note on Extra Credit Papers</a:t>
            </a:r>
            <a:endParaRPr lang="en-US" sz="4000" b="1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9049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3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Governing Procedures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143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3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Governing Procedures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887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491268" y="3654564"/>
            <a:ext cx="7282763" cy="707886"/>
          </a:xfrm>
          <a:prstGeom prst="rect">
            <a:avLst/>
          </a:prstGeom>
          <a:solidFill>
            <a:schemeClr val="bg1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Special Facilities Information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371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987233" y="1767114"/>
            <a:ext cx="4289956" cy="1938992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Back to the main</a:t>
            </a:r>
          </a:p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Moodle page</a:t>
            </a:r>
          </a:p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“Block 1”</a:t>
            </a:r>
            <a:endParaRPr lang="en-US" sz="4000" b="1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1736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triped Right Arrow 6"/>
          <p:cNvSpPr/>
          <p:nvPr/>
        </p:nvSpPr>
        <p:spPr bwMode="auto">
          <a:xfrm rot="5400000">
            <a:off x="8720537" y="4541067"/>
            <a:ext cx="1892943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454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692150"/>
            <a:ext cx="8121650" cy="547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3147060" y="722630"/>
            <a:ext cx="4017963" cy="2355850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44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692150"/>
            <a:ext cx="8121650" cy="547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933575"/>
            <a:ext cx="9144000" cy="3753224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375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692150"/>
            <a:ext cx="8121650" cy="547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933575"/>
            <a:ext cx="9144000" cy="3753224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triped Right Arrow 5"/>
          <p:cNvSpPr/>
          <p:nvPr/>
        </p:nvSpPr>
        <p:spPr bwMode="auto">
          <a:xfrm rot="10800000">
            <a:off x="3390901" y="3346531"/>
            <a:ext cx="2148114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9018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028700" y="1493474"/>
            <a:ext cx="82296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Further instructions follow, </a:t>
            </a: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but if you want, </a:t>
            </a: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and your browser permits,  </a:t>
            </a: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clicking on the URL  that follows </a:t>
            </a: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in the next slide </a:t>
            </a: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will take you to your Moodle  home . . .</a:t>
            </a:r>
          </a:p>
          <a:p>
            <a:pPr algn="ctr"/>
            <a:endParaRPr lang="en-US" b="1" dirty="0" smtClean="0">
              <a:solidFill>
                <a:srgbClr val="FFFFFF"/>
              </a:solidFill>
              <a:latin typeface="Times New Roman"/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Times New Roman"/>
              </a:rPr>
              <a:t>(your browser may require that you double-click)</a:t>
            </a:r>
          </a:p>
          <a:p>
            <a:pPr algn="ctr"/>
            <a:endParaRPr lang="en-US" sz="2400" dirty="0" smtClean="0">
              <a:solidFill>
                <a:srgbClr val="FFFFFF"/>
              </a:solidFill>
              <a:latin typeface="Times New Roman"/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Times New Roman"/>
              </a:rPr>
              <a:t>There is another link at the end of this program</a:t>
            </a:r>
          </a:p>
        </p:txBody>
      </p:sp>
    </p:spTree>
    <p:extLst>
      <p:ext uri="{BB962C8B-B14F-4D97-AF65-F5344CB8AC3E}">
        <p14:creationId xmlns:p14="http://schemas.microsoft.com/office/powerpoint/2010/main" val="3705369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55010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34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987233" y="1767114"/>
            <a:ext cx="4289956" cy="1938992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Back to the main</a:t>
            </a:r>
          </a:p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Moodle page</a:t>
            </a:r>
          </a:p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“Block 1”</a:t>
            </a:r>
            <a:endParaRPr lang="en-US" sz="4000" b="1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2143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94758" y="2882075"/>
            <a:ext cx="708660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requirements, due dates, options, and grades</a:t>
            </a:r>
            <a:endParaRPr lang="en-US" sz="40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6442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04900" y="3172361"/>
            <a:ext cx="441960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r>
              <a:rPr lang="en-US" sz="40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lick here for grades link</a:t>
            </a:r>
            <a:endParaRPr lang="en-US" sz="40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Striped Right Arrow 7"/>
          <p:cNvSpPr/>
          <p:nvPr/>
        </p:nvSpPr>
        <p:spPr bwMode="auto">
          <a:xfrm rot="12774394">
            <a:off x="486783" y="1818928"/>
            <a:ext cx="2932551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09272" y="4953000"/>
            <a:ext cx="708660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dirty="0" smtClean="0">
                <a:solidFill>
                  <a:srgbClr val="FFFFFF">
                    <a:lumMod val="8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requirements, due dates, options, and grades</a:t>
            </a:r>
            <a:endParaRPr lang="en-US" sz="4000" b="1" dirty="0">
              <a:solidFill>
                <a:srgbClr val="FFFFFF">
                  <a:lumMod val="85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3540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reeform 8"/>
          <p:cNvSpPr/>
          <p:nvPr/>
        </p:nvSpPr>
        <p:spPr bwMode="auto">
          <a:xfrm>
            <a:off x="800100" y="1189505"/>
            <a:ext cx="609600" cy="386775"/>
          </a:xfrm>
          <a:custGeom>
            <a:avLst/>
            <a:gdLst>
              <a:gd name="connsiteX0" fmla="*/ 1064 w 930704"/>
              <a:gd name="connsiteY0" fmla="*/ 42031 h 773551"/>
              <a:gd name="connsiteX1" fmla="*/ 549704 w 930704"/>
              <a:gd name="connsiteY1" fmla="*/ 26791 h 773551"/>
              <a:gd name="connsiteX2" fmla="*/ 763064 w 930704"/>
              <a:gd name="connsiteY2" fmla="*/ 26791 h 773551"/>
              <a:gd name="connsiteX3" fmla="*/ 793544 w 930704"/>
              <a:gd name="connsiteY3" fmla="*/ 72511 h 773551"/>
              <a:gd name="connsiteX4" fmla="*/ 808784 w 930704"/>
              <a:gd name="connsiteY4" fmla="*/ 118231 h 773551"/>
              <a:gd name="connsiteX5" fmla="*/ 854504 w 930704"/>
              <a:gd name="connsiteY5" fmla="*/ 179191 h 773551"/>
              <a:gd name="connsiteX6" fmla="*/ 900224 w 930704"/>
              <a:gd name="connsiteY6" fmla="*/ 346831 h 773551"/>
              <a:gd name="connsiteX7" fmla="*/ 930704 w 930704"/>
              <a:gd name="connsiteY7" fmla="*/ 529711 h 773551"/>
              <a:gd name="connsiteX8" fmla="*/ 915464 w 930704"/>
              <a:gd name="connsiteY8" fmla="*/ 712591 h 773551"/>
              <a:gd name="connsiteX9" fmla="*/ 808784 w 930704"/>
              <a:gd name="connsiteY9" fmla="*/ 758311 h 773551"/>
              <a:gd name="connsiteX10" fmla="*/ 625904 w 930704"/>
              <a:gd name="connsiteY10" fmla="*/ 773551 h 773551"/>
              <a:gd name="connsiteX11" fmla="*/ 336344 w 930704"/>
              <a:gd name="connsiteY11" fmla="*/ 758311 h 773551"/>
              <a:gd name="connsiteX12" fmla="*/ 244904 w 930704"/>
              <a:gd name="connsiteY12" fmla="*/ 727831 h 773551"/>
              <a:gd name="connsiteX13" fmla="*/ 183944 w 930704"/>
              <a:gd name="connsiteY13" fmla="*/ 712591 h 773551"/>
              <a:gd name="connsiteX14" fmla="*/ 122984 w 930704"/>
              <a:gd name="connsiteY14" fmla="*/ 636391 h 773551"/>
              <a:gd name="connsiteX15" fmla="*/ 46784 w 930704"/>
              <a:gd name="connsiteY15" fmla="*/ 575431 h 773551"/>
              <a:gd name="connsiteX16" fmla="*/ 1064 w 930704"/>
              <a:gd name="connsiteY16" fmla="*/ 377311 h 773551"/>
              <a:gd name="connsiteX17" fmla="*/ 46784 w 930704"/>
              <a:gd name="connsiteY17" fmla="*/ 133471 h 773551"/>
              <a:gd name="connsiteX18" fmla="*/ 92504 w 930704"/>
              <a:gd name="connsiteY18" fmla="*/ 118231 h 773551"/>
              <a:gd name="connsiteX19" fmla="*/ 138224 w 930704"/>
              <a:gd name="connsiteY19" fmla="*/ 87751 h 773551"/>
              <a:gd name="connsiteX20" fmla="*/ 199184 w 930704"/>
              <a:gd name="connsiteY20" fmla="*/ 42031 h 77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30704" h="773551">
                <a:moveTo>
                  <a:pt x="1064" y="42031"/>
                </a:moveTo>
                <a:cubicBezTo>
                  <a:pt x="183944" y="36951"/>
                  <a:pt x="366982" y="35927"/>
                  <a:pt x="549704" y="26791"/>
                </a:cubicBezTo>
                <a:cubicBezTo>
                  <a:pt x="807512" y="13901"/>
                  <a:pt x="230740" y="-26441"/>
                  <a:pt x="763064" y="26791"/>
                </a:cubicBezTo>
                <a:cubicBezTo>
                  <a:pt x="773224" y="42031"/>
                  <a:pt x="785353" y="56128"/>
                  <a:pt x="793544" y="72511"/>
                </a:cubicBezTo>
                <a:cubicBezTo>
                  <a:pt x="800728" y="86879"/>
                  <a:pt x="800814" y="104283"/>
                  <a:pt x="808784" y="118231"/>
                </a:cubicBezTo>
                <a:cubicBezTo>
                  <a:pt x="821386" y="140284"/>
                  <a:pt x="839264" y="158871"/>
                  <a:pt x="854504" y="179191"/>
                </a:cubicBezTo>
                <a:cubicBezTo>
                  <a:pt x="886496" y="275166"/>
                  <a:pt x="884068" y="255282"/>
                  <a:pt x="900224" y="346831"/>
                </a:cubicBezTo>
                <a:cubicBezTo>
                  <a:pt x="910964" y="407691"/>
                  <a:pt x="930704" y="529711"/>
                  <a:pt x="930704" y="529711"/>
                </a:cubicBezTo>
                <a:cubicBezTo>
                  <a:pt x="925624" y="590671"/>
                  <a:pt x="932269" y="653773"/>
                  <a:pt x="915464" y="712591"/>
                </a:cubicBezTo>
                <a:cubicBezTo>
                  <a:pt x="907879" y="739138"/>
                  <a:pt x="823975" y="756412"/>
                  <a:pt x="808784" y="758311"/>
                </a:cubicBezTo>
                <a:cubicBezTo>
                  <a:pt x="748085" y="765898"/>
                  <a:pt x="686864" y="768471"/>
                  <a:pt x="625904" y="773551"/>
                </a:cubicBezTo>
                <a:cubicBezTo>
                  <a:pt x="529384" y="768471"/>
                  <a:pt x="432309" y="769827"/>
                  <a:pt x="336344" y="758311"/>
                </a:cubicBezTo>
                <a:cubicBezTo>
                  <a:pt x="304444" y="754483"/>
                  <a:pt x="276073" y="735623"/>
                  <a:pt x="244904" y="727831"/>
                </a:cubicBezTo>
                <a:lnTo>
                  <a:pt x="183944" y="712591"/>
                </a:lnTo>
                <a:cubicBezTo>
                  <a:pt x="154275" y="623584"/>
                  <a:pt x="191918" y="705325"/>
                  <a:pt x="122984" y="636391"/>
                </a:cubicBezTo>
                <a:cubicBezTo>
                  <a:pt x="54050" y="567457"/>
                  <a:pt x="135791" y="605100"/>
                  <a:pt x="46784" y="575431"/>
                </a:cubicBezTo>
                <a:cubicBezTo>
                  <a:pt x="4945" y="449913"/>
                  <a:pt x="20848" y="515797"/>
                  <a:pt x="1064" y="377311"/>
                </a:cubicBezTo>
                <a:cubicBezTo>
                  <a:pt x="3761" y="342245"/>
                  <a:pt x="-16580" y="184162"/>
                  <a:pt x="46784" y="133471"/>
                </a:cubicBezTo>
                <a:cubicBezTo>
                  <a:pt x="59328" y="123436"/>
                  <a:pt x="78136" y="125415"/>
                  <a:pt x="92504" y="118231"/>
                </a:cubicBezTo>
                <a:cubicBezTo>
                  <a:pt x="108887" y="110040"/>
                  <a:pt x="124153" y="99477"/>
                  <a:pt x="138224" y="87751"/>
                </a:cubicBezTo>
                <a:cubicBezTo>
                  <a:pt x="197399" y="38439"/>
                  <a:pt x="160067" y="42031"/>
                  <a:pt x="199184" y="42031"/>
                </a:cubicBezTo>
              </a:path>
            </a:pathLst>
          </a:cu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  <p:sp>
        <p:nvSpPr>
          <p:cNvPr id="10" name="Striped Right Arrow 9"/>
          <p:cNvSpPr/>
          <p:nvPr/>
        </p:nvSpPr>
        <p:spPr bwMode="auto">
          <a:xfrm rot="12774394">
            <a:off x="1096383" y="2017462"/>
            <a:ext cx="2932551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11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reeform 8"/>
          <p:cNvSpPr/>
          <p:nvPr/>
        </p:nvSpPr>
        <p:spPr bwMode="auto">
          <a:xfrm>
            <a:off x="800100" y="1189505"/>
            <a:ext cx="609600" cy="386775"/>
          </a:xfrm>
          <a:custGeom>
            <a:avLst/>
            <a:gdLst>
              <a:gd name="connsiteX0" fmla="*/ 1064 w 930704"/>
              <a:gd name="connsiteY0" fmla="*/ 42031 h 773551"/>
              <a:gd name="connsiteX1" fmla="*/ 549704 w 930704"/>
              <a:gd name="connsiteY1" fmla="*/ 26791 h 773551"/>
              <a:gd name="connsiteX2" fmla="*/ 763064 w 930704"/>
              <a:gd name="connsiteY2" fmla="*/ 26791 h 773551"/>
              <a:gd name="connsiteX3" fmla="*/ 793544 w 930704"/>
              <a:gd name="connsiteY3" fmla="*/ 72511 h 773551"/>
              <a:gd name="connsiteX4" fmla="*/ 808784 w 930704"/>
              <a:gd name="connsiteY4" fmla="*/ 118231 h 773551"/>
              <a:gd name="connsiteX5" fmla="*/ 854504 w 930704"/>
              <a:gd name="connsiteY5" fmla="*/ 179191 h 773551"/>
              <a:gd name="connsiteX6" fmla="*/ 900224 w 930704"/>
              <a:gd name="connsiteY6" fmla="*/ 346831 h 773551"/>
              <a:gd name="connsiteX7" fmla="*/ 930704 w 930704"/>
              <a:gd name="connsiteY7" fmla="*/ 529711 h 773551"/>
              <a:gd name="connsiteX8" fmla="*/ 915464 w 930704"/>
              <a:gd name="connsiteY8" fmla="*/ 712591 h 773551"/>
              <a:gd name="connsiteX9" fmla="*/ 808784 w 930704"/>
              <a:gd name="connsiteY9" fmla="*/ 758311 h 773551"/>
              <a:gd name="connsiteX10" fmla="*/ 625904 w 930704"/>
              <a:gd name="connsiteY10" fmla="*/ 773551 h 773551"/>
              <a:gd name="connsiteX11" fmla="*/ 336344 w 930704"/>
              <a:gd name="connsiteY11" fmla="*/ 758311 h 773551"/>
              <a:gd name="connsiteX12" fmla="*/ 244904 w 930704"/>
              <a:gd name="connsiteY12" fmla="*/ 727831 h 773551"/>
              <a:gd name="connsiteX13" fmla="*/ 183944 w 930704"/>
              <a:gd name="connsiteY13" fmla="*/ 712591 h 773551"/>
              <a:gd name="connsiteX14" fmla="*/ 122984 w 930704"/>
              <a:gd name="connsiteY14" fmla="*/ 636391 h 773551"/>
              <a:gd name="connsiteX15" fmla="*/ 46784 w 930704"/>
              <a:gd name="connsiteY15" fmla="*/ 575431 h 773551"/>
              <a:gd name="connsiteX16" fmla="*/ 1064 w 930704"/>
              <a:gd name="connsiteY16" fmla="*/ 377311 h 773551"/>
              <a:gd name="connsiteX17" fmla="*/ 46784 w 930704"/>
              <a:gd name="connsiteY17" fmla="*/ 133471 h 773551"/>
              <a:gd name="connsiteX18" fmla="*/ 92504 w 930704"/>
              <a:gd name="connsiteY18" fmla="*/ 118231 h 773551"/>
              <a:gd name="connsiteX19" fmla="*/ 138224 w 930704"/>
              <a:gd name="connsiteY19" fmla="*/ 87751 h 773551"/>
              <a:gd name="connsiteX20" fmla="*/ 199184 w 930704"/>
              <a:gd name="connsiteY20" fmla="*/ 42031 h 77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30704" h="773551">
                <a:moveTo>
                  <a:pt x="1064" y="42031"/>
                </a:moveTo>
                <a:cubicBezTo>
                  <a:pt x="183944" y="36951"/>
                  <a:pt x="366982" y="35927"/>
                  <a:pt x="549704" y="26791"/>
                </a:cubicBezTo>
                <a:cubicBezTo>
                  <a:pt x="807512" y="13901"/>
                  <a:pt x="230740" y="-26441"/>
                  <a:pt x="763064" y="26791"/>
                </a:cubicBezTo>
                <a:cubicBezTo>
                  <a:pt x="773224" y="42031"/>
                  <a:pt x="785353" y="56128"/>
                  <a:pt x="793544" y="72511"/>
                </a:cubicBezTo>
                <a:cubicBezTo>
                  <a:pt x="800728" y="86879"/>
                  <a:pt x="800814" y="104283"/>
                  <a:pt x="808784" y="118231"/>
                </a:cubicBezTo>
                <a:cubicBezTo>
                  <a:pt x="821386" y="140284"/>
                  <a:pt x="839264" y="158871"/>
                  <a:pt x="854504" y="179191"/>
                </a:cubicBezTo>
                <a:cubicBezTo>
                  <a:pt x="886496" y="275166"/>
                  <a:pt x="884068" y="255282"/>
                  <a:pt x="900224" y="346831"/>
                </a:cubicBezTo>
                <a:cubicBezTo>
                  <a:pt x="910964" y="407691"/>
                  <a:pt x="930704" y="529711"/>
                  <a:pt x="930704" y="529711"/>
                </a:cubicBezTo>
                <a:cubicBezTo>
                  <a:pt x="925624" y="590671"/>
                  <a:pt x="932269" y="653773"/>
                  <a:pt x="915464" y="712591"/>
                </a:cubicBezTo>
                <a:cubicBezTo>
                  <a:pt x="907879" y="739138"/>
                  <a:pt x="823975" y="756412"/>
                  <a:pt x="808784" y="758311"/>
                </a:cubicBezTo>
                <a:cubicBezTo>
                  <a:pt x="748085" y="765898"/>
                  <a:pt x="686864" y="768471"/>
                  <a:pt x="625904" y="773551"/>
                </a:cubicBezTo>
                <a:cubicBezTo>
                  <a:pt x="529384" y="768471"/>
                  <a:pt x="432309" y="769827"/>
                  <a:pt x="336344" y="758311"/>
                </a:cubicBezTo>
                <a:cubicBezTo>
                  <a:pt x="304444" y="754483"/>
                  <a:pt x="276073" y="735623"/>
                  <a:pt x="244904" y="727831"/>
                </a:cubicBezTo>
                <a:lnTo>
                  <a:pt x="183944" y="712591"/>
                </a:lnTo>
                <a:cubicBezTo>
                  <a:pt x="154275" y="623584"/>
                  <a:pt x="191918" y="705325"/>
                  <a:pt x="122984" y="636391"/>
                </a:cubicBezTo>
                <a:cubicBezTo>
                  <a:pt x="54050" y="567457"/>
                  <a:pt x="135791" y="605100"/>
                  <a:pt x="46784" y="575431"/>
                </a:cubicBezTo>
                <a:cubicBezTo>
                  <a:pt x="4945" y="449913"/>
                  <a:pt x="20848" y="515797"/>
                  <a:pt x="1064" y="377311"/>
                </a:cubicBezTo>
                <a:cubicBezTo>
                  <a:pt x="3761" y="342245"/>
                  <a:pt x="-16580" y="184162"/>
                  <a:pt x="46784" y="133471"/>
                </a:cubicBezTo>
                <a:cubicBezTo>
                  <a:pt x="59328" y="123436"/>
                  <a:pt x="78136" y="125415"/>
                  <a:pt x="92504" y="118231"/>
                </a:cubicBezTo>
                <a:cubicBezTo>
                  <a:pt x="108887" y="110040"/>
                  <a:pt x="124153" y="99477"/>
                  <a:pt x="138224" y="87751"/>
                </a:cubicBezTo>
                <a:cubicBezTo>
                  <a:pt x="197399" y="38439"/>
                  <a:pt x="160067" y="42031"/>
                  <a:pt x="199184" y="42031"/>
                </a:cubicBezTo>
              </a:path>
            </a:pathLst>
          </a:cu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90600"/>
            <a:ext cx="2743200" cy="1339098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10"/>
          <p:cNvSpPr/>
          <p:nvPr/>
        </p:nvSpPr>
        <p:spPr bwMode="auto">
          <a:xfrm>
            <a:off x="952500" y="1600200"/>
            <a:ext cx="1143000" cy="729498"/>
          </a:xfrm>
          <a:custGeom>
            <a:avLst/>
            <a:gdLst>
              <a:gd name="connsiteX0" fmla="*/ 1064 w 930704"/>
              <a:gd name="connsiteY0" fmla="*/ 42031 h 773551"/>
              <a:gd name="connsiteX1" fmla="*/ 549704 w 930704"/>
              <a:gd name="connsiteY1" fmla="*/ 26791 h 773551"/>
              <a:gd name="connsiteX2" fmla="*/ 763064 w 930704"/>
              <a:gd name="connsiteY2" fmla="*/ 26791 h 773551"/>
              <a:gd name="connsiteX3" fmla="*/ 793544 w 930704"/>
              <a:gd name="connsiteY3" fmla="*/ 72511 h 773551"/>
              <a:gd name="connsiteX4" fmla="*/ 808784 w 930704"/>
              <a:gd name="connsiteY4" fmla="*/ 118231 h 773551"/>
              <a:gd name="connsiteX5" fmla="*/ 854504 w 930704"/>
              <a:gd name="connsiteY5" fmla="*/ 179191 h 773551"/>
              <a:gd name="connsiteX6" fmla="*/ 900224 w 930704"/>
              <a:gd name="connsiteY6" fmla="*/ 346831 h 773551"/>
              <a:gd name="connsiteX7" fmla="*/ 930704 w 930704"/>
              <a:gd name="connsiteY7" fmla="*/ 529711 h 773551"/>
              <a:gd name="connsiteX8" fmla="*/ 915464 w 930704"/>
              <a:gd name="connsiteY8" fmla="*/ 712591 h 773551"/>
              <a:gd name="connsiteX9" fmla="*/ 808784 w 930704"/>
              <a:gd name="connsiteY9" fmla="*/ 758311 h 773551"/>
              <a:gd name="connsiteX10" fmla="*/ 625904 w 930704"/>
              <a:gd name="connsiteY10" fmla="*/ 773551 h 773551"/>
              <a:gd name="connsiteX11" fmla="*/ 336344 w 930704"/>
              <a:gd name="connsiteY11" fmla="*/ 758311 h 773551"/>
              <a:gd name="connsiteX12" fmla="*/ 244904 w 930704"/>
              <a:gd name="connsiteY12" fmla="*/ 727831 h 773551"/>
              <a:gd name="connsiteX13" fmla="*/ 183944 w 930704"/>
              <a:gd name="connsiteY13" fmla="*/ 712591 h 773551"/>
              <a:gd name="connsiteX14" fmla="*/ 122984 w 930704"/>
              <a:gd name="connsiteY14" fmla="*/ 636391 h 773551"/>
              <a:gd name="connsiteX15" fmla="*/ 46784 w 930704"/>
              <a:gd name="connsiteY15" fmla="*/ 575431 h 773551"/>
              <a:gd name="connsiteX16" fmla="*/ 1064 w 930704"/>
              <a:gd name="connsiteY16" fmla="*/ 377311 h 773551"/>
              <a:gd name="connsiteX17" fmla="*/ 46784 w 930704"/>
              <a:gd name="connsiteY17" fmla="*/ 133471 h 773551"/>
              <a:gd name="connsiteX18" fmla="*/ 92504 w 930704"/>
              <a:gd name="connsiteY18" fmla="*/ 118231 h 773551"/>
              <a:gd name="connsiteX19" fmla="*/ 138224 w 930704"/>
              <a:gd name="connsiteY19" fmla="*/ 87751 h 773551"/>
              <a:gd name="connsiteX20" fmla="*/ 199184 w 930704"/>
              <a:gd name="connsiteY20" fmla="*/ 42031 h 77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30704" h="773551">
                <a:moveTo>
                  <a:pt x="1064" y="42031"/>
                </a:moveTo>
                <a:cubicBezTo>
                  <a:pt x="183944" y="36951"/>
                  <a:pt x="366982" y="35927"/>
                  <a:pt x="549704" y="26791"/>
                </a:cubicBezTo>
                <a:cubicBezTo>
                  <a:pt x="807512" y="13901"/>
                  <a:pt x="230740" y="-26441"/>
                  <a:pt x="763064" y="26791"/>
                </a:cubicBezTo>
                <a:cubicBezTo>
                  <a:pt x="773224" y="42031"/>
                  <a:pt x="785353" y="56128"/>
                  <a:pt x="793544" y="72511"/>
                </a:cubicBezTo>
                <a:cubicBezTo>
                  <a:pt x="800728" y="86879"/>
                  <a:pt x="800814" y="104283"/>
                  <a:pt x="808784" y="118231"/>
                </a:cubicBezTo>
                <a:cubicBezTo>
                  <a:pt x="821386" y="140284"/>
                  <a:pt x="839264" y="158871"/>
                  <a:pt x="854504" y="179191"/>
                </a:cubicBezTo>
                <a:cubicBezTo>
                  <a:pt x="886496" y="275166"/>
                  <a:pt x="884068" y="255282"/>
                  <a:pt x="900224" y="346831"/>
                </a:cubicBezTo>
                <a:cubicBezTo>
                  <a:pt x="910964" y="407691"/>
                  <a:pt x="930704" y="529711"/>
                  <a:pt x="930704" y="529711"/>
                </a:cubicBezTo>
                <a:cubicBezTo>
                  <a:pt x="925624" y="590671"/>
                  <a:pt x="932269" y="653773"/>
                  <a:pt x="915464" y="712591"/>
                </a:cubicBezTo>
                <a:cubicBezTo>
                  <a:pt x="907879" y="739138"/>
                  <a:pt x="823975" y="756412"/>
                  <a:pt x="808784" y="758311"/>
                </a:cubicBezTo>
                <a:cubicBezTo>
                  <a:pt x="748085" y="765898"/>
                  <a:pt x="686864" y="768471"/>
                  <a:pt x="625904" y="773551"/>
                </a:cubicBezTo>
                <a:cubicBezTo>
                  <a:pt x="529384" y="768471"/>
                  <a:pt x="432309" y="769827"/>
                  <a:pt x="336344" y="758311"/>
                </a:cubicBezTo>
                <a:cubicBezTo>
                  <a:pt x="304444" y="754483"/>
                  <a:pt x="276073" y="735623"/>
                  <a:pt x="244904" y="727831"/>
                </a:cubicBezTo>
                <a:lnTo>
                  <a:pt x="183944" y="712591"/>
                </a:lnTo>
                <a:cubicBezTo>
                  <a:pt x="154275" y="623584"/>
                  <a:pt x="191918" y="705325"/>
                  <a:pt x="122984" y="636391"/>
                </a:cubicBezTo>
                <a:cubicBezTo>
                  <a:pt x="54050" y="567457"/>
                  <a:pt x="135791" y="605100"/>
                  <a:pt x="46784" y="575431"/>
                </a:cubicBezTo>
                <a:cubicBezTo>
                  <a:pt x="4945" y="449913"/>
                  <a:pt x="20848" y="515797"/>
                  <a:pt x="1064" y="377311"/>
                </a:cubicBezTo>
                <a:cubicBezTo>
                  <a:pt x="3761" y="342245"/>
                  <a:pt x="-16580" y="184162"/>
                  <a:pt x="46784" y="133471"/>
                </a:cubicBezTo>
                <a:cubicBezTo>
                  <a:pt x="59328" y="123436"/>
                  <a:pt x="78136" y="125415"/>
                  <a:pt x="92504" y="118231"/>
                </a:cubicBezTo>
                <a:cubicBezTo>
                  <a:pt x="108887" y="110040"/>
                  <a:pt x="124153" y="99477"/>
                  <a:pt x="138224" y="87751"/>
                </a:cubicBezTo>
                <a:cubicBezTo>
                  <a:pt x="197399" y="38439"/>
                  <a:pt x="160067" y="42031"/>
                  <a:pt x="199184" y="42031"/>
                </a:cubicBezTo>
              </a:path>
            </a:pathLst>
          </a:cu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  <p:sp>
        <p:nvSpPr>
          <p:cNvPr id="12" name="Striped Right Arrow 11"/>
          <p:cNvSpPr/>
          <p:nvPr/>
        </p:nvSpPr>
        <p:spPr bwMode="auto">
          <a:xfrm rot="12774394">
            <a:off x="1673325" y="2628100"/>
            <a:ext cx="2932551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08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143000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634740" y="429161"/>
            <a:ext cx="6995826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Your                  Gradebook</a:t>
            </a:r>
          </a:p>
          <a:p>
            <a:pPr algn="ctr" eaLnBrk="0" hangingPunct="0"/>
            <a:r>
              <a:rPr kumimoji="1"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will look something like this</a:t>
            </a:r>
            <a:endParaRPr kumimoji="1" lang="en-US" sz="4000" b="1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" name="Picture 12" descr="Moodle_logo_2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8500" y="495300"/>
            <a:ext cx="2286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70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143000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634740" y="429161"/>
            <a:ext cx="6995826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Your                  Gradebook</a:t>
            </a:r>
          </a:p>
          <a:p>
            <a:pPr algn="ctr" eaLnBrk="0" hangingPunct="0"/>
            <a:r>
              <a:rPr kumimoji="1"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will look something like this</a:t>
            </a:r>
            <a:endParaRPr kumimoji="1" lang="en-US" sz="4000" b="1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" name="Picture 12" descr="Moodle_logo_2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8500" y="495300"/>
            <a:ext cx="2286000" cy="571500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823348" y="3276600"/>
            <a:ext cx="6596752" cy="2554545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this is the best place to check requirements, due dates, options, and grades . . .</a:t>
            </a:r>
            <a:endParaRPr lang="en-US" sz="40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8299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987233" y="1767114"/>
            <a:ext cx="4289956" cy="1938992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Back to the main</a:t>
            </a:r>
          </a:p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Moodle page</a:t>
            </a:r>
          </a:p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“Block 1”</a:t>
            </a:r>
            <a:endParaRPr lang="en-US" sz="4000" b="1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2143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692150"/>
            <a:ext cx="8121650" cy="547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3147060" y="722630"/>
            <a:ext cx="4017963" cy="2355850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928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28700" y="4353318"/>
            <a:ext cx="8229600" cy="82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If your browser does not allow you to click on the above URL just enter it in your browser window . . .</a:t>
            </a:r>
          </a:p>
        </p:txBody>
      </p:sp>
      <p:sp>
        <p:nvSpPr>
          <p:cNvPr id="7" name="Rectangle 6"/>
          <p:cNvSpPr/>
          <p:nvPr/>
        </p:nvSpPr>
        <p:spPr>
          <a:xfrm>
            <a:off x="2356106" y="2837544"/>
            <a:ext cx="5801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CC00"/>
                </a:solidFill>
              </a:rPr>
              <a:t>https://moodle2.umn.edu/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25070" y="5105400"/>
            <a:ext cx="8229600" cy="93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/>
              </a:rPr>
              <a:t>Continue on here for further instructions . . 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17368" y="3593068"/>
            <a:ext cx="4750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Times New Roman"/>
              </a:rPr>
              <a:t>(your browser may require that you double-click)</a:t>
            </a:r>
          </a:p>
        </p:txBody>
      </p:sp>
      <p:sp>
        <p:nvSpPr>
          <p:cNvPr id="11" name="Striped Right Arrow 10"/>
          <p:cNvSpPr/>
          <p:nvPr/>
        </p:nvSpPr>
        <p:spPr bwMode="auto">
          <a:xfrm rot="7252470">
            <a:off x="6482414" y="1535467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48688" y="5820228"/>
            <a:ext cx="59811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Times New Roman"/>
              </a:rPr>
              <a:t>There is another link at the end of this program</a:t>
            </a:r>
          </a:p>
        </p:txBody>
      </p:sp>
    </p:spTree>
    <p:extLst>
      <p:ext uri="{BB962C8B-B14F-4D97-AF65-F5344CB8AC3E}">
        <p14:creationId xmlns:p14="http://schemas.microsoft.com/office/powerpoint/2010/main" val="1795915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692150"/>
            <a:ext cx="8121650" cy="547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933575"/>
            <a:ext cx="9144000" cy="3753224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triped Right Arrow 5"/>
          <p:cNvSpPr/>
          <p:nvPr/>
        </p:nvSpPr>
        <p:spPr bwMode="auto">
          <a:xfrm rot="10800000">
            <a:off x="2476501" y="5237017"/>
            <a:ext cx="2148114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8700" y="4419600"/>
            <a:ext cx="8416086" cy="523220"/>
          </a:xfrm>
          <a:prstGeom prst="rect">
            <a:avLst/>
          </a:prstGeom>
          <a:solidFill>
            <a:schemeClr val="bg1"/>
          </a:solidFill>
          <a:ln w="76200">
            <a:solidFill>
              <a:srgbClr val="FF99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ysClr val="windowText" lastClr="000000"/>
                </a:solidFill>
              </a:rPr>
              <a:t>The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“Major Due Dates” web page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is a handy site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16280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66800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079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31210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04900" y="1524000"/>
            <a:ext cx="809708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The information on the semester project is also handy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857500" y="1985666"/>
            <a:ext cx="4800600" cy="3449934"/>
          </a:xfrm>
          <a:prstGeom prst="round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49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762000"/>
            <a:ext cx="6352082" cy="54864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334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6" y="2100750"/>
            <a:ext cx="9144000" cy="3538050"/>
          </a:xfrm>
          <a:prstGeom prst="rect">
            <a:avLst/>
          </a:prstGeom>
          <a:noFill/>
          <a:ln w="1016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49407" y="1371600"/>
            <a:ext cx="735169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The Student Collaboration Space could also be very handy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845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096252"/>
            <a:ext cx="9144000" cy="3923548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00414" y="1338942"/>
            <a:ext cx="727474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Details on exams and grading are found here . . .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337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6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62100" y="5334000"/>
            <a:ext cx="7143302" cy="40011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NOTE: Only the Materials in the center panel are required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280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987233" y="1767114"/>
            <a:ext cx="4289956" cy="1938992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Back to the main</a:t>
            </a:r>
          </a:p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Moodle page</a:t>
            </a:r>
          </a:p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“Block 1”</a:t>
            </a:r>
            <a:endParaRPr lang="en-US" sz="4000" b="1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2143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987233" y="1767114"/>
            <a:ext cx="4289956" cy="1938992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Back to the main</a:t>
            </a:r>
          </a:p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Moodle page</a:t>
            </a:r>
          </a:p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“Block 1”</a:t>
            </a:r>
            <a:endParaRPr lang="en-US" sz="4000" b="1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42786" y="5493211"/>
            <a:ext cx="7772400" cy="646331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REM</a:t>
            </a:r>
          </a:p>
        </p:txBody>
      </p:sp>
      <p:sp>
        <p:nvSpPr>
          <p:cNvPr id="8" name="Striped Right Arrow 7"/>
          <p:cNvSpPr/>
          <p:nvPr/>
        </p:nvSpPr>
        <p:spPr bwMode="auto">
          <a:xfrm rot="5400000">
            <a:off x="8001000" y="3390900"/>
            <a:ext cx="3276600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19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58" y="439056"/>
            <a:ext cx="6708728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42786" y="4001869"/>
            <a:ext cx="7772400" cy="646331"/>
          </a:xfrm>
          <a:prstGeom prst="rect">
            <a:avLst/>
          </a:prstGeom>
          <a:gradFill>
            <a:gsLst>
              <a:gs pos="37000">
                <a:srgbClr val="FFC000"/>
              </a:gs>
              <a:gs pos="50000">
                <a:srgbClr val="FFCC00"/>
              </a:gs>
              <a:gs pos="71000">
                <a:srgbClr val="FFCC00"/>
              </a:gs>
            </a:gsLst>
            <a:lin ang="5400000" scaled="0"/>
          </a:gra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Reading Assignments . . . 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019300" y="2360746"/>
            <a:ext cx="6248400" cy="1449253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767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Marble">
  <a:themeElements>
    <a:clrScheme name="4_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4_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Marble">
  <a:themeElements>
    <a:clrScheme name="1_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1_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Marble">
  <a:themeElements>
    <a:clrScheme name="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14673</TotalTime>
  <Words>1717</Words>
  <Application>Microsoft Office PowerPoint</Application>
  <PresentationFormat>35mm Slides</PresentationFormat>
  <Paragraphs>287</Paragraphs>
  <Slides>135</Slides>
  <Notes>23</Notes>
  <HiddenSlides>2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135</vt:i4>
      </vt:variant>
    </vt:vector>
  </HeadingPairs>
  <TitlesOfParts>
    <vt:vector size="148" baseType="lpstr">
      <vt:lpstr>Default Design</vt:lpstr>
      <vt:lpstr>3_Contemporary Portrait</vt:lpstr>
      <vt:lpstr>8_Default Design</vt:lpstr>
      <vt:lpstr>9_Default Design</vt:lpstr>
      <vt:lpstr>5_Marble</vt:lpstr>
      <vt:lpstr>6_Marble</vt:lpstr>
      <vt:lpstr>6_Contemporary Portrait</vt:lpstr>
      <vt:lpstr>7_Contemporary Portrait</vt:lpstr>
      <vt:lpstr>3_Marble</vt:lpstr>
      <vt:lpstr>3_Default Design</vt:lpstr>
      <vt:lpstr>12_Default Design</vt:lpstr>
      <vt:lpstr>1_Default Design</vt:lpstr>
      <vt:lpstr>22_Contemporary Portrait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already know about Prehistoric Cultures?</dc:title>
  <dc:creator>CLA</dc:creator>
  <cp:lastModifiedBy>Tim Roufs</cp:lastModifiedBy>
  <cp:revision>726</cp:revision>
  <cp:lastPrinted>2000-04-12T17:52:36Z</cp:lastPrinted>
  <dcterms:created xsi:type="dcterms:W3CDTF">2000-03-27T14:48:03Z</dcterms:created>
  <dcterms:modified xsi:type="dcterms:W3CDTF">2015-01-20T03:47:23Z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troufs@d.umn.edu</vt:lpwstr>
  </property>
  <property fmtid="{D5CDD505-2E9C-101B-9397-08002B2CF9AE}" pid="8" name="HomePage">
    <vt:lpwstr>http://www.d.umn.edu/~troufs/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C:\www\anth1602\PowerPoint</vt:lpwstr>
  </property>
</Properties>
</file>