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theme/theme2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859" r:id="rId1"/>
    <p:sldMasterId id="2147484029" r:id="rId2"/>
    <p:sldMasterId id="2147484041" r:id="rId3"/>
    <p:sldMasterId id="2147484922" r:id="rId4"/>
    <p:sldMasterId id="2147484982" r:id="rId5"/>
    <p:sldMasterId id="2147485068" r:id="rId6"/>
    <p:sldMasterId id="2147485176" r:id="rId7"/>
    <p:sldMasterId id="2147485237" r:id="rId8"/>
    <p:sldMasterId id="2147485249" r:id="rId9"/>
    <p:sldMasterId id="2147485647" r:id="rId10"/>
    <p:sldMasterId id="2147485731" r:id="rId11"/>
    <p:sldMasterId id="2147485767" r:id="rId12"/>
    <p:sldMasterId id="2147485779" r:id="rId13"/>
    <p:sldMasterId id="2147485803" r:id="rId14"/>
    <p:sldMasterId id="2147485815" r:id="rId15"/>
    <p:sldMasterId id="2147485827" r:id="rId16"/>
    <p:sldMasterId id="2147485911" r:id="rId17"/>
    <p:sldMasterId id="2147485935" r:id="rId18"/>
    <p:sldMasterId id="2147485959" r:id="rId19"/>
    <p:sldMasterId id="2147486091" r:id="rId20"/>
    <p:sldMasterId id="2147486139" r:id="rId21"/>
    <p:sldMasterId id="2147486211" r:id="rId22"/>
  </p:sldMasterIdLst>
  <p:notesMasterIdLst>
    <p:notesMasterId r:id="rId310"/>
  </p:notesMasterIdLst>
  <p:handoutMasterIdLst>
    <p:handoutMasterId r:id="rId311"/>
  </p:handoutMasterIdLst>
  <p:sldIdLst>
    <p:sldId id="3317" r:id="rId23"/>
    <p:sldId id="3315" r:id="rId24"/>
    <p:sldId id="3347" r:id="rId25"/>
    <p:sldId id="3322" r:id="rId26"/>
    <p:sldId id="3324" r:id="rId27"/>
    <p:sldId id="3325" r:id="rId28"/>
    <p:sldId id="464" r:id="rId29"/>
    <p:sldId id="1108" r:id="rId30"/>
    <p:sldId id="465" r:id="rId31"/>
    <p:sldId id="466" r:id="rId32"/>
    <p:sldId id="1293" r:id="rId33"/>
    <p:sldId id="1037" r:id="rId34"/>
    <p:sldId id="1020" r:id="rId35"/>
    <p:sldId id="467" r:id="rId36"/>
    <p:sldId id="1294" r:id="rId37"/>
    <p:sldId id="1469" r:id="rId38"/>
    <p:sldId id="1470" r:id="rId39"/>
    <p:sldId id="1880" r:id="rId40"/>
    <p:sldId id="1476" r:id="rId41"/>
    <p:sldId id="1509" r:id="rId42"/>
    <p:sldId id="1510" r:id="rId43"/>
    <p:sldId id="1875" r:id="rId44"/>
    <p:sldId id="2093" r:id="rId45"/>
    <p:sldId id="1513" r:id="rId46"/>
    <p:sldId id="1514" r:id="rId47"/>
    <p:sldId id="1515" r:id="rId48"/>
    <p:sldId id="3134" r:id="rId49"/>
    <p:sldId id="3144" r:id="rId50"/>
    <p:sldId id="3416" r:id="rId51"/>
    <p:sldId id="1517" r:id="rId52"/>
    <p:sldId id="1518" r:id="rId53"/>
    <p:sldId id="1519" r:id="rId54"/>
    <p:sldId id="1520" r:id="rId55"/>
    <p:sldId id="1521" r:id="rId56"/>
    <p:sldId id="1785" r:id="rId57"/>
    <p:sldId id="1522" r:id="rId58"/>
    <p:sldId id="1697" r:id="rId59"/>
    <p:sldId id="1699" r:id="rId60"/>
    <p:sldId id="1523" r:id="rId61"/>
    <p:sldId id="1524" r:id="rId62"/>
    <p:sldId id="1525" r:id="rId63"/>
    <p:sldId id="1698" r:id="rId64"/>
    <p:sldId id="1786" r:id="rId65"/>
    <p:sldId id="1527" r:id="rId66"/>
    <p:sldId id="1700" r:id="rId67"/>
    <p:sldId id="1701" r:id="rId68"/>
    <p:sldId id="1702" r:id="rId69"/>
    <p:sldId id="1703" r:id="rId70"/>
    <p:sldId id="1704" r:id="rId71"/>
    <p:sldId id="1705" r:id="rId72"/>
    <p:sldId id="1726" r:id="rId73"/>
    <p:sldId id="1706" r:id="rId74"/>
    <p:sldId id="1757" r:id="rId75"/>
    <p:sldId id="1756" r:id="rId76"/>
    <p:sldId id="1758" r:id="rId77"/>
    <p:sldId id="1707" r:id="rId78"/>
    <p:sldId id="1708" r:id="rId79"/>
    <p:sldId id="1709" r:id="rId80"/>
    <p:sldId id="1710" r:id="rId81"/>
    <p:sldId id="1711" r:id="rId82"/>
    <p:sldId id="1712" r:id="rId83"/>
    <p:sldId id="1713" r:id="rId84"/>
    <p:sldId id="1878" r:id="rId85"/>
    <p:sldId id="2097" r:id="rId86"/>
    <p:sldId id="1529" r:id="rId87"/>
    <p:sldId id="1530" r:id="rId88"/>
    <p:sldId id="1531" r:id="rId89"/>
    <p:sldId id="1532" r:id="rId90"/>
    <p:sldId id="1533" r:id="rId91"/>
    <p:sldId id="1879" r:id="rId92"/>
    <p:sldId id="2100" r:id="rId93"/>
    <p:sldId id="1788" r:id="rId94"/>
    <p:sldId id="1536" r:id="rId95"/>
    <p:sldId id="1535" r:id="rId96"/>
    <p:sldId id="1537" r:id="rId97"/>
    <p:sldId id="1538" r:id="rId98"/>
    <p:sldId id="1881" r:id="rId99"/>
    <p:sldId id="2103" r:id="rId100"/>
    <p:sldId id="1540" r:id="rId101"/>
    <p:sldId id="3178" r:id="rId102"/>
    <p:sldId id="3179" r:id="rId103"/>
    <p:sldId id="2106" r:id="rId104"/>
    <p:sldId id="2107" r:id="rId105"/>
    <p:sldId id="3180" r:id="rId106"/>
    <p:sldId id="3181" r:id="rId107"/>
    <p:sldId id="3182" r:id="rId108"/>
    <p:sldId id="1787" r:id="rId109"/>
    <p:sldId id="1716" r:id="rId110"/>
    <p:sldId id="1948" r:id="rId111"/>
    <p:sldId id="1719" r:id="rId112"/>
    <p:sldId id="1944" r:id="rId113"/>
    <p:sldId id="1720" r:id="rId114"/>
    <p:sldId id="1850" r:id="rId115"/>
    <p:sldId id="1851" r:id="rId116"/>
    <p:sldId id="1852" r:id="rId117"/>
    <p:sldId id="1949" r:id="rId118"/>
    <p:sldId id="1854" r:id="rId119"/>
    <p:sldId id="3173" r:id="rId120"/>
    <p:sldId id="2108" r:id="rId121"/>
    <p:sldId id="1663" r:id="rId122"/>
    <p:sldId id="1546" r:id="rId123"/>
    <p:sldId id="1547" r:id="rId124"/>
    <p:sldId id="1552" r:id="rId125"/>
    <p:sldId id="1553" r:id="rId126"/>
    <p:sldId id="1884" r:id="rId127"/>
    <p:sldId id="2110" r:id="rId128"/>
    <p:sldId id="1555" r:id="rId129"/>
    <p:sldId id="1834" r:id="rId130"/>
    <p:sldId id="1556" r:id="rId131"/>
    <p:sldId id="1557" r:id="rId132"/>
    <p:sldId id="1558" r:id="rId133"/>
    <p:sldId id="3174" r:id="rId134"/>
    <p:sldId id="1559" r:id="rId135"/>
    <p:sldId id="1560" r:id="rId136"/>
    <p:sldId id="1561" r:id="rId137"/>
    <p:sldId id="1664" r:id="rId138"/>
    <p:sldId id="1772" r:id="rId139"/>
    <p:sldId id="1916" r:id="rId140"/>
    <p:sldId id="1835" r:id="rId141"/>
    <p:sldId id="3146" r:id="rId142"/>
    <p:sldId id="1775" r:id="rId143"/>
    <p:sldId id="1779" r:id="rId144"/>
    <p:sldId id="3135" r:id="rId145"/>
    <p:sldId id="3136" r:id="rId146"/>
    <p:sldId id="1777" r:id="rId147"/>
    <p:sldId id="1780" r:id="rId148"/>
    <p:sldId id="1761" r:id="rId149"/>
    <p:sldId id="1774" r:id="rId150"/>
    <p:sldId id="1778" r:id="rId151"/>
    <p:sldId id="1771" r:id="rId152"/>
    <p:sldId id="1781" r:id="rId153"/>
    <p:sldId id="1782" r:id="rId154"/>
    <p:sldId id="3582" r:id="rId155"/>
    <p:sldId id="3583" r:id="rId156"/>
    <p:sldId id="3584" r:id="rId157"/>
    <p:sldId id="1770" r:id="rId158"/>
    <p:sldId id="1784" r:id="rId159"/>
    <p:sldId id="1768" r:id="rId160"/>
    <p:sldId id="1915" r:id="rId161"/>
    <p:sldId id="3585" r:id="rId162"/>
    <p:sldId id="1832" r:id="rId163"/>
    <p:sldId id="1729" r:id="rId164"/>
    <p:sldId id="1930" r:id="rId165"/>
    <p:sldId id="1828" r:id="rId166"/>
    <p:sldId id="1830" r:id="rId167"/>
    <p:sldId id="1831" r:id="rId168"/>
    <p:sldId id="1918" r:id="rId169"/>
    <p:sldId id="3587" r:id="rId170"/>
    <p:sldId id="3586" r:id="rId171"/>
    <p:sldId id="3595" r:id="rId172"/>
    <p:sldId id="3590" r:id="rId173"/>
    <p:sldId id="3593" r:id="rId174"/>
    <p:sldId id="1799" r:id="rId175"/>
    <p:sldId id="1794" r:id="rId176"/>
    <p:sldId id="3592" r:id="rId177"/>
    <p:sldId id="1946" r:id="rId178"/>
    <p:sldId id="3596" r:id="rId179"/>
    <p:sldId id="3581" r:id="rId180"/>
    <p:sldId id="3588" r:id="rId181"/>
    <p:sldId id="3591" r:id="rId182"/>
    <p:sldId id="3598" r:id="rId183"/>
    <p:sldId id="3594" r:id="rId184"/>
    <p:sldId id="1745" r:id="rId185"/>
    <p:sldId id="1746" r:id="rId186"/>
    <p:sldId id="3599" r:id="rId187"/>
    <p:sldId id="3597" r:id="rId188"/>
    <p:sldId id="1933" r:id="rId189"/>
    <p:sldId id="3600" r:id="rId190"/>
    <p:sldId id="1934" r:id="rId191"/>
    <p:sldId id="1935" r:id="rId192"/>
    <p:sldId id="3601" r:id="rId193"/>
    <p:sldId id="3602" r:id="rId194"/>
    <p:sldId id="1936" r:id="rId195"/>
    <p:sldId id="1937" r:id="rId196"/>
    <p:sldId id="1938" r:id="rId197"/>
    <p:sldId id="1939" r:id="rId198"/>
    <p:sldId id="1940" r:id="rId199"/>
    <p:sldId id="1941" r:id="rId200"/>
    <p:sldId id="1942" r:id="rId201"/>
    <p:sldId id="3147" r:id="rId202"/>
    <p:sldId id="3148" r:id="rId203"/>
    <p:sldId id="1966" r:id="rId204"/>
    <p:sldId id="1955" r:id="rId205"/>
    <p:sldId id="1950" r:id="rId206"/>
    <p:sldId id="1951" r:id="rId207"/>
    <p:sldId id="1952" r:id="rId208"/>
    <p:sldId id="1953" r:id="rId209"/>
    <p:sldId id="1954" r:id="rId210"/>
    <p:sldId id="1472" r:id="rId211"/>
    <p:sldId id="728" r:id="rId212"/>
    <p:sldId id="1295" r:id="rId213"/>
    <p:sldId id="743" r:id="rId214"/>
    <p:sldId id="729" r:id="rId215"/>
    <p:sldId id="742" r:id="rId216"/>
    <p:sldId id="1435" r:id="rId217"/>
    <p:sldId id="876" r:id="rId218"/>
    <p:sldId id="1436" r:id="rId219"/>
    <p:sldId id="877" r:id="rId220"/>
    <p:sldId id="1566" r:id="rId221"/>
    <p:sldId id="1567" r:id="rId222"/>
    <p:sldId id="1666" r:id="rId223"/>
    <p:sldId id="1670" r:id="rId224"/>
    <p:sldId id="1671" r:id="rId225"/>
    <p:sldId id="1573" r:id="rId226"/>
    <p:sldId id="1856" r:id="rId227"/>
    <p:sldId id="1857" r:id="rId228"/>
    <p:sldId id="1858" r:id="rId229"/>
    <p:sldId id="1859" r:id="rId230"/>
    <p:sldId id="1860" r:id="rId231"/>
    <p:sldId id="1861" r:id="rId232"/>
    <p:sldId id="1863" r:id="rId233"/>
    <p:sldId id="1864" r:id="rId234"/>
    <p:sldId id="1865" r:id="rId235"/>
    <p:sldId id="1585" r:id="rId236"/>
    <p:sldId id="1722" r:id="rId237"/>
    <p:sldId id="1723" r:id="rId238"/>
    <p:sldId id="1724" r:id="rId239"/>
    <p:sldId id="1587" r:id="rId240"/>
    <p:sldId id="1586" r:id="rId241"/>
    <p:sldId id="1583" r:id="rId242"/>
    <p:sldId id="1584" r:id="rId243"/>
    <p:sldId id="1866" r:id="rId244"/>
    <p:sldId id="1588" r:id="rId245"/>
    <p:sldId id="1637" r:id="rId246"/>
    <p:sldId id="1589" r:id="rId247"/>
    <p:sldId id="1590" r:id="rId248"/>
    <p:sldId id="1681" r:id="rId249"/>
    <p:sldId id="1591" r:id="rId250"/>
    <p:sldId id="1592" r:id="rId251"/>
    <p:sldId id="1593" r:id="rId252"/>
    <p:sldId id="1594" r:id="rId253"/>
    <p:sldId id="1595" r:id="rId254"/>
    <p:sldId id="1596" r:id="rId255"/>
    <p:sldId id="1597" r:id="rId256"/>
    <p:sldId id="1599" r:id="rId257"/>
    <p:sldId id="1600" r:id="rId258"/>
    <p:sldId id="1959" r:id="rId259"/>
    <p:sldId id="1602" r:id="rId260"/>
    <p:sldId id="1604" r:id="rId261"/>
    <p:sldId id="1605" r:id="rId262"/>
    <p:sldId id="1640" r:id="rId263"/>
    <p:sldId id="1606" r:id="rId264"/>
    <p:sldId id="1607" r:id="rId265"/>
    <p:sldId id="1608" r:id="rId266"/>
    <p:sldId id="1609" r:id="rId267"/>
    <p:sldId id="1610" r:id="rId268"/>
    <p:sldId id="3153" r:id="rId269"/>
    <p:sldId id="3151" r:id="rId270"/>
    <p:sldId id="3152" r:id="rId271"/>
    <p:sldId id="1682" r:id="rId272"/>
    <p:sldId id="1612" r:id="rId273"/>
    <p:sldId id="1613" r:id="rId274"/>
    <p:sldId id="1614" r:id="rId275"/>
    <p:sldId id="1639" r:id="rId276"/>
    <p:sldId id="1615" r:id="rId277"/>
    <p:sldId id="1616" r:id="rId278"/>
    <p:sldId id="1617" r:id="rId279"/>
    <p:sldId id="1618" r:id="rId280"/>
    <p:sldId id="1619" r:id="rId281"/>
    <p:sldId id="1621" r:id="rId282"/>
    <p:sldId id="1622" r:id="rId283"/>
    <p:sldId id="1623" r:id="rId284"/>
    <p:sldId id="1624" r:id="rId285"/>
    <p:sldId id="1625" r:id="rId286"/>
    <p:sldId id="1626" r:id="rId287"/>
    <p:sldId id="1627" r:id="rId288"/>
    <p:sldId id="1628" r:id="rId289"/>
    <p:sldId id="1629" r:id="rId290"/>
    <p:sldId id="1631" r:id="rId291"/>
    <p:sldId id="1632" r:id="rId292"/>
    <p:sldId id="1633" r:id="rId293"/>
    <p:sldId id="1847" r:id="rId294"/>
    <p:sldId id="1848" r:id="rId295"/>
    <p:sldId id="1673" r:id="rId296"/>
    <p:sldId id="1674" r:id="rId297"/>
    <p:sldId id="1634" r:id="rId298"/>
    <p:sldId id="1683" r:id="rId299"/>
    <p:sldId id="1635" r:id="rId300"/>
    <p:sldId id="1299" r:id="rId301"/>
    <p:sldId id="1311" r:id="rId302"/>
    <p:sldId id="819" r:id="rId303"/>
    <p:sldId id="1667" r:id="rId304"/>
    <p:sldId id="1668" r:id="rId305"/>
    <p:sldId id="1669" r:id="rId306"/>
    <p:sldId id="1919" r:id="rId307"/>
    <p:sldId id="1922" r:id="rId308"/>
    <p:sldId id="3350" r:id="rId309"/>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085">
          <p15:clr>
            <a:srgbClr val="A4A3A4"/>
          </p15:clr>
        </p15:guide>
        <p15:guide id="2" pos="2892">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E4A6"/>
    <a:srgbClr val="FFFFFF"/>
    <a:srgbClr val="3366CC"/>
    <a:srgbClr val="800000"/>
    <a:srgbClr val="990000"/>
    <a:srgbClr val="FFD700"/>
    <a:srgbClr val="000000"/>
    <a:srgbClr val="F5DA13"/>
    <a:srgbClr val="185CF4"/>
    <a:srgbClr val="BADD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0398" autoAdjust="0"/>
    <p:restoredTop sz="94660"/>
  </p:normalViewPr>
  <p:slideViewPr>
    <p:cSldViewPr snapToGrid="0">
      <p:cViewPr varScale="1">
        <p:scale>
          <a:sx n="71" d="100"/>
          <a:sy n="71" d="100"/>
        </p:scale>
        <p:origin x="888" y="44"/>
      </p:cViewPr>
      <p:guideLst>
        <p:guide orient="horz" pos="2085"/>
        <p:guide pos="2892"/>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 r:id="rId35" collapse="1"/>
      <p:sld r:id="rId36" collapse="1"/>
      <p:sld r:id="rId37" collapse="1"/>
      <p:sld r:id="rId38" collapse="1"/>
      <p:sld r:id="rId39" collapse="1"/>
      <p:sld r:id="rId40" collapse="1"/>
      <p:sld r:id="rId41" collapse="1"/>
      <p:sld r:id="rId42" collapse="1"/>
      <p:sld r:id="rId43" collapse="1"/>
      <p:sld r:id="rId44" collapse="1"/>
      <p:sld r:id="rId45" collapse="1"/>
      <p:sld r:id="rId46" collapse="1"/>
      <p:sld r:id="rId47" collapse="1"/>
      <p:sld r:id="rId48" collapse="1"/>
      <p:sld r:id="rId49" collapse="1"/>
      <p:sld r:id="rId50" collapse="1"/>
      <p:sld r:id="rId51" collapse="1"/>
      <p:sld r:id="rId52" collapse="1"/>
      <p:sld r:id="rId53" collapse="1"/>
      <p:sld r:id="rId54" collapse="1"/>
      <p:sld r:id="rId55" collapse="1"/>
      <p:sld r:id="rId56" collapse="1"/>
      <p:sld r:id="rId57" collapse="1"/>
      <p:sld r:id="rId58" collapse="1"/>
      <p:sld r:id="rId59" collapse="1"/>
      <p:sld r:id="rId60" collapse="1"/>
      <p:sld r:id="rId61" collapse="1"/>
      <p:sld r:id="rId62" collapse="1"/>
      <p:sld r:id="rId63" collapse="1"/>
      <p:sld r:id="rId64" collapse="1"/>
      <p:sld r:id="rId65" collapse="1"/>
      <p:sld r:id="rId66" collapse="1"/>
      <p:sld r:id="rId67" collapse="1"/>
      <p:sld r:id="rId68" collapse="1"/>
      <p:sld r:id="rId69" collapse="1"/>
      <p:sld r:id="rId70" collapse="1"/>
      <p:sld r:id="rId71" collapse="1"/>
      <p:sld r:id="rId72" collapse="1"/>
      <p:sld r:id="rId73" collapse="1"/>
      <p:sld r:id="rId74" collapse="1"/>
      <p:sld r:id="rId75" collapse="1"/>
      <p:sld r:id="rId76" collapse="1"/>
      <p:sld r:id="rId77" collapse="1"/>
      <p:sld r:id="rId78" collapse="1"/>
      <p:sld r:id="rId79" collapse="1"/>
      <p:sld r:id="rId80" collapse="1"/>
      <p:sld r:id="rId81" collapse="1"/>
      <p:sld r:id="rId82" collapse="1"/>
      <p:sld r:id="rId83" collapse="1"/>
      <p:sld r:id="rId84" collapse="1"/>
      <p:sld r:id="rId85" collapse="1"/>
      <p:sld r:id="rId86" collapse="1"/>
      <p:sld r:id="rId87" collapse="1"/>
      <p:sld r:id="rId88" collapse="1"/>
      <p:sld r:id="rId89" collapse="1"/>
      <p:sld r:id="rId90" collapse="1"/>
      <p:sld r:id="rId91" collapse="1"/>
      <p:sld r:id="rId92" collapse="1"/>
      <p:sld r:id="rId93" collapse="1"/>
      <p:sld r:id="rId94" collapse="1"/>
      <p:sld r:id="rId95" collapse="1"/>
      <p:sld r:id="rId96" collapse="1"/>
      <p:sld r:id="rId97" collapse="1"/>
      <p:sld r:id="rId98" collapse="1"/>
      <p:sld r:id="rId99" collapse="1"/>
      <p:sld r:id="rId100" collapse="1"/>
      <p:sld r:id="rId101" collapse="1"/>
      <p:sld r:id="rId102" collapse="1"/>
      <p:sld r:id="rId103" collapse="1"/>
      <p:sld r:id="rId104" collapse="1"/>
      <p:sld r:id="rId105" collapse="1"/>
      <p:sld r:id="rId106" collapse="1"/>
      <p:sld r:id="rId107" collapse="1"/>
      <p:sld r:id="rId108" collapse="1"/>
      <p:sld r:id="rId109" collapse="1"/>
      <p:sld r:id="rId110" collapse="1"/>
      <p:sld r:id="rId111" collapse="1"/>
      <p:sld r:id="rId112" collapse="1"/>
      <p:sld r:id="rId113" collapse="1"/>
      <p:sld r:id="rId114" collapse="1"/>
      <p:sld r:id="rId115" collapse="1"/>
      <p:sld r:id="rId116" collapse="1"/>
      <p:sld r:id="rId117" collapse="1"/>
      <p:sld r:id="rId118" collapse="1"/>
      <p:sld r:id="rId119" collapse="1"/>
      <p:sld r:id="rId120" collapse="1"/>
      <p:sld r:id="rId121" collapse="1"/>
      <p:sld r:id="rId122" collapse="1"/>
      <p:sld r:id="rId123" collapse="1"/>
      <p:sld r:id="rId124" collapse="1"/>
      <p:sld r:id="rId125" collapse="1"/>
      <p:sld r:id="rId126" collapse="1"/>
      <p:sld r:id="rId127" collapse="1"/>
      <p:sld r:id="rId128" collapse="1"/>
      <p:sld r:id="rId129" collapse="1"/>
      <p:sld r:id="rId130" collapse="1"/>
      <p:sld r:id="rId131" collapse="1"/>
      <p:sld r:id="rId132" collapse="1"/>
      <p:sld r:id="rId133" collapse="1"/>
      <p:sld r:id="rId134" collapse="1"/>
      <p:sld r:id="rId135" collapse="1"/>
      <p:sld r:id="rId136" collapse="1"/>
      <p:sld r:id="rId137" collapse="1"/>
      <p:sld r:id="rId138" collapse="1"/>
      <p:sld r:id="rId139" collapse="1"/>
      <p:sld r:id="rId140" collapse="1"/>
      <p:sld r:id="rId141" collapse="1"/>
      <p:sld r:id="rId142" collapse="1"/>
      <p:sld r:id="rId143" collapse="1"/>
      <p:sld r:id="rId144" collapse="1"/>
      <p:sld r:id="rId145" collapse="1"/>
      <p:sld r:id="rId146" collapse="1"/>
      <p:sld r:id="rId147" collapse="1"/>
      <p:sld r:id="rId148" collapse="1"/>
      <p:sld r:id="rId149" collapse="1"/>
      <p:sld r:id="rId150" collapse="1"/>
      <p:sld r:id="rId151" collapse="1"/>
      <p:sld r:id="rId152" collapse="1"/>
      <p:sld r:id="rId153" collapse="1"/>
      <p:sld r:id="rId154" collapse="1"/>
      <p:sld r:id="rId155" collapse="1"/>
      <p:sld r:id="rId156" collapse="1"/>
      <p:sld r:id="rId157" collapse="1"/>
      <p:sld r:id="rId158" collapse="1"/>
      <p:sld r:id="rId159" collapse="1"/>
      <p:sld r:id="rId160" collapse="1"/>
    </p:sldLst>
  </p:outlineViewPr>
  <p:notesTextViewPr>
    <p:cViewPr>
      <p:scale>
        <a:sx n="3" d="2"/>
        <a:sy n="3" d="2"/>
      </p:scale>
      <p:origin x="0" y="0"/>
    </p:cViewPr>
  </p:notesTextViewPr>
  <p:sorterViewPr>
    <p:cViewPr varScale="1">
      <p:scale>
        <a:sx n="100" d="100"/>
        <a:sy n="100" d="100"/>
      </p:scale>
      <p:origin x="0" y="-97372"/>
    </p:cViewPr>
  </p:sorterViewPr>
  <p:notesViewPr>
    <p:cSldViewPr snapToGrid="0">
      <p:cViewPr varScale="1">
        <p:scale>
          <a:sx n="37" d="100"/>
          <a:sy n="37" d="100"/>
        </p:scale>
        <p:origin x="-1470" y="-96"/>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95.xml"/><Relationship Id="rId299" Type="http://schemas.openxmlformats.org/officeDocument/2006/relationships/slide" Target="slides/slide277.xml"/><Relationship Id="rId21" Type="http://schemas.openxmlformats.org/officeDocument/2006/relationships/slideMaster" Target="slideMasters/slideMaster21.xml"/><Relationship Id="rId63" Type="http://schemas.openxmlformats.org/officeDocument/2006/relationships/slide" Target="slides/slide41.xml"/><Relationship Id="rId159" Type="http://schemas.openxmlformats.org/officeDocument/2006/relationships/slide" Target="slides/slide137.xml"/><Relationship Id="rId170" Type="http://schemas.openxmlformats.org/officeDocument/2006/relationships/slide" Target="slides/slide148.xml"/><Relationship Id="rId226" Type="http://schemas.openxmlformats.org/officeDocument/2006/relationships/slide" Target="slides/slide204.xml"/><Relationship Id="rId268" Type="http://schemas.openxmlformats.org/officeDocument/2006/relationships/slide" Target="slides/slide246.xml"/><Relationship Id="rId32" Type="http://schemas.openxmlformats.org/officeDocument/2006/relationships/slide" Target="slides/slide10.xml"/><Relationship Id="rId74" Type="http://schemas.openxmlformats.org/officeDocument/2006/relationships/slide" Target="slides/slide52.xml"/><Relationship Id="rId128" Type="http://schemas.openxmlformats.org/officeDocument/2006/relationships/slide" Target="slides/slide106.xml"/><Relationship Id="rId5" Type="http://schemas.openxmlformats.org/officeDocument/2006/relationships/slideMaster" Target="slideMasters/slideMaster5.xml"/><Relationship Id="rId181" Type="http://schemas.openxmlformats.org/officeDocument/2006/relationships/slide" Target="slides/slide159.xml"/><Relationship Id="rId237" Type="http://schemas.openxmlformats.org/officeDocument/2006/relationships/slide" Target="slides/slide215.xml"/><Relationship Id="rId279" Type="http://schemas.openxmlformats.org/officeDocument/2006/relationships/slide" Target="slides/slide257.xml"/><Relationship Id="rId43" Type="http://schemas.openxmlformats.org/officeDocument/2006/relationships/slide" Target="slides/slide21.xml"/><Relationship Id="rId139" Type="http://schemas.openxmlformats.org/officeDocument/2006/relationships/slide" Target="slides/slide117.xml"/><Relationship Id="rId290" Type="http://schemas.openxmlformats.org/officeDocument/2006/relationships/slide" Target="slides/slide268.xml"/><Relationship Id="rId304" Type="http://schemas.openxmlformats.org/officeDocument/2006/relationships/slide" Target="slides/slide282.xml"/><Relationship Id="rId85" Type="http://schemas.openxmlformats.org/officeDocument/2006/relationships/slide" Target="slides/slide63.xml"/><Relationship Id="rId150" Type="http://schemas.openxmlformats.org/officeDocument/2006/relationships/slide" Target="slides/slide128.xml"/><Relationship Id="rId192" Type="http://schemas.openxmlformats.org/officeDocument/2006/relationships/slide" Target="slides/slide170.xml"/><Relationship Id="rId206" Type="http://schemas.openxmlformats.org/officeDocument/2006/relationships/slide" Target="slides/slide184.xml"/><Relationship Id="rId248" Type="http://schemas.openxmlformats.org/officeDocument/2006/relationships/slide" Target="slides/slide226.xml"/><Relationship Id="rId12" Type="http://schemas.openxmlformats.org/officeDocument/2006/relationships/slideMaster" Target="slideMasters/slideMaster12.xml"/><Relationship Id="rId108" Type="http://schemas.openxmlformats.org/officeDocument/2006/relationships/slide" Target="slides/slide86.xml"/><Relationship Id="rId315" Type="http://schemas.openxmlformats.org/officeDocument/2006/relationships/tableStyles" Target="tableStyles.xml"/><Relationship Id="rId54" Type="http://schemas.openxmlformats.org/officeDocument/2006/relationships/slide" Target="slides/slide32.xml"/><Relationship Id="rId96" Type="http://schemas.openxmlformats.org/officeDocument/2006/relationships/slide" Target="slides/slide74.xml"/><Relationship Id="rId161" Type="http://schemas.openxmlformats.org/officeDocument/2006/relationships/slide" Target="slides/slide139.xml"/><Relationship Id="rId217" Type="http://schemas.openxmlformats.org/officeDocument/2006/relationships/slide" Target="slides/slide195.xml"/><Relationship Id="rId259" Type="http://schemas.openxmlformats.org/officeDocument/2006/relationships/slide" Target="slides/slide237.xml"/><Relationship Id="rId23" Type="http://schemas.openxmlformats.org/officeDocument/2006/relationships/slide" Target="slides/slide1.xml"/><Relationship Id="rId119" Type="http://schemas.openxmlformats.org/officeDocument/2006/relationships/slide" Target="slides/slide97.xml"/><Relationship Id="rId270" Type="http://schemas.openxmlformats.org/officeDocument/2006/relationships/slide" Target="slides/slide248.xml"/><Relationship Id="rId65" Type="http://schemas.openxmlformats.org/officeDocument/2006/relationships/slide" Target="slides/slide43.xml"/><Relationship Id="rId130" Type="http://schemas.openxmlformats.org/officeDocument/2006/relationships/slide" Target="slides/slide108.xml"/><Relationship Id="rId172" Type="http://schemas.openxmlformats.org/officeDocument/2006/relationships/slide" Target="slides/slide150.xml"/><Relationship Id="rId193" Type="http://schemas.openxmlformats.org/officeDocument/2006/relationships/slide" Target="slides/slide171.xml"/><Relationship Id="rId207" Type="http://schemas.openxmlformats.org/officeDocument/2006/relationships/slide" Target="slides/slide185.xml"/><Relationship Id="rId228" Type="http://schemas.openxmlformats.org/officeDocument/2006/relationships/slide" Target="slides/slide206.xml"/><Relationship Id="rId249" Type="http://schemas.openxmlformats.org/officeDocument/2006/relationships/slide" Target="slides/slide227.xml"/><Relationship Id="rId13" Type="http://schemas.openxmlformats.org/officeDocument/2006/relationships/slideMaster" Target="slideMasters/slideMaster13.xml"/><Relationship Id="rId109" Type="http://schemas.openxmlformats.org/officeDocument/2006/relationships/slide" Target="slides/slide87.xml"/><Relationship Id="rId260" Type="http://schemas.openxmlformats.org/officeDocument/2006/relationships/slide" Target="slides/slide238.xml"/><Relationship Id="rId281" Type="http://schemas.openxmlformats.org/officeDocument/2006/relationships/slide" Target="slides/slide259.xml"/><Relationship Id="rId34" Type="http://schemas.openxmlformats.org/officeDocument/2006/relationships/slide" Target="slides/slide12.xml"/><Relationship Id="rId55" Type="http://schemas.openxmlformats.org/officeDocument/2006/relationships/slide" Target="slides/slide33.xml"/><Relationship Id="rId76" Type="http://schemas.openxmlformats.org/officeDocument/2006/relationships/slide" Target="slides/slide54.xml"/><Relationship Id="rId97" Type="http://schemas.openxmlformats.org/officeDocument/2006/relationships/slide" Target="slides/slide75.xml"/><Relationship Id="rId120" Type="http://schemas.openxmlformats.org/officeDocument/2006/relationships/slide" Target="slides/slide98.xml"/><Relationship Id="rId141" Type="http://schemas.openxmlformats.org/officeDocument/2006/relationships/slide" Target="slides/slide119.xml"/><Relationship Id="rId7" Type="http://schemas.openxmlformats.org/officeDocument/2006/relationships/slideMaster" Target="slideMasters/slideMaster7.xml"/><Relationship Id="rId162" Type="http://schemas.openxmlformats.org/officeDocument/2006/relationships/slide" Target="slides/slide140.xml"/><Relationship Id="rId183" Type="http://schemas.openxmlformats.org/officeDocument/2006/relationships/slide" Target="slides/slide161.xml"/><Relationship Id="rId218" Type="http://schemas.openxmlformats.org/officeDocument/2006/relationships/slide" Target="slides/slide196.xml"/><Relationship Id="rId239" Type="http://schemas.openxmlformats.org/officeDocument/2006/relationships/slide" Target="slides/slide217.xml"/><Relationship Id="rId250" Type="http://schemas.openxmlformats.org/officeDocument/2006/relationships/slide" Target="slides/slide228.xml"/><Relationship Id="rId271" Type="http://schemas.openxmlformats.org/officeDocument/2006/relationships/slide" Target="slides/slide249.xml"/><Relationship Id="rId292" Type="http://schemas.openxmlformats.org/officeDocument/2006/relationships/slide" Target="slides/slide270.xml"/><Relationship Id="rId306" Type="http://schemas.openxmlformats.org/officeDocument/2006/relationships/slide" Target="slides/slide284.xml"/><Relationship Id="rId24" Type="http://schemas.openxmlformats.org/officeDocument/2006/relationships/slide" Target="slides/slide2.xml"/><Relationship Id="rId45" Type="http://schemas.openxmlformats.org/officeDocument/2006/relationships/slide" Target="slides/slide23.xml"/><Relationship Id="rId66" Type="http://schemas.openxmlformats.org/officeDocument/2006/relationships/slide" Target="slides/slide44.xml"/><Relationship Id="rId87" Type="http://schemas.openxmlformats.org/officeDocument/2006/relationships/slide" Target="slides/slide65.xml"/><Relationship Id="rId110" Type="http://schemas.openxmlformats.org/officeDocument/2006/relationships/slide" Target="slides/slide88.xml"/><Relationship Id="rId131" Type="http://schemas.openxmlformats.org/officeDocument/2006/relationships/slide" Target="slides/slide109.xml"/><Relationship Id="rId152" Type="http://schemas.openxmlformats.org/officeDocument/2006/relationships/slide" Target="slides/slide130.xml"/><Relationship Id="rId173" Type="http://schemas.openxmlformats.org/officeDocument/2006/relationships/slide" Target="slides/slide151.xml"/><Relationship Id="rId194" Type="http://schemas.openxmlformats.org/officeDocument/2006/relationships/slide" Target="slides/slide172.xml"/><Relationship Id="rId208" Type="http://schemas.openxmlformats.org/officeDocument/2006/relationships/slide" Target="slides/slide186.xml"/><Relationship Id="rId229" Type="http://schemas.openxmlformats.org/officeDocument/2006/relationships/slide" Target="slides/slide207.xml"/><Relationship Id="rId240" Type="http://schemas.openxmlformats.org/officeDocument/2006/relationships/slide" Target="slides/slide218.xml"/><Relationship Id="rId261" Type="http://schemas.openxmlformats.org/officeDocument/2006/relationships/slide" Target="slides/slide239.xml"/><Relationship Id="rId14" Type="http://schemas.openxmlformats.org/officeDocument/2006/relationships/slideMaster" Target="slideMasters/slideMaster14.xml"/><Relationship Id="rId35" Type="http://schemas.openxmlformats.org/officeDocument/2006/relationships/slide" Target="slides/slide13.xml"/><Relationship Id="rId56" Type="http://schemas.openxmlformats.org/officeDocument/2006/relationships/slide" Target="slides/slide34.xml"/><Relationship Id="rId77" Type="http://schemas.openxmlformats.org/officeDocument/2006/relationships/slide" Target="slides/slide55.xml"/><Relationship Id="rId100" Type="http://schemas.openxmlformats.org/officeDocument/2006/relationships/slide" Target="slides/slide78.xml"/><Relationship Id="rId282" Type="http://schemas.openxmlformats.org/officeDocument/2006/relationships/slide" Target="slides/slide260.xml"/><Relationship Id="rId8" Type="http://schemas.openxmlformats.org/officeDocument/2006/relationships/slideMaster" Target="slideMasters/slideMaster8.xml"/><Relationship Id="rId98" Type="http://schemas.openxmlformats.org/officeDocument/2006/relationships/slide" Target="slides/slide76.xml"/><Relationship Id="rId121" Type="http://schemas.openxmlformats.org/officeDocument/2006/relationships/slide" Target="slides/slide99.xml"/><Relationship Id="rId142" Type="http://schemas.openxmlformats.org/officeDocument/2006/relationships/slide" Target="slides/slide120.xml"/><Relationship Id="rId163" Type="http://schemas.openxmlformats.org/officeDocument/2006/relationships/slide" Target="slides/slide141.xml"/><Relationship Id="rId184" Type="http://schemas.openxmlformats.org/officeDocument/2006/relationships/slide" Target="slides/slide162.xml"/><Relationship Id="rId219" Type="http://schemas.openxmlformats.org/officeDocument/2006/relationships/slide" Target="slides/slide197.xml"/><Relationship Id="rId230" Type="http://schemas.openxmlformats.org/officeDocument/2006/relationships/slide" Target="slides/slide208.xml"/><Relationship Id="rId251" Type="http://schemas.openxmlformats.org/officeDocument/2006/relationships/slide" Target="slides/slide229.xml"/><Relationship Id="rId25" Type="http://schemas.openxmlformats.org/officeDocument/2006/relationships/slide" Target="slides/slide3.xml"/><Relationship Id="rId46" Type="http://schemas.openxmlformats.org/officeDocument/2006/relationships/slide" Target="slides/slide24.xml"/><Relationship Id="rId67" Type="http://schemas.openxmlformats.org/officeDocument/2006/relationships/slide" Target="slides/slide45.xml"/><Relationship Id="rId272" Type="http://schemas.openxmlformats.org/officeDocument/2006/relationships/slide" Target="slides/slide250.xml"/><Relationship Id="rId293" Type="http://schemas.openxmlformats.org/officeDocument/2006/relationships/slide" Target="slides/slide271.xml"/><Relationship Id="rId307" Type="http://schemas.openxmlformats.org/officeDocument/2006/relationships/slide" Target="slides/slide285.xml"/><Relationship Id="rId88" Type="http://schemas.openxmlformats.org/officeDocument/2006/relationships/slide" Target="slides/slide66.xml"/><Relationship Id="rId111" Type="http://schemas.openxmlformats.org/officeDocument/2006/relationships/slide" Target="slides/slide89.xml"/><Relationship Id="rId132" Type="http://schemas.openxmlformats.org/officeDocument/2006/relationships/slide" Target="slides/slide110.xml"/><Relationship Id="rId153" Type="http://schemas.openxmlformats.org/officeDocument/2006/relationships/slide" Target="slides/slide131.xml"/><Relationship Id="rId174" Type="http://schemas.openxmlformats.org/officeDocument/2006/relationships/slide" Target="slides/slide152.xml"/><Relationship Id="rId195" Type="http://schemas.openxmlformats.org/officeDocument/2006/relationships/slide" Target="slides/slide173.xml"/><Relationship Id="rId209" Type="http://schemas.openxmlformats.org/officeDocument/2006/relationships/slide" Target="slides/slide187.xml"/><Relationship Id="rId220" Type="http://schemas.openxmlformats.org/officeDocument/2006/relationships/slide" Target="slides/slide198.xml"/><Relationship Id="rId241" Type="http://schemas.openxmlformats.org/officeDocument/2006/relationships/slide" Target="slides/slide219.xml"/><Relationship Id="rId15" Type="http://schemas.openxmlformats.org/officeDocument/2006/relationships/slideMaster" Target="slideMasters/slideMaster15.xml"/><Relationship Id="rId36" Type="http://schemas.openxmlformats.org/officeDocument/2006/relationships/slide" Target="slides/slide14.xml"/><Relationship Id="rId57" Type="http://schemas.openxmlformats.org/officeDocument/2006/relationships/slide" Target="slides/slide35.xml"/><Relationship Id="rId262" Type="http://schemas.openxmlformats.org/officeDocument/2006/relationships/slide" Target="slides/slide240.xml"/><Relationship Id="rId283" Type="http://schemas.openxmlformats.org/officeDocument/2006/relationships/slide" Target="slides/slide261.xml"/><Relationship Id="rId78" Type="http://schemas.openxmlformats.org/officeDocument/2006/relationships/slide" Target="slides/slide56.xml"/><Relationship Id="rId99" Type="http://schemas.openxmlformats.org/officeDocument/2006/relationships/slide" Target="slides/slide77.xml"/><Relationship Id="rId101" Type="http://schemas.openxmlformats.org/officeDocument/2006/relationships/slide" Target="slides/slide79.xml"/><Relationship Id="rId122" Type="http://schemas.openxmlformats.org/officeDocument/2006/relationships/slide" Target="slides/slide100.xml"/><Relationship Id="rId143" Type="http://schemas.openxmlformats.org/officeDocument/2006/relationships/slide" Target="slides/slide121.xml"/><Relationship Id="rId164" Type="http://schemas.openxmlformats.org/officeDocument/2006/relationships/slide" Target="slides/slide142.xml"/><Relationship Id="rId185" Type="http://schemas.openxmlformats.org/officeDocument/2006/relationships/slide" Target="slides/slide163.xml"/><Relationship Id="rId9" Type="http://schemas.openxmlformats.org/officeDocument/2006/relationships/slideMaster" Target="slideMasters/slideMaster9.xml"/><Relationship Id="rId210" Type="http://schemas.openxmlformats.org/officeDocument/2006/relationships/slide" Target="slides/slide188.xml"/><Relationship Id="rId26" Type="http://schemas.openxmlformats.org/officeDocument/2006/relationships/slide" Target="slides/slide4.xml"/><Relationship Id="rId231" Type="http://schemas.openxmlformats.org/officeDocument/2006/relationships/slide" Target="slides/slide209.xml"/><Relationship Id="rId252" Type="http://schemas.openxmlformats.org/officeDocument/2006/relationships/slide" Target="slides/slide230.xml"/><Relationship Id="rId273" Type="http://schemas.openxmlformats.org/officeDocument/2006/relationships/slide" Target="slides/slide251.xml"/><Relationship Id="rId294" Type="http://schemas.openxmlformats.org/officeDocument/2006/relationships/slide" Target="slides/slide272.xml"/><Relationship Id="rId308" Type="http://schemas.openxmlformats.org/officeDocument/2006/relationships/slide" Target="slides/slide286.xml"/><Relationship Id="rId47" Type="http://schemas.openxmlformats.org/officeDocument/2006/relationships/slide" Target="slides/slide25.xml"/><Relationship Id="rId68" Type="http://schemas.openxmlformats.org/officeDocument/2006/relationships/slide" Target="slides/slide46.xml"/><Relationship Id="rId89" Type="http://schemas.openxmlformats.org/officeDocument/2006/relationships/slide" Target="slides/slide67.xml"/><Relationship Id="rId112" Type="http://schemas.openxmlformats.org/officeDocument/2006/relationships/slide" Target="slides/slide90.xml"/><Relationship Id="rId133" Type="http://schemas.openxmlformats.org/officeDocument/2006/relationships/slide" Target="slides/slide111.xml"/><Relationship Id="rId154" Type="http://schemas.openxmlformats.org/officeDocument/2006/relationships/slide" Target="slides/slide132.xml"/><Relationship Id="rId175" Type="http://schemas.openxmlformats.org/officeDocument/2006/relationships/slide" Target="slides/slide153.xml"/><Relationship Id="rId196" Type="http://schemas.openxmlformats.org/officeDocument/2006/relationships/slide" Target="slides/slide174.xml"/><Relationship Id="rId200" Type="http://schemas.openxmlformats.org/officeDocument/2006/relationships/slide" Target="slides/slide178.xml"/><Relationship Id="rId16" Type="http://schemas.openxmlformats.org/officeDocument/2006/relationships/slideMaster" Target="slideMasters/slideMaster16.xml"/><Relationship Id="rId221" Type="http://schemas.openxmlformats.org/officeDocument/2006/relationships/slide" Target="slides/slide199.xml"/><Relationship Id="rId242" Type="http://schemas.openxmlformats.org/officeDocument/2006/relationships/slide" Target="slides/slide220.xml"/><Relationship Id="rId263" Type="http://schemas.openxmlformats.org/officeDocument/2006/relationships/slide" Target="slides/slide241.xml"/><Relationship Id="rId284" Type="http://schemas.openxmlformats.org/officeDocument/2006/relationships/slide" Target="slides/slide262.xml"/><Relationship Id="rId37" Type="http://schemas.openxmlformats.org/officeDocument/2006/relationships/slide" Target="slides/slide15.xml"/><Relationship Id="rId58" Type="http://schemas.openxmlformats.org/officeDocument/2006/relationships/slide" Target="slides/slide36.xml"/><Relationship Id="rId79" Type="http://schemas.openxmlformats.org/officeDocument/2006/relationships/slide" Target="slides/slide57.xml"/><Relationship Id="rId102" Type="http://schemas.openxmlformats.org/officeDocument/2006/relationships/slide" Target="slides/slide80.xml"/><Relationship Id="rId123" Type="http://schemas.openxmlformats.org/officeDocument/2006/relationships/slide" Target="slides/slide101.xml"/><Relationship Id="rId144" Type="http://schemas.openxmlformats.org/officeDocument/2006/relationships/slide" Target="slides/slide122.xml"/><Relationship Id="rId90" Type="http://schemas.openxmlformats.org/officeDocument/2006/relationships/slide" Target="slides/slide68.xml"/><Relationship Id="rId165" Type="http://schemas.openxmlformats.org/officeDocument/2006/relationships/slide" Target="slides/slide143.xml"/><Relationship Id="rId186" Type="http://schemas.openxmlformats.org/officeDocument/2006/relationships/slide" Target="slides/slide164.xml"/><Relationship Id="rId211" Type="http://schemas.openxmlformats.org/officeDocument/2006/relationships/slide" Target="slides/slide189.xml"/><Relationship Id="rId232" Type="http://schemas.openxmlformats.org/officeDocument/2006/relationships/slide" Target="slides/slide210.xml"/><Relationship Id="rId253" Type="http://schemas.openxmlformats.org/officeDocument/2006/relationships/slide" Target="slides/slide231.xml"/><Relationship Id="rId274" Type="http://schemas.openxmlformats.org/officeDocument/2006/relationships/slide" Target="slides/slide252.xml"/><Relationship Id="rId295" Type="http://schemas.openxmlformats.org/officeDocument/2006/relationships/slide" Target="slides/slide273.xml"/><Relationship Id="rId309" Type="http://schemas.openxmlformats.org/officeDocument/2006/relationships/slide" Target="slides/slide287.xml"/><Relationship Id="rId27" Type="http://schemas.openxmlformats.org/officeDocument/2006/relationships/slide" Target="slides/slide5.xml"/><Relationship Id="rId48" Type="http://schemas.openxmlformats.org/officeDocument/2006/relationships/slide" Target="slides/slide26.xml"/><Relationship Id="rId69" Type="http://schemas.openxmlformats.org/officeDocument/2006/relationships/slide" Target="slides/slide47.xml"/><Relationship Id="rId113" Type="http://schemas.openxmlformats.org/officeDocument/2006/relationships/slide" Target="slides/slide91.xml"/><Relationship Id="rId134" Type="http://schemas.openxmlformats.org/officeDocument/2006/relationships/slide" Target="slides/slide112.xml"/><Relationship Id="rId80" Type="http://schemas.openxmlformats.org/officeDocument/2006/relationships/slide" Target="slides/slide58.xml"/><Relationship Id="rId155" Type="http://schemas.openxmlformats.org/officeDocument/2006/relationships/slide" Target="slides/slide133.xml"/><Relationship Id="rId176" Type="http://schemas.openxmlformats.org/officeDocument/2006/relationships/slide" Target="slides/slide154.xml"/><Relationship Id="rId197" Type="http://schemas.openxmlformats.org/officeDocument/2006/relationships/slide" Target="slides/slide175.xml"/><Relationship Id="rId201" Type="http://schemas.openxmlformats.org/officeDocument/2006/relationships/slide" Target="slides/slide179.xml"/><Relationship Id="rId222" Type="http://schemas.openxmlformats.org/officeDocument/2006/relationships/slide" Target="slides/slide200.xml"/><Relationship Id="rId243" Type="http://schemas.openxmlformats.org/officeDocument/2006/relationships/slide" Target="slides/slide221.xml"/><Relationship Id="rId264" Type="http://schemas.openxmlformats.org/officeDocument/2006/relationships/slide" Target="slides/slide242.xml"/><Relationship Id="rId285" Type="http://schemas.openxmlformats.org/officeDocument/2006/relationships/slide" Target="slides/slide263.xml"/><Relationship Id="rId17" Type="http://schemas.openxmlformats.org/officeDocument/2006/relationships/slideMaster" Target="slideMasters/slideMaster17.xml"/><Relationship Id="rId38" Type="http://schemas.openxmlformats.org/officeDocument/2006/relationships/slide" Target="slides/slide16.xml"/><Relationship Id="rId59" Type="http://schemas.openxmlformats.org/officeDocument/2006/relationships/slide" Target="slides/slide37.xml"/><Relationship Id="rId103" Type="http://schemas.openxmlformats.org/officeDocument/2006/relationships/slide" Target="slides/slide81.xml"/><Relationship Id="rId124" Type="http://schemas.openxmlformats.org/officeDocument/2006/relationships/slide" Target="slides/slide102.xml"/><Relationship Id="rId310" Type="http://schemas.openxmlformats.org/officeDocument/2006/relationships/notesMaster" Target="notesMasters/notesMaster1.xml"/><Relationship Id="rId70" Type="http://schemas.openxmlformats.org/officeDocument/2006/relationships/slide" Target="slides/slide48.xml"/><Relationship Id="rId91" Type="http://schemas.openxmlformats.org/officeDocument/2006/relationships/slide" Target="slides/slide69.xml"/><Relationship Id="rId145" Type="http://schemas.openxmlformats.org/officeDocument/2006/relationships/slide" Target="slides/slide123.xml"/><Relationship Id="rId166" Type="http://schemas.openxmlformats.org/officeDocument/2006/relationships/slide" Target="slides/slide144.xml"/><Relationship Id="rId187" Type="http://schemas.openxmlformats.org/officeDocument/2006/relationships/slide" Target="slides/slide165.xml"/><Relationship Id="rId1" Type="http://schemas.openxmlformats.org/officeDocument/2006/relationships/slideMaster" Target="slideMasters/slideMaster1.xml"/><Relationship Id="rId212" Type="http://schemas.openxmlformats.org/officeDocument/2006/relationships/slide" Target="slides/slide190.xml"/><Relationship Id="rId233" Type="http://schemas.openxmlformats.org/officeDocument/2006/relationships/slide" Target="slides/slide211.xml"/><Relationship Id="rId254" Type="http://schemas.openxmlformats.org/officeDocument/2006/relationships/slide" Target="slides/slide232.xml"/><Relationship Id="rId28" Type="http://schemas.openxmlformats.org/officeDocument/2006/relationships/slide" Target="slides/slide6.xml"/><Relationship Id="rId49" Type="http://schemas.openxmlformats.org/officeDocument/2006/relationships/slide" Target="slides/slide27.xml"/><Relationship Id="rId114" Type="http://schemas.openxmlformats.org/officeDocument/2006/relationships/slide" Target="slides/slide92.xml"/><Relationship Id="rId275" Type="http://schemas.openxmlformats.org/officeDocument/2006/relationships/slide" Target="slides/slide253.xml"/><Relationship Id="rId296" Type="http://schemas.openxmlformats.org/officeDocument/2006/relationships/slide" Target="slides/slide274.xml"/><Relationship Id="rId300" Type="http://schemas.openxmlformats.org/officeDocument/2006/relationships/slide" Target="slides/slide278.xml"/><Relationship Id="rId60" Type="http://schemas.openxmlformats.org/officeDocument/2006/relationships/slide" Target="slides/slide38.xml"/><Relationship Id="rId81" Type="http://schemas.openxmlformats.org/officeDocument/2006/relationships/slide" Target="slides/slide59.xml"/><Relationship Id="rId135" Type="http://schemas.openxmlformats.org/officeDocument/2006/relationships/slide" Target="slides/slide113.xml"/><Relationship Id="rId156" Type="http://schemas.openxmlformats.org/officeDocument/2006/relationships/slide" Target="slides/slide134.xml"/><Relationship Id="rId177" Type="http://schemas.openxmlformats.org/officeDocument/2006/relationships/slide" Target="slides/slide155.xml"/><Relationship Id="rId198" Type="http://schemas.openxmlformats.org/officeDocument/2006/relationships/slide" Target="slides/slide176.xml"/><Relationship Id="rId202" Type="http://schemas.openxmlformats.org/officeDocument/2006/relationships/slide" Target="slides/slide180.xml"/><Relationship Id="rId223" Type="http://schemas.openxmlformats.org/officeDocument/2006/relationships/slide" Target="slides/slide201.xml"/><Relationship Id="rId244" Type="http://schemas.openxmlformats.org/officeDocument/2006/relationships/slide" Target="slides/slide222.xml"/><Relationship Id="rId18" Type="http://schemas.openxmlformats.org/officeDocument/2006/relationships/slideMaster" Target="slideMasters/slideMaster18.xml"/><Relationship Id="rId39" Type="http://schemas.openxmlformats.org/officeDocument/2006/relationships/slide" Target="slides/slide17.xml"/><Relationship Id="rId265" Type="http://schemas.openxmlformats.org/officeDocument/2006/relationships/slide" Target="slides/slide243.xml"/><Relationship Id="rId286" Type="http://schemas.openxmlformats.org/officeDocument/2006/relationships/slide" Target="slides/slide264.xml"/><Relationship Id="rId50" Type="http://schemas.openxmlformats.org/officeDocument/2006/relationships/slide" Target="slides/slide28.xml"/><Relationship Id="rId104" Type="http://schemas.openxmlformats.org/officeDocument/2006/relationships/slide" Target="slides/slide82.xml"/><Relationship Id="rId125" Type="http://schemas.openxmlformats.org/officeDocument/2006/relationships/slide" Target="slides/slide103.xml"/><Relationship Id="rId146" Type="http://schemas.openxmlformats.org/officeDocument/2006/relationships/slide" Target="slides/slide124.xml"/><Relationship Id="rId167" Type="http://schemas.openxmlformats.org/officeDocument/2006/relationships/slide" Target="slides/slide145.xml"/><Relationship Id="rId188" Type="http://schemas.openxmlformats.org/officeDocument/2006/relationships/slide" Target="slides/slide166.xml"/><Relationship Id="rId311" Type="http://schemas.openxmlformats.org/officeDocument/2006/relationships/handoutMaster" Target="handoutMasters/handoutMaster1.xml"/><Relationship Id="rId71" Type="http://schemas.openxmlformats.org/officeDocument/2006/relationships/slide" Target="slides/slide49.xml"/><Relationship Id="rId92" Type="http://schemas.openxmlformats.org/officeDocument/2006/relationships/slide" Target="slides/slide70.xml"/><Relationship Id="rId213" Type="http://schemas.openxmlformats.org/officeDocument/2006/relationships/slide" Target="slides/slide191.xml"/><Relationship Id="rId234" Type="http://schemas.openxmlformats.org/officeDocument/2006/relationships/slide" Target="slides/slide212.xml"/><Relationship Id="rId2" Type="http://schemas.openxmlformats.org/officeDocument/2006/relationships/slideMaster" Target="slideMasters/slideMaster2.xml"/><Relationship Id="rId29" Type="http://schemas.openxmlformats.org/officeDocument/2006/relationships/slide" Target="slides/slide7.xml"/><Relationship Id="rId255" Type="http://schemas.openxmlformats.org/officeDocument/2006/relationships/slide" Target="slides/slide233.xml"/><Relationship Id="rId276" Type="http://schemas.openxmlformats.org/officeDocument/2006/relationships/slide" Target="slides/slide254.xml"/><Relationship Id="rId297" Type="http://schemas.openxmlformats.org/officeDocument/2006/relationships/slide" Target="slides/slide275.xml"/><Relationship Id="rId40" Type="http://schemas.openxmlformats.org/officeDocument/2006/relationships/slide" Target="slides/slide18.xml"/><Relationship Id="rId115" Type="http://schemas.openxmlformats.org/officeDocument/2006/relationships/slide" Target="slides/slide93.xml"/><Relationship Id="rId136" Type="http://schemas.openxmlformats.org/officeDocument/2006/relationships/slide" Target="slides/slide114.xml"/><Relationship Id="rId157" Type="http://schemas.openxmlformats.org/officeDocument/2006/relationships/slide" Target="slides/slide135.xml"/><Relationship Id="rId178" Type="http://schemas.openxmlformats.org/officeDocument/2006/relationships/slide" Target="slides/slide156.xml"/><Relationship Id="rId301" Type="http://schemas.openxmlformats.org/officeDocument/2006/relationships/slide" Target="slides/slide279.xml"/><Relationship Id="rId61" Type="http://schemas.openxmlformats.org/officeDocument/2006/relationships/slide" Target="slides/slide39.xml"/><Relationship Id="rId82" Type="http://schemas.openxmlformats.org/officeDocument/2006/relationships/slide" Target="slides/slide60.xml"/><Relationship Id="rId199" Type="http://schemas.openxmlformats.org/officeDocument/2006/relationships/slide" Target="slides/slide177.xml"/><Relationship Id="rId203" Type="http://schemas.openxmlformats.org/officeDocument/2006/relationships/slide" Target="slides/slide181.xml"/><Relationship Id="rId19" Type="http://schemas.openxmlformats.org/officeDocument/2006/relationships/slideMaster" Target="slideMasters/slideMaster19.xml"/><Relationship Id="rId224" Type="http://schemas.openxmlformats.org/officeDocument/2006/relationships/slide" Target="slides/slide202.xml"/><Relationship Id="rId245" Type="http://schemas.openxmlformats.org/officeDocument/2006/relationships/slide" Target="slides/slide223.xml"/><Relationship Id="rId266" Type="http://schemas.openxmlformats.org/officeDocument/2006/relationships/slide" Target="slides/slide244.xml"/><Relationship Id="rId287" Type="http://schemas.openxmlformats.org/officeDocument/2006/relationships/slide" Target="slides/slide265.xml"/><Relationship Id="rId30" Type="http://schemas.openxmlformats.org/officeDocument/2006/relationships/slide" Target="slides/slide8.xml"/><Relationship Id="rId105" Type="http://schemas.openxmlformats.org/officeDocument/2006/relationships/slide" Target="slides/slide83.xml"/><Relationship Id="rId126" Type="http://schemas.openxmlformats.org/officeDocument/2006/relationships/slide" Target="slides/slide104.xml"/><Relationship Id="rId147" Type="http://schemas.openxmlformats.org/officeDocument/2006/relationships/slide" Target="slides/slide125.xml"/><Relationship Id="rId168" Type="http://schemas.openxmlformats.org/officeDocument/2006/relationships/slide" Target="slides/slide146.xml"/><Relationship Id="rId312" Type="http://schemas.openxmlformats.org/officeDocument/2006/relationships/presProps" Target="presProps.xml"/><Relationship Id="rId51" Type="http://schemas.openxmlformats.org/officeDocument/2006/relationships/slide" Target="slides/slide29.xml"/><Relationship Id="rId72" Type="http://schemas.openxmlformats.org/officeDocument/2006/relationships/slide" Target="slides/slide50.xml"/><Relationship Id="rId93" Type="http://schemas.openxmlformats.org/officeDocument/2006/relationships/slide" Target="slides/slide71.xml"/><Relationship Id="rId189" Type="http://schemas.openxmlformats.org/officeDocument/2006/relationships/slide" Target="slides/slide167.xml"/><Relationship Id="rId3" Type="http://schemas.openxmlformats.org/officeDocument/2006/relationships/slideMaster" Target="slideMasters/slideMaster3.xml"/><Relationship Id="rId214" Type="http://schemas.openxmlformats.org/officeDocument/2006/relationships/slide" Target="slides/slide192.xml"/><Relationship Id="rId235" Type="http://schemas.openxmlformats.org/officeDocument/2006/relationships/slide" Target="slides/slide213.xml"/><Relationship Id="rId256" Type="http://schemas.openxmlformats.org/officeDocument/2006/relationships/slide" Target="slides/slide234.xml"/><Relationship Id="rId277" Type="http://schemas.openxmlformats.org/officeDocument/2006/relationships/slide" Target="slides/slide255.xml"/><Relationship Id="rId298" Type="http://schemas.openxmlformats.org/officeDocument/2006/relationships/slide" Target="slides/slide276.xml"/><Relationship Id="rId116" Type="http://schemas.openxmlformats.org/officeDocument/2006/relationships/slide" Target="slides/slide94.xml"/><Relationship Id="rId137" Type="http://schemas.openxmlformats.org/officeDocument/2006/relationships/slide" Target="slides/slide115.xml"/><Relationship Id="rId158" Type="http://schemas.openxmlformats.org/officeDocument/2006/relationships/slide" Target="slides/slide136.xml"/><Relationship Id="rId302" Type="http://schemas.openxmlformats.org/officeDocument/2006/relationships/slide" Target="slides/slide280.xml"/><Relationship Id="rId20" Type="http://schemas.openxmlformats.org/officeDocument/2006/relationships/slideMaster" Target="slideMasters/slideMaster20.xml"/><Relationship Id="rId41" Type="http://schemas.openxmlformats.org/officeDocument/2006/relationships/slide" Target="slides/slide19.xml"/><Relationship Id="rId62" Type="http://schemas.openxmlformats.org/officeDocument/2006/relationships/slide" Target="slides/slide40.xml"/><Relationship Id="rId83" Type="http://schemas.openxmlformats.org/officeDocument/2006/relationships/slide" Target="slides/slide61.xml"/><Relationship Id="rId179" Type="http://schemas.openxmlformats.org/officeDocument/2006/relationships/slide" Target="slides/slide157.xml"/><Relationship Id="rId190" Type="http://schemas.openxmlformats.org/officeDocument/2006/relationships/slide" Target="slides/slide168.xml"/><Relationship Id="rId204" Type="http://schemas.openxmlformats.org/officeDocument/2006/relationships/slide" Target="slides/slide182.xml"/><Relationship Id="rId225" Type="http://schemas.openxmlformats.org/officeDocument/2006/relationships/slide" Target="slides/slide203.xml"/><Relationship Id="rId246" Type="http://schemas.openxmlformats.org/officeDocument/2006/relationships/slide" Target="slides/slide224.xml"/><Relationship Id="rId267" Type="http://schemas.openxmlformats.org/officeDocument/2006/relationships/slide" Target="slides/slide245.xml"/><Relationship Id="rId288" Type="http://schemas.openxmlformats.org/officeDocument/2006/relationships/slide" Target="slides/slide266.xml"/><Relationship Id="rId106" Type="http://schemas.openxmlformats.org/officeDocument/2006/relationships/slide" Target="slides/slide84.xml"/><Relationship Id="rId127" Type="http://schemas.openxmlformats.org/officeDocument/2006/relationships/slide" Target="slides/slide105.xml"/><Relationship Id="rId313" Type="http://schemas.openxmlformats.org/officeDocument/2006/relationships/viewProps" Target="viewProps.xml"/><Relationship Id="rId10" Type="http://schemas.openxmlformats.org/officeDocument/2006/relationships/slideMaster" Target="slideMasters/slideMaster10.xml"/><Relationship Id="rId31" Type="http://schemas.openxmlformats.org/officeDocument/2006/relationships/slide" Target="slides/slide9.xml"/><Relationship Id="rId52" Type="http://schemas.openxmlformats.org/officeDocument/2006/relationships/slide" Target="slides/slide30.xml"/><Relationship Id="rId73" Type="http://schemas.openxmlformats.org/officeDocument/2006/relationships/slide" Target="slides/slide51.xml"/><Relationship Id="rId94" Type="http://schemas.openxmlformats.org/officeDocument/2006/relationships/slide" Target="slides/slide72.xml"/><Relationship Id="rId148" Type="http://schemas.openxmlformats.org/officeDocument/2006/relationships/slide" Target="slides/slide126.xml"/><Relationship Id="rId169" Type="http://schemas.openxmlformats.org/officeDocument/2006/relationships/slide" Target="slides/slide147.xml"/><Relationship Id="rId4" Type="http://schemas.openxmlformats.org/officeDocument/2006/relationships/slideMaster" Target="slideMasters/slideMaster4.xml"/><Relationship Id="rId180" Type="http://schemas.openxmlformats.org/officeDocument/2006/relationships/slide" Target="slides/slide158.xml"/><Relationship Id="rId215" Type="http://schemas.openxmlformats.org/officeDocument/2006/relationships/slide" Target="slides/slide193.xml"/><Relationship Id="rId236" Type="http://schemas.openxmlformats.org/officeDocument/2006/relationships/slide" Target="slides/slide214.xml"/><Relationship Id="rId257" Type="http://schemas.openxmlformats.org/officeDocument/2006/relationships/slide" Target="slides/slide235.xml"/><Relationship Id="rId278" Type="http://schemas.openxmlformats.org/officeDocument/2006/relationships/slide" Target="slides/slide256.xml"/><Relationship Id="rId303" Type="http://schemas.openxmlformats.org/officeDocument/2006/relationships/slide" Target="slides/slide281.xml"/><Relationship Id="rId42" Type="http://schemas.openxmlformats.org/officeDocument/2006/relationships/slide" Target="slides/slide20.xml"/><Relationship Id="rId84" Type="http://schemas.openxmlformats.org/officeDocument/2006/relationships/slide" Target="slides/slide62.xml"/><Relationship Id="rId138" Type="http://schemas.openxmlformats.org/officeDocument/2006/relationships/slide" Target="slides/slide116.xml"/><Relationship Id="rId191" Type="http://schemas.openxmlformats.org/officeDocument/2006/relationships/slide" Target="slides/slide169.xml"/><Relationship Id="rId205" Type="http://schemas.openxmlformats.org/officeDocument/2006/relationships/slide" Target="slides/slide183.xml"/><Relationship Id="rId247" Type="http://schemas.openxmlformats.org/officeDocument/2006/relationships/slide" Target="slides/slide225.xml"/><Relationship Id="rId107" Type="http://schemas.openxmlformats.org/officeDocument/2006/relationships/slide" Target="slides/slide85.xml"/><Relationship Id="rId289" Type="http://schemas.openxmlformats.org/officeDocument/2006/relationships/slide" Target="slides/slide267.xml"/><Relationship Id="rId11" Type="http://schemas.openxmlformats.org/officeDocument/2006/relationships/slideMaster" Target="slideMasters/slideMaster11.xml"/><Relationship Id="rId53" Type="http://schemas.openxmlformats.org/officeDocument/2006/relationships/slide" Target="slides/slide31.xml"/><Relationship Id="rId149" Type="http://schemas.openxmlformats.org/officeDocument/2006/relationships/slide" Target="slides/slide127.xml"/><Relationship Id="rId314" Type="http://schemas.openxmlformats.org/officeDocument/2006/relationships/theme" Target="theme/theme1.xml"/><Relationship Id="rId95" Type="http://schemas.openxmlformats.org/officeDocument/2006/relationships/slide" Target="slides/slide73.xml"/><Relationship Id="rId160" Type="http://schemas.openxmlformats.org/officeDocument/2006/relationships/slide" Target="slides/slide138.xml"/><Relationship Id="rId216" Type="http://schemas.openxmlformats.org/officeDocument/2006/relationships/slide" Target="slides/slide194.xml"/><Relationship Id="rId258" Type="http://schemas.openxmlformats.org/officeDocument/2006/relationships/slide" Target="slides/slide236.xml"/><Relationship Id="rId22" Type="http://schemas.openxmlformats.org/officeDocument/2006/relationships/slideMaster" Target="slideMasters/slideMaster22.xml"/><Relationship Id="rId64" Type="http://schemas.openxmlformats.org/officeDocument/2006/relationships/slide" Target="slides/slide42.xml"/><Relationship Id="rId118" Type="http://schemas.openxmlformats.org/officeDocument/2006/relationships/slide" Target="slides/slide96.xml"/><Relationship Id="rId171" Type="http://schemas.openxmlformats.org/officeDocument/2006/relationships/slide" Target="slides/slide149.xml"/><Relationship Id="rId227" Type="http://schemas.openxmlformats.org/officeDocument/2006/relationships/slide" Target="slides/slide205.xml"/><Relationship Id="rId269" Type="http://schemas.openxmlformats.org/officeDocument/2006/relationships/slide" Target="slides/slide247.xml"/><Relationship Id="rId33" Type="http://schemas.openxmlformats.org/officeDocument/2006/relationships/slide" Target="slides/slide11.xml"/><Relationship Id="rId129" Type="http://schemas.openxmlformats.org/officeDocument/2006/relationships/slide" Target="slides/slide107.xml"/><Relationship Id="rId280" Type="http://schemas.openxmlformats.org/officeDocument/2006/relationships/slide" Target="slides/slide258.xml"/><Relationship Id="rId75" Type="http://schemas.openxmlformats.org/officeDocument/2006/relationships/slide" Target="slides/slide53.xml"/><Relationship Id="rId140" Type="http://schemas.openxmlformats.org/officeDocument/2006/relationships/slide" Target="slides/slide118.xml"/><Relationship Id="rId182" Type="http://schemas.openxmlformats.org/officeDocument/2006/relationships/slide" Target="slides/slide160.xml"/><Relationship Id="rId6" Type="http://schemas.openxmlformats.org/officeDocument/2006/relationships/slideMaster" Target="slideMasters/slideMaster6.xml"/><Relationship Id="rId238" Type="http://schemas.openxmlformats.org/officeDocument/2006/relationships/slide" Target="slides/slide216.xml"/><Relationship Id="rId291" Type="http://schemas.openxmlformats.org/officeDocument/2006/relationships/slide" Target="slides/slide269.xml"/><Relationship Id="rId305" Type="http://schemas.openxmlformats.org/officeDocument/2006/relationships/slide" Target="slides/slide283.xml"/><Relationship Id="rId44" Type="http://schemas.openxmlformats.org/officeDocument/2006/relationships/slide" Target="slides/slide22.xml"/><Relationship Id="rId86" Type="http://schemas.openxmlformats.org/officeDocument/2006/relationships/slide" Target="slides/slide64.xml"/><Relationship Id="rId151" Type="http://schemas.openxmlformats.org/officeDocument/2006/relationships/slide" Target="slides/slide129.xml"/></Relationships>
</file>

<file path=ppt/_rels/viewProps.xml.rels><?xml version="1.0" encoding="UTF-8" standalone="yes"?>
<Relationships xmlns="http://schemas.openxmlformats.org/package/2006/relationships"><Relationship Id="rId117" Type="http://schemas.openxmlformats.org/officeDocument/2006/relationships/slide" Target="slides/slide128.xml"/><Relationship Id="rId21" Type="http://schemas.openxmlformats.org/officeDocument/2006/relationships/slide" Target="slides/slide31.xml"/><Relationship Id="rId42" Type="http://schemas.openxmlformats.org/officeDocument/2006/relationships/slide" Target="slides/slide52.xml"/><Relationship Id="rId63" Type="http://schemas.openxmlformats.org/officeDocument/2006/relationships/slide" Target="slides/slide73.xml"/><Relationship Id="rId84" Type="http://schemas.openxmlformats.org/officeDocument/2006/relationships/slide" Target="slides/slide94.xml"/><Relationship Id="rId138" Type="http://schemas.openxmlformats.org/officeDocument/2006/relationships/slide" Target="slides/slide203.xml"/><Relationship Id="rId159" Type="http://schemas.openxmlformats.org/officeDocument/2006/relationships/slide" Target="slides/slide278.xml"/><Relationship Id="rId107" Type="http://schemas.openxmlformats.org/officeDocument/2006/relationships/slide" Target="slides/slide117.xml"/><Relationship Id="rId11" Type="http://schemas.openxmlformats.org/officeDocument/2006/relationships/slide" Target="slides/slide20.xml"/><Relationship Id="rId32" Type="http://schemas.openxmlformats.org/officeDocument/2006/relationships/slide" Target="slides/slide42.xml"/><Relationship Id="rId53" Type="http://schemas.openxmlformats.org/officeDocument/2006/relationships/slide" Target="slides/slide63.xml"/><Relationship Id="rId74" Type="http://schemas.openxmlformats.org/officeDocument/2006/relationships/slide" Target="slides/slide84.xml"/><Relationship Id="rId128" Type="http://schemas.openxmlformats.org/officeDocument/2006/relationships/slide" Target="slides/slide189.xml"/><Relationship Id="rId149" Type="http://schemas.openxmlformats.org/officeDocument/2006/relationships/slide" Target="slides/slide236.xml"/><Relationship Id="rId5" Type="http://schemas.openxmlformats.org/officeDocument/2006/relationships/slide" Target="slides/slide14.xml"/><Relationship Id="rId95" Type="http://schemas.openxmlformats.org/officeDocument/2006/relationships/slide" Target="slides/slide105.xml"/><Relationship Id="rId160" Type="http://schemas.openxmlformats.org/officeDocument/2006/relationships/slide" Target="slides/slide280.xml"/><Relationship Id="rId22" Type="http://schemas.openxmlformats.org/officeDocument/2006/relationships/slide" Target="slides/slide32.xml"/><Relationship Id="rId43" Type="http://schemas.openxmlformats.org/officeDocument/2006/relationships/slide" Target="slides/slide53.xml"/><Relationship Id="rId64" Type="http://schemas.openxmlformats.org/officeDocument/2006/relationships/slide" Target="slides/slide74.xml"/><Relationship Id="rId118" Type="http://schemas.openxmlformats.org/officeDocument/2006/relationships/slide" Target="slides/slide129.xml"/><Relationship Id="rId139" Type="http://schemas.openxmlformats.org/officeDocument/2006/relationships/slide" Target="slides/slide204.xml"/><Relationship Id="rId80" Type="http://schemas.openxmlformats.org/officeDocument/2006/relationships/slide" Target="slides/slide90.xml"/><Relationship Id="rId85" Type="http://schemas.openxmlformats.org/officeDocument/2006/relationships/slide" Target="slides/slide95.xml"/><Relationship Id="rId150" Type="http://schemas.openxmlformats.org/officeDocument/2006/relationships/slide" Target="slides/slide242.xml"/><Relationship Id="rId155" Type="http://schemas.openxmlformats.org/officeDocument/2006/relationships/slide" Target="slides/slide264.xml"/><Relationship Id="rId12" Type="http://schemas.openxmlformats.org/officeDocument/2006/relationships/slide" Target="slides/slide21.xml"/><Relationship Id="rId17" Type="http://schemas.openxmlformats.org/officeDocument/2006/relationships/slide" Target="slides/slide26.xml"/><Relationship Id="rId33" Type="http://schemas.openxmlformats.org/officeDocument/2006/relationships/slide" Target="slides/slide43.xml"/><Relationship Id="rId38" Type="http://schemas.openxmlformats.org/officeDocument/2006/relationships/slide" Target="slides/slide48.xml"/><Relationship Id="rId59" Type="http://schemas.openxmlformats.org/officeDocument/2006/relationships/slide" Target="slides/slide69.xml"/><Relationship Id="rId103" Type="http://schemas.openxmlformats.org/officeDocument/2006/relationships/slide" Target="slides/slide113.xml"/><Relationship Id="rId108" Type="http://schemas.openxmlformats.org/officeDocument/2006/relationships/slide" Target="slides/slide119.xml"/><Relationship Id="rId124" Type="http://schemas.openxmlformats.org/officeDocument/2006/relationships/slide" Target="slides/slide135.xml"/><Relationship Id="rId129" Type="http://schemas.openxmlformats.org/officeDocument/2006/relationships/slide" Target="slides/slide190.xml"/><Relationship Id="rId54" Type="http://schemas.openxmlformats.org/officeDocument/2006/relationships/slide" Target="slides/slide64.xml"/><Relationship Id="rId70" Type="http://schemas.openxmlformats.org/officeDocument/2006/relationships/slide" Target="slides/slide80.xml"/><Relationship Id="rId75" Type="http://schemas.openxmlformats.org/officeDocument/2006/relationships/slide" Target="slides/slide85.xml"/><Relationship Id="rId91" Type="http://schemas.openxmlformats.org/officeDocument/2006/relationships/slide" Target="slides/slide101.xml"/><Relationship Id="rId96" Type="http://schemas.openxmlformats.org/officeDocument/2006/relationships/slide" Target="slides/slide106.xml"/><Relationship Id="rId140" Type="http://schemas.openxmlformats.org/officeDocument/2006/relationships/slide" Target="slides/slide211.xml"/><Relationship Id="rId145" Type="http://schemas.openxmlformats.org/officeDocument/2006/relationships/slide" Target="slides/slide223.xml"/><Relationship Id="rId1" Type="http://schemas.openxmlformats.org/officeDocument/2006/relationships/slide" Target="slides/slide10.xml"/><Relationship Id="rId6" Type="http://schemas.openxmlformats.org/officeDocument/2006/relationships/slide" Target="slides/slide15.xml"/><Relationship Id="rId23" Type="http://schemas.openxmlformats.org/officeDocument/2006/relationships/slide" Target="slides/slide33.xml"/><Relationship Id="rId28" Type="http://schemas.openxmlformats.org/officeDocument/2006/relationships/slide" Target="slides/slide38.xml"/><Relationship Id="rId49" Type="http://schemas.openxmlformats.org/officeDocument/2006/relationships/slide" Target="slides/slide59.xml"/><Relationship Id="rId114" Type="http://schemas.openxmlformats.org/officeDocument/2006/relationships/slide" Target="slides/slide125.xml"/><Relationship Id="rId119" Type="http://schemas.openxmlformats.org/officeDocument/2006/relationships/slide" Target="slides/slide130.xml"/><Relationship Id="rId44" Type="http://schemas.openxmlformats.org/officeDocument/2006/relationships/slide" Target="slides/slide54.xml"/><Relationship Id="rId60" Type="http://schemas.openxmlformats.org/officeDocument/2006/relationships/slide" Target="slides/slide70.xml"/><Relationship Id="rId65" Type="http://schemas.openxmlformats.org/officeDocument/2006/relationships/slide" Target="slides/slide75.xml"/><Relationship Id="rId81" Type="http://schemas.openxmlformats.org/officeDocument/2006/relationships/slide" Target="slides/slide91.xml"/><Relationship Id="rId86" Type="http://schemas.openxmlformats.org/officeDocument/2006/relationships/slide" Target="slides/slide96.xml"/><Relationship Id="rId130" Type="http://schemas.openxmlformats.org/officeDocument/2006/relationships/slide" Target="slides/slide191.xml"/><Relationship Id="rId135" Type="http://schemas.openxmlformats.org/officeDocument/2006/relationships/slide" Target="slides/slide196.xml"/><Relationship Id="rId151" Type="http://schemas.openxmlformats.org/officeDocument/2006/relationships/slide" Target="slides/slide247.xml"/><Relationship Id="rId156" Type="http://schemas.openxmlformats.org/officeDocument/2006/relationships/slide" Target="slides/slide268.xml"/><Relationship Id="rId13" Type="http://schemas.openxmlformats.org/officeDocument/2006/relationships/slide" Target="slides/slide22.xml"/><Relationship Id="rId18" Type="http://schemas.openxmlformats.org/officeDocument/2006/relationships/slide" Target="slides/slide28.xml"/><Relationship Id="rId39" Type="http://schemas.openxmlformats.org/officeDocument/2006/relationships/slide" Target="slides/slide49.xml"/><Relationship Id="rId109" Type="http://schemas.openxmlformats.org/officeDocument/2006/relationships/slide" Target="slides/slide120.xml"/><Relationship Id="rId34" Type="http://schemas.openxmlformats.org/officeDocument/2006/relationships/slide" Target="slides/slide44.xml"/><Relationship Id="rId50" Type="http://schemas.openxmlformats.org/officeDocument/2006/relationships/slide" Target="slides/slide60.xml"/><Relationship Id="rId55" Type="http://schemas.openxmlformats.org/officeDocument/2006/relationships/slide" Target="slides/slide65.xml"/><Relationship Id="rId76" Type="http://schemas.openxmlformats.org/officeDocument/2006/relationships/slide" Target="slides/slide86.xml"/><Relationship Id="rId97" Type="http://schemas.openxmlformats.org/officeDocument/2006/relationships/slide" Target="slides/slide107.xml"/><Relationship Id="rId104" Type="http://schemas.openxmlformats.org/officeDocument/2006/relationships/slide" Target="slides/slide114.xml"/><Relationship Id="rId120" Type="http://schemas.openxmlformats.org/officeDocument/2006/relationships/slide" Target="slides/slide131.xml"/><Relationship Id="rId125" Type="http://schemas.openxmlformats.org/officeDocument/2006/relationships/slide" Target="slides/slide136.xml"/><Relationship Id="rId141" Type="http://schemas.openxmlformats.org/officeDocument/2006/relationships/slide" Target="slides/slide212.xml"/><Relationship Id="rId146" Type="http://schemas.openxmlformats.org/officeDocument/2006/relationships/slide" Target="slides/slide226.xml"/><Relationship Id="rId7" Type="http://schemas.openxmlformats.org/officeDocument/2006/relationships/slide" Target="slides/slide16.xml"/><Relationship Id="rId71" Type="http://schemas.openxmlformats.org/officeDocument/2006/relationships/slide" Target="slides/slide81.xml"/><Relationship Id="rId92" Type="http://schemas.openxmlformats.org/officeDocument/2006/relationships/slide" Target="slides/slide102.xml"/><Relationship Id="rId2" Type="http://schemas.openxmlformats.org/officeDocument/2006/relationships/slide" Target="slides/slide11.xml"/><Relationship Id="rId29" Type="http://schemas.openxmlformats.org/officeDocument/2006/relationships/slide" Target="slides/slide39.xml"/><Relationship Id="rId24" Type="http://schemas.openxmlformats.org/officeDocument/2006/relationships/slide" Target="slides/slide34.xml"/><Relationship Id="rId40" Type="http://schemas.openxmlformats.org/officeDocument/2006/relationships/slide" Target="slides/slide50.xml"/><Relationship Id="rId45" Type="http://schemas.openxmlformats.org/officeDocument/2006/relationships/slide" Target="slides/slide55.xml"/><Relationship Id="rId66" Type="http://schemas.openxmlformats.org/officeDocument/2006/relationships/slide" Target="slides/slide76.xml"/><Relationship Id="rId87" Type="http://schemas.openxmlformats.org/officeDocument/2006/relationships/slide" Target="slides/slide97.xml"/><Relationship Id="rId110" Type="http://schemas.openxmlformats.org/officeDocument/2006/relationships/slide" Target="slides/slide121.xml"/><Relationship Id="rId115" Type="http://schemas.openxmlformats.org/officeDocument/2006/relationships/slide" Target="slides/slide126.xml"/><Relationship Id="rId131" Type="http://schemas.openxmlformats.org/officeDocument/2006/relationships/slide" Target="slides/slide192.xml"/><Relationship Id="rId136" Type="http://schemas.openxmlformats.org/officeDocument/2006/relationships/slide" Target="slides/slide199.xml"/><Relationship Id="rId157" Type="http://schemas.openxmlformats.org/officeDocument/2006/relationships/slide" Target="slides/slide276.xml"/><Relationship Id="rId61" Type="http://schemas.openxmlformats.org/officeDocument/2006/relationships/slide" Target="slides/slide71.xml"/><Relationship Id="rId82" Type="http://schemas.openxmlformats.org/officeDocument/2006/relationships/slide" Target="slides/slide92.xml"/><Relationship Id="rId152" Type="http://schemas.openxmlformats.org/officeDocument/2006/relationships/slide" Target="slides/slide250.xml"/><Relationship Id="rId19" Type="http://schemas.openxmlformats.org/officeDocument/2006/relationships/slide" Target="slides/slide29.xml"/><Relationship Id="rId14" Type="http://schemas.openxmlformats.org/officeDocument/2006/relationships/slide" Target="slides/slide23.xml"/><Relationship Id="rId30" Type="http://schemas.openxmlformats.org/officeDocument/2006/relationships/slide" Target="slides/slide40.xml"/><Relationship Id="rId35" Type="http://schemas.openxmlformats.org/officeDocument/2006/relationships/slide" Target="slides/slide45.xml"/><Relationship Id="rId56" Type="http://schemas.openxmlformats.org/officeDocument/2006/relationships/slide" Target="slides/slide66.xml"/><Relationship Id="rId77" Type="http://schemas.openxmlformats.org/officeDocument/2006/relationships/slide" Target="slides/slide87.xml"/><Relationship Id="rId100" Type="http://schemas.openxmlformats.org/officeDocument/2006/relationships/slide" Target="slides/slide110.xml"/><Relationship Id="rId105" Type="http://schemas.openxmlformats.org/officeDocument/2006/relationships/slide" Target="slides/slide115.xml"/><Relationship Id="rId126" Type="http://schemas.openxmlformats.org/officeDocument/2006/relationships/slide" Target="slides/slide137.xml"/><Relationship Id="rId147" Type="http://schemas.openxmlformats.org/officeDocument/2006/relationships/slide" Target="slides/slide229.xml"/><Relationship Id="rId8" Type="http://schemas.openxmlformats.org/officeDocument/2006/relationships/slide" Target="slides/slide17.xml"/><Relationship Id="rId51" Type="http://schemas.openxmlformats.org/officeDocument/2006/relationships/slide" Target="slides/slide61.xml"/><Relationship Id="rId72" Type="http://schemas.openxmlformats.org/officeDocument/2006/relationships/slide" Target="slides/slide82.xml"/><Relationship Id="rId93" Type="http://schemas.openxmlformats.org/officeDocument/2006/relationships/slide" Target="slides/slide103.xml"/><Relationship Id="rId98" Type="http://schemas.openxmlformats.org/officeDocument/2006/relationships/slide" Target="slides/slide108.xml"/><Relationship Id="rId121" Type="http://schemas.openxmlformats.org/officeDocument/2006/relationships/slide" Target="slides/slide132.xml"/><Relationship Id="rId142" Type="http://schemas.openxmlformats.org/officeDocument/2006/relationships/slide" Target="slides/slide213.xml"/><Relationship Id="rId3" Type="http://schemas.openxmlformats.org/officeDocument/2006/relationships/slide" Target="slides/slide12.xml"/><Relationship Id="rId25" Type="http://schemas.openxmlformats.org/officeDocument/2006/relationships/slide" Target="slides/slide35.xml"/><Relationship Id="rId46" Type="http://schemas.openxmlformats.org/officeDocument/2006/relationships/slide" Target="slides/slide56.xml"/><Relationship Id="rId67" Type="http://schemas.openxmlformats.org/officeDocument/2006/relationships/slide" Target="slides/slide77.xml"/><Relationship Id="rId116" Type="http://schemas.openxmlformats.org/officeDocument/2006/relationships/slide" Target="slides/slide127.xml"/><Relationship Id="rId137" Type="http://schemas.openxmlformats.org/officeDocument/2006/relationships/slide" Target="slides/slide202.xml"/><Relationship Id="rId158" Type="http://schemas.openxmlformats.org/officeDocument/2006/relationships/slide" Target="slides/slide277.xml"/><Relationship Id="rId20" Type="http://schemas.openxmlformats.org/officeDocument/2006/relationships/slide" Target="slides/slide30.xml"/><Relationship Id="rId41" Type="http://schemas.openxmlformats.org/officeDocument/2006/relationships/slide" Target="slides/slide51.xml"/><Relationship Id="rId62" Type="http://schemas.openxmlformats.org/officeDocument/2006/relationships/slide" Target="slides/slide72.xml"/><Relationship Id="rId83" Type="http://schemas.openxmlformats.org/officeDocument/2006/relationships/slide" Target="slides/slide93.xml"/><Relationship Id="rId88" Type="http://schemas.openxmlformats.org/officeDocument/2006/relationships/slide" Target="slides/slide98.xml"/><Relationship Id="rId111" Type="http://schemas.openxmlformats.org/officeDocument/2006/relationships/slide" Target="slides/slide122.xml"/><Relationship Id="rId132" Type="http://schemas.openxmlformats.org/officeDocument/2006/relationships/slide" Target="slides/slide193.xml"/><Relationship Id="rId153" Type="http://schemas.openxmlformats.org/officeDocument/2006/relationships/slide" Target="slides/slide251.xml"/><Relationship Id="rId15" Type="http://schemas.openxmlformats.org/officeDocument/2006/relationships/slide" Target="slides/slide24.xml"/><Relationship Id="rId36" Type="http://schemas.openxmlformats.org/officeDocument/2006/relationships/slide" Target="slides/slide46.xml"/><Relationship Id="rId57" Type="http://schemas.openxmlformats.org/officeDocument/2006/relationships/slide" Target="slides/slide67.xml"/><Relationship Id="rId106" Type="http://schemas.openxmlformats.org/officeDocument/2006/relationships/slide" Target="slides/slide116.xml"/><Relationship Id="rId127" Type="http://schemas.openxmlformats.org/officeDocument/2006/relationships/slide" Target="slides/slide138.xml"/><Relationship Id="rId10" Type="http://schemas.openxmlformats.org/officeDocument/2006/relationships/slide" Target="slides/slide19.xml"/><Relationship Id="rId31" Type="http://schemas.openxmlformats.org/officeDocument/2006/relationships/slide" Target="slides/slide41.xml"/><Relationship Id="rId52" Type="http://schemas.openxmlformats.org/officeDocument/2006/relationships/slide" Target="slides/slide62.xml"/><Relationship Id="rId73" Type="http://schemas.openxmlformats.org/officeDocument/2006/relationships/slide" Target="slides/slide83.xml"/><Relationship Id="rId78" Type="http://schemas.openxmlformats.org/officeDocument/2006/relationships/slide" Target="slides/slide88.xml"/><Relationship Id="rId94" Type="http://schemas.openxmlformats.org/officeDocument/2006/relationships/slide" Target="slides/slide104.xml"/><Relationship Id="rId99" Type="http://schemas.openxmlformats.org/officeDocument/2006/relationships/slide" Target="slides/slide109.xml"/><Relationship Id="rId101" Type="http://schemas.openxmlformats.org/officeDocument/2006/relationships/slide" Target="slides/slide111.xml"/><Relationship Id="rId122" Type="http://schemas.openxmlformats.org/officeDocument/2006/relationships/slide" Target="slides/slide133.xml"/><Relationship Id="rId143" Type="http://schemas.openxmlformats.org/officeDocument/2006/relationships/slide" Target="slides/slide214.xml"/><Relationship Id="rId148" Type="http://schemas.openxmlformats.org/officeDocument/2006/relationships/slide" Target="slides/slide234.xml"/><Relationship Id="rId4" Type="http://schemas.openxmlformats.org/officeDocument/2006/relationships/slide" Target="slides/slide13.xml"/><Relationship Id="rId9" Type="http://schemas.openxmlformats.org/officeDocument/2006/relationships/slide" Target="slides/slide18.xml"/><Relationship Id="rId26" Type="http://schemas.openxmlformats.org/officeDocument/2006/relationships/slide" Target="slides/slide36.xml"/><Relationship Id="rId47" Type="http://schemas.openxmlformats.org/officeDocument/2006/relationships/slide" Target="slides/slide57.xml"/><Relationship Id="rId68" Type="http://schemas.openxmlformats.org/officeDocument/2006/relationships/slide" Target="slides/slide78.xml"/><Relationship Id="rId89" Type="http://schemas.openxmlformats.org/officeDocument/2006/relationships/slide" Target="slides/slide99.xml"/><Relationship Id="rId112" Type="http://schemas.openxmlformats.org/officeDocument/2006/relationships/slide" Target="slides/slide123.xml"/><Relationship Id="rId133" Type="http://schemas.openxmlformats.org/officeDocument/2006/relationships/slide" Target="slides/slide194.xml"/><Relationship Id="rId154" Type="http://schemas.openxmlformats.org/officeDocument/2006/relationships/slide" Target="slides/slide262.xml"/><Relationship Id="rId16" Type="http://schemas.openxmlformats.org/officeDocument/2006/relationships/slide" Target="slides/slide25.xml"/><Relationship Id="rId37" Type="http://schemas.openxmlformats.org/officeDocument/2006/relationships/slide" Target="slides/slide47.xml"/><Relationship Id="rId58" Type="http://schemas.openxmlformats.org/officeDocument/2006/relationships/slide" Target="slides/slide68.xml"/><Relationship Id="rId79" Type="http://schemas.openxmlformats.org/officeDocument/2006/relationships/slide" Target="slides/slide89.xml"/><Relationship Id="rId102" Type="http://schemas.openxmlformats.org/officeDocument/2006/relationships/slide" Target="slides/slide112.xml"/><Relationship Id="rId123" Type="http://schemas.openxmlformats.org/officeDocument/2006/relationships/slide" Target="slides/slide134.xml"/><Relationship Id="rId144" Type="http://schemas.openxmlformats.org/officeDocument/2006/relationships/slide" Target="slides/slide222.xml"/><Relationship Id="rId90" Type="http://schemas.openxmlformats.org/officeDocument/2006/relationships/slide" Target="slides/slide100.xml"/><Relationship Id="rId27" Type="http://schemas.openxmlformats.org/officeDocument/2006/relationships/slide" Target="slides/slide37.xml"/><Relationship Id="rId48" Type="http://schemas.openxmlformats.org/officeDocument/2006/relationships/slide" Target="slides/slide58.xml"/><Relationship Id="rId69" Type="http://schemas.openxmlformats.org/officeDocument/2006/relationships/slide" Target="slides/slide79.xml"/><Relationship Id="rId113" Type="http://schemas.openxmlformats.org/officeDocument/2006/relationships/slide" Target="slides/slide124.xml"/><Relationship Id="rId134" Type="http://schemas.openxmlformats.org/officeDocument/2006/relationships/slide" Target="slides/slide19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hdr" sz="quarter"/>
          </p:nvPr>
        </p:nvSpPr>
        <p:spPr bwMode="auto">
          <a:xfrm>
            <a:off x="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eaLnBrk="0" hangingPunct="0">
              <a:defRPr sz="1300">
                <a:latin typeface="Arial" charset="0"/>
              </a:defRPr>
            </a:lvl1pPr>
          </a:lstStyle>
          <a:p>
            <a:pPr>
              <a:defRPr/>
            </a:pPr>
            <a:endParaRPr lang="en-US"/>
          </a:p>
        </p:txBody>
      </p:sp>
      <p:sp>
        <p:nvSpPr>
          <p:cNvPr id="78851" name="Rectangle 3"/>
          <p:cNvSpPr>
            <a:spLocks noGrp="1" noChangeArrowheads="1"/>
          </p:cNvSpPr>
          <p:nvPr>
            <p:ph type="dt" sz="quarter" idx="1"/>
          </p:nvPr>
        </p:nvSpPr>
        <p:spPr bwMode="auto">
          <a:xfrm>
            <a:off x="414528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eaLnBrk="0" hangingPunct="0">
              <a:defRPr sz="1300">
                <a:latin typeface="Arial" charset="0"/>
              </a:defRPr>
            </a:lvl1pPr>
          </a:lstStyle>
          <a:p>
            <a:pPr>
              <a:defRPr/>
            </a:pPr>
            <a:endParaRPr lang="en-US"/>
          </a:p>
        </p:txBody>
      </p:sp>
      <p:sp>
        <p:nvSpPr>
          <p:cNvPr id="78852" name="Rectangle 4"/>
          <p:cNvSpPr>
            <a:spLocks noGrp="1" noChangeArrowheads="1"/>
          </p:cNvSpPr>
          <p:nvPr>
            <p:ph type="ftr" sz="quarter" idx="2"/>
          </p:nvPr>
        </p:nvSpPr>
        <p:spPr bwMode="auto">
          <a:xfrm>
            <a:off x="0" y="9121140"/>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eaLnBrk="0" hangingPunct="0">
              <a:defRPr sz="1300">
                <a:latin typeface="Arial" charset="0"/>
              </a:defRPr>
            </a:lvl1pPr>
          </a:lstStyle>
          <a:p>
            <a:pPr>
              <a:defRPr/>
            </a:pPr>
            <a:endParaRPr lang="en-US"/>
          </a:p>
        </p:txBody>
      </p:sp>
      <p:sp>
        <p:nvSpPr>
          <p:cNvPr id="78853" name="Rectangle 5"/>
          <p:cNvSpPr>
            <a:spLocks noGrp="1" noChangeArrowheads="1"/>
          </p:cNvSpPr>
          <p:nvPr>
            <p:ph type="sldNum" sz="quarter" idx="3"/>
          </p:nvPr>
        </p:nvSpPr>
        <p:spPr bwMode="auto">
          <a:xfrm>
            <a:off x="4145280" y="9121140"/>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eaLnBrk="0" hangingPunct="0">
              <a:defRPr sz="1300">
                <a:latin typeface="Arial" charset="0"/>
              </a:defRPr>
            </a:lvl1pPr>
          </a:lstStyle>
          <a:p>
            <a:pPr>
              <a:defRPr/>
            </a:pPr>
            <a:fld id="{8FEB9EEB-AC0C-41B8-84E9-0373B1DA916C}" type="slidenum">
              <a:rPr lang="en-US"/>
              <a:pPr>
                <a:defRPr/>
              </a:pPr>
              <a:t>‹#›</a:t>
            </a:fld>
            <a:endParaRPr lang="en-US"/>
          </a:p>
        </p:txBody>
      </p:sp>
    </p:spTree>
    <p:extLst>
      <p:ext uri="{BB962C8B-B14F-4D97-AF65-F5344CB8AC3E}">
        <p14:creationId xmlns:p14="http://schemas.microsoft.com/office/powerpoint/2010/main" val="23470910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hdr" sz="quarter"/>
          </p:nvPr>
        </p:nvSpPr>
        <p:spPr bwMode="auto">
          <a:xfrm>
            <a:off x="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eaLnBrk="0" hangingPunct="0">
              <a:defRPr sz="1300">
                <a:latin typeface="Arial" charset="0"/>
              </a:defRPr>
            </a:lvl1pPr>
          </a:lstStyle>
          <a:p>
            <a:pPr>
              <a:defRPr/>
            </a:pPr>
            <a:endParaRPr lang="en-US"/>
          </a:p>
        </p:txBody>
      </p:sp>
      <p:sp>
        <p:nvSpPr>
          <p:cNvPr id="80899" name="Rectangle 3"/>
          <p:cNvSpPr>
            <a:spLocks noGrp="1" noChangeArrowheads="1"/>
          </p:cNvSpPr>
          <p:nvPr>
            <p:ph type="dt" idx="1"/>
          </p:nvPr>
        </p:nvSpPr>
        <p:spPr bwMode="auto">
          <a:xfrm>
            <a:off x="414528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eaLnBrk="0" hangingPunct="0">
              <a:defRPr sz="1300">
                <a:latin typeface="Arial" charset="0"/>
              </a:defRPr>
            </a:lvl1pPr>
          </a:lstStyle>
          <a:p>
            <a:pPr>
              <a:defRPr/>
            </a:pPr>
            <a:endParaRPr lang="en-US"/>
          </a:p>
        </p:txBody>
      </p:sp>
      <p:sp>
        <p:nvSpPr>
          <p:cNvPr id="227332"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p:spPr>
      </p:sp>
      <p:sp>
        <p:nvSpPr>
          <p:cNvPr id="80901" name="Rectangle 5"/>
          <p:cNvSpPr>
            <a:spLocks noGrp="1" noChangeArrowheads="1"/>
          </p:cNvSpPr>
          <p:nvPr>
            <p:ph type="body" sz="quarter" idx="3"/>
          </p:nvPr>
        </p:nvSpPr>
        <p:spPr bwMode="auto">
          <a:xfrm>
            <a:off x="975360" y="4560570"/>
            <a:ext cx="5364480" cy="432054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0902" name="Rectangle 6"/>
          <p:cNvSpPr>
            <a:spLocks noGrp="1" noChangeArrowheads="1"/>
          </p:cNvSpPr>
          <p:nvPr>
            <p:ph type="ftr" sz="quarter" idx="4"/>
          </p:nvPr>
        </p:nvSpPr>
        <p:spPr bwMode="auto">
          <a:xfrm>
            <a:off x="0" y="9121140"/>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eaLnBrk="0" hangingPunct="0">
              <a:defRPr sz="1300">
                <a:latin typeface="Arial" charset="0"/>
              </a:defRPr>
            </a:lvl1pPr>
          </a:lstStyle>
          <a:p>
            <a:pPr>
              <a:defRPr/>
            </a:pPr>
            <a:endParaRPr lang="en-US"/>
          </a:p>
        </p:txBody>
      </p:sp>
      <p:sp>
        <p:nvSpPr>
          <p:cNvPr id="80903" name="Rectangle 7"/>
          <p:cNvSpPr>
            <a:spLocks noGrp="1" noChangeArrowheads="1"/>
          </p:cNvSpPr>
          <p:nvPr>
            <p:ph type="sldNum" sz="quarter" idx="5"/>
          </p:nvPr>
        </p:nvSpPr>
        <p:spPr bwMode="auto">
          <a:xfrm>
            <a:off x="4145280" y="9121140"/>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eaLnBrk="0" hangingPunct="0">
              <a:defRPr sz="1300">
                <a:latin typeface="Arial" charset="0"/>
              </a:defRPr>
            </a:lvl1pPr>
          </a:lstStyle>
          <a:p>
            <a:pPr>
              <a:defRPr/>
            </a:pPr>
            <a:fld id="{0C47849C-5A47-4F1B-8347-87C15C111F98}" type="slidenum">
              <a:rPr lang="en-US"/>
              <a:pPr>
                <a:defRPr/>
              </a:pPr>
              <a:t>‹#›</a:t>
            </a:fld>
            <a:endParaRPr lang="en-US"/>
          </a:p>
        </p:txBody>
      </p:sp>
    </p:spTree>
    <p:extLst>
      <p:ext uri="{BB962C8B-B14F-4D97-AF65-F5344CB8AC3E}">
        <p14:creationId xmlns:p14="http://schemas.microsoft.com/office/powerpoint/2010/main" val="21139096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C47849C-5A47-4F1B-8347-87C15C111F98}" type="slidenum">
              <a:rPr kumimoji="0" 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2022309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algn="r"/>
            <a:fld id="{DBC615B5-CFBD-41C1-99F2-B00AC082FCA4}" type="slidenum">
              <a:rPr lang="en-US" sz="1300">
                <a:solidFill>
                  <a:srgbClr val="1F497D"/>
                </a:solidFill>
                <a:latin typeface="Verdana" pitchFamily="34" charset="0"/>
              </a:rPr>
              <a:pPr algn="r"/>
              <a:t>146</a:t>
            </a:fld>
            <a:endParaRPr lang="en-US" sz="1300">
              <a:solidFill>
                <a:srgbClr val="1F497D"/>
              </a:solidFill>
              <a:latin typeface="Verdana" pitchFamily="34"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11"/>
          <p:cNvSpPr>
            <a:spLocks noGrp="1" noChangeArrowheads="1"/>
          </p:cNvSpPr>
          <p:nvPr>
            <p:ph type="dt" sz="quarter" idx="1"/>
          </p:nvPr>
        </p:nvSpPr>
        <p:spPr>
          <a:noFill/>
        </p:spPr>
        <p:txBody>
          <a:bodyPr/>
          <a:lstStyle/>
          <a:p>
            <a:fld id="{E85432ED-BC74-4DE2-B8CC-FC1D9D01005D}" type="datetime1">
              <a:rPr lang="en-US" smtClean="0">
                <a:solidFill>
                  <a:prstClr val="black"/>
                </a:solidFill>
              </a:rPr>
              <a:pPr/>
              <a:t>12/23/2023</a:t>
            </a:fld>
            <a:endParaRPr lang="en-US">
              <a:solidFill>
                <a:prstClr val="black"/>
              </a:solidFill>
            </a:endParaRPr>
          </a:p>
        </p:txBody>
      </p:sp>
      <p:sp>
        <p:nvSpPr>
          <p:cNvPr id="145411" name="Rectangle 13"/>
          <p:cNvSpPr>
            <a:spLocks noGrp="1" noChangeArrowheads="1"/>
          </p:cNvSpPr>
          <p:nvPr>
            <p:ph type="sldNum" sz="quarter" idx="5"/>
          </p:nvPr>
        </p:nvSpPr>
        <p:spPr>
          <a:noFill/>
        </p:spPr>
        <p:txBody>
          <a:bodyPr/>
          <a:lstStyle/>
          <a:p>
            <a:fld id="{D4F9B1D3-2CDC-4BE4-A5D4-372937BE2128}" type="slidenum">
              <a:rPr lang="en-US" smtClean="0">
                <a:solidFill>
                  <a:prstClr val="black"/>
                </a:solidFill>
              </a:rPr>
              <a:pPr/>
              <a:t>271</a:t>
            </a:fld>
            <a:endParaRPr lang="en-US">
              <a:solidFill>
                <a:prstClr val="black"/>
              </a:solidFill>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11"/>
          <p:cNvSpPr>
            <a:spLocks noGrp="1" noChangeArrowheads="1"/>
          </p:cNvSpPr>
          <p:nvPr>
            <p:ph type="dt" sz="quarter" idx="1"/>
          </p:nvPr>
        </p:nvSpPr>
        <p:spPr>
          <a:noFill/>
        </p:spPr>
        <p:txBody>
          <a:bodyPr/>
          <a:lstStyle/>
          <a:p>
            <a:fld id="{E85432ED-BC74-4DE2-B8CC-FC1D9D01005D}" type="datetime1">
              <a:rPr lang="en-US" smtClean="0">
                <a:solidFill>
                  <a:prstClr val="black"/>
                </a:solidFill>
              </a:rPr>
              <a:pPr/>
              <a:t>12/23/2023</a:t>
            </a:fld>
            <a:endParaRPr lang="en-US">
              <a:solidFill>
                <a:prstClr val="black"/>
              </a:solidFill>
            </a:endParaRPr>
          </a:p>
        </p:txBody>
      </p:sp>
      <p:sp>
        <p:nvSpPr>
          <p:cNvPr id="145411" name="Rectangle 13"/>
          <p:cNvSpPr>
            <a:spLocks noGrp="1" noChangeArrowheads="1"/>
          </p:cNvSpPr>
          <p:nvPr>
            <p:ph type="sldNum" sz="quarter" idx="5"/>
          </p:nvPr>
        </p:nvSpPr>
        <p:spPr>
          <a:noFill/>
        </p:spPr>
        <p:txBody>
          <a:bodyPr/>
          <a:lstStyle/>
          <a:p>
            <a:fld id="{D4F9B1D3-2CDC-4BE4-A5D4-372937BE2128}" type="slidenum">
              <a:rPr lang="en-US" smtClean="0">
                <a:solidFill>
                  <a:prstClr val="black"/>
                </a:solidFill>
              </a:rPr>
              <a:pPr/>
              <a:t>272</a:t>
            </a:fld>
            <a:endParaRPr lang="en-US">
              <a:solidFill>
                <a:prstClr val="black"/>
              </a:solidFill>
            </a:endParaRPr>
          </a:p>
        </p:txBody>
      </p:sp>
    </p:spTree>
    <p:extLst>
      <p:ext uri="{BB962C8B-B14F-4D97-AF65-F5344CB8AC3E}">
        <p14:creationId xmlns:p14="http://schemas.microsoft.com/office/powerpoint/2010/main" val="288644698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11"/>
          <p:cNvSpPr>
            <a:spLocks noGrp="1" noChangeArrowheads="1"/>
          </p:cNvSpPr>
          <p:nvPr>
            <p:ph type="dt" sz="quarter" idx="1"/>
          </p:nvPr>
        </p:nvSpPr>
        <p:spPr>
          <a:noFill/>
        </p:spPr>
        <p:txBody>
          <a:bodyPr/>
          <a:lstStyle/>
          <a:p>
            <a:fld id="{E85432ED-BC74-4DE2-B8CC-FC1D9D01005D}" type="datetime1">
              <a:rPr lang="en-US" smtClean="0">
                <a:solidFill>
                  <a:prstClr val="black"/>
                </a:solidFill>
              </a:rPr>
              <a:pPr/>
              <a:t>12/23/2023</a:t>
            </a:fld>
            <a:endParaRPr lang="en-US">
              <a:solidFill>
                <a:prstClr val="black"/>
              </a:solidFill>
            </a:endParaRPr>
          </a:p>
        </p:txBody>
      </p:sp>
      <p:sp>
        <p:nvSpPr>
          <p:cNvPr id="145411" name="Rectangle 13"/>
          <p:cNvSpPr>
            <a:spLocks noGrp="1" noChangeArrowheads="1"/>
          </p:cNvSpPr>
          <p:nvPr>
            <p:ph type="sldNum" sz="quarter" idx="5"/>
          </p:nvPr>
        </p:nvSpPr>
        <p:spPr>
          <a:noFill/>
        </p:spPr>
        <p:txBody>
          <a:bodyPr/>
          <a:lstStyle/>
          <a:p>
            <a:fld id="{D4F9B1D3-2CDC-4BE4-A5D4-372937BE2128}" type="slidenum">
              <a:rPr lang="en-US" smtClean="0">
                <a:solidFill>
                  <a:prstClr val="black"/>
                </a:solidFill>
              </a:rPr>
              <a:pPr/>
              <a:t>273</a:t>
            </a:fld>
            <a:endParaRPr lang="en-US">
              <a:solidFill>
                <a:prstClr val="black"/>
              </a:solidFill>
            </a:endParaRPr>
          </a:p>
        </p:txBody>
      </p:sp>
    </p:spTree>
    <p:extLst>
      <p:ext uri="{BB962C8B-B14F-4D97-AF65-F5344CB8AC3E}">
        <p14:creationId xmlns:p14="http://schemas.microsoft.com/office/powerpoint/2010/main" val="372946927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p:spPr>
        <p:txBody>
          <a:bodyPr/>
          <a:lstStyle/>
          <a:p>
            <a:fld id="{C41644BF-A3DE-46B0-BABA-A5C77AA4E9D1}" type="slidenum">
              <a:rPr lang="en-US" smtClean="0">
                <a:solidFill>
                  <a:srgbClr val="000000"/>
                </a:solidFill>
              </a:rPr>
              <a:pPr/>
              <a:t>274</a:t>
            </a:fld>
            <a:endParaRPr lang="en-US">
              <a:solidFill>
                <a:srgbClr val="000000"/>
              </a:solidFill>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algn="r" eaLnBrk="0" hangingPunct="0"/>
            <a:fld id="{7A668FC5-92AE-4F7C-B476-4CFB23789462}" type="slidenum">
              <a:rPr lang="en-US" sz="1300">
                <a:solidFill>
                  <a:srgbClr val="000000"/>
                </a:solidFill>
              </a:rPr>
              <a:pPr algn="r" eaLnBrk="0" hangingPunct="0"/>
              <a:t>275</a:t>
            </a:fld>
            <a:endParaRPr lang="en-US" sz="1300" dirty="0">
              <a:solidFill>
                <a:srgbClr val="000000"/>
              </a:solidFill>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algn="r"/>
            <a:fld id="{1C2E453A-30B4-47CA-95A5-1499534A5C2B}" type="slidenum">
              <a:rPr lang="en-US" sz="1300">
                <a:solidFill>
                  <a:prstClr val="black"/>
                </a:solidFill>
                <a:latin typeface="Arial" charset="0"/>
              </a:rPr>
              <a:pPr algn="r"/>
              <a:t>279</a:t>
            </a:fld>
            <a:endParaRPr lang="en-US" sz="1300" dirty="0">
              <a:solidFill>
                <a:prstClr val="black"/>
              </a:solidFill>
              <a:latin typeface="Arial"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pPr algn="r" rtl="0" fontAlgn="base">
              <a:spcBef>
                <a:spcPct val="0"/>
              </a:spcBef>
              <a:spcAft>
                <a:spcPct val="0"/>
              </a:spcAft>
            </a:pPr>
            <a:fld id="{5B6E682E-35AB-43F6-A641-90AE9A87C2FB}" type="slidenum">
              <a:rPr lang="en-US">
                <a:solidFill>
                  <a:srgbClr val="000000"/>
                </a:solidFill>
                <a:latin typeface="Arial" pitchFamily="34" charset="0"/>
              </a:rPr>
              <a:pPr algn="r" rtl="0" fontAlgn="base">
                <a:spcBef>
                  <a:spcPct val="0"/>
                </a:spcBef>
                <a:spcAft>
                  <a:spcPct val="0"/>
                </a:spcAft>
              </a:pPr>
              <a:t>281</a:t>
            </a:fld>
            <a:endParaRPr lang="en-US" dirty="0">
              <a:solidFill>
                <a:srgbClr val="000000"/>
              </a:solidFill>
              <a:latin typeface="Arial" pitchFamily="34"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algn="r" eaLnBrk="0" hangingPunct="0"/>
            <a:fld id="{7A668FC5-92AE-4F7C-B476-4CFB23789462}" type="slidenum">
              <a:rPr lang="en-US" sz="1300">
                <a:solidFill>
                  <a:srgbClr val="000000"/>
                </a:solidFill>
              </a:rPr>
              <a:pPr algn="r" eaLnBrk="0" hangingPunct="0"/>
              <a:t>282</a:t>
            </a:fld>
            <a:endParaRPr lang="en-US" sz="1300" dirty="0">
              <a:solidFill>
                <a:srgbClr val="000000"/>
              </a:solidFill>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algn="r" eaLnBrk="0" hangingPunct="0"/>
            <a:fld id="{7A668FC5-92AE-4F7C-B476-4CFB23789462}" type="slidenum">
              <a:rPr lang="en-US" sz="1300">
                <a:solidFill>
                  <a:srgbClr val="000000"/>
                </a:solidFill>
              </a:rPr>
              <a:pPr algn="r" eaLnBrk="0" hangingPunct="0"/>
              <a:t>283</a:t>
            </a:fld>
            <a:endParaRPr lang="en-US" sz="1300" dirty="0">
              <a:solidFill>
                <a:srgbClr val="000000"/>
              </a:solidFill>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algn="r" eaLnBrk="0" hangingPunct="0"/>
            <a:fld id="{7A668FC5-92AE-4F7C-B476-4CFB23789462}" type="slidenum">
              <a:rPr lang="en-US" sz="1300">
                <a:solidFill>
                  <a:srgbClr val="000000"/>
                </a:solidFill>
              </a:rPr>
              <a:pPr algn="r" eaLnBrk="0" hangingPunct="0"/>
              <a:t>284</a:t>
            </a:fld>
            <a:endParaRPr lang="en-US" sz="1300" dirty="0">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12792925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285</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8573835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4204470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9640788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150</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24333287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151</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1234361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152</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9167799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algn="r"/>
            <a:fld id="{DBC615B5-CFBD-41C1-99F2-B00AC082FCA4}" type="slidenum">
              <a:rPr lang="en-US" sz="1300">
                <a:solidFill>
                  <a:srgbClr val="1F497D"/>
                </a:solidFill>
                <a:latin typeface="Verdana" pitchFamily="34" charset="0"/>
              </a:rPr>
              <a:pPr algn="r"/>
              <a:t>153</a:t>
            </a:fld>
            <a:endParaRPr lang="en-US" sz="1300">
              <a:solidFill>
                <a:srgbClr val="1F497D"/>
              </a:solidFill>
              <a:latin typeface="Verdana"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algn="r"/>
            <a:fld id="{DBC615B5-CFBD-41C1-99F2-B00AC082FCA4}" type="slidenum">
              <a:rPr lang="en-US" sz="1300">
                <a:solidFill>
                  <a:srgbClr val="1F497D"/>
                </a:solidFill>
                <a:latin typeface="Verdana" pitchFamily="34" charset="0"/>
              </a:rPr>
              <a:pPr algn="r"/>
              <a:t>154</a:t>
            </a:fld>
            <a:endParaRPr lang="en-US" sz="1300">
              <a:solidFill>
                <a:srgbClr val="1F497D"/>
              </a:solidFill>
              <a:latin typeface="Verdana"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155</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27437917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6223167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algn="r"/>
            <a:fld id="{DBC615B5-CFBD-41C1-99F2-B00AC082FCA4}" type="slidenum">
              <a:rPr lang="en-US" sz="1300">
                <a:solidFill>
                  <a:srgbClr val="1F497D"/>
                </a:solidFill>
                <a:latin typeface="Verdana" pitchFamily="34" charset="0"/>
              </a:rPr>
              <a:pPr algn="r"/>
              <a:t>156</a:t>
            </a:fld>
            <a:endParaRPr lang="en-US" sz="1300">
              <a:solidFill>
                <a:srgbClr val="1F497D"/>
              </a:solidFill>
              <a:latin typeface="Verdana" pitchFamily="34" charset="0"/>
            </a:endParaRPr>
          </a:p>
        </p:txBody>
      </p:sp>
    </p:spTree>
    <p:extLst>
      <p:ext uri="{BB962C8B-B14F-4D97-AF65-F5344CB8AC3E}">
        <p14:creationId xmlns:p14="http://schemas.microsoft.com/office/powerpoint/2010/main" val="7343278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157</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30515749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158</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30515749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159</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25340310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160</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5871114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161</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27558619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162</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37839105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algn="r"/>
            <a:fld id="{DBC615B5-CFBD-41C1-99F2-B00AC082FCA4}" type="slidenum">
              <a:rPr lang="en-US" sz="1300">
                <a:solidFill>
                  <a:srgbClr val="1F497D"/>
                </a:solidFill>
                <a:latin typeface="Verdana" pitchFamily="34" charset="0"/>
              </a:rPr>
              <a:pPr algn="r"/>
              <a:t>163</a:t>
            </a:fld>
            <a:endParaRPr lang="en-US" sz="1300">
              <a:solidFill>
                <a:srgbClr val="1F497D"/>
              </a:solidFill>
              <a:latin typeface="Verdana"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algn="r"/>
            <a:fld id="{DBC615B5-CFBD-41C1-99F2-B00AC082FCA4}" type="slidenum">
              <a:rPr lang="en-US" sz="1300">
                <a:solidFill>
                  <a:srgbClr val="1F497D"/>
                </a:solidFill>
                <a:latin typeface="Verdana" pitchFamily="34" charset="0"/>
              </a:rPr>
              <a:pPr algn="r"/>
              <a:t>164</a:t>
            </a:fld>
            <a:endParaRPr lang="en-US" sz="1300">
              <a:solidFill>
                <a:srgbClr val="1F497D"/>
              </a:solidFill>
              <a:latin typeface="Verdana"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165</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1942068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139</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5480294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166</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32064982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5748266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168</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2" name="Notes Placeholder 1">
            <a:extLst>
              <a:ext uri="{FF2B5EF4-FFF2-40B4-BE49-F238E27FC236}">
                <a16:creationId xmlns:a16="http://schemas.microsoft.com/office/drawing/2014/main" id="{E78E1291-9FB1-2CC4-D999-61AD7A366B8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86100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32" tIns="45716" rIns="91432" bIns="45716"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2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169</a:t>
            </a:fld>
            <a:endParaRPr kumimoji="0" lang="en-US" sz="12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10615547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32" tIns="45716" rIns="91432" bIns="45716"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2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170</a:t>
            </a:fld>
            <a:endParaRPr kumimoji="0" lang="en-US" sz="12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32900573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32" tIns="45716" rIns="91432" bIns="45716"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2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171</a:t>
            </a:fld>
            <a:endParaRPr kumimoji="0" lang="en-US" sz="1200" b="0" i="0" u="none" strike="noStrike" kern="1200" cap="none" spc="0" normalizeH="0" baseline="0" noProof="0">
              <a:ln>
                <a:noFill/>
              </a:ln>
              <a:solidFill>
                <a:srgbClr val="1F497D"/>
              </a:solidFill>
              <a:effectLst/>
              <a:uLnTx/>
              <a:uFillTx/>
              <a:latin typeface="Verdana" pitchFamily="34" charset="0"/>
              <a:ea typeface="+mn-ea"/>
              <a:cs typeface="+mn-cs"/>
            </a:endParaRPr>
          </a:p>
        </p:txBody>
      </p:sp>
      <p:sp>
        <p:nvSpPr>
          <p:cNvPr id="10" name="Notes Placeholder 9">
            <a:extLst>
              <a:ext uri="{FF2B5EF4-FFF2-40B4-BE49-F238E27FC236}">
                <a16:creationId xmlns:a16="http://schemas.microsoft.com/office/drawing/2014/main" id="{D3874565-ACC8-B700-D921-2B0FFC659C8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667858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32" tIns="45716" rIns="91432" bIns="45716"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2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172</a:t>
            </a:fld>
            <a:endParaRPr kumimoji="0" lang="en-US" sz="1200" b="0" i="0" u="none" strike="noStrike" kern="1200" cap="none" spc="0" normalizeH="0" baseline="0" noProof="0">
              <a:ln>
                <a:noFill/>
              </a:ln>
              <a:solidFill>
                <a:srgbClr val="1F497D"/>
              </a:solidFill>
              <a:effectLst/>
              <a:uLnTx/>
              <a:uFillTx/>
              <a:latin typeface="Verdana" pitchFamily="34" charset="0"/>
              <a:ea typeface="+mn-ea"/>
              <a:cs typeface="+mn-cs"/>
            </a:endParaRPr>
          </a:p>
        </p:txBody>
      </p:sp>
      <p:sp>
        <p:nvSpPr>
          <p:cNvPr id="2" name="Notes Placeholder 1">
            <a:extLst>
              <a:ext uri="{FF2B5EF4-FFF2-40B4-BE49-F238E27FC236}">
                <a16:creationId xmlns:a16="http://schemas.microsoft.com/office/drawing/2014/main" id="{35190B66-CC6D-B822-7604-01F160CB004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069311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173</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9477549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32" tIns="45716" rIns="91432" bIns="45716"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2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174</a:t>
            </a:fld>
            <a:endParaRPr kumimoji="0" lang="en-US" sz="12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2377129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32" tIns="45716" rIns="91432" bIns="45716"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2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175</a:t>
            </a:fld>
            <a:endParaRPr kumimoji="0" lang="en-US" sz="12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15630694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140</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20976223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32" tIns="45716" rIns="91432" bIns="45716"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2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176</a:t>
            </a:fld>
            <a:endParaRPr kumimoji="0" lang="en-US" sz="12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25346598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32" tIns="45716" rIns="91432" bIns="45716"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2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177</a:t>
            </a:fld>
            <a:endParaRPr kumimoji="0" lang="en-US" sz="12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4455119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178</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6011655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179</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2944937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180</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2318997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181</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0098510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182</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9022815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183</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1888523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184</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8127152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185</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36581790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algn="r"/>
            <a:fld id="{DBC615B5-CFBD-41C1-99F2-B00AC082FCA4}" type="slidenum">
              <a:rPr lang="en-US" sz="1300">
                <a:solidFill>
                  <a:srgbClr val="1F497D"/>
                </a:solidFill>
                <a:latin typeface="Verdana" pitchFamily="34" charset="0"/>
              </a:rPr>
              <a:pPr algn="r"/>
              <a:t>141</a:t>
            </a:fld>
            <a:endParaRPr lang="en-US" sz="1300">
              <a:solidFill>
                <a:srgbClr val="1F497D"/>
              </a:solidFill>
              <a:latin typeface="Verdana"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186</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21106494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187</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39641826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188</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172480842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algn="r" eaLnBrk="0" hangingPunct="0"/>
            <a:fld id="{7A668FC5-92AE-4F7C-B476-4CFB23789462}" type="slidenum">
              <a:rPr lang="en-US" sz="1300">
                <a:solidFill>
                  <a:srgbClr val="000000"/>
                </a:solidFill>
              </a:rPr>
              <a:pPr algn="r" eaLnBrk="0" hangingPunct="0"/>
              <a:t>197</a:t>
            </a:fld>
            <a:endParaRPr lang="en-US" sz="1300" dirty="0">
              <a:solidFill>
                <a:srgbClr val="000000"/>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algn="r" eaLnBrk="0" hangingPunct="0"/>
            <a:fld id="{7A668FC5-92AE-4F7C-B476-4CFB23789462}" type="slidenum">
              <a:rPr lang="en-US" sz="1300">
                <a:solidFill>
                  <a:srgbClr val="000000"/>
                </a:solidFill>
              </a:rPr>
              <a:pPr algn="r" eaLnBrk="0" hangingPunct="0"/>
              <a:t>198</a:t>
            </a:fld>
            <a:endParaRPr lang="en-US" sz="1300" dirty="0">
              <a:solidFill>
                <a:srgbClr val="000000"/>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algn="r" eaLnBrk="0" hangingPunct="0"/>
            <a:fld id="{7A668FC5-92AE-4F7C-B476-4CFB23789462}" type="slidenum">
              <a:rPr lang="en-US" sz="1300">
                <a:solidFill>
                  <a:srgbClr val="000000"/>
                </a:solidFill>
              </a:rPr>
              <a:pPr algn="r" eaLnBrk="0" hangingPunct="0"/>
              <a:t>200</a:t>
            </a:fld>
            <a:endParaRPr lang="en-US" sz="1300" dirty="0">
              <a:solidFill>
                <a:srgbClr val="000000"/>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algn="r" eaLnBrk="0" hangingPunct="0"/>
            <a:fld id="{7A668FC5-92AE-4F7C-B476-4CFB23789462}" type="slidenum">
              <a:rPr lang="en-US" sz="1300">
                <a:solidFill>
                  <a:srgbClr val="000000"/>
                </a:solidFill>
              </a:rPr>
              <a:pPr algn="r" eaLnBrk="0" hangingPunct="0"/>
              <a:t>201</a:t>
            </a:fld>
            <a:endParaRPr lang="en-US" sz="1300" dirty="0">
              <a:solidFill>
                <a:srgbClr val="000000"/>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58743FD-8E33-4B56-8844-F290D29EB8C0}" type="slidenum">
              <a:rPr kumimoji="0" lang="en-US" sz="13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205</a:t>
            </a:fld>
            <a:endParaRPr kumimoji="0" lang="en-US" sz="13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403382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41644BF-A3DE-46B0-BABA-A5C77AA4E9D1}" type="slidenum">
              <a:rPr kumimoji="0" 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206</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52787136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0" fontAlgn="base" latinLnBrk="0" hangingPunct="0">
              <a:lnSpc>
                <a:spcPct val="100000"/>
              </a:lnSpc>
              <a:spcBef>
                <a:spcPct val="0"/>
              </a:spcBef>
              <a:spcAft>
                <a:spcPct val="0"/>
              </a:spcAft>
              <a:buClrTx/>
              <a:buSzTx/>
              <a:buFontTx/>
              <a:buNone/>
              <a:tabLst/>
              <a:defRPr/>
            </a:pPr>
            <a:fld id="{7A668FC5-92AE-4F7C-B476-4CFB23789462}" type="slidenum">
              <a:rPr kumimoji="0" lang="en-US" sz="13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207</a:t>
            </a:fld>
            <a:endParaRPr kumimoji="0" lang="en-US" sz="13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4352010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algn="r"/>
            <a:fld id="{DBC615B5-CFBD-41C1-99F2-B00AC082FCA4}" type="slidenum">
              <a:rPr lang="en-US" sz="1300">
                <a:solidFill>
                  <a:srgbClr val="1F497D"/>
                </a:solidFill>
                <a:latin typeface="Verdana" pitchFamily="34" charset="0"/>
              </a:rPr>
              <a:pPr algn="r"/>
              <a:t>142</a:t>
            </a:fld>
            <a:endParaRPr lang="en-US" sz="1300">
              <a:solidFill>
                <a:srgbClr val="1F497D"/>
              </a:solidFill>
              <a:latin typeface="Verdana"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0" fontAlgn="base" latinLnBrk="0" hangingPunct="0">
              <a:lnSpc>
                <a:spcPct val="100000"/>
              </a:lnSpc>
              <a:spcBef>
                <a:spcPct val="0"/>
              </a:spcBef>
              <a:spcAft>
                <a:spcPct val="0"/>
              </a:spcAft>
              <a:buClrTx/>
              <a:buSzTx/>
              <a:buFontTx/>
              <a:buNone/>
              <a:tabLst/>
              <a:defRPr/>
            </a:pPr>
            <a:fld id="{7A668FC5-92AE-4F7C-B476-4CFB23789462}" type="slidenum">
              <a:rPr kumimoji="0" lang="en-US" sz="13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208</a:t>
            </a:fld>
            <a:endParaRPr kumimoji="0" lang="en-US" sz="13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353346281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0" fontAlgn="base" latinLnBrk="0" hangingPunct="0">
              <a:lnSpc>
                <a:spcPct val="100000"/>
              </a:lnSpc>
              <a:spcBef>
                <a:spcPct val="0"/>
              </a:spcBef>
              <a:spcAft>
                <a:spcPct val="0"/>
              </a:spcAft>
              <a:buClrTx/>
              <a:buSzTx/>
              <a:buFontTx/>
              <a:buNone/>
              <a:tabLst/>
              <a:defRPr/>
            </a:pPr>
            <a:fld id="{7A668FC5-92AE-4F7C-B476-4CFB23789462}" type="slidenum">
              <a:rPr kumimoji="0" lang="en-US" sz="13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209</a:t>
            </a:fld>
            <a:endParaRPr kumimoji="0" lang="en-US" sz="13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75270568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0" fontAlgn="base" latinLnBrk="0" hangingPunct="0">
              <a:lnSpc>
                <a:spcPct val="100000"/>
              </a:lnSpc>
              <a:spcBef>
                <a:spcPct val="0"/>
              </a:spcBef>
              <a:spcAft>
                <a:spcPct val="0"/>
              </a:spcAft>
              <a:buClrTx/>
              <a:buSzTx/>
              <a:buFontTx/>
              <a:buNone/>
              <a:tabLst/>
              <a:defRPr/>
            </a:pPr>
            <a:fld id="{7A668FC5-92AE-4F7C-B476-4CFB23789462}" type="slidenum">
              <a:rPr kumimoji="0" lang="en-US" sz="13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210</a:t>
            </a:fld>
            <a:endParaRPr kumimoji="0" lang="en-US" sz="13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1716451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algn="r" eaLnBrk="0" hangingPunct="0"/>
            <a:fld id="{7A668FC5-92AE-4F7C-B476-4CFB23789462}" type="slidenum">
              <a:rPr lang="en-US" sz="1300">
                <a:solidFill>
                  <a:srgbClr val="000000"/>
                </a:solidFill>
              </a:rPr>
              <a:pPr algn="r" eaLnBrk="0" hangingPunct="0"/>
              <a:t>215</a:t>
            </a:fld>
            <a:endParaRPr lang="en-US" sz="1300" dirty="0">
              <a:solidFill>
                <a:srgbClr val="000000"/>
              </a:solidFil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algn="r" eaLnBrk="0" hangingPunct="0"/>
            <a:fld id="{7A668FC5-92AE-4F7C-B476-4CFB23789462}" type="slidenum">
              <a:rPr lang="en-US" sz="1300">
                <a:solidFill>
                  <a:srgbClr val="000000"/>
                </a:solidFill>
              </a:rPr>
              <a:pPr algn="r" eaLnBrk="0" hangingPunct="0"/>
              <a:t>216</a:t>
            </a:fld>
            <a:endParaRPr lang="en-US" sz="1300" dirty="0">
              <a:solidFill>
                <a:srgbClr val="000000"/>
              </a:solidFil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algn="r" eaLnBrk="0" hangingPunct="0"/>
            <a:fld id="{7A668FC5-92AE-4F7C-B476-4CFB23789462}" type="slidenum">
              <a:rPr lang="en-US" sz="1300">
                <a:solidFill>
                  <a:srgbClr val="000000"/>
                </a:solidFill>
              </a:rPr>
              <a:pPr algn="r" eaLnBrk="0" hangingPunct="0"/>
              <a:t>217</a:t>
            </a:fld>
            <a:endParaRPr lang="en-US" sz="1300" dirty="0">
              <a:solidFill>
                <a:srgbClr val="000000"/>
              </a:solidFil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fld id="{5B6E682E-35AB-43F6-A641-90AE9A87C2FB}" type="slidenum">
              <a:rPr lang="en-US">
                <a:solidFill>
                  <a:srgbClr val="000000"/>
                </a:solidFill>
              </a:rPr>
              <a:pPr/>
              <a:t>218</a:t>
            </a:fld>
            <a:endParaRPr lang="en-US" dirty="0">
              <a:solidFill>
                <a:srgbClr val="000000"/>
              </a:solidFil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fld id="{5B6E682E-35AB-43F6-A641-90AE9A87C2FB}" type="slidenum">
              <a:rPr lang="en-US">
                <a:solidFill>
                  <a:srgbClr val="000000"/>
                </a:solidFill>
              </a:rPr>
              <a:pPr/>
              <a:t>219</a:t>
            </a:fld>
            <a:endParaRPr lang="en-US" dirty="0">
              <a:solidFill>
                <a:srgbClr val="000000"/>
              </a:solidFil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algn="r"/>
            <a:fld id="{DF326843-BCFA-4E96-B130-563FFC4C1168}" type="slidenum">
              <a:rPr lang="en-US" sz="1300">
                <a:solidFill>
                  <a:prstClr val="black"/>
                </a:solidFill>
                <a:latin typeface="Verdana" pitchFamily="34" charset="0"/>
              </a:rPr>
              <a:pPr algn="r"/>
              <a:t>220</a:t>
            </a:fld>
            <a:endParaRPr lang="en-US" sz="1300" dirty="0">
              <a:solidFill>
                <a:prstClr val="black"/>
              </a:solidFill>
              <a:latin typeface="Verdana"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algn="r"/>
            <a:fld id="{1C2E453A-30B4-47CA-95A5-1499534A5C2B}" type="slidenum">
              <a:rPr lang="en-US" sz="1300">
                <a:solidFill>
                  <a:prstClr val="black"/>
                </a:solidFill>
                <a:latin typeface="Arial" charset="0"/>
              </a:rPr>
              <a:pPr algn="r"/>
              <a:t>221</a:t>
            </a:fld>
            <a:endParaRPr lang="en-US" sz="1300" dirty="0">
              <a:solidFill>
                <a:prstClr val="black"/>
              </a:solidFill>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algn="r"/>
            <a:fld id="{DBC615B5-CFBD-41C1-99F2-B00AC082FCA4}" type="slidenum">
              <a:rPr lang="en-US" sz="1300">
                <a:solidFill>
                  <a:srgbClr val="1F497D"/>
                </a:solidFill>
                <a:latin typeface="Verdana" pitchFamily="34" charset="0"/>
              </a:rPr>
              <a:pPr algn="r"/>
              <a:t>143</a:t>
            </a:fld>
            <a:endParaRPr lang="en-US" sz="1300">
              <a:solidFill>
                <a:srgbClr val="1F497D"/>
              </a:solidFill>
              <a:latin typeface="Verdana" pitchFamily="34" charset="0"/>
            </a:endParaRPr>
          </a:p>
        </p:txBody>
      </p:sp>
    </p:spTree>
    <p:extLst>
      <p:ext uri="{BB962C8B-B14F-4D97-AF65-F5344CB8AC3E}">
        <p14:creationId xmlns:p14="http://schemas.microsoft.com/office/powerpoint/2010/main" val="126729202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fld id="{5B6E682E-35AB-43F6-A641-90AE9A87C2FB}" type="slidenum">
              <a:rPr lang="en-US">
                <a:solidFill>
                  <a:srgbClr val="000000"/>
                </a:solidFill>
              </a:rPr>
              <a:pPr/>
              <a:t>225</a:t>
            </a:fld>
            <a:endParaRPr lang="en-US" dirty="0">
              <a:solidFill>
                <a:srgbClr val="000000"/>
              </a:solidFil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p:spPr>
        <p:txBody>
          <a:bodyPr/>
          <a:lstStyle/>
          <a:p>
            <a:fld id="{958743FD-8E33-4B56-8844-F290D29EB8C0}" type="slidenum">
              <a:rPr lang="en-US">
                <a:solidFill>
                  <a:srgbClr val="000000"/>
                </a:solidFill>
              </a:rPr>
              <a:pPr/>
              <a:t>227</a:t>
            </a:fld>
            <a:endParaRPr lang="en-US" dirty="0">
              <a:solidFill>
                <a:srgbClr val="000000"/>
              </a:solidFil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11"/>
          <p:cNvSpPr>
            <a:spLocks noGrp="1" noChangeArrowheads="1"/>
          </p:cNvSpPr>
          <p:nvPr>
            <p:ph type="dt" sz="quarter" idx="1"/>
          </p:nvPr>
        </p:nvSpPr>
        <p:spPr>
          <a:noFill/>
        </p:spPr>
        <p:txBody>
          <a:bodyPr/>
          <a:lstStyle/>
          <a:p>
            <a:fld id="{E85432ED-BC74-4DE2-B8CC-FC1D9D01005D}" type="datetime1">
              <a:rPr lang="en-US" smtClean="0">
                <a:solidFill>
                  <a:prstClr val="black"/>
                </a:solidFill>
              </a:rPr>
              <a:pPr/>
              <a:t>12/23/2023</a:t>
            </a:fld>
            <a:endParaRPr lang="en-US">
              <a:solidFill>
                <a:prstClr val="black"/>
              </a:solidFill>
            </a:endParaRPr>
          </a:p>
        </p:txBody>
      </p:sp>
      <p:sp>
        <p:nvSpPr>
          <p:cNvPr id="145411" name="Rectangle 13"/>
          <p:cNvSpPr>
            <a:spLocks noGrp="1" noChangeArrowheads="1"/>
          </p:cNvSpPr>
          <p:nvPr>
            <p:ph type="sldNum" sz="quarter" idx="5"/>
          </p:nvPr>
        </p:nvSpPr>
        <p:spPr>
          <a:noFill/>
        </p:spPr>
        <p:txBody>
          <a:bodyPr/>
          <a:lstStyle/>
          <a:p>
            <a:fld id="{D4F9B1D3-2CDC-4BE4-A5D4-372937BE2128}" type="slidenum">
              <a:rPr lang="en-US" smtClean="0">
                <a:solidFill>
                  <a:prstClr val="black"/>
                </a:solidFill>
              </a:rPr>
              <a:pPr/>
              <a:t>228</a:t>
            </a:fld>
            <a:endParaRPr lang="en-US">
              <a:solidFill>
                <a:prstClr val="black"/>
              </a:solidFil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11"/>
          <p:cNvSpPr>
            <a:spLocks noGrp="1" noChangeArrowheads="1"/>
          </p:cNvSpPr>
          <p:nvPr>
            <p:ph type="dt" sz="quarter" idx="1"/>
          </p:nvPr>
        </p:nvSpPr>
        <p:spPr>
          <a:noFill/>
        </p:spPr>
        <p:txBody>
          <a:bodyPr/>
          <a:lstStyle/>
          <a:p>
            <a:fld id="{0634FCDA-2BDE-45C6-9B0D-07EE53E9511E}" type="datetime1">
              <a:rPr lang="en-US" smtClean="0">
                <a:solidFill>
                  <a:prstClr val="black"/>
                </a:solidFill>
              </a:rPr>
              <a:pPr/>
              <a:t>12/23/2023</a:t>
            </a:fld>
            <a:endParaRPr lang="en-US">
              <a:solidFill>
                <a:prstClr val="black"/>
              </a:solidFill>
            </a:endParaRPr>
          </a:p>
        </p:txBody>
      </p:sp>
      <p:sp>
        <p:nvSpPr>
          <p:cNvPr id="152579" name="Rectangle 13"/>
          <p:cNvSpPr>
            <a:spLocks noGrp="1" noChangeArrowheads="1"/>
          </p:cNvSpPr>
          <p:nvPr>
            <p:ph type="sldNum" sz="quarter" idx="5"/>
          </p:nvPr>
        </p:nvSpPr>
        <p:spPr>
          <a:noFill/>
        </p:spPr>
        <p:txBody>
          <a:bodyPr/>
          <a:lstStyle/>
          <a:p>
            <a:fld id="{0C928192-FF61-4826-89B9-FCB3C5960839}" type="slidenum">
              <a:rPr lang="en-US" smtClean="0">
                <a:solidFill>
                  <a:prstClr val="black"/>
                </a:solidFill>
              </a:rPr>
              <a:pPr/>
              <a:t>230</a:t>
            </a:fld>
            <a:endParaRPr lang="en-US">
              <a:solidFill>
                <a:prstClr val="black"/>
              </a:solidFil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11"/>
          <p:cNvSpPr>
            <a:spLocks noGrp="1" noChangeArrowheads="1"/>
          </p:cNvSpPr>
          <p:nvPr>
            <p:ph type="dt" sz="quarter" idx="1"/>
          </p:nvPr>
        </p:nvSpPr>
        <p:spPr>
          <a:noFill/>
        </p:spPr>
        <p:txBody>
          <a:bodyPr/>
          <a:lstStyle/>
          <a:p>
            <a:fld id="{35981399-961B-423E-A6C3-A60B7457BDFD}" type="datetime1">
              <a:rPr lang="en-US" smtClean="0">
                <a:solidFill>
                  <a:prstClr val="black"/>
                </a:solidFill>
              </a:rPr>
              <a:pPr/>
              <a:t>12/23/2023</a:t>
            </a:fld>
            <a:endParaRPr lang="en-US">
              <a:solidFill>
                <a:prstClr val="black"/>
              </a:solidFill>
            </a:endParaRPr>
          </a:p>
        </p:txBody>
      </p:sp>
      <p:sp>
        <p:nvSpPr>
          <p:cNvPr id="203779" name="Rectangle 13"/>
          <p:cNvSpPr>
            <a:spLocks noGrp="1" noChangeArrowheads="1"/>
          </p:cNvSpPr>
          <p:nvPr>
            <p:ph type="sldNum" sz="quarter" idx="5"/>
          </p:nvPr>
        </p:nvSpPr>
        <p:spPr>
          <a:noFill/>
        </p:spPr>
        <p:txBody>
          <a:bodyPr/>
          <a:lstStyle/>
          <a:p>
            <a:fld id="{FB51CB14-2D21-4203-9053-2EBE479A2B9F}" type="slidenum">
              <a:rPr lang="en-US" smtClean="0">
                <a:solidFill>
                  <a:prstClr val="black"/>
                </a:solidFill>
              </a:rPr>
              <a:pPr/>
              <a:t>231</a:t>
            </a:fld>
            <a:endParaRPr lang="en-US">
              <a:solidFill>
                <a:prstClr val="black"/>
              </a:solidFill>
            </a:endParaRPr>
          </a:p>
        </p:txBody>
      </p:sp>
      <p:sp>
        <p:nvSpPr>
          <p:cNvPr id="203780"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algn="r"/>
            <a:fld id="{6102A12B-437F-44A4-A0BE-D6EB8CBD6333}" type="slidenum">
              <a:rPr lang="en-US" sz="1300" baseline="30000">
                <a:solidFill>
                  <a:prstClr val="black"/>
                </a:solidFill>
                <a:latin typeface="Verdana" pitchFamily="34" charset="0"/>
              </a:rPr>
              <a:pPr algn="r"/>
              <a:t>231</a:t>
            </a:fld>
            <a:endParaRPr lang="en-US" sz="1300" baseline="30000">
              <a:solidFill>
                <a:prstClr val="black"/>
              </a:solidFill>
              <a:latin typeface="Verdana"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11"/>
          <p:cNvSpPr>
            <a:spLocks noGrp="1" noChangeArrowheads="1"/>
          </p:cNvSpPr>
          <p:nvPr>
            <p:ph type="dt" sz="quarter" idx="1"/>
          </p:nvPr>
        </p:nvSpPr>
        <p:spPr>
          <a:noFill/>
        </p:spPr>
        <p:txBody>
          <a:bodyPr/>
          <a:lstStyle/>
          <a:p>
            <a:fld id="{31E9CAC3-8A6D-4684-AEBC-04CA13E2DA72}" type="datetime1">
              <a:rPr lang="en-US" smtClean="0">
                <a:solidFill>
                  <a:prstClr val="black"/>
                </a:solidFill>
              </a:rPr>
              <a:pPr/>
              <a:t>12/23/2023</a:t>
            </a:fld>
            <a:endParaRPr lang="en-US">
              <a:solidFill>
                <a:prstClr val="black"/>
              </a:solidFill>
            </a:endParaRPr>
          </a:p>
        </p:txBody>
      </p:sp>
      <p:sp>
        <p:nvSpPr>
          <p:cNvPr id="169987" name="Rectangle 13"/>
          <p:cNvSpPr>
            <a:spLocks noGrp="1" noChangeArrowheads="1"/>
          </p:cNvSpPr>
          <p:nvPr>
            <p:ph type="sldNum" sz="quarter" idx="5"/>
          </p:nvPr>
        </p:nvSpPr>
        <p:spPr>
          <a:noFill/>
        </p:spPr>
        <p:txBody>
          <a:bodyPr/>
          <a:lstStyle/>
          <a:p>
            <a:fld id="{73060180-891F-4656-B0C6-1F042C4B8AAB}" type="slidenum">
              <a:rPr lang="en-US" smtClean="0">
                <a:solidFill>
                  <a:prstClr val="black"/>
                </a:solidFill>
              </a:rPr>
              <a:pPr/>
              <a:t>232</a:t>
            </a:fld>
            <a:endParaRPr lang="en-US">
              <a:solidFill>
                <a:prstClr val="black"/>
              </a:solidFill>
            </a:endParaRPr>
          </a:p>
        </p:txBody>
      </p:sp>
      <p:sp>
        <p:nvSpPr>
          <p:cNvPr id="169988"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algn="r"/>
            <a:fld id="{D3E97352-7412-4006-A6FD-EA1D336E3817}" type="slidenum">
              <a:rPr lang="en-US" sz="1300" baseline="30000">
                <a:solidFill>
                  <a:prstClr val="black"/>
                </a:solidFill>
                <a:latin typeface="Verdana" pitchFamily="34" charset="0"/>
              </a:rPr>
              <a:pPr algn="r"/>
              <a:t>232</a:t>
            </a:fld>
            <a:endParaRPr lang="en-US" sz="1300" baseline="30000">
              <a:solidFill>
                <a:prstClr val="black"/>
              </a:solidFill>
              <a:latin typeface="Verdana"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11"/>
          <p:cNvSpPr>
            <a:spLocks noGrp="1" noChangeArrowheads="1"/>
          </p:cNvSpPr>
          <p:nvPr>
            <p:ph type="dt" sz="quarter" idx="1"/>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59F4C93-344E-4AD9-BB2C-B7D44D03EE4E}" type="datetime1">
              <a:rPr kumimoji="0" lang="en-US" sz="13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12/23/2023</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
        <p:nvSpPr>
          <p:cNvPr id="146435" name="Rectangle 13"/>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FAACEF7-76BD-465C-B742-F600A7CDBBCC}" type="slidenum">
              <a:rPr kumimoji="0" lang="en-US" sz="13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237</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12431257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fld id="{5B6E682E-35AB-43F6-A641-90AE9A87C2FB}" type="slidenum">
              <a:rPr lang="en-US">
                <a:solidFill>
                  <a:srgbClr val="000000"/>
                </a:solidFill>
              </a:rPr>
              <a:pPr/>
              <a:t>238</a:t>
            </a:fld>
            <a:endParaRPr lang="en-US">
              <a:solidFill>
                <a:srgbClr val="000000"/>
              </a:solidFil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fld id="{5B6E682E-35AB-43F6-A641-90AE9A87C2FB}" type="slidenum">
              <a:rPr lang="en-US">
                <a:solidFill>
                  <a:srgbClr val="000000"/>
                </a:solidFill>
              </a:rPr>
              <a:pPr/>
              <a:t>239</a:t>
            </a:fld>
            <a:endParaRPr lang="en-US">
              <a:solidFill>
                <a:srgbClr val="000000"/>
              </a:solidFil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fld id="{5B6E682E-35AB-43F6-A641-90AE9A87C2FB}" type="slidenum">
              <a:rPr lang="en-US">
                <a:solidFill>
                  <a:srgbClr val="000000"/>
                </a:solidFill>
              </a:rPr>
              <a:pPr/>
              <a:t>240</a:t>
            </a:fld>
            <a:endParaRPr lang="en-US">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algn="r"/>
            <a:fld id="{DBC615B5-CFBD-41C1-99F2-B00AC082FCA4}" type="slidenum">
              <a:rPr lang="en-US" sz="1300">
                <a:solidFill>
                  <a:srgbClr val="1F497D"/>
                </a:solidFill>
                <a:latin typeface="Verdana" pitchFamily="34" charset="0"/>
              </a:rPr>
              <a:pPr algn="r"/>
              <a:t>144</a:t>
            </a:fld>
            <a:endParaRPr lang="en-US" sz="1300">
              <a:solidFill>
                <a:srgbClr val="1F497D"/>
              </a:solidFill>
              <a:latin typeface="Verdana" pitchFamily="34"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fld id="{5B6E682E-35AB-43F6-A641-90AE9A87C2FB}" type="slidenum">
              <a:rPr lang="en-US">
                <a:solidFill>
                  <a:srgbClr val="000000"/>
                </a:solidFill>
              </a:rPr>
              <a:pPr/>
              <a:t>241</a:t>
            </a:fld>
            <a:endParaRPr lang="en-US">
              <a:solidFill>
                <a:srgbClr val="000000"/>
              </a:solidFil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fld id="{5B6E682E-35AB-43F6-A641-90AE9A87C2FB}" type="slidenum">
              <a:rPr lang="en-US">
                <a:solidFill>
                  <a:srgbClr val="000000"/>
                </a:solidFill>
              </a:rPr>
              <a:pPr/>
              <a:t>243</a:t>
            </a:fld>
            <a:endParaRPr lang="en-US">
              <a:solidFill>
                <a:srgbClr val="000000"/>
              </a:solidFil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fld id="{5B6E682E-35AB-43F6-A641-90AE9A87C2FB}" type="slidenum">
              <a:rPr lang="en-US">
                <a:solidFill>
                  <a:srgbClr val="000000"/>
                </a:solidFill>
              </a:rPr>
              <a:pPr/>
              <a:t>244</a:t>
            </a:fld>
            <a:endParaRPr lang="en-US">
              <a:solidFill>
                <a:srgbClr val="000000"/>
              </a:solidFil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fld id="{5B6E682E-35AB-43F6-A641-90AE9A87C2FB}" type="slidenum">
              <a:rPr lang="en-US">
                <a:solidFill>
                  <a:srgbClr val="000000"/>
                </a:solidFill>
              </a:rPr>
              <a:pPr/>
              <a:t>245</a:t>
            </a:fld>
            <a:endParaRPr lang="en-US">
              <a:solidFill>
                <a:srgbClr val="000000"/>
              </a:solidFill>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fld id="{5B6E682E-35AB-43F6-A641-90AE9A87C2FB}" type="slidenum">
              <a:rPr lang="en-US">
                <a:solidFill>
                  <a:srgbClr val="000000"/>
                </a:solidFill>
              </a:rPr>
              <a:pPr/>
              <a:t>246</a:t>
            </a:fld>
            <a:endParaRPr lang="en-US">
              <a:solidFill>
                <a:srgbClr val="000000"/>
              </a:solidFill>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fld id="{5B6E682E-35AB-43F6-A641-90AE9A87C2FB}" type="slidenum">
              <a:rPr lang="en-US">
                <a:solidFill>
                  <a:srgbClr val="000000"/>
                </a:solidFill>
              </a:rPr>
              <a:pPr/>
              <a:t>252</a:t>
            </a:fld>
            <a:endParaRPr lang="en-US">
              <a:solidFill>
                <a:srgbClr val="000000"/>
              </a:solidFill>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fld id="{5B6E682E-35AB-43F6-A641-90AE9A87C2FB}" type="slidenum">
              <a:rPr lang="en-US">
                <a:solidFill>
                  <a:srgbClr val="000000"/>
                </a:solidFill>
              </a:rPr>
              <a:pPr/>
              <a:t>253</a:t>
            </a:fld>
            <a:endParaRPr lang="en-US" dirty="0">
              <a:solidFill>
                <a:srgbClr val="000000"/>
              </a:solidFill>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fld id="{5B6E682E-35AB-43F6-A641-90AE9A87C2FB}" type="slidenum">
              <a:rPr lang="en-US">
                <a:solidFill>
                  <a:srgbClr val="000000"/>
                </a:solidFill>
              </a:rPr>
              <a:pPr/>
              <a:t>254</a:t>
            </a:fld>
            <a:endParaRPr lang="en-US" dirty="0">
              <a:solidFill>
                <a:srgbClr val="000000"/>
              </a:solidFill>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fld id="{5B6E682E-35AB-43F6-A641-90AE9A87C2FB}" type="slidenum">
              <a:rPr lang="en-US">
                <a:solidFill>
                  <a:srgbClr val="000000"/>
                </a:solidFill>
              </a:rPr>
              <a:pPr/>
              <a:t>255</a:t>
            </a:fld>
            <a:endParaRPr lang="en-US" dirty="0">
              <a:solidFill>
                <a:srgbClr val="000000"/>
              </a:solidFill>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fld id="{5B6E682E-35AB-43F6-A641-90AE9A87C2FB}" type="slidenum">
              <a:rPr lang="en-US">
                <a:solidFill>
                  <a:srgbClr val="000000"/>
                </a:solidFill>
              </a:rPr>
              <a:pPr/>
              <a:t>256</a:t>
            </a:fld>
            <a:endParaRPr lang="en-US">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algn="r"/>
            <a:fld id="{DBC615B5-CFBD-41C1-99F2-B00AC082FCA4}" type="slidenum">
              <a:rPr lang="en-US" sz="1300">
                <a:solidFill>
                  <a:srgbClr val="1F497D"/>
                </a:solidFill>
                <a:latin typeface="Verdana" pitchFamily="34" charset="0"/>
              </a:rPr>
              <a:pPr algn="r"/>
              <a:t>145</a:t>
            </a:fld>
            <a:endParaRPr lang="en-US" sz="1300">
              <a:solidFill>
                <a:srgbClr val="1F497D"/>
              </a:solidFill>
              <a:latin typeface="Verdana" pitchFamily="34"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fld id="{5B6E682E-35AB-43F6-A641-90AE9A87C2FB}" type="slidenum">
              <a:rPr lang="en-US">
                <a:solidFill>
                  <a:srgbClr val="000000"/>
                </a:solidFill>
              </a:rPr>
              <a:pPr/>
              <a:t>257</a:t>
            </a:fld>
            <a:endParaRPr lang="en-US">
              <a:solidFill>
                <a:srgbClr val="000000"/>
              </a:solidFill>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fld id="{5B6E682E-35AB-43F6-A641-90AE9A87C2FB}" type="slidenum">
              <a:rPr lang="en-US">
                <a:solidFill>
                  <a:srgbClr val="000000"/>
                </a:solidFill>
              </a:rPr>
              <a:pPr/>
              <a:t>258</a:t>
            </a:fld>
            <a:endParaRPr lang="en-US">
              <a:solidFill>
                <a:srgbClr val="000000"/>
              </a:solidFill>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fld id="{5B6E682E-35AB-43F6-A641-90AE9A87C2FB}" type="slidenum">
              <a:rPr lang="en-US">
                <a:solidFill>
                  <a:srgbClr val="000000"/>
                </a:solidFill>
              </a:rPr>
              <a:pPr/>
              <a:t>259</a:t>
            </a:fld>
            <a:endParaRPr lang="en-US">
              <a:solidFill>
                <a:srgbClr val="000000"/>
              </a:solidFill>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fld id="{5B6E682E-35AB-43F6-A641-90AE9A87C2FB}" type="slidenum">
              <a:rPr lang="en-US">
                <a:solidFill>
                  <a:srgbClr val="000000"/>
                </a:solidFill>
              </a:rPr>
              <a:pPr/>
              <a:t>260</a:t>
            </a:fld>
            <a:endParaRPr lang="en-US">
              <a:solidFill>
                <a:srgbClr val="000000"/>
              </a:solidFill>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algn="r"/>
            <a:fld id="{A5FCB8BD-029C-4208-A8A6-BBCB97277AFA}" type="slidenum">
              <a:rPr lang="en-US" sz="1300">
                <a:solidFill>
                  <a:prstClr val="black"/>
                </a:solidFill>
                <a:latin typeface="Verdana" pitchFamily="34" charset="0"/>
              </a:rPr>
              <a:pPr algn="r"/>
              <a:t>261</a:t>
            </a:fld>
            <a:endParaRPr lang="en-US" sz="1300" dirty="0">
              <a:solidFill>
                <a:prstClr val="black"/>
              </a:solidFill>
              <a:latin typeface="Verdana" pitchFamily="34"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fld id="{5B6E682E-35AB-43F6-A641-90AE9A87C2FB}" type="slidenum">
              <a:rPr lang="en-US">
                <a:solidFill>
                  <a:srgbClr val="000000"/>
                </a:solidFill>
              </a:rPr>
              <a:pPr/>
              <a:t>263</a:t>
            </a:fld>
            <a:endParaRPr lang="en-US" dirty="0">
              <a:solidFill>
                <a:srgbClr val="000000"/>
              </a:solidFill>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fld id="{5B6E682E-35AB-43F6-A641-90AE9A87C2FB}" type="slidenum">
              <a:rPr lang="en-US">
                <a:solidFill>
                  <a:srgbClr val="000000"/>
                </a:solidFill>
              </a:rPr>
              <a:pPr/>
              <a:t>265</a:t>
            </a:fld>
            <a:endParaRPr lang="en-US" dirty="0">
              <a:solidFill>
                <a:srgbClr val="000000"/>
              </a:solidFill>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fld id="{5B6E682E-35AB-43F6-A641-90AE9A87C2FB}" type="slidenum">
              <a:rPr lang="en-US">
                <a:solidFill>
                  <a:srgbClr val="000000"/>
                </a:solidFill>
              </a:rPr>
              <a:pPr/>
              <a:t>266</a:t>
            </a:fld>
            <a:endParaRPr lang="en-US" dirty="0">
              <a:solidFill>
                <a:srgbClr val="000000"/>
              </a:solidFill>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fld id="{5B6E682E-35AB-43F6-A641-90AE9A87C2FB}" type="slidenum">
              <a:rPr lang="en-US">
                <a:solidFill>
                  <a:srgbClr val="000000"/>
                </a:solidFill>
              </a:rPr>
              <a:pPr/>
              <a:t>267</a:t>
            </a:fld>
            <a:endParaRPr lang="en-US" dirty="0">
              <a:solidFill>
                <a:srgbClr val="000000"/>
              </a:solidFill>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11"/>
          <p:cNvSpPr>
            <a:spLocks noGrp="1" noChangeArrowheads="1"/>
          </p:cNvSpPr>
          <p:nvPr>
            <p:ph type="dt" sz="quarter" idx="1"/>
          </p:nvPr>
        </p:nvSpPr>
        <p:spPr>
          <a:noFill/>
        </p:spPr>
        <p:txBody>
          <a:bodyPr/>
          <a:lstStyle/>
          <a:p>
            <a:fld id="{E85432ED-BC74-4DE2-B8CC-FC1D9D01005D}" type="datetime1">
              <a:rPr lang="en-US" smtClean="0">
                <a:solidFill>
                  <a:prstClr val="black"/>
                </a:solidFill>
              </a:rPr>
              <a:pPr/>
              <a:t>12/23/2023</a:t>
            </a:fld>
            <a:endParaRPr lang="en-US">
              <a:solidFill>
                <a:prstClr val="black"/>
              </a:solidFill>
            </a:endParaRPr>
          </a:p>
        </p:txBody>
      </p:sp>
      <p:sp>
        <p:nvSpPr>
          <p:cNvPr id="145411" name="Rectangle 13"/>
          <p:cNvSpPr>
            <a:spLocks noGrp="1" noChangeArrowheads="1"/>
          </p:cNvSpPr>
          <p:nvPr>
            <p:ph type="sldNum" sz="quarter" idx="5"/>
          </p:nvPr>
        </p:nvSpPr>
        <p:spPr>
          <a:noFill/>
        </p:spPr>
        <p:txBody>
          <a:bodyPr/>
          <a:lstStyle/>
          <a:p>
            <a:fld id="{D4F9B1D3-2CDC-4BE4-A5D4-372937BE2128}" type="slidenum">
              <a:rPr lang="en-US" smtClean="0">
                <a:solidFill>
                  <a:prstClr val="black"/>
                </a:solidFill>
              </a:rPr>
              <a:pPr/>
              <a:t>269</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BFCB6A4-A3BA-4570-BECD-D199A02C4724}"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53FF599-6F2A-4222-AF29-FEC3CC8634D4}" type="slidenum">
              <a:rPr lang="en-US"/>
              <a:pPr>
                <a:defRPr/>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9233530-D7C2-4C01-A058-369DB03701B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95213B-07E7-4E2D-8753-5C245F749F9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9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AC3619-049B-4296-A488-8E3DBD3ACAE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4AABF6B-21C6-4850-89A0-8D7EFCE359B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7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7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00EDD8E-680B-4F54-B49B-0EB65DF82BE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55AB873-3BFA-4E97-86E1-134A12F2783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E9288E5-86E9-432C-82CD-FE319F61F6B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4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60E68E-E4AA-432A-8746-33F163C8BB5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85E2410-5B7E-4966-AF2D-F66C9370975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9660C4-C17F-41E2-A636-CB411561765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7ED2C91-EE16-4791-903E-898938833240}" type="slidenum">
              <a:rPr lang="en-US"/>
              <a:pPr>
                <a:defRPr/>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3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3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0DDC267-C92B-4E22-9BF4-333F07A1D17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FCB6A4-A3BA-4570-BECD-D199A02C47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407132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F3DD7D-D355-4468-8CD8-7D8BF4D391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07361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982839-C0A7-40B7-B132-E2B5D0FBD1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54419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D26389-9545-45BA-BF81-68C412580D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229610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7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7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0F345DC-9FA1-426B-9338-39E7CAFBC4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033423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A7E2FEF-65B5-4F74-9145-7E252F1A71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635295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5CD3BD6-8DEE-42CF-9BC2-3E7EFEB721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843073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4EDB6E3-2689-4AAC-A9F1-AD2115E71A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755307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1CEDACD-7602-48F7-A3B3-CCBBE21ECE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59025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CF13B2-1104-40C1-A3DF-E4CA1C9F99E7}" type="slidenum">
              <a:rPr lang="en-US"/>
              <a:pPr>
                <a:defRPr/>
              </a:pPr>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3FF599-6F2A-4222-AF29-FEC3CC8634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249728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ED2C91-EE16-4791-903E-8989388332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97713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0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FCB6A4-A3BA-4570-BECD-D199A02C47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038058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F3DD7D-D355-4468-8CD8-7D8BF4D391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543945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7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982839-C0A7-40B7-B132-E2B5D0FBD1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287210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D26389-9545-45BA-BF81-68C412580D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063575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1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1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0F345DC-9FA1-426B-9338-39E7CAFBC4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920783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A7E2FEF-65B5-4F74-9145-7E252F1A71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030900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5CD3BD6-8DEE-42CF-9BC2-3E7EFEB721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690677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22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4EDB6E3-2689-4AAC-A9F1-AD2115E71A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33004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B4AEB6-FAD4-4E02-834A-F9F0F5BBED9B}" type="slidenum">
              <a:rPr lang="en-US"/>
              <a:pPr>
                <a:defRPr/>
              </a:pPr>
              <a:t>‹#›</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1CEDACD-7602-48F7-A3B3-CCBBE21ECE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136385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3FF599-6F2A-4222-AF29-FEC3CC8634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88445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81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81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ED2C91-EE16-4791-903E-8989388332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054482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5" y="2438514"/>
            <a:ext cx="9009063"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sp>
          <p:nvSpPr>
            <p:cNvPr id="8" name="Rectangle 10"/>
            <p:cNvSpPr>
              <a:spLocks noChangeArrowheads="1"/>
            </p:cNvSpPr>
            <p:nvPr/>
          </p:nvSpPr>
          <p:spPr bwMode="auto">
            <a:xfrm>
              <a:off x="400" y="1536"/>
              <a:ext cx="20" cy="663"/>
            </a:xfrm>
            <a:prstGeom prst="rect">
              <a:avLst/>
            </a:prstGeom>
            <a:solidFill>
              <a:schemeClr val="bg2"/>
            </a:soli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grpSp>
      <p:sp>
        <p:nvSpPr>
          <p:cNvPr id="457740" name="Rectangle 12"/>
          <p:cNvSpPr>
            <a:spLocks noGrp="1" noChangeArrowheads="1"/>
          </p:cNvSpPr>
          <p:nvPr>
            <p:ph type="ctrTitle"/>
          </p:nvPr>
        </p:nvSpPr>
        <p:spPr>
          <a:xfrm>
            <a:off x="990600" y="1828800"/>
            <a:ext cx="7772400" cy="1143000"/>
          </a:xfrm>
        </p:spPr>
        <p:txBody>
          <a:bodyPr/>
          <a:lstStyle>
            <a:lvl1pPr>
              <a:defRPr/>
            </a:lvl1pPr>
          </a:lstStyle>
          <a:p>
            <a:r>
              <a:rPr lang="en-US"/>
              <a:t>Click to edit Master title style</a:t>
            </a:r>
          </a:p>
        </p:txBody>
      </p:sp>
      <p:sp>
        <p:nvSpPr>
          <p:cNvPr id="457741"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solidFill>
                <a:srgbClr val="1C1C1C"/>
              </a:solidFill>
            </a:endParaRPr>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solidFill>
                <a:srgbClr val="1C1C1C"/>
              </a:solidFill>
            </a:endParaRPr>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1866690D-9437-4BE3-BF2D-B65471C254B8}" type="slidenum">
              <a:rPr lang="en-US">
                <a:solidFill>
                  <a:srgbClr val="1C1C1C"/>
                </a:solidFill>
              </a:rPr>
              <a:pPr>
                <a:defRPr/>
              </a:pPr>
              <a:t>‹#›</a:t>
            </a:fld>
            <a:endParaRPr lang="en-US">
              <a:solidFill>
                <a:srgbClr val="1C1C1C"/>
              </a:solidFill>
            </a:endParaRPr>
          </a:p>
        </p:txBody>
      </p:sp>
    </p:spTree>
    <p:extLst>
      <p:ext uri="{BB962C8B-B14F-4D97-AF65-F5344CB8AC3E}">
        <p14:creationId xmlns:p14="http://schemas.microsoft.com/office/powerpoint/2010/main" val="92311885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7895A3F7-59B9-42A8-8AAA-9510B76209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855517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1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799389CC-8D6A-45F9-BEB9-4DE5D8F969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759161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7952C688-172D-49BD-9476-E977B1C1B4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790773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8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8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3"/>
          <p:cNvSpPr>
            <a:spLocks noGrp="1" noChangeArrowheads="1"/>
          </p:cNvSpPr>
          <p:nvPr>
            <p:ph type="sldNum" sz="quarter" idx="12"/>
          </p:nvPr>
        </p:nvSpPr>
        <p:spPr>
          <a:ln/>
        </p:spPr>
        <p:txBody>
          <a:bodyPr/>
          <a:lstStyle>
            <a:lvl1pPr>
              <a:defRPr/>
            </a:lvl1pPr>
          </a:lstStyle>
          <a:p>
            <a:pPr>
              <a:defRPr/>
            </a:pPr>
            <a:fld id="{2986C7CD-AFB9-4761-B02C-14F271256A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766624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FD8F9903-224E-491E-B40D-6CA8F13986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33954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3"/>
          <p:cNvSpPr>
            <a:spLocks noGrp="1" noChangeArrowheads="1"/>
          </p:cNvSpPr>
          <p:nvPr>
            <p:ph type="sldNum" sz="quarter" idx="12"/>
          </p:nvPr>
        </p:nvSpPr>
        <p:spPr>
          <a:ln/>
        </p:spPr>
        <p:txBody>
          <a:bodyPr/>
          <a:lstStyle>
            <a:lvl1pPr>
              <a:defRPr/>
            </a:lvl1pPr>
          </a:lstStyle>
          <a:p>
            <a:pPr>
              <a:defRPr/>
            </a:pPr>
            <a:fld id="{286C7308-0EE6-4378-A0D3-62EBC12525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67084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F4D809-7AB2-4B37-8B84-246B0EC101E2}" type="slidenum">
              <a:rPr lang="en-US"/>
              <a:pPr>
                <a:defRPr/>
              </a:pPr>
              <a:t>‹#›</a:t>
            </a:fld>
            <a:endParaRPr lang="en-U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6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CED54671-EFAC-41ED-96A8-5D0B0B0497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84412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A45256FF-408B-4E67-8A10-C2638FFF14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332352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88DE5BA6-99C2-448C-B409-DFCD80A5D8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51350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652"/>
            <a:ext cx="1951038" cy="5514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0938" y="617652"/>
            <a:ext cx="5700712" cy="5514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C9F4B2F0-FC92-449D-A796-AEF54E25BB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459488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0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FCB6A4-A3BA-4570-BECD-D199A02C47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712355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F3DD7D-D355-4468-8CD8-7D8BF4D391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511076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7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982839-C0A7-40B7-B132-E2B5D0FBD1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430446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D26389-9545-45BA-BF81-68C412580D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797573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1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1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0F345DC-9FA1-426B-9338-39E7CAFBC4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904586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A7E2FEF-65B5-4F74-9145-7E252F1A71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26067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E265829-95B1-4346-BD21-D91C4A7FC255}" type="slidenum">
              <a:rPr lang="en-US"/>
              <a:pPr>
                <a:defRPr/>
              </a:pPr>
              <a:t>‹#›</a:t>
            </a:fld>
            <a:endParaRPr lang="en-US"/>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5CD3BD6-8DEE-42CF-9BC2-3E7EFEB721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219816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22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4EDB6E3-2689-4AAC-A9F1-AD2115E71A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770943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1CEDACD-7602-48F7-A3B3-CCBBE21ECE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406987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3FF599-6F2A-4222-AF29-FEC3CC8634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022323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81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81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ED2C91-EE16-4791-903E-8989388332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974623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5" y="1708150"/>
            <a:ext cx="9147175" cy="0"/>
          </a:xfrm>
          <a:prstGeom prst="line">
            <a:avLst/>
          </a:prstGeom>
          <a:noFill/>
          <a:ln w="12700" cap="sq">
            <a:solidFill>
              <a:schemeClr val="bg2"/>
            </a:solidFill>
            <a:round/>
            <a:headEnd type="none" w="sm" len="sm"/>
            <a:tailEnd type="none" w="sm" len="sm"/>
          </a:ln>
          <a:effectLst/>
        </p:spPr>
        <p:txBody>
          <a:bodyPr/>
          <a:lstStyle/>
          <a:p>
            <a:pPr eaLnBrk="0" hangingPunct="0">
              <a:defRPr/>
            </a:pPr>
            <a:endParaRPr kumimoji="1" lang="en-US" sz="2400">
              <a:solidFill>
                <a:srgbClr val="FFFFFF"/>
              </a:solidFill>
              <a:latin typeface="Times New Roman" pitchFamily="18" charset="0"/>
            </a:endParaRPr>
          </a:p>
        </p:txBody>
      </p:sp>
      <p:sp>
        <p:nvSpPr>
          <p:cNvPr id="5" name="Arc 3"/>
          <p:cNvSpPr>
            <a:spLocks/>
          </p:cNvSpPr>
          <p:nvPr/>
        </p:nvSpPr>
        <p:spPr bwMode="auto">
          <a:xfrm>
            <a:off x="0" y="842963"/>
            <a:ext cx="2895600" cy="60182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accent1"/>
              </a:gs>
              <a:gs pos="100000">
                <a:schemeClr val="accent2"/>
              </a:gs>
            </a:gsLst>
            <a:lin ang="5400000" scaled="1"/>
          </a:gradFill>
          <a:ln w="9525">
            <a:noFill/>
            <a:round/>
            <a:headEnd type="none" w="sm" len="sm"/>
            <a:tailEnd type="none" w="sm" len="sm"/>
          </a:ln>
          <a:effectLst/>
        </p:spPr>
        <p:txBody>
          <a:bodyPr/>
          <a:lstStyle/>
          <a:p>
            <a:pPr eaLnBrk="0" hangingPunct="0">
              <a:defRPr/>
            </a:pPr>
            <a:endParaRPr kumimoji="1" lang="en-US" sz="2400">
              <a:solidFill>
                <a:srgbClr val="FFFFFF"/>
              </a:solidFill>
              <a:latin typeface="Times New Roman" pitchFamily="18" charset="0"/>
            </a:endParaRPr>
          </a:p>
        </p:txBody>
      </p:sp>
      <p:sp>
        <p:nvSpPr>
          <p:cNvPr id="124932" name="Rectangle 4"/>
          <p:cNvSpPr>
            <a:spLocks noGrp="1" noChangeArrowheads="1"/>
          </p:cNvSpPr>
          <p:nvPr>
            <p:ph type="ctrTitle" sz="quarter"/>
          </p:nvPr>
        </p:nvSpPr>
        <p:spPr>
          <a:xfrm>
            <a:off x="2743221" y="427038"/>
            <a:ext cx="6399213" cy="1524000"/>
          </a:xfrm>
        </p:spPr>
        <p:txBody>
          <a:bodyPr anchor="b"/>
          <a:lstStyle>
            <a:lvl1pPr>
              <a:lnSpc>
                <a:spcPct val="80000"/>
              </a:lnSpc>
              <a:defRPr sz="6600"/>
            </a:lvl1pPr>
          </a:lstStyle>
          <a:p>
            <a:r>
              <a:rPr lang="en-US"/>
              <a:t>Click to edit Master title style</a:t>
            </a:r>
          </a:p>
        </p:txBody>
      </p:sp>
      <p:sp>
        <p:nvSpPr>
          <p:cNvPr id="124933" name="Rectangle 5"/>
          <p:cNvSpPr>
            <a:spLocks noGrp="1" noChangeArrowheads="1"/>
          </p:cNvSpPr>
          <p:nvPr>
            <p:ph type="subTitle" sz="quarter" idx="1"/>
          </p:nvPr>
        </p:nvSpPr>
        <p:spPr>
          <a:xfrm>
            <a:off x="4191000" y="1752600"/>
            <a:ext cx="4572000" cy="1752600"/>
          </a:xfrm>
        </p:spPr>
        <p:txBody>
          <a:bodyPr/>
          <a:lstStyle>
            <a:lvl1pPr marL="0" indent="0">
              <a:buFont typeface="Monotype Sorts" pitchFamily="2" charset="2"/>
              <a:buNone/>
              <a:defRPr sz="2400"/>
            </a:lvl1pPr>
          </a:lstStyle>
          <a:p>
            <a:r>
              <a:rPr lang="en-US"/>
              <a:t>Click to edit Master subtitle style</a:t>
            </a:r>
          </a:p>
        </p:txBody>
      </p:sp>
      <p:sp>
        <p:nvSpPr>
          <p:cNvPr id="6" name="Rectangle 6"/>
          <p:cNvSpPr>
            <a:spLocks noGrp="1" noChangeArrowheads="1"/>
          </p:cNvSpPr>
          <p:nvPr>
            <p:ph type="dt" sz="quarter" idx="10"/>
          </p:nvPr>
        </p:nvSpPr>
        <p:spPr/>
        <p:txBody>
          <a:bodyPr/>
          <a:lstStyle>
            <a:lvl1pPr>
              <a:defRPr/>
            </a:lvl1pPr>
          </a:lstStyle>
          <a:p>
            <a:pPr>
              <a:defRPr/>
            </a:pPr>
            <a:endParaRPr lang="en-US">
              <a:solidFill>
                <a:srgbClr val="800000"/>
              </a:solidFill>
            </a:endParaRPr>
          </a:p>
        </p:txBody>
      </p:sp>
      <p:sp>
        <p:nvSpPr>
          <p:cNvPr id="7" name="Rectangle 7"/>
          <p:cNvSpPr>
            <a:spLocks noGrp="1" noChangeArrowheads="1"/>
          </p:cNvSpPr>
          <p:nvPr>
            <p:ph type="ftr" sz="quarter" idx="11"/>
          </p:nvPr>
        </p:nvSpPr>
        <p:spPr/>
        <p:txBody>
          <a:bodyPr/>
          <a:lstStyle>
            <a:lvl1pPr>
              <a:defRPr/>
            </a:lvl1pPr>
          </a:lstStyle>
          <a:p>
            <a:pPr>
              <a:defRPr/>
            </a:pPr>
            <a:endParaRPr lang="en-US">
              <a:solidFill>
                <a:srgbClr val="800000"/>
              </a:solidFill>
            </a:endParaRPr>
          </a:p>
        </p:txBody>
      </p:sp>
      <p:sp>
        <p:nvSpPr>
          <p:cNvPr id="8" name="Rectangle 8"/>
          <p:cNvSpPr>
            <a:spLocks noGrp="1" noChangeArrowheads="1"/>
          </p:cNvSpPr>
          <p:nvPr>
            <p:ph type="sldNum" sz="quarter" idx="12"/>
          </p:nvPr>
        </p:nvSpPr>
        <p:spPr/>
        <p:txBody>
          <a:bodyPr/>
          <a:lstStyle>
            <a:lvl1pPr>
              <a:defRPr/>
            </a:lvl1pPr>
          </a:lstStyle>
          <a:p>
            <a:pPr>
              <a:defRPr/>
            </a:pPr>
            <a:fld id="{2E8B480E-BC3F-44BA-89F3-418990CA09D1}" type="slidenum">
              <a:rPr lang="en-US">
                <a:solidFill>
                  <a:srgbClr val="800000"/>
                </a:solidFill>
              </a:rPr>
              <a:pPr>
                <a:defRPr/>
              </a:pPr>
              <a:t>‹#›</a:t>
            </a:fld>
            <a:endParaRPr lang="en-US">
              <a:solidFill>
                <a:srgbClr val="800000"/>
              </a:solidFill>
            </a:endParaRPr>
          </a:p>
        </p:txBody>
      </p:sp>
    </p:spTree>
    <p:extLst>
      <p:ext uri="{BB962C8B-B14F-4D97-AF65-F5344CB8AC3E}">
        <p14:creationId xmlns:p14="http://schemas.microsoft.com/office/powerpoint/2010/main" val="3193682820"/>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a:lvl1pPr>
          </a:lstStyle>
          <a:p>
            <a:pPr>
              <a:defRPr/>
            </a:pPr>
            <a:endParaRPr lang="en-US">
              <a:solidFill>
                <a:srgbClr val="800000"/>
              </a:solidFill>
            </a:endParaRPr>
          </a:p>
        </p:txBody>
      </p:sp>
      <p:sp>
        <p:nvSpPr>
          <p:cNvPr id="5" name="Rectangle 6"/>
          <p:cNvSpPr>
            <a:spLocks noGrp="1" noChangeArrowheads="1"/>
          </p:cNvSpPr>
          <p:nvPr>
            <p:ph type="ftr" sz="quarter" idx="11"/>
          </p:nvPr>
        </p:nvSpPr>
        <p:spPr/>
        <p:txBody>
          <a:bodyPr/>
          <a:lstStyle>
            <a:lvl1pPr>
              <a:defRPr/>
            </a:lvl1pPr>
          </a:lstStyle>
          <a:p>
            <a:pPr>
              <a:defRPr/>
            </a:pPr>
            <a:endParaRPr lang="en-US">
              <a:solidFill>
                <a:srgbClr val="800000"/>
              </a:solidFill>
            </a:endParaRPr>
          </a:p>
        </p:txBody>
      </p:sp>
      <p:sp>
        <p:nvSpPr>
          <p:cNvPr id="6" name="Rectangle 7"/>
          <p:cNvSpPr>
            <a:spLocks noGrp="1" noChangeArrowheads="1"/>
          </p:cNvSpPr>
          <p:nvPr>
            <p:ph type="sldNum" sz="quarter" idx="12"/>
          </p:nvPr>
        </p:nvSpPr>
        <p:spPr/>
        <p:txBody>
          <a:bodyPr/>
          <a:lstStyle>
            <a:lvl1pPr>
              <a:defRPr/>
            </a:lvl1pPr>
          </a:lstStyle>
          <a:p>
            <a:pPr>
              <a:defRPr/>
            </a:pPr>
            <a:fld id="{D9E4DF7D-62B5-4666-8AAE-7C6D0BC810F1}" type="slidenum">
              <a:rPr lang="en-US">
                <a:solidFill>
                  <a:srgbClr val="800000"/>
                </a:solidFill>
              </a:rPr>
              <a:pPr>
                <a:defRPr/>
              </a:pPr>
              <a:t>‹#›</a:t>
            </a:fld>
            <a:endParaRPr lang="en-US">
              <a:solidFill>
                <a:srgbClr val="800000"/>
              </a:solidFill>
            </a:endParaRPr>
          </a:p>
        </p:txBody>
      </p:sp>
    </p:spTree>
    <p:extLst>
      <p:ext uri="{BB962C8B-B14F-4D97-AF65-F5344CB8AC3E}">
        <p14:creationId xmlns:p14="http://schemas.microsoft.com/office/powerpoint/2010/main" val="1874986243"/>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p:txBody>
          <a:bodyPr/>
          <a:lstStyle>
            <a:lvl1pPr>
              <a:defRPr/>
            </a:lvl1pPr>
          </a:lstStyle>
          <a:p>
            <a:pPr>
              <a:defRPr/>
            </a:pPr>
            <a:endParaRPr lang="en-US">
              <a:solidFill>
                <a:srgbClr val="800000"/>
              </a:solidFill>
            </a:endParaRPr>
          </a:p>
        </p:txBody>
      </p:sp>
      <p:sp>
        <p:nvSpPr>
          <p:cNvPr id="5" name="Rectangle 6"/>
          <p:cNvSpPr>
            <a:spLocks noGrp="1" noChangeArrowheads="1"/>
          </p:cNvSpPr>
          <p:nvPr>
            <p:ph type="ftr" sz="quarter" idx="11"/>
          </p:nvPr>
        </p:nvSpPr>
        <p:spPr/>
        <p:txBody>
          <a:bodyPr/>
          <a:lstStyle>
            <a:lvl1pPr>
              <a:defRPr/>
            </a:lvl1pPr>
          </a:lstStyle>
          <a:p>
            <a:pPr>
              <a:defRPr/>
            </a:pPr>
            <a:endParaRPr lang="en-US">
              <a:solidFill>
                <a:srgbClr val="800000"/>
              </a:solidFill>
            </a:endParaRPr>
          </a:p>
        </p:txBody>
      </p:sp>
      <p:sp>
        <p:nvSpPr>
          <p:cNvPr id="6" name="Rectangle 7"/>
          <p:cNvSpPr>
            <a:spLocks noGrp="1" noChangeArrowheads="1"/>
          </p:cNvSpPr>
          <p:nvPr>
            <p:ph type="sldNum" sz="quarter" idx="12"/>
          </p:nvPr>
        </p:nvSpPr>
        <p:spPr/>
        <p:txBody>
          <a:bodyPr/>
          <a:lstStyle>
            <a:lvl1pPr>
              <a:defRPr/>
            </a:lvl1pPr>
          </a:lstStyle>
          <a:p>
            <a:pPr>
              <a:defRPr/>
            </a:pPr>
            <a:fld id="{BAC4B75F-40EB-43FE-879E-EC53BF0FF84A}" type="slidenum">
              <a:rPr lang="en-US">
                <a:solidFill>
                  <a:srgbClr val="800000"/>
                </a:solidFill>
              </a:rPr>
              <a:pPr>
                <a:defRPr/>
              </a:pPr>
              <a:t>‹#›</a:t>
            </a:fld>
            <a:endParaRPr lang="en-US">
              <a:solidFill>
                <a:srgbClr val="800000"/>
              </a:solidFill>
            </a:endParaRPr>
          </a:p>
        </p:txBody>
      </p:sp>
    </p:spTree>
    <p:extLst>
      <p:ext uri="{BB962C8B-B14F-4D97-AF65-F5344CB8AC3E}">
        <p14:creationId xmlns:p14="http://schemas.microsoft.com/office/powerpoint/2010/main" val="914976468"/>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819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p:txBody>
          <a:bodyPr/>
          <a:lstStyle>
            <a:lvl1pPr>
              <a:defRPr/>
            </a:lvl1pPr>
          </a:lstStyle>
          <a:p>
            <a:pPr>
              <a:defRPr/>
            </a:pPr>
            <a:endParaRPr lang="en-US">
              <a:solidFill>
                <a:srgbClr val="800000"/>
              </a:solidFill>
            </a:endParaRPr>
          </a:p>
        </p:txBody>
      </p:sp>
      <p:sp>
        <p:nvSpPr>
          <p:cNvPr id="6" name="Rectangle 6"/>
          <p:cNvSpPr>
            <a:spLocks noGrp="1" noChangeArrowheads="1"/>
          </p:cNvSpPr>
          <p:nvPr>
            <p:ph type="ftr" sz="quarter" idx="11"/>
          </p:nvPr>
        </p:nvSpPr>
        <p:spPr/>
        <p:txBody>
          <a:bodyPr/>
          <a:lstStyle>
            <a:lvl1pPr>
              <a:defRPr/>
            </a:lvl1pPr>
          </a:lstStyle>
          <a:p>
            <a:pPr>
              <a:defRPr/>
            </a:pPr>
            <a:endParaRPr lang="en-US">
              <a:solidFill>
                <a:srgbClr val="800000"/>
              </a:solidFill>
            </a:endParaRPr>
          </a:p>
        </p:txBody>
      </p:sp>
      <p:sp>
        <p:nvSpPr>
          <p:cNvPr id="7" name="Rectangle 7"/>
          <p:cNvSpPr>
            <a:spLocks noGrp="1" noChangeArrowheads="1"/>
          </p:cNvSpPr>
          <p:nvPr>
            <p:ph type="sldNum" sz="quarter" idx="12"/>
          </p:nvPr>
        </p:nvSpPr>
        <p:spPr/>
        <p:txBody>
          <a:bodyPr/>
          <a:lstStyle>
            <a:lvl1pPr>
              <a:defRPr/>
            </a:lvl1pPr>
          </a:lstStyle>
          <a:p>
            <a:pPr>
              <a:defRPr/>
            </a:pPr>
            <a:fld id="{1915D727-D69C-46CF-809F-AE8265E84C62}" type="slidenum">
              <a:rPr lang="en-US">
                <a:solidFill>
                  <a:srgbClr val="800000"/>
                </a:solidFill>
              </a:rPr>
              <a:pPr>
                <a:defRPr/>
              </a:pPr>
              <a:t>‹#›</a:t>
            </a:fld>
            <a:endParaRPr lang="en-US">
              <a:solidFill>
                <a:srgbClr val="800000"/>
              </a:solidFill>
            </a:endParaRPr>
          </a:p>
        </p:txBody>
      </p:sp>
    </p:spTree>
    <p:extLst>
      <p:ext uri="{BB962C8B-B14F-4D97-AF65-F5344CB8AC3E}">
        <p14:creationId xmlns:p14="http://schemas.microsoft.com/office/powerpoint/2010/main" val="913978410"/>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p:txBody>
          <a:bodyPr/>
          <a:lstStyle>
            <a:lvl1pPr>
              <a:defRPr/>
            </a:lvl1pPr>
          </a:lstStyle>
          <a:p>
            <a:pPr>
              <a:defRPr/>
            </a:pPr>
            <a:endParaRPr lang="en-US">
              <a:solidFill>
                <a:srgbClr val="800000"/>
              </a:solidFill>
            </a:endParaRPr>
          </a:p>
        </p:txBody>
      </p:sp>
      <p:sp>
        <p:nvSpPr>
          <p:cNvPr id="8" name="Rectangle 6"/>
          <p:cNvSpPr>
            <a:spLocks noGrp="1" noChangeArrowheads="1"/>
          </p:cNvSpPr>
          <p:nvPr>
            <p:ph type="ftr" sz="quarter" idx="11"/>
          </p:nvPr>
        </p:nvSpPr>
        <p:spPr/>
        <p:txBody>
          <a:bodyPr/>
          <a:lstStyle>
            <a:lvl1pPr>
              <a:defRPr/>
            </a:lvl1pPr>
          </a:lstStyle>
          <a:p>
            <a:pPr>
              <a:defRPr/>
            </a:pPr>
            <a:endParaRPr lang="en-US">
              <a:solidFill>
                <a:srgbClr val="800000"/>
              </a:solidFill>
            </a:endParaRPr>
          </a:p>
        </p:txBody>
      </p:sp>
      <p:sp>
        <p:nvSpPr>
          <p:cNvPr id="9" name="Rectangle 7"/>
          <p:cNvSpPr>
            <a:spLocks noGrp="1" noChangeArrowheads="1"/>
          </p:cNvSpPr>
          <p:nvPr>
            <p:ph type="sldNum" sz="quarter" idx="12"/>
          </p:nvPr>
        </p:nvSpPr>
        <p:spPr/>
        <p:txBody>
          <a:bodyPr/>
          <a:lstStyle>
            <a:lvl1pPr>
              <a:defRPr/>
            </a:lvl1pPr>
          </a:lstStyle>
          <a:p>
            <a:pPr>
              <a:defRPr/>
            </a:pPr>
            <a:fld id="{A2476467-F1B1-408F-8C4A-3DE2F4C4CE78}" type="slidenum">
              <a:rPr lang="en-US">
                <a:solidFill>
                  <a:srgbClr val="800000"/>
                </a:solidFill>
              </a:rPr>
              <a:pPr>
                <a:defRPr/>
              </a:pPr>
              <a:t>‹#›</a:t>
            </a:fld>
            <a:endParaRPr lang="en-US">
              <a:solidFill>
                <a:srgbClr val="800000"/>
              </a:solidFill>
            </a:endParaRPr>
          </a:p>
        </p:txBody>
      </p:sp>
    </p:spTree>
    <p:extLst>
      <p:ext uri="{BB962C8B-B14F-4D97-AF65-F5344CB8AC3E}">
        <p14:creationId xmlns:p14="http://schemas.microsoft.com/office/powerpoint/2010/main" val="478784645"/>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7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7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A21FF50-5117-4456-A946-5722B6974BD3}" type="slidenum">
              <a:rPr lang="en-US"/>
              <a:pPr>
                <a:defRPr/>
              </a:pPr>
              <a:t>‹#›</a:t>
            </a:fld>
            <a:endParaRPr lang="en-US"/>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p:txBody>
          <a:bodyPr/>
          <a:lstStyle>
            <a:lvl1pPr>
              <a:defRPr/>
            </a:lvl1pPr>
          </a:lstStyle>
          <a:p>
            <a:pPr>
              <a:defRPr/>
            </a:pPr>
            <a:endParaRPr lang="en-US">
              <a:solidFill>
                <a:srgbClr val="800000"/>
              </a:solidFill>
            </a:endParaRPr>
          </a:p>
        </p:txBody>
      </p:sp>
      <p:sp>
        <p:nvSpPr>
          <p:cNvPr id="4" name="Rectangle 6"/>
          <p:cNvSpPr>
            <a:spLocks noGrp="1" noChangeArrowheads="1"/>
          </p:cNvSpPr>
          <p:nvPr>
            <p:ph type="ftr" sz="quarter" idx="11"/>
          </p:nvPr>
        </p:nvSpPr>
        <p:spPr/>
        <p:txBody>
          <a:bodyPr/>
          <a:lstStyle>
            <a:lvl1pPr>
              <a:defRPr/>
            </a:lvl1pPr>
          </a:lstStyle>
          <a:p>
            <a:pPr>
              <a:defRPr/>
            </a:pPr>
            <a:endParaRPr lang="en-US">
              <a:solidFill>
                <a:srgbClr val="800000"/>
              </a:solidFill>
            </a:endParaRPr>
          </a:p>
        </p:txBody>
      </p:sp>
      <p:sp>
        <p:nvSpPr>
          <p:cNvPr id="5" name="Rectangle 7"/>
          <p:cNvSpPr>
            <a:spLocks noGrp="1" noChangeArrowheads="1"/>
          </p:cNvSpPr>
          <p:nvPr>
            <p:ph type="sldNum" sz="quarter" idx="12"/>
          </p:nvPr>
        </p:nvSpPr>
        <p:spPr/>
        <p:txBody>
          <a:bodyPr/>
          <a:lstStyle>
            <a:lvl1pPr>
              <a:defRPr/>
            </a:lvl1pPr>
          </a:lstStyle>
          <a:p>
            <a:pPr>
              <a:defRPr/>
            </a:pPr>
            <a:fld id="{D4AFB6A8-1561-44FB-AFA3-A2FA3485D6DB}" type="slidenum">
              <a:rPr lang="en-US">
                <a:solidFill>
                  <a:srgbClr val="800000"/>
                </a:solidFill>
              </a:rPr>
              <a:pPr>
                <a:defRPr/>
              </a:pPr>
              <a:t>‹#›</a:t>
            </a:fld>
            <a:endParaRPr lang="en-US">
              <a:solidFill>
                <a:srgbClr val="800000"/>
              </a:solidFill>
            </a:endParaRPr>
          </a:p>
        </p:txBody>
      </p:sp>
    </p:spTree>
    <p:extLst>
      <p:ext uri="{BB962C8B-B14F-4D97-AF65-F5344CB8AC3E}">
        <p14:creationId xmlns:p14="http://schemas.microsoft.com/office/powerpoint/2010/main" val="1621616878"/>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p:txBody>
          <a:bodyPr/>
          <a:lstStyle>
            <a:lvl1pPr>
              <a:defRPr/>
            </a:lvl1pPr>
          </a:lstStyle>
          <a:p>
            <a:pPr>
              <a:defRPr/>
            </a:pPr>
            <a:endParaRPr lang="en-US">
              <a:solidFill>
                <a:srgbClr val="800000"/>
              </a:solidFill>
            </a:endParaRPr>
          </a:p>
        </p:txBody>
      </p:sp>
      <p:sp>
        <p:nvSpPr>
          <p:cNvPr id="3" name="Rectangle 6"/>
          <p:cNvSpPr>
            <a:spLocks noGrp="1" noChangeArrowheads="1"/>
          </p:cNvSpPr>
          <p:nvPr>
            <p:ph type="ftr" sz="quarter" idx="11"/>
          </p:nvPr>
        </p:nvSpPr>
        <p:spPr/>
        <p:txBody>
          <a:bodyPr/>
          <a:lstStyle>
            <a:lvl1pPr>
              <a:defRPr/>
            </a:lvl1pPr>
          </a:lstStyle>
          <a:p>
            <a:pPr>
              <a:defRPr/>
            </a:pPr>
            <a:endParaRPr lang="en-US">
              <a:solidFill>
                <a:srgbClr val="800000"/>
              </a:solidFill>
            </a:endParaRPr>
          </a:p>
        </p:txBody>
      </p:sp>
      <p:sp>
        <p:nvSpPr>
          <p:cNvPr id="4" name="Rectangle 7"/>
          <p:cNvSpPr>
            <a:spLocks noGrp="1" noChangeArrowheads="1"/>
          </p:cNvSpPr>
          <p:nvPr>
            <p:ph type="sldNum" sz="quarter" idx="12"/>
          </p:nvPr>
        </p:nvSpPr>
        <p:spPr/>
        <p:txBody>
          <a:bodyPr/>
          <a:lstStyle>
            <a:lvl1pPr>
              <a:defRPr/>
            </a:lvl1pPr>
          </a:lstStyle>
          <a:p>
            <a:pPr>
              <a:defRPr/>
            </a:pPr>
            <a:fld id="{84E35398-C0C5-4287-943D-BE33A318FB57}" type="slidenum">
              <a:rPr lang="en-US">
                <a:solidFill>
                  <a:srgbClr val="800000"/>
                </a:solidFill>
              </a:rPr>
              <a:pPr>
                <a:defRPr/>
              </a:pPr>
              <a:t>‹#›</a:t>
            </a:fld>
            <a:endParaRPr lang="en-US">
              <a:solidFill>
                <a:srgbClr val="800000"/>
              </a:solidFill>
            </a:endParaRPr>
          </a:p>
        </p:txBody>
      </p:sp>
    </p:spTree>
    <p:extLst>
      <p:ext uri="{BB962C8B-B14F-4D97-AF65-F5344CB8AC3E}">
        <p14:creationId xmlns:p14="http://schemas.microsoft.com/office/powerpoint/2010/main" val="1801714268"/>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9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p:txBody>
          <a:bodyPr/>
          <a:lstStyle>
            <a:lvl1pPr>
              <a:defRPr/>
            </a:lvl1pPr>
          </a:lstStyle>
          <a:p>
            <a:pPr>
              <a:defRPr/>
            </a:pPr>
            <a:endParaRPr lang="en-US">
              <a:solidFill>
                <a:srgbClr val="800000"/>
              </a:solidFill>
            </a:endParaRPr>
          </a:p>
        </p:txBody>
      </p:sp>
      <p:sp>
        <p:nvSpPr>
          <p:cNvPr id="6" name="Rectangle 6"/>
          <p:cNvSpPr>
            <a:spLocks noGrp="1" noChangeArrowheads="1"/>
          </p:cNvSpPr>
          <p:nvPr>
            <p:ph type="ftr" sz="quarter" idx="11"/>
          </p:nvPr>
        </p:nvSpPr>
        <p:spPr/>
        <p:txBody>
          <a:bodyPr/>
          <a:lstStyle>
            <a:lvl1pPr>
              <a:defRPr/>
            </a:lvl1pPr>
          </a:lstStyle>
          <a:p>
            <a:pPr>
              <a:defRPr/>
            </a:pPr>
            <a:endParaRPr lang="en-US">
              <a:solidFill>
                <a:srgbClr val="800000"/>
              </a:solidFill>
            </a:endParaRPr>
          </a:p>
        </p:txBody>
      </p:sp>
      <p:sp>
        <p:nvSpPr>
          <p:cNvPr id="7" name="Rectangle 7"/>
          <p:cNvSpPr>
            <a:spLocks noGrp="1" noChangeArrowheads="1"/>
          </p:cNvSpPr>
          <p:nvPr>
            <p:ph type="sldNum" sz="quarter" idx="12"/>
          </p:nvPr>
        </p:nvSpPr>
        <p:spPr/>
        <p:txBody>
          <a:bodyPr/>
          <a:lstStyle>
            <a:lvl1pPr>
              <a:defRPr/>
            </a:lvl1pPr>
          </a:lstStyle>
          <a:p>
            <a:pPr>
              <a:defRPr/>
            </a:pPr>
            <a:fld id="{4B913076-D2FA-4523-B661-C6C6AE1E47B8}" type="slidenum">
              <a:rPr lang="en-US">
                <a:solidFill>
                  <a:srgbClr val="800000"/>
                </a:solidFill>
              </a:rPr>
              <a:pPr>
                <a:defRPr/>
              </a:pPr>
              <a:t>‹#›</a:t>
            </a:fld>
            <a:endParaRPr lang="en-US">
              <a:solidFill>
                <a:srgbClr val="800000"/>
              </a:solidFill>
            </a:endParaRPr>
          </a:p>
        </p:txBody>
      </p:sp>
    </p:spTree>
    <p:extLst>
      <p:ext uri="{BB962C8B-B14F-4D97-AF65-F5344CB8AC3E}">
        <p14:creationId xmlns:p14="http://schemas.microsoft.com/office/powerpoint/2010/main" val="1648215966"/>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p:txBody>
          <a:bodyPr/>
          <a:lstStyle>
            <a:lvl1pPr>
              <a:defRPr/>
            </a:lvl1pPr>
          </a:lstStyle>
          <a:p>
            <a:pPr>
              <a:defRPr/>
            </a:pPr>
            <a:endParaRPr lang="en-US">
              <a:solidFill>
                <a:srgbClr val="800000"/>
              </a:solidFill>
            </a:endParaRPr>
          </a:p>
        </p:txBody>
      </p:sp>
      <p:sp>
        <p:nvSpPr>
          <p:cNvPr id="6" name="Rectangle 6"/>
          <p:cNvSpPr>
            <a:spLocks noGrp="1" noChangeArrowheads="1"/>
          </p:cNvSpPr>
          <p:nvPr>
            <p:ph type="ftr" sz="quarter" idx="11"/>
          </p:nvPr>
        </p:nvSpPr>
        <p:spPr/>
        <p:txBody>
          <a:bodyPr/>
          <a:lstStyle>
            <a:lvl1pPr>
              <a:defRPr/>
            </a:lvl1pPr>
          </a:lstStyle>
          <a:p>
            <a:pPr>
              <a:defRPr/>
            </a:pPr>
            <a:endParaRPr lang="en-US">
              <a:solidFill>
                <a:srgbClr val="800000"/>
              </a:solidFill>
            </a:endParaRPr>
          </a:p>
        </p:txBody>
      </p:sp>
      <p:sp>
        <p:nvSpPr>
          <p:cNvPr id="7" name="Rectangle 7"/>
          <p:cNvSpPr>
            <a:spLocks noGrp="1" noChangeArrowheads="1"/>
          </p:cNvSpPr>
          <p:nvPr>
            <p:ph type="sldNum" sz="quarter" idx="12"/>
          </p:nvPr>
        </p:nvSpPr>
        <p:spPr/>
        <p:txBody>
          <a:bodyPr/>
          <a:lstStyle>
            <a:lvl1pPr>
              <a:defRPr/>
            </a:lvl1pPr>
          </a:lstStyle>
          <a:p>
            <a:pPr>
              <a:defRPr/>
            </a:pPr>
            <a:fld id="{A7216E74-A6C6-4E4A-9F1E-90778E7FB56E}" type="slidenum">
              <a:rPr lang="en-US">
                <a:solidFill>
                  <a:srgbClr val="800000"/>
                </a:solidFill>
              </a:rPr>
              <a:pPr>
                <a:defRPr/>
              </a:pPr>
              <a:t>‹#›</a:t>
            </a:fld>
            <a:endParaRPr lang="en-US">
              <a:solidFill>
                <a:srgbClr val="800000"/>
              </a:solidFill>
            </a:endParaRPr>
          </a:p>
        </p:txBody>
      </p:sp>
    </p:spTree>
    <p:extLst>
      <p:ext uri="{BB962C8B-B14F-4D97-AF65-F5344CB8AC3E}">
        <p14:creationId xmlns:p14="http://schemas.microsoft.com/office/powerpoint/2010/main" val="3277599320"/>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a:lvl1pPr>
          </a:lstStyle>
          <a:p>
            <a:pPr>
              <a:defRPr/>
            </a:pPr>
            <a:endParaRPr lang="en-US">
              <a:solidFill>
                <a:srgbClr val="800000"/>
              </a:solidFill>
            </a:endParaRPr>
          </a:p>
        </p:txBody>
      </p:sp>
      <p:sp>
        <p:nvSpPr>
          <p:cNvPr id="5" name="Rectangle 6"/>
          <p:cNvSpPr>
            <a:spLocks noGrp="1" noChangeArrowheads="1"/>
          </p:cNvSpPr>
          <p:nvPr>
            <p:ph type="ftr" sz="quarter" idx="11"/>
          </p:nvPr>
        </p:nvSpPr>
        <p:spPr/>
        <p:txBody>
          <a:bodyPr/>
          <a:lstStyle>
            <a:lvl1pPr>
              <a:defRPr/>
            </a:lvl1pPr>
          </a:lstStyle>
          <a:p>
            <a:pPr>
              <a:defRPr/>
            </a:pPr>
            <a:endParaRPr lang="en-US">
              <a:solidFill>
                <a:srgbClr val="800000"/>
              </a:solidFill>
            </a:endParaRPr>
          </a:p>
        </p:txBody>
      </p:sp>
      <p:sp>
        <p:nvSpPr>
          <p:cNvPr id="6" name="Rectangle 7"/>
          <p:cNvSpPr>
            <a:spLocks noGrp="1" noChangeArrowheads="1"/>
          </p:cNvSpPr>
          <p:nvPr>
            <p:ph type="sldNum" sz="quarter" idx="12"/>
          </p:nvPr>
        </p:nvSpPr>
        <p:spPr/>
        <p:txBody>
          <a:bodyPr/>
          <a:lstStyle>
            <a:lvl1pPr>
              <a:defRPr/>
            </a:lvl1pPr>
          </a:lstStyle>
          <a:p>
            <a:pPr>
              <a:defRPr/>
            </a:pPr>
            <a:fld id="{71245B3E-CCE7-4ED3-8ABA-F6883342E9E8}" type="slidenum">
              <a:rPr lang="en-US">
                <a:solidFill>
                  <a:srgbClr val="800000"/>
                </a:solidFill>
              </a:rPr>
              <a:pPr>
                <a:defRPr/>
              </a:pPr>
              <a:t>‹#›</a:t>
            </a:fld>
            <a:endParaRPr lang="en-US">
              <a:solidFill>
                <a:srgbClr val="800000"/>
              </a:solidFill>
            </a:endParaRPr>
          </a:p>
        </p:txBody>
      </p:sp>
    </p:spTree>
    <p:extLst>
      <p:ext uri="{BB962C8B-B14F-4D97-AF65-F5344CB8AC3E}">
        <p14:creationId xmlns:p14="http://schemas.microsoft.com/office/powerpoint/2010/main" val="2649767440"/>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609600"/>
            <a:ext cx="1524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819400" y="609600"/>
            <a:ext cx="4419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a:lvl1pPr>
          </a:lstStyle>
          <a:p>
            <a:pPr>
              <a:defRPr/>
            </a:pPr>
            <a:endParaRPr lang="en-US">
              <a:solidFill>
                <a:srgbClr val="800000"/>
              </a:solidFill>
            </a:endParaRPr>
          </a:p>
        </p:txBody>
      </p:sp>
      <p:sp>
        <p:nvSpPr>
          <p:cNvPr id="5" name="Rectangle 6"/>
          <p:cNvSpPr>
            <a:spLocks noGrp="1" noChangeArrowheads="1"/>
          </p:cNvSpPr>
          <p:nvPr>
            <p:ph type="ftr" sz="quarter" idx="11"/>
          </p:nvPr>
        </p:nvSpPr>
        <p:spPr/>
        <p:txBody>
          <a:bodyPr/>
          <a:lstStyle>
            <a:lvl1pPr>
              <a:defRPr/>
            </a:lvl1pPr>
          </a:lstStyle>
          <a:p>
            <a:pPr>
              <a:defRPr/>
            </a:pPr>
            <a:endParaRPr lang="en-US">
              <a:solidFill>
                <a:srgbClr val="800000"/>
              </a:solidFill>
            </a:endParaRPr>
          </a:p>
        </p:txBody>
      </p:sp>
      <p:sp>
        <p:nvSpPr>
          <p:cNvPr id="6" name="Rectangle 7"/>
          <p:cNvSpPr>
            <a:spLocks noGrp="1" noChangeArrowheads="1"/>
          </p:cNvSpPr>
          <p:nvPr>
            <p:ph type="sldNum" sz="quarter" idx="12"/>
          </p:nvPr>
        </p:nvSpPr>
        <p:spPr/>
        <p:txBody>
          <a:bodyPr/>
          <a:lstStyle>
            <a:lvl1pPr>
              <a:defRPr/>
            </a:lvl1pPr>
          </a:lstStyle>
          <a:p>
            <a:pPr>
              <a:defRPr/>
            </a:pPr>
            <a:fld id="{5A562312-F919-4974-A243-5FE22B573AAB}" type="slidenum">
              <a:rPr lang="en-US">
                <a:solidFill>
                  <a:srgbClr val="800000"/>
                </a:solidFill>
              </a:rPr>
              <a:pPr>
                <a:defRPr/>
              </a:pPr>
              <a:t>‹#›</a:t>
            </a:fld>
            <a:endParaRPr lang="en-US">
              <a:solidFill>
                <a:srgbClr val="800000"/>
              </a:solidFill>
            </a:endParaRPr>
          </a:p>
        </p:txBody>
      </p:sp>
    </p:spTree>
    <p:extLst>
      <p:ext uri="{BB962C8B-B14F-4D97-AF65-F5344CB8AC3E}">
        <p14:creationId xmlns:p14="http://schemas.microsoft.com/office/powerpoint/2010/main" val="1580412926"/>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D4FC2A5-925A-4CDF-BB76-73FD6D039E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504741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A5D5A96-83B8-4EA4-A224-22AFA8C37BE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182641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0DD981-91DD-4A34-9B78-CCCB3A682D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269789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D9B1E4A-C119-4472-9C3E-827361D732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70307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FC8401B-7D02-4BD4-9E48-E2971190C379}" type="slidenum">
              <a:rPr lang="en-US"/>
              <a:pPr>
                <a:defRPr/>
              </a:pPr>
              <a:t>‹#›</a:t>
            </a:fld>
            <a:endParaRPr lang="en-US"/>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8F1213F-D19F-4312-91E7-28FBA3F2A4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699074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F826AF0-D248-42B7-B035-0277ED394D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69610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4FA10A0-E46A-4E86-B4D1-114EA54313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549803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9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1091E56-850C-44E9-960A-82CAAA3D68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469465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BD477F-23BF-463B-A3E4-5575153AD3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13885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42B0A6-BD4E-488C-A82D-D570DF6242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041947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8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A68DE9D-3594-4076-9151-D03962AD63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87008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FCB6A4-A3BA-4570-BECD-D199A02C47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111931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F3DD7D-D355-4468-8CD8-7D8BF4D391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913578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982839-C0A7-40B7-B132-E2B5D0FBD1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85391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A4D0E87-6BE3-43E6-876F-020C78AB8C5F}" type="slidenum">
              <a:rPr lang="en-US"/>
              <a:pPr>
                <a:defRPr/>
              </a:pPr>
              <a:t>‹#›</a:t>
            </a:fld>
            <a:endParaRPr lang="en-US"/>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D26389-9545-45BA-BF81-68C412580D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252489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7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7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0F345DC-9FA1-426B-9338-39E7CAFBC4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747013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A7E2FEF-65B5-4F74-9145-7E252F1A71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741293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5CD3BD6-8DEE-42CF-9BC2-3E7EFEB721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546562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4EDB6E3-2689-4AAC-A9F1-AD2115E71A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116331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1CEDACD-7602-48F7-A3B3-CCBBE21ECE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560173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3FF599-6F2A-4222-AF29-FEC3CC8634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094510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ED2C91-EE16-4791-903E-8989388332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251693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5" y="2438478"/>
            <a:ext cx="9009063"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sp>
          <p:nvSpPr>
            <p:cNvPr id="8" name="Rectangle 10"/>
            <p:cNvSpPr>
              <a:spLocks noChangeArrowheads="1"/>
            </p:cNvSpPr>
            <p:nvPr/>
          </p:nvSpPr>
          <p:spPr bwMode="auto">
            <a:xfrm>
              <a:off x="400" y="1536"/>
              <a:ext cx="20" cy="663"/>
            </a:xfrm>
            <a:prstGeom prst="rect">
              <a:avLst/>
            </a:prstGeom>
            <a:solidFill>
              <a:schemeClr val="bg2"/>
            </a:soli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grpSp>
      <p:sp>
        <p:nvSpPr>
          <p:cNvPr id="457740" name="Rectangle 12"/>
          <p:cNvSpPr>
            <a:spLocks noGrp="1" noChangeArrowheads="1"/>
          </p:cNvSpPr>
          <p:nvPr>
            <p:ph type="ctrTitle"/>
          </p:nvPr>
        </p:nvSpPr>
        <p:spPr>
          <a:xfrm>
            <a:off x="990600" y="1828800"/>
            <a:ext cx="7772400" cy="1143000"/>
          </a:xfrm>
        </p:spPr>
        <p:txBody>
          <a:bodyPr/>
          <a:lstStyle>
            <a:lvl1pPr>
              <a:defRPr/>
            </a:lvl1pPr>
          </a:lstStyle>
          <a:p>
            <a:r>
              <a:rPr lang="en-US"/>
              <a:t>Click to edit Master title style</a:t>
            </a:r>
          </a:p>
        </p:txBody>
      </p:sp>
      <p:sp>
        <p:nvSpPr>
          <p:cNvPr id="457741"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solidFill>
                <a:srgbClr val="1C1C1C"/>
              </a:solidFill>
            </a:endParaRPr>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solidFill>
                <a:srgbClr val="1C1C1C"/>
              </a:solidFill>
            </a:endParaRPr>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1866690D-9437-4BE3-BF2D-B65471C254B8}" type="slidenum">
              <a:rPr lang="en-US">
                <a:solidFill>
                  <a:srgbClr val="1C1C1C"/>
                </a:solidFill>
              </a:rPr>
              <a:pPr>
                <a:defRPr/>
              </a:pPr>
              <a:t>‹#›</a:t>
            </a:fld>
            <a:endParaRPr lang="en-US">
              <a:solidFill>
                <a:srgbClr val="1C1C1C"/>
              </a:solidFill>
            </a:endParaRPr>
          </a:p>
        </p:txBody>
      </p:sp>
    </p:spTree>
    <p:extLst>
      <p:ext uri="{BB962C8B-B14F-4D97-AF65-F5344CB8AC3E}">
        <p14:creationId xmlns:p14="http://schemas.microsoft.com/office/powerpoint/2010/main" val="66061011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7895A3F7-59B9-42A8-8AAA-9510B76209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57996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7CF9929-2F28-40E8-BB8D-CC56ED2390F7}" type="slidenum">
              <a:rPr lang="en-US"/>
              <a:pPr>
                <a:defRPr/>
              </a:pPr>
              <a:t>‹#›</a:t>
            </a:fld>
            <a:endParaRPr lang="en-US"/>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7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799389CC-8D6A-45F9-BEB9-4DE5D8F969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255079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7952C688-172D-49BD-9476-E977B1C1B4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171388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3"/>
          <p:cNvSpPr>
            <a:spLocks noGrp="1" noChangeArrowheads="1"/>
          </p:cNvSpPr>
          <p:nvPr>
            <p:ph type="sldNum" sz="quarter" idx="12"/>
          </p:nvPr>
        </p:nvSpPr>
        <p:spPr>
          <a:ln/>
        </p:spPr>
        <p:txBody>
          <a:bodyPr/>
          <a:lstStyle>
            <a:lvl1pPr>
              <a:defRPr/>
            </a:lvl1pPr>
          </a:lstStyle>
          <a:p>
            <a:pPr>
              <a:defRPr/>
            </a:pPr>
            <a:fld id="{2986C7CD-AFB9-4761-B02C-14F271256A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445025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FD8F9903-224E-491E-B40D-6CA8F13986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156111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3"/>
          <p:cNvSpPr>
            <a:spLocks noGrp="1" noChangeArrowheads="1"/>
          </p:cNvSpPr>
          <p:nvPr>
            <p:ph type="sldNum" sz="quarter" idx="12"/>
          </p:nvPr>
        </p:nvSpPr>
        <p:spPr>
          <a:ln/>
        </p:spPr>
        <p:txBody>
          <a:bodyPr/>
          <a:lstStyle>
            <a:lvl1pPr>
              <a:defRPr/>
            </a:lvl1pPr>
          </a:lstStyle>
          <a:p>
            <a:pPr>
              <a:defRPr/>
            </a:pPr>
            <a:fld id="{286C7308-0EE6-4378-A0D3-62EBC12525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718530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2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CED54671-EFAC-41ED-96A8-5D0B0B0497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061026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A45256FF-408B-4E67-8A10-C2638FFF14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325901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88DE5BA6-99C2-448C-B409-DFCD80A5D8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088569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616"/>
            <a:ext cx="1951038" cy="5514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0938" y="617616"/>
            <a:ext cx="5700712" cy="5514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C9F4B2F0-FC92-449D-A796-AEF54E25BB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727556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1AB4E8F-A5FD-4796-98C6-43AF6099A468}" type="slidenum">
              <a:rPr lang="en-US"/>
              <a:pPr>
                <a:defRPr/>
              </a:pPr>
              <a:t>‹#›</a:t>
            </a:fld>
            <a:endParaRPr lang="en-US"/>
          </a:p>
        </p:txBody>
      </p:sp>
    </p:spTree>
    <p:extLst>
      <p:ext uri="{BB962C8B-B14F-4D97-AF65-F5344CB8AC3E}">
        <p14:creationId xmlns:p14="http://schemas.microsoft.com/office/powerpoint/2010/main" val="2281837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DF3DD7D-D355-4468-8CD8-7D8BF4D39166}"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9695E2D-1F8B-4D04-8931-62B1D08C4B38}" type="slidenum">
              <a:rPr lang="en-US"/>
              <a:pPr>
                <a:defRPr/>
              </a:pPr>
              <a:t>‹#›</a:t>
            </a:fld>
            <a:endParaRPr lang="en-US"/>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8ADB62F-2173-4FC4-B3E8-7A505C716BA2}" type="slidenum">
              <a:rPr lang="en-US"/>
              <a:pPr>
                <a:defRPr/>
              </a:pPr>
              <a:t>‹#›</a:t>
            </a:fld>
            <a:endParaRPr lang="en-US"/>
          </a:p>
        </p:txBody>
      </p:sp>
    </p:spTree>
    <p:extLst>
      <p:ext uri="{BB962C8B-B14F-4D97-AF65-F5344CB8AC3E}">
        <p14:creationId xmlns:p14="http://schemas.microsoft.com/office/powerpoint/2010/main" val="261155140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DA1B176-3BA0-4DBD-BDE6-DE1507C6C116}" type="slidenum">
              <a:rPr lang="en-US"/>
              <a:pPr>
                <a:defRPr/>
              </a:pPr>
              <a:t>‹#›</a:t>
            </a:fld>
            <a:endParaRPr lang="en-US"/>
          </a:p>
        </p:txBody>
      </p:sp>
    </p:spTree>
    <p:extLst>
      <p:ext uri="{BB962C8B-B14F-4D97-AF65-F5344CB8AC3E}">
        <p14:creationId xmlns:p14="http://schemas.microsoft.com/office/powerpoint/2010/main" val="90606938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7368415-D528-422F-9186-0577E592963D}" type="slidenum">
              <a:rPr lang="en-US"/>
              <a:pPr>
                <a:defRPr/>
              </a:pPr>
              <a:t>‹#›</a:t>
            </a:fld>
            <a:endParaRPr lang="en-US"/>
          </a:p>
        </p:txBody>
      </p:sp>
    </p:spTree>
    <p:extLst>
      <p:ext uri="{BB962C8B-B14F-4D97-AF65-F5344CB8AC3E}">
        <p14:creationId xmlns:p14="http://schemas.microsoft.com/office/powerpoint/2010/main" val="163118842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75F5286-469B-425A-AEA6-C33F54A0AFC2}" type="slidenum">
              <a:rPr lang="en-US"/>
              <a:pPr>
                <a:defRPr/>
              </a:pPr>
              <a:t>‹#›</a:t>
            </a:fld>
            <a:endParaRPr lang="en-US"/>
          </a:p>
        </p:txBody>
      </p:sp>
    </p:spTree>
    <p:extLst>
      <p:ext uri="{BB962C8B-B14F-4D97-AF65-F5344CB8AC3E}">
        <p14:creationId xmlns:p14="http://schemas.microsoft.com/office/powerpoint/2010/main" val="305473735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BA6B24D-4BF0-4AD7-BA85-9DC9978E37CD}" type="slidenum">
              <a:rPr lang="en-US"/>
              <a:pPr>
                <a:defRPr/>
              </a:pPr>
              <a:t>‹#›</a:t>
            </a:fld>
            <a:endParaRPr lang="en-US"/>
          </a:p>
        </p:txBody>
      </p:sp>
    </p:spTree>
    <p:extLst>
      <p:ext uri="{BB962C8B-B14F-4D97-AF65-F5344CB8AC3E}">
        <p14:creationId xmlns:p14="http://schemas.microsoft.com/office/powerpoint/2010/main" val="146348279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3681963-E2B4-4009-8E4D-B608AD5FD980}" type="slidenum">
              <a:rPr lang="en-US"/>
              <a:pPr>
                <a:defRPr/>
              </a:pPr>
              <a:t>‹#›</a:t>
            </a:fld>
            <a:endParaRPr lang="en-US"/>
          </a:p>
        </p:txBody>
      </p:sp>
    </p:spTree>
    <p:extLst>
      <p:ext uri="{BB962C8B-B14F-4D97-AF65-F5344CB8AC3E}">
        <p14:creationId xmlns:p14="http://schemas.microsoft.com/office/powerpoint/2010/main" val="161090330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0EA179B-0AF3-4CBF-95A2-56630620C8E3}" type="slidenum">
              <a:rPr lang="en-US"/>
              <a:pPr>
                <a:defRPr/>
              </a:pPr>
              <a:t>‹#›</a:t>
            </a:fld>
            <a:endParaRPr lang="en-US"/>
          </a:p>
        </p:txBody>
      </p:sp>
    </p:spTree>
    <p:extLst>
      <p:ext uri="{BB962C8B-B14F-4D97-AF65-F5344CB8AC3E}">
        <p14:creationId xmlns:p14="http://schemas.microsoft.com/office/powerpoint/2010/main" val="322697202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D6652B2-AD99-4244-B9C7-EB8F23A40A21}" type="slidenum">
              <a:rPr lang="en-US"/>
              <a:pPr>
                <a:defRPr/>
              </a:pPr>
              <a:t>‹#›</a:t>
            </a:fld>
            <a:endParaRPr lang="en-US"/>
          </a:p>
        </p:txBody>
      </p:sp>
    </p:spTree>
    <p:extLst>
      <p:ext uri="{BB962C8B-B14F-4D97-AF65-F5344CB8AC3E}">
        <p14:creationId xmlns:p14="http://schemas.microsoft.com/office/powerpoint/2010/main" val="262887394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D51F8C0-92F6-4DCB-9932-E9DA3CFBB58B}" type="slidenum">
              <a:rPr lang="en-US"/>
              <a:pPr>
                <a:defRPr/>
              </a:pPr>
              <a:t>‹#›</a:t>
            </a:fld>
            <a:endParaRPr lang="en-US"/>
          </a:p>
        </p:txBody>
      </p:sp>
    </p:spTree>
    <p:extLst>
      <p:ext uri="{BB962C8B-B14F-4D97-AF65-F5344CB8AC3E}">
        <p14:creationId xmlns:p14="http://schemas.microsoft.com/office/powerpoint/2010/main" val="295454340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9B5D47-998C-4437-B010-C0BD2EEC7167}" type="slidenum">
              <a:rPr lang="en-US"/>
              <a:pPr>
                <a:defRPr/>
              </a:pPr>
              <a:t>‹#›</a:t>
            </a:fld>
            <a:endParaRPr lang="en-US"/>
          </a:p>
        </p:txBody>
      </p:sp>
    </p:spTree>
    <p:extLst>
      <p:ext uri="{BB962C8B-B14F-4D97-AF65-F5344CB8AC3E}">
        <p14:creationId xmlns:p14="http://schemas.microsoft.com/office/powerpoint/2010/main" val="30330980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7F1FB0C-3862-421B-A059-DF544CA6F2A1}" type="slidenum">
              <a:rPr lang="en-US"/>
              <a:pPr>
                <a:defRPr/>
              </a:pPr>
              <a:t>‹#›</a:t>
            </a:fld>
            <a:endParaRPr lang="en-US"/>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5" y="2438472"/>
            <a:ext cx="9009063"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sp>
          <p:nvSpPr>
            <p:cNvPr id="8" name="Rectangle 10"/>
            <p:cNvSpPr>
              <a:spLocks noChangeArrowheads="1"/>
            </p:cNvSpPr>
            <p:nvPr/>
          </p:nvSpPr>
          <p:spPr bwMode="auto">
            <a:xfrm>
              <a:off x="400" y="1536"/>
              <a:ext cx="20" cy="663"/>
            </a:xfrm>
            <a:prstGeom prst="rect">
              <a:avLst/>
            </a:prstGeom>
            <a:solidFill>
              <a:schemeClr val="bg2"/>
            </a:soli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grpSp>
      <p:sp>
        <p:nvSpPr>
          <p:cNvPr id="457740" name="Rectangle 12"/>
          <p:cNvSpPr>
            <a:spLocks noGrp="1" noChangeArrowheads="1"/>
          </p:cNvSpPr>
          <p:nvPr>
            <p:ph type="ctrTitle"/>
          </p:nvPr>
        </p:nvSpPr>
        <p:spPr>
          <a:xfrm>
            <a:off x="990600" y="1828800"/>
            <a:ext cx="7772400" cy="1143000"/>
          </a:xfrm>
        </p:spPr>
        <p:txBody>
          <a:bodyPr/>
          <a:lstStyle>
            <a:lvl1pPr>
              <a:defRPr/>
            </a:lvl1pPr>
          </a:lstStyle>
          <a:p>
            <a:r>
              <a:rPr lang="en-US"/>
              <a:t>Click to edit Master title style</a:t>
            </a:r>
          </a:p>
        </p:txBody>
      </p:sp>
      <p:sp>
        <p:nvSpPr>
          <p:cNvPr id="457741"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solidFill>
                <a:srgbClr val="1C1C1C"/>
              </a:solidFill>
            </a:endParaRPr>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solidFill>
                <a:srgbClr val="1C1C1C"/>
              </a:solidFill>
            </a:endParaRPr>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1866690D-9437-4BE3-BF2D-B65471C254B8}" type="slidenum">
              <a:rPr lang="en-US">
                <a:solidFill>
                  <a:srgbClr val="1C1C1C"/>
                </a:solidFill>
              </a:rPr>
              <a:pPr>
                <a:defRPr/>
              </a:pPr>
              <a:t>‹#›</a:t>
            </a:fld>
            <a:endParaRPr lang="en-US">
              <a:solidFill>
                <a:srgbClr val="1C1C1C"/>
              </a:solidFill>
            </a:endParaRPr>
          </a:p>
        </p:txBody>
      </p:sp>
    </p:spTree>
    <p:extLst>
      <p:ext uri="{BB962C8B-B14F-4D97-AF65-F5344CB8AC3E}">
        <p14:creationId xmlns:p14="http://schemas.microsoft.com/office/powerpoint/2010/main" val="309386787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7895A3F7-59B9-42A8-8AAA-9510B76209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152383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7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799389CC-8D6A-45F9-BEB9-4DE5D8F969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198164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7952C688-172D-49BD-9476-E977B1C1B4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330517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3"/>
          <p:cNvSpPr>
            <a:spLocks noGrp="1" noChangeArrowheads="1"/>
          </p:cNvSpPr>
          <p:nvPr>
            <p:ph type="sldNum" sz="quarter" idx="12"/>
          </p:nvPr>
        </p:nvSpPr>
        <p:spPr>
          <a:ln/>
        </p:spPr>
        <p:txBody>
          <a:bodyPr/>
          <a:lstStyle>
            <a:lvl1pPr>
              <a:defRPr/>
            </a:lvl1pPr>
          </a:lstStyle>
          <a:p>
            <a:pPr>
              <a:defRPr/>
            </a:pPr>
            <a:fld id="{2986C7CD-AFB9-4761-B02C-14F271256A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684908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FD8F9903-224E-491E-B40D-6CA8F13986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282802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3"/>
          <p:cNvSpPr>
            <a:spLocks noGrp="1" noChangeArrowheads="1"/>
          </p:cNvSpPr>
          <p:nvPr>
            <p:ph type="sldNum" sz="quarter" idx="12"/>
          </p:nvPr>
        </p:nvSpPr>
        <p:spPr>
          <a:ln/>
        </p:spPr>
        <p:txBody>
          <a:bodyPr/>
          <a:lstStyle>
            <a:lvl1pPr>
              <a:defRPr/>
            </a:lvl1pPr>
          </a:lstStyle>
          <a:p>
            <a:pPr>
              <a:defRPr/>
            </a:pPr>
            <a:fld id="{286C7308-0EE6-4378-A0D3-62EBC12525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105819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2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CED54671-EFAC-41ED-96A8-5D0B0B0497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13380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A45256FF-408B-4E67-8A10-C2638FFF14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082272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88DE5BA6-99C2-448C-B409-DFCD80A5D8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62932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614FD8-3282-4E9F-9A5C-E74BE7D5B819}" type="slidenum">
              <a:rPr lang="en-US"/>
              <a:pPr>
                <a:defRPr/>
              </a:pPr>
              <a:t>‹#›</a:t>
            </a:fld>
            <a:endParaRPr lang="en-US"/>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610"/>
            <a:ext cx="1951038" cy="5514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0938" y="617610"/>
            <a:ext cx="5700712" cy="5514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C9F4B2F0-FC92-449D-A796-AEF54E25BB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502750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914400" y="1828804"/>
            <a:ext cx="8229600" cy="384175"/>
          </a:xfrm>
          <a:prstGeom prst="rect">
            <a:avLst/>
          </a:prstGeom>
          <a:noFill/>
          <a:ln w="9525">
            <a:noFill/>
            <a:miter lim="800000"/>
            <a:headEnd/>
            <a:tailEnd/>
          </a:ln>
        </p:spPr>
      </p:pic>
      <p:sp>
        <p:nvSpPr>
          <p:cNvPr id="203778" name="Rectangle 2"/>
          <p:cNvSpPr>
            <a:spLocks noGrp="1" noChangeArrowheads="1"/>
          </p:cNvSpPr>
          <p:nvPr>
            <p:ph type="ctrTitle"/>
          </p:nvPr>
        </p:nvSpPr>
        <p:spPr>
          <a:xfrm>
            <a:off x="914400" y="685800"/>
            <a:ext cx="7721600" cy="1143000"/>
          </a:xfrm>
        </p:spPr>
        <p:txBody>
          <a:bodyPr/>
          <a:lstStyle>
            <a:lvl1pPr>
              <a:defRPr/>
            </a:lvl1pPr>
          </a:lstStyle>
          <a:p>
            <a:r>
              <a:rPr lang="en-US"/>
              <a:t>Click to edit Master title style</a:t>
            </a:r>
          </a:p>
        </p:txBody>
      </p:sp>
      <p:sp>
        <p:nvSpPr>
          <p:cNvPr id="203779" name="Rectangle 3"/>
          <p:cNvSpPr>
            <a:spLocks noGrp="1" noChangeArrowheads="1"/>
          </p:cNvSpPr>
          <p:nvPr>
            <p:ph type="subTitle" idx="1"/>
          </p:nvPr>
        </p:nvSpPr>
        <p:spPr>
          <a:xfrm>
            <a:off x="2133600" y="3886200"/>
            <a:ext cx="64008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711200" y="6229350"/>
            <a:ext cx="19304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149600" y="6229350"/>
            <a:ext cx="28448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6604000" y="6229350"/>
            <a:ext cx="1828800" cy="514350"/>
          </a:xfrm>
        </p:spPr>
        <p:txBody>
          <a:bodyPr/>
          <a:lstStyle>
            <a:lvl1pPr>
              <a:defRPr>
                <a:solidFill>
                  <a:srgbClr val="5E574E"/>
                </a:solidFill>
              </a:defRPr>
            </a:lvl1pPr>
          </a:lstStyle>
          <a:p>
            <a:pPr>
              <a:defRPr/>
            </a:pPr>
            <a:fld id="{3C13A8C5-F07E-4F02-90F0-68B3056E7461}" type="slidenum">
              <a:rPr lang="en-US"/>
              <a:pPr>
                <a:defRPr/>
              </a:pPr>
              <a:t>‹#›</a:t>
            </a:fld>
            <a:endParaRPr lang="en-US"/>
          </a:p>
        </p:txBody>
      </p:sp>
    </p:spTree>
    <p:extLst>
      <p:ext uri="{BB962C8B-B14F-4D97-AF65-F5344CB8AC3E}">
        <p14:creationId xmlns:p14="http://schemas.microsoft.com/office/powerpoint/2010/main" val="1737761247"/>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6D9753-DFAA-467E-B6A8-7AC10202D95C}" type="slidenum">
              <a:rPr lang="en-US"/>
              <a:pPr>
                <a:defRPr/>
              </a:pPr>
              <a:t>‹#›</a:t>
            </a:fld>
            <a:endParaRPr lang="en-US"/>
          </a:p>
        </p:txBody>
      </p:sp>
    </p:spTree>
    <p:extLst>
      <p:ext uri="{BB962C8B-B14F-4D97-AF65-F5344CB8AC3E}">
        <p14:creationId xmlns:p14="http://schemas.microsoft.com/office/powerpoint/2010/main" val="869051862"/>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CAF194-115D-464E-80CA-38ED1B402C3C}" type="slidenum">
              <a:rPr lang="en-US"/>
              <a:pPr>
                <a:defRPr/>
              </a:pPr>
              <a:t>‹#›</a:t>
            </a:fld>
            <a:endParaRPr lang="en-US"/>
          </a:p>
        </p:txBody>
      </p:sp>
    </p:spTree>
    <p:extLst>
      <p:ext uri="{BB962C8B-B14F-4D97-AF65-F5344CB8AC3E}">
        <p14:creationId xmlns:p14="http://schemas.microsoft.com/office/powerpoint/2010/main" val="1394990987"/>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6"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4340"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918181-EB60-4C3D-A99D-86E2D3A1C87F}" type="slidenum">
              <a:rPr lang="en-US"/>
              <a:pPr>
                <a:defRPr/>
              </a:pPr>
              <a:t>‹#›</a:t>
            </a:fld>
            <a:endParaRPr lang="en-US"/>
          </a:p>
        </p:txBody>
      </p:sp>
    </p:spTree>
    <p:extLst>
      <p:ext uri="{BB962C8B-B14F-4D97-AF65-F5344CB8AC3E}">
        <p14:creationId xmlns:p14="http://schemas.microsoft.com/office/powerpoint/2010/main" val="989174060"/>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FFA7561-5AD5-4908-AE28-BD47296DCCDD}" type="slidenum">
              <a:rPr lang="en-US"/>
              <a:pPr>
                <a:defRPr/>
              </a:pPr>
              <a:t>‹#›</a:t>
            </a:fld>
            <a:endParaRPr lang="en-US"/>
          </a:p>
        </p:txBody>
      </p:sp>
    </p:spTree>
    <p:extLst>
      <p:ext uri="{BB962C8B-B14F-4D97-AF65-F5344CB8AC3E}">
        <p14:creationId xmlns:p14="http://schemas.microsoft.com/office/powerpoint/2010/main" val="2850407105"/>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C5A747C-20ED-4ADA-A381-5DAC7DEBE432}" type="slidenum">
              <a:rPr lang="en-US"/>
              <a:pPr>
                <a:defRPr/>
              </a:pPr>
              <a:t>‹#›</a:t>
            </a:fld>
            <a:endParaRPr lang="en-US"/>
          </a:p>
        </p:txBody>
      </p:sp>
    </p:spTree>
    <p:extLst>
      <p:ext uri="{BB962C8B-B14F-4D97-AF65-F5344CB8AC3E}">
        <p14:creationId xmlns:p14="http://schemas.microsoft.com/office/powerpoint/2010/main" val="1017946223"/>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A228BD-26A4-48CC-89FB-1FE31C7B66AE}" type="slidenum">
              <a:rPr lang="en-US"/>
              <a:pPr>
                <a:defRPr/>
              </a:pPr>
              <a:t>‹#›</a:t>
            </a:fld>
            <a:endParaRPr lang="en-US"/>
          </a:p>
        </p:txBody>
      </p:sp>
    </p:spTree>
    <p:extLst>
      <p:ext uri="{BB962C8B-B14F-4D97-AF65-F5344CB8AC3E}">
        <p14:creationId xmlns:p14="http://schemas.microsoft.com/office/powerpoint/2010/main" val="1293782364"/>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063"/>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AF096F-6DDE-4EE2-A998-DA737CECF179}" type="slidenum">
              <a:rPr lang="en-US"/>
              <a:pPr>
                <a:defRPr/>
              </a:pPr>
              <a:t>‹#›</a:t>
            </a:fld>
            <a:endParaRPr lang="en-US"/>
          </a:p>
        </p:txBody>
      </p:sp>
    </p:spTree>
    <p:extLst>
      <p:ext uri="{BB962C8B-B14F-4D97-AF65-F5344CB8AC3E}">
        <p14:creationId xmlns:p14="http://schemas.microsoft.com/office/powerpoint/2010/main" val="3014885477"/>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C70C6F-B78E-4E07-91AA-EA6D1E71932D}" type="slidenum">
              <a:rPr lang="en-US"/>
              <a:pPr>
                <a:defRPr/>
              </a:pPr>
              <a:t>‹#›</a:t>
            </a:fld>
            <a:endParaRPr lang="en-US"/>
          </a:p>
        </p:txBody>
      </p:sp>
    </p:spTree>
    <p:extLst>
      <p:ext uri="{BB962C8B-B14F-4D97-AF65-F5344CB8AC3E}">
        <p14:creationId xmlns:p14="http://schemas.microsoft.com/office/powerpoint/2010/main" val="3359629055"/>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CFDE66-0E29-45F4-813C-C80E0FA35275}" type="slidenum">
              <a:rPr lang="en-US"/>
              <a:pPr>
                <a:defRPr/>
              </a:pPr>
              <a:t>‹#›</a:t>
            </a:fld>
            <a:endParaRPr lang="en-US"/>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7E27B1-0C1E-45C8-AC93-DC11C8F2B883}" type="slidenum">
              <a:rPr lang="en-US"/>
              <a:pPr>
                <a:defRPr/>
              </a:pPr>
              <a:t>‹#›</a:t>
            </a:fld>
            <a:endParaRPr lang="en-US"/>
          </a:p>
        </p:txBody>
      </p:sp>
    </p:spTree>
    <p:extLst>
      <p:ext uri="{BB962C8B-B14F-4D97-AF65-F5344CB8AC3E}">
        <p14:creationId xmlns:p14="http://schemas.microsoft.com/office/powerpoint/2010/main" val="1809988592"/>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07" y="228600"/>
            <a:ext cx="6036733"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FFDDC9-2EB8-4D30-BFAF-0377EA617854}" type="slidenum">
              <a:rPr lang="en-US"/>
              <a:pPr>
                <a:defRPr/>
              </a:pPr>
              <a:t>‹#›</a:t>
            </a:fld>
            <a:endParaRPr lang="en-US"/>
          </a:p>
        </p:txBody>
      </p:sp>
    </p:spTree>
    <p:extLst>
      <p:ext uri="{BB962C8B-B14F-4D97-AF65-F5344CB8AC3E}">
        <p14:creationId xmlns:p14="http://schemas.microsoft.com/office/powerpoint/2010/main" val="540223447"/>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914400" y="1828804"/>
            <a:ext cx="8229600" cy="384175"/>
          </a:xfrm>
          <a:prstGeom prst="rect">
            <a:avLst/>
          </a:prstGeom>
          <a:noFill/>
          <a:ln w="9525">
            <a:noFill/>
            <a:miter lim="800000"/>
            <a:headEnd/>
            <a:tailEnd/>
          </a:ln>
        </p:spPr>
      </p:pic>
      <p:sp>
        <p:nvSpPr>
          <p:cNvPr id="203778" name="Rectangle 2"/>
          <p:cNvSpPr>
            <a:spLocks noGrp="1" noChangeArrowheads="1"/>
          </p:cNvSpPr>
          <p:nvPr>
            <p:ph type="ctrTitle"/>
          </p:nvPr>
        </p:nvSpPr>
        <p:spPr>
          <a:xfrm>
            <a:off x="914400" y="685800"/>
            <a:ext cx="7721600" cy="1143000"/>
          </a:xfrm>
        </p:spPr>
        <p:txBody>
          <a:bodyPr/>
          <a:lstStyle>
            <a:lvl1pPr>
              <a:defRPr/>
            </a:lvl1pPr>
          </a:lstStyle>
          <a:p>
            <a:r>
              <a:rPr lang="en-US"/>
              <a:t>Click to edit Master title style</a:t>
            </a:r>
          </a:p>
        </p:txBody>
      </p:sp>
      <p:sp>
        <p:nvSpPr>
          <p:cNvPr id="203779" name="Rectangle 3"/>
          <p:cNvSpPr>
            <a:spLocks noGrp="1" noChangeArrowheads="1"/>
          </p:cNvSpPr>
          <p:nvPr>
            <p:ph type="subTitle" idx="1"/>
          </p:nvPr>
        </p:nvSpPr>
        <p:spPr>
          <a:xfrm>
            <a:off x="2133600" y="3886200"/>
            <a:ext cx="64008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711200" y="6229350"/>
            <a:ext cx="19304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149600" y="6229350"/>
            <a:ext cx="28448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6604000" y="6229350"/>
            <a:ext cx="1828800" cy="514350"/>
          </a:xfrm>
        </p:spPr>
        <p:txBody>
          <a:bodyPr/>
          <a:lstStyle>
            <a:lvl1pPr>
              <a:defRPr>
                <a:solidFill>
                  <a:srgbClr val="5E574E"/>
                </a:solidFill>
              </a:defRPr>
            </a:lvl1pPr>
          </a:lstStyle>
          <a:p>
            <a:pPr>
              <a:defRPr/>
            </a:pPr>
            <a:fld id="{85A28EB6-E1E6-4901-9BFC-9593594DB132}" type="slidenum">
              <a:rPr lang="en-US"/>
              <a:pPr>
                <a:defRPr/>
              </a:pPr>
              <a:t>‹#›</a:t>
            </a:fld>
            <a:endParaRPr lang="en-US"/>
          </a:p>
        </p:txBody>
      </p:sp>
    </p:spTree>
    <p:extLst>
      <p:ext uri="{BB962C8B-B14F-4D97-AF65-F5344CB8AC3E}">
        <p14:creationId xmlns:p14="http://schemas.microsoft.com/office/powerpoint/2010/main" val="3022194365"/>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2F4E95-4030-4B13-95ED-B7DE7D230E48}" type="slidenum">
              <a:rPr lang="en-US"/>
              <a:pPr>
                <a:defRPr/>
              </a:pPr>
              <a:t>‹#›</a:t>
            </a:fld>
            <a:endParaRPr lang="en-US"/>
          </a:p>
        </p:txBody>
      </p:sp>
    </p:spTree>
    <p:extLst>
      <p:ext uri="{BB962C8B-B14F-4D97-AF65-F5344CB8AC3E}">
        <p14:creationId xmlns:p14="http://schemas.microsoft.com/office/powerpoint/2010/main" val="3667776069"/>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21"/>
            <a:ext cx="7772400" cy="1362075"/>
          </a:xfrm>
        </p:spPr>
        <p:txBody>
          <a:bodyPr anchor="t"/>
          <a:lstStyle>
            <a:lvl1pPr algn="l">
              <a:defRPr sz="3556"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1778"/>
            </a:lvl1pPr>
            <a:lvl2pPr marL="406405" indent="0">
              <a:buNone/>
              <a:defRPr sz="1600"/>
            </a:lvl2pPr>
            <a:lvl3pPr marL="812810" indent="0">
              <a:buNone/>
              <a:defRPr sz="1422"/>
            </a:lvl3pPr>
            <a:lvl4pPr marL="1219215" indent="0">
              <a:buNone/>
              <a:defRPr sz="1244"/>
            </a:lvl4pPr>
            <a:lvl5pPr marL="1625620" indent="0">
              <a:buNone/>
              <a:defRPr sz="1244"/>
            </a:lvl5pPr>
            <a:lvl6pPr marL="2032025" indent="0">
              <a:buNone/>
              <a:defRPr sz="1244"/>
            </a:lvl6pPr>
            <a:lvl7pPr marL="2438430" indent="0">
              <a:buNone/>
              <a:defRPr sz="1244"/>
            </a:lvl7pPr>
            <a:lvl8pPr marL="2844836" indent="0">
              <a:buNone/>
              <a:defRPr sz="1244"/>
            </a:lvl8pPr>
            <a:lvl9pPr marL="3251241" indent="0">
              <a:buNone/>
              <a:defRPr sz="1244"/>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717E3EF-EB0C-4190-B113-4ECC8EECF720}" type="slidenum">
              <a:rPr lang="en-US"/>
              <a:pPr>
                <a:defRPr/>
              </a:pPr>
              <a:t>‹#›</a:t>
            </a:fld>
            <a:endParaRPr lang="en-US"/>
          </a:p>
        </p:txBody>
      </p:sp>
    </p:spTree>
    <p:extLst>
      <p:ext uri="{BB962C8B-B14F-4D97-AF65-F5344CB8AC3E}">
        <p14:creationId xmlns:p14="http://schemas.microsoft.com/office/powerpoint/2010/main" val="879274262"/>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10" y="1885950"/>
            <a:ext cx="4021667" cy="4171950"/>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4344" y="1885950"/>
            <a:ext cx="4021667" cy="4171950"/>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E2812E7-FB6A-41B7-9634-E4FACA7A7684}" type="slidenum">
              <a:rPr lang="en-US"/>
              <a:pPr>
                <a:defRPr/>
              </a:pPr>
              <a:t>‹#›</a:t>
            </a:fld>
            <a:endParaRPr lang="en-US"/>
          </a:p>
        </p:txBody>
      </p:sp>
    </p:spTree>
    <p:extLst>
      <p:ext uri="{BB962C8B-B14F-4D97-AF65-F5344CB8AC3E}">
        <p14:creationId xmlns:p14="http://schemas.microsoft.com/office/powerpoint/2010/main" val="705189390"/>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69434C8-76C7-4C34-8942-32F9323034C9}" type="slidenum">
              <a:rPr lang="en-US"/>
              <a:pPr>
                <a:defRPr/>
              </a:pPr>
              <a:t>‹#›</a:t>
            </a:fld>
            <a:endParaRPr lang="en-US"/>
          </a:p>
        </p:txBody>
      </p:sp>
    </p:spTree>
    <p:extLst>
      <p:ext uri="{BB962C8B-B14F-4D97-AF65-F5344CB8AC3E}">
        <p14:creationId xmlns:p14="http://schemas.microsoft.com/office/powerpoint/2010/main" val="858613508"/>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E9E05AC-D992-4A4E-8133-C26187880165}" type="slidenum">
              <a:rPr lang="en-US"/>
              <a:pPr>
                <a:defRPr/>
              </a:pPr>
              <a:t>‹#›</a:t>
            </a:fld>
            <a:endParaRPr lang="en-US"/>
          </a:p>
        </p:txBody>
      </p:sp>
    </p:spTree>
    <p:extLst>
      <p:ext uri="{BB962C8B-B14F-4D97-AF65-F5344CB8AC3E}">
        <p14:creationId xmlns:p14="http://schemas.microsoft.com/office/powerpoint/2010/main" val="2066433648"/>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7AC0180-7176-4CA4-86C8-30CCA401938D}" type="slidenum">
              <a:rPr lang="en-US"/>
              <a:pPr>
                <a:defRPr/>
              </a:pPr>
              <a:t>‹#›</a:t>
            </a:fld>
            <a:endParaRPr lang="en-US"/>
          </a:p>
        </p:txBody>
      </p:sp>
    </p:spTree>
    <p:extLst>
      <p:ext uri="{BB962C8B-B14F-4D97-AF65-F5344CB8AC3E}">
        <p14:creationId xmlns:p14="http://schemas.microsoft.com/office/powerpoint/2010/main" val="17312532"/>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lstStyle>
            <a:lvl1pPr algn="l">
              <a:defRPr sz="1778" b="1"/>
            </a:lvl1pPr>
          </a:lstStyle>
          <a:p>
            <a:r>
              <a:rPr lang="en-US"/>
              <a:t>Click to edit Master title style</a:t>
            </a:r>
          </a:p>
        </p:txBody>
      </p:sp>
      <p:sp>
        <p:nvSpPr>
          <p:cNvPr id="3" name="Content Placeholder 2"/>
          <p:cNvSpPr>
            <a:spLocks noGrp="1"/>
          </p:cNvSpPr>
          <p:nvPr>
            <p:ph idx="1"/>
          </p:nvPr>
        </p:nvSpPr>
        <p:spPr>
          <a:xfrm>
            <a:off x="3575756" y="273071"/>
            <a:ext cx="5111044" cy="5853113"/>
          </a:xfrm>
        </p:spPr>
        <p:txBody>
          <a:bodyPr/>
          <a:lstStyle>
            <a:lvl1pPr>
              <a:defRPr sz="2844"/>
            </a:lvl1pPr>
            <a:lvl2pPr>
              <a:defRPr sz="2489"/>
            </a:lvl2pPr>
            <a:lvl3pPr>
              <a:defRPr sz="2133"/>
            </a:lvl3pPr>
            <a:lvl4pPr>
              <a:defRPr sz="1778"/>
            </a:lvl4pPr>
            <a:lvl5pPr>
              <a:defRPr sz="1778"/>
            </a:lvl5pPr>
            <a:lvl6pPr>
              <a:defRPr sz="1778"/>
            </a:lvl6pPr>
            <a:lvl7pPr>
              <a:defRPr sz="1778"/>
            </a:lvl7pPr>
            <a:lvl8pPr>
              <a:defRPr sz="1778"/>
            </a:lvl8pPr>
            <a:lvl9pPr>
              <a:defRPr sz="177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331615A-30C7-42F7-A5EF-BCAEB279CB96}" type="slidenum">
              <a:rPr lang="en-US"/>
              <a:pPr>
                <a:defRPr/>
              </a:pPr>
              <a:t>‹#›</a:t>
            </a:fld>
            <a:endParaRPr lang="en-US"/>
          </a:p>
        </p:txBody>
      </p:sp>
    </p:spTree>
    <p:extLst>
      <p:ext uri="{BB962C8B-B14F-4D97-AF65-F5344CB8AC3E}">
        <p14:creationId xmlns:p14="http://schemas.microsoft.com/office/powerpoint/2010/main" val="3415648344"/>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A6988DA-493C-4160-A8D5-CA0600A6BB3F}" type="slidenum">
              <a:rPr lang="en-US"/>
              <a:pPr>
                <a:defRPr/>
              </a:pPr>
              <a:t>‹#›</a:t>
            </a:fld>
            <a:endParaRPr lang="en-US"/>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lstStyle>
            <a:lvl1pPr algn="l">
              <a:defRPr sz="1778"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2844"/>
            </a:lvl1pPr>
            <a:lvl2pPr marL="406405" indent="0">
              <a:buNone/>
              <a:defRPr sz="2489"/>
            </a:lvl2pPr>
            <a:lvl3pPr marL="812810" indent="0">
              <a:buNone/>
              <a:defRPr sz="2133"/>
            </a:lvl3pPr>
            <a:lvl4pPr marL="1219215" indent="0">
              <a:buNone/>
              <a:defRPr sz="1778"/>
            </a:lvl4pPr>
            <a:lvl5pPr marL="1625620" indent="0">
              <a:buNone/>
              <a:defRPr sz="1778"/>
            </a:lvl5pPr>
            <a:lvl6pPr marL="2032025" indent="0">
              <a:buNone/>
              <a:defRPr sz="1778"/>
            </a:lvl6pPr>
            <a:lvl7pPr marL="2438430" indent="0">
              <a:buNone/>
              <a:defRPr sz="1778"/>
            </a:lvl7pPr>
            <a:lvl8pPr marL="2844836" indent="0">
              <a:buNone/>
              <a:defRPr sz="1778"/>
            </a:lvl8pPr>
            <a:lvl9pPr marL="3251241" indent="0">
              <a:buNone/>
              <a:defRPr sz="1778"/>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EBBDAEE-5402-49CB-B223-536FA1C9949C}" type="slidenum">
              <a:rPr lang="en-US"/>
              <a:pPr>
                <a:defRPr/>
              </a:pPr>
              <a:t>‹#›</a:t>
            </a:fld>
            <a:endParaRPr lang="en-US"/>
          </a:p>
        </p:txBody>
      </p:sp>
    </p:spTree>
    <p:extLst>
      <p:ext uri="{BB962C8B-B14F-4D97-AF65-F5344CB8AC3E}">
        <p14:creationId xmlns:p14="http://schemas.microsoft.com/office/powerpoint/2010/main" val="1461493557"/>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880842-A27C-4F93-8640-4F03BEB559E2}" type="slidenum">
              <a:rPr lang="en-US"/>
              <a:pPr>
                <a:defRPr/>
              </a:pPr>
              <a:t>‹#›</a:t>
            </a:fld>
            <a:endParaRPr lang="en-US"/>
          </a:p>
        </p:txBody>
      </p:sp>
    </p:spTree>
    <p:extLst>
      <p:ext uri="{BB962C8B-B14F-4D97-AF65-F5344CB8AC3E}">
        <p14:creationId xmlns:p14="http://schemas.microsoft.com/office/powerpoint/2010/main" val="2256181364"/>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11" y="228600"/>
            <a:ext cx="6036733"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AD5420-EEED-4EB7-878F-9FB375E4F24C}" type="slidenum">
              <a:rPr lang="en-US"/>
              <a:pPr>
                <a:defRPr/>
              </a:pPr>
              <a:t>‹#›</a:t>
            </a:fld>
            <a:endParaRPr lang="en-US"/>
          </a:p>
        </p:txBody>
      </p:sp>
    </p:spTree>
    <p:extLst>
      <p:ext uri="{BB962C8B-B14F-4D97-AF65-F5344CB8AC3E}">
        <p14:creationId xmlns:p14="http://schemas.microsoft.com/office/powerpoint/2010/main" val="1071712577"/>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D6EA33-D003-435A-82A0-DF3A7732C503}"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18EA8DD-56F9-4985-A93C-EF1F078ED03A}"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7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7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0F8535D-6635-4E1C-B7E0-66CAD01F8A6D}"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432E331-3866-416C-9E66-63870BFC2316}"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788022A-9D9B-4AC4-93F9-D1C63F4D4B54}"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982839-C0A7-40B7-B132-E2B5D0FBD126}"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A01FB44-B2EC-44A3-8E7C-311BA009EB46}"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F5FC686-E176-40A4-A884-06B7D9255314}"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311DE7-E7D7-4FBF-AD3B-B57758D1452C}"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945F2C5-C97A-4EF9-8208-910D72A231F9}"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1A1FFA3F-0529-47EE-AF88-438232F16B2F}"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6C6797D-333A-4C39-B5D1-96373ADC4292}"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9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FCA95195-6071-4C8F-85D5-A9298C7D7ED4}"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4292821-B1E5-4D3E-ABF9-D495292D4186}"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7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7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22532446-A9E8-4F0F-A87F-856B24F33D88}"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B51BE6C5-F862-431A-A625-9D1A8DC307DE}"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AD26389-9545-45BA-BF81-68C412580DFF}"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0C2E96AE-28E5-4C2B-814A-AC280434BAE7}"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4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194B4F53-C1EF-4049-9C80-91A8783D320A}"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3063A11C-B25D-46F8-B798-36A813BEB910}"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104ECC4B-5B79-4AE2-AF62-15C7F2F1D6B9}"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3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3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0C7806D5-08C1-41C8-BE9F-898D222DB952}"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285EBE78-7E79-479F-8107-B784B51F2BD2}"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57684FE2-7115-4559-9858-1BA58E0FF7A7}"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007AACFD-51C9-4357-8098-092D3C55E793}"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CEF86ABA-EDA0-46F3-978C-FB28CE158A0D}"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7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7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BD4A821-6FA5-4097-8F16-3E37C4D91409}"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7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7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0F345DC-9FA1-426B-9338-39E7CAFBC4A6}"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C6734A68-7019-4626-B251-892D11C8F966}"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785C8524-80AD-4B93-A8B8-7D64EB1AA892}"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F966E4C0-41BA-42DA-83C4-FBD55B7DA451}"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64D0FC51-B648-464A-A42D-A211AE2F5499}"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9C4944DB-034F-4933-8848-C9F7B3687600}"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095E40B8-5242-496B-AAE6-8D083C19BBE0}"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DDEBEE0D-5B42-4F4B-A0AC-F040477C031D}"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C0DB892E-0907-49E7-9910-1F6FCED3655E}"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9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19CB148F-9BC7-4835-97F2-E11CA43CA521}"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87C96A00-307F-4720-B660-454B3F6F7022}"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A7E2FEF-65B5-4F74-9145-7E252F1A712F}"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7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7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35F17B0B-84BF-4C52-8157-345FBEC30C9E}"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B4EFDC48-B62E-4DFB-AD47-5063EFB6D036}"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3F1B8499-6545-450A-982E-A05BFB2D4C07}"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4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14BCF17-5D7A-4EFB-8F22-2CF2B7E5DCC4}"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BFCFDCDB-300B-4C97-8151-D37FAAF711BB}"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041B0F8F-4FBE-4E30-AE76-2E1744594DC2}"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3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3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4C1E7AD0-3402-4847-9544-E32CF60AD86C}"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1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9E50B0A0-0606-4F58-955F-CC44201B98A6}" type="datetimeFigureOut">
              <a:rPr lang="en-US">
                <a:solidFill>
                  <a:prstClr val="black">
                    <a:tint val="75000"/>
                  </a:prstClr>
                </a:solidFill>
              </a:rPr>
              <a:pPr>
                <a:defRPr/>
              </a:pPr>
              <a:t>12/23/2023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D82F7FF-DB22-40B0-A1F6-7A38351E376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910A43B-4334-4108-AB18-594EB33901C4}" type="datetimeFigureOut">
              <a:rPr lang="en-US">
                <a:solidFill>
                  <a:prstClr val="black">
                    <a:tint val="75000"/>
                  </a:prstClr>
                </a:solidFill>
              </a:rPr>
              <a:pPr>
                <a:defRPr/>
              </a:pPr>
              <a:t>12/23/2023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73B2E99-7D06-4CE5-834A-953B4AB38EF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9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5A77AB83-88CF-48B5-B1FE-420B84E8413A}" type="datetimeFigureOut">
              <a:rPr lang="en-US">
                <a:solidFill>
                  <a:prstClr val="black">
                    <a:tint val="75000"/>
                  </a:prstClr>
                </a:solidFill>
              </a:rPr>
              <a:pPr>
                <a:defRPr/>
              </a:pPr>
              <a:t>12/23/2023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4CA7921-F3FE-4EB3-A9B1-F1BF951B8972}"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5CD3BD6-8DEE-42CF-9BC2-3E7EFEB72160}"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4C0100F-B200-4F19-A4AD-B3D27A0002D1}" type="datetimeFigureOut">
              <a:rPr lang="en-US">
                <a:solidFill>
                  <a:prstClr val="black">
                    <a:tint val="75000"/>
                  </a:prstClr>
                </a:solidFill>
              </a:rPr>
              <a:pPr>
                <a:defRPr/>
              </a:pPr>
              <a:t>12/23/2023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0678042-E6D8-48C0-8FD0-33348A062095}"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7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7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FF954D99-A156-425B-A5B0-5E927BFAE9AA}" type="datetimeFigureOut">
              <a:rPr lang="en-US">
                <a:solidFill>
                  <a:prstClr val="black">
                    <a:tint val="75000"/>
                  </a:prstClr>
                </a:solidFill>
              </a:rPr>
              <a:pPr>
                <a:defRPr/>
              </a:pPr>
              <a:t>12/23/2023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856662CD-C2E6-41CD-BD91-69798F56B3F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D53A564-65E3-49FC-AD44-BB948A2F0793}" type="datetimeFigureOut">
              <a:rPr lang="en-US">
                <a:solidFill>
                  <a:prstClr val="black">
                    <a:tint val="75000"/>
                  </a:prstClr>
                </a:solidFill>
              </a:rPr>
              <a:pPr>
                <a:defRPr/>
              </a:pPr>
              <a:t>12/23/2023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8E3982B-ED78-4F18-B234-871DE7B607B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8812662-CB44-4005-8DC0-2F9B000F2F71}" type="datetimeFigureOut">
              <a:rPr lang="en-US">
                <a:solidFill>
                  <a:prstClr val="black">
                    <a:tint val="75000"/>
                  </a:prstClr>
                </a:solidFill>
              </a:rPr>
              <a:pPr>
                <a:defRPr/>
              </a:pPr>
              <a:t>12/23/2023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BDDF485-61B9-45B1-8893-241C041AA12B}"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4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211680E-2688-425B-967D-5B18AD681D62}" type="datetimeFigureOut">
              <a:rPr lang="en-US">
                <a:solidFill>
                  <a:prstClr val="black">
                    <a:tint val="75000"/>
                  </a:prstClr>
                </a:solidFill>
              </a:rPr>
              <a:pPr>
                <a:defRPr/>
              </a:pPr>
              <a:t>12/23/2023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FDF7AC3-35F9-4F39-B153-6A95C256B6EB}"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E668B76-6161-4EFB-ADC6-AAE714A68108}" type="datetimeFigureOut">
              <a:rPr lang="en-US">
                <a:solidFill>
                  <a:prstClr val="black">
                    <a:tint val="75000"/>
                  </a:prstClr>
                </a:solidFill>
              </a:rPr>
              <a:pPr>
                <a:defRPr/>
              </a:pPr>
              <a:t>12/23/2023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940708C-A1C5-4458-8C1E-34E7EBAA2B2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630DF09-760B-4FE6-99F8-198D7DB4D09C}" type="datetimeFigureOut">
              <a:rPr lang="en-US">
                <a:solidFill>
                  <a:prstClr val="black">
                    <a:tint val="75000"/>
                  </a:prstClr>
                </a:solidFill>
              </a:rPr>
              <a:pPr>
                <a:defRPr/>
              </a:pPr>
              <a:t>12/23/2023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B4EAE6D-C5C7-4CFA-A72B-89BBDEB96834}"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3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3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83B765C-7455-4B74-BFFA-76322ABA3883}" type="datetimeFigureOut">
              <a:rPr lang="en-US">
                <a:solidFill>
                  <a:prstClr val="black">
                    <a:tint val="75000"/>
                  </a:prstClr>
                </a:solidFill>
              </a:rPr>
              <a:pPr>
                <a:defRPr/>
              </a:pPr>
              <a:t>12/23/2023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A38CC6F-A6B0-4279-8CAD-3C2340FE541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0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3E8A84-97E0-46BB-875C-EA4F5C1B03DA}" type="slidenum">
              <a:rPr lang="en-US"/>
              <a:pPr>
                <a:defRPr/>
              </a:pPr>
              <a:t>‹#›</a:t>
            </a:fld>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3120FF-FF6A-49B7-87CF-10B28D561763}"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4EDB6E3-2689-4AAC-A9F1-AD2115E71ADA}"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8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4DBC7FD-E89A-48C0-82C6-6F57565B4ABF}" type="slidenum">
              <a:rPr lang="en-US"/>
              <a:pPr>
                <a:defRPr/>
              </a:pPr>
              <a:t>‹#›</a:t>
            </a:fld>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D48E17-E3CE-467A-8820-F8AD58090A06}" type="slidenum">
              <a:rPr lang="en-US"/>
              <a:pPr>
                <a:defRPr/>
              </a:pPr>
              <a:t>‹#›</a:t>
            </a:fld>
            <a:endParaRPr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B3A01F2-B2C3-4EB0-A456-93A299656A49}" type="slidenum">
              <a:rPr lang="en-US"/>
              <a:pPr>
                <a:defRPr/>
              </a:pPr>
              <a:t>‹#›</a:t>
            </a:fld>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78A4D32-C152-4C96-8B27-FB0358C1C6E3}" type="slidenum">
              <a:rPr lang="en-US"/>
              <a:pPr>
                <a:defRPr/>
              </a:pPr>
              <a:t>‹#›</a:t>
            </a:fld>
            <a:endParaRPr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3C3E8E1-65A0-43C5-B19F-7B30069EB0A1}" type="slidenum">
              <a:rPr lang="en-US"/>
              <a:pPr>
                <a:defRPr/>
              </a:pPr>
              <a:t>‹#›</a:t>
            </a:fld>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3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8D11CEB-FE4E-4BDE-931D-AF5C600DBD52}" type="slidenum">
              <a:rPr lang="en-US"/>
              <a:pPr>
                <a:defRPr/>
              </a:pPr>
              <a:t>‹#›</a:t>
            </a:fld>
            <a:endParaRPr 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92C237C-A073-453E-86B1-7B586AC1FB5A}" type="slidenum">
              <a:rPr lang="en-US"/>
              <a:pPr>
                <a:defRPr/>
              </a:pPr>
              <a:t>‹#›</a:t>
            </a:fld>
            <a:endParaRPr 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4279FB-098F-42AB-8D30-719376D0E76B}" type="slidenum">
              <a:rPr lang="en-US"/>
              <a:pPr>
                <a:defRPr/>
              </a:pPr>
              <a:t>‹#›</a:t>
            </a:fld>
            <a:endParaRPr 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2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2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D002CA-B69C-4E50-B401-DEA65307F428}" type="slidenum">
              <a:rPr lang="en-US"/>
              <a:pPr>
                <a:defRPr/>
              </a:pPr>
              <a:t>‹#›</a:t>
            </a:fld>
            <a:endParaRPr 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FCB6A4-A3BA-4570-BECD-D199A02C472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1CEDACD-7602-48F7-A3B3-CCBBE21ECE02}" type="slidenum">
              <a:rPr lang="en-US"/>
              <a:pPr>
                <a:defRPr/>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F3DD7D-D355-4468-8CD8-7D8BF4D3916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982839-C0A7-40B7-B132-E2B5D0FBD12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D26389-9545-45BA-BF81-68C412580DF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7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7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0F345DC-9FA1-426B-9338-39E7CAFBC4A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A7E2FEF-65B5-4F74-9145-7E252F1A712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5CD3BD6-8DEE-42CF-9BC2-3E7EFEB7216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4EDB6E3-2689-4AAC-A9F1-AD2115E71AD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1CEDACD-7602-48F7-A3B3-CCBBE21ECE0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3FF599-6F2A-4222-AF29-FEC3CC8634D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ED2C91-EE16-4791-903E-898938833240}" type="slidenum">
              <a:rPr lang="en-US">
                <a:solidFill>
                  <a:srgbClr val="000000"/>
                </a:solidFill>
              </a:rPr>
              <a:pPr>
                <a:defRPr/>
              </a:pPr>
              <a:t>‹#›</a:t>
            </a:fld>
            <a:endParaRPr lang="en-US">
              <a:solidFill>
                <a:srgbClr val="000000"/>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image" Target="../media/image1.png"/><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13" Type="http://schemas.openxmlformats.org/officeDocument/2006/relationships/image" Target="../media/image1.png"/><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5929C5F8-760E-42DE-8B7F-E8F99F2D96F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18" r:id="rId1"/>
    <p:sldLayoutId id="2147484619" r:id="rId2"/>
    <p:sldLayoutId id="2147484620" r:id="rId3"/>
    <p:sldLayoutId id="2147484621" r:id="rId4"/>
    <p:sldLayoutId id="2147484622" r:id="rId5"/>
    <p:sldLayoutId id="2147484623" r:id="rId6"/>
    <p:sldLayoutId id="2147484624" r:id="rId7"/>
    <p:sldLayoutId id="2147484625" r:id="rId8"/>
    <p:sldLayoutId id="2147484626" r:id="rId9"/>
    <p:sldLayoutId id="2147484627" r:id="rId10"/>
    <p:sldLayoutId id="214748462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5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solidFill>
                <a:srgbClr val="000000"/>
              </a:solidFill>
            </a:endParaRPr>
          </a:p>
        </p:txBody>
      </p:sp>
      <p:sp>
        <p:nvSpPr>
          <p:cNvPr id="215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solidFill>
                <a:srgbClr val="000000"/>
              </a:solidFill>
            </a:endParaRPr>
          </a:p>
        </p:txBody>
      </p:sp>
      <p:sp>
        <p:nvSpPr>
          <p:cNvPr id="215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mn-lt"/>
              </a:defRPr>
            </a:lvl1pPr>
          </a:lstStyle>
          <a:p>
            <a:pPr>
              <a:defRPr/>
            </a:pPr>
            <a:fld id="{4D0BB960-CEAE-4B17-B79E-E591B70783AE}"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5648" r:id="rId1"/>
    <p:sldLayoutId id="2147485649" r:id="rId2"/>
    <p:sldLayoutId id="2147485650" r:id="rId3"/>
    <p:sldLayoutId id="2147485651" r:id="rId4"/>
    <p:sldLayoutId id="2147485652" r:id="rId5"/>
    <p:sldLayoutId id="2147485653" r:id="rId6"/>
    <p:sldLayoutId id="2147485654" r:id="rId7"/>
    <p:sldLayoutId id="2147485655" r:id="rId8"/>
    <p:sldLayoutId id="2147485656" r:id="rId9"/>
    <p:sldLayoutId id="2147485657" r:id="rId10"/>
    <p:sldLayoutId id="214748565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solidFill>
                <a:srgbClr val="000000"/>
              </a:solidFill>
            </a:endParaRPr>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solidFill>
                <a:srgbClr val="000000"/>
              </a:solidFill>
            </a:endParaRPr>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5929C5F8-760E-42DE-8B7F-E8F99F2D96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2260717"/>
      </p:ext>
    </p:extLst>
  </p:cSld>
  <p:clrMap bg1="lt1" tx1="dk1" bg2="lt2" tx2="dk2" accent1="accent1" accent2="accent2" accent3="accent3" accent4="accent4" accent5="accent5" accent6="accent6" hlink="hlink" folHlink="folHlink"/>
  <p:sldLayoutIdLst>
    <p:sldLayoutId id="2147485732" r:id="rId1"/>
    <p:sldLayoutId id="2147485733" r:id="rId2"/>
    <p:sldLayoutId id="2147485734" r:id="rId3"/>
    <p:sldLayoutId id="2147485735" r:id="rId4"/>
    <p:sldLayoutId id="2147485736" r:id="rId5"/>
    <p:sldLayoutId id="2147485737" r:id="rId6"/>
    <p:sldLayoutId id="2147485738" r:id="rId7"/>
    <p:sldLayoutId id="2147485739" r:id="rId8"/>
    <p:sldLayoutId id="2147485740" r:id="rId9"/>
    <p:sldLayoutId id="2147485741" r:id="rId10"/>
    <p:sldLayoutId id="214748574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solidFill>
                <a:srgbClr val="000000"/>
              </a:solidFill>
            </a:endParaRPr>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solidFill>
                <a:srgbClr val="000000"/>
              </a:solidFill>
            </a:endParaRPr>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5929C5F8-760E-42DE-8B7F-E8F99F2D96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1135862"/>
      </p:ext>
    </p:extLst>
  </p:cSld>
  <p:clrMap bg1="lt1" tx1="dk1" bg2="lt2" tx2="dk2" accent1="accent1" accent2="accent2" accent3="accent3" accent4="accent4" accent5="accent5" accent6="accent6" hlink="hlink" folHlink="folHlink"/>
  <p:sldLayoutIdLst>
    <p:sldLayoutId id="2147485768" r:id="rId1"/>
    <p:sldLayoutId id="2147485769" r:id="rId2"/>
    <p:sldLayoutId id="2147485770" r:id="rId3"/>
    <p:sldLayoutId id="2147485771" r:id="rId4"/>
    <p:sldLayoutId id="2147485772" r:id="rId5"/>
    <p:sldLayoutId id="2147485773" r:id="rId6"/>
    <p:sldLayoutId id="2147485774" r:id="rId7"/>
    <p:sldLayoutId id="2147485775" r:id="rId8"/>
    <p:sldLayoutId id="2147485776" r:id="rId9"/>
    <p:sldLayoutId id="2147485777" r:id="rId10"/>
    <p:sldLayoutId id="214748577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6706" name="Rectangle 2"/>
          <p:cNvSpPr>
            <a:spLocks noChangeArrowheads="1"/>
          </p:cNvSpPr>
          <p:nvPr/>
        </p:nvSpPr>
        <p:spPr bwMode="ltGray">
          <a:xfrm>
            <a:off x="417513" y="1098664"/>
            <a:ext cx="438150" cy="474663"/>
          </a:xfrm>
          <a:prstGeom prst="rect">
            <a:avLst/>
          </a:prstGeom>
          <a:solidFill>
            <a:schemeClr val="accent2"/>
          </a:soli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07" name="Rectangle 3"/>
          <p:cNvSpPr>
            <a:spLocks noChangeArrowheads="1"/>
          </p:cNvSpPr>
          <p:nvPr/>
        </p:nvSpPr>
        <p:spPr bwMode="ltGray">
          <a:xfrm>
            <a:off x="800102" y="1098664"/>
            <a:ext cx="328613" cy="474663"/>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08" name="Rectangle 4"/>
          <p:cNvSpPr>
            <a:spLocks noChangeArrowheads="1"/>
          </p:cNvSpPr>
          <p:nvPr/>
        </p:nvSpPr>
        <p:spPr bwMode="ltGray">
          <a:xfrm>
            <a:off x="541395" y="1520832"/>
            <a:ext cx="422275" cy="474663"/>
          </a:xfrm>
          <a:prstGeom prst="rect">
            <a:avLst/>
          </a:prstGeom>
          <a:solidFill>
            <a:schemeClr val="folHlink"/>
          </a:soli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09" name="Rectangle 5"/>
          <p:cNvSpPr>
            <a:spLocks noChangeArrowheads="1"/>
          </p:cNvSpPr>
          <p:nvPr/>
        </p:nvSpPr>
        <p:spPr bwMode="ltGray">
          <a:xfrm>
            <a:off x="911225" y="1520832"/>
            <a:ext cx="368300" cy="474663"/>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10" name="Rectangle 6"/>
          <p:cNvSpPr>
            <a:spLocks noChangeArrowheads="1"/>
          </p:cNvSpPr>
          <p:nvPr/>
        </p:nvSpPr>
        <p:spPr bwMode="ltGray">
          <a:xfrm>
            <a:off x="127002" y="1447914"/>
            <a:ext cx="560388"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11" name="Rectangle 7"/>
          <p:cNvSpPr>
            <a:spLocks noChangeArrowheads="1"/>
          </p:cNvSpPr>
          <p:nvPr/>
        </p:nvSpPr>
        <p:spPr bwMode="gray">
          <a:xfrm>
            <a:off x="762001" y="990714"/>
            <a:ext cx="31750" cy="1052513"/>
          </a:xfrm>
          <a:prstGeom prst="rect">
            <a:avLst/>
          </a:prstGeom>
          <a:solidFill>
            <a:schemeClr val="bg2"/>
          </a:soli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12" name="Rectangle 8"/>
          <p:cNvSpPr>
            <a:spLocks noChangeArrowheads="1"/>
          </p:cNvSpPr>
          <p:nvPr/>
        </p:nvSpPr>
        <p:spPr bwMode="gray">
          <a:xfrm>
            <a:off x="442916" y="1781175"/>
            <a:ext cx="8226425" cy="3175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1033" name="Rectangle 9"/>
          <p:cNvSpPr>
            <a:spLocks noGrp="1" noChangeArrowheads="1"/>
          </p:cNvSpPr>
          <p:nvPr>
            <p:ph type="title"/>
          </p:nvPr>
        </p:nvSpPr>
        <p:spPr bwMode="auto">
          <a:xfrm>
            <a:off x="1150995" y="617538"/>
            <a:ext cx="77930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34" name="Rectangle 10"/>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56715"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vl1pPr>
          </a:lstStyle>
          <a:p>
            <a:pPr>
              <a:defRPr/>
            </a:pPr>
            <a:endParaRPr lang="en-US">
              <a:solidFill>
                <a:srgbClr val="000000"/>
              </a:solidFill>
              <a:latin typeface="Tahoma" pitchFamily="34" charset="0"/>
            </a:endParaRPr>
          </a:p>
        </p:txBody>
      </p:sp>
      <p:sp>
        <p:nvSpPr>
          <p:cNvPr id="456716" name="Rectangle 12"/>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vl1pPr>
          </a:lstStyle>
          <a:p>
            <a:pPr>
              <a:defRPr/>
            </a:pPr>
            <a:endParaRPr lang="en-US">
              <a:solidFill>
                <a:srgbClr val="000000"/>
              </a:solidFill>
              <a:latin typeface="Tahoma" pitchFamily="34" charset="0"/>
            </a:endParaRPr>
          </a:p>
        </p:txBody>
      </p:sp>
      <p:sp>
        <p:nvSpPr>
          <p:cNvPr id="456717"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a:defRPr/>
            </a:pPr>
            <a:fld id="{7EB7BD9B-7A7B-4797-8EA7-D229A18524BF}" type="slidenum">
              <a:rPr lang="en-US">
                <a:solidFill>
                  <a:srgbClr val="000000"/>
                </a:solidFill>
                <a:latin typeface="Tahoma" pitchFamily="34" charset="0"/>
              </a:rPr>
              <a:pPr>
                <a:defRPr/>
              </a:pPr>
              <a:t>‹#›</a:t>
            </a:fld>
            <a:endParaRPr lang="en-US">
              <a:solidFill>
                <a:srgbClr val="000000"/>
              </a:solidFill>
              <a:latin typeface="Tahoma" pitchFamily="34" charset="0"/>
            </a:endParaRPr>
          </a:p>
        </p:txBody>
      </p:sp>
    </p:spTree>
    <p:extLst>
      <p:ext uri="{BB962C8B-B14F-4D97-AF65-F5344CB8AC3E}">
        <p14:creationId xmlns:p14="http://schemas.microsoft.com/office/powerpoint/2010/main" val="3072257920"/>
      </p:ext>
    </p:extLst>
  </p:cSld>
  <p:clrMap bg1="lt1" tx1="dk1" bg2="lt2" tx2="dk2" accent1="accent1" accent2="accent2" accent3="accent3" accent4="accent4" accent5="accent5" accent6="accent6" hlink="hlink" folHlink="folHlink"/>
  <p:sldLayoutIdLst>
    <p:sldLayoutId id="2147485780" r:id="rId1"/>
    <p:sldLayoutId id="2147485781" r:id="rId2"/>
    <p:sldLayoutId id="2147485782" r:id="rId3"/>
    <p:sldLayoutId id="2147485783" r:id="rId4"/>
    <p:sldLayoutId id="2147485784" r:id="rId5"/>
    <p:sldLayoutId id="2147485785" r:id="rId6"/>
    <p:sldLayoutId id="2147485786" r:id="rId7"/>
    <p:sldLayoutId id="2147485787" r:id="rId8"/>
    <p:sldLayoutId id="2147485788" r:id="rId9"/>
    <p:sldLayoutId id="2147485789" r:id="rId10"/>
    <p:sldLayoutId id="2147485790"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solidFill>
                <a:srgbClr val="000000"/>
              </a:solidFill>
            </a:endParaRPr>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solidFill>
                <a:srgbClr val="000000"/>
              </a:solidFill>
            </a:endParaRPr>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5929C5F8-760E-42DE-8B7F-E8F99F2D96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0735093"/>
      </p:ext>
    </p:extLst>
  </p:cSld>
  <p:clrMap bg1="lt1" tx1="dk1" bg2="lt2" tx2="dk2" accent1="accent1" accent2="accent2" accent3="accent3" accent4="accent4" accent5="accent5" accent6="accent6" hlink="hlink" folHlink="folHlink"/>
  <p:sldLayoutIdLst>
    <p:sldLayoutId id="2147485804" r:id="rId1"/>
    <p:sldLayoutId id="2147485805" r:id="rId2"/>
    <p:sldLayoutId id="2147485806" r:id="rId3"/>
    <p:sldLayoutId id="2147485807" r:id="rId4"/>
    <p:sldLayoutId id="2147485808" r:id="rId5"/>
    <p:sldLayoutId id="2147485809" r:id="rId6"/>
    <p:sldLayoutId id="2147485810" r:id="rId7"/>
    <p:sldLayoutId id="2147485811" r:id="rId8"/>
    <p:sldLayoutId id="2147485812" r:id="rId9"/>
    <p:sldLayoutId id="2147485813" r:id="rId10"/>
    <p:sldLayoutId id="214748581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008080"/>
        </a:solidFill>
        <a:effectLst/>
      </p:bgPr>
    </p:bg>
    <p:spTree>
      <p:nvGrpSpPr>
        <p:cNvPr id="1" name=""/>
        <p:cNvGrpSpPr/>
        <p:nvPr/>
      </p:nvGrpSpPr>
      <p:grpSpPr>
        <a:xfrm>
          <a:off x="0" y="0"/>
          <a:ext cx="0" cy="0"/>
          <a:chOff x="0" y="0"/>
          <a:chExt cx="0" cy="0"/>
        </a:xfrm>
      </p:grpSpPr>
      <p:sp>
        <p:nvSpPr>
          <p:cNvPr id="123906" name="Arc 2"/>
          <p:cNvSpPr>
            <a:spLocks/>
          </p:cNvSpPr>
          <p:nvPr/>
        </p:nvSpPr>
        <p:spPr bwMode="auto">
          <a:xfrm>
            <a:off x="0" y="842963"/>
            <a:ext cx="2895600" cy="60182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accent1"/>
              </a:gs>
              <a:gs pos="100000">
                <a:schemeClr val="accent2"/>
              </a:gs>
            </a:gsLst>
            <a:lin ang="5400000" scaled="1"/>
          </a:gradFill>
          <a:ln w="9525">
            <a:noFill/>
            <a:round/>
            <a:headEnd type="none" w="sm" len="sm"/>
            <a:tailEnd type="none" w="sm" len="sm"/>
          </a:ln>
          <a:effectLst/>
        </p:spPr>
        <p:txBody>
          <a:bodyPr/>
          <a:lstStyle/>
          <a:p>
            <a:pPr eaLnBrk="0" hangingPunct="0">
              <a:defRPr/>
            </a:pPr>
            <a:endParaRPr kumimoji="1" lang="en-US" sz="2400">
              <a:solidFill>
                <a:srgbClr val="FFFFFF"/>
              </a:solidFill>
              <a:latin typeface="Times New Roman" pitchFamily="18" charset="0"/>
            </a:endParaRPr>
          </a:p>
        </p:txBody>
      </p:sp>
      <p:sp>
        <p:nvSpPr>
          <p:cNvPr id="3075" name="Rectangle 3"/>
          <p:cNvSpPr>
            <a:spLocks noGrp="1" noChangeArrowheads="1"/>
          </p:cNvSpPr>
          <p:nvPr>
            <p:ph type="title"/>
          </p:nvPr>
        </p:nvSpPr>
        <p:spPr bwMode="auto">
          <a:xfrm>
            <a:off x="2819400" y="609600"/>
            <a:ext cx="60960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3076" name="Rectangle 4"/>
          <p:cNvSpPr>
            <a:spLocks noGrp="1" noChangeArrowheads="1"/>
          </p:cNvSpPr>
          <p:nvPr>
            <p:ph type="body" idx="1"/>
          </p:nvPr>
        </p:nvSpPr>
        <p:spPr bwMode="auto">
          <a:xfrm>
            <a:off x="2819400" y="1981200"/>
            <a:ext cx="60960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3909" name="Rectangle 5"/>
          <p:cNvSpPr>
            <a:spLocks noGrp="1" noChangeArrowheads="1"/>
          </p:cNvSpPr>
          <p:nvPr>
            <p:ph type="dt" sz="half" idx="2"/>
          </p:nvPr>
        </p:nvSpPr>
        <p:spPr bwMode="auto">
          <a:xfrm>
            <a:off x="304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solidFill>
                  <a:schemeClr val="hlink"/>
                </a:solidFill>
                <a:latin typeface="+mn-lt"/>
              </a:defRPr>
            </a:lvl1pPr>
          </a:lstStyle>
          <a:p>
            <a:pPr eaLnBrk="0" hangingPunct="0">
              <a:defRPr/>
            </a:pPr>
            <a:endParaRPr kumimoji="1" lang="en-US">
              <a:solidFill>
                <a:srgbClr val="800000"/>
              </a:solidFill>
            </a:endParaRPr>
          </a:p>
        </p:txBody>
      </p:sp>
      <p:sp>
        <p:nvSpPr>
          <p:cNvPr id="123910" name="Rectangle 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solidFill>
                  <a:schemeClr val="hlink"/>
                </a:solidFill>
                <a:latin typeface="+mn-lt"/>
              </a:defRPr>
            </a:lvl1pPr>
          </a:lstStyle>
          <a:p>
            <a:pPr eaLnBrk="0" hangingPunct="0">
              <a:defRPr/>
            </a:pPr>
            <a:endParaRPr kumimoji="1" lang="en-US">
              <a:solidFill>
                <a:srgbClr val="800000"/>
              </a:solidFill>
            </a:endParaRPr>
          </a:p>
        </p:txBody>
      </p:sp>
      <p:sp>
        <p:nvSpPr>
          <p:cNvPr id="123911" name="Rectangle 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chemeClr val="hlink"/>
                </a:solidFill>
                <a:latin typeface="+mn-lt"/>
              </a:defRPr>
            </a:lvl1pPr>
          </a:lstStyle>
          <a:p>
            <a:pPr eaLnBrk="0" hangingPunct="0">
              <a:defRPr/>
            </a:pPr>
            <a:fld id="{E556C98A-6103-4B60-86C6-3AA93CD92E0E}" type="slidenum">
              <a:rPr kumimoji="1" lang="en-US">
                <a:solidFill>
                  <a:srgbClr val="800000"/>
                </a:solidFill>
              </a:rPr>
              <a:pPr eaLnBrk="0" hangingPunct="0">
                <a:defRPr/>
              </a:pPr>
              <a:t>‹#›</a:t>
            </a:fld>
            <a:endParaRPr kumimoji="1" lang="en-US">
              <a:solidFill>
                <a:srgbClr val="800000"/>
              </a:solidFill>
            </a:endParaRPr>
          </a:p>
        </p:txBody>
      </p:sp>
    </p:spTree>
    <p:extLst>
      <p:ext uri="{BB962C8B-B14F-4D97-AF65-F5344CB8AC3E}">
        <p14:creationId xmlns:p14="http://schemas.microsoft.com/office/powerpoint/2010/main" val="1725784857"/>
      </p:ext>
    </p:extLst>
  </p:cSld>
  <p:clrMap bg1="dk2" tx1="lt1" bg2="dk1" tx2="lt2" accent1="accent1" accent2="accent2" accent3="accent3" accent4="accent4" accent5="accent5" accent6="accent6" hlink="hlink" folHlink="folHlink"/>
  <p:sldLayoutIdLst>
    <p:sldLayoutId id="2147485816" r:id="rId1"/>
    <p:sldLayoutId id="2147485817" r:id="rId2"/>
    <p:sldLayoutId id="2147485818" r:id="rId3"/>
    <p:sldLayoutId id="2147485819" r:id="rId4"/>
    <p:sldLayoutId id="2147485820" r:id="rId5"/>
    <p:sldLayoutId id="2147485821" r:id="rId6"/>
    <p:sldLayoutId id="2147485822" r:id="rId7"/>
    <p:sldLayoutId id="2147485823" r:id="rId8"/>
    <p:sldLayoutId id="2147485824" r:id="rId9"/>
    <p:sldLayoutId id="2147485825" r:id="rId10"/>
    <p:sldLayoutId id="2147485826" r:id="rId11"/>
  </p:sldLayoutIdLst>
  <p:transition/>
  <p:txStyles>
    <p:title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fontAlgn="base">
        <a:lnSpc>
          <a:spcPct val="70000"/>
        </a:lnSpc>
        <a:spcBef>
          <a:spcPct val="0"/>
        </a:spcBef>
        <a:spcAft>
          <a:spcPct val="0"/>
        </a:spcAft>
        <a:defRPr kumimoji="1" sz="4800" b="1">
          <a:solidFill>
            <a:schemeClr val="tx2"/>
          </a:solidFill>
          <a:latin typeface="Arial Narrow" pitchFamily="34" charset="0"/>
        </a:defRPr>
      </a:lvl6pPr>
      <a:lvl7pPr marL="914400" algn="l" rtl="0" fontAlgn="base">
        <a:lnSpc>
          <a:spcPct val="70000"/>
        </a:lnSpc>
        <a:spcBef>
          <a:spcPct val="0"/>
        </a:spcBef>
        <a:spcAft>
          <a:spcPct val="0"/>
        </a:spcAft>
        <a:defRPr kumimoji="1" sz="4800" b="1">
          <a:solidFill>
            <a:schemeClr val="tx2"/>
          </a:solidFill>
          <a:latin typeface="Arial Narrow" pitchFamily="34" charset="0"/>
        </a:defRPr>
      </a:lvl7pPr>
      <a:lvl8pPr marL="1371600" algn="l" rtl="0" fontAlgn="base">
        <a:lnSpc>
          <a:spcPct val="70000"/>
        </a:lnSpc>
        <a:spcBef>
          <a:spcPct val="0"/>
        </a:spcBef>
        <a:spcAft>
          <a:spcPct val="0"/>
        </a:spcAft>
        <a:defRPr kumimoji="1" sz="4800" b="1">
          <a:solidFill>
            <a:schemeClr val="tx2"/>
          </a:solidFill>
          <a:latin typeface="Arial Narrow" pitchFamily="34" charset="0"/>
        </a:defRPr>
      </a:lvl8pPr>
      <a:lvl9pPr marL="1828800" algn="l" rtl="0" fontAlgn="base">
        <a:lnSpc>
          <a:spcPct val="70000"/>
        </a:lnSpc>
        <a:spcBef>
          <a:spcPct val="0"/>
        </a:spcBef>
        <a:spcAft>
          <a:spcPct val="0"/>
        </a:spcAft>
        <a:defRPr kumimoji="1"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2600">
          <a:solidFill>
            <a:schemeClr val="tx1"/>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5pPr>
      <a:lvl6pPr marL="2514600" indent="-228600" algn="l" rtl="0" fontAlgn="base">
        <a:spcBef>
          <a:spcPct val="20000"/>
        </a:spcBef>
        <a:spcAft>
          <a:spcPct val="0"/>
        </a:spcAft>
        <a:buClr>
          <a:schemeClr val="hlink"/>
        </a:buClr>
        <a:buSzPct val="100000"/>
        <a:buChar char="–"/>
        <a:defRPr kumimoji="1" sz="2000">
          <a:solidFill>
            <a:schemeClr val="tx1"/>
          </a:solidFill>
          <a:latin typeface="+mn-lt"/>
        </a:defRPr>
      </a:lvl6pPr>
      <a:lvl7pPr marL="2971800" indent="-228600" algn="l" rtl="0" fontAlgn="base">
        <a:spcBef>
          <a:spcPct val="20000"/>
        </a:spcBef>
        <a:spcAft>
          <a:spcPct val="0"/>
        </a:spcAft>
        <a:buClr>
          <a:schemeClr val="hlink"/>
        </a:buClr>
        <a:buSzPct val="100000"/>
        <a:buChar char="–"/>
        <a:defRPr kumimoji="1" sz="2000">
          <a:solidFill>
            <a:schemeClr val="tx1"/>
          </a:solidFill>
          <a:latin typeface="+mn-lt"/>
        </a:defRPr>
      </a:lvl7pPr>
      <a:lvl8pPr marL="3429000" indent="-228600" algn="l" rtl="0" fontAlgn="base">
        <a:spcBef>
          <a:spcPct val="20000"/>
        </a:spcBef>
        <a:spcAft>
          <a:spcPct val="0"/>
        </a:spcAft>
        <a:buClr>
          <a:schemeClr val="hlink"/>
        </a:buClr>
        <a:buSzPct val="100000"/>
        <a:buChar char="–"/>
        <a:defRPr kumimoji="1" sz="2000">
          <a:solidFill>
            <a:schemeClr val="tx1"/>
          </a:solidFill>
          <a:latin typeface="+mn-lt"/>
        </a:defRPr>
      </a:lvl8pPr>
      <a:lvl9pPr marL="3886200" indent="-228600" algn="l" rtl="0" fontAlgn="base">
        <a:spcBef>
          <a:spcPct val="20000"/>
        </a:spcBef>
        <a:spcAft>
          <a:spcPct val="0"/>
        </a:spcAft>
        <a:buClr>
          <a:schemeClr val="hlink"/>
        </a:buClr>
        <a:buSzPct val="100000"/>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5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0" sz="1400" baseline="30000">
                <a:solidFill>
                  <a:schemeClr val="tx1"/>
                </a:solidFill>
                <a:latin typeface="+mn-lt"/>
              </a:defRPr>
            </a:lvl1pPr>
          </a:lstStyle>
          <a:p>
            <a:pPr>
              <a:defRPr/>
            </a:pPr>
            <a:endParaRPr lang="en-US">
              <a:solidFill>
                <a:srgbClr val="000000"/>
              </a:solidFill>
            </a:endParaRPr>
          </a:p>
        </p:txBody>
      </p:sp>
      <p:sp>
        <p:nvSpPr>
          <p:cNvPr id="215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400" baseline="30000">
                <a:solidFill>
                  <a:schemeClr val="tx1"/>
                </a:solidFill>
                <a:latin typeface="+mn-lt"/>
              </a:defRPr>
            </a:lvl1pPr>
          </a:lstStyle>
          <a:p>
            <a:pPr>
              <a:defRPr/>
            </a:pPr>
            <a:endParaRPr lang="en-US">
              <a:solidFill>
                <a:srgbClr val="000000"/>
              </a:solidFill>
            </a:endParaRPr>
          </a:p>
        </p:txBody>
      </p:sp>
      <p:sp>
        <p:nvSpPr>
          <p:cNvPr id="215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baseline="30000">
                <a:solidFill>
                  <a:schemeClr val="tx1"/>
                </a:solidFill>
                <a:latin typeface="+mn-lt"/>
              </a:defRPr>
            </a:lvl1pPr>
          </a:lstStyle>
          <a:p>
            <a:pPr>
              <a:defRPr/>
            </a:pPr>
            <a:fld id="{4EAA8973-A7C6-43B8-91E3-A100D3EC74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6639216"/>
      </p:ext>
    </p:extLst>
  </p:cSld>
  <p:clrMap bg1="lt1" tx1="dk1" bg2="lt2" tx2="dk2" accent1="accent1" accent2="accent2" accent3="accent3" accent4="accent4" accent5="accent5" accent6="accent6" hlink="hlink" folHlink="folHlink"/>
  <p:sldLayoutIdLst>
    <p:sldLayoutId id="2147485828" r:id="rId1"/>
    <p:sldLayoutId id="2147485829" r:id="rId2"/>
    <p:sldLayoutId id="2147485830" r:id="rId3"/>
    <p:sldLayoutId id="2147485831" r:id="rId4"/>
    <p:sldLayoutId id="2147485832" r:id="rId5"/>
    <p:sldLayoutId id="2147485833" r:id="rId6"/>
    <p:sldLayoutId id="2147485834" r:id="rId7"/>
    <p:sldLayoutId id="2147485835" r:id="rId8"/>
    <p:sldLayoutId id="2147485836" r:id="rId9"/>
    <p:sldLayoutId id="2147485837" r:id="rId10"/>
    <p:sldLayoutId id="214748583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solidFill>
                <a:srgbClr val="000000"/>
              </a:solidFill>
            </a:endParaRPr>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solidFill>
                <a:srgbClr val="000000"/>
              </a:solidFill>
            </a:endParaRPr>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5929C5F8-760E-42DE-8B7F-E8F99F2D96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725474"/>
      </p:ext>
    </p:extLst>
  </p:cSld>
  <p:clrMap bg1="lt1" tx1="dk1" bg2="lt2" tx2="dk2" accent1="accent1" accent2="accent2" accent3="accent3" accent4="accent4" accent5="accent5" accent6="accent6" hlink="hlink" folHlink="folHlink"/>
  <p:sldLayoutIdLst>
    <p:sldLayoutId id="2147485912" r:id="rId1"/>
    <p:sldLayoutId id="2147485913" r:id="rId2"/>
    <p:sldLayoutId id="2147485914" r:id="rId3"/>
    <p:sldLayoutId id="2147485915" r:id="rId4"/>
    <p:sldLayoutId id="2147485916" r:id="rId5"/>
    <p:sldLayoutId id="2147485917" r:id="rId6"/>
    <p:sldLayoutId id="2147485918" r:id="rId7"/>
    <p:sldLayoutId id="2147485919" r:id="rId8"/>
    <p:sldLayoutId id="2147485920" r:id="rId9"/>
    <p:sldLayoutId id="2147485921" r:id="rId10"/>
    <p:sldLayoutId id="214748592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6706" name="Rectangle 2"/>
          <p:cNvSpPr>
            <a:spLocks noChangeArrowheads="1"/>
          </p:cNvSpPr>
          <p:nvPr/>
        </p:nvSpPr>
        <p:spPr bwMode="ltGray">
          <a:xfrm>
            <a:off x="417513" y="1098628"/>
            <a:ext cx="438150" cy="474663"/>
          </a:xfrm>
          <a:prstGeom prst="rect">
            <a:avLst/>
          </a:prstGeom>
          <a:solidFill>
            <a:schemeClr val="accent2"/>
          </a:soli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07" name="Rectangle 3"/>
          <p:cNvSpPr>
            <a:spLocks noChangeArrowheads="1"/>
          </p:cNvSpPr>
          <p:nvPr/>
        </p:nvSpPr>
        <p:spPr bwMode="ltGray">
          <a:xfrm>
            <a:off x="800102" y="1098628"/>
            <a:ext cx="328613" cy="474663"/>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08" name="Rectangle 4"/>
          <p:cNvSpPr>
            <a:spLocks noChangeArrowheads="1"/>
          </p:cNvSpPr>
          <p:nvPr/>
        </p:nvSpPr>
        <p:spPr bwMode="ltGray">
          <a:xfrm>
            <a:off x="541377" y="1520832"/>
            <a:ext cx="422275" cy="474663"/>
          </a:xfrm>
          <a:prstGeom prst="rect">
            <a:avLst/>
          </a:prstGeom>
          <a:solidFill>
            <a:schemeClr val="folHlink"/>
          </a:soli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09" name="Rectangle 5"/>
          <p:cNvSpPr>
            <a:spLocks noChangeArrowheads="1"/>
          </p:cNvSpPr>
          <p:nvPr/>
        </p:nvSpPr>
        <p:spPr bwMode="ltGray">
          <a:xfrm>
            <a:off x="911225" y="1520832"/>
            <a:ext cx="368300" cy="474663"/>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10" name="Rectangle 6"/>
          <p:cNvSpPr>
            <a:spLocks noChangeArrowheads="1"/>
          </p:cNvSpPr>
          <p:nvPr/>
        </p:nvSpPr>
        <p:spPr bwMode="ltGray">
          <a:xfrm>
            <a:off x="127002" y="1447878"/>
            <a:ext cx="560388"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11" name="Rectangle 7"/>
          <p:cNvSpPr>
            <a:spLocks noChangeArrowheads="1"/>
          </p:cNvSpPr>
          <p:nvPr/>
        </p:nvSpPr>
        <p:spPr bwMode="gray">
          <a:xfrm>
            <a:off x="762001" y="990678"/>
            <a:ext cx="31750" cy="1052513"/>
          </a:xfrm>
          <a:prstGeom prst="rect">
            <a:avLst/>
          </a:prstGeom>
          <a:solidFill>
            <a:schemeClr val="bg2"/>
          </a:soli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12" name="Rectangle 8"/>
          <p:cNvSpPr>
            <a:spLocks noChangeArrowheads="1"/>
          </p:cNvSpPr>
          <p:nvPr/>
        </p:nvSpPr>
        <p:spPr bwMode="gray">
          <a:xfrm>
            <a:off x="442916" y="1781175"/>
            <a:ext cx="8226425" cy="3175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1033" name="Rectangle 9"/>
          <p:cNvSpPr>
            <a:spLocks noGrp="1" noChangeArrowheads="1"/>
          </p:cNvSpPr>
          <p:nvPr>
            <p:ph type="title"/>
          </p:nvPr>
        </p:nvSpPr>
        <p:spPr bwMode="auto">
          <a:xfrm>
            <a:off x="1150977" y="617538"/>
            <a:ext cx="77930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34" name="Rectangle 10"/>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56715"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vl1pPr>
          </a:lstStyle>
          <a:p>
            <a:pPr>
              <a:defRPr/>
            </a:pPr>
            <a:endParaRPr lang="en-US">
              <a:solidFill>
                <a:srgbClr val="000000"/>
              </a:solidFill>
              <a:latin typeface="Tahoma" pitchFamily="34" charset="0"/>
            </a:endParaRPr>
          </a:p>
        </p:txBody>
      </p:sp>
      <p:sp>
        <p:nvSpPr>
          <p:cNvPr id="456716" name="Rectangle 12"/>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vl1pPr>
          </a:lstStyle>
          <a:p>
            <a:pPr>
              <a:defRPr/>
            </a:pPr>
            <a:endParaRPr lang="en-US">
              <a:solidFill>
                <a:srgbClr val="000000"/>
              </a:solidFill>
              <a:latin typeface="Tahoma" pitchFamily="34" charset="0"/>
            </a:endParaRPr>
          </a:p>
        </p:txBody>
      </p:sp>
      <p:sp>
        <p:nvSpPr>
          <p:cNvPr id="456717"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a:defRPr/>
            </a:pPr>
            <a:fld id="{7EB7BD9B-7A7B-4797-8EA7-D229A18524BF}" type="slidenum">
              <a:rPr lang="en-US">
                <a:solidFill>
                  <a:srgbClr val="000000"/>
                </a:solidFill>
                <a:latin typeface="Tahoma" pitchFamily="34" charset="0"/>
              </a:rPr>
              <a:pPr>
                <a:defRPr/>
              </a:pPr>
              <a:t>‹#›</a:t>
            </a:fld>
            <a:endParaRPr lang="en-US">
              <a:solidFill>
                <a:srgbClr val="000000"/>
              </a:solidFill>
              <a:latin typeface="Tahoma" pitchFamily="34" charset="0"/>
            </a:endParaRPr>
          </a:p>
        </p:txBody>
      </p:sp>
    </p:spTree>
    <p:extLst>
      <p:ext uri="{BB962C8B-B14F-4D97-AF65-F5344CB8AC3E}">
        <p14:creationId xmlns:p14="http://schemas.microsoft.com/office/powerpoint/2010/main" val="1448876290"/>
      </p:ext>
    </p:extLst>
  </p:cSld>
  <p:clrMap bg1="lt1" tx1="dk1" bg2="lt2" tx2="dk2" accent1="accent1" accent2="accent2" accent3="accent3" accent4="accent4" accent5="accent5" accent6="accent6" hlink="hlink" folHlink="folHlink"/>
  <p:sldLayoutIdLst>
    <p:sldLayoutId id="2147485936" r:id="rId1"/>
    <p:sldLayoutId id="2147485937" r:id="rId2"/>
    <p:sldLayoutId id="2147485938" r:id="rId3"/>
    <p:sldLayoutId id="2147485939" r:id="rId4"/>
    <p:sldLayoutId id="2147485940" r:id="rId5"/>
    <p:sldLayoutId id="2147485941" r:id="rId6"/>
    <p:sldLayoutId id="2147485942" r:id="rId7"/>
    <p:sldLayoutId id="2147485943" r:id="rId8"/>
    <p:sldLayoutId id="2147485944" r:id="rId9"/>
    <p:sldLayoutId id="2147485945" r:id="rId10"/>
    <p:sldLayoutId id="2147485946"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44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4499"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5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mn-lt"/>
              </a:defRPr>
            </a:lvl1pPr>
          </a:lstStyle>
          <a:p>
            <a:pPr>
              <a:defRPr/>
            </a:pPr>
            <a:endParaRPr lang="en-US"/>
          </a:p>
        </p:txBody>
      </p:sp>
      <p:sp>
        <p:nvSpPr>
          <p:cNvPr id="215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a:defRPr/>
            </a:pPr>
            <a:endParaRPr lang="en-US"/>
          </a:p>
        </p:txBody>
      </p:sp>
      <p:sp>
        <p:nvSpPr>
          <p:cNvPr id="215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a:defRPr/>
            </a:pPr>
            <a:fld id="{43650880-9366-4937-A845-9D537F99993A}" type="slidenum">
              <a:rPr lang="en-US"/>
              <a:pPr>
                <a:defRPr/>
              </a:pPr>
              <a:t>‹#›</a:t>
            </a:fld>
            <a:endParaRPr lang="en-US"/>
          </a:p>
        </p:txBody>
      </p:sp>
    </p:spTree>
    <p:extLst>
      <p:ext uri="{BB962C8B-B14F-4D97-AF65-F5344CB8AC3E}">
        <p14:creationId xmlns:p14="http://schemas.microsoft.com/office/powerpoint/2010/main" val="2086759409"/>
      </p:ext>
    </p:extLst>
  </p:cSld>
  <p:clrMap bg1="lt1" tx1="dk1" bg2="lt2" tx2="dk2" accent1="accent1" accent2="accent2" accent3="accent3" accent4="accent4" accent5="accent5" accent6="accent6" hlink="hlink" folHlink="folHlink"/>
  <p:sldLayoutIdLst>
    <p:sldLayoutId id="2147485960" r:id="rId1"/>
    <p:sldLayoutId id="2147485961" r:id="rId2"/>
    <p:sldLayoutId id="2147485962" r:id="rId3"/>
    <p:sldLayoutId id="2147485963" r:id="rId4"/>
    <p:sldLayoutId id="2147485964" r:id="rId5"/>
    <p:sldLayoutId id="2147485965" r:id="rId6"/>
    <p:sldLayoutId id="2147485966" r:id="rId7"/>
    <p:sldLayoutId id="2147485967" r:id="rId8"/>
    <p:sldLayoutId id="2147485968" r:id="rId9"/>
    <p:sldLayoutId id="2147485969" r:id="rId10"/>
    <p:sldLayoutId id="214748597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defRPr/>
            </a:pPr>
            <a:endParaRPr lang="en-US"/>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en-US"/>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03F1196D-6E90-4168-86F8-F84964D1395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29" r:id="rId1"/>
    <p:sldLayoutId id="2147484630" r:id="rId2"/>
    <p:sldLayoutId id="2147484631" r:id="rId3"/>
    <p:sldLayoutId id="2147484632" r:id="rId4"/>
    <p:sldLayoutId id="2147484633" r:id="rId5"/>
    <p:sldLayoutId id="2147484634" r:id="rId6"/>
    <p:sldLayoutId id="2147484635" r:id="rId7"/>
    <p:sldLayoutId id="2147484636" r:id="rId8"/>
    <p:sldLayoutId id="2147484637" r:id="rId9"/>
    <p:sldLayoutId id="2147484638" r:id="rId10"/>
    <p:sldLayoutId id="214748463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6706" name="Rectangle 2"/>
          <p:cNvSpPr>
            <a:spLocks noChangeArrowheads="1"/>
          </p:cNvSpPr>
          <p:nvPr/>
        </p:nvSpPr>
        <p:spPr bwMode="ltGray">
          <a:xfrm>
            <a:off x="417513" y="1098622"/>
            <a:ext cx="438150" cy="474663"/>
          </a:xfrm>
          <a:prstGeom prst="rect">
            <a:avLst/>
          </a:prstGeom>
          <a:solidFill>
            <a:schemeClr val="accent2"/>
          </a:soli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07" name="Rectangle 3"/>
          <p:cNvSpPr>
            <a:spLocks noChangeArrowheads="1"/>
          </p:cNvSpPr>
          <p:nvPr/>
        </p:nvSpPr>
        <p:spPr bwMode="ltGray">
          <a:xfrm>
            <a:off x="800102" y="1098622"/>
            <a:ext cx="328613" cy="474663"/>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08" name="Rectangle 4"/>
          <p:cNvSpPr>
            <a:spLocks noChangeArrowheads="1"/>
          </p:cNvSpPr>
          <p:nvPr/>
        </p:nvSpPr>
        <p:spPr bwMode="ltGray">
          <a:xfrm>
            <a:off x="541374" y="1520832"/>
            <a:ext cx="422275" cy="474663"/>
          </a:xfrm>
          <a:prstGeom prst="rect">
            <a:avLst/>
          </a:prstGeom>
          <a:solidFill>
            <a:schemeClr val="folHlink"/>
          </a:soli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09" name="Rectangle 5"/>
          <p:cNvSpPr>
            <a:spLocks noChangeArrowheads="1"/>
          </p:cNvSpPr>
          <p:nvPr/>
        </p:nvSpPr>
        <p:spPr bwMode="ltGray">
          <a:xfrm>
            <a:off x="911225" y="1520832"/>
            <a:ext cx="368300" cy="474663"/>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10" name="Rectangle 6"/>
          <p:cNvSpPr>
            <a:spLocks noChangeArrowheads="1"/>
          </p:cNvSpPr>
          <p:nvPr/>
        </p:nvSpPr>
        <p:spPr bwMode="ltGray">
          <a:xfrm>
            <a:off x="127002" y="1447872"/>
            <a:ext cx="560388"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11" name="Rectangle 7"/>
          <p:cNvSpPr>
            <a:spLocks noChangeArrowheads="1"/>
          </p:cNvSpPr>
          <p:nvPr/>
        </p:nvSpPr>
        <p:spPr bwMode="gray">
          <a:xfrm>
            <a:off x="762001" y="990672"/>
            <a:ext cx="31750" cy="1052513"/>
          </a:xfrm>
          <a:prstGeom prst="rect">
            <a:avLst/>
          </a:prstGeom>
          <a:solidFill>
            <a:schemeClr val="bg2"/>
          </a:soli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12" name="Rectangle 8"/>
          <p:cNvSpPr>
            <a:spLocks noChangeArrowheads="1"/>
          </p:cNvSpPr>
          <p:nvPr/>
        </p:nvSpPr>
        <p:spPr bwMode="gray">
          <a:xfrm>
            <a:off x="442916" y="1781175"/>
            <a:ext cx="8226425" cy="3175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1033" name="Rectangle 9"/>
          <p:cNvSpPr>
            <a:spLocks noGrp="1" noChangeArrowheads="1"/>
          </p:cNvSpPr>
          <p:nvPr>
            <p:ph type="title"/>
          </p:nvPr>
        </p:nvSpPr>
        <p:spPr bwMode="auto">
          <a:xfrm>
            <a:off x="1150974" y="617538"/>
            <a:ext cx="77930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34" name="Rectangle 10"/>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56715"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vl1pPr>
          </a:lstStyle>
          <a:p>
            <a:pPr>
              <a:defRPr/>
            </a:pPr>
            <a:endParaRPr lang="en-US">
              <a:solidFill>
                <a:srgbClr val="000000"/>
              </a:solidFill>
              <a:latin typeface="Tahoma" pitchFamily="34" charset="0"/>
            </a:endParaRPr>
          </a:p>
        </p:txBody>
      </p:sp>
      <p:sp>
        <p:nvSpPr>
          <p:cNvPr id="456716" name="Rectangle 12"/>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vl1pPr>
          </a:lstStyle>
          <a:p>
            <a:pPr>
              <a:defRPr/>
            </a:pPr>
            <a:endParaRPr lang="en-US">
              <a:solidFill>
                <a:srgbClr val="000000"/>
              </a:solidFill>
              <a:latin typeface="Tahoma" pitchFamily="34" charset="0"/>
            </a:endParaRPr>
          </a:p>
        </p:txBody>
      </p:sp>
      <p:sp>
        <p:nvSpPr>
          <p:cNvPr id="456717"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a:defRPr/>
            </a:pPr>
            <a:fld id="{7EB7BD9B-7A7B-4797-8EA7-D229A18524BF}" type="slidenum">
              <a:rPr lang="en-US">
                <a:solidFill>
                  <a:srgbClr val="000000"/>
                </a:solidFill>
                <a:latin typeface="Tahoma" pitchFamily="34" charset="0"/>
              </a:rPr>
              <a:pPr>
                <a:defRPr/>
              </a:pPr>
              <a:t>‹#›</a:t>
            </a:fld>
            <a:endParaRPr lang="en-US">
              <a:solidFill>
                <a:srgbClr val="000000"/>
              </a:solidFill>
              <a:latin typeface="Tahoma" pitchFamily="34" charset="0"/>
            </a:endParaRPr>
          </a:p>
        </p:txBody>
      </p:sp>
    </p:spTree>
    <p:extLst>
      <p:ext uri="{BB962C8B-B14F-4D97-AF65-F5344CB8AC3E}">
        <p14:creationId xmlns:p14="http://schemas.microsoft.com/office/powerpoint/2010/main" val="3329952487"/>
      </p:ext>
    </p:extLst>
  </p:cSld>
  <p:clrMap bg1="lt1" tx1="dk1" bg2="lt2" tx2="dk2" accent1="accent1" accent2="accent2" accent3="accent3" accent4="accent4" accent5="accent5" accent6="accent6" hlink="hlink" folHlink="folHlink"/>
  <p:sldLayoutIdLst>
    <p:sldLayoutId id="2147486092" r:id="rId1"/>
    <p:sldLayoutId id="2147486093" r:id="rId2"/>
    <p:sldLayoutId id="2147486094" r:id="rId3"/>
    <p:sldLayoutId id="2147486095" r:id="rId4"/>
    <p:sldLayoutId id="2147486096" r:id="rId5"/>
    <p:sldLayoutId id="2147486097" r:id="rId6"/>
    <p:sldLayoutId id="2147486098" r:id="rId7"/>
    <p:sldLayoutId id="2147486099" r:id="rId8"/>
    <p:sldLayoutId id="2147486100" r:id="rId9"/>
    <p:sldLayoutId id="2147486101" r:id="rId10"/>
    <p:sldLayoutId id="2147486102"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06400" y="228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885950"/>
            <a:ext cx="817880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2756" name="Rectangle 4"/>
          <p:cNvSpPr>
            <a:spLocks noGrp="1" noChangeArrowheads="1"/>
          </p:cNvSpPr>
          <p:nvPr>
            <p:ph type="dt" sz="half" idx="2"/>
          </p:nvPr>
        </p:nvSpPr>
        <p:spPr bwMode="auto">
          <a:xfrm>
            <a:off x="4318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spcBef>
                <a:spcPct val="50000"/>
              </a:spcBef>
              <a:defRPr kumimoji="0" sz="1400" i="0">
                <a:solidFill>
                  <a:srgbClr val="5E574E"/>
                </a:solidFill>
              </a:defRPr>
            </a:lvl1pPr>
          </a:lstStyle>
          <a:p>
            <a:pPr>
              <a:defRPr/>
            </a:pPr>
            <a:endParaRPr lang="en-US"/>
          </a:p>
        </p:txBody>
      </p:sp>
      <p:sp>
        <p:nvSpPr>
          <p:cNvPr id="202757" name="Rectangle 5"/>
          <p:cNvSpPr>
            <a:spLocks noGrp="1" noChangeArrowheads="1"/>
          </p:cNvSpPr>
          <p:nvPr>
            <p:ph type="ftr" sz="quarter" idx="3"/>
          </p:nvPr>
        </p:nvSpPr>
        <p:spPr bwMode="auto">
          <a:xfrm>
            <a:off x="3124200" y="622935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kumimoji="0" sz="1400" i="0">
                <a:solidFill>
                  <a:srgbClr val="5E574E"/>
                </a:solidFill>
              </a:defRPr>
            </a:lvl1pPr>
          </a:lstStyle>
          <a:p>
            <a:pPr>
              <a:defRPr/>
            </a:pPr>
            <a:endParaRPr lang="en-US"/>
          </a:p>
        </p:txBody>
      </p:sp>
      <p:sp>
        <p:nvSpPr>
          <p:cNvPr id="202758" name="Rectangle 6"/>
          <p:cNvSpPr>
            <a:spLocks noGrp="1" noChangeArrowheads="1"/>
          </p:cNvSpPr>
          <p:nvPr>
            <p:ph type="sldNum" sz="quarter" idx="4"/>
          </p:nvPr>
        </p:nvSpPr>
        <p:spPr bwMode="auto">
          <a:xfrm>
            <a:off x="67310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kumimoji="0" sz="1400" i="0">
                <a:solidFill>
                  <a:srgbClr val="5E574E"/>
                </a:solidFill>
              </a:defRPr>
            </a:lvl1pPr>
          </a:lstStyle>
          <a:p>
            <a:pPr>
              <a:defRPr/>
            </a:pPr>
            <a:fld id="{10F28C54-ED74-42DD-A942-0C84C6D010F8}" type="slidenum">
              <a:rPr lang="en-US"/>
              <a:pPr>
                <a:defRPr/>
              </a:pPr>
              <a:t>‹#›</a:t>
            </a:fld>
            <a:endParaRPr lang="en-US"/>
          </a:p>
        </p:txBody>
      </p:sp>
      <p:pic>
        <p:nvPicPr>
          <p:cNvPr id="6151"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914400" y="1314463"/>
            <a:ext cx="8229600" cy="384175"/>
          </a:xfrm>
          <a:prstGeom prst="rect">
            <a:avLst/>
          </a:prstGeom>
          <a:noFill/>
          <a:ln w="9525">
            <a:noFill/>
            <a:miter lim="800000"/>
            <a:headEnd/>
            <a:tailEnd/>
          </a:ln>
        </p:spPr>
      </p:pic>
    </p:spTree>
    <p:extLst>
      <p:ext uri="{BB962C8B-B14F-4D97-AF65-F5344CB8AC3E}">
        <p14:creationId xmlns:p14="http://schemas.microsoft.com/office/powerpoint/2010/main" val="2920704730"/>
      </p:ext>
    </p:extLst>
  </p:cSld>
  <p:clrMap bg1="lt1" tx1="dk1" bg2="lt2" tx2="dk2" accent1="accent1" accent2="accent2" accent3="accent3" accent4="accent4" accent5="accent5" accent6="accent6" hlink="hlink" folHlink="folHlink"/>
  <p:sldLayoutIdLst>
    <p:sldLayoutId id="2147486140" r:id="rId1"/>
    <p:sldLayoutId id="2147486141" r:id="rId2"/>
    <p:sldLayoutId id="2147486142" r:id="rId3"/>
    <p:sldLayoutId id="2147486143" r:id="rId4"/>
    <p:sldLayoutId id="2147486144" r:id="rId5"/>
    <p:sldLayoutId id="2147486145" r:id="rId6"/>
    <p:sldLayoutId id="2147486146" r:id="rId7"/>
    <p:sldLayoutId id="2147486147" r:id="rId8"/>
    <p:sldLayoutId id="2147486148" r:id="rId9"/>
    <p:sldLayoutId id="2147486149" r:id="rId10"/>
    <p:sldLayoutId id="2147486150"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406400" y="228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74755" name="Rectangle 3"/>
          <p:cNvSpPr>
            <a:spLocks noGrp="1" noChangeArrowheads="1"/>
          </p:cNvSpPr>
          <p:nvPr>
            <p:ph type="body" idx="1"/>
          </p:nvPr>
        </p:nvSpPr>
        <p:spPr bwMode="auto">
          <a:xfrm>
            <a:off x="457200" y="1885950"/>
            <a:ext cx="817880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2756" name="Rectangle 4"/>
          <p:cNvSpPr>
            <a:spLocks noGrp="1" noChangeArrowheads="1"/>
          </p:cNvSpPr>
          <p:nvPr>
            <p:ph type="dt" sz="half" idx="2"/>
          </p:nvPr>
        </p:nvSpPr>
        <p:spPr bwMode="auto">
          <a:xfrm>
            <a:off x="4318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spcBef>
                <a:spcPct val="50000"/>
              </a:spcBef>
              <a:defRPr kumimoji="0" sz="1244" i="0">
                <a:solidFill>
                  <a:srgbClr val="5E574E"/>
                </a:solidFill>
              </a:defRPr>
            </a:lvl1pPr>
          </a:lstStyle>
          <a:p>
            <a:pPr>
              <a:defRPr/>
            </a:pPr>
            <a:endParaRPr lang="en-US"/>
          </a:p>
        </p:txBody>
      </p:sp>
      <p:sp>
        <p:nvSpPr>
          <p:cNvPr id="202757" name="Rectangle 5"/>
          <p:cNvSpPr>
            <a:spLocks noGrp="1" noChangeArrowheads="1"/>
          </p:cNvSpPr>
          <p:nvPr>
            <p:ph type="ftr" sz="quarter" idx="3"/>
          </p:nvPr>
        </p:nvSpPr>
        <p:spPr bwMode="auto">
          <a:xfrm>
            <a:off x="3124200" y="622935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kumimoji="0" sz="1244" i="0">
                <a:solidFill>
                  <a:srgbClr val="5E574E"/>
                </a:solidFill>
              </a:defRPr>
            </a:lvl1pPr>
          </a:lstStyle>
          <a:p>
            <a:pPr>
              <a:defRPr/>
            </a:pPr>
            <a:endParaRPr lang="en-US"/>
          </a:p>
        </p:txBody>
      </p:sp>
      <p:sp>
        <p:nvSpPr>
          <p:cNvPr id="202758" name="Rectangle 6"/>
          <p:cNvSpPr>
            <a:spLocks noGrp="1" noChangeArrowheads="1"/>
          </p:cNvSpPr>
          <p:nvPr>
            <p:ph type="sldNum" sz="quarter" idx="4"/>
          </p:nvPr>
        </p:nvSpPr>
        <p:spPr bwMode="auto">
          <a:xfrm>
            <a:off x="67310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kumimoji="0" sz="1244" i="0">
                <a:solidFill>
                  <a:srgbClr val="5E574E"/>
                </a:solidFill>
              </a:defRPr>
            </a:lvl1pPr>
          </a:lstStyle>
          <a:p>
            <a:pPr>
              <a:defRPr/>
            </a:pPr>
            <a:fld id="{CCF87610-BFC6-4AAB-A42E-C1AF2231250C}" type="slidenum">
              <a:rPr lang="en-US"/>
              <a:pPr>
                <a:defRPr/>
              </a:pPr>
              <a:t>‹#›</a:t>
            </a:fld>
            <a:endParaRPr lang="en-US"/>
          </a:p>
        </p:txBody>
      </p:sp>
      <p:pic>
        <p:nvPicPr>
          <p:cNvPr id="74759"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914400" y="1314471"/>
            <a:ext cx="8229600" cy="384175"/>
          </a:xfrm>
          <a:prstGeom prst="rect">
            <a:avLst/>
          </a:prstGeom>
          <a:noFill/>
          <a:ln w="9525">
            <a:noFill/>
            <a:miter lim="800000"/>
            <a:headEnd/>
            <a:tailEnd/>
          </a:ln>
        </p:spPr>
      </p:pic>
    </p:spTree>
    <p:extLst>
      <p:ext uri="{BB962C8B-B14F-4D97-AF65-F5344CB8AC3E}">
        <p14:creationId xmlns:p14="http://schemas.microsoft.com/office/powerpoint/2010/main" val="503837481"/>
      </p:ext>
    </p:extLst>
  </p:cSld>
  <p:clrMap bg1="lt1" tx1="dk1" bg2="lt2" tx2="dk2" accent1="accent1" accent2="accent2" accent3="accent3" accent4="accent4" accent5="accent5" accent6="accent6" hlink="hlink" folHlink="folHlink"/>
  <p:sldLayoutIdLst>
    <p:sldLayoutId id="2147486212" r:id="rId1"/>
    <p:sldLayoutId id="2147486213" r:id="rId2"/>
    <p:sldLayoutId id="2147486214" r:id="rId3"/>
    <p:sldLayoutId id="2147486215" r:id="rId4"/>
    <p:sldLayoutId id="2147486216" r:id="rId5"/>
    <p:sldLayoutId id="2147486217" r:id="rId6"/>
    <p:sldLayoutId id="2147486218" r:id="rId7"/>
    <p:sldLayoutId id="2147486219" r:id="rId8"/>
    <p:sldLayoutId id="2147486220" r:id="rId9"/>
    <p:sldLayoutId id="2147486221" r:id="rId10"/>
    <p:sldLayoutId id="2147486222" r:id="rId11"/>
  </p:sldLayoutIdLst>
  <p:transition/>
  <p:txStyles>
    <p:titleStyle>
      <a:lvl1pPr algn="l" rtl="0" eaLnBrk="0" fontAlgn="base" hangingPunct="0">
        <a:spcBef>
          <a:spcPct val="0"/>
        </a:spcBef>
        <a:spcAft>
          <a:spcPct val="0"/>
        </a:spcAft>
        <a:defRPr kumimoji="1" sz="3556">
          <a:solidFill>
            <a:schemeClr val="tx2"/>
          </a:solidFill>
          <a:latin typeface="+mj-lt"/>
          <a:ea typeface="+mj-ea"/>
          <a:cs typeface="+mj-cs"/>
        </a:defRPr>
      </a:lvl1pPr>
      <a:lvl2pPr algn="l" rtl="0" eaLnBrk="0" fontAlgn="base" hangingPunct="0">
        <a:spcBef>
          <a:spcPct val="0"/>
        </a:spcBef>
        <a:spcAft>
          <a:spcPct val="0"/>
        </a:spcAft>
        <a:defRPr kumimoji="1" sz="3556">
          <a:solidFill>
            <a:schemeClr val="tx2"/>
          </a:solidFill>
          <a:latin typeface="Arial Black" pitchFamily="34" charset="0"/>
        </a:defRPr>
      </a:lvl2pPr>
      <a:lvl3pPr algn="l" rtl="0" eaLnBrk="0" fontAlgn="base" hangingPunct="0">
        <a:spcBef>
          <a:spcPct val="0"/>
        </a:spcBef>
        <a:spcAft>
          <a:spcPct val="0"/>
        </a:spcAft>
        <a:defRPr kumimoji="1" sz="3556">
          <a:solidFill>
            <a:schemeClr val="tx2"/>
          </a:solidFill>
          <a:latin typeface="Arial Black" pitchFamily="34" charset="0"/>
        </a:defRPr>
      </a:lvl3pPr>
      <a:lvl4pPr algn="l" rtl="0" eaLnBrk="0" fontAlgn="base" hangingPunct="0">
        <a:spcBef>
          <a:spcPct val="0"/>
        </a:spcBef>
        <a:spcAft>
          <a:spcPct val="0"/>
        </a:spcAft>
        <a:defRPr kumimoji="1" sz="3556">
          <a:solidFill>
            <a:schemeClr val="tx2"/>
          </a:solidFill>
          <a:latin typeface="Arial Black" pitchFamily="34" charset="0"/>
        </a:defRPr>
      </a:lvl4pPr>
      <a:lvl5pPr algn="l" rtl="0" eaLnBrk="0" fontAlgn="base" hangingPunct="0">
        <a:spcBef>
          <a:spcPct val="0"/>
        </a:spcBef>
        <a:spcAft>
          <a:spcPct val="0"/>
        </a:spcAft>
        <a:defRPr kumimoji="1" sz="3556">
          <a:solidFill>
            <a:schemeClr val="tx2"/>
          </a:solidFill>
          <a:latin typeface="Arial Black" pitchFamily="34" charset="0"/>
        </a:defRPr>
      </a:lvl5pPr>
      <a:lvl6pPr marL="406405" algn="l" rtl="0" fontAlgn="base">
        <a:spcBef>
          <a:spcPct val="0"/>
        </a:spcBef>
        <a:spcAft>
          <a:spcPct val="0"/>
        </a:spcAft>
        <a:defRPr kumimoji="1" sz="3556">
          <a:solidFill>
            <a:schemeClr val="tx2"/>
          </a:solidFill>
          <a:latin typeface="Arial Black" pitchFamily="34" charset="0"/>
        </a:defRPr>
      </a:lvl6pPr>
      <a:lvl7pPr marL="812810" algn="l" rtl="0" fontAlgn="base">
        <a:spcBef>
          <a:spcPct val="0"/>
        </a:spcBef>
        <a:spcAft>
          <a:spcPct val="0"/>
        </a:spcAft>
        <a:defRPr kumimoji="1" sz="3556">
          <a:solidFill>
            <a:schemeClr val="tx2"/>
          </a:solidFill>
          <a:latin typeface="Arial Black" pitchFamily="34" charset="0"/>
        </a:defRPr>
      </a:lvl7pPr>
      <a:lvl8pPr marL="1219215" algn="l" rtl="0" fontAlgn="base">
        <a:spcBef>
          <a:spcPct val="0"/>
        </a:spcBef>
        <a:spcAft>
          <a:spcPct val="0"/>
        </a:spcAft>
        <a:defRPr kumimoji="1" sz="3556">
          <a:solidFill>
            <a:schemeClr val="tx2"/>
          </a:solidFill>
          <a:latin typeface="Arial Black" pitchFamily="34" charset="0"/>
        </a:defRPr>
      </a:lvl8pPr>
      <a:lvl9pPr marL="1625620" algn="l" rtl="0" fontAlgn="base">
        <a:spcBef>
          <a:spcPct val="0"/>
        </a:spcBef>
        <a:spcAft>
          <a:spcPct val="0"/>
        </a:spcAft>
        <a:defRPr kumimoji="1" sz="3556">
          <a:solidFill>
            <a:schemeClr val="tx2"/>
          </a:solidFill>
          <a:latin typeface="Arial Black" pitchFamily="34" charset="0"/>
        </a:defRPr>
      </a:lvl9pPr>
    </p:titleStyle>
    <p:bodyStyle>
      <a:lvl1pPr marL="304804" indent="-304804" algn="l" rtl="0" eaLnBrk="0" fontAlgn="base" hangingPunct="0">
        <a:spcBef>
          <a:spcPct val="20000"/>
        </a:spcBef>
        <a:spcAft>
          <a:spcPct val="0"/>
        </a:spcAft>
        <a:buClr>
          <a:schemeClr val="accent2"/>
        </a:buClr>
        <a:buFont typeface="Monotype Sorts"/>
        <a:buChar char="z"/>
        <a:defRPr kumimoji="1" sz="2844">
          <a:solidFill>
            <a:schemeClr val="tx1"/>
          </a:solidFill>
          <a:latin typeface="+mn-lt"/>
          <a:ea typeface="+mn-ea"/>
          <a:cs typeface="+mn-cs"/>
        </a:defRPr>
      </a:lvl1pPr>
      <a:lvl2pPr marL="660408" indent="-254003" algn="l" rtl="0" eaLnBrk="0" fontAlgn="base" hangingPunct="0">
        <a:spcBef>
          <a:spcPct val="20000"/>
        </a:spcBef>
        <a:spcAft>
          <a:spcPct val="0"/>
        </a:spcAft>
        <a:buClr>
          <a:schemeClr val="accent2"/>
        </a:buClr>
        <a:buFont typeface="Monotype Sorts"/>
        <a:buChar char="y"/>
        <a:defRPr kumimoji="1" sz="2489">
          <a:solidFill>
            <a:schemeClr val="tx1"/>
          </a:solidFill>
          <a:latin typeface="+mn-lt"/>
        </a:defRPr>
      </a:lvl2pPr>
      <a:lvl3pPr marL="1016013" indent="-203203" algn="l" rtl="0" eaLnBrk="0" fontAlgn="base" hangingPunct="0">
        <a:spcBef>
          <a:spcPct val="20000"/>
        </a:spcBef>
        <a:spcAft>
          <a:spcPct val="0"/>
        </a:spcAft>
        <a:buClr>
          <a:schemeClr val="accent2"/>
        </a:buClr>
        <a:buFont typeface="Monotype Sorts"/>
        <a:buChar char="x"/>
        <a:defRPr kumimoji="1" sz="2133">
          <a:solidFill>
            <a:schemeClr val="tx1"/>
          </a:solidFill>
          <a:latin typeface="+mn-lt"/>
        </a:defRPr>
      </a:lvl3pPr>
      <a:lvl4pPr marL="1422418" indent="-203203" algn="l" rtl="0" eaLnBrk="0" fontAlgn="base" hangingPunct="0">
        <a:spcBef>
          <a:spcPct val="20000"/>
        </a:spcBef>
        <a:spcAft>
          <a:spcPct val="0"/>
        </a:spcAft>
        <a:buClr>
          <a:schemeClr val="accent2"/>
        </a:buClr>
        <a:buChar char="•"/>
        <a:defRPr kumimoji="1" sz="1778">
          <a:solidFill>
            <a:schemeClr val="tx1"/>
          </a:solidFill>
          <a:latin typeface="+mn-lt"/>
        </a:defRPr>
      </a:lvl4pPr>
      <a:lvl5pPr marL="1828823" indent="-203203" algn="l" rtl="0" eaLnBrk="0" fontAlgn="base" hangingPunct="0">
        <a:spcBef>
          <a:spcPct val="20000"/>
        </a:spcBef>
        <a:spcAft>
          <a:spcPct val="0"/>
        </a:spcAft>
        <a:buClr>
          <a:schemeClr val="accent2"/>
        </a:buClr>
        <a:buChar char="–"/>
        <a:defRPr kumimoji="1" sz="1778">
          <a:solidFill>
            <a:schemeClr val="tx1"/>
          </a:solidFill>
          <a:latin typeface="+mn-lt"/>
        </a:defRPr>
      </a:lvl5pPr>
      <a:lvl6pPr marL="2235228" indent="-203203" algn="l" rtl="0" fontAlgn="base">
        <a:spcBef>
          <a:spcPct val="20000"/>
        </a:spcBef>
        <a:spcAft>
          <a:spcPct val="0"/>
        </a:spcAft>
        <a:buClr>
          <a:schemeClr val="accent2"/>
        </a:buClr>
        <a:buChar char="–"/>
        <a:defRPr kumimoji="1" sz="1778">
          <a:solidFill>
            <a:schemeClr val="tx1"/>
          </a:solidFill>
          <a:latin typeface="+mn-lt"/>
        </a:defRPr>
      </a:lvl6pPr>
      <a:lvl7pPr marL="2641633" indent="-203203" algn="l" rtl="0" fontAlgn="base">
        <a:spcBef>
          <a:spcPct val="20000"/>
        </a:spcBef>
        <a:spcAft>
          <a:spcPct val="0"/>
        </a:spcAft>
        <a:buClr>
          <a:schemeClr val="accent2"/>
        </a:buClr>
        <a:buChar char="–"/>
        <a:defRPr kumimoji="1" sz="1778">
          <a:solidFill>
            <a:schemeClr val="tx1"/>
          </a:solidFill>
          <a:latin typeface="+mn-lt"/>
        </a:defRPr>
      </a:lvl7pPr>
      <a:lvl8pPr marL="3048038" indent="-203203" algn="l" rtl="0" fontAlgn="base">
        <a:spcBef>
          <a:spcPct val="20000"/>
        </a:spcBef>
        <a:spcAft>
          <a:spcPct val="0"/>
        </a:spcAft>
        <a:buClr>
          <a:schemeClr val="accent2"/>
        </a:buClr>
        <a:buChar char="–"/>
        <a:defRPr kumimoji="1" sz="1778">
          <a:solidFill>
            <a:schemeClr val="tx1"/>
          </a:solidFill>
          <a:latin typeface="+mn-lt"/>
        </a:defRPr>
      </a:lvl8pPr>
      <a:lvl9pPr marL="3454443" indent="-203203" algn="l" rtl="0" fontAlgn="base">
        <a:spcBef>
          <a:spcPct val="20000"/>
        </a:spcBef>
        <a:spcAft>
          <a:spcPct val="0"/>
        </a:spcAft>
        <a:buClr>
          <a:schemeClr val="accent2"/>
        </a:buClr>
        <a:buChar char="–"/>
        <a:defRPr kumimoji="1" sz="1778">
          <a:solidFill>
            <a:schemeClr val="tx1"/>
          </a:solidFill>
          <a:latin typeface="+mn-lt"/>
        </a:defRPr>
      </a:lvl9pPr>
    </p:bodyStyle>
    <p:otherStyle>
      <a:defPPr>
        <a:defRPr lang="en-US"/>
      </a:defPPr>
      <a:lvl1pPr marL="0" algn="l" defTabSz="812810" rtl="0" eaLnBrk="1" latinLnBrk="0" hangingPunct="1">
        <a:defRPr sz="1600" kern="1200">
          <a:solidFill>
            <a:schemeClr val="tx1"/>
          </a:solidFill>
          <a:latin typeface="+mn-lt"/>
          <a:ea typeface="+mn-ea"/>
          <a:cs typeface="+mn-cs"/>
        </a:defRPr>
      </a:lvl1pPr>
      <a:lvl2pPr marL="406405" algn="l" defTabSz="812810" rtl="0" eaLnBrk="1" latinLnBrk="0" hangingPunct="1">
        <a:defRPr sz="1600" kern="1200">
          <a:solidFill>
            <a:schemeClr val="tx1"/>
          </a:solidFill>
          <a:latin typeface="+mn-lt"/>
          <a:ea typeface="+mn-ea"/>
          <a:cs typeface="+mn-cs"/>
        </a:defRPr>
      </a:lvl2pPr>
      <a:lvl3pPr marL="812810" algn="l" defTabSz="812810" rtl="0" eaLnBrk="1" latinLnBrk="0" hangingPunct="1">
        <a:defRPr sz="1600" kern="1200">
          <a:solidFill>
            <a:schemeClr val="tx1"/>
          </a:solidFill>
          <a:latin typeface="+mn-lt"/>
          <a:ea typeface="+mn-ea"/>
          <a:cs typeface="+mn-cs"/>
        </a:defRPr>
      </a:lvl3pPr>
      <a:lvl4pPr marL="1219215" algn="l" defTabSz="812810" rtl="0" eaLnBrk="1" latinLnBrk="0" hangingPunct="1">
        <a:defRPr sz="1600" kern="1200">
          <a:solidFill>
            <a:schemeClr val="tx1"/>
          </a:solidFill>
          <a:latin typeface="+mn-lt"/>
          <a:ea typeface="+mn-ea"/>
          <a:cs typeface="+mn-cs"/>
        </a:defRPr>
      </a:lvl4pPr>
      <a:lvl5pPr marL="1625620" algn="l" defTabSz="812810" rtl="0" eaLnBrk="1" latinLnBrk="0" hangingPunct="1">
        <a:defRPr sz="1600" kern="1200">
          <a:solidFill>
            <a:schemeClr val="tx1"/>
          </a:solidFill>
          <a:latin typeface="+mn-lt"/>
          <a:ea typeface="+mn-ea"/>
          <a:cs typeface="+mn-cs"/>
        </a:defRPr>
      </a:lvl5pPr>
      <a:lvl6pPr marL="2032025" algn="l" defTabSz="812810" rtl="0" eaLnBrk="1" latinLnBrk="0" hangingPunct="1">
        <a:defRPr sz="1600" kern="1200">
          <a:solidFill>
            <a:schemeClr val="tx1"/>
          </a:solidFill>
          <a:latin typeface="+mn-lt"/>
          <a:ea typeface="+mn-ea"/>
          <a:cs typeface="+mn-cs"/>
        </a:defRPr>
      </a:lvl6pPr>
      <a:lvl7pPr marL="2438430" algn="l" defTabSz="812810" rtl="0" eaLnBrk="1" latinLnBrk="0" hangingPunct="1">
        <a:defRPr sz="1600" kern="1200">
          <a:solidFill>
            <a:schemeClr val="tx1"/>
          </a:solidFill>
          <a:latin typeface="+mn-lt"/>
          <a:ea typeface="+mn-ea"/>
          <a:cs typeface="+mn-cs"/>
        </a:defRPr>
      </a:lvl7pPr>
      <a:lvl8pPr marL="2844836" algn="l" defTabSz="812810" rtl="0" eaLnBrk="1" latinLnBrk="0" hangingPunct="1">
        <a:defRPr sz="1600" kern="1200">
          <a:solidFill>
            <a:schemeClr val="tx1"/>
          </a:solidFill>
          <a:latin typeface="+mn-lt"/>
          <a:ea typeface="+mn-ea"/>
          <a:cs typeface="+mn-cs"/>
        </a:defRPr>
      </a:lvl8pPr>
      <a:lvl9pPr marL="3251241" algn="l" defTabSz="812810"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defRPr/>
            </a:pPr>
            <a:endParaRPr lang="en-US"/>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en-US"/>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809812D4-9873-4911-82F1-ACF7D3B1955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40" r:id="rId1"/>
    <p:sldLayoutId id="2147484641" r:id="rId2"/>
    <p:sldLayoutId id="2147484642" r:id="rId3"/>
    <p:sldLayoutId id="2147484643" r:id="rId4"/>
    <p:sldLayoutId id="2147484644" r:id="rId5"/>
    <p:sldLayoutId id="2147484645" r:id="rId6"/>
    <p:sldLayoutId id="2147484646" r:id="rId7"/>
    <p:sldLayoutId id="2147484647" r:id="rId8"/>
    <p:sldLayoutId id="2147484648" r:id="rId9"/>
    <p:sldLayoutId id="2147484649" r:id="rId10"/>
    <p:sldLayoutId id="214748465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52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latin typeface="+mn-lt"/>
              </a:defRPr>
            </a:lvl1pPr>
          </a:lstStyle>
          <a:p>
            <a:pPr rtl="0" fontAlgn="base">
              <a:spcAft>
                <a:spcPct val="0"/>
              </a:spcAft>
              <a:defRPr/>
            </a:pPr>
            <a:endParaRPr lang="en-US" kern="1200">
              <a:solidFill>
                <a:srgbClr val="000000"/>
              </a:solidFill>
              <a:latin typeface="Arial"/>
              <a:ea typeface="+mn-ea"/>
              <a:cs typeface="+mn-cs"/>
            </a:endParaRPr>
          </a:p>
        </p:txBody>
      </p:sp>
      <p:sp>
        <p:nvSpPr>
          <p:cNvPr id="2652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atin typeface="+mn-lt"/>
              </a:defRPr>
            </a:lvl1pPr>
          </a:lstStyle>
          <a:p>
            <a:pPr algn="ctr" rtl="0" fontAlgn="base">
              <a:spcAft>
                <a:spcPct val="0"/>
              </a:spcAft>
              <a:defRPr/>
            </a:pPr>
            <a:endParaRPr lang="en-US" kern="1200">
              <a:solidFill>
                <a:srgbClr val="000000"/>
              </a:solidFill>
              <a:latin typeface="Arial"/>
              <a:ea typeface="+mn-ea"/>
              <a:cs typeface="+mn-cs"/>
            </a:endParaRPr>
          </a:p>
        </p:txBody>
      </p:sp>
      <p:sp>
        <p:nvSpPr>
          <p:cNvPr id="2652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atin typeface="+mn-lt"/>
              </a:defRPr>
            </a:lvl1pPr>
          </a:lstStyle>
          <a:p>
            <a:pPr rtl="0" fontAlgn="base">
              <a:spcAft>
                <a:spcPct val="0"/>
              </a:spcAft>
              <a:defRPr/>
            </a:pPr>
            <a:fld id="{0F60B05A-8A16-494C-9CA8-394F783BFA15}" type="slidenum">
              <a:rPr lang="en-US" kern="1200">
                <a:solidFill>
                  <a:srgbClr val="000000"/>
                </a:solidFill>
                <a:latin typeface="Arial"/>
                <a:ea typeface="+mn-ea"/>
                <a:cs typeface="+mn-cs"/>
              </a:rPr>
              <a:pPr rtl="0" fontAlgn="base">
                <a:spcAft>
                  <a:spcPct val="0"/>
                </a:spcAft>
                <a:defRPr/>
              </a:pPr>
              <a:t>‹#›</a:t>
            </a:fld>
            <a:endParaRPr lang="en-US" kern="1200">
              <a:solidFill>
                <a:srgbClr val="000000"/>
              </a:solidFill>
              <a:latin typeface="Arial"/>
              <a:ea typeface="+mn-ea"/>
              <a:cs typeface="+mn-cs"/>
            </a:endParaRPr>
          </a:p>
        </p:txBody>
      </p:sp>
    </p:spTree>
  </p:cSld>
  <p:clrMap bg1="lt1" tx1="dk1" bg2="lt2" tx2="dk2" accent1="accent1" accent2="accent2" accent3="accent3" accent4="accent4" accent5="accent5" accent6="accent6" hlink="hlink" folHlink="folHlink"/>
  <p:sldLayoutIdLst>
    <p:sldLayoutId id="2147484923" r:id="rId1"/>
    <p:sldLayoutId id="2147484924" r:id="rId2"/>
    <p:sldLayoutId id="2147484925" r:id="rId3"/>
    <p:sldLayoutId id="2147484926" r:id="rId4"/>
    <p:sldLayoutId id="2147484927" r:id="rId5"/>
    <p:sldLayoutId id="2147484928" r:id="rId6"/>
    <p:sldLayoutId id="2147484929" r:id="rId7"/>
    <p:sldLayoutId id="2147484930" r:id="rId8"/>
    <p:sldLayoutId id="2147484931" r:id="rId9"/>
    <p:sldLayoutId id="2147484932" r:id="rId10"/>
    <p:sldLayoutId id="214748493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291"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lgn="l" rtl="0" fontAlgn="base">
              <a:spcBef>
                <a:spcPct val="0"/>
              </a:spcBef>
              <a:spcAft>
                <a:spcPct val="0"/>
              </a:spcAft>
              <a:defRPr/>
            </a:pPr>
            <a:endParaRPr lang="en-US" kern="1200">
              <a:ea typeface="+mn-ea"/>
              <a:cs typeface="+mn-cs"/>
            </a:endParaRPr>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rtl="0" fontAlgn="base">
              <a:spcBef>
                <a:spcPct val="0"/>
              </a:spcBef>
              <a:spcAft>
                <a:spcPct val="0"/>
              </a:spcAft>
              <a:defRPr/>
            </a:pPr>
            <a:endParaRPr lang="en-US" kern="1200">
              <a:ea typeface="+mn-ea"/>
              <a:cs typeface="+mn-cs"/>
            </a:endParaRPr>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rtl="0" fontAlgn="base">
              <a:spcBef>
                <a:spcPct val="0"/>
              </a:spcBef>
              <a:spcAft>
                <a:spcPct val="0"/>
              </a:spcAft>
              <a:defRPr/>
            </a:pPr>
            <a:fld id="{904F6FA4-AEF2-487A-B480-017CE54CAD74}" type="slidenum">
              <a:rPr lang="en-US" kern="1200">
                <a:ea typeface="+mn-ea"/>
                <a:cs typeface="+mn-cs"/>
              </a:rPr>
              <a:pPr rtl="0" fontAlgn="base">
                <a:spcBef>
                  <a:spcPct val="0"/>
                </a:spcBef>
                <a:spcAft>
                  <a:spcPct val="0"/>
                </a:spcAft>
                <a:defRPr/>
              </a:pPr>
              <a:t>‹#›</a:t>
            </a:fld>
            <a:endParaRPr lang="en-US" kern="1200">
              <a:ea typeface="+mn-ea"/>
              <a:cs typeface="+mn-cs"/>
            </a:endParaRPr>
          </a:p>
        </p:txBody>
      </p:sp>
    </p:spTree>
  </p:cSld>
  <p:clrMap bg1="lt1" tx1="dk1" bg2="lt2" tx2="dk2" accent1="accent1" accent2="accent2" accent3="accent3" accent4="accent4" accent5="accent5" accent6="accent6" hlink="hlink" folHlink="folHlink"/>
  <p:sldLayoutIdLst>
    <p:sldLayoutId id="2147484983" r:id="rId1"/>
    <p:sldLayoutId id="2147484984" r:id="rId2"/>
    <p:sldLayoutId id="2147484985" r:id="rId3"/>
    <p:sldLayoutId id="2147484986" r:id="rId4"/>
    <p:sldLayoutId id="2147484987" r:id="rId5"/>
    <p:sldLayoutId id="2147484988" r:id="rId6"/>
    <p:sldLayoutId id="2147484989" r:id="rId7"/>
    <p:sldLayoutId id="2147484990" r:id="rId8"/>
    <p:sldLayoutId id="2147484991" r:id="rId9"/>
    <p:sldLayoutId id="2147484992" r:id="rId10"/>
    <p:sldLayoutId id="214748499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937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l" rtl="0" fontAlgn="base">
              <a:spcBef>
                <a:spcPct val="0"/>
              </a:spcBef>
              <a:spcAft>
                <a:spcPct val="0"/>
              </a:spcAft>
              <a:defRPr/>
            </a:pPr>
            <a:endParaRPr lang="en-US" kern="1200">
              <a:solidFill>
                <a:srgbClr val="000000"/>
              </a:solidFill>
              <a:latin typeface="Arial" charset="0"/>
              <a:ea typeface="+mn-ea"/>
              <a:cs typeface="+mn-cs"/>
            </a:endParaRPr>
          </a:p>
        </p:txBody>
      </p:sp>
      <p:sp>
        <p:nvSpPr>
          <p:cNvPr id="16937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rtl="0" fontAlgn="base">
              <a:spcBef>
                <a:spcPct val="0"/>
              </a:spcBef>
              <a:spcAft>
                <a:spcPct val="0"/>
              </a:spcAft>
              <a:defRPr/>
            </a:pPr>
            <a:endParaRPr lang="en-US" kern="1200">
              <a:solidFill>
                <a:srgbClr val="000000"/>
              </a:solidFill>
              <a:latin typeface="Arial" charset="0"/>
              <a:ea typeface="+mn-ea"/>
              <a:cs typeface="+mn-cs"/>
            </a:endParaRPr>
          </a:p>
        </p:txBody>
      </p:sp>
      <p:sp>
        <p:nvSpPr>
          <p:cNvPr id="16937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rtl="0" fontAlgn="base">
              <a:spcBef>
                <a:spcPct val="0"/>
              </a:spcBef>
              <a:spcAft>
                <a:spcPct val="0"/>
              </a:spcAft>
              <a:defRPr/>
            </a:pPr>
            <a:fld id="{4512EEBB-209C-475F-9CBC-F8C37093E23B}" type="slidenum">
              <a:rPr lang="en-US" kern="1200">
                <a:solidFill>
                  <a:srgbClr val="000000"/>
                </a:solidFill>
                <a:latin typeface="Arial" charset="0"/>
                <a:ea typeface="+mn-ea"/>
                <a:cs typeface="+mn-cs"/>
              </a:rPr>
              <a:pPr rtl="0" fontAlgn="base">
                <a:spcBef>
                  <a:spcPct val="0"/>
                </a:spcBef>
                <a:spcAft>
                  <a:spcPct val="0"/>
                </a:spcAft>
                <a:defRPr/>
              </a:pPr>
              <a:t>‹#›</a:t>
            </a:fld>
            <a:endParaRPr lang="en-US" kern="1200">
              <a:solidFill>
                <a:srgbClr val="000000"/>
              </a:solidFill>
              <a:latin typeface="Arial" charset="0"/>
              <a:ea typeface="+mn-ea"/>
              <a:cs typeface="+mn-cs"/>
            </a:endParaRPr>
          </a:p>
        </p:txBody>
      </p:sp>
    </p:spTree>
  </p:cSld>
  <p:clrMap bg1="lt1" tx1="dk1" bg2="lt2" tx2="dk2" accent1="accent1" accent2="accent2" accent3="accent3" accent4="accent4" accent5="accent5" accent6="accent6" hlink="hlink" folHlink="folHlink"/>
  <p:sldLayoutIdLst>
    <p:sldLayoutId id="2147485069" r:id="rId1"/>
    <p:sldLayoutId id="2147485070" r:id="rId2"/>
    <p:sldLayoutId id="2147485071" r:id="rId3"/>
    <p:sldLayoutId id="2147485072" r:id="rId4"/>
    <p:sldLayoutId id="2147485073" r:id="rId5"/>
    <p:sldLayoutId id="2147485074" r:id="rId6"/>
    <p:sldLayoutId id="2147485075" r:id="rId7"/>
    <p:sldLayoutId id="2147485076" r:id="rId8"/>
    <p:sldLayoutId id="2147485077" r:id="rId9"/>
    <p:sldLayoutId id="2147485078" r:id="rId10"/>
    <p:sldLayoutId id="214748507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442"/>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171280B-FA7B-4EB7-B524-013C2187017C}" type="datetimeFigureOut">
              <a:rPr lang="en-US">
                <a:solidFill>
                  <a:prstClr val="black">
                    <a:tint val="75000"/>
                  </a:prstClr>
                </a:solidFill>
              </a:rPr>
              <a:pPr>
                <a:defRPr/>
              </a:pPr>
              <a:t>12/23/2023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442"/>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442"/>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EC63A90D-49C3-4239-9967-E72195E9EF13}"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5177" r:id="rId1"/>
    <p:sldLayoutId id="2147485178" r:id="rId2"/>
    <p:sldLayoutId id="2147485179" r:id="rId3"/>
    <p:sldLayoutId id="2147485180" r:id="rId4"/>
    <p:sldLayoutId id="2147485181" r:id="rId5"/>
    <p:sldLayoutId id="2147485182" r:id="rId6"/>
    <p:sldLayoutId id="2147485183" r:id="rId7"/>
    <p:sldLayoutId id="2147485184" r:id="rId8"/>
    <p:sldLayoutId id="2147485185" r:id="rId9"/>
    <p:sldLayoutId id="2147485186" r:id="rId10"/>
    <p:sldLayoutId id="214748518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defRPr/>
            </a:pPr>
            <a:endParaRPr lang="en-US"/>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en-US"/>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5BB37A89-F6EC-4195-BC63-8A772D4D082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238" r:id="rId1"/>
    <p:sldLayoutId id="2147485239" r:id="rId2"/>
    <p:sldLayoutId id="2147485240" r:id="rId3"/>
    <p:sldLayoutId id="2147485241" r:id="rId4"/>
    <p:sldLayoutId id="2147485242" r:id="rId5"/>
    <p:sldLayoutId id="2147485243" r:id="rId6"/>
    <p:sldLayoutId id="2147485244" r:id="rId7"/>
    <p:sldLayoutId id="2147485245" r:id="rId8"/>
    <p:sldLayoutId id="2147485246" r:id="rId9"/>
    <p:sldLayoutId id="2147485247" r:id="rId10"/>
    <p:sldLayoutId id="214748524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solidFill>
                <a:srgbClr val="000000"/>
              </a:solidFill>
            </a:endParaRPr>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solidFill>
                <a:srgbClr val="000000"/>
              </a:solidFill>
            </a:endParaRPr>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5929C5F8-760E-42DE-8B7F-E8F99F2D96F4}"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5250" r:id="rId1"/>
    <p:sldLayoutId id="2147485251" r:id="rId2"/>
    <p:sldLayoutId id="2147485252" r:id="rId3"/>
    <p:sldLayoutId id="2147485253" r:id="rId4"/>
    <p:sldLayoutId id="2147485254" r:id="rId5"/>
    <p:sldLayoutId id="2147485255" r:id="rId6"/>
    <p:sldLayoutId id="2147485256" r:id="rId7"/>
    <p:sldLayoutId id="2147485257" r:id="rId8"/>
    <p:sldLayoutId id="2147485258" r:id="rId9"/>
    <p:sldLayoutId id="2147485259" r:id="rId10"/>
    <p:sldLayoutId id="214748526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46.PNG"/><Relationship Id="rId1" Type="http://schemas.openxmlformats.org/officeDocument/2006/relationships/slideLayout" Target="../slideLayouts/slideLayout139.xml"/></Relationships>
</file>

<file path=ppt/slides/_rels/slide10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46.PNG"/><Relationship Id="rId1" Type="http://schemas.openxmlformats.org/officeDocument/2006/relationships/slideLayout" Target="../slideLayouts/slideLayout139.xml"/></Relationships>
</file>

<file path=ppt/slides/_rels/slide10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46.PNG"/><Relationship Id="rId1" Type="http://schemas.openxmlformats.org/officeDocument/2006/relationships/slideLayout" Target="../slideLayouts/slideLayout139.xml"/></Relationships>
</file>

<file path=ppt/slides/_rels/slide10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www.goarch.org/chapel/saints_view?contentid=165&amp;date=8/15/2015&amp;D=SA&amp;language=el" TargetMode="External"/><Relationship Id="rId1" Type="http://schemas.openxmlformats.org/officeDocument/2006/relationships/slideLayout" Target="../slideLayouts/slideLayout139.xml"/></Relationships>
</file>

<file path=ppt/slides/_rels/slide104.xml.rels><?xml version="1.0" encoding="UTF-8" standalone="yes"?>
<Relationships xmlns="http://schemas.openxmlformats.org/package/2006/relationships"><Relationship Id="rId3" Type="http://schemas.openxmlformats.org/officeDocument/2006/relationships/hyperlink" Target="https://www.facebook.com/12HolyApostlesChurch/photos/" TargetMode="External"/><Relationship Id="rId2" Type="http://schemas.openxmlformats.org/officeDocument/2006/relationships/image" Target="../media/image39.jpeg"/><Relationship Id="rId1" Type="http://schemas.openxmlformats.org/officeDocument/2006/relationships/slideLayout" Target="../slideLayouts/slideLayout139.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9.xml"/></Relationships>
</file>

<file path=ppt/slides/_rels/slide10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9.xml"/></Relationships>
</file>

<file path=ppt/slides/_rels/slide10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39.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110.xml.rels><?xml version="1.0" encoding="UTF-8" standalone="yes"?>
<Relationships xmlns="http://schemas.openxmlformats.org/package/2006/relationships"><Relationship Id="rId3" Type="http://schemas.openxmlformats.org/officeDocument/2006/relationships/hyperlink" Target="https://www.facebook.com/alexganeevphotography/photos/" TargetMode="External"/><Relationship Id="rId2" Type="http://schemas.openxmlformats.org/officeDocument/2006/relationships/image" Target="../media/image57.jpeg"/><Relationship Id="rId1" Type="http://schemas.openxmlformats.org/officeDocument/2006/relationships/slideLayout" Target="../slideLayouts/slideLayout139.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hyperlink" Target="https://www.facebook.com/12HolyApostlesChurch/photos/" TargetMode="External"/><Relationship Id="rId2" Type="http://schemas.openxmlformats.org/officeDocument/2006/relationships/image" Target="../media/image39.jpeg"/><Relationship Id="rId1" Type="http://schemas.openxmlformats.org/officeDocument/2006/relationships/slideLayout" Target="../slideLayouts/slideLayout139.xml"/></Relationships>
</file>

<file path=ppt/slides/_rels/slide1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9.xml"/></Relationships>
</file>

<file path=ppt/slides/_rels/slide11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139.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7.xml"/></Relationships>
</file>

<file path=ppt/slides/_rels/slide119.xml.rels><?xml version="1.0" encoding="UTF-8" standalone="yes"?>
<Relationships xmlns="http://schemas.openxmlformats.org/package/2006/relationships"><Relationship Id="rId3" Type="http://schemas.openxmlformats.org/officeDocument/2006/relationships/hyperlink" Target="https://en.wikipedia.org/wiki/Montgomery,_Minnesota" TargetMode="External"/><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hyperlink" Target="http://www.montgomerymn.or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4.xml"/></Relationships>
</file>

<file path=ppt/slides/_rels/slide120.xml.rels><?xml version="1.0" encoding="UTF-8" standalone="yes"?>
<Relationships xmlns="http://schemas.openxmlformats.org/package/2006/relationships"><Relationship Id="rId3" Type="http://schemas.openxmlformats.org/officeDocument/2006/relationships/hyperlink" Target="http://www.montgomerymn.org/" TargetMode="External"/><Relationship Id="rId2" Type="http://schemas.openxmlformats.org/officeDocument/2006/relationships/hyperlink" Target="https://en.wikipedia.org/wiki/Montgomery,_Minnesota" TargetMode="External"/><Relationship Id="rId1" Type="http://schemas.openxmlformats.org/officeDocument/2006/relationships/slideLayout" Target="../slideLayouts/slideLayout2.xml"/><Relationship Id="rId4" Type="http://schemas.openxmlformats.org/officeDocument/2006/relationships/image" Target="../media/image60.jpg"/></Relationships>
</file>

<file path=ppt/slides/_rels/slide121.xml.rels><?xml version="1.0" encoding="UTF-8" standalone="yes"?>
<Relationships xmlns="http://schemas.openxmlformats.org/package/2006/relationships"><Relationship Id="rId3" Type="http://schemas.openxmlformats.org/officeDocument/2006/relationships/hyperlink" Target="https://en.wikipedia.org/wiki/Montgomery,_Minnesota" TargetMode="External"/><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hyperlink" Target="http://www.montgomerymn.org/" TargetMode="External"/></Relationships>
</file>

<file path=ppt/slides/_rels/slide122.xml.rels><?xml version="1.0" encoding="UTF-8" standalone="yes"?>
<Relationships xmlns="http://schemas.openxmlformats.org/package/2006/relationships"><Relationship Id="rId3" Type="http://schemas.openxmlformats.org/officeDocument/2006/relationships/hyperlink" Target="https://en.wikipedia.org/wiki/Montgomery,_Minnesota" TargetMode="External"/><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hyperlink" Target="http://www.montgomerymn.org/" TargetMode="External"/></Relationships>
</file>

<file path=ppt/slides/_rels/slide123.xml.rels><?xml version="1.0" encoding="UTF-8" standalone="yes"?>
<Relationships xmlns="http://schemas.openxmlformats.org/package/2006/relationships"><Relationship Id="rId3" Type="http://schemas.openxmlformats.org/officeDocument/2006/relationships/hyperlink" Target="http://www.montgomerymn.org/" TargetMode="External"/><Relationship Id="rId2" Type="http://schemas.openxmlformats.org/officeDocument/2006/relationships/hyperlink" Target="https://en.wikipedia.org/wiki/Montgomery,_Minnesota" TargetMode="External"/><Relationship Id="rId1" Type="http://schemas.openxmlformats.org/officeDocument/2006/relationships/slideLayout" Target="../slideLayouts/slideLayout90.xml"/><Relationship Id="rId4" Type="http://schemas.openxmlformats.org/officeDocument/2006/relationships/image" Target="../media/image63.jpg"/></Relationships>
</file>

<file path=ppt/slides/_rels/slide124.xml.rels><?xml version="1.0" encoding="UTF-8" standalone="yes"?>
<Relationships xmlns="http://schemas.openxmlformats.org/package/2006/relationships"><Relationship Id="rId3" Type="http://schemas.openxmlformats.org/officeDocument/2006/relationships/hyperlink" Target="https://en.wikipedia.org/wiki/Montgomery,_Minnesota" TargetMode="External"/><Relationship Id="rId2" Type="http://schemas.openxmlformats.org/officeDocument/2006/relationships/image" Target="../media/image64.jpg"/><Relationship Id="rId1" Type="http://schemas.openxmlformats.org/officeDocument/2006/relationships/slideLayout" Target="../slideLayouts/slideLayout90.xml"/><Relationship Id="rId4" Type="http://schemas.openxmlformats.org/officeDocument/2006/relationships/hyperlink" Target="http://www.montgomerymn.org/" TargetMode="External"/></Relationships>
</file>

<file path=ppt/slides/_rels/slide125.xml.rels><?xml version="1.0" encoding="UTF-8" standalone="yes"?>
<Relationships xmlns="http://schemas.openxmlformats.org/package/2006/relationships"><Relationship Id="rId3" Type="http://schemas.openxmlformats.org/officeDocument/2006/relationships/hyperlink" Target="https://en.wikipedia.org/wiki/Montgomery,_Minnesota" TargetMode="External"/><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hyperlink" Target="http://www.montgomerymn.org/" TargetMode="External"/></Relationships>
</file>

<file path=ppt/slides/_rels/slide126.xml.rels><?xml version="1.0" encoding="UTF-8" standalone="yes"?>
<Relationships xmlns="http://schemas.openxmlformats.org/package/2006/relationships"><Relationship Id="rId3" Type="http://schemas.openxmlformats.org/officeDocument/2006/relationships/hyperlink" Target="https://en.wikipedia.org/wiki/Montgomery,_Minnesota" TargetMode="External"/><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hyperlink" Target="http://www.montgomerymn.org/" TargetMode="External"/></Relationships>
</file>

<file path=ppt/slides/_rels/slide127.xml.rels><?xml version="1.0" encoding="UTF-8" standalone="yes"?>
<Relationships xmlns="http://schemas.openxmlformats.org/package/2006/relationships"><Relationship Id="rId3" Type="http://schemas.openxmlformats.org/officeDocument/2006/relationships/hyperlink" Target="https://en.wikipedia.org/wiki/Montgomery,_Minnesota" TargetMode="External"/><Relationship Id="rId2" Type="http://schemas.openxmlformats.org/officeDocument/2006/relationships/image" Target="../media/image67.jpg"/><Relationship Id="rId1" Type="http://schemas.openxmlformats.org/officeDocument/2006/relationships/slideLayout" Target="../slideLayouts/slideLayout90.xml"/><Relationship Id="rId4" Type="http://schemas.openxmlformats.org/officeDocument/2006/relationships/hyperlink" Target="http://www.montgomerymn.org/" TargetMode="External"/></Relationships>
</file>

<file path=ppt/slides/_rels/slide128.xml.rels><?xml version="1.0" encoding="UTF-8" standalone="yes"?>
<Relationships xmlns="http://schemas.openxmlformats.org/package/2006/relationships"><Relationship Id="rId3" Type="http://schemas.openxmlformats.org/officeDocument/2006/relationships/hyperlink" Target="https://en.wikipedia.org/wiki/Montgomery,_Minnesota" TargetMode="External"/><Relationship Id="rId2" Type="http://schemas.openxmlformats.org/officeDocument/2006/relationships/image" Target="../media/image68.jpeg"/><Relationship Id="rId1" Type="http://schemas.openxmlformats.org/officeDocument/2006/relationships/slideLayout" Target="../slideLayouts/slideLayout2.xml"/><Relationship Id="rId4" Type="http://schemas.openxmlformats.org/officeDocument/2006/relationships/hyperlink" Target="http://www.montgomerymn.org/" TargetMode="External"/></Relationships>
</file>

<file path=ppt/slides/_rels/slide129.xml.rels><?xml version="1.0" encoding="UTF-8" standalone="yes"?>
<Relationships xmlns="http://schemas.openxmlformats.org/package/2006/relationships"><Relationship Id="rId3" Type="http://schemas.openxmlformats.org/officeDocument/2006/relationships/hyperlink" Target="https://en.wikipedia.org/wiki/Montgomery,_Minnesota" TargetMode="External"/><Relationship Id="rId2" Type="http://schemas.openxmlformats.org/officeDocument/2006/relationships/image" Target="../media/image69.jpeg"/><Relationship Id="rId1" Type="http://schemas.openxmlformats.org/officeDocument/2006/relationships/slideLayout" Target="../slideLayouts/slideLayout2.xml"/><Relationship Id="rId4" Type="http://schemas.openxmlformats.org/officeDocument/2006/relationships/hyperlink" Target="http://www.montgomerymn.org/"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30.xml.rels><?xml version="1.0" encoding="UTF-8" standalone="yes"?>
<Relationships xmlns="http://schemas.openxmlformats.org/package/2006/relationships"><Relationship Id="rId3" Type="http://schemas.openxmlformats.org/officeDocument/2006/relationships/hyperlink" Target="https://en.wikipedia.org/wiki/Montgomery,_Minnesota" TargetMode="External"/><Relationship Id="rId2" Type="http://schemas.openxmlformats.org/officeDocument/2006/relationships/image" Target="../media/image70.jpeg"/><Relationship Id="rId1" Type="http://schemas.openxmlformats.org/officeDocument/2006/relationships/slideLayout" Target="../slideLayouts/slideLayout2.xml"/><Relationship Id="rId4" Type="http://schemas.openxmlformats.org/officeDocument/2006/relationships/hyperlink" Target="http://www.montgomerymn.org/" TargetMode="External"/></Relationships>
</file>

<file path=ppt/slides/_rels/slide131.xml.rels><?xml version="1.0" encoding="UTF-8" standalone="yes"?>
<Relationships xmlns="http://schemas.openxmlformats.org/package/2006/relationships"><Relationship Id="rId3" Type="http://schemas.openxmlformats.org/officeDocument/2006/relationships/hyperlink" Target="http://www.montgomerymn.org/" TargetMode="External"/><Relationship Id="rId2" Type="http://schemas.openxmlformats.org/officeDocument/2006/relationships/hyperlink" Target="https://en.wikipedia.org/wiki/Montgomery,_Minnesota" TargetMode="Externa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132.xml.rels><?xml version="1.0" encoding="UTF-8" standalone="yes"?>
<Relationships xmlns="http://schemas.openxmlformats.org/package/2006/relationships"><Relationship Id="rId3" Type="http://schemas.openxmlformats.org/officeDocument/2006/relationships/hyperlink" Target="https://fleetingfarms.wordpress.com/2014/06/25/budejovice-church-montgomery-minnesota/" TargetMode="External"/><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s://www.czechheritageclub.com/" TargetMode="Externa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s://www.czechheritageclub.com/PDF-Files/StNick-23-full.pdf" TargetMode="Externa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s://www.montgomerymn.org/masopust/" TargetMode="Externa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hyperlink" Target="http://www.montgomerymn.org/" TargetMode="External"/><Relationship Id="rId2" Type="http://schemas.openxmlformats.org/officeDocument/2006/relationships/hyperlink" Target="https://en.wikipedia.org/wiki/Montgomery,_Minnesota" TargetMode="Externa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137.xml.rels><?xml version="1.0" encoding="UTF-8" standalone="yes"?>
<Relationships xmlns="http://schemas.openxmlformats.org/package/2006/relationships"><Relationship Id="rId3" Type="http://schemas.openxmlformats.org/officeDocument/2006/relationships/hyperlink" Target="https://en.wikipedia.org/wiki/Montgomery,_Minnesota" TargetMode="External"/><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hyperlink" Target="http://www.montgomerymn.org/" TargetMode="Externa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4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xml"/><Relationship Id="rId1" Type="http://schemas.openxmlformats.org/officeDocument/2006/relationships/slideLayout" Target="../slideLayouts/slideLayout205.xml"/></Relationships>
</file>

<file path=ppt/slides/_rels/slide141.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5.xml"/><Relationship Id="rId1" Type="http://schemas.openxmlformats.org/officeDocument/2006/relationships/slideLayout" Target="../slideLayouts/slideLayout205.xml"/></Relationships>
</file>

<file path=ppt/slides/_rels/slide142.xml.rels><?xml version="1.0" encoding="UTF-8" standalone="yes"?>
<Relationships xmlns="http://schemas.openxmlformats.org/package/2006/relationships"><Relationship Id="rId3" Type="http://schemas.openxmlformats.org/officeDocument/2006/relationships/hyperlink" Target="http://www.duluthbudgeteer.com/community/4121672-simple-cooking-leads-success" TargetMode="External"/><Relationship Id="rId2" Type="http://schemas.openxmlformats.org/officeDocument/2006/relationships/notesSlide" Target="../notesSlides/notesSlide6.xml"/><Relationship Id="rId1" Type="http://schemas.openxmlformats.org/officeDocument/2006/relationships/slideLayout" Target="../slideLayouts/slideLayout205.xml"/><Relationship Id="rId6" Type="http://schemas.openxmlformats.org/officeDocument/2006/relationships/image" Target="../media/image80.gif"/><Relationship Id="rId5" Type="http://schemas.openxmlformats.org/officeDocument/2006/relationships/hyperlink" Target="http://www.d.umn.edu/cla/faculty/troufs/anth1095/Slovenia.html#title" TargetMode="External"/><Relationship Id="rId4" Type="http://schemas.openxmlformats.org/officeDocument/2006/relationships/image" Target="../media/image79.png"/></Relationships>
</file>

<file path=ppt/slides/_rels/slide143.xml.rels><?xml version="1.0" encoding="UTF-8" standalone="yes"?>
<Relationships xmlns="http://schemas.openxmlformats.org/package/2006/relationships"><Relationship Id="rId3" Type="http://schemas.openxmlformats.org/officeDocument/2006/relationships/hyperlink" Target="http://www.duluthbudgeteer.com/community/4121672-simple-cooking-leads-success" TargetMode="External"/><Relationship Id="rId2" Type="http://schemas.openxmlformats.org/officeDocument/2006/relationships/notesSlide" Target="../notesSlides/notesSlide7.xml"/><Relationship Id="rId1" Type="http://schemas.openxmlformats.org/officeDocument/2006/relationships/slideLayout" Target="../slideLayouts/slideLayout205.xml"/><Relationship Id="rId6" Type="http://schemas.openxmlformats.org/officeDocument/2006/relationships/image" Target="../media/image80.gif"/><Relationship Id="rId5" Type="http://schemas.openxmlformats.org/officeDocument/2006/relationships/hyperlink" Target="http://www.d.umn.edu/cla/faculty/troufs/anth1095/Slovenia.html#title" TargetMode="External"/><Relationship Id="rId4" Type="http://schemas.openxmlformats.org/officeDocument/2006/relationships/image" Target="../media/image79.png"/></Relationships>
</file>

<file path=ppt/slides/_rels/slide14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xml"/><Relationship Id="rId1" Type="http://schemas.openxmlformats.org/officeDocument/2006/relationships/slideLayout" Target="../slideLayouts/slideLayout205.xml"/><Relationship Id="rId5" Type="http://schemas.openxmlformats.org/officeDocument/2006/relationships/hyperlink" Target="https://www.washingtonpost.com/news/in-sight/wp/2017/06/19/inside-melania-trumps-home-town/?utm_term=.f78c5c044104" TargetMode="External"/><Relationship Id="rId4" Type="http://schemas.openxmlformats.org/officeDocument/2006/relationships/image" Target="../media/image82.png"/></Relationships>
</file>

<file path=ppt/slides/_rels/slide145.xml.rels><?xml version="1.0" encoding="UTF-8" standalone="yes"?>
<Relationships xmlns="http://schemas.openxmlformats.org/package/2006/relationships"><Relationship Id="rId3" Type="http://schemas.openxmlformats.org/officeDocument/2006/relationships/hyperlink" Target="https://www.washingtonpost.com/news/in-sight/wp/2017/06/19/inside-melania-trumps-home-town/?utm_term=.f78c5c044104" TargetMode="External"/><Relationship Id="rId2" Type="http://schemas.openxmlformats.org/officeDocument/2006/relationships/notesSlide" Target="../notesSlides/notesSlide9.xml"/><Relationship Id="rId1" Type="http://schemas.openxmlformats.org/officeDocument/2006/relationships/slideLayout" Target="../slideLayouts/slideLayout205.xml"/><Relationship Id="rId4" Type="http://schemas.openxmlformats.org/officeDocument/2006/relationships/image" Target="../media/image83.png"/></Relationships>
</file>

<file path=ppt/slides/_rels/slide14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0.xml"/><Relationship Id="rId1" Type="http://schemas.openxmlformats.org/officeDocument/2006/relationships/slideLayout" Target="../slideLayouts/slideLayout205.xml"/><Relationship Id="rId4" Type="http://schemas.openxmlformats.org/officeDocument/2006/relationships/hyperlink" Target="https://commons.wikimedia.org/wiki/File:Melania_Trump_Official_Portrait.jpg" TargetMode="Externa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27.xml"/></Relationships>
</file>

<file path=ppt/slides/_rels/slide148.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12.xml"/><Relationship Id="rId1" Type="http://schemas.openxmlformats.org/officeDocument/2006/relationships/slideLayout" Target="../slideLayouts/slideLayout227.xml"/></Relationships>
</file>

<file path=ppt/slides/_rels/slide149.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13.xml"/><Relationship Id="rId1" Type="http://schemas.openxmlformats.org/officeDocument/2006/relationships/slideLayout" Target="../slideLayouts/slideLayout22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5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4.xml"/><Relationship Id="rId1" Type="http://schemas.openxmlformats.org/officeDocument/2006/relationships/slideLayout" Target="../slideLayouts/slideLayout205.xml"/><Relationship Id="rId4" Type="http://schemas.openxmlformats.org/officeDocument/2006/relationships/hyperlink" Target="https://www.concordialanguagevillages.org/languages/finnish" TargetMode="External"/></Relationships>
</file>

<file path=ppt/slides/_rels/slide15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5.xml"/><Relationship Id="rId1" Type="http://schemas.openxmlformats.org/officeDocument/2006/relationships/slideLayout" Target="../slideLayouts/slideLayout227.xml"/></Relationships>
</file>

<file path=ppt/slides/_rels/slide152.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16.xml"/><Relationship Id="rId1" Type="http://schemas.openxmlformats.org/officeDocument/2006/relationships/slideLayout" Target="../slideLayouts/slideLayout205.xml"/><Relationship Id="rId4" Type="http://schemas.openxmlformats.org/officeDocument/2006/relationships/hyperlink" Target="https://www.facebook.com/Swedishculturalsociety?__cft__%5b0%5d=AZUtJRWZF9UK_PPFhryuEYfPZ_DCqpAKNqL6ef85fFmwXDxo06kftQUFxiG05MsS4vzRm2ShQh9T4WvPKDmqa9QslTdI9N3oFfsUEnVhYBBiK7e26o_1nr6_ZtQ2SJmSIFVv-_Z8TSXcobtQo0hp0CPMWsifplJ374wJpDXvde-mFnA4MyrXgKVFzNaAgtwGvlo&amp;__tn__=-UC%2CP-R" TargetMode="External"/></Relationships>
</file>

<file path=ppt/slides/_rels/slide15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7.xml"/><Relationship Id="rId1" Type="http://schemas.openxmlformats.org/officeDocument/2006/relationships/slideLayout" Target="../slideLayouts/slideLayout205.xml"/><Relationship Id="rId5" Type="http://schemas.openxmlformats.org/officeDocument/2006/relationships/hyperlink" Target="http://www.duluthbudgeteer.com/community/4121672-simple-cooking-leads-success" TargetMode="External"/><Relationship Id="rId4" Type="http://schemas.openxmlformats.org/officeDocument/2006/relationships/image" Target="../media/image91.gif"/></Relationships>
</file>

<file path=ppt/slides/_rels/slide15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8.xml"/><Relationship Id="rId1" Type="http://schemas.openxmlformats.org/officeDocument/2006/relationships/slideLayout" Target="../slideLayouts/slideLayout205.xml"/><Relationship Id="rId4" Type="http://schemas.openxmlformats.org/officeDocument/2006/relationships/hyperlink" Target="https://www.swedishculturalsociety.org/lucia" TargetMode="External"/></Relationships>
</file>

<file path=ppt/slides/_rels/slide155.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19.xml"/><Relationship Id="rId1" Type="http://schemas.openxmlformats.org/officeDocument/2006/relationships/slideLayout" Target="../slideLayouts/slideLayout205.xml"/><Relationship Id="rId4" Type="http://schemas.openxmlformats.org/officeDocument/2006/relationships/hyperlink" Target="https://www.facebook.com/Swedishculturalsociety?__cft__%5b0%5d=AZUtJRWZF9UK_PPFhryuEYfPZ_DCqpAKNqL6ef85fFmwXDxo06kftQUFxiG05MsS4vzRm2ShQh9T4WvPKDmqa9QslTdI9N3oFfsUEnVhYBBiK7e26o_1nr6_ZtQ2SJmSIFVv-_Z8TSXcobtQo0hp0CPMWsifplJ374wJpDXvde-mFnA4MyrXgKVFzNaAgtwGvlo&amp;__tn__=-UC%2CP-R" TargetMode="External"/></Relationships>
</file>

<file path=ppt/slides/_rels/slide156.xml.rels><?xml version="1.0" encoding="UTF-8" standalone="yes"?>
<Relationships xmlns="http://schemas.openxmlformats.org/package/2006/relationships"><Relationship Id="rId3" Type="http://schemas.openxmlformats.org/officeDocument/2006/relationships/hyperlink" Target="http://www.duluthnewstribune.com/pursuits/scrapbook/3895745-linnea-hinkel-chosen-santa-lucia" TargetMode="External"/><Relationship Id="rId7" Type="http://schemas.openxmlformats.org/officeDocument/2006/relationships/hyperlink" Target="http://www.d.umn.edu/cla/faculty/troufs/anth1095/Sweden.html#title" TargetMode="External"/><Relationship Id="rId2" Type="http://schemas.openxmlformats.org/officeDocument/2006/relationships/notesSlide" Target="../notesSlides/notesSlide20.xml"/><Relationship Id="rId1" Type="http://schemas.openxmlformats.org/officeDocument/2006/relationships/slideLayout" Target="../slideLayouts/slideLayout205.xml"/><Relationship Id="rId6" Type="http://schemas.openxmlformats.org/officeDocument/2006/relationships/image" Target="../media/image96.gif"/><Relationship Id="rId5" Type="http://schemas.openxmlformats.org/officeDocument/2006/relationships/image" Target="../media/image95.png"/><Relationship Id="rId4" Type="http://schemas.openxmlformats.org/officeDocument/2006/relationships/image" Target="../media/image94.gif"/></Relationships>
</file>

<file path=ppt/slides/_rels/slide157.xml.rels><?xml version="1.0" encoding="UTF-8" standalone="yes"?>
<Relationships xmlns="http://schemas.openxmlformats.org/package/2006/relationships"><Relationship Id="rId3" Type="http://schemas.openxmlformats.org/officeDocument/2006/relationships/image" Target="../media/image96.gif"/><Relationship Id="rId2" Type="http://schemas.openxmlformats.org/officeDocument/2006/relationships/notesSlide" Target="../notesSlides/notesSlide21.xml"/><Relationship Id="rId1" Type="http://schemas.openxmlformats.org/officeDocument/2006/relationships/slideLayout" Target="../slideLayouts/slideLayout205.xml"/><Relationship Id="rId6" Type="http://schemas.openxmlformats.org/officeDocument/2006/relationships/hyperlink" Target="https://www.facebook.com/Swedishculturalsociety/" TargetMode="External"/><Relationship Id="rId5" Type="http://schemas.openxmlformats.org/officeDocument/2006/relationships/image" Target="../media/image97.jpg"/><Relationship Id="rId4" Type="http://schemas.openxmlformats.org/officeDocument/2006/relationships/hyperlink" Target="http://www.d.umn.edu/cla/faculty/troufs/anth1095/Sweden.html#title" TargetMode="External"/></Relationships>
</file>

<file path=ppt/slides/_rels/slide158.xml.rels><?xml version="1.0" encoding="UTF-8" standalone="yes"?>
<Relationships xmlns="http://schemas.openxmlformats.org/package/2006/relationships"><Relationship Id="rId3" Type="http://schemas.openxmlformats.org/officeDocument/2006/relationships/hyperlink" Target="https://www.facebook.com/Swedishculturalsociety/" TargetMode="External"/><Relationship Id="rId2" Type="http://schemas.openxmlformats.org/officeDocument/2006/relationships/notesSlide" Target="../notesSlides/notesSlide22.xml"/><Relationship Id="rId1" Type="http://schemas.openxmlformats.org/officeDocument/2006/relationships/slideLayout" Target="../slideLayouts/slideLayout205.xml"/><Relationship Id="rId6" Type="http://schemas.openxmlformats.org/officeDocument/2006/relationships/image" Target="../media/image98.jpg"/><Relationship Id="rId5" Type="http://schemas.openxmlformats.org/officeDocument/2006/relationships/hyperlink" Target="http://www.d.umn.edu/cla/faculty/troufs/anth1095/Sweden.html#title" TargetMode="External"/><Relationship Id="rId4" Type="http://schemas.openxmlformats.org/officeDocument/2006/relationships/image" Target="../media/image96.gif"/></Relationships>
</file>

<file path=ppt/slides/_rels/slide159.xml.rels><?xml version="1.0" encoding="UTF-8" standalone="yes"?>
<Relationships xmlns="http://schemas.openxmlformats.org/package/2006/relationships"><Relationship Id="rId3" Type="http://schemas.openxmlformats.org/officeDocument/2006/relationships/image" Target="../media/image96.gif"/><Relationship Id="rId7" Type="http://schemas.openxmlformats.org/officeDocument/2006/relationships/hyperlink" Target="https://www.facebook.com/Swedishculturalsociety/" TargetMode="External"/><Relationship Id="rId2" Type="http://schemas.openxmlformats.org/officeDocument/2006/relationships/notesSlide" Target="../notesSlides/notesSlide23.xml"/><Relationship Id="rId1" Type="http://schemas.openxmlformats.org/officeDocument/2006/relationships/slideLayout" Target="../slideLayouts/slideLayout205.xml"/><Relationship Id="rId6" Type="http://schemas.openxmlformats.org/officeDocument/2006/relationships/hyperlink" Target="https://www.facebook.com/Swedishculturalsociety?__cft__%5b0%5d=AZUtJRWZF9UK_PPFhryuEYfPZ_DCqpAKNqL6ef85fFmwXDxo06kftQUFxiG05MsS4vzRm2ShQh9T4WvPKDmqa9QslTdI9N3oFfsUEnVhYBBiK7e26o_1nr6_ZtQ2SJmSIFVv-_Z8TSXcobtQo0hp0CPMWsifplJ374wJpDXvde-mFnA4MyrXgKVFzNaAgtwGvlo&amp;__tn__=-UC%2CP-R" TargetMode="External"/><Relationship Id="rId5" Type="http://schemas.openxmlformats.org/officeDocument/2006/relationships/image" Target="../media/image99.jpg"/><Relationship Id="rId4" Type="http://schemas.openxmlformats.org/officeDocument/2006/relationships/hyperlink" Target="http://www.d.umn.edu/cla/faculty/troufs/anth1095/Sweden.html#title"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0.xml.rels><?xml version="1.0" encoding="UTF-8" standalone="yes"?>
<Relationships xmlns="http://schemas.openxmlformats.org/package/2006/relationships"><Relationship Id="rId3" Type="http://schemas.openxmlformats.org/officeDocument/2006/relationships/image" Target="../media/image96.gif"/><Relationship Id="rId2" Type="http://schemas.openxmlformats.org/officeDocument/2006/relationships/notesSlide" Target="../notesSlides/notesSlide24.xml"/><Relationship Id="rId1" Type="http://schemas.openxmlformats.org/officeDocument/2006/relationships/slideLayout" Target="../slideLayouts/slideLayout205.xml"/><Relationship Id="rId6" Type="http://schemas.openxmlformats.org/officeDocument/2006/relationships/hyperlink" Target="https://www.facebook.com/p/Sami-Cultural-Center-of-North-America-100064257266401/" TargetMode="External"/><Relationship Id="rId5" Type="http://schemas.openxmlformats.org/officeDocument/2006/relationships/image" Target="../media/image100.jpg"/><Relationship Id="rId4" Type="http://schemas.openxmlformats.org/officeDocument/2006/relationships/hyperlink" Target="http://www.d.umn.edu/cla/faculty/troufs/anth1095/Sweden.html#title" TargetMode="External"/></Relationships>
</file>

<file path=ppt/slides/_rels/slide161.xml.rels><?xml version="1.0" encoding="UTF-8" standalone="yes"?>
<Relationships xmlns="http://schemas.openxmlformats.org/package/2006/relationships"><Relationship Id="rId3" Type="http://schemas.openxmlformats.org/officeDocument/2006/relationships/image" Target="../media/image96.gif"/><Relationship Id="rId7" Type="http://schemas.openxmlformats.org/officeDocument/2006/relationships/hyperlink" Target="https://www.facebook.com/Swedishculturalsociety/photos" TargetMode="External"/><Relationship Id="rId2" Type="http://schemas.openxmlformats.org/officeDocument/2006/relationships/notesSlide" Target="../notesSlides/notesSlide25.xml"/><Relationship Id="rId1" Type="http://schemas.openxmlformats.org/officeDocument/2006/relationships/slideLayout" Target="../slideLayouts/slideLayout205.xml"/><Relationship Id="rId6" Type="http://schemas.openxmlformats.org/officeDocument/2006/relationships/hyperlink" Target="https://www.facebook.com/Swedishculturalsociety?__cft__%5b0%5d=AZUtJRWZF9UK_PPFhryuEYfPZ_DCqpAKNqL6ef85fFmwXDxo06kftQUFxiG05MsS4vzRm2ShQh9T4WvPKDmqa9QslTdI9N3oFfsUEnVhYBBiK7e26o_1nr6_ZtQ2SJmSIFVv-_Z8TSXcobtQo0hp0CPMWsifplJ374wJpDXvde-mFnA4MyrXgKVFzNaAgtwGvlo&amp;__tn__=-UC%2CP-R" TargetMode="External"/><Relationship Id="rId5" Type="http://schemas.openxmlformats.org/officeDocument/2006/relationships/image" Target="../media/image101.jpg"/><Relationship Id="rId4" Type="http://schemas.openxmlformats.org/officeDocument/2006/relationships/hyperlink" Target="http://www.d.umn.edu/cla/faculty/troufs/anth1095/Sweden.html#title" TargetMode="External"/></Relationships>
</file>

<file path=ppt/slides/_rels/slide16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6.xml"/><Relationship Id="rId1" Type="http://schemas.openxmlformats.org/officeDocument/2006/relationships/slideLayout" Target="../slideLayouts/slideLayout205.xml"/><Relationship Id="rId6" Type="http://schemas.openxmlformats.org/officeDocument/2006/relationships/hyperlink" Target="http://www.d.umn.edu/cla/faculty/troufs/anth1095/Sweden.html#title" TargetMode="External"/><Relationship Id="rId5" Type="http://schemas.openxmlformats.org/officeDocument/2006/relationships/image" Target="../media/image96.gif"/><Relationship Id="rId4" Type="http://schemas.openxmlformats.org/officeDocument/2006/relationships/hyperlink" Target="https://www.concordialanguagevillages.org/languages/swedish" TargetMode="External"/></Relationships>
</file>

<file path=ppt/slides/_rels/slide163.xml.rels><?xml version="1.0" encoding="UTF-8" standalone="yes"?>
<Relationships xmlns="http://schemas.openxmlformats.org/package/2006/relationships"><Relationship Id="rId3" Type="http://schemas.openxmlformats.org/officeDocument/2006/relationships/hyperlink" Target="http://www.samiculturalcenter.org/" TargetMode="External"/><Relationship Id="rId2" Type="http://schemas.openxmlformats.org/officeDocument/2006/relationships/notesSlide" Target="../notesSlides/notesSlide27.xml"/><Relationship Id="rId1" Type="http://schemas.openxmlformats.org/officeDocument/2006/relationships/slideLayout" Target="../slideLayouts/slideLayout205.xml"/><Relationship Id="rId5" Type="http://schemas.openxmlformats.org/officeDocument/2006/relationships/image" Target="../media/image103.png"/><Relationship Id="rId4" Type="http://schemas.openxmlformats.org/officeDocument/2006/relationships/image" Target="../media/image94.gif"/></Relationships>
</file>

<file path=ppt/slides/_rels/slide164.xml.rels><?xml version="1.0" encoding="UTF-8" standalone="yes"?>
<Relationships xmlns="http://schemas.openxmlformats.org/package/2006/relationships"><Relationship Id="rId3" Type="http://schemas.openxmlformats.org/officeDocument/2006/relationships/hyperlink" Target="http://www.samiculturalcenter.org/" TargetMode="External"/><Relationship Id="rId2" Type="http://schemas.openxmlformats.org/officeDocument/2006/relationships/notesSlide" Target="../notesSlides/notesSlide28.xml"/><Relationship Id="rId1" Type="http://schemas.openxmlformats.org/officeDocument/2006/relationships/slideLayout" Target="../slideLayouts/slideLayout205.xml"/><Relationship Id="rId5" Type="http://schemas.openxmlformats.org/officeDocument/2006/relationships/image" Target="../media/image103.png"/><Relationship Id="rId4" Type="http://schemas.openxmlformats.org/officeDocument/2006/relationships/image" Target="../media/image94.gif"/></Relationships>
</file>

<file path=ppt/slides/_rels/slide165.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29.xml"/><Relationship Id="rId1" Type="http://schemas.openxmlformats.org/officeDocument/2006/relationships/slideLayout" Target="../slideLayouts/slideLayout205.xml"/><Relationship Id="rId4" Type="http://schemas.openxmlformats.org/officeDocument/2006/relationships/hyperlink" Target="https://www.facebook.com/p/Sami-Cultural-Center-of-North-America-100064257266401/" TargetMode="External"/></Relationships>
</file>

<file path=ppt/slides/_rels/slide16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0.xml"/><Relationship Id="rId1" Type="http://schemas.openxmlformats.org/officeDocument/2006/relationships/slideLayout" Target="../slideLayouts/slideLayout205.xml"/><Relationship Id="rId4" Type="http://schemas.openxmlformats.org/officeDocument/2006/relationships/hyperlink" Target="https://www.facebook.com/p/Sami-Cultural-Center-of-North-America-100064257266401/" TargetMode="Externa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27.xml"/></Relationships>
</file>

<file path=ppt/slides/_rels/slide16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2.xml"/><Relationship Id="rId1" Type="http://schemas.openxmlformats.org/officeDocument/2006/relationships/slideLayout" Target="../slideLayouts/slideLayout227.xml"/><Relationship Id="rId5" Type="http://schemas.openxmlformats.org/officeDocument/2006/relationships/image" Target="../media/image107.jpg"/><Relationship Id="rId4" Type="http://schemas.openxmlformats.org/officeDocument/2006/relationships/hyperlink" Target="https://www.facebook.com/NortunLodge16/" TargetMode="External"/></Relationships>
</file>

<file path=ppt/slides/_rels/slide169.xml.rels><?xml version="1.0" encoding="UTF-8" standalone="yes"?>
<Relationships xmlns="http://schemas.openxmlformats.org/package/2006/relationships"><Relationship Id="rId3" Type="http://schemas.openxmlformats.org/officeDocument/2006/relationships/hyperlink" Target="http://www.duluthnewstribune.com/news/4034988-duluthians-celebrate-syttende-mai" TargetMode="External"/><Relationship Id="rId2" Type="http://schemas.openxmlformats.org/officeDocument/2006/relationships/notesSlide" Target="../notesSlides/notesSlide33.xml"/><Relationship Id="rId1" Type="http://schemas.openxmlformats.org/officeDocument/2006/relationships/slideLayout" Target="../slideLayouts/slideLayout205.xml"/><Relationship Id="rId6" Type="http://schemas.openxmlformats.org/officeDocument/2006/relationships/image" Target="../media/image109.jpeg"/><Relationship Id="rId5" Type="http://schemas.openxmlformats.org/officeDocument/2006/relationships/image" Target="../media/image94.gif"/><Relationship Id="rId4" Type="http://schemas.openxmlformats.org/officeDocument/2006/relationships/image" Target="../media/image10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0.xml.rels><?xml version="1.0" encoding="UTF-8" standalone="yes"?>
<Relationships xmlns="http://schemas.openxmlformats.org/package/2006/relationships"><Relationship Id="rId3" Type="http://schemas.openxmlformats.org/officeDocument/2006/relationships/hyperlink" Target="http://www.duluthnewstribune.com/news/4034988-duluthians-celebrate-syttende-mai" TargetMode="External"/><Relationship Id="rId2" Type="http://schemas.openxmlformats.org/officeDocument/2006/relationships/notesSlide" Target="../notesSlides/notesSlide34.xml"/><Relationship Id="rId1" Type="http://schemas.openxmlformats.org/officeDocument/2006/relationships/slideLayout" Target="../slideLayouts/slideLayout205.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94.gif"/></Relationships>
</file>

<file path=ppt/slides/_rels/slide171.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35.xml"/><Relationship Id="rId1" Type="http://schemas.openxmlformats.org/officeDocument/2006/relationships/slideLayout" Target="../slideLayouts/slideLayout205.xml"/><Relationship Id="rId4" Type="http://schemas.openxmlformats.org/officeDocument/2006/relationships/hyperlink" Target="https://www.facebook.com/NortunLodge16/" TargetMode="External"/></Relationships>
</file>

<file path=ppt/slides/_rels/slide172.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36.xml"/><Relationship Id="rId1" Type="http://schemas.openxmlformats.org/officeDocument/2006/relationships/slideLayout" Target="../slideLayouts/slideLayout205.xml"/><Relationship Id="rId4" Type="http://schemas.openxmlformats.org/officeDocument/2006/relationships/hyperlink" Target="https://www.facebook.com/NortunLodge16/" TargetMode="Externa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27.xml"/></Relationships>
</file>

<file path=ppt/slides/_rels/slide17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8.xml"/><Relationship Id="rId1" Type="http://schemas.openxmlformats.org/officeDocument/2006/relationships/slideLayout" Target="../slideLayouts/slideLayout205.xml"/></Relationships>
</file>

<file path=ppt/slides/_rels/slide17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39.xml"/><Relationship Id="rId1" Type="http://schemas.openxmlformats.org/officeDocument/2006/relationships/slideLayout" Target="../slideLayouts/slideLayout205.xml"/><Relationship Id="rId5" Type="http://schemas.openxmlformats.org/officeDocument/2006/relationships/image" Target="../media/image116.gif"/><Relationship Id="rId4" Type="http://schemas.openxmlformats.org/officeDocument/2006/relationships/hyperlink" Target="http://www.d.umn.edu/cla/faculty/troufs/anth1095/Norway.html#title" TargetMode="External"/></Relationships>
</file>

<file path=ppt/slides/_rels/slide17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40.xml"/><Relationship Id="rId1" Type="http://schemas.openxmlformats.org/officeDocument/2006/relationships/slideLayout" Target="../slideLayouts/slideLayout205.xml"/></Relationships>
</file>

<file path=ppt/slides/_rels/slide177.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41.xml"/><Relationship Id="rId1" Type="http://schemas.openxmlformats.org/officeDocument/2006/relationships/slideLayout" Target="../slideLayouts/slideLayout205.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27.xml"/></Relationships>
</file>

<file path=ppt/slides/_rels/slide179.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43.xml"/><Relationship Id="rId1" Type="http://schemas.openxmlformats.org/officeDocument/2006/relationships/slideLayout" Target="../slideLayouts/slideLayout20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27.xml"/></Relationships>
</file>

<file path=ppt/slides/_rels/slide18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45.xml"/><Relationship Id="rId1" Type="http://schemas.openxmlformats.org/officeDocument/2006/relationships/slideLayout" Target="../slideLayouts/slideLayout227.xml"/></Relationships>
</file>

<file path=ppt/slides/_rels/slide18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46.xml"/><Relationship Id="rId1" Type="http://schemas.openxmlformats.org/officeDocument/2006/relationships/slideLayout" Target="../slideLayouts/slideLayout205.xml"/><Relationship Id="rId5" Type="http://schemas.openxmlformats.org/officeDocument/2006/relationships/image" Target="../media/image122.png"/><Relationship Id="rId4" Type="http://schemas.openxmlformats.org/officeDocument/2006/relationships/hyperlink" Target="http://www.mprnews.org/story/2016/09/13/npr-pho-central-to-vietnamese-identity" TargetMode="Externa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27.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27.xml"/></Relationships>
</file>

<file path=ppt/slides/_rels/slide18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9.xml"/><Relationship Id="rId1" Type="http://schemas.openxmlformats.org/officeDocument/2006/relationships/slideLayout" Target="../slideLayouts/slideLayout205.xml"/><Relationship Id="rId5" Type="http://schemas.openxmlformats.org/officeDocument/2006/relationships/image" Target="../media/image124.gif"/><Relationship Id="rId4" Type="http://schemas.openxmlformats.org/officeDocument/2006/relationships/hyperlink" Target="https://www.travelwisconsin.com/events/fairs-festivals/booya-days-40367" TargetMode="External"/></Relationships>
</file>

<file path=ppt/slides/_rels/slide18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50.xml"/><Relationship Id="rId1" Type="http://schemas.openxmlformats.org/officeDocument/2006/relationships/slideLayout" Target="../slideLayouts/slideLayout205.xml"/><Relationship Id="rId5" Type="http://schemas.openxmlformats.org/officeDocument/2006/relationships/image" Target="../media/image124.gif"/><Relationship Id="rId4" Type="http://schemas.openxmlformats.org/officeDocument/2006/relationships/hyperlink" Target="https://www.travelwisconsin.com/events/fairs-festivals/booya-days-40367" TargetMode="External"/></Relationships>
</file>

<file path=ppt/slides/_rels/slide18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51.xml"/><Relationship Id="rId1" Type="http://schemas.openxmlformats.org/officeDocument/2006/relationships/slideLayout" Target="../slideLayouts/slideLayout205.xml"/><Relationship Id="rId5" Type="http://schemas.openxmlformats.org/officeDocument/2006/relationships/image" Target="../media/image124.gif"/><Relationship Id="rId4" Type="http://schemas.openxmlformats.org/officeDocument/2006/relationships/hyperlink" Target="https://www.facebook.com/TheBooyahShed/" TargetMode="External"/></Relationships>
</file>

<file path=ppt/slides/_rels/slide188.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52.xml"/><Relationship Id="rId1" Type="http://schemas.openxmlformats.org/officeDocument/2006/relationships/slideLayout" Target="../slideLayouts/slideLayout205.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7.xml.rels><?xml version="1.0" encoding="UTF-8" standalone="yes"?>
<Relationships xmlns="http://schemas.openxmlformats.org/package/2006/relationships"><Relationship Id="rId3" Type="http://schemas.openxmlformats.org/officeDocument/2006/relationships/hyperlink" Target="http://en.wikipedia.org/wiki/Brillat-Savarin" TargetMode="External"/><Relationship Id="rId2" Type="http://schemas.openxmlformats.org/officeDocument/2006/relationships/notesSlide" Target="../notesSlides/notesSlide53.xml"/><Relationship Id="rId1" Type="http://schemas.openxmlformats.org/officeDocument/2006/relationships/slideLayout" Target="../slideLayouts/slideLayout51.xml"/><Relationship Id="rId4" Type="http://schemas.openxmlformats.org/officeDocument/2006/relationships/image" Target="../media/image126.png"/></Relationships>
</file>

<file path=ppt/slides/_rels/slide198.xml.rels><?xml version="1.0" encoding="UTF-8" standalone="yes"?>
<Relationships xmlns="http://schemas.openxmlformats.org/package/2006/relationships"><Relationship Id="rId3" Type="http://schemas.openxmlformats.org/officeDocument/2006/relationships/hyperlink" Target="http://en.wikipedia.org/wiki/Brillat-Savarin" TargetMode="External"/><Relationship Id="rId2" Type="http://schemas.openxmlformats.org/officeDocument/2006/relationships/notesSlide" Target="../notesSlides/notesSlide54.xml"/><Relationship Id="rId1" Type="http://schemas.openxmlformats.org/officeDocument/2006/relationships/slideLayout" Target="../slideLayouts/slideLayout51.xml"/><Relationship Id="rId4" Type="http://schemas.openxmlformats.org/officeDocument/2006/relationships/image" Target="../media/image126.png"/></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8.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1.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1.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openxmlformats.org/officeDocument/2006/relationships/hyperlink" Target="http://www.worldlicenceplates.com/usa/US_MNXX.html" TargetMode="External"/><Relationship Id="rId2" Type="http://schemas.openxmlformats.org/officeDocument/2006/relationships/notesSlide" Target="../notesSlides/notesSlide57.xml"/><Relationship Id="rId1" Type="http://schemas.openxmlformats.org/officeDocument/2006/relationships/slideLayout" Target="../slideLayouts/slideLayout18.xml"/><Relationship Id="rId5" Type="http://schemas.openxmlformats.org/officeDocument/2006/relationships/image" Target="../media/image128.png"/><Relationship Id="rId4" Type="http://schemas.openxmlformats.org/officeDocument/2006/relationships/image" Target="../media/image127.png"/></Relationships>
</file>

<file path=ppt/slides/_rels/slide206.xml.rels><?xml version="1.0" encoding="UTF-8" standalone="yes"?>
<Relationships xmlns="http://schemas.openxmlformats.org/package/2006/relationships"><Relationship Id="rId3" Type="http://schemas.openxmlformats.org/officeDocument/2006/relationships/hyperlink" Target="http://www.blackbearcasinoresort.com/" TargetMode="External"/><Relationship Id="rId2" Type="http://schemas.openxmlformats.org/officeDocument/2006/relationships/notesSlide" Target="../notesSlides/notesSlide58.xml"/><Relationship Id="rId1" Type="http://schemas.openxmlformats.org/officeDocument/2006/relationships/slideLayout" Target="../slideLayouts/slideLayout18.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20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59.xml"/><Relationship Id="rId1" Type="http://schemas.openxmlformats.org/officeDocument/2006/relationships/slideLayout" Target="../slideLayouts/slideLayout51.xml"/><Relationship Id="rId5" Type="http://schemas.openxmlformats.org/officeDocument/2006/relationships/hyperlink" Target="http://news.minnesota.publicradio.org/features/2005/02/24_hemphills_fonduluth/?refid=0" TargetMode="External"/><Relationship Id="rId4" Type="http://schemas.openxmlformats.org/officeDocument/2006/relationships/image" Target="../media/image133.png"/></Relationships>
</file>

<file path=ppt/slides/_rels/slide208.xml.rels><?xml version="1.0" encoding="UTF-8" standalone="yes"?>
<Relationships xmlns="http://schemas.openxmlformats.org/package/2006/relationships"><Relationship Id="rId3" Type="http://schemas.openxmlformats.org/officeDocument/2006/relationships/hyperlink" Target="http://minnesota.publicradio.org/display/web/2010/05/04/ojibwe-treaty-rights/" TargetMode="External"/><Relationship Id="rId2" Type="http://schemas.openxmlformats.org/officeDocument/2006/relationships/notesSlide" Target="../notesSlides/notesSlide60.xml"/><Relationship Id="rId1" Type="http://schemas.openxmlformats.org/officeDocument/2006/relationships/slideLayout" Target="../slideLayouts/slideLayout51.xml"/><Relationship Id="rId4" Type="http://schemas.openxmlformats.org/officeDocument/2006/relationships/image" Target="../media/image134.png"/></Relationships>
</file>

<file path=ppt/slides/_rels/slide209.xml.rels><?xml version="1.0" encoding="UTF-8" standalone="yes"?>
<Relationships xmlns="http://schemas.openxmlformats.org/package/2006/relationships"><Relationship Id="rId3" Type="http://schemas.openxmlformats.org/officeDocument/2006/relationships/hyperlink" Target="http://www.startribune.com/wild-rice-showdown-looms-in-northern-minnesota/322642951/" TargetMode="External"/><Relationship Id="rId2" Type="http://schemas.openxmlformats.org/officeDocument/2006/relationships/notesSlide" Target="../notesSlides/notesSlide61.xml"/><Relationship Id="rId1" Type="http://schemas.openxmlformats.org/officeDocument/2006/relationships/slideLayout" Target="../slideLayouts/slideLayout51.xml"/><Relationship Id="rId4" Type="http://schemas.openxmlformats.org/officeDocument/2006/relationships/image" Target="../media/image135.png"/></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62.xml"/><Relationship Id="rId1" Type="http://schemas.openxmlformats.org/officeDocument/2006/relationships/slideLayout" Target="../slideLayouts/slideLayout51.xml"/><Relationship Id="rId4" Type="http://schemas.openxmlformats.org/officeDocument/2006/relationships/hyperlink" Target="http://www.startribune.com/indian-ricers-back-protesting-on-hole-in-the-day-lake/323222791/#5" TargetMode="Externa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63.xml"/><Relationship Id="rId1" Type="http://schemas.openxmlformats.org/officeDocument/2006/relationships/slideLayout" Target="../slideLayouts/slideLayout51.xml"/></Relationships>
</file>

<file path=ppt/slides/_rels/slide21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64.xml"/><Relationship Id="rId1" Type="http://schemas.openxmlformats.org/officeDocument/2006/relationships/slideLayout" Target="../slideLayouts/slideLayout51.xml"/></Relationships>
</file>

<file path=ppt/slides/_rels/slide21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65.xml"/><Relationship Id="rId1" Type="http://schemas.openxmlformats.org/officeDocument/2006/relationships/slideLayout" Target="../slideLayouts/slideLayout51.xml"/></Relationships>
</file>

<file path=ppt/slides/_rels/slide21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66.xml"/><Relationship Id="rId1" Type="http://schemas.openxmlformats.org/officeDocument/2006/relationships/slideLayout" Target="../slideLayouts/slideLayout18.xml"/></Relationships>
</file>

<file path=ppt/slides/_rels/slide21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67.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68.xml"/><Relationship Id="rId1" Type="http://schemas.openxmlformats.org/officeDocument/2006/relationships/slideLayout" Target="../slideLayouts/slideLayout62.xml"/><Relationship Id="rId5" Type="http://schemas.openxmlformats.org/officeDocument/2006/relationships/image" Target="../media/image141.png"/><Relationship Id="rId4" Type="http://schemas.openxmlformats.org/officeDocument/2006/relationships/hyperlink" Target="http://www.duluthnewstribune.com/articles/index.cfm?id=60658&amp;section=homepage" TargetMode="External"/></Relationships>
</file>

<file path=ppt/slides/_rels/slide221.xml.rels><?xml version="1.0" encoding="UTF-8" standalone="yes"?>
<Relationships xmlns="http://schemas.openxmlformats.org/package/2006/relationships"><Relationship Id="rId3" Type="http://schemas.openxmlformats.org/officeDocument/2006/relationships/hyperlink" Target="http://www.indiancountry.com/content.cfm?id=1096416829" TargetMode="External"/><Relationship Id="rId2" Type="http://schemas.openxmlformats.org/officeDocument/2006/relationships/notesSlide" Target="../notesSlides/notesSlide69.xml"/><Relationship Id="rId1" Type="http://schemas.openxmlformats.org/officeDocument/2006/relationships/slideLayout" Target="../slideLayouts/slideLayout106.xml"/><Relationship Id="rId4" Type="http://schemas.openxmlformats.org/officeDocument/2006/relationships/image" Target="../media/image142.png"/></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4.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73.xml"/></Relationships>
</file>

<file path=ppt/slides/_rels/slide22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70.xml"/><Relationship Id="rId1" Type="http://schemas.openxmlformats.org/officeDocument/2006/relationships/slideLayout" Target="../slideLayouts/slideLayout18.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227.xml.rels><?xml version="1.0" encoding="UTF-8" standalone="yes"?>
<Relationships xmlns="http://schemas.openxmlformats.org/package/2006/relationships"><Relationship Id="rId3" Type="http://schemas.openxmlformats.org/officeDocument/2006/relationships/hyperlink" Target="http://www.d.umn.edu/cla/faculty/troufs/Buffalo/PB24.html" TargetMode="External"/><Relationship Id="rId2" Type="http://schemas.openxmlformats.org/officeDocument/2006/relationships/notesSlide" Target="../notesSlides/notesSlide71.xml"/><Relationship Id="rId1" Type="http://schemas.openxmlformats.org/officeDocument/2006/relationships/slideLayout" Target="../slideLayouts/slideLayout18.xml"/><Relationship Id="rId4" Type="http://schemas.openxmlformats.org/officeDocument/2006/relationships/image" Target="../media/image145.jpeg"/></Relationships>
</file>

<file path=ppt/slides/_rels/slide228.xml.rels><?xml version="1.0" encoding="UTF-8" standalone="yes"?>
<Relationships xmlns="http://schemas.openxmlformats.org/package/2006/relationships"><Relationship Id="rId3" Type="http://schemas.openxmlformats.org/officeDocument/2006/relationships/hyperlink" Target="http://www.duluthnewstribune.com/articles/index.cfm?id=64520&amp;section=None" TargetMode="External"/><Relationship Id="rId2" Type="http://schemas.openxmlformats.org/officeDocument/2006/relationships/notesSlide" Target="../notesSlides/notesSlide72.xml"/><Relationship Id="rId1" Type="http://schemas.openxmlformats.org/officeDocument/2006/relationships/slideLayout" Target="../slideLayouts/slideLayout161.xml"/><Relationship Id="rId4" Type="http://schemas.openxmlformats.org/officeDocument/2006/relationships/image" Target="../media/image146.png"/></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3" Type="http://schemas.openxmlformats.org/officeDocument/2006/relationships/hyperlink" Target="http://news.mpr.org/features/2003/08/18_gundersond_spiritualityeigh/" TargetMode="External"/><Relationship Id="rId2" Type="http://schemas.openxmlformats.org/officeDocument/2006/relationships/notesSlide" Target="../notesSlides/notesSlide73.xml"/><Relationship Id="rId1" Type="http://schemas.openxmlformats.org/officeDocument/2006/relationships/slideLayout" Target="../slideLayouts/slideLayout161.xml"/><Relationship Id="rId4" Type="http://schemas.openxmlformats.org/officeDocument/2006/relationships/image" Target="../media/image147.png"/></Relationships>
</file>

<file path=ppt/slides/_rels/slide231.xml.rels><?xml version="1.0" encoding="UTF-8" standalone="yes"?>
<Relationships xmlns="http://schemas.openxmlformats.org/package/2006/relationships"><Relationship Id="rId3" Type="http://schemas.openxmlformats.org/officeDocument/2006/relationships/hyperlink" Target="http://news.minnesota.publicradio.org/features/2003/08/18_gundersond_spiritualityeigh/" TargetMode="External"/><Relationship Id="rId2" Type="http://schemas.openxmlformats.org/officeDocument/2006/relationships/notesSlide" Target="../notesSlides/notesSlide74.xml"/><Relationship Id="rId1" Type="http://schemas.openxmlformats.org/officeDocument/2006/relationships/slideLayout" Target="../slideLayouts/slideLayout172.xml"/><Relationship Id="rId5" Type="http://schemas.openxmlformats.org/officeDocument/2006/relationships/image" Target="../media/image149.png"/><Relationship Id="rId4" Type="http://schemas.openxmlformats.org/officeDocument/2006/relationships/image" Target="../media/image148.png"/></Relationships>
</file>

<file path=ppt/slides/_rels/slide232.xml.rels><?xml version="1.0" encoding="UTF-8" standalone="yes"?>
<Relationships xmlns="http://schemas.openxmlformats.org/package/2006/relationships"><Relationship Id="rId3" Type="http://schemas.openxmlformats.org/officeDocument/2006/relationships/hyperlink" Target="http://news.minnesota.publicradio.org/features/2003/08/18_gundersond_spiritualityeigh/" TargetMode="External"/><Relationship Id="rId2" Type="http://schemas.openxmlformats.org/officeDocument/2006/relationships/notesSlide" Target="../notesSlides/notesSlide75.xml"/><Relationship Id="rId1" Type="http://schemas.openxmlformats.org/officeDocument/2006/relationships/slideLayout" Target="../slideLayouts/slideLayout172.xml"/><Relationship Id="rId5" Type="http://schemas.openxmlformats.org/officeDocument/2006/relationships/image" Target="../media/image148.png"/><Relationship Id="rId4" Type="http://schemas.openxmlformats.org/officeDocument/2006/relationships/image" Target="../media/image150.png"/></Relationships>
</file>

<file path=ppt/slides/_rels/slide233.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161.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235.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18.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237.xml.rels><?xml version="1.0" encoding="UTF-8" standalone="yes"?>
<Relationships xmlns="http://schemas.openxmlformats.org/package/2006/relationships"><Relationship Id="rId3" Type="http://schemas.openxmlformats.org/officeDocument/2006/relationships/hyperlink" Target="http://www.duluthnewstribune.com/articles/index.cfm?id=64520&amp;section=None" TargetMode="External"/><Relationship Id="rId2" Type="http://schemas.openxmlformats.org/officeDocument/2006/relationships/notesSlide" Target="../notesSlides/notesSlide76.xml"/><Relationship Id="rId1" Type="http://schemas.openxmlformats.org/officeDocument/2006/relationships/slideLayout" Target="../slideLayouts/slideLayout161.xml"/><Relationship Id="rId4" Type="http://schemas.openxmlformats.org/officeDocument/2006/relationships/image" Target="../media/image153.png"/></Relationships>
</file>

<file path=ppt/slides/_rels/slide238.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77.xml"/><Relationship Id="rId1" Type="http://schemas.openxmlformats.org/officeDocument/2006/relationships/slideLayout" Target="../slideLayouts/slideLayout18.xml"/><Relationship Id="rId5" Type="http://schemas.openxmlformats.org/officeDocument/2006/relationships/image" Target="../media/image154.png"/><Relationship Id="rId4" Type="http://schemas.openxmlformats.org/officeDocument/2006/relationships/hyperlink" Target="http://ourmothertongues.org/language/Ojibwe/9" TargetMode="External"/></Relationships>
</file>

<file path=ppt/slides/_rels/slide2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8.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240.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79.xml"/><Relationship Id="rId1" Type="http://schemas.openxmlformats.org/officeDocument/2006/relationships/slideLayout" Target="../slideLayouts/slideLayout18.xml"/></Relationships>
</file>

<file path=ppt/slides/_rels/slide241.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80.xml"/><Relationship Id="rId1" Type="http://schemas.openxmlformats.org/officeDocument/2006/relationships/slideLayout" Target="../slideLayouts/slideLayout18.xml"/><Relationship Id="rId5" Type="http://schemas.openxmlformats.org/officeDocument/2006/relationships/image" Target="../media/image156.png"/><Relationship Id="rId4" Type="http://schemas.openxmlformats.org/officeDocument/2006/relationships/hyperlink" Target="http://www.d.umn.edu/cla/faculty/troufs/Buffalo/PB07.html" TargetMode="Externa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243.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81.xml"/><Relationship Id="rId1" Type="http://schemas.openxmlformats.org/officeDocument/2006/relationships/slideLayout" Target="../slideLayouts/slideLayout18.xml"/><Relationship Id="rId5" Type="http://schemas.openxmlformats.org/officeDocument/2006/relationships/image" Target="../media/image157.png"/><Relationship Id="rId4" Type="http://schemas.openxmlformats.org/officeDocument/2006/relationships/hyperlink" Target="http://ourmothertongues.org/language/Ojibwe/9" TargetMode="External"/></Relationships>
</file>

<file path=ppt/slides/_rels/slide244.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82.xml"/><Relationship Id="rId1" Type="http://schemas.openxmlformats.org/officeDocument/2006/relationships/slideLayout" Target="../slideLayouts/slideLayout18.xml"/><Relationship Id="rId5" Type="http://schemas.openxmlformats.org/officeDocument/2006/relationships/image" Target="../media/image158.png"/><Relationship Id="rId4" Type="http://schemas.openxmlformats.org/officeDocument/2006/relationships/hyperlink" Target="http://ourmothertongues.org/language/Ojibwe/9" TargetMode="External"/></Relationships>
</file>

<file path=ppt/slides/_rels/slide245.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83.xml"/><Relationship Id="rId1" Type="http://schemas.openxmlformats.org/officeDocument/2006/relationships/slideLayout" Target="../slideLayouts/slideLayout18.xml"/><Relationship Id="rId5" Type="http://schemas.openxmlformats.org/officeDocument/2006/relationships/image" Target="../media/image159.png"/><Relationship Id="rId4" Type="http://schemas.openxmlformats.org/officeDocument/2006/relationships/hyperlink" Target="http://www.tpt.org/?a=productions&amp;id=3http://cla.umn.edu/ais/undrgraduate/dakota-ojibwe-language-programs" TargetMode="External"/></Relationships>
</file>

<file path=ppt/slides/_rels/slide246.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84.xml"/><Relationship Id="rId1" Type="http://schemas.openxmlformats.org/officeDocument/2006/relationships/slideLayout" Target="../slideLayouts/slideLayout18.xml"/><Relationship Id="rId5" Type="http://schemas.openxmlformats.org/officeDocument/2006/relationships/image" Target="../media/image160.png"/><Relationship Id="rId4" Type="http://schemas.openxmlformats.org/officeDocument/2006/relationships/hyperlink" Target="http://anishinabe.mpls.k12.mn.us/" TargetMode="Externa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8.xml.rels><?xml version="1.0" encoding="UTF-8" standalone="yes"?>
<Relationships xmlns="http://schemas.openxmlformats.org/package/2006/relationships"><Relationship Id="rId3" Type="http://schemas.openxmlformats.org/officeDocument/2006/relationships/image" Target="../media/image162.JPG"/><Relationship Id="rId2" Type="http://schemas.openxmlformats.org/officeDocument/2006/relationships/image" Target="../media/image161.png"/><Relationship Id="rId1" Type="http://schemas.openxmlformats.org/officeDocument/2006/relationships/slideLayout" Target="../slideLayouts/slideLayout18.xml"/></Relationships>
</file>

<file path=ppt/slides/_rels/slide249.xml.rels><?xml version="1.0" encoding="UTF-8" standalone="yes"?>
<Relationships xmlns="http://schemas.openxmlformats.org/package/2006/relationships"><Relationship Id="rId3" Type="http://schemas.openxmlformats.org/officeDocument/2006/relationships/image" Target="../media/image162.JPG"/><Relationship Id="rId2" Type="http://schemas.openxmlformats.org/officeDocument/2006/relationships/image" Target="../media/image163.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2.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85.xml"/><Relationship Id="rId1" Type="http://schemas.openxmlformats.org/officeDocument/2006/relationships/slideLayout" Target="../slideLayouts/slideLayout18.xml"/><Relationship Id="rId5" Type="http://schemas.openxmlformats.org/officeDocument/2006/relationships/image" Target="../media/image164.png"/><Relationship Id="rId4" Type="http://schemas.openxmlformats.org/officeDocument/2006/relationships/hyperlink" Target="http://www.ojibwe.org/home/pdf/Ojibwe_Beginner_Dictionary.pdf" TargetMode="External"/></Relationships>
</file>

<file path=ppt/slides/_rels/slide253.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86.xml"/><Relationship Id="rId1" Type="http://schemas.openxmlformats.org/officeDocument/2006/relationships/slideLayout" Target="../slideLayouts/slideLayout18.xml"/><Relationship Id="rId4" Type="http://schemas.openxmlformats.org/officeDocument/2006/relationships/hyperlink" Target="http://www.d.umn.edu/cla/faculty/troufs/anthfood/afwildrice.html" TargetMode="External"/></Relationships>
</file>

<file path=ppt/slides/_rels/slide254.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87.xml"/><Relationship Id="rId1" Type="http://schemas.openxmlformats.org/officeDocument/2006/relationships/slideLayout" Target="../slideLayouts/slideLayout18.xml"/></Relationships>
</file>

<file path=ppt/slides/_rels/slide255.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88.xml"/><Relationship Id="rId1" Type="http://schemas.openxmlformats.org/officeDocument/2006/relationships/slideLayout" Target="../slideLayouts/slideLayout18.xml"/></Relationships>
</file>

<file path=ppt/slides/_rels/slide256.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89.xml"/><Relationship Id="rId1" Type="http://schemas.openxmlformats.org/officeDocument/2006/relationships/slideLayout" Target="../slideLayouts/slideLayout18.xml"/><Relationship Id="rId5" Type="http://schemas.openxmlformats.org/officeDocument/2006/relationships/image" Target="../media/image164.png"/><Relationship Id="rId4" Type="http://schemas.openxmlformats.org/officeDocument/2006/relationships/hyperlink" Target="http://www.ojibwe.org/home/pdf/Ojibwe_Beginner_Dictionary.pdf" TargetMode="External"/></Relationships>
</file>

<file path=ppt/slides/_rels/slide257.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90.xml"/><Relationship Id="rId1" Type="http://schemas.openxmlformats.org/officeDocument/2006/relationships/slideLayout" Target="../slideLayouts/slideLayout18.xml"/><Relationship Id="rId5" Type="http://schemas.openxmlformats.org/officeDocument/2006/relationships/image" Target="../media/image156.png"/><Relationship Id="rId4" Type="http://schemas.openxmlformats.org/officeDocument/2006/relationships/hyperlink" Target="http://www.d.umn.edu/cla/faculty/troufs/Buffalo/PB07.html" TargetMode="External"/></Relationships>
</file>

<file path=ppt/slides/_rels/slide258.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91.xml"/><Relationship Id="rId1" Type="http://schemas.openxmlformats.org/officeDocument/2006/relationships/slideLayout" Target="../slideLayouts/slideLayout18.xml"/></Relationships>
</file>

<file path=ppt/slides/_rels/slide259.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92.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260.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93.xml"/><Relationship Id="rId1" Type="http://schemas.openxmlformats.org/officeDocument/2006/relationships/slideLayout" Target="../slideLayouts/slideLayout18.xml"/><Relationship Id="rId5" Type="http://schemas.openxmlformats.org/officeDocument/2006/relationships/hyperlink" Target="http://www.angelfire.com/wa/chippewalanguagebook/index.calender.html" TargetMode="External"/><Relationship Id="rId4" Type="http://schemas.openxmlformats.org/officeDocument/2006/relationships/hyperlink" Target="http://news.bbc.co.uk/2/hi/science/nature/7144337.stm" TargetMode="External"/></Relationships>
</file>

<file path=ppt/slides/_rels/slide261.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94.xml"/><Relationship Id="rId1" Type="http://schemas.openxmlformats.org/officeDocument/2006/relationships/slideLayout" Target="../slideLayouts/slideLayout62.xml"/><Relationship Id="rId5" Type="http://schemas.openxmlformats.org/officeDocument/2006/relationships/image" Target="../media/image171.png"/><Relationship Id="rId4" Type="http://schemas.openxmlformats.org/officeDocument/2006/relationships/hyperlink" Target="http://www.duluthnewstribune.com/articles/index.cfm?id=60658&amp;section=homepage" TargetMode="Externa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63.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95.xml"/><Relationship Id="rId1" Type="http://schemas.openxmlformats.org/officeDocument/2006/relationships/slideLayout" Target="../slideLayouts/slideLayout6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5.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96.xml"/><Relationship Id="rId1" Type="http://schemas.openxmlformats.org/officeDocument/2006/relationships/slideLayout" Target="../slideLayouts/slideLayout18.xml"/></Relationships>
</file>

<file path=ppt/slides/_rels/slide266.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97.xml"/><Relationship Id="rId1" Type="http://schemas.openxmlformats.org/officeDocument/2006/relationships/slideLayout" Target="../slideLayouts/slideLayout18.xml"/></Relationships>
</file>

<file path=ppt/slides/_rels/slide267.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98.xml"/><Relationship Id="rId1" Type="http://schemas.openxmlformats.org/officeDocument/2006/relationships/slideLayout" Target="../slideLayouts/slideLayout18.xml"/><Relationship Id="rId4" Type="http://schemas.openxmlformats.org/officeDocument/2006/relationships/hyperlink" Target="http://en.wikipedia.org/wiki/Menominee" TargetMode="Externa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269.xml.rels><?xml version="1.0" encoding="UTF-8" standalone="yes"?>
<Relationships xmlns="http://schemas.openxmlformats.org/package/2006/relationships"><Relationship Id="rId3" Type="http://schemas.openxmlformats.org/officeDocument/2006/relationships/hyperlink" Target="http://www.duluthnewstribune.com/articles/index.cfm?id=64520&amp;section=None" TargetMode="External"/><Relationship Id="rId2" Type="http://schemas.openxmlformats.org/officeDocument/2006/relationships/notesSlide" Target="../notesSlides/notesSlide99.xml"/><Relationship Id="rId1" Type="http://schemas.openxmlformats.org/officeDocument/2006/relationships/slideLayout" Target="../slideLayouts/slideLayout161.xml"/><Relationship Id="rId4" Type="http://schemas.openxmlformats.org/officeDocument/2006/relationships/image" Target="../media/image146.png"/></Relationships>
</file>

<file path=ppt/slides/_rels/slide2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161.xml"/></Relationships>
</file>

<file path=ppt/slides/_rels/slide27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00.xml"/><Relationship Id="rId1" Type="http://schemas.openxmlformats.org/officeDocument/2006/relationships/slideLayout" Target="../slideLayouts/slideLayout161.xml"/><Relationship Id="rId5" Type="http://schemas.openxmlformats.org/officeDocument/2006/relationships/hyperlink" Target="http://www.duluthnewstribune.com/articles/index.cfm?id=64520&amp;section=None" TargetMode="External"/><Relationship Id="rId4" Type="http://schemas.openxmlformats.org/officeDocument/2006/relationships/image" Target="../media/image151.png"/></Relationships>
</file>

<file path=ppt/slides/_rels/slide27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01.xml"/><Relationship Id="rId1" Type="http://schemas.openxmlformats.org/officeDocument/2006/relationships/slideLayout" Target="../slideLayouts/slideLayout161.xml"/><Relationship Id="rId5" Type="http://schemas.openxmlformats.org/officeDocument/2006/relationships/hyperlink" Target="http://www.duluthnewstribune.com/articles/index.cfm?id=64520&amp;section=None" TargetMode="External"/><Relationship Id="rId4" Type="http://schemas.openxmlformats.org/officeDocument/2006/relationships/image" Target="../media/image151.png"/></Relationships>
</file>

<file path=ppt/slides/_rels/slide27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02.xml"/><Relationship Id="rId1" Type="http://schemas.openxmlformats.org/officeDocument/2006/relationships/slideLayout" Target="../slideLayouts/slideLayout161.xml"/><Relationship Id="rId5" Type="http://schemas.openxmlformats.org/officeDocument/2006/relationships/hyperlink" Target="http://www.duluthnewstribune.com/articles/index.cfm?id=64520&amp;section=None" TargetMode="External"/><Relationship Id="rId4" Type="http://schemas.openxmlformats.org/officeDocument/2006/relationships/image" Target="../media/image151.png"/></Relationships>
</file>

<file path=ppt/slides/_rels/slide274.xml.rels><?xml version="1.0" encoding="UTF-8" standalone="yes"?>
<Relationships xmlns="http://schemas.openxmlformats.org/package/2006/relationships"><Relationship Id="rId3" Type="http://schemas.openxmlformats.org/officeDocument/2006/relationships/hyperlink" Target="http://www.blackbearcasinoresort.com/" TargetMode="External"/><Relationship Id="rId2" Type="http://schemas.openxmlformats.org/officeDocument/2006/relationships/notesSlide" Target="../notesSlides/notesSlide103.xml"/><Relationship Id="rId1" Type="http://schemas.openxmlformats.org/officeDocument/2006/relationships/slideLayout" Target="../slideLayouts/slideLayout18.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27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04.xml"/><Relationship Id="rId1" Type="http://schemas.openxmlformats.org/officeDocument/2006/relationships/slideLayout" Target="../slideLayouts/slideLayout51.xml"/><Relationship Id="rId5" Type="http://schemas.openxmlformats.org/officeDocument/2006/relationships/hyperlink" Target="http://news.minnesota.publicradio.org/features/2005/02/24_hemphills_fonduluth/?refid=0" TargetMode="External"/><Relationship Id="rId4" Type="http://schemas.openxmlformats.org/officeDocument/2006/relationships/image" Target="../media/image133.png"/></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279.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05.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9.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06.xml"/><Relationship Id="rId1" Type="http://schemas.openxmlformats.org/officeDocument/2006/relationships/slideLayout" Target="../slideLayouts/slideLayout18.xml"/></Relationships>
</file>

<file path=ppt/slides/_rels/slide282.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51.xml"/></Relationships>
</file>

<file path=ppt/slides/_rels/slide28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08.xml"/><Relationship Id="rId1" Type="http://schemas.openxmlformats.org/officeDocument/2006/relationships/slideLayout" Target="../slideLayouts/slideLayout51.xml"/></Relationships>
</file>

<file path=ppt/slides/_rels/slide284.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09.xml"/><Relationship Id="rId1" Type="http://schemas.openxmlformats.org/officeDocument/2006/relationships/slideLayout" Target="../slideLayouts/slideLayout51.xml"/><Relationship Id="rId4" Type="http://schemas.openxmlformats.org/officeDocument/2006/relationships/hyperlink" Target="http://www.mprnews.org/story/2015/12/02/appetites-iron-range-recipes" TargetMode="External"/></Relationships>
</file>

<file path=ppt/slides/_rels/slide285.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27.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7.xml.rels><?xml version="1.0" encoding="UTF-8" standalone="yes"?>
<Relationships xmlns="http://schemas.openxmlformats.org/package/2006/relationships"><Relationship Id="rId3" Type="http://schemas.openxmlformats.org/officeDocument/2006/relationships/hyperlink" Target="http://en.wikipedia.org/wiki/Highland_cattle" TargetMode="External"/><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9.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hyperlink" Target="http://www.facebook.com/alexganeevphotography/photos/" TargetMode="External"/><Relationship Id="rId2" Type="http://schemas.openxmlformats.org/officeDocument/2006/relationships/image" Target="../media/image9.jpeg"/><Relationship Id="rId1" Type="http://schemas.openxmlformats.org/officeDocument/2006/relationships/slideLayout" Target="../slideLayouts/slideLayout139.xml"/></Relationships>
</file>

<file path=ppt/slides/_rels/slide3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www.facebook.com/alexganeevphotography/photos/" TargetMode="External"/><Relationship Id="rId1" Type="http://schemas.openxmlformats.org/officeDocument/2006/relationships/slideLayout" Target="../slideLayouts/slideLayout139.xml"/></Relationships>
</file>

<file path=ppt/slides/_rels/slide3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9.xml"/></Relationships>
</file>

<file path=ppt/slides/_rels/slide3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www.facebook.com/alexganeevphotography/photos/" TargetMode="External"/><Relationship Id="rId1" Type="http://schemas.openxmlformats.org/officeDocument/2006/relationships/slideLayout" Target="../slideLayouts/slideLayout139.xml"/></Relationships>
</file>

<file path=ppt/slides/_rels/slide3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www.facebook.com/alexganeevphotography/photos/" TargetMode="External"/><Relationship Id="rId1" Type="http://schemas.openxmlformats.org/officeDocument/2006/relationships/slideLayout" Target="../slideLayouts/slideLayout139.xml"/></Relationships>
</file>

<file path=ppt/slides/_rels/slide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9.xml"/></Relationships>
</file>

<file path=ppt/slides/_rels/slide3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www.facebook.com/alexganeevphotography/photos/" TargetMode="External"/><Relationship Id="rId1" Type="http://schemas.openxmlformats.org/officeDocument/2006/relationships/slideLayout" Target="../slideLayouts/slideLayout139.xml"/></Relationships>
</file>

<file path=ppt/slides/_rels/slide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94.xml"/></Relationships>
</file>

<file path=ppt/slides/_rels/slide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94.xml"/></Relationships>
</file>

<file path=ppt/slides/_rels/slide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9.xml"/></Relationships>
</file>

<file path=ppt/slides/_rels/slide4.xml.rels><?xml version="1.0" encoding="UTF-8" standalone="yes"?>
<Relationships xmlns="http://schemas.openxmlformats.org/package/2006/relationships"><Relationship Id="rId3" Type="http://schemas.openxmlformats.org/officeDocument/2006/relationships/hyperlink" Target="http://en.wikipedia.org/wiki/Highland_cattle" TargetMode="External"/><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9.xml"/></Relationships>
</file>

<file path=ppt/slides/_rels/slide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9.xml"/></Relationships>
</file>

<file path=ppt/slides/_rels/slide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9.xml"/></Relationships>
</file>

<file path=ppt/slides/_rels/slide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9.xml"/></Relationships>
</file>

<file path=ppt/slides/_rels/slide4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9.xml"/></Relationships>
</file>

<file path=ppt/slides/_rels/slide4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94.xml"/></Relationships>
</file>

<file path=ppt/slides/_rels/slide4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94.xml"/></Relationships>
</file>

<file path=ppt/slides/_rels/slide47.xml.rels><?xml version="1.0" encoding="UTF-8" standalone="yes"?>
<Relationships xmlns="http://schemas.openxmlformats.org/package/2006/relationships"><Relationship Id="rId3" Type="http://schemas.openxmlformats.org/officeDocument/2006/relationships/hyperlink" Target="http://www.theatlantic.com/international/archive/2012/04/the-white-house-dessert-that-sparked-a-minor-turkish-greek-conflict/255439/" TargetMode="External"/><Relationship Id="rId2" Type="http://schemas.openxmlformats.org/officeDocument/2006/relationships/image" Target="../media/image22.png"/><Relationship Id="rId1" Type="http://schemas.openxmlformats.org/officeDocument/2006/relationships/slideLayout" Target="../slideLayouts/slideLayout194.xml"/><Relationship Id="rId4" Type="http://schemas.openxmlformats.org/officeDocument/2006/relationships/image" Target="../media/image23.jpeg"/></Relationships>
</file>

<file path=ppt/slides/_rels/slide48.xml.rels><?xml version="1.0" encoding="UTF-8" standalone="yes"?>
<Relationships xmlns="http://schemas.openxmlformats.org/package/2006/relationships"><Relationship Id="rId3" Type="http://schemas.openxmlformats.org/officeDocument/2006/relationships/hyperlink" Target="http://www.theatlantic.com/international/archive/2012/04/the-white-house-dessert-that-sparked-a-minor-turkish-greek-conflict/255439/" TargetMode="External"/><Relationship Id="rId2" Type="http://schemas.openxmlformats.org/officeDocument/2006/relationships/image" Target="../media/image22.png"/><Relationship Id="rId1" Type="http://schemas.openxmlformats.org/officeDocument/2006/relationships/slideLayout" Target="../slideLayouts/slideLayout194.xml"/><Relationship Id="rId4" Type="http://schemas.openxmlformats.org/officeDocument/2006/relationships/image" Target="../media/image23.jpeg"/></Relationships>
</file>

<file path=ppt/slides/_rels/slide49.xml.rels><?xml version="1.0" encoding="UTF-8" standalone="yes"?>
<Relationships xmlns="http://schemas.openxmlformats.org/package/2006/relationships"><Relationship Id="rId3" Type="http://schemas.openxmlformats.org/officeDocument/2006/relationships/hyperlink" Target="http://www.theatlantic.com/international/archive/2012/04/the-white-house-dessert-that-sparked-a-minor-turkish-greek-conflict/255439/" TargetMode="External"/><Relationship Id="rId2" Type="http://schemas.openxmlformats.org/officeDocument/2006/relationships/image" Target="../media/image22.png"/><Relationship Id="rId1" Type="http://schemas.openxmlformats.org/officeDocument/2006/relationships/slideLayout" Target="../slideLayouts/slideLayout194.xml"/><Relationship Id="rId5" Type="http://schemas.openxmlformats.org/officeDocument/2006/relationships/image" Target="../media/image24.png"/><Relationship Id="rId4" Type="http://schemas.openxmlformats.org/officeDocument/2006/relationships/image" Target="../media/image2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hyperlink" Target="http://www.d.umn.edu/cla/faculty/troufs/anthfood/SweetTreats.html#title" TargetMode="External"/><Relationship Id="rId2" Type="http://schemas.openxmlformats.org/officeDocument/2006/relationships/image" Target="../media/image25.png"/><Relationship Id="rId1" Type="http://schemas.openxmlformats.org/officeDocument/2006/relationships/slideLayout" Target="../slideLayouts/slideLayout194.xml"/></Relationships>
</file>

<file path=ppt/slides/_rels/slide51.xml.rels><?xml version="1.0" encoding="UTF-8" standalone="yes"?>
<Relationships xmlns="http://schemas.openxmlformats.org/package/2006/relationships"><Relationship Id="rId3" Type="http://schemas.openxmlformats.org/officeDocument/2006/relationships/hyperlink" Target="http://www.d.umn.edu/cla/faculty/troufs/anthfood/SweetTreats.html#title" TargetMode="External"/><Relationship Id="rId2" Type="http://schemas.openxmlformats.org/officeDocument/2006/relationships/image" Target="../media/image25.png"/><Relationship Id="rId1" Type="http://schemas.openxmlformats.org/officeDocument/2006/relationships/slideLayout" Target="../slideLayouts/slideLayout194.xml"/></Relationships>
</file>

<file path=ppt/slides/_rels/slide52.xml.rels><?xml version="1.0" encoding="UTF-8" standalone="yes"?>
<Relationships xmlns="http://schemas.openxmlformats.org/package/2006/relationships"><Relationship Id="rId3" Type="http://schemas.openxmlformats.org/officeDocument/2006/relationships/hyperlink" Target="http://www.d.umn.edu/cla/faculty/troufs/anthfood/SweetTreats.html#title" TargetMode="External"/><Relationship Id="rId2" Type="http://schemas.openxmlformats.org/officeDocument/2006/relationships/image" Target="../media/image25.png"/><Relationship Id="rId1" Type="http://schemas.openxmlformats.org/officeDocument/2006/relationships/slideLayout" Target="../slideLayouts/slideLayout194.xml"/><Relationship Id="rId4" Type="http://schemas.openxmlformats.org/officeDocument/2006/relationships/image" Target="../media/image26.png"/></Relationships>
</file>

<file path=ppt/slides/_rels/slide5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9.xml"/></Relationships>
</file>

<file path=ppt/slides/_rels/slide5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94.xml"/></Relationships>
</file>

<file path=ppt/slides/_rels/slide55.xml.rels><?xml version="1.0" encoding="UTF-8" standalone="yes"?>
<Relationships xmlns="http://schemas.openxmlformats.org/package/2006/relationships"><Relationship Id="rId3" Type="http://schemas.openxmlformats.org/officeDocument/2006/relationships/hyperlink" Target="http://www.theatlantic.com/international/archive/2012/04/the-white-house-dessert-that-sparked-a-minor-turkish-greek-conflict/255439/" TargetMode="External"/><Relationship Id="rId2" Type="http://schemas.openxmlformats.org/officeDocument/2006/relationships/image" Target="../media/image22.png"/><Relationship Id="rId1" Type="http://schemas.openxmlformats.org/officeDocument/2006/relationships/slideLayout" Target="../slideLayouts/slideLayout194.xml"/><Relationship Id="rId5" Type="http://schemas.openxmlformats.org/officeDocument/2006/relationships/image" Target="../media/image24.png"/><Relationship Id="rId4" Type="http://schemas.openxmlformats.org/officeDocument/2006/relationships/image" Target="../media/image23.jpeg"/></Relationships>
</file>

<file path=ppt/slides/_rels/slide56.xml.rels><?xml version="1.0" encoding="UTF-8" standalone="yes"?>
<Relationships xmlns="http://schemas.openxmlformats.org/package/2006/relationships"><Relationship Id="rId3" Type="http://schemas.openxmlformats.org/officeDocument/2006/relationships/hyperlink" Target="http://www.ultimate-guide-to-greek-food.com/greek-coffee.html" TargetMode="External"/><Relationship Id="rId2" Type="http://schemas.openxmlformats.org/officeDocument/2006/relationships/image" Target="../media/image27.png"/><Relationship Id="rId1" Type="http://schemas.openxmlformats.org/officeDocument/2006/relationships/slideLayout" Target="../slideLayouts/slideLayout194.xml"/></Relationships>
</file>

<file path=ppt/slides/_rels/slide57.xml.rels><?xml version="1.0" encoding="UTF-8" standalone="yes"?>
<Relationships xmlns="http://schemas.openxmlformats.org/package/2006/relationships"><Relationship Id="rId3" Type="http://schemas.openxmlformats.org/officeDocument/2006/relationships/hyperlink" Target="http://www.ultimate-guide-to-greek-food.com/greek-coffee.html" TargetMode="External"/><Relationship Id="rId2" Type="http://schemas.openxmlformats.org/officeDocument/2006/relationships/image" Target="../media/image27.png"/><Relationship Id="rId1" Type="http://schemas.openxmlformats.org/officeDocument/2006/relationships/slideLayout" Target="../slideLayouts/slideLayout194.xml"/></Relationships>
</file>

<file path=ppt/slides/_rels/slide5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en.wikipedia.org/wiki/Turkish_coffee" TargetMode="External"/><Relationship Id="rId1" Type="http://schemas.openxmlformats.org/officeDocument/2006/relationships/slideLayout" Target="../slideLayouts/slideLayout194.xml"/><Relationship Id="rId4" Type="http://schemas.openxmlformats.org/officeDocument/2006/relationships/image" Target="../media/image29.png"/></Relationships>
</file>

<file path=ppt/slides/_rels/slide5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en.wikipedia.org/wiki/Turkish_coffee" TargetMode="External"/><Relationship Id="rId1" Type="http://schemas.openxmlformats.org/officeDocument/2006/relationships/slideLayout" Target="../slideLayouts/slideLayout194.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en.wikipedia.org/wiki/Turkish_coffee" TargetMode="External"/><Relationship Id="rId1" Type="http://schemas.openxmlformats.org/officeDocument/2006/relationships/slideLayout" Target="../slideLayouts/slideLayout194.xml"/><Relationship Id="rId5" Type="http://schemas.openxmlformats.org/officeDocument/2006/relationships/image" Target="../media/image29.png"/><Relationship Id="rId4" Type="http://schemas.openxmlformats.org/officeDocument/2006/relationships/image" Target="../media/image30.png"/></Relationships>
</file>

<file path=ppt/slides/_rels/slide6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en.wikipedia.org/wiki/Turkish_coffee" TargetMode="External"/><Relationship Id="rId1" Type="http://schemas.openxmlformats.org/officeDocument/2006/relationships/slideLayout" Target="../slideLayouts/slideLayout194.xml"/><Relationship Id="rId4" Type="http://schemas.openxmlformats.org/officeDocument/2006/relationships/image" Target="../media/image29.png"/></Relationships>
</file>

<file path=ppt/slides/_rels/slide6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en.wikipedia.org/wiki/Turkish_coffee" TargetMode="External"/><Relationship Id="rId1" Type="http://schemas.openxmlformats.org/officeDocument/2006/relationships/slideLayout" Target="../slideLayouts/slideLayout194.xml"/><Relationship Id="rId5" Type="http://schemas.openxmlformats.org/officeDocument/2006/relationships/image" Target="../media/image29.png"/><Relationship Id="rId4" Type="http://schemas.openxmlformats.org/officeDocument/2006/relationships/image" Target="../media/image3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www.facebook.com/alexganeevphotography/photos/" TargetMode="External"/><Relationship Id="rId2" Type="http://schemas.openxmlformats.org/officeDocument/2006/relationships/image" Target="../media/image32.jpeg"/><Relationship Id="rId1" Type="http://schemas.openxmlformats.org/officeDocument/2006/relationships/slideLayout" Target="../slideLayouts/slideLayout139.xml"/></Relationships>
</file>

<file path=ppt/slides/_rels/slide6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www.facebook.com/alexganeevphotography/photos/" TargetMode="External"/><Relationship Id="rId1" Type="http://schemas.openxmlformats.org/officeDocument/2006/relationships/slideLayout" Target="../slideLayouts/slideLayout139.xml"/></Relationships>
</file>

<file path=ppt/slides/_rels/slide6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www.facebook.com/alexganeevphotography/photos/" TargetMode="External"/><Relationship Id="rId1" Type="http://schemas.openxmlformats.org/officeDocument/2006/relationships/slideLayout" Target="../slideLayouts/slideLayout139.xml"/></Relationships>
</file>

<file path=ppt/slides/_rels/slide6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9.xml"/></Relationships>
</file>

<file path=ppt/slides/_rels/slide69.xml.rels><?xml version="1.0" encoding="UTF-8" standalone="yes"?>
<Relationships xmlns="http://schemas.openxmlformats.org/package/2006/relationships"><Relationship Id="rId3" Type="http://schemas.openxmlformats.org/officeDocument/2006/relationships/hyperlink" Target="https://www.facebook.com/pages/Taste-of-Greece-Festival-Duluth-Minnesota/199921043362252" TargetMode="External"/><Relationship Id="rId2" Type="http://schemas.openxmlformats.org/officeDocument/2006/relationships/image" Target="../media/image36.jpeg"/><Relationship Id="rId1" Type="http://schemas.openxmlformats.org/officeDocument/2006/relationships/slideLayout" Target="../slideLayouts/slideLayout13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9.xml"/></Relationships>
</file>

<file path=ppt/slides/_rels/slide73.xml.rels><?xml version="1.0" encoding="UTF-8" standalone="yes"?>
<Relationships xmlns="http://schemas.openxmlformats.org/package/2006/relationships"><Relationship Id="rId3" Type="http://schemas.openxmlformats.org/officeDocument/2006/relationships/hyperlink" Target="https://www.facebook.com/pages/Taste-of-Greece-Festival-Duluth-Minnesota/199921043362252" TargetMode="External"/><Relationship Id="rId2" Type="http://schemas.openxmlformats.org/officeDocument/2006/relationships/image" Target="../media/image37.jpeg"/><Relationship Id="rId1" Type="http://schemas.openxmlformats.org/officeDocument/2006/relationships/slideLayout" Target="../slideLayouts/slideLayout139.xml"/></Relationships>
</file>

<file path=ppt/slides/_rels/slide7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9.xml"/></Relationships>
</file>

<file path=ppt/slides/_rels/slide75.xml.rels><?xml version="1.0" encoding="UTF-8" standalone="yes"?>
<Relationships xmlns="http://schemas.openxmlformats.org/package/2006/relationships"><Relationship Id="rId3" Type="http://schemas.openxmlformats.org/officeDocument/2006/relationships/hyperlink" Target="https://www.facebook.com/12HolyApostlesChurch/photos/" TargetMode="External"/><Relationship Id="rId2" Type="http://schemas.openxmlformats.org/officeDocument/2006/relationships/image" Target="../media/image39.jpeg"/><Relationship Id="rId1" Type="http://schemas.openxmlformats.org/officeDocument/2006/relationships/slideLayout" Target="../slideLayouts/slideLayout139.xml"/></Relationships>
</file>

<file path=ppt/slides/_rels/slide7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www.goarch.org/chapel/saints_view?contentid=165&amp;date=8/15/2015&amp;D=SA&amp;language=el" TargetMode="External"/><Relationship Id="rId1" Type="http://schemas.openxmlformats.org/officeDocument/2006/relationships/slideLayout" Target="../slideLayouts/slideLayout139.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www.facebook.com/alexganeevphotography/photos/" TargetMode="External"/><Relationship Id="rId2" Type="http://schemas.openxmlformats.org/officeDocument/2006/relationships/image" Target="../media/image41.jpeg"/><Relationship Id="rId1" Type="http://schemas.openxmlformats.org/officeDocument/2006/relationships/slideLayout" Target="../slideLayouts/slideLayout13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hyperlink" Target="https://www.facebook.com/pages/Taste-of-Greece-Festival-Duluth-Minnesota/199921043362252" TargetMode="External"/><Relationship Id="rId2" Type="http://schemas.openxmlformats.org/officeDocument/2006/relationships/image" Target="../media/image42.jpeg"/><Relationship Id="rId1" Type="http://schemas.openxmlformats.org/officeDocument/2006/relationships/slideLayout" Target="../slideLayouts/slideLayout139.xml"/></Relationships>
</file>

<file path=ppt/slides/_rels/slide83.xml.rels><?xml version="1.0" encoding="UTF-8" standalone="yes"?>
<Relationships xmlns="http://schemas.openxmlformats.org/package/2006/relationships"><Relationship Id="rId3" Type="http://schemas.openxmlformats.org/officeDocument/2006/relationships/hyperlink" Target="http://www.facebook.com/alexganeevphotography/photos/" TargetMode="External"/><Relationship Id="rId2" Type="http://schemas.openxmlformats.org/officeDocument/2006/relationships/image" Target="../media/image43.jpeg"/><Relationship Id="rId1" Type="http://schemas.openxmlformats.org/officeDocument/2006/relationships/slideLayout" Target="../slideLayouts/slideLayout139.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www.facebook.com/alexganeevphotography/photos/" TargetMode="External"/><Relationship Id="rId1" Type="http://schemas.openxmlformats.org/officeDocument/2006/relationships/slideLayout" Target="../slideLayouts/slideLayout139.xml"/></Relationships>
</file>

<file path=ppt/slides/_rels/slide8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39.xml"/></Relationships>
</file>

<file path=ppt/slides/_rels/slide87.xml.rels><?xml version="1.0" encoding="UTF-8" standalone="yes"?>
<Relationships xmlns="http://schemas.openxmlformats.org/package/2006/relationships"><Relationship Id="rId3" Type="http://schemas.openxmlformats.org/officeDocument/2006/relationships/hyperlink" Target="http://www.duluthnewstribune.com/news/4300249-taste-greece-marks-25-years-duluth" TargetMode="External"/><Relationship Id="rId2" Type="http://schemas.openxmlformats.org/officeDocument/2006/relationships/image" Target="../media/image45.png"/><Relationship Id="rId1" Type="http://schemas.openxmlformats.org/officeDocument/2006/relationships/slideLayout" Target="../slideLayouts/slideLayout139.xml"/></Relationships>
</file>

<file path=ppt/slides/_rels/slide8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194.xml"/></Relationships>
</file>

<file path=ppt/slides/_rels/slide89.xml.rels><?xml version="1.0" encoding="UTF-8" standalone="yes"?>
<Relationships xmlns="http://schemas.openxmlformats.org/package/2006/relationships"><Relationship Id="rId3" Type="http://schemas.openxmlformats.org/officeDocument/2006/relationships/hyperlink" Target="https://www.youtube.com/watch?v=UhDgpXWkFHE" TargetMode="External"/><Relationship Id="rId2" Type="http://schemas.openxmlformats.org/officeDocument/2006/relationships/image" Target="../media/image48.png"/><Relationship Id="rId1" Type="http://schemas.openxmlformats.org/officeDocument/2006/relationships/slideLayout" Target="../slideLayouts/slideLayout216.xml"/><Relationship Id="rId4" Type="http://schemas.openxmlformats.org/officeDocument/2006/relationships/image" Target="../media/image4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3" Type="http://schemas.openxmlformats.org/officeDocument/2006/relationships/hyperlink" Target="https://www.youtube.com/watch?v=UhDgpXWkFHE" TargetMode="External"/><Relationship Id="rId2" Type="http://schemas.openxmlformats.org/officeDocument/2006/relationships/image" Target="../media/image48.png"/><Relationship Id="rId1" Type="http://schemas.openxmlformats.org/officeDocument/2006/relationships/slideLayout" Target="../slideLayouts/slideLayout194.xml"/><Relationship Id="rId4" Type="http://schemas.openxmlformats.org/officeDocument/2006/relationships/image" Target="../media/image49.png"/></Relationships>
</file>

<file path=ppt/slides/_rels/slide91.xml.rels><?xml version="1.0" encoding="UTF-8" standalone="yes"?>
<Relationships xmlns="http://schemas.openxmlformats.org/package/2006/relationships"><Relationship Id="rId3" Type="http://schemas.openxmlformats.org/officeDocument/2006/relationships/hyperlink" Target="https://www.youtube.com/watch?v=UhDgpXWkFHE" TargetMode="External"/><Relationship Id="rId2" Type="http://schemas.openxmlformats.org/officeDocument/2006/relationships/image" Target="../media/image48.png"/><Relationship Id="rId1" Type="http://schemas.openxmlformats.org/officeDocument/2006/relationships/slideLayout" Target="../slideLayouts/slideLayout216.xml"/><Relationship Id="rId4" Type="http://schemas.openxmlformats.org/officeDocument/2006/relationships/image" Target="../media/image49.png"/></Relationships>
</file>

<file path=ppt/slides/_rels/slide92.xml.rels><?xml version="1.0" encoding="UTF-8" standalone="yes"?>
<Relationships xmlns="http://schemas.openxmlformats.org/package/2006/relationships"><Relationship Id="rId3" Type="http://schemas.openxmlformats.org/officeDocument/2006/relationships/hyperlink" Target="https://www.youtube.com/watch?v=UhDgpXWkFHE" TargetMode="External"/><Relationship Id="rId2" Type="http://schemas.openxmlformats.org/officeDocument/2006/relationships/image" Target="../media/image50.png"/><Relationship Id="rId1" Type="http://schemas.openxmlformats.org/officeDocument/2006/relationships/slideLayout" Target="../slideLayouts/slideLayout194.xml"/><Relationship Id="rId4" Type="http://schemas.openxmlformats.org/officeDocument/2006/relationships/image" Target="../media/image49.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hyperlink" Target="http://www.crystalinks.com/greekart.html" TargetMode="External"/><Relationship Id="rId1" Type="http://schemas.openxmlformats.org/officeDocument/2006/relationships/slideLayout" Target="../slideLayouts/slideLayout139.xml"/></Relationships>
</file>

<file path=ppt/slides/_rels/slide95.xml.rels><?xml version="1.0" encoding="UTF-8" standalone="yes"?>
<Relationships xmlns="http://schemas.openxmlformats.org/package/2006/relationships"><Relationship Id="rId3" Type="http://schemas.openxmlformats.org/officeDocument/2006/relationships/hyperlink" Target="https://en.wikipedia.org/wiki/Ancient_Greek_architecture#/media/File:Boxers_Staatliche_Antikensammlungen_1541.jpg" TargetMode="External"/><Relationship Id="rId2" Type="http://schemas.openxmlformats.org/officeDocument/2006/relationships/image" Target="../media/image52.jpeg"/><Relationship Id="rId1" Type="http://schemas.openxmlformats.org/officeDocument/2006/relationships/slideLayout" Target="../slideLayouts/slideLayout139.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7.xml.rels><?xml version="1.0" encoding="UTF-8" standalone="yes"?>
<Relationships xmlns="http://schemas.openxmlformats.org/package/2006/relationships"><Relationship Id="rId3" Type="http://schemas.openxmlformats.org/officeDocument/2006/relationships/hyperlink" Target="https://en.wikipedia.org/wiki/Ancient_Greek_architecture#/media/File:O_Partenon_de_Atenas.jpg" TargetMode="External"/><Relationship Id="rId2" Type="http://schemas.openxmlformats.org/officeDocument/2006/relationships/image" Target="../media/image53.png"/><Relationship Id="rId1" Type="http://schemas.openxmlformats.org/officeDocument/2006/relationships/slideLayout" Target="../slideLayouts/slideLayout139.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EE4A6"/>
        </a:solidFill>
        <a:effectLst/>
      </p:bgPr>
    </p:bg>
    <p:spTree>
      <p:nvGrpSpPr>
        <p:cNvPr id="1" name=""/>
        <p:cNvGrpSpPr/>
        <p:nvPr/>
      </p:nvGrpSpPr>
      <p:grpSpPr>
        <a:xfrm>
          <a:off x="0" y="0"/>
          <a:ext cx="0" cy="0"/>
          <a:chOff x="0" y="0"/>
          <a:chExt cx="0" cy="0"/>
        </a:xfrm>
      </p:grpSpPr>
      <p:sp>
        <p:nvSpPr>
          <p:cNvPr id="232449" name="Text Box 7"/>
          <p:cNvSpPr txBox="1">
            <a:spLocks noChangeArrowheads="1"/>
          </p:cNvSpPr>
          <p:nvPr/>
        </p:nvSpPr>
        <p:spPr bwMode="auto">
          <a:xfrm>
            <a:off x="6207541" y="2675535"/>
            <a:ext cx="184731" cy="694164"/>
          </a:xfrm>
          <a:prstGeom prst="rect">
            <a:avLst/>
          </a:prstGeom>
          <a:noFill/>
          <a:ln w="9525">
            <a:noFill/>
            <a:miter lim="800000"/>
            <a:headEnd/>
            <a:tailEnd/>
          </a:ln>
        </p:spPr>
        <p:txBody>
          <a:bodyPr wrap="none" anchor="ctr">
            <a:spAutoFit/>
          </a:bodyPr>
          <a:lstStyle/>
          <a:p>
            <a:pPr algn="ctr" eaLnBrk="0" hangingPunct="0"/>
            <a:endParaRPr kumimoji="1" lang="en-US" sz="3911" i="1">
              <a:solidFill>
                <a:srgbClr val="FF0000"/>
              </a:solidFill>
            </a:endParaRPr>
          </a:p>
        </p:txBody>
      </p:sp>
      <p:pic>
        <p:nvPicPr>
          <p:cNvPr id="232450" name="Picture 2"/>
          <p:cNvPicPr>
            <a:picLocks noChangeAspect="1" noChangeArrowheads="1"/>
          </p:cNvPicPr>
          <p:nvPr/>
        </p:nvPicPr>
        <p:blipFill>
          <a:blip r:embed="rId2" cstate="print"/>
          <a:srcRect/>
          <a:stretch>
            <a:fillRect/>
          </a:stretch>
        </p:blipFill>
        <p:spPr bwMode="auto">
          <a:xfrm>
            <a:off x="-33867" y="406803"/>
            <a:ext cx="9177867" cy="6057900"/>
          </a:xfrm>
          <a:prstGeom prst="rect">
            <a:avLst/>
          </a:prstGeom>
          <a:noFill/>
          <a:ln w="9525">
            <a:noFill/>
            <a:miter lim="800000"/>
            <a:headEnd/>
            <a:tailEnd/>
          </a:ln>
        </p:spPr>
      </p:pic>
      <p:sp>
        <p:nvSpPr>
          <p:cNvPr id="232452" name="Rectangle 8"/>
          <p:cNvSpPr>
            <a:spLocks noChangeArrowheads="1"/>
          </p:cNvSpPr>
          <p:nvPr/>
        </p:nvSpPr>
        <p:spPr bwMode="auto">
          <a:xfrm>
            <a:off x="3123143" y="5087396"/>
            <a:ext cx="2864887" cy="311175"/>
          </a:xfrm>
          <a:prstGeom prst="rect">
            <a:avLst/>
          </a:prstGeom>
          <a:noFill/>
          <a:ln w="9525">
            <a:noFill/>
            <a:miter lim="800000"/>
            <a:headEnd/>
            <a:tailEnd/>
          </a:ln>
        </p:spPr>
        <p:txBody>
          <a:bodyPr wrap="none" anchor="ctr">
            <a:spAutoFit/>
          </a:bodyPr>
          <a:lstStyle/>
          <a:p>
            <a:pPr algn="ctr" eaLnBrk="0" hangingPunct="0"/>
            <a:r>
              <a:rPr kumimoji="1" lang="en-US" sz="1422" b="1" i="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University of Minnesota Duluth</a:t>
            </a:r>
            <a:endParaRPr kumimoji="1" lang="en-US" sz="2489" dirty="0">
              <a:solidFill>
                <a:srgbClr val="FFFFFF"/>
              </a:solidFill>
            </a:endParaRPr>
          </a:p>
        </p:txBody>
      </p:sp>
      <p:sp>
        <p:nvSpPr>
          <p:cNvPr id="7" name="Rectangle 11"/>
          <p:cNvSpPr>
            <a:spLocks noChangeArrowheads="1"/>
          </p:cNvSpPr>
          <p:nvPr/>
        </p:nvSpPr>
        <p:spPr bwMode="auto">
          <a:xfrm>
            <a:off x="3826933" y="5620289"/>
            <a:ext cx="1461911" cy="533544"/>
          </a:xfrm>
          <a:prstGeom prst="rect">
            <a:avLst/>
          </a:prstGeom>
          <a:noFill/>
          <a:ln w="9525">
            <a:noFill/>
            <a:miter lim="800000"/>
            <a:headEnd/>
            <a:tailEnd/>
          </a:ln>
        </p:spPr>
        <p:txBody>
          <a:bodyPr>
            <a:spAutoFit/>
          </a:bodyPr>
          <a:lstStyle/>
          <a:p>
            <a:pPr algn="ctr" eaLnBrk="0" hangingPunct="0"/>
            <a:r>
              <a:rPr kumimoji="1" lang="en-US" b="1" i="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Tim Roufs</a:t>
            </a:r>
          </a:p>
          <a:p>
            <a:pPr algn="ctr" eaLnBrk="0" hangingPunct="0"/>
            <a:r>
              <a:rPr lang="en-US" sz="1067" b="1" dirty="0">
                <a:solidFill>
                  <a:srgbClr val="000000"/>
                </a:solidFill>
              </a:rPr>
              <a:t>© 2010-2024</a:t>
            </a:r>
            <a:endParaRPr kumimoji="1" lang="en-US" sz="1067" dirty="0">
              <a:solidFill>
                <a:srgbClr val="FFFFFF"/>
              </a:solidFill>
            </a:endParaRPr>
          </a:p>
        </p:txBody>
      </p:sp>
      <p:sp>
        <p:nvSpPr>
          <p:cNvPr id="8" name="Rectangle 7">
            <a:extLst>
              <a:ext uri="{FF2B5EF4-FFF2-40B4-BE49-F238E27FC236}">
                <a16:creationId xmlns:a16="http://schemas.microsoft.com/office/drawing/2014/main" id="{07A245BE-D806-92DB-5772-774B2FF9CD63}"/>
              </a:ext>
            </a:extLst>
          </p:cNvPr>
          <p:cNvSpPr>
            <a:spLocks noChangeArrowheads="1"/>
          </p:cNvSpPr>
          <p:nvPr/>
        </p:nvSpPr>
        <p:spPr bwMode="auto">
          <a:xfrm>
            <a:off x="624417" y="3992948"/>
            <a:ext cx="8060267" cy="1405385"/>
          </a:xfrm>
          <a:prstGeom prst="rect">
            <a:avLst/>
          </a:prstGeom>
          <a:solidFill>
            <a:srgbClr val="FFCC00"/>
          </a:solidFill>
          <a:ln w="9525">
            <a:noFill/>
            <a:miter lim="800000"/>
            <a:headEnd/>
            <a:tailEnd/>
          </a:ln>
        </p:spPr>
        <p:txBody>
          <a:bodyPr wrap="square" anchor="ctr">
            <a:spAutoFit/>
          </a:bodyPr>
          <a:lstStyle/>
          <a:p>
            <a:pPr algn="ctr" defTabSz="812810" eaLnBrk="0" hangingPunct="0">
              <a:defRPr/>
            </a:pPr>
            <a:r>
              <a:rPr lang="en-US" sz="2844" b="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charset="0"/>
              </a:rPr>
              <a:t>Start deck in “Slide Show” mode, </a:t>
            </a:r>
          </a:p>
          <a:p>
            <a:pPr algn="ctr" defTabSz="812810" eaLnBrk="0" hangingPunct="0">
              <a:defRPr/>
            </a:pPr>
            <a:r>
              <a:rPr lang="en-US" sz="2844" b="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charset="0"/>
              </a:rPr>
              <a:t>and use your up/down arrow keys and/or </a:t>
            </a:r>
          </a:p>
          <a:p>
            <a:pPr algn="ctr" defTabSz="812810" eaLnBrk="0" hangingPunct="0">
              <a:defRPr/>
            </a:pPr>
            <a:r>
              <a:rPr lang="en-US" sz="2844" b="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charset="0"/>
              </a:rPr>
              <a:t>your space bar to advance the slides</a:t>
            </a:r>
          </a:p>
        </p:txBody>
      </p:sp>
    </p:spTree>
    <p:extLst>
      <p:ext uri="{BB962C8B-B14F-4D97-AF65-F5344CB8AC3E}">
        <p14:creationId xmlns:p14="http://schemas.microsoft.com/office/powerpoint/2010/main" val="28240879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3" name="Rectangle 3"/>
          <p:cNvSpPr>
            <a:spLocks noGrp="1" noChangeArrowheads="1"/>
          </p:cNvSpPr>
          <p:nvPr>
            <p:ph type="subTitle" idx="4294967295"/>
          </p:nvPr>
        </p:nvSpPr>
        <p:spPr>
          <a:xfrm>
            <a:off x="914400" y="2825758"/>
            <a:ext cx="6400800" cy="2086725"/>
          </a:xfrm>
        </p:spPr>
        <p:txBody>
          <a:bodyPr>
            <a:spAutoFit/>
          </a:bodyPr>
          <a:lstStyle/>
          <a:p>
            <a:pPr marL="0" indent="0" eaLnBrk="1" hangingPunct="1">
              <a:tabLst>
                <a:tab pos="685800" algn="l"/>
                <a:tab pos="1200150" algn="l"/>
              </a:tabLst>
            </a:pPr>
            <a:r>
              <a:rPr lang="en-US" sz="4000" b="1" dirty="0"/>
              <a:t> </a:t>
            </a:r>
            <a:r>
              <a:rPr lang="en-US" sz="4400" b="1" dirty="0"/>
              <a:t>“culture</a:t>
            </a:r>
            <a:r>
              <a:rPr lang="en-US" sz="4400" b="1" dirty="0">
                <a:solidFill>
                  <a:srgbClr val="FF0000"/>
                </a:solidFill>
              </a:rPr>
              <a:t>s</a:t>
            </a:r>
            <a:r>
              <a:rPr lang="en-US" sz="4400" b="1" dirty="0"/>
              <a:t>”</a:t>
            </a:r>
          </a:p>
          <a:p>
            <a:pPr marL="1257300" lvl="2" eaLnBrk="1" hangingPunct="1">
              <a:tabLst>
                <a:tab pos="685800" algn="l"/>
                <a:tab pos="1200150" algn="l"/>
              </a:tabLst>
            </a:pPr>
            <a:r>
              <a:rPr lang="en-US" sz="2800" b="1" dirty="0"/>
              <a:t>are groups of people sharing a common heritage </a:t>
            </a:r>
            <a:br>
              <a:rPr lang="en-US" sz="2800" b="1" dirty="0"/>
            </a:br>
            <a:r>
              <a:rPr lang="en-US" b="1" dirty="0"/>
              <a:t>(and usually a common language)</a:t>
            </a:r>
            <a:endParaRPr lang="en-US" sz="2800" b="1" dirty="0"/>
          </a:p>
        </p:txBody>
      </p:sp>
      <p:sp>
        <p:nvSpPr>
          <p:cNvPr id="37891"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000000"/>
                </a:solidFill>
              </a:rPr>
              <a:t>Main Characteristics</a:t>
            </a:r>
          </a:p>
        </p:txBody>
      </p:sp>
    </p:spTree>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381000" y="34290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rgbClr val="FFFFFF"/>
                </a:solidFill>
                <a:effectLst/>
                <a:uLnTx/>
                <a:uFillTx/>
                <a:latin typeface="Arial" charset="0"/>
                <a:ea typeface="+mn-ea"/>
                <a:cs typeface="+mn-cs"/>
              </a:rPr>
              <a:t>A Taste of Greece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charset="0"/>
                <a:ea typeface="+mn-ea"/>
                <a:cs typeface="+mn-cs"/>
              </a:rPr>
              <a:t>22</a:t>
            </a:r>
            <a:r>
              <a:rPr kumimoji="0" lang="en-US" altLang="en-US" sz="3200" b="1" i="0" u="none" strike="noStrike" kern="1200" cap="none" spc="0" normalizeH="0" baseline="30000" noProof="0" dirty="0">
                <a:ln>
                  <a:noFill/>
                </a:ln>
                <a:solidFill>
                  <a:srgbClr val="FFFFFF"/>
                </a:solidFill>
                <a:effectLst/>
                <a:uLnTx/>
                <a:uFillTx/>
                <a:latin typeface="Arial" charset="0"/>
                <a:ea typeface="+mn-ea"/>
                <a:cs typeface="+mn-cs"/>
              </a:rPr>
              <a:t>nd</a:t>
            </a:r>
            <a:r>
              <a:rPr kumimoji="0" lang="en-US" altLang="en-US" sz="3200" b="1" i="0" u="none" strike="noStrike" kern="1200" cap="none" spc="0" normalizeH="0" baseline="0" noProof="0" dirty="0">
                <a:ln>
                  <a:noFill/>
                </a:ln>
                <a:solidFill>
                  <a:srgbClr val="FFFFFF"/>
                </a:solidFill>
                <a:effectLst/>
                <a:uLnTx/>
                <a:uFillTx/>
                <a:latin typeface="Arial" charset="0"/>
                <a:ea typeface="+mn-ea"/>
                <a:cs typeface="+mn-cs"/>
              </a:rPr>
              <a:t> Annual Food Festival 2014</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50" y="609600"/>
            <a:ext cx="8458200" cy="5563798"/>
          </a:xfrm>
          <a:prstGeom prst="rect">
            <a:avLst/>
          </a:prstGeom>
        </p:spPr>
      </p:pic>
      <p:pic>
        <p:nvPicPr>
          <p:cNvPr id="331778" name="Picture 2" descr="http://www.duluthnewstribune.com/media/full/jpg/2012/07/13/dimastylidemetri_500p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5" y="1219201"/>
            <a:ext cx="3695831" cy="495419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14300" y="3755410"/>
            <a:ext cx="4572000" cy="2677656"/>
          </a:xfrm>
          <a:prstGeom prst="rect">
            <a:avLst/>
          </a:prstGeom>
          <a:solidFill>
            <a:schemeClr val="bg1"/>
          </a:solid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br>
              <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rPr>
            </a:br>
            <a:r>
              <a:rPr kumimoji="0" lang="en-US" sz="2400" b="1" i="0" u="none" strike="noStrike" kern="1200" cap="none" spc="0" normalizeH="0" baseline="0" noProof="0" dirty="0" err="1">
                <a:ln>
                  <a:noFill/>
                </a:ln>
                <a:solidFill>
                  <a:srgbClr val="0070C0"/>
                </a:solidFill>
                <a:effectLst/>
                <a:uLnTx/>
                <a:uFillTx/>
                <a:latin typeface="Tahoma" pitchFamily="34" charset="0"/>
                <a:ea typeface="+mn-ea"/>
                <a:cs typeface="+mn-cs"/>
              </a:rPr>
              <a:t>Dima</a:t>
            </a:r>
            <a:r>
              <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rPr>
              <a:t> </a:t>
            </a:r>
            <a:r>
              <a:rPr kumimoji="0" lang="en-US" sz="2400" b="1" i="0" u="none" strike="noStrike" kern="1200" cap="none" spc="0" normalizeH="0" baseline="0" noProof="0" dirty="0" err="1">
                <a:ln>
                  <a:noFill/>
                </a:ln>
                <a:solidFill>
                  <a:srgbClr val="0070C0"/>
                </a:solidFill>
                <a:effectLst/>
                <a:uLnTx/>
                <a:uFillTx/>
                <a:latin typeface="Tahoma" pitchFamily="34" charset="0"/>
                <a:ea typeface="+mn-ea"/>
                <a:cs typeface="+mn-cs"/>
              </a:rPr>
              <a:t>Sevastiades</a:t>
            </a:r>
            <a:r>
              <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rPr>
              <a:t>, Styli </a:t>
            </a:r>
            <a:r>
              <a:rPr kumimoji="0" lang="en-US" sz="2400" b="1" i="0" u="none" strike="noStrike" kern="1200" cap="none" spc="0" normalizeH="0" baseline="0" noProof="0" dirty="0" err="1">
                <a:ln>
                  <a:noFill/>
                </a:ln>
                <a:solidFill>
                  <a:srgbClr val="0070C0"/>
                </a:solidFill>
                <a:effectLst/>
                <a:uLnTx/>
                <a:uFillTx/>
                <a:latin typeface="Tahoma" pitchFamily="34" charset="0"/>
                <a:ea typeface="+mn-ea"/>
                <a:cs typeface="+mn-cs"/>
              </a:rPr>
              <a:t>Regas</a:t>
            </a:r>
            <a:r>
              <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rPr>
              <a:t> and Demetri Bush wear their dance costumes for the Taste of Greece. </a:t>
            </a:r>
            <a:endParaRPr kumimoji="0" lang="en-US" sz="1600" b="1" i="0" u="none" strike="noStrike" kern="1200" cap="none" spc="0" normalizeH="0" baseline="0" noProof="0" dirty="0">
              <a:ln>
                <a:noFill/>
              </a:ln>
              <a:solidFill>
                <a:srgbClr val="0070C0"/>
              </a:solidFill>
              <a:effectLst/>
              <a:uLnTx/>
              <a:uFillTx/>
              <a:latin typeface="Tahom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70C0"/>
              </a:solidFill>
              <a:effectLst/>
              <a:uLnTx/>
              <a:uFillTx/>
              <a:latin typeface="Tahom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Tahoma" pitchFamily="34" charset="0"/>
                <a:ea typeface="+mn-ea"/>
                <a:cs typeface="+mn-cs"/>
              </a:rPr>
              <a:t>(Photo by </a:t>
            </a:r>
            <a:r>
              <a:rPr kumimoji="0" lang="en-US" sz="1600" b="0" i="0" u="none" strike="noStrike" kern="1200" cap="none" spc="0" normalizeH="0" baseline="0" noProof="0" dirty="0" err="1">
                <a:ln>
                  <a:noFill/>
                </a:ln>
                <a:solidFill>
                  <a:srgbClr val="0070C0"/>
                </a:solidFill>
                <a:effectLst/>
                <a:uLnTx/>
                <a:uFillTx/>
                <a:latin typeface="Tahoma" pitchFamily="34" charset="0"/>
                <a:ea typeface="+mn-ea"/>
                <a:cs typeface="+mn-cs"/>
              </a:rPr>
              <a:t>Patra</a:t>
            </a:r>
            <a:r>
              <a:rPr kumimoji="0" lang="en-US" sz="1600" b="0" i="0" u="none" strike="noStrike" kern="1200" cap="none" spc="0" normalizeH="0" baseline="0" noProof="0" dirty="0">
                <a:ln>
                  <a:noFill/>
                </a:ln>
                <a:solidFill>
                  <a:srgbClr val="0070C0"/>
                </a:solidFill>
                <a:effectLst/>
                <a:uLnTx/>
                <a:uFillTx/>
                <a:latin typeface="Tahoma" pitchFamily="34" charset="0"/>
                <a:ea typeface="+mn-ea"/>
                <a:cs typeface="+mn-cs"/>
              </a:rPr>
              <a:t> </a:t>
            </a:r>
            <a:r>
              <a:rPr kumimoji="0" lang="en-US" sz="1600" b="0" i="0" u="none" strike="noStrike" kern="1200" cap="none" spc="0" normalizeH="0" baseline="0" noProof="0" dirty="0" err="1">
                <a:ln>
                  <a:noFill/>
                </a:ln>
                <a:solidFill>
                  <a:srgbClr val="0070C0"/>
                </a:solidFill>
                <a:effectLst/>
                <a:uLnTx/>
                <a:uFillTx/>
                <a:latin typeface="Tahoma" pitchFamily="34" charset="0"/>
                <a:ea typeface="+mn-ea"/>
                <a:cs typeface="+mn-cs"/>
              </a:rPr>
              <a:t>Sevastiades</a:t>
            </a:r>
            <a:r>
              <a:rPr kumimoji="0" lang="en-US" sz="1600" b="0" i="0" u="none" strike="noStrike" kern="1200" cap="none" spc="0" normalizeH="0" baseline="0" noProof="0" dirty="0">
                <a:ln>
                  <a:noFill/>
                </a:ln>
                <a:solidFill>
                  <a:srgbClr val="0070C0"/>
                </a:solidFill>
                <a:effectLst/>
                <a:uLnTx/>
                <a:uFillTx/>
                <a:latin typeface="Tahoma" pitchFamily="34" charset="0"/>
                <a:ea typeface="+mn-ea"/>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70C0"/>
              </a:solidFill>
              <a:effectLst/>
              <a:uLnTx/>
              <a:uFillTx/>
              <a:latin typeface="Tahoma" pitchFamily="34" charset="0"/>
              <a:ea typeface="+mn-ea"/>
              <a:cs typeface="+mn-cs"/>
            </a:endParaRPr>
          </a:p>
        </p:txBody>
      </p:sp>
      <p:sp>
        <p:nvSpPr>
          <p:cNvPr id="6" name="Freeform 5"/>
          <p:cNvSpPr/>
          <p:nvPr/>
        </p:nvSpPr>
        <p:spPr bwMode="auto">
          <a:xfrm>
            <a:off x="449943" y="4078556"/>
            <a:ext cx="1059788" cy="566057"/>
          </a:xfrm>
          <a:custGeom>
            <a:avLst/>
            <a:gdLst>
              <a:gd name="connsiteX0" fmla="*/ 580571 w 1059788"/>
              <a:gd name="connsiteY0" fmla="*/ 522515 h 566057"/>
              <a:gd name="connsiteX1" fmla="*/ 986971 w 1059788"/>
              <a:gd name="connsiteY1" fmla="*/ 522515 h 566057"/>
              <a:gd name="connsiteX2" fmla="*/ 1030514 w 1059788"/>
              <a:gd name="connsiteY2" fmla="*/ 493486 h 566057"/>
              <a:gd name="connsiteX3" fmla="*/ 1030514 w 1059788"/>
              <a:gd name="connsiteY3" fmla="*/ 188686 h 566057"/>
              <a:gd name="connsiteX4" fmla="*/ 928914 w 1059788"/>
              <a:gd name="connsiteY4" fmla="*/ 130629 h 566057"/>
              <a:gd name="connsiteX5" fmla="*/ 885371 w 1059788"/>
              <a:gd name="connsiteY5" fmla="*/ 101600 h 566057"/>
              <a:gd name="connsiteX6" fmla="*/ 827314 w 1059788"/>
              <a:gd name="connsiteY6" fmla="*/ 87086 h 566057"/>
              <a:gd name="connsiteX7" fmla="*/ 740228 w 1059788"/>
              <a:gd name="connsiteY7" fmla="*/ 58057 h 566057"/>
              <a:gd name="connsiteX8" fmla="*/ 653143 w 1059788"/>
              <a:gd name="connsiteY8" fmla="*/ 29029 h 566057"/>
              <a:gd name="connsiteX9" fmla="*/ 595086 w 1059788"/>
              <a:gd name="connsiteY9" fmla="*/ 14515 h 566057"/>
              <a:gd name="connsiteX10" fmla="*/ 304800 w 1059788"/>
              <a:gd name="connsiteY10" fmla="*/ 0 h 566057"/>
              <a:gd name="connsiteX11" fmla="*/ 130628 w 1059788"/>
              <a:gd name="connsiteY11" fmla="*/ 43543 h 566057"/>
              <a:gd name="connsiteX12" fmla="*/ 72571 w 1059788"/>
              <a:gd name="connsiteY12" fmla="*/ 130629 h 566057"/>
              <a:gd name="connsiteX13" fmla="*/ 14514 w 1059788"/>
              <a:gd name="connsiteY13" fmla="*/ 261257 h 566057"/>
              <a:gd name="connsiteX14" fmla="*/ 0 w 1059788"/>
              <a:gd name="connsiteY14" fmla="*/ 304800 h 566057"/>
              <a:gd name="connsiteX15" fmla="*/ 14514 w 1059788"/>
              <a:gd name="connsiteY15" fmla="*/ 391886 h 566057"/>
              <a:gd name="connsiteX16" fmla="*/ 29028 w 1059788"/>
              <a:gd name="connsiteY16" fmla="*/ 435429 h 566057"/>
              <a:gd name="connsiteX17" fmla="*/ 72571 w 1059788"/>
              <a:gd name="connsiteY17" fmla="*/ 449943 h 566057"/>
              <a:gd name="connsiteX18" fmla="*/ 174171 w 1059788"/>
              <a:gd name="connsiteY18" fmla="*/ 508000 h 566057"/>
              <a:gd name="connsiteX19" fmla="*/ 261257 w 1059788"/>
              <a:gd name="connsiteY19" fmla="*/ 537029 h 566057"/>
              <a:gd name="connsiteX20" fmla="*/ 304800 w 1059788"/>
              <a:gd name="connsiteY20" fmla="*/ 551543 h 566057"/>
              <a:gd name="connsiteX21" fmla="*/ 493486 w 1059788"/>
              <a:gd name="connsiteY21" fmla="*/ 566057 h 566057"/>
              <a:gd name="connsiteX22" fmla="*/ 609600 w 1059788"/>
              <a:gd name="connsiteY22" fmla="*/ 551543 h 566057"/>
              <a:gd name="connsiteX23" fmla="*/ 725714 w 1059788"/>
              <a:gd name="connsiteY23" fmla="*/ 537029 h 56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59788" h="566057">
                <a:moveTo>
                  <a:pt x="580571" y="522515"/>
                </a:moveTo>
                <a:cubicBezTo>
                  <a:pt x="736700" y="533667"/>
                  <a:pt x="830842" y="550067"/>
                  <a:pt x="986971" y="522515"/>
                </a:cubicBezTo>
                <a:cubicBezTo>
                  <a:pt x="1004150" y="519483"/>
                  <a:pt x="1016000" y="503162"/>
                  <a:pt x="1030514" y="493486"/>
                </a:cubicBezTo>
                <a:cubicBezTo>
                  <a:pt x="1068230" y="380336"/>
                  <a:pt x="1070841" y="390323"/>
                  <a:pt x="1030514" y="188686"/>
                </a:cubicBezTo>
                <a:cubicBezTo>
                  <a:pt x="1028232" y="177278"/>
                  <a:pt x="929067" y="130716"/>
                  <a:pt x="928914" y="130629"/>
                </a:cubicBezTo>
                <a:cubicBezTo>
                  <a:pt x="913768" y="121974"/>
                  <a:pt x="901405" y="108472"/>
                  <a:pt x="885371" y="101600"/>
                </a:cubicBezTo>
                <a:cubicBezTo>
                  <a:pt x="867036" y="93742"/>
                  <a:pt x="846421" y="92818"/>
                  <a:pt x="827314" y="87086"/>
                </a:cubicBezTo>
                <a:cubicBezTo>
                  <a:pt x="798006" y="78293"/>
                  <a:pt x="769257" y="67733"/>
                  <a:pt x="740228" y="58057"/>
                </a:cubicBezTo>
                <a:lnTo>
                  <a:pt x="653143" y="29029"/>
                </a:lnTo>
                <a:cubicBezTo>
                  <a:pt x="633791" y="24191"/>
                  <a:pt x="614965" y="16172"/>
                  <a:pt x="595086" y="14515"/>
                </a:cubicBezTo>
                <a:cubicBezTo>
                  <a:pt x="498538" y="6469"/>
                  <a:pt x="401562" y="4838"/>
                  <a:pt x="304800" y="0"/>
                </a:cubicBezTo>
                <a:cubicBezTo>
                  <a:pt x="249566" y="6137"/>
                  <a:pt x="173702" y="-5684"/>
                  <a:pt x="130628" y="43543"/>
                </a:cubicBezTo>
                <a:cubicBezTo>
                  <a:pt x="107654" y="69799"/>
                  <a:pt x="91923" y="101600"/>
                  <a:pt x="72571" y="130629"/>
                </a:cubicBezTo>
                <a:cubicBezTo>
                  <a:pt x="26571" y="199629"/>
                  <a:pt x="49057" y="157628"/>
                  <a:pt x="14514" y="261257"/>
                </a:cubicBezTo>
                <a:lnTo>
                  <a:pt x="0" y="304800"/>
                </a:lnTo>
                <a:cubicBezTo>
                  <a:pt x="4838" y="333829"/>
                  <a:pt x="8130" y="363158"/>
                  <a:pt x="14514" y="391886"/>
                </a:cubicBezTo>
                <a:cubicBezTo>
                  <a:pt x="17833" y="406821"/>
                  <a:pt x="18210" y="424611"/>
                  <a:pt x="29028" y="435429"/>
                </a:cubicBezTo>
                <a:cubicBezTo>
                  <a:pt x="39846" y="446247"/>
                  <a:pt x="58057" y="445105"/>
                  <a:pt x="72571" y="449943"/>
                </a:cubicBezTo>
                <a:cubicBezTo>
                  <a:pt x="111849" y="476129"/>
                  <a:pt x="128131" y="489584"/>
                  <a:pt x="174171" y="508000"/>
                </a:cubicBezTo>
                <a:cubicBezTo>
                  <a:pt x="202581" y="519364"/>
                  <a:pt x="232228" y="527353"/>
                  <a:pt x="261257" y="537029"/>
                </a:cubicBezTo>
                <a:cubicBezTo>
                  <a:pt x="275771" y="541867"/>
                  <a:pt x="289546" y="550370"/>
                  <a:pt x="304800" y="551543"/>
                </a:cubicBezTo>
                <a:lnTo>
                  <a:pt x="493486" y="566057"/>
                </a:lnTo>
                <a:cubicBezTo>
                  <a:pt x="532191" y="561219"/>
                  <a:pt x="571125" y="557955"/>
                  <a:pt x="609600" y="551543"/>
                </a:cubicBezTo>
                <a:cubicBezTo>
                  <a:pt x="724847" y="532335"/>
                  <a:pt x="610440" y="537029"/>
                  <a:pt x="725714" y="537029"/>
                </a:cubicBezTo>
              </a:path>
            </a:pathLst>
          </a:custGeom>
          <a:noFill/>
          <a:ln w="76200" cap="flat" cmpd="sng" algn="ctr">
            <a:solidFill>
              <a:srgbClr val="00B0F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7" name="Freeform 6"/>
          <p:cNvSpPr/>
          <p:nvPr/>
        </p:nvSpPr>
        <p:spPr bwMode="auto">
          <a:xfrm>
            <a:off x="3396364" y="4078514"/>
            <a:ext cx="928915" cy="510346"/>
          </a:xfrm>
          <a:custGeom>
            <a:avLst/>
            <a:gdLst>
              <a:gd name="connsiteX0" fmla="*/ 362858 w 928915"/>
              <a:gd name="connsiteY0" fmla="*/ 493486 h 510346"/>
              <a:gd name="connsiteX1" fmla="*/ 885372 w 928915"/>
              <a:gd name="connsiteY1" fmla="*/ 493486 h 510346"/>
              <a:gd name="connsiteX2" fmla="*/ 914400 w 928915"/>
              <a:gd name="connsiteY2" fmla="*/ 377372 h 510346"/>
              <a:gd name="connsiteX3" fmla="*/ 928915 w 928915"/>
              <a:gd name="connsiteY3" fmla="*/ 319315 h 510346"/>
              <a:gd name="connsiteX4" fmla="*/ 899886 w 928915"/>
              <a:gd name="connsiteY4" fmla="*/ 188686 h 510346"/>
              <a:gd name="connsiteX5" fmla="*/ 870858 w 928915"/>
              <a:gd name="connsiteY5" fmla="*/ 130629 h 510346"/>
              <a:gd name="connsiteX6" fmla="*/ 827315 w 928915"/>
              <a:gd name="connsiteY6" fmla="*/ 116115 h 510346"/>
              <a:gd name="connsiteX7" fmla="*/ 740229 w 928915"/>
              <a:gd name="connsiteY7" fmla="*/ 72572 h 510346"/>
              <a:gd name="connsiteX8" fmla="*/ 682172 w 928915"/>
              <a:gd name="connsiteY8" fmla="*/ 43543 h 510346"/>
              <a:gd name="connsiteX9" fmla="*/ 580572 w 928915"/>
              <a:gd name="connsiteY9" fmla="*/ 14515 h 510346"/>
              <a:gd name="connsiteX10" fmla="*/ 537029 w 928915"/>
              <a:gd name="connsiteY10" fmla="*/ 0 h 510346"/>
              <a:gd name="connsiteX11" fmla="*/ 188686 w 928915"/>
              <a:gd name="connsiteY11" fmla="*/ 14515 h 510346"/>
              <a:gd name="connsiteX12" fmla="*/ 145143 w 928915"/>
              <a:gd name="connsiteY12" fmla="*/ 29029 h 510346"/>
              <a:gd name="connsiteX13" fmla="*/ 101600 w 928915"/>
              <a:gd name="connsiteY13" fmla="*/ 58057 h 510346"/>
              <a:gd name="connsiteX14" fmla="*/ 43543 w 928915"/>
              <a:gd name="connsiteY14" fmla="*/ 145143 h 510346"/>
              <a:gd name="connsiteX15" fmla="*/ 14515 w 928915"/>
              <a:gd name="connsiteY15" fmla="*/ 188686 h 510346"/>
              <a:gd name="connsiteX16" fmla="*/ 0 w 928915"/>
              <a:gd name="connsiteY16" fmla="*/ 232229 h 510346"/>
              <a:gd name="connsiteX17" fmla="*/ 14515 w 928915"/>
              <a:gd name="connsiteY17" fmla="*/ 377372 h 510346"/>
              <a:gd name="connsiteX18" fmla="*/ 58058 w 928915"/>
              <a:gd name="connsiteY18" fmla="*/ 406400 h 510346"/>
              <a:gd name="connsiteX19" fmla="*/ 101600 w 928915"/>
              <a:gd name="connsiteY19" fmla="*/ 449943 h 510346"/>
              <a:gd name="connsiteX20" fmla="*/ 217715 w 928915"/>
              <a:gd name="connsiteY20" fmla="*/ 493486 h 510346"/>
              <a:gd name="connsiteX21" fmla="*/ 449943 w 928915"/>
              <a:gd name="connsiteY21" fmla="*/ 508000 h 510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28915" h="510346">
                <a:moveTo>
                  <a:pt x="362858" y="493486"/>
                </a:moveTo>
                <a:cubicBezTo>
                  <a:pt x="454307" y="498865"/>
                  <a:pt x="803496" y="528575"/>
                  <a:pt x="885372" y="493486"/>
                </a:cubicBezTo>
                <a:cubicBezTo>
                  <a:pt x="922042" y="477770"/>
                  <a:pt x="904724" y="416077"/>
                  <a:pt x="914400" y="377372"/>
                </a:cubicBezTo>
                <a:lnTo>
                  <a:pt x="928915" y="319315"/>
                </a:lnTo>
                <a:cubicBezTo>
                  <a:pt x="920216" y="267126"/>
                  <a:pt x="919375" y="234160"/>
                  <a:pt x="899886" y="188686"/>
                </a:cubicBezTo>
                <a:cubicBezTo>
                  <a:pt x="891363" y="168799"/>
                  <a:pt x="886157" y="145928"/>
                  <a:pt x="870858" y="130629"/>
                </a:cubicBezTo>
                <a:cubicBezTo>
                  <a:pt x="860040" y="119811"/>
                  <a:pt x="841829" y="120953"/>
                  <a:pt x="827315" y="116115"/>
                </a:cubicBezTo>
                <a:cubicBezTo>
                  <a:pt x="743634" y="60327"/>
                  <a:pt x="824359" y="108628"/>
                  <a:pt x="740229" y="72572"/>
                </a:cubicBezTo>
                <a:cubicBezTo>
                  <a:pt x="720342" y="64049"/>
                  <a:pt x="702059" y="52066"/>
                  <a:pt x="682172" y="43543"/>
                </a:cubicBezTo>
                <a:cubicBezTo>
                  <a:pt x="647373" y="28629"/>
                  <a:pt x="617397" y="25037"/>
                  <a:pt x="580572" y="14515"/>
                </a:cubicBezTo>
                <a:cubicBezTo>
                  <a:pt x="565861" y="10312"/>
                  <a:pt x="551543" y="4838"/>
                  <a:pt x="537029" y="0"/>
                </a:cubicBezTo>
                <a:cubicBezTo>
                  <a:pt x="420915" y="4838"/>
                  <a:pt x="304584" y="5930"/>
                  <a:pt x="188686" y="14515"/>
                </a:cubicBezTo>
                <a:cubicBezTo>
                  <a:pt x="173428" y="15645"/>
                  <a:pt x="158827" y="22187"/>
                  <a:pt x="145143" y="29029"/>
                </a:cubicBezTo>
                <a:cubicBezTo>
                  <a:pt x="129541" y="36830"/>
                  <a:pt x="116114" y="48381"/>
                  <a:pt x="101600" y="58057"/>
                </a:cubicBezTo>
                <a:lnTo>
                  <a:pt x="43543" y="145143"/>
                </a:lnTo>
                <a:cubicBezTo>
                  <a:pt x="33867" y="159657"/>
                  <a:pt x="20031" y="172137"/>
                  <a:pt x="14515" y="188686"/>
                </a:cubicBezTo>
                <a:lnTo>
                  <a:pt x="0" y="232229"/>
                </a:lnTo>
                <a:cubicBezTo>
                  <a:pt x="4838" y="280610"/>
                  <a:pt x="-861" y="331245"/>
                  <a:pt x="14515" y="377372"/>
                </a:cubicBezTo>
                <a:cubicBezTo>
                  <a:pt x="20031" y="393921"/>
                  <a:pt x="44657" y="395233"/>
                  <a:pt x="58058" y="406400"/>
                </a:cubicBezTo>
                <a:cubicBezTo>
                  <a:pt x="73827" y="419541"/>
                  <a:pt x="84897" y="438012"/>
                  <a:pt x="101600" y="449943"/>
                </a:cubicBezTo>
                <a:cubicBezTo>
                  <a:pt x="132961" y="472344"/>
                  <a:pt x="179729" y="488060"/>
                  <a:pt x="217715" y="493486"/>
                </a:cubicBezTo>
                <a:cubicBezTo>
                  <a:pt x="339534" y="510888"/>
                  <a:pt x="345405" y="508000"/>
                  <a:pt x="449943" y="508000"/>
                </a:cubicBezTo>
              </a:path>
            </a:pathLst>
          </a:custGeom>
          <a:noFill/>
          <a:ln w="76200" cap="flat" cmpd="sng" algn="ctr">
            <a:solidFill>
              <a:srgbClr val="00B0F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8" name="Freeform 7"/>
          <p:cNvSpPr/>
          <p:nvPr/>
        </p:nvSpPr>
        <p:spPr bwMode="auto">
          <a:xfrm>
            <a:off x="2046515" y="4496433"/>
            <a:ext cx="1596571" cy="597806"/>
          </a:xfrm>
          <a:custGeom>
            <a:avLst/>
            <a:gdLst>
              <a:gd name="connsiteX0" fmla="*/ 624728 w 1452288"/>
              <a:gd name="connsiteY0" fmla="*/ 423910 h 496481"/>
              <a:gd name="connsiteX1" fmla="*/ 769871 w 1452288"/>
              <a:gd name="connsiteY1" fmla="*/ 467453 h 496481"/>
              <a:gd name="connsiteX2" fmla="*/ 900500 w 1452288"/>
              <a:gd name="connsiteY2" fmla="*/ 481967 h 496481"/>
              <a:gd name="connsiteX3" fmla="*/ 1002100 w 1452288"/>
              <a:gd name="connsiteY3" fmla="*/ 496481 h 496481"/>
              <a:gd name="connsiteX4" fmla="*/ 1263357 w 1452288"/>
              <a:gd name="connsiteY4" fmla="*/ 481967 h 496481"/>
              <a:gd name="connsiteX5" fmla="*/ 1306900 w 1452288"/>
              <a:gd name="connsiteY5" fmla="*/ 467453 h 496481"/>
              <a:gd name="connsiteX6" fmla="*/ 1393986 w 1452288"/>
              <a:gd name="connsiteY6" fmla="*/ 409396 h 496481"/>
              <a:gd name="connsiteX7" fmla="*/ 1452043 w 1452288"/>
              <a:gd name="connsiteY7" fmla="*/ 322310 h 496481"/>
              <a:gd name="connsiteX8" fmla="*/ 1437528 w 1452288"/>
              <a:gd name="connsiteY8" fmla="*/ 191681 h 496481"/>
              <a:gd name="connsiteX9" fmla="*/ 1423014 w 1452288"/>
              <a:gd name="connsiteY9" fmla="*/ 148138 h 496481"/>
              <a:gd name="connsiteX10" fmla="*/ 1379471 w 1452288"/>
              <a:gd name="connsiteY10" fmla="*/ 104596 h 496481"/>
              <a:gd name="connsiteX11" fmla="*/ 1002100 w 1452288"/>
              <a:gd name="connsiteY11" fmla="*/ 32024 h 496481"/>
              <a:gd name="connsiteX12" fmla="*/ 566671 w 1452288"/>
              <a:gd name="connsiteY12" fmla="*/ 17510 h 496481"/>
              <a:gd name="connsiteX13" fmla="*/ 247357 w 1452288"/>
              <a:gd name="connsiteY13" fmla="*/ 17510 h 496481"/>
              <a:gd name="connsiteX14" fmla="*/ 160271 w 1452288"/>
              <a:gd name="connsiteY14" fmla="*/ 32024 h 496481"/>
              <a:gd name="connsiteX15" fmla="*/ 73186 w 1452288"/>
              <a:gd name="connsiteY15" fmla="*/ 61053 h 496481"/>
              <a:gd name="connsiteX16" fmla="*/ 614 w 1452288"/>
              <a:gd name="connsiteY16" fmla="*/ 148138 h 496481"/>
              <a:gd name="connsiteX17" fmla="*/ 15128 w 1452288"/>
              <a:gd name="connsiteY17" fmla="*/ 220710 h 496481"/>
              <a:gd name="connsiteX18" fmla="*/ 87700 w 1452288"/>
              <a:gd name="connsiteY18" fmla="*/ 293281 h 496481"/>
              <a:gd name="connsiteX19" fmla="*/ 145757 w 1452288"/>
              <a:gd name="connsiteY19" fmla="*/ 322310 h 496481"/>
              <a:gd name="connsiteX20" fmla="*/ 189300 w 1452288"/>
              <a:gd name="connsiteY20" fmla="*/ 336824 h 496481"/>
              <a:gd name="connsiteX21" fmla="*/ 305414 w 1452288"/>
              <a:gd name="connsiteY21" fmla="*/ 380367 h 496481"/>
              <a:gd name="connsiteX22" fmla="*/ 348957 w 1452288"/>
              <a:gd name="connsiteY22" fmla="*/ 409396 h 496481"/>
              <a:gd name="connsiteX23" fmla="*/ 465071 w 1452288"/>
              <a:gd name="connsiteY23" fmla="*/ 438424 h 496481"/>
              <a:gd name="connsiteX24" fmla="*/ 508614 w 1452288"/>
              <a:gd name="connsiteY24" fmla="*/ 452938 h 496481"/>
              <a:gd name="connsiteX25" fmla="*/ 740843 w 1452288"/>
              <a:gd name="connsiteY25" fmla="*/ 452938 h 496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52288" h="496481">
                <a:moveTo>
                  <a:pt x="624728" y="423910"/>
                </a:moveTo>
                <a:cubicBezTo>
                  <a:pt x="658624" y="435209"/>
                  <a:pt x="729141" y="461187"/>
                  <a:pt x="769871" y="467453"/>
                </a:cubicBezTo>
                <a:cubicBezTo>
                  <a:pt x="813172" y="474115"/>
                  <a:pt x="857027" y="476533"/>
                  <a:pt x="900500" y="481967"/>
                </a:cubicBezTo>
                <a:cubicBezTo>
                  <a:pt x="934446" y="486210"/>
                  <a:pt x="968233" y="491643"/>
                  <a:pt x="1002100" y="496481"/>
                </a:cubicBezTo>
                <a:cubicBezTo>
                  <a:pt x="1089186" y="491643"/>
                  <a:pt x="1176530" y="490236"/>
                  <a:pt x="1263357" y="481967"/>
                </a:cubicBezTo>
                <a:cubicBezTo>
                  <a:pt x="1278588" y="480517"/>
                  <a:pt x="1293526" y="474883"/>
                  <a:pt x="1306900" y="467453"/>
                </a:cubicBezTo>
                <a:cubicBezTo>
                  <a:pt x="1337398" y="450510"/>
                  <a:pt x="1393986" y="409396"/>
                  <a:pt x="1393986" y="409396"/>
                </a:cubicBezTo>
                <a:cubicBezTo>
                  <a:pt x="1413338" y="380367"/>
                  <a:pt x="1455896" y="356985"/>
                  <a:pt x="1452043" y="322310"/>
                </a:cubicBezTo>
                <a:cubicBezTo>
                  <a:pt x="1447205" y="278767"/>
                  <a:pt x="1444731" y="234896"/>
                  <a:pt x="1437528" y="191681"/>
                </a:cubicBezTo>
                <a:cubicBezTo>
                  <a:pt x="1435013" y="176590"/>
                  <a:pt x="1431501" y="160868"/>
                  <a:pt x="1423014" y="148138"/>
                </a:cubicBezTo>
                <a:cubicBezTo>
                  <a:pt x="1411628" y="131059"/>
                  <a:pt x="1395240" y="117736"/>
                  <a:pt x="1379471" y="104596"/>
                </a:cubicBezTo>
                <a:cubicBezTo>
                  <a:pt x="1278451" y="20414"/>
                  <a:pt x="1117916" y="36952"/>
                  <a:pt x="1002100" y="32024"/>
                </a:cubicBezTo>
                <a:lnTo>
                  <a:pt x="566671" y="17510"/>
                </a:lnTo>
                <a:cubicBezTo>
                  <a:pt x="414028" y="-7930"/>
                  <a:pt x="480105" y="-3648"/>
                  <a:pt x="247357" y="17510"/>
                </a:cubicBezTo>
                <a:cubicBezTo>
                  <a:pt x="218049" y="20174"/>
                  <a:pt x="188821" y="24886"/>
                  <a:pt x="160271" y="32024"/>
                </a:cubicBezTo>
                <a:cubicBezTo>
                  <a:pt x="130586" y="39445"/>
                  <a:pt x="73186" y="61053"/>
                  <a:pt x="73186" y="61053"/>
                </a:cubicBezTo>
                <a:cubicBezTo>
                  <a:pt x="61469" y="72770"/>
                  <a:pt x="3501" y="125046"/>
                  <a:pt x="614" y="148138"/>
                </a:cubicBezTo>
                <a:cubicBezTo>
                  <a:pt x="-2446" y="172617"/>
                  <a:pt x="6466" y="197611"/>
                  <a:pt x="15128" y="220710"/>
                </a:cubicBezTo>
                <a:cubicBezTo>
                  <a:pt x="29642" y="259415"/>
                  <a:pt x="53833" y="273928"/>
                  <a:pt x="87700" y="293281"/>
                </a:cubicBezTo>
                <a:cubicBezTo>
                  <a:pt x="106486" y="304016"/>
                  <a:pt x="125870" y="313787"/>
                  <a:pt x="145757" y="322310"/>
                </a:cubicBezTo>
                <a:cubicBezTo>
                  <a:pt x="159819" y="328337"/>
                  <a:pt x="175238" y="330797"/>
                  <a:pt x="189300" y="336824"/>
                </a:cubicBezTo>
                <a:cubicBezTo>
                  <a:pt x="295561" y="382364"/>
                  <a:pt x="198374" y="353608"/>
                  <a:pt x="305414" y="380367"/>
                </a:cubicBezTo>
                <a:cubicBezTo>
                  <a:pt x="319928" y="390043"/>
                  <a:pt x="333355" y="401595"/>
                  <a:pt x="348957" y="409396"/>
                </a:cubicBezTo>
                <a:cubicBezTo>
                  <a:pt x="382133" y="425984"/>
                  <a:pt x="431951" y="430144"/>
                  <a:pt x="465071" y="438424"/>
                </a:cubicBezTo>
                <a:cubicBezTo>
                  <a:pt x="479914" y="442135"/>
                  <a:pt x="493336" y="452134"/>
                  <a:pt x="508614" y="452938"/>
                </a:cubicBezTo>
                <a:cubicBezTo>
                  <a:pt x="585917" y="457006"/>
                  <a:pt x="663433" y="452938"/>
                  <a:pt x="740843" y="452938"/>
                </a:cubicBezTo>
              </a:path>
            </a:pathLst>
          </a:custGeom>
          <a:noFill/>
          <a:ln w="76200" cap="flat" cmpd="sng" algn="ctr">
            <a:solidFill>
              <a:srgbClr val="00B0F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9" name="Rectangle 8"/>
          <p:cNvSpPr/>
          <p:nvPr/>
        </p:nvSpPr>
        <p:spPr>
          <a:xfrm>
            <a:off x="113847" y="2583061"/>
            <a:ext cx="4514850" cy="1200329"/>
          </a:xfrm>
          <a:prstGeom prst="rect">
            <a:avLst/>
          </a:prstGeom>
          <a:solidFill>
            <a:schemeClr val="bg1"/>
          </a:solidFill>
          <a:ln w="76200">
            <a:solidFill>
              <a:srgbClr val="0070C0"/>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rPr>
              <a:t>names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endParaRPr>
          </a:p>
        </p:txBody>
      </p:sp>
    </p:spTree>
    <p:extLst>
      <p:ext uri="{BB962C8B-B14F-4D97-AF65-F5344CB8AC3E}">
        <p14:creationId xmlns:p14="http://schemas.microsoft.com/office/powerpoint/2010/main" val="3574264060"/>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381000" y="34290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rgbClr val="FFFFFF"/>
                </a:solidFill>
                <a:effectLst/>
                <a:uLnTx/>
                <a:uFillTx/>
                <a:latin typeface="Arial" charset="0"/>
                <a:ea typeface="+mn-ea"/>
                <a:cs typeface="+mn-cs"/>
              </a:rPr>
              <a:t>A Taste of Greece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charset="0"/>
                <a:ea typeface="+mn-ea"/>
                <a:cs typeface="+mn-cs"/>
              </a:rPr>
              <a:t>22</a:t>
            </a:r>
            <a:r>
              <a:rPr kumimoji="0" lang="en-US" altLang="en-US" sz="3200" b="1" i="0" u="none" strike="noStrike" kern="1200" cap="none" spc="0" normalizeH="0" baseline="30000" noProof="0" dirty="0">
                <a:ln>
                  <a:noFill/>
                </a:ln>
                <a:solidFill>
                  <a:srgbClr val="FFFFFF"/>
                </a:solidFill>
                <a:effectLst/>
                <a:uLnTx/>
                <a:uFillTx/>
                <a:latin typeface="Arial" charset="0"/>
                <a:ea typeface="+mn-ea"/>
                <a:cs typeface="+mn-cs"/>
              </a:rPr>
              <a:t>nd</a:t>
            </a:r>
            <a:r>
              <a:rPr kumimoji="0" lang="en-US" altLang="en-US" sz="3200" b="1" i="0" u="none" strike="noStrike" kern="1200" cap="none" spc="0" normalizeH="0" baseline="0" noProof="0" dirty="0">
                <a:ln>
                  <a:noFill/>
                </a:ln>
                <a:solidFill>
                  <a:srgbClr val="FFFFFF"/>
                </a:solidFill>
                <a:effectLst/>
                <a:uLnTx/>
                <a:uFillTx/>
                <a:latin typeface="Arial" charset="0"/>
                <a:ea typeface="+mn-ea"/>
                <a:cs typeface="+mn-cs"/>
              </a:rPr>
              <a:t> Annual Food Festival 2014</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50" y="609600"/>
            <a:ext cx="8458200" cy="5563798"/>
          </a:xfrm>
          <a:prstGeom prst="rect">
            <a:avLst/>
          </a:prstGeom>
        </p:spPr>
      </p:pic>
      <p:pic>
        <p:nvPicPr>
          <p:cNvPr id="331778" name="Picture 2" descr="http://www.duluthnewstribune.com/media/full/jpg/2012/07/13/dimastylidemetri_500p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5" y="1219201"/>
            <a:ext cx="3695831" cy="495419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14300" y="3755410"/>
            <a:ext cx="4572000" cy="2677656"/>
          </a:xfrm>
          <a:prstGeom prst="rect">
            <a:avLst/>
          </a:prstGeom>
          <a:solidFill>
            <a:schemeClr val="bg1"/>
          </a:solid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br>
              <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rPr>
            </a:br>
            <a:r>
              <a:rPr kumimoji="0" lang="en-US" sz="2400" b="1" i="0" u="none" strike="noStrike" kern="1200" cap="none" spc="0" normalizeH="0" baseline="0" noProof="0" dirty="0" err="1">
                <a:ln>
                  <a:noFill/>
                </a:ln>
                <a:solidFill>
                  <a:srgbClr val="0070C0"/>
                </a:solidFill>
                <a:effectLst/>
                <a:uLnTx/>
                <a:uFillTx/>
                <a:latin typeface="Tahoma" pitchFamily="34" charset="0"/>
                <a:ea typeface="+mn-ea"/>
                <a:cs typeface="+mn-cs"/>
              </a:rPr>
              <a:t>Dima</a:t>
            </a:r>
            <a:r>
              <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rPr>
              <a:t> </a:t>
            </a:r>
            <a:r>
              <a:rPr kumimoji="0" lang="en-US" sz="2400" b="1" i="0" u="none" strike="noStrike" kern="1200" cap="none" spc="0" normalizeH="0" baseline="0" noProof="0" dirty="0" err="1">
                <a:ln>
                  <a:noFill/>
                </a:ln>
                <a:solidFill>
                  <a:srgbClr val="0070C0"/>
                </a:solidFill>
                <a:effectLst/>
                <a:uLnTx/>
                <a:uFillTx/>
                <a:latin typeface="Tahoma" pitchFamily="34" charset="0"/>
                <a:ea typeface="+mn-ea"/>
                <a:cs typeface="+mn-cs"/>
              </a:rPr>
              <a:t>Sevastiades</a:t>
            </a:r>
            <a:r>
              <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rPr>
              <a:t>, Styli </a:t>
            </a:r>
            <a:r>
              <a:rPr kumimoji="0" lang="en-US" sz="2400" b="1" i="0" u="none" strike="noStrike" kern="1200" cap="none" spc="0" normalizeH="0" baseline="0" noProof="0" dirty="0" err="1">
                <a:ln>
                  <a:noFill/>
                </a:ln>
                <a:solidFill>
                  <a:srgbClr val="0070C0"/>
                </a:solidFill>
                <a:effectLst/>
                <a:uLnTx/>
                <a:uFillTx/>
                <a:latin typeface="Tahoma" pitchFamily="34" charset="0"/>
                <a:ea typeface="+mn-ea"/>
                <a:cs typeface="+mn-cs"/>
              </a:rPr>
              <a:t>Regas</a:t>
            </a:r>
            <a:r>
              <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rPr>
              <a:t> and Demetri Bush wear their dance costumes for the Taste of Greece. </a:t>
            </a:r>
            <a:endParaRPr kumimoji="0" lang="en-US" sz="1600" b="1" i="0" u="none" strike="noStrike" kern="1200" cap="none" spc="0" normalizeH="0" baseline="0" noProof="0" dirty="0">
              <a:ln>
                <a:noFill/>
              </a:ln>
              <a:solidFill>
                <a:srgbClr val="0070C0"/>
              </a:solidFill>
              <a:effectLst/>
              <a:uLnTx/>
              <a:uFillTx/>
              <a:latin typeface="Tahom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70C0"/>
              </a:solidFill>
              <a:effectLst/>
              <a:uLnTx/>
              <a:uFillTx/>
              <a:latin typeface="Tahom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Tahoma" pitchFamily="34" charset="0"/>
                <a:ea typeface="+mn-ea"/>
                <a:cs typeface="+mn-cs"/>
              </a:rPr>
              <a:t>(Photo by </a:t>
            </a:r>
            <a:r>
              <a:rPr kumimoji="0" lang="en-US" sz="1600" b="0" i="0" u="none" strike="noStrike" kern="1200" cap="none" spc="0" normalizeH="0" baseline="0" noProof="0" dirty="0" err="1">
                <a:ln>
                  <a:noFill/>
                </a:ln>
                <a:solidFill>
                  <a:srgbClr val="0070C0"/>
                </a:solidFill>
                <a:effectLst/>
                <a:uLnTx/>
                <a:uFillTx/>
                <a:latin typeface="Tahoma" pitchFamily="34" charset="0"/>
                <a:ea typeface="+mn-ea"/>
                <a:cs typeface="+mn-cs"/>
              </a:rPr>
              <a:t>Patra</a:t>
            </a:r>
            <a:r>
              <a:rPr kumimoji="0" lang="en-US" sz="1600" b="0" i="0" u="none" strike="noStrike" kern="1200" cap="none" spc="0" normalizeH="0" baseline="0" noProof="0" dirty="0">
                <a:ln>
                  <a:noFill/>
                </a:ln>
                <a:solidFill>
                  <a:srgbClr val="0070C0"/>
                </a:solidFill>
                <a:effectLst/>
                <a:uLnTx/>
                <a:uFillTx/>
                <a:latin typeface="Tahoma" pitchFamily="34" charset="0"/>
                <a:ea typeface="+mn-ea"/>
                <a:cs typeface="+mn-cs"/>
              </a:rPr>
              <a:t> </a:t>
            </a:r>
            <a:r>
              <a:rPr kumimoji="0" lang="en-US" sz="1600" b="0" i="0" u="none" strike="noStrike" kern="1200" cap="none" spc="0" normalizeH="0" baseline="0" noProof="0" dirty="0" err="1">
                <a:ln>
                  <a:noFill/>
                </a:ln>
                <a:solidFill>
                  <a:srgbClr val="0070C0"/>
                </a:solidFill>
                <a:effectLst/>
                <a:uLnTx/>
                <a:uFillTx/>
                <a:latin typeface="Tahoma" pitchFamily="34" charset="0"/>
                <a:ea typeface="+mn-ea"/>
                <a:cs typeface="+mn-cs"/>
              </a:rPr>
              <a:t>Sevastiades</a:t>
            </a:r>
            <a:r>
              <a:rPr kumimoji="0" lang="en-US" sz="1600" b="0" i="0" u="none" strike="noStrike" kern="1200" cap="none" spc="0" normalizeH="0" baseline="0" noProof="0" dirty="0">
                <a:ln>
                  <a:noFill/>
                </a:ln>
                <a:solidFill>
                  <a:srgbClr val="0070C0"/>
                </a:solidFill>
                <a:effectLst/>
                <a:uLnTx/>
                <a:uFillTx/>
                <a:latin typeface="Tahoma" pitchFamily="34" charset="0"/>
                <a:ea typeface="+mn-ea"/>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70C0"/>
              </a:solidFill>
              <a:effectLst/>
              <a:uLnTx/>
              <a:uFillTx/>
              <a:latin typeface="Tahoma" pitchFamily="34" charset="0"/>
              <a:ea typeface="+mn-ea"/>
              <a:cs typeface="+mn-cs"/>
            </a:endParaRPr>
          </a:p>
        </p:txBody>
      </p:sp>
      <p:sp>
        <p:nvSpPr>
          <p:cNvPr id="6" name="Rectangle 5"/>
          <p:cNvSpPr/>
          <p:nvPr/>
        </p:nvSpPr>
        <p:spPr>
          <a:xfrm>
            <a:off x="113847" y="2539519"/>
            <a:ext cx="4514850" cy="1200329"/>
          </a:xfrm>
          <a:prstGeom prst="rect">
            <a:avLst/>
          </a:prstGeom>
          <a:solidFill>
            <a:schemeClr val="bg1"/>
          </a:solidFill>
          <a:ln w="76200">
            <a:solidFill>
              <a:srgbClr val="0070C0"/>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rPr>
              <a:t>even the names often reinforce one’s cultural identity</a:t>
            </a:r>
          </a:p>
        </p:txBody>
      </p:sp>
    </p:spTree>
    <p:extLst>
      <p:ext uri="{BB962C8B-B14F-4D97-AF65-F5344CB8AC3E}">
        <p14:creationId xmlns:p14="http://schemas.microsoft.com/office/powerpoint/2010/main" val="1064891655"/>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381000" y="34290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rgbClr val="FFFFFF"/>
                </a:solidFill>
                <a:effectLst/>
                <a:uLnTx/>
                <a:uFillTx/>
                <a:latin typeface="Arial" charset="0"/>
                <a:ea typeface="+mn-ea"/>
                <a:cs typeface="+mn-cs"/>
              </a:rPr>
              <a:t>A Taste of Greece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charset="0"/>
                <a:ea typeface="+mn-ea"/>
                <a:cs typeface="+mn-cs"/>
              </a:rPr>
              <a:t>22</a:t>
            </a:r>
            <a:r>
              <a:rPr kumimoji="0" lang="en-US" altLang="en-US" sz="3200" b="1" i="0" u="none" strike="noStrike" kern="1200" cap="none" spc="0" normalizeH="0" baseline="30000" noProof="0" dirty="0">
                <a:ln>
                  <a:noFill/>
                </a:ln>
                <a:solidFill>
                  <a:srgbClr val="FFFFFF"/>
                </a:solidFill>
                <a:effectLst/>
                <a:uLnTx/>
                <a:uFillTx/>
                <a:latin typeface="Arial" charset="0"/>
                <a:ea typeface="+mn-ea"/>
                <a:cs typeface="+mn-cs"/>
              </a:rPr>
              <a:t>nd</a:t>
            </a:r>
            <a:r>
              <a:rPr kumimoji="0" lang="en-US" altLang="en-US" sz="3200" b="1" i="0" u="none" strike="noStrike" kern="1200" cap="none" spc="0" normalizeH="0" baseline="0" noProof="0" dirty="0">
                <a:ln>
                  <a:noFill/>
                </a:ln>
                <a:solidFill>
                  <a:srgbClr val="FFFFFF"/>
                </a:solidFill>
                <a:effectLst/>
                <a:uLnTx/>
                <a:uFillTx/>
                <a:latin typeface="Arial" charset="0"/>
                <a:ea typeface="+mn-ea"/>
                <a:cs typeface="+mn-cs"/>
              </a:rPr>
              <a:t> Annual Food Festival 2014</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50" y="609600"/>
            <a:ext cx="8458200" cy="5563798"/>
          </a:xfrm>
          <a:prstGeom prst="rect">
            <a:avLst/>
          </a:prstGeom>
        </p:spPr>
      </p:pic>
      <p:pic>
        <p:nvPicPr>
          <p:cNvPr id="331778" name="Picture 2" descr="http://www.duluthnewstribune.com/media/full/jpg/2012/07/13/dimastylidemetri_500p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5" y="1219201"/>
            <a:ext cx="3695831" cy="495419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14300" y="3755410"/>
            <a:ext cx="4572000" cy="2677656"/>
          </a:xfrm>
          <a:prstGeom prst="rect">
            <a:avLst/>
          </a:prstGeom>
          <a:solidFill>
            <a:schemeClr val="bg1"/>
          </a:solid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br>
              <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rPr>
            </a:br>
            <a:r>
              <a:rPr kumimoji="0" lang="en-US" sz="2400" b="1" i="0" u="none" strike="noStrike" kern="1200" cap="none" spc="0" normalizeH="0" baseline="0" noProof="0" dirty="0" err="1">
                <a:ln>
                  <a:noFill/>
                </a:ln>
                <a:solidFill>
                  <a:srgbClr val="0070C0"/>
                </a:solidFill>
                <a:effectLst/>
                <a:uLnTx/>
                <a:uFillTx/>
                <a:latin typeface="Tahoma" pitchFamily="34" charset="0"/>
                <a:ea typeface="+mn-ea"/>
                <a:cs typeface="+mn-cs"/>
              </a:rPr>
              <a:t>Dima</a:t>
            </a:r>
            <a:r>
              <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rPr>
              <a:t> </a:t>
            </a:r>
            <a:r>
              <a:rPr kumimoji="0" lang="en-US" sz="2400" b="1" i="0" u="none" strike="noStrike" kern="1200" cap="none" spc="0" normalizeH="0" baseline="0" noProof="0" dirty="0" err="1">
                <a:ln>
                  <a:noFill/>
                </a:ln>
                <a:solidFill>
                  <a:srgbClr val="0070C0"/>
                </a:solidFill>
                <a:effectLst/>
                <a:uLnTx/>
                <a:uFillTx/>
                <a:latin typeface="Tahoma" pitchFamily="34" charset="0"/>
                <a:ea typeface="+mn-ea"/>
                <a:cs typeface="+mn-cs"/>
              </a:rPr>
              <a:t>Sevastiades</a:t>
            </a:r>
            <a:r>
              <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rPr>
              <a:t>, Styli </a:t>
            </a:r>
            <a:r>
              <a:rPr kumimoji="0" lang="en-US" sz="2400" b="1" i="0" u="none" strike="noStrike" kern="1200" cap="none" spc="0" normalizeH="0" baseline="0" noProof="0" dirty="0" err="1">
                <a:ln>
                  <a:noFill/>
                </a:ln>
                <a:solidFill>
                  <a:srgbClr val="0070C0"/>
                </a:solidFill>
                <a:effectLst/>
                <a:uLnTx/>
                <a:uFillTx/>
                <a:latin typeface="Tahoma" pitchFamily="34" charset="0"/>
                <a:ea typeface="+mn-ea"/>
                <a:cs typeface="+mn-cs"/>
              </a:rPr>
              <a:t>Regas</a:t>
            </a:r>
            <a:r>
              <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rPr>
              <a:t> and Demetri Bush wear their dance costumes for the Taste of Greece. </a:t>
            </a:r>
            <a:endParaRPr kumimoji="0" lang="en-US" sz="1600" b="1" i="0" u="none" strike="noStrike" kern="1200" cap="none" spc="0" normalizeH="0" baseline="0" noProof="0" dirty="0">
              <a:ln>
                <a:noFill/>
              </a:ln>
              <a:solidFill>
                <a:srgbClr val="0070C0"/>
              </a:solidFill>
              <a:effectLst/>
              <a:uLnTx/>
              <a:uFillTx/>
              <a:latin typeface="Tahom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70C0"/>
              </a:solidFill>
              <a:effectLst/>
              <a:uLnTx/>
              <a:uFillTx/>
              <a:latin typeface="Tahom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Tahoma" pitchFamily="34" charset="0"/>
                <a:ea typeface="+mn-ea"/>
                <a:cs typeface="+mn-cs"/>
              </a:rPr>
              <a:t>(Photo by </a:t>
            </a:r>
            <a:r>
              <a:rPr kumimoji="0" lang="en-US" sz="1600" b="0" i="0" u="none" strike="noStrike" kern="1200" cap="none" spc="0" normalizeH="0" baseline="0" noProof="0" dirty="0" err="1">
                <a:ln>
                  <a:noFill/>
                </a:ln>
                <a:solidFill>
                  <a:srgbClr val="0070C0"/>
                </a:solidFill>
                <a:effectLst/>
                <a:uLnTx/>
                <a:uFillTx/>
                <a:latin typeface="Tahoma" pitchFamily="34" charset="0"/>
                <a:ea typeface="+mn-ea"/>
                <a:cs typeface="+mn-cs"/>
              </a:rPr>
              <a:t>Patra</a:t>
            </a:r>
            <a:r>
              <a:rPr kumimoji="0" lang="en-US" sz="1600" b="0" i="0" u="none" strike="noStrike" kern="1200" cap="none" spc="0" normalizeH="0" baseline="0" noProof="0" dirty="0">
                <a:ln>
                  <a:noFill/>
                </a:ln>
                <a:solidFill>
                  <a:srgbClr val="0070C0"/>
                </a:solidFill>
                <a:effectLst/>
                <a:uLnTx/>
                <a:uFillTx/>
                <a:latin typeface="Tahoma" pitchFamily="34" charset="0"/>
                <a:ea typeface="+mn-ea"/>
                <a:cs typeface="+mn-cs"/>
              </a:rPr>
              <a:t> </a:t>
            </a:r>
            <a:r>
              <a:rPr kumimoji="0" lang="en-US" sz="1600" b="0" i="0" u="none" strike="noStrike" kern="1200" cap="none" spc="0" normalizeH="0" baseline="0" noProof="0" dirty="0" err="1">
                <a:ln>
                  <a:noFill/>
                </a:ln>
                <a:solidFill>
                  <a:srgbClr val="0070C0"/>
                </a:solidFill>
                <a:effectLst/>
                <a:uLnTx/>
                <a:uFillTx/>
                <a:latin typeface="Tahoma" pitchFamily="34" charset="0"/>
                <a:ea typeface="+mn-ea"/>
                <a:cs typeface="+mn-cs"/>
              </a:rPr>
              <a:t>Sevastiades</a:t>
            </a:r>
            <a:r>
              <a:rPr kumimoji="0" lang="en-US" sz="1600" b="0" i="0" u="none" strike="noStrike" kern="1200" cap="none" spc="0" normalizeH="0" baseline="0" noProof="0" dirty="0">
                <a:ln>
                  <a:noFill/>
                </a:ln>
                <a:solidFill>
                  <a:srgbClr val="0070C0"/>
                </a:solidFill>
                <a:effectLst/>
                <a:uLnTx/>
                <a:uFillTx/>
                <a:latin typeface="Tahoma" pitchFamily="34" charset="0"/>
                <a:ea typeface="+mn-ea"/>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70C0"/>
              </a:solidFill>
              <a:effectLst/>
              <a:uLnTx/>
              <a:uFillTx/>
              <a:latin typeface="Tahoma" pitchFamily="34" charset="0"/>
              <a:ea typeface="+mn-ea"/>
              <a:cs typeface="+mn-cs"/>
            </a:endParaRPr>
          </a:p>
        </p:txBody>
      </p:sp>
      <p:sp>
        <p:nvSpPr>
          <p:cNvPr id="6" name="Freeform 5"/>
          <p:cNvSpPr/>
          <p:nvPr/>
        </p:nvSpPr>
        <p:spPr bwMode="auto">
          <a:xfrm>
            <a:off x="449943" y="4078556"/>
            <a:ext cx="1059788" cy="566057"/>
          </a:xfrm>
          <a:custGeom>
            <a:avLst/>
            <a:gdLst>
              <a:gd name="connsiteX0" fmla="*/ 580571 w 1059788"/>
              <a:gd name="connsiteY0" fmla="*/ 522515 h 566057"/>
              <a:gd name="connsiteX1" fmla="*/ 986971 w 1059788"/>
              <a:gd name="connsiteY1" fmla="*/ 522515 h 566057"/>
              <a:gd name="connsiteX2" fmla="*/ 1030514 w 1059788"/>
              <a:gd name="connsiteY2" fmla="*/ 493486 h 566057"/>
              <a:gd name="connsiteX3" fmla="*/ 1030514 w 1059788"/>
              <a:gd name="connsiteY3" fmla="*/ 188686 h 566057"/>
              <a:gd name="connsiteX4" fmla="*/ 928914 w 1059788"/>
              <a:gd name="connsiteY4" fmla="*/ 130629 h 566057"/>
              <a:gd name="connsiteX5" fmla="*/ 885371 w 1059788"/>
              <a:gd name="connsiteY5" fmla="*/ 101600 h 566057"/>
              <a:gd name="connsiteX6" fmla="*/ 827314 w 1059788"/>
              <a:gd name="connsiteY6" fmla="*/ 87086 h 566057"/>
              <a:gd name="connsiteX7" fmla="*/ 740228 w 1059788"/>
              <a:gd name="connsiteY7" fmla="*/ 58057 h 566057"/>
              <a:gd name="connsiteX8" fmla="*/ 653143 w 1059788"/>
              <a:gd name="connsiteY8" fmla="*/ 29029 h 566057"/>
              <a:gd name="connsiteX9" fmla="*/ 595086 w 1059788"/>
              <a:gd name="connsiteY9" fmla="*/ 14515 h 566057"/>
              <a:gd name="connsiteX10" fmla="*/ 304800 w 1059788"/>
              <a:gd name="connsiteY10" fmla="*/ 0 h 566057"/>
              <a:gd name="connsiteX11" fmla="*/ 130628 w 1059788"/>
              <a:gd name="connsiteY11" fmla="*/ 43543 h 566057"/>
              <a:gd name="connsiteX12" fmla="*/ 72571 w 1059788"/>
              <a:gd name="connsiteY12" fmla="*/ 130629 h 566057"/>
              <a:gd name="connsiteX13" fmla="*/ 14514 w 1059788"/>
              <a:gd name="connsiteY13" fmla="*/ 261257 h 566057"/>
              <a:gd name="connsiteX14" fmla="*/ 0 w 1059788"/>
              <a:gd name="connsiteY14" fmla="*/ 304800 h 566057"/>
              <a:gd name="connsiteX15" fmla="*/ 14514 w 1059788"/>
              <a:gd name="connsiteY15" fmla="*/ 391886 h 566057"/>
              <a:gd name="connsiteX16" fmla="*/ 29028 w 1059788"/>
              <a:gd name="connsiteY16" fmla="*/ 435429 h 566057"/>
              <a:gd name="connsiteX17" fmla="*/ 72571 w 1059788"/>
              <a:gd name="connsiteY17" fmla="*/ 449943 h 566057"/>
              <a:gd name="connsiteX18" fmla="*/ 174171 w 1059788"/>
              <a:gd name="connsiteY18" fmla="*/ 508000 h 566057"/>
              <a:gd name="connsiteX19" fmla="*/ 261257 w 1059788"/>
              <a:gd name="connsiteY19" fmla="*/ 537029 h 566057"/>
              <a:gd name="connsiteX20" fmla="*/ 304800 w 1059788"/>
              <a:gd name="connsiteY20" fmla="*/ 551543 h 566057"/>
              <a:gd name="connsiteX21" fmla="*/ 493486 w 1059788"/>
              <a:gd name="connsiteY21" fmla="*/ 566057 h 566057"/>
              <a:gd name="connsiteX22" fmla="*/ 609600 w 1059788"/>
              <a:gd name="connsiteY22" fmla="*/ 551543 h 566057"/>
              <a:gd name="connsiteX23" fmla="*/ 725714 w 1059788"/>
              <a:gd name="connsiteY23" fmla="*/ 537029 h 56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59788" h="566057">
                <a:moveTo>
                  <a:pt x="580571" y="522515"/>
                </a:moveTo>
                <a:cubicBezTo>
                  <a:pt x="736700" y="533667"/>
                  <a:pt x="830842" y="550067"/>
                  <a:pt x="986971" y="522515"/>
                </a:cubicBezTo>
                <a:cubicBezTo>
                  <a:pt x="1004150" y="519483"/>
                  <a:pt x="1016000" y="503162"/>
                  <a:pt x="1030514" y="493486"/>
                </a:cubicBezTo>
                <a:cubicBezTo>
                  <a:pt x="1068230" y="380336"/>
                  <a:pt x="1070841" y="390323"/>
                  <a:pt x="1030514" y="188686"/>
                </a:cubicBezTo>
                <a:cubicBezTo>
                  <a:pt x="1028232" y="177278"/>
                  <a:pt x="929067" y="130716"/>
                  <a:pt x="928914" y="130629"/>
                </a:cubicBezTo>
                <a:cubicBezTo>
                  <a:pt x="913768" y="121974"/>
                  <a:pt x="901405" y="108472"/>
                  <a:pt x="885371" y="101600"/>
                </a:cubicBezTo>
                <a:cubicBezTo>
                  <a:pt x="867036" y="93742"/>
                  <a:pt x="846421" y="92818"/>
                  <a:pt x="827314" y="87086"/>
                </a:cubicBezTo>
                <a:cubicBezTo>
                  <a:pt x="798006" y="78293"/>
                  <a:pt x="769257" y="67733"/>
                  <a:pt x="740228" y="58057"/>
                </a:cubicBezTo>
                <a:lnTo>
                  <a:pt x="653143" y="29029"/>
                </a:lnTo>
                <a:cubicBezTo>
                  <a:pt x="633791" y="24191"/>
                  <a:pt x="614965" y="16172"/>
                  <a:pt x="595086" y="14515"/>
                </a:cubicBezTo>
                <a:cubicBezTo>
                  <a:pt x="498538" y="6469"/>
                  <a:pt x="401562" y="4838"/>
                  <a:pt x="304800" y="0"/>
                </a:cubicBezTo>
                <a:cubicBezTo>
                  <a:pt x="249566" y="6137"/>
                  <a:pt x="173702" y="-5684"/>
                  <a:pt x="130628" y="43543"/>
                </a:cubicBezTo>
                <a:cubicBezTo>
                  <a:pt x="107654" y="69799"/>
                  <a:pt x="91923" y="101600"/>
                  <a:pt x="72571" y="130629"/>
                </a:cubicBezTo>
                <a:cubicBezTo>
                  <a:pt x="26571" y="199629"/>
                  <a:pt x="49057" y="157628"/>
                  <a:pt x="14514" y="261257"/>
                </a:cubicBezTo>
                <a:lnTo>
                  <a:pt x="0" y="304800"/>
                </a:lnTo>
                <a:cubicBezTo>
                  <a:pt x="4838" y="333829"/>
                  <a:pt x="8130" y="363158"/>
                  <a:pt x="14514" y="391886"/>
                </a:cubicBezTo>
                <a:cubicBezTo>
                  <a:pt x="17833" y="406821"/>
                  <a:pt x="18210" y="424611"/>
                  <a:pt x="29028" y="435429"/>
                </a:cubicBezTo>
                <a:cubicBezTo>
                  <a:pt x="39846" y="446247"/>
                  <a:pt x="58057" y="445105"/>
                  <a:pt x="72571" y="449943"/>
                </a:cubicBezTo>
                <a:cubicBezTo>
                  <a:pt x="111849" y="476129"/>
                  <a:pt x="128131" y="489584"/>
                  <a:pt x="174171" y="508000"/>
                </a:cubicBezTo>
                <a:cubicBezTo>
                  <a:pt x="202581" y="519364"/>
                  <a:pt x="232228" y="527353"/>
                  <a:pt x="261257" y="537029"/>
                </a:cubicBezTo>
                <a:cubicBezTo>
                  <a:pt x="275771" y="541867"/>
                  <a:pt x="289546" y="550370"/>
                  <a:pt x="304800" y="551543"/>
                </a:cubicBezTo>
                <a:lnTo>
                  <a:pt x="493486" y="566057"/>
                </a:lnTo>
                <a:cubicBezTo>
                  <a:pt x="532191" y="561219"/>
                  <a:pt x="571125" y="557955"/>
                  <a:pt x="609600" y="551543"/>
                </a:cubicBezTo>
                <a:cubicBezTo>
                  <a:pt x="724847" y="532335"/>
                  <a:pt x="610440" y="537029"/>
                  <a:pt x="725714" y="537029"/>
                </a:cubicBezTo>
              </a:path>
            </a:pathLst>
          </a:custGeom>
          <a:noFill/>
          <a:ln w="76200" cap="flat" cmpd="sng" algn="ctr">
            <a:solidFill>
              <a:srgbClr val="00B0F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7" name="Freeform 6"/>
          <p:cNvSpPr/>
          <p:nvPr/>
        </p:nvSpPr>
        <p:spPr bwMode="auto">
          <a:xfrm>
            <a:off x="3396364" y="4078514"/>
            <a:ext cx="928915" cy="510346"/>
          </a:xfrm>
          <a:custGeom>
            <a:avLst/>
            <a:gdLst>
              <a:gd name="connsiteX0" fmla="*/ 362858 w 928915"/>
              <a:gd name="connsiteY0" fmla="*/ 493486 h 510346"/>
              <a:gd name="connsiteX1" fmla="*/ 885372 w 928915"/>
              <a:gd name="connsiteY1" fmla="*/ 493486 h 510346"/>
              <a:gd name="connsiteX2" fmla="*/ 914400 w 928915"/>
              <a:gd name="connsiteY2" fmla="*/ 377372 h 510346"/>
              <a:gd name="connsiteX3" fmla="*/ 928915 w 928915"/>
              <a:gd name="connsiteY3" fmla="*/ 319315 h 510346"/>
              <a:gd name="connsiteX4" fmla="*/ 899886 w 928915"/>
              <a:gd name="connsiteY4" fmla="*/ 188686 h 510346"/>
              <a:gd name="connsiteX5" fmla="*/ 870858 w 928915"/>
              <a:gd name="connsiteY5" fmla="*/ 130629 h 510346"/>
              <a:gd name="connsiteX6" fmla="*/ 827315 w 928915"/>
              <a:gd name="connsiteY6" fmla="*/ 116115 h 510346"/>
              <a:gd name="connsiteX7" fmla="*/ 740229 w 928915"/>
              <a:gd name="connsiteY7" fmla="*/ 72572 h 510346"/>
              <a:gd name="connsiteX8" fmla="*/ 682172 w 928915"/>
              <a:gd name="connsiteY8" fmla="*/ 43543 h 510346"/>
              <a:gd name="connsiteX9" fmla="*/ 580572 w 928915"/>
              <a:gd name="connsiteY9" fmla="*/ 14515 h 510346"/>
              <a:gd name="connsiteX10" fmla="*/ 537029 w 928915"/>
              <a:gd name="connsiteY10" fmla="*/ 0 h 510346"/>
              <a:gd name="connsiteX11" fmla="*/ 188686 w 928915"/>
              <a:gd name="connsiteY11" fmla="*/ 14515 h 510346"/>
              <a:gd name="connsiteX12" fmla="*/ 145143 w 928915"/>
              <a:gd name="connsiteY12" fmla="*/ 29029 h 510346"/>
              <a:gd name="connsiteX13" fmla="*/ 101600 w 928915"/>
              <a:gd name="connsiteY13" fmla="*/ 58057 h 510346"/>
              <a:gd name="connsiteX14" fmla="*/ 43543 w 928915"/>
              <a:gd name="connsiteY14" fmla="*/ 145143 h 510346"/>
              <a:gd name="connsiteX15" fmla="*/ 14515 w 928915"/>
              <a:gd name="connsiteY15" fmla="*/ 188686 h 510346"/>
              <a:gd name="connsiteX16" fmla="*/ 0 w 928915"/>
              <a:gd name="connsiteY16" fmla="*/ 232229 h 510346"/>
              <a:gd name="connsiteX17" fmla="*/ 14515 w 928915"/>
              <a:gd name="connsiteY17" fmla="*/ 377372 h 510346"/>
              <a:gd name="connsiteX18" fmla="*/ 58058 w 928915"/>
              <a:gd name="connsiteY18" fmla="*/ 406400 h 510346"/>
              <a:gd name="connsiteX19" fmla="*/ 101600 w 928915"/>
              <a:gd name="connsiteY19" fmla="*/ 449943 h 510346"/>
              <a:gd name="connsiteX20" fmla="*/ 217715 w 928915"/>
              <a:gd name="connsiteY20" fmla="*/ 493486 h 510346"/>
              <a:gd name="connsiteX21" fmla="*/ 449943 w 928915"/>
              <a:gd name="connsiteY21" fmla="*/ 508000 h 510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28915" h="510346">
                <a:moveTo>
                  <a:pt x="362858" y="493486"/>
                </a:moveTo>
                <a:cubicBezTo>
                  <a:pt x="454307" y="498865"/>
                  <a:pt x="803496" y="528575"/>
                  <a:pt x="885372" y="493486"/>
                </a:cubicBezTo>
                <a:cubicBezTo>
                  <a:pt x="922042" y="477770"/>
                  <a:pt x="904724" y="416077"/>
                  <a:pt x="914400" y="377372"/>
                </a:cubicBezTo>
                <a:lnTo>
                  <a:pt x="928915" y="319315"/>
                </a:lnTo>
                <a:cubicBezTo>
                  <a:pt x="920216" y="267126"/>
                  <a:pt x="919375" y="234160"/>
                  <a:pt x="899886" y="188686"/>
                </a:cubicBezTo>
                <a:cubicBezTo>
                  <a:pt x="891363" y="168799"/>
                  <a:pt x="886157" y="145928"/>
                  <a:pt x="870858" y="130629"/>
                </a:cubicBezTo>
                <a:cubicBezTo>
                  <a:pt x="860040" y="119811"/>
                  <a:pt x="841829" y="120953"/>
                  <a:pt x="827315" y="116115"/>
                </a:cubicBezTo>
                <a:cubicBezTo>
                  <a:pt x="743634" y="60327"/>
                  <a:pt x="824359" y="108628"/>
                  <a:pt x="740229" y="72572"/>
                </a:cubicBezTo>
                <a:cubicBezTo>
                  <a:pt x="720342" y="64049"/>
                  <a:pt x="702059" y="52066"/>
                  <a:pt x="682172" y="43543"/>
                </a:cubicBezTo>
                <a:cubicBezTo>
                  <a:pt x="647373" y="28629"/>
                  <a:pt x="617397" y="25037"/>
                  <a:pt x="580572" y="14515"/>
                </a:cubicBezTo>
                <a:cubicBezTo>
                  <a:pt x="565861" y="10312"/>
                  <a:pt x="551543" y="4838"/>
                  <a:pt x="537029" y="0"/>
                </a:cubicBezTo>
                <a:cubicBezTo>
                  <a:pt x="420915" y="4838"/>
                  <a:pt x="304584" y="5930"/>
                  <a:pt x="188686" y="14515"/>
                </a:cubicBezTo>
                <a:cubicBezTo>
                  <a:pt x="173428" y="15645"/>
                  <a:pt x="158827" y="22187"/>
                  <a:pt x="145143" y="29029"/>
                </a:cubicBezTo>
                <a:cubicBezTo>
                  <a:pt x="129541" y="36830"/>
                  <a:pt x="116114" y="48381"/>
                  <a:pt x="101600" y="58057"/>
                </a:cubicBezTo>
                <a:lnTo>
                  <a:pt x="43543" y="145143"/>
                </a:lnTo>
                <a:cubicBezTo>
                  <a:pt x="33867" y="159657"/>
                  <a:pt x="20031" y="172137"/>
                  <a:pt x="14515" y="188686"/>
                </a:cubicBezTo>
                <a:lnTo>
                  <a:pt x="0" y="232229"/>
                </a:lnTo>
                <a:cubicBezTo>
                  <a:pt x="4838" y="280610"/>
                  <a:pt x="-861" y="331245"/>
                  <a:pt x="14515" y="377372"/>
                </a:cubicBezTo>
                <a:cubicBezTo>
                  <a:pt x="20031" y="393921"/>
                  <a:pt x="44657" y="395233"/>
                  <a:pt x="58058" y="406400"/>
                </a:cubicBezTo>
                <a:cubicBezTo>
                  <a:pt x="73827" y="419541"/>
                  <a:pt x="84897" y="438012"/>
                  <a:pt x="101600" y="449943"/>
                </a:cubicBezTo>
                <a:cubicBezTo>
                  <a:pt x="132961" y="472344"/>
                  <a:pt x="179729" y="488060"/>
                  <a:pt x="217715" y="493486"/>
                </a:cubicBezTo>
                <a:cubicBezTo>
                  <a:pt x="339534" y="510888"/>
                  <a:pt x="345405" y="508000"/>
                  <a:pt x="449943" y="508000"/>
                </a:cubicBezTo>
              </a:path>
            </a:pathLst>
          </a:custGeom>
          <a:noFill/>
          <a:ln w="76200" cap="flat" cmpd="sng" algn="ctr">
            <a:solidFill>
              <a:srgbClr val="00B0F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8" name="Freeform 7"/>
          <p:cNvSpPr/>
          <p:nvPr/>
        </p:nvSpPr>
        <p:spPr bwMode="auto">
          <a:xfrm>
            <a:off x="2046515" y="4496433"/>
            <a:ext cx="1596571" cy="597806"/>
          </a:xfrm>
          <a:custGeom>
            <a:avLst/>
            <a:gdLst>
              <a:gd name="connsiteX0" fmla="*/ 624728 w 1452288"/>
              <a:gd name="connsiteY0" fmla="*/ 423910 h 496481"/>
              <a:gd name="connsiteX1" fmla="*/ 769871 w 1452288"/>
              <a:gd name="connsiteY1" fmla="*/ 467453 h 496481"/>
              <a:gd name="connsiteX2" fmla="*/ 900500 w 1452288"/>
              <a:gd name="connsiteY2" fmla="*/ 481967 h 496481"/>
              <a:gd name="connsiteX3" fmla="*/ 1002100 w 1452288"/>
              <a:gd name="connsiteY3" fmla="*/ 496481 h 496481"/>
              <a:gd name="connsiteX4" fmla="*/ 1263357 w 1452288"/>
              <a:gd name="connsiteY4" fmla="*/ 481967 h 496481"/>
              <a:gd name="connsiteX5" fmla="*/ 1306900 w 1452288"/>
              <a:gd name="connsiteY5" fmla="*/ 467453 h 496481"/>
              <a:gd name="connsiteX6" fmla="*/ 1393986 w 1452288"/>
              <a:gd name="connsiteY6" fmla="*/ 409396 h 496481"/>
              <a:gd name="connsiteX7" fmla="*/ 1452043 w 1452288"/>
              <a:gd name="connsiteY7" fmla="*/ 322310 h 496481"/>
              <a:gd name="connsiteX8" fmla="*/ 1437528 w 1452288"/>
              <a:gd name="connsiteY8" fmla="*/ 191681 h 496481"/>
              <a:gd name="connsiteX9" fmla="*/ 1423014 w 1452288"/>
              <a:gd name="connsiteY9" fmla="*/ 148138 h 496481"/>
              <a:gd name="connsiteX10" fmla="*/ 1379471 w 1452288"/>
              <a:gd name="connsiteY10" fmla="*/ 104596 h 496481"/>
              <a:gd name="connsiteX11" fmla="*/ 1002100 w 1452288"/>
              <a:gd name="connsiteY11" fmla="*/ 32024 h 496481"/>
              <a:gd name="connsiteX12" fmla="*/ 566671 w 1452288"/>
              <a:gd name="connsiteY12" fmla="*/ 17510 h 496481"/>
              <a:gd name="connsiteX13" fmla="*/ 247357 w 1452288"/>
              <a:gd name="connsiteY13" fmla="*/ 17510 h 496481"/>
              <a:gd name="connsiteX14" fmla="*/ 160271 w 1452288"/>
              <a:gd name="connsiteY14" fmla="*/ 32024 h 496481"/>
              <a:gd name="connsiteX15" fmla="*/ 73186 w 1452288"/>
              <a:gd name="connsiteY15" fmla="*/ 61053 h 496481"/>
              <a:gd name="connsiteX16" fmla="*/ 614 w 1452288"/>
              <a:gd name="connsiteY16" fmla="*/ 148138 h 496481"/>
              <a:gd name="connsiteX17" fmla="*/ 15128 w 1452288"/>
              <a:gd name="connsiteY17" fmla="*/ 220710 h 496481"/>
              <a:gd name="connsiteX18" fmla="*/ 87700 w 1452288"/>
              <a:gd name="connsiteY18" fmla="*/ 293281 h 496481"/>
              <a:gd name="connsiteX19" fmla="*/ 145757 w 1452288"/>
              <a:gd name="connsiteY19" fmla="*/ 322310 h 496481"/>
              <a:gd name="connsiteX20" fmla="*/ 189300 w 1452288"/>
              <a:gd name="connsiteY20" fmla="*/ 336824 h 496481"/>
              <a:gd name="connsiteX21" fmla="*/ 305414 w 1452288"/>
              <a:gd name="connsiteY21" fmla="*/ 380367 h 496481"/>
              <a:gd name="connsiteX22" fmla="*/ 348957 w 1452288"/>
              <a:gd name="connsiteY22" fmla="*/ 409396 h 496481"/>
              <a:gd name="connsiteX23" fmla="*/ 465071 w 1452288"/>
              <a:gd name="connsiteY23" fmla="*/ 438424 h 496481"/>
              <a:gd name="connsiteX24" fmla="*/ 508614 w 1452288"/>
              <a:gd name="connsiteY24" fmla="*/ 452938 h 496481"/>
              <a:gd name="connsiteX25" fmla="*/ 740843 w 1452288"/>
              <a:gd name="connsiteY25" fmla="*/ 452938 h 496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52288" h="496481">
                <a:moveTo>
                  <a:pt x="624728" y="423910"/>
                </a:moveTo>
                <a:cubicBezTo>
                  <a:pt x="658624" y="435209"/>
                  <a:pt x="729141" y="461187"/>
                  <a:pt x="769871" y="467453"/>
                </a:cubicBezTo>
                <a:cubicBezTo>
                  <a:pt x="813172" y="474115"/>
                  <a:pt x="857027" y="476533"/>
                  <a:pt x="900500" y="481967"/>
                </a:cubicBezTo>
                <a:cubicBezTo>
                  <a:pt x="934446" y="486210"/>
                  <a:pt x="968233" y="491643"/>
                  <a:pt x="1002100" y="496481"/>
                </a:cubicBezTo>
                <a:cubicBezTo>
                  <a:pt x="1089186" y="491643"/>
                  <a:pt x="1176530" y="490236"/>
                  <a:pt x="1263357" y="481967"/>
                </a:cubicBezTo>
                <a:cubicBezTo>
                  <a:pt x="1278588" y="480517"/>
                  <a:pt x="1293526" y="474883"/>
                  <a:pt x="1306900" y="467453"/>
                </a:cubicBezTo>
                <a:cubicBezTo>
                  <a:pt x="1337398" y="450510"/>
                  <a:pt x="1393986" y="409396"/>
                  <a:pt x="1393986" y="409396"/>
                </a:cubicBezTo>
                <a:cubicBezTo>
                  <a:pt x="1413338" y="380367"/>
                  <a:pt x="1455896" y="356985"/>
                  <a:pt x="1452043" y="322310"/>
                </a:cubicBezTo>
                <a:cubicBezTo>
                  <a:pt x="1447205" y="278767"/>
                  <a:pt x="1444731" y="234896"/>
                  <a:pt x="1437528" y="191681"/>
                </a:cubicBezTo>
                <a:cubicBezTo>
                  <a:pt x="1435013" y="176590"/>
                  <a:pt x="1431501" y="160868"/>
                  <a:pt x="1423014" y="148138"/>
                </a:cubicBezTo>
                <a:cubicBezTo>
                  <a:pt x="1411628" y="131059"/>
                  <a:pt x="1395240" y="117736"/>
                  <a:pt x="1379471" y="104596"/>
                </a:cubicBezTo>
                <a:cubicBezTo>
                  <a:pt x="1278451" y="20414"/>
                  <a:pt x="1117916" y="36952"/>
                  <a:pt x="1002100" y="32024"/>
                </a:cubicBezTo>
                <a:lnTo>
                  <a:pt x="566671" y="17510"/>
                </a:lnTo>
                <a:cubicBezTo>
                  <a:pt x="414028" y="-7930"/>
                  <a:pt x="480105" y="-3648"/>
                  <a:pt x="247357" y="17510"/>
                </a:cubicBezTo>
                <a:cubicBezTo>
                  <a:pt x="218049" y="20174"/>
                  <a:pt x="188821" y="24886"/>
                  <a:pt x="160271" y="32024"/>
                </a:cubicBezTo>
                <a:cubicBezTo>
                  <a:pt x="130586" y="39445"/>
                  <a:pt x="73186" y="61053"/>
                  <a:pt x="73186" y="61053"/>
                </a:cubicBezTo>
                <a:cubicBezTo>
                  <a:pt x="61469" y="72770"/>
                  <a:pt x="3501" y="125046"/>
                  <a:pt x="614" y="148138"/>
                </a:cubicBezTo>
                <a:cubicBezTo>
                  <a:pt x="-2446" y="172617"/>
                  <a:pt x="6466" y="197611"/>
                  <a:pt x="15128" y="220710"/>
                </a:cubicBezTo>
                <a:cubicBezTo>
                  <a:pt x="29642" y="259415"/>
                  <a:pt x="53833" y="273928"/>
                  <a:pt x="87700" y="293281"/>
                </a:cubicBezTo>
                <a:cubicBezTo>
                  <a:pt x="106486" y="304016"/>
                  <a:pt x="125870" y="313787"/>
                  <a:pt x="145757" y="322310"/>
                </a:cubicBezTo>
                <a:cubicBezTo>
                  <a:pt x="159819" y="328337"/>
                  <a:pt x="175238" y="330797"/>
                  <a:pt x="189300" y="336824"/>
                </a:cubicBezTo>
                <a:cubicBezTo>
                  <a:pt x="295561" y="382364"/>
                  <a:pt x="198374" y="353608"/>
                  <a:pt x="305414" y="380367"/>
                </a:cubicBezTo>
                <a:cubicBezTo>
                  <a:pt x="319928" y="390043"/>
                  <a:pt x="333355" y="401595"/>
                  <a:pt x="348957" y="409396"/>
                </a:cubicBezTo>
                <a:cubicBezTo>
                  <a:pt x="382133" y="425984"/>
                  <a:pt x="431951" y="430144"/>
                  <a:pt x="465071" y="438424"/>
                </a:cubicBezTo>
                <a:cubicBezTo>
                  <a:pt x="479914" y="442135"/>
                  <a:pt x="493336" y="452134"/>
                  <a:pt x="508614" y="452938"/>
                </a:cubicBezTo>
                <a:cubicBezTo>
                  <a:pt x="585917" y="457006"/>
                  <a:pt x="663433" y="452938"/>
                  <a:pt x="740843" y="452938"/>
                </a:cubicBezTo>
              </a:path>
            </a:pathLst>
          </a:custGeom>
          <a:noFill/>
          <a:ln w="76200" cap="flat" cmpd="sng" algn="ctr">
            <a:solidFill>
              <a:srgbClr val="00B0F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Tree>
    <p:extLst>
      <p:ext uri="{BB962C8B-B14F-4D97-AF65-F5344CB8AC3E}">
        <p14:creationId xmlns:p14="http://schemas.microsoft.com/office/powerpoint/2010/main" val="2508987460"/>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8" name="Rectangle 7"/>
          <p:cNvSpPr/>
          <p:nvPr/>
        </p:nvSpPr>
        <p:spPr>
          <a:xfrm>
            <a:off x="2286000" y="6624863"/>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2"/>
              </a:rPr>
              <a:t>http://www.goarch.org/chapel/saints_view?contentid=165&amp;date=8/15/2015&amp;D=SA&amp;language=el</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5838" y="333375"/>
            <a:ext cx="7172325" cy="619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8880946"/>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1030" name="Picture 6" descr="https://scontent-ord1-1.xx.fbcdn.net/hphotos-xfa1/v/t1.0-9/198352_429416043778106_1264405574_n.jpg?oh=506ee5266840af096ab5a9bb04f8e7df&amp;oe=566D228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8012" y="3"/>
            <a:ext cx="6858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286000" y="6624863"/>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https://www.facebook.com/12HolyApostlesChurch/photos/</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326275240"/>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cultural symbols . . .</a:t>
            </a:r>
          </a:p>
        </p:txBody>
      </p:sp>
      <p:sp>
        <p:nvSpPr>
          <p:cNvPr id="4" name="Right Arrow 3"/>
          <p:cNvSpPr/>
          <p:nvPr/>
        </p:nvSpPr>
        <p:spPr bwMode="auto">
          <a:xfrm>
            <a:off x="1434171" y="5698153"/>
            <a:ext cx="1309036" cy="423512"/>
          </a:xfrm>
          <a:prstGeom prst="rightArrow">
            <a:avLst/>
          </a:prstGeom>
          <a:solidFill>
            <a:srgbClr val="FFFFFF"/>
          </a:solidFill>
          <a:ln w="762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894136851"/>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70C0"/>
                </a:solidFill>
                <a:effectLst/>
                <a:uLnTx/>
                <a:uFillTx/>
                <a:latin typeface="Arial" pitchFamily="34" charset="0"/>
                <a:ea typeface="+mn-ea"/>
                <a:cs typeface="+mn-cs"/>
              </a:rPr>
              <a:t>cultural symbols . . .</a:t>
            </a:r>
          </a:p>
        </p:txBody>
      </p:sp>
    </p:spTree>
    <p:extLst>
      <p:ext uri="{BB962C8B-B14F-4D97-AF65-F5344CB8AC3E}">
        <p14:creationId xmlns:p14="http://schemas.microsoft.com/office/powerpoint/2010/main" val="1910801502"/>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 y="333940"/>
            <a:ext cx="9144001" cy="6096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72823452"/>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 y="333940"/>
            <a:ext cx="9144001" cy="6096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370313" y="3587234"/>
            <a:ext cx="5917004" cy="923330"/>
          </a:xfrm>
          <a:prstGeom prst="rect">
            <a:avLst/>
          </a:prstGeom>
          <a:ln w="76200">
            <a:solidFill>
              <a:schemeClr val="bg1"/>
            </a:solidFill>
          </a:ln>
        </p:spPr>
        <p:txBody>
          <a:bodyPr wrap="none">
            <a:spAutoFit/>
          </a:bodyPr>
          <a:lstStyle/>
          <a:p>
            <a:r>
              <a:rPr lang="en-US" sz="5400" b="1" dirty="0">
                <a:solidFill>
                  <a:srgbClr val="3366CC"/>
                </a:solidFill>
              </a:rPr>
              <a:t> including colors </a:t>
            </a:r>
            <a:endParaRPr lang="en-US" sz="5400" dirty="0">
              <a:solidFill>
                <a:srgbClr val="3366CC"/>
              </a:solidFill>
            </a:endParaRPr>
          </a:p>
        </p:txBody>
      </p:sp>
    </p:spTree>
    <p:extLst>
      <p:ext uri="{BB962C8B-B14F-4D97-AF65-F5344CB8AC3E}">
        <p14:creationId xmlns:p14="http://schemas.microsoft.com/office/powerpoint/2010/main" val="2701756998"/>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4100" name="Picture 4" descr="Cup of Greek Coff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
            <a:ext cx="9110888" cy="683316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453570" y="6074325"/>
            <a:ext cx="8229600" cy="45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2000" b="1" u="sng" dirty="0">
                <a:solidFill>
                  <a:srgbClr val="0070C0"/>
                </a:solidFill>
                <a:latin typeface="Arial" charset="0"/>
              </a:rPr>
              <a:t>“Greek Coffee”</a:t>
            </a:r>
            <a:endParaRPr lang="en-US" altLang="en-US" sz="1200" b="1" u="sng" dirty="0">
              <a:solidFill>
                <a:srgbClr val="0070C0"/>
              </a:solidFill>
              <a:latin typeface="Arial" charset="0"/>
            </a:endParaRPr>
          </a:p>
        </p:txBody>
      </p:sp>
    </p:spTree>
    <p:extLst>
      <p:ext uri="{BB962C8B-B14F-4D97-AF65-F5344CB8AC3E}">
        <p14:creationId xmlns:p14="http://schemas.microsoft.com/office/powerpoint/2010/main" val="188656723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3" name="Rectangle 3"/>
          <p:cNvSpPr>
            <a:spLocks noGrp="1" noChangeArrowheads="1"/>
          </p:cNvSpPr>
          <p:nvPr>
            <p:ph type="subTitle" idx="4294967295"/>
          </p:nvPr>
        </p:nvSpPr>
        <p:spPr>
          <a:xfrm>
            <a:off x="914400" y="2825752"/>
            <a:ext cx="4514850" cy="2702278"/>
          </a:xfrm>
        </p:spPr>
        <p:txBody>
          <a:bodyPr wrap="square">
            <a:spAutoFit/>
          </a:bodyPr>
          <a:lstStyle/>
          <a:p>
            <a:pPr marL="0" indent="0" eaLnBrk="1" hangingPunct="1">
              <a:tabLst>
                <a:tab pos="685800" algn="l"/>
                <a:tab pos="1200150" algn="l"/>
              </a:tabLst>
            </a:pPr>
            <a:r>
              <a:rPr lang="en-US" sz="4000" b="1" dirty="0"/>
              <a:t> </a:t>
            </a:r>
            <a:r>
              <a:rPr lang="en-US" sz="4400" b="1" dirty="0"/>
              <a:t>“culture</a:t>
            </a:r>
            <a:r>
              <a:rPr lang="en-US" sz="4400" b="1" dirty="0">
                <a:solidFill>
                  <a:srgbClr val="FF0000"/>
                </a:solidFill>
              </a:rPr>
              <a:t>s</a:t>
            </a:r>
            <a:r>
              <a:rPr lang="en-US" sz="4400" b="1" dirty="0"/>
              <a:t>”</a:t>
            </a:r>
            <a:endParaRPr lang="en-US" sz="4000" b="1" dirty="0"/>
          </a:p>
          <a:p>
            <a:pPr marL="1257300" lvl="2" eaLnBrk="1" hangingPunct="1">
              <a:lnSpc>
                <a:spcPct val="200000"/>
              </a:lnSpc>
              <a:tabLst>
                <a:tab pos="685800" algn="l"/>
                <a:tab pos="1200150" algn="l"/>
              </a:tabLst>
            </a:pPr>
            <a:r>
              <a:rPr lang="en-US" sz="2800" b="1" dirty="0"/>
              <a:t>are “integrated”</a:t>
            </a:r>
          </a:p>
          <a:p>
            <a:pPr marL="114300" lvl="2" indent="-114300" algn="ctr" eaLnBrk="1" hangingPunct="1">
              <a:buNone/>
            </a:pPr>
            <a:r>
              <a:rPr lang="en-US" sz="2000" b="1" dirty="0"/>
              <a:t>	-- an idea that was pioneered and emphasized by the “pioneer” anthropologist Ruth Benedict</a:t>
            </a:r>
          </a:p>
        </p:txBody>
      </p:sp>
      <p:sp>
        <p:nvSpPr>
          <p:cNvPr id="37891"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000000"/>
                </a:solidFill>
              </a:rPr>
              <a:t>Main Characteristics</a:t>
            </a:r>
          </a:p>
        </p:txBody>
      </p:sp>
      <p:pic>
        <p:nvPicPr>
          <p:cNvPr id="6" name="Picture 5"/>
          <p:cNvPicPr>
            <a:picLocks noChangeAspect="1" noChangeArrowheads="1"/>
          </p:cNvPicPr>
          <p:nvPr/>
        </p:nvPicPr>
        <p:blipFill>
          <a:blip r:embed="rId2" cstate="print"/>
          <a:srcRect/>
          <a:stretch>
            <a:fillRect/>
          </a:stretch>
        </p:blipFill>
        <p:spPr bwMode="auto">
          <a:xfrm>
            <a:off x="5689604" y="2452688"/>
            <a:ext cx="2500313" cy="3124200"/>
          </a:xfrm>
          <a:prstGeom prst="rect">
            <a:avLst/>
          </a:prstGeom>
          <a:noFill/>
          <a:ln w="28575">
            <a:noFill/>
            <a:miter lim="800000"/>
            <a:headEnd/>
            <a:tailEnd/>
          </a:ln>
        </p:spPr>
      </p:pic>
      <p:sp>
        <p:nvSpPr>
          <p:cNvPr id="8" name="Rectangle 6"/>
          <p:cNvSpPr>
            <a:spLocks noChangeArrowheads="1"/>
          </p:cNvSpPr>
          <p:nvPr/>
        </p:nvSpPr>
        <p:spPr bwMode="auto">
          <a:xfrm>
            <a:off x="5624555" y="5602288"/>
            <a:ext cx="2706687" cy="831850"/>
          </a:xfrm>
          <a:prstGeom prst="rect">
            <a:avLst/>
          </a:prstGeom>
          <a:noFill/>
          <a:ln w="9525">
            <a:noFill/>
            <a:miter lim="800000"/>
            <a:headEnd/>
            <a:tailEnd/>
          </a:ln>
        </p:spPr>
        <p:txBody>
          <a:bodyPr>
            <a:spAutoFit/>
          </a:bodyPr>
          <a:lstStyle/>
          <a:p>
            <a:pPr algn="ctr"/>
            <a:r>
              <a:rPr lang="en-US" sz="1200" b="1" dirty="0">
                <a:solidFill>
                  <a:srgbClr val="000000"/>
                </a:solidFill>
              </a:rPr>
              <a:t>Ruth Fulton Benedict</a:t>
            </a:r>
            <a:r>
              <a:rPr lang="en-US" sz="1200" dirty="0">
                <a:solidFill>
                  <a:srgbClr val="000000"/>
                </a:solidFill>
              </a:rPr>
              <a:t> </a:t>
            </a:r>
          </a:p>
          <a:p>
            <a:pPr algn="ctr"/>
            <a:r>
              <a:rPr lang="en-US" sz="1200" dirty="0">
                <a:solidFill>
                  <a:srgbClr val="000000"/>
                </a:solidFill>
              </a:rPr>
              <a:t>1887-1948</a:t>
            </a:r>
          </a:p>
          <a:p>
            <a:pPr algn="ctr"/>
            <a:r>
              <a:rPr lang="en-US" sz="1200" i="1" dirty="0">
                <a:solidFill>
                  <a:srgbClr val="000000"/>
                </a:solidFill>
              </a:rPr>
              <a:t>Patterns of Culture</a:t>
            </a:r>
          </a:p>
          <a:p>
            <a:pPr algn="ctr"/>
            <a:r>
              <a:rPr lang="en-US" sz="1200" dirty="0">
                <a:solidFill>
                  <a:srgbClr val="000000"/>
                </a:solidFill>
              </a:rPr>
              <a:t>1934</a:t>
            </a:r>
          </a:p>
        </p:txBody>
      </p:sp>
    </p:spTree>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10242" name="Picture 2" descr="https://scontent-ord1-1.xx.fbcdn.net/hphotos-xtf1/v/t1.0-9/11737967_716944915084274_237168210796935585_n.jpg?oh=fca4274bf15b0ad157557f74d722d58a&amp;oe=566A203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9" y="534475"/>
            <a:ext cx="9144000" cy="581025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286000" y="6624863"/>
            <a:ext cx="4572000" cy="215444"/>
          </a:xfrm>
          <a:prstGeom prst="rect">
            <a:avLst/>
          </a:prstGeom>
        </p:spPr>
        <p:txBody>
          <a:bodyPr>
            <a:spAutoFit/>
          </a:bodyPr>
          <a:lstStyle/>
          <a:p>
            <a:pPr algn="ctr"/>
            <a:r>
              <a:rPr lang="en-US" sz="800" dirty="0">
                <a:solidFill>
                  <a:srgbClr val="000000"/>
                </a:solidFill>
                <a:hlinkClick r:id="rId3"/>
              </a:rPr>
              <a:t>https://www.facebook.com/alexganeevphotography/photos/</a:t>
            </a:r>
            <a:endParaRPr lang="en-US" sz="800" dirty="0">
              <a:solidFill>
                <a:srgbClr val="000000"/>
              </a:solidFill>
            </a:endParaRPr>
          </a:p>
        </p:txBody>
      </p:sp>
    </p:spTree>
    <p:extLst>
      <p:ext uri="{BB962C8B-B14F-4D97-AF65-F5344CB8AC3E}">
        <p14:creationId xmlns:p14="http://schemas.microsoft.com/office/powerpoint/2010/main" val="764996443"/>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algn="ctr"/>
            <a:r>
              <a:rPr lang="en-US" sz="2800" b="1" dirty="0">
                <a:solidFill>
                  <a:srgbClr val="BADDE1"/>
                </a:solidFill>
              </a:rPr>
              <a:t>local groups </a:t>
            </a:r>
            <a:r>
              <a:rPr lang="en-US" sz="2800" b="1" dirty="0">
                <a:solidFill>
                  <a:srgbClr val="BADDE1"/>
                </a:solidFill>
                <a:latin typeface="Verdana" pitchFamily="34" charset="0"/>
              </a:rPr>
              <a:t>(</a:t>
            </a:r>
            <a:r>
              <a:rPr lang="en-US" sz="2800" b="1" dirty="0" err="1">
                <a:solidFill>
                  <a:srgbClr val="BADDE1"/>
                </a:solidFill>
                <a:latin typeface="Verdana" pitchFamily="34" charset="0"/>
              </a:rPr>
              <a:t>microcultures</a:t>
            </a:r>
            <a:r>
              <a:rPr lang="en-US" sz="2800" b="1" dirty="0">
                <a:solidFill>
                  <a:srgbClr val="BADDE1"/>
                </a:solidFill>
                <a:latin typeface="Verdana" pitchFamily="34" charset="0"/>
              </a:rPr>
              <a:t>)</a:t>
            </a:r>
            <a:r>
              <a:rPr lang="en-US" sz="2800" b="1" dirty="0">
                <a:solidFill>
                  <a:srgbClr val="BADDE1"/>
                </a:solidFill>
              </a:rPr>
              <a:t> </a:t>
            </a:r>
          </a:p>
          <a:p>
            <a:pPr algn="ctr"/>
            <a:r>
              <a:rPr lang="en-US" sz="2800" b="1" dirty="0">
                <a:solidFill>
                  <a:srgbClr val="BADDE1"/>
                </a:solidFill>
              </a:rPr>
              <a:t>generally strive to preserve their cultural identity with . . .</a:t>
            </a:r>
          </a:p>
          <a:p>
            <a:pPr algn="ctr"/>
            <a:endParaRPr lang="en-US" sz="1200" b="1" dirty="0">
              <a:solidFill>
                <a:srgbClr val="000000"/>
              </a:solidFill>
            </a:endParaRPr>
          </a:p>
          <a:p>
            <a:pPr algn="ctr"/>
            <a:r>
              <a:rPr lang="en-US" sz="2800" b="1" dirty="0">
                <a:solidFill>
                  <a:srgbClr val="000000"/>
                </a:solidFill>
              </a:rPr>
              <a:t>food</a:t>
            </a:r>
            <a:br>
              <a:rPr lang="en-US" sz="2800" b="1" dirty="0">
                <a:solidFill>
                  <a:srgbClr val="000000"/>
                </a:solidFill>
              </a:rPr>
            </a:br>
            <a:r>
              <a:rPr lang="en-US" sz="2800" b="1" dirty="0">
                <a:solidFill>
                  <a:srgbClr val="000000"/>
                </a:solidFill>
              </a:rPr>
              <a:t>clothing</a:t>
            </a:r>
          </a:p>
          <a:p>
            <a:pPr algn="ctr"/>
            <a:r>
              <a:rPr lang="en-US" sz="2800" b="1" dirty="0">
                <a:solidFill>
                  <a:srgbClr val="000000"/>
                </a:solidFill>
              </a:rPr>
              <a:t>religion</a:t>
            </a:r>
          </a:p>
          <a:p>
            <a:pPr algn="ctr"/>
            <a:r>
              <a:rPr lang="en-US" sz="2800" b="1" dirty="0">
                <a:solidFill>
                  <a:srgbClr val="000000"/>
                </a:solidFill>
              </a:rPr>
              <a:t>ritual</a:t>
            </a:r>
          </a:p>
          <a:p>
            <a:pPr algn="ctr"/>
            <a:r>
              <a:rPr lang="en-US" sz="2800" b="1" dirty="0">
                <a:solidFill>
                  <a:srgbClr val="000000"/>
                </a:solidFill>
              </a:rPr>
              <a:t>music, dance, and other arts</a:t>
            </a:r>
          </a:p>
          <a:p>
            <a:pPr algn="ctr"/>
            <a:r>
              <a:rPr lang="en-US" sz="2800" b="1" dirty="0">
                <a:solidFill>
                  <a:srgbClr val="000000"/>
                </a:solidFill>
              </a:rPr>
              <a:t>language</a:t>
            </a:r>
          </a:p>
          <a:p>
            <a:pPr algn="ctr"/>
            <a:r>
              <a:rPr lang="en-US" sz="2800" b="1" dirty="0">
                <a:solidFill>
                  <a:srgbClr val="000000"/>
                </a:solidFill>
              </a:rPr>
              <a:t>cultural symbols . . .</a:t>
            </a:r>
          </a:p>
        </p:txBody>
      </p:sp>
      <p:sp>
        <p:nvSpPr>
          <p:cNvPr id="4" name="Rectangle 3"/>
          <p:cNvSpPr/>
          <p:nvPr/>
        </p:nvSpPr>
        <p:spPr>
          <a:xfrm rot="20270984">
            <a:off x="483076" y="3977799"/>
            <a:ext cx="8049641" cy="707886"/>
          </a:xfrm>
          <a:prstGeom prst="rect">
            <a:avLst/>
          </a:prstGeom>
          <a:noFill/>
        </p:spPr>
        <p:txBody>
          <a:bodyPr wrap="none" lIns="45720" rIns="45720">
            <a:spAutoFit/>
          </a:bodyPr>
          <a:lstStyle/>
          <a:p>
            <a:pPr algn="ctr"/>
            <a:r>
              <a:rPr lang="en-US" sz="4000" b="1" dirty="0">
                <a:solidFill>
                  <a:srgbClr val="00B0F0"/>
                </a:solidFill>
                <a:latin typeface="Tahoma" pitchFamily="34" charset="0"/>
              </a:rPr>
              <a:t>and these can be combined . . .</a:t>
            </a:r>
            <a:endParaRPr lang="en-US" sz="2800" dirty="0">
              <a:solidFill>
                <a:srgbClr val="00B0F0"/>
              </a:solidFill>
              <a:latin typeface="Tahoma" pitchFamily="34" charset="0"/>
            </a:endParaRPr>
          </a:p>
        </p:txBody>
      </p:sp>
    </p:spTree>
    <p:extLst>
      <p:ext uri="{BB962C8B-B14F-4D97-AF65-F5344CB8AC3E}">
        <p14:creationId xmlns:p14="http://schemas.microsoft.com/office/powerpoint/2010/main" val="4265907108"/>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949779"/>
            <a:ext cx="9144000" cy="5230026"/>
          </a:xfrm>
          <a:prstGeom prst="rect">
            <a:avLst/>
          </a:prstGeom>
        </p:spPr>
      </p:pic>
      <p:sp>
        <p:nvSpPr>
          <p:cNvPr id="6" name="Rectangle 2"/>
          <p:cNvSpPr txBox="1">
            <a:spLocks noChangeArrowheads="1"/>
          </p:cNvSpPr>
          <p:nvPr/>
        </p:nvSpPr>
        <p:spPr bwMode="auto">
          <a:xfrm>
            <a:off x="319318" y="6237861"/>
            <a:ext cx="8505369"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Greek Festivals are common wherever Greeks reside . . .</a:t>
            </a:r>
          </a:p>
        </p:txBody>
      </p:sp>
      <p:sp>
        <p:nvSpPr>
          <p:cNvPr id="4" name="Rectangle 3"/>
          <p:cNvSpPr/>
          <p:nvPr/>
        </p:nvSpPr>
        <p:spPr>
          <a:xfrm rot="21100119">
            <a:off x="467673" y="4188010"/>
            <a:ext cx="8408712" cy="1323439"/>
          </a:xfrm>
          <a:prstGeom prst="rect">
            <a:avLst/>
          </a:prstGeom>
          <a:noFill/>
        </p:spPr>
        <p:txBody>
          <a:bodyPr wrap="none" lIns="45720" r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Tahoma" pitchFamily="34" charset="0"/>
                <a:ea typeface="+mn-ea"/>
                <a:cs typeface="+mn-cs"/>
              </a:rPr>
              <a:t>and these features are common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Tahoma" pitchFamily="34" charset="0"/>
                <a:ea typeface="+mn-ea"/>
                <a:cs typeface="+mn-cs"/>
              </a:rPr>
              <a:t>In Greek communities  . . .</a:t>
            </a:r>
            <a:endParaRPr kumimoji="0" lang="en-US" sz="2800" b="0" i="0" u="none" strike="noStrike" kern="1200" cap="none" spc="0" normalizeH="0" baseline="0" noProof="0" dirty="0">
              <a:ln>
                <a:noFill/>
              </a:ln>
              <a:solidFill>
                <a:srgbClr val="0070C0"/>
              </a:solidFill>
              <a:effectLst/>
              <a:uLnTx/>
              <a:uFillTx/>
              <a:latin typeface="Tahoma" pitchFamily="34" charset="0"/>
              <a:ea typeface="+mn-ea"/>
              <a:cs typeface="+mn-cs"/>
            </a:endParaRPr>
          </a:p>
        </p:txBody>
      </p:sp>
    </p:spTree>
    <p:extLst>
      <p:ext uri="{BB962C8B-B14F-4D97-AF65-F5344CB8AC3E}">
        <p14:creationId xmlns:p14="http://schemas.microsoft.com/office/powerpoint/2010/main" val="4139766065"/>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1030" name="Picture 6" descr="https://scontent-ord1-1.xx.fbcdn.net/hphotos-xfa1/v/t1.0-9/198352_429416043778106_1264405574_n.jpg?oh=506ee5266840af096ab5a9bb04f8e7df&amp;oe=566D228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8012" y="3"/>
            <a:ext cx="6858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286000" y="6624863"/>
            <a:ext cx="4572000" cy="215444"/>
          </a:xfrm>
          <a:prstGeom prst="rect">
            <a:avLst/>
          </a:prstGeom>
        </p:spPr>
        <p:txBody>
          <a:bodyPr>
            <a:spAutoFit/>
          </a:bodyPr>
          <a:lstStyle/>
          <a:p>
            <a:pPr algn="ctr"/>
            <a:r>
              <a:rPr lang="en-US" sz="800" dirty="0">
                <a:solidFill>
                  <a:srgbClr val="000000"/>
                </a:solidFill>
                <a:hlinkClick r:id="rId3"/>
              </a:rPr>
              <a:t>https://www.facebook.com/12HolyApostlesChurch/photos/</a:t>
            </a:r>
            <a:endParaRPr lang="en-US" sz="800" dirty="0">
              <a:solidFill>
                <a:srgbClr val="000000"/>
              </a:solidFill>
            </a:endParaRPr>
          </a:p>
        </p:txBody>
      </p:sp>
      <p:sp>
        <p:nvSpPr>
          <p:cNvPr id="4" name="Rectangle 3"/>
          <p:cNvSpPr>
            <a:spLocks noChangeArrowheads="1"/>
          </p:cNvSpPr>
          <p:nvPr/>
        </p:nvSpPr>
        <p:spPr bwMode="auto">
          <a:xfrm>
            <a:off x="3236685" y="3236750"/>
            <a:ext cx="5631543" cy="258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4000" b="1" dirty="0">
                <a:solidFill>
                  <a:srgbClr val="FFFFFF"/>
                </a:solidFill>
                <a:latin typeface="Arial" charset="0"/>
              </a:rPr>
              <a:t>religion</a:t>
            </a:r>
          </a:p>
          <a:p>
            <a:pPr algn="ctr" eaLnBrk="1" hangingPunct="1"/>
            <a:r>
              <a:rPr lang="en-US" altLang="en-US" sz="4000" b="1" dirty="0">
                <a:solidFill>
                  <a:srgbClr val="FFFFFF"/>
                </a:solidFill>
                <a:latin typeface="Arial" charset="0"/>
              </a:rPr>
              <a:t>language</a:t>
            </a:r>
          </a:p>
          <a:p>
            <a:pPr algn="ctr" eaLnBrk="1" hangingPunct="1"/>
            <a:r>
              <a:rPr lang="en-US" altLang="en-US" sz="4000" b="1" dirty="0">
                <a:solidFill>
                  <a:srgbClr val="FFFFFF"/>
                </a:solidFill>
                <a:latin typeface="Arial" charset="0"/>
              </a:rPr>
              <a:t>art</a:t>
            </a:r>
          </a:p>
          <a:p>
            <a:pPr algn="ctr" eaLnBrk="1" hangingPunct="1"/>
            <a:r>
              <a:rPr lang="en-US" altLang="en-US" sz="4000" b="1" dirty="0">
                <a:solidFill>
                  <a:srgbClr val="FFFFFF"/>
                </a:solidFill>
                <a:latin typeface="Arial" charset="0"/>
              </a:rPr>
              <a:t>symbols</a:t>
            </a:r>
            <a:endParaRPr lang="en-US" altLang="en-US" b="1" dirty="0">
              <a:solidFill>
                <a:srgbClr val="FFFFFF"/>
              </a:solidFill>
              <a:latin typeface="Arial" charset="0"/>
            </a:endParaRPr>
          </a:p>
        </p:txBody>
      </p:sp>
    </p:spTree>
    <p:extLst>
      <p:ext uri="{BB962C8B-B14F-4D97-AF65-F5344CB8AC3E}">
        <p14:creationId xmlns:p14="http://schemas.microsoft.com/office/powerpoint/2010/main" val="689387003"/>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08318" cy="6831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453570" y="6001755"/>
            <a:ext cx="8229600" cy="45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4000" b="1" dirty="0">
                <a:solidFill>
                  <a:srgbClr val="0070C0"/>
                </a:solidFill>
                <a:latin typeface="Arial" charset="0"/>
              </a:rPr>
              <a:t>Greek</a:t>
            </a:r>
            <a:r>
              <a:rPr lang="en-US" altLang="en-US" sz="4000" b="1" i="1" dirty="0">
                <a:solidFill>
                  <a:srgbClr val="0070C0"/>
                </a:solidFill>
                <a:latin typeface="Arial" charset="0"/>
              </a:rPr>
              <a:t> baklava</a:t>
            </a:r>
            <a:endParaRPr lang="en-US" altLang="en-US" b="1" i="1" dirty="0">
              <a:solidFill>
                <a:srgbClr val="0070C0"/>
              </a:solidFill>
              <a:latin typeface="Arial" charset="0"/>
            </a:endParaRPr>
          </a:p>
        </p:txBody>
      </p:sp>
      <p:sp>
        <p:nvSpPr>
          <p:cNvPr id="12" name="Freeform 11"/>
          <p:cNvSpPr/>
          <p:nvPr/>
        </p:nvSpPr>
        <p:spPr bwMode="auto">
          <a:xfrm rot="199803">
            <a:off x="-43456" y="1088218"/>
            <a:ext cx="6239118" cy="2646385"/>
          </a:xfrm>
          <a:custGeom>
            <a:avLst/>
            <a:gdLst>
              <a:gd name="connsiteX0" fmla="*/ 0 w 5515429"/>
              <a:gd name="connsiteY0" fmla="*/ 508000 h 1814285"/>
              <a:gd name="connsiteX1" fmla="*/ 2061029 w 5515429"/>
              <a:gd name="connsiteY1" fmla="*/ 116114 h 1814285"/>
              <a:gd name="connsiteX2" fmla="*/ 5515429 w 5515429"/>
              <a:gd name="connsiteY2" fmla="*/ 0 h 1814285"/>
              <a:gd name="connsiteX3" fmla="*/ 2989943 w 5515429"/>
              <a:gd name="connsiteY3" fmla="*/ 1814285 h 1814285"/>
              <a:gd name="connsiteX4" fmla="*/ 43543 w 5515429"/>
              <a:gd name="connsiteY4" fmla="*/ 1727200 h 1814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429" h="1814285">
                <a:moveTo>
                  <a:pt x="0" y="508000"/>
                </a:moveTo>
                <a:lnTo>
                  <a:pt x="2061029" y="116114"/>
                </a:lnTo>
                <a:lnTo>
                  <a:pt x="5515429" y="0"/>
                </a:lnTo>
                <a:lnTo>
                  <a:pt x="2989943" y="1814285"/>
                </a:lnTo>
                <a:lnTo>
                  <a:pt x="43543" y="1727200"/>
                </a:lnTo>
              </a:path>
            </a:pathLst>
          </a:custGeom>
          <a:noFill/>
          <a:ln w="76200" cap="flat" cmpd="sng" algn="ctr">
            <a:solidFill>
              <a:srgbClr val="00B0F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a:solidFill>
                <a:srgbClr val="000000"/>
              </a:solidFill>
              <a:latin typeface="Tahoma" pitchFamily="34" charset="0"/>
            </a:endParaRPr>
          </a:p>
        </p:txBody>
      </p:sp>
      <p:sp>
        <p:nvSpPr>
          <p:cNvPr id="13" name="Down Arrow 12"/>
          <p:cNvSpPr/>
          <p:nvPr/>
        </p:nvSpPr>
        <p:spPr bwMode="auto">
          <a:xfrm rot="18076632">
            <a:off x="1024362" y="-141213"/>
            <a:ext cx="677795" cy="2496459"/>
          </a:xfrm>
          <a:prstGeom prst="downArrow">
            <a:avLst/>
          </a:prstGeom>
          <a:solidFill>
            <a:srgbClr val="00B0F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a:solidFill>
                <a:srgbClr val="000000"/>
              </a:solidFill>
              <a:latin typeface="Tahoma" pitchFamily="34" charset="0"/>
            </a:endParaRPr>
          </a:p>
        </p:txBody>
      </p:sp>
      <p:sp>
        <p:nvSpPr>
          <p:cNvPr id="6" name="Rectangle 5"/>
          <p:cNvSpPr>
            <a:spLocks noChangeArrowheads="1"/>
          </p:cNvSpPr>
          <p:nvPr/>
        </p:nvSpPr>
        <p:spPr bwMode="auto">
          <a:xfrm>
            <a:off x="1698197" y="3280235"/>
            <a:ext cx="5631543" cy="2220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4000" b="1" dirty="0">
                <a:solidFill>
                  <a:srgbClr val="FFFFFF"/>
                </a:solidFill>
                <a:latin typeface="Arial" charset="0"/>
              </a:rPr>
              <a:t>food </a:t>
            </a:r>
          </a:p>
          <a:p>
            <a:pPr algn="ctr" eaLnBrk="1" hangingPunct="1"/>
            <a:r>
              <a:rPr lang="en-US" altLang="en-US" sz="4000" b="1" dirty="0">
                <a:solidFill>
                  <a:srgbClr val="FFFFFF"/>
                </a:solidFill>
                <a:latin typeface="Arial" charset="0"/>
              </a:rPr>
              <a:t>religion</a:t>
            </a:r>
          </a:p>
          <a:p>
            <a:pPr algn="ctr" eaLnBrk="1" hangingPunct="1"/>
            <a:r>
              <a:rPr lang="en-US" altLang="en-US" sz="4000" b="1" dirty="0">
                <a:solidFill>
                  <a:srgbClr val="FFFFFF"/>
                </a:solidFill>
                <a:latin typeface="Arial" charset="0"/>
              </a:rPr>
              <a:t>symbols</a:t>
            </a:r>
            <a:endParaRPr lang="en-US" altLang="en-US" b="1" dirty="0">
              <a:solidFill>
                <a:srgbClr val="FFFFFF"/>
              </a:solidFill>
              <a:latin typeface="Arial" charset="0"/>
            </a:endParaRPr>
          </a:p>
        </p:txBody>
      </p:sp>
    </p:spTree>
    <p:extLst>
      <p:ext uri="{BB962C8B-B14F-4D97-AF65-F5344CB8AC3E}">
        <p14:creationId xmlns:p14="http://schemas.microsoft.com/office/powerpoint/2010/main" val="4257777621"/>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381000" y="34290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4800" b="1" dirty="0">
                <a:solidFill>
                  <a:srgbClr val="FFFFFF"/>
                </a:solidFill>
                <a:latin typeface="Arial" charset="0"/>
              </a:rPr>
              <a:t>A Taste of Greece</a:t>
            </a:r>
          </a:p>
          <a:p>
            <a:pPr algn="ctr" eaLnBrk="1" hangingPunct="1"/>
            <a:r>
              <a:rPr lang="en-US" altLang="en-US" sz="3200" b="1" dirty="0">
                <a:solidFill>
                  <a:srgbClr val="FFFFFF"/>
                </a:solidFill>
                <a:latin typeface="Arial" charset="0"/>
              </a:rPr>
              <a:t>22</a:t>
            </a:r>
            <a:r>
              <a:rPr lang="en-US" altLang="en-US" sz="3200" b="1" baseline="30000" dirty="0">
                <a:solidFill>
                  <a:srgbClr val="FFFFFF"/>
                </a:solidFill>
                <a:latin typeface="Arial" charset="0"/>
              </a:rPr>
              <a:t>nd</a:t>
            </a:r>
            <a:r>
              <a:rPr lang="en-US" altLang="en-US" sz="3200" b="1" dirty="0">
                <a:solidFill>
                  <a:srgbClr val="FFFFFF"/>
                </a:solidFill>
                <a:latin typeface="Arial" charset="0"/>
              </a:rPr>
              <a:t> Annual Food Festival 2014</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50" y="609600"/>
            <a:ext cx="8458200" cy="5563798"/>
          </a:xfrm>
          <a:prstGeom prst="rect">
            <a:avLst/>
          </a:prstGeom>
        </p:spPr>
      </p:pic>
      <p:pic>
        <p:nvPicPr>
          <p:cNvPr id="247810" name="Picture 2" descr="http://www.duluthnewstribune.com/media/full/jpg/2012/07/13/0715greekevamegantessdancing_500p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7250" y="3086088"/>
            <a:ext cx="4267200" cy="366125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33350" y="3448164"/>
            <a:ext cx="4514850" cy="3170099"/>
          </a:xfrm>
          <a:prstGeom prst="rect">
            <a:avLst/>
          </a:prstGeom>
          <a:solidFill>
            <a:schemeClr val="bg1"/>
          </a:solidFill>
        </p:spPr>
        <p:txBody>
          <a:bodyPr wrap="square">
            <a:spAutoFit/>
          </a:bodyPr>
          <a:lstStyle/>
          <a:p>
            <a:pPr algn="ctr"/>
            <a:endParaRPr lang="en-US" sz="2400" b="1" dirty="0">
              <a:solidFill>
                <a:srgbClr val="0070C0"/>
              </a:solidFill>
              <a:latin typeface="Tahoma" pitchFamily="34" charset="0"/>
            </a:endParaRPr>
          </a:p>
          <a:p>
            <a:pPr algn="ctr"/>
            <a:r>
              <a:rPr lang="en-US" sz="2400" b="1" dirty="0">
                <a:solidFill>
                  <a:srgbClr val="0070C0"/>
                </a:solidFill>
                <a:latin typeface="Tahoma" pitchFamily="34" charset="0"/>
              </a:rPr>
              <a:t>The “Zorba” begins with a low sweeping motion. Eva </a:t>
            </a:r>
            <a:r>
              <a:rPr lang="en-US" sz="2400" b="1" dirty="0" err="1">
                <a:solidFill>
                  <a:srgbClr val="0070C0"/>
                </a:solidFill>
                <a:latin typeface="Tahoma" pitchFamily="34" charset="0"/>
              </a:rPr>
              <a:t>Sevastiades</a:t>
            </a:r>
            <a:r>
              <a:rPr lang="en-US" sz="2400" b="1" dirty="0">
                <a:solidFill>
                  <a:srgbClr val="0070C0"/>
                </a:solidFill>
                <a:latin typeface="Tahoma" pitchFamily="34" charset="0"/>
              </a:rPr>
              <a:t>, 19, Megan </a:t>
            </a:r>
            <a:r>
              <a:rPr lang="en-US" sz="2400" b="1" dirty="0" err="1">
                <a:solidFill>
                  <a:srgbClr val="0070C0"/>
                </a:solidFill>
                <a:latin typeface="Tahoma" pitchFamily="34" charset="0"/>
              </a:rPr>
              <a:t>Solem</a:t>
            </a:r>
            <a:r>
              <a:rPr lang="en-US" sz="2400" b="1" dirty="0">
                <a:solidFill>
                  <a:srgbClr val="0070C0"/>
                </a:solidFill>
                <a:latin typeface="Tahoma" pitchFamily="34" charset="0"/>
              </a:rPr>
              <a:t>, 15, and Tess </a:t>
            </a:r>
            <a:r>
              <a:rPr lang="en-US" sz="2400" b="1" dirty="0" err="1">
                <a:solidFill>
                  <a:srgbClr val="0070C0"/>
                </a:solidFill>
                <a:latin typeface="Tahoma" pitchFamily="34" charset="0"/>
              </a:rPr>
              <a:t>Sevastiades</a:t>
            </a:r>
            <a:r>
              <a:rPr lang="en-US" sz="2400" b="1" dirty="0">
                <a:solidFill>
                  <a:srgbClr val="0070C0"/>
                </a:solidFill>
                <a:latin typeface="Tahoma" pitchFamily="34" charset="0"/>
              </a:rPr>
              <a:t>, 15, start to dance.</a:t>
            </a:r>
            <a:r>
              <a:rPr lang="en-US" sz="1600" b="1" dirty="0">
                <a:solidFill>
                  <a:srgbClr val="0070C0"/>
                </a:solidFill>
                <a:latin typeface="Tahoma" pitchFamily="34" charset="0"/>
              </a:rPr>
              <a:t> </a:t>
            </a:r>
          </a:p>
          <a:p>
            <a:pPr algn="ctr"/>
            <a:endParaRPr lang="en-US" sz="1600" b="1" dirty="0">
              <a:solidFill>
                <a:srgbClr val="0070C0"/>
              </a:solidFill>
              <a:latin typeface="Tahoma" pitchFamily="34" charset="0"/>
            </a:endParaRPr>
          </a:p>
          <a:p>
            <a:pPr algn="ctr"/>
            <a:r>
              <a:rPr lang="en-US" sz="1600" dirty="0">
                <a:solidFill>
                  <a:srgbClr val="0070C0"/>
                </a:solidFill>
                <a:latin typeface="Tahoma" pitchFamily="34" charset="0"/>
              </a:rPr>
              <a:t>(Photo by </a:t>
            </a:r>
            <a:r>
              <a:rPr lang="en-US" sz="1600" dirty="0" err="1">
                <a:solidFill>
                  <a:srgbClr val="0070C0"/>
                </a:solidFill>
                <a:latin typeface="Tahoma" pitchFamily="34" charset="0"/>
              </a:rPr>
              <a:t>Patra</a:t>
            </a:r>
            <a:r>
              <a:rPr lang="en-US" sz="1600" dirty="0">
                <a:solidFill>
                  <a:srgbClr val="0070C0"/>
                </a:solidFill>
                <a:latin typeface="Tahoma" pitchFamily="34" charset="0"/>
              </a:rPr>
              <a:t> </a:t>
            </a:r>
            <a:r>
              <a:rPr lang="en-US" sz="1600" dirty="0" err="1">
                <a:solidFill>
                  <a:srgbClr val="0070C0"/>
                </a:solidFill>
                <a:latin typeface="Tahoma" pitchFamily="34" charset="0"/>
              </a:rPr>
              <a:t>Sevastiades</a:t>
            </a:r>
            <a:r>
              <a:rPr lang="en-US" sz="1600" dirty="0">
                <a:solidFill>
                  <a:srgbClr val="0070C0"/>
                </a:solidFill>
                <a:latin typeface="Tahoma" pitchFamily="34" charset="0"/>
              </a:rPr>
              <a:t>)</a:t>
            </a:r>
          </a:p>
        </p:txBody>
      </p:sp>
      <p:sp>
        <p:nvSpPr>
          <p:cNvPr id="6" name="Rectangle 5"/>
          <p:cNvSpPr>
            <a:spLocks noChangeArrowheads="1"/>
          </p:cNvSpPr>
          <p:nvPr/>
        </p:nvSpPr>
        <p:spPr bwMode="auto">
          <a:xfrm>
            <a:off x="1193789" y="188697"/>
            <a:ext cx="6730999" cy="3106058"/>
          </a:xfrm>
          <a:prstGeom prst="rect">
            <a:avLst/>
          </a:prstGeom>
          <a:solidFill>
            <a:srgbClr val="00B0F0"/>
          </a:solidFill>
          <a:ln>
            <a:noFill/>
          </a:ln>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4000" b="1" dirty="0">
                <a:solidFill>
                  <a:srgbClr val="FFFFFF"/>
                </a:solidFill>
                <a:latin typeface="Arial" charset="0"/>
              </a:rPr>
              <a:t>clothing</a:t>
            </a:r>
          </a:p>
          <a:p>
            <a:pPr algn="ctr" eaLnBrk="1" hangingPunct="1"/>
            <a:r>
              <a:rPr lang="en-US" altLang="en-US" sz="4000" b="1" dirty="0">
                <a:solidFill>
                  <a:srgbClr val="FFFFFF"/>
                </a:solidFill>
                <a:latin typeface="Arial" charset="0"/>
              </a:rPr>
              <a:t>music</a:t>
            </a:r>
          </a:p>
          <a:p>
            <a:pPr algn="ctr" eaLnBrk="1" hangingPunct="1"/>
            <a:r>
              <a:rPr lang="en-US" altLang="en-US" sz="4000" b="1" dirty="0">
                <a:solidFill>
                  <a:srgbClr val="FFFFFF"/>
                </a:solidFill>
                <a:latin typeface="Arial" charset="0"/>
              </a:rPr>
              <a:t>dance</a:t>
            </a:r>
          </a:p>
          <a:p>
            <a:pPr algn="ctr" eaLnBrk="1" hangingPunct="1"/>
            <a:r>
              <a:rPr lang="en-US" altLang="en-US" sz="4000" b="1" dirty="0">
                <a:solidFill>
                  <a:srgbClr val="FFFFFF"/>
                </a:solidFill>
                <a:latin typeface="Arial" charset="0"/>
              </a:rPr>
              <a:t>symbols, </a:t>
            </a:r>
            <a:br>
              <a:rPr lang="en-US" altLang="en-US" sz="4000" b="1" dirty="0">
                <a:solidFill>
                  <a:srgbClr val="FFFFFF"/>
                </a:solidFill>
                <a:latin typeface="Arial" charset="0"/>
              </a:rPr>
            </a:br>
            <a:r>
              <a:rPr lang="en-US" altLang="en-US" sz="3200" b="1" dirty="0">
                <a:solidFill>
                  <a:srgbClr val="FFFFFF"/>
                </a:solidFill>
                <a:latin typeface="Arial" charset="0"/>
              </a:rPr>
              <a:t>(including “Zorba”)</a:t>
            </a:r>
          </a:p>
        </p:txBody>
      </p:sp>
    </p:spTree>
    <p:extLst>
      <p:ext uri="{BB962C8B-B14F-4D97-AF65-F5344CB8AC3E}">
        <p14:creationId xmlns:p14="http://schemas.microsoft.com/office/powerpoint/2010/main" val="289301406"/>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rPr>
              <a:t>The Concept of Culture</a:t>
            </a:r>
          </a:p>
        </p:txBody>
      </p:sp>
      <p:sp>
        <p:nvSpPr>
          <p:cNvPr id="5" name="TextBox 4"/>
          <p:cNvSpPr txBox="1">
            <a:spLocks noChangeArrowheads="1"/>
          </p:cNvSpPr>
          <p:nvPr/>
        </p:nvSpPr>
        <p:spPr bwMode="auto">
          <a:xfrm>
            <a:off x="667658" y="1407910"/>
            <a:ext cx="7784196" cy="4644555"/>
          </a:xfrm>
          <a:prstGeom prst="rect">
            <a:avLst/>
          </a:prstGeom>
          <a:solidFill>
            <a:schemeClr val="bg1"/>
          </a:solidFill>
          <a:ln w="76200">
            <a:solidFill>
              <a:srgbClr val="FFC000"/>
            </a:solidFill>
            <a:miter lim="800000"/>
            <a:headEnd/>
            <a:tailEnd/>
          </a:ln>
        </p:spPr>
        <p:txBody>
          <a:bodyPr lIns="228600" tIns="228600" rIns="228600" bIns="228600">
            <a:noAutofit/>
          </a:bodyPr>
          <a:lstStyle/>
          <a:p>
            <a:pPr algn="ctr"/>
            <a:r>
              <a:rPr lang="en-US" sz="2800" b="1" dirty="0">
                <a:solidFill>
                  <a:srgbClr val="000000"/>
                </a:solidFill>
              </a:rPr>
              <a:t>local groups </a:t>
            </a:r>
            <a:r>
              <a:rPr lang="en-US" sz="2800" b="1" dirty="0">
                <a:solidFill>
                  <a:srgbClr val="FF1B36"/>
                </a:solidFill>
                <a:latin typeface="Verdana" pitchFamily="34" charset="0"/>
              </a:rPr>
              <a:t>(</a:t>
            </a:r>
            <a:r>
              <a:rPr lang="en-US" sz="2800" b="1" dirty="0" err="1">
                <a:solidFill>
                  <a:srgbClr val="FF1B36"/>
                </a:solidFill>
                <a:latin typeface="Verdana" pitchFamily="34" charset="0"/>
              </a:rPr>
              <a:t>microcultures</a:t>
            </a:r>
            <a:r>
              <a:rPr lang="en-US" sz="2800" b="1" dirty="0">
                <a:solidFill>
                  <a:srgbClr val="FF1B36"/>
                </a:solidFill>
                <a:latin typeface="Verdana" pitchFamily="34" charset="0"/>
              </a:rPr>
              <a:t>)</a:t>
            </a:r>
            <a:r>
              <a:rPr lang="en-US" sz="2800" b="1" dirty="0">
                <a:solidFill>
                  <a:srgbClr val="000000"/>
                </a:solidFill>
              </a:rPr>
              <a:t> </a:t>
            </a:r>
          </a:p>
          <a:p>
            <a:pPr algn="ctr"/>
            <a:endParaRPr lang="en-US" sz="2800" b="1" dirty="0">
              <a:solidFill>
                <a:srgbClr val="000000"/>
              </a:solidFill>
            </a:endParaRPr>
          </a:p>
          <a:p>
            <a:pPr algn="ctr"/>
            <a:endParaRPr lang="en-US" sz="2800" b="1" dirty="0">
              <a:solidFill>
                <a:srgbClr val="000000"/>
              </a:solidFill>
            </a:endParaRPr>
          </a:p>
          <a:p>
            <a:pPr algn="ctr"/>
            <a:endParaRPr lang="en-US" sz="2800" b="1" dirty="0">
              <a:solidFill>
                <a:srgbClr val="000000"/>
              </a:solidFill>
            </a:endParaRPr>
          </a:p>
          <a:p>
            <a:pPr algn="ctr"/>
            <a:r>
              <a:rPr lang="en-US" sz="4000" b="1" dirty="0">
                <a:solidFill>
                  <a:srgbClr val="000000"/>
                </a:solidFill>
              </a:rPr>
              <a:t>there are many </a:t>
            </a:r>
            <a:r>
              <a:rPr lang="en-US" sz="4000" b="1" dirty="0" err="1">
                <a:solidFill>
                  <a:srgbClr val="000000"/>
                </a:solidFill>
              </a:rPr>
              <a:t>microcultures</a:t>
            </a:r>
            <a:r>
              <a:rPr lang="en-US" sz="4000" b="1" dirty="0">
                <a:solidFill>
                  <a:srgbClr val="000000"/>
                </a:solidFill>
              </a:rPr>
              <a:t> . . . </a:t>
            </a:r>
          </a:p>
          <a:p>
            <a:pPr algn="ctr"/>
            <a:br>
              <a:rPr lang="en-US" sz="4000" b="1" dirty="0">
                <a:solidFill>
                  <a:srgbClr val="000000"/>
                </a:solidFill>
              </a:rPr>
            </a:br>
            <a:r>
              <a:rPr lang="en-US" sz="4000" b="1" dirty="0">
                <a:solidFill>
                  <a:srgbClr val="000000"/>
                </a:solidFill>
              </a:rPr>
              <a:t>and . . .</a:t>
            </a:r>
          </a:p>
        </p:txBody>
      </p:sp>
    </p:spTree>
    <p:extLst>
      <p:ext uri="{BB962C8B-B14F-4D97-AF65-F5344CB8AC3E}">
        <p14:creationId xmlns:p14="http://schemas.microsoft.com/office/powerpoint/2010/main" val="1919123075"/>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algn="ctr"/>
            <a:r>
              <a:rPr lang="en-US" sz="2800" b="1" dirty="0">
                <a:solidFill>
                  <a:srgbClr val="000000"/>
                </a:solidFill>
              </a:rPr>
              <a:t>local groups </a:t>
            </a:r>
            <a:r>
              <a:rPr lang="en-US" sz="2800" b="1" dirty="0">
                <a:solidFill>
                  <a:srgbClr val="FF1B36"/>
                </a:solidFill>
                <a:latin typeface="Verdana" pitchFamily="34" charset="0"/>
              </a:rPr>
              <a:t>(</a:t>
            </a:r>
            <a:r>
              <a:rPr lang="en-US" sz="2800" b="1" dirty="0" err="1">
                <a:solidFill>
                  <a:srgbClr val="FF1B36"/>
                </a:solidFill>
                <a:latin typeface="Verdana" pitchFamily="34" charset="0"/>
              </a:rPr>
              <a:t>microcultures</a:t>
            </a:r>
            <a:r>
              <a:rPr lang="en-US" sz="2800" b="1" dirty="0">
                <a:solidFill>
                  <a:srgbClr val="FF1B36"/>
                </a:solidFill>
                <a:latin typeface="Verdana" pitchFamily="34" charset="0"/>
              </a:rPr>
              <a:t>)</a:t>
            </a:r>
            <a:r>
              <a:rPr lang="en-US" sz="2800" b="1" dirty="0">
                <a:solidFill>
                  <a:srgbClr val="000000"/>
                </a:solidFill>
              </a:rPr>
              <a:t> </a:t>
            </a:r>
          </a:p>
          <a:p>
            <a:pPr algn="ctr"/>
            <a:r>
              <a:rPr lang="en-US" sz="2800" b="1" dirty="0">
                <a:solidFill>
                  <a:srgbClr val="000000"/>
                </a:solidFill>
              </a:rPr>
              <a:t>generally strive to preserve their cultural identity with . . .</a:t>
            </a:r>
          </a:p>
          <a:p>
            <a:pPr algn="ctr"/>
            <a:endParaRPr lang="en-US" sz="1200" b="1" dirty="0">
              <a:solidFill>
                <a:srgbClr val="000000"/>
              </a:solidFill>
            </a:endParaRPr>
          </a:p>
          <a:p>
            <a:pPr algn="ctr"/>
            <a:r>
              <a:rPr lang="en-US" sz="2800" b="1" dirty="0">
                <a:solidFill>
                  <a:srgbClr val="000000"/>
                </a:solidFill>
              </a:rPr>
              <a:t>food</a:t>
            </a:r>
            <a:br>
              <a:rPr lang="en-US" sz="2800" b="1" dirty="0">
                <a:solidFill>
                  <a:srgbClr val="000000"/>
                </a:solidFill>
              </a:rPr>
            </a:br>
            <a:r>
              <a:rPr lang="en-US" sz="2800" b="1" dirty="0">
                <a:solidFill>
                  <a:srgbClr val="000000"/>
                </a:solidFill>
              </a:rPr>
              <a:t>clothing</a:t>
            </a:r>
          </a:p>
          <a:p>
            <a:pPr algn="ctr"/>
            <a:r>
              <a:rPr lang="en-US" sz="2800" b="1" dirty="0">
                <a:solidFill>
                  <a:srgbClr val="000000"/>
                </a:solidFill>
              </a:rPr>
              <a:t>religion</a:t>
            </a:r>
          </a:p>
          <a:p>
            <a:pPr algn="ctr"/>
            <a:r>
              <a:rPr lang="en-US" sz="2800" b="1" dirty="0">
                <a:solidFill>
                  <a:srgbClr val="000000"/>
                </a:solidFill>
              </a:rPr>
              <a:t>ritual</a:t>
            </a:r>
          </a:p>
          <a:p>
            <a:pPr algn="ctr"/>
            <a:r>
              <a:rPr lang="en-US" sz="2800" b="1" dirty="0">
                <a:solidFill>
                  <a:srgbClr val="000000"/>
                </a:solidFill>
              </a:rPr>
              <a:t>music, dance, and other arts</a:t>
            </a:r>
          </a:p>
          <a:p>
            <a:pPr algn="ctr"/>
            <a:r>
              <a:rPr lang="en-US" sz="2800" b="1" dirty="0">
                <a:solidFill>
                  <a:srgbClr val="000000"/>
                </a:solidFill>
              </a:rPr>
              <a:t>language</a:t>
            </a:r>
          </a:p>
          <a:p>
            <a:pPr algn="ctr"/>
            <a:r>
              <a:rPr lang="en-US" sz="2800" b="1" dirty="0">
                <a:solidFill>
                  <a:srgbClr val="000000"/>
                </a:solidFill>
              </a:rPr>
              <a:t>cultural symbols . . .</a:t>
            </a:r>
          </a:p>
        </p:txBody>
      </p:sp>
    </p:spTree>
    <p:extLst>
      <p:ext uri="{BB962C8B-B14F-4D97-AF65-F5344CB8AC3E}">
        <p14:creationId xmlns:p14="http://schemas.microsoft.com/office/powerpoint/2010/main" val="1982116689"/>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23950" y="2456880"/>
            <a:ext cx="6908800" cy="2862322"/>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ts val="500"/>
              </a:spcAft>
              <a:buClrTx/>
              <a:buSzTx/>
              <a:buFontTx/>
              <a:buNone/>
              <a:tabLst/>
              <a:defRPr/>
            </a:pPr>
            <a:r>
              <a:rPr kumimoji="1" lang="en-US" sz="6000" b="1" i="0" u="none" strike="noStrike" kern="1200" cap="none" spc="0" normalizeH="0" baseline="0" noProof="0" dirty="0">
                <a:ln>
                  <a:noFill/>
                </a:ln>
                <a:solidFill>
                  <a:srgbClr val="FFFFFF"/>
                </a:solidFill>
                <a:effectLst/>
                <a:uLnTx/>
                <a:uFillTx/>
                <a:latin typeface="Arial" charset="0"/>
                <a:ea typeface="+mn-ea"/>
                <a:cs typeface="+mn-cs"/>
              </a:rPr>
              <a:t>Montgomery, Minnesota</a:t>
            </a:r>
            <a:endParaRPr kumimoji="1" lang="en-US" sz="72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2213378059"/>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6" name="Picture 2" descr="2016 royalty welcome sig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934" y="530446"/>
            <a:ext cx="8229600" cy="548091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714098" y="6132678"/>
            <a:ext cx="3711273" cy="646331"/>
          </a:xfrm>
          <a:prstGeom prst="rect">
            <a:avLst/>
          </a:prstGeom>
        </p:spPr>
        <p:txBody>
          <a:bodyPr wrap="none">
            <a:spAutoFit/>
          </a:bodyPr>
          <a:lstStyle/>
          <a:p>
            <a:pPr algn="ctr"/>
            <a:r>
              <a:rPr lang="en-US" b="1" dirty="0">
                <a:hlinkClick r:id="rId3"/>
              </a:rPr>
              <a:t>Montgomery, Minnesota</a:t>
            </a:r>
            <a:endParaRPr lang="en-US" b="1" dirty="0"/>
          </a:p>
          <a:p>
            <a:pPr algn="ctr"/>
            <a:r>
              <a:rPr lang="en-US" b="1" dirty="0" err="1">
                <a:hlinkClick r:id="rId4"/>
              </a:rPr>
              <a:t>Kolacky</a:t>
            </a:r>
            <a:r>
              <a:rPr lang="en-US" b="1" dirty="0">
                <a:hlinkClick r:id="rId4"/>
              </a:rPr>
              <a:t> Days Festival</a:t>
            </a:r>
            <a:r>
              <a:rPr lang="en-US" b="1" dirty="0"/>
              <a:t>, est. 1929</a:t>
            </a:r>
          </a:p>
        </p:txBody>
      </p:sp>
      <p:sp>
        <p:nvSpPr>
          <p:cNvPr id="5" name="Rectangle 4"/>
          <p:cNvSpPr/>
          <p:nvPr/>
        </p:nvSpPr>
        <p:spPr>
          <a:xfrm>
            <a:off x="941477" y="3571236"/>
            <a:ext cx="7273145" cy="2308324"/>
          </a:xfrm>
          <a:prstGeom prst="rect">
            <a:avLst/>
          </a:prstGeom>
          <a:ln w="76200">
            <a:noFill/>
          </a:ln>
        </p:spPr>
        <p:txBody>
          <a:bodyPr wrap="none">
            <a:spAutoFit/>
          </a:bodyPr>
          <a:lstStyle/>
          <a:p>
            <a:pPr algn="ctr"/>
            <a:r>
              <a:rPr lang="en-US" sz="4800" b="1" dirty="0">
                <a:solidFill>
                  <a:schemeClr val="bg1"/>
                </a:solidFill>
              </a:rPr>
              <a:t> Montgomery Minnesota</a:t>
            </a:r>
          </a:p>
          <a:p>
            <a:pPr algn="ctr"/>
            <a:r>
              <a:rPr lang="en-US" sz="4800" b="1" dirty="0">
                <a:solidFill>
                  <a:schemeClr val="bg1"/>
                </a:solidFill>
              </a:rPr>
              <a:t>Celebrates its </a:t>
            </a:r>
          </a:p>
          <a:p>
            <a:pPr algn="ctr"/>
            <a:r>
              <a:rPr lang="en-US" sz="4800" b="1" dirty="0">
                <a:solidFill>
                  <a:schemeClr val="bg1"/>
                </a:solidFill>
              </a:rPr>
              <a:t>Czech Heritage</a:t>
            </a:r>
            <a:endParaRPr lang="en-US" sz="4800" dirty="0">
              <a:solidFill>
                <a:schemeClr val="bg1"/>
              </a:solidFill>
            </a:endParaRPr>
          </a:p>
        </p:txBody>
      </p:sp>
    </p:spTree>
    <p:extLst>
      <p:ext uri="{BB962C8B-B14F-4D97-AF65-F5344CB8AC3E}">
        <p14:creationId xmlns:p14="http://schemas.microsoft.com/office/powerpoint/2010/main" val="288956750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7873" name="Picture 5"/>
          <p:cNvPicPr>
            <a:picLocks noChangeAspect="1" noChangeArrowheads="1"/>
          </p:cNvPicPr>
          <p:nvPr/>
        </p:nvPicPr>
        <p:blipFill>
          <a:blip r:embed="rId2" cstate="print"/>
          <a:srcRect/>
          <a:stretch>
            <a:fillRect/>
          </a:stretch>
        </p:blipFill>
        <p:spPr bwMode="auto">
          <a:xfrm>
            <a:off x="5689604" y="2452688"/>
            <a:ext cx="2500313" cy="3124200"/>
          </a:xfrm>
          <a:prstGeom prst="rect">
            <a:avLst/>
          </a:prstGeom>
          <a:noFill/>
          <a:ln w="28575">
            <a:noFill/>
            <a:miter lim="800000"/>
            <a:headEnd/>
            <a:tailEnd/>
          </a:ln>
        </p:spPr>
      </p:pic>
      <p:sp>
        <p:nvSpPr>
          <p:cNvPr id="207874" name="Rectangle 6"/>
          <p:cNvSpPr>
            <a:spLocks noChangeArrowheads="1"/>
          </p:cNvSpPr>
          <p:nvPr/>
        </p:nvSpPr>
        <p:spPr bwMode="auto">
          <a:xfrm>
            <a:off x="5624555" y="5602288"/>
            <a:ext cx="2706687" cy="831850"/>
          </a:xfrm>
          <a:prstGeom prst="rect">
            <a:avLst/>
          </a:prstGeom>
          <a:noFill/>
          <a:ln w="9525">
            <a:noFill/>
            <a:miter lim="800000"/>
            <a:headEnd/>
            <a:tailEnd/>
          </a:ln>
        </p:spPr>
        <p:txBody>
          <a:bodyPr>
            <a:spAutoFit/>
          </a:bodyPr>
          <a:lstStyle/>
          <a:p>
            <a:pPr algn="ctr"/>
            <a:r>
              <a:rPr lang="en-US" sz="1200" b="1" dirty="0">
                <a:solidFill>
                  <a:srgbClr val="000000"/>
                </a:solidFill>
              </a:rPr>
              <a:t>Ruth Fulton Benedict</a:t>
            </a:r>
            <a:r>
              <a:rPr lang="en-US" sz="1200" dirty="0">
                <a:solidFill>
                  <a:srgbClr val="000000"/>
                </a:solidFill>
              </a:rPr>
              <a:t> </a:t>
            </a:r>
          </a:p>
          <a:p>
            <a:pPr algn="ctr"/>
            <a:r>
              <a:rPr lang="en-US" sz="1200" dirty="0">
                <a:solidFill>
                  <a:srgbClr val="000000"/>
                </a:solidFill>
              </a:rPr>
              <a:t>1887-1948</a:t>
            </a:r>
          </a:p>
          <a:p>
            <a:pPr algn="ctr"/>
            <a:r>
              <a:rPr lang="en-US" sz="1200" i="1" dirty="0">
                <a:solidFill>
                  <a:srgbClr val="000000"/>
                </a:solidFill>
              </a:rPr>
              <a:t>Patterns of Culture</a:t>
            </a:r>
          </a:p>
          <a:p>
            <a:pPr algn="ctr"/>
            <a:r>
              <a:rPr lang="en-US" sz="1200" dirty="0">
                <a:solidFill>
                  <a:srgbClr val="000000"/>
                </a:solidFill>
              </a:rPr>
              <a:t>1934</a:t>
            </a:r>
          </a:p>
        </p:txBody>
      </p:sp>
      <p:pic>
        <p:nvPicPr>
          <p:cNvPr id="207875" name="Picture 2"/>
          <p:cNvPicPr>
            <a:picLocks noChangeAspect="1" noChangeArrowheads="1"/>
          </p:cNvPicPr>
          <p:nvPr/>
        </p:nvPicPr>
        <p:blipFill>
          <a:blip r:embed="rId3" cstate="print"/>
          <a:srcRect/>
          <a:stretch>
            <a:fillRect/>
          </a:stretch>
        </p:blipFill>
        <p:spPr bwMode="auto">
          <a:xfrm>
            <a:off x="1230313" y="687388"/>
            <a:ext cx="3657600" cy="5486400"/>
          </a:xfrm>
          <a:prstGeom prst="rect">
            <a:avLst/>
          </a:prstGeom>
          <a:noFill/>
          <a:ln w="9525">
            <a:noFill/>
            <a:miter lim="800000"/>
            <a:headEnd/>
            <a:tailEnd/>
          </a:ln>
        </p:spPr>
      </p:pic>
    </p:spTree>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Rectangle 1"/>
          <p:cNvSpPr/>
          <p:nvPr/>
        </p:nvSpPr>
        <p:spPr>
          <a:xfrm>
            <a:off x="2714098" y="6132678"/>
            <a:ext cx="3711273" cy="646331"/>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hlinkClick r:id="rId2"/>
              </a:rPr>
              <a:t>Montgomery, Minnesota</a:t>
            </a:r>
            <a:endPar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000000"/>
                </a:solidFill>
                <a:effectLst/>
                <a:uLnTx/>
                <a:uFillTx/>
                <a:latin typeface="Arial" pitchFamily="34" charset="0"/>
                <a:ea typeface="+mn-ea"/>
                <a:cs typeface="+mn-cs"/>
                <a:hlinkClick r:id="rId3"/>
              </a:rPr>
              <a:t>Kolacky</a:t>
            </a: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hlinkClick r:id="rId3"/>
              </a:rPr>
              <a:t> Days Festival</a:t>
            </a: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rPr>
              <a:t>, est. 1929</a:t>
            </a:r>
          </a:p>
        </p:txBody>
      </p:sp>
      <p:pic>
        <p:nvPicPr>
          <p:cNvPr id="5" name="Picture 4" descr="A group of people wearing goggles&#10;&#10;Description automatically generated with low confidence">
            <a:extLst>
              <a:ext uri="{FF2B5EF4-FFF2-40B4-BE49-F238E27FC236}">
                <a16:creationId xmlns:a16="http://schemas.microsoft.com/office/drawing/2014/main" id="{F28E7388-D321-426A-A483-1CB44D7BE0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334" y="977628"/>
            <a:ext cx="8686800" cy="5008484"/>
          </a:xfrm>
          <a:prstGeom prst="rect">
            <a:avLst/>
          </a:prstGeom>
        </p:spPr>
      </p:pic>
      <p:sp>
        <p:nvSpPr>
          <p:cNvPr id="7" name="Rectangle 6">
            <a:extLst>
              <a:ext uri="{FF2B5EF4-FFF2-40B4-BE49-F238E27FC236}">
                <a16:creationId xmlns:a16="http://schemas.microsoft.com/office/drawing/2014/main" id="{11A7F1F8-88EF-4F63-B75D-07D0673205EC}"/>
              </a:ext>
            </a:extLst>
          </p:cNvPr>
          <p:cNvSpPr/>
          <p:nvPr/>
        </p:nvSpPr>
        <p:spPr>
          <a:xfrm>
            <a:off x="7068211" y="5100714"/>
            <a:ext cx="1244251"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itchFamily="34" charset="0"/>
                <a:ea typeface="+mn-ea"/>
                <a:cs typeface="+mn-cs"/>
              </a:rPr>
              <a:t>Czech</a:t>
            </a:r>
          </a:p>
        </p:txBody>
      </p:sp>
    </p:spTree>
    <p:extLst>
      <p:ext uri="{BB962C8B-B14F-4D97-AF65-F5344CB8AC3E}">
        <p14:creationId xmlns:p14="http://schemas.microsoft.com/office/powerpoint/2010/main" val="3214076633"/>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3" name="AutoShape 4" descr="Image result for Kolacy Days montgomery, m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6" descr="Image result for Kolacy Days montgomery, m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5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9524"/>
            <a:ext cx="9144000" cy="6811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3701548" y="6408444"/>
            <a:ext cx="1736373" cy="369332"/>
          </a:xfrm>
          <a:prstGeom prst="rect">
            <a:avLst/>
          </a:prstGeom>
        </p:spPr>
        <p:txBody>
          <a:bodyPr wrap="none">
            <a:spAutoFit/>
          </a:bodyPr>
          <a:lstStyle/>
          <a:p>
            <a:pPr algn="ctr"/>
            <a:r>
              <a:rPr lang="en-US" sz="1000" b="1" dirty="0">
                <a:hlinkClick r:id="rId3"/>
              </a:rPr>
              <a:t>Montgomery, Minnesota</a:t>
            </a:r>
            <a:endParaRPr lang="en-US" sz="900" b="1" dirty="0"/>
          </a:p>
          <a:p>
            <a:pPr algn="ctr"/>
            <a:r>
              <a:rPr lang="en-US" sz="800" b="1" dirty="0">
                <a:hlinkClick r:id="rId4"/>
              </a:rPr>
              <a:t>http://www.montgomerymn.org/</a:t>
            </a:r>
            <a:endParaRPr lang="en-US" sz="800" b="1" dirty="0"/>
          </a:p>
        </p:txBody>
      </p:sp>
    </p:spTree>
    <p:extLst>
      <p:ext uri="{BB962C8B-B14F-4D97-AF65-F5344CB8AC3E}">
        <p14:creationId xmlns:p14="http://schemas.microsoft.com/office/powerpoint/2010/main" val="1489111009"/>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5073"/>
            <a:ext cx="9144000" cy="5138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701548" y="6408444"/>
            <a:ext cx="1736373" cy="369332"/>
          </a:xfrm>
          <a:prstGeom prst="rect">
            <a:avLst/>
          </a:prstGeom>
        </p:spPr>
        <p:txBody>
          <a:bodyPr wrap="none">
            <a:spAutoFit/>
          </a:bodyPr>
          <a:lstStyle/>
          <a:p>
            <a:pPr algn="ctr"/>
            <a:r>
              <a:rPr lang="en-US" sz="1000" b="1" dirty="0">
                <a:hlinkClick r:id="rId3"/>
              </a:rPr>
              <a:t>Montgomery, Minnesota</a:t>
            </a:r>
            <a:endParaRPr lang="en-US" sz="900" b="1" dirty="0"/>
          </a:p>
          <a:p>
            <a:pPr algn="ctr"/>
            <a:r>
              <a:rPr lang="en-US" sz="800" b="1" dirty="0">
                <a:hlinkClick r:id="rId4"/>
              </a:rPr>
              <a:t>http://www.montgomerymn.org/</a:t>
            </a:r>
            <a:endParaRPr lang="en-US" sz="800" b="1" dirty="0"/>
          </a:p>
        </p:txBody>
      </p:sp>
    </p:spTree>
    <p:extLst>
      <p:ext uri="{BB962C8B-B14F-4D97-AF65-F5344CB8AC3E}">
        <p14:creationId xmlns:p14="http://schemas.microsoft.com/office/powerpoint/2010/main" val="2213947633"/>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4" name="Rectangle 3"/>
          <p:cNvSpPr/>
          <p:nvPr/>
        </p:nvSpPr>
        <p:spPr>
          <a:xfrm>
            <a:off x="3701548" y="6433844"/>
            <a:ext cx="1736373"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mn-cs"/>
                <a:hlinkClick r:id="rId2"/>
              </a:rPr>
              <a:t>Montgomery, Minnesota</a:t>
            </a:r>
            <a:endParaRPr kumimoji="0" lang="en-US" sz="9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hlinkClick r:id="rId3"/>
              </a:rPr>
              <a:t>http://www.montgomerymn.org/</a:t>
            </a:r>
            <a:endPar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3" name="Picture 2" descr="A table full of pastries&#10;&#10;Description automatically generated with low confidence">
            <a:extLst>
              <a:ext uri="{FF2B5EF4-FFF2-40B4-BE49-F238E27FC236}">
                <a16:creationId xmlns:a16="http://schemas.microsoft.com/office/drawing/2014/main" id="{DB8ED85A-B27D-4F2E-9B8A-E1C62EB478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6" y="346924"/>
            <a:ext cx="9144000" cy="6099048"/>
          </a:xfrm>
          <a:prstGeom prst="rect">
            <a:avLst/>
          </a:prstGeom>
        </p:spPr>
      </p:pic>
    </p:spTree>
    <p:extLst>
      <p:ext uri="{BB962C8B-B14F-4D97-AF65-F5344CB8AC3E}">
        <p14:creationId xmlns:p14="http://schemas.microsoft.com/office/powerpoint/2010/main" val="1129405741"/>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5" name="Picture 4" descr="A child holding a bag of chips&#10;&#10;Description automatically generated with low confidence">
            <a:extLst>
              <a:ext uri="{FF2B5EF4-FFF2-40B4-BE49-F238E27FC236}">
                <a16:creationId xmlns:a16="http://schemas.microsoft.com/office/drawing/2014/main" id="{98092863-A991-4053-80B4-F41CEE8977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352" y="-12700"/>
            <a:ext cx="6941296" cy="6858000"/>
          </a:xfrm>
          <a:prstGeom prst="rect">
            <a:avLst/>
          </a:prstGeom>
        </p:spPr>
      </p:pic>
      <p:sp>
        <p:nvSpPr>
          <p:cNvPr id="6" name="Rectangle 5">
            <a:extLst>
              <a:ext uri="{FF2B5EF4-FFF2-40B4-BE49-F238E27FC236}">
                <a16:creationId xmlns:a16="http://schemas.microsoft.com/office/drawing/2014/main" id="{5C846EB7-B9C4-4F6B-B423-5343222D6527}"/>
              </a:ext>
            </a:extLst>
          </p:cNvPr>
          <p:cNvSpPr/>
          <p:nvPr/>
        </p:nvSpPr>
        <p:spPr>
          <a:xfrm>
            <a:off x="3701548" y="6433844"/>
            <a:ext cx="1736373"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mn-cs"/>
                <a:hlinkClick r:id="rId3"/>
              </a:rPr>
              <a:t>Montgomery, Minnesota</a:t>
            </a:r>
            <a:endParaRPr kumimoji="0" lang="en-US" sz="9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hlinkClick r:id="rId4"/>
              </a:rPr>
              <a:t>http://www.montgomerymn.org/</a:t>
            </a:r>
            <a:endPar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28043581"/>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8194" name="Picture 2" descr="Czech Dinner Delight - Food Ar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6" y="-30853"/>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701548" y="6408444"/>
            <a:ext cx="1736373" cy="369332"/>
          </a:xfrm>
          <a:prstGeom prst="rect">
            <a:avLst/>
          </a:prstGeom>
        </p:spPr>
        <p:txBody>
          <a:bodyPr wrap="none">
            <a:spAutoFit/>
          </a:bodyPr>
          <a:lstStyle/>
          <a:p>
            <a:pPr algn="ctr"/>
            <a:r>
              <a:rPr lang="en-US" sz="1000" b="1" dirty="0">
                <a:hlinkClick r:id="rId3"/>
              </a:rPr>
              <a:t>Montgomery, Minnesota</a:t>
            </a:r>
            <a:endParaRPr lang="en-US" sz="900" b="1" dirty="0"/>
          </a:p>
          <a:p>
            <a:pPr algn="ctr"/>
            <a:r>
              <a:rPr lang="en-US" sz="800" b="1" dirty="0">
                <a:hlinkClick r:id="rId4"/>
              </a:rPr>
              <a:t>http://www.montgomerymn.org/</a:t>
            </a:r>
            <a:endParaRPr lang="en-US" sz="800" b="1" dirty="0"/>
          </a:p>
        </p:txBody>
      </p:sp>
    </p:spTree>
    <p:extLst>
      <p:ext uri="{BB962C8B-B14F-4D97-AF65-F5344CB8AC3E}">
        <p14:creationId xmlns:p14="http://schemas.microsoft.com/office/powerpoint/2010/main" val="4220890314"/>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11266" name="Picture 2" descr="Image result for montgomery, m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80" y="725263"/>
            <a:ext cx="9144000" cy="538619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701548" y="6408444"/>
            <a:ext cx="1736373" cy="369332"/>
          </a:xfrm>
          <a:prstGeom prst="rect">
            <a:avLst/>
          </a:prstGeom>
        </p:spPr>
        <p:txBody>
          <a:bodyPr wrap="none">
            <a:spAutoFit/>
          </a:bodyPr>
          <a:lstStyle/>
          <a:p>
            <a:pPr algn="ctr"/>
            <a:r>
              <a:rPr lang="en-US" sz="1000" b="1" dirty="0">
                <a:hlinkClick r:id="rId3"/>
              </a:rPr>
              <a:t>Montgomery, Minnesota</a:t>
            </a:r>
            <a:endParaRPr lang="en-US" sz="900" b="1" dirty="0"/>
          </a:p>
          <a:p>
            <a:pPr algn="ctr"/>
            <a:r>
              <a:rPr lang="en-US" sz="800" b="1" dirty="0">
                <a:hlinkClick r:id="rId4"/>
              </a:rPr>
              <a:t>http://www.montgomerymn.org/</a:t>
            </a:r>
            <a:endParaRPr lang="en-US" sz="800" b="1" dirty="0"/>
          </a:p>
        </p:txBody>
      </p:sp>
    </p:spTree>
    <p:extLst>
      <p:ext uri="{BB962C8B-B14F-4D97-AF65-F5344CB8AC3E}">
        <p14:creationId xmlns:p14="http://schemas.microsoft.com/office/powerpoint/2010/main" val="2482327644"/>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3" name="Picture 2" descr="A person eating a hot dog&#10;&#10;Description automatically generated with medium confidence">
            <a:extLst>
              <a:ext uri="{FF2B5EF4-FFF2-40B4-BE49-F238E27FC236}">
                <a16:creationId xmlns:a16="http://schemas.microsoft.com/office/drawing/2014/main" id="{60BC3841-8E6F-4F3D-B56A-765999A793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934" y="131365"/>
            <a:ext cx="8001000" cy="6675835"/>
          </a:xfrm>
          <a:prstGeom prst="rect">
            <a:avLst/>
          </a:prstGeom>
        </p:spPr>
      </p:pic>
      <p:sp>
        <p:nvSpPr>
          <p:cNvPr id="6" name="Rectangle 5">
            <a:extLst>
              <a:ext uri="{FF2B5EF4-FFF2-40B4-BE49-F238E27FC236}">
                <a16:creationId xmlns:a16="http://schemas.microsoft.com/office/drawing/2014/main" id="{43203C75-82E9-4D7F-9CCD-8B3C814F6ADC}"/>
              </a:ext>
            </a:extLst>
          </p:cNvPr>
          <p:cNvSpPr/>
          <p:nvPr/>
        </p:nvSpPr>
        <p:spPr>
          <a:xfrm>
            <a:off x="3701548" y="6408444"/>
            <a:ext cx="1736373"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mn-cs"/>
                <a:hlinkClick r:id="rId3"/>
              </a:rPr>
              <a:t>Montgomery, Minnesota</a:t>
            </a:r>
            <a:endParaRPr kumimoji="0" lang="en-US" sz="9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hlinkClick r:id="rId4"/>
              </a:rPr>
              <a:t>http://www.montgomerymn.org/</a:t>
            </a:r>
            <a:endPar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034349896"/>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3076" name="Picture 4" descr="eatingki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9" y="-17464"/>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701548" y="6408444"/>
            <a:ext cx="1736373" cy="369332"/>
          </a:xfrm>
          <a:prstGeom prst="rect">
            <a:avLst/>
          </a:prstGeom>
        </p:spPr>
        <p:txBody>
          <a:bodyPr wrap="none">
            <a:spAutoFit/>
          </a:bodyPr>
          <a:lstStyle/>
          <a:p>
            <a:pPr algn="ctr"/>
            <a:r>
              <a:rPr lang="en-US" sz="1000" b="1" dirty="0">
                <a:hlinkClick r:id="rId3"/>
              </a:rPr>
              <a:t>Montgomery, Minnesota</a:t>
            </a:r>
            <a:endParaRPr lang="en-US" sz="900" b="1" dirty="0"/>
          </a:p>
          <a:p>
            <a:pPr algn="ctr"/>
            <a:r>
              <a:rPr lang="en-US" sz="800" b="1" dirty="0">
                <a:hlinkClick r:id="rId4"/>
              </a:rPr>
              <a:t>http://www.montgomerymn.org/</a:t>
            </a:r>
            <a:endParaRPr lang="en-US" sz="800" b="1" dirty="0"/>
          </a:p>
        </p:txBody>
      </p:sp>
    </p:spTree>
    <p:extLst>
      <p:ext uri="{BB962C8B-B14F-4D97-AF65-F5344CB8AC3E}">
        <p14:creationId xmlns:p14="http://schemas.microsoft.com/office/powerpoint/2010/main" val="728538681"/>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9218" name="Picture 2" descr="Traditional Czech Dress - Reddemann - Tale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6449"/>
            <a:ext cx="9144000" cy="607161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701548" y="6408444"/>
            <a:ext cx="1736373" cy="369332"/>
          </a:xfrm>
          <a:prstGeom prst="rect">
            <a:avLst/>
          </a:prstGeom>
        </p:spPr>
        <p:txBody>
          <a:bodyPr wrap="none">
            <a:spAutoFit/>
          </a:bodyPr>
          <a:lstStyle/>
          <a:p>
            <a:pPr algn="ctr"/>
            <a:r>
              <a:rPr lang="en-US" sz="1000" b="1" dirty="0">
                <a:hlinkClick r:id="rId3"/>
              </a:rPr>
              <a:t>Montgomery, Minnesota</a:t>
            </a:r>
            <a:endParaRPr lang="en-US" sz="900" b="1" dirty="0"/>
          </a:p>
          <a:p>
            <a:pPr algn="ctr"/>
            <a:r>
              <a:rPr lang="en-US" sz="800" b="1" dirty="0">
                <a:hlinkClick r:id="rId4"/>
              </a:rPr>
              <a:t>http://www.montgomerymn.org/</a:t>
            </a:r>
            <a:endParaRPr lang="en-US" sz="800" b="1" dirty="0"/>
          </a:p>
        </p:txBody>
      </p:sp>
    </p:spTree>
    <p:extLst>
      <p:ext uri="{BB962C8B-B14F-4D97-AF65-F5344CB8AC3E}">
        <p14:creationId xmlns:p14="http://schemas.microsoft.com/office/powerpoint/2010/main" val="4192420616"/>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3" name="Rectangle 3"/>
          <p:cNvSpPr>
            <a:spLocks noGrp="1" noChangeArrowheads="1"/>
          </p:cNvSpPr>
          <p:nvPr>
            <p:ph type="subTitle" idx="4294967295"/>
          </p:nvPr>
        </p:nvSpPr>
        <p:spPr>
          <a:xfrm>
            <a:off x="812800" y="2825758"/>
            <a:ext cx="7378700" cy="2733056"/>
          </a:xfrm>
        </p:spPr>
        <p:txBody>
          <a:bodyPr wrap="square">
            <a:spAutoFit/>
          </a:bodyPr>
          <a:lstStyle/>
          <a:p>
            <a:pPr marL="0" indent="0" eaLnBrk="1" hangingPunct="1">
              <a:tabLst>
                <a:tab pos="685800" algn="l"/>
                <a:tab pos="1200150" algn="l"/>
              </a:tabLst>
            </a:pPr>
            <a:r>
              <a:rPr lang="en-US" sz="4000" b="1" dirty="0">
                <a:solidFill>
                  <a:schemeClr val="accent5">
                    <a:lumMod val="90000"/>
                  </a:schemeClr>
                </a:solidFill>
              </a:rPr>
              <a:t> </a:t>
            </a:r>
            <a:r>
              <a:rPr lang="en-US" sz="4400" b="1" dirty="0">
                <a:solidFill>
                  <a:schemeClr val="accent5">
                    <a:lumMod val="90000"/>
                  </a:schemeClr>
                </a:solidFill>
              </a:rPr>
              <a:t>“cultures”</a:t>
            </a:r>
            <a:endParaRPr lang="en-US" sz="4000" b="1" dirty="0">
              <a:solidFill>
                <a:schemeClr val="accent5">
                  <a:lumMod val="90000"/>
                </a:schemeClr>
              </a:solidFill>
            </a:endParaRPr>
          </a:p>
          <a:p>
            <a:pPr marL="1257300" lvl="2" eaLnBrk="1" hangingPunct="1">
              <a:lnSpc>
                <a:spcPct val="150000"/>
              </a:lnSpc>
              <a:tabLst>
                <a:tab pos="685800" algn="l"/>
                <a:tab pos="1200150" algn="l"/>
              </a:tabLst>
            </a:pPr>
            <a:r>
              <a:rPr lang="en-US" sz="2800" b="1" dirty="0">
                <a:solidFill>
                  <a:schemeClr val="accent1"/>
                </a:solidFill>
              </a:rPr>
              <a:t>are integrated</a:t>
            </a:r>
          </a:p>
          <a:p>
            <a:pPr marL="1257300" lvl="2" eaLnBrk="1" hangingPunct="1">
              <a:spcBef>
                <a:spcPts val="0"/>
              </a:spcBef>
              <a:tabLst>
                <a:tab pos="685800" algn="l"/>
                <a:tab pos="1200150" algn="l"/>
              </a:tabLst>
            </a:pPr>
            <a:r>
              <a:rPr lang="en-US" sz="2800" b="1" dirty="0">
                <a:solidFill>
                  <a:srgbClr val="000000"/>
                </a:solidFill>
              </a:rPr>
              <a:t>Interact  and change</a:t>
            </a:r>
          </a:p>
          <a:p>
            <a:pPr marL="1714500" lvl="3" eaLnBrk="1" hangingPunct="1">
              <a:spcBef>
                <a:spcPts val="0"/>
              </a:spcBef>
              <a:tabLst>
                <a:tab pos="685800" algn="l"/>
                <a:tab pos="1200150" algn="l"/>
              </a:tabLst>
            </a:pPr>
            <a:r>
              <a:rPr lang="en-US" sz="1800" b="1" dirty="0">
                <a:solidFill>
                  <a:srgbClr val="000000"/>
                </a:solidFill>
              </a:rPr>
              <a:t>the idea that some cultures  </a:t>
            </a:r>
            <a:br>
              <a:rPr lang="en-US" sz="1800" b="1" dirty="0">
                <a:solidFill>
                  <a:srgbClr val="000000"/>
                </a:solidFill>
              </a:rPr>
            </a:br>
            <a:r>
              <a:rPr lang="en-US" sz="1600" b="1" dirty="0">
                <a:solidFill>
                  <a:srgbClr val="000000"/>
                </a:solidFill>
              </a:rPr>
              <a:t>(like “hunting and gathering” cultures, or the Amish) </a:t>
            </a:r>
            <a:br>
              <a:rPr lang="en-US" sz="1800" b="1" dirty="0">
                <a:solidFill>
                  <a:srgbClr val="000000"/>
                </a:solidFill>
              </a:rPr>
            </a:br>
            <a:r>
              <a:rPr lang="en-US" sz="1800" b="1" dirty="0">
                <a:solidFill>
                  <a:srgbClr val="000000"/>
                </a:solidFill>
              </a:rPr>
              <a:t>do not change is not correct</a:t>
            </a:r>
          </a:p>
        </p:txBody>
      </p:sp>
      <p:sp>
        <p:nvSpPr>
          <p:cNvPr id="327682"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dirty="0">
                <a:solidFill>
                  <a:srgbClr val="DAEDEF">
                    <a:lumMod val="90000"/>
                  </a:srgbClr>
                </a:solidFill>
                <a:latin typeface="Arial" charset="0"/>
              </a:rPr>
              <a:t>Main Characteristics</a:t>
            </a:r>
          </a:p>
        </p:txBody>
      </p:sp>
    </p:spTree>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2052" name="Picture 4" descr="http://www.cityofmontgomerymn.com/vertical/Sites/%7BC9488A4E-8C1B-4BE7-847A-8154FE8966A6%7D/uploads/%7B14E20CBD-B22C-40B5-9A8E-DDD0CBAA4AAD%7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9" y="-281219"/>
            <a:ext cx="9144000" cy="653567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701548" y="6408444"/>
            <a:ext cx="1736373" cy="369332"/>
          </a:xfrm>
          <a:prstGeom prst="rect">
            <a:avLst/>
          </a:prstGeom>
        </p:spPr>
        <p:txBody>
          <a:bodyPr wrap="none">
            <a:spAutoFit/>
          </a:bodyPr>
          <a:lstStyle/>
          <a:p>
            <a:pPr algn="ctr"/>
            <a:r>
              <a:rPr lang="en-US" sz="1000" b="1" dirty="0">
                <a:hlinkClick r:id="rId3"/>
              </a:rPr>
              <a:t>Montgomery, Minnesota</a:t>
            </a:r>
            <a:endParaRPr lang="en-US" sz="900" b="1" dirty="0"/>
          </a:p>
          <a:p>
            <a:pPr algn="ctr"/>
            <a:r>
              <a:rPr lang="en-US" sz="800" b="1" dirty="0">
                <a:hlinkClick r:id="rId4"/>
              </a:rPr>
              <a:t>http://www.montgomerymn.org/</a:t>
            </a:r>
            <a:endParaRPr lang="en-US" sz="800" b="1" dirty="0"/>
          </a:p>
        </p:txBody>
      </p:sp>
    </p:spTree>
    <p:extLst>
      <p:ext uri="{BB962C8B-B14F-4D97-AF65-F5344CB8AC3E}">
        <p14:creationId xmlns:p14="http://schemas.microsoft.com/office/powerpoint/2010/main" val="1405088000"/>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2" name="Rectangle 1"/>
          <p:cNvSpPr/>
          <p:nvPr/>
        </p:nvSpPr>
        <p:spPr>
          <a:xfrm>
            <a:off x="3701548" y="6408444"/>
            <a:ext cx="1736373" cy="369332"/>
          </a:xfrm>
          <a:prstGeom prst="rect">
            <a:avLst/>
          </a:prstGeom>
        </p:spPr>
        <p:txBody>
          <a:bodyPr wrap="none">
            <a:spAutoFit/>
          </a:bodyPr>
          <a:lstStyle/>
          <a:p>
            <a:pPr algn="ctr"/>
            <a:r>
              <a:rPr lang="en-US" sz="1000" b="1" dirty="0">
                <a:hlinkClick r:id="rId2"/>
              </a:rPr>
              <a:t>Montgomery, Minnesota</a:t>
            </a:r>
            <a:endParaRPr lang="en-US" sz="900" b="1" dirty="0"/>
          </a:p>
          <a:p>
            <a:pPr algn="ctr"/>
            <a:r>
              <a:rPr lang="en-US" sz="800" b="1" dirty="0">
                <a:hlinkClick r:id="rId3"/>
              </a:rPr>
              <a:t>http://www.montgomerymn.org/</a:t>
            </a:r>
            <a:endParaRPr lang="en-US" sz="800" b="1"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14" y="1021909"/>
            <a:ext cx="9144000" cy="52303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171918"/>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464"/>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2780534" y="6553584"/>
            <a:ext cx="3549370" cy="184666"/>
          </a:xfrm>
          <a:prstGeom prst="rect">
            <a:avLst/>
          </a:prstGeom>
        </p:spPr>
        <p:txBody>
          <a:bodyPr wrap="none">
            <a:spAutoFit/>
          </a:bodyPr>
          <a:lstStyle/>
          <a:p>
            <a:pPr algn="ctr"/>
            <a:r>
              <a:rPr lang="en-US" sz="600" b="1" dirty="0">
                <a:hlinkClick r:id="rId3"/>
              </a:rPr>
              <a:t>https://fleetingfarms.wordpress.com/2014/06/25/budejovice-church-montgomery-minnesota/</a:t>
            </a:r>
            <a:endParaRPr lang="en-US" sz="600" b="1" dirty="0"/>
          </a:p>
        </p:txBody>
      </p:sp>
      <p:sp>
        <p:nvSpPr>
          <p:cNvPr id="10" name="Rectangle 9"/>
          <p:cNvSpPr/>
          <p:nvPr/>
        </p:nvSpPr>
        <p:spPr>
          <a:xfrm>
            <a:off x="580611" y="4825158"/>
            <a:ext cx="3555999" cy="1077218"/>
          </a:xfrm>
          <a:prstGeom prst="rect">
            <a:avLst/>
          </a:prstGeom>
        </p:spPr>
        <p:txBody>
          <a:bodyPr wrap="square">
            <a:spAutoFit/>
          </a:bodyPr>
          <a:lstStyle/>
          <a:p>
            <a:pPr algn="ctr"/>
            <a:r>
              <a:rPr lang="en-US" sz="2800" b="1" dirty="0">
                <a:solidFill>
                  <a:srgbClr val="FFFFFF"/>
                </a:solidFill>
              </a:rPr>
              <a:t>Budejovice Church</a:t>
            </a:r>
          </a:p>
          <a:p>
            <a:pPr algn="ctr"/>
            <a:r>
              <a:rPr lang="en-US" dirty="0">
                <a:solidFill>
                  <a:srgbClr val="FFFFFF"/>
                </a:solidFill>
              </a:rPr>
              <a:t>(St. John's Chapel)</a:t>
            </a:r>
          </a:p>
          <a:p>
            <a:pPr algn="ctr"/>
            <a:r>
              <a:rPr lang="en-US" dirty="0">
                <a:solidFill>
                  <a:srgbClr val="FFFFFF"/>
                </a:solidFill>
              </a:rPr>
              <a:t>Montgomery, Minnesota</a:t>
            </a:r>
          </a:p>
        </p:txBody>
      </p:sp>
    </p:spTree>
    <p:extLst>
      <p:ext uri="{BB962C8B-B14F-4D97-AF65-F5344CB8AC3E}">
        <p14:creationId xmlns:p14="http://schemas.microsoft.com/office/powerpoint/2010/main" val="3350182290"/>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showMasterPhAnim="0">
  <p:cSld>
    <p:bg>
      <p:bgPr>
        <a:solidFill>
          <a:srgbClr val="A4BCD0"/>
        </a:solidFill>
        <a:effectLst/>
      </p:bgPr>
    </p:bg>
    <p:spTree>
      <p:nvGrpSpPr>
        <p:cNvPr id="1" name=""/>
        <p:cNvGrpSpPr/>
        <p:nvPr/>
      </p:nvGrpSpPr>
      <p:grpSpPr>
        <a:xfrm>
          <a:off x="0" y="0"/>
          <a:ext cx="0" cy="0"/>
          <a:chOff x="0" y="0"/>
          <a:chExt cx="0" cy="0"/>
        </a:xfrm>
      </p:grpSpPr>
      <p:sp>
        <p:nvSpPr>
          <p:cNvPr id="9" name="Rectangle 8"/>
          <p:cNvSpPr/>
          <p:nvPr/>
        </p:nvSpPr>
        <p:spPr>
          <a:xfrm>
            <a:off x="3800044" y="6553584"/>
            <a:ext cx="1510350" cy="184666"/>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 b="1" i="0" u="none" strike="noStrike" kern="1200" cap="none" spc="0" normalizeH="0" baseline="0" noProof="0" dirty="0">
                <a:ln>
                  <a:noFill/>
                </a:ln>
                <a:solidFill>
                  <a:srgbClr val="000000"/>
                </a:solidFill>
                <a:effectLst/>
                <a:uLnTx/>
                <a:uFillTx/>
                <a:latin typeface="Arial" pitchFamily="34" charset="0"/>
                <a:ea typeface="+mn-ea"/>
                <a:cs typeface="+mn-cs"/>
                <a:hlinkClick r:id="rId2"/>
              </a:rPr>
              <a:t>https://www.czechheritageclub.com/</a:t>
            </a:r>
            <a:endParaRPr kumimoji="0" lang="en-US" sz="6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3" name="Picture 2">
            <a:extLst>
              <a:ext uri="{FF2B5EF4-FFF2-40B4-BE49-F238E27FC236}">
                <a16:creationId xmlns:a16="http://schemas.microsoft.com/office/drawing/2014/main" id="{5A2A6393-2929-B549-5CDE-16303C75B386}"/>
              </a:ext>
            </a:extLst>
          </p:cNvPr>
          <p:cNvPicPr>
            <a:picLocks noChangeAspect="1"/>
          </p:cNvPicPr>
          <p:nvPr/>
        </p:nvPicPr>
        <p:blipFill>
          <a:blip r:embed="rId3"/>
          <a:stretch>
            <a:fillRect/>
          </a:stretch>
        </p:blipFill>
        <p:spPr>
          <a:xfrm>
            <a:off x="457200" y="535723"/>
            <a:ext cx="8229600" cy="5964071"/>
          </a:xfrm>
          <a:prstGeom prst="rect">
            <a:avLst/>
          </a:prstGeom>
          <a:solidFill>
            <a:srgbClr val="ADC6D3"/>
          </a:solidFill>
        </p:spPr>
      </p:pic>
    </p:spTree>
    <p:extLst>
      <p:ext uri="{BB962C8B-B14F-4D97-AF65-F5344CB8AC3E}">
        <p14:creationId xmlns:p14="http://schemas.microsoft.com/office/powerpoint/2010/main" val="1738662129"/>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showMasterPhAnim="0">
  <p:cSld>
    <p:bg>
      <p:bgPr>
        <a:solidFill>
          <a:srgbClr val="0F4974"/>
        </a:solidFill>
        <a:effectLst/>
      </p:bgPr>
    </p:bg>
    <p:spTree>
      <p:nvGrpSpPr>
        <p:cNvPr id="1" name=""/>
        <p:cNvGrpSpPr/>
        <p:nvPr/>
      </p:nvGrpSpPr>
      <p:grpSpPr>
        <a:xfrm>
          <a:off x="0" y="0"/>
          <a:ext cx="0" cy="0"/>
          <a:chOff x="0" y="0"/>
          <a:chExt cx="0" cy="0"/>
        </a:xfrm>
      </p:grpSpPr>
      <p:sp>
        <p:nvSpPr>
          <p:cNvPr id="9" name="Rectangle 8"/>
          <p:cNvSpPr/>
          <p:nvPr/>
        </p:nvSpPr>
        <p:spPr>
          <a:xfrm>
            <a:off x="3275061" y="6553584"/>
            <a:ext cx="2560316" cy="184666"/>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 b="1" i="0" u="none" strike="noStrike" kern="1200" cap="none" spc="0" normalizeH="0" baseline="0" noProof="0" dirty="0">
                <a:ln>
                  <a:noFill/>
                </a:ln>
                <a:solidFill>
                  <a:srgbClr val="000000"/>
                </a:solidFill>
                <a:effectLst/>
                <a:uLnTx/>
                <a:uFillTx/>
                <a:latin typeface="Arial" pitchFamily="34" charset="0"/>
                <a:ea typeface="+mn-ea"/>
                <a:cs typeface="+mn-cs"/>
                <a:hlinkClick r:id="rId2"/>
              </a:rPr>
              <a:t>https://www.c8zechheritageclub.com/PDF-Files/StNick-23-full.pdf</a:t>
            </a:r>
            <a:endParaRPr kumimoji="0" lang="en-US" sz="6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6" name="Picture 5">
            <a:extLst>
              <a:ext uri="{FF2B5EF4-FFF2-40B4-BE49-F238E27FC236}">
                <a16:creationId xmlns:a16="http://schemas.microsoft.com/office/drawing/2014/main" id="{2D943C0C-7E2F-6191-EA3D-A15301BB91C7}"/>
              </a:ext>
            </a:extLst>
          </p:cNvPr>
          <p:cNvPicPr>
            <a:picLocks noChangeAspect="1"/>
          </p:cNvPicPr>
          <p:nvPr/>
        </p:nvPicPr>
        <p:blipFill>
          <a:blip r:embed="rId3"/>
          <a:stretch>
            <a:fillRect/>
          </a:stretch>
        </p:blipFill>
        <p:spPr>
          <a:xfrm>
            <a:off x="2278646" y="391111"/>
            <a:ext cx="4572000" cy="6056923"/>
          </a:xfrm>
          <a:prstGeom prst="rect">
            <a:avLst/>
          </a:prstGeom>
          <a:ln w="12700">
            <a:solidFill>
              <a:schemeClr val="bg1"/>
            </a:solidFill>
          </a:ln>
        </p:spPr>
      </p:pic>
    </p:spTree>
    <p:extLst>
      <p:ext uri="{BB962C8B-B14F-4D97-AF65-F5344CB8AC3E}">
        <p14:creationId xmlns:p14="http://schemas.microsoft.com/office/powerpoint/2010/main" val="1203320685"/>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showMasterPhAnim="0">
  <p:cSld>
    <p:bg>
      <p:bgPr>
        <a:solidFill>
          <a:srgbClr val="0F4974"/>
        </a:solidFill>
        <a:effectLst/>
      </p:bgPr>
    </p:bg>
    <p:spTree>
      <p:nvGrpSpPr>
        <p:cNvPr id="1" name=""/>
        <p:cNvGrpSpPr/>
        <p:nvPr/>
      </p:nvGrpSpPr>
      <p:grpSpPr>
        <a:xfrm>
          <a:off x="0" y="0"/>
          <a:ext cx="0" cy="0"/>
          <a:chOff x="0" y="0"/>
          <a:chExt cx="0" cy="0"/>
        </a:xfrm>
      </p:grpSpPr>
      <p:sp>
        <p:nvSpPr>
          <p:cNvPr id="9" name="Rectangle 8"/>
          <p:cNvSpPr/>
          <p:nvPr/>
        </p:nvSpPr>
        <p:spPr>
          <a:xfrm>
            <a:off x="3670201" y="6553584"/>
            <a:ext cx="1770036" cy="184666"/>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 b="1" i="0" u="none" strike="noStrike" kern="1200" cap="none" spc="0" normalizeH="0" baseline="0" noProof="0" dirty="0">
                <a:ln>
                  <a:noFill/>
                </a:ln>
                <a:solidFill>
                  <a:srgbClr val="000000"/>
                </a:solidFill>
                <a:effectLst/>
                <a:uLnTx/>
                <a:uFillTx/>
                <a:latin typeface="Arial" pitchFamily="34" charset="0"/>
                <a:ea typeface="+mn-ea"/>
                <a:cs typeface="+mn-cs"/>
                <a:hlinkClick r:id="rId2"/>
              </a:rPr>
              <a:t>https://www.montgomerymn.org/masopust/</a:t>
            </a:r>
            <a:endParaRPr kumimoji="0" lang="en-US" sz="6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5" name="Picture 4">
            <a:extLst>
              <a:ext uri="{FF2B5EF4-FFF2-40B4-BE49-F238E27FC236}">
                <a16:creationId xmlns:a16="http://schemas.microsoft.com/office/drawing/2014/main" id="{4335883B-D9F5-DE9F-0049-D14E3A5932BC}"/>
              </a:ext>
            </a:extLst>
          </p:cNvPr>
          <p:cNvPicPr>
            <a:picLocks noChangeAspect="1"/>
          </p:cNvPicPr>
          <p:nvPr/>
        </p:nvPicPr>
        <p:blipFill>
          <a:blip r:embed="rId3"/>
          <a:stretch>
            <a:fillRect/>
          </a:stretch>
        </p:blipFill>
        <p:spPr>
          <a:xfrm>
            <a:off x="2285882" y="453872"/>
            <a:ext cx="4572235" cy="5950256"/>
          </a:xfrm>
          <a:prstGeom prst="rect">
            <a:avLst/>
          </a:prstGeom>
        </p:spPr>
      </p:pic>
    </p:spTree>
    <p:extLst>
      <p:ext uri="{BB962C8B-B14F-4D97-AF65-F5344CB8AC3E}">
        <p14:creationId xmlns:p14="http://schemas.microsoft.com/office/powerpoint/2010/main" val="531482262"/>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Rectangle 1"/>
          <p:cNvSpPr/>
          <p:nvPr/>
        </p:nvSpPr>
        <p:spPr>
          <a:xfrm>
            <a:off x="2714098" y="6132678"/>
            <a:ext cx="3711273" cy="646331"/>
          </a:xfrm>
          <a:prstGeom prst="rect">
            <a:avLst/>
          </a:prstGeom>
        </p:spPr>
        <p:txBody>
          <a:bodyPr wrap="none">
            <a:spAutoFit/>
          </a:bodyPr>
          <a:lstStyle/>
          <a:p>
            <a:pPr algn="ctr"/>
            <a:r>
              <a:rPr lang="en-US" b="1" dirty="0">
                <a:hlinkClick r:id="rId2"/>
              </a:rPr>
              <a:t>Montgomery, Minnesota</a:t>
            </a:r>
            <a:endParaRPr lang="en-US" b="1" dirty="0"/>
          </a:p>
          <a:p>
            <a:pPr algn="ctr"/>
            <a:r>
              <a:rPr lang="en-US" b="1" dirty="0" err="1">
                <a:hlinkClick r:id="rId3"/>
              </a:rPr>
              <a:t>Kolacky</a:t>
            </a:r>
            <a:r>
              <a:rPr lang="en-US" b="1" dirty="0">
                <a:hlinkClick r:id="rId3"/>
              </a:rPr>
              <a:t> Days Festival</a:t>
            </a:r>
            <a:r>
              <a:rPr lang="en-US" b="1" dirty="0"/>
              <a:t>, est. 1929</a:t>
            </a:r>
          </a:p>
        </p:txBody>
      </p:sp>
      <p:pic>
        <p:nvPicPr>
          <p:cNvPr id="5121"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7879" y="1386854"/>
            <a:ext cx="5160410" cy="3096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783768" y="4626429"/>
            <a:ext cx="7561943" cy="1446550"/>
          </a:xfrm>
          <a:prstGeom prst="rect">
            <a:avLst/>
          </a:prstGeom>
        </p:spPr>
        <p:txBody>
          <a:bodyPr wrap="square">
            <a:spAutoFit/>
          </a:bodyPr>
          <a:lstStyle/>
          <a:p>
            <a:pPr algn="ctr"/>
            <a:r>
              <a:rPr lang="en-US" sz="2000" b="1" dirty="0"/>
              <a:t>“</a:t>
            </a:r>
            <a:r>
              <a:rPr lang="en-US" sz="2000" b="1" dirty="0" err="1"/>
              <a:t>Dvořák</a:t>
            </a:r>
            <a:r>
              <a:rPr lang="en-US" sz="2000" b="1" dirty="0"/>
              <a:t> or Dvorak is a common Czech surname, originally referring to a rich landowner with a manor house </a:t>
            </a:r>
            <a:br>
              <a:rPr lang="en-US" sz="2000" b="1" dirty="0"/>
            </a:br>
            <a:r>
              <a:rPr lang="en-US" sz="2000" b="1" dirty="0"/>
              <a:t>(Czech </a:t>
            </a:r>
            <a:r>
              <a:rPr lang="en-US" sz="2000" b="1" i="1" dirty="0" err="1"/>
              <a:t>dvůr</a:t>
            </a:r>
            <a:r>
              <a:rPr lang="en-US" sz="2000" b="1" dirty="0"/>
              <a:t>. . . .)</a:t>
            </a:r>
          </a:p>
          <a:p>
            <a:pPr algn="ctr"/>
            <a:r>
              <a:rPr lang="en-US" sz="2000" b="1" dirty="0"/>
              <a:t>It is the fourth most common surname in the Czech lands.” </a:t>
            </a:r>
            <a:r>
              <a:rPr lang="en-US" sz="700" dirty="0"/>
              <a:t>-- Wikipedia</a:t>
            </a:r>
          </a:p>
        </p:txBody>
      </p:sp>
    </p:spTree>
    <p:extLst>
      <p:ext uri="{BB962C8B-B14F-4D97-AF65-F5344CB8AC3E}">
        <p14:creationId xmlns:p14="http://schemas.microsoft.com/office/powerpoint/2010/main" val="1906514056"/>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6" name="Picture 2" descr="2016 royalty welcome sig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35" y="530446"/>
            <a:ext cx="8229600" cy="548091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714098" y="6132678"/>
            <a:ext cx="3711273" cy="646331"/>
          </a:xfrm>
          <a:prstGeom prst="rect">
            <a:avLst/>
          </a:prstGeom>
        </p:spPr>
        <p:txBody>
          <a:bodyPr wrap="none">
            <a:spAutoFit/>
          </a:bodyPr>
          <a:lstStyle/>
          <a:p>
            <a:pPr algn="ctr"/>
            <a:r>
              <a:rPr lang="en-US" b="1" dirty="0">
                <a:hlinkClick r:id="rId3"/>
              </a:rPr>
              <a:t>Montgomery, Minnesota</a:t>
            </a:r>
            <a:endParaRPr lang="en-US" b="1" dirty="0"/>
          </a:p>
          <a:p>
            <a:pPr algn="ctr"/>
            <a:r>
              <a:rPr lang="en-US" b="1" dirty="0" err="1">
                <a:hlinkClick r:id="rId4"/>
              </a:rPr>
              <a:t>Kolacky</a:t>
            </a:r>
            <a:r>
              <a:rPr lang="en-US" b="1" dirty="0">
                <a:hlinkClick r:id="rId4"/>
              </a:rPr>
              <a:t> Days Festival</a:t>
            </a:r>
            <a:r>
              <a:rPr lang="en-US" b="1" dirty="0"/>
              <a:t>, est. 1929</a:t>
            </a:r>
          </a:p>
        </p:txBody>
      </p:sp>
      <p:sp>
        <p:nvSpPr>
          <p:cNvPr id="3" name="Rectangle 2"/>
          <p:cNvSpPr/>
          <p:nvPr/>
        </p:nvSpPr>
        <p:spPr>
          <a:xfrm>
            <a:off x="3308575" y="3500904"/>
            <a:ext cx="4872872" cy="2431435"/>
          </a:xfrm>
          <a:prstGeom prst="rect">
            <a:avLst/>
          </a:prstGeom>
        </p:spPr>
        <p:txBody>
          <a:bodyPr wrap="none">
            <a:spAutoFit/>
          </a:bodyPr>
          <a:lstStyle/>
          <a:p>
            <a:pPr algn="ctr"/>
            <a:r>
              <a:rPr lang="en-US" sz="5400" b="1" dirty="0">
                <a:solidFill>
                  <a:srgbClr val="FFFFFF"/>
                </a:solidFill>
              </a:rPr>
              <a:t>Motto:</a:t>
            </a:r>
          </a:p>
          <a:p>
            <a:pPr algn="ctr"/>
            <a:r>
              <a:rPr lang="en-US" sz="5400" i="1" dirty="0" err="1">
                <a:solidFill>
                  <a:srgbClr val="FFFFFF"/>
                </a:solidFill>
              </a:rPr>
              <a:t>Vitáme</a:t>
            </a:r>
            <a:r>
              <a:rPr lang="en-US" sz="5400" i="1" dirty="0">
                <a:solidFill>
                  <a:srgbClr val="FFFFFF"/>
                </a:solidFill>
              </a:rPr>
              <a:t> </a:t>
            </a:r>
            <a:r>
              <a:rPr lang="en-US" sz="5400" i="1" dirty="0" err="1">
                <a:solidFill>
                  <a:srgbClr val="FFFFFF"/>
                </a:solidFill>
              </a:rPr>
              <a:t>Vás</a:t>
            </a:r>
            <a:r>
              <a:rPr lang="en-US" sz="5400" i="1" dirty="0">
                <a:solidFill>
                  <a:srgbClr val="FFFFFF"/>
                </a:solidFill>
              </a:rPr>
              <a:t> </a:t>
            </a:r>
          </a:p>
          <a:p>
            <a:pPr algn="ctr"/>
            <a:r>
              <a:rPr lang="en-US" sz="4400" dirty="0">
                <a:solidFill>
                  <a:srgbClr val="FFFFFF"/>
                </a:solidFill>
              </a:rPr>
              <a:t>"We welcome you"</a:t>
            </a:r>
            <a:endParaRPr lang="en-US" sz="4400" b="1" dirty="0">
              <a:solidFill>
                <a:srgbClr val="FFFFFF"/>
              </a:solidFill>
            </a:endParaRPr>
          </a:p>
        </p:txBody>
      </p:sp>
    </p:spTree>
    <p:extLst>
      <p:ext uri="{BB962C8B-B14F-4D97-AF65-F5344CB8AC3E}">
        <p14:creationId xmlns:p14="http://schemas.microsoft.com/office/powerpoint/2010/main" val="4229537364"/>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rPr>
              <a:t>The Concept of Culture</a:t>
            </a:r>
          </a:p>
        </p:txBody>
      </p:sp>
      <p:sp>
        <p:nvSpPr>
          <p:cNvPr id="5" name="TextBox 4"/>
          <p:cNvSpPr txBox="1">
            <a:spLocks noChangeArrowheads="1"/>
          </p:cNvSpPr>
          <p:nvPr/>
        </p:nvSpPr>
        <p:spPr bwMode="auto">
          <a:xfrm>
            <a:off x="667658" y="1407910"/>
            <a:ext cx="7784196" cy="4644555"/>
          </a:xfrm>
          <a:prstGeom prst="rect">
            <a:avLst/>
          </a:prstGeom>
          <a:solidFill>
            <a:schemeClr val="bg1"/>
          </a:solidFill>
          <a:ln w="76200">
            <a:solidFill>
              <a:srgbClr val="FFC000"/>
            </a:solidFill>
            <a:miter lim="800000"/>
            <a:headEnd/>
            <a:tailEnd/>
          </a:ln>
        </p:spPr>
        <p:txBody>
          <a:bodyPr lIns="228600" tIns="228600" rIns="228600" bIns="228600">
            <a:noAutofit/>
          </a:bodyPr>
          <a:lstStyle/>
          <a:p>
            <a:pPr algn="ctr"/>
            <a:r>
              <a:rPr lang="en-US" sz="2800" b="1" dirty="0">
                <a:solidFill>
                  <a:srgbClr val="000000"/>
                </a:solidFill>
              </a:rPr>
              <a:t>local groups </a:t>
            </a:r>
            <a:r>
              <a:rPr lang="en-US" sz="2800" b="1" dirty="0">
                <a:solidFill>
                  <a:srgbClr val="FF1B36"/>
                </a:solidFill>
                <a:latin typeface="Verdana" pitchFamily="34" charset="0"/>
              </a:rPr>
              <a:t>(</a:t>
            </a:r>
            <a:r>
              <a:rPr lang="en-US" sz="2800" b="1" dirty="0" err="1">
                <a:solidFill>
                  <a:srgbClr val="FF1B36"/>
                </a:solidFill>
                <a:latin typeface="Verdana" pitchFamily="34" charset="0"/>
              </a:rPr>
              <a:t>microcultures</a:t>
            </a:r>
            <a:r>
              <a:rPr lang="en-US" sz="2800" b="1" dirty="0">
                <a:solidFill>
                  <a:srgbClr val="FF1B36"/>
                </a:solidFill>
                <a:latin typeface="Verdana" pitchFamily="34" charset="0"/>
              </a:rPr>
              <a:t>)</a:t>
            </a:r>
            <a:r>
              <a:rPr lang="en-US" sz="2800" b="1" dirty="0">
                <a:solidFill>
                  <a:srgbClr val="000000"/>
                </a:solidFill>
              </a:rPr>
              <a:t> </a:t>
            </a:r>
          </a:p>
          <a:p>
            <a:pPr algn="ctr"/>
            <a:endParaRPr lang="en-US" sz="2800" b="1" dirty="0">
              <a:solidFill>
                <a:srgbClr val="000000"/>
              </a:solidFill>
            </a:endParaRPr>
          </a:p>
          <a:p>
            <a:pPr algn="ctr"/>
            <a:endParaRPr lang="en-US" sz="2800" b="1" dirty="0">
              <a:solidFill>
                <a:srgbClr val="000000"/>
              </a:solidFill>
            </a:endParaRPr>
          </a:p>
          <a:p>
            <a:pPr algn="ctr"/>
            <a:endParaRPr lang="en-US" sz="2800" b="1" dirty="0">
              <a:solidFill>
                <a:srgbClr val="000000"/>
              </a:solidFill>
            </a:endParaRPr>
          </a:p>
          <a:p>
            <a:pPr algn="ctr"/>
            <a:r>
              <a:rPr lang="en-US" sz="4000" b="1" dirty="0">
                <a:solidFill>
                  <a:srgbClr val="000000"/>
                </a:solidFill>
              </a:rPr>
              <a:t>there are many </a:t>
            </a:r>
            <a:r>
              <a:rPr lang="en-US" sz="4000" b="1" dirty="0" err="1">
                <a:solidFill>
                  <a:srgbClr val="000000"/>
                </a:solidFill>
              </a:rPr>
              <a:t>microcultures</a:t>
            </a:r>
            <a:r>
              <a:rPr lang="en-US" sz="4000" b="1" dirty="0">
                <a:solidFill>
                  <a:srgbClr val="000000"/>
                </a:solidFill>
              </a:rPr>
              <a:t> . . . </a:t>
            </a:r>
          </a:p>
          <a:p>
            <a:pPr algn="ctr"/>
            <a:br>
              <a:rPr lang="en-US" sz="4000" b="1" dirty="0">
                <a:solidFill>
                  <a:srgbClr val="000000"/>
                </a:solidFill>
              </a:rPr>
            </a:br>
            <a:r>
              <a:rPr lang="en-US" sz="4000" b="1" dirty="0">
                <a:solidFill>
                  <a:srgbClr val="000000"/>
                </a:solidFill>
              </a:rPr>
              <a:t>for example . . .</a:t>
            </a:r>
          </a:p>
        </p:txBody>
      </p:sp>
    </p:spTree>
    <p:extLst>
      <p:ext uri="{BB962C8B-B14F-4D97-AF65-F5344CB8AC3E}">
        <p14:creationId xmlns:p14="http://schemas.microsoft.com/office/powerpoint/2010/main" val="1029808440"/>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23950" y="3234913"/>
            <a:ext cx="6908800" cy="1306255"/>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ts val="500"/>
              </a:spcAft>
              <a:buClrTx/>
              <a:buSzTx/>
              <a:buFontTx/>
              <a:buNone/>
              <a:tabLst/>
              <a:defRPr/>
            </a:pPr>
            <a:r>
              <a:rPr kumimoji="1" lang="en-US" sz="6000" b="1" i="0" u="none" strike="noStrike" kern="1200" cap="none" spc="0" normalizeH="0" baseline="0" noProof="0" dirty="0">
                <a:ln>
                  <a:noFill/>
                </a:ln>
                <a:solidFill>
                  <a:srgbClr val="FFFFFF"/>
                </a:solidFill>
                <a:effectLst/>
                <a:uLnTx/>
                <a:uFillTx/>
                <a:latin typeface="Arial" charset="0"/>
                <a:ea typeface="+mn-ea"/>
                <a:cs typeface="+mn-cs"/>
              </a:rPr>
              <a:t>Ely, Minnesota</a:t>
            </a:r>
            <a:endParaRPr kumimoji="1" lang="en-US" sz="72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3804642551"/>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p:cNvSpPr>
            <a:spLocks noGrp="1" noChangeArrowheads="1"/>
          </p:cNvSpPr>
          <p:nvPr>
            <p:ph type="ctrTitle" idx="4294967295"/>
          </p:nvPr>
        </p:nvSpPr>
        <p:spPr>
          <a:xfrm>
            <a:off x="457200" y="798513"/>
            <a:ext cx="8229600" cy="1143000"/>
          </a:xfrm>
        </p:spPr>
        <p:txBody>
          <a:bodyPr/>
          <a:lstStyle/>
          <a:p>
            <a:pPr eaLnBrk="1" hangingPunct="1"/>
            <a:r>
              <a:rPr lang="en-US" sz="4800" b="1">
                <a:solidFill>
                  <a:schemeClr val="tx1"/>
                </a:solidFill>
              </a:rPr>
              <a:t>The Concept of Culture</a:t>
            </a:r>
          </a:p>
        </p:txBody>
      </p:sp>
      <p:sp>
        <p:nvSpPr>
          <p:cNvPr id="38915" name="Rectangle 3"/>
          <p:cNvSpPr>
            <a:spLocks noGrp="1" noChangeArrowheads="1"/>
          </p:cNvSpPr>
          <p:nvPr>
            <p:ph type="subTitle" idx="4294967295"/>
          </p:nvPr>
        </p:nvSpPr>
        <p:spPr>
          <a:xfrm>
            <a:off x="900165" y="2452693"/>
            <a:ext cx="7329487" cy="3243965"/>
          </a:xfrm>
        </p:spPr>
        <p:txBody>
          <a:bodyPr>
            <a:spAutoFit/>
          </a:bodyPr>
          <a:lstStyle/>
          <a:p>
            <a:pPr eaLnBrk="1" hangingPunct="1">
              <a:lnSpc>
                <a:spcPct val="80000"/>
              </a:lnSpc>
              <a:tabLst>
                <a:tab pos="0" algn="l"/>
              </a:tabLst>
            </a:pPr>
            <a:r>
              <a:rPr lang="en-US" b="1" i="1" dirty="0" err="1">
                <a:solidFill>
                  <a:srgbClr val="FF1B36"/>
                </a:solidFill>
              </a:rPr>
              <a:t>microculture</a:t>
            </a:r>
            <a:endParaRPr lang="en-US" b="1" i="1" dirty="0">
              <a:solidFill>
                <a:srgbClr val="FF1B36"/>
              </a:solidFill>
            </a:endParaRPr>
          </a:p>
          <a:p>
            <a:pPr eaLnBrk="1" hangingPunct="1">
              <a:lnSpc>
                <a:spcPct val="30000"/>
              </a:lnSpc>
              <a:tabLst>
                <a:tab pos="0" algn="l"/>
              </a:tabLst>
            </a:pPr>
            <a:endParaRPr lang="en-US" b="1" i="1" dirty="0">
              <a:solidFill>
                <a:srgbClr val="FF1B36"/>
              </a:solidFill>
            </a:endParaRPr>
          </a:p>
          <a:p>
            <a:pPr lvl="1" eaLnBrk="1" hangingPunct="1">
              <a:lnSpc>
                <a:spcPct val="110000"/>
              </a:lnSpc>
              <a:tabLst>
                <a:tab pos="0" algn="l"/>
              </a:tabLst>
            </a:pPr>
            <a:r>
              <a:rPr lang="en-US" sz="2400" b="1" dirty="0"/>
              <a:t>are smaller groups with distinct pattern of learned and shared behavior and thinking found within larger cultures such as ethnic groups in localized regions</a:t>
            </a:r>
          </a:p>
          <a:p>
            <a:pPr lvl="1" eaLnBrk="1" hangingPunct="1">
              <a:tabLst>
                <a:tab pos="0" algn="l"/>
              </a:tabLst>
            </a:pPr>
            <a:r>
              <a:rPr lang="en-US" sz="2400" b="1" dirty="0"/>
              <a:t>some people like to think of these as </a:t>
            </a:r>
            <a:br>
              <a:rPr lang="en-US" sz="2400" b="1" dirty="0"/>
            </a:br>
            <a:r>
              <a:rPr lang="en-US" sz="2400" b="1" dirty="0"/>
              <a:t>“local cultures”</a:t>
            </a:r>
          </a:p>
        </p:txBody>
      </p:sp>
    </p:spTree>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bg>
      <p:bgPr>
        <a:solidFill>
          <a:srgbClr val="4260A0"/>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31648A2-F0C0-E567-683E-10D342F05E1F}"/>
              </a:ext>
            </a:extLst>
          </p:cNvPr>
          <p:cNvPicPr>
            <a:picLocks noChangeAspect="1"/>
          </p:cNvPicPr>
          <p:nvPr/>
        </p:nvPicPr>
        <p:blipFill>
          <a:blip r:embed="rId3"/>
          <a:stretch>
            <a:fillRect/>
          </a:stretch>
        </p:blipFill>
        <p:spPr>
          <a:xfrm>
            <a:off x="2188668" y="196247"/>
            <a:ext cx="4800600" cy="6324716"/>
          </a:xfrm>
          <a:prstGeom prst="rect">
            <a:avLst/>
          </a:prstGeom>
        </p:spPr>
      </p:pic>
      <p:sp>
        <p:nvSpPr>
          <p:cNvPr id="14" name="TextBox 13">
            <a:extLst>
              <a:ext uri="{FF2B5EF4-FFF2-40B4-BE49-F238E27FC236}">
                <a16:creationId xmlns:a16="http://schemas.microsoft.com/office/drawing/2014/main" id="{B25FCD0F-1218-DF10-ED99-346369835F7E}"/>
              </a:ext>
            </a:extLst>
          </p:cNvPr>
          <p:cNvSpPr txBox="1"/>
          <p:nvPr/>
        </p:nvSpPr>
        <p:spPr>
          <a:xfrm>
            <a:off x="1783974" y="6232316"/>
            <a:ext cx="5611906" cy="30777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mn-cs"/>
              </a:rPr>
              <a:t>A "Taste of Slovenia" Event Branch 23 Ely, Minnesota</a:t>
            </a:r>
          </a:p>
        </p:txBody>
      </p:sp>
    </p:spTree>
    <p:extLst>
      <p:ext uri="{BB962C8B-B14F-4D97-AF65-F5344CB8AC3E}">
        <p14:creationId xmlns:p14="http://schemas.microsoft.com/office/powerpoint/2010/main" val="3264510159"/>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8700" y="457200"/>
            <a:ext cx="4168858" cy="5943600"/>
          </a:xfrm>
          <a:prstGeom prst="rect">
            <a:avLst/>
          </a:prstGeom>
        </p:spPr>
      </p:pic>
      <p:sp>
        <p:nvSpPr>
          <p:cNvPr id="4" name="Rectangle 3"/>
          <p:cNvSpPr/>
          <p:nvPr/>
        </p:nvSpPr>
        <p:spPr>
          <a:xfrm>
            <a:off x="3355488" y="5606534"/>
            <a:ext cx="2435282" cy="707886"/>
          </a:xfrm>
          <a:prstGeom prst="rect">
            <a:avLst/>
          </a:prstGeom>
        </p:spPr>
        <p:txBody>
          <a:bodyPr wrap="none">
            <a:spAutoFit/>
          </a:bodyPr>
          <a:lstStyle/>
          <a:p>
            <a:pPr algn="ctr"/>
            <a:r>
              <a:rPr lang="en-US" sz="2000" b="1" dirty="0">
                <a:solidFill>
                  <a:srgbClr val="FFFFFF"/>
                </a:solidFill>
              </a:rPr>
              <a:t> Greenwood Press</a:t>
            </a:r>
          </a:p>
          <a:p>
            <a:pPr algn="ctr"/>
            <a:r>
              <a:rPr lang="en-US" sz="2000" b="1" dirty="0">
                <a:solidFill>
                  <a:srgbClr val="FFFFFF"/>
                </a:solidFill>
              </a:rPr>
              <a:t> 31 May 2018</a:t>
            </a:r>
          </a:p>
        </p:txBody>
      </p:sp>
      <p:sp>
        <p:nvSpPr>
          <p:cNvPr id="5" name="Rectangle 4"/>
          <p:cNvSpPr/>
          <p:nvPr/>
        </p:nvSpPr>
        <p:spPr>
          <a:xfrm>
            <a:off x="325754" y="1400470"/>
            <a:ext cx="2034210" cy="1200329"/>
          </a:xfrm>
          <a:prstGeom prst="rect">
            <a:avLst/>
          </a:prstGeom>
          <a:noFill/>
          <a:ln w="38100">
            <a:noFill/>
          </a:ln>
        </p:spPr>
        <p:txBody>
          <a:bodyPr wrap="none" lIns="228600" tIns="228600" rIns="228600" bIns="228600">
            <a:spAutoFit/>
          </a:bodyPr>
          <a:lstStyle/>
          <a:p>
            <a:pPr algn="ctr"/>
            <a:r>
              <a:rPr lang="en-US" sz="2400" b="1" i="1" dirty="0" err="1">
                <a:solidFill>
                  <a:schemeClr val="bg1"/>
                </a:solidFill>
              </a:rPr>
              <a:t>potica</a:t>
            </a:r>
            <a:endParaRPr lang="en-US" sz="2400" b="1" i="1" dirty="0">
              <a:solidFill>
                <a:schemeClr val="bg1"/>
              </a:solidFill>
            </a:endParaRPr>
          </a:p>
          <a:p>
            <a:pPr algn="ctr"/>
            <a:r>
              <a:rPr lang="en-US" sz="2400" b="1" dirty="0">
                <a:solidFill>
                  <a:schemeClr val="bg1"/>
                </a:solidFill>
              </a:rPr>
              <a:t>featured in</a:t>
            </a:r>
          </a:p>
        </p:txBody>
      </p:sp>
    </p:spTree>
    <p:extLst>
      <p:ext uri="{BB962C8B-B14F-4D97-AF65-F5344CB8AC3E}">
        <p14:creationId xmlns:p14="http://schemas.microsoft.com/office/powerpoint/2010/main" val="2884517159"/>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2252556" y="6551842"/>
            <a:ext cx="4633000" cy="215444"/>
          </a:xfrm>
          <a:prstGeom prst="rect">
            <a:avLst/>
          </a:prstGeom>
          <a:noFill/>
          <a:ln w="9525">
            <a:noFill/>
            <a:miter lim="800000"/>
            <a:headEnd/>
            <a:tailEnd/>
          </a:ln>
        </p:spPr>
        <p:txBody>
          <a:bodyPr wrap="none">
            <a:spAutoFit/>
          </a:bodyPr>
          <a:lstStyle/>
          <a:p>
            <a:pPr algn="ctr"/>
            <a:r>
              <a:rPr lang="en-US" sz="800" dirty="0">
                <a:solidFill>
                  <a:srgbClr val="000000"/>
                </a:solidFill>
                <a:latin typeface="Verdana" pitchFamily="34" charset="0"/>
                <a:hlinkClick r:id="rId3"/>
              </a:rPr>
              <a:t>http://www.duluthbudgeteer.com/community/4121672-simple-cooking-leads-success</a:t>
            </a:r>
            <a:endParaRPr lang="en-US" sz="800" dirty="0">
              <a:solidFill>
                <a:srgbClr val="000000"/>
              </a:solidFill>
              <a:latin typeface="Verdana" pitchFamily="34" charset="0"/>
            </a:endParaRPr>
          </a:p>
        </p:txBody>
      </p:sp>
      <p:pic>
        <p:nvPicPr>
          <p:cNvPr id="1127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866775"/>
            <a:ext cx="8674100" cy="5678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7123338" y="1199634"/>
            <a:ext cx="1069524" cy="369332"/>
          </a:xfrm>
          <a:prstGeom prst="rect">
            <a:avLst/>
          </a:prstGeom>
        </p:spPr>
        <p:txBody>
          <a:bodyPr wrap="none">
            <a:spAutoFit/>
          </a:bodyPr>
          <a:lstStyle/>
          <a:p>
            <a:r>
              <a:rPr lang="en-US" dirty="0">
                <a:hlinkClick r:id="rId5"/>
              </a:rPr>
              <a:t>Slovenia</a:t>
            </a:r>
            <a:endParaRPr lang="en-US" dirty="0"/>
          </a:p>
        </p:txBody>
      </p:sp>
      <p:pic>
        <p:nvPicPr>
          <p:cNvPr id="11273" name="Picture 9" descr="Flag of Sloveni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5600" y="250825"/>
            <a:ext cx="1905000" cy="952500"/>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383504" y="4355426"/>
            <a:ext cx="8425384" cy="1292662"/>
          </a:xfrm>
          <a:prstGeom prst="rect">
            <a:avLst/>
          </a:prstGeom>
          <a:solidFill>
            <a:srgbClr val="FFFFFF"/>
          </a:solidFill>
          <a:ln w="38100">
            <a:solidFill>
              <a:schemeClr val="accent6">
                <a:lumMod val="75000"/>
              </a:schemeClr>
            </a:solidFill>
          </a:ln>
        </p:spPr>
        <p:txBody>
          <a:bodyPr wrap="none" lIns="228600" tIns="228600" rIns="228600" bIns="228600">
            <a:spAutoFit/>
          </a:bodyPr>
          <a:lstStyle/>
          <a:p>
            <a:pPr algn="ctr"/>
            <a:r>
              <a:rPr lang="en-US" sz="5400" b="1" i="1" dirty="0" err="1">
                <a:solidFill>
                  <a:srgbClr val="800000"/>
                </a:solidFill>
              </a:rPr>
              <a:t>potica</a:t>
            </a:r>
            <a:r>
              <a:rPr lang="en-US" sz="5400" b="1" i="1" dirty="0">
                <a:solidFill>
                  <a:srgbClr val="800000"/>
                </a:solidFill>
              </a:rPr>
              <a:t>, </a:t>
            </a:r>
            <a:r>
              <a:rPr lang="en-US" sz="5400" b="1" dirty="0">
                <a:solidFill>
                  <a:srgbClr val="800000"/>
                </a:solidFill>
              </a:rPr>
              <a:t>a Slovenian treat</a:t>
            </a:r>
            <a:endParaRPr lang="en-US" sz="2000" b="1" i="1" dirty="0">
              <a:solidFill>
                <a:srgbClr val="800000"/>
              </a:solidFill>
            </a:endParaRPr>
          </a:p>
        </p:txBody>
      </p:sp>
    </p:spTree>
    <p:extLst>
      <p:ext uri="{BB962C8B-B14F-4D97-AF65-F5344CB8AC3E}">
        <p14:creationId xmlns:p14="http://schemas.microsoft.com/office/powerpoint/2010/main" val="1035515902"/>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2252556" y="6551842"/>
            <a:ext cx="4633000" cy="215444"/>
          </a:xfrm>
          <a:prstGeom prst="rect">
            <a:avLst/>
          </a:prstGeom>
          <a:noFill/>
          <a:ln w="9525">
            <a:noFill/>
            <a:miter lim="800000"/>
            <a:headEnd/>
            <a:tailEnd/>
          </a:ln>
        </p:spPr>
        <p:txBody>
          <a:bodyPr wrap="none">
            <a:spAutoFit/>
          </a:bodyPr>
          <a:lstStyle/>
          <a:p>
            <a:pPr algn="ctr"/>
            <a:r>
              <a:rPr lang="en-US" sz="800" dirty="0">
                <a:solidFill>
                  <a:srgbClr val="000000"/>
                </a:solidFill>
                <a:latin typeface="Verdana" pitchFamily="34" charset="0"/>
                <a:hlinkClick r:id="rId3"/>
              </a:rPr>
              <a:t>http://www.duluthbudgeteer.com/community/4121672-simple-cooking-leads-success</a:t>
            </a:r>
            <a:endParaRPr lang="en-US" sz="800" dirty="0">
              <a:solidFill>
                <a:srgbClr val="000000"/>
              </a:solidFill>
              <a:latin typeface="Verdana" pitchFamily="34" charset="0"/>
            </a:endParaRPr>
          </a:p>
        </p:txBody>
      </p:sp>
      <p:pic>
        <p:nvPicPr>
          <p:cNvPr id="1127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866775"/>
            <a:ext cx="8674100" cy="5678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7123338" y="1199634"/>
            <a:ext cx="1069524" cy="369332"/>
          </a:xfrm>
          <a:prstGeom prst="rect">
            <a:avLst/>
          </a:prstGeom>
        </p:spPr>
        <p:txBody>
          <a:bodyPr wrap="none">
            <a:spAutoFit/>
          </a:bodyPr>
          <a:lstStyle/>
          <a:p>
            <a:r>
              <a:rPr lang="en-US" dirty="0">
                <a:hlinkClick r:id="rId5"/>
              </a:rPr>
              <a:t>Slovenia</a:t>
            </a:r>
            <a:endParaRPr lang="en-US" dirty="0"/>
          </a:p>
        </p:txBody>
      </p:sp>
      <p:pic>
        <p:nvPicPr>
          <p:cNvPr id="11273" name="Picture 9" descr="Flag of Sloveni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5600" y="250825"/>
            <a:ext cx="1905000" cy="952500"/>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1697194"/>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026" name="Picture 2" descr="https://img.washingtonpost.com/wp-apps/imrs.php?src=https://img.washingtonpost.com/news/in-sight/wp-content/uploads/sites/35/2017/06/Melania-Home-town-01.jpg&amp;w=14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402104"/>
            <a:ext cx="9144000" cy="609394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467429" y="5816084"/>
            <a:ext cx="4211409" cy="646331"/>
          </a:xfrm>
          <a:prstGeom prst="rect">
            <a:avLst/>
          </a:prstGeom>
        </p:spPr>
        <p:txBody>
          <a:bodyPr wrap="none">
            <a:spAutoFit/>
          </a:bodyPr>
          <a:lstStyle/>
          <a:p>
            <a:pPr algn="ctr"/>
            <a:r>
              <a:rPr lang="en-US" sz="3600" b="1" dirty="0">
                <a:solidFill>
                  <a:srgbClr val="FFFFFF"/>
                </a:solidFill>
              </a:rPr>
              <a:t> </a:t>
            </a:r>
            <a:r>
              <a:rPr lang="en-US" sz="3600" b="1" dirty="0" err="1">
                <a:solidFill>
                  <a:srgbClr val="FFFFFF"/>
                </a:solidFill>
              </a:rPr>
              <a:t>Sevnica</a:t>
            </a:r>
            <a:r>
              <a:rPr lang="en-US" sz="3600" b="1" dirty="0">
                <a:solidFill>
                  <a:srgbClr val="FFFFFF"/>
                </a:solidFill>
              </a:rPr>
              <a:t>, Slovenia</a:t>
            </a:r>
          </a:p>
        </p:txBody>
      </p:sp>
      <p:pic>
        <p:nvPicPr>
          <p:cNvPr id="1028" name="Picture 4" descr="Flag of Slovenia.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125" y="639763"/>
            <a:ext cx="2428875" cy="121920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466168" y="6501884"/>
            <a:ext cx="6252032" cy="215444"/>
          </a:xfrm>
          <a:prstGeom prst="rect">
            <a:avLst/>
          </a:prstGeom>
        </p:spPr>
        <p:txBody>
          <a:bodyPr wrap="none">
            <a:spAutoFit/>
          </a:bodyPr>
          <a:lstStyle/>
          <a:p>
            <a:pPr algn="ctr"/>
            <a:r>
              <a:rPr lang="en-US" sz="800" b="1" dirty="0">
                <a:solidFill>
                  <a:srgbClr val="FFFFFF"/>
                </a:solidFill>
                <a:hlinkClick r:id="rId5"/>
              </a:rPr>
              <a:t>https://www.washingtonpost.com/news/in-sight/wp/2017/06/19/inside-melania-trumps-home-town/?utm_term=.f78c5c044104</a:t>
            </a:r>
            <a:endParaRPr lang="en-US" sz="800" b="1" dirty="0">
              <a:solidFill>
                <a:srgbClr val="FFFFFF"/>
              </a:solidFill>
            </a:endParaRPr>
          </a:p>
        </p:txBody>
      </p:sp>
    </p:spTree>
    <p:extLst>
      <p:ext uri="{BB962C8B-B14F-4D97-AF65-F5344CB8AC3E}">
        <p14:creationId xmlns:p14="http://schemas.microsoft.com/office/powerpoint/2010/main" val="754992197"/>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 name="Rectangle 6"/>
          <p:cNvSpPr/>
          <p:nvPr/>
        </p:nvSpPr>
        <p:spPr>
          <a:xfrm>
            <a:off x="1466168" y="6501884"/>
            <a:ext cx="6252032" cy="215444"/>
          </a:xfrm>
          <a:prstGeom prst="rect">
            <a:avLst/>
          </a:prstGeom>
        </p:spPr>
        <p:txBody>
          <a:bodyPr wrap="none">
            <a:spAutoFit/>
          </a:bodyPr>
          <a:lstStyle/>
          <a:p>
            <a:pPr algn="ctr"/>
            <a:r>
              <a:rPr lang="en-US" sz="800" b="1" dirty="0">
                <a:solidFill>
                  <a:srgbClr val="FFFFFF"/>
                </a:solidFill>
                <a:hlinkClick r:id="rId3"/>
              </a:rPr>
              <a:t>https://www.washingtonpost.com/news/in-sight/wp/2017/06/19/inside-melania-trumps-home-town/?utm_term=.f78c5c044104</a:t>
            </a:r>
            <a:endParaRPr lang="en-US" sz="800" b="1" dirty="0">
              <a:solidFill>
                <a:srgbClr val="FFFFFF"/>
              </a:solidFil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84" y="361950"/>
            <a:ext cx="9144000" cy="60939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2805342" y="5587484"/>
            <a:ext cx="3535584" cy="707886"/>
          </a:xfrm>
          <a:prstGeom prst="rect">
            <a:avLst/>
          </a:prstGeom>
        </p:spPr>
        <p:txBody>
          <a:bodyPr wrap="none">
            <a:spAutoFit/>
          </a:bodyPr>
          <a:lstStyle/>
          <a:p>
            <a:pPr algn="ctr"/>
            <a:r>
              <a:rPr lang="en-US" sz="1600" b="1" dirty="0">
                <a:solidFill>
                  <a:srgbClr val="FFFFFF"/>
                </a:solidFill>
              </a:rPr>
              <a:t>hometown of </a:t>
            </a:r>
            <a:br>
              <a:rPr lang="en-US" sz="1600" b="1" dirty="0">
                <a:solidFill>
                  <a:srgbClr val="FFFFFF"/>
                </a:solidFill>
              </a:rPr>
            </a:br>
            <a:r>
              <a:rPr lang="en-US" sz="2400" b="1" dirty="0">
                <a:solidFill>
                  <a:srgbClr val="FFFFFF"/>
                </a:solidFill>
              </a:rPr>
              <a:t>Melania </a:t>
            </a:r>
            <a:r>
              <a:rPr lang="en-US" sz="2400" b="1" dirty="0" err="1">
                <a:solidFill>
                  <a:srgbClr val="FFFFFF"/>
                </a:solidFill>
              </a:rPr>
              <a:t>Knauss</a:t>
            </a:r>
            <a:r>
              <a:rPr lang="en-US" sz="2400" b="1" dirty="0">
                <a:solidFill>
                  <a:srgbClr val="FFFFFF"/>
                </a:solidFill>
              </a:rPr>
              <a:t> Trump</a:t>
            </a:r>
            <a:endParaRPr lang="en-US" sz="3600" b="1" dirty="0">
              <a:solidFill>
                <a:srgbClr val="FFFFFF"/>
              </a:solidFill>
            </a:endParaRPr>
          </a:p>
        </p:txBody>
      </p:sp>
    </p:spTree>
    <p:extLst>
      <p:ext uri="{BB962C8B-B14F-4D97-AF65-F5344CB8AC3E}">
        <p14:creationId xmlns:p14="http://schemas.microsoft.com/office/powerpoint/2010/main" val="702996420"/>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0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2275" y="177733"/>
            <a:ext cx="4279451" cy="6426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2611513" y="6609606"/>
            <a:ext cx="3961342" cy="215444"/>
          </a:xfrm>
          <a:prstGeom prst="rect">
            <a:avLst/>
          </a:prstGeom>
        </p:spPr>
        <p:txBody>
          <a:bodyPr wrap="none">
            <a:spAutoFit/>
          </a:bodyPr>
          <a:lstStyle/>
          <a:p>
            <a:pPr algn="ctr"/>
            <a:r>
              <a:rPr lang="en-US" sz="800" b="1" dirty="0">
                <a:solidFill>
                  <a:srgbClr val="FFFFFF"/>
                </a:solidFill>
                <a:hlinkClick r:id="rId4"/>
              </a:rPr>
              <a:t>https://commons.wikimedia.org/wiki/File:Melania_Trump_Official_Portrait.jpg</a:t>
            </a:r>
            <a:endParaRPr lang="en-US" sz="800" b="1" dirty="0">
              <a:solidFill>
                <a:srgbClr val="FFFFFF"/>
              </a:solidFill>
            </a:endParaRPr>
          </a:p>
        </p:txBody>
      </p:sp>
      <p:sp>
        <p:nvSpPr>
          <p:cNvPr id="11" name="Rectangle 10"/>
          <p:cNvSpPr/>
          <p:nvPr/>
        </p:nvSpPr>
        <p:spPr>
          <a:xfrm>
            <a:off x="2805342" y="5797034"/>
            <a:ext cx="3535583" cy="461665"/>
          </a:xfrm>
          <a:prstGeom prst="rect">
            <a:avLst/>
          </a:prstGeom>
        </p:spPr>
        <p:txBody>
          <a:bodyPr wrap="none">
            <a:spAutoFit/>
          </a:bodyPr>
          <a:lstStyle/>
          <a:p>
            <a:pPr algn="ctr"/>
            <a:r>
              <a:rPr lang="en-US" sz="2400" b="1" dirty="0">
                <a:solidFill>
                  <a:srgbClr val="FFFFFF"/>
                </a:solidFill>
              </a:rPr>
              <a:t>Melania </a:t>
            </a:r>
            <a:r>
              <a:rPr lang="en-US" sz="2400" b="1" dirty="0" err="1">
                <a:solidFill>
                  <a:srgbClr val="FFFFFF"/>
                </a:solidFill>
              </a:rPr>
              <a:t>Knauss</a:t>
            </a:r>
            <a:r>
              <a:rPr lang="en-US" sz="2400" b="1" dirty="0">
                <a:solidFill>
                  <a:srgbClr val="FFFFFF"/>
                </a:solidFill>
              </a:rPr>
              <a:t> Trump</a:t>
            </a:r>
            <a:endParaRPr lang="en-US" sz="3600" b="1" dirty="0">
              <a:solidFill>
                <a:srgbClr val="FFFFFF"/>
              </a:solidFill>
            </a:endParaRPr>
          </a:p>
        </p:txBody>
      </p:sp>
    </p:spTree>
    <p:extLst>
      <p:ext uri="{BB962C8B-B14F-4D97-AF65-F5344CB8AC3E}">
        <p14:creationId xmlns:p14="http://schemas.microsoft.com/office/powerpoint/2010/main" val="80429509"/>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23950" y="3234913"/>
            <a:ext cx="6908800" cy="1306255"/>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ts val="500"/>
              </a:spcAft>
              <a:buClrTx/>
              <a:buSzTx/>
              <a:buFontTx/>
              <a:buNone/>
              <a:tabLst/>
              <a:defRPr/>
            </a:pPr>
            <a:r>
              <a:rPr kumimoji="1" lang="en-US" sz="6000" b="1" i="0" u="none" strike="noStrike" kern="1200" cap="none" spc="0" normalizeH="0" baseline="0" noProof="0" dirty="0">
                <a:ln>
                  <a:noFill/>
                </a:ln>
                <a:solidFill>
                  <a:srgbClr val="FFFFFF"/>
                </a:solidFill>
                <a:effectLst/>
                <a:uLnTx/>
                <a:uFillTx/>
                <a:latin typeface="Arial" charset="0"/>
                <a:ea typeface="+mn-ea"/>
                <a:cs typeface="+mn-cs"/>
              </a:rPr>
              <a:t>Duluth, Minnesota</a:t>
            </a:r>
            <a:endParaRPr kumimoji="1" lang="en-US" sz="72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552094513"/>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showMasterSp="0">
  <p:cSld>
    <p:bg>
      <p:bgPr>
        <a:solidFill>
          <a:srgbClr val="134A52"/>
        </a:solidFill>
        <a:effectLst/>
      </p:bgPr>
    </p:bg>
    <p:spTree>
      <p:nvGrpSpPr>
        <p:cNvPr id="1" name=""/>
        <p:cNvGrpSpPr/>
        <p:nvPr/>
      </p:nvGrpSpPr>
      <p:grpSpPr>
        <a:xfrm>
          <a:off x="0" y="0"/>
          <a:ext cx="0" cy="0"/>
          <a:chOff x="0" y="0"/>
          <a:chExt cx="0" cy="0"/>
        </a:xfrm>
      </p:grpSpPr>
      <p:pic>
        <p:nvPicPr>
          <p:cNvPr id="4" name="Picture 3" descr="A blue and white graphic design">
            <a:extLst>
              <a:ext uri="{FF2B5EF4-FFF2-40B4-BE49-F238E27FC236}">
                <a16:creationId xmlns:a16="http://schemas.microsoft.com/office/drawing/2014/main" id="{F8154FA0-E631-A625-58AA-E58A4A7C16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228600"/>
            <a:ext cx="6400800" cy="6400800"/>
          </a:xfrm>
          <a:prstGeom prst="rect">
            <a:avLst/>
          </a:prstGeom>
        </p:spPr>
      </p:pic>
    </p:spTree>
    <p:extLst>
      <p:ext uri="{BB962C8B-B14F-4D97-AF65-F5344CB8AC3E}">
        <p14:creationId xmlns:p14="http://schemas.microsoft.com/office/powerpoint/2010/main" val="2071543144"/>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showMasterSp="0">
  <p:cSld>
    <p:bg>
      <p:bgPr>
        <a:solidFill>
          <a:srgbClr val="134A52"/>
        </a:solidFill>
        <a:effectLst/>
      </p:bgPr>
    </p:bg>
    <p:spTree>
      <p:nvGrpSpPr>
        <p:cNvPr id="1" name=""/>
        <p:cNvGrpSpPr/>
        <p:nvPr/>
      </p:nvGrpSpPr>
      <p:grpSpPr>
        <a:xfrm>
          <a:off x="0" y="0"/>
          <a:ext cx="0" cy="0"/>
          <a:chOff x="0" y="0"/>
          <a:chExt cx="0" cy="0"/>
        </a:xfrm>
      </p:grpSpPr>
      <p:pic>
        <p:nvPicPr>
          <p:cNvPr id="6" name="Picture 5" descr="An old person playing an accordion">
            <a:extLst>
              <a:ext uri="{FF2B5EF4-FFF2-40B4-BE49-F238E27FC236}">
                <a16:creationId xmlns:a16="http://schemas.microsoft.com/office/drawing/2014/main" id="{B848598F-FB1C-3766-8460-801E37E7C2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228600"/>
            <a:ext cx="6400800" cy="6400800"/>
          </a:xfrm>
          <a:prstGeom prst="rect">
            <a:avLst/>
          </a:prstGeom>
        </p:spPr>
      </p:pic>
    </p:spTree>
    <p:extLst>
      <p:ext uri="{BB962C8B-B14F-4D97-AF65-F5344CB8AC3E}">
        <p14:creationId xmlns:p14="http://schemas.microsoft.com/office/powerpoint/2010/main" val="207198466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p:cNvSpPr>
            <a:spLocks noGrp="1" noChangeArrowheads="1"/>
          </p:cNvSpPr>
          <p:nvPr>
            <p:ph type="ctrTitle" idx="4294967295"/>
          </p:nvPr>
        </p:nvSpPr>
        <p:spPr>
          <a:xfrm>
            <a:off x="457200" y="798513"/>
            <a:ext cx="8229600" cy="1143000"/>
          </a:xfrm>
        </p:spPr>
        <p:txBody>
          <a:bodyPr/>
          <a:lstStyle/>
          <a:p>
            <a:pPr eaLnBrk="1" hangingPunct="1"/>
            <a:r>
              <a:rPr lang="en-US" sz="4800" b="1">
                <a:solidFill>
                  <a:schemeClr val="tx1"/>
                </a:solidFill>
              </a:rPr>
              <a:t>The Concept of Culture</a:t>
            </a:r>
          </a:p>
        </p:txBody>
      </p:sp>
      <p:sp>
        <p:nvSpPr>
          <p:cNvPr id="38915" name="Rectangle 3"/>
          <p:cNvSpPr>
            <a:spLocks noGrp="1" noChangeArrowheads="1"/>
          </p:cNvSpPr>
          <p:nvPr>
            <p:ph type="subTitle" idx="4294967295"/>
          </p:nvPr>
        </p:nvSpPr>
        <p:spPr>
          <a:xfrm>
            <a:off x="900165" y="2452693"/>
            <a:ext cx="7329487" cy="3367076"/>
          </a:xfrm>
        </p:spPr>
        <p:txBody>
          <a:bodyPr>
            <a:spAutoFit/>
          </a:bodyPr>
          <a:lstStyle/>
          <a:p>
            <a:pPr eaLnBrk="1" hangingPunct="1">
              <a:lnSpc>
                <a:spcPct val="80000"/>
              </a:lnSpc>
              <a:tabLst>
                <a:tab pos="0" algn="l"/>
              </a:tabLst>
            </a:pPr>
            <a:r>
              <a:rPr lang="en-US" b="1" i="1" dirty="0" err="1">
                <a:solidFill>
                  <a:srgbClr val="FF1B36"/>
                </a:solidFill>
              </a:rPr>
              <a:t>microculture</a:t>
            </a:r>
            <a:endParaRPr lang="en-US" b="1" i="1" dirty="0">
              <a:solidFill>
                <a:srgbClr val="FF1B36"/>
              </a:solidFill>
            </a:endParaRPr>
          </a:p>
          <a:p>
            <a:pPr eaLnBrk="1" hangingPunct="1">
              <a:lnSpc>
                <a:spcPct val="30000"/>
              </a:lnSpc>
              <a:tabLst>
                <a:tab pos="0" algn="l"/>
              </a:tabLst>
            </a:pPr>
            <a:endParaRPr lang="en-US" b="1" i="1" dirty="0">
              <a:solidFill>
                <a:srgbClr val="FF1B36"/>
              </a:solidFill>
            </a:endParaRPr>
          </a:p>
          <a:p>
            <a:pPr lvl="1" eaLnBrk="1" hangingPunct="1">
              <a:lnSpc>
                <a:spcPct val="110000"/>
              </a:lnSpc>
              <a:tabLst>
                <a:tab pos="0" algn="l"/>
              </a:tabLst>
            </a:pPr>
            <a:r>
              <a:rPr lang="en-US" sz="2400" b="1" dirty="0">
                <a:solidFill>
                  <a:srgbClr val="BADDE1"/>
                </a:solidFill>
              </a:rPr>
              <a:t>are smaller groups with distinct pattern of learned and shared behavior and thinking found within larger cultures such as ethnic groups in localized regions</a:t>
            </a:r>
          </a:p>
          <a:p>
            <a:pPr lvl="1" eaLnBrk="1" hangingPunct="1">
              <a:tabLst>
                <a:tab pos="0" algn="l"/>
              </a:tabLst>
            </a:pPr>
            <a:r>
              <a:rPr lang="en-US" sz="2400" b="1" dirty="0">
                <a:solidFill>
                  <a:srgbClr val="BADDE1"/>
                </a:solidFill>
              </a:rPr>
              <a:t>some people like to think of these as </a:t>
            </a:r>
            <a:br>
              <a:rPr lang="en-US" sz="2400" b="1" dirty="0">
                <a:solidFill>
                  <a:srgbClr val="BADDE1"/>
                </a:solidFill>
              </a:rPr>
            </a:br>
            <a:r>
              <a:rPr lang="en-US" sz="3200" b="1" dirty="0"/>
              <a:t>“local cultures”</a:t>
            </a:r>
            <a:endParaRPr lang="en-US" sz="2400" b="1" dirty="0"/>
          </a:p>
        </p:txBody>
      </p:sp>
    </p:spTree>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bg>
      <p:bgPr>
        <a:solidFill>
          <a:srgbClr val="0E0E0E"/>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ED4F72-F50B-1669-F9D9-9129DCA56E29}"/>
              </a:ext>
            </a:extLst>
          </p:cNvPr>
          <p:cNvPicPr>
            <a:picLocks noChangeAspect="1"/>
          </p:cNvPicPr>
          <p:nvPr/>
        </p:nvPicPr>
        <p:blipFill>
          <a:blip r:embed="rId3"/>
          <a:stretch>
            <a:fillRect/>
          </a:stretch>
        </p:blipFill>
        <p:spPr>
          <a:xfrm>
            <a:off x="-1" y="484095"/>
            <a:ext cx="9119423" cy="6373906"/>
          </a:xfrm>
          <a:prstGeom prst="rect">
            <a:avLst/>
          </a:prstGeom>
        </p:spPr>
      </p:pic>
      <p:sp>
        <p:nvSpPr>
          <p:cNvPr id="4" name="TextBox 3">
            <a:extLst>
              <a:ext uri="{FF2B5EF4-FFF2-40B4-BE49-F238E27FC236}">
                <a16:creationId xmlns:a16="http://schemas.microsoft.com/office/drawing/2014/main" id="{2E28EC03-7A64-E6ED-9736-FEC49B9724C1}"/>
              </a:ext>
            </a:extLst>
          </p:cNvPr>
          <p:cNvSpPr txBox="1"/>
          <p:nvPr/>
        </p:nvSpPr>
        <p:spPr>
          <a:xfrm>
            <a:off x="2286000" y="5804233"/>
            <a:ext cx="4572000" cy="707886"/>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err="1">
                <a:ln>
                  <a:noFill/>
                </a:ln>
                <a:solidFill>
                  <a:srgbClr val="FF0000"/>
                </a:solidFill>
                <a:effectLst/>
                <a:uLnTx/>
                <a:uFillTx/>
                <a:latin typeface="Arial" pitchFamily="34" charset="0"/>
                <a:ea typeface="+mn-ea"/>
                <a:cs typeface="+mn-cs"/>
              </a:rPr>
              <a:t>Salolampi</a:t>
            </a:r>
            <a:r>
              <a:rPr kumimoji="0" lang="en-US" sz="2000" b="1" i="0" u="none" strike="noStrike" kern="1200" cap="none" spc="0" normalizeH="0" baseline="0" noProof="0" dirty="0">
                <a:ln>
                  <a:noFill/>
                </a:ln>
                <a:solidFill>
                  <a:srgbClr val="FF0000"/>
                </a:solidFill>
                <a:effectLst/>
                <a:uLnTx/>
                <a:uFillTx/>
                <a:latin typeface="Arial" pitchFamily="34" charset="0"/>
                <a:ea typeface="+mn-ea"/>
                <a:cs typeface="+mn-cs"/>
              </a:rPr>
              <a:t>, the Concordia Finnish Language, Near Bemidji, MN</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6" name="Text Box 2">
            <a:extLst>
              <a:ext uri="{FF2B5EF4-FFF2-40B4-BE49-F238E27FC236}">
                <a16:creationId xmlns:a16="http://schemas.microsoft.com/office/drawing/2014/main" id="{02EC8521-3FE7-6547-15CE-A2E8905FD034}"/>
              </a:ext>
            </a:extLst>
          </p:cNvPr>
          <p:cNvSpPr txBox="1">
            <a:spLocks noChangeArrowheads="1"/>
          </p:cNvSpPr>
          <p:nvPr/>
        </p:nvSpPr>
        <p:spPr bwMode="auto">
          <a:xfrm>
            <a:off x="2872114" y="6498052"/>
            <a:ext cx="3393878"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0000"/>
                </a:solidFill>
                <a:effectLst/>
                <a:uLnTx/>
                <a:uFillTx/>
                <a:latin typeface="Verdana" pitchFamily="34" charset="0"/>
                <a:ea typeface="+mn-ea"/>
                <a:cs typeface="+mn-cs"/>
                <a:hlinkClick r:id="rId4"/>
              </a:rPr>
              <a:t>https://www.concordialanguagevillages.org/languages/finnish</a:t>
            </a:r>
            <a:endParaRPr kumimoji="0" lang="en-US" sz="800" b="0" i="0"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228419532"/>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showMasterSp="0">
  <p:cSld>
    <p:bg>
      <p:bgPr>
        <a:solidFill>
          <a:srgbClr val="035094"/>
        </a:solidFill>
        <a:effectLst/>
      </p:bgPr>
    </p:bg>
    <p:spTree>
      <p:nvGrpSpPr>
        <p:cNvPr id="1" name=""/>
        <p:cNvGrpSpPr/>
        <p:nvPr/>
      </p:nvGrpSpPr>
      <p:grpSpPr>
        <a:xfrm>
          <a:off x="0" y="0"/>
          <a:ext cx="0" cy="0"/>
          <a:chOff x="0" y="0"/>
          <a:chExt cx="0" cy="0"/>
        </a:xfrm>
      </p:grpSpPr>
      <p:pic>
        <p:nvPicPr>
          <p:cNvPr id="3" name="Picture 2" descr="A white bridge with a yellow cross on a blue background&#10;&#10;Description automatically generated">
            <a:extLst>
              <a:ext uri="{FF2B5EF4-FFF2-40B4-BE49-F238E27FC236}">
                <a16:creationId xmlns:a16="http://schemas.microsoft.com/office/drawing/2014/main" id="{1460E57A-B74E-0924-FDCC-E75A9584C4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5512"/>
            <a:ext cx="9144000" cy="5406976"/>
          </a:xfrm>
          <a:prstGeom prst="rect">
            <a:avLst/>
          </a:prstGeom>
        </p:spPr>
      </p:pic>
    </p:spTree>
    <p:extLst>
      <p:ext uri="{BB962C8B-B14F-4D97-AF65-F5344CB8AC3E}">
        <p14:creationId xmlns:p14="http://schemas.microsoft.com/office/powerpoint/2010/main" val="621089013"/>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bg>
      <p:bgPr>
        <a:solidFill>
          <a:srgbClr val="1A2738"/>
        </a:solidFill>
        <a:effectLst/>
      </p:bgPr>
    </p:bg>
    <p:spTree>
      <p:nvGrpSpPr>
        <p:cNvPr id="1" name=""/>
        <p:cNvGrpSpPr/>
        <p:nvPr/>
      </p:nvGrpSpPr>
      <p:grpSpPr>
        <a:xfrm>
          <a:off x="0" y="0"/>
          <a:ext cx="0" cy="0"/>
          <a:chOff x="0" y="0"/>
          <a:chExt cx="0" cy="0"/>
        </a:xfrm>
      </p:grpSpPr>
      <p:pic>
        <p:nvPicPr>
          <p:cNvPr id="4" name="Picture 3" descr="A blue sign with text on it&#10;&#10;Description automatically generated">
            <a:extLst>
              <a:ext uri="{FF2B5EF4-FFF2-40B4-BE49-F238E27FC236}">
                <a16:creationId xmlns:a16="http://schemas.microsoft.com/office/drawing/2014/main" id="{6EDDB4C5-9702-CB03-51E5-36443FB5EB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1112" y="265015"/>
            <a:ext cx="6581775" cy="6076950"/>
          </a:xfrm>
          <a:prstGeom prst="rect">
            <a:avLst/>
          </a:prstGeom>
        </p:spPr>
      </p:pic>
      <p:sp>
        <p:nvSpPr>
          <p:cNvPr id="5" name="TextBox 4">
            <a:extLst>
              <a:ext uri="{FF2B5EF4-FFF2-40B4-BE49-F238E27FC236}">
                <a16:creationId xmlns:a16="http://schemas.microsoft.com/office/drawing/2014/main" id="{2F106CA6-A6AB-E235-2BB7-5D6AAFFBC455}"/>
              </a:ext>
            </a:extLst>
          </p:cNvPr>
          <p:cNvSpPr txBox="1"/>
          <p:nvPr/>
        </p:nvSpPr>
        <p:spPr>
          <a:xfrm>
            <a:off x="2286000" y="6135926"/>
            <a:ext cx="4572000" cy="707886"/>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itchFamily="34" charset="0"/>
                <a:ea typeface="+mn-ea"/>
                <a:cs typeface="+mn-cs"/>
              </a:rPr>
              <a:t>Sign in Scandia, MN.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itchFamily="34" charset="0"/>
                <a:ea typeface="+mn-ea"/>
                <a:cs typeface="+mn-cs"/>
                <a:hlinkClick r:id="rId4">
                  <a:extLst>
                    <a:ext uri="{A12FA001-AC4F-418D-AE19-62706E023703}">
                      <ahyp:hlinkClr xmlns:ahyp="http://schemas.microsoft.com/office/drawing/2018/hyperlinkcolor" val="tx"/>
                    </a:ext>
                  </a:extLst>
                </a:hlinkClick>
              </a:rPr>
              <a:t>Swedish Cultural Society of Duluth</a:t>
            </a:r>
            <a:endParaRPr kumimoji="0" lang="en-US" sz="2000" b="1" i="0" u="none" strike="noStrike" kern="1200" cap="none" spc="0" normalizeH="0" baseline="0" noProof="0" dirty="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747996590"/>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1268" name="Picture 4" descr="http://www.duluthbudgeteer.com/sites/default/files/styles/16x9_860/public/field/image/0925.F.DBN_.BeaOjakangas.BeaInKitchen.JPG?itok=2C9tW0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393700"/>
            <a:ext cx="9144000" cy="616215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81000" y="5189835"/>
            <a:ext cx="8343900" cy="830997"/>
          </a:xfrm>
          <a:prstGeom prst="rect">
            <a:avLst/>
          </a:prstGeom>
        </p:spPr>
        <p:txBody>
          <a:bodyPr wrap="square">
            <a:spAutoFit/>
          </a:bodyPr>
          <a:lstStyle/>
          <a:p>
            <a:pPr algn="ctr"/>
            <a:r>
              <a:rPr lang="en-US" sz="2400" b="1" dirty="0" err="1">
                <a:solidFill>
                  <a:srgbClr val="FFFFFF"/>
                </a:solidFill>
              </a:rPr>
              <a:t>Duluthian</a:t>
            </a:r>
            <a:r>
              <a:rPr lang="en-US" sz="2400" b="1" dirty="0">
                <a:solidFill>
                  <a:srgbClr val="FFFFFF"/>
                </a:solidFill>
              </a:rPr>
              <a:t> Beatrice </a:t>
            </a:r>
            <a:r>
              <a:rPr lang="en-US" sz="2400" b="1" dirty="0" err="1">
                <a:solidFill>
                  <a:srgbClr val="FFFFFF"/>
                </a:solidFill>
              </a:rPr>
              <a:t>Ojakangas</a:t>
            </a:r>
            <a:r>
              <a:rPr lang="en-US" sz="2400" b="1" dirty="0">
                <a:solidFill>
                  <a:srgbClr val="FFFFFF"/>
                </a:solidFill>
              </a:rPr>
              <a:t> inducted into the Scandinavian-American Hall of Fame </a:t>
            </a:r>
          </a:p>
        </p:txBody>
      </p:sp>
      <p:pic>
        <p:nvPicPr>
          <p:cNvPr id="11270" name="Picture 6" descr="Flag of Finla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9875" y="1222374"/>
            <a:ext cx="1905000" cy="11715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7101733" y="2444234"/>
            <a:ext cx="941283" cy="369332"/>
          </a:xfrm>
          <a:prstGeom prst="rect">
            <a:avLst/>
          </a:prstGeom>
        </p:spPr>
        <p:txBody>
          <a:bodyPr wrap="none">
            <a:spAutoFit/>
          </a:bodyPr>
          <a:lstStyle/>
          <a:p>
            <a:r>
              <a:rPr lang="en-US" dirty="0">
                <a:solidFill>
                  <a:srgbClr val="185CF4"/>
                </a:solidFill>
              </a:rPr>
              <a:t>Finland</a:t>
            </a:r>
          </a:p>
        </p:txBody>
      </p:sp>
      <p:sp>
        <p:nvSpPr>
          <p:cNvPr id="7" name="Text Box 2"/>
          <p:cNvSpPr txBox="1">
            <a:spLocks noChangeArrowheads="1"/>
          </p:cNvSpPr>
          <p:nvPr/>
        </p:nvSpPr>
        <p:spPr bwMode="auto">
          <a:xfrm>
            <a:off x="2252556" y="6551842"/>
            <a:ext cx="4633000" cy="215444"/>
          </a:xfrm>
          <a:prstGeom prst="rect">
            <a:avLst/>
          </a:prstGeom>
          <a:noFill/>
          <a:ln w="9525">
            <a:noFill/>
            <a:miter lim="800000"/>
            <a:headEnd/>
            <a:tailEnd/>
          </a:ln>
        </p:spPr>
        <p:txBody>
          <a:bodyPr wrap="none">
            <a:spAutoFit/>
          </a:bodyPr>
          <a:lstStyle/>
          <a:p>
            <a:pPr algn="ctr"/>
            <a:r>
              <a:rPr lang="en-US" sz="800" dirty="0">
                <a:solidFill>
                  <a:srgbClr val="000000"/>
                </a:solidFill>
                <a:latin typeface="Verdana" pitchFamily="34" charset="0"/>
                <a:hlinkClick r:id="rId5"/>
              </a:rPr>
              <a:t>http://www.duluthbudgeteer.com/community/4121672-simple-cooking-leads-success</a:t>
            </a:r>
            <a:endParaRPr lang="en-US" sz="800" dirty="0">
              <a:solidFill>
                <a:srgbClr val="000000"/>
              </a:solidFill>
              <a:latin typeface="Verdana" pitchFamily="34" charset="0"/>
            </a:endParaRPr>
          </a:p>
        </p:txBody>
      </p:sp>
    </p:spTree>
    <p:extLst>
      <p:ext uri="{BB962C8B-B14F-4D97-AF65-F5344CB8AC3E}">
        <p14:creationId xmlns:p14="http://schemas.microsoft.com/office/powerpoint/2010/main" val="701711209"/>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94969" y="119213"/>
            <a:ext cx="8672050" cy="6598913"/>
          </a:xfrm>
          <a:prstGeom prst="rect">
            <a:avLst/>
          </a:prstGeom>
        </p:spPr>
      </p:pic>
      <p:sp>
        <p:nvSpPr>
          <p:cNvPr id="8" name="Text Box 2"/>
          <p:cNvSpPr txBox="1">
            <a:spLocks noChangeArrowheads="1"/>
          </p:cNvSpPr>
          <p:nvPr/>
        </p:nvSpPr>
        <p:spPr bwMode="auto">
          <a:xfrm>
            <a:off x="4735414" y="6296202"/>
            <a:ext cx="2518639" cy="215444"/>
          </a:xfrm>
          <a:prstGeom prst="rect">
            <a:avLst/>
          </a:prstGeom>
          <a:noFill/>
          <a:ln w="9525">
            <a:noFill/>
            <a:miter lim="800000"/>
            <a:headEnd/>
            <a:tailEnd/>
          </a:ln>
        </p:spPr>
        <p:txBody>
          <a:bodyPr wrap="none">
            <a:spAutoFit/>
          </a:bodyPr>
          <a:lstStyle/>
          <a:p>
            <a:pPr algn="ctr"/>
            <a:r>
              <a:rPr lang="en-US" sz="800" dirty="0">
                <a:solidFill>
                  <a:srgbClr val="000000"/>
                </a:solidFill>
                <a:latin typeface="Verdana" pitchFamily="34" charset="0"/>
                <a:hlinkClick r:id="rId4"/>
              </a:rPr>
              <a:t>https://www.swedishculturalsociety.org/lucia</a:t>
            </a:r>
            <a:endParaRPr lang="en-US" sz="800" dirty="0">
              <a:solidFill>
                <a:srgbClr val="000000"/>
              </a:solidFill>
              <a:latin typeface="Verdana" pitchFamily="34" charset="0"/>
            </a:endParaRPr>
          </a:p>
        </p:txBody>
      </p:sp>
    </p:spTree>
    <p:extLst>
      <p:ext uri="{BB962C8B-B14F-4D97-AF65-F5344CB8AC3E}">
        <p14:creationId xmlns:p14="http://schemas.microsoft.com/office/powerpoint/2010/main" val="324692048"/>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bg>
      <p:bgPr>
        <a:solidFill>
          <a:srgbClr val="5E5442"/>
        </a:solidFill>
        <a:effectLst/>
      </p:bgPr>
    </p:bg>
    <p:spTree>
      <p:nvGrpSpPr>
        <p:cNvPr id="1" name=""/>
        <p:cNvGrpSpPr/>
        <p:nvPr/>
      </p:nvGrpSpPr>
      <p:grpSpPr>
        <a:xfrm>
          <a:off x="0" y="0"/>
          <a:ext cx="0" cy="0"/>
          <a:chOff x="0" y="0"/>
          <a:chExt cx="0" cy="0"/>
        </a:xfrm>
      </p:grpSpPr>
      <p:pic>
        <p:nvPicPr>
          <p:cNvPr id="3" name="Picture 2" descr="A table with food on it&#10;&#10;Description automatically generated">
            <a:extLst>
              <a:ext uri="{FF2B5EF4-FFF2-40B4-BE49-F238E27FC236}">
                <a16:creationId xmlns:a16="http://schemas.microsoft.com/office/drawing/2014/main" id="{048F0292-5853-49CF-96FE-13B4C9CA9D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3857" y="0"/>
            <a:ext cx="5116286" cy="6858000"/>
          </a:xfrm>
          <a:prstGeom prst="rect">
            <a:avLst/>
          </a:prstGeom>
        </p:spPr>
      </p:pic>
      <p:sp>
        <p:nvSpPr>
          <p:cNvPr id="6" name="TextBox 5">
            <a:extLst>
              <a:ext uri="{FF2B5EF4-FFF2-40B4-BE49-F238E27FC236}">
                <a16:creationId xmlns:a16="http://schemas.microsoft.com/office/drawing/2014/main" id="{4928FA49-4CF9-FF09-02B2-AB50B555C545}"/>
              </a:ext>
            </a:extLst>
          </p:cNvPr>
          <p:cNvSpPr txBox="1"/>
          <p:nvPr/>
        </p:nvSpPr>
        <p:spPr>
          <a:xfrm>
            <a:off x="2286000" y="6243506"/>
            <a:ext cx="4572000" cy="40011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itchFamily="34" charset="0"/>
                <a:ea typeface="+mn-ea"/>
                <a:cs typeface="+mn-cs"/>
                <a:hlinkClick r:id="rId4">
                  <a:extLst>
                    <a:ext uri="{A12FA001-AC4F-418D-AE19-62706E023703}">
                      <ahyp:hlinkClr xmlns:ahyp="http://schemas.microsoft.com/office/drawing/2018/hyperlinkcolor" val="tx"/>
                    </a:ext>
                  </a:extLst>
                </a:hlinkClick>
              </a:rPr>
              <a:t>Swedish Cultural Society of Duluth</a:t>
            </a:r>
            <a:endParaRPr kumimoji="0" lang="en-US" sz="2000" b="1" i="0" u="none" strike="noStrike" kern="1200" cap="none" spc="0" normalizeH="0" baseline="0" noProof="0" dirty="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443841527"/>
      </p:ext>
    </p:extLst>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Text Box 2"/>
          <p:cNvSpPr txBox="1">
            <a:spLocks noChangeArrowheads="1"/>
          </p:cNvSpPr>
          <p:nvPr/>
        </p:nvSpPr>
        <p:spPr bwMode="auto">
          <a:xfrm>
            <a:off x="1916727" y="6551842"/>
            <a:ext cx="5304658" cy="215444"/>
          </a:xfrm>
          <a:prstGeom prst="rect">
            <a:avLst/>
          </a:prstGeom>
          <a:noFill/>
          <a:ln w="9525">
            <a:noFill/>
            <a:miter lim="800000"/>
            <a:headEnd/>
            <a:tailEnd/>
          </a:ln>
        </p:spPr>
        <p:txBody>
          <a:bodyPr wrap="none">
            <a:spAutoFit/>
          </a:bodyPr>
          <a:lstStyle/>
          <a:p>
            <a:pPr algn="ctr"/>
            <a:r>
              <a:rPr lang="en-US" sz="800" dirty="0">
                <a:solidFill>
                  <a:srgbClr val="000000"/>
                </a:solidFill>
                <a:latin typeface="Verdana" pitchFamily="34" charset="0"/>
                <a:hlinkClick r:id="rId3"/>
              </a:rPr>
              <a:t>http://www.duluthnewstribune.com/pursuits/scrapbook/3895745-linnea-hinkel-chosen-santa-lucia</a:t>
            </a:r>
            <a:endParaRPr lang="en-US" sz="800" dirty="0">
              <a:solidFill>
                <a:srgbClr val="000000"/>
              </a:solidFill>
              <a:latin typeface="Verdana" pitchFamily="34"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5200" y="534987"/>
            <a:ext cx="2058168" cy="301628"/>
          </a:xfrm>
          <a:prstGeom prst="rect">
            <a:avLst/>
          </a:prstGeom>
        </p:spPr>
      </p:pic>
      <p:pic>
        <p:nvPicPr>
          <p:cNvPr id="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7077" y="109538"/>
            <a:ext cx="7443955"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4" name="Picture 2" descr="Flag of Sweden.  Click for national anthe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43800" y="252413"/>
            <a:ext cx="982510" cy="65261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520783" y="961664"/>
            <a:ext cx="1018227" cy="369332"/>
          </a:xfrm>
          <a:prstGeom prst="rect">
            <a:avLst/>
          </a:prstGeom>
        </p:spPr>
        <p:txBody>
          <a:bodyPr wrap="none">
            <a:spAutoFit/>
          </a:bodyPr>
          <a:lstStyle/>
          <a:p>
            <a:r>
              <a:rPr lang="en-US" dirty="0">
                <a:hlinkClick r:id="rId7"/>
              </a:rPr>
              <a:t>Sweden</a:t>
            </a:r>
            <a:endParaRPr lang="en-US" dirty="0"/>
          </a:p>
        </p:txBody>
      </p:sp>
    </p:spTree>
    <p:extLst>
      <p:ext uri="{BB962C8B-B14F-4D97-AF65-F5344CB8AC3E}">
        <p14:creationId xmlns:p14="http://schemas.microsoft.com/office/powerpoint/2010/main" val="3174925308"/>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bg>
      <p:bgPr>
        <a:solidFill>
          <a:srgbClr val="E9DADE"/>
        </a:solidFill>
        <a:effectLst/>
      </p:bgPr>
    </p:bg>
    <p:spTree>
      <p:nvGrpSpPr>
        <p:cNvPr id="1" name=""/>
        <p:cNvGrpSpPr/>
        <p:nvPr/>
      </p:nvGrpSpPr>
      <p:grpSpPr>
        <a:xfrm>
          <a:off x="0" y="0"/>
          <a:ext cx="0" cy="0"/>
          <a:chOff x="0" y="0"/>
          <a:chExt cx="0" cy="0"/>
        </a:xfrm>
      </p:grpSpPr>
      <p:pic>
        <p:nvPicPr>
          <p:cNvPr id="18434" name="Picture 2" descr="Flag of Sweden.  Click for national anth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252413"/>
            <a:ext cx="982510" cy="65261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520783" y="961664"/>
            <a:ext cx="1018227"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hlinkClick r:id="rId4"/>
              </a:rPr>
              <a:t>Sweden</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3" name="Picture 2" descr="A green and white sign with a green border and a green and white text&#10;&#10;Description automatically generated">
            <a:extLst>
              <a:ext uri="{FF2B5EF4-FFF2-40B4-BE49-F238E27FC236}">
                <a16:creationId xmlns:a16="http://schemas.microsoft.com/office/drawing/2014/main" id="{E35F0266-03F2-F7D9-A93B-512BE49E73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2053" y="327260"/>
            <a:ext cx="5120640" cy="6400800"/>
          </a:xfrm>
          <a:prstGeom prst="rect">
            <a:avLst/>
          </a:prstGeom>
        </p:spPr>
      </p:pic>
      <p:sp>
        <p:nvSpPr>
          <p:cNvPr id="5" name="Text Box 2">
            <a:extLst>
              <a:ext uri="{FF2B5EF4-FFF2-40B4-BE49-F238E27FC236}">
                <a16:creationId xmlns:a16="http://schemas.microsoft.com/office/drawing/2014/main" id="{7F6B398E-7D5D-A685-506C-039306158325}"/>
              </a:ext>
            </a:extLst>
          </p:cNvPr>
          <p:cNvSpPr txBox="1">
            <a:spLocks noChangeArrowheads="1"/>
          </p:cNvSpPr>
          <p:nvPr/>
        </p:nvSpPr>
        <p:spPr bwMode="auto">
          <a:xfrm>
            <a:off x="3143024" y="6551842"/>
            <a:ext cx="285206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6"/>
              </a:rPr>
              <a:t>https://www.facebook.com/Swedishculturalsociety/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616695265"/>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bg>
      <p:bgPr>
        <a:solidFill>
          <a:srgbClr val="040006"/>
        </a:solidFill>
        <a:effectLst/>
      </p:bgPr>
    </p:bg>
    <p:spTree>
      <p:nvGrpSpPr>
        <p:cNvPr id="1" name=""/>
        <p:cNvGrpSpPr/>
        <p:nvPr/>
      </p:nvGrpSpPr>
      <p:grpSpPr>
        <a:xfrm>
          <a:off x="0" y="0"/>
          <a:ext cx="0" cy="0"/>
          <a:chOff x="0" y="0"/>
          <a:chExt cx="0" cy="0"/>
        </a:xfrm>
      </p:grpSpPr>
      <p:sp>
        <p:nvSpPr>
          <p:cNvPr id="7" name="Text Box 2"/>
          <p:cNvSpPr txBox="1">
            <a:spLocks noChangeArrowheads="1"/>
          </p:cNvSpPr>
          <p:nvPr/>
        </p:nvSpPr>
        <p:spPr bwMode="auto">
          <a:xfrm>
            <a:off x="3143024" y="6551842"/>
            <a:ext cx="285206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https://www.facebook.com/Swedishculturalsociety/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8434" name="Picture 2" descr="Flag of Sweden.  Click for national anthe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252413"/>
            <a:ext cx="982510" cy="65261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520783" y="961664"/>
            <a:ext cx="1018227"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hlinkClick r:id="rId5"/>
              </a:rPr>
              <a:t>Sweden</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6" name="Picture 5" descr="Diagram, text, letter&#10;&#10;Description automatically generated">
            <a:extLst>
              <a:ext uri="{FF2B5EF4-FFF2-40B4-BE49-F238E27FC236}">
                <a16:creationId xmlns:a16="http://schemas.microsoft.com/office/drawing/2014/main" id="{79E12519-FD41-D2E9-87D8-87A16E18441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43150" y="444500"/>
            <a:ext cx="4457700" cy="5943600"/>
          </a:xfrm>
          <a:prstGeom prst="rect">
            <a:avLst/>
          </a:prstGeom>
        </p:spPr>
      </p:pic>
    </p:spTree>
    <p:extLst>
      <p:ext uri="{BB962C8B-B14F-4D97-AF65-F5344CB8AC3E}">
        <p14:creationId xmlns:p14="http://schemas.microsoft.com/office/powerpoint/2010/main" val="307010382"/>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bg>
      <p:bgPr>
        <a:solidFill>
          <a:srgbClr val="040006"/>
        </a:solidFill>
        <a:effectLst/>
      </p:bgPr>
    </p:bg>
    <p:spTree>
      <p:nvGrpSpPr>
        <p:cNvPr id="1" name=""/>
        <p:cNvGrpSpPr/>
        <p:nvPr/>
      </p:nvGrpSpPr>
      <p:grpSpPr>
        <a:xfrm>
          <a:off x="0" y="0"/>
          <a:ext cx="0" cy="0"/>
          <a:chOff x="0" y="0"/>
          <a:chExt cx="0" cy="0"/>
        </a:xfrm>
      </p:grpSpPr>
      <p:pic>
        <p:nvPicPr>
          <p:cNvPr id="18434" name="Picture 2" descr="Flag of Sweden.  Click for national anth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252413"/>
            <a:ext cx="982510" cy="65261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520783" y="961664"/>
            <a:ext cx="1018227"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hlinkClick r:id="rId4"/>
              </a:rPr>
              <a:t>Sweden</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8" name="Picture 7" descr="A child holding a tray with a cup and a teapot&#10;&#10;Description automatically generated">
            <a:extLst>
              <a:ext uri="{FF2B5EF4-FFF2-40B4-BE49-F238E27FC236}">
                <a16:creationId xmlns:a16="http://schemas.microsoft.com/office/drawing/2014/main" id="{005B3805-FBDE-DD0A-B651-D6C49E159B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19503" y="1"/>
            <a:ext cx="5143500" cy="6858000"/>
          </a:xfrm>
          <a:prstGeom prst="rect">
            <a:avLst/>
          </a:prstGeom>
        </p:spPr>
      </p:pic>
      <p:sp>
        <p:nvSpPr>
          <p:cNvPr id="10" name="TextBox 9">
            <a:extLst>
              <a:ext uri="{FF2B5EF4-FFF2-40B4-BE49-F238E27FC236}">
                <a16:creationId xmlns:a16="http://schemas.microsoft.com/office/drawing/2014/main" id="{BCC12463-E284-968A-7D4F-786306E63584}"/>
              </a:ext>
            </a:extLst>
          </p:cNvPr>
          <p:cNvSpPr txBox="1"/>
          <p:nvPr/>
        </p:nvSpPr>
        <p:spPr>
          <a:xfrm>
            <a:off x="2286000" y="5831127"/>
            <a:ext cx="4572000" cy="984885"/>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sz="2000" b="1" i="0" u="none" strike="noStrike" kern="1200" cap="none" spc="0" normalizeH="0" baseline="0" noProof="0" dirty="0">
                <a:ln>
                  <a:noFill/>
                </a:ln>
                <a:solidFill>
                  <a:srgbClr val="FF0000"/>
                </a:solidFill>
                <a:effectLst/>
                <a:uLnTx/>
                <a:uFillTx/>
                <a:latin typeface="Arial" pitchFamily="34" charset="0"/>
                <a:ea typeface="+mn-ea"/>
                <a:cs typeface="+mn-cs"/>
              </a:rPr>
              <a:t>2023 Lucia Greta Jablonski</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itchFamily="34" charset="0"/>
                <a:ea typeface="+mn-ea"/>
                <a:cs typeface="+mn-cs"/>
                <a:hlinkClick r:id="rId6">
                  <a:extLst>
                    <a:ext uri="{A12FA001-AC4F-418D-AE19-62706E023703}">
                      <ahyp:hlinkClr xmlns:ahyp="http://schemas.microsoft.com/office/drawing/2018/hyperlinkcolor" val="tx"/>
                    </a:ext>
                  </a:extLst>
                </a:hlinkClick>
              </a:rPr>
              <a:t>Swedish Cultural Society of Duluth</a:t>
            </a:r>
            <a:endParaRPr kumimoji="0" lang="en-US" sz="2000" b="1" i="0" u="none" strike="noStrike" kern="1200" cap="none" spc="0" normalizeH="0" baseline="0" noProof="0" dirty="0">
              <a:ln>
                <a:noFill/>
              </a:ln>
              <a:solidFill>
                <a:srgbClr val="FF0000"/>
              </a:solidFill>
              <a:effectLst/>
              <a:uLnTx/>
              <a:uFillTx/>
              <a:latin typeface="Arial"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1" name="Text Box 2">
            <a:extLst>
              <a:ext uri="{FF2B5EF4-FFF2-40B4-BE49-F238E27FC236}">
                <a16:creationId xmlns:a16="http://schemas.microsoft.com/office/drawing/2014/main" id="{FE1F75F8-64DD-517B-4141-C5857ACBB657}"/>
              </a:ext>
            </a:extLst>
          </p:cNvPr>
          <p:cNvSpPr txBox="1">
            <a:spLocks noChangeArrowheads="1"/>
          </p:cNvSpPr>
          <p:nvPr/>
        </p:nvSpPr>
        <p:spPr bwMode="auto">
          <a:xfrm>
            <a:off x="3143021" y="6551842"/>
            <a:ext cx="285206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7"/>
              </a:rPr>
              <a:t>https://www.facebook.com/Swedishculturalsociety/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93336128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183"/>
            <a:ext cx="7769225" cy="4456605"/>
          </a:xfrm>
        </p:spPr>
        <p:txBody>
          <a:bodyPr>
            <a:spAutoFit/>
          </a:bodyPr>
          <a:lstStyle/>
          <a:p>
            <a:pPr eaLnBrk="1" hangingPunct="1"/>
            <a:r>
              <a:rPr lang="en-US" sz="2800" b="1" dirty="0" err="1">
                <a:solidFill>
                  <a:srgbClr val="FF1B36"/>
                </a:solidFill>
                <a:latin typeface="Verdana" pitchFamily="34" charset="0"/>
              </a:rPr>
              <a:t>microcultures</a:t>
            </a:r>
            <a:r>
              <a:rPr lang="en-US" sz="2800" b="1" dirty="0">
                <a:solidFill>
                  <a:srgbClr val="FF1B36"/>
                </a:solidFill>
                <a:latin typeface="Verdana" pitchFamily="34" charset="0"/>
              </a:rPr>
              <a:t> </a:t>
            </a:r>
            <a:r>
              <a:rPr lang="en-US" sz="2800" b="1" dirty="0">
                <a:latin typeface="Verdana" pitchFamily="34" charset="0"/>
              </a:rPr>
              <a:t>can include ethnic groups </a:t>
            </a:r>
            <a:r>
              <a:rPr lang="en-US" sz="2800" b="1" i="1" dirty="0">
                <a:solidFill>
                  <a:srgbClr val="FF1B36"/>
                </a:solidFill>
                <a:latin typeface="Verdana" pitchFamily="34" charset="0"/>
              </a:rPr>
              <a:t>within</a:t>
            </a:r>
            <a:r>
              <a:rPr lang="en-US" sz="2800" b="1" dirty="0">
                <a:latin typeface="Verdana" pitchFamily="34" charset="0"/>
              </a:rPr>
              <a:t> nations</a:t>
            </a:r>
          </a:p>
          <a:p>
            <a:pPr eaLnBrk="1" hangingPunct="1">
              <a:lnSpc>
                <a:spcPct val="30000"/>
              </a:lnSpc>
            </a:pPr>
            <a:endParaRPr lang="en-US" sz="1000" b="1" dirty="0">
              <a:solidFill>
                <a:srgbClr val="FF1B36"/>
              </a:solidFill>
              <a:latin typeface="Verdana" pitchFamily="34" charset="0"/>
            </a:endParaRPr>
          </a:p>
          <a:p>
            <a:pPr marL="566738" lvl="1" indent="-109538" eaLnBrk="1" hangingPunct="1"/>
            <a:r>
              <a:rPr lang="en-US" sz="2000" b="1" dirty="0">
                <a:latin typeface="Verdana" pitchFamily="34" charset="0"/>
              </a:rPr>
              <a:t>e.g., Greek-Americans</a:t>
            </a:r>
          </a:p>
          <a:p>
            <a:pPr marL="566738" lvl="1" indent="-109538" eaLnBrk="1" hangingPunct="1"/>
            <a:r>
              <a:rPr lang="en-US" sz="2000" b="1" dirty="0">
                <a:latin typeface="Verdana" pitchFamily="34" charset="0"/>
              </a:rPr>
              <a:t> e.g., </a:t>
            </a:r>
            <a:r>
              <a:rPr lang="en-US" sz="2000" b="1" i="1" dirty="0" err="1">
                <a:latin typeface="Verdana" pitchFamily="34" charset="0"/>
              </a:rPr>
              <a:t>Anishinabe</a:t>
            </a:r>
            <a:r>
              <a:rPr lang="en-US" sz="2000" b="1" dirty="0">
                <a:latin typeface="Verdana" pitchFamily="34" charset="0"/>
              </a:rPr>
              <a:t> (Chippewa; Ojibwa)</a:t>
            </a:r>
          </a:p>
          <a:p>
            <a:pPr marL="566738" lvl="1" indent="-109538" eaLnBrk="1" hangingPunct="1"/>
            <a:r>
              <a:rPr lang="en-US" sz="2000" b="1" dirty="0">
                <a:latin typeface="Verdana" pitchFamily="34" charset="0"/>
              </a:rPr>
              <a:t> e.g., Irish “</a:t>
            </a:r>
            <a:r>
              <a:rPr lang="en-US" sz="2000" b="1" dirty="0" err="1">
                <a:latin typeface="Verdana" pitchFamily="34" charset="0"/>
              </a:rPr>
              <a:t>Travellers</a:t>
            </a:r>
            <a:r>
              <a:rPr lang="en-US" sz="2000" b="1" dirty="0">
                <a:latin typeface="Verdana" pitchFamily="34" charset="0"/>
              </a:rPr>
              <a:t>”</a:t>
            </a:r>
          </a:p>
          <a:p>
            <a:pPr lvl="2" indent="-163513" eaLnBrk="1" hangingPunct="1"/>
            <a:r>
              <a:rPr lang="en-US" sz="1800" b="1" dirty="0">
                <a:latin typeface="Verdana" pitchFamily="34" charset="0"/>
              </a:rPr>
              <a:t>sometimes incorrectly called “Gypsies”</a:t>
            </a:r>
            <a:endParaRPr lang="en-US" sz="2000" b="1" dirty="0">
              <a:latin typeface="Verdana" pitchFamily="34" charset="0"/>
            </a:endParaRPr>
          </a:p>
          <a:p>
            <a:pPr marL="739775" lvl="1" indent="-282575" eaLnBrk="1" hangingPunct="1"/>
            <a:r>
              <a:rPr lang="en-US" sz="2000" b="1" dirty="0">
                <a:latin typeface="Verdana" pitchFamily="34" charset="0"/>
              </a:rPr>
              <a:t>e.g., Australian Aboriginals</a:t>
            </a:r>
          </a:p>
          <a:p>
            <a:pPr marL="739775" lvl="1" indent="-282575" eaLnBrk="1" hangingPunct="1"/>
            <a:r>
              <a:rPr lang="en-US" sz="2000" b="1" dirty="0">
                <a:latin typeface="Verdana" pitchFamily="34" charset="0"/>
              </a:rPr>
              <a:t>e.g., Cajun</a:t>
            </a:r>
          </a:p>
          <a:p>
            <a:pPr marL="739775" lvl="1" indent="-282575" eaLnBrk="1" hangingPunct="1"/>
            <a:r>
              <a:rPr lang="en-US" sz="2000" b="1" dirty="0">
                <a:latin typeface="Verdana" pitchFamily="34" charset="0"/>
              </a:rPr>
              <a:t>e.g., Rom (Gypsies)</a:t>
            </a:r>
          </a:p>
          <a:p>
            <a:pPr marL="739775" lvl="1" indent="-282575" eaLnBrk="1" hangingPunct="1"/>
            <a:r>
              <a:rPr lang="en-US" sz="2000" b="1" dirty="0">
                <a:latin typeface="Verdana" pitchFamily="34" charset="0"/>
              </a:rPr>
              <a:t>e.g., Basques</a:t>
            </a:r>
          </a:p>
          <a:p>
            <a:pPr marL="739775" lvl="1" indent="-282575" eaLnBrk="1" hangingPunct="1"/>
            <a:r>
              <a:rPr lang="en-US" sz="2000" b="1" dirty="0">
                <a:latin typeface="Verdana" pitchFamily="34" charset="0"/>
              </a:rPr>
              <a:t>e.g., Kurds</a:t>
            </a:r>
          </a:p>
        </p:txBody>
      </p:sp>
      <p:sp>
        <p:nvSpPr>
          <p:cNvPr id="40963"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000000"/>
                </a:solidFill>
              </a:rPr>
              <a:t>The Concept of Culture</a:t>
            </a:r>
          </a:p>
        </p:txBody>
      </p:sp>
    </p:spTree>
    <p:extLst>
      <p:ext uri="{BB962C8B-B14F-4D97-AF65-F5344CB8AC3E}">
        <p14:creationId xmlns:p14="http://schemas.microsoft.com/office/powerpoint/2010/main" val="1072389939"/>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bg>
      <p:bgPr>
        <a:solidFill>
          <a:srgbClr val="1E1A13"/>
        </a:solidFill>
        <a:effectLst/>
      </p:bgPr>
    </p:bg>
    <p:spTree>
      <p:nvGrpSpPr>
        <p:cNvPr id="1" name=""/>
        <p:cNvGrpSpPr/>
        <p:nvPr/>
      </p:nvGrpSpPr>
      <p:grpSpPr>
        <a:xfrm>
          <a:off x="0" y="0"/>
          <a:ext cx="0" cy="0"/>
          <a:chOff x="0" y="0"/>
          <a:chExt cx="0" cy="0"/>
        </a:xfrm>
      </p:grpSpPr>
      <p:pic>
        <p:nvPicPr>
          <p:cNvPr id="18434" name="Picture 2" descr="Flag of Sweden.  Click for national anth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252413"/>
            <a:ext cx="982510" cy="65261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520783" y="961664"/>
            <a:ext cx="1018227"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hlinkClick r:id="rId4"/>
              </a:rPr>
              <a:t>Sweden</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12" name="Picture 11" descr="A poster for a festival&#10;&#10;Description automatically generated">
            <a:extLst>
              <a:ext uri="{FF2B5EF4-FFF2-40B4-BE49-F238E27FC236}">
                <a16:creationId xmlns:a16="http://schemas.microsoft.com/office/drawing/2014/main" id="{2F3A53B1-DD09-A559-DC35-919532BF4A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2050" y="151042"/>
            <a:ext cx="4946073" cy="6400800"/>
          </a:xfrm>
          <a:prstGeom prst="rect">
            <a:avLst/>
          </a:prstGeom>
        </p:spPr>
      </p:pic>
      <p:sp>
        <p:nvSpPr>
          <p:cNvPr id="14" name="Text Box 2">
            <a:extLst>
              <a:ext uri="{FF2B5EF4-FFF2-40B4-BE49-F238E27FC236}">
                <a16:creationId xmlns:a16="http://schemas.microsoft.com/office/drawing/2014/main" id="{A04CA75C-C6FA-98D3-086D-69053DA4A0B9}"/>
              </a:ext>
            </a:extLst>
          </p:cNvPr>
          <p:cNvSpPr txBox="1">
            <a:spLocks noChangeArrowheads="1"/>
          </p:cNvSpPr>
          <p:nvPr/>
        </p:nvSpPr>
        <p:spPr bwMode="auto">
          <a:xfrm>
            <a:off x="2134733" y="6609592"/>
            <a:ext cx="486864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6"/>
              </a:rPr>
              <a:t>https://www.facebook.com/p/Sami-Cultural-Center-of-North-America-100064257266401/</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3260191614"/>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bg>
      <p:bgPr>
        <a:solidFill>
          <a:srgbClr val="040006"/>
        </a:solidFill>
        <a:effectLst/>
      </p:bgPr>
    </p:bg>
    <p:spTree>
      <p:nvGrpSpPr>
        <p:cNvPr id="1" name=""/>
        <p:cNvGrpSpPr/>
        <p:nvPr/>
      </p:nvGrpSpPr>
      <p:grpSpPr>
        <a:xfrm>
          <a:off x="0" y="0"/>
          <a:ext cx="0" cy="0"/>
          <a:chOff x="0" y="0"/>
          <a:chExt cx="0" cy="0"/>
        </a:xfrm>
      </p:grpSpPr>
      <p:pic>
        <p:nvPicPr>
          <p:cNvPr id="18434" name="Picture 2" descr="Flag of Sweden.  Click for national anth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252413"/>
            <a:ext cx="982510" cy="65261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520783" y="961664"/>
            <a:ext cx="1018227"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hlinkClick r:id="rId4"/>
              </a:rPr>
              <a:t>Sweden</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3" name="Picture 2" descr="A colorful art piece of artwork">
            <a:extLst>
              <a:ext uri="{FF2B5EF4-FFF2-40B4-BE49-F238E27FC236}">
                <a16:creationId xmlns:a16="http://schemas.microsoft.com/office/drawing/2014/main" id="{C4E46B45-2D81-311A-6235-E69CE7D088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10268"/>
            <a:ext cx="9144000" cy="5116711"/>
          </a:xfrm>
          <a:prstGeom prst="rect">
            <a:avLst/>
          </a:prstGeom>
        </p:spPr>
      </p:pic>
      <p:sp>
        <p:nvSpPr>
          <p:cNvPr id="6" name="TextBox 5">
            <a:extLst>
              <a:ext uri="{FF2B5EF4-FFF2-40B4-BE49-F238E27FC236}">
                <a16:creationId xmlns:a16="http://schemas.microsoft.com/office/drawing/2014/main" id="{D3BB3344-0B53-D9F5-3E60-81EA7B2A7562}"/>
              </a:ext>
            </a:extLst>
          </p:cNvPr>
          <p:cNvSpPr txBox="1"/>
          <p:nvPr/>
        </p:nvSpPr>
        <p:spPr>
          <a:xfrm>
            <a:off x="2286000" y="5472536"/>
            <a:ext cx="4572000" cy="1415772"/>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sz="2000" b="1" i="0" u="none" strike="noStrike" kern="1200" cap="none" spc="0" normalizeH="0" baseline="0" noProof="0" dirty="0">
                <a:ln>
                  <a:noFill/>
                </a:ln>
                <a:solidFill>
                  <a:srgbClr val="FF0000"/>
                </a:solidFill>
                <a:effectLst/>
                <a:uLnTx/>
                <a:uFillTx/>
                <a:latin typeface="Arial" pitchFamily="34" charset="0"/>
                <a:ea typeface="+mn-ea"/>
                <a:cs typeface="+mn-cs"/>
              </a:rPr>
              <a:t>Alison Aune, 2020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itchFamily="34" charset="0"/>
                <a:ea typeface="+mn-ea"/>
                <a:cs typeface="+mn-cs"/>
              </a:rPr>
              <a:t>“Swedish Immigration Paintings”  </a:t>
            </a:r>
            <a:r>
              <a:rPr kumimoji="0" lang="en-US" sz="1400" b="1" i="0" u="none" strike="noStrike" kern="1200" cap="none" spc="0" normalizeH="0" baseline="0" noProof="0" dirty="0" err="1">
                <a:ln>
                  <a:noFill/>
                </a:ln>
                <a:solidFill>
                  <a:srgbClr val="FF0000"/>
                </a:solidFill>
                <a:effectLst/>
                <a:uLnTx/>
                <a:uFillTx/>
                <a:latin typeface="Arial" pitchFamily="34" charset="0"/>
                <a:ea typeface="+mn-ea"/>
                <a:cs typeface="+mn-cs"/>
              </a:rPr>
              <a:t>Gammelgården</a:t>
            </a:r>
            <a:r>
              <a:rPr kumimoji="0" lang="en-US" sz="1400" b="1" i="0" u="none" strike="noStrike" kern="1200" cap="none" spc="0" normalizeH="0" baseline="0" noProof="0" dirty="0">
                <a:ln>
                  <a:noFill/>
                </a:ln>
                <a:solidFill>
                  <a:srgbClr val="FF0000"/>
                </a:solidFill>
                <a:effectLst/>
                <a:uLnTx/>
                <a:uFillTx/>
                <a:latin typeface="Arial" pitchFamily="34" charset="0"/>
                <a:ea typeface="+mn-ea"/>
                <a:cs typeface="+mn-cs"/>
              </a:rPr>
              <a:t> Museum . </a:t>
            </a:r>
            <a:endParaRPr kumimoji="0" lang="pt-BR" sz="1400" b="1" i="0" u="none" strike="noStrike" kern="1200" cap="none" spc="0" normalizeH="0" baseline="0" noProof="0" dirty="0">
              <a:ln>
                <a:noFill/>
              </a:ln>
              <a:solidFill>
                <a:srgbClr val="FF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Arial" pitchFamily="34" charset="0"/>
                <a:ea typeface="+mn-ea"/>
                <a:cs typeface="+mn-cs"/>
                <a:hlinkClick r:id="rId6">
                  <a:extLst>
                    <a:ext uri="{A12FA001-AC4F-418D-AE19-62706E023703}">
                      <ahyp:hlinkClr xmlns:ahyp="http://schemas.microsoft.com/office/drawing/2018/hyperlinkcolor" val="tx"/>
                    </a:ext>
                  </a:extLst>
                </a:hlinkClick>
              </a:rPr>
              <a:t>Swedish Cultural Society of Duluth</a:t>
            </a:r>
            <a:endParaRPr kumimoji="0" lang="en-US" sz="1400" b="1" i="0" u="none" strike="noStrike" kern="1200" cap="none" spc="0" normalizeH="0" baseline="0" noProof="0" dirty="0">
              <a:ln>
                <a:noFill/>
              </a:ln>
              <a:solidFill>
                <a:srgbClr val="FF0000"/>
              </a:solidFill>
              <a:effectLst/>
              <a:uLnTx/>
              <a:uFillTx/>
              <a:latin typeface="Arial"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7" name="Text Box 2">
            <a:extLst>
              <a:ext uri="{FF2B5EF4-FFF2-40B4-BE49-F238E27FC236}">
                <a16:creationId xmlns:a16="http://schemas.microsoft.com/office/drawing/2014/main" id="{A4773BFC-0566-A3AA-D4F3-651B26B16B82}"/>
              </a:ext>
            </a:extLst>
          </p:cNvPr>
          <p:cNvSpPr txBox="1">
            <a:spLocks noChangeArrowheads="1"/>
          </p:cNvSpPr>
          <p:nvPr/>
        </p:nvSpPr>
        <p:spPr bwMode="auto">
          <a:xfrm>
            <a:off x="2969095" y="6551842"/>
            <a:ext cx="319991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7"/>
              </a:rPr>
              <a:t>https://www.facebook.com/Swedishculturalsociety/photos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568616942"/>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bg>
      <p:bgPr>
        <a:solidFill>
          <a:srgbClr val="0E0E0E"/>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842BA2E-CD38-B18F-61D7-953D91546D4B}"/>
              </a:ext>
            </a:extLst>
          </p:cNvPr>
          <p:cNvPicPr>
            <a:picLocks noChangeAspect="1"/>
          </p:cNvPicPr>
          <p:nvPr/>
        </p:nvPicPr>
        <p:blipFill>
          <a:blip r:embed="rId3"/>
          <a:stretch>
            <a:fillRect/>
          </a:stretch>
        </p:blipFill>
        <p:spPr>
          <a:xfrm>
            <a:off x="-1" y="421344"/>
            <a:ext cx="9150011" cy="6427694"/>
          </a:xfrm>
          <a:prstGeom prst="rect">
            <a:avLst/>
          </a:prstGeom>
        </p:spPr>
      </p:pic>
      <p:sp>
        <p:nvSpPr>
          <p:cNvPr id="8" name="TextBox 7">
            <a:extLst>
              <a:ext uri="{FF2B5EF4-FFF2-40B4-BE49-F238E27FC236}">
                <a16:creationId xmlns:a16="http://schemas.microsoft.com/office/drawing/2014/main" id="{86918986-9F30-C7EC-5932-30225A3AEBE8}"/>
              </a:ext>
            </a:extLst>
          </p:cNvPr>
          <p:cNvSpPr txBox="1"/>
          <p:nvPr/>
        </p:nvSpPr>
        <p:spPr>
          <a:xfrm>
            <a:off x="2286000" y="5804233"/>
            <a:ext cx="4572000" cy="707886"/>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err="1">
                <a:ln>
                  <a:noFill/>
                </a:ln>
                <a:solidFill>
                  <a:srgbClr val="FF0000"/>
                </a:solidFill>
                <a:effectLst/>
                <a:uLnTx/>
                <a:uFillTx/>
                <a:latin typeface="Arial" pitchFamily="34" charset="0"/>
                <a:ea typeface="+mn-ea"/>
                <a:cs typeface="+mn-cs"/>
              </a:rPr>
              <a:t>Sjölunden</a:t>
            </a:r>
            <a:r>
              <a:rPr kumimoji="0" lang="en-US" sz="2000" b="1" i="0" u="none" strike="noStrike" kern="1200" cap="none" spc="0" normalizeH="0" baseline="0" noProof="0" dirty="0">
                <a:ln>
                  <a:noFill/>
                </a:ln>
                <a:solidFill>
                  <a:srgbClr val="FF0000"/>
                </a:solidFill>
                <a:effectLst/>
                <a:uLnTx/>
                <a:uFillTx/>
                <a:latin typeface="Arial" pitchFamily="34" charset="0"/>
                <a:ea typeface="+mn-ea"/>
                <a:cs typeface="+mn-cs"/>
              </a:rPr>
              <a:t>, the Concordia Swedish Language, Near Bemidji, MN</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9" name="Text Box 2">
            <a:extLst>
              <a:ext uri="{FF2B5EF4-FFF2-40B4-BE49-F238E27FC236}">
                <a16:creationId xmlns:a16="http://schemas.microsoft.com/office/drawing/2014/main" id="{48C8FA82-1ECD-E0F7-F154-B112E9398100}"/>
              </a:ext>
            </a:extLst>
          </p:cNvPr>
          <p:cNvSpPr txBox="1">
            <a:spLocks noChangeArrowheads="1"/>
          </p:cNvSpPr>
          <p:nvPr/>
        </p:nvSpPr>
        <p:spPr bwMode="auto">
          <a:xfrm>
            <a:off x="2840054" y="6498052"/>
            <a:ext cx="3457998"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0000"/>
                </a:solidFill>
                <a:effectLst/>
                <a:uLnTx/>
                <a:uFillTx/>
                <a:latin typeface="Verdana" pitchFamily="34" charset="0"/>
                <a:ea typeface="+mn-ea"/>
                <a:cs typeface="+mn-cs"/>
                <a:hlinkClick r:id="rId4">
                  <a:extLst>
                    <a:ext uri="{A12FA001-AC4F-418D-AE19-62706E023703}">
                      <ahyp:hlinkClr xmlns:ahyp="http://schemas.microsoft.com/office/drawing/2018/hyperlinkcolor" val="tx"/>
                    </a:ext>
                  </a:extLst>
                </a:hlinkClick>
              </a:rPr>
              <a:t>https://www.concordialanguagevillages.org/languages/swedish</a:t>
            </a:r>
            <a:endParaRPr kumimoji="0" lang="en-US" sz="800" b="0" i="0" u="none" strike="noStrike" kern="1200" cap="none" spc="0" normalizeH="0" baseline="0" noProof="0" dirty="0">
              <a:ln>
                <a:noFill/>
              </a:ln>
              <a:solidFill>
                <a:srgbClr val="FF0000"/>
              </a:solidFill>
              <a:effectLst/>
              <a:uLnTx/>
              <a:uFillTx/>
              <a:latin typeface="Verdana" pitchFamily="34" charset="0"/>
              <a:ea typeface="+mn-ea"/>
              <a:cs typeface="+mn-cs"/>
            </a:endParaRPr>
          </a:p>
        </p:txBody>
      </p:sp>
      <p:pic>
        <p:nvPicPr>
          <p:cNvPr id="10" name="Picture 2" descr="Flag of Sweden.  Click for national anthem.">
            <a:extLst>
              <a:ext uri="{FF2B5EF4-FFF2-40B4-BE49-F238E27FC236}">
                <a16:creationId xmlns:a16="http://schemas.microsoft.com/office/drawing/2014/main" id="{607A8652-8978-5FD9-A43B-149553A81C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252413"/>
            <a:ext cx="982510" cy="65261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4E2CFE50-0B2C-5D27-A299-A8CB0A94D638}"/>
              </a:ext>
            </a:extLst>
          </p:cNvPr>
          <p:cNvSpPr/>
          <p:nvPr/>
        </p:nvSpPr>
        <p:spPr>
          <a:xfrm>
            <a:off x="7520783" y="961664"/>
            <a:ext cx="1018227"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hlinkClick r:id="rId6"/>
              </a:rPr>
              <a:t>Sweden</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21641483"/>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ext Box 2"/>
          <p:cNvSpPr txBox="1">
            <a:spLocks noChangeArrowheads="1"/>
          </p:cNvSpPr>
          <p:nvPr/>
        </p:nvSpPr>
        <p:spPr bwMode="auto">
          <a:xfrm>
            <a:off x="3555797" y="6551842"/>
            <a:ext cx="2026517" cy="215444"/>
          </a:xfrm>
          <a:prstGeom prst="rect">
            <a:avLst/>
          </a:prstGeom>
          <a:noFill/>
          <a:ln w="9525">
            <a:noFill/>
            <a:miter lim="800000"/>
            <a:headEnd/>
            <a:tailEnd/>
          </a:ln>
        </p:spPr>
        <p:txBody>
          <a:bodyPr wrap="none">
            <a:spAutoFit/>
          </a:bodyPr>
          <a:lstStyle/>
          <a:p>
            <a:pPr algn="ctr"/>
            <a:r>
              <a:rPr lang="en-US" sz="800" dirty="0">
                <a:solidFill>
                  <a:srgbClr val="000000"/>
                </a:solidFill>
                <a:latin typeface="Verdana" pitchFamily="34" charset="0"/>
                <a:hlinkClick r:id="rId3"/>
              </a:rPr>
              <a:t>http://www.samiculturalcenter.org/</a:t>
            </a:r>
            <a:endParaRPr lang="en-US" sz="800" dirty="0">
              <a:solidFill>
                <a:srgbClr val="000000"/>
              </a:solidFill>
              <a:latin typeface="Verdana" pitchFamily="34"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5200" y="534987"/>
            <a:ext cx="2058168" cy="301628"/>
          </a:xfrm>
          <a:prstGeom prst="rect">
            <a:avLst/>
          </a:prstGeom>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8714" y="204108"/>
            <a:ext cx="6886575" cy="6362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8661547"/>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ext Box 2"/>
          <p:cNvSpPr txBox="1">
            <a:spLocks noChangeArrowheads="1"/>
          </p:cNvSpPr>
          <p:nvPr/>
        </p:nvSpPr>
        <p:spPr bwMode="auto">
          <a:xfrm>
            <a:off x="3555797" y="6551842"/>
            <a:ext cx="2026517" cy="215444"/>
          </a:xfrm>
          <a:prstGeom prst="rect">
            <a:avLst/>
          </a:prstGeom>
          <a:noFill/>
          <a:ln w="9525">
            <a:noFill/>
            <a:miter lim="800000"/>
            <a:headEnd/>
            <a:tailEnd/>
          </a:ln>
        </p:spPr>
        <p:txBody>
          <a:bodyPr wrap="none">
            <a:spAutoFit/>
          </a:bodyPr>
          <a:lstStyle/>
          <a:p>
            <a:pPr algn="ctr"/>
            <a:r>
              <a:rPr lang="en-US" sz="800" dirty="0">
                <a:solidFill>
                  <a:srgbClr val="000000"/>
                </a:solidFill>
                <a:latin typeface="Verdana" pitchFamily="34" charset="0"/>
                <a:hlinkClick r:id="rId3"/>
              </a:rPr>
              <a:t>http://www.samiculturalcenter.org/</a:t>
            </a:r>
            <a:endParaRPr lang="en-US" sz="800" dirty="0">
              <a:solidFill>
                <a:srgbClr val="000000"/>
              </a:solidFill>
              <a:latin typeface="Verdana" pitchFamily="34"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5200" y="534987"/>
            <a:ext cx="2058168" cy="301628"/>
          </a:xfrm>
          <a:prstGeom prst="rect">
            <a:avLst/>
          </a:prstGeom>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8714" y="204108"/>
            <a:ext cx="6886575" cy="6362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010234" y="2154552"/>
            <a:ext cx="5101771" cy="3539430"/>
          </a:xfrm>
          <a:prstGeom prst="rect">
            <a:avLst/>
          </a:prstGeom>
          <a:solidFill>
            <a:srgbClr val="FF0000"/>
          </a:solidFill>
        </p:spPr>
        <p:txBody>
          <a:bodyPr wrap="square">
            <a:spAutoFit/>
          </a:bodyPr>
          <a:lstStyle/>
          <a:p>
            <a:pPr algn="ctr"/>
            <a:endParaRPr lang="en-US" sz="2800" b="1" dirty="0">
              <a:solidFill>
                <a:srgbClr val="0070C0"/>
              </a:solidFill>
            </a:endParaRPr>
          </a:p>
          <a:p>
            <a:pPr algn="ctr"/>
            <a:r>
              <a:rPr lang="en-US" sz="2800" b="1" dirty="0">
                <a:solidFill>
                  <a:srgbClr val="0070C0"/>
                </a:solidFill>
              </a:rPr>
              <a:t>Sami Cultural Center of North America </a:t>
            </a:r>
          </a:p>
          <a:p>
            <a:pPr algn="ctr"/>
            <a:r>
              <a:rPr lang="en-US" sz="2800" b="1" dirty="0">
                <a:solidFill>
                  <a:srgbClr val="0070C0"/>
                </a:solidFill>
              </a:rPr>
              <a:t>Lakeside Professional Building</a:t>
            </a:r>
          </a:p>
          <a:p>
            <a:pPr algn="ctr"/>
            <a:r>
              <a:rPr lang="en-US" sz="2800" b="1" dirty="0">
                <a:solidFill>
                  <a:srgbClr val="0070C0"/>
                </a:solidFill>
              </a:rPr>
              <a:t>4915 E Superior St, Duluth, MN 55804, USA</a:t>
            </a:r>
          </a:p>
          <a:p>
            <a:pPr algn="ctr"/>
            <a:endParaRPr lang="en-US" sz="2800" b="1" dirty="0">
              <a:solidFill>
                <a:srgbClr val="0070C0"/>
              </a:solidFill>
            </a:endParaRPr>
          </a:p>
        </p:txBody>
      </p:sp>
    </p:spTree>
    <p:extLst>
      <p:ext uri="{BB962C8B-B14F-4D97-AF65-F5344CB8AC3E}">
        <p14:creationId xmlns:p14="http://schemas.microsoft.com/office/powerpoint/2010/main" val="1612555957"/>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oster and a photo of a cat&#10;&#10;Description automatically generated">
            <a:extLst>
              <a:ext uri="{FF2B5EF4-FFF2-40B4-BE49-F238E27FC236}">
                <a16:creationId xmlns:a16="http://schemas.microsoft.com/office/drawing/2014/main" id="{47202CA9-93EA-0607-F9D8-7C7A849BEA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0" y="32964"/>
            <a:ext cx="9144000" cy="6856629"/>
          </a:xfrm>
          <a:prstGeom prst="rect">
            <a:avLst/>
          </a:prstGeom>
        </p:spPr>
      </p:pic>
      <p:sp>
        <p:nvSpPr>
          <p:cNvPr id="10" name="Text Box 2">
            <a:extLst>
              <a:ext uri="{FF2B5EF4-FFF2-40B4-BE49-F238E27FC236}">
                <a16:creationId xmlns:a16="http://schemas.microsoft.com/office/drawing/2014/main" id="{298DAA15-590F-A0E3-1493-D7D0DAB6B027}"/>
              </a:ext>
            </a:extLst>
          </p:cNvPr>
          <p:cNvSpPr txBox="1">
            <a:spLocks noChangeArrowheads="1"/>
          </p:cNvSpPr>
          <p:nvPr/>
        </p:nvSpPr>
        <p:spPr bwMode="auto">
          <a:xfrm>
            <a:off x="2134733" y="6561467"/>
            <a:ext cx="486864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bg1"/>
                </a:solidFill>
                <a:effectLst/>
                <a:uLnTx/>
                <a:uFillTx/>
                <a:latin typeface="Verdana" pitchFamily="34" charset="0"/>
                <a:ea typeface="+mn-ea"/>
                <a:cs typeface="+mn-cs"/>
                <a:hlinkClick r:id="rId4"/>
              </a:rPr>
              <a:t>https://www.facebook.com/p/Sami-Cultural-Center-of-North-America-100064257266401/</a:t>
            </a:r>
            <a:endParaRPr kumimoji="0" lang="en-US" sz="800" b="0" i="0" u="none" strike="noStrike" kern="1200" cap="none" spc="0" normalizeH="0" baseline="0" noProof="0" dirty="0">
              <a:ln>
                <a:noFill/>
              </a:ln>
              <a:solidFill>
                <a:schemeClr val="bg1"/>
              </a:solidFill>
              <a:effectLst/>
              <a:uLnTx/>
              <a:uFillTx/>
              <a:latin typeface="Verdana" pitchFamily="34" charset="0"/>
              <a:ea typeface="+mn-ea"/>
              <a:cs typeface="+mn-cs"/>
            </a:endParaRPr>
          </a:p>
        </p:txBody>
      </p:sp>
    </p:spTree>
    <p:extLst>
      <p:ext uri="{BB962C8B-B14F-4D97-AF65-F5344CB8AC3E}">
        <p14:creationId xmlns:p14="http://schemas.microsoft.com/office/powerpoint/2010/main" val="1297408939"/>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401662-8726-7EDA-D19A-664745969B16}"/>
              </a:ext>
            </a:extLst>
          </p:cNvPr>
          <p:cNvPicPr>
            <a:picLocks noChangeAspect="1"/>
          </p:cNvPicPr>
          <p:nvPr/>
        </p:nvPicPr>
        <p:blipFill>
          <a:blip r:embed="rId3"/>
          <a:stretch>
            <a:fillRect/>
          </a:stretch>
        </p:blipFill>
        <p:spPr>
          <a:xfrm>
            <a:off x="454255" y="836797"/>
            <a:ext cx="8229600" cy="5329238"/>
          </a:xfrm>
          <a:prstGeom prst="rect">
            <a:avLst/>
          </a:prstGeom>
        </p:spPr>
      </p:pic>
      <p:sp>
        <p:nvSpPr>
          <p:cNvPr id="2" name="Text Box 2">
            <a:extLst>
              <a:ext uri="{FF2B5EF4-FFF2-40B4-BE49-F238E27FC236}">
                <a16:creationId xmlns:a16="http://schemas.microsoft.com/office/drawing/2014/main" id="{0375FD82-F2E2-AC1E-2675-92AAC089D7F9}"/>
              </a:ext>
            </a:extLst>
          </p:cNvPr>
          <p:cNvSpPr txBox="1">
            <a:spLocks noChangeArrowheads="1"/>
          </p:cNvSpPr>
          <p:nvPr/>
        </p:nvSpPr>
        <p:spPr bwMode="auto">
          <a:xfrm>
            <a:off x="2134733" y="6561467"/>
            <a:ext cx="486864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bg1"/>
                </a:solidFill>
                <a:effectLst/>
                <a:uLnTx/>
                <a:uFillTx/>
                <a:latin typeface="Verdana" pitchFamily="34" charset="0"/>
                <a:ea typeface="+mn-ea"/>
                <a:cs typeface="+mn-cs"/>
                <a:hlinkClick r:id="rId4"/>
              </a:rPr>
              <a:t>https://www.facebook.com/p/Sami-Cultural-Center-of-North-America-100064257266401/</a:t>
            </a:r>
            <a:endParaRPr kumimoji="0" lang="en-US" sz="800" b="0" i="0" u="none" strike="noStrike" kern="1200" cap="none" spc="0" normalizeH="0" baseline="0" noProof="0" dirty="0">
              <a:ln>
                <a:noFill/>
              </a:ln>
              <a:solidFill>
                <a:schemeClr val="bg1"/>
              </a:solidFill>
              <a:effectLst/>
              <a:uLnTx/>
              <a:uFillTx/>
              <a:latin typeface="Verdana" pitchFamily="34" charset="0"/>
              <a:ea typeface="+mn-ea"/>
              <a:cs typeface="+mn-cs"/>
            </a:endParaRPr>
          </a:p>
        </p:txBody>
      </p:sp>
    </p:spTree>
    <p:extLst>
      <p:ext uri="{BB962C8B-B14F-4D97-AF65-F5344CB8AC3E}">
        <p14:creationId xmlns:p14="http://schemas.microsoft.com/office/powerpoint/2010/main" val="375006219"/>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330200" y="3140485"/>
            <a:ext cx="8458200" cy="2003112"/>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6000" b="1" i="0" u="none" strike="noStrike" kern="1200" cap="none" spc="0" normalizeH="0" baseline="0" noProof="0" dirty="0">
                <a:ln>
                  <a:noFill/>
                </a:ln>
                <a:solidFill>
                  <a:srgbClr val="FFFFFF"/>
                </a:solidFill>
                <a:effectLst/>
                <a:uLnTx/>
                <a:uFillTx/>
                <a:latin typeface="Arial" charset="0"/>
                <a:ea typeface="+mn-ea"/>
                <a:cs typeface="+mn-cs"/>
              </a:rPr>
              <a:t>Norwegian-Americans</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6000" b="1" i="0" u="none" strike="noStrike" kern="1200" cap="none" spc="0" normalizeH="0" baseline="0" noProof="0" dirty="0">
                <a:ln>
                  <a:noFill/>
                </a:ln>
                <a:solidFill>
                  <a:srgbClr val="FFFFFF"/>
                </a:solidFill>
                <a:effectLst/>
                <a:uLnTx/>
                <a:uFillTx/>
                <a:latin typeface="Arial" charset="0"/>
                <a:ea typeface="+mn-ea"/>
                <a:cs typeface="+mn-cs"/>
              </a:rPr>
              <a:t>in Duluth</a:t>
            </a:r>
            <a:endParaRPr kumimoji="1" lang="en-US" sz="72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1280612356"/>
      </p:ext>
    </p:extLst>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73A1D0-CBF4-1D40-B9D1-DFE5C2714DDF}"/>
              </a:ext>
            </a:extLst>
          </p:cNvPr>
          <p:cNvPicPr>
            <a:picLocks noChangeAspect="1"/>
          </p:cNvPicPr>
          <p:nvPr/>
        </p:nvPicPr>
        <p:blipFill>
          <a:blip r:embed="rId3"/>
          <a:stretch>
            <a:fillRect/>
          </a:stretch>
        </p:blipFill>
        <p:spPr>
          <a:xfrm>
            <a:off x="173250" y="28882"/>
            <a:ext cx="8823960" cy="6789258"/>
          </a:xfrm>
          <a:prstGeom prst="rect">
            <a:avLst/>
          </a:prstGeom>
        </p:spPr>
      </p:pic>
      <p:sp>
        <p:nvSpPr>
          <p:cNvPr id="6" name="TextBox 5">
            <a:extLst>
              <a:ext uri="{FF2B5EF4-FFF2-40B4-BE49-F238E27FC236}">
                <a16:creationId xmlns:a16="http://schemas.microsoft.com/office/drawing/2014/main" id="{09AC01B7-C0C1-6040-7226-F4F66594901E}"/>
              </a:ext>
            </a:extLst>
          </p:cNvPr>
          <p:cNvSpPr txBox="1"/>
          <p:nvPr/>
        </p:nvSpPr>
        <p:spPr>
          <a:xfrm>
            <a:off x="2276375" y="6192075"/>
            <a:ext cx="4572000" cy="369332"/>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hlinkClick r:id="rId4"/>
              </a:rPr>
              <a:t>https://www.facebook.com/NortunLodge16/</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8" name="Picture 7" descr="A red and blue flag&#10;&#10;Description automatically generated">
            <a:extLst>
              <a:ext uri="{FF2B5EF4-FFF2-40B4-BE49-F238E27FC236}">
                <a16:creationId xmlns:a16="http://schemas.microsoft.com/office/drawing/2014/main" id="{DD02D930-547E-C4A6-5764-06462A4264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49954" y="243037"/>
            <a:ext cx="1414918" cy="857887"/>
          </a:xfrm>
          <a:prstGeom prst="rect">
            <a:avLst/>
          </a:prstGeom>
        </p:spPr>
      </p:pic>
    </p:spTree>
    <p:extLst>
      <p:ext uri="{BB962C8B-B14F-4D97-AF65-F5344CB8AC3E}">
        <p14:creationId xmlns:p14="http://schemas.microsoft.com/office/powerpoint/2010/main" val="2276913514"/>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ext Box 2"/>
          <p:cNvSpPr txBox="1">
            <a:spLocks noChangeArrowheads="1"/>
          </p:cNvSpPr>
          <p:nvPr/>
        </p:nvSpPr>
        <p:spPr bwMode="auto">
          <a:xfrm>
            <a:off x="2227708" y="6551842"/>
            <a:ext cx="468269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http://www.duluthnewstribune.com/news/4034988-duluthians-celebrate-syttende-mai</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9706" y="437244"/>
            <a:ext cx="6937416"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5200" y="534987"/>
            <a:ext cx="2058168" cy="301628"/>
          </a:xfrm>
          <a:prstGeom prst="rect">
            <a:avLst/>
          </a:prstGeom>
        </p:spPr>
      </p:pic>
      <p:pic>
        <p:nvPicPr>
          <p:cNvPr id="1028" name="Picture 4" descr="http://www.duluthnewstribune.com/sites/default/files/styles/16x9_860/public/field/image/austinPARADE0518c1.jpg?itok=-toQSp-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5696" y="1522495"/>
            <a:ext cx="6782184" cy="3816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753745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183"/>
            <a:ext cx="7769225" cy="4456605"/>
          </a:xfrm>
        </p:spPr>
        <p:txBody>
          <a:bodyPr>
            <a:spAutoFit/>
          </a:bodyPr>
          <a:lstStyle/>
          <a:p>
            <a:pPr eaLnBrk="1" hangingPunct="1"/>
            <a:r>
              <a:rPr lang="en-US" sz="2800" b="1" dirty="0" err="1">
                <a:solidFill>
                  <a:srgbClr val="FF1B36"/>
                </a:solidFill>
                <a:latin typeface="Verdana" pitchFamily="34" charset="0"/>
              </a:rPr>
              <a:t>microcultures</a:t>
            </a:r>
            <a:r>
              <a:rPr lang="en-US" sz="2800" b="1" dirty="0">
                <a:solidFill>
                  <a:srgbClr val="FF1B36"/>
                </a:solidFill>
                <a:latin typeface="Verdana" pitchFamily="34" charset="0"/>
              </a:rPr>
              <a:t> </a:t>
            </a:r>
            <a:r>
              <a:rPr lang="en-US" sz="2800" b="1" dirty="0">
                <a:latin typeface="Verdana" pitchFamily="34" charset="0"/>
              </a:rPr>
              <a:t>can include ethnic groups </a:t>
            </a:r>
            <a:r>
              <a:rPr lang="en-US" sz="2800" b="1" i="1" dirty="0">
                <a:solidFill>
                  <a:srgbClr val="FF1B36"/>
                </a:solidFill>
                <a:latin typeface="Verdana" pitchFamily="34" charset="0"/>
              </a:rPr>
              <a:t>within</a:t>
            </a:r>
            <a:r>
              <a:rPr lang="en-US" sz="2800" b="1" dirty="0">
                <a:latin typeface="Verdana" pitchFamily="34" charset="0"/>
              </a:rPr>
              <a:t> nations</a:t>
            </a:r>
          </a:p>
          <a:p>
            <a:pPr eaLnBrk="1" hangingPunct="1">
              <a:lnSpc>
                <a:spcPct val="30000"/>
              </a:lnSpc>
            </a:pPr>
            <a:endParaRPr lang="en-US" sz="1000" b="1" dirty="0">
              <a:solidFill>
                <a:srgbClr val="FF1B36"/>
              </a:solidFill>
              <a:latin typeface="Verdana" pitchFamily="34" charset="0"/>
            </a:endParaRPr>
          </a:p>
          <a:p>
            <a:pPr marL="566738" lvl="1" indent="-109538" eaLnBrk="1" hangingPunct="1"/>
            <a:r>
              <a:rPr lang="en-US" sz="2000" b="1" dirty="0">
                <a:latin typeface="Verdana" pitchFamily="34" charset="0"/>
              </a:rPr>
              <a:t>e.g., Greek-Americans</a:t>
            </a:r>
          </a:p>
          <a:p>
            <a:pPr marL="566738" lvl="1" indent="-109538" eaLnBrk="1" hangingPunct="1"/>
            <a:r>
              <a:rPr lang="en-US" sz="2000" b="1" dirty="0">
                <a:latin typeface="Verdana" pitchFamily="34" charset="0"/>
              </a:rPr>
              <a:t> e.g., </a:t>
            </a:r>
            <a:r>
              <a:rPr lang="en-US" sz="2000" b="1" i="1" dirty="0" err="1">
                <a:latin typeface="Verdana" pitchFamily="34" charset="0"/>
              </a:rPr>
              <a:t>Anishinabe</a:t>
            </a:r>
            <a:r>
              <a:rPr lang="en-US" sz="2000" b="1" dirty="0">
                <a:latin typeface="Verdana" pitchFamily="34" charset="0"/>
              </a:rPr>
              <a:t> (Chippewa; Ojibwa)</a:t>
            </a:r>
          </a:p>
          <a:p>
            <a:pPr marL="566738" lvl="1" indent="-109538" eaLnBrk="1" hangingPunct="1"/>
            <a:r>
              <a:rPr lang="en-US" sz="2000" b="1" dirty="0">
                <a:latin typeface="Verdana" pitchFamily="34" charset="0"/>
              </a:rPr>
              <a:t> e.g., Irish “</a:t>
            </a:r>
            <a:r>
              <a:rPr lang="en-US" sz="2000" b="1" dirty="0" err="1">
                <a:latin typeface="Verdana" pitchFamily="34" charset="0"/>
              </a:rPr>
              <a:t>Travellers</a:t>
            </a:r>
            <a:r>
              <a:rPr lang="en-US" sz="2000" b="1" dirty="0">
                <a:latin typeface="Verdana" pitchFamily="34" charset="0"/>
              </a:rPr>
              <a:t>”</a:t>
            </a:r>
          </a:p>
          <a:p>
            <a:pPr lvl="2" indent="-163513" eaLnBrk="1" hangingPunct="1"/>
            <a:r>
              <a:rPr lang="en-US" sz="1800" b="1" dirty="0">
                <a:latin typeface="Verdana" pitchFamily="34" charset="0"/>
              </a:rPr>
              <a:t>sometimes incorrectly called “Gypsies”</a:t>
            </a:r>
            <a:endParaRPr lang="en-US" sz="2000" b="1" dirty="0">
              <a:latin typeface="Verdana" pitchFamily="34" charset="0"/>
            </a:endParaRPr>
          </a:p>
          <a:p>
            <a:pPr marL="739775" lvl="1" indent="-282575" eaLnBrk="1" hangingPunct="1"/>
            <a:r>
              <a:rPr lang="en-US" sz="2000" b="1" dirty="0">
                <a:latin typeface="Verdana" pitchFamily="34" charset="0"/>
              </a:rPr>
              <a:t>e.g., Australian Aboriginals</a:t>
            </a:r>
          </a:p>
          <a:p>
            <a:pPr marL="739775" lvl="1" indent="-282575" eaLnBrk="1" hangingPunct="1"/>
            <a:r>
              <a:rPr lang="en-US" sz="2000" b="1" dirty="0">
                <a:latin typeface="Verdana" pitchFamily="34" charset="0"/>
              </a:rPr>
              <a:t>e.g., Cajun</a:t>
            </a:r>
          </a:p>
          <a:p>
            <a:pPr marL="739775" lvl="1" indent="-282575" eaLnBrk="1" hangingPunct="1"/>
            <a:r>
              <a:rPr lang="en-US" sz="2000" b="1" dirty="0">
                <a:latin typeface="Verdana" pitchFamily="34" charset="0"/>
              </a:rPr>
              <a:t>e.g., Rom (Gypsies)</a:t>
            </a:r>
          </a:p>
          <a:p>
            <a:pPr marL="739775" lvl="1" indent="-282575" eaLnBrk="1" hangingPunct="1"/>
            <a:r>
              <a:rPr lang="en-US" sz="2000" b="1" dirty="0">
                <a:latin typeface="Verdana" pitchFamily="34" charset="0"/>
              </a:rPr>
              <a:t>e.g., Basques</a:t>
            </a:r>
          </a:p>
          <a:p>
            <a:pPr marL="739775" lvl="1" indent="-282575" eaLnBrk="1" hangingPunct="1"/>
            <a:r>
              <a:rPr lang="en-US" sz="2000" b="1" dirty="0">
                <a:latin typeface="Verdana" pitchFamily="34" charset="0"/>
              </a:rPr>
              <a:t>e.g., Kurds</a:t>
            </a:r>
          </a:p>
        </p:txBody>
      </p:sp>
      <p:sp>
        <p:nvSpPr>
          <p:cNvPr id="40963"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000000"/>
                </a:solidFill>
              </a:rPr>
              <a:t>The Concept of Culture</a:t>
            </a:r>
          </a:p>
        </p:txBody>
      </p:sp>
      <p:sp>
        <p:nvSpPr>
          <p:cNvPr id="4" name="TextBox 3"/>
          <p:cNvSpPr txBox="1">
            <a:spLocks noChangeArrowheads="1"/>
          </p:cNvSpPr>
          <p:nvPr/>
        </p:nvSpPr>
        <p:spPr bwMode="auto">
          <a:xfrm>
            <a:off x="1683930" y="4063788"/>
            <a:ext cx="5762625" cy="1938992"/>
          </a:xfrm>
          <a:prstGeom prst="rect">
            <a:avLst/>
          </a:prstGeom>
          <a:solidFill>
            <a:schemeClr val="bg1"/>
          </a:solidFill>
          <a:ln w="76200">
            <a:solidFill>
              <a:srgbClr val="FFC000"/>
            </a:solidFill>
            <a:miter lim="800000"/>
            <a:headEnd/>
            <a:tailEnd/>
          </a:ln>
        </p:spPr>
        <p:txBody>
          <a:bodyPr lIns="228600" tIns="228600" rIns="228600" bIns="228600">
            <a:spAutoFit/>
          </a:bodyPr>
          <a:lstStyle/>
          <a:p>
            <a:pPr algn="ctr"/>
            <a:r>
              <a:rPr lang="en-US" sz="3200" b="1" dirty="0">
                <a:solidFill>
                  <a:srgbClr val="000000"/>
                </a:solidFill>
              </a:rPr>
              <a:t>local groups generally strive to preserve their cultural identity</a:t>
            </a:r>
          </a:p>
        </p:txBody>
      </p:sp>
    </p:spTree>
    <p:extLst>
      <p:ext uri="{BB962C8B-B14F-4D97-AF65-F5344CB8AC3E}">
        <p14:creationId xmlns:p14="http://schemas.microsoft.com/office/powerpoint/2010/main" val="4031268296"/>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ext Box 2"/>
          <p:cNvSpPr txBox="1">
            <a:spLocks noChangeArrowheads="1"/>
          </p:cNvSpPr>
          <p:nvPr/>
        </p:nvSpPr>
        <p:spPr bwMode="auto">
          <a:xfrm>
            <a:off x="2227708" y="6551842"/>
            <a:ext cx="468269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http://www.duluthnewstribune.com/news/4034988-duluthians-celebrate-syttende-mai</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5200" y="534987"/>
            <a:ext cx="2058168" cy="301628"/>
          </a:xfrm>
          <a:prstGeom prst="rect">
            <a:avLst/>
          </a:prstGeom>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8532" y="417741"/>
            <a:ext cx="6892253"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2071" y="1501323"/>
            <a:ext cx="6784848" cy="38184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8918" y="571275"/>
            <a:ext cx="2058168" cy="301628"/>
          </a:xfrm>
          <a:prstGeom prst="rect">
            <a:avLst/>
          </a:prstGeom>
        </p:spPr>
      </p:pic>
    </p:spTree>
    <p:extLst>
      <p:ext uri="{BB962C8B-B14F-4D97-AF65-F5344CB8AC3E}">
        <p14:creationId xmlns:p14="http://schemas.microsoft.com/office/powerpoint/2010/main" val="1043969864"/>
      </p:ext>
    </p:ext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bg>
      <p:bgPr>
        <a:solidFill>
          <a:srgbClr val="318FA9"/>
        </a:solidFill>
        <a:effectLst/>
      </p:bgPr>
    </p:bg>
    <p:spTree>
      <p:nvGrpSpPr>
        <p:cNvPr id="1" name=""/>
        <p:cNvGrpSpPr/>
        <p:nvPr/>
      </p:nvGrpSpPr>
      <p:grpSpPr>
        <a:xfrm>
          <a:off x="0" y="0"/>
          <a:ext cx="0" cy="0"/>
          <a:chOff x="0" y="0"/>
          <a:chExt cx="0" cy="0"/>
        </a:xfrm>
      </p:grpSpPr>
      <p:pic>
        <p:nvPicPr>
          <p:cNvPr id="4" name="Picture 3" descr="A blue and white card with a boat and text&#10;&#10;Description automatically generated">
            <a:extLst>
              <a:ext uri="{FF2B5EF4-FFF2-40B4-BE49-F238E27FC236}">
                <a16:creationId xmlns:a16="http://schemas.microsoft.com/office/drawing/2014/main" id="{3FC2ED66-8A15-1CCD-6166-AEBC54385B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38702"/>
            <a:ext cx="9144000" cy="4389120"/>
          </a:xfrm>
          <a:prstGeom prst="rect">
            <a:avLst/>
          </a:prstGeom>
        </p:spPr>
      </p:pic>
      <p:sp>
        <p:nvSpPr>
          <p:cNvPr id="5" name="Text Box 2">
            <a:extLst>
              <a:ext uri="{FF2B5EF4-FFF2-40B4-BE49-F238E27FC236}">
                <a16:creationId xmlns:a16="http://schemas.microsoft.com/office/drawing/2014/main" id="{72BAEC6C-DFB3-A847-4115-125877FB273B}"/>
              </a:ext>
            </a:extLst>
          </p:cNvPr>
          <p:cNvSpPr txBox="1">
            <a:spLocks noChangeArrowheads="1"/>
          </p:cNvSpPr>
          <p:nvPr/>
        </p:nvSpPr>
        <p:spPr bwMode="auto">
          <a:xfrm>
            <a:off x="3331375" y="6522967"/>
            <a:ext cx="2475358"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4">
                  <a:extLst>
                    <a:ext uri="{A12FA001-AC4F-418D-AE19-62706E023703}">
                      <ahyp:hlinkClr xmlns:ahyp="http://schemas.microsoft.com/office/drawing/2018/hyperlinkcolor" val="tx"/>
                    </a:ext>
                  </a:extLst>
                </a:hlinkClick>
              </a:rPr>
              <a:t>https://www.facebook.com/NortunLodge16/</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2885514812"/>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bg>
      <p:bgPr>
        <a:solidFill>
          <a:srgbClr val="B7C9D5"/>
        </a:solidFill>
        <a:effectLst/>
      </p:bgPr>
    </p:bg>
    <p:spTree>
      <p:nvGrpSpPr>
        <p:cNvPr id="1" name=""/>
        <p:cNvGrpSpPr/>
        <p:nvPr/>
      </p:nvGrpSpPr>
      <p:grpSpPr>
        <a:xfrm>
          <a:off x="0" y="0"/>
          <a:ext cx="0" cy="0"/>
          <a:chOff x="0" y="0"/>
          <a:chExt cx="0" cy="0"/>
        </a:xfrm>
      </p:grpSpPr>
      <p:pic>
        <p:nvPicPr>
          <p:cNvPr id="3" name="Picture 2" descr="A group of people on a boat&#10;&#10;Description automatically generated">
            <a:extLst>
              <a:ext uri="{FF2B5EF4-FFF2-40B4-BE49-F238E27FC236}">
                <a16:creationId xmlns:a16="http://schemas.microsoft.com/office/drawing/2014/main" id="{07E786E5-119C-ACFE-C1C3-EA4079F0EE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6" y="417442"/>
            <a:ext cx="9144000" cy="6105525"/>
          </a:xfrm>
          <a:prstGeom prst="rect">
            <a:avLst/>
          </a:prstGeom>
        </p:spPr>
      </p:pic>
      <p:sp>
        <p:nvSpPr>
          <p:cNvPr id="6" name="Text Box 2">
            <a:extLst>
              <a:ext uri="{FF2B5EF4-FFF2-40B4-BE49-F238E27FC236}">
                <a16:creationId xmlns:a16="http://schemas.microsoft.com/office/drawing/2014/main" id="{A390EBEA-1C90-2183-1ACA-60521FF7B01A}"/>
              </a:ext>
            </a:extLst>
          </p:cNvPr>
          <p:cNvSpPr txBox="1">
            <a:spLocks noChangeArrowheads="1"/>
          </p:cNvSpPr>
          <p:nvPr/>
        </p:nvSpPr>
        <p:spPr bwMode="auto">
          <a:xfrm>
            <a:off x="3331375" y="6522967"/>
            <a:ext cx="2475358"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4">
                  <a:extLst>
                    <a:ext uri="{A12FA001-AC4F-418D-AE19-62706E023703}">
                      <ahyp:hlinkClr xmlns:ahyp="http://schemas.microsoft.com/office/drawing/2018/hyperlinkcolor" val="tx"/>
                    </a:ext>
                  </a:extLst>
                </a:hlinkClick>
              </a:rPr>
              <a:t>https://www.facebook.com/NortunLodge16/</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0" name="TextBox 9">
            <a:extLst>
              <a:ext uri="{FF2B5EF4-FFF2-40B4-BE49-F238E27FC236}">
                <a16:creationId xmlns:a16="http://schemas.microsoft.com/office/drawing/2014/main" id="{045ABA7F-3757-46D2-D554-BE9CA10F88D8}"/>
              </a:ext>
            </a:extLst>
          </p:cNvPr>
          <p:cNvSpPr txBox="1"/>
          <p:nvPr/>
        </p:nvSpPr>
        <p:spPr>
          <a:xfrm>
            <a:off x="3525252" y="5767939"/>
            <a:ext cx="2093495" cy="369332"/>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Duluth, MN.</a:t>
            </a:r>
          </a:p>
        </p:txBody>
      </p:sp>
    </p:spTree>
    <p:extLst>
      <p:ext uri="{BB962C8B-B14F-4D97-AF65-F5344CB8AC3E}">
        <p14:creationId xmlns:p14="http://schemas.microsoft.com/office/powerpoint/2010/main" val="2914632899"/>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52400" y="2437520"/>
            <a:ext cx="8851900" cy="2926442"/>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6000" b="1" i="0" u="none" strike="noStrike" kern="1200" cap="none" spc="0" normalizeH="0" baseline="0" noProof="0" dirty="0" err="1">
                <a:ln>
                  <a:noFill/>
                </a:ln>
                <a:solidFill>
                  <a:srgbClr val="FFFFFF"/>
                </a:solidFill>
                <a:effectLst/>
                <a:uLnTx/>
                <a:uFillTx/>
                <a:latin typeface="Arial" charset="0"/>
                <a:ea typeface="+mn-ea"/>
                <a:cs typeface="+mn-cs"/>
              </a:rPr>
              <a:t>Duluthian</a:t>
            </a:r>
            <a:r>
              <a:rPr kumimoji="1" lang="en-US" sz="6000" b="1" i="0" u="none" strike="noStrike" kern="1200" cap="none" spc="0" normalizeH="0" baseline="0" noProof="0" dirty="0">
                <a:ln>
                  <a:noFill/>
                </a:ln>
                <a:solidFill>
                  <a:srgbClr val="FFFFFF"/>
                </a:solidFill>
                <a:effectLst/>
                <a:uLnTx/>
                <a:uFillTx/>
                <a:latin typeface="Arial" charset="0"/>
                <a:ea typeface="+mn-ea"/>
                <a:cs typeface="+mn-cs"/>
              </a:rPr>
              <a:t> </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6000" b="1" i="0" u="none" strike="noStrike" kern="1200" cap="none" spc="0" normalizeH="0" baseline="0" noProof="0" dirty="0">
                <a:ln>
                  <a:noFill/>
                </a:ln>
                <a:solidFill>
                  <a:srgbClr val="FFFFFF"/>
                </a:solidFill>
                <a:effectLst/>
                <a:uLnTx/>
                <a:uFillTx/>
                <a:latin typeface="Arial" charset="0"/>
                <a:ea typeface="+mn-ea"/>
                <a:cs typeface="+mn-cs"/>
              </a:rPr>
              <a:t>Norwegian-Americans in Norway</a:t>
            </a:r>
            <a:endParaRPr kumimoji="1" lang="en-US" sz="72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82494877"/>
      </p:ext>
    </p:extLst>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0163" y="531813"/>
            <a:ext cx="6543675" cy="574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27503799"/>
      </p:ext>
    </p:extLst>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7170" name="Picture 2" descr="Image may contain: 1 person, smiling, standing, outdoor and na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2"/>
          <p:cNvSpPr txBox="1">
            <a:spLocks noChangeArrowheads="1"/>
          </p:cNvSpPr>
          <p:nvPr/>
        </p:nvSpPr>
        <p:spPr bwMode="auto">
          <a:xfrm>
            <a:off x="4088921" y="6628042"/>
            <a:ext cx="93487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rPr>
              <a:t>C.N. </a:t>
            </a:r>
            <a:r>
              <a:rPr kumimoji="0" lang="en-US" sz="800" b="0" i="0" u="none" strike="noStrike" kern="1200" cap="none" spc="0" normalizeH="0" baseline="0" noProof="0" dirty="0" err="1">
                <a:ln>
                  <a:noFill/>
                </a:ln>
                <a:solidFill>
                  <a:srgbClr val="FFFFFF"/>
                </a:solidFill>
                <a:effectLst/>
                <a:uLnTx/>
                <a:uFillTx/>
                <a:latin typeface="Verdana" pitchFamily="34" charset="0"/>
                <a:ea typeface="+mn-ea"/>
                <a:cs typeface="+mn-cs"/>
              </a:rPr>
              <a:t>FaceBook</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2" name="Rectangle 1"/>
          <p:cNvSpPr/>
          <p:nvPr/>
        </p:nvSpPr>
        <p:spPr>
          <a:xfrm>
            <a:off x="7684730" y="1262102"/>
            <a:ext cx="966931"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hlinkClick r:id="rId4"/>
              </a:rPr>
              <a:t>Norway</a:t>
            </a:r>
            <a:endPar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pic>
        <p:nvPicPr>
          <p:cNvPr id="7172" name="Picture 4" descr="Flag of Norw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97518" y="366970"/>
            <a:ext cx="1217147" cy="882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4976223"/>
      </p:ext>
    </p:extLst>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8194" name="Picture 2" descr="Image may contain: 1 person, smiling, standing and indo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1340" y="25400"/>
            <a:ext cx="5466079" cy="6832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2"/>
          <p:cNvSpPr txBox="1">
            <a:spLocks noChangeArrowheads="1"/>
          </p:cNvSpPr>
          <p:nvPr/>
        </p:nvSpPr>
        <p:spPr bwMode="auto">
          <a:xfrm>
            <a:off x="4088921" y="6628042"/>
            <a:ext cx="93487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rPr>
              <a:t>C.N. </a:t>
            </a:r>
            <a:r>
              <a:rPr kumimoji="0" lang="en-US" sz="800" b="0" i="0" u="none" strike="noStrike" kern="1200" cap="none" spc="0" normalizeH="0" baseline="0" noProof="0" dirty="0" err="1">
                <a:ln>
                  <a:noFill/>
                </a:ln>
                <a:solidFill>
                  <a:srgbClr val="FFFFFF"/>
                </a:solidFill>
                <a:effectLst/>
                <a:uLnTx/>
                <a:uFillTx/>
                <a:latin typeface="Verdana" pitchFamily="34" charset="0"/>
                <a:ea typeface="+mn-ea"/>
                <a:cs typeface="+mn-cs"/>
              </a:rPr>
              <a:t>FaceBook</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1481152628"/>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122" name="Picture 2" descr="Image may contain: 5 people, people smil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4235" y="214542"/>
            <a:ext cx="4493895" cy="6400800"/>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2"/>
          <p:cNvSpPr txBox="1">
            <a:spLocks noChangeArrowheads="1"/>
          </p:cNvSpPr>
          <p:nvPr/>
        </p:nvSpPr>
        <p:spPr bwMode="auto">
          <a:xfrm>
            <a:off x="4088921" y="6628042"/>
            <a:ext cx="93487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rPr>
              <a:t>C.N. </a:t>
            </a:r>
            <a:r>
              <a:rPr kumimoji="0" lang="en-US" sz="800" b="0" i="0" u="none" strike="noStrike" kern="1200" cap="none" spc="0" normalizeH="0" baseline="0" noProof="0" dirty="0" err="1">
                <a:ln>
                  <a:noFill/>
                </a:ln>
                <a:solidFill>
                  <a:srgbClr val="FFFFFF"/>
                </a:solidFill>
                <a:effectLst/>
                <a:uLnTx/>
                <a:uFillTx/>
                <a:latin typeface="Verdana" pitchFamily="34" charset="0"/>
                <a:ea typeface="+mn-ea"/>
                <a:cs typeface="+mn-cs"/>
              </a:rPr>
              <a:t>FaceBook</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1150780306"/>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52400" y="1943795"/>
            <a:ext cx="8851900" cy="3913892"/>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6000" b="1" i="0" u="none" strike="noStrike" kern="1200" cap="none" spc="0" normalizeH="0" baseline="0" noProof="0" dirty="0">
                <a:ln>
                  <a:noFill/>
                </a:ln>
                <a:solidFill>
                  <a:srgbClr val="FFFFFF"/>
                </a:solidFill>
                <a:effectLst/>
                <a:uLnTx/>
                <a:uFillTx/>
                <a:latin typeface="Arial" charset="0"/>
                <a:ea typeface="+mn-ea"/>
                <a:cs typeface="+mn-cs"/>
              </a:rPr>
              <a:t>Friends of </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6000" b="1" i="0" u="none" strike="noStrike" kern="1200" cap="none" spc="0" normalizeH="0" baseline="0" noProof="0" dirty="0" err="1">
                <a:ln>
                  <a:noFill/>
                </a:ln>
                <a:solidFill>
                  <a:srgbClr val="FFFFFF"/>
                </a:solidFill>
                <a:effectLst/>
                <a:uLnTx/>
                <a:uFillTx/>
                <a:latin typeface="Arial" charset="0"/>
                <a:ea typeface="+mn-ea"/>
                <a:cs typeface="+mn-cs"/>
              </a:rPr>
              <a:t>Duluthian</a:t>
            </a:r>
            <a:r>
              <a:rPr kumimoji="1" lang="en-US" sz="6000" b="1" i="0" u="none" strike="noStrike" kern="1200" cap="none" spc="0" normalizeH="0" baseline="0" noProof="0" dirty="0">
                <a:ln>
                  <a:noFill/>
                </a:ln>
                <a:solidFill>
                  <a:srgbClr val="FFFFFF"/>
                </a:solidFill>
                <a:effectLst/>
                <a:uLnTx/>
                <a:uFillTx/>
                <a:latin typeface="Arial" charset="0"/>
                <a:ea typeface="+mn-ea"/>
                <a:cs typeface="+mn-cs"/>
              </a:rPr>
              <a:t> </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6000" b="1" i="0" u="none" strike="noStrike" kern="1200" cap="none" spc="0" normalizeH="0" baseline="0" noProof="0" dirty="0">
                <a:ln>
                  <a:noFill/>
                </a:ln>
                <a:solidFill>
                  <a:srgbClr val="FFFFFF"/>
                </a:solidFill>
                <a:effectLst/>
                <a:uLnTx/>
                <a:uFillTx/>
                <a:latin typeface="Arial" charset="0"/>
                <a:ea typeface="+mn-ea"/>
                <a:cs typeface="+mn-cs"/>
              </a:rPr>
              <a:t>Norwegian-Americans in Duluth</a:t>
            </a:r>
            <a:endParaRPr kumimoji="1" lang="en-US" sz="72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1139157731"/>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9220" name="Picture 4" descr="https://scontent-ort2-2.xx.fbcdn.net/v/t1.0-9/14264254_10207786964773625_6318876985898348358_n.jpg?oh=6044ed06e1aaf408a4a3ea847d2e1c4b&amp;oe=5A1C1F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78" y="-23812"/>
            <a:ext cx="9147469"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2"/>
          <p:cNvSpPr txBox="1">
            <a:spLocks noChangeArrowheads="1"/>
          </p:cNvSpPr>
          <p:nvPr/>
        </p:nvSpPr>
        <p:spPr bwMode="auto">
          <a:xfrm>
            <a:off x="4088921" y="6628042"/>
            <a:ext cx="93487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rPr>
              <a:t>C.N. </a:t>
            </a:r>
            <a:r>
              <a:rPr kumimoji="0" lang="en-US" sz="800" b="0" i="0" u="none" strike="noStrike" kern="1200" cap="none" spc="0" normalizeH="0" baseline="0" noProof="0" dirty="0" err="1">
                <a:ln>
                  <a:noFill/>
                </a:ln>
                <a:solidFill>
                  <a:srgbClr val="FFFFFF"/>
                </a:solidFill>
                <a:effectLst/>
                <a:uLnTx/>
                <a:uFillTx/>
                <a:latin typeface="Verdana" pitchFamily="34" charset="0"/>
                <a:ea typeface="+mn-ea"/>
                <a:cs typeface="+mn-cs"/>
              </a:rPr>
              <a:t>FaceBook</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3" name="Rectangle 2"/>
          <p:cNvSpPr/>
          <p:nvPr/>
        </p:nvSpPr>
        <p:spPr>
          <a:xfrm>
            <a:off x="2047937" y="6146800"/>
            <a:ext cx="5019516"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rPr>
              <a:t>Ecuadorian Friends at Duluth’s </a:t>
            </a:r>
            <a:r>
              <a:rPr kumimoji="0" lang="en-US" sz="1800" b="0" i="0" u="none" strike="noStrike" kern="1200" cap="none" spc="0" normalizeH="0" baseline="0" noProof="0" dirty="0" err="1">
                <a:ln>
                  <a:noFill/>
                </a:ln>
                <a:solidFill>
                  <a:srgbClr val="FFFFFF"/>
                </a:solidFill>
                <a:effectLst/>
                <a:uLnTx/>
                <a:uFillTx/>
                <a:latin typeface="Arial" pitchFamily="34" charset="0"/>
                <a:ea typeface="+mn-ea"/>
                <a:cs typeface="+mn-cs"/>
              </a:rPr>
              <a:t>Vikre</a:t>
            </a: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rPr>
              <a:t> Distillery</a:t>
            </a:r>
          </a:p>
        </p:txBody>
      </p:sp>
    </p:spTree>
    <p:extLst>
      <p:ext uri="{BB962C8B-B14F-4D97-AF65-F5344CB8AC3E}">
        <p14:creationId xmlns:p14="http://schemas.microsoft.com/office/powerpoint/2010/main" val="360731690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cultural symbols . . .</a:t>
            </a:r>
          </a:p>
        </p:txBody>
      </p:sp>
    </p:spTree>
    <p:extLst>
      <p:ext uri="{BB962C8B-B14F-4D97-AF65-F5344CB8AC3E}">
        <p14:creationId xmlns:p14="http://schemas.microsoft.com/office/powerpoint/2010/main" val="3783941593"/>
      </p:ext>
    </p:extLst>
  </p:cSld>
  <p:clrMapOvr>
    <a:masterClrMapping/>
  </p:clrMapOvr>
  <p:transition/>
</p:sld>
</file>

<file path=ppt/slides/slide18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52400" y="2899185"/>
            <a:ext cx="8851900" cy="2003112"/>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6000" b="1" i="0" u="none" strike="noStrike" kern="1200" cap="none" spc="0" normalizeH="0" baseline="0" noProof="0" dirty="0">
                <a:ln>
                  <a:noFill/>
                </a:ln>
                <a:solidFill>
                  <a:srgbClr val="FFFFFF"/>
                </a:solidFill>
                <a:effectLst/>
                <a:uLnTx/>
                <a:uFillTx/>
                <a:latin typeface="Arial" charset="0"/>
                <a:ea typeface="+mn-ea"/>
                <a:cs typeface="+mn-cs"/>
              </a:rPr>
              <a:t>Others</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6000" b="1" i="0" u="none" strike="noStrike" kern="1200" cap="none" spc="0" normalizeH="0" baseline="0" noProof="0" dirty="0">
                <a:ln>
                  <a:noFill/>
                </a:ln>
                <a:solidFill>
                  <a:srgbClr val="FFFFFF"/>
                </a:solidFill>
                <a:effectLst/>
                <a:uLnTx/>
                <a:uFillTx/>
                <a:latin typeface="Arial" charset="0"/>
                <a:ea typeface="+mn-ea"/>
                <a:cs typeface="+mn-cs"/>
              </a:rPr>
              <a:t>in Duluth</a:t>
            </a:r>
            <a:endParaRPr kumimoji="1" lang="en-US" sz="72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1254384485"/>
      </p:ext>
    </p:extLst>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502FCE-B492-407B-A5E4-628C51F7D215}"/>
              </a:ext>
            </a:extLst>
          </p:cNvPr>
          <p:cNvPicPr>
            <a:picLocks noChangeAspect="1"/>
          </p:cNvPicPr>
          <p:nvPr/>
        </p:nvPicPr>
        <p:blipFill>
          <a:blip r:embed="rId3"/>
          <a:stretch>
            <a:fillRect/>
          </a:stretch>
        </p:blipFill>
        <p:spPr>
          <a:xfrm>
            <a:off x="0" y="880533"/>
            <a:ext cx="9144000" cy="5147733"/>
          </a:xfrm>
          <a:prstGeom prst="rect">
            <a:avLst/>
          </a:prstGeom>
        </p:spPr>
      </p:pic>
      <p:sp>
        <p:nvSpPr>
          <p:cNvPr id="11" name="TextBox 10">
            <a:extLst>
              <a:ext uri="{FF2B5EF4-FFF2-40B4-BE49-F238E27FC236}">
                <a16:creationId xmlns:a16="http://schemas.microsoft.com/office/drawing/2014/main" id="{977555EA-CF81-4ABE-826A-878D2958CEF2}"/>
              </a:ext>
            </a:extLst>
          </p:cNvPr>
          <p:cNvSpPr txBox="1"/>
          <p:nvPr/>
        </p:nvSpPr>
        <p:spPr>
          <a:xfrm>
            <a:off x="2286000" y="6180667"/>
            <a:ext cx="4572000" cy="646331"/>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1200" cap="none" spc="0" normalizeH="0" baseline="0" noProof="0" dirty="0">
                <a:ln>
                  <a:noFill/>
                </a:ln>
                <a:solidFill>
                  <a:srgbClr val="FFFFFF"/>
                </a:solidFill>
                <a:effectLst/>
                <a:uLnTx/>
                <a:uFillTx/>
                <a:latin typeface="Arial" charset="0"/>
                <a:ea typeface="+mn-ea"/>
                <a:cs typeface="+mn-cs"/>
              </a:rPr>
              <a:t>309 East Central Entrance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1200" cap="none" spc="0" normalizeH="0" baseline="0" noProof="0" dirty="0">
                <a:ln>
                  <a:noFill/>
                </a:ln>
                <a:solidFill>
                  <a:srgbClr val="FFFFFF"/>
                </a:solidFill>
                <a:effectLst/>
                <a:uLnTx/>
                <a:uFillTx/>
                <a:latin typeface="Arial" charset="0"/>
                <a:ea typeface="+mn-ea"/>
                <a:cs typeface="+mn-cs"/>
              </a:rPr>
              <a:t>Duluth, MN 55811</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4140583432"/>
      </p:ext>
    </p:extLst>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8219" y="816647"/>
            <a:ext cx="6583680" cy="55340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 Box 2"/>
          <p:cNvSpPr txBox="1">
            <a:spLocks noChangeArrowheads="1"/>
          </p:cNvSpPr>
          <p:nvPr/>
        </p:nvSpPr>
        <p:spPr bwMode="auto">
          <a:xfrm>
            <a:off x="2294235" y="6551842"/>
            <a:ext cx="454964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http://www.mprnews.org/story/2016/09/13/npr-pho-central-to-vietnamese-identity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9218" name="Picture 2" descr="Flag of Vietna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1725" y="421359"/>
            <a:ext cx="1190625" cy="790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4076193"/>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23950" y="2542416"/>
            <a:ext cx="6908800" cy="2691250"/>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ts val="500"/>
              </a:spcAft>
              <a:buClrTx/>
              <a:buSzTx/>
              <a:buFontTx/>
              <a:buNone/>
              <a:tabLst/>
              <a:defRPr/>
            </a:pPr>
            <a:r>
              <a:rPr kumimoji="1" lang="en-US" sz="6000" b="1" i="0" u="none" strike="noStrike" kern="1200" cap="none" spc="0" normalizeH="0" baseline="0" noProof="0" dirty="0">
                <a:ln>
                  <a:noFill/>
                </a:ln>
                <a:solidFill>
                  <a:srgbClr val="FFFFFF"/>
                </a:solidFill>
                <a:effectLst/>
                <a:uLnTx/>
                <a:uFillTx/>
                <a:latin typeface="Arial" charset="0"/>
                <a:ea typeface="+mn-ea"/>
                <a:cs typeface="+mn-cs"/>
              </a:rPr>
              <a:t>Elsewhere in Minnesota</a:t>
            </a:r>
            <a:endParaRPr kumimoji="1" lang="en-US" sz="72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3375737610"/>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23950" y="2542416"/>
            <a:ext cx="6908800" cy="2691250"/>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ts val="500"/>
              </a:spcAft>
              <a:buClrTx/>
              <a:buSzTx/>
              <a:buFontTx/>
              <a:buNone/>
              <a:tabLst/>
              <a:defRPr/>
            </a:pPr>
            <a:r>
              <a:rPr kumimoji="1" lang="en-US" sz="6000" b="1" i="0" u="none" strike="noStrike" kern="1200" cap="none" spc="0" normalizeH="0" baseline="0" noProof="0" dirty="0">
                <a:ln>
                  <a:noFill/>
                </a:ln>
                <a:solidFill>
                  <a:srgbClr val="FFFFFF"/>
                </a:solidFill>
                <a:effectLst/>
                <a:uLnTx/>
                <a:uFillTx/>
                <a:latin typeface="Arial" charset="0"/>
                <a:ea typeface="+mn-ea"/>
                <a:cs typeface="+mn-cs"/>
              </a:rPr>
              <a:t>Green Bay, Wisconsin</a:t>
            </a:r>
            <a:endParaRPr kumimoji="1" lang="en-US" sz="72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1559533644"/>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1" y="205479"/>
            <a:ext cx="9057213" cy="6126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2286000" y="6516470"/>
            <a:ext cx="4572000" cy="253916"/>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Arial" pitchFamily="34" charset="0"/>
                <a:ea typeface="+mn-ea"/>
                <a:cs typeface="+mn-cs"/>
                <a:hlinkClick r:id="rId4"/>
              </a:rPr>
              <a:t>https://www.travelwisconsin.com/events/fairs-festivals/booya-days-40367</a:t>
            </a:r>
            <a:endParaRPr kumimoji="0" lang="en-US" sz="105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10" name="Rectangle 9"/>
          <p:cNvSpPr/>
          <p:nvPr/>
        </p:nvSpPr>
        <p:spPr>
          <a:xfrm>
            <a:off x="3559810" y="6216134"/>
            <a:ext cx="1973425"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34" charset="0"/>
                <a:ea typeface="+mn-ea"/>
                <a:cs typeface="+mn-cs"/>
              </a:rPr>
              <a:t>Cadott, Wisconsin</a:t>
            </a:r>
            <a:endParaRPr kumimoji="0" lang="en-US" sz="16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2" name="Rectangle 1"/>
          <p:cNvSpPr/>
          <p:nvPr/>
        </p:nvSpPr>
        <p:spPr>
          <a:xfrm>
            <a:off x="7316266" y="1034534"/>
            <a:ext cx="1125052" cy="58477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rPr>
              <a:t>Wallonia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mn-cs"/>
              </a:rPr>
              <a:t>(Belgium)</a:t>
            </a:r>
          </a:p>
        </p:txBody>
      </p:sp>
      <p:pic>
        <p:nvPicPr>
          <p:cNvPr id="15365" name="Picture 5" descr="http://www.d.umn.edu/cla/faculty/troufs/anth1095/images/flag_wallonia.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1899" y="442912"/>
            <a:ext cx="685800" cy="51435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24647" y="2235460"/>
            <a:ext cx="7927170" cy="3877985"/>
          </a:xfrm>
          <a:prstGeom prst="rect">
            <a:avLst/>
          </a:prstGeom>
          <a:ln w="76200">
            <a:noFill/>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pitchFamily="34" charset="0"/>
                <a:ea typeface="+mn-ea"/>
                <a:cs typeface="+mn-cs"/>
              </a:rPr>
              <a:t> The Green Bay and UPER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err="1">
                <a:ln>
                  <a:noFill/>
                </a:ln>
                <a:solidFill>
                  <a:srgbClr val="FFFFFF"/>
                </a:solidFill>
                <a:effectLst/>
                <a:uLnTx/>
                <a:uFillTx/>
                <a:latin typeface="Arial" pitchFamily="34" charset="0"/>
                <a:ea typeface="+mn-ea"/>
                <a:cs typeface="+mn-cs"/>
              </a:rPr>
              <a:t>Wallonians</a:t>
            </a:r>
            <a:r>
              <a:rPr kumimoji="0" lang="en-US" sz="4800" b="1" i="0" u="none" strike="noStrike" kern="1200" cap="none" spc="0" normalizeH="0" baseline="0" noProof="0" dirty="0">
                <a:ln>
                  <a:noFill/>
                </a:ln>
                <a:solidFill>
                  <a:srgbClr val="FFFFFF"/>
                </a:solidFill>
                <a:effectLst/>
                <a:uLnTx/>
                <a:uFillTx/>
                <a:latin typeface="Arial" pitchFamily="34" charset="0"/>
                <a:ea typeface="+mn-ea"/>
                <a:cs typeface="+mn-cs"/>
              </a:rPr>
              <a:t> celebrate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pitchFamily="34" charset="0"/>
                <a:ea typeface="+mn-ea"/>
                <a:cs typeface="+mn-cs"/>
              </a:rPr>
              <a:t>with Booyah</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400" b="1" i="0" u="none" strike="noStrike" kern="1200" cap="none" spc="0" normalizeH="0" baseline="0" noProof="0" dirty="0">
              <a:ln>
                <a:noFill/>
              </a:ln>
              <a:solidFill>
                <a:srgbClr val="FFFFFF"/>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pitchFamily="34" charset="0"/>
                <a:ea typeface="+mn-ea"/>
                <a:cs typeface="+mn-cs"/>
              </a:rPr>
              <a:t>(French-speaking Belgian)</a:t>
            </a:r>
            <a:endParaRPr kumimoji="0" lang="en-US" sz="48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Tree>
    <p:extLst>
      <p:ext uri="{BB962C8B-B14F-4D97-AF65-F5344CB8AC3E}">
        <p14:creationId xmlns:p14="http://schemas.microsoft.com/office/powerpoint/2010/main" val="755701085"/>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1" y="205479"/>
            <a:ext cx="9057213" cy="6126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2286000" y="6516470"/>
            <a:ext cx="4572000" cy="253916"/>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Arial" pitchFamily="34" charset="0"/>
                <a:ea typeface="+mn-ea"/>
                <a:cs typeface="+mn-cs"/>
                <a:hlinkClick r:id="rId4"/>
              </a:rPr>
              <a:t>https://www.travelwisconsin.com/events/fairs-festivals/booya-days-40367</a:t>
            </a:r>
            <a:endParaRPr kumimoji="0" lang="en-US" sz="105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10" name="Rectangle 9"/>
          <p:cNvSpPr/>
          <p:nvPr/>
        </p:nvSpPr>
        <p:spPr>
          <a:xfrm>
            <a:off x="3559810" y="6216134"/>
            <a:ext cx="1973425"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34" charset="0"/>
                <a:ea typeface="+mn-ea"/>
                <a:cs typeface="+mn-cs"/>
              </a:rPr>
              <a:t>Cadott, Wisconsin</a:t>
            </a:r>
            <a:endParaRPr kumimoji="0" lang="en-US" sz="16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2" name="Rectangle 1"/>
          <p:cNvSpPr/>
          <p:nvPr/>
        </p:nvSpPr>
        <p:spPr>
          <a:xfrm>
            <a:off x="7316266" y="1034534"/>
            <a:ext cx="1125052" cy="58477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rPr>
              <a:t>Wallonia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mn-cs"/>
              </a:rPr>
              <a:t>(Belgium)</a:t>
            </a:r>
          </a:p>
        </p:txBody>
      </p:sp>
      <p:pic>
        <p:nvPicPr>
          <p:cNvPr id="15365" name="Picture 5" descr="http://www.d.umn.edu/cla/faculty/troufs/anth1095/images/flag_wallonia.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1899" y="442912"/>
            <a:ext cx="685800" cy="514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2360441"/>
      </p:ext>
    </p:extLst>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0965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382010" y="6165334"/>
            <a:ext cx="2334870"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itchFamily="34" charset="0"/>
                <a:ea typeface="+mn-ea"/>
                <a:cs typeface="+mn-cs"/>
              </a:rPr>
              <a:t>Green Bay, Wisconsin</a:t>
            </a:r>
            <a:endParaRPr kumimoji="0" lang="en-US" sz="16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8" name="Rectangle 7"/>
          <p:cNvSpPr/>
          <p:nvPr/>
        </p:nvSpPr>
        <p:spPr>
          <a:xfrm>
            <a:off x="2286000" y="6496735"/>
            <a:ext cx="4572000" cy="276999"/>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itchFamily="34" charset="0"/>
                <a:ea typeface="+mn-ea"/>
                <a:cs typeface="+mn-cs"/>
                <a:hlinkClick r:id="rId4"/>
              </a:rPr>
              <a:t>https://www.facebook.com/TheBooyahShed/</a:t>
            </a:r>
            <a:endParaRPr kumimoji="0" lang="en-US" sz="12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pic>
        <p:nvPicPr>
          <p:cNvPr id="9" name="Picture 5" descr="http://www.d.umn.edu/cla/faculty/troufs/anth1095/images/flag_wallonia.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1899" y="442912"/>
            <a:ext cx="685800" cy="51435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7316266" y="1034534"/>
            <a:ext cx="1125052" cy="58477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5DA13"/>
                </a:solidFill>
                <a:effectLst/>
                <a:uLnTx/>
                <a:uFillTx/>
                <a:latin typeface="Arial" pitchFamily="34" charset="0"/>
                <a:ea typeface="+mn-ea"/>
                <a:cs typeface="+mn-cs"/>
              </a:rPr>
              <a:t>Wallonia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5DA13"/>
                </a:solidFill>
                <a:effectLst/>
                <a:uLnTx/>
                <a:uFillTx/>
                <a:latin typeface="Arial" pitchFamily="34" charset="0"/>
                <a:ea typeface="+mn-ea"/>
                <a:cs typeface="+mn-cs"/>
              </a:rPr>
              <a:t>(Belgium)</a:t>
            </a:r>
          </a:p>
        </p:txBody>
      </p:sp>
    </p:spTree>
    <p:extLst>
      <p:ext uri="{BB962C8B-B14F-4D97-AF65-F5344CB8AC3E}">
        <p14:creationId xmlns:p14="http://schemas.microsoft.com/office/powerpoint/2010/main" val="2202853953"/>
      </p:ext>
    </p:extLst>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8700" y="457200"/>
            <a:ext cx="4168858" cy="5943600"/>
          </a:xfrm>
          <a:prstGeom prst="rect">
            <a:avLst/>
          </a:prstGeom>
        </p:spPr>
      </p:pic>
      <p:sp>
        <p:nvSpPr>
          <p:cNvPr id="4" name="Rectangle 3"/>
          <p:cNvSpPr/>
          <p:nvPr/>
        </p:nvSpPr>
        <p:spPr>
          <a:xfrm>
            <a:off x="3355488" y="5606534"/>
            <a:ext cx="2435282" cy="707886"/>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itchFamily="34" charset="0"/>
                <a:ea typeface="+mn-ea"/>
                <a:cs typeface="+mn-cs"/>
              </a:rPr>
              <a:t> Greenwood Press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itchFamily="34" charset="0"/>
                <a:ea typeface="+mn-ea"/>
                <a:cs typeface="+mn-cs"/>
              </a:rPr>
              <a:t> 31 May 2018</a:t>
            </a:r>
          </a:p>
        </p:txBody>
      </p:sp>
      <p:sp>
        <p:nvSpPr>
          <p:cNvPr id="5" name="Rectangle 4"/>
          <p:cNvSpPr/>
          <p:nvPr/>
        </p:nvSpPr>
        <p:spPr>
          <a:xfrm>
            <a:off x="325754" y="1400470"/>
            <a:ext cx="2034211" cy="1200329"/>
          </a:xfrm>
          <a:prstGeom prst="rect">
            <a:avLst/>
          </a:prstGeom>
          <a:noFill/>
          <a:ln w="38100">
            <a:noFill/>
          </a:ln>
        </p:spPr>
        <p:txBody>
          <a:bodyPr wrap="none" lIns="228600" tIns="228600" rIns="228600" bIns="22860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FFFFFF"/>
                </a:solidFill>
                <a:effectLst/>
                <a:uLnTx/>
                <a:uFillTx/>
                <a:latin typeface="Arial" pitchFamily="34" charset="0"/>
                <a:ea typeface="+mn-ea"/>
                <a:cs typeface="+mn-cs"/>
              </a:rPr>
              <a:t>booyah</a:t>
            </a:r>
            <a:endParaRPr kumimoji="0" lang="en-US" sz="2400" b="1" i="0" u="none" strike="noStrike" kern="1200" cap="none" spc="0" normalizeH="0" baseline="0" noProof="0" dirty="0">
              <a:ln>
                <a:noFill/>
              </a:ln>
              <a:solidFill>
                <a:srgbClr val="FFFFFF"/>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34" charset="0"/>
                <a:ea typeface="+mn-ea"/>
                <a:cs typeface="+mn-cs"/>
              </a:rPr>
              <a:t>featured in</a:t>
            </a:r>
          </a:p>
        </p:txBody>
      </p:sp>
    </p:spTree>
    <p:extLst>
      <p:ext uri="{BB962C8B-B14F-4D97-AF65-F5344CB8AC3E}">
        <p14:creationId xmlns:p14="http://schemas.microsoft.com/office/powerpoint/2010/main" val="1391649299"/>
      </p:ext>
    </p:extLst>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183"/>
            <a:ext cx="7769225" cy="4456605"/>
          </a:xfrm>
        </p:spPr>
        <p:txBody>
          <a:bodyPr>
            <a:spAutoFit/>
          </a:bodyPr>
          <a:lstStyle/>
          <a:p>
            <a:pPr eaLnBrk="1" hangingPunct="1"/>
            <a:r>
              <a:rPr lang="en-US" sz="2800" b="1" dirty="0" err="1">
                <a:solidFill>
                  <a:srgbClr val="FF1B36"/>
                </a:solidFill>
                <a:latin typeface="Verdana" pitchFamily="34" charset="0"/>
              </a:rPr>
              <a:t>microcultures</a:t>
            </a:r>
            <a:r>
              <a:rPr lang="en-US" sz="2800" b="1" dirty="0">
                <a:solidFill>
                  <a:srgbClr val="FF1B36"/>
                </a:solidFill>
                <a:latin typeface="Verdana" pitchFamily="34" charset="0"/>
              </a:rPr>
              <a:t> </a:t>
            </a:r>
            <a:r>
              <a:rPr lang="en-US" sz="2800" b="1" dirty="0">
                <a:latin typeface="Verdana" pitchFamily="34" charset="0"/>
              </a:rPr>
              <a:t>can include ethnic groups </a:t>
            </a:r>
            <a:r>
              <a:rPr lang="en-US" sz="2800" b="1" i="1" dirty="0">
                <a:solidFill>
                  <a:srgbClr val="FF1B36"/>
                </a:solidFill>
                <a:latin typeface="Verdana" pitchFamily="34" charset="0"/>
              </a:rPr>
              <a:t>within</a:t>
            </a:r>
            <a:r>
              <a:rPr lang="en-US" sz="2800" b="1" dirty="0">
                <a:latin typeface="Verdana" pitchFamily="34" charset="0"/>
              </a:rPr>
              <a:t> nations</a:t>
            </a:r>
          </a:p>
          <a:p>
            <a:pPr eaLnBrk="1" hangingPunct="1">
              <a:lnSpc>
                <a:spcPct val="30000"/>
              </a:lnSpc>
            </a:pPr>
            <a:endParaRPr lang="en-US" sz="1000" b="1" dirty="0">
              <a:solidFill>
                <a:srgbClr val="FF1B36"/>
              </a:solidFill>
              <a:latin typeface="Verdana" pitchFamily="34" charset="0"/>
            </a:endParaRPr>
          </a:p>
          <a:p>
            <a:pPr marL="566738" lvl="1" indent="-109538" eaLnBrk="1" hangingPunct="1"/>
            <a:r>
              <a:rPr lang="en-US" sz="2000" b="1" dirty="0">
                <a:latin typeface="Verdana" pitchFamily="34" charset="0"/>
              </a:rPr>
              <a:t>e.g., Greek-Americans</a:t>
            </a:r>
          </a:p>
          <a:p>
            <a:pPr marL="566738" lvl="1" indent="-109538" eaLnBrk="1" hangingPunct="1"/>
            <a:r>
              <a:rPr lang="en-US" sz="2000" b="1" dirty="0">
                <a:latin typeface="Verdana" pitchFamily="34" charset="0"/>
              </a:rPr>
              <a:t> e.g., </a:t>
            </a:r>
            <a:r>
              <a:rPr lang="en-US" sz="2000" b="1" i="1" dirty="0" err="1">
                <a:latin typeface="Verdana" pitchFamily="34" charset="0"/>
              </a:rPr>
              <a:t>Anishinabe</a:t>
            </a:r>
            <a:r>
              <a:rPr lang="en-US" sz="2000" b="1" dirty="0">
                <a:latin typeface="Verdana" pitchFamily="34" charset="0"/>
              </a:rPr>
              <a:t> (Chippewa; Ojibwa)</a:t>
            </a:r>
          </a:p>
          <a:p>
            <a:pPr marL="566738" lvl="1" indent="-109538" eaLnBrk="1" hangingPunct="1"/>
            <a:r>
              <a:rPr lang="en-US" sz="2000" b="1" dirty="0">
                <a:latin typeface="Verdana" pitchFamily="34" charset="0"/>
              </a:rPr>
              <a:t> e.g., Irish “</a:t>
            </a:r>
            <a:r>
              <a:rPr lang="en-US" sz="2000" b="1" dirty="0" err="1">
                <a:latin typeface="Verdana" pitchFamily="34" charset="0"/>
              </a:rPr>
              <a:t>Travellers</a:t>
            </a:r>
            <a:r>
              <a:rPr lang="en-US" sz="2000" b="1" dirty="0">
                <a:latin typeface="Verdana" pitchFamily="34" charset="0"/>
              </a:rPr>
              <a:t>”</a:t>
            </a:r>
          </a:p>
          <a:p>
            <a:pPr lvl="2" indent="-163513" eaLnBrk="1" hangingPunct="1"/>
            <a:r>
              <a:rPr lang="en-US" sz="1800" b="1" dirty="0">
                <a:latin typeface="Verdana" pitchFamily="34" charset="0"/>
              </a:rPr>
              <a:t>sometimes incorrectly called “Gypsies”</a:t>
            </a:r>
            <a:endParaRPr lang="en-US" sz="2000" b="1" dirty="0">
              <a:latin typeface="Verdana" pitchFamily="34" charset="0"/>
            </a:endParaRPr>
          </a:p>
          <a:p>
            <a:pPr marL="739775" lvl="1" indent="-282575" eaLnBrk="1" hangingPunct="1"/>
            <a:r>
              <a:rPr lang="en-US" sz="2000" b="1" dirty="0">
                <a:latin typeface="Verdana" pitchFamily="34" charset="0"/>
              </a:rPr>
              <a:t>e.g., Australian Aboriginals</a:t>
            </a:r>
          </a:p>
          <a:p>
            <a:pPr marL="739775" lvl="1" indent="-282575" eaLnBrk="1" hangingPunct="1"/>
            <a:r>
              <a:rPr lang="en-US" sz="2000" b="1" dirty="0">
                <a:latin typeface="Verdana" pitchFamily="34" charset="0"/>
              </a:rPr>
              <a:t>e.g., Cajun</a:t>
            </a:r>
          </a:p>
          <a:p>
            <a:pPr marL="739775" lvl="1" indent="-282575" eaLnBrk="1" hangingPunct="1"/>
            <a:r>
              <a:rPr lang="en-US" sz="2000" b="1" dirty="0">
                <a:latin typeface="Verdana" pitchFamily="34" charset="0"/>
              </a:rPr>
              <a:t>e.g., Rom (Gypsies)</a:t>
            </a:r>
          </a:p>
          <a:p>
            <a:pPr marL="739775" lvl="1" indent="-282575" eaLnBrk="1" hangingPunct="1"/>
            <a:r>
              <a:rPr lang="en-US" sz="2000" b="1" dirty="0">
                <a:latin typeface="Verdana" pitchFamily="34" charset="0"/>
              </a:rPr>
              <a:t>e.g., Basques</a:t>
            </a:r>
          </a:p>
          <a:p>
            <a:pPr marL="739775" lvl="1" indent="-282575" eaLnBrk="1" hangingPunct="1"/>
            <a:r>
              <a:rPr lang="en-US" sz="2000" b="1" dirty="0">
                <a:latin typeface="Verdana" pitchFamily="34" charset="0"/>
              </a:rPr>
              <a:t>e.g., Kurds</a:t>
            </a:r>
          </a:p>
        </p:txBody>
      </p:sp>
      <p:sp>
        <p:nvSpPr>
          <p:cNvPr id="40963"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000000"/>
                </a:solidFill>
              </a:rPr>
              <a:t>The Concept of Culture</a:t>
            </a:r>
          </a:p>
        </p:txBody>
      </p:sp>
    </p:spTree>
    <p:extLst>
      <p:ext uri="{BB962C8B-B14F-4D97-AF65-F5344CB8AC3E}">
        <p14:creationId xmlns:p14="http://schemas.microsoft.com/office/powerpoint/2010/main" val="2957991474"/>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183"/>
            <a:ext cx="7769225" cy="4613571"/>
          </a:xfrm>
        </p:spPr>
        <p:txBody>
          <a:bodyPr>
            <a:spAutoFit/>
          </a:bodyPr>
          <a:lstStyle/>
          <a:p>
            <a:pPr eaLnBrk="1" hangingPunct="1"/>
            <a:r>
              <a:rPr lang="en-US" sz="2800" b="1" dirty="0" err="1">
                <a:solidFill>
                  <a:srgbClr val="FF1B36"/>
                </a:solidFill>
                <a:latin typeface="Verdana" pitchFamily="34" charset="0"/>
              </a:rPr>
              <a:t>microcultures</a:t>
            </a:r>
            <a:r>
              <a:rPr lang="en-US" sz="2800" b="1" dirty="0">
                <a:solidFill>
                  <a:srgbClr val="FF1B36"/>
                </a:solidFill>
                <a:latin typeface="Verdana" pitchFamily="34" charset="0"/>
              </a:rPr>
              <a:t> </a:t>
            </a:r>
            <a:r>
              <a:rPr lang="en-US" sz="2800" b="1" dirty="0">
                <a:latin typeface="Verdana" pitchFamily="34" charset="0"/>
              </a:rPr>
              <a:t>can include ethnic groups </a:t>
            </a:r>
            <a:r>
              <a:rPr lang="en-US" sz="2800" b="1" i="1" dirty="0">
                <a:solidFill>
                  <a:srgbClr val="FF1B36"/>
                </a:solidFill>
                <a:latin typeface="Verdana" pitchFamily="34" charset="0"/>
              </a:rPr>
              <a:t>within</a:t>
            </a:r>
            <a:r>
              <a:rPr lang="en-US" sz="2800" b="1" dirty="0">
                <a:latin typeface="Verdana" pitchFamily="34" charset="0"/>
              </a:rPr>
              <a:t> nations</a:t>
            </a:r>
          </a:p>
          <a:p>
            <a:pPr eaLnBrk="1" hangingPunct="1">
              <a:lnSpc>
                <a:spcPct val="30000"/>
              </a:lnSpc>
            </a:pPr>
            <a:endParaRPr lang="en-US" sz="1000" b="1" dirty="0">
              <a:solidFill>
                <a:srgbClr val="FF1B36"/>
              </a:solidFill>
              <a:latin typeface="Verdana" pitchFamily="34" charset="0"/>
            </a:endParaRPr>
          </a:p>
          <a:p>
            <a:pPr marL="566738" lvl="1" indent="-109538" eaLnBrk="1" hangingPunct="1"/>
            <a:r>
              <a:rPr lang="en-US" sz="3600" b="1" dirty="0">
                <a:latin typeface="Verdana" pitchFamily="34" charset="0"/>
              </a:rPr>
              <a:t>e.g., Greek-Americans</a:t>
            </a:r>
          </a:p>
          <a:p>
            <a:pPr marL="566738" lvl="1" indent="-109538" eaLnBrk="1" hangingPunct="1"/>
            <a:r>
              <a:rPr lang="en-US" sz="2000" b="1" dirty="0">
                <a:solidFill>
                  <a:schemeClr val="bg1">
                    <a:lumMod val="85000"/>
                  </a:schemeClr>
                </a:solidFill>
                <a:latin typeface="Verdana" pitchFamily="34" charset="0"/>
              </a:rPr>
              <a:t> e.g., </a:t>
            </a:r>
            <a:r>
              <a:rPr lang="en-US" sz="2000" b="1" i="1" dirty="0" err="1">
                <a:solidFill>
                  <a:schemeClr val="bg1">
                    <a:lumMod val="85000"/>
                  </a:schemeClr>
                </a:solidFill>
                <a:latin typeface="Verdana" pitchFamily="34" charset="0"/>
              </a:rPr>
              <a:t>Anishinabe</a:t>
            </a:r>
            <a:r>
              <a:rPr lang="en-US" sz="2000" b="1" dirty="0">
                <a:solidFill>
                  <a:schemeClr val="bg1">
                    <a:lumMod val="85000"/>
                  </a:schemeClr>
                </a:solidFill>
                <a:latin typeface="Verdana" pitchFamily="34" charset="0"/>
              </a:rPr>
              <a:t> (Chippewa; Ojibwa)</a:t>
            </a:r>
          </a:p>
          <a:p>
            <a:pPr marL="566738" lvl="1" indent="-109538" eaLnBrk="1" hangingPunct="1"/>
            <a:r>
              <a:rPr lang="en-US" sz="2000" b="1" dirty="0">
                <a:solidFill>
                  <a:schemeClr val="bg1">
                    <a:lumMod val="85000"/>
                  </a:schemeClr>
                </a:solidFill>
                <a:latin typeface="Verdana" pitchFamily="34" charset="0"/>
              </a:rPr>
              <a:t> e.g., Irish “</a:t>
            </a:r>
            <a:r>
              <a:rPr lang="en-US" sz="2000" b="1" dirty="0" err="1">
                <a:solidFill>
                  <a:schemeClr val="bg1">
                    <a:lumMod val="85000"/>
                  </a:schemeClr>
                </a:solidFill>
                <a:latin typeface="Verdana" pitchFamily="34" charset="0"/>
              </a:rPr>
              <a:t>Travellers</a:t>
            </a:r>
            <a:r>
              <a:rPr lang="en-US" sz="2000" b="1" dirty="0">
                <a:solidFill>
                  <a:schemeClr val="bg1">
                    <a:lumMod val="85000"/>
                  </a:schemeClr>
                </a:solidFill>
                <a:latin typeface="Verdana" pitchFamily="34" charset="0"/>
              </a:rPr>
              <a:t>”</a:t>
            </a:r>
          </a:p>
          <a:p>
            <a:pPr lvl="2" indent="-163513" eaLnBrk="1" hangingPunct="1"/>
            <a:r>
              <a:rPr lang="en-US" sz="1800" b="1" dirty="0">
                <a:solidFill>
                  <a:schemeClr val="bg1">
                    <a:lumMod val="85000"/>
                  </a:schemeClr>
                </a:solidFill>
                <a:latin typeface="Verdana" pitchFamily="34" charset="0"/>
              </a:rPr>
              <a:t>sometimes incorrectly called “Gypsies”</a:t>
            </a:r>
            <a:endParaRPr lang="en-US" sz="2000" b="1" dirty="0">
              <a:solidFill>
                <a:schemeClr val="bg1">
                  <a:lumMod val="85000"/>
                </a:schemeClr>
              </a:solidFill>
              <a:latin typeface="Verdana" pitchFamily="34" charset="0"/>
            </a:endParaRPr>
          </a:p>
          <a:p>
            <a:pPr marL="739775" lvl="1" indent="-282575" eaLnBrk="1" hangingPunct="1"/>
            <a:r>
              <a:rPr lang="en-US" sz="2000" b="1" dirty="0">
                <a:solidFill>
                  <a:schemeClr val="bg1">
                    <a:lumMod val="85000"/>
                  </a:schemeClr>
                </a:solidFill>
                <a:latin typeface="Verdana" pitchFamily="34" charset="0"/>
              </a:rPr>
              <a:t>e.g., Australian Aboriginals</a:t>
            </a:r>
          </a:p>
          <a:p>
            <a:pPr marL="739775" lvl="1" indent="-282575" eaLnBrk="1" hangingPunct="1"/>
            <a:r>
              <a:rPr lang="en-US" sz="2000" b="1" dirty="0">
                <a:solidFill>
                  <a:schemeClr val="bg1">
                    <a:lumMod val="85000"/>
                  </a:schemeClr>
                </a:solidFill>
                <a:latin typeface="Verdana" pitchFamily="34" charset="0"/>
              </a:rPr>
              <a:t>e.g., Cajun</a:t>
            </a:r>
          </a:p>
          <a:p>
            <a:pPr marL="739775" lvl="1" indent="-282575" eaLnBrk="1" hangingPunct="1"/>
            <a:r>
              <a:rPr lang="en-US" sz="2000" b="1" dirty="0">
                <a:solidFill>
                  <a:schemeClr val="bg1">
                    <a:lumMod val="85000"/>
                  </a:schemeClr>
                </a:solidFill>
                <a:latin typeface="Verdana" pitchFamily="34" charset="0"/>
              </a:rPr>
              <a:t>e.g., Rom (Gypsies)</a:t>
            </a:r>
          </a:p>
          <a:p>
            <a:pPr marL="739775" lvl="1" indent="-282575" eaLnBrk="1" hangingPunct="1"/>
            <a:r>
              <a:rPr lang="en-US" sz="2000" b="1" dirty="0">
                <a:solidFill>
                  <a:schemeClr val="bg1">
                    <a:lumMod val="85000"/>
                  </a:schemeClr>
                </a:solidFill>
                <a:latin typeface="Verdana" pitchFamily="34" charset="0"/>
              </a:rPr>
              <a:t>e.g., Basques</a:t>
            </a:r>
          </a:p>
          <a:p>
            <a:pPr marL="739775" lvl="1" indent="-282575" eaLnBrk="1" hangingPunct="1"/>
            <a:r>
              <a:rPr lang="en-US" sz="2000" b="1" dirty="0">
                <a:solidFill>
                  <a:schemeClr val="bg1">
                    <a:lumMod val="85000"/>
                  </a:schemeClr>
                </a:solidFill>
                <a:latin typeface="Verdana" pitchFamily="34" charset="0"/>
              </a:rPr>
              <a:t>e.g., Kurds</a:t>
            </a:r>
          </a:p>
        </p:txBody>
      </p:sp>
      <p:sp>
        <p:nvSpPr>
          <p:cNvPr id="40963"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000000"/>
                </a:solidFill>
              </a:rPr>
              <a:t>The Concept of Culture</a:t>
            </a:r>
          </a:p>
        </p:txBody>
      </p:sp>
    </p:spTree>
    <p:extLst>
      <p:ext uri="{BB962C8B-B14F-4D97-AF65-F5344CB8AC3E}">
        <p14:creationId xmlns:p14="http://schemas.microsoft.com/office/powerpoint/2010/main" val="368863203"/>
      </p:ext>
    </p:extLst>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141"/>
            <a:ext cx="7769225" cy="4087273"/>
          </a:xfrm>
        </p:spPr>
        <p:txBody>
          <a:bodyPr>
            <a:spAutoFit/>
          </a:bodyPr>
          <a:lstStyle/>
          <a:p>
            <a:pPr eaLnBrk="1" hangingPunct="1"/>
            <a:r>
              <a:rPr lang="en-US" sz="2800" b="1" dirty="0" err="1">
                <a:solidFill>
                  <a:schemeClr val="accent5">
                    <a:lumMod val="90000"/>
                  </a:schemeClr>
                </a:solidFill>
                <a:latin typeface="Verdana" pitchFamily="34" charset="0"/>
              </a:rPr>
              <a:t>microcultures</a:t>
            </a:r>
            <a:r>
              <a:rPr lang="en-US" sz="2800" b="1" dirty="0">
                <a:solidFill>
                  <a:schemeClr val="accent5">
                    <a:lumMod val="90000"/>
                  </a:schemeClr>
                </a:solidFill>
                <a:latin typeface="Verdana" pitchFamily="34" charset="0"/>
              </a:rPr>
              <a:t> can include ethnic groups </a:t>
            </a:r>
            <a:r>
              <a:rPr lang="en-US" sz="2800" b="1" i="1" dirty="0">
                <a:solidFill>
                  <a:schemeClr val="accent5">
                    <a:lumMod val="90000"/>
                  </a:schemeClr>
                </a:solidFill>
                <a:latin typeface="Verdana" pitchFamily="34" charset="0"/>
              </a:rPr>
              <a:t>within</a:t>
            </a:r>
            <a:r>
              <a:rPr lang="en-US" sz="2800" b="1" dirty="0">
                <a:solidFill>
                  <a:schemeClr val="accent5">
                    <a:lumMod val="90000"/>
                  </a:schemeClr>
                </a:solidFill>
                <a:latin typeface="Verdana" pitchFamily="34" charset="0"/>
              </a:rPr>
              <a:t> nations</a:t>
            </a:r>
          </a:p>
          <a:p>
            <a:pPr eaLnBrk="1" hangingPunct="1">
              <a:lnSpc>
                <a:spcPct val="30000"/>
              </a:lnSpc>
            </a:pPr>
            <a:endParaRPr lang="en-US" sz="2800" b="1" dirty="0">
              <a:solidFill>
                <a:srgbClr val="FF1B36"/>
              </a:solidFill>
              <a:latin typeface="Verdana" pitchFamily="34" charset="0"/>
            </a:endParaRPr>
          </a:p>
          <a:p>
            <a:pPr marL="566738" lvl="1" indent="-109538" eaLnBrk="1" hangingPunct="1"/>
            <a:r>
              <a:rPr lang="en-US" sz="2000" b="1" dirty="0">
                <a:latin typeface="Verdana" pitchFamily="34" charset="0"/>
              </a:rPr>
              <a:t> e.g., </a:t>
            </a:r>
            <a:r>
              <a:rPr lang="en-US" sz="2000" b="1" i="1" dirty="0" err="1">
                <a:latin typeface="Verdana" pitchFamily="34" charset="0"/>
              </a:rPr>
              <a:t>Anishinabe</a:t>
            </a:r>
            <a:r>
              <a:rPr lang="en-US" sz="2000" b="1" dirty="0">
                <a:latin typeface="Verdana" pitchFamily="34" charset="0"/>
              </a:rPr>
              <a:t> (Chippewa; Ojibwa)</a:t>
            </a:r>
          </a:p>
          <a:p>
            <a:pPr marL="566738" lvl="1" indent="-109538" eaLnBrk="1" hangingPunct="1"/>
            <a:r>
              <a:rPr lang="en-US" sz="2000" b="1" dirty="0">
                <a:latin typeface="Verdana" pitchFamily="34" charset="0"/>
              </a:rPr>
              <a:t> e.g., Irish “</a:t>
            </a:r>
            <a:r>
              <a:rPr lang="en-US" sz="2000" b="1" dirty="0" err="1">
                <a:latin typeface="Verdana" pitchFamily="34" charset="0"/>
              </a:rPr>
              <a:t>Travellers</a:t>
            </a:r>
            <a:r>
              <a:rPr lang="en-US" sz="2000" b="1" dirty="0">
                <a:latin typeface="Verdana" pitchFamily="34" charset="0"/>
              </a:rPr>
              <a:t>”</a:t>
            </a:r>
          </a:p>
          <a:p>
            <a:pPr lvl="2" indent="-163513" eaLnBrk="1" hangingPunct="1"/>
            <a:r>
              <a:rPr lang="en-US" sz="1800" b="1" dirty="0">
                <a:latin typeface="Verdana" pitchFamily="34" charset="0"/>
              </a:rPr>
              <a:t>sometimes incorrectly called “Gypsies”</a:t>
            </a:r>
            <a:endParaRPr lang="en-US" sz="2000" b="1" dirty="0">
              <a:latin typeface="Verdana" pitchFamily="34" charset="0"/>
            </a:endParaRPr>
          </a:p>
          <a:p>
            <a:pPr marL="739775" lvl="1" indent="-282575" eaLnBrk="1" hangingPunct="1"/>
            <a:r>
              <a:rPr lang="en-US" sz="2000" b="1" dirty="0">
                <a:latin typeface="Verdana" pitchFamily="34" charset="0"/>
              </a:rPr>
              <a:t>e.g., Australian Aboriginals</a:t>
            </a:r>
          </a:p>
          <a:p>
            <a:pPr marL="739775" lvl="1" indent="-282575" eaLnBrk="1" hangingPunct="1"/>
            <a:r>
              <a:rPr lang="en-US" sz="2000" b="1" dirty="0">
                <a:latin typeface="Verdana" pitchFamily="34" charset="0"/>
              </a:rPr>
              <a:t>e.g., </a:t>
            </a:r>
            <a:r>
              <a:rPr lang="en-US" sz="2000" b="1" dirty="0" err="1">
                <a:latin typeface="Verdana" pitchFamily="34" charset="0"/>
              </a:rPr>
              <a:t>Cajan</a:t>
            </a:r>
            <a:endParaRPr lang="en-US" sz="2000" b="1" dirty="0">
              <a:latin typeface="Verdana" pitchFamily="34" charset="0"/>
            </a:endParaRPr>
          </a:p>
          <a:p>
            <a:pPr marL="739775" lvl="1" indent="-282575" eaLnBrk="1" hangingPunct="1"/>
            <a:r>
              <a:rPr lang="en-US" sz="2000" b="1" dirty="0">
                <a:latin typeface="Verdana" pitchFamily="34" charset="0"/>
              </a:rPr>
              <a:t>e.g., Rom (Gypsies)</a:t>
            </a:r>
          </a:p>
          <a:p>
            <a:pPr marL="739775" lvl="1" indent="-282575" eaLnBrk="1" hangingPunct="1"/>
            <a:r>
              <a:rPr lang="en-US" sz="2000" b="1" dirty="0">
                <a:latin typeface="Verdana" pitchFamily="34" charset="0"/>
              </a:rPr>
              <a:t>e.g., Basques</a:t>
            </a:r>
          </a:p>
          <a:p>
            <a:pPr marL="739775" lvl="1" indent="-282575" eaLnBrk="1" hangingPunct="1"/>
            <a:r>
              <a:rPr lang="en-US" sz="2000" b="1" dirty="0">
                <a:latin typeface="Verdana" pitchFamily="34" charset="0"/>
              </a:rPr>
              <a:t>e.g., Kurds</a:t>
            </a:r>
          </a:p>
        </p:txBody>
      </p:sp>
      <p:sp>
        <p:nvSpPr>
          <p:cNvPr id="40963"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dirty="0">
                <a:solidFill>
                  <a:srgbClr val="000000"/>
                </a:solidFill>
              </a:rPr>
              <a:t>The Concept of Culture</a:t>
            </a:r>
          </a:p>
        </p:txBody>
      </p:sp>
      <p:sp>
        <p:nvSpPr>
          <p:cNvPr id="6" name="TextBox 5"/>
          <p:cNvSpPr txBox="1"/>
          <p:nvPr/>
        </p:nvSpPr>
        <p:spPr>
          <a:xfrm>
            <a:off x="1248269" y="2786834"/>
            <a:ext cx="6686447" cy="3323987"/>
          </a:xfrm>
          <a:prstGeom prst="rect">
            <a:avLst/>
          </a:prstGeom>
          <a:solidFill>
            <a:schemeClr val="bg1"/>
          </a:solidFill>
          <a:ln w="76200">
            <a:solidFill>
              <a:srgbClr val="FFC000"/>
            </a:solidFill>
          </a:ln>
        </p:spPr>
        <p:txBody>
          <a:bodyPr wrap="square" rtlCol="0">
            <a:spAutoFit/>
          </a:bodyPr>
          <a:lstStyle/>
          <a:p>
            <a:pPr algn="ctr">
              <a:lnSpc>
                <a:spcPct val="150000"/>
              </a:lnSpc>
            </a:pPr>
            <a:r>
              <a:rPr lang="en-US" sz="2800" b="1" dirty="0"/>
              <a:t>. . . most often</a:t>
            </a:r>
          </a:p>
          <a:p>
            <a:pPr algn="ctr">
              <a:lnSpc>
                <a:spcPct val="150000"/>
              </a:lnSpc>
            </a:pPr>
            <a:r>
              <a:rPr lang="en-US" sz="2800" b="1" dirty="0"/>
              <a:t>these cultures are associated with their cuisine . . .</a:t>
            </a:r>
          </a:p>
          <a:p>
            <a:pPr algn="ctr">
              <a:lnSpc>
                <a:spcPct val="150000"/>
              </a:lnSpc>
            </a:pPr>
            <a:r>
              <a:rPr lang="en-US" sz="2800" b="1" dirty="0">
                <a:solidFill>
                  <a:schemeClr val="bg1"/>
                </a:solidFill>
              </a:rPr>
              <a:t>and can sometimes even be defined by their cuisine …</a:t>
            </a:r>
            <a:endParaRPr lang="en-US" b="1" dirty="0">
              <a:solidFill>
                <a:schemeClr val="bg1"/>
              </a:solidFill>
            </a:endParaRPr>
          </a:p>
        </p:txBody>
      </p:sp>
      <p:sp>
        <p:nvSpPr>
          <p:cNvPr id="3" name="Rectangle 2"/>
          <p:cNvSpPr/>
          <p:nvPr/>
        </p:nvSpPr>
        <p:spPr>
          <a:xfrm>
            <a:off x="4063186" y="573024"/>
            <a:ext cx="982961" cy="523220"/>
          </a:xfrm>
          <a:prstGeom prst="rect">
            <a:avLst/>
          </a:prstGeom>
        </p:spPr>
        <p:txBody>
          <a:bodyPr wrap="none">
            <a:spAutoFit/>
          </a:bodyPr>
          <a:lstStyle/>
          <a:p>
            <a:r>
              <a:rPr lang="en-US" sz="2800" dirty="0"/>
              <a:t>REM</a:t>
            </a:r>
          </a:p>
        </p:txBody>
      </p:sp>
    </p:spTree>
  </p:cSld>
  <p:clrMapOvr>
    <a:masterClrMapping/>
  </p:clrMapOvr>
  <p:transition/>
</p:sld>
</file>

<file path=ppt/slides/slide191.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141"/>
            <a:ext cx="7769225" cy="4087273"/>
          </a:xfrm>
        </p:spPr>
        <p:txBody>
          <a:bodyPr>
            <a:spAutoFit/>
          </a:bodyPr>
          <a:lstStyle/>
          <a:p>
            <a:pPr eaLnBrk="1" hangingPunct="1"/>
            <a:r>
              <a:rPr lang="en-US" sz="2800" b="1" dirty="0" err="1">
                <a:solidFill>
                  <a:schemeClr val="accent5">
                    <a:lumMod val="90000"/>
                  </a:schemeClr>
                </a:solidFill>
                <a:latin typeface="Verdana" pitchFamily="34" charset="0"/>
              </a:rPr>
              <a:t>microcultures</a:t>
            </a:r>
            <a:r>
              <a:rPr lang="en-US" sz="2800" b="1" dirty="0">
                <a:solidFill>
                  <a:schemeClr val="accent5">
                    <a:lumMod val="90000"/>
                  </a:schemeClr>
                </a:solidFill>
                <a:latin typeface="Verdana" pitchFamily="34" charset="0"/>
              </a:rPr>
              <a:t> can include ethnic groups </a:t>
            </a:r>
            <a:r>
              <a:rPr lang="en-US" sz="2800" b="1" i="1" dirty="0">
                <a:solidFill>
                  <a:schemeClr val="accent5">
                    <a:lumMod val="90000"/>
                  </a:schemeClr>
                </a:solidFill>
                <a:latin typeface="Verdana" pitchFamily="34" charset="0"/>
              </a:rPr>
              <a:t>within</a:t>
            </a:r>
            <a:r>
              <a:rPr lang="en-US" sz="2800" b="1" dirty="0">
                <a:solidFill>
                  <a:schemeClr val="accent5">
                    <a:lumMod val="90000"/>
                  </a:schemeClr>
                </a:solidFill>
                <a:latin typeface="Verdana" pitchFamily="34" charset="0"/>
              </a:rPr>
              <a:t> nations</a:t>
            </a:r>
          </a:p>
          <a:p>
            <a:pPr eaLnBrk="1" hangingPunct="1">
              <a:lnSpc>
                <a:spcPct val="30000"/>
              </a:lnSpc>
            </a:pPr>
            <a:endParaRPr lang="en-US" sz="2800" b="1" dirty="0">
              <a:solidFill>
                <a:srgbClr val="FF1B36"/>
              </a:solidFill>
              <a:latin typeface="Verdana" pitchFamily="34" charset="0"/>
            </a:endParaRPr>
          </a:p>
          <a:p>
            <a:pPr marL="566738" lvl="1" indent="-109538" eaLnBrk="1" hangingPunct="1"/>
            <a:r>
              <a:rPr lang="en-US" sz="2000" b="1" dirty="0">
                <a:latin typeface="Verdana" pitchFamily="34" charset="0"/>
              </a:rPr>
              <a:t> e.g., </a:t>
            </a:r>
            <a:r>
              <a:rPr lang="en-US" sz="2000" b="1" i="1" dirty="0" err="1">
                <a:latin typeface="Verdana" pitchFamily="34" charset="0"/>
              </a:rPr>
              <a:t>Anishinabe</a:t>
            </a:r>
            <a:r>
              <a:rPr lang="en-US" sz="2000" b="1" dirty="0">
                <a:latin typeface="Verdana" pitchFamily="34" charset="0"/>
              </a:rPr>
              <a:t> (Chippewa; Ojibwa)</a:t>
            </a:r>
          </a:p>
          <a:p>
            <a:pPr marL="566738" lvl="1" indent="-109538" eaLnBrk="1" hangingPunct="1"/>
            <a:r>
              <a:rPr lang="en-US" sz="2000" b="1" dirty="0">
                <a:latin typeface="Verdana" pitchFamily="34" charset="0"/>
              </a:rPr>
              <a:t> e.g., Irish “</a:t>
            </a:r>
            <a:r>
              <a:rPr lang="en-US" sz="2000" b="1" dirty="0" err="1">
                <a:latin typeface="Verdana" pitchFamily="34" charset="0"/>
              </a:rPr>
              <a:t>Travellers</a:t>
            </a:r>
            <a:r>
              <a:rPr lang="en-US" sz="2000" b="1" dirty="0">
                <a:latin typeface="Verdana" pitchFamily="34" charset="0"/>
              </a:rPr>
              <a:t>”</a:t>
            </a:r>
          </a:p>
          <a:p>
            <a:pPr lvl="2" indent="-163513" eaLnBrk="1" hangingPunct="1"/>
            <a:r>
              <a:rPr lang="en-US" sz="1800" b="1" dirty="0">
                <a:latin typeface="Verdana" pitchFamily="34" charset="0"/>
              </a:rPr>
              <a:t>sometimes incorrectly called “Gypsies”</a:t>
            </a:r>
            <a:endParaRPr lang="en-US" sz="2000" b="1" dirty="0">
              <a:latin typeface="Verdana" pitchFamily="34" charset="0"/>
            </a:endParaRPr>
          </a:p>
          <a:p>
            <a:pPr marL="739775" lvl="1" indent="-282575" eaLnBrk="1" hangingPunct="1"/>
            <a:r>
              <a:rPr lang="en-US" sz="2000" b="1" dirty="0">
                <a:latin typeface="Verdana" pitchFamily="34" charset="0"/>
              </a:rPr>
              <a:t>e.g., Australian Aboriginals</a:t>
            </a:r>
          </a:p>
          <a:p>
            <a:pPr marL="739775" lvl="1" indent="-282575" eaLnBrk="1" hangingPunct="1"/>
            <a:r>
              <a:rPr lang="en-US" sz="2000" b="1" dirty="0">
                <a:latin typeface="Verdana" pitchFamily="34" charset="0"/>
              </a:rPr>
              <a:t>e.g., </a:t>
            </a:r>
            <a:r>
              <a:rPr lang="en-US" sz="2000" b="1" dirty="0" err="1">
                <a:latin typeface="Verdana" pitchFamily="34" charset="0"/>
              </a:rPr>
              <a:t>Cajan</a:t>
            </a:r>
            <a:endParaRPr lang="en-US" sz="2000" b="1" dirty="0">
              <a:latin typeface="Verdana" pitchFamily="34" charset="0"/>
            </a:endParaRPr>
          </a:p>
          <a:p>
            <a:pPr marL="739775" lvl="1" indent="-282575" eaLnBrk="1" hangingPunct="1"/>
            <a:r>
              <a:rPr lang="en-US" sz="2000" b="1" dirty="0">
                <a:latin typeface="Verdana" pitchFamily="34" charset="0"/>
              </a:rPr>
              <a:t>e.g., Rom (Gypsies)</a:t>
            </a:r>
          </a:p>
          <a:p>
            <a:pPr marL="739775" lvl="1" indent="-282575" eaLnBrk="1" hangingPunct="1"/>
            <a:r>
              <a:rPr lang="en-US" sz="2000" b="1" dirty="0">
                <a:latin typeface="Verdana" pitchFamily="34" charset="0"/>
              </a:rPr>
              <a:t>e.g., Basques</a:t>
            </a:r>
          </a:p>
          <a:p>
            <a:pPr marL="739775" lvl="1" indent="-282575" eaLnBrk="1" hangingPunct="1"/>
            <a:r>
              <a:rPr lang="en-US" sz="2000" b="1" dirty="0">
                <a:latin typeface="Verdana" pitchFamily="34" charset="0"/>
              </a:rPr>
              <a:t>e.g., Kurds</a:t>
            </a:r>
          </a:p>
        </p:txBody>
      </p:sp>
      <p:sp>
        <p:nvSpPr>
          <p:cNvPr id="40963"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000000"/>
                </a:solidFill>
              </a:rPr>
              <a:t>The Concept of Culture</a:t>
            </a:r>
          </a:p>
        </p:txBody>
      </p:sp>
      <p:sp>
        <p:nvSpPr>
          <p:cNvPr id="4" name="TextBox 3"/>
          <p:cNvSpPr txBox="1"/>
          <p:nvPr/>
        </p:nvSpPr>
        <p:spPr>
          <a:xfrm>
            <a:off x="1248269" y="2786834"/>
            <a:ext cx="6686447" cy="3323987"/>
          </a:xfrm>
          <a:prstGeom prst="rect">
            <a:avLst/>
          </a:prstGeom>
          <a:solidFill>
            <a:schemeClr val="bg1"/>
          </a:solidFill>
          <a:ln w="76200">
            <a:solidFill>
              <a:srgbClr val="FFC000"/>
            </a:solidFill>
          </a:ln>
        </p:spPr>
        <p:txBody>
          <a:bodyPr wrap="square" rtlCol="0">
            <a:spAutoFit/>
          </a:bodyPr>
          <a:lstStyle/>
          <a:p>
            <a:pPr algn="ctr">
              <a:lnSpc>
                <a:spcPct val="150000"/>
              </a:lnSpc>
            </a:pPr>
            <a:r>
              <a:rPr lang="en-US" sz="2800" b="1" dirty="0">
                <a:solidFill>
                  <a:srgbClr val="BADDE1"/>
                </a:solidFill>
              </a:rPr>
              <a:t>. . . most often</a:t>
            </a:r>
          </a:p>
          <a:p>
            <a:pPr algn="ctr">
              <a:lnSpc>
                <a:spcPct val="150000"/>
              </a:lnSpc>
            </a:pPr>
            <a:r>
              <a:rPr lang="en-US" sz="2800" b="1" dirty="0">
                <a:solidFill>
                  <a:srgbClr val="BADDE1"/>
                </a:solidFill>
              </a:rPr>
              <a:t>these cultures  are associated with their cuisine . . .</a:t>
            </a:r>
          </a:p>
          <a:p>
            <a:pPr algn="ctr">
              <a:lnSpc>
                <a:spcPct val="150000"/>
              </a:lnSpc>
            </a:pPr>
            <a:r>
              <a:rPr lang="en-US" sz="2800" b="1" dirty="0">
                <a:solidFill>
                  <a:schemeClr val="bg1"/>
                </a:solidFill>
              </a:rPr>
              <a:t>and can sometimes even be defined by their cuisine …</a:t>
            </a:r>
            <a:endParaRPr lang="en-US" b="1" dirty="0">
              <a:solidFill>
                <a:schemeClr val="bg1"/>
              </a:solidFill>
            </a:endParaRPr>
          </a:p>
        </p:txBody>
      </p:sp>
      <p:sp>
        <p:nvSpPr>
          <p:cNvPr id="5" name="Rectangle 4"/>
          <p:cNvSpPr/>
          <p:nvPr/>
        </p:nvSpPr>
        <p:spPr>
          <a:xfrm>
            <a:off x="1248229" y="4694599"/>
            <a:ext cx="6705600" cy="1384995"/>
          </a:xfrm>
          <a:prstGeom prst="rect">
            <a:avLst/>
          </a:prstGeom>
        </p:spPr>
        <p:txBody>
          <a:bodyPr wrap="square">
            <a:spAutoFit/>
          </a:bodyPr>
          <a:lstStyle/>
          <a:p>
            <a:pPr algn="ctr">
              <a:lnSpc>
                <a:spcPct val="150000"/>
              </a:lnSpc>
            </a:pPr>
            <a:r>
              <a:rPr lang="en-US" sz="2800" b="1" dirty="0"/>
              <a:t>and cultures sometimes can even be defined by their cuisine . . .</a:t>
            </a:r>
          </a:p>
        </p:txBody>
      </p:sp>
      <p:sp>
        <p:nvSpPr>
          <p:cNvPr id="6" name="Rectangle 5"/>
          <p:cNvSpPr/>
          <p:nvPr/>
        </p:nvSpPr>
        <p:spPr>
          <a:xfrm>
            <a:off x="4063186" y="573024"/>
            <a:ext cx="982961" cy="523220"/>
          </a:xfrm>
          <a:prstGeom prst="rect">
            <a:avLst/>
          </a:prstGeom>
        </p:spPr>
        <p:txBody>
          <a:bodyPr wrap="none">
            <a:spAutoFit/>
          </a:bodyPr>
          <a:lstStyle/>
          <a:p>
            <a:r>
              <a:rPr lang="en-US" sz="2800" dirty="0"/>
              <a:t>REM</a:t>
            </a:r>
          </a:p>
        </p:txBody>
      </p:sp>
    </p:spTree>
  </p:cSld>
  <p:clrMapOvr>
    <a:masterClrMapping/>
  </p:clrMapOvr>
  <p:transition/>
</p:sld>
</file>

<file path=ppt/slides/slide192.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141"/>
            <a:ext cx="7769225" cy="4087273"/>
          </a:xfrm>
        </p:spPr>
        <p:txBody>
          <a:bodyPr>
            <a:spAutoFit/>
          </a:bodyPr>
          <a:lstStyle/>
          <a:p>
            <a:pPr eaLnBrk="1" hangingPunct="1"/>
            <a:r>
              <a:rPr lang="en-US" sz="2800" b="1" dirty="0" err="1">
                <a:solidFill>
                  <a:schemeClr val="accent5">
                    <a:lumMod val="90000"/>
                  </a:schemeClr>
                </a:solidFill>
                <a:latin typeface="Verdana" pitchFamily="34" charset="0"/>
              </a:rPr>
              <a:t>microcultures</a:t>
            </a:r>
            <a:r>
              <a:rPr lang="en-US" sz="2800" b="1" dirty="0">
                <a:solidFill>
                  <a:schemeClr val="accent5">
                    <a:lumMod val="90000"/>
                  </a:schemeClr>
                </a:solidFill>
                <a:latin typeface="Verdana" pitchFamily="34" charset="0"/>
              </a:rPr>
              <a:t> can include ethnic groups </a:t>
            </a:r>
            <a:r>
              <a:rPr lang="en-US" sz="2800" b="1" i="1" dirty="0">
                <a:solidFill>
                  <a:schemeClr val="accent5">
                    <a:lumMod val="90000"/>
                  </a:schemeClr>
                </a:solidFill>
                <a:latin typeface="Verdana" pitchFamily="34" charset="0"/>
              </a:rPr>
              <a:t>within</a:t>
            </a:r>
            <a:r>
              <a:rPr lang="en-US" sz="2800" b="1" dirty="0">
                <a:solidFill>
                  <a:schemeClr val="accent5">
                    <a:lumMod val="90000"/>
                  </a:schemeClr>
                </a:solidFill>
                <a:latin typeface="Verdana" pitchFamily="34" charset="0"/>
              </a:rPr>
              <a:t> nations</a:t>
            </a:r>
          </a:p>
          <a:p>
            <a:pPr eaLnBrk="1" hangingPunct="1">
              <a:lnSpc>
                <a:spcPct val="30000"/>
              </a:lnSpc>
            </a:pPr>
            <a:endParaRPr lang="en-US" sz="2800" b="1" dirty="0">
              <a:solidFill>
                <a:srgbClr val="FF1B36"/>
              </a:solidFill>
              <a:latin typeface="Verdana" pitchFamily="34" charset="0"/>
            </a:endParaRPr>
          </a:p>
          <a:p>
            <a:pPr marL="566738" lvl="1" indent="-109538" eaLnBrk="1" hangingPunct="1"/>
            <a:r>
              <a:rPr lang="en-US" sz="2000" b="1" dirty="0">
                <a:latin typeface="Verdana" pitchFamily="34" charset="0"/>
              </a:rPr>
              <a:t> e.g., </a:t>
            </a:r>
            <a:r>
              <a:rPr lang="en-US" sz="2000" b="1" i="1" dirty="0" err="1">
                <a:latin typeface="Verdana" pitchFamily="34" charset="0"/>
              </a:rPr>
              <a:t>Anishinabe</a:t>
            </a:r>
            <a:r>
              <a:rPr lang="en-US" sz="2000" b="1" dirty="0">
                <a:latin typeface="Verdana" pitchFamily="34" charset="0"/>
              </a:rPr>
              <a:t> (Chippewa; Ojibwa)</a:t>
            </a:r>
          </a:p>
          <a:p>
            <a:pPr marL="566738" lvl="1" indent="-109538" eaLnBrk="1" hangingPunct="1"/>
            <a:r>
              <a:rPr lang="en-US" sz="2000" b="1" dirty="0">
                <a:latin typeface="Verdana" pitchFamily="34" charset="0"/>
              </a:rPr>
              <a:t> e.g., Irish “</a:t>
            </a:r>
            <a:r>
              <a:rPr lang="en-US" sz="2000" b="1" dirty="0" err="1">
                <a:latin typeface="Verdana" pitchFamily="34" charset="0"/>
              </a:rPr>
              <a:t>Travellers</a:t>
            </a:r>
            <a:r>
              <a:rPr lang="en-US" sz="2000" b="1" dirty="0">
                <a:latin typeface="Verdana" pitchFamily="34" charset="0"/>
              </a:rPr>
              <a:t>”</a:t>
            </a:r>
          </a:p>
          <a:p>
            <a:pPr lvl="2" indent="-163513" eaLnBrk="1" hangingPunct="1"/>
            <a:r>
              <a:rPr lang="en-US" sz="1800" b="1" dirty="0">
                <a:latin typeface="Verdana" pitchFamily="34" charset="0"/>
              </a:rPr>
              <a:t>sometimes incorrectly called “Gypsies”</a:t>
            </a:r>
            <a:endParaRPr lang="en-US" sz="2000" b="1" dirty="0">
              <a:latin typeface="Verdana" pitchFamily="34" charset="0"/>
            </a:endParaRPr>
          </a:p>
          <a:p>
            <a:pPr marL="739775" lvl="1" indent="-282575" eaLnBrk="1" hangingPunct="1"/>
            <a:r>
              <a:rPr lang="en-US" sz="2000" b="1" dirty="0">
                <a:latin typeface="Verdana" pitchFamily="34" charset="0"/>
              </a:rPr>
              <a:t>e.g., Australian Aboriginals</a:t>
            </a:r>
          </a:p>
          <a:p>
            <a:pPr marL="739775" lvl="1" indent="-282575" eaLnBrk="1" hangingPunct="1"/>
            <a:r>
              <a:rPr lang="en-US" sz="2000" b="1" dirty="0">
                <a:latin typeface="Verdana" pitchFamily="34" charset="0"/>
              </a:rPr>
              <a:t>e.g., </a:t>
            </a:r>
            <a:r>
              <a:rPr lang="en-US" sz="2000" b="1" dirty="0" err="1">
                <a:latin typeface="Verdana" pitchFamily="34" charset="0"/>
              </a:rPr>
              <a:t>Cajan</a:t>
            </a:r>
            <a:endParaRPr lang="en-US" sz="2000" b="1" dirty="0">
              <a:latin typeface="Verdana" pitchFamily="34" charset="0"/>
            </a:endParaRPr>
          </a:p>
          <a:p>
            <a:pPr marL="739775" lvl="1" indent="-282575" eaLnBrk="1" hangingPunct="1"/>
            <a:r>
              <a:rPr lang="en-US" sz="2000" b="1" dirty="0">
                <a:latin typeface="Verdana" pitchFamily="34" charset="0"/>
              </a:rPr>
              <a:t>e.g., Rom (Gypsies)</a:t>
            </a:r>
          </a:p>
          <a:p>
            <a:pPr marL="739775" lvl="1" indent="-282575" eaLnBrk="1" hangingPunct="1"/>
            <a:r>
              <a:rPr lang="en-US" sz="2000" b="1" dirty="0">
                <a:latin typeface="Verdana" pitchFamily="34" charset="0"/>
              </a:rPr>
              <a:t>e.g., Basques</a:t>
            </a:r>
          </a:p>
          <a:p>
            <a:pPr marL="739775" lvl="1" indent="-282575" eaLnBrk="1" hangingPunct="1"/>
            <a:r>
              <a:rPr lang="en-US" sz="2000" b="1" dirty="0">
                <a:latin typeface="Verdana" pitchFamily="34" charset="0"/>
              </a:rPr>
              <a:t>e.g., Kurds</a:t>
            </a:r>
          </a:p>
        </p:txBody>
      </p:sp>
      <p:sp>
        <p:nvSpPr>
          <p:cNvPr id="40963"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000000"/>
                </a:solidFill>
              </a:rPr>
              <a:t>The Concept of Culture</a:t>
            </a:r>
          </a:p>
        </p:txBody>
      </p:sp>
      <p:sp>
        <p:nvSpPr>
          <p:cNvPr id="4" name="TextBox 3"/>
          <p:cNvSpPr txBox="1"/>
          <p:nvPr/>
        </p:nvSpPr>
        <p:spPr>
          <a:xfrm>
            <a:off x="1248269" y="2786834"/>
            <a:ext cx="6686447" cy="3323987"/>
          </a:xfrm>
          <a:prstGeom prst="rect">
            <a:avLst/>
          </a:prstGeom>
          <a:solidFill>
            <a:schemeClr val="bg1"/>
          </a:solidFill>
          <a:ln w="76200">
            <a:solidFill>
              <a:srgbClr val="FFC000"/>
            </a:solidFill>
          </a:ln>
        </p:spPr>
        <p:txBody>
          <a:bodyPr wrap="square" rtlCol="0">
            <a:spAutoFit/>
          </a:bodyPr>
          <a:lstStyle/>
          <a:p>
            <a:pPr algn="ctr">
              <a:lnSpc>
                <a:spcPct val="150000"/>
              </a:lnSpc>
            </a:pPr>
            <a:r>
              <a:rPr lang="en-US" sz="2800" b="1" dirty="0">
                <a:solidFill>
                  <a:schemeClr val="accent1"/>
                </a:solidFill>
              </a:rPr>
              <a:t>. . . most often</a:t>
            </a:r>
          </a:p>
          <a:p>
            <a:pPr algn="ctr">
              <a:lnSpc>
                <a:spcPct val="150000"/>
              </a:lnSpc>
            </a:pPr>
            <a:r>
              <a:rPr lang="en-US" sz="2800" b="1" dirty="0">
                <a:solidFill>
                  <a:schemeClr val="accent1"/>
                </a:solidFill>
              </a:rPr>
              <a:t>these cultures  are associated with their </a:t>
            </a:r>
            <a:r>
              <a:rPr lang="en-US" sz="2800" b="1" i="1" dirty="0"/>
              <a:t>cuisine</a:t>
            </a:r>
            <a:r>
              <a:rPr lang="en-US" sz="2800" b="1" dirty="0"/>
              <a:t> . . .</a:t>
            </a:r>
            <a:endParaRPr lang="en-US" sz="2800" b="1" dirty="0">
              <a:solidFill>
                <a:schemeClr val="accent1"/>
              </a:solidFill>
            </a:endParaRPr>
          </a:p>
          <a:p>
            <a:pPr algn="ctr">
              <a:lnSpc>
                <a:spcPct val="150000"/>
              </a:lnSpc>
            </a:pPr>
            <a:r>
              <a:rPr lang="en-US" sz="2800" b="1" dirty="0">
                <a:solidFill>
                  <a:schemeClr val="bg1"/>
                </a:solidFill>
              </a:rPr>
              <a:t>and can sometimes even be defined by their cuisine …</a:t>
            </a:r>
            <a:endParaRPr lang="en-US" b="1" dirty="0">
              <a:solidFill>
                <a:schemeClr val="bg1"/>
              </a:solidFill>
            </a:endParaRPr>
          </a:p>
        </p:txBody>
      </p:sp>
      <p:sp>
        <p:nvSpPr>
          <p:cNvPr id="5" name="Rectangle 4"/>
          <p:cNvSpPr/>
          <p:nvPr/>
        </p:nvSpPr>
        <p:spPr>
          <a:xfrm>
            <a:off x="1248229" y="4694599"/>
            <a:ext cx="6705600" cy="1384995"/>
          </a:xfrm>
          <a:prstGeom prst="rect">
            <a:avLst/>
          </a:prstGeom>
        </p:spPr>
        <p:txBody>
          <a:bodyPr wrap="square">
            <a:spAutoFit/>
          </a:bodyPr>
          <a:lstStyle/>
          <a:p>
            <a:pPr algn="ctr">
              <a:lnSpc>
                <a:spcPct val="150000"/>
              </a:lnSpc>
            </a:pPr>
            <a:r>
              <a:rPr lang="en-US" sz="2800" b="1" dirty="0">
                <a:solidFill>
                  <a:schemeClr val="accent1"/>
                </a:solidFill>
              </a:rPr>
              <a:t>and </a:t>
            </a:r>
            <a:r>
              <a:rPr lang="en-US" sz="2800" b="1" i="1" dirty="0">
                <a:solidFill>
                  <a:schemeClr val="accent1"/>
                </a:solidFill>
              </a:rPr>
              <a:t>can sometimes even be defined by their </a:t>
            </a:r>
            <a:r>
              <a:rPr lang="en-US" sz="2800" b="1" i="1" dirty="0"/>
              <a:t>cuisine</a:t>
            </a:r>
            <a:r>
              <a:rPr lang="en-US" sz="2800" b="1" dirty="0"/>
              <a:t> . . .</a:t>
            </a:r>
            <a:endParaRPr lang="en-US" sz="2800" b="1" dirty="0">
              <a:solidFill>
                <a:schemeClr val="accent1"/>
              </a:solidFill>
            </a:endParaRPr>
          </a:p>
        </p:txBody>
      </p:sp>
      <p:sp>
        <p:nvSpPr>
          <p:cNvPr id="6" name="Rectangle 5"/>
          <p:cNvSpPr/>
          <p:nvPr/>
        </p:nvSpPr>
        <p:spPr>
          <a:xfrm>
            <a:off x="4063186" y="573024"/>
            <a:ext cx="982961" cy="523220"/>
          </a:xfrm>
          <a:prstGeom prst="rect">
            <a:avLst/>
          </a:prstGeom>
        </p:spPr>
        <p:txBody>
          <a:bodyPr wrap="none">
            <a:spAutoFit/>
          </a:bodyPr>
          <a:lstStyle/>
          <a:p>
            <a:r>
              <a:rPr lang="en-US" sz="2800" dirty="0"/>
              <a:t>REM</a:t>
            </a:r>
          </a:p>
        </p:txBody>
      </p:sp>
    </p:spTree>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141"/>
            <a:ext cx="7769225" cy="4087273"/>
          </a:xfrm>
        </p:spPr>
        <p:txBody>
          <a:bodyPr>
            <a:spAutoFit/>
          </a:bodyPr>
          <a:lstStyle/>
          <a:p>
            <a:pPr eaLnBrk="1" hangingPunct="1"/>
            <a:r>
              <a:rPr lang="en-US" sz="2800" b="1" dirty="0" err="1">
                <a:solidFill>
                  <a:schemeClr val="accent5">
                    <a:lumMod val="90000"/>
                  </a:schemeClr>
                </a:solidFill>
                <a:latin typeface="Verdana" pitchFamily="34" charset="0"/>
              </a:rPr>
              <a:t>microcultures</a:t>
            </a:r>
            <a:r>
              <a:rPr lang="en-US" sz="2800" b="1" dirty="0">
                <a:solidFill>
                  <a:schemeClr val="accent5">
                    <a:lumMod val="90000"/>
                  </a:schemeClr>
                </a:solidFill>
                <a:latin typeface="Verdana" pitchFamily="34" charset="0"/>
              </a:rPr>
              <a:t> can include ethnic groups </a:t>
            </a:r>
            <a:r>
              <a:rPr lang="en-US" sz="2800" b="1" i="1" dirty="0">
                <a:solidFill>
                  <a:schemeClr val="accent5">
                    <a:lumMod val="90000"/>
                  </a:schemeClr>
                </a:solidFill>
                <a:latin typeface="Verdana" pitchFamily="34" charset="0"/>
              </a:rPr>
              <a:t>within</a:t>
            </a:r>
            <a:r>
              <a:rPr lang="en-US" sz="2800" b="1" dirty="0">
                <a:solidFill>
                  <a:schemeClr val="accent5">
                    <a:lumMod val="90000"/>
                  </a:schemeClr>
                </a:solidFill>
                <a:latin typeface="Verdana" pitchFamily="34" charset="0"/>
              </a:rPr>
              <a:t> nations</a:t>
            </a:r>
          </a:p>
          <a:p>
            <a:pPr eaLnBrk="1" hangingPunct="1">
              <a:lnSpc>
                <a:spcPct val="30000"/>
              </a:lnSpc>
            </a:pPr>
            <a:endParaRPr lang="en-US" sz="2800" b="1" dirty="0">
              <a:solidFill>
                <a:srgbClr val="FF1B36"/>
              </a:solidFill>
              <a:latin typeface="Verdana" pitchFamily="34" charset="0"/>
            </a:endParaRPr>
          </a:p>
          <a:p>
            <a:pPr marL="566738" lvl="1" indent="-109538" eaLnBrk="1" hangingPunct="1"/>
            <a:r>
              <a:rPr lang="en-US" sz="2000" b="1" dirty="0">
                <a:latin typeface="Verdana" pitchFamily="34" charset="0"/>
              </a:rPr>
              <a:t> e.g., </a:t>
            </a:r>
            <a:r>
              <a:rPr lang="en-US" sz="2000" b="1" i="1" dirty="0" err="1">
                <a:latin typeface="Verdana" pitchFamily="34" charset="0"/>
              </a:rPr>
              <a:t>Anishinabe</a:t>
            </a:r>
            <a:r>
              <a:rPr lang="en-US" sz="2000" b="1" dirty="0">
                <a:latin typeface="Verdana" pitchFamily="34" charset="0"/>
              </a:rPr>
              <a:t> (Chippewa; Ojibwa)</a:t>
            </a:r>
          </a:p>
          <a:p>
            <a:pPr marL="566738" lvl="1" indent="-109538" eaLnBrk="1" hangingPunct="1"/>
            <a:r>
              <a:rPr lang="en-US" sz="2000" b="1" dirty="0">
                <a:latin typeface="Verdana" pitchFamily="34" charset="0"/>
              </a:rPr>
              <a:t> e.g., Irish “</a:t>
            </a:r>
            <a:r>
              <a:rPr lang="en-US" sz="2000" b="1" dirty="0" err="1">
                <a:latin typeface="Verdana" pitchFamily="34" charset="0"/>
              </a:rPr>
              <a:t>Travellers</a:t>
            </a:r>
            <a:r>
              <a:rPr lang="en-US" sz="2000" b="1" dirty="0">
                <a:latin typeface="Verdana" pitchFamily="34" charset="0"/>
              </a:rPr>
              <a:t>”</a:t>
            </a:r>
          </a:p>
          <a:p>
            <a:pPr lvl="2" indent="-163513" eaLnBrk="1" hangingPunct="1"/>
            <a:r>
              <a:rPr lang="en-US" sz="1800" b="1" dirty="0">
                <a:latin typeface="Verdana" pitchFamily="34" charset="0"/>
              </a:rPr>
              <a:t>sometimes incorrectly called “Gypsies”</a:t>
            </a:r>
            <a:endParaRPr lang="en-US" sz="2000" b="1" dirty="0">
              <a:latin typeface="Verdana" pitchFamily="34" charset="0"/>
            </a:endParaRPr>
          </a:p>
          <a:p>
            <a:pPr marL="739775" lvl="1" indent="-282575" eaLnBrk="1" hangingPunct="1"/>
            <a:r>
              <a:rPr lang="en-US" sz="2000" b="1" dirty="0">
                <a:latin typeface="Verdana" pitchFamily="34" charset="0"/>
              </a:rPr>
              <a:t>e.g., Australian Aboriginals</a:t>
            </a:r>
          </a:p>
          <a:p>
            <a:pPr marL="739775" lvl="1" indent="-282575" eaLnBrk="1" hangingPunct="1"/>
            <a:r>
              <a:rPr lang="en-US" sz="2000" b="1" dirty="0">
                <a:latin typeface="Verdana" pitchFamily="34" charset="0"/>
              </a:rPr>
              <a:t>e.g., </a:t>
            </a:r>
            <a:r>
              <a:rPr lang="en-US" sz="2000" b="1" dirty="0" err="1">
                <a:latin typeface="Verdana" pitchFamily="34" charset="0"/>
              </a:rPr>
              <a:t>Cajan</a:t>
            </a:r>
            <a:endParaRPr lang="en-US" sz="2000" b="1" dirty="0">
              <a:latin typeface="Verdana" pitchFamily="34" charset="0"/>
            </a:endParaRPr>
          </a:p>
          <a:p>
            <a:pPr marL="739775" lvl="1" indent="-282575" eaLnBrk="1" hangingPunct="1"/>
            <a:r>
              <a:rPr lang="en-US" sz="2000" b="1" dirty="0">
                <a:latin typeface="Verdana" pitchFamily="34" charset="0"/>
              </a:rPr>
              <a:t>e.g., Rom (Gypsies)</a:t>
            </a:r>
          </a:p>
          <a:p>
            <a:pPr marL="739775" lvl="1" indent="-282575" eaLnBrk="1" hangingPunct="1"/>
            <a:r>
              <a:rPr lang="en-US" sz="2000" b="1" dirty="0">
                <a:latin typeface="Verdana" pitchFamily="34" charset="0"/>
              </a:rPr>
              <a:t>e.g., Basques</a:t>
            </a:r>
          </a:p>
          <a:p>
            <a:pPr marL="739775" lvl="1" indent="-282575" eaLnBrk="1" hangingPunct="1"/>
            <a:r>
              <a:rPr lang="en-US" sz="2000" b="1" dirty="0">
                <a:solidFill>
                  <a:schemeClr val="accent5">
                    <a:lumMod val="90000"/>
                  </a:schemeClr>
                </a:solidFill>
                <a:latin typeface="Verdana" pitchFamily="34" charset="0"/>
              </a:rPr>
              <a:t>e.g., Kurds</a:t>
            </a:r>
          </a:p>
        </p:txBody>
      </p:sp>
      <p:sp>
        <p:nvSpPr>
          <p:cNvPr id="40963"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000000"/>
                </a:solidFill>
              </a:rPr>
              <a:t>The Concept of Culture</a:t>
            </a:r>
          </a:p>
        </p:txBody>
      </p:sp>
      <p:sp>
        <p:nvSpPr>
          <p:cNvPr id="4" name="TextBox 3"/>
          <p:cNvSpPr txBox="1"/>
          <p:nvPr/>
        </p:nvSpPr>
        <p:spPr>
          <a:xfrm>
            <a:off x="1248269" y="3106093"/>
            <a:ext cx="6686447" cy="3046988"/>
          </a:xfrm>
          <a:prstGeom prst="rect">
            <a:avLst/>
          </a:prstGeom>
          <a:solidFill>
            <a:schemeClr val="bg1"/>
          </a:solidFill>
          <a:ln w="76200">
            <a:solidFill>
              <a:srgbClr val="FFC000"/>
            </a:solidFill>
          </a:ln>
        </p:spPr>
        <p:txBody>
          <a:bodyPr wrap="square" rtlCol="0">
            <a:spAutoFit/>
          </a:bodyPr>
          <a:lstStyle/>
          <a:p>
            <a:pPr algn="ctr">
              <a:lnSpc>
                <a:spcPct val="150000"/>
              </a:lnSpc>
            </a:pPr>
            <a:r>
              <a:rPr lang="en-US" sz="2800" b="1" dirty="0"/>
              <a:t>“cuisine”</a:t>
            </a:r>
          </a:p>
          <a:p>
            <a:pPr algn="ctr">
              <a:lnSpc>
                <a:spcPct val="150000"/>
              </a:lnSpc>
            </a:pPr>
            <a:r>
              <a:rPr lang="en-US" sz="2000" b="1" dirty="0"/>
              <a:t>“. . . from French </a:t>
            </a:r>
            <a:r>
              <a:rPr lang="en-US" sz="2000" b="1" i="1" dirty="0"/>
              <a:t>cuisine</a:t>
            </a:r>
            <a:r>
              <a:rPr lang="en-US" sz="2000" b="1" dirty="0"/>
              <a:t>, ‘cooking; culinary art; kitchen’; </a:t>
            </a:r>
          </a:p>
          <a:p>
            <a:pPr algn="ctr">
              <a:lnSpc>
                <a:spcPct val="150000"/>
              </a:lnSpc>
            </a:pPr>
            <a:r>
              <a:rPr lang="en-US" sz="2000" b="1" dirty="0"/>
              <a:t>ultimately from Latin </a:t>
            </a:r>
            <a:r>
              <a:rPr lang="en-US" sz="2000" b="1" i="1" dirty="0" err="1"/>
              <a:t>coquere</a:t>
            </a:r>
            <a:r>
              <a:rPr lang="en-US" sz="2000" b="1" dirty="0"/>
              <a:t>, ‘to cook’“</a:t>
            </a:r>
          </a:p>
          <a:p>
            <a:pPr algn="ctr">
              <a:lnSpc>
                <a:spcPct val="150000"/>
              </a:lnSpc>
            </a:pPr>
            <a:r>
              <a:rPr lang="en-US" sz="2000" b="1" dirty="0"/>
              <a:t>“. . . a specific set of cooking traditions and practices, often associated with a specific culture” . . .</a:t>
            </a:r>
            <a:endParaRPr lang="en-US" b="1" dirty="0">
              <a:solidFill>
                <a:schemeClr val="bg1"/>
              </a:solidFill>
            </a:endParaRPr>
          </a:p>
        </p:txBody>
      </p:sp>
    </p:spTree>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141"/>
            <a:ext cx="7769225" cy="4087273"/>
          </a:xfrm>
        </p:spPr>
        <p:txBody>
          <a:bodyPr>
            <a:spAutoFit/>
          </a:bodyPr>
          <a:lstStyle/>
          <a:p>
            <a:pPr eaLnBrk="1" hangingPunct="1"/>
            <a:r>
              <a:rPr lang="en-US" sz="2800" b="1" dirty="0" err="1">
                <a:solidFill>
                  <a:schemeClr val="accent5">
                    <a:lumMod val="90000"/>
                  </a:schemeClr>
                </a:solidFill>
                <a:latin typeface="Verdana" pitchFamily="34" charset="0"/>
              </a:rPr>
              <a:t>microcultures</a:t>
            </a:r>
            <a:r>
              <a:rPr lang="en-US" sz="2800" b="1" dirty="0">
                <a:solidFill>
                  <a:schemeClr val="accent5">
                    <a:lumMod val="90000"/>
                  </a:schemeClr>
                </a:solidFill>
                <a:latin typeface="Verdana" pitchFamily="34" charset="0"/>
              </a:rPr>
              <a:t> can include ethnic groups </a:t>
            </a:r>
            <a:r>
              <a:rPr lang="en-US" sz="2800" b="1" i="1" dirty="0">
                <a:solidFill>
                  <a:schemeClr val="accent5">
                    <a:lumMod val="90000"/>
                  </a:schemeClr>
                </a:solidFill>
                <a:latin typeface="Verdana" pitchFamily="34" charset="0"/>
              </a:rPr>
              <a:t>within</a:t>
            </a:r>
            <a:r>
              <a:rPr lang="en-US" sz="2800" b="1" dirty="0">
                <a:solidFill>
                  <a:schemeClr val="accent5">
                    <a:lumMod val="90000"/>
                  </a:schemeClr>
                </a:solidFill>
                <a:latin typeface="Verdana" pitchFamily="34" charset="0"/>
              </a:rPr>
              <a:t> nations</a:t>
            </a:r>
          </a:p>
          <a:p>
            <a:pPr eaLnBrk="1" hangingPunct="1">
              <a:lnSpc>
                <a:spcPct val="30000"/>
              </a:lnSpc>
            </a:pPr>
            <a:endParaRPr lang="en-US" sz="2800" b="1" dirty="0">
              <a:solidFill>
                <a:srgbClr val="FF1B36"/>
              </a:solidFill>
              <a:latin typeface="Verdana" pitchFamily="34" charset="0"/>
            </a:endParaRPr>
          </a:p>
          <a:p>
            <a:pPr marL="566738" lvl="1" indent="-109538" eaLnBrk="1" hangingPunct="1"/>
            <a:r>
              <a:rPr lang="en-US" sz="2000" b="1" dirty="0">
                <a:latin typeface="Verdana" pitchFamily="34" charset="0"/>
              </a:rPr>
              <a:t> e.g., </a:t>
            </a:r>
            <a:r>
              <a:rPr lang="en-US" sz="2000" b="1" i="1" dirty="0" err="1">
                <a:latin typeface="Verdana" pitchFamily="34" charset="0"/>
              </a:rPr>
              <a:t>Anishinabe</a:t>
            </a:r>
            <a:r>
              <a:rPr lang="en-US" sz="2000" b="1" dirty="0">
                <a:latin typeface="Verdana" pitchFamily="34" charset="0"/>
              </a:rPr>
              <a:t> (Chippewa; Ojibwa)</a:t>
            </a:r>
          </a:p>
          <a:p>
            <a:pPr marL="566738" lvl="1" indent="-109538" eaLnBrk="1" hangingPunct="1"/>
            <a:r>
              <a:rPr lang="en-US" sz="2000" b="1" dirty="0">
                <a:latin typeface="Verdana" pitchFamily="34" charset="0"/>
              </a:rPr>
              <a:t> e.g., Irish “</a:t>
            </a:r>
            <a:r>
              <a:rPr lang="en-US" sz="2000" b="1" dirty="0" err="1">
                <a:latin typeface="Verdana" pitchFamily="34" charset="0"/>
              </a:rPr>
              <a:t>Travellers</a:t>
            </a:r>
            <a:r>
              <a:rPr lang="en-US" sz="2000" b="1" dirty="0">
                <a:latin typeface="Verdana" pitchFamily="34" charset="0"/>
              </a:rPr>
              <a:t>”</a:t>
            </a:r>
          </a:p>
          <a:p>
            <a:pPr lvl="2" indent="-163513" eaLnBrk="1" hangingPunct="1"/>
            <a:r>
              <a:rPr lang="en-US" sz="1800" b="1" dirty="0">
                <a:latin typeface="Verdana" pitchFamily="34" charset="0"/>
              </a:rPr>
              <a:t>sometimes incorrectly called “Gypsies”</a:t>
            </a:r>
            <a:endParaRPr lang="en-US" sz="2000" b="1" dirty="0">
              <a:latin typeface="Verdana" pitchFamily="34" charset="0"/>
            </a:endParaRPr>
          </a:p>
          <a:p>
            <a:pPr marL="739775" lvl="1" indent="-282575" eaLnBrk="1" hangingPunct="1"/>
            <a:r>
              <a:rPr lang="en-US" sz="2000" b="1" dirty="0">
                <a:latin typeface="Verdana" pitchFamily="34" charset="0"/>
              </a:rPr>
              <a:t>e.g., Australian Aboriginals</a:t>
            </a:r>
          </a:p>
          <a:p>
            <a:pPr marL="739775" lvl="1" indent="-282575" eaLnBrk="1" hangingPunct="1"/>
            <a:r>
              <a:rPr lang="en-US" sz="2000" b="1" dirty="0">
                <a:latin typeface="Verdana" pitchFamily="34" charset="0"/>
              </a:rPr>
              <a:t>e.g., </a:t>
            </a:r>
            <a:r>
              <a:rPr lang="en-US" sz="2000" b="1" dirty="0" err="1">
                <a:latin typeface="Verdana" pitchFamily="34" charset="0"/>
              </a:rPr>
              <a:t>Cajan</a:t>
            </a:r>
            <a:endParaRPr lang="en-US" sz="2000" b="1" dirty="0">
              <a:latin typeface="Verdana" pitchFamily="34" charset="0"/>
            </a:endParaRPr>
          </a:p>
          <a:p>
            <a:pPr marL="739775" lvl="1" indent="-282575" eaLnBrk="1" hangingPunct="1"/>
            <a:r>
              <a:rPr lang="en-US" sz="2000" b="1" dirty="0">
                <a:latin typeface="Verdana" pitchFamily="34" charset="0"/>
              </a:rPr>
              <a:t>e.g., Rom (Gypsies)</a:t>
            </a:r>
          </a:p>
          <a:p>
            <a:pPr marL="739775" lvl="1" indent="-282575" eaLnBrk="1" hangingPunct="1"/>
            <a:r>
              <a:rPr lang="en-US" sz="2000" b="1" dirty="0">
                <a:latin typeface="Verdana" pitchFamily="34" charset="0"/>
              </a:rPr>
              <a:t>e.g., Basques</a:t>
            </a:r>
          </a:p>
          <a:p>
            <a:pPr marL="739775" lvl="1" indent="-282575" eaLnBrk="1" hangingPunct="1"/>
            <a:r>
              <a:rPr lang="en-US" sz="2000" b="1" dirty="0">
                <a:latin typeface="Verdana" pitchFamily="34" charset="0"/>
              </a:rPr>
              <a:t>e.g., Kurds</a:t>
            </a:r>
          </a:p>
        </p:txBody>
      </p:sp>
      <p:sp>
        <p:nvSpPr>
          <p:cNvPr id="40963"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000000"/>
                </a:solidFill>
              </a:rPr>
              <a:t>The Concept of Culture</a:t>
            </a:r>
          </a:p>
        </p:txBody>
      </p:sp>
      <p:sp>
        <p:nvSpPr>
          <p:cNvPr id="4" name="TextBox 3"/>
          <p:cNvSpPr txBox="1"/>
          <p:nvPr/>
        </p:nvSpPr>
        <p:spPr>
          <a:xfrm>
            <a:off x="1219241" y="3091530"/>
            <a:ext cx="6686447" cy="3093154"/>
          </a:xfrm>
          <a:prstGeom prst="rect">
            <a:avLst/>
          </a:prstGeom>
          <a:solidFill>
            <a:schemeClr val="bg1"/>
          </a:solidFill>
          <a:ln w="76200">
            <a:solidFill>
              <a:srgbClr val="FFC000"/>
            </a:solidFill>
          </a:ln>
        </p:spPr>
        <p:txBody>
          <a:bodyPr wrap="square" rtlCol="0">
            <a:spAutoFit/>
          </a:bodyPr>
          <a:lstStyle/>
          <a:p>
            <a:pPr algn="ctr">
              <a:lnSpc>
                <a:spcPct val="150000"/>
              </a:lnSpc>
            </a:pPr>
            <a:endParaRPr lang="en-US" sz="2800" b="1" dirty="0"/>
          </a:p>
          <a:p>
            <a:pPr algn="ctr">
              <a:lnSpc>
                <a:spcPct val="150000"/>
              </a:lnSpc>
            </a:pPr>
            <a:r>
              <a:rPr lang="en-US" sz="2800" b="1" dirty="0"/>
              <a:t>. . . and one’s cuisine is often a key factor in one’s own individual and collective identity . . .</a:t>
            </a:r>
          </a:p>
          <a:p>
            <a:pPr algn="ctr">
              <a:lnSpc>
                <a:spcPct val="150000"/>
              </a:lnSpc>
            </a:pPr>
            <a:endParaRPr lang="en-US" b="1" dirty="0">
              <a:solidFill>
                <a:schemeClr val="bg1"/>
              </a:solidFill>
            </a:endParaRPr>
          </a:p>
        </p:txBody>
      </p:sp>
    </p:spTree>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141"/>
            <a:ext cx="7769225" cy="4087273"/>
          </a:xfrm>
        </p:spPr>
        <p:txBody>
          <a:bodyPr>
            <a:spAutoFit/>
          </a:bodyPr>
          <a:lstStyle/>
          <a:p>
            <a:pPr eaLnBrk="1" hangingPunct="1"/>
            <a:r>
              <a:rPr lang="en-US" sz="2800" b="1" dirty="0" err="1">
                <a:solidFill>
                  <a:schemeClr val="accent5">
                    <a:lumMod val="90000"/>
                  </a:schemeClr>
                </a:solidFill>
                <a:latin typeface="Verdana" pitchFamily="34" charset="0"/>
              </a:rPr>
              <a:t>microcultures</a:t>
            </a:r>
            <a:r>
              <a:rPr lang="en-US" sz="2800" b="1" dirty="0">
                <a:solidFill>
                  <a:schemeClr val="accent5">
                    <a:lumMod val="90000"/>
                  </a:schemeClr>
                </a:solidFill>
                <a:latin typeface="Verdana" pitchFamily="34" charset="0"/>
              </a:rPr>
              <a:t> can include ethnic groups </a:t>
            </a:r>
            <a:r>
              <a:rPr lang="en-US" sz="2800" b="1" i="1" dirty="0">
                <a:solidFill>
                  <a:schemeClr val="accent5">
                    <a:lumMod val="90000"/>
                  </a:schemeClr>
                </a:solidFill>
                <a:latin typeface="Verdana" pitchFamily="34" charset="0"/>
              </a:rPr>
              <a:t>within</a:t>
            </a:r>
            <a:r>
              <a:rPr lang="en-US" sz="2800" b="1" dirty="0">
                <a:solidFill>
                  <a:schemeClr val="accent5">
                    <a:lumMod val="90000"/>
                  </a:schemeClr>
                </a:solidFill>
                <a:latin typeface="Verdana" pitchFamily="34" charset="0"/>
              </a:rPr>
              <a:t> nations</a:t>
            </a:r>
          </a:p>
          <a:p>
            <a:pPr eaLnBrk="1" hangingPunct="1">
              <a:lnSpc>
                <a:spcPct val="30000"/>
              </a:lnSpc>
            </a:pPr>
            <a:endParaRPr lang="en-US" sz="2800" b="1" dirty="0">
              <a:solidFill>
                <a:srgbClr val="FF1B36"/>
              </a:solidFill>
              <a:latin typeface="Verdana" pitchFamily="34" charset="0"/>
            </a:endParaRPr>
          </a:p>
          <a:p>
            <a:pPr marL="566738" lvl="1" indent="-109538" eaLnBrk="1" hangingPunct="1"/>
            <a:r>
              <a:rPr lang="en-US" sz="2000" b="1" dirty="0">
                <a:latin typeface="Verdana" pitchFamily="34" charset="0"/>
              </a:rPr>
              <a:t> e.g., </a:t>
            </a:r>
            <a:r>
              <a:rPr lang="en-US" sz="2000" b="1" i="1" dirty="0" err="1">
                <a:latin typeface="Verdana" pitchFamily="34" charset="0"/>
              </a:rPr>
              <a:t>Anishinabe</a:t>
            </a:r>
            <a:r>
              <a:rPr lang="en-US" sz="2000" b="1" dirty="0">
                <a:latin typeface="Verdana" pitchFamily="34" charset="0"/>
              </a:rPr>
              <a:t> (Chippewa; Ojibwa)</a:t>
            </a:r>
          </a:p>
          <a:p>
            <a:pPr marL="566738" lvl="1" indent="-109538" eaLnBrk="1" hangingPunct="1"/>
            <a:r>
              <a:rPr lang="en-US" sz="2000" b="1" dirty="0">
                <a:latin typeface="Verdana" pitchFamily="34" charset="0"/>
              </a:rPr>
              <a:t> e.g., Irish “</a:t>
            </a:r>
            <a:r>
              <a:rPr lang="en-US" sz="2000" b="1" dirty="0" err="1">
                <a:latin typeface="Verdana" pitchFamily="34" charset="0"/>
              </a:rPr>
              <a:t>Travellers</a:t>
            </a:r>
            <a:r>
              <a:rPr lang="en-US" sz="2000" b="1" dirty="0">
                <a:latin typeface="Verdana" pitchFamily="34" charset="0"/>
              </a:rPr>
              <a:t>”</a:t>
            </a:r>
          </a:p>
          <a:p>
            <a:pPr lvl="2" indent="-163513" eaLnBrk="1" hangingPunct="1"/>
            <a:r>
              <a:rPr lang="en-US" sz="1800" b="1" dirty="0">
                <a:latin typeface="Verdana" pitchFamily="34" charset="0"/>
              </a:rPr>
              <a:t>sometimes incorrectly called “Gypsies”</a:t>
            </a:r>
            <a:endParaRPr lang="en-US" sz="2000" b="1" dirty="0">
              <a:latin typeface="Verdana" pitchFamily="34" charset="0"/>
            </a:endParaRPr>
          </a:p>
          <a:p>
            <a:pPr marL="739775" lvl="1" indent="-282575" eaLnBrk="1" hangingPunct="1"/>
            <a:r>
              <a:rPr lang="en-US" sz="2000" b="1" dirty="0">
                <a:latin typeface="Verdana" pitchFamily="34" charset="0"/>
              </a:rPr>
              <a:t>e.g., Australian Aboriginals</a:t>
            </a:r>
          </a:p>
          <a:p>
            <a:pPr marL="739775" lvl="1" indent="-282575" eaLnBrk="1" hangingPunct="1"/>
            <a:r>
              <a:rPr lang="en-US" sz="2000" b="1" dirty="0">
                <a:latin typeface="Verdana" pitchFamily="34" charset="0"/>
              </a:rPr>
              <a:t>e.g., </a:t>
            </a:r>
            <a:r>
              <a:rPr lang="en-US" sz="2000" b="1" dirty="0" err="1">
                <a:latin typeface="Verdana" pitchFamily="34" charset="0"/>
              </a:rPr>
              <a:t>Cajan</a:t>
            </a:r>
            <a:endParaRPr lang="en-US" sz="2000" b="1" dirty="0">
              <a:latin typeface="Verdana" pitchFamily="34" charset="0"/>
            </a:endParaRPr>
          </a:p>
          <a:p>
            <a:pPr marL="739775" lvl="1" indent="-282575" eaLnBrk="1" hangingPunct="1"/>
            <a:r>
              <a:rPr lang="en-US" sz="2000" b="1" dirty="0">
                <a:latin typeface="Verdana" pitchFamily="34" charset="0"/>
              </a:rPr>
              <a:t>e.g., Rom (Gypsies)</a:t>
            </a:r>
          </a:p>
          <a:p>
            <a:pPr marL="739775" lvl="1" indent="-282575" eaLnBrk="1" hangingPunct="1"/>
            <a:r>
              <a:rPr lang="en-US" sz="2000" b="1" dirty="0">
                <a:latin typeface="Verdana" pitchFamily="34" charset="0"/>
              </a:rPr>
              <a:t>e.g., Basques</a:t>
            </a:r>
          </a:p>
          <a:p>
            <a:pPr marL="739775" lvl="1" indent="-282575" eaLnBrk="1" hangingPunct="1"/>
            <a:r>
              <a:rPr lang="en-US" sz="2000" b="1" dirty="0">
                <a:latin typeface="Verdana" pitchFamily="34" charset="0"/>
              </a:rPr>
              <a:t>e.g., Kurds</a:t>
            </a:r>
          </a:p>
        </p:txBody>
      </p:sp>
      <p:sp>
        <p:nvSpPr>
          <p:cNvPr id="40963"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000000"/>
                </a:solidFill>
              </a:rPr>
              <a:t>The Concept of Culture</a:t>
            </a:r>
          </a:p>
        </p:txBody>
      </p:sp>
      <p:sp>
        <p:nvSpPr>
          <p:cNvPr id="4" name="TextBox 3"/>
          <p:cNvSpPr txBox="1"/>
          <p:nvPr/>
        </p:nvSpPr>
        <p:spPr>
          <a:xfrm>
            <a:off x="1219241" y="3091530"/>
            <a:ext cx="6686447" cy="2446824"/>
          </a:xfrm>
          <a:prstGeom prst="rect">
            <a:avLst/>
          </a:prstGeom>
          <a:solidFill>
            <a:schemeClr val="bg1"/>
          </a:solidFill>
          <a:ln w="76200">
            <a:solidFill>
              <a:srgbClr val="FFC000"/>
            </a:solidFill>
          </a:ln>
        </p:spPr>
        <p:txBody>
          <a:bodyPr wrap="square" rtlCol="0">
            <a:spAutoFit/>
          </a:bodyPr>
          <a:lstStyle/>
          <a:p>
            <a:pPr algn="ctr">
              <a:lnSpc>
                <a:spcPct val="150000"/>
              </a:lnSpc>
            </a:pPr>
            <a:endParaRPr lang="en-US" sz="2800" b="1" dirty="0"/>
          </a:p>
          <a:p>
            <a:pPr algn="ctr">
              <a:lnSpc>
                <a:spcPct val="150000"/>
              </a:lnSpc>
            </a:pPr>
            <a:r>
              <a:rPr lang="en-US" sz="2800" b="1" dirty="0"/>
              <a:t>. . . the most famous food and culture quote of all time is . . .</a:t>
            </a:r>
          </a:p>
          <a:p>
            <a:pPr algn="ctr">
              <a:lnSpc>
                <a:spcPct val="150000"/>
              </a:lnSpc>
            </a:pPr>
            <a:endParaRPr lang="en-US" b="1" dirty="0">
              <a:solidFill>
                <a:schemeClr val="bg1"/>
              </a:solidFill>
            </a:endParaRPr>
          </a:p>
        </p:txBody>
      </p:sp>
    </p:spTree>
    <p:extLst>
      <p:ext uri="{BB962C8B-B14F-4D97-AF65-F5344CB8AC3E}">
        <p14:creationId xmlns:p14="http://schemas.microsoft.com/office/powerpoint/2010/main" val="1152180115"/>
      </p:ext>
    </p:extLst>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141"/>
            <a:ext cx="7769225" cy="4087273"/>
          </a:xfrm>
        </p:spPr>
        <p:txBody>
          <a:bodyPr>
            <a:spAutoFit/>
          </a:bodyPr>
          <a:lstStyle/>
          <a:p>
            <a:pPr eaLnBrk="1" hangingPunct="1"/>
            <a:r>
              <a:rPr lang="en-US" sz="2800" b="1" dirty="0" err="1">
                <a:solidFill>
                  <a:schemeClr val="accent5">
                    <a:lumMod val="90000"/>
                  </a:schemeClr>
                </a:solidFill>
                <a:latin typeface="Verdana" pitchFamily="34" charset="0"/>
              </a:rPr>
              <a:t>microcultures</a:t>
            </a:r>
            <a:r>
              <a:rPr lang="en-US" sz="2800" b="1" dirty="0">
                <a:solidFill>
                  <a:schemeClr val="accent5">
                    <a:lumMod val="90000"/>
                  </a:schemeClr>
                </a:solidFill>
                <a:latin typeface="Verdana" pitchFamily="34" charset="0"/>
              </a:rPr>
              <a:t> can include ethnic groups </a:t>
            </a:r>
            <a:r>
              <a:rPr lang="en-US" sz="2800" b="1" i="1" dirty="0">
                <a:solidFill>
                  <a:schemeClr val="accent5">
                    <a:lumMod val="90000"/>
                  </a:schemeClr>
                </a:solidFill>
                <a:latin typeface="Verdana" pitchFamily="34" charset="0"/>
              </a:rPr>
              <a:t>within</a:t>
            </a:r>
            <a:r>
              <a:rPr lang="en-US" sz="2800" b="1" dirty="0">
                <a:solidFill>
                  <a:schemeClr val="accent5">
                    <a:lumMod val="90000"/>
                  </a:schemeClr>
                </a:solidFill>
                <a:latin typeface="Verdana" pitchFamily="34" charset="0"/>
              </a:rPr>
              <a:t> nations</a:t>
            </a:r>
          </a:p>
          <a:p>
            <a:pPr eaLnBrk="1" hangingPunct="1">
              <a:lnSpc>
                <a:spcPct val="30000"/>
              </a:lnSpc>
            </a:pPr>
            <a:endParaRPr lang="en-US" sz="2800" b="1" dirty="0">
              <a:solidFill>
                <a:srgbClr val="FF1B36"/>
              </a:solidFill>
              <a:latin typeface="Verdana" pitchFamily="34" charset="0"/>
            </a:endParaRPr>
          </a:p>
          <a:p>
            <a:pPr marL="566738" lvl="1" indent="-109538" eaLnBrk="1" hangingPunct="1"/>
            <a:r>
              <a:rPr lang="en-US" sz="2000" b="1" dirty="0">
                <a:latin typeface="Verdana" pitchFamily="34" charset="0"/>
              </a:rPr>
              <a:t> e.g., </a:t>
            </a:r>
            <a:r>
              <a:rPr lang="en-US" sz="2000" b="1" i="1" dirty="0" err="1">
                <a:latin typeface="Verdana" pitchFamily="34" charset="0"/>
              </a:rPr>
              <a:t>Anishinabe</a:t>
            </a:r>
            <a:r>
              <a:rPr lang="en-US" sz="2000" b="1" dirty="0">
                <a:latin typeface="Verdana" pitchFamily="34" charset="0"/>
              </a:rPr>
              <a:t> (Chippewa; Ojibwa)</a:t>
            </a:r>
          </a:p>
          <a:p>
            <a:pPr marL="566738" lvl="1" indent="-109538" eaLnBrk="1" hangingPunct="1"/>
            <a:r>
              <a:rPr lang="en-US" sz="2000" b="1" dirty="0">
                <a:latin typeface="Verdana" pitchFamily="34" charset="0"/>
              </a:rPr>
              <a:t> e.g., Irish “</a:t>
            </a:r>
            <a:r>
              <a:rPr lang="en-US" sz="2000" b="1" dirty="0" err="1">
                <a:latin typeface="Verdana" pitchFamily="34" charset="0"/>
              </a:rPr>
              <a:t>Travellers</a:t>
            </a:r>
            <a:r>
              <a:rPr lang="en-US" sz="2000" b="1" dirty="0">
                <a:latin typeface="Verdana" pitchFamily="34" charset="0"/>
              </a:rPr>
              <a:t>”</a:t>
            </a:r>
          </a:p>
          <a:p>
            <a:pPr lvl="2" indent="-163513" eaLnBrk="1" hangingPunct="1"/>
            <a:r>
              <a:rPr lang="en-US" sz="1800" b="1" dirty="0">
                <a:latin typeface="Verdana" pitchFamily="34" charset="0"/>
              </a:rPr>
              <a:t>sometimes incorrectly called “Gypsies”</a:t>
            </a:r>
            <a:endParaRPr lang="en-US" sz="2000" b="1" dirty="0">
              <a:latin typeface="Verdana" pitchFamily="34" charset="0"/>
            </a:endParaRPr>
          </a:p>
          <a:p>
            <a:pPr marL="739775" lvl="1" indent="-282575" eaLnBrk="1" hangingPunct="1"/>
            <a:r>
              <a:rPr lang="en-US" sz="2000" b="1" dirty="0">
                <a:latin typeface="Verdana" pitchFamily="34" charset="0"/>
              </a:rPr>
              <a:t>e.g., Australian Aboriginals</a:t>
            </a:r>
          </a:p>
          <a:p>
            <a:pPr marL="739775" lvl="1" indent="-282575" eaLnBrk="1" hangingPunct="1"/>
            <a:r>
              <a:rPr lang="en-US" sz="2000" b="1" dirty="0">
                <a:latin typeface="Verdana" pitchFamily="34" charset="0"/>
              </a:rPr>
              <a:t>e.g., </a:t>
            </a:r>
            <a:r>
              <a:rPr lang="en-US" sz="2000" b="1" dirty="0" err="1">
                <a:latin typeface="Verdana" pitchFamily="34" charset="0"/>
              </a:rPr>
              <a:t>Cajan</a:t>
            </a:r>
            <a:endParaRPr lang="en-US" sz="2000" b="1" dirty="0">
              <a:latin typeface="Verdana" pitchFamily="34" charset="0"/>
            </a:endParaRPr>
          </a:p>
          <a:p>
            <a:pPr marL="739775" lvl="1" indent="-282575" eaLnBrk="1" hangingPunct="1"/>
            <a:r>
              <a:rPr lang="en-US" sz="2000" b="1" dirty="0">
                <a:latin typeface="Verdana" pitchFamily="34" charset="0"/>
              </a:rPr>
              <a:t>e.g., Rom (Gypsies)</a:t>
            </a:r>
          </a:p>
          <a:p>
            <a:pPr marL="739775" lvl="1" indent="-282575" eaLnBrk="1" hangingPunct="1"/>
            <a:r>
              <a:rPr lang="en-US" sz="2000" b="1" dirty="0">
                <a:latin typeface="Verdana" pitchFamily="34" charset="0"/>
              </a:rPr>
              <a:t>e.g., Basques</a:t>
            </a:r>
          </a:p>
          <a:p>
            <a:pPr marL="739775" lvl="1" indent="-282575" eaLnBrk="1" hangingPunct="1"/>
            <a:r>
              <a:rPr lang="en-US" sz="2000" b="1" dirty="0">
                <a:latin typeface="Verdana" pitchFamily="34" charset="0"/>
              </a:rPr>
              <a:t>e.g., Kurds</a:t>
            </a:r>
          </a:p>
        </p:txBody>
      </p:sp>
      <p:sp>
        <p:nvSpPr>
          <p:cNvPr id="40963"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000000"/>
                </a:solidFill>
              </a:rPr>
              <a:t>The Concept of Culture</a:t>
            </a:r>
          </a:p>
        </p:txBody>
      </p:sp>
      <p:sp>
        <p:nvSpPr>
          <p:cNvPr id="4" name="TextBox 3"/>
          <p:cNvSpPr txBox="1"/>
          <p:nvPr/>
        </p:nvSpPr>
        <p:spPr>
          <a:xfrm>
            <a:off x="1219241" y="3077108"/>
            <a:ext cx="6686447" cy="3554819"/>
          </a:xfrm>
          <a:prstGeom prst="rect">
            <a:avLst/>
          </a:prstGeom>
          <a:solidFill>
            <a:schemeClr val="bg1"/>
          </a:solidFill>
          <a:ln w="76200">
            <a:solidFill>
              <a:srgbClr val="FFC000"/>
            </a:solidFill>
          </a:ln>
        </p:spPr>
        <p:txBody>
          <a:bodyPr wrap="square" rtlCol="0">
            <a:spAutoFit/>
          </a:bodyPr>
          <a:lstStyle/>
          <a:p>
            <a:pPr algn="ctr">
              <a:lnSpc>
                <a:spcPct val="150000"/>
              </a:lnSpc>
            </a:pPr>
            <a:endParaRPr lang="en-US" sz="2800" dirty="0"/>
          </a:p>
          <a:p>
            <a:pPr algn="ctr">
              <a:lnSpc>
                <a:spcPct val="150000"/>
              </a:lnSpc>
            </a:pPr>
            <a:r>
              <a:rPr lang="en-US" sz="2800" b="1" dirty="0"/>
              <a:t>“Tell me what you eat, and I will tell you what you are</a:t>
            </a:r>
            <a:r>
              <a:rPr lang="en-US" sz="2800" dirty="0"/>
              <a:t>“ </a:t>
            </a:r>
          </a:p>
          <a:p>
            <a:pPr algn="ctr">
              <a:lnSpc>
                <a:spcPct val="150000"/>
              </a:lnSpc>
            </a:pPr>
            <a:r>
              <a:rPr lang="en-US" dirty="0"/>
              <a:t>-- Jean </a:t>
            </a:r>
            <a:r>
              <a:rPr lang="en-US" dirty="0" err="1"/>
              <a:t>Anthelme</a:t>
            </a:r>
            <a:r>
              <a:rPr lang="en-US" dirty="0"/>
              <a:t> Brillat-Savarin</a:t>
            </a:r>
            <a:r>
              <a:rPr lang="en-US" b="1" dirty="0"/>
              <a:t> </a:t>
            </a:r>
            <a:r>
              <a:rPr lang="en-US" dirty="0" err="1"/>
              <a:t>Brillat-Savarin</a:t>
            </a:r>
            <a:r>
              <a:rPr lang="en-US" dirty="0"/>
              <a:t>, </a:t>
            </a:r>
            <a:r>
              <a:rPr lang="en-US" i="1" dirty="0" err="1"/>
              <a:t>Physiologie</a:t>
            </a:r>
            <a:r>
              <a:rPr lang="en-US" i="1" dirty="0"/>
              <a:t> du </a:t>
            </a:r>
            <a:r>
              <a:rPr lang="en-US" i="1" dirty="0" err="1"/>
              <a:t>goût</a:t>
            </a:r>
            <a:r>
              <a:rPr lang="en-US" dirty="0"/>
              <a:t> (</a:t>
            </a:r>
            <a:r>
              <a:rPr lang="en-US" i="1" dirty="0"/>
              <a:t>The Physiology of Taste</a:t>
            </a:r>
            <a:r>
              <a:rPr lang="en-US" dirty="0"/>
              <a:t>), 1875</a:t>
            </a:r>
          </a:p>
          <a:p>
            <a:pPr algn="ctr">
              <a:lnSpc>
                <a:spcPct val="150000"/>
              </a:lnSpc>
            </a:pPr>
            <a:endParaRPr lang="en-US" dirty="0"/>
          </a:p>
          <a:p>
            <a:pPr algn="ctr">
              <a:lnSpc>
                <a:spcPct val="150000"/>
              </a:lnSpc>
            </a:pPr>
            <a:endParaRPr lang="en-US" sz="1200" b="1" i="1" dirty="0">
              <a:solidFill>
                <a:schemeClr val="bg1"/>
              </a:solidFill>
            </a:endParaRPr>
          </a:p>
        </p:txBody>
      </p:sp>
    </p:spTree>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3010" name="AutoShape 2"/>
          <p:cNvSpPr>
            <a:spLocks noChangeArrowheads="1"/>
          </p:cNvSpPr>
          <p:nvPr/>
        </p:nvSpPr>
        <p:spPr bwMode="auto">
          <a:xfrm>
            <a:off x="2914653" y="4610204"/>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1" name="AutoShape 3"/>
          <p:cNvSpPr>
            <a:spLocks noChangeArrowheads="1"/>
          </p:cNvSpPr>
          <p:nvPr/>
        </p:nvSpPr>
        <p:spPr bwMode="auto">
          <a:xfrm>
            <a:off x="2533653" y="3943454"/>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endParaRPr>
          </a:p>
        </p:txBody>
      </p:sp>
      <p:sp>
        <p:nvSpPr>
          <p:cNvPr id="43012" name="AutoShape 4"/>
          <p:cNvSpPr>
            <a:spLocks noChangeArrowheads="1"/>
          </p:cNvSpPr>
          <p:nvPr/>
        </p:nvSpPr>
        <p:spPr bwMode="auto">
          <a:xfrm flipV="1">
            <a:off x="1847852" y="4867379"/>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endParaRPr>
          </a:p>
        </p:txBody>
      </p:sp>
      <p:sp>
        <p:nvSpPr>
          <p:cNvPr id="43013"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endParaRPr lang="en-US">
              <a:solidFill>
                <a:srgbClr val="000000"/>
              </a:solidFill>
            </a:endParaRPr>
          </a:p>
        </p:txBody>
      </p:sp>
      <p:sp>
        <p:nvSpPr>
          <p:cNvPr id="43014" name="AutoShape 6"/>
          <p:cNvSpPr>
            <a:spLocks noChangeArrowheads="1"/>
          </p:cNvSpPr>
          <p:nvPr/>
        </p:nvSpPr>
        <p:spPr bwMode="auto">
          <a:xfrm>
            <a:off x="2495550" y="4610204"/>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5" name="AutoShape 7"/>
          <p:cNvSpPr>
            <a:spLocks noChangeArrowheads="1"/>
          </p:cNvSpPr>
          <p:nvPr/>
        </p:nvSpPr>
        <p:spPr bwMode="auto">
          <a:xfrm>
            <a:off x="3181350" y="5010254"/>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6" name="AutoShape 8"/>
          <p:cNvSpPr>
            <a:spLocks noChangeArrowheads="1"/>
          </p:cNvSpPr>
          <p:nvPr/>
        </p:nvSpPr>
        <p:spPr bwMode="auto">
          <a:xfrm>
            <a:off x="3238501" y="5296004"/>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7" name="AutoShape 9"/>
          <p:cNvSpPr>
            <a:spLocks noChangeArrowheads="1"/>
          </p:cNvSpPr>
          <p:nvPr/>
        </p:nvSpPr>
        <p:spPr bwMode="auto">
          <a:xfrm>
            <a:off x="2724150" y="5334104"/>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8" name="Text Box 10"/>
          <p:cNvSpPr txBox="1">
            <a:spLocks noChangeArrowheads="1"/>
          </p:cNvSpPr>
          <p:nvPr/>
        </p:nvSpPr>
        <p:spPr bwMode="auto">
          <a:xfrm>
            <a:off x="3075236" y="6327884"/>
            <a:ext cx="2972289" cy="276999"/>
          </a:xfrm>
          <a:prstGeom prst="rect">
            <a:avLst/>
          </a:prstGeom>
          <a:noFill/>
          <a:ln w="9525">
            <a:noFill/>
            <a:miter lim="800000"/>
            <a:headEnd/>
            <a:tailEnd/>
          </a:ln>
        </p:spPr>
        <p:txBody>
          <a:bodyPr wrap="none">
            <a:spAutoFit/>
          </a:bodyPr>
          <a:lstStyle/>
          <a:p>
            <a:r>
              <a:rPr lang="en-US" sz="1200" dirty="0">
                <a:solidFill>
                  <a:srgbClr val="000000"/>
                </a:solidFill>
                <a:hlinkClick r:id="rId3"/>
              </a:rPr>
              <a:t>http://en.wikipedia.org/wiki/Brillat-Savarin</a:t>
            </a:r>
            <a:endParaRPr lang="en-US" sz="1200" dirty="0">
              <a:solidFill>
                <a:srgbClr val="000000"/>
              </a:solidFill>
            </a:endParaRPr>
          </a:p>
        </p:txBody>
      </p:sp>
      <p:pic>
        <p:nvPicPr>
          <p:cNvPr id="2050" name="Picture 2"/>
          <p:cNvPicPr>
            <a:picLocks noChangeAspect="1" noChangeArrowheads="1"/>
          </p:cNvPicPr>
          <p:nvPr/>
        </p:nvPicPr>
        <p:blipFill>
          <a:blip r:embed="rId4" cstate="print"/>
          <a:srcRect/>
          <a:stretch>
            <a:fillRect/>
          </a:stretch>
        </p:blipFill>
        <p:spPr bwMode="auto">
          <a:xfrm>
            <a:off x="1000129" y="455388"/>
            <a:ext cx="7143750" cy="5715000"/>
          </a:xfrm>
          <a:prstGeom prst="rect">
            <a:avLst/>
          </a:prstGeom>
          <a:noFill/>
          <a:ln w="9525">
            <a:noFill/>
            <a:miter lim="800000"/>
            <a:headEnd/>
            <a:tailEnd/>
          </a:ln>
        </p:spPr>
      </p:pic>
      <p:sp>
        <p:nvSpPr>
          <p:cNvPr id="2" name="Rectangle 1"/>
          <p:cNvSpPr/>
          <p:nvPr/>
        </p:nvSpPr>
        <p:spPr>
          <a:xfrm>
            <a:off x="5899587" y="5502786"/>
            <a:ext cx="697627" cy="507831"/>
          </a:xfrm>
          <a:prstGeom prst="rect">
            <a:avLst/>
          </a:prstGeom>
        </p:spPr>
        <p:txBody>
          <a:bodyPr wrap="none">
            <a:spAutoFit/>
          </a:bodyPr>
          <a:lstStyle/>
          <a:p>
            <a:pPr algn="ctr">
              <a:lnSpc>
                <a:spcPct val="150000"/>
              </a:lnSpc>
            </a:pPr>
            <a:r>
              <a:rPr lang="en-US" dirty="0"/>
              <a:t>1875</a:t>
            </a:r>
          </a:p>
        </p:txBody>
      </p:sp>
    </p:spTree>
    <p:extLst>
      <p:ext uri="{BB962C8B-B14F-4D97-AF65-F5344CB8AC3E}">
        <p14:creationId xmlns:p14="http://schemas.microsoft.com/office/powerpoint/2010/main" val="3550944523"/>
      </p:ext>
    </p:extLst>
  </p:cSld>
  <p:clrMapOvr>
    <a:masterClrMapping/>
  </p:clrMapOvr>
  <p:transition/>
</p:sld>
</file>

<file path=ppt/slides/slide19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3010" name="AutoShape 2"/>
          <p:cNvSpPr>
            <a:spLocks noChangeArrowheads="1"/>
          </p:cNvSpPr>
          <p:nvPr/>
        </p:nvSpPr>
        <p:spPr bwMode="auto">
          <a:xfrm>
            <a:off x="2914653" y="4610204"/>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1" name="AutoShape 3"/>
          <p:cNvSpPr>
            <a:spLocks noChangeArrowheads="1"/>
          </p:cNvSpPr>
          <p:nvPr/>
        </p:nvSpPr>
        <p:spPr bwMode="auto">
          <a:xfrm>
            <a:off x="2533653" y="3943454"/>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endParaRPr>
          </a:p>
        </p:txBody>
      </p:sp>
      <p:sp>
        <p:nvSpPr>
          <p:cNvPr id="43012" name="AutoShape 4"/>
          <p:cNvSpPr>
            <a:spLocks noChangeArrowheads="1"/>
          </p:cNvSpPr>
          <p:nvPr/>
        </p:nvSpPr>
        <p:spPr bwMode="auto">
          <a:xfrm flipV="1">
            <a:off x="1847852" y="4867379"/>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endParaRPr>
          </a:p>
        </p:txBody>
      </p:sp>
      <p:sp>
        <p:nvSpPr>
          <p:cNvPr id="43013"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endParaRPr lang="en-US">
              <a:solidFill>
                <a:srgbClr val="000000"/>
              </a:solidFill>
            </a:endParaRPr>
          </a:p>
        </p:txBody>
      </p:sp>
      <p:sp>
        <p:nvSpPr>
          <p:cNvPr id="43014" name="AutoShape 6"/>
          <p:cNvSpPr>
            <a:spLocks noChangeArrowheads="1"/>
          </p:cNvSpPr>
          <p:nvPr/>
        </p:nvSpPr>
        <p:spPr bwMode="auto">
          <a:xfrm>
            <a:off x="2495550" y="4610204"/>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5" name="AutoShape 7"/>
          <p:cNvSpPr>
            <a:spLocks noChangeArrowheads="1"/>
          </p:cNvSpPr>
          <p:nvPr/>
        </p:nvSpPr>
        <p:spPr bwMode="auto">
          <a:xfrm>
            <a:off x="3181350" y="5010254"/>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6" name="AutoShape 8"/>
          <p:cNvSpPr>
            <a:spLocks noChangeArrowheads="1"/>
          </p:cNvSpPr>
          <p:nvPr/>
        </p:nvSpPr>
        <p:spPr bwMode="auto">
          <a:xfrm>
            <a:off x="3238501" y="5296004"/>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7" name="AutoShape 9"/>
          <p:cNvSpPr>
            <a:spLocks noChangeArrowheads="1"/>
          </p:cNvSpPr>
          <p:nvPr/>
        </p:nvSpPr>
        <p:spPr bwMode="auto">
          <a:xfrm>
            <a:off x="2724150" y="5334104"/>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8" name="Text Box 10"/>
          <p:cNvSpPr txBox="1">
            <a:spLocks noChangeArrowheads="1"/>
          </p:cNvSpPr>
          <p:nvPr/>
        </p:nvSpPr>
        <p:spPr bwMode="auto">
          <a:xfrm>
            <a:off x="3075236" y="6327884"/>
            <a:ext cx="2972289" cy="276999"/>
          </a:xfrm>
          <a:prstGeom prst="rect">
            <a:avLst/>
          </a:prstGeom>
          <a:noFill/>
          <a:ln w="9525">
            <a:noFill/>
            <a:miter lim="800000"/>
            <a:headEnd/>
            <a:tailEnd/>
          </a:ln>
        </p:spPr>
        <p:txBody>
          <a:bodyPr wrap="none">
            <a:spAutoFit/>
          </a:bodyPr>
          <a:lstStyle/>
          <a:p>
            <a:r>
              <a:rPr lang="en-US" sz="1200" dirty="0">
                <a:solidFill>
                  <a:srgbClr val="000000"/>
                </a:solidFill>
                <a:hlinkClick r:id="rId3"/>
              </a:rPr>
              <a:t>http://en.wikipedia.org/wiki/Brillat-Savarin</a:t>
            </a:r>
            <a:endParaRPr lang="en-US" sz="1200" dirty="0">
              <a:solidFill>
                <a:srgbClr val="000000"/>
              </a:solidFill>
            </a:endParaRPr>
          </a:p>
        </p:txBody>
      </p:sp>
      <p:pic>
        <p:nvPicPr>
          <p:cNvPr id="2050" name="Picture 2"/>
          <p:cNvPicPr>
            <a:picLocks noChangeAspect="1" noChangeArrowheads="1"/>
          </p:cNvPicPr>
          <p:nvPr/>
        </p:nvPicPr>
        <p:blipFill>
          <a:blip r:embed="rId4" cstate="print"/>
          <a:srcRect/>
          <a:stretch>
            <a:fillRect/>
          </a:stretch>
        </p:blipFill>
        <p:spPr bwMode="auto">
          <a:xfrm>
            <a:off x="1000129" y="455388"/>
            <a:ext cx="7143750" cy="5715000"/>
          </a:xfrm>
          <a:prstGeom prst="rect">
            <a:avLst/>
          </a:prstGeom>
          <a:noFill/>
          <a:ln w="9525">
            <a:noFill/>
            <a:miter lim="800000"/>
            <a:headEnd/>
            <a:tailEnd/>
          </a:ln>
        </p:spPr>
      </p:pic>
      <p:sp>
        <p:nvSpPr>
          <p:cNvPr id="2" name="Rectangle 1"/>
          <p:cNvSpPr/>
          <p:nvPr/>
        </p:nvSpPr>
        <p:spPr>
          <a:xfrm>
            <a:off x="5899587" y="5502786"/>
            <a:ext cx="697627" cy="507831"/>
          </a:xfrm>
          <a:prstGeom prst="rect">
            <a:avLst/>
          </a:prstGeom>
        </p:spPr>
        <p:txBody>
          <a:bodyPr wrap="none">
            <a:spAutoFit/>
          </a:bodyPr>
          <a:lstStyle/>
          <a:p>
            <a:pPr algn="ctr">
              <a:lnSpc>
                <a:spcPct val="150000"/>
              </a:lnSpc>
            </a:pPr>
            <a:r>
              <a:rPr lang="en-US" dirty="0"/>
              <a:t>1875</a:t>
            </a:r>
          </a:p>
        </p:txBody>
      </p:sp>
      <p:sp>
        <p:nvSpPr>
          <p:cNvPr id="13" name="TextBox 12"/>
          <p:cNvSpPr txBox="1"/>
          <p:nvPr/>
        </p:nvSpPr>
        <p:spPr>
          <a:xfrm>
            <a:off x="1219241" y="3286613"/>
            <a:ext cx="6686447" cy="2308324"/>
          </a:xfrm>
          <a:prstGeom prst="rect">
            <a:avLst/>
          </a:prstGeom>
          <a:solidFill>
            <a:schemeClr val="bg1"/>
          </a:solidFill>
          <a:ln w="76200">
            <a:solidFill>
              <a:srgbClr val="FFC000"/>
            </a:solidFill>
          </a:ln>
        </p:spPr>
        <p:txBody>
          <a:bodyPr wrap="square" rtlCol="0">
            <a:spAutoFit/>
          </a:bodyPr>
          <a:lstStyle/>
          <a:p>
            <a:pPr algn="ctr">
              <a:lnSpc>
                <a:spcPct val="150000"/>
              </a:lnSpc>
            </a:pPr>
            <a:r>
              <a:rPr lang="en-US" sz="2800" b="1" dirty="0"/>
              <a:t>. . . This is one of the few books next to the Bible said to have never been out of print since its first edition</a:t>
            </a:r>
            <a:endParaRPr lang="en-US" dirty="0"/>
          </a:p>
          <a:p>
            <a:pPr algn="ctr">
              <a:lnSpc>
                <a:spcPct val="150000"/>
              </a:lnSpc>
            </a:pPr>
            <a:endParaRPr lang="en-US" sz="1200" b="1" i="1" dirty="0">
              <a:solidFill>
                <a:schemeClr val="bg1"/>
              </a:solidFill>
            </a:endParaRPr>
          </a:p>
        </p:txBody>
      </p:sp>
    </p:spTree>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255"/>
            <a:ext cx="7769225" cy="4456605"/>
          </a:xfrm>
        </p:spPr>
        <p:txBody>
          <a:bodyPr>
            <a:spAutoFit/>
          </a:bodyPr>
          <a:lstStyle/>
          <a:p>
            <a:pPr eaLnBrk="1" hangingPunct="1"/>
            <a:r>
              <a:rPr lang="en-US" sz="2800" b="1" dirty="0" err="1">
                <a:solidFill>
                  <a:srgbClr val="FF1B36"/>
                </a:solidFill>
                <a:latin typeface="Verdana" pitchFamily="34" charset="0"/>
              </a:rPr>
              <a:t>microcultures</a:t>
            </a:r>
            <a:r>
              <a:rPr lang="en-US" sz="2800" b="1" dirty="0">
                <a:solidFill>
                  <a:srgbClr val="FF1B36"/>
                </a:solidFill>
                <a:latin typeface="Verdana" pitchFamily="34" charset="0"/>
              </a:rPr>
              <a:t> </a:t>
            </a:r>
            <a:r>
              <a:rPr lang="en-US" sz="2800" b="1" dirty="0">
                <a:latin typeface="Verdana" pitchFamily="34" charset="0"/>
              </a:rPr>
              <a:t>can include ethnic groups </a:t>
            </a:r>
            <a:r>
              <a:rPr lang="en-US" sz="2800" b="1" i="1" dirty="0">
                <a:solidFill>
                  <a:srgbClr val="FF1B36"/>
                </a:solidFill>
                <a:latin typeface="Verdana" pitchFamily="34" charset="0"/>
              </a:rPr>
              <a:t>within</a:t>
            </a:r>
            <a:r>
              <a:rPr lang="en-US" sz="2800" b="1" dirty="0">
                <a:latin typeface="Verdana" pitchFamily="34" charset="0"/>
              </a:rPr>
              <a:t> nations</a:t>
            </a:r>
          </a:p>
          <a:p>
            <a:pPr eaLnBrk="1" hangingPunct="1">
              <a:lnSpc>
                <a:spcPct val="30000"/>
              </a:lnSpc>
            </a:pPr>
            <a:endParaRPr lang="en-US" sz="1000" b="1" dirty="0">
              <a:solidFill>
                <a:srgbClr val="FF1B36"/>
              </a:solidFill>
              <a:latin typeface="Verdana" pitchFamily="34" charset="0"/>
            </a:endParaRPr>
          </a:p>
          <a:p>
            <a:pPr marL="566738" lvl="1" indent="-109538" eaLnBrk="1" hangingPunct="1"/>
            <a:r>
              <a:rPr lang="en-US" sz="2000" b="1" dirty="0">
                <a:latin typeface="Verdana" pitchFamily="34" charset="0"/>
              </a:rPr>
              <a:t>e.g., Greek-Americans</a:t>
            </a:r>
          </a:p>
          <a:p>
            <a:pPr marL="566738" lvl="1" indent="-109538" eaLnBrk="1" hangingPunct="1"/>
            <a:r>
              <a:rPr lang="en-US" sz="2000" b="1" dirty="0">
                <a:latin typeface="Verdana" pitchFamily="34" charset="0"/>
              </a:rPr>
              <a:t> e.g., </a:t>
            </a:r>
            <a:r>
              <a:rPr lang="en-US" sz="2000" b="1" i="1" dirty="0" err="1">
                <a:latin typeface="Verdana" pitchFamily="34" charset="0"/>
              </a:rPr>
              <a:t>Anishinabe</a:t>
            </a:r>
            <a:r>
              <a:rPr lang="en-US" sz="2000" b="1" dirty="0">
                <a:latin typeface="Verdana" pitchFamily="34" charset="0"/>
              </a:rPr>
              <a:t> (Chippewa; Ojibwa)</a:t>
            </a:r>
          </a:p>
          <a:p>
            <a:pPr marL="566738" lvl="1" indent="-109538" eaLnBrk="1" hangingPunct="1"/>
            <a:r>
              <a:rPr lang="en-US" sz="2000" b="1" dirty="0">
                <a:latin typeface="Verdana" pitchFamily="34" charset="0"/>
              </a:rPr>
              <a:t> e.g., Irish “</a:t>
            </a:r>
            <a:r>
              <a:rPr lang="en-US" sz="2000" b="1" dirty="0" err="1">
                <a:latin typeface="Verdana" pitchFamily="34" charset="0"/>
              </a:rPr>
              <a:t>Travellers</a:t>
            </a:r>
            <a:r>
              <a:rPr lang="en-US" sz="2000" b="1" dirty="0">
                <a:latin typeface="Verdana" pitchFamily="34" charset="0"/>
              </a:rPr>
              <a:t>”</a:t>
            </a:r>
          </a:p>
          <a:p>
            <a:pPr lvl="2" indent="-163513" eaLnBrk="1" hangingPunct="1"/>
            <a:r>
              <a:rPr lang="en-US" sz="1800" b="1" dirty="0">
                <a:latin typeface="Verdana" pitchFamily="34" charset="0"/>
              </a:rPr>
              <a:t>sometimes incorrectly called “Gypsies”</a:t>
            </a:r>
            <a:endParaRPr lang="en-US" sz="2000" b="1" dirty="0">
              <a:latin typeface="Verdana" pitchFamily="34" charset="0"/>
            </a:endParaRPr>
          </a:p>
          <a:p>
            <a:pPr marL="739775" lvl="1" indent="-282575" eaLnBrk="1" hangingPunct="1"/>
            <a:r>
              <a:rPr lang="en-US" sz="2000" b="1" dirty="0">
                <a:latin typeface="Verdana" pitchFamily="34" charset="0"/>
              </a:rPr>
              <a:t>e.g., Australian Aboriginals</a:t>
            </a:r>
          </a:p>
          <a:p>
            <a:pPr marL="739775" lvl="1" indent="-282575" eaLnBrk="1" hangingPunct="1"/>
            <a:r>
              <a:rPr lang="en-US" sz="2000" b="1" dirty="0">
                <a:latin typeface="Verdana" pitchFamily="34" charset="0"/>
              </a:rPr>
              <a:t>e.g., Cajun</a:t>
            </a:r>
          </a:p>
          <a:p>
            <a:pPr marL="739775" lvl="1" indent="-282575" eaLnBrk="1" hangingPunct="1"/>
            <a:r>
              <a:rPr lang="en-US" sz="2000" b="1" dirty="0">
                <a:latin typeface="Verdana" pitchFamily="34" charset="0"/>
              </a:rPr>
              <a:t>e.g., Rom (Gypsies)</a:t>
            </a:r>
          </a:p>
          <a:p>
            <a:pPr marL="739775" lvl="1" indent="-282575" eaLnBrk="1" hangingPunct="1"/>
            <a:r>
              <a:rPr lang="en-US" sz="2000" b="1" dirty="0">
                <a:latin typeface="Verdana" pitchFamily="34" charset="0"/>
              </a:rPr>
              <a:t>e.g., Basques</a:t>
            </a:r>
          </a:p>
          <a:p>
            <a:pPr marL="739775" lvl="1" indent="-282575" eaLnBrk="1" hangingPunct="1"/>
            <a:r>
              <a:rPr lang="en-US" sz="2000" b="1" dirty="0">
                <a:latin typeface="Verdana" pitchFamily="34" charset="0"/>
              </a:rPr>
              <a:t>e.g., Kurds</a:t>
            </a:r>
          </a:p>
        </p:txBody>
      </p:sp>
      <p:sp>
        <p:nvSpPr>
          <p:cNvPr id="4"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rPr>
              <a:t>The Concept of Culture</a:t>
            </a:r>
          </a:p>
        </p:txBody>
      </p:sp>
    </p:spTree>
    <p:extLst>
      <p:ext uri="{BB962C8B-B14F-4D97-AF65-F5344CB8AC3E}">
        <p14:creationId xmlns:p14="http://schemas.microsoft.com/office/powerpoint/2010/main" val="3511009385"/>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MasterSp="0" show="0">
  <p:cSld>
    <p:bg>
      <p:bgPr>
        <a:solidFill>
          <a:schemeClr val="tx1"/>
        </a:solidFill>
        <a:effectLst/>
      </p:bgPr>
    </p:bg>
    <p:spTree>
      <p:nvGrpSpPr>
        <p:cNvPr id="1" name=""/>
        <p:cNvGrpSpPr/>
        <p:nvPr/>
      </p:nvGrpSpPr>
      <p:grpSpPr>
        <a:xfrm>
          <a:off x="0" y="0"/>
          <a:ext cx="0" cy="0"/>
          <a:chOff x="0" y="0"/>
          <a:chExt cx="0" cy="0"/>
        </a:xfrm>
      </p:grpSpPr>
      <p:sp>
        <p:nvSpPr>
          <p:cNvPr id="624642" name="Text Box 2"/>
          <p:cNvSpPr txBox="1">
            <a:spLocks noChangeArrowheads="1"/>
          </p:cNvSpPr>
          <p:nvPr/>
        </p:nvSpPr>
        <p:spPr bwMode="auto">
          <a:xfrm>
            <a:off x="4986931" y="4910719"/>
            <a:ext cx="184731" cy="694164"/>
          </a:xfrm>
          <a:prstGeom prst="rect">
            <a:avLst/>
          </a:prstGeom>
          <a:noFill/>
          <a:ln w="9525">
            <a:noFill/>
            <a:miter lim="800000"/>
            <a:headEnd/>
            <a:tailEnd/>
          </a:ln>
        </p:spPr>
        <p:txBody>
          <a:bodyPr wrap="none" anchor="ctr">
            <a:spAutoFit/>
          </a:bodyPr>
          <a:lstStyle/>
          <a:p>
            <a:pPr algn="ctr" defTabSz="812810" eaLnBrk="0" hangingPunct="0">
              <a:defRPr/>
            </a:pPr>
            <a:endParaRPr kumimoji="1" lang="en-US" sz="3911" i="1">
              <a:solidFill>
                <a:srgbClr val="FF0000"/>
              </a:solidFill>
              <a:latin typeface="Arial" charset="0"/>
            </a:endParaRPr>
          </a:p>
        </p:txBody>
      </p:sp>
      <p:sp>
        <p:nvSpPr>
          <p:cNvPr id="624643" name="Text Box 3"/>
          <p:cNvSpPr txBox="1">
            <a:spLocks noChangeArrowheads="1"/>
          </p:cNvSpPr>
          <p:nvPr/>
        </p:nvSpPr>
        <p:spPr bwMode="auto">
          <a:xfrm>
            <a:off x="6207541" y="2675519"/>
            <a:ext cx="184731" cy="694164"/>
          </a:xfrm>
          <a:prstGeom prst="rect">
            <a:avLst/>
          </a:prstGeom>
          <a:noFill/>
          <a:ln w="9525">
            <a:noFill/>
            <a:miter lim="800000"/>
            <a:headEnd/>
            <a:tailEnd/>
          </a:ln>
        </p:spPr>
        <p:txBody>
          <a:bodyPr wrap="none" anchor="ctr">
            <a:spAutoFit/>
          </a:bodyPr>
          <a:lstStyle/>
          <a:p>
            <a:pPr algn="ctr" defTabSz="812810" eaLnBrk="0" hangingPunct="0">
              <a:defRPr/>
            </a:pPr>
            <a:endParaRPr kumimoji="1" lang="en-US" sz="3911" i="1">
              <a:solidFill>
                <a:srgbClr val="FF0000"/>
              </a:solidFill>
              <a:latin typeface="Arial" charset="0"/>
            </a:endParaRPr>
          </a:p>
        </p:txBody>
      </p:sp>
      <p:sp>
        <p:nvSpPr>
          <p:cNvPr id="2" name="Rectangle 1"/>
          <p:cNvSpPr/>
          <p:nvPr/>
        </p:nvSpPr>
        <p:spPr>
          <a:xfrm>
            <a:off x="575733" y="2480733"/>
            <a:ext cx="8128000" cy="2709524"/>
          </a:xfrm>
          <a:prstGeom prst="rect">
            <a:avLst/>
          </a:prstGeom>
        </p:spPr>
        <p:txBody>
          <a:bodyPr>
            <a:spAutoFit/>
          </a:bodyPr>
          <a:lstStyle/>
          <a:p>
            <a:pPr algn="ctr" defTabSz="812810">
              <a:defRPr/>
            </a:pPr>
            <a:r>
              <a:rPr lang="en-US" sz="3200" b="1" dirty="0">
                <a:solidFill>
                  <a:srgbClr val="FFFFFF"/>
                </a:solidFill>
                <a:latin typeface="Arial" charset="0"/>
              </a:rPr>
              <a:t> </a:t>
            </a:r>
          </a:p>
          <a:p>
            <a:pPr algn="ctr" defTabSz="812810">
              <a:lnSpc>
                <a:spcPct val="150000"/>
              </a:lnSpc>
              <a:defRPr/>
            </a:pPr>
            <a:r>
              <a:rPr lang="en-US" sz="3200" b="1" dirty="0">
                <a:solidFill>
                  <a:srgbClr val="FFFFFF"/>
                </a:solidFill>
                <a:latin typeface="Arial" charset="0"/>
              </a:rPr>
              <a:t>indicates that the materials</a:t>
            </a:r>
          </a:p>
          <a:p>
            <a:pPr algn="ctr" defTabSz="812810">
              <a:lnSpc>
                <a:spcPct val="150000"/>
              </a:lnSpc>
              <a:defRPr/>
            </a:pPr>
            <a:r>
              <a:rPr lang="en-US" sz="3200" b="1" dirty="0">
                <a:solidFill>
                  <a:srgbClr val="FFFFFF"/>
                </a:solidFill>
                <a:latin typeface="Arial" charset="0"/>
              </a:rPr>
              <a:t>are a </a:t>
            </a:r>
            <a:r>
              <a:rPr lang="en-US" sz="3200" b="1" dirty="0">
                <a:solidFill>
                  <a:srgbClr val="790019"/>
                </a:solidFill>
                <a:latin typeface="Arial" charset="0"/>
              </a:rPr>
              <a:t>         </a:t>
            </a:r>
            <a:r>
              <a:rPr lang="en-US" sz="3200" b="1" dirty="0" err="1">
                <a:solidFill>
                  <a:srgbClr val="000000"/>
                </a:solidFill>
                <a:latin typeface="Arial" charset="0"/>
              </a:rPr>
              <a:t>REMinder</a:t>
            </a:r>
            <a:r>
              <a:rPr lang="en-US" sz="3200" b="1" dirty="0">
                <a:solidFill>
                  <a:srgbClr val="000000"/>
                </a:solidFill>
                <a:latin typeface="Arial" charset="0"/>
              </a:rPr>
              <a:t> </a:t>
            </a:r>
          </a:p>
          <a:p>
            <a:pPr algn="ctr" defTabSz="812810">
              <a:lnSpc>
                <a:spcPct val="150000"/>
              </a:lnSpc>
              <a:defRPr/>
            </a:pPr>
            <a:r>
              <a:rPr lang="en-US" sz="3200" b="1" dirty="0">
                <a:solidFill>
                  <a:srgbClr val="FFFFFF"/>
                </a:solidFill>
                <a:latin typeface="Arial" charset="0"/>
              </a:rPr>
              <a:t>and are thus being repeated . . .</a:t>
            </a:r>
          </a:p>
        </p:txBody>
      </p:sp>
      <p:sp>
        <p:nvSpPr>
          <p:cNvPr id="5" name="Text Box 4">
            <a:extLst>
              <a:ext uri="{FF2B5EF4-FFF2-40B4-BE49-F238E27FC236}">
                <a16:creationId xmlns:a16="http://schemas.microsoft.com/office/drawing/2014/main" id="{83C6527F-1964-4A22-D591-6E8D7E8964C6}"/>
              </a:ext>
            </a:extLst>
          </p:cNvPr>
          <p:cNvSpPr txBox="1">
            <a:spLocks noChangeArrowheads="1"/>
          </p:cNvSpPr>
          <p:nvPr/>
        </p:nvSpPr>
        <p:spPr bwMode="auto">
          <a:xfrm>
            <a:off x="3767755" y="2353822"/>
            <a:ext cx="1746820" cy="639534"/>
          </a:xfrm>
          <a:prstGeom prst="rect">
            <a:avLst/>
          </a:prstGeom>
          <a:solidFill>
            <a:srgbClr val="FFFF00"/>
          </a:solidFill>
          <a:ln w="76200">
            <a:solidFill>
              <a:srgbClr val="790019"/>
            </a:solidFill>
            <a:miter lim="800000"/>
            <a:headEnd/>
            <a:tailEnd/>
          </a:ln>
        </p:spPr>
        <p:txBody>
          <a:bodyPr wrap="square">
            <a:spAutoFit/>
          </a:bodyPr>
          <a:lstStyle/>
          <a:p>
            <a:pPr algn="ctr" defTabSz="812810" eaLnBrk="0" hangingPunct="0">
              <a:defRPr/>
            </a:pPr>
            <a:r>
              <a:rPr lang="en-US" sz="3556" b="1" dirty="0">
                <a:solidFill>
                  <a:srgbClr val="790019"/>
                </a:solidFill>
                <a:effectLst>
                  <a:outerShdw blurRad="50800" dist="38100" dir="2700000" algn="tl" rotWithShape="0">
                    <a:prstClr val="black">
                      <a:alpha val="40000"/>
                    </a:prstClr>
                  </a:outerShdw>
                </a:effectLst>
                <a:latin typeface="Arial" charset="0"/>
              </a:rPr>
              <a:t>REM</a:t>
            </a:r>
          </a:p>
        </p:txBody>
      </p:sp>
      <p:sp>
        <p:nvSpPr>
          <p:cNvPr id="6" name="Text Box 4">
            <a:extLst>
              <a:ext uri="{FF2B5EF4-FFF2-40B4-BE49-F238E27FC236}">
                <a16:creationId xmlns:a16="http://schemas.microsoft.com/office/drawing/2014/main" id="{C1BA5425-8647-15E7-F5D2-50032CB5D842}"/>
              </a:ext>
            </a:extLst>
          </p:cNvPr>
          <p:cNvSpPr txBox="1">
            <a:spLocks noChangeArrowheads="1"/>
          </p:cNvSpPr>
          <p:nvPr/>
        </p:nvSpPr>
        <p:spPr bwMode="auto">
          <a:xfrm>
            <a:off x="3759200" y="3883501"/>
            <a:ext cx="2555076" cy="639534"/>
          </a:xfrm>
          <a:prstGeom prst="rect">
            <a:avLst/>
          </a:prstGeom>
          <a:solidFill>
            <a:srgbClr val="FFFF00"/>
          </a:solidFill>
          <a:ln w="76200">
            <a:solidFill>
              <a:srgbClr val="790019"/>
            </a:solidFill>
            <a:miter lim="800000"/>
            <a:headEnd/>
            <a:tailEnd/>
          </a:ln>
        </p:spPr>
        <p:txBody>
          <a:bodyPr wrap="square">
            <a:spAutoFit/>
          </a:bodyPr>
          <a:lstStyle/>
          <a:p>
            <a:pPr algn="ctr" defTabSz="812810" eaLnBrk="0" hangingPunct="0">
              <a:defRPr/>
            </a:pPr>
            <a:r>
              <a:rPr lang="en-US" sz="3556" b="1" dirty="0" err="1">
                <a:solidFill>
                  <a:srgbClr val="790019"/>
                </a:solidFill>
                <a:effectLst>
                  <a:outerShdw blurRad="50800" dist="38100" dir="2700000" algn="tl" rotWithShape="0">
                    <a:prstClr val="black">
                      <a:alpha val="40000"/>
                    </a:prstClr>
                  </a:outerShdw>
                </a:effectLst>
                <a:latin typeface="Arial" charset="0"/>
              </a:rPr>
              <a:t>REM</a:t>
            </a:r>
            <a:r>
              <a:rPr lang="en-US" sz="3556" b="1" dirty="0" err="1">
                <a:solidFill>
                  <a:srgbClr val="FFFFFF">
                    <a:lumMod val="50000"/>
                  </a:srgbClr>
                </a:solidFill>
                <a:effectLst>
                  <a:outerShdw blurRad="50800" dist="38100" dir="2700000" algn="tl" rotWithShape="0">
                    <a:prstClr val="black">
                      <a:alpha val="40000"/>
                    </a:prstClr>
                  </a:outerShdw>
                </a:effectLst>
                <a:latin typeface="Arial" charset="0"/>
              </a:rPr>
              <a:t>inder</a:t>
            </a:r>
            <a:endParaRPr lang="en-US" sz="3556" b="1" dirty="0">
              <a:solidFill>
                <a:srgbClr val="FFFFFF">
                  <a:lumMod val="50000"/>
                </a:srgbClr>
              </a:solidFill>
              <a:effectLst>
                <a:outerShdw blurRad="50800" dist="38100" dir="2700000" algn="tl" rotWithShape="0">
                  <a:prstClr val="black">
                    <a:alpha val="40000"/>
                  </a:prstClr>
                </a:outerShdw>
              </a:effectLst>
              <a:latin typeface="Arial" charset="0"/>
            </a:endParaRPr>
          </a:p>
        </p:txBody>
      </p:sp>
    </p:spTree>
    <p:extLst>
      <p:ext uri="{BB962C8B-B14F-4D97-AF65-F5344CB8AC3E}">
        <p14:creationId xmlns:p14="http://schemas.microsoft.com/office/powerpoint/2010/main" val="263538231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5" name="Rectangle 3"/>
          <p:cNvSpPr>
            <a:spLocks noGrp="1" noChangeArrowheads="1"/>
          </p:cNvSpPr>
          <p:nvPr>
            <p:ph type="subTitle" idx="4294967295"/>
          </p:nvPr>
        </p:nvSpPr>
        <p:spPr>
          <a:xfrm>
            <a:off x="900201" y="1625395"/>
            <a:ext cx="7329487" cy="3367076"/>
          </a:xfrm>
        </p:spPr>
        <p:txBody>
          <a:bodyPr>
            <a:spAutoFit/>
          </a:bodyPr>
          <a:lstStyle/>
          <a:p>
            <a:pPr eaLnBrk="1" hangingPunct="1">
              <a:lnSpc>
                <a:spcPct val="80000"/>
              </a:lnSpc>
              <a:tabLst>
                <a:tab pos="0" algn="l"/>
              </a:tabLst>
            </a:pPr>
            <a:r>
              <a:rPr lang="en-US" b="1" dirty="0" err="1">
                <a:solidFill>
                  <a:srgbClr val="FF1B36"/>
                </a:solidFill>
              </a:rPr>
              <a:t>microculture</a:t>
            </a:r>
            <a:endParaRPr lang="en-US" b="1" dirty="0">
              <a:solidFill>
                <a:srgbClr val="FF1B36"/>
              </a:solidFill>
            </a:endParaRPr>
          </a:p>
          <a:p>
            <a:pPr eaLnBrk="1" hangingPunct="1">
              <a:lnSpc>
                <a:spcPct val="30000"/>
              </a:lnSpc>
              <a:tabLst>
                <a:tab pos="0" algn="l"/>
              </a:tabLst>
            </a:pPr>
            <a:endParaRPr lang="en-US" b="1" i="1" dirty="0">
              <a:solidFill>
                <a:srgbClr val="FF1B36"/>
              </a:solidFill>
            </a:endParaRPr>
          </a:p>
          <a:p>
            <a:pPr lvl="1" eaLnBrk="1" hangingPunct="1">
              <a:lnSpc>
                <a:spcPct val="110000"/>
              </a:lnSpc>
              <a:tabLst>
                <a:tab pos="0" algn="l"/>
              </a:tabLst>
            </a:pPr>
            <a:r>
              <a:rPr lang="en-US" sz="2400" b="1" dirty="0">
                <a:solidFill>
                  <a:srgbClr val="FFFFFF"/>
                </a:solidFill>
              </a:rPr>
              <a:t>are smaller groups with distinct pattern of learned and shared behavior and thinking found within larger cultures such as ethnic groups in localized regions</a:t>
            </a:r>
          </a:p>
          <a:p>
            <a:pPr lvl="1" eaLnBrk="1" hangingPunct="1">
              <a:tabLst>
                <a:tab pos="0" algn="l"/>
              </a:tabLst>
            </a:pPr>
            <a:r>
              <a:rPr lang="en-US" sz="2400" b="1" dirty="0">
                <a:solidFill>
                  <a:srgbClr val="FFFFFF"/>
                </a:solidFill>
              </a:rPr>
              <a:t>some people like to think of these as </a:t>
            </a:r>
            <a:br>
              <a:rPr lang="en-US" sz="2400" b="1" dirty="0">
                <a:solidFill>
                  <a:srgbClr val="FFFFFF"/>
                </a:solidFill>
              </a:rPr>
            </a:br>
            <a:r>
              <a:rPr lang="en-US" sz="3200" b="1" dirty="0">
                <a:solidFill>
                  <a:srgbClr val="FFFFFF"/>
                </a:solidFill>
              </a:rPr>
              <a:t>“local cultures”</a:t>
            </a:r>
            <a:endParaRPr lang="en-US" sz="2400" b="1" dirty="0">
              <a:solidFill>
                <a:srgbClr val="FFFFFF"/>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6242" y="2294467"/>
            <a:ext cx="5567980" cy="4120893"/>
          </a:xfrm>
          <a:prstGeom prst="rect">
            <a:avLst/>
          </a:prstGeom>
        </p:spPr>
      </p:pic>
      <p:sp>
        <p:nvSpPr>
          <p:cNvPr id="6"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rPr>
              <a:t>The Concept of Culture</a:t>
            </a:r>
          </a:p>
        </p:txBody>
      </p:sp>
    </p:spTree>
    <p:extLst>
      <p:ext uri="{BB962C8B-B14F-4D97-AF65-F5344CB8AC3E}">
        <p14:creationId xmlns:p14="http://schemas.microsoft.com/office/powerpoint/2010/main" val="3269501854"/>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3010"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1"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endParaRPr>
          </a:p>
        </p:txBody>
      </p:sp>
      <p:sp>
        <p:nvSpPr>
          <p:cNvPr id="43012"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endParaRPr>
          </a:p>
        </p:txBody>
      </p:sp>
      <p:sp>
        <p:nvSpPr>
          <p:cNvPr id="43013"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endParaRPr lang="en-US">
              <a:solidFill>
                <a:srgbClr val="000000"/>
              </a:solidFill>
            </a:endParaRPr>
          </a:p>
        </p:txBody>
      </p:sp>
      <p:sp>
        <p:nvSpPr>
          <p:cNvPr id="43014"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5"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6"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7"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13" name="Rectangle 12"/>
          <p:cNvSpPr>
            <a:spLocks noChangeArrowheads="1"/>
          </p:cNvSpPr>
          <p:nvPr/>
        </p:nvSpPr>
        <p:spPr bwMode="auto">
          <a:xfrm>
            <a:off x="666750" y="1489579"/>
            <a:ext cx="7772400" cy="4524315"/>
          </a:xfrm>
          <a:prstGeom prst="rect">
            <a:avLst/>
          </a:prstGeom>
          <a:solidFill>
            <a:schemeClr val="bg1"/>
          </a:solidFill>
          <a:ln w="76200">
            <a:solidFill>
              <a:srgbClr val="FFC000"/>
            </a:solidFill>
            <a:miter lim="800000"/>
            <a:headEnd/>
            <a:tailEnd/>
          </a:ln>
        </p:spPr>
        <p:txBody>
          <a:bodyPr wrap="square" anchor="ctr">
            <a:spAutoFit/>
          </a:bodyPr>
          <a:lstStyle/>
          <a:p>
            <a:pPr algn="ctr">
              <a:lnSpc>
                <a:spcPct val="150000"/>
              </a:lnSpc>
            </a:pPr>
            <a:br>
              <a:rPr lang="en-US" sz="3600" b="1" dirty="0">
                <a:solidFill>
                  <a:srgbClr val="000000"/>
                </a:solidFill>
                <a:latin typeface="Arial"/>
              </a:rPr>
            </a:br>
            <a:r>
              <a:rPr lang="en-US" sz="4000" b="1" dirty="0">
                <a:solidFill>
                  <a:srgbClr val="000000"/>
                </a:solidFill>
                <a:latin typeface="Arial"/>
              </a:rPr>
              <a:t>every region has its own </a:t>
            </a:r>
            <a:br>
              <a:rPr lang="en-US" sz="4000" b="1" dirty="0">
                <a:solidFill>
                  <a:srgbClr val="000000"/>
                </a:solidFill>
                <a:latin typeface="Arial"/>
              </a:rPr>
            </a:br>
            <a:r>
              <a:rPr lang="en-US" sz="4000" b="1" dirty="0">
                <a:solidFill>
                  <a:srgbClr val="000000"/>
                </a:solidFill>
                <a:latin typeface="Arial"/>
              </a:rPr>
              <a:t>local cultures, </a:t>
            </a:r>
            <a:br>
              <a:rPr lang="en-US" sz="4000" b="1" dirty="0">
                <a:solidFill>
                  <a:srgbClr val="000000"/>
                </a:solidFill>
                <a:latin typeface="Arial"/>
              </a:rPr>
            </a:br>
            <a:r>
              <a:rPr lang="en-US" sz="4000" b="1" dirty="0">
                <a:solidFill>
                  <a:srgbClr val="000000"/>
                </a:solidFill>
                <a:latin typeface="Arial"/>
              </a:rPr>
              <a:t>or </a:t>
            </a:r>
            <a:r>
              <a:rPr lang="en-US" sz="4000" b="1" dirty="0" err="1">
                <a:solidFill>
                  <a:srgbClr val="000000"/>
                </a:solidFill>
                <a:latin typeface="Arial"/>
              </a:rPr>
              <a:t>microcultures</a:t>
            </a:r>
            <a:r>
              <a:rPr lang="en-US" sz="4000" b="1" dirty="0">
                <a:solidFill>
                  <a:srgbClr val="000000"/>
                </a:solidFill>
                <a:latin typeface="Arial"/>
              </a:rPr>
              <a:t> . . . </a:t>
            </a:r>
          </a:p>
          <a:p>
            <a:pPr algn="ctr">
              <a:lnSpc>
                <a:spcPct val="150000"/>
              </a:lnSpc>
            </a:pPr>
            <a:endParaRPr lang="en-US" sz="3600" b="1" dirty="0">
              <a:solidFill>
                <a:srgbClr val="000000"/>
              </a:solidFill>
              <a:latin typeface="Arial"/>
            </a:endParaRPr>
          </a:p>
        </p:txBody>
      </p:sp>
      <p:sp>
        <p:nvSpPr>
          <p:cNvPr id="11"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rPr>
              <a:t>The Concept of Culture</a:t>
            </a:r>
          </a:p>
        </p:txBody>
      </p:sp>
    </p:spTree>
    <p:extLst>
      <p:ext uri="{BB962C8B-B14F-4D97-AF65-F5344CB8AC3E}">
        <p14:creationId xmlns:p14="http://schemas.microsoft.com/office/powerpoint/2010/main" val="2922574312"/>
      </p:ext>
    </p:extLst>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3010"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1"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endParaRPr>
          </a:p>
        </p:txBody>
      </p:sp>
      <p:sp>
        <p:nvSpPr>
          <p:cNvPr id="43012"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endParaRPr>
          </a:p>
        </p:txBody>
      </p:sp>
      <p:sp>
        <p:nvSpPr>
          <p:cNvPr id="43013"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endParaRPr lang="en-US">
              <a:solidFill>
                <a:srgbClr val="000000"/>
              </a:solidFill>
            </a:endParaRPr>
          </a:p>
        </p:txBody>
      </p:sp>
      <p:sp>
        <p:nvSpPr>
          <p:cNvPr id="43014"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5"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6"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7"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15" name="Rectangle 14"/>
          <p:cNvSpPr>
            <a:spLocks noChangeArrowheads="1"/>
          </p:cNvSpPr>
          <p:nvPr/>
        </p:nvSpPr>
        <p:spPr bwMode="auto">
          <a:xfrm>
            <a:off x="666750" y="2717182"/>
            <a:ext cx="7772400" cy="2185214"/>
          </a:xfrm>
          <a:prstGeom prst="rect">
            <a:avLst/>
          </a:prstGeom>
          <a:solidFill>
            <a:schemeClr val="bg1"/>
          </a:solidFill>
          <a:ln w="76200">
            <a:solidFill>
              <a:srgbClr val="FFC000"/>
            </a:solidFill>
            <a:miter lim="800000"/>
            <a:headEnd/>
            <a:tailEnd/>
          </a:ln>
        </p:spPr>
        <p:txBody>
          <a:bodyPr wrap="square" anchor="ctr">
            <a:spAutoFit/>
          </a:bodyPr>
          <a:lstStyle/>
          <a:p>
            <a:pPr algn="ctr"/>
            <a:endParaRPr lang="en-US" sz="2800" b="1" dirty="0">
              <a:solidFill>
                <a:srgbClr val="000000"/>
              </a:solidFill>
              <a:latin typeface="Arial"/>
            </a:endParaRPr>
          </a:p>
          <a:p>
            <a:pPr algn="ctr">
              <a:lnSpc>
                <a:spcPct val="150000"/>
              </a:lnSpc>
            </a:pPr>
            <a:r>
              <a:rPr lang="en-US" sz="2800" b="1" dirty="0">
                <a:solidFill>
                  <a:srgbClr val="000000"/>
                </a:solidFill>
                <a:latin typeface="Arial"/>
              </a:rPr>
              <a:t>even in places like Minnesota</a:t>
            </a:r>
          </a:p>
          <a:p>
            <a:pPr algn="ctr">
              <a:lnSpc>
                <a:spcPct val="150000"/>
              </a:lnSpc>
            </a:pPr>
            <a:r>
              <a:rPr lang="en-US" sz="2800" b="1" dirty="0">
                <a:solidFill>
                  <a:srgbClr val="000000"/>
                </a:solidFill>
                <a:latin typeface="Arial"/>
              </a:rPr>
              <a:t>there are many </a:t>
            </a:r>
            <a:r>
              <a:rPr lang="en-US" sz="2800" b="1" dirty="0" err="1">
                <a:solidFill>
                  <a:srgbClr val="000000"/>
                </a:solidFill>
                <a:latin typeface="Arial"/>
              </a:rPr>
              <a:t>microcultures</a:t>
            </a:r>
            <a:r>
              <a:rPr lang="en-US" sz="2800" b="1" dirty="0">
                <a:solidFill>
                  <a:srgbClr val="000000"/>
                </a:solidFill>
                <a:latin typeface="Arial"/>
              </a:rPr>
              <a:t> . . .</a:t>
            </a:r>
          </a:p>
          <a:p>
            <a:pPr algn="ctr"/>
            <a:endParaRPr lang="en-US" sz="1200" b="1" dirty="0">
              <a:solidFill>
                <a:srgbClr val="000000"/>
              </a:solidFill>
              <a:latin typeface="Arial"/>
            </a:endParaRPr>
          </a:p>
          <a:p>
            <a:pPr algn="ctr"/>
            <a:endParaRPr lang="en-US" sz="1200" b="1" dirty="0">
              <a:solidFill>
                <a:srgbClr val="000000"/>
              </a:solidFill>
              <a:latin typeface="Arial"/>
            </a:endParaRPr>
          </a:p>
        </p:txBody>
      </p:sp>
      <p:sp>
        <p:nvSpPr>
          <p:cNvPr id="11"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rPr>
              <a:t>The Concept of Culture</a:t>
            </a:r>
          </a:p>
        </p:txBody>
      </p:sp>
    </p:spTree>
    <p:extLst>
      <p:ext uri="{BB962C8B-B14F-4D97-AF65-F5344CB8AC3E}">
        <p14:creationId xmlns:p14="http://schemas.microsoft.com/office/powerpoint/2010/main" val="610528714"/>
      </p:ext>
    </p:extLst>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141"/>
            <a:ext cx="7769225" cy="4391972"/>
          </a:xfrm>
          <a:ln>
            <a:noFill/>
          </a:ln>
        </p:spPr>
        <p:txBody>
          <a:bodyPr>
            <a:spAutoFit/>
          </a:bodyPr>
          <a:lstStyle/>
          <a:p>
            <a:pPr eaLnBrk="1" hangingPunct="1"/>
            <a:r>
              <a:rPr lang="en-US" sz="2800" b="1" dirty="0" err="1">
                <a:solidFill>
                  <a:srgbClr val="FF1B36"/>
                </a:solidFill>
                <a:latin typeface="Verdana" pitchFamily="34" charset="0"/>
              </a:rPr>
              <a:t>microcultures</a:t>
            </a:r>
            <a:r>
              <a:rPr lang="en-US" sz="2800" b="1" dirty="0">
                <a:solidFill>
                  <a:srgbClr val="FF1B36"/>
                </a:solidFill>
                <a:latin typeface="Verdana" pitchFamily="34" charset="0"/>
              </a:rPr>
              <a:t> </a:t>
            </a:r>
            <a:r>
              <a:rPr lang="en-US" sz="2800" b="1" dirty="0">
                <a:latin typeface="Verdana" pitchFamily="34" charset="0"/>
              </a:rPr>
              <a:t>can include ethnic groups </a:t>
            </a:r>
            <a:r>
              <a:rPr lang="en-US" sz="2800" b="1" i="1" dirty="0">
                <a:solidFill>
                  <a:srgbClr val="FF1B36"/>
                </a:solidFill>
                <a:latin typeface="Verdana" pitchFamily="34" charset="0"/>
              </a:rPr>
              <a:t>within</a:t>
            </a:r>
            <a:r>
              <a:rPr lang="en-US" sz="2800" b="1" dirty="0">
                <a:latin typeface="Verdana" pitchFamily="34" charset="0"/>
              </a:rPr>
              <a:t> nations</a:t>
            </a:r>
          </a:p>
          <a:p>
            <a:pPr eaLnBrk="1" hangingPunct="1">
              <a:lnSpc>
                <a:spcPct val="30000"/>
              </a:lnSpc>
            </a:pPr>
            <a:endParaRPr lang="en-US" sz="1000" b="1" dirty="0">
              <a:solidFill>
                <a:srgbClr val="FF1B36"/>
              </a:solidFill>
              <a:latin typeface="Verdana" pitchFamily="34" charset="0"/>
            </a:endParaRPr>
          </a:p>
          <a:p>
            <a:pPr marL="566738" lvl="1" indent="-109538" eaLnBrk="1" hangingPunct="1"/>
            <a:r>
              <a:rPr lang="en-US" sz="2000" b="1" dirty="0">
                <a:solidFill>
                  <a:schemeClr val="bg1">
                    <a:lumMod val="85000"/>
                  </a:schemeClr>
                </a:solidFill>
                <a:latin typeface="Verdana" pitchFamily="34" charset="0"/>
              </a:rPr>
              <a:t>e.g., Greek-Americans</a:t>
            </a:r>
          </a:p>
          <a:p>
            <a:pPr marL="566738" lvl="1" indent="-109538" eaLnBrk="1" hangingPunct="1"/>
            <a:r>
              <a:rPr lang="en-US" sz="2400" b="1" dirty="0">
                <a:latin typeface="Verdana" pitchFamily="34" charset="0"/>
              </a:rPr>
              <a:t> e.g., </a:t>
            </a:r>
            <a:r>
              <a:rPr lang="en-US" sz="2400" b="1" i="1" dirty="0" err="1">
                <a:latin typeface="Verdana" pitchFamily="34" charset="0"/>
              </a:rPr>
              <a:t>Anishinabe</a:t>
            </a:r>
            <a:r>
              <a:rPr lang="en-US" sz="2400" b="1" dirty="0">
                <a:latin typeface="Verdana" pitchFamily="34" charset="0"/>
              </a:rPr>
              <a:t> (Chippewa; Ojibwa)</a:t>
            </a:r>
          </a:p>
          <a:p>
            <a:pPr marL="566738" lvl="1" indent="-109538" eaLnBrk="1" hangingPunct="1"/>
            <a:r>
              <a:rPr lang="en-US" sz="2000" b="1" dirty="0">
                <a:solidFill>
                  <a:schemeClr val="bg1">
                    <a:lumMod val="85000"/>
                  </a:schemeClr>
                </a:solidFill>
                <a:latin typeface="Verdana" pitchFamily="34" charset="0"/>
              </a:rPr>
              <a:t> e.g., Irish “</a:t>
            </a:r>
            <a:r>
              <a:rPr lang="en-US" sz="2000" b="1" dirty="0" err="1">
                <a:solidFill>
                  <a:schemeClr val="bg1">
                    <a:lumMod val="85000"/>
                  </a:schemeClr>
                </a:solidFill>
                <a:latin typeface="Verdana" pitchFamily="34" charset="0"/>
              </a:rPr>
              <a:t>Travellers</a:t>
            </a:r>
            <a:r>
              <a:rPr lang="en-US" sz="2000" b="1" dirty="0">
                <a:solidFill>
                  <a:schemeClr val="bg1">
                    <a:lumMod val="85000"/>
                  </a:schemeClr>
                </a:solidFill>
                <a:latin typeface="Verdana" pitchFamily="34" charset="0"/>
              </a:rPr>
              <a:t>”</a:t>
            </a:r>
          </a:p>
          <a:p>
            <a:pPr lvl="2" indent="-163513" eaLnBrk="1" hangingPunct="1"/>
            <a:r>
              <a:rPr lang="en-US" sz="1800" b="1" dirty="0">
                <a:solidFill>
                  <a:schemeClr val="bg1">
                    <a:lumMod val="85000"/>
                  </a:schemeClr>
                </a:solidFill>
                <a:latin typeface="Verdana" pitchFamily="34" charset="0"/>
              </a:rPr>
              <a:t>sometimes incorrectly called “Gypsies”</a:t>
            </a:r>
            <a:endParaRPr lang="en-US" sz="2000" b="1" dirty="0">
              <a:solidFill>
                <a:schemeClr val="bg1">
                  <a:lumMod val="85000"/>
                </a:schemeClr>
              </a:solidFill>
              <a:latin typeface="Verdana" pitchFamily="34" charset="0"/>
            </a:endParaRPr>
          </a:p>
          <a:p>
            <a:pPr marL="739775" lvl="1" indent="-282575" eaLnBrk="1" hangingPunct="1"/>
            <a:r>
              <a:rPr lang="en-US" sz="2000" b="1" dirty="0">
                <a:solidFill>
                  <a:schemeClr val="bg1">
                    <a:lumMod val="85000"/>
                  </a:schemeClr>
                </a:solidFill>
                <a:latin typeface="Verdana" pitchFamily="34" charset="0"/>
              </a:rPr>
              <a:t>e.g., Australian Aboriginals</a:t>
            </a:r>
          </a:p>
          <a:p>
            <a:pPr marL="739775" lvl="1" indent="-282575" eaLnBrk="1" hangingPunct="1"/>
            <a:r>
              <a:rPr lang="en-US" sz="2000" b="1" dirty="0">
                <a:solidFill>
                  <a:schemeClr val="bg1">
                    <a:lumMod val="85000"/>
                  </a:schemeClr>
                </a:solidFill>
                <a:latin typeface="Verdana" pitchFamily="34" charset="0"/>
              </a:rPr>
              <a:t>e.g., Cajun</a:t>
            </a:r>
          </a:p>
          <a:p>
            <a:pPr marL="739775" lvl="1" indent="-282575" eaLnBrk="1" hangingPunct="1"/>
            <a:r>
              <a:rPr lang="en-US" sz="2000" b="1" dirty="0">
                <a:solidFill>
                  <a:schemeClr val="bg1">
                    <a:lumMod val="85000"/>
                  </a:schemeClr>
                </a:solidFill>
                <a:latin typeface="Verdana" pitchFamily="34" charset="0"/>
              </a:rPr>
              <a:t>e.g., Rom (Gypsies)</a:t>
            </a:r>
          </a:p>
          <a:p>
            <a:pPr marL="739775" lvl="1" indent="-282575" eaLnBrk="1" hangingPunct="1"/>
            <a:r>
              <a:rPr lang="en-US" sz="2000" b="1" dirty="0">
                <a:solidFill>
                  <a:schemeClr val="bg1">
                    <a:lumMod val="85000"/>
                  </a:schemeClr>
                </a:solidFill>
                <a:latin typeface="Verdana" pitchFamily="34" charset="0"/>
              </a:rPr>
              <a:t>e.g., Basques</a:t>
            </a:r>
          </a:p>
          <a:p>
            <a:pPr marL="739775" lvl="1" indent="-282575" eaLnBrk="1" hangingPunct="1"/>
            <a:r>
              <a:rPr lang="en-US" sz="2000" b="1" dirty="0">
                <a:solidFill>
                  <a:schemeClr val="bg1">
                    <a:lumMod val="85000"/>
                  </a:schemeClr>
                </a:solidFill>
                <a:latin typeface="Verdana" pitchFamily="34" charset="0"/>
              </a:rPr>
              <a:t>e.g., Kurds</a:t>
            </a:r>
          </a:p>
        </p:txBody>
      </p:sp>
      <p:sp>
        <p:nvSpPr>
          <p:cNvPr id="4"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rPr>
              <a:t>The Concept of Culture</a:t>
            </a:r>
          </a:p>
        </p:txBody>
      </p:sp>
    </p:spTree>
    <p:extLst>
      <p:ext uri="{BB962C8B-B14F-4D97-AF65-F5344CB8AC3E}">
        <p14:creationId xmlns:p14="http://schemas.microsoft.com/office/powerpoint/2010/main" val="4254898948"/>
      </p:ext>
    </p:extLst>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141"/>
            <a:ext cx="7769225" cy="4391972"/>
          </a:xfrm>
          <a:ln>
            <a:noFill/>
          </a:ln>
        </p:spPr>
        <p:txBody>
          <a:bodyPr>
            <a:spAutoFit/>
          </a:bodyPr>
          <a:lstStyle/>
          <a:p>
            <a:pPr eaLnBrk="1" hangingPunct="1"/>
            <a:r>
              <a:rPr lang="en-US" sz="2800" b="1" dirty="0" err="1">
                <a:solidFill>
                  <a:srgbClr val="FF1B36"/>
                </a:solidFill>
                <a:latin typeface="Verdana" pitchFamily="34" charset="0"/>
              </a:rPr>
              <a:t>microcultures</a:t>
            </a:r>
            <a:r>
              <a:rPr lang="en-US" sz="2800" b="1" dirty="0">
                <a:solidFill>
                  <a:srgbClr val="FF1B36"/>
                </a:solidFill>
                <a:latin typeface="Verdana" pitchFamily="34" charset="0"/>
              </a:rPr>
              <a:t> </a:t>
            </a:r>
            <a:r>
              <a:rPr lang="en-US" sz="2800" b="1" dirty="0">
                <a:latin typeface="Verdana" pitchFamily="34" charset="0"/>
              </a:rPr>
              <a:t>can include ethnic groups </a:t>
            </a:r>
            <a:r>
              <a:rPr lang="en-US" sz="2800" b="1" i="1" dirty="0">
                <a:solidFill>
                  <a:srgbClr val="FF1B36"/>
                </a:solidFill>
                <a:latin typeface="Verdana" pitchFamily="34" charset="0"/>
              </a:rPr>
              <a:t>within</a:t>
            </a:r>
            <a:r>
              <a:rPr lang="en-US" sz="2800" b="1" dirty="0">
                <a:latin typeface="Verdana" pitchFamily="34" charset="0"/>
              </a:rPr>
              <a:t> nations</a:t>
            </a:r>
          </a:p>
          <a:p>
            <a:pPr eaLnBrk="1" hangingPunct="1">
              <a:lnSpc>
                <a:spcPct val="30000"/>
              </a:lnSpc>
            </a:pPr>
            <a:endParaRPr lang="en-US" sz="1000" b="1" dirty="0">
              <a:solidFill>
                <a:srgbClr val="FF1B36"/>
              </a:solidFill>
              <a:latin typeface="Verdana" pitchFamily="34" charset="0"/>
            </a:endParaRPr>
          </a:p>
          <a:p>
            <a:pPr marL="566738" lvl="1" indent="-109538" eaLnBrk="1" hangingPunct="1"/>
            <a:r>
              <a:rPr lang="en-US" sz="2000" b="1" dirty="0">
                <a:solidFill>
                  <a:schemeClr val="bg1">
                    <a:lumMod val="85000"/>
                  </a:schemeClr>
                </a:solidFill>
                <a:latin typeface="Verdana" pitchFamily="34" charset="0"/>
              </a:rPr>
              <a:t>e.g., Greek-Americans</a:t>
            </a:r>
          </a:p>
          <a:p>
            <a:pPr marL="566738" lvl="1" indent="-109538" eaLnBrk="1" hangingPunct="1"/>
            <a:r>
              <a:rPr lang="en-US" sz="2400" b="1" dirty="0">
                <a:latin typeface="Verdana" pitchFamily="34" charset="0"/>
              </a:rPr>
              <a:t> e.g., </a:t>
            </a:r>
            <a:r>
              <a:rPr lang="en-US" sz="2400" b="1" i="1" dirty="0" err="1">
                <a:latin typeface="Verdana" pitchFamily="34" charset="0"/>
              </a:rPr>
              <a:t>Anishinabe</a:t>
            </a:r>
            <a:r>
              <a:rPr lang="en-US" sz="2400" b="1" dirty="0">
                <a:latin typeface="Verdana" pitchFamily="34" charset="0"/>
              </a:rPr>
              <a:t> (Chippewa; Ojibwa)</a:t>
            </a:r>
          </a:p>
          <a:p>
            <a:pPr marL="566738" lvl="1" indent="-109538" eaLnBrk="1" hangingPunct="1"/>
            <a:r>
              <a:rPr lang="en-US" sz="2000" b="1" dirty="0">
                <a:solidFill>
                  <a:schemeClr val="bg1">
                    <a:lumMod val="85000"/>
                  </a:schemeClr>
                </a:solidFill>
                <a:latin typeface="Verdana" pitchFamily="34" charset="0"/>
              </a:rPr>
              <a:t> e.g., Irish “</a:t>
            </a:r>
            <a:r>
              <a:rPr lang="en-US" sz="2000" b="1" dirty="0" err="1">
                <a:solidFill>
                  <a:schemeClr val="bg1">
                    <a:lumMod val="85000"/>
                  </a:schemeClr>
                </a:solidFill>
                <a:latin typeface="Verdana" pitchFamily="34" charset="0"/>
              </a:rPr>
              <a:t>Travellers</a:t>
            </a:r>
            <a:r>
              <a:rPr lang="en-US" sz="2000" b="1" dirty="0">
                <a:solidFill>
                  <a:schemeClr val="bg1">
                    <a:lumMod val="85000"/>
                  </a:schemeClr>
                </a:solidFill>
                <a:latin typeface="Verdana" pitchFamily="34" charset="0"/>
              </a:rPr>
              <a:t>”</a:t>
            </a:r>
          </a:p>
          <a:p>
            <a:pPr lvl="2" indent="-163513" eaLnBrk="1" hangingPunct="1"/>
            <a:r>
              <a:rPr lang="en-US" sz="1800" b="1" dirty="0">
                <a:solidFill>
                  <a:schemeClr val="bg1">
                    <a:lumMod val="85000"/>
                  </a:schemeClr>
                </a:solidFill>
                <a:latin typeface="Verdana" pitchFamily="34" charset="0"/>
              </a:rPr>
              <a:t>sometimes incorrectly called “Gypsies”</a:t>
            </a:r>
            <a:endParaRPr lang="en-US" sz="2000" b="1" dirty="0">
              <a:solidFill>
                <a:schemeClr val="bg1">
                  <a:lumMod val="85000"/>
                </a:schemeClr>
              </a:solidFill>
              <a:latin typeface="Verdana" pitchFamily="34" charset="0"/>
            </a:endParaRPr>
          </a:p>
          <a:p>
            <a:pPr marL="739775" lvl="1" indent="-282575" eaLnBrk="1" hangingPunct="1"/>
            <a:r>
              <a:rPr lang="en-US" sz="2000" b="1" dirty="0">
                <a:solidFill>
                  <a:schemeClr val="bg1">
                    <a:lumMod val="85000"/>
                  </a:schemeClr>
                </a:solidFill>
                <a:latin typeface="Verdana" pitchFamily="34" charset="0"/>
              </a:rPr>
              <a:t>e.g., Australian Aboriginals</a:t>
            </a:r>
          </a:p>
          <a:p>
            <a:pPr marL="739775" lvl="1" indent="-282575" eaLnBrk="1" hangingPunct="1"/>
            <a:r>
              <a:rPr lang="en-US" sz="2000" b="1" dirty="0">
                <a:solidFill>
                  <a:schemeClr val="bg1">
                    <a:lumMod val="85000"/>
                  </a:schemeClr>
                </a:solidFill>
                <a:latin typeface="Verdana" pitchFamily="34" charset="0"/>
              </a:rPr>
              <a:t>e.g., Cajun</a:t>
            </a:r>
          </a:p>
          <a:p>
            <a:pPr marL="739775" lvl="1" indent="-282575" eaLnBrk="1" hangingPunct="1"/>
            <a:r>
              <a:rPr lang="en-US" sz="2000" b="1" dirty="0">
                <a:solidFill>
                  <a:schemeClr val="bg1">
                    <a:lumMod val="85000"/>
                  </a:schemeClr>
                </a:solidFill>
                <a:latin typeface="Verdana" pitchFamily="34" charset="0"/>
              </a:rPr>
              <a:t>e.g., Rom (Gypsies)</a:t>
            </a:r>
          </a:p>
          <a:p>
            <a:pPr marL="739775" lvl="1" indent="-282575" eaLnBrk="1" hangingPunct="1"/>
            <a:r>
              <a:rPr lang="en-US" sz="2000" b="1" dirty="0">
                <a:solidFill>
                  <a:schemeClr val="bg1">
                    <a:lumMod val="85000"/>
                  </a:schemeClr>
                </a:solidFill>
                <a:latin typeface="Verdana" pitchFamily="34" charset="0"/>
              </a:rPr>
              <a:t>e.g., Basques</a:t>
            </a:r>
          </a:p>
          <a:p>
            <a:pPr marL="739775" lvl="1" indent="-282575" eaLnBrk="1" hangingPunct="1"/>
            <a:r>
              <a:rPr lang="en-US" sz="2000" b="1" dirty="0">
                <a:solidFill>
                  <a:schemeClr val="bg1">
                    <a:lumMod val="85000"/>
                  </a:schemeClr>
                </a:solidFill>
                <a:latin typeface="Verdana" pitchFamily="34" charset="0"/>
              </a:rPr>
              <a:t>e.g., Kurds</a:t>
            </a:r>
          </a:p>
        </p:txBody>
      </p:sp>
      <p:sp>
        <p:nvSpPr>
          <p:cNvPr id="4"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rPr>
              <a:t>The Concept of Culture</a:t>
            </a:r>
          </a:p>
        </p:txBody>
      </p:sp>
      <p:sp>
        <p:nvSpPr>
          <p:cNvPr id="5" name="Rectangle 4"/>
          <p:cNvSpPr>
            <a:spLocks noChangeArrowheads="1"/>
          </p:cNvSpPr>
          <p:nvPr/>
        </p:nvSpPr>
        <p:spPr bwMode="auto">
          <a:xfrm>
            <a:off x="666750" y="4087263"/>
            <a:ext cx="7772400" cy="2492990"/>
          </a:xfrm>
          <a:prstGeom prst="rect">
            <a:avLst/>
          </a:prstGeom>
          <a:solidFill>
            <a:schemeClr val="bg1"/>
          </a:solidFill>
          <a:ln w="76200">
            <a:solidFill>
              <a:srgbClr val="FFC000"/>
            </a:solidFill>
            <a:miter lim="800000"/>
            <a:headEnd/>
            <a:tailEnd/>
          </a:ln>
        </p:spPr>
        <p:txBody>
          <a:bodyPr wrap="square" anchor="ctr">
            <a:spAutoFit/>
          </a:bodyPr>
          <a:lstStyle/>
          <a:p>
            <a:pPr algn="ctr"/>
            <a:endParaRPr lang="en-US" sz="3600" b="1" dirty="0">
              <a:solidFill>
                <a:srgbClr val="000000"/>
              </a:solidFill>
              <a:latin typeface="Arial"/>
            </a:endParaRPr>
          </a:p>
          <a:p>
            <a:pPr algn="ctr"/>
            <a:r>
              <a:rPr lang="en-US" sz="3600" b="1" dirty="0">
                <a:solidFill>
                  <a:srgbClr val="000000"/>
                </a:solidFill>
                <a:latin typeface="Arial"/>
              </a:rPr>
              <a:t>for e.g., </a:t>
            </a:r>
            <a:r>
              <a:rPr lang="en-US" sz="3600" b="1" i="1" dirty="0">
                <a:solidFill>
                  <a:srgbClr val="000000"/>
                </a:solidFill>
                <a:latin typeface="Arial"/>
              </a:rPr>
              <a:t>Anishinabe</a:t>
            </a:r>
          </a:p>
          <a:p>
            <a:pPr algn="ctr"/>
            <a:r>
              <a:rPr lang="en-US" sz="2400" dirty="0">
                <a:solidFill>
                  <a:srgbClr val="000000"/>
                </a:solidFill>
                <a:latin typeface="Arial"/>
              </a:rPr>
              <a:t>(known less appropriately as </a:t>
            </a:r>
          </a:p>
          <a:p>
            <a:pPr algn="ctr"/>
            <a:r>
              <a:rPr lang="en-US" sz="2400" dirty="0">
                <a:solidFill>
                  <a:srgbClr val="000000"/>
                </a:solidFill>
                <a:latin typeface="Arial"/>
              </a:rPr>
              <a:t>“The Ojibwa,” and “The Chippewa”)</a:t>
            </a:r>
          </a:p>
          <a:p>
            <a:pPr algn="ctr"/>
            <a:r>
              <a:rPr lang="en-US" sz="3600" b="1" dirty="0">
                <a:solidFill>
                  <a:srgbClr val="000000"/>
                </a:solidFill>
                <a:latin typeface="Arial"/>
              </a:rPr>
              <a:t>. . . </a:t>
            </a:r>
          </a:p>
        </p:txBody>
      </p:sp>
    </p:spTree>
    <p:extLst>
      <p:ext uri="{BB962C8B-B14F-4D97-AF65-F5344CB8AC3E}">
        <p14:creationId xmlns:p14="http://schemas.microsoft.com/office/powerpoint/2010/main" val="2049081723"/>
      </p:ext>
    </p:extLst>
  </p:cSld>
  <p:clrMapOvr>
    <a:masterClrMapping/>
  </p:clrMapOvr>
  <p:transition/>
</p:sld>
</file>

<file path=ppt/slides/slide2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1062038" y="2116138"/>
            <a:ext cx="7769225" cy="3828740"/>
          </a:xfrm>
          <a:prstGeom prst="rect">
            <a:avLst/>
          </a:prstGeom>
          <a:noFill/>
          <a:ln w="9525">
            <a:noFill/>
            <a:miter lim="800000"/>
            <a:headEnd/>
            <a:tailEnd/>
          </a:ln>
        </p:spPr>
        <p:txBody>
          <a:bodyPr>
            <a:spAutoFit/>
          </a:bodyPr>
          <a:lstStyle/>
          <a:p>
            <a:pPr marL="342900" indent="-342900">
              <a:spcBef>
                <a:spcPct val="20000"/>
              </a:spcBef>
              <a:buFontTx/>
              <a:buChar char="•"/>
              <a:defRPr/>
            </a:pPr>
            <a:r>
              <a:rPr lang="en-US" sz="2800" b="1" kern="0" dirty="0" err="1">
                <a:solidFill>
                  <a:srgbClr val="FF1B36"/>
                </a:solidFill>
                <a:latin typeface="Verdana" pitchFamily="34" charset="0"/>
              </a:rPr>
              <a:t>microcultures</a:t>
            </a:r>
            <a:r>
              <a:rPr lang="en-US" sz="2800" b="1" kern="0" dirty="0">
                <a:solidFill>
                  <a:srgbClr val="FF1B36"/>
                </a:solidFill>
                <a:latin typeface="Verdana" pitchFamily="34" charset="0"/>
              </a:rPr>
              <a:t> </a:t>
            </a:r>
            <a:r>
              <a:rPr lang="en-US" sz="2800" b="1" kern="0" dirty="0">
                <a:solidFill>
                  <a:srgbClr val="000000"/>
                </a:solidFill>
                <a:latin typeface="Verdana" pitchFamily="34" charset="0"/>
              </a:rPr>
              <a:t>can include ethnic groups </a:t>
            </a:r>
            <a:r>
              <a:rPr lang="en-US" sz="2800" b="1" i="1" kern="0" dirty="0">
                <a:solidFill>
                  <a:srgbClr val="FF1B36"/>
                </a:solidFill>
                <a:latin typeface="Verdana" pitchFamily="34" charset="0"/>
              </a:rPr>
              <a:t>within</a:t>
            </a:r>
            <a:r>
              <a:rPr lang="en-US" sz="2800" b="1" kern="0" dirty="0">
                <a:solidFill>
                  <a:srgbClr val="000000"/>
                </a:solidFill>
                <a:latin typeface="Verdana" pitchFamily="34" charset="0"/>
              </a:rPr>
              <a:t> nations</a:t>
            </a:r>
          </a:p>
          <a:p>
            <a:pPr marL="342900" indent="-342900">
              <a:lnSpc>
                <a:spcPct val="30000"/>
              </a:lnSpc>
              <a:spcBef>
                <a:spcPct val="20000"/>
              </a:spcBef>
              <a:buFontTx/>
              <a:buChar char="•"/>
              <a:defRPr/>
            </a:pPr>
            <a:endParaRPr lang="en-US" sz="2800" b="1" kern="0" dirty="0">
              <a:solidFill>
                <a:srgbClr val="FF1B36"/>
              </a:solidFill>
              <a:latin typeface="Verdana" pitchFamily="34" charset="0"/>
            </a:endParaRPr>
          </a:p>
          <a:p>
            <a:pPr marL="628650" lvl="1" indent="-171450">
              <a:spcBef>
                <a:spcPct val="20000"/>
              </a:spcBef>
              <a:buFontTx/>
              <a:buChar char="–"/>
              <a:defRPr/>
            </a:pPr>
            <a:r>
              <a:rPr lang="en-US" sz="2400" b="1" kern="0" dirty="0">
                <a:solidFill>
                  <a:srgbClr val="000000"/>
                </a:solidFill>
                <a:latin typeface="Verdana" pitchFamily="34" charset="0"/>
              </a:rPr>
              <a:t> e.g., </a:t>
            </a:r>
            <a:r>
              <a:rPr lang="en-US" sz="2400" b="1" i="1" kern="0" dirty="0" err="1">
                <a:solidFill>
                  <a:srgbClr val="000000"/>
                </a:solidFill>
                <a:latin typeface="Verdana" pitchFamily="34" charset="0"/>
              </a:rPr>
              <a:t>Anishinabe</a:t>
            </a:r>
            <a:r>
              <a:rPr lang="en-US" sz="2400" b="1" kern="0" dirty="0">
                <a:solidFill>
                  <a:srgbClr val="000000"/>
                </a:solidFill>
                <a:latin typeface="Verdana" pitchFamily="34" charset="0"/>
              </a:rPr>
              <a:t> (Chippewa; Ojibwa)</a:t>
            </a:r>
          </a:p>
          <a:p>
            <a:pPr marL="628650" lvl="1" indent="-171450">
              <a:spcBef>
                <a:spcPct val="20000"/>
              </a:spcBef>
              <a:buFontTx/>
              <a:buChar char="–"/>
              <a:defRPr/>
            </a:pPr>
            <a:r>
              <a:rPr lang="en-US" sz="2000" b="1" kern="0" dirty="0">
                <a:solidFill>
                  <a:srgbClr val="DAEDEF">
                    <a:lumMod val="90000"/>
                  </a:srgbClr>
                </a:solidFill>
                <a:latin typeface="Verdana" pitchFamily="34" charset="0"/>
              </a:rPr>
              <a:t>  e.g., Irish “</a:t>
            </a:r>
            <a:r>
              <a:rPr lang="en-US" sz="2000" b="1" kern="0" dirty="0" err="1">
                <a:solidFill>
                  <a:srgbClr val="DAEDEF">
                    <a:lumMod val="90000"/>
                  </a:srgbClr>
                </a:solidFill>
                <a:latin typeface="Verdana" pitchFamily="34" charset="0"/>
              </a:rPr>
              <a:t>Travellers</a:t>
            </a:r>
            <a:r>
              <a:rPr lang="en-US" sz="2000" b="1" kern="0" dirty="0">
                <a:solidFill>
                  <a:srgbClr val="DAEDEF">
                    <a:lumMod val="90000"/>
                  </a:srgbClr>
                </a:solidFill>
                <a:latin typeface="Verdana" pitchFamily="34" charset="0"/>
              </a:rPr>
              <a:t>”</a:t>
            </a:r>
          </a:p>
          <a:p>
            <a:pPr marL="1143000" lvl="2" indent="-163513">
              <a:spcBef>
                <a:spcPct val="20000"/>
              </a:spcBef>
              <a:buFontTx/>
              <a:buChar char="•"/>
              <a:defRPr/>
            </a:pPr>
            <a:r>
              <a:rPr lang="en-US" b="1" kern="0" dirty="0">
                <a:solidFill>
                  <a:srgbClr val="DAEDEF">
                    <a:lumMod val="90000"/>
                  </a:srgbClr>
                </a:solidFill>
                <a:latin typeface="Verdana" pitchFamily="34" charset="0"/>
              </a:rPr>
              <a:t>sometimes incorrectly called “Gypsies”</a:t>
            </a:r>
            <a:endParaRPr lang="en-US" sz="2000" b="1" kern="0" dirty="0">
              <a:solidFill>
                <a:srgbClr val="DAEDEF">
                  <a:lumMod val="90000"/>
                </a:srgbClr>
              </a:solidFill>
              <a:latin typeface="Verdana" pitchFamily="34" charset="0"/>
            </a:endParaRPr>
          </a:p>
          <a:p>
            <a:pPr marL="628650" lvl="1" indent="-171450">
              <a:spcBef>
                <a:spcPct val="20000"/>
              </a:spcBef>
              <a:buFontTx/>
              <a:buChar char="–"/>
              <a:defRPr/>
            </a:pPr>
            <a:r>
              <a:rPr lang="en-US" sz="2000" b="1" kern="0" dirty="0">
                <a:solidFill>
                  <a:srgbClr val="DAEDEF">
                    <a:lumMod val="90000"/>
                  </a:srgbClr>
                </a:solidFill>
                <a:latin typeface="Verdana" pitchFamily="34" charset="0"/>
              </a:rPr>
              <a:t>e.g., Rom (Gypsies)</a:t>
            </a:r>
          </a:p>
          <a:p>
            <a:pPr marL="628650" lvl="1" indent="-171450">
              <a:spcBef>
                <a:spcPct val="20000"/>
              </a:spcBef>
              <a:buFontTx/>
              <a:buChar char="–"/>
              <a:defRPr/>
            </a:pPr>
            <a:r>
              <a:rPr lang="en-US" sz="2000" b="1" kern="0" dirty="0">
                <a:solidFill>
                  <a:srgbClr val="DAEDEF">
                    <a:lumMod val="90000"/>
                  </a:srgbClr>
                </a:solidFill>
                <a:latin typeface="Verdana" pitchFamily="34" charset="0"/>
              </a:rPr>
              <a:t>e.g., Basques</a:t>
            </a:r>
          </a:p>
          <a:p>
            <a:pPr marL="628650" lvl="1" indent="-171450">
              <a:spcBef>
                <a:spcPct val="20000"/>
              </a:spcBef>
              <a:buFontTx/>
              <a:buChar char="–"/>
              <a:defRPr/>
            </a:pPr>
            <a:r>
              <a:rPr lang="en-US" sz="2000" b="1" kern="0" dirty="0">
                <a:solidFill>
                  <a:srgbClr val="DAEDEF">
                    <a:lumMod val="90000"/>
                  </a:srgbClr>
                </a:solidFill>
                <a:latin typeface="Verdana" pitchFamily="34" charset="0"/>
              </a:rPr>
              <a:t> e.g., Kurds</a:t>
            </a:r>
          </a:p>
          <a:p>
            <a:pPr marL="628650" lvl="1" indent="-171450">
              <a:spcBef>
                <a:spcPct val="20000"/>
              </a:spcBef>
              <a:buFontTx/>
              <a:buChar char="–"/>
              <a:defRPr/>
            </a:pPr>
            <a:r>
              <a:rPr lang="en-US" sz="2000" b="1" kern="0" dirty="0">
                <a:solidFill>
                  <a:srgbClr val="DAEDEF">
                    <a:lumMod val="90000"/>
                  </a:srgbClr>
                </a:solidFill>
                <a:latin typeface="Verdana" pitchFamily="34" charset="0"/>
              </a:rPr>
              <a:t> e.g., Australian Aboriginals</a:t>
            </a:r>
          </a:p>
        </p:txBody>
      </p:sp>
      <p:sp>
        <p:nvSpPr>
          <p:cNvPr id="4" name="TextBox 3"/>
          <p:cNvSpPr txBox="1">
            <a:spLocks noChangeArrowheads="1"/>
          </p:cNvSpPr>
          <p:nvPr/>
        </p:nvSpPr>
        <p:spPr bwMode="auto">
          <a:xfrm>
            <a:off x="1683966" y="3875178"/>
            <a:ext cx="5762625" cy="2431435"/>
          </a:xfrm>
          <a:prstGeom prst="rect">
            <a:avLst/>
          </a:prstGeom>
          <a:solidFill>
            <a:schemeClr val="bg1"/>
          </a:solidFill>
          <a:ln w="76200">
            <a:solidFill>
              <a:srgbClr val="FFC000"/>
            </a:solidFill>
            <a:miter lim="800000"/>
            <a:headEnd/>
            <a:tailEnd/>
          </a:ln>
        </p:spPr>
        <p:txBody>
          <a:bodyPr lIns="228600" tIns="228600" rIns="228600" bIns="228600">
            <a:spAutoFit/>
          </a:bodyPr>
          <a:lstStyle/>
          <a:p>
            <a:pPr algn="ctr"/>
            <a:r>
              <a:rPr lang="en-US" sz="3200" b="1" dirty="0">
                <a:solidFill>
                  <a:srgbClr val="000000"/>
                </a:solidFill>
              </a:rPr>
              <a:t>as we have seen,</a:t>
            </a:r>
          </a:p>
          <a:p>
            <a:pPr algn="ctr"/>
            <a:r>
              <a:rPr lang="en-US" sz="3200" b="1" dirty="0">
                <a:solidFill>
                  <a:srgbClr val="000000"/>
                </a:solidFill>
              </a:rPr>
              <a:t>local groups generally strive to preserve their cultural identity, for e.g. . . .</a:t>
            </a:r>
          </a:p>
        </p:txBody>
      </p:sp>
      <p:sp>
        <p:nvSpPr>
          <p:cNvPr id="6"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rPr>
              <a:t>The Concept of Culture</a:t>
            </a:r>
          </a:p>
        </p:txBody>
      </p:sp>
    </p:spTree>
    <p:extLst>
      <p:ext uri="{BB962C8B-B14F-4D97-AF65-F5344CB8AC3E}">
        <p14:creationId xmlns:p14="http://schemas.microsoft.com/office/powerpoint/2010/main" val="2388674990"/>
      </p:ext>
    </p:extLst>
  </p:cSld>
  <p:clrMapOvr>
    <a:masterClrMapping/>
  </p:clrMapOvr>
  <p:transition/>
</p:sld>
</file>

<file path=ppt/slides/slide20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4034" name="AutoShape 2"/>
          <p:cNvSpPr>
            <a:spLocks noChangeArrowheads="1"/>
          </p:cNvSpPr>
          <p:nvPr/>
        </p:nvSpPr>
        <p:spPr bwMode="auto">
          <a:xfrm>
            <a:off x="2914653" y="461023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4035" name="AutoShape 3"/>
          <p:cNvSpPr>
            <a:spLocks noChangeArrowheads="1"/>
          </p:cNvSpPr>
          <p:nvPr/>
        </p:nvSpPr>
        <p:spPr bwMode="auto">
          <a:xfrm>
            <a:off x="2533653" y="3943484"/>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4036" name="AutoShape 4"/>
          <p:cNvSpPr>
            <a:spLocks noChangeArrowheads="1"/>
          </p:cNvSpPr>
          <p:nvPr/>
        </p:nvSpPr>
        <p:spPr bwMode="auto">
          <a:xfrm flipV="1">
            <a:off x="1847852" y="4867409"/>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4037"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4038" name="AutoShape 6"/>
          <p:cNvSpPr>
            <a:spLocks noChangeArrowheads="1"/>
          </p:cNvSpPr>
          <p:nvPr/>
        </p:nvSpPr>
        <p:spPr bwMode="auto">
          <a:xfrm>
            <a:off x="2495550" y="461023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4039" name="AutoShape 7"/>
          <p:cNvSpPr>
            <a:spLocks noChangeArrowheads="1"/>
          </p:cNvSpPr>
          <p:nvPr/>
        </p:nvSpPr>
        <p:spPr bwMode="auto">
          <a:xfrm>
            <a:off x="3181350" y="501028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4040" name="AutoShape 8"/>
          <p:cNvSpPr>
            <a:spLocks noChangeArrowheads="1"/>
          </p:cNvSpPr>
          <p:nvPr/>
        </p:nvSpPr>
        <p:spPr bwMode="auto">
          <a:xfrm>
            <a:off x="3238501" y="529603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4041" name="AutoShape 9"/>
          <p:cNvSpPr>
            <a:spLocks noChangeArrowheads="1"/>
          </p:cNvSpPr>
          <p:nvPr/>
        </p:nvSpPr>
        <p:spPr bwMode="auto">
          <a:xfrm>
            <a:off x="2724150" y="533413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4042" name="Text Box 10"/>
          <p:cNvSpPr txBox="1">
            <a:spLocks noChangeArrowheads="1"/>
          </p:cNvSpPr>
          <p:nvPr/>
        </p:nvSpPr>
        <p:spPr bwMode="auto">
          <a:xfrm>
            <a:off x="2813050" y="6474414"/>
            <a:ext cx="3544112" cy="276999"/>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hlinkClick r:id="rId3"/>
              </a:rPr>
              <a:t>www.worldlicenceplates.com/usa/US_MNXX.html</a:t>
            </a:r>
            <a:endPar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44043" name="Picture 7"/>
          <p:cNvPicPr>
            <a:picLocks noChangeAspect="1" noChangeArrowheads="1"/>
          </p:cNvPicPr>
          <p:nvPr/>
        </p:nvPicPr>
        <p:blipFill>
          <a:blip r:embed="rId4" cstate="print"/>
          <a:srcRect/>
          <a:stretch>
            <a:fillRect/>
          </a:stretch>
        </p:blipFill>
        <p:spPr bwMode="auto">
          <a:xfrm>
            <a:off x="598555" y="874847"/>
            <a:ext cx="7589837" cy="3387725"/>
          </a:xfrm>
          <a:prstGeom prst="rect">
            <a:avLst/>
          </a:prstGeom>
          <a:noFill/>
          <a:ln w="28575">
            <a:noFill/>
            <a:miter lim="800000"/>
            <a:headEnd/>
            <a:tailEnd/>
          </a:ln>
        </p:spPr>
      </p:pic>
      <p:pic>
        <p:nvPicPr>
          <p:cNvPr id="44044" name="Picture 6"/>
          <p:cNvPicPr>
            <a:picLocks noChangeAspect="1" noChangeArrowheads="1"/>
          </p:cNvPicPr>
          <p:nvPr/>
        </p:nvPicPr>
        <p:blipFill>
          <a:blip r:embed="rId5" cstate="print"/>
          <a:srcRect/>
          <a:stretch>
            <a:fillRect/>
          </a:stretch>
        </p:blipFill>
        <p:spPr bwMode="auto">
          <a:xfrm>
            <a:off x="3395663" y="3932238"/>
            <a:ext cx="2381250" cy="2419350"/>
          </a:xfrm>
          <a:prstGeom prst="rect">
            <a:avLst/>
          </a:prstGeom>
          <a:noFill/>
          <a:ln w="28575">
            <a:noFill/>
            <a:miter lim="800000"/>
            <a:headEnd/>
            <a:tailEnd/>
          </a:ln>
        </p:spPr>
      </p:pic>
      <p:sp>
        <p:nvSpPr>
          <p:cNvPr id="13" name="Rectangle 12"/>
          <p:cNvSpPr>
            <a:spLocks noChangeArrowheads="1"/>
          </p:cNvSpPr>
          <p:nvPr/>
        </p:nvSpPr>
        <p:spPr bwMode="auto">
          <a:xfrm>
            <a:off x="666750" y="4573314"/>
            <a:ext cx="7772400" cy="1446550"/>
          </a:xfrm>
          <a:prstGeom prst="rect">
            <a:avLst/>
          </a:prstGeom>
          <a:solidFill>
            <a:schemeClr val="bg1"/>
          </a:solidFill>
          <a:ln w="76200">
            <a:solidFill>
              <a:srgbClr val="FFC000"/>
            </a:solidFill>
            <a:miter lim="800000"/>
            <a:headEnd/>
            <a:tailEnd/>
          </a:ln>
        </p:spPr>
        <p:txBody>
          <a:bodyPr wrap="square" lIns="228600" tIns="228600" rIns="228600" bIns="22860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mn-cs"/>
              </a:rPr>
              <a:t>you can probably see signs of this in your area . . . </a:t>
            </a:r>
          </a:p>
        </p:txBody>
      </p:sp>
    </p:spTree>
    <p:extLst>
      <p:ext uri="{BB962C8B-B14F-4D97-AF65-F5344CB8AC3E}">
        <p14:creationId xmlns:p14="http://schemas.microsoft.com/office/powerpoint/2010/main" val="108520341"/>
      </p:ext>
    </p:extLst>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15042" name="AutoShape 2"/>
          <p:cNvSpPr>
            <a:spLocks noChangeArrowheads="1"/>
          </p:cNvSpPr>
          <p:nvPr/>
        </p:nvSpPr>
        <p:spPr bwMode="auto">
          <a:xfrm>
            <a:off x="2914653" y="4610003"/>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5043" name="AutoShape 3"/>
          <p:cNvSpPr>
            <a:spLocks noChangeArrowheads="1"/>
          </p:cNvSpPr>
          <p:nvPr/>
        </p:nvSpPr>
        <p:spPr bwMode="auto">
          <a:xfrm>
            <a:off x="2533653" y="3943372"/>
            <a:ext cx="1795463" cy="733425"/>
          </a:xfrm>
          <a:prstGeom prst="leftArrow">
            <a:avLst>
              <a:gd name="adj1" fmla="val 50000"/>
              <a:gd name="adj2" fmla="val 40291"/>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5044" name="AutoShape 4"/>
          <p:cNvSpPr>
            <a:spLocks noChangeArrowheads="1"/>
          </p:cNvSpPr>
          <p:nvPr/>
        </p:nvSpPr>
        <p:spPr bwMode="auto">
          <a:xfrm flipV="1">
            <a:off x="1847852" y="4867297"/>
            <a:ext cx="976313" cy="733425"/>
          </a:xfrm>
          <a:prstGeom prst="leftArrow">
            <a:avLst>
              <a:gd name="adj1" fmla="val 50000"/>
              <a:gd name="adj2" fmla="val 25009"/>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5045" name="AutoShape 5"/>
          <p:cNvSpPr>
            <a:spLocks noChangeArrowheads="1"/>
          </p:cNvSpPr>
          <p:nvPr/>
        </p:nvSpPr>
        <p:spPr bwMode="auto">
          <a:xfrm>
            <a:off x="1847852" y="6572252"/>
            <a:ext cx="976313" cy="733425"/>
          </a:xfrm>
          <a:prstGeom prst="leftArrow">
            <a:avLst>
              <a:gd name="adj1" fmla="val 50000"/>
              <a:gd name="adj2" fmla="val 50264"/>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5046" name="AutoShape 6"/>
          <p:cNvSpPr>
            <a:spLocks noChangeArrowheads="1"/>
          </p:cNvSpPr>
          <p:nvPr/>
        </p:nvSpPr>
        <p:spPr bwMode="auto">
          <a:xfrm>
            <a:off x="2495550" y="4610003"/>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5047" name="AutoShape 7"/>
          <p:cNvSpPr>
            <a:spLocks noChangeArrowheads="1"/>
          </p:cNvSpPr>
          <p:nvPr/>
        </p:nvSpPr>
        <p:spPr bwMode="auto">
          <a:xfrm>
            <a:off x="3181350" y="5010053"/>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5048" name="AutoShape 8"/>
          <p:cNvSpPr>
            <a:spLocks noChangeArrowheads="1"/>
          </p:cNvSpPr>
          <p:nvPr/>
        </p:nvSpPr>
        <p:spPr bwMode="auto">
          <a:xfrm>
            <a:off x="3238501" y="5295803"/>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5049" name="AutoShape 9"/>
          <p:cNvSpPr>
            <a:spLocks noChangeArrowheads="1"/>
          </p:cNvSpPr>
          <p:nvPr/>
        </p:nvSpPr>
        <p:spPr bwMode="auto">
          <a:xfrm>
            <a:off x="2724150" y="5333903"/>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5050" name="Text Box 10"/>
          <p:cNvSpPr txBox="1">
            <a:spLocks noChangeArrowheads="1"/>
          </p:cNvSpPr>
          <p:nvPr/>
        </p:nvSpPr>
        <p:spPr bwMode="auto">
          <a:xfrm>
            <a:off x="2689412" y="6590549"/>
            <a:ext cx="3724096" cy="216366"/>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Arial" charset="0"/>
                <a:ea typeface="+mn-ea"/>
                <a:cs typeface="+mn-cs"/>
                <a:hlinkClick r:id="rId3"/>
              </a:rPr>
              <a:t>://www.blackbearcasinoresort.com/</a:t>
            </a:r>
            <a:endParaRPr kumimoji="0" lang="en-US" sz="800" b="0" i="1"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405506" name="Picture 2"/>
          <p:cNvPicPr>
            <a:picLocks noChangeAspect="1" noChangeArrowheads="1"/>
          </p:cNvPicPr>
          <p:nvPr/>
        </p:nvPicPr>
        <p:blipFill>
          <a:blip r:embed="rId4" cstate="print"/>
          <a:srcRect/>
          <a:stretch>
            <a:fillRect/>
          </a:stretch>
        </p:blipFill>
        <p:spPr bwMode="auto">
          <a:xfrm>
            <a:off x="672353" y="591468"/>
            <a:ext cx="7772400" cy="4857750"/>
          </a:xfrm>
          <a:prstGeom prst="rect">
            <a:avLst/>
          </a:prstGeom>
          <a:noFill/>
          <a:ln w="9525">
            <a:noFill/>
            <a:miter lim="800000"/>
            <a:headEnd/>
            <a:tailEnd/>
          </a:ln>
        </p:spPr>
      </p:pic>
      <p:pic>
        <p:nvPicPr>
          <p:cNvPr id="405507" name="Picture 3"/>
          <p:cNvPicPr>
            <a:picLocks noChangeAspect="1" noChangeArrowheads="1"/>
          </p:cNvPicPr>
          <p:nvPr/>
        </p:nvPicPr>
        <p:blipFill>
          <a:blip r:embed="rId5" cstate="print"/>
          <a:srcRect/>
          <a:stretch>
            <a:fillRect/>
          </a:stretch>
        </p:blipFill>
        <p:spPr bwMode="auto">
          <a:xfrm>
            <a:off x="3381375" y="3543765"/>
            <a:ext cx="2381250" cy="1590675"/>
          </a:xfrm>
          <a:prstGeom prst="rect">
            <a:avLst/>
          </a:prstGeom>
          <a:noFill/>
          <a:ln w="9525">
            <a:noFill/>
            <a:miter lim="800000"/>
            <a:headEnd/>
            <a:tailEnd/>
          </a:ln>
        </p:spPr>
      </p:pic>
      <p:sp>
        <p:nvSpPr>
          <p:cNvPr id="15" name="Text Box 4"/>
          <p:cNvSpPr txBox="1">
            <a:spLocks noChangeArrowheads="1"/>
          </p:cNvSpPr>
          <p:nvPr/>
        </p:nvSpPr>
        <p:spPr bwMode="auto">
          <a:xfrm>
            <a:off x="4495800" y="5544456"/>
            <a:ext cx="611065" cy="215444"/>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000000"/>
                </a:solidFill>
                <a:effectLst/>
                <a:uLnTx/>
                <a:uFillTx/>
                <a:latin typeface="Times New Roman" pitchFamily="18" charset="0"/>
                <a:ea typeface="+mn-ea"/>
                <a:cs typeface="+mn-cs"/>
              </a:rPr>
              <a:t>Wikipedia</a:t>
            </a:r>
          </a:p>
        </p:txBody>
      </p:sp>
      <p:pic>
        <p:nvPicPr>
          <p:cNvPr id="405508" name="Picture 4"/>
          <p:cNvPicPr>
            <a:picLocks noChangeAspect="1" noChangeArrowheads="1"/>
          </p:cNvPicPr>
          <p:nvPr/>
        </p:nvPicPr>
        <p:blipFill>
          <a:blip r:embed="rId6" cstate="print"/>
          <a:srcRect/>
          <a:stretch>
            <a:fillRect/>
          </a:stretch>
        </p:blipFill>
        <p:spPr bwMode="auto">
          <a:xfrm>
            <a:off x="1781628" y="1578438"/>
            <a:ext cx="1371600" cy="1514475"/>
          </a:xfrm>
          <a:prstGeom prst="rect">
            <a:avLst/>
          </a:prstGeom>
          <a:noFill/>
          <a:ln w="9525">
            <a:noFill/>
            <a:miter lim="800000"/>
            <a:headEnd/>
            <a:tailEnd/>
          </a:ln>
        </p:spPr>
      </p:pic>
      <p:sp>
        <p:nvSpPr>
          <p:cNvPr id="17" name="Rectangle 16"/>
          <p:cNvSpPr>
            <a:spLocks noChangeArrowheads="1"/>
          </p:cNvSpPr>
          <p:nvPr/>
        </p:nvSpPr>
        <p:spPr bwMode="auto">
          <a:xfrm>
            <a:off x="406399" y="5617805"/>
            <a:ext cx="8316686" cy="954107"/>
          </a:xfrm>
          <a:prstGeom prst="rect">
            <a:avLst/>
          </a:prstGeom>
          <a:solidFill>
            <a:schemeClr val="bg1"/>
          </a:solidFill>
          <a:ln w="76200">
            <a:solidFill>
              <a:srgbClr val="FFC000"/>
            </a:solidFill>
            <a:miter lim="800000"/>
            <a:headEnd/>
            <a:tailEnd/>
          </a:ln>
        </p:spPr>
        <p:txBody>
          <a:bodyPr wrap="square" lIns="228600" tIns="228600" rIns="228600" bIns="22860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mn-cs"/>
              </a:rPr>
              <a:t>you can see signs of this in tourism . . . </a:t>
            </a:r>
          </a:p>
        </p:txBody>
      </p:sp>
    </p:spTree>
    <p:extLst>
      <p:ext uri="{BB962C8B-B14F-4D97-AF65-F5344CB8AC3E}">
        <p14:creationId xmlns:p14="http://schemas.microsoft.com/office/powerpoint/2010/main" val="37323398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550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055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0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3010" name="AutoShape 2"/>
          <p:cNvSpPr>
            <a:spLocks noChangeArrowheads="1"/>
          </p:cNvSpPr>
          <p:nvPr/>
        </p:nvSpPr>
        <p:spPr bwMode="auto">
          <a:xfrm>
            <a:off x="2914653" y="461023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1" name="AutoShape 3"/>
          <p:cNvSpPr>
            <a:spLocks noChangeArrowheads="1"/>
          </p:cNvSpPr>
          <p:nvPr/>
        </p:nvSpPr>
        <p:spPr bwMode="auto">
          <a:xfrm>
            <a:off x="2533653" y="3943484"/>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2" name="AutoShape 4"/>
          <p:cNvSpPr>
            <a:spLocks noChangeArrowheads="1"/>
          </p:cNvSpPr>
          <p:nvPr/>
        </p:nvSpPr>
        <p:spPr bwMode="auto">
          <a:xfrm flipV="1">
            <a:off x="1847852" y="4867409"/>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4" name="AutoShape 6"/>
          <p:cNvSpPr>
            <a:spLocks noChangeArrowheads="1"/>
          </p:cNvSpPr>
          <p:nvPr/>
        </p:nvSpPr>
        <p:spPr bwMode="auto">
          <a:xfrm>
            <a:off x="2495550" y="461023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5" name="AutoShape 7"/>
          <p:cNvSpPr>
            <a:spLocks noChangeArrowheads="1"/>
          </p:cNvSpPr>
          <p:nvPr/>
        </p:nvSpPr>
        <p:spPr bwMode="auto">
          <a:xfrm>
            <a:off x="3181350" y="501028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6" name="AutoShape 8"/>
          <p:cNvSpPr>
            <a:spLocks noChangeArrowheads="1"/>
          </p:cNvSpPr>
          <p:nvPr/>
        </p:nvSpPr>
        <p:spPr bwMode="auto">
          <a:xfrm>
            <a:off x="3238501" y="529603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7" name="AutoShape 9"/>
          <p:cNvSpPr>
            <a:spLocks noChangeArrowheads="1"/>
          </p:cNvSpPr>
          <p:nvPr/>
        </p:nvSpPr>
        <p:spPr bwMode="auto">
          <a:xfrm>
            <a:off x="2724150" y="533413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432" y="1016006"/>
            <a:ext cx="8254895" cy="2159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4871" y="3267396"/>
            <a:ext cx="4349748" cy="3262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 Box 10"/>
          <p:cNvSpPr txBox="1">
            <a:spLocks noChangeArrowheads="1"/>
          </p:cNvSpPr>
          <p:nvPr/>
        </p:nvSpPr>
        <p:spPr bwMode="auto">
          <a:xfrm>
            <a:off x="2465602" y="6632708"/>
            <a:ext cx="4225837" cy="21544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5"/>
              </a:rPr>
              <a:t>http://news.minnesota.publicradio.org/features/2005/02/24_hemphills_fonduluth/?refid=0</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6" name="Rectangle 15"/>
          <p:cNvSpPr>
            <a:spLocks noChangeArrowheads="1"/>
          </p:cNvSpPr>
          <p:nvPr/>
        </p:nvSpPr>
        <p:spPr bwMode="auto">
          <a:xfrm>
            <a:off x="406399" y="5617805"/>
            <a:ext cx="8316686" cy="954107"/>
          </a:xfrm>
          <a:prstGeom prst="rect">
            <a:avLst/>
          </a:prstGeom>
          <a:solidFill>
            <a:schemeClr val="bg1"/>
          </a:solidFill>
          <a:ln w="76200">
            <a:solidFill>
              <a:srgbClr val="FFC000"/>
            </a:solidFill>
            <a:miter lim="800000"/>
            <a:headEnd/>
            <a:tailEnd/>
          </a:ln>
        </p:spPr>
        <p:txBody>
          <a:bodyPr wrap="square" lIns="228600" tIns="228600" rIns="228600" bIns="22860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mn-cs"/>
              </a:rPr>
              <a:t>you can see signs of this in tourism . . . </a:t>
            </a:r>
          </a:p>
        </p:txBody>
      </p:sp>
    </p:spTree>
    <p:extLst>
      <p:ext uri="{BB962C8B-B14F-4D97-AF65-F5344CB8AC3E}">
        <p14:creationId xmlns:p14="http://schemas.microsoft.com/office/powerpoint/2010/main" val="1530089960"/>
      </p:ext>
    </p:extLst>
  </p:cSld>
  <p:clrMapOvr>
    <a:masterClrMapping/>
  </p:clrMapOvr>
  <p:transition/>
</p:sld>
</file>

<file path=ppt/slides/slide20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3010" name="AutoShape 2"/>
          <p:cNvSpPr>
            <a:spLocks noChangeArrowheads="1"/>
          </p:cNvSpPr>
          <p:nvPr/>
        </p:nvSpPr>
        <p:spPr bwMode="auto">
          <a:xfrm>
            <a:off x="2914653" y="461023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1" name="AutoShape 3"/>
          <p:cNvSpPr>
            <a:spLocks noChangeArrowheads="1"/>
          </p:cNvSpPr>
          <p:nvPr/>
        </p:nvSpPr>
        <p:spPr bwMode="auto">
          <a:xfrm>
            <a:off x="2533653" y="3943484"/>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2" name="AutoShape 4"/>
          <p:cNvSpPr>
            <a:spLocks noChangeArrowheads="1"/>
          </p:cNvSpPr>
          <p:nvPr/>
        </p:nvSpPr>
        <p:spPr bwMode="auto">
          <a:xfrm flipV="1">
            <a:off x="1847852" y="4867409"/>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4" name="AutoShape 6"/>
          <p:cNvSpPr>
            <a:spLocks noChangeArrowheads="1"/>
          </p:cNvSpPr>
          <p:nvPr/>
        </p:nvSpPr>
        <p:spPr bwMode="auto">
          <a:xfrm>
            <a:off x="2495550" y="461023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5" name="AutoShape 7"/>
          <p:cNvSpPr>
            <a:spLocks noChangeArrowheads="1"/>
          </p:cNvSpPr>
          <p:nvPr/>
        </p:nvSpPr>
        <p:spPr bwMode="auto">
          <a:xfrm>
            <a:off x="3181350" y="501028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6" name="AutoShape 8"/>
          <p:cNvSpPr>
            <a:spLocks noChangeArrowheads="1"/>
          </p:cNvSpPr>
          <p:nvPr/>
        </p:nvSpPr>
        <p:spPr bwMode="auto">
          <a:xfrm>
            <a:off x="3238501" y="529603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7" name="AutoShape 9"/>
          <p:cNvSpPr>
            <a:spLocks noChangeArrowheads="1"/>
          </p:cNvSpPr>
          <p:nvPr/>
        </p:nvSpPr>
        <p:spPr bwMode="auto">
          <a:xfrm>
            <a:off x="2724150" y="533413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8" name="Text Box 10"/>
          <p:cNvSpPr txBox="1">
            <a:spLocks noChangeArrowheads="1"/>
          </p:cNvSpPr>
          <p:nvPr/>
        </p:nvSpPr>
        <p:spPr bwMode="auto">
          <a:xfrm>
            <a:off x="2741368" y="6400372"/>
            <a:ext cx="3667992" cy="21544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http://minnesota.publicradio.org/display/web/2010/05/04/ojibwe-treaty-rights/</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1027" name="Picture 3"/>
          <p:cNvPicPr>
            <a:picLocks noChangeAspect="1" noChangeArrowheads="1"/>
          </p:cNvPicPr>
          <p:nvPr/>
        </p:nvPicPr>
        <p:blipFill>
          <a:blip r:embed="rId4" cstate="print"/>
          <a:srcRect/>
          <a:stretch>
            <a:fillRect/>
          </a:stretch>
        </p:blipFill>
        <p:spPr bwMode="auto">
          <a:xfrm>
            <a:off x="679222" y="407191"/>
            <a:ext cx="7772400" cy="5752365"/>
          </a:xfrm>
          <a:prstGeom prst="rect">
            <a:avLst/>
          </a:prstGeom>
          <a:noFill/>
          <a:ln w="9525">
            <a:noFill/>
            <a:miter lim="800000"/>
            <a:headEnd/>
            <a:tailEnd/>
          </a:ln>
        </p:spPr>
      </p:pic>
      <p:sp>
        <p:nvSpPr>
          <p:cNvPr id="11" name="Rectangle 10"/>
          <p:cNvSpPr>
            <a:spLocks noChangeArrowheads="1"/>
          </p:cNvSpPr>
          <p:nvPr/>
        </p:nvSpPr>
        <p:spPr bwMode="auto">
          <a:xfrm>
            <a:off x="391885" y="4834049"/>
            <a:ext cx="8316686" cy="954107"/>
          </a:xfrm>
          <a:prstGeom prst="rect">
            <a:avLst/>
          </a:prstGeom>
          <a:solidFill>
            <a:schemeClr val="bg1"/>
          </a:solidFill>
          <a:ln w="76200">
            <a:solidFill>
              <a:srgbClr val="FFC000"/>
            </a:solidFill>
            <a:miter lim="800000"/>
            <a:headEnd/>
            <a:tailEnd/>
          </a:ln>
        </p:spPr>
        <p:txBody>
          <a:bodyPr wrap="square" lIns="228600" tIns="228600" rIns="228600" bIns="22860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mn-cs"/>
              </a:rPr>
              <a:t>you can see signs of this in the news. . . </a:t>
            </a:r>
          </a:p>
        </p:txBody>
      </p:sp>
    </p:spTree>
    <p:extLst>
      <p:ext uri="{BB962C8B-B14F-4D97-AF65-F5344CB8AC3E}">
        <p14:creationId xmlns:p14="http://schemas.microsoft.com/office/powerpoint/2010/main" val="2312488706"/>
      </p:ext>
    </p:extLst>
  </p:cSld>
  <p:clrMapOvr>
    <a:masterClrMapping/>
  </p:clrMapOvr>
  <p:transition/>
</p:sld>
</file>

<file path=ppt/slides/slide20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3010" name="AutoShape 2"/>
          <p:cNvSpPr>
            <a:spLocks noChangeArrowheads="1"/>
          </p:cNvSpPr>
          <p:nvPr/>
        </p:nvSpPr>
        <p:spPr bwMode="auto">
          <a:xfrm>
            <a:off x="2914653" y="461023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1" name="AutoShape 3"/>
          <p:cNvSpPr>
            <a:spLocks noChangeArrowheads="1"/>
          </p:cNvSpPr>
          <p:nvPr/>
        </p:nvSpPr>
        <p:spPr bwMode="auto">
          <a:xfrm>
            <a:off x="2533653" y="3943484"/>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2" name="AutoShape 4"/>
          <p:cNvSpPr>
            <a:spLocks noChangeArrowheads="1"/>
          </p:cNvSpPr>
          <p:nvPr/>
        </p:nvSpPr>
        <p:spPr bwMode="auto">
          <a:xfrm flipV="1">
            <a:off x="1847852" y="4867409"/>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4" name="AutoShape 6"/>
          <p:cNvSpPr>
            <a:spLocks noChangeArrowheads="1"/>
          </p:cNvSpPr>
          <p:nvPr/>
        </p:nvSpPr>
        <p:spPr bwMode="auto">
          <a:xfrm>
            <a:off x="2495550" y="461023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5" name="AutoShape 7"/>
          <p:cNvSpPr>
            <a:spLocks noChangeArrowheads="1"/>
          </p:cNvSpPr>
          <p:nvPr/>
        </p:nvSpPr>
        <p:spPr bwMode="auto">
          <a:xfrm>
            <a:off x="3181350" y="501028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6" name="AutoShape 8"/>
          <p:cNvSpPr>
            <a:spLocks noChangeArrowheads="1"/>
          </p:cNvSpPr>
          <p:nvPr/>
        </p:nvSpPr>
        <p:spPr bwMode="auto">
          <a:xfrm>
            <a:off x="3238501" y="529603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7" name="AutoShape 9"/>
          <p:cNvSpPr>
            <a:spLocks noChangeArrowheads="1"/>
          </p:cNvSpPr>
          <p:nvPr/>
        </p:nvSpPr>
        <p:spPr bwMode="auto">
          <a:xfrm>
            <a:off x="2724150" y="533413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2" name="Text Box 10"/>
          <p:cNvSpPr txBox="1">
            <a:spLocks noChangeArrowheads="1"/>
          </p:cNvSpPr>
          <p:nvPr/>
        </p:nvSpPr>
        <p:spPr bwMode="auto">
          <a:xfrm>
            <a:off x="2422060" y="6618082"/>
            <a:ext cx="4256293" cy="21544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http://www.startribune.com/wild-rice-showdown-looms-in-northern-minnesota/322642951/</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307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6428" y="179395"/>
            <a:ext cx="5789668"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a:spLocks noChangeArrowheads="1"/>
          </p:cNvSpPr>
          <p:nvPr/>
        </p:nvSpPr>
        <p:spPr bwMode="auto">
          <a:xfrm>
            <a:off x="391885" y="4834049"/>
            <a:ext cx="8316686" cy="954107"/>
          </a:xfrm>
          <a:prstGeom prst="rect">
            <a:avLst/>
          </a:prstGeom>
          <a:solidFill>
            <a:schemeClr val="bg1"/>
          </a:solidFill>
          <a:ln w="76200">
            <a:solidFill>
              <a:srgbClr val="FFC000"/>
            </a:solidFill>
            <a:miter lim="800000"/>
            <a:headEnd/>
            <a:tailEnd/>
          </a:ln>
        </p:spPr>
        <p:txBody>
          <a:bodyPr wrap="square" lIns="228600" tIns="228600" rIns="228600" bIns="22860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mn-cs"/>
              </a:rPr>
              <a:t>you can see signs of this in the news. . . </a:t>
            </a:r>
          </a:p>
        </p:txBody>
      </p:sp>
    </p:spTree>
    <p:extLst>
      <p:ext uri="{BB962C8B-B14F-4D97-AF65-F5344CB8AC3E}">
        <p14:creationId xmlns:p14="http://schemas.microsoft.com/office/powerpoint/2010/main" val="160374343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38915" name="Rectangle 3"/>
          <p:cNvSpPr>
            <a:spLocks noGrp="1" noChangeArrowheads="1"/>
          </p:cNvSpPr>
          <p:nvPr>
            <p:ph type="subTitle" idx="4294967295"/>
          </p:nvPr>
        </p:nvSpPr>
        <p:spPr>
          <a:xfrm>
            <a:off x="900201" y="1625395"/>
            <a:ext cx="7329487" cy="3367076"/>
          </a:xfrm>
        </p:spPr>
        <p:txBody>
          <a:bodyPr>
            <a:spAutoFit/>
          </a:bodyPr>
          <a:lstStyle/>
          <a:p>
            <a:pPr eaLnBrk="1" hangingPunct="1">
              <a:lnSpc>
                <a:spcPct val="80000"/>
              </a:lnSpc>
              <a:tabLst>
                <a:tab pos="0" algn="l"/>
              </a:tabLst>
            </a:pPr>
            <a:r>
              <a:rPr lang="en-US" b="1" dirty="0" err="1">
                <a:solidFill>
                  <a:srgbClr val="FF1B36"/>
                </a:solidFill>
              </a:rPr>
              <a:t>microculture</a:t>
            </a:r>
            <a:endParaRPr lang="en-US" b="1" dirty="0">
              <a:solidFill>
                <a:srgbClr val="FF1B36"/>
              </a:solidFill>
            </a:endParaRPr>
          </a:p>
          <a:p>
            <a:pPr eaLnBrk="1" hangingPunct="1">
              <a:lnSpc>
                <a:spcPct val="30000"/>
              </a:lnSpc>
              <a:tabLst>
                <a:tab pos="0" algn="l"/>
              </a:tabLst>
            </a:pPr>
            <a:endParaRPr lang="en-US" b="1" i="1" dirty="0">
              <a:solidFill>
                <a:srgbClr val="FF1B36"/>
              </a:solidFill>
            </a:endParaRPr>
          </a:p>
          <a:p>
            <a:pPr lvl="1" eaLnBrk="1" hangingPunct="1">
              <a:lnSpc>
                <a:spcPct val="110000"/>
              </a:lnSpc>
              <a:tabLst>
                <a:tab pos="0" algn="l"/>
              </a:tabLst>
            </a:pPr>
            <a:r>
              <a:rPr lang="en-US" sz="2400" b="1" dirty="0">
                <a:solidFill>
                  <a:srgbClr val="FFFFFF"/>
                </a:solidFill>
              </a:rPr>
              <a:t>are smaller groups with distinct pattern of learned and shared behavior and thinking found within larger cultures such as ethnic groups in localized regions</a:t>
            </a:r>
          </a:p>
          <a:p>
            <a:pPr lvl="1" eaLnBrk="1" hangingPunct="1">
              <a:tabLst>
                <a:tab pos="0" algn="l"/>
              </a:tabLst>
            </a:pPr>
            <a:r>
              <a:rPr lang="en-US" sz="2400" b="1" dirty="0">
                <a:solidFill>
                  <a:srgbClr val="FFFFFF"/>
                </a:solidFill>
              </a:rPr>
              <a:t>some people like to think of these as </a:t>
            </a:r>
            <a:br>
              <a:rPr lang="en-US" sz="2400" b="1" dirty="0">
                <a:solidFill>
                  <a:srgbClr val="FFFFFF"/>
                </a:solidFill>
              </a:rPr>
            </a:br>
            <a:r>
              <a:rPr lang="en-US" sz="3200" b="1" dirty="0">
                <a:solidFill>
                  <a:srgbClr val="FFFFFF"/>
                </a:solidFill>
              </a:rPr>
              <a:t>“local cultures”</a:t>
            </a:r>
            <a:endParaRPr lang="en-US" sz="2400" b="1" dirty="0">
              <a:solidFill>
                <a:srgbClr val="FFFFFF"/>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6242" y="2294467"/>
            <a:ext cx="5567980" cy="4120893"/>
          </a:xfrm>
          <a:prstGeom prst="rect">
            <a:avLst/>
          </a:prstGeom>
        </p:spPr>
      </p:pic>
      <p:sp>
        <p:nvSpPr>
          <p:cNvPr id="6" name="TextBox 5"/>
          <p:cNvSpPr txBox="1">
            <a:spLocks noChangeArrowheads="1"/>
          </p:cNvSpPr>
          <p:nvPr/>
        </p:nvSpPr>
        <p:spPr bwMode="auto">
          <a:xfrm>
            <a:off x="1393365" y="3164152"/>
            <a:ext cx="6358000" cy="2400657"/>
          </a:xfrm>
          <a:prstGeom prst="rect">
            <a:avLst/>
          </a:prstGeom>
          <a:solidFill>
            <a:schemeClr val="bg1"/>
          </a:solidFill>
          <a:ln w="76200">
            <a:solidFill>
              <a:srgbClr val="FFC000"/>
            </a:solidFill>
            <a:miter lim="800000"/>
            <a:headEnd/>
            <a:tailEnd/>
          </a:ln>
        </p:spPr>
        <p:txBody>
          <a:bodyPr wrap="square" lIns="457200" tIns="457200" rIns="457200" bIns="457200">
            <a:spAutoFit/>
          </a:bodyPr>
          <a:lstStyle/>
          <a:p>
            <a:pPr algn="ctr"/>
            <a:r>
              <a:rPr lang="en-US" sz="3200" b="1" dirty="0">
                <a:solidFill>
                  <a:srgbClr val="000000"/>
                </a:solidFill>
              </a:rPr>
              <a:t>local groups generally strive to preserve their cultural identity . . .</a:t>
            </a:r>
          </a:p>
        </p:txBody>
      </p:sp>
      <p:sp>
        <p:nvSpPr>
          <p:cNvPr id="7"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rPr>
              <a:t>The Concept of Culture</a:t>
            </a:r>
          </a:p>
        </p:txBody>
      </p:sp>
    </p:spTree>
    <p:extLst>
      <p:ext uri="{BB962C8B-B14F-4D97-AF65-F5344CB8AC3E}">
        <p14:creationId xmlns:p14="http://schemas.microsoft.com/office/powerpoint/2010/main" val="1137615879"/>
      </p:ext>
    </p:extLst>
  </p:cSld>
  <p:clrMapOvr>
    <a:masterClrMapping/>
  </p:clrMapOvr>
  <p:transition/>
</p:sld>
</file>

<file path=ppt/slides/slide21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3010" name="AutoShape 2"/>
          <p:cNvSpPr>
            <a:spLocks noChangeArrowheads="1"/>
          </p:cNvSpPr>
          <p:nvPr/>
        </p:nvSpPr>
        <p:spPr bwMode="auto">
          <a:xfrm>
            <a:off x="2914653" y="461023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1" name="AutoShape 3"/>
          <p:cNvSpPr>
            <a:spLocks noChangeArrowheads="1"/>
          </p:cNvSpPr>
          <p:nvPr/>
        </p:nvSpPr>
        <p:spPr bwMode="auto">
          <a:xfrm>
            <a:off x="2533653" y="3943484"/>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2" name="AutoShape 4"/>
          <p:cNvSpPr>
            <a:spLocks noChangeArrowheads="1"/>
          </p:cNvSpPr>
          <p:nvPr/>
        </p:nvSpPr>
        <p:spPr bwMode="auto">
          <a:xfrm flipV="1">
            <a:off x="1847852" y="4867409"/>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4" name="AutoShape 6"/>
          <p:cNvSpPr>
            <a:spLocks noChangeArrowheads="1"/>
          </p:cNvSpPr>
          <p:nvPr/>
        </p:nvSpPr>
        <p:spPr bwMode="auto">
          <a:xfrm>
            <a:off x="2495550" y="461023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5" name="AutoShape 7"/>
          <p:cNvSpPr>
            <a:spLocks noChangeArrowheads="1"/>
          </p:cNvSpPr>
          <p:nvPr/>
        </p:nvSpPr>
        <p:spPr bwMode="auto">
          <a:xfrm>
            <a:off x="3181350" y="501028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6" name="AutoShape 8"/>
          <p:cNvSpPr>
            <a:spLocks noChangeArrowheads="1"/>
          </p:cNvSpPr>
          <p:nvPr/>
        </p:nvSpPr>
        <p:spPr bwMode="auto">
          <a:xfrm>
            <a:off x="3238501" y="529603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7" name="AutoShape 9"/>
          <p:cNvSpPr>
            <a:spLocks noChangeArrowheads="1"/>
          </p:cNvSpPr>
          <p:nvPr/>
        </p:nvSpPr>
        <p:spPr bwMode="auto">
          <a:xfrm>
            <a:off x="2724150" y="533413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5522" y="217710"/>
            <a:ext cx="4957107"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 Box 10"/>
          <p:cNvSpPr txBox="1">
            <a:spLocks noChangeArrowheads="1"/>
          </p:cNvSpPr>
          <p:nvPr/>
        </p:nvSpPr>
        <p:spPr bwMode="auto">
          <a:xfrm>
            <a:off x="2305948" y="6618082"/>
            <a:ext cx="4517583" cy="21544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4"/>
              </a:rPr>
              <a:t>http://www.startribune.com/indian-ricers-back-protesting-on-hole-in-the-day-lake/323222791/#5</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1" name="Rectangle 10"/>
          <p:cNvSpPr>
            <a:spLocks noChangeArrowheads="1"/>
          </p:cNvSpPr>
          <p:nvPr/>
        </p:nvSpPr>
        <p:spPr bwMode="auto">
          <a:xfrm>
            <a:off x="391885" y="4834049"/>
            <a:ext cx="8316686" cy="954107"/>
          </a:xfrm>
          <a:prstGeom prst="rect">
            <a:avLst/>
          </a:prstGeom>
          <a:solidFill>
            <a:schemeClr val="bg1"/>
          </a:solidFill>
          <a:ln w="76200">
            <a:solidFill>
              <a:srgbClr val="FFC000"/>
            </a:solidFill>
            <a:miter lim="800000"/>
            <a:headEnd/>
            <a:tailEnd/>
          </a:ln>
        </p:spPr>
        <p:txBody>
          <a:bodyPr wrap="square" lIns="228600" tIns="228600" rIns="228600" bIns="22860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mn-cs"/>
              </a:rPr>
              <a:t>you can see signs of this in the news. . . </a:t>
            </a:r>
          </a:p>
        </p:txBody>
      </p:sp>
    </p:spTree>
    <p:extLst>
      <p:ext uri="{BB962C8B-B14F-4D97-AF65-F5344CB8AC3E}">
        <p14:creationId xmlns:p14="http://schemas.microsoft.com/office/powerpoint/2010/main" val="751930495"/>
      </p:ext>
    </p:extLst>
  </p:cSld>
  <p:clrMapOvr>
    <a:masterClrMapping/>
  </p:clrMapOvr>
  <p:transition/>
</p:sld>
</file>

<file path=ppt/slides/slide2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6" y="972482"/>
            <a:ext cx="7784196" cy="5631518"/>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and, as usual, 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cultural symbols . . .</a:t>
            </a:r>
          </a:p>
        </p:txBody>
      </p:sp>
    </p:spTree>
    <p:extLst>
      <p:ext uri="{BB962C8B-B14F-4D97-AF65-F5344CB8AC3E}">
        <p14:creationId xmlns:p14="http://schemas.microsoft.com/office/powerpoint/2010/main" val="1712207857"/>
      </p:ext>
    </p:extLst>
  </p:cSld>
  <p:clrMapOvr>
    <a:masterClrMapping/>
  </p:clrMapOvr>
  <p:transition/>
</p:sld>
</file>

<file path=ppt/slides/slide2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6" y="972482"/>
            <a:ext cx="7784196" cy="5631518"/>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and, as usual, 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cultural symbols . . .</a:t>
            </a:r>
          </a:p>
        </p:txBody>
      </p:sp>
    </p:spTree>
    <p:extLst>
      <p:ext uri="{BB962C8B-B14F-4D97-AF65-F5344CB8AC3E}">
        <p14:creationId xmlns:p14="http://schemas.microsoft.com/office/powerpoint/2010/main" val="1663968620"/>
      </p:ext>
    </p:extLst>
  </p:cSld>
  <p:clrMapOvr>
    <a:masterClrMapping/>
  </p:clrMapOvr>
  <p:transition/>
</p:sld>
</file>

<file path=ppt/slides/slide2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1969"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BADDE1"/>
                </a:solidFill>
                <a:effectLst/>
                <a:uLnTx/>
                <a:uFillTx/>
                <a:latin typeface="Arial" pitchFamily="34" charset="0"/>
                <a:ea typeface="+mn-ea"/>
                <a:cs typeface="+mn-cs"/>
              </a:rPr>
              <a:t>The Concept of Culture</a:t>
            </a:r>
          </a:p>
        </p:txBody>
      </p:sp>
      <p:sp>
        <p:nvSpPr>
          <p:cNvPr id="5" name="Rectangle 3"/>
          <p:cNvSpPr txBox="1">
            <a:spLocks noChangeArrowheads="1"/>
          </p:cNvSpPr>
          <p:nvPr/>
        </p:nvSpPr>
        <p:spPr bwMode="auto">
          <a:xfrm>
            <a:off x="1062038" y="2116138"/>
            <a:ext cx="7769225" cy="3828740"/>
          </a:xfrm>
          <a:prstGeom prst="rect">
            <a:avLst/>
          </a:prstGeom>
          <a:noFill/>
          <a:ln w="9525">
            <a:noFill/>
            <a:miter lim="800000"/>
            <a:headEnd/>
            <a:tailEnd/>
          </a:ln>
        </p:spPr>
        <p:txBody>
          <a:bodyPr>
            <a:spAutoFit/>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800" b="1" i="0" u="none" strike="noStrike" kern="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0" cap="none" spc="0" normalizeH="0" baseline="0" noProof="0" dirty="0">
                <a:ln>
                  <a:noFill/>
                </a:ln>
                <a:solidFill>
                  <a:srgbClr val="FF1B36"/>
                </a:solidFill>
                <a:effectLst/>
                <a:uLnTx/>
                <a:uFillTx/>
                <a:latin typeface="Verdana" pitchFamily="34" charset="0"/>
                <a:ea typeface="+mn-ea"/>
                <a:cs typeface="+mn-cs"/>
              </a:rPr>
              <a:t> </a:t>
            </a:r>
            <a:r>
              <a:rPr kumimoji="0" lang="en-US" sz="2800" b="1" i="0" u="none" strike="noStrike" kern="0" cap="none" spc="0" normalizeH="0" baseline="0" noProof="0" dirty="0">
                <a:ln>
                  <a:noFill/>
                </a:ln>
                <a:solidFill>
                  <a:srgbClr val="000000"/>
                </a:solidFill>
                <a:effectLst/>
                <a:uLnTx/>
                <a:uFillTx/>
                <a:latin typeface="Verdana" pitchFamily="34" charset="0"/>
                <a:ea typeface="+mn-ea"/>
                <a:cs typeface="+mn-cs"/>
              </a:rPr>
              <a:t>can include ethnic groups </a:t>
            </a:r>
            <a:r>
              <a:rPr kumimoji="0" lang="en-US" sz="2800" b="1" i="1" u="none" strike="noStrike" kern="0" cap="none" spc="0" normalizeH="0" baseline="0" noProof="0" dirty="0">
                <a:ln>
                  <a:noFill/>
                </a:ln>
                <a:solidFill>
                  <a:srgbClr val="FF1B36"/>
                </a:solidFill>
                <a:effectLst/>
                <a:uLnTx/>
                <a:uFillTx/>
                <a:latin typeface="Verdana" pitchFamily="34" charset="0"/>
                <a:ea typeface="+mn-ea"/>
                <a:cs typeface="+mn-cs"/>
              </a:rPr>
              <a:t>within</a:t>
            </a:r>
            <a:r>
              <a:rPr kumimoji="0" lang="en-US" sz="2800" b="1" i="0" u="none" strike="noStrike" kern="0" cap="none" spc="0" normalizeH="0" baseline="0" noProof="0" dirty="0">
                <a:ln>
                  <a:noFill/>
                </a:ln>
                <a:solidFill>
                  <a:srgbClr val="000000"/>
                </a:solidFill>
                <a:effectLst/>
                <a:uLnTx/>
                <a:uFillTx/>
                <a:latin typeface="Verdana" pitchFamily="34" charset="0"/>
                <a:ea typeface="+mn-ea"/>
                <a:cs typeface="+mn-cs"/>
              </a:rPr>
              <a:t> nations</a:t>
            </a:r>
          </a:p>
          <a:p>
            <a:pPr marL="342900" marR="0" lvl="0" indent="-342900" algn="l" defTabSz="914400" rtl="0" eaLnBrk="1" fontAlgn="base" latinLnBrk="0" hangingPunct="1">
              <a:lnSpc>
                <a:spcPct val="30000"/>
              </a:lnSpc>
              <a:spcBef>
                <a:spcPct val="20000"/>
              </a:spcBef>
              <a:spcAft>
                <a:spcPct val="0"/>
              </a:spcAft>
              <a:buClrTx/>
              <a:buSzTx/>
              <a:buFontTx/>
              <a:buChar char="•"/>
              <a:tabLst/>
              <a:defRPr/>
            </a:pPr>
            <a:endParaRPr kumimoji="0" lang="en-US" sz="2800" b="1" i="0" u="none" strike="noStrike" kern="0" cap="none" spc="0" normalizeH="0" baseline="0" noProof="0" dirty="0">
              <a:ln>
                <a:noFill/>
              </a:ln>
              <a:solidFill>
                <a:srgbClr val="FF1B36"/>
              </a:solidFill>
              <a:effectLst/>
              <a:uLnTx/>
              <a:uFillTx/>
              <a:latin typeface="Verdana" pitchFamily="34" charset="0"/>
              <a:ea typeface="+mn-ea"/>
              <a:cs typeface="+mn-cs"/>
            </a:endParaRP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0" cap="none" spc="0" normalizeH="0" baseline="0" noProof="0" dirty="0">
                <a:ln>
                  <a:noFill/>
                </a:ln>
                <a:solidFill>
                  <a:srgbClr val="000000"/>
                </a:solidFill>
                <a:effectLst/>
                <a:uLnTx/>
                <a:uFillTx/>
                <a:latin typeface="Verdana" pitchFamily="34" charset="0"/>
                <a:ea typeface="+mn-ea"/>
                <a:cs typeface="+mn-cs"/>
              </a:rPr>
              <a:t> e.g., </a:t>
            </a:r>
            <a:r>
              <a:rPr kumimoji="0" lang="en-US" sz="2400" b="1" i="1" u="none" strike="noStrike" kern="0" cap="none" spc="0" normalizeH="0" baseline="0" noProof="0" dirty="0" err="1">
                <a:ln>
                  <a:noFill/>
                </a:ln>
                <a:solidFill>
                  <a:srgbClr val="000000"/>
                </a:solidFill>
                <a:effectLst/>
                <a:uLnTx/>
                <a:uFillTx/>
                <a:latin typeface="Verdana" pitchFamily="34" charset="0"/>
                <a:ea typeface="+mn-ea"/>
                <a:cs typeface="+mn-cs"/>
              </a:rPr>
              <a:t>Anishinabe</a:t>
            </a:r>
            <a:r>
              <a:rPr kumimoji="0" lang="en-US" sz="2400" b="1" i="0" u="none" strike="noStrike" kern="0" cap="none" spc="0" normalizeH="0" baseline="0" noProof="0" dirty="0">
                <a:ln>
                  <a:noFill/>
                </a:ln>
                <a:solidFill>
                  <a:srgbClr val="000000"/>
                </a:solidFill>
                <a:effectLst/>
                <a:uLnTx/>
                <a:uFillTx/>
                <a:latin typeface="Verdana" pitchFamily="34" charset="0"/>
                <a:ea typeface="+mn-ea"/>
                <a:cs typeface="+mn-cs"/>
              </a:rPr>
              <a:t> (Chippewa; Ojibwa)</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  e.g., Irish “</a:t>
            </a:r>
            <a:r>
              <a:rPr kumimoji="0" lang="en-US" sz="2000" b="1" i="0" u="none" strike="noStrike" kern="0" cap="none" spc="0" normalizeH="0" baseline="0" noProof="0" dirty="0" err="1">
                <a:ln>
                  <a:noFill/>
                </a:ln>
                <a:solidFill>
                  <a:srgbClr val="DAEDEF">
                    <a:lumMod val="90000"/>
                  </a:srgbClr>
                </a:solidFill>
                <a:effectLst/>
                <a:uLnTx/>
                <a:uFillTx/>
                <a:latin typeface="Verdana" pitchFamily="34" charset="0"/>
                <a:ea typeface="+mn-ea"/>
                <a:cs typeface="+mn-cs"/>
              </a:rPr>
              <a:t>Travellers</a:t>
            </a: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a:t>
            </a:r>
          </a:p>
          <a:p>
            <a:pPr marL="1143000" marR="0" lvl="2" indent="-163513" algn="l" defTabSz="914400" rtl="0" eaLnBrk="1" fontAlgn="base" latinLnBrk="0" hangingPunct="1">
              <a:lnSpc>
                <a:spcPct val="100000"/>
              </a:lnSpc>
              <a:spcBef>
                <a:spcPct val="20000"/>
              </a:spcBef>
              <a:spcAft>
                <a:spcPct val="0"/>
              </a:spcAft>
              <a:buClrTx/>
              <a:buSzTx/>
              <a:buFontTx/>
              <a:buChar char="•"/>
              <a:tabLst/>
              <a:defRPr/>
            </a:pPr>
            <a:r>
              <a:rPr kumimoji="0" lang="en-US" sz="18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sometimes incorrectly called “Gypsies”</a:t>
            </a:r>
            <a:endPar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endParaRP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e.g., Rom (Gypsies)</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e.g., Basques</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 e.g., Kurds</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 e.g., Australian Aboriginals</a:t>
            </a:r>
          </a:p>
        </p:txBody>
      </p:sp>
      <p:sp>
        <p:nvSpPr>
          <p:cNvPr id="4" name="TextBox 3"/>
          <p:cNvSpPr txBox="1">
            <a:spLocks noChangeArrowheads="1"/>
          </p:cNvSpPr>
          <p:nvPr/>
        </p:nvSpPr>
        <p:spPr bwMode="auto">
          <a:xfrm>
            <a:off x="685799" y="3820704"/>
            <a:ext cx="7772400" cy="1446550"/>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and people especially love their own “soul food”. . .</a:t>
            </a:r>
          </a:p>
        </p:txBody>
      </p:sp>
    </p:spTree>
    <p:extLst>
      <p:ext uri="{BB962C8B-B14F-4D97-AF65-F5344CB8AC3E}">
        <p14:creationId xmlns:p14="http://schemas.microsoft.com/office/powerpoint/2010/main" val="543051377"/>
      </p:ext>
    </p:extLst>
  </p:cSld>
  <p:clrMapOvr>
    <a:masterClrMapping/>
  </p:clrMapOvr>
  <p:transition/>
</p:sld>
</file>

<file path=ppt/slides/slide2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1969"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BADDE1"/>
                </a:solidFill>
              </a:rPr>
              <a:t>The Concept of Culture</a:t>
            </a:r>
          </a:p>
        </p:txBody>
      </p:sp>
      <p:sp>
        <p:nvSpPr>
          <p:cNvPr id="5" name="Rectangle 3"/>
          <p:cNvSpPr txBox="1">
            <a:spLocks noChangeArrowheads="1"/>
          </p:cNvSpPr>
          <p:nvPr/>
        </p:nvSpPr>
        <p:spPr bwMode="auto">
          <a:xfrm>
            <a:off x="1062038" y="2116138"/>
            <a:ext cx="7769225" cy="3828740"/>
          </a:xfrm>
          <a:prstGeom prst="rect">
            <a:avLst/>
          </a:prstGeom>
          <a:noFill/>
          <a:ln w="9525">
            <a:noFill/>
            <a:miter lim="800000"/>
            <a:headEnd/>
            <a:tailEnd/>
          </a:ln>
        </p:spPr>
        <p:txBody>
          <a:bodyPr>
            <a:spAutoFit/>
          </a:bodyPr>
          <a:lstStyle/>
          <a:p>
            <a:pPr marL="342900" indent="-342900">
              <a:spcBef>
                <a:spcPct val="20000"/>
              </a:spcBef>
              <a:buFontTx/>
              <a:buChar char="•"/>
              <a:defRPr/>
            </a:pPr>
            <a:r>
              <a:rPr lang="en-US" sz="2800" b="1" kern="0" dirty="0" err="1">
                <a:solidFill>
                  <a:srgbClr val="FF1B36"/>
                </a:solidFill>
                <a:latin typeface="Verdana" pitchFamily="34" charset="0"/>
              </a:rPr>
              <a:t>microcultures</a:t>
            </a:r>
            <a:r>
              <a:rPr lang="en-US" sz="2800" b="1" kern="0" dirty="0">
                <a:solidFill>
                  <a:srgbClr val="FF1B36"/>
                </a:solidFill>
                <a:latin typeface="Verdana" pitchFamily="34" charset="0"/>
              </a:rPr>
              <a:t> </a:t>
            </a:r>
            <a:r>
              <a:rPr lang="en-US" sz="2800" b="1" kern="0" dirty="0">
                <a:solidFill>
                  <a:srgbClr val="000000"/>
                </a:solidFill>
                <a:latin typeface="Verdana" pitchFamily="34" charset="0"/>
              </a:rPr>
              <a:t>can include ethnic groups </a:t>
            </a:r>
            <a:r>
              <a:rPr lang="en-US" sz="2800" b="1" i="1" kern="0" dirty="0">
                <a:solidFill>
                  <a:srgbClr val="FF1B36"/>
                </a:solidFill>
                <a:latin typeface="Verdana" pitchFamily="34" charset="0"/>
              </a:rPr>
              <a:t>within</a:t>
            </a:r>
            <a:r>
              <a:rPr lang="en-US" sz="2800" b="1" kern="0" dirty="0">
                <a:solidFill>
                  <a:srgbClr val="000000"/>
                </a:solidFill>
                <a:latin typeface="Verdana" pitchFamily="34" charset="0"/>
              </a:rPr>
              <a:t> nations</a:t>
            </a:r>
          </a:p>
          <a:p>
            <a:pPr marL="342900" indent="-342900">
              <a:lnSpc>
                <a:spcPct val="30000"/>
              </a:lnSpc>
              <a:spcBef>
                <a:spcPct val="20000"/>
              </a:spcBef>
              <a:buFontTx/>
              <a:buChar char="•"/>
              <a:defRPr/>
            </a:pPr>
            <a:endParaRPr lang="en-US" sz="2800" b="1" kern="0" dirty="0">
              <a:solidFill>
                <a:srgbClr val="FF1B36"/>
              </a:solidFill>
              <a:latin typeface="Verdana" pitchFamily="34" charset="0"/>
            </a:endParaRPr>
          </a:p>
          <a:p>
            <a:pPr marL="628650" lvl="1" indent="-171450">
              <a:spcBef>
                <a:spcPct val="20000"/>
              </a:spcBef>
              <a:buFontTx/>
              <a:buChar char="–"/>
              <a:defRPr/>
            </a:pPr>
            <a:r>
              <a:rPr lang="en-US" sz="2400" b="1" kern="0" dirty="0">
                <a:solidFill>
                  <a:srgbClr val="000000"/>
                </a:solidFill>
                <a:latin typeface="Verdana" pitchFamily="34" charset="0"/>
              </a:rPr>
              <a:t> e.g., </a:t>
            </a:r>
            <a:r>
              <a:rPr lang="en-US" sz="2400" b="1" i="1" kern="0" dirty="0" err="1">
                <a:solidFill>
                  <a:srgbClr val="000000"/>
                </a:solidFill>
                <a:latin typeface="Verdana" pitchFamily="34" charset="0"/>
              </a:rPr>
              <a:t>Anishinabe</a:t>
            </a:r>
            <a:r>
              <a:rPr lang="en-US" sz="2400" b="1" kern="0" dirty="0">
                <a:solidFill>
                  <a:srgbClr val="000000"/>
                </a:solidFill>
                <a:latin typeface="Verdana" pitchFamily="34" charset="0"/>
              </a:rPr>
              <a:t> (Chippewa; Ojibwa)</a:t>
            </a:r>
          </a:p>
          <a:p>
            <a:pPr marL="628650" lvl="1" indent="-171450">
              <a:spcBef>
                <a:spcPct val="20000"/>
              </a:spcBef>
              <a:buFontTx/>
              <a:buChar char="–"/>
              <a:defRPr/>
            </a:pPr>
            <a:r>
              <a:rPr lang="en-US" sz="2000" b="1" kern="0" dirty="0">
                <a:solidFill>
                  <a:srgbClr val="DAEDEF">
                    <a:lumMod val="90000"/>
                  </a:srgbClr>
                </a:solidFill>
                <a:latin typeface="Verdana" pitchFamily="34" charset="0"/>
              </a:rPr>
              <a:t>  e.g., Irish “</a:t>
            </a:r>
            <a:r>
              <a:rPr lang="en-US" sz="2000" b="1" kern="0" dirty="0" err="1">
                <a:solidFill>
                  <a:srgbClr val="DAEDEF">
                    <a:lumMod val="90000"/>
                  </a:srgbClr>
                </a:solidFill>
                <a:latin typeface="Verdana" pitchFamily="34" charset="0"/>
              </a:rPr>
              <a:t>Travellers</a:t>
            </a:r>
            <a:r>
              <a:rPr lang="en-US" sz="2000" b="1" kern="0" dirty="0">
                <a:solidFill>
                  <a:srgbClr val="DAEDEF">
                    <a:lumMod val="90000"/>
                  </a:srgbClr>
                </a:solidFill>
                <a:latin typeface="Verdana" pitchFamily="34" charset="0"/>
              </a:rPr>
              <a:t>”</a:t>
            </a:r>
          </a:p>
          <a:p>
            <a:pPr marL="1143000" lvl="2" indent="-163513">
              <a:spcBef>
                <a:spcPct val="20000"/>
              </a:spcBef>
              <a:buFontTx/>
              <a:buChar char="•"/>
              <a:defRPr/>
            </a:pPr>
            <a:r>
              <a:rPr lang="en-US" b="1" kern="0" dirty="0">
                <a:solidFill>
                  <a:srgbClr val="DAEDEF">
                    <a:lumMod val="90000"/>
                  </a:srgbClr>
                </a:solidFill>
                <a:latin typeface="Verdana" pitchFamily="34" charset="0"/>
              </a:rPr>
              <a:t>sometimes incorrectly called “Gypsies”</a:t>
            </a:r>
            <a:endParaRPr lang="en-US" sz="2000" b="1" kern="0" dirty="0">
              <a:solidFill>
                <a:srgbClr val="DAEDEF">
                  <a:lumMod val="90000"/>
                </a:srgbClr>
              </a:solidFill>
              <a:latin typeface="Verdana" pitchFamily="34" charset="0"/>
            </a:endParaRPr>
          </a:p>
          <a:p>
            <a:pPr marL="628650" lvl="1" indent="-171450">
              <a:spcBef>
                <a:spcPct val="20000"/>
              </a:spcBef>
              <a:buFontTx/>
              <a:buChar char="–"/>
              <a:defRPr/>
            </a:pPr>
            <a:r>
              <a:rPr lang="en-US" sz="2000" b="1" kern="0" dirty="0">
                <a:solidFill>
                  <a:srgbClr val="DAEDEF">
                    <a:lumMod val="90000"/>
                  </a:srgbClr>
                </a:solidFill>
                <a:latin typeface="Verdana" pitchFamily="34" charset="0"/>
              </a:rPr>
              <a:t>e.g., Rom (Gypsies)</a:t>
            </a:r>
          </a:p>
          <a:p>
            <a:pPr marL="628650" lvl="1" indent="-171450">
              <a:spcBef>
                <a:spcPct val="20000"/>
              </a:spcBef>
              <a:buFontTx/>
              <a:buChar char="–"/>
              <a:defRPr/>
            </a:pPr>
            <a:r>
              <a:rPr lang="en-US" sz="2000" b="1" kern="0" dirty="0">
                <a:solidFill>
                  <a:srgbClr val="DAEDEF">
                    <a:lumMod val="90000"/>
                  </a:srgbClr>
                </a:solidFill>
                <a:latin typeface="Verdana" pitchFamily="34" charset="0"/>
              </a:rPr>
              <a:t>e.g., Basques</a:t>
            </a:r>
          </a:p>
          <a:p>
            <a:pPr marL="628650" lvl="1" indent="-171450">
              <a:spcBef>
                <a:spcPct val="20000"/>
              </a:spcBef>
              <a:buFontTx/>
              <a:buChar char="–"/>
              <a:defRPr/>
            </a:pPr>
            <a:r>
              <a:rPr lang="en-US" sz="2000" b="1" kern="0" dirty="0">
                <a:solidFill>
                  <a:srgbClr val="DAEDEF">
                    <a:lumMod val="90000"/>
                  </a:srgbClr>
                </a:solidFill>
                <a:latin typeface="Verdana" pitchFamily="34" charset="0"/>
              </a:rPr>
              <a:t> e.g., Kurds</a:t>
            </a:r>
          </a:p>
          <a:p>
            <a:pPr marL="628650" lvl="1" indent="-171450">
              <a:spcBef>
                <a:spcPct val="20000"/>
              </a:spcBef>
              <a:buFontTx/>
              <a:buChar char="–"/>
              <a:defRPr/>
            </a:pPr>
            <a:r>
              <a:rPr lang="en-US" sz="2000" b="1" kern="0" dirty="0">
                <a:solidFill>
                  <a:srgbClr val="DAEDEF">
                    <a:lumMod val="90000"/>
                  </a:srgbClr>
                </a:solidFill>
                <a:latin typeface="Verdana" pitchFamily="34" charset="0"/>
              </a:rPr>
              <a:t> e.g., Australian Aboriginals</a:t>
            </a:r>
          </a:p>
        </p:txBody>
      </p:sp>
      <p:sp>
        <p:nvSpPr>
          <p:cNvPr id="4" name="TextBox 3"/>
          <p:cNvSpPr txBox="1">
            <a:spLocks noChangeArrowheads="1"/>
          </p:cNvSpPr>
          <p:nvPr/>
        </p:nvSpPr>
        <p:spPr bwMode="auto">
          <a:xfrm>
            <a:off x="685799" y="3907870"/>
            <a:ext cx="7772400" cy="1815882"/>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algn="ctr"/>
            <a:r>
              <a:rPr lang="en-US" sz="2800" b="1" dirty="0">
                <a:solidFill>
                  <a:srgbClr val="000000"/>
                </a:solidFill>
              </a:rPr>
              <a:t>food is a key part of their cultural identity,</a:t>
            </a:r>
          </a:p>
          <a:p>
            <a:pPr algn="ctr"/>
            <a:endParaRPr lang="en-US" sz="2000" b="1" dirty="0">
              <a:solidFill>
                <a:srgbClr val="000000"/>
              </a:solidFill>
            </a:endParaRPr>
          </a:p>
          <a:p>
            <a:pPr algn="ctr"/>
            <a:r>
              <a:rPr lang="en-US" sz="2000" b="1" dirty="0">
                <a:solidFill>
                  <a:srgbClr val="000000"/>
                </a:solidFill>
              </a:rPr>
              <a:t>often dating back to their prehistoric past, </a:t>
            </a:r>
          </a:p>
          <a:p>
            <a:pPr algn="ctr"/>
            <a:r>
              <a:rPr lang="en-US" sz="2000" b="1" dirty="0">
                <a:solidFill>
                  <a:srgbClr val="000000"/>
                </a:solidFill>
              </a:rPr>
              <a:t>and defining their history . . .</a:t>
            </a:r>
          </a:p>
        </p:txBody>
      </p:sp>
    </p:spTree>
    <p:extLst>
      <p:ext uri="{BB962C8B-B14F-4D97-AF65-F5344CB8AC3E}">
        <p14:creationId xmlns:p14="http://schemas.microsoft.com/office/powerpoint/2010/main" val="1749518120"/>
      </p:ext>
    </p:extLst>
  </p:cSld>
  <p:clrMapOvr>
    <a:masterClrMapping/>
  </p:clrMapOvr>
  <p:transition/>
</p:sld>
</file>

<file path=ppt/slides/slide2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3010" name="AutoShape 2"/>
          <p:cNvSpPr>
            <a:spLocks noChangeArrowheads="1"/>
          </p:cNvSpPr>
          <p:nvPr/>
        </p:nvSpPr>
        <p:spPr bwMode="auto">
          <a:xfrm>
            <a:off x="2914653" y="461024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1" name="AutoShape 3"/>
          <p:cNvSpPr>
            <a:spLocks noChangeArrowheads="1"/>
          </p:cNvSpPr>
          <p:nvPr/>
        </p:nvSpPr>
        <p:spPr bwMode="auto">
          <a:xfrm>
            <a:off x="2533653" y="3943490"/>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endParaRPr>
          </a:p>
        </p:txBody>
      </p:sp>
      <p:sp>
        <p:nvSpPr>
          <p:cNvPr id="43012" name="AutoShape 4"/>
          <p:cNvSpPr>
            <a:spLocks noChangeArrowheads="1"/>
          </p:cNvSpPr>
          <p:nvPr/>
        </p:nvSpPr>
        <p:spPr bwMode="auto">
          <a:xfrm flipV="1">
            <a:off x="1847852" y="4867415"/>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endParaRPr>
          </a:p>
        </p:txBody>
      </p:sp>
      <p:sp>
        <p:nvSpPr>
          <p:cNvPr id="43013"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endParaRPr lang="en-US">
              <a:solidFill>
                <a:srgbClr val="000000"/>
              </a:solidFill>
            </a:endParaRPr>
          </a:p>
        </p:txBody>
      </p:sp>
      <p:sp>
        <p:nvSpPr>
          <p:cNvPr id="43014" name="AutoShape 6"/>
          <p:cNvSpPr>
            <a:spLocks noChangeArrowheads="1"/>
          </p:cNvSpPr>
          <p:nvPr/>
        </p:nvSpPr>
        <p:spPr bwMode="auto">
          <a:xfrm>
            <a:off x="2495550" y="461024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5" name="AutoShape 7"/>
          <p:cNvSpPr>
            <a:spLocks noChangeArrowheads="1"/>
          </p:cNvSpPr>
          <p:nvPr/>
        </p:nvSpPr>
        <p:spPr bwMode="auto">
          <a:xfrm>
            <a:off x="3181350" y="501029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6" name="AutoShape 8"/>
          <p:cNvSpPr>
            <a:spLocks noChangeArrowheads="1"/>
          </p:cNvSpPr>
          <p:nvPr/>
        </p:nvSpPr>
        <p:spPr bwMode="auto">
          <a:xfrm>
            <a:off x="3238501" y="529604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7" name="AutoShape 9"/>
          <p:cNvSpPr>
            <a:spLocks noChangeArrowheads="1"/>
          </p:cNvSpPr>
          <p:nvPr/>
        </p:nvSpPr>
        <p:spPr bwMode="auto">
          <a:xfrm>
            <a:off x="2724150" y="533414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pic>
        <p:nvPicPr>
          <p:cNvPr id="6148" name="Picture 4"/>
          <p:cNvPicPr>
            <a:picLocks noChangeAspect="1" noChangeArrowheads="1"/>
          </p:cNvPicPr>
          <p:nvPr/>
        </p:nvPicPr>
        <p:blipFill>
          <a:blip r:embed="rId3" cstate="print"/>
          <a:srcRect/>
          <a:stretch>
            <a:fillRect/>
          </a:stretch>
        </p:blipFill>
        <p:spPr bwMode="auto">
          <a:xfrm>
            <a:off x="2670663" y="356353"/>
            <a:ext cx="3815224" cy="5497441"/>
          </a:xfrm>
          <a:prstGeom prst="rect">
            <a:avLst/>
          </a:prstGeom>
          <a:noFill/>
          <a:ln w="9525">
            <a:noFill/>
            <a:miter lim="800000"/>
            <a:headEnd/>
            <a:tailEnd/>
          </a:ln>
          <a:effectLst/>
        </p:spPr>
      </p:pic>
      <p:sp>
        <p:nvSpPr>
          <p:cNvPr id="17" name="Rectangle 16"/>
          <p:cNvSpPr/>
          <p:nvPr/>
        </p:nvSpPr>
        <p:spPr>
          <a:xfrm>
            <a:off x="2616456" y="6060050"/>
            <a:ext cx="3736920" cy="369332"/>
          </a:xfrm>
          <a:prstGeom prst="rect">
            <a:avLst/>
          </a:prstGeom>
        </p:spPr>
        <p:txBody>
          <a:bodyPr wrap="none">
            <a:spAutoFit/>
          </a:bodyPr>
          <a:lstStyle/>
          <a:p>
            <a:r>
              <a:rPr lang="en-US" dirty="0">
                <a:solidFill>
                  <a:srgbClr val="000000"/>
                </a:solidFill>
              </a:rPr>
              <a:t>Minnesota Historical Society Press</a:t>
            </a:r>
          </a:p>
        </p:txBody>
      </p:sp>
      <p:sp>
        <p:nvSpPr>
          <p:cNvPr id="2" name="Rectangle 1"/>
          <p:cNvSpPr/>
          <p:nvPr/>
        </p:nvSpPr>
        <p:spPr>
          <a:xfrm>
            <a:off x="479291" y="743823"/>
            <a:ext cx="2045753" cy="400110"/>
          </a:xfrm>
          <a:prstGeom prst="rect">
            <a:avLst/>
          </a:prstGeom>
          <a:noFill/>
        </p:spPr>
        <p:txBody>
          <a:bodyPr wrap="none">
            <a:spAutoFit/>
          </a:bodyPr>
          <a:lstStyle/>
          <a:p>
            <a:r>
              <a:rPr lang="en-US" sz="2000" b="1" dirty="0">
                <a:solidFill>
                  <a:srgbClr val="000000"/>
                </a:solidFill>
                <a:latin typeface="Arial"/>
              </a:rPr>
              <a:t>for example . . .</a:t>
            </a:r>
            <a:endParaRPr lang="en-US" sz="2000" dirty="0">
              <a:solidFill>
                <a:srgbClr val="000000"/>
              </a:solidFill>
            </a:endParaRPr>
          </a:p>
        </p:txBody>
      </p:sp>
    </p:spTree>
    <p:extLst>
      <p:ext uri="{BB962C8B-B14F-4D97-AF65-F5344CB8AC3E}">
        <p14:creationId xmlns:p14="http://schemas.microsoft.com/office/powerpoint/2010/main" val="1476516847"/>
      </p:ext>
    </p:extLst>
  </p:cSld>
  <p:clrMapOvr>
    <a:masterClrMapping/>
  </p:clrMapOvr>
  <p:transition/>
</p:sld>
</file>

<file path=ppt/slides/slide2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3010" name="AutoShape 2"/>
          <p:cNvSpPr>
            <a:spLocks noChangeArrowheads="1"/>
          </p:cNvSpPr>
          <p:nvPr/>
        </p:nvSpPr>
        <p:spPr bwMode="auto">
          <a:xfrm>
            <a:off x="2914653" y="461024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1" name="AutoShape 3"/>
          <p:cNvSpPr>
            <a:spLocks noChangeArrowheads="1"/>
          </p:cNvSpPr>
          <p:nvPr/>
        </p:nvSpPr>
        <p:spPr bwMode="auto">
          <a:xfrm>
            <a:off x="2533653" y="3943490"/>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endParaRPr>
          </a:p>
        </p:txBody>
      </p:sp>
      <p:sp>
        <p:nvSpPr>
          <p:cNvPr id="43012" name="AutoShape 4"/>
          <p:cNvSpPr>
            <a:spLocks noChangeArrowheads="1"/>
          </p:cNvSpPr>
          <p:nvPr/>
        </p:nvSpPr>
        <p:spPr bwMode="auto">
          <a:xfrm flipV="1">
            <a:off x="1847852" y="4867415"/>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endParaRPr>
          </a:p>
        </p:txBody>
      </p:sp>
      <p:sp>
        <p:nvSpPr>
          <p:cNvPr id="43013"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endParaRPr lang="en-US">
              <a:solidFill>
                <a:srgbClr val="000000"/>
              </a:solidFill>
            </a:endParaRPr>
          </a:p>
        </p:txBody>
      </p:sp>
      <p:sp>
        <p:nvSpPr>
          <p:cNvPr id="43014" name="AutoShape 6"/>
          <p:cNvSpPr>
            <a:spLocks noChangeArrowheads="1"/>
          </p:cNvSpPr>
          <p:nvPr/>
        </p:nvSpPr>
        <p:spPr bwMode="auto">
          <a:xfrm>
            <a:off x="2495550" y="461024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5" name="AutoShape 7"/>
          <p:cNvSpPr>
            <a:spLocks noChangeArrowheads="1"/>
          </p:cNvSpPr>
          <p:nvPr/>
        </p:nvSpPr>
        <p:spPr bwMode="auto">
          <a:xfrm>
            <a:off x="3181350" y="501029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6" name="AutoShape 8"/>
          <p:cNvSpPr>
            <a:spLocks noChangeArrowheads="1"/>
          </p:cNvSpPr>
          <p:nvPr/>
        </p:nvSpPr>
        <p:spPr bwMode="auto">
          <a:xfrm>
            <a:off x="3238501" y="529604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7" name="AutoShape 9"/>
          <p:cNvSpPr>
            <a:spLocks noChangeArrowheads="1"/>
          </p:cNvSpPr>
          <p:nvPr/>
        </p:nvSpPr>
        <p:spPr bwMode="auto">
          <a:xfrm>
            <a:off x="2724150" y="533414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13" name="Rectangle 12"/>
          <p:cNvSpPr/>
          <p:nvPr/>
        </p:nvSpPr>
        <p:spPr>
          <a:xfrm>
            <a:off x="2776110" y="6234218"/>
            <a:ext cx="3595856" cy="369332"/>
          </a:xfrm>
          <a:prstGeom prst="rect">
            <a:avLst/>
          </a:prstGeom>
        </p:spPr>
        <p:txBody>
          <a:bodyPr wrap="none">
            <a:spAutoFit/>
          </a:bodyPr>
          <a:lstStyle/>
          <a:p>
            <a:r>
              <a:rPr lang="en-US" i="1" dirty="0">
                <a:solidFill>
                  <a:srgbClr val="000000"/>
                </a:solidFill>
              </a:rPr>
              <a:t>The Minnesota Ethnic Food Book</a:t>
            </a:r>
          </a:p>
        </p:txBody>
      </p:sp>
      <p:pic>
        <p:nvPicPr>
          <p:cNvPr id="12" name="Picture 2"/>
          <p:cNvPicPr>
            <a:picLocks noChangeAspect="1" noChangeArrowheads="1"/>
          </p:cNvPicPr>
          <p:nvPr/>
        </p:nvPicPr>
        <p:blipFill>
          <a:blip r:embed="rId3" cstate="print"/>
          <a:srcRect/>
          <a:stretch>
            <a:fillRect/>
          </a:stretch>
        </p:blipFill>
        <p:spPr bwMode="auto">
          <a:xfrm>
            <a:off x="1841731" y="362630"/>
            <a:ext cx="5417435" cy="5715000"/>
          </a:xfrm>
          <a:prstGeom prst="rect">
            <a:avLst/>
          </a:prstGeom>
          <a:noFill/>
          <a:ln w="76200">
            <a:solidFill>
              <a:schemeClr val="tx1"/>
            </a:solidFill>
            <a:miter lim="800000"/>
            <a:headEnd/>
            <a:tailEnd/>
          </a:ln>
          <a:effectLst/>
        </p:spPr>
      </p:pic>
    </p:spTree>
    <p:extLst>
      <p:ext uri="{BB962C8B-B14F-4D97-AF65-F5344CB8AC3E}">
        <p14:creationId xmlns:p14="http://schemas.microsoft.com/office/powerpoint/2010/main" val="4153012679"/>
      </p:ext>
    </p:extLst>
  </p:cSld>
  <p:clrMapOvr>
    <a:masterClrMapping/>
  </p:clrMapOvr>
  <p:transition/>
</p:sld>
</file>

<file path=ppt/slides/slide2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3010" name="AutoShape 2"/>
          <p:cNvSpPr>
            <a:spLocks noChangeArrowheads="1"/>
          </p:cNvSpPr>
          <p:nvPr/>
        </p:nvSpPr>
        <p:spPr bwMode="auto">
          <a:xfrm>
            <a:off x="2914653" y="461024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1" name="AutoShape 3"/>
          <p:cNvSpPr>
            <a:spLocks noChangeArrowheads="1"/>
          </p:cNvSpPr>
          <p:nvPr/>
        </p:nvSpPr>
        <p:spPr bwMode="auto">
          <a:xfrm>
            <a:off x="2533653" y="3943490"/>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endParaRPr>
          </a:p>
        </p:txBody>
      </p:sp>
      <p:sp>
        <p:nvSpPr>
          <p:cNvPr id="43012" name="AutoShape 4"/>
          <p:cNvSpPr>
            <a:spLocks noChangeArrowheads="1"/>
          </p:cNvSpPr>
          <p:nvPr/>
        </p:nvSpPr>
        <p:spPr bwMode="auto">
          <a:xfrm flipV="1">
            <a:off x="1847852" y="4867415"/>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endParaRPr>
          </a:p>
        </p:txBody>
      </p:sp>
      <p:sp>
        <p:nvSpPr>
          <p:cNvPr id="43013"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endParaRPr lang="en-US">
              <a:solidFill>
                <a:srgbClr val="000000"/>
              </a:solidFill>
            </a:endParaRPr>
          </a:p>
        </p:txBody>
      </p:sp>
      <p:sp>
        <p:nvSpPr>
          <p:cNvPr id="43014" name="AutoShape 6"/>
          <p:cNvSpPr>
            <a:spLocks noChangeArrowheads="1"/>
          </p:cNvSpPr>
          <p:nvPr/>
        </p:nvSpPr>
        <p:spPr bwMode="auto">
          <a:xfrm>
            <a:off x="2495550" y="461024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5" name="AutoShape 7"/>
          <p:cNvSpPr>
            <a:spLocks noChangeArrowheads="1"/>
          </p:cNvSpPr>
          <p:nvPr/>
        </p:nvSpPr>
        <p:spPr bwMode="auto">
          <a:xfrm>
            <a:off x="3181350" y="501029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6" name="AutoShape 8"/>
          <p:cNvSpPr>
            <a:spLocks noChangeArrowheads="1"/>
          </p:cNvSpPr>
          <p:nvPr/>
        </p:nvSpPr>
        <p:spPr bwMode="auto">
          <a:xfrm>
            <a:off x="3238501" y="529604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7" name="AutoShape 9"/>
          <p:cNvSpPr>
            <a:spLocks noChangeArrowheads="1"/>
          </p:cNvSpPr>
          <p:nvPr/>
        </p:nvSpPr>
        <p:spPr bwMode="auto">
          <a:xfrm>
            <a:off x="2724150" y="533414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pic>
        <p:nvPicPr>
          <p:cNvPr id="7170" name="Picture 2"/>
          <p:cNvPicPr>
            <a:picLocks noChangeAspect="1" noChangeArrowheads="1"/>
          </p:cNvPicPr>
          <p:nvPr/>
        </p:nvPicPr>
        <p:blipFill>
          <a:blip r:embed="rId3" cstate="print"/>
          <a:srcRect/>
          <a:stretch>
            <a:fillRect/>
          </a:stretch>
        </p:blipFill>
        <p:spPr bwMode="auto">
          <a:xfrm>
            <a:off x="1841731" y="362630"/>
            <a:ext cx="5417435" cy="5715000"/>
          </a:xfrm>
          <a:prstGeom prst="rect">
            <a:avLst/>
          </a:prstGeom>
          <a:noFill/>
          <a:ln w="76200">
            <a:solidFill>
              <a:schemeClr val="tx1"/>
            </a:solidFill>
            <a:miter lim="800000"/>
            <a:headEnd/>
            <a:tailEnd/>
          </a:ln>
          <a:effectLst/>
        </p:spPr>
      </p:pic>
      <p:sp>
        <p:nvSpPr>
          <p:cNvPr id="13" name="Rectangle 12"/>
          <p:cNvSpPr/>
          <p:nvPr/>
        </p:nvSpPr>
        <p:spPr>
          <a:xfrm>
            <a:off x="2776110" y="6234218"/>
            <a:ext cx="3595856" cy="369332"/>
          </a:xfrm>
          <a:prstGeom prst="rect">
            <a:avLst/>
          </a:prstGeom>
        </p:spPr>
        <p:txBody>
          <a:bodyPr wrap="none">
            <a:spAutoFit/>
          </a:bodyPr>
          <a:lstStyle/>
          <a:p>
            <a:r>
              <a:rPr lang="en-US" i="1" dirty="0">
                <a:solidFill>
                  <a:srgbClr val="000000"/>
                </a:solidFill>
              </a:rPr>
              <a:t>The Minnesota Ethnic Food Book</a:t>
            </a:r>
          </a:p>
        </p:txBody>
      </p:sp>
      <p:sp>
        <p:nvSpPr>
          <p:cNvPr id="14" name="Oval 7"/>
          <p:cNvSpPr>
            <a:spLocks noChangeArrowheads="1"/>
          </p:cNvSpPr>
          <p:nvPr/>
        </p:nvSpPr>
        <p:spPr bwMode="auto">
          <a:xfrm>
            <a:off x="1882321" y="427399"/>
            <a:ext cx="2743200" cy="519351"/>
          </a:xfrm>
          <a:prstGeom prst="ellipse">
            <a:avLst/>
          </a:prstGeom>
          <a:noFill/>
          <a:ln w="101600">
            <a:solidFill>
              <a:srgbClr val="FFC000"/>
            </a:solidFill>
            <a:round/>
            <a:headEnd/>
            <a:tailEnd/>
          </a:ln>
        </p:spPr>
        <p:txBody>
          <a:bodyPr anchor="ctr">
            <a:spAutoFit/>
          </a:bodyPr>
          <a:lstStyle/>
          <a:p>
            <a:endParaRPr lang="en-US">
              <a:solidFill>
                <a:srgbClr val="000000"/>
              </a:solidFill>
            </a:endParaRPr>
          </a:p>
        </p:txBody>
      </p:sp>
      <p:sp>
        <p:nvSpPr>
          <p:cNvPr id="15" name="Rectangle 14"/>
          <p:cNvSpPr>
            <a:spLocks noChangeArrowheads="1"/>
          </p:cNvSpPr>
          <p:nvPr/>
        </p:nvSpPr>
        <p:spPr bwMode="auto">
          <a:xfrm>
            <a:off x="666750" y="2926143"/>
            <a:ext cx="7772400" cy="2492990"/>
          </a:xfrm>
          <a:prstGeom prst="rect">
            <a:avLst/>
          </a:prstGeom>
          <a:solidFill>
            <a:schemeClr val="bg1"/>
          </a:solidFill>
          <a:ln w="76200">
            <a:solidFill>
              <a:srgbClr val="FFC000"/>
            </a:solidFill>
            <a:miter lim="800000"/>
            <a:headEnd/>
            <a:tailEnd/>
          </a:ln>
        </p:spPr>
        <p:txBody>
          <a:bodyPr wrap="square" anchor="ctr">
            <a:spAutoFit/>
          </a:bodyPr>
          <a:lstStyle/>
          <a:p>
            <a:pPr algn="ctr"/>
            <a:endParaRPr lang="en-US" sz="3600" b="1" dirty="0">
              <a:solidFill>
                <a:srgbClr val="000000"/>
              </a:solidFill>
              <a:latin typeface="Arial"/>
            </a:endParaRPr>
          </a:p>
          <a:p>
            <a:pPr algn="ctr"/>
            <a:r>
              <a:rPr lang="en-US" sz="3600" b="1" dirty="0">
                <a:solidFill>
                  <a:srgbClr val="000000"/>
                </a:solidFill>
                <a:latin typeface="Arial"/>
              </a:rPr>
              <a:t>for e.g., </a:t>
            </a:r>
            <a:r>
              <a:rPr lang="en-US" sz="3600" b="1" i="1" dirty="0">
                <a:solidFill>
                  <a:srgbClr val="000000"/>
                </a:solidFill>
                <a:latin typeface="Arial"/>
              </a:rPr>
              <a:t>Anishinabe</a:t>
            </a:r>
          </a:p>
          <a:p>
            <a:pPr algn="ctr"/>
            <a:r>
              <a:rPr lang="en-US" sz="2400" dirty="0">
                <a:solidFill>
                  <a:srgbClr val="000000"/>
                </a:solidFill>
                <a:latin typeface="Arial"/>
              </a:rPr>
              <a:t>(known less appropriately as </a:t>
            </a:r>
          </a:p>
          <a:p>
            <a:pPr algn="ctr"/>
            <a:r>
              <a:rPr lang="en-US" sz="2400" dirty="0">
                <a:solidFill>
                  <a:srgbClr val="000000"/>
                </a:solidFill>
                <a:latin typeface="Arial"/>
              </a:rPr>
              <a:t>“The Ojibwa,” and “The Chippewa”)</a:t>
            </a:r>
          </a:p>
          <a:p>
            <a:pPr algn="ctr"/>
            <a:r>
              <a:rPr lang="en-US" sz="3600" b="1" dirty="0">
                <a:solidFill>
                  <a:srgbClr val="000000"/>
                </a:solidFill>
                <a:latin typeface="Arial"/>
              </a:rPr>
              <a:t>. . . </a:t>
            </a:r>
          </a:p>
        </p:txBody>
      </p:sp>
    </p:spTree>
    <p:extLst>
      <p:ext uri="{BB962C8B-B14F-4D97-AF65-F5344CB8AC3E}">
        <p14:creationId xmlns:p14="http://schemas.microsoft.com/office/powerpoint/2010/main" val="2401426940"/>
      </p:ext>
    </p:extLst>
  </p:cSld>
  <p:clrMapOvr>
    <a:masterClrMapping/>
  </p:clrMapOvr>
  <p:transition/>
</p:sld>
</file>

<file path=ppt/slides/slide21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endParaRPr lang="en-US">
              <a:solidFill>
                <a:srgbClr val="000000"/>
              </a:solidFill>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dirty="0">
              <a:solidFill>
                <a:srgbClr val="000000"/>
              </a:solidFill>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14" name="Rectangle 13"/>
          <p:cNvSpPr/>
          <p:nvPr/>
        </p:nvSpPr>
        <p:spPr>
          <a:xfrm>
            <a:off x="2286000" y="5863671"/>
            <a:ext cx="4572000" cy="538609"/>
          </a:xfrm>
          <a:prstGeom prst="rect">
            <a:avLst/>
          </a:prstGeom>
        </p:spPr>
        <p:txBody>
          <a:bodyPr>
            <a:spAutoFit/>
          </a:bodyPr>
          <a:lstStyle/>
          <a:p>
            <a:pPr algn="ctr"/>
            <a:r>
              <a:rPr lang="en-US" dirty="0">
                <a:solidFill>
                  <a:srgbClr val="FFFFFF"/>
                </a:solidFill>
              </a:rPr>
              <a:t>Indian hunter with deer, 1908.</a:t>
            </a:r>
          </a:p>
          <a:p>
            <a:pPr algn="ctr"/>
            <a:r>
              <a:rPr lang="en-US" sz="1100" dirty="0">
                <a:solidFill>
                  <a:srgbClr val="FFFFFF"/>
                </a:solidFill>
              </a:rPr>
              <a:t>Minnesota Historical Society</a:t>
            </a:r>
          </a:p>
        </p:txBody>
      </p:sp>
      <p:pic>
        <p:nvPicPr>
          <p:cNvPr id="5122" name="Picture 2"/>
          <p:cNvPicPr>
            <a:picLocks noChangeAspect="1" noChangeArrowheads="1"/>
          </p:cNvPicPr>
          <p:nvPr/>
        </p:nvPicPr>
        <p:blipFill>
          <a:blip r:embed="rId3" cstate="print"/>
          <a:srcRect/>
          <a:stretch>
            <a:fillRect/>
          </a:stretch>
        </p:blipFill>
        <p:spPr bwMode="auto">
          <a:xfrm>
            <a:off x="928020" y="185076"/>
            <a:ext cx="7315200" cy="5591236"/>
          </a:xfrm>
          <a:prstGeom prst="rect">
            <a:avLst/>
          </a:prstGeom>
          <a:noFill/>
          <a:ln w="9525">
            <a:noFill/>
            <a:miter lim="800000"/>
            <a:headEnd/>
            <a:tailEnd/>
          </a:ln>
          <a:effectLst/>
        </p:spPr>
      </p:pic>
    </p:spTree>
    <p:extLst>
      <p:ext uri="{BB962C8B-B14F-4D97-AF65-F5344CB8AC3E}">
        <p14:creationId xmlns:p14="http://schemas.microsoft.com/office/powerpoint/2010/main" val="4275057373"/>
      </p:ext>
    </p:extLst>
  </p:cSld>
  <p:clrMapOvr>
    <a:masterClrMapping/>
  </p:clrMapOvr>
  <p:transition/>
</p:sld>
</file>

<file path=ppt/slides/slide21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endParaRPr lang="en-US">
              <a:solidFill>
                <a:srgbClr val="000000"/>
              </a:solidFill>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dirty="0">
              <a:solidFill>
                <a:srgbClr val="000000"/>
              </a:solidFill>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13" name="Rectangle 12"/>
          <p:cNvSpPr/>
          <p:nvPr/>
        </p:nvSpPr>
        <p:spPr>
          <a:xfrm>
            <a:off x="1676414" y="5878009"/>
            <a:ext cx="5769429" cy="369332"/>
          </a:xfrm>
          <a:prstGeom prst="rect">
            <a:avLst/>
          </a:prstGeom>
        </p:spPr>
        <p:txBody>
          <a:bodyPr wrap="square">
            <a:spAutoFit/>
          </a:bodyPr>
          <a:lstStyle/>
          <a:p>
            <a:pPr algn="ctr"/>
            <a:r>
              <a:rPr lang="en-US" dirty="0">
                <a:solidFill>
                  <a:srgbClr val="FFFFFF"/>
                </a:solidFill>
              </a:rPr>
              <a:t>Pictograph from </a:t>
            </a:r>
            <a:r>
              <a:rPr lang="en-US" dirty="0" err="1">
                <a:solidFill>
                  <a:srgbClr val="FFFFFF"/>
                </a:solidFill>
              </a:rPr>
              <a:t>Hegman</a:t>
            </a:r>
            <a:r>
              <a:rPr lang="en-US" dirty="0">
                <a:solidFill>
                  <a:srgbClr val="FFFFFF"/>
                </a:solidFill>
              </a:rPr>
              <a:t> Lake, Minnesota</a:t>
            </a:r>
          </a:p>
        </p:txBody>
      </p:sp>
      <p:pic>
        <p:nvPicPr>
          <p:cNvPr id="6147" name="Picture 3"/>
          <p:cNvPicPr>
            <a:picLocks noChangeAspect="1" noChangeArrowheads="1"/>
          </p:cNvPicPr>
          <p:nvPr/>
        </p:nvPicPr>
        <p:blipFill>
          <a:blip r:embed="rId3" cstate="print"/>
          <a:srcRect/>
          <a:stretch>
            <a:fillRect/>
          </a:stretch>
        </p:blipFill>
        <p:spPr bwMode="auto">
          <a:xfrm>
            <a:off x="2685079" y="682172"/>
            <a:ext cx="3744833" cy="4955662"/>
          </a:xfrm>
          <a:prstGeom prst="rect">
            <a:avLst/>
          </a:prstGeom>
          <a:noFill/>
          <a:ln w="9525">
            <a:noFill/>
            <a:miter lim="800000"/>
            <a:headEnd/>
            <a:tailEnd/>
          </a:ln>
          <a:effectLst/>
        </p:spPr>
      </p:pic>
    </p:spTree>
    <p:extLst>
      <p:ext uri="{BB962C8B-B14F-4D97-AF65-F5344CB8AC3E}">
        <p14:creationId xmlns:p14="http://schemas.microsoft.com/office/powerpoint/2010/main" val="173595938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0070C0"/>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0070C0"/>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Arial" pitchFamily="34" charset="0"/>
                <a:ea typeface="+mn-ea"/>
                <a:cs typeface="+mn-cs"/>
              </a:rPr>
              <a:t>cultural symbols . . .</a:t>
            </a:r>
          </a:p>
        </p:txBody>
      </p:sp>
      <p:sp>
        <p:nvSpPr>
          <p:cNvPr id="4" name="Right Arrow 3">
            <a:extLst>
              <a:ext uri="{FF2B5EF4-FFF2-40B4-BE49-F238E27FC236}">
                <a16:creationId xmlns:a16="http://schemas.microsoft.com/office/drawing/2014/main" id="{58AD7F7D-0A6A-4640-90F9-3474CE358A75}"/>
              </a:ext>
            </a:extLst>
          </p:cNvPr>
          <p:cNvSpPr/>
          <p:nvPr/>
        </p:nvSpPr>
        <p:spPr bwMode="auto">
          <a:xfrm>
            <a:off x="2714331" y="3137834"/>
            <a:ext cx="1309036" cy="423512"/>
          </a:xfrm>
          <a:prstGeom prst="rightArrow">
            <a:avLst/>
          </a:prstGeom>
          <a:solidFill>
            <a:srgbClr val="FFFFFF"/>
          </a:solidFill>
          <a:ln w="762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415106790"/>
      </p:ext>
    </p:extLst>
  </p:cSld>
  <p:clrMapOvr>
    <a:masterClrMapping/>
  </p:clrMapOvr>
  <p:transition/>
</p:sld>
</file>

<file path=ppt/slides/slide2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6978" name="Text Box 2">
            <a:hlinkClick r:id="rId3"/>
          </p:cNvPr>
          <p:cNvSpPr txBox="1">
            <a:spLocks noChangeArrowheads="1"/>
          </p:cNvSpPr>
          <p:nvPr/>
        </p:nvSpPr>
        <p:spPr bwMode="auto">
          <a:xfrm>
            <a:off x="1831187" y="6336795"/>
            <a:ext cx="5475730" cy="276999"/>
          </a:xfrm>
          <a:prstGeom prst="rect">
            <a:avLst/>
          </a:prstGeom>
          <a:noFill/>
          <a:ln w="9525">
            <a:noFill/>
            <a:miter lim="800000"/>
            <a:headEnd/>
            <a:tailEnd/>
          </a:ln>
        </p:spPr>
        <p:txBody>
          <a:bodyPr wrap="none">
            <a:spAutoFit/>
          </a:bodyPr>
          <a:lstStyle/>
          <a:p>
            <a:pPr algn="ctr"/>
            <a:r>
              <a:rPr lang="en-US" sz="1200">
                <a:solidFill>
                  <a:srgbClr val="FFFFFF"/>
                </a:solidFill>
                <a:latin typeface="Arial" charset="0"/>
                <a:hlinkClick r:id="rId4"/>
              </a:rPr>
              <a:t>www.duluthnewstribune.com/articles/index.cfm?id=60658&amp;section=homepage</a:t>
            </a:r>
            <a:endParaRPr lang="en-US" sz="1200">
              <a:solidFill>
                <a:srgbClr val="FFFFFF"/>
              </a:solidFill>
              <a:latin typeface="Arial" charset="0"/>
            </a:endParaRPr>
          </a:p>
        </p:txBody>
      </p:sp>
      <p:pic>
        <p:nvPicPr>
          <p:cNvPr id="126979" name="Picture 3"/>
          <p:cNvPicPr>
            <a:picLocks noChangeAspect="1" noChangeArrowheads="1"/>
          </p:cNvPicPr>
          <p:nvPr/>
        </p:nvPicPr>
        <p:blipFill>
          <a:blip r:embed="rId5" cstate="print"/>
          <a:srcRect/>
          <a:stretch>
            <a:fillRect/>
          </a:stretch>
        </p:blipFill>
        <p:spPr bwMode="auto">
          <a:xfrm>
            <a:off x="899658" y="529770"/>
            <a:ext cx="7315200" cy="5755014"/>
          </a:xfrm>
          <a:prstGeom prst="rect">
            <a:avLst/>
          </a:prstGeom>
          <a:noFill/>
          <a:ln w="9525">
            <a:noFill/>
            <a:miter lim="800000"/>
            <a:headEnd/>
            <a:tailEnd/>
          </a:ln>
        </p:spPr>
      </p:pic>
    </p:spTree>
    <p:extLst>
      <p:ext uri="{BB962C8B-B14F-4D97-AF65-F5344CB8AC3E}">
        <p14:creationId xmlns:p14="http://schemas.microsoft.com/office/powerpoint/2010/main" val="4288468797"/>
      </p:ext>
    </p:extLst>
  </p:cSld>
  <p:clrMapOvr>
    <a:masterClrMapping/>
  </p:clrMapOvr>
  <p:transition/>
</p:sld>
</file>

<file path=ppt/slides/slide22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111618" name="Text Box 2"/>
          <p:cNvSpPr txBox="1">
            <a:spLocks noChangeArrowheads="1"/>
          </p:cNvSpPr>
          <p:nvPr/>
        </p:nvSpPr>
        <p:spPr bwMode="auto">
          <a:xfrm>
            <a:off x="2971914" y="6578770"/>
            <a:ext cx="3179075" cy="246221"/>
          </a:xfrm>
          <a:prstGeom prst="rect">
            <a:avLst/>
          </a:prstGeom>
          <a:noFill/>
          <a:ln w="9525">
            <a:noFill/>
            <a:miter lim="800000"/>
            <a:headEnd/>
            <a:tailEnd/>
          </a:ln>
        </p:spPr>
        <p:txBody>
          <a:bodyPr wrap="none">
            <a:spAutoFit/>
          </a:bodyPr>
          <a:lstStyle/>
          <a:p>
            <a:r>
              <a:rPr lang="en-US" sz="1000">
                <a:solidFill>
                  <a:srgbClr val="000000"/>
                </a:solidFill>
                <a:latin typeface="Arial" charset="0"/>
                <a:hlinkClick r:id="rId3"/>
              </a:rPr>
              <a:t>www.indiancountry.com/content.cfm?id=1096416829</a:t>
            </a:r>
            <a:endParaRPr lang="en-US" sz="1000">
              <a:solidFill>
                <a:srgbClr val="000000"/>
              </a:solidFill>
              <a:latin typeface="Arial" charset="0"/>
            </a:endParaRPr>
          </a:p>
        </p:txBody>
      </p:sp>
      <p:pic>
        <p:nvPicPr>
          <p:cNvPr id="111619" name="Picture 2"/>
          <p:cNvPicPr>
            <a:picLocks noChangeAspect="1" noChangeArrowheads="1"/>
          </p:cNvPicPr>
          <p:nvPr/>
        </p:nvPicPr>
        <p:blipFill>
          <a:blip r:embed="rId4" cstate="print"/>
          <a:srcRect/>
          <a:stretch>
            <a:fillRect/>
          </a:stretch>
        </p:blipFill>
        <p:spPr bwMode="auto">
          <a:xfrm>
            <a:off x="2572653" y="723435"/>
            <a:ext cx="3976007" cy="5486400"/>
          </a:xfrm>
          <a:prstGeom prst="rect">
            <a:avLst/>
          </a:prstGeom>
          <a:noFill/>
          <a:ln w="9525">
            <a:noFill/>
            <a:miter lim="800000"/>
            <a:headEnd/>
            <a:tailEnd/>
          </a:ln>
        </p:spPr>
      </p:pic>
    </p:spTree>
    <p:extLst>
      <p:ext uri="{BB962C8B-B14F-4D97-AF65-F5344CB8AC3E}">
        <p14:creationId xmlns:p14="http://schemas.microsoft.com/office/powerpoint/2010/main" val="808789979"/>
      </p:ext>
    </p:extLst>
  </p:cSld>
  <p:clrMapOvr>
    <a:masterClrMapping/>
  </p:clrMapOvr>
  <p:transition/>
</p:sld>
</file>

<file path=ppt/slides/slide2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1969"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BADDE1"/>
                </a:solidFill>
                <a:effectLst/>
                <a:uLnTx/>
                <a:uFillTx/>
                <a:latin typeface="Arial" pitchFamily="34" charset="0"/>
                <a:ea typeface="+mn-ea"/>
                <a:cs typeface="+mn-cs"/>
              </a:rPr>
              <a:t>The Concept of Culture</a:t>
            </a:r>
          </a:p>
        </p:txBody>
      </p:sp>
      <p:sp>
        <p:nvSpPr>
          <p:cNvPr id="5" name="Rectangle 3"/>
          <p:cNvSpPr txBox="1">
            <a:spLocks noChangeArrowheads="1"/>
          </p:cNvSpPr>
          <p:nvPr/>
        </p:nvSpPr>
        <p:spPr bwMode="auto">
          <a:xfrm>
            <a:off x="1062038" y="2116138"/>
            <a:ext cx="7769225" cy="3828740"/>
          </a:xfrm>
          <a:prstGeom prst="rect">
            <a:avLst/>
          </a:prstGeom>
          <a:noFill/>
          <a:ln w="9525">
            <a:noFill/>
            <a:miter lim="800000"/>
            <a:headEnd/>
            <a:tailEnd/>
          </a:ln>
        </p:spPr>
        <p:txBody>
          <a:bodyPr>
            <a:spAutoFit/>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800" b="1" i="0" u="none" strike="noStrike" kern="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0" cap="none" spc="0" normalizeH="0" baseline="0" noProof="0" dirty="0">
                <a:ln>
                  <a:noFill/>
                </a:ln>
                <a:solidFill>
                  <a:srgbClr val="FF1B36"/>
                </a:solidFill>
                <a:effectLst/>
                <a:uLnTx/>
                <a:uFillTx/>
                <a:latin typeface="Verdana" pitchFamily="34" charset="0"/>
                <a:ea typeface="+mn-ea"/>
                <a:cs typeface="+mn-cs"/>
              </a:rPr>
              <a:t> </a:t>
            </a:r>
            <a:r>
              <a:rPr kumimoji="0" lang="en-US" sz="2800" b="1" i="0" u="none" strike="noStrike" kern="0" cap="none" spc="0" normalizeH="0" baseline="0" noProof="0" dirty="0">
                <a:ln>
                  <a:noFill/>
                </a:ln>
                <a:solidFill>
                  <a:srgbClr val="000000"/>
                </a:solidFill>
                <a:effectLst/>
                <a:uLnTx/>
                <a:uFillTx/>
                <a:latin typeface="Verdana" pitchFamily="34" charset="0"/>
                <a:ea typeface="+mn-ea"/>
                <a:cs typeface="+mn-cs"/>
              </a:rPr>
              <a:t>can include ethnic groups </a:t>
            </a:r>
            <a:r>
              <a:rPr kumimoji="0" lang="en-US" sz="2800" b="1" i="1" u="none" strike="noStrike" kern="0" cap="none" spc="0" normalizeH="0" baseline="0" noProof="0" dirty="0">
                <a:ln>
                  <a:noFill/>
                </a:ln>
                <a:solidFill>
                  <a:srgbClr val="FF1B36"/>
                </a:solidFill>
                <a:effectLst/>
                <a:uLnTx/>
                <a:uFillTx/>
                <a:latin typeface="Verdana" pitchFamily="34" charset="0"/>
                <a:ea typeface="+mn-ea"/>
                <a:cs typeface="+mn-cs"/>
              </a:rPr>
              <a:t>within</a:t>
            </a:r>
            <a:r>
              <a:rPr kumimoji="0" lang="en-US" sz="2800" b="1" i="0" u="none" strike="noStrike" kern="0" cap="none" spc="0" normalizeH="0" baseline="0" noProof="0" dirty="0">
                <a:ln>
                  <a:noFill/>
                </a:ln>
                <a:solidFill>
                  <a:srgbClr val="000000"/>
                </a:solidFill>
                <a:effectLst/>
                <a:uLnTx/>
                <a:uFillTx/>
                <a:latin typeface="Verdana" pitchFamily="34" charset="0"/>
                <a:ea typeface="+mn-ea"/>
                <a:cs typeface="+mn-cs"/>
              </a:rPr>
              <a:t> nations</a:t>
            </a:r>
          </a:p>
          <a:p>
            <a:pPr marL="342900" marR="0" lvl="0" indent="-342900" algn="l" defTabSz="914400" rtl="0" eaLnBrk="1" fontAlgn="base" latinLnBrk="0" hangingPunct="1">
              <a:lnSpc>
                <a:spcPct val="30000"/>
              </a:lnSpc>
              <a:spcBef>
                <a:spcPct val="20000"/>
              </a:spcBef>
              <a:spcAft>
                <a:spcPct val="0"/>
              </a:spcAft>
              <a:buClrTx/>
              <a:buSzTx/>
              <a:buFontTx/>
              <a:buChar char="•"/>
              <a:tabLst/>
              <a:defRPr/>
            </a:pPr>
            <a:endParaRPr kumimoji="0" lang="en-US" sz="2800" b="1" i="0" u="none" strike="noStrike" kern="0" cap="none" spc="0" normalizeH="0" baseline="0" noProof="0" dirty="0">
              <a:ln>
                <a:noFill/>
              </a:ln>
              <a:solidFill>
                <a:srgbClr val="FF1B36"/>
              </a:solidFill>
              <a:effectLst/>
              <a:uLnTx/>
              <a:uFillTx/>
              <a:latin typeface="Verdana" pitchFamily="34" charset="0"/>
              <a:ea typeface="+mn-ea"/>
              <a:cs typeface="+mn-cs"/>
            </a:endParaRP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0" cap="none" spc="0" normalizeH="0" baseline="0" noProof="0" dirty="0">
                <a:ln>
                  <a:noFill/>
                </a:ln>
                <a:solidFill>
                  <a:srgbClr val="000000"/>
                </a:solidFill>
                <a:effectLst/>
                <a:uLnTx/>
                <a:uFillTx/>
                <a:latin typeface="Verdana" pitchFamily="34" charset="0"/>
                <a:ea typeface="+mn-ea"/>
                <a:cs typeface="+mn-cs"/>
              </a:rPr>
              <a:t> e.g., </a:t>
            </a:r>
            <a:r>
              <a:rPr kumimoji="0" lang="en-US" sz="2400" b="1" i="1" u="none" strike="noStrike" kern="0" cap="none" spc="0" normalizeH="0" baseline="0" noProof="0" dirty="0" err="1">
                <a:ln>
                  <a:noFill/>
                </a:ln>
                <a:solidFill>
                  <a:srgbClr val="000000"/>
                </a:solidFill>
                <a:effectLst/>
                <a:uLnTx/>
                <a:uFillTx/>
                <a:latin typeface="Verdana" pitchFamily="34" charset="0"/>
                <a:ea typeface="+mn-ea"/>
                <a:cs typeface="+mn-cs"/>
              </a:rPr>
              <a:t>Anishinabe</a:t>
            </a:r>
            <a:r>
              <a:rPr kumimoji="0" lang="en-US" sz="2400" b="1" i="0" u="none" strike="noStrike" kern="0" cap="none" spc="0" normalizeH="0" baseline="0" noProof="0" dirty="0">
                <a:ln>
                  <a:noFill/>
                </a:ln>
                <a:solidFill>
                  <a:srgbClr val="000000"/>
                </a:solidFill>
                <a:effectLst/>
                <a:uLnTx/>
                <a:uFillTx/>
                <a:latin typeface="Verdana" pitchFamily="34" charset="0"/>
                <a:ea typeface="+mn-ea"/>
                <a:cs typeface="+mn-cs"/>
              </a:rPr>
              <a:t> (Chippewa; Ojibwa)</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  e.g., Irish “</a:t>
            </a:r>
            <a:r>
              <a:rPr kumimoji="0" lang="en-US" sz="2000" b="1" i="0" u="none" strike="noStrike" kern="0" cap="none" spc="0" normalizeH="0" baseline="0" noProof="0" dirty="0" err="1">
                <a:ln>
                  <a:noFill/>
                </a:ln>
                <a:solidFill>
                  <a:srgbClr val="DAEDEF">
                    <a:lumMod val="90000"/>
                  </a:srgbClr>
                </a:solidFill>
                <a:effectLst/>
                <a:uLnTx/>
                <a:uFillTx/>
                <a:latin typeface="Verdana" pitchFamily="34" charset="0"/>
                <a:ea typeface="+mn-ea"/>
                <a:cs typeface="+mn-cs"/>
              </a:rPr>
              <a:t>Travellers</a:t>
            </a: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a:t>
            </a:r>
          </a:p>
          <a:p>
            <a:pPr marL="1143000" marR="0" lvl="2" indent="-163513" algn="l" defTabSz="914400" rtl="0" eaLnBrk="1" fontAlgn="base" latinLnBrk="0" hangingPunct="1">
              <a:lnSpc>
                <a:spcPct val="100000"/>
              </a:lnSpc>
              <a:spcBef>
                <a:spcPct val="20000"/>
              </a:spcBef>
              <a:spcAft>
                <a:spcPct val="0"/>
              </a:spcAft>
              <a:buClrTx/>
              <a:buSzTx/>
              <a:buFontTx/>
              <a:buChar char="•"/>
              <a:tabLst/>
              <a:defRPr/>
            </a:pPr>
            <a:r>
              <a:rPr kumimoji="0" lang="en-US" sz="18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sometimes incorrectly called “Gypsies”</a:t>
            </a:r>
            <a:endPar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endParaRP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e.g., Rom (Gypsies)</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e.g., Basques</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 e.g., Kurds</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 e.g., Australian Aboriginals</a:t>
            </a:r>
          </a:p>
        </p:txBody>
      </p:sp>
      <p:sp>
        <p:nvSpPr>
          <p:cNvPr id="4" name="TextBox 3"/>
          <p:cNvSpPr txBox="1">
            <a:spLocks noChangeArrowheads="1"/>
          </p:cNvSpPr>
          <p:nvPr/>
        </p:nvSpPr>
        <p:spPr bwMode="auto">
          <a:xfrm>
            <a:off x="685799" y="3907870"/>
            <a:ext cx="7772400" cy="1815882"/>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food is a key part of their cultural identity,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t>often dating back to their prehistoric past,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t>and defining their history . . .</a:t>
            </a:r>
          </a:p>
        </p:txBody>
      </p:sp>
    </p:spTree>
    <p:extLst>
      <p:ext uri="{BB962C8B-B14F-4D97-AF65-F5344CB8AC3E}">
        <p14:creationId xmlns:p14="http://schemas.microsoft.com/office/powerpoint/2010/main" val="790591325"/>
      </p:ext>
    </p:extLst>
  </p:cSld>
  <p:clrMapOvr>
    <a:masterClrMapping/>
  </p:clrMapOvr>
  <p:transition/>
</p:sld>
</file>

<file path=ppt/slides/slide2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1969"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BADDE1"/>
                </a:solidFill>
              </a:rPr>
              <a:t>The Concept of Culture</a:t>
            </a:r>
          </a:p>
        </p:txBody>
      </p:sp>
      <p:sp>
        <p:nvSpPr>
          <p:cNvPr id="5" name="Rectangle 3"/>
          <p:cNvSpPr txBox="1">
            <a:spLocks noChangeArrowheads="1"/>
          </p:cNvSpPr>
          <p:nvPr/>
        </p:nvSpPr>
        <p:spPr bwMode="auto">
          <a:xfrm>
            <a:off x="1062038" y="2116138"/>
            <a:ext cx="7769225" cy="3828740"/>
          </a:xfrm>
          <a:prstGeom prst="rect">
            <a:avLst/>
          </a:prstGeom>
          <a:noFill/>
          <a:ln w="9525">
            <a:noFill/>
            <a:miter lim="800000"/>
            <a:headEnd/>
            <a:tailEnd/>
          </a:ln>
        </p:spPr>
        <p:txBody>
          <a:bodyPr>
            <a:spAutoFit/>
          </a:bodyPr>
          <a:lstStyle/>
          <a:p>
            <a:pPr marL="342900" indent="-342900">
              <a:spcBef>
                <a:spcPct val="20000"/>
              </a:spcBef>
              <a:buFontTx/>
              <a:buChar char="•"/>
              <a:defRPr/>
            </a:pPr>
            <a:r>
              <a:rPr lang="en-US" sz="2800" b="1" kern="0" dirty="0" err="1">
                <a:solidFill>
                  <a:srgbClr val="FF1B36"/>
                </a:solidFill>
                <a:latin typeface="Verdana" pitchFamily="34" charset="0"/>
              </a:rPr>
              <a:t>microcultures</a:t>
            </a:r>
            <a:r>
              <a:rPr lang="en-US" sz="2800" b="1" kern="0" dirty="0">
                <a:solidFill>
                  <a:srgbClr val="FF1B36"/>
                </a:solidFill>
                <a:latin typeface="Verdana" pitchFamily="34" charset="0"/>
              </a:rPr>
              <a:t> </a:t>
            </a:r>
            <a:r>
              <a:rPr lang="en-US" sz="2800" b="1" kern="0" dirty="0">
                <a:solidFill>
                  <a:srgbClr val="000000"/>
                </a:solidFill>
                <a:latin typeface="Verdana" pitchFamily="34" charset="0"/>
              </a:rPr>
              <a:t>can include ethnic groups </a:t>
            </a:r>
            <a:r>
              <a:rPr lang="en-US" sz="2800" b="1" i="1" kern="0" dirty="0">
                <a:solidFill>
                  <a:srgbClr val="FF1B36"/>
                </a:solidFill>
                <a:latin typeface="Verdana" pitchFamily="34" charset="0"/>
              </a:rPr>
              <a:t>within</a:t>
            </a:r>
            <a:r>
              <a:rPr lang="en-US" sz="2800" b="1" kern="0" dirty="0">
                <a:solidFill>
                  <a:srgbClr val="000000"/>
                </a:solidFill>
                <a:latin typeface="Verdana" pitchFamily="34" charset="0"/>
              </a:rPr>
              <a:t> nations</a:t>
            </a:r>
          </a:p>
          <a:p>
            <a:pPr marL="342900" indent="-342900">
              <a:lnSpc>
                <a:spcPct val="30000"/>
              </a:lnSpc>
              <a:spcBef>
                <a:spcPct val="20000"/>
              </a:spcBef>
              <a:buFontTx/>
              <a:buChar char="•"/>
              <a:defRPr/>
            </a:pPr>
            <a:endParaRPr lang="en-US" sz="2800" b="1" kern="0" dirty="0">
              <a:solidFill>
                <a:srgbClr val="FF1B36"/>
              </a:solidFill>
              <a:latin typeface="Verdana" pitchFamily="34" charset="0"/>
            </a:endParaRPr>
          </a:p>
          <a:p>
            <a:pPr marL="628650" lvl="1" indent="-171450">
              <a:spcBef>
                <a:spcPct val="20000"/>
              </a:spcBef>
              <a:buFontTx/>
              <a:buChar char="–"/>
              <a:defRPr/>
            </a:pPr>
            <a:r>
              <a:rPr lang="en-US" sz="2400" b="1" kern="0" dirty="0">
                <a:solidFill>
                  <a:srgbClr val="000000"/>
                </a:solidFill>
                <a:latin typeface="Verdana" pitchFamily="34" charset="0"/>
              </a:rPr>
              <a:t> e.g., </a:t>
            </a:r>
            <a:r>
              <a:rPr lang="en-US" sz="2400" b="1" i="1" kern="0" dirty="0" err="1">
                <a:solidFill>
                  <a:srgbClr val="000000"/>
                </a:solidFill>
                <a:latin typeface="Verdana" pitchFamily="34" charset="0"/>
              </a:rPr>
              <a:t>Anishinabe</a:t>
            </a:r>
            <a:r>
              <a:rPr lang="en-US" sz="2400" b="1" kern="0" dirty="0">
                <a:solidFill>
                  <a:srgbClr val="000000"/>
                </a:solidFill>
                <a:latin typeface="Verdana" pitchFamily="34" charset="0"/>
              </a:rPr>
              <a:t> (Chippewa; Ojibwa)</a:t>
            </a:r>
          </a:p>
          <a:p>
            <a:pPr marL="628650" lvl="1" indent="-171450">
              <a:spcBef>
                <a:spcPct val="20000"/>
              </a:spcBef>
              <a:buFontTx/>
              <a:buChar char="–"/>
              <a:defRPr/>
            </a:pPr>
            <a:r>
              <a:rPr lang="en-US" sz="2000" b="1" kern="0" dirty="0">
                <a:solidFill>
                  <a:srgbClr val="DAEDEF">
                    <a:lumMod val="90000"/>
                  </a:srgbClr>
                </a:solidFill>
                <a:latin typeface="Verdana" pitchFamily="34" charset="0"/>
              </a:rPr>
              <a:t>  e.g., Irish “</a:t>
            </a:r>
            <a:r>
              <a:rPr lang="en-US" sz="2000" b="1" kern="0" dirty="0" err="1">
                <a:solidFill>
                  <a:srgbClr val="DAEDEF">
                    <a:lumMod val="90000"/>
                  </a:srgbClr>
                </a:solidFill>
                <a:latin typeface="Verdana" pitchFamily="34" charset="0"/>
              </a:rPr>
              <a:t>Travellers</a:t>
            </a:r>
            <a:r>
              <a:rPr lang="en-US" sz="2000" b="1" kern="0" dirty="0">
                <a:solidFill>
                  <a:srgbClr val="DAEDEF">
                    <a:lumMod val="90000"/>
                  </a:srgbClr>
                </a:solidFill>
                <a:latin typeface="Verdana" pitchFamily="34" charset="0"/>
              </a:rPr>
              <a:t>”</a:t>
            </a:r>
          </a:p>
          <a:p>
            <a:pPr marL="1143000" lvl="2" indent="-163513">
              <a:spcBef>
                <a:spcPct val="20000"/>
              </a:spcBef>
              <a:buFontTx/>
              <a:buChar char="•"/>
              <a:defRPr/>
            </a:pPr>
            <a:r>
              <a:rPr lang="en-US" b="1" kern="0" dirty="0">
                <a:solidFill>
                  <a:srgbClr val="DAEDEF">
                    <a:lumMod val="90000"/>
                  </a:srgbClr>
                </a:solidFill>
                <a:latin typeface="Verdana" pitchFamily="34" charset="0"/>
              </a:rPr>
              <a:t>sometimes incorrectly called “Gypsies”</a:t>
            </a:r>
            <a:endParaRPr lang="en-US" sz="2000" b="1" kern="0" dirty="0">
              <a:solidFill>
                <a:srgbClr val="DAEDEF">
                  <a:lumMod val="90000"/>
                </a:srgbClr>
              </a:solidFill>
              <a:latin typeface="Verdana" pitchFamily="34" charset="0"/>
            </a:endParaRPr>
          </a:p>
          <a:p>
            <a:pPr marL="628650" lvl="1" indent="-171450">
              <a:spcBef>
                <a:spcPct val="20000"/>
              </a:spcBef>
              <a:buFontTx/>
              <a:buChar char="–"/>
              <a:defRPr/>
            </a:pPr>
            <a:r>
              <a:rPr lang="en-US" sz="2000" b="1" kern="0" dirty="0">
                <a:solidFill>
                  <a:srgbClr val="DAEDEF">
                    <a:lumMod val="90000"/>
                  </a:srgbClr>
                </a:solidFill>
                <a:latin typeface="Verdana" pitchFamily="34" charset="0"/>
              </a:rPr>
              <a:t>e.g., Rom (Gypsies)</a:t>
            </a:r>
          </a:p>
          <a:p>
            <a:pPr marL="628650" lvl="1" indent="-171450">
              <a:spcBef>
                <a:spcPct val="20000"/>
              </a:spcBef>
              <a:buFontTx/>
              <a:buChar char="–"/>
              <a:defRPr/>
            </a:pPr>
            <a:r>
              <a:rPr lang="en-US" sz="2000" b="1" kern="0" dirty="0">
                <a:solidFill>
                  <a:srgbClr val="DAEDEF">
                    <a:lumMod val="90000"/>
                  </a:srgbClr>
                </a:solidFill>
                <a:latin typeface="Verdana" pitchFamily="34" charset="0"/>
              </a:rPr>
              <a:t>e.g., Basques</a:t>
            </a:r>
          </a:p>
          <a:p>
            <a:pPr marL="628650" lvl="1" indent="-171450">
              <a:spcBef>
                <a:spcPct val="20000"/>
              </a:spcBef>
              <a:buFontTx/>
              <a:buChar char="–"/>
              <a:defRPr/>
            </a:pPr>
            <a:r>
              <a:rPr lang="en-US" sz="2000" b="1" kern="0" dirty="0">
                <a:solidFill>
                  <a:srgbClr val="DAEDEF">
                    <a:lumMod val="90000"/>
                  </a:srgbClr>
                </a:solidFill>
                <a:latin typeface="Verdana" pitchFamily="34" charset="0"/>
              </a:rPr>
              <a:t> e.g., Kurds</a:t>
            </a:r>
          </a:p>
          <a:p>
            <a:pPr marL="628650" lvl="1" indent="-171450">
              <a:spcBef>
                <a:spcPct val="20000"/>
              </a:spcBef>
              <a:buFontTx/>
              <a:buChar char="–"/>
              <a:defRPr/>
            </a:pPr>
            <a:r>
              <a:rPr lang="en-US" sz="2000" b="1" kern="0" dirty="0">
                <a:solidFill>
                  <a:srgbClr val="DAEDEF">
                    <a:lumMod val="90000"/>
                  </a:srgbClr>
                </a:solidFill>
                <a:latin typeface="Verdana" pitchFamily="34" charset="0"/>
              </a:rPr>
              <a:t> e.g., Australian Aboriginals</a:t>
            </a:r>
          </a:p>
        </p:txBody>
      </p:sp>
      <p:sp>
        <p:nvSpPr>
          <p:cNvPr id="4" name="TextBox 3"/>
          <p:cNvSpPr txBox="1">
            <a:spLocks noChangeArrowheads="1"/>
          </p:cNvSpPr>
          <p:nvPr/>
        </p:nvSpPr>
        <p:spPr bwMode="auto">
          <a:xfrm>
            <a:off x="457221" y="4009386"/>
            <a:ext cx="8229599" cy="892552"/>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algn="ctr"/>
            <a:r>
              <a:rPr lang="en-US" sz="2800" b="1" dirty="0">
                <a:solidFill>
                  <a:srgbClr val="000000"/>
                </a:solidFill>
              </a:rPr>
              <a:t>and people still love their own “soul food”. . .</a:t>
            </a:r>
          </a:p>
        </p:txBody>
      </p:sp>
    </p:spTree>
    <p:extLst>
      <p:ext uri="{BB962C8B-B14F-4D97-AF65-F5344CB8AC3E}">
        <p14:creationId xmlns:p14="http://schemas.microsoft.com/office/powerpoint/2010/main" val="435959813"/>
      </p:ext>
    </p:extLst>
  </p:cSld>
  <p:clrMapOvr>
    <a:masterClrMapping/>
  </p:clrMapOvr>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117762" name="Rectangle 8"/>
          <p:cNvSpPr>
            <a:spLocks noChangeArrowheads="1"/>
          </p:cNvSpPr>
          <p:nvPr/>
        </p:nvSpPr>
        <p:spPr bwMode="auto">
          <a:xfrm>
            <a:off x="2043165" y="6331042"/>
            <a:ext cx="5049331" cy="276999"/>
          </a:xfrm>
          <a:prstGeom prst="rect">
            <a:avLst/>
          </a:prstGeom>
          <a:noFill/>
          <a:ln w="9525">
            <a:noFill/>
            <a:miter lim="800000"/>
            <a:headEnd/>
            <a:tailEnd/>
          </a:ln>
        </p:spPr>
        <p:txBody>
          <a:bodyPr wrap="none">
            <a:spAutoFit/>
          </a:bodyPr>
          <a:lstStyle/>
          <a:p>
            <a:r>
              <a:rPr lang="en-US" sz="1200" dirty="0">
                <a:solidFill>
                  <a:prstClr val="black"/>
                </a:solidFill>
                <a:latin typeface="Arial" charset="0"/>
                <a:cs typeface="Arial" charset="0"/>
              </a:rPr>
              <a:t>Sherrie A. Inness, </a:t>
            </a:r>
            <a:r>
              <a:rPr lang="en-US" sz="1200" i="1" dirty="0">
                <a:solidFill>
                  <a:prstClr val="black"/>
                </a:solidFill>
                <a:latin typeface="Arial" charset="0"/>
                <a:cs typeface="Arial" charset="0"/>
              </a:rPr>
              <a:t>Secret Ingredients</a:t>
            </a:r>
            <a:r>
              <a:rPr lang="en-US" sz="1200" dirty="0">
                <a:solidFill>
                  <a:prstClr val="black"/>
                </a:solidFill>
                <a:latin typeface="Arial" charset="0"/>
                <a:cs typeface="Arial" charset="0"/>
              </a:rPr>
              <a:t>, Palgrave Macmillan, 2006, p. 169</a:t>
            </a:r>
          </a:p>
        </p:txBody>
      </p:sp>
      <p:sp>
        <p:nvSpPr>
          <p:cNvPr id="4" name="Rectangle 3"/>
          <p:cNvSpPr>
            <a:spLocks noChangeArrowheads="1"/>
          </p:cNvSpPr>
          <p:nvPr/>
        </p:nvSpPr>
        <p:spPr bwMode="auto">
          <a:xfrm>
            <a:off x="666750" y="4327093"/>
            <a:ext cx="7772400" cy="1938992"/>
          </a:xfrm>
          <a:prstGeom prst="rect">
            <a:avLst/>
          </a:prstGeom>
          <a:solidFill>
            <a:schemeClr val="bg1"/>
          </a:solidFill>
          <a:ln w="76200">
            <a:solidFill>
              <a:srgbClr val="FFC000"/>
            </a:solidFill>
            <a:miter lim="800000"/>
            <a:headEnd/>
            <a:tailEnd/>
          </a:ln>
        </p:spPr>
        <p:txBody>
          <a:bodyPr wrap="square" lIns="228600" tIns="228600" rIns="228600" bIns="228600" anchor="ctr">
            <a:spAutoFit/>
          </a:bodyPr>
          <a:lstStyle/>
          <a:p>
            <a:pPr algn="ctr"/>
            <a:r>
              <a:rPr lang="en-US" sz="3200" b="1" dirty="0">
                <a:solidFill>
                  <a:prstClr val="black"/>
                </a:solidFill>
                <a:latin typeface="Calibri"/>
              </a:rPr>
              <a:t>we’ll see how important cookbooks have been in defining race, gender, class, and ethnic groups . . . </a:t>
            </a:r>
          </a:p>
        </p:txBody>
      </p:sp>
    </p:spTree>
    <p:extLst>
      <p:ext uri="{BB962C8B-B14F-4D97-AF65-F5344CB8AC3E}">
        <p14:creationId xmlns:p14="http://schemas.microsoft.com/office/powerpoint/2010/main" val="1404254599"/>
      </p:ext>
    </p:extLst>
  </p:cSld>
  <p:clrMapOvr>
    <a:masterClrMapping/>
  </p:clrMapOvr>
  <p:transition/>
</p:sld>
</file>

<file path=ppt/slides/slide22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endParaRPr lang="en-US">
              <a:solidFill>
                <a:srgbClr val="000000"/>
              </a:solidFill>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dirty="0">
              <a:solidFill>
                <a:srgbClr val="000000"/>
              </a:solidFill>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14" name="Rectangle 13"/>
          <p:cNvSpPr/>
          <p:nvPr/>
        </p:nvSpPr>
        <p:spPr>
          <a:xfrm>
            <a:off x="2286000" y="5805615"/>
            <a:ext cx="4572000" cy="538609"/>
          </a:xfrm>
          <a:prstGeom prst="rect">
            <a:avLst/>
          </a:prstGeom>
        </p:spPr>
        <p:txBody>
          <a:bodyPr>
            <a:spAutoFit/>
          </a:bodyPr>
          <a:lstStyle/>
          <a:p>
            <a:pPr algn="ctr"/>
            <a:r>
              <a:rPr lang="en-US" dirty="0">
                <a:solidFill>
                  <a:srgbClr val="FFFFFF"/>
                </a:solidFill>
              </a:rPr>
              <a:t>Bannock / </a:t>
            </a:r>
            <a:r>
              <a:rPr lang="en-US" dirty="0" err="1">
                <a:solidFill>
                  <a:srgbClr val="FFFFFF"/>
                </a:solidFill>
              </a:rPr>
              <a:t>Frybread</a:t>
            </a:r>
            <a:endParaRPr lang="en-US" dirty="0">
              <a:solidFill>
                <a:srgbClr val="FFFFFF"/>
              </a:solidFill>
            </a:endParaRPr>
          </a:p>
          <a:p>
            <a:pPr algn="ctr"/>
            <a:r>
              <a:rPr lang="en-US" sz="1100" dirty="0">
                <a:solidFill>
                  <a:srgbClr val="FFFFFF"/>
                </a:solidFill>
              </a:rPr>
              <a:t>Wikimedia</a:t>
            </a:r>
          </a:p>
        </p:txBody>
      </p:sp>
      <p:pic>
        <p:nvPicPr>
          <p:cNvPr id="12290" name="Picture 2"/>
          <p:cNvPicPr>
            <a:picLocks noChangeAspect="1" noChangeArrowheads="1"/>
          </p:cNvPicPr>
          <p:nvPr/>
        </p:nvPicPr>
        <p:blipFill>
          <a:blip r:embed="rId3" cstate="print"/>
          <a:srcRect/>
          <a:stretch>
            <a:fillRect/>
          </a:stretch>
        </p:blipFill>
        <p:spPr bwMode="auto">
          <a:xfrm>
            <a:off x="2443163" y="-4297"/>
            <a:ext cx="4257675" cy="5705475"/>
          </a:xfrm>
          <a:prstGeom prst="rect">
            <a:avLst/>
          </a:prstGeom>
          <a:noFill/>
          <a:ln w="9525">
            <a:noFill/>
            <a:miter lim="800000"/>
            <a:headEnd/>
            <a:tailEnd/>
          </a:ln>
          <a:effectLst/>
        </p:spPr>
      </p:pic>
    </p:spTree>
    <p:extLst>
      <p:ext uri="{BB962C8B-B14F-4D97-AF65-F5344CB8AC3E}">
        <p14:creationId xmlns:p14="http://schemas.microsoft.com/office/powerpoint/2010/main" val="3502649579"/>
      </p:ext>
    </p:extLst>
  </p:cSld>
  <p:clrMapOvr>
    <a:masterClrMapping/>
  </p:clrMapOvr>
  <p:transition/>
</p:sld>
</file>

<file path=ppt/slides/slide226.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rPr>
              <a:t>The Concept of Culture</a:t>
            </a:r>
          </a:p>
        </p:txBody>
      </p:sp>
      <p:sp>
        <p:nvSpPr>
          <p:cNvPr id="5" name="TextBox 4"/>
          <p:cNvSpPr txBox="1">
            <a:spLocks noChangeArrowheads="1"/>
          </p:cNvSpPr>
          <p:nvPr/>
        </p:nvSpPr>
        <p:spPr bwMode="auto">
          <a:xfrm>
            <a:off x="667658" y="972482"/>
            <a:ext cx="7784196" cy="5631518"/>
          </a:xfrm>
          <a:prstGeom prst="rect">
            <a:avLst/>
          </a:prstGeom>
          <a:solidFill>
            <a:schemeClr val="bg1"/>
          </a:solidFill>
          <a:ln w="76200">
            <a:solidFill>
              <a:srgbClr val="FFC000"/>
            </a:solidFill>
            <a:miter lim="800000"/>
            <a:headEnd/>
            <a:tailEnd/>
          </a:ln>
        </p:spPr>
        <p:txBody>
          <a:bodyPr lIns="228600" tIns="228600" rIns="228600" bIns="228600">
            <a:noAutofit/>
          </a:bodyPr>
          <a:lstStyle/>
          <a:p>
            <a:pPr algn="ctr"/>
            <a:r>
              <a:rPr lang="en-US" sz="2800" b="1" dirty="0">
                <a:solidFill>
                  <a:srgbClr val="000000"/>
                </a:solidFill>
              </a:rPr>
              <a:t>and, as usual, local groups </a:t>
            </a:r>
            <a:r>
              <a:rPr lang="en-US" sz="2800" b="1" dirty="0">
                <a:solidFill>
                  <a:srgbClr val="FF1B36"/>
                </a:solidFill>
                <a:latin typeface="Verdana" pitchFamily="34" charset="0"/>
              </a:rPr>
              <a:t>(</a:t>
            </a:r>
            <a:r>
              <a:rPr lang="en-US" sz="2800" b="1" dirty="0" err="1">
                <a:solidFill>
                  <a:srgbClr val="FF1B36"/>
                </a:solidFill>
                <a:latin typeface="Verdana" pitchFamily="34" charset="0"/>
              </a:rPr>
              <a:t>microcultures</a:t>
            </a:r>
            <a:r>
              <a:rPr lang="en-US" sz="2800" b="1" dirty="0">
                <a:solidFill>
                  <a:srgbClr val="FF1B36"/>
                </a:solidFill>
                <a:latin typeface="Verdana" pitchFamily="34" charset="0"/>
              </a:rPr>
              <a:t>)</a:t>
            </a:r>
            <a:r>
              <a:rPr lang="en-US" sz="2800" b="1" dirty="0">
                <a:solidFill>
                  <a:srgbClr val="000000"/>
                </a:solidFill>
              </a:rPr>
              <a:t> </a:t>
            </a:r>
          </a:p>
          <a:p>
            <a:pPr algn="ctr"/>
            <a:r>
              <a:rPr lang="en-US" sz="2800" b="1" dirty="0">
                <a:solidFill>
                  <a:srgbClr val="000000"/>
                </a:solidFill>
              </a:rPr>
              <a:t>generally strive to preserve their cultural identity with . . .</a:t>
            </a:r>
          </a:p>
          <a:p>
            <a:pPr algn="ctr"/>
            <a:endParaRPr lang="en-US" sz="1200" b="1" dirty="0">
              <a:solidFill>
                <a:srgbClr val="000000"/>
              </a:solidFill>
            </a:endParaRPr>
          </a:p>
          <a:p>
            <a:pPr algn="ctr"/>
            <a:r>
              <a:rPr lang="en-US" sz="2800" b="1" dirty="0">
                <a:solidFill>
                  <a:srgbClr val="BADDE1"/>
                </a:solidFill>
              </a:rPr>
              <a:t>food</a:t>
            </a:r>
            <a:br>
              <a:rPr lang="en-US" sz="2800" b="1" dirty="0">
                <a:solidFill>
                  <a:srgbClr val="000000"/>
                </a:solidFill>
              </a:rPr>
            </a:br>
            <a:r>
              <a:rPr lang="en-US" sz="4400" b="1" dirty="0">
                <a:solidFill>
                  <a:srgbClr val="000000"/>
                </a:solidFill>
              </a:rPr>
              <a:t>clothing</a:t>
            </a:r>
          </a:p>
          <a:p>
            <a:pPr algn="ctr"/>
            <a:r>
              <a:rPr lang="en-US" sz="2800" b="1" dirty="0">
                <a:solidFill>
                  <a:srgbClr val="BADDE1"/>
                </a:solidFill>
              </a:rPr>
              <a:t>religion</a:t>
            </a:r>
          </a:p>
          <a:p>
            <a:pPr algn="ctr"/>
            <a:r>
              <a:rPr lang="en-US" sz="2800" b="1" dirty="0">
                <a:solidFill>
                  <a:srgbClr val="BADDE1"/>
                </a:solidFill>
              </a:rPr>
              <a:t>ritual</a:t>
            </a:r>
          </a:p>
          <a:p>
            <a:pPr algn="ctr"/>
            <a:r>
              <a:rPr lang="en-US" sz="2800" b="1" dirty="0">
                <a:solidFill>
                  <a:srgbClr val="BADDE1"/>
                </a:solidFill>
              </a:rPr>
              <a:t>music, dance, and other arts</a:t>
            </a:r>
          </a:p>
          <a:p>
            <a:pPr algn="ctr"/>
            <a:r>
              <a:rPr lang="en-US" sz="2800" b="1" dirty="0">
                <a:solidFill>
                  <a:srgbClr val="BADDE1"/>
                </a:solidFill>
              </a:rPr>
              <a:t>language</a:t>
            </a:r>
          </a:p>
          <a:p>
            <a:pPr algn="ctr"/>
            <a:r>
              <a:rPr lang="en-US" sz="2800" b="1" dirty="0">
                <a:solidFill>
                  <a:srgbClr val="BADDE1"/>
                </a:solidFill>
              </a:rPr>
              <a:t>cultural symbols . . .</a:t>
            </a:r>
          </a:p>
        </p:txBody>
      </p:sp>
    </p:spTree>
    <p:extLst>
      <p:ext uri="{BB962C8B-B14F-4D97-AF65-F5344CB8AC3E}">
        <p14:creationId xmlns:p14="http://schemas.microsoft.com/office/powerpoint/2010/main" val="2270644681"/>
      </p:ext>
    </p:extLst>
  </p:cSld>
  <p:clrMapOvr>
    <a:masterClrMapping/>
  </p:clrMapOvr>
  <p:transition/>
</p:sld>
</file>

<file path=ppt/slides/slide22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4034"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4035"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endParaRPr>
          </a:p>
        </p:txBody>
      </p:sp>
      <p:sp>
        <p:nvSpPr>
          <p:cNvPr id="44036"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endParaRPr>
          </a:p>
        </p:txBody>
      </p:sp>
      <p:sp>
        <p:nvSpPr>
          <p:cNvPr id="44037"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endParaRPr lang="en-US">
              <a:solidFill>
                <a:srgbClr val="000000"/>
              </a:solidFill>
            </a:endParaRPr>
          </a:p>
        </p:txBody>
      </p:sp>
      <p:sp>
        <p:nvSpPr>
          <p:cNvPr id="44038"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4039"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4040"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4041"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4042" name="Text Box 10"/>
          <p:cNvSpPr txBox="1">
            <a:spLocks noChangeArrowheads="1"/>
          </p:cNvSpPr>
          <p:nvPr/>
        </p:nvSpPr>
        <p:spPr bwMode="auto">
          <a:xfrm>
            <a:off x="2813114" y="6474456"/>
            <a:ext cx="4086375" cy="276999"/>
          </a:xfrm>
          <a:prstGeom prst="rect">
            <a:avLst/>
          </a:prstGeom>
          <a:noFill/>
          <a:ln w="9525">
            <a:noFill/>
            <a:miter lim="800000"/>
            <a:headEnd/>
            <a:tailEnd/>
          </a:ln>
        </p:spPr>
        <p:txBody>
          <a:bodyPr wrap="none">
            <a:spAutoFit/>
          </a:bodyPr>
          <a:lstStyle/>
          <a:p>
            <a:r>
              <a:rPr lang="en-US" sz="1200" dirty="0">
                <a:solidFill>
                  <a:srgbClr val="000000"/>
                </a:solidFill>
                <a:hlinkClick r:id="rId3"/>
              </a:rPr>
              <a:t>http://www.d.umn.edu/cla/faculty/troufs/Buffalo/PB24.html</a:t>
            </a:r>
            <a:endParaRPr lang="en-US" sz="1200" dirty="0">
              <a:solidFill>
                <a:srgbClr val="000000"/>
              </a:solidFill>
            </a:endParaRPr>
          </a:p>
        </p:txBody>
      </p:sp>
      <p:pic>
        <p:nvPicPr>
          <p:cNvPr id="1026" name="Picture 2" descr="Migwitch Mah-Nom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49" y="19050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2720795"/>
      </p:ext>
    </p:extLst>
  </p:cSld>
  <p:clrMapOvr>
    <a:masterClrMapping/>
  </p:clrMapOvr>
  <p:transition/>
</p:sld>
</file>

<file path=ppt/slides/slide228.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3" name="Rectangle 19"/>
          <p:cNvSpPr>
            <a:spLocks noChangeArrowheads="1"/>
          </p:cNvSpPr>
          <p:nvPr/>
        </p:nvSpPr>
        <p:spPr bwMode="auto">
          <a:xfrm>
            <a:off x="2008208" y="6568730"/>
            <a:ext cx="5118261" cy="276999"/>
          </a:xfrm>
          <a:prstGeom prst="rect">
            <a:avLst/>
          </a:prstGeom>
          <a:noFill/>
          <a:ln w="28575">
            <a:noFill/>
            <a:miter lim="800000"/>
            <a:headEnd/>
            <a:tailEnd/>
          </a:ln>
          <a:effectLst/>
        </p:spPr>
        <p:txBody>
          <a:bodyPr wrap="none" anchor="ctr">
            <a:spAutoFit/>
          </a:bodyPr>
          <a:lstStyle/>
          <a:p>
            <a:pPr eaLnBrk="0" hangingPunct="0">
              <a:defRPr/>
            </a:pPr>
            <a:r>
              <a:rPr kumimoji="1" lang="en-US" sz="1200" dirty="0">
                <a:solidFill>
                  <a:srgbClr val="FFFFFF"/>
                </a:solidFill>
                <a:latin typeface="Arial"/>
                <a:hlinkClick r:id="rId3"/>
              </a:rPr>
              <a:t>www.duluthnewstribune.com/articles/index.cfm?id=64520&amp;section=None</a:t>
            </a:r>
            <a:endParaRPr kumimoji="1" lang="en-US" sz="1200" dirty="0">
              <a:solidFill>
                <a:srgbClr val="FFFFFF"/>
              </a:solidFill>
              <a:latin typeface="Arial"/>
            </a:endParaRPr>
          </a:p>
        </p:txBody>
      </p:sp>
      <p:pic>
        <p:nvPicPr>
          <p:cNvPr id="33795" name="Picture 2"/>
          <p:cNvPicPr>
            <a:picLocks noChangeAspect="1" noChangeArrowheads="1"/>
          </p:cNvPicPr>
          <p:nvPr/>
        </p:nvPicPr>
        <p:blipFill>
          <a:blip r:embed="rId4" cstate="print"/>
          <a:srcRect/>
          <a:stretch>
            <a:fillRect/>
          </a:stretch>
        </p:blipFill>
        <p:spPr bwMode="auto">
          <a:xfrm>
            <a:off x="1676400" y="457242"/>
            <a:ext cx="5791200" cy="3857625"/>
          </a:xfrm>
          <a:prstGeom prst="rect">
            <a:avLst/>
          </a:prstGeom>
          <a:noFill/>
          <a:ln w="28575">
            <a:noFill/>
            <a:miter lim="800000"/>
            <a:headEnd/>
            <a:tailEnd/>
          </a:ln>
        </p:spPr>
      </p:pic>
      <p:sp>
        <p:nvSpPr>
          <p:cNvPr id="6" name="TextBox 5"/>
          <p:cNvSpPr txBox="1"/>
          <p:nvPr/>
        </p:nvSpPr>
        <p:spPr>
          <a:xfrm>
            <a:off x="914400" y="4447185"/>
            <a:ext cx="7315200" cy="2123658"/>
          </a:xfrm>
          <a:prstGeom prst="rect">
            <a:avLst/>
          </a:prstGeom>
          <a:noFill/>
        </p:spPr>
        <p:txBody>
          <a:bodyPr>
            <a:spAutoFit/>
          </a:bodyPr>
          <a:lstStyle/>
          <a:p>
            <a:pPr algn="just" eaLnBrk="0" hangingPunct="0">
              <a:defRPr/>
            </a:pPr>
            <a:r>
              <a:rPr kumimoji="1" lang="en-US" sz="1600" dirty="0">
                <a:solidFill>
                  <a:srgbClr val="FFFFFF"/>
                </a:solidFill>
                <a:latin typeface="Arial"/>
              </a:rPr>
              <a:t>Chuck Branch (left) gives a beaded pen and lanyard to Dr. Deborah Powell, dean of the University of Minnesota Medical School, during a traditional American Indian feast and giveaway Tuesday at the University of Minnesota Medical School Duluth campus. The event was to recognize those who helped him during his two years at the school. He will finish at the University of Minnesota-Twin Cities campus. The pen has turtles in its design, representing his clan.</a:t>
            </a:r>
          </a:p>
          <a:p>
            <a:pPr algn="just" eaLnBrk="0" hangingPunct="0">
              <a:defRPr/>
            </a:pPr>
            <a:endParaRPr kumimoji="1" lang="en-US" sz="800" dirty="0">
              <a:solidFill>
                <a:srgbClr val="FFFFFF"/>
              </a:solidFill>
              <a:latin typeface="Arial"/>
            </a:endParaRPr>
          </a:p>
          <a:p>
            <a:pPr algn="ctr" eaLnBrk="0" hangingPunct="0">
              <a:defRPr/>
            </a:pPr>
            <a:r>
              <a:rPr kumimoji="1" lang="en-US" sz="1200" dirty="0">
                <a:solidFill>
                  <a:srgbClr val="FFFFFF"/>
                </a:solidFill>
                <a:latin typeface="Times New Roman" pitchFamily="18" charset="0"/>
              </a:rPr>
              <a:t>CLINT AUSTIN / NEWS TRIBUNE Wednesday, 16 April 2008</a:t>
            </a:r>
          </a:p>
        </p:txBody>
      </p:sp>
    </p:spTree>
    <p:extLst>
      <p:ext uri="{BB962C8B-B14F-4D97-AF65-F5344CB8AC3E}">
        <p14:creationId xmlns:p14="http://schemas.microsoft.com/office/powerpoint/2010/main" val="2917876568"/>
      </p:ext>
    </p:extLst>
  </p:cSld>
  <p:clrMapOvr>
    <a:masterClrMapping/>
  </p:clrMapOvr>
  <p:transition/>
</p:sld>
</file>

<file path=ppt/slides/slide229.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rPr>
              <a:t>The Concept of Culture</a:t>
            </a:r>
          </a:p>
        </p:txBody>
      </p:sp>
      <p:sp>
        <p:nvSpPr>
          <p:cNvPr id="5" name="TextBox 4"/>
          <p:cNvSpPr txBox="1">
            <a:spLocks noChangeArrowheads="1"/>
          </p:cNvSpPr>
          <p:nvPr/>
        </p:nvSpPr>
        <p:spPr bwMode="auto">
          <a:xfrm>
            <a:off x="667658" y="972482"/>
            <a:ext cx="7784196" cy="5631518"/>
          </a:xfrm>
          <a:prstGeom prst="rect">
            <a:avLst/>
          </a:prstGeom>
          <a:solidFill>
            <a:schemeClr val="bg1"/>
          </a:solidFill>
          <a:ln w="76200">
            <a:solidFill>
              <a:srgbClr val="FFC000"/>
            </a:solidFill>
            <a:miter lim="800000"/>
            <a:headEnd/>
            <a:tailEnd/>
          </a:ln>
        </p:spPr>
        <p:txBody>
          <a:bodyPr lIns="228600" tIns="228600" rIns="228600" bIns="228600">
            <a:noAutofit/>
          </a:bodyPr>
          <a:lstStyle/>
          <a:p>
            <a:pPr algn="ctr"/>
            <a:r>
              <a:rPr lang="en-US" sz="2800" b="1" dirty="0">
                <a:solidFill>
                  <a:srgbClr val="000000"/>
                </a:solidFill>
              </a:rPr>
              <a:t>and, as usual, local groups </a:t>
            </a:r>
            <a:r>
              <a:rPr lang="en-US" sz="2800" b="1" dirty="0">
                <a:solidFill>
                  <a:srgbClr val="FF1B36"/>
                </a:solidFill>
                <a:latin typeface="Verdana" pitchFamily="34" charset="0"/>
              </a:rPr>
              <a:t>(</a:t>
            </a:r>
            <a:r>
              <a:rPr lang="en-US" sz="2800" b="1" dirty="0" err="1">
                <a:solidFill>
                  <a:srgbClr val="FF1B36"/>
                </a:solidFill>
                <a:latin typeface="Verdana" pitchFamily="34" charset="0"/>
              </a:rPr>
              <a:t>microcultures</a:t>
            </a:r>
            <a:r>
              <a:rPr lang="en-US" sz="2800" b="1" dirty="0">
                <a:solidFill>
                  <a:srgbClr val="FF1B36"/>
                </a:solidFill>
                <a:latin typeface="Verdana" pitchFamily="34" charset="0"/>
              </a:rPr>
              <a:t>)</a:t>
            </a:r>
            <a:r>
              <a:rPr lang="en-US" sz="2800" b="1" dirty="0">
                <a:solidFill>
                  <a:srgbClr val="000000"/>
                </a:solidFill>
              </a:rPr>
              <a:t> </a:t>
            </a:r>
          </a:p>
          <a:p>
            <a:pPr algn="ctr"/>
            <a:r>
              <a:rPr lang="en-US" sz="2800" b="1" dirty="0">
                <a:solidFill>
                  <a:srgbClr val="000000"/>
                </a:solidFill>
              </a:rPr>
              <a:t>generally strive to preserve their cultural identity with . . .</a:t>
            </a:r>
          </a:p>
          <a:p>
            <a:pPr algn="ctr"/>
            <a:endParaRPr lang="en-US" sz="1200" b="1" dirty="0">
              <a:solidFill>
                <a:srgbClr val="000000"/>
              </a:solidFill>
            </a:endParaRPr>
          </a:p>
          <a:p>
            <a:pPr algn="ctr"/>
            <a:r>
              <a:rPr lang="en-US" sz="2800" b="1" dirty="0">
                <a:solidFill>
                  <a:srgbClr val="BADDE1"/>
                </a:solidFill>
              </a:rPr>
              <a:t>food</a:t>
            </a:r>
            <a:br>
              <a:rPr lang="en-US" sz="2800" b="1" dirty="0">
                <a:solidFill>
                  <a:srgbClr val="BADDE1"/>
                </a:solidFill>
              </a:rPr>
            </a:br>
            <a:r>
              <a:rPr lang="en-US" sz="2800" b="1" dirty="0">
                <a:solidFill>
                  <a:srgbClr val="BADDE1"/>
                </a:solidFill>
              </a:rPr>
              <a:t>clothing</a:t>
            </a:r>
          </a:p>
          <a:p>
            <a:pPr algn="ctr"/>
            <a:r>
              <a:rPr lang="en-US" sz="4400" b="1" dirty="0">
                <a:solidFill>
                  <a:srgbClr val="000000"/>
                </a:solidFill>
              </a:rPr>
              <a:t>religion</a:t>
            </a:r>
          </a:p>
          <a:p>
            <a:pPr algn="ctr"/>
            <a:r>
              <a:rPr lang="en-US" sz="2800" b="1" dirty="0">
                <a:solidFill>
                  <a:srgbClr val="BADDE1"/>
                </a:solidFill>
              </a:rPr>
              <a:t>ritual</a:t>
            </a:r>
          </a:p>
          <a:p>
            <a:pPr algn="ctr"/>
            <a:r>
              <a:rPr lang="en-US" sz="2800" b="1" dirty="0">
                <a:solidFill>
                  <a:srgbClr val="BADDE1"/>
                </a:solidFill>
              </a:rPr>
              <a:t>music, dance, and other arts</a:t>
            </a:r>
          </a:p>
          <a:p>
            <a:pPr algn="ctr"/>
            <a:r>
              <a:rPr lang="en-US" sz="2800" b="1" dirty="0">
                <a:solidFill>
                  <a:srgbClr val="BADDE1"/>
                </a:solidFill>
              </a:rPr>
              <a:t>language</a:t>
            </a:r>
          </a:p>
          <a:p>
            <a:pPr algn="ctr"/>
            <a:r>
              <a:rPr lang="en-US" sz="2800" b="1" dirty="0">
                <a:solidFill>
                  <a:srgbClr val="BADDE1"/>
                </a:solidFill>
              </a:rPr>
              <a:t>cultural symbols . . .</a:t>
            </a:r>
          </a:p>
        </p:txBody>
      </p:sp>
    </p:spTree>
    <p:extLst>
      <p:ext uri="{BB962C8B-B14F-4D97-AF65-F5344CB8AC3E}">
        <p14:creationId xmlns:p14="http://schemas.microsoft.com/office/powerpoint/2010/main" val="103125083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70C0"/>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cultural symbols . . .</a:t>
            </a:r>
          </a:p>
        </p:txBody>
      </p:sp>
    </p:spTree>
    <p:extLst>
      <p:ext uri="{BB962C8B-B14F-4D97-AF65-F5344CB8AC3E}">
        <p14:creationId xmlns:p14="http://schemas.microsoft.com/office/powerpoint/2010/main" val="624134070"/>
      </p:ext>
    </p:extLst>
  </p:cSld>
  <p:clrMapOvr>
    <a:masterClrMapping/>
  </p:clrMapOvr>
  <p:transition/>
</p:sld>
</file>

<file path=ppt/slides/slide23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44034" name="Picture 3">
            <a:hlinkClick r:id="rId3"/>
          </p:cNvPr>
          <p:cNvPicPr>
            <a:picLocks noChangeAspect="1" noChangeArrowheads="1"/>
          </p:cNvPicPr>
          <p:nvPr/>
        </p:nvPicPr>
        <p:blipFill>
          <a:blip r:embed="rId4" cstate="print"/>
          <a:srcRect/>
          <a:stretch>
            <a:fillRect/>
          </a:stretch>
        </p:blipFill>
        <p:spPr bwMode="auto">
          <a:xfrm>
            <a:off x="914400" y="838200"/>
            <a:ext cx="7315200" cy="5486400"/>
          </a:xfrm>
          <a:prstGeom prst="rect">
            <a:avLst/>
          </a:prstGeom>
          <a:noFill/>
          <a:ln w="9525">
            <a:noFill/>
            <a:miter lim="800000"/>
            <a:headEnd/>
            <a:tailEnd/>
          </a:ln>
        </p:spPr>
      </p:pic>
    </p:spTree>
    <p:extLst>
      <p:ext uri="{BB962C8B-B14F-4D97-AF65-F5344CB8AC3E}">
        <p14:creationId xmlns:p14="http://schemas.microsoft.com/office/powerpoint/2010/main" val="2819432013"/>
      </p:ext>
    </p:extLst>
  </p:cSld>
  <p:clrMapOvr>
    <a:masterClrMapping/>
  </p:clrMapOvr>
  <p:transition/>
</p:sld>
</file>

<file path=ppt/slides/slide2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26" name="Text Box 2"/>
          <p:cNvSpPr txBox="1">
            <a:spLocks noChangeArrowheads="1"/>
          </p:cNvSpPr>
          <p:nvPr/>
        </p:nvSpPr>
        <p:spPr bwMode="auto">
          <a:xfrm>
            <a:off x="1727251" y="6507205"/>
            <a:ext cx="5656164" cy="276999"/>
          </a:xfrm>
          <a:prstGeom prst="rect">
            <a:avLst/>
          </a:prstGeom>
          <a:noFill/>
          <a:ln w="9525">
            <a:noFill/>
            <a:miter lim="800000"/>
            <a:headEnd/>
            <a:tailEnd/>
          </a:ln>
        </p:spPr>
        <p:txBody>
          <a:bodyPr wrap="none">
            <a:spAutoFit/>
          </a:bodyPr>
          <a:lstStyle/>
          <a:p>
            <a:pPr algn="ctr"/>
            <a:r>
              <a:rPr lang="en-US" sz="1200">
                <a:solidFill>
                  <a:srgbClr val="000000"/>
                </a:solidFill>
                <a:latin typeface="Times New Roman" pitchFamily="18" charset="0"/>
                <a:hlinkClick r:id="rId3"/>
              </a:rPr>
              <a:t>http://news.minnesota.publicradio.org/features/2003/08/18_gundersond_spiritualityeigh/</a:t>
            </a:r>
            <a:endParaRPr lang="en-US" sz="1200">
              <a:solidFill>
                <a:srgbClr val="000000"/>
              </a:solidFill>
              <a:latin typeface="Times New Roman" pitchFamily="18" charset="0"/>
            </a:endParaRPr>
          </a:p>
        </p:txBody>
      </p:sp>
      <p:graphicFrame>
        <p:nvGraphicFramePr>
          <p:cNvPr id="390147" name="Group 3"/>
          <p:cNvGraphicFramePr>
            <a:graphicFrameLocks noGrp="1"/>
          </p:cNvGraphicFramePr>
          <p:nvPr/>
        </p:nvGraphicFramePr>
        <p:xfrm>
          <a:off x="914400" y="5137150"/>
          <a:ext cx="7315200" cy="1188720"/>
        </p:xfrm>
        <a:graphic>
          <a:graphicData uri="http://schemas.openxmlformats.org/drawingml/2006/table">
            <a:tbl>
              <a:tblPr/>
              <a:tblGrid>
                <a:gridCol w="7315200">
                  <a:extLst>
                    <a:ext uri="{9D8B030D-6E8A-4147-A177-3AD203B41FA5}">
                      <a16:colId xmlns:a16="http://schemas.microsoft.com/office/drawing/2014/main" val="20000"/>
                    </a:ext>
                  </a:extLst>
                </a:gridCol>
              </a:tblGrid>
              <a:tr h="118745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sz="2400" b="0" i="0" u="none" strike="noStrike" cap="none" normalizeH="0" baseline="0" dirty="0">
                          <a:ln>
                            <a:noFill/>
                          </a:ln>
                          <a:solidFill>
                            <a:schemeClr val="tx1"/>
                          </a:solidFill>
                          <a:effectLst/>
                          <a:latin typeface="Times New Roman" pitchFamily="18" charset="0"/>
                        </a:rPr>
                        <a:t>Larry </a:t>
                      </a:r>
                      <a:r>
                        <a:rPr kumimoji="1" lang="en-US" sz="2400" b="0" i="0" u="none" strike="noStrike" cap="none" normalizeH="0" baseline="0" dirty="0" err="1">
                          <a:ln>
                            <a:noFill/>
                          </a:ln>
                          <a:solidFill>
                            <a:schemeClr val="tx1"/>
                          </a:solidFill>
                          <a:effectLst/>
                          <a:latin typeface="Times New Roman" pitchFamily="18" charset="0"/>
                        </a:rPr>
                        <a:t>Aitken</a:t>
                      </a:r>
                      <a:r>
                        <a:rPr kumimoji="1" lang="en-US" sz="2400" b="0" i="0" u="none" strike="noStrike" cap="none" normalizeH="0" baseline="0" dirty="0">
                          <a:ln>
                            <a:noFill/>
                          </a:ln>
                          <a:solidFill>
                            <a:schemeClr val="tx1"/>
                          </a:solidFill>
                          <a:effectLst/>
                          <a:latin typeface="Times New Roman" pitchFamily="18" charset="0"/>
                        </a:rPr>
                        <a:t> is a Native healer on the White Earth Reservation. He says there are hundreds of plants found in the forest that can be used for medicine. </a:t>
                      </a:r>
                    </a:p>
                  </a:txBody>
                  <a:tcPr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103429" name="Picture 9" descr="spacer"/>
          <p:cNvPicPr>
            <a:picLocks noChangeAspect="1" noChangeArrowheads="1"/>
          </p:cNvPicPr>
          <p:nvPr/>
        </p:nvPicPr>
        <p:blipFill>
          <a:blip r:embed="rId4"/>
          <a:srcRect/>
          <a:stretch>
            <a:fillRect/>
          </a:stretch>
        </p:blipFill>
        <p:spPr bwMode="auto">
          <a:xfrm>
            <a:off x="2798764" y="4935580"/>
            <a:ext cx="47625" cy="47625"/>
          </a:xfrm>
          <a:prstGeom prst="rect">
            <a:avLst/>
          </a:prstGeom>
          <a:noFill/>
          <a:ln w="9525">
            <a:noFill/>
            <a:miter lim="800000"/>
            <a:headEnd/>
            <a:tailEnd/>
          </a:ln>
        </p:spPr>
      </p:pic>
      <p:sp>
        <p:nvSpPr>
          <p:cNvPr id="103430" name="Rectangle 10"/>
          <p:cNvSpPr>
            <a:spLocks noChangeArrowheads="1"/>
          </p:cNvSpPr>
          <p:nvPr/>
        </p:nvSpPr>
        <p:spPr bwMode="auto">
          <a:xfrm>
            <a:off x="3489325" y="6139847"/>
            <a:ext cx="2235356" cy="461665"/>
          </a:xfrm>
          <a:prstGeom prst="rect">
            <a:avLst/>
          </a:prstGeom>
          <a:noFill/>
          <a:ln w="28575">
            <a:noFill/>
            <a:miter lim="800000"/>
            <a:headEnd/>
            <a:tailEnd/>
          </a:ln>
        </p:spPr>
        <p:txBody>
          <a:bodyPr wrap="none" anchor="ctr">
            <a:spAutoFit/>
          </a:bodyPr>
          <a:lstStyle/>
          <a:p>
            <a:pPr eaLnBrk="0" hangingPunct="0"/>
            <a:r>
              <a:rPr kumimoji="1" lang="en-US" sz="2400" dirty="0">
                <a:solidFill>
                  <a:srgbClr val="000000"/>
                </a:solidFill>
                <a:latin typeface="Times New Roman" pitchFamily="18" charset="0"/>
              </a:rPr>
              <a:t>  </a:t>
            </a:r>
            <a:r>
              <a:rPr kumimoji="1" lang="en-US" sz="1200" dirty="0">
                <a:solidFill>
                  <a:srgbClr val="000000"/>
                </a:solidFill>
                <a:latin typeface="Times New Roman" pitchFamily="18" charset="0"/>
              </a:rPr>
              <a:t>(MPR Photo/Tom Robertson)</a:t>
            </a:r>
            <a:r>
              <a:rPr kumimoji="1" lang="en-US" sz="2400" dirty="0">
                <a:solidFill>
                  <a:srgbClr val="000000"/>
                </a:solidFill>
                <a:latin typeface="Times New Roman" pitchFamily="18" charset="0"/>
              </a:rPr>
              <a:t> </a:t>
            </a:r>
          </a:p>
        </p:txBody>
      </p:sp>
      <p:pic>
        <p:nvPicPr>
          <p:cNvPr id="103431" name="Picture 11"/>
          <p:cNvPicPr>
            <a:picLocks noChangeAspect="1" noChangeArrowheads="1"/>
          </p:cNvPicPr>
          <p:nvPr/>
        </p:nvPicPr>
        <p:blipFill>
          <a:blip r:embed="rId5" cstate="print"/>
          <a:srcRect/>
          <a:stretch>
            <a:fillRect/>
          </a:stretch>
        </p:blipFill>
        <p:spPr bwMode="auto">
          <a:xfrm>
            <a:off x="1524000" y="457200"/>
            <a:ext cx="6019800" cy="4514850"/>
          </a:xfrm>
          <a:prstGeom prst="rect">
            <a:avLst/>
          </a:prstGeom>
          <a:noFill/>
          <a:ln w="28575">
            <a:noFill/>
            <a:miter lim="800000"/>
            <a:headEnd/>
            <a:tailEnd/>
          </a:ln>
        </p:spPr>
      </p:pic>
    </p:spTree>
    <p:extLst>
      <p:ext uri="{BB962C8B-B14F-4D97-AF65-F5344CB8AC3E}">
        <p14:creationId xmlns:p14="http://schemas.microsoft.com/office/powerpoint/2010/main" val="3395627214"/>
      </p:ext>
    </p:extLst>
  </p:cSld>
  <p:clrMapOvr>
    <a:masterClrMapping/>
  </p:clrMapOvr>
  <p:transition/>
</p:sld>
</file>

<file path=ppt/slides/slide2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Text Box 2"/>
          <p:cNvSpPr txBox="1">
            <a:spLocks noChangeArrowheads="1"/>
          </p:cNvSpPr>
          <p:nvPr/>
        </p:nvSpPr>
        <p:spPr bwMode="auto">
          <a:xfrm>
            <a:off x="1727251" y="6507205"/>
            <a:ext cx="5656164" cy="276999"/>
          </a:xfrm>
          <a:prstGeom prst="rect">
            <a:avLst/>
          </a:prstGeom>
          <a:noFill/>
          <a:ln w="9525">
            <a:noFill/>
            <a:miter lim="800000"/>
            <a:headEnd/>
            <a:tailEnd/>
          </a:ln>
        </p:spPr>
        <p:txBody>
          <a:bodyPr wrap="none">
            <a:spAutoFit/>
          </a:bodyPr>
          <a:lstStyle/>
          <a:p>
            <a:pPr algn="ctr"/>
            <a:r>
              <a:rPr lang="en-US" sz="1200">
                <a:solidFill>
                  <a:srgbClr val="000000"/>
                </a:solidFill>
                <a:latin typeface="Times New Roman" pitchFamily="18" charset="0"/>
                <a:hlinkClick r:id="rId3"/>
              </a:rPr>
              <a:t>http://news.minnesota.publicradio.org/features/2003/08/18_gundersond_spiritualityeigh/</a:t>
            </a:r>
            <a:endParaRPr lang="en-US" sz="1200">
              <a:solidFill>
                <a:srgbClr val="000000"/>
              </a:solidFill>
              <a:latin typeface="Times New Roman" pitchFamily="18" charset="0"/>
            </a:endParaRPr>
          </a:p>
        </p:txBody>
      </p:sp>
      <p:pic>
        <p:nvPicPr>
          <p:cNvPr id="68611" name="Picture 4"/>
          <p:cNvPicPr>
            <a:picLocks noChangeAspect="1" noChangeArrowheads="1"/>
          </p:cNvPicPr>
          <p:nvPr/>
        </p:nvPicPr>
        <p:blipFill>
          <a:blip r:embed="rId4" cstate="print"/>
          <a:srcRect/>
          <a:stretch>
            <a:fillRect/>
          </a:stretch>
        </p:blipFill>
        <p:spPr bwMode="auto">
          <a:xfrm>
            <a:off x="1295400" y="76200"/>
            <a:ext cx="6553200" cy="4914900"/>
          </a:xfrm>
          <a:prstGeom prst="rect">
            <a:avLst/>
          </a:prstGeom>
          <a:noFill/>
          <a:ln w="28575">
            <a:noFill/>
            <a:miter lim="800000"/>
            <a:headEnd/>
            <a:tailEnd/>
          </a:ln>
        </p:spPr>
      </p:pic>
      <p:graphicFrame>
        <p:nvGraphicFramePr>
          <p:cNvPr id="341010" name="Group 18"/>
          <p:cNvGraphicFramePr>
            <a:graphicFrameLocks noGrp="1"/>
          </p:cNvGraphicFramePr>
          <p:nvPr/>
        </p:nvGraphicFramePr>
        <p:xfrm>
          <a:off x="914400" y="5105400"/>
          <a:ext cx="7315200" cy="1187450"/>
        </p:xfrm>
        <a:graphic>
          <a:graphicData uri="http://schemas.openxmlformats.org/drawingml/2006/table">
            <a:tbl>
              <a:tblPr/>
              <a:tblGrid>
                <a:gridCol w="7315200">
                  <a:extLst>
                    <a:ext uri="{9D8B030D-6E8A-4147-A177-3AD203B41FA5}">
                      <a16:colId xmlns:a16="http://schemas.microsoft.com/office/drawing/2014/main" val="20000"/>
                    </a:ext>
                  </a:extLst>
                </a:gridCol>
              </a:tblGrid>
              <a:tr h="118745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sz="2000" b="0" i="0" u="none" strike="noStrike" cap="none" normalizeH="0" baseline="0" dirty="0">
                          <a:ln>
                            <a:noFill/>
                          </a:ln>
                          <a:solidFill>
                            <a:schemeClr val="tx1"/>
                          </a:solidFill>
                          <a:effectLst/>
                          <a:latin typeface="Times New Roman" pitchFamily="18" charset="0"/>
                        </a:rPr>
                        <a:t>Wanda Baxter, an elder on the Red Lake Reservation, says a Native healer saved her life. She had cancer, but after three years of treatment by a tribal healer, she says she's healthy. </a:t>
                      </a:r>
                    </a:p>
                  </a:txBody>
                  <a:tcPr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68614" name="Picture 16" descr="spacer"/>
          <p:cNvPicPr>
            <a:picLocks noChangeAspect="1" noChangeArrowheads="1"/>
          </p:cNvPicPr>
          <p:nvPr/>
        </p:nvPicPr>
        <p:blipFill>
          <a:blip r:embed="rId5"/>
          <a:srcRect/>
          <a:stretch>
            <a:fillRect/>
          </a:stretch>
        </p:blipFill>
        <p:spPr bwMode="auto">
          <a:xfrm>
            <a:off x="2798764" y="4935580"/>
            <a:ext cx="47625" cy="47625"/>
          </a:xfrm>
          <a:prstGeom prst="rect">
            <a:avLst/>
          </a:prstGeom>
          <a:noFill/>
          <a:ln w="9525">
            <a:noFill/>
            <a:miter lim="800000"/>
            <a:headEnd/>
            <a:tailEnd/>
          </a:ln>
        </p:spPr>
      </p:pic>
      <p:sp>
        <p:nvSpPr>
          <p:cNvPr id="68615" name="Rectangle 19"/>
          <p:cNvSpPr>
            <a:spLocks noChangeArrowheads="1"/>
          </p:cNvSpPr>
          <p:nvPr/>
        </p:nvSpPr>
        <p:spPr bwMode="auto">
          <a:xfrm>
            <a:off x="3489325" y="6139847"/>
            <a:ext cx="2235356" cy="461665"/>
          </a:xfrm>
          <a:prstGeom prst="rect">
            <a:avLst/>
          </a:prstGeom>
          <a:noFill/>
          <a:ln w="28575">
            <a:noFill/>
            <a:miter lim="800000"/>
            <a:headEnd/>
            <a:tailEnd/>
          </a:ln>
        </p:spPr>
        <p:txBody>
          <a:bodyPr wrap="none" anchor="ctr">
            <a:spAutoFit/>
          </a:bodyPr>
          <a:lstStyle/>
          <a:p>
            <a:pPr eaLnBrk="0" hangingPunct="0"/>
            <a:r>
              <a:rPr kumimoji="1" lang="en-US" sz="2400">
                <a:solidFill>
                  <a:srgbClr val="000000"/>
                </a:solidFill>
                <a:latin typeface="Times New Roman" pitchFamily="18" charset="0"/>
              </a:rPr>
              <a:t>  </a:t>
            </a:r>
            <a:r>
              <a:rPr kumimoji="1" lang="en-US" sz="1200">
                <a:solidFill>
                  <a:srgbClr val="000000"/>
                </a:solidFill>
                <a:latin typeface="Times New Roman" pitchFamily="18" charset="0"/>
              </a:rPr>
              <a:t>(MPR Photo/Tom Robertson)</a:t>
            </a:r>
            <a:r>
              <a:rPr kumimoji="1" lang="en-US" sz="2400">
                <a:solidFill>
                  <a:srgbClr val="000000"/>
                </a:solidFill>
                <a:latin typeface="Times New Roman" pitchFamily="18" charset="0"/>
              </a:rPr>
              <a:t> </a:t>
            </a:r>
          </a:p>
        </p:txBody>
      </p:sp>
    </p:spTree>
    <p:extLst>
      <p:ext uri="{BB962C8B-B14F-4D97-AF65-F5344CB8AC3E}">
        <p14:creationId xmlns:p14="http://schemas.microsoft.com/office/powerpoint/2010/main" val="1269373073"/>
      </p:ext>
    </p:extLst>
  </p:cSld>
  <p:clrMapOvr>
    <a:masterClrMapping/>
  </p:clrMapOvr>
  <p:transition/>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3"/>
          <p:cNvSpPr txBox="1">
            <a:spLocks noChangeArrowheads="1"/>
          </p:cNvSpPr>
          <p:nvPr/>
        </p:nvSpPr>
        <p:spPr bwMode="auto">
          <a:xfrm>
            <a:off x="1625157" y="5691229"/>
            <a:ext cx="6789039" cy="830997"/>
          </a:xfrm>
          <a:prstGeom prst="rect">
            <a:avLst/>
          </a:prstGeom>
          <a:noFill/>
          <a:ln w="9525">
            <a:noFill/>
            <a:miter lim="800000"/>
            <a:headEnd/>
            <a:tailEnd/>
          </a:ln>
        </p:spPr>
        <p:txBody>
          <a:bodyPr wrap="none">
            <a:spAutoFit/>
          </a:bodyPr>
          <a:lstStyle/>
          <a:p>
            <a:pPr algn="ctr" eaLnBrk="0" hangingPunct="0"/>
            <a:r>
              <a:rPr kumimoji="1" lang="en-US" dirty="0">
                <a:solidFill>
                  <a:srgbClr val="FFFFFF"/>
                </a:solidFill>
                <a:latin typeface="Arial" charset="0"/>
              </a:rPr>
              <a:t>Chippewa medicine man singer with ceremonial turtle clan drum.</a:t>
            </a:r>
            <a:br>
              <a:rPr kumimoji="1" lang="en-US" dirty="0">
                <a:solidFill>
                  <a:srgbClr val="FFFFFF"/>
                </a:solidFill>
                <a:latin typeface="Arial" charset="0"/>
              </a:rPr>
            </a:br>
            <a:r>
              <a:rPr kumimoji="1" lang="en-US" dirty="0">
                <a:solidFill>
                  <a:srgbClr val="FFFFFF"/>
                </a:solidFill>
                <a:latin typeface="Arial" charset="0"/>
              </a:rPr>
              <a:t>Photograph Collection </a:t>
            </a:r>
            <a:r>
              <a:rPr kumimoji="1" lang="en-US" i="1" dirty="0">
                <a:solidFill>
                  <a:srgbClr val="FFFFFF"/>
                </a:solidFill>
                <a:latin typeface="Arial" charset="0"/>
              </a:rPr>
              <a:t>ca</a:t>
            </a:r>
            <a:r>
              <a:rPr kumimoji="1" lang="en-US" dirty="0">
                <a:solidFill>
                  <a:srgbClr val="FFFFFF"/>
                </a:solidFill>
                <a:latin typeface="Arial" charset="0"/>
              </a:rPr>
              <a:t>. 1900</a:t>
            </a:r>
          </a:p>
          <a:p>
            <a:pPr algn="ctr" eaLnBrk="0" hangingPunct="0"/>
            <a:r>
              <a:rPr kumimoji="1" lang="en-US" sz="1200" dirty="0">
                <a:solidFill>
                  <a:srgbClr val="FFFFFF"/>
                </a:solidFill>
                <a:latin typeface="Arial" charset="0"/>
              </a:rPr>
              <a:t>Minnesota Historical Society, Negative No. 21120 </a:t>
            </a:r>
          </a:p>
        </p:txBody>
      </p:sp>
      <p:pic>
        <p:nvPicPr>
          <p:cNvPr id="55299" name="Picture 4"/>
          <p:cNvPicPr>
            <a:picLocks noChangeAspect="1" noChangeArrowheads="1"/>
          </p:cNvPicPr>
          <p:nvPr/>
        </p:nvPicPr>
        <p:blipFill>
          <a:blip r:embed="rId2" cstate="print"/>
          <a:srcRect/>
          <a:stretch>
            <a:fillRect/>
          </a:stretch>
        </p:blipFill>
        <p:spPr bwMode="auto">
          <a:xfrm>
            <a:off x="3094058" y="76200"/>
            <a:ext cx="4449763" cy="5562600"/>
          </a:xfrm>
          <a:prstGeom prst="rect">
            <a:avLst/>
          </a:prstGeom>
          <a:noFill/>
          <a:ln w="9525">
            <a:noFill/>
            <a:miter lim="800000"/>
            <a:headEnd/>
            <a:tailEnd/>
          </a:ln>
        </p:spPr>
      </p:pic>
    </p:spTree>
    <p:extLst>
      <p:ext uri="{BB962C8B-B14F-4D97-AF65-F5344CB8AC3E}">
        <p14:creationId xmlns:p14="http://schemas.microsoft.com/office/powerpoint/2010/main" val="2298238146"/>
      </p:ext>
    </p:extLst>
  </p:cSld>
  <p:clrMapOvr>
    <a:masterClrMapping/>
  </p:clrMapOvr>
  <p:transition/>
</p:sld>
</file>

<file path=ppt/slides/slide234.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rPr>
              <a:t>The Concept of Culture</a:t>
            </a:r>
          </a:p>
        </p:txBody>
      </p:sp>
      <p:sp>
        <p:nvSpPr>
          <p:cNvPr id="5" name="TextBox 4"/>
          <p:cNvSpPr txBox="1">
            <a:spLocks noChangeArrowheads="1"/>
          </p:cNvSpPr>
          <p:nvPr/>
        </p:nvSpPr>
        <p:spPr bwMode="auto">
          <a:xfrm>
            <a:off x="667658" y="972482"/>
            <a:ext cx="7784196" cy="5631518"/>
          </a:xfrm>
          <a:prstGeom prst="rect">
            <a:avLst/>
          </a:prstGeom>
          <a:solidFill>
            <a:schemeClr val="bg1"/>
          </a:solidFill>
          <a:ln w="76200">
            <a:solidFill>
              <a:srgbClr val="FFC000"/>
            </a:solidFill>
            <a:miter lim="800000"/>
            <a:headEnd/>
            <a:tailEnd/>
          </a:ln>
        </p:spPr>
        <p:txBody>
          <a:bodyPr lIns="228600" tIns="228600" rIns="228600" bIns="228600">
            <a:noAutofit/>
          </a:bodyPr>
          <a:lstStyle/>
          <a:p>
            <a:pPr algn="ctr"/>
            <a:r>
              <a:rPr lang="en-US" sz="2800" b="1" dirty="0">
                <a:solidFill>
                  <a:srgbClr val="000000"/>
                </a:solidFill>
              </a:rPr>
              <a:t>and, as usual, local groups </a:t>
            </a:r>
            <a:r>
              <a:rPr lang="en-US" sz="2800" b="1" dirty="0">
                <a:solidFill>
                  <a:srgbClr val="FF1B36"/>
                </a:solidFill>
                <a:latin typeface="Verdana" pitchFamily="34" charset="0"/>
              </a:rPr>
              <a:t>(</a:t>
            </a:r>
            <a:r>
              <a:rPr lang="en-US" sz="2800" b="1" dirty="0" err="1">
                <a:solidFill>
                  <a:srgbClr val="FF1B36"/>
                </a:solidFill>
                <a:latin typeface="Verdana" pitchFamily="34" charset="0"/>
              </a:rPr>
              <a:t>microcultures</a:t>
            </a:r>
            <a:r>
              <a:rPr lang="en-US" sz="2800" b="1" dirty="0">
                <a:solidFill>
                  <a:srgbClr val="FF1B36"/>
                </a:solidFill>
                <a:latin typeface="Verdana" pitchFamily="34" charset="0"/>
              </a:rPr>
              <a:t>)</a:t>
            </a:r>
            <a:r>
              <a:rPr lang="en-US" sz="2800" b="1" dirty="0">
                <a:solidFill>
                  <a:srgbClr val="000000"/>
                </a:solidFill>
              </a:rPr>
              <a:t> </a:t>
            </a:r>
          </a:p>
          <a:p>
            <a:pPr algn="ctr"/>
            <a:r>
              <a:rPr lang="en-US" sz="2800" b="1" dirty="0">
                <a:solidFill>
                  <a:srgbClr val="000000"/>
                </a:solidFill>
              </a:rPr>
              <a:t>generally strive to preserve their cultural identity with . . .</a:t>
            </a:r>
          </a:p>
          <a:p>
            <a:pPr algn="ctr"/>
            <a:endParaRPr lang="en-US" sz="1200" b="1" dirty="0">
              <a:solidFill>
                <a:srgbClr val="000000"/>
              </a:solidFill>
            </a:endParaRPr>
          </a:p>
          <a:p>
            <a:pPr algn="ctr"/>
            <a:r>
              <a:rPr lang="en-US" sz="2800" b="1" dirty="0">
                <a:solidFill>
                  <a:srgbClr val="BADDE1"/>
                </a:solidFill>
              </a:rPr>
              <a:t>food</a:t>
            </a:r>
            <a:br>
              <a:rPr lang="en-US" sz="2800" b="1" dirty="0">
                <a:solidFill>
                  <a:srgbClr val="BADDE1"/>
                </a:solidFill>
              </a:rPr>
            </a:br>
            <a:r>
              <a:rPr lang="en-US" sz="2800" b="1" dirty="0">
                <a:solidFill>
                  <a:srgbClr val="BADDE1"/>
                </a:solidFill>
              </a:rPr>
              <a:t>clothing</a:t>
            </a:r>
          </a:p>
          <a:p>
            <a:pPr algn="ctr"/>
            <a:r>
              <a:rPr lang="en-US" sz="2800" b="1" dirty="0">
                <a:solidFill>
                  <a:srgbClr val="BADDE1"/>
                </a:solidFill>
              </a:rPr>
              <a:t>religion</a:t>
            </a:r>
          </a:p>
          <a:p>
            <a:pPr algn="ctr"/>
            <a:r>
              <a:rPr lang="en-US" sz="4400" b="1" dirty="0">
                <a:solidFill>
                  <a:srgbClr val="000000"/>
                </a:solidFill>
              </a:rPr>
              <a:t>ritual</a:t>
            </a:r>
          </a:p>
          <a:p>
            <a:pPr algn="ctr"/>
            <a:r>
              <a:rPr lang="en-US" sz="2800" b="1" dirty="0">
                <a:solidFill>
                  <a:srgbClr val="BADDE1"/>
                </a:solidFill>
              </a:rPr>
              <a:t>music, dance, and other arts</a:t>
            </a:r>
          </a:p>
          <a:p>
            <a:pPr algn="ctr"/>
            <a:r>
              <a:rPr lang="en-US" sz="2800" b="1" dirty="0">
                <a:solidFill>
                  <a:srgbClr val="BADDE1"/>
                </a:solidFill>
              </a:rPr>
              <a:t>language</a:t>
            </a:r>
          </a:p>
          <a:p>
            <a:pPr algn="ctr"/>
            <a:r>
              <a:rPr lang="en-US" sz="2800" b="1" dirty="0">
                <a:solidFill>
                  <a:srgbClr val="BADDE1"/>
                </a:solidFill>
              </a:rPr>
              <a:t>cultural symbols . . .</a:t>
            </a:r>
          </a:p>
        </p:txBody>
      </p:sp>
    </p:spTree>
    <p:extLst>
      <p:ext uri="{BB962C8B-B14F-4D97-AF65-F5344CB8AC3E}">
        <p14:creationId xmlns:p14="http://schemas.microsoft.com/office/powerpoint/2010/main" val="3783843584"/>
      </p:ext>
    </p:extLst>
  </p:cSld>
  <p:clrMapOvr>
    <a:masterClrMapping/>
  </p:clrMapOvr>
  <p:transition/>
</p:sld>
</file>

<file path=ppt/slides/slide23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90114" name="Picture 2" descr="PB_MED-1"/>
          <p:cNvPicPr>
            <a:picLocks noChangeAspect="1" noChangeArrowheads="1"/>
          </p:cNvPicPr>
          <p:nvPr/>
        </p:nvPicPr>
        <p:blipFill>
          <a:blip r:embed="rId2" cstate="print"/>
          <a:srcRect/>
          <a:stretch>
            <a:fillRect/>
          </a:stretch>
        </p:blipFill>
        <p:spPr bwMode="auto">
          <a:xfrm>
            <a:off x="2706932" y="341088"/>
            <a:ext cx="3705225" cy="5943600"/>
          </a:xfrm>
          <a:prstGeom prst="rect">
            <a:avLst/>
          </a:prstGeom>
          <a:noFill/>
          <a:ln w="9525">
            <a:noFill/>
            <a:miter lim="800000"/>
            <a:headEnd/>
            <a:tailEnd/>
          </a:ln>
        </p:spPr>
      </p:pic>
      <p:sp>
        <p:nvSpPr>
          <p:cNvPr id="90115" name="Rectangle 3"/>
          <p:cNvSpPr>
            <a:spLocks noChangeArrowheads="1"/>
          </p:cNvSpPr>
          <p:nvPr/>
        </p:nvSpPr>
        <p:spPr bwMode="auto">
          <a:xfrm>
            <a:off x="2797657" y="6357258"/>
            <a:ext cx="3540393" cy="369332"/>
          </a:xfrm>
          <a:prstGeom prst="rect">
            <a:avLst/>
          </a:prstGeom>
          <a:noFill/>
          <a:ln w="9525">
            <a:noFill/>
            <a:miter lim="800000"/>
            <a:headEnd/>
            <a:tailEnd/>
          </a:ln>
        </p:spPr>
        <p:txBody>
          <a:bodyPr wrap="none">
            <a:spAutoFit/>
          </a:bodyPr>
          <a:lstStyle/>
          <a:p>
            <a:r>
              <a:rPr lang="en-US" dirty="0">
                <a:solidFill>
                  <a:srgbClr val="FFFFFF"/>
                </a:solidFill>
              </a:rPr>
              <a:t>Paul Buffalo Meditating Medicine</a:t>
            </a:r>
          </a:p>
        </p:txBody>
      </p:sp>
    </p:spTree>
    <p:extLst>
      <p:ext uri="{BB962C8B-B14F-4D97-AF65-F5344CB8AC3E}">
        <p14:creationId xmlns:p14="http://schemas.microsoft.com/office/powerpoint/2010/main" val="3039391388"/>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rPr>
              <a:t>The Concept of Culture</a:t>
            </a:r>
          </a:p>
        </p:txBody>
      </p:sp>
      <p:sp>
        <p:nvSpPr>
          <p:cNvPr id="5" name="TextBox 4"/>
          <p:cNvSpPr txBox="1">
            <a:spLocks noChangeArrowheads="1"/>
          </p:cNvSpPr>
          <p:nvPr/>
        </p:nvSpPr>
        <p:spPr bwMode="auto">
          <a:xfrm>
            <a:off x="667658" y="972482"/>
            <a:ext cx="7784196" cy="5631518"/>
          </a:xfrm>
          <a:prstGeom prst="rect">
            <a:avLst/>
          </a:prstGeom>
          <a:solidFill>
            <a:schemeClr val="bg1"/>
          </a:solidFill>
          <a:ln w="76200">
            <a:solidFill>
              <a:srgbClr val="FFC000"/>
            </a:solidFill>
            <a:miter lim="800000"/>
            <a:headEnd/>
            <a:tailEnd/>
          </a:ln>
        </p:spPr>
        <p:txBody>
          <a:bodyPr lIns="228600" tIns="228600" rIns="228600" bIns="228600">
            <a:noAutofit/>
          </a:bodyPr>
          <a:lstStyle/>
          <a:p>
            <a:pPr algn="ctr"/>
            <a:r>
              <a:rPr lang="en-US" sz="2800" b="1" dirty="0">
                <a:solidFill>
                  <a:srgbClr val="000000"/>
                </a:solidFill>
              </a:rPr>
              <a:t>and, as usual, local groups </a:t>
            </a:r>
            <a:r>
              <a:rPr lang="en-US" sz="2800" b="1" dirty="0">
                <a:solidFill>
                  <a:srgbClr val="FF1B36"/>
                </a:solidFill>
                <a:latin typeface="Verdana" pitchFamily="34" charset="0"/>
              </a:rPr>
              <a:t>(</a:t>
            </a:r>
            <a:r>
              <a:rPr lang="en-US" sz="2800" b="1" dirty="0" err="1">
                <a:solidFill>
                  <a:srgbClr val="FF1B36"/>
                </a:solidFill>
                <a:latin typeface="Verdana" pitchFamily="34" charset="0"/>
              </a:rPr>
              <a:t>microcultures</a:t>
            </a:r>
            <a:r>
              <a:rPr lang="en-US" sz="2800" b="1" dirty="0">
                <a:solidFill>
                  <a:srgbClr val="FF1B36"/>
                </a:solidFill>
                <a:latin typeface="Verdana" pitchFamily="34" charset="0"/>
              </a:rPr>
              <a:t>)</a:t>
            </a:r>
            <a:r>
              <a:rPr lang="en-US" sz="2800" b="1" dirty="0">
                <a:solidFill>
                  <a:srgbClr val="000000"/>
                </a:solidFill>
              </a:rPr>
              <a:t> </a:t>
            </a:r>
          </a:p>
          <a:p>
            <a:pPr algn="ctr"/>
            <a:r>
              <a:rPr lang="en-US" sz="2800" b="1" dirty="0">
                <a:solidFill>
                  <a:srgbClr val="000000"/>
                </a:solidFill>
              </a:rPr>
              <a:t>generally strive to preserve their cultural identity with . . .</a:t>
            </a:r>
          </a:p>
          <a:p>
            <a:pPr algn="ctr"/>
            <a:endParaRPr lang="en-US" sz="1200" b="1" dirty="0">
              <a:solidFill>
                <a:srgbClr val="000000"/>
              </a:solidFill>
            </a:endParaRPr>
          </a:p>
          <a:p>
            <a:pPr algn="ctr"/>
            <a:r>
              <a:rPr lang="en-US" sz="2800" b="1" dirty="0">
                <a:solidFill>
                  <a:srgbClr val="BADDE1"/>
                </a:solidFill>
              </a:rPr>
              <a:t>food</a:t>
            </a:r>
            <a:br>
              <a:rPr lang="en-US" sz="2800" b="1" dirty="0">
                <a:solidFill>
                  <a:srgbClr val="BADDE1"/>
                </a:solidFill>
              </a:rPr>
            </a:br>
            <a:r>
              <a:rPr lang="en-US" sz="2800" b="1" dirty="0">
                <a:solidFill>
                  <a:srgbClr val="BADDE1"/>
                </a:solidFill>
              </a:rPr>
              <a:t>clothing</a:t>
            </a:r>
          </a:p>
          <a:p>
            <a:pPr algn="ctr"/>
            <a:r>
              <a:rPr lang="en-US" sz="2800" b="1" dirty="0">
                <a:solidFill>
                  <a:srgbClr val="BADDE1"/>
                </a:solidFill>
              </a:rPr>
              <a:t>religion</a:t>
            </a:r>
          </a:p>
          <a:p>
            <a:pPr algn="ctr"/>
            <a:r>
              <a:rPr lang="en-US" sz="2800" b="1" dirty="0">
                <a:solidFill>
                  <a:srgbClr val="BADDE1"/>
                </a:solidFill>
              </a:rPr>
              <a:t>ritual</a:t>
            </a:r>
          </a:p>
          <a:p>
            <a:pPr algn="ctr"/>
            <a:r>
              <a:rPr lang="en-US" sz="4000" b="1" dirty="0">
                <a:solidFill>
                  <a:srgbClr val="000000"/>
                </a:solidFill>
              </a:rPr>
              <a:t>music, dance, and other arts</a:t>
            </a:r>
            <a:endParaRPr lang="en-US" sz="2800" b="1" dirty="0">
              <a:solidFill>
                <a:srgbClr val="000000"/>
              </a:solidFill>
            </a:endParaRPr>
          </a:p>
          <a:p>
            <a:pPr algn="ctr"/>
            <a:r>
              <a:rPr lang="en-US" sz="2800" b="1" dirty="0">
                <a:solidFill>
                  <a:srgbClr val="BADDE1"/>
                </a:solidFill>
              </a:rPr>
              <a:t>language</a:t>
            </a:r>
          </a:p>
          <a:p>
            <a:pPr algn="ctr"/>
            <a:r>
              <a:rPr lang="en-US" sz="2800" b="1" dirty="0">
                <a:solidFill>
                  <a:srgbClr val="BADDE1"/>
                </a:solidFill>
              </a:rPr>
              <a:t>cultural symbols . . .</a:t>
            </a:r>
          </a:p>
        </p:txBody>
      </p:sp>
    </p:spTree>
    <p:extLst>
      <p:ext uri="{BB962C8B-B14F-4D97-AF65-F5344CB8AC3E}">
        <p14:creationId xmlns:p14="http://schemas.microsoft.com/office/powerpoint/2010/main" val="3687983192"/>
      </p:ext>
    </p:extLst>
  </p:cSld>
  <p:clrMapOvr>
    <a:masterClrMapping/>
  </p:clrMapOvr>
  <p:transition/>
</p:sld>
</file>

<file path=ppt/slides/slide23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3" name="Rectangle 19"/>
          <p:cNvSpPr>
            <a:spLocks noChangeArrowheads="1"/>
          </p:cNvSpPr>
          <p:nvPr/>
        </p:nvSpPr>
        <p:spPr bwMode="auto">
          <a:xfrm>
            <a:off x="2008188" y="6569075"/>
            <a:ext cx="5118100" cy="276225"/>
          </a:xfrm>
          <a:prstGeom prst="rect">
            <a:avLst/>
          </a:prstGeom>
          <a:noFill/>
          <a:ln w="28575">
            <a:noFill/>
            <a:miter lim="800000"/>
            <a:headEnd/>
            <a:tailEnd/>
          </a:ln>
          <a:effec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1200" b="0" i="0" u="none" strike="noStrike" kern="1200" cap="none" spc="0" normalizeH="0" baseline="0" noProof="0" dirty="0">
                <a:ln>
                  <a:noFill/>
                </a:ln>
                <a:solidFill>
                  <a:srgbClr val="FFFFFF"/>
                </a:solidFill>
                <a:effectLst/>
                <a:uLnTx/>
                <a:uFillTx/>
                <a:latin typeface="Arial"/>
                <a:ea typeface="+mn-ea"/>
                <a:cs typeface="+mn-cs"/>
                <a:hlinkClick r:id="rId3"/>
              </a:rPr>
              <a:t>www.duluthnewstribune.com/articles/index.cfm?id=64520&amp;section=None</a:t>
            </a:r>
            <a:endParaRPr kumimoji="1" lang="en-US"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6" name="TextBox 5"/>
          <p:cNvSpPr txBox="1"/>
          <p:nvPr/>
        </p:nvSpPr>
        <p:spPr>
          <a:xfrm>
            <a:off x="4267200" y="1422400"/>
            <a:ext cx="4038600" cy="4832092"/>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1" lang="en-US" sz="2000" b="0" i="0" u="none" strike="noStrike" kern="1200" cap="none" spc="0" normalizeH="0" baseline="0" noProof="0" dirty="0">
                <a:ln>
                  <a:noFill/>
                </a:ln>
                <a:solidFill>
                  <a:srgbClr val="FFFFFF"/>
                </a:solidFill>
                <a:effectLst/>
                <a:uLnTx/>
                <a:uFillTx/>
                <a:latin typeface="Arial"/>
                <a:ea typeface="+mn-ea"/>
                <a:cs typeface="+mn-cs"/>
              </a:rPr>
              <a:t>Chuck Branch holds his son, Marcus, while singing with the </a:t>
            </a:r>
            <a:r>
              <a:rPr kumimoji="1" lang="en-US" sz="2000" b="0" i="0" u="none" strike="noStrike" kern="1200" cap="none" spc="0" normalizeH="0" baseline="0" noProof="0" dirty="0" err="1">
                <a:ln>
                  <a:noFill/>
                </a:ln>
                <a:solidFill>
                  <a:srgbClr val="FFFFFF"/>
                </a:solidFill>
                <a:effectLst/>
                <a:uLnTx/>
                <a:uFillTx/>
                <a:latin typeface="Arial"/>
                <a:ea typeface="+mn-ea"/>
                <a:cs typeface="+mn-cs"/>
              </a:rPr>
              <a:t>Onigamising</a:t>
            </a:r>
            <a:r>
              <a:rPr kumimoji="1" lang="en-US" sz="2000" b="0" i="0" u="none" strike="noStrike" kern="1200" cap="none" spc="0" normalizeH="0" baseline="0" noProof="0" dirty="0">
                <a:ln>
                  <a:noFill/>
                </a:ln>
                <a:solidFill>
                  <a:srgbClr val="FFFFFF"/>
                </a:solidFill>
                <a:effectLst/>
                <a:uLnTx/>
                <a:uFillTx/>
                <a:latin typeface="Arial"/>
                <a:ea typeface="+mn-ea"/>
                <a:cs typeface="+mn-cs"/>
              </a:rPr>
              <a:t> Singers from Grant Language &amp; Arts Magnet School during a traditional American Indian feast and giveaway Tuesday at the University of Minnesota Medical School Duluth campus. It was to recognize those who helped him during his two years there, before he moves to the Twin Cities campus of the medical school.</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200" b="0" i="0" u="none" strike="noStrike" kern="1200" cap="none" spc="0" normalizeH="0" baseline="0" noProof="0" dirty="0">
                <a:ln>
                  <a:noFill/>
                </a:ln>
                <a:solidFill>
                  <a:srgbClr val="FFFFFF"/>
                </a:solidFill>
                <a:effectLst/>
                <a:uLnTx/>
                <a:uFillTx/>
                <a:latin typeface="Times New Roman" pitchFamily="18" charset="0"/>
                <a:ea typeface="+mn-ea"/>
                <a:cs typeface="+mn-cs"/>
              </a:rPr>
              <a:t>CLINT AUSTIN / NEWS TRIBUNE Wednesday,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200" b="0" i="0" u="none" strike="noStrike" kern="1200" cap="none" spc="0" normalizeH="0" baseline="0" noProof="0" dirty="0">
                <a:ln>
                  <a:noFill/>
                </a:ln>
                <a:solidFill>
                  <a:srgbClr val="FFFFFF"/>
                </a:solidFill>
                <a:effectLst/>
                <a:uLnTx/>
                <a:uFillTx/>
                <a:latin typeface="Times New Roman" pitchFamily="18" charset="0"/>
                <a:ea typeface="+mn-ea"/>
                <a:cs typeface="+mn-cs"/>
              </a:rPr>
              <a:t>16 April 2008</a:t>
            </a:r>
          </a:p>
        </p:txBody>
      </p:sp>
      <p:pic>
        <p:nvPicPr>
          <p:cNvPr id="34820" name="Picture 2"/>
          <p:cNvPicPr>
            <a:picLocks noChangeAspect="1" noChangeArrowheads="1"/>
          </p:cNvPicPr>
          <p:nvPr/>
        </p:nvPicPr>
        <p:blipFill>
          <a:blip r:embed="rId4" cstate="print"/>
          <a:srcRect/>
          <a:stretch>
            <a:fillRect/>
          </a:stretch>
        </p:blipFill>
        <p:spPr bwMode="auto">
          <a:xfrm>
            <a:off x="914400" y="1028700"/>
            <a:ext cx="3171825" cy="4762500"/>
          </a:xfrm>
          <a:prstGeom prst="rect">
            <a:avLst/>
          </a:prstGeom>
          <a:noFill/>
          <a:ln w="28575">
            <a:noFill/>
            <a:miter lim="800000"/>
            <a:headEnd/>
            <a:tailEnd/>
          </a:ln>
        </p:spPr>
      </p:pic>
    </p:spTree>
    <p:extLst>
      <p:ext uri="{BB962C8B-B14F-4D97-AF65-F5344CB8AC3E}">
        <p14:creationId xmlns:p14="http://schemas.microsoft.com/office/powerpoint/2010/main" val="2795987527"/>
      </p:ext>
    </p:extLst>
  </p:cSld>
  <p:clrMapOvr>
    <a:masterClrMapping/>
  </p:clrMapOvr>
  <p:transition/>
</p:sld>
</file>

<file path=ppt/slides/slide23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endParaRPr lang="en-US">
              <a:solidFill>
                <a:srgbClr val="000000"/>
              </a:solidFill>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dirty="0">
              <a:solidFill>
                <a:srgbClr val="000000"/>
              </a:solidFill>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13" name="Text Box 2">
            <a:hlinkClick r:id="rId3"/>
          </p:cNvPr>
          <p:cNvSpPr txBox="1">
            <a:spLocks noChangeArrowheads="1"/>
          </p:cNvSpPr>
          <p:nvPr/>
        </p:nvSpPr>
        <p:spPr bwMode="auto">
          <a:xfrm>
            <a:off x="3381867" y="6539949"/>
            <a:ext cx="2345515"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http://ourmothertongues.org/language/Ojibwe/9</a:t>
            </a:r>
            <a:endParaRPr lang="en-US" sz="800" dirty="0">
              <a:solidFill>
                <a:srgbClr val="FFFFFF"/>
              </a:solidFill>
              <a:latin typeface="Arial" charset="0"/>
            </a:endParaRPr>
          </a:p>
        </p:txBody>
      </p:sp>
      <p:pic>
        <p:nvPicPr>
          <p:cNvPr id="573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945" y="824586"/>
            <a:ext cx="8229600" cy="5326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8557973"/>
      </p:ext>
    </p:extLst>
  </p:cSld>
  <p:clrMapOvr>
    <a:masterClrMapping/>
  </p:clrMapOvr>
  <p:transition/>
</p:sld>
</file>

<file path=ppt/slides/slide23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endParaRPr lang="en-US">
              <a:solidFill>
                <a:srgbClr val="000000"/>
              </a:solidFill>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dirty="0">
              <a:solidFill>
                <a:srgbClr val="000000"/>
              </a:solidFill>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14" name="Rectangle 13"/>
          <p:cNvSpPr/>
          <p:nvPr/>
        </p:nvSpPr>
        <p:spPr>
          <a:xfrm>
            <a:off x="2286000" y="5805439"/>
            <a:ext cx="4572000" cy="815608"/>
          </a:xfrm>
          <a:prstGeom prst="rect">
            <a:avLst/>
          </a:prstGeom>
        </p:spPr>
        <p:txBody>
          <a:bodyPr>
            <a:spAutoFit/>
          </a:bodyPr>
          <a:lstStyle/>
          <a:p>
            <a:pPr algn="ctr"/>
            <a:r>
              <a:rPr lang="en-US" dirty="0">
                <a:solidFill>
                  <a:srgbClr val="FFFFFF"/>
                </a:solidFill>
              </a:rPr>
              <a:t>Woman and Blueberries.</a:t>
            </a:r>
          </a:p>
          <a:p>
            <a:pPr algn="ctr"/>
            <a:r>
              <a:rPr lang="en-US" sz="1600" dirty="0">
                <a:solidFill>
                  <a:srgbClr val="FFFFFF"/>
                </a:solidFill>
              </a:rPr>
              <a:t>Patrick </a:t>
            </a:r>
            <a:r>
              <a:rPr lang="en-US" sz="1600" dirty="0" err="1">
                <a:solidFill>
                  <a:srgbClr val="FFFFFF"/>
                </a:solidFill>
              </a:rPr>
              <a:t>DesJarlait</a:t>
            </a:r>
            <a:r>
              <a:rPr lang="en-US" sz="1600" dirty="0">
                <a:solidFill>
                  <a:srgbClr val="FFFFFF"/>
                </a:solidFill>
              </a:rPr>
              <a:t> (1912-1972)</a:t>
            </a:r>
          </a:p>
          <a:p>
            <a:pPr algn="ctr"/>
            <a:r>
              <a:rPr lang="en-US" sz="1100" dirty="0">
                <a:solidFill>
                  <a:srgbClr val="FFFFFF"/>
                </a:solidFill>
              </a:rPr>
              <a:t>Minnesota Historical Society</a:t>
            </a:r>
          </a:p>
        </p:txBody>
      </p:sp>
      <p:pic>
        <p:nvPicPr>
          <p:cNvPr id="3074" name="Picture 2"/>
          <p:cNvPicPr>
            <a:picLocks noChangeAspect="1" noChangeArrowheads="1"/>
          </p:cNvPicPr>
          <p:nvPr/>
        </p:nvPicPr>
        <p:blipFill>
          <a:blip r:embed="rId3" cstate="print"/>
          <a:srcRect/>
          <a:stretch>
            <a:fillRect/>
          </a:stretch>
        </p:blipFill>
        <p:spPr bwMode="auto">
          <a:xfrm>
            <a:off x="945258" y="875406"/>
            <a:ext cx="7315200" cy="4828032"/>
          </a:xfrm>
          <a:prstGeom prst="rect">
            <a:avLst/>
          </a:prstGeom>
          <a:noFill/>
          <a:ln w="9525">
            <a:noFill/>
            <a:miter lim="800000"/>
            <a:headEnd/>
            <a:tailEnd/>
          </a:ln>
          <a:effectLst/>
        </p:spPr>
      </p:pic>
    </p:spTree>
    <p:extLst>
      <p:ext uri="{BB962C8B-B14F-4D97-AF65-F5344CB8AC3E}">
        <p14:creationId xmlns:p14="http://schemas.microsoft.com/office/powerpoint/2010/main" val="1141937268"/>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141"/>
            <a:ext cx="7769225" cy="4087273"/>
          </a:xfrm>
        </p:spPr>
        <p:txBody>
          <a:bodyPr>
            <a:spAutoFit/>
          </a:bodyPr>
          <a:lstStyle/>
          <a:p>
            <a:pPr eaLnBrk="1" hangingPunct="1"/>
            <a:r>
              <a:rPr lang="en-US" sz="2800" b="1" dirty="0" err="1">
                <a:solidFill>
                  <a:schemeClr val="accent5">
                    <a:lumMod val="90000"/>
                  </a:schemeClr>
                </a:solidFill>
                <a:latin typeface="Verdana" pitchFamily="34" charset="0"/>
              </a:rPr>
              <a:t>microcultures</a:t>
            </a:r>
            <a:r>
              <a:rPr lang="en-US" sz="2800" b="1" dirty="0">
                <a:solidFill>
                  <a:schemeClr val="accent5">
                    <a:lumMod val="90000"/>
                  </a:schemeClr>
                </a:solidFill>
                <a:latin typeface="Verdana" pitchFamily="34" charset="0"/>
              </a:rPr>
              <a:t> can include ethnic groups </a:t>
            </a:r>
            <a:r>
              <a:rPr lang="en-US" sz="2800" b="1" i="1" dirty="0">
                <a:solidFill>
                  <a:schemeClr val="accent5">
                    <a:lumMod val="90000"/>
                  </a:schemeClr>
                </a:solidFill>
                <a:latin typeface="Verdana" pitchFamily="34" charset="0"/>
              </a:rPr>
              <a:t>within</a:t>
            </a:r>
            <a:r>
              <a:rPr lang="en-US" sz="2800" b="1" dirty="0">
                <a:solidFill>
                  <a:schemeClr val="accent5">
                    <a:lumMod val="90000"/>
                  </a:schemeClr>
                </a:solidFill>
                <a:latin typeface="Verdana" pitchFamily="34" charset="0"/>
              </a:rPr>
              <a:t> nations</a:t>
            </a:r>
          </a:p>
          <a:p>
            <a:pPr eaLnBrk="1" hangingPunct="1">
              <a:lnSpc>
                <a:spcPct val="30000"/>
              </a:lnSpc>
            </a:pPr>
            <a:endParaRPr lang="en-US" sz="2800" b="1" dirty="0">
              <a:solidFill>
                <a:srgbClr val="FF1B36"/>
              </a:solidFill>
              <a:latin typeface="Verdana" pitchFamily="34" charset="0"/>
            </a:endParaRPr>
          </a:p>
          <a:p>
            <a:pPr marL="566738" lvl="1" indent="-109538" eaLnBrk="1" hangingPunct="1"/>
            <a:r>
              <a:rPr lang="en-US" sz="2000" b="1" dirty="0">
                <a:latin typeface="Verdana" pitchFamily="34" charset="0"/>
              </a:rPr>
              <a:t> e.g., </a:t>
            </a:r>
            <a:r>
              <a:rPr lang="en-US" sz="2000" b="1" i="1" dirty="0" err="1">
                <a:latin typeface="Verdana" pitchFamily="34" charset="0"/>
              </a:rPr>
              <a:t>Anishinabe</a:t>
            </a:r>
            <a:r>
              <a:rPr lang="en-US" sz="2000" b="1" dirty="0">
                <a:latin typeface="Verdana" pitchFamily="34" charset="0"/>
              </a:rPr>
              <a:t> (Chippewa; Ojibwa)</a:t>
            </a:r>
          </a:p>
          <a:p>
            <a:pPr marL="566738" lvl="1" indent="-109538" eaLnBrk="1" hangingPunct="1"/>
            <a:r>
              <a:rPr lang="en-US" sz="2000" b="1" dirty="0">
                <a:latin typeface="Verdana" pitchFamily="34" charset="0"/>
              </a:rPr>
              <a:t> e.g., Irish “</a:t>
            </a:r>
            <a:r>
              <a:rPr lang="en-US" sz="2000" b="1" dirty="0" err="1">
                <a:latin typeface="Verdana" pitchFamily="34" charset="0"/>
              </a:rPr>
              <a:t>Travellers</a:t>
            </a:r>
            <a:r>
              <a:rPr lang="en-US" sz="2000" b="1" dirty="0">
                <a:latin typeface="Verdana" pitchFamily="34" charset="0"/>
              </a:rPr>
              <a:t>”</a:t>
            </a:r>
          </a:p>
          <a:p>
            <a:pPr lvl="2" indent="-163513" eaLnBrk="1" hangingPunct="1"/>
            <a:r>
              <a:rPr lang="en-US" sz="1800" b="1" dirty="0">
                <a:latin typeface="Verdana" pitchFamily="34" charset="0"/>
              </a:rPr>
              <a:t>sometimes incorrectly called “Gypsies”</a:t>
            </a:r>
            <a:endParaRPr lang="en-US" sz="2000" b="1" dirty="0">
              <a:latin typeface="Verdana" pitchFamily="34" charset="0"/>
            </a:endParaRPr>
          </a:p>
          <a:p>
            <a:pPr marL="739775" lvl="1" indent="-282575" eaLnBrk="1" hangingPunct="1"/>
            <a:r>
              <a:rPr lang="en-US" sz="2000" b="1" dirty="0">
                <a:latin typeface="Verdana" pitchFamily="34" charset="0"/>
              </a:rPr>
              <a:t>e.g., Australian Aboriginals</a:t>
            </a:r>
          </a:p>
          <a:p>
            <a:pPr marL="739775" lvl="1" indent="-282575" eaLnBrk="1" hangingPunct="1"/>
            <a:r>
              <a:rPr lang="en-US" sz="2000" b="1" dirty="0">
                <a:latin typeface="Verdana" pitchFamily="34" charset="0"/>
              </a:rPr>
              <a:t>e.g., </a:t>
            </a:r>
            <a:r>
              <a:rPr lang="en-US" sz="2000" b="1" dirty="0" err="1">
                <a:latin typeface="Verdana" pitchFamily="34" charset="0"/>
              </a:rPr>
              <a:t>Cajan</a:t>
            </a:r>
            <a:endParaRPr lang="en-US" sz="2000" b="1" dirty="0">
              <a:latin typeface="Verdana" pitchFamily="34" charset="0"/>
            </a:endParaRPr>
          </a:p>
          <a:p>
            <a:pPr marL="739775" lvl="1" indent="-282575" eaLnBrk="1" hangingPunct="1"/>
            <a:r>
              <a:rPr lang="en-US" sz="2000" b="1" dirty="0">
                <a:latin typeface="Verdana" pitchFamily="34" charset="0"/>
              </a:rPr>
              <a:t>e.g., Rom (Gypsies)</a:t>
            </a:r>
          </a:p>
          <a:p>
            <a:pPr marL="739775" lvl="1" indent="-282575" eaLnBrk="1" hangingPunct="1"/>
            <a:r>
              <a:rPr lang="en-US" sz="2000" b="1" dirty="0">
                <a:latin typeface="Verdana" pitchFamily="34" charset="0"/>
              </a:rPr>
              <a:t>e.g., Basques</a:t>
            </a:r>
          </a:p>
          <a:p>
            <a:pPr marL="739775" lvl="1" indent="-282575" eaLnBrk="1" hangingPunct="1"/>
            <a:r>
              <a:rPr lang="en-US" sz="2000" b="1" dirty="0">
                <a:latin typeface="Verdana" pitchFamily="34" charset="0"/>
              </a:rPr>
              <a:t>e.g., Kurds</a:t>
            </a:r>
          </a:p>
        </p:txBody>
      </p:sp>
      <p:sp>
        <p:nvSpPr>
          <p:cNvPr id="6" name="TextBox 5"/>
          <p:cNvSpPr txBox="1"/>
          <p:nvPr/>
        </p:nvSpPr>
        <p:spPr>
          <a:xfrm>
            <a:off x="1248305" y="2786906"/>
            <a:ext cx="6686447" cy="3323987"/>
          </a:xfrm>
          <a:prstGeom prst="rect">
            <a:avLst/>
          </a:prstGeom>
          <a:solidFill>
            <a:schemeClr val="bg1"/>
          </a:solidFill>
          <a:ln w="76200">
            <a:solidFill>
              <a:srgbClr val="FFC000"/>
            </a:solidFill>
          </a:ln>
        </p:spPr>
        <p:txBody>
          <a:bodyPr wrap="square" rtlCol="0">
            <a:spAutoFit/>
          </a:bodyPr>
          <a:lstStyle/>
          <a:p>
            <a:pPr algn="ctr">
              <a:lnSpc>
                <a:spcPct val="150000"/>
              </a:lnSpc>
            </a:pPr>
            <a:r>
              <a:rPr lang="en-US" sz="2800" b="1" dirty="0">
                <a:solidFill>
                  <a:srgbClr val="000000"/>
                </a:solidFill>
              </a:rPr>
              <a:t>. . . most often</a:t>
            </a:r>
          </a:p>
          <a:p>
            <a:pPr algn="ctr">
              <a:lnSpc>
                <a:spcPct val="150000"/>
              </a:lnSpc>
            </a:pPr>
            <a:r>
              <a:rPr lang="en-US" sz="2800" b="1" dirty="0">
                <a:solidFill>
                  <a:srgbClr val="000000"/>
                </a:solidFill>
              </a:rPr>
              <a:t>cultures and </a:t>
            </a:r>
            <a:r>
              <a:rPr lang="en-US" sz="2800" b="1" dirty="0" err="1">
                <a:solidFill>
                  <a:srgbClr val="000000"/>
                </a:solidFill>
              </a:rPr>
              <a:t>microcultures</a:t>
            </a:r>
            <a:r>
              <a:rPr lang="en-US" sz="2800" b="1" dirty="0">
                <a:solidFill>
                  <a:srgbClr val="000000"/>
                </a:solidFill>
              </a:rPr>
              <a:t> are associated with their cuisine . . .</a:t>
            </a:r>
          </a:p>
          <a:p>
            <a:pPr algn="ctr">
              <a:lnSpc>
                <a:spcPct val="150000"/>
              </a:lnSpc>
            </a:pPr>
            <a:r>
              <a:rPr lang="en-US" sz="2800" b="1" dirty="0">
                <a:solidFill>
                  <a:srgbClr val="FFFFFF"/>
                </a:solidFill>
              </a:rPr>
              <a:t>and can sometimes even be defined by their cuisine …</a:t>
            </a:r>
            <a:endParaRPr lang="en-US" b="1" dirty="0">
              <a:solidFill>
                <a:srgbClr val="FFFFFF"/>
              </a:solidFill>
            </a:endParaRPr>
          </a:p>
        </p:txBody>
      </p:sp>
      <p:sp>
        <p:nvSpPr>
          <p:cNvPr id="5"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rPr>
              <a:t>The Concept of Culture</a:t>
            </a:r>
          </a:p>
        </p:txBody>
      </p:sp>
    </p:spTree>
    <p:extLst>
      <p:ext uri="{BB962C8B-B14F-4D97-AF65-F5344CB8AC3E}">
        <p14:creationId xmlns:p14="http://schemas.microsoft.com/office/powerpoint/2010/main" val="4030658468"/>
      </p:ext>
    </p:extLst>
  </p:cSld>
  <p:clrMapOvr>
    <a:masterClrMapping/>
  </p:clrMapOvr>
  <p:transition/>
</p:sld>
</file>

<file path=ppt/slides/slide24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endParaRPr lang="en-US">
              <a:solidFill>
                <a:srgbClr val="000000"/>
              </a:solidFill>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dirty="0">
              <a:solidFill>
                <a:srgbClr val="000000"/>
              </a:solidFill>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pic>
        <p:nvPicPr>
          <p:cNvPr id="3074" name="Picture 2"/>
          <p:cNvPicPr>
            <a:picLocks noChangeAspect="1" noChangeArrowheads="1"/>
          </p:cNvPicPr>
          <p:nvPr/>
        </p:nvPicPr>
        <p:blipFill>
          <a:blip r:embed="rId3" cstate="print"/>
          <a:srcRect/>
          <a:stretch>
            <a:fillRect/>
          </a:stretch>
        </p:blipFill>
        <p:spPr bwMode="auto">
          <a:xfrm>
            <a:off x="669946" y="508009"/>
            <a:ext cx="7772400" cy="5351236"/>
          </a:xfrm>
          <a:prstGeom prst="rect">
            <a:avLst/>
          </a:prstGeom>
          <a:noFill/>
          <a:ln w="9525">
            <a:noFill/>
            <a:miter lim="800000"/>
            <a:headEnd/>
            <a:tailEnd/>
          </a:ln>
        </p:spPr>
      </p:pic>
      <p:sp>
        <p:nvSpPr>
          <p:cNvPr id="15" name="Rectangle 14"/>
          <p:cNvSpPr/>
          <p:nvPr/>
        </p:nvSpPr>
        <p:spPr>
          <a:xfrm>
            <a:off x="1618355" y="5883534"/>
            <a:ext cx="5914571" cy="769441"/>
          </a:xfrm>
          <a:prstGeom prst="rect">
            <a:avLst/>
          </a:prstGeom>
        </p:spPr>
        <p:txBody>
          <a:bodyPr wrap="square">
            <a:spAutoFit/>
          </a:bodyPr>
          <a:lstStyle/>
          <a:p>
            <a:pPr algn="ctr"/>
            <a:r>
              <a:rPr lang="en-US" i="1" dirty="0">
                <a:solidFill>
                  <a:srgbClr val="FFFFFF"/>
                </a:solidFill>
              </a:rPr>
              <a:t>Indian Sugar Camp</a:t>
            </a:r>
            <a:r>
              <a:rPr lang="en-US" dirty="0">
                <a:solidFill>
                  <a:srgbClr val="FFFFFF"/>
                </a:solidFill>
              </a:rPr>
              <a:t>, 1853</a:t>
            </a:r>
            <a:br>
              <a:rPr lang="en-US" dirty="0">
                <a:solidFill>
                  <a:srgbClr val="FFFFFF"/>
                </a:solidFill>
              </a:rPr>
            </a:br>
            <a:r>
              <a:rPr lang="en-US" dirty="0">
                <a:solidFill>
                  <a:srgbClr val="FFFFFF"/>
                </a:solidFill>
              </a:rPr>
              <a:t>Seth Eastman (1808-1878 American)</a:t>
            </a:r>
            <a:br>
              <a:rPr lang="en-US" dirty="0">
                <a:solidFill>
                  <a:srgbClr val="FFFFFF"/>
                </a:solidFill>
              </a:rPr>
            </a:br>
            <a:r>
              <a:rPr lang="en-US" sz="800" dirty="0">
                <a:solidFill>
                  <a:srgbClr val="FFFFFF"/>
                </a:solidFill>
              </a:rPr>
              <a:t>Newberry Library, Chicago </a:t>
            </a:r>
          </a:p>
        </p:txBody>
      </p:sp>
    </p:spTree>
    <p:extLst>
      <p:ext uri="{BB962C8B-B14F-4D97-AF65-F5344CB8AC3E}">
        <p14:creationId xmlns:p14="http://schemas.microsoft.com/office/powerpoint/2010/main" val="2288929941"/>
      </p:ext>
    </p:extLst>
  </p:cSld>
  <p:clrMapOvr>
    <a:masterClrMapping/>
  </p:clrMapOvr>
  <p:transition/>
</p:sld>
</file>

<file path=ppt/slides/slide24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204"/>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3" name="AutoShape 3"/>
          <p:cNvSpPr>
            <a:spLocks noChangeArrowheads="1"/>
          </p:cNvSpPr>
          <p:nvPr/>
        </p:nvSpPr>
        <p:spPr bwMode="auto">
          <a:xfrm>
            <a:off x="2533653" y="3943454"/>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endParaRPr>
          </a:p>
        </p:txBody>
      </p:sp>
      <p:sp>
        <p:nvSpPr>
          <p:cNvPr id="46084" name="AutoShape 4"/>
          <p:cNvSpPr>
            <a:spLocks noChangeArrowheads="1"/>
          </p:cNvSpPr>
          <p:nvPr/>
        </p:nvSpPr>
        <p:spPr bwMode="auto">
          <a:xfrm flipV="1">
            <a:off x="1847852" y="4867379"/>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endParaRPr lang="en-US">
              <a:solidFill>
                <a:srgbClr val="000000"/>
              </a:solidFill>
            </a:endParaRPr>
          </a:p>
        </p:txBody>
      </p:sp>
      <p:sp>
        <p:nvSpPr>
          <p:cNvPr id="46086" name="AutoShape 6"/>
          <p:cNvSpPr>
            <a:spLocks noChangeArrowheads="1"/>
          </p:cNvSpPr>
          <p:nvPr/>
        </p:nvSpPr>
        <p:spPr bwMode="auto">
          <a:xfrm>
            <a:off x="2495550" y="4610204"/>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7" name="AutoShape 7"/>
          <p:cNvSpPr>
            <a:spLocks noChangeArrowheads="1"/>
          </p:cNvSpPr>
          <p:nvPr/>
        </p:nvSpPr>
        <p:spPr bwMode="auto">
          <a:xfrm>
            <a:off x="3181350" y="5010254"/>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8" name="AutoShape 8"/>
          <p:cNvSpPr>
            <a:spLocks noChangeArrowheads="1"/>
          </p:cNvSpPr>
          <p:nvPr/>
        </p:nvSpPr>
        <p:spPr bwMode="auto">
          <a:xfrm>
            <a:off x="3238501" y="5296004"/>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dirty="0">
              <a:solidFill>
                <a:srgbClr val="000000"/>
              </a:solidFill>
            </a:endParaRPr>
          </a:p>
        </p:txBody>
      </p:sp>
      <p:sp>
        <p:nvSpPr>
          <p:cNvPr id="46089" name="AutoShape 9"/>
          <p:cNvSpPr>
            <a:spLocks noChangeArrowheads="1"/>
          </p:cNvSpPr>
          <p:nvPr/>
        </p:nvSpPr>
        <p:spPr bwMode="auto">
          <a:xfrm>
            <a:off x="2724150" y="5334104"/>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13" name="Text Box 2">
            <a:hlinkClick r:id="rId3"/>
          </p:cNvPr>
          <p:cNvSpPr txBox="1">
            <a:spLocks noChangeArrowheads="1"/>
          </p:cNvSpPr>
          <p:nvPr/>
        </p:nvSpPr>
        <p:spPr bwMode="auto">
          <a:xfrm>
            <a:off x="2349493" y="6336723"/>
            <a:ext cx="4410183" cy="276999"/>
          </a:xfrm>
          <a:prstGeom prst="rect">
            <a:avLst/>
          </a:prstGeom>
          <a:noFill/>
          <a:ln w="9525">
            <a:noFill/>
            <a:miter lim="800000"/>
            <a:headEnd/>
            <a:tailEnd/>
          </a:ln>
        </p:spPr>
        <p:txBody>
          <a:bodyPr wrap="none">
            <a:spAutoFit/>
          </a:bodyPr>
          <a:lstStyle/>
          <a:p>
            <a:pPr algn="ctr"/>
            <a:r>
              <a:rPr lang="en-US" sz="1200" dirty="0">
                <a:solidFill>
                  <a:srgbClr val="FFFFFF"/>
                </a:solidFill>
                <a:latin typeface="Arial" charset="0"/>
                <a:hlinkClick r:id="rId4"/>
              </a:rPr>
              <a:t>http://www.d.umn.edu/cla/faculty/troufs/Buffalo/PB07.html#title</a:t>
            </a:r>
            <a:endParaRPr lang="en-US" sz="1200" dirty="0">
              <a:solidFill>
                <a:srgbClr val="FFFFFF"/>
              </a:solidFill>
              <a:latin typeface="Arial" charset="0"/>
            </a:endParaRPr>
          </a:p>
        </p:txBody>
      </p:sp>
      <p:pic>
        <p:nvPicPr>
          <p:cNvPr id="8194" name="Picture 2"/>
          <p:cNvPicPr>
            <a:picLocks noChangeAspect="1" noChangeArrowheads="1"/>
          </p:cNvPicPr>
          <p:nvPr/>
        </p:nvPicPr>
        <p:blipFill>
          <a:blip r:embed="rId5" cstate="print"/>
          <a:srcRect/>
          <a:stretch>
            <a:fillRect/>
          </a:stretch>
        </p:blipFill>
        <p:spPr bwMode="auto">
          <a:xfrm>
            <a:off x="696675" y="1219195"/>
            <a:ext cx="7772400" cy="4857750"/>
          </a:xfrm>
          <a:prstGeom prst="rect">
            <a:avLst/>
          </a:prstGeom>
          <a:noFill/>
          <a:ln w="9525">
            <a:noFill/>
            <a:miter lim="800000"/>
            <a:headEnd/>
            <a:tailEnd/>
          </a:ln>
        </p:spPr>
      </p:pic>
    </p:spTree>
    <p:extLst>
      <p:ext uri="{BB962C8B-B14F-4D97-AF65-F5344CB8AC3E}">
        <p14:creationId xmlns:p14="http://schemas.microsoft.com/office/powerpoint/2010/main" val="3286217980"/>
      </p:ext>
    </p:extLst>
  </p:cSld>
  <p:clrMapOvr>
    <a:masterClrMapping/>
  </p:clrMapOvr>
  <p:transition/>
</p:sld>
</file>

<file path=ppt/slides/slide242.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rPr>
              <a:t>The Concept of Culture</a:t>
            </a:r>
          </a:p>
        </p:txBody>
      </p:sp>
      <p:sp>
        <p:nvSpPr>
          <p:cNvPr id="5" name="TextBox 4"/>
          <p:cNvSpPr txBox="1">
            <a:spLocks noChangeArrowheads="1"/>
          </p:cNvSpPr>
          <p:nvPr/>
        </p:nvSpPr>
        <p:spPr bwMode="auto">
          <a:xfrm>
            <a:off x="667658" y="972482"/>
            <a:ext cx="7784196" cy="5631518"/>
          </a:xfrm>
          <a:prstGeom prst="rect">
            <a:avLst/>
          </a:prstGeom>
          <a:solidFill>
            <a:schemeClr val="bg1"/>
          </a:solidFill>
          <a:ln w="76200">
            <a:solidFill>
              <a:srgbClr val="FFC000"/>
            </a:solidFill>
            <a:miter lim="800000"/>
            <a:headEnd/>
            <a:tailEnd/>
          </a:ln>
        </p:spPr>
        <p:txBody>
          <a:bodyPr lIns="228600" tIns="228600" rIns="228600" bIns="228600">
            <a:noAutofit/>
          </a:bodyPr>
          <a:lstStyle/>
          <a:p>
            <a:pPr algn="ctr"/>
            <a:r>
              <a:rPr lang="en-US" sz="2800" b="1" dirty="0">
                <a:solidFill>
                  <a:srgbClr val="000000"/>
                </a:solidFill>
              </a:rPr>
              <a:t>and, as usual, local groups </a:t>
            </a:r>
            <a:r>
              <a:rPr lang="en-US" sz="2800" b="1" dirty="0">
                <a:solidFill>
                  <a:srgbClr val="FF1B36"/>
                </a:solidFill>
                <a:latin typeface="Verdana" pitchFamily="34" charset="0"/>
              </a:rPr>
              <a:t>(</a:t>
            </a:r>
            <a:r>
              <a:rPr lang="en-US" sz="2800" b="1" dirty="0" err="1">
                <a:solidFill>
                  <a:srgbClr val="FF1B36"/>
                </a:solidFill>
                <a:latin typeface="Verdana" pitchFamily="34" charset="0"/>
              </a:rPr>
              <a:t>microcultures</a:t>
            </a:r>
            <a:r>
              <a:rPr lang="en-US" sz="2800" b="1" dirty="0">
                <a:solidFill>
                  <a:srgbClr val="FF1B36"/>
                </a:solidFill>
                <a:latin typeface="Verdana" pitchFamily="34" charset="0"/>
              </a:rPr>
              <a:t>)</a:t>
            </a:r>
            <a:r>
              <a:rPr lang="en-US" sz="2800" b="1" dirty="0">
                <a:solidFill>
                  <a:srgbClr val="000000"/>
                </a:solidFill>
              </a:rPr>
              <a:t> </a:t>
            </a:r>
          </a:p>
          <a:p>
            <a:pPr algn="ctr"/>
            <a:r>
              <a:rPr lang="en-US" sz="2800" b="1" dirty="0">
                <a:solidFill>
                  <a:srgbClr val="000000"/>
                </a:solidFill>
              </a:rPr>
              <a:t>generally strive to preserve their cultural identity with . . .</a:t>
            </a:r>
          </a:p>
          <a:p>
            <a:pPr algn="ctr"/>
            <a:endParaRPr lang="en-US" sz="1200" b="1" dirty="0">
              <a:solidFill>
                <a:srgbClr val="000000"/>
              </a:solidFill>
            </a:endParaRPr>
          </a:p>
          <a:p>
            <a:pPr algn="ctr"/>
            <a:r>
              <a:rPr lang="en-US" sz="2800" b="1" dirty="0">
                <a:solidFill>
                  <a:srgbClr val="BADDE1"/>
                </a:solidFill>
              </a:rPr>
              <a:t>food</a:t>
            </a:r>
            <a:br>
              <a:rPr lang="en-US" sz="2800" b="1" dirty="0">
                <a:solidFill>
                  <a:srgbClr val="BADDE1"/>
                </a:solidFill>
              </a:rPr>
            </a:br>
            <a:r>
              <a:rPr lang="en-US" sz="2800" b="1" dirty="0">
                <a:solidFill>
                  <a:srgbClr val="BADDE1"/>
                </a:solidFill>
              </a:rPr>
              <a:t>clothing</a:t>
            </a:r>
          </a:p>
          <a:p>
            <a:pPr algn="ctr"/>
            <a:r>
              <a:rPr lang="en-US" sz="2800" b="1" dirty="0">
                <a:solidFill>
                  <a:srgbClr val="BADDE1"/>
                </a:solidFill>
              </a:rPr>
              <a:t>religion</a:t>
            </a:r>
          </a:p>
          <a:p>
            <a:pPr algn="ctr"/>
            <a:r>
              <a:rPr lang="en-US" sz="2800" b="1" dirty="0">
                <a:solidFill>
                  <a:srgbClr val="BADDE1"/>
                </a:solidFill>
              </a:rPr>
              <a:t>ritual</a:t>
            </a:r>
          </a:p>
          <a:p>
            <a:pPr algn="ctr"/>
            <a:r>
              <a:rPr lang="en-US" sz="2800" b="1" dirty="0">
                <a:solidFill>
                  <a:srgbClr val="BADDE1"/>
                </a:solidFill>
              </a:rPr>
              <a:t>music, dance, and other arts</a:t>
            </a:r>
          </a:p>
          <a:p>
            <a:pPr algn="ctr"/>
            <a:r>
              <a:rPr lang="en-US" sz="4400" b="1" dirty="0">
                <a:solidFill>
                  <a:srgbClr val="000000"/>
                </a:solidFill>
              </a:rPr>
              <a:t>language</a:t>
            </a:r>
          </a:p>
          <a:p>
            <a:pPr algn="ctr"/>
            <a:r>
              <a:rPr lang="en-US" sz="2800" b="1" dirty="0">
                <a:solidFill>
                  <a:srgbClr val="BADDE1"/>
                </a:solidFill>
              </a:rPr>
              <a:t>cultural symbols . . .</a:t>
            </a:r>
          </a:p>
        </p:txBody>
      </p:sp>
    </p:spTree>
    <p:extLst>
      <p:ext uri="{BB962C8B-B14F-4D97-AF65-F5344CB8AC3E}">
        <p14:creationId xmlns:p14="http://schemas.microsoft.com/office/powerpoint/2010/main" val="1333454461"/>
      </p:ext>
    </p:extLst>
  </p:cSld>
  <p:clrMapOvr>
    <a:masterClrMapping/>
  </p:clrMapOvr>
  <p:transition/>
</p:sld>
</file>

<file path=ppt/slides/slide24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endParaRPr lang="en-US">
              <a:solidFill>
                <a:srgbClr val="000000"/>
              </a:solidFill>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dirty="0">
              <a:solidFill>
                <a:srgbClr val="000000"/>
              </a:solidFill>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13" name="Text Box 2">
            <a:hlinkClick r:id="rId3"/>
          </p:cNvPr>
          <p:cNvSpPr txBox="1">
            <a:spLocks noChangeArrowheads="1"/>
          </p:cNvSpPr>
          <p:nvPr/>
        </p:nvSpPr>
        <p:spPr bwMode="auto">
          <a:xfrm>
            <a:off x="3381867" y="6539949"/>
            <a:ext cx="2345515"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http://ourmothertongues.org/language/Ojibwe/9</a:t>
            </a:r>
            <a:endParaRPr lang="en-US" sz="800" dirty="0">
              <a:solidFill>
                <a:srgbClr val="FFFFFF"/>
              </a:solidFill>
              <a:latin typeface="Arial" charset="0"/>
            </a:endParaRPr>
          </a:p>
        </p:txBody>
      </p:sp>
      <p:pic>
        <p:nvPicPr>
          <p:cNvPr id="552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945" y="829349"/>
            <a:ext cx="8229600" cy="5317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92482694"/>
      </p:ext>
    </p:extLst>
  </p:cSld>
  <p:clrMapOvr>
    <a:masterClrMapping/>
  </p:clrMapOvr>
  <p:transition/>
</p:sld>
</file>

<file path=ppt/slides/slide24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endParaRPr lang="en-US">
              <a:solidFill>
                <a:srgbClr val="000000"/>
              </a:solidFill>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dirty="0">
              <a:solidFill>
                <a:srgbClr val="000000"/>
              </a:solidFill>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13" name="Text Box 2">
            <a:hlinkClick r:id="rId3"/>
          </p:cNvPr>
          <p:cNvSpPr txBox="1">
            <a:spLocks noChangeArrowheads="1"/>
          </p:cNvSpPr>
          <p:nvPr/>
        </p:nvSpPr>
        <p:spPr bwMode="auto">
          <a:xfrm>
            <a:off x="3381867" y="6539949"/>
            <a:ext cx="2345515"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http://ourmothertongues.org/language/Ojibwe/9</a:t>
            </a:r>
            <a:endParaRPr lang="en-US" sz="800" dirty="0">
              <a:solidFill>
                <a:srgbClr val="FFFFFF"/>
              </a:solidFill>
              <a:latin typeface="Arial" charset="0"/>
            </a:endParaRPr>
          </a:p>
        </p:txBody>
      </p:sp>
      <p:pic>
        <p:nvPicPr>
          <p:cNvPr id="563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420" y="815065"/>
            <a:ext cx="8229600" cy="5332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9901329"/>
      </p:ext>
    </p:extLst>
  </p:cSld>
  <p:clrMapOvr>
    <a:masterClrMapping/>
  </p:clrMapOvr>
  <p:transition/>
</p:sld>
</file>

<file path=ppt/slides/slide24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endParaRPr lang="en-US">
              <a:solidFill>
                <a:srgbClr val="000000"/>
              </a:solidFill>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dirty="0">
              <a:solidFill>
                <a:srgbClr val="000000"/>
              </a:solidFill>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13" name="Text Box 2">
            <a:hlinkClick r:id="rId3"/>
          </p:cNvPr>
          <p:cNvSpPr txBox="1">
            <a:spLocks noChangeArrowheads="1"/>
          </p:cNvSpPr>
          <p:nvPr/>
        </p:nvSpPr>
        <p:spPr bwMode="auto">
          <a:xfrm>
            <a:off x="1948800" y="6539949"/>
            <a:ext cx="5211684"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http://cla.umn.edu/ais/undhttp://www.tpt.org/?a=productions&amp;id=3rgraduate/dakota-ojibwe-language-programs</a:t>
            </a:r>
            <a:endParaRPr lang="en-US" sz="800" dirty="0">
              <a:solidFill>
                <a:srgbClr val="FFFFFF"/>
              </a:solidFill>
              <a:latin typeface="Arial" charset="0"/>
            </a:endParaRPr>
          </a:p>
        </p:txBody>
      </p:sp>
      <p:pic>
        <p:nvPicPr>
          <p:cNvPr id="542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413" y="1844906"/>
            <a:ext cx="8639175" cy="3400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23910795"/>
      </p:ext>
    </p:extLst>
  </p:cSld>
  <p:clrMapOvr>
    <a:masterClrMapping/>
  </p:clrMapOvr>
  <p:transition/>
</p:sld>
</file>

<file path=ppt/slides/slide24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endParaRPr lang="en-US">
              <a:solidFill>
                <a:srgbClr val="000000"/>
              </a:solidFill>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dirty="0">
              <a:solidFill>
                <a:srgbClr val="000000"/>
              </a:solidFill>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13" name="Text Box 2">
            <a:hlinkClick r:id="rId3"/>
          </p:cNvPr>
          <p:cNvSpPr txBox="1">
            <a:spLocks noChangeArrowheads="1"/>
          </p:cNvSpPr>
          <p:nvPr/>
        </p:nvSpPr>
        <p:spPr bwMode="auto">
          <a:xfrm>
            <a:off x="3692846" y="6539949"/>
            <a:ext cx="1723550"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http://anishinabe.mpls.k12.mn.us/</a:t>
            </a:r>
            <a:endParaRPr lang="en-US" sz="800" dirty="0">
              <a:solidFill>
                <a:srgbClr val="FFFFFF"/>
              </a:solidFill>
              <a:latin typeface="Arial" charset="0"/>
            </a:endParaRPr>
          </a:p>
        </p:txBody>
      </p:sp>
      <p:pic>
        <p:nvPicPr>
          <p:cNvPr id="583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445" y="93631"/>
            <a:ext cx="7966615"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2913840"/>
      </p:ext>
    </p:extLst>
  </p:cSld>
  <p:clrMapOvr>
    <a:masterClrMapping/>
  </p:clrMapOvr>
  <p:transition/>
</p:sld>
</file>

<file path=ppt/slides/slide2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rPr>
              <a:t>The Concept of Culture</a:t>
            </a:r>
          </a:p>
        </p:txBody>
      </p:sp>
      <p:sp>
        <p:nvSpPr>
          <p:cNvPr id="5" name="TextBox 4"/>
          <p:cNvSpPr txBox="1">
            <a:spLocks noChangeArrowheads="1"/>
          </p:cNvSpPr>
          <p:nvPr/>
        </p:nvSpPr>
        <p:spPr bwMode="auto">
          <a:xfrm>
            <a:off x="667656" y="972482"/>
            <a:ext cx="7784196" cy="5631518"/>
          </a:xfrm>
          <a:prstGeom prst="rect">
            <a:avLst/>
          </a:prstGeom>
          <a:solidFill>
            <a:schemeClr val="bg1"/>
          </a:solidFill>
          <a:ln w="76200">
            <a:solidFill>
              <a:srgbClr val="FFC000"/>
            </a:solidFill>
            <a:miter lim="800000"/>
            <a:headEnd/>
            <a:tailEnd/>
          </a:ln>
        </p:spPr>
        <p:txBody>
          <a:bodyPr lIns="228600" tIns="228600" rIns="228600" bIns="228600">
            <a:noAutofit/>
          </a:bodyPr>
          <a:lstStyle/>
          <a:p>
            <a:pPr algn="ctr"/>
            <a:r>
              <a:rPr lang="en-US" sz="2800" b="1" dirty="0">
                <a:solidFill>
                  <a:srgbClr val="000000"/>
                </a:solidFill>
              </a:rPr>
              <a:t>and, as usual, local groups </a:t>
            </a:r>
            <a:r>
              <a:rPr lang="en-US" sz="2800" b="1" dirty="0">
                <a:solidFill>
                  <a:srgbClr val="FF1B36"/>
                </a:solidFill>
                <a:latin typeface="Verdana" pitchFamily="34" charset="0"/>
              </a:rPr>
              <a:t>(</a:t>
            </a:r>
            <a:r>
              <a:rPr lang="en-US" sz="2800" b="1" dirty="0" err="1">
                <a:solidFill>
                  <a:srgbClr val="FF1B36"/>
                </a:solidFill>
                <a:latin typeface="Verdana" pitchFamily="34" charset="0"/>
              </a:rPr>
              <a:t>microcultures</a:t>
            </a:r>
            <a:r>
              <a:rPr lang="en-US" sz="2800" b="1" dirty="0">
                <a:solidFill>
                  <a:srgbClr val="FF1B36"/>
                </a:solidFill>
                <a:latin typeface="Verdana" pitchFamily="34" charset="0"/>
              </a:rPr>
              <a:t>)</a:t>
            </a:r>
            <a:r>
              <a:rPr lang="en-US" sz="2800" b="1" dirty="0">
                <a:solidFill>
                  <a:srgbClr val="000000"/>
                </a:solidFill>
              </a:rPr>
              <a:t> </a:t>
            </a:r>
          </a:p>
          <a:p>
            <a:pPr algn="ctr"/>
            <a:r>
              <a:rPr lang="en-US" sz="2800" b="1" dirty="0">
                <a:solidFill>
                  <a:srgbClr val="000000"/>
                </a:solidFill>
              </a:rPr>
              <a:t>generally strive to preserve their cultural identity . . .</a:t>
            </a:r>
          </a:p>
          <a:p>
            <a:pPr algn="ctr"/>
            <a:endParaRPr lang="en-US" sz="1200" b="1" dirty="0">
              <a:solidFill>
                <a:srgbClr val="000000"/>
              </a:solidFill>
            </a:endParaRPr>
          </a:p>
          <a:p>
            <a:pPr algn="ctr"/>
            <a:r>
              <a:rPr lang="en-US" sz="2800" b="1" dirty="0">
                <a:solidFill>
                  <a:srgbClr val="BADDE1"/>
                </a:solidFill>
              </a:rPr>
              <a:t>food</a:t>
            </a:r>
            <a:br>
              <a:rPr lang="en-US" sz="2800" b="1" dirty="0">
                <a:solidFill>
                  <a:srgbClr val="BADDE1"/>
                </a:solidFill>
              </a:rPr>
            </a:br>
            <a:r>
              <a:rPr lang="en-US" sz="2800" b="1" dirty="0">
                <a:solidFill>
                  <a:srgbClr val="BADDE1"/>
                </a:solidFill>
              </a:rPr>
              <a:t>clothing</a:t>
            </a:r>
          </a:p>
          <a:p>
            <a:pPr algn="ctr"/>
            <a:r>
              <a:rPr lang="en-US" sz="2800" b="1" dirty="0">
                <a:solidFill>
                  <a:srgbClr val="BADDE1"/>
                </a:solidFill>
              </a:rPr>
              <a:t>religion</a:t>
            </a:r>
          </a:p>
          <a:p>
            <a:pPr algn="ctr"/>
            <a:r>
              <a:rPr lang="en-US" sz="2800" b="1" dirty="0">
                <a:solidFill>
                  <a:srgbClr val="BADDE1"/>
                </a:solidFill>
              </a:rPr>
              <a:t>ritual</a:t>
            </a:r>
          </a:p>
          <a:p>
            <a:pPr algn="ctr"/>
            <a:r>
              <a:rPr lang="en-US" sz="2800" b="1" dirty="0">
                <a:solidFill>
                  <a:srgbClr val="BADDE1"/>
                </a:solidFill>
              </a:rPr>
              <a:t>music, dance, and other arts</a:t>
            </a:r>
          </a:p>
          <a:p>
            <a:pPr algn="ctr"/>
            <a:r>
              <a:rPr lang="en-US" sz="4400" b="1" dirty="0">
                <a:solidFill>
                  <a:srgbClr val="000000"/>
                </a:solidFill>
              </a:rPr>
              <a:t>language</a:t>
            </a:r>
          </a:p>
          <a:p>
            <a:pPr algn="ctr"/>
            <a:r>
              <a:rPr lang="en-US" sz="2800" b="1" dirty="0">
                <a:solidFill>
                  <a:srgbClr val="BADDE1"/>
                </a:solidFill>
              </a:rPr>
              <a:t>cultural symbols . . .</a:t>
            </a:r>
          </a:p>
        </p:txBody>
      </p:sp>
      <p:sp>
        <p:nvSpPr>
          <p:cNvPr id="4" name="TextBox 3">
            <a:extLst>
              <a:ext uri="{FF2B5EF4-FFF2-40B4-BE49-F238E27FC236}">
                <a16:creationId xmlns:a16="http://schemas.microsoft.com/office/drawing/2014/main" id="{85C06110-35A2-480C-85E8-E9D31291B1B3}"/>
              </a:ext>
            </a:extLst>
          </p:cNvPr>
          <p:cNvSpPr txBox="1">
            <a:spLocks noChangeArrowheads="1"/>
          </p:cNvSpPr>
          <p:nvPr/>
        </p:nvSpPr>
        <p:spPr bwMode="auto">
          <a:xfrm>
            <a:off x="685799" y="3182156"/>
            <a:ext cx="7772400" cy="3416320"/>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algn="ctr"/>
            <a:endParaRPr lang="en-US" sz="3200" b="1" dirty="0">
              <a:solidFill>
                <a:srgbClr val="000000"/>
              </a:solidFill>
            </a:endParaRPr>
          </a:p>
          <a:p>
            <a:pPr algn="ctr"/>
            <a:r>
              <a:rPr lang="en-US" sz="3200" b="1" dirty="0">
                <a:solidFill>
                  <a:srgbClr val="000000"/>
                </a:solidFill>
              </a:rPr>
              <a:t>language also differentiates neighboring tribal identities, as with the Lakota and </a:t>
            </a:r>
            <a:r>
              <a:rPr lang="en-US" sz="3200" b="1" i="1" dirty="0" err="1">
                <a:solidFill>
                  <a:srgbClr val="000000"/>
                </a:solidFill>
              </a:rPr>
              <a:t>Bde</a:t>
            </a:r>
            <a:r>
              <a:rPr lang="en-US" sz="3200" b="1" i="1" dirty="0">
                <a:solidFill>
                  <a:srgbClr val="000000"/>
                </a:solidFill>
              </a:rPr>
              <a:t>  </a:t>
            </a:r>
            <a:r>
              <a:rPr lang="en-US" sz="3200" b="1" i="1" dirty="0" err="1">
                <a:solidFill>
                  <a:srgbClr val="000000"/>
                </a:solidFill>
              </a:rPr>
              <a:t>Maka</a:t>
            </a:r>
            <a:r>
              <a:rPr lang="en-US" sz="3200" b="1" i="1" dirty="0">
                <a:solidFill>
                  <a:srgbClr val="000000"/>
                </a:solidFill>
              </a:rPr>
              <a:t> Ska </a:t>
            </a:r>
          </a:p>
          <a:p>
            <a:pPr algn="ctr"/>
            <a:r>
              <a:rPr lang="en-US" sz="2800" b="1" dirty="0">
                <a:solidFill>
                  <a:srgbClr val="000000"/>
                </a:solidFill>
              </a:rPr>
              <a:t>(</a:t>
            </a:r>
            <a:r>
              <a:rPr lang="en-US" sz="2800" b="1" dirty="0" err="1">
                <a:solidFill>
                  <a:srgbClr val="000000"/>
                </a:solidFill>
              </a:rPr>
              <a:t>fka</a:t>
            </a:r>
            <a:r>
              <a:rPr lang="en-US" sz="2800" b="1" dirty="0">
                <a:solidFill>
                  <a:srgbClr val="000000"/>
                </a:solidFill>
              </a:rPr>
              <a:t> Lake </a:t>
            </a:r>
            <a:r>
              <a:rPr lang="en-US" sz="2800" b="1" dirty="0" err="1">
                <a:solidFill>
                  <a:srgbClr val="000000"/>
                </a:solidFill>
              </a:rPr>
              <a:t>Calhoon</a:t>
            </a:r>
            <a:r>
              <a:rPr lang="en-US" sz="2800" b="1" dirty="0">
                <a:solidFill>
                  <a:srgbClr val="000000"/>
                </a:solidFill>
              </a:rPr>
              <a:t>) </a:t>
            </a:r>
            <a:r>
              <a:rPr lang="en-US" sz="3200" b="1" dirty="0">
                <a:solidFill>
                  <a:srgbClr val="000000"/>
                </a:solidFill>
              </a:rPr>
              <a:t>. . .</a:t>
            </a:r>
          </a:p>
          <a:p>
            <a:pPr algn="ctr"/>
            <a:endParaRPr lang="en-US" sz="3200" b="1" dirty="0">
              <a:solidFill>
                <a:srgbClr val="000000"/>
              </a:solidFill>
            </a:endParaRPr>
          </a:p>
        </p:txBody>
      </p:sp>
    </p:spTree>
    <p:extLst>
      <p:ext uri="{BB962C8B-B14F-4D97-AF65-F5344CB8AC3E}">
        <p14:creationId xmlns:p14="http://schemas.microsoft.com/office/powerpoint/2010/main" val="1475380069"/>
      </p:ext>
    </p:extLst>
  </p:cSld>
  <p:clrMapOvr>
    <a:masterClrMapping/>
  </p:clrMapOvr>
  <p:transition/>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1B9ED2-AA40-43D8-8685-4177FEF4F604}"/>
              </a:ext>
            </a:extLst>
          </p:cNvPr>
          <p:cNvPicPr>
            <a:picLocks noChangeAspect="1"/>
          </p:cNvPicPr>
          <p:nvPr/>
        </p:nvPicPr>
        <p:blipFill>
          <a:blip r:embed="rId2"/>
          <a:stretch>
            <a:fillRect/>
          </a:stretch>
        </p:blipFill>
        <p:spPr>
          <a:xfrm>
            <a:off x="469900" y="104640"/>
            <a:ext cx="8229600" cy="6620685"/>
          </a:xfrm>
          <a:prstGeom prst="rect">
            <a:avLst/>
          </a:prstGeom>
        </p:spPr>
      </p:pic>
      <p:pic>
        <p:nvPicPr>
          <p:cNvPr id="5" name="Picture 4">
            <a:extLst>
              <a:ext uri="{FF2B5EF4-FFF2-40B4-BE49-F238E27FC236}">
                <a16:creationId xmlns:a16="http://schemas.microsoft.com/office/drawing/2014/main" id="{67FB40A2-243E-4B2C-AE81-34A8DA31C6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5812" y="342900"/>
            <a:ext cx="1323975" cy="228600"/>
          </a:xfrm>
          <a:prstGeom prst="rect">
            <a:avLst/>
          </a:prstGeom>
        </p:spPr>
      </p:pic>
    </p:spTree>
    <p:extLst>
      <p:ext uri="{BB962C8B-B14F-4D97-AF65-F5344CB8AC3E}">
        <p14:creationId xmlns:p14="http://schemas.microsoft.com/office/powerpoint/2010/main" val="1076931015"/>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tree, grass, outdoor&#10;&#10;Description automatically generated">
            <a:extLst>
              <a:ext uri="{FF2B5EF4-FFF2-40B4-BE49-F238E27FC236}">
                <a16:creationId xmlns:a16="http://schemas.microsoft.com/office/drawing/2014/main" id="{7E6B24E8-6A57-4186-A375-5EC25B0F4441}"/>
              </a:ext>
            </a:extLst>
          </p:cNvPr>
          <p:cNvPicPr>
            <a:picLocks noChangeAspect="1"/>
          </p:cNvPicPr>
          <p:nvPr/>
        </p:nvPicPr>
        <p:blipFill>
          <a:blip r:embed="rId2"/>
          <a:stretch>
            <a:fillRect/>
          </a:stretch>
        </p:blipFill>
        <p:spPr>
          <a:xfrm>
            <a:off x="488825" y="152400"/>
            <a:ext cx="8229600" cy="7123008"/>
          </a:xfrm>
          <a:prstGeom prst="rect">
            <a:avLst/>
          </a:prstGeom>
        </p:spPr>
      </p:pic>
      <p:pic>
        <p:nvPicPr>
          <p:cNvPr id="6" name="Picture 5">
            <a:extLst>
              <a:ext uri="{FF2B5EF4-FFF2-40B4-BE49-F238E27FC236}">
                <a16:creationId xmlns:a16="http://schemas.microsoft.com/office/drawing/2014/main" id="{D684FA33-CDB2-4662-89DE-3DE54DD731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9012" y="939800"/>
            <a:ext cx="1323975" cy="228600"/>
          </a:xfrm>
          <a:prstGeom prst="rect">
            <a:avLst/>
          </a:prstGeom>
        </p:spPr>
      </p:pic>
    </p:spTree>
    <p:extLst>
      <p:ext uri="{BB962C8B-B14F-4D97-AF65-F5344CB8AC3E}">
        <p14:creationId xmlns:p14="http://schemas.microsoft.com/office/powerpoint/2010/main" val="523718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141"/>
            <a:ext cx="7769225" cy="4087273"/>
          </a:xfrm>
        </p:spPr>
        <p:txBody>
          <a:bodyPr>
            <a:spAutoFit/>
          </a:bodyPr>
          <a:lstStyle/>
          <a:p>
            <a:pPr eaLnBrk="1" hangingPunct="1"/>
            <a:r>
              <a:rPr lang="en-US" sz="2800" b="1" dirty="0" err="1">
                <a:solidFill>
                  <a:schemeClr val="accent5">
                    <a:lumMod val="90000"/>
                  </a:schemeClr>
                </a:solidFill>
                <a:latin typeface="Verdana" pitchFamily="34" charset="0"/>
              </a:rPr>
              <a:t>microcultures</a:t>
            </a:r>
            <a:r>
              <a:rPr lang="en-US" sz="2800" b="1" dirty="0">
                <a:solidFill>
                  <a:schemeClr val="accent5">
                    <a:lumMod val="90000"/>
                  </a:schemeClr>
                </a:solidFill>
                <a:latin typeface="Verdana" pitchFamily="34" charset="0"/>
              </a:rPr>
              <a:t> can include ethnic groups </a:t>
            </a:r>
            <a:r>
              <a:rPr lang="en-US" sz="2800" b="1" i="1" dirty="0">
                <a:solidFill>
                  <a:schemeClr val="accent5">
                    <a:lumMod val="90000"/>
                  </a:schemeClr>
                </a:solidFill>
                <a:latin typeface="Verdana" pitchFamily="34" charset="0"/>
              </a:rPr>
              <a:t>within</a:t>
            </a:r>
            <a:r>
              <a:rPr lang="en-US" sz="2800" b="1" dirty="0">
                <a:solidFill>
                  <a:schemeClr val="accent5">
                    <a:lumMod val="90000"/>
                  </a:schemeClr>
                </a:solidFill>
                <a:latin typeface="Verdana" pitchFamily="34" charset="0"/>
              </a:rPr>
              <a:t> nations</a:t>
            </a:r>
          </a:p>
          <a:p>
            <a:pPr eaLnBrk="1" hangingPunct="1">
              <a:lnSpc>
                <a:spcPct val="30000"/>
              </a:lnSpc>
            </a:pPr>
            <a:endParaRPr lang="en-US" sz="2800" b="1" dirty="0">
              <a:solidFill>
                <a:srgbClr val="FF1B36"/>
              </a:solidFill>
              <a:latin typeface="Verdana" pitchFamily="34" charset="0"/>
            </a:endParaRPr>
          </a:p>
          <a:p>
            <a:pPr marL="566738" lvl="1" indent="-109538" eaLnBrk="1" hangingPunct="1"/>
            <a:r>
              <a:rPr lang="en-US" sz="2000" b="1" dirty="0">
                <a:latin typeface="Verdana" pitchFamily="34" charset="0"/>
              </a:rPr>
              <a:t> e.g., </a:t>
            </a:r>
            <a:r>
              <a:rPr lang="en-US" sz="2000" b="1" i="1" dirty="0" err="1">
                <a:latin typeface="Verdana" pitchFamily="34" charset="0"/>
              </a:rPr>
              <a:t>Anishinabe</a:t>
            </a:r>
            <a:r>
              <a:rPr lang="en-US" sz="2000" b="1" dirty="0">
                <a:latin typeface="Verdana" pitchFamily="34" charset="0"/>
              </a:rPr>
              <a:t> (Chippewa; Ojibwa)</a:t>
            </a:r>
          </a:p>
          <a:p>
            <a:pPr marL="566738" lvl="1" indent="-109538" eaLnBrk="1" hangingPunct="1"/>
            <a:r>
              <a:rPr lang="en-US" sz="2000" b="1" dirty="0">
                <a:latin typeface="Verdana" pitchFamily="34" charset="0"/>
              </a:rPr>
              <a:t> e.g., Irish “</a:t>
            </a:r>
            <a:r>
              <a:rPr lang="en-US" sz="2000" b="1" dirty="0" err="1">
                <a:latin typeface="Verdana" pitchFamily="34" charset="0"/>
              </a:rPr>
              <a:t>Travellers</a:t>
            </a:r>
            <a:r>
              <a:rPr lang="en-US" sz="2000" b="1" dirty="0">
                <a:latin typeface="Verdana" pitchFamily="34" charset="0"/>
              </a:rPr>
              <a:t>”</a:t>
            </a:r>
          </a:p>
          <a:p>
            <a:pPr lvl="2" indent="-163513" eaLnBrk="1" hangingPunct="1"/>
            <a:r>
              <a:rPr lang="en-US" sz="1800" b="1" dirty="0">
                <a:latin typeface="Verdana" pitchFamily="34" charset="0"/>
              </a:rPr>
              <a:t>sometimes incorrectly called “Gypsies”</a:t>
            </a:r>
            <a:endParaRPr lang="en-US" sz="2000" b="1" dirty="0">
              <a:latin typeface="Verdana" pitchFamily="34" charset="0"/>
            </a:endParaRPr>
          </a:p>
          <a:p>
            <a:pPr marL="739775" lvl="1" indent="-282575" eaLnBrk="1" hangingPunct="1"/>
            <a:r>
              <a:rPr lang="en-US" sz="2000" b="1" dirty="0">
                <a:latin typeface="Verdana" pitchFamily="34" charset="0"/>
              </a:rPr>
              <a:t>e.g., Australian Aboriginals</a:t>
            </a:r>
          </a:p>
          <a:p>
            <a:pPr marL="739775" lvl="1" indent="-282575" eaLnBrk="1" hangingPunct="1"/>
            <a:r>
              <a:rPr lang="en-US" sz="2000" b="1" dirty="0">
                <a:latin typeface="Verdana" pitchFamily="34" charset="0"/>
              </a:rPr>
              <a:t>e.g., </a:t>
            </a:r>
            <a:r>
              <a:rPr lang="en-US" sz="2000" b="1" dirty="0" err="1">
                <a:latin typeface="Verdana" pitchFamily="34" charset="0"/>
              </a:rPr>
              <a:t>Cajan</a:t>
            </a:r>
            <a:endParaRPr lang="en-US" sz="2000" b="1" dirty="0">
              <a:latin typeface="Verdana" pitchFamily="34" charset="0"/>
            </a:endParaRPr>
          </a:p>
          <a:p>
            <a:pPr marL="739775" lvl="1" indent="-282575" eaLnBrk="1" hangingPunct="1"/>
            <a:r>
              <a:rPr lang="en-US" sz="2000" b="1" dirty="0">
                <a:latin typeface="Verdana" pitchFamily="34" charset="0"/>
              </a:rPr>
              <a:t>e.g., Rom (Gypsies)</a:t>
            </a:r>
          </a:p>
          <a:p>
            <a:pPr marL="739775" lvl="1" indent="-282575" eaLnBrk="1" hangingPunct="1"/>
            <a:r>
              <a:rPr lang="en-US" sz="2000" b="1" dirty="0">
                <a:latin typeface="Verdana" pitchFamily="34" charset="0"/>
              </a:rPr>
              <a:t>e.g., Basques</a:t>
            </a:r>
          </a:p>
          <a:p>
            <a:pPr marL="739775" lvl="1" indent="-282575" eaLnBrk="1" hangingPunct="1"/>
            <a:r>
              <a:rPr lang="en-US" sz="2000" b="1" dirty="0">
                <a:latin typeface="Verdana" pitchFamily="34" charset="0"/>
              </a:rPr>
              <a:t>e.g., Kurds</a:t>
            </a:r>
          </a:p>
        </p:txBody>
      </p:sp>
      <p:sp>
        <p:nvSpPr>
          <p:cNvPr id="4" name="TextBox 3"/>
          <p:cNvSpPr txBox="1"/>
          <p:nvPr/>
        </p:nvSpPr>
        <p:spPr>
          <a:xfrm>
            <a:off x="1248305" y="2786906"/>
            <a:ext cx="6686447" cy="3323987"/>
          </a:xfrm>
          <a:prstGeom prst="rect">
            <a:avLst/>
          </a:prstGeom>
          <a:solidFill>
            <a:schemeClr val="bg1"/>
          </a:solidFill>
          <a:ln w="76200">
            <a:solidFill>
              <a:srgbClr val="FFC000"/>
            </a:solidFill>
          </a:ln>
        </p:spPr>
        <p:txBody>
          <a:bodyPr wrap="square" rtlCol="0">
            <a:spAutoFit/>
          </a:bodyPr>
          <a:lstStyle/>
          <a:p>
            <a:pPr algn="ctr">
              <a:lnSpc>
                <a:spcPct val="150000"/>
              </a:lnSpc>
            </a:pPr>
            <a:r>
              <a:rPr lang="en-US" sz="2800" b="1" dirty="0">
                <a:solidFill>
                  <a:srgbClr val="BADDE1"/>
                </a:solidFill>
              </a:rPr>
              <a:t>. . . most often</a:t>
            </a:r>
          </a:p>
          <a:p>
            <a:pPr algn="ctr">
              <a:lnSpc>
                <a:spcPct val="150000"/>
              </a:lnSpc>
            </a:pPr>
            <a:r>
              <a:rPr lang="en-US" sz="2800" b="1" dirty="0">
                <a:solidFill>
                  <a:srgbClr val="BADDE1"/>
                </a:solidFill>
              </a:rPr>
              <a:t>these cultures  are associated with their cuisine . . .</a:t>
            </a:r>
          </a:p>
          <a:p>
            <a:pPr algn="ctr">
              <a:lnSpc>
                <a:spcPct val="150000"/>
              </a:lnSpc>
            </a:pPr>
            <a:r>
              <a:rPr lang="en-US" sz="2800" b="1" dirty="0">
                <a:solidFill>
                  <a:srgbClr val="FFFFFF"/>
                </a:solidFill>
              </a:rPr>
              <a:t>and can sometimes even be defined by their cuisine …</a:t>
            </a:r>
            <a:endParaRPr lang="en-US" b="1" dirty="0">
              <a:solidFill>
                <a:srgbClr val="FFFFFF"/>
              </a:solidFill>
            </a:endParaRPr>
          </a:p>
        </p:txBody>
      </p:sp>
      <p:sp>
        <p:nvSpPr>
          <p:cNvPr id="5" name="Rectangle 4"/>
          <p:cNvSpPr/>
          <p:nvPr/>
        </p:nvSpPr>
        <p:spPr>
          <a:xfrm>
            <a:off x="1248229" y="4694671"/>
            <a:ext cx="6705600" cy="1384995"/>
          </a:xfrm>
          <a:prstGeom prst="rect">
            <a:avLst/>
          </a:prstGeom>
        </p:spPr>
        <p:txBody>
          <a:bodyPr wrap="square">
            <a:spAutoFit/>
          </a:bodyPr>
          <a:lstStyle/>
          <a:p>
            <a:pPr algn="ctr">
              <a:lnSpc>
                <a:spcPct val="150000"/>
              </a:lnSpc>
            </a:pPr>
            <a:r>
              <a:rPr lang="en-US" sz="2800" b="1" dirty="0">
                <a:solidFill>
                  <a:srgbClr val="000000"/>
                </a:solidFill>
              </a:rPr>
              <a:t>and they sometimes can even be defined by their cuisine . . .</a:t>
            </a:r>
          </a:p>
        </p:txBody>
      </p:sp>
      <p:sp>
        <p:nvSpPr>
          <p:cNvPr id="6"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rPr>
              <a:t>The Concept of Culture</a:t>
            </a:r>
          </a:p>
        </p:txBody>
      </p:sp>
    </p:spTree>
    <p:extLst>
      <p:ext uri="{BB962C8B-B14F-4D97-AF65-F5344CB8AC3E}">
        <p14:creationId xmlns:p14="http://schemas.microsoft.com/office/powerpoint/2010/main" val="4271938664"/>
      </p:ext>
    </p:extLst>
  </p:cSld>
  <p:clrMapOvr>
    <a:masterClrMapping/>
  </p:clrMapOvr>
  <p:transition/>
</p:sld>
</file>

<file path=ppt/slides/slide250.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algn="ctr"/>
            <a:r>
              <a:rPr lang="en-US" sz="2800" b="1" dirty="0">
                <a:solidFill>
                  <a:srgbClr val="BADDE1"/>
                </a:solidFill>
              </a:rPr>
              <a:t>local groups </a:t>
            </a:r>
            <a:r>
              <a:rPr lang="en-US" sz="2800" b="1" dirty="0">
                <a:solidFill>
                  <a:srgbClr val="BADDE1"/>
                </a:solidFill>
                <a:latin typeface="Verdana" pitchFamily="34" charset="0"/>
              </a:rPr>
              <a:t>(</a:t>
            </a:r>
            <a:r>
              <a:rPr lang="en-US" sz="2800" b="1" dirty="0" err="1">
                <a:solidFill>
                  <a:srgbClr val="BADDE1"/>
                </a:solidFill>
                <a:latin typeface="Verdana" pitchFamily="34" charset="0"/>
              </a:rPr>
              <a:t>microcultures</a:t>
            </a:r>
            <a:r>
              <a:rPr lang="en-US" sz="2800" b="1" dirty="0">
                <a:solidFill>
                  <a:srgbClr val="BADDE1"/>
                </a:solidFill>
                <a:latin typeface="Verdana" pitchFamily="34" charset="0"/>
              </a:rPr>
              <a:t>)</a:t>
            </a:r>
            <a:r>
              <a:rPr lang="en-US" sz="2800" b="1" dirty="0">
                <a:solidFill>
                  <a:srgbClr val="BADDE1"/>
                </a:solidFill>
              </a:rPr>
              <a:t> </a:t>
            </a:r>
          </a:p>
          <a:p>
            <a:pPr algn="ctr"/>
            <a:r>
              <a:rPr lang="en-US" sz="2800" b="1" dirty="0">
                <a:solidFill>
                  <a:srgbClr val="BADDE1"/>
                </a:solidFill>
              </a:rPr>
              <a:t>generally strive to preserve their cultural identity with . . .</a:t>
            </a:r>
          </a:p>
          <a:p>
            <a:pPr algn="ctr"/>
            <a:endParaRPr lang="en-US" sz="1200" b="1" dirty="0">
              <a:solidFill>
                <a:srgbClr val="000000"/>
              </a:solidFill>
            </a:endParaRPr>
          </a:p>
          <a:p>
            <a:pPr algn="ctr"/>
            <a:r>
              <a:rPr lang="en-US" sz="2800" b="1" dirty="0">
                <a:solidFill>
                  <a:srgbClr val="000000"/>
                </a:solidFill>
              </a:rPr>
              <a:t>food</a:t>
            </a:r>
            <a:br>
              <a:rPr lang="en-US" sz="2800" b="1" dirty="0">
                <a:solidFill>
                  <a:srgbClr val="000000"/>
                </a:solidFill>
              </a:rPr>
            </a:br>
            <a:r>
              <a:rPr lang="en-US" sz="2800" b="1" dirty="0">
                <a:solidFill>
                  <a:srgbClr val="000000"/>
                </a:solidFill>
              </a:rPr>
              <a:t>clothing</a:t>
            </a:r>
          </a:p>
          <a:p>
            <a:pPr algn="ctr"/>
            <a:r>
              <a:rPr lang="en-US" sz="2800" b="1" dirty="0">
                <a:solidFill>
                  <a:srgbClr val="000000"/>
                </a:solidFill>
              </a:rPr>
              <a:t>religion</a:t>
            </a:r>
          </a:p>
          <a:p>
            <a:pPr algn="ctr"/>
            <a:r>
              <a:rPr lang="en-US" sz="2800" b="1" dirty="0">
                <a:solidFill>
                  <a:srgbClr val="000000"/>
                </a:solidFill>
              </a:rPr>
              <a:t>ritual</a:t>
            </a:r>
          </a:p>
          <a:p>
            <a:pPr algn="ctr"/>
            <a:r>
              <a:rPr lang="en-US" sz="2800" b="1" dirty="0">
                <a:solidFill>
                  <a:srgbClr val="000000"/>
                </a:solidFill>
              </a:rPr>
              <a:t>music, dance, and other arts</a:t>
            </a:r>
          </a:p>
          <a:p>
            <a:pPr algn="ctr"/>
            <a:r>
              <a:rPr lang="en-US" sz="2800" b="1" dirty="0">
                <a:solidFill>
                  <a:srgbClr val="000000"/>
                </a:solidFill>
              </a:rPr>
              <a:t>language</a:t>
            </a:r>
          </a:p>
          <a:p>
            <a:pPr algn="ctr"/>
            <a:r>
              <a:rPr lang="en-US" sz="2800" b="1" dirty="0">
                <a:solidFill>
                  <a:srgbClr val="000000"/>
                </a:solidFill>
              </a:rPr>
              <a:t>cultural symbols . . .</a:t>
            </a:r>
          </a:p>
        </p:txBody>
      </p:sp>
      <p:sp>
        <p:nvSpPr>
          <p:cNvPr id="4" name="Rectangle 3"/>
          <p:cNvSpPr/>
          <p:nvPr/>
        </p:nvSpPr>
        <p:spPr>
          <a:xfrm rot="20270984">
            <a:off x="483076" y="3977799"/>
            <a:ext cx="8049641" cy="707886"/>
          </a:xfrm>
          <a:prstGeom prst="rect">
            <a:avLst/>
          </a:prstGeom>
          <a:noFill/>
        </p:spPr>
        <p:txBody>
          <a:bodyPr wrap="none" lIns="45720" rIns="45720">
            <a:spAutoFit/>
          </a:bodyPr>
          <a:lstStyle/>
          <a:p>
            <a:pPr algn="ctr"/>
            <a:r>
              <a:rPr lang="en-US" sz="4000" b="1" dirty="0">
                <a:solidFill>
                  <a:srgbClr val="00B0F0"/>
                </a:solidFill>
                <a:latin typeface="Tahoma" pitchFamily="34" charset="0"/>
              </a:rPr>
              <a:t>and these can be combined . . .</a:t>
            </a:r>
            <a:endParaRPr lang="en-US" sz="2800" dirty="0">
              <a:solidFill>
                <a:srgbClr val="00B0F0"/>
              </a:solidFill>
              <a:latin typeface="Tahoma" pitchFamily="34" charset="0"/>
            </a:endParaRPr>
          </a:p>
        </p:txBody>
      </p:sp>
    </p:spTree>
    <p:extLst>
      <p:ext uri="{BB962C8B-B14F-4D97-AF65-F5344CB8AC3E}">
        <p14:creationId xmlns:p14="http://schemas.microsoft.com/office/powerpoint/2010/main" val="3050728084"/>
      </p:ext>
    </p:extLst>
  </p:cSld>
  <p:clrMapOvr>
    <a:masterClrMapping/>
  </p:clrMapOvr>
  <p:transition/>
</p:sld>
</file>

<file path=ppt/slides/slide2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1062038" y="2116138"/>
            <a:ext cx="7769225" cy="3828740"/>
          </a:xfrm>
          <a:prstGeom prst="rect">
            <a:avLst/>
          </a:prstGeom>
          <a:noFill/>
          <a:ln w="9525">
            <a:noFill/>
            <a:miter lim="800000"/>
            <a:headEnd/>
            <a:tailEnd/>
          </a:ln>
        </p:spPr>
        <p:txBody>
          <a:bodyPr>
            <a:spAutoFit/>
          </a:bodyPr>
          <a:lstStyle/>
          <a:p>
            <a:pPr marL="342900" indent="-342900">
              <a:spcBef>
                <a:spcPct val="20000"/>
              </a:spcBef>
              <a:buFontTx/>
              <a:buChar char="•"/>
              <a:defRPr/>
            </a:pPr>
            <a:r>
              <a:rPr lang="en-US" sz="2800" b="1" kern="0" dirty="0" err="1">
                <a:solidFill>
                  <a:srgbClr val="FF1B36"/>
                </a:solidFill>
                <a:latin typeface="Verdana" pitchFamily="34" charset="0"/>
              </a:rPr>
              <a:t>microcultures</a:t>
            </a:r>
            <a:r>
              <a:rPr lang="en-US" sz="2800" b="1" kern="0" dirty="0">
                <a:solidFill>
                  <a:srgbClr val="FF1B36"/>
                </a:solidFill>
                <a:latin typeface="Verdana" pitchFamily="34" charset="0"/>
              </a:rPr>
              <a:t> </a:t>
            </a:r>
            <a:r>
              <a:rPr lang="en-US" sz="2800" b="1" kern="0" dirty="0">
                <a:solidFill>
                  <a:srgbClr val="000000"/>
                </a:solidFill>
                <a:latin typeface="Verdana" pitchFamily="34" charset="0"/>
              </a:rPr>
              <a:t>can include ethnic groups </a:t>
            </a:r>
            <a:r>
              <a:rPr lang="en-US" sz="2800" b="1" i="1" kern="0" dirty="0">
                <a:solidFill>
                  <a:srgbClr val="FF1B36"/>
                </a:solidFill>
                <a:latin typeface="Verdana" pitchFamily="34" charset="0"/>
              </a:rPr>
              <a:t>within</a:t>
            </a:r>
            <a:r>
              <a:rPr lang="en-US" sz="2800" b="1" kern="0" dirty="0">
                <a:solidFill>
                  <a:srgbClr val="000000"/>
                </a:solidFill>
                <a:latin typeface="Verdana" pitchFamily="34" charset="0"/>
              </a:rPr>
              <a:t> nations</a:t>
            </a:r>
          </a:p>
          <a:p>
            <a:pPr marL="342900" indent="-342900">
              <a:lnSpc>
                <a:spcPct val="30000"/>
              </a:lnSpc>
              <a:spcBef>
                <a:spcPct val="20000"/>
              </a:spcBef>
              <a:buFontTx/>
              <a:buChar char="•"/>
              <a:defRPr/>
            </a:pPr>
            <a:endParaRPr lang="en-US" sz="2800" b="1" kern="0" dirty="0">
              <a:solidFill>
                <a:srgbClr val="FF1B36"/>
              </a:solidFill>
              <a:latin typeface="Verdana" pitchFamily="34" charset="0"/>
            </a:endParaRPr>
          </a:p>
          <a:p>
            <a:pPr marL="628650" lvl="1" indent="-171450">
              <a:spcBef>
                <a:spcPct val="20000"/>
              </a:spcBef>
              <a:buFontTx/>
              <a:buChar char="–"/>
              <a:defRPr/>
            </a:pPr>
            <a:r>
              <a:rPr lang="en-US" sz="2400" b="1" kern="0" dirty="0">
                <a:solidFill>
                  <a:srgbClr val="000000"/>
                </a:solidFill>
                <a:latin typeface="Verdana" pitchFamily="34" charset="0"/>
              </a:rPr>
              <a:t> e.g., </a:t>
            </a:r>
            <a:r>
              <a:rPr lang="en-US" sz="2400" b="1" i="1" kern="0" dirty="0" err="1">
                <a:solidFill>
                  <a:srgbClr val="000000"/>
                </a:solidFill>
                <a:latin typeface="Verdana" pitchFamily="34" charset="0"/>
              </a:rPr>
              <a:t>Anishinabe</a:t>
            </a:r>
            <a:r>
              <a:rPr lang="en-US" sz="2400" b="1" kern="0" dirty="0">
                <a:solidFill>
                  <a:srgbClr val="000000"/>
                </a:solidFill>
                <a:latin typeface="Verdana" pitchFamily="34" charset="0"/>
              </a:rPr>
              <a:t> (Chippewa; Ojibwa)</a:t>
            </a:r>
          </a:p>
          <a:p>
            <a:pPr marL="628650" lvl="1" indent="-171450">
              <a:spcBef>
                <a:spcPct val="20000"/>
              </a:spcBef>
              <a:buFontTx/>
              <a:buChar char="–"/>
              <a:defRPr/>
            </a:pPr>
            <a:r>
              <a:rPr lang="en-US" sz="2000" b="1" kern="0" dirty="0">
                <a:solidFill>
                  <a:srgbClr val="DAEDEF">
                    <a:lumMod val="90000"/>
                  </a:srgbClr>
                </a:solidFill>
                <a:latin typeface="Verdana" pitchFamily="34" charset="0"/>
              </a:rPr>
              <a:t>  e.g., Irish “</a:t>
            </a:r>
            <a:r>
              <a:rPr lang="en-US" sz="2000" b="1" kern="0" dirty="0" err="1">
                <a:solidFill>
                  <a:srgbClr val="DAEDEF">
                    <a:lumMod val="90000"/>
                  </a:srgbClr>
                </a:solidFill>
                <a:latin typeface="Verdana" pitchFamily="34" charset="0"/>
              </a:rPr>
              <a:t>Travellers</a:t>
            </a:r>
            <a:r>
              <a:rPr lang="en-US" sz="2000" b="1" kern="0" dirty="0">
                <a:solidFill>
                  <a:srgbClr val="DAEDEF">
                    <a:lumMod val="90000"/>
                  </a:srgbClr>
                </a:solidFill>
                <a:latin typeface="Verdana" pitchFamily="34" charset="0"/>
              </a:rPr>
              <a:t>”</a:t>
            </a:r>
          </a:p>
          <a:p>
            <a:pPr marL="1143000" lvl="2" indent="-163513">
              <a:spcBef>
                <a:spcPct val="20000"/>
              </a:spcBef>
              <a:buFontTx/>
              <a:buChar char="•"/>
              <a:defRPr/>
            </a:pPr>
            <a:r>
              <a:rPr lang="en-US" b="1" kern="0" dirty="0">
                <a:solidFill>
                  <a:srgbClr val="DAEDEF">
                    <a:lumMod val="90000"/>
                  </a:srgbClr>
                </a:solidFill>
                <a:latin typeface="Verdana" pitchFamily="34" charset="0"/>
              </a:rPr>
              <a:t>sometimes incorrectly called “Gypsies”</a:t>
            </a:r>
            <a:endParaRPr lang="en-US" sz="2000" b="1" kern="0" dirty="0">
              <a:solidFill>
                <a:srgbClr val="DAEDEF">
                  <a:lumMod val="90000"/>
                </a:srgbClr>
              </a:solidFill>
              <a:latin typeface="Verdana" pitchFamily="34" charset="0"/>
            </a:endParaRPr>
          </a:p>
          <a:p>
            <a:pPr marL="628650" lvl="1" indent="-171450">
              <a:spcBef>
                <a:spcPct val="20000"/>
              </a:spcBef>
              <a:buFontTx/>
              <a:buChar char="–"/>
              <a:defRPr/>
            </a:pPr>
            <a:r>
              <a:rPr lang="en-US" sz="2000" b="1" kern="0" dirty="0">
                <a:solidFill>
                  <a:srgbClr val="DAEDEF">
                    <a:lumMod val="90000"/>
                  </a:srgbClr>
                </a:solidFill>
                <a:latin typeface="Verdana" pitchFamily="34" charset="0"/>
              </a:rPr>
              <a:t>e.g., Rom (Gypsies)</a:t>
            </a:r>
          </a:p>
          <a:p>
            <a:pPr marL="628650" lvl="1" indent="-171450">
              <a:spcBef>
                <a:spcPct val="20000"/>
              </a:spcBef>
              <a:buFontTx/>
              <a:buChar char="–"/>
              <a:defRPr/>
            </a:pPr>
            <a:r>
              <a:rPr lang="en-US" sz="2000" b="1" kern="0" dirty="0">
                <a:solidFill>
                  <a:srgbClr val="DAEDEF">
                    <a:lumMod val="90000"/>
                  </a:srgbClr>
                </a:solidFill>
                <a:latin typeface="Verdana" pitchFamily="34" charset="0"/>
              </a:rPr>
              <a:t>e.g., Basques</a:t>
            </a:r>
          </a:p>
          <a:p>
            <a:pPr marL="628650" lvl="1" indent="-171450">
              <a:spcBef>
                <a:spcPct val="20000"/>
              </a:spcBef>
              <a:buFontTx/>
              <a:buChar char="–"/>
              <a:defRPr/>
            </a:pPr>
            <a:r>
              <a:rPr lang="en-US" sz="2000" b="1" kern="0" dirty="0">
                <a:solidFill>
                  <a:srgbClr val="DAEDEF">
                    <a:lumMod val="90000"/>
                  </a:srgbClr>
                </a:solidFill>
                <a:latin typeface="Verdana" pitchFamily="34" charset="0"/>
              </a:rPr>
              <a:t> e.g., Kurds</a:t>
            </a:r>
          </a:p>
          <a:p>
            <a:pPr marL="628650" lvl="1" indent="-171450">
              <a:spcBef>
                <a:spcPct val="20000"/>
              </a:spcBef>
              <a:buFontTx/>
              <a:buChar char="–"/>
              <a:defRPr/>
            </a:pPr>
            <a:r>
              <a:rPr lang="en-US" sz="2000" b="1" kern="0" dirty="0">
                <a:solidFill>
                  <a:srgbClr val="DAEDEF">
                    <a:lumMod val="90000"/>
                  </a:srgbClr>
                </a:solidFill>
                <a:latin typeface="Verdana" pitchFamily="34" charset="0"/>
              </a:rPr>
              <a:t> e.g., Australian Aboriginals</a:t>
            </a:r>
          </a:p>
        </p:txBody>
      </p:sp>
      <p:sp>
        <p:nvSpPr>
          <p:cNvPr id="4" name="TextBox 3"/>
          <p:cNvSpPr txBox="1">
            <a:spLocks noChangeArrowheads="1"/>
          </p:cNvSpPr>
          <p:nvPr/>
        </p:nvSpPr>
        <p:spPr bwMode="auto">
          <a:xfrm>
            <a:off x="685799" y="3893356"/>
            <a:ext cx="7772400" cy="1938992"/>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algn="ctr"/>
            <a:r>
              <a:rPr lang="en-US" sz="3200" b="1" dirty="0">
                <a:solidFill>
                  <a:srgbClr val="000000"/>
                </a:solidFill>
              </a:rPr>
              <a:t>sometimes their language defines their annual </a:t>
            </a:r>
            <a:r>
              <a:rPr lang="en-US" sz="2400" dirty="0">
                <a:solidFill>
                  <a:srgbClr val="000000"/>
                </a:solidFill>
              </a:rPr>
              <a:t>(seasonal) </a:t>
            </a:r>
            <a:r>
              <a:rPr lang="en-US" sz="3200" b="1" dirty="0">
                <a:solidFill>
                  <a:srgbClr val="000000"/>
                </a:solidFill>
              </a:rPr>
              <a:t>cycles </a:t>
            </a:r>
          </a:p>
          <a:p>
            <a:pPr algn="ctr"/>
            <a:r>
              <a:rPr lang="en-US" sz="3200" b="1" dirty="0">
                <a:solidFill>
                  <a:srgbClr val="000000"/>
                </a:solidFill>
              </a:rPr>
              <a:t>and ritual calendars . . .</a:t>
            </a:r>
          </a:p>
        </p:txBody>
      </p:sp>
      <p:sp>
        <p:nvSpPr>
          <p:cNvPr id="6"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rPr>
              <a:t>The Concept of Culture</a:t>
            </a:r>
          </a:p>
        </p:txBody>
      </p:sp>
    </p:spTree>
    <p:extLst>
      <p:ext uri="{BB962C8B-B14F-4D97-AF65-F5344CB8AC3E}">
        <p14:creationId xmlns:p14="http://schemas.microsoft.com/office/powerpoint/2010/main" val="503056465"/>
      </p:ext>
    </p:extLst>
  </p:cSld>
  <p:clrMapOvr>
    <a:masterClrMapping/>
  </p:clrMapOvr>
  <p:transition/>
</p:sld>
</file>

<file path=ppt/slides/slide25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endParaRPr lang="en-US">
              <a:solidFill>
                <a:srgbClr val="000000"/>
              </a:solidFill>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dirty="0">
              <a:solidFill>
                <a:srgbClr val="000000"/>
              </a:solidFill>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13" name="Text Box 2">
            <a:hlinkClick r:id="rId3"/>
          </p:cNvPr>
          <p:cNvSpPr txBox="1">
            <a:spLocks noChangeArrowheads="1"/>
          </p:cNvSpPr>
          <p:nvPr/>
        </p:nvSpPr>
        <p:spPr bwMode="auto">
          <a:xfrm>
            <a:off x="2478919" y="6336795"/>
            <a:ext cx="4151457" cy="276999"/>
          </a:xfrm>
          <a:prstGeom prst="rect">
            <a:avLst/>
          </a:prstGeom>
          <a:noFill/>
          <a:ln w="9525">
            <a:noFill/>
            <a:miter lim="800000"/>
            <a:headEnd/>
            <a:tailEnd/>
          </a:ln>
        </p:spPr>
        <p:txBody>
          <a:bodyPr wrap="none">
            <a:spAutoFit/>
          </a:bodyPr>
          <a:lstStyle/>
          <a:p>
            <a:pPr algn="ctr"/>
            <a:r>
              <a:rPr lang="en-US" sz="1200" i="1" dirty="0">
                <a:solidFill>
                  <a:srgbClr val="000000"/>
                </a:solidFill>
                <a:hlinkClick r:id="rId4"/>
              </a:rPr>
              <a:t>www.ojibwe.org/home/pdf/Ojibwe_Beginner_Dictionary.pdf</a:t>
            </a:r>
            <a:endParaRPr lang="en-US" sz="1200" dirty="0">
              <a:solidFill>
                <a:srgbClr val="FFFFFF"/>
              </a:solidFill>
              <a:latin typeface="Arial" charset="0"/>
            </a:endParaRPr>
          </a:p>
        </p:txBody>
      </p:sp>
      <p:pic>
        <p:nvPicPr>
          <p:cNvPr id="7170" name="Picture 2"/>
          <p:cNvPicPr>
            <a:picLocks noChangeAspect="1" noChangeArrowheads="1"/>
          </p:cNvPicPr>
          <p:nvPr/>
        </p:nvPicPr>
        <p:blipFill>
          <a:blip r:embed="rId5" cstate="print"/>
          <a:srcRect/>
          <a:stretch>
            <a:fillRect/>
          </a:stretch>
        </p:blipFill>
        <p:spPr bwMode="auto">
          <a:xfrm>
            <a:off x="682167" y="1132113"/>
            <a:ext cx="7772400" cy="4857750"/>
          </a:xfrm>
          <a:prstGeom prst="rect">
            <a:avLst/>
          </a:prstGeom>
          <a:noFill/>
          <a:ln w="9525">
            <a:noFill/>
            <a:miter lim="800000"/>
            <a:headEnd/>
            <a:tailEnd/>
          </a:ln>
        </p:spPr>
      </p:pic>
      <p:sp>
        <p:nvSpPr>
          <p:cNvPr id="12" name="Rounded Rectangle 11"/>
          <p:cNvSpPr/>
          <p:nvPr/>
        </p:nvSpPr>
        <p:spPr bwMode="auto">
          <a:xfrm>
            <a:off x="2077494" y="3813603"/>
            <a:ext cx="3612189" cy="395524"/>
          </a:xfrm>
          <a:prstGeom prst="roundRect">
            <a:avLst/>
          </a:prstGeom>
          <a:noFill/>
          <a:ln w="76200"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auto" hangingPunct="0">
              <a:spcBef>
                <a:spcPts val="0"/>
              </a:spcBef>
              <a:spcAft>
                <a:spcPts val="0"/>
              </a:spcAft>
            </a:pPr>
            <a:endParaRPr kumimoji="1" lang="en-US" sz="6600" i="1" kern="0">
              <a:solidFill>
                <a:srgbClr val="FF0000"/>
              </a:solidFill>
            </a:endParaRPr>
          </a:p>
        </p:txBody>
      </p:sp>
    </p:spTree>
    <p:extLst>
      <p:ext uri="{BB962C8B-B14F-4D97-AF65-F5344CB8AC3E}">
        <p14:creationId xmlns:p14="http://schemas.microsoft.com/office/powerpoint/2010/main" val="1642039216"/>
      </p:ext>
    </p:extLst>
  </p:cSld>
  <p:clrMapOvr>
    <a:masterClrMapping/>
  </p:clrMapOvr>
  <p:transition/>
</p:sld>
</file>

<file path=ppt/slides/slide25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endParaRPr lang="en-US">
              <a:solidFill>
                <a:srgbClr val="000000"/>
              </a:solidFill>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dirty="0">
              <a:solidFill>
                <a:srgbClr val="000000"/>
              </a:solidFill>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pic>
        <p:nvPicPr>
          <p:cNvPr id="3074" name="Picture 2"/>
          <p:cNvPicPr>
            <a:picLocks noChangeAspect="1" noChangeArrowheads="1"/>
          </p:cNvPicPr>
          <p:nvPr/>
        </p:nvPicPr>
        <p:blipFill>
          <a:blip r:embed="rId3" cstate="print"/>
          <a:srcRect/>
          <a:stretch>
            <a:fillRect/>
          </a:stretch>
        </p:blipFill>
        <p:spPr bwMode="auto">
          <a:xfrm>
            <a:off x="682158" y="1146606"/>
            <a:ext cx="7772400" cy="4857750"/>
          </a:xfrm>
          <a:prstGeom prst="rect">
            <a:avLst/>
          </a:prstGeom>
          <a:noFill/>
          <a:ln w="9525">
            <a:noFill/>
            <a:miter lim="800000"/>
            <a:headEnd/>
            <a:tailEnd/>
          </a:ln>
        </p:spPr>
      </p:pic>
      <p:sp>
        <p:nvSpPr>
          <p:cNvPr id="14" name="Text Box 10"/>
          <p:cNvSpPr txBox="1">
            <a:spLocks noChangeArrowheads="1"/>
          </p:cNvSpPr>
          <p:nvPr/>
        </p:nvSpPr>
        <p:spPr bwMode="auto">
          <a:xfrm>
            <a:off x="2160808" y="6327956"/>
            <a:ext cx="4794454" cy="276999"/>
          </a:xfrm>
          <a:prstGeom prst="rect">
            <a:avLst/>
          </a:prstGeom>
          <a:noFill/>
          <a:ln w="9525">
            <a:noFill/>
            <a:miter lim="800000"/>
            <a:headEnd/>
            <a:tailEnd/>
          </a:ln>
        </p:spPr>
        <p:txBody>
          <a:bodyPr wrap="none">
            <a:spAutoFit/>
          </a:bodyPr>
          <a:lstStyle/>
          <a:p>
            <a:r>
              <a:rPr lang="en-US" sz="1200" dirty="0">
                <a:solidFill>
                  <a:srgbClr val="000000"/>
                </a:solidFill>
                <a:hlinkClick r:id="rId4"/>
              </a:rPr>
              <a:t>http://www.d.umn.edu/cla/faculty/troufs/anthfood/afwildrice.html#title</a:t>
            </a:r>
            <a:endParaRPr lang="en-US" sz="1200" dirty="0">
              <a:solidFill>
                <a:srgbClr val="000000"/>
              </a:solidFill>
            </a:endParaRPr>
          </a:p>
        </p:txBody>
      </p:sp>
    </p:spTree>
    <p:extLst>
      <p:ext uri="{BB962C8B-B14F-4D97-AF65-F5344CB8AC3E}">
        <p14:creationId xmlns:p14="http://schemas.microsoft.com/office/powerpoint/2010/main" val="500111572"/>
      </p:ext>
    </p:extLst>
  </p:cSld>
  <p:clrMapOvr>
    <a:masterClrMapping/>
  </p:clrMapOvr>
  <p:transition/>
</p:sld>
</file>

<file path=ppt/slides/slide25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endParaRPr lang="en-US">
              <a:solidFill>
                <a:srgbClr val="000000"/>
              </a:solidFill>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dirty="0">
              <a:solidFill>
                <a:srgbClr val="000000"/>
              </a:solidFill>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14" name="Rectangle 13"/>
          <p:cNvSpPr/>
          <p:nvPr/>
        </p:nvSpPr>
        <p:spPr>
          <a:xfrm>
            <a:off x="2286000" y="5892523"/>
            <a:ext cx="4572000" cy="369332"/>
          </a:xfrm>
          <a:prstGeom prst="rect">
            <a:avLst/>
          </a:prstGeom>
        </p:spPr>
        <p:txBody>
          <a:bodyPr>
            <a:spAutoFit/>
          </a:bodyPr>
          <a:lstStyle/>
          <a:p>
            <a:pPr algn="ctr"/>
            <a:r>
              <a:rPr lang="en-US" dirty="0">
                <a:solidFill>
                  <a:srgbClr val="FFFFFF"/>
                </a:solidFill>
              </a:rPr>
              <a:t>Paul Buffalo Meditating Wild Rice Beds</a:t>
            </a:r>
          </a:p>
        </p:txBody>
      </p:sp>
      <p:pic>
        <p:nvPicPr>
          <p:cNvPr id="4098" name="Picture 2"/>
          <p:cNvPicPr>
            <a:picLocks noChangeAspect="1" noChangeArrowheads="1"/>
          </p:cNvPicPr>
          <p:nvPr/>
        </p:nvPicPr>
        <p:blipFill>
          <a:blip r:embed="rId3" cstate="print"/>
          <a:srcRect/>
          <a:stretch>
            <a:fillRect/>
          </a:stretch>
        </p:blipFill>
        <p:spPr bwMode="auto">
          <a:xfrm>
            <a:off x="899884" y="845974"/>
            <a:ext cx="7315200" cy="4864608"/>
          </a:xfrm>
          <a:prstGeom prst="rect">
            <a:avLst/>
          </a:prstGeom>
          <a:noFill/>
          <a:ln w="9525">
            <a:noFill/>
            <a:miter lim="800000"/>
            <a:headEnd/>
            <a:tailEnd/>
          </a:ln>
          <a:effectLst/>
        </p:spPr>
      </p:pic>
    </p:spTree>
    <p:extLst>
      <p:ext uri="{BB962C8B-B14F-4D97-AF65-F5344CB8AC3E}">
        <p14:creationId xmlns:p14="http://schemas.microsoft.com/office/powerpoint/2010/main" val="3841689327"/>
      </p:ext>
    </p:extLst>
  </p:cSld>
  <p:clrMapOvr>
    <a:masterClrMapping/>
  </p:clrMapOvr>
  <p:transition/>
</p:sld>
</file>

<file path=ppt/slides/slide25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endParaRPr lang="en-US">
              <a:solidFill>
                <a:srgbClr val="000000"/>
              </a:solidFill>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dirty="0">
              <a:solidFill>
                <a:srgbClr val="000000"/>
              </a:solidFill>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pic>
        <p:nvPicPr>
          <p:cNvPr id="6146" name="Picture 2"/>
          <p:cNvPicPr>
            <a:picLocks noChangeAspect="1" noChangeArrowheads="1"/>
          </p:cNvPicPr>
          <p:nvPr/>
        </p:nvPicPr>
        <p:blipFill>
          <a:blip r:embed="rId3" cstate="print"/>
          <a:srcRect/>
          <a:stretch>
            <a:fillRect/>
          </a:stretch>
        </p:blipFill>
        <p:spPr bwMode="auto">
          <a:xfrm>
            <a:off x="947976" y="851820"/>
            <a:ext cx="7315200" cy="4646762"/>
          </a:xfrm>
          <a:prstGeom prst="rect">
            <a:avLst/>
          </a:prstGeom>
          <a:noFill/>
          <a:ln w="9525">
            <a:noFill/>
            <a:miter lim="800000"/>
            <a:headEnd/>
            <a:tailEnd/>
          </a:ln>
          <a:effectLst/>
        </p:spPr>
      </p:pic>
      <p:sp>
        <p:nvSpPr>
          <p:cNvPr id="13" name="Rectangle 12"/>
          <p:cNvSpPr/>
          <p:nvPr/>
        </p:nvSpPr>
        <p:spPr>
          <a:xfrm>
            <a:off x="1690926" y="5892699"/>
            <a:ext cx="5769429" cy="646331"/>
          </a:xfrm>
          <a:prstGeom prst="rect">
            <a:avLst/>
          </a:prstGeom>
        </p:spPr>
        <p:txBody>
          <a:bodyPr wrap="square">
            <a:spAutoFit/>
          </a:bodyPr>
          <a:lstStyle/>
          <a:p>
            <a:pPr algn="ctr"/>
            <a:r>
              <a:rPr lang="en-US" dirty="0">
                <a:solidFill>
                  <a:srgbClr val="FFFFFF"/>
                </a:solidFill>
              </a:rPr>
              <a:t>Indians harvesting wild rice near Brainerd, 1905.</a:t>
            </a:r>
          </a:p>
          <a:p>
            <a:pPr algn="ctr"/>
            <a:r>
              <a:rPr lang="en-US" dirty="0">
                <a:solidFill>
                  <a:srgbClr val="FFFFFF"/>
                </a:solidFill>
              </a:rPr>
              <a:t>.</a:t>
            </a:r>
            <a:r>
              <a:rPr lang="en-US" sz="1100" dirty="0">
                <a:solidFill>
                  <a:srgbClr val="FFFFFF"/>
                </a:solidFill>
              </a:rPr>
              <a:t>Minnesota Historical Society</a:t>
            </a:r>
          </a:p>
        </p:txBody>
      </p:sp>
    </p:spTree>
    <p:extLst>
      <p:ext uri="{BB962C8B-B14F-4D97-AF65-F5344CB8AC3E}">
        <p14:creationId xmlns:p14="http://schemas.microsoft.com/office/powerpoint/2010/main" val="4083965987"/>
      </p:ext>
    </p:extLst>
  </p:cSld>
  <p:clrMapOvr>
    <a:masterClrMapping/>
  </p:clrMapOvr>
  <p:transition/>
</p:sld>
</file>

<file path=ppt/slides/slide25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endParaRPr lang="en-US">
              <a:solidFill>
                <a:srgbClr val="000000"/>
              </a:solidFill>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dirty="0">
              <a:solidFill>
                <a:srgbClr val="000000"/>
              </a:solidFill>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13" name="Text Box 2">
            <a:hlinkClick r:id="rId3"/>
          </p:cNvPr>
          <p:cNvSpPr txBox="1">
            <a:spLocks noChangeArrowheads="1"/>
          </p:cNvSpPr>
          <p:nvPr/>
        </p:nvSpPr>
        <p:spPr bwMode="auto">
          <a:xfrm>
            <a:off x="2478919" y="6336795"/>
            <a:ext cx="4151457" cy="276999"/>
          </a:xfrm>
          <a:prstGeom prst="rect">
            <a:avLst/>
          </a:prstGeom>
          <a:noFill/>
          <a:ln w="9525">
            <a:noFill/>
            <a:miter lim="800000"/>
            <a:headEnd/>
            <a:tailEnd/>
          </a:ln>
        </p:spPr>
        <p:txBody>
          <a:bodyPr wrap="none">
            <a:spAutoFit/>
          </a:bodyPr>
          <a:lstStyle/>
          <a:p>
            <a:pPr algn="ctr"/>
            <a:r>
              <a:rPr lang="en-US" sz="1200" i="1" dirty="0">
                <a:solidFill>
                  <a:srgbClr val="000000"/>
                </a:solidFill>
                <a:hlinkClick r:id="rId4"/>
              </a:rPr>
              <a:t>www.ojibwe.org/home/pdf/Ojibwe_Beginner_Dictionary.pdf</a:t>
            </a:r>
            <a:endParaRPr lang="en-US" sz="1200" dirty="0">
              <a:solidFill>
                <a:srgbClr val="FFFFFF"/>
              </a:solidFill>
              <a:latin typeface="Arial" charset="0"/>
            </a:endParaRPr>
          </a:p>
        </p:txBody>
      </p:sp>
      <p:pic>
        <p:nvPicPr>
          <p:cNvPr id="7170" name="Picture 2"/>
          <p:cNvPicPr>
            <a:picLocks noChangeAspect="1" noChangeArrowheads="1"/>
          </p:cNvPicPr>
          <p:nvPr/>
        </p:nvPicPr>
        <p:blipFill>
          <a:blip r:embed="rId5" cstate="print"/>
          <a:srcRect/>
          <a:stretch>
            <a:fillRect/>
          </a:stretch>
        </p:blipFill>
        <p:spPr bwMode="auto">
          <a:xfrm>
            <a:off x="682167" y="1132113"/>
            <a:ext cx="7772400" cy="4857750"/>
          </a:xfrm>
          <a:prstGeom prst="rect">
            <a:avLst/>
          </a:prstGeom>
          <a:noFill/>
          <a:ln w="9525">
            <a:noFill/>
            <a:miter lim="800000"/>
            <a:headEnd/>
            <a:tailEnd/>
          </a:ln>
        </p:spPr>
      </p:pic>
      <p:sp>
        <p:nvSpPr>
          <p:cNvPr id="12" name="Rounded Rectangle 11"/>
          <p:cNvSpPr/>
          <p:nvPr/>
        </p:nvSpPr>
        <p:spPr bwMode="auto">
          <a:xfrm>
            <a:off x="2077494" y="3044361"/>
            <a:ext cx="3612189" cy="395524"/>
          </a:xfrm>
          <a:prstGeom prst="roundRect">
            <a:avLst/>
          </a:prstGeom>
          <a:noFill/>
          <a:ln w="76200"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auto" hangingPunct="0">
              <a:spcBef>
                <a:spcPts val="0"/>
              </a:spcBef>
              <a:spcAft>
                <a:spcPts val="0"/>
              </a:spcAft>
              <a:defRPr/>
            </a:pPr>
            <a:endParaRPr kumimoji="1" lang="en-US" sz="6600" i="1" kern="0">
              <a:solidFill>
                <a:srgbClr val="FF0000"/>
              </a:solidFill>
            </a:endParaRPr>
          </a:p>
        </p:txBody>
      </p:sp>
    </p:spTree>
    <p:extLst>
      <p:ext uri="{BB962C8B-B14F-4D97-AF65-F5344CB8AC3E}">
        <p14:creationId xmlns:p14="http://schemas.microsoft.com/office/powerpoint/2010/main" val="531991982"/>
      </p:ext>
    </p:extLst>
  </p:cSld>
  <p:clrMapOvr>
    <a:masterClrMapping/>
  </p:clrMapOvr>
  <p:transition/>
</p:sld>
</file>

<file path=ppt/slides/slide25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endParaRPr lang="en-US">
              <a:solidFill>
                <a:srgbClr val="000000"/>
              </a:solidFill>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dirty="0">
              <a:solidFill>
                <a:srgbClr val="000000"/>
              </a:solidFill>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13" name="Text Box 2">
            <a:hlinkClick r:id="rId3"/>
          </p:cNvPr>
          <p:cNvSpPr txBox="1">
            <a:spLocks noChangeArrowheads="1"/>
          </p:cNvSpPr>
          <p:nvPr/>
        </p:nvSpPr>
        <p:spPr bwMode="auto">
          <a:xfrm>
            <a:off x="2349529" y="6336795"/>
            <a:ext cx="4410183" cy="276999"/>
          </a:xfrm>
          <a:prstGeom prst="rect">
            <a:avLst/>
          </a:prstGeom>
          <a:noFill/>
          <a:ln w="9525">
            <a:noFill/>
            <a:miter lim="800000"/>
            <a:headEnd/>
            <a:tailEnd/>
          </a:ln>
        </p:spPr>
        <p:txBody>
          <a:bodyPr wrap="none">
            <a:spAutoFit/>
          </a:bodyPr>
          <a:lstStyle/>
          <a:p>
            <a:pPr algn="ctr"/>
            <a:r>
              <a:rPr lang="en-US" sz="1200" dirty="0">
                <a:solidFill>
                  <a:srgbClr val="FFFFFF"/>
                </a:solidFill>
                <a:latin typeface="Arial" charset="0"/>
                <a:hlinkClick r:id="rId4"/>
              </a:rPr>
              <a:t>http://www.d.umn.edu/cla/faculty/troufs/Buffalo/PB07.html#title</a:t>
            </a:r>
            <a:endParaRPr lang="en-US" sz="1200" dirty="0">
              <a:solidFill>
                <a:srgbClr val="FFFFFF"/>
              </a:solidFill>
              <a:latin typeface="Arial" charset="0"/>
            </a:endParaRPr>
          </a:p>
        </p:txBody>
      </p:sp>
      <p:pic>
        <p:nvPicPr>
          <p:cNvPr id="8194" name="Picture 2"/>
          <p:cNvPicPr>
            <a:picLocks noChangeAspect="1" noChangeArrowheads="1"/>
          </p:cNvPicPr>
          <p:nvPr/>
        </p:nvPicPr>
        <p:blipFill>
          <a:blip r:embed="rId5" cstate="print"/>
          <a:srcRect/>
          <a:stretch>
            <a:fillRect/>
          </a:stretch>
        </p:blipFill>
        <p:spPr bwMode="auto">
          <a:xfrm>
            <a:off x="696675" y="1219195"/>
            <a:ext cx="7772400" cy="4857750"/>
          </a:xfrm>
          <a:prstGeom prst="rect">
            <a:avLst/>
          </a:prstGeom>
          <a:noFill/>
          <a:ln w="9525">
            <a:noFill/>
            <a:miter lim="800000"/>
            <a:headEnd/>
            <a:tailEnd/>
          </a:ln>
        </p:spPr>
      </p:pic>
    </p:spTree>
    <p:extLst>
      <p:ext uri="{BB962C8B-B14F-4D97-AF65-F5344CB8AC3E}">
        <p14:creationId xmlns:p14="http://schemas.microsoft.com/office/powerpoint/2010/main" val="3113495125"/>
      </p:ext>
    </p:extLst>
  </p:cSld>
  <p:clrMapOvr>
    <a:masterClrMapping/>
  </p:clrMapOvr>
  <p:transition/>
</p:sld>
</file>

<file path=ppt/slides/slide25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endParaRPr lang="en-US">
              <a:solidFill>
                <a:srgbClr val="000000"/>
              </a:solidFill>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dirty="0">
              <a:solidFill>
                <a:srgbClr val="000000"/>
              </a:solidFill>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pic>
        <p:nvPicPr>
          <p:cNvPr id="1026" name="Picture 2"/>
          <p:cNvPicPr>
            <a:picLocks noChangeAspect="1" noChangeArrowheads="1"/>
          </p:cNvPicPr>
          <p:nvPr/>
        </p:nvPicPr>
        <p:blipFill>
          <a:blip r:embed="rId3" cstate="print"/>
          <a:srcRect/>
          <a:stretch>
            <a:fillRect/>
          </a:stretch>
        </p:blipFill>
        <p:spPr bwMode="auto">
          <a:xfrm>
            <a:off x="943440" y="698740"/>
            <a:ext cx="7315200" cy="4880610"/>
          </a:xfrm>
          <a:prstGeom prst="rect">
            <a:avLst/>
          </a:prstGeom>
          <a:noFill/>
          <a:ln w="9525">
            <a:noFill/>
            <a:miter lim="800000"/>
            <a:headEnd/>
            <a:tailEnd/>
          </a:ln>
          <a:effectLst/>
        </p:spPr>
      </p:pic>
      <p:sp>
        <p:nvSpPr>
          <p:cNvPr id="14" name="Rectangle 13"/>
          <p:cNvSpPr/>
          <p:nvPr/>
        </p:nvSpPr>
        <p:spPr>
          <a:xfrm>
            <a:off x="2286000" y="5863671"/>
            <a:ext cx="4572000" cy="538609"/>
          </a:xfrm>
          <a:prstGeom prst="rect">
            <a:avLst/>
          </a:prstGeom>
        </p:spPr>
        <p:txBody>
          <a:bodyPr>
            <a:spAutoFit/>
          </a:bodyPr>
          <a:lstStyle/>
          <a:p>
            <a:pPr algn="ctr"/>
            <a:r>
              <a:rPr lang="en-US" dirty="0">
                <a:solidFill>
                  <a:srgbClr val="FFFFFF"/>
                </a:solidFill>
              </a:rPr>
              <a:t>Day's Place, Frozen Sap, Lake Mille </a:t>
            </a:r>
            <a:r>
              <a:rPr lang="en-US" dirty="0" err="1">
                <a:solidFill>
                  <a:srgbClr val="FFFFFF"/>
                </a:solidFill>
              </a:rPr>
              <a:t>Lacs</a:t>
            </a:r>
            <a:br>
              <a:rPr lang="en-US" dirty="0">
                <a:solidFill>
                  <a:srgbClr val="FFFFFF"/>
                </a:solidFill>
              </a:rPr>
            </a:br>
            <a:r>
              <a:rPr lang="en-US" sz="1100" dirty="0">
                <a:solidFill>
                  <a:srgbClr val="FFFFFF"/>
                </a:solidFill>
              </a:rPr>
              <a:t>Minnesota Historical Society</a:t>
            </a:r>
          </a:p>
        </p:txBody>
      </p:sp>
    </p:spTree>
    <p:extLst>
      <p:ext uri="{BB962C8B-B14F-4D97-AF65-F5344CB8AC3E}">
        <p14:creationId xmlns:p14="http://schemas.microsoft.com/office/powerpoint/2010/main" val="1651888900"/>
      </p:ext>
    </p:extLst>
  </p:cSld>
  <p:clrMapOvr>
    <a:masterClrMapping/>
  </p:clrMapOvr>
  <p:transition/>
</p:sld>
</file>

<file path=ppt/slides/slide25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endParaRPr lang="en-US">
              <a:solidFill>
                <a:srgbClr val="000000"/>
              </a:solidFill>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dirty="0">
              <a:solidFill>
                <a:srgbClr val="000000"/>
              </a:solidFill>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14" name="Rectangle 13"/>
          <p:cNvSpPr/>
          <p:nvPr/>
        </p:nvSpPr>
        <p:spPr>
          <a:xfrm>
            <a:off x="1690926" y="5863671"/>
            <a:ext cx="5769429" cy="646331"/>
          </a:xfrm>
          <a:prstGeom prst="rect">
            <a:avLst/>
          </a:prstGeom>
        </p:spPr>
        <p:txBody>
          <a:bodyPr wrap="square">
            <a:spAutoFit/>
          </a:bodyPr>
          <a:lstStyle/>
          <a:p>
            <a:pPr algn="ctr"/>
            <a:r>
              <a:rPr lang="en-US" dirty="0">
                <a:solidFill>
                  <a:srgbClr val="FFFFFF"/>
                </a:solidFill>
              </a:rPr>
              <a:t>Mrs. Day Granulating Maple Sugar, Lake Mille </a:t>
            </a:r>
            <a:r>
              <a:rPr lang="en-US" dirty="0" err="1">
                <a:solidFill>
                  <a:srgbClr val="FFFFFF"/>
                </a:solidFill>
              </a:rPr>
              <a:t>Lacs</a:t>
            </a:r>
            <a:endParaRPr lang="en-US" dirty="0">
              <a:solidFill>
                <a:srgbClr val="FFFFFF"/>
              </a:solidFill>
            </a:endParaRPr>
          </a:p>
          <a:p>
            <a:pPr algn="ctr"/>
            <a:r>
              <a:rPr lang="en-US" dirty="0">
                <a:solidFill>
                  <a:srgbClr val="FFFFFF"/>
                </a:solidFill>
              </a:rPr>
              <a:t>.</a:t>
            </a:r>
            <a:r>
              <a:rPr lang="en-US" sz="1100" dirty="0">
                <a:solidFill>
                  <a:srgbClr val="FFFFFF"/>
                </a:solidFill>
              </a:rPr>
              <a:t>Minnesota Historical Society</a:t>
            </a:r>
          </a:p>
        </p:txBody>
      </p:sp>
      <p:pic>
        <p:nvPicPr>
          <p:cNvPr id="2050" name="Picture 2"/>
          <p:cNvPicPr>
            <a:picLocks noChangeAspect="1" noChangeArrowheads="1"/>
          </p:cNvPicPr>
          <p:nvPr/>
        </p:nvPicPr>
        <p:blipFill>
          <a:blip r:embed="rId3" cstate="print"/>
          <a:srcRect/>
          <a:stretch>
            <a:fillRect/>
          </a:stretch>
        </p:blipFill>
        <p:spPr bwMode="auto">
          <a:xfrm>
            <a:off x="928926" y="974506"/>
            <a:ext cx="7315200" cy="4880610"/>
          </a:xfrm>
          <a:prstGeom prst="rect">
            <a:avLst/>
          </a:prstGeom>
          <a:noFill/>
          <a:ln w="9525">
            <a:noFill/>
            <a:miter lim="800000"/>
            <a:headEnd/>
            <a:tailEnd/>
          </a:ln>
          <a:effectLst/>
        </p:spPr>
      </p:pic>
    </p:spTree>
    <p:extLst>
      <p:ext uri="{BB962C8B-B14F-4D97-AF65-F5344CB8AC3E}">
        <p14:creationId xmlns:p14="http://schemas.microsoft.com/office/powerpoint/2010/main" val="3723356720"/>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141"/>
            <a:ext cx="7769225" cy="4087273"/>
          </a:xfrm>
        </p:spPr>
        <p:txBody>
          <a:bodyPr>
            <a:spAutoFit/>
          </a:bodyPr>
          <a:lstStyle/>
          <a:p>
            <a:pPr eaLnBrk="1" hangingPunct="1"/>
            <a:r>
              <a:rPr lang="en-US" sz="2800" b="1" dirty="0" err="1">
                <a:solidFill>
                  <a:schemeClr val="accent5">
                    <a:lumMod val="90000"/>
                  </a:schemeClr>
                </a:solidFill>
                <a:latin typeface="Verdana" pitchFamily="34" charset="0"/>
              </a:rPr>
              <a:t>microcultures</a:t>
            </a:r>
            <a:r>
              <a:rPr lang="en-US" sz="2800" b="1" dirty="0">
                <a:solidFill>
                  <a:schemeClr val="accent5">
                    <a:lumMod val="90000"/>
                  </a:schemeClr>
                </a:solidFill>
                <a:latin typeface="Verdana" pitchFamily="34" charset="0"/>
              </a:rPr>
              <a:t> can include ethnic groups </a:t>
            </a:r>
            <a:r>
              <a:rPr lang="en-US" sz="2800" b="1" i="1" dirty="0">
                <a:solidFill>
                  <a:schemeClr val="accent5">
                    <a:lumMod val="90000"/>
                  </a:schemeClr>
                </a:solidFill>
                <a:latin typeface="Verdana" pitchFamily="34" charset="0"/>
              </a:rPr>
              <a:t>within</a:t>
            </a:r>
            <a:r>
              <a:rPr lang="en-US" sz="2800" b="1" dirty="0">
                <a:solidFill>
                  <a:schemeClr val="accent5">
                    <a:lumMod val="90000"/>
                  </a:schemeClr>
                </a:solidFill>
                <a:latin typeface="Verdana" pitchFamily="34" charset="0"/>
              </a:rPr>
              <a:t> nations</a:t>
            </a:r>
          </a:p>
          <a:p>
            <a:pPr eaLnBrk="1" hangingPunct="1">
              <a:lnSpc>
                <a:spcPct val="30000"/>
              </a:lnSpc>
            </a:pPr>
            <a:endParaRPr lang="en-US" sz="2800" b="1" dirty="0">
              <a:solidFill>
                <a:srgbClr val="FF1B36"/>
              </a:solidFill>
              <a:latin typeface="Verdana" pitchFamily="34" charset="0"/>
            </a:endParaRPr>
          </a:p>
          <a:p>
            <a:pPr marL="566738" lvl="1" indent="-109538" eaLnBrk="1" hangingPunct="1"/>
            <a:r>
              <a:rPr lang="en-US" sz="2000" b="1" dirty="0">
                <a:latin typeface="Verdana" pitchFamily="34" charset="0"/>
              </a:rPr>
              <a:t> e.g., </a:t>
            </a:r>
            <a:r>
              <a:rPr lang="en-US" sz="2000" b="1" i="1" dirty="0" err="1">
                <a:latin typeface="Verdana" pitchFamily="34" charset="0"/>
              </a:rPr>
              <a:t>Anishinabe</a:t>
            </a:r>
            <a:r>
              <a:rPr lang="en-US" sz="2000" b="1" dirty="0">
                <a:latin typeface="Verdana" pitchFamily="34" charset="0"/>
              </a:rPr>
              <a:t> (Chippewa; Ojibwa)</a:t>
            </a:r>
          </a:p>
          <a:p>
            <a:pPr marL="566738" lvl="1" indent="-109538" eaLnBrk="1" hangingPunct="1"/>
            <a:r>
              <a:rPr lang="en-US" sz="2000" b="1" dirty="0">
                <a:latin typeface="Verdana" pitchFamily="34" charset="0"/>
              </a:rPr>
              <a:t> e.g., Irish “</a:t>
            </a:r>
            <a:r>
              <a:rPr lang="en-US" sz="2000" b="1" dirty="0" err="1">
                <a:latin typeface="Verdana" pitchFamily="34" charset="0"/>
              </a:rPr>
              <a:t>Travellers</a:t>
            </a:r>
            <a:r>
              <a:rPr lang="en-US" sz="2000" b="1" dirty="0">
                <a:latin typeface="Verdana" pitchFamily="34" charset="0"/>
              </a:rPr>
              <a:t>”</a:t>
            </a:r>
          </a:p>
          <a:p>
            <a:pPr lvl="2" indent="-163513" eaLnBrk="1" hangingPunct="1"/>
            <a:r>
              <a:rPr lang="en-US" sz="1800" b="1" dirty="0">
                <a:latin typeface="Verdana" pitchFamily="34" charset="0"/>
              </a:rPr>
              <a:t>sometimes incorrectly called “Gypsies”</a:t>
            </a:r>
            <a:endParaRPr lang="en-US" sz="2000" b="1" dirty="0">
              <a:latin typeface="Verdana" pitchFamily="34" charset="0"/>
            </a:endParaRPr>
          </a:p>
          <a:p>
            <a:pPr marL="739775" lvl="1" indent="-282575" eaLnBrk="1" hangingPunct="1"/>
            <a:r>
              <a:rPr lang="en-US" sz="2000" b="1" dirty="0">
                <a:latin typeface="Verdana" pitchFamily="34" charset="0"/>
              </a:rPr>
              <a:t>e.g., Australian Aboriginals</a:t>
            </a:r>
          </a:p>
          <a:p>
            <a:pPr marL="739775" lvl="1" indent="-282575" eaLnBrk="1" hangingPunct="1"/>
            <a:r>
              <a:rPr lang="en-US" sz="2000" b="1" dirty="0">
                <a:latin typeface="Verdana" pitchFamily="34" charset="0"/>
              </a:rPr>
              <a:t>e.g., </a:t>
            </a:r>
            <a:r>
              <a:rPr lang="en-US" sz="2000" b="1" dirty="0" err="1">
                <a:latin typeface="Verdana" pitchFamily="34" charset="0"/>
              </a:rPr>
              <a:t>Cajan</a:t>
            </a:r>
            <a:endParaRPr lang="en-US" sz="2000" b="1" dirty="0">
              <a:latin typeface="Verdana" pitchFamily="34" charset="0"/>
            </a:endParaRPr>
          </a:p>
          <a:p>
            <a:pPr marL="739775" lvl="1" indent="-282575" eaLnBrk="1" hangingPunct="1"/>
            <a:r>
              <a:rPr lang="en-US" sz="2000" b="1" dirty="0">
                <a:latin typeface="Verdana" pitchFamily="34" charset="0"/>
              </a:rPr>
              <a:t>e.g., Rom (Gypsies)</a:t>
            </a:r>
          </a:p>
          <a:p>
            <a:pPr marL="739775" lvl="1" indent="-282575" eaLnBrk="1" hangingPunct="1"/>
            <a:r>
              <a:rPr lang="en-US" sz="2000" b="1" dirty="0">
                <a:latin typeface="Verdana" pitchFamily="34" charset="0"/>
              </a:rPr>
              <a:t>e.g., Basques</a:t>
            </a:r>
          </a:p>
          <a:p>
            <a:pPr marL="739775" lvl="1" indent="-282575" eaLnBrk="1" hangingPunct="1"/>
            <a:r>
              <a:rPr lang="en-US" sz="2000" b="1" dirty="0">
                <a:latin typeface="Verdana" pitchFamily="34" charset="0"/>
              </a:rPr>
              <a:t>e.g., Kurds</a:t>
            </a:r>
          </a:p>
        </p:txBody>
      </p:sp>
      <p:sp>
        <p:nvSpPr>
          <p:cNvPr id="4" name="TextBox 3"/>
          <p:cNvSpPr txBox="1"/>
          <p:nvPr/>
        </p:nvSpPr>
        <p:spPr>
          <a:xfrm>
            <a:off x="1219277" y="3091530"/>
            <a:ext cx="6686447" cy="3093154"/>
          </a:xfrm>
          <a:prstGeom prst="rect">
            <a:avLst/>
          </a:prstGeom>
          <a:solidFill>
            <a:schemeClr val="bg1"/>
          </a:solidFill>
          <a:ln w="76200">
            <a:solidFill>
              <a:srgbClr val="FFC000"/>
            </a:solidFill>
          </a:ln>
        </p:spPr>
        <p:txBody>
          <a:bodyPr wrap="square" rtlCol="0">
            <a:spAutoFit/>
          </a:bodyPr>
          <a:lstStyle/>
          <a:p>
            <a:pPr algn="ctr">
              <a:lnSpc>
                <a:spcPct val="150000"/>
              </a:lnSpc>
            </a:pPr>
            <a:endParaRPr lang="en-US" sz="2800" b="1" dirty="0">
              <a:solidFill>
                <a:srgbClr val="000000"/>
              </a:solidFill>
            </a:endParaRPr>
          </a:p>
          <a:p>
            <a:pPr algn="ctr">
              <a:lnSpc>
                <a:spcPct val="150000"/>
              </a:lnSpc>
            </a:pPr>
            <a:r>
              <a:rPr lang="en-US" sz="2800" b="1" dirty="0">
                <a:solidFill>
                  <a:srgbClr val="000000"/>
                </a:solidFill>
              </a:rPr>
              <a:t>. . . and one’s cuisine is often a key factor in one’s own individual and collective identity . . .</a:t>
            </a:r>
          </a:p>
          <a:p>
            <a:pPr algn="ctr">
              <a:lnSpc>
                <a:spcPct val="150000"/>
              </a:lnSpc>
            </a:pPr>
            <a:endParaRPr lang="en-US" b="1" dirty="0">
              <a:solidFill>
                <a:srgbClr val="FFFFFF"/>
              </a:solidFill>
            </a:endParaRPr>
          </a:p>
        </p:txBody>
      </p:sp>
      <p:sp>
        <p:nvSpPr>
          <p:cNvPr id="5"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rPr>
              <a:t>The Concept of Culture</a:t>
            </a:r>
          </a:p>
        </p:txBody>
      </p:sp>
    </p:spTree>
    <p:extLst>
      <p:ext uri="{BB962C8B-B14F-4D97-AF65-F5344CB8AC3E}">
        <p14:creationId xmlns:p14="http://schemas.microsoft.com/office/powerpoint/2010/main" val="2889537694"/>
      </p:ext>
    </p:extLst>
  </p:cSld>
  <p:clrMapOvr>
    <a:masterClrMapping/>
  </p:clrMapOvr>
  <p:transition/>
</p:sld>
</file>

<file path=ppt/slides/slide26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endParaRPr lang="en-US">
              <a:solidFill>
                <a:srgbClr val="000000"/>
              </a:solidFill>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dirty="0">
              <a:solidFill>
                <a:srgbClr val="000000"/>
              </a:solidFill>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pic>
        <p:nvPicPr>
          <p:cNvPr id="6146" name="Picture 2"/>
          <p:cNvPicPr>
            <a:picLocks noChangeAspect="1" noChangeArrowheads="1"/>
          </p:cNvPicPr>
          <p:nvPr/>
        </p:nvPicPr>
        <p:blipFill>
          <a:blip r:embed="rId3" cstate="print"/>
          <a:srcRect/>
          <a:stretch>
            <a:fillRect/>
          </a:stretch>
        </p:blipFill>
        <p:spPr bwMode="auto">
          <a:xfrm>
            <a:off x="682158" y="1175634"/>
            <a:ext cx="7772400" cy="4857750"/>
          </a:xfrm>
          <a:prstGeom prst="rect">
            <a:avLst/>
          </a:prstGeom>
          <a:noFill/>
          <a:ln w="9525">
            <a:noFill/>
            <a:miter lim="800000"/>
            <a:headEnd/>
            <a:tailEnd/>
          </a:ln>
        </p:spPr>
      </p:pic>
      <p:sp>
        <p:nvSpPr>
          <p:cNvPr id="13" name="Text Box 2">
            <a:hlinkClick r:id="rId4"/>
          </p:cNvPr>
          <p:cNvSpPr txBox="1">
            <a:spLocks noChangeArrowheads="1"/>
          </p:cNvSpPr>
          <p:nvPr/>
        </p:nvSpPr>
        <p:spPr bwMode="auto">
          <a:xfrm>
            <a:off x="1999640" y="6336795"/>
            <a:ext cx="5109797" cy="276999"/>
          </a:xfrm>
          <a:prstGeom prst="rect">
            <a:avLst/>
          </a:prstGeom>
          <a:noFill/>
          <a:ln w="9525">
            <a:noFill/>
            <a:miter lim="800000"/>
            <a:headEnd/>
            <a:tailEnd/>
          </a:ln>
        </p:spPr>
        <p:txBody>
          <a:bodyPr wrap="none">
            <a:spAutoFit/>
          </a:bodyPr>
          <a:lstStyle/>
          <a:p>
            <a:pPr algn="ctr"/>
            <a:r>
              <a:rPr lang="en-US" sz="1200" dirty="0">
                <a:solidFill>
                  <a:srgbClr val="FFFFFF"/>
                </a:solidFill>
                <a:latin typeface="Arial" charset="0"/>
                <a:hlinkClick r:id="rId5"/>
              </a:rPr>
              <a:t>http://www.angelfire.com/wa/chippewalanguagebook/index.calender.html</a:t>
            </a:r>
            <a:endParaRPr lang="en-US" sz="1200" dirty="0">
              <a:solidFill>
                <a:srgbClr val="FFFFFF"/>
              </a:solidFill>
              <a:latin typeface="Arial" charset="0"/>
            </a:endParaRPr>
          </a:p>
        </p:txBody>
      </p:sp>
      <p:sp>
        <p:nvSpPr>
          <p:cNvPr id="12" name="Rounded Rectangle 11"/>
          <p:cNvSpPr/>
          <p:nvPr/>
        </p:nvSpPr>
        <p:spPr bwMode="auto">
          <a:xfrm>
            <a:off x="2643540" y="4176453"/>
            <a:ext cx="3612189" cy="395524"/>
          </a:xfrm>
          <a:prstGeom prst="roundRect">
            <a:avLst/>
          </a:prstGeom>
          <a:noFill/>
          <a:ln w="76200"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auto" hangingPunct="0">
              <a:spcBef>
                <a:spcPts val="0"/>
              </a:spcBef>
              <a:spcAft>
                <a:spcPts val="0"/>
              </a:spcAft>
              <a:defRPr/>
            </a:pPr>
            <a:endParaRPr kumimoji="1" lang="en-US" sz="6600" i="1" kern="0">
              <a:solidFill>
                <a:srgbClr val="FF0000"/>
              </a:solidFill>
            </a:endParaRPr>
          </a:p>
        </p:txBody>
      </p:sp>
    </p:spTree>
    <p:extLst>
      <p:ext uri="{BB962C8B-B14F-4D97-AF65-F5344CB8AC3E}">
        <p14:creationId xmlns:p14="http://schemas.microsoft.com/office/powerpoint/2010/main" val="373907690"/>
      </p:ext>
    </p:extLst>
  </p:cSld>
  <p:clrMapOvr>
    <a:masterClrMapping/>
  </p:clrMapOvr>
  <p:transition/>
</p:sld>
</file>

<file path=ppt/slides/slide2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8002" name="Text Box 2">
            <a:hlinkClick r:id="rId3"/>
          </p:cNvPr>
          <p:cNvSpPr txBox="1">
            <a:spLocks noChangeArrowheads="1"/>
          </p:cNvSpPr>
          <p:nvPr/>
        </p:nvSpPr>
        <p:spPr bwMode="auto">
          <a:xfrm>
            <a:off x="1816673" y="6336795"/>
            <a:ext cx="5475730" cy="276999"/>
          </a:xfrm>
          <a:prstGeom prst="rect">
            <a:avLst/>
          </a:prstGeom>
          <a:noFill/>
          <a:ln w="9525">
            <a:noFill/>
            <a:miter lim="800000"/>
            <a:headEnd/>
            <a:tailEnd/>
          </a:ln>
        </p:spPr>
        <p:txBody>
          <a:bodyPr wrap="none">
            <a:spAutoFit/>
          </a:bodyPr>
          <a:lstStyle/>
          <a:p>
            <a:pPr algn="ctr"/>
            <a:r>
              <a:rPr lang="en-US" sz="1200" dirty="0">
                <a:solidFill>
                  <a:srgbClr val="FFFFFF"/>
                </a:solidFill>
                <a:latin typeface="Arial" charset="0"/>
                <a:hlinkClick r:id="rId4"/>
              </a:rPr>
              <a:t>www.duluthnewstribune.com/articles/index.cfm?id=60658&amp;section=homepage</a:t>
            </a:r>
            <a:endParaRPr lang="en-US" sz="1200" dirty="0">
              <a:solidFill>
                <a:srgbClr val="FFFFFF"/>
              </a:solidFill>
              <a:latin typeface="Arial" charset="0"/>
            </a:endParaRPr>
          </a:p>
        </p:txBody>
      </p:sp>
      <p:pic>
        <p:nvPicPr>
          <p:cNvPr id="128003" name="Picture 2"/>
          <p:cNvPicPr>
            <a:picLocks noChangeAspect="1" noChangeArrowheads="1"/>
          </p:cNvPicPr>
          <p:nvPr/>
        </p:nvPicPr>
        <p:blipFill>
          <a:blip r:embed="rId5" cstate="print"/>
          <a:srcRect/>
          <a:stretch>
            <a:fillRect/>
          </a:stretch>
        </p:blipFill>
        <p:spPr bwMode="auto">
          <a:xfrm>
            <a:off x="1838451" y="1785459"/>
            <a:ext cx="5459179" cy="3457881"/>
          </a:xfrm>
          <a:prstGeom prst="rect">
            <a:avLst/>
          </a:prstGeom>
          <a:noFill/>
          <a:ln w="9525">
            <a:noFill/>
            <a:miter lim="800000"/>
            <a:headEnd/>
            <a:tailEnd/>
          </a:ln>
        </p:spPr>
      </p:pic>
      <p:sp>
        <p:nvSpPr>
          <p:cNvPr id="128004" name="Rectangle 4"/>
          <p:cNvSpPr>
            <a:spLocks noChangeArrowheads="1"/>
          </p:cNvSpPr>
          <p:nvPr/>
        </p:nvSpPr>
        <p:spPr bwMode="auto">
          <a:xfrm>
            <a:off x="1295400" y="5331821"/>
            <a:ext cx="6629400" cy="923330"/>
          </a:xfrm>
          <a:prstGeom prst="rect">
            <a:avLst/>
          </a:prstGeom>
          <a:noFill/>
          <a:ln w="9525">
            <a:noFill/>
            <a:miter lim="800000"/>
            <a:headEnd/>
            <a:tailEnd/>
          </a:ln>
        </p:spPr>
        <p:txBody>
          <a:bodyPr>
            <a:spAutoFit/>
          </a:bodyPr>
          <a:lstStyle/>
          <a:p>
            <a:r>
              <a:rPr lang="en-US" dirty="0">
                <a:solidFill>
                  <a:srgbClr val="000000"/>
                </a:solidFill>
                <a:latin typeface="Arial" charset="0"/>
              </a:rPr>
              <a:t>Blueberry Bannock, also known as Indian biscuits, is made with a batter of blueberry juice, maple sugar, flour, baking powder and eggs </a:t>
            </a:r>
            <a:r>
              <a:rPr lang="en-US" sz="1000" dirty="0">
                <a:solidFill>
                  <a:srgbClr val="000000"/>
                </a:solidFill>
                <a:latin typeface="Arial" charset="0"/>
              </a:rPr>
              <a:t>-- DEREK MONTGOMERY/NEWS TRIBUNE</a:t>
            </a:r>
            <a:endParaRPr lang="en-US" dirty="0">
              <a:solidFill>
                <a:srgbClr val="000000"/>
              </a:solidFill>
              <a:latin typeface="Arial" charset="0"/>
            </a:endParaRPr>
          </a:p>
        </p:txBody>
      </p:sp>
    </p:spTree>
    <p:extLst>
      <p:ext uri="{BB962C8B-B14F-4D97-AF65-F5344CB8AC3E}">
        <p14:creationId xmlns:p14="http://schemas.microsoft.com/office/powerpoint/2010/main" val="836808531"/>
      </p:ext>
    </p:extLst>
  </p:cSld>
  <p:clrMapOvr>
    <a:masterClrMapping/>
  </p:clrMapOvr>
  <p:transition/>
</p:sld>
</file>

<file path=ppt/slides/slide2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1062038" y="2116138"/>
            <a:ext cx="7769225" cy="3828740"/>
          </a:xfrm>
          <a:prstGeom prst="rect">
            <a:avLst/>
          </a:prstGeom>
          <a:noFill/>
          <a:ln w="9525">
            <a:noFill/>
            <a:miter lim="800000"/>
            <a:headEnd/>
            <a:tailEnd/>
          </a:ln>
        </p:spPr>
        <p:txBody>
          <a:bodyPr>
            <a:spAutoFit/>
          </a:bodyPr>
          <a:lstStyle/>
          <a:p>
            <a:pPr marL="342900" indent="-342900">
              <a:spcBef>
                <a:spcPct val="20000"/>
              </a:spcBef>
              <a:buFontTx/>
              <a:buChar char="•"/>
              <a:defRPr/>
            </a:pPr>
            <a:r>
              <a:rPr lang="en-US" sz="2800" b="1" kern="0" dirty="0" err="1">
                <a:solidFill>
                  <a:srgbClr val="FF1B36"/>
                </a:solidFill>
                <a:latin typeface="Verdana" pitchFamily="34" charset="0"/>
              </a:rPr>
              <a:t>microcultures</a:t>
            </a:r>
            <a:r>
              <a:rPr lang="en-US" sz="2800" b="1" kern="0" dirty="0">
                <a:solidFill>
                  <a:srgbClr val="FF1B36"/>
                </a:solidFill>
                <a:latin typeface="Verdana" pitchFamily="34" charset="0"/>
              </a:rPr>
              <a:t> </a:t>
            </a:r>
            <a:r>
              <a:rPr lang="en-US" sz="2800" b="1" kern="0" dirty="0">
                <a:solidFill>
                  <a:srgbClr val="000000"/>
                </a:solidFill>
                <a:latin typeface="Verdana" pitchFamily="34" charset="0"/>
              </a:rPr>
              <a:t>can include ethnic groups </a:t>
            </a:r>
            <a:r>
              <a:rPr lang="en-US" sz="2800" b="1" i="1" kern="0" dirty="0">
                <a:solidFill>
                  <a:srgbClr val="FF1B36"/>
                </a:solidFill>
                <a:latin typeface="Verdana" pitchFamily="34" charset="0"/>
              </a:rPr>
              <a:t>within</a:t>
            </a:r>
            <a:r>
              <a:rPr lang="en-US" sz="2800" b="1" kern="0" dirty="0">
                <a:solidFill>
                  <a:srgbClr val="000000"/>
                </a:solidFill>
                <a:latin typeface="Verdana" pitchFamily="34" charset="0"/>
              </a:rPr>
              <a:t> nations</a:t>
            </a:r>
          </a:p>
          <a:p>
            <a:pPr marL="342900" indent="-342900">
              <a:lnSpc>
                <a:spcPct val="30000"/>
              </a:lnSpc>
              <a:spcBef>
                <a:spcPct val="20000"/>
              </a:spcBef>
              <a:buFontTx/>
              <a:buChar char="•"/>
              <a:defRPr/>
            </a:pPr>
            <a:endParaRPr lang="en-US" sz="2800" b="1" kern="0" dirty="0">
              <a:solidFill>
                <a:srgbClr val="FF1B36"/>
              </a:solidFill>
              <a:latin typeface="Verdana" pitchFamily="34" charset="0"/>
            </a:endParaRPr>
          </a:p>
          <a:p>
            <a:pPr marL="628650" lvl="1" indent="-171450">
              <a:spcBef>
                <a:spcPct val="20000"/>
              </a:spcBef>
              <a:buFontTx/>
              <a:buChar char="–"/>
              <a:defRPr/>
            </a:pPr>
            <a:r>
              <a:rPr lang="en-US" sz="2400" b="1" kern="0" dirty="0">
                <a:solidFill>
                  <a:srgbClr val="000000"/>
                </a:solidFill>
                <a:latin typeface="Verdana" pitchFamily="34" charset="0"/>
              </a:rPr>
              <a:t> e.g., </a:t>
            </a:r>
            <a:r>
              <a:rPr lang="en-US" sz="2400" b="1" i="1" kern="0" dirty="0" err="1">
                <a:solidFill>
                  <a:srgbClr val="000000"/>
                </a:solidFill>
                <a:latin typeface="Verdana" pitchFamily="34" charset="0"/>
              </a:rPr>
              <a:t>Anishinabe</a:t>
            </a:r>
            <a:r>
              <a:rPr lang="en-US" sz="2400" b="1" kern="0" dirty="0">
                <a:solidFill>
                  <a:srgbClr val="000000"/>
                </a:solidFill>
                <a:latin typeface="Verdana" pitchFamily="34" charset="0"/>
              </a:rPr>
              <a:t> (Chippewa; Ojibwa)</a:t>
            </a:r>
          </a:p>
          <a:p>
            <a:pPr marL="628650" lvl="1" indent="-171450">
              <a:spcBef>
                <a:spcPct val="20000"/>
              </a:spcBef>
              <a:buFontTx/>
              <a:buChar char="–"/>
              <a:defRPr/>
            </a:pPr>
            <a:r>
              <a:rPr lang="en-US" sz="2000" b="1" kern="0" dirty="0">
                <a:solidFill>
                  <a:srgbClr val="DAEDEF">
                    <a:lumMod val="90000"/>
                  </a:srgbClr>
                </a:solidFill>
                <a:latin typeface="Verdana" pitchFamily="34" charset="0"/>
              </a:rPr>
              <a:t>  e.g., Irish “</a:t>
            </a:r>
            <a:r>
              <a:rPr lang="en-US" sz="2000" b="1" kern="0" dirty="0" err="1">
                <a:solidFill>
                  <a:srgbClr val="DAEDEF">
                    <a:lumMod val="90000"/>
                  </a:srgbClr>
                </a:solidFill>
                <a:latin typeface="Verdana" pitchFamily="34" charset="0"/>
              </a:rPr>
              <a:t>Travellers</a:t>
            </a:r>
            <a:r>
              <a:rPr lang="en-US" sz="2000" b="1" kern="0" dirty="0">
                <a:solidFill>
                  <a:srgbClr val="DAEDEF">
                    <a:lumMod val="90000"/>
                  </a:srgbClr>
                </a:solidFill>
                <a:latin typeface="Verdana" pitchFamily="34" charset="0"/>
              </a:rPr>
              <a:t>”</a:t>
            </a:r>
          </a:p>
          <a:p>
            <a:pPr marL="1143000" lvl="2" indent="-163513">
              <a:spcBef>
                <a:spcPct val="20000"/>
              </a:spcBef>
              <a:buFontTx/>
              <a:buChar char="•"/>
              <a:defRPr/>
            </a:pPr>
            <a:r>
              <a:rPr lang="en-US" b="1" kern="0" dirty="0">
                <a:solidFill>
                  <a:srgbClr val="DAEDEF">
                    <a:lumMod val="90000"/>
                  </a:srgbClr>
                </a:solidFill>
                <a:latin typeface="Verdana" pitchFamily="34" charset="0"/>
              </a:rPr>
              <a:t>sometimes incorrectly called “Gypsies”</a:t>
            </a:r>
            <a:endParaRPr lang="en-US" sz="2000" b="1" kern="0" dirty="0">
              <a:solidFill>
                <a:srgbClr val="DAEDEF">
                  <a:lumMod val="90000"/>
                </a:srgbClr>
              </a:solidFill>
              <a:latin typeface="Verdana" pitchFamily="34" charset="0"/>
            </a:endParaRPr>
          </a:p>
          <a:p>
            <a:pPr marL="628650" lvl="1" indent="-171450">
              <a:spcBef>
                <a:spcPct val="20000"/>
              </a:spcBef>
              <a:buFontTx/>
              <a:buChar char="–"/>
              <a:defRPr/>
            </a:pPr>
            <a:r>
              <a:rPr lang="en-US" sz="2000" b="1" kern="0" dirty="0">
                <a:solidFill>
                  <a:srgbClr val="DAEDEF">
                    <a:lumMod val="90000"/>
                  </a:srgbClr>
                </a:solidFill>
                <a:latin typeface="Verdana" pitchFamily="34" charset="0"/>
              </a:rPr>
              <a:t>e.g., Rom (Gypsies)</a:t>
            </a:r>
          </a:p>
          <a:p>
            <a:pPr marL="628650" lvl="1" indent="-171450">
              <a:spcBef>
                <a:spcPct val="20000"/>
              </a:spcBef>
              <a:buFontTx/>
              <a:buChar char="–"/>
              <a:defRPr/>
            </a:pPr>
            <a:r>
              <a:rPr lang="en-US" sz="2000" b="1" kern="0" dirty="0">
                <a:solidFill>
                  <a:srgbClr val="DAEDEF">
                    <a:lumMod val="90000"/>
                  </a:srgbClr>
                </a:solidFill>
                <a:latin typeface="Verdana" pitchFamily="34" charset="0"/>
              </a:rPr>
              <a:t>e.g., Basques</a:t>
            </a:r>
          </a:p>
          <a:p>
            <a:pPr marL="628650" lvl="1" indent="-171450">
              <a:spcBef>
                <a:spcPct val="20000"/>
              </a:spcBef>
              <a:buFontTx/>
              <a:buChar char="–"/>
              <a:defRPr/>
            </a:pPr>
            <a:r>
              <a:rPr lang="en-US" sz="2000" b="1" kern="0" dirty="0">
                <a:solidFill>
                  <a:srgbClr val="DAEDEF">
                    <a:lumMod val="90000"/>
                  </a:srgbClr>
                </a:solidFill>
                <a:latin typeface="Verdana" pitchFamily="34" charset="0"/>
              </a:rPr>
              <a:t> e.g., Kurds</a:t>
            </a:r>
          </a:p>
          <a:p>
            <a:pPr marL="628650" lvl="1" indent="-171450">
              <a:spcBef>
                <a:spcPct val="20000"/>
              </a:spcBef>
              <a:buFontTx/>
              <a:buChar char="–"/>
              <a:defRPr/>
            </a:pPr>
            <a:r>
              <a:rPr lang="en-US" sz="2000" b="1" kern="0" dirty="0">
                <a:solidFill>
                  <a:srgbClr val="DAEDEF">
                    <a:lumMod val="90000"/>
                  </a:srgbClr>
                </a:solidFill>
                <a:latin typeface="Verdana" pitchFamily="34" charset="0"/>
              </a:rPr>
              <a:t> e.g., Australian Aboriginals</a:t>
            </a:r>
          </a:p>
        </p:txBody>
      </p:sp>
      <p:sp>
        <p:nvSpPr>
          <p:cNvPr id="4" name="TextBox 3"/>
          <p:cNvSpPr txBox="1">
            <a:spLocks noChangeArrowheads="1"/>
          </p:cNvSpPr>
          <p:nvPr/>
        </p:nvSpPr>
        <p:spPr bwMode="auto">
          <a:xfrm>
            <a:off x="685799" y="3820704"/>
            <a:ext cx="7772400" cy="1446550"/>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algn="ctr"/>
            <a:r>
              <a:rPr lang="en-US" sz="3200" b="1" dirty="0">
                <a:solidFill>
                  <a:srgbClr val="000000"/>
                </a:solidFill>
              </a:rPr>
              <a:t>and we can see food reflected in historical linguistics . . .</a:t>
            </a:r>
          </a:p>
        </p:txBody>
      </p:sp>
      <p:sp>
        <p:nvSpPr>
          <p:cNvPr id="6"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rPr>
              <a:t>The Concept of Culture</a:t>
            </a:r>
          </a:p>
        </p:txBody>
      </p:sp>
    </p:spTree>
    <p:extLst>
      <p:ext uri="{BB962C8B-B14F-4D97-AF65-F5344CB8AC3E}">
        <p14:creationId xmlns:p14="http://schemas.microsoft.com/office/powerpoint/2010/main" val="999225922"/>
      </p:ext>
    </p:extLst>
  </p:cSld>
  <p:clrMapOvr>
    <a:masterClrMapping/>
  </p:clrMapOvr>
  <p:transition/>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endParaRPr lang="en-US">
              <a:solidFill>
                <a:srgbClr val="000000"/>
              </a:solidFill>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dirty="0">
              <a:solidFill>
                <a:srgbClr val="000000"/>
              </a:solidFill>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pic>
        <p:nvPicPr>
          <p:cNvPr id="4098" name="Picture 2"/>
          <p:cNvPicPr>
            <a:picLocks noChangeAspect="1" noChangeArrowheads="1"/>
          </p:cNvPicPr>
          <p:nvPr/>
        </p:nvPicPr>
        <p:blipFill>
          <a:blip r:embed="rId3" cstate="print"/>
          <a:srcRect/>
          <a:stretch>
            <a:fillRect/>
          </a:stretch>
        </p:blipFill>
        <p:spPr bwMode="auto">
          <a:xfrm>
            <a:off x="914382" y="1277232"/>
            <a:ext cx="7315200" cy="4572000"/>
          </a:xfrm>
          <a:prstGeom prst="rect">
            <a:avLst/>
          </a:prstGeom>
          <a:noFill/>
          <a:ln w="9525">
            <a:noFill/>
            <a:miter lim="800000"/>
            <a:headEnd/>
            <a:tailEnd/>
          </a:ln>
          <a:effectLst/>
        </p:spPr>
      </p:pic>
      <p:sp>
        <p:nvSpPr>
          <p:cNvPr id="12"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rPr>
              <a:t>The Concept of Culture</a:t>
            </a:r>
          </a:p>
        </p:txBody>
      </p:sp>
    </p:spTree>
    <p:extLst>
      <p:ext uri="{BB962C8B-B14F-4D97-AF65-F5344CB8AC3E}">
        <p14:creationId xmlns:p14="http://schemas.microsoft.com/office/powerpoint/2010/main" val="4271147241"/>
      </p:ext>
    </p:extLst>
  </p:cSld>
  <p:clrMapOvr>
    <a:masterClrMapping/>
  </p:clrMapOvr>
  <p:transition/>
</p:sld>
</file>

<file path=ppt/slides/slide2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1062038" y="2116138"/>
            <a:ext cx="7769225" cy="3828740"/>
          </a:xfrm>
          <a:prstGeom prst="rect">
            <a:avLst/>
          </a:prstGeom>
          <a:noFill/>
          <a:ln w="9525">
            <a:noFill/>
            <a:miter lim="800000"/>
            <a:headEnd/>
            <a:tailEnd/>
          </a:ln>
        </p:spPr>
        <p:txBody>
          <a:bodyPr>
            <a:spAutoFit/>
          </a:bodyPr>
          <a:lstStyle/>
          <a:p>
            <a:pPr marL="342900" indent="-342900">
              <a:spcBef>
                <a:spcPct val="20000"/>
              </a:spcBef>
              <a:buFontTx/>
              <a:buChar char="•"/>
              <a:defRPr/>
            </a:pPr>
            <a:r>
              <a:rPr lang="en-US" sz="2800" b="1" kern="0" dirty="0" err="1">
                <a:solidFill>
                  <a:srgbClr val="FF1B36"/>
                </a:solidFill>
                <a:latin typeface="Verdana" pitchFamily="34" charset="0"/>
              </a:rPr>
              <a:t>microcultures</a:t>
            </a:r>
            <a:r>
              <a:rPr lang="en-US" sz="2800" b="1" kern="0" dirty="0">
                <a:solidFill>
                  <a:srgbClr val="FF1B36"/>
                </a:solidFill>
                <a:latin typeface="Verdana" pitchFamily="34" charset="0"/>
              </a:rPr>
              <a:t> </a:t>
            </a:r>
            <a:r>
              <a:rPr lang="en-US" sz="2800" b="1" kern="0" dirty="0">
                <a:solidFill>
                  <a:srgbClr val="000000"/>
                </a:solidFill>
                <a:latin typeface="Verdana" pitchFamily="34" charset="0"/>
              </a:rPr>
              <a:t>can include ethnic groups </a:t>
            </a:r>
            <a:r>
              <a:rPr lang="en-US" sz="2800" b="1" i="1" kern="0" dirty="0">
                <a:solidFill>
                  <a:srgbClr val="FF1B36"/>
                </a:solidFill>
                <a:latin typeface="Verdana" pitchFamily="34" charset="0"/>
              </a:rPr>
              <a:t>within</a:t>
            </a:r>
            <a:r>
              <a:rPr lang="en-US" sz="2800" b="1" kern="0" dirty="0">
                <a:solidFill>
                  <a:srgbClr val="000000"/>
                </a:solidFill>
                <a:latin typeface="Verdana" pitchFamily="34" charset="0"/>
              </a:rPr>
              <a:t> nations</a:t>
            </a:r>
          </a:p>
          <a:p>
            <a:pPr marL="342900" indent="-342900">
              <a:lnSpc>
                <a:spcPct val="30000"/>
              </a:lnSpc>
              <a:spcBef>
                <a:spcPct val="20000"/>
              </a:spcBef>
              <a:buFontTx/>
              <a:buChar char="•"/>
              <a:defRPr/>
            </a:pPr>
            <a:endParaRPr lang="en-US" sz="2800" b="1" kern="0" dirty="0">
              <a:solidFill>
                <a:srgbClr val="FF1B36"/>
              </a:solidFill>
              <a:latin typeface="Verdana" pitchFamily="34" charset="0"/>
            </a:endParaRPr>
          </a:p>
          <a:p>
            <a:pPr marL="628650" lvl="1" indent="-171450">
              <a:spcBef>
                <a:spcPct val="20000"/>
              </a:spcBef>
              <a:buFontTx/>
              <a:buChar char="–"/>
              <a:defRPr/>
            </a:pPr>
            <a:r>
              <a:rPr lang="en-US" sz="2400" b="1" kern="0" dirty="0">
                <a:solidFill>
                  <a:srgbClr val="000000"/>
                </a:solidFill>
                <a:latin typeface="Verdana" pitchFamily="34" charset="0"/>
              </a:rPr>
              <a:t> e.g., </a:t>
            </a:r>
            <a:r>
              <a:rPr lang="en-US" sz="2400" b="1" i="1" kern="0" dirty="0" err="1">
                <a:solidFill>
                  <a:srgbClr val="000000"/>
                </a:solidFill>
                <a:latin typeface="Verdana" pitchFamily="34" charset="0"/>
              </a:rPr>
              <a:t>Anishinabe</a:t>
            </a:r>
            <a:r>
              <a:rPr lang="en-US" sz="2400" b="1" kern="0" dirty="0">
                <a:solidFill>
                  <a:srgbClr val="000000"/>
                </a:solidFill>
                <a:latin typeface="Verdana" pitchFamily="34" charset="0"/>
              </a:rPr>
              <a:t> (Chippewa; Ojibwa)</a:t>
            </a:r>
          </a:p>
          <a:p>
            <a:pPr marL="628650" lvl="1" indent="-171450">
              <a:spcBef>
                <a:spcPct val="20000"/>
              </a:spcBef>
              <a:buFontTx/>
              <a:buChar char="–"/>
              <a:defRPr/>
            </a:pPr>
            <a:r>
              <a:rPr lang="en-US" sz="2000" b="1" kern="0" dirty="0">
                <a:solidFill>
                  <a:srgbClr val="DAEDEF">
                    <a:lumMod val="90000"/>
                  </a:srgbClr>
                </a:solidFill>
                <a:latin typeface="Verdana" pitchFamily="34" charset="0"/>
              </a:rPr>
              <a:t>  e.g., Irish “</a:t>
            </a:r>
            <a:r>
              <a:rPr lang="en-US" sz="2000" b="1" kern="0" dirty="0" err="1">
                <a:solidFill>
                  <a:srgbClr val="DAEDEF">
                    <a:lumMod val="90000"/>
                  </a:srgbClr>
                </a:solidFill>
                <a:latin typeface="Verdana" pitchFamily="34" charset="0"/>
              </a:rPr>
              <a:t>Travellers</a:t>
            </a:r>
            <a:r>
              <a:rPr lang="en-US" sz="2000" b="1" kern="0" dirty="0">
                <a:solidFill>
                  <a:srgbClr val="DAEDEF">
                    <a:lumMod val="90000"/>
                  </a:srgbClr>
                </a:solidFill>
                <a:latin typeface="Verdana" pitchFamily="34" charset="0"/>
              </a:rPr>
              <a:t>”</a:t>
            </a:r>
          </a:p>
          <a:p>
            <a:pPr marL="1143000" lvl="2" indent="-163513">
              <a:spcBef>
                <a:spcPct val="20000"/>
              </a:spcBef>
              <a:buFontTx/>
              <a:buChar char="•"/>
              <a:defRPr/>
            </a:pPr>
            <a:r>
              <a:rPr lang="en-US" b="1" kern="0" dirty="0">
                <a:solidFill>
                  <a:srgbClr val="DAEDEF">
                    <a:lumMod val="90000"/>
                  </a:srgbClr>
                </a:solidFill>
                <a:latin typeface="Verdana" pitchFamily="34" charset="0"/>
              </a:rPr>
              <a:t>sometimes incorrectly called “Gypsies”</a:t>
            </a:r>
            <a:endParaRPr lang="en-US" sz="2000" b="1" kern="0" dirty="0">
              <a:solidFill>
                <a:srgbClr val="DAEDEF">
                  <a:lumMod val="90000"/>
                </a:srgbClr>
              </a:solidFill>
              <a:latin typeface="Verdana" pitchFamily="34" charset="0"/>
            </a:endParaRPr>
          </a:p>
          <a:p>
            <a:pPr marL="628650" lvl="1" indent="-171450">
              <a:spcBef>
                <a:spcPct val="20000"/>
              </a:spcBef>
              <a:buFontTx/>
              <a:buChar char="–"/>
              <a:defRPr/>
            </a:pPr>
            <a:r>
              <a:rPr lang="en-US" sz="2000" b="1" kern="0" dirty="0">
                <a:solidFill>
                  <a:srgbClr val="DAEDEF">
                    <a:lumMod val="90000"/>
                  </a:srgbClr>
                </a:solidFill>
                <a:latin typeface="Verdana" pitchFamily="34" charset="0"/>
              </a:rPr>
              <a:t>e.g., Rom (Gypsies)</a:t>
            </a:r>
          </a:p>
          <a:p>
            <a:pPr marL="628650" lvl="1" indent="-171450">
              <a:spcBef>
                <a:spcPct val="20000"/>
              </a:spcBef>
              <a:buFontTx/>
              <a:buChar char="–"/>
              <a:defRPr/>
            </a:pPr>
            <a:r>
              <a:rPr lang="en-US" sz="2000" b="1" kern="0" dirty="0">
                <a:solidFill>
                  <a:srgbClr val="DAEDEF">
                    <a:lumMod val="90000"/>
                  </a:srgbClr>
                </a:solidFill>
                <a:latin typeface="Verdana" pitchFamily="34" charset="0"/>
              </a:rPr>
              <a:t>e.g., Basques</a:t>
            </a:r>
          </a:p>
          <a:p>
            <a:pPr marL="628650" lvl="1" indent="-171450">
              <a:spcBef>
                <a:spcPct val="20000"/>
              </a:spcBef>
              <a:buFontTx/>
              <a:buChar char="–"/>
              <a:defRPr/>
            </a:pPr>
            <a:r>
              <a:rPr lang="en-US" sz="2000" b="1" kern="0" dirty="0">
                <a:solidFill>
                  <a:srgbClr val="DAEDEF">
                    <a:lumMod val="90000"/>
                  </a:srgbClr>
                </a:solidFill>
                <a:latin typeface="Verdana" pitchFamily="34" charset="0"/>
              </a:rPr>
              <a:t> e.g., Kurds</a:t>
            </a:r>
          </a:p>
          <a:p>
            <a:pPr marL="628650" lvl="1" indent="-171450">
              <a:spcBef>
                <a:spcPct val="20000"/>
              </a:spcBef>
              <a:buFontTx/>
              <a:buChar char="–"/>
              <a:defRPr/>
            </a:pPr>
            <a:r>
              <a:rPr lang="en-US" sz="2000" b="1" kern="0" dirty="0">
                <a:solidFill>
                  <a:srgbClr val="DAEDEF">
                    <a:lumMod val="90000"/>
                  </a:srgbClr>
                </a:solidFill>
                <a:latin typeface="Verdana" pitchFamily="34" charset="0"/>
              </a:rPr>
              <a:t> e.g., Australian Aboriginals</a:t>
            </a:r>
          </a:p>
        </p:txBody>
      </p:sp>
      <p:sp>
        <p:nvSpPr>
          <p:cNvPr id="4" name="TextBox 3"/>
          <p:cNvSpPr txBox="1">
            <a:spLocks noChangeArrowheads="1"/>
          </p:cNvSpPr>
          <p:nvPr/>
        </p:nvSpPr>
        <p:spPr bwMode="auto">
          <a:xfrm>
            <a:off x="685799" y="3820746"/>
            <a:ext cx="7772400" cy="954107"/>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algn="ctr"/>
            <a:r>
              <a:rPr lang="en-US" sz="3200" b="1" dirty="0">
                <a:solidFill>
                  <a:srgbClr val="000000"/>
                </a:solidFill>
              </a:rPr>
              <a:t>modern-day place names . . .</a:t>
            </a:r>
          </a:p>
        </p:txBody>
      </p:sp>
      <p:sp>
        <p:nvSpPr>
          <p:cNvPr id="6"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rPr>
              <a:t>The Concept of Culture</a:t>
            </a:r>
          </a:p>
        </p:txBody>
      </p:sp>
    </p:spTree>
    <p:extLst>
      <p:ext uri="{BB962C8B-B14F-4D97-AF65-F5344CB8AC3E}">
        <p14:creationId xmlns:p14="http://schemas.microsoft.com/office/powerpoint/2010/main" val="4285928735"/>
      </p:ext>
    </p:extLst>
  </p:cSld>
  <p:clrMapOvr>
    <a:masterClrMapping/>
  </p:clrMapOvr>
  <p:transition/>
</p:sld>
</file>

<file path=ppt/slides/slide26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endParaRPr lang="en-US">
              <a:solidFill>
                <a:srgbClr val="000000"/>
              </a:solidFill>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dirty="0">
              <a:solidFill>
                <a:srgbClr val="000000"/>
              </a:solidFill>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pic>
        <p:nvPicPr>
          <p:cNvPr id="4099" name="Picture 3"/>
          <p:cNvPicPr>
            <a:picLocks noChangeAspect="1" noChangeArrowheads="1"/>
          </p:cNvPicPr>
          <p:nvPr/>
        </p:nvPicPr>
        <p:blipFill>
          <a:blip r:embed="rId3" cstate="print"/>
          <a:srcRect/>
          <a:stretch>
            <a:fillRect/>
          </a:stretch>
        </p:blipFill>
        <p:spPr bwMode="auto">
          <a:xfrm>
            <a:off x="696672" y="1076534"/>
            <a:ext cx="7772400" cy="5085644"/>
          </a:xfrm>
          <a:prstGeom prst="rect">
            <a:avLst/>
          </a:prstGeom>
          <a:noFill/>
          <a:ln w="9525">
            <a:noFill/>
            <a:miter lim="800000"/>
            <a:headEnd/>
            <a:tailEnd/>
          </a:ln>
        </p:spPr>
      </p:pic>
      <p:sp>
        <p:nvSpPr>
          <p:cNvPr id="18" name="Rectangle 2"/>
          <p:cNvSpPr txBox="1">
            <a:spLocks noChangeArrowheads="1"/>
          </p:cNvSpPr>
          <p:nvPr/>
        </p:nvSpPr>
        <p:spPr bwMode="auto">
          <a:xfrm>
            <a:off x="457200" y="2046512"/>
            <a:ext cx="8229600" cy="3783855"/>
          </a:xfrm>
          <a:prstGeom prst="rect">
            <a:avLst/>
          </a:prstGeom>
          <a:noFill/>
          <a:ln w="9525">
            <a:noFill/>
            <a:miter lim="800000"/>
            <a:headEnd/>
            <a:tailEnd/>
          </a:ln>
        </p:spPr>
        <p:txBody>
          <a:bodyPr anchor="ctr"/>
          <a:lstStyle/>
          <a:p>
            <a:pPr algn="ctr"/>
            <a:r>
              <a:rPr lang="en-US" sz="3200" b="1" dirty="0">
                <a:solidFill>
                  <a:srgbClr val="FFFFFF"/>
                </a:solidFill>
              </a:rPr>
              <a:t>Minnesota</a:t>
            </a:r>
          </a:p>
          <a:p>
            <a:pPr algn="ctr"/>
            <a:r>
              <a:rPr lang="en-US" sz="3200" b="1" dirty="0">
                <a:solidFill>
                  <a:srgbClr val="FFFFFF"/>
                </a:solidFill>
              </a:rPr>
              <a:t>Place Names</a:t>
            </a:r>
          </a:p>
          <a:p>
            <a:pPr algn="ctr"/>
            <a:r>
              <a:rPr lang="en-US" b="1" dirty="0">
                <a:solidFill>
                  <a:srgbClr val="FFFFFF"/>
                </a:solidFill>
              </a:rPr>
              <a:t>include</a:t>
            </a:r>
            <a:endParaRPr lang="en-US" sz="3200" b="1" dirty="0">
              <a:solidFill>
                <a:srgbClr val="FFFFFF"/>
              </a:solidFill>
            </a:endParaRPr>
          </a:p>
          <a:p>
            <a:pPr algn="ctr"/>
            <a:endParaRPr lang="en-US" sz="3200" b="1" dirty="0">
              <a:solidFill>
                <a:srgbClr val="000000"/>
              </a:solidFill>
            </a:endParaRPr>
          </a:p>
          <a:p>
            <a:pPr algn="ctr"/>
            <a:r>
              <a:rPr lang="en-US" sz="2000" b="1" dirty="0">
                <a:solidFill>
                  <a:srgbClr val="FFFFFF"/>
                </a:solidFill>
              </a:rPr>
              <a:t>Mahnomen (“wild  rice”)</a:t>
            </a:r>
          </a:p>
          <a:p>
            <a:pPr algn="ctr"/>
            <a:r>
              <a:rPr lang="en-US" sz="2000" b="1" dirty="0">
                <a:solidFill>
                  <a:srgbClr val="FFFFFF"/>
                </a:solidFill>
              </a:rPr>
              <a:t>Mahnomen County</a:t>
            </a:r>
          </a:p>
          <a:p>
            <a:pPr algn="ctr"/>
            <a:r>
              <a:rPr lang="en-US" sz="2000" b="1" dirty="0" err="1">
                <a:solidFill>
                  <a:srgbClr val="FFFFFF"/>
                </a:solidFill>
              </a:rPr>
              <a:t>Nibish</a:t>
            </a:r>
            <a:r>
              <a:rPr lang="en-US" sz="2000" b="1" dirty="0">
                <a:solidFill>
                  <a:srgbClr val="FFFFFF"/>
                </a:solidFill>
              </a:rPr>
              <a:t> (“tea”)</a:t>
            </a:r>
          </a:p>
          <a:p>
            <a:pPr algn="ctr"/>
            <a:r>
              <a:rPr lang="en-US" sz="2000" b="1" dirty="0">
                <a:solidFill>
                  <a:srgbClr val="FFFFFF"/>
                </a:solidFill>
              </a:rPr>
              <a:t>Menahga (“blueberry”) . . .</a:t>
            </a:r>
            <a:endParaRPr lang="en-US" sz="3200" b="1" dirty="0">
              <a:solidFill>
                <a:srgbClr val="000000"/>
              </a:solidFill>
            </a:endParaRPr>
          </a:p>
          <a:p>
            <a:pPr algn="ctr"/>
            <a:endParaRPr lang="en-US" sz="3200" b="1" dirty="0">
              <a:solidFill>
                <a:srgbClr val="000000"/>
              </a:solidFill>
            </a:endParaRPr>
          </a:p>
        </p:txBody>
      </p:sp>
    </p:spTree>
    <p:extLst>
      <p:ext uri="{BB962C8B-B14F-4D97-AF65-F5344CB8AC3E}">
        <p14:creationId xmlns:p14="http://schemas.microsoft.com/office/powerpoint/2010/main" val="2502403890"/>
      </p:ext>
    </p:extLst>
  </p:cSld>
  <p:clrMapOvr>
    <a:masterClrMapping/>
  </p:clrMapOvr>
  <p:transition/>
</p:sld>
</file>

<file path=ppt/slides/slide26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endParaRPr lang="en-US">
              <a:solidFill>
                <a:srgbClr val="000000"/>
              </a:solidFill>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dirty="0">
              <a:solidFill>
                <a:srgbClr val="000000"/>
              </a:solidFill>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pic>
        <p:nvPicPr>
          <p:cNvPr id="5122" name="Picture 2"/>
          <p:cNvPicPr>
            <a:picLocks noChangeAspect="1" noChangeArrowheads="1"/>
          </p:cNvPicPr>
          <p:nvPr/>
        </p:nvPicPr>
        <p:blipFill>
          <a:blip r:embed="rId3" cstate="print"/>
          <a:srcRect/>
          <a:stretch>
            <a:fillRect/>
          </a:stretch>
        </p:blipFill>
        <p:spPr bwMode="auto">
          <a:xfrm>
            <a:off x="675131" y="370728"/>
            <a:ext cx="7772400" cy="5793819"/>
          </a:xfrm>
          <a:prstGeom prst="rect">
            <a:avLst/>
          </a:prstGeom>
          <a:noFill/>
          <a:ln w="9525">
            <a:noFill/>
            <a:miter lim="800000"/>
            <a:headEnd/>
            <a:tailEnd/>
          </a:ln>
        </p:spPr>
      </p:pic>
      <p:sp>
        <p:nvSpPr>
          <p:cNvPr id="13" name="Rectangle 2"/>
          <p:cNvSpPr txBox="1">
            <a:spLocks noChangeArrowheads="1"/>
          </p:cNvSpPr>
          <p:nvPr/>
        </p:nvSpPr>
        <p:spPr bwMode="auto">
          <a:xfrm>
            <a:off x="457200" y="2046512"/>
            <a:ext cx="8229600" cy="3783855"/>
          </a:xfrm>
          <a:prstGeom prst="rect">
            <a:avLst/>
          </a:prstGeom>
          <a:noFill/>
          <a:ln w="9525">
            <a:noFill/>
            <a:miter lim="800000"/>
            <a:headEnd/>
            <a:tailEnd/>
          </a:ln>
        </p:spPr>
        <p:txBody>
          <a:bodyPr anchor="ctr"/>
          <a:lstStyle/>
          <a:p>
            <a:pPr algn="ctr"/>
            <a:r>
              <a:rPr lang="en-US" sz="3200" b="1" dirty="0">
                <a:solidFill>
                  <a:srgbClr val="FFFFFF"/>
                </a:solidFill>
              </a:rPr>
              <a:t>Wisconsin</a:t>
            </a:r>
          </a:p>
          <a:p>
            <a:pPr algn="ctr"/>
            <a:r>
              <a:rPr lang="en-US" sz="3200" b="1" dirty="0">
                <a:solidFill>
                  <a:srgbClr val="FFFFFF"/>
                </a:solidFill>
              </a:rPr>
              <a:t>Place Names</a:t>
            </a:r>
          </a:p>
          <a:p>
            <a:pPr algn="ctr"/>
            <a:r>
              <a:rPr lang="en-US" b="1" dirty="0">
                <a:solidFill>
                  <a:srgbClr val="FFFFFF"/>
                </a:solidFill>
              </a:rPr>
              <a:t>include</a:t>
            </a:r>
            <a:endParaRPr lang="en-US" sz="3200" b="1" dirty="0">
              <a:solidFill>
                <a:srgbClr val="FFFFFF"/>
              </a:solidFill>
            </a:endParaRPr>
          </a:p>
          <a:p>
            <a:pPr algn="ctr"/>
            <a:endParaRPr lang="en-US" sz="3200" b="1" dirty="0">
              <a:solidFill>
                <a:srgbClr val="000000"/>
              </a:solidFill>
            </a:endParaRPr>
          </a:p>
          <a:p>
            <a:pPr algn="ctr"/>
            <a:r>
              <a:rPr lang="en-US" sz="2000" b="1" dirty="0">
                <a:solidFill>
                  <a:srgbClr val="FFFFFF"/>
                </a:solidFill>
              </a:rPr>
              <a:t>Menominee (“wild  rice”)</a:t>
            </a:r>
          </a:p>
          <a:p>
            <a:pPr algn="ctr"/>
            <a:r>
              <a:rPr lang="en-US" sz="2000" b="1" dirty="0">
                <a:solidFill>
                  <a:srgbClr val="FFFFFF"/>
                </a:solidFill>
              </a:rPr>
              <a:t>Kenosha (</a:t>
            </a:r>
            <a:r>
              <a:rPr lang="en-US" sz="2000" b="1" i="1" dirty="0" err="1">
                <a:solidFill>
                  <a:srgbClr val="FFFFFF"/>
                </a:solidFill>
              </a:rPr>
              <a:t>ginoozhe</a:t>
            </a:r>
            <a:r>
              <a:rPr lang="en-US" sz="2000" b="1" dirty="0">
                <a:solidFill>
                  <a:srgbClr val="FFFFFF"/>
                </a:solidFill>
              </a:rPr>
              <a:t> “pike”)</a:t>
            </a:r>
          </a:p>
          <a:p>
            <a:pPr algn="ctr"/>
            <a:r>
              <a:rPr lang="en-US" sz="2000" b="1" dirty="0">
                <a:solidFill>
                  <a:srgbClr val="FFFFFF"/>
                </a:solidFill>
              </a:rPr>
              <a:t>Kewaunee (“prairie hen / wild duck”) . . .</a:t>
            </a:r>
          </a:p>
          <a:p>
            <a:pPr algn="ctr"/>
            <a:endParaRPr lang="en-US" sz="3200" b="1" dirty="0">
              <a:solidFill>
                <a:srgbClr val="000000"/>
              </a:solidFill>
            </a:endParaRPr>
          </a:p>
          <a:p>
            <a:pPr algn="ctr"/>
            <a:endParaRPr lang="en-US" sz="3200" b="1" dirty="0">
              <a:solidFill>
                <a:srgbClr val="000000"/>
              </a:solidFill>
            </a:endParaRPr>
          </a:p>
        </p:txBody>
      </p:sp>
    </p:spTree>
    <p:extLst>
      <p:ext uri="{BB962C8B-B14F-4D97-AF65-F5344CB8AC3E}">
        <p14:creationId xmlns:p14="http://schemas.microsoft.com/office/powerpoint/2010/main" val="355224168"/>
      </p:ext>
    </p:extLst>
  </p:cSld>
  <p:clrMapOvr>
    <a:masterClrMapping/>
  </p:clrMapOvr>
  <p:transition/>
</p:sld>
</file>

<file path=ppt/slides/slide26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endParaRPr lang="en-US">
              <a:solidFill>
                <a:srgbClr val="000000"/>
              </a:solidFill>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dirty="0">
              <a:solidFill>
                <a:srgbClr val="000000"/>
              </a:solidFill>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pic>
        <p:nvPicPr>
          <p:cNvPr id="2" name="Picture 2"/>
          <p:cNvPicPr>
            <a:picLocks noChangeAspect="1" noChangeArrowheads="1"/>
          </p:cNvPicPr>
          <p:nvPr/>
        </p:nvPicPr>
        <p:blipFill>
          <a:blip r:embed="rId3" cstate="print"/>
          <a:srcRect/>
          <a:stretch>
            <a:fillRect/>
          </a:stretch>
        </p:blipFill>
        <p:spPr bwMode="auto">
          <a:xfrm>
            <a:off x="682158" y="1161120"/>
            <a:ext cx="7772400" cy="4857750"/>
          </a:xfrm>
          <a:prstGeom prst="rect">
            <a:avLst/>
          </a:prstGeom>
          <a:noFill/>
          <a:ln w="9525">
            <a:noFill/>
            <a:miter lim="800000"/>
            <a:headEnd/>
            <a:tailEnd/>
          </a:ln>
        </p:spPr>
      </p:pic>
      <p:sp>
        <p:nvSpPr>
          <p:cNvPr id="12" name="Text Box 10"/>
          <p:cNvSpPr txBox="1">
            <a:spLocks noChangeArrowheads="1"/>
          </p:cNvSpPr>
          <p:nvPr/>
        </p:nvSpPr>
        <p:spPr bwMode="auto">
          <a:xfrm>
            <a:off x="3162274" y="6327956"/>
            <a:ext cx="2818400" cy="276999"/>
          </a:xfrm>
          <a:prstGeom prst="rect">
            <a:avLst/>
          </a:prstGeom>
          <a:noFill/>
          <a:ln w="9525">
            <a:noFill/>
            <a:miter lim="800000"/>
            <a:headEnd/>
            <a:tailEnd/>
          </a:ln>
        </p:spPr>
        <p:txBody>
          <a:bodyPr wrap="none">
            <a:spAutoFit/>
          </a:bodyPr>
          <a:lstStyle/>
          <a:p>
            <a:r>
              <a:rPr lang="en-US" sz="1200" dirty="0">
                <a:solidFill>
                  <a:srgbClr val="000000"/>
                </a:solidFill>
                <a:hlinkClick r:id="rId4"/>
              </a:rPr>
              <a:t>http://en.wikipedia.org/wiki/Menominee</a:t>
            </a:r>
            <a:endParaRPr lang="en-US" sz="1200" dirty="0">
              <a:solidFill>
                <a:srgbClr val="000000"/>
              </a:solidFill>
            </a:endParaRPr>
          </a:p>
        </p:txBody>
      </p:sp>
      <p:sp>
        <p:nvSpPr>
          <p:cNvPr id="14" name="Rounded Rectangle 13"/>
          <p:cNvSpPr/>
          <p:nvPr/>
        </p:nvSpPr>
        <p:spPr bwMode="auto">
          <a:xfrm>
            <a:off x="2324154" y="3842646"/>
            <a:ext cx="3234818" cy="903526"/>
          </a:xfrm>
          <a:prstGeom prst="roundRect">
            <a:avLst/>
          </a:prstGeom>
          <a:noFill/>
          <a:ln w="76200"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auto" hangingPunct="0">
              <a:spcBef>
                <a:spcPts val="0"/>
              </a:spcBef>
              <a:spcAft>
                <a:spcPts val="0"/>
              </a:spcAft>
              <a:defRPr/>
            </a:pPr>
            <a:endParaRPr kumimoji="1" lang="en-US" sz="6600" i="1" kern="0">
              <a:solidFill>
                <a:srgbClr val="FF0000"/>
              </a:solidFill>
            </a:endParaRPr>
          </a:p>
        </p:txBody>
      </p:sp>
    </p:spTree>
    <p:extLst>
      <p:ext uri="{BB962C8B-B14F-4D97-AF65-F5344CB8AC3E}">
        <p14:creationId xmlns:p14="http://schemas.microsoft.com/office/powerpoint/2010/main" val="2356805167"/>
      </p:ext>
    </p:extLst>
  </p:cSld>
  <p:clrMapOvr>
    <a:masterClrMapping/>
  </p:clrMapOvr>
  <p:transition/>
</p:sld>
</file>

<file path=ppt/slides/slide268.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667658" y="972482"/>
            <a:ext cx="7784196" cy="5631518"/>
          </a:xfrm>
          <a:prstGeom prst="rect">
            <a:avLst/>
          </a:prstGeom>
          <a:solidFill>
            <a:schemeClr val="bg1"/>
          </a:solidFill>
          <a:ln w="76200">
            <a:solidFill>
              <a:srgbClr val="FFC000"/>
            </a:solidFill>
            <a:miter lim="800000"/>
            <a:headEnd/>
            <a:tailEnd/>
          </a:ln>
        </p:spPr>
        <p:txBody>
          <a:bodyPr lIns="228600" tIns="228600" rIns="228600" bIns="228600">
            <a:noAutofit/>
          </a:bodyPr>
          <a:lstStyle/>
          <a:p>
            <a:pPr algn="ctr"/>
            <a:r>
              <a:rPr lang="en-US" sz="2800" b="1" dirty="0">
                <a:solidFill>
                  <a:srgbClr val="000000"/>
                </a:solidFill>
              </a:rPr>
              <a:t>and, as usual, local groups </a:t>
            </a:r>
            <a:r>
              <a:rPr lang="en-US" sz="2800" b="1" dirty="0">
                <a:solidFill>
                  <a:srgbClr val="FF1B36"/>
                </a:solidFill>
                <a:latin typeface="Verdana" pitchFamily="34" charset="0"/>
              </a:rPr>
              <a:t>(</a:t>
            </a:r>
            <a:r>
              <a:rPr lang="en-US" sz="2800" b="1" dirty="0" err="1">
                <a:solidFill>
                  <a:srgbClr val="FF1B36"/>
                </a:solidFill>
                <a:latin typeface="Verdana" pitchFamily="34" charset="0"/>
              </a:rPr>
              <a:t>microcultures</a:t>
            </a:r>
            <a:r>
              <a:rPr lang="en-US" sz="2800" b="1" dirty="0">
                <a:solidFill>
                  <a:srgbClr val="FF1B36"/>
                </a:solidFill>
                <a:latin typeface="Verdana" pitchFamily="34" charset="0"/>
              </a:rPr>
              <a:t>)</a:t>
            </a:r>
            <a:r>
              <a:rPr lang="en-US" sz="2800" b="1" dirty="0">
                <a:solidFill>
                  <a:srgbClr val="000000"/>
                </a:solidFill>
              </a:rPr>
              <a:t> </a:t>
            </a:r>
          </a:p>
          <a:p>
            <a:pPr algn="ctr"/>
            <a:r>
              <a:rPr lang="en-US" sz="2800" b="1" dirty="0">
                <a:solidFill>
                  <a:srgbClr val="000000"/>
                </a:solidFill>
              </a:rPr>
              <a:t>generally strive to preserve their cultural identity with . . .</a:t>
            </a:r>
          </a:p>
          <a:p>
            <a:pPr algn="ctr"/>
            <a:endParaRPr lang="en-US" sz="1200" b="1" dirty="0">
              <a:solidFill>
                <a:srgbClr val="000000"/>
              </a:solidFill>
            </a:endParaRPr>
          </a:p>
          <a:p>
            <a:pPr algn="ctr"/>
            <a:r>
              <a:rPr lang="en-US" sz="2800" b="1" dirty="0">
                <a:solidFill>
                  <a:srgbClr val="BADDE1"/>
                </a:solidFill>
              </a:rPr>
              <a:t>food</a:t>
            </a:r>
            <a:br>
              <a:rPr lang="en-US" sz="2800" b="1" dirty="0">
                <a:solidFill>
                  <a:srgbClr val="BADDE1"/>
                </a:solidFill>
              </a:rPr>
            </a:br>
            <a:r>
              <a:rPr lang="en-US" sz="2800" b="1" dirty="0">
                <a:solidFill>
                  <a:srgbClr val="BADDE1"/>
                </a:solidFill>
              </a:rPr>
              <a:t>clothing</a:t>
            </a:r>
          </a:p>
          <a:p>
            <a:pPr algn="ctr"/>
            <a:r>
              <a:rPr lang="en-US" sz="2800" b="1" dirty="0">
                <a:solidFill>
                  <a:srgbClr val="BADDE1"/>
                </a:solidFill>
              </a:rPr>
              <a:t>religion</a:t>
            </a:r>
          </a:p>
          <a:p>
            <a:pPr algn="ctr"/>
            <a:r>
              <a:rPr lang="en-US" sz="2800" b="1" dirty="0">
                <a:solidFill>
                  <a:srgbClr val="BADDE1"/>
                </a:solidFill>
              </a:rPr>
              <a:t>ritual</a:t>
            </a:r>
          </a:p>
          <a:p>
            <a:pPr algn="ctr"/>
            <a:r>
              <a:rPr lang="en-US" sz="2800" b="1" dirty="0">
                <a:solidFill>
                  <a:srgbClr val="BADDE1"/>
                </a:solidFill>
              </a:rPr>
              <a:t>music, dance, and other arts</a:t>
            </a:r>
          </a:p>
          <a:p>
            <a:pPr algn="ctr"/>
            <a:r>
              <a:rPr lang="en-US" sz="2800" b="1" dirty="0">
                <a:solidFill>
                  <a:srgbClr val="BADDE1"/>
                </a:solidFill>
              </a:rPr>
              <a:t>language</a:t>
            </a:r>
          </a:p>
          <a:p>
            <a:pPr algn="ctr"/>
            <a:r>
              <a:rPr lang="en-US" sz="4400" b="1" dirty="0">
                <a:solidFill>
                  <a:srgbClr val="000000"/>
                </a:solidFill>
              </a:rPr>
              <a:t>cultural symbols . . .</a:t>
            </a:r>
          </a:p>
        </p:txBody>
      </p:sp>
      <p:sp>
        <p:nvSpPr>
          <p:cNvPr id="4"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rPr>
              <a:t>The Concept of Culture</a:t>
            </a:r>
          </a:p>
        </p:txBody>
      </p:sp>
    </p:spTree>
    <p:extLst>
      <p:ext uri="{BB962C8B-B14F-4D97-AF65-F5344CB8AC3E}">
        <p14:creationId xmlns:p14="http://schemas.microsoft.com/office/powerpoint/2010/main" val="540105959"/>
      </p:ext>
    </p:extLst>
  </p:cSld>
  <p:clrMapOvr>
    <a:masterClrMapping/>
  </p:clrMapOvr>
  <p:transition/>
</p:sld>
</file>

<file path=ppt/slides/slide269.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3" name="Rectangle 19"/>
          <p:cNvSpPr>
            <a:spLocks noChangeArrowheads="1"/>
          </p:cNvSpPr>
          <p:nvPr/>
        </p:nvSpPr>
        <p:spPr bwMode="auto">
          <a:xfrm>
            <a:off x="2008208" y="6568730"/>
            <a:ext cx="5118261" cy="276999"/>
          </a:xfrm>
          <a:prstGeom prst="rect">
            <a:avLst/>
          </a:prstGeom>
          <a:noFill/>
          <a:ln w="28575">
            <a:noFill/>
            <a:miter lim="800000"/>
            <a:headEnd/>
            <a:tailEnd/>
          </a:ln>
          <a:effectLst/>
        </p:spPr>
        <p:txBody>
          <a:bodyPr wrap="none" anchor="ctr">
            <a:spAutoFit/>
          </a:bodyPr>
          <a:lstStyle/>
          <a:p>
            <a:pPr eaLnBrk="0" hangingPunct="0">
              <a:defRPr/>
            </a:pPr>
            <a:r>
              <a:rPr kumimoji="1" lang="en-US" sz="1200" dirty="0">
                <a:solidFill>
                  <a:srgbClr val="FFFFFF"/>
                </a:solidFill>
                <a:latin typeface="Arial"/>
                <a:hlinkClick r:id="rId3"/>
              </a:rPr>
              <a:t>www.duluthnewstribune.com/articles/index.cfm?id=64520&amp;section=None</a:t>
            </a:r>
            <a:endParaRPr kumimoji="1" lang="en-US" sz="1200" dirty="0">
              <a:solidFill>
                <a:srgbClr val="FFFFFF"/>
              </a:solidFill>
              <a:latin typeface="Arial"/>
            </a:endParaRPr>
          </a:p>
        </p:txBody>
      </p:sp>
      <p:pic>
        <p:nvPicPr>
          <p:cNvPr id="33795" name="Picture 2"/>
          <p:cNvPicPr>
            <a:picLocks noChangeAspect="1" noChangeArrowheads="1"/>
          </p:cNvPicPr>
          <p:nvPr/>
        </p:nvPicPr>
        <p:blipFill>
          <a:blip r:embed="rId4" cstate="print"/>
          <a:srcRect/>
          <a:stretch>
            <a:fillRect/>
          </a:stretch>
        </p:blipFill>
        <p:spPr bwMode="auto">
          <a:xfrm>
            <a:off x="1676400" y="457242"/>
            <a:ext cx="5791200" cy="3857625"/>
          </a:xfrm>
          <a:prstGeom prst="rect">
            <a:avLst/>
          </a:prstGeom>
          <a:noFill/>
          <a:ln w="28575">
            <a:noFill/>
            <a:miter lim="800000"/>
            <a:headEnd/>
            <a:tailEnd/>
          </a:ln>
        </p:spPr>
      </p:pic>
      <p:sp>
        <p:nvSpPr>
          <p:cNvPr id="6" name="TextBox 5"/>
          <p:cNvSpPr txBox="1"/>
          <p:nvPr/>
        </p:nvSpPr>
        <p:spPr>
          <a:xfrm>
            <a:off x="914400" y="4447185"/>
            <a:ext cx="7315200" cy="2123658"/>
          </a:xfrm>
          <a:prstGeom prst="rect">
            <a:avLst/>
          </a:prstGeom>
          <a:noFill/>
        </p:spPr>
        <p:txBody>
          <a:bodyPr>
            <a:spAutoFit/>
          </a:bodyPr>
          <a:lstStyle/>
          <a:p>
            <a:pPr algn="just" eaLnBrk="0" hangingPunct="0">
              <a:defRPr/>
            </a:pPr>
            <a:r>
              <a:rPr kumimoji="1" lang="en-US" sz="1600" dirty="0">
                <a:solidFill>
                  <a:srgbClr val="FFFFFF"/>
                </a:solidFill>
                <a:latin typeface="Arial"/>
              </a:rPr>
              <a:t>Chuck Branch (left) gives a beaded pen and lanyard to Dr. Deborah Powell, dean of the University of Minnesota Medical School, during a traditional American Indian feast and giveaway Tuesday at the University of Minnesota Medical School Duluth campus. The event was to recognize those who helped him during his two years at the school. He will finish at the University of Minnesota-Twin Cities campus. The pen has turtles in its design, representing his clan.</a:t>
            </a:r>
          </a:p>
          <a:p>
            <a:pPr algn="just" eaLnBrk="0" hangingPunct="0">
              <a:defRPr/>
            </a:pPr>
            <a:endParaRPr kumimoji="1" lang="en-US" sz="800" dirty="0">
              <a:solidFill>
                <a:srgbClr val="FFFFFF"/>
              </a:solidFill>
              <a:latin typeface="Arial"/>
            </a:endParaRPr>
          </a:p>
          <a:p>
            <a:pPr algn="ctr" eaLnBrk="0" hangingPunct="0">
              <a:defRPr/>
            </a:pPr>
            <a:r>
              <a:rPr kumimoji="1" lang="en-US" sz="1200" dirty="0">
                <a:solidFill>
                  <a:srgbClr val="FFFFFF"/>
                </a:solidFill>
                <a:latin typeface="Times New Roman" pitchFamily="18" charset="0"/>
              </a:rPr>
              <a:t>CLINT AUSTIN / NEWS TRIBUNE Wednesday, 16 April 2008</a:t>
            </a:r>
          </a:p>
        </p:txBody>
      </p:sp>
    </p:spTree>
    <p:extLst>
      <p:ext uri="{BB962C8B-B14F-4D97-AF65-F5344CB8AC3E}">
        <p14:creationId xmlns:p14="http://schemas.microsoft.com/office/powerpoint/2010/main" val="2607396746"/>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2258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F52F8-DC49-4803-997C-AD87F6DCBB2D}"/>
              </a:ext>
            </a:extLst>
          </p:cNvPr>
          <p:cNvSpPr>
            <a:spLocks noGrp="1"/>
          </p:cNvSpPr>
          <p:nvPr>
            <p:ph type="title"/>
          </p:nvPr>
        </p:nvSpPr>
        <p:spPr/>
        <p:txBody>
          <a:bodyPr/>
          <a:lstStyle/>
          <a:p>
            <a:endParaRPr lang="en-US" dirty="0"/>
          </a:p>
        </p:txBody>
      </p:sp>
      <p:pic>
        <p:nvPicPr>
          <p:cNvPr id="7" name="Content Placeholder 6" descr="Map&#10;&#10;Description automatically generated with low confidence">
            <a:extLst>
              <a:ext uri="{FF2B5EF4-FFF2-40B4-BE49-F238E27FC236}">
                <a16:creationId xmlns:a16="http://schemas.microsoft.com/office/drawing/2014/main" id="{7C2E0203-AA46-F207-C9B2-72694446A3F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573" y="844747"/>
            <a:ext cx="9144000" cy="5143500"/>
          </a:xfrm>
        </p:spPr>
      </p:pic>
    </p:spTree>
    <p:extLst>
      <p:ext uri="{BB962C8B-B14F-4D97-AF65-F5344CB8AC3E}">
        <p14:creationId xmlns:p14="http://schemas.microsoft.com/office/powerpoint/2010/main" val="272526895"/>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3"/>
          <p:cNvSpPr txBox="1">
            <a:spLocks noChangeArrowheads="1"/>
          </p:cNvSpPr>
          <p:nvPr/>
        </p:nvSpPr>
        <p:spPr bwMode="auto">
          <a:xfrm>
            <a:off x="1625157" y="5691229"/>
            <a:ext cx="6789039" cy="830997"/>
          </a:xfrm>
          <a:prstGeom prst="rect">
            <a:avLst/>
          </a:prstGeom>
          <a:noFill/>
          <a:ln w="9525">
            <a:noFill/>
            <a:miter lim="800000"/>
            <a:headEnd/>
            <a:tailEnd/>
          </a:ln>
        </p:spPr>
        <p:txBody>
          <a:bodyPr wrap="none">
            <a:spAutoFit/>
          </a:bodyPr>
          <a:lstStyle/>
          <a:p>
            <a:pPr algn="ctr" eaLnBrk="0" hangingPunct="0"/>
            <a:r>
              <a:rPr kumimoji="1" lang="en-US" dirty="0">
                <a:solidFill>
                  <a:srgbClr val="FFFFFF"/>
                </a:solidFill>
                <a:latin typeface="Arial" charset="0"/>
              </a:rPr>
              <a:t>Chippewa medicine man singer with ceremonial turtle clan drum.</a:t>
            </a:r>
            <a:br>
              <a:rPr kumimoji="1" lang="en-US" dirty="0">
                <a:solidFill>
                  <a:srgbClr val="FFFFFF"/>
                </a:solidFill>
                <a:latin typeface="Arial" charset="0"/>
              </a:rPr>
            </a:br>
            <a:r>
              <a:rPr kumimoji="1" lang="en-US" dirty="0">
                <a:solidFill>
                  <a:srgbClr val="FFFFFF"/>
                </a:solidFill>
                <a:latin typeface="Arial" charset="0"/>
              </a:rPr>
              <a:t>Photograph Collection </a:t>
            </a:r>
            <a:r>
              <a:rPr kumimoji="1" lang="en-US" i="1" dirty="0">
                <a:solidFill>
                  <a:srgbClr val="FFFFFF"/>
                </a:solidFill>
                <a:latin typeface="Arial" charset="0"/>
              </a:rPr>
              <a:t>ca</a:t>
            </a:r>
            <a:r>
              <a:rPr kumimoji="1" lang="en-US" dirty="0">
                <a:solidFill>
                  <a:srgbClr val="FFFFFF"/>
                </a:solidFill>
                <a:latin typeface="Arial" charset="0"/>
              </a:rPr>
              <a:t>. 1900</a:t>
            </a:r>
          </a:p>
          <a:p>
            <a:pPr algn="ctr" eaLnBrk="0" hangingPunct="0"/>
            <a:r>
              <a:rPr kumimoji="1" lang="en-US" sz="1200" dirty="0">
                <a:solidFill>
                  <a:srgbClr val="FFFFFF"/>
                </a:solidFill>
                <a:latin typeface="Arial" charset="0"/>
              </a:rPr>
              <a:t>Minnesota Historical Society, Negative No. 21120 </a:t>
            </a:r>
          </a:p>
        </p:txBody>
      </p:sp>
      <p:pic>
        <p:nvPicPr>
          <p:cNvPr id="55299" name="Picture 4"/>
          <p:cNvPicPr>
            <a:picLocks noChangeAspect="1" noChangeArrowheads="1"/>
          </p:cNvPicPr>
          <p:nvPr/>
        </p:nvPicPr>
        <p:blipFill>
          <a:blip r:embed="rId2" cstate="print"/>
          <a:srcRect/>
          <a:stretch>
            <a:fillRect/>
          </a:stretch>
        </p:blipFill>
        <p:spPr bwMode="auto">
          <a:xfrm>
            <a:off x="3094058" y="76200"/>
            <a:ext cx="4449763" cy="5562600"/>
          </a:xfrm>
          <a:prstGeom prst="rect">
            <a:avLst/>
          </a:prstGeom>
          <a:noFill/>
          <a:ln w="9525">
            <a:noFill/>
            <a:miter lim="800000"/>
            <a:headEnd/>
            <a:tailEnd/>
          </a:ln>
        </p:spPr>
      </p:pic>
    </p:spTree>
    <p:extLst>
      <p:ext uri="{BB962C8B-B14F-4D97-AF65-F5344CB8AC3E}">
        <p14:creationId xmlns:p14="http://schemas.microsoft.com/office/powerpoint/2010/main" val="3846050185"/>
      </p:ext>
    </p:extLst>
  </p:cSld>
  <p:clrMapOvr>
    <a:masterClrMapping/>
  </p:clrMapOvr>
  <p:transition/>
</p:sld>
</file>

<file path=ppt/slides/slide27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33795" name="Picture 2"/>
          <p:cNvPicPr>
            <a:picLocks noChangeAspect="1" noChangeArrowheads="1"/>
          </p:cNvPicPr>
          <p:nvPr/>
        </p:nvPicPr>
        <p:blipFill>
          <a:blip r:embed="rId3" cstate="print"/>
          <a:srcRect/>
          <a:stretch>
            <a:fillRect/>
          </a:stretch>
        </p:blipFill>
        <p:spPr bwMode="auto">
          <a:xfrm>
            <a:off x="4433546" y="1516750"/>
            <a:ext cx="5791200" cy="3857625"/>
          </a:xfrm>
          <a:prstGeom prst="rect">
            <a:avLst/>
          </a:prstGeom>
          <a:noFill/>
          <a:ln w="28575">
            <a:noFill/>
            <a:miter lim="800000"/>
            <a:headEnd/>
            <a:tailEnd/>
          </a:ln>
        </p:spPr>
      </p:pic>
      <p:pic>
        <p:nvPicPr>
          <p:cNvPr id="5" name="Picture 4"/>
          <p:cNvPicPr>
            <a:picLocks noChangeAspect="1" noChangeArrowheads="1"/>
          </p:cNvPicPr>
          <p:nvPr/>
        </p:nvPicPr>
        <p:blipFill>
          <a:blip r:embed="rId4" cstate="print"/>
          <a:srcRect/>
          <a:stretch>
            <a:fillRect/>
          </a:stretch>
        </p:blipFill>
        <p:spPr bwMode="auto">
          <a:xfrm>
            <a:off x="-1995250" y="-717665"/>
            <a:ext cx="6356180" cy="7945791"/>
          </a:xfrm>
          <a:prstGeom prst="rect">
            <a:avLst/>
          </a:prstGeom>
          <a:noFill/>
          <a:ln w="9525">
            <a:noFill/>
            <a:miter lim="800000"/>
            <a:headEnd/>
            <a:tailEnd/>
          </a:ln>
        </p:spPr>
      </p:pic>
      <p:sp>
        <p:nvSpPr>
          <p:cNvPr id="2" name="Rectangle 1"/>
          <p:cNvSpPr/>
          <p:nvPr/>
        </p:nvSpPr>
        <p:spPr>
          <a:xfrm>
            <a:off x="2208442" y="4932466"/>
            <a:ext cx="1585690" cy="523220"/>
          </a:xfrm>
          <a:prstGeom prst="rect">
            <a:avLst/>
          </a:prstGeom>
        </p:spPr>
        <p:txBody>
          <a:bodyPr wrap="none">
            <a:spAutoFit/>
          </a:bodyPr>
          <a:lstStyle/>
          <a:p>
            <a:r>
              <a:rPr kumimoji="1" lang="en-US" sz="2800" b="1" i="1" dirty="0">
                <a:solidFill>
                  <a:srgbClr val="FF0000"/>
                </a:solidFill>
                <a:latin typeface="Arial" charset="0"/>
              </a:rPr>
              <a:t>ca</a:t>
            </a:r>
            <a:r>
              <a:rPr kumimoji="1" lang="en-US" sz="2800" b="1" dirty="0">
                <a:solidFill>
                  <a:srgbClr val="FF0000"/>
                </a:solidFill>
                <a:latin typeface="Arial" charset="0"/>
              </a:rPr>
              <a:t>. 1900</a:t>
            </a:r>
            <a:endParaRPr lang="en-US" sz="2800" b="1" dirty="0">
              <a:solidFill>
                <a:srgbClr val="FF0000"/>
              </a:solidFill>
            </a:endParaRPr>
          </a:p>
        </p:txBody>
      </p:sp>
      <p:sp>
        <p:nvSpPr>
          <p:cNvPr id="7" name="Rectangle 6"/>
          <p:cNvSpPr/>
          <p:nvPr/>
        </p:nvSpPr>
        <p:spPr>
          <a:xfrm>
            <a:off x="5191093" y="4751044"/>
            <a:ext cx="986167" cy="523220"/>
          </a:xfrm>
          <a:prstGeom prst="rect">
            <a:avLst/>
          </a:prstGeom>
        </p:spPr>
        <p:txBody>
          <a:bodyPr wrap="none">
            <a:spAutoFit/>
          </a:bodyPr>
          <a:lstStyle/>
          <a:p>
            <a:r>
              <a:rPr kumimoji="1" lang="en-US" sz="2800" b="1" dirty="0">
                <a:solidFill>
                  <a:srgbClr val="FF0000"/>
                </a:solidFill>
                <a:latin typeface="Arial" charset="0"/>
              </a:rPr>
              <a:t>2008</a:t>
            </a:r>
            <a:endParaRPr lang="en-US" sz="2800" b="1" dirty="0">
              <a:solidFill>
                <a:srgbClr val="FF0000"/>
              </a:solidFill>
            </a:endParaRPr>
          </a:p>
        </p:txBody>
      </p:sp>
      <p:sp>
        <p:nvSpPr>
          <p:cNvPr id="8" name="Rectangle 19"/>
          <p:cNvSpPr>
            <a:spLocks noChangeArrowheads="1"/>
          </p:cNvSpPr>
          <p:nvPr/>
        </p:nvSpPr>
        <p:spPr bwMode="auto">
          <a:xfrm>
            <a:off x="2008208" y="6568730"/>
            <a:ext cx="5118261" cy="276999"/>
          </a:xfrm>
          <a:prstGeom prst="rect">
            <a:avLst/>
          </a:prstGeom>
          <a:noFill/>
          <a:ln w="28575">
            <a:noFill/>
            <a:miter lim="800000"/>
            <a:headEnd/>
            <a:tailEnd/>
          </a:ln>
          <a:effectLst/>
        </p:spPr>
        <p:txBody>
          <a:bodyPr wrap="none" anchor="ctr">
            <a:spAutoFit/>
          </a:bodyPr>
          <a:lstStyle/>
          <a:p>
            <a:pPr eaLnBrk="0" hangingPunct="0">
              <a:defRPr/>
            </a:pPr>
            <a:r>
              <a:rPr kumimoji="1" lang="en-US" sz="1200" dirty="0">
                <a:solidFill>
                  <a:srgbClr val="FFFFFF"/>
                </a:solidFill>
                <a:latin typeface="Arial"/>
                <a:hlinkClick r:id="rId5"/>
              </a:rPr>
              <a:t>www.duluthnewstribune.com/articles/index.cfm?id=64520&amp;section=None</a:t>
            </a:r>
            <a:endParaRPr kumimoji="1" lang="en-US" sz="1200" dirty="0">
              <a:solidFill>
                <a:srgbClr val="FFFFFF"/>
              </a:solidFill>
              <a:latin typeface="Arial"/>
            </a:endParaRPr>
          </a:p>
        </p:txBody>
      </p:sp>
    </p:spTree>
    <p:extLst>
      <p:ext uri="{BB962C8B-B14F-4D97-AF65-F5344CB8AC3E}">
        <p14:creationId xmlns:p14="http://schemas.microsoft.com/office/powerpoint/2010/main" val="1874058099"/>
      </p:ext>
    </p:extLst>
  </p:cSld>
  <p:clrMapOvr>
    <a:masterClrMapping/>
  </p:clrMapOvr>
  <p:transition/>
</p:sld>
</file>

<file path=ppt/slides/slide27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33795" name="Picture 2"/>
          <p:cNvPicPr>
            <a:picLocks noChangeAspect="1" noChangeArrowheads="1"/>
          </p:cNvPicPr>
          <p:nvPr/>
        </p:nvPicPr>
        <p:blipFill>
          <a:blip r:embed="rId3" cstate="print"/>
          <a:srcRect/>
          <a:stretch>
            <a:fillRect/>
          </a:stretch>
        </p:blipFill>
        <p:spPr bwMode="auto">
          <a:xfrm>
            <a:off x="4433546" y="1516750"/>
            <a:ext cx="5791200" cy="3857625"/>
          </a:xfrm>
          <a:prstGeom prst="rect">
            <a:avLst/>
          </a:prstGeom>
          <a:noFill/>
          <a:ln w="28575">
            <a:noFill/>
            <a:miter lim="800000"/>
            <a:headEnd/>
            <a:tailEnd/>
          </a:ln>
        </p:spPr>
      </p:pic>
      <p:pic>
        <p:nvPicPr>
          <p:cNvPr id="5" name="Picture 4"/>
          <p:cNvPicPr>
            <a:picLocks noChangeAspect="1" noChangeArrowheads="1"/>
          </p:cNvPicPr>
          <p:nvPr/>
        </p:nvPicPr>
        <p:blipFill>
          <a:blip r:embed="rId4" cstate="print"/>
          <a:srcRect/>
          <a:stretch>
            <a:fillRect/>
          </a:stretch>
        </p:blipFill>
        <p:spPr bwMode="auto">
          <a:xfrm>
            <a:off x="-1995250" y="-717665"/>
            <a:ext cx="6356180" cy="7945791"/>
          </a:xfrm>
          <a:prstGeom prst="rect">
            <a:avLst/>
          </a:prstGeom>
          <a:noFill/>
          <a:ln w="9525">
            <a:noFill/>
            <a:miter lim="800000"/>
            <a:headEnd/>
            <a:tailEnd/>
          </a:ln>
        </p:spPr>
      </p:pic>
      <p:sp>
        <p:nvSpPr>
          <p:cNvPr id="2" name="Rectangle 1"/>
          <p:cNvSpPr/>
          <p:nvPr/>
        </p:nvSpPr>
        <p:spPr>
          <a:xfrm>
            <a:off x="2208442" y="4932466"/>
            <a:ext cx="1585690" cy="523220"/>
          </a:xfrm>
          <a:prstGeom prst="rect">
            <a:avLst/>
          </a:prstGeom>
        </p:spPr>
        <p:txBody>
          <a:bodyPr wrap="none">
            <a:spAutoFit/>
          </a:bodyPr>
          <a:lstStyle/>
          <a:p>
            <a:r>
              <a:rPr kumimoji="1" lang="en-US" sz="2800" b="1" i="1" dirty="0">
                <a:latin typeface="Arial" charset="0"/>
              </a:rPr>
              <a:t>ca</a:t>
            </a:r>
            <a:r>
              <a:rPr kumimoji="1" lang="en-US" sz="2800" b="1" dirty="0">
                <a:latin typeface="Arial" charset="0"/>
              </a:rPr>
              <a:t>. 1900</a:t>
            </a:r>
            <a:endParaRPr lang="en-US" sz="2800" b="1" dirty="0"/>
          </a:p>
        </p:txBody>
      </p:sp>
      <p:sp>
        <p:nvSpPr>
          <p:cNvPr id="7" name="Rectangle 6"/>
          <p:cNvSpPr/>
          <p:nvPr/>
        </p:nvSpPr>
        <p:spPr>
          <a:xfrm>
            <a:off x="5191093" y="4751044"/>
            <a:ext cx="986167" cy="523220"/>
          </a:xfrm>
          <a:prstGeom prst="rect">
            <a:avLst/>
          </a:prstGeom>
        </p:spPr>
        <p:txBody>
          <a:bodyPr wrap="none">
            <a:spAutoFit/>
          </a:bodyPr>
          <a:lstStyle/>
          <a:p>
            <a:r>
              <a:rPr kumimoji="1" lang="en-US" sz="2800" b="1" dirty="0">
                <a:latin typeface="Arial" charset="0"/>
              </a:rPr>
              <a:t>2008</a:t>
            </a:r>
            <a:endParaRPr lang="en-US" sz="2800" b="1" dirty="0"/>
          </a:p>
        </p:txBody>
      </p:sp>
      <p:sp>
        <p:nvSpPr>
          <p:cNvPr id="8" name="Rectangle 19"/>
          <p:cNvSpPr>
            <a:spLocks noChangeArrowheads="1"/>
          </p:cNvSpPr>
          <p:nvPr/>
        </p:nvSpPr>
        <p:spPr bwMode="auto">
          <a:xfrm>
            <a:off x="2008208" y="6568730"/>
            <a:ext cx="5118261" cy="276999"/>
          </a:xfrm>
          <a:prstGeom prst="rect">
            <a:avLst/>
          </a:prstGeom>
          <a:noFill/>
          <a:ln w="28575">
            <a:noFill/>
            <a:miter lim="800000"/>
            <a:headEnd/>
            <a:tailEnd/>
          </a:ln>
          <a:effectLst/>
        </p:spPr>
        <p:txBody>
          <a:bodyPr wrap="none" anchor="ctr">
            <a:spAutoFit/>
          </a:bodyPr>
          <a:lstStyle/>
          <a:p>
            <a:pPr eaLnBrk="0" hangingPunct="0">
              <a:defRPr/>
            </a:pPr>
            <a:r>
              <a:rPr kumimoji="1" lang="en-US" sz="1200" dirty="0">
                <a:solidFill>
                  <a:srgbClr val="FFFFFF"/>
                </a:solidFill>
                <a:latin typeface="Arial"/>
                <a:hlinkClick r:id="rId5"/>
              </a:rPr>
              <a:t>www.duluthnewstribune.com/articles/index.cfm?id=64520&amp;section=None</a:t>
            </a:r>
            <a:endParaRPr kumimoji="1" lang="en-US" sz="1200" dirty="0">
              <a:solidFill>
                <a:srgbClr val="FFFFFF"/>
              </a:solidFill>
              <a:latin typeface="Arial"/>
            </a:endParaRPr>
          </a:p>
        </p:txBody>
      </p:sp>
      <p:sp>
        <p:nvSpPr>
          <p:cNvPr id="9" name="Down Arrow 8"/>
          <p:cNvSpPr/>
          <p:nvPr/>
        </p:nvSpPr>
        <p:spPr>
          <a:xfrm rot="1855510">
            <a:off x="5980656" y="815596"/>
            <a:ext cx="813322" cy="2585535"/>
          </a:xfrm>
          <a:prstGeom prst="downArrow">
            <a:avLst/>
          </a:prstGeom>
          <a:solidFill>
            <a:srgbClr val="FFD700"/>
          </a:solidFill>
          <a:ln w="7620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800000"/>
              </a:solidFill>
              <a:effectLst/>
              <a:uLnTx/>
              <a:uFillTx/>
              <a:latin typeface="Arial Black" panose="020B0A04020102020204" pitchFamily="34" charset="0"/>
              <a:ea typeface="+mn-ea"/>
              <a:cs typeface="Arial" panose="020B0604020202020204" pitchFamily="34" charset="0"/>
            </a:endParaRPr>
          </a:p>
        </p:txBody>
      </p:sp>
      <p:sp>
        <p:nvSpPr>
          <p:cNvPr id="10" name="Down Arrow 9"/>
          <p:cNvSpPr/>
          <p:nvPr/>
        </p:nvSpPr>
        <p:spPr>
          <a:xfrm rot="1855510">
            <a:off x="3339056" y="1323596"/>
            <a:ext cx="813322" cy="2585535"/>
          </a:xfrm>
          <a:prstGeom prst="downArrow">
            <a:avLst/>
          </a:prstGeom>
          <a:solidFill>
            <a:srgbClr val="FFD700"/>
          </a:solidFill>
          <a:ln w="7620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800000"/>
              </a:solidFill>
              <a:effectLst/>
              <a:uLnTx/>
              <a:uFillTx/>
              <a:latin typeface="Arial Black" panose="020B0A04020102020204" pitchFamily="34" charset="0"/>
              <a:ea typeface="+mn-ea"/>
              <a:cs typeface="Arial" panose="020B0604020202020204" pitchFamily="34" charset="0"/>
            </a:endParaRPr>
          </a:p>
        </p:txBody>
      </p:sp>
    </p:spTree>
    <p:extLst>
      <p:ext uri="{BB962C8B-B14F-4D97-AF65-F5344CB8AC3E}">
        <p14:creationId xmlns:p14="http://schemas.microsoft.com/office/powerpoint/2010/main" val="3788976802"/>
      </p:ext>
    </p:extLst>
  </p:cSld>
  <p:clrMapOvr>
    <a:masterClrMapping/>
  </p:clrMapOvr>
  <p:transition/>
</p:sld>
</file>

<file path=ppt/slides/slide273.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33795" name="Picture 2"/>
          <p:cNvPicPr>
            <a:picLocks noChangeAspect="1" noChangeArrowheads="1"/>
          </p:cNvPicPr>
          <p:nvPr/>
        </p:nvPicPr>
        <p:blipFill>
          <a:blip r:embed="rId3" cstate="print"/>
          <a:srcRect/>
          <a:stretch>
            <a:fillRect/>
          </a:stretch>
        </p:blipFill>
        <p:spPr bwMode="auto">
          <a:xfrm>
            <a:off x="4433546" y="1516750"/>
            <a:ext cx="5791200" cy="3857625"/>
          </a:xfrm>
          <a:prstGeom prst="rect">
            <a:avLst/>
          </a:prstGeom>
          <a:noFill/>
          <a:ln w="28575">
            <a:noFill/>
            <a:miter lim="800000"/>
            <a:headEnd/>
            <a:tailEnd/>
          </a:ln>
        </p:spPr>
      </p:pic>
      <p:pic>
        <p:nvPicPr>
          <p:cNvPr id="5" name="Picture 4"/>
          <p:cNvPicPr>
            <a:picLocks noChangeAspect="1" noChangeArrowheads="1"/>
          </p:cNvPicPr>
          <p:nvPr/>
        </p:nvPicPr>
        <p:blipFill>
          <a:blip r:embed="rId4" cstate="print"/>
          <a:srcRect/>
          <a:stretch>
            <a:fillRect/>
          </a:stretch>
        </p:blipFill>
        <p:spPr bwMode="auto">
          <a:xfrm>
            <a:off x="-1995250" y="-717665"/>
            <a:ext cx="6356180" cy="7945791"/>
          </a:xfrm>
          <a:prstGeom prst="rect">
            <a:avLst/>
          </a:prstGeom>
          <a:noFill/>
          <a:ln w="9525">
            <a:noFill/>
            <a:miter lim="800000"/>
            <a:headEnd/>
            <a:tailEnd/>
          </a:ln>
        </p:spPr>
      </p:pic>
      <p:sp>
        <p:nvSpPr>
          <p:cNvPr id="2" name="Rectangle 1"/>
          <p:cNvSpPr/>
          <p:nvPr/>
        </p:nvSpPr>
        <p:spPr>
          <a:xfrm>
            <a:off x="2208442" y="4932466"/>
            <a:ext cx="1585690" cy="523220"/>
          </a:xfrm>
          <a:prstGeom prst="rect">
            <a:avLst/>
          </a:prstGeom>
        </p:spPr>
        <p:txBody>
          <a:bodyPr wrap="none">
            <a:spAutoFit/>
          </a:bodyPr>
          <a:lstStyle/>
          <a:p>
            <a:r>
              <a:rPr kumimoji="1" lang="en-US" sz="2800" b="1" i="1" dirty="0">
                <a:solidFill>
                  <a:srgbClr val="FF0000"/>
                </a:solidFill>
                <a:latin typeface="Arial" charset="0"/>
              </a:rPr>
              <a:t>ca</a:t>
            </a:r>
            <a:r>
              <a:rPr kumimoji="1" lang="en-US" sz="2800" b="1" dirty="0">
                <a:solidFill>
                  <a:srgbClr val="FF0000"/>
                </a:solidFill>
                <a:latin typeface="Arial" charset="0"/>
              </a:rPr>
              <a:t>. 1900</a:t>
            </a:r>
            <a:endParaRPr lang="en-US" sz="2800" b="1" dirty="0">
              <a:solidFill>
                <a:srgbClr val="FF0000"/>
              </a:solidFill>
            </a:endParaRPr>
          </a:p>
        </p:txBody>
      </p:sp>
      <p:sp>
        <p:nvSpPr>
          <p:cNvPr id="7" name="Rectangle 6"/>
          <p:cNvSpPr/>
          <p:nvPr/>
        </p:nvSpPr>
        <p:spPr>
          <a:xfrm>
            <a:off x="5191093" y="4751044"/>
            <a:ext cx="986167" cy="523220"/>
          </a:xfrm>
          <a:prstGeom prst="rect">
            <a:avLst/>
          </a:prstGeom>
        </p:spPr>
        <p:txBody>
          <a:bodyPr wrap="none">
            <a:spAutoFit/>
          </a:bodyPr>
          <a:lstStyle/>
          <a:p>
            <a:r>
              <a:rPr kumimoji="1" lang="en-US" sz="2800" b="1" dirty="0">
                <a:solidFill>
                  <a:srgbClr val="FF0000"/>
                </a:solidFill>
                <a:latin typeface="Arial" charset="0"/>
              </a:rPr>
              <a:t>2008</a:t>
            </a:r>
            <a:endParaRPr lang="en-US" sz="2800" b="1" dirty="0">
              <a:solidFill>
                <a:srgbClr val="FF0000"/>
              </a:solidFill>
            </a:endParaRPr>
          </a:p>
        </p:txBody>
      </p:sp>
      <p:sp>
        <p:nvSpPr>
          <p:cNvPr id="8" name="Rectangle 19"/>
          <p:cNvSpPr>
            <a:spLocks noChangeArrowheads="1"/>
          </p:cNvSpPr>
          <p:nvPr/>
        </p:nvSpPr>
        <p:spPr bwMode="auto">
          <a:xfrm>
            <a:off x="2008208" y="6568730"/>
            <a:ext cx="5118261" cy="276999"/>
          </a:xfrm>
          <a:prstGeom prst="rect">
            <a:avLst/>
          </a:prstGeom>
          <a:noFill/>
          <a:ln w="28575">
            <a:noFill/>
            <a:miter lim="800000"/>
            <a:headEnd/>
            <a:tailEnd/>
          </a:ln>
          <a:effectLst/>
        </p:spPr>
        <p:txBody>
          <a:bodyPr wrap="none" anchor="ctr">
            <a:spAutoFit/>
          </a:bodyPr>
          <a:lstStyle/>
          <a:p>
            <a:pPr eaLnBrk="0" hangingPunct="0">
              <a:defRPr/>
            </a:pPr>
            <a:r>
              <a:rPr kumimoji="1" lang="en-US" sz="1200" dirty="0">
                <a:solidFill>
                  <a:srgbClr val="FFFFFF"/>
                </a:solidFill>
                <a:latin typeface="Arial"/>
                <a:hlinkClick r:id="rId5"/>
              </a:rPr>
              <a:t>www.duluthnewstribune.com/articles/index.cfm?id=64520&amp;section=None</a:t>
            </a:r>
            <a:endParaRPr kumimoji="1" lang="en-US" sz="1200" dirty="0">
              <a:solidFill>
                <a:srgbClr val="FFFFFF"/>
              </a:solidFill>
              <a:latin typeface="Arial"/>
            </a:endParaRPr>
          </a:p>
        </p:txBody>
      </p:sp>
      <p:sp>
        <p:nvSpPr>
          <p:cNvPr id="9" name="Down Arrow 8"/>
          <p:cNvSpPr/>
          <p:nvPr/>
        </p:nvSpPr>
        <p:spPr>
          <a:xfrm rot="1855510">
            <a:off x="5980656" y="815596"/>
            <a:ext cx="813322" cy="2585535"/>
          </a:xfrm>
          <a:prstGeom prst="downArrow">
            <a:avLst/>
          </a:prstGeom>
          <a:solidFill>
            <a:srgbClr val="FFD700"/>
          </a:solidFill>
          <a:ln w="7620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800000"/>
              </a:solidFill>
              <a:effectLst/>
              <a:uLnTx/>
              <a:uFillTx/>
              <a:latin typeface="Arial Black" panose="020B0A04020102020204" pitchFamily="34" charset="0"/>
              <a:ea typeface="+mn-ea"/>
              <a:cs typeface="Arial" panose="020B0604020202020204" pitchFamily="34" charset="0"/>
            </a:endParaRPr>
          </a:p>
        </p:txBody>
      </p:sp>
      <p:sp>
        <p:nvSpPr>
          <p:cNvPr id="10" name="Down Arrow 9"/>
          <p:cNvSpPr/>
          <p:nvPr/>
        </p:nvSpPr>
        <p:spPr>
          <a:xfrm rot="1855510">
            <a:off x="3339056" y="1323596"/>
            <a:ext cx="813322" cy="2585535"/>
          </a:xfrm>
          <a:prstGeom prst="downArrow">
            <a:avLst/>
          </a:prstGeom>
          <a:solidFill>
            <a:srgbClr val="FFD700"/>
          </a:solidFill>
          <a:ln w="7620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800000"/>
              </a:solidFill>
              <a:effectLst/>
              <a:uLnTx/>
              <a:uFillTx/>
              <a:latin typeface="Arial Black" panose="020B0A04020102020204" pitchFamily="34" charset="0"/>
              <a:ea typeface="+mn-ea"/>
              <a:cs typeface="Arial" panose="020B0604020202020204" pitchFamily="34" charset="0"/>
            </a:endParaRPr>
          </a:p>
        </p:txBody>
      </p:sp>
    </p:spTree>
    <p:extLst>
      <p:ext uri="{BB962C8B-B14F-4D97-AF65-F5344CB8AC3E}">
        <p14:creationId xmlns:p14="http://schemas.microsoft.com/office/powerpoint/2010/main" val="1558048288"/>
      </p:ext>
    </p:extLst>
  </p:cSld>
  <p:clrMapOvr>
    <a:masterClrMapping/>
  </p:clrMapOvr>
  <p:transition/>
</p:sld>
</file>

<file path=ppt/slides/slide27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15042" name="AutoShape 2"/>
          <p:cNvSpPr>
            <a:spLocks noChangeArrowheads="1"/>
          </p:cNvSpPr>
          <p:nvPr/>
        </p:nvSpPr>
        <p:spPr bwMode="auto">
          <a:xfrm>
            <a:off x="2914653" y="4610045"/>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charset="0"/>
            </a:endParaRPr>
          </a:p>
        </p:txBody>
      </p:sp>
      <p:sp>
        <p:nvSpPr>
          <p:cNvPr id="215043" name="AutoShape 3"/>
          <p:cNvSpPr>
            <a:spLocks noChangeArrowheads="1"/>
          </p:cNvSpPr>
          <p:nvPr/>
        </p:nvSpPr>
        <p:spPr bwMode="auto">
          <a:xfrm>
            <a:off x="2533653" y="3943414"/>
            <a:ext cx="1795463" cy="733425"/>
          </a:xfrm>
          <a:prstGeom prst="leftArrow">
            <a:avLst>
              <a:gd name="adj1" fmla="val 50000"/>
              <a:gd name="adj2" fmla="val 40291"/>
            </a:avLst>
          </a:prstGeom>
          <a:noFill/>
          <a:ln w="9525">
            <a:noFill/>
            <a:miter lim="800000"/>
            <a:headEnd/>
            <a:tailEnd/>
          </a:ln>
        </p:spPr>
        <p:txBody>
          <a:bodyPr anchor="ctr">
            <a:spAutoFit/>
          </a:bodyPr>
          <a:lstStyle/>
          <a:p>
            <a:endParaRPr lang="en-US">
              <a:solidFill>
                <a:srgbClr val="000000"/>
              </a:solidFill>
              <a:latin typeface="Arial" charset="0"/>
            </a:endParaRPr>
          </a:p>
        </p:txBody>
      </p:sp>
      <p:sp>
        <p:nvSpPr>
          <p:cNvPr id="215044" name="AutoShape 4"/>
          <p:cNvSpPr>
            <a:spLocks noChangeArrowheads="1"/>
          </p:cNvSpPr>
          <p:nvPr/>
        </p:nvSpPr>
        <p:spPr bwMode="auto">
          <a:xfrm flipV="1">
            <a:off x="1847852" y="4867339"/>
            <a:ext cx="976313" cy="733425"/>
          </a:xfrm>
          <a:prstGeom prst="leftArrow">
            <a:avLst>
              <a:gd name="adj1" fmla="val 50000"/>
              <a:gd name="adj2" fmla="val 25009"/>
            </a:avLst>
          </a:prstGeom>
          <a:noFill/>
          <a:ln w="9525">
            <a:noFill/>
            <a:miter lim="800000"/>
            <a:headEnd/>
            <a:tailEnd/>
          </a:ln>
        </p:spPr>
        <p:txBody>
          <a:bodyPr anchor="ctr">
            <a:spAutoFit/>
          </a:bodyPr>
          <a:lstStyle/>
          <a:p>
            <a:endParaRPr lang="en-US">
              <a:solidFill>
                <a:srgbClr val="000000"/>
              </a:solidFill>
              <a:latin typeface="Arial" charset="0"/>
            </a:endParaRPr>
          </a:p>
        </p:txBody>
      </p:sp>
      <p:sp>
        <p:nvSpPr>
          <p:cNvPr id="215045" name="AutoShape 5"/>
          <p:cNvSpPr>
            <a:spLocks noChangeArrowheads="1"/>
          </p:cNvSpPr>
          <p:nvPr/>
        </p:nvSpPr>
        <p:spPr bwMode="auto">
          <a:xfrm>
            <a:off x="1847852" y="6572252"/>
            <a:ext cx="976313" cy="733425"/>
          </a:xfrm>
          <a:prstGeom prst="leftArrow">
            <a:avLst>
              <a:gd name="adj1" fmla="val 50000"/>
              <a:gd name="adj2" fmla="val 50264"/>
            </a:avLst>
          </a:prstGeom>
          <a:noFill/>
          <a:ln w="9525">
            <a:noFill/>
            <a:miter lim="800000"/>
            <a:headEnd/>
            <a:tailEnd/>
          </a:ln>
        </p:spPr>
        <p:txBody>
          <a:bodyPr anchor="ctr">
            <a:spAutoFit/>
          </a:bodyPr>
          <a:lstStyle/>
          <a:p>
            <a:endParaRPr lang="en-US">
              <a:solidFill>
                <a:srgbClr val="000000"/>
              </a:solidFill>
              <a:latin typeface="Arial" charset="0"/>
            </a:endParaRPr>
          </a:p>
        </p:txBody>
      </p:sp>
      <p:sp>
        <p:nvSpPr>
          <p:cNvPr id="215046" name="AutoShape 6"/>
          <p:cNvSpPr>
            <a:spLocks noChangeArrowheads="1"/>
          </p:cNvSpPr>
          <p:nvPr/>
        </p:nvSpPr>
        <p:spPr bwMode="auto">
          <a:xfrm>
            <a:off x="2495550" y="4610045"/>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charset="0"/>
            </a:endParaRPr>
          </a:p>
        </p:txBody>
      </p:sp>
      <p:sp>
        <p:nvSpPr>
          <p:cNvPr id="215047" name="AutoShape 7"/>
          <p:cNvSpPr>
            <a:spLocks noChangeArrowheads="1"/>
          </p:cNvSpPr>
          <p:nvPr/>
        </p:nvSpPr>
        <p:spPr bwMode="auto">
          <a:xfrm>
            <a:off x="3181350" y="5010095"/>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charset="0"/>
            </a:endParaRPr>
          </a:p>
        </p:txBody>
      </p:sp>
      <p:sp>
        <p:nvSpPr>
          <p:cNvPr id="215048" name="AutoShape 8"/>
          <p:cNvSpPr>
            <a:spLocks noChangeArrowheads="1"/>
          </p:cNvSpPr>
          <p:nvPr/>
        </p:nvSpPr>
        <p:spPr bwMode="auto">
          <a:xfrm>
            <a:off x="3238501" y="5295845"/>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charset="0"/>
            </a:endParaRPr>
          </a:p>
        </p:txBody>
      </p:sp>
      <p:sp>
        <p:nvSpPr>
          <p:cNvPr id="215049" name="AutoShape 9"/>
          <p:cNvSpPr>
            <a:spLocks noChangeArrowheads="1"/>
          </p:cNvSpPr>
          <p:nvPr/>
        </p:nvSpPr>
        <p:spPr bwMode="auto">
          <a:xfrm>
            <a:off x="2724150" y="5333945"/>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charset="0"/>
            </a:endParaRPr>
          </a:p>
        </p:txBody>
      </p:sp>
      <p:sp>
        <p:nvSpPr>
          <p:cNvPr id="215050" name="Text Box 10"/>
          <p:cNvSpPr txBox="1">
            <a:spLocks noChangeArrowheads="1"/>
          </p:cNvSpPr>
          <p:nvPr/>
        </p:nvSpPr>
        <p:spPr bwMode="auto">
          <a:xfrm>
            <a:off x="2689412" y="6590549"/>
            <a:ext cx="3724096" cy="216366"/>
          </a:xfrm>
          <a:prstGeom prst="rect">
            <a:avLst/>
          </a:prstGeom>
          <a:noFill/>
          <a:ln w="9525">
            <a:noFill/>
            <a:miter lim="800000"/>
            <a:headEnd/>
            <a:tailEnd/>
          </a:ln>
        </p:spPr>
        <p:txBody>
          <a:bodyPr wrap="square">
            <a:spAutoFit/>
          </a:bodyPr>
          <a:lstStyle/>
          <a:p>
            <a:pPr algn="ctr"/>
            <a:r>
              <a:rPr lang="en-US" sz="800" i="1" dirty="0">
                <a:solidFill>
                  <a:srgbClr val="000000"/>
                </a:solidFill>
                <a:latin typeface="Arial" charset="0"/>
                <a:hlinkClick r:id="rId3"/>
              </a:rPr>
              <a:t>://www.blackbearcasinoresort.com/</a:t>
            </a:r>
            <a:endParaRPr lang="en-US" sz="800" i="1" dirty="0">
              <a:solidFill>
                <a:srgbClr val="000000"/>
              </a:solidFill>
              <a:latin typeface="Arial" charset="0"/>
            </a:endParaRPr>
          </a:p>
        </p:txBody>
      </p:sp>
      <p:pic>
        <p:nvPicPr>
          <p:cNvPr id="405506" name="Picture 2"/>
          <p:cNvPicPr>
            <a:picLocks noChangeAspect="1" noChangeArrowheads="1"/>
          </p:cNvPicPr>
          <p:nvPr/>
        </p:nvPicPr>
        <p:blipFill>
          <a:blip r:embed="rId4" cstate="print"/>
          <a:srcRect/>
          <a:stretch>
            <a:fillRect/>
          </a:stretch>
        </p:blipFill>
        <p:spPr bwMode="auto">
          <a:xfrm>
            <a:off x="672353" y="591468"/>
            <a:ext cx="7772400" cy="4857750"/>
          </a:xfrm>
          <a:prstGeom prst="rect">
            <a:avLst/>
          </a:prstGeom>
          <a:noFill/>
          <a:ln w="9525">
            <a:noFill/>
            <a:miter lim="800000"/>
            <a:headEnd/>
            <a:tailEnd/>
          </a:ln>
        </p:spPr>
      </p:pic>
      <p:pic>
        <p:nvPicPr>
          <p:cNvPr id="405507" name="Picture 3"/>
          <p:cNvPicPr>
            <a:picLocks noChangeAspect="1" noChangeArrowheads="1"/>
          </p:cNvPicPr>
          <p:nvPr/>
        </p:nvPicPr>
        <p:blipFill>
          <a:blip r:embed="rId5" cstate="print"/>
          <a:srcRect/>
          <a:stretch>
            <a:fillRect/>
          </a:stretch>
        </p:blipFill>
        <p:spPr bwMode="auto">
          <a:xfrm>
            <a:off x="3381375" y="3543807"/>
            <a:ext cx="2381250" cy="1590675"/>
          </a:xfrm>
          <a:prstGeom prst="rect">
            <a:avLst/>
          </a:prstGeom>
          <a:noFill/>
          <a:ln w="9525">
            <a:noFill/>
            <a:miter lim="800000"/>
            <a:headEnd/>
            <a:tailEnd/>
          </a:ln>
        </p:spPr>
      </p:pic>
      <p:sp>
        <p:nvSpPr>
          <p:cNvPr id="15" name="Text Box 4"/>
          <p:cNvSpPr txBox="1">
            <a:spLocks noChangeArrowheads="1"/>
          </p:cNvSpPr>
          <p:nvPr/>
        </p:nvSpPr>
        <p:spPr bwMode="auto">
          <a:xfrm>
            <a:off x="4495821" y="5544456"/>
            <a:ext cx="611065" cy="215444"/>
          </a:xfrm>
          <a:prstGeom prst="rect">
            <a:avLst/>
          </a:prstGeom>
          <a:noFill/>
          <a:ln w="9525">
            <a:noFill/>
            <a:miter lim="800000"/>
            <a:headEnd/>
            <a:tailEnd/>
          </a:ln>
        </p:spPr>
        <p:txBody>
          <a:bodyPr wrap="none">
            <a:spAutoFit/>
          </a:bodyPr>
          <a:lstStyle/>
          <a:p>
            <a:pPr eaLnBrk="0" hangingPunct="0"/>
            <a:r>
              <a:rPr kumimoji="1" lang="en-US" sz="800" dirty="0">
                <a:solidFill>
                  <a:srgbClr val="000000"/>
                </a:solidFill>
                <a:latin typeface="Times New Roman" pitchFamily="18" charset="0"/>
              </a:rPr>
              <a:t>Wikipedia</a:t>
            </a:r>
          </a:p>
        </p:txBody>
      </p:sp>
      <p:pic>
        <p:nvPicPr>
          <p:cNvPr id="405508" name="Picture 4"/>
          <p:cNvPicPr>
            <a:picLocks noChangeAspect="1" noChangeArrowheads="1"/>
          </p:cNvPicPr>
          <p:nvPr/>
        </p:nvPicPr>
        <p:blipFill>
          <a:blip r:embed="rId6" cstate="print"/>
          <a:srcRect/>
          <a:stretch>
            <a:fillRect/>
          </a:stretch>
        </p:blipFill>
        <p:spPr bwMode="auto">
          <a:xfrm>
            <a:off x="1781628" y="1578480"/>
            <a:ext cx="1371600" cy="1514475"/>
          </a:xfrm>
          <a:prstGeom prst="rect">
            <a:avLst/>
          </a:prstGeom>
          <a:noFill/>
          <a:ln w="9525">
            <a:noFill/>
            <a:miter lim="800000"/>
            <a:headEnd/>
            <a:tailEnd/>
          </a:ln>
        </p:spPr>
      </p:pic>
      <p:sp>
        <p:nvSpPr>
          <p:cNvPr id="17" name="Rectangle 16"/>
          <p:cNvSpPr>
            <a:spLocks noChangeArrowheads="1"/>
          </p:cNvSpPr>
          <p:nvPr/>
        </p:nvSpPr>
        <p:spPr bwMode="auto">
          <a:xfrm>
            <a:off x="406399" y="5617847"/>
            <a:ext cx="8316686" cy="954107"/>
          </a:xfrm>
          <a:prstGeom prst="rect">
            <a:avLst/>
          </a:prstGeom>
          <a:solidFill>
            <a:schemeClr val="bg1"/>
          </a:solidFill>
          <a:ln w="76200">
            <a:solidFill>
              <a:srgbClr val="FFC000"/>
            </a:solidFill>
            <a:miter lim="800000"/>
            <a:headEnd/>
            <a:tailEnd/>
          </a:ln>
        </p:spPr>
        <p:txBody>
          <a:bodyPr wrap="square" lIns="228600" tIns="228600" rIns="228600" bIns="228600" anchor="ctr">
            <a:spAutoFit/>
          </a:bodyPr>
          <a:lstStyle/>
          <a:p>
            <a:pPr algn="ctr"/>
            <a:r>
              <a:rPr lang="en-US" sz="3200" b="1" dirty="0">
                <a:solidFill>
                  <a:srgbClr val="000000"/>
                </a:solidFill>
                <a:latin typeface="Arial"/>
              </a:rPr>
              <a:t>you can see signs of this in tourism . . . </a:t>
            </a:r>
          </a:p>
        </p:txBody>
      </p:sp>
    </p:spTree>
    <p:extLst>
      <p:ext uri="{BB962C8B-B14F-4D97-AF65-F5344CB8AC3E}">
        <p14:creationId xmlns:p14="http://schemas.microsoft.com/office/powerpoint/2010/main" val="40182102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550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055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7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3010"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1"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endParaRPr>
          </a:p>
        </p:txBody>
      </p:sp>
      <p:sp>
        <p:nvSpPr>
          <p:cNvPr id="43012"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endParaRPr>
          </a:p>
        </p:txBody>
      </p:sp>
      <p:sp>
        <p:nvSpPr>
          <p:cNvPr id="43014"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5"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6"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7"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453" y="1016006"/>
            <a:ext cx="8254895" cy="2159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4874" y="3267396"/>
            <a:ext cx="4349748" cy="3262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 Box 10"/>
          <p:cNvSpPr txBox="1">
            <a:spLocks noChangeArrowheads="1"/>
          </p:cNvSpPr>
          <p:nvPr/>
        </p:nvSpPr>
        <p:spPr bwMode="auto">
          <a:xfrm>
            <a:off x="2465606" y="6632708"/>
            <a:ext cx="4225837" cy="215444"/>
          </a:xfrm>
          <a:prstGeom prst="rect">
            <a:avLst/>
          </a:prstGeom>
          <a:noFill/>
          <a:ln w="9525">
            <a:noFill/>
            <a:miter lim="800000"/>
            <a:headEnd/>
            <a:tailEnd/>
          </a:ln>
        </p:spPr>
        <p:txBody>
          <a:bodyPr wrap="none">
            <a:spAutoFit/>
          </a:bodyPr>
          <a:lstStyle/>
          <a:p>
            <a:r>
              <a:rPr lang="en-US" sz="800" dirty="0">
                <a:solidFill>
                  <a:srgbClr val="000000"/>
                </a:solidFill>
                <a:hlinkClick r:id="rId5"/>
              </a:rPr>
              <a:t>http://news.minnesota.publicradio.org/features/2005/02/24_hemphills_fonduluth/?refid=0</a:t>
            </a:r>
            <a:endParaRPr lang="en-US" sz="800" dirty="0">
              <a:solidFill>
                <a:srgbClr val="000000"/>
              </a:solidFill>
            </a:endParaRPr>
          </a:p>
        </p:txBody>
      </p:sp>
      <p:sp>
        <p:nvSpPr>
          <p:cNvPr id="16" name="Rectangle 15"/>
          <p:cNvSpPr>
            <a:spLocks noChangeArrowheads="1"/>
          </p:cNvSpPr>
          <p:nvPr/>
        </p:nvSpPr>
        <p:spPr bwMode="auto">
          <a:xfrm>
            <a:off x="406399" y="5617847"/>
            <a:ext cx="8316686" cy="954107"/>
          </a:xfrm>
          <a:prstGeom prst="rect">
            <a:avLst/>
          </a:prstGeom>
          <a:solidFill>
            <a:schemeClr val="bg1"/>
          </a:solidFill>
          <a:ln w="76200">
            <a:solidFill>
              <a:srgbClr val="FFC000"/>
            </a:solidFill>
            <a:miter lim="800000"/>
            <a:headEnd/>
            <a:tailEnd/>
          </a:ln>
        </p:spPr>
        <p:txBody>
          <a:bodyPr wrap="square" lIns="228600" tIns="228600" rIns="228600" bIns="228600" anchor="ctr">
            <a:spAutoFit/>
          </a:bodyPr>
          <a:lstStyle/>
          <a:p>
            <a:pPr algn="ctr"/>
            <a:r>
              <a:rPr lang="en-US" sz="3200" b="1" dirty="0">
                <a:solidFill>
                  <a:srgbClr val="000000"/>
                </a:solidFill>
                <a:latin typeface="Arial"/>
              </a:rPr>
              <a:t>you can see signs of this in tourism . . . </a:t>
            </a:r>
          </a:p>
        </p:txBody>
      </p:sp>
    </p:spTree>
    <p:extLst>
      <p:ext uri="{BB962C8B-B14F-4D97-AF65-F5344CB8AC3E}">
        <p14:creationId xmlns:p14="http://schemas.microsoft.com/office/powerpoint/2010/main" val="2238742644"/>
      </p:ext>
    </p:extLst>
  </p:cSld>
  <p:clrMapOvr>
    <a:masterClrMapping/>
  </p:clrMapOvr>
  <p:transition/>
</p:sld>
</file>

<file path=ppt/slides/slide276.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rPr>
              <a:t>The Concept of Culture</a:t>
            </a:r>
          </a:p>
        </p:txBody>
      </p:sp>
      <p:sp>
        <p:nvSpPr>
          <p:cNvPr id="5" name="TextBox 4"/>
          <p:cNvSpPr txBox="1">
            <a:spLocks noChangeArrowheads="1"/>
          </p:cNvSpPr>
          <p:nvPr/>
        </p:nvSpPr>
        <p:spPr bwMode="auto">
          <a:xfrm>
            <a:off x="667658" y="972482"/>
            <a:ext cx="7784196" cy="5631518"/>
          </a:xfrm>
          <a:prstGeom prst="rect">
            <a:avLst/>
          </a:prstGeom>
          <a:solidFill>
            <a:schemeClr val="bg1"/>
          </a:solidFill>
          <a:ln w="76200">
            <a:solidFill>
              <a:srgbClr val="FFC000"/>
            </a:solidFill>
            <a:miter lim="800000"/>
            <a:headEnd/>
            <a:tailEnd/>
          </a:ln>
        </p:spPr>
        <p:txBody>
          <a:bodyPr lIns="228600" tIns="228600" rIns="228600" bIns="228600">
            <a:noAutofit/>
          </a:bodyPr>
          <a:lstStyle/>
          <a:p>
            <a:pPr algn="ctr"/>
            <a:r>
              <a:rPr lang="en-US" sz="2800" b="1" dirty="0">
                <a:solidFill>
                  <a:srgbClr val="000000"/>
                </a:solidFill>
              </a:rPr>
              <a:t>and, as usual, local groups </a:t>
            </a:r>
            <a:r>
              <a:rPr lang="en-US" sz="2800" b="1" dirty="0">
                <a:solidFill>
                  <a:srgbClr val="FF1B36"/>
                </a:solidFill>
                <a:latin typeface="Verdana" pitchFamily="34" charset="0"/>
              </a:rPr>
              <a:t>(</a:t>
            </a:r>
            <a:r>
              <a:rPr lang="en-US" sz="2800" b="1" dirty="0" err="1">
                <a:solidFill>
                  <a:srgbClr val="FF1B36"/>
                </a:solidFill>
                <a:latin typeface="Verdana" pitchFamily="34" charset="0"/>
              </a:rPr>
              <a:t>microcultures</a:t>
            </a:r>
            <a:r>
              <a:rPr lang="en-US" sz="2800" b="1" dirty="0">
                <a:solidFill>
                  <a:srgbClr val="FF1B36"/>
                </a:solidFill>
                <a:latin typeface="Verdana" pitchFamily="34" charset="0"/>
              </a:rPr>
              <a:t>)</a:t>
            </a:r>
            <a:r>
              <a:rPr lang="en-US" sz="2800" b="1" dirty="0">
                <a:solidFill>
                  <a:srgbClr val="000000"/>
                </a:solidFill>
              </a:rPr>
              <a:t> </a:t>
            </a:r>
          </a:p>
          <a:p>
            <a:pPr algn="ctr"/>
            <a:r>
              <a:rPr lang="en-US" sz="2800" b="1" dirty="0">
                <a:solidFill>
                  <a:srgbClr val="000000"/>
                </a:solidFill>
              </a:rPr>
              <a:t>generally strive to preserve their cultural identity with . . .</a:t>
            </a:r>
          </a:p>
          <a:p>
            <a:pPr algn="ctr"/>
            <a:endParaRPr lang="en-US" sz="1200" b="1" dirty="0">
              <a:solidFill>
                <a:srgbClr val="000000"/>
              </a:solidFill>
            </a:endParaRPr>
          </a:p>
          <a:p>
            <a:pPr algn="ctr"/>
            <a:r>
              <a:rPr lang="en-US" sz="2800" b="1" dirty="0">
                <a:solidFill>
                  <a:srgbClr val="000000"/>
                </a:solidFill>
              </a:rPr>
              <a:t>food</a:t>
            </a:r>
            <a:br>
              <a:rPr lang="en-US" sz="2800" b="1" dirty="0">
                <a:solidFill>
                  <a:srgbClr val="000000"/>
                </a:solidFill>
              </a:rPr>
            </a:br>
            <a:r>
              <a:rPr lang="en-US" sz="2800" b="1" dirty="0">
                <a:solidFill>
                  <a:srgbClr val="000000"/>
                </a:solidFill>
              </a:rPr>
              <a:t>clothing</a:t>
            </a:r>
          </a:p>
          <a:p>
            <a:pPr algn="ctr"/>
            <a:r>
              <a:rPr lang="en-US" sz="2800" b="1" dirty="0">
                <a:solidFill>
                  <a:srgbClr val="000000"/>
                </a:solidFill>
              </a:rPr>
              <a:t>religion</a:t>
            </a:r>
          </a:p>
          <a:p>
            <a:pPr algn="ctr"/>
            <a:r>
              <a:rPr lang="en-US" sz="2800" b="1" dirty="0">
                <a:solidFill>
                  <a:srgbClr val="000000"/>
                </a:solidFill>
              </a:rPr>
              <a:t>ritual</a:t>
            </a:r>
          </a:p>
          <a:p>
            <a:pPr algn="ctr"/>
            <a:r>
              <a:rPr lang="en-US" sz="2800" b="1" dirty="0">
                <a:solidFill>
                  <a:srgbClr val="000000"/>
                </a:solidFill>
              </a:rPr>
              <a:t>music, dance, and other arts</a:t>
            </a:r>
          </a:p>
          <a:p>
            <a:pPr algn="ctr"/>
            <a:r>
              <a:rPr lang="en-US" sz="2800" b="1" dirty="0">
                <a:solidFill>
                  <a:srgbClr val="000000"/>
                </a:solidFill>
              </a:rPr>
              <a:t>language</a:t>
            </a:r>
          </a:p>
          <a:p>
            <a:pPr algn="ctr"/>
            <a:r>
              <a:rPr lang="en-US" sz="2800" b="1" dirty="0">
                <a:solidFill>
                  <a:srgbClr val="000000"/>
                </a:solidFill>
              </a:rPr>
              <a:t>cultural symbols . . .</a:t>
            </a:r>
          </a:p>
        </p:txBody>
      </p:sp>
    </p:spTree>
    <p:extLst>
      <p:ext uri="{BB962C8B-B14F-4D97-AF65-F5344CB8AC3E}">
        <p14:creationId xmlns:p14="http://schemas.microsoft.com/office/powerpoint/2010/main" val="2968911134"/>
      </p:ext>
    </p:extLst>
  </p:cSld>
  <p:clrMapOvr>
    <a:masterClrMapping/>
  </p:clrMapOvr>
  <p:transition/>
</p:sld>
</file>

<file path=ppt/slides/slide277.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algn="ctr"/>
            <a:r>
              <a:rPr lang="en-US" sz="2800" b="1" dirty="0">
                <a:solidFill>
                  <a:srgbClr val="BADDE1"/>
                </a:solidFill>
              </a:rPr>
              <a:t>local groups </a:t>
            </a:r>
            <a:r>
              <a:rPr lang="en-US" sz="2800" b="1" dirty="0">
                <a:solidFill>
                  <a:srgbClr val="BADDE1"/>
                </a:solidFill>
                <a:latin typeface="Verdana" pitchFamily="34" charset="0"/>
              </a:rPr>
              <a:t>(</a:t>
            </a:r>
            <a:r>
              <a:rPr lang="en-US" sz="2800" b="1" dirty="0" err="1">
                <a:solidFill>
                  <a:srgbClr val="BADDE1"/>
                </a:solidFill>
                <a:latin typeface="Verdana" pitchFamily="34" charset="0"/>
              </a:rPr>
              <a:t>microcultures</a:t>
            </a:r>
            <a:r>
              <a:rPr lang="en-US" sz="2800" b="1" dirty="0">
                <a:solidFill>
                  <a:srgbClr val="BADDE1"/>
                </a:solidFill>
                <a:latin typeface="Verdana" pitchFamily="34" charset="0"/>
              </a:rPr>
              <a:t>)</a:t>
            </a:r>
            <a:r>
              <a:rPr lang="en-US" sz="2800" b="1" dirty="0">
                <a:solidFill>
                  <a:srgbClr val="BADDE1"/>
                </a:solidFill>
              </a:rPr>
              <a:t> </a:t>
            </a:r>
          </a:p>
          <a:p>
            <a:pPr algn="ctr"/>
            <a:r>
              <a:rPr lang="en-US" sz="2800" b="1" dirty="0">
                <a:solidFill>
                  <a:srgbClr val="BADDE1"/>
                </a:solidFill>
              </a:rPr>
              <a:t>generally strive to preserve their cultural identity with . . .</a:t>
            </a:r>
          </a:p>
          <a:p>
            <a:pPr algn="ctr"/>
            <a:endParaRPr lang="en-US" sz="1200" b="1" dirty="0">
              <a:solidFill>
                <a:srgbClr val="000000"/>
              </a:solidFill>
            </a:endParaRPr>
          </a:p>
          <a:p>
            <a:pPr algn="ctr"/>
            <a:r>
              <a:rPr lang="en-US" sz="2800" b="1" dirty="0">
                <a:solidFill>
                  <a:srgbClr val="000000"/>
                </a:solidFill>
              </a:rPr>
              <a:t>food</a:t>
            </a:r>
            <a:br>
              <a:rPr lang="en-US" sz="2800" b="1" dirty="0">
                <a:solidFill>
                  <a:srgbClr val="000000"/>
                </a:solidFill>
              </a:rPr>
            </a:br>
            <a:r>
              <a:rPr lang="en-US" sz="2800" b="1" dirty="0">
                <a:solidFill>
                  <a:srgbClr val="000000"/>
                </a:solidFill>
              </a:rPr>
              <a:t>clothing</a:t>
            </a:r>
          </a:p>
          <a:p>
            <a:pPr algn="ctr"/>
            <a:r>
              <a:rPr lang="en-US" sz="2800" b="1" dirty="0">
                <a:solidFill>
                  <a:srgbClr val="000000"/>
                </a:solidFill>
              </a:rPr>
              <a:t>religion</a:t>
            </a:r>
          </a:p>
          <a:p>
            <a:pPr algn="ctr"/>
            <a:r>
              <a:rPr lang="en-US" sz="2800" b="1" dirty="0">
                <a:solidFill>
                  <a:srgbClr val="000000"/>
                </a:solidFill>
              </a:rPr>
              <a:t>ritual</a:t>
            </a:r>
          </a:p>
          <a:p>
            <a:pPr algn="ctr"/>
            <a:r>
              <a:rPr lang="en-US" sz="2800" b="1" dirty="0">
                <a:solidFill>
                  <a:srgbClr val="000000"/>
                </a:solidFill>
              </a:rPr>
              <a:t>music, dance, and other arts</a:t>
            </a:r>
          </a:p>
          <a:p>
            <a:pPr algn="ctr"/>
            <a:r>
              <a:rPr lang="en-US" sz="2800" b="1" dirty="0">
                <a:solidFill>
                  <a:srgbClr val="000000"/>
                </a:solidFill>
              </a:rPr>
              <a:t>language</a:t>
            </a:r>
          </a:p>
          <a:p>
            <a:pPr algn="ctr"/>
            <a:r>
              <a:rPr lang="en-US" sz="2800" b="1" dirty="0">
                <a:solidFill>
                  <a:srgbClr val="000000"/>
                </a:solidFill>
              </a:rPr>
              <a:t>cultural symbols . . .</a:t>
            </a:r>
          </a:p>
        </p:txBody>
      </p:sp>
      <p:sp>
        <p:nvSpPr>
          <p:cNvPr id="4" name="Rectangle 3"/>
          <p:cNvSpPr/>
          <p:nvPr/>
        </p:nvSpPr>
        <p:spPr>
          <a:xfrm rot="20270984">
            <a:off x="483076" y="3977799"/>
            <a:ext cx="8049641" cy="707886"/>
          </a:xfrm>
          <a:prstGeom prst="rect">
            <a:avLst/>
          </a:prstGeom>
          <a:noFill/>
        </p:spPr>
        <p:txBody>
          <a:bodyPr wrap="none" lIns="45720" rIns="45720">
            <a:spAutoFit/>
          </a:bodyPr>
          <a:lstStyle/>
          <a:p>
            <a:pPr algn="ctr"/>
            <a:r>
              <a:rPr lang="en-US" sz="4000" b="1" dirty="0">
                <a:solidFill>
                  <a:srgbClr val="00B0F0"/>
                </a:solidFill>
                <a:latin typeface="Tahoma" pitchFamily="34" charset="0"/>
              </a:rPr>
              <a:t>and these can be combined . . .</a:t>
            </a:r>
            <a:endParaRPr lang="en-US" sz="2800" dirty="0">
              <a:solidFill>
                <a:srgbClr val="00B0F0"/>
              </a:solidFill>
              <a:latin typeface="Tahoma" pitchFamily="34" charset="0"/>
            </a:endParaRPr>
          </a:p>
        </p:txBody>
      </p:sp>
    </p:spTree>
    <p:extLst>
      <p:ext uri="{BB962C8B-B14F-4D97-AF65-F5344CB8AC3E}">
        <p14:creationId xmlns:p14="http://schemas.microsoft.com/office/powerpoint/2010/main" val="2892413230"/>
      </p:ext>
    </p:extLst>
  </p:cSld>
  <p:clrMapOvr>
    <a:masterClrMapping/>
  </p:clrMapOvr>
  <p:transition/>
</p:sld>
</file>

<file path=ppt/slides/slide278.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943477" y="2162660"/>
            <a:ext cx="7257087" cy="4108817"/>
          </a:xfrm>
          <a:prstGeom prst="rect">
            <a:avLst/>
          </a:prstGeom>
          <a:solidFill>
            <a:schemeClr val="bg1"/>
          </a:solidFill>
          <a:ln w="76200">
            <a:solidFill>
              <a:srgbClr val="FFC000"/>
            </a:solidFill>
          </a:ln>
        </p:spPr>
        <p:txBody>
          <a:bodyPr wrap="square" rtlCol="0">
            <a:spAutoFit/>
          </a:bodyPr>
          <a:lstStyle/>
          <a:p>
            <a:pPr algn="ctr">
              <a:lnSpc>
                <a:spcPct val="150000"/>
              </a:lnSpc>
            </a:pPr>
            <a:endParaRPr lang="en-US" sz="2800" b="1" dirty="0">
              <a:solidFill>
                <a:srgbClr val="000000"/>
              </a:solidFill>
            </a:endParaRPr>
          </a:p>
          <a:p>
            <a:pPr algn="ctr">
              <a:lnSpc>
                <a:spcPct val="150000"/>
              </a:lnSpc>
            </a:pPr>
            <a:r>
              <a:rPr lang="en-US" sz="3200" b="1" dirty="0">
                <a:solidFill>
                  <a:srgbClr val="000000"/>
                </a:solidFill>
              </a:rPr>
              <a:t>. . . these elements are often </a:t>
            </a:r>
          </a:p>
          <a:p>
            <a:pPr algn="ctr">
              <a:lnSpc>
                <a:spcPct val="150000"/>
              </a:lnSpc>
            </a:pPr>
            <a:r>
              <a:rPr lang="en-US" sz="3200" b="1" dirty="0">
                <a:solidFill>
                  <a:srgbClr val="000000"/>
                </a:solidFill>
              </a:rPr>
              <a:t>key factors in one’s individual </a:t>
            </a:r>
          </a:p>
          <a:p>
            <a:pPr algn="ctr">
              <a:lnSpc>
                <a:spcPct val="150000"/>
              </a:lnSpc>
            </a:pPr>
            <a:r>
              <a:rPr lang="en-US" sz="3200" b="1" dirty="0">
                <a:solidFill>
                  <a:srgbClr val="000000"/>
                </a:solidFill>
              </a:rPr>
              <a:t>and in collective, </a:t>
            </a:r>
          </a:p>
          <a:p>
            <a:pPr algn="ctr">
              <a:lnSpc>
                <a:spcPct val="150000"/>
              </a:lnSpc>
            </a:pPr>
            <a:r>
              <a:rPr lang="en-US" sz="3200" b="1" dirty="0">
                <a:solidFill>
                  <a:srgbClr val="000000"/>
                </a:solidFill>
              </a:rPr>
              <a:t>even national, identities . . .</a:t>
            </a:r>
          </a:p>
          <a:p>
            <a:pPr algn="ctr">
              <a:lnSpc>
                <a:spcPct val="150000"/>
              </a:lnSpc>
            </a:pPr>
            <a:endParaRPr lang="en-US" b="1" dirty="0">
              <a:solidFill>
                <a:srgbClr val="FFFFFF"/>
              </a:solidFill>
            </a:endParaRPr>
          </a:p>
        </p:txBody>
      </p:sp>
      <p:sp>
        <p:nvSpPr>
          <p:cNvPr id="5"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rPr>
              <a:t>The Concept of Culture</a:t>
            </a:r>
          </a:p>
        </p:txBody>
      </p:sp>
    </p:spTree>
    <p:extLst>
      <p:ext uri="{BB962C8B-B14F-4D97-AF65-F5344CB8AC3E}">
        <p14:creationId xmlns:p14="http://schemas.microsoft.com/office/powerpoint/2010/main" val="3478517187"/>
      </p:ext>
    </p:extLst>
  </p:cSld>
  <p:clrMapOvr>
    <a:masterClrMapping/>
  </p:clrMapOvr>
  <p:transition/>
</p:sld>
</file>

<file path=ppt/slides/slide27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1618" name="Text Box 2"/>
          <p:cNvSpPr txBox="1">
            <a:spLocks noChangeArrowheads="1"/>
          </p:cNvSpPr>
          <p:nvPr/>
        </p:nvSpPr>
        <p:spPr bwMode="auto">
          <a:xfrm>
            <a:off x="3363691" y="5954581"/>
            <a:ext cx="2410788" cy="276999"/>
          </a:xfrm>
          <a:prstGeom prst="rect">
            <a:avLst/>
          </a:prstGeom>
          <a:noFill/>
          <a:ln w="9525">
            <a:noFill/>
            <a:miter lim="800000"/>
            <a:headEnd/>
            <a:tailEnd/>
          </a:ln>
        </p:spPr>
        <p:txBody>
          <a:bodyPr wrap="none">
            <a:spAutoFit/>
          </a:bodyPr>
          <a:lstStyle/>
          <a:p>
            <a:r>
              <a:rPr lang="en-US" sz="1200" dirty="0">
                <a:solidFill>
                  <a:srgbClr val="FFFFFF"/>
                </a:solidFill>
                <a:latin typeface="Arial" charset="0"/>
              </a:rPr>
              <a:t>University of Arizona pres (1998)</a:t>
            </a:r>
          </a:p>
        </p:txBody>
      </p:sp>
      <p:pic>
        <p:nvPicPr>
          <p:cNvPr id="4098" name="Picture 2"/>
          <p:cNvPicPr>
            <a:picLocks noChangeAspect="1" noChangeArrowheads="1"/>
          </p:cNvPicPr>
          <p:nvPr/>
        </p:nvPicPr>
        <p:blipFill>
          <a:blip r:embed="rId3" cstate="print"/>
          <a:srcRect/>
          <a:stretch>
            <a:fillRect/>
          </a:stretch>
        </p:blipFill>
        <p:spPr bwMode="auto">
          <a:xfrm>
            <a:off x="3178627" y="1478290"/>
            <a:ext cx="2772228" cy="4213786"/>
          </a:xfrm>
          <a:prstGeom prst="rect">
            <a:avLst/>
          </a:prstGeom>
          <a:noFill/>
          <a:ln w="9525">
            <a:noFill/>
            <a:miter lim="800000"/>
            <a:headEnd/>
            <a:tailEnd/>
          </a:ln>
        </p:spPr>
      </p:pic>
      <p:sp>
        <p:nvSpPr>
          <p:cNvPr id="4" name="TextBox 3"/>
          <p:cNvSpPr txBox="1">
            <a:spLocks noChangeArrowheads="1"/>
          </p:cNvSpPr>
          <p:nvPr/>
        </p:nvSpPr>
        <p:spPr bwMode="auto">
          <a:xfrm>
            <a:off x="685799" y="4182706"/>
            <a:ext cx="7772400" cy="830997"/>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algn="ctr"/>
            <a:r>
              <a:rPr lang="en-US" sz="2400" b="1" dirty="0">
                <a:solidFill>
                  <a:srgbClr val="000000"/>
                </a:solidFill>
              </a:rPr>
              <a:t>and this is the case for almost every group . . .</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220054"/>
            <a:ext cx="8763000" cy="6485546"/>
          </a:xfrm>
          <a:prstGeom prst="rect">
            <a:avLst/>
          </a:prstGeom>
        </p:spPr>
      </p:pic>
      <p:sp>
        <p:nvSpPr>
          <p:cNvPr id="5" name="Rectangle 5"/>
          <p:cNvSpPr>
            <a:spLocks noChangeArrowheads="1"/>
          </p:cNvSpPr>
          <p:nvPr/>
        </p:nvSpPr>
        <p:spPr bwMode="auto">
          <a:xfrm>
            <a:off x="381000" y="34290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rgbClr val="FFFFFF"/>
                </a:solidFill>
                <a:effectLst/>
                <a:uLnTx/>
                <a:uFillTx/>
                <a:latin typeface="Arial" charset="0"/>
                <a:ea typeface="+mn-ea"/>
                <a:cs typeface="+mn-cs"/>
              </a:rPr>
              <a:t>A Taste of Greece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charset="0"/>
                <a:ea typeface="+mn-ea"/>
                <a:cs typeface="+mn-cs"/>
              </a:rPr>
              <a:t>31</a:t>
            </a:r>
            <a:r>
              <a:rPr kumimoji="0" lang="en-US" altLang="en-US" sz="3200" b="1" i="0" u="none" strike="noStrike" kern="1200" cap="none" spc="0" normalizeH="0" baseline="30000" noProof="0" dirty="0">
                <a:ln>
                  <a:noFill/>
                </a:ln>
                <a:solidFill>
                  <a:srgbClr val="FFFFFF"/>
                </a:solidFill>
                <a:effectLst/>
                <a:uLnTx/>
                <a:uFillTx/>
                <a:latin typeface="Arial" charset="0"/>
                <a:ea typeface="+mn-ea"/>
                <a:cs typeface="+mn-cs"/>
              </a:rPr>
              <a:t>th</a:t>
            </a:r>
            <a:r>
              <a:rPr kumimoji="0" lang="en-US" altLang="en-US" sz="3200" b="1" i="0" u="none" strike="noStrike" kern="1200" cap="none" spc="0" normalizeH="0" baseline="0" noProof="0" dirty="0">
                <a:ln>
                  <a:noFill/>
                </a:ln>
                <a:solidFill>
                  <a:srgbClr val="FFFFFF"/>
                </a:solidFill>
                <a:effectLst/>
                <a:uLnTx/>
                <a:uFillTx/>
                <a:latin typeface="Arial" charset="0"/>
                <a:ea typeface="+mn-ea"/>
                <a:cs typeface="+mn-cs"/>
              </a:rPr>
              <a:t> Annual Food Festival 2023</a:t>
            </a:r>
          </a:p>
        </p:txBody>
      </p:sp>
    </p:spTree>
    <p:extLst>
      <p:ext uri="{BB962C8B-B14F-4D97-AF65-F5344CB8AC3E}">
        <p14:creationId xmlns:p14="http://schemas.microsoft.com/office/powerpoint/2010/main" val="435144413"/>
      </p:ext>
    </p:extLst>
  </p:cSld>
  <p:clrMapOvr>
    <a:masterClrMapping/>
  </p:clrMapOvr>
  <p:transition/>
</p:sld>
</file>

<file path=ppt/slides/slide2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1969"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BADDE1"/>
                </a:solidFill>
              </a:rPr>
              <a:t>The Concept of Culture</a:t>
            </a:r>
          </a:p>
        </p:txBody>
      </p:sp>
      <p:sp>
        <p:nvSpPr>
          <p:cNvPr id="5" name="Rectangle 3"/>
          <p:cNvSpPr txBox="1">
            <a:spLocks noChangeArrowheads="1"/>
          </p:cNvSpPr>
          <p:nvPr/>
        </p:nvSpPr>
        <p:spPr bwMode="auto">
          <a:xfrm>
            <a:off x="1062038" y="2116138"/>
            <a:ext cx="7769225" cy="3828740"/>
          </a:xfrm>
          <a:prstGeom prst="rect">
            <a:avLst/>
          </a:prstGeom>
          <a:noFill/>
          <a:ln w="9525">
            <a:noFill/>
            <a:miter lim="800000"/>
            <a:headEnd/>
            <a:tailEnd/>
          </a:ln>
        </p:spPr>
        <p:txBody>
          <a:bodyPr>
            <a:spAutoFit/>
          </a:bodyPr>
          <a:lstStyle/>
          <a:p>
            <a:pPr marL="342900" indent="-342900">
              <a:spcBef>
                <a:spcPct val="20000"/>
              </a:spcBef>
              <a:buFontTx/>
              <a:buChar char="•"/>
              <a:defRPr/>
            </a:pPr>
            <a:r>
              <a:rPr lang="en-US" sz="2800" b="1" kern="0" dirty="0" err="1">
                <a:solidFill>
                  <a:srgbClr val="FF1B36"/>
                </a:solidFill>
                <a:latin typeface="Verdana" pitchFamily="34" charset="0"/>
              </a:rPr>
              <a:t>microcultures</a:t>
            </a:r>
            <a:r>
              <a:rPr lang="en-US" sz="2800" b="1" kern="0" dirty="0">
                <a:solidFill>
                  <a:srgbClr val="FF1B36"/>
                </a:solidFill>
                <a:latin typeface="Verdana" pitchFamily="34" charset="0"/>
              </a:rPr>
              <a:t> </a:t>
            </a:r>
            <a:r>
              <a:rPr lang="en-US" sz="2800" b="1" kern="0" dirty="0">
                <a:solidFill>
                  <a:srgbClr val="000000"/>
                </a:solidFill>
                <a:latin typeface="Verdana" pitchFamily="34" charset="0"/>
              </a:rPr>
              <a:t>can include ethnic groups </a:t>
            </a:r>
            <a:r>
              <a:rPr lang="en-US" sz="2800" b="1" i="1" kern="0" dirty="0">
                <a:solidFill>
                  <a:srgbClr val="FF1B36"/>
                </a:solidFill>
                <a:latin typeface="Verdana" pitchFamily="34" charset="0"/>
              </a:rPr>
              <a:t>within</a:t>
            </a:r>
            <a:r>
              <a:rPr lang="en-US" sz="2800" b="1" kern="0" dirty="0">
                <a:solidFill>
                  <a:srgbClr val="000000"/>
                </a:solidFill>
                <a:latin typeface="Verdana" pitchFamily="34" charset="0"/>
              </a:rPr>
              <a:t> nations</a:t>
            </a:r>
          </a:p>
          <a:p>
            <a:pPr marL="342900" indent="-342900">
              <a:lnSpc>
                <a:spcPct val="30000"/>
              </a:lnSpc>
              <a:spcBef>
                <a:spcPct val="20000"/>
              </a:spcBef>
              <a:buFontTx/>
              <a:buChar char="•"/>
              <a:defRPr/>
            </a:pPr>
            <a:endParaRPr lang="en-US" sz="2800" b="1" kern="0" dirty="0">
              <a:solidFill>
                <a:srgbClr val="FF1B36"/>
              </a:solidFill>
              <a:latin typeface="Verdana" pitchFamily="34" charset="0"/>
            </a:endParaRPr>
          </a:p>
          <a:p>
            <a:pPr marL="628650" lvl="1" indent="-171450">
              <a:spcBef>
                <a:spcPct val="20000"/>
              </a:spcBef>
              <a:buFontTx/>
              <a:buChar char="–"/>
              <a:defRPr/>
            </a:pPr>
            <a:r>
              <a:rPr lang="en-US" sz="2400" b="1" kern="0" dirty="0">
                <a:solidFill>
                  <a:srgbClr val="000000"/>
                </a:solidFill>
                <a:latin typeface="Verdana" pitchFamily="34" charset="0"/>
              </a:rPr>
              <a:t> e.g., </a:t>
            </a:r>
            <a:r>
              <a:rPr lang="en-US" sz="2400" b="1" i="1" kern="0" dirty="0" err="1">
                <a:solidFill>
                  <a:srgbClr val="000000"/>
                </a:solidFill>
                <a:latin typeface="Verdana" pitchFamily="34" charset="0"/>
              </a:rPr>
              <a:t>Anishinabe</a:t>
            </a:r>
            <a:r>
              <a:rPr lang="en-US" sz="2400" b="1" kern="0" dirty="0">
                <a:solidFill>
                  <a:srgbClr val="000000"/>
                </a:solidFill>
                <a:latin typeface="Verdana" pitchFamily="34" charset="0"/>
              </a:rPr>
              <a:t> (Chippewa; Ojibwa)</a:t>
            </a:r>
          </a:p>
          <a:p>
            <a:pPr marL="628650" lvl="1" indent="-171450">
              <a:spcBef>
                <a:spcPct val="20000"/>
              </a:spcBef>
              <a:buFontTx/>
              <a:buChar char="–"/>
              <a:defRPr/>
            </a:pPr>
            <a:r>
              <a:rPr lang="en-US" sz="2000" b="1" kern="0" dirty="0">
                <a:solidFill>
                  <a:srgbClr val="DAEDEF">
                    <a:lumMod val="90000"/>
                  </a:srgbClr>
                </a:solidFill>
                <a:latin typeface="Verdana" pitchFamily="34" charset="0"/>
              </a:rPr>
              <a:t>  e.g., Irish “</a:t>
            </a:r>
            <a:r>
              <a:rPr lang="en-US" sz="2000" b="1" kern="0" dirty="0" err="1">
                <a:solidFill>
                  <a:srgbClr val="DAEDEF">
                    <a:lumMod val="90000"/>
                  </a:srgbClr>
                </a:solidFill>
                <a:latin typeface="Verdana" pitchFamily="34" charset="0"/>
              </a:rPr>
              <a:t>Travellers</a:t>
            </a:r>
            <a:r>
              <a:rPr lang="en-US" sz="2000" b="1" kern="0" dirty="0">
                <a:solidFill>
                  <a:srgbClr val="DAEDEF">
                    <a:lumMod val="90000"/>
                  </a:srgbClr>
                </a:solidFill>
                <a:latin typeface="Verdana" pitchFamily="34" charset="0"/>
              </a:rPr>
              <a:t>”</a:t>
            </a:r>
          </a:p>
          <a:p>
            <a:pPr marL="1143000" lvl="2" indent="-163513">
              <a:spcBef>
                <a:spcPct val="20000"/>
              </a:spcBef>
              <a:buFontTx/>
              <a:buChar char="•"/>
              <a:defRPr/>
            </a:pPr>
            <a:r>
              <a:rPr lang="en-US" b="1" kern="0" dirty="0">
                <a:solidFill>
                  <a:srgbClr val="DAEDEF">
                    <a:lumMod val="90000"/>
                  </a:srgbClr>
                </a:solidFill>
                <a:latin typeface="Verdana" pitchFamily="34" charset="0"/>
              </a:rPr>
              <a:t>sometimes incorrectly called “Gypsies”</a:t>
            </a:r>
            <a:endParaRPr lang="en-US" sz="2000" b="1" kern="0" dirty="0">
              <a:solidFill>
                <a:srgbClr val="DAEDEF">
                  <a:lumMod val="90000"/>
                </a:srgbClr>
              </a:solidFill>
              <a:latin typeface="Verdana" pitchFamily="34" charset="0"/>
            </a:endParaRPr>
          </a:p>
          <a:p>
            <a:pPr marL="628650" lvl="1" indent="-171450">
              <a:spcBef>
                <a:spcPct val="20000"/>
              </a:spcBef>
              <a:buFontTx/>
              <a:buChar char="–"/>
              <a:defRPr/>
            </a:pPr>
            <a:r>
              <a:rPr lang="en-US" sz="2000" b="1" kern="0" dirty="0">
                <a:solidFill>
                  <a:srgbClr val="DAEDEF">
                    <a:lumMod val="90000"/>
                  </a:srgbClr>
                </a:solidFill>
                <a:latin typeface="Verdana" pitchFamily="34" charset="0"/>
              </a:rPr>
              <a:t>e.g., Rom (Gypsies)</a:t>
            </a:r>
          </a:p>
          <a:p>
            <a:pPr marL="628650" lvl="1" indent="-171450">
              <a:spcBef>
                <a:spcPct val="20000"/>
              </a:spcBef>
              <a:buFontTx/>
              <a:buChar char="–"/>
              <a:defRPr/>
            </a:pPr>
            <a:r>
              <a:rPr lang="en-US" sz="2000" b="1" kern="0" dirty="0">
                <a:solidFill>
                  <a:srgbClr val="DAEDEF">
                    <a:lumMod val="90000"/>
                  </a:srgbClr>
                </a:solidFill>
                <a:latin typeface="Verdana" pitchFamily="34" charset="0"/>
              </a:rPr>
              <a:t>e.g., Basques</a:t>
            </a:r>
          </a:p>
          <a:p>
            <a:pPr marL="628650" lvl="1" indent="-171450">
              <a:spcBef>
                <a:spcPct val="20000"/>
              </a:spcBef>
              <a:buFontTx/>
              <a:buChar char="–"/>
              <a:defRPr/>
            </a:pPr>
            <a:r>
              <a:rPr lang="en-US" sz="2000" b="1" kern="0" dirty="0">
                <a:solidFill>
                  <a:srgbClr val="DAEDEF">
                    <a:lumMod val="90000"/>
                  </a:srgbClr>
                </a:solidFill>
                <a:latin typeface="Verdana" pitchFamily="34" charset="0"/>
              </a:rPr>
              <a:t> e.g., Kurds</a:t>
            </a:r>
          </a:p>
          <a:p>
            <a:pPr marL="628650" lvl="1" indent="-171450">
              <a:spcBef>
                <a:spcPct val="20000"/>
              </a:spcBef>
              <a:buFontTx/>
              <a:buChar char="–"/>
              <a:defRPr/>
            </a:pPr>
            <a:r>
              <a:rPr lang="en-US" sz="2000" b="1" kern="0" dirty="0">
                <a:solidFill>
                  <a:srgbClr val="DAEDEF">
                    <a:lumMod val="90000"/>
                  </a:srgbClr>
                </a:solidFill>
                <a:latin typeface="Verdana" pitchFamily="34" charset="0"/>
              </a:rPr>
              <a:t> e.g., Australian Aboriginals</a:t>
            </a:r>
          </a:p>
        </p:txBody>
      </p:sp>
      <p:sp>
        <p:nvSpPr>
          <p:cNvPr id="4" name="TextBox 3"/>
          <p:cNvSpPr txBox="1">
            <a:spLocks noChangeArrowheads="1"/>
          </p:cNvSpPr>
          <p:nvPr/>
        </p:nvSpPr>
        <p:spPr bwMode="auto">
          <a:xfrm>
            <a:off x="685799" y="3820704"/>
            <a:ext cx="7772400" cy="1446550"/>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algn="ctr"/>
            <a:r>
              <a:rPr lang="en-US" sz="3200" b="1" dirty="0">
                <a:solidFill>
                  <a:srgbClr val="000000"/>
                </a:solidFill>
              </a:rPr>
              <a:t>and people especially love their own “soul food”. . .</a:t>
            </a:r>
          </a:p>
        </p:txBody>
      </p:sp>
    </p:spTree>
  </p:cSld>
  <p:clrMapOvr>
    <a:masterClrMapping/>
  </p:clrMapOvr>
  <p:transition/>
</p:sld>
</file>

<file path=ppt/slides/slide28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204"/>
            <a:ext cx="245474" cy="733663"/>
          </a:xfrm>
          <a:prstGeom prst="leftArrow">
            <a:avLst>
              <a:gd name="adj1" fmla="val 50000"/>
              <a:gd name="adj2" fmla="val 50245"/>
            </a:avLst>
          </a:prstGeom>
          <a:noFill/>
          <a:ln w="9525">
            <a:noFill/>
            <a:miter lim="800000"/>
            <a:headEnd/>
            <a:tailEnd/>
          </a:ln>
        </p:spPr>
        <p:txBody>
          <a:bodyPr wrap="none" anchor="ctr">
            <a:spAutoFit/>
          </a:bodyPr>
          <a:lstStyle/>
          <a:p>
            <a:pPr algn="l" rtl="0" fontAlgn="base">
              <a:spcBef>
                <a:spcPct val="0"/>
              </a:spcBef>
              <a:spcAft>
                <a:spcPct val="0"/>
              </a:spcAft>
            </a:pPr>
            <a:endParaRPr lang="en-US" kern="1200">
              <a:solidFill>
                <a:srgbClr val="000000"/>
              </a:solidFill>
              <a:latin typeface="Arial" pitchFamily="34" charset="0"/>
              <a:ea typeface="+mn-ea"/>
              <a:cs typeface="+mn-cs"/>
            </a:endParaRPr>
          </a:p>
        </p:txBody>
      </p:sp>
      <p:sp>
        <p:nvSpPr>
          <p:cNvPr id="46083" name="AutoShape 3"/>
          <p:cNvSpPr>
            <a:spLocks noChangeArrowheads="1"/>
          </p:cNvSpPr>
          <p:nvPr/>
        </p:nvSpPr>
        <p:spPr bwMode="auto">
          <a:xfrm>
            <a:off x="2533653" y="3943454"/>
            <a:ext cx="1795463" cy="733663"/>
          </a:xfrm>
          <a:prstGeom prst="leftArrow">
            <a:avLst>
              <a:gd name="adj1" fmla="val 50000"/>
              <a:gd name="adj2" fmla="val 40278"/>
            </a:avLst>
          </a:prstGeom>
          <a:noFill/>
          <a:ln w="9525">
            <a:noFill/>
            <a:miter lim="800000"/>
            <a:headEnd/>
            <a:tailEnd/>
          </a:ln>
        </p:spPr>
        <p:txBody>
          <a:bodyPr anchor="ctr">
            <a:spAutoFit/>
          </a:bodyPr>
          <a:lstStyle/>
          <a:p>
            <a:pPr algn="l" rtl="0" fontAlgn="base">
              <a:spcBef>
                <a:spcPct val="0"/>
              </a:spcBef>
              <a:spcAft>
                <a:spcPct val="0"/>
              </a:spcAft>
            </a:pPr>
            <a:endParaRPr lang="en-US" kern="1200">
              <a:solidFill>
                <a:srgbClr val="000000"/>
              </a:solidFill>
              <a:latin typeface="Arial" pitchFamily="34" charset="0"/>
              <a:ea typeface="+mn-ea"/>
              <a:cs typeface="+mn-cs"/>
            </a:endParaRPr>
          </a:p>
        </p:txBody>
      </p:sp>
      <p:sp>
        <p:nvSpPr>
          <p:cNvPr id="46084" name="AutoShape 4"/>
          <p:cNvSpPr>
            <a:spLocks noChangeArrowheads="1"/>
          </p:cNvSpPr>
          <p:nvPr/>
        </p:nvSpPr>
        <p:spPr bwMode="auto">
          <a:xfrm flipV="1">
            <a:off x="1847852" y="4867379"/>
            <a:ext cx="976313" cy="733663"/>
          </a:xfrm>
          <a:prstGeom prst="leftArrow">
            <a:avLst>
              <a:gd name="adj1" fmla="val 50000"/>
              <a:gd name="adj2" fmla="val 25000"/>
            </a:avLst>
          </a:prstGeom>
          <a:noFill/>
          <a:ln w="9525">
            <a:noFill/>
            <a:miter lim="800000"/>
            <a:headEnd/>
            <a:tailEnd/>
          </a:ln>
        </p:spPr>
        <p:txBody>
          <a:bodyPr anchor="ctr">
            <a:spAutoFit/>
          </a:bodyPr>
          <a:lstStyle/>
          <a:p>
            <a:pPr algn="l" rtl="0" fontAlgn="base">
              <a:spcBef>
                <a:spcPct val="0"/>
              </a:spcBef>
              <a:spcAft>
                <a:spcPct val="0"/>
              </a:spcAft>
            </a:pPr>
            <a:endParaRPr lang="en-US" kern="1200">
              <a:solidFill>
                <a:srgbClr val="000000"/>
              </a:solidFill>
              <a:latin typeface="Arial" pitchFamily="34" charset="0"/>
              <a:ea typeface="+mn-ea"/>
              <a:cs typeface="+mn-cs"/>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algn="l" rtl="0" fontAlgn="base">
              <a:spcBef>
                <a:spcPct val="0"/>
              </a:spcBef>
              <a:spcAft>
                <a:spcPct val="0"/>
              </a:spcAft>
            </a:pPr>
            <a:endParaRPr lang="en-US" kern="1200">
              <a:solidFill>
                <a:srgbClr val="000000"/>
              </a:solidFill>
              <a:latin typeface="Arial" pitchFamily="34" charset="0"/>
              <a:ea typeface="+mn-ea"/>
              <a:cs typeface="+mn-cs"/>
            </a:endParaRPr>
          </a:p>
        </p:txBody>
      </p:sp>
      <p:sp>
        <p:nvSpPr>
          <p:cNvPr id="46086" name="AutoShape 6"/>
          <p:cNvSpPr>
            <a:spLocks noChangeArrowheads="1"/>
          </p:cNvSpPr>
          <p:nvPr/>
        </p:nvSpPr>
        <p:spPr bwMode="auto">
          <a:xfrm>
            <a:off x="2495550" y="4610204"/>
            <a:ext cx="245474" cy="733663"/>
          </a:xfrm>
          <a:prstGeom prst="leftArrow">
            <a:avLst>
              <a:gd name="adj1" fmla="val 50000"/>
              <a:gd name="adj2" fmla="val 50245"/>
            </a:avLst>
          </a:prstGeom>
          <a:noFill/>
          <a:ln w="9525">
            <a:noFill/>
            <a:miter lim="800000"/>
            <a:headEnd/>
            <a:tailEnd/>
          </a:ln>
        </p:spPr>
        <p:txBody>
          <a:bodyPr wrap="none" anchor="ctr">
            <a:spAutoFit/>
          </a:bodyPr>
          <a:lstStyle/>
          <a:p>
            <a:pPr algn="l" rtl="0" fontAlgn="base">
              <a:spcBef>
                <a:spcPct val="0"/>
              </a:spcBef>
              <a:spcAft>
                <a:spcPct val="0"/>
              </a:spcAft>
            </a:pPr>
            <a:endParaRPr lang="en-US" kern="1200">
              <a:solidFill>
                <a:srgbClr val="000000"/>
              </a:solidFill>
              <a:latin typeface="Arial" pitchFamily="34" charset="0"/>
              <a:ea typeface="+mn-ea"/>
              <a:cs typeface="+mn-cs"/>
            </a:endParaRPr>
          </a:p>
        </p:txBody>
      </p:sp>
      <p:sp>
        <p:nvSpPr>
          <p:cNvPr id="46087" name="AutoShape 7"/>
          <p:cNvSpPr>
            <a:spLocks noChangeArrowheads="1"/>
          </p:cNvSpPr>
          <p:nvPr/>
        </p:nvSpPr>
        <p:spPr bwMode="auto">
          <a:xfrm>
            <a:off x="3181350" y="5010254"/>
            <a:ext cx="245474" cy="733663"/>
          </a:xfrm>
          <a:prstGeom prst="leftArrow">
            <a:avLst>
              <a:gd name="adj1" fmla="val 50000"/>
              <a:gd name="adj2" fmla="val 50245"/>
            </a:avLst>
          </a:prstGeom>
          <a:noFill/>
          <a:ln w="9525">
            <a:noFill/>
            <a:miter lim="800000"/>
            <a:headEnd/>
            <a:tailEnd/>
          </a:ln>
        </p:spPr>
        <p:txBody>
          <a:bodyPr wrap="none" anchor="ctr">
            <a:spAutoFit/>
          </a:bodyPr>
          <a:lstStyle/>
          <a:p>
            <a:pPr algn="l" rtl="0" fontAlgn="base">
              <a:spcBef>
                <a:spcPct val="0"/>
              </a:spcBef>
              <a:spcAft>
                <a:spcPct val="0"/>
              </a:spcAft>
            </a:pPr>
            <a:endParaRPr lang="en-US" kern="1200">
              <a:solidFill>
                <a:srgbClr val="000000"/>
              </a:solidFill>
              <a:latin typeface="Arial" pitchFamily="34" charset="0"/>
              <a:ea typeface="+mn-ea"/>
              <a:cs typeface="+mn-cs"/>
            </a:endParaRPr>
          </a:p>
        </p:txBody>
      </p:sp>
      <p:sp>
        <p:nvSpPr>
          <p:cNvPr id="46088" name="AutoShape 8"/>
          <p:cNvSpPr>
            <a:spLocks noChangeArrowheads="1"/>
          </p:cNvSpPr>
          <p:nvPr/>
        </p:nvSpPr>
        <p:spPr bwMode="auto">
          <a:xfrm>
            <a:off x="3238501" y="5296004"/>
            <a:ext cx="245474" cy="733663"/>
          </a:xfrm>
          <a:prstGeom prst="leftArrow">
            <a:avLst>
              <a:gd name="adj1" fmla="val 50000"/>
              <a:gd name="adj2" fmla="val 50245"/>
            </a:avLst>
          </a:prstGeom>
          <a:noFill/>
          <a:ln w="9525">
            <a:noFill/>
            <a:miter lim="800000"/>
            <a:headEnd/>
            <a:tailEnd/>
          </a:ln>
        </p:spPr>
        <p:txBody>
          <a:bodyPr wrap="none" anchor="ctr">
            <a:spAutoFit/>
          </a:bodyPr>
          <a:lstStyle/>
          <a:p>
            <a:pPr algn="l" rtl="0" fontAlgn="base">
              <a:spcBef>
                <a:spcPct val="0"/>
              </a:spcBef>
              <a:spcAft>
                <a:spcPct val="0"/>
              </a:spcAft>
            </a:pPr>
            <a:endParaRPr lang="en-US" kern="1200" dirty="0">
              <a:solidFill>
                <a:srgbClr val="000000"/>
              </a:solidFill>
              <a:latin typeface="Arial" pitchFamily="34" charset="0"/>
              <a:ea typeface="+mn-ea"/>
              <a:cs typeface="+mn-cs"/>
            </a:endParaRPr>
          </a:p>
        </p:txBody>
      </p:sp>
      <p:sp>
        <p:nvSpPr>
          <p:cNvPr id="46089" name="AutoShape 9"/>
          <p:cNvSpPr>
            <a:spLocks noChangeArrowheads="1"/>
          </p:cNvSpPr>
          <p:nvPr/>
        </p:nvSpPr>
        <p:spPr bwMode="auto">
          <a:xfrm>
            <a:off x="2724150" y="5334104"/>
            <a:ext cx="245474" cy="733663"/>
          </a:xfrm>
          <a:prstGeom prst="leftArrow">
            <a:avLst>
              <a:gd name="adj1" fmla="val 50000"/>
              <a:gd name="adj2" fmla="val 50245"/>
            </a:avLst>
          </a:prstGeom>
          <a:noFill/>
          <a:ln w="9525">
            <a:noFill/>
            <a:miter lim="800000"/>
            <a:headEnd/>
            <a:tailEnd/>
          </a:ln>
        </p:spPr>
        <p:txBody>
          <a:bodyPr wrap="none" anchor="ctr">
            <a:spAutoFit/>
          </a:bodyPr>
          <a:lstStyle/>
          <a:p>
            <a:pPr algn="l" rtl="0" fontAlgn="base">
              <a:spcBef>
                <a:spcPct val="0"/>
              </a:spcBef>
              <a:spcAft>
                <a:spcPct val="0"/>
              </a:spcAft>
            </a:pPr>
            <a:endParaRPr lang="en-US" kern="1200">
              <a:solidFill>
                <a:srgbClr val="000000"/>
              </a:solidFill>
              <a:latin typeface="Arial" pitchFamily="34" charset="0"/>
              <a:ea typeface="+mn-ea"/>
              <a:cs typeface="+mn-cs"/>
            </a:endParaRPr>
          </a:p>
        </p:txBody>
      </p:sp>
      <p:sp>
        <p:nvSpPr>
          <p:cNvPr id="14" name="Rectangle 13"/>
          <p:cNvSpPr/>
          <p:nvPr/>
        </p:nvSpPr>
        <p:spPr>
          <a:xfrm>
            <a:off x="2286000" y="5805543"/>
            <a:ext cx="4572000" cy="538609"/>
          </a:xfrm>
          <a:prstGeom prst="rect">
            <a:avLst/>
          </a:prstGeom>
        </p:spPr>
        <p:txBody>
          <a:bodyPr>
            <a:spAutoFit/>
          </a:bodyPr>
          <a:lstStyle/>
          <a:p>
            <a:pPr algn="ctr" rtl="0" fontAlgn="base">
              <a:spcBef>
                <a:spcPct val="0"/>
              </a:spcBef>
              <a:spcAft>
                <a:spcPct val="0"/>
              </a:spcAft>
            </a:pPr>
            <a:r>
              <a:rPr lang="en-US" kern="1200" dirty="0">
                <a:solidFill>
                  <a:srgbClr val="FFFFFF"/>
                </a:solidFill>
                <a:latin typeface="Arial" pitchFamily="34" charset="0"/>
                <a:ea typeface="+mn-ea"/>
                <a:cs typeface="+mn-cs"/>
              </a:rPr>
              <a:t>Bannock / </a:t>
            </a:r>
            <a:r>
              <a:rPr lang="en-US" kern="1200" dirty="0" err="1">
                <a:solidFill>
                  <a:srgbClr val="FFFFFF"/>
                </a:solidFill>
                <a:latin typeface="Arial" pitchFamily="34" charset="0"/>
                <a:ea typeface="+mn-ea"/>
                <a:cs typeface="+mn-cs"/>
              </a:rPr>
              <a:t>Frybread</a:t>
            </a:r>
            <a:endParaRPr lang="en-US" kern="1200" dirty="0">
              <a:solidFill>
                <a:srgbClr val="FFFFFF"/>
              </a:solidFill>
              <a:latin typeface="Arial" pitchFamily="34" charset="0"/>
              <a:ea typeface="+mn-ea"/>
              <a:cs typeface="+mn-cs"/>
            </a:endParaRPr>
          </a:p>
          <a:p>
            <a:pPr algn="ctr" rtl="0" fontAlgn="base">
              <a:spcBef>
                <a:spcPct val="0"/>
              </a:spcBef>
              <a:spcAft>
                <a:spcPct val="0"/>
              </a:spcAft>
            </a:pPr>
            <a:r>
              <a:rPr lang="en-US" sz="1100" kern="1200" dirty="0">
                <a:solidFill>
                  <a:srgbClr val="FFFFFF"/>
                </a:solidFill>
                <a:latin typeface="Arial" pitchFamily="34" charset="0"/>
                <a:ea typeface="+mn-ea"/>
                <a:cs typeface="+mn-cs"/>
              </a:rPr>
              <a:t>Wikimedia</a:t>
            </a:r>
          </a:p>
        </p:txBody>
      </p:sp>
      <p:pic>
        <p:nvPicPr>
          <p:cNvPr id="12290" name="Picture 2"/>
          <p:cNvPicPr>
            <a:picLocks noChangeAspect="1" noChangeArrowheads="1"/>
          </p:cNvPicPr>
          <p:nvPr/>
        </p:nvPicPr>
        <p:blipFill>
          <a:blip r:embed="rId3" cstate="print"/>
          <a:srcRect/>
          <a:stretch>
            <a:fillRect/>
          </a:stretch>
        </p:blipFill>
        <p:spPr bwMode="auto">
          <a:xfrm>
            <a:off x="2443163" y="-4297"/>
            <a:ext cx="4257675" cy="5705475"/>
          </a:xfrm>
          <a:prstGeom prst="rect">
            <a:avLst/>
          </a:prstGeom>
          <a:noFill/>
          <a:ln w="9525">
            <a:noFill/>
            <a:miter lim="800000"/>
            <a:headEnd/>
            <a:tailEnd/>
          </a:ln>
          <a:effectLst/>
        </p:spPr>
      </p:pic>
    </p:spTree>
  </p:cSld>
  <p:clrMapOvr>
    <a:masterClrMapping/>
  </p:clrMapOvr>
  <p:transition/>
</p:sld>
</file>

<file path=ppt/slides/slide282.xml><?xml version="1.0" encoding="utf-8"?>
<p:sld xmlns:a="http://schemas.openxmlformats.org/drawingml/2006/main" xmlns:r="http://schemas.openxmlformats.org/officeDocument/2006/relationships" xmlns:p="http://schemas.openxmlformats.org/presentationml/2006/main" showMasterSp="0">
  <p:cSld>
    <p:bg>
      <p:bgPr>
        <a:solidFill>
          <a:srgbClr val="FFC000"/>
        </a:solidFill>
        <a:effectLst/>
      </p:bgPr>
    </p:bg>
    <p:spTree>
      <p:nvGrpSpPr>
        <p:cNvPr id="1" name=""/>
        <p:cNvGrpSpPr/>
        <p:nvPr/>
      </p:nvGrpSpPr>
      <p:grpSpPr>
        <a:xfrm>
          <a:off x="0" y="0"/>
          <a:ext cx="0" cy="0"/>
          <a:chOff x="0" y="0"/>
          <a:chExt cx="0" cy="0"/>
        </a:xfrm>
      </p:grpSpPr>
      <p:sp>
        <p:nvSpPr>
          <p:cNvPr id="43010"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1"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endParaRPr>
          </a:p>
        </p:txBody>
      </p:sp>
      <p:sp>
        <p:nvSpPr>
          <p:cNvPr id="43012"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endParaRPr>
          </a:p>
        </p:txBody>
      </p:sp>
      <p:sp>
        <p:nvSpPr>
          <p:cNvPr id="43013"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endParaRPr lang="en-US">
              <a:solidFill>
                <a:srgbClr val="000000"/>
              </a:solidFill>
            </a:endParaRPr>
          </a:p>
        </p:txBody>
      </p:sp>
      <p:sp>
        <p:nvSpPr>
          <p:cNvPr id="43014"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5"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6"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7"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15" name="Rectangle 14"/>
          <p:cNvSpPr>
            <a:spLocks noChangeArrowheads="1"/>
          </p:cNvSpPr>
          <p:nvPr/>
        </p:nvSpPr>
        <p:spPr bwMode="auto">
          <a:xfrm>
            <a:off x="666750" y="2717182"/>
            <a:ext cx="7772400" cy="2185214"/>
          </a:xfrm>
          <a:prstGeom prst="rect">
            <a:avLst/>
          </a:prstGeom>
          <a:solidFill>
            <a:schemeClr val="bg1"/>
          </a:solidFill>
          <a:ln w="76200">
            <a:solidFill>
              <a:srgbClr val="FFC000"/>
            </a:solidFill>
            <a:miter lim="800000"/>
            <a:headEnd/>
            <a:tailEnd/>
          </a:ln>
        </p:spPr>
        <p:txBody>
          <a:bodyPr wrap="square" anchor="ctr">
            <a:spAutoFit/>
          </a:bodyPr>
          <a:lstStyle/>
          <a:p>
            <a:pPr algn="ctr"/>
            <a:endParaRPr lang="en-US" sz="2800" b="1" dirty="0">
              <a:solidFill>
                <a:srgbClr val="000000"/>
              </a:solidFill>
              <a:latin typeface="Arial"/>
            </a:endParaRPr>
          </a:p>
          <a:p>
            <a:pPr algn="ctr">
              <a:lnSpc>
                <a:spcPct val="150000"/>
              </a:lnSpc>
            </a:pPr>
            <a:r>
              <a:rPr lang="en-US" sz="2800" b="1" dirty="0">
                <a:solidFill>
                  <a:srgbClr val="000000"/>
                </a:solidFill>
                <a:latin typeface="Arial"/>
              </a:rPr>
              <a:t>even in places like Minnesota</a:t>
            </a:r>
          </a:p>
          <a:p>
            <a:pPr algn="ctr">
              <a:lnSpc>
                <a:spcPct val="150000"/>
              </a:lnSpc>
            </a:pPr>
            <a:r>
              <a:rPr lang="en-US" sz="2800" b="1" dirty="0">
                <a:solidFill>
                  <a:srgbClr val="000000"/>
                </a:solidFill>
                <a:latin typeface="Arial"/>
              </a:rPr>
              <a:t>there are many </a:t>
            </a:r>
            <a:r>
              <a:rPr lang="en-US" sz="2800" b="1" dirty="0" err="1">
                <a:solidFill>
                  <a:srgbClr val="000000"/>
                </a:solidFill>
                <a:latin typeface="Arial"/>
              </a:rPr>
              <a:t>microcultures</a:t>
            </a:r>
            <a:r>
              <a:rPr lang="en-US" sz="2800" b="1" dirty="0">
                <a:solidFill>
                  <a:srgbClr val="000000"/>
                </a:solidFill>
                <a:latin typeface="Arial"/>
              </a:rPr>
              <a:t> . . .</a:t>
            </a:r>
          </a:p>
          <a:p>
            <a:pPr algn="ctr"/>
            <a:endParaRPr lang="en-US" sz="1200" b="1" dirty="0">
              <a:solidFill>
                <a:srgbClr val="000000"/>
              </a:solidFill>
              <a:latin typeface="Arial"/>
            </a:endParaRPr>
          </a:p>
          <a:p>
            <a:pPr algn="ctr"/>
            <a:endParaRPr lang="en-US" sz="1200" b="1" dirty="0">
              <a:solidFill>
                <a:srgbClr val="000000"/>
              </a:solidFill>
              <a:latin typeface="Arial"/>
            </a:endParaRPr>
          </a:p>
        </p:txBody>
      </p:sp>
      <p:sp>
        <p:nvSpPr>
          <p:cNvPr id="11"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rPr>
              <a:t>The Concept of Culture</a:t>
            </a:r>
          </a:p>
        </p:txBody>
      </p:sp>
      <p:sp>
        <p:nvSpPr>
          <p:cNvPr id="12" name="Rectangle 11"/>
          <p:cNvSpPr/>
          <p:nvPr/>
        </p:nvSpPr>
        <p:spPr>
          <a:xfrm>
            <a:off x="4063186" y="1066500"/>
            <a:ext cx="982961" cy="523220"/>
          </a:xfrm>
          <a:prstGeom prst="rect">
            <a:avLst/>
          </a:prstGeom>
        </p:spPr>
        <p:txBody>
          <a:bodyPr wrap="none">
            <a:spAutoFit/>
          </a:bodyPr>
          <a:lstStyle/>
          <a:p>
            <a:r>
              <a:rPr lang="en-US" sz="2800" dirty="0">
                <a:solidFill>
                  <a:srgbClr val="000000"/>
                </a:solidFill>
              </a:rPr>
              <a:t>REM</a:t>
            </a:r>
          </a:p>
        </p:txBody>
      </p:sp>
    </p:spTree>
    <p:extLst>
      <p:ext uri="{BB962C8B-B14F-4D97-AF65-F5344CB8AC3E}">
        <p14:creationId xmlns:p14="http://schemas.microsoft.com/office/powerpoint/2010/main" val="538785493"/>
      </p:ext>
    </p:extLst>
  </p:cSld>
  <p:clrMapOvr>
    <a:masterClrMapping/>
  </p:clrMapOvr>
  <p:transition/>
</p:sld>
</file>

<file path=ppt/slides/slide28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3010"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1"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endParaRPr>
          </a:p>
        </p:txBody>
      </p:sp>
      <p:sp>
        <p:nvSpPr>
          <p:cNvPr id="43012"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endParaRPr>
          </a:p>
        </p:txBody>
      </p:sp>
      <p:sp>
        <p:nvSpPr>
          <p:cNvPr id="43013"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endParaRPr lang="en-US">
              <a:solidFill>
                <a:srgbClr val="000000"/>
              </a:solidFill>
            </a:endParaRPr>
          </a:p>
        </p:txBody>
      </p:sp>
      <p:sp>
        <p:nvSpPr>
          <p:cNvPr id="43014"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5"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6"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7"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pic>
        <p:nvPicPr>
          <p:cNvPr id="6148" name="Picture 4"/>
          <p:cNvPicPr>
            <a:picLocks noChangeAspect="1" noChangeArrowheads="1"/>
          </p:cNvPicPr>
          <p:nvPr/>
        </p:nvPicPr>
        <p:blipFill>
          <a:blip r:embed="rId3" cstate="print"/>
          <a:srcRect/>
          <a:stretch>
            <a:fillRect/>
          </a:stretch>
        </p:blipFill>
        <p:spPr bwMode="auto">
          <a:xfrm>
            <a:off x="2670664" y="356389"/>
            <a:ext cx="3815224" cy="5497441"/>
          </a:xfrm>
          <a:prstGeom prst="rect">
            <a:avLst/>
          </a:prstGeom>
          <a:noFill/>
          <a:ln w="9525">
            <a:noFill/>
            <a:miter lim="800000"/>
            <a:headEnd/>
            <a:tailEnd/>
          </a:ln>
          <a:effectLst/>
        </p:spPr>
      </p:pic>
      <p:sp>
        <p:nvSpPr>
          <p:cNvPr id="17" name="Rectangle 16"/>
          <p:cNvSpPr/>
          <p:nvPr/>
        </p:nvSpPr>
        <p:spPr>
          <a:xfrm>
            <a:off x="2616456" y="6060050"/>
            <a:ext cx="3736920" cy="369332"/>
          </a:xfrm>
          <a:prstGeom prst="rect">
            <a:avLst/>
          </a:prstGeom>
        </p:spPr>
        <p:txBody>
          <a:bodyPr wrap="none">
            <a:spAutoFit/>
          </a:bodyPr>
          <a:lstStyle/>
          <a:p>
            <a:r>
              <a:rPr lang="en-US" dirty="0">
                <a:solidFill>
                  <a:srgbClr val="000000"/>
                </a:solidFill>
              </a:rPr>
              <a:t>Minnesota Historical Society Press</a:t>
            </a:r>
          </a:p>
        </p:txBody>
      </p:sp>
      <p:sp>
        <p:nvSpPr>
          <p:cNvPr id="2" name="Rectangle 1"/>
          <p:cNvSpPr/>
          <p:nvPr/>
        </p:nvSpPr>
        <p:spPr>
          <a:xfrm>
            <a:off x="479310" y="743823"/>
            <a:ext cx="2045753" cy="400110"/>
          </a:xfrm>
          <a:prstGeom prst="rect">
            <a:avLst/>
          </a:prstGeom>
          <a:noFill/>
        </p:spPr>
        <p:txBody>
          <a:bodyPr wrap="none">
            <a:spAutoFit/>
          </a:bodyPr>
          <a:lstStyle/>
          <a:p>
            <a:r>
              <a:rPr lang="en-US" sz="2000" b="1" dirty="0">
                <a:solidFill>
                  <a:srgbClr val="000000"/>
                </a:solidFill>
                <a:latin typeface="Arial"/>
              </a:rPr>
              <a:t>for example . . .</a:t>
            </a:r>
            <a:endParaRPr lang="en-US" sz="2000" dirty="0">
              <a:solidFill>
                <a:srgbClr val="000000"/>
              </a:solidFill>
            </a:endParaRPr>
          </a:p>
        </p:txBody>
      </p:sp>
    </p:spTree>
    <p:extLst>
      <p:ext uri="{BB962C8B-B14F-4D97-AF65-F5344CB8AC3E}">
        <p14:creationId xmlns:p14="http://schemas.microsoft.com/office/powerpoint/2010/main" val="2596512910"/>
      </p:ext>
    </p:extLst>
  </p:cSld>
  <p:clrMapOvr>
    <a:masterClrMapping/>
  </p:clrMapOvr>
  <p:transition/>
</p:sld>
</file>

<file path=ppt/slides/slide28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3010"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1"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endParaRPr>
          </a:p>
        </p:txBody>
      </p:sp>
      <p:sp>
        <p:nvSpPr>
          <p:cNvPr id="43012"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endParaRPr>
          </a:p>
        </p:txBody>
      </p:sp>
      <p:sp>
        <p:nvSpPr>
          <p:cNvPr id="43013"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endParaRPr lang="en-US">
              <a:solidFill>
                <a:srgbClr val="000000"/>
              </a:solidFill>
            </a:endParaRPr>
          </a:p>
        </p:txBody>
      </p:sp>
      <p:sp>
        <p:nvSpPr>
          <p:cNvPr id="43014"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5"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6"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7"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8885" y="450179"/>
            <a:ext cx="5943600" cy="59137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 Box 10"/>
          <p:cNvSpPr txBox="1">
            <a:spLocks noChangeArrowheads="1"/>
          </p:cNvSpPr>
          <p:nvPr/>
        </p:nvSpPr>
        <p:spPr bwMode="auto">
          <a:xfrm>
            <a:off x="2072839" y="6474456"/>
            <a:ext cx="4969181" cy="276999"/>
          </a:xfrm>
          <a:prstGeom prst="rect">
            <a:avLst/>
          </a:prstGeom>
          <a:noFill/>
          <a:ln w="9525">
            <a:noFill/>
            <a:miter lim="800000"/>
            <a:headEnd/>
            <a:tailEnd/>
          </a:ln>
        </p:spPr>
        <p:txBody>
          <a:bodyPr wrap="none">
            <a:spAutoFit/>
          </a:bodyPr>
          <a:lstStyle/>
          <a:p>
            <a:r>
              <a:rPr lang="en-US" sz="1200" dirty="0">
                <a:solidFill>
                  <a:srgbClr val="000000"/>
                </a:solidFill>
                <a:hlinkClick r:id="rId4"/>
              </a:rPr>
              <a:t>http://www.mprnews.org/story/2015/12/02/appetites-iron-range-recipes</a:t>
            </a:r>
            <a:endParaRPr lang="en-US" sz="1200" dirty="0">
              <a:solidFill>
                <a:srgbClr val="000000"/>
              </a:solidFill>
            </a:endParaRPr>
          </a:p>
        </p:txBody>
      </p:sp>
    </p:spTree>
    <p:extLst>
      <p:ext uri="{BB962C8B-B14F-4D97-AF65-F5344CB8AC3E}">
        <p14:creationId xmlns:p14="http://schemas.microsoft.com/office/powerpoint/2010/main" val="2866112070"/>
      </p:ext>
    </p:extLst>
  </p:cSld>
  <p:clrMapOvr>
    <a:masterClrMapping/>
  </p:clrMapOvr>
  <p:transition/>
</p:sld>
</file>

<file path=ppt/slides/slide28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23950" y="2621980"/>
            <a:ext cx="6908800" cy="2862322"/>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6000" b="1" i="0" u="none" strike="noStrike" kern="1200" cap="none" spc="0" normalizeH="0" baseline="0" noProof="0" dirty="0">
                <a:ln>
                  <a:noFill/>
                </a:ln>
                <a:solidFill>
                  <a:srgbClr val="FFFFFF"/>
                </a:solidFill>
                <a:effectLst/>
                <a:uLnTx/>
                <a:uFillTx/>
                <a:latin typeface="Arial" charset="0"/>
                <a:ea typeface="+mn-ea"/>
                <a:cs typeface="+mn-cs"/>
              </a:rPr>
              <a:t>Main Characteristics in a Nutshell</a:t>
            </a:r>
            <a:endParaRPr kumimoji="1" lang="en-US" sz="72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1397013075"/>
      </p:ext>
    </p:extLst>
  </p:cSld>
  <p:clrMapOvr>
    <a:masterClrMapping/>
  </p:clrMapOvr>
  <p:transition/>
</p:sld>
</file>

<file path=ppt/slides/slide286.xml><?xml version="1.0" encoding="utf-8"?>
<p:sld xmlns:a="http://schemas.openxmlformats.org/drawingml/2006/main" xmlns:r="http://schemas.openxmlformats.org/officeDocument/2006/relationships" xmlns:p="http://schemas.openxmlformats.org/presentationml/2006/main" showMasterPhAnim="0">
  <p:cSld>
    <p:bg>
      <p:bgPr>
        <a:solidFill>
          <a:srgbClr val="FFFFCD"/>
        </a:solidFill>
        <a:effectLst/>
      </p:bgPr>
    </p:bg>
    <p:spTree>
      <p:nvGrpSpPr>
        <p:cNvPr id="1" name=""/>
        <p:cNvGrpSpPr/>
        <p:nvPr/>
      </p:nvGrpSpPr>
      <p:grpSpPr>
        <a:xfrm>
          <a:off x="0" y="0"/>
          <a:ext cx="0" cy="0"/>
          <a:chOff x="0" y="0"/>
          <a:chExt cx="0" cy="0"/>
        </a:xfrm>
      </p:grpSpPr>
      <p:sp>
        <p:nvSpPr>
          <p:cNvPr id="530433" name="Rectangle 3"/>
          <p:cNvSpPr>
            <a:spLocks noGrp="1" noChangeArrowheads="1"/>
          </p:cNvSpPr>
          <p:nvPr>
            <p:ph type="subTitle" idx="4294967295"/>
          </p:nvPr>
        </p:nvSpPr>
        <p:spPr>
          <a:xfrm>
            <a:off x="914406" y="2770380"/>
            <a:ext cx="7639045" cy="3051926"/>
          </a:xfrm>
        </p:spPr>
        <p:txBody>
          <a:bodyPr wrap="square">
            <a:spAutoFit/>
          </a:bodyPr>
          <a:lstStyle/>
          <a:p>
            <a:pPr marL="457200" indent="-457200" eaLnBrk="1" hangingPunct="1">
              <a:buNone/>
              <a:tabLst>
                <a:tab pos="457200" algn="l"/>
              </a:tabLst>
            </a:pPr>
            <a:r>
              <a:rPr lang="en-US" b="1" dirty="0">
                <a:solidFill>
                  <a:srgbClr val="000000"/>
                </a:solidFill>
              </a:rPr>
              <a:t>1.	</a:t>
            </a:r>
            <a:r>
              <a:rPr lang="en-US" sz="2400" dirty="0"/>
              <a:t>the</a:t>
            </a:r>
            <a:r>
              <a:rPr lang="en-US" dirty="0"/>
              <a:t> </a:t>
            </a:r>
            <a:r>
              <a:rPr lang="en-US" b="1" dirty="0"/>
              <a:t>four fields </a:t>
            </a:r>
            <a:r>
              <a:rPr lang="en-US" sz="2400" dirty="0"/>
              <a:t>of general anthropology</a:t>
            </a:r>
            <a:endParaRPr lang="en-US" b="1" dirty="0">
              <a:solidFill>
                <a:srgbClr val="000000"/>
              </a:solidFill>
            </a:endParaRPr>
          </a:p>
          <a:p>
            <a:pPr eaLnBrk="1" hangingPunct="1">
              <a:lnSpc>
                <a:spcPct val="0"/>
              </a:lnSpc>
              <a:buFont typeface="Wingdings" pitchFamily="2" charset="2"/>
              <a:buNone/>
              <a:tabLst>
                <a:tab pos="0" algn="l"/>
              </a:tabLst>
            </a:pPr>
            <a:endParaRPr lang="en-US" b="1" dirty="0">
              <a:solidFill>
                <a:srgbClr val="000000"/>
              </a:solidFill>
            </a:endParaRPr>
          </a:p>
          <a:p>
            <a:pPr marL="457200" indent="-457200" eaLnBrk="1" hangingPunct="1">
              <a:buAutoNum type="arabicPeriod" startAt="2"/>
              <a:tabLst>
                <a:tab pos="0" algn="l"/>
              </a:tabLst>
            </a:pPr>
            <a:r>
              <a:rPr lang="en-US" b="1" dirty="0">
                <a:solidFill>
                  <a:srgbClr val="FF0000"/>
                </a:solidFill>
              </a:rPr>
              <a:t>culture </a:t>
            </a:r>
            <a:r>
              <a:rPr lang="en-US" sz="2000" dirty="0">
                <a:solidFill>
                  <a:srgbClr val="FF0000"/>
                </a:solidFill>
              </a:rPr>
              <a:t>as a primary concept</a:t>
            </a:r>
            <a:endParaRPr lang="en-US" dirty="0">
              <a:solidFill>
                <a:srgbClr val="FF0000"/>
              </a:solidFill>
            </a:endParaRPr>
          </a:p>
          <a:p>
            <a:pPr marL="457200" indent="-457200" eaLnBrk="1" hangingPunct="1">
              <a:buAutoNum type="arabicPeriod" startAt="2"/>
              <a:tabLst>
                <a:tab pos="0" algn="l"/>
                <a:tab pos="457200" algn="l"/>
              </a:tabLst>
            </a:pPr>
            <a:r>
              <a:rPr lang="en-US" b="1" dirty="0"/>
              <a:t>comparative method</a:t>
            </a:r>
            <a:r>
              <a:rPr lang="en-US" dirty="0"/>
              <a:t> </a:t>
            </a:r>
            <a:r>
              <a:rPr lang="en-US" sz="2400" dirty="0"/>
              <a:t>as major approach</a:t>
            </a:r>
            <a:endParaRPr lang="en-US" dirty="0"/>
          </a:p>
          <a:p>
            <a:pPr marL="457200" indent="-457200" eaLnBrk="1" hangingPunct="1">
              <a:buAutoNum type="arabicPeriod" startAt="2"/>
              <a:tabLst>
                <a:tab pos="0" algn="l"/>
              </a:tabLst>
            </a:pPr>
            <a:r>
              <a:rPr lang="en-US" b="1" dirty="0"/>
              <a:t>holism</a:t>
            </a:r>
            <a:r>
              <a:rPr lang="en-US" dirty="0"/>
              <a:t> </a:t>
            </a:r>
            <a:r>
              <a:rPr lang="en-US" sz="2400" dirty="0"/>
              <a:t>as a primary theoretical goal</a:t>
            </a:r>
            <a:endParaRPr lang="en-US" dirty="0"/>
          </a:p>
          <a:p>
            <a:pPr marL="457200" indent="-457200" eaLnBrk="1" hangingPunct="1">
              <a:buAutoNum type="arabicPeriod" startAt="2"/>
              <a:tabLst>
                <a:tab pos="457200" algn="l"/>
              </a:tabLst>
            </a:pPr>
            <a:r>
              <a:rPr lang="en-US" b="1" dirty="0"/>
              <a:t>fieldwork</a:t>
            </a:r>
            <a:r>
              <a:rPr lang="en-US" dirty="0"/>
              <a:t> </a:t>
            </a:r>
            <a:r>
              <a:rPr lang="en-US" sz="2400" dirty="0"/>
              <a:t>as a primary research technique</a:t>
            </a:r>
            <a:endParaRPr lang="en-US" b="1" dirty="0">
              <a:solidFill>
                <a:srgbClr val="000000"/>
              </a:solidFill>
            </a:endParaRPr>
          </a:p>
        </p:txBody>
      </p:sp>
      <p:sp>
        <p:nvSpPr>
          <p:cNvPr id="530434" name="Rectangle 2"/>
          <p:cNvSpPr txBox="1">
            <a:spLocks noChangeArrowheads="1"/>
          </p:cNvSpPr>
          <p:nvPr/>
        </p:nvSpPr>
        <p:spPr bwMode="auto">
          <a:xfrm>
            <a:off x="457200" y="1600200"/>
            <a:ext cx="8229600" cy="1494972"/>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mn-ea"/>
                <a:cs typeface="+mn-cs"/>
              </a:rPr>
              <a:t> </a:t>
            </a: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Main Characteristics of Anthropology</a:t>
            </a:r>
            <a:endParaRPr kumimoji="0" lang="en-US" sz="3200" b="1"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4" name="Right Arrow 3"/>
          <p:cNvSpPr/>
          <p:nvPr/>
        </p:nvSpPr>
        <p:spPr bwMode="auto">
          <a:xfrm>
            <a:off x="332071" y="3575909"/>
            <a:ext cx="553465" cy="423512"/>
          </a:xfrm>
          <a:prstGeom prst="rightArrow">
            <a:avLst/>
          </a:prstGeom>
          <a:solidFill>
            <a:srgbClr val="FFFFFF"/>
          </a:solidFill>
          <a:ln w="76200" cap="flat" cmpd="sng" algn="ctr">
            <a:solidFill>
              <a:srgbClr val="8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849784558"/>
      </p:ext>
    </p:extLst>
  </p:cSld>
  <p:clrMapOvr>
    <a:masterClrMapping/>
  </p:clrMapOvr>
  <p:transition/>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 y="9986"/>
            <a:ext cx="9144000" cy="6858000"/>
          </a:xfrm>
          <a:prstGeom prst="rect">
            <a:avLst/>
          </a:prstGeom>
          <a:noFill/>
          <a:ln w="9525">
            <a:noFill/>
            <a:miter lim="800000"/>
            <a:headEnd/>
            <a:tailEnd/>
          </a:ln>
        </p:spPr>
      </p:pic>
      <p:sp>
        <p:nvSpPr>
          <p:cNvPr id="10" name="Rectangle 3"/>
          <p:cNvSpPr>
            <a:spLocks noGrp="1" noChangeArrowheads="1"/>
          </p:cNvSpPr>
          <p:nvPr>
            <p:ph type="subTitle" idx="1"/>
          </p:nvPr>
        </p:nvSpPr>
        <p:spPr>
          <a:xfrm>
            <a:off x="656776" y="5493585"/>
            <a:ext cx="7848600" cy="400110"/>
          </a:xfrm>
        </p:spPr>
        <p:txBody>
          <a:bodyPr>
            <a:spAutoFit/>
          </a:bodyPr>
          <a:lstStyle/>
          <a:p>
            <a:pPr eaLnBrk="1" hangingPunct="1"/>
            <a:r>
              <a:rPr kumimoji="1" lang="en-US" sz="2000" b="1" i="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University of Minnesota Duluth</a:t>
            </a:r>
            <a:endParaRPr lang="en-US" sz="2000" b="1" i="1" dirty="0"/>
          </a:p>
        </p:txBody>
      </p:sp>
      <p:sp>
        <p:nvSpPr>
          <p:cNvPr id="13" name="Rectangle 12"/>
          <p:cNvSpPr/>
          <p:nvPr/>
        </p:nvSpPr>
        <p:spPr>
          <a:xfrm>
            <a:off x="3496166" y="6539012"/>
            <a:ext cx="2129109" cy="21544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http://en.wikipedia.org/wiki/Highland_cattle</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8" name="Rectangle 3">
            <a:extLst>
              <a:ext uri="{FF2B5EF4-FFF2-40B4-BE49-F238E27FC236}">
                <a16:creationId xmlns:a16="http://schemas.microsoft.com/office/drawing/2014/main" id="{2CDB108C-1808-72BC-61E8-6547DACF9551}"/>
              </a:ext>
            </a:extLst>
          </p:cNvPr>
          <p:cNvSpPr txBox="1">
            <a:spLocks noChangeArrowheads="1"/>
          </p:cNvSpPr>
          <p:nvPr/>
        </p:nvSpPr>
        <p:spPr bwMode="auto">
          <a:xfrm>
            <a:off x="656925" y="2331247"/>
            <a:ext cx="7848600" cy="280076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1" lang="en-US" sz="44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Culture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1" lang="en-US" sz="44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as a</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1" lang="en-US" sz="44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Primary Concept</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1" lang="en-US" sz="4400" b="1" i="1" kern="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a:rPr>
              <a:t>Anthropology of Food</a:t>
            </a:r>
            <a:endParaRPr kumimoji="1" lang="en-US" sz="44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p:txBody>
      </p:sp>
      <p:sp>
        <p:nvSpPr>
          <p:cNvPr id="9" name="Rectangle 11">
            <a:extLst>
              <a:ext uri="{FF2B5EF4-FFF2-40B4-BE49-F238E27FC236}">
                <a16:creationId xmlns:a16="http://schemas.microsoft.com/office/drawing/2014/main" id="{1AD4887B-D564-BF4C-DA79-6660C1118B1F}"/>
              </a:ext>
            </a:extLst>
          </p:cNvPr>
          <p:cNvSpPr>
            <a:spLocks noChangeArrowheads="1"/>
          </p:cNvSpPr>
          <p:nvPr/>
        </p:nvSpPr>
        <p:spPr bwMode="auto">
          <a:xfrm>
            <a:off x="3865033" y="5861589"/>
            <a:ext cx="1461911" cy="723788"/>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18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pitchFamily="34" charset="0"/>
                <a:ea typeface="+mn-ea"/>
                <a:cs typeface="+mn-cs"/>
              </a:rPr>
              <a:t>Tim Roufs</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sz="1067" b="1" i="0" u="none" strike="noStrike" kern="1200" cap="none" spc="0" normalizeH="0" baseline="0" noProof="0" dirty="0">
                <a:ln>
                  <a:noFill/>
                </a:ln>
                <a:solidFill>
                  <a:srgbClr val="000000"/>
                </a:solidFill>
                <a:effectLst/>
                <a:uLnTx/>
                <a:uFillTx/>
                <a:latin typeface="Arial" pitchFamily="34" charset="0"/>
                <a:ea typeface="+mn-ea"/>
                <a:cs typeface="+mn-cs"/>
              </a:rPr>
              <a:t>© 2010-2024</a:t>
            </a:r>
            <a:endParaRPr kumimoji="1" lang="en-US" sz="1067"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11" name="Rectangle 10">
            <a:extLst>
              <a:ext uri="{FF2B5EF4-FFF2-40B4-BE49-F238E27FC236}">
                <a16:creationId xmlns:a16="http://schemas.microsoft.com/office/drawing/2014/main" id="{23101163-5A00-F0CA-F6C6-AF2AADA17A9F}"/>
              </a:ext>
            </a:extLst>
          </p:cNvPr>
          <p:cNvSpPr/>
          <p:nvPr/>
        </p:nvSpPr>
        <p:spPr>
          <a:xfrm>
            <a:off x="1344596" y="935828"/>
            <a:ext cx="6502400" cy="579646"/>
          </a:xfrm>
          <a:prstGeom prst="rect">
            <a:avLst/>
          </a:prstGeom>
        </p:spPr>
        <p:txBody>
          <a:bodyPr lIns="81280" tIns="40640" rIns="81280">
            <a:spAutoFit/>
          </a:bodyPr>
          <a:lstStyle/>
          <a:p>
            <a:pPr marL="2133627" marR="0" lvl="0" indent="-2133627" algn="ctr" defTabSz="914400" rtl="0" eaLnBrk="0" fontAlgn="base" latinLnBrk="0" hangingPunct="0">
              <a:lnSpc>
                <a:spcPct val="100000"/>
              </a:lnSpc>
              <a:spcBef>
                <a:spcPct val="0"/>
              </a:spcBef>
              <a:spcAft>
                <a:spcPct val="0"/>
              </a:spcAft>
              <a:buClrTx/>
              <a:buSzTx/>
              <a:buFontTx/>
              <a:buNone/>
              <a:tabLst/>
              <a:defRPr/>
            </a:pPr>
            <a:r>
              <a:rPr kumimoji="1" lang="en-US" sz="3200" b="1" i="1" u="none" strike="noStrike" kern="1200" cap="none" spc="0" normalizeH="0" baseline="0" noProof="0" dirty="0">
                <a:ln w="6350">
                  <a:solidFill>
                    <a:srgbClr val="0C0600"/>
                  </a:solidFill>
                  <a:prstDash val="solid"/>
                  <a:miter lim="800000"/>
                </a:ln>
                <a:solidFill>
                  <a:srgbClr val="FF0000"/>
                </a:solidFill>
                <a:effectLst>
                  <a:outerShdw blurRad="50800" dist="165100" dir="18900000" algn="bl" rotWithShape="0">
                    <a:prstClr val="black">
                      <a:alpha val="40000"/>
                    </a:prstClr>
                  </a:outerShdw>
                </a:effectLst>
                <a:uLnTx/>
                <a:uFillTx/>
                <a:latin typeface="Arial" pitchFamily="34" charset="0"/>
                <a:ea typeface="+mn-ea"/>
                <a:cs typeface="+mn-cs"/>
              </a:rPr>
              <a:t>The End</a:t>
            </a:r>
          </a:p>
        </p:txBody>
      </p:sp>
    </p:spTree>
    <p:extLst>
      <p:ext uri="{BB962C8B-B14F-4D97-AF65-F5344CB8AC3E}">
        <p14:creationId xmlns:p14="http://schemas.microsoft.com/office/powerpoint/2010/main" val="3162185126"/>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AE344D-BD0C-090E-F016-E006EA56CBD5}"/>
              </a:ext>
            </a:extLst>
          </p:cNvPr>
          <p:cNvPicPr>
            <a:picLocks noChangeAspect="1"/>
          </p:cNvPicPr>
          <p:nvPr/>
        </p:nvPicPr>
        <p:blipFill>
          <a:blip r:embed="rId2"/>
          <a:stretch>
            <a:fillRect/>
          </a:stretch>
        </p:blipFill>
        <p:spPr>
          <a:xfrm>
            <a:off x="247650" y="587802"/>
            <a:ext cx="8686800" cy="5669741"/>
          </a:xfrm>
          <a:prstGeom prst="rect">
            <a:avLst/>
          </a:prstGeom>
        </p:spPr>
      </p:pic>
      <p:sp>
        <p:nvSpPr>
          <p:cNvPr id="2" name="Rectangle 5">
            <a:extLst>
              <a:ext uri="{FF2B5EF4-FFF2-40B4-BE49-F238E27FC236}">
                <a16:creationId xmlns:a16="http://schemas.microsoft.com/office/drawing/2014/main" id="{23F5DE79-C737-96EA-5631-A63DCBF17E59}"/>
              </a:ext>
            </a:extLst>
          </p:cNvPr>
          <p:cNvSpPr>
            <a:spLocks noChangeArrowheads="1"/>
          </p:cNvSpPr>
          <p:nvPr/>
        </p:nvSpPr>
        <p:spPr bwMode="auto">
          <a:xfrm>
            <a:off x="444500" y="762000"/>
            <a:ext cx="8229600" cy="1143000"/>
          </a:xfrm>
          <a:prstGeom prst="rect">
            <a:avLst/>
          </a:prstGeom>
          <a:solidFill>
            <a:srgbClr val="E7EEF8"/>
          </a:solidFill>
          <a:ln>
            <a:noFill/>
          </a:ln>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rgbClr val="040006"/>
                </a:solidFill>
                <a:effectLst/>
                <a:uLnTx/>
                <a:uFillTx/>
                <a:latin typeface="Arial" charset="0"/>
                <a:ea typeface="+mn-ea"/>
                <a:cs typeface="+mn-cs"/>
              </a:rPr>
              <a:t>A Taste of Greece 2023</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040006"/>
                </a:solidFill>
                <a:effectLst/>
                <a:uLnTx/>
                <a:uFillTx/>
                <a:latin typeface="Arial" charset="0"/>
                <a:ea typeface="+mn-ea"/>
                <a:cs typeface="+mn-cs"/>
              </a:rPr>
              <a:t>31</a:t>
            </a:r>
            <a:r>
              <a:rPr kumimoji="0" lang="en-US" altLang="en-US" sz="3200" b="1" i="0" u="none" strike="noStrike" kern="1200" cap="none" spc="0" normalizeH="0" baseline="30000" noProof="0" dirty="0">
                <a:ln>
                  <a:noFill/>
                </a:ln>
                <a:solidFill>
                  <a:srgbClr val="040006"/>
                </a:solidFill>
                <a:effectLst/>
                <a:uLnTx/>
                <a:uFillTx/>
                <a:latin typeface="Arial" charset="0"/>
                <a:ea typeface="+mn-ea"/>
                <a:cs typeface="+mn-cs"/>
              </a:rPr>
              <a:t>th</a:t>
            </a:r>
            <a:r>
              <a:rPr kumimoji="0" lang="en-US" altLang="en-US" sz="3200" b="1" i="0" u="none" strike="noStrike" kern="1200" cap="none" spc="0" normalizeH="0" baseline="0" noProof="0" dirty="0">
                <a:ln>
                  <a:noFill/>
                </a:ln>
                <a:solidFill>
                  <a:srgbClr val="040006"/>
                </a:solidFill>
                <a:effectLst/>
                <a:uLnTx/>
                <a:uFillTx/>
                <a:latin typeface="Arial" charset="0"/>
                <a:ea typeface="+mn-ea"/>
                <a:cs typeface="+mn-cs"/>
              </a:rPr>
              <a:t> Annual Food Festival 2023</a:t>
            </a:r>
          </a:p>
        </p:txBody>
      </p:sp>
    </p:spTree>
    <p:extLst>
      <p:ext uri="{BB962C8B-B14F-4D97-AF65-F5344CB8AC3E}">
        <p14:creationId xmlns:p14="http://schemas.microsoft.com/office/powerpoint/2010/main" val="4073451784"/>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EE4A6"/>
        </a:solidFill>
        <a:effectLst/>
      </p:bgPr>
    </p:bg>
    <p:spTree>
      <p:nvGrpSpPr>
        <p:cNvPr id="1" name=""/>
        <p:cNvGrpSpPr/>
        <p:nvPr/>
      </p:nvGrpSpPr>
      <p:grpSpPr>
        <a:xfrm>
          <a:off x="0" y="0"/>
          <a:ext cx="0" cy="0"/>
          <a:chOff x="0" y="0"/>
          <a:chExt cx="0" cy="0"/>
        </a:xfrm>
      </p:grpSpPr>
      <p:sp>
        <p:nvSpPr>
          <p:cNvPr id="232449" name="Text Box 7"/>
          <p:cNvSpPr txBox="1">
            <a:spLocks noChangeArrowheads="1"/>
          </p:cNvSpPr>
          <p:nvPr/>
        </p:nvSpPr>
        <p:spPr bwMode="auto">
          <a:xfrm>
            <a:off x="6207541" y="2675535"/>
            <a:ext cx="184731" cy="694164"/>
          </a:xfrm>
          <a:prstGeom prst="rect">
            <a:avLst/>
          </a:prstGeom>
          <a:noFill/>
          <a:ln w="9525">
            <a:noFill/>
            <a:miter lim="800000"/>
            <a:headEnd/>
            <a:tailEnd/>
          </a:ln>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3911" b="0" i="1" u="none" strike="noStrike" kern="1200" cap="none" spc="0" normalizeH="0" baseline="0" noProof="0">
              <a:ln>
                <a:noFill/>
              </a:ln>
              <a:solidFill>
                <a:srgbClr val="FF0000"/>
              </a:solidFill>
              <a:effectLst/>
              <a:uLnTx/>
              <a:uFillTx/>
              <a:latin typeface="Arial" pitchFamily="34" charset="0"/>
              <a:ea typeface="+mn-ea"/>
              <a:cs typeface="+mn-cs"/>
            </a:endParaRPr>
          </a:p>
        </p:txBody>
      </p:sp>
      <p:pic>
        <p:nvPicPr>
          <p:cNvPr id="232450" name="Picture 2"/>
          <p:cNvPicPr>
            <a:picLocks noChangeAspect="1" noChangeArrowheads="1"/>
          </p:cNvPicPr>
          <p:nvPr/>
        </p:nvPicPr>
        <p:blipFill>
          <a:blip r:embed="rId2" cstate="print"/>
          <a:srcRect/>
          <a:stretch>
            <a:fillRect/>
          </a:stretch>
        </p:blipFill>
        <p:spPr bwMode="auto">
          <a:xfrm>
            <a:off x="-33867" y="406803"/>
            <a:ext cx="9177867" cy="6057900"/>
          </a:xfrm>
          <a:prstGeom prst="rect">
            <a:avLst/>
          </a:prstGeom>
          <a:noFill/>
          <a:ln w="9525">
            <a:noFill/>
            <a:miter lim="800000"/>
            <a:headEnd/>
            <a:tailEnd/>
          </a:ln>
        </p:spPr>
      </p:pic>
      <p:sp>
        <p:nvSpPr>
          <p:cNvPr id="232452" name="Rectangle 8"/>
          <p:cNvSpPr>
            <a:spLocks noChangeArrowheads="1"/>
          </p:cNvSpPr>
          <p:nvPr/>
        </p:nvSpPr>
        <p:spPr bwMode="auto">
          <a:xfrm>
            <a:off x="3161243" y="5544596"/>
            <a:ext cx="2864887" cy="311175"/>
          </a:xfrm>
          <a:prstGeom prst="rect">
            <a:avLst/>
          </a:prstGeom>
          <a:noFill/>
          <a:ln w="9525">
            <a:noFill/>
            <a:miter lim="800000"/>
            <a:headEnd/>
            <a:tailEnd/>
          </a:ln>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422"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pitchFamily="34" charset="0"/>
                <a:ea typeface="+mn-ea"/>
                <a:cs typeface="+mn-cs"/>
              </a:rPr>
              <a:t>University of Minnesota Duluth</a:t>
            </a:r>
            <a:endParaRPr kumimoji="1" lang="en-US" sz="2489"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7" name="Rectangle 11"/>
          <p:cNvSpPr>
            <a:spLocks noChangeArrowheads="1"/>
          </p:cNvSpPr>
          <p:nvPr/>
        </p:nvSpPr>
        <p:spPr bwMode="auto">
          <a:xfrm>
            <a:off x="3865033" y="5734589"/>
            <a:ext cx="1461911" cy="723788"/>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18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pitchFamily="34" charset="0"/>
                <a:ea typeface="+mn-ea"/>
                <a:cs typeface="+mn-cs"/>
              </a:rPr>
              <a:t>Tim Roufs</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sz="1067" b="1" i="0" u="none" strike="noStrike" kern="1200" cap="none" spc="0" normalizeH="0" baseline="0" noProof="0" dirty="0">
                <a:ln>
                  <a:noFill/>
                </a:ln>
                <a:solidFill>
                  <a:srgbClr val="000000"/>
                </a:solidFill>
                <a:effectLst/>
                <a:uLnTx/>
                <a:uFillTx/>
                <a:latin typeface="Arial" pitchFamily="34" charset="0"/>
                <a:ea typeface="+mn-ea"/>
                <a:cs typeface="+mn-cs"/>
              </a:rPr>
              <a:t>© 2010-2024</a:t>
            </a:r>
            <a:endParaRPr kumimoji="1" lang="en-US" sz="1067"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8" name="Rectangle 7">
            <a:extLst>
              <a:ext uri="{FF2B5EF4-FFF2-40B4-BE49-F238E27FC236}">
                <a16:creationId xmlns:a16="http://schemas.microsoft.com/office/drawing/2014/main" id="{51B73F3E-EE2A-3872-1B2C-E839920F295C}"/>
              </a:ext>
            </a:extLst>
          </p:cNvPr>
          <p:cNvSpPr/>
          <p:nvPr/>
        </p:nvSpPr>
        <p:spPr>
          <a:xfrm>
            <a:off x="1320800" y="840514"/>
            <a:ext cx="6502400" cy="671979"/>
          </a:xfrm>
          <a:prstGeom prst="rect">
            <a:avLst/>
          </a:prstGeom>
        </p:spPr>
        <p:txBody>
          <a:bodyPr lIns="81280" tIns="40640" rIns="81280">
            <a:spAutoFit/>
          </a:bodyPr>
          <a:lstStyle/>
          <a:p>
            <a:pPr marL="2133627" marR="0" lvl="0" indent="-2133627" algn="ctr" defTabSz="914400" rtl="0" eaLnBrk="0" fontAlgn="base" latinLnBrk="0" hangingPunct="0">
              <a:lnSpc>
                <a:spcPct val="100000"/>
              </a:lnSpc>
              <a:spcBef>
                <a:spcPct val="0"/>
              </a:spcBef>
              <a:spcAft>
                <a:spcPct val="0"/>
              </a:spcAft>
              <a:buClrTx/>
              <a:buSzTx/>
              <a:buFontTx/>
              <a:buNone/>
              <a:tabLst/>
              <a:defRPr/>
            </a:pPr>
            <a:r>
              <a:rPr kumimoji="1" lang="en-US" sz="18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pitchFamily="34" charset="0"/>
                <a:ea typeface="+mn-ea"/>
                <a:cs typeface="+mn-cs"/>
              </a:rPr>
              <a:t>ANTH 1080 </a:t>
            </a:r>
          </a:p>
          <a:p>
            <a:pPr marL="2133627" marR="0" lvl="0" indent="-2133627" algn="ctr" defTabSz="914400" rtl="0" eaLnBrk="0" fontAlgn="base" latinLnBrk="0" hangingPunct="0">
              <a:lnSpc>
                <a:spcPct val="100000"/>
              </a:lnSpc>
              <a:spcBef>
                <a:spcPct val="0"/>
              </a:spcBef>
              <a:spcAft>
                <a:spcPct val="0"/>
              </a:spcAft>
              <a:buClrTx/>
              <a:buSzTx/>
              <a:buFontTx/>
              <a:buNone/>
              <a:tabLst/>
              <a:defRPr/>
            </a:pPr>
            <a:r>
              <a:rPr kumimoji="1" lang="en-US" sz="20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pitchFamily="34" charset="0"/>
                <a:ea typeface="+mn-ea"/>
                <a:cs typeface="+mn-cs"/>
              </a:rPr>
              <a:t>Global Cultures</a:t>
            </a:r>
          </a:p>
        </p:txBody>
      </p:sp>
      <p:sp>
        <p:nvSpPr>
          <p:cNvPr id="10" name="Rectangle 3">
            <a:extLst>
              <a:ext uri="{FF2B5EF4-FFF2-40B4-BE49-F238E27FC236}">
                <a16:creationId xmlns:a16="http://schemas.microsoft.com/office/drawing/2014/main" id="{8F6E7AF3-A980-81CA-B640-0075F5F89CEA}"/>
              </a:ext>
            </a:extLst>
          </p:cNvPr>
          <p:cNvSpPr txBox="1">
            <a:spLocks noChangeArrowheads="1"/>
          </p:cNvSpPr>
          <p:nvPr/>
        </p:nvSpPr>
        <p:spPr bwMode="auto">
          <a:xfrm>
            <a:off x="656925" y="2303308"/>
            <a:ext cx="7848600" cy="289925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Main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Characteristics of</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Anthropology</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16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p:txBody>
      </p:sp>
    </p:spTree>
    <p:extLst>
      <p:ext uri="{BB962C8B-B14F-4D97-AF65-F5344CB8AC3E}">
        <p14:creationId xmlns:p14="http://schemas.microsoft.com/office/powerpoint/2010/main" val="26151396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8194" name="Picture 2" descr="https://scontent-ord1-1.xx.fbcdn.net/hphotos-xft1/v/t1.0-9/11751879_716539088458190_3418543600364512663_n.jpg?oh=55a90d93550b4f288b72475935cbe6f7&amp;oe=567C7B3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99" y="348378"/>
            <a:ext cx="9144000" cy="60960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286000" y="6574681"/>
            <a:ext cx="4572000" cy="215444"/>
          </a:xfrm>
          <a:prstGeom prst="rect">
            <a:avLst/>
          </a:prstGeom>
        </p:spPr>
        <p:txBody>
          <a:bodyPr>
            <a:spAutoFit/>
          </a:bodyPr>
          <a:lstStyle/>
          <a:p>
            <a:pPr algn="ctr"/>
            <a:r>
              <a:rPr lang="en-US" sz="800" dirty="0">
                <a:solidFill>
                  <a:srgbClr val="000000"/>
                </a:solidFill>
                <a:hlinkClick r:id="rId3"/>
              </a:rPr>
              <a:t>www.facebook.com/alexganeevphotography/photos/</a:t>
            </a:r>
            <a:endParaRPr lang="en-US" sz="800" dirty="0">
              <a:solidFill>
                <a:srgbClr val="000000"/>
              </a:solidFill>
            </a:endParaRPr>
          </a:p>
        </p:txBody>
      </p:sp>
    </p:spTree>
    <p:extLst>
      <p:ext uri="{BB962C8B-B14F-4D97-AF65-F5344CB8AC3E}">
        <p14:creationId xmlns:p14="http://schemas.microsoft.com/office/powerpoint/2010/main" val="1527638448"/>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86000" y="6574681"/>
            <a:ext cx="4572000" cy="215444"/>
          </a:xfrm>
          <a:prstGeom prst="rect">
            <a:avLst/>
          </a:prstGeom>
        </p:spPr>
        <p:txBody>
          <a:bodyPr>
            <a:spAutoFit/>
          </a:bodyPr>
          <a:lstStyle/>
          <a:p>
            <a:pPr algn="ctr"/>
            <a:r>
              <a:rPr lang="en-US" sz="800" dirty="0">
                <a:solidFill>
                  <a:srgbClr val="000000"/>
                </a:solidFill>
                <a:hlinkClick r:id="rId2"/>
              </a:rPr>
              <a:t>www.facebook.com/alexganeevphotography/photos/</a:t>
            </a:r>
            <a:endParaRPr lang="en-US" sz="800" dirty="0">
              <a:solidFill>
                <a:srgbClr val="000000"/>
              </a:solidFill>
            </a:endParaRPr>
          </a:p>
        </p:txBody>
      </p:sp>
      <p:pic>
        <p:nvPicPr>
          <p:cNvPr id="15364" name="Picture 4" descr="https://scontent-ord1-1.xx.fbcdn.net/hphotos-xtp1/v/t1.0-9/11755904_716944645084301_5457725057718804317_n.jpg?oh=6595b4733a491ad4331a4e9fb85248a2&amp;oe=566904A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6447"/>
            <a:ext cx="9144000" cy="6096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8302138"/>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1026" name="Picture 2" descr="File:Greek Salad Choriatik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26" y="0"/>
            <a:ext cx="8996765"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a:spLocks noChangeArrowheads="1"/>
          </p:cNvSpPr>
          <p:nvPr/>
        </p:nvSpPr>
        <p:spPr bwMode="auto">
          <a:xfrm>
            <a:off x="453570" y="5820343"/>
            <a:ext cx="8229600" cy="914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3200" b="1" dirty="0">
                <a:solidFill>
                  <a:srgbClr val="0070C0"/>
                </a:solidFill>
                <a:latin typeface="Arial" charset="0"/>
              </a:rPr>
              <a:t>“Greek Salad”</a:t>
            </a:r>
          </a:p>
          <a:p>
            <a:pPr algn="ctr" eaLnBrk="1" hangingPunct="1"/>
            <a:r>
              <a:rPr lang="en-US" altLang="en-US" sz="3200" b="1" dirty="0">
                <a:solidFill>
                  <a:srgbClr val="0070C0"/>
                </a:solidFill>
                <a:latin typeface="Arial" charset="0"/>
              </a:rPr>
              <a:t>“Farmer’s Salad”</a:t>
            </a:r>
            <a:endParaRPr lang="en-US" altLang="en-US" sz="1800" b="1" dirty="0">
              <a:solidFill>
                <a:srgbClr val="0070C0"/>
              </a:solidFill>
              <a:latin typeface="Arial" charset="0"/>
            </a:endParaRPr>
          </a:p>
        </p:txBody>
      </p:sp>
    </p:spTree>
    <p:extLst>
      <p:ext uri="{BB962C8B-B14F-4D97-AF65-F5344CB8AC3E}">
        <p14:creationId xmlns:p14="http://schemas.microsoft.com/office/powerpoint/2010/main" val="2705807396"/>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86000" y="6574681"/>
            <a:ext cx="4572000" cy="215444"/>
          </a:xfrm>
          <a:prstGeom prst="rect">
            <a:avLst/>
          </a:prstGeom>
        </p:spPr>
        <p:txBody>
          <a:bodyPr>
            <a:spAutoFit/>
          </a:bodyPr>
          <a:lstStyle/>
          <a:p>
            <a:pPr algn="ctr"/>
            <a:r>
              <a:rPr lang="en-US" sz="800" dirty="0">
                <a:solidFill>
                  <a:srgbClr val="000000"/>
                </a:solidFill>
                <a:hlinkClick r:id="rId2"/>
              </a:rPr>
              <a:t>www.facebook.com/alexganeevphotography/photos/</a:t>
            </a:r>
            <a:endParaRPr lang="en-US" sz="800" dirty="0">
              <a:solidFill>
                <a:srgbClr val="000000"/>
              </a:solidFill>
            </a:endParaRPr>
          </a:p>
        </p:txBody>
      </p:sp>
      <p:pic>
        <p:nvPicPr>
          <p:cNvPr id="17410" name="Picture 2" descr="https://scontent-ord1-1.xx.fbcdn.net/hphotos-xpf1/v/t1.0-9/11036084_716943978417701_7038675029656858260_n.jpg?oh=2879e8608817af0bea3fa299adb684db&amp;oe=5667CC7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837066"/>
            <a:ext cx="9144000" cy="530542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a:spLocks noChangeArrowheads="1"/>
          </p:cNvSpPr>
          <p:nvPr/>
        </p:nvSpPr>
        <p:spPr bwMode="auto">
          <a:xfrm>
            <a:off x="453570" y="4354429"/>
            <a:ext cx="8229600" cy="914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4000" b="1" dirty="0">
                <a:solidFill>
                  <a:srgbClr val="0070C0"/>
                </a:solidFill>
                <a:latin typeface="Arial" charset="0"/>
              </a:rPr>
              <a:t>“Greek Salad”</a:t>
            </a:r>
          </a:p>
          <a:p>
            <a:pPr algn="ctr" eaLnBrk="1" hangingPunct="1"/>
            <a:r>
              <a:rPr lang="en-US" altLang="en-US" sz="4000" b="1" dirty="0">
                <a:solidFill>
                  <a:srgbClr val="0070C0"/>
                </a:solidFill>
                <a:latin typeface="Arial" charset="0"/>
              </a:rPr>
              <a:t>“Farmer’s Salad”</a:t>
            </a:r>
          </a:p>
        </p:txBody>
      </p:sp>
    </p:spTree>
    <p:extLst>
      <p:ext uri="{BB962C8B-B14F-4D97-AF65-F5344CB8AC3E}">
        <p14:creationId xmlns:p14="http://schemas.microsoft.com/office/powerpoint/2010/main" val="2409196794"/>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86000" y="6574681"/>
            <a:ext cx="4572000" cy="215444"/>
          </a:xfrm>
          <a:prstGeom prst="rect">
            <a:avLst/>
          </a:prstGeom>
        </p:spPr>
        <p:txBody>
          <a:bodyPr>
            <a:spAutoFit/>
          </a:bodyPr>
          <a:lstStyle/>
          <a:p>
            <a:pPr algn="ctr"/>
            <a:r>
              <a:rPr lang="en-US" sz="800" dirty="0">
                <a:solidFill>
                  <a:srgbClr val="000000"/>
                </a:solidFill>
                <a:hlinkClick r:id="rId2"/>
              </a:rPr>
              <a:t>www.facebook.com/alexganeevphotography/photos/</a:t>
            </a:r>
            <a:endParaRPr lang="en-US" sz="800" dirty="0">
              <a:solidFill>
                <a:srgbClr val="000000"/>
              </a:solidFill>
            </a:endParaRPr>
          </a:p>
        </p:txBody>
      </p:sp>
      <p:pic>
        <p:nvPicPr>
          <p:cNvPr id="15362" name="Picture 2" descr="https://scontent-ord1-1.xx.fbcdn.net/hphotos-xft1/v/t1.0-9/11752009_716541068457992_6944690628452772014_n.jpg?oh=97ebe2b0021173e07cf897064ae5d891&amp;oe=5679456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89647"/>
            <a:ext cx="9144000" cy="56388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210386" y="3244334"/>
            <a:ext cx="723275" cy="369332"/>
          </a:xfrm>
          <a:prstGeom prst="rect">
            <a:avLst/>
          </a:prstGeom>
        </p:spPr>
        <p:txBody>
          <a:bodyPr wrap="none">
            <a:spAutoFit/>
          </a:bodyPr>
          <a:lstStyle/>
          <a:p>
            <a:r>
              <a:rPr lang="en-US" b="1" dirty="0">
                <a:solidFill>
                  <a:srgbClr val="000000"/>
                </a:solidFill>
              </a:rPr>
              <a:t>Gyro</a:t>
            </a:r>
          </a:p>
        </p:txBody>
      </p:sp>
      <p:sp>
        <p:nvSpPr>
          <p:cNvPr id="6" name="Rectangle 5"/>
          <p:cNvSpPr>
            <a:spLocks noChangeArrowheads="1"/>
          </p:cNvSpPr>
          <p:nvPr/>
        </p:nvSpPr>
        <p:spPr bwMode="auto">
          <a:xfrm>
            <a:off x="453570" y="5624391"/>
            <a:ext cx="8229600" cy="45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4000" b="1" i="1" dirty="0">
                <a:solidFill>
                  <a:srgbClr val="0070C0"/>
                </a:solidFill>
                <a:latin typeface="Arial" charset="0"/>
              </a:rPr>
              <a:t>gyro</a:t>
            </a:r>
          </a:p>
        </p:txBody>
      </p:sp>
    </p:spTree>
    <p:extLst>
      <p:ext uri="{BB962C8B-B14F-4D97-AF65-F5344CB8AC3E}">
        <p14:creationId xmlns:p14="http://schemas.microsoft.com/office/powerpoint/2010/main" val="1161433424"/>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3900" y="0"/>
            <a:ext cx="51435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a:spLocks noChangeArrowheads="1"/>
          </p:cNvSpPr>
          <p:nvPr/>
        </p:nvSpPr>
        <p:spPr bwMode="auto">
          <a:xfrm>
            <a:off x="444500" y="6121400"/>
            <a:ext cx="82296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1600" b="1" dirty="0">
                <a:solidFill>
                  <a:srgbClr val="FFFFFF"/>
                </a:solidFill>
                <a:latin typeface="Arial" charset="0"/>
              </a:rPr>
              <a:t>A Tate of Greece</a:t>
            </a:r>
          </a:p>
          <a:p>
            <a:pPr algn="ctr" eaLnBrk="1" hangingPunct="1"/>
            <a:r>
              <a:rPr lang="en-US" altLang="en-US" sz="1050" b="1" dirty="0">
                <a:solidFill>
                  <a:srgbClr val="FFFFFF"/>
                </a:solidFill>
                <a:latin typeface="Arial" charset="0"/>
              </a:rPr>
              <a:t>25</a:t>
            </a:r>
            <a:r>
              <a:rPr lang="en-US" altLang="en-US" sz="1050" b="1" baseline="30000" dirty="0">
                <a:solidFill>
                  <a:srgbClr val="FFFFFF"/>
                </a:solidFill>
                <a:latin typeface="Arial" charset="0"/>
              </a:rPr>
              <a:t>th</a:t>
            </a:r>
            <a:r>
              <a:rPr lang="en-US" altLang="en-US" sz="1050" b="1" dirty="0">
                <a:solidFill>
                  <a:srgbClr val="FFFFFF"/>
                </a:solidFill>
                <a:latin typeface="Arial" charset="0"/>
              </a:rPr>
              <a:t> Annual Food Festival 2017</a:t>
            </a:r>
          </a:p>
        </p:txBody>
      </p:sp>
      <p:sp>
        <p:nvSpPr>
          <p:cNvPr id="7" name="Rectangle 6"/>
          <p:cNvSpPr>
            <a:spLocks noChangeArrowheads="1"/>
          </p:cNvSpPr>
          <p:nvPr/>
        </p:nvSpPr>
        <p:spPr bwMode="auto">
          <a:xfrm>
            <a:off x="453570" y="5624391"/>
            <a:ext cx="8229600" cy="45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4000" b="1" i="1" dirty="0">
                <a:solidFill>
                  <a:srgbClr val="0070C0"/>
                </a:solidFill>
                <a:latin typeface="Arial" charset="0"/>
              </a:rPr>
              <a:t>gyro</a:t>
            </a:r>
          </a:p>
        </p:txBody>
      </p:sp>
    </p:spTree>
    <p:extLst>
      <p:ext uri="{BB962C8B-B14F-4D97-AF65-F5344CB8AC3E}">
        <p14:creationId xmlns:p14="http://schemas.microsoft.com/office/powerpoint/2010/main" val="2005325052"/>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86000" y="6574681"/>
            <a:ext cx="4572000" cy="215444"/>
          </a:xfrm>
          <a:prstGeom prst="rect">
            <a:avLst/>
          </a:prstGeom>
        </p:spPr>
        <p:txBody>
          <a:bodyPr>
            <a:spAutoFit/>
          </a:bodyPr>
          <a:lstStyle/>
          <a:p>
            <a:pPr algn="ctr"/>
            <a:r>
              <a:rPr lang="en-US" sz="800" dirty="0">
                <a:solidFill>
                  <a:srgbClr val="000000"/>
                </a:solidFill>
                <a:hlinkClick r:id="rId2"/>
              </a:rPr>
              <a:t>www.facebook.com/alexganeevphotography/photos/</a:t>
            </a:r>
            <a:endParaRPr lang="en-US" sz="800" dirty="0">
              <a:solidFill>
                <a:srgbClr val="000000"/>
              </a:solidFill>
            </a:endParaRPr>
          </a:p>
        </p:txBody>
      </p:sp>
      <p:pic>
        <p:nvPicPr>
          <p:cNvPr id="16386" name="Picture 2" descr="https://scontent-ord1-1.xx.fbcdn.net/hphotos-xpf1/v/t1.0-9/11745539_716541378457961_5766966098652099487_n.jpg?oh=97a57735886770776774c6593be04bb7&amp;oe=56630EF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6304"/>
            <a:ext cx="9144000" cy="48387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a:spLocks noChangeArrowheads="1"/>
          </p:cNvSpPr>
          <p:nvPr/>
        </p:nvSpPr>
        <p:spPr bwMode="auto">
          <a:xfrm>
            <a:off x="453570" y="5624391"/>
            <a:ext cx="8229600" cy="45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4000" b="1" i="1" dirty="0">
                <a:solidFill>
                  <a:srgbClr val="0070C0"/>
                </a:solidFill>
                <a:latin typeface="Arial" charset="0"/>
              </a:rPr>
              <a:t>souvlaki</a:t>
            </a:r>
          </a:p>
        </p:txBody>
      </p:sp>
    </p:spTree>
    <p:extLst>
      <p:ext uri="{BB962C8B-B14F-4D97-AF65-F5344CB8AC3E}">
        <p14:creationId xmlns:p14="http://schemas.microsoft.com/office/powerpoint/2010/main" val="2026636673"/>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275766"/>
            <a:ext cx="9117515" cy="6230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453570" y="5921829"/>
            <a:ext cx="8229600" cy="725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4000" b="1" i="1" dirty="0" err="1">
                <a:solidFill>
                  <a:srgbClr val="0070C0"/>
                </a:solidFill>
                <a:latin typeface="Arial" charset="0"/>
              </a:rPr>
              <a:t>dolmathes</a:t>
            </a:r>
            <a:r>
              <a:rPr lang="en-US" altLang="en-US" sz="4000" b="1" i="1" dirty="0">
                <a:solidFill>
                  <a:srgbClr val="0070C0"/>
                </a:solidFill>
                <a:latin typeface="Arial" charset="0"/>
              </a:rPr>
              <a:t> </a:t>
            </a:r>
          </a:p>
        </p:txBody>
      </p:sp>
    </p:spTree>
    <p:extLst>
      <p:ext uri="{BB962C8B-B14F-4D97-AF65-F5344CB8AC3E}">
        <p14:creationId xmlns:p14="http://schemas.microsoft.com/office/powerpoint/2010/main" val="1706965517"/>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48336"/>
            <a:ext cx="9197125" cy="6284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a:spLocks noChangeArrowheads="1"/>
          </p:cNvSpPr>
          <p:nvPr/>
        </p:nvSpPr>
        <p:spPr bwMode="auto">
          <a:xfrm>
            <a:off x="453570" y="5921829"/>
            <a:ext cx="8229600" cy="725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4000" b="1" i="1" dirty="0" err="1">
                <a:solidFill>
                  <a:srgbClr val="0070C0"/>
                </a:solidFill>
                <a:latin typeface="Arial" charset="0"/>
              </a:rPr>
              <a:t>galaktoboureko</a:t>
            </a:r>
            <a:endParaRPr lang="en-US" altLang="en-US" sz="4000" b="1" i="1" dirty="0">
              <a:solidFill>
                <a:srgbClr val="0070C0"/>
              </a:solidFill>
              <a:latin typeface="Arial" charset="0"/>
            </a:endParaRPr>
          </a:p>
        </p:txBody>
      </p:sp>
    </p:spTree>
    <p:extLst>
      <p:ext uri="{BB962C8B-B14F-4D97-AF65-F5344CB8AC3E}">
        <p14:creationId xmlns:p14="http://schemas.microsoft.com/office/powerpoint/2010/main" val="2328722945"/>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a:spLocks noChangeArrowheads="1"/>
          </p:cNvSpPr>
          <p:nvPr/>
        </p:nvSpPr>
        <p:spPr bwMode="auto">
          <a:xfrm>
            <a:off x="453570" y="6001755"/>
            <a:ext cx="8229600" cy="45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4000" b="1" i="1" dirty="0" err="1">
                <a:solidFill>
                  <a:srgbClr val="0070C0"/>
                </a:solidFill>
                <a:latin typeface="Arial" charset="0"/>
              </a:rPr>
              <a:t>loukoumades</a:t>
            </a:r>
            <a:endParaRPr lang="en-US" altLang="en-US" sz="4000" b="1" i="1" dirty="0">
              <a:solidFill>
                <a:srgbClr val="0070C0"/>
              </a:solidFill>
              <a:latin typeface="Arial" charset="0"/>
            </a:endParaRPr>
          </a:p>
        </p:txBody>
      </p:sp>
    </p:spTree>
    <p:extLst>
      <p:ext uri="{BB962C8B-B14F-4D97-AF65-F5344CB8AC3E}">
        <p14:creationId xmlns:p14="http://schemas.microsoft.com/office/powerpoint/2010/main" val="3074418372"/>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 y="9986"/>
            <a:ext cx="9144000" cy="6858000"/>
          </a:xfrm>
          <a:prstGeom prst="rect">
            <a:avLst/>
          </a:prstGeom>
          <a:noFill/>
          <a:ln w="9525">
            <a:noFill/>
            <a:miter lim="800000"/>
            <a:headEnd/>
            <a:tailEnd/>
          </a:ln>
        </p:spPr>
      </p:pic>
      <p:sp>
        <p:nvSpPr>
          <p:cNvPr id="10" name="Rectangle 3"/>
          <p:cNvSpPr>
            <a:spLocks noGrp="1" noChangeArrowheads="1"/>
          </p:cNvSpPr>
          <p:nvPr>
            <p:ph type="subTitle" idx="1"/>
          </p:nvPr>
        </p:nvSpPr>
        <p:spPr>
          <a:xfrm>
            <a:off x="656776" y="5493585"/>
            <a:ext cx="7848600" cy="400110"/>
          </a:xfrm>
        </p:spPr>
        <p:txBody>
          <a:bodyPr>
            <a:spAutoFit/>
          </a:bodyPr>
          <a:lstStyle/>
          <a:p>
            <a:pPr eaLnBrk="1" hangingPunct="1"/>
            <a:r>
              <a:rPr kumimoji="1" lang="en-US" sz="2000" b="1" i="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University of Minnesota Duluth</a:t>
            </a:r>
            <a:endParaRPr lang="en-US" sz="2000" b="1" i="1" dirty="0"/>
          </a:p>
        </p:txBody>
      </p:sp>
      <p:sp>
        <p:nvSpPr>
          <p:cNvPr id="13" name="Rectangle 12"/>
          <p:cNvSpPr/>
          <p:nvPr/>
        </p:nvSpPr>
        <p:spPr>
          <a:xfrm>
            <a:off x="3496166" y="6539012"/>
            <a:ext cx="2129109" cy="21544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http://en.wikipedia.org/wiki/Highland_cattle</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7" name="Rectangle 6">
            <a:extLst>
              <a:ext uri="{FF2B5EF4-FFF2-40B4-BE49-F238E27FC236}">
                <a16:creationId xmlns:a16="http://schemas.microsoft.com/office/drawing/2014/main" id="{12B96EDB-5F8E-9E3F-F588-53CD96ADFC89}"/>
              </a:ext>
            </a:extLst>
          </p:cNvPr>
          <p:cNvSpPr/>
          <p:nvPr/>
        </p:nvSpPr>
        <p:spPr>
          <a:xfrm>
            <a:off x="1320800" y="840514"/>
            <a:ext cx="6502400" cy="671979"/>
          </a:xfrm>
          <a:prstGeom prst="rect">
            <a:avLst/>
          </a:prstGeom>
        </p:spPr>
        <p:txBody>
          <a:bodyPr lIns="81280" tIns="40640" rIns="81280">
            <a:spAutoFit/>
          </a:bodyPr>
          <a:lstStyle/>
          <a:p>
            <a:pPr marL="2133627" marR="0" lvl="0" indent="-2133627" algn="ctr" defTabSz="914400" rtl="0" eaLnBrk="0" fontAlgn="base" latinLnBrk="0" hangingPunct="0">
              <a:lnSpc>
                <a:spcPct val="100000"/>
              </a:lnSpc>
              <a:spcBef>
                <a:spcPct val="0"/>
              </a:spcBef>
              <a:spcAft>
                <a:spcPct val="0"/>
              </a:spcAft>
              <a:buClrTx/>
              <a:buSzTx/>
              <a:buFontTx/>
              <a:buNone/>
              <a:tabLst/>
              <a:defRPr/>
            </a:pPr>
            <a:r>
              <a:rPr kumimoji="1" lang="en-US" sz="18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pitchFamily="34" charset="0"/>
                <a:ea typeface="+mn-ea"/>
                <a:cs typeface="+mn-cs"/>
              </a:rPr>
              <a:t>ANTH 3888</a:t>
            </a:r>
          </a:p>
          <a:p>
            <a:pPr marL="2133627" marR="0" lvl="0" indent="-2133627" algn="ctr" defTabSz="914400" rtl="0" eaLnBrk="0" fontAlgn="base" latinLnBrk="0" hangingPunct="0">
              <a:lnSpc>
                <a:spcPct val="100000"/>
              </a:lnSpc>
              <a:spcBef>
                <a:spcPct val="0"/>
              </a:spcBef>
              <a:spcAft>
                <a:spcPct val="0"/>
              </a:spcAft>
              <a:buClrTx/>
              <a:buSzTx/>
              <a:buFontTx/>
              <a:buNone/>
              <a:tabLst/>
              <a:defRPr/>
            </a:pPr>
            <a:r>
              <a:rPr kumimoji="1" lang="en-US" sz="20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pitchFamily="34" charset="0"/>
                <a:ea typeface="+mn-ea"/>
                <a:cs typeface="+mn-cs"/>
              </a:rPr>
              <a:t>Anthropology of Food</a:t>
            </a:r>
          </a:p>
        </p:txBody>
      </p:sp>
      <p:sp>
        <p:nvSpPr>
          <p:cNvPr id="8" name="Rectangle 3">
            <a:extLst>
              <a:ext uri="{FF2B5EF4-FFF2-40B4-BE49-F238E27FC236}">
                <a16:creationId xmlns:a16="http://schemas.microsoft.com/office/drawing/2014/main" id="{2CDB108C-1808-72BC-61E8-6547DACF9551}"/>
              </a:ext>
            </a:extLst>
          </p:cNvPr>
          <p:cNvSpPr txBox="1">
            <a:spLocks noChangeArrowheads="1"/>
          </p:cNvSpPr>
          <p:nvPr/>
        </p:nvSpPr>
        <p:spPr bwMode="auto">
          <a:xfrm>
            <a:off x="656925" y="2648747"/>
            <a:ext cx="7848600" cy="212365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1" lang="en-US" sz="44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Culture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1" lang="en-US" sz="44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as a</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1" lang="en-US" sz="4400" b="1" i="1" kern="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a:rPr>
              <a:t>Primary Concept</a:t>
            </a:r>
            <a:endParaRPr kumimoji="1" lang="en-US" sz="44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p:txBody>
      </p:sp>
      <p:sp>
        <p:nvSpPr>
          <p:cNvPr id="9" name="Rectangle 11">
            <a:extLst>
              <a:ext uri="{FF2B5EF4-FFF2-40B4-BE49-F238E27FC236}">
                <a16:creationId xmlns:a16="http://schemas.microsoft.com/office/drawing/2014/main" id="{1AD4887B-D564-BF4C-DA79-6660C1118B1F}"/>
              </a:ext>
            </a:extLst>
          </p:cNvPr>
          <p:cNvSpPr>
            <a:spLocks noChangeArrowheads="1"/>
          </p:cNvSpPr>
          <p:nvPr/>
        </p:nvSpPr>
        <p:spPr bwMode="auto">
          <a:xfrm>
            <a:off x="3865033" y="5861589"/>
            <a:ext cx="1461911" cy="723788"/>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18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pitchFamily="34" charset="0"/>
                <a:ea typeface="+mn-ea"/>
                <a:cs typeface="+mn-cs"/>
              </a:rPr>
              <a:t>Tim Roufs</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sz="1067" b="1" i="0" u="none" strike="noStrike" kern="1200" cap="none" spc="0" normalizeH="0" baseline="0" noProof="0" dirty="0">
                <a:ln>
                  <a:noFill/>
                </a:ln>
                <a:solidFill>
                  <a:srgbClr val="000000"/>
                </a:solidFill>
                <a:effectLst/>
                <a:uLnTx/>
                <a:uFillTx/>
                <a:latin typeface="Arial" pitchFamily="34" charset="0"/>
                <a:ea typeface="+mn-ea"/>
                <a:cs typeface="+mn-cs"/>
              </a:rPr>
              <a:t>© 2010-2024</a:t>
            </a:r>
            <a:endParaRPr kumimoji="1" lang="en-US" sz="1067"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08318" cy="6831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453570" y="6001755"/>
            <a:ext cx="8229600" cy="45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4000" b="1" i="1" dirty="0">
                <a:solidFill>
                  <a:srgbClr val="0070C0"/>
                </a:solidFill>
                <a:latin typeface="Arial" charset="0"/>
              </a:rPr>
              <a:t>baklava</a:t>
            </a:r>
            <a:endParaRPr lang="en-US" altLang="en-US" b="1" i="1" dirty="0">
              <a:solidFill>
                <a:srgbClr val="0070C0"/>
              </a:solidFill>
              <a:latin typeface="Arial" charset="0"/>
            </a:endParaRPr>
          </a:p>
        </p:txBody>
      </p:sp>
    </p:spTree>
    <p:extLst>
      <p:ext uri="{BB962C8B-B14F-4D97-AF65-F5344CB8AC3E}">
        <p14:creationId xmlns:p14="http://schemas.microsoft.com/office/powerpoint/2010/main" val="2630460335"/>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08318" cy="6831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453570" y="6001755"/>
            <a:ext cx="8229600" cy="45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4000" b="1" dirty="0">
                <a:solidFill>
                  <a:srgbClr val="0070C0"/>
                </a:solidFill>
                <a:latin typeface="Arial" charset="0"/>
              </a:rPr>
              <a:t>Greek</a:t>
            </a:r>
            <a:r>
              <a:rPr lang="en-US" altLang="en-US" sz="4000" b="1" i="1" dirty="0">
                <a:solidFill>
                  <a:srgbClr val="0070C0"/>
                </a:solidFill>
                <a:latin typeface="Arial" charset="0"/>
              </a:rPr>
              <a:t> baklava</a:t>
            </a:r>
            <a:endParaRPr lang="en-US" altLang="en-US" b="1" i="1" dirty="0">
              <a:solidFill>
                <a:srgbClr val="0070C0"/>
              </a:solidFill>
              <a:latin typeface="Arial" charset="0"/>
            </a:endParaRPr>
          </a:p>
        </p:txBody>
      </p:sp>
      <p:sp>
        <p:nvSpPr>
          <p:cNvPr id="12" name="Freeform 11"/>
          <p:cNvSpPr/>
          <p:nvPr/>
        </p:nvSpPr>
        <p:spPr bwMode="auto">
          <a:xfrm rot="199803">
            <a:off x="-43456" y="1088218"/>
            <a:ext cx="6239118" cy="2646385"/>
          </a:xfrm>
          <a:custGeom>
            <a:avLst/>
            <a:gdLst>
              <a:gd name="connsiteX0" fmla="*/ 0 w 5515429"/>
              <a:gd name="connsiteY0" fmla="*/ 508000 h 1814285"/>
              <a:gd name="connsiteX1" fmla="*/ 2061029 w 5515429"/>
              <a:gd name="connsiteY1" fmla="*/ 116114 h 1814285"/>
              <a:gd name="connsiteX2" fmla="*/ 5515429 w 5515429"/>
              <a:gd name="connsiteY2" fmla="*/ 0 h 1814285"/>
              <a:gd name="connsiteX3" fmla="*/ 2989943 w 5515429"/>
              <a:gd name="connsiteY3" fmla="*/ 1814285 h 1814285"/>
              <a:gd name="connsiteX4" fmla="*/ 43543 w 5515429"/>
              <a:gd name="connsiteY4" fmla="*/ 1727200 h 1814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429" h="1814285">
                <a:moveTo>
                  <a:pt x="0" y="508000"/>
                </a:moveTo>
                <a:lnTo>
                  <a:pt x="2061029" y="116114"/>
                </a:lnTo>
                <a:lnTo>
                  <a:pt x="5515429" y="0"/>
                </a:lnTo>
                <a:lnTo>
                  <a:pt x="2989943" y="1814285"/>
                </a:lnTo>
                <a:lnTo>
                  <a:pt x="43543" y="1727200"/>
                </a:lnTo>
              </a:path>
            </a:pathLst>
          </a:custGeom>
          <a:noFill/>
          <a:ln w="76200" cap="flat" cmpd="sng" algn="ctr">
            <a:solidFill>
              <a:srgbClr val="00B0F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a:solidFill>
                <a:srgbClr val="000000"/>
              </a:solidFill>
              <a:latin typeface="Tahoma" pitchFamily="34" charset="0"/>
            </a:endParaRPr>
          </a:p>
        </p:txBody>
      </p:sp>
      <p:sp>
        <p:nvSpPr>
          <p:cNvPr id="13" name="Down Arrow 12"/>
          <p:cNvSpPr/>
          <p:nvPr/>
        </p:nvSpPr>
        <p:spPr bwMode="auto">
          <a:xfrm rot="18076632">
            <a:off x="1024362" y="-141213"/>
            <a:ext cx="677795" cy="2496459"/>
          </a:xfrm>
          <a:prstGeom prst="downArrow">
            <a:avLst/>
          </a:prstGeom>
          <a:solidFill>
            <a:srgbClr val="00B0F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a:solidFill>
                <a:srgbClr val="000000"/>
              </a:solidFill>
              <a:latin typeface="Tahoma" pitchFamily="34" charset="0"/>
            </a:endParaRPr>
          </a:p>
        </p:txBody>
      </p:sp>
    </p:spTree>
    <p:extLst>
      <p:ext uri="{BB962C8B-B14F-4D97-AF65-F5344CB8AC3E}">
        <p14:creationId xmlns:p14="http://schemas.microsoft.com/office/powerpoint/2010/main" val="1018870468"/>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08318" cy="6831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453570" y="6001719"/>
            <a:ext cx="8229600" cy="45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4000" b="1" dirty="0">
                <a:solidFill>
                  <a:srgbClr val="0070C0"/>
                </a:solidFill>
                <a:latin typeface="Arial" charset="0"/>
              </a:rPr>
              <a:t>Greek</a:t>
            </a:r>
            <a:r>
              <a:rPr lang="en-US" altLang="en-US" sz="4000" b="1" i="1" dirty="0">
                <a:solidFill>
                  <a:srgbClr val="0070C0"/>
                </a:solidFill>
                <a:latin typeface="Arial" charset="0"/>
              </a:rPr>
              <a:t> baklava</a:t>
            </a:r>
            <a:endParaRPr lang="en-US" altLang="en-US" b="1" i="1" dirty="0">
              <a:solidFill>
                <a:srgbClr val="0070C0"/>
              </a:solidFill>
              <a:latin typeface="Arial" charset="0"/>
            </a:endParaRPr>
          </a:p>
        </p:txBody>
      </p:sp>
      <p:sp>
        <p:nvSpPr>
          <p:cNvPr id="12" name="Freeform 11"/>
          <p:cNvSpPr/>
          <p:nvPr/>
        </p:nvSpPr>
        <p:spPr bwMode="auto">
          <a:xfrm rot="199803">
            <a:off x="-43456" y="1088182"/>
            <a:ext cx="6239118" cy="2646385"/>
          </a:xfrm>
          <a:custGeom>
            <a:avLst/>
            <a:gdLst>
              <a:gd name="connsiteX0" fmla="*/ 0 w 5515429"/>
              <a:gd name="connsiteY0" fmla="*/ 508000 h 1814285"/>
              <a:gd name="connsiteX1" fmla="*/ 2061029 w 5515429"/>
              <a:gd name="connsiteY1" fmla="*/ 116114 h 1814285"/>
              <a:gd name="connsiteX2" fmla="*/ 5515429 w 5515429"/>
              <a:gd name="connsiteY2" fmla="*/ 0 h 1814285"/>
              <a:gd name="connsiteX3" fmla="*/ 2989943 w 5515429"/>
              <a:gd name="connsiteY3" fmla="*/ 1814285 h 1814285"/>
              <a:gd name="connsiteX4" fmla="*/ 43543 w 5515429"/>
              <a:gd name="connsiteY4" fmla="*/ 1727200 h 1814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429" h="1814285">
                <a:moveTo>
                  <a:pt x="0" y="508000"/>
                </a:moveTo>
                <a:lnTo>
                  <a:pt x="2061029" y="116114"/>
                </a:lnTo>
                <a:lnTo>
                  <a:pt x="5515429" y="0"/>
                </a:lnTo>
                <a:lnTo>
                  <a:pt x="2989943" y="1814285"/>
                </a:lnTo>
                <a:lnTo>
                  <a:pt x="43543" y="1727200"/>
                </a:lnTo>
              </a:path>
            </a:pathLst>
          </a:custGeom>
          <a:noFill/>
          <a:ln w="76200" cap="flat" cmpd="sng" algn="ctr">
            <a:solidFill>
              <a:srgbClr val="00B0F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a:solidFill>
                <a:srgbClr val="000000"/>
              </a:solidFill>
              <a:latin typeface="Tahoma" pitchFamily="34" charset="0"/>
            </a:endParaRPr>
          </a:p>
        </p:txBody>
      </p:sp>
      <p:sp>
        <p:nvSpPr>
          <p:cNvPr id="13" name="Down Arrow 12"/>
          <p:cNvSpPr/>
          <p:nvPr/>
        </p:nvSpPr>
        <p:spPr bwMode="auto">
          <a:xfrm rot="18076632">
            <a:off x="1024344" y="-141213"/>
            <a:ext cx="677795" cy="2496459"/>
          </a:xfrm>
          <a:prstGeom prst="downArrow">
            <a:avLst/>
          </a:prstGeom>
          <a:solidFill>
            <a:srgbClr val="00B0F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a:solidFill>
                <a:srgbClr val="000000"/>
              </a:solidFill>
              <a:latin typeface="Tahoma" pitchFamily="34" charset="0"/>
            </a:endParaRPr>
          </a:p>
        </p:txBody>
      </p:sp>
      <p:sp>
        <p:nvSpPr>
          <p:cNvPr id="6" name="Rectangle 5"/>
          <p:cNvSpPr/>
          <p:nvPr/>
        </p:nvSpPr>
        <p:spPr>
          <a:xfrm>
            <a:off x="864265" y="4085586"/>
            <a:ext cx="4237058" cy="1754326"/>
          </a:xfrm>
          <a:prstGeom prst="rect">
            <a:avLst/>
          </a:prstGeom>
        </p:spPr>
        <p:txBody>
          <a:bodyPr wrap="none">
            <a:spAutoFit/>
          </a:bodyPr>
          <a:lstStyle/>
          <a:p>
            <a:pPr algn="ctr"/>
            <a:r>
              <a:rPr lang="en-US" sz="3600" b="1" dirty="0" err="1">
                <a:solidFill>
                  <a:srgbClr val="FFFFFF"/>
                </a:solidFill>
              </a:rPr>
              <a:t>dimond</a:t>
            </a:r>
            <a:r>
              <a:rPr lang="en-US" sz="3600" b="1" dirty="0">
                <a:solidFill>
                  <a:srgbClr val="FFFFFF"/>
                </a:solidFill>
              </a:rPr>
              <a:t>-shaped</a:t>
            </a:r>
          </a:p>
          <a:p>
            <a:pPr algn="ctr"/>
            <a:r>
              <a:rPr lang="en-US" sz="3600" b="1" dirty="0">
                <a:solidFill>
                  <a:srgbClr val="FFFFFF"/>
                </a:solidFill>
              </a:rPr>
              <a:t>with a whole clove</a:t>
            </a:r>
          </a:p>
          <a:p>
            <a:pPr algn="ctr"/>
            <a:r>
              <a:rPr lang="en-US" sz="3600" b="1" dirty="0">
                <a:solidFill>
                  <a:srgbClr val="FFFFFF"/>
                </a:solidFill>
              </a:rPr>
              <a:t>and no pistachios</a:t>
            </a:r>
          </a:p>
        </p:txBody>
      </p:sp>
    </p:spTree>
    <p:extLst>
      <p:ext uri="{BB962C8B-B14F-4D97-AF65-F5344CB8AC3E}">
        <p14:creationId xmlns:p14="http://schemas.microsoft.com/office/powerpoint/2010/main" val="3926922548"/>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3700"/>
            <a:ext cx="9144000" cy="914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a:spLocks noChangeArrowheads="1"/>
          </p:cNvSpPr>
          <p:nvPr/>
        </p:nvSpPr>
        <p:spPr bwMode="auto">
          <a:xfrm>
            <a:off x="444500" y="6121400"/>
            <a:ext cx="82296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1600" b="1" dirty="0">
                <a:solidFill>
                  <a:srgbClr val="000000"/>
                </a:solidFill>
                <a:latin typeface="Arial" charset="0"/>
              </a:rPr>
              <a:t>A Tate of Greece</a:t>
            </a:r>
          </a:p>
          <a:p>
            <a:pPr algn="ctr" eaLnBrk="1" hangingPunct="1"/>
            <a:r>
              <a:rPr lang="en-US" altLang="en-US" sz="1050" b="1" dirty="0">
                <a:solidFill>
                  <a:srgbClr val="000000"/>
                </a:solidFill>
                <a:latin typeface="Arial" charset="0"/>
              </a:rPr>
              <a:t>25</a:t>
            </a:r>
            <a:r>
              <a:rPr lang="en-US" altLang="en-US" sz="1050" b="1" baseline="30000" dirty="0">
                <a:solidFill>
                  <a:srgbClr val="000000"/>
                </a:solidFill>
                <a:latin typeface="Arial" charset="0"/>
              </a:rPr>
              <a:t>th</a:t>
            </a:r>
            <a:r>
              <a:rPr lang="en-US" altLang="en-US" sz="1050" b="1" dirty="0">
                <a:solidFill>
                  <a:srgbClr val="000000"/>
                </a:solidFill>
                <a:latin typeface="Arial" charset="0"/>
              </a:rPr>
              <a:t> Annual Food Festival 2017</a:t>
            </a:r>
          </a:p>
        </p:txBody>
      </p:sp>
      <p:sp>
        <p:nvSpPr>
          <p:cNvPr id="5" name="Rectangle 4">
            <a:extLst>
              <a:ext uri="{FF2B5EF4-FFF2-40B4-BE49-F238E27FC236}">
                <a16:creationId xmlns:a16="http://schemas.microsoft.com/office/drawing/2014/main" id="{2BE6133A-6B08-4E8D-BD79-B2196C204410}"/>
              </a:ext>
            </a:extLst>
          </p:cNvPr>
          <p:cNvSpPr/>
          <p:nvPr/>
        </p:nvSpPr>
        <p:spPr>
          <a:xfrm>
            <a:off x="1072469" y="4357717"/>
            <a:ext cx="6955751" cy="1200329"/>
          </a:xfrm>
          <a:prstGeom prst="rect">
            <a:avLst/>
          </a:prstGeom>
        </p:spPr>
        <p:txBody>
          <a:bodyPr wrap="none">
            <a:spAutoFit/>
          </a:bodyPr>
          <a:lstStyle/>
          <a:p>
            <a:pPr algn="ctr"/>
            <a:r>
              <a:rPr lang="en-US" sz="3600" b="1" dirty="0">
                <a:solidFill>
                  <a:srgbClr val="FFFFFF"/>
                </a:solidFill>
              </a:rPr>
              <a:t>cut diamond-shaped</a:t>
            </a:r>
          </a:p>
          <a:p>
            <a:pPr algn="ctr"/>
            <a:r>
              <a:rPr lang="en-US" sz="3600" b="1" dirty="0">
                <a:solidFill>
                  <a:srgbClr val="FFFFFF"/>
                </a:solidFill>
              </a:rPr>
              <a:t>then served with a whole clove</a:t>
            </a:r>
          </a:p>
        </p:txBody>
      </p:sp>
    </p:spTree>
    <p:extLst>
      <p:ext uri="{BB962C8B-B14F-4D97-AF65-F5344CB8AC3E}">
        <p14:creationId xmlns:p14="http://schemas.microsoft.com/office/powerpoint/2010/main" val="4040420490"/>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20484" name="Picture 4" descr="http://i.ytimg.com/vi/8IIjVmMf5Nw/maxres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87" y="772686"/>
            <a:ext cx="9144000" cy="514941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a:spLocks noChangeArrowheads="1"/>
          </p:cNvSpPr>
          <p:nvPr/>
        </p:nvSpPr>
        <p:spPr bwMode="auto">
          <a:xfrm>
            <a:off x="453570" y="6146895"/>
            <a:ext cx="8229600" cy="45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4000" b="1" i="1" dirty="0">
                <a:solidFill>
                  <a:srgbClr val="FF0000"/>
                </a:solidFill>
                <a:latin typeface="Arial" charset="0"/>
              </a:rPr>
              <a:t>Turkish baklava</a:t>
            </a:r>
            <a:endParaRPr lang="en-US" altLang="en-US" b="1" i="1" dirty="0">
              <a:solidFill>
                <a:srgbClr val="FF0000"/>
              </a:solidFill>
              <a:latin typeface="Arial" charset="0"/>
            </a:endParaRPr>
          </a:p>
        </p:txBody>
      </p:sp>
      <p:sp>
        <p:nvSpPr>
          <p:cNvPr id="2" name="Rectangle 1"/>
          <p:cNvSpPr/>
          <p:nvPr/>
        </p:nvSpPr>
        <p:spPr>
          <a:xfrm>
            <a:off x="3119897" y="3650726"/>
            <a:ext cx="2781531" cy="523220"/>
          </a:xfrm>
          <a:prstGeom prst="rect">
            <a:avLst/>
          </a:prstGeom>
        </p:spPr>
        <p:txBody>
          <a:bodyPr wrap="none">
            <a:spAutoFit/>
          </a:bodyPr>
          <a:lstStyle/>
          <a:p>
            <a:r>
              <a:rPr lang="en-US" sz="2800" b="1" dirty="0">
                <a:solidFill>
                  <a:srgbClr val="FFFFFF"/>
                </a:solidFill>
              </a:rPr>
              <a:t>with pistachios</a:t>
            </a:r>
          </a:p>
        </p:txBody>
      </p:sp>
    </p:spTree>
    <p:extLst>
      <p:ext uri="{BB962C8B-B14F-4D97-AF65-F5344CB8AC3E}">
        <p14:creationId xmlns:p14="http://schemas.microsoft.com/office/powerpoint/2010/main" val="1961375231"/>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20484" name="Picture 4" descr="http://i.ytimg.com/vi/8IIjVmMf5Nw/maxres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87" y="772686"/>
            <a:ext cx="9144000" cy="514941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a:spLocks noChangeArrowheads="1"/>
          </p:cNvSpPr>
          <p:nvPr/>
        </p:nvSpPr>
        <p:spPr bwMode="auto">
          <a:xfrm>
            <a:off x="453570" y="6146859"/>
            <a:ext cx="8229600" cy="45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4000" b="1" i="1" dirty="0">
                <a:solidFill>
                  <a:srgbClr val="FF0000"/>
                </a:solidFill>
                <a:latin typeface="Arial" charset="0"/>
              </a:rPr>
              <a:t>Turkish baklava</a:t>
            </a:r>
            <a:endParaRPr lang="en-US" altLang="en-US" b="1" i="1" dirty="0">
              <a:solidFill>
                <a:srgbClr val="FF0000"/>
              </a:solidFill>
              <a:latin typeface="Arial" charset="0"/>
            </a:endParaRPr>
          </a:p>
        </p:txBody>
      </p:sp>
    </p:spTree>
    <p:extLst>
      <p:ext uri="{BB962C8B-B14F-4D97-AF65-F5344CB8AC3E}">
        <p14:creationId xmlns:p14="http://schemas.microsoft.com/office/powerpoint/2010/main" val="1427332960"/>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20484" name="Picture 4" descr="http://i.ytimg.com/vi/8IIjVmMf5Nw/maxres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87" y="772686"/>
            <a:ext cx="9144000" cy="514941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a:spLocks noChangeArrowheads="1"/>
          </p:cNvSpPr>
          <p:nvPr/>
        </p:nvSpPr>
        <p:spPr bwMode="auto">
          <a:xfrm>
            <a:off x="453570" y="6146859"/>
            <a:ext cx="8229600" cy="45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4000" b="1" i="1" dirty="0">
                <a:solidFill>
                  <a:srgbClr val="FF0000"/>
                </a:solidFill>
                <a:latin typeface="Arial" charset="0"/>
              </a:rPr>
              <a:t>Turkish baklava</a:t>
            </a:r>
            <a:endParaRPr lang="en-US" altLang="en-US" b="1" i="1" dirty="0">
              <a:solidFill>
                <a:srgbClr val="FF0000"/>
              </a:solidFill>
              <a:latin typeface="Arial" charset="0"/>
            </a:endParaRPr>
          </a:p>
        </p:txBody>
      </p:sp>
      <p:sp>
        <p:nvSpPr>
          <p:cNvPr id="2" name="Rectangle 1"/>
          <p:cNvSpPr/>
          <p:nvPr/>
        </p:nvSpPr>
        <p:spPr>
          <a:xfrm>
            <a:off x="1929704" y="3215302"/>
            <a:ext cx="5724645" cy="1200329"/>
          </a:xfrm>
          <a:prstGeom prst="rect">
            <a:avLst/>
          </a:prstGeom>
        </p:spPr>
        <p:txBody>
          <a:bodyPr wrap="none">
            <a:spAutoFit/>
          </a:bodyPr>
          <a:lstStyle/>
          <a:p>
            <a:pPr algn="ctr"/>
            <a:r>
              <a:rPr lang="en-US" sz="3600" b="1" dirty="0">
                <a:solidFill>
                  <a:srgbClr val="FFFFFF"/>
                </a:solidFill>
              </a:rPr>
              <a:t>rectangular</a:t>
            </a:r>
          </a:p>
          <a:p>
            <a:pPr algn="ctr"/>
            <a:r>
              <a:rPr lang="en-US" sz="3600" b="1" dirty="0">
                <a:solidFill>
                  <a:srgbClr val="FFFFFF"/>
                </a:solidFill>
              </a:rPr>
              <a:t>and often with pistachios</a:t>
            </a:r>
          </a:p>
        </p:txBody>
      </p:sp>
    </p:spTree>
    <p:extLst>
      <p:ext uri="{BB962C8B-B14F-4D97-AF65-F5344CB8AC3E}">
        <p14:creationId xmlns:p14="http://schemas.microsoft.com/office/powerpoint/2010/main" val="4269427350"/>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36809"/>
            <a:ext cx="8686800" cy="5736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244583" y="6560167"/>
            <a:ext cx="6629400" cy="215444"/>
          </a:xfrm>
          <a:prstGeom prst="rect">
            <a:avLst/>
          </a:prstGeom>
        </p:spPr>
        <p:txBody>
          <a:bodyPr wrap="square">
            <a:spAutoFit/>
          </a:bodyPr>
          <a:lstStyle/>
          <a:p>
            <a:pPr algn="ctr"/>
            <a:r>
              <a:rPr lang="en-US" sz="800" dirty="0">
                <a:solidFill>
                  <a:srgbClr val="000000"/>
                </a:solidFill>
                <a:hlinkClick r:id="rId3"/>
              </a:rPr>
              <a:t>http://www.theatlantic.com/international/archive/2012/04/the-white-house-dessert-that-sparked-a-minor-turkish-greek-conflict/255439/</a:t>
            </a:r>
            <a:endParaRPr lang="en-US" sz="800" dirty="0">
              <a:solidFill>
                <a:srgbClr val="000000"/>
              </a:solidFill>
            </a:endParaRPr>
          </a:p>
        </p:txBody>
      </p:sp>
      <p:pic>
        <p:nvPicPr>
          <p:cNvPr id="10" name="Picture 5" descr="http://cdn.theatlantic.com/static/mt/assets/international/baklawa%20april4%20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832" y="2716922"/>
            <a:ext cx="6491968" cy="316681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bwMode="auto">
          <a:xfrm>
            <a:off x="-1001484" y="188687"/>
            <a:ext cx="45719" cy="58057"/>
          </a:xfrm>
          <a:prstGeom prst="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a:solidFill>
                <a:srgbClr val="000000"/>
              </a:solidFill>
              <a:latin typeface="Tahoma" pitchFamily="34" charset="0"/>
            </a:endParaRPr>
          </a:p>
        </p:txBody>
      </p:sp>
      <p:sp>
        <p:nvSpPr>
          <p:cNvPr id="4" name="Rectangle 3"/>
          <p:cNvSpPr/>
          <p:nvPr/>
        </p:nvSpPr>
        <p:spPr bwMode="auto">
          <a:xfrm>
            <a:off x="416832" y="536803"/>
            <a:ext cx="7711168" cy="204674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a:solidFill>
                <a:srgbClr val="FFFFFF"/>
              </a:solidFill>
              <a:latin typeface="Tahoma" pitchFamily="34" charset="0"/>
            </a:endParaRPr>
          </a:p>
        </p:txBody>
      </p:sp>
    </p:spTree>
    <p:extLst>
      <p:ext uri="{BB962C8B-B14F-4D97-AF65-F5344CB8AC3E}">
        <p14:creationId xmlns:p14="http://schemas.microsoft.com/office/powerpoint/2010/main" val="1575712146"/>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36809"/>
            <a:ext cx="8686800" cy="5736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244583" y="6560167"/>
            <a:ext cx="6629400" cy="215444"/>
          </a:xfrm>
          <a:prstGeom prst="rect">
            <a:avLst/>
          </a:prstGeom>
        </p:spPr>
        <p:txBody>
          <a:bodyPr wrap="square">
            <a:spAutoFit/>
          </a:bodyPr>
          <a:lstStyle/>
          <a:p>
            <a:pPr algn="ctr"/>
            <a:r>
              <a:rPr lang="en-US" sz="800" dirty="0">
                <a:solidFill>
                  <a:srgbClr val="000000"/>
                </a:solidFill>
                <a:hlinkClick r:id="rId3"/>
              </a:rPr>
              <a:t>http://www.theatlantic.com/international/archive/2012/04/the-white-house-dessert-that-sparked-a-minor-turkish-greek-conflict/255439/</a:t>
            </a:r>
            <a:endParaRPr lang="en-US" sz="800" dirty="0">
              <a:solidFill>
                <a:srgbClr val="000000"/>
              </a:solidFill>
            </a:endParaRPr>
          </a:p>
        </p:txBody>
      </p:sp>
      <p:pic>
        <p:nvPicPr>
          <p:cNvPr id="10" name="Picture 5" descr="http://cdn.theatlantic.com/static/mt/assets/international/baklawa%20april4%20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832" y="2716922"/>
            <a:ext cx="6491968" cy="316681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bwMode="auto">
          <a:xfrm>
            <a:off x="-1001484" y="188687"/>
            <a:ext cx="45719" cy="58057"/>
          </a:xfrm>
          <a:prstGeom prst="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a:solidFill>
                <a:srgbClr val="000000"/>
              </a:solidFill>
              <a:latin typeface="Tahoma" pitchFamily="34" charset="0"/>
            </a:endParaRPr>
          </a:p>
        </p:txBody>
      </p:sp>
      <p:sp>
        <p:nvSpPr>
          <p:cNvPr id="4" name="Rectangle 3"/>
          <p:cNvSpPr/>
          <p:nvPr/>
        </p:nvSpPr>
        <p:spPr bwMode="auto">
          <a:xfrm>
            <a:off x="416832" y="536803"/>
            <a:ext cx="7711168" cy="204674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a:solidFill>
                <a:srgbClr val="FFFFFF"/>
              </a:solidFill>
              <a:latin typeface="Tahoma" pitchFamily="34" charset="0"/>
            </a:endParaRPr>
          </a:p>
        </p:txBody>
      </p:sp>
      <p:sp>
        <p:nvSpPr>
          <p:cNvPr id="7" name="Rectangle 6"/>
          <p:cNvSpPr/>
          <p:nvPr/>
        </p:nvSpPr>
        <p:spPr>
          <a:xfrm>
            <a:off x="1718394" y="1052159"/>
            <a:ext cx="2441694" cy="646331"/>
          </a:xfrm>
          <a:prstGeom prst="rect">
            <a:avLst/>
          </a:prstGeom>
        </p:spPr>
        <p:txBody>
          <a:bodyPr wrap="none">
            <a:spAutoFit/>
          </a:bodyPr>
          <a:lstStyle/>
          <a:p>
            <a:pPr algn="ctr"/>
            <a:r>
              <a:rPr lang="en-US" sz="3600" b="1" dirty="0">
                <a:solidFill>
                  <a:srgbClr val="000000"/>
                </a:solidFill>
              </a:rPr>
              <a:t>Greek flag</a:t>
            </a:r>
          </a:p>
        </p:txBody>
      </p:sp>
      <p:sp>
        <p:nvSpPr>
          <p:cNvPr id="8" name="Rectangle 7"/>
          <p:cNvSpPr/>
          <p:nvPr/>
        </p:nvSpPr>
        <p:spPr>
          <a:xfrm>
            <a:off x="4494553" y="1629445"/>
            <a:ext cx="3638560" cy="646331"/>
          </a:xfrm>
          <a:prstGeom prst="rect">
            <a:avLst/>
          </a:prstGeom>
        </p:spPr>
        <p:txBody>
          <a:bodyPr wrap="none">
            <a:spAutoFit/>
          </a:bodyPr>
          <a:lstStyle/>
          <a:p>
            <a:pPr algn="ctr"/>
            <a:r>
              <a:rPr lang="en-US" sz="3600" b="1" dirty="0">
                <a:solidFill>
                  <a:srgbClr val="000000"/>
                </a:solidFill>
              </a:rPr>
              <a:t>Turkish baklava</a:t>
            </a:r>
          </a:p>
        </p:txBody>
      </p:sp>
      <p:sp>
        <p:nvSpPr>
          <p:cNvPr id="9" name="Down Arrow 8"/>
          <p:cNvSpPr/>
          <p:nvPr/>
        </p:nvSpPr>
        <p:spPr bwMode="auto">
          <a:xfrm rot="19738080">
            <a:off x="3168668" y="1701468"/>
            <a:ext cx="331011" cy="1089844"/>
          </a:xfrm>
          <a:prstGeom prst="downArrow">
            <a:avLst/>
          </a:prstGeom>
          <a:solidFill>
            <a:schemeClr val="bg1"/>
          </a:solidFill>
          <a:ln w="76200" cap="flat" cmpd="sng" algn="ctr">
            <a:solidFill>
              <a:srgbClr val="0070C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a:solidFill>
                <a:srgbClr val="FFFFFF"/>
              </a:solidFill>
              <a:latin typeface="Tahoma" pitchFamily="34" charset="0"/>
            </a:endParaRPr>
          </a:p>
        </p:txBody>
      </p:sp>
      <p:sp>
        <p:nvSpPr>
          <p:cNvPr id="12" name="Down Arrow 11"/>
          <p:cNvSpPr/>
          <p:nvPr/>
        </p:nvSpPr>
        <p:spPr bwMode="auto">
          <a:xfrm rot="1760386">
            <a:off x="5496761" y="2244436"/>
            <a:ext cx="361154" cy="1850036"/>
          </a:xfrm>
          <a:prstGeom prst="downArrow">
            <a:avLst/>
          </a:prstGeom>
          <a:solidFill>
            <a:schemeClr val="bg1"/>
          </a:solidFill>
          <a:ln w="762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a:solidFill>
                <a:srgbClr val="FFFFFF"/>
              </a:solidFill>
              <a:latin typeface="Tahoma" pitchFamily="34" charset="0"/>
            </a:endParaRPr>
          </a:p>
        </p:txBody>
      </p:sp>
    </p:spTree>
    <p:extLst>
      <p:ext uri="{BB962C8B-B14F-4D97-AF65-F5344CB8AC3E}">
        <p14:creationId xmlns:p14="http://schemas.microsoft.com/office/powerpoint/2010/main" val="3147529326"/>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36809"/>
            <a:ext cx="8686800" cy="5736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244583" y="6560167"/>
            <a:ext cx="6629400" cy="215444"/>
          </a:xfrm>
          <a:prstGeom prst="rect">
            <a:avLst/>
          </a:prstGeom>
        </p:spPr>
        <p:txBody>
          <a:bodyPr wrap="square">
            <a:spAutoFit/>
          </a:bodyPr>
          <a:lstStyle/>
          <a:p>
            <a:pPr algn="ctr"/>
            <a:r>
              <a:rPr lang="en-US" sz="800" dirty="0">
                <a:solidFill>
                  <a:srgbClr val="000000"/>
                </a:solidFill>
                <a:hlinkClick r:id="rId3"/>
              </a:rPr>
              <a:t>http://www.theatlantic.com/international/archive/2012/04/the-white-house-dessert-that-sparked-a-minor-turkish-greek-conflict/255439/</a:t>
            </a:r>
            <a:endParaRPr lang="en-US" sz="800" dirty="0">
              <a:solidFill>
                <a:srgbClr val="000000"/>
              </a:solidFill>
            </a:endParaRPr>
          </a:p>
        </p:txBody>
      </p:sp>
      <p:pic>
        <p:nvPicPr>
          <p:cNvPr id="10" name="Picture 5" descr="http://cdn.theatlantic.com/static/mt/assets/international/baklawa%20april4%20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832" y="2716922"/>
            <a:ext cx="6491968" cy="316681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8115" y="734785"/>
            <a:ext cx="4003041" cy="2501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0335890"/>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MasterPhAnim="0">
  <p:cSld>
    <p:bg>
      <p:bgPr>
        <a:solidFill>
          <a:srgbClr val="FFFFCD"/>
        </a:solidFill>
        <a:effectLst/>
      </p:bgPr>
    </p:bg>
    <p:spTree>
      <p:nvGrpSpPr>
        <p:cNvPr id="1" name=""/>
        <p:cNvGrpSpPr/>
        <p:nvPr/>
      </p:nvGrpSpPr>
      <p:grpSpPr>
        <a:xfrm>
          <a:off x="0" y="0"/>
          <a:ext cx="0" cy="0"/>
          <a:chOff x="0" y="0"/>
          <a:chExt cx="0" cy="0"/>
        </a:xfrm>
      </p:grpSpPr>
      <p:sp>
        <p:nvSpPr>
          <p:cNvPr id="530433" name="Rectangle 3"/>
          <p:cNvSpPr>
            <a:spLocks noGrp="1" noChangeArrowheads="1"/>
          </p:cNvSpPr>
          <p:nvPr>
            <p:ph type="subTitle" idx="4294967295"/>
          </p:nvPr>
        </p:nvSpPr>
        <p:spPr>
          <a:xfrm>
            <a:off x="914406" y="2770380"/>
            <a:ext cx="7639045" cy="3051926"/>
          </a:xfrm>
        </p:spPr>
        <p:txBody>
          <a:bodyPr wrap="square">
            <a:spAutoFit/>
          </a:bodyPr>
          <a:lstStyle/>
          <a:p>
            <a:pPr marL="457200" indent="-457200" eaLnBrk="1" hangingPunct="1">
              <a:buNone/>
              <a:tabLst>
                <a:tab pos="457200" algn="l"/>
              </a:tabLst>
            </a:pPr>
            <a:r>
              <a:rPr lang="en-US" b="1" dirty="0">
                <a:solidFill>
                  <a:srgbClr val="000000"/>
                </a:solidFill>
              </a:rPr>
              <a:t>1.	</a:t>
            </a:r>
            <a:r>
              <a:rPr lang="en-US" sz="2400" dirty="0"/>
              <a:t>the</a:t>
            </a:r>
            <a:r>
              <a:rPr lang="en-US" dirty="0"/>
              <a:t> </a:t>
            </a:r>
            <a:r>
              <a:rPr lang="en-US" b="1" dirty="0"/>
              <a:t>four fields </a:t>
            </a:r>
            <a:r>
              <a:rPr lang="en-US" sz="2400" dirty="0"/>
              <a:t>of general anthropology</a:t>
            </a:r>
            <a:endParaRPr lang="en-US" b="1" dirty="0">
              <a:solidFill>
                <a:srgbClr val="000000"/>
              </a:solidFill>
            </a:endParaRPr>
          </a:p>
          <a:p>
            <a:pPr eaLnBrk="1" hangingPunct="1">
              <a:lnSpc>
                <a:spcPct val="0"/>
              </a:lnSpc>
              <a:buFont typeface="Wingdings" pitchFamily="2" charset="2"/>
              <a:buNone/>
              <a:tabLst>
                <a:tab pos="0" algn="l"/>
              </a:tabLst>
            </a:pPr>
            <a:endParaRPr lang="en-US" b="1" dirty="0">
              <a:solidFill>
                <a:srgbClr val="000000"/>
              </a:solidFill>
            </a:endParaRPr>
          </a:p>
          <a:p>
            <a:pPr marL="457200" indent="-457200" eaLnBrk="1" hangingPunct="1">
              <a:buAutoNum type="arabicPeriod" startAt="2"/>
              <a:tabLst>
                <a:tab pos="0" algn="l"/>
              </a:tabLst>
            </a:pPr>
            <a:r>
              <a:rPr lang="en-US" b="1" dirty="0"/>
              <a:t>culture </a:t>
            </a:r>
            <a:r>
              <a:rPr lang="en-US" sz="2000" dirty="0"/>
              <a:t>as a primary concept</a:t>
            </a:r>
            <a:endParaRPr lang="en-US" dirty="0"/>
          </a:p>
          <a:p>
            <a:pPr marL="457200" indent="-457200" eaLnBrk="1" hangingPunct="1">
              <a:buAutoNum type="arabicPeriod" startAt="2"/>
              <a:tabLst>
                <a:tab pos="0" algn="l"/>
                <a:tab pos="457200" algn="l"/>
              </a:tabLst>
            </a:pPr>
            <a:r>
              <a:rPr lang="en-US" b="1" dirty="0"/>
              <a:t>comparative method</a:t>
            </a:r>
            <a:r>
              <a:rPr lang="en-US" dirty="0"/>
              <a:t> </a:t>
            </a:r>
            <a:r>
              <a:rPr lang="en-US" sz="2400" dirty="0"/>
              <a:t>as major approach</a:t>
            </a:r>
            <a:endParaRPr lang="en-US" dirty="0"/>
          </a:p>
          <a:p>
            <a:pPr marL="457200" indent="-457200" eaLnBrk="1" hangingPunct="1">
              <a:buAutoNum type="arabicPeriod" startAt="2"/>
              <a:tabLst>
                <a:tab pos="0" algn="l"/>
              </a:tabLst>
            </a:pPr>
            <a:r>
              <a:rPr lang="en-US" b="1" dirty="0"/>
              <a:t>holism</a:t>
            </a:r>
            <a:r>
              <a:rPr lang="en-US" dirty="0"/>
              <a:t> </a:t>
            </a:r>
            <a:r>
              <a:rPr lang="en-US" sz="2400" dirty="0"/>
              <a:t>as a primary theoretical goal</a:t>
            </a:r>
            <a:endParaRPr lang="en-US" dirty="0"/>
          </a:p>
          <a:p>
            <a:pPr marL="457200" indent="-457200" eaLnBrk="1" hangingPunct="1">
              <a:buAutoNum type="arabicPeriod" startAt="2"/>
              <a:tabLst>
                <a:tab pos="457200" algn="l"/>
              </a:tabLst>
            </a:pPr>
            <a:r>
              <a:rPr lang="en-US" b="1" dirty="0"/>
              <a:t>fieldwork</a:t>
            </a:r>
            <a:r>
              <a:rPr lang="en-US" dirty="0"/>
              <a:t> </a:t>
            </a:r>
            <a:r>
              <a:rPr lang="en-US" sz="2400" dirty="0"/>
              <a:t>as a primary research technique</a:t>
            </a:r>
            <a:endParaRPr lang="en-US" b="1" dirty="0">
              <a:solidFill>
                <a:srgbClr val="000000"/>
              </a:solidFill>
            </a:endParaRPr>
          </a:p>
        </p:txBody>
      </p:sp>
      <p:sp>
        <p:nvSpPr>
          <p:cNvPr id="530434" name="Rectangle 2"/>
          <p:cNvSpPr txBox="1">
            <a:spLocks noChangeArrowheads="1"/>
          </p:cNvSpPr>
          <p:nvPr/>
        </p:nvSpPr>
        <p:spPr bwMode="auto">
          <a:xfrm>
            <a:off x="457200" y="1600200"/>
            <a:ext cx="8229600" cy="1494972"/>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mn-ea"/>
                <a:cs typeface="+mn-cs"/>
              </a:rPr>
              <a:t> </a:t>
            </a: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Main Characteristics </a:t>
            </a:r>
            <a:r>
              <a:rPr kumimoji="0" lang="en-US" sz="3200" b="1" i="0" u="none" strike="noStrike" kern="1200" cap="none" spc="0" normalizeH="0" baseline="0" noProof="0" dirty="0" err="1">
                <a:ln>
                  <a:noFill/>
                </a:ln>
                <a:solidFill>
                  <a:srgbClr val="000000"/>
                </a:solidFill>
                <a:effectLst/>
                <a:uLnTx/>
                <a:uFillTx/>
                <a:latin typeface="Arial" pitchFamily="34" charset="0"/>
                <a:ea typeface="+mn-ea"/>
                <a:cs typeface="+mn-cs"/>
              </a:rPr>
              <a:t>of</a:t>
            </a:r>
            <a:r>
              <a:rPr kumimoji="0" lang="en-US" sz="2400" b="1" i="0" u="none" strike="noStrike" kern="1200" cap="none" spc="0" normalizeH="0" baseline="30000" noProof="0" dirty="0" err="1">
                <a:ln>
                  <a:noFill/>
                </a:ln>
                <a:solidFill>
                  <a:srgbClr val="000000"/>
                </a:solidFill>
                <a:effectLst/>
                <a:uLnTx/>
                <a:uFillTx/>
                <a:latin typeface="Arial" pitchFamily="34" charset="0"/>
                <a:ea typeface="+mn-ea"/>
                <a:cs typeface="Arial" panose="020B0604020202020204" pitchFamily="34" charset="0"/>
              </a:rPr>
              <a:t>˄</a:t>
            </a:r>
            <a:r>
              <a:rPr kumimoji="0" lang="en-US" sz="3200" b="1" i="0" u="none" strike="noStrike" kern="1200" cap="none" spc="0" normalizeH="0" baseline="0" noProof="0" dirty="0" err="1">
                <a:ln>
                  <a:noFill/>
                </a:ln>
                <a:solidFill>
                  <a:srgbClr val="000000"/>
                </a:solidFill>
                <a:effectLst/>
                <a:uLnTx/>
                <a:uFillTx/>
                <a:latin typeface="Arial" pitchFamily="34" charset="0"/>
                <a:ea typeface="+mn-ea"/>
                <a:cs typeface="+mn-cs"/>
              </a:rPr>
              <a:t>Anthropology</a:t>
            </a:r>
            <a:endParaRPr kumimoji="0" lang="en-US" sz="3200" b="1"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 name="Rectangle 1"/>
          <p:cNvSpPr/>
          <p:nvPr/>
        </p:nvSpPr>
        <p:spPr>
          <a:xfrm rot="20797098">
            <a:off x="4635030" y="1454863"/>
            <a:ext cx="1915909" cy="76944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Brush Script MT" panose="03060802040406070304" pitchFamily="66" charset="0"/>
                <a:ea typeface="+mn-ea"/>
                <a:cs typeface="+mn-cs"/>
              </a:rPr>
              <a:t>American</a:t>
            </a:r>
            <a:endParaRPr kumimoji="0" lang="en-US" sz="4400" b="0" i="0" u="none" strike="noStrike" kern="1200" cap="none" spc="0" normalizeH="0" baseline="0" noProof="0" dirty="0">
              <a:ln>
                <a:noFill/>
              </a:ln>
              <a:solidFill>
                <a:srgbClr val="000000"/>
              </a:solidFill>
              <a:effectLst/>
              <a:uLnTx/>
              <a:uFillTx/>
              <a:latin typeface="Brush Script MT" panose="03060802040406070304" pitchFamily="66" charset="0"/>
              <a:ea typeface="+mn-ea"/>
              <a:cs typeface="+mn-cs"/>
            </a:endParaRPr>
          </a:p>
        </p:txBody>
      </p:sp>
    </p:spTree>
    <p:extLst>
      <p:ext uri="{BB962C8B-B14F-4D97-AF65-F5344CB8AC3E}">
        <p14:creationId xmlns:p14="http://schemas.microsoft.com/office/powerpoint/2010/main" val="2428324859"/>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2588" y="0"/>
            <a:ext cx="480252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244583" y="6560167"/>
            <a:ext cx="6629400" cy="215444"/>
          </a:xfrm>
          <a:prstGeom prst="rect">
            <a:avLst/>
          </a:prstGeom>
        </p:spPr>
        <p:txBody>
          <a:bodyPr wrap="square">
            <a:spAutoFit/>
          </a:bodyPr>
          <a:lstStyle/>
          <a:p>
            <a:pPr algn="ctr"/>
            <a:r>
              <a:rPr lang="en-US" sz="800" dirty="0">
                <a:solidFill>
                  <a:srgbClr val="000000"/>
                </a:solidFill>
                <a:hlinkClick r:id="rId3"/>
              </a:rPr>
              <a:t>http://www.d.umn.edu/cla/faculty/troufs/anthfood/SweetTreats.html#title</a:t>
            </a:r>
            <a:endParaRPr lang="en-US" sz="800" dirty="0">
              <a:solidFill>
                <a:srgbClr val="000000"/>
              </a:solidFill>
            </a:endParaRPr>
          </a:p>
        </p:txBody>
      </p:sp>
      <p:sp>
        <p:nvSpPr>
          <p:cNvPr id="4" name="Rectangle 3"/>
          <p:cNvSpPr/>
          <p:nvPr/>
        </p:nvSpPr>
        <p:spPr>
          <a:xfrm>
            <a:off x="2453560" y="5058617"/>
            <a:ext cx="4265911" cy="769441"/>
          </a:xfrm>
          <a:prstGeom prst="rect">
            <a:avLst/>
          </a:prstGeom>
          <a:solidFill>
            <a:srgbClr val="FFFFFF"/>
          </a:solidFill>
        </p:spPr>
        <p:txBody>
          <a:bodyPr wrap="none">
            <a:spAutoFit/>
          </a:bodyPr>
          <a:lstStyle/>
          <a:p>
            <a:r>
              <a:rPr lang="en-US" sz="4400" b="1" dirty="0">
                <a:solidFill>
                  <a:srgbClr val="000000"/>
                </a:solidFill>
              </a:rPr>
              <a:t>“baklava wars”</a:t>
            </a:r>
          </a:p>
        </p:txBody>
      </p:sp>
    </p:spTree>
    <p:extLst>
      <p:ext uri="{BB962C8B-B14F-4D97-AF65-F5344CB8AC3E}">
        <p14:creationId xmlns:p14="http://schemas.microsoft.com/office/powerpoint/2010/main" val="357241464"/>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2588" y="0"/>
            <a:ext cx="480252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244583" y="6560167"/>
            <a:ext cx="6629400" cy="215444"/>
          </a:xfrm>
          <a:prstGeom prst="rect">
            <a:avLst/>
          </a:prstGeom>
        </p:spPr>
        <p:txBody>
          <a:bodyPr wrap="square">
            <a:spAutoFit/>
          </a:bodyPr>
          <a:lstStyle/>
          <a:p>
            <a:pPr algn="ctr"/>
            <a:r>
              <a:rPr lang="en-US" sz="800" dirty="0">
                <a:solidFill>
                  <a:srgbClr val="000000"/>
                </a:solidFill>
                <a:hlinkClick r:id="rId3"/>
              </a:rPr>
              <a:t>http://www.d.umn.edu/cla/faculty/troufs/anthfood/SweetTreats.html#title</a:t>
            </a:r>
            <a:endParaRPr lang="en-US" sz="800" dirty="0">
              <a:solidFill>
                <a:srgbClr val="000000"/>
              </a:solidFill>
            </a:endParaRPr>
          </a:p>
        </p:txBody>
      </p:sp>
    </p:spTree>
    <p:extLst>
      <p:ext uri="{BB962C8B-B14F-4D97-AF65-F5344CB8AC3E}">
        <p14:creationId xmlns:p14="http://schemas.microsoft.com/office/powerpoint/2010/main" val="860438811"/>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2588" y="0"/>
            <a:ext cx="480252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244583" y="6560167"/>
            <a:ext cx="6629400" cy="215444"/>
          </a:xfrm>
          <a:prstGeom prst="rect">
            <a:avLst/>
          </a:prstGeom>
        </p:spPr>
        <p:txBody>
          <a:bodyPr wrap="square">
            <a:spAutoFit/>
          </a:bodyPr>
          <a:lstStyle/>
          <a:p>
            <a:pPr algn="ctr"/>
            <a:r>
              <a:rPr lang="en-US" sz="800" dirty="0">
                <a:solidFill>
                  <a:srgbClr val="000000"/>
                </a:solidFill>
                <a:hlinkClick r:id="rId3"/>
              </a:rPr>
              <a:t>http://www.d.umn.edu/cla/faculty/troufs/anthfood/SweetTreats.html#title</a:t>
            </a:r>
            <a:endParaRPr lang="en-US" sz="800" dirty="0">
              <a:solidFill>
                <a:srgbClr val="000000"/>
              </a:solidFill>
            </a:endParaRPr>
          </a:p>
        </p:txBody>
      </p:sp>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7392" y="273083"/>
            <a:ext cx="7313404" cy="6130860"/>
          </a:xfrm>
          <a:prstGeom prst="rect">
            <a:avLst/>
          </a:prstGeom>
          <a:noFill/>
          <a:ln w="762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2" name="Freeform 1"/>
          <p:cNvSpPr/>
          <p:nvPr/>
        </p:nvSpPr>
        <p:spPr bwMode="auto">
          <a:xfrm>
            <a:off x="1944914" y="3266729"/>
            <a:ext cx="5892800" cy="1159111"/>
          </a:xfrm>
          <a:custGeom>
            <a:avLst/>
            <a:gdLst>
              <a:gd name="connsiteX0" fmla="*/ 464457 w 5515429"/>
              <a:gd name="connsiteY0" fmla="*/ 696686 h 957943"/>
              <a:gd name="connsiteX1" fmla="*/ 740229 w 5515429"/>
              <a:gd name="connsiteY1" fmla="*/ 725714 h 957943"/>
              <a:gd name="connsiteX2" fmla="*/ 841829 w 5515429"/>
              <a:gd name="connsiteY2" fmla="*/ 740229 h 957943"/>
              <a:gd name="connsiteX3" fmla="*/ 1146629 w 5515429"/>
              <a:gd name="connsiteY3" fmla="*/ 769257 h 957943"/>
              <a:gd name="connsiteX4" fmla="*/ 1436915 w 5515429"/>
              <a:gd name="connsiteY4" fmla="*/ 798286 h 957943"/>
              <a:gd name="connsiteX5" fmla="*/ 1538515 w 5515429"/>
              <a:gd name="connsiteY5" fmla="*/ 812800 h 957943"/>
              <a:gd name="connsiteX6" fmla="*/ 1843315 w 5515429"/>
              <a:gd name="connsiteY6" fmla="*/ 841829 h 957943"/>
              <a:gd name="connsiteX7" fmla="*/ 2075543 w 5515429"/>
              <a:gd name="connsiteY7" fmla="*/ 870857 h 957943"/>
              <a:gd name="connsiteX8" fmla="*/ 2235200 w 5515429"/>
              <a:gd name="connsiteY8" fmla="*/ 899886 h 957943"/>
              <a:gd name="connsiteX9" fmla="*/ 2380343 w 5515429"/>
              <a:gd name="connsiteY9" fmla="*/ 914400 h 957943"/>
              <a:gd name="connsiteX10" fmla="*/ 2510972 w 5515429"/>
              <a:gd name="connsiteY10" fmla="*/ 928914 h 957943"/>
              <a:gd name="connsiteX11" fmla="*/ 2975429 w 5515429"/>
              <a:gd name="connsiteY11" fmla="*/ 957943 h 957943"/>
              <a:gd name="connsiteX12" fmla="*/ 3352800 w 5515429"/>
              <a:gd name="connsiteY12" fmla="*/ 943429 h 957943"/>
              <a:gd name="connsiteX13" fmla="*/ 3744686 w 5515429"/>
              <a:gd name="connsiteY13" fmla="*/ 914400 h 957943"/>
              <a:gd name="connsiteX14" fmla="*/ 4064000 w 5515429"/>
              <a:gd name="connsiteY14" fmla="*/ 885372 h 957943"/>
              <a:gd name="connsiteX15" fmla="*/ 4267200 w 5515429"/>
              <a:gd name="connsiteY15" fmla="*/ 856343 h 957943"/>
              <a:gd name="connsiteX16" fmla="*/ 4368800 w 5515429"/>
              <a:gd name="connsiteY16" fmla="*/ 841829 h 957943"/>
              <a:gd name="connsiteX17" fmla="*/ 4412343 w 5515429"/>
              <a:gd name="connsiteY17" fmla="*/ 827314 h 957943"/>
              <a:gd name="connsiteX18" fmla="*/ 4688115 w 5515429"/>
              <a:gd name="connsiteY18" fmla="*/ 798286 h 957943"/>
              <a:gd name="connsiteX19" fmla="*/ 4833257 w 5515429"/>
              <a:gd name="connsiteY19" fmla="*/ 769257 h 957943"/>
              <a:gd name="connsiteX20" fmla="*/ 4876800 w 5515429"/>
              <a:gd name="connsiteY20" fmla="*/ 754743 h 957943"/>
              <a:gd name="connsiteX21" fmla="*/ 4992915 w 5515429"/>
              <a:gd name="connsiteY21" fmla="*/ 740229 h 957943"/>
              <a:gd name="connsiteX22" fmla="*/ 5196115 w 5515429"/>
              <a:gd name="connsiteY22" fmla="*/ 711200 h 957943"/>
              <a:gd name="connsiteX23" fmla="*/ 5341257 w 5515429"/>
              <a:gd name="connsiteY23" fmla="*/ 682172 h 957943"/>
              <a:gd name="connsiteX24" fmla="*/ 5384800 w 5515429"/>
              <a:gd name="connsiteY24" fmla="*/ 638629 h 957943"/>
              <a:gd name="connsiteX25" fmla="*/ 5471886 w 5515429"/>
              <a:gd name="connsiteY25" fmla="*/ 580572 h 957943"/>
              <a:gd name="connsiteX26" fmla="*/ 5486400 w 5515429"/>
              <a:gd name="connsiteY26" fmla="*/ 522514 h 957943"/>
              <a:gd name="connsiteX27" fmla="*/ 5515429 w 5515429"/>
              <a:gd name="connsiteY27" fmla="*/ 435429 h 957943"/>
              <a:gd name="connsiteX28" fmla="*/ 5486400 w 5515429"/>
              <a:gd name="connsiteY28" fmla="*/ 304800 h 957943"/>
              <a:gd name="connsiteX29" fmla="*/ 5457372 w 5515429"/>
              <a:gd name="connsiteY29" fmla="*/ 246743 h 957943"/>
              <a:gd name="connsiteX30" fmla="*/ 5399315 w 5515429"/>
              <a:gd name="connsiteY30" fmla="*/ 232229 h 957943"/>
              <a:gd name="connsiteX31" fmla="*/ 5239657 w 5515429"/>
              <a:gd name="connsiteY31" fmla="*/ 188686 h 957943"/>
              <a:gd name="connsiteX32" fmla="*/ 5196115 w 5515429"/>
              <a:gd name="connsiteY32" fmla="*/ 159657 h 957943"/>
              <a:gd name="connsiteX33" fmla="*/ 5152572 w 5515429"/>
              <a:gd name="connsiteY33" fmla="*/ 145143 h 957943"/>
              <a:gd name="connsiteX34" fmla="*/ 5080000 w 5515429"/>
              <a:gd name="connsiteY34" fmla="*/ 116114 h 957943"/>
              <a:gd name="connsiteX35" fmla="*/ 4934857 w 5515429"/>
              <a:gd name="connsiteY35" fmla="*/ 101600 h 957943"/>
              <a:gd name="connsiteX36" fmla="*/ 4804229 w 5515429"/>
              <a:gd name="connsiteY36" fmla="*/ 87086 h 957943"/>
              <a:gd name="connsiteX37" fmla="*/ 4484915 w 5515429"/>
              <a:gd name="connsiteY37" fmla="*/ 58057 h 957943"/>
              <a:gd name="connsiteX38" fmla="*/ 3077029 w 5515429"/>
              <a:gd name="connsiteY38" fmla="*/ 58057 h 957943"/>
              <a:gd name="connsiteX39" fmla="*/ 3033486 w 5515429"/>
              <a:gd name="connsiteY39" fmla="*/ 43543 h 957943"/>
              <a:gd name="connsiteX40" fmla="*/ 2598057 w 5515429"/>
              <a:gd name="connsiteY40" fmla="*/ 0 h 957943"/>
              <a:gd name="connsiteX41" fmla="*/ 1959429 w 5515429"/>
              <a:gd name="connsiteY41" fmla="*/ 43543 h 957943"/>
              <a:gd name="connsiteX42" fmla="*/ 1872343 w 5515429"/>
              <a:gd name="connsiteY42" fmla="*/ 58057 h 957943"/>
              <a:gd name="connsiteX43" fmla="*/ 1814286 w 5515429"/>
              <a:gd name="connsiteY43" fmla="*/ 72572 h 957943"/>
              <a:gd name="connsiteX44" fmla="*/ 1669143 w 5515429"/>
              <a:gd name="connsiteY44" fmla="*/ 87086 h 957943"/>
              <a:gd name="connsiteX45" fmla="*/ 1349829 w 5515429"/>
              <a:gd name="connsiteY45" fmla="*/ 130629 h 957943"/>
              <a:gd name="connsiteX46" fmla="*/ 1103086 w 5515429"/>
              <a:gd name="connsiteY46" fmla="*/ 159657 h 957943"/>
              <a:gd name="connsiteX47" fmla="*/ 827315 w 5515429"/>
              <a:gd name="connsiteY47" fmla="*/ 188686 h 957943"/>
              <a:gd name="connsiteX48" fmla="*/ 740229 w 5515429"/>
              <a:gd name="connsiteY48" fmla="*/ 203200 h 957943"/>
              <a:gd name="connsiteX49" fmla="*/ 537029 w 5515429"/>
              <a:gd name="connsiteY49" fmla="*/ 232229 h 957943"/>
              <a:gd name="connsiteX50" fmla="*/ 478972 w 5515429"/>
              <a:gd name="connsiteY50" fmla="*/ 246743 h 957943"/>
              <a:gd name="connsiteX51" fmla="*/ 435429 w 5515429"/>
              <a:gd name="connsiteY51" fmla="*/ 261257 h 957943"/>
              <a:gd name="connsiteX52" fmla="*/ 261257 w 5515429"/>
              <a:gd name="connsiteY52" fmla="*/ 304800 h 957943"/>
              <a:gd name="connsiteX53" fmla="*/ 203200 w 5515429"/>
              <a:gd name="connsiteY53" fmla="*/ 319314 h 957943"/>
              <a:gd name="connsiteX54" fmla="*/ 116115 w 5515429"/>
              <a:gd name="connsiteY54" fmla="*/ 362857 h 957943"/>
              <a:gd name="connsiteX55" fmla="*/ 29029 w 5515429"/>
              <a:gd name="connsiteY55" fmla="*/ 391886 h 957943"/>
              <a:gd name="connsiteX56" fmla="*/ 0 w 5515429"/>
              <a:gd name="connsiteY56" fmla="*/ 435429 h 957943"/>
              <a:gd name="connsiteX57" fmla="*/ 29029 w 5515429"/>
              <a:gd name="connsiteY57" fmla="*/ 522514 h 957943"/>
              <a:gd name="connsiteX58" fmla="*/ 58057 w 5515429"/>
              <a:gd name="connsiteY58" fmla="*/ 566057 h 957943"/>
              <a:gd name="connsiteX59" fmla="*/ 232229 w 5515429"/>
              <a:gd name="connsiteY59" fmla="*/ 653143 h 957943"/>
              <a:gd name="connsiteX60" fmla="*/ 275772 w 5515429"/>
              <a:gd name="connsiteY60" fmla="*/ 667657 h 957943"/>
              <a:gd name="connsiteX61" fmla="*/ 319315 w 5515429"/>
              <a:gd name="connsiteY61" fmla="*/ 682172 h 957943"/>
              <a:gd name="connsiteX62" fmla="*/ 377372 w 5515429"/>
              <a:gd name="connsiteY62" fmla="*/ 711200 h 957943"/>
              <a:gd name="connsiteX63" fmla="*/ 609600 w 5515429"/>
              <a:gd name="connsiteY63" fmla="*/ 711200 h 95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515429" h="957943">
                <a:moveTo>
                  <a:pt x="464457" y="696686"/>
                </a:moveTo>
                <a:cubicBezTo>
                  <a:pt x="648983" y="727440"/>
                  <a:pt x="446714" y="696362"/>
                  <a:pt x="740229" y="725714"/>
                </a:cubicBezTo>
                <a:cubicBezTo>
                  <a:pt x="774270" y="729118"/>
                  <a:pt x="807883" y="735986"/>
                  <a:pt x="841829" y="740229"/>
                </a:cubicBezTo>
                <a:cubicBezTo>
                  <a:pt x="967505" y="755939"/>
                  <a:pt x="1012381" y="758070"/>
                  <a:pt x="1146629" y="769257"/>
                </a:cubicBezTo>
                <a:cubicBezTo>
                  <a:pt x="1334287" y="800535"/>
                  <a:pt x="1126854" y="768757"/>
                  <a:pt x="1436915" y="798286"/>
                </a:cubicBezTo>
                <a:cubicBezTo>
                  <a:pt x="1470971" y="801529"/>
                  <a:pt x="1504569" y="808557"/>
                  <a:pt x="1538515" y="812800"/>
                </a:cubicBezTo>
                <a:cubicBezTo>
                  <a:pt x="1704575" y="833557"/>
                  <a:pt x="1655364" y="823929"/>
                  <a:pt x="1843315" y="841829"/>
                </a:cubicBezTo>
                <a:cubicBezTo>
                  <a:pt x="1909472" y="848130"/>
                  <a:pt x="2007467" y="859511"/>
                  <a:pt x="2075543" y="870857"/>
                </a:cubicBezTo>
                <a:cubicBezTo>
                  <a:pt x="2164730" y="885722"/>
                  <a:pt x="2138384" y="887784"/>
                  <a:pt x="2235200" y="899886"/>
                </a:cubicBezTo>
                <a:cubicBezTo>
                  <a:pt x="2283447" y="905917"/>
                  <a:pt x="2331988" y="909310"/>
                  <a:pt x="2380343" y="914400"/>
                </a:cubicBezTo>
                <a:cubicBezTo>
                  <a:pt x="2423913" y="918986"/>
                  <a:pt x="2467341" y="924947"/>
                  <a:pt x="2510972" y="928914"/>
                </a:cubicBezTo>
                <a:cubicBezTo>
                  <a:pt x="2688986" y="945097"/>
                  <a:pt x="2786166" y="947982"/>
                  <a:pt x="2975429" y="957943"/>
                </a:cubicBezTo>
                <a:lnTo>
                  <a:pt x="3352800" y="943429"/>
                </a:lnTo>
                <a:cubicBezTo>
                  <a:pt x="3483577" y="936026"/>
                  <a:pt x="3744686" y="914400"/>
                  <a:pt x="3744686" y="914400"/>
                </a:cubicBezTo>
                <a:cubicBezTo>
                  <a:pt x="3928324" y="883794"/>
                  <a:pt x="3749567" y="910527"/>
                  <a:pt x="4064000" y="885372"/>
                </a:cubicBezTo>
                <a:cubicBezTo>
                  <a:pt x="4242361" y="871103"/>
                  <a:pt x="4138597" y="877776"/>
                  <a:pt x="4267200" y="856343"/>
                </a:cubicBezTo>
                <a:cubicBezTo>
                  <a:pt x="4300945" y="850719"/>
                  <a:pt x="4334933" y="846667"/>
                  <a:pt x="4368800" y="841829"/>
                </a:cubicBezTo>
                <a:cubicBezTo>
                  <a:pt x="4383314" y="836991"/>
                  <a:pt x="4397221" y="829640"/>
                  <a:pt x="4412343" y="827314"/>
                </a:cubicBezTo>
                <a:cubicBezTo>
                  <a:pt x="4816361" y="765157"/>
                  <a:pt x="4315183" y="857170"/>
                  <a:pt x="4688115" y="798286"/>
                </a:cubicBezTo>
                <a:cubicBezTo>
                  <a:pt x="4736850" y="790591"/>
                  <a:pt x="4786450" y="784859"/>
                  <a:pt x="4833257" y="769257"/>
                </a:cubicBezTo>
                <a:cubicBezTo>
                  <a:pt x="4847771" y="764419"/>
                  <a:pt x="4861747" y="757480"/>
                  <a:pt x="4876800" y="754743"/>
                </a:cubicBezTo>
                <a:cubicBezTo>
                  <a:pt x="4915177" y="747766"/>
                  <a:pt x="4954266" y="745499"/>
                  <a:pt x="4992915" y="740229"/>
                </a:cubicBezTo>
                <a:cubicBezTo>
                  <a:pt x="5060709" y="730984"/>
                  <a:pt x="5129023" y="724618"/>
                  <a:pt x="5196115" y="711200"/>
                </a:cubicBezTo>
                <a:lnTo>
                  <a:pt x="5341257" y="682172"/>
                </a:lnTo>
                <a:cubicBezTo>
                  <a:pt x="5355771" y="667658"/>
                  <a:pt x="5367721" y="650015"/>
                  <a:pt x="5384800" y="638629"/>
                </a:cubicBezTo>
                <a:cubicBezTo>
                  <a:pt x="5510836" y="554604"/>
                  <a:pt x="5332976" y="719479"/>
                  <a:pt x="5471886" y="580572"/>
                </a:cubicBezTo>
                <a:cubicBezTo>
                  <a:pt x="5476724" y="561219"/>
                  <a:pt x="5480668" y="541621"/>
                  <a:pt x="5486400" y="522514"/>
                </a:cubicBezTo>
                <a:cubicBezTo>
                  <a:pt x="5495192" y="493206"/>
                  <a:pt x="5515429" y="435429"/>
                  <a:pt x="5515429" y="435429"/>
                </a:cubicBezTo>
                <a:cubicBezTo>
                  <a:pt x="5506729" y="383228"/>
                  <a:pt x="5505891" y="350280"/>
                  <a:pt x="5486400" y="304800"/>
                </a:cubicBezTo>
                <a:cubicBezTo>
                  <a:pt x="5477877" y="284913"/>
                  <a:pt x="5473994" y="260594"/>
                  <a:pt x="5457372" y="246743"/>
                </a:cubicBezTo>
                <a:cubicBezTo>
                  <a:pt x="5442048" y="233973"/>
                  <a:pt x="5418667" y="237067"/>
                  <a:pt x="5399315" y="232229"/>
                </a:cubicBezTo>
                <a:cubicBezTo>
                  <a:pt x="5249522" y="157333"/>
                  <a:pt x="5459339" y="254591"/>
                  <a:pt x="5239657" y="188686"/>
                </a:cubicBezTo>
                <a:cubicBezTo>
                  <a:pt x="5222949" y="183674"/>
                  <a:pt x="5211717" y="167458"/>
                  <a:pt x="5196115" y="159657"/>
                </a:cubicBezTo>
                <a:cubicBezTo>
                  <a:pt x="5182431" y="152815"/>
                  <a:pt x="5166897" y="150515"/>
                  <a:pt x="5152572" y="145143"/>
                </a:cubicBezTo>
                <a:cubicBezTo>
                  <a:pt x="5128177" y="135995"/>
                  <a:pt x="5105548" y="121224"/>
                  <a:pt x="5080000" y="116114"/>
                </a:cubicBezTo>
                <a:cubicBezTo>
                  <a:pt x="5032322" y="106578"/>
                  <a:pt x="4983212" y="106690"/>
                  <a:pt x="4934857" y="101600"/>
                </a:cubicBezTo>
                <a:cubicBezTo>
                  <a:pt x="4891287" y="97014"/>
                  <a:pt x="4847860" y="91052"/>
                  <a:pt x="4804229" y="87086"/>
                </a:cubicBezTo>
                <a:cubicBezTo>
                  <a:pt x="4411053" y="51343"/>
                  <a:pt x="4789921" y="91948"/>
                  <a:pt x="4484915" y="58057"/>
                </a:cubicBezTo>
                <a:cubicBezTo>
                  <a:pt x="3823132" y="73815"/>
                  <a:pt x="3798490" y="82935"/>
                  <a:pt x="3077029" y="58057"/>
                </a:cubicBezTo>
                <a:cubicBezTo>
                  <a:pt x="3061739" y="57530"/>
                  <a:pt x="3048692" y="45233"/>
                  <a:pt x="3033486" y="43543"/>
                </a:cubicBezTo>
                <a:cubicBezTo>
                  <a:pt x="2466973" y="-19403"/>
                  <a:pt x="2847771" y="41618"/>
                  <a:pt x="2598057" y="0"/>
                </a:cubicBezTo>
                <a:cubicBezTo>
                  <a:pt x="2425290" y="7511"/>
                  <a:pt x="2134096" y="14433"/>
                  <a:pt x="1959429" y="43543"/>
                </a:cubicBezTo>
                <a:cubicBezTo>
                  <a:pt x="1930400" y="48381"/>
                  <a:pt x="1901201" y="52285"/>
                  <a:pt x="1872343" y="58057"/>
                </a:cubicBezTo>
                <a:cubicBezTo>
                  <a:pt x="1852782" y="61969"/>
                  <a:pt x="1834033" y="69751"/>
                  <a:pt x="1814286" y="72572"/>
                </a:cubicBezTo>
                <a:cubicBezTo>
                  <a:pt x="1766152" y="79448"/>
                  <a:pt x="1717524" y="82248"/>
                  <a:pt x="1669143" y="87086"/>
                </a:cubicBezTo>
                <a:cubicBezTo>
                  <a:pt x="1445383" y="131837"/>
                  <a:pt x="1598543" y="106942"/>
                  <a:pt x="1349829" y="130629"/>
                </a:cubicBezTo>
                <a:cubicBezTo>
                  <a:pt x="1192990" y="145566"/>
                  <a:pt x="1251493" y="143167"/>
                  <a:pt x="1103086" y="159657"/>
                </a:cubicBezTo>
                <a:cubicBezTo>
                  <a:pt x="1018628" y="169041"/>
                  <a:pt x="912309" y="177354"/>
                  <a:pt x="827315" y="188686"/>
                </a:cubicBezTo>
                <a:cubicBezTo>
                  <a:pt x="798144" y="192575"/>
                  <a:pt x="769332" y="198834"/>
                  <a:pt x="740229" y="203200"/>
                </a:cubicBezTo>
                <a:cubicBezTo>
                  <a:pt x="672565" y="213350"/>
                  <a:pt x="603407" y="215635"/>
                  <a:pt x="537029" y="232229"/>
                </a:cubicBezTo>
                <a:cubicBezTo>
                  <a:pt x="517677" y="237067"/>
                  <a:pt x="498152" y="241263"/>
                  <a:pt x="478972" y="246743"/>
                </a:cubicBezTo>
                <a:cubicBezTo>
                  <a:pt x="464261" y="250946"/>
                  <a:pt x="450212" y="257315"/>
                  <a:pt x="435429" y="261257"/>
                </a:cubicBezTo>
                <a:cubicBezTo>
                  <a:pt x="377605" y="276677"/>
                  <a:pt x="319314" y="290286"/>
                  <a:pt x="261257" y="304800"/>
                </a:cubicBezTo>
                <a:cubicBezTo>
                  <a:pt x="241905" y="309638"/>
                  <a:pt x="222124" y="313006"/>
                  <a:pt x="203200" y="319314"/>
                </a:cubicBezTo>
                <a:cubicBezTo>
                  <a:pt x="44386" y="372254"/>
                  <a:pt x="284945" y="287821"/>
                  <a:pt x="116115" y="362857"/>
                </a:cubicBezTo>
                <a:cubicBezTo>
                  <a:pt x="88153" y="375284"/>
                  <a:pt x="29029" y="391886"/>
                  <a:pt x="29029" y="391886"/>
                </a:cubicBezTo>
                <a:cubicBezTo>
                  <a:pt x="19353" y="406400"/>
                  <a:pt x="0" y="417985"/>
                  <a:pt x="0" y="435429"/>
                </a:cubicBezTo>
                <a:cubicBezTo>
                  <a:pt x="0" y="466028"/>
                  <a:pt x="16602" y="494553"/>
                  <a:pt x="29029" y="522514"/>
                </a:cubicBezTo>
                <a:cubicBezTo>
                  <a:pt x="36114" y="538454"/>
                  <a:pt x="44929" y="554570"/>
                  <a:pt x="58057" y="566057"/>
                </a:cubicBezTo>
                <a:cubicBezTo>
                  <a:pt x="127314" y="626657"/>
                  <a:pt x="150012" y="625737"/>
                  <a:pt x="232229" y="653143"/>
                </a:cubicBezTo>
                <a:lnTo>
                  <a:pt x="275772" y="667657"/>
                </a:lnTo>
                <a:cubicBezTo>
                  <a:pt x="290286" y="672495"/>
                  <a:pt x="305631" y="675330"/>
                  <a:pt x="319315" y="682172"/>
                </a:cubicBezTo>
                <a:cubicBezTo>
                  <a:pt x="338667" y="691848"/>
                  <a:pt x="355843" y="709047"/>
                  <a:pt x="377372" y="711200"/>
                </a:cubicBezTo>
                <a:cubicBezTo>
                  <a:pt x="454397" y="718902"/>
                  <a:pt x="532191" y="711200"/>
                  <a:pt x="609600" y="711200"/>
                </a:cubicBezTo>
              </a:path>
            </a:pathLst>
          </a:custGeom>
          <a:noFill/>
          <a:ln w="76200" cap="flat" cmpd="sng" algn="ctr">
            <a:solidFill>
              <a:srgbClr val="C0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a:solidFill>
                <a:srgbClr val="000000"/>
              </a:solidFill>
              <a:latin typeface="Tahoma" pitchFamily="34" charset="0"/>
            </a:endParaRPr>
          </a:p>
        </p:txBody>
      </p:sp>
      <p:sp>
        <p:nvSpPr>
          <p:cNvPr id="6" name="Rectangle 5"/>
          <p:cNvSpPr/>
          <p:nvPr/>
        </p:nvSpPr>
        <p:spPr>
          <a:xfrm>
            <a:off x="2453560" y="5058617"/>
            <a:ext cx="4265911" cy="769441"/>
          </a:xfrm>
          <a:prstGeom prst="rect">
            <a:avLst/>
          </a:prstGeom>
          <a:solidFill>
            <a:srgbClr val="FFFFFF"/>
          </a:solidFill>
        </p:spPr>
        <p:txBody>
          <a:bodyPr wrap="none">
            <a:spAutoFit/>
          </a:bodyPr>
          <a:lstStyle/>
          <a:p>
            <a:r>
              <a:rPr lang="en-US" sz="4400" b="1" dirty="0">
                <a:solidFill>
                  <a:srgbClr val="000000"/>
                </a:solidFill>
              </a:rPr>
              <a:t>“baklava wars”</a:t>
            </a:r>
          </a:p>
        </p:txBody>
      </p:sp>
    </p:spTree>
    <p:extLst>
      <p:ext uri="{BB962C8B-B14F-4D97-AF65-F5344CB8AC3E}">
        <p14:creationId xmlns:p14="http://schemas.microsoft.com/office/powerpoint/2010/main" val="3009592783"/>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08318" cy="6831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453570" y="6001719"/>
            <a:ext cx="8229600" cy="45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4000" b="1" dirty="0">
                <a:solidFill>
                  <a:srgbClr val="0070C0"/>
                </a:solidFill>
                <a:latin typeface="Arial" charset="0"/>
              </a:rPr>
              <a:t>Greek</a:t>
            </a:r>
            <a:r>
              <a:rPr lang="en-US" altLang="en-US" sz="4000" b="1" i="1" dirty="0">
                <a:solidFill>
                  <a:srgbClr val="0070C0"/>
                </a:solidFill>
                <a:latin typeface="Arial" charset="0"/>
              </a:rPr>
              <a:t> baklava</a:t>
            </a:r>
            <a:endParaRPr lang="en-US" altLang="en-US" b="1" i="1" dirty="0">
              <a:solidFill>
                <a:srgbClr val="0070C0"/>
              </a:solidFill>
              <a:latin typeface="Arial" charset="0"/>
            </a:endParaRPr>
          </a:p>
        </p:txBody>
      </p:sp>
      <p:sp>
        <p:nvSpPr>
          <p:cNvPr id="12" name="Freeform 11"/>
          <p:cNvSpPr/>
          <p:nvPr/>
        </p:nvSpPr>
        <p:spPr bwMode="auto">
          <a:xfrm rot="199803">
            <a:off x="-43456" y="1088182"/>
            <a:ext cx="6239118" cy="2646385"/>
          </a:xfrm>
          <a:custGeom>
            <a:avLst/>
            <a:gdLst>
              <a:gd name="connsiteX0" fmla="*/ 0 w 5515429"/>
              <a:gd name="connsiteY0" fmla="*/ 508000 h 1814285"/>
              <a:gd name="connsiteX1" fmla="*/ 2061029 w 5515429"/>
              <a:gd name="connsiteY1" fmla="*/ 116114 h 1814285"/>
              <a:gd name="connsiteX2" fmla="*/ 5515429 w 5515429"/>
              <a:gd name="connsiteY2" fmla="*/ 0 h 1814285"/>
              <a:gd name="connsiteX3" fmla="*/ 2989943 w 5515429"/>
              <a:gd name="connsiteY3" fmla="*/ 1814285 h 1814285"/>
              <a:gd name="connsiteX4" fmla="*/ 43543 w 5515429"/>
              <a:gd name="connsiteY4" fmla="*/ 1727200 h 1814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429" h="1814285">
                <a:moveTo>
                  <a:pt x="0" y="508000"/>
                </a:moveTo>
                <a:lnTo>
                  <a:pt x="2061029" y="116114"/>
                </a:lnTo>
                <a:lnTo>
                  <a:pt x="5515429" y="0"/>
                </a:lnTo>
                <a:lnTo>
                  <a:pt x="2989943" y="1814285"/>
                </a:lnTo>
                <a:lnTo>
                  <a:pt x="43543" y="1727200"/>
                </a:lnTo>
              </a:path>
            </a:pathLst>
          </a:custGeom>
          <a:noFill/>
          <a:ln w="76200" cap="flat" cmpd="sng" algn="ctr">
            <a:solidFill>
              <a:srgbClr val="00B0F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a:solidFill>
                <a:srgbClr val="000000"/>
              </a:solidFill>
              <a:latin typeface="Tahoma" pitchFamily="34" charset="0"/>
            </a:endParaRPr>
          </a:p>
        </p:txBody>
      </p:sp>
      <p:sp>
        <p:nvSpPr>
          <p:cNvPr id="13" name="Down Arrow 12"/>
          <p:cNvSpPr/>
          <p:nvPr/>
        </p:nvSpPr>
        <p:spPr bwMode="auto">
          <a:xfrm rot="18076632">
            <a:off x="1024344" y="-141213"/>
            <a:ext cx="677795" cy="2496459"/>
          </a:xfrm>
          <a:prstGeom prst="downArrow">
            <a:avLst/>
          </a:prstGeom>
          <a:solidFill>
            <a:srgbClr val="00B0F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a:solidFill>
                <a:srgbClr val="000000"/>
              </a:solidFill>
              <a:latin typeface="Tahoma" pitchFamily="34" charset="0"/>
            </a:endParaRPr>
          </a:p>
        </p:txBody>
      </p:sp>
      <p:sp>
        <p:nvSpPr>
          <p:cNvPr id="6" name="Rectangle 5"/>
          <p:cNvSpPr/>
          <p:nvPr/>
        </p:nvSpPr>
        <p:spPr>
          <a:xfrm>
            <a:off x="864265" y="4085586"/>
            <a:ext cx="4237058" cy="1754326"/>
          </a:xfrm>
          <a:prstGeom prst="rect">
            <a:avLst/>
          </a:prstGeom>
        </p:spPr>
        <p:txBody>
          <a:bodyPr wrap="none">
            <a:spAutoFit/>
          </a:bodyPr>
          <a:lstStyle/>
          <a:p>
            <a:pPr algn="ctr"/>
            <a:r>
              <a:rPr lang="en-US" sz="3600" b="1" dirty="0" err="1">
                <a:solidFill>
                  <a:srgbClr val="FFFFFF"/>
                </a:solidFill>
              </a:rPr>
              <a:t>dimond</a:t>
            </a:r>
            <a:r>
              <a:rPr lang="en-US" sz="3600" b="1" dirty="0">
                <a:solidFill>
                  <a:srgbClr val="FFFFFF"/>
                </a:solidFill>
              </a:rPr>
              <a:t>-shaped</a:t>
            </a:r>
          </a:p>
          <a:p>
            <a:pPr algn="ctr"/>
            <a:r>
              <a:rPr lang="en-US" sz="3600" b="1" dirty="0">
                <a:solidFill>
                  <a:srgbClr val="FFFFFF"/>
                </a:solidFill>
              </a:rPr>
              <a:t>with a whole clove</a:t>
            </a:r>
          </a:p>
          <a:p>
            <a:pPr algn="ctr"/>
            <a:r>
              <a:rPr lang="en-US" sz="3600" b="1" dirty="0">
                <a:solidFill>
                  <a:srgbClr val="FFFFFF"/>
                </a:solidFill>
              </a:rPr>
              <a:t>and no pistachios</a:t>
            </a:r>
          </a:p>
        </p:txBody>
      </p:sp>
    </p:spTree>
    <p:extLst>
      <p:ext uri="{BB962C8B-B14F-4D97-AF65-F5344CB8AC3E}">
        <p14:creationId xmlns:p14="http://schemas.microsoft.com/office/powerpoint/2010/main" val="1657505760"/>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20484" name="Picture 4" descr="http://i.ytimg.com/vi/8IIjVmMf5Nw/maxres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87" y="772686"/>
            <a:ext cx="9144000" cy="514941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a:spLocks noChangeArrowheads="1"/>
          </p:cNvSpPr>
          <p:nvPr/>
        </p:nvSpPr>
        <p:spPr bwMode="auto">
          <a:xfrm>
            <a:off x="453570" y="6146859"/>
            <a:ext cx="8229600" cy="45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4000" b="1" i="1" dirty="0">
                <a:solidFill>
                  <a:srgbClr val="FF0000"/>
                </a:solidFill>
                <a:latin typeface="Arial" charset="0"/>
              </a:rPr>
              <a:t>Turkish baklava</a:t>
            </a:r>
            <a:endParaRPr lang="en-US" altLang="en-US" b="1" i="1" dirty="0">
              <a:solidFill>
                <a:srgbClr val="FF0000"/>
              </a:solidFill>
              <a:latin typeface="Arial" charset="0"/>
            </a:endParaRPr>
          </a:p>
        </p:txBody>
      </p:sp>
      <p:sp>
        <p:nvSpPr>
          <p:cNvPr id="2" name="Rectangle 1"/>
          <p:cNvSpPr/>
          <p:nvPr/>
        </p:nvSpPr>
        <p:spPr>
          <a:xfrm>
            <a:off x="1929704" y="3215302"/>
            <a:ext cx="5724645" cy="1200329"/>
          </a:xfrm>
          <a:prstGeom prst="rect">
            <a:avLst/>
          </a:prstGeom>
        </p:spPr>
        <p:txBody>
          <a:bodyPr wrap="none">
            <a:spAutoFit/>
          </a:bodyPr>
          <a:lstStyle/>
          <a:p>
            <a:pPr algn="ctr"/>
            <a:r>
              <a:rPr lang="en-US" sz="3600" b="1" dirty="0">
                <a:solidFill>
                  <a:srgbClr val="FFFFFF"/>
                </a:solidFill>
              </a:rPr>
              <a:t>rectangular</a:t>
            </a:r>
          </a:p>
          <a:p>
            <a:pPr algn="ctr"/>
            <a:r>
              <a:rPr lang="en-US" sz="3600" b="1" dirty="0">
                <a:solidFill>
                  <a:srgbClr val="FFFFFF"/>
                </a:solidFill>
              </a:rPr>
              <a:t>and often with pistachios</a:t>
            </a:r>
          </a:p>
        </p:txBody>
      </p:sp>
    </p:spTree>
    <p:extLst>
      <p:ext uri="{BB962C8B-B14F-4D97-AF65-F5344CB8AC3E}">
        <p14:creationId xmlns:p14="http://schemas.microsoft.com/office/powerpoint/2010/main" val="1730170829"/>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36809"/>
            <a:ext cx="8686800" cy="5736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244583" y="6560167"/>
            <a:ext cx="6629400" cy="215444"/>
          </a:xfrm>
          <a:prstGeom prst="rect">
            <a:avLst/>
          </a:prstGeom>
        </p:spPr>
        <p:txBody>
          <a:bodyPr wrap="square">
            <a:spAutoFit/>
          </a:bodyPr>
          <a:lstStyle/>
          <a:p>
            <a:pPr algn="ctr"/>
            <a:r>
              <a:rPr lang="en-US" sz="800" dirty="0">
                <a:solidFill>
                  <a:srgbClr val="000000"/>
                </a:solidFill>
                <a:hlinkClick r:id="rId3"/>
              </a:rPr>
              <a:t>http://www.theatlantic.com/international/archive/2012/04/the-white-house-dessert-that-sparked-a-minor-turkish-greek-conflict/255439/</a:t>
            </a:r>
            <a:endParaRPr lang="en-US" sz="800" dirty="0">
              <a:solidFill>
                <a:srgbClr val="000000"/>
              </a:solidFill>
            </a:endParaRPr>
          </a:p>
        </p:txBody>
      </p:sp>
      <p:pic>
        <p:nvPicPr>
          <p:cNvPr id="10" name="Picture 5" descr="http://cdn.theatlantic.com/static/mt/assets/international/baklawa%20april4%20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832" y="2716922"/>
            <a:ext cx="6491968" cy="316681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8115" y="734785"/>
            <a:ext cx="4003041" cy="2501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7111060"/>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a:spLocks noChangeArrowheads="1"/>
          </p:cNvSpPr>
          <p:nvPr/>
        </p:nvSpPr>
        <p:spPr bwMode="auto">
          <a:xfrm>
            <a:off x="758369" y="5551674"/>
            <a:ext cx="8229600" cy="725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4000" b="1" i="1" dirty="0" err="1">
                <a:solidFill>
                  <a:srgbClr val="0070C0"/>
                </a:solidFill>
                <a:latin typeface="Arial" charset="0"/>
              </a:rPr>
              <a:t>Ellinikos</a:t>
            </a:r>
            <a:r>
              <a:rPr lang="en-US" altLang="en-US" sz="4000" b="1" i="1" dirty="0">
                <a:solidFill>
                  <a:srgbClr val="0070C0"/>
                </a:solidFill>
                <a:latin typeface="Arial" charset="0"/>
              </a:rPr>
              <a:t> </a:t>
            </a:r>
            <a:r>
              <a:rPr lang="en-US" altLang="en-US" sz="4000" b="1" i="1" dirty="0" err="1">
                <a:solidFill>
                  <a:srgbClr val="0070C0"/>
                </a:solidFill>
                <a:latin typeface="Arial" charset="0"/>
              </a:rPr>
              <a:t>Kafes</a:t>
            </a:r>
            <a:endParaRPr lang="en-US" altLang="en-US" sz="4000" b="1" i="1" dirty="0">
              <a:solidFill>
                <a:srgbClr val="0070C0"/>
              </a:solidFill>
              <a:latin typeface="Arial" charset="0"/>
            </a:endParaRPr>
          </a:p>
        </p:txBody>
      </p:sp>
      <p:sp>
        <p:nvSpPr>
          <p:cNvPr id="2" name="Rectangle 1"/>
          <p:cNvSpPr/>
          <p:nvPr/>
        </p:nvSpPr>
        <p:spPr>
          <a:xfrm>
            <a:off x="2286000" y="6531139"/>
            <a:ext cx="4572000" cy="215444"/>
          </a:xfrm>
          <a:prstGeom prst="rect">
            <a:avLst/>
          </a:prstGeom>
        </p:spPr>
        <p:txBody>
          <a:bodyPr>
            <a:spAutoFit/>
          </a:bodyPr>
          <a:lstStyle/>
          <a:p>
            <a:pPr algn="ctr"/>
            <a:r>
              <a:rPr lang="en-US" sz="800" dirty="0">
                <a:solidFill>
                  <a:srgbClr val="000000"/>
                </a:solidFill>
                <a:hlinkClick r:id="rId3"/>
              </a:rPr>
              <a:t>http://www.ultimate-guide-to-greek-food.com/greek-coffee.html</a:t>
            </a:r>
            <a:endParaRPr lang="en-US" sz="800" dirty="0">
              <a:solidFill>
                <a:srgbClr val="000000"/>
              </a:solidFill>
            </a:endParaRPr>
          </a:p>
        </p:txBody>
      </p:sp>
    </p:spTree>
    <p:extLst>
      <p:ext uri="{BB962C8B-B14F-4D97-AF65-F5344CB8AC3E}">
        <p14:creationId xmlns:p14="http://schemas.microsoft.com/office/powerpoint/2010/main" val="350838781"/>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a:spLocks noChangeArrowheads="1"/>
          </p:cNvSpPr>
          <p:nvPr/>
        </p:nvSpPr>
        <p:spPr bwMode="auto">
          <a:xfrm>
            <a:off x="758369" y="5551674"/>
            <a:ext cx="8229600" cy="725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4000" b="1" dirty="0">
                <a:solidFill>
                  <a:srgbClr val="FFFFFF"/>
                </a:solidFill>
                <a:latin typeface="Arial" charset="0"/>
              </a:rPr>
              <a:t>Greek coffee?</a:t>
            </a:r>
          </a:p>
        </p:txBody>
      </p:sp>
      <p:sp>
        <p:nvSpPr>
          <p:cNvPr id="2" name="Rectangle 1"/>
          <p:cNvSpPr/>
          <p:nvPr/>
        </p:nvSpPr>
        <p:spPr>
          <a:xfrm>
            <a:off x="2286000" y="6531139"/>
            <a:ext cx="4572000" cy="215444"/>
          </a:xfrm>
          <a:prstGeom prst="rect">
            <a:avLst/>
          </a:prstGeom>
        </p:spPr>
        <p:txBody>
          <a:bodyPr>
            <a:spAutoFit/>
          </a:bodyPr>
          <a:lstStyle/>
          <a:p>
            <a:pPr algn="ctr"/>
            <a:r>
              <a:rPr lang="en-US" sz="800" dirty="0">
                <a:solidFill>
                  <a:srgbClr val="000000"/>
                </a:solidFill>
                <a:hlinkClick r:id="rId3"/>
              </a:rPr>
              <a:t>http://www.ultimate-guide-to-greek-food.com/greek-coffee.html</a:t>
            </a:r>
            <a:endParaRPr lang="en-US" sz="800" dirty="0">
              <a:solidFill>
                <a:srgbClr val="000000"/>
              </a:solidFill>
            </a:endParaRPr>
          </a:p>
        </p:txBody>
      </p:sp>
    </p:spTree>
    <p:extLst>
      <p:ext uri="{BB962C8B-B14F-4D97-AF65-F5344CB8AC3E}">
        <p14:creationId xmlns:p14="http://schemas.microsoft.com/office/powerpoint/2010/main" val="550611463"/>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2" name="Rectangle 1"/>
          <p:cNvSpPr/>
          <p:nvPr/>
        </p:nvSpPr>
        <p:spPr>
          <a:xfrm>
            <a:off x="2286000" y="6531139"/>
            <a:ext cx="4572000" cy="215444"/>
          </a:xfrm>
          <a:prstGeom prst="rect">
            <a:avLst/>
          </a:prstGeom>
        </p:spPr>
        <p:txBody>
          <a:bodyPr>
            <a:spAutoFit/>
          </a:bodyPr>
          <a:lstStyle/>
          <a:p>
            <a:pPr algn="ctr"/>
            <a:r>
              <a:rPr lang="en-US" sz="800" dirty="0">
                <a:solidFill>
                  <a:srgbClr val="000000"/>
                </a:solidFill>
                <a:hlinkClick r:id="rId2"/>
              </a:rPr>
              <a:t>https://en.wikipedia.org/wiki/Turkish_coffee</a:t>
            </a:r>
            <a:endParaRPr lang="en-US" sz="800" dirty="0">
              <a:solidFill>
                <a:srgbClr val="000000"/>
              </a:solidFill>
            </a:endParaRPr>
          </a:p>
        </p:txBody>
      </p:sp>
      <p:pic>
        <p:nvPicPr>
          <p:cNvPr id="308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116" y="461966"/>
            <a:ext cx="8867775" cy="5934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7733" y="594859"/>
            <a:ext cx="1052059" cy="957034"/>
          </a:xfrm>
          <a:prstGeom prst="rect">
            <a:avLst/>
          </a:prstGeom>
        </p:spPr>
      </p:pic>
    </p:spTree>
    <p:extLst>
      <p:ext uri="{BB962C8B-B14F-4D97-AF65-F5344CB8AC3E}">
        <p14:creationId xmlns:p14="http://schemas.microsoft.com/office/powerpoint/2010/main" val="497374964"/>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2" name="Rectangle 1"/>
          <p:cNvSpPr/>
          <p:nvPr/>
        </p:nvSpPr>
        <p:spPr>
          <a:xfrm>
            <a:off x="2286000" y="6531139"/>
            <a:ext cx="4572000" cy="215444"/>
          </a:xfrm>
          <a:prstGeom prst="rect">
            <a:avLst/>
          </a:prstGeom>
        </p:spPr>
        <p:txBody>
          <a:bodyPr>
            <a:spAutoFit/>
          </a:bodyPr>
          <a:lstStyle/>
          <a:p>
            <a:pPr algn="ctr"/>
            <a:r>
              <a:rPr lang="en-US" sz="800" dirty="0">
                <a:solidFill>
                  <a:srgbClr val="000000"/>
                </a:solidFill>
                <a:hlinkClick r:id="rId2"/>
              </a:rPr>
              <a:t>https://en.wikipedia.org/wiki/Turkish_coffee</a:t>
            </a:r>
            <a:endParaRPr lang="en-US" sz="800" dirty="0">
              <a:solidFill>
                <a:srgbClr val="000000"/>
              </a:solidFill>
            </a:endParaRPr>
          </a:p>
        </p:txBody>
      </p:sp>
      <p:pic>
        <p:nvPicPr>
          <p:cNvPr id="308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116" y="461966"/>
            <a:ext cx="8867775" cy="5934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bwMode="auto">
          <a:xfrm>
            <a:off x="275773" y="566060"/>
            <a:ext cx="2685143" cy="943429"/>
          </a:xfrm>
          <a:prstGeom prst="rect">
            <a:avLst/>
          </a:prstGeom>
          <a:noFill/>
          <a:ln w="57150" cap="flat" cmpd="sng" algn="ctr">
            <a:solidFill>
              <a:srgbClr val="C0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a:solidFill>
                <a:srgbClr val="000000"/>
              </a:solidFill>
              <a:latin typeface="Tahoma" pitchFamily="34"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7733" y="594859"/>
            <a:ext cx="1052059" cy="957034"/>
          </a:xfrm>
          <a:prstGeom prst="rect">
            <a:avLst/>
          </a:prstGeom>
        </p:spPr>
      </p:pic>
    </p:spTree>
    <p:extLst>
      <p:ext uri="{BB962C8B-B14F-4D97-AF65-F5344CB8AC3E}">
        <p14:creationId xmlns:p14="http://schemas.microsoft.com/office/powerpoint/2010/main" val="179060668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MasterPhAnim="0">
  <p:cSld>
    <p:bg>
      <p:bgPr>
        <a:solidFill>
          <a:srgbClr val="FFFFCD"/>
        </a:solidFill>
        <a:effectLst/>
      </p:bgPr>
    </p:bg>
    <p:spTree>
      <p:nvGrpSpPr>
        <p:cNvPr id="1" name=""/>
        <p:cNvGrpSpPr/>
        <p:nvPr/>
      </p:nvGrpSpPr>
      <p:grpSpPr>
        <a:xfrm>
          <a:off x="0" y="0"/>
          <a:ext cx="0" cy="0"/>
          <a:chOff x="0" y="0"/>
          <a:chExt cx="0" cy="0"/>
        </a:xfrm>
      </p:grpSpPr>
      <p:sp>
        <p:nvSpPr>
          <p:cNvPr id="530433" name="Rectangle 3"/>
          <p:cNvSpPr>
            <a:spLocks noGrp="1" noChangeArrowheads="1"/>
          </p:cNvSpPr>
          <p:nvPr>
            <p:ph type="subTitle" idx="4294967295"/>
          </p:nvPr>
        </p:nvSpPr>
        <p:spPr>
          <a:xfrm>
            <a:off x="914406" y="2770380"/>
            <a:ext cx="7639045" cy="3051926"/>
          </a:xfrm>
        </p:spPr>
        <p:txBody>
          <a:bodyPr wrap="square">
            <a:spAutoFit/>
          </a:bodyPr>
          <a:lstStyle/>
          <a:p>
            <a:pPr marL="457200" indent="-457200" eaLnBrk="1" hangingPunct="1">
              <a:buNone/>
              <a:tabLst>
                <a:tab pos="457200" algn="l"/>
              </a:tabLst>
            </a:pPr>
            <a:r>
              <a:rPr lang="en-US" b="1" dirty="0">
                <a:solidFill>
                  <a:srgbClr val="000000"/>
                </a:solidFill>
              </a:rPr>
              <a:t>1.	</a:t>
            </a:r>
            <a:r>
              <a:rPr lang="en-US" sz="2400" dirty="0"/>
              <a:t>the</a:t>
            </a:r>
            <a:r>
              <a:rPr lang="en-US" dirty="0"/>
              <a:t> </a:t>
            </a:r>
            <a:r>
              <a:rPr lang="en-US" b="1" dirty="0"/>
              <a:t>four fields </a:t>
            </a:r>
            <a:r>
              <a:rPr lang="en-US" sz="2400" dirty="0"/>
              <a:t>of general anthropology</a:t>
            </a:r>
            <a:endParaRPr lang="en-US" b="1" dirty="0">
              <a:solidFill>
                <a:srgbClr val="000000"/>
              </a:solidFill>
            </a:endParaRPr>
          </a:p>
          <a:p>
            <a:pPr eaLnBrk="1" hangingPunct="1">
              <a:lnSpc>
                <a:spcPct val="0"/>
              </a:lnSpc>
              <a:buFont typeface="Wingdings" pitchFamily="2" charset="2"/>
              <a:buNone/>
              <a:tabLst>
                <a:tab pos="0" algn="l"/>
              </a:tabLst>
            </a:pPr>
            <a:endParaRPr lang="en-US" b="1" dirty="0">
              <a:solidFill>
                <a:srgbClr val="000000"/>
              </a:solidFill>
            </a:endParaRPr>
          </a:p>
          <a:p>
            <a:pPr marL="457200" indent="-457200" eaLnBrk="1" hangingPunct="1">
              <a:buAutoNum type="arabicPeriod" startAt="2"/>
              <a:tabLst>
                <a:tab pos="0" algn="l"/>
              </a:tabLst>
            </a:pPr>
            <a:r>
              <a:rPr lang="en-US" b="1" dirty="0">
                <a:solidFill>
                  <a:srgbClr val="FF0000"/>
                </a:solidFill>
              </a:rPr>
              <a:t>culture </a:t>
            </a:r>
            <a:r>
              <a:rPr lang="en-US" sz="2000" dirty="0">
                <a:solidFill>
                  <a:srgbClr val="FF0000"/>
                </a:solidFill>
              </a:rPr>
              <a:t>as a primary concept</a:t>
            </a:r>
            <a:endParaRPr lang="en-US" dirty="0">
              <a:solidFill>
                <a:srgbClr val="FF0000"/>
              </a:solidFill>
            </a:endParaRPr>
          </a:p>
          <a:p>
            <a:pPr marL="457200" indent="-457200" eaLnBrk="1" hangingPunct="1">
              <a:buAutoNum type="arabicPeriod" startAt="2"/>
              <a:tabLst>
                <a:tab pos="0" algn="l"/>
                <a:tab pos="457200" algn="l"/>
              </a:tabLst>
            </a:pPr>
            <a:r>
              <a:rPr lang="en-US" b="1" dirty="0"/>
              <a:t>comparative method</a:t>
            </a:r>
            <a:r>
              <a:rPr lang="en-US" dirty="0"/>
              <a:t> </a:t>
            </a:r>
            <a:r>
              <a:rPr lang="en-US" sz="2400" dirty="0"/>
              <a:t>as major approach</a:t>
            </a:r>
            <a:endParaRPr lang="en-US" dirty="0"/>
          </a:p>
          <a:p>
            <a:pPr marL="457200" indent="-457200" eaLnBrk="1" hangingPunct="1">
              <a:buAutoNum type="arabicPeriod" startAt="2"/>
              <a:tabLst>
                <a:tab pos="0" algn="l"/>
              </a:tabLst>
            </a:pPr>
            <a:r>
              <a:rPr lang="en-US" b="1" dirty="0"/>
              <a:t>holism</a:t>
            </a:r>
            <a:r>
              <a:rPr lang="en-US" dirty="0"/>
              <a:t> </a:t>
            </a:r>
            <a:r>
              <a:rPr lang="en-US" sz="2400" dirty="0"/>
              <a:t>as a primary theoretical goal</a:t>
            </a:r>
            <a:endParaRPr lang="en-US" dirty="0"/>
          </a:p>
          <a:p>
            <a:pPr marL="457200" indent="-457200" eaLnBrk="1" hangingPunct="1">
              <a:buAutoNum type="arabicPeriod" startAt="2"/>
              <a:tabLst>
                <a:tab pos="457200" algn="l"/>
              </a:tabLst>
            </a:pPr>
            <a:r>
              <a:rPr lang="en-US" b="1" dirty="0"/>
              <a:t>fieldwork</a:t>
            </a:r>
            <a:r>
              <a:rPr lang="en-US" dirty="0"/>
              <a:t> </a:t>
            </a:r>
            <a:r>
              <a:rPr lang="en-US" sz="2400" dirty="0"/>
              <a:t>as a primary research technique</a:t>
            </a:r>
            <a:endParaRPr lang="en-US" b="1" dirty="0">
              <a:solidFill>
                <a:srgbClr val="000000"/>
              </a:solidFill>
            </a:endParaRPr>
          </a:p>
        </p:txBody>
      </p:sp>
      <p:sp>
        <p:nvSpPr>
          <p:cNvPr id="530434" name="Rectangle 2"/>
          <p:cNvSpPr txBox="1">
            <a:spLocks noChangeArrowheads="1"/>
          </p:cNvSpPr>
          <p:nvPr/>
        </p:nvSpPr>
        <p:spPr bwMode="auto">
          <a:xfrm>
            <a:off x="457200" y="1600200"/>
            <a:ext cx="8229600" cy="1494972"/>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mn-ea"/>
                <a:cs typeface="+mn-cs"/>
              </a:rPr>
              <a:t> </a:t>
            </a: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Main Characteristics </a:t>
            </a:r>
            <a:r>
              <a:rPr kumimoji="0" lang="en-US" sz="3200" b="1" i="0" u="none" strike="noStrike" kern="1200" cap="none" spc="0" normalizeH="0" baseline="0" noProof="0" dirty="0" err="1">
                <a:ln>
                  <a:noFill/>
                </a:ln>
                <a:solidFill>
                  <a:srgbClr val="000000"/>
                </a:solidFill>
                <a:effectLst/>
                <a:uLnTx/>
                <a:uFillTx/>
                <a:latin typeface="Arial" pitchFamily="34" charset="0"/>
                <a:ea typeface="+mn-ea"/>
                <a:cs typeface="+mn-cs"/>
              </a:rPr>
              <a:t>of</a:t>
            </a:r>
            <a:r>
              <a:rPr kumimoji="0" lang="en-US" sz="2400" b="1" i="0" u="none" strike="noStrike" kern="1200" cap="none" spc="0" normalizeH="0" baseline="30000" noProof="0" dirty="0" err="1">
                <a:ln>
                  <a:noFill/>
                </a:ln>
                <a:solidFill>
                  <a:srgbClr val="000000"/>
                </a:solidFill>
                <a:effectLst/>
                <a:uLnTx/>
                <a:uFillTx/>
                <a:latin typeface="Arial" pitchFamily="34" charset="0"/>
                <a:ea typeface="+mn-ea"/>
                <a:cs typeface="Arial" panose="020B0604020202020204" pitchFamily="34" charset="0"/>
              </a:rPr>
              <a:t>˄</a:t>
            </a:r>
            <a:r>
              <a:rPr kumimoji="0" lang="en-US" sz="3200" b="1" i="0" u="none" strike="noStrike" kern="1200" cap="none" spc="0" normalizeH="0" baseline="0" noProof="0" dirty="0" err="1">
                <a:ln>
                  <a:noFill/>
                </a:ln>
                <a:solidFill>
                  <a:srgbClr val="000000"/>
                </a:solidFill>
                <a:effectLst/>
                <a:uLnTx/>
                <a:uFillTx/>
                <a:latin typeface="Arial" pitchFamily="34" charset="0"/>
                <a:ea typeface="+mn-ea"/>
                <a:cs typeface="+mn-cs"/>
              </a:rPr>
              <a:t>Anthropology</a:t>
            </a:r>
            <a:endParaRPr kumimoji="0" lang="en-US" sz="3200" b="1"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 name="Rectangle 1"/>
          <p:cNvSpPr/>
          <p:nvPr/>
        </p:nvSpPr>
        <p:spPr>
          <a:xfrm rot="20797098">
            <a:off x="4635030" y="1454863"/>
            <a:ext cx="1915909" cy="76944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Brush Script MT" panose="03060802040406070304" pitchFamily="66" charset="0"/>
                <a:ea typeface="+mn-ea"/>
                <a:cs typeface="+mn-cs"/>
              </a:rPr>
              <a:t>American</a:t>
            </a:r>
            <a:endParaRPr kumimoji="0" lang="en-US" sz="4400" b="0" i="0" u="none" strike="noStrike" kern="1200" cap="none" spc="0" normalizeH="0" baseline="0" noProof="0" dirty="0">
              <a:ln>
                <a:noFill/>
              </a:ln>
              <a:solidFill>
                <a:srgbClr val="000000"/>
              </a:solidFill>
              <a:effectLst/>
              <a:uLnTx/>
              <a:uFillTx/>
              <a:latin typeface="Brush Script MT" panose="03060802040406070304" pitchFamily="66" charset="0"/>
              <a:ea typeface="+mn-ea"/>
              <a:cs typeface="+mn-cs"/>
            </a:endParaRPr>
          </a:p>
        </p:txBody>
      </p:sp>
      <p:sp>
        <p:nvSpPr>
          <p:cNvPr id="5" name="Right Arrow 3">
            <a:extLst>
              <a:ext uri="{FF2B5EF4-FFF2-40B4-BE49-F238E27FC236}">
                <a16:creationId xmlns:a16="http://schemas.microsoft.com/office/drawing/2014/main" id="{915599FC-B5BC-5FB5-15E4-755BCDD196BF}"/>
              </a:ext>
            </a:extLst>
          </p:cNvPr>
          <p:cNvSpPr/>
          <p:nvPr/>
        </p:nvSpPr>
        <p:spPr bwMode="auto">
          <a:xfrm>
            <a:off x="332071" y="3550845"/>
            <a:ext cx="553465" cy="423512"/>
          </a:xfrm>
          <a:prstGeom prst="rightArrow">
            <a:avLst/>
          </a:prstGeom>
          <a:solidFill>
            <a:srgbClr val="FFFFFF"/>
          </a:solidFill>
          <a:ln w="76200" cap="flat" cmpd="sng" algn="ctr">
            <a:solidFill>
              <a:srgbClr val="8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605903386"/>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2" name="Rectangle 1"/>
          <p:cNvSpPr/>
          <p:nvPr/>
        </p:nvSpPr>
        <p:spPr>
          <a:xfrm>
            <a:off x="2286000" y="6531139"/>
            <a:ext cx="4572000" cy="215444"/>
          </a:xfrm>
          <a:prstGeom prst="rect">
            <a:avLst/>
          </a:prstGeom>
        </p:spPr>
        <p:txBody>
          <a:bodyPr>
            <a:spAutoFit/>
          </a:bodyPr>
          <a:lstStyle/>
          <a:p>
            <a:pPr algn="ctr"/>
            <a:r>
              <a:rPr lang="en-US" sz="800" dirty="0">
                <a:solidFill>
                  <a:srgbClr val="000000"/>
                </a:solidFill>
                <a:hlinkClick r:id="rId2"/>
              </a:rPr>
              <a:t>https://en.wikipedia.org/wiki/Turkish_coffee</a:t>
            </a:r>
            <a:endParaRPr lang="en-US" sz="800" dirty="0">
              <a:solidFill>
                <a:srgbClr val="000000"/>
              </a:solidFill>
            </a:endParaRPr>
          </a:p>
        </p:txBody>
      </p:sp>
      <p:pic>
        <p:nvPicPr>
          <p:cNvPr id="308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116" y="461966"/>
            <a:ext cx="8867775" cy="5934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8692" y="2902857"/>
            <a:ext cx="6135541" cy="2555421"/>
          </a:xfrm>
          <a:prstGeom prst="rect">
            <a:avLst/>
          </a:prstGeom>
          <a:noFill/>
          <a:ln w="7620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p:cNvSpPr/>
          <p:nvPr/>
        </p:nvSpPr>
        <p:spPr bwMode="auto">
          <a:xfrm>
            <a:off x="275774" y="566060"/>
            <a:ext cx="2452915" cy="943429"/>
          </a:xfrm>
          <a:prstGeom prst="rect">
            <a:avLst/>
          </a:prstGeom>
          <a:noFill/>
          <a:ln w="57150" cap="flat" cmpd="sng" algn="ctr">
            <a:solidFill>
              <a:srgbClr val="FFC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a:solidFill>
                <a:srgbClr val="000000"/>
              </a:solidFill>
              <a:latin typeface="Tahoma" pitchFamily="34" charset="0"/>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77733" y="594859"/>
            <a:ext cx="1052059" cy="957034"/>
          </a:xfrm>
          <a:prstGeom prst="rect">
            <a:avLst/>
          </a:prstGeom>
        </p:spPr>
      </p:pic>
    </p:spTree>
    <p:extLst>
      <p:ext uri="{BB962C8B-B14F-4D97-AF65-F5344CB8AC3E}">
        <p14:creationId xmlns:p14="http://schemas.microsoft.com/office/powerpoint/2010/main" val="2769494058"/>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2" name="Rectangle 1"/>
          <p:cNvSpPr/>
          <p:nvPr/>
        </p:nvSpPr>
        <p:spPr>
          <a:xfrm>
            <a:off x="2286000" y="6531139"/>
            <a:ext cx="4572000" cy="215444"/>
          </a:xfrm>
          <a:prstGeom prst="rect">
            <a:avLst/>
          </a:prstGeom>
        </p:spPr>
        <p:txBody>
          <a:bodyPr>
            <a:spAutoFit/>
          </a:bodyPr>
          <a:lstStyle/>
          <a:p>
            <a:pPr algn="ctr"/>
            <a:r>
              <a:rPr lang="en-US" sz="800" dirty="0">
                <a:solidFill>
                  <a:srgbClr val="000000"/>
                </a:solidFill>
                <a:hlinkClick r:id="rId2"/>
              </a:rPr>
              <a:t>https://en.wikipedia.org/wiki/Turkish_coffee</a:t>
            </a:r>
            <a:endParaRPr lang="en-US" sz="800" dirty="0">
              <a:solidFill>
                <a:srgbClr val="000000"/>
              </a:solidFill>
            </a:endParaRPr>
          </a:p>
        </p:txBody>
      </p:sp>
      <p:pic>
        <p:nvPicPr>
          <p:cNvPr id="308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116" y="461966"/>
            <a:ext cx="8867775" cy="5934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bwMode="auto">
          <a:xfrm>
            <a:off x="1799603" y="1586446"/>
            <a:ext cx="5322075" cy="644375"/>
          </a:xfrm>
          <a:prstGeom prst="rect">
            <a:avLst/>
          </a:prstGeom>
          <a:noFill/>
          <a:ln w="57150" cap="flat" cmpd="sng" algn="ctr">
            <a:solidFill>
              <a:srgbClr val="C0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a:solidFill>
                <a:srgbClr val="000000"/>
              </a:solidFill>
              <a:latin typeface="Tahoma"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7733" y="594859"/>
            <a:ext cx="1052059" cy="957034"/>
          </a:xfrm>
          <a:prstGeom prst="rect">
            <a:avLst/>
          </a:prstGeom>
        </p:spPr>
      </p:pic>
    </p:spTree>
    <p:extLst>
      <p:ext uri="{BB962C8B-B14F-4D97-AF65-F5344CB8AC3E}">
        <p14:creationId xmlns:p14="http://schemas.microsoft.com/office/powerpoint/2010/main" val="2135853978"/>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2" name="Rectangle 1"/>
          <p:cNvSpPr/>
          <p:nvPr/>
        </p:nvSpPr>
        <p:spPr>
          <a:xfrm>
            <a:off x="2286000" y="6531139"/>
            <a:ext cx="4572000" cy="215444"/>
          </a:xfrm>
          <a:prstGeom prst="rect">
            <a:avLst/>
          </a:prstGeom>
        </p:spPr>
        <p:txBody>
          <a:bodyPr>
            <a:spAutoFit/>
          </a:bodyPr>
          <a:lstStyle/>
          <a:p>
            <a:pPr algn="ctr"/>
            <a:r>
              <a:rPr lang="en-US" sz="800" dirty="0">
                <a:solidFill>
                  <a:srgbClr val="000000"/>
                </a:solidFill>
                <a:hlinkClick r:id="rId2"/>
              </a:rPr>
              <a:t>https://en.wikipedia.org/wiki/Turkish_coffee</a:t>
            </a:r>
            <a:endParaRPr lang="en-US" sz="800" dirty="0">
              <a:solidFill>
                <a:srgbClr val="000000"/>
              </a:solidFill>
            </a:endParaRPr>
          </a:p>
        </p:txBody>
      </p:sp>
      <p:pic>
        <p:nvPicPr>
          <p:cNvPr id="308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116" y="461966"/>
            <a:ext cx="8867775" cy="5934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bwMode="auto">
          <a:xfrm>
            <a:off x="1799603" y="1586446"/>
            <a:ext cx="5322075" cy="644375"/>
          </a:xfrm>
          <a:prstGeom prst="rect">
            <a:avLst/>
          </a:prstGeom>
          <a:noFill/>
          <a:ln w="57150" cap="flat" cmpd="sng" algn="ctr">
            <a:solidFill>
              <a:srgbClr val="FFC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a:solidFill>
                <a:srgbClr val="000000"/>
              </a:solidFill>
              <a:latin typeface="Tahoma" pitchFamily="34" charset="0"/>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479239"/>
            <a:ext cx="8229600" cy="970029"/>
          </a:xfrm>
          <a:prstGeom prst="rect">
            <a:avLst/>
          </a:prstGeom>
          <a:noFill/>
          <a:ln w="7620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77733" y="594859"/>
            <a:ext cx="1052059" cy="957034"/>
          </a:xfrm>
          <a:prstGeom prst="rect">
            <a:avLst/>
          </a:prstGeom>
        </p:spPr>
      </p:pic>
    </p:spTree>
    <p:extLst>
      <p:ext uri="{BB962C8B-B14F-4D97-AF65-F5344CB8AC3E}">
        <p14:creationId xmlns:p14="http://schemas.microsoft.com/office/powerpoint/2010/main" val="2950095572"/>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cultural symbols . . .</a:t>
            </a:r>
          </a:p>
        </p:txBody>
      </p:sp>
      <p:sp>
        <p:nvSpPr>
          <p:cNvPr id="4" name="Right Arrow 3"/>
          <p:cNvSpPr/>
          <p:nvPr/>
        </p:nvSpPr>
        <p:spPr bwMode="auto">
          <a:xfrm>
            <a:off x="2444825" y="3561346"/>
            <a:ext cx="1309036" cy="423512"/>
          </a:xfrm>
          <a:prstGeom prst="rightArrow">
            <a:avLst/>
          </a:prstGeom>
          <a:solidFill>
            <a:srgbClr val="FFFFFF"/>
          </a:solidFill>
          <a:ln w="762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693653927"/>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br>
            <a:r>
              <a:rPr kumimoji="0" lang="en-US" sz="4400" b="1" i="0" u="none" strike="noStrike" kern="1200" cap="none" spc="0" normalizeH="0" baseline="0" noProof="0" dirty="0">
                <a:ln>
                  <a:noFill/>
                </a:ln>
                <a:solidFill>
                  <a:srgbClr val="0070C0"/>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cultural symbols . . .</a:t>
            </a:r>
          </a:p>
        </p:txBody>
      </p:sp>
    </p:spTree>
    <p:extLst>
      <p:ext uri="{BB962C8B-B14F-4D97-AF65-F5344CB8AC3E}">
        <p14:creationId xmlns:p14="http://schemas.microsoft.com/office/powerpoint/2010/main" val="822030637"/>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11266" name="Picture 2" descr="https://scontent-ord1-1.xx.fbcdn.net/hphotos-xfp1/v/t1.0-9/11694944_716539258458173_2137944777291332678_n.jpg?oh=09b273f87847ae80e73a5fa9d05c5dd2&amp;oe=566FA9C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8816" y="8347"/>
            <a:ext cx="424338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286000" y="6574681"/>
            <a:ext cx="4572000" cy="215444"/>
          </a:xfrm>
          <a:prstGeom prst="rect">
            <a:avLst/>
          </a:prstGeom>
        </p:spPr>
        <p:txBody>
          <a:bodyPr>
            <a:spAutoFit/>
          </a:bodyPr>
          <a:lstStyle/>
          <a:p>
            <a:pPr algn="ctr"/>
            <a:r>
              <a:rPr lang="en-US" sz="800" dirty="0">
                <a:solidFill>
                  <a:srgbClr val="000000"/>
                </a:solidFill>
                <a:hlinkClick r:id="rId3"/>
              </a:rPr>
              <a:t>www.facebook.com/alexganeevphotography/photos/</a:t>
            </a:r>
            <a:endParaRPr lang="en-US" sz="800" dirty="0">
              <a:solidFill>
                <a:srgbClr val="000000"/>
              </a:solidFill>
            </a:endParaRPr>
          </a:p>
        </p:txBody>
      </p:sp>
    </p:spTree>
    <p:extLst>
      <p:ext uri="{BB962C8B-B14F-4D97-AF65-F5344CB8AC3E}">
        <p14:creationId xmlns:p14="http://schemas.microsoft.com/office/powerpoint/2010/main" val="183839681"/>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86000" y="6574681"/>
            <a:ext cx="4572000" cy="215444"/>
          </a:xfrm>
          <a:prstGeom prst="rect">
            <a:avLst/>
          </a:prstGeom>
        </p:spPr>
        <p:txBody>
          <a:bodyPr>
            <a:spAutoFit/>
          </a:bodyPr>
          <a:lstStyle/>
          <a:p>
            <a:pPr algn="ctr"/>
            <a:r>
              <a:rPr lang="en-US" sz="800" dirty="0">
                <a:solidFill>
                  <a:srgbClr val="000000"/>
                </a:solidFill>
                <a:hlinkClick r:id="rId2"/>
              </a:rPr>
              <a:t>www.facebook.com/alexganeevphotography/photos/</a:t>
            </a:r>
            <a:endParaRPr lang="en-US" sz="800" dirty="0">
              <a:solidFill>
                <a:srgbClr val="000000"/>
              </a:solidFill>
            </a:endParaRPr>
          </a:p>
        </p:txBody>
      </p:sp>
      <p:pic>
        <p:nvPicPr>
          <p:cNvPr id="13314" name="Picture 2" descr="https://scontent-ord1-1.xx.fbcdn.net/hphotos-xfp1/v/t1.0-9/11223659_716539861791446_5081062444181955862_n.jpg?oh=557b49098d1fbaac9240b39eb3848f80&amp;oe=567A888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8005"/>
            <a:ext cx="9144000" cy="6096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3156647"/>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86000" y="6574681"/>
            <a:ext cx="4572000" cy="215444"/>
          </a:xfrm>
          <a:prstGeom prst="rect">
            <a:avLst/>
          </a:prstGeom>
        </p:spPr>
        <p:txBody>
          <a:bodyPr>
            <a:spAutoFit/>
          </a:bodyPr>
          <a:lstStyle/>
          <a:p>
            <a:pPr algn="ctr"/>
            <a:r>
              <a:rPr lang="en-US" sz="800" dirty="0">
                <a:solidFill>
                  <a:srgbClr val="000000"/>
                </a:solidFill>
                <a:hlinkClick r:id="rId2"/>
              </a:rPr>
              <a:t>www.facebook.com/alexganeevphotography/photos/</a:t>
            </a:r>
            <a:endParaRPr lang="en-US" sz="800" dirty="0">
              <a:solidFill>
                <a:srgbClr val="000000"/>
              </a:solidFill>
            </a:endParaRPr>
          </a:p>
        </p:txBody>
      </p:sp>
      <p:pic>
        <p:nvPicPr>
          <p:cNvPr id="14338" name="Picture 2" descr="https://scontent-ord1-1.xx.fbcdn.net/hphotos-xtp1/v/t1.0-9/11143160_716540138458085_9056509914808660963_n.jpg?oh=841d7d0d6e416c99a5a34fab43bf2a7e&amp;oe=567B41E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1056"/>
            <a:ext cx="9144000" cy="5915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6065953"/>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381000" y="34290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4800" b="1" dirty="0">
                <a:solidFill>
                  <a:srgbClr val="FFFFFF"/>
                </a:solidFill>
                <a:latin typeface="Arial" charset="0"/>
              </a:rPr>
              <a:t>A Taste of Greece</a:t>
            </a:r>
          </a:p>
          <a:p>
            <a:pPr algn="ctr" eaLnBrk="1" hangingPunct="1"/>
            <a:r>
              <a:rPr lang="en-US" altLang="en-US" sz="3200" b="1" dirty="0">
                <a:solidFill>
                  <a:srgbClr val="FFFFFF"/>
                </a:solidFill>
                <a:latin typeface="Arial" charset="0"/>
              </a:rPr>
              <a:t>22</a:t>
            </a:r>
            <a:r>
              <a:rPr lang="en-US" altLang="en-US" sz="3200" b="1" baseline="30000" dirty="0">
                <a:solidFill>
                  <a:srgbClr val="FFFFFF"/>
                </a:solidFill>
                <a:latin typeface="Arial" charset="0"/>
              </a:rPr>
              <a:t>nd</a:t>
            </a:r>
            <a:r>
              <a:rPr lang="en-US" altLang="en-US" sz="3200" b="1" dirty="0">
                <a:solidFill>
                  <a:srgbClr val="FFFFFF"/>
                </a:solidFill>
                <a:latin typeface="Arial" charset="0"/>
              </a:rPr>
              <a:t> Annual Food Festival 2014</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813" y="514350"/>
            <a:ext cx="7572375" cy="5829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3338169"/>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381000" y="34290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4800" b="1" dirty="0">
                <a:solidFill>
                  <a:srgbClr val="FFFFFF"/>
                </a:solidFill>
                <a:latin typeface="Arial" charset="0"/>
              </a:rPr>
              <a:t>A Taste of Greece</a:t>
            </a:r>
          </a:p>
          <a:p>
            <a:pPr algn="ctr" eaLnBrk="1" hangingPunct="1"/>
            <a:r>
              <a:rPr lang="en-US" altLang="en-US" sz="3200" b="1" dirty="0">
                <a:solidFill>
                  <a:srgbClr val="FFFFFF"/>
                </a:solidFill>
                <a:latin typeface="Arial" charset="0"/>
              </a:rPr>
              <a:t>22</a:t>
            </a:r>
            <a:r>
              <a:rPr lang="en-US" altLang="en-US" sz="3200" b="1" baseline="30000" dirty="0">
                <a:solidFill>
                  <a:srgbClr val="FFFFFF"/>
                </a:solidFill>
                <a:latin typeface="Arial" charset="0"/>
              </a:rPr>
              <a:t>nd</a:t>
            </a:r>
            <a:r>
              <a:rPr lang="en-US" altLang="en-US" sz="3200" b="1" dirty="0">
                <a:solidFill>
                  <a:srgbClr val="FFFFFF"/>
                </a:solidFill>
                <a:latin typeface="Arial" charset="0"/>
              </a:rPr>
              <a:t> Annual Food Festival 2014</a:t>
            </a:r>
          </a:p>
        </p:txBody>
      </p:sp>
      <p:pic>
        <p:nvPicPr>
          <p:cNvPr id="3074" name="Picture 2" descr="https://scontent-ord1-1.xx.fbcdn.net/hphotos-xfa1/v/t1.0-9/483190_449692515051769_186164349_n.jpg?oh=4ca1a56a1ce8a86ff618512a57b55b60&amp;oe=5660E4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353"/>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286000" y="6624863"/>
            <a:ext cx="4572000" cy="215444"/>
          </a:xfrm>
          <a:prstGeom prst="rect">
            <a:avLst/>
          </a:prstGeom>
        </p:spPr>
        <p:txBody>
          <a:bodyPr>
            <a:spAutoFit/>
          </a:bodyPr>
          <a:lstStyle/>
          <a:p>
            <a:r>
              <a:rPr lang="en-US" sz="800" dirty="0">
                <a:solidFill>
                  <a:srgbClr val="000000"/>
                </a:solidFill>
                <a:hlinkClick r:id="rId3"/>
              </a:rPr>
              <a:t>https://www.facebook.com/pages/Taste-of-Greece-Festival-Duluth-Minnesota/199921043362252</a:t>
            </a:r>
            <a:endParaRPr lang="en-US" sz="800" dirty="0">
              <a:solidFill>
                <a:srgbClr val="000000"/>
              </a:solidFill>
            </a:endParaRPr>
          </a:p>
        </p:txBody>
      </p:sp>
    </p:spTree>
    <p:extLst>
      <p:ext uri="{BB962C8B-B14F-4D97-AF65-F5344CB8AC3E}">
        <p14:creationId xmlns:p14="http://schemas.microsoft.com/office/powerpoint/2010/main" val="234868402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4787" name="Rectangle 3"/>
          <p:cNvSpPr>
            <a:spLocks noGrp="1" noChangeArrowheads="1"/>
          </p:cNvSpPr>
          <p:nvPr>
            <p:ph type="subTitle" idx="4294967295"/>
          </p:nvPr>
        </p:nvSpPr>
        <p:spPr>
          <a:xfrm>
            <a:off x="914400" y="2151063"/>
            <a:ext cx="6400800" cy="4119562"/>
          </a:xfrm>
        </p:spPr>
        <p:txBody>
          <a:bodyPr>
            <a:spAutoFit/>
          </a:bodyPr>
          <a:lstStyle/>
          <a:p>
            <a:pPr marL="0" indent="0" eaLnBrk="1" hangingPunct="1">
              <a:tabLst>
                <a:tab pos="685800" algn="l"/>
              </a:tabLst>
            </a:pPr>
            <a:r>
              <a:rPr lang="en-US" sz="4000" b="1" dirty="0"/>
              <a:t> </a:t>
            </a:r>
            <a:r>
              <a:rPr lang="en-US" sz="4400" b="1" dirty="0"/>
              <a:t>“culture” is</a:t>
            </a:r>
          </a:p>
          <a:p>
            <a:pPr marL="0" indent="0" eaLnBrk="1" hangingPunct="1">
              <a:lnSpc>
                <a:spcPct val="40000"/>
              </a:lnSpc>
              <a:tabLst>
                <a:tab pos="685800" algn="l"/>
              </a:tabLst>
            </a:pPr>
            <a:endParaRPr lang="en-US" sz="4000" b="1" dirty="0"/>
          </a:p>
          <a:p>
            <a:pPr lvl="1" eaLnBrk="1" hangingPunct="1">
              <a:tabLst>
                <a:tab pos="685800" algn="l"/>
              </a:tabLst>
            </a:pPr>
            <a:r>
              <a:rPr lang="en-US" b="1" dirty="0"/>
              <a:t>learned</a:t>
            </a:r>
          </a:p>
          <a:p>
            <a:pPr lvl="1" eaLnBrk="1" hangingPunct="1">
              <a:tabLst>
                <a:tab pos="685800" algn="l"/>
              </a:tabLst>
            </a:pPr>
            <a:r>
              <a:rPr lang="en-US" b="1" dirty="0"/>
              <a:t>shared</a:t>
            </a:r>
          </a:p>
          <a:p>
            <a:pPr lvl="1" eaLnBrk="1" hangingPunct="1">
              <a:tabLst>
                <a:tab pos="685800" algn="l"/>
              </a:tabLst>
            </a:pPr>
            <a:r>
              <a:rPr lang="en-US" b="1" dirty="0"/>
              <a:t>transmitted from generation to generation</a:t>
            </a:r>
          </a:p>
          <a:p>
            <a:pPr lvl="1" eaLnBrk="1" hangingPunct="1">
              <a:tabLst>
                <a:tab pos="685800" algn="l"/>
              </a:tabLst>
            </a:pPr>
            <a:r>
              <a:rPr lang="en-US" b="1" dirty="0"/>
              <a:t>based on symbols</a:t>
            </a:r>
          </a:p>
          <a:p>
            <a:pPr lvl="1" eaLnBrk="1" hangingPunct="1">
              <a:tabLst>
                <a:tab pos="685800" algn="l"/>
              </a:tabLst>
            </a:pPr>
            <a:r>
              <a:rPr lang="en-US" b="1" dirty="0"/>
              <a:t>integrated</a:t>
            </a:r>
          </a:p>
        </p:txBody>
      </p:sp>
      <p:sp>
        <p:nvSpPr>
          <p:cNvPr id="35843"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000000"/>
                </a:solidFill>
              </a:rPr>
              <a:t>Main Characteristics</a:t>
            </a:r>
          </a:p>
        </p:txBody>
      </p:sp>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cultural symbols . . .</a:t>
            </a:r>
          </a:p>
        </p:txBody>
      </p:sp>
      <p:sp>
        <p:nvSpPr>
          <p:cNvPr id="4" name="Right Arrow 3"/>
          <p:cNvSpPr/>
          <p:nvPr/>
        </p:nvSpPr>
        <p:spPr bwMode="auto">
          <a:xfrm>
            <a:off x="2550698" y="3994487"/>
            <a:ext cx="1309036" cy="423512"/>
          </a:xfrm>
          <a:prstGeom prst="rightArrow">
            <a:avLst/>
          </a:prstGeom>
          <a:solidFill>
            <a:srgbClr val="FFFFFF"/>
          </a:solidFill>
          <a:ln w="762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982388151"/>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70C0"/>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cultural symbols . . .</a:t>
            </a:r>
          </a:p>
        </p:txBody>
      </p:sp>
    </p:spTree>
    <p:extLst>
      <p:ext uri="{BB962C8B-B14F-4D97-AF65-F5344CB8AC3E}">
        <p14:creationId xmlns:p14="http://schemas.microsoft.com/office/powerpoint/2010/main" val="2201119963"/>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220054"/>
            <a:ext cx="8763000" cy="6485546"/>
          </a:xfrm>
          <a:prstGeom prst="rect">
            <a:avLst/>
          </a:prstGeom>
        </p:spPr>
      </p:pic>
    </p:spTree>
    <p:extLst>
      <p:ext uri="{BB962C8B-B14F-4D97-AF65-F5344CB8AC3E}">
        <p14:creationId xmlns:p14="http://schemas.microsoft.com/office/powerpoint/2010/main" val="1015119927"/>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1028" name="Picture 4" descr="http://www.meocca.org/images/church%20pics/twelve_holy_apostles_dulut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966" y="-14513"/>
            <a:ext cx="8184229"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286000" y="6624863"/>
            <a:ext cx="4572000" cy="215444"/>
          </a:xfrm>
          <a:prstGeom prst="rect">
            <a:avLst/>
          </a:prstGeom>
        </p:spPr>
        <p:txBody>
          <a:bodyPr>
            <a:spAutoFit/>
          </a:bodyPr>
          <a:lstStyle/>
          <a:p>
            <a:r>
              <a:rPr lang="en-US" sz="800" dirty="0">
                <a:solidFill>
                  <a:srgbClr val="000000"/>
                </a:solidFill>
                <a:hlinkClick r:id="rId3"/>
              </a:rPr>
              <a:t>https://www.facebook.com/pages/Taste-of-Greece-Festival-Duluth-Minnesota/199921043362252</a:t>
            </a:r>
            <a:endParaRPr lang="en-US" sz="800" dirty="0">
              <a:solidFill>
                <a:srgbClr val="000000"/>
              </a:solidFill>
            </a:endParaRPr>
          </a:p>
        </p:txBody>
      </p:sp>
    </p:spTree>
    <p:extLst>
      <p:ext uri="{BB962C8B-B14F-4D97-AF65-F5344CB8AC3E}">
        <p14:creationId xmlns:p14="http://schemas.microsoft.com/office/powerpoint/2010/main" val="2228658113"/>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88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2"/>
          <p:cNvSpPr txBox="1">
            <a:spLocks noChangeArrowheads="1"/>
          </p:cNvSpPr>
          <p:nvPr/>
        </p:nvSpPr>
        <p:spPr bwMode="auto">
          <a:xfrm>
            <a:off x="444500" y="6400471"/>
            <a:ext cx="8229600" cy="406734"/>
          </a:xfrm>
          <a:prstGeom prst="rect">
            <a:avLst/>
          </a:prstGeom>
          <a:noFill/>
          <a:ln w="9525">
            <a:noFill/>
            <a:miter lim="800000"/>
            <a:headEnd/>
            <a:tailEnd/>
          </a:ln>
        </p:spPr>
        <p:txBody>
          <a:bodyPr anchor="ctr"/>
          <a:lstStyle/>
          <a:p>
            <a:pPr algn="ctr"/>
            <a:r>
              <a:rPr lang="en-US" sz="1600" b="1" dirty="0">
                <a:solidFill>
                  <a:srgbClr val="185CF4"/>
                </a:solidFill>
              </a:rPr>
              <a:t>The Taste of Greece Festival, Duluth, MN, 2017</a:t>
            </a:r>
          </a:p>
        </p:txBody>
      </p:sp>
    </p:spTree>
    <p:extLst>
      <p:ext uri="{BB962C8B-B14F-4D97-AF65-F5344CB8AC3E}">
        <p14:creationId xmlns:p14="http://schemas.microsoft.com/office/powerpoint/2010/main" val="3261677024"/>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1030" name="Picture 6" descr="https://scontent-ord1-1.xx.fbcdn.net/hphotos-xfa1/v/t1.0-9/198352_429416043778106_1264405574_n.jpg?oh=506ee5266840af096ab5a9bb04f8e7df&amp;oe=566D228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8012" y="3"/>
            <a:ext cx="6858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286000" y="6624863"/>
            <a:ext cx="4572000" cy="215444"/>
          </a:xfrm>
          <a:prstGeom prst="rect">
            <a:avLst/>
          </a:prstGeom>
        </p:spPr>
        <p:txBody>
          <a:bodyPr>
            <a:spAutoFit/>
          </a:bodyPr>
          <a:lstStyle/>
          <a:p>
            <a:pPr algn="ctr"/>
            <a:r>
              <a:rPr lang="en-US" sz="800" dirty="0">
                <a:solidFill>
                  <a:srgbClr val="000000"/>
                </a:solidFill>
                <a:hlinkClick r:id="rId3"/>
              </a:rPr>
              <a:t>https://www.facebook.com/12HolyApostlesChurch/photos/</a:t>
            </a:r>
            <a:endParaRPr lang="en-US" sz="800" dirty="0">
              <a:solidFill>
                <a:srgbClr val="000000"/>
              </a:solidFill>
            </a:endParaRPr>
          </a:p>
        </p:txBody>
      </p:sp>
    </p:spTree>
    <p:extLst>
      <p:ext uri="{BB962C8B-B14F-4D97-AF65-F5344CB8AC3E}">
        <p14:creationId xmlns:p14="http://schemas.microsoft.com/office/powerpoint/2010/main" val="2950621987"/>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8" name="Rectangle 7"/>
          <p:cNvSpPr/>
          <p:nvPr/>
        </p:nvSpPr>
        <p:spPr>
          <a:xfrm>
            <a:off x="2286000" y="6624863"/>
            <a:ext cx="4572000" cy="215444"/>
          </a:xfrm>
          <a:prstGeom prst="rect">
            <a:avLst/>
          </a:prstGeom>
        </p:spPr>
        <p:txBody>
          <a:bodyPr>
            <a:spAutoFit/>
          </a:bodyPr>
          <a:lstStyle/>
          <a:p>
            <a:pPr algn="ctr"/>
            <a:r>
              <a:rPr lang="en-US" sz="800" dirty="0">
                <a:solidFill>
                  <a:srgbClr val="000000"/>
                </a:solidFill>
                <a:hlinkClick r:id="rId2"/>
              </a:rPr>
              <a:t>http://www.goarch.org/chapel/saints_view?contentid=165&amp;date=8/15/2015&amp;D=SA&amp;language=el</a:t>
            </a:r>
            <a:endParaRPr lang="en-US" sz="800" dirty="0">
              <a:solidFill>
                <a:srgbClr val="000000"/>
              </a:solidFill>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5838" y="333375"/>
            <a:ext cx="7172325" cy="619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5138603"/>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cultural symbols . . .</a:t>
            </a:r>
          </a:p>
        </p:txBody>
      </p:sp>
      <p:sp>
        <p:nvSpPr>
          <p:cNvPr id="4" name="Right Arrow 3"/>
          <p:cNvSpPr/>
          <p:nvPr/>
        </p:nvSpPr>
        <p:spPr bwMode="auto">
          <a:xfrm>
            <a:off x="2704711" y="4417996"/>
            <a:ext cx="1309036" cy="423512"/>
          </a:xfrm>
          <a:prstGeom prst="rightArrow">
            <a:avLst/>
          </a:prstGeom>
          <a:solidFill>
            <a:srgbClr val="FFFFFF"/>
          </a:solidFill>
          <a:ln w="762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387543695"/>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70C0"/>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cultural symbols . . .</a:t>
            </a:r>
          </a:p>
        </p:txBody>
      </p:sp>
    </p:spTree>
    <p:extLst>
      <p:ext uri="{BB962C8B-B14F-4D97-AF65-F5344CB8AC3E}">
        <p14:creationId xmlns:p14="http://schemas.microsoft.com/office/powerpoint/2010/main" val="491459861"/>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19458" name="Picture 2" descr="https://scontent-ord1-1.xx.fbcdn.net/hphotos-xfp1/v/t1.0-9/11009115_843979792321727_8795418194692312653_n.jpg?oh=dc912069881f38250e2a99c3604a870b&amp;oe=5676AC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4372" y="0"/>
            <a:ext cx="514349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286000" y="6574681"/>
            <a:ext cx="4572000" cy="215444"/>
          </a:xfrm>
          <a:prstGeom prst="rect">
            <a:avLst/>
          </a:prstGeom>
        </p:spPr>
        <p:txBody>
          <a:bodyPr>
            <a:spAutoFit/>
          </a:bodyPr>
          <a:lstStyle/>
          <a:p>
            <a:pPr algn="ctr"/>
            <a:r>
              <a:rPr lang="en-US" sz="800" dirty="0">
                <a:solidFill>
                  <a:srgbClr val="000000"/>
                </a:solidFill>
                <a:hlinkClick r:id="rId3"/>
              </a:rPr>
              <a:t>www.facebook.com/alexganeevphotography/photos/</a:t>
            </a:r>
            <a:endParaRPr lang="en-US" sz="800" dirty="0">
              <a:solidFill>
                <a:srgbClr val="000000"/>
              </a:solidFill>
            </a:endParaRPr>
          </a:p>
        </p:txBody>
      </p:sp>
    </p:spTree>
    <p:extLst>
      <p:ext uri="{BB962C8B-B14F-4D97-AF65-F5344CB8AC3E}">
        <p14:creationId xmlns:p14="http://schemas.microsoft.com/office/powerpoint/2010/main" val="199321484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3777" name="Rectangle 3"/>
          <p:cNvSpPr>
            <a:spLocks noGrp="1" noChangeArrowheads="1"/>
          </p:cNvSpPr>
          <p:nvPr>
            <p:ph type="subTitle" idx="4294967295"/>
          </p:nvPr>
        </p:nvSpPr>
        <p:spPr>
          <a:xfrm>
            <a:off x="914400" y="2151165"/>
            <a:ext cx="6400800" cy="4302125"/>
          </a:xfrm>
        </p:spPr>
        <p:txBody>
          <a:bodyPr>
            <a:spAutoFit/>
          </a:bodyPr>
          <a:lstStyle/>
          <a:p>
            <a:pPr marL="0" indent="0" eaLnBrk="1" hangingPunct="1">
              <a:tabLst>
                <a:tab pos="685800" algn="l"/>
              </a:tabLst>
            </a:pPr>
            <a:r>
              <a:rPr lang="en-US" sz="4000" b="1" dirty="0"/>
              <a:t> </a:t>
            </a:r>
            <a:r>
              <a:rPr lang="en-US" sz="4400" b="1" dirty="0"/>
              <a:t>“culture”</a:t>
            </a:r>
          </a:p>
          <a:p>
            <a:pPr marL="0" indent="0" eaLnBrk="1" hangingPunct="1">
              <a:lnSpc>
                <a:spcPct val="40000"/>
              </a:lnSpc>
              <a:tabLst>
                <a:tab pos="685800" algn="l"/>
              </a:tabLst>
            </a:pPr>
            <a:endParaRPr lang="en-US" sz="4000" b="1" dirty="0"/>
          </a:p>
          <a:p>
            <a:pPr lvl="1" eaLnBrk="1" hangingPunct="1">
              <a:tabLst>
                <a:tab pos="685800" algn="l"/>
              </a:tabLst>
            </a:pPr>
            <a:r>
              <a:rPr lang="en-US" b="1" dirty="0"/>
              <a:t>learned</a:t>
            </a:r>
          </a:p>
          <a:p>
            <a:pPr lvl="1" eaLnBrk="1" hangingPunct="1">
              <a:tabLst>
                <a:tab pos="685800" algn="l"/>
              </a:tabLst>
            </a:pPr>
            <a:r>
              <a:rPr lang="en-US" b="1" dirty="0"/>
              <a:t>shared</a:t>
            </a:r>
          </a:p>
          <a:p>
            <a:pPr lvl="1" eaLnBrk="1" hangingPunct="1">
              <a:tabLst>
                <a:tab pos="685800" algn="l"/>
              </a:tabLst>
            </a:pPr>
            <a:r>
              <a:rPr lang="en-US" b="1" dirty="0"/>
              <a:t>transmitted from generation to generation</a:t>
            </a:r>
          </a:p>
          <a:p>
            <a:pPr lvl="1" eaLnBrk="1" hangingPunct="1">
              <a:tabLst>
                <a:tab pos="685800" algn="l"/>
              </a:tabLst>
            </a:pPr>
            <a:r>
              <a:rPr lang="en-US" sz="3600" b="1" dirty="0"/>
              <a:t>based on symbols</a:t>
            </a:r>
          </a:p>
          <a:p>
            <a:pPr lvl="1" eaLnBrk="1" hangingPunct="1">
              <a:tabLst>
                <a:tab pos="685800" algn="l"/>
              </a:tabLst>
            </a:pPr>
            <a:r>
              <a:rPr lang="en-US" b="1" dirty="0"/>
              <a:t>integrated</a:t>
            </a:r>
          </a:p>
        </p:txBody>
      </p:sp>
      <p:sp>
        <p:nvSpPr>
          <p:cNvPr id="203778"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000000"/>
                </a:solidFill>
                <a:latin typeface="Arial" pitchFamily="34" charset="0"/>
              </a:rPr>
              <a:t>Main Characteristics</a:t>
            </a:r>
          </a:p>
        </p:txBody>
      </p:sp>
      <p:sp>
        <p:nvSpPr>
          <p:cNvPr id="4" name="TextBox 3"/>
          <p:cNvSpPr txBox="1">
            <a:spLocks noChangeArrowheads="1"/>
          </p:cNvSpPr>
          <p:nvPr/>
        </p:nvSpPr>
        <p:spPr bwMode="auto">
          <a:xfrm>
            <a:off x="1379135" y="3235655"/>
            <a:ext cx="5762625" cy="2554545"/>
          </a:xfrm>
          <a:prstGeom prst="rect">
            <a:avLst/>
          </a:prstGeom>
          <a:solidFill>
            <a:schemeClr val="bg1"/>
          </a:solidFill>
          <a:ln w="76200">
            <a:solidFill>
              <a:srgbClr val="FFC000"/>
            </a:solidFill>
            <a:miter lim="800000"/>
            <a:headEnd/>
            <a:tailEnd/>
          </a:ln>
        </p:spPr>
        <p:txBody>
          <a:bodyPr>
            <a:spAutoFit/>
          </a:bodyPr>
          <a:lstStyle/>
          <a:p>
            <a:pPr algn="ctr"/>
            <a:endParaRPr lang="en-US" sz="3200" b="1" dirty="0">
              <a:solidFill>
                <a:srgbClr val="000000"/>
              </a:solidFill>
              <a:latin typeface="Arial" pitchFamily="34" charset="0"/>
            </a:endParaRPr>
          </a:p>
          <a:p>
            <a:pPr algn="ctr"/>
            <a:r>
              <a:rPr lang="en-US" sz="3200" b="1" dirty="0">
                <a:solidFill>
                  <a:srgbClr val="000000"/>
                </a:solidFill>
                <a:latin typeface="Arial" pitchFamily="34" charset="0"/>
              </a:rPr>
              <a:t>some focus on the idea that </a:t>
            </a:r>
            <a:r>
              <a:rPr lang="en-US" sz="3200" b="1" dirty="0">
                <a:solidFill>
                  <a:srgbClr val="000000"/>
                </a:solidFill>
              </a:rPr>
              <a:t>it involves </a:t>
            </a:r>
          </a:p>
          <a:p>
            <a:pPr algn="ctr"/>
            <a:r>
              <a:rPr lang="en-US" sz="3200" b="1" dirty="0">
                <a:solidFill>
                  <a:srgbClr val="000000"/>
                </a:solidFill>
                <a:latin typeface="Arial" pitchFamily="34" charset="0"/>
              </a:rPr>
              <a:t>“shared understanding”</a:t>
            </a:r>
          </a:p>
          <a:p>
            <a:pPr algn="ctr"/>
            <a:endParaRPr lang="en-US" sz="3200" b="1" dirty="0">
              <a:solidFill>
                <a:srgbClr val="000000"/>
              </a:solidFill>
              <a:latin typeface="Arial" pitchFamily="34" charset="0"/>
            </a:endParaRPr>
          </a:p>
        </p:txBody>
      </p:sp>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cultural symbols . . .</a:t>
            </a:r>
          </a:p>
        </p:txBody>
      </p:sp>
      <p:sp>
        <p:nvSpPr>
          <p:cNvPr id="4" name="Right Arrow 3"/>
          <p:cNvSpPr/>
          <p:nvPr/>
        </p:nvSpPr>
        <p:spPr bwMode="auto">
          <a:xfrm>
            <a:off x="760403" y="4831881"/>
            <a:ext cx="1309036" cy="423512"/>
          </a:xfrm>
          <a:prstGeom prst="rightArrow">
            <a:avLst/>
          </a:prstGeom>
          <a:solidFill>
            <a:srgbClr val="FFFFFF"/>
          </a:solidFill>
          <a:ln w="762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32671422"/>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cultural symbols . . .</a:t>
            </a:r>
          </a:p>
        </p:txBody>
      </p:sp>
    </p:spTree>
    <p:extLst>
      <p:ext uri="{BB962C8B-B14F-4D97-AF65-F5344CB8AC3E}">
        <p14:creationId xmlns:p14="http://schemas.microsoft.com/office/powerpoint/2010/main" val="1881352471"/>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5" name="Rectangle 5"/>
          <p:cNvSpPr>
            <a:spLocks noChangeArrowheads="1"/>
          </p:cNvSpPr>
          <p:nvPr/>
        </p:nvSpPr>
        <p:spPr bwMode="auto">
          <a:xfrm>
            <a:off x="381000" y="34290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rgbClr val="FFFFFF"/>
                </a:solidFill>
                <a:effectLst/>
                <a:uLnTx/>
                <a:uFillTx/>
                <a:latin typeface="Arial" charset="0"/>
                <a:ea typeface="+mn-ea"/>
                <a:cs typeface="+mn-cs"/>
              </a:rPr>
              <a:t>A Taste of Greece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charset="0"/>
                <a:ea typeface="+mn-ea"/>
                <a:cs typeface="+mn-cs"/>
              </a:rPr>
              <a:t>22</a:t>
            </a:r>
            <a:r>
              <a:rPr kumimoji="0" lang="en-US" altLang="en-US" sz="3200" b="1" i="0" u="none" strike="noStrike" kern="1200" cap="none" spc="0" normalizeH="0" baseline="30000" noProof="0" dirty="0">
                <a:ln>
                  <a:noFill/>
                </a:ln>
                <a:solidFill>
                  <a:srgbClr val="FFFFFF"/>
                </a:solidFill>
                <a:effectLst/>
                <a:uLnTx/>
                <a:uFillTx/>
                <a:latin typeface="Arial" charset="0"/>
                <a:ea typeface="+mn-ea"/>
                <a:cs typeface="+mn-cs"/>
              </a:rPr>
              <a:t>nd</a:t>
            </a:r>
            <a:r>
              <a:rPr kumimoji="0" lang="en-US" altLang="en-US" sz="3200" b="1" i="0" u="none" strike="noStrike" kern="1200" cap="none" spc="0" normalizeH="0" baseline="0" noProof="0" dirty="0">
                <a:ln>
                  <a:noFill/>
                </a:ln>
                <a:solidFill>
                  <a:srgbClr val="FFFFFF"/>
                </a:solidFill>
                <a:effectLst/>
                <a:uLnTx/>
                <a:uFillTx/>
                <a:latin typeface="Arial" charset="0"/>
                <a:ea typeface="+mn-ea"/>
                <a:cs typeface="+mn-cs"/>
              </a:rPr>
              <a:t> Annual Food Festival 2014</a:t>
            </a:r>
          </a:p>
        </p:txBody>
      </p:sp>
      <p:pic>
        <p:nvPicPr>
          <p:cNvPr id="2050" name="Picture 2" descr="https://scontent-ord1-1.xx.fbcdn.net/hphotos-xaf1/v/t1.0-9/197772_443145592373128_1460943302_n.jpg?oh=f3267cf15a3f4646d15a646c57bf8e13&amp;oe=565D777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9" y="18304"/>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286000" y="6624863"/>
            <a:ext cx="4572000" cy="215444"/>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https://www.facebook.com/pages/Taste-of-Greece-Festival-Duluth-Minnesota/199921043362252</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050711614"/>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12290" name="Picture 2" descr="https://scontent-ord1-1.xx.fbcdn.net/hphotos-xfl1/v/t1.0-9/11752438_716539418458157_6656276734935766601_n.jpg?oh=050a811e0b8b72638e98b1e900d571c3&amp;oe=568232C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5" y="139187"/>
            <a:ext cx="9144000" cy="66389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286000" y="6574681"/>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www.facebook.com/alexganeevphotography/photos/</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3917417070"/>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cultural symbols . . .</a:t>
            </a:r>
          </a:p>
        </p:txBody>
      </p:sp>
      <p:sp>
        <p:nvSpPr>
          <p:cNvPr id="4" name="Rectangle 3"/>
          <p:cNvSpPr/>
          <p:nvPr/>
        </p:nvSpPr>
        <p:spPr>
          <a:xfrm>
            <a:off x="1085659" y="3228119"/>
            <a:ext cx="6977230" cy="1538883"/>
          </a:xfrm>
          <a:prstGeom prst="rect">
            <a:avLst/>
          </a:prstGeom>
          <a:solidFill>
            <a:srgbClr val="FFFFFF"/>
          </a:solidFill>
        </p:spPr>
        <p:txBody>
          <a:bodyPr wrap="none" lIns="45720" r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Tahoma" pitchFamily="34" charset="0"/>
                <a:ea typeface="+mn-ea"/>
                <a:cs typeface="+mn-cs"/>
              </a:rPr>
              <a:t>and in Greek communities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Tahoma" pitchFamily="34" charset="0"/>
                <a:ea typeface="+mn-ea"/>
                <a:cs typeface="+mn-cs"/>
              </a:rPr>
              <a:t>there’s </a:t>
            </a:r>
            <a:r>
              <a:rPr kumimoji="0" lang="en-US" sz="5400" b="1" i="0" u="none" strike="noStrike" kern="1200" cap="none" spc="0" normalizeH="0" baseline="0" noProof="0" dirty="0">
                <a:ln>
                  <a:noFill/>
                </a:ln>
                <a:solidFill>
                  <a:srgbClr val="0070C0"/>
                </a:solidFill>
                <a:effectLst/>
                <a:uLnTx/>
                <a:uFillTx/>
                <a:latin typeface="Tahoma" pitchFamily="34" charset="0"/>
                <a:ea typeface="+mn-ea"/>
                <a:cs typeface="+mn-cs"/>
              </a:rPr>
              <a:t>ALWAYS</a:t>
            </a:r>
            <a:endParaRPr kumimoji="0" lang="en-US" sz="4000" b="0" i="0" u="none" strike="noStrike" kern="1200" cap="none" spc="0" normalizeH="0" baseline="0" noProof="0" dirty="0">
              <a:ln>
                <a:noFill/>
              </a:ln>
              <a:solidFill>
                <a:srgbClr val="0070C0"/>
              </a:solidFill>
              <a:effectLst/>
              <a:uLnTx/>
              <a:uFillTx/>
              <a:latin typeface="Tahoma" pitchFamily="34" charset="0"/>
              <a:ea typeface="+mn-ea"/>
              <a:cs typeface="+mn-cs"/>
            </a:endParaRPr>
          </a:p>
        </p:txBody>
      </p:sp>
    </p:spTree>
    <p:extLst>
      <p:ext uri="{BB962C8B-B14F-4D97-AF65-F5344CB8AC3E}">
        <p14:creationId xmlns:p14="http://schemas.microsoft.com/office/powerpoint/2010/main" val="1251760577"/>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86000" y="6574681"/>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2"/>
              </a:rPr>
              <a:t>www.facebook.com/alexganeevphotography/photos/</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14338" name="Picture 2" descr="https://scontent-ord1-1.xx.fbcdn.net/hphotos-xtp1/v/t1.0-9/11143160_716540138458085_9056509914808660963_n.jpg?oh=841d7d0d6e416c99a5a34fab43bf2a7e&amp;oe=567B41E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1056"/>
            <a:ext cx="9144000" cy="5915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7145665"/>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9218" name="Picture 2" descr="https://scontent-ord1-1.xx.fbcdn.net/hphotos-xpf1/v/t1.0-9/11754269_716944741750958_7872089523363528479_n.jpg?oh=fbaf87d7dfc011ec9740fa30b171eda5&amp;oe=5674A0E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35487"/>
            <a:ext cx="9144000" cy="5105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0579768"/>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381000" y="34163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4800" b="1" dirty="0">
                <a:solidFill>
                  <a:srgbClr val="FFFFFF"/>
                </a:solidFill>
                <a:latin typeface="Arial" charset="0"/>
              </a:rPr>
              <a:t>A Tate of Greece</a:t>
            </a:r>
          </a:p>
          <a:p>
            <a:pPr algn="ctr" eaLnBrk="1" hangingPunct="1"/>
            <a:r>
              <a:rPr lang="en-US" altLang="en-US" sz="3200" b="1" dirty="0">
                <a:solidFill>
                  <a:srgbClr val="FFFFFF"/>
                </a:solidFill>
                <a:latin typeface="Arial" charset="0"/>
              </a:rPr>
              <a:t>23</a:t>
            </a:r>
            <a:r>
              <a:rPr lang="en-US" altLang="en-US" sz="3200" b="1" baseline="30000" dirty="0">
                <a:solidFill>
                  <a:srgbClr val="FFFFFF"/>
                </a:solidFill>
                <a:latin typeface="Arial" charset="0"/>
              </a:rPr>
              <a:t>nd</a:t>
            </a:r>
            <a:r>
              <a:rPr lang="en-US" altLang="en-US" sz="3200" b="1" dirty="0">
                <a:solidFill>
                  <a:srgbClr val="FFFFFF"/>
                </a:solidFill>
                <a:latin typeface="Arial" charset="0"/>
              </a:rPr>
              <a:t> Annual Food Festival 2015</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888" y="373062"/>
            <a:ext cx="8118367"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286000" y="6623735"/>
            <a:ext cx="4572000" cy="215444"/>
          </a:xfrm>
          <a:prstGeom prst="rect">
            <a:avLst/>
          </a:prstGeom>
        </p:spPr>
        <p:txBody>
          <a:bodyPr>
            <a:spAutoFit/>
          </a:bodyPr>
          <a:lstStyle/>
          <a:p>
            <a:pPr algn="ctr"/>
            <a:r>
              <a:rPr lang="en-US" sz="800" dirty="0">
                <a:solidFill>
                  <a:srgbClr val="333399">
                    <a:lumMod val="60000"/>
                    <a:lumOff val="40000"/>
                  </a:srgbClr>
                </a:solidFill>
                <a:hlinkClick r:id="rId3"/>
              </a:rPr>
              <a:t>http://www.duluthnewstribune.com/news/4300249-taste-greece-marks-25-years-duluth</a:t>
            </a:r>
            <a:endParaRPr lang="en-US" sz="800" dirty="0">
              <a:solidFill>
                <a:srgbClr val="333399">
                  <a:lumMod val="60000"/>
                  <a:lumOff val="40000"/>
                </a:srgbClr>
              </a:solidFill>
            </a:endParaRPr>
          </a:p>
        </p:txBody>
      </p:sp>
      <p:sp>
        <p:nvSpPr>
          <p:cNvPr id="3" name="Rectangle 2"/>
          <p:cNvSpPr/>
          <p:nvPr/>
        </p:nvSpPr>
        <p:spPr>
          <a:xfrm>
            <a:off x="3849218" y="982533"/>
            <a:ext cx="3635932" cy="523220"/>
          </a:xfrm>
          <a:prstGeom prst="rect">
            <a:avLst/>
          </a:prstGeom>
        </p:spPr>
        <p:txBody>
          <a:bodyPr wrap="none">
            <a:spAutoFit/>
          </a:bodyPr>
          <a:lstStyle/>
          <a:p>
            <a:r>
              <a:rPr lang="en-US" sz="2800" b="1" dirty="0">
                <a:solidFill>
                  <a:schemeClr val="accent2">
                    <a:lumMod val="50000"/>
                  </a:schemeClr>
                </a:solidFill>
              </a:rPr>
              <a:t>. . . now 27 years . . .</a:t>
            </a:r>
            <a:endParaRPr lang="en-US" sz="2800" dirty="0">
              <a:solidFill>
                <a:schemeClr val="accent2">
                  <a:lumMod val="50000"/>
                </a:schemeClr>
              </a:solidFill>
            </a:endParaRPr>
          </a:p>
        </p:txBody>
      </p:sp>
    </p:spTree>
    <p:extLst>
      <p:ext uri="{BB962C8B-B14F-4D97-AF65-F5344CB8AC3E}">
        <p14:creationId xmlns:p14="http://schemas.microsoft.com/office/powerpoint/2010/main" val="503706990"/>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381000" y="34290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4800" b="1" dirty="0">
                <a:solidFill>
                  <a:srgbClr val="FFFFFF"/>
                </a:solidFill>
                <a:latin typeface="Arial" charset="0"/>
              </a:rPr>
              <a:t>A Taste of Greece</a:t>
            </a:r>
          </a:p>
          <a:p>
            <a:pPr algn="ctr" eaLnBrk="1" hangingPunct="1"/>
            <a:r>
              <a:rPr lang="en-US" altLang="en-US" sz="3200" b="1" dirty="0">
                <a:solidFill>
                  <a:srgbClr val="FFFFFF"/>
                </a:solidFill>
                <a:latin typeface="Arial" charset="0"/>
              </a:rPr>
              <a:t>22</a:t>
            </a:r>
            <a:r>
              <a:rPr lang="en-US" altLang="en-US" sz="3200" b="1" baseline="30000" dirty="0">
                <a:solidFill>
                  <a:srgbClr val="FFFFFF"/>
                </a:solidFill>
                <a:latin typeface="Arial" charset="0"/>
              </a:rPr>
              <a:t>nd</a:t>
            </a:r>
            <a:r>
              <a:rPr lang="en-US" altLang="en-US" sz="3200" b="1" dirty="0">
                <a:solidFill>
                  <a:srgbClr val="FFFFFF"/>
                </a:solidFill>
                <a:latin typeface="Arial" charset="0"/>
              </a:rPr>
              <a:t> Annual Food Festival 2014</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50" y="609600"/>
            <a:ext cx="8458200" cy="5563798"/>
          </a:xfrm>
          <a:prstGeom prst="rect">
            <a:avLst/>
          </a:prstGeom>
        </p:spPr>
      </p:pic>
      <p:pic>
        <p:nvPicPr>
          <p:cNvPr id="247810" name="Picture 2" descr="http://www.duluthnewstribune.com/media/full/jpg/2012/07/13/0715greekevamegantessdancing_500p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7250" y="2476500"/>
            <a:ext cx="4267200" cy="366125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33350" y="3448128"/>
            <a:ext cx="4514850" cy="3293209"/>
          </a:xfrm>
          <a:prstGeom prst="rect">
            <a:avLst/>
          </a:prstGeom>
          <a:solidFill>
            <a:schemeClr val="bg1"/>
          </a:solidFill>
          <a:ln w="76200">
            <a:solidFill>
              <a:srgbClr val="0070C0"/>
            </a:solidFill>
          </a:ln>
        </p:spPr>
        <p:txBody>
          <a:bodyPr wrap="square">
            <a:spAutoFit/>
          </a:bodyPr>
          <a:lstStyle/>
          <a:p>
            <a:pPr algn="ctr"/>
            <a:endParaRPr lang="en-US" sz="2400" b="1" dirty="0">
              <a:solidFill>
                <a:srgbClr val="0070C0"/>
              </a:solidFill>
              <a:latin typeface="Tahoma" pitchFamily="34" charset="0"/>
            </a:endParaRPr>
          </a:p>
          <a:p>
            <a:pPr algn="ctr"/>
            <a:r>
              <a:rPr lang="en-US" sz="2400" b="1" dirty="0">
                <a:solidFill>
                  <a:srgbClr val="0070C0"/>
                </a:solidFill>
                <a:latin typeface="Tahoma" pitchFamily="34" charset="0"/>
              </a:rPr>
              <a:t>The </a:t>
            </a:r>
            <a:r>
              <a:rPr lang="en-US" sz="3200" b="1" dirty="0">
                <a:solidFill>
                  <a:srgbClr val="FF0000"/>
                </a:solidFill>
                <a:latin typeface="Tahoma" pitchFamily="34" charset="0"/>
              </a:rPr>
              <a:t>“Zorba” </a:t>
            </a:r>
            <a:r>
              <a:rPr lang="en-US" sz="2400" b="1" dirty="0">
                <a:solidFill>
                  <a:srgbClr val="0070C0"/>
                </a:solidFill>
                <a:latin typeface="Tahoma" pitchFamily="34" charset="0"/>
              </a:rPr>
              <a:t>begins with a low sweeping motion. Eva </a:t>
            </a:r>
            <a:r>
              <a:rPr lang="en-US" sz="2400" b="1" dirty="0" err="1">
                <a:solidFill>
                  <a:srgbClr val="0070C0"/>
                </a:solidFill>
                <a:latin typeface="Tahoma" pitchFamily="34" charset="0"/>
              </a:rPr>
              <a:t>Sevastiades</a:t>
            </a:r>
            <a:r>
              <a:rPr lang="en-US" sz="2400" b="1" dirty="0">
                <a:solidFill>
                  <a:srgbClr val="0070C0"/>
                </a:solidFill>
                <a:latin typeface="Tahoma" pitchFamily="34" charset="0"/>
              </a:rPr>
              <a:t>, 19, Megan </a:t>
            </a:r>
            <a:r>
              <a:rPr lang="en-US" sz="2400" b="1" dirty="0" err="1">
                <a:solidFill>
                  <a:srgbClr val="0070C0"/>
                </a:solidFill>
                <a:latin typeface="Tahoma" pitchFamily="34" charset="0"/>
              </a:rPr>
              <a:t>Solem</a:t>
            </a:r>
            <a:r>
              <a:rPr lang="en-US" sz="2400" b="1" dirty="0">
                <a:solidFill>
                  <a:srgbClr val="0070C0"/>
                </a:solidFill>
                <a:latin typeface="Tahoma" pitchFamily="34" charset="0"/>
              </a:rPr>
              <a:t>, 15, and Tess </a:t>
            </a:r>
            <a:r>
              <a:rPr lang="en-US" sz="2400" b="1" dirty="0" err="1">
                <a:solidFill>
                  <a:srgbClr val="0070C0"/>
                </a:solidFill>
                <a:latin typeface="Tahoma" pitchFamily="34" charset="0"/>
              </a:rPr>
              <a:t>Sevastiades</a:t>
            </a:r>
            <a:r>
              <a:rPr lang="en-US" sz="2400" b="1" dirty="0">
                <a:solidFill>
                  <a:srgbClr val="0070C0"/>
                </a:solidFill>
                <a:latin typeface="Tahoma" pitchFamily="34" charset="0"/>
              </a:rPr>
              <a:t>, 15, start to dance.</a:t>
            </a:r>
            <a:r>
              <a:rPr lang="en-US" sz="1600" b="1" dirty="0">
                <a:solidFill>
                  <a:srgbClr val="0070C0"/>
                </a:solidFill>
                <a:latin typeface="Tahoma" pitchFamily="34" charset="0"/>
              </a:rPr>
              <a:t> </a:t>
            </a:r>
          </a:p>
          <a:p>
            <a:pPr algn="ctr"/>
            <a:endParaRPr lang="en-US" sz="1600" b="1" dirty="0">
              <a:solidFill>
                <a:srgbClr val="0070C0"/>
              </a:solidFill>
              <a:latin typeface="Tahoma" pitchFamily="34" charset="0"/>
            </a:endParaRPr>
          </a:p>
          <a:p>
            <a:pPr algn="ctr"/>
            <a:r>
              <a:rPr lang="en-US" sz="1600" dirty="0">
                <a:solidFill>
                  <a:srgbClr val="0070C0"/>
                </a:solidFill>
                <a:latin typeface="Tahoma" pitchFamily="34" charset="0"/>
              </a:rPr>
              <a:t>(Photo by </a:t>
            </a:r>
            <a:r>
              <a:rPr lang="en-US" sz="1600" dirty="0" err="1">
                <a:solidFill>
                  <a:srgbClr val="0070C0"/>
                </a:solidFill>
                <a:latin typeface="Tahoma" pitchFamily="34" charset="0"/>
              </a:rPr>
              <a:t>Patra</a:t>
            </a:r>
            <a:r>
              <a:rPr lang="en-US" sz="1600" dirty="0">
                <a:solidFill>
                  <a:srgbClr val="0070C0"/>
                </a:solidFill>
                <a:latin typeface="Tahoma" pitchFamily="34" charset="0"/>
              </a:rPr>
              <a:t> </a:t>
            </a:r>
            <a:r>
              <a:rPr lang="en-US" sz="1600" dirty="0" err="1">
                <a:solidFill>
                  <a:srgbClr val="0070C0"/>
                </a:solidFill>
                <a:latin typeface="Tahoma" pitchFamily="34" charset="0"/>
              </a:rPr>
              <a:t>Sevastiades</a:t>
            </a:r>
            <a:r>
              <a:rPr lang="en-US" sz="1600" dirty="0">
                <a:solidFill>
                  <a:srgbClr val="0070C0"/>
                </a:solidFill>
                <a:latin typeface="Tahoma" pitchFamily="34" charset="0"/>
              </a:rPr>
              <a:t>)</a:t>
            </a:r>
          </a:p>
        </p:txBody>
      </p:sp>
    </p:spTree>
    <p:extLst>
      <p:ext uri="{BB962C8B-B14F-4D97-AF65-F5344CB8AC3E}">
        <p14:creationId xmlns:p14="http://schemas.microsoft.com/office/powerpoint/2010/main" val="1843373141"/>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4" y="1013512"/>
            <a:ext cx="9144000" cy="51382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1422402" y="6240911"/>
            <a:ext cx="6277429" cy="36933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itchFamily="34" charset="0"/>
                <a:ea typeface="+mn-ea"/>
                <a:cs typeface="+mn-cs"/>
              </a:rPr>
              <a:t>Ottawa Greek Festival (</a:t>
            </a:r>
            <a:r>
              <a:rPr kumimoji="0" lang="en-US" sz="1800" b="1" i="0" u="none" strike="noStrike" kern="1200" cap="none" spc="0" normalizeH="0" baseline="0" noProof="0" dirty="0" err="1">
                <a:ln>
                  <a:noFill/>
                </a:ln>
                <a:solidFill>
                  <a:srgbClr val="FFFFFF"/>
                </a:solidFill>
                <a:effectLst/>
                <a:uLnTx/>
                <a:uFillTx/>
                <a:latin typeface="Arial" pitchFamily="34" charset="0"/>
                <a:ea typeface="+mn-ea"/>
                <a:cs typeface="+mn-cs"/>
              </a:rPr>
              <a:t>GreekFest</a:t>
            </a:r>
            <a:r>
              <a:rPr kumimoji="0" lang="en-US" sz="1800" b="1" i="0" u="none" strike="noStrike" kern="1200" cap="none" spc="0" normalizeH="0" baseline="0" noProof="0" dirty="0">
                <a:ln>
                  <a:noFill/>
                </a:ln>
                <a:solidFill>
                  <a:srgbClr val="FFFFFF"/>
                </a:solidFill>
                <a:effectLst/>
                <a:uLnTx/>
                <a:uFillTx/>
                <a:latin typeface="Arial" pitchFamily="34" charset="0"/>
                <a:ea typeface="+mn-ea"/>
                <a:cs typeface="+mn-cs"/>
              </a:rPr>
              <a:t>)</a:t>
            </a:r>
          </a:p>
        </p:txBody>
      </p:sp>
      <p:sp>
        <p:nvSpPr>
          <p:cNvPr id="12" name="Rectangle 11"/>
          <p:cNvSpPr/>
          <p:nvPr/>
        </p:nvSpPr>
        <p:spPr>
          <a:xfrm>
            <a:off x="2256976" y="6545720"/>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pitchFamily="34" charset="0"/>
                <a:ea typeface="+mn-ea"/>
                <a:cs typeface="+mn-cs"/>
                <a:hlinkClick r:id="rId3"/>
              </a:rPr>
              <a:t>https://www.youtube.com/watch?v=UhDgpXWkFHE</a:t>
            </a:r>
            <a:endParaRPr kumimoji="0" lang="en-US" sz="8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pic>
        <p:nvPicPr>
          <p:cNvPr id="3" name="Picture 2">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475" y="4823336"/>
            <a:ext cx="2539683" cy="926984"/>
          </a:xfrm>
          <a:prstGeom prst="rect">
            <a:avLst/>
          </a:prstGeom>
        </p:spPr>
      </p:pic>
      <p:sp>
        <p:nvSpPr>
          <p:cNvPr id="7" name="Rectangle 6"/>
          <p:cNvSpPr/>
          <p:nvPr/>
        </p:nvSpPr>
        <p:spPr>
          <a:xfrm>
            <a:off x="2032316" y="5808376"/>
            <a:ext cx="697627" cy="26161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itchFamily="34" charset="0"/>
                <a:ea typeface="+mn-ea"/>
                <a:cs typeface="+mn-cs"/>
              </a:rPr>
              <a:t>. . . 5:00</a:t>
            </a:r>
            <a:endParaRPr kumimoji="0" lang="en-US" sz="11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316271386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2371" name="Rectangle 3"/>
          <p:cNvSpPr>
            <a:spLocks noGrp="1" noChangeArrowheads="1"/>
          </p:cNvSpPr>
          <p:nvPr>
            <p:ph type="subTitle" idx="4294967295"/>
          </p:nvPr>
        </p:nvSpPr>
        <p:spPr>
          <a:xfrm>
            <a:off x="914400" y="2833688"/>
            <a:ext cx="6400800" cy="3048000"/>
          </a:xfrm>
        </p:spPr>
        <p:txBody>
          <a:bodyPr>
            <a:spAutoFit/>
          </a:bodyPr>
          <a:lstStyle/>
          <a:p>
            <a:pPr marL="0" indent="0" eaLnBrk="1" hangingPunct="1">
              <a:tabLst>
                <a:tab pos="742950" algn="l"/>
              </a:tabLst>
            </a:pPr>
            <a:r>
              <a:rPr lang="en-US" sz="4000" b="1"/>
              <a:t> </a:t>
            </a:r>
            <a:r>
              <a:rPr lang="en-US" sz="4400" b="1"/>
              <a:t>“culture”</a:t>
            </a:r>
          </a:p>
          <a:p>
            <a:pPr marL="0" indent="0" eaLnBrk="1" hangingPunct="1">
              <a:lnSpc>
                <a:spcPct val="30000"/>
              </a:lnSpc>
              <a:tabLst>
                <a:tab pos="742950" algn="l"/>
              </a:tabLst>
            </a:pPr>
            <a:endParaRPr lang="en-US" sz="4400" b="1"/>
          </a:p>
          <a:p>
            <a:pPr marL="971550" lvl="2" indent="0" eaLnBrk="1" hangingPunct="1">
              <a:lnSpc>
                <a:spcPct val="90000"/>
              </a:lnSpc>
              <a:tabLst>
                <a:tab pos="742950" algn="l"/>
              </a:tabLst>
            </a:pPr>
            <a:r>
              <a:rPr lang="en-US" sz="2800" b="1"/>
              <a:t> is not inherited</a:t>
            </a:r>
            <a:r>
              <a:rPr lang="en-US" b="1"/>
              <a:t> </a:t>
            </a:r>
          </a:p>
          <a:p>
            <a:pPr lvl="1" eaLnBrk="1" hangingPunct="1">
              <a:lnSpc>
                <a:spcPct val="90000"/>
              </a:lnSpc>
              <a:buFontTx/>
              <a:buNone/>
              <a:tabLst>
                <a:tab pos="742950" algn="l"/>
              </a:tabLst>
            </a:pPr>
            <a:r>
              <a:rPr lang="en-US" sz="3600" b="1"/>
              <a:t>	     </a:t>
            </a:r>
            <a:r>
              <a:rPr lang="en-US" sz="2000" b="1"/>
              <a:t>(</a:t>
            </a:r>
            <a:r>
              <a:rPr lang="en-US" sz="2000" b="1" i="1"/>
              <a:t>i.e.</a:t>
            </a:r>
            <a:r>
              <a:rPr lang="en-US" sz="2000" b="1"/>
              <a:t>, is not biological)</a:t>
            </a:r>
          </a:p>
          <a:p>
            <a:pPr marL="1200150" lvl="4" indent="0" eaLnBrk="1" hangingPunct="1">
              <a:buFontTx/>
              <a:buNone/>
              <a:tabLst>
                <a:tab pos="742950" algn="l"/>
              </a:tabLst>
            </a:pPr>
            <a:endParaRPr lang="en-US" b="1"/>
          </a:p>
          <a:p>
            <a:pPr marL="971550" lvl="2" indent="0" eaLnBrk="1" hangingPunct="1">
              <a:tabLst>
                <a:tab pos="742950" algn="l"/>
              </a:tabLst>
            </a:pPr>
            <a:r>
              <a:rPr lang="en-US" sz="2800" b="1"/>
              <a:t> is not “instinct”</a:t>
            </a:r>
          </a:p>
        </p:txBody>
      </p:sp>
      <p:sp>
        <p:nvSpPr>
          <p:cNvPr id="36867"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000000"/>
                </a:solidFill>
              </a:rPr>
              <a:t>Main Characteristics</a:t>
            </a:r>
          </a:p>
        </p:txBody>
      </p:sp>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4" y="1013512"/>
            <a:ext cx="9144000" cy="51382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1422405" y="6240911"/>
            <a:ext cx="6277429" cy="369332"/>
          </a:xfrm>
          <a:prstGeom prst="rect">
            <a:avLst/>
          </a:prstGeom>
        </p:spPr>
        <p:txBody>
          <a:bodyPr wrap="square">
            <a:spAutoFit/>
          </a:bodyPr>
          <a:lstStyle/>
          <a:p>
            <a:pPr algn="ctr"/>
            <a:r>
              <a:rPr lang="en-US" b="1" dirty="0">
                <a:solidFill>
                  <a:srgbClr val="FFFFFF"/>
                </a:solidFill>
              </a:rPr>
              <a:t>Ottawa Greek Festival (</a:t>
            </a:r>
            <a:r>
              <a:rPr lang="en-US" b="1" dirty="0" err="1">
                <a:solidFill>
                  <a:srgbClr val="FFFFFF"/>
                </a:solidFill>
              </a:rPr>
              <a:t>GreekFest</a:t>
            </a:r>
            <a:r>
              <a:rPr lang="en-US" b="1" dirty="0">
                <a:solidFill>
                  <a:srgbClr val="FFFFFF"/>
                </a:solidFill>
              </a:rPr>
              <a:t>)</a:t>
            </a:r>
          </a:p>
        </p:txBody>
      </p:sp>
      <p:sp>
        <p:nvSpPr>
          <p:cNvPr id="12" name="Rectangle 11"/>
          <p:cNvSpPr/>
          <p:nvPr/>
        </p:nvSpPr>
        <p:spPr>
          <a:xfrm>
            <a:off x="2256976" y="6545720"/>
            <a:ext cx="4572000" cy="215444"/>
          </a:xfrm>
          <a:prstGeom prst="rect">
            <a:avLst/>
          </a:prstGeom>
        </p:spPr>
        <p:txBody>
          <a:bodyPr>
            <a:spAutoFit/>
          </a:bodyPr>
          <a:lstStyle/>
          <a:p>
            <a:pPr algn="ctr"/>
            <a:r>
              <a:rPr lang="en-US" sz="800" dirty="0">
                <a:solidFill>
                  <a:srgbClr val="FFFFFF"/>
                </a:solidFill>
                <a:hlinkClick r:id="rId3"/>
              </a:rPr>
              <a:t>https://www.youtube.com/watch?v=UhDgpXWkFHE</a:t>
            </a:r>
            <a:endParaRPr lang="en-US" sz="800" dirty="0">
              <a:solidFill>
                <a:srgbClr val="FFFFFF"/>
              </a:solidFill>
            </a:endParaRPr>
          </a:p>
        </p:txBody>
      </p:sp>
      <p:pic>
        <p:nvPicPr>
          <p:cNvPr id="3" name="Picture 2">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478" y="4823336"/>
            <a:ext cx="2539683" cy="926984"/>
          </a:xfrm>
          <a:prstGeom prst="rect">
            <a:avLst/>
          </a:prstGeom>
        </p:spPr>
      </p:pic>
      <p:sp>
        <p:nvSpPr>
          <p:cNvPr id="7" name="Rectangle 6"/>
          <p:cNvSpPr/>
          <p:nvPr/>
        </p:nvSpPr>
        <p:spPr>
          <a:xfrm>
            <a:off x="2032320" y="5808376"/>
            <a:ext cx="697627" cy="261610"/>
          </a:xfrm>
          <a:prstGeom prst="rect">
            <a:avLst/>
          </a:prstGeom>
        </p:spPr>
        <p:txBody>
          <a:bodyPr wrap="none">
            <a:spAutoFit/>
          </a:bodyPr>
          <a:lstStyle/>
          <a:p>
            <a:r>
              <a:rPr lang="en-US" sz="1100" b="1" dirty="0">
                <a:solidFill>
                  <a:srgbClr val="FFFFFF"/>
                </a:solidFill>
              </a:rPr>
              <a:t>. . . 5:00</a:t>
            </a:r>
            <a:endParaRPr lang="en-US" sz="1100" dirty="0">
              <a:solidFill>
                <a:srgbClr val="000000"/>
              </a:solidFill>
            </a:endParaRPr>
          </a:p>
        </p:txBody>
      </p:sp>
      <p:sp>
        <p:nvSpPr>
          <p:cNvPr id="2" name="Rectangle 1"/>
          <p:cNvSpPr/>
          <p:nvPr/>
        </p:nvSpPr>
        <p:spPr>
          <a:xfrm>
            <a:off x="1665463" y="3720584"/>
            <a:ext cx="6694461" cy="830997"/>
          </a:xfrm>
          <a:prstGeom prst="rect">
            <a:avLst/>
          </a:prstGeom>
        </p:spPr>
        <p:txBody>
          <a:bodyPr wrap="none">
            <a:spAutoFit/>
          </a:bodyPr>
          <a:lstStyle/>
          <a:p>
            <a:r>
              <a:rPr lang="en-US" sz="4800" b="1" dirty="0">
                <a:solidFill>
                  <a:srgbClr val="FFFFFF"/>
                </a:solidFill>
              </a:rPr>
              <a:t>watch this short video</a:t>
            </a:r>
            <a:endParaRPr lang="en-US" sz="4800" dirty="0"/>
          </a:p>
        </p:txBody>
      </p:sp>
    </p:spTree>
    <p:extLst>
      <p:ext uri="{BB962C8B-B14F-4D97-AF65-F5344CB8AC3E}">
        <p14:creationId xmlns:p14="http://schemas.microsoft.com/office/powerpoint/2010/main" val="3910025965"/>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4" y="1013512"/>
            <a:ext cx="9144000" cy="51382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1422402" y="6240911"/>
            <a:ext cx="6277429" cy="36933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itchFamily="34" charset="0"/>
                <a:ea typeface="+mn-ea"/>
                <a:cs typeface="+mn-cs"/>
              </a:rPr>
              <a:t>Ottawa Greek Festival (</a:t>
            </a:r>
            <a:r>
              <a:rPr kumimoji="0" lang="en-US" sz="1800" b="1" i="0" u="none" strike="noStrike" kern="1200" cap="none" spc="0" normalizeH="0" baseline="0" noProof="0" dirty="0" err="1">
                <a:ln>
                  <a:noFill/>
                </a:ln>
                <a:solidFill>
                  <a:srgbClr val="FFFFFF"/>
                </a:solidFill>
                <a:effectLst/>
                <a:uLnTx/>
                <a:uFillTx/>
                <a:latin typeface="Arial" pitchFamily="34" charset="0"/>
                <a:ea typeface="+mn-ea"/>
                <a:cs typeface="+mn-cs"/>
              </a:rPr>
              <a:t>GreekFest</a:t>
            </a:r>
            <a:r>
              <a:rPr kumimoji="0" lang="en-US" sz="1800" b="1" i="0" u="none" strike="noStrike" kern="1200" cap="none" spc="0" normalizeH="0" baseline="0" noProof="0" dirty="0">
                <a:ln>
                  <a:noFill/>
                </a:ln>
                <a:solidFill>
                  <a:srgbClr val="FFFFFF"/>
                </a:solidFill>
                <a:effectLst/>
                <a:uLnTx/>
                <a:uFillTx/>
                <a:latin typeface="Arial" pitchFamily="34" charset="0"/>
                <a:ea typeface="+mn-ea"/>
                <a:cs typeface="+mn-cs"/>
              </a:rPr>
              <a:t>)</a:t>
            </a:r>
          </a:p>
        </p:txBody>
      </p:sp>
      <p:sp>
        <p:nvSpPr>
          <p:cNvPr id="12" name="Rectangle 11"/>
          <p:cNvSpPr/>
          <p:nvPr/>
        </p:nvSpPr>
        <p:spPr>
          <a:xfrm>
            <a:off x="2256976" y="6545720"/>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pitchFamily="34" charset="0"/>
                <a:ea typeface="+mn-ea"/>
                <a:cs typeface="+mn-cs"/>
                <a:hlinkClick r:id="rId3"/>
              </a:rPr>
              <a:t>https://www.youtube.com/watch?v=UhDgpXWkFHE</a:t>
            </a:r>
            <a:endParaRPr kumimoji="0" lang="en-US" sz="8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pic>
        <p:nvPicPr>
          <p:cNvPr id="3" name="Picture 2">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475" y="4823336"/>
            <a:ext cx="2539683" cy="926984"/>
          </a:xfrm>
          <a:prstGeom prst="rect">
            <a:avLst/>
          </a:prstGeom>
        </p:spPr>
      </p:pic>
      <p:sp>
        <p:nvSpPr>
          <p:cNvPr id="7" name="Rectangle 6"/>
          <p:cNvSpPr/>
          <p:nvPr/>
        </p:nvSpPr>
        <p:spPr>
          <a:xfrm>
            <a:off x="2032316" y="5808376"/>
            <a:ext cx="697627" cy="26161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itchFamily="34" charset="0"/>
                <a:ea typeface="+mn-ea"/>
                <a:cs typeface="+mn-cs"/>
              </a:rPr>
              <a:t>. . . 5:00</a:t>
            </a:r>
            <a:endParaRPr kumimoji="0" lang="en-US" sz="11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8" name="Rectangle 7"/>
          <p:cNvSpPr/>
          <p:nvPr/>
        </p:nvSpPr>
        <p:spPr>
          <a:xfrm>
            <a:off x="211760" y="4323350"/>
            <a:ext cx="8758881" cy="400110"/>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pitchFamily="34" charset="0"/>
                <a:ea typeface="+mn-ea"/>
                <a:cs typeface="+mn-cs"/>
                <a:hlinkClick r:id="rId3"/>
              </a:rPr>
              <a:t>https://www.youtube.com/wa8:07tch?v=UhDgpXWkFHE</a:t>
            </a:r>
            <a:endParaRPr kumimoji="0" lang="en-US" sz="20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2" name="TextBox 1"/>
          <p:cNvSpPr txBox="1"/>
          <p:nvPr/>
        </p:nvSpPr>
        <p:spPr>
          <a:xfrm>
            <a:off x="1023753" y="2159411"/>
            <a:ext cx="7584063" cy="2308324"/>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Arial" pitchFamily="34" charset="0"/>
                <a:ea typeface="+mn-ea"/>
                <a:cs typeface="+mn-cs"/>
              </a:rPr>
              <a:t>Watch this short video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rPr>
              <a:t>(8:07 min.)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itchFamily="34" charset="0"/>
                <a:ea typeface="+mn-ea"/>
                <a:cs typeface="+mn-cs"/>
              </a:rPr>
              <a:t>It says a lot about Greek culture</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b="1" dirty="0">
                <a:solidFill>
                  <a:srgbClr val="FFFFFF"/>
                </a:solidFill>
              </a:rPr>
              <a:t>and about festivals</a:t>
            </a:r>
            <a:endParaRPr kumimoji="0" lang="en-US" sz="3600" b="1" i="0" u="none" strike="noStrike" kern="1200" cap="none" spc="0" normalizeH="0" baseline="0" noProof="0" dirty="0">
              <a:ln>
                <a:noFill/>
              </a:ln>
              <a:solidFill>
                <a:srgbClr val="FFFFFF"/>
              </a:solidFill>
              <a:effectLst/>
              <a:uLnTx/>
              <a:uFillTx/>
              <a:latin typeface="Arial" pitchFamily="34" charset="0"/>
              <a:ea typeface="+mn-ea"/>
              <a:cs typeface="+mn-cs"/>
            </a:endParaRPr>
          </a:p>
        </p:txBody>
      </p:sp>
    </p:spTree>
    <p:extLst>
      <p:ext uri="{BB962C8B-B14F-4D97-AF65-F5344CB8AC3E}">
        <p14:creationId xmlns:p14="http://schemas.microsoft.com/office/powerpoint/2010/main" val="2582626330"/>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14" y="1018272"/>
            <a:ext cx="9144000" cy="51330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422405" y="6240911"/>
            <a:ext cx="6277429" cy="369332"/>
          </a:xfrm>
          <a:prstGeom prst="rect">
            <a:avLst/>
          </a:prstGeom>
        </p:spPr>
        <p:txBody>
          <a:bodyPr wrap="square">
            <a:spAutoFit/>
          </a:bodyPr>
          <a:lstStyle/>
          <a:p>
            <a:pPr algn="ctr"/>
            <a:r>
              <a:rPr lang="en-US" b="1" dirty="0">
                <a:solidFill>
                  <a:srgbClr val="FFFFFF"/>
                </a:solidFill>
              </a:rPr>
              <a:t>Ottawa Greek Festival (</a:t>
            </a:r>
            <a:r>
              <a:rPr lang="en-US" b="1" dirty="0" err="1">
                <a:solidFill>
                  <a:srgbClr val="FFFFFF"/>
                </a:solidFill>
              </a:rPr>
              <a:t>GreekFest</a:t>
            </a:r>
            <a:r>
              <a:rPr lang="en-US" b="1" dirty="0">
                <a:solidFill>
                  <a:srgbClr val="FFFFFF"/>
                </a:solidFill>
              </a:rPr>
              <a:t>)</a:t>
            </a:r>
          </a:p>
        </p:txBody>
      </p:sp>
      <p:sp>
        <p:nvSpPr>
          <p:cNvPr id="8" name="Rectangle 7"/>
          <p:cNvSpPr/>
          <p:nvPr/>
        </p:nvSpPr>
        <p:spPr>
          <a:xfrm>
            <a:off x="2256976" y="6545720"/>
            <a:ext cx="4572000" cy="215444"/>
          </a:xfrm>
          <a:prstGeom prst="rect">
            <a:avLst/>
          </a:prstGeom>
        </p:spPr>
        <p:txBody>
          <a:bodyPr>
            <a:spAutoFit/>
          </a:bodyPr>
          <a:lstStyle/>
          <a:p>
            <a:pPr algn="ctr"/>
            <a:r>
              <a:rPr lang="en-US" sz="800" dirty="0">
                <a:solidFill>
                  <a:srgbClr val="FFFFFF"/>
                </a:solidFill>
                <a:hlinkClick r:id="rId3"/>
              </a:rPr>
              <a:t>https://www.youtube.com/watch?v=UhDgpXWkFHE</a:t>
            </a:r>
            <a:endParaRPr lang="en-US" sz="800" dirty="0">
              <a:solidFill>
                <a:srgbClr val="FFFFFF"/>
              </a:solidFill>
            </a:endParaRPr>
          </a:p>
        </p:txBody>
      </p:sp>
      <p:pic>
        <p:nvPicPr>
          <p:cNvPr id="9" name="Picture 8">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478" y="4823336"/>
            <a:ext cx="2539683" cy="926984"/>
          </a:xfrm>
          <a:prstGeom prst="rect">
            <a:avLst/>
          </a:prstGeom>
        </p:spPr>
      </p:pic>
      <p:sp>
        <p:nvSpPr>
          <p:cNvPr id="10" name="Rectangle 9"/>
          <p:cNvSpPr/>
          <p:nvPr/>
        </p:nvSpPr>
        <p:spPr>
          <a:xfrm>
            <a:off x="2032320" y="5808376"/>
            <a:ext cx="697627" cy="261610"/>
          </a:xfrm>
          <a:prstGeom prst="rect">
            <a:avLst/>
          </a:prstGeom>
        </p:spPr>
        <p:txBody>
          <a:bodyPr wrap="none">
            <a:spAutoFit/>
          </a:bodyPr>
          <a:lstStyle/>
          <a:p>
            <a:r>
              <a:rPr lang="en-US" sz="1100" b="1" dirty="0">
                <a:solidFill>
                  <a:srgbClr val="FFFFFF"/>
                </a:solidFill>
              </a:rPr>
              <a:t>. . . 5:00</a:t>
            </a:r>
            <a:endParaRPr lang="en-US" sz="1100" dirty="0">
              <a:solidFill>
                <a:srgbClr val="000000"/>
              </a:solidFill>
            </a:endParaRPr>
          </a:p>
        </p:txBody>
      </p:sp>
    </p:spTree>
    <p:extLst>
      <p:ext uri="{BB962C8B-B14F-4D97-AF65-F5344CB8AC3E}">
        <p14:creationId xmlns:p14="http://schemas.microsoft.com/office/powerpoint/2010/main" val="206976465"/>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showMasterPhAnim="0">
  <p:cSld>
    <p:bg>
      <p:bgPr>
        <a:solidFill>
          <a:srgbClr val="3366CC"/>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6"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pitchFamily="34" charset="0"/>
                <a:ea typeface="+mn-ea"/>
                <a:cs typeface="+mn-cs"/>
              </a:rPr>
              <a:t>fine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cultural symbols . . .</a:t>
            </a:r>
          </a:p>
        </p:txBody>
      </p:sp>
      <p:sp>
        <p:nvSpPr>
          <p:cNvPr id="4" name="Right Arrow 3"/>
          <p:cNvSpPr/>
          <p:nvPr/>
        </p:nvSpPr>
        <p:spPr bwMode="auto">
          <a:xfrm>
            <a:off x="2146450" y="4928136"/>
            <a:ext cx="1309036" cy="423512"/>
          </a:xfrm>
          <a:prstGeom prst="rightArrow">
            <a:avLst/>
          </a:prstGeom>
          <a:solidFill>
            <a:srgbClr val="FFFFFF"/>
          </a:solidFill>
          <a:ln w="762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028510806"/>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6" name="Rectangle 5"/>
          <p:cNvSpPr/>
          <p:nvPr/>
        </p:nvSpPr>
        <p:spPr>
          <a:xfrm>
            <a:off x="2286000" y="6624863"/>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2"/>
              </a:rPr>
              <a:t>http://www.crystalinks.com/greekart.html</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18436" name="Picture 4" descr="http://www.crystalinks.com/gkdiscus.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8230" y="580571"/>
            <a:ext cx="3843397" cy="588520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478265" y="5488073"/>
            <a:ext cx="1783502" cy="646331"/>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rPr>
              <a:t>Discus Thrower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srgbClr val="FFFFFF"/>
                </a:solidFill>
                <a:effectLst/>
                <a:uLnTx/>
                <a:uFillTx/>
                <a:latin typeface="Arial" pitchFamily="34" charset="0"/>
                <a:ea typeface="+mn-ea"/>
                <a:cs typeface="+mn-cs"/>
              </a:rPr>
              <a:t>ca.</a:t>
            </a: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rPr>
              <a:t> 460 B.C. </a:t>
            </a:r>
          </a:p>
        </p:txBody>
      </p:sp>
    </p:spTree>
    <p:extLst>
      <p:ext uri="{BB962C8B-B14F-4D97-AF65-F5344CB8AC3E}">
        <p14:creationId xmlns:p14="http://schemas.microsoft.com/office/powerpoint/2010/main" val="2233363387"/>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FFFFF"/>
        </a:solidFill>
        <a:effectLst/>
      </p:bgPr>
    </p:bg>
    <p:spTree>
      <p:nvGrpSpPr>
        <p:cNvPr id="1" name=""/>
        <p:cNvGrpSpPr/>
        <p:nvPr/>
      </p:nvGrpSpPr>
      <p:grpSpPr>
        <a:xfrm>
          <a:off x="0" y="0"/>
          <a:ext cx="0" cy="0"/>
          <a:chOff x="0" y="0"/>
          <a:chExt cx="0" cy="0"/>
        </a:xfrm>
      </p:grpSpPr>
      <p:pic>
        <p:nvPicPr>
          <p:cNvPr id="1026" name="Picture 2" descr="https://upload.wikimedia.org/wikipedia/commons/thumb/b/bb/Boxers_Staatliche_Antikensammlungen_1541.jpg/800px-Boxers_Staatliche_Antikensammlungen_15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1485" y="662529"/>
            <a:ext cx="4194629" cy="617277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378856" y="6545940"/>
            <a:ext cx="6371772" cy="215444"/>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https://en.wikipedia.org/wiki/Ancient_Greek_architecture#/media/File:Boxers_Staatliche_Antikensammlungen_1541.jpg</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2" name="Rectangle 1"/>
          <p:cNvSpPr/>
          <p:nvPr/>
        </p:nvSpPr>
        <p:spPr>
          <a:xfrm>
            <a:off x="4318000" y="5341022"/>
            <a:ext cx="4572000" cy="923330"/>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Black figure </a:t>
            </a:r>
            <a:r>
              <a:rPr kumimoji="0" lang="en-US" sz="1800" b="0" i="1" u="none" strike="noStrike" kern="1200" cap="none" spc="0" normalizeH="0" baseline="0" noProof="0" dirty="0">
                <a:ln>
                  <a:noFill/>
                </a:ln>
                <a:solidFill>
                  <a:srgbClr val="000000"/>
                </a:solidFill>
                <a:effectLst/>
                <a:uLnTx/>
                <a:uFillTx/>
                <a:latin typeface="Arial" pitchFamily="34" charset="0"/>
                <a:ea typeface="+mn-ea"/>
                <a:cs typeface="+mn-cs"/>
              </a:rPr>
              <a:t>Amphora</a:t>
            </a: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Arial" pitchFamily="34" charset="0"/>
                <a:ea typeface="+mn-ea"/>
                <a:cs typeface="+mn-cs"/>
              </a:rPr>
              <a:t>Atalante</a:t>
            </a: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 painter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500-490 B.C.</a:t>
            </a:r>
          </a:p>
        </p:txBody>
      </p:sp>
    </p:spTree>
    <p:extLst>
      <p:ext uri="{BB962C8B-B14F-4D97-AF65-F5344CB8AC3E}">
        <p14:creationId xmlns:p14="http://schemas.microsoft.com/office/powerpoint/2010/main" val="3885102957"/>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6" name="TextBox 5"/>
          <p:cNvSpPr txBox="1">
            <a:spLocks noChangeArrowheads="1"/>
          </p:cNvSpPr>
          <p:nvPr/>
        </p:nvSpPr>
        <p:spPr bwMode="auto">
          <a:xfrm>
            <a:off x="667656"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pitchFamily="34" charset="0"/>
                <a:ea typeface="+mn-ea"/>
                <a:cs typeface="+mn-cs"/>
              </a:rPr>
              <a:t>architecture </a:t>
            </a:r>
            <a:br>
              <a:rPr kumimoji="0" lang="en-US" sz="4000" b="1" i="0" u="none" strike="noStrike" kern="1200" cap="none" spc="0" normalizeH="0" baseline="0" noProof="0" dirty="0">
                <a:ln>
                  <a:noFill/>
                </a:ln>
                <a:solidFill>
                  <a:srgbClr val="000000"/>
                </a:solidFill>
                <a:effectLst/>
                <a:uLnTx/>
                <a:uFillTx/>
                <a:latin typeface="Arial" pitchFamily="34" charset="0"/>
                <a:ea typeface="+mn-ea"/>
                <a:cs typeface="+mn-cs"/>
              </a:rPr>
            </a:b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(sometimes)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cultural symbols . . .</a:t>
            </a:r>
          </a:p>
        </p:txBody>
      </p:sp>
      <p:sp>
        <p:nvSpPr>
          <p:cNvPr id="7" name="Right Arrow 6"/>
          <p:cNvSpPr/>
          <p:nvPr/>
        </p:nvSpPr>
        <p:spPr bwMode="auto">
          <a:xfrm>
            <a:off x="1694060" y="4947385"/>
            <a:ext cx="1309036" cy="423512"/>
          </a:xfrm>
          <a:prstGeom prst="rightArrow">
            <a:avLst/>
          </a:prstGeom>
          <a:solidFill>
            <a:srgbClr val="FFFFFF"/>
          </a:solidFill>
          <a:ln w="762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596959640"/>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3197"/>
            <a:ext cx="9144000" cy="6429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286000" y="6624863"/>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https://en.wikipedia.org/wiki/Ancient_Greek_architecture#/media/File:O_Partenon_de_Atenas.jpg</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207870114"/>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cultural symbols . . .</a:t>
            </a:r>
          </a:p>
        </p:txBody>
      </p:sp>
      <p:sp>
        <p:nvSpPr>
          <p:cNvPr id="4" name="Right Arrow 3"/>
          <p:cNvSpPr/>
          <p:nvPr/>
        </p:nvSpPr>
        <p:spPr bwMode="auto">
          <a:xfrm>
            <a:off x="2358196" y="5274647"/>
            <a:ext cx="1309036" cy="423512"/>
          </a:xfrm>
          <a:prstGeom prst="rightArrow">
            <a:avLst/>
          </a:prstGeom>
          <a:solidFill>
            <a:srgbClr val="FFFFFF"/>
          </a:solidFill>
          <a:ln w="762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720825710"/>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70C0"/>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cultural symbols . . .</a:t>
            </a:r>
          </a:p>
        </p:txBody>
      </p:sp>
    </p:spTree>
    <p:extLst>
      <p:ext uri="{BB962C8B-B14F-4D97-AF65-F5344CB8AC3E}">
        <p14:creationId xmlns:p14="http://schemas.microsoft.com/office/powerpoint/2010/main" val="785010437"/>
      </p:ext>
    </p:extLst>
  </p:cSld>
  <p:clrMapOvr>
    <a:masterClrMapping/>
  </p:clrMapOvr>
  <p:transition/>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7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6_Default Design">
  <a:themeElements>
    <a:clrScheme name="1_Default Design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fontScheme name="1_Default Design">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Default Design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1_Default Design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0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34_Default Design">
  <a:themeElements>
    <a:clrScheme name="1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7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7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7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7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7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7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7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7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7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7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7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7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8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3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8_Default Design">
  <a:themeElements>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20437</TotalTime>
  <Words>7782</Words>
  <Application>Microsoft Office PowerPoint</Application>
  <PresentationFormat>On-screen Show (4:3)</PresentationFormat>
  <Paragraphs>1385</Paragraphs>
  <Slides>287</Slides>
  <Notes>110</Notes>
  <HiddenSlides>2</HiddenSlides>
  <MMClips>0</MMClips>
  <ScaleCrop>false</ScaleCrop>
  <HeadingPairs>
    <vt:vector size="6" baseType="variant">
      <vt:variant>
        <vt:lpstr>Fonts Used</vt:lpstr>
      </vt:variant>
      <vt:variant>
        <vt:i4>10</vt:i4>
      </vt:variant>
      <vt:variant>
        <vt:lpstr>Theme</vt:lpstr>
      </vt:variant>
      <vt:variant>
        <vt:i4>22</vt:i4>
      </vt:variant>
      <vt:variant>
        <vt:lpstr>Slide Titles</vt:lpstr>
      </vt:variant>
      <vt:variant>
        <vt:i4>287</vt:i4>
      </vt:variant>
    </vt:vector>
  </HeadingPairs>
  <TitlesOfParts>
    <vt:vector size="319" baseType="lpstr">
      <vt:lpstr>Arial</vt:lpstr>
      <vt:lpstr>Arial Black</vt:lpstr>
      <vt:lpstr>Arial Narrow</vt:lpstr>
      <vt:lpstr>Brush Script MT</vt:lpstr>
      <vt:lpstr>Calibri</vt:lpstr>
      <vt:lpstr>Monotype Sorts</vt:lpstr>
      <vt:lpstr>Tahoma</vt:lpstr>
      <vt:lpstr>Times New Roman</vt:lpstr>
      <vt:lpstr>Verdana</vt:lpstr>
      <vt:lpstr>Wingdings</vt:lpstr>
      <vt:lpstr>Default Design</vt:lpstr>
      <vt:lpstr>1_Default Design</vt:lpstr>
      <vt:lpstr>2_Default Design</vt:lpstr>
      <vt:lpstr>22_Default Design</vt:lpstr>
      <vt:lpstr>8_Default Design</vt:lpstr>
      <vt:lpstr>28_Default Design</vt:lpstr>
      <vt:lpstr>Office Theme</vt:lpstr>
      <vt:lpstr>39_Default Design</vt:lpstr>
      <vt:lpstr>40_Default Design</vt:lpstr>
      <vt:lpstr>27_Default Design</vt:lpstr>
      <vt:lpstr>5_Default Design</vt:lpstr>
      <vt:lpstr>9_Default Design</vt:lpstr>
      <vt:lpstr>1_Blends</vt:lpstr>
      <vt:lpstr>12_Default Design</vt:lpstr>
      <vt:lpstr>16_Default Design</vt:lpstr>
      <vt:lpstr>30_Default Design</vt:lpstr>
      <vt:lpstr>10_Default Design</vt:lpstr>
      <vt:lpstr>Blends</vt:lpstr>
      <vt:lpstr>34_Default Design</vt:lpstr>
      <vt:lpstr>2_Blends</vt:lpstr>
      <vt:lpstr>28_Contemporary Portrait</vt:lpstr>
      <vt:lpstr>3_Contemporary Portrait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Concept of Culture</vt:lpstr>
      <vt:lpstr>The Concept of Culture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UMD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Distincitve Qualities of Anthropology Concept of Culture Comparative Method Wholistic Approach</dc:title>
  <dc:creator>CLA</dc:creator>
  <cp:lastModifiedBy>Tim Roufs</cp:lastModifiedBy>
  <cp:revision>1203</cp:revision>
  <cp:lastPrinted>2000-04-06T19:51:41Z</cp:lastPrinted>
  <dcterms:created xsi:type="dcterms:W3CDTF">2000-03-27T15:46:35Z</dcterms:created>
  <dcterms:modified xsi:type="dcterms:W3CDTF">2023-12-24T04:41:44Z</dcterms:modified>
</cp:coreProperties>
</file>