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32" r:id="rId2"/>
    <p:sldMasterId id="2147483744" r:id="rId3"/>
    <p:sldMasterId id="2147483757" r:id="rId4"/>
    <p:sldMasterId id="2147483769" r:id="rId5"/>
  </p:sldMasterIdLst>
  <p:sldIdLst>
    <p:sldId id="300" r:id="rId6"/>
    <p:sldId id="285" r:id="rId7"/>
    <p:sldId id="286" r:id="rId8"/>
    <p:sldId id="287" r:id="rId9"/>
    <p:sldId id="288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30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70" d="100"/>
          <a:sy n="70" d="100"/>
        </p:scale>
        <p:origin x="-5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6A33B-2160-491C-9266-8794DBD7B3D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9/12/2010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09F40-22CF-4FF3-A1DF-35A6C37CC4D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CF514-DCBD-4EAA-980B-3884F781744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9/12/2010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A234B-E3B7-4BD5-B2E5-EE13E8D372D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CBDDF-A4D9-4A01-88BE-28C124D8078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9/12/2010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ADA9F-F4B5-4368-B438-691F5949ABB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F95CA-2FE5-4EC4-8A7D-FE5CDECACF7A}" type="datetimeFigureOut">
              <a:rPr lang="en-US"/>
              <a:pPr>
                <a:defRPr/>
              </a:pPr>
              <a:t>9/12/2010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76D3B-7FA1-45B0-BD81-1289D288A7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EE293-9290-4566-94AC-109F11FDBA05}" type="datetimeFigureOut">
              <a:rPr lang="en-US"/>
              <a:pPr>
                <a:defRPr/>
              </a:pPr>
              <a:t>9/12/2010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A6E34-5A52-442F-9110-8D3DA68CCE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F11CB-A805-4596-926D-D47944A64D7A}" type="datetimeFigureOut">
              <a:rPr lang="en-US"/>
              <a:pPr>
                <a:defRPr/>
              </a:pPr>
              <a:t>9/12/2010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B6354-BCE0-4ED0-90E3-7C1F762FEB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50EAA-A428-4F01-AF82-04EE9592DB65}" type="datetimeFigureOut">
              <a:rPr lang="en-US"/>
              <a:pPr>
                <a:defRPr/>
              </a:pPr>
              <a:t>9/12/2010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858FA-61B6-4961-998F-863A870B1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78228-FE22-4DF8-9340-9E15054CD8CF}" type="datetimeFigureOut">
              <a:rPr lang="en-US"/>
              <a:pPr>
                <a:defRPr/>
              </a:pPr>
              <a:t>9/12/2010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EEC16-C3BC-4345-A100-FB7591A7EE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151B4-66E1-4DCC-9CE6-162B96EB1872}" type="datetimeFigureOut">
              <a:rPr lang="en-US"/>
              <a:pPr>
                <a:defRPr/>
              </a:pPr>
              <a:t>9/12/2010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8E2D0-38D4-42BB-8A8B-C0E0928D81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BD77E-71F3-4EF1-BD39-668319394041}" type="datetimeFigureOut">
              <a:rPr lang="en-US"/>
              <a:pPr>
                <a:defRPr/>
              </a:pPr>
              <a:t>9/12/2010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65AB6-D741-4508-9566-7A40A7E12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40D4F-8D84-4F8B-B5A3-471BD9A57E19}" type="datetimeFigureOut">
              <a:rPr lang="en-US"/>
              <a:pPr>
                <a:defRPr/>
              </a:pPr>
              <a:t>9/12/2010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70E2E-2803-41F9-82C7-43FB8CE692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0475D-A02E-418E-96F6-725210C6B0B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9/12/2010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AEA7F-C664-494B-9983-7A4CBB5A229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DBB8F-3C31-4EBC-BE37-0A1B8B93102F}" type="datetimeFigureOut">
              <a:rPr lang="en-US"/>
              <a:pPr>
                <a:defRPr/>
              </a:pPr>
              <a:t>9/12/2010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2B324-1B03-46CE-8071-6B1C28F3AC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94559-3A47-42FB-9283-3F3240B89ED7}" type="datetimeFigureOut">
              <a:rPr lang="en-US"/>
              <a:pPr>
                <a:defRPr/>
              </a:pPr>
              <a:t>9/12/2010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0619D-7493-4401-A4C1-23FFFC6BE0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998B9-9415-4543-89A1-16B991672B5E}" type="datetimeFigureOut">
              <a:rPr lang="en-US"/>
              <a:pPr>
                <a:defRPr/>
              </a:pPr>
              <a:t>9/12/2010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C5D65-0E31-42C3-9306-DC6DA194AD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FC259-AE0A-4AF3-85DB-D3C62F945D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56E4-4957-4C42-85B2-06A75DF87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B7353-60E3-4E85-87FB-2577511217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0288C-8E51-4A4D-911C-408E96E5D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09C49-FCE6-419D-BCAF-06AD2DCA7F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0A736-5956-4EEA-A5A8-EABE31363C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EF87F-0756-4891-B970-1A09F2BAC2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9ED73-1413-4132-A9E2-161A5F62F3A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9/12/2010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0D361-F471-472C-8A59-123C0449FE8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73362-8881-40F0-9025-E25C7EBBD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2FB1F-9006-44E5-A593-0367A02AEF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4EBBC-862A-4F19-A4EF-454F42FC1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3A44C3-D5D6-4E54-B681-F76A279062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D0FDE2-A861-4B1D-BAEC-0BE4B45DB8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4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D4E32-63CC-48DF-9361-FA5E4BC403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139F2-22FB-435D-8BA3-09FA7B2133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89" y="440690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89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DABD1-22D8-4C80-BD46-79924F7252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3" y="1600206"/>
            <a:ext cx="404706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9733" y="1600206"/>
            <a:ext cx="404706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8FCEF-B8D5-4468-A51E-0740AB274C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378" y="1535113"/>
            <a:ext cx="404142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378" y="2174875"/>
            <a:ext cx="404142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024F6-B620-4AC4-9478-7FD1813136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D4093-7EFE-44B1-A822-CD506C467BF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9/12/2010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0A9FD-5A93-4695-85B5-F026CDC7A2D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E0C6D-E7EE-4178-AE0F-20687D11E6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02CC9-0DCA-4AFA-A602-20A24AD545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48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756" y="273059"/>
            <a:ext cx="5111044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48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75D57-BA86-4120-A4EF-0377F2C859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11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11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11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42493-CE95-4811-A533-35CBD7E8A8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8A6A5-F8E2-4D0D-BA52-891E00FFA3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7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5" y="274647"/>
            <a:ext cx="603673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57CDB-3C38-4149-B78B-FC145E0896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4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D4E32-63CC-48DF-9361-FA5E4BC403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139F2-22FB-435D-8BA3-09FA7B2133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89" y="440690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89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DABD1-22D8-4C80-BD46-79924F7252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3" y="1600206"/>
            <a:ext cx="404706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9733" y="1600206"/>
            <a:ext cx="404706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8FCEF-B8D5-4468-A51E-0740AB274C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E05EB-0DB5-403F-8C9F-F7D1D56489D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9/12/2010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F08D8-EF64-4900-BA63-408975A1543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378" y="1535113"/>
            <a:ext cx="404142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378" y="2174875"/>
            <a:ext cx="404142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024F6-B620-4AC4-9478-7FD1813136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E0C6D-E7EE-4178-AE0F-20687D11E6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02CC9-0DCA-4AFA-A602-20A24AD545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48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756" y="273059"/>
            <a:ext cx="5111044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48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75D57-BA86-4120-A4EF-0377F2C859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11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11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11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42493-CE95-4811-A533-35CBD7E8A8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8A6A5-F8E2-4D0D-BA52-891E00FFA3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7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5" y="274647"/>
            <a:ext cx="603673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57CDB-3C38-4149-B78B-FC145E0896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8E7CF-B342-4225-9725-BDC5EA2E16E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9/12/2010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0E3E1-0318-45E4-AFD1-86414D835E6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77C9A-92A2-4BDB-B15A-F34A0BD927B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9/12/2010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86076-5900-4AB4-A0E8-992CFA44C26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B0891-EC2B-4B2F-99A4-DF909CAA2DE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9/12/2010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F008E-8E8C-4310-A4FC-B88ED705F52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06D9A-25BA-4AC9-BFA4-AB9DA75AAAE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9/12/2010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245D-A9B0-4E4B-9596-56275C8B8D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1324D76-3343-4BF9-B43F-0FA2426F576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9/12/2010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90EB106-A7C1-4E85-B269-71EB5FBBB69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D8434697-F7A6-415D-8044-8C0B615F115B}" type="datetimeFigureOut">
              <a:rPr lang="en-US"/>
              <a:pPr>
                <a:defRPr/>
              </a:pPr>
              <a:t>9/12/2010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97262D3A-F80A-451D-900F-F724FAD617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297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9B2DCCAF-D999-4006-A9A5-0874D2505F33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96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2396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2396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A03666-DA0D-4712-BFE9-739D4BB76FF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96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2396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2396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A03666-DA0D-4712-BFE9-739D4BB76FF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.umn.edu/cla/faculty/troufs/anthfood/aftexts.html#title" TargetMode="External"/><Relationship Id="rId1" Type="http://schemas.openxmlformats.org/officeDocument/2006/relationships/slideLayout" Target="../slideLayouts/slideLayout4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.umn.edu/cla/faculty/troufs/anthfood/aftexts.html#title" TargetMode="External"/><Relationship Id="rId1" Type="http://schemas.openxmlformats.org/officeDocument/2006/relationships/slideLayout" Target="../slideLayouts/slideLayout5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5" name="Text Box 10"/>
          <p:cNvSpPr txBox="1">
            <a:spLocks noChangeArrowheads="1"/>
          </p:cNvSpPr>
          <p:nvPr/>
        </p:nvSpPr>
        <p:spPr bwMode="auto">
          <a:xfrm>
            <a:off x="3111922" y="6397170"/>
            <a:ext cx="290496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sz="800" dirty="0">
                <a:solidFill>
                  <a:srgbClr val="000000"/>
                </a:solidFill>
                <a:hlinkClick r:id="rId2"/>
              </a:rPr>
              <a:t>www.d.umn.edu/cla/faculty/troufs/anthfood/aftexts.html#title</a:t>
            </a:r>
            <a:endParaRPr kumimoji="1" lang="en-US" sz="800" dirty="0">
              <a:solidFill>
                <a:srgbClr val="000000"/>
              </a:solidFill>
            </a:endParaRPr>
          </a:p>
        </p:txBody>
      </p:sp>
      <p:pic>
        <p:nvPicPr>
          <p:cNvPr id="7" name="Picture 6" descr="The_Cultural_Feast_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94675" y="399144"/>
            <a:ext cx="4572000" cy="5762520"/>
          </a:xfrm>
          <a:prstGeom prst="rect">
            <a:avLst/>
          </a:prstGeom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2300514" y="1764507"/>
            <a:ext cx="4562856" cy="4228850"/>
          </a:xfrm>
          <a:prstGeom prst="rect">
            <a:avLst/>
          </a:prstGeom>
          <a:gradFill flip="none" rotWithShape="1">
            <a:gsLst>
              <a:gs pos="100000">
                <a:srgbClr val="C80000"/>
              </a:gs>
              <a:gs pos="53000">
                <a:schemeClr val="bg1">
                  <a:alpha val="77000"/>
                </a:schemeClr>
              </a:gs>
              <a:gs pos="83000">
                <a:srgbClr val="D4DEFF"/>
              </a:gs>
              <a:gs pos="100000">
                <a:srgbClr val="FFC000"/>
              </a:gs>
            </a:gsLst>
            <a:lin ang="5400000" scaled="1"/>
            <a:tileRect/>
          </a:gradFill>
        </p:spPr>
        <p:txBody>
          <a:bodyPr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kumimoji="1" lang="en-US" sz="2400" b="1" i="1" kern="0" dirty="0" smtClean="0">
              <a:ln w="6350">
                <a:solidFill>
                  <a:srgbClr val="0C0600"/>
                </a:solidFill>
                <a:prstDash val="solid"/>
                <a:miter lim="800000"/>
              </a:ln>
              <a:solidFill>
                <a:srgbClr val="FFFFFF"/>
              </a:solidFill>
              <a:effectLst>
                <a:outerShdw blurRad="50800" dist="165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kumimoji="1" lang="en-US" sz="2400" b="1" i="1" kern="0" dirty="0" smtClean="0">
              <a:ln w="6350">
                <a:solidFill>
                  <a:srgbClr val="0C0600"/>
                </a:solidFill>
                <a:prstDash val="solid"/>
                <a:miter lim="800000"/>
              </a:ln>
              <a:solidFill>
                <a:srgbClr val="FFFFFF"/>
              </a:solidFill>
              <a:effectLst>
                <a:outerShdw blurRad="50800" dist="165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kumimoji="1" lang="en-US" sz="2400" b="1" i="1" kern="0" dirty="0" smtClean="0">
              <a:ln w="6350">
                <a:solidFill>
                  <a:srgbClr val="0C0600"/>
                </a:solidFill>
                <a:prstDash val="solid"/>
                <a:miter lim="800000"/>
              </a:ln>
              <a:solidFill>
                <a:srgbClr val="FFFFFF"/>
              </a:solidFill>
              <a:effectLst>
                <a:outerShdw blurRad="50800" dist="165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kumimoji="1" lang="en-US" sz="2400" b="1" i="1" kern="0" dirty="0" smtClean="0">
                <a:ln w="6350">
                  <a:solidFill>
                    <a:srgbClr val="0C0600"/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50800" dist="165100" dir="18900000" algn="bl" rotWithShape="0">
                    <a:prstClr val="black">
                      <a:alpha val="40000"/>
                    </a:prstClr>
                  </a:outerShdw>
                </a:effectLst>
              </a:rPr>
              <a:t>Chapter </a:t>
            </a:r>
            <a:r>
              <a:rPr kumimoji="1" lang="en-US" sz="2400" b="1" i="1" kern="0" dirty="0" smtClean="0">
                <a:ln w="6350">
                  <a:solidFill>
                    <a:srgbClr val="0C0600"/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50800" dist="165100" dir="18900000" algn="bl" rotWithShape="0">
                    <a:prstClr val="black">
                      <a:alpha val="40000"/>
                    </a:prstClr>
                  </a:outerShdw>
                </a:effectLst>
              </a:rPr>
              <a:t>1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kumimoji="1" lang="en-US" sz="2400" b="1" i="1" kern="0" dirty="0" smtClean="0">
              <a:ln w="6350">
                <a:solidFill>
                  <a:srgbClr val="0C0600"/>
                </a:solidFill>
                <a:prstDash val="solid"/>
                <a:miter lim="800000"/>
              </a:ln>
              <a:solidFill>
                <a:srgbClr val="FFFFFF"/>
              </a:solidFill>
              <a:effectLst>
                <a:outerShdw blurRad="50800" dist="165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kumimoji="1" lang="en-US" sz="2800" b="1" i="1" kern="0" dirty="0" smtClean="0">
                <a:ln w="6350">
                  <a:solidFill>
                    <a:srgbClr val="0C0600"/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50800" dist="165100" dir="18900000" algn="bl" rotWithShape="0">
                    <a:prstClr val="black">
                      <a:alpha val="40000"/>
                    </a:prstClr>
                  </a:outerShdw>
                </a:effectLst>
              </a:rPr>
              <a:t>“Next Steps”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kumimoji="1" lang="en-US" sz="2800" b="1" i="1" kern="0" dirty="0" smtClean="0">
              <a:ln w="6350">
                <a:solidFill>
                  <a:srgbClr val="0C0600"/>
                </a:solidFill>
                <a:prstDash val="solid"/>
                <a:miter lim="800000"/>
              </a:ln>
              <a:solidFill>
                <a:srgbClr val="FFFFFF"/>
              </a:solidFill>
              <a:effectLst>
                <a:outerShdw blurRad="50800" dist="165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kumimoji="1" lang="en-US" sz="2400" b="1" i="1" kern="0" dirty="0" smtClean="0">
              <a:ln w="6350">
                <a:solidFill>
                  <a:srgbClr val="0C0600"/>
                </a:solidFill>
                <a:prstDash val="solid"/>
                <a:miter lim="800000"/>
              </a:ln>
              <a:solidFill>
                <a:srgbClr val="FFFFFF"/>
              </a:solidFill>
              <a:effectLst>
                <a:outerShdw blurRad="50800" dist="165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kumimoji="1" lang="en-US" sz="2800" b="1" i="1" kern="0" dirty="0" smtClean="0">
              <a:ln w="6350">
                <a:solidFill>
                  <a:srgbClr val="0C0600"/>
                </a:solidFill>
                <a:prstDash val="solid"/>
                <a:miter lim="800000"/>
              </a:ln>
              <a:solidFill>
                <a:srgbClr val="FFFFFF"/>
              </a:solidFill>
              <a:effectLst>
                <a:outerShdw blurRad="50800" dist="165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3739255" y="5559141"/>
            <a:ext cx="164465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b="1" i="1" dirty="0" smtClean="0">
                <a:ln w="6350">
                  <a:solidFill>
                    <a:srgbClr val="0C0600"/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50800" dist="165100" dir="18900000" algn="bl" rotWithShape="0">
                    <a:prstClr val="black">
                      <a:alpha val="40000"/>
                    </a:prstClr>
                  </a:outerShdw>
                </a:effectLst>
              </a:rPr>
              <a:t>Tim Roufs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b="1" dirty="0" smtClean="0">
                <a:solidFill>
                  <a:srgbClr val="000000"/>
                </a:solidFill>
              </a:rPr>
              <a:t>© 2010</a:t>
            </a:r>
            <a:endParaRPr kumimoji="1" lang="en-US" sz="9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914400" y="1374775"/>
            <a:ext cx="7315200" cy="49059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3200" b="1" dirty="0">
                <a:solidFill>
                  <a:srgbClr val="C0504D">
                    <a:lumMod val="60000"/>
                    <a:lumOff val="40000"/>
                  </a:srgbClr>
                </a:solidFill>
              </a:rPr>
              <a:t>Part III: “Strategies for Addressing Nutrition Challenges”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800" dirty="0">
                <a:solidFill>
                  <a:srgbClr val="C0504D">
                    <a:lumMod val="60000"/>
                    <a:lumOff val="40000"/>
                  </a:srgbClr>
                </a:solidFill>
              </a:rPr>
              <a:t> </a:t>
            </a:r>
            <a:r>
              <a:rPr lang="en-US" sz="3200" b="1" dirty="0">
                <a:solidFill>
                  <a:srgbClr val="C0504D">
                    <a:lumMod val="60000"/>
                    <a:lumOff val="40000"/>
                  </a:srgbClr>
                </a:solidFill>
              </a:rPr>
              <a:t>moves beyond the concept of culture to e</a:t>
            </a:r>
            <a:r>
              <a:rPr lang="en-US" sz="3200" b="1" dirty="0" err="1">
                <a:solidFill>
                  <a:srgbClr val="C0504D">
                    <a:lumMod val="60000"/>
                    <a:lumOff val="40000"/>
                  </a:srgbClr>
                </a:solidFill>
              </a:rPr>
              <a:t>xplore</a:t>
            </a:r>
            <a:r>
              <a:rPr lang="en-US" sz="3200" b="1" dirty="0">
                <a:solidFill>
                  <a:srgbClr val="C0504D">
                    <a:lumMod val="60000"/>
                    <a:lumOff val="40000"/>
                  </a:srgbClr>
                </a:solidFill>
              </a:rPr>
              <a:t> the </a:t>
            </a:r>
            <a:r>
              <a:rPr lang="en-US" sz="3600" b="1" dirty="0">
                <a:solidFill>
                  <a:prstClr val="black"/>
                </a:solidFill>
              </a:rPr>
              <a:t>need for and processes of change in contemporary nutrition</a:t>
            </a:r>
            <a:endParaRPr lang="en-US" sz="3200" b="1" dirty="0">
              <a:solidFill>
                <a:prstClr val="black"/>
              </a:solidFill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sz="3200" b="1" dirty="0">
                <a:solidFill>
                  <a:srgbClr val="C0504D">
                    <a:lumMod val="60000"/>
                    <a:lumOff val="40000"/>
                  </a:srgbClr>
                </a:solidFill>
              </a:rPr>
              <a:t>it examines some of the important issues in</a:t>
            </a:r>
            <a:r>
              <a:rPr lang="en-US" sz="3200" b="1" dirty="0">
                <a:solidFill>
                  <a:prstClr val="black"/>
                </a:solidFill>
              </a:rPr>
              <a:t> </a:t>
            </a:r>
            <a:r>
              <a:rPr lang="en-US" sz="3600" b="1" dirty="0">
                <a:solidFill>
                  <a:prstClr val="black"/>
                </a:solidFill>
              </a:rPr>
              <a:t>hunger and dietary change </a:t>
            </a:r>
            <a:r>
              <a:rPr lang="en-US" sz="3200" b="1" dirty="0">
                <a:solidFill>
                  <a:srgbClr val="C0504D">
                    <a:lumMod val="60000"/>
                    <a:lumOff val="40000"/>
                  </a:srgbClr>
                </a:solidFill>
              </a:rPr>
              <a:t>and examines issues and various ways to improve human dietary patterns</a:t>
            </a:r>
            <a:endParaRPr lang="en-US" sz="2800" b="1" dirty="0">
              <a:solidFill>
                <a:srgbClr val="C0504D">
                  <a:lumMod val="60000"/>
                  <a:lumOff val="40000"/>
                </a:srgbClr>
              </a:solidFill>
            </a:endParaRPr>
          </a:p>
        </p:txBody>
      </p:sp>
      <p:sp>
        <p:nvSpPr>
          <p:cNvPr id="806914" name="TextBox 2"/>
          <p:cNvSpPr txBox="1">
            <a:spLocks noChangeArrowheads="1"/>
          </p:cNvSpPr>
          <p:nvPr/>
        </p:nvSpPr>
        <p:spPr bwMode="auto">
          <a:xfrm>
            <a:off x="928688" y="6248400"/>
            <a:ext cx="7315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srgbClr val="000000"/>
                </a:solidFill>
              </a:rPr>
              <a:t>The Cultural Feast</a:t>
            </a:r>
            <a:r>
              <a:rPr lang="en-US" dirty="0">
                <a:solidFill>
                  <a:srgbClr val="000000"/>
                </a:solidFill>
              </a:rPr>
              <a:t>, 2</a:t>
            </a:r>
            <a:r>
              <a:rPr lang="en-US" baseline="30000" dirty="0">
                <a:solidFill>
                  <a:srgbClr val="000000"/>
                </a:solidFill>
              </a:rPr>
              <a:t>nd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i="1" dirty="0" smtClean="0">
                <a:solidFill>
                  <a:prstClr val="black"/>
                </a:solidFill>
              </a:rPr>
              <a:t>ed</a:t>
            </a:r>
            <a:r>
              <a:rPr lang="en-US" dirty="0" smtClean="0">
                <a:solidFill>
                  <a:srgbClr val="000000"/>
                </a:solidFill>
              </a:rPr>
              <a:t>., </a:t>
            </a:r>
            <a:r>
              <a:rPr lang="en-US" dirty="0">
                <a:solidFill>
                  <a:srgbClr val="000000"/>
                </a:solidFill>
              </a:rPr>
              <a:t>p. 15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0" y="392289"/>
            <a:ext cx="9144000" cy="769441"/>
          </a:xfrm>
          <a:prstGeom prst="rect">
            <a:avLst/>
          </a:prstGeom>
          <a:gradFill flip="none" rotWithShape="1">
            <a:gsLst>
              <a:gs pos="100000">
                <a:srgbClr val="C80000"/>
              </a:gs>
              <a:gs pos="53000">
                <a:schemeClr val="bg1">
                  <a:alpha val="77000"/>
                </a:schemeClr>
              </a:gs>
              <a:gs pos="83000">
                <a:srgbClr val="D4DEFF"/>
              </a:gs>
              <a:gs pos="100000">
                <a:srgbClr val="FFC000"/>
              </a:gs>
            </a:gsLst>
            <a:lin ang="5400000" scaled="1"/>
            <a:tileRect/>
          </a:gradFill>
        </p:spPr>
        <p:txBody>
          <a:bodyPr>
            <a:spAutoFit/>
          </a:bodyPr>
          <a:lstStyle/>
          <a:p>
            <a:pPr marL="342900" indent="-342900" algn="ctr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i="1" kern="0" dirty="0">
                <a:solidFill>
                  <a:prstClr val="black"/>
                </a:solidFill>
              </a:rPr>
              <a:t>The Cultural Feast</a:t>
            </a:r>
          </a:p>
          <a:p>
            <a:pPr marL="342900" indent="-342900" algn="ctr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lang="en-US" sz="2000" kern="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937" name="Subtitle 2"/>
          <p:cNvSpPr txBox="1">
            <a:spLocks/>
          </p:cNvSpPr>
          <p:nvPr/>
        </p:nvSpPr>
        <p:spPr bwMode="auto">
          <a:xfrm>
            <a:off x="914400" y="1566863"/>
            <a:ext cx="73152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sz="3200" b="1" dirty="0">
                <a:solidFill>
                  <a:prstClr val="black"/>
                </a:solidFill>
              </a:rPr>
              <a:t>Part III: Ch. 9 </a:t>
            </a:r>
          </a:p>
          <a:p>
            <a:pPr algn="ctr" fontAlgn="base">
              <a:spcAft>
                <a:spcPct val="0"/>
              </a:spcAft>
            </a:pPr>
            <a:r>
              <a:rPr lang="en-US" sz="3200" b="1" dirty="0">
                <a:solidFill>
                  <a:prstClr val="black"/>
                </a:solidFill>
              </a:rPr>
              <a:t>describes the world food situation and the numerous factors that contribute </a:t>
            </a:r>
            <a:r>
              <a:rPr lang="en-US" sz="3200" b="1" dirty="0" smtClean="0">
                <a:solidFill>
                  <a:prstClr val="black"/>
                </a:solidFill>
              </a:rPr>
              <a:t>to</a:t>
            </a:r>
          </a:p>
          <a:p>
            <a:pPr algn="ctr" fontAlgn="base">
              <a:spcAft>
                <a:spcPct val="0"/>
              </a:spcAft>
            </a:pPr>
            <a:r>
              <a:rPr lang="en-US" sz="3200" b="1" dirty="0" smtClean="0">
                <a:solidFill>
                  <a:prstClr val="black"/>
                </a:solidFill>
              </a:rPr>
              <a:t>. . .</a:t>
            </a:r>
            <a:endParaRPr lang="en-US" sz="3200" b="1" dirty="0">
              <a:solidFill>
                <a:prstClr val="black"/>
              </a:solidFill>
            </a:endParaRPr>
          </a:p>
          <a:p>
            <a:pPr algn="ctr" fontAlgn="base">
              <a:spcAft>
                <a:spcPct val="0"/>
              </a:spcAft>
            </a:pPr>
            <a:r>
              <a:rPr lang="en-US" sz="4400" b="1" dirty="0">
                <a:solidFill>
                  <a:prstClr val="black"/>
                </a:solidFill>
              </a:rPr>
              <a:t>undernourishment</a:t>
            </a:r>
          </a:p>
          <a:p>
            <a:pPr algn="ctr" fontAlgn="base">
              <a:spcAft>
                <a:spcPct val="0"/>
              </a:spcAft>
            </a:pPr>
            <a:r>
              <a:rPr lang="en-US" sz="4400" b="1" dirty="0" err="1">
                <a:solidFill>
                  <a:prstClr val="black"/>
                </a:solidFill>
              </a:rPr>
              <a:t>undernutrition</a:t>
            </a:r>
            <a:endParaRPr lang="en-US" sz="4400" b="1" dirty="0">
              <a:solidFill>
                <a:prstClr val="black"/>
              </a:solidFill>
            </a:endParaRPr>
          </a:p>
          <a:p>
            <a:pPr algn="ctr" fontAlgn="base">
              <a:spcAft>
                <a:spcPct val="0"/>
              </a:spcAft>
            </a:pPr>
            <a:r>
              <a:rPr lang="en-US" sz="4400" b="1" dirty="0">
                <a:solidFill>
                  <a:prstClr val="black"/>
                </a:solidFill>
              </a:rPr>
              <a:t>micronutrient malnutrition</a:t>
            </a:r>
          </a:p>
          <a:p>
            <a:pPr algn="ctr" fontAlgn="base">
              <a:spcAft>
                <a:spcPct val="0"/>
              </a:spcAft>
            </a:pPr>
            <a:r>
              <a:rPr lang="en-US" sz="4400" b="1" dirty="0">
                <a:solidFill>
                  <a:prstClr val="black"/>
                </a:solidFill>
              </a:rPr>
              <a:t>hunger</a:t>
            </a:r>
          </a:p>
        </p:txBody>
      </p:sp>
      <p:sp>
        <p:nvSpPr>
          <p:cNvPr id="807938" name="TextBox 2"/>
          <p:cNvSpPr txBox="1">
            <a:spLocks noChangeArrowheads="1"/>
          </p:cNvSpPr>
          <p:nvPr/>
        </p:nvSpPr>
        <p:spPr bwMode="auto">
          <a:xfrm>
            <a:off x="928688" y="6248400"/>
            <a:ext cx="7315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srgbClr val="000000"/>
                </a:solidFill>
              </a:rPr>
              <a:t>The Cultural Feast</a:t>
            </a:r>
            <a:r>
              <a:rPr lang="en-US" dirty="0">
                <a:solidFill>
                  <a:srgbClr val="000000"/>
                </a:solidFill>
              </a:rPr>
              <a:t>, 2</a:t>
            </a:r>
            <a:r>
              <a:rPr lang="en-US" baseline="30000" dirty="0">
                <a:solidFill>
                  <a:srgbClr val="000000"/>
                </a:solidFill>
              </a:rPr>
              <a:t>nd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i="1" dirty="0" smtClean="0">
                <a:solidFill>
                  <a:prstClr val="black"/>
                </a:solidFill>
              </a:rPr>
              <a:t>ed</a:t>
            </a:r>
            <a:r>
              <a:rPr lang="en-US" dirty="0" smtClean="0">
                <a:solidFill>
                  <a:srgbClr val="000000"/>
                </a:solidFill>
              </a:rPr>
              <a:t>., </a:t>
            </a:r>
            <a:r>
              <a:rPr lang="en-US" dirty="0">
                <a:solidFill>
                  <a:srgbClr val="000000"/>
                </a:solidFill>
              </a:rPr>
              <a:t>p. 16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0" y="392289"/>
            <a:ext cx="9144000" cy="769441"/>
          </a:xfrm>
          <a:prstGeom prst="rect">
            <a:avLst/>
          </a:prstGeom>
          <a:gradFill flip="none" rotWithShape="1">
            <a:gsLst>
              <a:gs pos="100000">
                <a:srgbClr val="C80000"/>
              </a:gs>
              <a:gs pos="53000">
                <a:schemeClr val="bg1">
                  <a:alpha val="77000"/>
                </a:schemeClr>
              </a:gs>
              <a:gs pos="83000">
                <a:srgbClr val="D4DEFF"/>
              </a:gs>
              <a:gs pos="100000">
                <a:srgbClr val="FFC000"/>
              </a:gs>
            </a:gsLst>
            <a:lin ang="5400000" scaled="1"/>
            <a:tileRect/>
          </a:gradFill>
        </p:spPr>
        <p:txBody>
          <a:bodyPr>
            <a:spAutoFit/>
          </a:bodyPr>
          <a:lstStyle/>
          <a:p>
            <a:pPr marL="342900" indent="-342900" algn="ctr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i="1" kern="0" dirty="0">
                <a:solidFill>
                  <a:prstClr val="black"/>
                </a:solidFill>
              </a:rPr>
              <a:t>The Cultural Feast</a:t>
            </a:r>
          </a:p>
          <a:p>
            <a:pPr marL="342900" indent="-342900" algn="ctr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lang="en-US" sz="2000" kern="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762000" y="1625596"/>
            <a:ext cx="7696200" cy="4622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3200" b="1" dirty="0">
                <a:solidFill>
                  <a:prstClr val="black"/>
                </a:solidFill>
              </a:rPr>
              <a:t>Part III: Ch. 10 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800" b="1" dirty="0">
                <a:solidFill>
                  <a:srgbClr val="C0504D">
                    <a:lumMod val="60000"/>
                    <a:lumOff val="40000"/>
                  </a:srgbClr>
                </a:solidFill>
              </a:rPr>
              <a:t>examines the </a:t>
            </a:r>
            <a:r>
              <a:rPr lang="en-US" sz="3600" b="1" dirty="0">
                <a:solidFill>
                  <a:prstClr val="black"/>
                </a:solidFill>
              </a:rPr>
              <a:t>types of solutions </a:t>
            </a:r>
            <a:r>
              <a:rPr lang="en-US" sz="2800" b="1" dirty="0">
                <a:solidFill>
                  <a:srgbClr val="C0504D">
                    <a:lumMod val="60000"/>
                    <a:lumOff val="40000"/>
                  </a:srgbClr>
                </a:solidFill>
              </a:rPr>
              <a:t>that can be implemented at the</a:t>
            </a:r>
            <a:endParaRPr lang="en-US" sz="3200" b="1" dirty="0">
              <a:solidFill>
                <a:srgbClr val="C0504D">
                  <a:lumMod val="60000"/>
                  <a:lumOff val="40000"/>
                </a:srgbClr>
              </a:solidFill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sz="3600" b="1" dirty="0">
                <a:solidFill>
                  <a:prstClr val="black"/>
                </a:solidFill>
              </a:rPr>
              <a:t>international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3600" b="1" dirty="0">
                <a:solidFill>
                  <a:prstClr val="black"/>
                </a:solidFill>
              </a:rPr>
              <a:t>national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3600" b="1" dirty="0">
                <a:solidFill>
                  <a:prstClr val="black"/>
                </a:solidFill>
              </a:rPr>
              <a:t>household levels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800" b="1" dirty="0">
                <a:solidFill>
                  <a:srgbClr val="C0504D">
                    <a:lumMod val="60000"/>
                    <a:lumOff val="40000"/>
                  </a:srgbClr>
                </a:solidFill>
              </a:rPr>
              <a:t>to improve the food supply and make appropriate food available to families and individuals</a:t>
            </a:r>
          </a:p>
        </p:txBody>
      </p:sp>
      <p:sp>
        <p:nvSpPr>
          <p:cNvPr id="808962" name="TextBox 2"/>
          <p:cNvSpPr txBox="1">
            <a:spLocks noChangeArrowheads="1"/>
          </p:cNvSpPr>
          <p:nvPr/>
        </p:nvSpPr>
        <p:spPr bwMode="auto">
          <a:xfrm>
            <a:off x="928688" y="6248400"/>
            <a:ext cx="7315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srgbClr val="000000"/>
                </a:solidFill>
              </a:rPr>
              <a:t>The Cultural Feast</a:t>
            </a:r>
            <a:r>
              <a:rPr lang="en-US" dirty="0">
                <a:solidFill>
                  <a:srgbClr val="000000"/>
                </a:solidFill>
              </a:rPr>
              <a:t>, 2</a:t>
            </a:r>
            <a:r>
              <a:rPr lang="en-US" baseline="30000" dirty="0">
                <a:solidFill>
                  <a:srgbClr val="000000"/>
                </a:solidFill>
              </a:rPr>
              <a:t>nd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i="1" dirty="0" smtClean="0">
                <a:solidFill>
                  <a:prstClr val="black"/>
                </a:solidFill>
              </a:rPr>
              <a:t>ed</a:t>
            </a:r>
            <a:r>
              <a:rPr lang="en-US" dirty="0" smtClean="0">
                <a:solidFill>
                  <a:srgbClr val="000000"/>
                </a:solidFill>
              </a:rPr>
              <a:t>., </a:t>
            </a:r>
            <a:r>
              <a:rPr lang="en-US" dirty="0">
                <a:solidFill>
                  <a:srgbClr val="000000"/>
                </a:solidFill>
              </a:rPr>
              <a:t>p. 16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0" y="392289"/>
            <a:ext cx="9144000" cy="769441"/>
          </a:xfrm>
          <a:prstGeom prst="rect">
            <a:avLst/>
          </a:prstGeom>
          <a:gradFill flip="none" rotWithShape="1">
            <a:gsLst>
              <a:gs pos="100000">
                <a:srgbClr val="C80000"/>
              </a:gs>
              <a:gs pos="53000">
                <a:schemeClr val="bg1">
                  <a:alpha val="77000"/>
                </a:schemeClr>
              </a:gs>
              <a:gs pos="83000">
                <a:srgbClr val="D4DEFF"/>
              </a:gs>
              <a:gs pos="100000">
                <a:srgbClr val="FFC000"/>
              </a:gs>
            </a:gsLst>
            <a:lin ang="5400000" scaled="1"/>
            <a:tileRect/>
          </a:gradFill>
        </p:spPr>
        <p:txBody>
          <a:bodyPr>
            <a:spAutoFit/>
          </a:bodyPr>
          <a:lstStyle/>
          <a:p>
            <a:pPr marL="342900" indent="-342900" algn="ctr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i="1" kern="0" dirty="0">
                <a:solidFill>
                  <a:prstClr val="black"/>
                </a:solidFill>
              </a:rPr>
              <a:t>The Cultural Feast</a:t>
            </a:r>
          </a:p>
          <a:p>
            <a:pPr marL="342900" indent="-342900" algn="ctr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lang="en-US" sz="2000" kern="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00566" y="2013962"/>
            <a:ext cx="7358062" cy="3693319"/>
          </a:xfrm>
          <a:prstGeom prst="rect">
            <a:avLst/>
          </a:prstGeom>
          <a:solidFill>
            <a:schemeClr val="bg1"/>
          </a:solidFill>
          <a:ln w="76200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457200" tIns="457200" rIns="457200" bIns="457200" numCol="1" anchor="t" anchorCtr="0" compatLnSpc="1">
            <a:prstTxWarp prst="textNoShape">
              <a:avLst/>
            </a:prstTxWarp>
            <a:spAutoFit/>
          </a:bodyPr>
          <a:lstStyle/>
          <a:p>
            <a:pPr indent="-514350" algn="ctr" fontAlgn="base">
              <a:lnSpc>
                <a:spcPct val="150000"/>
              </a:lnSpc>
              <a:tabLst>
                <a:tab pos="0" algn="l"/>
              </a:tabLst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Arial" charset="0"/>
              </a:rPr>
              <a:t>and the units of analysis </a:t>
            </a:r>
          </a:p>
          <a:p>
            <a:pPr indent="-514350" algn="ctr" fontAlgn="base">
              <a:lnSpc>
                <a:spcPct val="150000"/>
              </a:lnSpc>
              <a:tabLst>
                <a:tab pos="0" algn="l"/>
              </a:tabLst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Arial" charset="0"/>
              </a:rPr>
              <a:t>with these latter topics, </a:t>
            </a:r>
          </a:p>
          <a:p>
            <a:pPr indent="-514350" algn="ctr" fontAlgn="base">
              <a:lnSpc>
                <a:spcPct val="150000"/>
              </a:lnSpc>
              <a:tabLst>
                <a:tab pos="0" algn="l"/>
              </a:tabLst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Arial" charset="0"/>
              </a:rPr>
              <a:t>topics which will be covered towards the end of the semester,</a:t>
            </a:r>
          </a:p>
          <a:p>
            <a:pPr indent="-514350" algn="ctr" fontAlgn="base">
              <a:lnSpc>
                <a:spcPct val="150000"/>
              </a:lnSpc>
              <a:tabLst>
                <a:tab pos="0" algn="l"/>
              </a:tabLst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Arial" charset="0"/>
              </a:rPr>
              <a:t> are . . . </a:t>
            </a:r>
            <a:endParaRPr lang="en-US" sz="4000" b="1" dirty="0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57452" y="1108662"/>
            <a:ext cx="7815262" cy="5201424"/>
          </a:xfrm>
        </p:spPr>
        <p:txBody>
          <a:bodyPr wrap="square">
            <a:spAutoFit/>
          </a:bodyPr>
          <a:lstStyle/>
          <a:p>
            <a:pPr eaLnBrk="1" hangingPunct="1">
              <a:lnSpc>
                <a:spcPct val="70000"/>
              </a:lnSpc>
              <a:buFontTx/>
              <a:buNone/>
              <a:defRPr/>
            </a:pPr>
            <a:endParaRPr lang="en-US" sz="4000" b="1" dirty="0" smtClean="0">
              <a:latin typeface="Verdana" pitchFamily="34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b="1" dirty="0" smtClean="0">
                <a:latin typeface="Verdana" pitchFamily="34" charset="0"/>
              </a:rPr>
              <a:t>“units of analysis</a:t>
            </a:r>
            <a:r>
              <a:rPr lang="en-US" sz="2400" b="1" dirty="0" smtClean="0">
                <a:latin typeface="Verdana" pitchFamily="34" charset="0"/>
              </a:rPr>
              <a:t>”:</a:t>
            </a:r>
            <a:endParaRPr lang="en-US" sz="2400" b="1" dirty="0" smtClean="0">
              <a:latin typeface="Verdana" pitchFamily="34" charset="0"/>
            </a:endParaRPr>
          </a:p>
          <a:p>
            <a:pPr marL="1538288" indent="-158750" eaLnBrk="1" hangingPunct="1">
              <a:lnSpc>
                <a:spcPct val="60000"/>
              </a:lnSpc>
              <a:buFontTx/>
              <a:buNone/>
              <a:defRPr/>
            </a:pPr>
            <a:endParaRPr lang="en-US" sz="2800" b="1" dirty="0" smtClean="0">
              <a:solidFill>
                <a:schemeClr val="accent5">
                  <a:lumMod val="90000"/>
                </a:schemeClr>
              </a:solidFill>
              <a:latin typeface="Verdana" pitchFamily="34" charset="0"/>
            </a:endParaRPr>
          </a:p>
          <a:p>
            <a:pPr marL="1712913" lvl="1" indent="-333375" eaLnBrk="1" hangingPunct="1"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rgbClr val="D79694"/>
                </a:solidFill>
                <a:latin typeface="Verdana" pitchFamily="34" charset="0"/>
              </a:rPr>
              <a:t>one person</a:t>
            </a:r>
            <a:endParaRPr lang="en-US" sz="1600" dirty="0" smtClean="0">
              <a:solidFill>
                <a:srgbClr val="D79694"/>
              </a:solidFill>
              <a:latin typeface="Verdana" pitchFamily="34" charset="0"/>
            </a:endParaRPr>
          </a:p>
          <a:p>
            <a:pPr marL="1712913" lvl="1" indent="-333375" eaLnBrk="1" hangingPunct="1">
              <a:lnSpc>
                <a:spcPct val="90000"/>
              </a:lnSpc>
              <a:defRPr/>
            </a:pPr>
            <a:r>
              <a:rPr lang="en-US" sz="3200" b="1" dirty="0" smtClean="0">
                <a:solidFill>
                  <a:srgbClr val="000000"/>
                </a:solidFill>
                <a:latin typeface="Verdana" pitchFamily="34" charset="0"/>
              </a:rPr>
              <a:t>the family</a:t>
            </a:r>
            <a:endParaRPr lang="en-US" sz="1800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1712913" lvl="1" indent="-333375" eaLnBrk="1" hangingPunct="1"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rgbClr val="D79694"/>
                </a:solidFill>
                <a:latin typeface="Verdana" pitchFamily="34" charset="0"/>
              </a:rPr>
              <a:t>the community</a:t>
            </a:r>
          </a:p>
          <a:p>
            <a:pPr marL="1712913" lvl="1" indent="-333375" eaLnBrk="1" hangingPunct="1"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rgbClr val="D79694"/>
                </a:solidFill>
                <a:latin typeface="Verdana" pitchFamily="34" charset="0"/>
              </a:rPr>
              <a:t>a region</a:t>
            </a:r>
          </a:p>
          <a:p>
            <a:pPr marL="1712913" lvl="1" indent="-333375" eaLnBrk="1" hangingPunct="1"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rgbClr val="D79694"/>
                </a:solidFill>
                <a:latin typeface="Verdana" pitchFamily="34" charset="0"/>
              </a:rPr>
              <a:t>a “culture area”</a:t>
            </a:r>
          </a:p>
          <a:p>
            <a:pPr marL="1712913" lvl="1" indent="-333375" eaLnBrk="1" hangingPunct="1"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rgbClr val="D79694"/>
                </a:solidFill>
                <a:latin typeface="Verdana" pitchFamily="34" charset="0"/>
              </a:rPr>
              <a:t>a culture / “subculture”</a:t>
            </a:r>
          </a:p>
          <a:p>
            <a:pPr marL="1712913" lvl="1" indent="-333375" eaLnBrk="1" hangingPunct="1">
              <a:lnSpc>
                <a:spcPct val="90000"/>
              </a:lnSpc>
              <a:defRPr/>
            </a:pPr>
            <a:r>
              <a:rPr lang="en-US" sz="3200" b="1" dirty="0" smtClean="0">
                <a:solidFill>
                  <a:srgbClr val="000000"/>
                </a:solidFill>
                <a:latin typeface="Verdana" pitchFamily="34" charset="0"/>
              </a:rPr>
              <a:t>a nation / several nations</a:t>
            </a:r>
          </a:p>
          <a:p>
            <a:pPr marL="1712913" lvl="1" indent="-333375" eaLnBrk="1" hangingPunct="1"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rgbClr val="D79694"/>
                </a:solidFill>
                <a:latin typeface="Verdana" pitchFamily="34" charset="0"/>
              </a:rPr>
              <a:t>an item or action itself</a:t>
            </a:r>
          </a:p>
          <a:p>
            <a:pPr marL="1712913" lvl="1" indent="-333375" eaLnBrk="1" hangingPunct="1"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rgbClr val="D79694"/>
                </a:solidFill>
                <a:latin typeface="Verdana" pitchFamily="34" charset="0"/>
              </a:rPr>
              <a:t>a “cultural metaphor”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5" name="Text Box 10"/>
          <p:cNvSpPr txBox="1">
            <a:spLocks noChangeArrowheads="1"/>
          </p:cNvSpPr>
          <p:nvPr/>
        </p:nvSpPr>
        <p:spPr bwMode="auto">
          <a:xfrm>
            <a:off x="3111922" y="6397170"/>
            <a:ext cx="290496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sz="800" dirty="0">
                <a:solidFill>
                  <a:srgbClr val="000000"/>
                </a:solidFill>
                <a:hlinkClick r:id="rId2"/>
              </a:rPr>
              <a:t>www.d.umn.edu/cla/faculty/troufs/anthfood/aftexts.html#title</a:t>
            </a:r>
            <a:endParaRPr kumimoji="1" lang="en-US" sz="800" dirty="0">
              <a:solidFill>
                <a:srgbClr val="000000"/>
              </a:solidFill>
            </a:endParaRPr>
          </a:p>
        </p:txBody>
      </p:sp>
      <p:pic>
        <p:nvPicPr>
          <p:cNvPr id="7" name="Picture 6" descr="The_Cultural_Feast_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94675" y="399144"/>
            <a:ext cx="4572000" cy="5762520"/>
          </a:xfrm>
          <a:prstGeom prst="rect">
            <a:avLst/>
          </a:prstGeom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2286000" y="1764507"/>
            <a:ext cx="4572000" cy="4499693"/>
          </a:xfrm>
          <a:prstGeom prst="rect">
            <a:avLst/>
          </a:prstGeom>
          <a:gradFill flip="none" rotWithShape="1">
            <a:gsLst>
              <a:gs pos="100000">
                <a:srgbClr val="C80000"/>
              </a:gs>
              <a:gs pos="53000">
                <a:schemeClr val="bg1">
                  <a:alpha val="77000"/>
                </a:schemeClr>
              </a:gs>
              <a:gs pos="83000">
                <a:srgbClr val="D4DEFF"/>
              </a:gs>
              <a:gs pos="100000">
                <a:srgbClr val="FFC000"/>
              </a:gs>
            </a:gsLst>
            <a:lin ang="5400000" scaled="1"/>
            <a:tileRect/>
          </a:gradFill>
        </p:spPr>
        <p:txBody>
          <a:bodyPr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kumimoji="1" lang="en-US" sz="2400" b="1" i="1" kern="0" dirty="0" smtClean="0">
              <a:ln w="6350">
                <a:solidFill>
                  <a:srgbClr val="0C0600"/>
                </a:solidFill>
                <a:prstDash val="solid"/>
                <a:miter lim="800000"/>
              </a:ln>
              <a:solidFill>
                <a:srgbClr val="FFFFFF"/>
              </a:solidFill>
              <a:effectLst>
                <a:outerShdw blurRad="50800" dist="165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kumimoji="1" lang="en-US" sz="2400" b="1" i="1" kern="0" dirty="0" smtClean="0">
                <a:ln w="6350">
                  <a:solidFill>
                    <a:srgbClr val="0C0600"/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50800" dist="165100" dir="18900000" algn="bl" rotWithShape="0">
                    <a:prstClr val="black">
                      <a:alpha val="40000"/>
                    </a:prstClr>
                  </a:outerShdw>
                </a:effectLst>
              </a:rPr>
              <a:t>next: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kumimoji="1" lang="en-US" sz="2400" b="1" i="1" kern="0" dirty="0" smtClean="0">
              <a:ln w="6350">
                <a:solidFill>
                  <a:srgbClr val="0C0600"/>
                </a:solidFill>
                <a:prstDash val="solid"/>
                <a:miter lim="800000"/>
              </a:ln>
              <a:solidFill>
                <a:srgbClr val="FFFFFF"/>
              </a:solidFill>
              <a:effectLst>
                <a:outerShdw blurRad="50800" dist="165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kumimoji="1" lang="en-US" sz="2400" b="1" i="1" kern="0" dirty="0" smtClean="0">
                <a:ln w="6350">
                  <a:solidFill>
                    <a:srgbClr val="0C0600"/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50800" dist="165100" dir="18900000" algn="bl" rotWithShape="0">
                    <a:prstClr val="black">
                      <a:alpha val="40000"/>
                    </a:prstClr>
                  </a:outerShdw>
                </a:effectLst>
              </a:rPr>
              <a:t>Chapter 2</a:t>
            </a:r>
            <a:endParaRPr kumimoji="1" lang="en-US" sz="2400" b="1" i="1" kern="0" dirty="0" smtClean="0">
              <a:ln w="6350">
                <a:solidFill>
                  <a:srgbClr val="0C0600"/>
                </a:solidFill>
                <a:prstDash val="solid"/>
                <a:miter lim="800000"/>
              </a:ln>
              <a:solidFill>
                <a:srgbClr val="FFFFFF"/>
              </a:solidFill>
              <a:effectLst>
                <a:outerShdw blurRad="50800" dist="165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fontAlgn="base">
              <a:spcAft>
                <a:spcPct val="0"/>
              </a:spcAft>
            </a:pPr>
            <a:r>
              <a:rPr kumimoji="1" lang="en-US" sz="4000" b="1" i="1" kern="0" dirty="0" smtClean="0">
                <a:ln w="6350">
                  <a:solidFill>
                    <a:srgbClr val="0C0600"/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50800" dist="165100" dir="18900000" algn="bl" rotWithShape="0">
                    <a:prstClr val="black">
                      <a:alpha val="40000"/>
                    </a:prstClr>
                  </a:outerShdw>
                </a:effectLst>
              </a:rPr>
              <a:t>“Diet and Human Evolution”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kumimoji="1" lang="en-US" sz="4000" b="1" i="1" kern="0" dirty="0" smtClean="0">
              <a:ln w="6350">
                <a:solidFill>
                  <a:srgbClr val="0C0600"/>
                </a:solidFill>
                <a:prstDash val="solid"/>
                <a:miter lim="800000"/>
              </a:ln>
              <a:solidFill>
                <a:srgbClr val="FFFFFF"/>
              </a:solidFill>
              <a:effectLst>
                <a:outerShdw blurRad="50800" dist="165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kumimoji="1" lang="en-US" sz="4000" b="1" i="1" kern="0" dirty="0" smtClean="0">
              <a:ln w="6350">
                <a:solidFill>
                  <a:srgbClr val="0C0600"/>
                </a:solidFill>
                <a:prstDash val="solid"/>
                <a:miter lim="800000"/>
              </a:ln>
              <a:solidFill>
                <a:srgbClr val="FFFFFF"/>
              </a:solidFill>
              <a:effectLst>
                <a:outerShdw blurRad="50800" dist="165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3739255" y="5559141"/>
            <a:ext cx="164465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b="1" i="1" dirty="0" smtClean="0">
                <a:ln w="6350">
                  <a:solidFill>
                    <a:srgbClr val="0C0600"/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50800" dist="165100" dir="18900000" algn="bl" rotWithShape="0">
                    <a:prstClr val="black">
                      <a:alpha val="40000"/>
                    </a:prstClr>
                  </a:outerShdw>
                </a:effectLst>
              </a:rPr>
              <a:t>Tim Roufs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b="1" dirty="0" smtClean="0">
                <a:solidFill>
                  <a:srgbClr val="000000"/>
                </a:solidFill>
              </a:rPr>
              <a:t>© 2010</a:t>
            </a:r>
            <a:endParaRPr kumimoji="1" lang="en-US" sz="9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1" name="Subtitle 2"/>
          <p:cNvSpPr txBox="1">
            <a:spLocks/>
          </p:cNvSpPr>
          <p:nvPr/>
        </p:nvSpPr>
        <p:spPr bwMode="auto">
          <a:xfrm>
            <a:off x="914400" y="2749550"/>
            <a:ext cx="7315200" cy="310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srgbClr val="D79694"/>
                </a:solidFill>
              </a:rPr>
              <a:t>Biocultural Framework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srgbClr val="D79694"/>
                </a:solidFill>
              </a:rPr>
              <a:t>for the Study of Diet and Nutrition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lang="en-US" sz="1000" b="1" dirty="0">
              <a:solidFill>
                <a:srgbClr val="D79694"/>
              </a:solidFill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sz="3600" b="1" dirty="0">
                <a:solidFill>
                  <a:srgbClr val="D79694"/>
                </a:solidFill>
              </a:rPr>
              <a:t>Food Systems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lang="en-US" sz="100" b="1" dirty="0">
              <a:solidFill>
                <a:prstClr val="black"/>
              </a:solidFill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sz="5400" b="1" dirty="0">
                <a:solidFill>
                  <a:srgbClr val="000000"/>
                </a:solidFill>
              </a:rPr>
              <a:t>Next Steps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0" y="392289"/>
            <a:ext cx="9144000" cy="769441"/>
          </a:xfrm>
          <a:prstGeom prst="rect">
            <a:avLst/>
          </a:prstGeom>
          <a:gradFill flip="none" rotWithShape="1">
            <a:gsLst>
              <a:gs pos="100000">
                <a:srgbClr val="C80000"/>
              </a:gs>
              <a:gs pos="53000">
                <a:schemeClr val="bg1">
                  <a:alpha val="77000"/>
                </a:schemeClr>
              </a:gs>
              <a:gs pos="83000">
                <a:srgbClr val="D4DEFF"/>
              </a:gs>
              <a:gs pos="100000">
                <a:srgbClr val="FFC000"/>
              </a:gs>
            </a:gsLst>
            <a:lin ang="5400000" scaled="1"/>
            <a:tileRect/>
          </a:gradFill>
        </p:spPr>
        <p:txBody>
          <a:bodyPr>
            <a:spAutoFit/>
          </a:bodyPr>
          <a:lstStyle/>
          <a:p>
            <a:pPr marL="342900" indent="-342900" algn="ctr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kern="0" dirty="0">
                <a:solidFill>
                  <a:prstClr val="black"/>
                </a:solidFill>
              </a:rPr>
              <a:t>“Setting the Table for a Cultural Feast”</a:t>
            </a:r>
          </a:p>
          <a:p>
            <a:pPr marL="342900" indent="-342900" algn="ctr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lang="en-US" sz="2000" kern="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745" name="Subtitle 2"/>
          <p:cNvSpPr txBox="1">
            <a:spLocks/>
          </p:cNvSpPr>
          <p:nvPr/>
        </p:nvSpPr>
        <p:spPr bwMode="auto">
          <a:xfrm>
            <a:off x="990600" y="2333280"/>
            <a:ext cx="7315200" cy="3305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sz="2800" i="1" dirty="0" smtClean="0">
                <a:solidFill>
                  <a:srgbClr val="C80000"/>
                </a:solidFill>
              </a:rPr>
              <a:t>The Cultural Feast </a:t>
            </a:r>
            <a:r>
              <a:rPr lang="en-US" sz="2800" dirty="0" smtClean="0">
                <a:solidFill>
                  <a:srgbClr val="C80000"/>
                </a:solidFill>
              </a:rPr>
              <a:t>is </a:t>
            </a:r>
            <a:r>
              <a:rPr lang="en-US" sz="2800" dirty="0">
                <a:solidFill>
                  <a:srgbClr val="C80000"/>
                </a:solidFill>
              </a:rPr>
              <a:t>organized into three parts: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sz="3200" b="1" dirty="0">
                <a:solidFill>
                  <a:prstClr val="black"/>
                </a:solidFill>
              </a:rPr>
              <a:t>Part I: “Evolutionary and Historical Roots of Human Dietary Practices”</a:t>
            </a:r>
          </a:p>
          <a:p>
            <a:pPr algn="ctr" fontAlgn="base">
              <a:spcBef>
                <a:spcPts val="600"/>
              </a:spcBef>
              <a:spcAft>
                <a:spcPct val="0"/>
              </a:spcAft>
            </a:pPr>
            <a:endParaRPr lang="en-US" sz="1100" b="1" dirty="0">
              <a:solidFill>
                <a:prstClr val="black"/>
              </a:solidFill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sz="3200" b="1" dirty="0">
                <a:solidFill>
                  <a:prstClr val="black"/>
                </a:solidFill>
              </a:rPr>
              <a:t> looks at the evolutionary and historical roots of human dietary practices</a:t>
            </a:r>
          </a:p>
        </p:txBody>
      </p:sp>
      <p:sp>
        <p:nvSpPr>
          <p:cNvPr id="799746" name="TextBox 3"/>
          <p:cNvSpPr txBox="1">
            <a:spLocks noChangeArrowheads="1"/>
          </p:cNvSpPr>
          <p:nvPr/>
        </p:nvSpPr>
        <p:spPr bwMode="auto">
          <a:xfrm>
            <a:off x="928688" y="6248400"/>
            <a:ext cx="7315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srgbClr val="000000"/>
                </a:solidFill>
              </a:rPr>
              <a:t>The Cultural Feast</a:t>
            </a:r>
            <a:r>
              <a:rPr lang="en-US" dirty="0">
                <a:solidFill>
                  <a:srgbClr val="000000"/>
                </a:solidFill>
              </a:rPr>
              <a:t>, 2</a:t>
            </a:r>
            <a:r>
              <a:rPr lang="en-US" baseline="30000" dirty="0">
                <a:solidFill>
                  <a:srgbClr val="000000"/>
                </a:solidFill>
              </a:rPr>
              <a:t>nd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i="1" dirty="0" smtClean="0">
                <a:solidFill>
                  <a:prstClr val="black"/>
                </a:solidFill>
              </a:rPr>
              <a:t>ed</a:t>
            </a:r>
            <a:r>
              <a:rPr lang="en-US" dirty="0" smtClean="0">
                <a:solidFill>
                  <a:srgbClr val="000000"/>
                </a:solidFill>
              </a:rPr>
              <a:t>., </a:t>
            </a:r>
            <a:r>
              <a:rPr lang="en-US" dirty="0">
                <a:solidFill>
                  <a:srgbClr val="000000"/>
                </a:solidFill>
              </a:rPr>
              <a:t>p. 15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392289"/>
            <a:ext cx="9144000" cy="769441"/>
          </a:xfrm>
          <a:prstGeom prst="rect">
            <a:avLst/>
          </a:prstGeom>
          <a:gradFill flip="none" rotWithShape="1">
            <a:gsLst>
              <a:gs pos="100000">
                <a:srgbClr val="C80000"/>
              </a:gs>
              <a:gs pos="53000">
                <a:schemeClr val="bg1">
                  <a:alpha val="77000"/>
                </a:schemeClr>
              </a:gs>
              <a:gs pos="83000">
                <a:srgbClr val="D4DEFF"/>
              </a:gs>
              <a:gs pos="100000">
                <a:srgbClr val="FFC000"/>
              </a:gs>
            </a:gsLst>
            <a:lin ang="5400000" scaled="1"/>
            <a:tileRect/>
          </a:gradFill>
        </p:spPr>
        <p:txBody>
          <a:bodyPr>
            <a:spAutoFit/>
          </a:bodyPr>
          <a:lstStyle/>
          <a:p>
            <a:pPr marL="342900" indent="-342900" algn="ctr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i="1" kern="0" dirty="0">
                <a:solidFill>
                  <a:prstClr val="black"/>
                </a:solidFill>
              </a:rPr>
              <a:t>The Cultural Feast</a:t>
            </a:r>
          </a:p>
          <a:p>
            <a:pPr marL="342900" indent="-342900" algn="ctr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lang="en-US" sz="2000" kern="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914400" y="2289346"/>
            <a:ext cx="7315200" cy="325627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3200" b="1" dirty="0">
                <a:solidFill>
                  <a:prstClr val="black"/>
                </a:solidFill>
              </a:rPr>
              <a:t>Part I: Ch. 2 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3200" b="1" dirty="0">
                <a:solidFill>
                  <a:srgbClr val="C0504D">
                    <a:lumMod val="60000"/>
                    <a:lumOff val="40000"/>
                  </a:srgbClr>
                </a:solidFill>
              </a:rPr>
              <a:t>examines </a:t>
            </a:r>
            <a:endParaRPr lang="en-US" sz="3200" b="1" dirty="0" smtClean="0">
              <a:solidFill>
                <a:srgbClr val="C0504D">
                  <a:lumMod val="60000"/>
                  <a:lumOff val="40000"/>
                </a:srgbClr>
              </a:solidFill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sz="4400" b="1" dirty="0" smtClean="0">
                <a:solidFill>
                  <a:prstClr val="black"/>
                </a:solidFill>
              </a:rPr>
              <a:t>primate </a:t>
            </a:r>
            <a:r>
              <a:rPr lang="en-US" sz="4400" b="1" dirty="0">
                <a:solidFill>
                  <a:prstClr val="black"/>
                </a:solidFill>
              </a:rPr>
              <a:t>and hominid diets and their implications </a:t>
            </a:r>
            <a:endParaRPr lang="en-US" sz="4400" b="1" dirty="0" smtClean="0">
              <a:solidFill>
                <a:prstClr val="black"/>
              </a:solidFill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sz="3200" b="1" dirty="0" smtClean="0">
                <a:solidFill>
                  <a:srgbClr val="C0504D">
                    <a:lumMod val="60000"/>
                    <a:lumOff val="40000"/>
                  </a:srgbClr>
                </a:solidFill>
              </a:rPr>
              <a:t>for </a:t>
            </a:r>
            <a:r>
              <a:rPr lang="en-US" sz="3200" b="1" dirty="0">
                <a:solidFill>
                  <a:srgbClr val="C0504D">
                    <a:lumMod val="60000"/>
                    <a:lumOff val="40000"/>
                  </a:srgbClr>
                </a:solidFill>
              </a:rPr>
              <a:t>diet and health today</a:t>
            </a:r>
          </a:p>
        </p:txBody>
      </p:sp>
      <p:sp>
        <p:nvSpPr>
          <p:cNvPr id="800770" name="TextBox 2"/>
          <p:cNvSpPr txBox="1">
            <a:spLocks noChangeArrowheads="1"/>
          </p:cNvSpPr>
          <p:nvPr/>
        </p:nvSpPr>
        <p:spPr bwMode="auto">
          <a:xfrm>
            <a:off x="928688" y="6248400"/>
            <a:ext cx="7315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srgbClr val="000000"/>
                </a:solidFill>
              </a:rPr>
              <a:t>The Cultural Feast</a:t>
            </a:r>
            <a:r>
              <a:rPr lang="en-US" dirty="0">
                <a:solidFill>
                  <a:srgbClr val="000000"/>
                </a:solidFill>
              </a:rPr>
              <a:t>, 2</a:t>
            </a:r>
            <a:r>
              <a:rPr lang="en-US" baseline="30000" dirty="0">
                <a:solidFill>
                  <a:srgbClr val="000000"/>
                </a:solidFill>
              </a:rPr>
              <a:t>nd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i="1" dirty="0" smtClean="0">
                <a:solidFill>
                  <a:prstClr val="black"/>
                </a:solidFill>
              </a:rPr>
              <a:t>ed</a:t>
            </a:r>
            <a:r>
              <a:rPr lang="en-US" dirty="0" smtClean="0">
                <a:solidFill>
                  <a:srgbClr val="000000"/>
                </a:solidFill>
              </a:rPr>
              <a:t>., </a:t>
            </a:r>
            <a:r>
              <a:rPr lang="en-US" dirty="0">
                <a:solidFill>
                  <a:srgbClr val="000000"/>
                </a:solidFill>
              </a:rPr>
              <a:t>p. 15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0" y="392289"/>
            <a:ext cx="9144000" cy="769441"/>
          </a:xfrm>
          <a:prstGeom prst="rect">
            <a:avLst/>
          </a:prstGeom>
          <a:gradFill flip="none" rotWithShape="1">
            <a:gsLst>
              <a:gs pos="100000">
                <a:srgbClr val="C80000"/>
              </a:gs>
              <a:gs pos="53000">
                <a:schemeClr val="bg1">
                  <a:alpha val="77000"/>
                </a:schemeClr>
              </a:gs>
              <a:gs pos="83000">
                <a:srgbClr val="D4DEFF"/>
              </a:gs>
              <a:gs pos="100000">
                <a:srgbClr val="FFC000"/>
              </a:gs>
            </a:gsLst>
            <a:lin ang="5400000" scaled="1"/>
            <a:tileRect/>
          </a:gradFill>
        </p:spPr>
        <p:txBody>
          <a:bodyPr>
            <a:spAutoFit/>
          </a:bodyPr>
          <a:lstStyle/>
          <a:p>
            <a:pPr marL="342900" indent="-342900" algn="ctr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i="1" kern="0" dirty="0">
                <a:solidFill>
                  <a:prstClr val="black"/>
                </a:solidFill>
              </a:rPr>
              <a:t>The Cultural Feast</a:t>
            </a:r>
          </a:p>
          <a:p>
            <a:pPr marL="342900" indent="-342900" algn="ctr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lang="en-US" sz="2000" kern="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914400" y="1662580"/>
            <a:ext cx="7315200" cy="4738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3200" b="1" dirty="0">
                <a:solidFill>
                  <a:prstClr val="black"/>
                </a:solidFill>
              </a:rPr>
              <a:t>Part I: Ch. 3 </a:t>
            </a:r>
          </a:p>
          <a:p>
            <a:pPr algn="ctr">
              <a:spcBef>
                <a:spcPts val="100"/>
              </a:spcBef>
              <a:defRPr/>
            </a:pPr>
            <a:r>
              <a:rPr lang="en-US" sz="3200" b="1" dirty="0">
                <a:solidFill>
                  <a:srgbClr val="C0504D">
                    <a:lumMod val="60000"/>
                    <a:lumOff val="40000"/>
                  </a:srgbClr>
                </a:solidFill>
              </a:rPr>
              <a:t>looks at </a:t>
            </a:r>
            <a:endParaRPr lang="en-US" sz="3200" b="1" dirty="0" smtClean="0">
              <a:solidFill>
                <a:srgbClr val="C0504D">
                  <a:lumMod val="60000"/>
                  <a:lumOff val="40000"/>
                </a:srgbClr>
              </a:solidFill>
            </a:endParaRPr>
          </a:p>
          <a:p>
            <a:pPr algn="ctr">
              <a:spcBef>
                <a:spcPts val="100"/>
              </a:spcBef>
              <a:defRPr/>
            </a:pPr>
            <a:r>
              <a:rPr lang="en-US" sz="4000" b="1" dirty="0" smtClean="0">
                <a:solidFill>
                  <a:prstClr val="black"/>
                </a:solidFill>
              </a:rPr>
              <a:t>contemporary </a:t>
            </a:r>
            <a:r>
              <a:rPr lang="en-US" sz="4000" b="1" dirty="0">
                <a:solidFill>
                  <a:prstClr val="black"/>
                </a:solidFill>
              </a:rPr>
              <a:t>food systems within a historical context</a:t>
            </a:r>
            <a:r>
              <a:rPr lang="en-US" sz="3200" b="1" dirty="0">
                <a:solidFill>
                  <a:srgbClr val="C0504D">
                    <a:lumMod val="60000"/>
                    <a:lumOff val="40000"/>
                  </a:srgbClr>
                </a:solidFill>
              </a:rPr>
              <a:t>, </a:t>
            </a:r>
            <a:endParaRPr lang="en-US" sz="3200" b="1" dirty="0" smtClean="0">
              <a:solidFill>
                <a:srgbClr val="C0504D">
                  <a:lumMod val="60000"/>
                  <a:lumOff val="40000"/>
                </a:srgbClr>
              </a:solidFill>
            </a:endParaRPr>
          </a:p>
          <a:p>
            <a:pPr algn="ctr">
              <a:spcBef>
                <a:spcPts val="100"/>
              </a:spcBef>
              <a:defRPr/>
            </a:pPr>
            <a:r>
              <a:rPr lang="en-US" sz="3200" b="1" dirty="0" smtClean="0">
                <a:solidFill>
                  <a:srgbClr val="C0504D">
                    <a:lumMod val="60000"/>
                    <a:lumOff val="40000"/>
                  </a:srgbClr>
                </a:solidFill>
              </a:rPr>
              <a:t>focusing </a:t>
            </a:r>
            <a:r>
              <a:rPr lang="en-US" sz="3200" b="1" dirty="0">
                <a:solidFill>
                  <a:srgbClr val="C0504D">
                    <a:lumMod val="60000"/>
                    <a:lumOff val="40000"/>
                  </a:srgbClr>
                </a:solidFill>
              </a:rPr>
              <a:t>on the impact of a series of dramatic changes in </a:t>
            </a:r>
            <a:endParaRPr lang="en-US" sz="3200" b="1" dirty="0" smtClean="0">
              <a:solidFill>
                <a:srgbClr val="C0504D">
                  <a:lumMod val="60000"/>
                  <a:lumOff val="40000"/>
                </a:srgbClr>
              </a:solidFill>
            </a:endParaRPr>
          </a:p>
          <a:p>
            <a:pPr algn="ctr">
              <a:spcBef>
                <a:spcPts val="100"/>
              </a:spcBef>
              <a:defRPr/>
            </a:pPr>
            <a:r>
              <a:rPr lang="en-US" sz="4000" b="1" dirty="0" smtClean="0">
                <a:solidFill>
                  <a:prstClr val="black"/>
                </a:solidFill>
              </a:rPr>
              <a:t>the </a:t>
            </a:r>
            <a:r>
              <a:rPr lang="en-US" sz="4000" b="1" dirty="0">
                <a:solidFill>
                  <a:prstClr val="black"/>
                </a:solidFill>
              </a:rPr>
              <a:t>ways people interact with the environment</a:t>
            </a:r>
            <a:r>
              <a:rPr lang="en-US" sz="4000" b="1" dirty="0">
                <a:solidFill>
                  <a:srgbClr val="C0504D">
                    <a:lumMod val="60000"/>
                    <a:lumOff val="40000"/>
                  </a:srgbClr>
                </a:solidFill>
              </a:rPr>
              <a:t> </a:t>
            </a:r>
            <a:r>
              <a:rPr lang="en-US" sz="3200" b="1" dirty="0">
                <a:solidFill>
                  <a:srgbClr val="C0504D">
                    <a:lumMod val="60000"/>
                    <a:lumOff val="40000"/>
                  </a:srgbClr>
                </a:solidFill>
              </a:rPr>
              <a:t>to obtain food</a:t>
            </a:r>
          </a:p>
        </p:txBody>
      </p:sp>
      <p:sp>
        <p:nvSpPr>
          <p:cNvPr id="801794" name="TextBox 2"/>
          <p:cNvSpPr txBox="1">
            <a:spLocks noChangeArrowheads="1"/>
          </p:cNvSpPr>
          <p:nvPr/>
        </p:nvSpPr>
        <p:spPr bwMode="auto">
          <a:xfrm>
            <a:off x="928688" y="6248400"/>
            <a:ext cx="7315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srgbClr val="000000"/>
                </a:solidFill>
              </a:rPr>
              <a:t>The Cultural Feast</a:t>
            </a:r>
            <a:r>
              <a:rPr lang="en-US" dirty="0">
                <a:solidFill>
                  <a:srgbClr val="000000"/>
                </a:solidFill>
              </a:rPr>
              <a:t>, 2</a:t>
            </a:r>
            <a:r>
              <a:rPr lang="en-US" baseline="30000" dirty="0">
                <a:solidFill>
                  <a:srgbClr val="000000"/>
                </a:solidFill>
              </a:rPr>
              <a:t>nd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i="1" dirty="0" smtClean="0">
                <a:solidFill>
                  <a:prstClr val="black"/>
                </a:solidFill>
              </a:rPr>
              <a:t>ed</a:t>
            </a:r>
            <a:r>
              <a:rPr lang="en-US" dirty="0" smtClean="0">
                <a:solidFill>
                  <a:srgbClr val="000000"/>
                </a:solidFill>
              </a:rPr>
              <a:t>., </a:t>
            </a:r>
            <a:r>
              <a:rPr lang="en-US" dirty="0">
                <a:solidFill>
                  <a:srgbClr val="000000"/>
                </a:solidFill>
              </a:rPr>
              <a:t>p. 15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0" y="392289"/>
            <a:ext cx="9144000" cy="769441"/>
          </a:xfrm>
          <a:prstGeom prst="rect">
            <a:avLst/>
          </a:prstGeom>
          <a:gradFill flip="none" rotWithShape="1">
            <a:gsLst>
              <a:gs pos="100000">
                <a:srgbClr val="C80000"/>
              </a:gs>
              <a:gs pos="53000">
                <a:schemeClr val="bg1">
                  <a:alpha val="77000"/>
                </a:schemeClr>
              </a:gs>
              <a:gs pos="83000">
                <a:srgbClr val="D4DEFF"/>
              </a:gs>
              <a:gs pos="100000">
                <a:srgbClr val="FFC000"/>
              </a:gs>
            </a:gsLst>
            <a:lin ang="5400000" scaled="1"/>
            <a:tileRect/>
          </a:gradFill>
        </p:spPr>
        <p:txBody>
          <a:bodyPr>
            <a:spAutoFit/>
          </a:bodyPr>
          <a:lstStyle/>
          <a:p>
            <a:pPr marL="342900" indent="-342900" algn="ctr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i="1" kern="0" dirty="0">
                <a:solidFill>
                  <a:prstClr val="black"/>
                </a:solidFill>
              </a:rPr>
              <a:t>The Cultural Feast</a:t>
            </a:r>
          </a:p>
          <a:p>
            <a:pPr marL="342900" indent="-342900" algn="ctr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lang="en-US" sz="2000" kern="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17" name="Subtitle 2"/>
          <p:cNvSpPr txBox="1">
            <a:spLocks/>
          </p:cNvSpPr>
          <p:nvPr/>
        </p:nvSpPr>
        <p:spPr bwMode="auto">
          <a:xfrm>
            <a:off x="914400" y="2084388"/>
            <a:ext cx="7315200" cy="4208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sz="3200" b="1" dirty="0">
                <a:solidFill>
                  <a:prstClr val="black"/>
                </a:solidFill>
              </a:rPr>
              <a:t>Part II: “Food and Culture”</a:t>
            </a:r>
          </a:p>
          <a:p>
            <a:pPr algn="ctr" fontAlgn="base">
              <a:spcBef>
                <a:spcPts val="300"/>
              </a:spcBef>
              <a:spcAft>
                <a:spcPct val="0"/>
              </a:spcAft>
            </a:pPr>
            <a:r>
              <a:rPr lang="en-US" sz="2400" dirty="0">
                <a:solidFill>
                  <a:srgbClr val="D79694"/>
                </a:solidFill>
              </a:rPr>
              <a:t> </a:t>
            </a:r>
            <a:r>
              <a:rPr lang="en-US" sz="2800" b="1" dirty="0">
                <a:solidFill>
                  <a:srgbClr val="D79694"/>
                </a:solidFill>
              </a:rPr>
              <a:t>covers </a:t>
            </a:r>
            <a:r>
              <a:rPr lang="en-US" sz="3600" b="1" dirty="0">
                <a:solidFill>
                  <a:prstClr val="black"/>
                </a:solidFill>
              </a:rPr>
              <a:t>modern human populations</a:t>
            </a:r>
            <a:endParaRPr lang="en-US" sz="2800" b="1" dirty="0">
              <a:solidFill>
                <a:prstClr val="black"/>
              </a:solidFill>
            </a:endParaRPr>
          </a:p>
          <a:p>
            <a:pPr algn="ctr" fontAlgn="base">
              <a:spcBef>
                <a:spcPts val="30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D79694"/>
                </a:solidFill>
              </a:rPr>
              <a:t>and how the </a:t>
            </a:r>
            <a:r>
              <a:rPr lang="en-US" sz="3600" b="1" dirty="0">
                <a:solidFill>
                  <a:prstClr val="black"/>
                </a:solidFill>
              </a:rPr>
              <a:t>technology, social organization, and ideology </a:t>
            </a:r>
            <a:r>
              <a:rPr lang="en-US" sz="2800" b="1" dirty="0">
                <a:solidFill>
                  <a:srgbClr val="D79694"/>
                </a:solidFill>
              </a:rPr>
              <a:t>related</a:t>
            </a:r>
            <a:r>
              <a:rPr lang="en-US" sz="3200" b="1" dirty="0">
                <a:solidFill>
                  <a:prstClr val="black"/>
                </a:solidFill>
              </a:rPr>
              <a:t> </a:t>
            </a:r>
            <a:r>
              <a:rPr lang="en-US" sz="3200" b="1" dirty="0">
                <a:solidFill>
                  <a:srgbClr val="D79694"/>
                </a:solidFill>
              </a:rPr>
              <a:t>to</a:t>
            </a:r>
            <a:endParaRPr lang="en-US" sz="2800" b="1" dirty="0">
              <a:solidFill>
                <a:srgbClr val="D79694"/>
              </a:solidFill>
            </a:endParaRPr>
          </a:p>
          <a:p>
            <a:pPr algn="ctr" fontAlgn="base">
              <a:spcBef>
                <a:spcPts val="30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D79694"/>
                </a:solidFill>
              </a:rPr>
              <a:t>food production, distribution, and consumption form a set of </a:t>
            </a:r>
            <a:r>
              <a:rPr lang="en-US" sz="3600" b="1" dirty="0">
                <a:solidFill>
                  <a:prstClr val="black"/>
                </a:solidFill>
              </a:rPr>
              <a:t>interacting phenomena </a:t>
            </a:r>
            <a:r>
              <a:rPr lang="en-US" sz="2800" b="1" dirty="0">
                <a:solidFill>
                  <a:srgbClr val="000000"/>
                </a:solidFill>
              </a:rPr>
              <a:t>that</a:t>
            </a:r>
            <a:r>
              <a:rPr lang="en-US" sz="2800" b="1" dirty="0">
                <a:solidFill>
                  <a:srgbClr val="D79694"/>
                </a:solidFill>
              </a:rPr>
              <a:t> </a:t>
            </a:r>
            <a:r>
              <a:rPr lang="en-US" sz="2800" b="1" dirty="0">
                <a:solidFill>
                  <a:prstClr val="black"/>
                </a:solidFill>
              </a:rPr>
              <a:t>both influence and are influenced by the foods and diets that people consume</a:t>
            </a:r>
          </a:p>
        </p:txBody>
      </p:sp>
      <p:sp>
        <p:nvSpPr>
          <p:cNvPr id="802818" name="TextBox 2"/>
          <p:cNvSpPr txBox="1">
            <a:spLocks noChangeArrowheads="1"/>
          </p:cNvSpPr>
          <p:nvPr/>
        </p:nvSpPr>
        <p:spPr bwMode="auto">
          <a:xfrm>
            <a:off x="928688" y="6248400"/>
            <a:ext cx="7315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srgbClr val="000000"/>
                </a:solidFill>
              </a:rPr>
              <a:t>The Cultural Feast</a:t>
            </a:r>
            <a:r>
              <a:rPr lang="en-US" dirty="0">
                <a:solidFill>
                  <a:srgbClr val="000000"/>
                </a:solidFill>
              </a:rPr>
              <a:t>, 2</a:t>
            </a:r>
            <a:r>
              <a:rPr lang="en-US" baseline="30000" dirty="0">
                <a:solidFill>
                  <a:srgbClr val="000000"/>
                </a:solidFill>
              </a:rPr>
              <a:t>nd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i="1" dirty="0" smtClean="0">
                <a:solidFill>
                  <a:prstClr val="black"/>
                </a:solidFill>
              </a:rPr>
              <a:t>ed</a:t>
            </a:r>
            <a:r>
              <a:rPr lang="en-US" dirty="0" smtClean="0">
                <a:solidFill>
                  <a:srgbClr val="000000"/>
                </a:solidFill>
              </a:rPr>
              <a:t>., </a:t>
            </a:r>
            <a:r>
              <a:rPr lang="en-US" dirty="0">
                <a:solidFill>
                  <a:srgbClr val="000000"/>
                </a:solidFill>
              </a:rPr>
              <a:t>p. 15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0" y="392289"/>
            <a:ext cx="9144000" cy="769441"/>
          </a:xfrm>
          <a:prstGeom prst="rect">
            <a:avLst/>
          </a:prstGeom>
          <a:gradFill flip="none" rotWithShape="1">
            <a:gsLst>
              <a:gs pos="100000">
                <a:srgbClr val="C80000"/>
              </a:gs>
              <a:gs pos="53000">
                <a:schemeClr val="bg1">
                  <a:alpha val="77000"/>
                </a:schemeClr>
              </a:gs>
              <a:gs pos="83000">
                <a:srgbClr val="D4DEFF"/>
              </a:gs>
              <a:gs pos="100000">
                <a:srgbClr val="FFC000"/>
              </a:gs>
            </a:gsLst>
            <a:lin ang="5400000" scaled="1"/>
            <a:tileRect/>
          </a:gradFill>
        </p:spPr>
        <p:txBody>
          <a:bodyPr>
            <a:spAutoFit/>
          </a:bodyPr>
          <a:lstStyle/>
          <a:p>
            <a:pPr marL="342900" indent="-342900" algn="ctr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i="1" kern="0" dirty="0">
                <a:solidFill>
                  <a:prstClr val="black"/>
                </a:solidFill>
              </a:rPr>
              <a:t>The Cultural Feast</a:t>
            </a:r>
          </a:p>
          <a:p>
            <a:pPr marL="342900" indent="-342900" algn="ctr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lang="en-US" sz="2000" kern="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914400" y="2112963"/>
            <a:ext cx="7315200" cy="42165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3200" b="1" dirty="0">
                <a:solidFill>
                  <a:prstClr val="black"/>
                </a:solidFill>
              </a:rPr>
              <a:t>Part II: Ch. 4 </a:t>
            </a:r>
          </a:p>
          <a:p>
            <a:pPr algn="ctr">
              <a:defRPr/>
            </a:pPr>
            <a:r>
              <a:rPr lang="en-US" sz="3200" b="1" dirty="0">
                <a:solidFill>
                  <a:srgbClr val="C0504D">
                    <a:lumMod val="60000"/>
                    <a:lumOff val="40000"/>
                  </a:srgbClr>
                </a:solidFill>
              </a:rPr>
              <a:t>introduces the </a:t>
            </a:r>
            <a:endParaRPr lang="en-US" sz="3200" b="1" dirty="0" smtClean="0">
              <a:solidFill>
                <a:srgbClr val="C0504D">
                  <a:lumMod val="60000"/>
                  <a:lumOff val="40000"/>
                </a:srgbClr>
              </a:solidFill>
            </a:endParaRPr>
          </a:p>
          <a:p>
            <a:pPr algn="ctr">
              <a:defRPr/>
            </a:pPr>
            <a:r>
              <a:rPr lang="en-US" sz="4000" b="1" dirty="0" smtClean="0">
                <a:solidFill>
                  <a:prstClr val="black"/>
                </a:solidFill>
              </a:rPr>
              <a:t>concept </a:t>
            </a:r>
            <a:r>
              <a:rPr lang="en-US" sz="4000" b="1" dirty="0">
                <a:solidFill>
                  <a:prstClr val="black"/>
                </a:solidFill>
              </a:rPr>
              <a:t>of culture and describes the influence it has on food practices</a:t>
            </a:r>
            <a:r>
              <a:rPr lang="en-US" sz="3200" b="1" dirty="0">
                <a:solidFill>
                  <a:srgbClr val="C0504D">
                    <a:lumMod val="60000"/>
                    <a:lumOff val="40000"/>
                  </a:srgbClr>
                </a:solidFill>
              </a:rPr>
              <a:t>, </a:t>
            </a:r>
            <a:endParaRPr lang="en-US" sz="3200" b="1" dirty="0" smtClean="0">
              <a:solidFill>
                <a:srgbClr val="C0504D">
                  <a:lumMod val="60000"/>
                  <a:lumOff val="40000"/>
                </a:srgbClr>
              </a:solidFill>
            </a:endParaRPr>
          </a:p>
          <a:p>
            <a:pPr algn="ctr">
              <a:defRPr/>
            </a:pPr>
            <a:r>
              <a:rPr lang="en-US" sz="2800" b="1" dirty="0" smtClean="0">
                <a:solidFill>
                  <a:srgbClr val="C0504D">
                    <a:lumMod val="60000"/>
                    <a:lumOff val="40000"/>
                  </a:srgbClr>
                </a:solidFill>
              </a:rPr>
              <a:t>including </a:t>
            </a:r>
            <a:r>
              <a:rPr lang="en-US" sz="2800" b="1" dirty="0">
                <a:solidFill>
                  <a:srgbClr val="C0504D">
                    <a:lumMod val="60000"/>
                    <a:lumOff val="40000"/>
                  </a:srgbClr>
                </a:solidFill>
              </a:rPr>
              <a:t>what is considered edible and how groups select certain items </a:t>
            </a:r>
            <a:endParaRPr lang="en-US" sz="2800" b="1" dirty="0" smtClean="0">
              <a:solidFill>
                <a:srgbClr val="C0504D">
                  <a:lumMod val="60000"/>
                  <a:lumOff val="40000"/>
                </a:srgbClr>
              </a:solidFill>
            </a:endParaRPr>
          </a:p>
          <a:p>
            <a:pPr algn="ctr">
              <a:defRPr/>
            </a:pPr>
            <a:r>
              <a:rPr lang="en-US" sz="2800" b="1" dirty="0" smtClean="0">
                <a:solidFill>
                  <a:srgbClr val="C0504D">
                    <a:lumMod val="60000"/>
                    <a:lumOff val="40000"/>
                  </a:srgbClr>
                </a:solidFill>
              </a:rPr>
              <a:t>to </a:t>
            </a:r>
            <a:r>
              <a:rPr lang="en-US" sz="2800" b="1" dirty="0">
                <a:solidFill>
                  <a:srgbClr val="C0504D">
                    <a:lumMod val="60000"/>
                    <a:lumOff val="40000"/>
                  </a:srgbClr>
                </a:solidFill>
              </a:rPr>
              <a:t>make up their diet</a:t>
            </a:r>
          </a:p>
        </p:txBody>
      </p:sp>
      <p:sp>
        <p:nvSpPr>
          <p:cNvPr id="803842" name="TextBox 2"/>
          <p:cNvSpPr txBox="1">
            <a:spLocks noChangeArrowheads="1"/>
          </p:cNvSpPr>
          <p:nvPr/>
        </p:nvSpPr>
        <p:spPr bwMode="auto">
          <a:xfrm>
            <a:off x="928688" y="6248400"/>
            <a:ext cx="7315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srgbClr val="000000"/>
                </a:solidFill>
              </a:rPr>
              <a:t>The Cultural Feast</a:t>
            </a:r>
            <a:r>
              <a:rPr lang="en-US" dirty="0">
                <a:solidFill>
                  <a:srgbClr val="000000"/>
                </a:solidFill>
              </a:rPr>
              <a:t>, 2</a:t>
            </a:r>
            <a:r>
              <a:rPr lang="en-US" baseline="30000" dirty="0">
                <a:solidFill>
                  <a:srgbClr val="000000"/>
                </a:solidFill>
              </a:rPr>
              <a:t>nd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i="1" dirty="0" smtClean="0">
                <a:solidFill>
                  <a:prstClr val="black"/>
                </a:solidFill>
              </a:rPr>
              <a:t>ed</a:t>
            </a:r>
            <a:r>
              <a:rPr lang="en-US" dirty="0" smtClean="0">
                <a:solidFill>
                  <a:srgbClr val="000000"/>
                </a:solidFill>
              </a:rPr>
              <a:t>., </a:t>
            </a:r>
            <a:r>
              <a:rPr lang="en-US" dirty="0">
                <a:solidFill>
                  <a:srgbClr val="000000"/>
                </a:solidFill>
              </a:rPr>
              <a:t>p. 15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0" y="392289"/>
            <a:ext cx="9144000" cy="769441"/>
          </a:xfrm>
          <a:prstGeom prst="rect">
            <a:avLst/>
          </a:prstGeom>
          <a:gradFill flip="none" rotWithShape="1">
            <a:gsLst>
              <a:gs pos="100000">
                <a:srgbClr val="C80000"/>
              </a:gs>
              <a:gs pos="53000">
                <a:schemeClr val="bg1">
                  <a:alpha val="77000"/>
                </a:schemeClr>
              </a:gs>
              <a:gs pos="83000">
                <a:srgbClr val="D4DEFF"/>
              </a:gs>
              <a:gs pos="100000">
                <a:srgbClr val="FFC000"/>
              </a:gs>
            </a:gsLst>
            <a:lin ang="5400000" scaled="1"/>
            <a:tileRect/>
          </a:gradFill>
        </p:spPr>
        <p:txBody>
          <a:bodyPr>
            <a:spAutoFit/>
          </a:bodyPr>
          <a:lstStyle/>
          <a:p>
            <a:pPr marL="342900" indent="-342900" algn="ctr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i="1" kern="0" dirty="0">
                <a:solidFill>
                  <a:prstClr val="black"/>
                </a:solidFill>
              </a:rPr>
              <a:t>The Cultural Feast</a:t>
            </a:r>
          </a:p>
          <a:p>
            <a:pPr marL="342900" indent="-342900" algn="ctr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lang="en-US" sz="2000" kern="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914400" y="2097088"/>
            <a:ext cx="7315200" cy="39087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3200" b="1" dirty="0">
                <a:solidFill>
                  <a:prstClr val="black"/>
                </a:solidFill>
              </a:rPr>
              <a:t>Part II: </a:t>
            </a:r>
            <a:r>
              <a:rPr lang="en-US" sz="3200" b="1" dirty="0">
                <a:solidFill>
                  <a:srgbClr val="C0504D">
                    <a:lumMod val="60000"/>
                    <a:lumOff val="40000"/>
                  </a:srgbClr>
                </a:solidFill>
              </a:rPr>
              <a:t>Ch. 4 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800" b="1" dirty="0">
                <a:solidFill>
                  <a:srgbClr val="C0504D">
                    <a:lumMod val="60000"/>
                    <a:lumOff val="40000"/>
                  </a:srgbClr>
                </a:solidFill>
              </a:rPr>
              <a:t>is followed by a more detailed examination of 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3200" b="1" dirty="0">
                <a:solidFill>
                  <a:srgbClr val="C0504D">
                    <a:lumMod val="60000"/>
                    <a:lumOff val="40000"/>
                  </a:srgbClr>
                </a:solidFill>
              </a:rPr>
              <a:t>the major components of culture: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4000" b="1" dirty="0">
                <a:solidFill>
                  <a:prstClr val="black"/>
                </a:solidFill>
              </a:rPr>
              <a:t>technology </a:t>
            </a:r>
            <a:r>
              <a:rPr lang="en-US" sz="3200" b="1" dirty="0">
                <a:solidFill>
                  <a:srgbClr val="C0504D">
                    <a:lumMod val="60000"/>
                    <a:lumOff val="40000"/>
                  </a:srgbClr>
                </a:solidFill>
              </a:rPr>
              <a:t>(Part II: </a:t>
            </a:r>
            <a:r>
              <a:rPr lang="en-US" sz="3200" b="1" dirty="0" err="1">
                <a:solidFill>
                  <a:srgbClr val="C0504D">
                    <a:lumMod val="60000"/>
                    <a:lumOff val="40000"/>
                  </a:srgbClr>
                </a:solidFill>
              </a:rPr>
              <a:t>Chs</a:t>
            </a:r>
            <a:r>
              <a:rPr lang="en-US" sz="3200" b="1" dirty="0">
                <a:solidFill>
                  <a:srgbClr val="C0504D">
                    <a:lumMod val="60000"/>
                    <a:lumOff val="40000"/>
                  </a:srgbClr>
                </a:solidFill>
              </a:rPr>
              <a:t>. 5 and 6)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4000" b="1" dirty="0">
                <a:solidFill>
                  <a:prstClr val="black"/>
                </a:solidFill>
              </a:rPr>
              <a:t>social organization </a:t>
            </a:r>
            <a:r>
              <a:rPr lang="en-US" sz="3200" b="1" dirty="0">
                <a:solidFill>
                  <a:srgbClr val="C0504D">
                    <a:lumMod val="60000"/>
                    <a:lumOff val="40000"/>
                  </a:srgbClr>
                </a:solidFill>
              </a:rPr>
              <a:t>(Part II: Ch. 7)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4000" b="1" dirty="0">
                <a:solidFill>
                  <a:prstClr val="black"/>
                </a:solidFill>
              </a:rPr>
              <a:t>ideology </a:t>
            </a:r>
            <a:r>
              <a:rPr lang="en-US" sz="3200" b="1" dirty="0">
                <a:solidFill>
                  <a:srgbClr val="C0504D">
                    <a:lumMod val="60000"/>
                    <a:lumOff val="40000"/>
                  </a:srgbClr>
                </a:solidFill>
              </a:rPr>
              <a:t>(Part II: Ch. 8)</a:t>
            </a:r>
          </a:p>
        </p:txBody>
      </p:sp>
      <p:sp>
        <p:nvSpPr>
          <p:cNvPr id="804866" name="TextBox 2"/>
          <p:cNvSpPr txBox="1">
            <a:spLocks noChangeArrowheads="1"/>
          </p:cNvSpPr>
          <p:nvPr/>
        </p:nvSpPr>
        <p:spPr bwMode="auto">
          <a:xfrm>
            <a:off x="928688" y="6248400"/>
            <a:ext cx="7315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srgbClr val="000000"/>
                </a:solidFill>
              </a:rPr>
              <a:t>The Cultural Feast</a:t>
            </a:r>
            <a:r>
              <a:rPr lang="en-US" dirty="0">
                <a:solidFill>
                  <a:srgbClr val="000000"/>
                </a:solidFill>
              </a:rPr>
              <a:t>, 2</a:t>
            </a:r>
            <a:r>
              <a:rPr lang="en-US" baseline="30000" dirty="0">
                <a:solidFill>
                  <a:srgbClr val="000000"/>
                </a:solidFill>
              </a:rPr>
              <a:t>nd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i="1" dirty="0" smtClean="0">
                <a:solidFill>
                  <a:prstClr val="black"/>
                </a:solidFill>
              </a:rPr>
              <a:t>ed</a:t>
            </a:r>
            <a:r>
              <a:rPr lang="en-US" dirty="0" smtClean="0">
                <a:solidFill>
                  <a:srgbClr val="000000"/>
                </a:solidFill>
              </a:rPr>
              <a:t>., </a:t>
            </a:r>
            <a:r>
              <a:rPr lang="en-US" dirty="0">
                <a:solidFill>
                  <a:srgbClr val="000000"/>
                </a:solidFill>
              </a:rPr>
              <a:t>p. 16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0" y="392289"/>
            <a:ext cx="9144000" cy="769441"/>
          </a:xfrm>
          <a:prstGeom prst="rect">
            <a:avLst/>
          </a:prstGeom>
          <a:gradFill flip="none" rotWithShape="1">
            <a:gsLst>
              <a:gs pos="100000">
                <a:srgbClr val="C80000"/>
              </a:gs>
              <a:gs pos="53000">
                <a:schemeClr val="bg1">
                  <a:alpha val="77000"/>
                </a:schemeClr>
              </a:gs>
              <a:gs pos="83000">
                <a:srgbClr val="D4DEFF"/>
              </a:gs>
              <a:gs pos="100000">
                <a:srgbClr val="FFC000"/>
              </a:gs>
            </a:gsLst>
            <a:lin ang="5400000" scaled="1"/>
            <a:tileRect/>
          </a:gradFill>
        </p:spPr>
        <p:txBody>
          <a:bodyPr>
            <a:spAutoFit/>
          </a:bodyPr>
          <a:lstStyle/>
          <a:p>
            <a:pPr marL="342900" indent="-342900" algn="ctr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i="1" kern="0" dirty="0">
                <a:solidFill>
                  <a:prstClr val="black"/>
                </a:solidFill>
              </a:rPr>
              <a:t>The Cultural Feast</a:t>
            </a:r>
          </a:p>
          <a:p>
            <a:pPr marL="342900" indent="-342900" algn="ctr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lang="en-US" sz="2000" kern="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890" name="TextBox 2"/>
          <p:cNvSpPr txBox="1">
            <a:spLocks noChangeArrowheads="1"/>
          </p:cNvSpPr>
          <p:nvPr/>
        </p:nvSpPr>
        <p:spPr bwMode="auto">
          <a:xfrm>
            <a:off x="928688" y="6248400"/>
            <a:ext cx="7315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srgbClr val="FFFFFF"/>
                </a:solidFill>
              </a:rPr>
              <a:t>The Cultural Feast</a:t>
            </a:r>
            <a:r>
              <a:rPr lang="en-US" dirty="0">
                <a:solidFill>
                  <a:srgbClr val="FFFFFF"/>
                </a:solidFill>
              </a:rPr>
              <a:t>, 2</a:t>
            </a:r>
            <a:r>
              <a:rPr lang="en-US" baseline="30000" dirty="0">
                <a:solidFill>
                  <a:srgbClr val="FFFFFF"/>
                </a:solidFill>
              </a:rPr>
              <a:t>nd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i="1" dirty="0">
                <a:solidFill>
                  <a:srgbClr val="FFFFFF"/>
                </a:solidFill>
              </a:rPr>
              <a:t>ed</a:t>
            </a:r>
            <a:r>
              <a:rPr lang="en-US" dirty="0">
                <a:solidFill>
                  <a:srgbClr val="FFFFFF"/>
                </a:solidFill>
              </a:rPr>
              <a:t>., p. 4</a:t>
            </a:r>
          </a:p>
        </p:txBody>
      </p:sp>
      <p:pic>
        <p:nvPicPr>
          <p:cNvPr id="805891" name="Picture 5" descr="biocultural_framewor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4325" y="663575"/>
            <a:ext cx="595947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5834063" y="1981200"/>
            <a:ext cx="1343025" cy="644525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916363" y="1981200"/>
            <a:ext cx="1341437" cy="644525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981200" y="1981200"/>
            <a:ext cx="1341438" cy="644525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583</Words>
  <Application>Microsoft Office PowerPoint</Application>
  <PresentationFormat>On-screen Show (4:3)</PresentationFormat>
  <Paragraphs>105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3_Office Theme</vt:lpstr>
      <vt:lpstr>4_Office Theme</vt:lpstr>
      <vt:lpstr>15_Default Design</vt:lpstr>
      <vt:lpstr>7_Default Design</vt:lpstr>
      <vt:lpstr>8_Default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University of Minnesota Duluth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Tim Roufs</dc:creator>
  <cp:lastModifiedBy>Tim Roufs</cp:lastModifiedBy>
  <cp:revision>5</cp:revision>
  <dcterms:created xsi:type="dcterms:W3CDTF">2010-09-12T01:15:20Z</dcterms:created>
  <dcterms:modified xsi:type="dcterms:W3CDTF">2010-09-12T07:15:06Z</dcterms:modified>
</cp:coreProperties>
</file>