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1.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2.xml" ContentType="application/inkml+xml"/>
  <Override PartName="/ppt/ink/ink3.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51" r:id="rId1"/>
    <p:sldMasterId id="2147483652" r:id="rId2"/>
    <p:sldMasterId id="2147483653" r:id="rId3"/>
    <p:sldMasterId id="2147483654" r:id="rId4"/>
    <p:sldMasterId id="2147483748" r:id="rId5"/>
    <p:sldMasterId id="2147483784" r:id="rId6"/>
    <p:sldMasterId id="2147484036" r:id="rId7"/>
    <p:sldMasterId id="2147484336" r:id="rId8"/>
    <p:sldMasterId id="2147484626" r:id="rId9"/>
    <p:sldMasterId id="2147484638" r:id="rId10"/>
  </p:sldMasterIdLst>
  <p:notesMasterIdLst>
    <p:notesMasterId r:id="rId178"/>
  </p:notesMasterIdLst>
  <p:sldIdLst>
    <p:sldId id="3617" r:id="rId11"/>
    <p:sldId id="3330" r:id="rId12"/>
    <p:sldId id="3693" r:id="rId13"/>
    <p:sldId id="4588" r:id="rId14"/>
    <p:sldId id="4731" r:id="rId15"/>
    <p:sldId id="4936" r:id="rId16"/>
    <p:sldId id="4937" r:id="rId17"/>
    <p:sldId id="3344" r:id="rId18"/>
    <p:sldId id="3345" r:id="rId19"/>
    <p:sldId id="3346" r:id="rId20"/>
    <p:sldId id="3347" r:id="rId21"/>
    <p:sldId id="3616" r:id="rId22"/>
    <p:sldId id="3348" r:id="rId23"/>
    <p:sldId id="3349" r:id="rId24"/>
    <p:sldId id="3350" r:id="rId25"/>
    <p:sldId id="3351" r:id="rId26"/>
    <p:sldId id="1539" r:id="rId27"/>
    <p:sldId id="1538" r:id="rId28"/>
    <p:sldId id="4584" r:id="rId29"/>
    <p:sldId id="3355" r:id="rId30"/>
    <p:sldId id="3356" r:id="rId31"/>
    <p:sldId id="4585" r:id="rId32"/>
    <p:sldId id="3714" r:id="rId33"/>
    <p:sldId id="4586" r:id="rId34"/>
    <p:sldId id="4587" r:id="rId35"/>
    <p:sldId id="3713" r:id="rId36"/>
    <p:sldId id="3357" r:id="rId37"/>
    <p:sldId id="3358" r:id="rId38"/>
    <p:sldId id="3359" r:id="rId39"/>
    <p:sldId id="3360" r:id="rId40"/>
    <p:sldId id="3694" r:id="rId41"/>
    <p:sldId id="3433" r:id="rId42"/>
    <p:sldId id="3696" r:id="rId43"/>
    <p:sldId id="3620" r:id="rId44"/>
    <p:sldId id="3621" r:id="rId45"/>
    <p:sldId id="3622" r:id="rId46"/>
    <p:sldId id="3623" r:id="rId47"/>
    <p:sldId id="3624" r:id="rId48"/>
    <p:sldId id="3625" r:id="rId49"/>
    <p:sldId id="3626" r:id="rId50"/>
    <p:sldId id="3627" r:id="rId51"/>
    <p:sldId id="4938" r:id="rId52"/>
    <p:sldId id="4939" r:id="rId53"/>
    <p:sldId id="4940" r:id="rId54"/>
    <p:sldId id="3630" r:id="rId55"/>
    <p:sldId id="3610" r:id="rId56"/>
    <p:sldId id="4852" r:id="rId57"/>
    <p:sldId id="4851" r:id="rId58"/>
    <p:sldId id="3698" r:id="rId59"/>
    <p:sldId id="3700" r:id="rId60"/>
    <p:sldId id="3631" r:id="rId61"/>
    <p:sldId id="3632" r:id="rId62"/>
    <p:sldId id="3633" r:id="rId63"/>
    <p:sldId id="3634" r:id="rId64"/>
    <p:sldId id="3635" r:id="rId65"/>
    <p:sldId id="3636" r:id="rId66"/>
    <p:sldId id="3637" r:id="rId67"/>
    <p:sldId id="3638" r:id="rId68"/>
    <p:sldId id="3607" r:id="rId69"/>
    <p:sldId id="1540" r:id="rId70"/>
    <p:sldId id="3639" r:id="rId71"/>
    <p:sldId id="3697" r:id="rId72"/>
    <p:sldId id="501" r:id="rId73"/>
    <p:sldId id="3710" r:id="rId74"/>
    <p:sldId id="3688" r:id="rId75"/>
    <p:sldId id="972" r:id="rId76"/>
    <p:sldId id="3689" r:id="rId77"/>
    <p:sldId id="3690" r:id="rId78"/>
    <p:sldId id="1055" r:id="rId79"/>
    <p:sldId id="1056" r:id="rId80"/>
    <p:sldId id="524" r:id="rId81"/>
    <p:sldId id="1545" r:id="rId82"/>
    <p:sldId id="536" r:id="rId83"/>
    <p:sldId id="980" r:id="rId84"/>
    <p:sldId id="1057" r:id="rId85"/>
    <p:sldId id="1547" r:id="rId86"/>
    <p:sldId id="528" r:id="rId87"/>
    <p:sldId id="991" r:id="rId88"/>
    <p:sldId id="3691" r:id="rId89"/>
    <p:sldId id="542" r:id="rId90"/>
    <p:sldId id="3642" r:id="rId91"/>
    <p:sldId id="3692" r:id="rId92"/>
    <p:sldId id="3645" r:id="rId93"/>
    <p:sldId id="3646" r:id="rId94"/>
    <p:sldId id="1001" r:id="rId95"/>
    <p:sldId id="998" r:id="rId96"/>
    <p:sldId id="996" r:id="rId97"/>
    <p:sldId id="547" r:id="rId98"/>
    <p:sldId id="880" r:id="rId99"/>
    <p:sldId id="3701" r:id="rId100"/>
    <p:sldId id="3651" r:id="rId101"/>
    <p:sldId id="3650" r:id="rId102"/>
    <p:sldId id="4574" r:id="rId103"/>
    <p:sldId id="4583" r:id="rId104"/>
    <p:sldId id="4575" r:id="rId105"/>
    <p:sldId id="4576" r:id="rId106"/>
    <p:sldId id="4577" r:id="rId107"/>
    <p:sldId id="4582" r:id="rId108"/>
    <p:sldId id="4578" r:id="rId109"/>
    <p:sldId id="3659" r:id="rId110"/>
    <p:sldId id="3660" r:id="rId111"/>
    <p:sldId id="3661" r:id="rId112"/>
    <p:sldId id="4276" r:id="rId113"/>
    <p:sldId id="3662" r:id="rId114"/>
    <p:sldId id="4278" r:id="rId115"/>
    <p:sldId id="3663" r:id="rId116"/>
    <p:sldId id="3664" r:id="rId117"/>
    <p:sldId id="3665" r:id="rId118"/>
    <p:sldId id="3666" r:id="rId119"/>
    <p:sldId id="3667" r:id="rId120"/>
    <p:sldId id="3671" r:id="rId121"/>
    <p:sldId id="3672" r:id="rId122"/>
    <p:sldId id="3673" r:id="rId123"/>
    <p:sldId id="3674" r:id="rId124"/>
    <p:sldId id="3675" r:id="rId125"/>
    <p:sldId id="3676" r:id="rId126"/>
    <p:sldId id="3704" r:id="rId127"/>
    <p:sldId id="1243" r:id="rId128"/>
    <p:sldId id="4935" r:id="rId129"/>
    <p:sldId id="3705" r:id="rId130"/>
    <p:sldId id="3706" r:id="rId131"/>
    <p:sldId id="3707" r:id="rId132"/>
    <p:sldId id="3708" r:id="rId133"/>
    <p:sldId id="3677" r:id="rId134"/>
    <p:sldId id="3678" r:id="rId135"/>
    <p:sldId id="3679" r:id="rId136"/>
    <p:sldId id="3680" r:id="rId137"/>
    <p:sldId id="3681" r:id="rId138"/>
    <p:sldId id="3682" r:id="rId139"/>
    <p:sldId id="3683" r:id="rId140"/>
    <p:sldId id="569" r:id="rId141"/>
    <p:sldId id="570" r:id="rId142"/>
    <p:sldId id="1112" r:id="rId143"/>
    <p:sldId id="571" r:id="rId144"/>
    <p:sldId id="572" r:id="rId145"/>
    <p:sldId id="843" r:id="rId146"/>
    <p:sldId id="3717" r:id="rId147"/>
    <p:sldId id="3715" r:id="rId148"/>
    <p:sldId id="3716" r:id="rId149"/>
    <p:sldId id="573" r:id="rId150"/>
    <p:sldId id="574" r:id="rId151"/>
    <p:sldId id="4428" r:id="rId152"/>
    <p:sldId id="4429" r:id="rId153"/>
    <p:sldId id="4580" r:id="rId154"/>
    <p:sldId id="1059" r:id="rId155"/>
    <p:sldId id="1580" r:id="rId156"/>
    <p:sldId id="3709" r:id="rId157"/>
    <p:sldId id="1765" r:id="rId158"/>
    <p:sldId id="600" r:id="rId159"/>
    <p:sldId id="1114" r:id="rId160"/>
    <p:sldId id="1147" r:id="rId161"/>
    <p:sldId id="580" r:id="rId162"/>
    <p:sldId id="587" r:id="rId163"/>
    <p:sldId id="633" r:id="rId164"/>
    <p:sldId id="634" r:id="rId165"/>
    <p:sldId id="635" r:id="rId166"/>
    <p:sldId id="1210" r:id="rId167"/>
    <p:sldId id="513" r:id="rId168"/>
    <p:sldId id="514" r:id="rId169"/>
    <p:sldId id="515" r:id="rId170"/>
    <p:sldId id="661" r:id="rId171"/>
    <p:sldId id="662" r:id="rId172"/>
    <p:sldId id="1197" r:id="rId173"/>
    <p:sldId id="3718" r:id="rId174"/>
    <p:sldId id="3720" r:id="rId175"/>
    <p:sldId id="1590" r:id="rId176"/>
    <p:sldId id="3719" r:id="rId177"/>
  </p:sldIdLst>
  <p:sldSz cx="9144000" cy="6858000" type="screen4x3"/>
  <p:notesSz cx="6858000" cy="9144000"/>
  <p:defaultTextStyle>
    <a:defPPr>
      <a:defRPr lang="en-US"/>
    </a:defPPr>
    <a:lvl1pPr algn="ctr" rtl="0" fontAlgn="base">
      <a:spcBef>
        <a:spcPct val="20000"/>
      </a:spcBef>
      <a:spcAft>
        <a:spcPct val="0"/>
      </a:spcAft>
      <a:defRPr sz="3200" b="1" i="1" kern="1200">
        <a:solidFill>
          <a:schemeClr val="tx1"/>
        </a:solidFill>
        <a:latin typeface="Verdana" pitchFamily="34" charset="0"/>
        <a:ea typeface="+mn-ea"/>
        <a:cs typeface="+mn-cs"/>
      </a:defRPr>
    </a:lvl1pPr>
    <a:lvl2pPr marL="457200" algn="ctr" rtl="0" fontAlgn="base">
      <a:spcBef>
        <a:spcPct val="20000"/>
      </a:spcBef>
      <a:spcAft>
        <a:spcPct val="0"/>
      </a:spcAft>
      <a:defRPr sz="3200" b="1" i="1" kern="1200">
        <a:solidFill>
          <a:schemeClr val="tx1"/>
        </a:solidFill>
        <a:latin typeface="Verdana" pitchFamily="34" charset="0"/>
        <a:ea typeface="+mn-ea"/>
        <a:cs typeface="+mn-cs"/>
      </a:defRPr>
    </a:lvl2pPr>
    <a:lvl3pPr marL="914400" algn="ctr" rtl="0" fontAlgn="base">
      <a:spcBef>
        <a:spcPct val="20000"/>
      </a:spcBef>
      <a:spcAft>
        <a:spcPct val="0"/>
      </a:spcAft>
      <a:defRPr sz="3200" b="1" i="1" kern="1200">
        <a:solidFill>
          <a:schemeClr val="tx1"/>
        </a:solidFill>
        <a:latin typeface="Verdana" pitchFamily="34" charset="0"/>
        <a:ea typeface="+mn-ea"/>
        <a:cs typeface="+mn-cs"/>
      </a:defRPr>
    </a:lvl3pPr>
    <a:lvl4pPr marL="1371600" algn="ctr" rtl="0" fontAlgn="base">
      <a:spcBef>
        <a:spcPct val="20000"/>
      </a:spcBef>
      <a:spcAft>
        <a:spcPct val="0"/>
      </a:spcAft>
      <a:defRPr sz="3200" b="1" i="1" kern="1200">
        <a:solidFill>
          <a:schemeClr val="tx1"/>
        </a:solidFill>
        <a:latin typeface="Verdana" pitchFamily="34" charset="0"/>
        <a:ea typeface="+mn-ea"/>
        <a:cs typeface="+mn-cs"/>
      </a:defRPr>
    </a:lvl4pPr>
    <a:lvl5pPr marL="1828800" algn="ctr" rtl="0" fontAlgn="base">
      <a:spcBef>
        <a:spcPct val="20000"/>
      </a:spcBef>
      <a:spcAft>
        <a:spcPct val="0"/>
      </a:spcAft>
      <a:defRPr sz="3200" b="1" i="1" kern="1200">
        <a:solidFill>
          <a:schemeClr val="tx1"/>
        </a:solidFill>
        <a:latin typeface="Verdana" pitchFamily="34" charset="0"/>
        <a:ea typeface="+mn-ea"/>
        <a:cs typeface="+mn-cs"/>
      </a:defRPr>
    </a:lvl5pPr>
    <a:lvl6pPr marL="2286000" algn="l" defTabSz="914400" rtl="0" eaLnBrk="1" latinLnBrk="0" hangingPunct="1">
      <a:defRPr sz="3200" b="1" i="1" kern="1200">
        <a:solidFill>
          <a:schemeClr val="tx1"/>
        </a:solidFill>
        <a:latin typeface="Verdana" pitchFamily="34" charset="0"/>
        <a:ea typeface="+mn-ea"/>
        <a:cs typeface="+mn-cs"/>
      </a:defRPr>
    </a:lvl6pPr>
    <a:lvl7pPr marL="2743200" algn="l" defTabSz="914400" rtl="0" eaLnBrk="1" latinLnBrk="0" hangingPunct="1">
      <a:defRPr sz="3200" b="1" i="1" kern="1200">
        <a:solidFill>
          <a:schemeClr val="tx1"/>
        </a:solidFill>
        <a:latin typeface="Verdana" pitchFamily="34" charset="0"/>
        <a:ea typeface="+mn-ea"/>
        <a:cs typeface="+mn-cs"/>
      </a:defRPr>
    </a:lvl7pPr>
    <a:lvl8pPr marL="3200400" algn="l" defTabSz="914400" rtl="0" eaLnBrk="1" latinLnBrk="0" hangingPunct="1">
      <a:defRPr sz="3200" b="1" i="1" kern="1200">
        <a:solidFill>
          <a:schemeClr val="tx1"/>
        </a:solidFill>
        <a:latin typeface="Verdana" pitchFamily="34" charset="0"/>
        <a:ea typeface="+mn-ea"/>
        <a:cs typeface="+mn-cs"/>
      </a:defRPr>
    </a:lvl8pPr>
    <a:lvl9pPr marL="3657600" algn="l" defTabSz="914400" rtl="0" eaLnBrk="1" latinLnBrk="0" hangingPunct="1">
      <a:defRPr sz="3200" b="1" i="1"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4B39"/>
    <a:srgbClr val="635C4C"/>
    <a:srgbClr val="47392C"/>
    <a:srgbClr val="4AB6FF"/>
    <a:srgbClr val="C5E4E7"/>
    <a:srgbClr val="FEF9F5"/>
    <a:srgbClr val="002395"/>
    <a:srgbClr val="ED2939"/>
    <a:srgbClr val="F0F0F0"/>
    <a:srgbClr val="94D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60" autoAdjust="0"/>
    <p:restoredTop sz="91902" autoAdjust="0"/>
  </p:normalViewPr>
  <p:slideViewPr>
    <p:cSldViewPr>
      <p:cViewPr varScale="1">
        <p:scale>
          <a:sx n="65" d="100"/>
          <a:sy n="65" d="100"/>
        </p:scale>
        <p:origin x="102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3588"/>
    </p:cViewPr>
  </p:sorterViewPr>
  <p:notesViewPr>
    <p:cSldViewPr>
      <p:cViewPr varScale="1">
        <p:scale>
          <a:sx n="58" d="100"/>
          <a:sy n="58" d="100"/>
        </p:scale>
        <p:origin x="-18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59" Type="http://schemas.openxmlformats.org/officeDocument/2006/relationships/slide" Target="slides/slide149.xml"/><Relationship Id="rId170" Type="http://schemas.openxmlformats.org/officeDocument/2006/relationships/slide" Target="slides/slide160.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53" Type="http://schemas.openxmlformats.org/officeDocument/2006/relationships/slide" Target="slides/slide43.xml"/><Relationship Id="rId74" Type="http://schemas.openxmlformats.org/officeDocument/2006/relationships/slide" Target="slides/slide64.xml"/><Relationship Id="rId128" Type="http://schemas.openxmlformats.org/officeDocument/2006/relationships/slide" Target="slides/slide118.xml"/><Relationship Id="rId149" Type="http://schemas.openxmlformats.org/officeDocument/2006/relationships/slide" Target="slides/slide139.xml"/><Relationship Id="rId5" Type="http://schemas.openxmlformats.org/officeDocument/2006/relationships/slideMaster" Target="slideMasters/slideMaster5.xml"/><Relationship Id="rId95" Type="http://schemas.openxmlformats.org/officeDocument/2006/relationships/slide" Target="slides/slide85.xml"/><Relationship Id="rId160" Type="http://schemas.openxmlformats.org/officeDocument/2006/relationships/slide" Target="slides/slide150.xml"/><Relationship Id="rId181" Type="http://schemas.openxmlformats.org/officeDocument/2006/relationships/theme" Target="theme/theme1.xml"/><Relationship Id="rId22" Type="http://schemas.openxmlformats.org/officeDocument/2006/relationships/slide" Target="slides/slide12.xml"/><Relationship Id="rId43" Type="http://schemas.openxmlformats.org/officeDocument/2006/relationships/slide" Target="slides/slide33.xml"/><Relationship Id="rId64" Type="http://schemas.openxmlformats.org/officeDocument/2006/relationships/slide" Target="slides/slide54.xml"/><Relationship Id="rId118" Type="http://schemas.openxmlformats.org/officeDocument/2006/relationships/slide" Target="slides/slide108.xml"/><Relationship Id="rId139" Type="http://schemas.openxmlformats.org/officeDocument/2006/relationships/slide" Target="slides/slide129.xml"/><Relationship Id="rId85" Type="http://schemas.openxmlformats.org/officeDocument/2006/relationships/slide" Target="slides/slide75.xml"/><Relationship Id="rId150" Type="http://schemas.openxmlformats.org/officeDocument/2006/relationships/slide" Target="slides/slide140.xml"/><Relationship Id="rId171" Type="http://schemas.openxmlformats.org/officeDocument/2006/relationships/slide" Target="slides/slide161.xml"/><Relationship Id="rId12" Type="http://schemas.openxmlformats.org/officeDocument/2006/relationships/slide" Target="slides/slide2.xml"/><Relationship Id="rId33" Type="http://schemas.openxmlformats.org/officeDocument/2006/relationships/slide" Target="slides/slide23.xml"/><Relationship Id="rId108" Type="http://schemas.openxmlformats.org/officeDocument/2006/relationships/slide" Target="slides/slide98.xml"/><Relationship Id="rId129" Type="http://schemas.openxmlformats.org/officeDocument/2006/relationships/slide" Target="slides/slide119.xml"/><Relationship Id="rId54" Type="http://schemas.openxmlformats.org/officeDocument/2006/relationships/slide" Target="slides/slide44.xml"/><Relationship Id="rId75" Type="http://schemas.openxmlformats.org/officeDocument/2006/relationships/slide" Target="slides/slide65.xml"/><Relationship Id="rId96" Type="http://schemas.openxmlformats.org/officeDocument/2006/relationships/slide" Target="slides/slide86.xml"/><Relationship Id="rId140" Type="http://schemas.openxmlformats.org/officeDocument/2006/relationships/slide" Target="slides/slide130.xml"/><Relationship Id="rId161" Type="http://schemas.openxmlformats.org/officeDocument/2006/relationships/slide" Target="slides/slide151.xml"/><Relationship Id="rId182" Type="http://schemas.openxmlformats.org/officeDocument/2006/relationships/tableStyles" Target="tableStyles.xml"/><Relationship Id="rId6" Type="http://schemas.openxmlformats.org/officeDocument/2006/relationships/slideMaster" Target="slideMasters/slideMaster6.xml"/><Relationship Id="rId23" Type="http://schemas.openxmlformats.org/officeDocument/2006/relationships/slide" Target="slides/slide13.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slide" Target="slides/slide120.xml"/><Relationship Id="rId135" Type="http://schemas.openxmlformats.org/officeDocument/2006/relationships/slide" Target="slides/slide125.xml"/><Relationship Id="rId151" Type="http://schemas.openxmlformats.org/officeDocument/2006/relationships/slide" Target="slides/slide141.xml"/><Relationship Id="rId156" Type="http://schemas.openxmlformats.org/officeDocument/2006/relationships/slide" Target="slides/slide146.xml"/><Relationship Id="rId177" Type="http://schemas.openxmlformats.org/officeDocument/2006/relationships/slide" Target="slides/slide167.xml"/><Relationship Id="rId172" Type="http://schemas.openxmlformats.org/officeDocument/2006/relationships/slide" Target="slides/slide162.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167" Type="http://schemas.openxmlformats.org/officeDocument/2006/relationships/slide" Target="slides/slide157.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162" Type="http://schemas.openxmlformats.org/officeDocument/2006/relationships/slide" Target="slides/slide15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157" Type="http://schemas.openxmlformats.org/officeDocument/2006/relationships/slide" Target="slides/slide147.xml"/><Relationship Id="rId178" Type="http://schemas.openxmlformats.org/officeDocument/2006/relationships/notesMaster" Target="notesMasters/notesMaster1.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73" Type="http://schemas.openxmlformats.org/officeDocument/2006/relationships/slide" Target="slides/slide163.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slide" Target="slides/slide158.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slide" Target="slides/slide153.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74" Type="http://schemas.openxmlformats.org/officeDocument/2006/relationships/slide" Target="slides/slide164.xml"/><Relationship Id="rId179" Type="http://schemas.openxmlformats.org/officeDocument/2006/relationships/presProps" Target="presProps.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slide" Target="slides/slide138.xml"/><Relationship Id="rId164" Type="http://schemas.openxmlformats.org/officeDocument/2006/relationships/slide" Target="slides/slide154.xml"/><Relationship Id="rId169" Type="http://schemas.openxmlformats.org/officeDocument/2006/relationships/slide" Target="slides/slide159.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viewProps" Target="viewProps.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slide" Target="slides/slide144.xml"/><Relationship Id="rId175" Type="http://schemas.openxmlformats.org/officeDocument/2006/relationships/slide" Target="slides/slide165.xml"/><Relationship Id="rId16" Type="http://schemas.openxmlformats.org/officeDocument/2006/relationships/slide" Target="slides/slide6.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slide" Target="slides/slide134.xml"/><Relationship Id="rId90" Type="http://schemas.openxmlformats.org/officeDocument/2006/relationships/slide" Target="slides/slide80.xml"/><Relationship Id="rId165" Type="http://schemas.openxmlformats.org/officeDocument/2006/relationships/slide" Target="slides/slide155.xml"/><Relationship Id="rId27" Type="http://schemas.openxmlformats.org/officeDocument/2006/relationships/slide" Target="slides/slide17.xml"/><Relationship Id="rId48" Type="http://schemas.openxmlformats.org/officeDocument/2006/relationships/slide" Target="slides/slide38.xml"/><Relationship Id="rId69" Type="http://schemas.openxmlformats.org/officeDocument/2006/relationships/slide" Target="slides/slide59.xml"/><Relationship Id="rId113" Type="http://schemas.openxmlformats.org/officeDocument/2006/relationships/slide" Target="slides/slide103.xml"/><Relationship Id="rId134" Type="http://schemas.openxmlformats.org/officeDocument/2006/relationships/slide" Target="slides/slide124.xml"/><Relationship Id="rId80" Type="http://schemas.openxmlformats.org/officeDocument/2006/relationships/slide" Target="slides/slide70.xml"/><Relationship Id="rId155" Type="http://schemas.openxmlformats.org/officeDocument/2006/relationships/slide" Target="slides/slide145.xml"/><Relationship Id="rId176" Type="http://schemas.openxmlformats.org/officeDocument/2006/relationships/slide" Target="slides/slide166.xml"/><Relationship Id="rId17" Type="http://schemas.openxmlformats.org/officeDocument/2006/relationships/slide" Target="slides/slide7.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24" Type="http://schemas.openxmlformats.org/officeDocument/2006/relationships/slide" Target="slides/slide114.xml"/><Relationship Id="rId70" Type="http://schemas.openxmlformats.org/officeDocument/2006/relationships/slide" Target="slides/slide60.xml"/><Relationship Id="rId91" Type="http://schemas.openxmlformats.org/officeDocument/2006/relationships/slide" Target="slides/slide81.xml"/><Relationship Id="rId145" Type="http://schemas.openxmlformats.org/officeDocument/2006/relationships/slide" Target="slides/slide135.xml"/><Relationship Id="rId166" Type="http://schemas.openxmlformats.org/officeDocument/2006/relationships/slide" Target="slides/slide156.xml"/><Relationship Id="rId1" Type="http://schemas.openxmlformats.org/officeDocument/2006/relationships/slideMaster" Target="slideMasters/slideMaster1.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6T08:34:38.9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0,'5'1,"0"-1,0 1,0-1,0 1,0 1,0-1,0 1,0 0,-1 0,1 0,0 1,6 5,3 3,-1 0,17 21,-23-24,0 0,1 0,0 0,0-1,1 0,0-1,0 0,16 8,64 16,61 25,95 32,-222-80,-4-2,1 0,33 1,-30-4,39 10,-29-5,66 6,-8-2,-23 5,-43-9,43 5,-24-5,0 2,-1 2,69 27,-35-11,-37-16,1 0,0-3,0-2,1-1,75-2,-80-4,-6 0,1 1,-1 2,52 8,77 24,-123-29,1-1,-1-2,54-4,53 3,-79 12,-48-9,1-1,17 2,116-5,20 1,-40 23,-108-22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1T00:46:59.1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0 107,'268'-14,"4"0,365 15,-440-15,-16 0,18 1,16 0,-91 13,237-10,-235-2,215 8,-60 44,-198-24,1-4,98 2,-41-17,136 5,-171 10,18 2,12-11,206-22,-214 11,-36 3,4-7,22-1,-28 12,149 18,45 12,195-18,-304-13,408 2,-403-13,-29 0,-43 11,-35 2,75-10,125-9,3 20,-102 1,977-2,-1002-13,-19 1,444 9,-294 5,510-2,-575 15,-103-4,159 17,-171-18,131 8,-116-17,198-4,-132-14,-88 7,-4-2,45-3,181 15,-181 13,48 2,-4-17,113 4,-142 11,37 1,246-14,-200-1,-51-14,-82 3,75-16,-58 8,-109 19,1 0,0 1,-1 1,1-1,-1 1,1 1,-1-1,1 1,-1 0,0 1,0 0,8 4,7 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1T00:47:05.5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0 109,'8'0,"0"-1,0-1,0 1,9-4,13-2,99-21,-82 16,1 2,72-5,230 14,-162 3,-8-4,205 5,-133 22,60 3,336-28,-278-1,-172-12,-29 1,277 10,-232 3,-166-3,51-9,15 0,93-2,206-5,64 19,-426 1,0 3,71 16,-10-1,-40-9,334 59,-361-60,2-1,-1-2,66 1,-30-4,97 18,56 3,278-24,-251-3,-209 5,1 2,65 15,-36-5,119 15,398 6,-512-36,75-2,-71-11,8 0,-4 0,1 0,17 0,9-1,39-2,-73 6,0 0,140-9,90 21,158-3,-387-5,1-5,129-31,-207 39,42-11,1 2,112-8,8 20,-68 2,114-13,267-6,-371 18,56 12,-19 1,33-15,-80-1,139 15,-108-1,155-7,-265-6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i="0"/>
            </a:lvl1pPr>
          </a:lstStyle>
          <a:p>
            <a:pPr>
              <a:defRPr/>
            </a:pPr>
            <a:endParaRPr lang="en-US"/>
          </a:p>
        </p:txBody>
      </p:sp>
      <p:sp>
        <p:nvSpPr>
          <p:cNvPr id="22937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i="0"/>
            </a:lvl1pPr>
          </a:lstStyle>
          <a:p>
            <a:pPr>
              <a:defRPr/>
            </a:pPr>
            <a:endParaRPr lang="en-US"/>
          </a:p>
        </p:txBody>
      </p:sp>
      <p:sp>
        <p:nvSpPr>
          <p:cNvPr id="4075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293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938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i="0"/>
            </a:lvl1pPr>
          </a:lstStyle>
          <a:p>
            <a:pPr>
              <a:defRPr/>
            </a:pPr>
            <a:endParaRPr lang="en-US"/>
          </a:p>
        </p:txBody>
      </p:sp>
      <p:sp>
        <p:nvSpPr>
          <p:cNvPr id="22938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i="0"/>
            </a:lvl1pPr>
          </a:lstStyle>
          <a:p>
            <a:pPr>
              <a:defRPr/>
            </a:pPr>
            <a:fld id="{5A3BB2A0-9F96-4455-8764-AB3F92E3EFD1}" type="slidenum">
              <a:rPr lang="en-US"/>
              <a:pPr>
                <a:defRPr/>
              </a:pPr>
              <a:t>‹#›</a:t>
            </a:fld>
            <a:endParaRPr lang="en-US"/>
          </a:p>
        </p:txBody>
      </p:sp>
    </p:spTree>
    <p:extLst>
      <p:ext uri="{BB962C8B-B14F-4D97-AF65-F5344CB8AC3E}">
        <p14:creationId xmlns:p14="http://schemas.microsoft.com/office/powerpoint/2010/main" val="18525223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51967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1197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98387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05404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045091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ADCF55C7-A016-49EF-B2AE-2567801B2A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652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71155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96713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03609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29138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03446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752449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05034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1229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30074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5753F9E1-D94A-4BA7-88F6-8475F20E101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80640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14376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182656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21188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0804815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7978964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845106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891987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263127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681784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7109891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673161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728162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9365091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22074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11541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7A06E6AC-E129-4B8E-BAA8-A8C3E7ACA051}"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69628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7A06E6AC-E129-4B8E-BAA8-A8C3E7ACA051}"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678914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dirty="0" err="1">
                <a:solidFill>
                  <a:schemeClr val="bg1"/>
                </a:solidFill>
              </a:rPr>
              <a:t>ousa</a:t>
            </a:r>
            <a:endParaRPr lang="en-US" dirty="0"/>
          </a:p>
        </p:txBody>
      </p:sp>
      <p:sp>
        <p:nvSpPr>
          <p:cNvPr id="4" name="Slide Number Placeholder 3"/>
          <p:cNvSpPr>
            <a:spLocks noGrp="1"/>
          </p:cNvSpPr>
          <p:nvPr>
            <p:ph type="sldNum" sz="quarter" idx="5"/>
          </p:nvPr>
        </p:nvSpPr>
        <p:spPr/>
        <p:txBody>
          <a:bodyPr/>
          <a:lstStyle/>
          <a:p>
            <a:pPr>
              <a:defRPr/>
            </a:pPr>
            <a:fld id="{5A3BB2A0-9F96-4455-8764-AB3F92E3EFD1}" type="slidenum">
              <a:rPr lang="en-US" smtClean="0"/>
              <a:pPr>
                <a:defRPr/>
              </a:pPr>
              <a:t>62</a:t>
            </a:fld>
            <a:endParaRPr lang="en-US"/>
          </a:p>
        </p:txBody>
      </p:sp>
    </p:spTree>
    <p:extLst>
      <p:ext uri="{BB962C8B-B14F-4D97-AF65-F5344CB8AC3E}">
        <p14:creationId xmlns:p14="http://schemas.microsoft.com/office/powerpoint/2010/main" val="939710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290761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8087782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297680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5014998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261664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751260D2-8728-4658-859E-C051469BD08F}"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795282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751260D2-8728-4658-859E-C051469BD08F}"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8873119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3BB2A0-9F96-4455-8764-AB3F92E3EFD1}" type="slidenum">
              <a:rPr lang="en-US" smtClean="0"/>
              <a:pPr>
                <a:defRPr/>
              </a:pPr>
              <a:t>148</a:t>
            </a:fld>
            <a:endParaRPr lang="en-US"/>
          </a:p>
        </p:txBody>
      </p:sp>
    </p:spTree>
    <p:extLst>
      <p:ext uri="{BB962C8B-B14F-4D97-AF65-F5344CB8AC3E}">
        <p14:creationId xmlns:p14="http://schemas.microsoft.com/office/powerpoint/2010/main" val="2923959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47446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88011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98316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74827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07792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1"/>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8758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16472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564364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30"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65635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63909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1319062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40384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980666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40185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38"/>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14519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4"/>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74"/>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57892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30"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4222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25"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BA51D6-ABA1-4715-BC46-D3EF30F8BE4D}"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129B66-184B-4378-A488-EEFFB24FB047}"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2A1FC2-075E-4858-B759-9C704DAB9CCF}"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83AB0F-3CC2-41A2-8FF9-7880C1A8A6BC}"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4B8EEE-AFD7-40D1-AE25-6FCA83A80C89}"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1CA815-5362-4D48-BC07-37726AEA49A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4934E8-06E8-4D94-A923-68DC6C4AB80B}"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B801F8-EB69-4781-A317-68208D449595}"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C88415-E0F4-4824-8894-614E87DA185B}"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4712EE-22C1-4D86-B4F1-247488EBAEDE}"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08C411-C9AF-4F57-9C90-FCACD2F493FA}"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9EA6A9-E6FC-4345-B5C3-0E1888E6807A}"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A5F0C6-D1AC-4E3E-BA06-B989E239A848}"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E0061A-64CD-437B-8BF5-609B7D5E0849}"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5EB464-D9BD-4E76-B515-8BEC8044DD42}"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0ACBD9-555A-4743-9946-27B0991294E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0BDCFD-FD57-43B1-9404-DA93B70E6F4E}"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9F7362-AE3D-4DF7-A5C4-D3ED7AF26C43}"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B0E69C-4EC7-4CA6-B6C1-1F734F719001}"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8625DF-CB00-46CC-9CB0-3097D6118F8A}"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5DB846-53BA-416C-AFF1-EF99578CD6B4}"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32560F-C3D6-408E-B48A-FC83DD876C80}"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9EA6A9-E6FC-4345-B5C3-0E1888E6807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A5F0C6-D1AC-4E3E-BA06-B989E239A84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E0061A-64CD-437B-8BF5-609B7D5E084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5EB464-D9BD-4E76-B515-8BEC8044DD4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0ACBD9-555A-4743-9946-27B0991294E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0BDCFD-FD57-43B1-9404-DA93B70E6F4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9F7362-AE3D-4DF7-A5C4-D3ED7AF26C4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B0E69C-4EC7-4CA6-B6C1-1F734F71900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25DF-CB00-46CC-9CB0-3097D6118F8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DB846-53BA-416C-AFF1-EF99578CD6B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32560F-C3D6-408E-B48A-FC83DD876C8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38100" y="-12700"/>
            <a:ext cx="9239250" cy="6940550"/>
            <a:chOff x="-12" y="-10"/>
            <a:chExt cx="5820" cy="4372"/>
          </a:xfrm>
        </p:grpSpPr>
        <p:sp>
          <p:nvSpPr>
            <p:cNvPr id="5" name="Rectangle 3"/>
            <p:cNvSpPr>
              <a:spLocks noChangeArrowheads="1"/>
            </p:cNvSpPr>
            <p:nvPr userDrawn="1"/>
          </p:nvSpPr>
          <p:spPr bwMode="lt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6" name="Rectangle 4"/>
            <p:cNvSpPr>
              <a:spLocks noChangeArrowheads="1"/>
            </p:cNvSpPr>
            <p:nvPr userDrawn="1"/>
          </p:nvSpPr>
          <p:spPr bwMode="lt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7" name="AutoShape 5"/>
            <p:cNvSpPr>
              <a:spLocks noChangeArrowheads="1"/>
            </p:cNvSpPr>
            <p:nvPr userDrawn="1"/>
          </p:nvSpPr>
          <p:spPr bwMode="lt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8" name="AutoShape 6"/>
            <p:cNvSpPr>
              <a:spLocks noChangeArrowheads="1"/>
            </p:cNvSpPr>
            <p:nvPr userDrawn="1"/>
          </p:nvSpPr>
          <p:spPr bwMode="lt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9" name="Rectangle 7" descr="Green marble"/>
            <p:cNvSpPr>
              <a:spLocks noChangeArrowheads="1"/>
            </p:cNvSpPr>
            <p:nvPr userDrawn="1"/>
          </p:nvSpPr>
          <p:spPr bwMode="ltGray">
            <a:xfrm>
              <a:off x="184" y="176"/>
              <a:ext cx="5432" cy="3988"/>
            </a:xfrm>
            <a:prstGeom prst="rect">
              <a:avLst/>
            </a:prstGeom>
            <a:blipFill dpi="0" rotWithShape="0">
              <a:blip r:embed="rId2" cstate="print"/>
              <a:srcRect/>
              <a:tile tx="0" ty="0" sx="100000" sy="100000" flip="none" algn="tl"/>
            </a:blipFill>
            <a:ln w="12700">
              <a:noFill/>
              <a:miter lim="800000"/>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grpSp>
        <p:nvGrpSpPr>
          <p:cNvPr id="3" name="Group 13"/>
          <p:cNvGrpSpPr>
            <a:grpSpLocks/>
          </p:cNvGrpSpPr>
          <p:nvPr/>
        </p:nvGrpSpPr>
        <p:grpSpPr bwMode="auto">
          <a:xfrm>
            <a:off x="609600" y="3324225"/>
            <a:ext cx="8001000" cy="374650"/>
            <a:chOff x="384" y="2094"/>
            <a:chExt cx="5040" cy="236"/>
          </a:xfrm>
        </p:grpSpPr>
        <p:sp>
          <p:nvSpPr>
            <p:cNvPr id="11" name="Rectangle 14"/>
            <p:cNvSpPr>
              <a:spLocks noChangeArrowheads="1"/>
            </p:cNvSpPr>
            <p:nvPr/>
          </p:nvSpPr>
          <p:spPr bwMode="auto">
            <a:xfrm>
              <a:off x="384" y="2186"/>
              <a:ext cx="5040" cy="144"/>
            </a:xfrm>
            <a:prstGeom prst="rect">
              <a:avLst/>
            </a:prstGeom>
            <a:solidFill>
              <a:schemeClr val="bg2"/>
            </a:soli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2" name="Rectangle 15"/>
            <p:cNvSpPr>
              <a:spLocks noChangeArrowheads="1"/>
            </p:cNvSpPr>
            <p:nvPr/>
          </p:nvSpPr>
          <p:spPr bwMode="auto">
            <a:xfrm>
              <a:off x="388" y="2094"/>
              <a:ext cx="4941" cy="175"/>
            </a:xfrm>
            <a:prstGeom prst="rect">
              <a:avLst/>
            </a:prstGeom>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n w="12700">
              <a:solidFill>
                <a:schemeClr val="folHlink"/>
              </a:solid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3" name="Line 16"/>
            <p:cNvSpPr>
              <a:spLocks noChangeShapeType="1"/>
            </p:cNvSpPr>
            <p:nvPr/>
          </p:nvSpPr>
          <p:spPr bwMode="auto">
            <a:xfrm>
              <a:off x="392" y="2138"/>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4" name="Line 17"/>
            <p:cNvSpPr>
              <a:spLocks noChangeShapeType="1"/>
            </p:cNvSpPr>
            <p:nvPr/>
          </p:nvSpPr>
          <p:spPr bwMode="auto">
            <a:xfrm>
              <a:off x="392" y="2186"/>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5" name="Line 18"/>
            <p:cNvSpPr>
              <a:spLocks noChangeShapeType="1"/>
            </p:cNvSpPr>
            <p:nvPr/>
          </p:nvSpPr>
          <p:spPr bwMode="auto">
            <a:xfrm>
              <a:off x="392" y="2234"/>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 name="Line 19"/>
            <p:cNvSpPr>
              <a:spLocks noChangeShapeType="1"/>
            </p:cNvSpPr>
            <p:nvPr/>
          </p:nvSpPr>
          <p:spPr bwMode="auto">
            <a:xfrm>
              <a:off x="392" y="2129"/>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7" name="Line 20"/>
            <p:cNvSpPr>
              <a:spLocks noChangeShapeType="1"/>
            </p:cNvSpPr>
            <p:nvPr/>
          </p:nvSpPr>
          <p:spPr bwMode="auto">
            <a:xfrm>
              <a:off x="392" y="2177"/>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8" name="Line 21"/>
            <p:cNvSpPr>
              <a:spLocks noChangeShapeType="1"/>
            </p:cNvSpPr>
            <p:nvPr/>
          </p:nvSpPr>
          <p:spPr bwMode="auto">
            <a:xfrm>
              <a:off x="392" y="2225"/>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sp>
        <p:nvSpPr>
          <p:cNvPr id="1617928" name="Rectangle 8"/>
          <p:cNvSpPr>
            <a:spLocks noGrp="1" noChangeArrowheads="1"/>
          </p:cNvSpPr>
          <p:nvPr>
            <p:ph type="ctrTitle"/>
          </p:nvPr>
        </p:nvSpPr>
        <p:spPr>
          <a:xfrm>
            <a:off x="685800" y="1828800"/>
            <a:ext cx="7772400" cy="1143000"/>
          </a:xfrm>
        </p:spPr>
        <p:txBody>
          <a:bodyPr/>
          <a:lstStyle>
            <a:lvl1pPr>
              <a:defRPr/>
            </a:lvl1pPr>
          </a:lstStyle>
          <a:p>
            <a:r>
              <a:rPr lang="en-US"/>
              <a:t>Click to edit Master title style</a:t>
            </a:r>
          </a:p>
        </p:txBody>
      </p:sp>
      <p:sp>
        <p:nvSpPr>
          <p:cNvPr id="1617929" name="Rectangle 9"/>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9" name="Rectangle 10"/>
          <p:cNvSpPr>
            <a:spLocks noGrp="1" noChangeArrowheads="1"/>
          </p:cNvSpPr>
          <p:nvPr>
            <p:ph type="dt" sz="half" idx="10"/>
          </p:nvPr>
        </p:nvSpPr>
        <p:spPr>
          <a:xfrm>
            <a:off x="698500" y="6154738"/>
            <a:ext cx="1905000" cy="457200"/>
          </a:xfrm>
        </p:spPr>
        <p:txBody>
          <a:bodyPr/>
          <a:lstStyle>
            <a:lvl1pPr>
              <a:defRPr/>
            </a:lvl1pPr>
          </a:lstStyle>
          <a:p>
            <a:pPr>
              <a:defRPr/>
            </a:pPr>
            <a:endParaRPr lang="en-US">
              <a:solidFill>
                <a:srgbClr val="EAEAEA"/>
              </a:solidFill>
            </a:endParaRPr>
          </a:p>
        </p:txBody>
      </p:sp>
      <p:sp>
        <p:nvSpPr>
          <p:cNvPr id="20" name="Rectangle 11"/>
          <p:cNvSpPr>
            <a:spLocks noGrp="1" noChangeArrowheads="1"/>
          </p:cNvSpPr>
          <p:nvPr>
            <p:ph type="ftr" sz="quarter" idx="11"/>
          </p:nvPr>
        </p:nvSpPr>
        <p:spPr>
          <a:xfrm>
            <a:off x="3136900" y="6154738"/>
            <a:ext cx="2895600" cy="457200"/>
          </a:xfrm>
        </p:spPr>
        <p:txBody>
          <a:bodyPr/>
          <a:lstStyle>
            <a:lvl1pPr>
              <a:defRPr/>
            </a:lvl1pPr>
          </a:lstStyle>
          <a:p>
            <a:pPr>
              <a:defRPr/>
            </a:pPr>
            <a:endParaRPr lang="en-US">
              <a:solidFill>
                <a:srgbClr val="EAEAEA"/>
              </a:solidFill>
            </a:endParaRPr>
          </a:p>
        </p:txBody>
      </p:sp>
      <p:sp>
        <p:nvSpPr>
          <p:cNvPr id="21" name="Rectangle 12"/>
          <p:cNvSpPr>
            <a:spLocks noGrp="1" noChangeArrowheads="1"/>
          </p:cNvSpPr>
          <p:nvPr>
            <p:ph type="sldNum" sz="quarter" idx="12"/>
          </p:nvPr>
        </p:nvSpPr>
        <p:spPr>
          <a:xfrm>
            <a:off x="6565900" y="6154738"/>
            <a:ext cx="1905000" cy="457200"/>
          </a:xfrm>
        </p:spPr>
        <p:txBody>
          <a:bodyPr/>
          <a:lstStyle>
            <a:lvl1pPr>
              <a:defRPr/>
            </a:lvl1pPr>
          </a:lstStyle>
          <a:p>
            <a:pPr>
              <a:defRPr/>
            </a:pPr>
            <a:fld id="{E1A0ADF6-662F-4BE1-B46D-5624F5673177}"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F6902B3F-D3EB-40F8-8824-992DDBE9F59D}"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4CEEDBE-B931-4E81-ACCE-40022928635A}"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a:prstGeom prst="rect">
            <a:avLst/>
          </a:prstGeom>
        </p:spPr>
        <p:txBody>
          <a:bodyPr/>
          <a:lstStyle/>
          <a:p>
            <a:r>
              <a:rPr lang="en-US"/>
              <a:t>Click to edit Master title style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85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09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CF69043A-409D-4DB4-81B3-B73B66468CC4}"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425CA81B-2170-4C84-9AEE-3EB2BE835373}"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8857EDAB-93DD-47C3-9FD6-EFF827DCA95A}"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5A7A6FE9-7131-4D8C-8E3F-235BF552756E}"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04E4601B-E292-4DE3-B2A4-C9A2A02A7CAC}"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174E2B82-6CAE-4104-87A2-C16E510D1219}"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22705D1-5DBB-44EE-BCEA-FE8959F32587}"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4625" y="350838"/>
            <a:ext cx="1946275" cy="5429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50838"/>
            <a:ext cx="5686425" cy="5429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4E4AAD2-048E-41E5-9351-20407CB37105}"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BA51D6-ABA1-4715-BC46-D3EF30F8BE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7988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129B66-184B-4378-A488-EEFFB24FB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65806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A1FC2-075E-4858-B759-9C704DAB9C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3492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83AB0F-3CC2-41A2-8FF9-7880C1A8A6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6297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4B8EEE-AFD7-40D1-AE25-6FCA83A80C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90997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31CA815-5362-4D48-BC07-37726AEA49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3895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4934E8-06E8-4D94-A923-68DC6C4AB8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35019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B801F8-EB69-4781-A317-68208D449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32185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C88415-E0F4-4824-8894-614E87DA18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13035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4712EE-22C1-4D86-B4F1-247488EBAE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74063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08C411-C9AF-4F57-9C90-FCACD2F493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583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44693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9887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95875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02060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86345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75238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84509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8805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40365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175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0.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914400" y="1598613"/>
            <a:ext cx="7315200"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455613" y="1598613"/>
            <a:ext cx="8226425"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2498"/>
      </p:ext>
    </p:extLst>
  </p:cSld>
  <p:clrMap bg1="lt1" tx1="dk1" bg2="lt2" tx2="dk2" accent1="accent1" accent2="accent2" accent3="accent3" accent4="accent4" accent5="accent5" accent6="accent6" hlink="hlink" folHlink="folHlink"/>
  <p:sldLayoutIdLst>
    <p:sldLayoutId id="2147484639" r:id="rId1"/>
    <p:sldLayoutId id="2147484640" r:id="rId2"/>
    <p:sldLayoutId id="2147484641" r:id="rId3"/>
    <p:sldLayoutId id="2147484642" r:id="rId4"/>
    <p:sldLayoutId id="2147484643" r:id="rId5"/>
    <p:sldLayoutId id="2147484644" r:id="rId6"/>
    <p:sldLayoutId id="2147484645" r:id="rId7"/>
    <p:sldLayoutId id="2147484646" r:id="rId8"/>
    <p:sldLayoutId id="2147484647" r:id="rId9"/>
    <p:sldLayoutId id="2147484648" r:id="rId10"/>
    <p:sldLayoutId id="2147484649" r:id="rId11"/>
    <p:sldLayoutId id="214748465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01874"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CD3ADD1A-82B4-4C90-A520-D8F35D86CB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8AD73DB6-6F1D-4CDE-91B4-C429B92FB2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8AD73DB6-6F1D-4CDE-91B4-C429B92FB277}"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8100" y="-12700"/>
            <a:ext cx="9239250" cy="6940550"/>
            <a:chOff x="-12" y="-10"/>
            <a:chExt cx="5820" cy="4372"/>
          </a:xfrm>
        </p:grpSpPr>
        <p:sp>
          <p:nvSpPr>
            <p:cNvPr id="1616899" name="Rectangle 3"/>
            <p:cNvSpPr>
              <a:spLocks noChangeArrowheads="1"/>
            </p:cNvSpPr>
            <p:nvPr userDrawn="1"/>
          </p:nvSpPr>
          <p:spPr bwMode="inv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0" name="Rectangle 4"/>
            <p:cNvSpPr>
              <a:spLocks noChangeArrowheads="1"/>
            </p:cNvSpPr>
            <p:nvPr userDrawn="1"/>
          </p:nvSpPr>
          <p:spPr bwMode="inv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1" name="AutoShape 5"/>
            <p:cNvSpPr>
              <a:spLocks noChangeArrowheads="1"/>
            </p:cNvSpPr>
            <p:nvPr userDrawn="1"/>
          </p:nvSpPr>
          <p:spPr bwMode="inv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2" name="AutoShape 6"/>
            <p:cNvSpPr>
              <a:spLocks noChangeArrowheads="1"/>
            </p:cNvSpPr>
            <p:nvPr userDrawn="1"/>
          </p:nvSpPr>
          <p:spPr bwMode="inv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3" name="Rectangle 7" descr="Green marble"/>
            <p:cNvSpPr>
              <a:spLocks noChangeArrowheads="1"/>
            </p:cNvSpPr>
            <p:nvPr userDrawn="1"/>
          </p:nvSpPr>
          <p:spPr bwMode="invGray">
            <a:xfrm>
              <a:off x="184" y="176"/>
              <a:ext cx="5432" cy="3988"/>
            </a:xfrm>
            <a:prstGeom prst="rect">
              <a:avLst/>
            </a:prstGeom>
            <a:blipFill dpi="0" rotWithShape="0">
              <a:blip r:embed="rId13" cstate="print"/>
              <a:srcRect/>
              <a:tile tx="0" ty="0" sx="100000" sy="100000" flip="none" algn="tl"/>
            </a:blipFill>
            <a:ln w="12700">
              <a:noFill/>
              <a:miter lim="800000"/>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sp>
        <p:nvSpPr>
          <p:cNvPr id="2051" name="Rectangle 8"/>
          <p:cNvSpPr>
            <a:spLocks noGrp="1" noChangeArrowheads="1"/>
          </p:cNvSpPr>
          <p:nvPr>
            <p:ph type="title"/>
          </p:nvPr>
        </p:nvSpPr>
        <p:spPr bwMode="auto">
          <a:xfrm>
            <a:off x="685800" y="350838"/>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9"/>
          <p:cNvSpPr>
            <a:spLocks noGrp="1" noChangeArrowheads="1"/>
          </p:cNvSpPr>
          <p:nvPr>
            <p:ph type="body" idx="1"/>
          </p:nvPr>
        </p:nvSpPr>
        <p:spPr bwMode="auto">
          <a:xfrm>
            <a:off x="698500" y="166528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16906" name="Rectangle 10"/>
          <p:cNvSpPr>
            <a:spLocks noGrp="1" noChangeArrowheads="1"/>
          </p:cNvSpPr>
          <p:nvPr>
            <p:ph type="dt" sz="half" idx="2"/>
          </p:nvPr>
        </p:nvSpPr>
        <p:spPr bwMode="auto">
          <a:xfrm>
            <a:off x="6858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spcBef>
                <a:spcPct val="0"/>
              </a:spcBef>
              <a:defRPr/>
            </a:pPr>
            <a:endParaRPr lang="en-US" b="0" i="0">
              <a:solidFill>
                <a:srgbClr val="EAEAEA"/>
              </a:solidFill>
              <a:latin typeface="Times New Roman" pitchFamily="18" charset="0"/>
            </a:endParaRPr>
          </a:p>
        </p:txBody>
      </p:sp>
      <p:sp>
        <p:nvSpPr>
          <p:cNvPr id="1616907" name="Rectangle 11"/>
          <p:cNvSpPr>
            <a:spLocks noGrp="1" noChangeArrowheads="1"/>
          </p:cNvSpPr>
          <p:nvPr>
            <p:ph type="ftr" sz="quarter" idx="3"/>
          </p:nvPr>
        </p:nvSpPr>
        <p:spPr bwMode="auto">
          <a:xfrm>
            <a:off x="3124200" y="616585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spcBef>
                <a:spcPct val="0"/>
              </a:spcBef>
              <a:defRPr/>
            </a:pPr>
            <a:endParaRPr lang="en-US" b="0" i="0">
              <a:solidFill>
                <a:srgbClr val="EAEAEA"/>
              </a:solidFill>
              <a:latin typeface="Times New Roman" pitchFamily="18" charset="0"/>
            </a:endParaRPr>
          </a:p>
        </p:txBody>
      </p:sp>
      <p:sp>
        <p:nvSpPr>
          <p:cNvPr id="1616908" name="Rectangle 12"/>
          <p:cNvSpPr>
            <a:spLocks noGrp="1" noChangeArrowheads="1"/>
          </p:cNvSpPr>
          <p:nvPr>
            <p:ph type="sldNum" sz="quarter" idx="4"/>
          </p:nvPr>
        </p:nvSpPr>
        <p:spPr bwMode="auto">
          <a:xfrm>
            <a:off x="65532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spcBef>
                <a:spcPct val="0"/>
              </a:spcBef>
              <a:defRPr/>
            </a:pPr>
            <a:fld id="{CD502F70-54CB-4C62-90EB-49F0F37562FC}" type="slidenum">
              <a:rPr lang="en-US" b="0" i="0">
                <a:solidFill>
                  <a:srgbClr val="EAEAEA"/>
                </a:solidFill>
                <a:latin typeface="Times New Roman" pitchFamily="18" charset="0"/>
              </a:rPr>
              <a:pPr>
                <a:spcBef>
                  <a:spcPct val="0"/>
                </a:spcBef>
                <a:defRPr/>
              </a:pPr>
              <a:t>‹#›</a:t>
            </a:fld>
            <a:endParaRPr lang="en-US" b="0" i="0">
              <a:solidFill>
                <a:srgbClr val="EAEAEA"/>
              </a:solidFill>
              <a:latin typeface="Times New Roman" pitchFamily="18" charset="0"/>
            </a:endParaRPr>
          </a:p>
        </p:txBody>
      </p:sp>
    </p:spTree>
  </p:cSld>
  <p:clrMap bg1="dk2" tx1="lt1" bg2="dk1"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115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SzPct val="115000"/>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10000"/>
        <a:buChar char="•"/>
        <a:defRPr sz="2000">
          <a:solidFill>
            <a:schemeClr val="tx1"/>
          </a:solidFill>
          <a:latin typeface="+mn-lt"/>
        </a:defRPr>
      </a:lvl5pPr>
      <a:lvl6pPr marL="2514600" indent="-228600" algn="l" rtl="0" fontAlgn="base">
        <a:spcBef>
          <a:spcPct val="20000"/>
        </a:spcBef>
        <a:spcAft>
          <a:spcPct val="0"/>
        </a:spcAft>
        <a:buClr>
          <a:schemeClr val="tx2"/>
        </a:buClr>
        <a:buSzPct val="110000"/>
        <a:buChar char="•"/>
        <a:defRPr sz="2000">
          <a:solidFill>
            <a:schemeClr val="tx1"/>
          </a:solidFill>
          <a:latin typeface="+mn-lt"/>
        </a:defRPr>
      </a:lvl6pPr>
      <a:lvl7pPr marL="2971800" indent="-228600" algn="l" rtl="0" fontAlgn="base">
        <a:spcBef>
          <a:spcPct val="20000"/>
        </a:spcBef>
        <a:spcAft>
          <a:spcPct val="0"/>
        </a:spcAft>
        <a:buClr>
          <a:schemeClr val="tx2"/>
        </a:buClr>
        <a:buSzPct val="110000"/>
        <a:buChar char="•"/>
        <a:defRPr sz="2000">
          <a:solidFill>
            <a:schemeClr val="tx1"/>
          </a:solidFill>
          <a:latin typeface="+mn-lt"/>
        </a:defRPr>
      </a:lvl7pPr>
      <a:lvl8pPr marL="3429000" indent="-228600" algn="l" rtl="0" fontAlgn="base">
        <a:spcBef>
          <a:spcPct val="20000"/>
        </a:spcBef>
        <a:spcAft>
          <a:spcPct val="0"/>
        </a:spcAft>
        <a:buClr>
          <a:schemeClr val="tx2"/>
        </a:buClr>
        <a:buSzPct val="110000"/>
        <a:buChar char="•"/>
        <a:defRPr sz="2000">
          <a:solidFill>
            <a:schemeClr val="tx1"/>
          </a:solidFill>
          <a:latin typeface="+mn-lt"/>
        </a:defRPr>
      </a:lvl8pPr>
      <a:lvl9pPr marL="3886200" indent="-228600" algn="l" rtl="0" fontAlgn="base">
        <a:spcBef>
          <a:spcPct val="20000"/>
        </a:spcBef>
        <a:spcAft>
          <a:spcPct val="0"/>
        </a:spcAft>
        <a:buClr>
          <a:schemeClr val="tx2"/>
        </a:buClr>
        <a:buSzPct val="11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01874"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CD3ADD1A-82B4-4C90-A520-D8F35D86CB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0824974"/>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2556981"/>
      </p:ext>
    </p:extLst>
  </p:cSld>
  <p:clrMap bg1="lt1" tx1="dk1" bg2="lt2" tx2="dk2" accent1="accent1" accent2="accent2" accent3="accent3" accent4="accent4" accent5="accent5" accent6="accent6" hlink="hlink" folHlink="folHlink"/>
  <p:sldLayoutIdLst>
    <p:sldLayoutId id="2147484627" r:id="rId1"/>
    <p:sldLayoutId id="2147484628" r:id="rId2"/>
    <p:sldLayoutId id="2147484629" r:id="rId3"/>
    <p:sldLayoutId id="2147484630" r:id="rId4"/>
    <p:sldLayoutId id="2147484631" r:id="rId5"/>
    <p:sldLayoutId id="2147484632" r:id="rId6"/>
    <p:sldLayoutId id="2147484633" r:id="rId7"/>
    <p:sldLayoutId id="2147484634" r:id="rId8"/>
    <p:sldLayoutId id="2147484635" r:id="rId9"/>
    <p:sldLayoutId id="2147484636" r:id="rId10"/>
    <p:sldLayoutId id="214748463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5.xml"/><Relationship Id="rId1" Type="http://schemas.openxmlformats.org/officeDocument/2006/relationships/slideLayout" Target="../slideLayouts/slideLayout41.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hyperlink" Target="http://www.nytimes.com/2016/10/14/arts/music/bob-dylan-nobel-prize-literature.html?smid=fb-nytimes&amp;smtyp=cur&amp;_r=0" TargetMode="External"/><Relationship Id="rId2" Type="http://schemas.openxmlformats.org/officeDocument/2006/relationships/image" Target="../media/image32.png"/><Relationship Id="rId1" Type="http://schemas.openxmlformats.org/officeDocument/2006/relationships/slideLayout" Target="../slideLayouts/slideLayout69.xml"/><Relationship Id="rId4" Type="http://schemas.openxmlformats.org/officeDocument/2006/relationships/image" Target="../media/image33.png"/></Relationships>
</file>

<file path=ppt/slides/_rels/slide10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9.xml"/></Relationships>
</file>

<file path=ppt/slides/_rels/slide10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rockhall.com/inductees/bob-dylan/bio/" TargetMode="Externa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109.xml.rels><?xml version="1.0" encoding="UTF-8" standalone="yes"?>
<Relationships xmlns="http://schemas.openxmlformats.org/package/2006/relationships"><Relationship Id="rId3" Type="http://schemas.openxmlformats.org/officeDocument/2006/relationships/hyperlink" Target="http://amoralto.tumblr.com/post/60467020158/melody-maker-beatles-saydylan-shows-the-way" TargetMode="External"/><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4" Type="http://schemas.openxmlformats.org/officeDocument/2006/relationships/image" Target="../media/image39.jpeg"/></Relationships>
</file>

<file path=ppt/slides/_rels/slide11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3" Type="http://schemas.openxmlformats.org/officeDocument/2006/relationships/hyperlink" Target="http://www.bbc.com/culture/story/20171207-dai-the-italian-word-with-many-meanings" TargetMode="External"/><Relationship Id="rId2" Type="http://schemas.openxmlformats.org/officeDocument/2006/relationships/image" Target="../media/image40.png"/><Relationship Id="rId1" Type="http://schemas.openxmlformats.org/officeDocument/2006/relationships/slideLayout" Target="../slideLayouts/slideLayout14.xml"/><Relationship Id="rId4" Type="http://schemas.openxmlformats.org/officeDocument/2006/relationships/image" Target="../media/image41.jpg"/></Relationships>
</file>

<file path=ppt/slides/_rels/slide118.xml.rels><?xml version="1.0" encoding="UTF-8" standalone="yes"?>
<Relationships xmlns="http://schemas.openxmlformats.org/package/2006/relationships"><Relationship Id="rId3" Type="http://schemas.openxmlformats.org/officeDocument/2006/relationships/hyperlink" Target="https://www.nytimes.com/2024/01/06/opinion/tommy-devito-football-italian.html?smid=nytcore-ios-share&amp;referringSource=articleShare" TargetMode="External"/><Relationship Id="rId2" Type="http://schemas.openxmlformats.org/officeDocument/2006/relationships/image" Target="../media/image42.png"/><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119.xml.rels><?xml version="1.0" encoding="UTF-8" standalone="yes"?>
<Relationships xmlns="http://schemas.openxmlformats.org/package/2006/relationships"><Relationship Id="rId3" Type="http://schemas.openxmlformats.org/officeDocument/2006/relationships/hyperlink" Target="https://brobible.com/sports/article/giants-played-sopranos-theme-song-tommy-devito-entrance/" TargetMode="External"/><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14.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hyperlink" Target="https://www.cbssports.com/nfl/news/giants-tommy-devito-shares-the-origin-behind-his-pinched-fingers-touchdown-celebratio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xml"/><Relationship Id="rId4" Type="http://schemas.openxmlformats.org/officeDocument/2006/relationships/hyperlink" Target="http://www.d.umn.edu/cla/faculty/troufs/anth1095/index.html#Gannon"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3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bed-breakfast-italy.com/bars.htm" TargetMode="External"/><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4.xml"/><Relationship Id="rId4" Type="http://schemas.openxmlformats.org/officeDocument/2006/relationships/hyperlink" Target="http://www.d.umn.edu/cla/faculty/troufs/anth1095/index.html#Ganno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4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19.xml"/><Relationship Id="rId6" Type="http://schemas.openxmlformats.org/officeDocument/2006/relationships/hyperlink" Target="http://news.nationalgeographic.com/news/2002/01/0115_020115iceman.html" TargetMode="External"/><Relationship Id="rId5" Type="http://schemas.openxmlformats.org/officeDocument/2006/relationships/hyperlink" Target="http://discover.npr.org/rundowns/segment.jhtml?wfId=1486351" TargetMode="External"/><Relationship Id="rId4" Type="http://schemas.openxmlformats.org/officeDocument/2006/relationships/image" Target="../media/image55.png"/></Relationships>
</file>

<file path=ppt/slides/_rels/slide1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19.xml"/><Relationship Id="rId5" Type="http://schemas.openxmlformats.org/officeDocument/2006/relationships/hyperlink" Target="https://javitour.com/catacumbas-de-roma/" TargetMode="External"/><Relationship Id="rId4" Type="http://schemas.openxmlformats.org/officeDocument/2006/relationships/hyperlink" Target="https://en.wikipedia.org/wiki/Catacombs_of_Rome" TargetMode="External"/></Relationships>
</file>

<file path=ppt/slides/_rels/slide145.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46.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47.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19.xml"/><Relationship Id="rId4" Type="http://schemas.openxmlformats.org/officeDocument/2006/relationships/image" Target="../media/image41.jpg"/></Relationships>
</file>

<file path=ppt/slides/_rels/slide14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0.xml"/><Relationship Id="rId1" Type="http://schemas.openxmlformats.org/officeDocument/2006/relationships/slideLayout" Target="../slideLayouts/slideLayout41.xml"/><Relationship Id="rId4" Type="http://schemas.openxmlformats.org/officeDocument/2006/relationships/image" Target="../media/image9.png"/></Relationships>
</file>

<file path=ppt/slides/_rels/slide15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5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5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5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1.xml"/><Relationship Id="rId5" Type="http://schemas.openxmlformats.org/officeDocument/2006/relationships/image" Target="../media/image11.png"/><Relationship Id="rId4" Type="http://schemas.openxmlformats.org/officeDocument/2006/relationships/hyperlink" Target="http://en.wikipedia.org/wiki/History_of_Italy_during_foreign_domination_and_the_unification" TargetMode="External"/></Relationships>
</file>

<file path=ppt/slides/_rels/slide16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6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6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6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91.xml"/></Relationships>
</file>

<file path=ppt/slides/_rels/slide167.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52.xml"/><Relationship Id="rId5" Type="http://schemas.openxmlformats.org/officeDocument/2006/relationships/image" Target="../media/image11.png"/><Relationship Id="rId4" Type="http://schemas.openxmlformats.org/officeDocument/2006/relationships/hyperlink" Target="http://en.wikipedia.org/wiki/History_of_Italy_during_foreign_domination_and_the_unification"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3.xml"/><Relationship Id="rId1" Type="http://schemas.openxmlformats.org/officeDocument/2006/relationships/slideLayout" Target="../slideLayouts/slideLayout5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hyperlink" Target="https://www.worldometers.info/world-population/italy-population/" TargetMode="Externa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hyperlink" Target="https://en.wikipedia.org/wiki/Kingdom_of_Tavolara" TargetMode="Externa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52.xml"/><Relationship Id="rId4" Type="http://schemas.openxmlformats.org/officeDocument/2006/relationships/hyperlink" Target="https://barnes-italy.com/tavolara-the-smallest-kingdom-in-the-world/"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0.xml"/><Relationship Id="rId1" Type="http://schemas.openxmlformats.org/officeDocument/2006/relationships/slideLayout" Target="../slideLayouts/slideLayout30.xml"/><Relationship Id="rId5" Type="http://schemas.openxmlformats.org/officeDocument/2006/relationships/hyperlink" Target="https://en.wikipedia.org/wiki/Seborga" TargetMode="Externa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52.xml"/><Relationship Id="rId4" Type="http://schemas.openxmlformats.org/officeDocument/2006/relationships/image" Target="../media/image15.jpg"/></Relationships>
</file>

<file path=ppt/slides/_rels/slide27.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3.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4.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5.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26.xml"/><Relationship Id="rId1" Type="http://schemas.openxmlformats.org/officeDocument/2006/relationships/slideLayout" Target="../slideLayouts/slideLayout41.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27.xml"/><Relationship Id="rId1" Type="http://schemas.openxmlformats.org/officeDocument/2006/relationships/slideLayout" Target="../slideLayouts/slideLayout41.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28.xml"/><Relationship Id="rId1" Type="http://schemas.openxmlformats.org/officeDocument/2006/relationships/slideLayout" Target="../slideLayouts/slideLayout41.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29.xml"/><Relationship Id="rId1" Type="http://schemas.openxmlformats.org/officeDocument/2006/relationships/slideLayout" Target="../slideLayouts/slideLayout41.xml"/><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hyperlink" Target="http://www.jdbassc.com/maps/map_southern_italy.asp" TargetMode="External"/><Relationship Id="rId2" Type="http://schemas.openxmlformats.org/officeDocument/2006/relationships/notesSlide" Target="../notesSlides/notesSlide30.xml"/><Relationship Id="rId1" Type="http://schemas.openxmlformats.org/officeDocument/2006/relationships/slideLayout" Target="../slideLayouts/slideLayout85.xml"/><Relationship Id="rId6" Type="http://schemas.openxmlformats.org/officeDocument/2006/relationships/image" Target="../media/image1120.png"/><Relationship Id="rId5" Type="http://schemas.openxmlformats.org/officeDocument/2006/relationships/customXml" Target="../ink/ink1.xml"/><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7.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healthmap.files.wordpress.com/2009/12/tuscany-map.gif" TargetMode="External"/><Relationship Id="rId1" Type="http://schemas.openxmlformats.org/officeDocument/2006/relationships/slideLayout" Target="../slideLayouts/slideLayout107.xml"/><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13" Type="http://schemas.openxmlformats.org/officeDocument/2006/relationships/hyperlink" Target="http://en.wikipedia.org/w/index.php?title=Tabarchino&amp;action=edit&amp;redlink=1" TargetMode="External"/><Relationship Id="rId18" Type="http://schemas.openxmlformats.org/officeDocument/2006/relationships/hyperlink" Target="http://en.wikipedia.org/wiki/Mocheno_language" TargetMode="External"/><Relationship Id="rId26" Type="http://schemas.openxmlformats.org/officeDocument/2006/relationships/hyperlink" Target="http://en.wikipedia.org/wiki/Franco-Proven%C3%A7al_language" TargetMode="External"/><Relationship Id="rId3" Type="http://schemas.openxmlformats.org/officeDocument/2006/relationships/hyperlink" Target="http://en.wikipedia.org/wiki/List_of_languages_of_Italy" TargetMode="External"/><Relationship Id="rId21" Type="http://schemas.openxmlformats.org/officeDocument/2006/relationships/hyperlink" Target="http://en.wikipedia.org/wiki/Albanian_language" TargetMode="External"/><Relationship Id="rId34" Type="http://schemas.openxmlformats.org/officeDocument/2006/relationships/hyperlink" Target="http://en.wikipedia.org/wiki/Foreign_language" TargetMode="External"/><Relationship Id="rId7" Type="http://schemas.openxmlformats.org/officeDocument/2006/relationships/hyperlink" Target="http://en.wikipedia.org/wiki/Regional_language" TargetMode="External"/><Relationship Id="rId12" Type="http://schemas.openxmlformats.org/officeDocument/2006/relationships/hyperlink" Target="http://en.wikipedia.org/wiki/Sardinian_language" TargetMode="External"/><Relationship Id="rId17" Type="http://schemas.openxmlformats.org/officeDocument/2006/relationships/hyperlink" Target="http://en.wikipedia.org/wiki/Cimbrian_language" TargetMode="External"/><Relationship Id="rId25" Type="http://schemas.openxmlformats.org/officeDocument/2006/relationships/hyperlink" Target="http://en.wikipedia.org/wiki/French_language" TargetMode="External"/><Relationship Id="rId33" Type="http://schemas.openxmlformats.org/officeDocument/2006/relationships/hyperlink" Target="http://en.wikipedia.org/wiki/Maghrebi_Arabic" TargetMode="External"/><Relationship Id="rId2" Type="http://schemas.openxmlformats.org/officeDocument/2006/relationships/notesSlide" Target="../notesSlides/notesSlide31.xml"/><Relationship Id="rId16" Type="http://schemas.openxmlformats.org/officeDocument/2006/relationships/hyperlink" Target="http://en.wikipedia.org/wiki/Ladin_language" TargetMode="External"/><Relationship Id="rId20" Type="http://schemas.openxmlformats.org/officeDocument/2006/relationships/hyperlink" Target="http://en.wikipedia.org/wiki/Minority_language" TargetMode="External"/><Relationship Id="rId29" Type="http://schemas.openxmlformats.org/officeDocument/2006/relationships/hyperlink" Target="http://en.wikipedia.org/wiki/Occitan" TargetMode="External"/><Relationship Id="rId1" Type="http://schemas.openxmlformats.org/officeDocument/2006/relationships/slideLayout" Target="../slideLayouts/slideLayout30.xml"/><Relationship Id="rId6" Type="http://schemas.openxmlformats.org/officeDocument/2006/relationships/hyperlink" Target="http://en.wikipedia.org/wiki/Italian_language" TargetMode="External"/><Relationship Id="rId11" Type="http://schemas.openxmlformats.org/officeDocument/2006/relationships/hyperlink" Target="http://en.wikipedia.org/wiki/Piedmontese_language" TargetMode="External"/><Relationship Id="rId24" Type="http://schemas.openxmlformats.org/officeDocument/2006/relationships/hyperlink" Target="http://en.wikipedia.org/wiki/Croatian_language" TargetMode="External"/><Relationship Id="rId32" Type="http://schemas.openxmlformats.org/officeDocument/2006/relationships/hyperlink" Target="http://en.wikipedia.org/wiki/Berber_languages" TargetMode="External"/><Relationship Id="rId5" Type="http://schemas.openxmlformats.org/officeDocument/2006/relationships/hyperlink" Target="http://en.wikipedia.org/wiki/Official_language" TargetMode="External"/><Relationship Id="rId15" Type="http://schemas.openxmlformats.org/officeDocument/2006/relationships/hyperlink" Target="http://en.wikipedia.org/wiki/Gallurese" TargetMode="External"/><Relationship Id="rId23" Type="http://schemas.openxmlformats.org/officeDocument/2006/relationships/hyperlink" Target="http://en.wikipedia.org/wiki/Greek_language" TargetMode="External"/><Relationship Id="rId28" Type="http://schemas.openxmlformats.org/officeDocument/2006/relationships/hyperlink" Target="http://en.wikipedia.org/wiki/Ladin" TargetMode="External"/><Relationship Id="rId36" Type="http://schemas.openxmlformats.org/officeDocument/2006/relationships/hyperlink" Target="http://en.wikipedia.org/wiki/Spanish_language" TargetMode="External"/><Relationship Id="rId10" Type="http://schemas.openxmlformats.org/officeDocument/2006/relationships/hyperlink" Target="http://en.wikipedia.org/wiki/Slovene_language" TargetMode="External"/><Relationship Id="rId19" Type="http://schemas.openxmlformats.org/officeDocument/2006/relationships/hyperlink" Target="http://en.wikipedia.org/wiki/Venetian_language" TargetMode="External"/><Relationship Id="rId31" Type="http://schemas.openxmlformats.org/officeDocument/2006/relationships/hyperlink" Target="http://en.wikipedia.org/wiki/Romanian_language" TargetMode="External"/><Relationship Id="rId4" Type="http://schemas.openxmlformats.org/officeDocument/2006/relationships/image" Target="../media/image21.png"/><Relationship Id="rId9" Type="http://schemas.openxmlformats.org/officeDocument/2006/relationships/hyperlink" Target="http://en.wikipedia.org/wiki/Neapolitan_language" TargetMode="External"/><Relationship Id="rId14" Type="http://schemas.openxmlformats.org/officeDocument/2006/relationships/hyperlink" Target="http://en.wikipedia.org/wiki/Sassarese" TargetMode="External"/><Relationship Id="rId22" Type="http://schemas.openxmlformats.org/officeDocument/2006/relationships/hyperlink" Target="http://en.wikipedia.org/wiki/Catalan_language" TargetMode="External"/><Relationship Id="rId27" Type="http://schemas.openxmlformats.org/officeDocument/2006/relationships/hyperlink" Target="http://en.wikipedia.org/wiki/Friulian" TargetMode="External"/><Relationship Id="rId30" Type="http://schemas.openxmlformats.org/officeDocument/2006/relationships/hyperlink" Target="http://en.wikipedia.org/wiki/Immigrant_language" TargetMode="External"/><Relationship Id="rId35" Type="http://schemas.openxmlformats.org/officeDocument/2006/relationships/hyperlink" Target="http://en.wikipedia.org/wiki/English_language" TargetMode="External"/><Relationship Id="rId8" Type="http://schemas.openxmlformats.org/officeDocument/2006/relationships/hyperlink" Target="http://en.wikipedia.org/wiki/German_language"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32.xml"/><Relationship Id="rId1" Type="http://schemas.openxmlformats.org/officeDocument/2006/relationships/slideLayout" Target="../slideLayouts/slideLayout41.xml"/><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51.xml.rels><?xml version="1.0" encoding="UTF-8" standalone="yes"?>
<Relationships xmlns="http://schemas.openxmlformats.org/package/2006/relationships"><Relationship Id="rId3" Type="http://schemas.openxmlformats.org/officeDocument/2006/relationships/hyperlink" Target="http://en.wikipedia.org/wiki/List_of_languages_of_Italy" TargetMode="External"/><Relationship Id="rId2" Type="http://schemas.openxmlformats.org/officeDocument/2006/relationships/notesSlide" Target="../notesSlides/notesSlide33.xml"/><Relationship Id="rId1" Type="http://schemas.openxmlformats.org/officeDocument/2006/relationships/slideLayout" Target="../slideLayouts/slideLayout30.xml"/><Relationship Id="rId4" Type="http://schemas.openxmlformats.org/officeDocument/2006/relationships/image" Target="../media/image21.png"/></Relationships>
</file>

<file path=ppt/slides/_rels/slide52.xml.rels><?xml version="1.0" encoding="UTF-8" standalone="yes"?>
<Relationships xmlns="http://schemas.openxmlformats.org/package/2006/relationships"><Relationship Id="rId3" Type="http://schemas.openxmlformats.org/officeDocument/2006/relationships/hyperlink" Target="http://en.wikipedia.org/wiki/List_of_languages_of_Italy" TargetMode="External"/><Relationship Id="rId2" Type="http://schemas.openxmlformats.org/officeDocument/2006/relationships/notesSlide" Target="../notesSlides/notesSlide34.xml"/><Relationship Id="rId1" Type="http://schemas.openxmlformats.org/officeDocument/2006/relationships/slideLayout" Target="../slideLayouts/slideLayout30.xml"/><Relationship Id="rId5" Type="http://schemas.openxmlformats.org/officeDocument/2006/relationships/image" Target="../media/image8.png"/><Relationship Id="rId4" Type="http://schemas.openxmlformats.org/officeDocument/2006/relationships/image" Target="../media/image21.png"/></Relationships>
</file>

<file path=ppt/slides/_rels/slide53.xml.rels><?xml version="1.0" encoding="UTF-8" standalone="yes"?>
<Relationships xmlns="http://schemas.openxmlformats.org/package/2006/relationships"><Relationship Id="rId3" Type="http://schemas.openxmlformats.org/officeDocument/2006/relationships/hyperlink" Target="http://en.wikipedia.org/wiki/List_of_languages_of_Italy" TargetMode="External"/><Relationship Id="rId2" Type="http://schemas.openxmlformats.org/officeDocument/2006/relationships/notesSlide" Target="../notesSlides/notesSlide35.xml"/><Relationship Id="rId1" Type="http://schemas.openxmlformats.org/officeDocument/2006/relationships/slideLayout" Target="../slideLayouts/slideLayout30.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1.png"/></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63.xml"/><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63.xml"/><Relationship Id="rId4" Type="http://schemas.openxmlformats.org/officeDocument/2006/relationships/image" Target="../media/image23.png"/></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63.xml"/><Relationship Id="rId4" Type="http://schemas.openxmlformats.org/officeDocument/2006/relationships/image" Target="../media/image23.png"/></Relationships>
</file>

<file path=ppt/slides/_rels/slide57.xml.rels><?xml version="1.0" encoding="UTF-8" standalone="yes"?>
<Relationships xmlns="http://schemas.openxmlformats.org/package/2006/relationships"><Relationship Id="rId3" Type="http://schemas.openxmlformats.org/officeDocument/2006/relationships/hyperlink" Target="http://www.jdbassc.com/maps/map_southern_italy.asp" TargetMode="External"/><Relationship Id="rId2" Type="http://schemas.openxmlformats.org/officeDocument/2006/relationships/notesSlide" Target="../notesSlides/notesSlide39.xml"/><Relationship Id="rId1" Type="http://schemas.openxmlformats.org/officeDocument/2006/relationships/slideLayout" Target="../slideLayouts/slideLayout30.xml"/><Relationship Id="rId4" Type="http://schemas.openxmlformats.org/officeDocument/2006/relationships/image" Target="../media/image24.png"/></Relationships>
</file>

<file path=ppt/slides/_rels/slide58.xml.rels><?xml version="1.0" encoding="UTF-8" standalone="yes"?>
<Relationships xmlns="http://schemas.openxmlformats.org/package/2006/relationships"><Relationship Id="rId3" Type="http://schemas.openxmlformats.org/officeDocument/2006/relationships/hyperlink" Target="http://www.jdbassc.com/maps/map_southern_italy.asp" TargetMode="External"/><Relationship Id="rId2" Type="http://schemas.openxmlformats.org/officeDocument/2006/relationships/notesSlide" Target="../notesSlides/notesSlide40.xml"/><Relationship Id="rId1" Type="http://schemas.openxmlformats.org/officeDocument/2006/relationships/slideLayout" Target="../slideLayouts/slideLayout30.xml"/><Relationship Id="rId4" Type="http://schemas.openxmlformats.org/officeDocument/2006/relationships/image" Target="../media/image2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6" Type="http://schemas.openxmlformats.org/officeDocument/2006/relationships/image" Target="../media/image240.png"/><Relationship Id="rId5" Type="http://schemas.openxmlformats.org/officeDocument/2006/relationships/customXml" Target="../ink/ink3.xml"/><Relationship Id="rId4" Type="http://schemas.openxmlformats.org/officeDocument/2006/relationships/image" Target="../media/image230.png"/></Relationships>
</file>

<file path=ppt/slides/_rels/slide7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hyperlink" Target="http://www.d.umn.edu/cla/faculty/troufs/anth1095/index.html"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3" Type="http://schemas.openxmlformats.org/officeDocument/2006/relationships/hyperlink" Target="http://www.d.umn.edu/cla/faculty/troufs/anth1095/index.html"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hyperlink" Target="https://www.britannica.com/topic/history-of-Italy" TargetMode="External"/><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www.timemaps.com/history/italy-500bc" TargetMode="External"/><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image" Target="../media/image6.jpeg"/></Relationships>
</file>

<file path=ppt/slides/_rels/slide9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humanparts.medium.com/why-italians-use-dozens-of-words-for-simple-instructions-b3e499f2f0df" TargetMode="Externa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9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commons.wikimedia.org/wiki/File:Modigliani_%E2%80%93_Cello_Player.jpg" TargetMode="Externa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commons.wikimedia.org/wiki/File:Modigliani_%E2%80%93_Cello_Player.jpg" TargetMode="Externa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hyperlink" Target="https://www.youtube.com/watch?v=2ap8VVxF0vM" TargetMode="External"/><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hyperlink" Target="https://www.youtube.com/watch?v=44JGT1hJA0s"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3.xml"/><Relationship Id="rId1" Type="http://schemas.openxmlformats.org/officeDocument/2006/relationships/slideLayout" Target="../slideLayouts/slideLayout74.xml"/><Relationship Id="rId4" Type="http://schemas.openxmlformats.org/officeDocument/2006/relationships/image" Target="../media/image30.png"/></Relationships>
</file>

<file path=ppt/slides/_rels/slide9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4.xml"/><Relationship Id="rId1" Type="http://schemas.openxmlformats.org/officeDocument/2006/relationships/slideLayout" Target="../slideLayouts/slideLayout74.xml"/><Relationship Id="rId4" Type="http://schemas.openxmlformats.org/officeDocument/2006/relationships/image" Target="../media/image30.png"/></Relationships>
</file>

<file path=ppt/slides/_rels/slide9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5.xml"/><Relationship Id="rId1" Type="http://schemas.openxmlformats.org/officeDocument/2006/relationships/slideLayout" Target="../slideLayouts/slideLayout74.xml"/><Relationship Id="rId4" Type="http://schemas.openxmlformats.org/officeDocument/2006/relationships/image" Target="../media/image30.png"/></Relationships>
</file>

<file path=ppt/slides/_rels/slide9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74.xml"/><Relationship Id="rId4" Type="http://schemas.openxmlformats.org/officeDocument/2006/relationships/hyperlink" Target="https://www.youtube.com/watch?v=aKbg9xDT93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22531" name="Text Box 3"/>
          <p:cNvSpPr txBox="1">
            <a:spLocks noChangeArrowheads="1"/>
          </p:cNvSpPr>
          <p:nvPr/>
        </p:nvSpPr>
        <p:spPr bwMode="auto">
          <a:xfrm>
            <a:off x="2030413" y="5073650"/>
            <a:ext cx="1398587" cy="64135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F2355368-E68E-41DA-9CB7-3A1A6AEE2683}"/>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 Box 5">
            <a:extLst>
              <a:ext uri="{FF2B5EF4-FFF2-40B4-BE49-F238E27FC236}">
                <a16:creationId xmlns:a16="http://schemas.microsoft.com/office/drawing/2014/main" id="{85B463C6-C85C-4F42-9222-CF88A862DF52}"/>
              </a:ext>
            </a:extLst>
          </p:cNvPr>
          <p:cNvSpPr txBox="1">
            <a:spLocks noChangeArrowheads="1"/>
          </p:cNvSpPr>
          <p:nvPr/>
        </p:nvSpPr>
        <p:spPr bwMode="auto">
          <a:xfrm>
            <a:off x="1276150" y="2133600"/>
            <a:ext cx="6629400" cy="1323439"/>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Languages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and communication</a:t>
            </a:r>
          </a:p>
        </p:txBody>
      </p:sp>
      <p:sp>
        <p:nvSpPr>
          <p:cNvPr id="8" name="Rectangle 11">
            <a:extLst>
              <a:ext uri="{FF2B5EF4-FFF2-40B4-BE49-F238E27FC236}">
                <a16:creationId xmlns:a16="http://schemas.microsoft.com/office/drawing/2014/main" id="{922CA022-31A2-4F4C-B4F9-B452E57897FC}"/>
              </a:ext>
            </a:extLst>
          </p:cNvPr>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2009-2024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Subtitle 2">
            <a:extLst>
              <a:ext uri="{FF2B5EF4-FFF2-40B4-BE49-F238E27FC236}">
                <a16:creationId xmlns:a16="http://schemas.microsoft.com/office/drawing/2014/main" id="{DC373469-7063-46BA-94D4-E943DAB5F462}"/>
              </a:ext>
            </a:extLst>
          </p:cNvPr>
          <p:cNvSpPr txBox="1">
            <a:spLocks/>
          </p:cNvSpPr>
          <p:nvPr/>
        </p:nvSpPr>
        <p:spPr>
          <a:xfrm>
            <a:off x="1143000" y="2005719"/>
            <a:ext cx="6934200" cy="1567574"/>
          </a:xfrm>
          <a:prstGeom prst="rect">
            <a:avLst/>
          </a:prstGeom>
          <a:solidFill>
            <a:srgbClr val="FFFFFF">
              <a:alpha val="84706"/>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11" name="Rectangle 10">
            <a:extLst>
              <a:ext uri="{FF2B5EF4-FFF2-40B4-BE49-F238E27FC236}">
                <a16:creationId xmlns:a16="http://schemas.microsoft.com/office/drawing/2014/main" id="{2123414F-6EF1-427A-ACB3-E2EB61800D20}"/>
              </a:ext>
            </a:extLst>
          </p:cNvPr>
          <p:cNvSpPr>
            <a:spLocks noChangeArrowheads="1"/>
          </p:cNvSpPr>
          <p:nvPr/>
        </p:nvSpPr>
        <p:spPr bwMode="auto">
          <a:xfrm>
            <a:off x="609222" y="573084"/>
            <a:ext cx="7925568" cy="1569660"/>
          </a:xfrm>
          <a:prstGeom prst="rect">
            <a:avLst/>
          </a:prstGeom>
          <a:solidFill>
            <a:srgbClr val="4AB6FF"/>
          </a:solid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Run in “Slide Show” mode.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Use your up / down arrow keys and / or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your space bar to advance the slides</a:t>
            </a:r>
          </a:p>
        </p:txBody>
      </p:sp>
    </p:spTree>
    <p:extLst>
      <p:ext uri="{BB962C8B-B14F-4D97-AF65-F5344CB8AC3E}">
        <p14:creationId xmlns:p14="http://schemas.microsoft.com/office/powerpoint/2010/main" val="2730328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pic>
        <p:nvPicPr>
          <p:cNvPr id="20482" name="Picture 2" descr="File:Italy 1000 AD.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0" y="152400"/>
            <a:ext cx="3981450" cy="5715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34A1484-2C16-4DAC-8B7B-5D4282659C2B}"/>
              </a:ext>
            </a:extLst>
          </p:cNvPr>
          <p:cNvSpPr/>
          <p:nvPr/>
        </p:nvSpPr>
        <p:spPr>
          <a:xfrm>
            <a:off x="381000" y="4960203"/>
            <a:ext cx="1935145"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1000</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42995129"/>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4967514"/>
          </a:xfrm>
        </p:spPr>
        <p:txBody>
          <a:bodyPr/>
          <a:lstStyle/>
          <a:p>
            <a:pPr marL="0" indent="0" algn="ctr" eaLnBrk="1" hangingPunct="1">
              <a:buNone/>
            </a:pPr>
            <a:r>
              <a:rPr lang="en-US" sz="3600" b="1" dirty="0"/>
              <a:t>“Italians tend to believe that their language is the most beautiful one in the world.”</a:t>
            </a:r>
          </a:p>
          <a:p>
            <a:pPr eaLnBrk="1" hangingPunct="1"/>
            <a:endParaRPr lang="en-US" sz="800" dirty="0"/>
          </a:p>
          <a:p>
            <a:pPr lvl="1" eaLnBrk="1" hangingPunct="1"/>
            <a:r>
              <a:rPr lang="en-US" dirty="0"/>
              <a:t>Much of the beauty of the Italian language derives form the fact that it has a </a:t>
            </a:r>
            <a:r>
              <a:rPr lang="en-US" sz="3600" b="1" dirty="0"/>
              <a:t>higher proportion of vowels to consonants </a:t>
            </a:r>
            <a:r>
              <a:rPr lang="en-US" dirty="0"/>
              <a:t>than all or more languages, which gives it something of  a musical effect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9267" name="Rectangle 3"/>
          <p:cNvSpPr>
            <a:spLocks noGrp="1" noChangeArrowheads="1"/>
          </p:cNvSpPr>
          <p:nvPr>
            <p:ph type="body" idx="1"/>
          </p:nvPr>
        </p:nvSpPr>
        <p:spPr>
          <a:xfrm>
            <a:off x="914400" y="1600200"/>
            <a:ext cx="7315200" cy="4598182"/>
          </a:xfrm>
        </p:spPr>
        <p:txBody>
          <a:bodyPr/>
          <a:lstStyle/>
          <a:p>
            <a:pPr marL="0" indent="0" algn="ctr" eaLnBrk="1" hangingPunct="1">
              <a:buNone/>
            </a:pPr>
            <a:r>
              <a:rPr lang="en-US" sz="2800" dirty="0">
                <a:solidFill>
                  <a:schemeClr val="accent1"/>
                </a:solidFill>
              </a:rPr>
              <a:t>“Italians tend to believe that their language is the most beautiful one in the world.”</a:t>
            </a:r>
          </a:p>
          <a:p>
            <a:pPr lvl="1" algn="ctr" eaLnBrk="1" hangingPunct="1">
              <a:buFontTx/>
              <a:buNone/>
            </a:pPr>
            <a:r>
              <a:rPr lang="en-US" sz="4000" b="1" dirty="0"/>
              <a:t>sibilant</a:t>
            </a:r>
          </a:p>
          <a:p>
            <a:pPr lvl="1" eaLnBrk="1" hangingPunct="1">
              <a:buFontTx/>
              <a:buNone/>
            </a:pPr>
            <a:r>
              <a:rPr lang="en-US" sz="2400" dirty="0"/>
              <a:t>	</a:t>
            </a:r>
            <a:r>
              <a:rPr lang="en-US" dirty="0"/>
              <a:t>is a type of fricative or affricate consonant, made by directing a jet of air through a narrow channel in the vocal tract towards the sharp edge of the teeth</a:t>
            </a:r>
            <a:endParaRPr lang="en-US" sz="2400" dirty="0"/>
          </a:p>
          <a:p>
            <a:pPr lvl="1" eaLnBrk="1" hangingPunct="1">
              <a:buFontTx/>
              <a:buNone/>
            </a:pPr>
            <a:endParaRPr lang="en-US" sz="2400" dirty="0"/>
          </a:p>
          <a:p>
            <a:pPr lvl="1" algn="ctr" eaLnBrk="1" hangingPunct="1">
              <a:buFontTx/>
              <a:buNone/>
            </a:pPr>
            <a:r>
              <a:rPr lang="en-US" sz="1200" dirty="0"/>
              <a:t>Wikipedia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9267" name="Rectangle 3"/>
          <p:cNvSpPr>
            <a:spLocks noGrp="1" noChangeArrowheads="1"/>
          </p:cNvSpPr>
          <p:nvPr>
            <p:ph type="body" idx="1"/>
          </p:nvPr>
        </p:nvSpPr>
        <p:spPr>
          <a:xfrm>
            <a:off x="914400" y="1295400"/>
            <a:ext cx="7315200" cy="954107"/>
          </a:xfrm>
        </p:spPr>
        <p:txBody>
          <a:bodyPr/>
          <a:lstStyle/>
          <a:p>
            <a:pPr marL="0" indent="0" algn="ctr" eaLnBrk="1" hangingPunct="1">
              <a:buNone/>
            </a:pPr>
            <a:r>
              <a:rPr lang="en-US" sz="2800" dirty="0">
                <a:solidFill>
                  <a:schemeClr val="accent1"/>
                </a:solidFill>
              </a:rPr>
              <a:t>“Italians tend to believe that their language is the most beautiful one in the world.”</a:t>
            </a:r>
          </a:p>
        </p:txBody>
      </p:sp>
      <p:sp>
        <p:nvSpPr>
          <p:cNvPr id="5" name="Rectangle 3"/>
          <p:cNvSpPr txBox="1">
            <a:spLocks noChangeArrowheads="1"/>
          </p:cNvSpPr>
          <p:nvPr/>
        </p:nvSpPr>
        <p:spPr bwMode="auto">
          <a:xfrm>
            <a:off x="914400" y="2315016"/>
            <a:ext cx="7315200" cy="41549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mn-cs"/>
              </a:rPr>
              <a:t>“I speak Spanish to God,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mn-cs"/>
              </a:rPr>
              <a:t>Italian to women,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mn-cs"/>
              </a:rPr>
              <a:t>French to men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mn-cs"/>
              </a:rPr>
              <a:t>and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mn-cs"/>
              </a:rPr>
              <a:t>German to my horse”</a:t>
            </a:r>
          </a:p>
          <a:p>
            <a:pPr marL="342900" marR="0" lvl="0" indent="-342900" algn="ctr" defTabSz="914400" rtl="0" eaLnBrk="0" fontAlgn="base" latinLnBrk="0" hangingPunct="0">
              <a:lnSpc>
                <a:spcPct val="100000"/>
              </a:lnSpc>
              <a:spcBef>
                <a:spcPct val="20000"/>
              </a:spcBef>
              <a:spcAft>
                <a:spcPct val="0"/>
              </a:spcAft>
              <a:buClrTx/>
              <a:buSzTx/>
              <a:buFontTx/>
              <a:buNone/>
              <a:tabLst/>
              <a:defRPr/>
            </a:pPr>
            <a:endParaRPr kumimoji="0" lang="en-US" sz="1000" b="1"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Attributed to King Charles V</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King of Spain and Holy Roman Emperor</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1500–1558</a:t>
            </a:r>
          </a:p>
        </p:txBody>
      </p:sp>
      <p:sp>
        <p:nvSpPr>
          <p:cNvPr id="6" name="Rectangle 4"/>
          <p:cNvSpPr>
            <a:spLocks noChangeArrowheads="1"/>
          </p:cNvSpPr>
          <p:nvPr/>
        </p:nvSpPr>
        <p:spPr bwMode="auto">
          <a:xfrm>
            <a:off x="2776507" y="6418624"/>
            <a:ext cx="3584636" cy="36317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 action="ppaction://noaction"/>
              </a:rPr>
              <a:t>www.d.umn.edu/cla/faculty/troufs/anth1095/index.html#Gannon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 action="ppaction://noaction"/>
              </a:rPr>
              <a:t>https://en.wikipedia.org/wiki/Charles_V,_Holy_Roman_Emperor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0178" name="Picture 2" descr="https://upload.wikimedia.org/wikipedia/commons/thumb/f/ff/Charles_V._-_after_Bernaerd_van_Orley_-_depot_Louvre-Mus%C3%A9e_de_Brou%2C_Bourg-en-Bresse.jpg/170px-Charles_V._-_after_Bernaerd_van_Orley_-_depot_Louvre-Mus%C3%A9e_de_Brou%2C_Bourg-en-Bres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85304"/>
            <a:ext cx="1828800" cy="26678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 name="Rectangle 3"/>
          <p:cNvSpPr txBox="1">
            <a:spLocks noChangeArrowheads="1"/>
          </p:cNvSpPr>
          <p:nvPr/>
        </p:nvSpPr>
        <p:spPr bwMode="auto">
          <a:xfrm>
            <a:off x="762000" y="2476035"/>
            <a:ext cx="7620000" cy="40626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“She opened up a book of poems and handed it to me written by an Italian poet from the 13</a:t>
            </a:r>
            <a:r>
              <a:rPr kumimoji="0" lang="en-US" sz="3200" b="1" i="0" u="none" strike="noStrike" kern="0" cap="none" spc="0" normalizeH="0" baseline="30000" noProof="0" dirty="0">
                <a:ln>
                  <a:noFill/>
                </a:ln>
                <a:solidFill>
                  <a:srgbClr val="000000"/>
                </a:solidFill>
                <a:effectLst/>
                <a:uLnTx/>
                <a:uFillTx/>
                <a:latin typeface="Arial"/>
                <a:ea typeface="+mn-ea"/>
                <a:cs typeface="+mn-cs"/>
              </a:rPr>
              <a:t>th</a:t>
            </a:r>
            <a:r>
              <a:rPr kumimoji="0" lang="en-US" sz="3200" b="1" i="0" u="none" strike="noStrike" kern="0" cap="none" spc="0" normalizeH="0" baseline="0" noProof="0" dirty="0">
                <a:ln>
                  <a:noFill/>
                </a:ln>
                <a:solidFill>
                  <a:srgbClr val="000000"/>
                </a:solidFill>
                <a:effectLst/>
                <a:uLnTx/>
                <a:uFillTx/>
                <a:latin typeface="Arial"/>
                <a:ea typeface="+mn-ea"/>
                <a:cs typeface="+mn-cs"/>
              </a:rPr>
              <a:t> century and every one of them words rang true and glowed like burning coal pouring off of every page like it was written in my soul from me to you.”</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 </a:t>
            </a:r>
            <a:r>
              <a:rPr kumimoji="0" lang="en-US" sz="1600" b="0" i="0" u="none" strike="noStrike" kern="0" cap="none" spc="0" normalizeH="0" baseline="0" noProof="0" dirty="0">
                <a:ln>
                  <a:noFill/>
                </a:ln>
                <a:solidFill>
                  <a:srgbClr val="FFFFFF"/>
                </a:solidFill>
                <a:effectLst/>
                <a:uLnTx/>
                <a:uFillTx/>
                <a:latin typeface="Arial"/>
                <a:ea typeface="+mn-ea"/>
                <a:cs typeface="+mn-cs"/>
              </a:rPr>
              <a:t>Bob Dylan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mn-cs"/>
              </a:rPr>
              <a:t>1941 – </a:t>
            </a:r>
            <a:endParaRPr kumimoji="0" lang="en-US" sz="1600" b="1" i="0" u="none" strike="noStrike" kern="0" cap="none" spc="0" normalizeH="0" baseline="0" noProof="0" dirty="0">
              <a:ln>
                <a:noFill/>
              </a:ln>
              <a:solidFill>
                <a:srgbClr val="FFFFFF"/>
              </a:solidFill>
              <a:effectLst/>
              <a:uLnTx/>
              <a:uFillTx/>
              <a:latin typeface="Arial"/>
              <a:ea typeface="+mn-ea"/>
              <a:cs typeface="+mn-cs"/>
            </a:endParaRPr>
          </a:p>
        </p:txBody>
      </p:sp>
      <p:sp>
        <p:nvSpPr>
          <p:cNvPr id="7" name="Rectangle 3"/>
          <p:cNvSpPr txBox="1">
            <a:spLocks noChangeArrowheads="1"/>
          </p:cNvSpPr>
          <p:nvPr/>
        </p:nvSpPr>
        <p:spPr bwMode="auto">
          <a:xfrm>
            <a:off x="914400" y="1295400"/>
            <a:ext cx="7315200" cy="954107"/>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BBE0E3"/>
                </a:solidFill>
                <a:effectLst/>
                <a:uLnTx/>
                <a:uFillTx/>
                <a:latin typeface="Arial"/>
                <a:ea typeface="+mn-ea"/>
                <a:cs typeface="+mn-cs"/>
              </a:rPr>
              <a:t>“Italians tend to believe that their language is the most beautiful one in the world.”</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p:cNvSpPr/>
          <p:nvPr/>
        </p:nvSpPr>
        <p:spPr>
          <a:xfrm>
            <a:off x="891853" y="3084387"/>
            <a:ext cx="7384130" cy="1868613"/>
          </a:xfrm>
          <a:prstGeom prst="rect">
            <a:avLst/>
          </a:prstGeom>
          <a:solidFill>
            <a:schemeClr val="bg1"/>
          </a:solidFill>
          <a:ln w="57150">
            <a:solidFill>
              <a:srgbClr val="FFC000"/>
            </a:solidFill>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who said the following quote?</a:t>
            </a:r>
          </a:p>
        </p:txBody>
      </p:sp>
    </p:spTree>
    <p:extLst>
      <p:ext uri="{BB962C8B-B14F-4D97-AF65-F5344CB8AC3E}">
        <p14:creationId xmlns:p14="http://schemas.microsoft.com/office/powerpoint/2010/main" val="192141079"/>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 name="Rectangle 3"/>
          <p:cNvSpPr txBox="1">
            <a:spLocks noChangeArrowheads="1"/>
          </p:cNvSpPr>
          <p:nvPr/>
        </p:nvSpPr>
        <p:spPr bwMode="auto">
          <a:xfrm>
            <a:off x="762000" y="2476035"/>
            <a:ext cx="7620000" cy="40626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“She opened up a book of poems and handed it to me written by an Italian poet from the 13</a:t>
            </a:r>
            <a:r>
              <a:rPr kumimoji="0" lang="en-US" sz="3200" b="1" i="0" u="none" strike="noStrike" kern="0" cap="none" spc="0" normalizeH="0" baseline="30000" noProof="0" dirty="0">
                <a:ln>
                  <a:noFill/>
                </a:ln>
                <a:solidFill>
                  <a:srgbClr val="000000"/>
                </a:solidFill>
                <a:effectLst/>
                <a:uLnTx/>
                <a:uFillTx/>
                <a:latin typeface="Arial"/>
                <a:ea typeface="+mn-ea"/>
                <a:cs typeface="+mn-cs"/>
              </a:rPr>
              <a:t>th</a:t>
            </a:r>
            <a:r>
              <a:rPr kumimoji="0" lang="en-US" sz="3200" b="1" i="0" u="none" strike="noStrike" kern="0" cap="none" spc="0" normalizeH="0" baseline="0" noProof="0" dirty="0">
                <a:ln>
                  <a:noFill/>
                </a:ln>
                <a:solidFill>
                  <a:srgbClr val="000000"/>
                </a:solidFill>
                <a:effectLst/>
                <a:uLnTx/>
                <a:uFillTx/>
                <a:latin typeface="Arial"/>
                <a:ea typeface="+mn-ea"/>
                <a:cs typeface="+mn-cs"/>
              </a:rPr>
              <a:t> century and every one of them words rang true and glowed like burning coal pouring off of every page like it was written in my soul from me to you.”</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 </a:t>
            </a:r>
            <a:r>
              <a:rPr kumimoji="0" lang="en-US" sz="1600" b="0" i="0" u="none" strike="noStrike" kern="0" cap="none" spc="0" normalizeH="0" baseline="0" noProof="0" dirty="0">
                <a:ln>
                  <a:noFill/>
                </a:ln>
                <a:solidFill>
                  <a:srgbClr val="FFFFFF"/>
                </a:solidFill>
                <a:effectLst/>
                <a:uLnTx/>
                <a:uFillTx/>
                <a:latin typeface="Arial"/>
                <a:ea typeface="+mn-ea"/>
                <a:cs typeface="+mn-cs"/>
              </a:rPr>
              <a:t>Bob Dylan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mn-cs"/>
              </a:rPr>
              <a:t>1941 – </a:t>
            </a:r>
            <a:endParaRPr kumimoji="0" lang="en-US" sz="1600" b="1" i="0" u="none" strike="noStrike" kern="0" cap="none" spc="0" normalizeH="0" baseline="0" noProof="0" dirty="0">
              <a:ln>
                <a:noFill/>
              </a:ln>
              <a:solidFill>
                <a:srgbClr val="FFFFFF"/>
              </a:solidFill>
              <a:effectLst/>
              <a:uLnTx/>
              <a:uFillTx/>
              <a:latin typeface="Arial"/>
              <a:ea typeface="+mn-ea"/>
              <a:cs typeface="+mn-cs"/>
            </a:endParaRPr>
          </a:p>
        </p:txBody>
      </p:sp>
      <p:sp>
        <p:nvSpPr>
          <p:cNvPr id="7" name="Rectangle 3"/>
          <p:cNvSpPr txBox="1">
            <a:spLocks noChangeArrowheads="1"/>
          </p:cNvSpPr>
          <p:nvPr/>
        </p:nvSpPr>
        <p:spPr bwMode="auto">
          <a:xfrm>
            <a:off x="914400" y="1295400"/>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BBE0E3"/>
                </a:solidFill>
                <a:effectLst/>
                <a:uLnTx/>
                <a:uFillTx/>
                <a:latin typeface="Arial"/>
                <a:ea typeface="+mn-ea"/>
                <a:cs typeface="+mn-cs"/>
              </a:rPr>
              <a:t>“Italians tend to believe that their language is the most beautiful one in the world.”</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TextBox 8">
            <a:extLst>
              <a:ext uri="{FF2B5EF4-FFF2-40B4-BE49-F238E27FC236}">
                <a16:creationId xmlns:a16="http://schemas.microsoft.com/office/drawing/2014/main" id="{9A2D478D-7D78-43D8-9B7C-FC748D8B334D}"/>
              </a:ext>
            </a:extLst>
          </p:cNvPr>
          <p:cNvSpPr txBox="1"/>
          <p:nvPr/>
        </p:nvSpPr>
        <p:spPr>
          <a:xfrm>
            <a:off x="1752600" y="1828800"/>
            <a:ext cx="5715000" cy="584775"/>
          </a:xfrm>
          <a:prstGeom prst="rect">
            <a:avLst/>
          </a:prstGeom>
          <a:solidFill>
            <a:schemeClr val="bg1"/>
          </a:solidFill>
        </p:spPr>
        <p:txBody>
          <a:bodyPr wrap="square">
            <a:spAutoFit/>
          </a:bodyPr>
          <a:lstStyle/>
          <a:p>
            <a:r>
              <a:rPr kumimoji="0" lang="en-US" sz="3200" b="1" i="0" u="none" strike="noStrike" kern="0" cap="none" spc="0" normalizeH="0" baseline="0" noProof="0" dirty="0">
                <a:ln>
                  <a:noFill/>
                </a:ln>
                <a:solidFill>
                  <a:srgbClr val="000000"/>
                </a:solidFill>
                <a:effectLst/>
                <a:uLnTx/>
                <a:uFillTx/>
                <a:latin typeface="Arial"/>
                <a:ea typeface="+mn-ea"/>
                <a:cs typeface="+mn-cs"/>
              </a:rPr>
              <a:t>A fairly recent quote . . .</a:t>
            </a:r>
            <a:endParaRPr lang="en-US" dirty="0"/>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 name="Rectangle 3"/>
          <p:cNvSpPr txBox="1">
            <a:spLocks noChangeArrowheads="1"/>
          </p:cNvSpPr>
          <p:nvPr/>
        </p:nvSpPr>
        <p:spPr bwMode="auto">
          <a:xfrm>
            <a:off x="762000" y="2476035"/>
            <a:ext cx="7620000" cy="40626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“She opened up a book of poems and handed it to me written by an Italian poet from the 13</a:t>
            </a:r>
            <a:r>
              <a:rPr kumimoji="0" lang="en-US" sz="3200" b="1" i="0" u="none" strike="noStrike" kern="0" cap="none" spc="0" normalizeH="0" baseline="30000" noProof="0" dirty="0">
                <a:ln>
                  <a:noFill/>
                </a:ln>
                <a:solidFill>
                  <a:srgbClr val="000000"/>
                </a:solidFill>
                <a:effectLst/>
                <a:uLnTx/>
                <a:uFillTx/>
                <a:latin typeface="Arial"/>
                <a:ea typeface="+mn-ea"/>
                <a:cs typeface="+mn-cs"/>
              </a:rPr>
              <a:t>th</a:t>
            </a:r>
            <a:r>
              <a:rPr kumimoji="0" lang="en-US" sz="3200" b="1" i="0" u="none" strike="noStrike" kern="0" cap="none" spc="0" normalizeH="0" baseline="0" noProof="0" dirty="0">
                <a:ln>
                  <a:noFill/>
                </a:ln>
                <a:solidFill>
                  <a:srgbClr val="000000"/>
                </a:solidFill>
                <a:effectLst/>
                <a:uLnTx/>
                <a:uFillTx/>
                <a:latin typeface="Arial"/>
                <a:ea typeface="+mn-ea"/>
                <a:cs typeface="+mn-cs"/>
              </a:rPr>
              <a:t> century and every one of them words rang true and glowed like burning coal pouring off of every page like it was written in my soul from me to you.”</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 </a:t>
            </a:r>
            <a:r>
              <a:rPr kumimoji="0" lang="en-US" sz="1600" b="0" i="0" u="none" strike="noStrike" kern="0" cap="none" spc="0" normalizeH="0" baseline="0" noProof="0" dirty="0">
                <a:ln>
                  <a:noFill/>
                </a:ln>
                <a:solidFill>
                  <a:srgbClr val="FFFFFF"/>
                </a:solidFill>
                <a:effectLst/>
                <a:uLnTx/>
                <a:uFillTx/>
                <a:latin typeface="Arial"/>
                <a:ea typeface="+mn-ea"/>
                <a:cs typeface="+mn-cs"/>
              </a:rPr>
              <a:t>Bob Dylan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mn-cs"/>
              </a:rPr>
              <a:t>1941 – </a:t>
            </a:r>
            <a:endParaRPr kumimoji="0" lang="en-US" sz="1600" b="1" i="0" u="none" strike="noStrike" kern="0" cap="none" spc="0" normalizeH="0" baseline="0" noProof="0" dirty="0">
              <a:ln>
                <a:noFill/>
              </a:ln>
              <a:solidFill>
                <a:srgbClr val="FFFFFF"/>
              </a:solidFill>
              <a:effectLst/>
              <a:uLnTx/>
              <a:uFillTx/>
              <a:latin typeface="Arial"/>
              <a:ea typeface="+mn-ea"/>
              <a:cs typeface="+mn-cs"/>
            </a:endParaRPr>
          </a:p>
        </p:txBody>
      </p:sp>
      <p:sp>
        <p:nvSpPr>
          <p:cNvPr id="7" name="Rectangle 3"/>
          <p:cNvSpPr txBox="1">
            <a:spLocks noChangeArrowheads="1"/>
          </p:cNvSpPr>
          <p:nvPr/>
        </p:nvSpPr>
        <p:spPr bwMode="auto">
          <a:xfrm>
            <a:off x="914400" y="1295400"/>
            <a:ext cx="7315200" cy="954107"/>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BBE0E3"/>
                </a:solidFill>
                <a:effectLst/>
                <a:uLnTx/>
                <a:uFillTx/>
                <a:latin typeface="Arial"/>
                <a:ea typeface="+mn-ea"/>
                <a:cs typeface="+mn-cs"/>
              </a:rPr>
              <a:t>“Italians tend to believe that their language is the most beautiful one in the world.”</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p:cNvSpPr/>
          <p:nvPr/>
        </p:nvSpPr>
        <p:spPr>
          <a:xfrm>
            <a:off x="891853" y="3084387"/>
            <a:ext cx="7384130" cy="1868613"/>
          </a:xfrm>
          <a:prstGeom prst="rect">
            <a:avLst/>
          </a:prstGeom>
          <a:solidFill>
            <a:schemeClr val="bg1"/>
          </a:solidFill>
          <a:ln w="57150">
            <a:solidFill>
              <a:srgbClr val="FFC000"/>
            </a:solidFill>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correct answer is . . .</a:t>
            </a:r>
          </a:p>
        </p:txBody>
      </p:sp>
    </p:spTree>
    <p:extLst>
      <p:ext uri="{BB962C8B-B14F-4D97-AF65-F5344CB8AC3E}">
        <p14:creationId xmlns:p14="http://schemas.microsoft.com/office/powerpoint/2010/main" val="2521162097"/>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094" y="1219199"/>
            <a:ext cx="9807820" cy="5251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4"/>
          <p:cNvSpPr>
            <a:spLocks noChangeArrowheads="1"/>
          </p:cNvSpPr>
          <p:nvPr/>
        </p:nvSpPr>
        <p:spPr bwMode="auto">
          <a:xfrm>
            <a:off x="1253654" y="6551842"/>
            <a:ext cx="663034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http://www.nytimes.com/2016/10/14/arts/music/bob-dylan-nobel-prize-literature.html?smid=fb-nytimes&amp;smtyp=cur&amp;_r=0</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685800"/>
            <a:ext cx="2290007" cy="286896"/>
          </a:xfrm>
          <a:prstGeom prst="rect">
            <a:avLst/>
          </a:prstGeom>
          <a:solidFill>
            <a:schemeClr val="bg1"/>
          </a:solidFill>
        </p:spPr>
      </p:pic>
      <p:sp>
        <p:nvSpPr>
          <p:cNvPr id="3" name="Rectangle 2"/>
          <p:cNvSpPr/>
          <p:nvPr/>
        </p:nvSpPr>
        <p:spPr bwMode="auto">
          <a:xfrm>
            <a:off x="6858000" y="1788886"/>
            <a:ext cx="2743200" cy="2804886"/>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6" name="TextBox 5">
            <a:extLst>
              <a:ext uri="{FF2B5EF4-FFF2-40B4-BE49-F238E27FC236}">
                <a16:creationId xmlns:a16="http://schemas.microsoft.com/office/drawing/2014/main" id="{ACAFBC1F-E448-4E6A-B6A7-32D81779D88B}"/>
              </a:ext>
            </a:extLst>
          </p:cNvPr>
          <p:cNvSpPr txBox="1"/>
          <p:nvPr/>
        </p:nvSpPr>
        <p:spPr>
          <a:xfrm>
            <a:off x="304800" y="443525"/>
            <a:ext cx="1828800" cy="584775"/>
          </a:xfrm>
          <a:prstGeom prst="rect">
            <a:avLst/>
          </a:prstGeom>
          <a:solidFill>
            <a:schemeClr val="bg1"/>
          </a:solidFill>
        </p:spPr>
        <p:txBody>
          <a:bodyPr wrap="square">
            <a:spAutoFit/>
          </a:bodyPr>
          <a:lstStyle/>
          <a:p>
            <a:r>
              <a:rPr kumimoji="0" lang="en-US" sz="3200" b="1" i="0" u="none" strike="noStrike" kern="0" cap="none" spc="0" normalizeH="0" baseline="0" noProof="0" dirty="0">
                <a:ln>
                  <a:noFill/>
                </a:ln>
                <a:solidFill>
                  <a:srgbClr val="000000"/>
                </a:solidFill>
                <a:effectLst/>
                <a:uLnTx/>
                <a:uFillTx/>
                <a:latin typeface="Arial"/>
                <a:ea typeface="+mn-ea"/>
                <a:cs typeface="+mn-cs"/>
              </a:rPr>
              <a:t>By . . .</a:t>
            </a:r>
            <a:endParaRPr lang="en-US" dirty="0"/>
          </a:p>
        </p:txBody>
      </p:sp>
    </p:spTree>
    <p:extLst>
      <p:ext uri="{BB962C8B-B14F-4D97-AF65-F5344CB8AC3E}">
        <p14:creationId xmlns:p14="http://schemas.microsoft.com/office/powerpoint/2010/main" val="909639505"/>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 name="Rectangle 3"/>
          <p:cNvSpPr txBox="1">
            <a:spLocks noChangeArrowheads="1"/>
          </p:cNvSpPr>
          <p:nvPr/>
        </p:nvSpPr>
        <p:spPr bwMode="auto">
          <a:xfrm>
            <a:off x="914400" y="1295400"/>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BBE0E3"/>
                </a:solidFill>
                <a:effectLst/>
                <a:uLnTx/>
                <a:uFillTx/>
                <a:latin typeface="Arial"/>
                <a:ea typeface="+mn-ea"/>
                <a:cs typeface="+mn-cs"/>
              </a:rPr>
              <a:t>“Italians tend to believe that their language is the most beautiful one in the world.”</a:t>
            </a:r>
          </a:p>
        </p:txBody>
      </p:sp>
      <p:pic>
        <p:nvPicPr>
          <p:cNvPr id="49156" name="Picture 4" descr="https://c1.staticflickr.com/5/4046/4370663067_57ab505c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686"/>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txBox="1">
            <a:spLocks noChangeArrowheads="1"/>
          </p:cNvSpPr>
          <p:nvPr/>
        </p:nvSpPr>
        <p:spPr bwMode="auto">
          <a:xfrm>
            <a:off x="152400" y="3505200"/>
            <a:ext cx="30480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a:ea typeface="+mn-ea"/>
                <a:cs typeface="+mn-cs"/>
              </a:rPr>
              <a:t> </a:t>
            </a:r>
            <a:r>
              <a:rPr kumimoji="0" lang="en-US" sz="2400" b="1" i="0" u="none" strike="noStrike" kern="0" cap="none" spc="0" normalizeH="0" baseline="0" noProof="0" dirty="0">
                <a:ln>
                  <a:noFill/>
                </a:ln>
                <a:solidFill>
                  <a:srgbClr val="FFFFFF"/>
                </a:solidFill>
                <a:effectLst/>
                <a:uLnTx/>
                <a:uFillTx/>
                <a:latin typeface="Arial"/>
                <a:ea typeface="+mn-ea"/>
                <a:cs typeface="+mn-cs"/>
              </a:rPr>
              <a:t>Bob Dylan </a:t>
            </a:r>
            <a:endParaRPr kumimoji="0" lang="en-US" sz="3600" b="1" i="0" u="none" strike="noStrike" kern="0" cap="none" spc="0" normalizeH="0" baseline="0" noProof="0" dirty="0">
              <a:ln>
                <a:noFill/>
              </a:ln>
              <a:solidFill>
                <a:srgbClr val="FFFFFF"/>
              </a:solidFill>
              <a:effectLst/>
              <a:uLnTx/>
              <a:uFillTx/>
              <a:latin typeface="Arial"/>
              <a:ea typeface="+mn-ea"/>
              <a:cs typeface="+mn-cs"/>
            </a:endParaRP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mn-cs"/>
              </a:rPr>
              <a:t>1941 – </a:t>
            </a:r>
            <a:endParaRPr kumimoji="0" lang="en-US" sz="1600" b="1" i="0" u="none" strike="noStrike" kern="0" cap="none" spc="0" normalizeH="0" baseline="0" noProof="0" dirty="0">
              <a:ln>
                <a:noFill/>
              </a:ln>
              <a:solidFill>
                <a:srgbClr val="FFFFFF"/>
              </a:solidFill>
              <a:effectLst/>
              <a:uLnTx/>
              <a:uFillTx/>
              <a:latin typeface="Arial"/>
              <a:ea typeface="+mn-ea"/>
              <a:cs typeface="+mn-cs"/>
            </a:endParaRPr>
          </a:p>
        </p:txBody>
      </p:sp>
      <p:sp>
        <p:nvSpPr>
          <p:cNvPr id="3" name="Rectangle 2"/>
          <p:cNvSpPr/>
          <p:nvPr/>
        </p:nvSpPr>
        <p:spPr>
          <a:xfrm>
            <a:off x="1846944" y="6260068"/>
            <a:ext cx="5410200" cy="36933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Presidential Medal of Freedom 2012</a:t>
            </a:r>
          </a:p>
        </p:txBody>
      </p:sp>
    </p:spTree>
    <p:extLst>
      <p:ext uri="{BB962C8B-B14F-4D97-AF65-F5344CB8AC3E}">
        <p14:creationId xmlns:p14="http://schemas.microsoft.com/office/powerpoint/2010/main" val="418896440"/>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9" name="Rectangle 3"/>
          <p:cNvSpPr txBox="1">
            <a:spLocks noChangeArrowheads="1"/>
          </p:cNvSpPr>
          <p:nvPr/>
        </p:nvSpPr>
        <p:spPr bwMode="auto">
          <a:xfrm>
            <a:off x="914400" y="6551842"/>
            <a:ext cx="7315200" cy="2154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800" b="0" i="0" u="none" strike="noStrike" kern="0" cap="none" spc="0" normalizeH="0" baseline="0" noProof="0" dirty="0">
                <a:ln>
                  <a:noFill/>
                </a:ln>
                <a:solidFill>
                  <a:srgbClr val="FFFFFF"/>
                </a:solidFill>
                <a:effectLst/>
                <a:uLnTx/>
                <a:uFillTx/>
                <a:latin typeface="Arial"/>
                <a:ea typeface="+mn-ea"/>
                <a:cs typeface="+mn-cs"/>
                <a:hlinkClick r:id="rId2"/>
              </a:rPr>
              <a:t>https://rockhall.com/inductees/bob-dylan/bio/</a:t>
            </a:r>
            <a:endParaRPr kumimoji="0" lang="en-US" sz="800" b="0" i="0" u="none" strike="noStrike" kern="0" cap="none" spc="0" normalizeH="0" baseline="0" noProof="0" dirty="0">
              <a:ln>
                <a:noFill/>
              </a:ln>
              <a:solidFill>
                <a:srgbClr val="FFFFFF"/>
              </a:solidFill>
              <a:effectLst/>
              <a:uLnTx/>
              <a:uFillTx/>
              <a:latin typeface="Arial"/>
              <a:ea typeface="+mn-ea"/>
              <a:cs typeface="+mn-cs"/>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61714"/>
            <a:ext cx="8229600" cy="4581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858" y="5181600"/>
            <a:ext cx="8229600" cy="849436"/>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23115721"/>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290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3"/>
          <p:cNvSpPr txBox="1">
            <a:spLocks noChangeArrowheads="1"/>
          </p:cNvSpPr>
          <p:nvPr/>
        </p:nvSpPr>
        <p:spPr bwMode="auto">
          <a:xfrm>
            <a:off x="914400" y="6551842"/>
            <a:ext cx="7315200" cy="2154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800" b="0" i="0" u="none" strike="noStrike" kern="0" cap="none" spc="0" normalizeH="0" baseline="0" noProof="0" dirty="0">
                <a:ln>
                  <a:noFill/>
                </a:ln>
                <a:solidFill>
                  <a:srgbClr val="FFFFFF"/>
                </a:solidFill>
                <a:effectLst/>
                <a:uLnTx/>
                <a:uFillTx/>
                <a:latin typeface="Arial"/>
                <a:ea typeface="+mn-ea"/>
                <a:cs typeface="+mn-cs"/>
                <a:hlinkClick r:id="rId3"/>
              </a:rPr>
              <a:t>http://amoralto.tumblr.com/post/60467020158/melody-maker-beatles-saydylan-shows-the-way</a:t>
            </a:r>
            <a:endParaRPr kumimoji="0" lang="en-US" sz="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52931899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47511"/>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sp>
        <p:nvSpPr>
          <p:cNvPr id="6" name="Rectangle 5">
            <a:extLst>
              <a:ext uri="{FF2B5EF4-FFF2-40B4-BE49-F238E27FC236}">
                <a16:creationId xmlns:a16="http://schemas.microsoft.com/office/drawing/2014/main" id="{37F8BFF9-88AD-4050-AEEA-9532204C8709}"/>
              </a:ext>
            </a:extLst>
          </p:cNvPr>
          <p:cNvSpPr/>
          <p:nvPr/>
        </p:nvSpPr>
        <p:spPr>
          <a:xfrm>
            <a:off x="381000" y="4960203"/>
            <a:ext cx="1935145"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1494</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 name="Rectangle 3"/>
          <p:cNvSpPr txBox="1">
            <a:spLocks noChangeArrowheads="1"/>
          </p:cNvSpPr>
          <p:nvPr/>
        </p:nvSpPr>
        <p:spPr bwMode="auto">
          <a:xfrm>
            <a:off x="914400" y="2590800"/>
            <a:ext cx="7315200" cy="3687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The average Hollywood film star's ambition is to be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admired by an American,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courted by an Italian,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married to an Englishman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and have a French boyfriend.”</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Katharine Hepburn</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1907 –2003</a:t>
            </a:r>
            <a:endParaRPr kumimoji="0" lang="en-US" sz="1600" b="1" i="0" u="none" strike="noStrike" kern="0" cap="none" spc="0" normalizeH="0" baseline="0" noProof="0" dirty="0">
              <a:ln>
                <a:noFill/>
              </a:ln>
              <a:solidFill>
                <a:srgbClr val="000000"/>
              </a:solidFill>
              <a:effectLst/>
              <a:uLnTx/>
              <a:uFillTx/>
              <a:latin typeface="Arial"/>
              <a:ea typeface="+mn-ea"/>
              <a:cs typeface="+mn-cs"/>
            </a:endParaRPr>
          </a:p>
        </p:txBody>
      </p:sp>
      <p:sp>
        <p:nvSpPr>
          <p:cNvPr id="6" name="Rectangle 3"/>
          <p:cNvSpPr txBox="1">
            <a:spLocks noChangeArrowheads="1"/>
          </p:cNvSpPr>
          <p:nvPr/>
        </p:nvSpPr>
        <p:spPr bwMode="auto">
          <a:xfrm>
            <a:off x="914400" y="1295400"/>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BBE0E3"/>
                </a:solidFill>
                <a:effectLst/>
                <a:uLnTx/>
                <a:uFillTx/>
                <a:latin typeface="Arial"/>
                <a:ea typeface="+mn-ea"/>
                <a:cs typeface="+mn-cs"/>
              </a:rPr>
              <a:t>“Italians tend to believe that their language is the most beautiful one in the world.”</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02" name="Picture 2" descr="Hepburn bogart african quee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5654646"/>
            <a:ext cx="1600200" cy="1070767"/>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Image result for katharine hepburn col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 name="AutoShape 6" descr="Image result for katharine hepburn colo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51208" name="Picture 8" descr="https://p2.liveauctioneers.com/712/23892/8550892_1_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5200" y="3200400"/>
            <a:ext cx="1524000" cy="21700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 name="Rectangle 3"/>
          <p:cNvSpPr txBox="1">
            <a:spLocks noChangeArrowheads="1"/>
          </p:cNvSpPr>
          <p:nvPr/>
        </p:nvSpPr>
        <p:spPr bwMode="auto">
          <a:xfrm>
            <a:off x="914400" y="2924595"/>
            <a:ext cx="7315200" cy="25545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1"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FF0000"/>
                </a:solidFill>
                <a:effectLst/>
                <a:uLnTx/>
                <a:uFillTx/>
                <a:latin typeface="Arial"/>
                <a:ea typeface="+mn-ea"/>
                <a:cs typeface="+mn-cs"/>
              </a:rPr>
              <a:t>It is the </a:t>
            </a:r>
            <a:r>
              <a:rPr kumimoji="0" lang="en-US" sz="3600" b="1" i="0" u="none" strike="noStrike" kern="0" cap="none" spc="0" normalizeH="0" baseline="0" noProof="0" dirty="0">
                <a:ln>
                  <a:noFill/>
                </a:ln>
                <a:solidFill>
                  <a:srgbClr val="FF0000"/>
                </a:solidFill>
                <a:effectLst/>
                <a:uLnTx/>
                <a:uFillTx/>
                <a:latin typeface="Arial"/>
                <a:ea typeface="+mn-ea"/>
                <a:cs typeface="+mn-cs"/>
              </a:rPr>
              <a:t>quality</a:t>
            </a:r>
            <a:r>
              <a:rPr kumimoji="0" lang="en-US" sz="2800" b="0" i="0" u="none" strike="noStrike" kern="0" cap="none" spc="0" normalizeH="0" baseline="0" noProof="0" dirty="0">
                <a:ln>
                  <a:noFill/>
                </a:ln>
                <a:solidFill>
                  <a:srgbClr val="FF0000"/>
                </a:solidFill>
                <a:effectLst/>
                <a:uLnTx/>
                <a:uFillTx/>
                <a:latin typeface="Arial"/>
                <a:ea typeface="+mn-ea"/>
                <a:cs typeface="+mn-cs"/>
              </a:rPr>
              <a:t> of the way people speak that is of utmost importance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0" i="0" u="none" strike="noStrike" kern="0" cap="none" spc="0" normalizeH="0" baseline="0" noProof="0" dirty="0">
              <a:ln>
                <a:noFill/>
              </a:ln>
              <a:solidFill>
                <a:srgbClr val="000000"/>
              </a:solidFill>
              <a:effectLst/>
              <a:uLnTx/>
              <a:uFillTx/>
              <a:latin typeface="Arial"/>
              <a:ea typeface="+mn-ea"/>
              <a:cs typeface="+mn-cs"/>
            </a:endParaRPr>
          </a:p>
          <a:p>
            <a:pPr marL="682625" marR="0" lvl="2" indent="-217488"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this bias is replicated in the opera in that there are several strikingly different types of voice registers, such as the soprano and the bass</a:t>
            </a:r>
          </a:p>
        </p:txBody>
      </p:sp>
      <p:sp>
        <p:nvSpPr>
          <p:cNvPr id="7" name="Rectangle 3"/>
          <p:cNvSpPr txBox="1">
            <a:spLocks noChangeArrowheads="1"/>
          </p:cNvSpPr>
          <p:nvPr/>
        </p:nvSpPr>
        <p:spPr bwMode="auto">
          <a:xfrm>
            <a:off x="914400" y="1295400"/>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BBE0E3"/>
                </a:solidFill>
                <a:effectLst/>
                <a:uLnTx/>
                <a:uFillTx/>
                <a:latin typeface="Arial"/>
                <a:ea typeface="+mn-ea"/>
                <a:cs typeface="+mn-cs"/>
              </a:rPr>
              <a:t>“Italians tend to believe that their language is the most beautiful one in the world.”</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8" name="Rectangle 3"/>
          <p:cNvSpPr txBox="1">
            <a:spLocks noChangeArrowheads="1"/>
          </p:cNvSpPr>
          <p:nvPr/>
        </p:nvSpPr>
        <p:spPr bwMode="auto">
          <a:xfrm>
            <a:off x="914400" y="2366593"/>
            <a:ext cx="7315200" cy="40318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231775" marR="0" lvl="1" indent="-231775" algn="l" defTabSz="914400" rtl="0" eaLnBrk="1" fontAlgn="base" latinLnBrk="0" hangingPunct="1">
              <a:lnSpc>
                <a:spcPct val="100000"/>
              </a:lnSpc>
              <a:spcBef>
                <a:spcPts val="0"/>
              </a:spcBef>
              <a:spcAft>
                <a:spcPct val="0"/>
              </a:spcAft>
              <a:buClrTx/>
              <a:buSzTx/>
              <a:buFontTx/>
              <a:buChar char="–"/>
              <a:tabLst/>
              <a:defRPr/>
            </a:pPr>
            <a:r>
              <a:rPr kumimoji="0" lang="en-US" sz="2400" b="0" i="0" u="none" strike="noStrike" kern="0" cap="none" spc="0" normalizeH="0" baseline="0" noProof="0" dirty="0">
                <a:ln>
                  <a:noFill/>
                </a:ln>
                <a:solidFill>
                  <a:srgbClr val="BBE0E3">
                    <a:lumMod val="90000"/>
                  </a:srgbClr>
                </a:solidFill>
                <a:effectLst/>
                <a:uLnTx/>
                <a:uFillTx/>
                <a:latin typeface="Arial"/>
                <a:ea typeface="+mn-ea"/>
                <a:cs typeface="+mn-cs"/>
              </a:rPr>
              <a:t>And, like the opera, the </a:t>
            </a:r>
            <a:r>
              <a:rPr kumimoji="0" lang="en-US" sz="3200" b="1" i="0" u="none" strike="noStrike" kern="0" cap="none" spc="0" normalizeH="0" baseline="0" noProof="0" dirty="0">
                <a:ln>
                  <a:noFill/>
                </a:ln>
                <a:solidFill>
                  <a:srgbClr val="000000"/>
                </a:solidFill>
                <a:effectLst/>
                <a:uLnTx/>
                <a:uFillTx/>
                <a:latin typeface="Arial"/>
                <a:ea typeface="+mn-ea"/>
                <a:cs typeface="+mn-cs"/>
              </a:rPr>
              <a:t>sound and cadence </a:t>
            </a:r>
            <a:r>
              <a:rPr kumimoji="0" lang="en-US" sz="2400" b="0" i="0" u="none" strike="noStrike" kern="0" cap="none" spc="0" normalizeH="0" baseline="0" noProof="0" dirty="0">
                <a:ln>
                  <a:noFill/>
                </a:ln>
                <a:solidFill>
                  <a:srgbClr val="000000"/>
                </a:solidFill>
                <a:effectLst/>
                <a:uLnTx/>
                <a:uFillTx/>
                <a:latin typeface="Arial"/>
                <a:ea typeface="+mn-ea"/>
                <a:cs typeface="+mn-cs"/>
              </a:rPr>
              <a:t>of the communication play a role </a:t>
            </a:r>
            <a:r>
              <a:rPr kumimoji="0" lang="en-US" sz="3200" b="1" i="0" u="none" strike="noStrike" kern="0" cap="none" spc="0" normalizeH="0" baseline="0" noProof="0" dirty="0">
                <a:ln>
                  <a:noFill/>
                </a:ln>
                <a:solidFill>
                  <a:srgbClr val="000000"/>
                </a:solidFill>
                <a:effectLst/>
                <a:uLnTx/>
                <a:uFillTx/>
                <a:latin typeface="Arial"/>
                <a:ea typeface="+mn-ea"/>
                <a:cs typeface="+mn-cs"/>
              </a:rPr>
              <a:t>at least equal to the content</a:t>
            </a:r>
            <a:r>
              <a:rPr kumimoji="0" lang="en-US" sz="2400" b="0" i="0" u="none" strike="noStrike" kern="0" cap="none" spc="0" normalizeH="0" baseline="0" noProof="0" dirty="0">
                <a:ln>
                  <a:noFill/>
                </a:ln>
                <a:solidFill>
                  <a:srgbClr val="000000"/>
                </a:solidFill>
                <a:effectLst/>
                <a:uLnTx/>
                <a:uFillTx/>
                <a:latin typeface="Arial"/>
                <a:ea typeface="+mn-ea"/>
                <a:cs typeface="+mn-cs"/>
              </a:rPr>
              <a:t> </a:t>
            </a:r>
            <a:r>
              <a:rPr kumimoji="0" lang="en-US" sz="2400" b="0" i="0" u="none" strike="noStrike" kern="0" cap="none" spc="0" normalizeH="0" baseline="0" noProof="0" dirty="0">
                <a:ln>
                  <a:noFill/>
                </a:ln>
                <a:solidFill>
                  <a:srgbClr val="BBE0E3">
                    <a:lumMod val="90000"/>
                  </a:srgbClr>
                </a:solidFill>
                <a:effectLst/>
                <a:uLnTx/>
                <a:uFillTx/>
                <a:latin typeface="Arial"/>
                <a:ea typeface="+mn-ea"/>
                <a:cs typeface="+mn-cs"/>
              </a:rPr>
              <a:t>of what is said in getting the message across</a:t>
            </a:r>
          </a:p>
          <a:p>
            <a:pPr marL="231775" marR="0" lvl="1" indent="-231775" algn="l" defTabSz="914400" rtl="0" eaLnBrk="1" fontAlgn="base" latinLnBrk="0" hangingPunct="1">
              <a:lnSpc>
                <a:spcPct val="100000"/>
              </a:lnSpc>
              <a:spcBef>
                <a:spcPts val="0"/>
              </a:spcBef>
              <a:spcAft>
                <a:spcPct val="0"/>
              </a:spcAft>
              <a:buClrTx/>
              <a:buSzTx/>
              <a:buFontTx/>
              <a:buChar char="–"/>
              <a:tabLst/>
              <a:defRPr/>
            </a:pPr>
            <a:endParaRPr kumimoji="0" lang="en-US" sz="2000" b="0" i="0" u="none" strike="noStrike" kern="0" cap="none" spc="0" normalizeH="0" baseline="0" noProof="0" dirty="0">
              <a:ln>
                <a:noFill/>
              </a:ln>
              <a:solidFill>
                <a:srgbClr val="000000"/>
              </a:solidFill>
              <a:effectLst/>
              <a:uLnTx/>
              <a:uFillTx/>
              <a:latin typeface="Arial"/>
              <a:ea typeface="+mn-ea"/>
              <a:cs typeface="+mn-cs"/>
            </a:endParaRPr>
          </a:p>
          <a:p>
            <a:pPr marL="231775" marR="0" lvl="1" indent="-231775" algn="l" defTabSz="914400" rtl="0" eaLnBrk="1" fontAlgn="base" latinLnBrk="0" hangingPunct="1">
              <a:lnSpc>
                <a:spcPct val="100000"/>
              </a:lnSpc>
              <a:spcBef>
                <a:spcPts val="0"/>
              </a:spcBef>
              <a:spcAft>
                <a:spcPct val="0"/>
              </a:spcAft>
              <a:buClrTx/>
              <a:buSzTx/>
              <a:buFontTx/>
              <a:buChar char="–"/>
              <a:tabLst/>
              <a:defRPr/>
            </a:pPr>
            <a:r>
              <a:rPr kumimoji="0" lang="en-US" sz="2400" b="0" i="0" u="none" strike="noStrike" kern="0" cap="none" spc="0" normalizeH="0" baseline="0" noProof="0" dirty="0">
                <a:ln>
                  <a:noFill/>
                </a:ln>
                <a:solidFill>
                  <a:srgbClr val="BBE0E3">
                    <a:lumMod val="90000"/>
                  </a:srgbClr>
                </a:solidFill>
                <a:effectLst/>
                <a:uLnTx/>
                <a:uFillTx/>
                <a:latin typeface="Arial"/>
                <a:ea typeface="+mn-ea"/>
                <a:cs typeface="+mn-cs"/>
              </a:rPr>
              <a:t>Italians are often much </a:t>
            </a:r>
            <a:r>
              <a:rPr kumimoji="0" lang="en-US" sz="2400" b="0" i="0" u="none" strike="noStrike" kern="0" cap="none" spc="0" normalizeH="0" baseline="0" noProof="0" dirty="0">
                <a:ln>
                  <a:noFill/>
                </a:ln>
                <a:solidFill>
                  <a:srgbClr val="000000"/>
                </a:solidFill>
                <a:effectLst/>
                <a:uLnTx/>
                <a:uFillTx/>
                <a:latin typeface="Arial"/>
                <a:ea typeface="+mn-ea"/>
                <a:cs typeface="+mn-cs"/>
              </a:rPr>
              <a:t>more interested in </a:t>
            </a:r>
            <a:r>
              <a:rPr kumimoji="0" lang="en-US" sz="3200" b="1" i="0" u="none" strike="noStrike" kern="0" cap="none" spc="0" normalizeH="0" baseline="0" noProof="0" dirty="0">
                <a:ln>
                  <a:noFill/>
                </a:ln>
                <a:solidFill>
                  <a:srgbClr val="000000"/>
                </a:solidFill>
                <a:effectLst/>
                <a:uLnTx/>
                <a:uFillTx/>
                <a:latin typeface="Arial"/>
                <a:ea typeface="+mn-ea"/>
                <a:cs typeface="+mn-cs"/>
              </a:rPr>
              <a:t>engaging and entertaining their listeners </a:t>
            </a:r>
            <a:r>
              <a:rPr kumimoji="0" lang="en-US" sz="2400" b="0" i="0" u="none" strike="noStrike" kern="0" cap="none" spc="0" normalizeH="0" baseline="0" noProof="0" dirty="0">
                <a:ln>
                  <a:noFill/>
                </a:ln>
                <a:solidFill>
                  <a:srgbClr val="000000"/>
                </a:solidFill>
                <a:effectLst/>
                <a:uLnTx/>
                <a:uFillTx/>
                <a:latin typeface="Arial"/>
                <a:ea typeface="+mn-ea"/>
                <a:cs typeface="+mn-cs"/>
              </a:rPr>
              <a:t>than in conveying their thoughts accurately</a:t>
            </a:r>
          </a:p>
        </p:txBody>
      </p:sp>
      <p:sp>
        <p:nvSpPr>
          <p:cNvPr id="6" name="Rectangle 3"/>
          <p:cNvSpPr txBox="1">
            <a:spLocks noChangeArrowheads="1"/>
          </p:cNvSpPr>
          <p:nvPr/>
        </p:nvSpPr>
        <p:spPr bwMode="auto">
          <a:xfrm>
            <a:off x="914400" y="1295400"/>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BBE0E3"/>
                </a:solidFill>
                <a:effectLst/>
                <a:uLnTx/>
                <a:uFillTx/>
                <a:latin typeface="Arial"/>
                <a:ea typeface="+mn-ea"/>
                <a:cs typeface="+mn-cs"/>
              </a:rPr>
              <a:t>“Italians tend to believe that their language is the most beautiful one in the world.”</a:t>
            </a:r>
          </a:p>
        </p:txBody>
      </p:sp>
      <p:sp>
        <p:nvSpPr>
          <p:cNvPr id="7"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66915" name="Rectangle 3"/>
          <p:cNvSpPr>
            <a:spLocks noGrp="1" noChangeArrowheads="1"/>
          </p:cNvSpPr>
          <p:nvPr>
            <p:ph type="body" idx="1"/>
          </p:nvPr>
        </p:nvSpPr>
        <p:spPr>
          <a:xfrm>
            <a:off x="914400" y="1315486"/>
            <a:ext cx="7315200" cy="4967514"/>
          </a:xfrm>
        </p:spPr>
        <p:txBody>
          <a:bodyPr/>
          <a:lstStyle/>
          <a:p>
            <a:pPr marL="0" indent="0" eaLnBrk="1" hangingPunct="1">
              <a:lnSpc>
                <a:spcPct val="90000"/>
              </a:lnSpc>
              <a:buNone/>
            </a:pPr>
            <a:r>
              <a:rPr lang="en-US" sz="2800" dirty="0"/>
              <a:t>“Perhaps the most difficult operatic singing is associated with </a:t>
            </a:r>
            <a:r>
              <a:rPr lang="en-US" sz="4400" b="1" i="1" dirty="0" err="1">
                <a:solidFill>
                  <a:srgbClr val="FF0000"/>
                </a:solidFill>
              </a:rPr>
              <a:t>bel</a:t>
            </a:r>
            <a:r>
              <a:rPr lang="en-US" sz="4400" b="1" i="1" dirty="0">
                <a:solidFill>
                  <a:srgbClr val="FF0000"/>
                </a:solidFill>
              </a:rPr>
              <a:t> canto</a:t>
            </a:r>
            <a:r>
              <a:rPr lang="en-US" sz="2800" dirty="0"/>
              <a:t>, or beautiful music, introduced by the romantic Italian composer Bellini.  This form of music requires extraordinary exertion and ability on the part of the singers, especially when they are singing together to express their thoughts and emotions.  </a:t>
            </a:r>
            <a:r>
              <a:rPr lang="en-US" sz="2800" i="1" dirty="0" err="1"/>
              <a:t>Bel</a:t>
            </a:r>
            <a:r>
              <a:rPr lang="en-US" sz="2800" i="1" dirty="0"/>
              <a:t> canto </a:t>
            </a:r>
            <a:r>
              <a:rPr lang="en-US" sz="2800" dirty="0"/>
              <a:t>is so difficult a form of opera that there is only a limited number of singers who can perform it effectively, and only Italian composers have been very successful in this area.”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66915" name="Rectangle 3"/>
          <p:cNvSpPr>
            <a:spLocks noGrp="1" noChangeArrowheads="1"/>
          </p:cNvSpPr>
          <p:nvPr>
            <p:ph type="body" idx="1"/>
          </p:nvPr>
        </p:nvSpPr>
        <p:spPr>
          <a:xfrm>
            <a:off x="914400" y="1315486"/>
            <a:ext cx="7315200" cy="4967514"/>
          </a:xfrm>
        </p:spPr>
        <p:txBody>
          <a:bodyPr/>
          <a:lstStyle/>
          <a:p>
            <a:pPr marL="0" indent="0" eaLnBrk="1" hangingPunct="1">
              <a:lnSpc>
                <a:spcPct val="90000"/>
              </a:lnSpc>
              <a:buNone/>
            </a:pPr>
            <a:r>
              <a:rPr lang="en-US" sz="2800" dirty="0">
                <a:solidFill>
                  <a:schemeClr val="accent1"/>
                </a:solidFill>
              </a:rPr>
              <a:t>“Perhaps the most difficult operatic singing is associated with </a:t>
            </a:r>
            <a:r>
              <a:rPr lang="en-US" sz="4400" b="1" i="1" dirty="0" err="1">
                <a:solidFill>
                  <a:srgbClr val="FF0000"/>
                </a:solidFill>
              </a:rPr>
              <a:t>bel</a:t>
            </a:r>
            <a:r>
              <a:rPr lang="en-US" sz="4400" b="1" i="1" dirty="0">
                <a:solidFill>
                  <a:srgbClr val="FF0000"/>
                </a:solidFill>
              </a:rPr>
              <a:t> canto</a:t>
            </a:r>
            <a:r>
              <a:rPr lang="en-US" sz="2800" dirty="0"/>
              <a:t>, or beautiful music, </a:t>
            </a:r>
            <a:r>
              <a:rPr lang="en-US" sz="2800" dirty="0">
                <a:solidFill>
                  <a:schemeClr val="accent1"/>
                </a:solidFill>
              </a:rPr>
              <a:t>introduced by the romantic Italian composer Bellini.  This form of music requires extraordinary exertion and ability on the part of the singers, especially when they are singing together to express their thoughts and emotions.  </a:t>
            </a:r>
            <a:r>
              <a:rPr lang="en-US" sz="2800" i="1" dirty="0" err="1">
                <a:solidFill>
                  <a:schemeClr val="accent1"/>
                </a:solidFill>
              </a:rPr>
              <a:t>Bel</a:t>
            </a:r>
            <a:r>
              <a:rPr lang="en-US" sz="2800" i="1" dirty="0">
                <a:solidFill>
                  <a:schemeClr val="accent1"/>
                </a:solidFill>
              </a:rPr>
              <a:t> canto </a:t>
            </a:r>
            <a:r>
              <a:rPr lang="en-US" sz="2800" dirty="0">
                <a:solidFill>
                  <a:schemeClr val="accent1"/>
                </a:solidFill>
              </a:rPr>
              <a:t>is so difficult a form of opera that there is only a limited number of singers who can perform it effectively, and only Italian composers have been very successful in this area.”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68963" name="Rectangle 3"/>
          <p:cNvSpPr>
            <a:spLocks noGrp="1" noChangeArrowheads="1"/>
          </p:cNvSpPr>
          <p:nvPr>
            <p:ph type="body" idx="1"/>
          </p:nvPr>
        </p:nvSpPr>
        <p:spPr>
          <a:xfrm>
            <a:off x="914400" y="1600200"/>
            <a:ext cx="7315200" cy="4869025"/>
          </a:xfrm>
        </p:spPr>
        <p:txBody>
          <a:bodyPr/>
          <a:lstStyle/>
          <a:p>
            <a:pPr eaLnBrk="1" hangingPunct="1">
              <a:lnSpc>
                <a:spcPct val="90000"/>
              </a:lnSpc>
            </a:pPr>
            <a:r>
              <a:rPr lang="en-US" sz="2800" dirty="0"/>
              <a:t>Italians tend to </a:t>
            </a:r>
            <a:r>
              <a:rPr lang="en-US" b="1" dirty="0"/>
              <a:t>talk louder </a:t>
            </a:r>
            <a:r>
              <a:rPr lang="en-US" sz="2800" dirty="0"/>
              <a:t>than many other nationalities</a:t>
            </a:r>
          </a:p>
          <a:p>
            <a:pPr marL="508000" lvl="1" indent="-276225" eaLnBrk="1" hangingPunct="1">
              <a:lnSpc>
                <a:spcPct val="90000"/>
              </a:lnSpc>
              <a:tabLst>
                <a:tab pos="465138" algn="l"/>
              </a:tabLst>
            </a:pPr>
            <a:r>
              <a:rPr lang="en-US" dirty="0"/>
              <a:t>But more so in the </a:t>
            </a:r>
            <a:r>
              <a:rPr lang="en-US" b="1" dirty="0"/>
              <a:t>south</a:t>
            </a:r>
            <a:r>
              <a:rPr lang="en-US" dirty="0"/>
              <a:t> than in the north</a:t>
            </a:r>
          </a:p>
          <a:p>
            <a:pPr lvl="1" eaLnBrk="1" hangingPunct="1">
              <a:lnSpc>
                <a:spcPct val="90000"/>
              </a:lnSpc>
            </a:pPr>
            <a:endParaRPr lang="en-US" sz="900" dirty="0"/>
          </a:p>
          <a:p>
            <a:pPr eaLnBrk="1" hangingPunct="1">
              <a:lnSpc>
                <a:spcPct val="90000"/>
              </a:lnSpc>
            </a:pPr>
            <a:r>
              <a:rPr lang="en-US" b="1" dirty="0"/>
              <a:t>Stories are told with passion, anger and joy</a:t>
            </a:r>
          </a:p>
          <a:p>
            <a:pPr eaLnBrk="1" hangingPunct="1">
              <a:lnSpc>
                <a:spcPct val="90000"/>
              </a:lnSpc>
            </a:pPr>
            <a:endParaRPr lang="en-US" sz="900" dirty="0"/>
          </a:p>
          <a:p>
            <a:pPr eaLnBrk="1" hangingPunct="1">
              <a:lnSpc>
                <a:spcPct val="90000"/>
              </a:lnSpc>
            </a:pPr>
            <a:r>
              <a:rPr lang="en-US" sz="2800" dirty="0"/>
              <a:t>The air in Italy is </a:t>
            </a:r>
            <a:r>
              <a:rPr lang="en-US" b="1" dirty="0"/>
              <a:t>filled with so many voices </a:t>
            </a:r>
            <a:r>
              <a:rPr lang="en-US" sz="2800" dirty="0"/>
              <a:t>that one must frequently talk in a very loud voice to be understood, </a:t>
            </a:r>
            <a:br>
              <a:rPr lang="en-US" sz="2800" dirty="0"/>
            </a:br>
            <a:r>
              <a:rPr lang="en-US" sz="2800" dirty="0"/>
              <a:t>“thereby increasing the total uproar”</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69987" name="Rectangle 3"/>
          <p:cNvSpPr>
            <a:spLocks noGrp="1" noChangeArrowheads="1"/>
          </p:cNvSpPr>
          <p:nvPr>
            <p:ph type="body" idx="1"/>
          </p:nvPr>
        </p:nvSpPr>
        <p:spPr>
          <a:xfrm>
            <a:off x="914400" y="1600200"/>
            <a:ext cx="7315200" cy="4758226"/>
          </a:xfrm>
        </p:spPr>
        <p:txBody>
          <a:bodyPr/>
          <a:lstStyle/>
          <a:p>
            <a:pPr eaLnBrk="1" hangingPunct="1">
              <a:lnSpc>
                <a:spcPct val="80000"/>
              </a:lnSpc>
            </a:pPr>
            <a:r>
              <a:rPr lang="en-US" sz="2800" dirty="0"/>
              <a:t>Oral communication in Italy is something of </a:t>
            </a:r>
            <a:r>
              <a:rPr lang="en-US" b="1" dirty="0"/>
              <a:t>a show itself</a:t>
            </a:r>
            <a:endParaRPr lang="en-US" sz="2800" b="1" dirty="0"/>
          </a:p>
          <a:p>
            <a:pPr eaLnBrk="1" hangingPunct="1">
              <a:lnSpc>
                <a:spcPct val="80000"/>
              </a:lnSpc>
            </a:pPr>
            <a:endParaRPr lang="en-US" sz="1600" dirty="0"/>
          </a:p>
          <a:p>
            <a:pPr eaLnBrk="1" hangingPunct="1">
              <a:lnSpc>
                <a:spcPct val="80000"/>
              </a:lnSpc>
            </a:pPr>
            <a:r>
              <a:rPr lang="en-US" sz="2800" dirty="0"/>
              <a:t>Speaking is punctuated by elaborate </a:t>
            </a:r>
            <a:r>
              <a:rPr lang="en-US" b="1" dirty="0"/>
              <a:t>gestures</a:t>
            </a:r>
            <a:r>
              <a:rPr lang="en-US" sz="2800" dirty="0">
                <a:solidFill>
                  <a:schemeClr val="accent1">
                    <a:lumMod val="90000"/>
                  </a:schemeClr>
                </a:solidFill>
              </a:rPr>
              <a:t>, befitting the Italian operatic tradition</a:t>
            </a:r>
          </a:p>
          <a:p>
            <a:pPr eaLnBrk="1" hangingPunct="1">
              <a:lnSpc>
                <a:spcPct val="80000"/>
              </a:lnSpc>
            </a:pPr>
            <a:endParaRPr lang="en-US" sz="1600" dirty="0"/>
          </a:p>
          <a:p>
            <a:pPr eaLnBrk="1" hangingPunct="1"/>
            <a:r>
              <a:rPr lang="en-US" sz="2800" dirty="0"/>
              <a:t>Whatever the section of the country, </a:t>
            </a:r>
            <a:r>
              <a:rPr lang="en-US" b="1" dirty="0">
                <a:solidFill>
                  <a:srgbClr val="FF0000"/>
                </a:solidFill>
              </a:rPr>
              <a:t>Italians talk with their hands</a:t>
            </a:r>
            <a:endParaRPr lang="en-US" sz="2800" b="1" dirty="0">
              <a:solidFill>
                <a:srgbClr val="FF0000"/>
              </a:solidFill>
            </a:endParaRPr>
          </a:p>
          <a:p>
            <a:pPr lvl="1" eaLnBrk="1" hangingPunct="1">
              <a:lnSpc>
                <a:spcPct val="80000"/>
              </a:lnSpc>
            </a:pPr>
            <a:r>
              <a:rPr lang="en-US" sz="2400" dirty="0"/>
              <a:t>Quick, agile, expressive movement of the hands, arms, and shoulders contribute emphasis and sincerity to the spoken words and facial expressions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080" y="228600"/>
            <a:ext cx="7132320" cy="6202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5562600" y="4419600"/>
            <a:ext cx="2438400" cy="2239964"/>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Rectangle 9"/>
          <p:cNvSpPr>
            <a:spLocks noChangeArrowheads="1"/>
          </p:cNvSpPr>
          <p:nvPr/>
        </p:nvSpPr>
        <p:spPr bwMode="auto">
          <a:xfrm>
            <a:off x="580838" y="6428601"/>
            <a:ext cx="8029762"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http://www.bbc.com/culture/story/20171207-dai-the-italian-word-with-many-meanings</a:t>
            </a: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5029200"/>
            <a:ext cx="1270000" cy="609600"/>
          </a:xfrm>
          <a:prstGeom prst="rect">
            <a:avLst/>
          </a:prstGeom>
        </p:spPr>
      </p:pic>
    </p:spTree>
    <p:extLst>
      <p:ext uri="{BB962C8B-B14F-4D97-AF65-F5344CB8AC3E}">
        <p14:creationId xmlns:p14="http://schemas.microsoft.com/office/powerpoint/2010/main" val="279527900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B79877"/>
        </a:solidFill>
        <a:effectLst/>
      </p:bgPr>
    </p:bg>
    <p:spTree>
      <p:nvGrpSpPr>
        <p:cNvPr id="1" name=""/>
        <p:cNvGrpSpPr/>
        <p:nvPr/>
      </p:nvGrpSpPr>
      <p:grpSpPr>
        <a:xfrm>
          <a:off x="0" y="0"/>
          <a:ext cx="0" cy="0"/>
          <a:chOff x="0" y="0"/>
          <a:chExt cx="0" cy="0"/>
        </a:xfrm>
      </p:grpSpPr>
      <p:sp>
        <p:nvSpPr>
          <p:cNvPr id="6" name="Rectangle 5"/>
          <p:cNvSpPr/>
          <p:nvPr/>
        </p:nvSpPr>
        <p:spPr>
          <a:xfrm>
            <a:off x="2286000" y="5271448"/>
            <a:ext cx="4572000" cy="978729"/>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Emperor Augustus</a:t>
            </a:r>
            <a:endPar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ruled Rome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27 BC to AD 14</a:t>
            </a:r>
          </a:p>
        </p:txBody>
      </p:sp>
      <p:pic>
        <p:nvPicPr>
          <p:cNvPr id="14" name="Picture 13">
            <a:extLst>
              <a:ext uri="{FF2B5EF4-FFF2-40B4-BE49-F238E27FC236}">
                <a16:creationId xmlns:a16="http://schemas.microsoft.com/office/drawing/2014/main" id="{CC320CA8-70E3-6733-AD7C-26742B7FC6DE}"/>
              </a:ext>
            </a:extLst>
          </p:cNvPr>
          <p:cNvPicPr>
            <a:picLocks noChangeAspect="1"/>
          </p:cNvPicPr>
          <p:nvPr/>
        </p:nvPicPr>
        <p:blipFill>
          <a:blip r:embed="rId2"/>
          <a:stretch>
            <a:fillRect/>
          </a:stretch>
        </p:blipFill>
        <p:spPr>
          <a:xfrm>
            <a:off x="1143000" y="0"/>
            <a:ext cx="6858000" cy="6858000"/>
          </a:xfrm>
          <a:prstGeom prst="rect">
            <a:avLst/>
          </a:prstGeom>
        </p:spPr>
      </p:pic>
      <p:sp>
        <p:nvSpPr>
          <p:cNvPr id="15" name="Rectangle 4">
            <a:extLst>
              <a:ext uri="{FF2B5EF4-FFF2-40B4-BE49-F238E27FC236}">
                <a16:creationId xmlns:a16="http://schemas.microsoft.com/office/drawing/2014/main" id="{C7D0C8D1-CF8F-A163-16BB-C15D16801FFC}"/>
              </a:ext>
            </a:extLst>
          </p:cNvPr>
          <p:cNvSpPr>
            <a:spLocks noChangeArrowheads="1"/>
          </p:cNvSpPr>
          <p:nvPr/>
        </p:nvSpPr>
        <p:spPr bwMode="auto">
          <a:xfrm>
            <a:off x="443336" y="6570663"/>
            <a:ext cx="8250977" cy="2308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https://www.nytimes.com/2024/01/06/opinion/tommy-devito-football-italian.html?smid=nytcore-ios-share&amp;referringSource=articleShare</a:t>
            </a:r>
            <a:endPar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8" name="TextBox 17">
            <a:extLst>
              <a:ext uri="{FF2B5EF4-FFF2-40B4-BE49-F238E27FC236}">
                <a16:creationId xmlns:a16="http://schemas.microsoft.com/office/drawing/2014/main" id="{E2BBAD54-3B22-F23B-ED16-EAA8B4DA0E0A}"/>
              </a:ext>
            </a:extLst>
          </p:cNvPr>
          <p:cNvSpPr txBox="1"/>
          <p:nvPr/>
        </p:nvSpPr>
        <p:spPr>
          <a:xfrm>
            <a:off x="1143000" y="4561582"/>
            <a:ext cx="6858000" cy="1077218"/>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The Hand Gesture Heard Round the World</a:t>
            </a:r>
          </a:p>
        </p:txBody>
      </p:sp>
      <p:sp>
        <p:nvSpPr>
          <p:cNvPr id="19" name="TextBox 18">
            <a:extLst>
              <a:ext uri="{FF2B5EF4-FFF2-40B4-BE49-F238E27FC236}">
                <a16:creationId xmlns:a16="http://schemas.microsoft.com/office/drawing/2014/main" id="{F7A725BF-E11F-95F7-B821-23D00A8CCD2A}"/>
              </a:ext>
            </a:extLst>
          </p:cNvPr>
          <p:cNvSpPr txBox="1"/>
          <p:nvPr/>
        </p:nvSpPr>
        <p:spPr>
          <a:xfrm>
            <a:off x="3352800" y="6108700"/>
            <a:ext cx="2438400"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6 January 2024</a:t>
            </a:r>
          </a:p>
        </p:txBody>
      </p:sp>
      <p:pic>
        <p:nvPicPr>
          <p:cNvPr id="22" name="Picture 21">
            <a:extLst>
              <a:ext uri="{FF2B5EF4-FFF2-40B4-BE49-F238E27FC236}">
                <a16:creationId xmlns:a16="http://schemas.microsoft.com/office/drawing/2014/main" id="{676F89E1-E6F9-88ED-3AF3-E1FB10EBD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5760812"/>
            <a:ext cx="2286000" cy="331470"/>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2A386E"/>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2DBB500-E7F1-7BC6-B140-09EFC76415F1}"/>
              </a:ext>
            </a:extLst>
          </p:cNvPr>
          <p:cNvPicPr>
            <a:picLocks noChangeAspect="1"/>
          </p:cNvPicPr>
          <p:nvPr/>
        </p:nvPicPr>
        <p:blipFill>
          <a:blip r:embed="rId2"/>
          <a:stretch>
            <a:fillRect/>
          </a:stretch>
        </p:blipFill>
        <p:spPr>
          <a:xfrm>
            <a:off x="0" y="685800"/>
            <a:ext cx="9144000" cy="5552248"/>
          </a:xfrm>
          <a:prstGeom prst="rect">
            <a:avLst/>
          </a:prstGeom>
        </p:spPr>
      </p:pic>
      <p:sp>
        <p:nvSpPr>
          <p:cNvPr id="14" name="TextBox 13">
            <a:extLst>
              <a:ext uri="{FF2B5EF4-FFF2-40B4-BE49-F238E27FC236}">
                <a16:creationId xmlns:a16="http://schemas.microsoft.com/office/drawing/2014/main" id="{2FB8CE9D-7F05-D30B-2E9E-3967240EF5CC}"/>
              </a:ext>
            </a:extLst>
          </p:cNvPr>
          <p:cNvSpPr txBox="1"/>
          <p:nvPr/>
        </p:nvSpPr>
        <p:spPr>
          <a:xfrm>
            <a:off x="495300" y="6480997"/>
            <a:ext cx="8153400" cy="26161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https://brobible.com/sports/article/giants-played-sopranos-theme-song-tommy-devito-entrance/</a:t>
            </a:r>
            <a:endParaRPr kumimoji="0" lang="en-US" sz="11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6" name="TextBox 15">
            <a:extLst>
              <a:ext uri="{FF2B5EF4-FFF2-40B4-BE49-F238E27FC236}">
                <a16:creationId xmlns:a16="http://schemas.microsoft.com/office/drawing/2014/main" id="{E78C24BD-A7B4-E2F2-B25A-F385A63D686B}"/>
              </a:ext>
            </a:extLst>
          </p:cNvPr>
          <p:cNvSpPr txBox="1"/>
          <p:nvPr/>
        </p:nvSpPr>
        <p:spPr>
          <a:xfrm>
            <a:off x="304800" y="5105400"/>
            <a:ext cx="8534400"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Giants' Tommy DeVito shares the origin behind his pinched fingers touchdown celebration </a:t>
            </a:r>
          </a:p>
        </p:txBody>
      </p:sp>
      <p:sp>
        <p:nvSpPr>
          <p:cNvPr id="18" name="TextBox 17">
            <a:extLst>
              <a:ext uri="{FF2B5EF4-FFF2-40B4-BE49-F238E27FC236}">
                <a16:creationId xmlns:a16="http://schemas.microsoft.com/office/drawing/2014/main" id="{FDB1C2A4-206A-5F0A-2A90-B7E064242960}"/>
              </a:ext>
            </a:extLst>
          </p:cNvPr>
          <p:cNvSpPr txBox="1"/>
          <p:nvPr/>
        </p:nvSpPr>
        <p:spPr>
          <a:xfrm>
            <a:off x="114300" y="6311900"/>
            <a:ext cx="89154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extLst>
                    <a:ext uri="{A12FA001-AC4F-418D-AE19-62706E023703}">
                      <ahyp:hlinkClr xmlns:ahyp="http://schemas.microsoft.com/office/drawing/2018/hyperlinkcolor" val="tx"/>
                    </a:ext>
                  </a:extLst>
                </a:hlinkClick>
              </a:rPr>
              <a:t>https://www.cbssports.com/nfl/news/giants-tommy-devito-shares-the-origin-behind-his-pinched-fingers-touchdown-celebration/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 name="Graphic 19">
            <a:extLst>
              <a:ext uri="{FF2B5EF4-FFF2-40B4-BE49-F238E27FC236}">
                <a16:creationId xmlns:a16="http://schemas.microsoft.com/office/drawing/2014/main" id="{B7553C11-0345-7769-EA02-9BC123FEB9A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850" y="863600"/>
            <a:ext cx="1085850" cy="1085850"/>
          </a:xfrm>
          <a:prstGeom prst="rect">
            <a:avLst/>
          </a:prstGeom>
        </p:spPr>
      </p:pic>
      <p:pic>
        <p:nvPicPr>
          <p:cNvPr id="22" name="Picture 21" descr="A blue and white logo&#10;&#10;Description automatically generated">
            <a:extLst>
              <a:ext uri="{FF2B5EF4-FFF2-40B4-BE49-F238E27FC236}">
                <a16:creationId xmlns:a16="http://schemas.microsoft.com/office/drawing/2014/main" id="{DA15D56E-F2AD-7F4B-D05D-92AB3BE676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34200" y="32657"/>
            <a:ext cx="1828800" cy="1567543"/>
          </a:xfrm>
          <a:prstGeom prst="rect">
            <a:avLst/>
          </a:prstGeom>
        </p:spPr>
      </p:pic>
      <p:sp>
        <p:nvSpPr>
          <p:cNvPr id="37" name="TextBox 36">
            <a:extLst>
              <a:ext uri="{FF2B5EF4-FFF2-40B4-BE49-F238E27FC236}">
                <a16:creationId xmlns:a16="http://schemas.microsoft.com/office/drawing/2014/main" id="{8CC947F1-4CF7-E9F3-C1C5-9235661F40E9}"/>
              </a:ext>
            </a:extLst>
          </p:cNvPr>
          <p:cNvSpPr txBox="1"/>
          <p:nvPr/>
        </p:nvSpPr>
        <p:spPr>
          <a:xfrm>
            <a:off x="3200400" y="5880100"/>
            <a:ext cx="2895600"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26 November 2023</a:t>
            </a:r>
          </a:p>
        </p:txBody>
      </p:sp>
    </p:spTree>
    <p:extLst>
      <p:ext uri="{BB962C8B-B14F-4D97-AF65-F5344CB8AC3E}">
        <p14:creationId xmlns:p14="http://schemas.microsoft.com/office/powerpoint/2010/main" val="735624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show="0">
  <p:cSld>
    <p:bg>
      <p:bgPr>
        <a:solidFill>
          <a:srgbClr val="FF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sp>
        <p:nvSpPr>
          <p:cNvPr id="2" name="Rectangle 1"/>
          <p:cNvSpPr/>
          <p:nvPr/>
        </p:nvSpPr>
        <p:spPr>
          <a:xfrm>
            <a:off x="381000" y="4960203"/>
            <a:ext cx="1935146"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Verdana" pitchFamily="34" charset="0"/>
                <a:ea typeface="+mn-ea"/>
                <a:cs typeface="+mn-cs"/>
              </a:rPr>
              <a:t>1494</a:t>
            </a:r>
            <a:endParaRPr kumimoji="0" lang="en-US" sz="4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Arrow: Up 8">
            <a:extLst>
              <a:ext uri="{FF2B5EF4-FFF2-40B4-BE49-F238E27FC236}">
                <a16:creationId xmlns:a16="http://schemas.microsoft.com/office/drawing/2014/main" id="{58F2DADA-713D-460A-85F8-7427B197892B}"/>
              </a:ext>
            </a:extLst>
          </p:cNvPr>
          <p:cNvSpPr/>
          <p:nvPr/>
        </p:nvSpPr>
        <p:spPr>
          <a:xfrm rot="10800000">
            <a:off x="1028700" y="2286000"/>
            <a:ext cx="723900" cy="2514600"/>
          </a:xfrm>
          <a:prstGeom prst="upArrow">
            <a:avLst/>
          </a:prstGeom>
          <a:solidFill>
            <a:srgbClr val="009246"/>
          </a:solidFill>
          <a:ln w="76200">
            <a:solidFill>
              <a:srgbClr val="CE2B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24318789"/>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3576364"/>
          </a:xfrm>
        </p:spPr>
        <p:txBody>
          <a:bodyPr/>
          <a:lstStyle/>
          <a:p>
            <a:pPr marL="0" indent="0" algn="ctr" eaLnBrk="1" hangingPunct="1">
              <a:buNone/>
            </a:pPr>
            <a:r>
              <a:rPr lang="en-US" sz="3600" b="1" dirty="0"/>
              <a:t>“Italians tend to believe that their language is the most beautiful one in the world.”</a:t>
            </a:r>
          </a:p>
          <a:p>
            <a:pPr lvl="1" eaLnBrk="1" hangingPunct="1">
              <a:buNone/>
            </a:pPr>
            <a:endParaRPr lang="en-US" sz="2400" dirty="0"/>
          </a:p>
          <a:p>
            <a:pPr lvl="1" eaLnBrk="1" hangingPunct="1"/>
            <a:r>
              <a:rPr lang="en-US" b="1" dirty="0"/>
              <a:t>Italians put great emotion into their language, speaking with passion, rhythm, and changing tonality</a:t>
            </a:r>
          </a:p>
        </p:txBody>
      </p:sp>
      <p:sp>
        <p:nvSpPr>
          <p:cNvPr id="158724" name="Rectangle 4"/>
          <p:cNvSpPr>
            <a:spLocks noChangeArrowheads="1"/>
          </p:cNvSpPr>
          <p:nvPr/>
        </p:nvSpPr>
        <p:spPr bwMode="auto">
          <a:xfrm>
            <a:off x="2371725" y="6570663"/>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3074" name="Picture 2"/>
          <p:cNvPicPr>
            <a:picLocks noChangeAspect="1" noChangeArrowheads="1"/>
          </p:cNvPicPr>
          <p:nvPr/>
        </p:nvPicPr>
        <p:blipFill>
          <a:blip r:embed="rId3" cstate="print"/>
          <a:srcRect/>
          <a:stretch>
            <a:fillRect/>
          </a:stretch>
        </p:blipFill>
        <p:spPr bwMode="auto">
          <a:xfrm>
            <a:off x="2286000" y="0"/>
            <a:ext cx="4572000" cy="6858000"/>
          </a:xfrm>
          <a:prstGeom prst="rect">
            <a:avLst/>
          </a:prstGeom>
          <a:noFill/>
          <a:ln w="9525">
            <a:noFill/>
            <a:miter lim="800000"/>
            <a:headEnd/>
            <a:tailEnd/>
          </a:ln>
        </p:spPr>
      </p:pic>
      <p:sp>
        <p:nvSpPr>
          <p:cNvPr id="6" name="Rectangle 5"/>
          <p:cNvSpPr/>
          <p:nvPr/>
        </p:nvSpPr>
        <p:spPr>
          <a:xfrm>
            <a:off x="2286000" y="5271448"/>
            <a:ext cx="4572000" cy="978729"/>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Emperor Augustus</a:t>
            </a:r>
            <a:endPar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ruled Rome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27 BC to AD 14</a:t>
            </a:r>
          </a:p>
        </p:txBody>
      </p:sp>
    </p:spTree>
    <p:extLst>
      <p:ext uri="{BB962C8B-B14F-4D97-AF65-F5344CB8AC3E}">
        <p14:creationId xmlns:p14="http://schemas.microsoft.com/office/powerpoint/2010/main" val="259215681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3576364"/>
          </a:xfrm>
        </p:spPr>
        <p:txBody>
          <a:bodyPr/>
          <a:lstStyle/>
          <a:p>
            <a:pPr marL="0" indent="0" algn="ctr" eaLnBrk="1" hangingPunct="1">
              <a:buNone/>
            </a:pPr>
            <a:r>
              <a:rPr lang="en-US" sz="3600" b="1" dirty="0"/>
              <a:t>“Italians tend to believe that their language is the most beautiful one in the world.”</a:t>
            </a:r>
          </a:p>
          <a:p>
            <a:pPr lvl="1" eaLnBrk="1" hangingPunct="1">
              <a:buNone/>
            </a:pPr>
            <a:endParaRPr lang="en-US" sz="2400" dirty="0"/>
          </a:p>
          <a:p>
            <a:pPr lvl="1" eaLnBrk="1" hangingPunct="1"/>
            <a:r>
              <a:rPr lang="en-US" b="1" dirty="0"/>
              <a:t>Italians put great emotion into their language, speaking with passion, rhythm, and changing tonality</a:t>
            </a:r>
          </a:p>
        </p:txBody>
      </p:sp>
      <p:pic>
        <p:nvPicPr>
          <p:cNvPr id="3074" name="Picture 2"/>
          <p:cNvPicPr>
            <a:picLocks noChangeAspect="1" noChangeArrowheads="1"/>
          </p:cNvPicPr>
          <p:nvPr/>
        </p:nvPicPr>
        <p:blipFill>
          <a:blip r:embed="rId2" cstate="print"/>
          <a:srcRect/>
          <a:stretch>
            <a:fillRect/>
          </a:stretch>
        </p:blipFill>
        <p:spPr bwMode="auto">
          <a:xfrm>
            <a:off x="5257800" y="435592"/>
            <a:ext cx="3810000" cy="5715000"/>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srcRect/>
          <a:stretch>
            <a:fillRect/>
          </a:stretch>
        </p:blipFill>
        <p:spPr bwMode="auto">
          <a:xfrm>
            <a:off x="-56482" y="436730"/>
            <a:ext cx="5314282" cy="5715000"/>
          </a:xfrm>
          <a:prstGeom prst="rect">
            <a:avLst/>
          </a:prstGeom>
          <a:noFill/>
          <a:ln w="9525">
            <a:noFill/>
            <a:miter lim="800000"/>
            <a:headEnd/>
            <a:tailEnd/>
          </a:ln>
        </p:spPr>
      </p:pic>
      <p:sp>
        <p:nvSpPr>
          <p:cNvPr id="8" name="Rectangle 7"/>
          <p:cNvSpPr/>
          <p:nvPr/>
        </p:nvSpPr>
        <p:spPr>
          <a:xfrm>
            <a:off x="5334000" y="5105400"/>
            <a:ext cx="3124200" cy="81253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Emperor Augustus</a:t>
            </a:r>
            <a:endPar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ruled Rome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27 BC to AD 14</a:t>
            </a:r>
          </a:p>
        </p:txBody>
      </p:sp>
      <p:sp>
        <p:nvSpPr>
          <p:cNvPr id="9" name="Rectangle 8"/>
          <p:cNvSpPr/>
          <p:nvPr/>
        </p:nvSpPr>
        <p:spPr>
          <a:xfrm>
            <a:off x="2133600" y="5105400"/>
            <a:ext cx="3124200" cy="81253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Sophia Loren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ruled Hollywood,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at the 2009 Academy Awards</a:t>
            </a: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9033614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3576364"/>
          </a:xfrm>
        </p:spPr>
        <p:txBody>
          <a:bodyPr/>
          <a:lstStyle/>
          <a:p>
            <a:pPr marL="0" indent="0" algn="ctr" eaLnBrk="1" hangingPunct="1">
              <a:buNone/>
            </a:pPr>
            <a:r>
              <a:rPr lang="en-US" sz="3600" b="1" dirty="0"/>
              <a:t>“Italians tend to believe that their language is the most beautiful one in the world.”</a:t>
            </a:r>
          </a:p>
          <a:p>
            <a:pPr lvl="1" eaLnBrk="1" hangingPunct="1">
              <a:buNone/>
            </a:pPr>
            <a:endParaRPr lang="en-US" sz="2400" dirty="0"/>
          </a:p>
          <a:p>
            <a:pPr lvl="1" eaLnBrk="1" hangingPunct="1"/>
            <a:r>
              <a:rPr lang="en-US" b="1" dirty="0"/>
              <a:t>Italians put great emotion into their language, speaking with passion, rhythm, and changing tonality</a:t>
            </a:r>
          </a:p>
        </p:txBody>
      </p:sp>
      <p:sp>
        <p:nvSpPr>
          <p:cNvPr id="158724" name="Rectangle 4"/>
          <p:cNvSpPr>
            <a:spLocks noChangeArrowheads="1"/>
          </p:cNvSpPr>
          <p:nvPr/>
        </p:nvSpPr>
        <p:spPr bwMode="auto">
          <a:xfrm>
            <a:off x="2371725" y="6570663"/>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6146" name="Picture 2"/>
          <p:cNvPicPr>
            <a:picLocks noChangeAspect="1" noChangeArrowheads="1"/>
          </p:cNvPicPr>
          <p:nvPr/>
        </p:nvPicPr>
        <p:blipFill>
          <a:blip r:embed="rId3" cstate="print"/>
          <a:srcRect/>
          <a:stretch>
            <a:fillRect/>
          </a:stretch>
        </p:blipFill>
        <p:spPr bwMode="auto">
          <a:xfrm>
            <a:off x="1850658" y="0"/>
            <a:ext cx="5464542" cy="6858000"/>
          </a:xfrm>
          <a:prstGeom prst="rect">
            <a:avLst/>
          </a:prstGeom>
          <a:noFill/>
          <a:ln w="9525">
            <a:noFill/>
            <a:miter lim="800000"/>
            <a:headEnd/>
            <a:tailEnd/>
          </a:ln>
        </p:spPr>
      </p:pic>
      <p:sp>
        <p:nvSpPr>
          <p:cNvPr id="8" name="Rectangle 7"/>
          <p:cNvSpPr/>
          <p:nvPr/>
        </p:nvSpPr>
        <p:spPr>
          <a:xfrm>
            <a:off x="1801504" y="4992672"/>
            <a:ext cx="3124200" cy="1255728"/>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Roberto </a:t>
            </a:r>
            <a:r>
              <a:rPr kumimoji="0" lang="en-US" sz="1800" b="1" i="0" u="none" strike="noStrike" kern="1200" cap="none" spc="0" normalizeH="0" baseline="0" noProof="0" dirty="0" err="1">
                <a:ln>
                  <a:noFill/>
                </a:ln>
                <a:solidFill>
                  <a:srgbClr val="FFFFFF"/>
                </a:solidFill>
                <a:effectLst/>
                <a:uLnTx/>
                <a:uFillTx/>
                <a:latin typeface="Verdana" pitchFamily="34" charset="0"/>
                <a:ea typeface="+mn-ea"/>
                <a:cs typeface="+mn-cs"/>
              </a:rPr>
              <a:t>Benigni</a:t>
            </a:r>
            <a:endPar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71</a:t>
            </a:r>
            <a:r>
              <a:rPr kumimoji="0" lang="en-US" sz="1200" b="0" i="0" u="none" strike="noStrike" kern="1200" cap="none" spc="0" normalizeH="0" baseline="30000" noProof="0" dirty="0">
                <a:ln>
                  <a:noFill/>
                </a:ln>
                <a:solidFill>
                  <a:srgbClr val="FFFFFF"/>
                </a:solidFill>
                <a:effectLst/>
                <a:uLnTx/>
                <a:uFillTx/>
                <a:latin typeface="Verdana" pitchFamily="34" charset="0"/>
                <a:ea typeface="+mn-ea"/>
                <a:cs typeface="+mn-cs"/>
              </a:rPr>
              <a:t>st</a:t>
            </a: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 Academy Awards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Best Foreign Film</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Best Actor</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1999</a:t>
            </a:r>
          </a:p>
        </p:txBody>
      </p:sp>
    </p:spTree>
    <p:extLst>
      <p:ext uri="{BB962C8B-B14F-4D97-AF65-F5344CB8AC3E}">
        <p14:creationId xmlns:p14="http://schemas.microsoft.com/office/powerpoint/2010/main" val="121230554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3576364"/>
          </a:xfrm>
        </p:spPr>
        <p:txBody>
          <a:bodyPr/>
          <a:lstStyle/>
          <a:p>
            <a:pPr marL="0" indent="0" algn="ctr" eaLnBrk="1" hangingPunct="1">
              <a:buNone/>
            </a:pPr>
            <a:r>
              <a:rPr lang="en-US" sz="3600" b="1" dirty="0"/>
              <a:t>“Italians tend to believe that their language is the most beautiful one in the world.”</a:t>
            </a:r>
          </a:p>
          <a:p>
            <a:pPr lvl="1" eaLnBrk="1" hangingPunct="1">
              <a:buNone/>
            </a:pPr>
            <a:endParaRPr lang="en-US" sz="2400" dirty="0"/>
          </a:p>
          <a:p>
            <a:pPr lvl="1" eaLnBrk="1" hangingPunct="1"/>
            <a:r>
              <a:rPr lang="en-US" b="1" dirty="0"/>
              <a:t>Italians put great emotion into their language, speaking with passion, rhythm, and changing tonality</a:t>
            </a:r>
          </a:p>
        </p:txBody>
      </p:sp>
      <p:sp>
        <p:nvSpPr>
          <p:cNvPr id="158724" name="Rectangle 4"/>
          <p:cNvSpPr>
            <a:spLocks noChangeArrowheads="1"/>
          </p:cNvSpPr>
          <p:nvPr/>
        </p:nvSpPr>
        <p:spPr bwMode="auto">
          <a:xfrm>
            <a:off x="2371725" y="6570663"/>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3" cstate="print"/>
          <a:srcRect/>
          <a:stretch>
            <a:fillRect/>
          </a:stretch>
        </p:blipFill>
        <p:spPr bwMode="auto">
          <a:xfrm>
            <a:off x="2098344" y="0"/>
            <a:ext cx="4892842" cy="6858000"/>
          </a:xfrm>
          <a:prstGeom prst="rect">
            <a:avLst/>
          </a:prstGeom>
          <a:noFill/>
          <a:ln w="9525">
            <a:noFill/>
            <a:miter lim="800000"/>
            <a:headEnd/>
            <a:tailEnd/>
          </a:ln>
        </p:spPr>
      </p:pic>
      <p:sp>
        <p:nvSpPr>
          <p:cNvPr id="10" name="Rectangle 9"/>
          <p:cNvSpPr/>
          <p:nvPr/>
        </p:nvSpPr>
        <p:spPr>
          <a:xfrm>
            <a:off x="2106304" y="5646760"/>
            <a:ext cx="3124200" cy="590931"/>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Roberto </a:t>
            </a:r>
            <a:r>
              <a:rPr kumimoji="0" lang="en-US" sz="1800" b="1" i="0" u="none" strike="noStrike" kern="1200" cap="none" spc="0" normalizeH="0" baseline="0" noProof="0" dirty="0" err="1">
                <a:ln>
                  <a:noFill/>
                </a:ln>
                <a:solidFill>
                  <a:srgbClr val="FFFFFF"/>
                </a:solidFill>
                <a:effectLst/>
                <a:uLnTx/>
                <a:uFillTx/>
                <a:latin typeface="Verdana" pitchFamily="34" charset="0"/>
                <a:ea typeface="+mn-ea"/>
                <a:cs typeface="+mn-cs"/>
              </a:rPr>
              <a:t>Benigni</a:t>
            </a:r>
            <a:endPar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2006</a:t>
            </a:r>
          </a:p>
        </p:txBody>
      </p:sp>
    </p:spTree>
    <p:extLst>
      <p:ext uri="{BB962C8B-B14F-4D97-AF65-F5344CB8AC3E}">
        <p14:creationId xmlns:p14="http://schemas.microsoft.com/office/powerpoint/2010/main" val="372050593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1011" name="Rectangle 3"/>
          <p:cNvSpPr>
            <a:spLocks noGrp="1" noChangeArrowheads="1"/>
          </p:cNvSpPr>
          <p:nvPr>
            <p:ph type="body" idx="1"/>
          </p:nvPr>
        </p:nvSpPr>
        <p:spPr>
          <a:xfrm>
            <a:off x="914400" y="2461701"/>
            <a:ext cx="7315200" cy="2948499"/>
          </a:xfrm>
        </p:spPr>
        <p:txBody>
          <a:bodyPr/>
          <a:lstStyle/>
          <a:p>
            <a:pPr marL="0" indent="0" algn="ctr" eaLnBrk="1" hangingPunct="1">
              <a:buNone/>
            </a:pPr>
            <a:r>
              <a:rPr lang="en-US" dirty="0"/>
              <a:t>However, the gestures are not, as many believe, unrealistically exaggerated</a:t>
            </a:r>
          </a:p>
          <a:p>
            <a:pPr eaLnBrk="1" hangingPunct="1"/>
            <a:endParaRPr lang="en-US" sz="1600" dirty="0"/>
          </a:p>
          <a:p>
            <a:pPr eaLnBrk="1" hangingPunct="1"/>
            <a:r>
              <a:rPr lang="en-US" dirty="0"/>
              <a:t>In fact, the gestures are so realistic that they may be unapparent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2035" name="Rectangle 3"/>
          <p:cNvSpPr>
            <a:spLocks noGrp="1" noChangeArrowheads="1"/>
          </p:cNvSpPr>
          <p:nvPr>
            <p:ph type="body" idx="1"/>
          </p:nvPr>
        </p:nvSpPr>
        <p:spPr>
          <a:xfrm>
            <a:off x="914400" y="2471678"/>
            <a:ext cx="7315200" cy="2862322"/>
          </a:xfrm>
        </p:spPr>
        <p:txBody>
          <a:bodyPr/>
          <a:lstStyle/>
          <a:p>
            <a:pPr marL="0" indent="0" algn="ctr" eaLnBrk="1" hangingPunct="1">
              <a:buNone/>
            </a:pPr>
            <a:r>
              <a:rPr lang="en-US" sz="2800" dirty="0"/>
              <a:t>The </a:t>
            </a:r>
            <a:r>
              <a:rPr lang="en-US" b="1" dirty="0"/>
              <a:t>acting of the opera singers, derived directly from the Italian’s natural mimicry</a:t>
            </a:r>
            <a:r>
              <a:rPr lang="en-US" sz="2800" dirty="0"/>
              <a:t>, </a:t>
            </a:r>
            <a:br>
              <a:rPr lang="en-US" sz="2800" dirty="0"/>
            </a:br>
            <a:r>
              <a:rPr lang="en-US" sz="2800" dirty="0"/>
              <a:t>contributes to the </a:t>
            </a:r>
            <a:br>
              <a:rPr lang="en-US" sz="2800" dirty="0"/>
            </a:br>
            <a:r>
              <a:rPr lang="en-US" sz="2800" dirty="0"/>
              <a:t>erroneous impression of excessive exaggeration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2035" name="Rectangle 3"/>
          <p:cNvSpPr>
            <a:spLocks noGrp="1" noChangeArrowheads="1"/>
          </p:cNvSpPr>
          <p:nvPr>
            <p:ph type="body" idx="1"/>
          </p:nvPr>
        </p:nvSpPr>
        <p:spPr>
          <a:xfrm>
            <a:off x="914400" y="2114014"/>
            <a:ext cx="7315200" cy="3600986"/>
          </a:xfrm>
        </p:spPr>
        <p:txBody>
          <a:bodyPr/>
          <a:lstStyle/>
          <a:p>
            <a:pPr marL="0" indent="0" algn="ctr" eaLnBrk="1" hangingPunct="1">
              <a:buNone/>
            </a:pPr>
            <a:r>
              <a:rPr lang="en-US" sz="2800" dirty="0"/>
              <a:t>In reality, </a:t>
            </a:r>
          </a:p>
          <a:p>
            <a:pPr marL="0" indent="0" algn="ctr" eaLnBrk="1" hangingPunct="1">
              <a:buNone/>
            </a:pPr>
            <a:r>
              <a:rPr lang="en-US" b="1" dirty="0"/>
              <a:t>Italian</a:t>
            </a:r>
            <a:r>
              <a:rPr lang="en-US" dirty="0"/>
              <a:t> </a:t>
            </a:r>
            <a:r>
              <a:rPr lang="en-US" b="1" dirty="0"/>
              <a:t>gestures are based on natural and “instinctive” movements </a:t>
            </a:r>
          </a:p>
          <a:p>
            <a:pPr marL="0" indent="0" algn="ctr" eaLnBrk="1" hangingPunct="1">
              <a:buNone/>
            </a:pPr>
            <a:r>
              <a:rPr lang="en-US" sz="2800" dirty="0">
                <a:solidFill>
                  <a:schemeClr val="accent1">
                    <a:lumMod val="90000"/>
                  </a:schemeClr>
                </a:solidFill>
              </a:rPr>
              <a:t>and therefore </a:t>
            </a:r>
            <a:br>
              <a:rPr lang="en-US" sz="2800" dirty="0"/>
            </a:br>
            <a:r>
              <a:rPr lang="en-US" b="1" dirty="0"/>
              <a:t>can be understood by the inexperienced </a:t>
            </a:r>
            <a:br>
              <a:rPr lang="en-US" sz="2800" dirty="0"/>
            </a:br>
            <a:r>
              <a:rPr lang="en-US" b="1" dirty="0"/>
              <a:t>at first sight</a:t>
            </a:r>
            <a:endParaRPr lang="en-US" sz="2800"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3059" name="Rectangle 3"/>
          <p:cNvSpPr>
            <a:spLocks noGrp="1" noChangeArrowheads="1"/>
          </p:cNvSpPr>
          <p:nvPr>
            <p:ph type="body" idx="1"/>
          </p:nvPr>
        </p:nvSpPr>
        <p:spPr>
          <a:xfrm>
            <a:off x="914400" y="1295400"/>
            <a:ext cx="7315200" cy="4955203"/>
          </a:xfrm>
        </p:spPr>
        <p:txBody>
          <a:bodyPr/>
          <a:lstStyle/>
          <a:p>
            <a:pPr marL="0" indent="0" algn="ctr" eaLnBrk="1" hangingPunct="1">
              <a:spcBef>
                <a:spcPts val="0"/>
              </a:spcBef>
              <a:buNone/>
            </a:pPr>
            <a:r>
              <a:rPr lang="en-US" sz="2800" dirty="0"/>
              <a:t>In addition to gestures, Italians </a:t>
            </a:r>
          </a:p>
          <a:p>
            <a:pPr marL="0" indent="0" algn="ctr" eaLnBrk="1" hangingPunct="1">
              <a:spcBef>
                <a:spcPts val="0"/>
              </a:spcBef>
              <a:buNone/>
            </a:pPr>
            <a:r>
              <a:rPr lang="en-US" b="1" dirty="0"/>
              <a:t>sometimes employ flattery and polite lies </a:t>
            </a:r>
            <a:r>
              <a:rPr lang="en-US" dirty="0"/>
              <a:t>to make life decorous and agreeable</a:t>
            </a:r>
          </a:p>
          <a:p>
            <a:pPr marL="0" indent="0" algn="ctr" eaLnBrk="1" hangingPunct="1">
              <a:spcBef>
                <a:spcPts val="0"/>
              </a:spcBef>
              <a:buNone/>
            </a:pPr>
            <a:endParaRPr lang="en-US" sz="1200" dirty="0"/>
          </a:p>
          <a:p>
            <a:pPr marL="465138" lvl="1" indent="-233363" eaLnBrk="1" hangingPunct="1">
              <a:spcBef>
                <a:spcPts val="0"/>
              </a:spcBef>
            </a:pPr>
            <a:r>
              <a:rPr lang="en-US" dirty="0"/>
              <a:t>The purpose is to reduce the turbulence of the day-to-day living and to make life more acceptable</a:t>
            </a:r>
          </a:p>
          <a:p>
            <a:pPr marL="465138" lvl="1" indent="-233363" eaLnBrk="1" hangingPunct="1">
              <a:spcBef>
                <a:spcPts val="0"/>
              </a:spcBef>
            </a:pPr>
            <a:endParaRPr lang="en-US" sz="1200" dirty="0"/>
          </a:p>
          <a:p>
            <a:pPr marL="465138" lvl="1" indent="-233363" eaLnBrk="1" hangingPunct="1">
              <a:spcBef>
                <a:spcPts val="0"/>
              </a:spcBef>
            </a:pPr>
            <a:r>
              <a:rPr lang="en-US" dirty="0"/>
              <a:t>Flattery somehow makes the wariest of men feel bigger and more confident, similar to the larger-than-life opera singer</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3059" name="Rectangle 3"/>
          <p:cNvSpPr>
            <a:spLocks noGrp="1" noChangeArrowheads="1"/>
          </p:cNvSpPr>
          <p:nvPr>
            <p:ph type="body" idx="1"/>
          </p:nvPr>
        </p:nvSpPr>
        <p:spPr>
          <a:xfrm>
            <a:off x="914400" y="1295400"/>
            <a:ext cx="7315200" cy="4955203"/>
          </a:xfrm>
        </p:spPr>
        <p:txBody>
          <a:bodyPr/>
          <a:lstStyle/>
          <a:p>
            <a:pPr marL="0" indent="0" algn="ctr" eaLnBrk="1" hangingPunct="1">
              <a:spcBef>
                <a:spcPts val="0"/>
              </a:spcBef>
              <a:buNone/>
            </a:pPr>
            <a:r>
              <a:rPr lang="en-US" sz="2800" dirty="0">
                <a:solidFill>
                  <a:schemeClr val="accent1">
                    <a:lumMod val="90000"/>
                  </a:schemeClr>
                </a:solidFill>
              </a:rPr>
              <a:t>In addition to gestures, Italians </a:t>
            </a:r>
          </a:p>
          <a:p>
            <a:pPr marL="0" indent="0" algn="ctr" eaLnBrk="1" hangingPunct="1">
              <a:spcBef>
                <a:spcPts val="0"/>
              </a:spcBef>
              <a:buNone/>
            </a:pPr>
            <a:r>
              <a:rPr lang="en-US" b="1" dirty="0"/>
              <a:t>sometimes employ flattery and polite lies </a:t>
            </a:r>
            <a:r>
              <a:rPr lang="en-US" dirty="0">
                <a:solidFill>
                  <a:schemeClr val="accent1">
                    <a:lumMod val="90000"/>
                  </a:schemeClr>
                </a:solidFill>
              </a:rPr>
              <a:t>to make life decorous and agreeable</a:t>
            </a:r>
          </a:p>
          <a:p>
            <a:pPr marL="0" indent="0" algn="ctr" eaLnBrk="1" hangingPunct="1">
              <a:spcBef>
                <a:spcPts val="0"/>
              </a:spcBef>
              <a:buNone/>
            </a:pPr>
            <a:endParaRPr lang="en-US" sz="1200" dirty="0"/>
          </a:p>
          <a:p>
            <a:pPr marL="465138" lvl="1" indent="-233363" eaLnBrk="1" hangingPunct="1">
              <a:spcBef>
                <a:spcPts val="0"/>
              </a:spcBef>
            </a:pPr>
            <a:r>
              <a:rPr lang="en-US" dirty="0">
                <a:solidFill>
                  <a:schemeClr val="accent1">
                    <a:lumMod val="90000"/>
                  </a:schemeClr>
                </a:solidFill>
              </a:rPr>
              <a:t>The purpose is to reduce the turbulence of the day-to-day living and to make life more acceptable</a:t>
            </a:r>
          </a:p>
          <a:p>
            <a:pPr marL="465138" lvl="1" indent="-233363" eaLnBrk="1" hangingPunct="1">
              <a:spcBef>
                <a:spcPts val="0"/>
              </a:spcBef>
            </a:pPr>
            <a:endParaRPr lang="en-US" sz="1200" dirty="0">
              <a:solidFill>
                <a:schemeClr val="accent1">
                  <a:lumMod val="90000"/>
                </a:schemeClr>
              </a:solidFill>
            </a:endParaRPr>
          </a:p>
          <a:p>
            <a:pPr marL="465138" lvl="1" indent="-233363" eaLnBrk="1" hangingPunct="1">
              <a:spcBef>
                <a:spcPts val="0"/>
              </a:spcBef>
            </a:pPr>
            <a:r>
              <a:rPr lang="en-US" dirty="0">
                <a:solidFill>
                  <a:schemeClr val="accent1">
                    <a:lumMod val="90000"/>
                  </a:schemeClr>
                </a:solidFill>
              </a:rPr>
              <a:t>Flattery somehow makes the wariest of men feel bigger and more confident, similar to the larger-than-life opera singer</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3059" name="Rectangle 3"/>
          <p:cNvSpPr>
            <a:spLocks noGrp="1" noChangeArrowheads="1"/>
          </p:cNvSpPr>
          <p:nvPr>
            <p:ph type="body" idx="1"/>
          </p:nvPr>
        </p:nvSpPr>
        <p:spPr>
          <a:xfrm>
            <a:off x="914400" y="1295400"/>
            <a:ext cx="7315200" cy="4955203"/>
          </a:xfrm>
        </p:spPr>
        <p:txBody>
          <a:bodyPr/>
          <a:lstStyle/>
          <a:p>
            <a:pPr marL="0" indent="0" algn="ctr" eaLnBrk="1" hangingPunct="1">
              <a:spcBef>
                <a:spcPts val="0"/>
              </a:spcBef>
              <a:buNone/>
            </a:pPr>
            <a:r>
              <a:rPr lang="en-US" sz="2800" dirty="0">
                <a:solidFill>
                  <a:schemeClr val="accent1">
                    <a:lumMod val="90000"/>
                  </a:schemeClr>
                </a:solidFill>
              </a:rPr>
              <a:t>In addition to gestures, Italians </a:t>
            </a:r>
          </a:p>
          <a:p>
            <a:pPr marL="0" indent="0" algn="ctr" eaLnBrk="1" hangingPunct="1">
              <a:spcBef>
                <a:spcPts val="0"/>
              </a:spcBef>
              <a:buNone/>
            </a:pPr>
            <a:r>
              <a:rPr lang="en-US" b="1" dirty="0"/>
              <a:t>sometimes employ flattery and polite lies </a:t>
            </a:r>
            <a:r>
              <a:rPr lang="en-US" dirty="0">
                <a:solidFill>
                  <a:schemeClr val="accent1">
                    <a:lumMod val="90000"/>
                  </a:schemeClr>
                </a:solidFill>
              </a:rPr>
              <a:t>to make life decorous and agreeable</a:t>
            </a:r>
          </a:p>
          <a:p>
            <a:pPr marL="0" indent="0" algn="ctr" eaLnBrk="1" hangingPunct="1">
              <a:spcBef>
                <a:spcPts val="0"/>
              </a:spcBef>
              <a:buNone/>
            </a:pPr>
            <a:endParaRPr lang="en-US" sz="1200" dirty="0"/>
          </a:p>
          <a:p>
            <a:pPr marL="465138" lvl="1" indent="-233363" eaLnBrk="1" hangingPunct="1">
              <a:spcBef>
                <a:spcPts val="0"/>
              </a:spcBef>
            </a:pPr>
            <a:r>
              <a:rPr lang="en-US" dirty="0">
                <a:solidFill>
                  <a:schemeClr val="accent1">
                    <a:lumMod val="90000"/>
                  </a:schemeClr>
                </a:solidFill>
              </a:rPr>
              <a:t>The purpose is </a:t>
            </a:r>
            <a:r>
              <a:rPr lang="en-US" dirty="0"/>
              <a:t>to reduce the turbulence of the day-to-day living and to make life more acceptable</a:t>
            </a:r>
          </a:p>
          <a:p>
            <a:pPr marL="465138" lvl="1" indent="-233363" eaLnBrk="1" hangingPunct="1">
              <a:spcBef>
                <a:spcPts val="0"/>
              </a:spcBef>
            </a:pPr>
            <a:endParaRPr lang="en-US" sz="1200" dirty="0"/>
          </a:p>
          <a:p>
            <a:pPr marL="465138" lvl="1" indent="-233363" eaLnBrk="1" hangingPunct="1">
              <a:spcBef>
                <a:spcPts val="0"/>
              </a:spcBef>
            </a:pPr>
            <a:r>
              <a:rPr lang="en-US" dirty="0"/>
              <a:t>Flattery somehow makes the wariest of men feel bigger and more confident, </a:t>
            </a:r>
            <a:r>
              <a:rPr lang="en-US" dirty="0">
                <a:solidFill>
                  <a:schemeClr val="accent1">
                    <a:lumMod val="90000"/>
                  </a:schemeClr>
                </a:solidFill>
              </a:rPr>
              <a:t>similar to the larger-than-life opera singer</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381000" y="1447800"/>
            <a:ext cx="2043113" cy="317009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In </a:t>
            </a:r>
            <a:r>
              <a:rPr kumimoji="0" lang="en-US" sz="4000" b="1" i="0" u="none" strike="noStrike" kern="1200" cap="none" spc="0" normalizeH="0" baseline="0" noProof="0" dirty="0">
                <a:ln>
                  <a:noFill/>
                </a:ln>
                <a:solidFill>
                  <a:srgbClr val="FFFFFF"/>
                </a:solidFill>
                <a:effectLst/>
                <a:uLnTx/>
                <a:uFillTx/>
                <a:latin typeface="Verdana" pitchFamily="34" charset="0"/>
                <a:ea typeface="+mn-ea"/>
                <a:cs typeface="+mn-cs"/>
              </a:rPr>
              <a:t>1494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Christopher Columbus from Genoa went on his second voyage to the New World</a:t>
            </a:r>
          </a:p>
        </p:txBody>
      </p:sp>
      <p:sp>
        <p:nvSpPr>
          <p:cNvPr id="2" name="Freeform 1"/>
          <p:cNvSpPr/>
          <p:nvPr/>
        </p:nvSpPr>
        <p:spPr>
          <a:xfrm>
            <a:off x="2739572" y="14986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Italy was divided for centuries into small kingdoms and city-states</a:t>
            </a:r>
          </a:p>
        </p:txBody>
      </p:sp>
      <p:sp>
        <p:nvSpPr>
          <p:cNvPr id="8" name="Arrow: Up 7">
            <a:extLst>
              <a:ext uri="{FF2B5EF4-FFF2-40B4-BE49-F238E27FC236}">
                <a16:creationId xmlns:a16="http://schemas.microsoft.com/office/drawing/2014/main" id="{9A132169-DB68-42E7-9C21-79AC3FE6842C}"/>
              </a:ext>
            </a:extLst>
          </p:cNvPr>
          <p:cNvSpPr/>
          <p:nvPr/>
        </p:nvSpPr>
        <p:spPr bwMode="auto">
          <a:xfrm rot="7623628">
            <a:off x="2500343" y="782040"/>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535384629"/>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3059" name="Rectangle 3"/>
          <p:cNvSpPr>
            <a:spLocks noGrp="1" noChangeArrowheads="1"/>
          </p:cNvSpPr>
          <p:nvPr>
            <p:ph type="body" idx="1"/>
          </p:nvPr>
        </p:nvSpPr>
        <p:spPr>
          <a:xfrm>
            <a:off x="914400" y="1295400"/>
            <a:ext cx="7315200" cy="2000548"/>
          </a:xfrm>
        </p:spPr>
        <p:txBody>
          <a:bodyPr/>
          <a:lstStyle/>
          <a:p>
            <a:pPr marL="0" indent="0" algn="ctr" eaLnBrk="1" hangingPunct="1">
              <a:spcBef>
                <a:spcPts val="0"/>
              </a:spcBef>
              <a:buNone/>
            </a:pPr>
            <a:r>
              <a:rPr lang="en-US" sz="2800" dirty="0">
                <a:solidFill>
                  <a:schemeClr val="accent1">
                    <a:lumMod val="90000"/>
                  </a:schemeClr>
                </a:solidFill>
              </a:rPr>
              <a:t>In addition to gestures, Italians </a:t>
            </a:r>
          </a:p>
          <a:p>
            <a:pPr marL="0" indent="0" algn="ctr" eaLnBrk="1" hangingPunct="1">
              <a:spcBef>
                <a:spcPts val="0"/>
              </a:spcBef>
              <a:buNone/>
            </a:pPr>
            <a:r>
              <a:rPr lang="en-US" b="1" dirty="0"/>
              <a:t>sometimes employ flattery and polite lies </a:t>
            </a:r>
            <a:r>
              <a:rPr lang="en-US" dirty="0">
                <a:solidFill>
                  <a:schemeClr val="accent1">
                    <a:lumMod val="90000"/>
                  </a:schemeClr>
                </a:solidFill>
              </a:rPr>
              <a:t>to make life decorous and agreeable</a:t>
            </a:r>
          </a:p>
        </p:txBody>
      </p:sp>
      <p:sp>
        <p:nvSpPr>
          <p:cNvPr id="5" name="Rectangle 3"/>
          <p:cNvSpPr txBox="1">
            <a:spLocks noChangeArrowheads="1"/>
          </p:cNvSpPr>
          <p:nvPr/>
        </p:nvSpPr>
        <p:spPr bwMode="auto">
          <a:xfrm>
            <a:off x="457200" y="3330809"/>
            <a:ext cx="8229600" cy="29792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This perspective accounts for the fact that Italians sometimes make promises they know they cannot fulfill</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Small lies can be justified in order to give pleasure, provoke emotion, or prove a point</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Casualness toward promises is part of accepted Italian behavior</a:t>
            </a: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6131" name="Rectangle 3"/>
          <p:cNvSpPr>
            <a:spLocks noGrp="1" noChangeArrowheads="1"/>
          </p:cNvSpPr>
          <p:nvPr>
            <p:ph type="body" idx="1"/>
          </p:nvPr>
        </p:nvSpPr>
        <p:spPr>
          <a:xfrm>
            <a:off x="914400" y="1581019"/>
            <a:ext cx="7315200" cy="4869025"/>
          </a:xfrm>
        </p:spPr>
        <p:txBody>
          <a:bodyPr/>
          <a:lstStyle/>
          <a:p>
            <a:pPr marL="0" indent="0" algn="ctr" eaLnBrk="1" hangingPunct="1">
              <a:buNone/>
            </a:pPr>
            <a:r>
              <a:rPr lang="en-US" dirty="0"/>
              <a:t>“</a:t>
            </a:r>
            <a:r>
              <a:rPr lang="en-US" sz="3600" b="1" dirty="0"/>
              <a:t>Contentiousness</a:t>
            </a:r>
            <a:r>
              <a:rPr lang="en-US" sz="3600" dirty="0"/>
              <a:t> </a:t>
            </a:r>
            <a:r>
              <a:rPr lang="en-US" dirty="0"/>
              <a:t>is generally not far below the surface of the Italian personality”</a:t>
            </a:r>
          </a:p>
          <a:p>
            <a:pPr eaLnBrk="1" hangingPunct="1"/>
            <a:endParaRPr lang="en-US" sz="1200" dirty="0"/>
          </a:p>
          <a:p>
            <a:pPr lvl="1" eaLnBrk="1" hangingPunct="1"/>
            <a:r>
              <a:rPr lang="en-US" sz="2400" dirty="0"/>
              <a:t>This argumentativeness surprises many because it is discordant with the usual Italian demeanor</a:t>
            </a:r>
          </a:p>
          <a:p>
            <a:pPr lvl="1" eaLnBrk="1" hangingPunct="1"/>
            <a:endParaRPr lang="en-US" sz="1200" dirty="0"/>
          </a:p>
          <a:p>
            <a:pPr lvl="1" eaLnBrk="1" hangingPunct="1"/>
            <a:r>
              <a:rPr lang="en-US" sz="2400" dirty="0"/>
              <a:t>For most Italians, </a:t>
            </a:r>
            <a:r>
              <a:rPr lang="en-US" b="1" dirty="0"/>
              <a:t>controversy is a hobby or a sport</a:t>
            </a:r>
            <a:r>
              <a:rPr lang="en-US" sz="2400" dirty="0"/>
              <a:t>, something in which Italians take immense pleasure </a:t>
            </a:r>
            <a:r>
              <a:rPr lang="en-US" sz="1600" dirty="0"/>
              <a:t>(Levine 1963)</a:t>
            </a:r>
          </a:p>
          <a:p>
            <a:pPr lvl="1" eaLnBrk="1" hangingPunct="1"/>
            <a:endParaRPr lang="en-US" sz="16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7155" name="Rectangle 3"/>
          <p:cNvSpPr>
            <a:spLocks noGrp="1" noChangeArrowheads="1"/>
          </p:cNvSpPr>
          <p:nvPr>
            <p:ph type="body" idx="1"/>
          </p:nvPr>
        </p:nvSpPr>
        <p:spPr>
          <a:xfrm>
            <a:off x="914400" y="1789259"/>
            <a:ext cx="7315200" cy="4413516"/>
          </a:xfrm>
        </p:spPr>
        <p:txBody>
          <a:bodyPr/>
          <a:lstStyle/>
          <a:p>
            <a:pPr eaLnBrk="1" hangingPunct="1">
              <a:lnSpc>
                <a:spcPct val="80000"/>
              </a:lnSpc>
            </a:pPr>
            <a:endParaRPr lang="en-US" sz="2800" dirty="0"/>
          </a:p>
          <a:p>
            <a:pPr eaLnBrk="1" hangingPunct="1">
              <a:lnSpc>
                <a:spcPct val="80000"/>
              </a:lnSpc>
            </a:pPr>
            <a:r>
              <a:rPr lang="en-US" sz="2800" dirty="0"/>
              <a:t>Italians are frequently portrayed as joyful people with an operatic song on their lips</a:t>
            </a:r>
          </a:p>
          <a:p>
            <a:pPr eaLnBrk="1" hangingPunct="1">
              <a:lnSpc>
                <a:spcPct val="80000"/>
              </a:lnSpc>
            </a:pPr>
            <a:endParaRPr lang="en-US" sz="2800" dirty="0"/>
          </a:p>
          <a:p>
            <a:pPr eaLnBrk="1" hangingPunct="1">
              <a:lnSpc>
                <a:spcPct val="80000"/>
              </a:lnSpc>
            </a:pPr>
            <a:r>
              <a:rPr lang="en-US" sz="2800" dirty="0"/>
              <a:t>This is not completely true</a:t>
            </a:r>
          </a:p>
          <a:p>
            <a:pPr eaLnBrk="1" hangingPunct="1">
              <a:lnSpc>
                <a:spcPct val="80000"/>
              </a:lnSpc>
            </a:pPr>
            <a:endParaRPr lang="en-US" sz="1200" dirty="0"/>
          </a:p>
          <a:p>
            <a:pPr lvl="1" eaLnBrk="1" hangingPunct="1">
              <a:lnSpc>
                <a:spcPct val="80000"/>
              </a:lnSpc>
            </a:pPr>
            <a:r>
              <a:rPr lang="en-US" sz="2400" dirty="0"/>
              <a:t>They can be </a:t>
            </a:r>
            <a:r>
              <a:rPr lang="en-US" sz="3200" b="1" dirty="0"/>
              <a:t>somber</a:t>
            </a:r>
            <a:r>
              <a:rPr lang="en-US" sz="2400" dirty="0"/>
              <a:t>, just as many of their operas can end up in death and tragedy</a:t>
            </a:r>
          </a:p>
          <a:p>
            <a:pPr lvl="1" eaLnBrk="1" hangingPunct="1">
              <a:lnSpc>
                <a:spcPct val="80000"/>
              </a:lnSpc>
            </a:pPr>
            <a:endParaRPr lang="en-US" sz="1200" dirty="0"/>
          </a:p>
          <a:p>
            <a:pPr lvl="1" eaLnBrk="1" hangingPunct="1">
              <a:lnSpc>
                <a:spcPct val="80000"/>
              </a:lnSpc>
            </a:pPr>
            <a:r>
              <a:rPr lang="en-US" sz="2400" dirty="0"/>
              <a:t>This </a:t>
            </a:r>
            <a:r>
              <a:rPr lang="en-US" sz="3200" b="1" dirty="0"/>
              <a:t>dark side is emphasized through humor</a:t>
            </a:r>
            <a:r>
              <a:rPr lang="en-US" sz="2400" dirty="0"/>
              <a:t>, which tends to be more insulting than witty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7155" name="Rectangle 3"/>
          <p:cNvSpPr>
            <a:spLocks noGrp="1" noChangeArrowheads="1"/>
          </p:cNvSpPr>
          <p:nvPr>
            <p:ph type="body" idx="1"/>
          </p:nvPr>
        </p:nvSpPr>
        <p:spPr>
          <a:xfrm>
            <a:off x="914400" y="1789259"/>
            <a:ext cx="7315200" cy="4462760"/>
          </a:xfrm>
        </p:spPr>
        <p:txBody>
          <a:bodyPr/>
          <a:lstStyle/>
          <a:p>
            <a:pPr eaLnBrk="1" hangingPunct="1">
              <a:lnSpc>
                <a:spcPct val="80000"/>
              </a:lnSpc>
            </a:pPr>
            <a:endParaRPr lang="en-US" sz="2800" dirty="0"/>
          </a:p>
          <a:p>
            <a:pPr eaLnBrk="1" hangingPunct="1">
              <a:lnSpc>
                <a:spcPct val="80000"/>
              </a:lnSpc>
            </a:pPr>
            <a:r>
              <a:rPr lang="en-US" sz="2800" dirty="0">
                <a:solidFill>
                  <a:schemeClr val="accent1">
                    <a:lumMod val="90000"/>
                  </a:schemeClr>
                </a:solidFill>
              </a:rPr>
              <a:t>Italians are frequently portrayed as joyful people with an operatic song on their lips</a:t>
            </a:r>
          </a:p>
          <a:p>
            <a:pPr eaLnBrk="1" hangingPunct="1">
              <a:lnSpc>
                <a:spcPct val="80000"/>
              </a:lnSpc>
            </a:pPr>
            <a:endParaRPr lang="en-US" sz="2800" dirty="0">
              <a:solidFill>
                <a:schemeClr val="accent1">
                  <a:lumMod val="90000"/>
                </a:schemeClr>
              </a:solidFill>
            </a:endParaRPr>
          </a:p>
          <a:p>
            <a:pPr eaLnBrk="1" hangingPunct="1">
              <a:lnSpc>
                <a:spcPct val="80000"/>
              </a:lnSpc>
            </a:pPr>
            <a:r>
              <a:rPr lang="en-US" sz="2800" dirty="0">
                <a:solidFill>
                  <a:schemeClr val="accent1">
                    <a:lumMod val="90000"/>
                  </a:schemeClr>
                </a:solidFill>
              </a:rPr>
              <a:t>This is not completely true</a:t>
            </a:r>
          </a:p>
          <a:p>
            <a:pPr eaLnBrk="1" hangingPunct="1">
              <a:lnSpc>
                <a:spcPct val="80000"/>
              </a:lnSpc>
            </a:pPr>
            <a:endParaRPr lang="en-US" sz="1200" dirty="0">
              <a:solidFill>
                <a:schemeClr val="accent1">
                  <a:lumMod val="90000"/>
                </a:schemeClr>
              </a:solidFill>
            </a:endParaRPr>
          </a:p>
          <a:p>
            <a:pPr lvl="1" eaLnBrk="1" hangingPunct="1">
              <a:lnSpc>
                <a:spcPct val="80000"/>
              </a:lnSpc>
            </a:pPr>
            <a:r>
              <a:rPr lang="en-US" sz="2400" dirty="0">
                <a:solidFill>
                  <a:schemeClr val="accent1">
                    <a:lumMod val="90000"/>
                  </a:schemeClr>
                </a:solidFill>
              </a:rPr>
              <a:t>They can be </a:t>
            </a:r>
            <a:r>
              <a:rPr lang="en-US" sz="3200" b="1" dirty="0">
                <a:solidFill>
                  <a:schemeClr val="accent1">
                    <a:lumMod val="90000"/>
                  </a:schemeClr>
                </a:solidFill>
              </a:rPr>
              <a:t>somber</a:t>
            </a:r>
            <a:r>
              <a:rPr lang="en-US" sz="2400" dirty="0">
                <a:solidFill>
                  <a:schemeClr val="accent1">
                    <a:lumMod val="90000"/>
                  </a:schemeClr>
                </a:solidFill>
              </a:rPr>
              <a:t>, just as many of their operas can end up in death and tragedy</a:t>
            </a:r>
          </a:p>
          <a:p>
            <a:pPr lvl="1" eaLnBrk="1" hangingPunct="1">
              <a:lnSpc>
                <a:spcPct val="80000"/>
              </a:lnSpc>
            </a:pPr>
            <a:endParaRPr lang="en-US" sz="1200" dirty="0">
              <a:solidFill>
                <a:schemeClr val="accent1">
                  <a:lumMod val="90000"/>
                </a:schemeClr>
              </a:solidFill>
            </a:endParaRPr>
          </a:p>
          <a:p>
            <a:pPr lvl="1" eaLnBrk="1" hangingPunct="1">
              <a:lnSpc>
                <a:spcPct val="80000"/>
              </a:lnSpc>
            </a:pPr>
            <a:r>
              <a:rPr lang="en-US" sz="2400" dirty="0">
                <a:solidFill>
                  <a:schemeClr val="accent1">
                    <a:lumMod val="90000"/>
                  </a:schemeClr>
                </a:solidFill>
              </a:rPr>
              <a:t>This </a:t>
            </a:r>
            <a:r>
              <a:rPr lang="en-US" sz="3200" b="1" dirty="0">
                <a:solidFill>
                  <a:schemeClr val="accent1">
                    <a:lumMod val="90000"/>
                  </a:schemeClr>
                </a:solidFill>
              </a:rPr>
              <a:t>dark side is emphasized through </a:t>
            </a:r>
            <a:r>
              <a:rPr lang="en-US" sz="3200" b="1" dirty="0"/>
              <a:t>humor</a:t>
            </a:r>
            <a:r>
              <a:rPr lang="en-US" b="1" dirty="0"/>
              <a:t>, which tends to be more insulting than witty</a:t>
            </a:r>
            <a:endParaRPr lang="en-US" sz="2400"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9203" name="Rectangle 3"/>
          <p:cNvSpPr>
            <a:spLocks noGrp="1" noChangeArrowheads="1"/>
          </p:cNvSpPr>
          <p:nvPr>
            <p:ph type="body" idx="1"/>
          </p:nvPr>
        </p:nvSpPr>
        <p:spPr>
          <a:xfrm>
            <a:off x="914400" y="2489430"/>
            <a:ext cx="7315200" cy="2739211"/>
          </a:xfrm>
        </p:spPr>
        <p:txBody>
          <a:bodyPr/>
          <a:lstStyle/>
          <a:p>
            <a:pPr marL="0" indent="0" algn="ctr" eaLnBrk="1" hangingPunct="1">
              <a:buNone/>
            </a:pPr>
            <a:r>
              <a:rPr lang="en-US" dirty="0"/>
              <a:t>Humor generally implies the ability to detach oneself form the object of wit</a:t>
            </a:r>
          </a:p>
          <a:p>
            <a:pPr eaLnBrk="1" hangingPunct="1"/>
            <a:endParaRPr lang="en-US" sz="1200" dirty="0"/>
          </a:p>
          <a:p>
            <a:pPr lvl="1" eaLnBrk="1" hangingPunct="1"/>
            <a:r>
              <a:rPr lang="en-US" dirty="0"/>
              <a:t>however, the Italians tend to be </a:t>
            </a:r>
            <a:r>
              <a:rPr lang="en-US" sz="3200" b="1" dirty="0"/>
              <a:t>passionate</a:t>
            </a:r>
            <a:r>
              <a:rPr lang="en-US" sz="3200" dirty="0"/>
              <a:t> </a:t>
            </a:r>
            <a:r>
              <a:rPr lang="en-US" dirty="0"/>
              <a:t>people who identify easily with what they are talking about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80227" name="Rectangle 3"/>
          <p:cNvSpPr>
            <a:spLocks noGrp="1" noChangeArrowheads="1"/>
          </p:cNvSpPr>
          <p:nvPr>
            <p:ph type="body" idx="1"/>
          </p:nvPr>
        </p:nvSpPr>
        <p:spPr>
          <a:xfrm>
            <a:off x="914400" y="1742652"/>
            <a:ext cx="7315200" cy="4810548"/>
          </a:xfrm>
        </p:spPr>
        <p:txBody>
          <a:bodyPr/>
          <a:lstStyle/>
          <a:p>
            <a:pPr eaLnBrk="1" hangingPunct="1">
              <a:lnSpc>
                <a:spcPct val="90000"/>
              </a:lnSpc>
            </a:pPr>
            <a:endParaRPr lang="en-US" sz="2400" dirty="0"/>
          </a:p>
          <a:p>
            <a:pPr marL="0" indent="0" algn="ctr" eaLnBrk="1" hangingPunct="1">
              <a:lnSpc>
                <a:spcPct val="90000"/>
              </a:lnSpc>
              <a:buNone/>
            </a:pPr>
            <a:r>
              <a:rPr lang="en-US" sz="2800" dirty="0"/>
              <a:t>“Italians make up for this type of humor by </a:t>
            </a:r>
            <a:r>
              <a:rPr lang="en-US" b="1" dirty="0"/>
              <a:t>analyzing</a:t>
            </a:r>
            <a:r>
              <a:rPr lang="en-US" dirty="0"/>
              <a:t> </a:t>
            </a:r>
            <a:r>
              <a:rPr lang="en-US" sz="2800" dirty="0"/>
              <a:t>everything around them through conversation.”</a:t>
            </a:r>
          </a:p>
          <a:p>
            <a:pPr eaLnBrk="1" hangingPunct="1">
              <a:lnSpc>
                <a:spcPct val="90000"/>
              </a:lnSpc>
            </a:pPr>
            <a:endParaRPr lang="en-US" sz="1000" dirty="0"/>
          </a:p>
          <a:p>
            <a:pPr lvl="1" eaLnBrk="1" hangingPunct="1">
              <a:lnSpc>
                <a:spcPct val="90000"/>
              </a:lnSpc>
            </a:pPr>
            <a:r>
              <a:rPr lang="en-US" b="1" dirty="0"/>
              <a:t>Talking is a great pastime </a:t>
            </a:r>
            <a:r>
              <a:rPr lang="en-US" sz="2000" dirty="0"/>
              <a:t>for most Italians, who frequently meet in </a:t>
            </a:r>
            <a:r>
              <a:rPr lang="en-US" b="1" dirty="0"/>
              <a:t>caf</a:t>
            </a:r>
            <a:r>
              <a:rPr lang="en-US" b="1" dirty="0">
                <a:cs typeface="Arial" charset="0"/>
              </a:rPr>
              <a:t>és</a:t>
            </a:r>
            <a:r>
              <a:rPr lang="en-US" dirty="0">
                <a:cs typeface="Arial" charset="0"/>
              </a:rPr>
              <a:t> </a:t>
            </a:r>
            <a:r>
              <a:rPr lang="en-US" sz="2000" dirty="0">
                <a:cs typeface="Arial" charset="0"/>
              </a:rPr>
              <a:t>to discuss the latest news</a:t>
            </a:r>
          </a:p>
          <a:p>
            <a:pPr lvl="1" eaLnBrk="1" hangingPunct="1">
              <a:lnSpc>
                <a:spcPct val="90000"/>
              </a:lnSpc>
            </a:pPr>
            <a:endParaRPr lang="en-US" sz="1000" dirty="0">
              <a:cs typeface="Arial" charset="0"/>
            </a:endParaRPr>
          </a:p>
          <a:p>
            <a:pPr lvl="1" eaLnBrk="1" hangingPunct="1">
              <a:lnSpc>
                <a:spcPct val="90000"/>
              </a:lnSpc>
            </a:pPr>
            <a:r>
              <a:rPr lang="en-US" b="1" dirty="0">
                <a:solidFill>
                  <a:schemeClr val="bg1"/>
                </a:solidFill>
                <a:cs typeface="Arial" charset="0"/>
              </a:rPr>
              <a:t>Privacy is frequently lacking </a:t>
            </a:r>
            <a:r>
              <a:rPr lang="en-US" sz="2000" dirty="0">
                <a:solidFill>
                  <a:schemeClr val="bg1"/>
                </a:solidFill>
                <a:cs typeface="Arial" charset="0"/>
              </a:rPr>
              <a:t>in any Italian community, even though Italians say they mind their own business</a:t>
            </a:r>
          </a:p>
          <a:p>
            <a:pPr lvl="1" eaLnBrk="1" hangingPunct="1">
              <a:lnSpc>
                <a:spcPct val="90000"/>
              </a:lnSpc>
            </a:pPr>
            <a:endParaRPr lang="en-US" sz="1000" dirty="0">
              <a:solidFill>
                <a:schemeClr val="bg1"/>
              </a:solidFill>
              <a:cs typeface="Arial" charset="0"/>
            </a:endParaRPr>
          </a:p>
          <a:p>
            <a:pPr lvl="2" eaLnBrk="1" hangingPunct="1">
              <a:lnSpc>
                <a:spcPct val="90000"/>
              </a:lnSpc>
            </a:pPr>
            <a:r>
              <a:rPr lang="en-US" sz="1800" dirty="0">
                <a:solidFill>
                  <a:schemeClr val="bg1"/>
                </a:solidFill>
                <a:cs typeface="Arial" charset="0"/>
              </a:rPr>
              <a:t>Ron R.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3460196" y="6551842"/>
            <a:ext cx="221567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www.bed-breakfast-italy.com/bars.htm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04803" name="Rectangle 4"/>
          <p:cNvSpPr>
            <a:spLocks noChangeArrowheads="1"/>
          </p:cNvSpPr>
          <p:nvPr/>
        </p:nvSpPr>
        <p:spPr bwMode="auto">
          <a:xfrm>
            <a:off x="1954409" y="5986046"/>
            <a:ext cx="5222905" cy="338554"/>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600" b="0" i="0" u="none" strike="noStrike" kern="1200" cap="none" spc="0" normalizeH="0" baseline="0" noProof="0" dirty="0">
                <a:ln>
                  <a:noFill/>
                </a:ln>
                <a:solidFill>
                  <a:srgbClr val="FFFFFF"/>
                </a:solidFill>
                <a:effectLst/>
                <a:uLnTx/>
                <a:uFillTx/>
                <a:latin typeface="Verdana" pitchFamily="34" charset="0"/>
                <a:ea typeface="+mn-ea"/>
                <a:cs typeface="+mn-cs"/>
              </a:rPr>
              <a:t>Bar in </a:t>
            </a:r>
            <a:r>
              <a:rPr kumimoji="0" lang="it-IT" sz="1600" b="0" i="1" u="none" strike="noStrike" kern="1200" cap="none" spc="0" normalizeH="0" baseline="0" noProof="0" dirty="0">
                <a:ln>
                  <a:noFill/>
                </a:ln>
                <a:solidFill>
                  <a:srgbClr val="FFFFFF"/>
                </a:solidFill>
                <a:effectLst/>
                <a:uLnTx/>
                <a:uFillTx/>
                <a:latin typeface="Verdana" pitchFamily="34" charset="0"/>
                <a:ea typeface="+mn-ea"/>
                <a:cs typeface="+mn-cs"/>
              </a:rPr>
              <a:t>Piazza dei Signori</a:t>
            </a:r>
            <a:r>
              <a:rPr kumimoji="0" lang="it-IT" sz="1600" b="0" i="0" u="none" strike="noStrike" kern="1200" cap="none" spc="0" normalizeH="0" baseline="0" noProof="0" dirty="0">
                <a:ln>
                  <a:noFill/>
                </a:ln>
                <a:solidFill>
                  <a:srgbClr val="FFFFFF"/>
                </a:solidFill>
                <a:effectLst/>
                <a:uLnTx/>
                <a:uFillTx/>
                <a:latin typeface="Verdana" pitchFamily="34" charset="0"/>
                <a:ea typeface="+mn-ea"/>
                <a:cs typeface="+mn-cs"/>
              </a:rPr>
              <a:t>, Vicenza, Northern Italy</a:t>
            </a:r>
            <a:endPar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4804" name="Picture 5"/>
          <p:cNvPicPr>
            <a:picLocks noChangeAspect="1" noChangeArrowheads="1"/>
          </p:cNvPicPr>
          <p:nvPr/>
        </p:nvPicPr>
        <p:blipFill>
          <a:blip r:embed="rId3" cstate="print"/>
          <a:srcRect/>
          <a:stretch>
            <a:fillRect/>
          </a:stretch>
        </p:blipFill>
        <p:spPr bwMode="auto">
          <a:xfrm>
            <a:off x="152400" y="351972"/>
            <a:ext cx="8821738" cy="5486400"/>
          </a:xfrm>
          <a:prstGeom prst="rect">
            <a:avLst/>
          </a:prstGeom>
          <a:noFill/>
          <a:ln w="9525">
            <a:noFill/>
            <a:miter lim="800000"/>
            <a:headEnd/>
            <a:tailEnd/>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80227" name="Rectangle 3"/>
          <p:cNvSpPr>
            <a:spLocks noGrp="1" noChangeArrowheads="1"/>
          </p:cNvSpPr>
          <p:nvPr>
            <p:ph type="body" idx="1"/>
          </p:nvPr>
        </p:nvSpPr>
        <p:spPr>
          <a:xfrm>
            <a:off x="914400" y="1742652"/>
            <a:ext cx="7315200" cy="4810548"/>
          </a:xfrm>
        </p:spPr>
        <p:txBody>
          <a:bodyPr/>
          <a:lstStyle/>
          <a:p>
            <a:pPr eaLnBrk="1" hangingPunct="1">
              <a:lnSpc>
                <a:spcPct val="90000"/>
              </a:lnSpc>
            </a:pPr>
            <a:endParaRPr lang="en-US" sz="2400" dirty="0"/>
          </a:p>
          <a:p>
            <a:pPr marL="0" indent="0" algn="ctr" eaLnBrk="1" hangingPunct="1">
              <a:lnSpc>
                <a:spcPct val="90000"/>
              </a:lnSpc>
              <a:buNone/>
            </a:pPr>
            <a:r>
              <a:rPr lang="en-US" sz="2800" dirty="0">
                <a:solidFill>
                  <a:srgbClr val="C5E4E7"/>
                </a:solidFill>
              </a:rPr>
              <a:t>“Italians make up for this type of humor by </a:t>
            </a:r>
            <a:r>
              <a:rPr lang="en-US" b="1" dirty="0">
                <a:solidFill>
                  <a:srgbClr val="C5E4E7"/>
                </a:solidFill>
              </a:rPr>
              <a:t>analyzing</a:t>
            </a:r>
            <a:r>
              <a:rPr lang="en-US" dirty="0">
                <a:solidFill>
                  <a:srgbClr val="C5E4E7"/>
                </a:solidFill>
              </a:rPr>
              <a:t> </a:t>
            </a:r>
            <a:r>
              <a:rPr lang="en-US" sz="2800" dirty="0">
                <a:solidFill>
                  <a:srgbClr val="C5E4E7"/>
                </a:solidFill>
              </a:rPr>
              <a:t>everything around them through conversation.”</a:t>
            </a:r>
          </a:p>
          <a:p>
            <a:pPr eaLnBrk="1" hangingPunct="1">
              <a:lnSpc>
                <a:spcPct val="90000"/>
              </a:lnSpc>
            </a:pPr>
            <a:endParaRPr lang="en-US" sz="1000" dirty="0">
              <a:solidFill>
                <a:srgbClr val="C5E4E7"/>
              </a:solidFill>
            </a:endParaRPr>
          </a:p>
          <a:p>
            <a:pPr lvl="1" eaLnBrk="1" hangingPunct="1">
              <a:lnSpc>
                <a:spcPct val="90000"/>
              </a:lnSpc>
            </a:pPr>
            <a:r>
              <a:rPr lang="en-US" b="1" dirty="0">
                <a:solidFill>
                  <a:srgbClr val="C5E4E7"/>
                </a:solidFill>
              </a:rPr>
              <a:t>Talking is a great pastime </a:t>
            </a:r>
            <a:r>
              <a:rPr lang="en-US" sz="2000" dirty="0">
                <a:solidFill>
                  <a:srgbClr val="C5E4E7"/>
                </a:solidFill>
              </a:rPr>
              <a:t>for most Italians, who frequently meet in </a:t>
            </a:r>
            <a:r>
              <a:rPr lang="en-US" b="1" dirty="0">
                <a:solidFill>
                  <a:srgbClr val="C5E4E7"/>
                </a:solidFill>
              </a:rPr>
              <a:t>caf</a:t>
            </a:r>
            <a:r>
              <a:rPr lang="en-US" b="1" dirty="0">
                <a:solidFill>
                  <a:srgbClr val="C5E4E7"/>
                </a:solidFill>
                <a:cs typeface="Arial" charset="0"/>
              </a:rPr>
              <a:t>és</a:t>
            </a:r>
            <a:r>
              <a:rPr lang="en-US" dirty="0">
                <a:solidFill>
                  <a:srgbClr val="C5E4E7"/>
                </a:solidFill>
                <a:cs typeface="Arial" charset="0"/>
              </a:rPr>
              <a:t> </a:t>
            </a:r>
            <a:r>
              <a:rPr lang="en-US" sz="2000" dirty="0">
                <a:solidFill>
                  <a:srgbClr val="C5E4E7"/>
                </a:solidFill>
                <a:cs typeface="Arial" charset="0"/>
              </a:rPr>
              <a:t>to discuss the latest news</a:t>
            </a:r>
          </a:p>
          <a:p>
            <a:pPr lvl="1" eaLnBrk="1" hangingPunct="1">
              <a:lnSpc>
                <a:spcPct val="90000"/>
              </a:lnSpc>
            </a:pPr>
            <a:endParaRPr lang="en-US" sz="1000" dirty="0">
              <a:cs typeface="Arial" charset="0"/>
            </a:endParaRPr>
          </a:p>
          <a:p>
            <a:pPr lvl="1" eaLnBrk="1" hangingPunct="1">
              <a:lnSpc>
                <a:spcPct val="90000"/>
              </a:lnSpc>
            </a:pPr>
            <a:r>
              <a:rPr lang="en-US" b="1" dirty="0">
                <a:cs typeface="Arial" charset="0"/>
              </a:rPr>
              <a:t>Privacy is frequently lacking </a:t>
            </a:r>
            <a:r>
              <a:rPr lang="en-US" sz="2000" dirty="0">
                <a:cs typeface="Arial" charset="0"/>
              </a:rPr>
              <a:t>in any Italian community, even though Italians say they mind their own business</a:t>
            </a:r>
          </a:p>
          <a:p>
            <a:pPr lvl="1" eaLnBrk="1" hangingPunct="1">
              <a:lnSpc>
                <a:spcPct val="90000"/>
              </a:lnSpc>
            </a:pPr>
            <a:endParaRPr lang="en-US" sz="1000" dirty="0">
              <a:cs typeface="Arial" charset="0"/>
            </a:endParaRPr>
          </a:p>
          <a:p>
            <a:pPr lvl="2" eaLnBrk="1" hangingPunct="1">
              <a:lnSpc>
                <a:spcPct val="90000"/>
              </a:lnSpc>
            </a:pPr>
            <a:r>
              <a:rPr lang="en-US" sz="1800" dirty="0">
                <a:cs typeface="Arial" charset="0"/>
              </a:rPr>
              <a:t>Ron R.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3410901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10947" name="Rectangle 3"/>
          <p:cNvSpPr>
            <a:spLocks noGrp="1" noChangeArrowheads="1"/>
          </p:cNvSpPr>
          <p:nvPr>
            <p:ph type="body" idx="1"/>
          </p:nvPr>
        </p:nvSpPr>
        <p:spPr>
          <a:xfrm>
            <a:off x="914400" y="2090058"/>
            <a:ext cx="7315200" cy="3788729"/>
          </a:xfrm>
        </p:spPr>
        <p:txBody>
          <a:bodyPr/>
          <a:lstStyle/>
          <a:p>
            <a:pPr marL="0" indent="0" algn="ctr" eaLnBrk="1" hangingPunct="1">
              <a:lnSpc>
                <a:spcPct val="90000"/>
              </a:lnSpc>
              <a:buNone/>
            </a:pPr>
            <a:r>
              <a:rPr lang="en-US" dirty="0"/>
              <a:t>There is </a:t>
            </a:r>
            <a:r>
              <a:rPr lang="en-US" b="1" dirty="0"/>
              <a:t>little, if any, private life </a:t>
            </a:r>
            <a:r>
              <a:rPr lang="en-US" dirty="0"/>
              <a:t>for most Italians</a:t>
            </a:r>
          </a:p>
          <a:p>
            <a:pPr eaLnBrk="1" hangingPunct="1">
              <a:lnSpc>
                <a:spcPct val="90000"/>
              </a:lnSpc>
            </a:pPr>
            <a:endParaRPr lang="en-US" sz="1600" dirty="0"/>
          </a:p>
          <a:p>
            <a:pPr lvl="1" eaLnBrk="1" hangingPunct="1">
              <a:lnSpc>
                <a:spcPct val="90000"/>
              </a:lnSpc>
            </a:pPr>
            <a:r>
              <a:rPr lang="en-US" dirty="0"/>
              <a:t>Everything of importance occurs in </a:t>
            </a:r>
            <a:r>
              <a:rPr lang="en-US" sz="3200" b="1" dirty="0"/>
              <a:t>public</a:t>
            </a:r>
            <a:r>
              <a:rPr lang="en-US" sz="3200" dirty="0"/>
              <a:t> </a:t>
            </a:r>
            <a:r>
              <a:rPr lang="en-US" dirty="0"/>
              <a:t>or is at least discussed in public</a:t>
            </a:r>
          </a:p>
          <a:p>
            <a:pPr lvl="1" eaLnBrk="1" hangingPunct="1">
              <a:lnSpc>
                <a:spcPct val="90000"/>
              </a:lnSpc>
            </a:pPr>
            <a:endParaRPr lang="en-US" sz="1800" dirty="0"/>
          </a:p>
          <a:p>
            <a:pPr lvl="1" eaLnBrk="1" hangingPunct="1">
              <a:lnSpc>
                <a:spcPct val="90000"/>
              </a:lnSpc>
            </a:pPr>
            <a:r>
              <a:rPr lang="en-US" dirty="0"/>
              <a:t>“There is </a:t>
            </a:r>
            <a:r>
              <a:rPr lang="en-US" sz="3200" b="1" dirty="0">
                <a:solidFill>
                  <a:srgbClr val="FF0000"/>
                </a:solidFill>
              </a:rPr>
              <a:t>no word for privacy </a:t>
            </a:r>
            <a:r>
              <a:rPr lang="en-US" dirty="0"/>
              <a:t>in the Italian language, and information is shared widely”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9577080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10947" name="Rectangle 3"/>
          <p:cNvSpPr>
            <a:spLocks noGrp="1" noChangeArrowheads="1"/>
          </p:cNvSpPr>
          <p:nvPr>
            <p:ph type="body" idx="1"/>
          </p:nvPr>
        </p:nvSpPr>
        <p:spPr>
          <a:xfrm>
            <a:off x="914400" y="2090058"/>
            <a:ext cx="7315200" cy="3788729"/>
          </a:xfrm>
        </p:spPr>
        <p:txBody>
          <a:bodyPr/>
          <a:lstStyle/>
          <a:p>
            <a:pPr marL="0" indent="0" algn="ctr" eaLnBrk="1" hangingPunct="1">
              <a:lnSpc>
                <a:spcPct val="90000"/>
              </a:lnSpc>
              <a:buNone/>
            </a:pPr>
            <a:r>
              <a:rPr lang="en-US" dirty="0"/>
              <a:t>There is </a:t>
            </a:r>
            <a:r>
              <a:rPr lang="en-US" b="1" dirty="0"/>
              <a:t>little, if any, private life </a:t>
            </a:r>
            <a:r>
              <a:rPr lang="en-US" dirty="0"/>
              <a:t>for most Italians</a:t>
            </a:r>
          </a:p>
          <a:p>
            <a:pPr eaLnBrk="1" hangingPunct="1">
              <a:lnSpc>
                <a:spcPct val="90000"/>
              </a:lnSpc>
            </a:pPr>
            <a:endParaRPr lang="en-US" sz="1600" dirty="0"/>
          </a:p>
          <a:p>
            <a:pPr lvl="1" eaLnBrk="1" hangingPunct="1">
              <a:lnSpc>
                <a:spcPct val="90000"/>
              </a:lnSpc>
            </a:pPr>
            <a:r>
              <a:rPr lang="en-US" dirty="0"/>
              <a:t>Everything of importance occurs in </a:t>
            </a:r>
            <a:r>
              <a:rPr lang="en-US" sz="3200" b="1" dirty="0"/>
              <a:t>public</a:t>
            </a:r>
            <a:r>
              <a:rPr lang="en-US" sz="3200" dirty="0"/>
              <a:t> </a:t>
            </a:r>
            <a:r>
              <a:rPr lang="en-US" dirty="0"/>
              <a:t>or is at least discussed in public</a:t>
            </a:r>
          </a:p>
          <a:p>
            <a:pPr lvl="1" eaLnBrk="1" hangingPunct="1">
              <a:lnSpc>
                <a:spcPct val="90000"/>
              </a:lnSpc>
            </a:pPr>
            <a:endParaRPr lang="en-US" sz="1800" dirty="0"/>
          </a:p>
          <a:p>
            <a:pPr lvl="1" eaLnBrk="1" hangingPunct="1">
              <a:lnSpc>
                <a:spcPct val="90000"/>
              </a:lnSpc>
            </a:pPr>
            <a:r>
              <a:rPr lang="en-US" dirty="0"/>
              <a:t>“There is </a:t>
            </a:r>
            <a:r>
              <a:rPr lang="en-US" sz="3200" b="1" dirty="0"/>
              <a:t>no word for privacy </a:t>
            </a:r>
            <a:r>
              <a:rPr lang="en-US" dirty="0"/>
              <a:t>in the Italian language, and information is shared widely”</a:t>
            </a:r>
          </a:p>
        </p:txBody>
      </p:sp>
      <p:pic>
        <p:nvPicPr>
          <p:cNvPr id="5" name="Picture 3"/>
          <p:cNvPicPr>
            <a:picLocks noChangeAspect="1" noChangeArrowheads="1"/>
          </p:cNvPicPr>
          <p:nvPr/>
        </p:nvPicPr>
        <p:blipFill>
          <a:blip r:embed="rId2" cstate="print"/>
          <a:srcRect/>
          <a:stretch>
            <a:fillRect/>
          </a:stretch>
        </p:blipFill>
        <p:spPr bwMode="auto">
          <a:xfrm>
            <a:off x="838200" y="1905000"/>
            <a:ext cx="3630561" cy="320040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4621015" y="1905000"/>
            <a:ext cx="3684785" cy="3200400"/>
          </a:xfrm>
          <a:prstGeom prst="rect">
            <a:avLst/>
          </a:prstGeom>
          <a:noFill/>
          <a:ln w="9525">
            <a:noFill/>
            <a:miter lim="800000"/>
            <a:headEnd/>
            <a:tailEnd/>
          </a:ln>
        </p:spPr>
      </p:pic>
      <p:sp>
        <p:nvSpPr>
          <p:cNvPr id="7"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5824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381000" y="1447800"/>
            <a:ext cx="2043113" cy="317009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In </a:t>
            </a:r>
            <a:r>
              <a:rPr kumimoji="0" lang="en-US" sz="4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1494</a:t>
            </a:r>
            <a:r>
              <a:rPr kumimoji="0" lang="en-US" sz="2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Christopher Columbus from Genoa is on his second voyage to the New World</a:t>
            </a:r>
          </a:p>
        </p:txBody>
      </p:sp>
      <p:sp>
        <p:nvSpPr>
          <p:cNvPr id="2" name="Freeform 1"/>
          <p:cNvSpPr/>
          <p:nvPr/>
        </p:nvSpPr>
        <p:spPr>
          <a:xfrm>
            <a:off x="2739572" y="14986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Italy was divided for centuries into small kingdoms and city-states</a:t>
            </a:r>
          </a:p>
        </p:txBody>
      </p:sp>
      <p:sp>
        <p:nvSpPr>
          <p:cNvPr id="10" name="Freeform 9"/>
          <p:cNvSpPr/>
          <p:nvPr/>
        </p:nvSpPr>
        <p:spPr>
          <a:xfrm>
            <a:off x="2759166" y="4837545"/>
            <a:ext cx="1005840" cy="877455"/>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p:nvPr/>
        </p:nvSpPr>
        <p:spPr>
          <a:xfrm>
            <a:off x="2576513" y="2438400"/>
            <a:ext cx="3990975" cy="3231654"/>
          </a:xfrm>
          <a:prstGeom prst="rect">
            <a:avLst/>
          </a:prstGeom>
          <a:solidFill>
            <a:srgbClr val="64CAF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Christopher Columbus was a sugar merchant from Genoa, married to the daughter of a sugar merchant from Madeira, </a:t>
            </a:r>
            <a:r>
              <a:rPr kumimoji="0" lang="en-US" sz="2000" b="1" i="0" u="none" strike="noStrike" kern="1200" cap="none" spc="0" normalizeH="0" baseline="0" noProof="0" dirty="0" err="1">
                <a:ln>
                  <a:noFill/>
                </a:ln>
                <a:solidFill>
                  <a:srgbClr val="FFFFFF"/>
                </a:solidFill>
                <a:effectLst/>
                <a:uLnTx/>
                <a:uFillTx/>
                <a:latin typeface="Verdana" pitchFamily="34" charset="0"/>
                <a:ea typeface="+mn-ea"/>
                <a:cs typeface="+mn-cs"/>
              </a:rPr>
              <a:t>Felipa</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2000" b="1" i="0" u="none" strike="noStrike" kern="1200" cap="none" spc="0" normalizeH="0" baseline="0" noProof="0" dirty="0" err="1">
                <a:ln>
                  <a:noFill/>
                </a:ln>
                <a:solidFill>
                  <a:srgbClr val="FFFFFF"/>
                </a:solidFill>
                <a:effectLst/>
                <a:uLnTx/>
                <a:uFillTx/>
                <a:latin typeface="Verdana" pitchFamily="34" charset="0"/>
                <a:ea typeface="+mn-ea"/>
                <a:cs typeface="+mn-cs"/>
              </a:rPr>
              <a:t>Perestrello</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Columbus was looking for a way around Venice’s monopoly on things like sugar. . . .  </a:t>
            </a:r>
          </a:p>
        </p:txBody>
      </p:sp>
      <p:sp>
        <p:nvSpPr>
          <p:cNvPr id="11" name="Freeform 10"/>
          <p:cNvSpPr/>
          <p:nvPr/>
        </p:nvSpPr>
        <p:spPr>
          <a:xfrm>
            <a:off x="4125686" y="8890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12" name="Arrow: Up 11">
            <a:extLst>
              <a:ext uri="{FF2B5EF4-FFF2-40B4-BE49-F238E27FC236}">
                <a16:creationId xmlns:a16="http://schemas.microsoft.com/office/drawing/2014/main" id="{C0FD3B4C-7229-4DC3-895C-D6882DEE40B6}"/>
              </a:ext>
            </a:extLst>
          </p:cNvPr>
          <p:cNvSpPr/>
          <p:nvPr/>
        </p:nvSpPr>
        <p:spPr bwMode="auto">
          <a:xfrm rot="7623628">
            <a:off x="2500343" y="782040"/>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3" name="Arrow: Up 12">
            <a:extLst>
              <a:ext uri="{FF2B5EF4-FFF2-40B4-BE49-F238E27FC236}">
                <a16:creationId xmlns:a16="http://schemas.microsoft.com/office/drawing/2014/main" id="{39610FF0-021E-45F5-9ECB-8C0EF09543CC}"/>
              </a:ext>
            </a:extLst>
          </p:cNvPr>
          <p:cNvSpPr/>
          <p:nvPr/>
        </p:nvSpPr>
        <p:spPr bwMode="auto">
          <a:xfrm rot="7623628">
            <a:off x="3711523" y="219716"/>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642848447"/>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81251" name="Rectangle 3"/>
          <p:cNvSpPr>
            <a:spLocks noGrp="1" noChangeArrowheads="1"/>
          </p:cNvSpPr>
          <p:nvPr>
            <p:ph type="body" idx="1"/>
          </p:nvPr>
        </p:nvSpPr>
        <p:spPr>
          <a:xfrm>
            <a:off x="914400" y="1600200"/>
            <a:ext cx="7315200" cy="4708981"/>
          </a:xfrm>
        </p:spPr>
        <p:txBody>
          <a:bodyPr/>
          <a:lstStyle/>
          <a:p>
            <a:pPr marL="0" indent="0" algn="ctr" eaLnBrk="1" hangingPunct="1">
              <a:spcBef>
                <a:spcPts val="0"/>
              </a:spcBef>
              <a:buNone/>
            </a:pPr>
            <a:endParaRPr lang="en-US" dirty="0"/>
          </a:p>
          <a:p>
            <a:pPr marL="0" indent="0" algn="ctr" eaLnBrk="1" hangingPunct="1">
              <a:spcBef>
                <a:spcPts val="0"/>
              </a:spcBef>
              <a:buNone/>
            </a:pPr>
            <a:r>
              <a:rPr lang="en-US" dirty="0"/>
              <a:t>“Unlike the reserved Englishman, </a:t>
            </a:r>
            <a:br>
              <a:rPr lang="en-US" dirty="0"/>
            </a:br>
            <a:r>
              <a:rPr lang="en-US" dirty="0"/>
              <a:t>the Italian is apt to tell an acquaintance of a half hour’s standing </a:t>
            </a:r>
            <a:br>
              <a:rPr lang="en-US" dirty="0"/>
            </a:br>
            <a:r>
              <a:rPr lang="en-US" dirty="0"/>
              <a:t>all about his financial status, </a:t>
            </a:r>
            <a:br>
              <a:rPr lang="en-US" dirty="0"/>
            </a:br>
            <a:r>
              <a:rPr lang="en-US" dirty="0"/>
              <a:t>his family’s health problems, </a:t>
            </a:r>
            <a:br>
              <a:rPr lang="en-US" dirty="0"/>
            </a:br>
            <a:r>
              <a:rPr lang="en-US" dirty="0"/>
              <a:t>and details of his current emotional attachments.”</a:t>
            </a:r>
          </a:p>
          <a:p>
            <a:pPr eaLnBrk="1" hangingPunct="1">
              <a:spcBef>
                <a:spcPts val="0"/>
              </a:spcBef>
            </a:pPr>
            <a:endParaRPr lang="en-US" sz="1200" dirty="0"/>
          </a:p>
          <a:p>
            <a:pPr lvl="2" eaLnBrk="1" hangingPunct="1">
              <a:spcBef>
                <a:spcPts val="0"/>
              </a:spcBef>
            </a:pPr>
            <a:r>
              <a:rPr lang="en-US" dirty="0"/>
              <a:t>Robin </a:t>
            </a:r>
            <a:r>
              <a:rPr lang="en-US" dirty="0" err="1"/>
              <a:t>Blagburn</a:t>
            </a:r>
            <a:r>
              <a:rPr lang="en-US" dirty="0"/>
              <a:t> and surgeon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82275" name="Rectangle 3"/>
          <p:cNvSpPr>
            <a:spLocks noGrp="1" noChangeArrowheads="1"/>
          </p:cNvSpPr>
          <p:nvPr>
            <p:ph type="body" idx="1"/>
          </p:nvPr>
        </p:nvSpPr>
        <p:spPr>
          <a:xfrm>
            <a:off x="838200" y="1524476"/>
            <a:ext cx="7543800" cy="5028724"/>
          </a:xfrm>
        </p:spPr>
        <p:txBody>
          <a:bodyPr/>
          <a:lstStyle/>
          <a:p>
            <a:pPr marL="0" indent="0" algn="ctr" eaLnBrk="1" hangingPunct="1">
              <a:lnSpc>
                <a:spcPct val="150000"/>
              </a:lnSpc>
              <a:buNone/>
            </a:pPr>
            <a:r>
              <a:rPr lang="en-US" dirty="0"/>
              <a:t>“The Italian </a:t>
            </a:r>
            <a:r>
              <a:rPr lang="en-US" sz="3600" b="1" dirty="0">
                <a:solidFill>
                  <a:srgbClr val="FF0000"/>
                </a:solidFill>
              </a:rPr>
              <a:t>love of conversation as a pastime</a:t>
            </a:r>
            <a:r>
              <a:rPr lang="en-US" b="1" dirty="0">
                <a:solidFill>
                  <a:srgbClr val="000000"/>
                </a:solidFill>
              </a:rPr>
              <a:t> </a:t>
            </a:r>
            <a:r>
              <a:rPr lang="en-US" dirty="0"/>
              <a:t>usually limits the chances of something secret staying so for very long, and it is this love of conversation (and voice) that is intimately related to </a:t>
            </a:r>
            <a:r>
              <a:rPr lang="en-US" sz="3600" b="1" dirty="0">
                <a:solidFill>
                  <a:srgbClr val="000000"/>
                </a:solidFill>
              </a:rPr>
              <a:t>externalization</a:t>
            </a:r>
            <a:r>
              <a:rPr lang="en-US" dirty="0">
                <a:solidFill>
                  <a:schemeClr val="accent2"/>
                </a:solidFill>
              </a:rPr>
              <a:t>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290864" y="2568476"/>
            <a:ext cx="6562272" cy="327942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and sometimes Italy speaks from beyond the grave . . .</a:t>
            </a:r>
          </a:p>
        </p:txBody>
      </p:sp>
    </p:spTree>
    <p:extLst>
      <p:ext uri="{BB962C8B-B14F-4D97-AF65-F5344CB8AC3E}">
        <p14:creationId xmlns:p14="http://schemas.microsoft.com/office/powerpoint/2010/main" val="3672126723"/>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01410" name="Picture 2" descr="Otzi1"/>
          <p:cNvPicPr>
            <a:picLocks noChangeAspect="1" noChangeArrowheads="1"/>
          </p:cNvPicPr>
          <p:nvPr/>
        </p:nvPicPr>
        <p:blipFill>
          <a:blip r:embed="rId3" cstate="print"/>
          <a:srcRect/>
          <a:stretch>
            <a:fillRect/>
          </a:stretch>
        </p:blipFill>
        <p:spPr bwMode="auto">
          <a:xfrm>
            <a:off x="5311775" y="838200"/>
            <a:ext cx="3070225" cy="4800600"/>
          </a:xfrm>
          <a:prstGeom prst="rect">
            <a:avLst/>
          </a:prstGeom>
          <a:noFill/>
          <a:ln w="9525">
            <a:noFill/>
            <a:miter lim="800000"/>
            <a:headEnd/>
            <a:tailEnd/>
          </a:ln>
        </p:spPr>
      </p:pic>
      <p:pic>
        <p:nvPicPr>
          <p:cNvPr id="401411" name="Picture 3" descr="Iceman_ax1"/>
          <p:cNvPicPr>
            <a:picLocks noChangeAspect="1" noChangeArrowheads="1"/>
          </p:cNvPicPr>
          <p:nvPr/>
        </p:nvPicPr>
        <p:blipFill>
          <a:blip r:embed="rId4" cstate="print"/>
          <a:srcRect/>
          <a:stretch>
            <a:fillRect/>
          </a:stretch>
        </p:blipFill>
        <p:spPr bwMode="auto">
          <a:xfrm>
            <a:off x="685800" y="3124200"/>
            <a:ext cx="3505200" cy="2068513"/>
          </a:xfrm>
          <a:prstGeom prst="rect">
            <a:avLst/>
          </a:prstGeom>
          <a:noFill/>
          <a:ln w="9525">
            <a:noFill/>
            <a:miter lim="800000"/>
            <a:headEnd/>
            <a:tailEnd/>
          </a:ln>
        </p:spPr>
      </p:pic>
      <p:sp>
        <p:nvSpPr>
          <p:cNvPr id="401412" name="Text Box 4"/>
          <p:cNvSpPr txBox="1">
            <a:spLocks noChangeArrowheads="1"/>
          </p:cNvSpPr>
          <p:nvPr/>
        </p:nvSpPr>
        <p:spPr bwMode="auto">
          <a:xfrm>
            <a:off x="5532438" y="5794375"/>
            <a:ext cx="2468562" cy="83502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Verdana" pitchFamily="34" charset="0"/>
                <a:ea typeface="+mn-ea"/>
                <a:cs typeface="+mn-cs"/>
                <a:hlinkClick r:id="rId5"/>
              </a:rPr>
              <a:t>Ötzi</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hlinkClick r:id="rId5"/>
              </a:rPr>
              <a:t> the Iceman</a:t>
            </a:r>
            <a:endPar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7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Bolzano, Italy</a:t>
            </a: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 </a:t>
            </a:r>
          </a:p>
        </p:txBody>
      </p:sp>
      <p:sp>
        <p:nvSpPr>
          <p:cNvPr id="401413" name="Text Box 5"/>
          <p:cNvSpPr txBox="1">
            <a:spLocks noChangeArrowheads="1"/>
          </p:cNvSpPr>
          <p:nvPr/>
        </p:nvSpPr>
        <p:spPr bwMode="auto">
          <a:xfrm>
            <a:off x="1084263" y="5410200"/>
            <a:ext cx="2557462" cy="3968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Verdana" pitchFamily="34" charset="0"/>
                <a:ea typeface="+mn-ea"/>
                <a:cs typeface="+mn-cs"/>
                <a:hlinkClick r:id="rId6"/>
              </a:rPr>
              <a:t>The Iceman’s Ax</a:t>
            </a:r>
            <a:endParaRPr kumimoji="0" lang="en-US" sz="2000" b="1"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34060301"/>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rgbClr val="120B09"/>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6592C6-A10A-4432-B204-C220E09BD32E}"/>
              </a:ext>
            </a:extLst>
          </p:cNvPr>
          <p:cNvPicPr>
            <a:picLocks noChangeAspect="1"/>
          </p:cNvPicPr>
          <p:nvPr/>
        </p:nvPicPr>
        <p:blipFill>
          <a:blip r:embed="rId3"/>
          <a:stretch>
            <a:fillRect/>
          </a:stretch>
        </p:blipFill>
        <p:spPr>
          <a:xfrm>
            <a:off x="12834" y="914400"/>
            <a:ext cx="9144000" cy="5151120"/>
          </a:xfrm>
          <a:prstGeom prst="rect">
            <a:avLst/>
          </a:prstGeom>
        </p:spPr>
      </p:pic>
      <p:sp>
        <p:nvSpPr>
          <p:cNvPr id="7" name="Text Box 4">
            <a:extLst>
              <a:ext uri="{FF2B5EF4-FFF2-40B4-BE49-F238E27FC236}">
                <a16:creationId xmlns:a16="http://schemas.microsoft.com/office/drawing/2014/main" id="{DCA46AF5-FD1C-494E-BDDC-7B86B83ED1AB}"/>
              </a:ext>
            </a:extLst>
          </p:cNvPr>
          <p:cNvSpPr txBox="1">
            <a:spLocks noChangeArrowheads="1"/>
          </p:cNvSpPr>
          <p:nvPr/>
        </p:nvSpPr>
        <p:spPr bwMode="auto">
          <a:xfrm>
            <a:off x="3067250" y="6245423"/>
            <a:ext cx="3039614" cy="30777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7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Catacombs of Rome</a:t>
            </a:r>
            <a:endPar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9" name="TextBox 8">
            <a:extLst>
              <a:ext uri="{FF2B5EF4-FFF2-40B4-BE49-F238E27FC236}">
                <a16:creationId xmlns:a16="http://schemas.microsoft.com/office/drawing/2014/main" id="{AEC692E7-A5BC-4CC7-B7A0-0FD610EE0093}"/>
              </a:ext>
            </a:extLst>
          </p:cNvPr>
          <p:cNvSpPr txBox="1"/>
          <p:nvPr/>
        </p:nvSpPr>
        <p:spPr>
          <a:xfrm>
            <a:off x="2247499" y="6632931"/>
            <a:ext cx="4668252"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5">
                  <a:extLst>
                    <a:ext uri="{A12FA001-AC4F-418D-AE19-62706E023703}">
                      <ahyp:hlinkClr xmlns:ahyp="http://schemas.microsoft.com/office/drawing/2018/hyperlinkcolor" val="tx"/>
                    </a:ext>
                  </a:extLst>
                </a:hlinkClick>
              </a:rPr>
              <a:t>https://javitour.com/catacumbas-de-roma/</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078661902"/>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1094125"/>
            <a:ext cx="7315200" cy="347787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Externalization refers specifically to the belief that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feelings and emotions </a:t>
            </a: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are so powerful </a:t>
            </a: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that an individual cannot keep them within himself or herself and must express them to others</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7384094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1094125"/>
            <a:ext cx="7315200" cy="347787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C5E4E7"/>
                </a:solidFill>
                <a:effectLst/>
                <a:uLnTx/>
                <a:uFillTx/>
                <a:latin typeface="Verdana" pitchFamily="34" charset="0"/>
                <a:ea typeface="+mn-ea"/>
                <a:cs typeface="+mn-cs"/>
              </a:rPr>
              <a:t>Externalization refers specifically to the belief that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feelings and emotions </a:t>
            </a: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are so powerful </a:t>
            </a: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0" u="none" strike="noStrike" kern="1200" cap="none" spc="0" normalizeH="0" baseline="0" noProof="0" dirty="0">
                <a:ln>
                  <a:noFill/>
                </a:ln>
                <a:solidFill>
                  <a:srgbClr val="C5E4E7"/>
                </a:solidFill>
                <a:effectLst/>
                <a:uLnTx/>
                <a:uFillTx/>
                <a:latin typeface="Verdana" pitchFamily="34" charset="0"/>
                <a:ea typeface="+mn-ea"/>
                <a:cs typeface="+mn-cs"/>
              </a:rPr>
              <a:t>that an individual cannot keep them within himself or herself </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and must express them to others</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3930589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544B39"/>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626" y="368257"/>
            <a:ext cx="9144000" cy="5118143"/>
          </a:xfrm>
          <a:prstGeom prst="rect">
            <a:avLst/>
          </a:prstGeom>
        </p:spPr>
      </p:pic>
      <p:sp>
        <p:nvSpPr>
          <p:cNvPr id="4" name="Rectangle 3"/>
          <p:cNvSpPr/>
          <p:nvPr/>
        </p:nvSpPr>
        <p:spPr>
          <a:xfrm>
            <a:off x="257475" y="5677857"/>
            <a:ext cx="8610600" cy="951543"/>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700"/>
              </a:spcAft>
              <a:buClrTx/>
              <a:buSzTx/>
              <a:buFontTx/>
              <a:buNone/>
              <a:tabLst/>
              <a:defRPr/>
            </a:pPr>
            <a:r>
              <a:rPr kumimoji="0" lang="en-US" sz="1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Coronavirus: Italians s</a:t>
            </a:r>
            <a:r>
              <a:rPr lang="en-US" sz="1800" dirty="0">
                <a:solidFill>
                  <a:srgbClr val="FFFFFF"/>
                </a:solidFill>
                <a:effectLst>
                  <a:outerShdw blurRad="38100" dist="38100" dir="2700000" algn="tl">
                    <a:srgbClr val="000000">
                      <a:alpha val="43137"/>
                    </a:srgbClr>
                  </a:outerShdw>
                </a:effectLst>
              </a:rPr>
              <a:t>a</a:t>
            </a:r>
            <a:r>
              <a:rPr kumimoji="0" lang="en-US" sz="1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ng from their windows to boost morale</a:t>
            </a:r>
          </a:p>
          <a:p>
            <a:pPr marL="0" marR="0" lvl="0" indent="0" algn="ctr" defTabSz="914400" rtl="0" eaLnBrk="1" fontAlgn="base" latinLnBrk="0" hangingPunct="1">
              <a:lnSpc>
                <a:spcPct val="100000"/>
              </a:lnSpc>
              <a:spcBef>
                <a:spcPts val="0"/>
              </a:spcBef>
              <a:spcAft>
                <a:spcPts val="700"/>
              </a:spcAft>
              <a:buClrTx/>
              <a:buSzTx/>
              <a:buFontTx/>
              <a:buNone/>
              <a:tabLst/>
              <a:defRPr/>
            </a:pP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A countrywide lockdown due to coronavirus didn't stop Italians from bursting into morale-boosting song in a nationwide flashmob event.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457200"/>
            <a:ext cx="1270000" cy="609600"/>
          </a:xfrm>
          <a:prstGeom prst="rect">
            <a:avLst/>
          </a:prstGeom>
        </p:spPr>
      </p:pic>
      <p:sp>
        <p:nvSpPr>
          <p:cNvPr id="7" name="Rectangle 6"/>
          <p:cNvSpPr/>
          <p:nvPr/>
        </p:nvSpPr>
        <p:spPr>
          <a:xfrm>
            <a:off x="7160394" y="1214322"/>
            <a:ext cx="1090362" cy="24622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Verdana" pitchFamily="34" charset="0"/>
                <a:ea typeface="+mn-ea"/>
                <a:cs typeface="+mn-cs"/>
              </a:rPr>
              <a:t>14 Mar 2020</a:t>
            </a:r>
          </a:p>
        </p:txBody>
      </p:sp>
    </p:spTree>
    <p:extLst>
      <p:ext uri="{BB962C8B-B14F-4D97-AF65-F5344CB8AC3E}">
        <p14:creationId xmlns:p14="http://schemas.microsoft.com/office/powerpoint/2010/main" val="282173952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86371" name="Rectangle 3"/>
          <p:cNvSpPr>
            <a:spLocks noGrp="1" noChangeArrowheads="1"/>
          </p:cNvSpPr>
          <p:nvPr>
            <p:ph type="body" idx="1"/>
          </p:nvPr>
        </p:nvSpPr>
        <p:spPr>
          <a:xfrm>
            <a:off x="914400" y="1600200"/>
            <a:ext cx="7315200" cy="4758226"/>
          </a:xfrm>
        </p:spPr>
        <p:txBody>
          <a:bodyPr/>
          <a:lstStyle/>
          <a:p>
            <a:pPr marL="0" indent="0" algn="ctr" eaLnBrk="1" hangingPunct="1">
              <a:lnSpc>
                <a:spcPct val="90000"/>
              </a:lnSpc>
              <a:buNone/>
            </a:pPr>
            <a:r>
              <a:rPr lang="en-US" sz="2800" dirty="0">
                <a:solidFill>
                  <a:schemeClr val="accent1"/>
                </a:solidFill>
              </a:rPr>
              <a:t>Externalization refers specifically to the fact that feelings and emotions are so overwhelming that the individual cannot keep them to himself or herself, but must express them to others</a:t>
            </a:r>
          </a:p>
          <a:p>
            <a:pPr eaLnBrk="1" hangingPunct="1">
              <a:lnSpc>
                <a:spcPct val="90000"/>
              </a:lnSpc>
            </a:pPr>
            <a:endParaRPr lang="en-US" sz="1200" dirty="0">
              <a:solidFill>
                <a:schemeClr val="accent1"/>
              </a:solidFill>
            </a:endParaRPr>
          </a:p>
          <a:p>
            <a:pPr lvl="1" eaLnBrk="1" hangingPunct="1">
              <a:lnSpc>
                <a:spcPct val="90000"/>
              </a:lnSpc>
            </a:pPr>
            <a:r>
              <a:rPr lang="en-US" dirty="0">
                <a:solidFill>
                  <a:schemeClr val="accent1">
                    <a:lumMod val="90000"/>
                  </a:schemeClr>
                </a:solidFill>
              </a:rPr>
              <a:t>It also refers to the assumption that </a:t>
            </a:r>
            <a:br>
              <a:rPr lang="en-US" dirty="0"/>
            </a:br>
            <a:r>
              <a:rPr lang="en-US" sz="3200" b="1" dirty="0"/>
              <a:t>the event is more important than the actions of one individual</a:t>
            </a:r>
            <a:r>
              <a:rPr lang="en-US" dirty="0"/>
              <a:t>, </a:t>
            </a:r>
            <a:r>
              <a:rPr lang="en-US" dirty="0">
                <a:solidFill>
                  <a:schemeClr val="accent1">
                    <a:lumMod val="90000"/>
                  </a:schemeClr>
                </a:solidFill>
              </a:rPr>
              <a:t>which is consistent with the Italian reaction to catastrophes and uncertainty.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88419" name="Rectangle 3"/>
          <p:cNvSpPr>
            <a:spLocks noGrp="1" noChangeArrowheads="1"/>
          </p:cNvSpPr>
          <p:nvPr>
            <p:ph type="body" idx="1"/>
          </p:nvPr>
        </p:nvSpPr>
        <p:spPr>
          <a:xfrm>
            <a:off x="914400" y="1600200"/>
            <a:ext cx="7315200" cy="4659737"/>
          </a:xfrm>
        </p:spPr>
        <p:txBody>
          <a:bodyPr/>
          <a:lstStyle/>
          <a:p>
            <a:pPr marL="0" indent="0" algn="ctr" eaLnBrk="1" hangingPunct="1">
              <a:lnSpc>
                <a:spcPct val="90000"/>
              </a:lnSpc>
              <a:buNone/>
            </a:pPr>
            <a:r>
              <a:rPr lang="en-US" dirty="0">
                <a:solidFill>
                  <a:schemeClr val="accent1">
                    <a:lumMod val="90000"/>
                  </a:schemeClr>
                </a:solidFill>
              </a:rPr>
              <a:t>That is, </a:t>
            </a:r>
            <a:r>
              <a:rPr lang="en-US" b="1" dirty="0"/>
              <a:t>the drama is of more significance to the viewers or community than to the individuals </a:t>
            </a:r>
            <a:r>
              <a:rPr lang="en-US" b="1" dirty="0">
                <a:solidFill>
                  <a:schemeClr val="accent1">
                    <a:lumMod val="90000"/>
                  </a:schemeClr>
                </a:solidFill>
              </a:rPr>
              <a:t>because of its symbolism and generality</a:t>
            </a:r>
          </a:p>
          <a:p>
            <a:pPr eaLnBrk="1" hangingPunct="1">
              <a:lnSpc>
                <a:spcPct val="90000"/>
              </a:lnSpc>
            </a:pPr>
            <a:endParaRPr lang="en-US" sz="1200" dirty="0"/>
          </a:p>
          <a:p>
            <a:pPr marL="465138" lvl="1" indent="-233363" eaLnBrk="1" hangingPunct="1">
              <a:lnSpc>
                <a:spcPct val="90000"/>
              </a:lnSpc>
            </a:pPr>
            <a:r>
              <a:rPr lang="en-US" dirty="0">
                <a:solidFill>
                  <a:schemeClr val="accent1">
                    <a:lumMod val="90000"/>
                  </a:schemeClr>
                </a:solidFill>
              </a:rPr>
              <a:t>This pattern of behavior is the </a:t>
            </a:r>
            <a:r>
              <a:rPr lang="en-US" sz="3200" b="1" dirty="0">
                <a:solidFill>
                  <a:schemeClr val="accent1">
                    <a:lumMod val="90000"/>
                  </a:schemeClr>
                </a:solidFill>
              </a:rPr>
              <a:t>opposite of that of the Anglo-Saxon</a:t>
            </a:r>
            <a:r>
              <a:rPr lang="en-US" dirty="0">
                <a:solidFill>
                  <a:schemeClr val="accent1">
                    <a:lumMod val="90000"/>
                  </a:schemeClr>
                </a:solidFill>
              </a:rPr>
              <a:t>, which emphasizes that a person should control emotions and not express them or, as the British say, keep a stiff upper lip.</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2958405"/>
            <a:ext cx="7315200" cy="138499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rPr>
              <a:t>The </a:t>
            </a:r>
            <a:r>
              <a:rPr kumimoji="0" lang="en-US" sz="6000" b="1" i="1" u="none" strike="noStrike" kern="1200" cap="none" spc="0" normalizeH="0" baseline="0" noProof="0" dirty="0">
                <a:ln>
                  <a:noFill/>
                </a:ln>
                <a:solidFill>
                  <a:srgbClr val="000000"/>
                </a:solidFill>
                <a:effectLst/>
                <a:uLnTx/>
                <a:uFillTx/>
                <a:latin typeface="Verdana" pitchFamily="34" charset="0"/>
                <a:ea typeface="+mn-ea"/>
                <a:cs typeface="+mn-cs"/>
              </a:rPr>
              <a:t>piazza</a:t>
            </a:r>
            <a:endPar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92515" name="Rectangle 3"/>
          <p:cNvSpPr>
            <a:spLocks noGrp="1" noChangeArrowheads="1"/>
          </p:cNvSpPr>
          <p:nvPr>
            <p:ph type="body" idx="1"/>
          </p:nvPr>
        </p:nvSpPr>
        <p:spPr>
          <a:xfrm>
            <a:off x="914400" y="1600200"/>
            <a:ext cx="7315200" cy="4852034"/>
          </a:xfrm>
        </p:spPr>
        <p:txBody>
          <a:bodyPr/>
          <a:lstStyle/>
          <a:p>
            <a:pPr marL="0" lvl="1" indent="0" algn="ctr" eaLnBrk="1" hangingPunct="1">
              <a:lnSpc>
                <a:spcPct val="80000"/>
              </a:lnSpc>
              <a:buNone/>
            </a:pPr>
            <a:r>
              <a:rPr lang="en-US" dirty="0"/>
              <a:t>Because of the importance of drama in everyday life, Italians value </a:t>
            </a:r>
            <a:r>
              <a:rPr lang="en-US" sz="3600" b="1" dirty="0">
                <a:solidFill>
                  <a:srgbClr val="FF0000"/>
                </a:solidFill>
              </a:rPr>
              <a:t>the piazza </a:t>
            </a:r>
            <a:r>
              <a:rPr lang="en-US" dirty="0"/>
              <a:t>as the center of every town and village</a:t>
            </a:r>
          </a:p>
          <a:p>
            <a:pPr eaLnBrk="1" hangingPunct="1">
              <a:lnSpc>
                <a:spcPct val="80000"/>
              </a:lnSpc>
            </a:pPr>
            <a:endParaRPr lang="en-US" sz="900" dirty="0"/>
          </a:p>
          <a:p>
            <a:pPr lvl="1" eaLnBrk="1" hangingPunct="1">
              <a:lnSpc>
                <a:spcPct val="110000"/>
              </a:lnSpc>
            </a:pPr>
            <a:r>
              <a:rPr lang="en-US" sz="2400" dirty="0">
                <a:solidFill>
                  <a:srgbClr val="FF0000"/>
                </a:solidFill>
              </a:rPr>
              <a:t>It is </a:t>
            </a:r>
            <a:r>
              <a:rPr lang="en-US" sz="3600" b="1" dirty="0">
                <a:solidFill>
                  <a:srgbClr val="FF0000"/>
                </a:solidFill>
              </a:rPr>
              <a:t>the stage </a:t>
            </a:r>
            <a:r>
              <a:rPr lang="en-US" sz="2400" dirty="0">
                <a:solidFill>
                  <a:srgbClr val="FF0000"/>
                </a:solidFill>
              </a:rPr>
              <a:t>on which people gather to share conversation and relate experiences</a:t>
            </a:r>
          </a:p>
          <a:p>
            <a:pPr lvl="1" eaLnBrk="1" hangingPunct="1">
              <a:lnSpc>
                <a:spcPct val="80000"/>
              </a:lnSpc>
            </a:pPr>
            <a:endParaRPr lang="en-US" sz="2000" dirty="0"/>
          </a:p>
          <a:p>
            <a:pPr lvl="1" eaLnBrk="1" hangingPunct="1">
              <a:lnSpc>
                <a:spcPct val="80000"/>
              </a:lnSpc>
            </a:pPr>
            <a:r>
              <a:rPr lang="en-US" sz="2000" dirty="0"/>
              <a:t>The actions that take place in the piazza are </a:t>
            </a:r>
            <a:br>
              <a:rPr lang="en-US" sz="2000" dirty="0"/>
            </a:br>
            <a:r>
              <a:rPr lang="en-US" sz="3200" b="1" dirty="0"/>
              <a:t>minor dramas </a:t>
            </a:r>
            <a:r>
              <a:rPr lang="en-US" sz="2000" dirty="0"/>
              <a:t>of Italian life</a:t>
            </a:r>
          </a:p>
          <a:p>
            <a:pPr lvl="1" eaLnBrk="1" hangingPunct="1">
              <a:lnSpc>
                <a:spcPct val="80000"/>
              </a:lnSpc>
            </a:pPr>
            <a:endParaRPr lang="en-US" sz="1200" dirty="0"/>
          </a:p>
          <a:p>
            <a:pPr lvl="1" eaLnBrk="1" hangingPunct="1">
              <a:lnSpc>
                <a:spcPct val="110000"/>
              </a:lnSpc>
            </a:pPr>
            <a:r>
              <a:rPr lang="en-US" sz="2000" dirty="0"/>
              <a:t>“everyone knows that gatherings will occur at </a:t>
            </a:r>
            <a:br>
              <a:rPr lang="en-US" sz="2000" dirty="0"/>
            </a:br>
            <a:r>
              <a:rPr lang="en-US" sz="2400" b="1" dirty="0"/>
              <a:t>regular times </a:t>
            </a:r>
            <a:r>
              <a:rPr lang="en-US" sz="2000" dirty="0"/>
              <a:t>at the piazza, usually around noon and at 5 or 6 p.m. after work”</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12995" name="Rectangle 3"/>
          <p:cNvSpPr>
            <a:spLocks noGrp="1" noChangeArrowheads="1"/>
          </p:cNvSpPr>
          <p:nvPr>
            <p:ph type="body" idx="1"/>
          </p:nvPr>
        </p:nvSpPr>
        <p:spPr>
          <a:xfrm>
            <a:off x="914400" y="2584430"/>
            <a:ext cx="7315200" cy="3600986"/>
          </a:xfrm>
        </p:spPr>
        <p:txBody>
          <a:bodyPr/>
          <a:lstStyle/>
          <a:p>
            <a:pPr marL="0" indent="0" algn="ctr" eaLnBrk="1" hangingPunct="1">
              <a:lnSpc>
                <a:spcPct val="90000"/>
              </a:lnSpc>
              <a:buNone/>
            </a:pPr>
            <a:r>
              <a:rPr lang="en-US" b="1" dirty="0"/>
              <a:t>Business confidentiality can be a problem in Italy</a:t>
            </a:r>
          </a:p>
          <a:p>
            <a:pPr eaLnBrk="1" hangingPunct="1">
              <a:lnSpc>
                <a:spcPct val="90000"/>
              </a:lnSpc>
            </a:pPr>
            <a:endParaRPr lang="en-US" sz="2800" dirty="0"/>
          </a:p>
          <a:p>
            <a:pPr lvl="1" eaLnBrk="1" hangingPunct="1">
              <a:lnSpc>
                <a:spcPct val="90000"/>
              </a:lnSpc>
            </a:pPr>
            <a:r>
              <a:rPr lang="en-US" sz="2400" b="1" dirty="0"/>
              <a:t>People discuss secret business negotiations with both friends and family as well as the press</a:t>
            </a:r>
          </a:p>
          <a:p>
            <a:pPr lvl="1" eaLnBrk="1" hangingPunct="1">
              <a:lnSpc>
                <a:spcPct val="90000"/>
              </a:lnSpc>
            </a:pPr>
            <a:endParaRPr lang="en-US" sz="1600" dirty="0"/>
          </a:p>
          <a:p>
            <a:pPr lvl="1" eaLnBrk="1" hangingPunct="1">
              <a:lnSpc>
                <a:spcPct val="90000"/>
              </a:lnSpc>
            </a:pPr>
            <a:r>
              <a:rPr lang="en-US" sz="2400" dirty="0"/>
              <a:t>Therefore, </a:t>
            </a:r>
            <a:r>
              <a:rPr lang="en-US" b="1" dirty="0"/>
              <a:t>leaks are common </a:t>
            </a:r>
            <a:r>
              <a:rPr lang="en-US" sz="2400" dirty="0"/>
              <a:t>for most large business deals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33507" name="Rectangle 3"/>
          <p:cNvSpPr>
            <a:spLocks noGrp="1" noChangeArrowheads="1"/>
          </p:cNvSpPr>
          <p:nvPr>
            <p:ph type="body" idx="1"/>
          </p:nvPr>
        </p:nvSpPr>
        <p:spPr>
          <a:xfrm>
            <a:off x="914400" y="1981200"/>
            <a:ext cx="7315200" cy="3817960"/>
          </a:xfrm>
        </p:spPr>
        <p:txBody>
          <a:bodyPr/>
          <a:lstStyle/>
          <a:p>
            <a:pPr marL="0" indent="0" algn="ctr" eaLnBrk="1" hangingPunct="1">
              <a:spcBef>
                <a:spcPts val="0"/>
              </a:spcBef>
              <a:buNone/>
            </a:pPr>
            <a:r>
              <a:rPr lang="en-US" dirty="0"/>
              <a:t>This overall fearful, suspicious attitude may be partially due to a quality upon which Italians place a high value . . .</a:t>
            </a:r>
          </a:p>
          <a:p>
            <a:pPr algn="ctr" eaLnBrk="1" hangingPunct="1">
              <a:spcBef>
                <a:spcPts val="0"/>
              </a:spcBef>
            </a:pPr>
            <a:endParaRPr lang="en-US" sz="1600" dirty="0"/>
          </a:p>
          <a:p>
            <a:pPr algn="ctr" eaLnBrk="1" hangingPunct="1">
              <a:spcBef>
                <a:spcPts val="0"/>
              </a:spcBef>
              <a:buFontTx/>
              <a:buNone/>
            </a:pPr>
            <a:r>
              <a:rPr lang="en-US" sz="4400" b="1" dirty="0"/>
              <a:t>cleverness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35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0099" name="Rectangle 3"/>
          <p:cNvSpPr>
            <a:spLocks noGrp="1" noChangeArrowheads="1"/>
          </p:cNvSpPr>
          <p:nvPr>
            <p:ph type="body" idx="1"/>
          </p:nvPr>
        </p:nvSpPr>
        <p:spPr>
          <a:xfrm>
            <a:off x="914400" y="1219200"/>
            <a:ext cx="7315200" cy="5211762"/>
          </a:xfrm>
        </p:spPr>
        <p:txBody>
          <a:bodyPr/>
          <a:lstStyle/>
          <a:p>
            <a:pPr marL="0" indent="0" algn="ctr" eaLnBrk="1" hangingPunct="1">
              <a:spcBef>
                <a:spcPts val="0"/>
              </a:spcBef>
              <a:buNone/>
            </a:pPr>
            <a:r>
              <a:rPr lang="en-US" sz="2400" dirty="0"/>
              <a:t>Because of the constant change and struggle in the country, those who can survive through </a:t>
            </a:r>
          </a:p>
          <a:p>
            <a:pPr marL="0" indent="0" algn="ctr" eaLnBrk="1" hangingPunct="1">
              <a:spcBef>
                <a:spcPts val="0"/>
              </a:spcBef>
              <a:buNone/>
            </a:pPr>
            <a:r>
              <a:rPr lang="en-US" b="1" dirty="0"/>
              <a:t>enterprise, cunning, imagination, and intelligence </a:t>
            </a:r>
          </a:p>
          <a:p>
            <a:pPr marL="0" indent="0" algn="ctr" eaLnBrk="1" hangingPunct="1">
              <a:spcBef>
                <a:spcPts val="0"/>
              </a:spcBef>
              <a:buNone/>
            </a:pPr>
            <a:r>
              <a:rPr lang="en-US" dirty="0"/>
              <a:t>are held in high esteem by others around them</a:t>
            </a:r>
          </a:p>
          <a:p>
            <a:pPr eaLnBrk="1" hangingPunct="1">
              <a:spcBef>
                <a:spcPts val="0"/>
              </a:spcBef>
            </a:pPr>
            <a:endParaRPr lang="en-US" sz="1050" dirty="0"/>
          </a:p>
          <a:p>
            <a:pPr lvl="1" eaLnBrk="1" hangingPunct="1">
              <a:spcBef>
                <a:spcPts val="0"/>
              </a:spcBef>
            </a:pPr>
            <a:r>
              <a:rPr lang="en-US" sz="2400" dirty="0"/>
              <a:t>In other words, those who can create </a:t>
            </a:r>
            <a:br>
              <a:rPr lang="en-US" sz="2400" dirty="0"/>
            </a:br>
            <a:r>
              <a:rPr lang="en-US" b="1" dirty="0"/>
              <a:t>the most imaginative show </a:t>
            </a:r>
            <a:r>
              <a:rPr lang="en-US" sz="2400" dirty="0"/>
              <a:t>are admired </a:t>
            </a:r>
            <a:r>
              <a:rPr lang="en-US" sz="2400" dirty="0">
                <a:solidFill>
                  <a:schemeClr val="accent1"/>
                </a:solidFill>
              </a:rPr>
              <a:t>by many Italians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1123" name="Rectangle 3"/>
          <p:cNvSpPr>
            <a:spLocks noGrp="1" noChangeArrowheads="1"/>
          </p:cNvSpPr>
          <p:nvPr>
            <p:ph type="body" idx="1"/>
          </p:nvPr>
        </p:nvSpPr>
        <p:spPr>
          <a:xfrm>
            <a:off x="914400" y="1391786"/>
            <a:ext cx="7315200" cy="5085214"/>
          </a:xfrm>
        </p:spPr>
        <p:txBody>
          <a:bodyPr/>
          <a:lstStyle/>
          <a:p>
            <a:pPr eaLnBrk="1" hangingPunct="1">
              <a:lnSpc>
                <a:spcPct val="90000"/>
              </a:lnSpc>
              <a:spcBef>
                <a:spcPts val="0"/>
              </a:spcBef>
            </a:pPr>
            <a:r>
              <a:rPr lang="en-US" b="1" dirty="0"/>
              <a:t>Minor deceptions</a:t>
            </a:r>
            <a:r>
              <a:rPr lang="en-US" sz="2800" dirty="0"/>
              <a:t>, cleverly and subtly executed, are acceptable even if not necessary</a:t>
            </a:r>
          </a:p>
          <a:p>
            <a:pPr eaLnBrk="1" hangingPunct="1">
              <a:lnSpc>
                <a:spcPct val="90000"/>
              </a:lnSpc>
              <a:spcBef>
                <a:spcPts val="0"/>
              </a:spcBef>
            </a:pPr>
            <a:endParaRPr lang="en-US" sz="2000" dirty="0"/>
          </a:p>
          <a:p>
            <a:pPr eaLnBrk="1" hangingPunct="1">
              <a:lnSpc>
                <a:spcPct val="90000"/>
              </a:lnSpc>
              <a:spcBef>
                <a:spcPts val="0"/>
              </a:spcBef>
            </a:pPr>
            <a:r>
              <a:rPr lang="en-US" sz="2800" dirty="0"/>
              <a:t>Because everyone is trying to outsmart everyone else, the population as a whole is placed </a:t>
            </a:r>
            <a:r>
              <a:rPr lang="en-US" b="1" dirty="0"/>
              <a:t>on the defensive</a:t>
            </a:r>
            <a:endParaRPr lang="en-US" sz="2800" b="1" dirty="0"/>
          </a:p>
          <a:p>
            <a:pPr eaLnBrk="1" hangingPunct="1">
              <a:lnSpc>
                <a:spcPct val="90000"/>
              </a:lnSpc>
              <a:spcBef>
                <a:spcPts val="0"/>
              </a:spcBef>
            </a:pPr>
            <a:endParaRPr lang="en-US" sz="2000" dirty="0"/>
          </a:p>
          <a:p>
            <a:pPr eaLnBrk="1" hangingPunct="1">
              <a:lnSpc>
                <a:spcPct val="90000"/>
              </a:lnSpc>
              <a:spcBef>
                <a:spcPts val="0"/>
              </a:spcBef>
            </a:pPr>
            <a:r>
              <a:rPr lang="en-US" b="1" dirty="0"/>
              <a:t>Visitors to Italy often comment</a:t>
            </a:r>
            <a:r>
              <a:rPr lang="en-US" sz="2800" dirty="0"/>
              <a:t> on this feature of Italian life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4000" b="1" i="1" u="none" strike="noStrike" kern="0" cap="none" spc="0" normalizeH="0" baseline="0" noProof="0" dirty="0">
              <a:ln>
                <a:noFill/>
              </a:ln>
              <a:solidFill>
                <a:srgbClr val="000000"/>
              </a:solidFill>
              <a:effectLst/>
              <a:uLnTx/>
              <a:uFillTx/>
              <a:latin typeface="Arial"/>
              <a:ea typeface="+mn-ea"/>
              <a:cs typeface="+mn-cs"/>
            </a:endParaRPr>
          </a:p>
        </p:txBody>
      </p:sp>
      <p:sp>
        <p:nvSpPr>
          <p:cNvPr id="8" name="Text Box 5"/>
          <p:cNvSpPr txBox="1">
            <a:spLocks noChangeArrowheads="1"/>
          </p:cNvSpPr>
          <p:nvPr/>
        </p:nvSpPr>
        <p:spPr bwMode="auto">
          <a:xfrm>
            <a:off x="900752" y="4367241"/>
            <a:ext cx="7315200" cy="1015663"/>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business</a:t>
            </a: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7987" name="Rectangle 3"/>
          <p:cNvSpPr>
            <a:spLocks noGrp="1" noChangeArrowheads="1"/>
          </p:cNvSpPr>
          <p:nvPr>
            <p:ph type="body" idx="1"/>
          </p:nvPr>
        </p:nvSpPr>
        <p:spPr>
          <a:xfrm>
            <a:off x="685800" y="2700278"/>
            <a:ext cx="7696200" cy="2862322"/>
          </a:xfrm>
        </p:spPr>
        <p:txBody>
          <a:bodyPr/>
          <a:lstStyle/>
          <a:p>
            <a:pPr marL="0" indent="0" algn="ctr" eaLnBrk="1" hangingPunct="1">
              <a:spcBef>
                <a:spcPts val="0"/>
              </a:spcBef>
              <a:buNone/>
            </a:pPr>
            <a:r>
              <a:rPr lang="en-US" sz="2400" dirty="0"/>
              <a:t>Although many of the differences </a:t>
            </a:r>
          </a:p>
          <a:p>
            <a:pPr marL="0" indent="0" algn="ctr" eaLnBrk="1" hangingPunct="1">
              <a:spcBef>
                <a:spcPts val="0"/>
              </a:spcBef>
              <a:buNone/>
            </a:pPr>
            <a:r>
              <a:rPr lang="en-US" sz="2400" dirty="0"/>
              <a:t>between “the Two </a:t>
            </a:r>
            <a:r>
              <a:rPr lang="en-US" sz="2400" dirty="0" err="1"/>
              <a:t>Italies</a:t>
            </a:r>
            <a:r>
              <a:rPr lang="en-US" sz="2400" dirty="0"/>
              <a:t>”, North and South, </a:t>
            </a:r>
          </a:p>
          <a:p>
            <a:pPr marL="0" indent="0" algn="ctr" eaLnBrk="1" hangingPunct="1">
              <a:spcBef>
                <a:spcPts val="0"/>
              </a:spcBef>
              <a:buNone/>
            </a:pPr>
            <a:r>
              <a:rPr lang="en-US" sz="2400" dirty="0"/>
              <a:t>have been defused and minimized through time </a:t>
            </a:r>
          </a:p>
          <a:p>
            <a:pPr marL="0" indent="0" algn="ctr" eaLnBrk="1" hangingPunct="1">
              <a:spcBef>
                <a:spcPts val="0"/>
              </a:spcBef>
              <a:buNone/>
            </a:pPr>
            <a:r>
              <a:rPr lang="en-US" sz="3600" b="1" dirty="0"/>
              <a:t>business dealings differ in the two regions, North and South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9011" name="Rectangle 3"/>
          <p:cNvSpPr>
            <a:spLocks noGrp="1" noChangeArrowheads="1"/>
          </p:cNvSpPr>
          <p:nvPr>
            <p:ph type="body" idx="1"/>
          </p:nvPr>
        </p:nvSpPr>
        <p:spPr>
          <a:xfrm>
            <a:off x="914400" y="1087934"/>
            <a:ext cx="7315200" cy="5355312"/>
          </a:xfrm>
        </p:spPr>
        <p:txBody>
          <a:bodyPr/>
          <a:lstStyle/>
          <a:p>
            <a:pPr marL="0" indent="0" algn="ctr" eaLnBrk="1" hangingPunct="1">
              <a:spcBef>
                <a:spcPts val="0"/>
              </a:spcBef>
              <a:buNone/>
            </a:pPr>
            <a:r>
              <a:rPr lang="en-US" sz="2400" dirty="0">
                <a:solidFill>
                  <a:schemeClr val="accent1">
                    <a:lumMod val="90000"/>
                  </a:schemeClr>
                </a:solidFill>
              </a:rPr>
              <a:t>Working with people from </a:t>
            </a:r>
          </a:p>
          <a:p>
            <a:pPr marL="0" indent="0" algn="ctr" eaLnBrk="1" hangingPunct="1">
              <a:spcBef>
                <a:spcPts val="0"/>
              </a:spcBef>
              <a:buNone/>
            </a:pPr>
            <a:r>
              <a:rPr lang="en-US" sz="4800" b="1" dirty="0"/>
              <a:t>northern Italy</a:t>
            </a:r>
            <a:endParaRPr lang="en-US" sz="4400" dirty="0">
              <a:solidFill>
                <a:schemeClr val="accent1">
                  <a:lumMod val="90000"/>
                </a:schemeClr>
              </a:solidFill>
            </a:endParaRPr>
          </a:p>
          <a:p>
            <a:pPr marL="0" indent="0" algn="ctr" eaLnBrk="1" hangingPunct="1">
              <a:spcBef>
                <a:spcPts val="0"/>
              </a:spcBef>
              <a:buNone/>
            </a:pPr>
            <a:r>
              <a:rPr lang="en-US" sz="2400" dirty="0">
                <a:solidFill>
                  <a:schemeClr val="accent1">
                    <a:lumMod val="90000"/>
                  </a:schemeClr>
                </a:solidFill>
              </a:rPr>
              <a:t>a low-context subculture that </a:t>
            </a:r>
          </a:p>
          <a:p>
            <a:pPr marL="0" indent="0" algn="ctr" eaLnBrk="1" hangingPunct="1">
              <a:spcBef>
                <a:spcPts val="0"/>
              </a:spcBef>
              <a:buNone/>
            </a:pPr>
            <a:r>
              <a:rPr lang="en-US" sz="2800" dirty="0"/>
              <a:t>emphasizes written rules and agreements, </a:t>
            </a:r>
          </a:p>
          <a:p>
            <a:pPr marL="0" indent="0" algn="ctr" eaLnBrk="1" hangingPunct="1">
              <a:spcBef>
                <a:spcPts val="0"/>
              </a:spcBef>
              <a:buNone/>
            </a:pPr>
            <a:r>
              <a:rPr lang="en-US" sz="2800" dirty="0"/>
              <a:t>Is </a:t>
            </a:r>
            <a:r>
              <a:rPr lang="en-US" sz="2400" b="1" dirty="0"/>
              <a:t>much like dealing </a:t>
            </a:r>
          </a:p>
          <a:p>
            <a:pPr marL="0" indent="0" algn="ctr" eaLnBrk="1" hangingPunct="1">
              <a:spcBef>
                <a:spcPts val="0"/>
              </a:spcBef>
              <a:buNone/>
            </a:pPr>
            <a:r>
              <a:rPr lang="en-US" sz="2400" b="1" dirty="0"/>
              <a:t>with the Americans or Germans</a:t>
            </a:r>
            <a:endParaRPr lang="en-US" sz="2800" b="1" dirty="0"/>
          </a:p>
          <a:p>
            <a:pPr eaLnBrk="1" hangingPunct="1">
              <a:spcBef>
                <a:spcPts val="0"/>
              </a:spcBef>
            </a:pPr>
            <a:endParaRPr lang="en-US" sz="800" dirty="0"/>
          </a:p>
          <a:p>
            <a:pPr lvl="1" eaLnBrk="1" hangingPunct="1">
              <a:spcBef>
                <a:spcPts val="0"/>
              </a:spcBef>
            </a:pPr>
            <a:r>
              <a:rPr lang="en-US" sz="2400" b="1" dirty="0"/>
              <a:t>Negotiating effectively with northern Italians essentially means communicating with them in a straightforward, sophisticated manner</a:t>
            </a:r>
          </a:p>
          <a:p>
            <a:pPr lvl="1" eaLnBrk="1" hangingPunct="1">
              <a:spcBef>
                <a:spcPts val="0"/>
              </a:spcBef>
            </a:pPr>
            <a:endParaRPr lang="en-US" sz="1400" b="1" dirty="0"/>
          </a:p>
          <a:p>
            <a:pPr lvl="1" eaLnBrk="1" hangingPunct="1">
              <a:spcBef>
                <a:spcPts val="0"/>
              </a:spcBef>
            </a:pPr>
            <a:r>
              <a:rPr lang="en-US" sz="2400" b="1" dirty="0"/>
              <a:t>social talk should be kept to a minimum </a:t>
            </a:r>
            <a:br>
              <a:rPr lang="en-US" sz="2400" b="1" dirty="0"/>
            </a:br>
            <a:r>
              <a:rPr lang="en-US" sz="2400" b="1" dirty="0"/>
              <a:t>in order to get down to business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04812"/>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523692" y="2979057"/>
            <a:ext cx="3964194"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77891158"/>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0035" name="Rectangle 3"/>
          <p:cNvSpPr>
            <a:spLocks noGrp="1" noChangeArrowheads="1"/>
          </p:cNvSpPr>
          <p:nvPr>
            <p:ph type="body" idx="1"/>
          </p:nvPr>
        </p:nvSpPr>
        <p:spPr>
          <a:xfrm>
            <a:off x="914400" y="1073289"/>
            <a:ext cx="7315200" cy="5632311"/>
          </a:xfrm>
        </p:spPr>
        <p:txBody>
          <a:bodyPr/>
          <a:lstStyle/>
          <a:p>
            <a:pPr marL="0" indent="0" algn="ctr" eaLnBrk="1" hangingPunct="1">
              <a:spcBef>
                <a:spcPts val="0"/>
              </a:spcBef>
              <a:buNone/>
            </a:pPr>
            <a:r>
              <a:rPr lang="en-US" sz="2400" dirty="0">
                <a:solidFill>
                  <a:schemeClr val="accent1">
                    <a:lumMod val="90000"/>
                  </a:schemeClr>
                </a:solidFill>
              </a:rPr>
              <a:t>When negotiating with people from </a:t>
            </a:r>
          </a:p>
          <a:p>
            <a:pPr marL="0" indent="0" algn="ctr" eaLnBrk="1" hangingPunct="1">
              <a:spcBef>
                <a:spcPts val="0"/>
              </a:spcBef>
              <a:buNone/>
            </a:pPr>
            <a:r>
              <a:rPr lang="en-US" sz="4800" b="1" dirty="0"/>
              <a:t>southern Italy</a:t>
            </a:r>
            <a:endParaRPr lang="en-US" sz="4800" dirty="0"/>
          </a:p>
          <a:p>
            <a:pPr marL="0" indent="0" algn="ctr" eaLnBrk="1" hangingPunct="1">
              <a:spcBef>
                <a:spcPts val="0"/>
              </a:spcBef>
              <a:buNone/>
            </a:pPr>
            <a:r>
              <a:rPr lang="en-US" sz="2400" dirty="0">
                <a:solidFill>
                  <a:schemeClr val="accent1">
                    <a:lumMod val="90000"/>
                  </a:schemeClr>
                </a:solidFill>
              </a:rPr>
              <a:t>a high-context subculture in which </a:t>
            </a:r>
            <a:br>
              <a:rPr lang="en-US" sz="2800" dirty="0"/>
            </a:br>
            <a:r>
              <a:rPr lang="en-US" b="1" dirty="0"/>
              <a:t>oral communication and subtle nuances are stressed</a:t>
            </a:r>
            <a:r>
              <a:rPr lang="en-US" sz="2800" dirty="0"/>
              <a:t>,</a:t>
            </a:r>
          </a:p>
          <a:p>
            <a:pPr marL="0" indent="0" algn="ctr" eaLnBrk="1" hangingPunct="1">
              <a:spcBef>
                <a:spcPts val="0"/>
              </a:spcBef>
              <a:buNone/>
            </a:pPr>
            <a:r>
              <a:rPr lang="en-US" sz="2800" dirty="0"/>
              <a:t> a visitor must spend time </a:t>
            </a:r>
          </a:p>
          <a:p>
            <a:pPr marL="0" indent="0" algn="ctr" eaLnBrk="1" hangingPunct="1">
              <a:spcBef>
                <a:spcPts val="0"/>
              </a:spcBef>
              <a:buNone/>
            </a:pPr>
            <a:r>
              <a:rPr lang="en-US" b="1" dirty="0"/>
              <a:t>establishing rapport </a:t>
            </a:r>
          </a:p>
          <a:p>
            <a:pPr marL="0" indent="0" algn="ctr" eaLnBrk="1" hangingPunct="1">
              <a:spcBef>
                <a:spcPts val="0"/>
              </a:spcBef>
              <a:buNone/>
            </a:pPr>
            <a:r>
              <a:rPr lang="en-US" sz="2400" dirty="0">
                <a:solidFill>
                  <a:schemeClr val="accent1">
                    <a:lumMod val="90000"/>
                  </a:schemeClr>
                </a:solidFill>
              </a:rPr>
              <a:t>with his or her counterparts</a:t>
            </a:r>
          </a:p>
          <a:p>
            <a:pPr eaLnBrk="1" hangingPunct="1">
              <a:spcBef>
                <a:spcPts val="0"/>
              </a:spcBef>
            </a:pPr>
            <a:endParaRPr lang="en-US" sz="1600" dirty="0"/>
          </a:p>
          <a:p>
            <a:pPr marL="463550" lvl="1" indent="-231775" eaLnBrk="1" hangingPunct="1">
              <a:spcBef>
                <a:spcPts val="0"/>
              </a:spcBef>
            </a:pPr>
            <a:r>
              <a:rPr lang="en-US" sz="2400" b="1" dirty="0"/>
              <a:t>long-term relationship </a:t>
            </a:r>
            <a:r>
              <a:rPr lang="en-US" sz="2400" dirty="0">
                <a:solidFill>
                  <a:schemeClr val="accent1">
                    <a:lumMod val="90000"/>
                  </a:schemeClr>
                </a:solidFill>
              </a:rPr>
              <a:t>are important to southern Italians, and</a:t>
            </a:r>
            <a:r>
              <a:rPr lang="en-US" sz="2000" dirty="0">
                <a:solidFill>
                  <a:schemeClr val="accent1">
                    <a:lumMod val="90000"/>
                  </a:schemeClr>
                </a:solidFill>
              </a:rPr>
              <a:t> </a:t>
            </a:r>
            <a:r>
              <a:rPr lang="en-US" sz="2400" b="1" dirty="0"/>
              <a:t>trust</a:t>
            </a:r>
            <a:r>
              <a:rPr lang="en-US" dirty="0"/>
              <a:t> </a:t>
            </a:r>
            <a:r>
              <a:rPr lang="en-US" sz="2400" dirty="0">
                <a:solidFill>
                  <a:schemeClr val="accent1">
                    <a:lumMod val="90000"/>
                  </a:schemeClr>
                </a:solidFill>
              </a:rPr>
              <a:t>must be built up before business dealings can become truly effective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1059" name="Rectangle 3"/>
          <p:cNvSpPr>
            <a:spLocks noGrp="1" noChangeArrowheads="1"/>
          </p:cNvSpPr>
          <p:nvPr>
            <p:ph type="body" idx="1"/>
          </p:nvPr>
        </p:nvSpPr>
        <p:spPr>
          <a:xfrm>
            <a:off x="914400" y="1509638"/>
            <a:ext cx="7315200" cy="4801314"/>
          </a:xfrm>
        </p:spPr>
        <p:txBody>
          <a:bodyPr/>
          <a:lstStyle/>
          <a:p>
            <a:pPr marL="0" indent="0" algn="ctr" eaLnBrk="1" hangingPunct="1">
              <a:spcBef>
                <a:spcPts val="0"/>
              </a:spcBef>
              <a:buNone/>
            </a:pPr>
            <a:r>
              <a:rPr lang="en-US" sz="2400" dirty="0"/>
              <a:t>In spite of these subtle differences, </a:t>
            </a:r>
          </a:p>
          <a:p>
            <a:pPr marL="0" indent="0" algn="ctr" eaLnBrk="1" hangingPunct="1">
              <a:spcBef>
                <a:spcPts val="0"/>
              </a:spcBef>
              <a:buNone/>
            </a:pPr>
            <a:r>
              <a:rPr lang="en-US" b="1" dirty="0"/>
              <a:t>most Italians use </a:t>
            </a:r>
          </a:p>
          <a:p>
            <a:pPr marL="0" indent="0" algn="ctr" eaLnBrk="1" hangingPunct="1">
              <a:spcBef>
                <a:spcPts val="0"/>
              </a:spcBef>
              <a:buNone/>
            </a:pPr>
            <a:r>
              <a:rPr lang="en-US" b="1" dirty="0"/>
              <a:t>a collaborative style of negotiating </a:t>
            </a:r>
          </a:p>
          <a:p>
            <a:pPr marL="0" indent="0" algn="ctr" eaLnBrk="1" hangingPunct="1">
              <a:spcBef>
                <a:spcPts val="0"/>
              </a:spcBef>
              <a:buNone/>
            </a:pPr>
            <a:r>
              <a:rPr lang="en-US" b="1" dirty="0"/>
              <a:t>in that they will continue a dialogue until everyone’s needs are met</a:t>
            </a:r>
          </a:p>
          <a:p>
            <a:pPr eaLnBrk="1" hangingPunct="1">
              <a:spcBef>
                <a:spcPts val="0"/>
              </a:spcBef>
            </a:pPr>
            <a:endParaRPr lang="en-US" sz="1200" dirty="0"/>
          </a:p>
          <a:p>
            <a:pPr lvl="1" eaLnBrk="1" hangingPunct="1">
              <a:spcBef>
                <a:spcPts val="0"/>
              </a:spcBef>
            </a:pPr>
            <a:r>
              <a:rPr lang="en-US" sz="2400" dirty="0"/>
              <a:t>Part of this style is due to the </a:t>
            </a:r>
            <a:br>
              <a:rPr lang="en-US" sz="2400" dirty="0"/>
            </a:br>
            <a:r>
              <a:rPr lang="en-US" b="1" dirty="0"/>
              <a:t>emotional nature</a:t>
            </a:r>
            <a:r>
              <a:rPr lang="en-US" sz="2400" b="1" dirty="0"/>
              <a:t> </a:t>
            </a:r>
            <a:r>
              <a:rPr lang="en-US" sz="2400" dirty="0"/>
              <a:t>of many Italians</a:t>
            </a:r>
            <a:endParaRPr lang="en-US" sz="2000" dirty="0"/>
          </a:p>
          <a:p>
            <a:pPr lvl="1" eaLnBrk="1" hangingPunct="1">
              <a:spcBef>
                <a:spcPts val="0"/>
              </a:spcBef>
              <a:buNone/>
            </a:pPr>
            <a:endParaRPr lang="en-US" sz="1200" dirty="0"/>
          </a:p>
          <a:p>
            <a:pPr lvl="1" eaLnBrk="1" hangingPunct="1">
              <a:spcBef>
                <a:spcPts val="0"/>
              </a:spcBef>
            </a:pPr>
            <a:r>
              <a:rPr lang="en-US" sz="2400" dirty="0"/>
              <a:t>The  emotional nature of such Italians enables them to </a:t>
            </a:r>
            <a:r>
              <a:rPr lang="en-US" b="1" dirty="0"/>
              <a:t>see past the words spoken to the emotions felt </a:t>
            </a:r>
            <a:endParaRPr lang="en-US" sz="2000"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2083" name="Rectangle 3"/>
          <p:cNvSpPr>
            <a:spLocks noGrp="1" noChangeArrowheads="1"/>
          </p:cNvSpPr>
          <p:nvPr>
            <p:ph type="body" idx="1"/>
          </p:nvPr>
        </p:nvSpPr>
        <p:spPr>
          <a:xfrm>
            <a:off x="914400" y="1820840"/>
            <a:ext cx="7315200" cy="4339650"/>
          </a:xfrm>
        </p:spPr>
        <p:txBody>
          <a:bodyPr/>
          <a:lstStyle/>
          <a:p>
            <a:pPr eaLnBrk="1" hangingPunct="1">
              <a:spcBef>
                <a:spcPts val="0"/>
              </a:spcBef>
            </a:pPr>
            <a:r>
              <a:rPr lang="en-US" sz="2800" dirty="0"/>
              <a:t>This insight helps them </a:t>
            </a:r>
            <a:r>
              <a:rPr lang="en-US" b="1" dirty="0"/>
              <a:t>empathize and understand the needs</a:t>
            </a:r>
            <a:r>
              <a:rPr lang="en-US" sz="2800" dirty="0"/>
              <a:t> </a:t>
            </a:r>
            <a:r>
              <a:rPr lang="en-US" sz="2800" dirty="0">
                <a:solidFill>
                  <a:schemeClr val="accent1"/>
                </a:solidFill>
              </a:rPr>
              <a:t>of those with whom they negotiate</a:t>
            </a:r>
          </a:p>
          <a:p>
            <a:pPr eaLnBrk="1" hangingPunct="1">
              <a:spcBef>
                <a:spcPts val="0"/>
              </a:spcBef>
            </a:pPr>
            <a:endParaRPr lang="en-US" sz="1600" dirty="0"/>
          </a:p>
          <a:p>
            <a:pPr eaLnBrk="1" hangingPunct="1">
              <a:spcBef>
                <a:spcPts val="0"/>
              </a:spcBef>
            </a:pPr>
            <a:r>
              <a:rPr lang="en-US" sz="2800" dirty="0">
                <a:solidFill>
                  <a:schemeClr val="accent1"/>
                </a:solidFill>
              </a:rPr>
              <a:t>Such aggressive yet emotional Italians </a:t>
            </a:r>
            <a:r>
              <a:rPr lang="en-US" b="1" dirty="0"/>
              <a:t>want to please everyone, including themselves</a:t>
            </a:r>
            <a:endParaRPr lang="en-US" sz="2800" b="1" dirty="0"/>
          </a:p>
          <a:p>
            <a:pPr eaLnBrk="1" hangingPunct="1">
              <a:spcBef>
                <a:spcPts val="0"/>
              </a:spcBef>
            </a:pPr>
            <a:endParaRPr lang="en-US" sz="1600" dirty="0"/>
          </a:p>
          <a:p>
            <a:pPr eaLnBrk="1" hangingPunct="1">
              <a:spcBef>
                <a:spcPts val="0"/>
              </a:spcBef>
            </a:pPr>
            <a:r>
              <a:rPr lang="en-US" sz="2800" dirty="0">
                <a:solidFill>
                  <a:schemeClr val="accent1"/>
                </a:solidFill>
              </a:rPr>
              <a:t>Therefore, </a:t>
            </a:r>
            <a:r>
              <a:rPr lang="en-US" sz="2800" dirty="0"/>
              <a:t>the </a:t>
            </a:r>
            <a:r>
              <a:rPr lang="en-US" b="1" dirty="0"/>
              <a:t>collaborative style </a:t>
            </a:r>
            <a:r>
              <a:rPr lang="en-US" sz="2800" dirty="0"/>
              <a:t>of negotiating is common throughout Italy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1059" name="Rectangle 3"/>
          <p:cNvSpPr>
            <a:spLocks noGrp="1" noChangeArrowheads="1"/>
          </p:cNvSpPr>
          <p:nvPr>
            <p:ph type="body" idx="1"/>
          </p:nvPr>
        </p:nvSpPr>
        <p:spPr>
          <a:xfrm>
            <a:off x="914400" y="1509638"/>
            <a:ext cx="7315200" cy="4201150"/>
          </a:xfrm>
        </p:spPr>
        <p:txBody>
          <a:bodyPr/>
          <a:lstStyle/>
          <a:p>
            <a:pPr marL="0" indent="0" algn="ctr" eaLnBrk="1" hangingPunct="1">
              <a:spcBef>
                <a:spcPts val="0"/>
              </a:spcBef>
              <a:buNone/>
            </a:pPr>
            <a:r>
              <a:rPr lang="en-US" sz="2400" dirty="0">
                <a:solidFill>
                  <a:schemeClr val="accent1"/>
                </a:solidFill>
              </a:rPr>
              <a:t>In spite of these subtle differences, </a:t>
            </a:r>
          </a:p>
          <a:p>
            <a:pPr marL="0" indent="0" algn="ctr" eaLnBrk="1" hangingPunct="1">
              <a:spcBef>
                <a:spcPts val="0"/>
              </a:spcBef>
              <a:buNone/>
            </a:pPr>
            <a:r>
              <a:rPr lang="en-US" b="1" dirty="0">
                <a:solidFill>
                  <a:schemeClr val="accent1"/>
                </a:solidFill>
              </a:rPr>
              <a:t>most Italians use </a:t>
            </a:r>
          </a:p>
          <a:p>
            <a:pPr marL="0" indent="0" algn="ctr" eaLnBrk="1" hangingPunct="1">
              <a:spcBef>
                <a:spcPts val="0"/>
              </a:spcBef>
              <a:buNone/>
            </a:pPr>
            <a:r>
              <a:rPr lang="en-US" b="1" dirty="0">
                <a:solidFill>
                  <a:schemeClr val="accent1"/>
                </a:solidFill>
              </a:rPr>
              <a:t>a collaborative style of negotiating </a:t>
            </a:r>
          </a:p>
          <a:p>
            <a:pPr marL="0" indent="0" algn="ctr" eaLnBrk="1" hangingPunct="1">
              <a:spcBef>
                <a:spcPts val="0"/>
              </a:spcBef>
              <a:buNone/>
            </a:pPr>
            <a:r>
              <a:rPr lang="en-US" b="1" dirty="0">
                <a:solidFill>
                  <a:schemeClr val="accent1"/>
                </a:solidFill>
              </a:rPr>
              <a:t>in that they will continue a dialogue until everyone’s needs are met</a:t>
            </a:r>
          </a:p>
          <a:p>
            <a:pPr marL="0" indent="0" algn="ctr" eaLnBrk="1" hangingPunct="1">
              <a:spcBef>
                <a:spcPts val="0"/>
              </a:spcBef>
              <a:buNone/>
            </a:pPr>
            <a:endParaRPr lang="en-US" sz="1100" b="1" dirty="0"/>
          </a:p>
          <a:p>
            <a:pPr marL="0" indent="0" algn="ctr" eaLnBrk="1" hangingPunct="1">
              <a:spcBef>
                <a:spcPts val="0"/>
              </a:spcBef>
              <a:buNone/>
            </a:pPr>
            <a:r>
              <a:rPr lang="en-US" sz="2400" b="1" dirty="0"/>
              <a:t>In short . . .</a:t>
            </a:r>
          </a:p>
          <a:p>
            <a:pPr eaLnBrk="1" hangingPunct="1">
              <a:spcBef>
                <a:spcPts val="0"/>
              </a:spcBef>
            </a:pPr>
            <a:endParaRPr lang="en-US" sz="1200" dirty="0"/>
          </a:p>
          <a:p>
            <a:pPr lvl="1" eaLnBrk="1" hangingPunct="1">
              <a:spcBef>
                <a:spcPts val="0"/>
              </a:spcBef>
            </a:pPr>
            <a:r>
              <a:rPr lang="en-US" sz="3200" b="1" dirty="0">
                <a:solidFill>
                  <a:srgbClr val="FF0000"/>
                </a:solidFill>
              </a:rPr>
              <a:t>communication involves much more than words</a:t>
            </a: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381000" y="2973050"/>
            <a:ext cx="8382000" cy="144655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truer  words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were never spoken</a:t>
            </a:r>
          </a:p>
        </p:txBody>
      </p:sp>
    </p:spTree>
    <p:extLst>
      <p:ext uri="{BB962C8B-B14F-4D97-AF65-F5344CB8AC3E}">
        <p14:creationId xmlns:p14="http://schemas.microsoft.com/office/powerpoint/2010/main" val="1854878386"/>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381000" y="2973050"/>
            <a:ext cx="8382000" cy="144655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sz="4000" i="0" dirty="0">
                <a:solidFill>
                  <a:srgbClr val="FF0000"/>
                </a:solidFill>
                <a:latin typeface="Arial" charset="0"/>
              </a:rPr>
              <a:t>A</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s Gannon and Pillai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sum it up . . .</a:t>
            </a:r>
          </a:p>
        </p:txBody>
      </p:sp>
    </p:spTree>
    <p:extLst>
      <p:ext uri="{BB962C8B-B14F-4D97-AF65-F5344CB8AC3E}">
        <p14:creationId xmlns:p14="http://schemas.microsoft.com/office/powerpoint/2010/main" val="3644133257"/>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9731" name="Rectangle 3"/>
          <p:cNvSpPr>
            <a:spLocks noGrp="1" noChangeArrowheads="1"/>
          </p:cNvSpPr>
          <p:nvPr>
            <p:ph type="body" idx="1"/>
          </p:nvPr>
        </p:nvSpPr>
        <p:spPr>
          <a:xfrm>
            <a:off x="914400" y="1371600"/>
            <a:ext cx="7315200" cy="4801314"/>
          </a:xfrm>
        </p:spPr>
        <p:txBody>
          <a:bodyPr/>
          <a:lstStyle/>
          <a:p>
            <a:pPr marL="0" indent="0" algn="ctr" eaLnBrk="1" hangingPunct="1">
              <a:lnSpc>
                <a:spcPct val="150000"/>
              </a:lnSpc>
              <a:spcBef>
                <a:spcPts val="0"/>
              </a:spcBef>
              <a:buNone/>
            </a:pPr>
            <a:r>
              <a:rPr lang="en-US" dirty="0"/>
              <a:t>“</a:t>
            </a:r>
            <a:r>
              <a:rPr lang="en-US" sz="3600" b="1" dirty="0"/>
              <a:t>This, then, is Italy.  </a:t>
            </a:r>
            <a:endParaRPr lang="en-US" b="1" dirty="0"/>
          </a:p>
          <a:p>
            <a:pPr marL="0" indent="0" algn="ctr" eaLnBrk="1" hangingPunct="1">
              <a:spcBef>
                <a:spcPts val="0"/>
              </a:spcBef>
              <a:buNone/>
            </a:pPr>
            <a:r>
              <a:rPr lang="en-US" sz="2800" b="1" dirty="0"/>
              <a:t>It is still a grand and larger-than-life society whose citizens </a:t>
            </a:r>
          </a:p>
          <a:p>
            <a:pPr marL="0" indent="0" algn="ctr" eaLnBrk="1" hangingPunct="1">
              <a:spcBef>
                <a:spcPts val="0"/>
              </a:spcBef>
              <a:buNone/>
            </a:pPr>
            <a:r>
              <a:rPr lang="en-US" sz="2800" b="1" dirty="0"/>
              <a:t>love pageantry and spectacle, </a:t>
            </a:r>
          </a:p>
          <a:p>
            <a:pPr marL="0" indent="0" algn="ctr" eaLnBrk="1" hangingPunct="1">
              <a:spcBef>
                <a:spcPts val="0"/>
              </a:spcBef>
              <a:buNone/>
            </a:pPr>
            <a:r>
              <a:rPr lang="en-US" sz="2800" b="1" dirty="0"/>
              <a:t>emphasize a range of voices </a:t>
            </a:r>
          </a:p>
          <a:p>
            <a:pPr marL="0" indent="0" algn="ctr" eaLnBrk="1" hangingPunct="1">
              <a:spcBef>
                <a:spcPts val="0"/>
              </a:spcBef>
              <a:buNone/>
            </a:pPr>
            <a:r>
              <a:rPr lang="en-US" sz="2800" b="1" dirty="0"/>
              <a:t>in everyday life, </a:t>
            </a:r>
          </a:p>
          <a:p>
            <a:pPr marL="0" indent="0" algn="ctr" eaLnBrk="1" hangingPunct="1">
              <a:spcBef>
                <a:spcPts val="0"/>
              </a:spcBef>
              <a:buNone/>
            </a:pPr>
            <a:r>
              <a:rPr lang="en-US" sz="2800" b="1" dirty="0"/>
              <a:t>externalize emotions and feelings, </a:t>
            </a:r>
          </a:p>
          <a:p>
            <a:pPr marL="0" indent="0" algn="ctr" eaLnBrk="1" hangingPunct="1">
              <a:spcBef>
                <a:spcPts val="0"/>
              </a:spcBef>
              <a:buNone/>
            </a:pPr>
            <a:r>
              <a:rPr lang="en-US" sz="2800" b="1" dirty="0"/>
              <a:t>and feel a commitment to the town and region of the country </a:t>
            </a:r>
          </a:p>
          <a:p>
            <a:pPr marL="0" indent="0" algn="ctr" eaLnBrk="1" hangingPunct="1">
              <a:spcBef>
                <a:spcPts val="0"/>
              </a:spcBef>
              <a:buNone/>
            </a:pPr>
            <a:r>
              <a:rPr lang="en-US" sz="2800" b="1" dirty="0"/>
              <a:t>in which they were born.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solidFill>
                  <a:srgbClr val="000000"/>
                </a:solidFill>
                <a:hlinkClick r:id="rId2"/>
              </a:rPr>
              <a:t>www.d.umn.edu/cla/faculty/troufs/anth1095/index.html#Gannon</a:t>
            </a:r>
            <a:endParaRPr lang="en-US" sz="800" b="0" i="0" dirty="0">
              <a:solidFill>
                <a:srgbClr val="000000"/>
              </a:solidFill>
            </a:endParaRPr>
          </a:p>
        </p:txBody>
      </p:sp>
    </p:spTree>
    <p:extLst>
      <p:ext uri="{BB962C8B-B14F-4D97-AF65-F5344CB8AC3E}">
        <p14:creationId xmlns:p14="http://schemas.microsoft.com/office/powerpoint/2010/main" val="352119143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22531" name="Text Box 3"/>
          <p:cNvSpPr txBox="1">
            <a:spLocks noChangeArrowheads="1"/>
          </p:cNvSpPr>
          <p:nvPr/>
        </p:nvSpPr>
        <p:spPr bwMode="auto">
          <a:xfrm>
            <a:off x="2030413" y="5073650"/>
            <a:ext cx="1398587" cy="64135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F2355368-E68E-41DA-9CB7-3A1A6AEE2683}"/>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 Box 5">
            <a:extLst>
              <a:ext uri="{FF2B5EF4-FFF2-40B4-BE49-F238E27FC236}">
                <a16:creationId xmlns:a16="http://schemas.microsoft.com/office/drawing/2014/main" id="{85B463C6-C85C-4F42-9222-CF88A862DF52}"/>
              </a:ext>
            </a:extLst>
          </p:cNvPr>
          <p:cNvSpPr txBox="1">
            <a:spLocks noChangeArrowheads="1"/>
          </p:cNvSpPr>
          <p:nvPr/>
        </p:nvSpPr>
        <p:spPr bwMode="auto">
          <a:xfrm>
            <a:off x="1276150" y="2133600"/>
            <a:ext cx="6629400" cy="1323439"/>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Languages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and communication</a:t>
            </a:r>
          </a:p>
        </p:txBody>
      </p:sp>
      <p:sp>
        <p:nvSpPr>
          <p:cNvPr id="8" name="Rectangle 11">
            <a:extLst>
              <a:ext uri="{FF2B5EF4-FFF2-40B4-BE49-F238E27FC236}">
                <a16:creationId xmlns:a16="http://schemas.microsoft.com/office/drawing/2014/main" id="{922CA022-31A2-4F4C-B4F9-B452E57897FC}"/>
              </a:ext>
            </a:extLst>
          </p:cNvPr>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2009-2024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572820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04812"/>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325483" y="4855029"/>
            <a:ext cx="4360613"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70361159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Tree>
    <p:extLst>
      <p:ext uri="{BB962C8B-B14F-4D97-AF65-F5344CB8AC3E}">
        <p14:creationId xmlns:p14="http://schemas.microsoft.com/office/powerpoint/2010/main" val="271648213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2" name="Rectangle 1"/>
          <p:cNvSpPr/>
          <p:nvPr/>
        </p:nvSpPr>
        <p:spPr>
          <a:xfrm>
            <a:off x="1752600" y="6440404"/>
            <a:ext cx="5638800" cy="23083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hlinkClick r:id="rId5"/>
              </a:rPr>
              <a:t>https://www.worldometers.info/world-population/italy-population/</a:t>
            </a:r>
            <a:endPar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ectangle 4">
            <a:extLst>
              <a:ext uri="{FF2B5EF4-FFF2-40B4-BE49-F238E27FC236}">
                <a16:creationId xmlns:a16="http://schemas.microsoft.com/office/drawing/2014/main" id="{E2055A2E-96AD-4929-AEA3-D006F9A9999E}"/>
              </a:ext>
            </a:extLst>
          </p:cNvPr>
          <p:cNvSpPr/>
          <p:nvPr/>
        </p:nvSpPr>
        <p:spPr>
          <a:xfrm>
            <a:off x="1592480" y="3538073"/>
            <a:ext cx="5722720" cy="1643527"/>
          </a:xfrm>
          <a:prstGeom prst="rect">
            <a:avLst/>
          </a:prstGeom>
          <a:solidFill>
            <a:srgbClr val="94D7E7"/>
          </a:solidFill>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population size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61,021,855 </a:t>
            </a:r>
            <a:r>
              <a:rPr kumimoji="0" lang="en-US" sz="1400" b="1" i="0" u="none" strike="noStrike" kern="1200" cap="none" spc="0" normalizeH="0" baseline="0" noProof="0" dirty="0">
                <a:ln>
                  <a:noFill/>
                </a:ln>
                <a:solidFill>
                  <a:srgbClr val="FF0000"/>
                </a:solidFill>
                <a:effectLst/>
                <a:uLnTx/>
                <a:uFillTx/>
                <a:latin typeface="Verdana" pitchFamily="34" charset="0"/>
                <a:ea typeface="+mn-ea"/>
                <a:cs typeface="+mn-cs"/>
              </a:rPr>
              <a:t>(202</a:t>
            </a:r>
            <a:r>
              <a:rPr lang="en-US" sz="1400" i="0" dirty="0">
                <a:solidFill>
                  <a:srgbClr val="FF0000"/>
                </a:solidFill>
              </a:rPr>
              <a:t>3</a:t>
            </a:r>
            <a:r>
              <a:rPr kumimoji="0" lang="en-US" sz="1400" b="1" i="0" u="none" strike="noStrike" kern="1200" cap="none" spc="0" normalizeH="0" baseline="0" noProof="0" dirty="0">
                <a:ln>
                  <a:noFill/>
                </a:ln>
                <a:solidFill>
                  <a:srgbClr val="FF0000"/>
                </a:solidFill>
                <a:effectLst/>
                <a:uLnTx/>
                <a:uFillTx/>
                <a:latin typeface="Verdana" pitchFamily="34" charset="0"/>
                <a:ea typeface="+mn-ea"/>
                <a:cs typeface="+mn-cs"/>
              </a:rPr>
              <a:t> est.)</a:t>
            </a:r>
          </a:p>
        </p:txBody>
      </p:sp>
    </p:spTree>
    <p:extLst>
      <p:ext uri="{BB962C8B-B14F-4D97-AF65-F5344CB8AC3E}">
        <p14:creationId xmlns:p14="http://schemas.microsoft.com/office/powerpoint/2010/main" val="331807426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22531" name="Text Box 3"/>
          <p:cNvSpPr txBox="1">
            <a:spLocks noChangeArrowheads="1"/>
          </p:cNvSpPr>
          <p:nvPr/>
        </p:nvSpPr>
        <p:spPr bwMode="auto">
          <a:xfrm>
            <a:off x="2030413" y="5073650"/>
            <a:ext cx="1398587" cy="64135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F2355368-E68E-41DA-9CB7-3A1A6AEE2683}"/>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ectangle 11">
            <a:extLst>
              <a:ext uri="{FF2B5EF4-FFF2-40B4-BE49-F238E27FC236}">
                <a16:creationId xmlns:a16="http://schemas.microsoft.com/office/drawing/2014/main" id="{5D372D00-ADB2-4284-96EB-FC187E821E9D}"/>
              </a:ext>
            </a:extLst>
          </p:cNvPr>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2009-2024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47568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39" name="Oval 3"/>
          <p:cNvSpPr>
            <a:spLocks noChangeArrowheads="1"/>
          </p:cNvSpPr>
          <p:nvPr/>
        </p:nvSpPr>
        <p:spPr bwMode="auto">
          <a:xfrm rot="-4238316">
            <a:off x="4391025" y="4219575"/>
            <a:ext cx="1066800" cy="1524000"/>
          </a:xfrm>
          <a:prstGeom prst="ellipse">
            <a:avLst/>
          </a:prstGeom>
          <a:noFill/>
          <a:ln w="76200">
            <a:solidFill>
              <a:srgbClr val="CE2B37"/>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Right Arrow 1"/>
          <p:cNvSpPr/>
          <p:nvPr/>
        </p:nvSpPr>
        <p:spPr bwMode="auto">
          <a:xfrm>
            <a:off x="814583" y="4739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5" name="Text Box 7">
            <a:extLst>
              <a:ext uri="{FF2B5EF4-FFF2-40B4-BE49-F238E27FC236}">
                <a16:creationId xmlns:a16="http://schemas.microsoft.com/office/drawing/2014/main" id="{8D3DB598-ECF2-4E93-95AA-0BC3C19209DB}"/>
              </a:ext>
            </a:extLst>
          </p:cNvPr>
          <p:cNvSpPr txBox="1">
            <a:spLocks noChangeArrowheads="1"/>
          </p:cNvSpPr>
          <p:nvPr/>
        </p:nvSpPr>
        <p:spPr bwMode="auto">
          <a:xfrm>
            <a:off x="5807216" y="4767302"/>
            <a:ext cx="1101584"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Sicily</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40" name="Oval 4"/>
          <p:cNvSpPr>
            <a:spLocks noChangeArrowheads="1"/>
          </p:cNvSpPr>
          <p:nvPr/>
        </p:nvSpPr>
        <p:spPr bwMode="auto">
          <a:xfrm rot="232075">
            <a:off x="2667000" y="3200400"/>
            <a:ext cx="1066800" cy="1524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35200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7" name="Text Box 7">
            <a:extLst>
              <a:ext uri="{FF2B5EF4-FFF2-40B4-BE49-F238E27FC236}">
                <a16:creationId xmlns:a16="http://schemas.microsoft.com/office/drawing/2014/main" id="{C13D4795-DA49-430F-ACE9-F1D2DE41FF36}"/>
              </a:ext>
            </a:extLst>
          </p:cNvPr>
          <p:cNvSpPr txBox="1">
            <a:spLocks noChangeArrowheads="1"/>
          </p:cNvSpPr>
          <p:nvPr/>
        </p:nvSpPr>
        <p:spPr bwMode="auto">
          <a:xfrm>
            <a:off x="3875061" y="3687802"/>
            <a:ext cx="1611339"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Sardinia</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88697015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5" name="Right Arrow 4"/>
          <p:cNvSpPr/>
          <p:nvPr/>
        </p:nvSpPr>
        <p:spPr bwMode="auto">
          <a:xfrm>
            <a:off x="814583" y="34438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6" name="Oval 6">
            <a:extLst>
              <a:ext uri="{FF2B5EF4-FFF2-40B4-BE49-F238E27FC236}">
                <a16:creationId xmlns:a16="http://schemas.microsoft.com/office/drawing/2014/main" id="{1CF881ED-E969-4346-A0E9-E41AFCB89A28}"/>
              </a:ext>
            </a:extLst>
          </p:cNvPr>
          <p:cNvSpPr>
            <a:spLocks noChangeArrowheads="1"/>
          </p:cNvSpPr>
          <p:nvPr/>
        </p:nvSpPr>
        <p:spPr bwMode="auto">
          <a:xfrm rot="232075">
            <a:off x="3315027" y="3729760"/>
            <a:ext cx="233219" cy="237744"/>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 Box 7">
            <a:extLst>
              <a:ext uri="{FF2B5EF4-FFF2-40B4-BE49-F238E27FC236}">
                <a16:creationId xmlns:a16="http://schemas.microsoft.com/office/drawing/2014/main" id="{4E5289B1-0F34-4388-9610-AEB69B57CD5D}"/>
              </a:ext>
            </a:extLst>
          </p:cNvPr>
          <p:cNvSpPr txBox="1">
            <a:spLocks noChangeArrowheads="1"/>
          </p:cNvSpPr>
          <p:nvPr/>
        </p:nvSpPr>
        <p:spPr bwMode="auto">
          <a:xfrm>
            <a:off x="3657600" y="3651004"/>
            <a:ext cx="3762568" cy="886397"/>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Kingdom of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Tavolara</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(unrecognized micronation)</a:t>
            </a:r>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Box 7">
            <a:extLst>
              <a:ext uri="{FF2B5EF4-FFF2-40B4-BE49-F238E27FC236}">
                <a16:creationId xmlns:a16="http://schemas.microsoft.com/office/drawing/2014/main" id="{89C85D35-81F0-4756-B43D-A2412F6E2927}"/>
              </a:ext>
            </a:extLst>
          </p:cNvPr>
          <p:cNvSpPr txBox="1"/>
          <p:nvPr/>
        </p:nvSpPr>
        <p:spPr>
          <a:xfrm>
            <a:off x="2286000" y="64135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5"/>
              </a:rPr>
              <a:t>https://en.wikipedia.org/wiki/Kingdom_of_Tavolara</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2158701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DA440A-F2DF-4C3A-B1DD-5AD50441E016}"/>
              </a:ext>
            </a:extLst>
          </p:cNvPr>
          <p:cNvPicPr>
            <a:picLocks noChangeAspect="1"/>
          </p:cNvPicPr>
          <p:nvPr/>
        </p:nvPicPr>
        <p:blipFill>
          <a:blip r:embed="rId3"/>
          <a:stretch>
            <a:fillRect/>
          </a:stretch>
        </p:blipFill>
        <p:spPr>
          <a:xfrm>
            <a:off x="1257700" y="336715"/>
            <a:ext cx="6629400" cy="6184569"/>
          </a:xfrm>
          <a:prstGeom prst="rect">
            <a:avLst/>
          </a:prstGeom>
        </p:spPr>
      </p:pic>
      <p:sp>
        <p:nvSpPr>
          <p:cNvPr id="7" name="TextBox 6">
            <a:extLst>
              <a:ext uri="{FF2B5EF4-FFF2-40B4-BE49-F238E27FC236}">
                <a16:creationId xmlns:a16="http://schemas.microsoft.com/office/drawing/2014/main" id="{7906B6DB-6A85-4AA1-8F65-2BE56C2B79BB}"/>
              </a:ext>
            </a:extLst>
          </p:cNvPr>
          <p:cNvSpPr txBox="1"/>
          <p:nvPr/>
        </p:nvSpPr>
        <p:spPr>
          <a:xfrm>
            <a:off x="2286000" y="6619775"/>
            <a:ext cx="4572000" cy="215444"/>
          </a:xfrm>
          <a:prstGeom prst="rect">
            <a:avLst/>
          </a:prstGeom>
          <a:noFill/>
        </p:spPr>
        <p:txBody>
          <a:bodyPr wrap="square">
            <a:spAutoFit/>
          </a:bodyPr>
          <a:lstStyle/>
          <a:p>
            <a:r>
              <a:rPr lang="en-US" sz="800" dirty="0">
                <a:latin typeface="+mn-lt"/>
                <a:hlinkClick r:id="rId4"/>
              </a:rPr>
              <a:t>https://barnes-italy.com/tavolara-the-smallest-kingdom-in-the-world/</a:t>
            </a:r>
            <a:endParaRPr lang="en-US" sz="800" dirty="0">
              <a:latin typeface="+mn-lt"/>
            </a:endParaRPr>
          </a:p>
        </p:txBody>
      </p:sp>
    </p:spTree>
    <p:extLst>
      <p:ext uri="{BB962C8B-B14F-4D97-AF65-F5344CB8AC3E}">
        <p14:creationId xmlns:p14="http://schemas.microsoft.com/office/powerpoint/2010/main" val="158866084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2872018" y="2692541"/>
            <a:ext cx="782962" cy="762000"/>
          </a:xfrm>
          <a:prstGeom prst="ellipse">
            <a:avLst/>
          </a:prstGeom>
          <a:noFill/>
          <a:ln w="76200">
            <a:solidFill>
              <a:srgbClr val="002395"/>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3610275" y="3438625"/>
            <a:ext cx="1552028" cy="886397"/>
          </a:xfrm>
          <a:prstGeom prst="rect">
            <a:avLst/>
          </a:prstGeom>
          <a:solidFill>
            <a:schemeClr val="bg1"/>
          </a:solidFill>
          <a:ln w="76200">
            <a:solidFill>
              <a:srgbClr val="002395"/>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Corsica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(French)</a:t>
            </a:r>
          </a:p>
        </p:txBody>
      </p:sp>
      <p:sp>
        <p:nvSpPr>
          <p:cNvPr id="5" name="Right Arrow 4"/>
          <p:cNvSpPr/>
          <p:nvPr/>
        </p:nvSpPr>
        <p:spPr bwMode="auto">
          <a:xfrm>
            <a:off x="814583" y="2743200"/>
            <a:ext cx="1395217" cy="594741"/>
          </a:xfrm>
          <a:prstGeom prst="rightArrow">
            <a:avLst/>
          </a:prstGeom>
          <a:solidFill>
            <a:srgbClr val="ED2939"/>
          </a:solidFill>
          <a:ln w="38100" cap="flat" cmpd="sng" algn="ctr">
            <a:solidFill>
              <a:srgbClr val="00239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Note</a:t>
            </a:r>
          </a:p>
        </p:txBody>
      </p:sp>
    </p:spTree>
    <p:extLst>
      <p:ext uri="{BB962C8B-B14F-4D97-AF65-F5344CB8AC3E}">
        <p14:creationId xmlns:p14="http://schemas.microsoft.com/office/powerpoint/2010/main" val="266397013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2757304" y="2097447"/>
            <a:ext cx="233219" cy="237744"/>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3124200" y="1778037"/>
            <a:ext cx="4121641" cy="886397"/>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Principality of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Seborga</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(unrecognized micronation)</a:t>
            </a:r>
          </a:p>
        </p:txBody>
      </p:sp>
      <p:sp>
        <p:nvSpPr>
          <p:cNvPr id="5" name="Right Arrow 4"/>
          <p:cNvSpPr/>
          <p:nvPr/>
        </p:nvSpPr>
        <p:spPr bwMode="auto">
          <a:xfrm>
            <a:off x="814583" y="1918063"/>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6" name="TextBox 5">
            <a:extLst>
              <a:ext uri="{FF2B5EF4-FFF2-40B4-BE49-F238E27FC236}">
                <a16:creationId xmlns:a16="http://schemas.microsoft.com/office/drawing/2014/main" id="{7D8C3A12-AAC3-45AE-9236-8CB84FEA1EE1}"/>
              </a:ext>
            </a:extLst>
          </p:cNvPr>
          <p:cNvSpPr txBox="1"/>
          <p:nvPr/>
        </p:nvSpPr>
        <p:spPr>
          <a:xfrm>
            <a:off x="2286000" y="64135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5"/>
              </a:rPr>
              <a:t>https://en.wikipedia.org/wiki/Seborga</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0095751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65" y="228600"/>
            <a:ext cx="765113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485632"/>
            <a:ext cx="1054431" cy="506127"/>
          </a:xfrm>
          <a:prstGeom prst="rect">
            <a:avLst/>
          </a:prstGeom>
        </p:spPr>
      </p:pic>
      <p:sp>
        <p:nvSpPr>
          <p:cNvPr id="4" name="Rectangle 3">
            <a:extLst>
              <a:ext uri="{FF2B5EF4-FFF2-40B4-BE49-F238E27FC236}">
                <a16:creationId xmlns:a16="http://schemas.microsoft.com/office/drawing/2014/main" id="{4ADD6A18-C72A-4F1D-B1F0-AA92B384BBD7}"/>
              </a:ext>
            </a:extLst>
          </p:cNvPr>
          <p:cNvSpPr/>
          <p:nvPr/>
        </p:nvSpPr>
        <p:spPr>
          <a:xfrm>
            <a:off x="5486400" y="4648200"/>
            <a:ext cx="2926735"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783114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41" name="Oval 5"/>
          <p:cNvSpPr>
            <a:spLocks noChangeArrowheads="1"/>
          </p:cNvSpPr>
          <p:nvPr/>
        </p:nvSpPr>
        <p:spPr bwMode="auto">
          <a:xfrm rot="232075">
            <a:off x="3733800" y="2895600"/>
            <a:ext cx="838200" cy="5334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ight Arrow 3"/>
          <p:cNvSpPr/>
          <p:nvPr/>
        </p:nvSpPr>
        <p:spPr bwMode="auto">
          <a:xfrm>
            <a:off x="814583" y="2834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8" name="Text Box 7">
            <a:extLst>
              <a:ext uri="{FF2B5EF4-FFF2-40B4-BE49-F238E27FC236}">
                <a16:creationId xmlns:a16="http://schemas.microsoft.com/office/drawing/2014/main" id="{D0021F5C-2952-4B90-BC03-47C69465829C}"/>
              </a:ext>
            </a:extLst>
          </p:cNvPr>
          <p:cNvSpPr txBox="1">
            <a:spLocks noChangeArrowheads="1"/>
          </p:cNvSpPr>
          <p:nvPr/>
        </p:nvSpPr>
        <p:spPr bwMode="auto">
          <a:xfrm>
            <a:off x="4700093" y="2900402"/>
            <a:ext cx="1167307"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Rome</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8263749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6387" name="Text Box 7"/>
          <p:cNvSpPr txBox="1">
            <a:spLocks noChangeArrowheads="1"/>
          </p:cNvSpPr>
          <p:nvPr/>
        </p:nvSpPr>
        <p:spPr bwMode="auto">
          <a:xfrm>
            <a:off x="4754598" y="2673493"/>
            <a:ext cx="3182281" cy="1341906"/>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Holy See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(The Vatican)</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US" sz="1800" b="0" i="0" dirty="0">
                <a:solidFill>
                  <a:srgbClr val="000000"/>
                </a:solidFill>
              </a:rPr>
              <a:t>an independent country</a:t>
            </a:r>
            <a:endPar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6388" name="Oval 5"/>
          <p:cNvSpPr>
            <a:spLocks noChangeArrowheads="1"/>
          </p:cNvSpPr>
          <p:nvPr/>
        </p:nvSpPr>
        <p:spPr bwMode="auto">
          <a:xfrm rot="232075">
            <a:off x="3733800" y="2895600"/>
            <a:ext cx="838200" cy="5334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2834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4032250" y="1825625"/>
            <a:ext cx="1066800" cy="762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ight Arrow 3"/>
          <p:cNvSpPr/>
          <p:nvPr/>
        </p:nvSpPr>
        <p:spPr bwMode="auto">
          <a:xfrm>
            <a:off x="814583" y="18436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22531" name="Text Box 3"/>
          <p:cNvSpPr txBox="1">
            <a:spLocks noChangeArrowheads="1"/>
          </p:cNvSpPr>
          <p:nvPr/>
        </p:nvSpPr>
        <p:spPr bwMode="auto">
          <a:xfrm>
            <a:off x="2030413" y="5073650"/>
            <a:ext cx="1398587" cy="64135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F2355368-E68E-41DA-9CB7-3A1A6AEE2683}"/>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 Box 5">
            <a:extLst>
              <a:ext uri="{FF2B5EF4-FFF2-40B4-BE49-F238E27FC236}">
                <a16:creationId xmlns:a16="http://schemas.microsoft.com/office/drawing/2014/main" id="{85B463C6-C85C-4F42-9222-CF88A862DF52}"/>
              </a:ext>
            </a:extLst>
          </p:cNvPr>
          <p:cNvSpPr txBox="1">
            <a:spLocks noChangeArrowheads="1"/>
          </p:cNvSpPr>
          <p:nvPr/>
        </p:nvSpPr>
        <p:spPr bwMode="auto">
          <a:xfrm>
            <a:off x="1276150" y="2133600"/>
            <a:ext cx="6629400" cy="1323439"/>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Languages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and communication</a:t>
            </a:r>
          </a:p>
        </p:txBody>
      </p:sp>
      <p:sp>
        <p:nvSpPr>
          <p:cNvPr id="8" name="Rectangle 11">
            <a:extLst>
              <a:ext uri="{FF2B5EF4-FFF2-40B4-BE49-F238E27FC236}">
                <a16:creationId xmlns:a16="http://schemas.microsoft.com/office/drawing/2014/main" id="{922CA022-31A2-4F4C-B4F9-B452E57897FC}"/>
              </a:ext>
            </a:extLst>
          </p:cNvPr>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2009-2024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50770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4032250" y="1825625"/>
            <a:ext cx="1066800" cy="762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4097968" y="2792849"/>
            <a:ext cx="4761240" cy="1292662"/>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The Most Serene Republic </a:t>
            </a:r>
            <a:b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of San Marino</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US" sz="1800" b="0" i="0" dirty="0">
                <a:solidFill>
                  <a:srgbClr val="000000"/>
                </a:solidFill>
              </a:rPr>
              <a:t>an independent country</a:t>
            </a:r>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18436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extLst>
      <p:ext uri="{BB962C8B-B14F-4D97-AF65-F5344CB8AC3E}">
        <p14:creationId xmlns:p14="http://schemas.microsoft.com/office/powerpoint/2010/main" val="338377735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22531" name="Text Box 3"/>
          <p:cNvSpPr txBox="1">
            <a:spLocks noChangeArrowheads="1"/>
          </p:cNvSpPr>
          <p:nvPr/>
        </p:nvSpPr>
        <p:spPr bwMode="auto">
          <a:xfrm>
            <a:off x="2030413" y="5073650"/>
            <a:ext cx="1398587" cy="64135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F2355368-E68E-41DA-9CB7-3A1A6AEE2683}"/>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 Box 5">
            <a:extLst>
              <a:ext uri="{FF2B5EF4-FFF2-40B4-BE49-F238E27FC236}">
                <a16:creationId xmlns:a16="http://schemas.microsoft.com/office/drawing/2014/main" id="{85B463C6-C85C-4F42-9222-CF88A862DF52}"/>
              </a:ext>
            </a:extLst>
          </p:cNvPr>
          <p:cNvSpPr txBox="1">
            <a:spLocks noChangeArrowheads="1"/>
          </p:cNvSpPr>
          <p:nvPr/>
        </p:nvSpPr>
        <p:spPr bwMode="auto">
          <a:xfrm>
            <a:off x="1276150" y="2133600"/>
            <a:ext cx="6629400" cy="1323439"/>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Languages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and communication</a:t>
            </a:r>
          </a:p>
        </p:txBody>
      </p:sp>
      <p:sp>
        <p:nvSpPr>
          <p:cNvPr id="8" name="Rectangle 11">
            <a:extLst>
              <a:ext uri="{FF2B5EF4-FFF2-40B4-BE49-F238E27FC236}">
                <a16:creationId xmlns:a16="http://schemas.microsoft.com/office/drawing/2014/main" id="{922CA022-31A2-4F4C-B4F9-B452E57897FC}"/>
              </a:ext>
            </a:extLst>
          </p:cNvPr>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2009-2024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585518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6" name="Text Box 3"/>
          <p:cNvSpPr txBox="1">
            <a:spLocks noChangeArrowheads="1"/>
          </p:cNvSpPr>
          <p:nvPr/>
        </p:nvSpPr>
        <p:spPr bwMode="auto">
          <a:xfrm>
            <a:off x="457200" y="2797314"/>
            <a:ext cx="6705600" cy="187743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 </a:t>
            </a: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Languages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and communication</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endParaRPr>
          </a:p>
        </p:txBody>
      </p:sp>
      <p:sp>
        <p:nvSpPr>
          <p:cNvPr id="7" name="Rectangle 6"/>
          <p:cNvSpPr/>
          <p:nvPr/>
        </p:nvSpPr>
        <p:spPr>
          <a:xfrm>
            <a:off x="1033859" y="3974812"/>
            <a:ext cx="6756978" cy="978729"/>
          </a:xfrm>
          <a:prstGeom prst="rect">
            <a:avLst/>
          </a:prstGeom>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6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are really interesting . . . </a:t>
            </a:r>
          </a:p>
          <a:p>
            <a:pPr marL="342900" marR="0" lvl="0" indent="-342900" algn="ctr" defTabSz="914400" rtl="0" eaLnBrk="0" fontAlgn="base" latinLnBrk="0" hangingPunct="0">
              <a:lnSpc>
                <a:spcPct val="100000"/>
              </a:lnSpc>
              <a:spcBef>
                <a:spcPct val="20000"/>
              </a:spcBef>
              <a:spcAft>
                <a:spcPct val="0"/>
              </a:spcAft>
              <a:buClrTx/>
              <a:buSzTx/>
              <a:buFontTx/>
              <a:buNone/>
              <a:tabLst/>
              <a:defRPr/>
            </a:pPr>
            <a:endParaRPr kumimoji="0" lang="en-US" sz="18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endParaRPr>
          </a:p>
        </p:txBody>
      </p:sp>
    </p:spTree>
    <p:extLst>
      <p:ext uri="{BB962C8B-B14F-4D97-AF65-F5344CB8AC3E}">
        <p14:creationId xmlns:p14="http://schemas.microsoft.com/office/powerpoint/2010/main" val="5570621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6" name="Text Box 3"/>
          <p:cNvSpPr txBox="1">
            <a:spLocks noChangeArrowheads="1"/>
          </p:cNvSpPr>
          <p:nvPr/>
        </p:nvSpPr>
        <p:spPr bwMode="auto">
          <a:xfrm>
            <a:off x="457200" y="2797314"/>
            <a:ext cx="6705600" cy="187743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 </a:t>
            </a:r>
            <a:r>
              <a:rPr kumimoji="0" lang="en-US" sz="4400" b="1" i="1" u="none" strike="noStrike" kern="1200" cap="none" spc="0" normalizeH="0" baseline="0" noProof="0" dirty="0">
                <a:ln w="12700">
                  <a:solidFill>
                    <a:srgbClr val="BBE0E3"/>
                  </a:solidFill>
                </a:ln>
                <a:solidFill>
                  <a:srgbClr val="C5E4E7"/>
                </a:solidFill>
                <a:effectLst>
                  <a:outerShdw blurRad="50800" dist="38100" algn="l" rotWithShape="0">
                    <a:prstClr val="black">
                      <a:alpha val="40000"/>
                    </a:prstClr>
                  </a:outerShdw>
                </a:effectLst>
                <a:uLnTx/>
                <a:uFillTx/>
                <a:latin typeface="Verdana" pitchFamily="34" charset="0"/>
                <a:ea typeface="+mn-ea"/>
                <a:cs typeface="+mn-cs"/>
              </a:rPr>
              <a:t>Languages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1" u="none" strike="noStrike" kern="1200" cap="none" spc="0" normalizeH="0" baseline="0" noProof="0" dirty="0">
                <a:ln w="12700">
                  <a:solidFill>
                    <a:srgbClr val="BBE0E3"/>
                  </a:solidFill>
                </a:ln>
                <a:solidFill>
                  <a:srgbClr val="C5E4E7"/>
                </a:solidFill>
                <a:effectLst>
                  <a:outerShdw blurRad="50800" dist="38100" algn="l" rotWithShape="0">
                    <a:prstClr val="black">
                      <a:alpha val="40000"/>
                    </a:prstClr>
                  </a:outerShdw>
                </a:effectLst>
                <a:uLnTx/>
                <a:uFillTx/>
                <a:latin typeface="Verdana" pitchFamily="34" charset="0"/>
                <a:ea typeface="+mn-ea"/>
                <a:cs typeface="+mn-cs"/>
              </a:rPr>
              <a:t>and communication</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endParaRPr>
          </a:p>
        </p:txBody>
      </p:sp>
      <p:sp>
        <p:nvSpPr>
          <p:cNvPr id="7" name="Rectangle 6"/>
          <p:cNvSpPr/>
          <p:nvPr/>
        </p:nvSpPr>
        <p:spPr>
          <a:xfrm>
            <a:off x="1033859" y="3974812"/>
            <a:ext cx="6756978" cy="978729"/>
          </a:xfrm>
          <a:prstGeom prst="rect">
            <a:avLst/>
          </a:prstGeom>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600" b="1" i="1" u="none" strike="noStrike" kern="1200" cap="none" spc="0" normalizeH="0" baseline="0" noProof="0" dirty="0">
                <a:ln w="12700">
                  <a:solidFill>
                    <a:srgbClr val="BBE0E3"/>
                  </a:solidFill>
                </a:ln>
                <a:solidFill>
                  <a:srgbClr val="C5E4E7"/>
                </a:solidFill>
                <a:effectLst>
                  <a:outerShdw blurRad="50800" dist="38100" algn="l" rotWithShape="0">
                    <a:prstClr val="black">
                      <a:alpha val="40000"/>
                    </a:prstClr>
                  </a:outerShdw>
                </a:effectLst>
                <a:uLnTx/>
                <a:uFillTx/>
                <a:latin typeface="Verdana" pitchFamily="34" charset="0"/>
                <a:ea typeface="+mn-ea"/>
                <a:cs typeface="+mn-cs"/>
              </a:rPr>
              <a:t>are really interesting . . . </a:t>
            </a:r>
          </a:p>
          <a:p>
            <a:pPr marL="342900" marR="0" lvl="0" indent="-342900" algn="ctr" defTabSz="914400" rtl="0" eaLnBrk="0" fontAlgn="base" latinLnBrk="0" hangingPunct="0">
              <a:lnSpc>
                <a:spcPct val="100000"/>
              </a:lnSpc>
              <a:spcBef>
                <a:spcPct val="20000"/>
              </a:spcBef>
              <a:spcAft>
                <a:spcPct val="0"/>
              </a:spcAft>
              <a:buClrTx/>
              <a:buSzTx/>
              <a:buFontTx/>
              <a:buNone/>
              <a:tabLst/>
              <a:defRPr/>
            </a:pPr>
            <a:endParaRPr kumimoji="0" lang="en-US" sz="18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endParaRPr>
          </a:p>
        </p:txBody>
      </p:sp>
      <p:sp>
        <p:nvSpPr>
          <p:cNvPr id="5" name="TextBox 4">
            <a:extLst>
              <a:ext uri="{FF2B5EF4-FFF2-40B4-BE49-F238E27FC236}">
                <a16:creationId xmlns:a16="http://schemas.microsoft.com/office/drawing/2014/main" id="{FEF9650A-AE13-4054-88DC-11C8916F38C3}"/>
              </a:ext>
            </a:extLst>
          </p:cNvPr>
          <p:cNvSpPr txBox="1"/>
          <p:nvPr/>
        </p:nvSpPr>
        <p:spPr>
          <a:xfrm>
            <a:off x="1219200" y="4825425"/>
            <a:ext cx="5520134" cy="584775"/>
          </a:xfrm>
          <a:prstGeom prst="rect">
            <a:avLst/>
          </a:prstGeom>
          <a:noFill/>
        </p:spPr>
        <p:txBody>
          <a:bodyPr wrap="squar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Especially in Italy . . .</a:t>
            </a:r>
          </a:p>
        </p:txBody>
      </p:sp>
    </p:spTree>
    <p:extLst>
      <p:ext uri="{BB962C8B-B14F-4D97-AF65-F5344CB8AC3E}">
        <p14:creationId xmlns:p14="http://schemas.microsoft.com/office/powerpoint/2010/main" val="32256454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14938"/>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94D7E7"/>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ECF399DE-8C3D-497C-BC01-02D45C192B14}"/>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TextBox 6">
            <a:extLst>
              <a:ext uri="{FF2B5EF4-FFF2-40B4-BE49-F238E27FC236}">
                <a16:creationId xmlns:a16="http://schemas.microsoft.com/office/drawing/2014/main" id="{17593B7E-56F7-4376-952C-E7C3838C6DE2}"/>
              </a:ext>
            </a:extLst>
          </p:cNvPr>
          <p:cNvSpPr txBox="1"/>
          <p:nvPr/>
        </p:nvSpPr>
        <p:spPr>
          <a:xfrm>
            <a:off x="2286000" y="590490"/>
            <a:ext cx="4572000" cy="400110"/>
          </a:xfrm>
          <a:prstGeom prst="rect">
            <a:avLst/>
          </a:prstGeom>
          <a:noFill/>
        </p:spPr>
        <p:txBody>
          <a:bodyPr wrap="square">
            <a:spAutoFit/>
          </a:bodyPr>
          <a:lstStyle/>
          <a:p>
            <a:r>
              <a:rPr kumimoji="0" lang="en-US" sz="2000" b="0" i="0" u="none" strike="noStrike" kern="1200" cap="none" spc="0" normalizeH="0" baseline="0" noProof="0" dirty="0">
                <a:ln>
                  <a:noFill/>
                </a:ln>
                <a:effectLst/>
                <a:uLnTx/>
                <a:uFillTx/>
                <a:latin typeface="Verdana" pitchFamily="34" charset="0"/>
                <a:ea typeface="+mn-ea"/>
                <a:cs typeface="+mn-cs"/>
              </a:rPr>
              <a:t>Italy’s</a:t>
            </a:r>
            <a:endParaRPr lang="en-US" sz="2000" b="0" dirty="0"/>
          </a:p>
        </p:txBody>
      </p:sp>
      <p:sp>
        <p:nvSpPr>
          <p:cNvPr id="8" name="TextBox 7">
            <a:extLst>
              <a:ext uri="{FF2B5EF4-FFF2-40B4-BE49-F238E27FC236}">
                <a16:creationId xmlns:a16="http://schemas.microsoft.com/office/drawing/2014/main" id="{94980C96-5DB0-4A26-B1DC-BEECECA5B6E2}"/>
              </a:ext>
            </a:extLst>
          </p:cNvPr>
          <p:cNvSpPr txBox="1"/>
          <p:nvPr/>
        </p:nvSpPr>
        <p:spPr>
          <a:xfrm>
            <a:off x="2514600" y="1495265"/>
            <a:ext cx="4572000" cy="400110"/>
          </a:xfrm>
          <a:prstGeom prst="rect">
            <a:avLst/>
          </a:prstGeom>
          <a:noFill/>
        </p:spPr>
        <p:txBody>
          <a:bodyPr wrap="square">
            <a:spAutoFit/>
          </a:bodyPr>
          <a:lstStyle/>
          <a:p>
            <a:r>
              <a:rPr kumimoji="0" lang="en-US" sz="2000" b="0" i="0" u="none" strike="noStrike" kern="1200" cap="none" spc="0" normalizeH="0" baseline="0" noProof="0" dirty="0">
                <a:ln>
                  <a:noFill/>
                </a:ln>
                <a:effectLst/>
                <a:uLnTx/>
                <a:uFillTx/>
                <a:latin typeface="Verdana" pitchFamily="34" charset="0"/>
                <a:ea typeface="+mn-ea"/>
                <a:cs typeface="+mn-cs"/>
              </a:rPr>
              <a:t>include . . .</a:t>
            </a:r>
            <a:endParaRPr lang="en-US" sz="2000" b="0" dirty="0"/>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3" name="Rectangle 2"/>
          <p:cNvSpPr/>
          <p:nvPr/>
        </p:nvSpPr>
        <p:spPr>
          <a:xfrm>
            <a:off x="2434888" y="2844225"/>
            <a:ext cx="1718740"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Italian</a:t>
            </a:r>
          </a:p>
        </p:txBody>
      </p:sp>
      <p:sp>
        <p:nvSpPr>
          <p:cNvPr id="5" name="Rectangle 4">
            <a:extLst>
              <a:ext uri="{FF2B5EF4-FFF2-40B4-BE49-F238E27FC236}">
                <a16:creationId xmlns:a16="http://schemas.microsoft.com/office/drawing/2014/main" id="{C6F1FB62-B5A2-4FBD-B5A7-70F8297DCE7B}"/>
              </a:ext>
            </a:extLst>
          </p:cNvPr>
          <p:cNvSpPr/>
          <p:nvPr/>
        </p:nvSpPr>
        <p:spPr>
          <a:xfrm>
            <a:off x="2440917" y="3267456"/>
            <a:ext cx="3260829"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600" i="0" dirty="0" err="1">
                <a:solidFill>
                  <a:srgbClr val="000000"/>
                </a:solidFill>
              </a:rPr>
              <a:t>i</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s spoken throughout Italy</a:t>
            </a:r>
          </a:p>
        </p:txBody>
      </p:sp>
    </p:spTree>
    <p:extLst>
      <p:ext uri="{BB962C8B-B14F-4D97-AF65-F5344CB8AC3E}">
        <p14:creationId xmlns:p14="http://schemas.microsoft.com/office/powerpoint/2010/main" val="10102531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14938"/>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000000"/>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94D7E7"/>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100F1080-8AB3-4795-ADC1-731A68FBAB75}"/>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2426409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2" name="Freeform 1"/>
          <p:cNvSpPr/>
          <p:nvPr/>
        </p:nvSpPr>
        <p:spPr>
          <a:xfrm>
            <a:off x="3532472" y="221381"/>
            <a:ext cx="1212783" cy="1020278"/>
          </a:xfrm>
          <a:custGeom>
            <a:avLst/>
            <a:gdLst>
              <a:gd name="connsiteX0" fmla="*/ 77002 w 1212783"/>
              <a:gd name="connsiteY0" fmla="*/ 433137 h 1020278"/>
              <a:gd name="connsiteX1" fmla="*/ 86627 w 1212783"/>
              <a:gd name="connsiteY1" fmla="*/ 519764 h 1020278"/>
              <a:gd name="connsiteX2" fmla="*/ 28875 w 1212783"/>
              <a:gd name="connsiteY2" fmla="*/ 577516 h 1020278"/>
              <a:gd name="connsiteX3" fmla="*/ 0 w 1212783"/>
              <a:gd name="connsiteY3" fmla="*/ 693019 h 1020278"/>
              <a:gd name="connsiteX4" fmla="*/ 19250 w 1212783"/>
              <a:gd name="connsiteY4" fmla="*/ 827773 h 1020278"/>
              <a:gd name="connsiteX5" fmla="*/ 28875 w 1212783"/>
              <a:gd name="connsiteY5" fmla="*/ 856648 h 1020278"/>
              <a:gd name="connsiteX6" fmla="*/ 57751 w 1212783"/>
              <a:gd name="connsiteY6" fmla="*/ 875899 h 1020278"/>
              <a:gd name="connsiteX7" fmla="*/ 96252 w 1212783"/>
              <a:gd name="connsiteY7" fmla="*/ 933651 h 1020278"/>
              <a:gd name="connsiteX8" fmla="*/ 115503 w 1212783"/>
              <a:gd name="connsiteY8" fmla="*/ 962526 h 1020278"/>
              <a:gd name="connsiteX9" fmla="*/ 144379 w 1212783"/>
              <a:gd name="connsiteY9" fmla="*/ 972152 h 1020278"/>
              <a:gd name="connsiteX10" fmla="*/ 163629 w 1212783"/>
              <a:gd name="connsiteY10" fmla="*/ 1001027 h 1020278"/>
              <a:gd name="connsiteX11" fmla="*/ 221381 w 1212783"/>
              <a:gd name="connsiteY11" fmla="*/ 1020278 h 1020278"/>
              <a:gd name="connsiteX12" fmla="*/ 442762 w 1212783"/>
              <a:gd name="connsiteY12" fmla="*/ 1010653 h 1020278"/>
              <a:gd name="connsiteX13" fmla="*/ 471637 w 1212783"/>
              <a:gd name="connsiteY13" fmla="*/ 991402 h 1020278"/>
              <a:gd name="connsiteX14" fmla="*/ 510139 w 1212783"/>
              <a:gd name="connsiteY14" fmla="*/ 981777 h 1020278"/>
              <a:gd name="connsiteX15" fmla="*/ 539014 w 1212783"/>
              <a:gd name="connsiteY15" fmla="*/ 972152 h 1020278"/>
              <a:gd name="connsiteX16" fmla="*/ 577515 w 1212783"/>
              <a:gd name="connsiteY16" fmla="*/ 962526 h 1020278"/>
              <a:gd name="connsiteX17" fmla="*/ 606391 w 1212783"/>
              <a:gd name="connsiteY17" fmla="*/ 952901 h 1020278"/>
              <a:gd name="connsiteX18" fmla="*/ 673768 w 1212783"/>
              <a:gd name="connsiteY18" fmla="*/ 933651 h 1020278"/>
              <a:gd name="connsiteX19" fmla="*/ 741145 w 1212783"/>
              <a:gd name="connsiteY19" fmla="*/ 885524 h 1020278"/>
              <a:gd name="connsiteX20" fmla="*/ 779646 w 1212783"/>
              <a:gd name="connsiteY20" fmla="*/ 866274 h 1020278"/>
              <a:gd name="connsiteX21" fmla="*/ 808522 w 1212783"/>
              <a:gd name="connsiteY21" fmla="*/ 847023 h 1020278"/>
              <a:gd name="connsiteX22" fmla="*/ 847023 w 1212783"/>
              <a:gd name="connsiteY22" fmla="*/ 827773 h 1020278"/>
              <a:gd name="connsiteX23" fmla="*/ 875899 w 1212783"/>
              <a:gd name="connsiteY23" fmla="*/ 808522 h 1020278"/>
              <a:gd name="connsiteX24" fmla="*/ 904774 w 1212783"/>
              <a:gd name="connsiteY24" fmla="*/ 798897 h 1020278"/>
              <a:gd name="connsiteX25" fmla="*/ 962526 w 1212783"/>
              <a:gd name="connsiteY25" fmla="*/ 760396 h 1020278"/>
              <a:gd name="connsiteX26" fmla="*/ 1020277 w 1212783"/>
              <a:gd name="connsiteY26" fmla="*/ 721895 h 1020278"/>
              <a:gd name="connsiteX27" fmla="*/ 1039528 w 1212783"/>
              <a:gd name="connsiteY27" fmla="*/ 693019 h 1020278"/>
              <a:gd name="connsiteX28" fmla="*/ 1097280 w 1212783"/>
              <a:gd name="connsiteY28" fmla="*/ 635267 h 1020278"/>
              <a:gd name="connsiteX29" fmla="*/ 1135781 w 1212783"/>
              <a:gd name="connsiteY29" fmla="*/ 577516 h 1020278"/>
              <a:gd name="connsiteX30" fmla="*/ 1155031 w 1212783"/>
              <a:gd name="connsiteY30" fmla="*/ 519764 h 1020278"/>
              <a:gd name="connsiteX31" fmla="*/ 1164656 w 1212783"/>
              <a:gd name="connsiteY31" fmla="*/ 481263 h 1020278"/>
              <a:gd name="connsiteX32" fmla="*/ 1183907 w 1212783"/>
              <a:gd name="connsiteY32" fmla="*/ 423512 h 1020278"/>
              <a:gd name="connsiteX33" fmla="*/ 1193532 w 1212783"/>
              <a:gd name="connsiteY33" fmla="*/ 394636 h 1020278"/>
              <a:gd name="connsiteX34" fmla="*/ 1203157 w 1212783"/>
              <a:gd name="connsiteY34" fmla="*/ 365760 h 1020278"/>
              <a:gd name="connsiteX35" fmla="*/ 1212783 w 1212783"/>
              <a:gd name="connsiteY35" fmla="*/ 317634 h 1020278"/>
              <a:gd name="connsiteX36" fmla="*/ 1203157 w 1212783"/>
              <a:gd name="connsiteY36" fmla="*/ 192505 h 1020278"/>
              <a:gd name="connsiteX37" fmla="*/ 1174282 w 1212783"/>
              <a:gd name="connsiteY37" fmla="*/ 173255 h 1020278"/>
              <a:gd name="connsiteX38" fmla="*/ 1155031 w 1212783"/>
              <a:gd name="connsiteY38" fmla="*/ 144379 h 1020278"/>
              <a:gd name="connsiteX39" fmla="*/ 1097280 w 1212783"/>
              <a:gd name="connsiteY39" fmla="*/ 105878 h 1020278"/>
              <a:gd name="connsiteX40" fmla="*/ 1039528 w 1212783"/>
              <a:gd name="connsiteY40" fmla="*/ 77002 h 1020278"/>
              <a:gd name="connsiteX41" fmla="*/ 1010652 w 1212783"/>
              <a:gd name="connsiteY41" fmla="*/ 57752 h 1020278"/>
              <a:gd name="connsiteX42" fmla="*/ 952901 w 1212783"/>
              <a:gd name="connsiteY42" fmla="*/ 38501 h 1020278"/>
              <a:gd name="connsiteX43" fmla="*/ 924025 w 1212783"/>
              <a:gd name="connsiteY43" fmla="*/ 19251 h 1020278"/>
              <a:gd name="connsiteX44" fmla="*/ 837397 w 1212783"/>
              <a:gd name="connsiteY44" fmla="*/ 0 h 1020278"/>
              <a:gd name="connsiteX45" fmla="*/ 625642 w 1212783"/>
              <a:gd name="connsiteY45" fmla="*/ 19251 h 1020278"/>
              <a:gd name="connsiteX46" fmla="*/ 567890 w 1212783"/>
              <a:gd name="connsiteY46" fmla="*/ 38501 h 1020278"/>
              <a:gd name="connsiteX47" fmla="*/ 539014 w 1212783"/>
              <a:gd name="connsiteY47" fmla="*/ 48126 h 1020278"/>
              <a:gd name="connsiteX48" fmla="*/ 471637 w 1212783"/>
              <a:gd name="connsiteY48" fmla="*/ 57752 h 1020278"/>
              <a:gd name="connsiteX49" fmla="*/ 394635 w 1212783"/>
              <a:gd name="connsiteY49" fmla="*/ 77002 h 1020278"/>
              <a:gd name="connsiteX50" fmla="*/ 336884 w 1212783"/>
              <a:gd name="connsiteY50" fmla="*/ 96253 h 1020278"/>
              <a:gd name="connsiteX51" fmla="*/ 308008 w 1212783"/>
              <a:gd name="connsiteY51" fmla="*/ 115503 h 1020278"/>
              <a:gd name="connsiteX52" fmla="*/ 240631 w 1212783"/>
              <a:gd name="connsiteY52" fmla="*/ 144379 h 1020278"/>
              <a:gd name="connsiteX53" fmla="*/ 211755 w 1212783"/>
              <a:gd name="connsiteY53" fmla="*/ 173255 h 1020278"/>
              <a:gd name="connsiteX54" fmla="*/ 154004 w 1212783"/>
              <a:gd name="connsiteY54" fmla="*/ 211756 h 1020278"/>
              <a:gd name="connsiteX55" fmla="*/ 96252 w 1212783"/>
              <a:gd name="connsiteY55" fmla="*/ 259882 h 1020278"/>
              <a:gd name="connsiteX56" fmla="*/ 67376 w 1212783"/>
              <a:gd name="connsiteY56" fmla="*/ 327259 h 1020278"/>
              <a:gd name="connsiteX57" fmla="*/ 48126 w 1212783"/>
              <a:gd name="connsiteY57" fmla="*/ 385011 h 1020278"/>
              <a:gd name="connsiteX58" fmla="*/ 57751 w 1212783"/>
              <a:gd name="connsiteY58" fmla="*/ 500514 h 102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2783" h="1020278">
                <a:moveTo>
                  <a:pt x="77002" y="433137"/>
                </a:moveTo>
                <a:cubicBezTo>
                  <a:pt x="89354" y="464018"/>
                  <a:pt x="109485" y="487109"/>
                  <a:pt x="86627" y="519764"/>
                </a:cubicBezTo>
                <a:cubicBezTo>
                  <a:pt x="71015" y="542067"/>
                  <a:pt x="28875" y="577516"/>
                  <a:pt x="28875" y="577516"/>
                </a:cubicBezTo>
                <a:cubicBezTo>
                  <a:pt x="3454" y="653782"/>
                  <a:pt x="12961" y="615251"/>
                  <a:pt x="0" y="693019"/>
                </a:cubicBezTo>
                <a:cubicBezTo>
                  <a:pt x="5989" y="746921"/>
                  <a:pt x="6992" y="778740"/>
                  <a:pt x="19250" y="827773"/>
                </a:cubicBezTo>
                <a:cubicBezTo>
                  <a:pt x="21711" y="837616"/>
                  <a:pt x="22537" y="848726"/>
                  <a:pt x="28875" y="856648"/>
                </a:cubicBezTo>
                <a:cubicBezTo>
                  <a:pt x="36102" y="865681"/>
                  <a:pt x="48126" y="869482"/>
                  <a:pt x="57751" y="875899"/>
                </a:cubicBezTo>
                <a:lnTo>
                  <a:pt x="96252" y="933651"/>
                </a:lnTo>
                <a:cubicBezTo>
                  <a:pt x="102669" y="943276"/>
                  <a:pt x="104529" y="958868"/>
                  <a:pt x="115503" y="962526"/>
                </a:cubicBezTo>
                <a:lnTo>
                  <a:pt x="144379" y="972152"/>
                </a:lnTo>
                <a:cubicBezTo>
                  <a:pt x="150796" y="981777"/>
                  <a:pt x="153820" y="994896"/>
                  <a:pt x="163629" y="1001027"/>
                </a:cubicBezTo>
                <a:cubicBezTo>
                  <a:pt x="180837" y="1011782"/>
                  <a:pt x="221381" y="1020278"/>
                  <a:pt x="221381" y="1020278"/>
                </a:cubicBezTo>
                <a:cubicBezTo>
                  <a:pt x="295175" y="1017070"/>
                  <a:pt x="369385" y="1019120"/>
                  <a:pt x="442762" y="1010653"/>
                </a:cubicBezTo>
                <a:cubicBezTo>
                  <a:pt x="454254" y="1009327"/>
                  <a:pt x="461004" y="995959"/>
                  <a:pt x="471637" y="991402"/>
                </a:cubicBezTo>
                <a:cubicBezTo>
                  <a:pt x="483796" y="986191"/>
                  <a:pt x="497419" y="985411"/>
                  <a:pt x="510139" y="981777"/>
                </a:cubicBezTo>
                <a:cubicBezTo>
                  <a:pt x="519894" y="978990"/>
                  <a:pt x="529259" y="974939"/>
                  <a:pt x="539014" y="972152"/>
                </a:cubicBezTo>
                <a:cubicBezTo>
                  <a:pt x="551734" y="968518"/>
                  <a:pt x="564795" y="966160"/>
                  <a:pt x="577515" y="962526"/>
                </a:cubicBezTo>
                <a:cubicBezTo>
                  <a:pt x="587271" y="959739"/>
                  <a:pt x="596635" y="955688"/>
                  <a:pt x="606391" y="952901"/>
                </a:cubicBezTo>
                <a:cubicBezTo>
                  <a:pt x="690993" y="928730"/>
                  <a:pt x="604533" y="956728"/>
                  <a:pt x="673768" y="933651"/>
                </a:cubicBezTo>
                <a:cubicBezTo>
                  <a:pt x="690292" y="921258"/>
                  <a:pt x="721443" y="896782"/>
                  <a:pt x="741145" y="885524"/>
                </a:cubicBezTo>
                <a:cubicBezTo>
                  <a:pt x="753603" y="878405"/>
                  <a:pt x="767188" y="873393"/>
                  <a:pt x="779646" y="866274"/>
                </a:cubicBezTo>
                <a:cubicBezTo>
                  <a:pt x="789690" y="860535"/>
                  <a:pt x="798478" y="852762"/>
                  <a:pt x="808522" y="847023"/>
                </a:cubicBezTo>
                <a:cubicBezTo>
                  <a:pt x="820980" y="839904"/>
                  <a:pt x="834565" y="834892"/>
                  <a:pt x="847023" y="827773"/>
                </a:cubicBezTo>
                <a:cubicBezTo>
                  <a:pt x="857067" y="822034"/>
                  <a:pt x="865552" y="813696"/>
                  <a:pt x="875899" y="808522"/>
                </a:cubicBezTo>
                <a:cubicBezTo>
                  <a:pt x="884974" y="803985"/>
                  <a:pt x="895149" y="802105"/>
                  <a:pt x="904774" y="798897"/>
                </a:cubicBezTo>
                <a:cubicBezTo>
                  <a:pt x="924025" y="786063"/>
                  <a:pt x="946166" y="776756"/>
                  <a:pt x="962526" y="760396"/>
                </a:cubicBezTo>
                <a:cubicBezTo>
                  <a:pt x="998576" y="724346"/>
                  <a:pt x="978488" y="735825"/>
                  <a:pt x="1020277" y="721895"/>
                </a:cubicBezTo>
                <a:cubicBezTo>
                  <a:pt x="1026694" y="712270"/>
                  <a:pt x="1031842" y="701665"/>
                  <a:pt x="1039528" y="693019"/>
                </a:cubicBezTo>
                <a:cubicBezTo>
                  <a:pt x="1057615" y="672671"/>
                  <a:pt x="1082178" y="657919"/>
                  <a:pt x="1097280" y="635267"/>
                </a:cubicBezTo>
                <a:lnTo>
                  <a:pt x="1135781" y="577516"/>
                </a:lnTo>
                <a:cubicBezTo>
                  <a:pt x="1142198" y="558265"/>
                  <a:pt x="1150110" y="539450"/>
                  <a:pt x="1155031" y="519764"/>
                </a:cubicBezTo>
                <a:cubicBezTo>
                  <a:pt x="1158239" y="506930"/>
                  <a:pt x="1160855" y="493934"/>
                  <a:pt x="1164656" y="481263"/>
                </a:cubicBezTo>
                <a:cubicBezTo>
                  <a:pt x="1170487" y="461827"/>
                  <a:pt x="1177490" y="442762"/>
                  <a:pt x="1183907" y="423512"/>
                </a:cubicBezTo>
                <a:lnTo>
                  <a:pt x="1193532" y="394636"/>
                </a:lnTo>
                <a:cubicBezTo>
                  <a:pt x="1196740" y="385011"/>
                  <a:pt x="1201167" y="375709"/>
                  <a:pt x="1203157" y="365760"/>
                </a:cubicBezTo>
                <a:lnTo>
                  <a:pt x="1212783" y="317634"/>
                </a:lnTo>
                <a:cubicBezTo>
                  <a:pt x="1209574" y="275924"/>
                  <a:pt x="1213936" y="232925"/>
                  <a:pt x="1203157" y="192505"/>
                </a:cubicBezTo>
                <a:cubicBezTo>
                  <a:pt x="1200176" y="181328"/>
                  <a:pt x="1182462" y="181435"/>
                  <a:pt x="1174282" y="173255"/>
                </a:cubicBezTo>
                <a:cubicBezTo>
                  <a:pt x="1166102" y="165075"/>
                  <a:pt x="1163737" y="151997"/>
                  <a:pt x="1155031" y="144379"/>
                </a:cubicBezTo>
                <a:cubicBezTo>
                  <a:pt x="1137619" y="129144"/>
                  <a:pt x="1116530" y="118712"/>
                  <a:pt x="1097280" y="105878"/>
                </a:cubicBezTo>
                <a:cubicBezTo>
                  <a:pt x="1014532" y="50712"/>
                  <a:pt x="1119223" y="116848"/>
                  <a:pt x="1039528" y="77002"/>
                </a:cubicBezTo>
                <a:cubicBezTo>
                  <a:pt x="1029181" y="71829"/>
                  <a:pt x="1021223" y="62450"/>
                  <a:pt x="1010652" y="57752"/>
                </a:cubicBezTo>
                <a:cubicBezTo>
                  <a:pt x="992109" y="49511"/>
                  <a:pt x="969785" y="49757"/>
                  <a:pt x="952901" y="38501"/>
                </a:cubicBezTo>
                <a:cubicBezTo>
                  <a:pt x="943276" y="32084"/>
                  <a:pt x="934658" y="23808"/>
                  <a:pt x="924025" y="19251"/>
                </a:cubicBezTo>
                <a:cubicBezTo>
                  <a:pt x="912125" y="14151"/>
                  <a:pt x="845970" y="1715"/>
                  <a:pt x="837397" y="0"/>
                </a:cubicBezTo>
                <a:cubicBezTo>
                  <a:pt x="790969" y="2902"/>
                  <a:pt x="685920" y="4181"/>
                  <a:pt x="625642" y="19251"/>
                </a:cubicBezTo>
                <a:cubicBezTo>
                  <a:pt x="605956" y="24173"/>
                  <a:pt x="587141" y="32084"/>
                  <a:pt x="567890" y="38501"/>
                </a:cubicBezTo>
                <a:cubicBezTo>
                  <a:pt x="558265" y="41709"/>
                  <a:pt x="549058" y="46691"/>
                  <a:pt x="539014" y="48126"/>
                </a:cubicBezTo>
                <a:lnTo>
                  <a:pt x="471637" y="57752"/>
                </a:lnTo>
                <a:cubicBezTo>
                  <a:pt x="384016" y="86959"/>
                  <a:pt x="522413" y="42153"/>
                  <a:pt x="394635" y="77002"/>
                </a:cubicBezTo>
                <a:cubicBezTo>
                  <a:pt x="375058" y="82341"/>
                  <a:pt x="353768" y="84997"/>
                  <a:pt x="336884" y="96253"/>
                </a:cubicBezTo>
                <a:cubicBezTo>
                  <a:pt x="327259" y="102670"/>
                  <a:pt x="318355" y="110330"/>
                  <a:pt x="308008" y="115503"/>
                </a:cubicBezTo>
                <a:cubicBezTo>
                  <a:pt x="266115" y="136449"/>
                  <a:pt x="287365" y="110997"/>
                  <a:pt x="240631" y="144379"/>
                </a:cubicBezTo>
                <a:cubicBezTo>
                  <a:pt x="229554" y="152291"/>
                  <a:pt x="222500" y="164898"/>
                  <a:pt x="211755" y="173255"/>
                </a:cubicBezTo>
                <a:cubicBezTo>
                  <a:pt x="193493" y="187459"/>
                  <a:pt x="170364" y="195396"/>
                  <a:pt x="154004" y="211756"/>
                </a:cubicBezTo>
                <a:cubicBezTo>
                  <a:pt x="116948" y="248812"/>
                  <a:pt x="136454" y="233081"/>
                  <a:pt x="96252" y="259882"/>
                </a:cubicBezTo>
                <a:cubicBezTo>
                  <a:pt x="65270" y="352832"/>
                  <a:pt x="114952" y="208319"/>
                  <a:pt x="67376" y="327259"/>
                </a:cubicBezTo>
                <a:cubicBezTo>
                  <a:pt x="59840" y="346100"/>
                  <a:pt x="48126" y="385011"/>
                  <a:pt x="48126" y="385011"/>
                </a:cubicBezTo>
                <a:cubicBezTo>
                  <a:pt x="59343" y="474748"/>
                  <a:pt x="57751" y="436146"/>
                  <a:pt x="57751" y="50051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p:nvPr/>
        </p:nvSpPr>
        <p:spPr>
          <a:xfrm>
            <a:off x="4711143" y="762000"/>
            <a:ext cx="1994457"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German</a:t>
            </a:r>
          </a:p>
        </p:txBody>
      </p:sp>
      <p:sp>
        <p:nvSpPr>
          <p:cNvPr id="6" name="Rectangle 5">
            <a:extLst>
              <a:ext uri="{FF2B5EF4-FFF2-40B4-BE49-F238E27FC236}">
                <a16:creationId xmlns:a16="http://schemas.microsoft.com/office/drawing/2014/main" id="{BF12F7F8-5CA2-4D57-939F-C7058F0E81B0}"/>
              </a:ext>
            </a:extLst>
          </p:cNvPr>
          <p:cNvSpPr/>
          <p:nvPr/>
        </p:nvSpPr>
        <p:spPr>
          <a:xfrm>
            <a:off x="3429000" y="1252502"/>
            <a:ext cx="3281668"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600" i="0" dirty="0" err="1">
                <a:solidFill>
                  <a:srgbClr val="000000"/>
                </a:solidFill>
              </a:rPr>
              <a:t>i</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s spoken in the very north</a:t>
            </a:r>
          </a:p>
        </p:txBody>
      </p:sp>
    </p:spTree>
    <p:extLst>
      <p:ext uri="{BB962C8B-B14F-4D97-AF65-F5344CB8AC3E}">
        <p14:creationId xmlns:p14="http://schemas.microsoft.com/office/powerpoint/2010/main" val="373274193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14938"/>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3E04607A-541E-43E7-8DFC-9C79E7034DCD}"/>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0416065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2" name="Freeform 1"/>
          <p:cNvSpPr/>
          <p:nvPr/>
        </p:nvSpPr>
        <p:spPr>
          <a:xfrm>
            <a:off x="2065637" y="828575"/>
            <a:ext cx="820057" cy="533400"/>
          </a:xfrm>
          <a:custGeom>
            <a:avLst/>
            <a:gdLst>
              <a:gd name="connsiteX0" fmla="*/ 77002 w 1212783"/>
              <a:gd name="connsiteY0" fmla="*/ 433137 h 1020278"/>
              <a:gd name="connsiteX1" fmla="*/ 86627 w 1212783"/>
              <a:gd name="connsiteY1" fmla="*/ 519764 h 1020278"/>
              <a:gd name="connsiteX2" fmla="*/ 28875 w 1212783"/>
              <a:gd name="connsiteY2" fmla="*/ 577516 h 1020278"/>
              <a:gd name="connsiteX3" fmla="*/ 0 w 1212783"/>
              <a:gd name="connsiteY3" fmla="*/ 693019 h 1020278"/>
              <a:gd name="connsiteX4" fmla="*/ 19250 w 1212783"/>
              <a:gd name="connsiteY4" fmla="*/ 827773 h 1020278"/>
              <a:gd name="connsiteX5" fmla="*/ 28875 w 1212783"/>
              <a:gd name="connsiteY5" fmla="*/ 856648 h 1020278"/>
              <a:gd name="connsiteX6" fmla="*/ 57751 w 1212783"/>
              <a:gd name="connsiteY6" fmla="*/ 875899 h 1020278"/>
              <a:gd name="connsiteX7" fmla="*/ 96252 w 1212783"/>
              <a:gd name="connsiteY7" fmla="*/ 933651 h 1020278"/>
              <a:gd name="connsiteX8" fmla="*/ 115503 w 1212783"/>
              <a:gd name="connsiteY8" fmla="*/ 962526 h 1020278"/>
              <a:gd name="connsiteX9" fmla="*/ 144379 w 1212783"/>
              <a:gd name="connsiteY9" fmla="*/ 972152 h 1020278"/>
              <a:gd name="connsiteX10" fmla="*/ 163629 w 1212783"/>
              <a:gd name="connsiteY10" fmla="*/ 1001027 h 1020278"/>
              <a:gd name="connsiteX11" fmla="*/ 221381 w 1212783"/>
              <a:gd name="connsiteY11" fmla="*/ 1020278 h 1020278"/>
              <a:gd name="connsiteX12" fmla="*/ 442762 w 1212783"/>
              <a:gd name="connsiteY12" fmla="*/ 1010653 h 1020278"/>
              <a:gd name="connsiteX13" fmla="*/ 471637 w 1212783"/>
              <a:gd name="connsiteY13" fmla="*/ 991402 h 1020278"/>
              <a:gd name="connsiteX14" fmla="*/ 510139 w 1212783"/>
              <a:gd name="connsiteY14" fmla="*/ 981777 h 1020278"/>
              <a:gd name="connsiteX15" fmla="*/ 539014 w 1212783"/>
              <a:gd name="connsiteY15" fmla="*/ 972152 h 1020278"/>
              <a:gd name="connsiteX16" fmla="*/ 577515 w 1212783"/>
              <a:gd name="connsiteY16" fmla="*/ 962526 h 1020278"/>
              <a:gd name="connsiteX17" fmla="*/ 606391 w 1212783"/>
              <a:gd name="connsiteY17" fmla="*/ 952901 h 1020278"/>
              <a:gd name="connsiteX18" fmla="*/ 673768 w 1212783"/>
              <a:gd name="connsiteY18" fmla="*/ 933651 h 1020278"/>
              <a:gd name="connsiteX19" fmla="*/ 741145 w 1212783"/>
              <a:gd name="connsiteY19" fmla="*/ 885524 h 1020278"/>
              <a:gd name="connsiteX20" fmla="*/ 779646 w 1212783"/>
              <a:gd name="connsiteY20" fmla="*/ 866274 h 1020278"/>
              <a:gd name="connsiteX21" fmla="*/ 808522 w 1212783"/>
              <a:gd name="connsiteY21" fmla="*/ 847023 h 1020278"/>
              <a:gd name="connsiteX22" fmla="*/ 847023 w 1212783"/>
              <a:gd name="connsiteY22" fmla="*/ 827773 h 1020278"/>
              <a:gd name="connsiteX23" fmla="*/ 875899 w 1212783"/>
              <a:gd name="connsiteY23" fmla="*/ 808522 h 1020278"/>
              <a:gd name="connsiteX24" fmla="*/ 904774 w 1212783"/>
              <a:gd name="connsiteY24" fmla="*/ 798897 h 1020278"/>
              <a:gd name="connsiteX25" fmla="*/ 962526 w 1212783"/>
              <a:gd name="connsiteY25" fmla="*/ 760396 h 1020278"/>
              <a:gd name="connsiteX26" fmla="*/ 1020277 w 1212783"/>
              <a:gd name="connsiteY26" fmla="*/ 721895 h 1020278"/>
              <a:gd name="connsiteX27" fmla="*/ 1039528 w 1212783"/>
              <a:gd name="connsiteY27" fmla="*/ 693019 h 1020278"/>
              <a:gd name="connsiteX28" fmla="*/ 1097280 w 1212783"/>
              <a:gd name="connsiteY28" fmla="*/ 635267 h 1020278"/>
              <a:gd name="connsiteX29" fmla="*/ 1135781 w 1212783"/>
              <a:gd name="connsiteY29" fmla="*/ 577516 h 1020278"/>
              <a:gd name="connsiteX30" fmla="*/ 1155031 w 1212783"/>
              <a:gd name="connsiteY30" fmla="*/ 519764 h 1020278"/>
              <a:gd name="connsiteX31" fmla="*/ 1164656 w 1212783"/>
              <a:gd name="connsiteY31" fmla="*/ 481263 h 1020278"/>
              <a:gd name="connsiteX32" fmla="*/ 1183907 w 1212783"/>
              <a:gd name="connsiteY32" fmla="*/ 423512 h 1020278"/>
              <a:gd name="connsiteX33" fmla="*/ 1193532 w 1212783"/>
              <a:gd name="connsiteY33" fmla="*/ 394636 h 1020278"/>
              <a:gd name="connsiteX34" fmla="*/ 1203157 w 1212783"/>
              <a:gd name="connsiteY34" fmla="*/ 365760 h 1020278"/>
              <a:gd name="connsiteX35" fmla="*/ 1212783 w 1212783"/>
              <a:gd name="connsiteY35" fmla="*/ 317634 h 1020278"/>
              <a:gd name="connsiteX36" fmla="*/ 1203157 w 1212783"/>
              <a:gd name="connsiteY36" fmla="*/ 192505 h 1020278"/>
              <a:gd name="connsiteX37" fmla="*/ 1174282 w 1212783"/>
              <a:gd name="connsiteY37" fmla="*/ 173255 h 1020278"/>
              <a:gd name="connsiteX38" fmla="*/ 1155031 w 1212783"/>
              <a:gd name="connsiteY38" fmla="*/ 144379 h 1020278"/>
              <a:gd name="connsiteX39" fmla="*/ 1097280 w 1212783"/>
              <a:gd name="connsiteY39" fmla="*/ 105878 h 1020278"/>
              <a:gd name="connsiteX40" fmla="*/ 1039528 w 1212783"/>
              <a:gd name="connsiteY40" fmla="*/ 77002 h 1020278"/>
              <a:gd name="connsiteX41" fmla="*/ 1010652 w 1212783"/>
              <a:gd name="connsiteY41" fmla="*/ 57752 h 1020278"/>
              <a:gd name="connsiteX42" fmla="*/ 952901 w 1212783"/>
              <a:gd name="connsiteY42" fmla="*/ 38501 h 1020278"/>
              <a:gd name="connsiteX43" fmla="*/ 924025 w 1212783"/>
              <a:gd name="connsiteY43" fmla="*/ 19251 h 1020278"/>
              <a:gd name="connsiteX44" fmla="*/ 837397 w 1212783"/>
              <a:gd name="connsiteY44" fmla="*/ 0 h 1020278"/>
              <a:gd name="connsiteX45" fmla="*/ 625642 w 1212783"/>
              <a:gd name="connsiteY45" fmla="*/ 19251 h 1020278"/>
              <a:gd name="connsiteX46" fmla="*/ 567890 w 1212783"/>
              <a:gd name="connsiteY46" fmla="*/ 38501 h 1020278"/>
              <a:gd name="connsiteX47" fmla="*/ 539014 w 1212783"/>
              <a:gd name="connsiteY47" fmla="*/ 48126 h 1020278"/>
              <a:gd name="connsiteX48" fmla="*/ 471637 w 1212783"/>
              <a:gd name="connsiteY48" fmla="*/ 57752 h 1020278"/>
              <a:gd name="connsiteX49" fmla="*/ 394635 w 1212783"/>
              <a:gd name="connsiteY49" fmla="*/ 77002 h 1020278"/>
              <a:gd name="connsiteX50" fmla="*/ 336884 w 1212783"/>
              <a:gd name="connsiteY50" fmla="*/ 96253 h 1020278"/>
              <a:gd name="connsiteX51" fmla="*/ 308008 w 1212783"/>
              <a:gd name="connsiteY51" fmla="*/ 115503 h 1020278"/>
              <a:gd name="connsiteX52" fmla="*/ 240631 w 1212783"/>
              <a:gd name="connsiteY52" fmla="*/ 144379 h 1020278"/>
              <a:gd name="connsiteX53" fmla="*/ 211755 w 1212783"/>
              <a:gd name="connsiteY53" fmla="*/ 173255 h 1020278"/>
              <a:gd name="connsiteX54" fmla="*/ 154004 w 1212783"/>
              <a:gd name="connsiteY54" fmla="*/ 211756 h 1020278"/>
              <a:gd name="connsiteX55" fmla="*/ 96252 w 1212783"/>
              <a:gd name="connsiteY55" fmla="*/ 259882 h 1020278"/>
              <a:gd name="connsiteX56" fmla="*/ 67376 w 1212783"/>
              <a:gd name="connsiteY56" fmla="*/ 327259 h 1020278"/>
              <a:gd name="connsiteX57" fmla="*/ 48126 w 1212783"/>
              <a:gd name="connsiteY57" fmla="*/ 385011 h 1020278"/>
              <a:gd name="connsiteX58" fmla="*/ 57751 w 1212783"/>
              <a:gd name="connsiteY58" fmla="*/ 500514 h 102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2783" h="1020278">
                <a:moveTo>
                  <a:pt x="77002" y="433137"/>
                </a:moveTo>
                <a:cubicBezTo>
                  <a:pt x="89354" y="464018"/>
                  <a:pt x="109485" y="487109"/>
                  <a:pt x="86627" y="519764"/>
                </a:cubicBezTo>
                <a:cubicBezTo>
                  <a:pt x="71015" y="542067"/>
                  <a:pt x="28875" y="577516"/>
                  <a:pt x="28875" y="577516"/>
                </a:cubicBezTo>
                <a:cubicBezTo>
                  <a:pt x="3454" y="653782"/>
                  <a:pt x="12961" y="615251"/>
                  <a:pt x="0" y="693019"/>
                </a:cubicBezTo>
                <a:cubicBezTo>
                  <a:pt x="5989" y="746921"/>
                  <a:pt x="6992" y="778740"/>
                  <a:pt x="19250" y="827773"/>
                </a:cubicBezTo>
                <a:cubicBezTo>
                  <a:pt x="21711" y="837616"/>
                  <a:pt x="22537" y="848726"/>
                  <a:pt x="28875" y="856648"/>
                </a:cubicBezTo>
                <a:cubicBezTo>
                  <a:pt x="36102" y="865681"/>
                  <a:pt x="48126" y="869482"/>
                  <a:pt x="57751" y="875899"/>
                </a:cubicBezTo>
                <a:lnTo>
                  <a:pt x="96252" y="933651"/>
                </a:lnTo>
                <a:cubicBezTo>
                  <a:pt x="102669" y="943276"/>
                  <a:pt x="104529" y="958868"/>
                  <a:pt x="115503" y="962526"/>
                </a:cubicBezTo>
                <a:lnTo>
                  <a:pt x="144379" y="972152"/>
                </a:lnTo>
                <a:cubicBezTo>
                  <a:pt x="150796" y="981777"/>
                  <a:pt x="153820" y="994896"/>
                  <a:pt x="163629" y="1001027"/>
                </a:cubicBezTo>
                <a:cubicBezTo>
                  <a:pt x="180837" y="1011782"/>
                  <a:pt x="221381" y="1020278"/>
                  <a:pt x="221381" y="1020278"/>
                </a:cubicBezTo>
                <a:cubicBezTo>
                  <a:pt x="295175" y="1017070"/>
                  <a:pt x="369385" y="1019120"/>
                  <a:pt x="442762" y="1010653"/>
                </a:cubicBezTo>
                <a:cubicBezTo>
                  <a:pt x="454254" y="1009327"/>
                  <a:pt x="461004" y="995959"/>
                  <a:pt x="471637" y="991402"/>
                </a:cubicBezTo>
                <a:cubicBezTo>
                  <a:pt x="483796" y="986191"/>
                  <a:pt x="497419" y="985411"/>
                  <a:pt x="510139" y="981777"/>
                </a:cubicBezTo>
                <a:cubicBezTo>
                  <a:pt x="519894" y="978990"/>
                  <a:pt x="529259" y="974939"/>
                  <a:pt x="539014" y="972152"/>
                </a:cubicBezTo>
                <a:cubicBezTo>
                  <a:pt x="551734" y="968518"/>
                  <a:pt x="564795" y="966160"/>
                  <a:pt x="577515" y="962526"/>
                </a:cubicBezTo>
                <a:cubicBezTo>
                  <a:pt x="587271" y="959739"/>
                  <a:pt x="596635" y="955688"/>
                  <a:pt x="606391" y="952901"/>
                </a:cubicBezTo>
                <a:cubicBezTo>
                  <a:pt x="690993" y="928730"/>
                  <a:pt x="604533" y="956728"/>
                  <a:pt x="673768" y="933651"/>
                </a:cubicBezTo>
                <a:cubicBezTo>
                  <a:pt x="690292" y="921258"/>
                  <a:pt x="721443" y="896782"/>
                  <a:pt x="741145" y="885524"/>
                </a:cubicBezTo>
                <a:cubicBezTo>
                  <a:pt x="753603" y="878405"/>
                  <a:pt x="767188" y="873393"/>
                  <a:pt x="779646" y="866274"/>
                </a:cubicBezTo>
                <a:cubicBezTo>
                  <a:pt x="789690" y="860535"/>
                  <a:pt x="798478" y="852762"/>
                  <a:pt x="808522" y="847023"/>
                </a:cubicBezTo>
                <a:cubicBezTo>
                  <a:pt x="820980" y="839904"/>
                  <a:pt x="834565" y="834892"/>
                  <a:pt x="847023" y="827773"/>
                </a:cubicBezTo>
                <a:cubicBezTo>
                  <a:pt x="857067" y="822034"/>
                  <a:pt x="865552" y="813696"/>
                  <a:pt x="875899" y="808522"/>
                </a:cubicBezTo>
                <a:cubicBezTo>
                  <a:pt x="884974" y="803985"/>
                  <a:pt x="895149" y="802105"/>
                  <a:pt x="904774" y="798897"/>
                </a:cubicBezTo>
                <a:cubicBezTo>
                  <a:pt x="924025" y="786063"/>
                  <a:pt x="946166" y="776756"/>
                  <a:pt x="962526" y="760396"/>
                </a:cubicBezTo>
                <a:cubicBezTo>
                  <a:pt x="998576" y="724346"/>
                  <a:pt x="978488" y="735825"/>
                  <a:pt x="1020277" y="721895"/>
                </a:cubicBezTo>
                <a:cubicBezTo>
                  <a:pt x="1026694" y="712270"/>
                  <a:pt x="1031842" y="701665"/>
                  <a:pt x="1039528" y="693019"/>
                </a:cubicBezTo>
                <a:cubicBezTo>
                  <a:pt x="1057615" y="672671"/>
                  <a:pt x="1082178" y="657919"/>
                  <a:pt x="1097280" y="635267"/>
                </a:cubicBezTo>
                <a:lnTo>
                  <a:pt x="1135781" y="577516"/>
                </a:lnTo>
                <a:cubicBezTo>
                  <a:pt x="1142198" y="558265"/>
                  <a:pt x="1150110" y="539450"/>
                  <a:pt x="1155031" y="519764"/>
                </a:cubicBezTo>
                <a:cubicBezTo>
                  <a:pt x="1158239" y="506930"/>
                  <a:pt x="1160855" y="493934"/>
                  <a:pt x="1164656" y="481263"/>
                </a:cubicBezTo>
                <a:cubicBezTo>
                  <a:pt x="1170487" y="461827"/>
                  <a:pt x="1177490" y="442762"/>
                  <a:pt x="1183907" y="423512"/>
                </a:cubicBezTo>
                <a:lnTo>
                  <a:pt x="1193532" y="394636"/>
                </a:lnTo>
                <a:cubicBezTo>
                  <a:pt x="1196740" y="385011"/>
                  <a:pt x="1201167" y="375709"/>
                  <a:pt x="1203157" y="365760"/>
                </a:cubicBezTo>
                <a:lnTo>
                  <a:pt x="1212783" y="317634"/>
                </a:lnTo>
                <a:cubicBezTo>
                  <a:pt x="1209574" y="275924"/>
                  <a:pt x="1213936" y="232925"/>
                  <a:pt x="1203157" y="192505"/>
                </a:cubicBezTo>
                <a:cubicBezTo>
                  <a:pt x="1200176" y="181328"/>
                  <a:pt x="1182462" y="181435"/>
                  <a:pt x="1174282" y="173255"/>
                </a:cubicBezTo>
                <a:cubicBezTo>
                  <a:pt x="1166102" y="165075"/>
                  <a:pt x="1163737" y="151997"/>
                  <a:pt x="1155031" y="144379"/>
                </a:cubicBezTo>
                <a:cubicBezTo>
                  <a:pt x="1137619" y="129144"/>
                  <a:pt x="1116530" y="118712"/>
                  <a:pt x="1097280" y="105878"/>
                </a:cubicBezTo>
                <a:cubicBezTo>
                  <a:pt x="1014532" y="50712"/>
                  <a:pt x="1119223" y="116848"/>
                  <a:pt x="1039528" y="77002"/>
                </a:cubicBezTo>
                <a:cubicBezTo>
                  <a:pt x="1029181" y="71829"/>
                  <a:pt x="1021223" y="62450"/>
                  <a:pt x="1010652" y="57752"/>
                </a:cubicBezTo>
                <a:cubicBezTo>
                  <a:pt x="992109" y="49511"/>
                  <a:pt x="969785" y="49757"/>
                  <a:pt x="952901" y="38501"/>
                </a:cubicBezTo>
                <a:cubicBezTo>
                  <a:pt x="943276" y="32084"/>
                  <a:pt x="934658" y="23808"/>
                  <a:pt x="924025" y="19251"/>
                </a:cubicBezTo>
                <a:cubicBezTo>
                  <a:pt x="912125" y="14151"/>
                  <a:pt x="845970" y="1715"/>
                  <a:pt x="837397" y="0"/>
                </a:cubicBezTo>
                <a:cubicBezTo>
                  <a:pt x="790969" y="2902"/>
                  <a:pt x="685920" y="4181"/>
                  <a:pt x="625642" y="19251"/>
                </a:cubicBezTo>
                <a:cubicBezTo>
                  <a:pt x="605956" y="24173"/>
                  <a:pt x="587141" y="32084"/>
                  <a:pt x="567890" y="38501"/>
                </a:cubicBezTo>
                <a:cubicBezTo>
                  <a:pt x="558265" y="41709"/>
                  <a:pt x="549058" y="46691"/>
                  <a:pt x="539014" y="48126"/>
                </a:cubicBezTo>
                <a:lnTo>
                  <a:pt x="471637" y="57752"/>
                </a:lnTo>
                <a:cubicBezTo>
                  <a:pt x="384016" y="86959"/>
                  <a:pt x="522413" y="42153"/>
                  <a:pt x="394635" y="77002"/>
                </a:cubicBezTo>
                <a:cubicBezTo>
                  <a:pt x="375058" y="82341"/>
                  <a:pt x="353768" y="84997"/>
                  <a:pt x="336884" y="96253"/>
                </a:cubicBezTo>
                <a:cubicBezTo>
                  <a:pt x="327259" y="102670"/>
                  <a:pt x="318355" y="110330"/>
                  <a:pt x="308008" y="115503"/>
                </a:cubicBezTo>
                <a:cubicBezTo>
                  <a:pt x="266115" y="136449"/>
                  <a:pt x="287365" y="110997"/>
                  <a:pt x="240631" y="144379"/>
                </a:cubicBezTo>
                <a:cubicBezTo>
                  <a:pt x="229554" y="152291"/>
                  <a:pt x="222500" y="164898"/>
                  <a:pt x="211755" y="173255"/>
                </a:cubicBezTo>
                <a:cubicBezTo>
                  <a:pt x="193493" y="187459"/>
                  <a:pt x="170364" y="195396"/>
                  <a:pt x="154004" y="211756"/>
                </a:cubicBezTo>
                <a:cubicBezTo>
                  <a:pt x="116948" y="248812"/>
                  <a:pt x="136454" y="233081"/>
                  <a:pt x="96252" y="259882"/>
                </a:cubicBezTo>
                <a:cubicBezTo>
                  <a:pt x="65270" y="352832"/>
                  <a:pt x="114952" y="208319"/>
                  <a:pt x="67376" y="327259"/>
                </a:cubicBezTo>
                <a:cubicBezTo>
                  <a:pt x="59840" y="346100"/>
                  <a:pt x="48126" y="385011"/>
                  <a:pt x="48126" y="385011"/>
                </a:cubicBezTo>
                <a:cubicBezTo>
                  <a:pt x="59343" y="474748"/>
                  <a:pt x="57751" y="436146"/>
                  <a:pt x="57751" y="50051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p:cNvSpPr/>
          <p:nvPr/>
        </p:nvSpPr>
        <p:spPr>
          <a:xfrm>
            <a:off x="2039689" y="1376413"/>
            <a:ext cx="1754006"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French</a:t>
            </a:r>
          </a:p>
        </p:txBody>
      </p:sp>
      <p:sp>
        <p:nvSpPr>
          <p:cNvPr id="6" name="Rectangle 5">
            <a:extLst>
              <a:ext uri="{FF2B5EF4-FFF2-40B4-BE49-F238E27FC236}">
                <a16:creationId xmlns:a16="http://schemas.microsoft.com/office/drawing/2014/main" id="{178D8391-FD95-4C43-BDEA-33084C439893}"/>
              </a:ext>
            </a:extLst>
          </p:cNvPr>
          <p:cNvSpPr/>
          <p:nvPr/>
        </p:nvSpPr>
        <p:spPr>
          <a:xfrm>
            <a:off x="2076377" y="1828800"/>
            <a:ext cx="3257623"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600" i="0" dirty="0" err="1">
                <a:solidFill>
                  <a:srgbClr val="000000"/>
                </a:solidFill>
              </a:rPr>
              <a:t>i</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s spoken in the northwest</a:t>
            </a:r>
          </a:p>
        </p:txBody>
      </p:sp>
    </p:spTree>
    <p:extLst>
      <p:ext uri="{BB962C8B-B14F-4D97-AF65-F5344CB8AC3E}">
        <p14:creationId xmlns:p14="http://schemas.microsoft.com/office/powerpoint/2010/main" val="99429180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609600" y="1805595"/>
            <a:ext cx="8001000" cy="429040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Italy’s contemporary language situation reflects a complex history, geography, ecology, demographic make up, world view, and so forth</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 . . .</a:t>
            </a:r>
          </a:p>
        </p:txBody>
      </p:sp>
    </p:spTree>
    <p:extLst>
      <p:ext uri="{BB962C8B-B14F-4D97-AF65-F5344CB8AC3E}">
        <p14:creationId xmlns:p14="http://schemas.microsoft.com/office/powerpoint/2010/main" val="326086046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14938"/>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000000"/>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8A74CAEE-B5ED-42F2-9033-61CC156AB647}"/>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8919607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2" name="Freeform 1"/>
          <p:cNvSpPr/>
          <p:nvPr/>
        </p:nvSpPr>
        <p:spPr>
          <a:xfrm rot="2185069">
            <a:off x="4404825" y="652800"/>
            <a:ext cx="902063" cy="586740"/>
          </a:xfrm>
          <a:custGeom>
            <a:avLst/>
            <a:gdLst>
              <a:gd name="connsiteX0" fmla="*/ 77002 w 1212783"/>
              <a:gd name="connsiteY0" fmla="*/ 433137 h 1020278"/>
              <a:gd name="connsiteX1" fmla="*/ 86627 w 1212783"/>
              <a:gd name="connsiteY1" fmla="*/ 519764 h 1020278"/>
              <a:gd name="connsiteX2" fmla="*/ 28875 w 1212783"/>
              <a:gd name="connsiteY2" fmla="*/ 577516 h 1020278"/>
              <a:gd name="connsiteX3" fmla="*/ 0 w 1212783"/>
              <a:gd name="connsiteY3" fmla="*/ 693019 h 1020278"/>
              <a:gd name="connsiteX4" fmla="*/ 19250 w 1212783"/>
              <a:gd name="connsiteY4" fmla="*/ 827773 h 1020278"/>
              <a:gd name="connsiteX5" fmla="*/ 28875 w 1212783"/>
              <a:gd name="connsiteY5" fmla="*/ 856648 h 1020278"/>
              <a:gd name="connsiteX6" fmla="*/ 57751 w 1212783"/>
              <a:gd name="connsiteY6" fmla="*/ 875899 h 1020278"/>
              <a:gd name="connsiteX7" fmla="*/ 96252 w 1212783"/>
              <a:gd name="connsiteY7" fmla="*/ 933651 h 1020278"/>
              <a:gd name="connsiteX8" fmla="*/ 115503 w 1212783"/>
              <a:gd name="connsiteY8" fmla="*/ 962526 h 1020278"/>
              <a:gd name="connsiteX9" fmla="*/ 144379 w 1212783"/>
              <a:gd name="connsiteY9" fmla="*/ 972152 h 1020278"/>
              <a:gd name="connsiteX10" fmla="*/ 163629 w 1212783"/>
              <a:gd name="connsiteY10" fmla="*/ 1001027 h 1020278"/>
              <a:gd name="connsiteX11" fmla="*/ 221381 w 1212783"/>
              <a:gd name="connsiteY11" fmla="*/ 1020278 h 1020278"/>
              <a:gd name="connsiteX12" fmla="*/ 442762 w 1212783"/>
              <a:gd name="connsiteY12" fmla="*/ 1010653 h 1020278"/>
              <a:gd name="connsiteX13" fmla="*/ 471637 w 1212783"/>
              <a:gd name="connsiteY13" fmla="*/ 991402 h 1020278"/>
              <a:gd name="connsiteX14" fmla="*/ 510139 w 1212783"/>
              <a:gd name="connsiteY14" fmla="*/ 981777 h 1020278"/>
              <a:gd name="connsiteX15" fmla="*/ 539014 w 1212783"/>
              <a:gd name="connsiteY15" fmla="*/ 972152 h 1020278"/>
              <a:gd name="connsiteX16" fmla="*/ 577515 w 1212783"/>
              <a:gd name="connsiteY16" fmla="*/ 962526 h 1020278"/>
              <a:gd name="connsiteX17" fmla="*/ 606391 w 1212783"/>
              <a:gd name="connsiteY17" fmla="*/ 952901 h 1020278"/>
              <a:gd name="connsiteX18" fmla="*/ 673768 w 1212783"/>
              <a:gd name="connsiteY18" fmla="*/ 933651 h 1020278"/>
              <a:gd name="connsiteX19" fmla="*/ 741145 w 1212783"/>
              <a:gd name="connsiteY19" fmla="*/ 885524 h 1020278"/>
              <a:gd name="connsiteX20" fmla="*/ 779646 w 1212783"/>
              <a:gd name="connsiteY20" fmla="*/ 866274 h 1020278"/>
              <a:gd name="connsiteX21" fmla="*/ 808522 w 1212783"/>
              <a:gd name="connsiteY21" fmla="*/ 847023 h 1020278"/>
              <a:gd name="connsiteX22" fmla="*/ 847023 w 1212783"/>
              <a:gd name="connsiteY22" fmla="*/ 827773 h 1020278"/>
              <a:gd name="connsiteX23" fmla="*/ 875899 w 1212783"/>
              <a:gd name="connsiteY23" fmla="*/ 808522 h 1020278"/>
              <a:gd name="connsiteX24" fmla="*/ 904774 w 1212783"/>
              <a:gd name="connsiteY24" fmla="*/ 798897 h 1020278"/>
              <a:gd name="connsiteX25" fmla="*/ 962526 w 1212783"/>
              <a:gd name="connsiteY25" fmla="*/ 760396 h 1020278"/>
              <a:gd name="connsiteX26" fmla="*/ 1020277 w 1212783"/>
              <a:gd name="connsiteY26" fmla="*/ 721895 h 1020278"/>
              <a:gd name="connsiteX27" fmla="*/ 1039528 w 1212783"/>
              <a:gd name="connsiteY27" fmla="*/ 693019 h 1020278"/>
              <a:gd name="connsiteX28" fmla="*/ 1097280 w 1212783"/>
              <a:gd name="connsiteY28" fmla="*/ 635267 h 1020278"/>
              <a:gd name="connsiteX29" fmla="*/ 1135781 w 1212783"/>
              <a:gd name="connsiteY29" fmla="*/ 577516 h 1020278"/>
              <a:gd name="connsiteX30" fmla="*/ 1155031 w 1212783"/>
              <a:gd name="connsiteY30" fmla="*/ 519764 h 1020278"/>
              <a:gd name="connsiteX31" fmla="*/ 1164656 w 1212783"/>
              <a:gd name="connsiteY31" fmla="*/ 481263 h 1020278"/>
              <a:gd name="connsiteX32" fmla="*/ 1183907 w 1212783"/>
              <a:gd name="connsiteY32" fmla="*/ 423512 h 1020278"/>
              <a:gd name="connsiteX33" fmla="*/ 1193532 w 1212783"/>
              <a:gd name="connsiteY33" fmla="*/ 394636 h 1020278"/>
              <a:gd name="connsiteX34" fmla="*/ 1203157 w 1212783"/>
              <a:gd name="connsiteY34" fmla="*/ 365760 h 1020278"/>
              <a:gd name="connsiteX35" fmla="*/ 1212783 w 1212783"/>
              <a:gd name="connsiteY35" fmla="*/ 317634 h 1020278"/>
              <a:gd name="connsiteX36" fmla="*/ 1203157 w 1212783"/>
              <a:gd name="connsiteY36" fmla="*/ 192505 h 1020278"/>
              <a:gd name="connsiteX37" fmla="*/ 1174282 w 1212783"/>
              <a:gd name="connsiteY37" fmla="*/ 173255 h 1020278"/>
              <a:gd name="connsiteX38" fmla="*/ 1155031 w 1212783"/>
              <a:gd name="connsiteY38" fmla="*/ 144379 h 1020278"/>
              <a:gd name="connsiteX39" fmla="*/ 1097280 w 1212783"/>
              <a:gd name="connsiteY39" fmla="*/ 105878 h 1020278"/>
              <a:gd name="connsiteX40" fmla="*/ 1039528 w 1212783"/>
              <a:gd name="connsiteY40" fmla="*/ 77002 h 1020278"/>
              <a:gd name="connsiteX41" fmla="*/ 1010652 w 1212783"/>
              <a:gd name="connsiteY41" fmla="*/ 57752 h 1020278"/>
              <a:gd name="connsiteX42" fmla="*/ 952901 w 1212783"/>
              <a:gd name="connsiteY42" fmla="*/ 38501 h 1020278"/>
              <a:gd name="connsiteX43" fmla="*/ 924025 w 1212783"/>
              <a:gd name="connsiteY43" fmla="*/ 19251 h 1020278"/>
              <a:gd name="connsiteX44" fmla="*/ 837397 w 1212783"/>
              <a:gd name="connsiteY44" fmla="*/ 0 h 1020278"/>
              <a:gd name="connsiteX45" fmla="*/ 625642 w 1212783"/>
              <a:gd name="connsiteY45" fmla="*/ 19251 h 1020278"/>
              <a:gd name="connsiteX46" fmla="*/ 567890 w 1212783"/>
              <a:gd name="connsiteY46" fmla="*/ 38501 h 1020278"/>
              <a:gd name="connsiteX47" fmla="*/ 539014 w 1212783"/>
              <a:gd name="connsiteY47" fmla="*/ 48126 h 1020278"/>
              <a:gd name="connsiteX48" fmla="*/ 471637 w 1212783"/>
              <a:gd name="connsiteY48" fmla="*/ 57752 h 1020278"/>
              <a:gd name="connsiteX49" fmla="*/ 394635 w 1212783"/>
              <a:gd name="connsiteY49" fmla="*/ 77002 h 1020278"/>
              <a:gd name="connsiteX50" fmla="*/ 336884 w 1212783"/>
              <a:gd name="connsiteY50" fmla="*/ 96253 h 1020278"/>
              <a:gd name="connsiteX51" fmla="*/ 308008 w 1212783"/>
              <a:gd name="connsiteY51" fmla="*/ 115503 h 1020278"/>
              <a:gd name="connsiteX52" fmla="*/ 240631 w 1212783"/>
              <a:gd name="connsiteY52" fmla="*/ 144379 h 1020278"/>
              <a:gd name="connsiteX53" fmla="*/ 211755 w 1212783"/>
              <a:gd name="connsiteY53" fmla="*/ 173255 h 1020278"/>
              <a:gd name="connsiteX54" fmla="*/ 154004 w 1212783"/>
              <a:gd name="connsiteY54" fmla="*/ 211756 h 1020278"/>
              <a:gd name="connsiteX55" fmla="*/ 96252 w 1212783"/>
              <a:gd name="connsiteY55" fmla="*/ 259882 h 1020278"/>
              <a:gd name="connsiteX56" fmla="*/ 67376 w 1212783"/>
              <a:gd name="connsiteY56" fmla="*/ 327259 h 1020278"/>
              <a:gd name="connsiteX57" fmla="*/ 48126 w 1212783"/>
              <a:gd name="connsiteY57" fmla="*/ 385011 h 1020278"/>
              <a:gd name="connsiteX58" fmla="*/ 57751 w 1212783"/>
              <a:gd name="connsiteY58" fmla="*/ 500514 h 102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2783" h="1020278">
                <a:moveTo>
                  <a:pt x="77002" y="433137"/>
                </a:moveTo>
                <a:cubicBezTo>
                  <a:pt x="89354" y="464018"/>
                  <a:pt x="109485" y="487109"/>
                  <a:pt x="86627" y="519764"/>
                </a:cubicBezTo>
                <a:cubicBezTo>
                  <a:pt x="71015" y="542067"/>
                  <a:pt x="28875" y="577516"/>
                  <a:pt x="28875" y="577516"/>
                </a:cubicBezTo>
                <a:cubicBezTo>
                  <a:pt x="3454" y="653782"/>
                  <a:pt x="12961" y="615251"/>
                  <a:pt x="0" y="693019"/>
                </a:cubicBezTo>
                <a:cubicBezTo>
                  <a:pt x="5989" y="746921"/>
                  <a:pt x="6992" y="778740"/>
                  <a:pt x="19250" y="827773"/>
                </a:cubicBezTo>
                <a:cubicBezTo>
                  <a:pt x="21711" y="837616"/>
                  <a:pt x="22537" y="848726"/>
                  <a:pt x="28875" y="856648"/>
                </a:cubicBezTo>
                <a:cubicBezTo>
                  <a:pt x="36102" y="865681"/>
                  <a:pt x="48126" y="869482"/>
                  <a:pt x="57751" y="875899"/>
                </a:cubicBezTo>
                <a:lnTo>
                  <a:pt x="96252" y="933651"/>
                </a:lnTo>
                <a:cubicBezTo>
                  <a:pt x="102669" y="943276"/>
                  <a:pt x="104529" y="958868"/>
                  <a:pt x="115503" y="962526"/>
                </a:cubicBezTo>
                <a:lnTo>
                  <a:pt x="144379" y="972152"/>
                </a:lnTo>
                <a:cubicBezTo>
                  <a:pt x="150796" y="981777"/>
                  <a:pt x="153820" y="994896"/>
                  <a:pt x="163629" y="1001027"/>
                </a:cubicBezTo>
                <a:cubicBezTo>
                  <a:pt x="180837" y="1011782"/>
                  <a:pt x="221381" y="1020278"/>
                  <a:pt x="221381" y="1020278"/>
                </a:cubicBezTo>
                <a:cubicBezTo>
                  <a:pt x="295175" y="1017070"/>
                  <a:pt x="369385" y="1019120"/>
                  <a:pt x="442762" y="1010653"/>
                </a:cubicBezTo>
                <a:cubicBezTo>
                  <a:pt x="454254" y="1009327"/>
                  <a:pt x="461004" y="995959"/>
                  <a:pt x="471637" y="991402"/>
                </a:cubicBezTo>
                <a:cubicBezTo>
                  <a:pt x="483796" y="986191"/>
                  <a:pt x="497419" y="985411"/>
                  <a:pt x="510139" y="981777"/>
                </a:cubicBezTo>
                <a:cubicBezTo>
                  <a:pt x="519894" y="978990"/>
                  <a:pt x="529259" y="974939"/>
                  <a:pt x="539014" y="972152"/>
                </a:cubicBezTo>
                <a:cubicBezTo>
                  <a:pt x="551734" y="968518"/>
                  <a:pt x="564795" y="966160"/>
                  <a:pt x="577515" y="962526"/>
                </a:cubicBezTo>
                <a:cubicBezTo>
                  <a:pt x="587271" y="959739"/>
                  <a:pt x="596635" y="955688"/>
                  <a:pt x="606391" y="952901"/>
                </a:cubicBezTo>
                <a:cubicBezTo>
                  <a:pt x="690993" y="928730"/>
                  <a:pt x="604533" y="956728"/>
                  <a:pt x="673768" y="933651"/>
                </a:cubicBezTo>
                <a:cubicBezTo>
                  <a:pt x="690292" y="921258"/>
                  <a:pt x="721443" y="896782"/>
                  <a:pt x="741145" y="885524"/>
                </a:cubicBezTo>
                <a:cubicBezTo>
                  <a:pt x="753603" y="878405"/>
                  <a:pt x="767188" y="873393"/>
                  <a:pt x="779646" y="866274"/>
                </a:cubicBezTo>
                <a:cubicBezTo>
                  <a:pt x="789690" y="860535"/>
                  <a:pt x="798478" y="852762"/>
                  <a:pt x="808522" y="847023"/>
                </a:cubicBezTo>
                <a:cubicBezTo>
                  <a:pt x="820980" y="839904"/>
                  <a:pt x="834565" y="834892"/>
                  <a:pt x="847023" y="827773"/>
                </a:cubicBezTo>
                <a:cubicBezTo>
                  <a:pt x="857067" y="822034"/>
                  <a:pt x="865552" y="813696"/>
                  <a:pt x="875899" y="808522"/>
                </a:cubicBezTo>
                <a:cubicBezTo>
                  <a:pt x="884974" y="803985"/>
                  <a:pt x="895149" y="802105"/>
                  <a:pt x="904774" y="798897"/>
                </a:cubicBezTo>
                <a:cubicBezTo>
                  <a:pt x="924025" y="786063"/>
                  <a:pt x="946166" y="776756"/>
                  <a:pt x="962526" y="760396"/>
                </a:cubicBezTo>
                <a:cubicBezTo>
                  <a:pt x="998576" y="724346"/>
                  <a:pt x="978488" y="735825"/>
                  <a:pt x="1020277" y="721895"/>
                </a:cubicBezTo>
                <a:cubicBezTo>
                  <a:pt x="1026694" y="712270"/>
                  <a:pt x="1031842" y="701665"/>
                  <a:pt x="1039528" y="693019"/>
                </a:cubicBezTo>
                <a:cubicBezTo>
                  <a:pt x="1057615" y="672671"/>
                  <a:pt x="1082178" y="657919"/>
                  <a:pt x="1097280" y="635267"/>
                </a:cubicBezTo>
                <a:lnTo>
                  <a:pt x="1135781" y="577516"/>
                </a:lnTo>
                <a:cubicBezTo>
                  <a:pt x="1142198" y="558265"/>
                  <a:pt x="1150110" y="539450"/>
                  <a:pt x="1155031" y="519764"/>
                </a:cubicBezTo>
                <a:cubicBezTo>
                  <a:pt x="1158239" y="506930"/>
                  <a:pt x="1160855" y="493934"/>
                  <a:pt x="1164656" y="481263"/>
                </a:cubicBezTo>
                <a:cubicBezTo>
                  <a:pt x="1170487" y="461827"/>
                  <a:pt x="1177490" y="442762"/>
                  <a:pt x="1183907" y="423512"/>
                </a:cubicBezTo>
                <a:lnTo>
                  <a:pt x="1193532" y="394636"/>
                </a:lnTo>
                <a:cubicBezTo>
                  <a:pt x="1196740" y="385011"/>
                  <a:pt x="1201167" y="375709"/>
                  <a:pt x="1203157" y="365760"/>
                </a:cubicBezTo>
                <a:lnTo>
                  <a:pt x="1212783" y="317634"/>
                </a:lnTo>
                <a:cubicBezTo>
                  <a:pt x="1209574" y="275924"/>
                  <a:pt x="1213936" y="232925"/>
                  <a:pt x="1203157" y="192505"/>
                </a:cubicBezTo>
                <a:cubicBezTo>
                  <a:pt x="1200176" y="181328"/>
                  <a:pt x="1182462" y="181435"/>
                  <a:pt x="1174282" y="173255"/>
                </a:cubicBezTo>
                <a:cubicBezTo>
                  <a:pt x="1166102" y="165075"/>
                  <a:pt x="1163737" y="151997"/>
                  <a:pt x="1155031" y="144379"/>
                </a:cubicBezTo>
                <a:cubicBezTo>
                  <a:pt x="1137619" y="129144"/>
                  <a:pt x="1116530" y="118712"/>
                  <a:pt x="1097280" y="105878"/>
                </a:cubicBezTo>
                <a:cubicBezTo>
                  <a:pt x="1014532" y="50712"/>
                  <a:pt x="1119223" y="116848"/>
                  <a:pt x="1039528" y="77002"/>
                </a:cubicBezTo>
                <a:cubicBezTo>
                  <a:pt x="1029181" y="71829"/>
                  <a:pt x="1021223" y="62450"/>
                  <a:pt x="1010652" y="57752"/>
                </a:cubicBezTo>
                <a:cubicBezTo>
                  <a:pt x="992109" y="49511"/>
                  <a:pt x="969785" y="49757"/>
                  <a:pt x="952901" y="38501"/>
                </a:cubicBezTo>
                <a:cubicBezTo>
                  <a:pt x="943276" y="32084"/>
                  <a:pt x="934658" y="23808"/>
                  <a:pt x="924025" y="19251"/>
                </a:cubicBezTo>
                <a:cubicBezTo>
                  <a:pt x="912125" y="14151"/>
                  <a:pt x="845970" y="1715"/>
                  <a:pt x="837397" y="0"/>
                </a:cubicBezTo>
                <a:cubicBezTo>
                  <a:pt x="790969" y="2902"/>
                  <a:pt x="685920" y="4181"/>
                  <a:pt x="625642" y="19251"/>
                </a:cubicBezTo>
                <a:cubicBezTo>
                  <a:pt x="605956" y="24173"/>
                  <a:pt x="587141" y="32084"/>
                  <a:pt x="567890" y="38501"/>
                </a:cubicBezTo>
                <a:cubicBezTo>
                  <a:pt x="558265" y="41709"/>
                  <a:pt x="549058" y="46691"/>
                  <a:pt x="539014" y="48126"/>
                </a:cubicBezTo>
                <a:lnTo>
                  <a:pt x="471637" y="57752"/>
                </a:lnTo>
                <a:cubicBezTo>
                  <a:pt x="384016" y="86959"/>
                  <a:pt x="522413" y="42153"/>
                  <a:pt x="394635" y="77002"/>
                </a:cubicBezTo>
                <a:cubicBezTo>
                  <a:pt x="375058" y="82341"/>
                  <a:pt x="353768" y="84997"/>
                  <a:pt x="336884" y="96253"/>
                </a:cubicBezTo>
                <a:cubicBezTo>
                  <a:pt x="327259" y="102670"/>
                  <a:pt x="318355" y="110330"/>
                  <a:pt x="308008" y="115503"/>
                </a:cubicBezTo>
                <a:cubicBezTo>
                  <a:pt x="266115" y="136449"/>
                  <a:pt x="287365" y="110997"/>
                  <a:pt x="240631" y="144379"/>
                </a:cubicBezTo>
                <a:cubicBezTo>
                  <a:pt x="229554" y="152291"/>
                  <a:pt x="222500" y="164898"/>
                  <a:pt x="211755" y="173255"/>
                </a:cubicBezTo>
                <a:cubicBezTo>
                  <a:pt x="193493" y="187459"/>
                  <a:pt x="170364" y="195396"/>
                  <a:pt x="154004" y="211756"/>
                </a:cubicBezTo>
                <a:cubicBezTo>
                  <a:pt x="116948" y="248812"/>
                  <a:pt x="136454" y="233081"/>
                  <a:pt x="96252" y="259882"/>
                </a:cubicBezTo>
                <a:cubicBezTo>
                  <a:pt x="65270" y="352832"/>
                  <a:pt x="114952" y="208319"/>
                  <a:pt x="67376" y="327259"/>
                </a:cubicBezTo>
                <a:cubicBezTo>
                  <a:pt x="59840" y="346100"/>
                  <a:pt x="48126" y="385011"/>
                  <a:pt x="48126" y="385011"/>
                </a:cubicBezTo>
                <a:cubicBezTo>
                  <a:pt x="59343" y="474748"/>
                  <a:pt x="57751" y="436146"/>
                  <a:pt x="57751" y="50051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p:cNvSpPr/>
          <p:nvPr/>
        </p:nvSpPr>
        <p:spPr>
          <a:xfrm>
            <a:off x="4555129" y="1157624"/>
            <a:ext cx="2002471"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Slovene</a:t>
            </a:r>
          </a:p>
        </p:txBody>
      </p:sp>
      <p:sp>
        <p:nvSpPr>
          <p:cNvPr id="6" name="Rectangle 5">
            <a:extLst>
              <a:ext uri="{FF2B5EF4-FFF2-40B4-BE49-F238E27FC236}">
                <a16:creationId xmlns:a16="http://schemas.microsoft.com/office/drawing/2014/main" id="{E27E3BB9-5708-495C-B3A2-06651EBE020F}"/>
              </a:ext>
            </a:extLst>
          </p:cNvPr>
          <p:cNvSpPr/>
          <p:nvPr/>
        </p:nvSpPr>
        <p:spPr>
          <a:xfrm>
            <a:off x="3358095" y="1600200"/>
            <a:ext cx="3195105"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600" i="0" dirty="0" err="1">
                <a:solidFill>
                  <a:srgbClr val="000000"/>
                </a:solidFill>
              </a:rPr>
              <a:t>i</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s spoken in the northeast</a:t>
            </a:r>
          </a:p>
        </p:txBody>
      </p:sp>
    </p:spTree>
    <p:extLst>
      <p:ext uri="{BB962C8B-B14F-4D97-AF65-F5344CB8AC3E}">
        <p14:creationId xmlns:p14="http://schemas.microsoft.com/office/powerpoint/2010/main" val="63259212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206914" y="6551842"/>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www.jdbassc.com/maps/map_southern_italy.asp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03" name="Picture 4"/>
          <p:cNvPicPr>
            <a:picLocks noChangeAspect="1" noChangeArrowheads="1"/>
          </p:cNvPicPr>
          <p:nvPr/>
        </p:nvPicPr>
        <p:blipFill>
          <a:blip r:embed="rId4" cstate="print"/>
          <a:srcRect/>
          <a:stretch>
            <a:fillRect/>
          </a:stretch>
        </p:blipFill>
        <p:spPr bwMode="auto">
          <a:xfrm>
            <a:off x="914400" y="609600"/>
            <a:ext cx="7315200" cy="5700433"/>
          </a:xfrm>
          <a:prstGeom prst="rect">
            <a:avLst/>
          </a:prstGeom>
          <a:noFill/>
          <a:ln w="9525">
            <a:noFill/>
            <a:miter lim="800000"/>
            <a:headEnd/>
            <a:tailEnd/>
          </a:ln>
        </p:spPr>
      </p:pic>
      <p:sp>
        <p:nvSpPr>
          <p:cNvPr id="4" name="Rectangle 3"/>
          <p:cNvSpPr/>
          <p:nvPr/>
        </p:nvSpPr>
        <p:spPr>
          <a:xfrm>
            <a:off x="4495800" y="2425104"/>
            <a:ext cx="1994457"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German</a:t>
            </a:r>
          </a:p>
        </p:txBody>
      </p:sp>
      <p:sp>
        <p:nvSpPr>
          <p:cNvPr id="5" name="Rectangle 4"/>
          <p:cNvSpPr/>
          <p:nvPr/>
        </p:nvSpPr>
        <p:spPr>
          <a:xfrm>
            <a:off x="1217794" y="2691825"/>
            <a:ext cx="1754006"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French</a:t>
            </a:r>
          </a:p>
        </p:txBody>
      </p:sp>
      <p:sp>
        <p:nvSpPr>
          <p:cNvPr id="6" name="Rectangle 5"/>
          <p:cNvSpPr/>
          <p:nvPr/>
        </p:nvSpPr>
        <p:spPr>
          <a:xfrm>
            <a:off x="6730046" y="2441608"/>
            <a:ext cx="1321196" cy="400110"/>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Slovene</a:t>
            </a:r>
          </a:p>
        </p:txBody>
      </p:sp>
      <p:sp>
        <p:nvSpPr>
          <p:cNvPr id="7" name="Rectangle 6"/>
          <p:cNvSpPr/>
          <p:nvPr/>
        </p:nvSpPr>
        <p:spPr>
          <a:xfrm>
            <a:off x="3703320" y="4038600"/>
            <a:ext cx="3058851" cy="1015663"/>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Italian</a:t>
            </a:r>
          </a:p>
        </p:txBody>
      </p:sp>
      <p:sp>
        <p:nvSpPr>
          <p:cNvPr id="8" name="Rectangle 7">
            <a:extLst>
              <a:ext uri="{FF2B5EF4-FFF2-40B4-BE49-F238E27FC236}">
                <a16:creationId xmlns:a16="http://schemas.microsoft.com/office/drawing/2014/main" id="{C26D693B-5B0A-483A-8840-35BA46CB3CB1}"/>
              </a:ext>
            </a:extLst>
          </p:cNvPr>
          <p:cNvSpPr/>
          <p:nvPr/>
        </p:nvSpPr>
        <p:spPr>
          <a:xfrm>
            <a:off x="3749571" y="4953000"/>
            <a:ext cx="3260829"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err="1">
                <a:ln>
                  <a:noFill/>
                </a:ln>
                <a:solidFill>
                  <a:srgbClr val="C00000"/>
                </a:solidFill>
                <a:effectLst/>
                <a:uLnTx/>
                <a:uFillTx/>
                <a:latin typeface="Verdana" pitchFamily="34" charset="0"/>
                <a:ea typeface="+mn-ea"/>
                <a:cs typeface="+mn-cs"/>
              </a:rPr>
              <a:t>i</a:t>
            </a: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s </a:t>
            </a:r>
            <a:r>
              <a:rPr kumimoji="0" lang="en-US" sz="1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spoken</a:t>
            </a: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 throughout Italy</a:t>
            </a:r>
          </a:p>
        </p:txBody>
      </p:sp>
      <p:sp>
        <p:nvSpPr>
          <p:cNvPr id="3" name="TextBox 2">
            <a:extLst>
              <a:ext uri="{FF2B5EF4-FFF2-40B4-BE49-F238E27FC236}">
                <a16:creationId xmlns:a16="http://schemas.microsoft.com/office/drawing/2014/main" id="{E9C2C900-A0D9-E10E-9C6E-1C98C501E563}"/>
              </a:ext>
            </a:extLst>
          </p:cNvPr>
          <p:cNvSpPr txBox="1"/>
          <p:nvPr/>
        </p:nvSpPr>
        <p:spPr>
          <a:xfrm>
            <a:off x="1323670" y="876181"/>
            <a:ext cx="6501667" cy="101566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In northern Italy people in three </a:t>
            </a: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regions</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speak a different primary language,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in addition to Italian . . . </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353DD12D-7A7A-8EEC-6630-96A345E1EE2D}"/>
                  </a:ext>
                </a:extLst>
              </p14:cNvPr>
              <p14:cNvContentPartPr/>
              <p14:nvPr/>
            </p14:nvContentPartPr>
            <p14:xfrm>
              <a:off x="4715867" y="5630760"/>
              <a:ext cx="1173600" cy="240840"/>
            </p14:xfrm>
          </p:contentPart>
        </mc:Choice>
        <mc:Fallback xmlns="">
          <p:pic>
            <p:nvPicPr>
              <p:cNvPr id="10" name="Ink 9">
                <a:extLst>
                  <a:ext uri="{FF2B5EF4-FFF2-40B4-BE49-F238E27FC236}">
                    <a16:creationId xmlns:a16="http://schemas.microsoft.com/office/drawing/2014/main" id="{353DD12D-7A7A-8EEC-6630-96A345E1EE2D}"/>
                  </a:ext>
                </a:extLst>
              </p:cNvPr>
              <p:cNvPicPr/>
              <p:nvPr/>
            </p:nvPicPr>
            <p:blipFill>
              <a:blip r:embed="rId6"/>
              <a:stretch>
                <a:fillRect/>
              </a:stretch>
            </p:blipFill>
            <p:spPr>
              <a:xfrm>
                <a:off x="4662227" y="5522760"/>
                <a:ext cx="1281240" cy="456480"/>
              </a:xfrm>
              <a:prstGeom prst="rect">
                <a:avLst/>
              </a:prstGeom>
            </p:spPr>
          </p:pic>
        </mc:Fallback>
      </mc:AlternateContent>
      <p:sp>
        <p:nvSpPr>
          <p:cNvPr id="11" name="AutoShape 8">
            <a:extLst>
              <a:ext uri="{FF2B5EF4-FFF2-40B4-BE49-F238E27FC236}">
                <a16:creationId xmlns:a16="http://schemas.microsoft.com/office/drawing/2014/main" id="{F5AC1A05-E94D-1D3C-A9BC-74A389EAFD97}"/>
              </a:ext>
            </a:extLst>
          </p:cNvPr>
          <p:cNvSpPr>
            <a:spLocks noChangeArrowheads="1"/>
          </p:cNvSpPr>
          <p:nvPr/>
        </p:nvSpPr>
        <p:spPr bwMode="auto">
          <a:xfrm rot="14537735">
            <a:off x="4055145" y="5545112"/>
            <a:ext cx="480873" cy="915681"/>
          </a:xfrm>
          <a:prstGeom prst="downArrow">
            <a:avLst>
              <a:gd name="adj1" fmla="val 50000"/>
              <a:gd name="adj2" fmla="val 50245"/>
            </a:avLst>
          </a:prstGeom>
          <a:solidFill>
            <a:schemeClr val="bg1"/>
          </a:solidFill>
          <a:ln w="57150">
            <a:solidFill>
              <a:srgbClr val="009246"/>
            </a:solidFill>
            <a:miter lim="800000"/>
            <a:headEnd/>
            <a:tailEnd/>
          </a:ln>
        </p:spPr>
        <p:txBody>
          <a:bodyPr vert="vert"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000" b="1" i="0" u="none" strike="noStrike" kern="1200" cap="none" spc="0" normalizeH="0" baseline="0" noProof="0" dirty="0">
                <a:ln>
                  <a:noFill/>
                </a:ln>
                <a:solidFill>
                  <a:srgbClr val="CE2B37"/>
                </a:solidFill>
                <a:effectLst>
                  <a:outerShdw blurRad="38100" dist="38100" dir="2700000" algn="tl">
                    <a:srgbClr val="000000">
                      <a:alpha val="43137"/>
                    </a:srgbClr>
                  </a:outerShdw>
                </a:effectLst>
                <a:uLnTx/>
                <a:uFillTx/>
                <a:latin typeface="Arial" pitchFamily="34" charset="0"/>
                <a:ea typeface="+mn-ea"/>
                <a:cs typeface="+mn-cs"/>
              </a:rPr>
              <a:t>Tuscany</a:t>
            </a:r>
          </a:p>
        </p:txBody>
      </p:sp>
    </p:spTree>
    <p:extLst>
      <p:ext uri="{BB962C8B-B14F-4D97-AF65-F5344CB8AC3E}">
        <p14:creationId xmlns:p14="http://schemas.microsoft.com/office/powerpoint/2010/main" val="302261863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7DCAD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0E86B8-A0E6-F6A7-D4B3-3A29BCD88BA8}"/>
              </a:ext>
            </a:extLst>
          </p:cNvPr>
          <p:cNvPicPr>
            <a:picLocks noChangeAspect="1"/>
          </p:cNvPicPr>
          <p:nvPr/>
        </p:nvPicPr>
        <p:blipFill>
          <a:blip r:embed="rId2"/>
          <a:stretch>
            <a:fillRect/>
          </a:stretch>
        </p:blipFill>
        <p:spPr>
          <a:xfrm>
            <a:off x="0" y="304199"/>
            <a:ext cx="9144000" cy="6249601"/>
          </a:xfrm>
          <a:prstGeom prst="rect">
            <a:avLst/>
          </a:prstGeom>
        </p:spPr>
      </p:pic>
      <p:sp>
        <p:nvSpPr>
          <p:cNvPr id="5" name="AutoShape 8">
            <a:extLst>
              <a:ext uri="{FF2B5EF4-FFF2-40B4-BE49-F238E27FC236}">
                <a16:creationId xmlns:a16="http://schemas.microsoft.com/office/drawing/2014/main" id="{34C1EFA2-84C0-EAB2-70B5-358DFE96FB46}"/>
              </a:ext>
            </a:extLst>
          </p:cNvPr>
          <p:cNvSpPr>
            <a:spLocks noChangeArrowheads="1"/>
          </p:cNvSpPr>
          <p:nvPr/>
        </p:nvSpPr>
        <p:spPr bwMode="auto">
          <a:xfrm rot="14537735">
            <a:off x="690573" y="1509179"/>
            <a:ext cx="940777" cy="2145039"/>
          </a:xfrm>
          <a:prstGeom prst="downArrow">
            <a:avLst>
              <a:gd name="adj1" fmla="val 50000"/>
              <a:gd name="adj2" fmla="val 50245"/>
            </a:avLst>
          </a:prstGeom>
          <a:solidFill>
            <a:schemeClr val="bg1"/>
          </a:solidFill>
          <a:ln w="57150">
            <a:solidFill>
              <a:srgbClr val="009246"/>
            </a:solidFill>
            <a:miter lim="800000"/>
            <a:headEnd/>
            <a:tailEnd/>
          </a:ln>
        </p:spPr>
        <p:txBody>
          <a:bodyPr vert="vert"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CE2B37"/>
                </a:solidFill>
                <a:effectLst>
                  <a:outerShdw blurRad="38100" dist="38100" dir="2700000" algn="tl">
                    <a:srgbClr val="000000">
                      <a:alpha val="43137"/>
                    </a:srgbClr>
                  </a:outerShdw>
                </a:effectLst>
                <a:uLnTx/>
                <a:uFillTx/>
                <a:latin typeface="Arial" pitchFamily="34" charset="0"/>
                <a:ea typeface="+mn-ea"/>
                <a:cs typeface="+mn-cs"/>
              </a:rPr>
              <a:t>Tuscany</a:t>
            </a:r>
          </a:p>
        </p:txBody>
      </p:sp>
      <p:pic>
        <p:nvPicPr>
          <p:cNvPr id="13" name="Picture 12" descr="A flag of italy with red white and green stripes&#10;&#10;Description automatically generated">
            <a:extLst>
              <a:ext uri="{FF2B5EF4-FFF2-40B4-BE49-F238E27FC236}">
                <a16:creationId xmlns:a16="http://schemas.microsoft.com/office/drawing/2014/main" id="{1464849E-D8BB-A6DE-EA5F-BC5FF3738E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0024" y="797133"/>
            <a:ext cx="914400" cy="609600"/>
          </a:xfrm>
          <a:prstGeom prst="rect">
            <a:avLst/>
          </a:prstGeom>
          <a:ln w="12700">
            <a:solidFill>
              <a:srgbClr val="009246"/>
            </a:solidFill>
          </a:ln>
        </p:spPr>
      </p:pic>
      <p:sp>
        <p:nvSpPr>
          <p:cNvPr id="2" name="TextBox 1">
            <a:extLst>
              <a:ext uri="{FF2B5EF4-FFF2-40B4-BE49-F238E27FC236}">
                <a16:creationId xmlns:a16="http://schemas.microsoft.com/office/drawing/2014/main" id="{31B0A051-49E3-636E-055D-199E57AC13DD}"/>
              </a:ext>
            </a:extLst>
          </p:cNvPr>
          <p:cNvSpPr txBox="1"/>
          <p:nvPr/>
        </p:nvSpPr>
        <p:spPr>
          <a:xfrm>
            <a:off x="824076" y="2655123"/>
            <a:ext cx="5249465" cy="267765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In the neighboring Tuscany </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region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 they speak Italian, which historically was based on the Florentine dialect . . . </a:t>
            </a:r>
            <a:endPar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endParaRPr>
          </a:p>
        </p:txBody>
      </p:sp>
      <p:sp>
        <p:nvSpPr>
          <p:cNvPr id="4" name="Rectangle 3">
            <a:extLst>
              <a:ext uri="{FF2B5EF4-FFF2-40B4-BE49-F238E27FC236}">
                <a16:creationId xmlns:a16="http://schemas.microsoft.com/office/drawing/2014/main" id="{F181BB22-8744-F960-09F6-0106A861F01F}"/>
              </a:ext>
            </a:extLst>
          </p:cNvPr>
          <p:cNvSpPr/>
          <p:nvPr/>
        </p:nvSpPr>
        <p:spPr>
          <a:xfrm>
            <a:off x="187932" y="427801"/>
            <a:ext cx="968535"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French</a:t>
            </a:r>
            <a:endParaRPr kumimoji="0" lang="en-US" sz="1800" b="1" i="0" u="none" strike="noStrike" kern="1200" cap="none" spc="0" normalizeH="0" baseline="0" noProof="0" dirty="0">
              <a:ln>
                <a:noFill/>
              </a:ln>
              <a:solidFill>
                <a:srgbClr val="C00000"/>
              </a:solidFill>
              <a:effectLst/>
              <a:uLnTx/>
              <a:uFillTx/>
              <a:latin typeface="Verdana" pitchFamily="34" charset="0"/>
              <a:ea typeface="+mn-ea"/>
              <a:cs typeface="+mn-cs"/>
            </a:endParaRPr>
          </a:p>
        </p:txBody>
      </p:sp>
      <p:sp>
        <p:nvSpPr>
          <p:cNvPr id="6" name="Rectangle 5">
            <a:extLst>
              <a:ext uri="{FF2B5EF4-FFF2-40B4-BE49-F238E27FC236}">
                <a16:creationId xmlns:a16="http://schemas.microsoft.com/office/drawing/2014/main" id="{F9E8A080-DC9C-1887-C762-91CC11490C50}"/>
              </a:ext>
            </a:extLst>
          </p:cNvPr>
          <p:cNvSpPr/>
          <p:nvPr/>
        </p:nvSpPr>
        <p:spPr>
          <a:xfrm>
            <a:off x="1834061" y="89247"/>
            <a:ext cx="1090363"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German</a:t>
            </a:r>
          </a:p>
        </p:txBody>
      </p:sp>
      <p:sp>
        <p:nvSpPr>
          <p:cNvPr id="7" name="Rectangle 6">
            <a:extLst>
              <a:ext uri="{FF2B5EF4-FFF2-40B4-BE49-F238E27FC236}">
                <a16:creationId xmlns:a16="http://schemas.microsoft.com/office/drawing/2014/main" id="{29CED806-9A43-8503-C323-F0B69406B65E}"/>
              </a:ext>
            </a:extLst>
          </p:cNvPr>
          <p:cNvSpPr/>
          <p:nvPr/>
        </p:nvSpPr>
        <p:spPr>
          <a:xfrm>
            <a:off x="2796622" y="304689"/>
            <a:ext cx="979755" cy="307777"/>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Slovene</a:t>
            </a:r>
          </a:p>
        </p:txBody>
      </p:sp>
      <p:sp>
        <p:nvSpPr>
          <p:cNvPr id="8" name="Rectangle 7">
            <a:extLst>
              <a:ext uri="{FF2B5EF4-FFF2-40B4-BE49-F238E27FC236}">
                <a16:creationId xmlns:a16="http://schemas.microsoft.com/office/drawing/2014/main" id="{90747ABF-EDB8-7FF0-039E-4D52B9186B21}"/>
              </a:ext>
            </a:extLst>
          </p:cNvPr>
          <p:cNvSpPr/>
          <p:nvPr/>
        </p:nvSpPr>
        <p:spPr>
          <a:xfrm>
            <a:off x="2121007" y="1841114"/>
            <a:ext cx="952505"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Italian</a:t>
            </a:r>
            <a:endParaRPr kumimoji="0" lang="en-US" sz="1800" b="1" i="0"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774159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3049515" y="6392319"/>
            <a:ext cx="3025187" cy="21544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http://healthmap.files.wordpress.com/2009/12/tuscany-map.gif</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1268" name="Picture 4"/>
          <p:cNvPicPr>
            <a:picLocks noChangeAspect="1" noChangeArrowheads="1"/>
          </p:cNvPicPr>
          <p:nvPr/>
        </p:nvPicPr>
        <p:blipFill>
          <a:blip r:embed="rId3" cstate="print"/>
          <a:srcRect/>
          <a:stretch>
            <a:fillRect/>
          </a:stretch>
        </p:blipFill>
        <p:spPr bwMode="auto">
          <a:xfrm>
            <a:off x="2095497" y="188023"/>
            <a:ext cx="4929414" cy="5461183"/>
          </a:xfrm>
          <a:prstGeom prst="rect">
            <a:avLst/>
          </a:prstGeom>
          <a:noFill/>
          <a:ln w="9525">
            <a:noFill/>
            <a:miter lim="800000"/>
            <a:headEnd/>
            <a:tailEnd/>
          </a:ln>
        </p:spPr>
      </p:pic>
      <p:sp>
        <p:nvSpPr>
          <p:cNvPr id="9" name="Oval 8"/>
          <p:cNvSpPr/>
          <p:nvPr/>
        </p:nvSpPr>
        <p:spPr bwMode="auto">
          <a:xfrm rot="1563196">
            <a:off x="2382915" y="2823210"/>
            <a:ext cx="444795" cy="347999"/>
          </a:xfrm>
          <a:prstGeom prst="ellipse">
            <a:avLst/>
          </a:pr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2" name="Picture 1" descr="A flag of italy with red white and green stripes&#10;&#10;Description automatically generated">
            <a:extLst>
              <a:ext uri="{FF2B5EF4-FFF2-40B4-BE49-F238E27FC236}">
                <a16:creationId xmlns:a16="http://schemas.microsoft.com/office/drawing/2014/main" id="{CE3121B9-4946-E27F-45B7-D642535707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3169" y="1887859"/>
            <a:ext cx="914400" cy="609600"/>
          </a:xfrm>
          <a:prstGeom prst="rect">
            <a:avLst/>
          </a:prstGeom>
          <a:ln w="12700">
            <a:solidFill>
              <a:srgbClr val="009246"/>
            </a:solidFill>
          </a:ln>
        </p:spPr>
      </p:pic>
      <p:sp>
        <p:nvSpPr>
          <p:cNvPr id="3" name="AutoShape 8">
            <a:extLst>
              <a:ext uri="{FF2B5EF4-FFF2-40B4-BE49-F238E27FC236}">
                <a16:creationId xmlns:a16="http://schemas.microsoft.com/office/drawing/2014/main" id="{C3C777FA-7877-6374-E842-65F1B8D347A4}"/>
              </a:ext>
            </a:extLst>
          </p:cNvPr>
          <p:cNvSpPr>
            <a:spLocks noChangeArrowheads="1"/>
          </p:cNvSpPr>
          <p:nvPr/>
        </p:nvSpPr>
        <p:spPr bwMode="auto">
          <a:xfrm rot="15610377">
            <a:off x="1701225" y="1307047"/>
            <a:ext cx="940777" cy="2145039"/>
          </a:xfrm>
          <a:prstGeom prst="downArrow">
            <a:avLst>
              <a:gd name="adj1" fmla="val 50000"/>
              <a:gd name="adj2" fmla="val 50245"/>
            </a:avLst>
          </a:prstGeom>
          <a:solidFill>
            <a:schemeClr val="bg1"/>
          </a:solidFill>
          <a:ln w="57150">
            <a:solidFill>
              <a:srgbClr val="009246"/>
            </a:solidFill>
            <a:miter lim="800000"/>
            <a:headEnd/>
            <a:tailEnd/>
          </a:ln>
        </p:spPr>
        <p:txBody>
          <a:bodyPr vert="vert"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CE2B37"/>
                </a:solidFill>
                <a:effectLst/>
                <a:uLnTx/>
                <a:uFillTx/>
                <a:latin typeface="Arial" pitchFamily="34" charset="0"/>
                <a:ea typeface="+mn-ea"/>
                <a:cs typeface="+mn-cs"/>
              </a:rPr>
              <a:t>Pisa</a:t>
            </a:r>
          </a:p>
        </p:txBody>
      </p:sp>
      <p:sp>
        <p:nvSpPr>
          <p:cNvPr id="4" name="AutoShape 8">
            <a:extLst>
              <a:ext uri="{FF2B5EF4-FFF2-40B4-BE49-F238E27FC236}">
                <a16:creationId xmlns:a16="http://schemas.microsoft.com/office/drawing/2014/main" id="{576E0865-80BD-3D09-CDEE-FD9C44919B7E}"/>
              </a:ext>
            </a:extLst>
          </p:cNvPr>
          <p:cNvSpPr>
            <a:spLocks noChangeArrowheads="1"/>
          </p:cNvSpPr>
          <p:nvPr/>
        </p:nvSpPr>
        <p:spPr bwMode="auto">
          <a:xfrm rot="4368292">
            <a:off x="6025325" y="549476"/>
            <a:ext cx="940777" cy="2145039"/>
          </a:xfrm>
          <a:prstGeom prst="downArrow">
            <a:avLst>
              <a:gd name="adj1" fmla="val 50000"/>
              <a:gd name="adj2" fmla="val 50245"/>
            </a:avLst>
          </a:prstGeom>
          <a:solidFill>
            <a:schemeClr val="bg1"/>
          </a:solidFill>
          <a:ln w="57150">
            <a:solidFill>
              <a:srgbClr val="009246"/>
            </a:solidFill>
            <a:miter lim="800000"/>
            <a:headEnd/>
            <a:tailEnd/>
          </a:ln>
        </p:spPr>
        <p:txBody>
          <a:bodyPr vert="vert270"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CE2B37"/>
                </a:solidFill>
                <a:effectLst/>
                <a:uLnTx/>
                <a:uFillTx/>
                <a:latin typeface="Arial" pitchFamily="34" charset="0"/>
                <a:ea typeface="+mn-ea"/>
                <a:cs typeface="+mn-cs"/>
              </a:rPr>
              <a:t>Florence</a:t>
            </a:r>
          </a:p>
        </p:txBody>
      </p:sp>
    </p:spTree>
    <p:extLst>
      <p:ext uri="{BB962C8B-B14F-4D97-AF65-F5344CB8AC3E}">
        <p14:creationId xmlns:p14="http://schemas.microsoft.com/office/powerpoint/2010/main" val="40905595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graphicFrame>
        <p:nvGraphicFramePr>
          <p:cNvPr id="5" name="Table 4"/>
          <p:cNvGraphicFramePr>
            <a:graphicFrameLocks noGrp="1"/>
          </p:cNvGraphicFramePr>
          <p:nvPr/>
        </p:nvGraphicFramePr>
        <p:xfrm>
          <a:off x="990600" y="608023"/>
          <a:ext cx="7010400" cy="5487977"/>
        </p:xfrm>
        <a:graphic>
          <a:graphicData uri="http://schemas.openxmlformats.org/drawingml/2006/table">
            <a:tbl>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tblGrid>
              <a:tr h="540232">
                <a:tc>
                  <a:txBody>
                    <a:bodyPr/>
                    <a:lstStyle/>
                    <a:p>
                      <a:pPr algn="l"/>
                      <a:r>
                        <a:rPr lang="en-US" dirty="0">
                          <a:hlinkClick r:id="rId5" tooltip="Official &#10;language"/>
                        </a:rPr>
                        <a:t>Official language</a:t>
                      </a:r>
                      <a:r>
                        <a:rPr lang="en-US" dirty="0"/>
                        <a:t>(s)</a:t>
                      </a:r>
                    </a:p>
                  </a:txBody>
                  <a:tcPr anchor="ctr">
                    <a:lnL>
                      <a:noFill/>
                    </a:lnL>
                    <a:lnR>
                      <a:noFill/>
                    </a:lnR>
                    <a:lnT>
                      <a:noFill/>
                    </a:lnT>
                    <a:lnB>
                      <a:noFill/>
                    </a:lnB>
                    <a:solidFill>
                      <a:schemeClr val="bg1">
                        <a:alpha val="89000"/>
                      </a:schemeClr>
                    </a:solidFill>
                  </a:tcPr>
                </a:tc>
                <a:tc>
                  <a:txBody>
                    <a:bodyPr/>
                    <a:lstStyle/>
                    <a:p>
                      <a:r>
                        <a:rPr lang="en-US" b="1" dirty="0">
                          <a:solidFill>
                            <a:srgbClr val="C00000"/>
                          </a:solidFill>
                          <a:hlinkClick r:id="rId6" tooltip="Italian &#10;language">
                            <a:extLst>
                              <a:ext uri="{A12FA001-AC4F-418D-AE19-62706E023703}">
                                <ahyp:hlinkClr xmlns:ahyp="http://schemas.microsoft.com/office/drawing/2018/hyperlinkcolor" val="tx"/>
                              </a:ext>
                            </a:extLst>
                          </a:hlinkClick>
                        </a:rPr>
                        <a:t>Italian</a:t>
                      </a:r>
                      <a:endParaRPr lang="en-US" b="1" dirty="0">
                        <a:solidFill>
                          <a:srgbClr val="C00000"/>
                        </a:solidFill>
                      </a:endParaRPr>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0"/>
                  </a:ext>
                </a:extLst>
              </a:tr>
              <a:tr h="540232">
                <a:tc>
                  <a:txBody>
                    <a:bodyPr/>
                    <a:lstStyle/>
                    <a:p>
                      <a:pPr algn="l"/>
                      <a:r>
                        <a:rPr lang="en-US" dirty="0">
                          <a:hlinkClick r:id="rId7" tooltip="Regional &#10;language"/>
                        </a:rPr>
                        <a:t>Regional language</a:t>
                      </a:r>
                      <a:r>
                        <a:rPr lang="en-US" dirty="0"/>
                        <a:t>(s)</a:t>
                      </a:r>
                    </a:p>
                  </a:txBody>
                  <a:tcPr anchor="ctr">
                    <a:lnL>
                      <a:noFill/>
                    </a:lnL>
                    <a:lnR>
                      <a:noFill/>
                    </a:lnR>
                    <a:lnT>
                      <a:noFill/>
                    </a:lnT>
                    <a:lnB>
                      <a:noFill/>
                    </a:lnB>
                    <a:solidFill>
                      <a:schemeClr val="bg1">
                        <a:alpha val="89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C00000"/>
                          </a:solidFill>
                          <a:hlinkClick r:id="rId8" tooltip="German &#10;language">
                            <a:extLst>
                              <a:ext uri="{A12FA001-AC4F-418D-AE19-62706E023703}">
                                <ahyp:hlinkClr xmlns:ahyp="http://schemas.microsoft.com/office/drawing/2018/hyperlinkcolor" val="tx"/>
                              </a:ext>
                            </a:extLst>
                          </a:hlinkClick>
                        </a:rPr>
                        <a:t>German</a:t>
                      </a:r>
                      <a:r>
                        <a:rPr lang="en-US" dirty="0"/>
                        <a:t>, </a:t>
                      </a:r>
                      <a:r>
                        <a:rPr lang="en-US" dirty="0">
                          <a:hlinkClick r:id="rId9" tooltip="Neapolitan language"/>
                        </a:rPr>
                        <a:t>Neapolitan</a:t>
                      </a:r>
                      <a:r>
                        <a:rPr lang="en-US" dirty="0"/>
                        <a:t>, </a:t>
                      </a:r>
                      <a:r>
                        <a:rPr lang="en-US" b="1" dirty="0">
                          <a:solidFill>
                            <a:srgbClr val="C00000"/>
                          </a:solidFill>
                          <a:hlinkClick r:id="rId10" tooltip="Slovene &#10;language">
                            <a:extLst>
                              <a:ext uri="{A12FA001-AC4F-418D-AE19-62706E023703}">
                                <ahyp:hlinkClr xmlns:ahyp="http://schemas.microsoft.com/office/drawing/2018/hyperlinkcolor" val="tx"/>
                              </a:ext>
                            </a:extLst>
                          </a:hlinkClick>
                        </a:rPr>
                        <a:t>Slovene</a:t>
                      </a:r>
                      <a:r>
                        <a:rPr lang="en-US" dirty="0"/>
                        <a:t>, </a:t>
                      </a:r>
                      <a:r>
                        <a:rPr lang="en-US" dirty="0" err="1">
                          <a:hlinkClick r:id="rId11" tooltip="Piedmontese language"/>
                        </a:rPr>
                        <a:t>Piedmontese</a:t>
                      </a:r>
                      <a:r>
                        <a:rPr lang="en-US" dirty="0"/>
                        <a:t>, </a:t>
                      </a:r>
                      <a:r>
                        <a:rPr lang="en-US" dirty="0">
                          <a:hlinkClick r:id="rId12" tooltip="Sardinian language"/>
                        </a:rPr>
                        <a:t>Sardinian</a:t>
                      </a:r>
                      <a:r>
                        <a:rPr lang="en-US" dirty="0"/>
                        <a:t>, </a:t>
                      </a:r>
                      <a:r>
                        <a:rPr lang="en-US" dirty="0">
                          <a:hlinkClick r:id="rId12" tooltip="Sardinian language"/>
                        </a:rPr>
                        <a:t>Sardinian</a:t>
                      </a:r>
                      <a:r>
                        <a:rPr lang="en-US" dirty="0"/>
                        <a:t>, </a:t>
                      </a:r>
                      <a:r>
                        <a:rPr lang="en-US" dirty="0" err="1">
                          <a:hlinkClick r:id="rId13" tooltip="Tabarchino (page does not exist)"/>
                        </a:rPr>
                        <a:t>Tabarchino</a:t>
                      </a:r>
                      <a:r>
                        <a:rPr lang="en-US" dirty="0"/>
                        <a:t>, </a:t>
                      </a:r>
                      <a:r>
                        <a:rPr lang="en-US" dirty="0" err="1">
                          <a:hlinkClick r:id="rId14" tooltip="Sassarese"/>
                        </a:rPr>
                        <a:t>Sassarese</a:t>
                      </a:r>
                      <a:r>
                        <a:rPr lang="en-US" dirty="0"/>
                        <a:t>, </a:t>
                      </a:r>
                      <a:r>
                        <a:rPr lang="en-US" dirty="0" err="1">
                          <a:hlinkClick r:id="rId15" tooltip="Gallurese"/>
                        </a:rPr>
                        <a:t>Gallurese</a:t>
                      </a:r>
                      <a:r>
                        <a:rPr lang="en-US" dirty="0"/>
                        <a:t>, </a:t>
                      </a:r>
                      <a:r>
                        <a:rPr lang="en-US" dirty="0" err="1">
                          <a:hlinkClick r:id="rId16" tooltip="Ladin &#10;language"/>
                        </a:rPr>
                        <a:t>Ladin</a:t>
                      </a:r>
                      <a:r>
                        <a:rPr lang="en-US" dirty="0"/>
                        <a:t>, </a:t>
                      </a:r>
                      <a:r>
                        <a:rPr lang="en-US" dirty="0" err="1">
                          <a:hlinkClick r:id="rId17" tooltip="Cimbrian&#10; language"/>
                        </a:rPr>
                        <a:t>Cimbrian</a:t>
                      </a:r>
                      <a:r>
                        <a:rPr lang="en-US" dirty="0"/>
                        <a:t>, </a:t>
                      </a:r>
                      <a:r>
                        <a:rPr lang="en-US" dirty="0" err="1">
                          <a:hlinkClick r:id="rId18" tooltip="Mocheno &#10;language"/>
                        </a:rPr>
                        <a:t>Mocheno</a:t>
                      </a:r>
                      <a:r>
                        <a:rPr lang="en-US" dirty="0"/>
                        <a:t>, </a:t>
                      </a:r>
                      <a:r>
                        <a:rPr lang="en-US" dirty="0">
                          <a:hlinkClick r:id="rId19" tooltip="Venetian&#10; language"/>
                        </a:rPr>
                        <a:t>Venetian</a:t>
                      </a:r>
                      <a:endParaRPr lang="en-US"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1"/>
                  </a:ext>
                </a:extLst>
              </a:tr>
              <a:tr h="540232">
                <a:tc>
                  <a:txBody>
                    <a:bodyPr/>
                    <a:lstStyle/>
                    <a:p>
                      <a:pPr algn="l"/>
                      <a:r>
                        <a:rPr lang="en-US">
                          <a:hlinkClick r:id="rId20" tooltip="Minority &#10;language"/>
                        </a:rPr>
                        <a:t>Minority language</a:t>
                      </a:r>
                      <a:r>
                        <a:rPr lang="en-US"/>
                        <a:t>(s)</a:t>
                      </a:r>
                    </a:p>
                  </a:txBody>
                  <a:tcPr anchor="ctr">
                    <a:lnL>
                      <a:noFill/>
                    </a:lnL>
                    <a:lnR>
                      <a:noFill/>
                    </a:lnR>
                    <a:lnT>
                      <a:noFill/>
                    </a:lnT>
                    <a:lnB>
                      <a:noFill/>
                    </a:lnB>
                    <a:solidFill>
                      <a:schemeClr val="bg1">
                        <a:alpha val="89000"/>
                      </a:schemeClr>
                    </a:solidFill>
                  </a:tcPr>
                </a:tc>
                <a:tc>
                  <a:txBody>
                    <a:bodyPr/>
                    <a:lstStyle/>
                    <a:p>
                      <a:r>
                        <a:rPr lang="it-IT" dirty="0">
                          <a:hlinkClick r:id="rId21" tooltip="Albanian&#10; language"/>
                        </a:rPr>
                        <a:t>Albanian</a:t>
                      </a:r>
                      <a:r>
                        <a:rPr lang="it-IT" dirty="0"/>
                        <a:t>, </a:t>
                      </a:r>
                      <a:r>
                        <a:rPr lang="it-IT" dirty="0">
                          <a:hlinkClick r:id="rId22" tooltip="Catalan &#10;language"/>
                        </a:rPr>
                        <a:t>Catalan</a:t>
                      </a:r>
                      <a:r>
                        <a:rPr lang="it-IT" dirty="0"/>
                        <a:t>, </a:t>
                      </a:r>
                      <a:r>
                        <a:rPr lang="it-IT" dirty="0">
                          <a:hlinkClick r:id="rId8" tooltip="German &#10;language"/>
                        </a:rPr>
                        <a:t>German</a:t>
                      </a:r>
                      <a:r>
                        <a:rPr lang="it-IT" dirty="0"/>
                        <a:t>, </a:t>
                      </a:r>
                      <a:r>
                        <a:rPr lang="it-IT" dirty="0">
                          <a:hlinkClick r:id="rId23" tooltip="Greek &#10;language"/>
                        </a:rPr>
                        <a:t>Greek</a:t>
                      </a:r>
                      <a:r>
                        <a:rPr lang="it-IT" dirty="0"/>
                        <a:t>, </a:t>
                      </a:r>
                      <a:r>
                        <a:rPr lang="it-IT" b="1" dirty="0">
                          <a:solidFill>
                            <a:srgbClr val="C00000"/>
                          </a:solidFill>
                          <a:hlinkClick r:id="rId10" tooltip="Slovene &#10;language">
                            <a:extLst>
                              <a:ext uri="{A12FA001-AC4F-418D-AE19-62706E023703}">
                                <ahyp:hlinkClr xmlns:ahyp="http://schemas.microsoft.com/office/drawing/2018/hyperlinkcolor" val="tx"/>
                              </a:ext>
                            </a:extLst>
                          </a:hlinkClick>
                        </a:rPr>
                        <a:t>Slovene</a:t>
                      </a:r>
                      <a:r>
                        <a:rPr lang="it-IT" dirty="0"/>
                        <a:t>, </a:t>
                      </a:r>
                      <a:r>
                        <a:rPr lang="it-IT" dirty="0">
                          <a:hlinkClick r:id="rId24" tooltip="Croatian &#10;language"/>
                        </a:rPr>
                        <a:t>Croatian</a:t>
                      </a:r>
                      <a:r>
                        <a:rPr lang="it-IT" dirty="0"/>
                        <a:t>, </a:t>
                      </a:r>
                      <a:r>
                        <a:rPr lang="it-IT" b="1" dirty="0">
                          <a:solidFill>
                            <a:srgbClr val="C00000"/>
                          </a:solidFill>
                          <a:hlinkClick r:id="rId25" tooltip="French &#10;language">
                            <a:extLst>
                              <a:ext uri="{A12FA001-AC4F-418D-AE19-62706E023703}">
                                <ahyp:hlinkClr xmlns:ahyp="http://schemas.microsoft.com/office/drawing/2018/hyperlinkcolor" val="tx"/>
                              </a:ext>
                            </a:extLst>
                          </a:hlinkClick>
                        </a:rPr>
                        <a:t>French</a:t>
                      </a:r>
                      <a:r>
                        <a:rPr lang="it-IT" dirty="0"/>
                        <a:t>, </a:t>
                      </a:r>
                      <a:r>
                        <a:rPr lang="it-IT" dirty="0">
                          <a:hlinkClick r:id="rId26" tooltip="Franco-Provençal language"/>
                        </a:rPr>
                        <a:t>Franco-Provençal</a:t>
                      </a:r>
                      <a:r>
                        <a:rPr lang="it-IT" dirty="0"/>
                        <a:t>, </a:t>
                      </a:r>
                      <a:r>
                        <a:rPr lang="it-IT" dirty="0">
                          <a:hlinkClick r:id="rId27" tooltip="Friulian"/>
                        </a:rPr>
                        <a:t>Friulian</a:t>
                      </a:r>
                      <a:r>
                        <a:rPr lang="it-IT" dirty="0"/>
                        <a:t>, </a:t>
                      </a:r>
                      <a:r>
                        <a:rPr lang="it-IT" dirty="0">
                          <a:hlinkClick r:id="rId28" tooltip="Ladin"/>
                        </a:rPr>
                        <a:t>Ladin</a:t>
                      </a:r>
                      <a:r>
                        <a:rPr lang="it-IT" dirty="0"/>
                        <a:t>, </a:t>
                      </a:r>
                      <a:r>
                        <a:rPr lang="it-IT" dirty="0">
                          <a:hlinkClick r:id="rId29" tooltip="Occitan"/>
                        </a:rPr>
                        <a:t>Occitan</a:t>
                      </a:r>
                      <a:r>
                        <a:rPr lang="it-IT" dirty="0"/>
                        <a:t>, </a:t>
                      </a:r>
                      <a:r>
                        <a:rPr lang="it-IT" dirty="0">
                          <a:hlinkClick r:id="rId12" tooltip="Sardinian &#10;language"/>
                        </a:rPr>
                        <a:t>Sardinia</a:t>
                      </a:r>
                      <a:endParaRPr lang="en-US"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2"/>
                  </a:ext>
                </a:extLst>
              </a:tr>
              <a:tr h="945406">
                <a:tc>
                  <a:txBody>
                    <a:bodyPr/>
                    <a:lstStyle/>
                    <a:p>
                      <a:pPr algn="l"/>
                      <a:r>
                        <a:rPr lang="en-US"/>
                        <a:t>Main </a:t>
                      </a:r>
                      <a:r>
                        <a:rPr lang="en-US">
                          <a:hlinkClick r:id="rId30" tooltip="Immigrant &#10;language"/>
                        </a:rPr>
                        <a:t>immigrant language</a:t>
                      </a:r>
                      <a:r>
                        <a:rPr lang="en-US"/>
                        <a:t>(s)</a:t>
                      </a:r>
                    </a:p>
                  </a:txBody>
                  <a:tcPr anchor="ctr">
                    <a:lnL>
                      <a:noFill/>
                    </a:lnL>
                    <a:lnR>
                      <a:noFill/>
                    </a:lnR>
                    <a:lnT>
                      <a:noFill/>
                    </a:lnT>
                    <a:lnB>
                      <a:noFill/>
                    </a:lnB>
                    <a:solidFill>
                      <a:schemeClr val="bg1">
                        <a:alpha val="89000"/>
                      </a:schemeClr>
                    </a:solidFill>
                  </a:tcPr>
                </a:tc>
                <a:tc>
                  <a:txBody>
                    <a:bodyPr/>
                    <a:lstStyle/>
                    <a:p>
                      <a:r>
                        <a:rPr lang="it-IT" dirty="0">
                          <a:hlinkClick r:id="rId31" tooltip="Romanian &#10;language"/>
                        </a:rPr>
                        <a:t>Romanian</a:t>
                      </a:r>
                      <a:r>
                        <a:rPr lang="it-IT" dirty="0"/>
                        <a:t>, </a:t>
                      </a:r>
                      <a:r>
                        <a:rPr lang="it-IT" dirty="0">
                          <a:hlinkClick r:id="rId32" tooltip="Berber &#10;languages"/>
                        </a:rPr>
                        <a:t>Berber</a:t>
                      </a:r>
                      <a:r>
                        <a:rPr lang="it-IT" dirty="0"/>
                        <a:t>, </a:t>
                      </a:r>
                      <a:r>
                        <a:rPr lang="it-IT" dirty="0">
                          <a:hlinkClick r:id="rId33" tooltip="Maghrebi &#10;Arabic"/>
                        </a:rPr>
                        <a:t>Maghrebi Arabic</a:t>
                      </a:r>
                      <a:r>
                        <a:rPr lang="it-IT" dirty="0"/>
                        <a:t>, </a:t>
                      </a:r>
                      <a:r>
                        <a:rPr lang="it-IT" dirty="0">
                          <a:hlinkClick r:id="rId21" tooltip="Albanian &#10;language"/>
                        </a:rPr>
                        <a:t>Albanian</a:t>
                      </a:r>
                      <a:endParaRPr lang="it-IT"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3"/>
                  </a:ext>
                </a:extLst>
              </a:tr>
              <a:tr h="1350579">
                <a:tc>
                  <a:txBody>
                    <a:bodyPr/>
                    <a:lstStyle/>
                    <a:p>
                      <a:pPr algn="l"/>
                      <a:r>
                        <a:rPr lang="en-US"/>
                        <a:t>Main </a:t>
                      </a:r>
                      <a:r>
                        <a:rPr lang="en-US">
                          <a:hlinkClick r:id="rId34" tooltip="Foreign &#10;language"/>
                        </a:rPr>
                        <a:t>foreign language</a:t>
                      </a:r>
                      <a:r>
                        <a:rPr lang="en-US"/>
                        <a:t>(s)</a:t>
                      </a:r>
                    </a:p>
                  </a:txBody>
                  <a:tcPr anchor="ctr">
                    <a:lnL>
                      <a:noFill/>
                    </a:lnL>
                    <a:lnR>
                      <a:noFill/>
                    </a:lnR>
                    <a:lnT>
                      <a:noFill/>
                    </a:lnT>
                    <a:lnB>
                      <a:noFill/>
                    </a:lnB>
                    <a:solidFill>
                      <a:schemeClr val="bg1">
                        <a:alpha val="89000"/>
                      </a:schemeClr>
                    </a:solidFill>
                  </a:tcPr>
                </a:tc>
                <a:tc>
                  <a:txBody>
                    <a:bodyPr/>
                    <a:lstStyle/>
                    <a:p>
                      <a:r>
                        <a:rPr lang="en-US" dirty="0">
                          <a:hlinkClick r:id="rId35" tooltip="English &#10;language"/>
                        </a:rPr>
                        <a:t>English</a:t>
                      </a:r>
                      <a:r>
                        <a:rPr lang="en-US" dirty="0"/>
                        <a:t> (25%)</a:t>
                      </a:r>
                      <a:br>
                        <a:rPr lang="en-US" dirty="0"/>
                      </a:br>
                      <a:r>
                        <a:rPr lang="en-US" dirty="0">
                          <a:hlinkClick r:id="rId36" tooltip="Spanish &#10;language"/>
                        </a:rPr>
                        <a:t>Spanish</a:t>
                      </a:r>
                      <a:r>
                        <a:rPr lang="en-US" dirty="0"/>
                        <a:t> (17%)</a:t>
                      </a:r>
                      <a:br>
                        <a:rPr lang="en-US" dirty="0"/>
                      </a:br>
                      <a:r>
                        <a:rPr lang="en-US" dirty="0">
                          <a:hlinkClick r:id="rId25" tooltip="French &#10;language"/>
                        </a:rPr>
                        <a:t>French</a:t>
                      </a:r>
                      <a:r>
                        <a:rPr lang="en-US" dirty="0"/>
                        <a:t> (14%)</a:t>
                      </a:r>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4"/>
                  </a:ext>
                </a:extLst>
              </a:tr>
            </a:tbl>
          </a:graphicData>
        </a:graphic>
      </p:graphicFrame>
      <p:sp>
        <p:nvSpPr>
          <p:cNvPr id="6" name="TextBox 5">
            <a:extLst>
              <a:ext uri="{FF2B5EF4-FFF2-40B4-BE49-F238E27FC236}">
                <a16:creationId xmlns:a16="http://schemas.microsoft.com/office/drawing/2014/main" id="{49FA6CFB-13A4-463D-8389-1B240F4BBCDF}"/>
              </a:ext>
            </a:extLst>
          </p:cNvPr>
          <p:cNvSpPr txBox="1"/>
          <p:nvPr/>
        </p:nvSpPr>
        <p:spPr>
          <a:xfrm>
            <a:off x="2286000" y="152400"/>
            <a:ext cx="4572000" cy="400110"/>
          </a:xfrm>
          <a:prstGeom prst="rect">
            <a:avLst/>
          </a:prstGeom>
          <a:noFill/>
        </p:spPr>
        <p:txBody>
          <a:bodyPr wrap="square">
            <a:spAutoFit/>
          </a:bodyPr>
          <a:lstStyle/>
          <a:p>
            <a:r>
              <a:rPr kumimoji="0" lang="en-US" sz="2000" b="0" i="0" u="none" strike="noStrike" kern="1200" cap="none" spc="0" normalizeH="0" baseline="0" noProof="0" dirty="0">
                <a:ln>
                  <a:noFill/>
                </a:ln>
                <a:effectLst/>
                <a:uLnTx/>
                <a:uFillTx/>
                <a:latin typeface="Verdana" pitchFamily="34" charset="0"/>
                <a:ea typeface="+mn-ea"/>
                <a:cs typeface="+mn-cs"/>
              </a:rPr>
              <a:t>all the languages include . . .</a:t>
            </a:r>
            <a:endParaRPr lang="en-US" sz="2000" b="0" dirty="0"/>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838200" y="2524542"/>
            <a:ext cx="7543800" cy="2123658"/>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But throughout Italy as a whole, Italian is spoken as a main language . . .</a:t>
            </a:r>
          </a:p>
        </p:txBody>
      </p:sp>
    </p:spTree>
    <p:extLst>
      <p:ext uri="{BB962C8B-B14F-4D97-AF65-F5344CB8AC3E}">
        <p14:creationId xmlns:p14="http://schemas.microsoft.com/office/powerpoint/2010/main" val="51553978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3" name="Rectangle 2"/>
          <p:cNvSpPr/>
          <p:nvPr/>
        </p:nvSpPr>
        <p:spPr>
          <a:xfrm>
            <a:off x="2434888" y="2844225"/>
            <a:ext cx="1718740"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Italian</a:t>
            </a:r>
          </a:p>
        </p:txBody>
      </p:sp>
    </p:spTree>
    <p:extLst>
      <p:ext uri="{BB962C8B-B14F-4D97-AF65-F5344CB8AC3E}">
        <p14:creationId xmlns:p14="http://schemas.microsoft.com/office/powerpoint/2010/main" val="339077328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838200" y="2524542"/>
            <a:ext cx="7543800" cy="225908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although dialect differences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are significant . . .</a:t>
            </a:r>
          </a:p>
        </p:txBody>
      </p:sp>
    </p:spTree>
    <p:extLst>
      <p:ext uri="{BB962C8B-B14F-4D97-AF65-F5344CB8AC3E}">
        <p14:creationId xmlns:p14="http://schemas.microsoft.com/office/powerpoint/2010/main" val="426545594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9491" name="Rectangle 3"/>
          <p:cNvSpPr>
            <a:spLocks noGrp="1" noChangeArrowheads="1"/>
          </p:cNvSpPr>
          <p:nvPr>
            <p:ph type="body" idx="1"/>
          </p:nvPr>
        </p:nvSpPr>
        <p:spPr>
          <a:xfrm>
            <a:off x="914400" y="1263908"/>
            <a:ext cx="7315200" cy="4955203"/>
          </a:xfrm>
        </p:spPr>
        <p:txBody>
          <a:bodyPr/>
          <a:lstStyle/>
          <a:p>
            <a:pPr marL="0" indent="0" algn="ctr" eaLnBrk="1" hangingPunct="1">
              <a:spcBef>
                <a:spcPts val="0"/>
              </a:spcBef>
              <a:buNone/>
            </a:pPr>
            <a:r>
              <a:rPr lang="en-US" sz="2800" dirty="0"/>
              <a:t>The Italian </a:t>
            </a:r>
            <a:r>
              <a:rPr lang="en-US" sz="2800" b="1" dirty="0"/>
              <a:t>history of invasions </a:t>
            </a:r>
            <a:r>
              <a:rPr lang="en-US" sz="2800" dirty="0"/>
              <a:t>has produced many dialects, each the product of the particular regional invader</a:t>
            </a:r>
          </a:p>
          <a:p>
            <a:pPr eaLnBrk="1" hangingPunct="1">
              <a:spcBef>
                <a:spcPts val="0"/>
              </a:spcBef>
            </a:pPr>
            <a:endParaRPr lang="en-US" sz="1600" dirty="0"/>
          </a:p>
          <a:p>
            <a:pPr marL="463550" lvl="1" indent="-231775" eaLnBrk="1" hangingPunct="1">
              <a:spcBef>
                <a:spcPts val="0"/>
              </a:spcBef>
            </a:pPr>
            <a:r>
              <a:rPr lang="en-US" sz="2400" dirty="0"/>
              <a:t>The language of Italy consists of </a:t>
            </a:r>
            <a:br>
              <a:rPr lang="en-US" sz="2400" dirty="0"/>
            </a:br>
            <a:r>
              <a:rPr lang="en-US" b="1" dirty="0"/>
              <a:t>both local dialects and Italian</a:t>
            </a:r>
            <a:r>
              <a:rPr lang="en-US" sz="2400" dirty="0"/>
              <a:t>, </a:t>
            </a:r>
            <a:br>
              <a:rPr lang="en-US" sz="2400" dirty="0"/>
            </a:br>
            <a:r>
              <a:rPr lang="en-US" sz="2400" dirty="0"/>
              <a:t>a derivative of the Tuscan language</a:t>
            </a:r>
          </a:p>
          <a:p>
            <a:pPr marL="463550" lvl="1" indent="-231775" eaLnBrk="1" hangingPunct="1">
              <a:spcBef>
                <a:spcPts val="0"/>
              </a:spcBef>
            </a:pPr>
            <a:endParaRPr lang="en-US" sz="1600" dirty="0"/>
          </a:p>
          <a:p>
            <a:pPr marL="463550" lvl="1" indent="-231775" eaLnBrk="1" hangingPunct="1">
              <a:spcBef>
                <a:spcPts val="0"/>
              </a:spcBef>
            </a:pPr>
            <a:r>
              <a:rPr lang="en-US" sz="2400" dirty="0"/>
              <a:t>Although linguistic variations are disappearing to some extent due to the homogenizing effects of television and telecommunications, </a:t>
            </a:r>
            <a:r>
              <a:rPr lang="en-US" sz="2400" b="1" dirty="0"/>
              <a:t>Italians still cling to the notion of having their own regional dialect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1688167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81200" y="2568476"/>
            <a:ext cx="5181600" cy="230832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So first, a bit of history and background . . .</a:t>
            </a:r>
          </a:p>
        </p:txBody>
      </p:sp>
    </p:spTree>
    <p:extLst>
      <p:ext uri="{BB962C8B-B14F-4D97-AF65-F5344CB8AC3E}">
        <p14:creationId xmlns:p14="http://schemas.microsoft.com/office/powerpoint/2010/main" val="121561990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8467" name="Rectangle 3"/>
          <p:cNvSpPr>
            <a:spLocks noGrp="1" noChangeArrowheads="1"/>
          </p:cNvSpPr>
          <p:nvPr>
            <p:ph type="body" idx="1"/>
          </p:nvPr>
        </p:nvSpPr>
        <p:spPr>
          <a:xfrm>
            <a:off x="914400" y="2054452"/>
            <a:ext cx="7315200" cy="3970318"/>
          </a:xfrm>
        </p:spPr>
        <p:txBody>
          <a:bodyPr/>
          <a:lstStyle/>
          <a:p>
            <a:pPr eaLnBrk="1" hangingPunct="1">
              <a:spcBef>
                <a:spcPts val="0"/>
              </a:spcBef>
            </a:pPr>
            <a:r>
              <a:rPr lang="en-US" dirty="0">
                <a:solidFill>
                  <a:srgbClr val="000000"/>
                </a:solidFill>
              </a:rPr>
              <a:t>T</a:t>
            </a:r>
            <a:r>
              <a:rPr lang="en-US" dirty="0"/>
              <a:t>he vocal selections of the chorus in the Italian opera are directly comparable to the many regional variations of the Italian language</a:t>
            </a:r>
          </a:p>
          <a:p>
            <a:pPr eaLnBrk="1" hangingPunct="1">
              <a:spcBef>
                <a:spcPts val="0"/>
              </a:spcBef>
            </a:pPr>
            <a:endParaRPr lang="en-US" sz="2800" dirty="0"/>
          </a:p>
          <a:p>
            <a:pPr eaLnBrk="1" hangingPunct="1">
              <a:spcBef>
                <a:spcPts val="0"/>
              </a:spcBef>
            </a:pPr>
            <a:r>
              <a:rPr lang="en-US" dirty="0"/>
              <a:t>Although each section is important to the harmony of the chorus, each has its own melody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7154406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1"/>
          <p:cNvPicPr>
            <a:picLocks noChangeAspect="1" noChangeArrowheads="1"/>
          </p:cNvPicPr>
          <p:nvPr/>
        </p:nvPicPr>
        <p:blipFill>
          <a:blip r:embed="rId5" cstate="print"/>
          <a:srcRect/>
          <a:stretch>
            <a:fillRect/>
          </a:stretch>
        </p:blipFill>
        <p:spPr bwMode="auto">
          <a:xfrm>
            <a:off x="304800" y="2448030"/>
            <a:ext cx="2278023" cy="3262086"/>
          </a:xfrm>
          <a:prstGeom prst="rect">
            <a:avLst/>
          </a:prstGeom>
          <a:noFill/>
          <a:ln w="9525">
            <a:noFill/>
            <a:miter lim="800000"/>
            <a:headEnd/>
            <a:tailEnd/>
          </a:ln>
        </p:spPr>
      </p:pic>
      <p:sp>
        <p:nvSpPr>
          <p:cNvPr id="6" name="Rectangle 5">
            <a:extLst>
              <a:ext uri="{FF2B5EF4-FFF2-40B4-BE49-F238E27FC236}">
                <a16:creationId xmlns:a16="http://schemas.microsoft.com/office/drawing/2014/main" id="{466378D2-1CFF-4008-8552-B5BDDB84B138}"/>
              </a:ext>
            </a:extLst>
          </p:cNvPr>
          <p:cNvSpPr/>
          <p:nvPr/>
        </p:nvSpPr>
        <p:spPr>
          <a:xfrm>
            <a:off x="5740504" y="5237918"/>
            <a:ext cx="3403496" cy="76944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compare these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with the old kingdoms</a:t>
            </a:r>
            <a:endParaRPr kumimoji="0" lang="en-US" sz="2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8" name="Rectangle 7">
            <a:extLst>
              <a:ext uri="{FF2B5EF4-FFF2-40B4-BE49-F238E27FC236}">
                <a16:creationId xmlns:a16="http://schemas.microsoft.com/office/drawing/2014/main" id="{BC250B73-8AB8-4CE0-B0B4-D450FB8F4094}"/>
              </a:ext>
            </a:extLst>
          </p:cNvPr>
          <p:cNvSpPr/>
          <p:nvPr/>
        </p:nvSpPr>
        <p:spPr>
          <a:xfrm>
            <a:off x="258394" y="4549914"/>
            <a:ext cx="1646606" cy="70788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i="0" u="none" strike="noStrike" kern="1200" cap="none" spc="0" normalizeH="0" baseline="0" noProof="0" dirty="0">
                <a:ln>
                  <a:noFill/>
                </a:ln>
                <a:solidFill>
                  <a:srgbClr val="FF0000"/>
                </a:solidFill>
                <a:effectLst/>
                <a:uLnTx/>
                <a:uFillTx/>
                <a:latin typeface="Verdana" pitchFamily="34" charset="0"/>
                <a:ea typeface="+mn-ea"/>
                <a:cs typeface="+mn-cs"/>
              </a:rPr>
              <a:t>1494</a:t>
            </a:r>
            <a:endParaRPr kumimoji="0" lang="en-US" sz="4000"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6486468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1"/>
          <p:cNvPicPr>
            <a:picLocks noChangeAspect="1" noChangeArrowheads="1"/>
          </p:cNvPicPr>
          <p:nvPr/>
        </p:nvPicPr>
        <p:blipFill>
          <a:blip r:embed="rId5" cstate="print"/>
          <a:srcRect/>
          <a:stretch>
            <a:fillRect/>
          </a:stretch>
        </p:blipFill>
        <p:spPr bwMode="auto">
          <a:xfrm>
            <a:off x="304800" y="2448030"/>
            <a:ext cx="2278023" cy="3262086"/>
          </a:xfrm>
          <a:prstGeom prst="rect">
            <a:avLst/>
          </a:prstGeom>
          <a:noFill/>
          <a:ln w="9525">
            <a:noFill/>
            <a:miter lim="800000"/>
            <a:headEnd/>
            <a:tailEnd/>
          </a:ln>
        </p:spPr>
      </p:pic>
      <p:pic>
        <p:nvPicPr>
          <p:cNvPr id="6" name="Picture 2" descr="File:Italy 1000 AD.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4996" y="457200"/>
            <a:ext cx="2274204" cy="32644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740504" y="5237918"/>
            <a:ext cx="3403496" cy="76944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compare these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with the old kingdoms</a:t>
            </a:r>
            <a:endParaRPr kumimoji="0" lang="en-US" sz="2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0" name="Rectangle 9">
            <a:extLst>
              <a:ext uri="{FF2B5EF4-FFF2-40B4-BE49-F238E27FC236}">
                <a16:creationId xmlns:a16="http://schemas.microsoft.com/office/drawing/2014/main" id="{77BB5918-5C63-4CC9-A45C-FAAB1BBC1905}"/>
              </a:ext>
            </a:extLst>
          </p:cNvPr>
          <p:cNvSpPr/>
          <p:nvPr/>
        </p:nvSpPr>
        <p:spPr>
          <a:xfrm>
            <a:off x="6553200" y="2590800"/>
            <a:ext cx="1646605" cy="70788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i="0" u="none" strike="noStrike" kern="1200" cap="none" spc="0" normalizeH="0" baseline="0" noProof="0" dirty="0">
                <a:ln>
                  <a:noFill/>
                </a:ln>
                <a:solidFill>
                  <a:srgbClr val="FF0000"/>
                </a:solidFill>
                <a:effectLst/>
                <a:uLnTx/>
                <a:uFillTx/>
                <a:latin typeface="Verdana" pitchFamily="34" charset="0"/>
                <a:ea typeface="+mn-ea"/>
                <a:cs typeface="+mn-cs"/>
              </a:rPr>
              <a:t>1000</a:t>
            </a:r>
            <a:endParaRPr kumimoji="0" lang="en-US" sz="4000"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1A0064D7-D93E-45EC-9CC5-4F4B8567328D}"/>
              </a:ext>
            </a:extLst>
          </p:cNvPr>
          <p:cNvSpPr/>
          <p:nvPr/>
        </p:nvSpPr>
        <p:spPr>
          <a:xfrm>
            <a:off x="258394" y="4549914"/>
            <a:ext cx="1646606" cy="70788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i="0" u="none" strike="noStrike" kern="1200" cap="none" spc="0" normalizeH="0" baseline="0" noProof="0" dirty="0">
                <a:ln>
                  <a:noFill/>
                </a:ln>
                <a:solidFill>
                  <a:srgbClr val="FF0000"/>
                </a:solidFill>
                <a:effectLst/>
                <a:uLnTx/>
                <a:uFillTx/>
                <a:latin typeface="Verdana" pitchFamily="34" charset="0"/>
                <a:ea typeface="+mn-ea"/>
                <a:cs typeface="+mn-cs"/>
              </a:rPr>
              <a:t>1494</a:t>
            </a:r>
            <a:endParaRPr kumimoji="0" lang="en-US" sz="4000"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1806793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71286" y="1469362"/>
            <a:ext cx="7772400" cy="453592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838200" y="3276600"/>
            <a:ext cx="2477932" cy="1647825"/>
          </a:xfrm>
          <a:prstGeom prst="rect">
            <a:avLst/>
          </a:prstGeom>
          <a:noFill/>
          <a:ln w="9525">
            <a:noFill/>
            <a:miter lim="800000"/>
            <a:headEnd/>
            <a:tailEnd/>
          </a:ln>
        </p:spPr>
      </p:pic>
      <p:sp>
        <p:nvSpPr>
          <p:cNvPr id="6" name="Rectangle 5"/>
          <p:cNvSpPr/>
          <p:nvPr/>
        </p:nvSpPr>
        <p:spPr>
          <a:xfrm>
            <a:off x="685800" y="4953000"/>
            <a:ext cx="2895600" cy="86177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Letizia Colajanni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EAEAEA"/>
                </a:solidFill>
                <a:effectLst/>
                <a:uLnTx/>
                <a:uFillTx/>
                <a:latin typeface="Times New Roman" pitchFamily="18" charset="0"/>
                <a:ea typeface="+mn-ea"/>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sp>
        <p:nvSpPr>
          <p:cNvPr id="3" name="Oval 2"/>
          <p:cNvSpPr/>
          <p:nvPr/>
        </p:nvSpPr>
        <p:spPr bwMode="auto">
          <a:xfrm>
            <a:off x="3933372" y="48768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7" name="Rectangle 6"/>
          <p:cNvSpPr/>
          <p:nvPr/>
        </p:nvSpPr>
        <p:spPr>
          <a:xfrm>
            <a:off x="4387352" y="4202769"/>
            <a:ext cx="2985113" cy="134806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Cosimo</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Vassallo</a:t>
            </a:r>
            <a:endPar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is from</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Palermo, Sicily </a:t>
            </a:r>
            <a:endParaRPr kumimoji="0" lang="en-US" sz="2400" b="1" i="1" u="none" strike="noStrike" kern="1200" cap="none" spc="0" normalizeH="0" baseline="0" noProof="0" dirty="0">
              <a:ln>
                <a:noFill/>
              </a:ln>
              <a:solidFill>
                <a:srgbClr val="EAEAEA"/>
              </a:solidFill>
              <a:effectLst/>
              <a:uLnTx/>
              <a:uFillTx/>
              <a:latin typeface="Verdana" pitchFamily="34" charset="0"/>
              <a:ea typeface="+mn-ea"/>
              <a:cs typeface="+mn-cs"/>
            </a:endParaRPr>
          </a:p>
        </p:txBody>
      </p:sp>
      <p:sp>
        <p:nvSpPr>
          <p:cNvPr id="2" name="Arrow: Up 1">
            <a:extLst>
              <a:ext uri="{FF2B5EF4-FFF2-40B4-BE49-F238E27FC236}">
                <a16:creationId xmlns:a16="http://schemas.microsoft.com/office/drawing/2014/main" id="{943396AB-4BB2-4A52-82CC-7EDD3A1D97C3}"/>
              </a:ext>
            </a:extLst>
          </p:cNvPr>
          <p:cNvSpPr/>
          <p:nvPr/>
        </p:nvSpPr>
        <p:spPr bwMode="auto">
          <a:xfrm>
            <a:off x="3965620" y="5132832"/>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 name="Oval 3">
            <a:extLst>
              <a:ext uri="{FF2B5EF4-FFF2-40B4-BE49-F238E27FC236}">
                <a16:creationId xmlns:a16="http://schemas.microsoft.com/office/drawing/2014/main" id="{4BF93CF8-193D-4647-8228-F1724F872224}"/>
              </a:ext>
            </a:extLst>
          </p:cNvPr>
          <p:cNvSpPr/>
          <p:nvPr/>
        </p:nvSpPr>
        <p:spPr bwMode="auto">
          <a:xfrm>
            <a:off x="1905000" y="3276600"/>
            <a:ext cx="1295400" cy="1647824"/>
          </a:xfrm>
          <a:prstGeom prst="ellipse">
            <a:avLst/>
          </a:prstGeom>
          <a:solidFill>
            <a:srgbClr val="FEF9F5">
              <a:alpha val="30000"/>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24952213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71286" y="1469362"/>
            <a:ext cx="7772400" cy="453592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838200" y="3276600"/>
            <a:ext cx="2477932" cy="1647825"/>
          </a:xfrm>
          <a:prstGeom prst="rect">
            <a:avLst/>
          </a:prstGeom>
          <a:noFill/>
          <a:ln w="9525">
            <a:noFill/>
            <a:miter lim="800000"/>
            <a:headEnd/>
            <a:tailEnd/>
          </a:ln>
        </p:spPr>
      </p:pic>
      <p:sp>
        <p:nvSpPr>
          <p:cNvPr id="6" name="Rectangle 5"/>
          <p:cNvSpPr/>
          <p:nvPr/>
        </p:nvSpPr>
        <p:spPr>
          <a:xfrm>
            <a:off x="685800" y="4953000"/>
            <a:ext cx="2895600" cy="86177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Letizia Colajanni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EAEAEA"/>
                </a:solidFill>
                <a:effectLst/>
                <a:uLnTx/>
                <a:uFillTx/>
                <a:latin typeface="Times New Roman" pitchFamily="18" charset="0"/>
                <a:ea typeface="+mn-ea"/>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cxnSp>
        <p:nvCxnSpPr>
          <p:cNvPr id="8" name="Straight Connector 7"/>
          <p:cNvCxnSpPr/>
          <p:nvPr/>
        </p:nvCxnSpPr>
        <p:spPr bwMode="auto">
          <a:xfrm rot="16200000" flipH="1">
            <a:off x="2324100" y="3238500"/>
            <a:ext cx="2743200" cy="685800"/>
          </a:xfrm>
          <a:prstGeom prst="line">
            <a:avLst/>
          </a:prstGeom>
          <a:solidFill>
            <a:schemeClr val="accent1"/>
          </a:solidFill>
          <a:ln w="38100" cap="flat" cmpd="sng" algn="ctr">
            <a:solidFill>
              <a:srgbClr val="FF0000"/>
            </a:solidFill>
            <a:prstDash val="solid"/>
            <a:miter lim="800000"/>
            <a:headEnd type="none" w="med" len="med"/>
            <a:tailEnd type="none" w="med" len="med"/>
          </a:ln>
          <a:effectLst/>
        </p:spPr>
      </p:cxnSp>
      <p:sp>
        <p:nvSpPr>
          <p:cNvPr id="7" name="Oval 6"/>
          <p:cNvSpPr/>
          <p:nvPr/>
        </p:nvSpPr>
        <p:spPr bwMode="auto">
          <a:xfrm>
            <a:off x="3257350" y="21336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10" name="Rectangle 9"/>
          <p:cNvSpPr/>
          <p:nvPr/>
        </p:nvSpPr>
        <p:spPr>
          <a:xfrm>
            <a:off x="3316132" y="1565439"/>
            <a:ext cx="2964273" cy="153272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Cossimo</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lives in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Mantova</a:t>
            </a:r>
            <a:endPar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EAEAEA"/>
                </a:solidFill>
                <a:effectLst/>
                <a:uLnTx/>
                <a:uFillTx/>
                <a:latin typeface="Verdana" pitchFamily="34" charset="0"/>
                <a:ea typeface="+mn-ea"/>
                <a:cs typeface="+mn-cs"/>
              </a:rPr>
              <a:t>503 miles away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EAEAEA"/>
                </a:solidFill>
                <a:effectLst/>
                <a:uLnTx/>
                <a:uFillTx/>
                <a:latin typeface="Verdana" pitchFamily="34" charset="0"/>
                <a:ea typeface="+mn-ea"/>
                <a:cs typeface="+mn-cs"/>
              </a:rPr>
              <a:t>(by air)</a:t>
            </a:r>
          </a:p>
        </p:txBody>
      </p:sp>
      <p:sp>
        <p:nvSpPr>
          <p:cNvPr id="9" name="Arrow: Up 8">
            <a:extLst>
              <a:ext uri="{FF2B5EF4-FFF2-40B4-BE49-F238E27FC236}">
                <a16:creationId xmlns:a16="http://schemas.microsoft.com/office/drawing/2014/main" id="{DDB06D2F-8DBD-46FC-AE2B-718C4B4586E6}"/>
              </a:ext>
            </a:extLst>
          </p:cNvPr>
          <p:cNvSpPr/>
          <p:nvPr/>
        </p:nvSpPr>
        <p:spPr bwMode="auto">
          <a:xfrm rot="6359587">
            <a:off x="2777510" y="1714379"/>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25574726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71286" y="1469362"/>
            <a:ext cx="7772400" cy="453592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838200" y="3276600"/>
            <a:ext cx="2477932" cy="1647825"/>
          </a:xfrm>
          <a:prstGeom prst="rect">
            <a:avLst/>
          </a:prstGeom>
          <a:noFill/>
          <a:ln w="9525">
            <a:noFill/>
            <a:miter lim="800000"/>
            <a:headEnd/>
            <a:tailEnd/>
          </a:ln>
        </p:spPr>
      </p:pic>
      <p:sp>
        <p:nvSpPr>
          <p:cNvPr id="6" name="Rectangle 5"/>
          <p:cNvSpPr/>
          <p:nvPr/>
        </p:nvSpPr>
        <p:spPr>
          <a:xfrm>
            <a:off x="685800" y="4953000"/>
            <a:ext cx="2895600" cy="86177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Letizia Colajanni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EAEAEA"/>
                </a:solidFill>
                <a:effectLst/>
                <a:uLnTx/>
                <a:uFillTx/>
                <a:latin typeface="Times New Roman" pitchFamily="18" charset="0"/>
                <a:ea typeface="+mn-ea"/>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cxnSp>
        <p:nvCxnSpPr>
          <p:cNvPr id="8" name="Straight Connector 7"/>
          <p:cNvCxnSpPr/>
          <p:nvPr/>
        </p:nvCxnSpPr>
        <p:spPr bwMode="auto">
          <a:xfrm rot="16200000" flipH="1">
            <a:off x="2324100" y="3238500"/>
            <a:ext cx="2743200" cy="685800"/>
          </a:xfrm>
          <a:prstGeom prst="line">
            <a:avLst/>
          </a:prstGeom>
          <a:solidFill>
            <a:schemeClr val="accent1"/>
          </a:solidFill>
          <a:ln w="38100" cap="flat" cmpd="sng" algn="ctr">
            <a:solidFill>
              <a:srgbClr val="FF0000"/>
            </a:solidFill>
            <a:prstDash val="solid"/>
            <a:miter lim="800000"/>
            <a:headEnd type="none" w="med" len="med"/>
            <a:tailEnd type="none" w="med" len="med"/>
          </a:ln>
          <a:effectLst/>
        </p:spPr>
      </p:cxnSp>
      <p:sp>
        <p:nvSpPr>
          <p:cNvPr id="7" name="Oval 6"/>
          <p:cNvSpPr/>
          <p:nvPr/>
        </p:nvSpPr>
        <p:spPr bwMode="auto">
          <a:xfrm>
            <a:off x="3257350" y="21336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9" name="Oval 8"/>
          <p:cNvSpPr/>
          <p:nvPr/>
        </p:nvSpPr>
        <p:spPr bwMode="auto">
          <a:xfrm>
            <a:off x="3933372" y="4904232"/>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11" name="Rectangle 10"/>
          <p:cNvSpPr/>
          <p:nvPr/>
        </p:nvSpPr>
        <p:spPr>
          <a:xfrm>
            <a:off x="4387352" y="4202769"/>
            <a:ext cx="2985113" cy="134806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lumMod val="75000"/>
                  </a:srgbClr>
                </a:solidFill>
                <a:effectLst/>
                <a:uLnTx/>
                <a:uFillTx/>
                <a:latin typeface="Verdana" pitchFamily="34" charset="0"/>
                <a:ea typeface="+mn-ea"/>
                <a:cs typeface="+mn-cs"/>
              </a:rPr>
              <a:t>Cosimo</a:t>
            </a:r>
            <a:r>
              <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EAEAEA">
                    <a:lumMod val="75000"/>
                  </a:srgbClr>
                </a:solidFill>
                <a:effectLst/>
                <a:uLnTx/>
                <a:uFillTx/>
                <a:latin typeface="Verdana" pitchFamily="34" charset="0"/>
                <a:ea typeface="+mn-ea"/>
                <a:cs typeface="+mn-cs"/>
              </a:rPr>
              <a:t>Vassallo</a:t>
            </a:r>
            <a:endPar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rPr>
              <a:t>is from</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rPr>
              <a:t>Palermo, Sicily </a:t>
            </a:r>
            <a:endParaRPr kumimoji="0" lang="en-US" sz="2400" b="1" i="1" u="none" strike="noStrike" kern="1200" cap="none" spc="0" normalizeH="0" baseline="0" noProof="0" dirty="0">
              <a:ln>
                <a:noFill/>
              </a:ln>
              <a:solidFill>
                <a:srgbClr val="EAEAEA">
                  <a:lumMod val="75000"/>
                </a:srgbClr>
              </a:solidFill>
              <a:effectLst/>
              <a:uLnTx/>
              <a:uFillTx/>
              <a:latin typeface="Verdana" pitchFamily="34" charset="0"/>
              <a:ea typeface="+mn-ea"/>
              <a:cs typeface="+mn-cs"/>
            </a:endParaRPr>
          </a:p>
        </p:txBody>
      </p:sp>
      <p:sp>
        <p:nvSpPr>
          <p:cNvPr id="12" name="Rectangle 11">
            <a:extLst>
              <a:ext uri="{FF2B5EF4-FFF2-40B4-BE49-F238E27FC236}">
                <a16:creationId xmlns:a16="http://schemas.microsoft.com/office/drawing/2014/main" id="{454637AC-D028-451F-8278-ACA63BE2C076}"/>
              </a:ext>
            </a:extLst>
          </p:cNvPr>
          <p:cNvSpPr/>
          <p:nvPr/>
        </p:nvSpPr>
        <p:spPr>
          <a:xfrm>
            <a:off x="2061809" y="1469362"/>
            <a:ext cx="6553397" cy="179126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If </a:t>
            </a: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Cosimo</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speaks Italian with</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his Palermo accent in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Montova</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some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will have difficult understanding him</a:t>
            </a:r>
            <a:endParaRPr kumimoji="0" lang="en-US" sz="2400" b="1" i="1" u="none" strike="noStrike" kern="1200" cap="none" spc="0" normalizeH="0" baseline="0" noProof="0" dirty="0">
              <a:ln>
                <a:noFill/>
              </a:ln>
              <a:solidFill>
                <a:srgbClr val="EAEAEA"/>
              </a:solidFill>
              <a:effectLst/>
              <a:uLnTx/>
              <a:uFillTx/>
              <a:latin typeface="Verdana" pitchFamily="34" charset="0"/>
              <a:ea typeface="+mn-ea"/>
              <a:cs typeface="+mn-cs"/>
            </a:endParaRPr>
          </a:p>
        </p:txBody>
      </p:sp>
      <p:sp>
        <p:nvSpPr>
          <p:cNvPr id="10" name="Arrow: Up 9">
            <a:extLst>
              <a:ext uri="{FF2B5EF4-FFF2-40B4-BE49-F238E27FC236}">
                <a16:creationId xmlns:a16="http://schemas.microsoft.com/office/drawing/2014/main" id="{8FE3B7B1-0503-4F42-A925-5B0ECC111D5A}"/>
              </a:ext>
            </a:extLst>
          </p:cNvPr>
          <p:cNvSpPr/>
          <p:nvPr/>
        </p:nvSpPr>
        <p:spPr bwMode="auto">
          <a:xfrm rot="6359587">
            <a:off x="2777510" y="1714379"/>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3" name="Arrow: Up 12">
            <a:extLst>
              <a:ext uri="{FF2B5EF4-FFF2-40B4-BE49-F238E27FC236}">
                <a16:creationId xmlns:a16="http://schemas.microsoft.com/office/drawing/2014/main" id="{CFAECE4D-7AE9-4FA0-8211-E3D0680844B2}"/>
              </a:ext>
            </a:extLst>
          </p:cNvPr>
          <p:cNvSpPr/>
          <p:nvPr/>
        </p:nvSpPr>
        <p:spPr bwMode="auto">
          <a:xfrm>
            <a:off x="3965620" y="5169830"/>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67451585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3206914" y="6551842"/>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www.jdbassc.com/maps/map_southern_italy.asp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0179" name="Picture 4"/>
          <p:cNvPicPr>
            <a:picLocks noChangeAspect="1" noChangeArrowheads="1"/>
          </p:cNvPicPr>
          <p:nvPr/>
        </p:nvPicPr>
        <p:blipFill>
          <a:blip r:embed="rId4" cstate="print"/>
          <a:srcRect/>
          <a:stretch>
            <a:fillRect/>
          </a:stretch>
        </p:blipFill>
        <p:spPr bwMode="auto">
          <a:xfrm>
            <a:off x="1809750" y="266700"/>
            <a:ext cx="5524500" cy="6324600"/>
          </a:xfrm>
          <a:prstGeom prst="rect">
            <a:avLst/>
          </a:prstGeom>
          <a:noFill/>
          <a:ln w="9525">
            <a:noFill/>
            <a:miter lim="800000"/>
            <a:headEnd/>
            <a:tailEnd/>
          </a:ln>
        </p:spPr>
      </p:pic>
      <p:sp>
        <p:nvSpPr>
          <p:cNvPr id="4" name="Rectangle 3"/>
          <p:cNvSpPr/>
          <p:nvPr/>
        </p:nvSpPr>
        <p:spPr>
          <a:xfrm>
            <a:off x="3810000" y="1367945"/>
            <a:ext cx="5181705" cy="208672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My friend Martin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Aricochi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who lives in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effectLst/>
                <a:uLnTx/>
                <a:uFillTx/>
                <a:latin typeface="Verdana" pitchFamily="34" charset="0"/>
                <a:ea typeface="+mn-ea"/>
                <a:cs typeface="+mn-cs"/>
              </a:rPr>
              <a:t>Brixen</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Bressanone</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Italy, spoke German until he went to school</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5" name="Oval 4"/>
          <p:cNvSpPr/>
          <p:nvPr/>
        </p:nvSpPr>
        <p:spPr bwMode="auto">
          <a:xfrm>
            <a:off x="4038600" y="4572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a:t>
            </a:r>
          </a:p>
        </p:txBody>
      </p:sp>
      <p:sp>
        <p:nvSpPr>
          <p:cNvPr id="6" name="Arrow: Up 5">
            <a:extLst>
              <a:ext uri="{FF2B5EF4-FFF2-40B4-BE49-F238E27FC236}">
                <a16:creationId xmlns:a16="http://schemas.microsoft.com/office/drawing/2014/main" id="{3796A610-164F-4E71-83EE-37BDD5049336}"/>
              </a:ext>
            </a:extLst>
          </p:cNvPr>
          <p:cNvSpPr/>
          <p:nvPr/>
        </p:nvSpPr>
        <p:spPr bwMode="auto">
          <a:xfrm rot="15441896">
            <a:off x="4591266" y="15558"/>
            <a:ext cx="265271" cy="751858"/>
          </a:xfrm>
          <a:prstGeom prst="upArrow">
            <a:avLst/>
          </a:prstGeom>
          <a:solidFill>
            <a:srgbClr val="FF000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3206914" y="6551842"/>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www.jdbassc.com/maps/map_southern_italy.asp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0179" name="Picture 4"/>
          <p:cNvPicPr>
            <a:picLocks noChangeAspect="1" noChangeArrowheads="1"/>
          </p:cNvPicPr>
          <p:nvPr/>
        </p:nvPicPr>
        <p:blipFill>
          <a:blip r:embed="rId4" cstate="print"/>
          <a:srcRect/>
          <a:stretch>
            <a:fillRect/>
          </a:stretch>
        </p:blipFill>
        <p:spPr bwMode="auto">
          <a:xfrm>
            <a:off x="1809750" y="266700"/>
            <a:ext cx="5524500" cy="6324600"/>
          </a:xfrm>
          <a:prstGeom prst="rect">
            <a:avLst/>
          </a:prstGeom>
          <a:noFill/>
          <a:ln w="9525">
            <a:noFill/>
            <a:miter lim="800000"/>
            <a:headEnd/>
            <a:tailEnd/>
          </a:ln>
        </p:spPr>
      </p:pic>
      <p:sp>
        <p:nvSpPr>
          <p:cNvPr id="4" name="Rectangle 3"/>
          <p:cNvSpPr/>
          <p:nvPr/>
        </p:nvSpPr>
        <p:spPr>
          <a:xfrm>
            <a:off x="3810000" y="1367945"/>
            <a:ext cx="5181705" cy="289925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My friend Martin </a:t>
            </a:r>
            <a:r>
              <a:rPr kumimoji="0" lang="en-US" sz="24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Aricochi</a:t>
            </a: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who lives in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Brixen</a:t>
            </a: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Bressanone</a:t>
            </a: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Italy, spoke German until he went to school,</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and they still speak German at home</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Oval 4"/>
          <p:cNvSpPr/>
          <p:nvPr/>
        </p:nvSpPr>
        <p:spPr bwMode="auto">
          <a:xfrm>
            <a:off x="4038600" y="457200"/>
            <a:ext cx="228600" cy="152400"/>
          </a:xfrm>
          <a:prstGeom prst="ellipse">
            <a:avLst/>
          </a:prstGeom>
          <a:noFill/>
          <a:ln w="76200" cap="flat" cmpd="sng" algn="ctr">
            <a:solidFill>
              <a:srgbClr val="FFFFFF"/>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a:t>
            </a:r>
          </a:p>
        </p:txBody>
      </p:sp>
    </p:spTree>
    <p:extLst>
      <p:ext uri="{BB962C8B-B14F-4D97-AF65-F5344CB8AC3E}">
        <p14:creationId xmlns:p14="http://schemas.microsoft.com/office/powerpoint/2010/main" val="133526380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838200" y="2819400"/>
            <a:ext cx="7543800" cy="225908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And virtually everyone, male and female,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is literate . . .</a:t>
            </a:r>
          </a:p>
        </p:txBody>
      </p:sp>
    </p:spTree>
    <p:extLst>
      <p:ext uri="{BB962C8B-B14F-4D97-AF65-F5344CB8AC3E}">
        <p14:creationId xmlns:p14="http://schemas.microsoft.com/office/powerpoint/2010/main" val="164272615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13"/>
            <a:ext cx="8686800" cy="675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38200" y="5493603"/>
            <a:ext cx="7772400" cy="83099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w="12700">
                  <a:solidFill>
                    <a:srgbClr val="BBE0E3"/>
                  </a:solid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Of all European countries Italy, “the boot,” is probably the most recognizable . . .</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381000" y="2896850"/>
            <a:ext cx="8382000" cy="144655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Italy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is a very literate country . . .</a:t>
            </a:r>
          </a:p>
        </p:txBody>
      </p:sp>
    </p:spTree>
    <p:extLst>
      <p:ext uri="{BB962C8B-B14F-4D97-AF65-F5344CB8AC3E}">
        <p14:creationId xmlns:p14="http://schemas.microsoft.com/office/powerpoint/2010/main" val="32165316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762000" y="2074747"/>
            <a:ext cx="7696200" cy="3564053"/>
          </a:xfrm>
          <a:prstGeom prst="rect">
            <a:avLst/>
          </a:prstGeom>
          <a:noFill/>
          <a:ln w="9525">
            <a:noFill/>
            <a:miter lim="800000"/>
            <a:headEnd/>
            <a:tailEnd/>
          </a:ln>
        </p:spPr>
        <p:txBody>
          <a:bodyPr wrap="square">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Literacy</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definition: age 15 and over can read and write</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914400" marR="0" lvl="2"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total population: 99.2%</a:t>
            </a:r>
          </a:p>
          <a:p>
            <a:pPr marL="914400" marR="0" lvl="2"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male: 99.4%</a:t>
            </a:r>
          </a:p>
          <a:p>
            <a:pPr marL="914400" marR="0" lvl="2"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female: 99% </a:t>
            </a:r>
          </a:p>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(2018 est.)</a:t>
            </a:r>
          </a:p>
        </p:txBody>
      </p:sp>
      <p:sp>
        <p:nvSpPr>
          <p:cNvPr id="5" name="Rectangle 3">
            <a:extLst>
              <a:ext uri="{FF2B5EF4-FFF2-40B4-BE49-F238E27FC236}">
                <a16:creationId xmlns:a16="http://schemas.microsoft.com/office/drawing/2014/main" id="{90D2B23E-8584-490E-8A56-EEADBF6DED75}"/>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descr="A picture containing chart&#10;&#10;Description automatically generated">
            <a:extLst>
              <a:ext uri="{FF2B5EF4-FFF2-40B4-BE49-F238E27FC236}">
                <a16:creationId xmlns:a16="http://schemas.microsoft.com/office/drawing/2014/main" id="{87E14278-7FA6-4FE1-9128-63F581866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838200"/>
            <a:ext cx="3657600" cy="5214693"/>
          </a:xfrm>
          <a:prstGeom prst="rect">
            <a:avLst/>
          </a:prstGeom>
        </p:spPr>
      </p:pic>
      <p:sp>
        <p:nvSpPr>
          <p:cNvPr id="7" name="TextBox 6">
            <a:extLst>
              <a:ext uri="{FF2B5EF4-FFF2-40B4-BE49-F238E27FC236}">
                <a16:creationId xmlns:a16="http://schemas.microsoft.com/office/drawing/2014/main" id="{FF9A4509-04EE-4768-A1C0-1DF28FC10D25}"/>
              </a:ext>
            </a:extLst>
          </p:cNvPr>
          <p:cNvSpPr txBox="1"/>
          <p:nvPr/>
        </p:nvSpPr>
        <p:spPr>
          <a:xfrm>
            <a:off x="1447800" y="6260068"/>
            <a:ext cx="6248400" cy="369332"/>
          </a:xfrm>
          <a:prstGeom prst="rect">
            <a:avLst/>
          </a:prstGeom>
          <a:noFill/>
        </p:spPr>
        <p:txBody>
          <a:bodyPr wrap="square">
            <a:spAutoFit/>
          </a:bodyPr>
          <a:lstStyle/>
          <a:p>
            <a:r>
              <a:rPr lang="en-US" sz="1800" b="0" i="0" dirty="0">
                <a:solidFill>
                  <a:schemeClr val="bg1"/>
                </a:solidFill>
              </a:rPr>
              <a:t>(Thousand Oaks, CA: SAGE Publications, 2015)</a:t>
            </a:r>
          </a:p>
        </p:txBody>
      </p:sp>
      <p:sp>
        <p:nvSpPr>
          <p:cNvPr id="8" name="TextBox 7">
            <a:extLst>
              <a:ext uri="{FF2B5EF4-FFF2-40B4-BE49-F238E27FC236}">
                <a16:creationId xmlns:a16="http://schemas.microsoft.com/office/drawing/2014/main" id="{67DD77D4-B02F-4D50-86C5-08B1236562B8}"/>
              </a:ext>
            </a:extLst>
          </p:cNvPr>
          <p:cNvSpPr txBox="1"/>
          <p:nvPr/>
        </p:nvSpPr>
        <p:spPr>
          <a:xfrm>
            <a:off x="1457425" y="304800"/>
            <a:ext cx="6248400" cy="400110"/>
          </a:xfrm>
          <a:prstGeom prst="rect">
            <a:avLst/>
          </a:prstGeom>
          <a:noFill/>
        </p:spPr>
        <p:txBody>
          <a:bodyPr wrap="square">
            <a:spAutoFit/>
          </a:bodyPr>
          <a:lstStyle/>
          <a:p>
            <a:r>
              <a:rPr lang="en-US" sz="2000" b="0" i="0" dirty="0">
                <a:solidFill>
                  <a:schemeClr val="bg1"/>
                </a:solidFill>
              </a:rPr>
              <a:t>The text</a:t>
            </a:r>
          </a:p>
        </p:txBody>
      </p:sp>
    </p:spTree>
    <p:extLst>
      <p:ext uri="{BB962C8B-B14F-4D97-AF65-F5344CB8AC3E}">
        <p14:creationId xmlns:p14="http://schemas.microsoft.com/office/powerpoint/2010/main" val="36075866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 </a:t>
            </a:r>
            <a:br>
              <a:rPr lang="en-US" sz="1400" dirty="0"/>
            </a:br>
            <a:r>
              <a:rPr lang="en-US" sz="1400" i="1" dirty="0"/>
              <a:t>Understanding Global Cultures</a:t>
            </a:r>
          </a:p>
        </p:txBody>
      </p:sp>
      <p:sp>
        <p:nvSpPr>
          <p:cNvPr id="79875" name="Rectangle 3"/>
          <p:cNvSpPr>
            <a:spLocks noGrp="1" noChangeArrowheads="1"/>
          </p:cNvSpPr>
          <p:nvPr>
            <p:ph type="body" idx="1"/>
          </p:nvPr>
        </p:nvSpPr>
        <p:spPr>
          <a:xfrm>
            <a:off x="914400" y="3048000"/>
            <a:ext cx="7315200" cy="1815882"/>
          </a:xfrm>
        </p:spPr>
        <p:txBody>
          <a:bodyPr/>
          <a:lstStyle/>
          <a:p>
            <a:pPr marL="0" indent="0" algn="ctr" eaLnBrk="1" hangingPunct="1">
              <a:spcBef>
                <a:spcPts val="0"/>
              </a:spcBef>
              <a:buNone/>
            </a:pPr>
            <a:r>
              <a:rPr lang="en-US" sz="4000" b="1" dirty="0"/>
              <a:t>“to understand Italy</a:t>
            </a:r>
            <a:endParaRPr lang="en-US" dirty="0"/>
          </a:p>
          <a:p>
            <a:pPr marL="0" indent="0" algn="ctr" eaLnBrk="1" hangingPunct="1">
              <a:spcBef>
                <a:spcPts val="0"/>
              </a:spcBef>
              <a:buNone/>
            </a:pPr>
            <a:r>
              <a:rPr lang="en-US" dirty="0">
                <a:solidFill>
                  <a:schemeClr val="accent1"/>
                </a:solidFill>
              </a:rPr>
              <a:t>it is a good idea to </a:t>
            </a:r>
          </a:p>
          <a:p>
            <a:pPr marL="0" indent="0" algn="ctr" eaLnBrk="1" hangingPunct="1">
              <a:spcBef>
                <a:spcPts val="0"/>
              </a:spcBef>
              <a:buNone/>
            </a:pPr>
            <a:r>
              <a:rPr lang="en-US" sz="4000" b="1" dirty="0"/>
              <a:t>look at the opera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TextBox 5">
            <a:extLst>
              <a:ext uri="{FF2B5EF4-FFF2-40B4-BE49-F238E27FC236}">
                <a16:creationId xmlns:a16="http://schemas.microsoft.com/office/drawing/2014/main" id="{DB8FF56A-01AD-42A0-84FC-BADD55E3AC8C}"/>
              </a:ext>
            </a:extLst>
          </p:cNvPr>
          <p:cNvSpPr txBox="1"/>
          <p:nvPr/>
        </p:nvSpPr>
        <p:spPr>
          <a:xfrm>
            <a:off x="800500" y="1609825"/>
            <a:ext cx="7543800" cy="1446550"/>
          </a:xfrm>
          <a:prstGeom prst="rect">
            <a:avLst/>
          </a:prstGeom>
          <a:noFill/>
        </p:spPr>
        <p:txBody>
          <a:bodyPr wrap="square">
            <a:spAutoFit/>
          </a:bodyPr>
          <a:lstStyle/>
          <a:p>
            <a:r>
              <a:rPr lang="en-US" sz="4000" i="0" dirty="0">
                <a:latin typeface="+mn-lt"/>
              </a:rPr>
              <a:t>Gannon and Pillai </a:t>
            </a:r>
          </a:p>
          <a:p>
            <a:r>
              <a:rPr lang="en-US" sz="4000" i="0" dirty="0">
                <a:latin typeface="+mn-lt"/>
              </a:rPr>
              <a:t>suggest that . .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609600"/>
            <a:ext cx="8229600" cy="1143000"/>
          </a:xfrm>
        </p:spPr>
        <p:txBody>
          <a:bodyPr/>
          <a:lstStyle/>
          <a:p>
            <a:pPr eaLnBrk="1" hangingPunct="1"/>
            <a:r>
              <a:rPr lang="en-US" sz="2400" b="1" dirty="0">
                <a:latin typeface="Verdana" pitchFamily="34" charset="0"/>
              </a:rPr>
              <a:t>Gannon and </a:t>
            </a:r>
            <a:r>
              <a:rPr lang="en-US" sz="2400" b="1" dirty="0" err="1">
                <a:latin typeface="Verdana" pitchFamily="34" charset="0"/>
              </a:rPr>
              <a:t>Pillai's</a:t>
            </a:r>
            <a:br>
              <a:rPr lang="en-US" sz="2400" b="1" dirty="0">
                <a:latin typeface="Verdana" pitchFamily="34" charset="0"/>
              </a:rPr>
            </a:br>
            <a:r>
              <a:rPr lang="en-US" sz="3200" b="1" dirty="0">
                <a:latin typeface="Verdana" pitchFamily="34" charset="0"/>
              </a:rPr>
              <a:t>European Cultural Metaphors</a:t>
            </a:r>
            <a:br>
              <a:rPr lang="en-US" sz="3200" b="1" dirty="0">
                <a:latin typeface="Verdana" pitchFamily="34" charset="0"/>
              </a:rPr>
            </a:br>
            <a:r>
              <a:rPr lang="en-US" sz="2000" b="1" dirty="0">
                <a:latin typeface="Verdana" pitchFamily="34" charset="0"/>
              </a:rPr>
              <a:t>include</a:t>
            </a:r>
          </a:p>
        </p:txBody>
      </p:sp>
      <p:sp>
        <p:nvSpPr>
          <p:cNvPr id="38915" name="Rectangle 3"/>
          <p:cNvSpPr>
            <a:spLocks noGrp="1" noChangeArrowheads="1"/>
          </p:cNvSpPr>
          <p:nvPr>
            <p:ph type="body" idx="1"/>
          </p:nvPr>
        </p:nvSpPr>
        <p:spPr>
          <a:xfrm>
            <a:off x="914400" y="2133600"/>
            <a:ext cx="7315200" cy="4062651"/>
          </a:xfrm>
        </p:spPr>
        <p:txBody>
          <a:bodyPr>
            <a:spAutoFit/>
          </a:bodyPr>
          <a:lstStyle/>
          <a:p>
            <a:pPr marL="566738" indent="-566738" eaLnBrk="1" hangingPunct="1">
              <a:spcBef>
                <a:spcPts val="1000"/>
              </a:spcBef>
              <a:buNone/>
              <a:tabLst>
                <a:tab pos="1379538" algn="l"/>
              </a:tabLst>
            </a:pPr>
            <a:r>
              <a:rPr lang="en-US" sz="2800" b="1" dirty="0"/>
              <a:t>Ch. 15. 	French Wine</a:t>
            </a:r>
            <a:r>
              <a:rPr lang="en-US" sz="2800" dirty="0"/>
              <a:t> . . .</a:t>
            </a:r>
          </a:p>
          <a:p>
            <a:pPr marL="566738" indent="-566738" eaLnBrk="1" hangingPunct="1">
              <a:spcBef>
                <a:spcPts val="1000"/>
              </a:spcBef>
              <a:buFontTx/>
              <a:buNone/>
              <a:tabLst>
                <a:tab pos="1379538" algn="l"/>
              </a:tabLst>
            </a:pPr>
            <a:r>
              <a:rPr lang="en-US" sz="2800" b="1" dirty="0"/>
              <a:t>Ch. 17. 	The Traditional British House</a:t>
            </a:r>
          </a:p>
          <a:p>
            <a:pPr marL="566738" indent="-566738" eaLnBrk="1" hangingPunct="1">
              <a:spcBef>
                <a:spcPts val="1000"/>
              </a:spcBef>
              <a:buFontTx/>
              <a:buNone/>
              <a:tabLst>
                <a:tab pos="1379538" algn="l"/>
              </a:tabLst>
            </a:pPr>
            <a:r>
              <a:rPr lang="en-US" sz="4000" b="1" dirty="0">
                <a:solidFill>
                  <a:srgbClr val="FF0000"/>
                </a:solidFill>
              </a:rPr>
              <a:t>Ch. 21.	The Italian Opera </a:t>
            </a:r>
          </a:p>
          <a:p>
            <a:pPr marL="566738" indent="-566738" eaLnBrk="1" hangingPunct="1">
              <a:spcBef>
                <a:spcPts val="1000"/>
              </a:spcBef>
              <a:buFontTx/>
              <a:buNone/>
              <a:tabLst>
                <a:tab pos="1379538" algn="l"/>
              </a:tabLst>
            </a:pPr>
            <a:r>
              <a:rPr lang="en-US" sz="2800" b="1" dirty="0"/>
              <a:t>Ch. 22. 	Belgian Lace </a:t>
            </a:r>
          </a:p>
          <a:p>
            <a:pPr marL="566738" indent="-566738" eaLnBrk="1" hangingPunct="1">
              <a:spcBef>
                <a:spcPts val="1000"/>
              </a:spcBef>
              <a:buFontTx/>
              <a:buNone/>
              <a:tabLst>
                <a:tab pos="1379538" algn="l"/>
              </a:tabLst>
            </a:pPr>
            <a:r>
              <a:rPr lang="en-US" sz="2800" b="1" dirty="0"/>
              <a:t>Ch. 24. 	The Russian Ballet</a:t>
            </a:r>
          </a:p>
          <a:p>
            <a:pPr marL="566738" indent="-566738" eaLnBrk="1" hangingPunct="1">
              <a:spcBef>
                <a:spcPts val="1000"/>
              </a:spcBef>
              <a:buFontTx/>
              <a:buNone/>
              <a:tabLst>
                <a:tab pos="1379538" algn="l"/>
              </a:tabLst>
            </a:pPr>
            <a:r>
              <a:rPr lang="en-US" sz="2800" b="1" dirty="0"/>
              <a:t>Ch. 30. 	The Spanish Bullfight</a:t>
            </a:r>
          </a:p>
          <a:p>
            <a:pPr marL="566738" indent="-566738" eaLnBrk="1" hangingPunct="1">
              <a:spcBef>
                <a:spcPts val="1000"/>
              </a:spcBef>
              <a:buFontTx/>
              <a:buNone/>
              <a:tabLst>
                <a:tab pos="1379538" algn="l"/>
              </a:tabLst>
            </a:pPr>
            <a:r>
              <a:rPr lang="en-US" sz="2800" b="1" dirty="0"/>
              <a:t>Ch. 31. 	The Portuguese Bullfight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1161460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TextBox 5">
            <a:extLst>
              <a:ext uri="{FF2B5EF4-FFF2-40B4-BE49-F238E27FC236}">
                <a16:creationId xmlns:a16="http://schemas.microsoft.com/office/drawing/2014/main" id="{DB8FF56A-01AD-42A0-84FC-BADD55E3AC8C}"/>
              </a:ext>
            </a:extLst>
          </p:cNvPr>
          <p:cNvSpPr txBox="1"/>
          <p:nvPr/>
        </p:nvSpPr>
        <p:spPr>
          <a:xfrm>
            <a:off x="800500" y="2867561"/>
            <a:ext cx="7543800" cy="1766637"/>
          </a:xfrm>
          <a:prstGeom prst="rect">
            <a:avLst/>
          </a:prstGeom>
          <a:noFill/>
        </p:spPr>
        <p:txBody>
          <a:bodyPr wrap="square">
            <a:spAutoFit/>
          </a:bodyPr>
          <a:lstStyle/>
          <a:p>
            <a:r>
              <a:rPr lang="en-US" sz="4000" i="0" dirty="0">
                <a:latin typeface="+mn-lt"/>
              </a:rPr>
              <a:t>And that means look at the language of the opera . . .</a:t>
            </a:r>
          </a:p>
          <a:p>
            <a:r>
              <a:rPr lang="en-US" sz="2400" b="0" i="0" dirty="0">
                <a:latin typeface="+mn-lt"/>
              </a:rPr>
              <a:t>(among other things)</a:t>
            </a:r>
          </a:p>
        </p:txBody>
      </p:sp>
    </p:spTree>
    <p:extLst>
      <p:ext uri="{BB962C8B-B14F-4D97-AF65-F5344CB8AC3E}">
        <p14:creationId xmlns:p14="http://schemas.microsoft.com/office/powerpoint/2010/main" val="1049514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81923" name="Rectangle 3"/>
          <p:cNvSpPr>
            <a:spLocks noGrp="1" noChangeArrowheads="1"/>
          </p:cNvSpPr>
          <p:nvPr>
            <p:ph type="body" idx="1"/>
          </p:nvPr>
        </p:nvSpPr>
        <p:spPr>
          <a:xfrm>
            <a:off x="914400" y="1143000"/>
            <a:ext cx="7315200" cy="5287962"/>
          </a:xfrm>
        </p:spPr>
        <p:txBody>
          <a:bodyPr/>
          <a:lstStyle/>
          <a:p>
            <a:pPr lvl="1" eaLnBrk="1" hangingPunct="1"/>
            <a:r>
              <a:rPr lang="en-US" sz="3200" b="1" dirty="0"/>
              <a:t>the soloists and chorus in the opera express themselves through</a:t>
            </a:r>
            <a:endParaRPr lang="en-US" sz="3200" dirty="0"/>
          </a:p>
          <a:p>
            <a:pPr marL="1379538" lvl="2" indent="-233363" eaLnBrk="1" hangingPunct="1"/>
            <a:r>
              <a:rPr lang="en-US" sz="3200" b="1" dirty="0"/>
              <a:t>language</a:t>
            </a:r>
          </a:p>
          <a:p>
            <a:pPr marL="1379538" lvl="2" indent="-233363" eaLnBrk="1" hangingPunct="1"/>
            <a:r>
              <a:rPr lang="en-US" sz="3200" b="1" dirty="0"/>
              <a:t>gesture</a:t>
            </a:r>
          </a:p>
          <a:p>
            <a:pPr marL="1379538" lvl="2" indent="-233363" eaLnBrk="1" hangingPunct="1"/>
            <a:r>
              <a:rPr lang="en-US" sz="3200" b="1" dirty="0"/>
              <a:t>music</a:t>
            </a:r>
          </a:p>
          <a:p>
            <a:pPr marL="1379538" lvl="2" indent="-233363" eaLnBrk="1" hangingPunct="1"/>
            <a:r>
              <a:rPr lang="en-US" sz="3200" b="1" dirty="0"/>
              <a:t>and </a:t>
            </a:r>
            <a:r>
              <a:rPr lang="en-US" sz="3200" b="1" i="1" dirty="0"/>
              <a:t>always</a:t>
            </a:r>
            <a:r>
              <a:rPr lang="en-US" sz="3200" b="1" dirty="0"/>
              <a:t> through highly skilled acting</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 </a:t>
            </a:r>
            <a:br>
              <a:rPr lang="en-US" sz="1400" dirty="0"/>
            </a:br>
            <a:r>
              <a:rPr lang="en-US" sz="1400" i="1" dirty="0"/>
              <a:t>Understanding Global Cultures</a:t>
            </a:r>
          </a:p>
        </p:txBody>
      </p:sp>
      <p:sp>
        <p:nvSpPr>
          <p:cNvPr id="79875" name="Rectangle 3"/>
          <p:cNvSpPr>
            <a:spLocks noGrp="1" noChangeArrowheads="1"/>
          </p:cNvSpPr>
          <p:nvPr>
            <p:ph type="body" idx="1"/>
          </p:nvPr>
        </p:nvSpPr>
        <p:spPr>
          <a:xfrm>
            <a:off x="914400" y="2621101"/>
            <a:ext cx="7315200" cy="2554545"/>
          </a:xfrm>
        </p:spPr>
        <p:txBody>
          <a:bodyPr/>
          <a:lstStyle/>
          <a:p>
            <a:pPr marL="0" indent="0" algn="ctr" eaLnBrk="1" hangingPunct="1">
              <a:spcBef>
                <a:spcPts val="0"/>
              </a:spcBef>
              <a:buNone/>
            </a:pPr>
            <a:r>
              <a:rPr lang="en-US" sz="4000" b="1" dirty="0"/>
              <a:t>Gannon and Pillai suggest that there are five main features of Italy’s </a:t>
            </a:r>
          </a:p>
          <a:p>
            <a:pPr marL="0" indent="0" algn="ctr" eaLnBrk="1" hangingPunct="1">
              <a:spcBef>
                <a:spcPts val="0"/>
              </a:spcBef>
              <a:buNone/>
            </a:pPr>
            <a:r>
              <a:rPr lang="en-US" sz="4000" b="1" dirty="0"/>
              <a:t>Opera Cultural Metaphor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5229935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 </a:t>
            </a:r>
            <a:br>
              <a:rPr lang="en-US" sz="1400" dirty="0"/>
            </a:br>
            <a:r>
              <a:rPr lang="en-US" sz="1400" i="1" dirty="0"/>
              <a:t>Understanding Global Cultures</a:t>
            </a:r>
          </a:p>
        </p:txBody>
      </p:sp>
      <p:sp>
        <p:nvSpPr>
          <p:cNvPr id="79875" name="Rectangle 3"/>
          <p:cNvSpPr>
            <a:spLocks noGrp="1" noChangeArrowheads="1"/>
          </p:cNvSpPr>
          <p:nvPr>
            <p:ph type="body" idx="1"/>
          </p:nvPr>
        </p:nvSpPr>
        <p:spPr>
          <a:xfrm>
            <a:off x="914400" y="2590800"/>
            <a:ext cx="7315200" cy="2554545"/>
          </a:xfrm>
        </p:spPr>
        <p:txBody>
          <a:bodyPr/>
          <a:lstStyle/>
          <a:p>
            <a:pPr marL="0" indent="0" algn="ctr" eaLnBrk="1" hangingPunct="1">
              <a:spcBef>
                <a:spcPts val="0"/>
              </a:spcBef>
              <a:buNone/>
            </a:pPr>
            <a:r>
              <a:rPr lang="en-US" sz="4000" b="1" dirty="0"/>
              <a:t>and all of the features of the Opera as Cultural Metaphor relate in one way or another to Italy’s languages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59692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50000"/>
              </a:lnSpc>
              <a:spcBef>
                <a:spcPts val="0"/>
              </a:spcBef>
              <a:spcAft>
                <a:spcPct val="0"/>
              </a:spcAft>
              <a:buClrTx/>
              <a:buSzTx/>
              <a:buFontTx/>
              <a:buAutoNum type="arabicPeriod"/>
              <a:tabLst/>
              <a:defRPr/>
            </a:pPr>
            <a:r>
              <a:rPr kumimoji="0" lang="en-US" sz="40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50000"/>
              </a:lnSpc>
              <a:spcBef>
                <a:spcPts val="0"/>
              </a:spcBef>
              <a:spcAft>
                <a:spcPct val="0"/>
              </a:spcAft>
              <a:buClrTx/>
              <a:buSzTx/>
              <a:buFontTx/>
              <a:buAutoNum type="arabicPeriod" startAt="2"/>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50000"/>
              </a:lnSpc>
              <a:spcBef>
                <a:spcPts val="0"/>
              </a:spcBef>
              <a:spcAft>
                <a:spcPct val="0"/>
              </a:spcAft>
              <a:buClrTx/>
              <a:buSzTx/>
              <a:buFontTx/>
              <a:buAutoNum type="arabicPeriod" startAt="3"/>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50000"/>
              </a:lnSpc>
              <a:spcBef>
                <a:spcPts val="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50000"/>
              </a:lnSpc>
              <a:spcBef>
                <a:spcPts val="0"/>
              </a:spcBef>
              <a:spcAft>
                <a:spcPct val="0"/>
              </a:spcAft>
              <a:buClrTx/>
              <a:buSzTx/>
              <a:buFontTx/>
              <a:buNone/>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4000" b="1" i="1" u="none" strike="noStrike" kern="0" cap="none" spc="0" normalizeH="0" baseline="0" noProof="0" dirty="0">
              <a:ln>
                <a:noFill/>
              </a:ln>
              <a:solidFill>
                <a:srgbClr val="000000"/>
              </a:solidFill>
              <a:effectLst/>
              <a:uLnTx/>
              <a:uFillTx/>
              <a:latin typeface="Arial"/>
              <a:ea typeface="+mn-ea"/>
              <a:cs typeface="+mn-cs"/>
            </a:endParaRP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13"/>
            <a:ext cx="8686800" cy="675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344948" y="5486400"/>
            <a:ext cx="6505307"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w="12700">
                  <a:solidFill>
                    <a:srgbClr val="BBE0E3"/>
                  </a:solid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Italy, and her current neighbors . . . </a:t>
            </a:r>
            <a:endPar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32500528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indent="-342900" eaLnBrk="0" hangingPunct="0">
              <a:defRPr/>
            </a:pPr>
            <a:r>
              <a:rPr lang="en-US" sz="4400" dirty="0">
                <a:ln w="12700">
                  <a:solidFill>
                    <a:schemeClr val="accent1"/>
                  </a:solidFill>
                </a:ln>
                <a:solidFill>
                  <a:srgbClr val="FAAFAF"/>
                </a:solidFill>
                <a:effectLst>
                  <a:outerShdw blurRad="50800" dist="38100" algn="l" rotWithShape="0">
                    <a:prstClr val="black">
                      <a:alpha val="40000"/>
                    </a:prstClr>
                  </a:outerShdw>
                </a:effectLst>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endParaRPr lang="en-US"/>
          </a:p>
        </p:txBody>
      </p:sp>
      <p:sp>
        <p:nvSpPr>
          <p:cNvPr id="9" name="Rectangle 3"/>
          <p:cNvSpPr txBox="1">
            <a:spLocks noChangeArrowheads="1"/>
          </p:cNvSpPr>
          <p:nvPr/>
        </p:nvSpPr>
        <p:spPr>
          <a:xfrm>
            <a:off x="457200" y="1524000"/>
            <a:ext cx="8229600" cy="4906963"/>
          </a:xfrm>
          <a:prstGeom prst="rect">
            <a:avLst/>
          </a:prstGeom>
        </p:spPr>
        <p:txBody>
          <a:bodyPr/>
          <a:lstStyle/>
          <a:p>
            <a:pPr marL="990600" lvl="1" indent="-533400" algn="l">
              <a:buAutoNum type="arabicPeriod"/>
            </a:pPr>
            <a:r>
              <a:rPr lang="en-US" sz="4000" dirty="0">
                <a:ln w="12700">
                  <a:solidFill>
                    <a:schemeClr val="accent1"/>
                  </a:solidFill>
                </a:ln>
                <a:solidFill>
                  <a:srgbClr val="000000"/>
                </a:solidFill>
                <a:effectLst>
                  <a:outerShdw blurRad="50800" dist="38100" algn="l" rotWithShape="0">
                    <a:prstClr val="black">
                      <a:alpha val="40000"/>
                    </a:prstClr>
                  </a:outerShdw>
                </a:effectLst>
                <a:latin typeface="+mn-lt"/>
              </a:rPr>
              <a:t>The Overture</a:t>
            </a:r>
          </a:p>
          <a:p>
            <a:pPr marL="990600" lvl="1" indent="-533400" algn="l">
              <a:buAutoNum type="arabicPeriod"/>
            </a:pPr>
            <a:endParaRPr kumimoji="0" lang="en-US" sz="2800" b="1" u="none" strike="noStrike" kern="0" cap="none" spc="0" normalizeH="0" baseline="0" noProof="0" dirty="0">
              <a:ln w="12700">
                <a:solidFill>
                  <a:schemeClr val="accent1"/>
                </a:solidFill>
              </a:ln>
              <a:solidFill>
                <a:srgbClr val="000000"/>
              </a:solidFill>
              <a:effectLst>
                <a:outerShdw blurRad="50800" dist="38100" algn="l" rotWithShape="0">
                  <a:prstClr val="black">
                    <a:alpha val="40000"/>
                  </a:prstClr>
                </a:outerShdw>
              </a:effectLst>
              <a:uLnTx/>
              <a:uFillTx/>
              <a:latin typeface="+mn-lt"/>
            </a:endParaRPr>
          </a:p>
          <a:p>
            <a:pPr marL="990600" lvl="1" indent="-533400" algn="l">
              <a:buAutoNum type="arabicPeriod" startAt="2"/>
            </a:pPr>
            <a:r>
              <a:rPr lang="en-US" sz="2800" kern="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Pageantry and Spectacle</a:t>
            </a:r>
          </a:p>
          <a:p>
            <a:pPr marL="990600" lvl="1" indent="-533400" algn="l">
              <a:buAutoNum type="arabicPeriod" startAt="2"/>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3"/>
            </a:pPr>
            <a:r>
              <a:rPr lang="en-US" sz="2800" kern="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Voice</a:t>
            </a:r>
          </a:p>
          <a:p>
            <a:pPr marL="990600" lvl="1" indent="-533400" algn="l">
              <a:buAutoNum type="arabicPeriod" startAt="3"/>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4"/>
            </a:pPr>
            <a:r>
              <a:rPr lang="en-US" sz="2800" kern="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Externalization</a:t>
            </a:r>
          </a:p>
          <a:p>
            <a:pPr marL="990600" lvl="1" indent="-533400" algn="l"/>
            <a:endParaRPr lang="en-US" sz="2800" kern="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endParaRPr>
          </a:p>
          <a:p>
            <a:pPr marL="990600" lvl="1" indent="-533400" algn="l"/>
            <a:r>
              <a:rPr kumimoji="0" lang="en-US" sz="2800" b="1" u="none" strike="noStrike" kern="0" cap="none" spc="0" normalizeH="0" baseline="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rPr>
              <a:t>5.	Chorus</a:t>
            </a:r>
            <a:r>
              <a:rPr kumimoji="0" lang="en-US" sz="2800" b="1" u="none" strike="noStrike" kern="0" cap="none" spc="0" normalizeH="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rPr>
              <a:t> and Soloists</a:t>
            </a:r>
            <a:endParaRPr kumimoji="0" lang="en-US" sz="2800" b="1" u="none" strike="noStrike" kern="0" cap="none" spc="0" normalizeH="0" baseline="0" noProof="0" dirty="0">
              <a:ln>
                <a:noFill/>
              </a:ln>
              <a:solidFill>
                <a:schemeClr val="accent1">
                  <a:lumMod val="90000"/>
                </a:schemeClr>
              </a:solidFill>
              <a:effectLst/>
              <a:uLnTx/>
              <a:uFillTx/>
              <a:latin typeface="+mn-lt"/>
            </a:endParaRPr>
          </a:p>
        </p:txBody>
      </p:sp>
      <p:sp>
        <p:nvSpPr>
          <p:cNvPr id="8" name="Text Box 5"/>
          <p:cNvSpPr txBox="1">
            <a:spLocks noChangeArrowheads="1"/>
          </p:cNvSpPr>
          <p:nvPr/>
        </p:nvSpPr>
        <p:spPr bwMode="auto">
          <a:xfrm>
            <a:off x="914400" y="2590800"/>
            <a:ext cx="7315200" cy="2271391"/>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r>
              <a:rPr lang="en-US" sz="2800" i="0" dirty="0"/>
              <a:t>sets the mood </a:t>
            </a:r>
          </a:p>
          <a:p>
            <a:r>
              <a:rPr lang="en-US" sz="2800" i="0" dirty="0"/>
              <a:t>and gives some idea as to what one can expect, as introductions do in conversations</a:t>
            </a:r>
            <a:endParaRPr lang="en-US" sz="1100" i="0" dirty="0"/>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3"/>
              </a:rPr>
              <a:t>www.d.umn.edu/cla/faculty/troufs/anth1095/index.html#Gannon</a:t>
            </a:r>
            <a:endParaRPr lang="en-US" sz="800" b="0" i="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94211" name="Rectangle 3"/>
          <p:cNvSpPr>
            <a:spLocks noGrp="1" noChangeArrowheads="1"/>
          </p:cNvSpPr>
          <p:nvPr>
            <p:ph type="body" idx="1"/>
          </p:nvPr>
        </p:nvSpPr>
        <p:spPr>
          <a:xfrm>
            <a:off x="914400" y="1371600"/>
            <a:ext cx="7315200" cy="4967514"/>
          </a:xfrm>
        </p:spPr>
        <p:txBody>
          <a:bodyPr/>
          <a:lstStyle/>
          <a:p>
            <a:pPr marL="0" indent="0" algn="just" eaLnBrk="1" hangingPunct="1">
              <a:lnSpc>
                <a:spcPct val="90000"/>
              </a:lnSpc>
              <a:buNone/>
            </a:pPr>
            <a:r>
              <a:rPr lang="en-US" dirty="0"/>
              <a:t>“Italian culture emphasizes overtures.  Italy stands somewhere in the middle of the continuum between American </a:t>
            </a:r>
            <a:r>
              <a:rPr lang="en-US" b="1" dirty="0">
                <a:solidFill>
                  <a:srgbClr val="FF0000"/>
                </a:solidFill>
              </a:rPr>
              <a:t>low-context culture</a:t>
            </a:r>
            <a:r>
              <a:rPr lang="en-US" dirty="0"/>
              <a:t> and Asian </a:t>
            </a:r>
            <a:r>
              <a:rPr lang="en-US" b="1" dirty="0">
                <a:solidFill>
                  <a:srgbClr val="FF0000"/>
                </a:solidFill>
              </a:rPr>
              <a:t>high-context culture</a:t>
            </a:r>
            <a:r>
              <a:rPr lang="en-US" dirty="0"/>
              <a:t>.  Americans tend to ignore the overture and get down to business rather quickly.  On the other hand, many Asians devote a significant amount of time getting to know their negotiating counterparts before doing business with them. . . .”</a:t>
            </a:r>
          </a:p>
        </p:txBody>
      </p:sp>
      <p:sp>
        <p:nvSpPr>
          <p:cNvPr id="9"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94211" name="Rectangle 3"/>
          <p:cNvSpPr>
            <a:spLocks noGrp="1" noChangeArrowheads="1"/>
          </p:cNvSpPr>
          <p:nvPr>
            <p:ph type="body" idx="1"/>
          </p:nvPr>
        </p:nvSpPr>
        <p:spPr>
          <a:xfrm>
            <a:off x="914400" y="1371600"/>
            <a:ext cx="7315200" cy="4967514"/>
          </a:xfrm>
        </p:spPr>
        <p:txBody>
          <a:bodyPr/>
          <a:lstStyle/>
          <a:p>
            <a:pPr marL="0" indent="0" algn="just" eaLnBrk="1" hangingPunct="1">
              <a:lnSpc>
                <a:spcPct val="90000"/>
              </a:lnSpc>
              <a:buNone/>
            </a:pPr>
            <a:r>
              <a:rPr lang="en-US" dirty="0"/>
              <a:t>“Italian culture emphasizes overtures.  Italy stands somewhere in the middle of </a:t>
            </a:r>
            <a:r>
              <a:rPr lang="en-US" dirty="0">
                <a:solidFill>
                  <a:schemeClr val="bg1"/>
                </a:solidFill>
              </a:rPr>
              <a:t>the continuum between American </a:t>
            </a:r>
            <a:r>
              <a:rPr lang="en-US" b="1" dirty="0">
                <a:solidFill>
                  <a:schemeClr val="bg1"/>
                </a:solidFill>
              </a:rPr>
              <a:t>low-context culture</a:t>
            </a:r>
            <a:r>
              <a:rPr lang="en-US" dirty="0">
                <a:solidFill>
                  <a:schemeClr val="bg1"/>
                </a:solidFill>
              </a:rPr>
              <a:t> and Asian </a:t>
            </a:r>
            <a:r>
              <a:rPr lang="en-US" b="1" dirty="0">
                <a:solidFill>
                  <a:schemeClr val="bg1"/>
                </a:solidFill>
              </a:rPr>
              <a:t>high-context </a:t>
            </a:r>
            <a:r>
              <a:rPr lang="en-US" b="1" dirty="0">
                <a:solidFill>
                  <a:srgbClr val="FF0000"/>
                </a:solidFill>
              </a:rPr>
              <a:t>culture</a:t>
            </a:r>
            <a:r>
              <a:rPr lang="en-US" dirty="0"/>
              <a:t>.  American tend to ignore the overture and get down to business rather quickly.  On the other hand, many Asians devote a significant amount of time getting to know their negotiating counterparts before doing business with them. . . .”</a:t>
            </a:r>
          </a:p>
        </p:txBody>
      </p:sp>
      <p:sp>
        <p:nvSpPr>
          <p:cNvPr id="9"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Text Box 5"/>
          <p:cNvSpPr txBox="1">
            <a:spLocks noChangeArrowheads="1"/>
          </p:cNvSpPr>
          <p:nvPr/>
        </p:nvSpPr>
        <p:spPr bwMode="auto">
          <a:xfrm>
            <a:off x="914400" y="2514600"/>
            <a:ext cx="7315200" cy="3761030"/>
          </a:xfrm>
          <a:prstGeom prst="rect">
            <a:avLst/>
          </a:prstGeom>
          <a:solidFill>
            <a:schemeClr val="bg1"/>
          </a:solidFill>
          <a:ln w="76200">
            <a:solidFill>
              <a:srgbClr val="FFC000"/>
            </a:solidFill>
            <a:miter lim="800000"/>
            <a:headEnd/>
            <a:tailEnd/>
          </a:ln>
        </p:spPr>
        <p:txBody>
          <a:bodyPr wrap="square">
            <a:spAutoFit/>
          </a:bodyPr>
          <a:lstStyle/>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American</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(low context)</a:t>
            </a: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Italian</a:t>
            </a: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“Asians”</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(high context)</a:t>
            </a: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Up Arrow 5"/>
          <p:cNvSpPr/>
          <p:nvPr/>
        </p:nvSpPr>
        <p:spPr bwMode="auto">
          <a:xfrm>
            <a:off x="3915228" y="3657600"/>
            <a:ext cx="1295400" cy="381000"/>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Up Arrow 6"/>
          <p:cNvSpPr/>
          <p:nvPr/>
        </p:nvSpPr>
        <p:spPr bwMode="auto">
          <a:xfrm>
            <a:off x="3918858" y="4515050"/>
            <a:ext cx="1295400" cy="381000"/>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544623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00355" name="Rectangle 3"/>
          <p:cNvSpPr>
            <a:spLocks noGrp="1" noChangeArrowheads="1"/>
          </p:cNvSpPr>
          <p:nvPr>
            <p:ph type="body" idx="1"/>
          </p:nvPr>
        </p:nvSpPr>
        <p:spPr>
          <a:xfrm>
            <a:off x="914400" y="1400628"/>
            <a:ext cx="7315200" cy="5022914"/>
          </a:xfrm>
        </p:spPr>
        <p:txBody>
          <a:bodyPr/>
          <a:lstStyle/>
          <a:p>
            <a:pPr marL="0" indent="0" algn="ctr" eaLnBrk="1" hangingPunct="1">
              <a:lnSpc>
                <a:spcPct val="80000"/>
              </a:lnSpc>
              <a:buNone/>
            </a:pPr>
            <a:r>
              <a:rPr lang="en-US" b="1" dirty="0"/>
              <a:t>There are regional differences in the manner in which the overture is performed</a:t>
            </a:r>
          </a:p>
          <a:p>
            <a:pPr eaLnBrk="1" hangingPunct="1">
              <a:lnSpc>
                <a:spcPct val="80000"/>
              </a:lnSpc>
            </a:pPr>
            <a:endParaRPr lang="en-US" sz="500" dirty="0"/>
          </a:p>
          <a:p>
            <a:pPr lvl="1" eaLnBrk="1" hangingPunct="1">
              <a:lnSpc>
                <a:spcPct val="80000"/>
              </a:lnSpc>
            </a:pPr>
            <a:r>
              <a:rPr lang="en-US" b="1" dirty="0"/>
              <a:t>In the south, the overture can be much more involved</a:t>
            </a:r>
          </a:p>
          <a:p>
            <a:pPr lvl="1" eaLnBrk="1" hangingPunct="1">
              <a:lnSpc>
                <a:spcPct val="80000"/>
              </a:lnSpc>
            </a:pPr>
            <a:endParaRPr lang="en-US" sz="300" dirty="0"/>
          </a:p>
          <a:p>
            <a:pPr lvl="2" eaLnBrk="1" hangingPunct="1"/>
            <a:r>
              <a:rPr lang="en-US" sz="2000" dirty="0">
                <a:cs typeface="Arial" charset="0"/>
              </a:rPr>
              <a:t>A person may visit a store, and chat with the owner, two or three times before purchasing something</a:t>
            </a:r>
          </a:p>
          <a:p>
            <a:pPr lvl="2" eaLnBrk="1" hangingPunct="1">
              <a:lnSpc>
                <a:spcPct val="90000"/>
              </a:lnSpc>
            </a:pPr>
            <a:r>
              <a:rPr lang="en-US" sz="2000" dirty="0">
                <a:cs typeface="Arial" charset="0"/>
              </a:rPr>
              <a:t>Both parties have a good idea about the outcome, but there will be expressions of emotion, various uses of argument and persuasion, and different tones of vice that will help to facilitate the final outcome or sale</a:t>
            </a:r>
          </a:p>
          <a:p>
            <a:pPr lvl="2" eaLnBrk="1" hangingPunct="1">
              <a:lnSpc>
                <a:spcPct val="90000"/>
              </a:lnSpc>
            </a:pPr>
            <a:r>
              <a:rPr lang="en-US" sz="2000" dirty="0">
                <a:cs typeface="Arial" charset="0"/>
              </a:rPr>
              <a:t>Still, the unexpected can, and does, occur, because </a:t>
            </a:r>
            <a:r>
              <a:rPr lang="en-US" sz="2800" b="1" dirty="0">
                <a:cs typeface="Arial" charset="0"/>
              </a:rPr>
              <a:t>fate</a:t>
            </a:r>
            <a:r>
              <a:rPr lang="en-US" sz="2000" dirty="0">
                <a:cs typeface="Arial" charset="0"/>
              </a:rPr>
              <a:t> is a critical element in the mix</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08FB791F-3E15-4EB0-99F8-D5F1CE14F602}"/>
                  </a:ext>
                </a:extLst>
              </p14:cNvPr>
              <p14:cNvContentPartPr/>
              <p14:nvPr/>
            </p14:nvContentPartPr>
            <p14:xfrm>
              <a:off x="2146187" y="3686229"/>
              <a:ext cx="5784480" cy="39960"/>
            </p14:xfrm>
          </p:contentPart>
        </mc:Choice>
        <mc:Fallback xmlns="">
          <p:pic>
            <p:nvPicPr>
              <p:cNvPr id="2" name="Ink 1">
                <a:extLst>
                  <a:ext uri="{FF2B5EF4-FFF2-40B4-BE49-F238E27FC236}">
                    <a16:creationId xmlns:a16="http://schemas.microsoft.com/office/drawing/2014/main" id="{08FB791F-3E15-4EB0-99F8-D5F1CE14F602}"/>
                  </a:ext>
                </a:extLst>
              </p:cNvPr>
              <p:cNvPicPr/>
              <p:nvPr/>
            </p:nvPicPr>
            <p:blipFill>
              <a:blip r:embed="rId4"/>
              <a:stretch>
                <a:fillRect/>
              </a:stretch>
            </p:blipFill>
            <p:spPr>
              <a:xfrm>
                <a:off x="2092187" y="3578229"/>
                <a:ext cx="5892120" cy="255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0443D605-D2D1-4AFE-A0DB-F95801D628FB}"/>
                  </a:ext>
                </a:extLst>
              </p14:cNvPr>
              <p14:cNvContentPartPr/>
              <p14:nvPr/>
            </p14:nvContentPartPr>
            <p14:xfrm>
              <a:off x="2280827" y="3974229"/>
              <a:ext cx="5154480" cy="116640"/>
            </p14:xfrm>
          </p:contentPart>
        </mc:Choice>
        <mc:Fallback xmlns="">
          <p:pic>
            <p:nvPicPr>
              <p:cNvPr id="3" name="Ink 2">
                <a:extLst>
                  <a:ext uri="{FF2B5EF4-FFF2-40B4-BE49-F238E27FC236}">
                    <a16:creationId xmlns:a16="http://schemas.microsoft.com/office/drawing/2014/main" id="{0443D605-D2D1-4AFE-A0DB-F95801D628FB}"/>
                  </a:ext>
                </a:extLst>
              </p:cNvPr>
              <p:cNvPicPr/>
              <p:nvPr/>
            </p:nvPicPr>
            <p:blipFill>
              <a:blip r:embed="rId6"/>
              <a:stretch>
                <a:fillRect/>
              </a:stretch>
            </p:blipFill>
            <p:spPr>
              <a:xfrm>
                <a:off x="2226827" y="3866589"/>
                <a:ext cx="5262120" cy="332280"/>
              </a:xfrm>
              <a:prstGeom prst="rect">
                <a:avLst/>
              </a:prstGeom>
            </p:spPr>
          </p:pic>
        </mc:Fallback>
      </mc:AlternateContent>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57200" y="427038"/>
            <a:ext cx="8229600" cy="563562"/>
          </a:xfrm>
        </p:spPr>
        <p:txBody>
          <a:bodyPr/>
          <a:lstStyle/>
          <a:p>
            <a:pPr eaLnBrk="1" hangingPunct="1"/>
            <a:r>
              <a:rPr lang="it-IT" sz="1400" dirty="0">
                <a:solidFill>
                  <a:schemeClr val="accent1"/>
                </a:solidFill>
              </a:rPr>
              <a:t>Martin J. Gannon and Rajnandini Pillai</a:t>
            </a:r>
            <a:br>
              <a:rPr lang="en-US" sz="1400" dirty="0">
                <a:solidFill>
                  <a:schemeClr val="accent1"/>
                </a:solidFill>
              </a:rPr>
            </a:br>
            <a:r>
              <a:rPr lang="en-US" sz="1400" i="1" dirty="0">
                <a:solidFill>
                  <a:schemeClr val="accent1"/>
                </a:solidFill>
              </a:rPr>
              <a:t>Understanding Global Cultures</a:t>
            </a:r>
          </a:p>
        </p:txBody>
      </p:sp>
      <p:sp>
        <p:nvSpPr>
          <p:cNvPr id="100355" name="Rectangle 3"/>
          <p:cNvSpPr>
            <a:spLocks noGrp="1" noChangeArrowheads="1"/>
          </p:cNvSpPr>
          <p:nvPr>
            <p:ph type="body" idx="1"/>
          </p:nvPr>
        </p:nvSpPr>
        <p:spPr>
          <a:xfrm>
            <a:off x="914400" y="1400628"/>
            <a:ext cx="7315200" cy="4958280"/>
          </a:xfrm>
        </p:spPr>
        <p:txBody>
          <a:bodyPr/>
          <a:lstStyle/>
          <a:p>
            <a:pPr marL="0" indent="0" algn="ctr" eaLnBrk="1" hangingPunct="1">
              <a:lnSpc>
                <a:spcPct val="80000"/>
              </a:lnSpc>
              <a:buNone/>
            </a:pPr>
            <a:r>
              <a:rPr lang="en-US" b="1" dirty="0">
                <a:solidFill>
                  <a:schemeClr val="accent1"/>
                </a:solidFill>
              </a:rPr>
              <a:t>There are regional differences in the manner in which the overture is performed</a:t>
            </a:r>
          </a:p>
          <a:p>
            <a:pPr eaLnBrk="1" hangingPunct="1">
              <a:lnSpc>
                <a:spcPct val="80000"/>
              </a:lnSpc>
            </a:pPr>
            <a:endParaRPr lang="en-US" sz="500" dirty="0"/>
          </a:p>
          <a:p>
            <a:pPr lvl="1" eaLnBrk="1" hangingPunct="1">
              <a:lnSpc>
                <a:spcPct val="80000"/>
              </a:lnSpc>
            </a:pPr>
            <a:r>
              <a:rPr lang="en-US" sz="3200" b="1" dirty="0"/>
              <a:t>In the south</a:t>
            </a:r>
            <a:r>
              <a:rPr lang="en-US" b="1" dirty="0">
                <a:solidFill>
                  <a:schemeClr val="accent1"/>
                </a:solidFill>
              </a:rPr>
              <a:t>, </a:t>
            </a:r>
            <a:r>
              <a:rPr lang="en-US" sz="2000" dirty="0">
                <a:solidFill>
                  <a:schemeClr val="accent1"/>
                </a:solidFill>
              </a:rPr>
              <a:t>the overture can be </a:t>
            </a:r>
            <a:r>
              <a:rPr lang="en-US" sz="2400" b="1" dirty="0">
                <a:solidFill>
                  <a:srgbClr val="000000"/>
                </a:solidFill>
              </a:rPr>
              <a:t>much more involved</a:t>
            </a:r>
            <a:endParaRPr lang="en-US" sz="2000" b="1" dirty="0">
              <a:solidFill>
                <a:srgbClr val="000000"/>
              </a:solidFill>
            </a:endParaRPr>
          </a:p>
          <a:p>
            <a:pPr lvl="1" eaLnBrk="1" hangingPunct="1">
              <a:lnSpc>
                <a:spcPct val="80000"/>
              </a:lnSpc>
            </a:pPr>
            <a:endParaRPr lang="en-US" sz="200" dirty="0">
              <a:solidFill>
                <a:schemeClr val="accent1"/>
              </a:solidFill>
            </a:endParaRPr>
          </a:p>
          <a:p>
            <a:pPr lvl="2" eaLnBrk="1" hangingPunct="1"/>
            <a:r>
              <a:rPr lang="en-US" b="1" dirty="0">
                <a:cs typeface="Arial" charset="0"/>
              </a:rPr>
              <a:t>A person may visit a store, and chat with the owner, two or three times before purchasing something</a:t>
            </a:r>
          </a:p>
          <a:p>
            <a:pPr lvl="2" eaLnBrk="1" hangingPunct="1">
              <a:lnSpc>
                <a:spcPct val="90000"/>
              </a:lnSpc>
            </a:pPr>
            <a:r>
              <a:rPr lang="en-US" sz="1800" dirty="0">
                <a:solidFill>
                  <a:schemeClr val="accent1"/>
                </a:solidFill>
                <a:cs typeface="Arial" charset="0"/>
              </a:rPr>
              <a:t>Both parties have a good idea about the outcome, but there will be expressions of emotion, various uses of argument and persuasion, and different tones of vice that will help to facilitate the final outcome or sale</a:t>
            </a:r>
          </a:p>
          <a:p>
            <a:pPr lvl="2" eaLnBrk="1" hangingPunct="1">
              <a:lnSpc>
                <a:spcPct val="90000"/>
              </a:lnSpc>
            </a:pPr>
            <a:r>
              <a:rPr lang="en-US" sz="1800" dirty="0">
                <a:solidFill>
                  <a:schemeClr val="accent1"/>
                </a:solidFill>
                <a:cs typeface="Arial" charset="0"/>
              </a:rPr>
              <a:t>Still, the unexpected can, and does, occur, because </a:t>
            </a:r>
            <a:r>
              <a:rPr lang="en-US" sz="1800" b="1" dirty="0">
                <a:solidFill>
                  <a:srgbClr val="C5E4E7"/>
                </a:solidFill>
                <a:cs typeface="Arial" charset="0"/>
              </a:rPr>
              <a:t>fate is a critical element in the mix</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7"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7"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5"/>
          <p:cNvSpPr txBox="1">
            <a:spLocks noChangeArrowheads="1"/>
          </p:cNvSpPr>
          <p:nvPr/>
        </p:nvSpPr>
        <p:spPr bwMode="auto">
          <a:xfrm>
            <a:off x="914400" y="3605986"/>
            <a:ext cx="7315200" cy="2185214"/>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 pageantry and spectacle in the opera-like activities are like those performed in the daily lives of the Italians</a:t>
            </a:r>
          </a:p>
        </p:txBody>
      </p:sp>
    </p:spTree>
    <p:extLst>
      <p:ext uri="{BB962C8B-B14F-4D97-AF65-F5344CB8AC3E}">
        <p14:creationId xmlns:p14="http://schemas.microsoft.com/office/powerpoint/2010/main" val="4611979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07523" name="Rectangle 3"/>
          <p:cNvSpPr>
            <a:spLocks noGrp="1" noChangeArrowheads="1"/>
          </p:cNvSpPr>
          <p:nvPr>
            <p:ph type="body" idx="1"/>
          </p:nvPr>
        </p:nvSpPr>
        <p:spPr>
          <a:xfrm>
            <a:off x="914400" y="1295400"/>
            <a:ext cx="7315200" cy="5139869"/>
          </a:xfrm>
        </p:spPr>
        <p:txBody>
          <a:bodyPr/>
          <a:lstStyle/>
          <a:p>
            <a:pPr marL="0" indent="0" algn="ctr" eaLnBrk="1" hangingPunct="1">
              <a:buNone/>
            </a:pPr>
            <a:r>
              <a:rPr lang="en-US" sz="2800" b="1" dirty="0">
                <a:solidFill>
                  <a:schemeClr val="accent1"/>
                </a:solidFill>
              </a:rPr>
              <a:t>“</a:t>
            </a:r>
            <a:r>
              <a:rPr lang="en-US" sz="3600" b="1" dirty="0"/>
              <a:t>Once the overture is over and the curtain goes up, the audience is greeted by a set so visually stunning that it elicits applause.  This is the beginning of the pageantry and spectacle.  </a:t>
            </a:r>
            <a:r>
              <a:rPr lang="en-US" sz="2800" dirty="0">
                <a:solidFill>
                  <a:schemeClr val="accent1"/>
                </a:solidFill>
              </a:rPr>
              <a:t>They play such an important role in Italian life that people and things frequently tend to be judged first and foremost on their appearances.” </a:t>
            </a:r>
            <a:endParaRPr lang="en-US" dirty="0">
              <a:solidFill>
                <a:schemeClr val="accent1"/>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 name="Rectangle 3"/>
          <p:cNvSpPr txBox="1">
            <a:spLocks noChangeArrowheads="1"/>
          </p:cNvSpPr>
          <p:nvPr/>
        </p:nvSpPr>
        <p:spPr bwMode="auto">
          <a:xfrm>
            <a:off x="914400" y="1524000"/>
            <a:ext cx="7315200" cy="47951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i="0" u="none" strike="noStrike" kern="0" cap="none" spc="0" normalizeH="0" baseline="0" noProof="0" dirty="0">
                <a:ln>
                  <a:noFill/>
                </a:ln>
                <a:effectLst/>
                <a:uLnTx/>
                <a:uFillTx/>
                <a:latin typeface="Arial"/>
                <a:ea typeface="+mn-ea"/>
                <a:cs typeface="+mn-cs"/>
              </a:rPr>
              <a:t>“This eternal search for surface pleasures and distractions is accompanied by </a:t>
            </a:r>
            <a:r>
              <a:rPr kumimoji="0" lang="en-US" sz="3600" i="1" u="none" strike="noStrike" kern="0" cap="none" spc="0" normalizeH="0" baseline="0" noProof="0" dirty="0" err="1">
                <a:ln>
                  <a:noFill/>
                </a:ln>
                <a:solidFill>
                  <a:srgbClr val="FF0000"/>
                </a:solidFill>
                <a:effectLst/>
                <a:uLnTx/>
                <a:uFillTx/>
                <a:latin typeface="Arial"/>
                <a:ea typeface="+mn-ea"/>
                <a:cs typeface="+mn-cs"/>
              </a:rPr>
              <a:t>garbo</a:t>
            </a:r>
            <a:r>
              <a:rPr kumimoji="0" lang="en-US" sz="2800" i="0" u="none" strike="noStrike" kern="0" cap="none" spc="0" normalizeH="0" baseline="0" noProof="0" dirty="0">
                <a:ln>
                  <a:noFill/>
                </a:ln>
                <a:effectLst/>
                <a:uLnTx/>
                <a:uFillTx/>
                <a:latin typeface="Arial"/>
                <a:ea typeface="+mn-ea"/>
                <a:cs typeface="+mn-cs"/>
              </a:rPr>
              <a:t>.  Although this term cannot be translated exactly, it is </a:t>
            </a:r>
            <a:r>
              <a:rPr kumimoji="0" lang="en-US" sz="3200" b="1" i="0" u="none" strike="noStrike" kern="0" cap="none" spc="0" normalizeH="0" baseline="0" noProof="0" dirty="0">
                <a:ln>
                  <a:noFill/>
                </a:ln>
                <a:solidFill>
                  <a:srgbClr val="000000"/>
                </a:solidFill>
                <a:effectLst/>
                <a:uLnTx/>
                <a:uFillTx/>
                <a:latin typeface="Arial"/>
                <a:ea typeface="+mn-ea"/>
                <a:cs typeface="+mn-cs"/>
              </a:rPr>
              <a:t>the finesse that Italians use to deal with situations delicately and without offense</a:t>
            </a:r>
            <a:r>
              <a:rPr kumimoji="0" lang="en-US" sz="2800" b="0" i="0" u="none" strike="noStrike" kern="0" cap="none" spc="0" normalizeH="0" baseline="0" noProof="0" dirty="0">
                <a:ln>
                  <a:noFill/>
                </a:ln>
                <a:solidFill>
                  <a:srgbClr val="000000"/>
                </a:solidFill>
                <a:effectLst/>
                <a:uLnTx/>
                <a:uFillTx/>
                <a:latin typeface="Arial"/>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1" u="none" strike="noStrike" kern="0" cap="none" spc="0" normalizeH="0" baseline="0" noProof="0" dirty="0" err="1">
                <a:ln>
                  <a:noFill/>
                </a:ln>
                <a:solidFill>
                  <a:srgbClr val="BBE0E3"/>
                </a:solidFill>
                <a:effectLst/>
                <a:uLnTx/>
                <a:uFillTx/>
                <a:latin typeface="Arial"/>
                <a:ea typeface="+mn-ea"/>
                <a:cs typeface="+mn-cs"/>
              </a:rPr>
              <a:t>Garbo</a:t>
            </a:r>
            <a:r>
              <a:rPr kumimoji="0" lang="en-US" sz="2800" b="0" i="0" u="none" strike="noStrike" kern="0" cap="none" spc="0" normalizeH="0" baseline="0" noProof="0" dirty="0">
                <a:ln>
                  <a:noFill/>
                </a:ln>
                <a:solidFill>
                  <a:srgbClr val="BBE0E3"/>
                </a:solidFill>
                <a:effectLst/>
                <a:uLnTx/>
                <a:uFillTx/>
                <a:latin typeface="Arial"/>
                <a:ea typeface="+mn-ea"/>
                <a:cs typeface="+mn-cs"/>
              </a:rPr>
              <a:t> turns Italian life into a work of art.  Italians tend to have a very public orientation, are willing to share a lot, and are used to being on stage at all times.”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 name="Rectangle 3"/>
          <p:cNvSpPr txBox="1">
            <a:spLocks noChangeArrowheads="1"/>
          </p:cNvSpPr>
          <p:nvPr/>
        </p:nvSpPr>
        <p:spPr bwMode="auto">
          <a:xfrm>
            <a:off x="914400" y="1524000"/>
            <a:ext cx="7315200" cy="39703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BBE0E3"/>
                </a:solidFill>
                <a:effectLst/>
                <a:uLnTx/>
                <a:uFillTx/>
                <a:latin typeface="Arial"/>
                <a:ea typeface="+mn-ea"/>
                <a:cs typeface="+mn-cs"/>
              </a:rPr>
              <a:t>“This eternal search for surface pleasures and distractions is accompanied by </a:t>
            </a:r>
            <a:r>
              <a:rPr kumimoji="0" lang="en-US" sz="3600" b="1" i="1" u="none" strike="noStrike" kern="0" cap="none" spc="0" normalizeH="0" baseline="0" noProof="0" dirty="0" err="1">
                <a:ln>
                  <a:noFill/>
                </a:ln>
                <a:solidFill>
                  <a:srgbClr val="FF0000"/>
                </a:solidFill>
                <a:effectLst/>
                <a:uLnTx/>
                <a:uFillTx/>
                <a:latin typeface="Arial"/>
                <a:ea typeface="+mn-ea"/>
                <a:cs typeface="+mn-cs"/>
              </a:rPr>
              <a:t>garbo</a:t>
            </a:r>
            <a:r>
              <a:rPr kumimoji="0" lang="en-US" sz="2800" b="0" i="0" u="none" strike="noStrike" kern="0" cap="none" spc="0" normalizeH="0" baseline="0" noProof="0" dirty="0">
                <a:ln>
                  <a:noFill/>
                </a:ln>
                <a:solidFill>
                  <a:srgbClr val="000000"/>
                </a:solidFill>
                <a:effectLst/>
                <a:uLnTx/>
                <a:uFillTx/>
                <a:latin typeface="Arial"/>
                <a:ea typeface="+mn-ea"/>
                <a:cs typeface="+mn-cs"/>
              </a:rPr>
              <a:t>.  </a:t>
            </a:r>
            <a:r>
              <a:rPr kumimoji="0" lang="en-US" sz="2800" b="0" i="0" u="none" strike="noStrike" kern="0" cap="none" spc="0" normalizeH="0" baseline="0" noProof="0" dirty="0">
                <a:ln>
                  <a:noFill/>
                </a:ln>
                <a:solidFill>
                  <a:srgbClr val="BBE0E3"/>
                </a:solidFill>
                <a:effectLst/>
                <a:uLnTx/>
                <a:uFillTx/>
                <a:latin typeface="Arial"/>
                <a:ea typeface="+mn-ea"/>
                <a:cs typeface="+mn-cs"/>
              </a:rPr>
              <a:t>Although this term cannot be translated exactly, it is </a:t>
            </a:r>
            <a:r>
              <a:rPr kumimoji="0" lang="en-US" sz="3200" b="1" i="0" u="none" strike="noStrike" kern="0" cap="none" spc="0" normalizeH="0" baseline="0" noProof="0" dirty="0">
                <a:ln>
                  <a:noFill/>
                </a:ln>
                <a:solidFill>
                  <a:srgbClr val="000000"/>
                </a:solidFill>
                <a:effectLst/>
                <a:uLnTx/>
                <a:uFillTx/>
                <a:latin typeface="Arial"/>
                <a:ea typeface="+mn-ea"/>
                <a:cs typeface="+mn-cs"/>
              </a:rPr>
              <a:t>the finesse that Italians use to deal with situations delicately and without offense, including those involving language and communication skills</a:t>
            </a:r>
            <a:r>
              <a:rPr kumimoji="0" lang="en-US" sz="2800" b="0" i="0" u="none" strike="noStrike" kern="0" cap="none" spc="0" normalizeH="0" baseline="0" noProof="0" dirty="0">
                <a:ln>
                  <a:noFill/>
                </a:ln>
                <a:solidFill>
                  <a:srgbClr val="000000"/>
                </a:solidFill>
                <a:effectLst/>
                <a:uLnTx/>
                <a:uFillTx/>
                <a:latin typeface="Arial"/>
                <a:ea typeface="+mn-ea"/>
                <a:cs typeface="+mn-cs"/>
              </a:rPr>
              <a:t>.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084638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https://www.britannica.com/topic/history-of-Italy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2137" y="152400"/>
            <a:ext cx="5035463"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52400" y="3696831"/>
            <a:ext cx="2195286" cy="249299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ancient Italic peoples: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Distribution of peoples of ancient Italy </a:t>
            </a:r>
            <a:r>
              <a:rPr kumimoji="0" lang="en-US" sz="1600" b="1" i="1" u="none" strike="noStrike" kern="1200" cap="none" spc="0" normalizeH="0" baseline="0" noProof="0" dirty="0">
                <a:ln>
                  <a:noFill/>
                </a:ln>
                <a:solidFill>
                  <a:srgbClr val="FFFFFF"/>
                </a:solidFill>
                <a:effectLst/>
                <a:uLnTx/>
                <a:uFillTx/>
                <a:latin typeface="Verdana" pitchFamily="34" charset="0"/>
                <a:ea typeface="+mn-ea"/>
                <a:cs typeface="+mn-cs"/>
              </a:rPr>
              <a:t>ca. </a:t>
            </a:r>
            <a:r>
              <a:rPr kumimoji="0" lang="en-US" b="1" i="0" u="none" strike="noStrike" kern="1200" cap="none" spc="0" normalizeH="0" baseline="0" noProof="0" dirty="0">
                <a:ln>
                  <a:noFill/>
                </a:ln>
                <a:solidFill>
                  <a:srgbClr val="FF0000"/>
                </a:solidFill>
                <a:effectLst/>
                <a:uLnTx/>
                <a:uFillTx/>
                <a:latin typeface="Verdana" pitchFamily="34" charset="0"/>
                <a:ea typeface="+mn-ea"/>
                <a:cs typeface="+mn-cs"/>
              </a:rPr>
              <a:t>500 B.C.</a:t>
            </a:r>
            <a:endPar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30000" noProof="0" dirty="0">
                <a:ln>
                  <a:noFill/>
                </a:ln>
                <a:solidFill>
                  <a:srgbClr val="FFFFFF"/>
                </a:solidFill>
                <a:effectLst/>
                <a:uLnTx/>
                <a:uFillTx/>
                <a:latin typeface="Verdana" pitchFamily="34" charset="0"/>
                <a:ea typeface="+mn-ea"/>
                <a:cs typeface="+mn-cs"/>
              </a:rPr>
              <a:t>©</a:t>
            </a:r>
            <a:r>
              <a:rPr kumimoji="0" lang="en-US" sz="1200" b="1" i="0" u="none" strike="noStrike" kern="1200" cap="none" spc="0" normalizeH="0" baseline="0" noProof="0" dirty="0" err="1">
                <a:ln>
                  <a:noFill/>
                </a:ln>
                <a:solidFill>
                  <a:srgbClr val="FFFFFF"/>
                </a:solidFill>
                <a:effectLst/>
                <a:uLnTx/>
                <a:uFillTx/>
                <a:latin typeface="Verdana" pitchFamily="34" charset="0"/>
                <a:ea typeface="+mn-ea"/>
                <a:cs typeface="+mn-cs"/>
              </a:rPr>
              <a:t>Encyclopædia</a:t>
            </a:r>
            <a:r>
              <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rPr>
              <a:t> Britannica, Inc.</a:t>
            </a:r>
          </a:p>
        </p:txBody>
      </p:sp>
    </p:spTree>
    <p:extLst>
      <p:ext uri="{BB962C8B-B14F-4D97-AF65-F5344CB8AC3E}">
        <p14:creationId xmlns:p14="http://schemas.microsoft.com/office/powerpoint/2010/main" val="42952992"/>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19811" name="Rectangle 3"/>
          <p:cNvSpPr>
            <a:spLocks noGrp="1" noChangeArrowheads="1"/>
          </p:cNvSpPr>
          <p:nvPr>
            <p:ph type="body" idx="1"/>
          </p:nvPr>
        </p:nvSpPr>
        <p:spPr>
          <a:xfrm>
            <a:off x="914400" y="2691586"/>
            <a:ext cx="7315200" cy="2185214"/>
          </a:xfrm>
        </p:spPr>
        <p:txBody>
          <a:bodyPr/>
          <a:lstStyle/>
          <a:p>
            <a:pPr marL="0" indent="0" algn="ctr" eaLnBrk="1" hangingPunct="1">
              <a:spcBef>
                <a:spcPts val="0"/>
              </a:spcBef>
              <a:buNone/>
            </a:pPr>
            <a:r>
              <a:rPr lang="en-US" b="1" dirty="0"/>
              <a:t>the Italian reliance on spectacle and </a:t>
            </a:r>
            <a:r>
              <a:rPr lang="en-US" sz="4000" b="1" i="1" dirty="0" err="1">
                <a:solidFill>
                  <a:srgbClr val="FF0000"/>
                </a:solidFill>
              </a:rPr>
              <a:t>garbo</a:t>
            </a:r>
            <a:r>
              <a:rPr lang="en-US" sz="4000" b="1" i="1" dirty="0"/>
              <a:t> </a:t>
            </a:r>
          </a:p>
          <a:p>
            <a:pPr marL="0" indent="0" algn="ctr" eaLnBrk="1" hangingPunct="1">
              <a:spcBef>
                <a:spcPts val="0"/>
              </a:spcBef>
              <a:buNone/>
            </a:pPr>
            <a:r>
              <a:rPr lang="en-US" b="1" dirty="0"/>
              <a:t>helps people solve most of their problems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26979" name="Rectangle 3"/>
          <p:cNvSpPr>
            <a:spLocks noGrp="1" noChangeArrowheads="1"/>
          </p:cNvSpPr>
          <p:nvPr>
            <p:ph type="body" idx="1"/>
          </p:nvPr>
        </p:nvSpPr>
        <p:spPr>
          <a:xfrm>
            <a:off x="914400" y="1600200"/>
            <a:ext cx="7315200" cy="1668149"/>
          </a:xfrm>
        </p:spPr>
        <p:txBody>
          <a:bodyPr/>
          <a:lstStyle/>
          <a:p>
            <a:pPr marL="0" indent="0" algn="ctr" eaLnBrk="1" hangingPunct="1">
              <a:buNone/>
            </a:pPr>
            <a:r>
              <a:rPr lang="en-US" b="1" dirty="0"/>
              <a:t>The spectacle of Italian life is quite apparent in the area of </a:t>
            </a:r>
          </a:p>
          <a:p>
            <a:pPr marL="0" indent="0" algn="ctr" eaLnBrk="1" hangingPunct="1">
              <a:buNone/>
            </a:pPr>
            <a:r>
              <a:rPr lang="en-US" b="1" dirty="0"/>
              <a:t>language and communications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26979" name="Rectangle 3"/>
          <p:cNvSpPr>
            <a:spLocks noGrp="1" noChangeArrowheads="1"/>
          </p:cNvSpPr>
          <p:nvPr>
            <p:ph type="body" idx="1"/>
          </p:nvPr>
        </p:nvSpPr>
        <p:spPr>
          <a:xfrm>
            <a:off x="914400" y="1600200"/>
            <a:ext cx="7315200" cy="4942892"/>
          </a:xfrm>
        </p:spPr>
        <p:txBody>
          <a:bodyPr/>
          <a:lstStyle/>
          <a:p>
            <a:pPr marL="0" indent="0" algn="ctr" eaLnBrk="1" hangingPunct="1">
              <a:buNone/>
            </a:pPr>
            <a:r>
              <a:rPr lang="en-US" b="1" dirty="0">
                <a:solidFill>
                  <a:schemeClr val="accent1"/>
                </a:solidFill>
              </a:rPr>
              <a:t>The spectacle of Italian life is quite apparent in the area of </a:t>
            </a:r>
          </a:p>
          <a:p>
            <a:pPr marL="0" indent="0" algn="ctr" eaLnBrk="1" hangingPunct="1">
              <a:buNone/>
            </a:pPr>
            <a:r>
              <a:rPr lang="en-US" sz="3600" b="1" dirty="0"/>
              <a:t>language and communications</a:t>
            </a:r>
          </a:p>
          <a:p>
            <a:pPr eaLnBrk="1" hangingPunct="1"/>
            <a:endParaRPr lang="en-US" sz="1200" dirty="0"/>
          </a:p>
          <a:p>
            <a:pPr lvl="1" eaLnBrk="1" hangingPunct="1"/>
            <a:r>
              <a:rPr lang="en-US" sz="2400" b="1" dirty="0"/>
              <a:t>Italians tend to be skilled conversationalists</a:t>
            </a:r>
          </a:p>
          <a:p>
            <a:pPr lvl="1" eaLnBrk="1" hangingPunct="1"/>
            <a:r>
              <a:rPr lang="en-US" sz="2400" dirty="0">
                <a:solidFill>
                  <a:schemeClr val="accent1"/>
                </a:solidFill>
              </a:rPr>
              <a:t>Onlookers can frequently follow the conversation from a distance because of the gestures and facial expressions that area employed to convey different emotions</a:t>
            </a:r>
          </a:p>
          <a:p>
            <a:pPr lvl="2" eaLnBrk="1" hangingPunct="1"/>
            <a:r>
              <a:rPr lang="en-US" sz="2000" dirty="0">
                <a:solidFill>
                  <a:schemeClr val="accent1"/>
                </a:solidFill>
              </a:rPr>
              <a:t>Similarly, one can understand many of the actions that take place in an opera without fully understanding what the actors are singing</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extLst>
      <p:ext uri="{BB962C8B-B14F-4D97-AF65-F5344CB8AC3E}">
        <p14:creationId xmlns:p14="http://schemas.microsoft.com/office/powerpoint/2010/main" val="5826195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5171" name="Rectangle 3"/>
          <p:cNvSpPr>
            <a:spLocks noGrp="1" noChangeArrowheads="1"/>
          </p:cNvSpPr>
          <p:nvPr>
            <p:ph type="body" idx="1"/>
          </p:nvPr>
        </p:nvSpPr>
        <p:spPr>
          <a:xfrm>
            <a:off x="914400" y="1600200"/>
            <a:ext cx="7315200" cy="4759765"/>
          </a:xfrm>
        </p:spPr>
        <p:txBody>
          <a:bodyPr/>
          <a:lstStyle/>
          <a:p>
            <a:pPr marL="0" indent="0" algn="ctr" eaLnBrk="1" hangingPunct="1">
              <a:lnSpc>
                <a:spcPct val="80000"/>
              </a:lnSpc>
              <a:buNone/>
            </a:pPr>
            <a:r>
              <a:rPr lang="en-US" b="1" dirty="0"/>
              <a:t>Pageantry and spectacle also apply to business presentations and negotiations</a:t>
            </a:r>
          </a:p>
          <a:p>
            <a:pPr lvl="1" eaLnBrk="1" hangingPunct="1">
              <a:lnSpc>
                <a:spcPct val="80000"/>
              </a:lnSpc>
            </a:pPr>
            <a:endParaRPr lang="en-US" sz="1400" dirty="0"/>
          </a:p>
          <a:p>
            <a:pPr lvl="1" eaLnBrk="1" hangingPunct="1">
              <a:lnSpc>
                <a:spcPct val="80000"/>
              </a:lnSpc>
            </a:pPr>
            <a:r>
              <a:rPr lang="en-US" sz="2400" dirty="0"/>
              <a:t>A manager should ensure that the </a:t>
            </a:r>
            <a:r>
              <a:rPr lang="en-US" b="1" dirty="0"/>
              <a:t>aesthetics of a presentation</a:t>
            </a:r>
            <a:r>
              <a:rPr lang="en-US" sz="2400" dirty="0"/>
              <a:t> should be clear and exact</a:t>
            </a:r>
          </a:p>
          <a:p>
            <a:pPr lvl="1" eaLnBrk="1" hangingPunct="1">
              <a:lnSpc>
                <a:spcPct val="80000"/>
              </a:lnSpc>
            </a:pPr>
            <a:endParaRPr lang="en-US" sz="1050" dirty="0"/>
          </a:p>
          <a:p>
            <a:pPr lvl="1" eaLnBrk="1" hangingPunct="1">
              <a:lnSpc>
                <a:spcPct val="80000"/>
              </a:lnSpc>
            </a:pPr>
            <a:r>
              <a:rPr lang="en-US" sz="2400" dirty="0"/>
              <a:t>S/he should demonstrate a </a:t>
            </a:r>
            <a:r>
              <a:rPr lang="en-US" b="1" dirty="0"/>
              <a:t>mastery of detail and language</a:t>
            </a:r>
            <a:endParaRPr lang="en-US" sz="2400" b="1" dirty="0"/>
          </a:p>
          <a:p>
            <a:pPr lvl="1" eaLnBrk="1" hangingPunct="1">
              <a:lnSpc>
                <a:spcPct val="80000"/>
              </a:lnSpc>
            </a:pPr>
            <a:endParaRPr lang="en-US" sz="1050" dirty="0"/>
          </a:p>
          <a:p>
            <a:pPr lvl="1" eaLnBrk="1" hangingPunct="1">
              <a:lnSpc>
                <a:spcPct val="80000"/>
              </a:lnSpc>
            </a:pPr>
            <a:r>
              <a:rPr lang="en-US" sz="2400" dirty="0"/>
              <a:t>S/he should be </a:t>
            </a:r>
            <a:r>
              <a:rPr lang="en-US" b="1" dirty="0"/>
              <a:t>well organized</a:t>
            </a:r>
            <a:endParaRPr lang="en-US" sz="2400" b="1" dirty="0"/>
          </a:p>
          <a:p>
            <a:pPr lvl="1" eaLnBrk="1" hangingPunct="1">
              <a:lnSpc>
                <a:spcPct val="80000"/>
              </a:lnSpc>
            </a:pPr>
            <a:endParaRPr lang="en-US" sz="1050" dirty="0"/>
          </a:p>
          <a:p>
            <a:pPr lvl="1" eaLnBrk="1" hangingPunct="1">
              <a:lnSpc>
                <a:spcPct val="80000"/>
              </a:lnSpc>
            </a:pPr>
            <a:r>
              <a:rPr lang="en-US" b="1" dirty="0"/>
              <a:t>Polish and elegance</a:t>
            </a:r>
            <a:r>
              <a:rPr lang="en-US" sz="2400" dirty="0"/>
              <a:t> count for a great deal</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5171" name="Rectangle 3"/>
          <p:cNvSpPr>
            <a:spLocks noGrp="1" noChangeArrowheads="1"/>
          </p:cNvSpPr>
          <p:nvPr>
            <p:ph type="body" idx="1"/>
          </p:nvPr>
        </p:nvSpPr>
        <p:spPr>
          <a:xfrm>
            <a:off x="914400" y="1600200"/>
            <a:ext cx="7315200" cy="4759765"/>
          </a:xfrm>
        </p:spPr>
        <p:txBody>
          <a:bodyPr/>
          <a:lstStyle/>
          <a:p>
            <a:pPr marL="0" indent="0" algn="ctr" eaLnBrk="1" hangingPunct="1">
              <a:lnSpc>
                <a:spcPct val="80000"/>
              </a:lnSpc>
              <a:buNone/>
            </a:pPr>
            <a:r>
              <a:rPr lang="en-US" b="1" dirty="0"/>
              <a:t>Pageantry and spectacle also apply to business presentations and negotiations</a:t>
            </a:r>
          </a:p>
          <a:p>
            <a:pPr lvl="1" eaLnBrk="1" hangingPunct="1">
              <a:lnSpc>
                <a:spcPct val="80000"/>
              </a:lnSpc>
            </a:pPr>
            <a:endParaRPr lang="en-US" sz="1400" dirty="0"/>
          </a:p>
          <a:p>
            <a:pPr lvl="1" eaLnBrk="1" hangingPunct="1">
              <a:lnSpc>
                <a:spcPct val="80000"/>
              </a:lnSpc>
            </a:pPr>
            <a:r>
              <a:rPr lang="en-US" sz="2400" dirty="0">
                <a:solidFill>
                  <a:schemeClr val="accent1"/>
                </a:solidFill>
              </a:rPr>
              <a:t>A manager should ensure that the </a:t>
            </a:r>
            <a:r>
              <a:rPr lang="en-US" b="1" dirty="0"/>
              <a:t>aesthetics of a presentation</a:t>
            </a:r>
            <a:r>
              <a:rPr lang="en-US" sz="2400" dirty="0"/>
              <a:t> </a:t>
            </a:r>
            <a:r>
              <a:rPr lang="en-US" sz="2400" dirty="0">
                <a:solidFill>
                  <a:schemeClr val="accent1"/>
                </a:solidFill>
              </a:rPr>
              <a:t>should be clear and exact</a:t>
            </a:r>
          </a:p>
          <a:p>
            <a:pPr lvl="1" eaLnBrk="1" hangingPunct="1">
              <a:lnSpc>
                <a:spcPct val="80000"/>
              </a:lnSpc>
            </a:pPr>
            <a:endParaRPr lang="en-US" sz="1050" dirty="0"/>
          </a:p>
          <a:p>
            <a:pPr lvl="1" eaLnBrk="1" hangingPunct="1">
              <a:lnSpc>
                <a:spcPct val="80000"/>
              </a:lnSpc>
            </a:pPr>
            <a:r>
              <a:rPr lang="en-US" sz="2400" dirty="0">
                <a:solidFill>
                  <a:schemeClr val="accent1"/>
                </a:solidFill>
              </a:rPr>
              <a:t>S/he should demonstrate a </a:t>
            </a:r>
            <a:r>
              <a:rPr lang="en-US" b="1" dirty="0"/>
              <a:t>mastery of detail and language</a:t>
            </a:r>
            <a:endParaRPr lang="en-US" sz="2400" b="1" dirty="0"/>
          </a:p>
          <a:p>
            <a:pPr lvl="1" eaLnBrk="1" hangingPunct="1">
              <a:lnSpc>
                <a:spcPct val="80000"/>
              </a:lnSpc>
            </a:pPr>
            <a:endParaRPr lang="en-US" sz="1050" dirty="0"/>
          </a:p>
          <a:p>
            <a:pPr lvl="1" eaLnBrk="1" hangingPunct="1">
              <a:lnSpc>
                <a:spcPct val="80000"/>
              </a:lnSpc>
            </a:pPr>
            <a:r>
              <a:rPr lang="en-US" sz="2400" dirty="0">
                <a:solidFill>
                  <a:schemeClr val="accent1"/>
                </a:solidFill>
              </a:rPr>
              <a:t>S/he should be </a:t>
            </a:r>
            <a:r>
              <a:rPr lang="en-US" b="1" dirty="0"/>
              <a:t>well organized</a:t>
            </a:r>
            <a:endParaRPr lang="en-US" sz="2400" b="1" dirty="0"/>
          </a:p>
          <a:p>
            <a:pPr lvl="1" eaLnBrk="1" hangingPunct="1">
              <a:lnSpc>
                <a:spcPct val="80000"/>
              </a:lnSpc>
            </a:pPr>
            <a:endParaRPr lang="en-US" sz="1050" dirty="0"/>
          </a:p>
          <a:p>
            <a:pPr lvl="1" eaLnBrk="1" hangingPunct="1">
              <a:lnSpc>
                <a:spcPct val="80000"/>
              </a:lnSpc>
            </a:pPr>
            <a:r>
              <a:rPr lang="en-US" b="1" dirty="0"/>
              <a:t>Polish and elegance</a:t>
            </a:r>
            <a:r>
              <a:rPr lang="en-US" sz="2400" dirty="0"/>
              <a:t> </a:t>
            </a:r>
            <a:r>
              <a:rPr lang="en-US" sz="2400" dirty="0">
                <a:solidFill>
                  <a:schemeClr val="accent1"/>
                </a:solidFill>
              </a:rPr>
              <a:t>count for a great deal</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5171" name="Rectangle 3"/>
          <p:cNvSpPr>
            <a:spLocks noGrp="1" noChangeArrowheads="1"/>
          </p:cNvSpPr>
          <p:nvPr>
            <p:ph type="body" idx="1"/>
          </p:nvPr>
        </p:nvSpPr>
        <p:spPr>
          <a:xfrm>
            <a:off x="914400" y="1600200"/>
            <a:ext cx="7315200" cy="3250121"/>
          </a:xfrm>
        </p:spPr>
        <p:txBody>
          <a:bodyPr/>
          <a:lstStyle/>
          <a:p>
            <a:pPr marL="0" indent="0" algn="ctr" eaLnBrk="1" hangingPunct="1">
              <a:lnSpc>
                <a:spcPct val="80000"/>
              </a:lnSpc>
              <a:buNone/>
            </a:pPr>
            <a:r>
              <a:rPr lang="en-US" b="1" dirty="0">
                <a:solidFill>
                  <a:schemeClr val="accent1"/>
                </a:solidFill>
              </a:rPr>
              <a:t>Pageantry and spectacle also apply to business presentations and negotiations</a:t>
            </a:r>
          </a:p>
          <a:p>
            <a:pPr lvl="1" eaLnBrk="1" hangingPunct="1">
              <a:lnSpc>
                <a:spcPct val="80000"/>
              </a:lnSpc>
            </a:pPr>
            <a:endParaRPr lang="en-US" sz="1400" dirty="0"/>
          </a:p>
          <a:p>
            <a:pPr lvl="1" eaLnBrk="1" hangingPunct="1">
              <a:lnSpc>
                <a:spcPct val="90000"/>
              </a:lnSpc>
            </a:pPr>
            <a:r>
              <a:rPr lang="en-US" sz="3200" b="1" dirty="0">
                <a:solidFill>
                  <a:srgbClr val="000000"/>
                </a:solidFill>
              </a:rPr>
              <a:t>However, </a:t>
            </a:r>
            <a:r>
              <a:rPr lang="en-US" b="1" dirty="0">
                <a:solidFill>
                  <a:schemeClr val="accent1"/>
                </a:solidFill>
              </a:rPr>
              <a:t>although pageantry is important in business presentations and negotiations, Italians also tend to </a:t>
            </a:r>
            <a:r>
              <a:rPr lang="en-US" sz="3200" b="1" dirty="0"/>
              <a:t>expect good-faith bargaining</a:t>
            </a:r>
            <a:endParaRPr lang="en-US"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0051" name="Rectangle 3"/>
          <p:cNvSpPr>
            <a:spLocks noGrp="1" noChangeArrowheads="1"/>
          </p:cNvSpPr>
          <p:nvPr>
            <p:ph type="body" idx="1"/>
          </p:nvPr>
        </p:nvSpPr>
        <p:spPr>
          <a:xfrm>
            <a:off x="914400" y="1600200"/>
            <a:ext cx="7315200" cy="4327338"/>
          </a:xfrm>
        </p:spPr>
        <p:txBody>
          <a:bodyPr/>
          <a:lstStyle/>
          <a:p>
            <a:pPr marL="0" indent="0" algn="ctr" eaLnBrk="1" hangingPunct="1">
              <a:lnSpc>
                <a:spcPct val="80000"/>
              </a:lnSpc>
              <a:buNone/>
            </a:pPr>
            <a:r>
              <a:rPr lang="en-US" b="1" dirty="0">
                <a:solidFill>
                  <a:schemeClr val="accent1"/>
                </a:solidFill>
              </a:rPr>
              <a:t>Although Italians tend to be emotional and dramatic, few </a:t>
            </a:r>
            <a:r>
              <a:rPr lang="en-US" b="1" dirty="0"/>
              <a:t>decisions are influenced </a:t>
            </a:r>
            <a:r>
              <a:rPr lang="en-US" b="1" dirty="0">
                <a:solidFill>
                  <a:schemeClr val="accent1"/>
                </a:solidFill>
              </a:rPr>
              <a:t>by sentiments, tastes, hazards or hopes, but </a:t>
            </a:r>
            <a:r>
              <a:rPr lang="en-US" b="1" dirty="0"/>
              <a:t>usually by a careful evaluation of the relative strength of the contending parties</a:t>
            </a:r>
          </a:p>
          <a:p>
            <a:pPr eaLnBrk="1" hangingPunct="1">
              <a:lnSpc>
                <a:spcPct val="80000"/>
              </a:lnSpc>
            </a:pPr>
            <a:endParaRPr lang="en-US" sz="1200" dirty="0"/>
          </a:p>
          <a:p>
            <a:pPr lvl="1" eaLnBrk="1" hangingPunct="1">
              <a:lnSpc>
                <a:spcPct val="110000"/>
              </a:lnSpc>
            </a:pPr>
            <a:r>
              <a:rPr lang="en-US" sz="2400" dirty="0">
                <a:solidFill>
                  <a:schemeClr val="accent1"/>
                </a:solidFill>
              </a:rPr>
              <a:t>This is one of the reasons that, when negotiating even the smallest deal, Italians prefer to look each other in the face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0051" name="Rectangle 3"/>
          <p:cNvSpPr>
            <a:spLocks noGrp="1" noChangeArrowheads="1"/>
          </p:cNvSpPr>
          <p:nvPr>
            <p:ph type="body" idx="1"/>
          </p:nvPr>
        </p:nvSpPr>
        <p:spPr>
          <a:xfrm>
            <a:off x="914400" y="1600200"/>
            <a:ext cx="7315200" cy="4327338"/>
          </a:xfrm>
        </p:spPr>
        <p:txBody>
          <a:bodyPr/>
          <a:lstStyle/>
          <a:p>
            <a:pPr marL="0" indent="0" algn="ctr" eaLnBrk="1" hangingPunct="1">
              <a:lnSpc>
                <a:spcPct val="80000"/>
              </a:lnSpc>
              <a:buNone/>
            </a:pPr>
            <a:r>
              <a:rPr lang="en-US" sz="2800" b="1" dirty="0">
                <a:solidFill>
                  <a:schemeClr val="accent1"/>
                </a:solidFill>
              </a:rPr>
              <a:t>Although Italians tend to be emotional and dramatic, few decisions are influenced by sentiments, tastes, hazards or hopes, but usually by a careful evaluation of the relative strength of the contending parties</a:t>
            </a:r>
          </a:p>
          <a:p>
            <a:pPr eaLnBrk="1" hangingPunct="1">
              <a:lnSpc>
                <a:spcPct val="80000"/>
              </a:lnSpc>
            </a:pPr>
            <a:endParaRPr lang="en-US" sz="1200" dirty="0"/>
          </a:p>
          <a:p>
            <a:pPr lvl="1" eaLnBrk="1" hangingPunct="1">
              <a:lnSpc>
                <a:spcPct val="110000"/>
              </a:lnSpc>
            </a:pPr>
            <a:r>
              <a:rPr lang="en-US" b="1" dirty="0"/>
              <a:t>This is one of the reasons that, when negotiating even the smallest deal, Italians prefer to look each other in the face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2099" name="Rectangle 3"/>
          <p:cNvSpPr>
            <a:spLocks noGrp="1" noChangeArrowheads="1"/>
          </p:cNvSpPr>
          <p:nvPr>
            <p:ph type="body" idx="1"/>
          </p:nvPr>
        </p:nvSpPr>
        <p:spPr>
          <a:xfrm>
            <a:off x="914400" y="2286000"/>
            <a:ext cx="7315200" cy="3694409"/>
          </a:xfrm>
        </p:spPr>
        <p:txBody>
          <a:bodyPr/>
          <a:lstStyle/>
          <a:p>
            <a:pPr marL="0" indent="0" algn="ctr" eaLnBrk="1" hangingPunct="1">
              <a:lnSpc>
                <a:spcPct val="150000"/>
              </a:lnSpc>
              <a:buNone/>
            </a:pPr>
            <a:r>
              <a:rPr lang="en-US" b="1" dirty="0"/>
              <a:t>However, transparent deceptions are employed to give each person the feeling that s/he is a unique specimen of humanity, worthy of special consideration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3123" name="Rectangle 3"/>
          <p:cNvSpPr>
            <a:spLocks noGrp="1" noChangeArrowheads="1"/>
          </p:cNvSpPr>
          <p:nvPr>
            <p:ph type="body" idx="1"/>
          </p:nvPr>
        </p:nvSpPr>
        <p:spPr>
          <a:xfrm>
            <a:off x="914400" y="2990874"/>
            <a:ext cx="7315200" cy="1809726"/>
          </a:xfrm>
        </p:spPr>
        <p:txBody>
          <a:bodyPr/>
          <a:lstStyle/>
          <a:p>
            <a:pPr marL="0" indent="0" algn="ctr" eaLnBrk="1" hangingPunct="1">
              <a:lnSpc>
                <a:spcPct val="90000"/>
              </a:lnSpc>
              <a:buNone/>
            </a:pPr>
            <a:r>
              <a:rPr lang="en-US" sz="3600" b="1" dirty="0"/>
              <a:t>In Italy, </a:t>
            </a:r>
          </a:p>
          <a:p>
            <a:pPr marL="0" indent="0" algn="ctr" eaLnBrk="1" hangingPunct="1">
              <a:lnSpc>
                <a:spcPct val="90000"/>
              </a:lnSpc>
              <a:buNone/>
            </a:pPr>
            <a:r>
              <a:rPr lang="en-US" sz="3600" b="1" dirty="0"/>
              <a:t>few confess to being </a:t>
            </a:r>
          </a:p>
          <a:p>
            <a:pPr marL="0" indent="0" algn="ctr" eaLnBrk="1" hangingPunct="1">
              <a:lnSpc>
                <a:spcPct val="90000"/>
              </a:lnSpc>
              <a:buNone/>
            </a:pPr>
            <a:r>
              <a:rPr lang="en-US" sz="3600" b="1" dirty="0"/>
              <a:t>“an average man”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http://www.timemaps.com/history/italy-500bc</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074" name="Picture 2" descr="http://www.timemaps.com/store/timemaps/2011/2/italy500b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52400"/>
            <a:ext cx="6809360" cy="6400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A00050E-B40E-4E65-8D82-D67F05F44531}"/>
              </a:ext>
            </a:extLst>
          </p:cNvPr>
          <p:cNvSpPr/>
          <p:nvPr/>
        </p:nvSpPr>
        <p:spPr>
          <a:xfrm>
            <a:off x="284331" y="4953000"/>
            <a:ext cx="3068469"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sz="4800" i="0" dirty="0">
                <a:solidFill>
                  <a:srgbClr val="FF0000"/>
                </a:solidFill>
              </a:rPr>
              <a:t>500 B.C.</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6533493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3576364"/>
          </a:xfrm>
        </p:spPr>
        <p:txBody>
          <a:bodyPr/>
          <a:lstStyle/>
          <a:p>
            <a:pPr marL="0" indent="0" algn="ctr" eaLnBrk="1" hangingPunct="1">
              <a:buNone/>
            </a:pPr>
            <a:r>
              <a:rPr lang="en-US" sz="3600" b="1" dirty="0"/>
              <a:t>“Italians tend to believe that their language is the most beautiful one in the world.”</a:t>
            </a:r>
          </a:p>
          <a:p>
            <a:pPr lvl="1" eaLnBrk="1" hangingPunct="1">
              <a:buNone/>
            </a:pPr>
            <a:endParaRPr lang="en-US" sz="2400" dirty="0"/>
          </a:p>
          <a:p>
            <a:pPr lvl="1" eaLnBrk="1" hangingPunct="1"/>
            <a:r>
              <a:rPr lang="en-US" b="1" dirty="0">
                <a:solidFill>
                  <a:schemeClr val="bg1"/>
                </a:solidFill>
              </a:rPr>
              <a:t>Italians put great emotion into their language, speaking with passion, rhythm, and changing tonality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096506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3576364"/>
          </a:xfrm>
        </p:spPr>
        <p:txBody>
          <a:bodyPr/>
          <a:lstStyle/>
          <a:p>
            <a:pPr marL="0" indent="0" algn="ctr" eaLnBrk="1" hangingPunct="1">
              <a:buNone/>
            </a:pPr>
            <a:r>
              <a:rPr lang="en-US" sz="3600" b="1" dirty="0">
                <a:solidFill>
                  <a:srgbClr val="C5E4E7"/>
                </a:solidFill>
              </a:rPr>
              <a:t>“Italians tend to believe that their language is the most beautiful one in the world.”</a:t>
            </a:r>
          </a:p>
          <a:p>
            <a:pPr lvl="1" eaLnBrk="1" hangingPunct="1">
              <a:buNone/>
            </a:pPr>
            <a:endParaRPr lang="en-US" sz="2400" dirty="0"/>
          </a:p>
          <a:p>
            <a:pPr lvl="1" eaLnBrk="1" hangingPunct="1"/>
            <a:r>
              <a:rPr lang="en-US" b="1" dirty="0"/>
              <a:t>Italians put great emotion into their language, speaking with passion, rhythm, and changing tonality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5562600" y="4419600"/>
            <a:ext cx="2438400" cy="2239964"/>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Rectangle 9"/>
          <p:cNvSpPr>
            <a:spLocks noChangeArrowheads="1"/>
          </p:cNvSpPr>
          <p:nvPr/>
        </p:nvSpPr>
        <p:spPr bwMode="auto">
          <a:xfrm>
            <a:off x="1378331" y="6629400"/>
            <a:ext cx="643477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https://humanparts.medium.com/why-italians-use-dozens-of-words-for-simple-instructions-b3e499f2f0df</a:t>
            </a:r>
            <a:endPar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61C83CA1-5A5E-431B-9E00-B587BA5C8F72}"/>
              </a:ext>
            </a:extLst>
          </p:cNvPr>
          <p:cNvPicPr>
            <a:picLocks noChangeAspect="1"/>
          </p:cNvPicPr>
          <p:nvPr/>
        </p:nvPicPr>
        <p:blipFill>
          <a:blip r:embed="rId3"/>
          <a:stretch>
            <a:fillRect/>
          </a:stretch>
        </p:blipFill>
        <p:spPr>
          <a:xfrm>
            <a:off x="1600200" y="457200"/>
            <a:ext cx="5943600" cy="6103257"/>
          </a:xfrm>
          <a:prstGeom prst="rect">
            <a:avLst/>
          </a:prstGeom>
        </p:spPr>
      </p:pic>
      <p:sp>
        <p:nvSpPr>
          <p:cNvPr id="11" name="TextBox 10">
            <a:extLst>
              <a:ext uri="{FF2B5EF4-FFF2-40B4-BE49-F238E27FC236}">
                <a16:creationId xmlns:a16="http://schemas.microsoft.com/office/drawing/2014/main" id="{AEF34839-E24C-417B-B698-7706589D70A3}"/>
              </a:ext>
            </a:extLst>
          </p:cNvPr>
          <p:cNvSpPr txBox="1"/>
          <p:nvPr/>
        </p:nvSpPr>
        <p:spPr>
          <a:xfrm>
            <a:off x="3019925" y="1799925"/>
            <a:ext cx="4572000" cy="338554"/>
          </a:xfrm>
          <a:prstGeom prst="rect">
            <a:avLst/>
          </a:prstGeom>
          <a:solidFill>
            <a:schemeClr val="bg1"/>
          </a:solidFill>
          <a:ln>
            <a:noFill/>
          </a:ln>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highlight>
                  <a:srgbClr val="FFFFFF"/>
                </a:highlight>
                <a:uLnTx/>
                <a:uFillTx/>
                <a:latin typeface="Arial"/>
                <a:ea typeface="+mn-ea"/>
                <a:cs typeface="+mn-cs"/>
              </a:rPr>
              <a:t>29 Nov 2020</a:t>
            </a:r>
          </a:p>
        </p:txBody>
      </p:sp>
      <p:pic>
        <p:nvPicPr>
          <p:cNvPr id="12" name="Picture 11">
            <a:extLst>
              <a:ext uri="{FF2B5EF4-FFF2-40B4-BE49-F238E27FC236}">
                <a16:creationId xmlns:a16="http://schemas.microsoft.com/office/drawing/2014/main" id="{D3648131-5D3F-4B8C-8F89-A6772A1E4D98}"/>
              </a:ext>
            </a:extLst>
          </p:cNvPr>
          <p:cNvPicPr>
            <a:picLocks noChangeAspect="1"/>
          </p:cNvPicPr>
          <p:nvPr/>
        </p:nvPicPr>
        <p:blipFill>
          <a:blip r:embed="rId4"/>
          <a:stretch>
            <a:fillRect/>
          </a:stretch>
        </p:blipFill>
        <p:spPr>
          <a:xfrm>
            <a:off x="5833692" y="1066800"/>
            <a:ext cx="1682836" cy="349268"/>
          </a:xfrm>
          <a:prstGeom prst="rect">
            <a:avLst/>
          </a:prstGeom>
        </p:spPr>
      </p:pic>
    </p:spTree>
    <p:extLst>
      <p:ext uri="{BB962C8B-B14F-4D97-AF65-F5344CB8AC3E}">
        <p14:creationId xmlns:p14="http://schemas.microsoft.com/office/powerpoint/2010/main" val="39521288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4" name="Rectangle 4"/>
          <p:cNvSpPr>
            <a:spLocks noChangeArrowheads="1"/>
          </p:cNvSpPr>
          <p:nvPr/>
        </p:nvSpPr>
        <p:spPr bwMode="auto">
          <a:xfrm>
            <a:off x="2308430" y="6551842"/>
            <a:ext cx="452078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http://commons.wikimedia.org/wiki/File:Modigliani_%E2%80%93_Cello_Player.jpg</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2"/>
          <p:cNvPicPr>
            <a:picLocks noChangeAspect="1" noChangeArrowheads="1"/>
          </p:cNvPicPr>
          <p:nvPr/>
        </p:nvPicPr>
        <p:blipFill>
          <a:blip r:embed="rId3" cstate="print"/>
          <a:srcRect/>
          <a:stretch>
            <a:fillRect/>
          </a:stretch>
        </p:blipFill>
        <p:spPr bwMode="auto">
          <a:xfrm>
            <a:off x="838200" y="457200"/>
            <a:ext cx="4495800" cy="5715000"/>
          </a:xfrm>
          <a:prstGeom prst="rect">
            <a:avLst/>
          </a:prstGeom>
          <a:noFill/>
          <a:ln w="9525">
            <a:noFill/>
            <a:miter lim="800000"/>
            <a:headEnd/>
            <a:tailEnd/>
          </a:ln>
        </p:spPr>
      </p:pic>
      <p:sp>
        <p:nvSpPr>
          <p:cNvPr id="14" name="Rectangle 13">
            <a:extLst>
              <a:ext uri="{FF2B5EF4-FFF2-40B4-BE49-F238E27FC236}">
                <a16:creationId xmlns:a16="http://schemas.microsoft.com/office/drawing/2014/main" id="{D508DF3E-63EB-4D90-ABB4-2F7EF03415A2}"/>
              </a:ext>
            </a:extLst>
          </p:cNvPr>
          <p:cNvSpPr/>
          <p:nvPr/>
        </p:nvSpPr>
        <p:spPr>
          <a:xfrm>
            <a:off x="5808916" y="2971800"/>
            <a:ext cx="2606803" cy="1785104"/>
          </a:xfrm>
          <a:prstGeom prst="rect">
            <a:avLst/>
          </a:prstGeom>
          <a:solidFill>
            <a:srgbClr val="FFFFFF"/>
          </a:solidFill>
        </p:spPr>
        <p:txBody>
          <a:bodyPr wrap="none">
            <a:spAutoFit/>
          </a:bodyPr>
          <a:lstStyle/>
          <a:p>
            <a:pPr marL="0" marR="0" lvl="1"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take the word </a:t>
            </a:r>
          </a:p>
          <a:p>
            <a:pPr marL="0" marR="0" lvl="1" indent="0" algn="ctr" defTabSz="914400" rtl="0" eaLnBrk="1" fontAlgn="base" latinLnBrk="0" hangingPunct="1">
              <a:lnSpc>
                <a:spcPct val="100000"/>
              </a:lnSpc>
              <a:spcBef>
                <a:spcPts val="0"/>
              </a:spcBef>
              <a:spcAft>
                <a:spcPct val="0"/>
              </a:spcAft>
              <a:buClrTx/>
              <a:buSzTx/>
              <a:buFontTx/>
              <a:buNone/>
              <a:tabLst/>
              <a:defRPr/>
            </a:pPr>
            <a:r>
              <a:rPr kumimoji="0" lang="en-US" sz="7200" b="1" i="1" u="none" strike="noStrike" kern="1200" cap="none" spc="0" normalizeH="0" baseline="0" noProof="0" dirty="0">
                <a:ln>
                  <a:noFill/>
                </a:ln>
                <a:solidFill>
                  <a:srgbClr val="000000"/>
                </a:solidFill>
                <a:effectLst/>
                <a:uLnTx/>
                <a:uFillTx/>
                <a:latin typeface="Verdana" pitchFamily="34" charset="0"/>
                <a:ea typeface="+mn-ea"/>
                <a:cs typeface="+mn-cs"/>
              </a:rPr>
              <a:t>cello</a:t>
            </a:r>
          </a:p>
          <a:p>
            <a:pPr marL="0" marR="0" lvl="1" indent="0" algn="ctr" defTabSz="914400" rtl="0" eaLnBrk="1" fontAlgn="base" latinLnBrk="0" hangingPunct="1">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for instance</a:t>
            </a:r>
          </a:p>
        </p:txBody>
      </p:sp>
    </p:spTree>
    <p:extLst>
      <p:ext uri="{BB962C8B-B14F-4D97-AF65-F5344CB8AC3E}">
        <p14:creationId xmlns:p14="http://schemas.microsoft.com/office/powerpoint/2010/main" val="39436069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8724" name="Rectangle 4"/>
          <p:cNvSpPr>
            <a:spLocks noChangeArrowheads="1"/>
          </p:cNvSpPr>
          <p:nvPr/>
        </p:nvSpPr>
        <p:spPr bwMode="auto">
          <a:xfrm>
            <a:off x="2308430" y="6551842"/>
            <a:ext cx="452078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http://commons.wikimedia.org/wiki/File:Modigliani_%E2%80%93_Cello_Player.jpg</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Rectangle 5"/>
          <p:cNvSpPr/>
          <p:nvPr/>
        </p:nvSpPr>
        <p:spPr>
          <a:xfrm>
            <a:off x="5233036" y="3733800"/>
            <a:ext cx="2691763" cy="2326791"/>
          </a:xfrm>
          <a:prstGeom prst="rect">
            <a:avLst/>
          </a:prstGeom>
          <a:noFill/>
        </p:spPr>
        <p:txBody>
          <a:bodyPr wrap="none">
            <a:spAutoFit/>
          </a:bodyPr>
          <a:lstStyle/>
          <a:p>
            <a:pPr marL="0" marR="0" lvl="1" indent="0" algn="ctr" defTabSz="914400" rtl="0" eaLnBrk="1" fontAlgn="base" latinLnBrk="0" hangingPunct="1">
              <a:lnSpc>
                <a:spcPct val="100000"/>
              </a:lnSpc>
              <a:spcBef>
                <a:spcPct val="20000"/>
              </a:spcBef>
              <a:spcAft>
                <a:spcPct val="0"/>
              </a:spcAft>
              <a:buClrTx/>
              <a:buSzTx/>
              <a:buFontTx/>
              <a:buNone/>
              <a:tabLst/>
              <a:defRPr/>
            </a:pPr>
            <a:r>
              <a:rPr kumimoji="0" lang="en-US" sz="6600" b="1" i="1"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6600" b="1" i="1" u="none" strike="noStrike" kern="1200" cap="none" spc="0" normalizeH="0" baseline="0" noProof="0" dirty="0">
                <a:ln>
                  <a:noFill/>
                </a:ln>
                <a:solidFill>
                  <a:srgbClr val="FFFFFF"/>
                </a:solidFill>
                <a:effectLst/>
                <a:uLnTx/>
                <a:uFillTx/>
                <a:latin typeface="Verdana" pitchFamily="34" charset="0"/>
                <a:ea typeface="+mn-ea"/>
                <a:cs typeface="+mn-cs"/>
              </a:rPr>
              <a:t>cello</a:t>
            </a:r>
          </a:p>
          <a:p>
            <a:pPr marL="0" marR="0" lvl="1" indent="0" algn="ctr" defTabSz="914400" rtl="0" eaLnBrk="1" fontAlgn="base" latinLnBrk="0" hangingPunct="1">
              <a:lnSpc>
                <a:spcPct val="100000"/>
              </a:lnSpc>
              <a:spcBef>
                <a:spcPct val="20000"/>
              </a:spcBef>
              <a:spcAft>
                <a:spcPct val="0"/>
              </a:spcAft>
              <a:buClrTx/>
              <a:buSzTx/>
              <a:buFontTx/>
              <a:buNone/>
              <a:tabLst/>
              <a:defRPr/>
            </a:pPr>
            <a:endParaRPr kumimoji="0" lang="en-US" sz="66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2"/>
          <p:cNvPicPr>
            <a:picLocks noChangeAspect="1" noChangeArrowheads="1"/>
          </p:cNvPicPr>
          <p:nvPr/>
        </p:nvPicPr>
        <p:blipFill>
          <a:blip r:embed="rId3" cstate="print"/>
          <a:srcRect/>
          <a:stretch>
            <a:fillRect/>
          </a:stretch>
        </p:blipFill>
        <p:spPr bwMode="auto">
          <a:xfrm>
            <a:off x="838200" y="457200"/>
            <a:ext cx="4495800" cy="5715000"/>
          </a:xfrm>
          <a:prstGeom prst="rect">
            <a:avLst/>
          </a:prstGeom>
          <a:noFill/>
          <a:ln w="9525">
            <a:noFill/>
            <a:miter lim="800000"/>
            <a:headEnd/>
            <a:tailEnd/>
          </a:ln>
        </p:spPr>
      </p:pic>
      <p:sp>
        <p:nvSpPr>
          <p:cNvPr id="8" name="Rectangle 7"/>
          <p:cNvSpPr/>
          <p:nvPr/>
        </p:nvSpPr>
        <p:spPr>
          <a:xfrm>
            <a:off x="997870" y="1659285"/>
            <a:ext cx="4264983" cy="353943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If you ever have the chance, ask a native Italian speaker to pronounce the name of this instrument.</a:t>
            </a:r>
          </a:p>
        </p:txBody>
      </p:sp>
    </p:spTree>
    <p:extLst>
      <p:ext uri="{BB962C8B-B14F-4D97-AF65-F5344CB8AC3E}">
        <p14:creationId xmlns:p14="http://schemas.microsoft.com/office/powerpoint/2010/main" val="29128557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type="body" idx="1"/>
          </p:nvPr>
        </p:nvSpPr>
        <p:spPr>
          <a:xfrm>
            <a:off x="914400" y="1446038"/>
            <a:ext cx="7315200" cy="4087273"/>
          </a:xfrm>
        </p:spPr>
        <p:txBody>
          <a:bodyPr/>
          <a:lstStyle/>
          <a:p>
            <a:pPr eaLnBrk="1" hangingPunct="1">
              <a:buFontTx/>
              <a:buNone/>
            </a:pPr>
            <a:endParaRPr lang="en-US" dirty="0"/>
          </a:p>
          <a:p>
            <a:pPr algn="ctr" eaLnBrk="1" hangingPunct="1">
              <a:spcBef>
                <a:spcPts val="0"/>
              </a:spcBef>
              <a:buFontTx/>
              <a:buNone/>
            </a:pPr>
            <a:r>
              <a:rPr lang="en-US" sz="2800" dirty="0"/>
              <a:t>Pronunciation of “cello” in English:</a:t>
            </a:r>
          </a:p>
          <a:p>
            <a:pPr algn="ctr" eaLnBrk="1" hangingPunct="1">
              <a:spcBef>
                <a:spcPts val="0"/>
              </a:spcBef>
              <a:buFontTx/>
              <a:buNone/>
            </a:pPr>
            <a:r>
              <a:rPr lang="en-US" b="1" i="1" dirty="0" err="1"/>
              <a:t>chel</a:t>
            </a:r>
            <a:r>
              <a:rPr lang="en-US" b="1" i="1" dirty="0"/>
              <a:t>’ oh </a:t>
            </a:r>
          </a:p>
          <a:p>
            <a:pPr algn="ctr" eaLnBrk="1" hangingPunct="1">
              <a:spcBef>
                <a:spcPts val="0"/>
              </a:spcBef>
              <a:buFontTx/>
              <a:buNone/>
            </a:pPr>
            <a:r>
              <a:rPr lang="en-US" sz="2000" dirty="0"/>
              <a:t>Listen: </a:t>
            </a:r>
            <a:r>
              <a:rPr lang="en-US" sz="1200" dirty="0">
                <a:hlinkClick r:id="rId3"/>
              </a:rPr>
              <a:t>https://www.youtube.com/watch?v=2ap8VVxF0vM </a:t>
            </a:r>
            <a:endParaRPr lang="en-US" sz="1200" dirty="0"/>
          </a:p>
          <a:p>
            <a:pPr algn="ctr" eaLnBrk="1" hangingPunct="1">
              <a:buFontTx/>
              <a:buNone/>
            </a:pPr>
            <a:endParaRPr lang="en-US" sz="2800" dirty="0"/>
          </a:p>
          <a:p>
            <a:pPr algn="ctr" eaLnBrk="1" hangingPunct="1">
              <a:spcBef>
                <a:spcPts val="0"/>
              </a:spcBef>
              <a:buFontTx/>
              <a:buNone/>
            </a:pPr>
            <a:r>
              <a:rPr lang="en-US" sz="2800" dirty="0"/>
              <a:t>Pronunciation of “cello” in Italian:</a:t>
            </a:r>
          </a:p>
          <a:p>
            <a:pPr algn="ctr" eaLnBrk="1" hangingPunct="1">
              <a:spcBef>
                <a:spcPts val="0"/>
              </a:spcBef>
              <a:buFontTx/>
              <a:buNone/>
            </a:pPr>
            <a:r>
              <a:rPr lang="en-US" sz="4400" b="1" i="1" dirty="0"/>
              <a:t>ˈ</a:t>
            </a:r>
            <a:r>
              <a:rPr lang="en-US" sz="4400" b="1" i="1" dirty="0" err="1"/>
              <a:t>tʃɛl</a:t>
            </a:r>
            <a:r>
              <a:rPr lang="en-US" sz="6600" b="1" i="1" dirty="0" err="1"/>
              <a:t>’</a:t>
            </a:r>
            <a:r>
              <a:rPr lang="en-US" sz="3600" b="1" i="1" dirty="0" err="1"/>
              <a:t>əʊ</a:t>
            </a:r>
            <a:endParaRPr lang="en-US" sz="3600" b="1" i="1" dirty="0"/>
          </a:p>
          <a:p>
            <a:pPr algn="ctr" eaLnBrk="1" hangingPunct="1">
              <a:spcBef>
                <a:spcPts val="0"/>
              </a:spcBef>
              <a:buFontTx/>
              <a:buNone/>
            </a:pPr>
            <a:r>
              <a:rPr lang="en-US" sz="2000" dirty="0"/>
              <a:t>Listen: </a:t>
            </a:r>
            <a:r>
              <a:rPr lang="en-US" sz="1200" i="1" dirty="0">
                <a:hlinkClick r:id="rId4"/>
              </a:rPr>
              <a:t>https://www.youtube.com/watch?v=44JGT1hJA0s</a:t>
            </a:r>
            <a:endParaRPr lang="en-US" sz="1200" i="1" dirty="0"/>
          </a:p>
        </p:txBody>
      </p:sp>
      <p:sp>
        <p:nvSpPr>
          <p:cNvPr id="8" name="TextBox 7">
            <a:extLst>
              <a:ext uri="{FF2B5EF4-FFF2-40B4-BE49-F238E27FC236}">
                <a16:creationId xmlns:a16="http://schemas.microsoft.com/office/drawing/2014/main" id="{0C197983-296D-4082-86E1-32542D4BB0A4}"/>
              </a:ext>
            </a:extLst>
          </p:cNvPr>
          <p:cNvSpPr txBox="1"/>
          <p:nvPr/>
        </p:nvSpPr>
        <p:spPr>
          <a:xfrm>
            <a:off x="8518234" y="3429000"/>
            <a:ext cx="184731"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7274472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4" descr="IMG_0351_ca.jpg"/>
          <p:cNvPicPr>
            <a:picLocks noChangeAspect="1"/>
          </p:cNvPicPr>
          <p:nvPr/>
        </p:nvPicPr>
        <p:blipFill>
          <a:blip r:embed="rId3" cstate="print"/>
          <a:stretch>
            <a:fillRect/>
          </a:stretch>
        </p:blipFill>
        <p:spPr>
          <a:xfrm>
            <a:off x="2346278" y="457200"/>
            <a:ext cx="4435522" cy="5943600"/>
          </a:xfrm>
          <a:prstGeom prst="rect">
            <a:avLst/>
          </a:prstGeom>
        </p:spPr>
      </p:pic>
      <p:sp>
        <p:nvSpPr>
          <p:cNvPr id="3" name="Rectangle 2"/>
          <p:cNvSpPr txBox="1">
            <a:spLocks noChangeArrowheads="1"/>
          </p:cNvSpPr>
          <p:nvPr/>
        </p:nvSpPr>
        <p:spPr>
          <a:xfrm>
            <a:off x="914400" y="5105400"/>
            <a:ext cx="73152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Verdana" pitchFamily="34" charset="0"/>
                <a:ea typeface="+mn-ea"/>
                <a:cs typeface="+mn-cs"/>
              </a:rPr>
              <a:t> </a:t>
            </a:r>
            <a:r>
              <a:rPr kumimoji="0" lang="en-US" sz="3200" b="1" i="0" u="none" strike="noStrike" kern="0" cap="none" spc="0" normalizeH="0" baseline="0" noProof="0" dirty="0" err="1">
                <a:ln>
                  <a:noFill/>
                </a:ln>
                <a:solidFill>
                  <a:srgbClr val="FFFFFF"/>
                </a:solidFill>
                <a:effectLst/>
                <a:uLnTx/>
                <a:uFillTx/>
                <a:latin typeface="Verdana" pitchFamily="34" charset="0"/>
                <a:ea typeface="+mn-ea"/>
                <a:cs typeface="+mn-cs"/>
              </a:rPr>
              <a:t>Rigoletto</a:t>
            </a:r>
            <a:br>
              <a:rPr kumimoji="0" lang="en-US" sz="3600" b="0" i="0" u="none" strike="noStrike" kern="0" cap="none" spc="0" normalizeH="0" baseline="0" noProof="0" dirty="0">
                <a:ln>
                  <a:noFill/>
                </a:ln>
                <a:solidFill>
                  <a:srgbClr val="FFFFFF"/>
                </a:solidFill>
                <a:effectLst/>
                <a:uLnTx/>
                <a:uFillTx/>
                <a:latin typeface="Verdana" pitchFamily="34" charset="0"/>
                <a:ea typeface="+mn-ea"/>
                <a:cs typeface="+mn-cs"/>
              </a:rPr>
            </a:br>
            <a:r>
              <a:rPr kumimoji="0" lang="en-US" sz="1800" b="0" i="0" u="none" strike="noStrike" kern="0" cap="none" spc="0" normalizeH="0" baseline="0" noProof="0" dirty="0">
                <a:ln>
                  <a:noFill/>
                </a:ln>
                <a:solidFill>
                  <a:srgbClr val="FFFFFF"/>
                </a:solidFill>
                <a:effectLst/>
                <a:uLnTx/>
                <a:uFillTx/>
                <a:latin typeface="Verdana" pitchFamily="34" charset="0"/>
                <a:ea typeface="+mn-ea"/>
                <a:cs typeface="+mn-cs"/>
              </a:rPr>
              <a:t>(on the left)</a:t>
            </a:r>
            <a:br>
              <a:rPr kumimoji="0" lang="en-US" sz="1800" b="0" i="0" u="none" strike="noStrike" kern="0" cap="none" spc="0" normalizeH="0" baseline="0" noProof="0" dirty="0">
                <a:ln>
                  <a:noFill/>
                </a:ln>
                <a:solidFill>
                  <a:srgbClr val="FFFFFF"/>
                </a:solidFill>
                <a:effectLst/>
                <a:uLnTx/>
                <a:uFillTx/>
                <a:latin typeface="Verdana" pitchFamily="34" charset="0"/>
                <a:ea typeface="+mn-ea"/>
                <a:cs typeface="+mn-cs"/>
              </a:rPr>
            </a:br>
            <a:r>
              <a:rPr kumimoji="0" lang="en-US" sz="1800" b="0" i="0" u="none" strike="noStrike" kern="0" cap="none" spc="0" normalizeH="0" baseline="0" noProof="0" dirty="0" err="1">
                <a:ln>
                  <a:noFill/>
                </a:ln>
                <a:solidFill>
                  <a:srgbClr val="FFFFFF"/>
                </a:solidFill>
                <a:effectLst/>
                <a:uLnTx/>
                <a:uFillTx/>
                <a:latin typeface="Verdana" pitchFamily="34" charset="0"/>
                <a:ea typeface="+mn-ea"/>
                <a:cs typeface="+mn-cs"/>
              </a:rPr>
              <a:t>Mantova</a:t>
            </a:r>
            <a:r>
              <a:rPr kumimoji="0" lang="en-US" sz="1800" b="0" i="0" u="none" strike="noStrike" kern="0" cap="none" spc="0" normalizeH="0" baseline="0" noProof="0" dirty="0">
                <a:ln>
                  <a:noFill/>
                </a:ln>
                <a:solidFill>
                  <a:srgbClr val="FFFFFF"/>
                </a:solidFill>
                <a:effectLst/>
                <a:uLnTx/>
                <a:uFillTx/>
                <a:latin typeface="Verdana" pitchFamily="34" charset="0"/>
                <a:ea typeface="+mn-ea"/>
                <a:cs typeface="+mn-cs"/>
              </a:rPr>
              <a:t>, Italy</a:t>
            </a:r>
            <a:endParaRPr kumimoji="0" lang="en-US" sz="3600" b="0" i="0" u="none" strike="noStrike" kern="0" cap="none" spc="0" normalizeH="0" baseline="0" noProof="0" dirty="0">
              <a:ln>
                <a:noFill/>
              </a:ln>
              <a:solidFill>
                <a:srgbClr val="FFFFFF"/>
              </a:solidFill>
              <a:effectLst/>
              <a:uLnTx/>
              <a:uFillTx/>
              <a:latin typeface="Verdana" pitchFamily="34" charset="0"/>
              <a:ea typeface="+mn-ea"/>
              <a:cs typeface="+mn-cs"/>
            </a:endParaRPr>
          </a:p>
        </p:txBody>
      </p:sp>
      <p:pic>
        <p:nvPicPr>
          <p:cNvPr id="8194" name="Picture 2"/>
          <p:cNvPicPr>
            <a:picLocks noChangeAspect="1" noChangeArrowheads="1"/>
          </p:cNvPicPr>
          <p:nvPr/>
        </p:nvPicPr>
        <p:blipFill>
          <a:blip r:embed="rId4" cstate="print"/>
          <a:srcRect/>
          <a:stretch>
            <a:fillRect/>
          </a:stretch>
        </p:blipFill>
        <p:spPr bwMode="auto">
          <a:xfrm>
            <a:off x="5027595" y="609600"/>
            <a:ext cx="3430605" cy="4438650"/>
          </a:xfrm>
          <a:prstGeom prst="rect">
            <a:avLst/>
          </a:prstGeom>
          <a:noFill/>
          <a:ln w="9525">
            <a:noFill/>
            <a:miter lim="800000"/>
            <a:headEnd/>
            <a:tailEnd/>
          </a:ln>
        </p:spPr>
      </p:pic>
      <p:sp>
        <p:nvSpPr>
          <p:cNvPr id="6" name="Rectangle 5"/>
          <p:cNvSpPr/>
          <p:nvPr/>
        </p:nvSpPr>
        <p:spPr>
          <a:xfrm>
            <a:off x="5106853" y="4495800"/>
            <a:ext cx="3239990"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Giuseppe Verdi</a:t>
            </a:r>
          </a:p>
        </p:txBody>
      </p:sp>
      <p:sp>
        <p:nvSpPr>
          <p:cNvPr id="8" name="Freeform: Shape 7">
            <a:extLst>
              <a:ext uri="{FF2B5EF4-FFF2-40B4-BE49-F238E27FC236}">
                <a16:creationId xmlns:a16="http://schemas.microsoft.com/office/drawing/2014/main" id="{70D5BC9B-AD9B-4062-82D5-1073337151C5}"/>
              </a:ext>
            </a:extLst>
          </p:cNvPr>
          <p:cNvSpPr/>
          <p:nvPr/>
        </p:nvSpPr>
        <p:spPr bwMode="auto">
          <a:xfrm>
            <a:off x="5097709" y="4370680"/>
            <a:ext cx="3351347" cy="673913"/>
          </a:xfrm>
          <a:custGeom>
            <a:avLst/>
            <a:gdLst>
              <a:gd name="connsiteX0" fmla="*/ 156664 w 2479333"/>
              <a:gd name="connsiteY0" fmla="*/ 546056 h 555200"/>
              <a:gd name="connsiteX1" fmla="*/ 202384 w 2479333"/>
              <a:gd name="connsiteY1" fmla="*/ 536912 h 555200"/>
              <a:gd name="connsiteX2" fmla="*/ 238960 w 2479333"/>
              <a:gd name="connsiteY2" fmla="*/ 518624 h 555200"/>
              <a:gd name="connsiteX3" fmla="*/ 430984 w 2479333"/>
              <a:gd name="connsiteY3" fmla="*/ 527768 h 555200"/>
              <a:gd name="connsiteX4" fmla="*/ 522424 w 2479333"/>
              <a:gd name="connsiteY4" fmla="*/ 536912 h 555200"/>
              <a:gd name="connsiteX5" fmla="*/ 595576 w 2479333"/>
              <a:gd name="connsiteY5" fmla="*/ 546056 h 555200"/>
              <a:gd name="connsiteX6" fmla="*/ 714448 w 2479333"/>
              <a:gd name="connsiteY6" fmla="*/ 555200 h 555200"/>
              <a:gd name="connsiteX7" fmla="*/ 1034488 w 2479333"/>
              <a:gd name="connsiteY7" fmla="*/ 546056 h 555200"/>
              <a:gd name="connsiteX8" fmla="*/ 1144216 w 2479333"/>
              <a:gd name="connsiteY8" fmla="*/ 536912 h 555200"/>
              <a:gd name="connsiteX9" fmla="*/ 2159200 w 2479333"/>
              <a:gd name="connsiteY9" fmla="*/ 518624 h 555200"/>
              <a:gd name="connsiteX10" fmla="*/ 2314648 w 2479333"/>
              <a:gd name="connsiteY10" fmla="*/ 491192 h 555200"/>
              <a:gd name="connsiteX11" fmla="*/ 2369512 w 2479333"/>
              <a:gd name="connsiteY11" fmla="*/ 472904 h 555200"/>
              <a:gd name="connsiteX12" fmla="*/ 2396944 w 2479333"/>
              <a:gd name="connsiteY12" fmla="*/ 463760 h 555200"/>
              <a:gd name="connsiteX13" fmla="*/ 2433520 w 2479333"/>
              <a:gd name="connsiteY13" fmla="*/ 436328 h 555200"/>
              <a:gd name="connsiteX14" fmla="*/ 2442664 w 2479333"/>
              <a:gd name="connsiteY14" fmla="*/ 408896 h 555200"/>
              <a:gd name="connsiteX15" fmla="*/ 2460952 w 2479333"/>
              <a:gd name="connsiteY15" fmla="*/ 344888 h 555200"/>
              <a:gd name="connsiteX16" fmla="*/ 2470096 w 2479333"/>
              <a:gd name="connsiteY16" fmla="*/ 280880 h 555200"/>
              <a:gd name="connsiteX17" fmla="*/ 2479240 w 2479333"/>
              <a:gd name="connsiteY17" fmla="*/ 253448 h 555200"/>
              <a:gd name="connsiteX18" fmla="*/ 2460952 w 2479333"/>
              <a:gd name="connsiteY18" fmla="*/ 198584 h 555200"/>
              <a:gd name="connsiteX19" fmla="*/ 2442664 w 2479333"/>
              <a:gd name="connsiteY19" fmla="*/ 162008 h 555200"/>
              <a:gd name="connsiteX20" fmla="*/ 2396944 w 2479333"/>
              <a:gd name="connsiteY20" fmla="*/ 143720 h 555200"/>
              <a:gd name="connsiteX21" fmla="*/ 2323792 w 2479333"/>
              <a:gd name="connsiteY21" fmla="*/ 107144 h 555200"/>
              <a:gd name="connsiteX22" fmla="*/ 2296360 w 2479333"/>
              <a:gd name="connsiteY22" fmla="*/ 88856 h 555200"/>
              <a:gd name="connsiteX23" fmla="*/ 2259784 w 2479333"/>
              <a:gd name="connsiteY23" fmla="*/ 79712 h 555200"/>
              <a:gd name="connsiteX24" fmla="*/ 2177488 w 2479333"/>
              <a:gd name="connsiteY24" fmla="*/ 61424 h 555200"/>
              <a:gd name="connsiteX25" fmla="*/ 2122624 w 2479333"/>
              <a:gd name="connsiteY25" fmla="*/ 43136 h 555200"/>
              <a:gd name="connsiteX26" fmla="*/ 1976320 w 2479333"/>
              <a:gd name="connsiteY26" fmla="*/ 24848 h 555200"/>
              <a:gd name="connsiteX27" fmla="*/ 1601416 w 2479333"/>
              <a:gd name="connsiteY27" fmla="*/ 15704 h 555200"/>
              <a:gd name="connsiteX28" fmla="*/ 1317952 w 2479333"/>
              <a:gd name="connsiteY28" fmla="*/ 15704 h 555200"/>
              <a:gd name="connsiteX29" fmla="*/ 1253944 w 2479333"/>
              <a:gd name="connsiteY29" fmla="*/ 33992 h 555200"/>
              <a:gd name="connsiteX30" fmla="*/ 1189936 w 2479333"/>
              <a:gd name="connsiteY30" fmla="*/ 43136 h 555200"/>
              <a:gd name="connsiteX31" fmla="*/ 1080208 w 2479333"/>
              <a:gd name="connsiteY31" fmla="*/ 61424 h 555200"/>
              <a:gd name="connsiteX32" fmla="*/ 988768 w 2479333"/>
              <a:gd name="connsiteY32" fmla="*/ 79712 h 555200"/>
              <a:gd name="connsiteX33" fmla="*/ 933904 w 2479333"/>
              <a:gd name="connsiteY33" fmla="*/ 88856 h 555200"/>
              <a:gd name="connsiteX34" fmla="*/ 842464 w 2479333"/>
              <a:gd name="connsiteY34" fmla="*/ 107144 h 555200"/>
              <a:gd name="connsiteX35" fmla="*/ 796744 w 2479333"/>
              <a:gd name="connsiteY35" fmla="*/ 116288 h 555200"/>
              <a:gd name="connsiteX36" fmla="*/ 659584 w 2479333"/>
              <a:gd name="connsiteY36" fmla="*/ 125432 h 555200"/>
              <a:gd name="connsiteX37" fmla="*/ 559000 w 2479333"/>
              <a:gd name="connsiteY37" fmla="*/ 143720 h 555200"/>
              <a:gd name="connsiteX38" fmla="*/ 412696 w 2479333"/>
              <a:gd name="connsiteY38" fmla="*/ 162008 h 555200"/>
              <a:gd name="connsiteX39" fmla="*/ 101800 w 2479333"/>
              <a:gd name="connsiteY39" fmla="*/ 189440 h 555200"/>
              <a:gd name="connsiteX40" fmla="*/ 46936 w 2479333"/>
              <a:gd name="connsiteY40" fmla="*/ 226016 h 555200"/>
              <a:gd name="connsiteX41" fmla="*/ 19504 w 2479333"/>
              <a:gd name="connsiteY41" fmla="*/ 271736 h 555200"/>
              <a:gd name="connsiteX42" fmla="*/ 1216 w 2479333"/>
              <a:gd name="connsiteY42" fmla="*/ 344888 h 555200"/>
              <a:gd name="connsiteX43" fmla="*/ 10360 w 2479333"/>
              <a:gd name="connsiteY43" fmla="*/ 518624 h 555200"/>
              <a:gd name="connsiteX44" fmla="*/ 65224 w 2479333"/>
              <a:gd name="connsiteY44" fmla="*/ 536912 h 555200"/>
              <a:gd name="connsiteX45" fmla="*/ 120088 w 2479333"/>
              <a:gd name="connsiteY45" fmla="*/ 546056 h 555200"/>
              <a:gd name="connsiteX46" fmla="*/ 156664 w 2479333"/>
              <a:gd name="connsiteY46" fmla="*/ 555200 h 555200"/>
              <a:gd name="connsiteX47" fmla="*/ 220672 w 2479333"/>
              <a:gd name="connsiteY47" fmla="*/ 536912 h 555200"/>
              <a:gd name="connsiteX48" fmla="*/ 248104 w 2479333"/>
              <a:gd name="connsiteY48" fmla="*/ 518624 h 5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479333" h="555200">
                <a:moveTo>
                  <a:pt x="156664" y="546056"/>
                </a:moveTo>
                <a:cubicBezTo>
                  <a:pt x="171904" y="543008"/>
                  <a:pt x="187640" y="541827"/>
                  <a:pt x="202384" y="536912"/>
                </a:cubicBezTo>
                <a:cubicBezTo>
                  <a:pt x="215316" y="532601"/>
                  <a:pt x="225340" y="519169"/>
                  <a:pt x="238960" y="518624"/>
                </a:cubicBezTo>
                <a:lnTo>
                  <a:pt x="430984" y="527768"/>
                </a:lnTo>
                <a:lnTo>
                  <a:pt x="522424" y="536912"/>
                </a:lnTo>
                <a:cubicBezTo>
                  <a:pt x="546847" y="539626"/>
                  <a:pt x="571113" y="543726"/>
                  <a:pt x="595576" y="546056"/>
                </a:cubicBezTo>
                <a:cubicBezTo>
                  <a:pt x="635138" y="549824"/>
                  <a:pt x="674824" y="552152"/>
                  <a:pt x="714448" y="555200"/>
                </a:cubicBezTo>
                <a:lnTo>
                  <a:pt x="1034488" y="546056"/>
                </a:lnTo>
                <a:cubicBezTo>
                  <a:pt x="1071158" y="544496"/>
                  <a:pt x="1107546" y="538472"/>
                  <a:pt x="1144216" y="536912"/>
                </a:cubicBezTo>
                <a:cubicBezTo>
                  <a:pt x="1433457" y="524604"/>
                  <a:pt x="1927083" y="521678"/>
                  <a:pt x="2159200" y="518624"/>
                </a:cubicBezTo>
                <a:cubicBezTo>
                  <a:pt x="2278982" y="507735"/>
                  <a:pt x="2227845" y="520126"/>
                  <a:pt x="2314648" y="491192"/>
                </a:cubicBezTo>
                <a:lnTo>
                  <a:pt x="2369512" y="472904"/>
                </a:lnTo>
                <a:lnTo>
                  <a:pt x="2396944" y="463760"/>
                </a:lnTo>
                <a:cubicBezTo>
                  <a:pt x="2409136" y="454616"/>
                  <a:pt x="2423764" y="448036"/>
                  <a:pt x="2433520" y="436328"/>
                </a:cubicBezTo>
                <a:cubicBezTo>
                  <a:pt x="2439690" y="428923"/>
                  <a:pt x="2440016" y="418164"/>
                  <a:pt x="2442664" y="408896"/>
                </a:cubicBezTo>
                <a:cubicBezTo>
                  <a:pt x="2465627" y="328524"/>
                  <a:pt x="2439028" y="410661"/>
                  <a:pt x="2460952" y="344888"/>
                </a:cubicBezTo>
                <a:cubicBezTo>
                  <a:pt x="2464000" y="323552"/>
                  <a:pt x="2465869" y="302014"/>
                  <a:pt x="2470096" y="280880"/>
                </a:cubicBezTo>
                <a:cubicBezTo>
                  <a:pt x="2471986" y="271429"/>
                  <a:pt x="2480304" y="263028"/>
                  <a:pt x="2479240" y="253448"/>
                </a:cubicBezTo>
                <a:cubicBezTo>
                  <a:pt x="2477111" y="234289"/>
                  <a:pt x="2468111" y="216482"/>
                  <a:pt x="2460952" y="198584"/>
                </a:cubicBezTo>
                <a:cubicBezTo>
                  <a:pt x="2455890" y="185928"/>
                  <a:pt x="2453013" y="170879"/>
                  <a:pt x="2442664" y="162008"/>
                </a:cubicBezTo>
                <a:cubicBezTo>
                  <a:pt x="2430202" y="151326"/>
                  <a:pt x="2411847" y="150598"/>
                  <a:pt x="2396944" y="143720"/>
                </a:cubicBezTo>
                <a:cubicBezTo>
                  <a:pt x="2372191" y="132296"/>
                  <a:pt x="2346475" y="122266"/>
                  <a:pt x="2323792" y="107144"/>
                </a:cubicBezTo>
                <a:cubicBezTo>
                  <a:pt x="2314648" y="101048"/>
                  <a:pt x="2306461" y="93185"/>
                  <a:pt x="2296360" y="88856"/>
                </a:cubicBezTo>
                <a:cubicBezTo>
                  <a:pt x="2284809" y="83906"/>
                  <a:pt x="2272029" y="82538"/>
                  <a:pt x="2259784" y="79712"/>
                </a:cubicBezTo>
                <a:cubicBezTo>
                  <a:pt x="2232402" y="73393"/>
                  <a:pt x="2204640" y="68665"/>
                  <a:pt x="2177488" y="61424"/>
                </a:cubicBezTo>
                <a:cubicBezTo>
                  <a:pt x="2158862" y="56457"/>
                  <a:pt x="2141326" y="47811"/>
                  <a:pt x="2122624" y="43136"/>
                </a:cubicBezTo>
                <a:cubicBezTo>
                  <a:pt x="2090361" y="35070"/>
                  <a:pt x="1998947" y="25735"/>
                  <a:pt x="1976320" y="24848"/>
                </a:cubicBezTo>
                <a:cubicBezTo>
                  <a:pt x="1851411" y="19950"/>
                  <a:pt x="1726384" y="18752"/>
                  <a:pt x="1601416" y="15704"/>
                </a:cubicBezTo>
                <a:cubicBezTo>
                  <a:pt x="1486878" y="-7204"/>
                  <a:pt x="1525564" y="-3170"/>
                  <a:pt x="1317952" y="15704"/>
                </a:cubicBezTo>
                <a:cubicBezTo>
                  <a:pt x="1295853" y="17713"/>
                  <a:pt x="1275641" y="29343"/>
                  <a:pt x="1253944" y="33992"/>
                </a:cubicBezTo>
                <a:cubicBezTo>
                  <a:pt x="1232870" y="38508"/>
                  <a:pt x="1211225" y="39775"/>
                  <a:pt x="1189936" y="43136"/>
                </a:cubicBezTo>
                <a:cubicBezTo>
                  <a:pt x="1153309" y="48919"/>
                  <a:pt x="1116568" y="54152"/>
                  <a:pt x="1080208" y="61424"/>
                </a:cubicBezTo>
                <a:cubicBezTo>
                  <a:pt x="1049728" y="67520"/>
                  <a:pt x="1019429" y="74602"/>
                  <a:pt x="988768" y="79712"/>
                </a:cubicBezTo>
                <a:cubicBezTo>
                  <a:pt x="970480" y="82760"/>
                  <a:pt x="952127" y="85439"/>
                  <a:pt x="933904" y="88856"/>
                </a:cubicBezTo>
                <a:cubicBezTo>
                  <a:pt x="903353" y="94584"/>
                  <a:pt x="872944" y="101048"/>
                  <a:pt x="842464" y="107144"/>
                </a:cubicBezTo>
                <a:cubicBezTo>
                  <a:pt x="827224" y="110192"/>
                  <a:pt x="812251" y="115254"/>
                  <a:pt x="796744" y="116288"/>
                </a:cubicBezTo>
                <a:lnTo>
                  <a:pt x="659584" y="125432"/>
                </a:lnTo>
                <a:cubicBezTo>
                  <a:pt x="607487" y="142798"/>
                  <a:pt x="645163" y="132232"/>
                  <a:pt x="559000" y="143720"/>
                </a:cubicBezTo>
                <a:cubicBezTo>
                  <a:pt x="482432" y="153929"/>
                  <a:pt x="497507" y="154119"/>
                  <a:pt x="412696" y="162008"/>
                </a:cubicBezTo>
                <a:lnTo>
                  <a:pt x="101800" y="189440"/>
                </a:lnTo>
                <a:cubicBezTo>
                  <a:pt x="83512" y="201632"/>
                  <a:pt x="62478" y="210474"/>
                  <a:pt x="46936" y="226016"/>
                </a:cubicBezTo>
                <a:cubicBezTo>
                  <a:pt x="34369" y="238583"/>
                  <a:pt x="27452" y="255840"/>
                  <a:pt x="19504" y="271736"/>
                </a:cubicBezTo>
                <a:cubicBezTo>
                  <a:pt x="10131" y="290481"/>
                  <a:pt x="4694" y="327498"/>
                  <a:pt x="1216" y="344888"/>
                </a:cubicBezTo>
                <a:cubicBezTo>
                  <a:pt x="4264" y="402800"/>
                  <a:pt x="-7979" y="463608"/>
                  <a:pt x="10360" y="518624"/>
                </a:cubicBezTo>
                <a:cubicBezTo>
                  <a:pt x="16456" y="536912"/>
                  <a:pt x="46522" y="532237"/>
                  <a:pt x="65224" y="536912"/>
                </a:cubicBezTo>
                <a:cubicBezTo>
                  <a:pt x="83211" y="541409"/>
                  <a:pt x="101908" y="542420"/>
                  <a:pt x="120088" y="546056"/>
                </a:cubicBezTo>
                <a:cubicBezTo>
                  <a:pt x="132411" y="548521"/>
                  <a:pt x="144472" y="552152"/>
                  <a:pt x="156664" y="555200"/>
                </a:cubicBezTo>
                <a:cubicBezTo>
                  <a:pt x="168383" y="552270"/>
                  <a:pt x="207554" y="543471"/>
                  <a:pt x="220672" y="536912"/>
                </a:cubicBezTo>
                <a:cubicBezTo>
                  <a:pt x="230502" y="531997"/>
                  <a:pt x="238960" y="524720"/>
                  <a:pt x="248104" y="518624"/>
                </a:cubicBezTo>
              </a:path>
            </a:pathLst>
          </a:cu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65972901"/>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4" descr="IMG_0351_ca.jpg"/>
          <p:cNvPicPr>
            <a:picLocks noChangeAspect="1"/>
          </p:cNvPicPr>
          <p:nvPr/>
        </p:nvPicPr>
        <p:blipFill>
          <a:blip r:embed="rId3" cstate="print"/>
          <a:stretch>
            <a:fillRect/>
          </a:stretch>
        </p:blipFill>
        <p:spPr>
          <a:xfrm>
            <a:off x="2346278" y="457200"/>
            <a:ext cx="4435522" cy="5943600"/>
          </a:xfrm>
          <a:prstGeom prst="rect">
            <a:avLst/>
          </a:prstGeom>
        </p:spPr>
      </p:pic>
      <p:sp>
        <p:nvSpPr>
          <p:cNvPr id="3" name="Rectangle 2"/>
          <p:cNvSpPr txBox="1">
            <a:spLocks noChangeArrowheads="1"/>
          </p:cNvSpPr>
          <p:nvPr/>
        </p:nvSpPr>
        <p:spPr>
          <a:xfrm>
            <a:off x="914400" y="5105400"/>
            <a:ext cx="73152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Verdana" pitchFamily="34" charset="0"/>
                <a:ea typeface="+mn-ea"/>
                <a:cs typeface="+mn-cs"/>
              </a:rPr>
              <a:t> </a:t>
            </a:r>
            <a:r>
              <a:rPr kumimoji="0" lang="en-US" sz="3200" b="1" i="0" u="none" strike="noStrike" kern="0" cap="none" spc="0" normalizeH="0" baseline="0" noProof="0" dirty="0" err="1">
                <a:ln>
                  <a:noFill/>
                </a:ln>
                <a:solidFill>
                  <a:srgbClr val="BBE0E3">
                    <a:lumMod val="90000"/>
                  </a:srgbClr>
                </a:solidFill>
                <a:effectLst/>
                <a:uLnTx/>
                <a:uFillTx/>
                <a:latin typeface="Verdana" pitchFamily="34" charset="0"/>
                <a:ea typeface="+mn-ea"/>
                <a:cs typeface="+mn-cs"/>
              </a:rPr>
              <a:t>Rigoletto</a:t>
            </a:r>
            <a:br>
              <a:rPr kumimoji="0" lang="en-US" sz="3600" b="0" i="0" u="none" strike="noStrike" kern="0" cap="none" spc="0" normalizeH="0" baseline="0" noProof="0" dirty="0">
                <a:ln>
                  <a:noFill/>
                </a:ln>
                <a:solidFill>
                  <a:srgbClr val="BBE0E3">
                    <a:lumMod val="90000"/>
                  </a:srgbClr>
                </a:solidFill>
                <a:effectLst/>
                <a:uLnTx/>
                <a:uFillTx/>
                <a:latin typeface="Verdana" pitchFamily="34" charset="0"/>
                <a:ea typeface="+mn-ea"/>
                <a:cs typeface="+mn-cs"/>
              </a:rPr>
            </a:br>
            <a:r>
              <a:rPr kumimoji="0" lang="en-US" sz="1800" b="0" i="0" u="none" strike="noStrike" kern="0" cap="none" spc="0" normalizeH="0" baseline="0" noProof="0" dirty="0">
                <a:ln>
                  <a:noFill/>
                </a:ln>
                <a:solidFill>
                  <a:srgbClr val="BBE0E3">
                    <a:lumMod val="90000"/>
                  </a:srgbClr>
                </a:solidFill>
                <a:effectLst/>
                <a:uLnTx/>
                <a:uFillTx/>
                <a:latin typeface="Verdana" pitchFamily="34" charset="0"/>
                <a:ea typeface="+mn-ea"/>
                <a:cs typeface="+mn-cs"/>
              </a:rPr>
              <a:t>(on the left)</a:t>
            </a:r>
            <a:br>
              <a:rPr kumimoji="0" lang="en-US" sz="1800" b="0" i="0" u="none" strike="noStrike" kern="0" cap="none" spc="0" normalizeH="0" baseline="0" noProof="0" dirty="0">
                <a:ln>
                  <a:noFill/>
                </a:ln>
                <a:solidFill>
                  <a:srgbClr val="BBE0E3">
                    <a:lumMod val="90000"/>
                  </a:srgbClr>
                </a:solidFill>
                <a:effectLst/>
                <a:uLnTx/>
                <a:uFillTx/>
                <a:latin typeface="Verdana" pitchFamily="34" charset="0"/>
                <a:ea typeface="+mn-ea"/>
                <a:cs typeface="+mn-cs"/>
              </a:rPr>
            </a:br>
            <a:r>
              <a:rPr kumimoji="0" lang="en-US" sz="1800" b="0" i="0" u="none" strike="noStrike" kern="0" cap="none" spc="0" normalizeH="0" baseline="0" noProof="0" dirty="0" err="1">
                <a:ln>
                  <a:noFill/>
                </a:ln>
                <a:solidFill>
                  <a:srgbClr val="BBE0E3">
                    <a:lumMod val="90000"/>
                  </a:srgbClr>
                </a:solidFill>
                <a:effectLst/>
                <a:uLnTx/>
                <a:uFillTx/>
                <a:latin typeface="Verdana" pitchFamily="34" charset="0"/>
                <a:ea typeface="+mn-ea"/>
                <a:cs typeface="+mn-cs"/>
              </a:rPr>
              <a:t>Mantova</a:t>
            </a:r>
            <a:r>
              <a:rPr kumimoji="0" lang="en-US" sz="1800" b="0" i="0" u="none" strike="noStrike" kern="0" cap="none" spc="0" normalizeH="0" baseline="0" noProof="0" dirty="0">
                <a:ln>
                  <a:noFill/>
                </a:ln>
                <a:solidFill>
                  <a:srgbClr val="BBE0E3">
                    <a:lumMod val="90000"/>
                  </a:srgbClr>
                </a:solidFill>
                <a:effectLst/>
                <a:uLnTx/>
                <a:uFillTx/>
                <a:latin typeface="Verdana" pitchFamily="34" charset="0"/>
                <a:ea typeface="+mn-ea"/>
                <a:cs typeface="+mn-cs"/>
              </a:rPr>
              <a:t>, Italy</a:t>
            </a:r>
            <a:endParaRPr kumimoji="0" lang="en-US" sz="3600" b="0" i="0" u="none" strike="noStrike" kern="0" cap="none" spc="0" normalizeH="0" baseline="0" noProof="0" dirty="0">
              <a:ln>
                <a:noFill/>
              </a:ln>
              <a:solidFill>
                <a:srgbClr val="BBE0E3">
                  <a:lumMod val="90000"/>
                </a:srgbClr>
              </a:solidFill>
              <a:effectLst/>
              <a:uLnTx/>
              <a:uFillTx/>
              <a:latin typeface="Verdana" pitchFamily="34" charset="0"/>
              <a:ea typeface="+mn-ea"/>
              <a:cs typeface="+mn-cs"/>
            </a:endParaRPr>
          </a:p>
        </p:txBody>
      </p:sp>
      <p:pic>
        <p:nvPicPr>
          <p:cNvPr id="8194" name="Picture 2"/>
          <p:cNvPicPr>
            <a:picLocks noChangeAspect="1" noChangeArrowheads="1"/>
          </p:cNvPicPr>
          <p:nvPr/>
        </p:nvPicPr>
        <p:blipFill>
          <a:blip r:embed="rId4" cstate="print"/>
          <a:srcRect/>
          <a:stretch>
            <a:fillRect/>
          </a:stretch>
        </p:blipFill>
        <p:spPr bwMode="auto">
          <a:xfrm>
            <a:off x="5027595" y="609600"/>
            <a:ext cx="3430605" cy="4438650"/>
          </a:xfrm>
          <a:prstGeom prst="rect">
            <a:avLst/>
          </a:prstGeom>
          <a:noFill/>
          <a:ln w="9525">
            <a:noFill/>
            <a:miter lim="800000"/>
            <a:headEnd/>
            <a:tailEnd/>
          </a:ln>
        </p:spPr>
      </p:pic>
      <p:sp>
        <p:nvSpPr>
          <p:cNvPr id="6" name="Rectangle 5"/>
          <p:cNvSpPr/>
          <p:nvPr/>
        </p:nvSpPr>
        <p:spPr>
          <a:xfrm>
            <a:off x="5106853" y="4495800"/>
            <a:ext cx="3239990"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Giuseppe Verdi</a:t>
            </a:r>
          </a:p>
        </p:txBody>
      </p:sp>
      <p:sp>
        <p:nvSpPr>
          <p:cNvPr id="7" name="Rectangle 6"/>
          <p:cNvSpPr/>
          <p:nvPr/>
        </p:nvSpPr>
        <p:spPr>
          <a:xfrm>
            <a:off x="5495849" y="4890448"/>
            <a:ext cx="2481769"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Joe Green</a:t>
            </a:r>
          </a:p>
        </p:txBody>
      </p:sp>
      <p:sp>
        <p:nvSpPr>
          <p:cNvPr id="8" name="Freeform: Shape 7">
            <a:extLst>
              <a:ext uri="{FF2B5EF4-FFF2-40B4-BE49-F238E27FC236}">
                <a16:creationId xmlns:a16="http://schemas.microsoft.com/office/drawing/2014/main" id="{F1DF1A1F-EF69-4436-9255-5415398BBF1F}"/>
              </a:ext>
            </a:extLst>
          </p:cNvPr>
          <p:cNvSpPr/>
          <p:nvPr/>
        </p:nvSpPr>
        <p:spPr bwMode="auto">
          <a:xfrm rot="10800000">
            <a:off x="5316636" y="4977383"/>
            <a:ext cx="2769708" cy="612648"/>
          </a:xfrm>
          <a:custGeom>
            <a:avLst/>
            <a:gdLst>
              <a:gd name="connsiteX0" fmla="*/ 156664 w 2479333"/>
              <a:gd name="connsiteY0" fmla="*/ 546056 h 555200"/>
              <a:gd name="connsiteX1" fmla="*/ 202384 w 2479333"/>
              <a:gd name="connsiteY1" fmla="*/ 536912 h 555200"/>
              <a:gd name="connsiteX2" fmla="*/ 238960 w 2479333"/>
              <a:gd name="connsiteY2" fmla="*/ 518624 h 555200"/>
              <a:gd name="connsiteX3" fmla="*/ 430984 w 2479333"/>
              <a:gd name="connsiteY3" fmla="*/ 527768 h 555200"/>
              <a:gd name="connsiteX4" fmla="*/ 522424 w 2479333"/>
              <a:gd name="connsiteY4" fmla="*/ 536912 h 555200"/>
              <a:gd name="connsiteX5" fmla="*/ 595576 w 2479333"/>
              <a:gd name="connsiteY5" fmla="*/ 546056 h 555200"/>
              <a:gd name="connsiteX6" fmla="*/ 714448 w 2479333"/>
              <a:gd name="connsiteY6" fmla="*/ 555200 h 555200"/>
              <a:gd name="connsiteX7" fmla="*/ 1034488 w 2479333"/>
              <a:gd name="connsiteY7" fmla="*/ 546056 h 555200"/>
              <a:gd name="connsiteX8" fmla="*/ 1144216 w 2479333"/>
              <a:gd name="connsiteY8" fmla="*/ 536912 h 555200"/>
              <a:gd name="connsiteX9" fmla="*/ 2159200 w 2479333"/>
              <a:gd name="connsiteY9" fmla="*/ 518624 h 555200"/>
              <a:gd name="connsiteX10" fmla="*/ 2314648 w 2479333"/>
              <a:gd name="connsiteY10" fmla="*/ 491192 h 555200"/>
              <a:gd name="connsiteX11" fmla="*/ 2369512 w 2479333"/>
              <a:gd name="connsiteY11" fmla="*/ 472904 h 555200"/>
              <a:gd name="connsiteX12" fmla="*/ 2396944 w 2479333"/>
              <a:gd name="connsiteY12" fmla="*/ 463760 h 555200"/>
              <a:gd name="connsiteX13" fmla="*/ 2433520 w 2479333"/>
              <a:gd name="connsiteY13" fmla="*/ 436328 h 555200"/>
              <a:gd name="connsiteX14" fmla="*/ 2442664 w 2479333"/>
              <a:gd name="connsiteY14" fmla="*/ 408896 h 555200"/>
              <a:gd name="connsiteX15" fmla="*/ 2460952 w 2479333"/>
              <a:gd name="connsiteY15" fmla="*/ 344888 h 555200"/>
              <a:gd name="connsiteX16" fmla="*/ 2470096 w 2479333"/>
              <a:gd name="connsiteY16" fmla="*/ 280880 h 555200"/>
              <a:gd name="connsiteX17" fmla="*/ 2479240 w 2479333"/>
              <a:gd name="connsiteY17" fmla="*/ 253448 h 555200"/>
              <a:gd name="connsiteX18" fmla="*/ 2460952 w 2479333"/>
              <a:gd name="connsiteY18" fmla="*/ 198584 h 555200"/>
              <a:gd name="connsiteX19" fmla="*/ 2442664 w 2479333"/>
              <a:gd name="connsiteY19" fmla="*/ 162008 h 555200"/>
              <a:gd name="connsiteX20" fmla="*/ 2396944 w 2479333"/>
              <a:gd name="connsiteY20" fmla="*/ 143720 h 555200"/>
              <a:gd name="connsiteX21" fmla="*/ 2323792 w 2479333"/>
              <a:gd name="connsiteY21" fmla="*/ 107144 h 555200"/>
              <a:gd name="connsiteX22" fmla="*/ 2296360 w 2479333"/>
              <a:gd name="connsiteY22" fmla="*/ 88856 h 555200"/>
              <a:gd name="connsiteX23" fmla="*/ 2259784 w 2479333"/>
              <a:gd name="connsiteY23" fmla="*/ 79712 h 555200"/>
              <a:gd name="connsiteX24" fmla="*/ 2177488 w 2479333"/>
              <a:gd name="connsiteY24" fmla="*/ 61424 h 555200"/>
              <a:gd name="connsiteX25" fmla="*/ 2122624 w 2479333"/>
              <a:gd name="connsiteY25" fmla="*/ 43136 h 555200"/>
              <a:gd name="connsiteX26" fmla="*/ 1976320 w 2479333"/>
              <a:gd name="connsiteY26" fmla="*/ 24848 h 555200"/>
              <a:gd name="connsiteX27" fmla="*/ 1601416 w 2479333"/>
              <a:gd name="connsiteY27" fmla="*/ 15704 h 555200"/>
              <a:gd name="connsiteX28" fmla="*/ 1317952 w 2479333"/>
              <a:gd name="connsiteY28" fmla="*/ 15704 h 555200"/>
              <a:gd name="connsiteX29" fmla="*/ 1253944 w 2479333"/>
              <a:gd name="connsiteY29" fmla="*/ 33992 h 555200"/>
              <a:gd name="connsiteX30" fmla="*/ 1189936 w 2479333"/>
              <a:gd name="connsiteY30" fmla="*/ 43136 h 555200"/>
              <a:gd name="connsiteX31" fmla="*/ 1080208 w 2479333"/>
              <a:gd name="connsiteY31" fmla="*/ 61424 h 555200"/>
              <a:gd name="connsiteX32" fmla="*/ 988768 w 2479333"/>
              <a:gd name="connsiteY32" fmla="*/ 79712 h 555200"/>
              <a:gd name="connsiteX33" fmla="*/ 933904 w 2479333"/>
              <a:gd name="connsiteY33" fmla="*/ 88856 h 555200"/>
              <a:gd name="connsiteX34" fmla="*/ 842464 w 2479333"/>
              <a:gd name="connsiteY34" fmla="*/ 107144 h 555200"/>
              <a:gd name="connsiteX35" fmla="*/ 796744 w 2479333"/>
              <a:gd name="connsiteY35" fmla="*/ 116288 h 555200"/>
              <a:gd name="connsiteX36" fmla="*/ 659584 w 2479333"/>
              <a:gd name="connsiteY36" fmla="*/ 125432 h 555200"/>
              <a:gd name="connsiteX37" fmla="*/ 559000 w 2479333"/>
              <a:gd name="connsiteY37" fmla="*/ 143720 h 555200"/>
              <a:gd name="connsiteX38" fmla="*/ 412696 w 2479333"/>
              <a:gd name="connsiteY38" fmla="*/ 162008 h 555200"/>
              <a:gd name="connsiteX39" fmla="*/ 101800 w 2479333"/>
              <a:gd name="connsiteY39" fmla="*/ 189440 h 555200"/>
              <a:gd name="connsiteX40" fmla="*/ 46936 w 2479333"/>
              <a:gd name="connsiteY40" fmla="*/ 226016 h 555200"/>
              <a:gd name="connsiteX41" fmla="*/ 19504 w 2479333"/>
              <a:gd name="connsiteY41" fmla="*/ 271736 h 555200"/>
              <a:gd name="connsiteX42" fmla="*/ 1216 w 2479333"/>
              <a:gd name="connsiteY42" fmla="*/ 344888 h 555200"/>
              <a:gd name="connsiteX43" fmla="*/ 10360 w 2479333"/>
              <a:gd name="connsiteY43" fmla="*/ 518624 h 555200"/>
              <a:gd name="connsiteX44" fmla="*/ 65224 w 2479333"/>
              <a:gd name="connsiteY44" fmla="*/ 536912 h 555200"/>
              <a:gd name="connsiteX45" fmla="*/ 120088 w 2479333"/>
              <a:gd name="connsiteY45" fmla="*/ 546056 h 555200"/>
              <a:gd name="connsiteX46" fmla="*/ 156664 w 2479333"/>
              <a:gd name="connsiteY46" fmla="*/ 555200 h 555200"/>
              <a:gd name="connsiteX47" fmla="*/ 220672 w 2479333"/>
              <a:gd name="connsiteY47" fmla="*/ 536912 h 555200"/>
              <a:gd name="connsiteX48" fmla="*/ 248104 w 2479333"/>
              <a:gd name="connsiteY48" fmla="*/ 518624 h 5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479333" h="555200">
                <a:moveTo>
                  <a:pt x="156664" y="546056"/>
                </a:moveTo>
                <a:cubicBezTo>
                  <a:pt x="171904" y="543008"/>
                  <a:pt x="187640" y="541827"/>
                  <a:pt x="202384" y="536912"/>
                </a:cubicBezTo>
                <a:cubicBezTo>
                  <a:pt x="215316" y="532601"/>
                  <a:pt x="225340" y="519169"/>
                  <a:pt x="238960" y="518624"/>
                </a:cubicBezTo>
                <a:lnTo>
                  <a:pt x="430984" y="527768"/>
                </a:lnTo>
                <a:lnTo>
                  <a:pt x="522424" y="536912"/>
                </a:lnTo>
                <a:cubicBezTo>
                  <a:pt x="546847" y="539626"/>
                  <a:pt x="571113" y="543726"/>
                  <a:pt x="595576" y="546056"/>
                </a:cubicBezTo>
                <a:cubicBezTo>
                  <a:pt x="635138" y="549824"/>
                  <a:pt x="674824" y="552152"/>
                  <a:pt x="714448" y="555200"/>
                </a:cubicBezTo>
                <a:lnTo>
                  <a:pt x="1034488" y="546056"/>
                </a:lnTo>
                <a:cubicBezTo>
                  <a:pt x="1071158" y="544496"/>
                  <a:pt x="1107546" y="538472"/>
                  <a:pt x="1144216" y="536912"/>
                </a:cubicBezTo>
                <a:cubicBezTo>
                  <a:pt x="1433457" y="524604"/>
                  <a:pt x="1927083" y="521678"/>
                  <a:pt x="2159200" y="518624"/>
                </a:cubicBezTo>
                <a:cubicBezTo>
                  <a:pt x="2278982" y="507735"/>
                  <a:pt x="2227845" y="520126"/>
                  <a:pt x="2314648" y="491192"/>
                </a:cubicBezTo>
                <a:lnTo>
                  <a:pt x="2369512" y="472904"/>
                </a:lnTo>
                <a:lnTo>
                  <a:pt x="2396944" y="463760"/>
                </a:lnTo>
                <a:cubicBezTo>
                  <a:pt x="2409136" y="454616"/>
                  <a:pt x="2423764" y="448036"/>
                  <a:pt x="2433520" y="436328"/>
                </a:cubicBezTo>
                <a:cubicBezTo>
                  <a:pt x="2439690" y="428923"/>
                  <a:pt x="2440016" y="418164"/>
                  <a:pt x="2442664" y="408896"/>
                </a:cubicBezTo>
                <a:cubicBezTo>
                  <a:pt x="2465627" y="328524"/>
                  <a:pt x="2439028" y="410661"/>
                  <a:pt x="2460952" y="344888"/>
                </a:cubicBezTo>
                <a:cubicBezTo>
                  <a:pt x="2464000" y="323552"/>
                  <a:pt x="2465869" y="302014"/>
                  <a:pt x="2470096" y="280880"/>
                </a:cubicBezTo>
                <a:cubicBezTo>
                  <a:pt x="2471986" y="271429"/>
                  <a:pt x="2480304" y="263028"/>
                  <a:pt x="2479240" y="253448"/>
                </a:cubicBezTo>
                <a:cubicBezTo>
                  <a:pt x="2477111" y="234289"/>
                  <a:pt x="2468111" y="216482"/>
                  <a:pt x="2460952" y="198584"/>
                </a:cubicBezTo>
                <a:cubicBezTo>
                  <a:pt x="2455890" y="185928"/>
                  <a:pt x="2453013" y="170879"/>
                  <a:pt x="2442664" y="162008"/>
                </a:cubicBezTo>
                <a:cubicBezTo>
                  <a:pt x="2430202" y="151326"/>
                  <a:pt x="2411847" y="150598"/>
                  <a:pt x="2396944" y="143720"/>
                </a:cubicBezTo>
                <a:cubicBezTo>
                  <a:pt x="2372191" y="132296"/>
                  <a:pt x="2346475" y="122266"/>
                  <a:pt x="2323792" y="107144"/>
                </a:cubicBezTo>
                <a:cubicBezTo>
                  <a:pt x="2314648" y="101048"/>
                  <a:pt x="2306461" y="93185"/>
                  <a:pt x="2296360" y="88856"/>
                </a:cubicBezTo>
                <a:cubicBezTo>
                  <a:pt x="2284809" y="83906"/>
                  <a:pt x="2272029" y="82538"/>
                  <a:pt x="2259784" y="79712"/>
                </a:cubicBezTo>
                <a:cubicBezTo>
                  <a:pt x="2232402" y="73393"/>
                  <a:pt x="2204640" y="68665"/>
                  <a:pt x="2177488" y="61424"/>
                </a:cubicBezTo>
                <a:cubicBezTo>
                  <a:pt x="2158862" y="56457"/>
                  <a:pt x="2141326" y="47811"/>
                  <a:pt x="2122624" y="43136"/>
                </a:cubicBezTo>
                <a:cubicBezTo>
                  <a:pt x="2090361" y="35070"/>
                  <a:pt x="1998947" y="25735"/>
                  <a:pt x="1976320" y="24848"/>
                </a:cubicBezTo>
                <a:cubicBezTo>
                  <a:pt x="1851411" y="19950"/>
                  <a:pt x="1726384" y="18752"/>
                  <a:pt x="1601416" y="15704"/>
                </a:cubicBezTo>
                <a:cubicBezTo>
                  <a:pt x="1486878" y="-7204"/>
                  <a:pt x="1525564" y="-3170"/>
                  <a:pt x="1317952" y="15704"/>
                </a:cubicBezTo>
                <a:cubicBezTo>
                  <a:pt x="1295853" y="17713"/>
                  <a:pt x="1275641" y="29343"/>
                  <a:pt x="1253944" y="33992"/>
                </a:cubicBezTo>
                <a:cubicBezTo>
                  <a:pt x="1232870" y="38508"/>
                  <a:pt x="1211225" y="39775"/>
                  <a:pt x="1189936" y="43136"/>
                </a:cubicBezTo>
                <a:cubicBezTo>
                  <a:pt x="1153309" y="48919"/>
                  <a:pt x="1116568" y="54152"/>
                  <a:pt x="1080208" y="61424"/>
                </a:cubicBezTo>
                <a:cubicBezTo>
                  <a:pt x="1049728" y="67520"/>
                  <a:pt x="1019429" y="74602"/>
                  <a:pt x="988768" y="79712"/>
                </a:cubicBezTo>
                <a:cubicBezTo>
                  <a:pt x="970480" y="82760"/>
                  <a:pt x="952127" y="85439"/>
                  <a:pt x="933904" y="88856"/>
                </a:cubicBezTo>
                <a:cubicBezTo>
                  <a:pt x="903353" y="94584"/>
                  <a:pt x="872944" y="101048"/>
                  <a:pt x="842464" y="107144"/>
                </a:cubicBezTo>
                <a:cubicBezTo>
                  <a:pt x="827224" y="110192"/>
                  <a:pt x="812251" y="115254"/>
                  <a:pt x="796744" y="116288"/>
                </a:cubicBezTo>
                <a:lnTo>
                  <a:pt x="659584" y="125432"/>
                </a:lnTo>
                <a:cubicBezTo>
                  <a:pt x="607487" y="142798"/>
                  <a:pt x="645163" y="132232"/>
                  <a:pt x="559000" y="143720"/>
                </a:cubicBezTo>
                <a:cubicBezTo>
                  <a:pt x="482432" y="153929"/>
                  <a:pt x="497507" y="154119"/>
                  <a:pt x="412696" y="162008"/>
                </a:cubicBezTo>
                <a:lnTo>
                  <a:pt x="101800" y="189440"/>
                </a:lnTo>
                <a:cubicBezTo>
                  <a:pt x="83512" y="201632"/>
                  <a:pt x="62478" y="210474"/>
                  <a:pt x="46936" y="226016"/>
                </a:cubicBezTo>
                <a:cubicBezTo>
                  <a:pt x="34369" y="238583"/>
                  <a:pt x="27452" y="255840"/>
                  <a:pt x="19504" y="271736"/>
                </a:cubicBezTo>
                <a:cubicBezTo>
                  <a:pt x="10131" y="290481"/>
                  <a:pt x="4694" y="327498"/>
                  <a:pt x="1216" y="344888"/>
                </a:cubicBezTo>
                <a:cubicBezTo>
                  <a:pt x="4264" y="402800"/>
                  <a:pt x="-7979" y="463608"/>
                  <a:pt x="10360" y="518624"/>
                </a:cubicBezTo>
                <a:cubicBezTo>
                  <a:pt x="16456" y="536912"/>
                  <a:pt x="46522" y="532237"/>
                  <a:pt x="65224" y="536912"/>
                </a:cubicBezTo>
                <a:cubicBezTo>
                  <a:pt x="83211" y="541409"/>
                  <a:pt x="101908" y="542420"/>
                  <a:pt x="120088" y="546056"/>
                </a:cubicBezTo>
                <a:cubicBezTo>
                  <a:pt x="132411" y="548521"/>
                  <a:pt x="144472" y="552152"/>
                  <a:pt x="156664" y="555200"/>
                </a:cubicBezTo>
                <a:cubicBezTo>
                  <a:pt x="168383" y="552270"/>
                  <a:pt x="207554" y="543471"/>
                  <a:pt x="220672" y="536912"/>
                </a:cubicBezTo>
                <a:cubicBezTo>
                  <a:pt x="230502" y="531997"/>
                  <a:pt x="238960" y="524720"/>
                  <a:pt x="248104" y="518624"/>
                </a:cubicBezTo>
              </a:path>
            </a:pathLst>
          </a:cu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86317195"/>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IMG_0351_ca.jpg"/>
          <p:cNvPicPr>
            <a:picLocks noChangeAspect="1"/>
          </p:cNvPicPr>
          <p:nvPr/>
        </p:nvPicPr>
        <p:blipFill>
          <a:blip r:embed="rId3" cstate="print"/>
          <a:stretch>
            <a:fillRect/>
          </a:stretch>
        </p:blipFill>
        <p:spPr>
          <a:xfrm>
            <a:off x="2346278" y="457200"/>
            <a:ext cx="4435522" cy="5943600"/>
          </a:xfrm>
          <a:prstGeom prst="rect">
            <a:avLst/>
          </a:prstGeom>
        </p:spPr>
      </p:pic>
      <p:sp>
        <p:nvSpPr>
          <p:cNvPr id="3" name="Rectangle 2"/>
          <p:cNvSpPr txBox="1">
            <a:spLocks noChangeArrowheads="1"/>
          </p:cNvSpPr>
          <p:nvPr/>
        </p:nvSpPr>
        <p:spPr>
          <a:xfrm>
            <a:off x="914400" y="5105400"/>
            <a:ext cx="73152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Verdana" pitchFamily="34" charset="0"/>
                <a:ea typeface="+mn-ea"/>
                <a:cs typeface="+mn-cs"/>
              </a:rPr>
              <a:t> </a:t>
            </a:r>
            <a:r>
              <a:rPr kumimoji="0" lang="en-US" sz="3200" b="1" i="0" u="none" strike="noStrike" kern="0" cap="none" spc="0" normalizeH="0" baseline="0" noProof="0" dirty="0" err="1">
                <a:ln>
                  <a:noFill/>
                </a:ln>
                <a:solidFill>
                  <a:srgbClr val="FFFFFF"/>
                </a:solidFill>
                <a:effectLst/>
                <a:uLnTx/>
                <a:uFillTx/>
                <a:latin typeface="Verdana" pitchFamily="34" charset="0"/>
                <a:ea typeface="+mn-ea"/>
                <a:cs typeface="+mn-cs"/>
              </a:rPr>
              <a:t>Rigoletto</a:t>
            </a:r>
            <a:br>
              <a:rPr kumimoji="0" lang="en-US" sz="3600" b="0" i="0" u="none" strike="noStrike" kern="0" cap="none" spc="0" normalizeH="0" baseline="0" noProof="0" dirty="0">
                <a:ln>
                  <a:noFill/>
                </a:ln>
                <a:solidFill>
                  <a:srgbClr val="FFFFFF"/>
                </a:solidFill>
                <a:effectLst/>
                <a:uLnTx/>
                <a:uFillTx/>
                <a:latin typeface="Verdana" pitchFamily="34" charset="0"/>
                <a:ea typeface="+mn-ea"/>
                <a:cs typeface="+mn-cs"/>
              </a:rPr>
            </a:br>
            <a:r>
              <a:rPr kumimoji="0" lang="en-US" sz="1800" b="0" i="0" u="none" strike="noStrike" kern="0" cap="none" spc="0" normalizeH="0" baseline="0" noProof="0" dirty="0">
                <a:ln>
                  <a:noFill/>
                </a:ln>
                <a:solidFill>
                  <a:srgbClr val="FFFFFF"/>
                </a:solidFill>
                <a:effectLst/>
                <a:uLnTx/>
                <a:uFillTx/>
                <a:latin typeface="Verdana" pitchFamily="34" charset="0"/>
                <a:ea typeface="+mn-ea"/>
                <a:cs typeface="+mn-cs"/>
              </a:rPr>
              <a:t>(on the left)</a:t>
            </a:r>
            <a:br>
              <a:rPr kumimoji="0" lang="en-US" sz="1800" b="0" i="0" u="none" strike="noStrike" kern="0" cap="none" spc="0" normalizeH="0" baseline="0" noProof="0" dirty="0">
                <a:ln>
                  <a:noFill/>
                </a:ln>
                <a:solidFill>
                  <a:srgbClr val="FFFFFF"/>
                </a:solidFill>
                <a:effectLst/>
                <a:uLnTx/>
                <a:uFillTx/>
                <a:latin typeface="Verdana" pitchFamily="34" charset="0"/>
                <a:ea typeface="+mn-ea"/>
                <a:cs typeface="+mn-cs"/>
              </a:rPr>
            </a:br>
            <a:r>
              <a:rPr kumimoji="0" lang="en-US" sz="1800" b="0" i="0" u="none" strike="noStrike" kern="0" cap="none" spc="0" normalizeH="0" baseline="0" noProof="0" dirty="0" err="1">
                <a:ln>
                  <a:noFill/>
                </a:ln>
                <a:solidFill>
                  <a:srgbClr val="FFFFFF"/>
                </a:solidFill>
                <a:effectLst/>
                <a:uLnTx/>
                <a:uFillTx/>
                <a:latin typeface="Verdana" pitchFamily="34" charset="0"/>
                <a:ea typeface="+mn-ea"/>
                <a:cs typeface="+mn-cs"/>
              </a:rPr>
              <a:t>Mantova</a:t>
            </a:r>
            <a:r>
              <a:rPr kumimoji="0" lang="en-US" sz="1800" b="0" i="0" u="none" strike="noStrike" kern="0" cap="none" spc="0" normalizeH="0" baseline="0" noProof="0" dirty="0">
                <a:ln>
                  <a:noFill/>
                </a:ln>
                <a:solidFill>
                  <a:srgbClr val="FFFFFF"/>
                </a:solidFill>
                <a:effectLst/>
                <a:uLnTx/>
                <a:uFillTx/>
                <a:latin typeface="Verdana" pitchFamily="34" charset="0"/>
                <a:ea typeface="+mn-ea"/>
                <a:cs typeface="+mn-cs"/>
              </a:rPr>
              <a:t>, Italy</a:t>
            </a:r>
            <a:endParaRPr kumimoji="0" lang="en-US" sz="3600" b="0" i="0" u="none" strike="noStrike" kern="0" cap="none" spc="0" normalizeH="0" baseline="0" noProof="0" dirty="0">
              <a:ln>
                <a:noFill/>
              </a:ln>
              <a:solidFill>
                <a:srgbClr val="FFFFFF"/>
              </a:solidFill>
              <a:effectLst/>
              <a:uLnTx/>
              <a:uFillTx/>
              <a:latin typeface="Verdana" pitchFamily="34" charset="0"/>
              <a:ea typeface="+mn-ea"/>
              <a:cs typeface="+mn-cs"/>
            </a:endParaRPr>
          </a:p>
        </p:txBody>
      </p:sp>
      <p:pic>
        <p:nvPicPr>
          <p:cNvPr id="8194" name="Picture 2"/>
          <p:cNvPicPr>
            <a:picLocks noChangeAspect="1" noChangeArrowheads="1"/>
          </p:cNvPicPr>
          <p:nvPr/>
        </p:nvPicPr>
        <p:blipFill>
          <a:blip r:embed="rId4" cstate="print"/>
          <a:srcRect/>
          <a:stretch>
            <a:fillRect/>
          </a:stretch>
        </p:blipFill>
        <p:spPr bwMode="auto">
          <a:xfrm>
            <a:off x="5027595" y="609600"/>
            <a:ext cx="3430605" cy="4438650"/>
          </a:xfrm>
          <a:prstGeom prst="rect">
            <a:avLst/>
          </a:prstGeom>
          <a:noFill/>
          <a:ln w="9525">
            <a:noFill/>
            <a:miter lim="800000"/>
            <a:headEnd/>
            <a:tailEnd/>
          </a:ln>
        </p:spPr>
      </p:pic>
      <p:sp>
        <p:nvSpPr>
          <p:cNvPr id="6" name="Rectangle 5"/>
          <p:cNvSpPr/>
          <p:nvPr/>
        </p:nvSpPr>
        <p:spPr>
          <a:xfrm>
            <a:off x="5106853" y="4495800"/>
            <a:ext cx="3239990"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Giuseppe Verdi</a:t>
            </a:r>
          </a:p>
        </p:txBody>
      </p:sp>
      <p:sp>
        <p:nvSpPr>
          <p:cNvPr id="8" name="Rectangle 7"/>
          <p:cNvSpPr/>
          <p:nvPr/>
        </p:nvSpPr>
        <p:spPr>
          <a:xfrm>
            <a:off x="573996" y="2057400"/>
            <a:ext cx="5293404" cy="255454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this wouldn’t at all be the same translated into American English and mentioned by a Texan . . .</a:t>
            </a:r>
          </a:p>
        </p:txBody>
      </p:sp>
    </p:spTree>
    <p:extLst>
      <p:ext uri="{BB962C8B-B14F-4D97-AF65-F5344CB8AC3E}">
        <p14:creationId xmlns:p14="http://schemas.microsoft.com/office/powerpoint/2010/main" val="230928936"/>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5027595" y="609600"/>
            <a:ext cx="3430605" cy="4438650"/>
          </a:xfrm>
          <a:prstGeom prst="rect">
            <a:avLst/>
          </a:prstGeom>
          <a:noFill/>
          <a:ln w="9525">
            <a:noFill/>
            <a:miter lim="800000"/>
            <a:headEnd/>
            <a:tailEnd/>
          </a:ln>
        </p:spPr>
      </p:pic>
      <p:sp>
        <p:nvSpPr>
          <p:cNvPr id="6" name="Rectangle 5"/>
          <p:cNvSpPr/>
          <p:nvPr/>
        </p:nvSpPr>
        <p:spPr>
          <a:xfrm>
            <a:off x="5106853" y="4495800"/>
            <a:ext cx="3239990"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Giuseppe Verdi</a:t>
            </a:r>
          </a:p>
        </p:txBody>
      </p:sp>
      <p:sp>
        <p:nvSpPr>
          <p:cNvPr id="7" name="Rectangle 3">
            <a:extLst>
              <a:ext uri="{FF2B5EF4-FFF2-40B4-BE49-F238E27FC236}">
                <a16:creationId xmlns:a16="http://schemas.microsoft.com/office/drawing/2014/main" id="{86BD71CF-CF16-4887-A848-AA78FE386C82}"/>
              </a:ext>
            </a:extLst>
          </p:cNvPr>
          <p:cNvSpPr txBox="1">
            <a:spLocks noChangeArrowheads="1"/>
          </p:cNvSpPr>
          <p:nvPr/>
        </p:nvSpPr>
        <p:spPr>
          <a:xfrm>
            <a:off x="446783" y="2057400"/>
            <a:ext cx="4615869" cy="3970318"/>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ctr" defTabSz="914400" rtl="0" eaLnBrk="1" fontAlgn="base" latinLnBrk="0" hangingPunct="1">
              <a:lnSpc>
                <a:spcPct val="150000"/>
              </a:lnSpc>
              <a:spcBef>
                <a:spcPts val="0"/>
              </a:spcBef>
              <a:spcAft>
                <a:spcPct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And </a:t>
            </a:r>
          </a:p>
          <a:p>
            <a:pPr marL="342900" marR="0" lvl="0" indent="-342900" algn="ctr" defTabSz="914400" rtl="0" eaLnBrk="1" fontAlgn="base" latinLnBrk="0" hangingPunct="1">
              <a:lnSpc>
                <a:spcPct val="15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a:ea typeface="+mn-ea"/>
                <a:cs typeface="+mn-cs"/>
              </a:rPr>
              <a:t>“Joe  Green”</a:t>
            </a:r>
          </a:p>
          <a:p>
            <a:pPr marL="342900" marR="0" lvl="0" indent="-342900" algn="ctr" defTabSz="914400" rtl="0" eaLnBrk="1" fontAlgn="base" latinLnBrk="0" hangingPunct="1">
              <a:lnSpc>
                <a:spcPct val="150000"/>
              </a:lnSpc>
              <a:spcBef>
                <a:spcPts val="0"/>
              </a:spcBef>
              <a:spcAft>
                <a:spcPct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Is just not the same as</a:t>
            </a:r>
          </a:p>
          <a:p>
            <a:pPr marL="342900" marR="0" lvl="0" indent="-342900" algn="ctr" defTabSz="914400" rtl="0" eaLnBrk="1" fontAlgn="base" latinLnBrk="0" hangingPunct="1">
              <a:lnSpc>
                <a:spcPct val="15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a:ea typeface="+mn-ea"/>
                <a:cs typeface="+mn-cs"/>
              </a:rPr>
              <a:t>“Giuseppe Verdi”</a:t>
            </a:r>
          </a:p>
          <a:p>
            <a:pPr marL="342900" marR="0" lvl="0" indent="-342900" algn="ctr" defTabSz="914400" rtl="0" eaLnBrk="1" fontAlgn="base" latinLnBrk="0" hangingPunct="1">
              <a:lnSpc>
                <a:spcPct val="100000"/>
              </a:lnSpc>
              <a:spcBef>
                <a:spcPts val="0"/>
              </a:spcBef>
              <a:spcAft>
                <a:spcPct val="0"/>
              </a:spcAft>
              <a:buClrTx/>
              <a:buSzTx/>
              <a:buFontTx/>
              <a:buNone/>
              <a:tabLst/>
              <a:defRPr/>
            </a:pPr>
            <a:r>
              <a:rPr kumimoji="0" lang="fi-FI" sz="2000" b="0" i="0" u="none" strike="noStrike" kern="0" cap="none" spc="0" normalizeH="0" baseline="0" noProof="0" dirty="0">
                <a:ln>
                  <a:noFill/>
                </a:ln>
                <a:solidFill>
                  <a:srgbClr val="FFFFFF"/>
                </a:solidFill>
                <a:effectLst/>
                <a:uLnTx/>
                <a:uFillTx/>
                <a:latin typeface="Arial"/>
                <a:ea typeface="+mn-ea"/>
                <a:cs typeface="+mn-cs"/>
              </a:rPr>
              <a:t>Listen: </a:t>
            </a:r>
            <a:r>
              <a:rPr kumimoji="0" lang="fi-FI" sz="1200" b="0" i="0" u="none" strike="noStrike" kern="0" cap="none" spc="0" normalizeH="0" baseline="0" noProof="0" dirty="0">
                <a:ln>
                  <a:noFill/>
                </a:ln>
                <a:solidFill>
                  <a:srgbClr val="FFFFFF"/>
                </a:solidFill>
                <a:effectLst/>
                <a:uLnTx/>
                <a:uFillTx/>
                <a:latin typeface="Arial"/>
                <a:ea typeface="+mn-ea"/>
                <a:cs typeface="+mn-cs"/>
                <a:hlinkClick r:id="rId4">
                  <a:extLst>
                    <a:ext uri="{A12FA001-AC4F-418D-AE19-62706E023703}">
                      <ahyp:hlinkClr xmlns:ahyp="http://schemas.microsoft.com/office/drawing/2018/hyperlinkcolor" val="tx"/>
                    </a:ext>
                  </a:extLst>
                </a:hlinkClick>
              </a:rPr>
              <a:t>https://www.youtube.com/watch?v=aKbg9xDT93s</a:t>
            </a:r>
            <a:endParaRPr kumimoji="0" lang="fi-FI" sz="1200" b="0" i="0" u="none" strike="noStrike" kern="0" cap="none" spc="0" normalizeH="0" baseline="0" noProof="0" dirty="0">
              <a:ln>
                <a:noFill/>
              </a:ln>
              <a:solidFill>
                <a:srgbClr val="FFFFFF"/>
              </a:solidFill>
              <a:effectLst/>
              <a:uLnTx/>
              <a:uFillTx/>
              <a:latin typeface="Arial"/>
              <a:ea typeface="+mn-ea"/>
              <a:cs typeface="+mn-cs"/>
            </a:endParaRPr>
          </a:p>
          <a:p>
            <a:pPr marL="342900" marR="0" lvl="0" indent="-342900" algn="ctr" defTabSz="914400" rtl="0" eaLnBrk="1" fontAlgn="base" latinLnBrk="0" hangingPunct="1">
              <a:lnSpc>
                <a:spcPct val="100000"/>
              </a:lnSpc>
              <a:spcBef>
                <a:spcPts val="0"/>
              </a:spcBef>
              <a:spcAft>
                <a:spcPct val="0"/>
              </a:spcAft>
              <a:buClrTx/>
              <a:buSzTx/>
              <a:buFontTx/>
              <a:buNone/>
              <a:tabLst/>
              <a:defRPr/>
            </a:pPr>
            <a:endParaRPr kumimoji="0" lang="en-US" sz="2800" b="0" i="1" u="none" strike="noStrike" kern="0" cap="none" spc="0" normalizeH="0" baseline="0" noProof="0" dirty="0">
              <a:ln>
                <a:noFill/>
              </a:ln>
              <a:solidFill>
                <a:srgbClr val="FFFFFF"/>
              </a:solidFill>
              <a:effectLst/>
              <a:uLnTx/>
              <a:uFillTx/>
              <a:latin typeface="Arial"/>
              <a:ea typeface="+mn-ea"/>
              <a:cs typeface="+mn-cs"/>
            </a:endParaRPr>
          </a:p>
          <a:p>
            <a:pPr marL="342900" marR="0" lvl="0" indent="-342900" algn="ctr" defTabSz="914400" rtl="0" eaLnBrk="1" fontAlgn="base" latinLnBrk="0" hangingPunct="1">
              <a:lnSpc>
                <a:spcPct val="100000"/>
              </a:lnSpc>
              <a:spcBef>
                <a:spcPts val="0"/>
              </a:spcBef>
              <a:spcAft>
                <a:spcPct val="0"/>
              </a:spcAft>
              <a:buClrTx/>
              <a:buSzTx/>
              <a:buFontTx/>
              <a:buNone/>
              <a:tabLst/>
              <a:defRPr/>
            </a:pPr>
            <a:endParaRPr kumimoji="0" lang="en-US" sz="1200" b="0" i="1"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451113811"/>
      </p:ext>
    </p:extLst>
  </p:cSld>
  <p:clrMapOvr>
    <a:masterClrMapping/>
  </p:clrMapOvr>
  <p:transition/>
</p:sld>
</file>

<file path=ppt/theme/theme1.xml><?xml version="1.0" encoding="utf-8"?>
<a:theme xmlns:a="http://schemas.openxmlformats.org/drawingml/2006/main" name="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Marble">
  <a:themeElements>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Marb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
      <a:clrScheme name="Marble 2">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ble 3">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Designs\Expedition.pot</Template>
  <TotalTime>17572</TotalTime>
  <Words>8711</Words>
  <Application>Microsoft Office PowerPoint</Application>
  <PresentationFormat>On-screen Show (4:3)</PresentationFormat>
  <Paragraphs>1017</Paragraphs>
  <Slides>167</Slides>
  <Notes>49</Notes>
  <HiddenSlides>3</HiddenSlides>
  <MMClips>0</MMClips>
  <ScaleCrop>false</ScaleCrop>
  <HeadingPairs>
    <vt:vector size="6" baseType="variant">
      <vt:variant>
        <vt:lpstr>Fonts Used</vt:lpstr>
      </vt:variant>
      <vt:variant>
        <vt:i4>3</vt:i4>
      </vt:variant>
      <vt:variant>
        <vt:lpstr>Theme</vt:lpstr>
      </vt:variant>
      <vt:variant>
        <vt:i4>10</vt:i4>
      </vt:variant>
      <vt:variant>
        <vt:lpstr>Slide Titles</vt:lpstr>
      </vt:variant>
      <vt:variant>
        <vt:i4>167</vt:i4>
      </vt:variant>
    </vt:vector>
  </HeadingPairs>
  <TitlesOfParts>
    <vt:vector size="180" baseType="lpstr">
      <vt:lpstr>Arial</vt:lpstr>
      <vt:lpstr>Times New Roman</vt:lpstr>
      <vt:lpstr>Verdana</vt:lpstr>
      <vt:lpstr>CE Master</vt:lpstr>
      <vt:lpstr>Default Design</vt:lpstr>
      <vt:lpstr>1_Default Design</vt:lpstr>
      <vt:lpstr>2_Default Design</vt:lpstr>
      <vt:lpstr>7_Default Design</vt:lpstr>
      <vt:lpstr>Marble</vt:lpstr>
      <vt:lpstr>27_Default Design</vt:lpstr>
      <vt:lpstr>6_Default Design</vt:lpstr>
      <vt:lpstr>16_Default Design</vt:lpstr>
      <vt:lpstr>1_CE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Gannon and Pillai's European Cultural Metaphors include</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Martin J. Gannon and Rajnandini Pillai Understanding Global Cultures</vt:lpstr>
      <vt:lpstr>PowerPoint Presentation</vt:lpstr>
    </vt:vector>
  </TitlesOfParts>
  <Company>soc/anth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Anthropology</dc:title>
  <dc:creator>troufs</dc:creator>
  <cp:lastModifiedBy>Tim Roufs</cp:lastModifiedBy>
  <cp:revision>1391</cp:revision>
  <cp:lastPrinted>1601-01-01T00:00:00Z</cp:lastPrinted>
  <dcterms:created xsi:type="dcterms:W3CDTF">2002-07-30T18:59:13Z</dcterms:created>
  <dcterms:modified xsi:type="dcterms:W3CDTF">2024-01-11T02:07:52Z</dcterms:modified>
</cp:coreProperties>
</file>