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4.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52.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3" r:id="rId3"/>
    <p:sldMasterId id="2147483654" r:id="rId4"/>
    <p:sldMasterId id="2147483748" r:id="rId5"/>
    <p:sldMasterId id="2147483784" r:id="rId6"/>
    <p:sldMasterId id="2147483808" r:id="rId7"/>
    <p:sldMasterId id="2147483844" r:id="rId8"/>
    <p:sldMasterId id="2147483928" r:id="rId9"/>
    <p:sldMasterId id="2147483964" r:id="rId10"/>
    <p:sldMasterId id="2147484048" r:id="rId11"/>
    <p:sldMasterId id="2147484228" r:id="rId12"/>
    <p:sldMasterId id="2147484336" r:id="rId13"/>
    <p:sldMasterId id="2147484626" r:id="rId14"/>
    <p:sldMasterId id="2147484878" r:id="rId15"/>
    <p:sldMasterId id="2147484891" r:id="rId16"/>
  </p:sldMasterIdLst>
  <p:notesMasterIdLst>
    <p:notesMasterId r:id="rId302"/>
  </p:notesMasterIdLst>
  <p:sldIdLst>
    <p:sldId id="3693" r:id="rId17"/>
    <p:sldId id="3941" r:id="rId18"/>
    <p:sldId id="3942" r:id="rId19"/>
    <p:sldId id="4588" r:id="rId20"/>
    <p:sldId id="4731" r:id="rId21"/>
    <p:sldId id="3341" r:id="rId22"/>
    <p:sldId id="3342" r:id="rId23"/>
    <p:sldId id="3344" r:id="rId24"/>
    <p:sldId id="3345" r:id="rId25"/>
    <p:sldId id="3346" r:id="rId26"/>
    <p:sldId id="3347" r:id="rId27"/>
    <p:sldId id="3616" r:id="rId28"/>
    <p:sldId id="3348" r:id="rId29"/>
    <p:sldId id="3349" r:id="rId30"/>
    <p:sldId id="3350" r:id="rId31"/>
    <p:sldId id="3351" r:id="rId32"/>
    <p:sldId id="3694" r:id="rId33"/>
    <p:sldId id="3695" r:id="rId34"/>
    <p:sldId id="4584" r:id="rId35"/>
    <p:sldId id="3355" r:id="rId36"/>
    <p:sldId id="3356" r:id="rId37"/>
    <p:sldId id="4350" r:id="rId38"/>
    <p:sldId id="3714" r:id="rId39"/>
    <p:sldId id="4351" r:id="rId40"/>
    <p:sldId id="4352" r:id="rId41"/>
    <p:sldId id="3713" r:id="rId42"/>
    <p:sldId id="3357" r:id="rId43"/>
    <p:sldId id="3358" r:id="rId44"/>
    <p:sldId id="3359" r:id="rId45"/>
    <p:sldId id="3360" r:id="rId46"/>
    <p:sldId id="3940" r:id="rId47"/>
    <p:sldId id="3945" r:id="rId48"/>
    <p:sldId id="3946" r:id="rId49"/>
    <p:sldId id="1443" r:id="rId50"/>
    <p:sldId id="3697" r:id="rId51"/>
    <p:sldId id="3901" r:id="rId52"/>
    <p:sldId id="3938" r:id="rId53"/>
    <p:sldId id="3939" r:id="rId54"/>
    <p:sldId id="1289" r:id="rId55"/>
    <p:sldId id="3903" r:id="rId56"/>
    <p:sldId id="4604" r:id="rId57"/>
    <p:sldId id="4353" r:id="rId58"/>
    <p:sldId id="3952" r:id="rId59"/>
    <p:sldId id="4039" r:id="rId60"/>
    <p:sldId id="4605" r:id="rId61"/>
    <p:sldId id="4067" r:id="rId62"/>
    <p:sldId id="4068" r:id="rId63"/>
    <p:sldId id="4689" r:id="rId64"/>
    <p:sldId id="4069" r:id="rId65"/>
    <p:sldId id="4345" r:id="rId66"/>
    <p:sldId id="4346" r:id="rId67"/>
    <p:sldId id="4071" r:id="rId68"/>
    <p:sldId id="4072" r:id="rId69"/>
    <p:sldId id="4347" r:id="rId70"/>
    <p:sldId id="3988" r:id="rId71"/>
    <p:sldId id="3991" r:id="rId72"/>
    <p:sldId id="3992" r:id="rId73"/>
    <p:sldId id="3993" r:id="rId74"/>
    <p:sldId id="3994" r:id="rId75"/>
    <p:sldId id="3603" r:id="rId76"/>
    <p:sldId id="3995" r:id="rId77"/>
    <p:sldId id="3996" r:id="rId78"/>
    <p:sldId id="3998" r:id="rId79"/>
    <p:sldId id="3999" r:id="rId80"/>
    <p:sldId id="4000" r:id="rId81"/>
    <p:sldId id="4001" r:id="rId82"/>
    <p:sldId id="4002" r:id="rId83"/>
    <p:sldId id="4003" r:id="rId84"/>
    <p:sldId id="4004" r:id="rId85"/>
    <p:sldId id="4005" r:id="rId86"/>
    <p:sldId id="4006" r:id="rId87"/>
    <p:sldId id="4007" r:id="rId88"/>
    <p:sldId id="3629" r:id="rId89"/>
    <p:sldId id="4971" r:id="rId90"/>
    <p:sldId id="4972" r:id="rId91"/>
    <p:sldId id="4009" r:id="rId92"/>
    <p:sldId id="4010" r:id="rId93"/>
    <p:sldId id="4011" r:id="rId94"/>
    <p:sldId id="4012" r:id="rId95"/>
    <p:sldId id="3634" r:id="rId96"/>
    <p:sldId id="3635" r:id="rId97"/>
    <p:sldId id="3636" r:id="rId98"/>
    <p:sldId id="3637" r:id="rId99"/>
    <p:sldId id="3638" r:id="rId100"/>
    <p:sldId id="3610" r:id="rId101"/>
    <p:sldId id="4021" r:id="rId102"/>
    <p:sldId id="4022" r:id="rId103"/>
    <p:sldId id="3964" r:id="rId104"/>
    <p:sldId id="4023" r:id="rId105"/>
    <p:sldId id="3968" r:id="rId106"/>
    <p:sldId id="3611" r:id="rId107"/>
    <p:sldId id="3969" r:id="rId108"/>
    <p:sldId id="3612" r:id="rId109"/>
    <p:sldId id="3970" r:id="rId110"/>
    <p:sldId id="3971" r:id="rId111"/>
    <p:sldId id="3972" r:id="rId112"/>
    <p:sldId id="3973" r:id="rId113"/>
    <p:sldId id="3974" r:id="rId114"/>
    <p:sldId id="3625" r:id="rId115"/>
    <p:sldId id="3975" r:id="rId116"/>
    <p:sldId id="3976" r:id="rId117"/>
    <p:sldId id="3977" r:id="rId118"/>
    <p:sldId id="3978" r:id="rId119"/>
    <p:sldId id="3979" r:id="rId120"/>
    <p:sldId id="3980" r:id="rId121"/>
    <p:sldId id="3981" r:id="rId122"/>
    <p:sldId id="3982" r:id="rId123"/>
    <p:sldId id="3983" r:id="rId124"/>
    <p:sldId id="3984" r:id="rId125"/>
    <p:sldId id="4035" r:id="rId126"/>
    <p:sldId id="4032" r:id="rId127"/>
    <p:sldId id="4033" r:id="rId128"/>
    <p:sldId id="4031" r:id="rId129"/>
    <p:sldId id="3864" r:id="rId130"/>
    <p:sldId id="3865" r:id="rId131"/>
    <p:sldId id="3866" r:id="rId132"/>
    <p:sldId id="3863" r:id="rId133"/>
    <p:sldId id="1815" r:id="rId134"/>
    <p:sldId id="1784" r:id="rId135"/>
    <p:sldId id="4348" r:id="rId136"/>
    <p:sldId id="1771" r:id="rId137"/>
    <p:sldId id="3401" r:id="rId138"/>
    <p:sldId id="1773" r:id="rId139"/>
    <p:sldId id="1772" r:id="rId140"/>
    <p:sldId id="1774" r:id="rId141"/>
    <p:sldId id="4732" r:id="rId142"/>
    <p:sldId id="1775" r:id="rId143"/>
    <p:sldId id="3892" r:id="rId144"/>
    <p:sldId id="3894" r:id="rId145"/>
    <p:sldId id="3896" r:id="rId146"/>
    <p:sldId id="3897" r:id="rId147"/>
    <p:sldId id="3898" r:id="rId148"/>
    <p:sldId id="3900" r:id="rId149"/>
    <p:sldId id="859" r:id="rId150"/>
    <p:sldId id="3772" r:id="rId151"/>
    <p:sldId id="3773" r:id="rId152"/>
    <p:sldId id="3774" r:id="rId153"/>
    <p:sldId id="3775" r:id="rId154"/>
    <p:sldId id="1146" r:id="rId155"/>
    <p:sldId id="3779" r:id="rId156"/>
    <p:sldId id="3781" r:id="rId157"/>
    <p:sldId id="3782" r:id="rId158"/>
    <p:sldId id="3783" r:id="rId159"/>
    <p:sldId id="3784" r:id="rId160"/>
    <p:sldId id="1159" r:id="rId161"/>
    <p:sldId id="3786" r:id="rId162"/>
    <p:sldId id="3787" r:id="rId163"/>
    <p:sldId id="624" r:id="rId164"/>
    <p:sldId id="1182" r:id="rId165"/>
    <p:sldId id="3789" r:id="rId166"/>
    <p:sldId id="647" r:id="rId167"/>
    <p:sldId id="3790" r:id="rId168"/>
    <p:sldId id="3791" r:id="rId169"/>
    <p:sldId id="3792" r:id="rId170"/>
    <p:sldId id="3793" r:id="rId171"/>
    <p:sldId id="3794" r:id="rId172"/>
    <p:sldId id="3795" r:id="rId173"/>
    <p:sldId id="3796" r:id="rId174"/>
    <p:sldId id="3797" r:id="rId175"/>
    <p:sldId id="3798" r:id="rId176"/>
    <p:sldId id="3799" r:id="rId177"/>
    <p:sldId id="830" r:id="rId178"/>
    <p:sldId id="1227" r:id="rId179"/>
    <p:sldId id="3800" r:id="rId180"/>
    <p:sldId id="3801" r:id="rId181"/>
    <p:sldId id="3802" r:id="rId182"/>
    <p:sldId id="3803" r:id="rId183"/>
    <p:sldId id="3804" r:id="rId184"/>
    <p:sldId id="3805" r:id="rId185"/>
    <p:sldId id="3806" r:id="rId186"/>
    <p:sldId id="3807" r:id="rId187"/>
    <p:sldId id="3808" r:id="rId188"/>
    <p:sldId id="3809" r:id="rId189"/>
    <p:sldId id="3810" r:id="rId190"/>
    <p:sldId id="3811" r:id="rId191"/>
    <p:sldId id="3813" r:id="rId192"/>
    <p:sldId id="3814" r:id="rId193"/>
    <p:sldId id="3815" r:id="rId194"/>
    <p:sldId id="3816" r:id="rId195"/>
    <p:sldId id="3817" r:id="rId196"/>
    <p:sldId id="1769" r:id="rId197"/>
    <p:sldId id="970" r:id="rId198"/>
    <p:sldId id="1056" r:id="rId199"/>
    <p:sldId id="974" r:id="rId200"/>
    <p:sldId id="526" r:id="rId201"/>
    <p:sldId id="793" r:id="rId202"/>
    <p:sldId id="792" r:id="rId203"/>
    <p:sldId id="975" r:id="rId204"/>
    <p:sldId id="1821" r:id="rId205"/>
    <p:sldId id="979" r:id="rId206"/>
    <p:sldId id="536" r:id="rId207"/>
    <p:sldId id="980" r:id="rId208"/>
    <p:sldId id="1693" r:id="rId209"/>
    <p:sldId id="892" r:id="rId210"/>
    <p:sldId id="1057" r:id="rId211"/>
    <p:sldId id="1547" r:id="rId212"/>
    <p:sldId id="527" r:id="rId213"/>
    <p:sldId id="982" r:id="rId214"/>
    <p:sldId id="983" r:id="rId215"/>
    <p:sldId id="528" r:id="rId216"/>
    <p:sldId id="1075" r:id="rId217"/>
    <p:sldId id="532" r:id="rId218"/>
    <p:sldId id="986" r:id="rId219"/>
    <p:sldId id="601" r:id="rId220"/>
    <p:sldId id="1247" r:id="rId221"/>
    <p:sldId id="1248" r:id="rId222"/>
    <p:sldId id="837" r:id="rId223"/>
    <p:sldId id="844" r:id="rId224"/>
    <p:sldId id="582" r:id="rId225"/>
    <p:sldId id="843" r:id="rId226"/>
    <p:sldId id="1832" r:id="rId227"/>
    <p:sldId id="1833" r:id="rId228"/>
    <p:sldId id="1060" r:id="rId229"/>
    <p:sldId id="1152" r:id="rId230"/>
    <p:sldId id="648" r:id="rId231"/>
    <p:sldId id="649" r:id="rId232"/>
    <p:sldId id="1183" r:id="rId233"/>
    <p:sldId id="650" r:id="rId234"/>
    <p:sldId id="1184" r:id="rId235"/>
    <p:sldId id="1185" r:id="rId236"/>
    <p:sldId id="1186" r:id="rId237"/>
    <p:sldId id="828" r:id="rId238"/>
    <p:sldId id="836" r:id="rId239"/>
    <p:sldId id="651" r:id="rId240"/>
    <p:sldId id="1228" r:id="rId241"/>
    <p:sldId id="1229" r:id="rId242"/>
    <p:sldId id="1834" r:id="rId243"/>
    <p:sldId id="652" r:id="rId244"/>
    <p:sldId id="653" r:id="rId245"/>
    <p:sldId id="654" r:id="rId246"/>
    <p:sldId id="655" r:id="rId247"/>
    <p:sldId id="656" r:id="rId248"/>
    <p:sldId id="657" r:id="rId249"/>
    <p:sldId id="658" r:id="rId250"/>
    <p:sldId id="1189" r:id="rId251"/>
    <p:sldId id="659" r:id="rId252"/>
    <p:sldId id="1153" r:id="rId253"/>
    <p:sldId id="1154" r:id="rId254"/>
    <p:sldId id="1208" r:id="rId255"/>
    <p:sldId id="1155" r:id="rId256"/>
    <p:sldId id="1156" r:id="rId257"/>
    <p:sldId id="660" r:id="rId258"/>
    <p:sldId id="1187" r:id="rId259"/>
    <p:sldId id="1586" r:id="rId260"/>
    <p:sldId id="743" r:id="rId261"/>
    <p:sldId id="747" r:id="rId262"/>
    <p:sldId id="752" r:id="rId263"/>
    <p:sldId id="748" r:id="rId264"/>
    <p:sldId id="749" r:id="rId265"/>
    <p:sldId id="755" r:id="rId266"/>
    <p:sldId id="690" r:id="rId267"/>
    <p:sldId id="691" r:id="rId268"/>
    <p:sldId id="692" r:id="rId269"/>
    <p:sldId id="693" r:id="rId270"/>
    <p:sldId id="695" r:id="rId271"/>
    <p:sldId id="696" r:id="rId272"/>
    <p:sldId id="756" r:id="rId273"/>
    <p:sldId id="872" r:id="rId274"/>
    <p:sldId id="758" r:id="rId275"/>
    <p:sldId id="759" r:id="rId276"/>
    <p:sldId id="698" r:id="rId277"/>
    <p:sldId id="699" r:id="rId278"/>
    <p:sldId id="700" r:id="rId279"/>
    <p:sldId id="701" r:id="rId280"/>
    <p:sldId id="702" r:id="rId281"/>
    <p:sldId id="703" r:id="rId282"/>
    <p:sldId id="706" r:id="rId283"/>
    <p:sldId id="817" r:id="rId284"/>
    <p:sldId id="816" r:id="rId285"/>
    <p:sldId id="761" r:id="rId286"/>
    <p:sldId id="707" r:id="rId287"/>
    <p:sldId id="708" r:id="rId288"/>
    <p:sldId id="709" r:id="rId289"/>
    <p:sldId id="710" r:id="rId290"/>
    <p:sldId id="763" r:id="rId291"/>
    <p:sldId id="831" r:id="rId292"/>
    <p:sldId id="773" r:id="rId293"/>
    <p:sldId id="764" r:id="rId294"/>
    <p:sldId id="765" r:id="rId295"/>
    <p:sldId id="766" r:id="rId296"/>
    <p:sldId id="768" r:id="rId297"/>
    <p:sldId id="769" r:id="rId298"/>
    <p:sldId id="3279" r:id="rId299"/>
    <p:sldId id="1590" r:id="rId300"/>
    <p:sldId id="4034" r:id="rId301"/>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9F5"/>
    <a:srgbClr val="94D7E7"/>
    <a:srgbClr val="FFFFFF"/>
    <a:srgbClr val="1D1259"/>
    <a:srgbClr val="0070C0"/>
    <a:srgbClr val="6A3D3B"/>
    <a:srgbClr val="F0F0F0"/>
    <a:srgbClr val="F1F1F1"/>
    <a:srgbClr val="B29889"/>
    <a:srgbClr val="F7E5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0" autoAdjust="0"/>
    <p:restoredTop sz="91902" autoAdjust="0"/>
  </p:normalViewPr>
  <p:slideViewPr>
    <p:cSldViewPr>
      <p:cViewPr varScale="1">
        <p:scale>
          <a:sx n="65" d="100"/>
          <a:sy n="65" d="100"/>
        </p:scale>
        <p:origin x="10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93160"/>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99" Type="http://schemas.openxmlformats.org/officeDocument/2006/relationships/slide" Target="slides/slide283.xml"/><Relationship Id="rId21" Type="http://schemas.openxmlformats.org/officeDocument/2006/relationships/slide" Target="slides/slide5.xml"/><Relationship Id="rId63" Type="http://schemas.openxmlformats.org/officeDocument/2006/relationships/slide" Target="slides/slide47.xml"/><Relationship Id="rId159" Type="http://schemas.openxmlformats.org/officeDocument/2006/relationships/slide" Target="slides/slide143.xml"/><Relationship Id="rId170" Type="http://schemas.openxmlformats.org/officeDocument/2006/relationships/slide" Target="slides/slide154.xml"/><Relationship Id="rId226" Type="http://schemas.openxmlformats.org/officeDocument/2006/relationships/slide" Target="slides/slide210.xml"/><Relationship Id="rId268" Type="http://schemas.openxmlformats.org/officeDocument/2006/relationships/slide" Target="slides/slide252.xml"/><Relationship Id="rId32" Type="http://schemas.openxmlformats.org/officeDocument/2006/relationships/slide" Target="slides/slide16.xml"/><Relationship Id="rId74" Type="http://schemas.openxmlformats.org/officeDocument/2006/relationships/slide" Target="slides/slide58.xml"/><Relationship Id="rId128" Type="http://schemas.openxmlformats.org/officeDocument/2006/relationships/slide" Target="slides/slide112.xml"/><Relationship Id="rId5" Type="http://schemas.openxmlformats.org/officeDocument/2006/relationships/slideMaster" Target="slideMasters/slideMaster5.xml"/><Relationship Id="rId181" Type="http://schemas.openxmlformats.org/officeDocument/2006/relationships/slide" Target="slides/slide165.xml"/><Relationship Id="rId237" Type="http://schemas.openxmlformats.org/officeDocument/2006/relationships/slide" Target="slides/slide221.xml"/><Relationship Id="rId279" Type="http://schemas.openxmlformats.org/officeDocument/2006/relationships/slide" Target="slides/slide263.xml"/><Relationship Id="rId43" Type="http://schemas.openxmlformats.org/officeDocument/2006/relationships/slide" Target="slides/slide27.xml"/><Relationship Id="rId139" Type="http://schemas.openxmlformats.org/officeDocument/2006/relationships/slide" Target="slides/slide123.xml"/><Relationship Id="rId290" Type="http://schemas.openxmlformats.org/officeDocument/2006/relationships/slide" Target="slides/slide274.xml"/><Relationship Id="rId304" Type="http://schemas.openxmlformats.org/officeDocument/2006/relationships/viewProps" Target="viewProps.xml"/><Relationship Id="rId85" Type="http://schemas.openxmlformats.org/officeDocument/2006/relationships/slide" Target="slides/slide69.xml"/><Relationship Id="rId150" Type="http://schemas.openxmlformats.org/officeDocument/2006/relationships/slide" Target="slides/slide134.xml"/><Relationship Id="rId192" Type="http://schemas.openxmlformats.org/officeDocument/2006/relationships/slide" Target="slides/slide176.xml"/><Relationship Id="rId206" Type="http://schemas.openxmlformats.org/officeDocument/2006/relationships/slide" Target="slides/slide190.xml"/><Relationship Id="rId248" Type="http://schemas.openxmlformats.org/officeDocument/2006/relationships/slide" Target="slides/slide232.xml"/><Relationship Id="rId12" Type="http://schemas.openxmlformats.org/officeDocument/2006/relationships/slideMaster" Target="slideMasters/slideMaster12.xml"/><Relationship Id="rId108" Type="http://schemas.openxmlformats.org/officeDocument/2006/relationships/slide" Target="slides/slide92.xml"/><Relationship Id="rId54" Type="http://schemas.openxmlformats.org/officeDocument/2006/relationships/slide" Target="slides/slide38.xml"/><Relationship Id="rId96" Type="http://schemas.openxmlformats.org/officeDocument/2006/relationships/slide" Target="slides/slide80.xml"/><Relationship Id="rId161" Type="http://schemas.openxmlformats.org/officeDocument/2006/relationships/slide" Target="slides/slide145.xml"/><Relationship Id="rId217" Type="http://schemas.openxmlformats.org/officeDocument/2006/relationships/slide" Target="slides/slide201.xml"/><Relationship Id="rId259" Type="http://schemas.openxmlformats.org/officeDocument/2006/relationships/slide" Target="slides/slide243.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291" Type="http://schemas.openxmlformats.org/officeDocument/2006/relationships/slide" Target="slides/slide275.xml"/><Relationship Id="rId305" Type="http://schemas.openxmlformats.org/officeDocument/2006/relationships/theme" Target="theme/theme1.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slide" Target="slides/slide191.xml"/><Relationship Id="rId228" Type="http://schemas.openxmlformats.org/officeDocument/2006/relationships/slide" Target="slides/slide212.xml"/><Relationship Id="rId249" Type="http://schemas.openxmlformats.org/officeDocument/2006/relationships/slide" Target="slides/slide233.xml"/><Relationship Id="rId13" Type="http://schemas.openxmlformats.org/officeDocument/2006/relationships/slideMaster" Target="slideMasters/slideMaster13.xml"/><Relationship Id="rId109" Type="http://schemas.openxmlformats.org/officeDocument/2006/relationships/slide" Target="slides/slide93.xml"/><Relationship Id="rId260" Type="http://schemas.openxmlformats.org/officeDocument/2006/relationships/slide" Target="slides/slide244.xml"/><Relationship Id="rId281" Type="http://schemas.openxmlformats.org/officeDocument/2006/relationships/slide" Target="slides/slide265.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7.xml"/><Relationship Id="rId162" Type="http://schemas.openxmlformats.org/officeDocument/2006/relationships/slide" Target="slides/slide146.xml"/><Relationship Id="rId183" Type="http://schemas.openxmlformats.org/officeDocument/2006/relationships/slide" Target="slides/slide167.xml"/><Relationship Id="rId218" Type="http://schemas.openxmlformats.org/officeDocument/2006/relationships/slide" Target="slides/slide202.xml"/><Relationship Id="rId239" Type="http://schemas.openxmlformats.org/officeDocument/2006/relationships/slide" Target="slides/slide223.xml"/><Relationship Id="rId250" Type="http://schemas.openxmlformats.org/officeDocument/2006/relationships/slide" Target="slides/slide234.xml"/><Relationship Id="rId271" Type="http://schemas.openxmlformats.org/officeDocument/2006/relationships/slide" Target="slides/slide255.xml"/><Relationship Id="rId292" Type="http://schemas.openxmlformats.org/officeDocument/2006/relationships/slide" Target="slides/slide276.xml"/><Relationship Id="rId306" Type="http://schemas.openxmlformats.org/officeDocument/2006/relationships/tableStyles" Target="tableStyles.xml"/><Relationship Id="rId24" Type="http://schemas.openxmlformats.org/officeDocument/2006/relationships/slide" Target="slides/slide8.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31" Type="http://schemas.openxmlformats.org/officeDocument/2006/relationships/slide" Target="slides/slide115.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208" Type="http://schemas.openxmlformats.org/officeDocument/2006/relationships/slide" Target="slides/slide192.xml"/><Relationship Id="rId229" Type="http://schemas.openxmlformats.org/officeDocument/2006/relationships/slide" Target="slides/slide213.xml"/><Relationship Id="rId240" Type="http://schemas.openxmlformats.org/officeDocument/2006/relationships/slide" Target="slides/slide224.xml"/><Relationship Id="rId261" Type="http://schemas.openxmlformats.org/officeDocument/2006/relationships/slide" Target="slides/slide245.xml"/><Relationship Id="rId14" Type="http://schemas.openxmlformats.org/officeDocument/2006/relationships/slideMaster" Target="slideMasters/slideMaster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282" Type="http://schemas.openxmlformats.org/officeDocument/2006/relationships/slide" Target="slides/slide266.xml"/><Relationship Id="rId8" Type="http://schemas.openxmlformats.org/officeDocument/2006/relationships/slideMaster" Target="slideMasters/slideMaster8.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219" Type="http://schemas.openxmlformats.org/officeDocument/2006/relationships/slide" Target="slides/slide203.xml"/><Relationship Id="rId230" Type="http://schemas.openxmlformats.org/officeDocument/2006/relationships/slide" Target="slides/slide214.xml"/><Relationship Id="rId251" Type="http://schemas.openxmlformats.org/officeDocument/2006/relationships/slide" Target="slides/slide235.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72" Type="http://schemas.openxmlformats.org/officeDocument/2006/relationships/slide" Target="slides/slide256.xml"/><Relationship Id="rId293" Type="http://schemas.openxmlformats.org/officeDocument/2006/relationships/slide" Target="slides/slide27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95" Type="http://schemas.openxmlformats.org/officeDocument/2006/relationships/slide" Target="slides/slide179.xml"/><Relationship Id="rId209" Type="http://schemas.openxmlformats.org/officeDocument/2006/relationships/slide" Target="slides/slide193.xml"/><Relationship Id="rId220" Type="http://schemas.openxmlformats.org/officeDocument/2006/relationships/slide" Target="slides/slide204.xml"/><Relationship Id="rId241" Type="http://schemas.openxmlformats.org/officeDocument/2006/relationships/slide" Target="slides/slide22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262" Type="http://schemas.openxmlformats.org/officeDocument/2006/relationships/slide" Target="slides/slide246.xml"/><Relationship Id="rId283" Type="http://schemas.openxmlformats.org/officeDocument/2006/relationships/slide" Target="slides/slide267.xml"/><Relationship Id="rId78" Type="http://schemas.openxmlformats.org/officeDocument/2006/relationships/slide" Target="slides/slide62.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64" Type="http://schemas.openxmlformats.org/officeDocument/2006/relationships/slide" Target="slides/slide148.xml"/><Relationship Id="rId185" Type="http://schemas.openxmlformats.org/officeDocument/2006/relationships/slide" Target="slides/slide169.xml"/><Relationship Id="rId9" Type="http://schemas.openxmlformats.org/officeDocument/2006/relationships/slideMaster" Target="slideMasters/slideMaster9.xml"/><Relationship Id="rId210" Type="http://schemas.openxmlformats.org/officeDocument/2006/relationships/slide" Target="slides/slide194.xml"/><Relationship Id="rId26" Type="http://schemas.openxmlformats.org/officeDocument/2006/relationships/slide" Target="slides/slide10.xml"/><Relationship Id="rId231" Type="http://schemas.openxmlformats.org/officeDocument/2006/relationships/slide" Target="slides/slide215.xml"/><Relationship Id="rId252" Type="http://schemas.openxmlformats.org/officeDocument/2006/relationships/slide" Target="slides/slide236.xml"/><Relationship Id="rId273" Type="http://schemas.openxmlformats.org/officeDocument/2006/relationships/slide" Target="slides/slide257.xml"/><Relationship Id="rId294" Type="http://schemas.openxmlformats.org/officeDocument/2006/relationships/slide" Target="slides/slide278.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 Id="rId221" Type="http://schemas.openxmlformats.org/officeDocument/2006/relationships/slide" Target="slides/slide205.xml"/><Relationship Id="rId242" Type="http://schemas.openxmlformats.org/officeDocument/2006/relationships/slide" Target="slides/slide226.xml"/><Relationship Id="rId263" Type="http://schemas.openxmlformats.org/officeDocument/2006/relationships/slide" Target="slides/slide247.xml"/><Relationship Id="rId284" Type="http://schemas.openxmlformats.org/officeDocument/2006/relationships/slide" Target="slides/slide268.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slide" Target="slides/slide216.xml"/><Relationship Id="rId253" Type="http://schemas.openxmlformats.org/officeDocument/2006/relationships/slide" Target="slides/slide237.xml"/><Relationship Id="rId274" Type="http://schemas.openxmlformats.org/officeDocument/2006/relationships/slide" Target="slides/slide258.xml"/><Relationship Id="rId295" Type="http://schemas.openxmlformats.org/officeDocument/2006/relationships/slide" Target="slides/slide279.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slide" Target="slides/slide227.xml"/><Relationship Id="rId264" Type="http://schemas.openxmlformats.org/officeDocument/2006/relationships/slide" Target="slides/slide248.xml"/><Relationship Id="rId285" Type="http://schemas.openxmlformats.org/officeDocument/2006/relationships/slide" Target="slides/slide26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slideMaster" Target="slideMasters/slideMaster1.xml"/><Relationship Id="rId212" Type="http://schemas.openxmlformats.org/officeDocument/2006/relationships/slide" Target="slides/slide196.xml"/><Relationship Id="rId233" Type="http://schemas.openxmlformats.org/officeDocument/2006/relationships/slide" Target="slides/slide217.xml"/><Relationship Id="rId254" Type="http://schemas.openxmlformats.org/officeDocument/2006/relationships/slide" Target="slides/slide238.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275" Type="http://schemas.openxmlformats.org/officeDocument/2006/relationships/slide" Target="slides/slide259.xml"/><Relationship Id="rId296" Type="http://schemas.openxmlformats.org/officeDocument/2006/relationships/slide" Target="slides/slide280.xml"/><Relationship Id="rId300" Type="http://schemas.openxmlformats.org/officeDocument/2006/relationships/slide" Target="slides/slide284.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202" Type="http://schemas.openxmlformats.org/officeDocument/2006/relationships/slide" Target="slides/slide186.xml"/><Relationship Id="rId223" Type="http://schemas.openxmlformats.org/officeDocument/2006/relationships/slide" Target="slides/slide207.xml"/><Relationship Id="rId244" Type="http://schemas.openxmlformats.org/officeDocument/2006/relationships/slide" Target="slides/slide228.xml"/><Relationship Id="rId18" Type="http://schemas.openxmlformats.org/officeDocument/2006/relationships/slide" Target="slides/slide2.xml"/><Relationship Id="rId39" Type="http://schemas.openxmlformats.org/officeDocument/2006/relationships/slide" Target="slides/slide23.xml"/><Relationship Id="rId265" Type="http://schemas.openxmlformats.org/officeDocument/2006/relationships/slide" Target="slides/slide249.xml"/><Relationship Id="rId286" Type="http://schemas.openxmlformats.org/officeDocument/2006/relationships/slide" Target="slides/slide270.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34" Type="http://schemas.openxmlformats.org/officeDocument/2006/relationships/slide" Target="slides/slide218.xml"/><Relationship Id="rId2" Type="http://schemas.openxmlformats.org/officeDocument/2006/relationships/slideMaster" Target="slideMasters/slideMaster2.xml"/><Relationship Id="rId29" Type="http://schemas.openxmlformats.org/officeDocument/2006/relationships/slide" Target="slides/slide13.xml"/><Relationship Id="rId255" Type="http://schemas.openxmlformats.org/officeDocument/2006/relationships/slide" Target="slides/slide239.xml"/><Relationship Id="rId276" Type="http://schemas.openxmlformats.org/officeDocument/2006/relationships/slide" Target="slides/slide260.xml"/><Relationship Id="rId297" Type="http://schemas.openxmlformats.org/officeDocument/2006/relationships/slide" Target="slides/slide281.xml"/><Relationship Id="rId40" Type="http://schemas.openxmlformats.org/officeDocument/2006/relationships/slide" Target="slides/slide24.xml"/><Relationship Id="rId115" Type="http://schemas.openxmlformats.org/officeDocument/2006/relationships/slide" Target="slides/slide99.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301" Type="http://schemas.openxmlformats.org/officeDocument/2006/relationships/slide" Target="slides/slide285.xml"/><Relationship Id="rId61" Type="http://schemas.openxmlformats.org/officeDocument/2006/relationships/slide" Target="slides/slide45.xml"/><Relationship Id="rId82" Type="http://schemas.openxmlformats.org/officeDocument/2006/relationships/slide" Target="slides/slide66.xml"/><Relationship Id="rId199" Type="http://schemas.openxmlformats.org/officeDocument/2006/relationships/slide" Target="slides/slide183.xml"/><Relationship Id="rId203" Type="http://schemas.openxmlformats.org/officeDocument/2006/relationships/slide" Target="slides/slide187.xml"/><Relationship Id="rId19" Type="http://schemas.openxmlformats.org/officeDocument/2006/relationships/slide" Target="slides/slide3.xml"/><Relationship Id="rId224" Type="http://schemas.openxmlformats.org/officeDocument/2006/relationships/slide" Target="slides/slide208.xml"/><Relationship Id="rId245" Type="http://schemas.openxmlformats.org/officeDocument/2006/relationships/slide" Target="slides/slide229.xml"/><Relationship Id="rId266" Type="http://schemas.openxmlformats.org/officeDocument/2006/relationships/slide" Target="slides/slide250.xml"/><Relationship Id="rId287" Type="http://schemas.openxmlformats.org/officeDocument/2006/relationships/slide" Target="slides/slide271.xml"/><Relationship Id="rId30" Type="http://schemas.openxmlformats.org/officeDocument/2006/relationships/slide" Target="slides/slide1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 Type="http://schemas.openxmlformats.org/officeDocument/2006/relationships/slideMaster" Target="slideMasters/slideMaster3.xml"/><Relationship Id="rId214" Type="http://schemas.openxmlformats.org/officeDocument/2006/relationships/slide" Target="slides/slide198.xml"/><Relationship Id="rId235" Type="http://schemas.openxmlformats.org/officeDocument/2006/relationships/slide" Target="slides/slide219.xml"/><Relationship Id="rId256" Type="http://schemas.openxmlformats.org/officeDocument/2006/relationships/slide" Target="slides/slide240.xml"/><Relationship Id="rId277" Type="http://schemas.openxmlformats.org/officeDocument/2006/relationships/slide" Target="slides/slide261.xml"/><Relationship Id="rId298" Type="http://schemas.openxmlformats.org/officeDocument/2006/relationships/slide" Target="slides/slide282.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302"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179" Type="http://schemas.openxmlformats.org/officeDocument/2006/relationships/slide" Target="slides/slide163.xml"/><Relationship Id="rId190" Type="http://schemas.openxmlformats.org/officeDocument/2006/relationships/slide" Target="slides/slide174.xml"/><Relationship Id="rId204" Type="http://schemas.openxmlformats.org/officeDocument/2006/relationships/slide" Target="slides/slide188.xml"/><Relationship Id="rId225" Type="http://schemas.openxmlformats.org/officeDocument/2006/relationships/slide" Target="slides/slide209.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94" Type="http://schemas.openxmlformats.org/officeDocument/2006/relationships/slide" Target="slides/slide78.xml"/><Relationship Id="rId148" Type="http://schemas.openxmlformats.org/officeDocument/2006/relationships/slide" Target="slides/slide132.xml"/><Relationship Id="rId169" Type="http://schemas.openxmlformats.org/officeDocument/2006/relationships/slide" Target="slides/slide153.xml"/><Relationship Id="rId4" Type="http://schemas.openxmlformats.org/officeDocument/2006/relationships/slideMaster" Target="slideMasters/slideMaster4.xml"/><Relationship Id="rId180" Type="http://schemas.openxmlformats.org/officeDocument/2006/relationships/slide" Target="slides/slide16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278" Type="http://schemas.openxmlformats.org/officeDocument/2006/relationships/slide" Target="slides/slide262.xml"/><Relationship Id="rId303" Type="http://schemas.openxmlformats.org/officeDocument/2006/relationships/presProps" Target="presProps.xml"/><Relationship Id="rId42" Type="http://schemas.openxmlformats.org/officeDocument/2006/relationships/slide" Target="slides/slide26.xml"/><Relationship Id="rId84" Type="http://schemas.openxmlformats.org/officeDocument/2006/relationships/slide" Target="slides/slide68.xml"/><Relationship Id="rId138" Type="http://schemas.openxmlformats.org/officeDocument/2006/relationships/slide" Target="slides/slide122.xml"/><Relationship Id="rId191" Type="http://schemas.openxmlformats.org/officeDocument/2006/relationships/slide" Target="slides/slide175.xml"/><Relationship Id="rId205" Type="http://schemas.openxmlformats.org/officeDocument/2006/relationships/slide" Target="slides/slide189.xml"/><Relationship Id="rId247" Type="http://schemas.openxmlformats.org/officeDocument/2006/relationships/slide" Target="slides/slide231.xml"/><Relationship Id="rId107" Type="http://schemas.openxmlformats.org/officeDocument/2006/relationships/slide" Target="slides/slide91.xml"/><Relationship Id="rId289" Type="http://schemas.openxmlformats.org/officeDocument/2006/relationships/slide" Target="slides/slide273.xml"/><Relationship Id="rId11" Type="http://schemas.openxmlformats.org/officeDocument/2006/relationships/slideMaster" Target="slideMasters/slideMaster11.xml"/><Relationship Id="rId53" Type="http://schemas.openxmlformats.org/officeDocument/2006/relationships/slide" Target="slides/slide37.xml"/><Relationship Id="rId149" Type="http://schemas.openxmlformats.org/officeDocument/2006/relationships/slide" Target="slides/slide133.xml"/><Relationship Id="rId95" Type="http://schemas.openxmlformats.org/officeDocument/2006/relationships/slide" Target="slides/slide79.xml"/><Relationship Id="rId160" Type="http://schemas.openxmlformats.org/officeDocument/2006/relationships/slide" Target="slides/slide144.xml"/><Relationship Id="rId216" Type="http://schemas.openxmlformats.org/officeDocument/2006/relationships/slide" Target="slides/slide200.xml"/><Relationship Id="rId258" Type="http://schemas.openxmlformats.org/officeDocument/2006/relationships/slide" Target="slides/slide242.xml"/><Relationship Id="rId22" Type="http://schemas.openxmlformats.org/officeDocument/2006/relationships/slide" Target="slides/slide6.xml"/><Relationship Id="rId64" Type="http://schemas.openxmlformats.org/officeDocument/2006/relationships/slide" Target="slides/slide48.xml"/><Relationship Id="rId118" Type="http://schemas.openxmlformats.org/officeDocument/2006/relationships/slide" Target="slides/slide102.xml"/><Relationship Id="rId171" Type="http://schemas.openxmlformats.org/officeDocument/2006/relationships/slide" Target="slides/slide155.xml"/><Relationship Id="rId227" Type="http://schemas.openxmlformats.org/officeDocument/2006/relationships/slide" Target="slides/slide211.xml"/><Relationship Id="rId269" Type="http://schemas.openxmlformats.org/officeDocument/2006/relationships/slide" Target="slides/slide253.xml"/><Relationship Id="rId33" Type="http://schemas.openxmlformats.org/officeDocument/2006/relationships/slide" Target="slides/slide17.xml"/><Relationship Id="rId129" Type="http://schemas.openxmlformats.org/officeDocument/2006/relationships/slide" Target="slides/slide113.xml"/><Relationship Id="rId280" Type="http://schemas.openxmlformats.org/officeDocument/2006/relationships/slide" Target="slides/slide264.xml"/><Relationship Id="rId75" Type="http://schemas.openxmlformats.org/officeDocument/2006/relationships/slide" Target="slides/slide59.xml"/><Relationship Id="rId140" Type="http://schemas.openxmlformats.org/officeDocument/2006/relationships/slide" Target="slides/slide124.xml"/><Relationship Id="rId182" Type="http://schemas.openxmlformats.org/officeDocument/2006/relationships/slide" Target="slides/slide166.xml"/><Relationship Id="rId6" Type="http://schemas.openxmlformats.org/officeDocument/2006/relationships/slideMaster" Target="slideMasters/slideMaster6.xml"/><Relationship Id="rId238" Type="http://schemas.openxmlformats.org/officeDocument/2006/relationships/slide" Target="slides/slide22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13.6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82,'149'-2,"162"4,-200 11,26 1,244-14,-209-14,-11 0,525 13,-328 3,-259-7,105-17,-106 8,122 0,-127 16,128-3,-108-12,-63 6,53-1,538 9,-590 2,53 8,43 3,53-15,89 2,-142 11,62 2,-177-14,0 2,38 7,267 45,-121-22,-141-23,0-4,102-7,-56 0,-20 1,116-15,-66 2,-87 9,115-23,-36 0,-105 22,27-2,0 3,106 6,-67 1,1792-2,-1843 3,63 11,-29-3,335 41,-202-25,-137-16,-25-2,59 0,-1 3,-21-1,49 3,57 2,599-17,-757-1,1-3,81-18,-12 1,317-65,-394 79,0 1,70-3,76 11,-67 2,-50-3,-131 0,17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38.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55,'36'2,"55"9,-52-5,42 2,77-7,152 8,-9 20,271 13,-484-42,245-2,-181-13,-49 4,6 0,74-5,-119 15,-3 1,1-4,73-12,-38 1,185-3,-238 16,229-23,-164 11,118 2,-204 12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1.4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1,'25'0,"362"15,-256-4,162-10,-140-2,622 1,-738 1,59 12,-56-7,42 2,80-10,67 4,-135 10,15 2,74-13,-146-1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4.1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1,'1057'0,"-878"14,6 0,-125-16,-37 0,0 2,0 0,1 1,25 5,-29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5.9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0 188,'61'3,"116"21,-109-13,76 4,162-14,-156-2,134-23,-114 6,397-35,-161 40,-55 3,-62-5,329-35,-447 19,-113 22,-18 2,55-3,-26 11,79 11,14 1,-136-12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8.8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03.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0 143,'30'-2,"0"-1,30-7,19-2,197-19,-128 17,3 0,-61 1,36-7,185-3,1071 25,-1346 0,-1 2,0 1,0 2,40 13,-9-3,-27-9,-23-6,29 10,-23-3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08.0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0 142,'1691'0,"-1634"-3,69-11,25-3,-8 17,29-2,-53-14,15-2,-86 16,116-11,-56 1,213 4,-247 8,-19-2,78-14,19-1,-95 16,1 1,-1 3,-1 3,59 13,-38-3,1-3,115 3,-153-13,60 11,26 2,1-14,-86-2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32.8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0 107,'32'-2,"0"-1,55-14,-28 5,12-3,-35 7,73-8,-74 15,127-12,-21 0,202 6,-249 8,-51 1,69 12,25 3,69 1,57 2,903-21,-1144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36.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0 109,'48'-3,"65"-10,11-2,85-3,-62 4,37-4,89-5,251 19,-289 6,-171 1,81 14,-85-8,44 6,143 13,-178-26,141 10,123 11,4-24,-122-1,-139 2,-18 2,1-3,97-14,-60-5,53-10,-107 25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44.4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0 108,'169'-2,"191"5,-4 31,79 3,-415-37,19-1,0 2,67 11,59 11,-53-10,168 10,0-24,-99-1,1292 2,-1279-16,-51 1,133-11,-144 15,173 7,-173 6,-90-4,80-15,-76 9,61-2,87-7,-108 8,62-10,43-3,233 17,-235 8,783-3,-939 1,64 13,-9-1,446-3,-332-12,443 2,-618-2,-1 0,46-12,15-1,-28 6,65-18,-77 15,0 2,84-6,138 15,-130 3,-88 0,67 13,28 1,-25-16,30 2,-150-2,1 0,0 0,0 0,0 0,0 1,0-1,0 0,0 1,0-1,0 1,-1-1,1 1,0 0,0 0,-1 0,1 0,0 0,-1 0,2 2,-2 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1.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0 164,'749'0,"-581"13,-11 0,225-13,-174-1,-41-12,-29 1,8-2,17 0,608 13,-364 2,652-1,-1003 2,0 1,0 3,82 20,-106-19,1-2,55 2,70-8,-58-1,232 2,-300-1,-1-3,34-6,-17 1,7 0,-3 1,60-4,403 10,-256 4,537-2,-720-4,0-4,124-29,-168 30,89-28,-94 25,1 1,0 2,0 1,0 1,37-2,680 9,-442 18,-244-14,121 22,-36-2,-35-5,-44-10,-21-2,0-2,46 0,27-7,170 9,320 9,-414-19,-71 0,141 2,-137 11,8 1,13 1,22 1,138-33,-172 8,164 8,-146 3,-132-1,-3 1,1 0,0-2,0-1,-1 0,1-1,34-11,-29 6,0 0,0 2,0 1,1 1,26-1,3 4,67 5,-93 1,-9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06.1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1,'1521'0,"-1492"0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08.8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37,'10'-1,"-1"0,1-1,0 0,11-4,17-3,45-1,0 4,115 6,-103 2,876-1,-926-1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34.6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0 215,'54'-3,"58"-9,2-1,604 2,-435 14,-169-2,132-3,-108-16,28 0,367 17,-252 3,-178 1,-1 6,126 25,-80-9,242 11,-141-19,-5 0,295-15,-275-3,-8-20,-116 5,108-15,69-5,157-9,-228 18,-124 10,45-3,-115 19,173-12,180-11,4 25,-149 1,61-20,-24 1,607 16,-423 3,-403 2,145 26,-109-11,71 7,232 3,706-31,-1012-3,0-5,154-32,-192 32,1 3,0 3,76 7,-32-1,1490-1,-1578-1,39 6,-24 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40.1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0 108,'934'0,"-521"-17,-96 1,449 12,-682 4,-36-2,88-16,-49 5,-19 4,220-19,142 27,-206 3,-164 0,61 12,17 0,193 32,-190-22,-71-13,128 17,36 4,-117-14,152 5,295-25,-337-15,-41 0,5 1,-88 4,208 3,-295 9,20 2,0 2,37 8,-32-4,46 2,85 7,19 0,-69-13,215-21,-168 3,201 7,-267 8,-24-5,99-17,-148 17,216-37,-87 11,-90 14,107-8,5 6,72-2,-133 21,-87-1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16.4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85,'69'-1,"17"0,144 17,68 21,-207-25,98 0,93-13,-110-1,353 2,-485-2,71-13,4-1,326 11,-249 7,670-2,-800-3,66-12,6 0,21-3,39-1,373 17,-284 4,-34-21,-19 1,176 18,-176 1,-217-1,1-1,-1 0,20-4,-8-3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22.9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0 142,'6'-1,"-1"0,1 0,-1 0,1 0,10-5,17-4,30 3,122 2,-15 2,-66-13,-8 1,39 12,-10 1,-23-13,-66 8,43-3,344 8,-220 4,-8-1,217-3,-239-16,29 0,-186 17,308 4,-198 15,-45-4,-29-6,186 19,6-1,-173-16,18 4,57 6,21-2,25 1,-172-18,6 0,0 0,0 2,32 7,-23-2,1-2,69 4,73-11,-70-1,1318 2,-1374-3,0-3,90-20,29-4,-165 29,38-3,0-1,0-3,-1-1,51-18,-55 13,0 3,1 1,56-7,-49 11,362-31,726 39,-1103-2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42.2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1,'10'0,"-1"1,0 1,0 0,14 4,19 4,99 13,208 4,596-27,-398-1,-72 1,-408 3,69 12,31 2,18-1,80 26,-109-19,302 4,809-28,-1229-2,0-1,0-1,59-18,39-6,-100 25,-21 3,-1-1,23-6,-14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48.1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3,'537'14,"-12"49,-209-28,-126-17,292-4,-31-3,-307 2,94 10,330-2,-559-21,25-2,70-13,7-1,369 11,-272 7,-112-3,26 0,144 17,-111-1,1-6,169-12,-96-18,-112 9,213-23,-81-1,420-31,-499 51,228-10,-246 25,266 5,84 54,-304-28,-65-18,207-6,-294-9,59-11,13-1,-98 14,-1 1,0 0,0 2,25 4,12 4,110 6,59-17,-96 0,-87-1,75-14,15-2,-63 15,88 6,-149-2,0 0,-1 1,1 0,-1 0,0 1,0 0,0 0,0 1,0 0,0 0,-1 0,8 8,4 5,-1 1,23 31,14 14,-52-60,1-1,0 0,0 1,-1-1,2-1,-1 1,0 0,0-1,0 1,1-1,-1 0,1 0,-1 0,1-1,-1 1,1-1,5 0,-1-1,0 0,0 0,0-1,0 0,-1-1,12-5,17-9</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13.9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75,'16'0,"51"0,116-14,-149 9,13-2,57-16,-74 15,-1 2,1 1,47-1,94 7,-75 1,1974 0,-1097-3,-907 4,117 22,-45-5,203 13,52 7,-67-18,-1-22,-131-1,-67 2,149-3,-122-19,-69 6,-2 2,-27 3,89-4,162 15,-297-1,31 2,-39-2,-1 0,0 0,1 1,-1-1,0 0,0 1,1-1,-1 1,0-1,0 1,0-1,0 1,0 0,1 0,-1 0,-1-1,1 1,0 0,0 0,0 0,0 0,-1 1,1-1,0 0,0 1,-2 14</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16.4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1,'25'0,"189"4,-162-1,-1 3,57 14,-4 6,147 32,-191-47,1-3,76 0,960-12,-782 18,-250-6,132 21,-138-19,113 5,63-17,-82 0,-119 2,-5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5.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0,'472'0,"-425"3,0 1,65 16,-56-9,59 3,39 0,87 2,1170-17,-1256-5,183-32,-246 30,149 5,-138 5,8 3,0 6,160 35,-13-13,-233-30,127 7,46 5,-55-4,155-10,-142-3,637 2,-760-1,60-12,-57 7,47-2,-49 6,40-8,-1-1,-50 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33.5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1,'2983'0,"-2943"2,77 14,13 1,12 0,4 0,-110-13,50 10,12 2,12 2,-72-10,61 5,116-12,-122-3,155 16,40 9,1-24,-115 0,-137 3,74 13,-3 0,305-9,-232-8,-62 3,139-3,-95-16,31 0,-50 18,-115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37.2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0 109,'8'-7,"0"1,0 1,0-1,1 1,-1 1,1 0,0 0,1 0,14-2,11-2,47-3,-23 4,325-25,3 32,-155 3,-148-4,19 0,149 17,-110-3,212-6,-56-4,-120 13,-22-1,24 3,28 2,-60-3,2 1,174-16,-199-3,-89-1,1-2,36-8,-31 5,49-4,327 9,-220 4,-121-6,98-16,-122 12,193-29,-116 12,-92 19</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41.7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39,'17'-1,"1"-1,30-7,11-1,496-7,-415 18,410 22,94-8,-492-15,82 18,-23 0,431-16,-303-4,-85 18,-84-2,142 24,-80-7,-151-24,127 15,-16-7,-27-3,187 10,1-22,-142-1,200 1,-389-2,0 0,0-2,0 0,40-14,32-7,-30 16,103-3,68 15,-76 0,2729-3,-2844-2,75-14,22-2,42 1,-9 1,29-2,82-2,328 21,-560 1,70 13,43 2,206-16,-166-2,-175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48.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16,'107'-1,"170"22,-173-10,205-6,-177-7,77 0,305 5,-109 36,-272-22,183 2,0-21,-103 0,-184 2,78 0,107-15,-86-2,8-3,177-2,405 24,-474 16,-46-1,94 9,-216-17,37 6,82 6,401-19,-287-4,-223 2,55 1,193-23,-213 11,209 7,-184 6,1056-2,-980-19,-23 1,-190 18,1 0,-1-1,0 0,0-1,1 0,-1 0,0-1,14-6,-19 7,1 1,-1-1,1 1,0 0,-1 1,1-1,0 1,-1 0,1 0,0 0,-1 1,9 1,6 3,33 13,-15-4,11 1,0-2,1-1,77 6,280-15,-210-5,469 2,-646 0,0-1,-1-1,1 0,-1-1,0-1,0-1,0-1,-1 0,24-12,87-43,-108 53,-1 2,1 0,0 2,38-5,13 5,127 9,-102 11,-61-9,45 3,-53-8,0-2,0-1,1-1,39-9,-20 2,1 3,-1 1,59 2,-89 3,0-1,25-4,-12-2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7:10.7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1,'808'0,"-771"2,-1 1,45 11,-7-2,-27-5,57 9,112 1,528-16,-333-3,1340 2,-1701-3,69-11,9-2,192 11,-249 6,-13 2,73 13,46 3,106-19,-141-1,-103-1,72-14,-6 1,-67 12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57:54.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37,'7'0,"0"1,0 0,-1 0,1 1,11 4,18 4,10-3,57 1,-55-6,59 10,-15 6,221 48,-29 1,-183-43,-75-19,-1 0,1-1,-1-2,1 0,0-2,0-1,43-6,15-5,2 4,117 4,-178 3,0-2,41-8,7-1,-34 7,0-2,-1-1,62-22,-62 18,0 3,78-10,-75 14,256-36,37-9,-246 37,87-8,142 21,-194 17,9 1,-89-14,43 10,-44-6,53 2,397-7,-246-5,1586 2,-1803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58:10.5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0 145,'101'1,"114"-3,-90-14,-8 0,9-1,19-1,323 14,-257 6,2803-2,-2985-2,0-1,41-9,31-4,-19 11,90-9,121-9,3 24,-115 1,547-2,-503 18,-4 1,-182-16,1 1,-1 2,68 20,-57-13,-12-4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5:27:36.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32,'25'0,"0"-1,0-1,25-6,18-2,1 3,0 4,72 4,-54 1,-24-2,92 2,-122 1,0 1,55 14,-31-3,0-2,1-2,1-3,62 1,-68-10,-20 0,0 2,65 9,-53-2,90 3,48-12,-71-1,-48 2,23-1,112 13,-93-2,140-3,-219-6,-1 1,31 7,34 4,50-13,-92-2,1 2,91 13,55 20,-145-25,26 5,111 4,552-17,-331-2,-360 0,-1-3,78-18,-10 1,-55 12,-20 2,54-2,83-1,26-1,-154 11,0 3,54 9,60 18,228 45,-146-49,-134-18,101 20,-154-16,-11-1,2-2,52 1,55-10,67 2,-121 11,18 1,129-14,85 3,-286 1,0 2,64 15,-85-11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5:27:41.4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0 134,'86'-1,"107"-14,-79 5,182 7,-149 5,-87-2,16 1,102-12,-70 1,138 4,-172 2,123-20,-118 11,96-2,-34 3,-15 0,-99 11,1 2,-1 0,0 2,0 1,0 1,0 1,50 19,-45-12,0-1,1-2,0-2,0-1,1-1,0-2,37 0,122 9,-14 0,-134-12,231-4,-190-9,-59 6,38-2,42 8,-63 1,1-2,61-9,-24 0,0 3,129 7,-96 1,-52-2,-26 0,0 1,0 2,50 8,130 25,-45-9,-114-14,-19-3,54 4,52 5,-68-7,85 15,-103-18,14 2,73 0,1511-11,-1636-1,0 0,1-1,-1-1,32-11,-28 7,0 2,44-6,47 1,180-8,-32 36,-201-12,-20-1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6T08:34:38.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0,'5'1,"0"-1,0 1,0-1,0 1,0 1,0-1,0 1,0 0,-1 0,1 0,0 1,6 5,3 3,-1 0,17 21,-23-24,0 0,1 0,0 0,0-1,1 0,0-1,0 0,16 8,64 16,61 25,95 32,-222-80,-4-2,1 0,33 1,-30-4,39 10,-29-5,66 6,-8-2,-23 5,-43-9,43 5,-24-5,0 2,-1 2,69 27,-35-11,-37-16,1 0,0-3,0-2,1-1,75-2,-80-4,-6 0,1 1,-1 2,52 8,77 24,-123-29,1-1,-1-2,54-4,53 3,-79 12,-48-9,1-1,17 2,116-5,20 1,-40 23,-108-22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1:50.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3,'8'0,"0"1,0 0,14 4,7 2,313 38,-152-21,160 23,-198-36,190-8,-160-5,-117-1,71-13,46-2,-123 14,64-14,-63 9,152-28,-155 28,187-20,214 28,-225 3,-177 0,74 14,22 1,-59-13,109-8,-105-13,-65 10,51-4,316 9,-204 4,579-2,-733 2,1 2,40 9,-23-3,-5-2,213 28,-151-22,101 6,-170-19,165-4,-114-13,-63 9,42-3,75 9,-97 2,0-2,86-13,-102 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1:54.1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2,'44'0,"761"22,-291 49,-284-35,-177-29,0-3,1-2,0-3,86-11,177-11,2 22,-154 2,-128-4,1 0,-1-3,61-17,-54 12,83-11,-63 18,94-11,-28 2,192 5,-283 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00.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39,'206'-2,"228"5,-207 13,49 2,846-19,-1059-2,64-11,26-3,16-1,20-1,360 18,-257 3,-287-2,118-1,192 24,-214-5,-37-6,123 8,249-21,-164 0,-235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29.6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83,'71'1,"1"0,117-13,-90 2,173 6,-10 2,-176-11,-8 2,82 6,43-4,-19-5,218 10,-211 6,233 14,-275-5,154-9,-144-4,-1 0,175 5,-211 10,29 1,-32-14,-42-1,101 11,-121-2,224 26,-90-9,-95-11,146 3,931-19,-694 2,-245 14,-19 0,-146-12,158-5,-149-10,-49 8,36-3,52 6,-93 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35.3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1,'86'-1,"472"22,-382 0,335 34,-279-45,18 1,447 7,-464-20,-178 0,0-2,0-2,102-26,-127 26,1 2,0 1,1 1,48 4,-19 0,620-2,-656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60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err="1">
                <a:solidFill>
                  <a:schemeClr val="bg1"/>
                </a:solidFill>
              </a:rPr>
              <a:t>ousa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3971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2784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4018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29ABC05D-FBA5-45A5-B0F3-3B97D8351F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4481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57870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79378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3768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6061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09354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76502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84825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9968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6292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4197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35439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85087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919879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7822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776116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71476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138514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365091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22074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1154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696281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67891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21656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12685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29184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229305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452051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934974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23624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88011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01522261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69420053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24484520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72046680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36791074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96909176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91780069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70813205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51820965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6741486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72565109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9881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5806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492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6297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0997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89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5019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2185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3035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063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834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4693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9887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5875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2060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8634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5238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4509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805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365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1750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7792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extLst>
      <p:ext uri="{BB962C8B-B14F-4D97-AF65-F5344CB8AC3E}">
        <p14:creationId xmlns:p14="http://schemas.microsoft.com/office/powerpoint/2010/main" val="40985166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extLst>
      <p:ext uri="{BB962C8B-B14F-4D97-AF65-F5344CB8AC3E}">
        <p14:creationId xmlns:p14="http://schemas.microsoft.com/office/powerpoint/2010/main" val="13096760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extLst>
      <p:ext uri="{BB962C8B-B14F-4D97-AF65-F5344CB8AC3E}">
        <p14:creationId xmlns:p14="http://schemas.microsoft.com/office/powerpoint/2010/main" val="2472687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extLst>
      <p:ext uri="{BB962C8B-B14F-4D97-AF65-F5344CB8AC3E}">
        <p14:creationId xmlns:p14="http://schemas.microsoft.com/office/powerpoint/2010/main" val="1042823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extLst>
      <p:ext uri="{BB962C8B-B14F-4D97-AF65-F5344CB8AC3E}">
        <p14:creationId xmlns:p14="http://schemas.microsoft.com/office/powerpoint/2010/main" val="37591276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extLst>
      <p:ext uri="{BB962C8B-B14F-4D97-AF65-F5344CB8AC3E}">
        <p14:creationId xmlns:p14="http://schemas.microsoft.com/office/powerpoint/2010/main" val="10011236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extLst>
      <p:ext uri="{BB962C8B-B14F-4D97-AF65-F5344CB8AC3E}">
        <p14:creationId xmlns:p14="http://schemas.microsoft.com/office/powerpoint/2010/main" val="31030273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extLst>
      <p:ext uri="{BB962C8B-B14F-4D97-AF65-F5344CB8AC3E}">
        <p14:creationId xmlns:p14="http://schemas.microsoft.com/office/powerpoint/2010/main" val="3107218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extLst>
      <p:ext uri="{BB962C8B-B14F-4D97-AF65-F5344CB8AC3E}">
        <p14:creationId xmlns:p14="http://schemas.microsoft.com/office/powerpoint/2010/main" val="33117430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extLst>
      <p:ext uri="{BB962C8B-B14F-4D97-AF65-F5344CB8AC3E}">
        <p14:creationId xmlns:p14="http://schemas.microsoft.com/office/powerpoint/2010/main" val="29757765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extLst>
      <p:ext uri="{BB962C8B-B14F-4D97-AF65-F5344CB8AC3E}">
        <p14:creationId xmlns:p14="http://schemas.microsoft.com/office/powerpoint/2010/main" val="34414666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extLst>
      <p:ext uri="{BB962C8B-B14F-4D97-AF65-F5344CB8AC3E}">
        <p14:creationId xmlns:p14="http://schemas.microsoft.com/office/powerpoint/2010/main" val="19019514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09751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10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865407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7749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3171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427742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6096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378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73436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8755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74"/>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419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839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grpSp>
        <p:nvGrpSpPr>
          <p:cNvPr id="3"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1617928"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617929"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solidFill>
                <a:srgbClr val="EAEAEA"/>
              </a:solidFill>
            </a:endParaRPr>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1A0ADF6-662F-4BE1-B46D-5624F567317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6902B3F-D3EB-40F8-8824-992DDBE9F59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4CEEDBE-B931-4E81-ACCE-4002292863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F69043A-409D-4DB4-81B3-B73B66468CC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25CA81B-2170-4C84-9AEE-3EB2BE835373}"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857EDAB-93DD-47C3-9FD6-EFF827DCA9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5A7A6FE9-7131-4D8C-8E3F-235BF552756E}"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E4601B-E292-4DE3-B2A4-C9A2A02A7CAC}"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74E2B82-6CAE-4104-87A2-C16E510D121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22705D1-5DBB-44EE-BCEA-FE8959F3258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E4AAD2-048E-41E5-9351-20407CB3710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5.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6.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b="0">
                <a:latin typeface="Arial" charset="0"/>
              </a:rPr>
              <a:pPr>
                <a:defRPr/>
              </a:pPr>
              <a:t>‹#›</a:t>
            </a:fld>
            <a:endParaRPr lang="en-US" b="0">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96377841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82497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556981"/>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extLst>
      <p:ext uri="{BB962C8B-B14F-4D97-AF65-F5344CB8AC3E}">
        <p14:creationId xmlns:p14="http://schemas.microsoft.com/office/powerpoint/2010/main" val="405350346"/>
      </p:ext>
    </p:extLst>
  </p:cSld>
  <p:clrMap bg1="lt1" tx1="dk1" bg2="lt2" tx2="dk2" accent1="accent1" accent2="accent2" accent3="accent3" accent4="accent4" accent5="accent5" accent6="accent6" hlink="hlink" folHlink="folHlink"/>
  <p:sldLayoutIdLst>
    <p:sldLayoutId id="2147484879" r:id="rId1"/>
    <p:sldLayoutId id="2147484880" r:id="rId2"/>
    <p:sldLayoutId id="2147484881" r:id="rId3"/>
    <p:sldLayoutId id="2147484882" r:id="rId4"/>
    <p:sldLayoutId id="2147484883" r:id="rId5"/>
    <p:sldLayoutId id="2147484884" r:id="rId6"/>
    <p:sldLayoutId id="2147484885" r:id="rId7"/>
    <p:sldLayoutId id="2147484886" r:id="rId8"/>
    <p:sldLayoutId id="2147484887" r:id="rId9"/>
    <p:sldLayoutId id="2147484888" r:id="rId10"/>
    <p:sldLayoutId id="2147484889" r:id="rId11"/>
    <p:sldLayoutId id="21474848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905397"/>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 id="21474849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1616899"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0"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1"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2"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3"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205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6906"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defRPr/>
            </a:pPr>
            <a:endParaRPr lang="en-US" b="0" i="0">
              <a:solidFill>
                <a:srgbClr val="EAEAEA"/>
              </a:solidFill>
              <a:latin typeface="Times New Roman" pitchFamily="18" charset="0"/>
            </a:endParaRPr>
          </a:p>
        </p:txBody>
      </p:sp>
      <p:sp>
        <p:nvSpPr>
          <p:cNvPr id="1616907"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defRPr/>
            </a:pPr>
            <a:endParaRPr lang="en-US" b="0" i="0">
              <a:solidFill>
                <a:srgbClr val="EAEAEA"/>
              </a:solidFill>
              <a:latin typeface="Times New Roman" pitchFamily="18" charset="0"/>
            </a:endParaRPr>
          </a:p>
        </p:txBody>
      </p:sp>
      <p:sp>
        <p:nvSpPr>
          <p:cNvPr id="1616908"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CD502F70-54CB-4C62-90EB-49F0F37562FC}" type="slidenum">
              <a:rPr lang="en-US" b="0" i="0">
                <a:solidFill>
                  <a:srgbClr val="EAEAEA"/>
                </a:solidFill>
                <a:latin typeface="Times New Roman" pitchFamily="18" charset="0"/>
              </a:rPr>
              <a:pPr>
                <a:spcBef>
                  <a:spcPct val="0"/>
                </a:spcBef>
                <a:defRPr/>
              </a:pPr>
              <a:t>‹#›</a:t>
            </a:fld>
            <a:endParaRPr lang="en-US" b="0" i="0">
              <a:solidFill>
                <a:srgbClr val="EAEAEA"/>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102.xml.rels><?xml version="1.0" encoding="UTF-8" standalone="yes"?>
<Relationships xmlns="http://schemas.openxmlformats.org/package/2006/relationships"><Relationship Id="rId3" Type="http://schemas.openxmlformats.org/officeDocument/2006/relationships/customXml" Target="../ink/ink36.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8.png"/></Relationships>
</file>

<file path=ppt/slides/_rels/slide10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40.png"/><Relationship Id="rId5" Type="http://schemas.openxmlformats.org/officeDocument/2006/relationships/customXml" Target="../ink/ink38.xml"/><Relationship Id="rId4" Type="http://schemas.openxmlformats.org/officeDocument/2006/relationships/image" Target="../media/image139.png"/></Relationships>
</file>

<file path=ppt/slides/_rels/slide10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115.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54.xml"/><Relationship Id="rId1" Type="http://schemas.openxmlformats.org/officeDocument/2006/relationships/slideLayout" Target="../slideLayouts/slideLayout52.xml"/><Relationship Id="rId4" Type="http://schemas.openxmlformats.org/officeDocument/2006/relationships/image" Target="../media/image43.png"/></Relationships>
</file>

<file path=ppt/slides/_rels/slide116.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55.xml"/><Relationship Id="rId1" Type="http://schemas.openxmlformats.org/officeDocument/2006/relationships/slideLayout" Target="../slideLayouts/slideLayout52.xml"/><Relationship Id="rId5" Type="http://schemas.openxmlformats.org/officeDocument/2006/relationships/image" Target="../media/image44.png"/><Relationship Id="rId4" Type="http://schemas.openxmlformats.org/officeDocument/2006/relationships/image" Target="../media/image43.png"/></Relationships>
</file>

<file path=ppt/slides/_rels/slide1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s://www.wetheitalians.com/default/italian-region-doesnt-exist" TargetMode="External"/><Relationship Id="rId2" Type="http://schemas.openxmlformats.org/officeDocument/2006/relationships/notesSlide" Target="../notesSlides/notesSlide57.xml"/><Relationship Id="rId1" Type="http://schemas.openxmlformats.org/officeDocument/2006/relationships/slideLayout" Target="../slideLayouts/slideLayout52.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hyperlink" Target="https://www.theguardian.com/world/2020/apr/10/mafia-distributes-food-to-italys-struggling-residents?CMP=Share_iOSApp_Other"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www.theguardian.com/world/2019/oct/30/italy-mafia-networks-are-more-complex-and-powerful-says-minister?CMP=Share_iOSApp_Other" TargetMode="External"/><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48.JPG"/></Relationships>
</file>

<file path=ppt/slides/_rels/slide123.xml.rels><?xml version="1.0" encoding="UTF-8" standalone="yes"?>
<Relationships xmlns="http://schemas.openxmlformats.org/package/2006/relationships"><Relationship Id="rId3" Type="http://schemas.openxmlformats.org/officeDocument/2006/relationships/hyperlink" Target="https://www.theguardian.com/world/2019/dec/26/peace-goodwill-and-mafia-murders-mark-christmas-in-italy?CMP=Share_iOSApp_Other" TargetMode="External"/><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48.JPG"/></Relationships>
</file>

<file path=ppt/slides/_rels/slide1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theguardian.com/world/2020/jan/15/sicilian-police-launch-dawn-raids-in-eu-subsidies-sting?CMP=Share_iOSApp_Other" TargetMode="External"/><Relationship Id="rId1" Type="http://schemas.openxmlformats.org/officeDocument/2006/relationships/slideLayout" Target="../slideLayouts/slideLayout14.xml"/><Relationship Id="rId4" Type="http://schemas.openxmlformats.org/officeDocument/2006/relationships/image" Target="../media/image48.JPG"/></Relationships>
</file>

<file path=ppt/slides/_rels/slide1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theguardian.com/world/2019/jun/20/tomatoes-italy-mafia-migrant-labour-modern-slavery?CMP=Share_iOSApp_Other" TargetMode="External"/><Relationship Id="rId1" Type="http://schemas.openxmlformats.org/officeDocument/2006/relationships/slideLayout" Target="../slideLayouts/slideLayout14.xml"/><Relationship Id="rId4" Type="http://schemas.openxmlformats.org/officeDocument/2006/relationships/image" Target="../media/image48.JPG"/></Relationships>
</file>

<file path=ppt/slides/_rels/slide126.xml.rels><?xml version="1.0" encoding="UTF-8" standalone="yes"?>
<Relationships xmlns="http://schemas.openxmlformats.org/package/2006/relationships"><Relationship Id="rId3" Type="http://schemas.openxmlformats.org/officeDocument/2006/relationships/hyperlink" Target="https://www.bbc.com/news/world-africa-63595025" TargetMode="External"/><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1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theguardian.com/world/2019/mar/09/woman-hired-sicilian-mafia-hitmen-to-kill-ex-lover-say-police?CMP=Share_iOSApp_Other" TargetMode="External"/><Relationship Id="rId1" Type="http://schemas.openxmlformats.org/officeDocument/2006/relationships/slideLayout" Target="../slideLayouts/slideLayout14.xml"/><Relationship Id="rId4" Type="http://schemas.openxmlformats.org/officeDocument/2006/relationships/image" Target="../media/image48.JPG"/></Relationships>
</file>

<file path=ppt/slides/_rels/slide128.xml.rels><?xml version="1.0" encoding="UTF-8" standalone="yes"?>
<Relationships xmlns="http://schemas.openxmlformats.org/package/2006/relationships"><Relationship Id="rId3" Type="http://schemas.openxmlformats.org/officeDocument/2006/relationships/hyperlink" Target="https://en.wikipedia.org/wiki/Famine" TargetMode="External"/><Relationship Id="rId2" Type="http://schemas.openxmlformats.org/officeDocument/2006/relationships/notesSlide" Target="../notesSlides/notesSlide58.xml"/><Relationship Id="rId1" Type="http://schemas.openxmlformats.org/officeDocument/2006/relationships/slideLayout" Target="../slideLayouts/slideLayout129.xml"/><Relationship Id="rId4" Type="http://schemas.openxmlformats.org/officeDocument/2006/relationships/hyperlink" Target="https://en.wikipedia.org/wiki/Special:BookSources/0631181172" TargetMode="External"/></Relationships>
</file>

<file path=ppt/slides/_rels/slide1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13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4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5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en.wikipedia.org/wiki/Leaning_Tower_of_Pisa" TargetMode="External"/><Relationship Id="rId1" Type="http://schemas.openxmlformats.org/officeDocument/2006/relationships/slideLayout" Target="../slideLayouts/slideLayout69.xml"/></Relationships>
</file>

<file path=ppt/slides/_rels/slide1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en.wikipedia.org/wiki/St_Mark's_Campanile" TargetMode="Externa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pictureninja.com/pages/italy/tuscany/image-bell-tower-florentine-cathedral.htm" TargetMode="External"/><Relationship Id="rId1" Type="http://schemas.openxmlformats.org/officeDocument/2006/relationships/slideLayout" Target="../slideLayouts/slideLayout14.xml"/><Relationship Id="rId4" Type="http://schemas.openxmlformats.org/officeDocument/2006/relationships/hyperlink" Target="http://www.obscure.org/~perky/uofr/fall2002/ISYS203U/Duomo_Site/"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sights-and-culture.com/Italy/Florence-city-view.html" TargetMode="Externa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collections.mnhs.org/visualresources/search.cfm?bhcp=1" TargetMode="External"/><Relationship Id="rId1" Type="http://schemas.openxmlformats.org/officeDocument/2006/relationships/slideLayout" Target="../slideLayouts/slideLayout14.xml"/><Relationship Id="rId4" Type="http://schemas.openxmlformats.org/officeDocument/2006/relationships/image" Target="../media/image62.jpeg"/></Relationships>
</file>

<file path=ppt/slides/_rels/slide16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6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6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2.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17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1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10.png"/></Relationships>
</file>

<file path=ppt/slides/_rels/slide180.xml.rels><?xml version="1.0" encoding="UTF-8" standalone="yes"?>
<Relationships xmlns="http://schemas.openxmlformats.org/package/2006/relationships"><Relationship Id="rId3" Type="http://schemas.openxmlformats.org/officeDocument/2006/relationships/hyperlink" Target="http://en.wikipedia.org/wiki/Tosca" TargetMode="External"/><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 Id="rId4" Type="http://schemas.openxmlformats.org/officeDocument/2006/relationships/hyperlink" Target="https://www.nytimes.com/2020/03/08/world/europe/italy-coronavirus-quarantine.html?referringSource=articleShare" TargetMode="External"/></Relationships>
</file>

<file path=ppt/slides/_rels/slide1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d.umn.edu/cla/faculty/troufs/anth1095/Germany.html" TargetMode="Externa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3.png"/></Relationships>
</file>

<file path=ppt/slides/_rels/slide1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1.xml"/></Relationships>
</file>

<file path=ppt/slides/_rels/slide19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96.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9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0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hyperlink" Target="http://en.wikipedia.org/wiki/Aida" TargetMode="External"/><Relationship Id="rId2" Type="http://schemas.openxmlformats.org/officeDocument/2006/relationships/image" Target="../media/image75.png"/><Relationship Id="rId1" Type="http://schemas.openxmlformats.org/officeDocument/2006/relationships/slideLayout" Target="../slideLayouts/slideLayout80.xml"/></Relationships>
</file>

<file path=ppt/slides/_rels/slide20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liveromelikearoman.com/piazzatoday.htm" TargetMode="External"/><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4" Type="http://schemas.openxmlformats.org/officeDocument/2006/relationships/hyperlink" Target="http://www.d.umn.edu/cla/faculty/troufs/anth1095/index.html#Gannon" TargetMode="External"/></Relationships>
</file>

<file path=ppt/slides/_rels/slide213.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1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1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3.png"/></Relationships>
</file>

<file path=ppt/slides/_rels/slide2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en.wikipedia.org/wiki/Leaning_Tower_of_Pisa" TargetMode="External"/><Relationship Id="rId1" Type="http://schemas.openxmlformats.org/officeDocument/2006/relationships/slideLayout" Target="../slideLayouts/slideLayout102.xml"/></Relationships>
</file>

<file path=ppt/slides/_rels/slide2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en.wikipedia.org/wiki/St_Mark's_Campanile" TargetMode="External"/><Relationship Id="rId1" Type="http://schemas.openxmlformats.org/officeDocument/2006/relationships/slideLayout" Target="../slideLayouts/slideLayout102.xml"/></Relationships>
</file>

<file path=ppt/slides/_rels/slide2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pictureninja.com/pages/italy/tuscany/image-bell-tower-florentine-cathedral.htm" TargetMode="External"/><Relationship Id="rId1" Type="http://schemas.openxmlformats.org/officeDocument/2006/relationships/slideLayout" Target="../slideLayouts/slideLayout14.xml"/><Relationship Id="rId4" Type="http://schemas.openxmlformats.org/officeDocument/2006/relationships/hyperlink" Target="http://www.obscure.org/~perky/uofr/fall2002/ISYS203U/Duomo_Site/"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sights-and-culture.com/Italy/Florence-city-view.html" TargetMode="External"/><Relationship Id="rId1" Type="http://schemas.openxmlformats.org/officeDocument/2006/relationships/slideLayout" Target="../slideLayouts/slideLayout14.xml"/></Relationships>
</file>

<file path=ppt/slides/_rels/slide22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13.xml"/></Relationships>
</file>

<file path=ppt/slides/_rels/slide22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13.xml"/></Relationships>
</file>

<file path=ppt/slides/_rels/slide2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0.png"/><Relationship Id="rId1" Type="http://schemas.openxmlformats.org/officeDocument/2006/relationships/slideLayout" Target="../slideLayouts/slideLayout41.xml"/><Relationship Id="rId4" Type="http://schemas.openxmlformats.org/officeDocument/2006/relationships/hyperlink" Target="https://www.nytimes.com/2019/08/09/business/italy-economy-debt.html" TargetMode="External"/></Relationships>
</file>

<file path=ppt/slides/_rels/slide2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hyperlink" Target="https://barnes-italy.com/tavolara-the-smallest-kingdom-in-the-world/" TargetMode="External"/></Relationships>
</file>

<file path=ppt/slides/_rels/slide23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2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en.wikipedia.org/wiki/Cavalleria_rusticana" TargetMode="External"/><Relationship Id="rId1" Type="http://schemas.openxmlformats.org/officeDocument/2006/relationships/slideLayout" Target="../slideLayouts/slideLayout91.xml"/></Relationships>
</file>

<file path=ppt/slides/_rels/slide2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en.wikipedia.org/wiki/Cavalleria_rusticana" TargetMode="External"/><Relationship Id="rId1" Type="http://schemas.openxmlformats.org/officeDocument/2006/relationships/slideLayout" Target="../slideLayouts/slideLayout91.xml"/></Relationships>
</file>

<file path=ppt/slides/_rels/slide2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en.wikipedia.org/wiki/Cavalleria_rusticana" TargetMode="External"/><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culturevulture.net/Opera/cavalleriahgo_10-08.htm" TargetMode="External"/><Relationship Id="rId1" Type="http://schemas.openxmlformats.org/officeDocument/2006/relationships/slideLayout" Target="../slideLayouts/slideLayout91.xml"/></Relationships>
</file>

<file path=ppt/slides/_rels/slide2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culturevulture.net/Opera/cavalleriahgo_10-08.htm" TargetMode="External"/><Relationship Id="rId1" Type="http://schemas.openxmlformats.org/officeDocument/2006/relationships/slideLayout" Target="../slideLayouts/slideLayout91.xml"/></Relationships>
</file>

<file path=ppt/slides/_rels/slide24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hyperlink" Target="http://h-net.msu.edu/cgi-bin/logbrowse.pl?trx=vx&amp;list=h-sae&amp;month=9502&amp;week=c&amp;msg=s7Tkjn1xeOR4jDS8E2IpPw&amp;user=&amp;pw="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hyperlink" Target="https://en.wikipedia.org/wiki/Seborga" TargetMode="External"/><Relationship Id="rId4" Type="http://schemas.openxmlformats.org/officeDocument/2006/relationships/image" Target="../media/image13.png"/></Relationships>
</file>

<file path=ppt/slides/_rels/slide250.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4.xml"/></Relationships>
</file>

<file path=ppt/slides/_rels/slide25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54.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16.jpg"/></Relationships>
</file>

<file path=ppt/slides/_rels/slide260.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4.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8.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70.xml.rels><?xml version="1.0" encoding="UTF-8" standalone="yes"?>
<Relationships xmlns="http://schemas.openxmlformats.org/package/2006/relationships"><Relationship Id="rId3" Type="http://schemas.openxmlformats.org/officeDocument/2006/relationships/hyperlink" Target="http://www.d.umn.edu/cla/faculty/troufs/anth3635/cetexts.html#Parman" TargetMode="External"/><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27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5.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8.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80.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8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8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2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6.xml"/></Relationships>
</file>

<file path=ppt/slides/_rels/slide2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customXml" Target="../ink/ink2.xml"/><Relationship Id="rId2" Type="http://schemas.openxmlformats.org/officeDocument/2006/relationships/hyperlink" Target="http://www.d.umn.edu/cla/faculty/troufs/anth1095/index.html#text" TargetMode="Externa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customXml" Target="../ink/ink1.xml"/><Relationship Id="rId10" Type="http://schemas.openxmlformats.org/officeDocument/2006/relationships/image" Target="../media/image21.png"/><Relationship Id="rId4" Type="http://schemas.openxmlformats.org/officeDocument/2006/relationships/image" Target="../media/image17.jpg"/><Relationship Id="rId9" Type="http://schemas.openxmlformats.org/officeDocument/2006/relationships/customXml" Target="../ink/ink3.xml"/></Relationships>
</file>

<file path=ppt/slides/_rels/slide41.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hyperlink" Target="https://en.wikipedia.org/wiki/Apennine_Mountains"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52.xml"/><Relationship Id="rId4" Type="http://schemas.openxmlformats.org/officeDocument/2006/relationships/hyperlink" Target="https://en.wikipedia.org/wiki/Padania"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en.wikipedia.org/wiki/Padanian_nationalism" TargetMode="External"/><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52.xml"/><Relationship Id="rId4" Type="http://schemas.openxmlformats.org/officeDocument/2006/relationships/hyperlink" Target="http://en.wikipedia.org/wiki/Northern_League_(Italy)" TargetMode="External"/></Relationships>
</file>

<file path=ppt/slides/_rels/slide55.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Demographics_of_the_European_Union#Population_by_nation" TargetMode="External"/><Relationship Id="rId2" Type="http://schemas.openxmlformats.org/officeDocument/2006/relationships/notesSlide" Target="../notesSlides/notesSlide36.xml"/><Relationship Id="rId1" Type="http://schemas.openxmlformats.org/officeDocument/2006/relationships/slideLayout" Target="../slideLayouts/slideLayout52.xml"/><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7.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8.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0.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72.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1.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42.xml"/><Relationship Id="rId1" Type="http://schemas.openxmlformats.org/officeDocument/2006/relationships/slideLayout" Target="../slideLayouts/slideLayout140.xml"/><Relationship Id="rId6" Type="http://schemas.openxmlformats.org/officeDocument/2006/relationships/image" Target="../media/image1120.png"/><Relationship Id="rId5" Type="http://schemas.openxmlformats.org/officeDocument/2006/relationships/customXml" Target="../ink/ink4.xml"/><Relationship Id="rId4" Type="http://schemas.openxmlformats.org/officeDocument/2006/relationships/image" Target="../media/image34.png"/></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4.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healthmap.files.wordpress.com/2009/12/tuscany-map.gif" TargetMode="External"/><Relationship Id="rId1" Type="http://schemas.openxmlformats.org/officeDocument/2006/relationships/slideLayout" Target="../slideLayouts/slideLayout174.xml"/><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13" Type="http://schemas.openxmlformats.org/officeDocument/2006/relationships/hyperlink" Target="http://en.wikipedia.org/w/index.php?title=Tabarchino&amp;action=edit&amp;redlink=1" TargetMode="External"/><Relationship Id="rId18" Type="http://schemas.openxmlformats.org/officeDocument/2006/relationships/hyperlink" Target="http://en.wikipedia.org/wiki/Mocheno_language" TargetMode="External"/><Relationship Id="rId26" Type="http://schemas.openxmlformats.org/officeDocument/2006/relationships/hyperlink" Target="http://en.wikipedia.org/wiki/Franco-Proven%C3%A7al_language" TargetMode="External"/><Relationship Id="rId3" Type="http://schemas.openxmlformats.org/officeDocument/2006/relationships/hyperlink" Target="http://en.wikipedia.org/wiki/List_of_languages_of_Italy" TargetMode="External"/><Relationship Id="rId21" Type="http://schemas.openxmlformats.org/officeDocument/2006/relationships/hyperlink" Target="http://en.wikipedia.org/wiki/Albanian_language" TargetMode="External"/><Relationship Id="rId34" Type="http://schemas.openxmlformats.org/officeDocument/2006/relationships/hyperlink" Target="http://en.wikipedia.org/wiki/Foreign_language" TargetMode="External"/><Relationship Id="rId7" Type="http://schemas.openxmlformats.org/officeDocument/2006/relationships/hyperlink" Target="http://en.wikipedia.org/wiki/Regional_language" TargetMode="External"/><Relationship Id="rId12" Type="http://schemas.openxmlformats.org/officeDocument/2006/relationships/hyperlink" Target="http://en.wikipedia.org/wiki/Sardinian_language" TargetMode="External"/><Relationship Id="rId17" Type="http://schemas.openxmlformats.org/officeDocument/2006/relationships/hyperlink" Target="http://en.wikipedia.org/wiki/Cimbrian_language" TargetMode="External"/><Relationship Id="rId25" Type="http://schemas.openxmlformats.org/officeDocument/2006/relationships/hyperlink" Target="http://en.wikipedia.org/wiki/French_language" TargetMode="External"/><Relationship Id="rId33" Type="http://schemas.openxmlformats.org/officeDocument/2006/relationships/hyperlink" Target="http://en.wikipedia.org/wiki/Maghrebi_Arabic" TargetMode="External"/><Relationship Id="rId2" Type="http://schemas.openxmlformats.org/officeDocument/2006/relationships/notesSlide" Target="../notesSlides/notesSlide43.xml"/><Relationship Id="rId16" Type="http://schemas.openxmlformats.org/officeDocument/2006/relationships/hyperlink" Target="http://en.wikipedia.org/wiki/Ladin_language" TargetMode="External"/><Relationship Id="rId20" Type="http://schemas.openxmlformats.org/officeDocument/2006/relationships/hyperlink" Target="http://en.wikipedia.org/wiki/Minority_language" TargetMode="External"/><Relationship Id="rId29" Type="http://schemas.openxmlformats.org/officeDocument/2006/relationships/hyperlink" Target="http://en.wikipedia.org/wiki/Occitan" TargetMode="External"/><Relationship Id="rId1" Type="http://schemas.openxmlformats.org/officeDocument/2006/relationships/slideLayout" Target="../slideLayouts/slideLayout30.xml"/><Relationship Id="rId6" Type="http://schemas.openxmlformats.org/officeDocument/2006/relationships/hyperlink" Target="http://en.wikipedia.org/wiki/Italian_language" TargetMode="External"/><Relationship Id="rId11" Type="http://schemas.openxmlformats.org/officeDocument/2006/relationships/hyperlink" Target="http://en.wikipedia.org/wiki/Piedmontese_language" TargetMode="External"/><Relationship Id="rId24" Type="http://schemas.openxmlformats.org/officeDocument/2006/relationships/hyperlink" Target="http://en.wikipedia.org/wiki/Croatian_language" TargetMode="External"/><Relationship Id="rId32" Type="http://schemas.openxmlformats.org/officeDocument/2006/relationships/hyperlink" Target="http://en.wikipedia.org/wiki/Berber_languages" TargetMode="External"/><Relationship Id="rId5" Type="http://schemas.openxmlformats.org/officeDocument/2006/relationships/hyperlink" Target="http://en.wikipedia.org/wiki/Official_language" TargetMode="External"/><Relationship Id="rId15" Type="http://schemas.openxmlformats.org/officeDocument/2006/relationships/hyperlink" Target="http://en.wikipedia.org/wiki/Gallurese" TargetMode="External"/><Relationship Id="rId23" Type="http://schemas.openxmlformats.org/officeDocument/2006/relationships/hyperlink" Target="http://en.wikipedia.org/wiki/Greek_language" TargetMode="External"/><Relationship Id="rId28" Type="http://schemas.openxmlformats.org/officeDocument/2006/relationships/hyperlink" Target="http://en.wikipedia.org/wiki/Ladin" TargetMode="External"/><Relationship Id="rId36" Type="http://schemas.openxmlformats.org/officeDocument/2006/relationships/hyperlink" Target="http://en.wikipedia.org/wiki/Spanish_language" TargetMode="External"/><Relationship Id="rId10" Type="http://schemas.openxmlformats.org/officeDocument/2006/relationships/hyperlink" Target="http://en.wikipedia.org/wiki/Slovene_language" TargetMode="External"/><Relationship Id="rId19" Type="http://schemas.openxmlformats.org/officeDocument/2006/relationships/hyperlink" Target="http://en.wikipedia.org/wiki/Venetian_language" TargetMode="External"/><Relationship Id="rId31" Type="http://schemas.openxmlformats.org/officeDocument/2006/relationships/hyperlink" Target="http://en.wikipedia.org/wiki/Romanian_language" TargetMode="External"/><Relationship Id="rId4" Type="http://schemas.openxmlformats.org/officeDocument/2006/relationships/image" Target="../media/image38.png"/><Relationship Id="rId9" Type="http://schemas.openxmlformats.org/officeDocument/2006/relationships/hyperlink" Target="http://en.wikipedia.org/wiki/Neapolitan_language" TargetMode="External"/><Relationship Id="rId14" Type="http://schemas.openxmlformats.org/officeDocument/2006/relationships/hyperlink" Target="http://en.wikipedia.org/wiki/Sassarese" TargetMode="External"/><Relationship Id="rId22" Type="http://schemas.openxmlformats.org/officeDocument/2006/relationships/hyperlink" Target="http://en.wikipedia.org/wiki/Catalan_language" TargetMode="External"/><Relationship Id="rId27" Type="http://schemas.openxmlformats.org/officeDocument/2006/relationships/hyperlink" Target="http://en.wikipedia.org/wiki/Friulian" TargetMode="External"/><Relationship Id="rId30" Type="http://schemas.openxmlformats.org/officeDocument/2006/relationships/hyperlink" Target="http://en.wikipedia.org/wiki/Immigrant_language" TargetMode="External"/><Relationship Id="rId35" Type="http://schemas.openxmlformats.org/officeDocument/2006/relationships/hyperlink" Target="http://en.wikipedia.org/wiki/English_language" TargetMode="External"/><Relationship Id="rId8" Type="http://schemas.openxmlformats.org/officeDocument/2006/relationships/hyperlink" Target="http://en.wikipedia.org/wiki/German_language"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5.xml"/><Relationship Id="rId1" Type="http://schemas.openxmlformats.org/officeDocument/2006/relationships/slideLayout" Target="../slideLayouts/slideLayout30.xml"/><Relationship Id="rId5" Type="http://schemas.openxmlformats.org/officeDocument/2006/relationships/image" Target="../media/image9.png"/><Relationship Id="rId4" Type="http://schemas.openxmlformats.org/officeDocument/2006/relationships/image" Target="../media/image38.png"/></Relationships>
</file>

<file path=ppt/slides/_rels/slide79.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6.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1.xml"/><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100.png"/><Relationship Id="rId5" Type="http://schemas.openxmlformats.org/officeDocument/2006/relationships/customXml" Target="../ink/ink6.xml"/><Relationship Id="rId4" Type="http://schemas.openxmlformats.org/officeDocument/2006/relationships/image" Target="../media/image1090.png"/></Relationships>
</file>

<file path=ppt/slides/_rels/slide91.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customXml" Target="../ink/ink13.xml"/><Relationship Id="rId3" Type="http://schemas.openxmlformats.org/officeDocument/2006/relationships/customXml" Target="../ink/ink8.xml"/><Relationship Id="rId7" Type="http://schemas.openxmlformats.org/officeDocument/2006/relationships/customXml" Target="../ink/ink10.xml"/><Relationship Id="rId12" Type="http://schemas.openxmlformats.org/officeDocument/2006/relationships/image" Target="../media/image390.png"/><Relationship Id="rId2" Type="http://schemas.openxmlformats.org/officeDocument/2006/relationships/hyperlink" Target="http://www.d.umn.edu/cla/faculty/troufs/anth1095/index.html#Gannon" TargetMode="External"/><Relationship Id="rId16" Type="http://schemas.openxmlformats.org/officeDocument/2006/relationships/image" Target="../media/image410.png"/><Relationship Id="rId1" Type="http://schemas.openxmlformats.org/officeDocument/2006/relationships/slideLayout" Target="../slideLayouts/slideLayout14.xml"/><Relationship Id="rId6" Type="http://schemas.openxmlformats.org/officeDocument/2006/relationships/image" Target="../media/image360.png"/><Relationship Id="rId11" Type="http://schemas.openxmlformats.org/officeDocument/2006/relationships/customXml" Target="../ink/ink12.xml"/><Relationship Id="rId5" Type="http://schemas.openxmlformats.org/officeDocument/2006/relationships/customXml" Target="../ink/ink9.xml"/><Relationship Id="rId15" Type="http://schemas.openxmlformats.org/officeDocument/2006/relationships/customXml" Target="../ink/ink14.xml"/><Relationship Id="rId10" Type="http://schemas.openxmlformats.org/officeDocument/2006/relationships/image" Target="../media/image380.png"/><Relationship Id="rId4" Type="http://schemas.openxmlformats.org/officeDocument/2006/relationships/image" Target="../media/image350.png"/><Relationship Id="rId9" Type="http://schemas.openxmlformats.org/officeDocument/2006/relationships/customXml" Target="../ink/ink11.xml"/><Relationship Id="rId14" Type="http://schemas.openxmlformats.org/officeDocument/2006/relationships/image" Target="../media/image400.png"/></Relationships>
</file>

<file path=ppt/slides/_rels/slide92.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 Id="rId6" Type="http://schemas.openxmlformats.org/officeDocument/2006/relationships/image" Target="../media/image1180.png"/><Relationship Id="rId5" Type="http://schemas.openxmlformats.org/officeDocument/2006/relationships/customXml" Target="../ink/ink16.xml"/><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8" Type="http://schemas.openxmlformats.org/officeDocument/2006/relationships/image" Target="../media/image1210.png"/><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123.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 Id="rId6" Type="http://schemas.openxmlformats.org/officeDocument/2006/relationships/image" Target="../media/image1200.png"/><Relationship Id="rId11" Type="http://schemas.openxmlformats.org/officeDocument/2006/relationships/customXml" Target="../ink/ink21.xml"/><Relationship Id="rId5" Type="http://schemas.openxmlformats.org/officeDocument/2006/relationships/customXml" Target="../ink/ink18.xml"/><Relationship Id="rId10" Type="http://schemas.openxmlformats.org/officeDocument/2006/relationships/image" Target="../media/image122.png"/><Relationship Id="rId4" Type="http://schemas.openxmlformats.org/officeDocument/2006/relationships/image" Target="../media/image1190.png"/><Relationship Id="rId9" Type="http://schemas.openxmlformats.org/officeDocument/2006/relationships/customXml" Target="../ink/ink20.xml"/></Relationships>
</file>

<file path=ppt/slides/_rels/slide94.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 Id="rId6" Type="http://schemas.openxmlformats.org/officeDocument/2006/relationships/image" Target="../media/image125.png"/><Relationship Id="rId5" Type="http://schemas.openxmlformats.org/officeDocument/2006/relationships/customXml" Target="../ink/ink23.xml"/><Relationship Id="rId4" Type="http://schemas.openxmlformats.org/officeDocument/2006/relationships/image" Target="../media/image124.png"/></Relationships>
</file>

<file path=ppt/slides/_rels/slide9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customXml" Target="../ink/ink24.xml"/><Relationship Id="rId7" Type="http://schemas.openxmlformats.org/officeDocument/2006/relationships/customXml" Target="../ink/ink26.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27.png"/><Relationship Id="rId5" Type="http://schemas.openxmlformats.org/officeDocument/2006/relationships/customXml" Target="../ink/ink25.xml"/><Relationship Id="rId10" Type="http://schemas.openxmlformats.org/officeDocument/2006/relationships/image" Target="../media/image129.png"/><Relationship Id="rId4" Type="http://schemas.openxmlformats.org/officeDocument/2006/relationships/image" Target="../media/image126.png"/><Relationship Id="rId9" Type="http://schemas.openxmlformats.org/officeDocument/2006/relationships/customXml" Target="../ink/ink27.xml"/></Relationships>
</file>

<file path=ppt/slides/_rels/slide96.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31.png"/><Relationship Id="rId5" Type="http://schemas.openxmlformats.org/officeDocument/2006/relationships/customXml" Target="../ink/ink29.xml"/><Relationship Id="rId4" Type="http://schemas.openxmlformats.org/officeDocument/2006/relationships/image" Target="../media/image130.png"/></Relationships>
</file>

<file path=ppt/slides/_rels/slide9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customXml" Target="../ink/ink30.xml"/><Relationship Id="rId7" Type="http://schemas.openxmlformats.org/officeDocument/2006/relationships/customXml" Target="../ink/ink3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33.png"/><Relationship Id="rId5" Type="http://schemas.openxmlformats.org/officeDocument/2006/relationships/customXml" Target="../ink/ink31.xml"/><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customXml" Target="../ink/ink33.xml"/></Relationships>
</file>

<file path=ppt/slides/_rels/slide98.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99.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52.xml"/><Relationship Id="rId1" Type="http://schemas.openxmlformats.org/officeDocument/2006/relationships/slideLayout" Target="../slideLayouts/slideLayout1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362200"/>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Regions</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261556"/>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Subtitle 2">
            <a:extLst>
              <a:ext uri="{FF2B5EF4-FFF2-40B4-BE49-F238E27FC236}">
                <a16:creationId xmlns:a16="http://schemas.microsoft.com/office/drawing/2014/main" id="{66A17C16-59F9-4A83-8916-EC00C2E2E3A1}"/>
              </a:ext>
            </a:extLst>
          </p:cNvPr>
          <p:cNvSpPr txBox="1">
            <a:spLocks/>
          </p:cNvSpPr>
          <p:nvPr/>
        </p:nvSpPr>
        <p:spPr>
          <a:xfrm>
            <a:off x="1238450" y="2331792"/>
            <a:ext cx="6704638" cy="1113626"/>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1" name="Rectangle 10">
            <a:extLst>
              <a:ext uri="{FF2B5EF4-FFF2-40B4-BE49-F238E27FC236}">
                <a16:creationId xmlns:a16="http://schemas.microsoft.com/office/drawing/2014/main" id="{10C9B89F-C1E3-4DB4-A7D5-0DF2A9CAD82B}"/>
              </a:ext>
            </a:extLst>
          </p:cNvPr>
          <p:cNvSpPr>
            <a:spLocks noChangeArrowheads="1"/>
          </p:cNvSpPr>
          <p:nvPr/>
        </p:nvSpPr>
        <p:spPr bwMode="auto">
          <a:xfrm>
            <a:off x="609222" y="573565"/>
            <a:ext cx="7925568" cy="1569660"/>
          </a:xfrm>
          <a:prstGeom prst="rect">
            <a:avLst/>
          </a:prstGeom>
          <a:solidFill>
            <a:srgbClr val="15A043"/>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2050770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7987" name="Rectangle 3"/>
          <p:cNvSpPr>
            <a:spLocks noGrp="1" noChangeArrowheads="1"/>
          </p:cNvSpPr>
          <p:nvPr>
            <p:ph type="body" idx="1"/>
          </p:nvPr>
        </p:nvSpPr>
        <p:spPr>
          <a:xfrm>
            <a:off x="914400" y="2743200"/>
            <a:ext cx="7315200" cy="2308324"/>
          </a:xfrm>
        </p:spPr>
        <p:txBody>
          <a:bodyPr/>
          <a:lstStyle/>
          <a:p>
            <a:pPr marL="0" indent="0" algn="ctr" eaLnBrk="1" hangingPunct="1">
              <a:spcBef>
                <a:spcPts val="0"/>
              </a:spcBef>
              <a:buNone/>
            </a:pPr>
            <a:r>
              <a:rPr lang="en-US" sz="2400" dirty="0"/>
              <a:t>Although many of the differences </a:t>
            </a:r>
          </a:p>
          <a:p>
            <a:pPr marL="0" indent="0" algn="ctr" eaLnBrk="1" hangingPunct="1">
              <a:spcBef>
                <a:spcPts val="0"/>
              </a:spcBef>
              <a:buNone/>
            </a:pPr>
            <a:r>
              <a:rPr lang="en-US" sz="2400" dirty="0"/>
              <a:t>between “the Two </a:t>
            </a:r>
            <a:r>
              <a:rPr lang="en-US" sz="2400" dirty="0" err="1"/>
              <a:t>Italies</a:t>
            </a:r>
            <a:r>
              <a:rPr lang="en-US" sz="2400" dirty="0"/>
              <a:t>” </a:t>
            </a:r>
          </a:p>
          <a:p>
            <a:pPr marL="0" indent="0" algn="ctr" eaLnBrk="1" hangingPunct="1">
              <a:spcBef>
                <a:spcPts val="0"/>
              </a:spcBef>
              <a:buNone/>
            </a:pPr>
            <a:r>
              <a:rPr lang="en-US" sz="2400" dirty="0"/>
              <a:t>have been defused and minimized through time </a:t>
            </a:r>
          </a:p>
          <a:p>
            <a:pPr marL="0" indent="0" algn="ctr" eaLnBrk="1" hangingPunct="1">
              <a:spcBef>
                <a:spcPts val="0"/>
              </a:spcBef>
              <a:buNone/>
            </a:pPr>
            <a:r>
              <a:rPr lang="en-US" sz="3600" b="1" dirty="0"/>
              <a:t>business dealings differ in the two regions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9011" name="Rectangle 3"/>
          <p:cNvSpPr>
            <a:spLocks noGrp="1" noChangeArrowheads="1"/>
          </p:cNvSpPr>
          <p:nvPr>
            <p:ph type="body" idx="1"/>
          </p:nvPr>
        </p:nvSpPr>
        <p:spPr>
          <a:xfrm>
            <a:off x="914400" y="1315018"/>
            <a:ext cx="7315200" cy="4862870"/>
          </a:xfrm>
        </p:spPr>
        <p:txBody>
          <a:bodyPr/>
          <a:lstStyle/>
          <a:p>
            <a:pPr marL="0" indent="0" algn="ctr" eaLnBrk="1" hangingPunct="1">
              <a:spcBef>
                <a:spcPts val="0"/>
              </a:spcBef>
              <a:buNone/>
            </a:pPr>
            <a:r>
              <a:rPr lang="en-US" sz="2400" dirty="0">
                <a:solidFill>
                  <a:schemeClr val="accent1">
                    <a:lumMod val="90000"/>
                  </a:schemeClr>
                </a:solidFill>
              </a:rPr>
              <a:t>Working with people from </a:t>
            </a:r>
          </a:p>
          <a:p>
            <a:pPr marL="0" indent="0" algn="ctr" eaLnBrk="1" hangingPunct="1">
              <a:spcBef>
                <a:spcPts val="0"/>
              </a:spcBef>
              <a:buNone/>
            </a:pPr>
            <a:r>
              <a:rPr lang="en-US" b="1" dirty="0"/>
              <a:t>northern Italy</a:t>
            </a:r>
            <a:endParaRPr lang="en-US" sz="2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a low-context subculture that </a:t>
            </a:r>
          </a:p>
          <a:p>
            <a:pPr marL="0" indent="0" algn="ctr" eaLnBrk="1" hangingPunct="1">
              <a:spcBef>
                <a:spcPts val="0"/>
              </a:spcBef>
              <a:buNone/>
            </a:pPr>
            <a:r>
              <a:rPr lang="en-US" sz="2800" dirty="0"/>
              <a:t>emphasizes written rules and agreements, is </a:t>
            </a:r>
            <a:br>
              <a:rPr lang="en-US" sz="2800" dirty="0"/>
            </a:br>
            <a:r>
              <a:rPr lang="en-US" b="1" dirty="0"/>
              <a:t>much like dealing with the Americans or Germans</a:t>
            </a:r>
            <a:endParaRPr lang="en-US" sz="2800" b="1" dirty="0"/>
          </a:p>
          <a:p>
            <a:pPr eaLnBrk="1" hangingPunct="1">
              <a:spcBef>
                <a:spcPts val="0"/>
              </a:spcBef>
            </a:pPr>
            <a:endParaRPr lang="en-US" sz="1400" dirty="0"/>
          </a:p>
          <a:p>
            <a:pPr lvl="1" eaLnBrk="1" hangingPunct="1">
              <a:spcBef>
                <a:spcPts val="0"/>
              </a:spcBef>
            </a:pPr>
            <a:r>
              <a:rPr lang="en-US" sz="2000" dirty="0">
                <a:solidFill>
                  <a:schemeClr val="accent1">
                    <a:lumMod val="90000"/>
                  </a:schemeClr>
                </a:solidFill>
              </a:rPr>
              <a:t>Negotiating effectively with northern Italians essentially means communicating with them in A</a:t>
            </a:r>
            <a:br>
              <a:rPr lang="en-US" sz="2000" dirty="0"/>
            </a:br>
            <a:r>
              <a:rPr lang="en-US" sz="2400" b="1" dirty="0"/>
              <a:t>straightforward, sophisticated manner</a:t>
            </a:r>
            <a:endParaRPr lang="en-US" sz="2000" b="1" dirty="0"/>
          </a:p>
          <a:p>
            <a:pPr lvl="1" eaLnBrk="1" hangingPunct="1">
              <a:spcBef>
                <a:spcPts val="0"/>
              </a:spcBef>
            </a:pPr>
            <a:endParaRPr lang="en-US" sz="1600" dirty="0"/>
          </a:p>
          <a:p>
            <a:pPr lvl="1" eaLnBrk="1" hangingPunct="1">
              <a:spcBef>
                <a:spcPts val="0"/>
              </a:spcBef>
            </a:pPr>
            <a:r>
              <a:rPr lang="en-US" sz="2400" b="1" dirty="0"/>
              <a:t>social talk should be kept to a minimum </a:t>
            </a:r>
            <a:br>
              <a:rPr lang="en-US" sz="2400" b="1" dirty="0"/>
            </a:br>
            <a:r>
              <a:rPr lang="en-US" sz="2000" dirty="0">
                <a:solidFill>
                  <a:schemeClr val="accent1">
                    <a:lumMod val="90000"/>
                  </a:schemeClr>
                </a:solidFill>
              </a:rPr>
              <a:t>in order to get down to business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118DB45-4EDB-4289-AEB6-5C077A09F01C}"/>
                  </a:ext>
                </a:extLst>
              </p14:cNvPr>
              <p14:cNvContentPartPr/>
              <p14:nvPr/>
            </p14:nvContentPartPr>
            <p14:xfrm>
              <a:off x="3314300" y="1942280"/>
              <a:ext cx="2438640" cy="100800"/>
            </p14:xfrm>
          </p:contentPart>
        </mc:Choice>
        <mc:Fallback xmlns="">
          <p:pic>
            <p:nvPicPr>
              <p:cNvPr id="2" name="Ink 1">
                <a:extLst>
                  <a:ext uri="{FF2B5EF4-FFF2-40B4-BE49-F238E27FC236}">
                    <a16:creationId xmlns:a16="http://schemas.microsoft.com/office/drawing/2014/main" id="{9118DB45-4EDB-4289-AEB6-5C077A09F01C}"/>
                  </a:ext>
                </a:extLst>
              </p:cNvPr>
              <p:cNvPicPr/>
              <p:nvPr/>
            </p:nvPicPr>
            <p:blipFill>
              <a:blip r:embed="rId4"/>
              <a:stretch>
                <a:fillRect/>
              </a:stretch>
            </p:blipFill>
            <p:spPr>
              <a:xfrm>
                <a:off x="3260300" y="1834640"/>
                <a:ext cx="2546280" cy="316440"/>
              </a:xfrm>
              <a:prstGeom prst="rect">
                <a:avLst/>
              </a:prstGeom>
            </p:spPr>
          </p:pic>
        </mc:Fallback>
      </mc:AlternateContent>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0035" name="Rectangle 3"/>
          <p:cNvSpPr>
            <a:spLocks noGrp="1" noChangeArrowheads="1"/>
          </p:cNvSpPr>
          <p:nvPr>
            <p:ph type="body" idx="1"/>
          </p:nvPr>
        </p:nvSpPr>
        <p:spPr>
          <a:xfrm>
            <a:off x="914400" y="1314736"/>
            <a:ext cx="7315200" cy="5386090"/>
          </a:xfrm>
        </p:spPr>
        <p:txBody>
          <a:bodyPr/>
          <a:lstStyle/>
          <a:p>
            <a:pPr marL="0" indent="0" algn="ctr" eaLnBrk="1" hangingPunct="1">
              <a:spcBef>
                <a:spcPts val="0"/>
              </a:spcBef>
              <a:buNone/>
            </a:pPr>
            <a:r>
              <a:rPr lang="en-US" sz="2400" dirty="0">
                <a:solidFill>
                  <a:schemeClr val="accent1">
                    <a:lumMod val="90000"/>
                  </a:schemeClr>
                </a:solidFill>
              </a:rPr>
              <a:t>When negotiating with people from </a:t>
            </a:r>
          </a:p>
          <a:p>
            <a:pPr marL="0" indent="0" algn="ctr" eaLnBrk="1" hangingPunct="1">
              <a:spcBef>
                <a:spcPts val="0"/>
              </a:spcBef>
              <a:buNone/>
            </a:pPr>
            <a:r>
              <a:rPr lang="en-US" b="1" dirty="0"/>
              <a:t>southern Italy</a:t>
            </a:r>
            <a:endParaRPr lang="en-US" sz="2800" dirty="0"/>
          </a:p>
          <a:p>
            <a:pPr marL="0" indent="0" algn="ctr" eaLnBrk="1" hangingPunct="1">
              <a:spcBef>
                <a:spcPts val="0"/>
              </a:spcBef>
              <a:buNone/>
            </a:pPr>
            <a:r>
              <a:rPr lang="en-US" sz="2400" dirty="0">
                <a:solidFill>
                  <a:schemeClr val="accent1">
                    <a:lumMod val="90000"/>
                  </a:schemeClr>
                </a:solidFill>
              </a:rPr>
              <a:t>a high-context subculture in which </a:t>
            </a:r>
            <a:br>
              <a:rPr lang="en-US" sz="2800" dirty="0"/>
            </a:br>
            <a:r>
              <a:rPr lang="en-US" b="1" dirty="0"/>
              <a:t>oral communication and subtle nuances are stressed</a:t>
            </a:r>
            <a:r>
              <a:rPr lang="en-US" sz="2800" dirty="0"/>
              <a:t>,</a:t>
            </a:r>
          </a:p>
          <a:p>
            <a:pPr marL="0" indent="0" algn="ctr" eaLnBrk="1" hangingPunct="1">
              <a:spcBef>
                <a:spcPts val="0"/>
              </a:spcBef>
              <a:buNone/>
            </a:pPr>
            <a:r>
              <a:rPr lang="en-US" sz="2800" dirty="0"/>
              <a:t> a visitor must spend time </a:t>
            </a:r>
          </a:p>
          <a:p>
            <a:pPr marL="0" indent="0" algn="ctr" eaLnBrk="1" hangingPunct="1">
              <a:spcBef>
                <a:spcPts val="0"/>
              </a:spcBef>
              <a:buNone/>
            </a:pPr>
            <a:r>
              <a:rPr lang="en-US" b="1" dirty="0"/>
              <a:t>establishing rapport </a:t>
            </a:r>
          </a:p>
          <a:p>
            <a:pPr marL="0" indent="0" algn="ctr" eaLnBrk="1" hangingPunct="1">
              <a:spcBef>
                <a:spcPts val="0"/>
              </a:spcBef>
              <a:buNone/>
            </a:pPr>
            <a:r>
              <a:rPr lang="en-US" sz="2400" dirty="0">
                <a:solidFill>
                  <a:schemeClr val="accent1">
                    <a:lumMod val="90000"/>
                  </a:schemeClr>
                </a:solidFill>
              </a:rPr>
              <a:t>with his or her counterparts</a:t>
            </a:r>
          </a:p>
          <a:p>
            <a:pPr eaLnBrk="1" hangingPunct="1">
              <a:spcBef>
                <a:spcPts val="0"/>
              </a:spcBef>
            </a:pPr>
            <a:endParaRPr lang="en-US" sz="1600" dirty="0"/>
          </a:p>
          <a:p>
            <a:pPr marL="463550" lvl="1" indent="-231775" eaLnBrk="1" hangingPunct="1">
              <a:spcBef>
                <a:spcPts val="0"/>
              </a:spcBef>
            </a:pPr>
            <a:r>
              <a:rPr lang="en-US" sz="2400" b="1" dirty="0"/>
              <a:t>long-term relationship </a:t>
            </a:r>
            <a:r>
              <a:rPr lang="en-US" sz="2400" dirty="0">
                <a:solidFill>
                  <a:schemeClr val="accent1">
                    <a:lumMod val="90000"/>
                  </a:schemeClr>
                </a:solidFill>
              </a:rPr>
              <a:t>are important to southern Italians, and</a:t>
            </a:r>
            <a:r>
              <a:rPr lang="en-US" sz="2000" dirty="0">
                <a:solidFill>
                  <a:schemeClr val="accent1">
                    <a:lumMod val="90000"/>
                  </a:schemeClr>
                </a:solidFill>
              </a:rPr>
              <a:t> </a:t>
            </a:r>
            <a:r>
              <a:rPr lang="en-US" sz="2400" b="1" dirty="0"/>
              <a:t>trust</a:t>
            </a:r>
            <a:r>
              <a:rPr lang="en-US" dirty="0"/>
              <a:t> </a:t>
            </a:r>
            <a:r>
              <a:rPr lang="en-US" sz="2400" dirty="0">
                <a:solidFill>
                  <a:schemeClr val="accent1">
                    <a:lumMod val="90000"/>
                  </a:schemeClr>
                </a:solidFill>
              </a:rPr>
              <a:t>must be built up before business dealings can become truly effective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E81E0CB-CE01-4A34-BB5C-6259DCE2D313}"/>
                  </a:ext>
                </a:extLst>
              </p14:cNvPr>
              <p14:cNvContentPartPr/>
              <p14:nvPr/>
            </p14:nvContentPartPr>
            <p14:xfrm>
              <a:off x="3276140" y="1903400"/>
              <a:ext cx="2614320" cy="52920"/>
            </p14:xfrm>
          </p:contentPart>
        </mc:Choice>
        <mc:Fallback xmlns="">
          <p:pic>
            <p:nvPicPr>
              <p:cNvPr id="2" name="Ink 1">
                <a:extLst>
                  <a:ext uri="{FF2B5EF4-FFF2-40B4-BE49-F238E27FC236}">
                    <a16:creationId xmlns:a16="http://schemas.microsoft.com/office/drawing/2014/main" id="{4E81E0CB-CE01-4A34-BB5C-6259DCE2D313}"/>
                  </a:ext>
                </a:extLst>
              </p:cNvPr>
              <p:cNvPicPr/>
              <p:nvPr/>
            </p:nvPicPr>
            <p:blipFill>
              <a:blip r:embed="rId4"/>
              <a:stretch>
                <a:fillRect/>
              </a:stretch>
            </p:blipFill>
            <p:spPr>
              <a:xfrm>
                <a:off x="3222140" y="1795400"/>
                <a:ext cx="2721960" cy="268560"/>
              </a:xfrm>
              <a:prstGeom prst="rect">
                <a:avLst/>
              </a:prstGeom>
            </p:spPr>
          </p:pic>
        </mc:Fallback>
      </mc:AlternateContent>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4801314"/>
          </a:xfrm>
        </p:spPr>
        <p:txBody>
          <a:bodyPr/>
          <a:lstStyle/>
          <a:p>
            <a:pPr marL="0" indent="0" algn="ctr" eaLnBrk="1" hangingPunct="1">
              <a:spcBef>
                <a:spcPts val="0"/>
              </a:spcBef>
              <a:buNone/>
            </a:pPr>
            <a:r>
              <a:rPr lang="en-US" sz="2400" dirty="0"/>
              <a:t>In spite of these subtle differences, </a:t>
            </a:r>
          </a:p>
          <a:p>
            <a:pPr marL="0" indent="0" algn="ctr" eaLnBrk="1" hangingPunct="1">
              <a:spcBef>
                <a:spcPts val="0"/>
              </a:spcBef>
              <a:buNone/>
            </a:pPr>
            <a:r>
              <a:rPr lang="en-US" b="1" dirty="0"/>
              <a:t>most Italians use </a:t>
            </a:r>
          </a:p>
          <a:p>
            <a:pPr marL="0" indent="0" algn="ctr" eaLnBrk="1" hangingPunct="1">
              <a:spcBef>
                <a:spcPts val="0"/>
              </a:spcBef>
              <a:buNone/>
            </a:pPr>
            <a:r>
              <a:rPr lang="en-US" b="1" dirty="0"/>
              <a:t>a collaborative style of negotiating </a:t>
            </a:r>
          </a:p>
          <a:p>
            <a:pPr marL="0" indent="0" algn="ctr" eaLnBrk="1" hangingPunct="1">
              <a:spcBef>
                <a:spcPts val="0"/>
              </a:spcBef>
              <a:buNone/>
            </a:pPr>
            <a:r>
              <a:rPr lang="en-US" b="1" dirty="0"/>
              <a:t>in that they will continue a dialogue until everyone’s needs are met</a:t>
            </a:r>
          </a:p>
          <a:p>
            <a:pPr eaLnBrk="1" hangingPunct="1">
              <a:spcBef>
                <a:spcPts val="0"/>
              </a:spcBef>
            </a:pPr>
            <a:endParaRPr lang="en-US" sz="1200" dirty="0"/>
          </a:p>
          <a:p>
            <a:pPr lvl="1" eaLnBrk="1" hangingPunct="1">
              <a:spcBef>
                <a:spcPts val="0"/>
              </a:spcBef>
            </a:pPr>
            <a:r>
              <a:rPr lang="en-US" sz="2400" dirty="0"/>
              <a:t>Part of this style is due to the </a:t>
            </a:r>
            <a:br>
              <a:rPr lang="en-US" sz="2400" dirty="0"/>
            </a:br>
            <a:r>
              <a:rPr lang="en-US" b="1" dirty="0"/>
              <a:t>emotional nature</a:t>
            </a:r>
            <a:r>
              <a:rPr lang="en-US" sz="2400" b="1" dirty="0"/>
              <a:t> </a:t>
            </a:r>
            <a:r>
              <a:rPr lang="en-US" sz="2400" dirty="0"/>
              <a:t>of many Italians</a:t>
            </a:r>
            <a:endParaRPr lang="en-US" sz="2000" dirty="0"/>
          </a:p>
          <a:p>
            <a:pPr lvl="1" eaLnBrk="1" hangingPunct="1">
              <a:spcBef>
                <a:spcPts val="0"/>
              </a:spcBef>
              <a:buNone/>
            </a:pPr>
            <a:endParaRPr lang="en-US" sz="1200" dirty="0"/>
          </a:p>
          <a:p>
            <a:pPr lvl="1" eaLnBrk="1" hangingPunct="1">
              <a:spcBef>
                <a:spcPts val="0"/>
              </a:spcBef>
            </a:pPr>
            <a:r>
              <a:rPr lang="en-US" sz="2400" dirty="0"/>
              <a:t>The  emotional nature of such Italians enables them to </a:t>
            </a:r>
            <a:r>
              <a:rPr lang="en-US" b="1" dirty="0"/>
              <a:t>see past the words spoken to the emotions felt </a:t>
            </a:r>
            <a:endParaRPr lang="en-US" sz="20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3600986"/>
          </a:xfrm>
        </p:spPr>
        <p:txBody>
          <a:bodyPr/>
          <a:lstStyle/>
          <a:p>
            <a:pPr marL="0" indent="0" algn="ctr" eaLnBrk="1" hangingPunct="1">
              <a:spcBef>
                <a:spcPts val="0"/>
              </a:spcBef>
              <a:buNone/>
            </a:pPr>
            <a:r>
              <a:rPr lang="en-US" sz="2400" dirty="0">
                <a:solidFill>
                  <a:schemeClr val="accent1"/>
                </a:solidFill>
              </a:rPr>
              <a:t>In spite of these subtle differences, </a:t>
            </a:r>
          </a:p>
          <a:p>
            <a:pPr marL="0" indent="0" algn="ctr" eaLnBrk="1" hangingPunct="1">
              <a:spcBef>
                <a:spcPts val="0"/>
              </a:spcBef>
              <a:buNone/>
            </a:pPr>
            <a:r>
              <a:rPr lang="en-US" b="1" dirty="0">
                <a:solidFill>
                  <a:schemeClr val="accent1"/>
                </a:solidFill>
              </a:rPr>
              <a:t>most Italians use </a:t>
            </a:r>
          </a:p>
          <a:p>
            <a:pPr marL="0" indent="0" algn="ctr" eaLnBrk="1" hangingPunct="1">
              <a:spcBef>
                <a:spcPts val="0"/>
              </a:spcBef>
              <a:buNone/>
            </a:pPr>
            <a:r>
              <a:rPr lang="en-US" b="1" dirty="0">
                <a:solidFill>
                  <a:schemeClr val="accent1"/>
                </a:solidFill>
              </a:rPr>
              <a:t>a collaborative style of negotiating </a:t>
            </a:r>
          </a:p>
          <a:p>
            <a:pPr marL="0" indent="0" algn="ctr" eaLnBrk="1" hangingPunct="1">
              <a:spcBef>
                <a:spcPts val="0"/>
              </a:spcBef>
              <a:buNone/>
            </a:pPr>
            <a:r>
              <a:rPr lang="en-US" b="1" dirty="0">
                <a:solidFill>
                  <a:schemeClr val="accent1"/>
                </a:solidFill>
              </a:rPr>
              <a:t>in that they will continue a dialogue until everyone’s needs are met</a:t>
            </a:r>
          </a:p>
          <a:p>
            <a:pPr eaLnBrk="1" hangingPunct="1">
              <a:spcBef>
                <a:spcPts val="0"/>
              </a:spcBef>
            </a:pPr>
            <a:endParaRPr lang="en-US" sz="1200" dirty="0"/>
          </a:p>
          <a:p>
            <a:pPr lvl="1" eaLnBrk="1" hangingPunct="1">
              <a:spcBef>
                <a:spcPts val="0"/>
              </a:spcBef>
            </a:pPr>
            <a:r>
              <a:rPr lang="en-US" sz="3200" b="1" dirty="0"/>
              <a:t>communication involves much more than words</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2083" name="Rectangle 3"/>
          <p:cNvSpPr>
            <a:spLocks noGrp="1" noChangeArrowheads="1"/>
          </p:cNvSpPr>
          <p:nvPr>
            <p:ph type="body" idx="1"/>
          </p:nvPr>
        </p:nvSpPr>
        <p:spPr>
          <a:xfrm>
            <a:off x="914400" y="1820840"/>
            <a:ext cx="7315200" cy="4339650"/>
          </a:xfrm>
        </p:spPr>
        <p:txBody>
          <a:bodyPr/>
          <a:lstStyle/>
          <a:p>
            <a:pPr eaLnBrk="1" hangingPunct="1">
              <a:spcBef>
                <a:spcPts val="0"/>
              </a:spcBef>
            </a:pPr>
            <a:r>
              <a:rPr lang="en-US" sz="2800" dirty="0"/>
              <a:t>This insight helps them </a:t>
            </a:r>
            <a:r>
              <a:rPr lang="en-US" b="1" dirty="0"/>
              <a:t>empathize and understand the needs</a:t>
            </a:r>
            <a:r>
              <a:rPr lang="en-US" sz="2800" dirty="0"/>
              <a:t> </a:t>
            </a:r>
            <a:r>
              <a:rPr lang="en-US" sz="2800" dirty="0">
                <a:solidFill>
                  <a:schemeClr val="accent1"/>
                </a:solidFill>
              </a:rPr>
              <a:t>of those with whom they negotiate</a:t>
            </a:r>
          </a:p>
          <a:p>
            <a:pPr eaLnBrk="1" hangingPunct="1">
              <a:spcBef>
                <a:spcPts val="0"/>
              </a:spcBef>
            </a:pPr>
            <a:endParaRPr lang="en-US" sz="1600" dirty="0"/>
          </a:p>
          <a:p>
            <a:pPr eaLnBrk="1" hangingPunct="1">
              <a:spcBef>
                <a:spcPts val="0"/>
              </a:spcBef>
            </a:pPr>
            <a:r>
              <a:rPr lang="en-US" sz="2800" dirty="0">
                <a:solidFill>
                  <a:schemeClr val="accent1"/>
                </a:solidFill>
              </a:rPr>
              <a:t>Such aggressive yet emotional Italians </a:t>
            </a:r>
            <a:r>
              <a:rPr lang="en-US" b="1" dirty="0"/>
              <a:t>want to please everyone, including themselves</a:t>
            </a:r>
            <a:endParaRPr lang="en-US" sz="2800" b="1" dirty="0"/>
          </a:p>
          <a:p>
            <a:pPr eaLnBrk="1" hangingPunct="1">
              <a:spcBef>
                <a:spcPts val="0"/>
              </a:spcBef>
            </a:pPr>
            <a:endParaRPr lang="en-US" sz="1600" dirty="0"/>
          </a:p>
          <a:p>
            <a:pPr eaLnBrk="1" hangingPunct="1">
              <a:spcBef>
                <a:spcPts val="0"/>
              </a:spcBef>
            </a:pPr>
            <a:r>
              <a:rPr lang="en-US" sz="2800" dirty="0">
                <a:solidFill>
                  <a:schemeClr val="accent1"/>
                </a:solidFill>
              </a:rPr>
              <a:t>Therefore, </a:t>
            </a:r>
            <a:r>
              <a:rPr lang="en-US" sz="2800" dirty="0"/>
              <a:t>the </a:t>
            </a:r>
            <a:r>
              <a:rPr lang="en-US" b="1" dirty="0"/>
              <a:t>collaborative style </a:t>
            </a:r>
            <a:r>
              <a:rPr lang="en-US" sz="2800" dirty="0"/>
              <a:t>of negotiating is common throughout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3107" name="Rectangle 3"/>
          <p:cNvSpPr>
            <a:spLocks noGrp="1" noChangeArrowheads="1"/>
          </p:cNvSpPr>
          <p:nvPr>
            <p:ph type="body" idx="1"/>
          </p:nvPr>
        </p:nvSpPr>
        <p:spPr>
          <a:xfrm>
            <a:off x="914400" y="1613848"/>
            <a:ext cx="7315200" cy="4693593"/>
          </a:xfrm>
        </p:spPr>
        <p:txBody>
          <a:bodyPr/>
          <a:lstStyle/>
          <a:p>
            <a:pPr marL="0" indent="0" algn="ctr" eaLnBrk="1" hangingPunct="1">
              <a:spcBef>
                <a:spcPts val="0"/>
              </a:spcBef>
              <a:buNone/>
            </a:pPr>
            <a:r>
              <a:rPr lang="en-US" sz="2800" dirty="0">
                <a:solidFill>
                  <a:schemeClr val="accent1"/>
                </a:solidFill>
              </a:rPr>
              <a:t>Similar to the operative importance of both </a:t>
            </a:r>
            <a:r>
              <a:rPr lang="en-US" sz="2800" dirty="0"/>
              <a:t>the </a:t>
            </a:r>
            <a:r>
              <a:rPr lang="en-US" b="1" dirty="0"/>
              <a:t>chorus and soloists</a:t>
            </a:r>
            <a:r>
              <a:rPr lang="en-US" sz="2800" dirty="0"/>
              <a:t>, </a:t>
            </a:r>
          </a:p>
          <a:p>
            <a:pPr marL="0" indent="0" algn="ctr" eaLnBrk="1" hangingPunct="1">
              <a:spcBef>
                <a:spcPts val="0"/>
              </a:spcBef>
              <a:buNone/>
            </a:pPr>
            <a:r>
              <a:rPr lang="en-US" sz="2800" dirty="0"/>
              <a:t>the </a:t>
            </a:r>
            <a:r>
              <a:rPr lang="en-US" b="1" dirty="0"/>
              <a:t>regional Italian differences</a:t>
            </a:r>
            <a:r>
              <a:rPr lang="en-US" sz="2800" dirty="0"/>
              <a:t>, </a:t>
            </a:r>
            <a:r>
              <a:rPr lang="en-US" sz="2800" dirty="0">
                <a:solidFill>
                  <a:schemeClr val="accent1"/>
                </a:solidFill>
              </a:rPr>
              <a:t>combined with the overall Italian culture, </a:t>
            </a:r>
          </a:p>
          <a:p>
            <a:pPr marL="0" indent="0" algn="ctr" eaLnBrk="1" hangingPunct="1">
              <a:spcBef>
                <a:spcPts val="0"/>
              </a:spcBef>
              <a:buNone/>
            </a:pPr>
            <a:r>
              <a:rPr lang="en-US" b="1" dirty="0"/>
              <a:t>helped Italy gain economic strength </a:t>
            </a:r>
          </a:p>
          <a:p>
            <a:pPr marL="0" indent="0" algn="ctr" eaLnBrk="1" hangingPunct="1">
              <a:spcBef>
                <a:spcPts val="0"/>
              </a:spcBef>
              <a:buNone/>
            </a:pPr>
            <a:r>
              <a:rPr lang="en-US" sz="2800" dirty="0"/>
              <a:t>during the 1970s and 1980s</a:t>
            </a:r>
          </a:p>
          <a:p>
            <a:pPr eaLnBrk="1" hangingPunct="1">
              <a:spcBef>
                <a:spcPts val="0"/>
              </a:spcBef>
            </a:pPr>
            <a:endParaRPr lang="en-US" sz="1100" dirty="0"/>
          </a:p>
          <a:p>
            <a:pPr lvl="1" eaLnBrk="1" hangingPunct="1">
              <a:spcBef>
                <a:spcPts val="0"/>
              </a:spcBef>
            </a:pPr>
            <a:r>
              <a:rPr lang="en-US" sz="2400" dirty="0"/>
              <a:t>As noted, this strength of Italy lies in the proliferation of </a:t>
            </a:r>
            <a:r>
              <a:rPr lang="en-US" b="1" dirty="0"/>
              <a:t>small-scale commercial and industrial enterprises, which are usually family run</a:t>
            </a:r>
            <a:endParaRPr lang="en-US" sz="2400" b="1" dirty="0"/>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4131" name="Rectangle 3"/>
          <p:cNvSpPr>
            <a:spLocks noGrp="1" noChangeArrowheads="1"/>
          </p:cNvSpPr>
          <p:nvPr>
            <p:ph type="body" idx="1"/>
          </p:nvPr>
        </p:nvSpPr>
        <p:spPr>
          <a:xfrm>
            <a:off x="914400" y="1676400"/>
            <a:ext cx="7315200" cy="4832092"/>
          </a:xfrm>
        </p:spPr>
        <p:txBody>
          <a:bodyPr/>
          <a:lstStyle/>
          <a:p>
            <a:pPr marL="0" indent="0" algn="ctr" eaLnBrk="1" hangingPunct="1">
              <a:spcBef>
                <a:spcPts val="0"/>
              </a:spcBef>
              <a:buNone/>
            </a:pPr>
            <a:r>
              <a:rPr lang="en-US" sz="2400" dirty="0"/>
              <a:t>People whose families used to be </a:t>
            </a:r>
          </a:p>
          <a:p>
            <a:pPr marL="0" indent="0" algn="ctr" eaLnBrk="1" hangingPunct="1">
              <a:spcBef>
                <a:spcPts val="0"/>
              </a:spcBef>
              <a:buNone/>
            </a:pPr>
            <a:r>
              <a:rPr lang="en-US" b="1" dirty="0"/>
              <a:t>southern farmers brought their deep-rooted traditions to the north</a:t>
            </a:r>
          </a:p>
          <a:p>
            <a:pPr eaLnBrk="1" hangingPunct="1">
              <a:spcBef>
                <a:spcPts val="0"/>
              </a:spcBef>
            </a:pPr>
            <a:endParaRPr lang="en-US" sz="1600" dirty="0"/>
          </a:p>
          <a:p>
            <a:pPr marL="463550" lvl="1" indent="-231775" eaLnBrk="1" hangingPunct="1">
              <a:spcBef>
                <a:spcPts val="0"/>
              </a:spcBef>
            </a:pPr>
            <a:r>
              <a:rPr lang="en-US" sz="2000" dirty="0"/>
              <a:t>Some of these traditions and skills enabled many southerners to move their families from farming into the commercial market</a:t>
            </a:r>
          </a:p>
          <a:p>
            <a:pPr marL="463550" lvl="1" indent="-231775" eaLnBrk="1" hangingPunct="1">
              <a:spcBef>
                <a:spcPts val="0"/>
              </a:spcBef>
            </a:pPr>
            <a:endParaRPr lang="en-US" sz="1600" dirty="0"/>
          </a:p>
          <a:p>
            <a:pPr marL="463550" lvl="1" indent="-231775" eaLnBrk="1" hangingPunct="1">
              <a:spcBef>
                <a:spcPts val="0"/>
              </a:spcBef>
            </a:pPr>
            <a:r>
              <a:rPr lang="en-US" sz="2000" dirty="0">
                <a:solidFill>
                  <a:schemeClr val="accent1"/>
                </a:solidFill>
              </a:rPr>
              <a:t>The tradition of </a:t>
            </a:r>
            <a:r>
              <a:rPr lang="en-US" sz="2400" b="1" dirty="0"/>
              <a:t>keeping ownership within the family</a:t>
            </a:r>
            <a:r>
              <a:rPr lang="en-US" sz="2000" dirty="0"/>
              <a:t> </a:t>
            </a:r>
            <a:r>
              <a:rPr lang="en-US" sz="2000" dirty="0">
                <a:solidFill>
                  <a:schemeClr val="accent1"/>
                </a:solidFill>
              </a:rPr>
              <a:t>combined with the </a:t>
            </a:r>
            <a:r>
              <a:rPr lang="en-US" sz="2400" b="1" dirty="0"/>
              <a:t>skill of managing a diverse product mix</a:t>
            </a:r>
            <a:r>
              <a:rPr lang="en-US" sz="2000" dirty="0"/>
              <a:t> </a:t>
            </a:r>
            <a:r>
              <a:rPr lang="en-US" sz="2000" dirty="0">
                <a:solidFill>
                  <a:schemeClr val="accent1"/>
                </a:solidFill>
              </a:rPr>
              <a:t>and</a:t>
            </a:r>
            <a:r>
              <a:rPr lang="en-US" sz="2000" dirty="0"/>
              <a:t> </a:t>
            </a:r>
            <a:r>
              <a:rPr lang="en-US" sz="2400" b="1" dirty="0"/>
              <a:t>willingness to work long hours</a:t>
            </a:r>
            <a:r>
              <a:rPr lang="en-US" sz="2000" dirty="0">
                <a:solidFill>
                  <a:schemeClr val="accent1"/>
                </a:solidFill>
              </a:rPr>
              <a:t>, makes the new entrepreneurs able to compete effectively with their European neighbors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6563" name="Rectangle 3"/>
          <p:cNvSpPr>
            <a:spLocks noGrp="1" noChangeArrowheads="1"/>
          </p:cNvSpPr>
          <p:nvPr>
            <p:ph type="body" idx="1"/>
          </p:nvPr>
        </p:nvSpPr>
        <p:spPr>
          <a:xfrm>
            <a:off x="914400" y="1600200"/>
            <a:ext cx="7315200" cy="4647426"/>
          </a:xfrm>
        </p:spPr>
        <p:txBody>
          <a:bodyPr/>
          <a:lstStyle/>
          <a:p>
            <a:pPr eaLnBrk="1" hangingPunct="1"/>
            <a:endParaRPr lang="en-US" dirty="0"/>
          </a:p>
          <a:p>
            <a:pPr eaLnBrk="1" hangingPunct="1"/>
            <a:r>
              <a:rPr lang="en-US" dirty="0"/>
              <a:t>. . . </a:t>
            </a:r>
            <a:r>
              <a:rPr lang="en-US" b="1" dirty="0"/>
              <a:t>the Northern League</a:t>
            </a:r>
            <a:r>
              <a:rPr lang="en-US" dirty="0"/>
              <a:t> . . . periodically seeks to create </a:t>
            </a:r>
            <a:br>
              <a:rPr lang="en-US" dirty="0"/>
            </a:br>
            <a:r>
              <a:rPr lang="en-US" dirty="0"/>
              <a:t>two separate nations in Italy</a:t>
            </a:r>
          </a:p>
          <a:p>
            <a:pPr eaLnBrk="1" hangingPunct="1"/>
            <a:endParaRPr lang="en-US" sz="1600" dirty="0"/>
          </a:p>
          <a:p>
            <a:pPr eaLnBrk="1" hangingPunct="1"/>
            <a:r>
              <a:rPr lang="en-US" dirty="0"/>
              <a:t>But the economically prosperous north </a:t>
            </a:r>
            <a:r>
              <a:rPr lang="en-US" sz="3600" b="1" dirty="0"/>
              <a:t>depends heavily on emigration from the south</a:t>
            </a:r>
            <a:r>
              <a:rPr lang="en-US" dirty="0"/>
              <a:t> for its workforce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A49FC07-B73E-4DD2-93B5-DAB00980CF5D}"/>
                  </a:ext>
                </a:extLst>
              </p14:cNvPr>
              <p14:cNvContentPartPr/>
              <p14:nvPr/>
            </p14:nvContentPartPr>
            <p14:xfrm>
              <a:off x="2781549" y="2298392"/>
              <a:ext cx="3188880" cy="150120"/>
            </p14:xfrm>
          </p:contentPart>
        </mc:Choice>
        <mc:Fallback xmlns="">
          <p:pic>
            <p:nvPicPr>
              <p:cNvPr id="2" name="Ink 1">
                <a:extLst>
                  <a:ext uri="{FF2B5EF4-FFF2-40B4-BE49-F238E27FC236}">
                    <a16:creationId xmlns:a16="http://schemas.microsoft.com/office/drawing/2014/main" id="{8A49FC07-B73E-4DD2-93B5-DAB00980CF5D}"/>
                  </a:ext>
                </a:extLst>
              </p:cNvPr>
              <p:cNvPicPr/>
              <p:nvPr/>
            </p:nvPicPr>
            <p:blipFill>
              <a:blip r:embed="rId4"/>
              <a:stretch>
                <a:fillRect/>
              </a:stretch>
            </p:blipFill>
            <p:spPr>
              <a:xfrm>
                <a:off x="2727909" y="2190752"/>
                <a:ext cx="3296520" cy="365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A0CB16C-56F1-4008-881F-25143801B424}"/>
                  </a:ext>
                </a:extLst>
              </p14:cNvPr>
              <p14:cNvContentPartPr/>
              <p14:nvPr/>
            </p14:nvContentPartPr>
            <p14:xfrm>
              <a:off x="2771829" y="2502152"/>
              <a:ext cx="3141360" cy="96840"/>
            </p14:xfrm>
          </p:contentPart>
        </mc:Choice>
        <mc:Fallback xmlns="">
          <p:pic>
            <p:nvPicPr>
              <p:cNvPr id="3" name="Ink 2">
                <a:extLst>
                  <a:ext uri="{FF2B5EF4-FFF2-40B4-BE49-F238E27FC236}">
                    <a16:creationId xmlns:a16="http://schemas.microsoft.com/office/drawing/2014/main" id="{1A0CB16C-56F1-4008-881F-25143801B424}"/>
                  </a:ext>
                </a:extLst>
              </p:cNvPr>
              <p:cNvPicPr/>
              <p:nvPr/>
            </p:nvPicPr>
            <p:blipFill>
              <a:blip r:embed="rId6"/>
              <a:stretch>
                <a:fillRect/>
              </a:stretch>
            </p:blipFill>
            <p:spPr>
              <a:xfrm>
                <a:off x="2717829" y="2394152"/>
                <a:ext cx="3249000" cy="312480"/>
              </a:xfrm>
              <a:prstGeom prst="rect">
                <a:avLst/>
              </a:prstGeom>
            </p:spPr>
          </p:pic>
        </mc:Fallback>
      </mc:AlternateContent>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7587" name="Rectangle 3"/>
          <p:cNvSpPr>
            <a:spLocks noGrp="1" noChangeArrowheads="1"/>
          </p:cNvSpPr>
          <p:nvPr>
            <p:ph type="body" idx="1"/>
          </p:nvPr>
        </p:nvSpPr>
        <p:spPr>
          <a:xfrm>
            <a:off x="914400" y="1524000"/>
            <a:ext cx="7315200" cy="4366260"/>
          </a:xfrm>
        </p:spPr>
        <p:txBody>
          <a:bodyPr/>
          <a:lstStyle/>
          <a:p>
            <a:pPr marL="0" indent="0" algn="ctr" eaLnBrk="1" hangingPunct="1">
              <a:lnSpc>
                <a:spcPct val="150000"/>
              </a:lnSpc>
              <a:buNone/>
            </a:pPr>
            <a:r>
              <a:rPr lang="en-US" sz="3600" b="1" dirty="0"/>
              <a:t>In the end,</a:t>
            </a:r>
          </a:p>
          <a:p>
            <a:pPr marL="0" indent="0" algn="ctr" eaLnBrk="1" hangingPunct="1">
              <a:lnSpc>
                <a:spcPct val="150000"/>
              </a:lnSpc>
              <a:buNone/>
            </a:pPr>
            <a:r>
              <a:rPr lang="en-US" sz="3600" b="1" dirty="0"/>
              <a:t>the north and south </a:t>
            </a:r>
          </a:p>
          <a:p>
            <a:pPr marL="0" indent="0" algn="ctr" eaLnBrk="1" hangingPunct="1">
              <a:lnSpc>
                <a:spcPct val="150000"/>
              </a:lnSpc>
              <a:buNone/>
            </a:pPr>
            <a:r>
              <a:rPr lang="en-US" sz="3600" b="1" dirty="0"/>
              <a:t>are closely linked to one another culturally, even though there are regional differences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00752" y="4367241"/>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education</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732272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6963" name="Rectangle 3"/>
          <p:cNvSpPr>
            <a:spLocks noGrp="1" noChangeArrowheads="1"/>
          </p:cNvSpPr>
          <p:nvPr>
            <p:ph type="body" idx="1"/>
          </p:nvPr>
        </p:nvSpPr>
        <p:spPr>
          <a:xfrm>
            <a:off x="914400" y="1738952"/>
            <a:ext cx="7315200" cy="4622804"/>
          </a:xfrm>
        </p:spPr>
        <p:txBody>
          <a:bodyPr/>
          <a:lstStyle/>
          <a:p>
            <a:pPr marL="0" indent="0" algn="ctr" eaLnBrk="1" hangingPunct="1">
              <a:lnSpc>
                <a:spcPct val="80000"/>
              </a:lnSpc>
              <a:spcBef>
                <a:spcPts val="0"/>
              </a:spcBef>
              <a:buNone/>
            </a:pPr>
            <a:r>
              <a:rPr lang="en-US" sz="4000" b="1" dirty="0"/>
              <a:t>Education </a:t>
            </a:r>
          </a:p>
          <a:p>
            <a:pPr marL="0" indent="0" algn="ctr" eaLnBrk="1" hangingPunct="1">
              <a:lnSpc>
                <a:spcPct val="80000"/>
              </a:lnSpc>
              <a:spcBef>
                <a:spcPts val="0"/>
              </a:spcBef>
              <a:buNone/>
            </a:pPr>
            <a:r>
              <a:rPr lang="en-US" sz="2400" dirty="0"/>
              <a:t>has been a major mechanism for bringing about </a:t>
            </a:r>
          </a:p>
          <a:p>
            <a:pPr marL="0" indent="0" algn="ctr" eaLnBrk="1" hangingPunct="1">
              <a:lnSpc>
                <a:spcPct val="80000"/>
              </a:lnSpc>
              <a:spcBef>
                <a:spcPts val="0"/>
              </a:spcBef>
              <a:buNone/>
            </a:pPr>
            <a:r>
              <a:rPr lang="en-US" sz="3600" b="1" dirty="0"/>
              <a:t>the modernization of Italy</a:t>
            </a:r>
          </a:p>
          <a:p>
            <a:pPr marL="0" indent="0" algn="ctr" eaLnBrk="1" hangingPunct="1">
              <a:lnSpc>
                <a:spcPct val="80000"/>
              </a:lnSpc>
              <a:spcBef>
                <a:spcPts val="0"/>
              </a:spcBef>
              <a:buNone/>
            </a:pPr>
            <a:r>
              <a:rPr lang="en-US" sz="2400" dirty="0"/>
              <a:t>and</a:t>
            </a:r>
          </a:p>
          <a:p>
            <a:pPr marL="0" indent="0" algn="ctr" eaLnBrk="1" hangingPunct="1">
              <a:lnSpc>
                <a:spcPct val="80000"/>
              </a:lnSpc>
              <a:spcBef>
                <a:spcPts val="0"/>
              </a:spcBef>
              <a:buNone/>
            </a:pPr>
            <a:r>
              <a:rPr lang="en-US" sz="3600" b="1" dirty="0"/>
              <a:t>minimizing the regional differences</a:t>
            </a:r>
            <a:endParaRPr lang="en-US" b="1" dirty="0"/>
          </a:p>
          <a:p>
            <a:pPr eaLnBrk="1" hangingPunct="1">
              <a:lnSpc>
                <a:spcPct val="80000"/>
              </a:lnSpc>
              <a:spcBef>
                <a:spcPts val="0"/>
              </a:spcBef>
            </a:pPr>
            <a:endParaRPr lang="en-US" sz="1600" dirty="0"/>
          </a:p>
          <a:p>
            <a:pPr lvl="1" eaLnBrk="1" hangingPunct="1">
              <a:lnSpc>
                <a:spcPct val="80000"/>
              </a:lnSpc>
              <a:spcBef>
                <a:spcPts val="0"/>
              </a:spcBef>
            </a:pPr>
            <a:r>
              <a:rPr lang="en-US" sz="2400" dirty="0">
                <a:solidFill>
                  <a:schemeClr val="accent1">
                    <a:lumMod val="90000"/>
                  </a:schemeClr>
                </a:solidFill>
              </a:rPr>
              <a:t>By </a:t>
            </a:r>
            <a:r>
              <a:rPr lang="en-US" sz="2400" dirty="0"/>
              <a:t>diffusing the national culture </a:t>
            </a:r>
            <a:r>
              <a:rPr lang="en-US" sz="2400" dirty="0">
                <a:solidFill>
                  <a:schemeClr val="accent1">
                    <a:lumMod val="90000"/>
                  </a:schemeClr>
                </a:solidFill>
              </a:rPr>
              <a:t>through the </a:t>
            </a:r>
            <a:r>
              <a:rPr lang="en-US" b="1" dirty="0"/>
              <a:t>teaching of one Italian language </a:t>
            </a:r>
            <a:r>
              <a:rPr lang="en-US" sz="2400" dirty="0"/>
              <a:t>and by raising literacy levels</a:t>
            </a:r>
            <a:r>
              <a:rPr lang="en-US" sz="2400" dirty="0">
                <a:solidFill>
                  <a:schemeClr val="accent1">
                    <a:lumMod val="90000"/>
                  </a:schemeClr>
                </a:solidFill>
              </a:rPr>
              <a:t>, Italians have stressed </a:t>
            </a:r>
            <a:r>
              <a:rPr lang="en-US" b="1" dirty="0"/>
              <a:t>cultural unity </a:t>
            </a:r>
            <a:r>
              <a:rPr lang="en-US" sz="2400" dirty="0"/>
              <a:t>and </a:t>
            </a:r>
            <a:r>
              <a:rPr lang="en-US" b="1" dirty="0"/>
              <a:t>deemphasized regionalism</a:t>
            </a:r>
            <a:r>
              <a:rPr lang="en-US" sz="2400" dirty="0"/>
              <a:t> </a:t>
            </a:r>
            <a:r>
              <a:rPr lang="en-US" sz="2400" dirty="0">
                <a:solidFill>
                  <a:schemeClr val="accent1">
                    <a:lumMod val="90000"/>
                  </a:schemeClr>
                </a:solidFill>
              </a:rPr>
              <a:t>to a greater degree than in the past</a:t>
            </a:r>
            <a:endParaRPr lang="en-US" sz="24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734169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3587" name="Rectangle 3"/>
          <p:cNvSpPr>
            <a:spLocks noGrp="1" noChangeArrowheads="1"/>
          </p:cNvSpPr>
          <p:nvPr>
            <p:ph type="body" idx="1"/>
          </p:nvPr>
        </p:nvSpPr>
        <p:spPr>
          <a:xfrm>
            <a:off x="914400" y="1667499"/>
            <a:ext cx="7315200" cy="4401205"/>
          </a:xfrm>
        </p:spPr>
        <p:txBody>
          <a:bodyPr/>
          <a:lstStyle/>
          <a:p>
            <a:pPr eaLnBrk="1" hangingPunct="1">
              <a:spcBef>
                <a:spcPts val="0"/>
              </a:spcBef>
            </a:pPr>
            <a:r>
              <a:rPr lang="en-US" sz="2800" dirty="0"/>
              <a:t>Although the Italian culture consists of many regional subcultures, the modernization of Italy has begun to unify these subcultures</a:t>
            </a:r>
          </a:p>
          <a:p>
            <a:pPr eaLnBrk="1" hangingPunct="1">
              <a:spcBef>
                <a:spcPts val="0"/>
              </a:spcBef>
            </a:pPr>
            <a:endParaRPr lang="en-US" sz="2800" dirty="0"/>
          </a:p>
          <a:p>
            <a:pPr eaLnBrk="1" hangingPunct="1">
              <a:spcBef>
                <a:spcPts val="0"/>
              </a:spcBef>
            </a:pPr>
            <a:r>
              <a:rPr lang="en-US" sz="2800" dirty="0"/>
              <a:t>The Italian culture is continuously changing to one where the melody of the regional soloists blends together into a harmonic chorus, “as political reforms confirm”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5351240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00752" y="4367241"/>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political divisions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323568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8" name="Rectangle 7"/>
          <p:cNvSpPr/>
          <p:nvPr/>
        </p:nvSpPr>
        <p:spPr>
          <a:xfrm>
            <a:off x="1767114" y="257628"/>
            <a:ext cx="5568696" cy="5943600"/>
          </a:xfrm>
          <a:prstGeom prst="rect">
            <a:avLst/>
          </a:prstGeom>
          <a:solidFill>
            <a:srgbClr val="FFFFFF">
              <a:alpha val="67000"/>
            </a:srgbClr>
          </a:solidFill>
        </p:spPr>
        <p:txBody>
          <a:bodyPr wrap="square" lIns="228600" tIns="228600" rIns="228600" bIns="22860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In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4000" b="1" i="1" u="none" strike="noStrike" kern="1200" cap="none" spc="0" normalizeH="0" baseline="0" noProof="0" dirty="0" err="1">
                <a:ln>
                  <a:noFill/>
                </a:ln>
                <a:solidFill>
                  <a:srgbClr val="000000"/>
                </a:solidFill>
                <a:effectLst/>
                <a:uLnTx/>
                <a:uFillTx/>
                <a:latin typeface="Verdana" pitchFamily="34" charset="0"/>
                <a:ea typeface="+mn-ea"/>
                <a:cs typeface="+mn-cs"/>
              </a:rPr>
              <a:t>comune</a:t>
            </a: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(plural </a:t>
            </a: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comuni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the basic administrative division of both provinces and regions, and may be properly approximated in casual speech by the English word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township</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municipality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8880281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http://en.wikipedia.org/wiki/Municipalities_of_Italy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sp>
        <p:nvSpPr>
          <p:cNvPr id="2" name="Rectangle 1"/>
          <p:cNvSpPr/>
          <p:nvPr/>
        </p:nvSpPr>
        <p:spPr>
          <a:xfrm>
            <a:off x="2202540" y="1871507"/>
            <a:ext cx="5410200" cy="461665"/>
          </a:xfrm>
          <a:prstGeom prst="rect">
            <a:avLst/>
          </a:prstGeom>
          <a:solidFill>
            <a:srgbClr val="FFFFFF"/>
          </a:solidFill>
          <a:ln w="76200">
            <a:solidFill>
              <a:srgbClr val="C0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township or municipality</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http://en.wikipedia.org/wiki/Municipalities_of_Italy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381125" y="457200"/>
            <a:ext cx="4410075" cy="5705475"/>
          </a:xfrm>
          <a:prstGeom prst="rect">
            <a:avLst/>
          </a:prstGeom>
          <a:noFill/>
          <a:ln w="9525">
            <a:noFill/>
            <a:miter lim="800000"/>
            <a:headEnd/>
            <a:tailEnd/>
          </a:ln>
        </p:spPr>
      </p:pic>
      <p:sp>
        <p:nvSpPr>
          <p:cNvPr id="5" name="Rectangle 4"/>
          <p:cNvSpPr/>
          <p:nvPr/>
        </p:nvSpPr>
        <p:spPr>
          <a:xfrm>
            <a:off x="685800" y="4114800"/>
            <a:ext cx="7315200" cy="181588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Administrative divisions of Italy:</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Regions (black borders)</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Provinces (grey borders)</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Comuni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(white borders)</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5" name="Rectangle 4"/>
          <p:cNvSpPr/>
          <p:nvPr/>
        </p:nvSpPr>
        <p:spPr>
          <a:xfrm>
            <a:off x="990600" y="5257800"/>
            <a:ext cx="7162800" cy="904863"/>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 new district in Northern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was just established in 2009</a:t>
            </a:r>
          </a:p>
        </p:txBody>
      </p:sp>
      <p:sp>
        <p:nvSpPr>
          <p:cNvPr id="6" name="Rectangle 5"/>
          <p:cNvSpPr/>
          <p:nvPr/>
        </p:nvSpPr>
        <p:spPr>
          <a:xfrm>
            <a:off x="1828800" y="4800600"/>
            <a:ext cx="2895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306967"/>
            <a:ext cx="6705600" cy="287463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in southern Italy they even have a region that doesn’t exist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(or at least that’s what they like to say . . .)</a:t>
            </a: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5762404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933875" y="6553200"/>
            <a:ext cx="5279641"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https://www.wetheitalians.com/default/italian-region-doesnt-exist</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1346057" y="609600"/>
            <a:ext cx="6578743" cy="5486400"/>
          </a:xfrm>
          <a:prstGeom prst="rect">
            <a:avLst/>
          </a:prstGeom>
        </p:spPr>
      </p:pic>
      <p:sp>
        <p:nvSpPr>
          <p:cNvPr id="10" name="Rectangle 1"/>
          <p:cNvSpPr>
            <a:spLocks noChangeArrowheads="1"/>
          </p:cNvSpPr>
          <p:nvPr/>
        </p:nvSpPr>
        <p:spPr bwMode="auto">
          <a:xfrm>
            <a:off x="6582075" y="964196"/>
            <a:ext cx="8354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Nov 6 2019</a:t>
            </a:r>
          </a:p>
        </p:txBody>
      </p:sp>
      <p:pic>
        <p:nvPicPr>
          <p:cNvPr id="5" name="Picture 4"/>
          <p:cNvPicPr>
            <a:picLocks noChangeAspect="1"/>
          </p:cNvPicPr>
          <p:nvPr/>
        </p:nvPicPr>
        <p:blipFill>
          <a:blip r:embed="rId5"/>
          <a:stretch>
            <a:fillRect/>
          </a:stretch>
        </p:blipFill>
        <p:spPr>
          <a:xfrm>
            <a:off x="5132262" y="68746"/>
            <a:ext cx="3714750" cy="885825"/>
          </a:xfrm>
          <a:prstGeom prst="rect">
            <a:avLst/>
          </a:prstGeom>
        </p:spPr>
      </p:pic>
      <p:sp>
        <p:nvSpPr>
          <p:cNvPr id="6" name="Rectangle 5"/>
          <p:cNvSpPr/>
          <p:nvPr/>
        </p:nvSpPr>
        <p:spPr>
          <a:xfrm>
            <a:off x="5334000" y="5433802"/>
            <a:ext cx="2336716" cy="584775"/>
          </a:xfrm>
          <a:prstGeom prst="rect">
            <a:avLst/>
          </a:prstGeom>
          <a:solidFill>
            <a:srgbClr val="FEF9F5"/>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rPr>
              <a:t>Molise</a:t>
            </a:r>
          </a:p>
        </p:txBody>
      </p:sp>
    </p:spTree>
    <p:extLst>
      <p:ext uri="{BB962C8B-B14F-4D97-AF65-F5344CB8AC3E}">
        <p14:creationId xmlns:p14="http://schemas.microsoft.com/office/powerpoint/2010/main" val="370418385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2" name="Rectangle 1"/>
          <p:cNvSpPr/>
          <p:nvPr/>
        </p:nvSpPr>
        <p:spPr>
          <a:xfrm>
            <a:off x="381000" y="4960203"/>
            <a:ext cx="1935146"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Arrow: Up 8">
            <a:extLst>
              <a:ext uri="{FF2B5EF4-FFF2-40B4-BE49-F238E27FC236}">
                <a16:creationId xmlns:a16="http://schemas.microsoft.com/office/drawing/2014/main" id="{58F2DADA-713D-460A-85F8-7427B197892B}"/>
              </a:ext>
            </a:extLst>
          </p:cNvPr>
          <p:cNvSpPr/>
          <p:nvPr/>
        </p:nvSpPr>
        <p:spPr>
          <a:xfrm rot="10800000">
            <a:off x="1028700" y="2286000"/>
            <a:ext cx="723900" cy="2514600"/>
          </a:xfrm>
          <a:prstGeom prst="upArrow">
            <a:avLst/>
          </a:prstGeom>
          <a:solidFill>
            <a:srgbClr val="009246"/>
          </a:solidFill>
          <a:ln w="76200">
            <a:solidFill>
              <a:srgbClr val="CE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2431878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210812"/>
            <a:ext cx="6705600" cy="304698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other factors sometimes need to be considered relative to political divisions . . .</a:t>
            </a:r>
          </a:p>
        </p:txBody>
      </p:sp>
    </p:spTree>
    <p:extLst>
      <p:ext uri="{BB962C8B-B14F-4D97-AF65-F5344CB8AC3E}">
        <p14:creationId xmlns:p14="http://schemas.microsoft.com/office/powerpoint/2010/main" val="3493906100"/>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EE972-69EF-4FE1-B570-63CC98DD6A45}"/>
              </a:ext>
            </a:extLst>
          </p:cNvPr>
          <p:cNvPicPr>
            <a:picLocks noChangeAspect="1"/>
          </p:cNvPicPr>
          <p:nvPr/>
        </p:nvPicPr>
        <p:blipFill>
          <a:blip r:embed="rId2"/>
          <a:stretch>
            <a:fillRect/>
          </a:stretch>
        </p:blipFill>
        <p:spPr>
          <a:xfrm>
            <a:off x="1524000" y="304800"/>
            <a:ext cx="6172200" cy="6272445"/>
          </a:xfrm>
          <a:prstGeom prst="rect">
            <a:avLst/>
          </a:prstGeom>
        </p:spPr>
      </p:pic>
      <p:pic>
        <p:nvPicPr>
          <p:cNvPr id="8" name="Picture 7">
            <a:extLst>
              <a:ext uri="{FF2B5EF4-FFF2-40B4-BE49-F238E27FC236}">
                <a16:creationId xmlns:a16="http://schemas.microsoft.com/office/drawing/2014/main" id="{D2E0AFC4-4999-4AD6-91DC-6E62C6ED0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762000"/>
            <a:ext cx="1828800" cy="402566"/>
          </a:xfrm>
          <a:prstGeom prst="rect">
            <a:avLst/>
          </a:prstGeom>
        </p:spPr>
      </p:pic>
      <p:sp>
        <p:nvSpPr>
          <p:cNvPr id="9" name="Rectangle 1">
            <a:extLst>
              <a:ext uri="{FF2B5EF4-FFF2-40B4-BE49-F238E27FC236}">
                <a16:creationId xmlns:a16="http://schemas.microsoft.com/office/drawing/2014/main" id="{B83B7FB3-32BD-430D-A3AE-A1C26976C582}"/>
              </a:ext>
            </a:extLst>
          </p:cNvPr>
          <p:cNvSpPr>
            <a:spLocks noChangeArrowheads="1"/>
          </p:cNvSpPr>
          <p:nvPr/>
        </p:nvSpPr>
        <p:spPr bwMode="auto">
          <a:xfrm>
            <a:off x="1476675" y="1106372"/>
            <a:ext cx="1380378" cy="338554"/>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 April 2020</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D4BD005A-83CD-4369-8ED8-8D63E5A2F2C1}"/>
              </a:ext>
            </a:extLst>
          </p:cNvPr>
          <p:cNvSpPr>
            <a:spLocks noChangeArrowheads="1"/>
          </p:cNvSpPr>
          <p:nvPr/>
        </p:nvSpPr>
        <p:spPr bwMode="auto">
          <a:xfrm>
            <a:off x="1095801" y="6624115"/>
            <a:ext cx="69813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https://www.theguardian.com/world/2020/apr/10/mafia-distributes-food-to-italys-struggling-residents?CMP=Share_iOSApp_Other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607135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28532" y="228600"/>
            <a:ext cx="6091468" cy="6400800"/>
          </a:xfrm>
          <a:prstGeom prst="rect">
            <a:avLst/>
          </a:prstGeom>
        </p:spPr>
      </p:pic>
      <p:sp>
        <p:nvSpPr>
          <p:cNvPr id="13" name="Rectangle 12"/>
          <p:cNvSpPr>
            <a:spLocks noChangeArrowheads="1"/>
          </p:cNvSpPr>
          <p:nvPr/>
        </p:nvSpPr>
        <p:spPr bwMode="auto">
          <a:xfrm>
            <a:off x="626405" y="6566365"/>
            <a:ext cx="78117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https://www.theguardian.com/world/2019/oct/30/italy-mafia-networks-are-more-complex-and-powerful-says-minister?CMP=Share_iOSApp_Other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723056"/>
            <a:ext cx="1828800" cy="402566"/>
          </a:xfrm>
          <a:prstGeom prst="rect">
            <a:avLst/>
          </a:prstGeom>
        </p:spPr>
      </p:pic>
      <p:sp>
        <p:nvSpPr>
          <p:cNvPr id="15" name="Rectangle 1"/>
          <p:cNvSpPr>
            <a:spLocks noChangeArrowheads="1"/>
          </p:cNvSpPr>
          <p:nvPr/>
        </p:nvSpPr>
        <p:spPr bwMode="auto">
          <a:xfrm>
            <a:off x="6797796" y="1219200"/>
            <a:ext cx="18128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Wed 30 Oct 2019</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31124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71600" y="579783"/>
            <a:ext cx="6400800" cy="5956765"/>
          </a:xfrm>
          <a:prstGeom prst="rect">
            <a:avLst/>
          </a:prstGeom>
        </p:spPr>
      </p:pic>
      <p:sp>
        <p:nvSpPr>
          <p:cNvPr id="9" name="Rectangle 8"/>
          <p:cNvSpPr>
            <a:spLocks noChangeArrowheads="1"/>
          </p:cNvSpPr>
          <p:nvPr/>
        </p:nvSpPr>
        <p:spPr bwMode="auto">
          <a:xfrm>
            <a:off x="846016" y="6566365"/>
            <a:ext cx="737253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https://www.theguardian.com/world/2019/dec/26/peace-goodwill-and-mafia-murders-mark-christmas-in-italy?CMP=Share_iOSApp_Other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143000"/>
            <a:ext cx="1828800" cy="402566"/>
          </a:xfrm>
          <a:prstGeom prst="rect">
            <a:avLst/>
          </a:prstGeom>
        </p:spPr>
      </p:pic>
      <p:sp>
        <p:nvSpPr>
          <p:cNvPr id="8" name="Rectangle 1"/>
          <p:cNvSpPr>
            <a:spLocks noChangeArrowheads="1"/>
          </p:cNvSpPr>
          <p:nvPr/>
        </p:nvSpPr>
        <p:spPr bwMode="auto">
          <a:xfrm>
            <a:off x="6972125" y="1600200"/>
            <a:ext cx="179087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Thu 26 Dec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32496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979867" y="6566365"/>
            <a:ext cx="710483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https://www.theguardian.com/world/2020/jan/15/sicilian-police-launch-dawn-raids-in-eu-subsidies-sting?CMP=Share_iOSApp_Other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127059" y="228600"/>
            <a:ext cx="6873941" cy="6400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11" name="Rectangle 1"/>
          <p:cNvSpPr>
            <a:spLocks noChangeArrowheads="1"/>
          </p:cNvSpPr>
          <p:nvPr/>
        </p:nvSpPr>
        <p:spPr bwMode="auto">
          <a:xfrm>
            <a:off x="6924261" y="1189383"/>
            <a:ext cx="182242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Wed 15 Jan 2020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86408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011927" y="6566365"/>
            <a:ext cx="70407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https://www.theguardian.com/world/2019/jun/20/tomatoes-italy-mafia-migrant-labour-modern-slavery?CMP=Share_iOSApp_Other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3"/>
          <a:stretch>
            <a:fillRect/>
          </a:stretch>
        </p:blipFill>
        <p:spPr>
          <a:xfrm>
            <a:off x="1255643" y="178817"/>
            <a:ext cx="6618134" cy="6400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8" name="Rectangle 1"/>
          <p:cNvSpPr>
            <a:spLocks noChangeArrowheads="1"/>
          </p:cNvSpPr>
          <p:nvPr/>
        </p:nvSpPr>
        <p:spPr bwMode="auto">
          <a:xfrm>
            <a:off x="6781800" y="1189383"/>
            <a:ext cx="20874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Thurs 20 June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30806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3A3ED-7334-41A6-8B79-D93C96106632}"/>
              </a:ext>
            </a:extLst>
          </p:cNvPr>
          <p:cNvPicPr>
            <a:picLocks noChangeAspect="1"/>
          </p:cNvPicPr>
          <p:nvPr/>
        </p:nvPicPr>
        <p:blipFill>
          <a:blip r:embed="rId2"/>
          <a:stretch>
            <a:fillRect/>
          </a:stretch>
        </p:blipFill>
        <p:spPr>
          <a:xfrm>
            <a:off x="1371600" y="457200"/>
            <a:ext cx="6400800" cy="6128260"/>
          </a:xfrm>
          <a:prstGeom prst="rect">
            <a:avLst/>
          </a:prstGeom>
        </p:spPr>
      </p:pic>
      <p:sp>
        <p:nvSpPr>
          <p:cNvPr id="5" name="Rectangle 4">
            <a:extLst>
              <a:ext uri="{FF2B5EF4-FFF2-40B4-BE49-F238E27FC236}">
                <a16:creationId xmlns:a16="http://schemas.microsoft.com/office/drawing/2014/main" id="{46D8B624-F56E-46D8-5046-3577CCA71FE2}"/>
              </a:ext>
            </a:extLst>
          </p:cNvPr>
          <p:cNvSpPr>
            <a:spLocks noChangeArrowheads="1"/>
          </p:cNvSpPr>
          <p:nvPr/>
        </p:nvSpPr>
        <p:spPr bwMode="auto">
          <a:xfrm>
            <a:off x="3108655" y="6566365"/>
            <a:ext cx="28472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https://www.bbc.com/news/world-africa-63595025</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5">
            <a:extLst>
              <a:ext uri="{FF2B5EF4-FFF2-40B4-BE49-F238E27FC236}">
                <a16:creationId xmlns:a16="http://schemas.microsoft.com/office/drawing/2014/main" id="{F9044F66-EBF9-E0D0-4FF3-879A4C1A7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234" y="1398873"/>
            <a:ext cx="1054431" cy="506127"/>
          </a:xfrm>
          <a:prstGeom prst="rect">
            <a:avLst/>
          </a:prstGeom>
        </p:spPr>
      </p:pic>
      <p:sp>
        <p:nvSpPr>
          <p:cNvPr id="10" name="Rectangle 1">
            <a:extLst>
              <a:ext uri="{FF2B5EF4-FFF2-40B4-BE49-F238E27FC236}">
                <a16:creationId xmlns:a16="http://schemas.microsoft.com/office/drawing/2014/main" id="{78ABEB9B-950A-A9D1-EA54-2EF3DFE1755E}"/>
              </a:ext>
            </a:extLst>
          </p:cNvPr>
          <p:cNvSpPr>
            <a:spLocks noChangeArrowheads="1"/>
          </p:cNvSpPr>
          <p:nvPr/>
        </p:nvSpPr>
        <p:spPr bwMode="auto">
          <a:xfrm>
            <a:off x="1444161" y="1382617"/>
            <a:ext cx="1984839" cy="595856"/>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 November 2022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2622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825443" y="6566365"/>
            <a:ext cx="751680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https://www.theguardian.com/world/2019/mar/09/woman-hired-sicilian-mafia-hitmen-to-kill-ex-lover-say-police?CMP=Share_iOSApp_Other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371600" y="188756"/>
            <a:ext cx="5969374" cy="6400800"/>
          </a:xfrm>
          <a:prstGeom prst="rect">
            <a:avLst/>
          </a:prstGeom>
          <a:ln>
            <a:solidFill>
              <a:schemeClr val="bg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731" y="786817"/>
            <a:ext cx="1828800" cy="402566"/>
          </a:xfrm>
          <a:prstGeom prst="rect">
            <a:avLst/>
          </a:prstGeom>
        </p:spPr>
      </p:pic>
      <p:sp>
        <p:nvSpPr>
          <p:cNvPr id="11" name="Rectangle 1"/>
          <p:cNvSpPr>
            <a:spLocks noChangeArrowheads="1"/>
          </p:cNvSpPr>
          <p:nvPr/>
        </p:nvSpPr>
        <p:spPr bwMode="auto">
          <a:xfrm>
            <a:off x="7116417" y="1189383"/>
            <a:ext cx="161133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Sat 9 Mar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36784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889000" y="1747550"/>
            <a:ext cx="7645400" cy="367158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“There were sixteen good harvests and 111 famine years in northern Italy from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1451 to 1767.” </a:t>
            </a:r>
          </a:p>
        </p:txBody>
      </p:sp>
      <p:sp>
        <p:nvSpPr>
          <p:cNvPr id="2" name="Rectangle 1"/>
          <p:cNvSpPr/>
          <p:nvPr/>
        </p:nvSpPr>
        <p:spPr>
          <a:xfrm>
            <a:off x="351972" y="6000821"/>
            <a:ext cx="84582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https://en.wikipedia.org/wiki/Famine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286000" y="5638800"/>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rPr>
              <a:t>Alan Macfarlane (1997). p.64. </a:t>
            </a: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ISBN 0-631-18117-2</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68956011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8963" name="Rectangle 3"/>
          <p:cNvSpPr>
            <a:spLocks noGrp="1" noChangeArrowheads="1"/>
          </p:cNvSpPr>
          <p:nvPr>
            <p:ph type="body" idx="1"/>
          </p:nvPr>
        </p:nvSpPr>
        <p:spPr>
          <a:xfrm>
            <a:off x="914400" y="1600200"/>
            <a:ext cx="7315200" cy="4869025"/>
          </a:xfrm>
        </p:spPr>
        <p:txBody>
          <a:bodyPr/>
          <a:lstStyle/>
          <a:p>
            <a:pPr eaLnBrk="1" hangingPunct="1">
              <a:lnSpc>
                <a:spcPct val="90000"/>
              </a:lnSpc>
            </a:pPr>
            <a:r>
              <a:rPr lang="en-US" sz="2800" dirty="0"/>
              <a:t>Italians tend to </a:t>
            </a:r>
            <a:r>
              <a:rPr lang="en-US" b="1" dirty="0"/>
              <a:t>talk louder </a:t>
            </a:r>
            <a:r>
              <a:rPr lang="en-US" sz="2800" dirty="0"/>
              <a:t>than many other nationalities</a:t>
            </a:r>
          </a:p>
          <a:p>
            <a:pPr marL="508000" lvl="1" indent="-276225" eaLnBrk="1" hangingPunct="1">
              <a:lnSpc>
                <a:spcPct val="90000"/>
              </a:lnSpc>
              <a:tabLst>
                <a:tab pos="465138" algn="l"/>
              </a:tabLst>
            </a:pPr>
            <a:r>
              <a:rPr lang="en-US" dirty="0"/>
              <a:t>But more so in the </a:t>
            </a:r>
            <a:r>
              <a:rPr lang="en-US" b="1" dirty="0"/>
              <a:t>south</a:t>
            </a:r>
            <a:r>
              <a:rPr lang="en-US" dirty="0"/>
              <a:t> than in the north</a:t>
            </a:r>
          </a:p>
          <a:p>
            <a:pPr lvl="1" eaLnBrk="1" hangingPunct="1">
              <a:lnSpc>
                <a:spcPct val="90000"/>
              </a:lnSpc>
            </a:pPr>
            <a:endParaRPr lang="en-US" sz="900" dirty="0"/>
          </a:p>
          <a:p>
            <a:pPr eaLnBrk="1" hangingPunct="1">
              <a:lnSpc>
                <a:spcPct val="90000"/>
              </a:lnSpc>
            </a:pPr>
            <a:r>
              <a:rPr lang="en-US" b="1" dirty="0"/>
              <a:t>Stories are told with passion, anger and joy</a:t>
            </a:r>
          </a:p>
          <a:p>
            <a:pPr eaLnBrk="1" hangingPunct="1">
              <a:lnSpc>
                <a:spcPct val="90000"/>
              </a:lnSpc>
            </a:pPr>
            <a:endParaRPr lang="en-US" sz="900" dirty="0"/>
          </a:p>
          <a:p>
            <a:pPr eaLnBrk="1" hangingPunct="1">
              <a:lnSpc>
                <a:spcPct val="90000"/>
              </a:lnSpc>
            </a:pPr>
            <a:r>
              <a:rPr lang="en-US" sz="2800" dirty="0"/>
              <a:t>The air in Italy is </a:t>
            </a:r>
            <a:r>
              <a:rPr lang="en-US" b="1" dirty="0"/>
              <a:t>filled with so many voices </a:t>
            </a:r>
            <a:r>
              <a:rPr lang="en-US" sz="2800" dirty="0"/>
              <a:t>that one must frequently talk in a very loud voice to be understood, </a:t>
            </a:r>
            <a:br>
              <a:rPr lang="en-US" sz="2800" dirty="0"/>
            </a:br>
            <a:r>
              <a:rPr lang="en-US" sz="2800" dirty="0"/>
              <a:t>“thereby increasing the total uproar”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538462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2755" name="Rectangle 3"/>
          <p:cNvSpPr>
            <a:spLocks noChangeArrowheads="1"/>
          </p:cNvSpPr>
          <p:nvPr/>
        </p:nvSpPr>
        <p:spPr bwMode="auto">
          <a:xfrm>
            <a:off x="2303461" y="5972628"/>
            <a:ext cx="454002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1" u="none" strike="noStrike" kern="1200" cap="none" spc="0" normalizeH="0" baseline="0" noProof="0" dirty="0">
                <a:ln>
                  <a:noFill/>
                </a:ln>
                <a:solidFill>
                  <a:srgbClr val="FFFFFF"/>
                </a:solidFill>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2756" name="Picture 5"/>
          <p:cNvPicPr>
            <a:picLocks noChangeAspect="1" noChangeArrowheads="1"/>
          </p:cNvPicPr>
          <p:nvPr/>
        </p:nvPicPr>
        <p:blipFill>
          <a:blip r:embed="rId3" cstate="print"/>
          <a:srcRect/>
          <a:stretch>
            <a:fillRect/>
          </a:stretch>
        </p:blipFill>
        <p:spPr bwMode="auto">
          <a:xfrm>
            <a:off x="155349" y="359226"/>
            <a:ext cx="8821737" cy="5486400"/>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3779" name="Rectangle 3"/>
          <p:cNvSpPr>
            <a:spLocks noGrp="1" noChangeArrowheads="1"/>
          </p:cNvSpPr>
          <p:nvPr>
            <p:ph type="body" idx="1"/>
          </p:nvPr>
        </p:nvSpPr>
        <p:spPr>
          <a:xfrm>
            <a:off x="914400" y="2481942"/>
            <a:ext cx="7315200" cy="3046988"/>
          </a:xfrm>
        </p:spPr>
        <p:txBody>
          <a:bodyPr/>
          <a:lstStyle/>
          <a:p>
            <a:pPr marL="0" indent="0" algn="ctr" eaLnBrk="1" hangingPunct="1">
              <a:spcBef>
                <a:spcPts val="0"/>
              </a:spcBef>
              <a:buNone/>
            </a:pPr>
            <a:r>
              <a:rPr lang="en-US" dirty="0" err="1"/>
              <a:t>Venezia</a:t>
            </a:r>
            <a:r>
              <a:rPr lang="en-US" dirty="0"/>
              <a:t> </a:t>
            </a:r>
            <a:r>
              <a:rPr lang="en-US" sz="1600" dirty="0"/>
              <a:t>(1997)</a:t>
            </a:r>
            <a:r>
              <a:rPr lang="en-US" dirty="0"/>
              <a:t> suggests that the large </a:t>
            </a:r>
          </a:p>
          <a:p>
            <a:pPr algn="ctr" eaLnBrk="1" hangingPunct="1">
              <a:spcBef>
                <a:spcPts val="0"/>
              </a:spcBef>
              <a:buFontTx/>
              <a:buNone/>
            </a:pPr>
            <a:r>
              <a:rPr lang="en-US" dirty="0"/>
              <a:t>	</a:t>
            </a:r>
            <a:r>
              <a:rPr lang="en-US" b="1" dirty="0"/>
              <a:t>piazza</a:t>
            </a:r>
            <a:r>
              <a:rPr lang="en-US" dirty="0"/>
              <a:t> is more descriptive of </a:t>
            </a:r>
            <a:r>
              <a:rPr lang="en-US" b="1" dirty="0"/>
              <a:t>southern</a:t>
            </a:r>
            <a:r>
              <a:rPr lang="en-US" dirty="0"/>
              <a:t> Italy, </a:t>
            </a:r>
            <a:br>
              <a:rPr lang="en-US" dirty="0"/>
            </a:br>
            <a:r>
              <a:rPr lang="en-US" dirty="0"/>
              <a:t>whereas </a:t>
            </a:r>
            <a:r>
              <a:rPr lang="en-US" b="1" dirty="0"/>
              <a:t>bars</a:t>
            </a:r>
            <a:r>
              <a:rPr lang="en-US" dirty="0"/>
              <a:t> </a:t>
            </a:r>
            <a:br>
              <a:rPr lang="en-US" dirty="0"/>
            </a:br>
            <a:r>
              <a:rPr lang="en-US" dirty="0"/>
              <a:t>(and the adjoining small parks) </a:t>
            </a:r>
            <a:br>
              <a:rPr lang="en-US" dirty="0"/>
            </a:br>
            <a:r>
              <a:rPr lang="en-US" dirty="0"/>
              <a:t>are more descriptive of </a:t>
            </a:r>
            <a:r>
              <a:rPr lang="en-US" b="1" dirty="0"/>
              <a:t>northern</a:t>
            </a:r>
            <a:r>
              <a:rPr lang="en-US" dirty="0"/>
              <a: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4803" name="Rectangle 4"/>
          <p:cNvSpPr>
            <a:spLocks noChangeArrowheads="1"/>
          </p:cNvSpPr>
          <p:nvPr/>
        </p:nvSpPr>
        <p:spPr bwMode="auto">
          <a:xfrm>
            <a:off x="1954409" y="5986046"/>
            <a:ext cx="522290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Bar in </a:t>
            </a:r>
            <a:r>
              <a:rPr kumimoji="0" lang="it-IT" sz="1600" b="0" i="1" u="none" strike="noStrike" kern="1200" cap="none" spc="0" normalizeH="0" baseline="0" noProof="0" dirty="0">
                <a:ln>
                  <a:noFill/>
                </a:ln>
                <a:solidFill>
                  <a:srgbClr val="FFFFFF"/>
                </a:solidFill>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4804" name="Picture 5"/>
          <p:cNvPicPr>
            <a:picLocks noChangeAspect="1" noChangeArrowheads="1"/>
          </p:cNvPicPr>
          <p:nvPr/>
        </p:nvPicPr>
        <p:blipFill>
          <a:blip r:embed="rId3" cstate="print"/>
          <a:srcRect/>
          <a:stretch>
            <a:fillRect/>
          </a:stretch>
        </p:blipFill>
        <p:spPr bwMode="auto">
          <a:xfrm>
            <a:off x="152400" y="351972"/>
            <a:ext cx="8821738" cy="54864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585871"/>
          </a:xfrm>
        </p:spPr>
        <p:txBody>
          <a:bodyPr/>
          <a:lstStyle/>
          <a:p>
            <a:pPr marL="0" indent="0" algn="ctr" eaLnBrk="1" hangingPunct="1">
              <a:spcBef>
                <a:spcPts val="0"/>
              </a:spcBef>
              <a:buNone/>
            </a:pPr>
            <a:r>
              <a:rPr lang="en-US" sz="2400" b="1" dirty="0">
                <a:solidFill>
                  <a:schemeClr val="accent1"/>
                </a:solidFill>
              </a:rPr>
              <a:t>However, </a:t>
            </a:r>
          </a:p>
          <a:p>
            <a:pPr marL="0" indent="0" algn="ctr" eaLnBrk="1" hangingPunct="1">
              <a:spcBef>
                <a:spcPts val="0"/>
              </a:spcBef>
              <a:buNone/>
            </a:pPr>
            <a:r>
              <a:rPr lang="en-US" sz="2800" b="1" dirty="0">
                <a:solidFill>
                  <a:schemeClr val="accent1"/>
                </a:solidFill>
              </a:rPr>
              <a:t>Italy tends to be a man’s world</a:t>
            </a:r>
          </a:p>
          <a:p>
            <a:pPr eaLnBrk="1" hangingPunct="1">
              <a:spcBef>
                <a:spcPts val="0"/>
              </a:spcBef>
            </a:pPr>
            <a:endParaRPr lang="en-US" sz="1600" dirty="0"/>
          </a:p>
          <a:p>
            <a:pPr marL="0" indent="0" algn="ctr" eaLnBrk="1" hangingPunct="1">
              <a:spcBef>
                <a:spcPts val="0"/>
              </a:spcBef>
              <a:buNone/>
            </a:pPr>
            <a:r>
              <a:rPr lang="en-US" dirty="0"/>
              <a:t>The principle of male superiority is enforced less strictly in the north than in the south</a:t>
            </a:r>
          </a:p>
          <a:p>
            <a:pPr eaLnBrk="1" hangingPunct="1">
              <a:spcBef>
                <a:spcPts val="0"/>
              </a:spcBef>
            </a:pPr>
            <a:endParaRPr lang="en-US" sz="1600" dirty="0"/>
          </a:p>
          <a:p>
            <a:pPr lvl="1" eaLnBrk="1" hangingPunct="1">
              <a:spcBef>
                <a:spcPts val="0"/>
              </a:spcBef>
            </a:pPr>
            <a:r>
              <a:rPr lang="en-US" dirty="0"/>
              <a:t>For e.g., in some Sicilian villages, unmarried women are supposed to sit indoors during the day when </a:t>
            </a:r>
            <a:r>
              <a:rPr lang="en-US" dirty="0" err="1"/>
              <a:t>unchaperoned</a:t>
            </a:r>
            <a:endParaRPr lang="en-US" dirty="0"/>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27809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one-third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a growing Muslim immigrant community</a:t>
            </a:r>
          </a:p>
        </p:txBody>
      </p:sp>
      <p:sp>
        <p:nvSpPr>
          <p:cNvPr id="7" name="Rectangle 3">
            <a:extLst>
              <a:ext uri="{FF2B5EF4-FFF2-40B4-BE49-F238E27FC236}">
                <a16:creationId xmlns:a16="http://schemas.microsoft.com/office/drawing/2014/main" id="{BBB18B85-9676-4C26-8AD4-ECC01B14D13C}"/>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6259" name="Rectangle 3"/>
          <p:cNvSpPr>
            <a:spLocks noGrp="1" noChangeArrowheads="1"/>
          </p:cNvSpPr>
          <p:nvPr>
            <p:ph type="body" idx="1"/>
          </p:nvPr>
        </p:nvSpPr>
        <p:spPr>
          <a:xfrm>
            <a:off x="914400" y="1676400"/>
            <a:ext cx="7315200" cy="4619726"/>
          </a:xfrm>
        </p:spPr>
        <p:txBody>
          <a:bodyPr/>
          <a:lstStyle/>
          <a:p>
            <a:pPr eaLnBrk="1" hangingPunct="1">
              <a:lnSpc>
                <a:spcPct val="80000"/>
              </a:lnSpc>
            </a:pPr>
            <a:endParaRPr lang="en-US" sz="2800" dirty="0"/>
          </a:p>
          <a:p>
            <a:pPr marL="0" indent="0" algn="ctr" eaLnBrk="1" hangingPunct="1">
              <a:lnSpc>
                <a:spcPct val="80000"/>
              </a:lnSpc>
              <a:buNone/>
            </a:pPr>
            <a:r>
              <a:rPr lang="en-US" b="1" dirty="0"/>
              <a:t>There are regional differences in the manner in which the overture is performed</a:t>
            </a:r>
          </a:p>
          <a:p>
            <a:pPr eaLnBrk="1" hangingPunct="1">
              <a:lnSpc>
                <a:spcPct val="80000"/>
              </a:lnSpc>
            </a:pPr>
            <a:endParaRPr lang="en-US" sz="200" dirty="0"/>
          </a:p>
          <a:p>
            <a:pPr lvl="1" eaLnBrk="1" hangingPunct="1">
              <a:lnSpc>
                <a:spcPct val="90000"/>
              </a:lnSpc>
            </a:pPr>
            <a:r>
              <a:rPr lang="en-US" sz="2400" dirty="0">
                <a:solidFill>
                  <a:schemeClr val="accent1"/>
                </a:solidFill>
              </a:rPr>
              <a:t>In</a:t>
            </a:r>
            <a:r>
              <a:rPr lang="en-US" sz="2400" dirty="0"/>
              <a:t> </a:t>
            </a:r>
            <a:r>
              <a:rPr lang="en-US" sz="3200" b="1" dirty="0"/>
              <a:t>Milan</a:t>
            </a:r>
            <a:r>
              <a:rPr lang="en-US" sz="2400" dirty="0">
                <a:solidFill>
                  <a:schemeClr val="accent1"/>
                </a:solidFill>
              </a:rPr>
              <a:t>, which has been influenced by its proximity to Switzerland and Germany, there is a tendency to </a:t>
            </a:r>
            <a:r>
              <a:rPr lang="en-US" sz="3200" b="1" dirty="0"/>
              <a:t>shorten</a:t>
            </a:r>
            <a:r>
              <a:rPr lang="en-US" sz="3200" dirty="0"/>
              <a:t> </a:t>
            </a:r>
            <a:r>
              <a:rPr lang="en-US" sz="2400" dirty="0">
                <a:solidFill>
                  <a:schemeClr val="accent1"/>
                </a:solidFill>
              </a:rPr>
              <a:t>the overture</a:t>
            </a:r>
          </a:p>
          <a:p>
            <a:pPr lvl="1" eaLnBrk="1" hangingPunct="1">
              <a:lnSpc>
                <a:spcPct val="80000"/>
              </a:lnSpc>
            </a:pPr>
            <a:endParaRPr lang="en-US" sz="100" dirty="0"/>
          </a:p>
          <a:p>
            <a:pPr lvl="1" eaLnBrk="1" hangingPunct="1">
              <a:lnSpc>
                <a:spcPct val="90000"/>
              </a:lnSpc>
            </a:pPr>
            <a:r>
              <a:rPr lang="en-US" sz="3200" b="1" dirty="0"/>
              <a:t>Still, it occurs</a:t>
            </a:r>
            <a:r>
              <a:rPr lang="en-US" sz="2400" dirty="0">
                <a:solidFill>
                  <a:schemeClr val="accent1"/>
                </a:solidFill>
              </a:rPr>
              <a:t>, even in the smallest caf</a:t>
            </a:r>
            <a:r>
              <a:rPr lang="en-US" sz="2400" dirty="0">
                <a:solidFill>
                  <a:schemeClr val="accent1"/>
                </a:solidFill>
                <a:cs typeface="Arial" charset="0"/>
              </a:rPr>
              <a:t>é that has only a few tables and a modest menu featuring sandwiches, in the form of a few minutes of conversation with the owner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7283" name="Rectangle 3"/>
          <p:cNvSpPr>
            <a:spLocks noGrp="1" noChangeArrowheads="1"/>
          </p:cNvSpPr>
          <p:nvPr>
            <p:ph type="body" idx="1"/>
          </p:nvPr>
        </p:nvSpPr>
        <p:spPr>
          <a:xfrm>
            <a:off x="914400" y="1217843"/>
            <a:ext cx="7315200" cy="5182957"/>
          </a:xfrm>
        </p:spPr>
        <p:txBody>
          <a:bodyPr/>
          <a:lstStyle/>
          <a:p>
            <a:pPr eaLnBrk="1" hangingPunct="1">
              <a:lnSpc>
                <a:spcPct val="80000"/>
              </a:lnSpc>
            </a:pPr>
            <a:endParaRPr lang="en-US" sz="2800" dirty="0"/>
          </a:p>
          <a:p>
            <a:pPr marL="0" indent="0" algn="ctr" eaLnBrk="1" hangingPunct="1">
              <a:lnSpc>
                <a:spcPct val="80000"/>
              </a:lnSpc>
              <a:buNone/>
            </a:pPr>
            <a:r>
              <a:rPr lang="en-US" sz="2800" dirty="0">
                <a:solidFill>
                  <a:schemeClr val="accent1"/>
                </a:solidFill>
              </a:rPr>
              <a:t>There are regional differences in the manner in which the overture is performed</a:t>
            </a:r>
          </a:p>
          <a:p>
            <a:pPr eaLnBrk="1" hangingPunct="1">
              <a:lnSpc>
                <a:spcPct val="80000"/>
              </a:lnSpc>
            </a:pPr>
            <a:endParaRPr lang="en-US" sz="1800" b="1" dirty="0">
              <a:solidFill>
                <a:schemeClr val="accent1"/>
              </a:solidFill>
            </a:endParaRPr>
          </a:p>
          <a:p>
            <a:pPr lvl="1" eaLnBrk="1" hangingPunct="1">
              <a:lnSpc>
                <a:spcPct val="80000"/>
              </a:lnSpc>
            </a:pPr>
            <a:r>
              <a:rPr lang="en-US" sz="3200" b="1" dirty="0"/>
              <a:t>In Milan, which has been influenced by its proximity to Switzerland and Germany, there is a tendency to shorten the overture</a:t>
            </a:r>
          </a:p>
          <a:p>
            <a:pPr lvl="1" eaLnBrk="1" hangingPunct="1">
              <a:lnSpc>
                <a:spcPct val="80000"/>
              </a:lnSpc>
            </a:pPr>
            <a:endParaRPr lang="en-US" sz="2400" dirty="0"/>
          </a:p>
          <a:p>
            <a:pPr lvl="1" eaLnBrk="1" hangingPunct="1">
              <a:lnSpc>
                <a:spcPct val="80000"/>
              </a:lnSpc>
            </a:pPr>
            <a:r>
              <a:rPr lang="en-US" sz="2400" dirty="0">
                <a:solidFill>
                  <a:schemeClr val="accent1"/>
                </a:solidFill>
              </a:rPr>
              <a:t>Still, it occurs, even in the smallest caf</a:t>
            </a:r>
            <a:r>
              <a:rPr lang="en-US" sz="2400" dirty="0">
                <a:solidFill>
                  <a:schemeClr val="accent1"/>
                </a:solidFill>
                <a:cs typeface="Arial" charset="0"/>
              </a:rPr>
              <a:t>é that has only a few tables and a modest menu featuring sandwiches, in the form of a few minutes of conversation with the owner</a:t>
            </a:r>
          </a:p>
        </p:txBody>
      </p:sp>
      <p:sp>
        <p:nvSpPr>
          <p:cNvPr id="97285" name="Text Box 5"/>
          <p:cNvSpPr txBox="1">
            <a:spLocks noChangeArrowheads="1"/>
          </p:cNvSpPr>
          <p:nvPr/>
        </p:nvSpPr>
        <p:spPr bwMode="auto">
          <a:xfrm>
            <a:off x="4632325" y="846138"/>
            <a:ext cx="184150" cy="57943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70054" name="Text Box 6"/>
          <p:cNvSpPr txBox="1">
            <a:spLocks noChangeArrowheads="1"/>
          </p:cNvSpPr>
          <p:nvPr/>
        </p:nvSpPr>
        <p:spPr bwMode="auto">
          <a:xfrm>
            <a:off x="3976914" y="4390572"/>
            <a:ext cx="4257897" cy="5847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 . but it is still there</a:t>
            </a: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0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0355" name="Rectangle 3"/>
          <p:cNvSpPr>
            <a:spLocks noGrp="1" noChangeArrowheads="1"/>
          </p:cNvSpPr>
          <p:nvPr>
            <p:ph type="body" idx="1"/>
          </p:nvPr>
        </p:nvSpPr>
        <p:spPr>
          <a:xfrm>
            <a:off x="914400" y="1400628"/>
            <a:ext cx="7315200" cy="5022914"/>
          </a:xfrm>
        </p:spPr>
        <p:txBody>
          <a:bodyPr/>
          <a:lstStyle/>
          <a:p>
            <a:pPr marL="0" indent="0" algn="ctr" eaLnBrk="1" hangingPunct="1">
              <a:lnSpc>
                <a:spcPct val="80000"/>
              </a:lnSpc>
              <a:buNone/>
            </a:pPr>
            <a:r>
              <a:rPr lang="en-US" b="1" dirty="0"/>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b="1" dirty="0"/>
              <a:t>In the south, the overture can be much more involved</a:t>
            </a:r>
          </a:p>
          <a:p>
            <a:pPr lvl="1" eaLnBrk="1" hangingPunct="1">
              <a:lnSpc>
                <a:spcPct val="80000"/>
              </a:lnSpc>
            </a:pPr>
            <a:endParaRPr lang="en-US" sz="300" dirty="0"/>
          </a:p>
          <a:p>
            <a:pPr lvl="2" eaLnBrk="1" hangingPunct="1"/>
            <a:r>
              <a:rPr lang="en-US" sz="2000" dirty="0">
                <a:cs typeface="Arial" charset="0"/>
              </a:rPr>
              <a:t>A person may visit a store, and chat with the owner, two or three times before purchasing something</a:t>
            </a:r>
          </a:p>
          <a:p>
            <a:pPr lvl="2" eaLnBrk="1" hangingPunct="1">
              <a:lnSpc>
                <a:spcPct val="90000"/>
              </a:lnSpc>
            </a:pPr>
            <a:r>
              <a:rPr lang="en-US" sz="2000" dirty="0">
                <a:cs typeface="Arial" charset="0"/>
              </a:rPr>
              <a:t>Both parties have a good idea about the outcome, but there will be expressions of emotion, various uses of argument an persuasion, and different tones of vice that will help to facilitate the final outcome or sale</a:t>
            </a:r>
          </a:p>
          <a:p>
            <a:pPr lvl="2" eaLnBrk="1" hangingPunct="1">
              <a:lnSpc>
                <a:spcPct val="90000"/>
              </a:lnSpc>
            </a:pPr>
            <a:r>
              <a:rPr lang="en-US" sz="2000" dirty="0">
                <a:cs typeface="Arial" charset="0"/>
              </a:rPr>
              <a:t>Still, the unexpected can, and does, occur, because </a:t>
            </a:r>
            <a:r>
              <a:rPr lang="en-US" sz="2800" b="1" dirty="0">
                <a:cs typeface="Arial" charset="0"/>
              </a:rPr>
              <a:t>fate</a:t>
            </a:r>
            <a:r>
              <a:rPr lang="en-US" sz="2000" dirty="0">
                <a:cs typeface="Arial" charset="0"/>
              </a:rPr>
              <a:t> is a critical element in the mix</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solidFill>
              </a:rPr>
              <a:t>Martin J. Gannon and Rajnandini Pillai</a:t>
            </a:r>
            <a:br>
              <a:rPr lang="en-US" sz="1400" dirty="0">
                <a:solidFill>
                  <a:schemeClr val="accent1"/>
                </a:solidFill>
              </a:rPr>
            </a:br>
            <a:r>
              <a:rPr lang="en-US" sz="1400" i="1" dirty="0">
                <a:solidFill>
                  <a:schemeClr val="accent1"/>
                </a:solidFill>
              </a:rPr>
              <a:t>Understanding Global Cultures</a:t>
            </a:r>
          </a:p>
        </p:txBody>
      </p:sp>
      <p:sp>
        <p:nvSpPr>
          <p:cNvPr id="100355" name="Rectangle 3"/>
          <p:cNvSpPr>
            <a:spLocks noGrp="1" noChangeArrowheads="1"/>
          </p:cNvSpPr>
          <p:nvPr>
            <p:ph type="body" idx="1"/>
          </p:nvPr>
        </p:nvSpPr>
        <p:spPr>
          <a:xfrm>
            <a:off x="914400" y="1400628"/>
            <a:ext cx="7315200" cy="4635115"/>
          </a:xfrm>
        </p:spPr>
        <p:txBody>
          <a:bodyPr/>
          <a:lstStyle/>
          <a:p>
            <a:pPr marL="0" indent="0" algn="ctr" eaLnBrk="1" hangingPunct="1">
              <a:lnSpc>
                <a:spcPct val="80000"/>
              </a:lnSpc>
              <a:buNone/>
            </a:pPr>
            <a:r>
              <a:rPr lang="en-US" b="1" dirty="0">
                <a:solidFill>
                  <a:schemeClr val="accent1"/>
                </a:solidFill>
              </a:rPr>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sz="3200" b="1" dirty="0"/>
              <a:t>In the south</a:t>
            </a:r>
            <a:r>
              <a:rPr lang="en-US" b="1" dirty="0">
                <a:solidFill>
                  <a:schemeClr val="accent1"/>
                </a:solidFill>
              </a:rPr>
              <a:t>, </a:t>
            </a:r>
            <a:r>
              <a:rPr lang="en-US" sz="2000" dirty="0">
                <a:solidFill>
                  <a:schemeClr val="accent1"/>
                </a:solidFill>
              </a:rPr>
              <a:t>the overture can be </a:t>
            </a:r>
            <a:r>
              <a:rPr lang="en-US" sz="2400" b="1" dirty="0">
                <a:solidFill>
                  <a:srgbClr val="000000"/>
                </a:solidFill>
              </a:rPr>
              <a:t>much more involved</a:t>
            </a:r>
            <a:endParaRPr lang="en-US" sz="2000" b="1" dirty="0">
              <a:solidFill>
                <a:srgbClr val="000000"/>
              </a:solidFill>
            </a:endParaRPr>
          </a:p>
          <a:p>
            <a:pPr lvl="1" eaLnBrk="1" hangingPunct="1">
              <a:lnSpc>
                <a:spcPct val="80000"/>
              </a:lnSpc>
            </a:pPr>
            <a:endParaRPr lang="en-US" sz="200" dirty="0">
              <a:solidFill>
                <a:schemeClr val="accent1"/>
              </a:solidFill>
            </a:endParaRPr>
          </a:p>
          <a:p>
            <a:pPr lvl="2" eaLnBrk="1" hangingPunct="1"/>
            <a:r>
              <a:rPr lang="en-US" sz="1800" dirty="0">
                <a:solidFill>
                  <a:schemeClr val="accent1"/>
                </a:solidFill>
                <a:cs typeface="Arial" charset="0"/>
              </a:rPr>
              <a:t>A person may visit a store, and chat with the owner, two or three times before purchasing something</a:t>
            </a:r>
          </a:p>
          <a:p>
            <a:pPr lvl="2" eaLnBrk="1" hangingPunct="1">
              <a:lnSpc>
                <a:spcPct val="90000"/>
              </a:lnSpc>
            </a:pPr>
            <a:r>
              <a:rPr lang="en-US" sz="1800" dirty="0">
                <a:solidFill>
                  <a:schemeClr val="accent1"/>
                </a:solidFill>
                <a:cs typeface="Arial" charset="0"/>
              </a:rPr>
              <a:t>Both parties have a good idea about the outcome, but there will be expressions of emotion, various uses of argument an persuasion, and different tones of vice that will help to facilitate the final outcome or sale</a:t>
            </a:r>
          </a:p>
          <a:p>
            <a:pPr lvl="2" eaLnBrk="1" hangingPunct="1">
              <a:lnSpc>
                <a:spcPct val="90000"/>
              </a:lnSpc>
            </a:pPr>
            <a:r>
              <a:rPr lang="en-US" sz="1800" dirty="0">
                <a:solidFill>
                  <a:schemeClr val="accent1"/>
                </a:solidFill>
                <a:cs typeface="Arial" charset="0"/>
              </a:rPr>
              <a:t>Still, the unexpected can, and does, occur, because </a:t>
            </a:r>
            <a:r>
              <a:rPr lang="en-US" sz="3600" b="1" dirty="0">
                <a:cs typeface="Arial" charset="0"/>
              </a:rPr>
              <a:t>fate</a:t>
            </a:r>
            <a:r>
              <a:rPr lang="en-US" sz="2800" b="1" dirty="0">
                <a:cs typeface="Arial" charset="0"/>
              </a:rPr>
              <a:t> is a critical element in the mix</a:t>
            </a:r>
            <a:endParaRPr lang="en-US" sz="2000" b="1" dirty="0">
              <a:cs typeface="Arial" charset="0"/>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676400"/>
            <a:ext cx="7315200" cy="179126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and Communication</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284844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094125"/>
            <a:ext cx="7315200" cy="347787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Externalization, which refers specifically to the belief that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feelings and emotions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are so powerful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that an individual cannot keep them within himself or herself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must express them to others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647033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840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6000" b="1" i="1" u="none" strike="noStrike" kern="1200" cap="none" spc="0" normalizeH="0" baseline="0" noProof="0" dirty="0">
                <a:ln>
                  <a:noFill/>
                </a:ln>
                <a:solidFill>
                  <a:srgbClr val="000000"/>
                </a:solidFill>
                <a:effectLst/>
                <a:uLnTx/>
                <a:uFillTx/>
                <a:latin typeface="Verdana" pitchFamily="34" charset="0"/>
                <a:ea typeface="+mn-ea"/>
                <a:cs typeface="+mn-cs"/>
              </a:rPr>
              <a:t>piazza</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3779" name="Rectangle 3"/>
          <p:cNvSpPr>
            <a:spLocks noGrp="1" noChangeArrowheads="1"/>
          </p:cNvSpPr>
          <p:nvPr>
            <p:ph type="body" idx="1"/>
          </p:nvPr>
        </p:nvSpPr>
        <p:spPr>
          <a:xfrm>
            <a:off x="914400" y="2481942"/>
            <a:ext cx="7315200" cy="3046988"/>
          </a:xfrm>
        </p:spPr>
        <p:txBody>
          <a:bodyPr/>
          <a:lstStyle/>
          <a:p>
            <a:pPr marL="0" indent="0" algn="ctr" eaLnBrk="1" hangingPunct="1">
              <a:spcBef>
                <a:spcPts val="0"/>
              </a:spcBef>
              <a:buNone/>
            </a:pPr>
            <a:r>
              <a:rPr lang="en-US" dirty="0" err="1"/>
              <a:t>Venezia</a:t>
            </a:r>
            <a:r>
              <a:rPr lang="en-US" dirty="0"/>
              <a:t> </a:t>
            </a:r>
            <a:r>
              <a:rPr lang="en-US" sz="1600" dirty="0"/>
              <a:t>(1997)</a:t>
            </a:r>
            <a:r>
              <a:rPr lang="en-US" dirty="0"/>
              <a:t> suggests that the large </a:t>
            </a:r>
          </a:p>
          <a:p>
            <a:pPr algn="ctr" eaLnBrk="1" hangingPunct="1">
              <a:spcBef>
                <a:spcPts val="0"/>
              </a:spcBef>
              <a:buFontTx/>
              <a:buNone/>
            </a:pPr>
            <a:r>
              <a:rPr lang="en-US" dirty="0"/>
              <a:t>	</a:t>
            </a:r>
            <a:r>
              <a:rPr lang="en-US" b="1" dirty="0"/>
              <a:t>piazza</a:t>
            </a:r>
            <a:r>
              <a:rPr lang="en-US" dirty="0"/>
              <a:t> is more descriptive of </a:t>
            </a:r>
            <a:r>
              <a:rPr lang="en-US" b="1" dirty="0"/>
              <a:t>southern</a:t>
            </a:r>
            <a:r>
              <a:rPr lang="en-US" dirty="0"/>
              <a:t> Italy, </a:t>
            </a:r>
            <a:br>
              <a:rPr lang="en-US" dirty="0"/>
            </a:br>
            <a:r>
              <a:rPr lang="en-US" dirty="0"/>
              <a:t>whereas </a:t>
            </a:r>
            <a:r>
              <a:rPr lang="en-US" b="1" dirty="0"/>
              <a:t>bars</a:t>
            </a:r>
            <a:r>
              <a:rPr lang="en-US" dirty="0"/>
              <a:t> </a:t>
            </a:r>
            <a:br>
              <a:rPr lang="en-US" dirty="0"/>
            </a:br>
            <a:r>
              <a:rPr lang="en-US" dirty="0"/>
              <a:t>(and the adjoining small parks) </a:t>
            </a:r>
            <a:br>
              <a:rPr lang="en-US" dirty="0"/>
            </a:br>
            <a:r>
              <a:rPr lang="en-US" dirty="0"/>
              <a:t>are more descriptive of </a:t>
            </a:r>
            <a:r>
              <a:rPr lang="en-US" b="1" dirty="0"/>
              <a:t>northern</a:t>
            </a:r>
            <a:r>
              <a:rPr lang="en-US" dirty="0"/>
              <a: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4803" name="Rectangle 4"/>
          <p:cNvSpPr>
            <a:spLocks noChangeArrowheads="1"/>
          </p:cNvSpPr>
          <p:nvPr/>
        </p:nvSpPr>
        <p:spPr bwMode="auto">
          <a:xfrm>
            <a:off x="1954409" y="5986046"/>
            <a:ext cx="522290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Bar in </a:t>
            </a:r>
            <a:r>
              <a:rPr kumimoji="0" lang="it-IT" sz="1600" b="0" i="1" u="none" strike="noStrike" kern="1200" cap="none" spc="0" normalizeH="0" baseline="0" noProof="0" dirty="0">
                <a:ln>
                  <a:noFill/>
                </a:ln>
                <a:solidFill>
                  <a:srgbClr val="FFFFFF"/>
                </a:solidFill>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4804" name="Picture 5"/>
          <p:cNvPicPr>
            <a:picLocks noChangeAspect="1" noChangeArrowheads="1"/>
          </p:cNvPicPr>
          <p:nvPr/>
        </p:nvPicPr>
        <p:blipFill>
          <a:blip r:embed="rId3" cstate="print"/>
          <a:srcRect/>
          <a:stretch>
            <a:fillRect/>
          </a:stretch>
        </p:blipFill>
        <p:spPr bwMode="auto">
          <a:xfrm>
            <a:off x="152400" y="351972"/>
            <a:ext cx="8821738" cy="548640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840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1" u="none" strike="noStrike" kern="1200" cap="none" spc="0" normalizeH="0" baseline="0" noProof="0" dirty="0">
                <a:ln>
                  <a:noFill/>
                </a:ln>
                <a:solidFill>
                  <a:srgbClr val="000000"/>
                </a:solidFill>
                <a:effectLst/>
                <a:uLnTx/>
                <a:uFillTx/>
                <a:latin typeface="Verdana" pitchFamily="34" charset="0"/>
                <a:ea typeface="+mn-ea"/>
                <a:cs typeface="+mn-cs"/>
              </a:rPr>
              <a:t>la </a:t>
            </a:r>
            <a:r>
              <a:rPr kumimoji="0" lang="en-US" sz="6000" b="1" i="1" u="none" strike="noStrike" kern="1200" cap="none" spc="0" normalizeH="0" baseline="0" noProof="0" dirty="0" err="1">
                <a:ln>
                  <a:noFill/>
                </a:ln>
                <a:solidFill>
                  <a:srgbClr val="000000"/>
                </a:solidFill>
                <a:effectLst/>
                <a:uLnTx/>
                <a:uFillTx/>
                <a:latin typeface="Verdana" pitchFamily="34" charset="0"/>
                <a:ea typeface="+mn-ea"/>
                <a:cs typeface="+mn-cs"/>
              </a:rPr>
              <a:t>Famiglia</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137863"/>
            <a:ext cx="7315200" cy="2985433"/>
          </a:xfrm>
        </p:spPr>
        <p:txBody>
          <a:bodyPr/>
          <a:lstStyle/>
          <a:p>
            <a:pPr lvl="1" eaLnBrk="1" hangingPunct="1">
              <a:spcBef>
                <a:spcPts val="0"/>
              </a:spcBef>
            </a:pPr>
            <a:r>
              <a:rPr lang="en-US" sz="2000" dirty="0">
                <a:solidFill>
                  <a:schemeClr val="accent1">
                    <a:lumMod val="90000"/>
                  </a:schemeClr>
                </a:solidFill>
              </a:rPr>
              <a:t>Familial relationships tend to be </a:t>
            </a:r>
            <a:br>
              <a:rPr lang="en-US" sz="2000" dirty="0">
                <a:solidFill>
                  <a:schemeClr val="accent1">
                    <a:lumMod val="90000"/>
                  </a:schemeClr>
                </a:solidFill>
              </a:rPr>
            </a:br>
            <a:r>
              <a:rPr lang="en-US" sz="2400" b="1" dirty="0">
                <a:solidFill>
                  <a:schemeClr val="accent1">
                    <a:lumMod val="90000"/>
                  </a:schemeClr>
                </a:solidFill>
              </a:rPr>
              <a:t>close and emotional</a:t>
            </a:r>
            <a:endParaRPr lang="en-US" b="1" dirty="0">
              <a:solidFill>
                <a:schemeClr val="accent1">
                  <a:lumMod val="90000"/>
                </a:schemeClr>
              </a:solidFill>
            </a:endParaRPr>
          </a:p>
          <a:p>
            <a:pPr lvl="1" eaLnBrk="1" hangingPunct="1">
              <a:spcBef>
                <a:spcPts val="0"/>
              </a:spcBef>
            </a:pPr>
            <a:endParaRPr lang="en-US" sz="1600" b="1" dirty="0">
              <a:solidFill>
                <a:schemeClr val="accent1">
                  <a:lumMod val="90000"/>
                </a:schemeClr>
              </a:solidFill>
            </a:endParaRPr>
          </a:p>
          <a:p>
            <a:pPr lvl="1" eaLnBrk="1" hangingPunct="1">
              <a:spcBef>
                <a:spcPts val="0"/>
              </a:spcBef>
            </a:pPr>
            <a:r>
              <a:rPr lang="en-US" dirty="0"/>
              <a:t>The behaviors found in the </a:t>
            </a:r>
            <a:r>
              <a:rPr lang="en-US" sz="3200" b="1" dirty="0"/>
              <a:t>piazza</a:t>
            </a:r>
            <a:r>
              <a:rPr lang="en-US" sz="3200" dirty="0"/>
              <a:t> </a:t>
            </a:r>
            <a:r>
              <a:rPr lang="en-US" dirty="0"/>
              <a:t>are replicated within the </a:t>
            </a:r>
            <a:r>
              <a:rPr lang="en-US" sz="3200" b="1" dirty="0"/>
              <a:t>family</a:t>
            </a:r>
            <a:endParaRPr lang="en-US" b="1" dirty="0"/>
          </a:p>
          <a:p>
            <a:pPr lvl="1" eaLnBrk="1" hangingPunct="1">
              <a:spcBef>
                <a:spcPts val="0"/>
              </a:spcBef>
            </a:pPr>
            <a:endParaRPr lang="en-US" sz="1600" dirty="0"/>
          </a:p>
          <a:p>
            <a:pPr lvl="1" eaLnBrk="1" hangingPunct="1">
              <a:spcBef>
                <a:spcPts val="0"/>
              </a:spcBef>
            </a:pPr>
            <a:r>
              <a:rPr lang="en-US" sz="2400" dirty="0">
                <a:solidFill>
                  <a:schemeClr val="accent1">
                    <a:lumMod val="90000"/>
                  </a:schemeClr>
                </a:solidFill>
              </a:rPr>
              <a:t>The family is generally seen as one’s greatest resource and protection against all troubles</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136517"/>
          </a:xfrm>
        </p:spPr>
        <p:txBody>
          <a:bodyPr/>
          <a:lstStyle/>
          <a:p>
            <a:pPr marL="0" indent="0" algn="ctr" eaLnBrk="1" hangingPunct="1">
              <a:lnSpc>
                <a:spcPct val="90000"/>
              </a:lnSpc>
              <a:buNone/>
            </a:pPr>
            <a:r>
              <a:rPr lang="en-US" sz="2800" b="1" dirty="0">
                <a:solidFill>
                  <a:schemeClr val="accent1"/>
                </a:solidFill>
              </a:rPr>
              <a:t>However, </a:t>
            </a:r>
          </a:p>
          <a:p>
            <a:pPr marL="0" indent="0" algn="ctr" eaLnBrk="1" hangingPunct="1">
              <a:lnSpc>
                <a:spcPct val="90000"/>
              </a:lnSpc>
              <a:buNone/>
            </a:pPr>
            <a:r>
              <a:rPr lang="en-US" b="1" dirty="0"/>
              <a:t>Italy tends to be a man’s world</a:t>
            </a:r>
          </a:p>
          <a:p>
            <a:pPr eaLnBrk="1" hangingPunct="1">
              <a:lnSpc>
                <a:spcPct val="90000"/>
              </a:lnSpc>
            </a:pPr>
            <a:endParaRPr lang="en-US" dirty="0"/>
          </a:p>
          <a:p>
            <a:pPr lvl="1" eaLnBrk="1" hangingPunct="1">
              <a:lnSpc>
                <a:spcPct val="90000"/>
              </a:lnSpc>
            </a:pPr>
            <a:r>
              <a:rPr lang="en-US" dirty="0"/>
              <a:t>About 62% of the workforce is still male</a:t>
            </a:r>
          </a:p>
          <a:p>
            <a:pPr lvl="1" eaLnBrk="1" hangingPunct="1">
              <a:lnSpc>
                <a:spcPct val="90000"/>
              </a:lnSpc>
            </a:pPr>
            <a:endParaRPr lang="en-US" sz="1600" dirty="0"/>
          </a:p>
          <a:p>
            <a:pPr lvl="1" eaLnBrk="1" hangingPunct="1">
              <a:spcBef>
                <a:spcPts val="0"/>
              </a:spcBef>
            </a:pPr>
            <a:r>
              <a:rPr lang="en-US" dirty="0">
                <a:solidFill>
                  <a:schemeClr val="accent1"/>
                </a:solidFill>
              </a:rPr>
              <a:t>Today, Italy ranks </a:t>
            </a:r>
            <a:r>
              <a:rPr lang="en-US" dirty="0"/>
              <a:t>19</a:t>
            </a:r>
            <a:r>
              <a:rPr lang="en-US" baseline="30000" dirty="0"/>
              <a:t>th</a:t>
            </a:r>
            <a:r>
              <a:rPr lang="en-US" dirty="0"/>
              <a:t> in terms of number of men per 100 women</a:t>
            </a:r>
          </a:p>
          <a:p>
            <a:pPr lvl="1" eaLnBrk="1" hangingPunct="1">
              <a:spcBef>
                <a:spcPts val="0"/>
              </a:spcBef>
            </a:pPr>
            <a:endParaRPr lang="en-US" sz="1200" dirty="0"/>
          </a:p>
          <a:p>
            <a:pPr lvl="3" eaLnBrk="1" hangingPunct="1">
              <a:spcBef>
                <a:spcPts val="0"/>
              </a:spcBef>
            </a:pPr>
            <a:r>
              <a:rPr lang="en-US" dirty="0"/>
              <a:t>94.3</a:t>
            </a:r>
          </a:p>
          <a:p>
            <a:pPr lvl="1" eaLnBrk="1" hangingPunct="1">
              <a:lnSpc>
                <a:spcPct val="90000"/>
              </a:lnSpc>
            </a:pPr>
            <a:endParaRPr lang="en-US" dirty="0"/>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54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54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585871"/>
          </a:xfrm>
        </p:spPr>
        <p:txBody>
          <a:bodyPr/>
          <a:lstStyle/>
          <a:p>
            <a:pPr marL="0" indent="0" algn="ctr" eaLnBrk="1" hangingPunct="1">
              <a:spcBef>
                <a:spcPts val="0"/>
              </a:spcBef>
              <a:buNone/>
            </a:pPr>
            <a:r>
              <a:rPr lang="en-US" sz="2400" b="1" dirty="0">
                <a:solidFill>
                  <a:schemeClr val="accent1"/>
                </a:solidFill>
              </a:rPr>
              <a:t>However, </a:t>
            </a:r>
          </a:p>
          <a:p>
            <a:pPr marL="0" indent="0" algn="ctr" eaLnBrk="1" hangingPunct="1">
              <a:spcBef>
                <a:spcPts val="0"/>
              </a:spcBef>
              <a:buNone/>
            </a:pPr>
            <a:r>
              <a:rPr lang="en-US" sz="2800" b="1" dirty="0">
                <a:solidFill>
                  <a:schemeClr val="accent1"/>
                </a:solidFill>
              </a:rPr>
              <a:t>Italy tends to be a man’s world</a:t>
            </a:r>
          </a:p>
          <a:p>
            <a:pPr eaLnBrk="1" hangingPunct="1">
              <a:spcBef>
                <a:spcPts val="0"/>
              </a:spcBef>
            </a:pPr>
            <a:endParaRPr lang="en-US" sz="1600" dirty="0"/>
          </a:p>
          <a:p>
            <a:pPr marL="0" indent="0" algn="ctr" eaLnBrk="1" hangingPunct="1">
              <a:spcBef>
                <a:spcPts val="0"/>
              </a:spcBef>
              <a:buNone/>
            </a:pPr>
            <a:r>
              <a:rPr lang="en-US" dirty="0"/>
              <a:t>The principle of male superiority is enforced less strictly in the north than in the south</a:t>
            </a:r>
          </a:p>
          <a:p>
            <a:pPr eaLnBrk="1" hangingPunct="1">
              <a:spcBef>
                <a:spcPts val="0"/>
              </a:spcBef>
            </a:pPr>
            <a:endParaRPr lang="en-US" sz="1600" dirty="0"/>
          </a:p>
          <a:p>
            <a:pPr lvl="1" eaLnBrk="1" hangingPunct="1">
              <a:spcBef>
                <a:spcPts val="0"/>
              </a:spcBef>
            </a:pPr>
            <a:r>
              <a:rPr lang="en-US" dirty="0"/>
              <a:t>For e.g., in some Sicilian villages, unmarried women are supposed to sit indoors during the day when </a:t>
            </a:r>
            <a:r>
              <a:rPr lang="en-US" dirty="0" err="1"/>
              <a:t>unchaperoned</a:t>
            </a:r>
            <a:endParaRPr lang="en-US" dirty="0"/>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Grp="1" noChangeArrowheads="1"/>
          </p:cNvSpPr>
          <p:nvPr>
            <p:ph type="body" idx="1"/>
          </p:nvPr>
        </p:nvSpPr>
        <p:spPr>
          <a:xfrm>
            <a:off x="914400" y="1600200"/>
            <a:ext cx="7315200" cy="5139869"/>
          </a:xfrm>
        </p:spPr>
        <p:txBody>
          <a:bodyPr/>
          <a:lstStyle/>
          <a:p>
            <a:pPr marL="0" indent="0" algn="ctr" eaLnBrk="1" hangingPunct="1">
              <a:lnSpc>
                <a:spcPct val="90000"/>
              </a:lnSpc>
              <a:buNone/>
            </a:pPr>
            <a:r>
              <a:rPr lang="en-US" sz="2800" dirty="0"/>
              <a:t>As indicated earlier, the north of Italy has been very successful economically</a:t>
            </a:r>
          </a:p>
          <a:p>
            <a:pPr eaLnBrk="1" hangingPunct="1">
              <a:lnSpc>
                <a:spcPct val="90000"/>
              </a:lnSpc>
            </a:pPr>
            <a:endParaRPr lang="en-US" sz="1600" dirty="0"/>
          </a:p>
          <a:p>
            <a:pPr lvl="1" eaLnBrk="1" hangingPunct="1">
              <a:lnSpc>
                <a:spcPct val="90000"/>
              </a:lnSpc>
            </a:pPr>
            <a:r>
              <a:rPr lang="en-US" sz="2400" dirty="0"/>
              <a:t>Most of this success is due to the existence of small firms specializing in particular products</a:t>
            </a:r>
          </a:p>
          <a:p>
            <a:pPr lvl="1" eaLnBrk="1" hangingPunct="1">
              <a:lnSpc>
                <a:spcPct val="90000"/>
              </a:lnSpc>
            </a:pPr>
            <a:endParaRPr lang="en-US" sz="1600" dirty="0"/>
          </a:p>
          <a:p>
            <a:pPr lvl="1" eaLnBrk="1" hangingPunct="1">
              <a:lnSpc>
                <a:spcPct val="90000"/>
              </a:lnSpc>
            </a:pPr>
            <a:r>
              <a:rPr lang="en-US" sz="2400" dirty="0"/>
              <a:t>These firms both compete and cooperate with one another</a:t>
            </a:r>
          </a:p>
          <a:p>
            <a:pPr lvl="1" eaLnBrk="1" hangingPunct="1">
              <a:lnSpc>
                <a:spcPct val="90000"/>
              </a:lnSpc>
            </a:pPr>
            <a:endParaRPr lang="en-US" sz="1600" dirty="0"/>
          </a:p>
          <a:p>
            <a:pPr lvl="2" eaLnBrk="1" hangingPunct="1">
              <a:lnSpc>
                <a:spcPct val="90000"/>
              </a:lnSpc>
            </a:pPr>
            <a:r>
              <a:rPr lang="en-US" sz="2000" dirty="0"/>
              <a:t>If one firm cannot honor an order, a neighboring firm will help it produce the product so that the commitment can be kept</a:t>
            </a:r>
          </a:p>
          <a:p>
            <a:pPr lvl="2" eaLnBrk="1" hangingPunct="1">
              <a:lnSpc>
                <a:spcPct val="90000"/>
              </a:lnSpc>
            </a:pPr>
            <a:r>
              <a:rPr lang="en-US" sz="2000" dirty="0"/>
              <a:t>At the same time, firms will cut prices to move ahead of neighboring competitors</a:t>
            </a:r>
          </a:p>
          <a:p>
            <a:pPr lvl="2" eaLnBrk="1" hangingPunct="1">
              <a:lnSpc>
                <a:spcPct val="90000"/>
              </a:lnSpc>
            </a:pPr>
            <a:endParaRPr lang="en-US" sz="2000" dirty="0"/>
          </a:p>
        </p:txBody>
      </p:sp>
      <p:sp>
        <p:nvSpPr>
          <p:cNvPr id="253956" name="Rectangle 8"/>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4435" name="Rectangle 3"/>
          <p:cNvSpPr>
            <a:spLocks noGrp="1" noChangeArrowheads="1"/>
          </p:cNvSpPr>
          <p:nvPr>
            <p:ph type="body" idx="1"/>
          </p:nvPr>
        </p:nvSpPr>
        <p:spPr>
          <a:xfrm>
            <a:off x="914400" y="3163418"/>
            <a:ext cx="7315200" cy="1865126"/>
          </a:xfrm>
        </p:spPr>
        <p:txBody>
          <a:bodyPr/>
          <a:lstStyle/>
          <a:p>
            <a:pPr marL="0" indent="0" algn="ctr" eaLnBrk="1" hangingPunct="1">
              <a:lnSpc>
                <a:spcPct val="90000"/>
              </a:lnSpc>
              <a:spcBef>
                <a:spcPts val="0"/>
              </a:spcBef>
              <a:buNone/>
            </a:pPr>
            <a:r>
              <a:rPr lang="en-US" sz="2800" dirty="0"/>
              <a:t>Even though individuals might not give the country as a whole much consideration, </a:t>
            </a:r>
            <a:endParaRPr lang="en-US" dirty="0"/>
          </a:p>
          <a:p>
            <a:pPr marL="0" indent="0" algn="ctr" eaLnBrk="1" hangingPunct="1">
              <a:lnSpc>
                <a:spcPct val="90000"/>
              </a:lnSpc>
              <a:spcBef>
                <a:spcPts val="0"/>
              </a:spcBef>
              <a:buNone/>
            </a:pPr>
            <a:r>
              <a:rPr lang="en-US" sz="3600" b="1" dirty="0"/>
              <a:t>they place great importance </a:t>
            </a:r>
          </a:p>
          <a:p>
            <a:pPr marL="0" indent="0" algn="ctr" eaLnBrk="1" hangingPunct="1">
              <a:lnSpc>
                <a:spcPct val="90000"/>
              </a:lnSpc>
              <a:spcBef>
                <a:spcPts val="0"/>
              </a:spcBef>
              <a:buNone/>
            </a:pPr>
            <a:r>
              <a:rPr lang="en-US" sz="3600" b="1" dirty="0"/>
              <a:t>on local and regional affiliation</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10" name="Text Box 5"/>
          <p:cNvSpPr txBox="1">
            <a:spLocks noChangeArrowheads="1"/>
          </p:cNvSpPr>
          <p:nvPr/>
        </p:nvSpPr>
        <p:spPr bwMode="auto">
          <a:xfrm>
            <a:off x="914400" y="1905000"/>
            <a:ext cx="7315200" cy="365023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importance of both the chorus and the soloists,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which reflects the unity of Italian culture (chorus)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but also regional variations, particularly between the north and south</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7507" name="Rectangle 3"/>
          <p:cNvSpPr>
            <a:spLocks noGrp="1" noChangeArrowheads="1"/>
          </p:cNvSpPr>
          <p:nvPr>
            <p:ph type="body" idx="1"/>
          </p:nvPr>
        </p:nvSpPr>
        <p:spPr>
          <a:xfrm>
            <a:off x="914400" y="2545898"/>
            <a:ext cx="7315200" cy="3354765"/>
          </a:xfrm>
        </p:spPr>
        <p:txBody>
          <a:bodyPr/>
          <a:lstStyle/>
          <a:p>
            <a:pPr marL="0" indent="0" algn="ctr" eaLnBrk="1" hangingPunct="1">
              <a:spcBef>
                <a:spcPts val="0"/>
              </a:spcBef>
              <a:buNone/>
            </a:pPr>
            <a:r>
              <a:rPr lang="en-US" b="1" dirty="0"/>
              <a:t>“The tension and balance between </a:t>
            </a:r>
          </a:p>
          <a:p>
            <a:pPr marL="0" indent="0" algn="ctr" eaLnBrk="1" hangingPunct="1">
              <a:spcBef>
                <a:spcPts val="0"/>
              </a:spcBef>
              <a:buNone/>
            </a:pPr>
            <a:r>
              <a:rPr lang="en-US" b="1" dirty="0"/>
              <a:t>the chorus and soloists </a:t>
            </a:r>
          </a:p>
          <a:p>
            <a:pPr marL="0" indent="0" algn="ctr" eaLnBrk="1" hangingPunct="1">
              <a:spcBef>
                <a:spcPts val="0"/>
              </a:spcBef>
              <a:buNone/>
            </a:pPr>
            <a:r>
              <a:rPr lang="en-US" sz="2800" dirty="0">
                <a:solidFill>
                  <a:schemeClr val="accent1">
                    <a:lumMod val="90000"/>
                  </a:schemeClr>
                </a:solidFill>
              </a:rPr>
              <a:t>epitomize the struggles between </a:t>
            </a:r>
          </a:p>
          <a:p>
            <a:pPr marL="0" indent="0" algn="ctr" eaLnBrk="1" hangingPunct="1">
              <a:spcBef>
                <a:spcPts val="0"/>
              </a:spcBef>
              <a:buNone/>
            </a:pPr>
            <a:r>
              <a:rPr lang="en-US" b="1" dirty="0"/>
              <a:t>the northern and southern regions</a:t>
            </a:r>
            <a:r>
              <a:rPr lang="en-US" dirty="0"/>
              <a:t>, </a:t>
            </a:r>
          </a:p>
          <a:p>
            <a:pPr marL="0" indent="0" algn="ctr" eaLnBrk="1" hangingPunct="1">
              <a:spcBef>
                <a:spcPts val="0"/>
              </a:spcBef>
              <a:buNone/>
            </a:pPr>
            <a:r>
              <a:rPr lang="en-US" sz="2800" dirty="0">
                <a:solidFill>
                  <a:schemeClr val="accent1">
                    <a:lumMod val="90000"/>
                  </a:schemeClr>
                </a:solidFill>
              </a:rPr>
              <a:t>in that </a:t>
            </a:r>
            <a:r>
              <a:rPr lang="en-US" sz="2800" dirty="0">
                <a:solidFill>
                  <a:srgbClr val="000000"/>
                </a:solidFill>
              </a:rPr>
              <a:t>each region retains certain </a:t>
            </a:r>
          </a:p>
          <a:p>
            <a:pPr marL="0" indent="0" algn="ctr" eaLnBrk="1" hangingPunct="1">
              <a:spcBef>
                <a:spcPts val="0"/>
              </a:spcBef>
              <a:buNone/>
            </a:pPr>
            <a:r>
              <a:rPr lang="en-US" b="1" dirty="0"/>
              <a:t>easily perceptible characteristics </a:t>
            </a:r>
          </a:p>
          <a:p>
            <a:pPr marL="0" indent="0" algn="ctr" eaLnBrk="1" hangingPunct="1">
              <a:spcBef>
                <a:spcPts val="0"/>
              </a:spcBef>
              <a:buNone/>
            </a:pPr>
            <a:r>
              <a:rPr lang="en-US" sz="2800" dirty="0">
                <a:solidFill>
                  <a:schemeClr val="accent1">
                    <a:lumMod val="90000"/>
                  </a:schemeClr>
                </a:solidFill>
              </a:rPr>
              <a:t>among its inhabitants.”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14400" y="3858291"/>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Home </a:t>
            </a:r>
            <a:r>
              <a:rPr kumimoji="0" lang="en-US" sz="6000" b="1" i="0" u="none" strike="noStrike" kern="1200" cap="none" spc="0" normalizeH="0" baseline="0" noProof="0" dirty="0" err="1">
                <a:ln>
                  <a:noFill/>
                </a:ln>
                <a:solidFill>
                  <a:srgbClr val="000000"/>
                </a:solidFill>
                <a:effectLst/>
                <a:uLnTx/>
                <a:uFillTx/>
                <a:latin typeface="Verdana" pitchFamily="34" charset="0"/>
                <a:ea typeface="+mn-ea"/>
                <a:cs typeface="+mn-cs"/>
              </a:rPr>
              <a:t>Townism</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8531" name="Rectangle 3"/>
          <p:cNvSpPr>
            <a:spLocks noGrp="1" noChangeArrowheads="1"/>
          </p:cNvSpPr>
          <p:nvPr>
            <p:ph type="body" idx="1"/>
          </p:nvPr>
        </p:nvSpPr>
        <p:spPr>
          <a:xfrm>
            <a:off x="914400" y="2981742"/>
            <a:ext cx="7315200" cy="2246769"/>
          </a:xfrm>
        </p:spPr>
        <p:txBody>
          <a:bodyPr/>
          <a:lstStyle/>
          <a:p>
            <a:pPr marL="0" indent="0" algn="ctr" eaLnBrk="1" hangingPunct="1">
              <a:spcBef>
                <a:spcPts val="0"/>
              </a:spcBef>
              <a:buNone/>
            </a:pPr>
            <a:r>
              <a:rPr lang="en-US" dirty="0"/>
              <a:t>Most Italians define themselves by </a:t>
            </a:r>
          </a:p>
          <a:p>
            <a:pPr marL="0" indent="0" algn="ctr" eaLnBrk="1" hangingPunct="1">
              <a:spcBef>
                <a:spcPts val="0"/>
              </a:spcBef>
              <a:buNone/>
            </a:pPr>
            <a:r>
              <a:rPr lang="en-US" sz="3600" b="1" dirty="0"/>
              <a:t>the town where they were born</a:t>
            </a:r>
            <a:r>
              <a:rPr lang="en-US" dirty="0"/>
              <a:t>, </a:t>
            </a:r>
          </a:p>
          <a:p>
            <a:pPr marL="0" indent="0" algn="ctr" eaLnBrk="1" hangingPunct="1">
              <a:spcBef>
                <a:spcPts val="0"/>
              </a:spcBef>
              <a:buNone/>
            </a:pPr>
            <a:r>
              <a:rPr lang="en-US" dirty="0"/>
              <a:t>and there is a sharp contrast between </a:t>
            </a:r>
            <a:r>
              <a:rPr lang="en-US" sz="3600" b="1" dirty="0"/>
              <a:t>northern</a:t>
            </a:r>
            <a:r>
              <a:rPr lang="en-US" sz="3600" dirty="0"/>
              <a:t> </a:t>
            </a:r>
            <a:r>
              <a:rPr lang="en-US" dirty="0"/>
              <a:t>and </a:t>
            </a:r>
            <a:r>
              <a:rPr lang="en-US" sz="3600" b="1" dirty="0"/>
              <a:t>southern</a:t>
            </a:r>
            <a:r>
              <a:rPr lang="en-US" sz="3600" dirty="0"/>
              <a:t> </a:t>
            </a:r>
            <a:r>
              <a:rPr lang="en-US" dirty="0"/>
              <a:t>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t>represent the </a:t>
            </a:r>
            <a:br>
              <a:rPr lang="en-US" sz="2400" dirty="0"/>
            </a:br>
            <a:r>
              <a:rPr lang="en-US" sz="3200" b="1" dirty="0"/>
              <a:t>regional differences </a:t>
            </a:r>
            <a:r>
              <a:rPr lang="en-US" sz="2400" dirty="0"/>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solidFill>
                  <a:schemeClr val="accent1"/>
                </a:solidFill>
              </a:rPr>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solidFill>
                  <a:schemeClr val="accent1"/>
                </a:solidFill>
              </a:rPr>
              <a:t>represent the </a:t>
            </a:r>
            <a:br>
              <a:rPr lang="en-US" sz="2400" dirty="0"/>
            </a:br>
            <a:r>
              <a:rPr lang="en-US" sz="3200" b="1" dirty="0"/>
              <a:t>regional differences </a:t>
            </a:r>
            <a:r>
              <a:rPr lang="en-US" sz="2400" dirty="0">
                <a:solidFill>
                  <a:schemeClr val="accent1"/>
                </a:solidFill>
              </a:rPr>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solidFill>
                  <a:schemeClr val="accent1"/>
                </a:solidFill>
              </a:rPr>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1603" name="Rectangle 3"/>
          <p:cNvSpPr>
            <a:spLocks noGrp="1" noChangeArrowheads="1"/>
          </p:cNvSpPr>
          <p:nvPr>
            <p:ph type="body" idx="1"/>
          </p:nvPr>
        </p:nvSpPr>
        <p:spPr>
          <a:xfrm>
            <a:off x="914400" y="1981200"/>
            <a:ext cx="7315200" cy="3908762"/>
          </a:xfrm>
        </p:spPr>
        <p:txBody>
          <a:bodyPr/>
          <a:lstStyle/>
          <a:p>
            <a:pPr marL="0" indent="0" algn="ctr" eaLnBrk="1" hangingPunct="1">
              <a:spcBef>
                <a:spcPts val="0"/>
              </a:spcBef>
              <a:buNone/>
            </a:pPr>
            <a:r>
              <a:rPr lang="en-US" dirty="0"/>
              <a:t>The Italian word that expresses the idea of belonging first to a town, then to a region, and finally to a nation is </a:t>
            </a:r>
            <a:r>
              <a:rPr lang="en-US" b="1" i="1" dirty="0" err="1"/>
              <a:t>campanilismo</a:t>
            </a:r>
            <a:r>
              <a:rPr lang="en-US" dirty="0"/>
              <a:t>, </a:t>
            </a:r>
          </a:p>
          <a:p>
            <a:pPr marL="0" indent="0" algn="ctr" eaLnBrk="1" hangingPunct="1">
              <a:spcBef>
                <a:spcPts val="0"/>
              </a:spcBef>
              <a:buNone/>
            </a:pPr>
            <a:r>
              <a:rPr lang="en-US" dirty="0"/>
              <a:t>which means “bell tower”</a:t>
            </a:r>
          </a:p>
          <a:p>
            <a:pPr eaLnBrk="1" hangingPunct="1">
              <a:spcBef>
                <a:spcPts val="0"/>
              </a:spcBef>
            </a:pPr>
            <a:endParaRPr lang="en-US" sz="1600" dirty="0"/>
          </a:p>
          <a:p>
            <a:pPr lvl="1" eaLnBrk="1" hangingPunct="1">
              <a:spcBef>
                <a:spcPts val="0"/>
              </a:spcBef>
            </a:pPr>
            <a:r>
              <a:rPr lang="en-US" sz="2400" dirty="0"/>
              <a:t>It refers to the fact that people do not want to travel so far as to be out of sight of the piazza church steeple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1603" name="Rectangle 3"/>
          <p:cNvSpPr>
            <a:spLocks noGrp="1" noChangeArrowheads="1"/>
          </p:cNvSpPr>
          <p:nvPr>
            <p:ph type="body" idx="1"/>
          </p:nvPr>
        </p:nvSpPr>
        <p:spPr>
          <a:xfrm>
            <a:off x="914400" y="1981200"/>
            <a:ext cx="7315200" cy="3970318"/>
          </a:xfrm>
        </p:spPr>
        <p:txBody>
          <a:bodyPr/>
          <a:lstStyle/>
          <a:p>
            <a:pPr marL="0" indent="0" algn="ctr" eaLnBrk="1" hangingPunct="1">
              <a:spcBef>
                <a:spcPts val="0"/>
              </a:spcBef>
              <a:buNone/>
            </a:pPr>
            <a:r>
              <a:rPr lang="en-US" dirty="0">
                <a:solidFill>
                  <a:schemeClr val="accent1"/>
                </a:solidFill>
              </a:rPr>
              <a:t>The Italian word that expresses the idea of belonging first to a town, then to a region, and finally to a nation is </a:t>
            </a:r>
            <a:r>
              <a:rPr lang="en-US" sz="3600" b="1" i="1" dirty="0" err="1"/>
              <a:t>campanilismo</a:t>
            </a:r>
            <a:r>
              <a:rPr lang="en-US" dirty="0"/>
              <a:t>, </a:t>
            </a:r>
          </a:p>
          <a:p>
            <a:pPr marL="0" indent="0" algn="ctr" eaLnBrk="1" hangingPunct="1">
              <a:spcBef>
                <a:spcPts val="0"/>
              </a:spcBef>
              <a:buNone/>
            </a:pPr>
            <a:r>
              <a:rPr lang="en-US" dirty="0"/>
              <a:t>which means “bell tower” </a:t>
            </a:r>
            <a:r>
              <a:rPr lang="en-US" i="1" dirty="0"/>
              <a:t>-</a:t>
            </a:r>
            <a:r>
              <a:rPr lang="en-US" i="1" dirty="0" err="1"/>
              <a:t>ismo</a:t>
            </a:r>
            <a:endParaRPr lang="en-US" i="1" dirty="0"/>
          </a:p>
          <a:p>
            <a:pPr eaLnBrk="1" hangingPunct="1">
              <a:spcBef>
                <a:spcPts val="0"/>
              </a:spcBef>
            </a:pPr>
            <a:endParaRPr lang="en-US" sz="1600" dirty="0"/>
          </a:p>
          <a:p>
            <a:pPr lvl="1" eaLnBrk="1" hangingPunct="1">
              <a:spcBef>
                <a:spcPts val="0"/>
              </a:spcBef>
            </a:pPr>
            <a:r>
              <a:rPr lang="en-US" sz="2400" dirty="0"/>
              <a:t>It refers to the fact that people do not want to travel so far as to be out of sight of the piazza church steeple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http://en.wikipedia.org/wiki/Leaning_Tower_of_Pisa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314" name="Picture 2"/>
          <p:cNvPicPr>
            <a:picLocks noChangeAspect="1" noChangeArrowheads="1"/>
          </p:cNvPicPr>
          <p:nvPr/>
        </p:nvPicPr>
        <p:blipFill>
          <a:blip r:embed="rId3" cstate="print"/>
          <a:srcRect/>
          <a:stretch>
            <a:fillRect/>
          </a:stretch>
        </p:blipFill>
        <p:spPr bwMode="auto">
          <a:xfrm>
            <a:off x="900791" y="0"/>
            <a:ext cx="4629151" cy="6172200"/>
          </a:xfrm>
          <a:prstGeom prst="rect">
            <a:avLst/>
          </a:prstGeom>
          <a:noFill/>
          <a:ln w="9525">
            <a:noFill/>
            <a:miter lim="800000"/>
            <a:headEnd/>
            <a:tailEnd/>
          </a:ln>
        </p:spPr>
      </p:pic>
      <p:sp>
        <p:nvSpPr>
          <p:cNvPr id="10" name="Rectangle 9"/>
          <p:cNvSpPr/>
          <p:nvPr/>
        </p:nvSpPr>
        <p:spPr>
          <a:xfrm>
            <a:off x="5978856" y="3518836"/>
            <a:ext cx="2667000" cy="236988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“Leaning Tower”</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000" b="0" i="1" u="none" strike="noStrike" kern="1200" cap="none" spc="0" normalizeH="0" baseline="0" noProof="0" dirty="0">
                <a:ln>
                  <a:noFill/>
                </a:ln>
                <a:solidFill>
                  <a:srgbClr val="FFFFFF"/>
                </a:solidFill>
                <a:effectLst/>
                <a:uLnTx/>
                <a:uFillTx/>
                <a:latin typeface="Verdana" pitchFamily="34" charset="0"/>
                <a:ea typeface="+mn-ea"/>
                <a:cs typeface="+mn-cs"/>
              </a:rPr>
              <a:t>campanile</a:t>
            </a:r>
            <a:r>
              <a:rPr kumimoji="0" lang="en-US" sz="2000" b="0" i="0" u="none" strike="noStrike" kern="1200" cap="none" spc="0" normalizeH="0" baseline="0" noProof="0" dirty="0">
                <a:ln>
                  <a:noFill/>
                </a:ln>
                <a:solidFill>
                  <a:srgbClr val="FFFFFF"/>
                </a:solidFill>
                <a:effectLst/>
                <a:uLnTx/>
                <a:uFillTx/>
                <a:latin typeface="Verdana" pitchFamily="34" charset="0"/>
                <a:ea typeface="+mn-ea"/>
                <a:cs typeface="+mn-cs"/>
              </a:rPr>
              <a:t>, or freestanding bell tower, of the cathedral of the Italian city of Pisa </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http://en.wikipedia.org/wiki/St_Mark%27s_Campanile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5029200" y="4119027"/>
            <a:ext cx="3886200" cy="113877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rPr>
              <a:t>Campanile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of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St. Mark's Basilica</a:t>
            </a:r>
          </a:p>
        </p:txBody>
      </p:sp>
      <p:sp>
        <p:nvSpPr>
          <p:cNvPr id="11" name="Rectangle 10"/>
          <p:cNvSpPr/>
          <p:nvPr/>
        </p:nvSpPr>
        <p:spPr>
          <a:xfrm>
            <a:off x="5105400" y="5391090"/>
            <a:ext cx="38862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4340" name="Picture 4"/>
          <p:cNvPicPr>
            <a:picLocks noChangeAspect="1" noChangeArrowheads="1"/>
          </p:cNvPicPr>
          <p:nvPr/>
        </p:nvPicPr>
        <p:blipFill>
          <a:blip r:embed="rId3" cstate="print"/>
          <a:srcRect/>
          <a:stretch>
            <a:fillRect/>
          </a:stretch>
        </p:blipFill>
        <p:spPr bwMode="auto">
          <a:xfrm>
            <a:off x="762000" y="-3630"/>
            <a:ext cx="4629150" cy="6172200"/>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2079995" y="6551842"/>
            <a:ext cx="497924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http://www.pictureninja.com/pages/italy/tuscany/image-bell-tower-florentine-cathedral.htm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3651" name="Picture 4"/>
          <p:cNvPicPr>
            <a:picLocks noChangeAspect="1" noChangeArrowheads="1"/>
          </p:cNvPicPr>
          <p:nvPr/>
        </p:nvPicPr>
        <p:blipFill>
          <a:blip r:embed="rId3" cstate="print"/>
          <a:srcRect/>
          <a:stretch>
            <a:fillRect/>
          </a:stretch>
        </p:blipFill>
        <p:spPr bwMode="auto">
          <a:xfrm>
            <a:off x="2428875" y="228600"/>
            <a:ext cx="4286250" cy="5715000"/>
          </a:xfrm>
          <a:prstGeom prst="rect">
            <a:avLst/>
          </a:prstGeom>
          <a:noFill/>
          <a:ln w="9525">
            <a:noFill/>
            <a:miter lim="800000"/>
            <a:headEnd/>
            <a:tailEnd/>
          </a:ln>
        </p:spPr>
      </p:pic>
      <p:sp>
        <p:nvSpPr>
          <p:cNvPr id="283652" name="Rectangle 5"/>
          <p:cNvSpPr>
            <a:spLocks noChangeArrowheads="1"/>
          </p:cNvSpPr>
          <p:nvPr/>
        </p:nvSpPr>
        <p:spPr bwMode="auto">
          <a:xfrm>
            <a:off x="1349375" y="6121400"/>
            <a:ext cx="6753225" cy="6302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Bell tower of the Florence Cathedra from </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Brunelleschi's Dome</a:t>
            </a: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l</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786940" y="6545263"/>
            <a:ext cx="356059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http://www.sights-and-culture.com/Italy/Florence-city-view.html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84675" name="Rectangle 4"/>
          <p:cNvSpPr>
            <a:spLocks noChangeArrowheads="1"/>
          </p:cNvSpPr>
          <p:nvPr/>
        </p:nvSpPr>
        <p:spPr bwMode="auto">
          <a:xfrm>
            <a:off x="1052513" y="6121400"/>
            <a:ext cx="7086600" cy="3365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Verdana" pitchFamily="34" charset="0"/>
                <a:ea typeface="+mn-ea"/>
                <a:cs typeface="+mn-cs"/>
              </a:rPr>
              <a:t>Florence, with cathedral Santa Maria del Fiore and Palazzo Vecchio</a:t>
            </a:r>
            <a: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t> </a:t>
            </a:r>
          </a:p>
        </p:txBody>
      </p:sp>
      <p:pic>
        <p:nvPicPr>
          <p:cNvPr id="284676" name="Picture 5"/>
          <p:cNvPicPr>
            <a:picLocks noChangeAspect="1" noChangeArrowheads="1"/>
          </p:cNvPicPr>
          <p:nvPr/>
        </p:nvPicPr>
        <p:blipFill>
          <a:blip r:embed="rId3" cstate="print"/>
          <a:srcRect/>
          <a:stretch>
            <a:fillRect/>
          </a:stretch>
        </p:blipFill>
        <p:spPr bwMode="auto">
          <a:xfrm>
            <a:off x="685800" y="685800"/>
            <a:ext cx="7772400" cy="4973638"/>
          </a:xfrm>
          <a:prstGeom prst="rect">
            <a:avLst/>
          </a:prstGeom>
          <a:noFill/>
          <a:ln w="9525">
            <a:noFill/>
            <a:miter lim="800000"/>
            <a:headEnd/>
            <a:tailEnd/>
          </a:ln>
        </p:spPr>
      </p:pic>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3761452" y="6545263"/>
            <a:ext cx="163538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Minnesota Historical 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85699" name="Rectangle 4"/>
          <p:cNvSpPr>
            <a:spLocks noChangeArrowheads="1"/>
          </p:cNvSpPr>
          <p:nvPr/>
        </p:nvSpPr>
        <p:spPr bwMode="auto">
          <a:xfrm>
            <a:off x="2908300" y="5562600"/>
            <a:ext cx="3276600" cy="874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t>Catholic Church at Winsted</a:t>
            </a:r>
          </a:p>
          <a:p>
            <a:pPr marL="0" marR="0" lvl="0" indent="0" algn="ctr" defTabSz="914400" rtl="0" eaLnBrk="1" fontAlgn="base" latinLnBrk="0" hangingPunct="1">
              <a:lnSpc>
                <a:spcPct val="100000"/>
              </a:lnSpc>
              <a:spcBef>
                <a:spcPct val="20000"/>
              </a:spcBef>
              <a:spcAft>
                <a:spcPct val="0"/>
              </a:spcAft>
              <a:buClrTx/>
              <a:buSzTx/>
              <a:buFontTx/>
              <a:buNone/>
              <a:tabLst/>
              <a:defRPr/>
            </a:pPr>
            <a:b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t>Photograph Collection, Postcard 1907 </a:t>
            </a:r>
            <a:b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t>Location no. MM1.9 WN r2 </a:t>
            </a:r>
            <a:endParaRPr kumimoji="0" lang="en-US" sz="3200" b="1"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285700" name="Picture 5"/>
          <p:cNvPicPr>
            <a:picLocks noChangeAspect="1" noChangeArrowheads="1"/>
          </p:cNvPicPr>
          <p:nvPr/>
        </p:nvPicPr>
        <p:blipFill>
          <a:blip r:embed="rId3" cstate="print"/>
          <a:srcRect/>
          <a:stretch>
            <a:fillRect/>
          </a:stretch>
        </p:blipFill>
        <p:spPr bwMode="auto">
          <a:xfrm>
            <a:off x="1081088" y="2605088"/>
            <a:ext cx="3333750" cy="1704975"/>
          </a:xfrm>
          <a:prstGeom prst="rect">
            <a:avLst/>
          </a:prstGeom>
          <a:noFill/>
          <a:ln w="9525">
            <a:noFill/>
            <a:miter lim="800000"/>
            <a:headEnd/>
            <a:tailEnd/>
          </a:ln>
        </p:spPr>
      </p:pic>
      <p:pic>
        <p:nvPicPr>
          <p:cNvPr id="285701" name="Picture 7"/>
          <p:cNvPicPr>
            <a:picLocks noChangeAspect="1" noChangeArrowheads="1"/>
          </p:cNvPicPr>
          <p:nvPr/>
        </p:nvPicPr>
        <p:blipFill>
          <a:blip r:embed="rId4" cstate="print"/>
          <a:srcRect/>
          <a:stretch>
            <a:fillRect/>
          </a:stretch>
        </p:blipFill>
        <p:spPr bwMode="auto">
          <a:xfrm>
            <a:off x="5686425" y="685800"/>
            <a:ext cx="2847975" cy="4572000"/>
          </a:xfrm>
          <a:prstGeom prst="rect">
            <a:avLst/>
          </a:prstGeom>
          <a:noFill/>
          <a:ln w="9525">
            <a:noFill/>
            <a:miter lim="800000"/>
            <a:headEnd/>
            <a:tailEnd/>
          </a:ln>
        </p:spPr>
      </p:pic>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0515" name="Rectangle 3"/>
          <p:cNvSpPr>
            <a:spLocks noGrp="1" noChangeArrowheads="1"/>
          </p:cNvSpPr>
          <p:nvPr>
            <p:ph type="body" idx="1"/>
          </p:nvPr>
        </p:nvSpPr>
        <p:spPr>
          <a:xfrm>
            <a:off x="914400" y="2058412"/>
            <a:ext cx="7315200" cy="3046988"/>
          </a:xfrm>
        </p:spPr>
        <p:txBody>
          <a:bodyPr/>
          <a:lstStyle/>
          <a:p>
            <a:pPr eaLnBrk="1" hangingPunct="1">
              <a:spcBef>
                <a:spcPts val="0"/>
              </a:spcBef>
            </a:pPr>
            <a:r>
              <a:rPr lang="en-US" dirty="0"/>
              <a:t>In the opera there is inherent inequity in the amount of fame given to each of the soloists</a:t>
            </a:r>
          </a:p>
          <a:p>
            <a:pPr eaLnBrk="1" hangingPunct="1">
              <a:spcBef>
                <a:spcPts val="0"/>
              </a:spcBef>
            </a:pPr>
            <a:endParaRPr lang="en-US" dirty="0"/>
          </a:p>
          <a:p>
            <a:pPr eaLnBrk="1" hangingPunct="1">
              <a:spcBef>
                <a:spcPts val="0"/>
              </a:spcBef>
            </a:pPr>
            <a:r>
              <a:rPr lang="en-US" dirty="0"/>
              <a:t>The same is true in the Italian economy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t>In contrast, 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t>Today poverty still exists in some areas, particularly in the south</a:t>
            </a:r>
          </a:p>
          <a:p>
            <a:pPr eaLnBrk="1" hangingPunct="1">
              <a:spcBef>
                <a:spcPts val="0"/>
              </a:spcBef>
            </a:pPr>
            <a:endParaRPr lang="en-US" sz="2800" dirty="0"/>
          </a:p>
          <a:p>
            <a:pPr eaLnBrk="1" hangingPunct="1">
              <a:spcBef>
                <a:spcPts val="0"/>
              </a:spcBef>
            </a:pPr>
            <a:r>
              <a:rPr lang="en-US" sz="2800" dirty="0"/>
              <a:t>Italian industry has become increasingly successful, but success is not shared equally by everyone</a:t>
            </a:r>
          </a:p>
          <a:p>
            <a:pPr eaLnBrk="1" hangingPunct="1">
              <a:spcBef>
                <a:spcPts val="0"/>
              </a:spcBef>
            </a:pPr>
            <a:endParaRPr lang="en-US" sz="2800" dirty="0"/>
          </a:p>
          <a:p>
            <a:pPr lvl="1" eaLnBrk="1" hangingPunct="1">
              <a:spcBef>
                <a:spcPts val="0"/>
              </a:spcBef>
            </a:pPr>
            <a:r>
              <a:rPr lang="en-US" sz="2400" dirty="0"/>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2563" name="Rectangle 3"/>
          <p:cNvSpPr>
            <a:spLocks noGrp="1" noChangeArrowheads="1"/>
          </p:cNvSpPr>
          <p:nvPr>
            <p:ph type="body" idx="1"/>
          </p:nvPr>
        </p:nvSpPr>
        <p:spPr>
          <a:xfrm>
            <a:off x="914400" y="2461020"/>
            <a:ext cx="7315200" cy="3046988"/>
          </a:xfrm>
        </p:spPr>
        <p:txBody>
          <a:bodyPr/>
          <a:lstStyle/>
          <a:p>
            <a:pPr eaLnBrk="1" hangingPunct="1">
              <a:spcBef>
                <a:spcPts val="0"/>
              </a:spcBef>
            </a:pPr>
            <a:r>
              <a:rPr lang="en-US" dirty="0"/>
              <a:t>The large migration of workers from the south to the north has left behind people who are not willing to give up customs and traditions that have been followed since early European civilization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7747" name="Rectangle 3"/>
          <p:cNvSpPr>
            <a:spLocks noGrp="1" noChangeArrowheads="1"/>
          </p:cNvSpPr>
          <p:nvPr>
            <p:ph type="body" idx="1"/>
          </p:nvPr>
        </p:nvSpPr>
        <p:spPr>
          <a:xfrm>
            <a:off x="914400" y="1536984"/>
            <a:ext cx="7315200" cy="4678204"/>
          </a:xfrm>
        </p:spPr>
        <p:txBody>
          <a:bodyPr/>
          <a:lstStyle/>
          <a:p>
            <a:pPr marL="0" indent="0" algn="ctr" eaLnBrk="1" hangingPunct="1">
              <a:spcBef>
                <a:spcPts val="0"/>
              </a:spcBef>
              <a:buNone/>
            </a:pPr>
            <a:r>
              <a:rPr lang="en-US" sz="2400" dirty="0">
                <a:solidFill>
                  <a:schemeClr val="accent1">
                    <a:lumMod val="90000"/>
                  </a:schemeClr>
                </a:solidFill>
              </a:rPr>
              <a:t>“The people from the [northern and southern] regions are similar in that </a:t>
            </a:r>
          </a:p>
          <a:p>
            <a:pPr marL="0" indent="0" algn="ctr" eaLnBrk="1" hangingPunct="1">
              <a:spcBef>
                <a:spcPts val="0"/>
              </a:spcBef>
              <a:buNone/>
            </a:pPr>
            <a:r>
              <a:rPr lang="en-US" sz="2800" dirty="0"/>
              <a:t>they love life and enjoy </a:t>
            </a:r>
          </a:p>
          <a:p>
            <a:pPr marL="0" indent="0" algn="ctr" eaLnBrk="1" hangingPunct="1">
              <a:spcBef>
                <a:spcPts val="0"/>
              </a:spcBef>
              <a:buNone/>
            </a:pPr>
            <a:r>
              <a:rPr lang="en-US" sz="2800" dirty="0"/>
              <a:t>creating the illusion of a show.”</a:t>
            </a:r>
          </a:p>
          <a:p>
            <a:pPr marL="0" indent="0" algn="ctr" eaLnBrk="1" hangingPunct="1">
              <a:spcBef>
                <a:spcPts val="0"/>
              </a:spcBef>
              <a:buNone/>
            </a:pPr>
            <a:endParaRPr lang="en-US" sz="1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“However, the difference between the people from these two regions is that </a:t>
            </a:r>
          </a:p>
          <a:p>
            <a:pPr marL="0" indent="0" algn="ctr" eaLnBrk="1" hangingPunct="1">
              <a:spcBef>
                <a:spcPts val="0"/>
              </a:spcBef>
              <a:buNone/>
            </a:pPr>
            <a:r>
              <a:rPr lang="en-US" b="1" dirty="0"/>
              <a:t>southerners tend </a:t>
            </a:r>
          </a:p>
          <a:p>
            <a:pPr marL="0" indent="0" algn="ctr" eaLnBrk="1" hangingPunct="1">
              <a:spcBef>
                <a:spcPts val="0"/>
              </a:spcBef>
              <a:buNone/>
            </a:pPr>
            <a:r>
              <a:rPr lang="en-US" b="1" dirty="0"/>
              <a:t>to cling to past ways of living </a:t>
            </a:r>
          </a:p>
          <a:p>
            <a:pPr marL="0" indent="0" algn="ctr" eaLnBrk="1" hangingPunct="1">
              <a:spcBef>
                <a:spcPts val="0"/>
              </a:spcBef>
              <a:buNone/>
            </a:pPr>
            <a:r>
              <a:rPr lang="en-US" b="1" dirty="0"/>
              <a:t>whereas many northerners look toward the future</a:t>
            </a:r>
            <a:r>
              <a:rPr lang="en-US" sz="2400" dirty="0">
                <a:solidFill>
                  <a:schemeClr val="accent1">
                    <a:lumMod val="90000"/>
                  </a:schemeClr>
                </a:solidFill>
              </a:rPr>
              <a:t>.”</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8771" name="Rectangle 3"/>
          <p:cNvSpPr>
            <a:spLocks noGrp="1" noChangeArrowheads="1"/>
          </p:cNvSpPr>
          <p:nvPr>
            <p:ph type="body" idx="1"/>
          </p:nvPr>
        </p:nvSpPr>
        <p:spPr>
          <a:xfrm>
            <a:off x="914400" y="1489531"/>
            <a:ext cx="7315200" cy="4893647"/>
          </a:xfrm>
        </p:spPr>
        <p:txBody>
          <a:bodyPr/>
          <a:lstStyle/>
          <a:p>
            <a:pPr marL="0" indent="0" algn="ctr" eaLnBrk="1" hangingPunct="1">
              <a:spcBef>
                <a:spcPts val="0"/>
              </a:spcBef>
              <a:buNone/>
            </a:pPr>
            <a:r>
              <a:rPr lang="en-US" sz="2800" dirty="0"/>
              <a:t>To most </a:t>
            </a:r>
          </a:p>
          <a:p>
            <a:pPr marL="0" indent="0" algn="ctr" eaLnBrk="1" hangingPunct="1">
              <a:spcBef>
                <a:spcPts val="0"/>
              </a:spcBef>
              <a:buNone/>
            </a:pPr>
            <a:r>
              <a:rPr lang="en-US" sz="3600" b="1" dirty="0"/>
              <a:t>northerners</a:t>
            </a:r>
            <a:r>
              <a:rPr lang="en-US" dirty="0"/>
              <a:t>, </a:t>
            </a:r>
          </a:p>
          <a:p>
            <a:pPr marL="0" indent="0" algn="ctr" eaLnBrk="1" hangingPunct="1">
              <a:spcBef>
                <a:spcPts val="0"/>
              </a:spcBef>
              <a:buNone/>
            </a:pPr>
            <a:r>
              <a:rPr lang="en-US" sz="3600" b="1" dirty="0"/>
              <a:t>wealth</a:t>
            </a:r>
            <a:endParaRPr lang="en-US" sz="3600" dirty="0"/>
          </a:p>
          <a:p>
            <a:pPr marL="0" indent="0" algn="ctr" eaLnBrk="1" hangingPunct="1">
              <a:spcBef>
                <a:spcPts val="0"/>
              </a:spcBef>
              <a:buNone/>
            </a:pPr>
            <a:r>
              <a:rPr lang="en-US" sz="2800" dirty="0"/>
              <a:t>is the way to ensure the lasting defense and prosperity of the family and close friends</a:t>
            </a:r>
          </a:p>
          <a:p>
            <a:pPr eaLnBrk="1" hangingPunct="1">
              <a:spcBef>
                <a:spcPts val="0"/>
              </a:spcBef>
            </a:pPr>
            <a:endParaRPr lang="en-US" sz="1200" dirty="0"/>
          </a:p>
          <a:p>
            <a:pPr lvl="1" eaLnBrk="1" hangingPunct="1">
              <a:spcBef>
                <a:spcPts val="0"/>
              </a:spcBef>
            </a:pPr>
            <a:r>
              <a:rPr lang="en-US" sz="2400" dirty="0"/>
              <a:t>“The northerner is perpetually trying to acquire wealth in its various forms”</a:t>
            </a:r>
          </a:p>
          <a:p>
            <a:pPr lvl="1" eaLnBrk="1" hangingPunct="1">
              <a:spcBef>
                <a:spcPts val="0"/>
              </a:spcBef>
            </a:pPr>
            <a:endParaRPr lang="en-US" sz="1600" dirty="0"/>
          </a:p>
          <a:p>
            <a:pPr lvl="2" eaLnBrk="1" hangingPunct="1">
              <a:spcBef>
                <a:spcPts val="0"/>
              </a:spcBef>
            </a:pPr>
            <a:r>
              <a:rPr lang="en-US" sz="2000" dirty="0"/>
              <a:t>S/he wants a job, a good job, and then a better job</a:t>
            </a:r>
          </a:p>
          <a:p>
            <a:pPr lvl="2" eaLnBrk="1" hangingPunct="1">
              <a:spcBef>
                <a:spcPts val="0"/>
              </a:spcBef>
            </a:pPr>
            <a:r>
              <a:rPr lang="en-US" sz="2000" dirty="0"/>
              <a:t>S/he also wants the scientific and technical knowledge that will ensure better paid employment and advancement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9795" name="Rectangle 3"/>
          <p:cNvSpPr>
            <a:spLocks noGrp="1" noChangeArrowheads="1"/>
          </p:cNvSpPr>
          <p:nvPr>
            <p:ph type="body" idx="1"/>
          </p:nvPr>
        </p:nvSpPr>
        <p:spPr>
          <a:xfrm>
            <a:off x="914400" y="1371600"/>
            <a:ext cx="7315200" cy="4893647"/>
          </a:xfrm>
        </p:spPr>
        <p:txBody>
          <a:bodyPr/>
          <a:lstStyle/>
          <a:p>
            <a:pPr marL="0" indent="0" algn="ctr" eaLnBrk="1" hangingPunct="1">
              <a:lnSpc>
                <a:spcPct val="80000"/>
              </a:lnSpc>
              <a:buNone/>
            </a:pPr>
            <a:r>
              <a:rPr lang="en-US" sz="2800" dirty="0"/>
              <a:t>many </a:t>
            </a:r>
          </a:p>
          <a:p>
            <a:pPr marL="0" indent="0" algn="ctr" eaLnBrk="1" hangingPunct="1">
              <a:lnSpc>
                <a:spcPct val="80000"/>
              </a:lnSpc>
              <a:buNone/>
            </a:pPr>
            <a:r>
              <a:rPr lang="en-US" sz="3600" b="1" dirty="0"/>
              <a:t>southerners</a:t>
            </a:r>
            <a:r>
              <a:rPr lang="en-US" sz="2800" dirty="0"/>
              <a:t>, </a:t>
            </a:r>
          </a:p>
          <a:p>
            <a:pPr marL="0" indent="0" algn="ctr" eaLnBrk="1" hangingPunct="1">
              <a:lnSpc>
                <a:spcPct val="80000"/>
              </a:lnSpc>
              <a:buNone/>
            </a:pPr>
            <a:r>
              <a:rPr lang="en-US" sz="2000" dirty="0">
                <a:solidFill>
                  <a:schemeClr val="accent1">
                    <a:lumMod val="90000"/>
                  </a:schemeClr>
                </a:solidFill>
              </a:rPr>
              <a:t>on the other hand, </a:t>
            </a:r>
          </a:p>
          <a:p>
            <a:pPr marL="0" indent="0" algn="ctr" eaLnBrk="1" hangingPunct="1">
              <a:lnSpc>
                <a:spcPct val="80000"/>
              </a:lnSpc>
              <a:buNone/>
            </a:pPr>
            <a:r>
              <a:rPr lang="en-US" sz="2800" dirty="0"/>
              <a:t>want above all </a:t>
            </a:r>
          </a:p>
          <a:p>
            <a:pPr marL="0" indent="0" algn="ctr" eaLnBrk="1" hangingPunct="1">
              <a:lnSpc>
                <a:spcPct val="80000"/>
              </a:lnSpc>
              <a:buNone/>
            </a:pPr>
            <a:r>
              <a:rPr lang="en-US" sz="3600" b="1" dirty="0"/>
              <a:t>to be obeyed, admired, </a:t>
            </a:r>
          </a:p>
          <a:p>
            <a:pPr marL="0" indent="0" algn="ctr" eaLnBrk="1" hangingPunct="1">
              <a:lnSpc>
                <a:spcPct val="80000"/>
              </a:lnSpc>
              <a:buNone/>
            </a:pPr>
            <a:r>
              <a:rPr lang="en-US" sz="3600" b="1" dirty="0"/>
              <a:t>respected, and envied</a:t>
            </a:r>
          </a:p>
          <a:p>
            <a:pPr eaLnBrk="1" hangingPunct="1">
              <a:lnSpc>
                <a:spcPct val="80000"/>
              </a:lnSpc>
            </a:pPr>
            <a:endParaRPr lang="en-US" sz="1600" dirty="0"/>
          </a:p>
          <a:p>
            <a:pPr eaLnBrk="1" hangingPunct="1">
              <a:lnSpc>
                <a:spcPct val="80000"/>
              </a:lnSpc>
            </a:pPr>
            <a:r>
              <a:rPr lang="en-US" sz="2400" dirty="0"/>
              <a:t>They want wealth too, but frequently </a:t>
            </a:r>
            <a:br>
              <a:rPr lang="en-US" sz="2400" dirty="0"/>
            </a:br>
            <a:r>
              <a:rPr lang="en-US" sz="2400" dirty="0"/>
              <a:t>as an instrument to influence people</a:t>
            </a:r>
          </a:p>
          <a:p>
            <a:pPr eaLnBrk="1" hangingPunct="1">
              <a:lnSpc>
                <a:spcPct val="80000"/>
              </a:lnSpc>
            </a:pPr>
            <a:endParaRPr lang="en-US" sz="1200" dirty="0"/>
          </a:p>
          <a:p>
            <a:pPr eaLnBrk="1" hangingPunct="1">
              <a:lnSpc>
                <a:spcPct val="80000"/>
              </a:lnSpc>
            </a:pPr>
            <a:r>
              <a:rPr lang="en-US" sz="2400" dirty="0"/>
              <a:t>Southerners are preoccupied with </a:t>
            </a:r>
            <a:br>
              <a:rPr lang="en-US" sz="2400" dirty="0"/>
            </a:br>
            <a:r>
              <a:rPr lang="en-US" sz="2400" b="1" dirty="0"/>
              <a:t>commanding the respect of the audience </a:t>
            </a:r>
            <a:r>
              <a:rPr lang="en-US" sz="2400" dirty="0"/>
              <a:t>throughout the many operas of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0819" name="Rectangle 3"/>
          <p:cNvSpPr>
            <a:spLocks noGrp="1" noChangeArrowheads="1"/>
          </p:cNvSpPr>
          <p:nvPr>
            <p:ph type="body" idx="1"/>
          </p:nvPr>
        </p:nvSpPr>
        <p:spPr>
          <a:xfrm>
            <a:off x="914400" y="2160787"/>
            <a:ext cx="7315200" cy="4025717"/>
          </a:xfrm>
        </p:spPr>
        <p:txBody>
          <a:bodyPr/>
          <a:lstStyle/>
          <a:p>
            <a:pPr marL="0" indent="0" algn="ctr" eaLnBrk="1" hangingPunct="1">
              <a:lnSpc>
                <a:spcPct val="90000"/>
              </a:lnSpc>
              <a:spcBef>
                <a:spcPts val="0"/>
              </a:spcBef>
              <a:buNone/>
            </a:pPr>
            <a:r>
              <a:rPr lang="en-US" b="1" dirty="0"/>
              <a:t>many southerners</a:t>
            </a:r>
            <a:r>
              <a:rPr lang="en-US" sz="2400" dirty="0"/>
              <a:t>, </a:t>
            </a:r>
          </a:p>
          <a:p>
            <a:pPr marL="0" indent="0" algn="ctr" eaLnBrk="1" hangingPunct="1">
              <a:lnSpc>
                <a:spcPct val="90000"/>
              </a:lnSpc>
              <a:spcBef>
                <a:spcPts val="0"/>
              </a:spcBef>
              <a:buNone/>
            </a:pPr>
            <a:r>
              <a:rPr lang="en-US" sz="2400" dirty="0"/>
              <a:t>be they wealthy or poor, </a:t>
            </a:r>
          </a:p>
          <a:p>
            <a:pPr marL="0" indent="0" algn="ctr" eaLnBrk="1" hangingPunct="1">
              <a:lnSpc>
                <a:spcPct val="90000"/>
              </a:lnSpc>
              <a:spcBef>
                <a:spcPts val="0"/>
              </a:spcBef>
              <a:buNone/>
            </a:pPr>
            <a:r>
              <a:rPr lang="en-US" b="1" dirty="0"/>
              <a:t>want the gratitude of powerful friends and relatives, </a:t>
            </a:r>
          </a:p>
          <a:p>
            <a:pPr marL="0" indent="0" algn="ctr" eaLnBrk="1" hangingPunct="1">
              <a:lnSpc>
                <a:spcPct val="90000"/>
              </a:lnSpc>
              <a:spcBef>
                <a:spcPts val="0"/>
              </a:spcBef>
              <a:buNone/>
            </a:pPr>
            <a:r>
              <a:rPr lang="en-US" b="1" dirty="0"/>
              <a:t>the fear of their enemies, </a:t>
            </a:r>
          </a:p>
          <a:p>
            <a:pPr marL="0" indent="0" algn="ctr" eaLnBrk="1" hangingPunct="1">
              <a:lnSpc>
                <a:spcPct val="90000"/>
              </a:lnSpc>
              <a:spcBef>
                <a:spcPts val="0"/>
              </a:spcBef>
              <a:buNone/>
            </a:pPr>
            <a:r>
              <a:rPr lang="en-US" b="1" dirty="0"/>
              <a:t>and the respect of everybody</a:t>
            </a:r>
          </a:p>
          <a:p>
            <a:pPr eaLnBrk="1" hangingPunct="1">
              <a:lnSpc>
                <a:spcPct val="90000"/>
              </a:lnSpc>
              <a:spcBef>
                <a:spcPts val="0"/>
              </a:spcBef>
            </a:pPr>
            <a:endParaRPr lang="en-US" sz="1600" dirty="0"/>
          </a:p>
          <a:p>
            <a:pPr eaLnBrk="1" hangingPunct="1">
              <a:lnSpc>
                <a:spcPct val="90000"/>
              </a:lnSpc>
              <a:spcBef>
                <a:spcPts val="0"/>
              </a:spcBef>
            </a:pPr>
            <a:r>
              <a:rPr lang="en-US" sz="2800" dirty="0"/>
              <a:t>Southerners seek wealth as a means of commanding obedience and respect from others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1843" name="Rectangle 3"/>
          <p:cNvSpPr>
            <a:spLocks noGrp="1" noChangeArrowheads="1"/>
          </p:cNvSpPr>
          <p:nvPr>
            <p:ph type="body" idx="1"/>
          </p:nvPr>
        </p:nvSpPr>
        <p:spPr>
          <a:xfrm>
            <a:off x="914400" y="1761018"/>
            <a:ext cx="7315200" cy="4610493"/>
          </a:xfrm>
        </p:spPr>
        <p:txBody>
          <a:bodyPr/>
          <a:lstStyle/>
          <a:p>
            <a:pPr marL="0" indent="0" algn="ctr" eaLnBrk="1" hangingPunct="1">
              <a:lnSpc>
                <a:spcPct val="80000"/>
              </a:lnSpc>
              <a:buNone/>
            </a:pPr>
            <a:r>
              <a:rPr lang="en-US" sz="2800" dirty="0"/>
              <a:t>i</a:t>
            </a:r>
            <a:r>
              <a:rPr lang="en-US" dirty="0"/>
              <a:t>n the </a:t>
            </a:r>
            <a:r>
              <a:rPr lang="en-US" b="1" dirty="0"/>
              <a:t>south</a:t>
            </a:r>
            <a:r>
              <a:rPr lang="en-US" dirty="0"/>
              <a:t> the culture centers around </a:t>
            </a:r>
            <a:r>
              <a:rPr lang="en-US" sz="4000" b="1" dirty="0"/>
              <a:t>death</a:t>
            </a:r>
            <a:endParaRPr lang="en-US" b="1" dirty="0"/>
          </a:p>
          <a:p>
            <a:pPr marL="231775" indent="-231775" eaLnBrk="1" hangingPunct="1">
              <a:lnSpc>
                <a:spcPct val="80000"/>
              </a:lnSpc>
            </a:pPr>
            <a:endParaRPr lang="en-US" sz="1600" dirty="0"/>
          </a:p>
          <a:p>
            <a:pPr marL="231775" lvl="1" indent="-231775" eaLnBrk="1" hangingPunct="1">
              <a:lnSpc>
                <a:spcPct val="80000"/>
              </a:lnSpc>
            </a:pPr>
            <a:r>
              <a:rPr lang="en-US" sz="2000" dirty="0"/>
              <a:t>The Italians worry that the operatic drama of life will fall apart when a family member dies</a:t>
            </a:r>
          </a:p>
          <a:p>
            <a:pPr marL="231775" lvl="1" indent="-231775" eaLnBrk="1" hangingPunct="1">
              <a:lnSpc>
                <a:spcPct val="80000"/>
              </a:lnSpc>
            </a:pPr>
            <a:endParaRPr lang="en-US" sz="2000" dirty="0"/>
          </a:p>
          <a:p>
            <a:pPr marL="231775" lvl="1" indent="-231775" eaLnBrk="1" hangingPunct="1">
              <a:lnSpc>
                <a:spcPct val="80000"/>
              </a:lnSpc>
            </a:pPr>
            <a:r>
              <a:rPr lang="en-US" sz="2000" dirty="0"/>
              <a:t>The experience of dying  and the fear of not being able to react properly to such an event has forced southerners to create a complex strategy to enable them to face and conquer death</a:t>
            </a:r>
          </a:p>
          <a:p>
            <a:pPr marL="231775" lvl="1" indent="-231775" eaLnBrk="1" hangingPunct="1">
              <a:lnSpc>
                <a:spcPct val="80000"/>
              </a:lnSpc>
            </a:pPr>
            <a:endParaRPr lang="en-US" sz="2000" dirty="0"/>
          </a:p>
          <a:p>
            <a:pPr marL="231775" lvl="1" indent="-231775" eaLnBrk="1" hangingPunct="1">
              <a:lnSpc>
                <a:spcPct val="80000"/>
              </a:lnSpc>
            </a:pPr>
            <a:r>
              <a:rPr lang="en-US" sz="2000" dirty="0"/>
              <a:t>The purpose of these </a:t>
            </a:r>
            <a:r>
              <a:rPr lang="en-US" b="1" dirty="0"/>
              <a:t>rituals</a:t>
            </a:r>
            <a:r>
              <a:rPr lang="en-US" dirty="0"/>
              <a:t> </a:t>
            </a:r>
            <a:r>
              <a:rPr lang="en-US" sz="2000" dirty="0"/>
              <a:t>is to re-establish contact between the living and the dead, because according to southern beliefs, the family includes both the living and 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2867" name="Rectangle 3"/>
          <p:cNvSpPr>
            <a:spLocks noGrp="1" noChangeArrowheads="1"/>
          </p:cNvSpPr>
          <p:nvPr>
            <p:ph type="body" idx="1"/>
          </p:nvPr>
        </p:nvSpPr>
        <p:spPr>
          <a:xfrm>
            <a:off x="914400" y="2098344"/>
            <a:ext cx="7315200" cy="3600986"/>
          </a:xfrm>
        </p:spPr>
        <p:txBody>
          <a:bodyPr/>
          <a:lstStyle/>
          <a:p>
            <a:pPr marL="0" indent="0" algn="ctr" eaLnBrk="1" hangingPunct="1">
              <a:spcBef>
                <a:spcPts val="0"/>
              </a:spcBef>
              <a:buNone/>
            </a:pPr>
            <a:r>
              <a:rPr lang="en-US" sz="2800" dirty="0"/>
              <a:t>Each family member has reciprocal rights and duties, and people tend to attach great value to these obligations</a:t>
            </a:r>
          </a:p>
          <a:p>
            <a:pPr eaLnBrk="1" hangingPunct="1">
              <a:spcBef>
                <a:spcPts val="0"/>
              </a:spcBef>
            </a:pPr>
            <a:endParaRPr lang="en-US" dirty="0"/>
          </a:p>
          <a:p>
            <a:pPr lvl="1" eaLnBrk="1" hangingPunct="1">
              <a:spcBef>
                <a:spcPts val="0"/>
              </a:spcBef>
            </a:pPr>
            <a:r>
              <a:rPr lang="en-US" b="1" dirty="0"/>
              <a:t>The dead </a:t>
            </a:r>
            <a:r>
              <a:rPr lang="en-US" dirty="0"/>
              <a:t>have to protect </a:t>
            </a:r>
            <a:r>
              <a:rPr lang="en-US" b="1" dirty="0"/>
              <a:t>the living</a:t>
            </a:r>
          </a:p>
          <a:p>
            <a:pPr lvl="1" eaLnBrk="1" hangingPunct="1">
              <a:spcBef>
                <a:spcPts val="0"/>
              </a:spcBef>
            </a:pPr>
            <a:endParaRPr lang="en-US" dirty="0"/>
          </a:p>
          <a:p>
            <a:pPr lvl="1" eaLnBrk="1" hangingPunct="1">
              <a:spcBef>
                <a:spcPts val="0"/>
              </a:spcBef>
            </a:pPr>
            <a:r>
              <a:rPr lang="en-US" b="1" dirty="0"/>
              <a:t>The living </a:t>
            </a:r>
            <a:r>
              <a:rPr lang="en-US" dirty="0"/>
              <a:t>have to keep alive the memory of </a:t>
            </a:r>
            <a:r>
              <a:rPr lang="en-US" b="1" dirty="0"/>
              <a:t>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3891" name="Rectangle 3"/>
          <p:cNvSpPr>
            <a:spLocks noGrp="1" noChangeArrowheads="1"/>
          </p:cNvSpPr>
          <p:nvPr>
            <p:ph type="body" idx="1"/>
          </p:nvPr>
        </p:nvSpPr>
        <p:spPr>
          <a:xfrm>
            <a:off x="914400" y="2514600"/>
            <a:ext cx="7315200" cy="2597827"/>
          </a:xfrm>
        </p:spPr>
        <p:txBody>
          <a:bodyPr/>
          <a:lstStyle/>
          <a:p>
            <a:pPr marL="0" indent="0" algn="ctr" eaLnBrk="1" hangingPunct="1">
              <a:lnSpc>
                <a:spcPct val="150000"/>
              </a:lnSpc>
              <a:spcBef>
                <a:spcPts val="0"/>
              </a:spcBef>
              <a:buNone/>
            </a:pPr>
            <a:r>
              <a:rPr lang="en-US" sz="2800" dirty="0"/>
              <a:t>This distinction between north and south can be found easily in Italian operas that tend to depict the characteristics </a:t>
            </a:r>
          </a:p>
          <a:p>
            <a:pPr marL="0" indent="0" algn="ctr" eaLnBrk="1" hangingPunct="1">
              <a:lnSpc>
                <a:spcPct val="150000"/>
              </a:lnSpc>
              <a:spcBef>
                <a:spcPts val="0"/>
              </a:spcBef>
              <a:buNone/>
            </a:pPr>
            <a:r>
              <a:rPr lang="en-US" sz="2800" dirty="0"/>
              <a:t>of one region or the other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3" cstate="print"/>
          <a:srcRect/>
          <a:stretch>
            <a:fillRect/>
          </a:stretch>
        </p:blipFill>
        <p:spPr bwMode="auto">
          <a:xfrm>
            <a:off x="734703" y="381000"/>
            <a:ext cx="3924895" cy="5519383"/>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4710752" y="609600"/>
            <a:ext cx="3260109" cy="5015552"/>
          </a:xfrm>
          <a:prstGeom prst="rect">
            <a:avLst/>
          </a:prstGeom>
          <a:noFill/>
          <a:ln w="9525">
            <a:noFill/>
            <a:miter lim="800000"/>
            <a:headEnd/>
            <a:tailEnd/>
          </a:ln>
        </p:spPr>
      </p:pic>
      <p:sp>
        <p:nvSpPr>
          <p:cNvPr id="6" name="Rectangle 5"/>
          <p:cNvSpPr/>
          <p:nvPr/>
        </p:nvSpPr>
        <p:spPr>
          <a:xfrm>
            <a:off x="5257800" y="4386894"/>
            <a:ext cx="2355132" cy="117570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0" i="1" u="none" strike="noStrike" kern="1200" cap="none" spc="0" normalizeH="0" baseline="0" noProof="0" dirty="0">
                <a:ln>
                  <a:noFill/>
                </a:ln>
                <a:solidFill>
                  <a:srgbClr val="FFFFFF"/>
                </a:solidFill>
                <a:effectLst/>
                <a:uLnTx/>
                <a:uFillTx/>
                <a:latin typeface="Verdana" pitchFamily="34" charset="0"/>
                <a:ea typeface="+mn-ea"/>
                <a:cs typeface="+mn-cs"/>
              </a:rPr>
              <a:t>Cavalleria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0" i="1" u="none" strike="noStrike" kern="1200" cap="none" spc="0" normalizeH="0" baseline="0" noProof="0" dirty="0">
                <a:ln>
                  <a:noFill/>
                </a:ln>
                <a:solidFill>
                  <a:srgbClr val="FFFFFF"/>
                </a:solidFill>
                <a:effectLst/>
                <a:uLnTx/>
                <a:uFillTx/>
                <a:latin typeface="Verdana" pitchFamily="34" charset="0"/>
                <a:ea typeface="+mn-ea"/>
                <a:cs typeface="+mn-cs"/>
              </a:rPr>
              <a:t>Rusticana</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5628459" y="5704768"/>
            <a:ext cx="1529586"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uLnTx/>
                <a:uFillTx/>
                <a:latin typeface="Verdana" pitchFamily="34" charset="0"/>
                <a:ea typeface="+mn-ea"/>
                <a:cs typeface="+mn-cs"/>
              </a:rPr>
              <a:t>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1994848" y="5701352"/>
            <a:ext cx="1497526"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uLnTx/>
                <a:uFillTx/>
                <a:latin typeface="Verdana" pitchFamily="34" charset="0"/>
                <a:ea typeface="+mn-ea"/>
                <a:cs typeface="+mn-cs"/>
              </a:rPr>
              <a:t>North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4915" name="Rectangle 3"/>
          <p:cNvSpPr>
            <a:spLocks noGrp="1" noChangeArrowheads="1"/>
          </p:cNvSpPr>
          <p:nvPr>
            <p:ph type="body" idx="1"/>
          </p:nvPr>
        </p:nvSpPr>
        <p:spPr>
          <a:xfrm>
            <a:off x="914400" y="2242242"/>
            <a:ext cx="7315200" cy="3323987"/>
          </a:xfrm>
        </p:spPr>
        <p:txBody>
          <a:bodyPr/>
          <a:lstStyle/>
          <a:p>
            <a:pPr marL="0" indent="0" algn="ctr" eaLnBrk="1" hangingPunct="1">
              <a:lnSpc>
                <a:spcPct val="150000"/>
              </a:lnSpc>
              <a:spcBef>
                <a:spcPts val="0"/>
              </a:spcBef>
              <a:buNone/>
            </a:pPr>
            <a:r>
              <a:rPr lang="en-US" sz="2800" dirty="0"/>
              <a:t>for e.g. . . . </a:t>
            </a:r>
          </a:p>
          <a:p>
            <a:pPr marL="0" indent="0" algn="ctr" eaLnBrk="1" hangingPunct="1">
              <a:lnSpc>
                <a:spcPct val="150000"/>
              </a:lnSpc>
              <a:spcBef>
                <a:spcPts val="0"/>
              </a:spcBef>
              <a:buNone/>
            </a:pPr>
            <a:r>
              <a:rPr lang="en-US" sz="2800" b="1" i="1" dirty="0" err="1"/>
              <a:t>Cavalleria</a:t>
            </a:r>
            <a:r>
              <a:rPr lang="en-US" sz="2800" b="1" i="1" dirty="0"/>
              <a:t> </a:t>
            </a:r>
            <a:r>
              <a:rPr lang="en-US" sz="2800" b="1" i="1" dirty="0" err="1"/>
              <a:t>Rusticana</a:t>
            </a:r>
            <a:r>
              <a:rPr lang="en-US" sz="2800" dirty="0"/>
              <a:t>, by Pietro Mascagni, represents a classic southern opera with its emphasis on humble, folk, suspicion, and revenge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5939" name="Rectangle 3"/>
          <p:cNvSpPr>
            <a:spLocks noGrp="1" noChangeArrowheads="1"/>
          </p:cNvSpPr>
          <p:nvPr>
            <p:ph type="body" idx="1"/>
          </p:nvPr>
        </p:nvSpPr>
        <p:spPr>
          <a:xfrm>
            <a:off x="914400" y="2104032"/>
            <a:ext cx="7315200" cy="3970318"/>
          </a:xfrm>
        </p:spPr>
        <p:txBody>
          <a:bodyPr/>
          <a:lstStyle/>
          <a:p>
            <a:pPr marL="0" indent="0" algn="ctr" eaLnBrk="1" hangingPunct="1">
              <a:buNone/>
            </a:pPr>
            <a:r>
              <a:rPr lang="en-US" sz="2800" dirty="0"/>
              <a:t>In contrast, Giuseppe Verdi’s </a:t>
            </a:r>
          </a:p>
          <a:p>
            <a:pPr marL="0" indent="0" algn="ctr" eaLnBrk="1" hangingPunct="1">
              <a:buNone/>
            </a:pPr>
            <a:r>
              <a:rPr lang="en-US" sz="2800" b="1" i="1" dirty="0"/>
              <a:t>Tosca</a:t>
            </a:r>
            <a:r>
              <a:rPr lang="en-US" sz="2800" dirty="0"/>
              <a:t> emphasizes the north, </a:t>
            </a:r>
          </a:p>
          <a:p>
            <a:pPr marL="0" indent="0" algn="ctr" eaLnBrk="1" hangingPunct="1">
              <a:buNone/>
            </a:pPr>
            <a:r>
              <a:rPr lang="en-US" sz="2800" dirty="0"/>
              <a:t>as it takes place in elegant urban settings in which important personages display more subtle and complex feelings, </a:t>
            </a:r>
          </a:p>
          <a:p>
            <a:pPr marL="0" indent="0" algn="ctr" eaLnBrk="1" hangingPunct="1">
              <a:buNone/>
            </a:pPr>
            <a:r>
              <a:rPr lang="en-US" sz="2800" dirty="0"/>
              <a:t>although no less passionate </a:t>
            </a:r>
          </a:p>
          <a:p>
            <a:pPr marL="0" indent="0" algn="ctr" eaLnBrk="1" hangingPunct="1">
              <a:buNone/>
            </a:pPr>
            <a:r>
              <a:rPr lang="en-US" sz="2800" dirty="0"/>
              <a:t>(and perhaps even more so) </a:t>
            </a:r>
          </a:p>
          <a:p>
            <a:pPr marL="0" indent="0" algn="ctr" eaLnBrk="1" hangingPunct="1">
              <a:buNone/>
            </a:pPr>
            <a:r>
              <a:rPr lang="en-US" sz="2800" dirty="0"/>
              <a:t>than those found among the southerners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14400" y="3858291"/>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Quiz . . .</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2569191" y="5271448"/>
            <a:ext cx="400462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North or 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3200"/>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43" name="Picture 3"/>
          <p:cNvPicPr>
            <a:picLocks noChangeAspect="1" noChangeArrowheads="1"/>
          </p:cNvPicPr>
          <p:nvPr/>
        </p:nvPicPr>
        <p:blipFill>
          <a:blip r:embed="rId3" cstate="print"/>
          <a:srcRect/>
          <a:stretch>
            <a:fillRect/>
          </a:stretch>
        </p:blipFill>
        <p:spPr bwMode="auto">
          <a:xfrm>
            <a:off x="2971800" y="627797"/>
            <a:ext cx="2541254" cy="5571699"/>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5437496" y="664192"/>
            <a:ext cx="3557016" cy="54864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138752" y="685800"/>
            <a:ext cx="2924385" cy="5486400"/>
          </a:xfrm>
          <a:prstGeom prst="rect">
            <a:avLst/>
          </a:prstGeom>
          <a:noFill/>
          <a:ln w="9525">
            <a:noFill/>
            <a:miter lim="800000"/>
            <a:headEnd/>
            <a:tailEnd/>
          </a:ln>
        </p:spPr>
      </p:pic>
      <p:sp>
        <p:nvSpPr>
          <p:cNvPr id="11" name="Rectangle 10"/>
          <p:cNvSpPr/>
          <p:nvPr/>
        </p:nvSpPr>
        <p:spPr>
          <a:xfrm>
            <a:off x="2569191" y="5271448"/>
            <a:ext cx="400462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North or 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144215960"/>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95287" y="-21608"/>
            <a:ext cx="8945217" cy="6858000"/>
          </a:xfrm>
          <a:prstGeom prst="rect">
            <a:avLst/>
          </a:prstGeom>
          <a:noFill/>
          <a:ln w="9525">
            <a:noFill/>
            <a:miter lim="800000"/>
            <a:headEnd/>
            <a:tailEnd/>
          </a:ln>
        </p:spPr>
      </p:pic>
      <p:sp>
        <p:nvSpPr>
          <p:cNvPr id="6"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p:cNvSpPr/>
          <p:nvPr/>
        </p:nvSpPr>
        <p:spPr>
          <a:xfrm>
            <a:off x="2569191" y="5271448"/>
            <a:ext cx="400462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North or 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00"/>
            <a:ext cx="9144000" cy="4849567"/>
          </a:xfrm>
          <a:prstGeom prst="rect">
            <a:avLst/>
          </a:prstGeom>
        </p:spPr>
      </p:pic>
      <p:sp>
        <p:nvSpPr>
          <p:cNvPr id="5" name="Rectangle 4"/>
          <p:cNvSpPr/>
          <p:nvPr/>
        </p:nvSpPr>
        <p:spPr>
          <a:xfrm>
            <a:off x="685800" y="457200"/>
            <a:ext cx="7848600" cy="830997"/>
          </a:xfrm>
          <a:prstGeom prst="rect">
            <a:avLst/>
          </a:prstGeom>
        </p:spPr>
        <p:txBody>
          <a:bodyPr wrap="square">
            <a:spAutoFit/>
          </a:bodyPr>
          <a:lstStyle/>
          <a:p>
            <a:r>
              <a:rPr lang="en-US" sz="2400" i="0" dirty="0">
                <a:solidFill>
                  <a:schemeClr val="bg1"/>
                </a:solidFill>
              </a:rPr>
              <a:t>“On Day 1 of Broad Lockdown, a Debate Arises: Can Italians Follow the Rules?”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2133600"/>
            <a:ext cx="1905000" cy="276225"/>
          </a:xfrm>
          <a:prstGeom prst="rect">
            <a:avLst/>
          </a:prstGeom>
        </p:spPr>
      </p:pic>
      <p:sp>
        <p:nvSpPr>
          <p:cNvPr id="7" name="Rectangle 6"/>
          <p:cNvSpPr/>
          <p:nvPr/>
        </p:nvSpPr>
        <p:spPr>
          <a:xfrm>
            <a:off x="7363216" y="2522517"/>
            <a:ext cx="1199367" cy="246221"/>
          </a:xfrm>
          <a:prstGeom prst="rect">
            <a:avLst/>
          </a:prstGeom>
        </p:spPr>
        <p:txBody>
          <a:bodyPr wrap="none">
            <a:spAutoFit/>
          </a:bodyPr>
          <a:lstStyle/>
          <a:p>
            <a:r>
              <a:rPr lang="en-US" sz="1000" b="0" i="0" dirty="0">
                <a:solidFill>
                  <a:schemeClr val="bg1"/>
                </a:solidFill>
              </a:rPr>
              <a:t>March 19, 2020</a:t>
            </a:r>
          </a:p>
        </p:txBody>
      </p:sp>
      <p:sp>
        <p:nvSpPr>
          <p:cNvPr id="8" name="Rectangle 7"/>
          <p:cNvSpPr/>
          <p:nvPr/>
        </p:nvSpPr>
        <p:spPr>
          <a:xfrm>
            <a:off x="1219200" y="6477000"/>
            <a:ext cx="6705600" cy="215444"/>
          </a:xfrm>
          <a:prstGeom prst="rect">
            <a:avLst/>
          </a:prstGeom>
        </p:spPr>
        <p:txBody>
          <a:bodyPr wrap="square">
            <a:spAutoFit/>
          </a:bodyPr>
          <a:lstStyle/>
          <a:p>
            <a:r>
              <a:rPr lang="en-US" sz="800" b="0" i="0" dirty="0">
                <a:hlinkClick r:id="rId4"/>
              </a:rPr>
              <a:t>https://www.nytimes.com/2020/03/08/world/europe/italy-coronavirus-quarantine.html?referringSource=articleShare</a:t>
            </a:r>
            <a:endParaRPr lang="en-US" sz="800" b="0" i="0" dirty="0"/>
          </a:p>
        </p:txBody>
      </p:sp>
      <p:sp>
        <p:nvSpPr>
          <p:cNvPr id="2" name="Rectangle 1"/>
          <p:cNvSpPr/>
          <p:nvPr/>
        </p:nvSpPr>
        <p:spPr>
          <a:xfrm>
            <a:off x="705692" y="5419460"/>
            <a:ext cx="7752508" cy="1384995"/>
          </a:xfrm>
          <a:prstGeom prst="rect">
            <a:avLst/>
          </a:prstGeom>
        </p:spPr>
        <p:txBody>
          <a:bodyPr wrap="square">
            <a:spAutoFit/>
          </a:bodyPr>
          <a:lstStyle/>
          <a:p>
            <a:r>
              <a:rPr lang="en-US" sz="2800" i="0" dirty="0">
                <a:solidFill>
                  <a:schemeClr val="bg1"/>
                </a:solidFill>
              </a:rPr>
              <a:t>Even today, many question whether folks will follow the Covid-19 rules . . . </a:t>
            </a:r>
          </a:p>
        </p:txBody>
      </p:sp>
    </p:spTree>
    <p:extLst>
      <p:ext uri="{BB962C8B-B14F-4D97-AF65-F5344CB8AC3E}">
        <p14:creationId xmlns:p14="http://schemas.microsoft.com/office/powerpoint/2010/main" val="36543797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8851" name="Rectangle 3"/>
          <p:cNvSpPr>
            <a:spLocks noGrp="1" noChangeArrowheads="1"/>
          </p:cNvSpPr>
          <p:nvPr>
            <p:ph type="body" idx="1"/>
          </p:nvPr>
        </p:nvSpPr>
        <p:spPr>
          <a:xfrm>
            <a:off x="914400" y="1326511"/>
            <a:ext cx="7315200" cy="5164491"/>
          </a:xfrm>
        </p:spPr>
        <p:txBody>
          <a:bodyPr/>
          <a:lstStyle/>
          <a:p>
            <a:pPr marL="0" indent="0" algn="ctr" eaLnBrk="1" hangingPunct="1">
              <a:buNone/>
            </a:pPr>
            <a:r>
              <a:rPr lang="en-US" sz="2400" dirty="0">
                <a:solidFill>
                  <a:schemeClr val="accent1"/>
                </a:solidFill>
              </a:rPr>
              <a:t>Before unification, Italians never quite identified with the many foreign bodies that conquered and ruled them.  </a:t>
            </a:r>
          </a:p>
          <a:p>
            <a:pPr marL="0" indent="0" algn="ctr" eaLnBrk="1" hangingPunct="1">
              <a:buNone/>
            </a:pPr>
            <a:r>
              <a:rPr lang="en-US" sz="2400" dirty="0">
                <a:solidFill>
                  <a:schemeClr val="accent1"/>
                </a:solidFill>
              </a:rPr>
              <a:t>This is a possible explanation for Italians’ historic contempt for the law and paying taxes; </a:t>
            </a:r>
          </a:p>
          <a:p>
            <a:pPr marL="0" indent="0" algn="ctr" eaLnBrk="1" hangingPunct="1">
              <a:buNone/>
            </a:pPr>
            <a:r>
              <a:rPr lang="en-US" b="1" dirty="0"/>
              <a:t>and even though Italians have been influenced overwhelmingly by foreign rule, they have managed to create a culture that is distinctly their own</a:t>
            </a:r>
          </a:p>
          <a:p>
            <a:pPr marL="0" indent="0" algn="ctr" eaLnBrk="1" hangingPunct="1">
              <a:buNone/>
            </a:pPr>
            <a:r>
              <a:rPr lang="en-US" b="1" dirty="0"/>
              <a:t>and this varies somewhat by region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4000" dirty="0">
                <a:ln w="12700">
                  <a:solidFill>
                    <a:schemeClr val="accent1"/>
                  </a:solidFill>
                </a:ln>
                <a:solidFill>
                  <a:srgbClr val="000000"/>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rgbClr val="000000"/>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endParaRPr>
          </a:p>
          <a:p>
            <a:pPr marL="990600" lvl="1" indent="-533400" algn="l"/>
            <a:r>
              <a:rPr kumimoji="0" lang="en-US" sz="2800" b="1" u="none" strike="noStrike" kern="0" cap="none" spc="0" normalizeH="0" baseline="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5.	Chorus</a:t>
            </a:r>
            <a:r>
              <a:rPr kumimoji="0" lang="en-US" sz="2800" b="1" u="none" strike="noStrike" kern="0" cap="none" spc="0" normalizeH="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 and Soloists</a:t>
            </a:r>
            <a:endParaRPr kumimoji="0" lang="en-US" sz="2800" b="1" u="none" strike="noStrike" kern="0" cap="none" spc="0" normalizeH="0" baseline="0" noProof="0" dirty="0">
              <a:ln>
                <a:noFill/>
              </a:ln>
              <a:solidFill>
                <a:schemeClr val="accent1">
                  <a:lumMod val="90000"/>
                </a:schemeClr>
              </a:solidFill>
              <a:effectLst/>
              <a:uLnTx/>
              <a:uFillTx/>
              <a:latin typeface="+mn-lt"/>
            </a:endParaRPr>
          </a:p>
        </p:txBody>
      </p:sp>
      <p:sp>
        <p:nvSpPr>
          <p:cNvPr id="8" name="Text Box 5"/>
          <p:cNvSpPr txBox="1">
            <a:spLocks noChangeArrowheads="1"/>
          </p:cNvSpPr>
          <p:nvPr/>
        </p:nvSpPr>
        <p:spPr bwMode="auto">
          <a:xfrm>
            <a:off x="914400" y="2590800"/>
            <a:ext cx="7315200" cy="1840504"/>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r>
              <a:rPr lang="en-US" sz="2800" i="0" dirty="0"/>
              <a:t>sets the mood </a:t>
            </a:r>
          </a:p>
          <a:p>
            <a:r>
              <a:rPr lang="en-US" sz="2800" i="0" dirty="0"/>
              <a:t>and gives some idea as to what one can expect</a:t>
            </a:r>
            <a:endParaRPr lang="en-US" sz="1100" i="0" dirty="0"/>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5235" name="Rectangle 3"/>
          <p:cNvSpPr>
            <a:spLocks noGrp="1" noChangeArrowheads="1"/>
          </p:cNvSpPr>
          <p:nvPr>
            <p:ph type="body" idx="1"/>
          </p:nvPr>
        </p:nvSpPr>
        <p:spPr>
          <a:xfrm>
            <a:off x="914400" y="1295400"/>
            <a:ext cx="7315200" cy="4684359"/>
          </a:xfrm>
        </p:spPr>
        <p:txBody>
          <a:bodyPr/>
          <a:lstStyle/>
          <a:p>
            <a:pPr marL="0" indent="0" algn="ctr" eaLnBrk="1" hangingPunct="1">
              <a:buNone/>
            </a:pPr>
            <a:r>
              <a:rPr lang="en-US" sz="2800" dirty="0">
                <a:solidFill>
                  <a:schemeClr val="accent1"/>
                </a:solidFill>
              </a:rPr>
              <a:t>“. . . Italians take a midway position on the issue of personal trust and knowledge, but </a:t>
            </a:r>
            <a:r>
              <a:rPr lang="en-US" sz="3600" b="1" dirty="0"/>
              <a:t>they do tend to convey their feelings and thoughts at least partially at the beginning of a relationship</a:t>
            </a:r>
            <a:r>
              <a:rPr lang="en-US" sz="2800" dirty="0">
                <a:solidFill>
                  <a:schemeClr val="accent1"/>
                </a:solidFill>
              </a:rPr>
              <a:t>.  The other party has some understanding of what will unfold, but it is </a:t>
            </a:r>
            <a:r>
              <a:rPr lang="en-US" b="1" dirty="0"/>
              <a:t>only a preview </a:t>
            </a:r>
            <a:r>
              <a:rPr lang="en-US" sz="2800" dirty="0">
                <a:solidFill>
                  <a:schemeClr val="accent1"/>
                </a:solidFill>
              </a:rPr>
              <a:t>that is imperfect, because </a:t>
            </a:r>
          </a:p>
          <a:p>
            <a:pPr marL="0" indent="0" algn="ctr" eaLnBrk="1" hangingPunct="1">
              <a:buNone/>
            </a:pPr>
            <a:r>
              <a:rPr lang="en-US" b="1" dirty="0"/>
              <a:t>the unexpected frequently occurs</a:t>
            </a:r>
            <a:r>
              <a:rPr lang="en-US" sz="2800" dirty="0">
                <a:solidFill>
                  <a:schemeClr val="accent1"/>
                </a:solidFill>
              </a:rPr>
              <a:t>.”</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6259" name="Rectangle 3"/>
          <p:cNvSpPr>
            <a:spLocks noGrp="1" noChangeArrowheads="1"/>
          </p:cNvSpPr>
          <p:nvPr>
            <p:ph type="body" idx="1"/>
          </p:nvPr>
        </p:nvSpPr>
        <p:spPr>
          <a:xfrm>
            <a:off x="914400" y="1676400"/>
            <a:ext cx="7315200" cy="4619726"/>
          </a:xfrm>
        </p:spPr>
        <p:txBody>
          <a:bodyPr/>
          <a:lstStyle/>
          <a:p>
            <a:pPr eaLnBrk="1" hangingPunct="1">
              <a:lnSpc>
                <a:spcPct val="80000"/>
              </a:lnSpc>
            </a:pPr>
            <a:endParaRPr lang="en-US" sz="2800" dirty="0"/>
          </a:p>
          <a:p>
            <a:pPr marL="0" indent="0" algn="ctr" eaLnBrk="1" hangingPunct="1">
              <a:lnSpc>
                <a:spcPct val="80000"/>
              </a:lnSpc>
              <a:buNone/>
            </a:pPr>
            <a:r>
              <a:rPr lang="en-US" b="1" dirty="0"/>
              <a:t>There are regional differences in the manner in which the overture is performed</a:t>
            </a:r>
          </a:p>
          <a:p>
            <a:pPr eaLnBrk="1" hangingPunct="1">
              <a:lnSpc>
                <a:spcPct val="80000"/>
              </a:lnSpc>
            </a:pPr>
            <a:endParaRPr lang="en-US" sz="200" dirty="0"/>
          </a:p>
          <a:p>
            <a:pPr lvl="1" eaLnBrk="1" hangingPunct="1">
              <a:lnSpc>
                <a:spcPct val="90000"/>
              </a:lnSpc>
            </a:pPr>
            <a:r>
              <a:rPr lang="en-US" sz="2400" dirty="0">
                <a:solidFill>
                  <a:schemeClr val="accent1"/>
                </a:solidFill>
              </a:rPr>
              <a:t>In</a:t>
            </a:r>
            <a:r>
              <a:rPr lang="en-US" sz="2400" dirty="0"/>
              <a:t> </a:t>
            </a:r>
            <a:r>
              <a:rPr lang="en-US" sz="3200" b="1" dirty="0"/>
              <a:t>Milan</a:t>
            </a:r>
            <a:r>
              <a:rPr lang="en-US" sz="2400" dirty="0">
                <a:solidFill>
                  <a:schemeClr val="accent1"/>
                </a:solidFill>
              </a:rPr>
              <a:t>, which has been influenced by its proximity to Switzerland and Germany, there is a tendency to </a:t>
            </a:r>
            <a:r>
              <a:rPr lang="en-US" sz="3200" b="1" dirty="0"/>
              <a:t>shorten</a:t>
            </a:r>
            <a:r>
              <a:rPr lang="en-US" sz="3200" dirty="0"/>
              <a:t> </a:t>
            </a:r>
            <a:r>
              <a:rPr lang="en-US" sz="2400" dirty="0">
                <a:solidFill>
                  <a:schemeClr val="accent1"/>
                </a:solidFill>
              </a:rPr>
              <a:t>the overture</a:t>
            </a:r>
          </a:p>
          <a:p>
            <a:pPr lvl="1" eaLnBrk="1" hangingPunct="1">
              <a:lnSpc>
                <a:spcPct val="80000"/>
              </a:lnSpc>
            </a:pPr>
            <a:endParaRPr lang="en-US" sz="100" dirty="0"/>
          </a:p>
          <a:p>
            <a:pPr lvl="1" eaLnBrk="1" hangingPunct="1">
              <a:lnSpc>
                <a:spcPct val="90000"/>
              </a:lnSpc>
            </a:pPr>
            <a:r>
              <a:rPr lang="en-US" sz="3200" b="1" dirty="0"/>
              <a:t>Still, it occurs</a:t>
            </a:r>
            <a:r>
              <a:rPr lang="en-US" sz="2400" dirty="0">
                <a:solidFill>
                  <a:schemeClr val="accent1"/>
                </a:solidFill>
              </a:rPr>
              <a:t>, even in the smallest caf</a:t>
            </a:r>
            <a:r>
              <a:rPr lang="en-US" sz="2400" dirty="0">
                <a:solidFill>
                  <a:schemeClr val="accent1"/>
                </a:solidFill>
                <a:cs typeface="Arial" charset="0"/>
              </a:rPr>
              <a:t>é that has only a few tables and a modest menu featuring sandwiches, in the form of a few minutes of conversation with the owner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7283" name="Rectangle 3"/>
          <p:cNvSpPr>
            <a:spLocks noGrp="1" noChangeArrowheads="1"/>
          </p:cNvSpPr>
          <p:nvPr>
            <p:ph type="body" idx="1"/>
          </p:nvPr>
        </p:nvSpPr>
        <p:spPr>
          <a:xfrm>
            <a:off x="914400" y="1217843"/>
            <a:ext cx="7315200" cy="5182957"/>
          </a:xfrm>
        </p:spPr>
        <p:txBody>
          <a:bodyPr/>
          <a:lstStyle/>
          <a:p>
            <a:pPr eaLnBrk="1" hangingPunct="1">
              <a:lnSpc>
                <a:spcPct val="80000"/>
              </a:lnSpc>
            </a:pPr>
            <a:endParaRPr lang="en-US" sz="2800" dirty="0"/>
          </a:p>
          <a:p>
            <a:pPr marL="0" indent="0" algn="ctr" eaLnBrk="1" hangingPunct="1">
              <a:lnSpc>
                <a:spcPct val="80000"/>
              </a:lnSpc>
              <a:buNone/>
            </a:pPr>
            <a:r>
              <a:rPr lang="en-US" sz="2800" dirty="0">
                <a:solidFill>
                  <a:schemeClr val="accent1"/>
                </a:solidFill>
              </a:rPr>
              <a:t>There are regional differences in the manner in which the overture is performed</a:t>
            </a:r>
          </a:p>
          <a:p>
            <a:pPr eaLnBrk="1" hangingPunct="1">
              <a:lnSpc>
                <a:spcPct val="80000"/>
              </a:lnSpc>
            </a:pPr>
            <a:endParaRPr lang="en-US" sz="1800" b="1" dirty="0">
              <a:solidFill>
                <a:schemeClr val="accent1"/>
              </a:solidFill>
            </a:endParaRPr>
          </a:p>
          <a:p>
            <a:pPr lvl="1" eaLnBrk="1" hangingPunct="1">
              <a:lnSpc>
                <a:spcPct val="80000"/>
              </a:lnSpc>
            </a:pPr>
            <a:r>
              <a:rPr lang="en-US" sz="3200" b="1" dirty="0"/>
              <a:t>In Milan, which has been influenced by its proximity to Switzerland and Germany, there is a tendency to shorten the overture</a:t>
            </a:r>
          </a:p>
          <a:p>
            <a:pPr lvl="1" eaLnBrk="1" hangingPunct="1">
              <a:lnSpc>
                <a:spcPct val="80000"/>
              </a:lnSpc>
            </a:pPr>
            <a:endParaRPr lang="en-US" sz="2400" dirty="0"/>
          </a:p>
          <a:p>
            <a:pPr lvl="1" eaLnBrk="1" hangingPunct="1">
              <a:lnSpc>
                <a:spcPct val="80000"/>
              </a:lnSpc>
            </a:pPr>
            <a:r>
              <a:rPr lang="en-US" sz="2400" dirty="0">
                <a:solidFill>
                  <a:schemeClr val="accent1"/>
                </a:solidFill>
              </a:rPr>
              <a:t>Still, it occurs, even in the smallest caf</a:t>
            </a:r>
            <a:r>
              <a:rPr lang="en-US" sz="2400" dirty="0">
                <a:solidFill>
                  <a:schemeClr val="accent1"/>
                </a:solidFill>
                <a:cs typeface="Arial" charset="0"/>
              </a:rPr>
              <a:t>é that has only a few tables and a modest menu featuring sandwiches, in the form of a few minutes of conversation with the owner</a:t>
            </a:r>
          </a:p>
        </p:txBody>
      </p:sp>
      <p:sp>
        <p:nvSpPr>
          <p:cNvPr id="97285" name="Text Box 5"/>
          <p:cNvSpPr txBox="1">
            <a:spLocks noChangeArrowheads="1"/>
          </p:cNvSpPr>
          <p:nvPr/>
        </p:nvSpPr>
        <p:spPr bwMode="auto">
          <a:xfrm>
            <a:off x="4632325" y="846138"/>
            <a:ext cx="184150" cy="579437"/>
          </a:xfrm>
          <a:prstGeom prst="rect">
            <a:avLst/>
          </a:prstGeom>
          <a:noFill/>
          <a:ln w="9525">
            <a:noFill/>
            <a:miter lim="800000"/>
            <a:headEnd/>
            <a:tailEnd/>
          </a:ln>
        </p:spPr>
        <p:txBody>
          <a:bodyPr wrap="none">
            <a:spAutoFit/>
          </a:bodyPr>
          <a:lstStyle/>
          <a:p>
            <a:endParaRPr lang="en-US" i="0"/>
          </a:p>
        </p:txBody>
      </p:sp>
      <p:sp>
        <p:nvSpPr>
          <p:cNvPr id="770054" name="Text Box 6"/>
          <p:cNvSpPr txBox="1">
            <a:spLocks noChangeArrowheads="1"/>
          </p:cNvSpPr>
          <p:nvPr/>
        </p:nvSpPr>
        <p:spPr bwMode="auto">
          <a:xfrm>
            <a:off x="3976914" y="4390572"/>
            <a:ext cx="4257897" cy="584775"/>
          </a:xfrm>
          <a:prstGeom prst="rect">
            <a:avLst/>
          </a:prstGeom>
          <a:noFill/>
          <a:ln w="9525">
            <a:noFill/>
            <a:miter lim="800000"/>
            <a:headEnd/>
            <a:tailEnd/>
          </a:ln>
        </p:spPr>
        <p:txBody>
          <a:bodyPr wrap="none">
            <a:spAutoFit/>
          </a:bodyPr>
          <a:lstStyle/>
          <a:p>
            <a:r>
              <a:rPr lang="en-US" i="0" dirty="0">
                <a:latin typeface="Arial" charset="0"/>
              </a:rPr>
              <a:t>. . . but it is still there</a:t>
            </a: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0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4" grpId="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2592876" y="6551842"/>
            <a:ext cx="3922869" cy="215444"/>
          </a:xfrm>
          <a:prstGeom prst="rect">
            <a:avLst/>
          </a:prstGeom>
          <a:noFill/>
          <a:ln w="9525">
            <a:noFill/>
            <a:miter lim="800000"/>
            <a:headEnd/>
            <a:tailEnd/>
          </a:ln>
        </p:spPr>
        <p:txBody>
          <a:bodyPr wrap="none">
            <a:spAutoFit/>
          </a:bodyPr>
          <a:lstStyle/>
          <a:p>
            <a:r>
              <a:rPr lang="en-US" sz="800" b="0" i="0" dirty="0">
                <a:hlinkClick r:id="rId2"/>
              </a:rPr>
              <a:t>http://www.d.umn.edu/cla/faculty/troufs/anth1095/Germany.html#title</a:t>
            </a:r>
            <a:endParaRPr lang="en-US" sz="800" b="0" i="0" dirty="0"/>
          </a:p>
        </p:txBody>
      </p:sp>
      <p:pic>
        <p:nvPicPr>
          <p:cNvPr id="98307" name="Picture 6"/>
          <p:cNvPicPr>
            <a:picLocks noChangeAspect="1" noChangeArrowheads="1"/>
          </p:cNvPicPr>
          <p:nvPr/>
        </p:nvPicPr>
        <p:blipFill>
          <a:blip r:embed="rId3" cstate="print"/>
          <a:srcRect/>
          <a:stretch>
            <a:fillRect/>
          </a:stretch>
        </p:blipFill>
        <p:spPr bwMode="auto">
          <a:xfrm>
            <a:off x="3714750" y="2324100"/>
            <a:ext cx="1714500" cy="2209800"/>
          </a:xfrm>
          <a:prstGeom prst="rect">
            <a:avLst/>
          </a:prstGeom>
          <a:noFill/>
          <a:ln w="9525">
            <a:noFill/>
            <a:miter lim="800000"/>
            <a:headEnd/>
            <a:tailEnd/>
          </a:ln>
        </p:spPr>
      </p:pic>
      <p:pic>
        <p:nvPicPr>
          <p:cNvPr id="98308" name="Picture 7"/>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
        <p:nvSpPr>
          <p:cNvPr id="5" name="Freeform 4"/>
          <p:cNvSpPr/>
          <p:nvPr/>
        </p:nvSpPr>
        <p:spPr bwMode="auto">
          <a:xfrm>
            <a:off x="3481010" y="3035905"/>
            <a:ext cx="1628019" cy="1180495"/>
          </a:xfrm>
          <a:custGeom>
            <a:avLst/>
            <a:gdLst>
              <a:gd name="connsiteX0" fmla="*/ 2419 w 1628019"/>
              <a:gd name="connsiteY0" fmla="*/ 824895 h 1180495"/>
              <a:gd name="connsiteX1" fmla="*/ 16933 w 1628019"/>
              <a:gd name="connsiteY1" fmla="*/ 331409 h 1180495"/>
              <a:gd name="connsiteX2" fmla="*/ 45961 w 1628019"/>
              <a:gd name="connsiteY2" fmla="*/ 84666 h 1180495"/>
              <a:gd name="connsiteX3" fmla="*/ 234647 w 1628019"/>
              <a:gd name="connsiteY3" fmla="*/ 12095 h 1180495"/>
              <a:gd name="connsiteX4" fmla="*/ 612019 w 1628019"/>
              <a:gd name="connsiteY4" fmla="*/ 12095 h 1180495"/>
              <a:gd name="connsiteX5" fmla="*/ 1003904 w 1628019"/>
              <a:gd name="connsiteY5" fmla="*/ 41124 h 1180495"/>
              <a:gd name="connsiteX6" fmla="*/ 1352247 w 1628019"/>
              <a:gd name="connsiteY6" fmla="*/ 55638 h 1180495"/>
              <a:gd name="connsiteX7" fmla="*/ 1584476 w 1628019"/>
              <a:gd name="connsiteY7" fmla="*/ 84666 h 1180495"/>
              <a:gd name="connsiteX8" fmla="*/ 1613504 w 1628019"/>
              <a:gd name="connsiteY8" fmla="*/ 229809 h 1180495"/>
              <a:gd name="connsiteX9" fmla="*/ 1584476 w 1628019"/>
              <a:gd name="connsiteY9" fmla="*/ 418495 h 1180495"/>
              <a:gd name="connsiteX10" fmla="*/ 1584476 w 1628019"/>
              <a:gd name="connsiteY10" fmla="*/ 665238 h 1180495"/>
              <a:gd name="connsiteX11" fmla="*/ 1584476 w 1628019"/>
              <a:gd name="connsiteY11" fmla="*/ 810381 h 1180495"/>
              <a:gd name="connsiteX12" fmla="*/ 1482876 w 1628019"/>
              <a:gd name="connsiteY12" fmla="*/ 955524 h 1180495"/>
              <a:gd name="connsiteX13" fmla="*/ 1395790 w 1628019"/>
              <a:gd name="connsiteY13" fmla="*/ 1086152 h 1180495"/>
              <a:gd name="connsiteX14" fmla="*/ 1221619 w 1628019"/>
              <a:gd name="connsiteY14" fmla="*/ 1115181 h 1180495"/>
              <a:gd name="connsiteX15" fmla="*/ 1032933 w 1628019"/>
              <a:gd name="connsiteY15" fmla="*/ 1129695 h 1180495"/>
              <a:gd name="connsiteX16" fmla="*/ 699104 w 1628019"/>
              <a:gd name="connsiteY16" fmla="*/ 1173238 h 1180495"/>
              <a:gd name="connsiteX17" fmla="*/ 466876 w 1628019"/>
              <a:gd name="connsiteY17" fmla="*/ 1173238 h 1180495"/>
              <a:gd name="connsiteX18" fmla="*/ 249161 w 1628019"/>
              <a:gd name="connsiteY18" fmla="*/ 1158724 h 1180495"/>
              <a:gd name="connsiteX19" fmla="*/ 104019 w 1628019"/>
              <a:gd name="connsiteY19" fmla="*/ 1144209 h 1180495"/>
              <a:gd name="connsiteX20" fmla="*/ 45961 w 1628019"/>
              <a:gd name="connsiteY20" fmla="*/ 1115181 h 1180495"/>
              <a:gd name="connsiteX21" fmla="*/ 16933 w 1628019"/>
              <a:gd name="connsiteY21" fmla="*/ 1013581 h 1180495"/>
              <a:gd name="connsiteX22" fmla="*/ 2419 w 1628019"/>
              <a:gd name="connsiteY22" fmla="*/ 897466 h 1180495"/>
              <a:gd name="connsiteX23" fmla="*/ 2419 w 1628019"/>
              <a:gd name="connsiteY23" fmla="*/ 824895 h 118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28019" h="1180495">
                <a:moveTo>
                  <a:pt x="2419" y="824895"/>
                </a:moveTo>
                <a:cubicBezTo>
                  <a:pt x="4838" y="730552"/>
                  <a:pt x="9676" y="454781"/>
                  <a:pt x="16933" y="331409"/>
                </a:cubicBezTo>
                <a:cubicBezTo>
                  <a:pt x="24190" y="208038"/>
                  <a:pt x="9675" y="137885"/>
                  <a:pt x="45961" y="84666"/>
                </a:cubicBezTo>
                <a:cubicBezTo>
                  <a:pt x="82247" y="31447"/>
                  <a:pt x="140304" y="24190"/>
                  <a:pt x="234647" y="12095"/>
                </a:cubicBezTo>
                <a:cubicBezTo>
                  <a:pt x="328990" y="0"/>
                  <a:pt x="483810" y="7257"/>
                  <a:pt x="612019" y="12095"/>
                </a:cubicBezTo>
                <a:cubicBezTo>
                  <a:pt x="740228" y="16933"/>
                  <a:pt x="880533" y="33867"/>
                  <a:pt x="1003904" y="41124"/>
                </a:cubicBezTo>
                <a:cubicBezTo>
                  <a:pt x="1127275" y="48381"/>
                  <a:pt x="1255485" y="48381"/>
                  <a:pt x="1352247" y="55638"/>
                </a:cubicBezTo>
                <a:cubicBezTo>
                  <a:pt x="1449009" y="62895"/>
                  <a:pt x="1540933" y="55638"/>
                  <a:pt x="1584476" y="84666"/>
                </a:cubicBezTo>
                <a:cubicBezTo>
                  <a:pt x="1628019" y="113694"/>
                  <a:pt x="1613504" y="174171"/>
                  <a:pt x="1613504" y="229809"/>
                </a:cubicBezTo>
                <a:cubicBezTo>
                  <a:pt x="1613504" y="285447"/>
                  <a:pt x="1589314" y="345924"/>
                  <a:pt x="1584476" y="418495"/>
                </a:cubicBezTo>
                <a:cubicBezTo>
                  <a:pt x="1579638" y="491066"/>
                  <a:pt x="1584476" y="665238"/>
                  <a:pt x="1584476" y="665238"/>
                </a:cubicBezTo>
                <a:cubicBezTo>
                  <a:pt x="1584476" y="730552"/>
                  <a:pt x="1601409" y="762000"/>
                  <a:pt x="1584476" y="810381"/>
                </a:cubicBezTo>
                <a:cubicBezTo>
                  <a:pt x="1567543" y="858762"/>
                  <a:pt x="1514324" y="909562"/>
                  <a:pt x="1482876" y="955524"/>
                </a:cubicBezTo>
                <a:cubicBezTo>
                  <a:pt x="1451428" y="1001486"/>
                  <a:pt x="1439333" y="1059543"/>
                  <a:pt x="1395790" y="1086152"/>
                </a:cubicBezTo>
                <a:cubicBezTo>
                  <a:pt x="1352247" y="1112762"/>
                  <a:pt x="1282095" y="1107924"/>
                  <a:pt x="1221619" y="1115181"/>
                </a:cubicBezTo>
                <a:cubicBezTo>
                  <a:pt x="1161143" y="1122438"/>
                  <a:pt x="1120019" y="1120019"/>
                  <a:pt x="1032933" y="1129695"/>
                </a:cubicBezTo>
                <a:cubicBezTo>
                  <a:pt x="945847" y="1139371"/>
                  <a:pt x="793447" y="1165981"/>
                  <a:pt x="699104" y="1173238"/>
                </a:cubicBezTo>
                <a:cubicBezTo>
                  <a:pt x="604761" y="1180495"/>
                  <a:pt x="541866" y="1175657"/>
                  <a:pt x="466876" y="1173238"/>
                </a:cubicBezTo>
                <a:cubicBezTo>
                  <a:pt x="391886" y="1170819"/>
                  <a:pt x="309637" y="1163562"/>
                  <a:pt x="249161" y="1158724"/>
                </a:cubicBezTo>
                <a:cubicBezTo>
                  <a:pt x="188685" y="1153886"/>
                  <a:pt x="137886" y="1151466"/>
                  <a:pt x="104019" y="1144209"/>
                </a:cubicBezTo>
                <a:cubicBezTo>
                  <a:pt x="70152" y="1136952"/>
                  <a:pt x="60475" y="1136952"/>
                  <a:pt x="45961" y="1115181"/>
                </a:cubicBezTo>
                <a:cubicBezTo>
                  <a:pt x="31447" y="1093410"/>
                  <a:pt x="24190" y="1049867"/>
                  <a:pt x="16933" y="1013581"/>
                </a:cubicBezTo>
                <a:cubicBezTo>
                  <a:pt x="9676" y="977295"/>
                  <a:pt x="4838" y="928914"/>
                  <a:pt x="2419" y="897466"/>
                </a:cubicBezTo>
                <a:cubicBezTo>
                  <a:pt x="0" y="866018"/>
                  <a:pt x="0" y="919238"/>
                  <a:pt x="2419" y="824895"/>
                </a:cubicBezTo>
                <a:close/>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1" u="none" strike="noStrike" cap="none" normalizeH="0" baseline="0">
              <a:ln>
                <a:noFill/>
              </a:ln>
              <a:solidFill>
                <a:schemeClr val="tx1"/>
              </a:solidFill>
              <a:effectLst/>
              <a:latin typeface="Verdana" pitchFamily="34" charset="0"/>
            </a:endParaRPr>
          </a:p>
        </p:txBody>
      </p:sp>
      <p:sp>
        <p:nvSpPr>
          <p:cNvPr id="2" name="Rectangle 1"/>
          <p:cNvSpPr/>
          <p:nvPr/>
        </p:nvSpPr>
        <p:spPr>
          <a:xfrm>
            <a:off x="762000" y="4319387"/>
            <a:ext cx="7620000" cy="1569660"/>
          </a:xfrm>
          <a:prstGeom prst="rect">
            <a:avLst/>
          </a:prstGeom>
        </p:spPr>
        <p:txBody>
          <a:bodyPr wrap="square">
            <a:spAutoFit/>
          </a:bodyPr>
          <a:lstStyle/>
          <a:p>
            <a:r>
              <a:rPr lang="en-US" dirty="0">
                <a:solidFill>
                  <a:schemeClr val="bg1"/>
                </a:solidFill>
              </a:rPr>
              <a:t>This is Manuela </a:t>
            </a:r>
            <a:r>
              <a:rPr lang="en-US" dirty="0" err="1">
                <a:solidFill>
                  <a:schemeClr val="bg1"/>
                </a:solidFill>
              </a:rPr>
              <a:t>Fina</a:t>
            </a:r>
            <a:r>
              <a:rPr lang="en-US" dirty="0">
                <a:solidFill>
                  <a:schemeClr val="bg1"/>
                </a:solidFill>
              </a:rPr>
              <a:t> from Milan, Italy, who implanted my Cochlear implant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3" name="Rectangle 3"/>
          <p:cNvSpPr>
            <a:spLocks noGrp="1" noChangeArrowheads="1"/>
          </p:cNvSpPr>
          <p:nvPr>
            <p:ph type="body" idx="1"/>
          </p:nvPr>
        </p:nvSpPr>
        <p:spPr>
          <a:xfrm>
            <a:off x="914400" y="1734456"/>
            <a:ext cx="7315200" cy="4284250"/>
          </a:xfrm>
        </p:spPr>
        <p:txBody>
          <a:bodyPr/>
          <a:lstStyle/>
          <a:p>
            <a:pPr marL="0" indent="0" algn="ctr" eaLnBrk="1" hangingPunct="1">
              <a:spcBef>
                <a:spcPts val="0"/>
              </a:spcBef>
              <a:buNone/>
            </a:pPr>
            <a:r>
              <a:rPr lang="en-US" b="1" dirty="0"/>
              <a:t>What did Manuela </a:t>
            </a:r>
            <a:r>
              <a:rPr lang="en-US" b="1" dirty="0" err="1"/>
              <a:t>Fina</a:t>
            </a:r>
            <a:r>
              <a:rPr lang="en-US" b="1" dirty="0"/>
              <a:t> first discuss in the initial meeting </a:t>
            </a:r>
          </a:p>
          <a:p>
            <a:pPr marL="0" indent="0" algn="ctr" eaLnBrk="1" hangingPunct="1">
              <a:spcBef>
                <a:spcPts val="0"/>
              </a:spcBef>
              <a:buNone/>
            </a:pPr>
            <a:r>
              <a:rPr lang="en-US" b="1" dirty="0"/>
              <a:t>about a cochlear implant . . . ?</a:t>
            </a:r>
          </a:p>
          <a:p>
            <a:pPr marL="0" indent="0" algn="ctr" eaLnBrk="1" hangingPunct="1">
              <a:spcBef>
                <a:spcPts val="0"/>
              </a:spcBef>
              <a:buNone/>
            </a:pPr>
            <a:endParaRPr lang="en-US" sz="800" dirty="0"/>
          </a:p>
          <a:p>
            <a:pPr marL="0" indent="0" algn="ctr" eaLnBrk="1" hangingPunct="1">
              <a:spcBef>
                <a:spcPts val="0"/>
              </a:spcBef>
              <a:buNone/>
            </a:pPr>
            <a:r>
              <a:rPr lang="en-US" sz="2000" dirty="0"/>
              <a:t>(which eventually took a 7-hour operation,</a:t>
            </a:r>
          </a:p>
          <a:p>
            <a:pPr marL="0" indent="0" algn="ctr" eaLnBrk="1" hangingPunct="1">
              <a:spcBef>
                <a:spcPts val="0"/>
              </a:spcBef>
              <a:buNone/>
            </a:pPr>
            <a:r>
              <a:rPr lang="en-US" sz="2000" dirty="0"/>
              <a:t>with a surgical team of 10</a:t>
            </a:r>
          </a:p>
          <a:p>
            <a:pPr marL="0" indent="0" algn="ctr" eaLnBrk="1" hangingPunct="1">
              <a:spcBef>
                <a:spcPts val="0"/>
              </a:spcBef>
              <a:buNone/>
            </a:pPr>
            <a:r>
              <a:rPr lang="en-US" sz="2000" dirty="0"/>
              <a:t>and cost almost the price</a:t>
            </a:r>
          </a:p>
          <a:p>
            <a:pPr marL="0" indent="0" algn="ctr" eaLnBrk="1" hangingPunct="1">
              <a:spcBef>
                <a:spcPts val="0"/>
              </a:spcBef>
              <a:buNone/>
            </a:pPr>
            <a:r>
              <a:rPr lang="en-US" sz="2000" dirty="0"/>
              <a:t>of an average American house)</a:t>
            </a:r>
          </a:p>
          <a:p>
            <a:pPr marL="0" indent="0" algn="ctr" eaLnBrk="1" hangingPunct="1">
              <a:spcBef>
                <a:spcPts val="0"/>
              </a:spcBef>
              <a:buNone/>
            </a:pPr>
            <a:endParaRPr lang="en-US" sz="1800" dirty="0"/>
          </a:p>
          <a:p>
            <a:pPr marL="0" indent="0" algn="ctr" eaLnBrk="1" hangingPunct="1">
              <a:buNone/>
            </a:pPr>
            <a:endParaRPr lang="en-US" sz="1200" dirty="0"/>
          </a:p>
          <a:p>
            <a:pPr marL="0" indent="0" algn="ctr" eaLnBrk="1" hangingPunct="1">
              <a:spcBef>
                <a:spcPts val="0"/>
              </a:spcBef>
              <a:buNone/>
            </a:pPr>
            <a:r>
              <a:rPr lang="en-US" sz="2800" dirty="0">
                <a:solidFill>
                  <a:srgbClr val="FFFFFF"/>
                </a:solidFill>
              </a:rPr>
              <a:t>Dr. Manuela </a:t>
            </a:r>
            <a:r>
              <a:rPr lang="en-US" sz="2800" dirty="0" err="1">
                <a:solidFill>
                  <a:srgbClr val="FFFFFF"/>
                </a:solidFill>
              </a:rPr>
              <a:t>Fina</a:t>
            </a:r>
            <a:r>
              <a:rPr lang="en-US" sz="2800" dirty="0">
                <a:solidFill>
                  <a:srgbClr val="FFFFFF"/>
                </a:solidFill>
              </a:rPr>
              <a:t> and Kim Smyth Roufs discussed .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3" name="Rectangle 3"/>
          <p:cNvSpPr>
            <a:spLocks noGrp="1" noChangeArrowheads="1"/>
          </p:cNvSpPr>
          <p:nvPr>
            <p:ph type="body" idx="1"/>
          </p:nvPr>
        </p:nvSpPr>
        <p:spPr>
          <a:xfrm>
            <a:off x="914400" y="1734456"/>
            <a:ext cx="7315200" cy="4284250"/>
          </a:xfrm>
        </p:spPr>
        <p:txBody>
          <a:bodyPr/>
          <a:lstStyle/>
          <a:p>
            <a:pPr marL="0" indent="0" algn="ctr" eaLnBrk="1" hangingPunct="1">
              <a:spcBef>
                <a:spcPts val="0"/>
              </a:spcBef>
              <a:buNone/>
            </a:pPr>
            <a:r>
              <a:rPr lang="en-US" dirty="0">
                <a:solidFill>
                  <a:schemeClr val="bg1">
                    <a:lumMod val="65000"/>
                  </a:schemeClr>
                </a:solidFill>
              </a:rPr>
              <a:t>What did Manuela </a:t>
            </a:r>
            <a:r>
              <a:rPr lang="en-US" dirty="0" err="1">
                <a:solidFill>
                  <a:schemeClr val="bg1">
                    <a:lumMod val="65000"/>
                  </a:schemeClr>
                </a:solidFill>
              </a:rPr>
              <a:t>Fina</a:t>
            </a:r>
            <a:r>
              <a:rPr lang="en-US" dirty="0">
                <a:solidFill>
                  <a:schemeClr val="bg1">
                    <a:lumMod val="65000"/>
                  </a:schemeClr>
                </a:solidFill>
              </a:rPr>
              <a:t> first discuss in the initial meeting </a:t>
            </a:r>
          </a:p>
          <a:p>
            <a:pPr marL="0" indent="0" algn="ctr" eaLnBrk="1" hangingPunct="1">
              <a:spcBef>
                <a:spcPts val="0"/>
              </a:spcBef>
              <a:buNone/>
            </a:pPr>
            <a:r>
              <a:rPr lang="en-US" dirty="0">
                <a:solidFill>
                  <a:schemeClr val="bg1">
                    <a:lumMod val="65000"/>
                  </a:schemeClr>
                </a:solidFill>
              </a:rPr>
              <a:t>about a cochlear implant . . . ?</a:t>
            </a:r>
          </a:p>
          <a:p>
            <a:pPr marL="0" indent="0" algn="ctr" eaLnBrk="1" hangingPunct="1">
              <a:spcBef>
                <a:spcPts val="0"/>
              </a:spcBef>
              <a:buNone/>
            </a:pPr>
            <a:endParaRPr lang="en-US" sz="800" dirty="0">
              <a:solidFill>
                <a:schemeClr val="bg1">
                  <a:lumMod val="65000"/>
                </a:schemeClr>
              </a:solidFill>
            </a:endParaRPr>
          </a:p>
          <a:p>
            <a:pPr marL="0" indent="0" algn="ctr" eaLnBrk="1" hangingPunct="1">
              <a:spcBef>
                <a:spcPts val="0"/>
              </a:spcBef>
              <a:buNone/>
            </a:pPr>
            <a:r>
              <a:rPr lang="en-US" sz="2000" dirty="0">
                <a:solidFill>
                  <a:schemeClr val="bg1">
                    <a:lumMod val="65000"/>
                  </a:schemeClr>
                </a:solidFill>
              </a:rPr>
              <a:t>(which eventually took a 7-hour operation,</a:t>
            </a:r>
          </a:p>
          <a:p>
            <a:pPr marL="0" indent="0" algn="ctr" eaLnBrk="1" hangingPunct="1">
              <a:spcBef>
                <a:spcPts val="0"/>
              </a:spcBef>
              <a:buNone/>
            </a:pPr>
            <a:r>
              <a:rPr lang="en-US" sz="2000" dirty="0">
                <a:solidFill>
                  <a:schemeClr val="bg1">
                    <a:lumMod val="65000"/>
                  </a:schemeClr>
                </a:solidFill>
              </a:rPr>
              <a:t>with a surgical team of 10</a:t>
            </a:r>
          </a:p>
          <a:p>
            <a:pPr marL="0" indent="0" algn="ctr" eaLnBrk="1" hangingPunct="1">
              <a:spcBef>
                <a:spcPts val="0"/>
              </a:spcBef>
              <a:buNone/>
            </a:pPr>
            <a:r>
              <a:rPr lang="en-US" sz="2000" dirty="0">
                <a:solidFill>
                  <a:schemeClr val="bg1">
                    <a:lumMod val="65000"/>
                  </a:schemeClr>
                </a:solidFill>
              </a:rPr>
              <a:t>and cost almost the price</a:t>
            </a:r>
          </a:p>
          <a:p>
            <a:pPr marL="0" indent="0" algn="ctr" eaLnBrk="1" hangingPunct="1">
              <a:spcBef>
                <a:spcPts val="0"/>
              </a:spcBef>
              <a:buNone/>
            </a:pPr>
            <a:r>
              <a:rPr lang="en-US" sz="2000" dirty="0">
                <a:solidFill>
                  <a:schemeClr val="bg1">
                    <a:lumMod val="65000"/>
                  </a:schemeClr>
                </a:solidFill>
              </a:rPr>
              <a:t>of an average American house)</a:t>
            </a:r>
          </a:p>
          <a:p>
            <a:pPr marL="0" indent="0" algn="ctr" eaLnBrk="1" hangingPunct="1">
              <a:spcBef>
                <a:spcPts val="0"/>
              </a:spcBef>
              <a:buNone/>
            </a:pPr>
            <a:endParaRPr lang="en-US" sz="1800" dirty="0"/>
          </a:p>
          <a:p>
            <a:pPr marL="0" indent="0" algn="ctr" eaLnBrk="1" hangingPunct="1">
              <a:buNone/>
            </a:pPr>
            <a:endParaRPr lang="en-US" sz="1200" dirty="0"/>
          </a:p>
          <a:p>
            <a:pPr marL="0" indent="0" algn="ctr" eaLnBrk="1" hangingPunct="1">
              <a:spcBef>
                <a:spcPts val="0"/>
              </a:spcBef>
              <a:buNone/>
            </a:pPr>
            <a:r>
              <a:rPr lang="en-US" sz="2800" b="1" dirty="0"/>
              <a:t>Dr. Manuela </a:t>
            </a:r>
            <a:r>
              <a:rPr lang="en-US" sz="2800" b="1" dirty="0" err="1"/>
              <a:t>Fina</a:t>
            </a:r>
            <a:r>
              <a:rPr lang="en-US" sz="2800" b="1" dirty="0"/>
              <a:t> and Kim Smyth Roufs discussed . . . </a:t>
            </a:r>
          </a:p>
        </p:txBody>
      </p:sp>
    </p:spTree>
    <p:extLst>
      <p:ext uri="{BB962C8B-B14F-4D97-AF65-F5344CB8AC3E}">
        <p14:creationId xmlns:p14="http://schemas.microsoft.com/office/powerpoint/2010/main" val="363177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61,021,855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(2023 est.)</a:t>
            </a:r>
          </a:p>
        </p:txBody>
      </p:sp>
    </p:spTree>
    <p:extLst>
      <p:ext uri="{BB962C8B-B14F-4D97-AF65-F5344CB8AC3E}">
        <p14:creationId xmlns:p14="http://schemas.microsoft.com/office/powerpoint/2010/main" val="3318074267"/>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87107" name="Picture 3"/>
          <p:cNvPicPr>
            <a:picLocks noChangeAspect="1" noChangeArrowheads="1"/>
          </p:cNvPicPr>
          <p:nvPr/>
        </p:nvPicPr>
        <p:blipFill>
          <a:blip r:embed="rId2" cstate="print"/>
          <a:srcRect/>
          <a:stretch>
            <a:fillRect/>
          </a:stretch>
        </p:blipFill>
        <p:spPr bwMode="auto">
          <a:xfrm>
            <a:off x="0" y="-5080"/>
            <a:ext cx="9144000" cy="5872480"/>
          </a:xfrm>
          <a:prstGeom prst="rect">
            <a:avLst/>
          </a:prstGeom>
          <a:noFill/>
          <a:ln w="9525">
            <a:noFill/>
            <a:miter lim="800000"/>
            <a:headEnd/>
            <a:tailEnd/>
          </a:ln>
        </p:spPr>
      </p:pic>
      <p:sp>
        <p:nvSpPr>
          <p:cNvPr id="10" name="Rectangle 3"/>
          <p:cNvSpPr txBox="1">
            <a:spLocks noChangeArrowheads="1"/>
          </p:cNvSpPr>
          <p:nvPr/>
        </p:nvSpPr>
        <p:spPr bwMode="auto">
          <a:xfrm>
            <a:off x="914400" y="5845314"/>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spcBef>
                <a:spcPts val="0"/>
              </a:spcBef>
            </a:pPr>
            <a:r>
              <a:rPr lang="en-US" sz="4000" i="0" kern="0" dirty="0">
                <a:solidFill>
                  <a:srgbClr val="FFFFFF"/>
                </a:solidFill>
                <a:latin typeface="+mn-lt"/>
              </a:rPr>
              <a:t>ladies’ Italian </a:t>
            </a:r>
            <a:r>
              <a:rPr kumimoji="0" lang="en-US" sz="4000" b="1" i="0" u="none" strike="noStrike" kern="0" cap="none" spc="0" normalizeH="0" baseline="0" noProof="0" dirty="0">
                <a:ln>
                  <a:noFill/>
                </a:ln>
                <a:solidFill>
                  <a:srgbClr val="FFFFFF"/>
                </a:solidFill>
                <a:effectLst/>
                <a:uLnTx/>
                <a:uFillTx/>
                <a:latin typeface="+mn-lt"/>
                <a:ea typeface="+mn-ea"/>
                <a:cs typeface="+mn-cs"/>
              </a:rPr>
              <a:t>fine stockings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0355" name="Rectangle 3"/>
          <p:cNvSpPr>
            <a:spLocks noGrp="1" noChangeArrowheads="1"/>
          </p:cNvSpPr>
          <p:nvPr>
            <p:ph type="body" idx="1"/>
          </p:nvPr>
        </p:nvSpPr>
        <p:spPr>
          <a:xfrm>
            <a:off x="914400" y="1400628"/>
            <a:ext cx="7315200" cy="5022914"/>
          </a:xfrm>
        </p:spPr>
        <p:txBody>
          <a:bodyPr/>
          <a:lstStyle/>
          <a:p>
            <a:pPr marL="0" indent="0" algn="ctr" eaLnBrk="1" hangingPunct="1">
              <a:lnSpc>
                <a:spcPct val="80000"/>
              </a:lnSpc>
              <a:buNone/>
            </a:pPr>
            <a:r>
              <a:rPr lang="en-US" b="1" dirty="0"/>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b="1" dirty="0"/>
              <a:t>In the south, the overture can be much more involved</a:t>
            </a:r>
          </a:p>
          <a:p>
            <a:pPr lvl="1" eaLnBrk="1" hangingPunct="1">
              <a:lnSpc>
                <a:spcPct val="80000"/>
              </a:lnSpc>
            </a:pPr>
            <a:endParaRPr lang="en-US" sz="300" dirty="0"/>
          </a:p>
          <a:p>
            <a:pPr lvl="2" eaLnBrk="1" hangingPunct="1"/>
            <a:r>
              <a:rPr lang="en-US" sz="2000" dirty="0">
                <a:cs typeface="Arial" charset="0"/>
              </a:rPr>
              <a:t>A person may visit a store, and chat with the owner, two or three times before purchasing something</a:t>
            </a:r>
          </a:p>
          <a:p>
            <a:pPr lvl="2" eaLnBrk="1" hangingPunct="1">
              <a:lnSpc>
                <a:spcPct val="90000"/>
              </a:lnSpc>
            </a:pPr>
            <a:r>
              <a:rPr lang="en-US" sz="2000" dirty="0">
                <a:cs typeface="Arial" charset="0"/>
              </a:rPr>
              <a:t>Both parties have a good idea about the outcome, but there will be expressions of emotion, various uses of argument an persuasion, and different tones of vice that will help to facilitate the final outcome or sale</a:t>
            </a:r>
          </a:p>
          <a:p>
            <a:pPr lvl="2" eaLnBrk="1" hangingPunct="1">
              <a:lnSpc>
                <a:spcPct val="90000"/>
              </a:lnSpc>
            </a:pPr>
            <a:r>
              <a:rPr lang="en-US" sz="2000" dirty="0">
                <a:cs typeface="Arial" charset="0"/>
              </a:rPr>
              <a:t>Still, the unexpected can, and does, occur, because </a:t>
            </a:r>
            <a:r>
              <a:rPr lang="en-US" sz="2800" b="1" dirty="0">
                <a:cs typeface="Arial" charset="0"/>
              </a:rPr>
              <a:t>fate</a:t>
            </a:r>
            <a:r>
              <a:rPr lang="en-US" sz="2000" dirty="0">
                <a:cs typeface="Arial" charset="0"/>
              </a:rPr>
              <a:t> is a critical element in the mix</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solidFill>
              </a:rPr>
              <a:t>Martin J. Gannon and Rajnandini Pillai</a:t>
            </a:r>
            <a:br>
              <a:rPr lang="en-US" sz="1400" dirty="0">
                <a:solidFill>
                  <a:schemeClr val="accent1"/>
                </a:solidFill>
              </a:rPr>
            </a:br>
            <a:r>
              <a:rPr lang="en-US" sz="1400" i="1" dirty="0">
                <a:solidFill>
                  <a:schemeClr val="accent1"/>
                </a:solidFill>
              </a:rPr>
              <a:t>Understanding Global Cultures</a:t>
            </a:r>
          </a:p>
        </p:txBody>
      </p:sp>
      <p:sp>
        <p:nvSpPr>
          <p:cNvPr id="100355" name="Rectangle 3"/>
          <p:cNvSpPr>
            <a:spLocks noGrp="1" noChangeArrowheads="1"/>
          </p:cNvSpPr>
          <p:nvPr>
            <p:ph type="body" idx="1"/>
          </p:nvPr>
        </p:nvSpPr>
        <p:spPr>
          <a:xfrm>
            <a:off x="914400" y="1400628"/>
            <a:ext cx="7315200" cy="4635115"/>
          </a:xfrm>
        </p:spPr>
        <p:txBody>
          <a:bodyPr/>
          <a:lstStyle/>
          <a:p>
            <a:pPr marL="0" indent="0" algn="ctr" eaLnBrk="1" hangingPunct="1">
              <a:lnSpc>
                <a:spcPct val="80000"/>
              </a:lnSpc>
              <a:buNone/>
            </a:pPr>
            <a:r>
              <a:rPr lang="en-US" b="1" dirty="0">
                <a:solidFill>
                  <a:schemeClr val="accent1"/>
                </a:solidFill>
              </a:rPr>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sz="3200" b="1" dirty="0"/>
              <a:t>In the south</a:t>
            </a:r>
            <a:r>
              <a:rPr lang="en-US" b="1" dirty="0">
                <a:solidFill>
                  <a:schemeClr val="accent1"/>
                </a:solidFill>
              </a:rPr>
              <a:t>, </a:t>
            </a:r>
            <a:r>
              <a:rPr lang="en-US" sz="2000" dirty="0">
                <a:solidFill>
                  <a:schemeClr val="accent1"/>
                </a:solidFill>
              </a:rPr>
              <a:t>the overture can be </a:t>
            </a:r>
            <a:r>
              <a:rPr lang="en-US" sz="2400" b="1" dirty="0">
                <a:solidFill>
                  <a:srgbClr val="000000"/>
                </a:solidFill>
              </a:rPr>
              <a:t>much more involved</a:t>
            </a:r>
            <a:endParaRPr lang="en-US" sz="2000" b="1" dirty="0">
              <a:solidFill>
                <a:srgbClr val="000000"/>
              </a:solidFill>
            </a:endParaRPr>
          </a:p>
          <a:p>
            <a:pPr lvl="1" eaLnBrk="1" hangingPunct="1">
              <a:lnSpc>
                <a:spcPct val="80000"/>
              </a:lnSpc>
            </a:pPr>
            <a:endParaRPr lang="en-US" sz="200" dirty="0">
              <a:solidFill>
                <a:schemeClr val="accent1"/>
              </a:solidFill>
            </a:endParaRPr>
          </a:p>
          <a:p>
            <a:pPr lvl="2" eaLnBrk="1" hangingPunct="1"/>
            <a:r>
              <a:rPr lang="en-US" sz="1800" dirty="0">
                <a:solidFill>
                  <a:schemeClr val="accent1"/>
                </a:solidFill>
                <a:cs typeface="Arial" charset="0"/>
              </a:rPr>
              <a:t>A person may visit a store, and chat with the owner, two or three times before purchasing something</a:t>
            </a:r>
          </a:p>
          <a:p>
            <a:pPr lvl="2" eaLnBrk="1" hangingPunct="1">
              <a:lnSpc>
                <a:spcPct val="90000"/>
              </a:lnSpc>
            </a:pPr>
            <a:r>
              <a:rPr lang="en-US" sz="1800" dirty="0">
                <a:solidFill>
                  <a:schemeClr val="accent1"/>
                </a:solidFill>
                <a:cs typeface="Arial" charset="0"/>
              </a:rPr>
              <a:t>Both parties have a good idea about the outcome, but there will be expressions of emotion, various uses of argument an persuasion, and different tones of vice that will help to facilitate the final outcome or sale</a:t>
            </a:r>
          </a:p>
          <a:p>
            <a:pPr lvl="2" eaLnBrk="1" hangingPunct="1">
              <a:lnSpc>
                <a:spcPct val="90000"/>
              </a:lnSpc>
            </a:pPr>
            <a:r>
              <a:rPr lang="en-US" sz="1800" dirty="0">
                <a:solidFill>
                  <a:schemeClr val="accent1"/>
                </a:solidFill>
                <a:cs typeface="Arial" charset="0"/>
              </a:rPr>
              <a:t>Still, the unexpected can, and does, occur, because </a:t>
            </a:r>
            <a:r>
              <a:rPr lang="en-US" sz="3600" b="1" dirty="0">
                <a:cs typeface="Arial" charset="0"/>
              </a:rPr>
              <a:t>fate</a:t>
            </a:r>
            <a:r>
              <a:rPr lang="en-US" sz="2800" b="1" dirty="0">
                <a:cs typeface="Arial" charset="0"/>
              </a:rPr>
              <a:t> is a critical element in the mix</a:t>
            </a:r>
            <a:endParaRPr lang="en-US" sz="2000" b="1" dirty="0">
              <a:cs typeface="Arial" charset="0"/>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914400" y="1295400"/>
            <a:ext cx="7315200" cy="3071610"/>
          </a:xfrm>
        </p:spPr>
        <p:txBody>
          <a:bodyPr/>
          <a:lstStyle/>
          <a:p>
            <a:pPr eaLnBrk="1" hangingPunct="1"/>
            <a:endParaRPr lang="en-US" dirty="0"/>
          </a:p>
          <a:p>
            <a:pPr eaLnBrk="1" hangingPunct="1"/>
            <a:endParaRPr lang="en-US" dirty="0"/>
          </a:p>
          <a:p>
            <a:pPr eaLnBrk="1" hangingPunct="1"/>
            <a:r>
              <a:rPr lang="en-US" dirty="0"/>
              <a:t>Italy has rapidly changing governments</a:t>
            </a:r>
          </a:p>
          <a:p>
            <a:pPr eaLnBrk="1" hangingPunct="1"/>
            <a:endParaRPr lang="en-US" sz="1400" dirty="0"/>
          </a:p>
          <a:p>
            <a:pPr lvl="1" eaLnBrk="1" hangingPunct="1"/>
            <a:r>
              <a:rPr lang="en-US" dirty="0"/>
              <a:t>66 since World War II</a:t>
            </a:r>
          </a:p>
        </p:txBody>
      </p:sp>
      <p:sp>
        <p:nvSpPr>
          <p:cNvPr id="444422" name="Text Box 6"/>
          <p:cNvSpPr txBox="1">
            <a:spLocks noChangeArrowheads="1"/>
          </p:cNvSpPr>
          <p:nvPr/>
        </p:nvSpPr>
        <p:spPr bwMode="auto">
          <a:xfrm>
            <a:off x="1295400" y="4691051"/>
            <a:ext cx="4953000" cy="1483483"/>
          </a:xfrm>
          <a:prstGeom prst="rect">
            <a:avLst/>
          </a:prstGeom>
          <a:noFill/>
          <a:ln w="9525">
            <a:noFill/>
            <a:miter lim="800000"/>
            <a:headEnd/>
            <a:tailEnd/>
          </a:ln>
        </p:spPr>
        <p:txBody>
          <a:bodyPr wrap="square">
            <a:spAutoFit/>
          </a:bodyPr>
          <a:lstStyle/>
          <a:p>
            <a:r>
              <a:rPr lang="en-US" sz="2800" i="0" dirty="0">
                <a:solidFill>
                  <a:srgbClr val="000000"/>
                </a:solidFill>
              </a:rPr>
              <a:t>67</a:t>
            </a:r>
            <a:r>
              <a:rPr lang="en-US" sz="2800" i="0" baseline="30000" dirty="0">
                <a:solidFill>
                  <a:srgbClr val="000000"/>
                </a:solidFill>
              </a:rPr>
              <a:t>th </a:t>
            </a:r>
            <a:r>
              <a:rPr lang="en-US" sz="2800" i="0" dirty="0">
                <a:solidFill>
                  <a:srgbClr val="000000"/>
                </a:solidFill>
              </a:rPr>
              <a:t> government with </a:t>
            </a:r>
          </a:p>
          <a:p>
            <a:r>
              <a:rPr lang="en-US" sz="2800" i="0" dirty="0">
                <a:solidFill>
                  <a:srgbClr val="000000"/>
                </a:solidFill>
              </a:rPr>
              <a:t>Giuseppe Conte </a:t>
            </a:r>
          </a:p>
          <a:p>
            <a:r>
              <a:rPr lang="en-US" sz="2400" i="0" dirty="0">
                <a:solidFill>
                  <a:srgbClr val="000000"/>
                </a:solidFill>
              </a:rPr>
              <a:t>as of 1 June 2018</a:t>
            </a:r>
          </a:p>
        </p:txBody>
      </p:sp>
      <p:sp>
        <p:nvSpPr>
          <p:cNvPr id="7"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r>
              <a:rPr lang="en-US" sz="1000" b="0" i="0" dirty="0">
                <a:solidFill>
                  <a:srgbClr val="000000"/>
                </a:solidFill>
                <a:hlinkClick r:id="rId2"/>
              </a:rPr>
              <a:t>www.d.umn.edu/cla/faculty/troufs/anth1095/index.html#Gannon</a:t>
            </a:r>
            <a:endParaRPr lang="en-US" sz="1000" b="0" i="0" dirty="0">
              <a:solidFill>
                <a:srgbClr val="000000"/>
              </a:solidFill>
            </a:endParaRPr>
          </a:p>
        </p:txBody>
      </p:sp>
      <p:pic>
        <p:nvPicPr>
          <p:cNvPr id="9" name="Picture 2" descr="Giuseppe Conte Offic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810000"/>
            <a:ext cx="1572768" cy="214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64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body" idx="1"/>
          </p:nvPr>
        </p:nvSpPr>
        <p:spPr>
          <a:xfrm>
            <a:off x="914400" y="1837456"/>
            <a:ext cx="7315200" cy="2886944"/>
          </a:xfrm>
        </p:spPr>
        <p:txBody>
          <a:bodyPr/>
          <a:lstStyle/>
          <a:p>
            <a:pPr algn="ctr">
              <a:buFontTx/>
              <a:buNone/>
            </a:pPr>
            <a:r>
              <a:rPr lang="en-US" sz="4000" b="1" dirty="0"/>
              <a:t>“There is, in fact, no law or government at all [in Italy]; and it is wonderful how well things go on without them.” </a:t>
            </a:r>
          </a:p>
          <a:p>
            <a:pPr algn="ctr">
              <a:buFontTx/>
              <a:buNone/>
            </a:pPr>
            <a:r>
              <a:rPr lang="en-US" sz="1800" dirty="0"/>
              <a:t> </a:t>
            </a:r>
            <a:endParaRPr lang="en-US" sz="1600" dirty="0"/>
          </a:p>
        </p:txBody>
      </p:sp>
      <p:sp>
        <p:nvSpPr>
          <p:cNvPr id="4" name="Rectangle 3"/>
          <p:cNvSpPr txBox="1">
            <a:spLocks noChangeArrowheads="1"/>
          </p:cNvSpPr>
          <p:nvPr/>
        </p:nvSpPr>
        <p:spPr bwMode="auto">
          <a:xfrm>
            <a:off x="914400" y="4738914"/>
            <a:ext cx="7315200" cy="15573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chemeClr val="tx1"/>
                </a:solidFill>
                <a:effectLst/>
                <a:uLnTx/>
                <a:uFillTx/>
                <a:latin typeface="+mn-lt"/>
                <a:ea typeface="+mn-ea"/>
                <a:cs typeface="+mn-cs"/>
              </a:rPr>
              <a:t> Lord Byron</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chemeClr val="tx1"/>
                </a:solidFill>
                <a:effectLst/>
                <a:uLnTx/>
                <a:uFillTx/>
                <a:latin typeface="+mn-lt"/>
                <a:ea typeface="+mn-ea"/>
                <a:cs typeface="+mn-cs"/>
              </a:rPr>
              <a:t> English Romantic poet and satirist</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chemeClr val="tx1"/>
                </a:solidFill>
                <a:effectLst/>
                <a:uLnTx/>
                <a:uFillTx/>
                <a:latin typeface="+mn-lt"/>
                <a:ea typeface="+mn-ea"/>
                <a:cs typeface="+mn-cs"/>
              </a:rPr>
              <a:t>1788-1824</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uiExpand="1"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rgbClr val="000000"/>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4000" kern="0" dirty="0">
                <a:ln w="12700">
                  <a:solidFill>
                    <a:schemeClr val="accent1"/>
                  </a:solidFill>
                </a:ln>
                <a:solidFill>
                  <a:srgbClr val="000000"/>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rgbClr val="000000"/>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endParaRPr>
          </a:p>
          <a:p>
            <a:pPr marL="990600" lvl="1" indent="-533400" algn="l"/>
            <a:r>
              <a:rPr kumimoji="0" lang="en-US" sz="2800" b="1" u="none" strike="noStrike" kern="0" cap="none" spc="0" normalizeH="0" baseline="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5.	Chorus</a:t>
            </a:r>
            <a:r>
              <a:rPr kumimoji="0" lang="en-US" sz="2800" b="1" u="none" strike="noStrike" kern="0" cap="none" spc="0" normalizeH="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 and Soloists</a:t>
            </a:r>
            <a:endParaRPr kumimoji="0" lang="en-US" sz="2800" b="1" u="none" strike="noStrike" kern="0" cap="none" spc="0" normalizeH="0" baseline="0" noProof="0" dirty="0">
              <a:ln>
                <a:noFill/>
              </a:ln>
              <a:solidFill>
                <a:schemeClr val="accent1">
                  <a:lumMod val="90000"/>
                </a:schemeClr>
              </a:solidFill>
              <a:effectLst/>
              <a:uLnTx/>
              <a:uFillTx/>
              <a:latin typeface="+mn-lt"/>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rgbClr val="000000"/>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4000" kern="0" dirty="0">
                <a:ln w="12700">
                  <a:solidFill>
                    <a:schemeClr val="accent1"/>
                  </a:solidFill>
                </a:ln>
                <a:solidFill>
                  <a:srgbClr val="000000"/>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rgbClr val="000000"/>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endParaRPr>
          </a:p>
          <a:p>
            <a:pPr marL="990600" lvl="1" indent="-533400" algn="l"/>
            <a:r>
              <a:rPr kumimoji="0" lang="en-US" sz="2800" b="1" u="none" strike="noStrike" kern="0" cap="none" spc="0" normalizeH="0" baseline="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5.	Chorus</a:t>
            </a:r>
            <a:r>
              <a:rPr kumimoji="0" lang="en-US" sz="2800" b="1" u="none" strike="noStrike" kern="0" cap="none" spc="0" normalizeH="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 and Soloists</a:t>
            </a:r>
            <a:endParaRPr kumimoji="0" lang="en-US" sz="2800" b="1" u="none" strike="noStrike" kern="0" cap="none" spc="0" normalizeH="0" baseline="0" noProof="0" dirty="0">
              <a:ln>
                <a:noFill/>
              </a:ln>
              <a:solidFill>
                <a:schemeClr val="accent1">
                  <a:lumMod val="90000"/>
                </a:schemeClr>
              </a:solidFill>
              <a:effectLst/>
              <a:uLnTx/>
              <a:uFillTx/>
              <a:latin typeface="+mn-lt"/>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
        <p:nvSpPr>
          <p:cNvPr id="8" name="Text Box 5"/>
          <p:cNvSpPr txBox="1">
            <a:spLocks noChangeArrowheads="1"/>
          </p:cNvSpPr>
          <p:nvPr/>
        </p:nvSpPr>
        <p:spPr bwMode="auto">
          <a:xfrm>
            <a:off x="914400" y="3605986"/>
            <a:ext cx="7315200" cy="2185214"/>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eaLnBrk="1" hangingPunct="1"/>
            <a:r>
              <a:rPr lang="en-US" sz="2800" i="0" dirty="0">
                <a:latin typeface="Arial" pitchFamily="34" charset="0"/>
                <a:cs typeface="Arial" pitchFamily="34" charset="0"/>
              </a:rPr>
              <a:t>The pageantry and spectacle itself and the manner in which the opera-like activities are performed in the daily life of the Italians</a:t>
            </a:r>
          </a:p>
        </p:txBody>
      </p:sp>
    </p:spTree>
    <p:extLst>
      <p:ext uri="{BB962C8B-B14F-4D97-AF65-F5344CB8AC3E}">
        <p14:creationId xmlns:p14="http://schemas.microsoft.com/office/powerpoint/2010/main" val="46119793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5475" name="Rectangle 3"/>
          <p:cNvSpPr>
            <a:spLocks noGrp="1" noChangeArrowheads="1"/>
          </p:cNvSpPr>
          <p:nvPr>
            <p:ph type="body" idx="1"/>
          </p:nvPr>
        </p:nvSpPr>
        <p:spPr>
          <a:xfrm>
            <a:off x="914400" y="1761661"/>
            <a:ext cx="7315200" cy="4351961"/>
          </a:xfrm>
        </p:spPr>
        <p:txBody>
          <a:bodyPr/>
          <a:lstStyle/>
          <a:p>
            <a:pPr marL="0" indent="0" algn="ctr" eaLnBrk="1" hangingPunct="1">
              <a:lnSpc>
                <a:spcPct val="80000"/>
              </a:lnSpc>
              <a:buNone/>
            </a:pPr>
            <a:r>
              <a:rPr lang="en-US" b="1" dirty="0"/>
              <a:t>“By and large, Italy is a land of spectacle and pageantry.  Italians tend to be more animated and expressive than most other nationalities.”</a:t>
            </a:r>
          </a:p>
          <a:p>
            <a:pPr eaLnBrk="1" hangingPunct="1">
              <a:lnSpc>
                <a:spcPct val="80000"/>
              </a:lnSpc>
            </a:pPr>
            <a:endParaRPr lang="en-US" sz="2800" dirty="0"/>
          </a:p>
          <a:p>
            <a:pPr lvl="1" eaLnBrk="1" hangingPunct="1">
              <a:lnSpc>
                <a:spcPct val="80000"/>
              </a:lnSpc>
            </a:pPr>
            <a:r>
              <a:rPr lang="en-US" sz="3200" b="1" dirty="0"/>
              <a:t>“Italians, particularly those in the south, revel when communicating in an expressive manner.”</a:t>
            </a:r>
          </a:p>
          <a:p>
            <a:pPr lvl="1" eaLnBrk="1" hangingPunct="1">
              <a:lnSpc>
                <a:spcPct val="80000"/>
              </a:lnSpc>
              <a:buNone/>
            </a:pPr>
            <a:endParaRPr lang="en-US" sz="12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5475" name="Rectangle 3"/>
          <p:cNvSpPr>
            <a:spLocks noGrp="1" noChangeArrowheads="1"/>
          </p:cNvSpPr>
          <p:nvPr>
            <p:ph type="body" idx="1"/>
          </p:nvPr>
        </p:nvSpPr>
        <p:spPr>
          <a:xfrm>
            <a:off x="914400" y="1933373"/>
            <a:ext cx="7315200" cy="4404283"/>
          </a:xfrm>
        </p:spPr>
        <p:txBody>
          <a:bodyPr/>
          <a:lstStyle/>
          <a:p>
            <a:pPr marL="0" indent="0" algn="ctr" eaLnBrk="1" hangingPunct="1">
              <a:lnSpc>
                <a:spcPct val="80000"/>
              </a:lnSpc>
              <a:buNone/>
            </a:pPr>
            <a:r>
              <a:rPr lang="en-US" sz="2800" b="1" dirty="0">
                <a:solidFill>
                  <a:schemeClr val="accent1"/>
                </a:solidFill>
              </a:rPr>
              <a:t>“By and large, Italy is a land of spectacle and pageantry.  Italians tend to be more animated and expressive than most other nationalities.”</a:t>
            </a:r>
          </a:p>
          <a:p>
            <a:pPr eaLnBrk="1" hangingPunct="1">
              <a:lnSpc>
                <a:spcPct val="80000"/>
              </a:lnSpc>
            </a:pPr>
            <a:endParaRPr lang="en-US" sz="1200" dirty="0"/>
          </a:p>
          <a:p>
            <a:pPr lvl="1" eaLnBrk="1" hangingPunct="1">
              <a:lnSpc>
                <a:spcPct val="80000"/>
              </a:lnSpc>
            </a:pPr>
            <a:endParaRPr lang="en-US" sz="100" dirty="0"/>
          </a:p>
          <a:p>
            <a:pPr lvl="1" eaLnBrk="1" hangingPunct="1"/>
            <a:r>
              <a:rPr lang="en-US" sz="3200" b="1" dirty="0"/>
              <a:t>The level of noise in Italy tends to be high in public places</a:t>
            </a:r>
          </a:p>
          <a:p>
            <a:pPr lvl="1" eaLnBrk="1" hangingPunct="1"/>
            <a:endParaRPr lang="en-US" sz="400" b="1" dirty="0"/>
          </a:p>
          <a:p>
            <a:pPr lvl="1" eaLnBrk="1" hangingPunct="1"/>
            <a:r>
              <a:rPr lang="en-US" sz="3200" b="1" dirty="0"/>
              <a:t>And people tend to congregate rather than be isolated from one another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5475" name="Rectangle 3"/>
          <p:cNvSpPr>
            <a:spLocks noGrp="1" noChangeArrowheads="1"/>
          </p:cNvSpPr>
          <p:nvPr>
            <p:ph type="body" idx="1"/>
          </p:nvPr>
        </p:nvSpPr>
        <p:spPr>
          <a:xfrm>
            <a:off x="914400" y="1933373"/>
            <a:ext cx="7315200" cy="3662541"/>
          </a:xfrm>
        </p:spPr>
        <p:txBody>
          <a:bodyPr/>
          <a:lstStyle/>
          <a:p>
            <a:pPr marL="0" indent="0" algn="ctr" eaLnBrk="1" hangingPunct="1">
              <a:lnSpc>
                <a:spcPct val="80000"/>
              </a:lnSpc>
              <a:buNone/>
            </a:pPr>
            <a:r>
              <a:rPr lang="en-US" sz="2800" b="1" dirty="0">
                <a:solidFill>
                  <a:schemeClr val="accent1"/>
                </a:solidFill>
              </a:rPr>
              <a:t>“By and large, Italy is a land of spectacle and pageantry.  Italians tend to be more animated and expressive than most other nationalities.”</a:t>
            </a:r>
          </a:p>
          <a:p>
            <a:pPr eaLnBrk="1" hangingPunct="1">
              <a:lnSpc>
                <a:spcPct val="80000"/>
              </a:lnSpc>
            </a:pPr>
            <a:endParaRPr lang="en-US" sz="1200" dirty="0"/>
          </a:p>
          <a:p>
            <a:pPr lvl="1" eaLnBrk="1" hangingPunct="1">
              <a:lnSpc>
                <a:spcPct val="80000"/>
              </a:lnSpc>
            </a:pPr>
            <a:endParaRPr lang="en-US" sz="1200" dirty="0"/>
          </a:p>
          <a:p>
            <a:pPr lvl="1" eaLnBrk="1" hangingPunct="1">
              <a:lnSpc>
                <a:spcPct val="150000"/>
              </a:lnSpc>
            </a:pPr>
            <a:r>
              <a:rPr lang="en-US" sz="3200" b="1" dirty="0"/>
              <a:t>Some bystanders do not mind becoming part of the action</a:t>
            </a:r>
          </a:p>
          <a:p>
            <a:pPr lvl="1" eaLnBrk="1" hangingPunct="1">
              <a:lnSpc>
                <a:spcPct val="80000"/>
              </a:lnSpc>
            </a:pPr>
            <a:endParaRPr lang="en-US" sz="16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0FEC2EDA-47D0-4CB0-916B-8072BC5FB92B}"/>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7434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7523" name="Rectangle 3"/>
          <p:cNvSpPr>
            <a:spLocks noGrp="1" noChangeArrowheads="1"/>
          </p:cNvSpPr>
          <p:nvPr>
            <p:ph type="body" idx="1"/>
          </p:nvPr>
        </p:nvSpPr>
        <p:spPr>
          <a:xfrm>
            <a:off x="914400" y="1295400"/>
            <a:ext cx="7315200" cy="5139869"/>
          </a:xfrm>
        </p:spPr>
        <p:txBody>
          <a:bodyPr/>
          <a:lstStyle/>
          <a:p>
            <a:pPr marL="0" indent="0" algn="ctr" eaLnBrk="1" hangingPunct="1">
              <a:buNone/>
            </a:pPr>
            <a:r>
              <a:rPr lang="en-US" sz="2800" b="1" dirty="0">
                <a:solidFill>
                  <a:schemeClr val="accent1"/>
                </a:solidFill>
              </a:rPr>
              <a:t>“</a:t>
            </a:r>
            <a:r>
              <a:rPr lang="en-US" sz="3600" b="1" dirty="0"/>
              <a:t>Once the overture is over and the curtain goes up, the audience is greeted by a set so visually stunning that it elicits applause.  This is the beginning of the pageantry and spectacle.  </a:t>
            </a:r>
            <a:r>
              <a:rPr lang="en-US" sz="2800" dirty="0">
                <a:solidFill>
                  <a:schemeClr val="accent1"/>
                </a:solidFill>
              </a:rPr>
              <a:t>They play such an important role in Italian life that people and things frequently tend to be judged first and foremost on their appearances.” </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92578" name="Picture 2"/>
          <p:cNvPicPr>
            <a:picLocks noChangeAspect="1" noChangeArrowheads="1"/>
          </p:cNvPicPr>
          <p:nvPr/>
        </p:nvPicPr>
        <p:blipFill>
          <a:blip r:embed="rId2" cstate="print"/>
          <a:srcRect/>
          <a:stretch>
            <a:fillRect/>
          </a:stretch>
        </p:blipFill>
        <p:spPr bwMode="auto">
          <a:xfrm>
            <a:off x="672152" y="979510"/>
            <a:ext cx="7772400" cy="4857750"/>
          </a:xfrm>
          <a:prstGeom prst="rect">
            <a:avLst/>
          </a:prstGeom>
          <a:noFill/>
          <a:ln w="9525">
            <a:noFill/>
            <a:miter lim="800000"/>
            <a:headEnd/>
            <a:tailEnd/>
          </a:ln>
        </p:spPr>
      </p:pic>
      <p:sp>
        <p:nvSpPr>
          <p:cNvPr id="4" name="Rectangle 4"/>
          <p:cNvSpPr>
            <a:spLocks noChangeArrowheads="1"/>
          </p:cNvSpPr>
          <p:nvPr/>
        </p:nvSpPr>
        <p:spPr bwMode="auto">
          <a:xfrm>
            <a:off x="3616479" y="6551842"/>
            <a:ext cx="1904689" cy="215444"/>
          </a:xfrm>
          <a:prstGeom prst="rect">
            <a:avLst/>
          </a:prstGeom>
          <a:noFill/>
          <a:ln w="9525">
            <a:noFill/>
            <a:miter lim="800000"/>
            <a:headEnd/>
            <a:tailEnd/>
          </a:ln>
        </p:spPr>
        <p:txBody>
          <a:bodyPr wrap="none">
            <a:spAutoFit/>
          </a:bodyPr>
          <a:lstStyle/>
          <a:p>
            <a:r>
              <a:rPr lang="en-US" sz="800" b="0" i="0" dirty="0">
                <a:solidFill>
                  <a:srgbClr val="000000"/>
                </a:solidFill>
                <a:hlinkClick r:id="rId3"/>
              </a:rPr>
              <a:t>http://en.wikipedia.org/wiki/Aida</a:t>
            </a:r>
            <a:endParaRPr lang="en-US" sz="800" b="0" i="0" dirty="0">
              <a:solidFill>
                <a:srgbClr val="000000"/>
              </a:solidFil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1619" name="Rectangle 3"/>
          <p:cNvSpPr>
            <a:spLocks noGrp="1" noChangeArrowheads="1"/>
          </p:cNvSpPr>
          <p:nvPr>
            <p:ph type="body" idx="1"/>
          </p:nvPr>
        </p:nvSpPr>
        <p:spPr>
          <a:xfrm>
            <a:off x="914400" y="1427976"/>
            <a:ext cx="7315200" cy="4882875"/>
          </a:xfrm>
        </p:spPr>
        <p:txBody>
          <a:bodyPr/>
          <a:lstStyle/>
          <a:p>
            <a:pPr marL="0" indent="0" algn="ctr" eaLnBrk="1" hangingPunct="1">
              <a:lnSpc>
                <a:spcPct val="90000"/>
              </a:lnSpc>
              <a:buNone/>
            </a:pPr>
            <a:r>
              <a:rPr lang="en-US" b="1" dirty="0"/>
              <a:t>“Italians tend to make life’s dull and insignificant moments exciting and significant by decorating and ritualizing them.”</a:t>
            </a:r>
          </a:p>
          <a:p>
            <a:pPr eaLnBrk="1" hangingPunct="1">
              <a:lnSpc>
                <a:spcPct val="90000"/>
              </a:lnSpc>
            </a:pPr>
            <a:endParaRPr lang="en-US" sz="1100" dirty="0"/>
          </a:p>
          <a:p>
            <a:pPr marL="0" lvl="1" indent="0" algn="ctr" eaLnBrk="1" hangingPunct="1">
              <a:spcBef>
                <a:spcPts val="0"/>
              </a:spcBef>
              <a:buNone/>
            </a:pPr>
            <a:r>
              <a:rPr lang="en-US" dirty="0"/>
              <a:t>“This practice of embellishing everyday events was developed by a realistic group of people that tends to react cautiously because it believes that </a:t>
            </a:r>
          </a:p>
          <a:p>
            <a:pPr marL="0" lvl="1" indent="0" algn="ctr" eaLnBrk="1" hangingPunct="1">
              <a:spcBef>
                <a:spcPts val="0"/>
              </a:spcBef>
              <a:buNone/>
            </a:pPr>
            <a:r>
              <a:rPr lang="en-US" sz="3600" b="1" dirty="0"/>
              <a:t>catastrophes cannot be averted, only mitigated</a:t>
            </a:r>
            <a:r>
              <a:rPr lang="en-US" dirty="0"/>
              <a: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1619" name="Rectangle 3"/>
          <p:cNvSpPr>
            <a:spLocks noGrp="1" noChangeArrowheads="1"/>
          </p:cNvSpPr>
          <p:nvPr>
            <p:ph type="body" idx="1"/>
          </p:nvPr>
        </p:nvSpPr>
        <p:spPr>
          <a:xfrm>
            <a:off x="914400" y="1427976"/>
            <a:ext cx="7315200" cy="5141407"/>
          </a:xfrm>
        </p:spPr>
        <p:txBody>
          <a:bodyPr/>
          <a:lstStyle/>
          <a:p>
            <a:pPr marL="0" indent="0" algn="ctr" eaLnBrk="1" hangingPunct="1">
              <a:spcBef>
                <a:spcPts val="0"/>
              </a:spcBef>
              <a:buNone/>
            </a:pPr>
            <a:r>
              <a:rPr lang="en-US" b="1" dirty="0">
                <a:solidFill>
                  <a:schemeClr val="accent1"/>
                </a:solidFill>
              </a:rPr>
              <a:t>“Italians tend to make life’s dull and insignificant moments exciting and significant by </a:t>
            </a:r>
          </a:p>
          <a:p>
            <a:pPr marL="0" indent="0" algn="ctr" eaLnBrk="1" hangingPunct="1">
              <a:spcBef>
                <a:spcPts val="0"/>
              </a:spcBef>
              <a:buNone/>
            </a:pPr>
            <a:r>
              <a:rPr lang="en-US" sz="3600" b="1" dirty="0"/>
              <a:t>decorating and ritualizing </a:t>
            </a:r>
            <a:r>
              <a:rPr lang="en-US" b="1" dirty="0">
                <a:solidFill>
                  <a:schemeClr val="accent1"/>
                </a:solidFill>
              </a:rPr>
              <a:t>them.”</a:t>
            </a:r>
          </a:p>
          <a:p>
            <a:pPr eaLnBrk="1" hangingPunct="1">
              <a:lnSpc>
                <a:spcPct val="90000"/>
              </a:lnSpc>
            </a:pPr>
            <a:endParaRPr lang="en-US" sz="1100" dirty="0"/>
          </a:p>
          <a:p>
            <a:pPr marL="0" lvl="1" indent="0" algn="ctr" eaLnBrk="1" hangingPunct="1">
              <a:spcBef>
                <a:spcPts val="0"/>
              </a:spcBef>
              <a:buNone/>
            </a:pPr>
            <a:r>
              <a:rPr lang="en-US" dirty="0">
                <a:solidFill>
                  <a:schemeClr val="accent1"/>
                </a:solidFill>
              </a:rPr>
              <a:t>“This practice of </a:t>
            </a:r>
          </a:p>
          <a:p>
            <a:pPr marL="0" lvl="1" indent="0" algn="ctr" eaLnBrk="1" hangingPunct="1">
              <a:spcBef>
                <a:spcPts val="0"/>
              </a:spcBef>
              <a:buNone/>
            </a:pPr>
            <a:r>
              <a:rPr lang="en-US" sz="3600" b="1" dirty="0"/>
              <a:t>embellishing everyday events</a:t>
            </a:r>
            <a:r>
              <a:rPr lang="en-US" dirty="0"/>
              <a:t> </a:t>
            </a:r>
            <a:r>
              <a:rPr lang="en-US" dirty="0">
                <a:solidFill>
                  <a:schemeClr val="accent1"/>
                </a:solidFill>
              </a:rPr>
              <a:t>was developed by a realistic group of people that tends to react cautiously because it believes that catastrophes cannot be averted, only mitigated.”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0707" name="Rectangle 3"/>
          <p:cNvSpPr>
            <a:spLocks noGrp="1" noChangeArrowheads="1"/>
          </p:cNvSpPr>
          <p:nvPr>
            <p:ph type="body" idx="1"/>
          </p:nvPr>
        </p:nvSpPr>
        <p:spPr>
          <a:xfrm>
            <a:off x="914400" y="1600200"/>
            <a:ext cx="7315200" cy="4632037"/>
          </a:xfrm>
        </p:spPr>
        <p:txBody>
          <a:bodyPr/>
          <a:lstStyle/>
          <a:p>
            <a:pPr marL="0" lvl="1" indent="0" algn="ctr" eaLnBrk="1" hangingPunct="1">
              <a:lnSpc>
                <a:spcPct val="90000"/>
              </a:lnSpc>
              <a:buNone/>
            </a:pPr>
            <a:r>
              <a:rPr lang="en-US" sz="2400" dirty="0">
                <a:solidFill>
                  <a:schemeClr val="accent1"/>
                </a:solidFill>
              </a:rPr>
              <a:t>On these avenues there are many </a:t>
            </a:r>
            <a:r>
              <a:rPr lang="en-US" b="1" dirty="0">
                <a:solidFill>
                  <a:schemeClr val="accent1"/>
                </a:solidFill>
              </a:rPr>
              <a:t>outdoor caf</a:t>
            </a:r>
            <a:r>
              <a:rPr lang="en-US" b="1" dirty="0">
                <a:solidFill>
                  <a:schemeClr val="accent1"/>
                </a:solidFill>
                <a:cs typeface="Arial" charset="0"/>
              </a:rPr>
              <a:t>és</a:t>
            </a:r>
            <a:endParaRPr lang="en-US" sz="2400" b="1" dirty="0">
              <a:solidFill>
                <a:schemeClr val="accent1"/>
              </a:solidFill>
              <a:cs typeface="Arial" charset="0"/>
            </a:endParaRPr>
          </a:p>
          <a:p>
            <a:pPr lvl="2" eaLnBrk="1" hangingPunct="1">
              <a:lnSpc>
                <a:spcPct val="90000"/>
              </a:lnSpc>
            </a:pPr>
            <a:r>
              <a:rPr lang="en-US" dirty="0">
                <a:solidFill>
                  <a:schemeClr val="accent1"/>
                </a:solidFill>
                <a:cs typeface="Arial" charset="0"/>
              </a:rPr>
              <a:t>Italy has </a:t>
            </a:r>
            <a:r>
              <a:rPr lang="en-US" sz="2800" b="1" dirty="0">
                <a:solidFill>
                  <a:srgbClr val="000000"/>
                </a:solidFill>
                <a:cs typeface="Arial" charset="0"/>
              </a:rPr>
              <a:t>far more bars and restaurants </a:t>
            </a:r>
            <a:r>
              <a:rPr lang="en-US" dirty="0">
                <a:solidFill>
                  <a:schemeClr val="accent1"/>
                </a:solidFill>
                <a:cs typeface="Arial" charset="0"/>
              </a:rPr>
              <a:t>per capita than comparable European nations</a:t>
            </a:r>
          </a:p>
          <a:p>
            <a:pPr lvl="2" eaLnBrk="1" hangingPunct="1">
              <a:lnSpc>
                <a:spcPct val="90000"/>
              </a:lnSpc>
            </a:pPr>
            <a:endParaRPr lang="en-US" dirty="0">
              <a:cs typeface="Arial" charset="0"/>
            </a:endParaRPr>
          </a:p>
          <a:p>
            <a:pPr lvl="3" eaLnBrk="1" hangingPunct="1">
              <a:lnSpc>
                <a:spcPct val="90000"/>
              </a:lnSpc>
            </a:pPr>
            <a:r>
              <a:rPr lang="en-US" sz="2800" b="1" dirty="0">
                <a:cs typeface="Arial" charset="0"/>
              </a:rPr>
              <a:t>Italy:</a:t>
            </a:r>
            <a:r>
              <a:rPr lang="en-US" sz="2400" dirty="0">
                <a:cs typeface="Arial" charset="0"/>
              </a:rPr>
              <a:t>	   	</a:t>
            </a:r>
            <a:r>
              <a:rPr lang="en-US" sz="2800" b="1" dirty="0">
                <a:cs typeface="Arial" charset="0"/>
              </a:rPr>
              <a:t>257</a:t>
            </a:r>
            <a:r>
              <a:rPr lang="en-US" sz="2400" dirty="0">
                <a:cs typeface="Arial" charset="0"/>
              </a:rPr>
              <a:t>   </a:t>
            </a:r>
            <a:r>
              <a:rPr lang="en-US" sz="1800" dirty="0">
                <a:cs typeface="Arial" charset="0"/>
              </a:rPr>
              <a:t>(inhabitants per café 				    and restaurant)</a:t>
            </a:r>
          </a:p>
          <a:p>
            <a:pPr lvl="3" eaLnBrk="1" hangingPunct="1">
              <a:lnSpc>
                <a:spcPct val="90000"/>
              </a:lnSpc>
            </a:pPr>
            <a:r>
              <a:rPr lang="en-US" sz="2400" dirty="0">
                <a:cs typeface="Arial" charset="0"/>
              </a:rPr>
              <a:t>Britain: 	  	451</a:t>
            </a:r>
          </a:p>
          <a:p>
            <a:pPr lvl="3" eaLnBrk="1" hangingPunct="1">
              <a:lnSpc>
                <a:spcPct val="90000"/>
              </a:lnSpc>
            </a:pPr>
            <a:r>
              <a:rPr lang="en-US" sz="2400" dirty="0">
                <a:cs typeface="Arial" charset="0"/>
              </a:rPr>
              <a:t>France:	   	795 </a:t>
            </a:r>
          </a:p>
          <a:p>
            <a:pPr lvl="3" eaLnBrk="1" hangingPunct="1">
              <a:lnSpc>
                <a:spcPct val="90000"/>
              </a:lnSpc>
            </a:pPr>
            <a:r>
              <a:rPr lang="en-US" sz="2400" dirty="0">
                <a:cs typeface="Arial" charset="0"/>
              </a:rPr>
              <a:t>Germany:	558</a:t>
            </a:r>
          </a:p>
          <a:p>
            <a:pPr lvl="3" eaLnBrk="1" hangingPunct="1">
              <a:lnSpc>
                <a:spcPct val="90000"/>
              </a:lnSpc>
            </a:pPr>
            <a:r>
              <a:rPr lang="en-US" sz="2400" dirty="0">
                <a:cs typeface="Arial" charset="0"/>
              </a:rPr>
              <a:t>Spain:	  	778</a:t>
            </a:r>
          </a:p>
          <a:p>
            <a:pPr lvl="4" eaLnBrk="1" hangingPunct="1">
              <a:lnSpc>
                <a:spcPct val="90000"/>
              </a:lnSpc>
              <a:buFontTx/>
              <a:buNone/>
            </a:pPr>
            <a:r>
              <a:rPr lang="en-US" sz="1200" dirty="0">
                <a:cs typeface="Arial" charset="0"/>
              </a:rPr>
              <a:t>                                       (Richard 1995)</a:t>
            </a:r>
          </a:p>
        </p:txBody>
      </p:sp>
      <p:sp>
        <p:nvSpPr>
          <p:cNvPr id="5" name="AutoShape 8"/>
          <p:cNvSpPr>
            <a:spLocks noChangeArrowheads="1"/>
          </p:cNvSpPr>
          <p:nvPr/>
        </p:nvSpPr>
        <p:spPr bwMode="auto">
          <a:xfrm rot="16200000">
            <a:off x="163399" y="3632539"/>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algn="ctr">
              <a:defRPr/>
            </a:pPr>
            <a:endParaRPr kumimoji="1" lang="en-US" sz="4800" i="1">
              <a:solidFill>
                <a:srgbClr val="FF0000"/>
              </a:solidFill>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1730" name="Rectangle 4"/>
          <p:cNvSpPr>
            <a:spLocks noChangeArrowheads="1"/>
          </p:cNvSpPr>
          <p:nvPr/>
        </p:nvSpPr>
        <p:spPr bwMode="auto">
          <a:xfrm>
            <a:off x="3059342" y="6551842"/>
            <a:ext cx="2991525" cy="215444"/>
          </a:xfrm>
          <a:prstGeom prst="rect">
            <a:avLst/>
          </a:prstGeom>
          <a:noFill/>
          <a:ln w="9525">
            <a:noFill/>
            <a:miter lim="800000"/>
            <a:headEnd/>
            <a:tailEnd/>
          </a:ln>
        </p:spPr>
        <p:txBody>
          <a:bodyPr wrap="none">
            <a:spAutoFit/>
          </a:bodyPr>
          <a:lstStyle/>
          <a:p>
            <a:r>
              <a:rPr lang="en-US" sz="800" b="0" i="0" dirty="0">
                <a:hlinkClick r:id="rId2"/>
              </a:rPr>
              <a:t>http://www.liveromelikearoman.com/piazzatoday.htm</a:t>
            </a:r>
            <a:endParaRPr lang="en-US" sz="800" b="0" i="0" dirty="0"/>
          </a:p>
        </p:txBody>
      </p:sp>
      <p:pic>
        <p:nvPicPr>
          <p:cNvPr id="201731" name="Picture 7"/>
          <p:cNvPicPr>
            <a:picLocks noChangeAspect="1" noChangeArrowheads="1"/>
          </p:cNvPicPr>
          <p:nvPr/>
        </p:nvPicPr>
        <p:blipFill>
          <a:blip r:embed="rId3" cstate="print"/>
          <a:srcRect/>
          <a:stretch>
            <a:fillRect/>
          </a:stretch>
        </p:blipFill>
        <p:spPr bwMode="auto">
          <a:xfrm>
            <a:off x="685800" y="381000"/>
            <a:ext cx="7772400" cy="5465364"/>
          </a:xfrm>
          <a:prstGeom prst="rect">
            <a:avLst/>
          </a:prstGeom>
          <a:noFill/>
          <a:ln w="9525">
            <a:noFill/>
            <a:miter lim="800000"/>
            <a:headEnd/>
            <a:tailEnd/>
          </a:ln>
        </p:spPr>
      </p:pic>
      <p:sp>
        <p:nvSpPr>
          <p:cNvPr id="201732" name="Rectangle 8"/>
          <p:cNvSpPr>
            <a:spLocks noChangeArrowheads="1"/>
          </p:cNvSpPr>
          <p:nvPr/>
        </p:nvSpPr>
        <p:spPr bwMode="auto">
          <a:xfrm>
            <a:off x="3181350" y="5911850"/>
            <a:ext cx="2762250" cy="336550"/>
          </a:xfrm>
          <a:prstGeom prst="rect">
            <a:avLst/>
          </a:prstGeom>
          <a:noFill/>
          <a:ln w="9525">
            <a:noFill/>
            <a:miter lim="800000"/>
            <a:headEnd/>
            <a:tailEnd/>
          </a:ln>
        </p:spPr>
        <p:txBody>
          <a:bodyPr wrap="none" anchor="ctr">
            <a:spAutoFit/>
          </a:bodyPr>
          <a:lstStyle/>
          <a:p>
            <a:pPr algn="l">
              <a:spcBef>
                <a:spcPct val="0"/>
              </a:spcBef>
            </a:pPr>
            <a:r>
              <a:rPr lang="en-US" sz="1600" b="0" dirty="0">
                <a:solidFill>
                  <a:schemeClr val="bg1"/>
                </a:solidFill>
              </a:rPr>
              <a:t>Piazza </a:t>
            </a:r>
            <a:r>
              <a:rPr lang="en-US" sz="1600" b="0" dirty="0" err="1">
                <a:solidFill>
                  <a:schemeClr val="bg1"/>
                </a:solidFill>
              </a:rPr>
              <a:t>Sant'Egidio</a:t>
            </a:r>
            <a:r>
              <a:rPr lang="en-US" sz="1600" b="0" i="0" dirty="0">
                <a:solidFill>
                  <a:schemeClr val="bg1"/>
                </a:solidFill>
              </a:rPr>
              <a:t>, Rome</a:t>
            </a:r>
            <a:endParaRPr lang="en-US" sz="1600" i="0" dirty="0">
              <a:solidFill>
                <a:schemeClr val="bg1"/>
              </a:solidFil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9683" name="Rectangle 3"/>
          <p:cNvSpPr>
            <a:spLocks noGrp="1" noChangeArrowheads="1"/>
          </p:cNvSpPr>
          <p:nvPr>
            <p:ph type="body" idx="1"/>
          </p:nvPr>
        </p:nvSpPr>
        <p:spPr>
          <a:xfrm>
            <a:off x="914400" y="1600200"/>
            <a:ext cx="7315200" cy="4388894"/>
          </a:xfrm>
        </p:spPr>
        <p:txBody>
          <a:bodyPr/>
          <a:lstStyle/>
          <a:p>
            <a:pPr marL="0" indent="0" algn="ctr" eaLnBrk="1" hangingPunct="1">
              <a:lnSpc>
                <a:spcPct val="90000"/>
              </a:lnSpc>
              <a:buNone/>
            </a:pPr>
            <a:endParaRPr lang="en-US" sz="2400" dirty="0">
              <a:solidFill>
                <a:schemeClr val="accent1">
                  <a:lumMod val="90000"/>
                </a:schemeClr>
              </a:solidFill>
            </a:endParaRPr>
          </a:p>
          <a:p>
            <a:pPr marL="0" indent="0" algn="ctr" eaLnBrk="1" hangingPunct="1">
              <a:lnSpc>
                <a:spcPct val="90000"/>
              </a:lnSpc>
              <a:buNone/>
            </a:pPr>
            <a:r>
              <a:rPr lang="en-US" sz="2400" dirty="0">
                <a:solidFill>
                  <a:schemeClr val="accent1">
                    <a:lumMod val="90000"/>
                  </a:schemeClr>
                </a:solidFill>
              </a:rPr>
              <a:t>Even in Italian cities where there is no central piazza, it is well-known that </a:t>
            </a:r>
          </a:p>
          <a:p>
            <a:pPr marL="0" indent="0" algn="ctr" eaLnBrk="1" hangingPunct="1">
              <a:lnSpc>
                <a:spcPct val="90000"/>
              </a:lnSpc>
              <a:buNone/>
            </a:pPr>
            <a:r>
              <a:rPr lang="en-US" sz="3600" b="1" dirty="0">
                <a:solidFill>
                  <a:schemeClr val="accent1">
                    <a:lumMod val="90000"/>
                  </a:schemeClr>
                </a:solidFill>
              </a:rPr>
              <a:t>certain avenues</a:t>
            </a:r>
            <a:r>
              <a:rPr lang="en-US" dirty="0">
                <a:solidFill>
                  <a:schemeClr val="accent1">
                    <a:lumMod val="90000"/>
                  </a:schemeClr>
                </a:solidFill>
              </a:rPr>
              <a:t> </a:t>
            </a:r>
            <a:r>
              <a:rPr lang="en-US" b="1" dirty="0">
                <a:solidFill>
                  <a:schemeClr val="accent1">
                    <a:lumMod val="90000"/>
                  </a:schemeClr>
                </a:solidFill>
              </a:rPr>
              <a:t>serve as substitutes </a:t>
            </a:r>
            <a:r>
              <a:rPr lang="en-US" sz="2400" dirty="0">
                <a:solidFill>
                  <a:schemeClr val="accent1">
                    <a:lumMod val="90000"/>
                  </a:schemeClr>
                </a:solidFill>
              </a:rPr>
              <a:t>for them, and the village-like behavior is replaced along them</a:t>
            </a:r>
          </a:p>
          <a:p>
            <a:pPr marL="0" indent="0" algn="ctr" eaLnBrk="1" hangingPunct="1">
              <a:lnSpc>
                <a:spcPct val="90000"/>
              </a:lnSpc>
              <a:buNone/>
            </a:pPr>
            <a:endParaRPr lang="en-US" sz="1200" dirty="0"/>
          </a:p>
          <a:p>
            <a:pPr lvl="1" eaLnBrk="1" hangingPunct="1">
              <a:lnSpc>
                <a:spcPct val="90000"/>
              </a:lnSpc>
            </a:pPr>
            <a:r>
              <a:rPr lang="en-US" dirty="0"/>
              <a:t>And if there’s not a proper outdoor caf</a:t>
            </a:r>
            <a:r>
              <a:rPr lang="en-US" dirty="0">
                <a:cs typeface="Arial" charset="0"/>
              </a:rPr>
              <a:t>é</a:t>
            </a:r>
            <a:br>
              <a:rPr lang="en-US" dirty="0">
                <a:cs typeface="Arial" charset="0"/>
              </a:rPr>
            </a:br>
            <a:r>
              <a:rPr lang="en-US" dirty="0">
                <a:cs typeface="Arial" charset="0"/>
              </a:rPr>
              <a:t>there will still be tables and chairs and other places to sit and visit in the public space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1730" name="Rectangle 4"/>
          <p:cNvSpPr>
            <a:spLocks noChangeArrowheads="1"/>
          </p:cNvSpPr>
          <p:nvPr/>
        </p:nvSpPr>
        <p:spPr bwMode="auto">
          <a:xfrm>
            <a:off x="3815963" y="6199496"/>
            <a:ext cx="1478290" cy="276999"/>
          </a:xfrm>
          <a:prstGeom prst="rect">
            <a:avLst/>
          </a:prstGeom>
          <a:noFill/>
          <a:ln w="9525">
            <a:noFill/>
            <a:miter lim="800000"/>
            <a:headEnd/>
            <a:tailEnd/>
          </a:ln>
        </p:spPr>
        <p:txBody>
          <a:bodyPr wrap="none">
            <a:spAutoFit/>
          </a:bodyPr>
          <a:lstStyle/>
          <a:p>
            <a:r>
              <a:rPr lang="en-US" sz="1200" b="0" i="0" dirty="0">
                <a:solidFill>
                  <a:srgbClr val="FFFFFF"/>
                </a:solidFill>
              </a:rPr>
              <a:t>Willie Henderson</a:t>
            </a:r>
          </a:p>
        </p:txBody>
      </p:sp>
      <p:sp>
        <p:nvSpPr>
          <p:cNvPr id="201732" name="Rectangle 8"/>
          <p:cNvSpPr>
            <a:spLocks noChangeArrowheads="1"/>
          </p:cNvSpPr>
          <p:nvPr/>
        </p:nvSpPr>
        <p:spPr bwMode="auto">
          <a:xfrm>
            <a:off x="1066800" y="5894696"/>
            <a:ext cx="6977295" cy="338554"/>
          </a:xfrm>
          <a:prstGeom prst="rect">
            <a:avLst/>
          </a:prstGeom>
          <a:noFill/>
          <a:ln w="9525">
            <a:noFill/>
            <a:miter lim="800000"/>
            <a:headEnd/>
            <a:tailEnd/>
          </a:ln>
        </p:spPr>
        <p:txBody>
          <a:bodyPr wrap="none" anchor="ctr">
            <a:spAutoFit/>
          </a:bodyPr>
          <a:lstStyle/>
          <a:p>
            <a:pPr algn="l">
              <a:spcBef>
                <a:spcPct val="0"/>
              </a:spcBef>
            </a:pPr>
            <a:r>
              <a:rPr lang="en-US" sz="1600" b="0" i="0" dirty="0" err="1">
                <a:solidFill>
                  <a:schemeClr val="bg1"/>
                </a:solidFill>
              </a:rPr>
              <a:t>Castagneto</a:t>
            </a:r>
            <a:r>
              <a:rPr lang="en-US" sz="1600" b="0" i="0" dirty="0">
                <a:solidFill>
                  <a:schemeClr val="bg1"/>
                </a:solidFill>
              </a:rPr>
              <a:t> Carducci, Province of Livorno, region of Tuscany, Italy</a:t>
            </a:r>
            <a:endParaRPr lang="en-US" sz="1600" i="0" dirty="0">
              <a:solidFill>
                <a:schemeClr val="bg1"/>
              </a:solidFill>
            </a:endParaRPr>
          </a:p>
        </p:txBody>
      </p:sp>
      <p:pic>
        <p:nvPicPr>
          <p:cNvPr id="5" name="Picture 4" descr="Hill-town blues 020"/>
          <p:cNvPicPr>
            <a:picLocks noChangeAspect="1" noChangeArrowheads="1"/>
          </p:cNvPicPr>
          <p:nvPr/>
        </p:nvPicPr>
        <p:blipFill>
          <a:blip r:embed="rId2" cstate="print"/>
          <a:srcRect/>
          <a:stretch>
            <a:fillRect/>
          </a:stretch>
        </p:blipFill>
        <p:spPr bwMode="auto">
          <a:xfrm>
            <a:off x="685800" y="33669"/>
            <a:ext cx="7772400" cy="5828955"/>
          </a:xfrm>
          <a:prstGeom prst="rect">
            <a:avLst/>
          </a:prstGeom>
          <a:noFill/>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r>
              <a:rPr lang="en-US" sz="800" b="0" i="0" dirty="0">
                <a:hlinkClick r:id="rId2"/>
              </a:rPr>
              <a:t>www.bed-breakfast-italy.com/bars.htm</a:t>
            </a:r>
            <a:endParaRPr lang="en-US" sz="800" b="0" i="0" dirty="0"/>
          </a:p>
        </p:txBody>
      </p:sp>
      <p:sp>
        <p:nvSpPr>
          <p:cNvPr id="202755" name="Rectangle 3"/>
          <p:cNvSpPr>
            <a:spLocks noChangeArrowheads="1"/>
          </p:cNvSpPr>
          <p:nvPr/>
        </p:nvSpPr>
        <p:spPr bwMode="auto">
          <a:xfrm>
            <a:off x="2303461" y="5972628"/>
            <a:ext cx="4540025" cy="338554"/>
          </a:xfrm>
          <a:prstGeom prst="rect">
            <a:avLst/>
          </a:prstGeom>
          <a:noFill/>
          <a:ln w="9525">
            <a:noFill/>
            <a:miter lim="800000"/>
            <a:headEnd/>
            <a:tailEnd/>
          </a:ln>
        </p:spPr>
        <p:txBody>
          <a:bodyPr wrap="none" anchor="ctr">
            <a:spAutoFit/>
          </a:bodyPr>
          <a:lstStyle/>
          <a:p>
            <a:pPr algn="l">
              <a:spcBef>
                <a:spcPct val="0"/>
              </a:spcBef>
            </a:pPr>
            <a:r>
              <a:rPr lang="it-IT" sz="1600" b="0" dirty="0">
                <a:solidFill>
                  <a:schemeClr val="bg1"/>
                </a:solidFill>
              </a:rPr>
              <a:t>Piazza dei Signori</a:t>
            </a:r>
            <a:r>
              <a:rPr lang="it-IT" sz="1600" b="0" i="0" dirty="0">
                <a:solidFill>
                  <a:schemeClr val="bg1"/>
                </a:solidFill>
              </a:rPr>
              <a:t>, Vicenza, Northern Italy</a:t>
            </a:r>
            <a:endParaRPr lang="en-US" sz="1600" b="0" i="0" dirty="0">
              <a:solidFill>
                <a:schemeClr val="bg1"/>
              </a:solidFill>
            </a:endParaRPr>
          </a:p>
        </p:txBody>
      </p:sp>
      <p:pic>
        <p:nvPicPr>
          <p:cNvPr id="202756" name="Picture 5"/>
          <p:cNvPicPr>
            <a:picLocks noChangeAspect="1" noChangeArrowheads="1"/>
          </p:cNvPicPr>
          <p:nvPr/>
        </p:nvPicPr>
        <p:blipFill>
          <a:blip r:embed="rId3" cstate="print"/>
          <a:srcRect/>
          <a:stretch>
            <a:fillRect/>
          </a:stretch>
        </p:blipFill>
        <p:spPr bwMode="auto">
          <a:xfrm>
            <a:off x="155349" y="359226"/>
            <a:ext cx="8821737" cy="5486400"/>
          </a:xfrm>
          <a:prstGeom prst="rect">
            <a:avLst/>
          </a:prstGeom>
          <a:noFill/>
          <a:ln w="9525">
            <a:noFill/>
            <a:miter lim="800000"/>
            <a:headEnd/>
            <a:tailEnd/>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3779" name="Rectangle 3"/>
          <p:cNvSpPr>
            <a:spLocks noGrp="1" noChangeArrowheads="1"/>
          </p:cNvSpPr>
          <p:nvPr>
            <p:ph type="body" idx="1"/>
          </p:nvPr>
        </p:nvSpPr>
        <p:spPr>
          <a:xfrm>
            <a:off x="914400" y="2481942"/>
            <a:ext cx="7315200" cy="3046988"/>
          </a:xfrm>
        </p:spPr>
        <p:txBody>
          <a:bodyPr/>
          <a:lstStyle/>
          <a:p>
            <a:pPr marL="0" indent="0" algn="ctr" eaLnBrk="1" hangingPunct="1">
              <a:spcBef>
                <a:spcPts val="0"/>
              </a:spcBef>
              <a:buNone/>
            </a:pPr>
            <a:r>
              <a:rPr lang="en-US" dirty="0" err="1"/>
              <a:t>Venezia</a:t>
            </a:r>
            <a:r>
              <a:rPr lang="en-US" dirty="0"/>
              <a:t> </a:t>
            </a:r>
            <a:r>
              <a:rPr lang="en-US" sz="1600" dirty="0"/>
              <a:t>(1997)</a:t>
            </a:r>
            <a:r>
              <a:rPr lang="en-US" dirty="0"/>
              <a:t> suggests that the large </a:t>
            </a:r>
          </a:p>
          <a:p>
            <a:pPr algn="ctr" eaLnBrk="1" hangingPunct="1">
              <a:spcBef>
                <a:spcPts val="0"/>
              </a:spcBef>
              <a:buFontTx/>
              <a:buNone/>
            </a:pPr>
            <a:r>
              <a:rPr lang="en-US" dirty="0"/>
              <a:t>	</a:t>
            </a:r>
            <a:r>
              <a:rPr lang="en-US" b="1" dirty="0"/>
              <a:t>piazza</a:t>
            </a:r>
            <a:r>
              <a:rPr lang="en-US" dirty="0"/>
              <a:t> is more descriptive of </a:t>
            </a:r>
            <a:r>
              <a:rPr lang="en-US" b="1" dirty="0"/>
              <a:t>southern</a:t>
            </a:r>
            <a:r>
              <a:rPr lang="en-US" dirty="0"/>
              <a:t> Italy, </a:t>
            </a:r>
            <a:br>
              <a:rPr lang="en-US" dirty="0"/>
            </a:br>
            <a:r>
              <a:rPr lang="en-US" dirty="0"/>
              <a:t>whereas </a:t>
            </a:r>
            <a:r>
              <a:rPr lang="en-US" b="1" dirty="0"/>
              <a:t>bars</a:t>
            </a:r>
            <a:r>
              <a:rPr lang="en-US" dirty="0"/>
              <a:t> </a:t>
            </a:r>
            <a:br>
              <a:rPr lang="en-US" dirty="0"/>
            </a:br>
            <a:r>
              <a:rPr lang="en-US" dirty="0"/>
              <a:t>(and the adjoining small parks) </a:t>
            </a:r>
            <a:br>
              <a:rPr lang="en-US" dirty="0"/>
            </a:br>
            <a:r>
              <a:rPr lang="en-US" dirty="0"/>
              <a:t>are more descriptive of </a:t>
            </a:r>
            <a:r>
              <a:rPr lang="en-US" b="1" dirty="0"/>
              <a:t>northern</a:t>
            </a:r>
            <a:r>
              <a:rPr lang="en-US" dirty="0"/>
              <a: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r>
              <a:rPr lang="en-US" sz="800" b="0" i="0" dirty="0">
                <a:hlinkClick r:id="rId2"/>
              </a:rPr>
              <a:t>www.bed-breakfast-italy.com/bars.htm</a:t>
            </a:r>
            <a:endParaRPr lang="en-US" sz="800" b="0" i="0" dirty="0"/>
          </a:p>
        </p:txBody>
      </p:sp>
      <p:sp>
        <p:nvSpPr>
          <p:cNvPr id="204803" name="Rectangle 4"/>
          <p:cNvSpPr>
            <a:spLocks noChangeArrowheads="1"/>
          </p:cNvSpPr>
          <p:nvPr/>
        </p:nvSpPr>
        <p:spPr bwMode="auto">
          <a:xfrm>
            <a:off x="1954409" y="5986046"/>
            <a:ext cx="5222905" cy="338554"/>
          </a:xfrm>
          <a:prstGeom prst="rect">
            <a:avLst/>
          </a:prstGeom>
          <a:noFill/>
          <a:ln w="9525">
            <a:noFill/>
            <a:miter lim="800000"/>
            <a:headEnd/>
            <a:tailEnd/>
          </a:ln>
        </p:spPr>
        <p:txBody>
          <a:bodyPr wrap="none" anchor="ctr">
            <a:spAutoFit/>
          </a:bodyPr>
          <a:lstStyle/>
          <a:p>
            <a:pPr algn="l">
              <a:spcBef>
                <a:spcPct val="0"/>
              </a:spcBef>
            </a:pPr>
            <a:r>
              <a:rPr lang="it-IT" sz="1600" b="0" i="0" dirty="0">
                <a:solidFill>
                  <a:schemeClr val="bg1"/>
                </a:solidFill>
              </a:rPr>
              <a:t>Bar in </a:t>
            </a:r>
            <a:r>
              <a:rPr lang="it-IT" sz="1600" b="0" dirty="0">
                <a:solidFill>
                  <a:schemeClr val="bg1"/>
                </a:solidFill>
              </a:rPr>
              <a:t>Piazza dei Signori</a:t>
            </a:r>
            <a:r>
              <a:rPr lang="it-IT" sz="1600" b="0" i="0" dirty="0">
                <a:solidFill>
                  <a:schemeClr val="bg1"/>
                </a:solidFill>
              </a:rPr>
              <a:t>, Vicenza, Northern Italy</a:t>
            </a:r>
            <a:endParaRPr lang="en-US" sz="1600" b="0" i="0" dirty="0">
              <a:solidFill>
                <a:schemeClr val="bg1"/>
              </a:solidFill>
            </a:endParaRPr>
          </a:p>
        </p:txBody>
      </p:sp>
      <p:pic>
        <p:nvPicPr>
          <p:cNvPr id="204804" name="Picture 5"/>
          <p:cNvPicPr>
            <a:picLocks noChangeAspect="1" noChangeArrowheads="1"/>
          </p:cNvPicPr>
          <p:nvPr/>
        </p:nvPicPr>
        <p:blipFill>
          <a:blip r:embed="rId3" cstate="print"/>
          <a:srcRect/>
          <a:stretch>
            <a:fillRect/>
          </a:stretch>
        </p:blipFill>
        <p:spPr bwMode="auto">
          <a:xfrm>
            <a:off x="152400" y="351972"/>
            <a:ext cx="8821738" cy="5486400"/>
          </a:xfrm>
          <a:prstGeom prst="rect">
            <a:avLst/>
          </a:prstGeom>
          <a:noFill/>
          <a:ln w="9525">
            <a:noFill/>
            <a:miter lim="800000"/>
            <a:headEnd/>
            <a:tailEnd/>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0947" name="Rectangle 3"/>
          <p:cNvSpPr>
            <a:spLocks noGrp="1" noChangeArrowheads="1"/>
          </p:cNvSpPr>
          <p:nvPr>
            <p:ph type="body" idx="1"/>
          </p:nvPr>
        </p:nvSpPr>
        <p:spPr>
          <a:xfrm>
            <a:off x="914400" y="2090058"/>
            <a:ext cx="7315200" cy="3788729"/>
          </a:xfrm>
        </p:spPr>
        <p:txBody>
          <a:bodyPr/>
          <a:lstStyle/>
          <a:p>
            <a:pPr marL="0" indent="0" algn="ctr" eaLnBrk="1" hangingPunct="1">
              <a:lnSpc>
                <a:spcPct val="90000"/>
              </a:lnSpc>
              <a:buNone/>
            </a:pPr>
            <a:r>
              <a:rPr lang="en-US" dirty="0"/>
              <a:t>There is </a:t>
            </a:r>
            <a:r>
              <a:rPr lang="en-US" b="1" dirty="0"/>
              <a:t>little, if any, private life </a:t>
            </a:r>
            <a:r>
              <a:rPr lang="en-US" dirty="0"/>
              <a:t>for most Italians</a:t>
            </a:r>
          </a:p>
          <a:p>
            <a:pPr eaLnBrk="1" hangingPunct="1">
              <a:lnSpc>
                <a:spcPct val="90000"/>
              </a:lnSpc>
            </a:pPr>
            <a:endParaRPr lang="en-US" sz="1600" dirty="0"/>
          </a:p>
          <a:p>
            <a:pPr lvl="1" eaLnBrk="1" hangingPunct="1">
              <a:lnSpc>
                <a:spcPct val="90000"/>
              </a:lnSpc>
            </a:pPr>
            <a:r>
              <a:rPr lang="en-US" dirty="0"/>
              <a:t>Everything of importance occurs in </a:t>
            </a:r>
            <a:r>
              <a:rPr lang="en-US" sz="3200" b="1" dirty="0"/>
              <a:t>public</a:t>
            </a:r>
            <a:r>
              <a:rPr lang="en-US" sz="3200" dirty="0"/>
              <a:t> </a:t>
            </a:r>
            <a:r>
              <a:rPr lang="en-US" dirty="0"/>
              <a:t>or is at least discussed in public</a:t>
            </a:r>
          </a:p>
          <a:p>
            <a:pPr lvl="1" eaLnBrk="1" hangingPunct="1">
              <a:lnSpc>
                <a:spcPct val="90000"/>
              </a:lnSpc>
            </a:pPr>
            <a:endParaRPr lang="en-US" sz="1800" dirty="0"/>
          </a:p>
          <a:p>
            <a:pPr lvl="1" eaLnBrk="1" hangingPunct="1">
              <a:lnSpc>
                <a:spcPct val="90000"/>
              </a:lnSpc>
            </a:pPr>
            <a:r>
              <a:rPr lang="en-US" dirty="0"/>
              <a:t>“There is </a:t>
            </a:r>
            <a:r>
              <a:rPr lang="en-US" sz="3200" b="1" dirty="0"/>
              <a:t>no word for privacy </a:t>
            </a:r>
            <a:r>
              <a:rPr lang="en-US" dirty="0"/>
              <a:t>in the Italian language, and information is shared widely”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917219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0947" name="Rectangle 3"/>
          <p:cNvSpPr>
            <a:spLocks noGrp="1" noChangeArrowheads="1"/>
          </p:cNvSpPr>
          <p:nvPr>
            <p:ph type="body" idx="1"/>
          </p:nvPr>
        </p:nvSpPr>
        <p:spPr>
          <a:xfrm>
            <a:off x="914400" y="2090058"/>
            <a:ext cx="7315200" cy="3788729"/>
          </a:xfrm>
        </p:spPr>
        <p:txBody>
          <a:bodyPr/>
          <a:lstStyle/>
          <a:p>
            <a:pPr marL="0" indent="0" algn="ctr" eaLnBrk="1" hangingPunct="1">
              <a:lnSpc>
                <a:spcPct val="90000"/>
              </a:lnSpc>
              <a:buNone/>
            </a:pPr>
            <a:r>
              <a:rPr lang="en-US" dirty="0"/>
              <a:t>There is </a:t>
            </a:r>
            <a:r>
              <a:rPr lang="en-US" b="1" dirty="0"/>
              <a:t>little, if any, private life </a:t>
            </a:r>
            <a:r>
              <a:rPr lang="en-US" dirty="0"/>
              <a:t>for most Italians</a:t>
            </a:r>
          </a:p>
          <a:p>
            <a:pPr eaLnBrk="1" hangingPunct="1">
              <a:lnSpc>
                <a:spcPct val="90000"/>
              </a:lnSpc>
            </a:pPr>
            <a:endParaRPr lang="en-US" sz="1600" dirty="0"/>
          </a:p>
          <a:p>
            <a:pPr lvl="1" eaLnBrk="1" hangingPunct="1">
              <a:lnSpc>
                <a:spcPct val="90000"/>
              </a:lnSpc>
            </a:pPr>
            <a:r>
              <a:rPr lang="en-US" dirty="0"/>
              <a:t>Everything of importance occurs in </a:t>
            </a:r>
            <a:r>
              <a:rPr lang="en-US" sz="3200" b="1" dirty="0"/>
              <a:t>public</a:t>
            </a:r>
            <a:r>
              <a:rPr lang="en-US" sz="3200" dirty="0"/>
              <a:t> </a:t>
            </a:r>
            <a:r>
              <a:rPr lang="en-US" dirty="0"/>
              <a:t>or is at least discussed in public</a:t>
            </a:r>
          </a:p>
          <a:p>
            <a:pPr lvl="1" eaLnBrk="1" hangingPunct="1">
              <a:lnSpc>
                <a:spcPct val="90000"/>
              </a:lnSpc>
            </a:pPr>
            <a:endParaRPr lang="en-US" sz="1800" dirty="0"/>
          </a:p>
          <a:p>
            <a:pPr lvl="1" eaLnBrk="1" hangingPunct="1">
              <a:lnSpc>
                <a:spcPct val="90000"/>
              </a:lnSpc>
            </a:pPr>
            <a:r>
              <a:rPr lang="en-US" dirty="0"/>
              <a:t>“There is </a:t>
            </a:r>
            <a:r>
              <a:rPr lang="en-US" sz="3200" b="1" dirty="0"/>
              <a:t>no word for privacy </a:t>
            </a:r>
            <a:r>
              <a:rPr lang="en-US" dirty="0"/>
              <a:t>in the Italian language, and information is shared widely”</a:t>
            </a:r>
          </a:p>
        </p:txBody>
      </p:sp>
      <p:pic>
        <p:nvPicPr>
          <p:cNvPr id="5" name="Picture 3"/>
          <p:cNvPicPr>
            <a:picLocks noChangeAspect="1" noChangeArrowheads="1"/>
          </p:cNvPicPr>
          <p:nvPr/>
        </p:nvPicPr>
        <p:blipFill>
          <a:blip r:embed="rId2" cstate="print"/>
          <a:srcRect/>
          <a:stretch>
            <a:fillRect/>
          </a:stretch>
        </p:blipFill>
        <p:spPr bwMode="auto">
          <a:xfrm>
            <a:off x="838200" y="1905000"/>
            <a:ext cx="3630561" cy="32004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621015" y="1905000"/>
            <a:ext cx="3684785" cy="3200400"/>
          </a:xfrm>
          <a:prstGeom prst="rect">
            <a:avLst/>
          </a:prstGeom>
          <a:noFill/>
          <a:ln w="9525">
            <a:noFill/>
            <a:miter lim="800000"/>
            <a:headEnd/>
            <a:tailEnd/>
          </a:ln>
        </p:spPr>
      </p:pic>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2809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rgbClr val="000000"/>
              </a:solidFill>
              <a:effectLst>
                <a:outerShdw blurRad="50800" dist="38100" algn="l" rotWithShape="0">
                  <a:prstClr val="black">
                    <a:alpha val="40000"/>
                  </a:prstClr>
                </a:outerShdw>
              </a:effectLst>
              <a:latin typeface="+mn-lt"/>
            </a:endParaRPr>
          </a:p>
          <a:p>
            <a:pPr marL="990600" lvl="1" indent="-533400" algn="l"/>
            <a:r>
              <a:rPr kumimoji="0" lang="en-US" sz="4000" b="1" u="none" strike="noStrike" kern="0" cap="none" spc="0" normalizeH="0" baseline="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5.	Chorus</a:t>
            </a:r>
            <a:r>
              <a:rPr kumimoji="0" lang="en-US" sz="4000" b="1" u="none" strike="noStrike" kern="0" cap="none" spc="0" normalizeH="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 and Soloists</a:t>
            </a:r>
            <a:endParaRPr kumimoji="0" lang="en-US" sz="4000" b="1" u="none" strike="noStrike" kern="0" cap="none" spc="0" normalizeH="0" baseline="0" noProof="0" dirty="0">
              <a:ln>
                <a:noFill/>
              </a:ln>
              <a:solidFill>
                <a:schemeClr val="tx1"/>
              </a:solidFill>
              <a:effectLst/>
              <a:uLnTx/>
              <a:uFillTx/>
              <a:latin typeface="+mn-lt"/>
            </a:endParaRPr>
          </a:p>
        </p:txBody>
      </p:sp>
      <p:sp>
        <p:nvSpPr>
          <p:cNvPr id="10" name="Text Box 5"/>
          <p:cNvSpPr txBox="1">
            <a:spLocks noChangeArrowheads="1"/>
          </p:cNvSpPr>
          <p:nvPr/>
        </p:nvSpPr>
        <p:spPr bwMode="auto">
          <a:xfrm>
            <a:off x="914400" y="1905000"/>
            <a:ext cx="7315200" cy="365023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eaLnBrk="1" hangingPunct="1"/>
            <a:r>
              <a:rPr lang="en-US" sz="2800" i="0" dirty="0"/>
              <a:t>The importance of both the chorus and the soloists, </a:t>
            </a:r>
          </a:p>
          <a:p>
            <a:pPr eaLnBrk="1" hangingPunct="1"/>
            <a:r>
              <a:rPr lang="en-US" sz="2800" i="0" dirty="0"/>
              <a:t>which reflects the unity of Italian culture (chorus) </a:t>
            </a:r>
          </a:p>
          <a:p>
            <a:pPr eaLnBrk="1" hangingPunct="1"/>
            <a:r>
              <a:rPr lang="en-US" sz="2800" i="0" dirty="0"/>
              <a:t>but also regional variations, particularly between the north and south</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rgbClr val="000000"/>
              </a:solidFill>
              <a:effectLst>
                <a:outerShdw blurRad="50800" dist="38100" algn="l" rotWithShape="0">
                  <a:prstClr val="black">
                    <a:alpha val="40000"/>
                  </a:prstClr>
                </a:outerShdw>
              </a:effectLst>
              <a:latin typeface="+mn-lt"/>
            </a:endParaRPr>
          </a:p>
          <a:p>
            <a:pPr marL="990600" lvl="1" indent="-533400" algn="l"/>
            <a:r>
              <a:rPr kumimoji="0" lang="en-US" sz="4000" b="1" u="none" strike="noStrike" kern="0" cap="none" spc="0" normalizeH="0" baseline="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5.	Chorus</a:t>
            </a:r>
            <a:r>
              <a:rPr kumimoji="0" lang="en-US" sz="4000" b="1" u="none" strike="noStrike" kern="0" cap="none" spc="0" normalizeH="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 and Soloists</a:t>
            </a:r>
            <a:endParaRPr kumimoji="0" lang="en-US" sz="4000" b="1" u="none" strike="noStrike" kern="0" cap="none" spc="0" normalizeH="0" baseline="0" noProof="0" dirty="0">
              <a:ln>
                <a:noFill/>
              </a:ln>
              <a:solidFill>
                <a:schemeClr val="tx1"/>
              </a:solidFill>
              <a:effectLst/>
              <a:uLnTx/>
              <a:uFillTx/>
              <a:latin typeface="+mn-lt"/>
            </a:endParaRPr>
          </a:p>
        </p:txBody>
      </p:sp>
      <p:sp>
        <p:nvSpPr>
          <p:cNvPr id="8" name="Text Box 5"/>
          <p:cNvSpPr txBox="1">
            <a:spLocks noChangeArrowheads="1"/>
          </p:cNvSpPr>
          <p:nvPr/>
        </p:nvSpPr>
        <p:spPr bwMode="auto">
          <a:xfrm>
            <a:off x="914400" y="3858291"/>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eaLnBrk="1" hangingPunct="1">
              <a:spcBef>
                <a:spcPts val="0"/>
              </a:spcBef>
            </a:pPr>
            <a:r>
              <a:rPr lang="en-US" sz="6000" i="0" dirty="0"/>
              <a:t>Home </a:t>
            </a:r>
            <a:r>
              <a:rPr lang="en-US" sz="6000" i="0" dirty="0" err="1"/>
              <a:t>Townism</a:t>
            </a:r>
            <a:endParaRPr lang="en-US" sz="6000" i="0" dirty="0">
              <a:solidFill>
                <a:srgbClr val="000000"/>
              </a:solidFill>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8531" name="Rectangle 3"/>
          <p:cNvSpPr>
            <a:spLocks noGrp="1" noChangeArrowheads="1"/>
          </p:cNvSpPr>
          <p:nvPr>
            <p:ph type="body" idx="1"/>
          </p:nvPr>
        </p:nvSpPr>
        <p:spPr>
          <a:xfrm>
            <a:off x="914400" y="2981742"/>
            <a:ext cx="7315200" cy="2246769"/>
          </a:xfrm>
        </p:spPr>
        <p:txBody>
          <a:bodyPr/>
          <a:lstStyle/>
          <a:p>
            <a:pPr marL="0" indent="0" algn="ctr" eaLnBrk="1" hangingPunct="1">
              <a:spcBef>
                <a:spcPts val="0"/>
              </a:spcBef>
              <a:buNone/>
            </a:pPr>
            <a:r>
              <a:rPr lang="en-US" dirty="0"/>
              <a:t>Most Italians define themselves by </a:t>
            </a:r>
          </a:p>
          <a:p>
            <a:pPr marL="0" indent="0" algn="ctr" eaLnBrk="1" hangingPunct="1">
              <a:spcBef>
                <a:spcPts val="0"/>
              </a:spcBef>
              <a:buNone/>
            </a:pPr>
            <a:r>
              <a:rPr lang="en-US" sz="3600" b="1" dirty="0"/>
              <a:t>the town where they were born</a:t>
            </a:r>
            <a:r>
              <a:rPr lang="en-US" dirty="0"/>
              <a:t>, </a:t>
            </a:r>
          </a:p>
          <a:p>
            <a:pPr marL="0" indent="0" algn="ctr" eaLnBrk="1" hangingPunct="1">
              <a:spcBef>
                <a:spcPts val="0"/>
              </a:spcBef>
              <a:buNone/>
            </a:pPr>
            <a:r>
              <a:rPr lang="en-US" dirty="0"/>
              <a:t>and there is a sharp contrast between </a:t>
            </a:r>
            <a:r>
              <a:rPr lang="en-US" sz="3600" b="1" dirty="0"/>
              <a:t>northern</a:t>
            </a:r>
            <a:r>
              <a:rPr lang="en-US" sz="3600" dirty="0"/>
              <a:t> </a:t>
            </a:r>
            <a:r>
              <a:rPr lang="en-US" dirty="0"/>
              <a:t>and </a:t>
            </a:r>
            <a:r>
              <a:rPr lang="en-US" sz="3600" b="1" dirty="0"/>
              <a:t>southern</a:t>
            </a:r>
            <a:r>
              <a:rPr lang="en-US" sz="3600" dirty="0"/>
              <a:t> </a:t>
            </a:r>
            <a:r>
              <a:rPr lang="en-US" dirty="0"/>
              <a:t>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t>represent the </a:t>
            </a:r>
            <a:br>
              <a:rPr lang="en-US" sz="2400" dirty="0"/>
            </a:br>
            <a:r>
              <a:rPr lang="en-US" sz="3200" b="1" dirty="0"/>
              <a:t>regional differences </a:t>
            </a:r>
            <a:r>
              <a:rPr lang="en-US" sz="2400" dirty="0"/>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solidFill>
                  <a:schemeClr val="accent1"/>
                </a:solidFill>
              </a:rPr>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solidFill>
                  <a:schemeClr val="accent1"/>
                </a:solidFill>
              </a:rPr>
              <a:t>represent the </a:t>
            </a:r>
            <a:br>
              <a:rPr lang="en-US" sz="2400" dirty="0"/>
            </a:br>
            <a:r>
              <a:rPr lang="en-US" sz="3200" b="1" dirty="0"/>
              <a:t>regional differences </a:t>
            </a:r>
            <a:r>
              <a:rPr lang="en-US" sz="2400" dirty="0">
                <a:solidFill>
                  <a:schemeClr val="accent1"/>
                </a:solidFill>
              </a:rPr>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solidFill>
                  <a:schemeClr val="accent1"/>
                </a:solidFill>
              </a:rPr>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1603" name="Rectangle 3"/>
          <p:cNvSpPr>
            <a:spLocks noGrp="1" noChangeArrowheads="1"/>
          </p:cNvSpPr>
          <p:nvPr>
            <p:ph type="body" idx="1"/>
          </p:nvPr>
        </p:nvSpPr>
        <p:spPr>
          <a:xfrm>
            <a:off x="914400" y="1981200"/>
            <a:ext cx="7315200" cy="3908762"/>
          </a:xfrm>
        </p:spPr>
        <p:txBody>
          <a:bodyPr/>
          <a:lstStyle/>
          <a:p>
            <a:pPr marL="0" indent="0" algn="ctr" eaLnBrk="1" hangingPunct="1">
              <a:spcBef>
                <a:spcPts val="0"/>
              </a:spcBef>
              <a:buNone/>
            </a:pPr>
            <a:r>
              <a:rPr lang="en-US" dirty="0"/>
              <a:t>The Italian word that expresses the idea of belonging first to a town, then to a region, and finally to a nation is </a:t>
            </a:r>
            <a:r>
              <a:rPr lang="en-US" b="1" i="1" dirty="0" err="1"/>
              <a:t>campanilismo</a:t>
            </a:r>
            <a:r>
              <a:rPr lang="en-US" dirty="0"/>
              <a:t>, </a:t>
            </a:r>
          </a:p>
          <a:p>
            <a:pPr marL="0" indent="0" algn="ctr" eaLnBrk="1" hangingPunct="1">
              <a:spcBef>
                <a:spcPts val="0"/>
              </a:spcBef>
              <a:buNone/>
            </a:pPr>
            <a:r>
              <a:rPr lang="en-US" dirty="0"/>
              <a:t>which means “bell tower”</a:t>
            </a:r>
          </a:p>
          <a:p>
            <a:pPr eaLnBrk="1" hangingPunct="1">
              <a:spcBef>
                <a:spcPts val="0"/>
              </a:spcBef>
            </a:pPr>
            <a:endParaRPr lang="en-US" sz="1600" dirty="0"/>
          </a:p>
          <a:p>
            <a:pPr lvl="1" eaLnBrk="1" hangingPunct="1">
              <a:spcBef>
                <a:spcPts val="0"/>
              </a:spcBef>
            </a:pPr>
            <a:r>
              <a:rPr lang="en-US" sz="2400" dirty="0"/>
              <a:t>It refers to the fact that people do not want to travel so far as to be out of sight of the piazza church steeple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1603" name="Rectangle 3"/>
          <p:cNvSpPr>
            <a:spLocks noGrp="1" noChangeArrowheads="1"/>
          </p:cNvSpPr>
          <p:nvPr>
            <p:ph type="body" idx="1"/>
          </p:nvPr>
        </p:nvSpPr>
        <p:spPr>
          <a:xfrm>
            <a:off x="914400" y="1981200"/>
            <a:ext cx="7315200" cy="3970318"/>
          </a:xfrm>
        </p:spPr>
        <p:txBody>
          <a:bodyPr/>
          <a:lstStyle/>
          <a:p>
            <a:pPr marL="0" indent="0" algn="ctr" eaLnBrk="1" hangingPunct="1">
              <a:spcBef>
                <a:spcPts val="0"/>
              </a:spcBef>
              <a:buNone/>
            </a:pPr>
            <a:r>
              <a:rPr lang="en-US" dirty="0">
                <a:solidFill>
                  <a:schemeClr val="accent1"/>
                </a:solidFill>
              </a:rPr>
              <a:t>The Italian word that expresses the idea of belonging first to a town, then to a region, and finally to a nation is </a:t>
            </a:r>
            <a:r>
              <a:rPr lang="en-US" sz="3600" b="1" i="1" dirty="0" err="1"/>
              <a:t>campanilismo</a:t>
            </a:r>
            <a:r>
              <a:rPr lang="en-US" dirty="0"/>
              <a:t>, </a:t>
            </a:r>
          </a:p>
          <a:p>
            <a:pPr marL="0" indent="0" algn="ctr" eaLnBrk="1" hangingPunct="1">
              <a:spcBef>
                <a:spcPts val="0"/>
              </a:spcBef>
              <a:buNone/>
            </a:pPr>
            <a:r>
              <a:rPr lang="en-US" dirty="0"/>
              <a:t>which means “bell tower” </a:t>
            </a:r>
            <a:r>
              <a:rPr lang="en-US" i="1" dirty="0"/>
              <a:t>-</a:t>
            </a:r>
            <a:r>
              <a:rPr lang="en-US" i="1" dirty="0" err="1"/>
              <a:t>ismo</a:t>
            </a:r>
            <a:endParaRPr lang="en-US" i="1" dirty="0"/>
          </a:p>
          <a:p>
            <a:pPr eaLnBrk="1" hangingPunct="1">
              <a:spcBef>
                <a:spcPts val="0"/>
              </a:spcBef>
            </a:pPr>
            <a:endParaRPr lang="en-US" sz="1600" dirty="0"/>
          </a:p>
          <a:p>
            <a:pPr lvl="1" eaLnBrk="1" hangingPunct="1">
              <a:spcBef>
                <a:spcPts val="0"/>
              </a:spcBef>
            </a:pPr>
            <a:r>
              <a:rPr lang="en-US" sz="2400" dirty="0"/>
              <a:t>It refers to the fact that people do not want to travel so far as to be out of sight of the piazza church steeple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1093260"/>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r>
              <a:rPr lang="en-US" sz="800" b="0" i="0" dirty="0">
                <a:solidFill>
                  <a:srgbClr val="FFFFFF"/>
                </a:solidFill>
                <a:hlinkClick r:id="rId2"/>
              </a:rPr>
              <a:t>http://en.wikipedia.org/wiki/Leaning_Tower_of_Pisa</a:t>
            </a:r>
            <a:endParaRPr lang="en-US" sz="800" b="0" i="0" dirty="0">
              <a:solidFill>
                <a:srgbClr val="FFFFFF"/>
              </a:solidFill>
            </a:endParaRPr>
          </a:p>
        </p:txBody>
      </p:sp>
      <p:pic>
        <p:nvPicPr>
          <p:cNvPr id="13314" name="Picture 2"/>
          <p:cNvPicPr>
            <a:picLocks noChangeAspect="1" noChangeArrowheads="1"/>
          </p:cNvPicPr>
          <p:nvPr/>
        </p:nvPicPr>
        <p:blipFill>
          <a:blip r:embed="rId3" cstate="print"/>
          <a:srcRect/>
          <a:stretch>
            <a:fillRect/>
          </a:stretch>
        </p:blipFill>
        <p:spPr bwMode="auto">
          <a:xfrm>
            <a:off x="900791" y="0"/>
            <a:ext cx="4629151" cy="6172200"/>
          </a:xfrm>
          <a:prstGeom prst="rect">
            <a:avLst/>
          </a:prstGeom>
          <a:noFill/>
          <a:ln w="9525">
            <a:noFill/>
            <a:miter lim="800000"/>
            <a:headEnd/>
            <a:tailEnd/>
          </a:ln>
        </p:spPr>
      </p:pic>
      <p:sp>
        <p:nvSpPr>
          <p:cNvPr id="10" name="Rectangle 9"/>
          <p:cNvSpPr/>
          <p:nvPr/>
        </p:nvSpPr>
        <p:spPr>
          <a:xfrm>
            <a:off x="5978856" y="3518836"/>
            <a:ext cx="2667000" cy="2369880"/>
          </a:xfrm>
          <a:prstGeom prst="rect">
            <a:avLst/>
          </a:prstGeom>
        </p:spPr>
        <p:txBody>
          <a:bodyPr wrap="square">
            <a:spAutoFit/>
          </a:bodyPr>
          <a:lstStyle/>
          <a:p>
            <a:r>
              <a:rPr lang="en-US" sz="2000" i="0" dirty="0">
                <a:solidFill>
                  <a:srgbClr val="FFFFFF"/>
                </a:solidFill>
              </a:rPr>
              <a:t>“Leaning Tower”</a:t>
            </a:r>
          </a:p>
          <a:p>
            <a:endParaRPr lang="en-US" sz="2000" b="0" dirty="0"/>
          </a:p>
          <a:p>
            <a:r>
              <a:rPr lang="en-US" sz="2000" b="0" dirty="0"/>
              <a:t> </a:t>
            </a:r>
            <a:r>
              <a:rPr lang="en-US" sz="2000" b="0" dirty="0">
                <a:solidFill>
                  <a:srgbClr val="FFFFFF"/>
                </a:solidFill>
              </a:rPr>
              <a:t>campanile</a:t>
            </a:r>
            <a:r>
              <a:rPr lang="en-US" sz="2000" b="0" i="0" dirty="0">
                <a:solidFill>
                  <a:srgbClr val="FFFFFF"/>
                </a:solidFill>
              </a:rPr>
              <a:t>, or freestanding bell tower, of the cathedral of the Italian city of Pisa </a:t>
            </a:r>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r>
              <a:rPr lang="en-US" sz="800" b="0" i="0" dirty="0">
                <a:solidFill>
                  <a:srgbClr val="FFFFFF"/>
                </a:solidFill>
                <a:hlinkClick r:id="rId2"/>
              </a:rPr>
              <a:t>http://en.wikipedia.org/wiki/St_Mark%27s_Campanile</a:t>
            </a:r>
            <a:endParaRPr lang="en-US" sz="800" b="0" i="0" dirty="0">
              <a:solidFill>
                <a:srgbClr val="FFFFFF"/>
              </a:solidFill>
            </a:endParaRPr>
          </a:p>
        </p:txBody>
      </p:sp>
      <p:sp>
        <p:nvSpPr>
          <p:cNvPr id="10" name="Rectangle 9"/>
          <p:cNvSpPr/>
          <p:nvPr/>
        </p:nvSpPr>
        <p:spPr>
          <a:xfrm>
            <a:off x="5029200" y="4119027"/>
            <a:ext cx="3886200" cy="1138773"/>
          </a:xfrm>
          <a:prstGeom prst="rect">
            <a:avLst/>
          </a:prstGeom>
        </p:spPr>
        <p:txBody>
          <a:bodyPr wrap="square">
            <a:spAutoFit/>
          </a:bodyPr>
          <a:lstStyle/>
          <a:p>
            <a:r>
              <a:rPr lang="en-US" sz="2000" dirty="0">
                <a:solidFill>
                  <a:srgbClr val="FFFFFF"/>
                </a:solidFill>
              </a:rPr>
              <a:t>Campanile </a:t>
            </a:r>
          </a:p>
          <a:p>
            <a:r>
              <a:rPr lang="en-US" sz="2000" i="0" dirty="0">
                <a:solidFill>
                  <a:srgbClr val="FFFFFF"/>
                </a:solidFill>
              </a:rPr>
              <a:t>of </a:t>
            </a:r>
          </a:p>
          <a:p>
            <a:r>
              <a:rPr lang="en-US" sz="2000" i="0" dirty="0">
                <a:solidFill>
                  <a:srgbClr val="FFFFFF"/>
                </a:solidFill>
              </a:rPr>
              <a:t>St. Mark's Basilica</a:t>
            </a:r>
          </a:p>
        </p:txBody>
      </p:sp>
      <p:sp>
        <p:nvSpPr>
          <p:cNvPr id="11" name="Rectangle 10"/>
          <p:cNvSpPr/>
          <p:nvPr/>
        </p:nvSpPr>
        <p:spPr>
          <a:xfrm>
            <a:off x="5105400" y="5391090"/>
            <a:ext cx="3886200" cy="400110"/>
          </a:xfrm>
          <a:prstGeom prst="rect">
            <a:avLst/>
          </a:prstGeom>
        </p:spPr>
        <p:txBody>
          <a:bodyPr wrap="square">
            <a:spAutoFit/>
          </a:bodyPr>
          <a:lstStyle/>
          <a:p>
            <a:r>
              <a:rPr lang="en-US" sz="2000" i="0" dirty="0">
                <a:solidFill>
                  <a:srgbClr val="FFFFFF"/>
                </a:solidFill>
              </a:rPr>
              <a:t>Venice</a:t>
            </a:r>
            <a:endParaRPr lang="en-US" sz="2800" i="0" dirty="0">
              <a:solidFill>
                <a:srgbClr val="FFFFFF"/>
              </a:solidFill>
            </a:endParaRPr>
          </a:p>
        </p:txBody>
      </p:sp>
      <p:pic>
        <p:nvPicPr>
          <p:cNvPr id="14340" name="Picture 4"/>
          <p:cNvPicPr>
            <a:picLocks noChangeAspect="1" noChangeArrowheads="1"/>
          </p:cNvPicPr>
          <p:nvPr/>
        </p:nvPicPr>
        <p:blipFill>
          <a:blip r:embed="rId3" cstate="print"/>
          <a:srcRect/>
          <a:stretch>
            <a:fillRect/>
          </a:stretch>
        </p:blipFill>
        <p:spPr bwMode="auto">
          <a:xfrm>
            <a:off x="762000" y="-3630"/>
            <a:ext cx="4629150" cy="6172200"/>
          </a:xfrm>
          <a:prstGeom prst="rect">
            <a:avLst/>
          </a:prstGeom>
          <a:noFill/>
          <a:ln w="9525">
            <a:noFill/>
            <a:miter lim="800000"/>
            <a:headEnd/>
            <a:tailEnd/>
          </a:ln>
        </p:spPr>
      </p:pic>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2079995" y="6551842"/>
            <a:ext cx="4979247" cy="215444"/>
          </a:xfrm>
          <a:prstGeom prst="rect">
            <a:avLst/>
          </a:prstGeom>
          <a:noFill/>
          <a:ln w="9525">
            <a:noFill/>
            <a:miter lim="800000"/>
            <a:headEnd/>
            <a:tailEnd/>
          </a:ln>
        </p:spPr>
        <p:txBody>
          <a:bodyPr wrap="none">
            <a:spAutoFit/>
          </a:bodyPr>
          <a:lstStyle/>
          <a:p>
            <a:r>
              <a:rPr lang="en-US" sz="800" b="0" i="0" dirty="0">
                <a:hlinkClick r:id="rId2"/>
              </a:rPr>
              <a:t>http://www.pictureninja.com/pages/italy/tuscany/image-bell-tower-florentine-cathedral.htm</a:t>
            </a:r>
            <a:endParaRPr lang="en-US" sz="800" b="0" i="0" dirty="0"/>
          </a:p>
        </p:txBody>
      </p:sp>
      <p:pic>
        <p:nvPicPr>
          <p:cNvPr id="283651" name="Picture 4"/>
          <p:cNvPicPr>
            <a:picLocks noChangeAspect="1" noChangeArrowheads="1"/>
          </p:cNvPicPr>
          <p:nvPr/>
        </p:nvPicPr>
        <p:blipFill>
          <a:blip r:embed="rId3" cstate="print"/>
          <a:srcRect/>
          <a:stretch>
            <a:fillRect/>
          </a:stretch>
        </p:blipFill>
        <p:spPr bwMode="auto">
          <a:xfrm>
            <a:off x="2428875" y="228600"/>
            <a:ext cx="4286250" cy="5715000"/>
          </a:xfrm>
          <a:prstGeom prst="rect">
            <a:avLst/>
          </a:prstGeom>
          <a:noFill/>
          <a:ln w="9525">
            <a:noFill/>
            <a:miter lim="800000"/>
            <a:headEnd/>
            <a:tailEnd/>
          </a:ln>
        </p:spPr>
      </p:pic>
      <p:sp>
        <p:nvSpPr>
          <p:cNvPr id="283652" name="Rectangle 5"/>
          <p:cNvSpPr>
            <a:spLocks noChangeArrowheads="1"/>
          </p:cNvSpPr>
          <p:nvPr/>
        </p:nvSpPr>
        <p:spPr bwMode="auto">
          <a:xfrm>
            <a:off x="1349375" y="6121400"/>
            <a:ext cx="6753225" cy="630238"/>
          </a:xfrm>
          <a:prstGeom prst="rect">
            <a:avLst/>
          </a:prstGeom>
          <a:noFill/>
          <a:ln w="9525">
            <a:noFill/>
            <a:miter lim="800000"/>
            <a:headEnd/>
            <a:tailEnd/>
          </a:ln>
        </p:spPr>
        <p:txBody>
          <a:bodyPr wrap="none">
            <a:spAutoFit/>
          </a:bodyPr>
          <a:lstStyle/>
          <a:p>
            <a:r>
              <a:rPr lang="en-US" sz="1600" b="0" i="0" dirty="0">
                <a:solidFill>
                  <a:schemeClr val="bg1"/>
                </a:solidFill>
              </a:rPr>
              <a:t>Bell tower of the Florence Cathedra from </a:t>
            </a:r>
            <a:r>
              <a:rPr lang="en-US" sz="1600" i="0" dirty="0">
                <a:hlinkClick r:id="rId4"/>
              </a:rPr>
              <a:t>Brunelleschi's Dome</a:t>
            </a:r>
            <a:endParaRPr lang="en-US" sz="1600" i="0" dirty="0"/>
          </a:p>
          <a:p>
            <a:r>
              <a:rPr lang="en-US" sz="1600" b="0" i="0" dirty="0">
                <a:solidFill>
                  <a:schemeClr val="bg1"/>
                </a:solidFill>
              </a:rPr>
              <a:t>l</a:t>
            </a:r>
            <a:r>
              <a:rPr lang="en-US" sz="1600" i="0" dirty="0">
                <a:solidFill>
                  <a:schemeClr val="bg1"/>
                </a:solidFill>
              </a:rPr>
              <a:t> </a:t>
            </a:r>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786940" y="6545263"/>
            <a:ext cx="3560590" cy="215444"/>
          </a:xfrm>
          <a:prstGeom prst="rect">
            <a:avLst/>
          </a:prstGeom>
          <a:noFill/>
          <a:ln w="9525">
            <a:noFill/>
            <a:miter lim="800000"/>
            <a:headEnd/>
            <a:tailEnd/>
          </a:ln>
        </p:spPr>
        <p:txBody>
          <a:bodyPr wrap="none">
            <a:spAutoFit/>
          </a:bodyPr>
          <a:lstStyle/>
          <a:p>
            <a:r>
              <a:rPr lang="en-US" sz="800" b="0" i="0" dirty="0">
                <a:hlinkClick r:id="rId2"/>
              </a:rPr>
              <a:t>http://www.sights-and-culture.com/Italy/Florence-city-view.html</a:t>
            </a:r>
            <a:endParaRPr lang="en-US" sz="800" b="0" i="0" dirty="0"/>
          </a:p>
        </p:txBody>
      </p:sp>
      <p:sp>
        <p:nvSpPr>
          <p:cNvPr id="284675" name="Rectangle 4"/>
          <p:cNvSpPr>
            <a:spLocks noChangeArrowheads="1"/>
          </p:cNvSpPr>
          <p:nvPr/>
        </p:nvSpPr>
        <p:spPr bwMode="auto">
          <a:xfrm>
            <a:off x="1052513" y="6121400"/>
            <a:ext cx="7086600" cy="336550"/>
          </a:xfrm>
          <a:prstGeom prst="rect">
            <a:avLst/>
          </a:prstGeom>
          <a:noFill/>
          <a:ln w="9525">
            <a:noFill/>
            <a:miter lim="800000"/>
            <a:headEnd/>
            <a:tailEnd/>
          </a:ln>
        </p:spPr>
        <p:txBody>
          <a:bodyPr wrap="none">
            <a:spAutoFit/>
          </a:bodyPr>
          <a:lstStyle/>
          <a:p>
            <a:r>
              <a:rPr lang="en-US" sz="1600" b="0">
                <a:solidFill>
                  <a:schemeClr val="bg1"/>
                </a:solidFill>
              </a:rPr>
              <a:t>Florence, with cathedral Santa Maria del Fiore and Palazzo Vecchio</a:t>
            </a:r>
            <a:r>
              <a:rPr lang="en-US" sz="1600" i="0">
                <a:solidFill>
                  <a:schemeClr val="bg1"/>
                </a:solidFill>
              </a:rPr>
              <a:t> </a:t>
            </a:r>
          </a:p>
        </p:txBody>
      </p:sp>
      <p:pic>
        <p:nvPicPr>
          <p:cNvPr id="284676" name="Picture 5"/>
          <p:cNvPicPr>
            <a:picLocks noChangeAspect="1" noChangeArrowheads="1"/>
          </p:cNvPicPr>
          <p:nvPr/>
        </p:nvPicPr>
        <p:blipFill>
          <a:blip r:embed="rId3" cstate="print"/>
          <a:srcRect/>
          <a:stretch>
            <a:fillRect/>
          </a:stretch>
        </p:blipFill>
        <p:spPr bwMode="auto">
          <a:xfrm>
            <a:off x="685800" y="685800"/>
            <a:ext cx="7772400" cy="4973638"/>
          </a:xfrm>
          <a:prstGeom prst="rect">
            <a:avLst/>
          </a:prstGeom>
          <a:noFill/>
          <a:ln w="9525">
            <a:noFill/>
            <a:miter lim="800000"/>
            <a:headEnd/>
            <a:tailEnd/>
          </a:ln>
        </p:spPr>
      </p:pic>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t>In contrast, 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t>Today poverty still exists in some areas, particularly in the south</a:t>
            </a:r>
          </a:p>
          <a:p>
            <a:pPr eaLnBrk="1" hangingPunct="1">
              <a:spcBef>
                <a:spcPts val="0"/>
              </a:spcBef>
            </a:pPr>
            <a:endParaRPr lang="en-US" sz="2800" dirty="0"/>
          </a:p>
          <a:p>
            <a:pPr eaLnBrk="1" hangingPunct="1">
              <a:spcBef>
                <a:spcPts val="0"/>
              </a:spcBef>
            </a:pPr>
            <a:r>
              <a:rPr lang="en-US" sz="2800" dirty="0"/>
              <a:t>Italian industry has become increasingly successful, but success is not shared equally by everyone</a:t>
            </a:r>
          </a:p>
          <a:p>
            <a:pPr eaLnBrk="1" hangingPunct="1">
              <a:spcBef>
                <a:spcPts val="0"/>
              </a:spcBef>
            </a:pPr>
            <a:endParaRPr lang="en-US" sz="2800" dirty="0"/>
          </a:p>
          <a:p>
            <a:pPr lvl="1" eaLnBrk="1" hangingPunct="1">
              <a:spcBef>
                <a:spcPts val="0"/>
              </a:spcBef>
            </a:pPr>
            <a:r>
              <a:rPr lang="en-US" sz="2400" dirty="0"/>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2563" name="Rectangle 3"/>
          <p:cNvSpPr>
            <a:spLocks noGrp="1" noChangeArrowheads="1"/>
          </p:cNvSpPr>
          <p:nvPr>
            <p:ph type="body" idx="1"/>
          </p:nvPr>
        </p:nvSpPr>
        <p:spPr>
          <a:xfrm>
            <a:off x="914400" y="2461020"/>
            <a:ext cx="7315200" cy="3046988"/>
          </a:xfrm>
        </p:spPr>
        <p:txBody>
          <a:bodyPr/>
          <a:lstStyle/>
          <a:p>
            <a:pPr eaLnBrk="1" hangingPunct="1">
              <a:spcBef>
                <a:spcPts val="0"/>
              </a:spcBef>
            </a:pPr>
            <a:r>
              <a:rPr lang="en-US" dirty="0"/>
              <a:t>The large migration of workers from the south to the north has left behind people who are not willing to give up customs and traditions that have been followed since early European civilization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234285"/>
            <a:ext cx="7641449" cy="6400800"/>
          </a:xfrm>
          <a:prstGeom prst="rect">
            <a:avLst/>
          </a:prstGeom>
        </p:spPr>
      </p:pic>
      <p:sp>
        <p:nvSpPr>
          <p:cNvPr id="7" name="Rectangle 6"/>
          <p:cNvSpPr/>
          <p:nvPr/>
        </p:nvSpPr>
        <p:spPr>
          <a:xfrm>
            <a:off x="7500695" y="983255"/>
            <a:ext cx="978153"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9 Aug 2019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0" name="Rectangle 9"/>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https://www.nytimes.com/2019/08/09/business/italy-economy-debt.html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5437480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7747" name="Rectangle 3"/>
          <p:cNvSpPr>
            <a:spLocks noGrp="1" noChangeArrowheads="1"/>
          </p:cNvSpPr>
          <p:nvPr>
            <p:ph type="body" idx="1"/>
          </p:nvPr>
        </p:nvSpPr>
        <p:spPr>
          <a:xfrm>
            <a:off x="914400" y="1536984"/>
            <a:ext cx="7315200" cy="4678204"/>
          </a:xfrm>
        </p:spPr>
        <p:txBody>
          <a:bodyPr/>
          <a:lstStyle/>
          <a:p>
            <a:pPr marL="0" indent="0" algn="ctr" eaLnBrk="1" hangingPunct="1">
              <a:spcBef>
                <a:spcPts val="0"/>
              </a:spcBef>
              <a:buNone/>
            </a:pPr>
            <a:r>
              <a:rPr lang="en-US" sz="2400" dirty="0">
                <a:solidFill>
                  <a:schemeClr val="accent1">
                    <a:lumMod val="90000"/>
                  </a:schemeClr>
                </a:solidFill>
              </a:rPr>
              <a:t>“The people from the [northern and southern] regions are similar in that </a:t>
            </a:r>
          </a:p>
          <a:p>
            <a:pPr marL="0" indent="0" algn="ctr" eaLnBrk="1" hangingPunct="1">
              <a:spcBef>
                <a:spcPts val="0"/>
              </a:spcBef>
              <a:buNone/>
            </a:pPr>
            <a:r>
              <a:rPr lang="en-US" sz="2800" dirty="0"/>
              <a:t>they love life and enjoy </a:t>
            </a:r>
          </a:p>
          <a:p>
            <a:pPr marL="0" indent="0" algn="ctr" eaLnBrk="1" hangingPunct="1">
              <a:spcBef>
                <a:spcPts val="0"/>
              </a:spcBef>
              <a:buNone/>
            </a:pPr>
            <a:r>
              <a:rPr lang="en-US" sz="2800" dirty="0"/>
              <a:t>creating the illusion of a show.”</a:t>
            </a:r>
          </a:p>
          <a:p>
            <a:pPr marL="0" indent="0" algn="ctr" eaLnBrk="1" hangingPunct="1">
              <a:spcBef>
                <a:spcPts val="0"/>
              </a:spcBef>
              <a:buNone/>
            </a:pPr>
            <a:endParaRPr lang="en-US" sz="1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“However, the difference between the people from these two regions is that </a:t>
            </a:r>
          </a:p>
          <a:p>
            <a:pPr marL="0" indent="0" algn="ctr" eaLnBrk="1" hangingPunct="1">
              <a:spcBef>
                <a:spcPts val="0"/>
              </a:spcBef>
              <a:buNone/>
            </a:pPr>
            <a:r>
              <a:rPr lang="en-US" b="1" dirty="0"/>
              <a:t>southerners tend </a:t>
            </a:r>
          </a:p>
          <a:p>
            <a:pPr marL="0" indent="0" algn="ctr" eaLnBrk="1" hangingPunct="1">
              <a:spcBef>
                <a:spcPts val="0"/>
              </a:spcBef>
              <a:buNone/>
            </a:pPr>
            <a:r>
              <a:rPr lang="en-US" b="1" dirty="0"/>
              <a:t>to cling to past ways of living </a:t>
            </a:r>
          </a:p>
          <a:p>
            <a:pPr marL="0" indent="0" algn="ctr" eaLnBrk="1" hangingPunct="1">
              <a:spcBef>
                <a:spcPts val="0"/>
              </a:spcBef>
              <a:buNone/>
            </a:pPr>
            <a:r>
              <a:rPr lang="en-US" b="1" dirty="0"/>
              <a:t>whereas many northerners look toward the future</a:t>
            </a:r>
            <a:r>
              <a:rPr lang="en-US" sz="2400" dirty="0">
                <a:solidFill>
                  <a:schemeClr val="accent1">
                    <a:lumMod val="90000"/>
                  </a:schemeClr>
                </a:solidFill>
              </a:rPr>
              <a:t>.”</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8771" name="Rectangle 3"/>
          <p:cNvSpPr>
            <a:spLocks noGrp="1" noChangeArrowheads="1"/>
          </p:cNvSpPr>
          <p:nvPr>
            <p:ph type="body" idx="1"/>
          </p:nvPr>
        </p:nvSpPr>
        <p:spPr>
          <a:xfrm>
            <a:off x="914400" y="1489531"/>
            <a:ext cx="7315200" cy="4893647"/>
          </a:xfrm>
        </p:spPr>
        <p:txBody>
          <a:bodyPr/>
          <a:lstStyle/>
          <a:p>
            <a:pPr marL="0" indent="0" algn="ctr" eaLnBrk="1" hangingPunct="1">
              <a:spcBef>
                <a:spcPts val="0"/>
              </a:spcBef>
              <a:buNone/>
            </a:pPr>
            <a:r>
              <a:rPr lang="en-US" sz="2800" dirty="0"/>
              <a:t>To most </a:t>
            </a:r>
          </a:p>
          <a:p>
            <a:pPr marL="0" indent="0" algn="ctr" eaLnBrk="1" hangingPunct="1">
              <a:spcBef>
                <a:spcPts val="0"/>
              </a:spcBef>
              <a:buNone/>
            </a:pPr>
            <a:r>
              <a:rPr lang="en-US" sz="3600" b="1" dirty="0"/>
              <a:t>northerners</a:t>
            </a:r>
            <a:r>
              <a:rPr lang="en-US" dirty="0"/>
              <a:t>, </a:t>
            </a:r>
          </a:p>
          <a:p>
            <a:pPr marL="0" indent="0" algn="ctr" eaLnBrk="1" hangingPunct="1">
              <a:spcBef>
                <a:spcPts val="0"/>
              </a:spcBef>
              <a:buNone/>
            </a:pPr>
            <a:r>
              <a:rPr lang="en-US" sz="3600" b="1" dirty="0"/>
              <a:t>wealth</a:t>
            </a:r>
            <a:endParaRPr lang="en-US" sz="3600" dirty="0"/>
          </a:p>
          <a:p>
            <a:pPr marL="0" indent="0" algn="ctr" eaLnBrk="1" hangingPunct="1">
              <a:spcBef>
                <a:spcPts val="0"/>
              </a:spcBef>
              <a:buNone/>
            </a:pPr>
            <a:r>
              <a:rPr lang="en-US" sz="2800" dirty="0"/>
              <a:t>is the way to ensure the lasting defense and prosperity of the family and close friends</a:t>
            </a:r>
          </a:p>
          <a:p>
            <a:pPr eaLnBrk="1" hangingPunct="1">
              <a:spcBef>
                <a:spcPts val="0"/>
              </a:spcBef>
            </a:pPr>
            <a:endParaRPr lang="en-US" sz="1200" dirty="0"/>
          </a:p>
          <a:p>
            <a:pPr lvl="1" eaLnBrk="1" hangingPunct="1">
              <a:spcBef>
                <a:spcPts val="0"/>
              </a:spcBef>
            </a:pPr>
            <a:r>
              <a:rPr lang="en-US" sz="2400" dirty="0"/>
              <a:t>“The northerner is perpetually trying to acquire wealth in its various forms”</a:t>
            </a:r>
          </a:p>
          <a:p>
            <a:pPr lvl="1" eaLnBrk="1" hangingPunct="1">
              <a:spcBef>
                <a:spcPts val="0"/>
              </a:spcBef>
            </a:pPr>
            <a:endParaRPr lang="en-US" sz="1600" dirty="0"/>
          </a:p>
          <a:p>
            <a:pPr lvl="2" eaLnBrk="1" hangingPunct="1">
              <a:spcBef>
                <a:spcPts val="0"/>
              </a:spcBef>
            </a:pPr>
            <a:r>
              <a:rPr lang="en-US" sz="2000" dirty="0"/>
              <a:t>S/he wants a job, a good job, and then a better job</a:t>
            </a:r>
          </a:p>
          <a:p>
            <a:pPr lvl="2" eaLnBrk="1" hangingPunct="1">
              <a:spcBef>
                <a:spcPts val="0"/>
              </a:spcBef>
            </a:pPr>
            <a:r>
              <a:rPr lang="en-US" sz="2000" dirty="0"/>
              <a:t>S/he also wants the scientific and technical knowledge that will ensure better paid employment and advancement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660846"/>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9795" name="Rectangle 3"/>
          <p:cNvSpPr>
            <a:spLocks noGrp="1" noChangeArrowheads="1"/>
          </p:cNvSpPr>
          <p:nvPr>
            <p:ph type="body" idx="1"/>
          </p:nvPr>
        </p:nvSpPr>
        <p:spPr>
          <a:xfrm>
            <a:off x="914400" y="1371600"/>
            <a:ext cx="7315200" cy="4893647"/>
          </a:xfrm>
        </p:spPr>
        <p:txBody>
          <a:bodyPr/>
          <a:lstStyle/>
          <a:p>
            <a:pPr marL="0" indent="0" algn="ctr" eaLnBrk="1" hangingPunct="1">
              <a:lnSpc>
                <a:spcPct val="80000"/>
              </a:lnSpc>
              <a:buNone/>
            </a:pPr>
            <a:r>
              <a:rPr lang="en-US" sz="2800" dirty="0"/>
              <a:t>many </a:t>
            </a:r>
          </a:p>
          <a:p>
            <a:pPr marL="0" indent="0" algn="ctr" eaLnBrk="1" hangingPunct="1">
              <a:lnSpc>
                <a:spcPct val="80000"/>
              </a:lnSpc>
              <a:buNone/>
            </a:pPr>
            <a:r>
              <a:rPr lang="en-US" sz="3600" b="1" dirty="0"/>
              <a:t>southerners</a:t>
            </a:r>
            <a:r>
              <a:rPr lang="en-US" sz="2800" dirty="0"/>
              <a:t>, </a:t>
            </a:r>
          </a:p>
          <a:p>
            <a:pPr marL="0" indent="0" algn="ctr" eaLnBrk="1" hangingPunct="1">
              <a:lnSpc>
                <a:spcPct val="80000"/>
              </a:lnSpc>
              <a:buNone/>
            </a:pPr>
            <a:r>
              <a:rPr lang="en-US" sz="2000" dirty="0">
                <a:solidFill>
                  <a:schemeClr val="accent1">
                    <a:lumMod val="90000"/>
                  </a:schemeClr>
                </a:solidFill>
              </a:rPr>
              <a:t>on the other hand, </a:t>
            </a:r>
          </a:p>
          <a:p>
            <a:pPr marL="0" indent="0" algn="ctr" eaLnBrk="1" hangingPunct="1">
              <a:lnSpc>
                <a:spcPct val="80000"/>
              </a:lnSpc>
              <a:buNone/>
            </a:pPr>
            <a:r>
              <a:rPr lang="en-US" sz="2800" dirty="0"/>
              <a:t>want above all </a:t>
            </a:r>
          </a:p>
          <a:p>
            <a:pPr marL="0" indent="0" algn="ctr" eaLnBrk="1" hangingPunct="1">
              <a:lnSpc>
                <a:spcPct val="80000"/>
              </a:lnSpc>
              <a:buNone/>
            </a:pPr>
            <a:r>
              <a:rPr lang="en-US" sz="3600" b="1" dirty="0"/>
              <a:t>to be obeyed, admired, </a:t>
            </a:r>
          </a:p>
          <a:p>
            <a:pPr marL="0" indent="0" algn="ctr" eaLnBrk="1" hangingPunct="1">
              <a:lnSpc>
                <a:spcPct val="80000"/>
              </a:lnSpc>
              <a:buNone/>
            </a:pPr>
            <a:r>
              <a:rPr lang="en-US" sz="3600" b="1" dirty="0"/>
              <a:t>respected, and envied</a:t>
            </a:r>
          </a:p>
          <a:p>
            <a:pPr eaLnBrk="1" hangingPunct="1">
              <a:lnSpc>
                <a:spcPct val="80000"/>
              </a:lnSpc>
            </a:pPr>
            <a:endParaRPr lang="en-US" sz="1600" dirty="0"/>
          </a:p>
          <a:p>
            <a:pPr eaLnBrk="1" hangingPunct="1">
              <a:lnSpc>
                <a:spcPct val="80000"/>
              </a:lnSpc>
            </a:pPr>
            <a:r>
              <a:rPr lang="en-US" sz="2400" dirty="0"/>
              <a:t>They want wealth too, but frequently </a:t>
            </a:r>
            <a:br>
              <a:rPr lang="en-US" sz="2400" dirty="0"/>
            </a:br>
            <a:r>
              <a:rPr lang="en-US" sz="2400" dirty="0"/>
              <a:t>as an instrument to influence people</a:t>
            </a:r>
          </a:p>
          <a:p>
            <a:pPr eaLnBrk="1" hangingPunct="1">
              <a:lnSpc>
                <a:spcPct val="80000"/>
              </a:lnSpc>
            </a:pPr>
            <a:endParaRPr lang="en-US" sz="1200" dirty="0"/>
          </a:p>
          <a:p>
            <a:pPr eaLnBrk="1" hangingPunct="1">
              <a:lnSpc>
                <a:spcPct val="80000"/>
              </a:lnSpc>
            </a:pPr>
            <a:r>
              <a:rPr lang="en-US" sz="2400" dirty="0"/>
              <a:t>Southerners are preoccupied with </a:t>
            </a:r>
            <a:br>
              <a:rPr lang="en-US" sz="2400" dirty="0"/>
            </a:br>
            <a:r>
              <a:rPr lang="en-US" sz="2400" b="1" dirty="0"/>
              <a:t>commanding the respect of the audience </a:t>
            </a:r>
            <a:r>
              <a:rPr lang="en-US" sz="2400" dirty="0"/>
              <a:t>throughout the many operas of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0819" name="Rectangle 3"/>
          <p:cNvSpPr>
            <a:spLocks noGrp="1" noChangeArrowheads="1"/>
          </p:cNvSpPr>
          <p:nvPr>
            <p:ph type="body" idx="1"/>
          </p:nvPr>
        </p:nvSpPr>
        <p:spPr>
          <a:xfrm>
            <a:off x="914400" y="2160787"/>
            <a:ext cx="7315200" cy="4025717"/>
          </a:xfrm>
        </p:spPr>
        <p:txBody>
          <a:bodyPr/>
          <a:lstStyle/>
          <a:p>
            <a:pPr marL="0" indent="0" algn="ctr" eaLnBrk="1" hangingPunct="1">
              <a:lnSpc>
                <a:spcPct val="90000"/>
              </a:lnSpc>
              <a:spcBef>
                <a:spcPts val="0"/>
              </a:spcBef>
              <a:buNone/>
            </a:pPr>
            <a:r>
              <a:rPr lang="en-US" b="1" dirty="0"/>
              <a:t>many southerners</a:t>
            </a:r>
            <a:r>
              <a:rPr lang="en-US" sz="2400" dirty="0"/>
              <a:t>, </a:t>
            </a:r>
          </a:p>
          <a:p>
            <a:pPr marL="0" indent="0" algn="ctr" eaLnBrk="1" hangingPunct="1">
              <a:lnSpc>
                <a:spcPct val="90000"/>
              </a:lnSpc>
              <a:spcBef>
                <a:spcPts val="0"/>
              </a:spcBef>
              <a:buNone/>
            </a:pPr>
            <a:r>
              <a:rPr lang="en-US" sz="2400" dirty="0"/>
              <a:t>be they wealthy or poor, </a:t>
            </a:r>
          </a:p>
          <a:p>
            <a:pPr marL="0" indent="0" algn="ctr" eaLnBrk="1" hangingPunct="1">
              <a:lnSpc>
                <a:spcPct val="90000"/>
              </a:lnSpc>
              <a:spcBef>
                <a:spcPts val="0"/>
              </a:spcBef>
              <a:buNone/>
            </a:pPr>
            <a:r>
              <a:rPr lang="en-US" b="1" dirty="0"/>
              <a:t>want the gratitude of powerful friends and relatives, </a:t>
            </a:r>
          </a:p>
          <a:p>
            <a:pPr marL="0" indent="0" algn="ctr" eaLnBrk="1" hangingPunct="1">
              <a:lnSpc>
                <a:spcPct val="90000"/>
              </a:lnSpc>
              <a:spcBef>
                <a:spcPts val="0"/>
              </a:spcBef>
              <a:buNone/>
            </a:pPr>
            <a:r>
              <a:rPr lang="en-US" b="1" dirty="0"/>
              <a:t>the fear of their enemies, </a:t>
            </a:r>
          </a:p>
          <a:p>
            <a:pPr marL="0" indent="0" algn="ctr" eaLnBrk="1" hangingPunct="1">
              <a:lnSpc>
                <a:spcPct val="90000"/>
              </a:lnSpc>
              <a:spcBef>
                <a:spcPts val="0"/>
              </a:spcBef>
              <a:buNone/>
            </a:pPr>
            <a:r>
              <a:rPr lang="en-US" b="1" dirty="0"/>
              <a:t>and the respect of everybody</a:t>
            </a:r>
          </a:p>
          <a:p>
            <a:pPr eaLnBrk="1" hangingPunct="1">
              <a:lnSpc>
                <a:spcPct val="90000"/>
              </a:lnSpc>
              <a:spcBef>
                <a:spcPts val="0"/>
              </a:spcBef>
            </a:pPr>
            <a:endParaRPr lang="en-US" sz="1600" dirty="0"/>
          </a:p>
          <a:p>
            <a:pPr eaLnBrk="1" hangingPunct="1">
              <a:lnSpc>
                <a:spcPct val="90000"/>
              </a:lnSpc>
              <a:spcBef>
                <a:spcPts val="0"/>
              </a:spcBef>
            </a:pPr>
            <a:r>
              <a:rPr lang="en-US" sz="2800" dirty="0"/>
              <a:t>Southerners seek wealth as a means of commanding obedience and respect from others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1843" name="Rectangle 3"/>
          <p:cNvSpPr>
            <a:spLocks noGrp="1" noChangeArrowheads="1"/>
          </p:cNvSpPr>
          <p:nvPr>
            <p:ph type="body" idx="1"/>
          </p:nvPr>
        </p:nvSpPr>
        <p:spPr>
          <a:xfrm>
            <a:off x="914400" y="1761018"/>
            <a:ext cx="7315200" cy="4610493"/>
          </a:xfrm>
        </p:spPr>
        <p:txBody>
          <a:bodyPr/>
          <a:lstStyle/>
          <a:p>
            <a:pPr marL="0" indent="0" algn="ctr" eaLnBrk="1" hangingPunct="1">
              <a:lnSpc>
                <a:spcPct val="80000"/>
              </a:lnSpc>
              <a:buNone/>
            </a:pPr>
            <a:r>
              <a:rPr lang="en-US" sz="2800" dirty="0"/>
              <a:t>i</a:t>
            </a:r>
            <a:r>
              <a:rPr lang="en-US" dirty="0"/>
              <a:t>n the </a:t>
            </a:r>
            <a:r>
              <a:rPr lang="en-US" b="1" dirty="0"/>
              <a:t>south</a:t>
            </a:r>
            <a:r>
              <a:rPr lang="en-US" dirty="0"/>
              <a:t> the culture centers around </a:t>
            </a:r>
            <a:r>
              <a:rPr lang="en-US" sz="4000" b="1" dirty="0"/>
              <a:t>death</a:t>
            </a:r>
            <a:endParaRPr lang="en-US" b="1" dirty="0"/>
          </a:p>
          <a:p>
            <a:pPr marL="231775" indent="-231775" eaLnBrk="1" hangingPunct="1">
              <a:lnSpc>
                <a:spcPct val="80000"/>
              </a:lnSpc>
            </a:pPr>
            <a:endParaRPr lang="en-US" sz="1600" dirty="0"/>
          </a:p>
          <a:p>
            <a:pPr marL="231775" lvl="1" indent="-231775" eaLnBrk="1" hangingPunct="1">
              <a:lnSpc>
                <a:spcPct val="80000"/>
              </a:lnSpc>
            </a:pPr>
            <a:r>
              <a:rPr lang="en-US" sz="2000" dirty="0"/>
              <a:t>The Italians worry that the operatic drama of life will fall apart when a family member dies</a:t>
            </a:r>
          </a:p>
          <a:p>
            <a:pPr marL="231775" lvl="1" indent="-231775" eaLnBrk="1" hangingPunct="1">
              <a:lnSpc>
                <a:spcPct val="80000"/>
              </a:lnSpc>
            </a:pPr>
            <a:endParaRPr lang="en-US" sz="2000" dirty="0"/>
          </a:p>
          <a:p>
            <a:pPr marL="231775" lvl="1" indent="-231775" eaLnBrk="1" hangingPunct="1">
              <a:lnSpc>
                <a:spcPct val="80000"/>
              </a:lnSpc>
            </a:pPr>
            <a:r>
              <a:rPr lang="en-US" sz="2000" dirty="0"/>
              <a:t>The experience of dying  and the fear of not being able to react properly to such an event has forced southerners to create a complex strategy to enable them to face and conquer death</a:t>
            </a:r>
          </a:p>
          <a:p>
            <a:pPr marL="231775" lvl="1" indent="-231775" eaLnBrk="1" hangingPunct="1">
              <a:lnSpc>
                <a:spcPct val="80000"/>
              </a:lnSpc>
            </a:pPr>
            <a:endParaRPr lang="en-US" sz="2000" dirty="0"/>
          </a:p>
          <a:p>
            <a:pPr marL="231775" lvl="1" indent="-231775" eaLnBrk="1" hangingPunct="1">
              <a:lnSpc>
                <a:spcPct val="80000"/>
              </a:lnSpc>
            </a:pPr>
            <a:r>
              <a:rPr lang="en-US" sz="2000" dirty="0"/>
              <a:t>The purpose of these </a:t>
            </a:r>
            <a:r>
              <a:rPr lang="en-US" b="1" dirty="0"/>
              <a:t>rituals</a:t>
            </a:r>
            <a:r>
              <a:rPr lang="en-US" dirty="0"/>
              <a:t> </a:t>
            </a:r>
            <a:r>
              <a:rPr lang="en-US" sz="2000" dirty="0"/>
              <a:t>is to re-establish contact between the living and the dead, because according to southern beliefs, the family includes both the living and 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2867" name="Rectangle 3"/>
          <p:cNvSpPr>
            <a:spLocks noGrp="1" noChangeArrowheads="1"/>
          </p:cNvSpPr>
          <p:nvPr>
            <p:ph type="body" idx="1"/>
          </p:nvPr>
        </p:nvSpPr>
        <p:spPr>
          <a:xfrm>
            <a:off x="914400" y="2098344"/>
            <a:ext cx="7315200" cy="3600986"/>
          </a:xfrm>
        </p:spPr>
        <p:txBody>
          <a:bodyPr/>
          <a:lstStyle/>
          <a:p>
            <a:pPr marL="0" indent="0" algn="ctr" eaLnBrk="1" hangingPunct="1">
              <a:spcBef>
                <a:spcPts val="0"/>
              </a:spcBef>
              <a:buNone/>
            </a:pPr>
            <a:r>
              <a:rPr lang="en-US" sz="2800" dirty="0"/>
              <a:t>Each family member has reciprocal rights and duties, and people tend to attach great value to these obligations</a:t>
            </a:r>
          </a:p>
          <a:p>
            <a:pPr eaLnBrk="1" hangingPunct="1">
              <a:spcBef>
                <a:spcPts val="0"/>
              </a:spcBef>
            </a:pPr>
            <a:endParaRPr lang="en-US" dirty="0"/>
          </a:p>
          <a:p>
            <a:pPr lvl="1" eaLnBrk="1" hangingPunct="1">
              <a:spcBef>
                <a:spcPts val="0"/>
              </a:spcBef>
            </a:pPr>
            <a:r>
              <a:rPr lang="en-US" b="1" dirty="0"/>
              <a:t>The dead </a:t>
            </a:r>
            <a:r>
              <a:rPr lang="en-US" dirty="0"/>
              <a:t>have to protect </a:t>
            </a:r>
            <a:r>
              <a:rPr lang="en-US" b="1" dirty="0"/>
              <a:t>the living</a:t>
            </a:r>
          </a:p>
          <a:p>
            <a:pPr lvl="1" eaLnBrk="1" hangingPunct="1">
              <a:spcBef>
                <a:spcPts val="0"/>
              </a:spcBef>
            </a:pPr>
            <a:endParaRPr lang="en-US" dirty="0"/>
          </a:p>
          <a:p>
            <a:pPr lvl="1" eaLnBrk="1" hangingPunct="1">
              <a:spcBef>
                <a:spcPts val="0"/>
              </a:spcBef>
            </a:pPr>
            <a:r>
              <a:rPr lang="en-US" b="1" dirty="0"/>
              <a:t>The living </a:t>
            </a:r>
            <a:r>
              <a:rPr lang="en-US" dirty="0"/>
              <a:t>have to keep alive the memory of </a:t>
            </a:r>
            <a:r>
              <a:rPr lang="en-US" b="1" dirty="0"/>
              <a:t>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3891" name="Rectangle 3"/>
          <p:cNvSpPr>
            <a:spLocks noGrp="1" noChangeArrowheads="1"/>
          </p:cNvSpPr>
          <p:nvPr>
            <p:ph type="body" idx="1"/>
          </p:nvPr>
        </p:nvSpPr>
        <p:spPr>
          <a:xfrm>
            <a:off x="914400" y="2514600"/>
            <a:ext cx="7315200" cy="2597827"/>
          </a:xfrm>
        </p:spPr>
        <p:txBody>
          <a:bodyPr/>
          <a:lstStyle/>
          <a:p>
            <a:pPr marL="0" indent="0" algn="ctr" eaLnBrk="1" hangingPunct="1">
              <a:lnSpc>
                <a:spcPct val="150000"/>
              </a:lnSpc>
              <a:spcBef>
                <a:spcPts val="0"/>
              </a:spcBef>
              <a:buNone/>
            </a:pPr>
            <a:r>
              <a:rPr lang="en-US" sz="2800" dirty="0"/>
              <a:t>This distinction between north and south can be found easily in Italian operas that tend to depict the characteristics </a:t>
            </a:r>
          </a:p>
          <a:p>
            <a:pPr marL="0" indent="0" algn="ctr" eaLnBrk="1" hangingPunct="1">
              <a:lnSpc>
                <a:spcPct val="150000"/>
              </a:lnSpc>
              <a:spcBef>
                <a:spcPts val="0"/>
              </a:spcBef>
              <a:buNone/>
            </a:pPr>
            <a:r>
              <a:rPr lang="en-US" sz="2800" dirty="0"/>
              <a:t>of one region or the other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http://en.wikipedia.org/wiki/Tosca</a:t>
            </a:r>
            <a:endParaRPr lang="en-US" sz="800" b="0" i="0" dirty="0">
              <a:solidFill>
                <a:srgbClr val="000000"/>
              </a:solidFill>
            </a:endParaRPr>
          </a:p>
        </p:txBody>
      </p:sp>
      <p:pic>
        <p:nvPicPr>
          <p:cNvPr id="8194" name="Picture 2"/>
          <p:cNvPicPr>
            <a:picLocks noChangeAspect="1" noChangeArrowheads="1"/>
          </p:cNvPicPr>
          <p:nvPr/>
        </p:nvPicPr>
        <p:blipFill>
          <a:blip r:embed="rId3" cstate="print"/>
          <a:srcRect/>
          <a:stretch>
            <a:fillRect/>
          </a:stretch>
        </p:blipFill>
        <p:spPr bwMode="auto">
          <a:xfrm>
            <a:off x="734703" y="381000"/>
            <a:ext cx="3924895" cy="5519383"/>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4710752" y="609600"/>
            <a:ext cx="3260109" cy="5015552"/>
          </a:xfrm>
          <a:prstGeom prst="rect">
            <a:avLst/>
          </a:prstGeom>
          <a:noFill/>
          <a:ln w="9525">
            <a:noFill/>
            <a:miter lim="800000"/>
            <a:headEnd/>
            <a:tailEnd/>
          </a:ln>
        </p:spPr>
      </p:pic>
      <p:sp>
        <p:nvSpPr>
          <p:cNvPr id="6" name="Rectangle 5"/>
          <p:cNvSpPr/>
          <p:nvPr/>
        </p:nvSpPr>
        <p:spPr>
          <a:xfrm>
            <a:off x="5257800" y="4386894"/>
            <a:ext cx="2355132" cy="1175706"/>
          </a:xfrm>
          <a:prstGeom prst="rect">
            <a:avLst/>
          </a:prstGeom>
        </p:spPr>
        <p:txBody>
          <a:bodyPr wrap="none">
            <a:spAutoFit/>
          </a:bodyPr>
          <a:lstStyle/>
          <a:p>
            <a:r>
              <a:rPr lang="it-IT" b="0" dirty="0">
                <a:solidFill>
                  <a:srgbClr val="FFFFFF"/>
                </a:solidFill>
              </a:rPr>
              <a:t>Cavalleria </a:t>
            </a:r>
          </a:p>
          <a:p>
            <a:r>
              <a:rPr lang="it-IT" b="0" dirty="0">
                <a:solidFill>
                  <a:srgbClr val="FFFFFF"/>
                </a:solidFill>
              </a:rPr>
              <a:t>Rusticana</a:t>
            </a:r>
            <a:endParaRPr lang="en-US" dirty="0"/>
          </a:p>
        </p:txBody>
      </p:sp>
      <p:sp>
        <p:nvSpPr>
          <p:cNvPr id="7" name="Rectangle 6"/>
          <p:cNvSpPr/>
          <p:nvPr/>
        </p:nvSpPr>
        <p:spPr>
          <a:xfrm>
            <a:off x="5628459" y="5704768"/>
            <a:ext cx="1529586" cy="584775"/>
          </a:xfrm>
          <a:prstGeom prst="rect">
            <a:avLst/>
          </a:prstGeom>
        </p:spPr>
        <p:txBody>
          <a:bodyPr wrap="none">
            <a:spAutoFit/>
          </a:bodyPr>
          <a:lstStyle/>
          <a:p>
            <a:r>
              <a:rPr lang="it-IT" i="0" dirty="0">
                <a:solidFill>
                  <a:srgbClr val="000000"/>
                </a:solidFill>
              </a:rPr>
              <a:t>South</a:t>
            </a:r>
            <a:endParaRPr lang="en-US" i="0" dirty="0">
              <a:solidFill>
                <a:srgbClr val="000000"/>
              </a:solidFill>
            </a:endParaRPr>
          </a:p>
        </p:txBody>
      </p:sp>
      <p:sp>
        <p:nvSpPr>
          <p:cNvPr id="8" name="Rectangle 7"/>
          <p:cNvSpPr/>
          <p:nvPr/>
        </p:nvSpPr>
        <p:spPr>
          <a:xfrm>
            <a:off x="1994848" y="5701352"/>
            <a:ext cx="1497526" cy="584775"/>
          </a:xfrm>
          <a:prstGeom prst="rect">
            <a:avLst/>
          </a:prstGeom>
        </p:spPr>
        <p:txBody>
          <a:bodyPr wrap="none">
            <a:spAutoFit/>
          </a:bodyPr>
          <a:lstStyle/>
          <a:p>
            <a:r>
              <a:rPr lang="it-IT" i="0" dirty="0">
                <a:solidFill>
                  <a:srgbClr val="000000"/>
                </a:solidFill>
              </a:rPr>
              <a:t>North</a:t>
            </a:r>
            <a:endParaRPr lang="en-US" i="0" dirty="0">
              <a:solidFill>
                <a:srgbClr val="000000"/>
              </a:solidFill>
            </a:endParaRP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4915" name="Rectangle 3"/>
          <p:cNvSpPr>
            <a:spLocks noGrp="1" noChangeArrowheads="1"/>
          </p:cNvSpPr>
          <p:nvPr>
            <p:ph type="body" idx="1"/>
          </p:nvPr>
        </p:nvSpPr>
        <p:spPr>
          <a:xfrm>
            <a:off x="914400" y="2242242"/>
            <a:ext cx="7315200" cy="3323987"/>
          </a:xfrm>
        </p:spPr>
        <p:txBody>
          <a:bodyPr/>
          <a:lstStyle/>
          <a:p>
            <a:pPr marL="0" indent="0" algn="ctr" eaLnBrk="1" hangingPunct="1">
              <a:lnSpc>
                <a:spcPct val="150000"/>
              </a:lnSpc>
              <a:spcBef>
                <a:spcPts val="0"/>
              </a:spcBef>
              <a:buNone/>
            </a:pPr>
            <a:r>
              <a:rPr lang="en-US" sz="2800" dirty="0"/>
              <a:t>for e.g. . . . </a:t>
            </a:r>
          </a:p>
          <a:p>
            <a:pPr marL="0" indent="0" algn="ctr" eaLnBrk="1" hangingPunct="1">
              <a:lnSpc>
                <a:spcPct val="150000"/>
              </a:lnSpc>
              <a:spcBef>
                <a:spcPts val="0"/>
              </a:spcBef>
              <a:buNone/>
            </a:pPr>
            <a:r>
              <a:rPr lang="en-US" sz="2800" b="1" i="1" dirty="0" err="1"/>
              <a:t>Cavalleria</a:t>
            </a:r>
            <a:r>
              <a:rPr lang="en-US" sz="2800" b="1" i="1" dirty="0"/>
              <a:t> </a:t>
            </a:r>
            <a:r>
              <a:rPr lang="en-US" sz="2800" b="1" i="1" dirty="0" err="1"/>
              <a:t>Rusticana</a:t>
            </a:r>
            <a:r>
              <a:rPr lang="en-US" sz="2800" dirty="0"/>
              <a:t>, by Pietro Mascagni, represents a classic southern opera with its emphasis on humble, folk, suspicion, and revenge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205325" y="6551842"/>
            <a:ext cx="2723823"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http://en.wikipedia.org/wiki/Cavalleria_rusticana</a:t>
            </a:r>
            <a:endParaRPr lang="en-US" sz="800" b="0" i="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457200" y="952500"/>
            <a:ext cx="8229600" cy="5143500"/>
          </a:xfrm>
          <a:prstGeom prst="rect">
            <a:avLst/>
          </a:prstGeom>
          <a:noFill/>
          <a:ln w="9525">
            <a:noFill/>
            <a:miter lim="800000"/>
            <a:headEnd/>
            <a:tailEnd/>
          </a:ln>
        </p:spPr>
      </p:pic>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200400" y="6549570"/>
            <a:ext cx="2723823"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http://en.wikipedia.org/wiki/Cavalleria_rusticana</a:t>
            </a:r>
            <a:endParaRPr lang="en-US" sz="800" b="0" i="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457200" y="943428"/>
            <a:ext cx="8229600" cy="5143500"/>
          </a:xfrm>
          <a:prstGeom prst="rect">
            <a:avLst/>
          </a:prstGeom>
          <a:noFill/>
          <a:ln w="9525">
            <a:noFill/>
            <a:miter lim="800000"/>
            <a:headEnd/>
            <a:tailEnd/>
          </a:ln>
        </p:spPr>
      </p:pic>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205325" y="6551842"/>
            <a:ext cx="2723823"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http://en.wikipedia.org/wiki/Cavalleria_rusticana</a:t>
            </a:r>
            <a:endParaRPr lang="en-US" sz="800" b="0" i="0" dirty="0">
              <a:solidFill>
                <a:srgbClr val="00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
        <p:nvSpPr>
          <p:cNvPr id="5" name="Rectangle 4"/>
          <p:cNvSpPr/>
          <p:nvPr/>
        </p:nvSpPr>
        <p:spPr>
          <a:xfrm>
            <a:off x="6128086" y="4749225"/>
            <a:ext cx="2558714" cy="584775"/>
          </a:xfrm>
          <a:prstGeom prst="rect">
            <a:avLst/>
          </a:prstGeom>
        </p:spPr>
        <p:txBody>
          <a:bodyPr wrap="none">
            <a:spAutoFit/>
          </a:bodyPr>
          <a:lstStyle/>
          <a:p>
            <a:r>
              <a:rPr lang="en-US" i="0" dirty="0">
                <a:solidFill>
                  <a:srgbClr val="FF0000"/>
                </a:solidFill>
              </a:rPr>
              <a:t>the </a:t>
            </a:r>
            <a:r>
              <a:rPr lang="en-US" dirty="0">
                <a:solidFill>
                  <a:srgbClr val="FF0000"/>
                </a:solidFill>
              </a:rPr>
              <a:t>Piazza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1902649630"/>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843848" y="6551842"/>
            <a:ext cx="3446777"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http://www.culturevulture.net/Opera/cavalleriahgo_10-08.htm</a:t>
            </a:r>
            <a:endParaRPr lang="en-US" sz="800" b="0" i="0" dirty="0">
              <a:solidFill>
                <a:srgbClr val="000000"/>
              </a:solidFill>
            </a:endParaRPr>
          </a:p>
        </p:txBody>
      </p:sp>
      <p:sp>
        <p:nvSpPr>
          <p:cNvPr id="8" name="Rectangle 2"/>
          <p:cNvSpPr>
            <a:spLocks noChangeArrowheads="1"/>
          </p:cNvSpPr>
          <p:nvPr/>
        </p:nvSpPr>
        <p:spPr bwMode="auto">
          <a:xfrm>
            <a:off x="733751" y="5791200"/>
            <a:ext cx="7648249" cy="307777"/>
          </a:xfrm>
          <a:prstGeom prst="rect">
            <a:avLst/>
          </a:prstGeom>
          <a:noFill/>
          <a:ln w="9525">
            <a:noFill/>
            <a:miter lim="800000"/>
            <a:headEnd/>
            <a:tailEnd/>
          </a:ln>
        </p:spPr>
        <p:txBody>
          <a:bodyPr wrap="none">
            <a:spAutoFit/>
          </a:bodyPr>
          <a:lstStyle/>
          <a:p>
            <a:r>
              <a:rPr lang="en-US" sz="1400" b="0" i="0" dirty="0">
                <a:solidFill>
                  <a:srgbClr val="FFFFFF"/>
                </a:solidFill>
              </a:rPr>
              <a:t>An, of course, even in a small village they manage to get lots of people on stage.</a:t>
            </a:r>
          </a:p>
        </p:txBody>
      </p:sp>
      <p:pic>
        <p:nvPicPr>
          <p:cNvPr id="3077" name="Picture 5"/>
          <p:cNvPicPr>
            <a:picLocks noChangeAspect="1" noChangeArrowheads="1"/>
          </p:cNvPicPr>
          <p:nvPr/>
        </p:nvPicPr>
        <p:blipFill>
          <a:blip r:embed="rId3" cstate="print"/>
          <a:srcRect/>
          <a:stretch>
            <a:fillRect/>
          </a:stretch>
        </p:blipFill>
        <p:spPr bwMode="auto">
          <a:xfrm>
            <a:off x="685800" y="508002"/>
            <a:ext cx="7772400" cy="5181600"/>
          </a:xfrm>
          <a:prstGeom prst="rect">
            <a:avLst/>
          </a:prstGeom>
          <a:noFill/>
          <a:ln w="9525">
            <a:noFill/>
            <a:miter lim="800000"/>
            <a:headEnd/>
            <a:tailEnd/>
          </a:ln>
        </p:spPr>
      </p:pic>
      <p:sp>
        <p:nvSpPr>
          <p:cNvPr id="10" name="Rectangle 2"/>
          <p:cNvSpPr>
            <a:spLocks noChangeArrowheads="1"/>
          </p:cNvSpPr>
          <p:nvPr/>
        </p:nvSpPr>
        <p:spPr bwMode="auto">
          <a:xfrm>
            <a:off x="1632344" y="6093023"/>
            <a:ext cx="5878533" cy="307777"/>
          </a:xfrm>
          <a:prstGeom prst="rect">
            <a:avLst/>
          </a:prstGeom>
          <a:noFill/>
          <a:ln w="9525">
            <a:noFill/>
            <a:miter lim="800000"/>
            <a:headEnd/>
            <a:tailEnd/>
          </a:ln>
        </p:spPr>
        <p:txBody>
          <a:bodyPr wrap="none">
            <a:spAutoFit/>
          </a:bodyPr>
          <a:lstStyle/>
          <a:p>
            <a:r>
              <a:rPr lang="it-IT" sz="1400" b="0" i="0" dirty="0">
                <a:solidFill>
                  <a:srgbClr val="FFFFFF"/>
                </a:solidFill>
              </a:rPr>
              <a:t>Maria Markina and Brandon Jovanovich in </a:t>
            </a:r>
            <a:r>
              <a:rPr lang="it-IT" sz="1400" b="0" dirty="0">
                <a:solidFill>
                  <a:srgbClr val="FFFFFF"/>
                </a:solidFill>
              </a:rPr>
              <a:t>Cavalleria Rusticana</a:t>
            </a:r>
            <a:r>
              <a:rPr lang="it-IT" sz="1400" b="0" i="0" dirty="0">
                <a:solidFill>
                  <a:srgbClr val="FFFFFF"/>
                </a:solidFill>
              </a:rPr>
              <a:t>.</a:t>
            </a:r>
            <a:endParaRPr lang="en-US" sz="1400" b="0" i="0" dirty="0">
              <a:solidFill>
                <a:srgbClr val="FFFFFF"/>
              </a:solidFill>
            </a:endParaRPr>
          </a:p>
        </p:txBody>
      </p:sp>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843848" y="6551842"/>
            <a:ext cx="3446777"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http://www.culturevulture.net/Opera/cavalleriahgo_10-08.htm</a:t>
            </a:r>
            <a:endParaRPr lang="en-US" sz="800" b="0" i="0" dirty="0">
              <a:solidFill>
                <a:srgbClr val="000000"/>
              </a:solidFill>
            </a:endParaRPr>
          </a:p>
        </p:txBody>
      </p:sp>
      <p:sp>
        <p:nvSpPr>
          <p:cNvPr id="8" name="Rectangle 2"/>
          <p:cNvSpPr>
            <a:spLocks noChangeArrowheads="1"/>
          </p:cNvSpPr>
          <p:nvPr/>
        </p:nvSpPr>
        <p:spPr bwMode="auto">
          <a:xfrm>
            <a:off x="733751" y="5791200"/>
            <a:ext cx="7648249" cy="307777"/>
          </a:xfrm>
          <a:prstGeom prst="rect">
            <a:avLst/>
          </a:prstGeom>
          <a:noFill/>
          <a:ln w="9525">
            <a:noFill/>
            <a:miter lim="800000"/>
            <a:headEnd/>
            <a:tailEnd/>
          </a:ln>
        </p:spPr>
        <p:txBody>
          <a:bodyPr wrap="none">
            <a:spAutoFit/>
          </a:bodyPr>
          <a:lstStyle/>
          <a:p>
            <a:r>
              <a:rPr lang="en-US" sz="1400" b="0" i="0" dirty="0">
                <a:solidFill>
                  <a:srgbClr val="FFFFFF"/>
                </a:solidFill>
              </a:rPr>
              <a:t>An, of course, even in a small village they manage to get lots of people on stage.</a:t>
            </a:r>
          </a:p>
        </p:txBody>
      </p:sp>
      <p:sp>
        <p:nvSpPr>
          <p:cNvPr id="10" name="Rectangle 2"/>
          <p:cNvSpPr>
            <a:spLocks noChangeArrowheads="1"/>
          </p:cNvSpPr>
          <p:nvPr/>
        </p:nvSpPr>
        <p:spPr bwMode="auto">
          <a:xfrm>
            <a:off x="1632344" y="6093023"/>
            <a:ext cx="5878533" cy="307777"/>
          </a:xfrm>
          <a:prstGeom prst="rect">
            <a:avLst/>
          </a:prstGeom>
          <a:noFill/>
          <a:ln w="9525">
            <a:noFill/>
            <a:miter lim="800000"/>
            <a:headEnd/>
            <a:tailEnd/>
          </a:ln>
        </p:spPr>
        <p:txBody>
          <a:bodyPr wrap="none">
            <a:spAutoFit/>
          </a:bodyPr>
          <a:lstStyle/>
          <a:p>
            <a:r>
              <a:rPr lang="it-IT" sz="1400" b="0" i="0" dirty="0">
                <a:solidFill>
                  <a:srgbClr val="FFFFFF"/>
                </a:solidFill>
              </a:rPr>
              <a:t>Maria Markina and Brandon Jovanovich in </a:t>
            </a:r>
            <a:r>
              <a:rPr lang="it-IT" sz="1400" b="0" dirty="0">
                <a:solidFill>
                  <a:srgbClr val="FFFFFF"/>
                </a:solidFill>
              </a:rPr>
              <a:t>Cavalleria Rusticana</a:t>
            </a:r>
            <a:r>
              <a:rPr lang="it-IT" sz="1400" b="0" i="0" dirty="0">
                <a:solidFill>
                  <a:srgbClr val="FFFFFF"/>
                </a:solidFill>
              </a:rPr>
              <a:t>.</a:t>
            </a:r>
            <a:endParaRPr lang="en-US" sz="1400" b="0" i="0" dirty="0">
              <a:solidFill>
                <a:srgbClr val="FFFFFF"/>
              </a:solidFill>
            </a:endParaRPr>
          </a:p>
        </p:txBody>
      </p:sp>
      <p:pic>
        <p:nvPicPr>
          <p:cNvPr id="4098" name="Picture 2"/>
          <p:cNvPicPr>
            <a:picLocks noChangeAspect="1" noChangeArrowheads="1"/>
          </p:cNvPicPr>
          <p:nvPr/>
        </p:nvPicPr>
        <p:blipFill>
          <a:blip r:embed="rId3" cstate="print"/>
          <a:srcRect/>
          <a:stretch>
            <a:fillRect/>
          </a:stretch>
        </p:blipFill>
        <p:spPr bwMode="auto">
          <a:xfrm>
            <a:off x="685800" y="1306284"/>
            <a:ext cx="7772400" cy="4368089"/>
          </a:xfrm>
          <a:prstGeom prst="rect">
            <a:avLst/>
          </a:prstGeom>
          <a:noFill/>
          <a:ln w="9525">
            <a:noFill/>
            <a:miter lim="800000"/>
            <a:headEnd/>
            <a:tailEnd/>
          </a:ln>
        </p:spPr>
      </p:pic>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5939" name="Rectangle 3"/>
          <p:cNvSpPr>
            <a:spLocks noGrp="1" noChangeArrowheads="1"/>
          </p:cNvSpPr>
          <p:nvPr>
            <p:ph type="body" idx="1"/>
          </p:nvPr>
        </p:nvSpPr>
        <p:spPr>
          <a:xfrm>
            <a:off x="914400" y="2104032"/>
            <a:ext cx="7315200" cy="3970318"/>
          </a:xfrm>
        </p:spPr>
        <p:txBody>
          <a:bodyPr/>
          <a:lstStyle/>
          <a:p>
            <a:pPr marL="0" indent="0" algn="ctr" eaLnBrk="1" hangingPunct="1">
              <a:buNone/>
            </a:pPr>
            <a:r>
              <a:rPr lang="en-US" sz="2800" dirty="0"/>
              <a:t>In contrast, Giuseppe Verdi’s </a:t>
            </a:r>
          </a:p>
          <a:p>
            <a:pPr marL="0" indent="0" algn="ctr" eaLnBrk="1" hangingPunct="1">
              <a:buNone/>
            </a:pPr>
            <a:r>
              <a:rPr lang="en-US" sz="2800" b="1" i="1" dirty="0"/>
              <a:t>Tosca</a:t>
            </a:r>
            <a:r>
              <a:rPr lang="en-US" sz="2800" dirty="0"/>
              <a:t> emphasizes the north, </a:t>
            </a:r>
          </a:p>
          <a:p>
            <a:pPr marL="0" indent="0" algn="ctr" eaLnBrk="1" hangingPunct="1">
              <a:buNone/>
            </a:pPr>
            <a:r>
              <a:rPr lang="en-US" sz="2800" dirty="0"/>
              <a:t>as it takes place in elegant urban settings in which important personages display more subtle and complex feelings, </a:t>
            </a:r>
          </a:p>
          <a:p>
            <a:pPr marL="0" indent="0" algn="ctr" eaLnBrk="1" hangingPunct="1">
              <a:buNone/>
            </a:pPr>
            <a:r>
              <a:rPr lang="en-US" sz="2800" dirty="0"/>
              <a:t>although no less passionate </a:t>
            </a:r>
          </a:p>
          <a:p>
            <a:pPr marL="0" indent="0" algn="ctr" eaLnBrk="1" hangingPunct="1">
              <a:buNone/>
            </a:pPr>
            <a:r>
              <a:rPr lang="en-US" sz="2800" dirty="0"/>
              <a:t>(and perhaps even more so) </a:t>
            </a:r>
          </a:p>
          <a:p>
            <a:pPr marL="0" indent="0" algn="ctr" eaLnBrk="1" hangingPunct="1">
              <a:buNone/>
            </a:pPr>
            <a:r>
              <a:rPr lang="en-US" sz="2800" dirty="0"/>
              <a:t>than those found among the southerners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http://en.wikipedia.org/wiki/Tosca</a:t>
            </a:r>
            <a:endParaRPr lang="en-US" sz="800" b="0" i="0" dirty="0">
              <a:solidFill>
                <a:srgbClr val="000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63056" y="2319278"/>
            <a:ext cx="5181600" cy="2862322"/>
          </a:xfrm>
          <a:prstGeom prst="rect">
            <a:avLst/>
          </a:prstGeom>
          <a:noFill/>
          <a:ln w="9525">
            <a:noFill/>
            <a:miter lim="800000"/>
            <a:headEnd/>
            <a:tailEnd/>
          </a:ln>
        </p:spPr>
        <p:txBody>
          <a:bodyPr wrap="square">
            <a:spAutoFit/>
          </a:bodyPr>
          <a:lstStyle/>
          <a:p>
            <a:pPr>
              <a:lnSpc>
                <a:spcPct val="150000"/>
              </a:lnSpc>
            </a:pPr>
            <a:r>
              <a:rPr lang="en-US" sz="4000" i="0" dirty="0">
                <a:solidFill>
                  <a:srgbClr val="FF0000"/>
                </a:solidFill>
                <a:latin typeface="Arial" charset="0"/>
              </a:rPr>
              <a:t>major anthropological studies of Italy . . .</a:t>
            </a:r>
          </a:p>
        </p:txBody>
      </p:sp>
    </p:spTree>
    <p:extLst>
      <p:ext uri="{BB962C8B-B14F-4D97-AF65-F5344CB8AC3E}">
        <p14:creationId xmlns:p14="http://schemas.microsoft.com/office/powerpoint/2010/main" val="1995327564"/>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7923" name="Rectangle 3"/>
          <p:cNvSpPr>
            <a:spLocks noGrp="1" noChangeArrowheads="1"/>
          </p:cNvSpPr>
          <p:nvPr>
            <p:ph type="body" idx="1"/>
          </p:nvPr>
        </p:nvSpPr>
        <p:spPr/>
        <p:txBody>
          <a:bodyPr/>
          <a:lstStyle/>
          <a:p>
            <a:pPr eaLnBrk="1" hangingPunct="1"/>
            <a:r>
              <a:rPr lang="en-US" dirty="0"/>
              <a:t>certain regions have become affiliated with certain research problems</a:t>
            </a:r>
          </a:p>
        </p:txBody>
      </p:sp>
      <p:sp>
        <p:nvSpPr>
          <p:cNvPr id="337924"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algn="l"/>
            <a:r>
              <a:rPr lang="en-US" sz="1200" b="0" i="0" dirty="0">
                <a:latin typeface="Arial" charset="0"/>
              </a:rPr>
              <a:t>Susan </a:t>
            </a:r>
            <a:r>
              <a:rPr lang="en-US" sz="1200" b="0" i="0" dirty="0" err="1">
                <a:latin typeface="Arial" charset="0"/>
              </a:rPr>
              <a:t>Parman</a:t>
            </a:r>
            <a:r>
              <a:rPr lang="en-US" sz="1200" b="0" i="0" dirty="0">
                <a:latin typeface="Arial" charset="0"/>
              </a:rPr>
              <a:t>, </a:t>
            </a:r>
            <a:r>
              <a:rPr lang="en-US" sz="1200" b="0" dirty="0">
                <a:latin typeface="Arial" charset="0"/>
                <a:hlinkClick r:id="rId2"/>
              </a:rPr>
              <a:t>Europe in the Anthropological Imagination</a:t>
            </a:r>
            <a:r>
              <a:rPr lang="en-US" sz="1200" b="0" i="0" dirty="0">
                <a:latin typeface="Arial" charset="0"/>
              </a:rPr>
              <a:t>, pp. 11 - 14</a:t>
            </a: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2019" name="Rectangle 3"/>
          <p:cNvSpPr>
            <a:spLocks noGrp="1" noChangeArrowheads="1"/>
          </p:cNvSpPr>
          <p:nvPr>
            <p:ph type="body" idx="1"/>
          </p:nvPr>
        </p:nvSpPr>
        <p:spPr/>
        <p:txBody>
          <a:bodyPr/>
          <a:lstStyle/>
          <a:p>
            <a:pPr eaLnBrk="1" hangingPunct="1"/>
            <a:endParaRPr lang="en-US" sz="2800" dirty="0"/>
          </a:p>
          <a:p>
            <a:pPr eaLnBrk="1" hangingPunct="1"/>
            <a:r>
              <a:rPr lang="en-US" sz="2800" dirty="0"/>
              <a:t>. . . David I. </a:t>
            </a:r>
            <a:r>
              <a:rPr lang="en-US" sz="2800" dirty="0" err="1"/>
              <a:t>Kertzer</a:t>
            </a:r>
            <a:r>
              <a:rPr lang="en-US" sz="2800" dirty="0"/>
              <a:t> notes in his review of American anthropologists working in Italy, most work </a:t>
            </a:r>
            <a:r>
              <a:rPr lang="en-US" sz="1400" dirty="0"/>
              <a:t>[in Italy]</a:t>
            </a:r>
            <a:r>
              <a:rPr lang="en-US" sz="2800" dirty="0"/>
              <a:t> continues to be done on islands and in the rural south</a:t>
            </a:r>
          </a:p>
        </p:txBody>
      </p:sp>
      <p:sp>
        <p:nvSpPr>
          <p:cNvPr id="342020"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algn="l"/>
            <a:r>
              <a:rPr lang="en-US" sz="1200" b="0" i="0">
                <a:latin typeface="Arial" charset="0"/>
              </a:rPr>
              <a:t>Susan Parman, </a:t>
            </a:r>
            <a:r>
              <a:rPr lang="en-US" sz="1200" b="0">
                <a:latin typeface="Arial" charset="0"/>
                <a:hlinkClick r:id="rId2"/>
              </a:rPr>
              <a:t>Europe in the Anthropological Imagination</a:t>
            </a:r>
            <a:r>
              <a:rPr lang="en-US" sz="1200" b="0" i="0">
                <a:latin typeface="Arial" charset="0"/>
              </a:rPr>
              <a:t>, pp. 11 - 14</a:t>
            </a:r>
          </a:p>
        </p:txBody>
      </p:sp>
    </p:spTree>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9187" name="Rectangle 3"/>
          <p:cNvSpPr>
            <a:spLocks noGrp="1" noChangeArrowheads="1"/>
          </p:cNvSpPr>
          <p:nvPr>
            <p:ph type="body" idx="1"/>
          </p:nvPr>
        </p:nvSpPr>
        <p:spPr/>
        <p:txBody>
          <a:bodyPr/>
          <a:lstStyle/>
          <a:p>
            <a:pPr eaLnBrk="1" hangingPunct="1"/>
            <a:r>
              <a:rPr lang="en-US"/>
              <a:t>in addition, anthropologists often are drawn to border regions</a:t>
            </a:r>
          </a:p>
        </p:txBody>
      </p:sp>
      <p:sp>
        <p:nvSpPr>
          <p:cNvPr id="349188"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algn="l"/>
            <a:r>
              <a:rPr lang="en-US" sz="1200" b="0" i="0">
                <a:latin typeface="Arial" charset="0"/>
              </a:rPr>
              <a:t>Susan Parman, </a:t>
            </a:r>
            <a:r>
              <a:rPr lang="en-US" sz="1200" b="0">
                <a:latin typeface="Arial" charset="0"/>
                <a:hlinkClick r:id="rId2"/>
              </a:rPr>
              <a:t>Europe in the Anthropological Imagination</a:t>
            </a:r>
            <a:r>
              <a:rPr lang="en-US" sz="1200" b="0" i="0">
                <a:latin typeface="Arial" charset="0"/>
              </a:rPr>
              <a:t>, pp. 11 - 14</a:t>
            </a:r>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3043" name="Rectangle 3"/>
          <p:cNvSpPr>
            <a:spLocks noGrp="1" noChangeArrowheads="1"/>
          </p:cNvSpPr>
          <p:nvPr>
            <p:ph type="body" idx="1"/>
          </p:nvPr>
        </p:nvSpPr>
        <p:spPr/>
        <p:txBody>
          <a:bodyPr/>
          <a:lstStyle/>
          <a:p>
            <a:pPr eaLnBrk="1" hangingPunct="1">
              <a:lnSpc>
                <a:spcPct val="100000"/>
              </a:lnSpc>
            </a:pPr>
            <a:r>
              <a:rPr lang="en-US"/>
              <a:t>In addition, anthropologists often are drawn to border regions…</a:t>
            </a:r>
          </a:p>
          <a:p>
            <a:pPr eaLnBrk="1" hangingPunct="1">
              <a:lnSpc>
                <a:spcPct val="100000"/>
              </a:lnSpc>
            </a:pPr>
            <a:endParaRPr lang="en-US"/>
          </a:p>
          <a:p>
            <a:pPr lvl="2" eaLnBrk="1" hangingPunct="1">
              <a:lnSpc>
                <a:spcPct val="100000"/>
              </a:lnSpc>
            </a:pPr>
            <a:r>
              <a:rPr lang="en-US" sz="2000">
                <a:solidFill>
                  <a:schemeClr val="accent1"/>
                </a:solidFill>
              </a:rPr>
              <a:t>Saunders near the French border</a:t>
            </a:r>
          </a:p>
          <a:p>
            <a:pPr lvl="2" eaLnBrk="1" hangingPunct="1">
              <a:lnSpc>
                <a:spcPct val="100000"/>
              </a:lnSpc>
            </a:pPr>
            <a:r>
              <a:rPr lang="en-US" sz="2000">
                <a:solidFill>
                  <a:schemeClr val="accent1"/>
                </a:solidFill>
              </a:rPr>
              <a:t>Holmes near the Yugoslav border</a:t>
            </a:r>
          </a:p>
          <a:p>
            <a:pPr lvl="2" eaLnBrk="1" hangingPunct="1">
              <a:lnSpc>
                <a:spcPct val="100000"/>
              </a:lnSpc>
            </a:pPr>
            <a:r>
              <a:rPr lang="en-US" sz="2000">
                <a:solidFill>
                  <a:schemeClr val="accent1"/>
                </a:solidFill>
              </a:rPr>
              <a:t>Ward on the Austrian border</a:t>
            </a:r>
          </a:p>
          <a:p>
            <a:pPr lvl="2" eaLnBrk="1" hangingPunct="1">
              <a:lnSpc>
                <a:spcPct val="100000"/>
              </a:lnSpc>
            </a:pPr>
            <a:r>
              <a:rPr lang="en-US" sz="2000"/>
              <a:t>Cole and Wolf spanning the Austrian-Italian border </a:t>
            </a:r>
          </a:p>
        </p:txBody>
      </p:sp>
      <p:sp>
        <p:nvSpPr>
          <p:cNvPr id="343044"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algn="l"/>
            <a:r>
              <a:rPr lang="en-US" sz="1200" b="0" i="0">
                <a:latin typeface="Arial" charset="0"/>
              </a:rPr>
              <a:t>Susan Parman, </a:t>
            </a:r>
            <a:r>
              <a:rPr lang="en-US" sz="1200" b="0">
                <a:latin typeface="Arial" charset="0"/>
                <a:hlinkClick r:id="rId2"/>
              </a:rPr>
              <a:t>Europe in the Anthropological Imagination</a:t>
            </a:r>
            <a:r>
              <a:rPr lang="en-US" sz="1200" b="0" i="0">
                <a:latin typeface="Arial" charset="0"/>
              </a:rPr>
              <a:t>, pp. 11 - 14</a:t>
            </a:r>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4067" name="Rectangle 3"/>
          <p:cNvSpPr>
            <a:spLocks noGrp="1" noChangeArrowheads="1"/>
          </p:cNvSpPr>
          <p:nvPr>
            <p:ph type="body" idx="1"/>
          </p:nvPr>
        </p:nvSpPr>
        <p:spPr/>
        <p:txBody>
          <a:bodyPr/>
          <a:lstStyle/>
          <a:p>
            <a:pPr marL="0" indent="0" eaLnBrk="1" hangingPunct="1">
              <a:buFontTx/>
              <a:buNone/>
            </a:pPr>
            <a:r>
              <a:rPr lang="en-US" b="1" dirty="0"/>
              <a:t>Nancy F. </a:t>
            </a:r>
            <a:r>
              <a:rPr lang="en-US" b="1" dirty="0" err="1"/>
              <a:t>Breuner</a:t>
            </a:r>
            <a:r>
              <a:rPr lang="en-US" b="1" dirty="0"/>
              <a:t> </a:t>
            </a:r>
          </a:p>
          <a:p>
            <a:pPr marL="0" indent="0" eaLnBrk="1" hangingPunct="1">
              <a:buFontTx/>
              <a:buNone/>
            </a:pPr>
            <a:r>
              <a:rPr lang="en-US" sz="2800" dirty="0"/>
              <a:t>1992 	Cult of the Virgin Mary in Southern Italy and Spain. </a:t>
            </a:r>
            <a:r>
              <a:rPr lang="en-US" sz="2800" i="1" dirty="0"/>
              <a:t>Ethos</a:t>
            </a:r>
            <a:r>
              <a:rPr lang="en-US" sz="2800" dirty="0"/>
              <a:t> 20:66-95. </a:t>
            </a:r>
          </a:p>
        </p:txBody>
      </p:sp>
      <p:sp>
        <p:nvSpPr>
          <p:cNvPr id="344068" name="Text Box 4"/>
          <p:cNvSpPr txBox="1">
            <a:spLocks noChangeArrowheads="1"/>
          </p:cNvSpPr>
          <p:nvPr/>
        </p:nvSpPr>
        <p:spPr bwMode="auto">
          <a:xfrm>
            <a:off x="3405188" y="6400574"/>
            <a:ext cx="2309812" cy="366712"/>
          </a:xfrm>
          <a:prstGeom prst="rect">
            <a:avLst/>
          </a:prstGeom>
          <a:noFill/>
          <a:ln w="28575">
            <a:noFill/>
            <a:miter lim="800000"/>
            <a:headEnd/>
            <a:tailEnd/>
          </a:ln>
        </p:spPr>
        <p:txBody>
          <a:bodyPr wrap="none">
            <a:spAutoFit/>
          </a:bodyPr>
          <a:lstStyle/>
          <a:p>
            <a:pPr algn="l">
              <a:spcBef>
                <a:spcPct val="0"/>
              </a:spcBef>
            </a:pPr>
            <a:r>
              <a:rPr lang="en-US" sz="1200" b="0" i="0" dirty="0" err="1">
                <a:latin typeface="Arial" charset="0"/>
                <a:hlinkClick r:id="rId2"/>
              </a:rPr>
              <a:t>Parman's</a:t>
            </a:r>
            <a:r>
              <a:rPr lang="en-US" sz="1200" b="0" i="0" dirty="0">
                <a:latin typeface="Arial" charset="0"/>
                <a:hlinkClick r:id="rId2"/>
              </a:rPr>
              <a:t> classic picks</a:t>
            </a:r>
            <a:r>
              <a:rPr lang="en-US" sz="1800" b="0" i="0" dirty="0">
                <a:latin typeface="Arial" charset="0"/>
              </a:rPr>
              <a:t> </a:t>
            </a:r>
            <a:r>
              <a:rPr lang="en-US" sz="800" b="0" i="0" dirty="0">
                <a:latin typeface="Arial" charset="0"/>
              </a:rPr>
              <a:t>-- Tony Galt</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67978611"/>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51235" name="Rectangle 3"/>
          <p:cNvSpPr>
            <a:spLocks noGrp="1" noChangeArrowheads="1"/>
          </p:cNvSpPr>
          <p:nvPr>
            <p:ph type="body" idx="1"/>
          </p:nvPr>
        </p:nvSpPr>
        <p:spPr/>
        <p:txBody>
          <a:bodyPr/>
          <a:lstStyle/>
          <a:p>
            <a:pPr eaLnBrk="1" hangingPunct="1">
              <a:lnSpc>
                <a:spcPct val="100000"/>
              </a:lnSpc>
            </a:pPr>
            <a:r>
              <a:rPr lang="en-US" sz="2400" dirty="0"/>
              <a:t>the chapters in </a:t>
            </a:r>
            <a:r>
              <a:rPr lang="en-US" sz="2400" dirty="0" err="1"/>
              <a:t>Parman</a:t>
            </a:r>
            <a:r>
              <a:rPr lang="en-US" sz="2400" dirty="0"/>
              <a:t> suggest that there has been a tendency in the history of the anthropology of Europe to ...</a:t>
            </a:r>
          </a:p>
          <a:p>
            <a:pPr eaLnBrk="1" hangingPunct="1">
              <a:lnSpc>
                <a:spcPct val="100000"/>
              </a:lnSpc>
            </a:pPr>
            <a:endParaRPr lang="en-US" sz="2000" dirty="0"/>
          </a:p>
          <a:p>
            <a:pPr lvl="1" eaLnBrk="1" hangingPunct="1">
              <a:lnSpc>
                <a:spcPct val="100000"/>
              </a:lnSpc>
            </a:pPr>
            <a:r>
              <a:rPr lang="en-US" sz="2000" dirty="0" err="1"/>
              <a:t>exoticize</a:t>
            </a:r>
            <a:r>
              <a:rPr lang="en-US" sz="2000" dirty="0"/>
              <a:t> the familiar</a:t>
            </a:r>
          </a:p>
          <a:p>
            <a:pPr lvl="1" eaLnBrk="1" hangingPunct="1">
              <a:lnSpc>
                <a:spcPct val="100000"/>
              </a:lnSpc>
            </a:pPr>
            <a:r>
              <a:rPr lang="en-US" sz="2000" dirty="0"/>
              <a:t>create syndromes of difference</a:t>
            </a:r>
          </a:p>
          <a:p>
            <a:pPr lvl="2" eaLnBrk="1" hangingPunct="1">
              <a:lnSpc>
                <a:spcPct val="100000"/>
              </a:lnSpc>
            </a:pPr>
            <a:r>
              <a:rPr lang="en-US" sz="1800" dirty="0"/>
              <a:t>such as “honor and shame”</a:t>
            </a:r>
          </a:p>
          <a:p>
            <a:pPr lvl="1" eaLnBrk="1" hangingPunct="1">
              <a:lnSpc>
                <a:spcPct val="100000"/>
              </a:lnSpc>
            </a:pPr>
            <a:r>
              <a:rPr lang="en-US" sz="2000" dirty="0"/>
              <a:t>and to stress the study of the rural, the semiliterate folk, the small scale, preferably on islands</a:t>
            </a:r>
          </a:p>
        </p:txBody>
      </p:sp>
      <p:sp>
        <p:nvSpPr>
          <p:cNvPr id="351236"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algn="l"/>
            <a:r>
              <a:rPr lang="en-US" sz="1200" b="0" i="0">
                <a:latin typeface="Arial" charset="0"/>
              </a:rPr>
              <a:t>Susan Parman, </a:t>
            </a:r>
            <a:r>
              <a:rPr lang="en-US" sz="1200" b="0">
                <a:latin typeface="Arial" charset="0"/>
                <a:hlinkClick r:id="rId2"/>
              </a:rPr>
              <a:t>Europe in the Anthropological Imagination</a:t>
            </a:r>
            <a:r>
              <a:rPr lang="en-US" sz="1200" b="0" i="0">
                <a:latin typeface="Arial" charset="0"/>
              </a:rPr>
              <a:t>, pp. 11 - 14</a:t>
            </a:r>
          </a:p>
        </p:txBody>
      </p:sp>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2259" name="Rectangle 3"/>
          <p:cNvSpPr>
            <a:spLocks noGrp="1" noChangeArrowheads="1"/>
          </p:cNvSpPr>
          <p:nvPr>
            <p:ph type="body" idx="1"/>
          </p:nvPr>
        </p:nvSpPr>
        <p:spPr/>
        <p:txBody>
          <a:bodyPr/>
          <a:lstStyle/>
          <a:p>
            <a:pPr eaLnBrk="1" hangingPunct="1"/>
            <a:endParaRPr lang="en-US" sz="2400" b="1" dirty="0">
              <a:solidFill>
                <a:srgbClr val="000000"/>
              </a:solidFill>
            </a:endParaRPr>
          </a:p>
          <a:p>
            <a:pPr eaLnBrk="1" hangingPunct="1"/>
            <a:endParaRPr lang="en-US" sz="2400" b="1" dirty="0">
              <a:solidFill>
                <a:srgbClr val="000000"/>
              </a:solidFill>
            </a:endParaRPr>
          </a:p>
          <a:p>
            <a:pPr eaLnBrk="1" hangingPunct="1"/>
            <a:endParaRPr lang="en-US" sz="2400" b="1" dirty="0">
              <a:solidFill>
                <a:srgbClr val="000000"/>
              </a:solidFill>
            </a:endParaRPr>
          </a:p>
          <a:p>
            <a:pPr eaLnBrk="1" hangingPunct="1"/>
            <a:endParaRPr lang="en-US" sz="2400" b="1" dirty="0">
              <a:solidFill>
                <a:srgbClr val="000000"/>
              </a:solidFill>
            </a:endParaRPr>
          </a:p>
          <a:p>
            <a:pPr eaLnBrk="1" hangingPunct="1"/>
            <a:r>
              <a:rPr lang="en-US" sz="2400" b="1" dirty="0">
                <a:solidFill>
                  <a:srgbClr val="000000"/>
                </a:solidFill>
              </a:rPr>
              <a:t>David D. Gilmore, ed.</a:t>
            </a:r>
            <a:r>
              <a:rPr lang="en-US" sz="2400" b="1" i="1" dirty="0">
                <a:solidFill>
                  <a:srgbClr val="000000"/>
                </a:solidFill>
              </a:rPr>
              <a:t>  Honor and Shame and the Unity of the Mediterranean.  American Ethnologist</a:t>
            </a:r>
            <a:r>
              <a:rPr lang="en-US" sz="2400" b="1" dirty="0">
                <a:solidFill>
                  <a:srgbClr val="000000"/>
                </a:solidFill>
              </a:rPr>
              <a:t>.</a:t>
            </a:r>
            <a:r>
              <a:rPr lang="en-US" sz="2400" b="1" i="1" dirty="0">
                <a:solidFill>
                  <a:srgbClr val="000000"/>
                </a:solidFill>
              </a:rPr>
              <a:t> </a:t>
            </a:r>
            <a:r>
              <a:rPr lang="en-US" sz="2400" b="1" dirty="0">
                <a:solidFill>
                  <a:srgbClr val="000000"/>
                </a:solidFill>
              </a:rPr>
              <a:t>15:813-814</a:t>
            </a:r>
          </a:p>
          <a:p>
            <a:pPr eaLnBrk="1" hangingPunct="1"/>
            <a:endParaRPr lang="en-US" sz="2400" b="1" dirty="0">
              <a:solidFill>
                <a:srgbClr val="000000"/>
              </a:solidFill>
            </a:endParaRPr>
          </a:p>
          <a:p>
            <a:pPr lvl="1" eaLnBrk="1" hangingPunct="1"/>
            <a:endParaRPr lang="en-US" b="1" dirty="0">
              <a:solidFill>
                <a:srgbClr val="000000"/>
              </a:solidFill>
            </a:endParaRPr>
          </a:p>
        </p:txBody>
      </p:sp>
      <p:sp>
        <p:nvSpPr>
          <p:cNvPr id="352260" name="Rectangle 4"/>
          <p:cNvSpPr>
            <a:spLocks noChangeArrowheads="1"/>
          </p:cNvSpPr>
          <p:nvPr/>
        </p:nvSpPr>
        <p:spPr bwMode="auto">
          <a:xfrm>
            <a:off x="2561705" y="6549570"/>
            <a:ext cx="4014240"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3283" name="Rectangle 3"/>
          <p:cNvSpPr>
            <a:spLocks noGrp="1" noChangeArrowheads="1"/>
          </p:cNvSpPr>
          <p:nvPr>
            <p:ph type="body" idx="1"/>
          </p:nvPr>
        </p:nvSpPr>
        <p:spPr/>
        <p:txBody>
          <a:bodyPr/>
          <a:lstStyle/>
          <a:p>
            <a:pPr eaLnBrk="1" hangingPunct="1">
              <a:lnSpc>
                <a:spcPct val="80000"/>
              </a:lnSpc>
            </a:pPr>
            <a:r>
              <a:rPr lang="en-US" sz="2800"/>
              <a:t>Michael Herzfeld </a:t>
            </a:r>
            <a:r>
              <a:rPr lang="en-US" sz="1600"/>
              <a:t>(1987, p. 11)</a:t>
            </a:r>
            <a:r>
              <a:rPr lang="en-US" sz="2800"/>
              <a:t> “the extension of ethnography to the circum-Mediterranean has created a need for exoticizing devices to justify research in what is otherwise a familiar cultural backyard”</a:t>
            </a:r>
          </a:p>
          <a:p>
            <a:pPr eaLnBrk="1" hangingPunct="1">
              <a:lnSpc>
                <a:spcPct val="80000"/>
              </a:lnSpc>
            </a:pPr>
            <a:endParaRPr lang="en-US" sz="2800"/>
          </a:p>
          <a:p>
            <a:pPr lvl="1" eaLnBrk="1" hangingPunct="1">
              <a:lnSpc>
                <a:spcPct val="80000"/>
              </a:lnSpc>
            </a:pPr>
            <a:r>
              <a:rPr lang="en-US" sz="2400"/>
              <a:t>Kertzlier: “He notes that anthropologists’ concentrations on such topics as honor and shame, presented as hallmarks of these cultures, along with the unremitting village-level focus of so much of the anthropology done there, furthers this distancing, rendering the otherwise dangerously familiar into the satisfying exotic” </a:t>
            </a:r>
            <a:r>
              <a:rPr lang="en-US" sz="1600"/>
              <a:t>(71)</a:t>
            </a:r>
          </a:p>
        </p:txBody>
      </p:sp>
      <p:sp>
        <p:nvSpPr>
          <p:cNvPr id="353284"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4307" name="Rectangle 3"/>
          <p:cNvSpPr>
            <a:spLocks noGrp="1" noChangeArrowheads="1"/>
          </p:cNvSpPr>
          <p:nvPr>
            <p:ph type="body" idx="1"/>
          </p:nvPr>
        </p:nvSpPr>
        <p:spPr>
          <a:xfrm>
            <a:off x="914400" y="1600200"/>
            <a:ext cx="7315200" cy="4622804"/>
          </a:xfrm>
        </p:spPr>
        <p:txBody>
          <a:bodyPr/>
          <a:lstStyle/>
          <a:p>
            <a:pPr eaLnBrk="1" hangingPunct="1"/>
            <a:endParaRPr lang="en-US" dirty="0"/>
          </a:p>
          <a:p>
            <a:pPr eaLnBrk="1" hangingPunct="1"/>
            <a:endParaRPr lang="en-US" dirty="0"/>
          </a:p>
          <a:p>
            <a:pPr algn="ctr" eaLnBrk="1" hangingPunct="1"/>
            <a:endParaRPr lang="en-US" dirty="0"/>
          </a:p>
          <a:p>
            <a:pPr algn="ctr" eaLnBrk="1" hangingPunct="1">
              <a:buFontTx/>
              <a:buNone/>
            </a:pPr>
            <a:r>
              <a:rPr lang="en-US" b="1" dirty="0"/>
              <a:t>“. . . In the field the air should smell of </a:t>
            </a:r>
          </a:p>
          <a:p>
            <a:pPr algn="ctr" eaLnBrk="1" hangingPunct="1">
              <a:buFontTx/>
              <a:buNone/>
            </a:pPr>
            <a:r>
              <a:rPr lang="en-US" b="1" dirty="0"/>
              <a:t>cow dung, not car exhaust”</a:t>
            </a:r>
          </a:p>
          <a:p>
            <a:pPr algn="ctr" eaLnBrk="1" hangingPunct="1">
              <a:buFontTx/>
              <a:buNone/>
            </a:pPr>
            <a:endParaRPr lang="en-US" b="1" dirty="0"/>
          </a:p>
          <a:p>
            <a:pPr algn="ctr" eaLnBrk="1" hangingPunct="1">
              <a:buFontTx/>
              <a:buNone/>
            </a:pPr>
            <a:r>
              <a:rPr lang="en-US" dirty="0"/>
              <a:t> </a:t>
            </a:r>
            <a:r>
              <a:rPr lang="en-US" sz="1600" dirty="0"/>
              <a:t>(71)</a:t>
            </a:r>
          </a:p>
        </p:txBody>
      </p:sp>
      <p:sp>
        <p:nvSpPr>
          <p:cNvPr id="354308"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5331" name="Rectangle 3"/>
          <p:cNvSpPr>
            <a:spLocks noGrp="1" noChangeArrowheads="1"/>
          </p:cNvSpPr>
          <p:nvPr>
            <p:ph type="body" idx="1"/>
          </p:nvPr>
        </p:nvSpPr>
        <p:spPr/>
        <p:txBody>
          <a:bodyPr/>
          <a:lstStyle/>
          <a:p>
            <a:pPr eaLnBrk="1" hangingPunct="1"/>
            <a:endParaRPr lang="en-US"/>
          </a:p>
          <a:p>
            <a:pPr eaLnBrk="1" hangingPunct="1"/>
            <a:endParaRPr lang="en-US"/>
          </a:p>
          <a:p>
            <a:pPr eaLnBrk="1" hangingPunct="1"/>
            <a:r>
              <a:rPr lang="en-US"/>
              <a:t>“Judging from the anthropological literature, one might well conclude that Italy is a nation of peasants living in remote and desolate villages” </a:t>
            </a:r>
          </a:p>
          <a:p>
            <a:pPr algn="ctr" eaLnBrk="1" hangingPunct="1">
              <a:buFontTx/>
              <a:buNone/>
            </a:pPr>
            <a:r>
              <a:rPr lang="en-US" sz="1600"/>
              <a:t>(Kertzer 1983, 52)</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7379" name="Rectangle 3"/>
          <p:cNvSpPr>
            <a:spLocks noGrp="1" noChangeArrowheads="1"/>
          </p:cNvSpPr>
          <p:nvPr>
            <p:ph type="body" idx="1"/>
          </p:nvPr>
        </p:nvSpPr>
        <p:spPr/>
        <p:txBody>
          <a:bodyPr/>
          <a:lstStyle/>
          <a:p>
            <a:pPr eaLnBrk="1" hangingPunct="1"/>
            <a:endParaRPr lang="en-US" dirty="0"/>
          </a:p>
          <a:p>
            <a:pPr eaLnBrk="1" hangingPunct="1"/>
            <a:endParaRPr lang="en-US" dirty="0"/>
          </a:p>
          <a:p>
            <a:pPr eaLnBrk="1" hangingPunct="1"/>
            <a:r>
              <a:rPr lang="en-US" dirty="0"/>
              <a:t>“Indeed, over the centuries there has been a constant flux of population between cities and their rural hinterland in Italy, belying scholars’ apparent categorical imperative to contrast ‘city-dwellers’ with ‘peasants’” </a:t>
            </a:r>
            <a:r>
              <a:rPr lang="en-US" sz="1400" dirty="0"/>
              <a:t>(72)</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8403" name="Rectangle 3"/>
          <p:cNvSpPr>
            <a:spLocks noGrp="1" noChangeArrowheads="1"/>
          </p:cNvSpPr>
          <p:nvPr>
            <p:ph type="body" idx="1"/>
          </p:nvPr>
        </p:nvSpPr>
        <p:spPr>
          <a:xfrm>
            <a:off x="914400" y="1600200"/>
            <a:ext cx="7315200" cy="4696670"/>
          </a:xfrm>
        </p:spPr>
        <p:txBody>
          <a:bodyPr/>
          <a:lstStyle/>
          <a:p>
            <a:pPr eaLnBrk="1" hangingPunct="1">
              <a:lnSpc>
                <a:spcPct val="90000"/>
              </a:lnSpc>
            </a:pPr>
            <a:endParaRPr lang="en-US" dirty="0"/>
          </a:p>
          <a:p>
            <a:pPr eaLnBrk="1" hangingPunct="1">
              <a:lnSpc>
                <a:spcPct val="90000"/>
              </a:lnSpc>
            </a:pPr>
            <a:r>
              <a:rPr lang="en-US" dirty="0"/>
              <a:t>“The professional </a:t>
            </a:r>
            <a:r>
              <a:rPr lang="en-US" dirty="0" err="1"/>
              <a:t>anglophone</a:t>
            </a:r>
            <a:r>
              <a:rPr lang="en-US" dirty="0"/>
              <a:t> anthropology of Italy dates back to the work of Charlotte Gower Chapman who was a graduate student at the University of Chicago in the 1920s. . . .”</a:t>
            </a:r>
          </a:p>
          <a:p>
            <a:pPr eaLnBrk="1" hangingPunct="1">
              <a:lnSpc>
                <a:spcPct val="90000"/>
              </a:lnSpc>
            </a:pPr>
            <a:endParaRPr lang="en-US" dirty="0"/>
          </a:p>
          <a:p>
            <a:pPr lvl="1" eaLnBrk="1" hangingPunct="1">
              <a:lnSpc>
                <a:spcPct val="90000"/>
              </a:lnSpc>
            </a:pPr>
            <a:r>
              <a:rPr lang="en-US" dirty="0"/>
              <a:t>Robert Redfield, her mentor, had just completed his study </a:t>
            </a:r>
            <a:r>
              <a:rPr lang="en-US" dirty="0" err="1"/>
              <a:t>Tepotzlan</a:t>
            </a:r>
            <a:r>
              <a:rPr lang="en-US" dirty="0"/>
              <a:t>, Mexico</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3"/>
          <p:cNvSpPr>
            <a:spLocks noGrp="1" noChangeArrowheads="1"/>
          </p:cNvSpPr>
          <p:nvPr>
            <p:ph type="body" idx="1"/>
          </p:nvPr>
        </p:nvSpPr>
        <p:spPr/>
        <p:txBody>
          <a:bodyPr/>
          <a:lstStyle/>
          <a:p>
            <a:pPr eaLnBrk="1" hangingPunct="1"/>
            <a:r>
              <a:rPr lang="en-US" dirty="0"/>
              <a:t>the classic ethnography of Italy is Charlotte Gower Chapman’s study of a small Sicilian community of </a:t>
            </a:r>
            <a:r>
              <a:rPr lang="en-US" dirty="0" err="1"/>
              <a:t>Milocca</a:t>
            </a:r>
            <a:r>
              <a:rPr lang="en-US" dirty="0"/>
              <a:t> . . .</a:t>
            </a:r>
          </a:p>
        </p:txBody>
      </p:sp>
      <p:sp>
        <p:nvSpPr>
          <p:cNvPr id="359427"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algn="l"/>
            <a:r>
              <a:rPr lang="en-US" sz="1200" b="0" i="0">
                <a:latin typeface="Arial" charset="0"/>
              </a:rPr>
              <a:t>Susan Parman, </a:t>
            </a:r>
            <a:r>
              <a:rPr lang="en-US" sz="1200" b="0">
                <a:latin typeface="Arial" charset="0"/>
                <a:hlinkClick r:id="rId2"/>
              </a:rPr>
              <a:t>Europe in the Anthropological Imagination</a:t>
            </a:r>
            <a:r>
              <a:rPr lang="en-US" sz="1200" b="0" i="0">
                <a:latin typeface="Arial" charset="0"/>
              </a:rPr>
              <a:t>, pp. 11 - 14</a:t>
            </a:r>
          </a:p>
        </p:txBody>
      </p:sp>
      <p:sp>
        <p:nvSpPr>
          <p:cNvPr id="359428" name="Rectangle 9"/>
          <p:cNvSpPr>
            <a:spLocks noGrp="1" noChangeArrowheads="1"/>
          </p:cNvSpPr>
          <p:nvPr>
            <p:ph type="title"/>
          </p:nvPr>
        </p:nvSpPr>
        <p:spPr bwMode="auto">
          <a:xfrm>
            <a:off x="457200" y="427038"/>
            <a:ext cx="8229600" cy="563562"/>
          </a:xfrm>
          <a:noFill/>
          <a:ln>
            <a:miter lim="800000"/>
            <a:headEnd/>
            <a:tailEnd/>
          </a:ln>
        </p:spPr>
        <p:txBody>
          <a:bodyPr vert="horz" wrap="square" lIns="91440" tIns="45720" rIns="91440" bIns="45720" numCol="1" anchor="ctr" anchorCtr="0" compatLnSpc="1">
            <a:prstTxWarp prst="textNoShape">
              <a:avLst/>
            </a:prstTxWarp>
          </a:bodyPr>
          <a:lstStyle/>
          <a:p>
            <a:pPr eaLnBrk="1" hangingPunct="1"/>
            <a:r>
              <a:rPr lang="en-US" sz="1400"/>
              <a:t>David I. Kertzer</a:t>
            </a:r>
            <a:br>
              <a:rPr lang="en-US" sz="1400"/>
            </a:br>
            <a:r>
              <a:rPr lang="en-US" sz="1400" i="1"/>
              <a:t>Europe in the Anthropological Imagination</a:t>
            </a:r>
          </a:p>
        </p:txBody>
      </p:sp>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0450"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60451" name="Rectangle 6"/>
          <p:cNvSpPr>
            <a:spLocks noGrp="1" noChangeArrowheads="1"/>
          </p:cNvSpPr>
          <p:nvPr>
            <p:ph type="body" sz="half" idx="2"/>
          </p:nvPr>
        </p:nvSpPr>
        <p:spPr/>
        <p:txBody>
          <a:bodyPr/>
          <a:lstStyle/>
          <a:p>
            <a:pPr marL="0" indent="0" eaLnBrk="1" hangingPunct="1">
              <a:buFontTx/>
              <a:buNone/>
            </a:pPr>
            <a:r>
              <a:rPr lang="en-US" sz="2800" b="1" i="1"/>
              <a:t>Milocca: A  Sicilian Village</a:t>
            </a:r>
          </a:p>
          <a:p>
            <a:pPr marL="0" indent="0" eaLnBrk="1" hangingPunct="1">
              <a:buFontTx/>
              <a:buNone/>
            </a:pPr>
            <a:endParaRPr lang="en-US" sz="2800" b="1" i="1"/>
          </a:p>
          <a:p>
            <a:pPr marL="0" indent="0" eaLnBrk="1" hangingPunct="1">
              <a:buFontTx/>
              <a:buNone/>
            </a:pPr>
            <a:r>
              <a:rPr lang="en-US" sz="1600" b="1" i="1"/>
              <a:t>Charlotte Gower Chapman</a:t>
            </a:r>
          </a:p>
        </p:txBody>
      </p:sp>
      <p:pic>
        <p:nvPicPr>
          <p:cNvPr id="360452" name="Picture 7"/>
          <p:cNvPicPr>
            <a:picLocks noChangeAspect="1" noChangeArrowheads="1"/>
          </p:cNvPicPr>
          <p:nvPr/>
        </p:nvPicPr>
        <p:blipFill>
          <a:blip r:embed="rId2" cstate="print"/>
          <a:srcRect/>
          <a:stretch>
            <a:fillRect/>
          </a:stretch>
        </p:blipFill>
        <p:spPr bwMode="auto">
          <a:xfrm>
            <a:off x="266700" y="2847975"/>
            <a:ext cx="4381500" cy="2943225"/>
          </a:xfrm>
          <a:prstGeom prst="rect">
            <a:avLst/>
          </a:prstGeom>
          <a:noFill/>
          <a:ln w="28575" algn="ctr">
            <a:noFill/>
            <a:miter lim="800000"/>
            <a:headEnd/>
            <a:tailEnd/>
          </a:ln>
        </p:spPr>
      </p:pic>
      <p:sp>
        <p:nvSpPr>
          <p:cNvPr id="7" name="Oval 6"/>
          <p:cNvSpPr>
            <a:spLocks noChangeArrowheads="1"/>
          </p:cNvSpPr>
          <p:nvPr/>
        </p:nvSpPr>
        <p:spPr bwMode="auto">
          <a:xfrm>
            <a:off x="1462088" y="4376738"/>
            <a:ext cx="533400" cy="457200"/>
          </a:xfrm>
          <a:prstGeom prst="ellipse">
            <a:avLst/>
          </a:prstGeom>
          <a:noFill/>
          <a:ln w="76200" algn="ctr">
            <a:solidFill>
              <a:schemeClr val="bg1"/>
            </a:solidFill>
            <a:round/>
            <a:headEnd/>
            <a:tailEnd/>
          </a:ln>
        </p:spPr>
        <p:txBody>
          <a:bodyPr lIns="685800" tIns="685800" rIns="685800" bIns="685800"/>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427038"/>
            <a:ext cx="8229600" cy="56356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600"/>
              <a:t>David I. Kertzer</a:t>
            </a:r>
            <a:br>
              <a:rPr lang="en-US" sz="600"/>
            </a:br>
            <a:r>
              <a:rPr lang="en-US" sz="600" i="1"/>
              <a:t>Europe in the Anthropological Imagination</a:t>
            </a:r>
          </a:p>
        </p:txBody>
      </p:sp>
      <p:sp>
        <p:nvSpPr>
          <p:cNvPr id="361475" name="Rectangle 3"/>
          <p:cNvSpPr>
            <a:spLocks noGrp="1" noChangeArrowheads="1"/>
          </p:cNvSpPr>
          <p:nvPr>
            <p:ph type="body" idx="1"/>
          </p:nvPr>
        </p:nvSpPr>
        <p:spPr/>
        <p:txBody>
          <a:bodyPr/>
          <a:lstStyle/>
          <a:p>
            <a:pPr eaLnBrk="1" hangingPunct="1"/>
            <a:r>
              <a:rPr lang="en-US" dirty="0"/>
              <a:t>Charlotte Gower Chapman’s Ph.D. dissertation research focused on the Sicilian-American community of Chicago</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831140"/>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bwMode="auto">
          <a:xfrm>
            <a:off x="457200" y="427038"/>
            <a:ext cx="8229600" cy="56356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600"/>
              <a:t>David I. Kertzer</a:t>
            </a:r>
            <a:br>
              <a:rPr lang="en-US" sz="600"/>
            </a:br>
            <a:r>
              <a:rPr lang="en-US" sz="600" i="1"/>
              <a:t>Europe in the Anthropological Imagination</a:t>
            </a:r>
          </a:p>
        </p:txBody>
      </p:sp>
      <p:sp>
        <p:nvSpPr>
          <p:cNvPr id="363523" name="Rectangle 3"/>
          <p:cNvSpPr>
            <a:spLocks noGrp="1" noChangeArrowheads="1"/>
          </p:cNvSpPr>
          <p:nvPr>
            <p:ph type="body" idx="1"/>
          </p:nvPr>
        </p:nvSpPr>
        <p:spPr/>
        <p:txBody>
          <a:bodyPr/>
          <a:lstStyle/>
          <a:p>
            <a:pPr eaLnBrk="1" hangingPunct="1"/>
            <a:r>
              <a:rPr lang="en-US"/>
              <a:t>Charlotte Gower Chapman herself describes Milocca as “by no means typical” of Sicilian communities, being “much smaller” and “more isolated” than the average </a:t>
            </a:r>
            <a:r>
              <a:rPr lang="en-US" sz="160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4547" name="Rectangle 3"/>
          <p:cNvSpPr>
            <a:spLocks noGrp="1" noChangeArrowheads="1"/>
          </p:cNvSpPr>
          <p:nvPr>
            <p:ph type="body" idx="1"/>
          </p:nvPr>
        </p:nvSpPr>
        <p:spPr/>
        <p:txBody>
          <a:bodyPr/>
          <a:lstStyle/>
          <a:p>
            <a:pPr eaLnBrk="1" hangingPunct="1"/>
            <a:r>
              <a:rPr lang="en-US"/>
              <a:t>“...[Milocca] was ‘an hour’s walk from the end of the nearest highway, and more than two hours form the nearest railroad station’” </a:t>
            </a:r>
            <a:r>
              <a:rPr lang="en-US" sz="1600"/>
              <a:t>(73)</a:t>
            </a:r>
          </a:p>
          <a:p>
            <a:pPr eaLnBrk="1" hangingPunct="1"/>
            <a:endParaRPr lang="en-US" sz="1600"/>
          </a:p>
          <a:p>
            <a:pPr lvl="1" eaLnBrk="1" hangingPunct="1"/>
            <a:r>
              <a:rPr lang="en-US" sz="2400"/>
              <a:t>Chapman sought out a small village despite the fact that even Sicily’s agricultural population lived primarily in large communities (sometimes referred to as agro-towns</a:t>
            </a:r>
            <a:r>
              <a:rPr lang="en-US" sz="3200"/>
              <a:t>) </a:t>
            </a:r>
            <a:r>
              <a:rPr lang="en-US" sz="140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5571" name="Rectangle 3"/>
          <p:cNvSpPr>
            <a:spLocks noGrp="1" noChangeArrowheads="1"/>
          </p:cNvSpPr>
          <p:nvPr>
            <p:ph type="body" idx="1"/>
          </p:nvPr>
        </p:nvSpPr>
        <p:spPr/>
        <p:txBody>
          <a:bodyPr/>
          <a:lstStyle/>
          <a:p>
            <a:pPr eaLnBrk="1" hangingPunct="1"/>
            <a:endParaRPr lang="en-US"/>
          </a:p>
          <a:p>
            <a:pPr eaLnBrk="1" hangingPunct="1"/>
            <a:endParaRPr lang="en-US"/>
          </a:p>
          <a:p>
            <a:pPr eaLnBrk="1" hangingPunct="1"/>
            <a:r>
              <a:rPr lang="en-US"/>
              <a:t>“Thus, the preferred anthropological peasant community was not even typical of peasant settlements, since the most typical were presumably too large for satisfactory anthropological treatment.” </a:t>
            </a:r>
            <a:r>
              <a:rPr lang="en-US" sz="160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6595" name="Rectangle 3"/>
          <p:cNvSpPr>
            <a:spLocks noGrp="1" noChangeArrowheads="1"/>
          </p:cNvSpPr>
          <p:nvPr>
            <p:ph type="body" idx="1"/>
          </p:nvPr>
        </p:nvSpPr>
        <p:spPr>
          <a:xfrm>
            <a:off x="914400" y="1295400"/>
            <a:ext cx="7315200" cy="5429179"/>
          </a:xfrm>
        </p:spPr>
        <p:txBody>
          <a:bodyPr/>
          <a:lstStyle/>
          <a:p>
            <a:pPr marL="609600" indent="-609600" eaLnBrk="1" hangingPunct="1">
              <a:lnSpc>
                <a:spcPct val="90000"/>
              </a:lnSpc>
            </a:pPr>
            <a:endParaRPr lang="en-US" dirty="0"/>
          </a:p>
          <a:p>
            <a:pPr marL="609600" indent="-609600" eaLnBrk="1" hangingPunct="1">
              <a:lnSpc>
                <a:spcPct val="90000"/>
              </a:lnSpc>
            </a:pPr>
            <a:r>
              <a:rPr lang="en-US" dirty="0"/>
              <a:t>Chapman’s work reflects two features that would mark the development of </a:t>
            </a:r>
            <a:r>
              <a:rPr lang="en-US" dirty="0" err="1"/>
              <a:t>anglophone</a:t>
            </a:r>
            <a:r>
              <a:rPr lang="en-US" dirty="0"/>
              <a:t> anthropology of Italy</a:t>
            </a:r>
          </a:p>
          <a:p>
            <a:pPr marL="609600" indent="-609600" eaLnBrk="1" hangingPunct="1">
              <a:lnSpc>
                <a:spcPct val="90000"/>
              </a:lnSpc>
            </a:pPr>
            <a:endParaRPr lang="en-US" sz="1600" dirty="0"/>
          </a:p>
          <a:p>
            <a:pPr marL="1371600" lvl="2" indent="-457200" eaLnBrk="1" hangingPunct="1">
              <a:lnSpc>
                <a:spcPct val="90000"/>
              </a:lnSpc>
              <a:buFontTx/>
              <a:buAutoNum type="arabicPeriod"/>
            </a:pPr>
            <a:r>
              <a:rPr lang="en-US" dirty="0"/>
              <a:t>The equation of anthropology with the study of the rural (indeed, the less-literate-the-better) folk</a:t>
            </a:r>
          </a:p>
          <a:p>
            <a:pPr marL="1371600" lvl="2" indent="-457200" eaLnBrk="1" hangingPunct="1">
              <a:lnSpc>
                <a:spcPct val="90000"/>
              </a:lnSpc>
              <a:buFontTx/>
              <a:buAutoNum type="arabicPeriod"/>
            </a:pPr>
            <a:endParaRPr lang="en-US" dirty="0"/>
          </a:p>
          <a:p>
            <a:pPr marL="1371600" lvl="2" indent="-457200" eaLnBrk="1" hangingPunct="1">
              <a:lnSpc>
                <a:spcPct val="90000"/>
              </a:lnSpc>
              <a:buFontTx/>
              <a:buAutoNum type="arabicPeriod"/>
            </a:pPr>
            <a:r>
              <a:rPr lang="en-US" dirty="0"/>
              <a:t>The preference for anthropological work on Italy’s to big islands – Sicily and Sardinia </a:t>
            </a:r>
            <a:r>
              <a:rPr lang="en-US" sz="1200" dirty="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7619" name="Rectangle 3"/>
          <p:cNvSpPr>
            <a:spLocks noGrp="1" noChangeArrowheads="1"/>
          </p:cNvSpPr>
          <p:nvPr>
            <p:ph type="body" idx="1"/>
          </p:nvPr>
        </p:nvSpPr>
        <p:spPr/>
        <p:txBody>
          <a:bodyPr/>
          <a:lstStyle/>
          <a:p>
            <a:pPr eaLnBrk="1" hangingPunct="1">
              <a:lnSpc>
                <a:spcPct val="80000"/>
              </a:lnSpc>
            </a:pPr>
            <a:endParaRPr lang="en-US" sz="2800"/>
          </a:p>
          <a:p>
            <a:pPr eaLnBrk="1" hangingPunct="1">
              <a:lnSpc>
                <a:spcPct val="80000"/>
              </a:lnSpc>
            </a:pPr>
            <a:r>
              <a:rPr lang="en-US" sz="2800"/>
              <a:t>The pattern of the ahistorical community studies set in Italy’s most remote areas—almost entirely in the mainland south and the two islands—continued as a number of foreign anthropologists began to venture into Italy in the 1950s and early 1960s</a:t>
            </a:r>
          </a:p>
          <a:p>
            <a:pPr eaLnBrk="1" hangingPunct="1">
              <a:lnSpc>
                <a:spcPct val="80000"/>
              </a:lnSpc>
            </a:pPr>
            <a:endParaRPr lang="en-US" sz="2800"/>
          </a:p>
          <a:p>
            <a:pPr lvl="1" eaLnBrk="1" hangingPunct="1">
              <a:lnSpc>
                <a:spcPct val="80000"/>
              </a:lnSpc>
            </a:pPr>
            <a:r>
              <a:rPr lang="en-US" sz="2400"/>
              <a:t>Topics such as honor and sham on the cultural level, and local-level patterns of family, kinship, and patron-client relations on the social level, dominated the work done in these years </a:t>
            </a:r>
            <a:r>
              <a:rPr lang="en-US" sz="1200"/>
              <a:t>(73-74)</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8643" name="Rectangle 3"/>
          <p:cNvSpPr>
            <a:spLocks noGrp="1" noChangeArrowheads="1"/>
          </p:cNvSpPr>
          <p:nvPr>
            <p:ph type="body" idx="1"/>
          </p:nvPr>
        </p:nvSpPr>
        <p:spPr>
          <a:xfrm>
            <a:off x="914400" y="1600200"/>
            <a:ext cx="7315200" cy="4179606"/>
          </a:xfrm>
        </p:spPr>
        <p:txBody>
          <a:bodyPr/>
          <a:lstStyle/>
          <a:p>
            <a:pPr eaLnBrk="1" hangingPunct="1"/>
            <a:endParaRPr lang="en-US" dirty="0"/>
          </a:p>
          <a:p>
            <a:pPr eaLnBrk="1" hangingPunct="1"/>
            <a:r>
              <a:rPr lang="en-US" dirty="0"/>
              <a:t>Major changes began to take place in the late 1960s, changes traceable to developments in anthropology that can only be understood against the broader context of what was going on in the American society at the time. </a:t>
            </a:r>
            <a:r>
              <a:rPr lang="en-US" sz="1600" dirty="0"/>
              <a:t>(74)</a:t>
            </a:r>
            <a:endParaRPr lang="en-US" dirty="0"/>
          </a:p>
          <a:p>
            <a:pPr eaLnBrk="1" hangingPunct="1">
              <a:buFontTx/>
              <a:buNone/>
            </a:pPr>
            <a:endParaRPr lang="en-US" sz="1600" dirty="0"/>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9667" name="Rectangle 3"/>
          <p:cNvSpPr>
            <a:spLocks noGrp="1" noChangeArrowheads="1"/>
          </p:cNvSpPr>
          <p:nvPr>
            <p:ph type="body" idx="1"/>
          </p:nvPr>
        </p:nvSpPr>
        <p:spPr>
          <a:xfrm>
            <a:off x="914400" y="1600200"/>
            <a:ext cx="7315200" cy="4179606"/>
          </a:xfrm>
        </p:spPr>
        <p:txBody>
          <a:bodyPr/>
          <a:lstStyle/>
          <a:p>
            <a:pPr eaLnBrk="1" hangingPunct="1">
              <a:lnSpc>
                <a:spcPct val="90000"/>
              </a:lnSpc>
            </a:pPr>
            <a:endParaRPr lang="en-US" dirty="0"/>
          </a:p>
          <a:p>
            <a:pPr eaLnBrk="1" hangingPunct="1">
              <a:lnSpc>
                <a:spcPct val="90000"/>
              </a:lnSpc>
            </a:pPr>
            <a:r>
              <a:rPr lang="en-US" dirty="0"/>
              <a:t>“The influence of various forms of leftist political currents in the United States and Europe led to both a heightened interest in political economy and a new view of the poor that saw them not </a:t>
            </a:r>
            <a:r>
              <a:rPr lang="en-US" dirty="0" err="1"/>
              <a:t>folkloristically</a:t>
            </a:r>
            <a:r>
              <a:rPr lang="en-US" dirty="0"/>
              <a:t> but, in adaptive terms, as victims of exploitation.” </a:t>
            </a:r>
            <a:r>
              <a:rPr lang="en-US" sz="1600" dirty="0"/>
              <a:t>(74)</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2739" name="Rectangle 3"/>
          <p:cNvSpPr>
            <a:spLocks noGrp="1" noChangeArrowheads="1"/>
          </p:cNvSpPr>
          <p:nvPr>
            <p:ph type="body" idx="1"/>
          </p:nvPr>
        </p:nvSpPr>
        <p:spPr>
          <a:xfrm>
            <a:off x="914400" y="1600200"/>
            <a:ext cx="7315200" cy="4653582"/>
          </a:xfrm>
        </p:spPr>
        <p:txBody>
          <a:bodyPr/>
          <a:lstStyle/>
          <a:p>
            <a:pPr eaLnBrk="1" hangingPunct="1">
              <a:lnSpc>
                <a:spcPct val="90000"/>
              </a:lnSpc>
            </a:pPr>
            <a:r>
              <a:rPr lang="en-US" dirty="0"/>
              <a:t>American Anthropology in Italy, 1975-1994</a:t>
            </a:r>
          </a:p>
          <a:p>
            <a:pPr eaLnBrk="1" hangingPunct="1">
              <a:lnSpc>
                <a:spcPct val="90000"/>
              </a:lnSpc>
            </a:pPr>
            <a:endParaRPr lang="en-US" sz="1000" dirty="0"/>
          </a:p>
          <a:p>
            <a:pPr lvl="1" eaLnBrk="1" hangingPunct="1">
              <a:lnSpc>
                <a:spcPct val="90000"/>
              </a:lnSpc>
            </a:pPr>
            <a:r>
              <a:rPr lang="en-US" dirty="0"/>
              <a:t>The choice of research sites made by American anthropologists working in Italy continued their “attachment to working on Italy’s to main islands”</a:t>
            </a:r>
          </a:p>
          <a:p>
            <a:pPr lvl="1" eaLnBrk="1" hangingPunct="1">
              <a:lnSpc>
                <a:spcPct val="90000"/>
              </a:lnSpc>
            </a:pPr>
            <a:endParaRPr lang="en-US" dirty="0"/>
          </a:p>
          <a:p>
            <a:pPr lvl="3" eaLnBrk="1" hangingPunct="1">
              <a:lnSpc>
                <a:spcPct val="90000"/>
              </a:lnSpc>
            </a:pPr>
            <a:r>
              <a:rPr lang="en-US" dirty="0"/>
              <a:t>Including at least 7 anthropologists on Sicily alone</a:t>
            </a:r>
          </a:p>
          <a:p>
            <a:pPr lvl="3" eaLnBrk="1" hangingPunct="1">
              <a:lnSpc>
                <a:spcPct val="90000"/>
              </a:lnSpc>
            </a:pPr>
            <a:endParaRPr lang="en-US" dirty="0"/>
          </a:p>
          <a:p>
            <a:pPr lvl="3" eaLnBrk="1" hangingPunct="1">
              <a:lnSpc>
                <a:spcPct val="90000"/>
              </a:lnSpc>
            </a:pPr>
            <a:r>
              <a:rPr lang="en-US" dirty="0"/>
              <a:t>at least 3 anthropologists for Sardinia </a:t>
            </a:r>
            <a:r>
              <a:rPr lang="en-US" sz="1600" dirty="0"/>
              <a:t>(75)</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3763" name="Rectangle 3"/>
          <p:cNvSpPr>
            <a:spLocks noGrp="1" noChangeArrowheads="1"/>
          </p:cNvSpPr>
          <p:nvPr>
            <p:ph type="body" idx="1"/>
          </p:nvPr>
        </p:nvSpPr>
        <p:spPr>
          <a:xfrm>
            <a:off x="914400" y="1600200"/>
            <a:ext cx="7315200" cy="4949047"/>
          </a:xfrm>
        </p:spPr>
        <p:txBody>
          <a:bodyPr/>
          <a:lstStyle/>
          <a:p>
            <a:pPr eaLnBrk="1" hangingPunct="1">
              <a:lnSpc>
                <a:spcPct val="90000"/>
              </a:lnSpc>
            </a:pPr>
            <a:r>
              <a:rPr lang="en-US" dirty="0">
                <a:solidFill>
                  <a:schemeClr val="accent1"/>
                </a:solidFill>
              </a:rPr>
              <a:t>American Anthropology in Italy, 1975-1994</a:t>
            </a:r>
          </a:p>
          <a:p>
            <a:pPr eaLnBrk="1" hangingPunct="1">
              <a:lnSpc>
                <a:spcPct val="90000"/>
              </a:lnSpc>
            </a:pPr>
            <a:endParaRPr lang="en-US" sz="1200" dirty="0"/>
          </a:p>
          <a:p>
            <a:pPr lvl="1" eaLnBrk="1" hangingPunct="1">
              <a:lnSpc>
                <a:spcPct val="90000"/>
              </a:lnSpc>
            </a:pPr>
            <a:r>
              <a:rPr lang="en-US" dirty="0"/>
              <a:t>By contrast, 5 anthropologists have published work in Central Italy</a:t>
            </a:r>
          </a:p>
          <a:p>
            <a:pPr lvl="1" eaLnBrk="1" hangingPunct="1">
              <a:lnSpc>
                <a:spcPct val="90000"/>
              </a:lnSpc>
            </a:pPr>
            <a:endParaRPr lang="en-US" dirty="0"/>
          </a:p>
          <a:p>
            <a:pPr lvl="1" eaLnBrk="1" hangingPunct="1">
              <a:lnSpc>
                <a:spcPct val="90000"/>
              </a:lnSpc>
            </a:pPr>
            <a:r>
              <a:rPr lang="en-US" dirty="0"/>
              <a:t>Of the 13 American scholars who have published monographs 1975-1994 based on Italian fieldwork, only 3 did their work in the northern half of the country (that is north of Umbria)</a:t>
            </a:r>
            <a:r>
              <a:rPr lang="en-US" sz="1600" dirty="0"/>
              <a:t> (76)</a:t>
            </a:r>
          </a:p>
          <a:p>
            <a:pPr lvl="1" eaLnBrk="1" hangingPunct="1">
              <a:lnSpc>
                <a:spcPct val="90000"/>
              </a:lnSpc>
            </a:pPr>
            <a:endParaRPr lang="en-US" sz="2000" dirty="0"/>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4787" name="Rectangle 3"/>
          <p:cNvSpPr>
            <a:spLocks noGrp="1" noChangeArrowheads="1"/>
          </p:cNvSpPr>
          <p:nvPr>
            <p:ph type="body" idx="1"/>
          </p:nvPr>
        </p:nvSpPr>
        <p:spPr>
          <a:xfrm>
            <a:off x="914400" y="1600200"/>
            <a:ext cx="7315200" cy="4949047"/>
          </a:xfrm>
        </p:spPr>
        <p:txBody>
          <a:bodyPr/>
          <a:lstStyle/>
          <a:p>
            <a:pPr eaLnBrk="1" hangingPunct="1">
              <a:lnSpc>
                <a:spcPct val="90000"/>
              </a:lnSpc>
            </a:pPr>
            <a:r>
              <a:rPr lang="en-US" dirty="0">
                <a:solidFill>
                  <a:schemeClr val="accent1"/>
                </a:solidFill>
              </a:rPr>
              <a:t>American Anthropology in Italy, 1975-1994</a:t>
            </a:r>
          </a:p>
          <a:p>
            <a:pPr eaLnBrk="1" hangingPunct="1">
              <a:lnSpc>
                <a:spcPct val="90000"/>
              </a:lnSpc>
            </a:pPr>
            <a:endParaRPr lang="en-US" sz="1200" dirty="0"/>
          </a:p>
          <a:p>
            <a:pPr lvl="1" eaLnBrk="1" hangingPunct="1">
              <a:lnSpc>
                <a:spcPct val="90000"/>
              </a:lnSpc>
            </a:pPr>
            <a:r>
              <a:rPr lang="en-US" dirty="0">
                <a:solidFill>
                  <a:schemeClr val="accent1"/>
                </a:solidFill>
              </a:rPr>
              <a:t>By contrast, 5 anthropologists have published work in Central Italy</a:t>
            </a:r>
          </a:p>
          <a:p>
            <a:pPr lvl="1" eaLnBrk="1" hangingPunct="1">
              <a:lnSpc>
                <a:spcPct val="90000"/>
              </a:lnSpc>
            </a:pPr>
            <a:endParaRPr lang="en-US" dirty="0">
              <a:solidFill>
                <a:schemeClr val="accent1"/>
              </a:solidFill>
            </a:endParaRPr>
          </a:p>
          <a:p>
            <a:pPr lvl="1" eaLnBrk="1" hangingPunct="1">
              <a:lnSpc>
                <a:spcPct val="90000"/>
              </a:lnSpc>
            </a:pPr>
            <a:r>
              <a:rPr lang="en-US" dirty="0">
                <a:solidFill>
                  <a:schemeClr val="accent1"/>
                </a:solidFill>
              </a:rPr>
              <a:t>Of the 13 American scholars who have published monographs 1975-1994 based on Italian fieldwork, only 3 did their work in the</a:t>
            </a:r>
            <a:r>
              <a:rPr lang="en-US" dirty="0"/>
              <a:t> northern half of the country (that is north of Umbria)</a:t>
            </a:r>
            <a:r>
              <a:rPr lang="en-US" sz="1600" dirty="0"/>
              <a:t> </a:t>
            </a:r>
            <a:r>
              <a:rPr lang="en-US" sz="1600" dirty="0">
                <a:solidFill>
                  <a:schemeClr val="accent1"/>
                </a:solidFill>
              </a:rPr>
              <a:t>(76)</a:t>
            </a:r>
          </a:p>
          <a:p>
            <a:pPr lvl="1" eaLnBrk="1" hangingPunct="1">
              <a:lnSpc>
                <a:spcPct val="90000"/>
              </a:lnSpc>
            </a:pPr>
            <a:endParaRPr lang="en-US" sz="2000" dirty="0">
              <a:solidFill>
                <a:schemeClr val="accent1"/>
              </a:solidFill>
            </a:endParaRP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5811" name="Rectangle 3"/>
          <p:cNvSpPr>
            <a:spLocks noGrp="1" noChangeArrowheads="1"/>
          </p:cNvSpPr>
          <p:nvPr>
            <p:ph type="body" idx="1"/>
          </p:nvPr>
        </p:nvSpPr>
        <p:spPr>
          <a:xfrm>
            <a:off x="914400" y="1600200"/>
            <a:ext cx="7315200" cy="4949047"/>
          </a:xfrm>
        </p:spPr>
        <p:txBody>
          <a:bodyPr/>
          <a:lstStyle/>
          <a:p>
            <a:pPr eaLnBrk="1" hangingPunct="1">
              <a:lnSpc>
                <a:spcPct val="90000"/>
              </a:lnSpc>
            </a:pPr>
            <a:r>
              <a:rPr lang="en-US" dirty="0">
                <a:solidFill>
                  <a:schemeClr val="accent1"/>
                </a:solidFill>
              </a:rPr>
              <a:t>American Anthropology in Italy, 1975-1994</a:t>
            </a:r>
          </a:p>
          <a:p>
            <a:pPr eaLnBrk="1" hangingPunct="1">
              <a:lnSpc>
                <a:spcPct val="90000"/>
              </a:lnSpc>
            </a:pPr>
            <a:endParaRPr lang="en-US" sz="1200" dirty="0"/>
          </a:p>
          <a:p>
            <a:pPr lvl="1" eaLnBrk="1" hangingPunct="1">
              <a:lnSpc>
                <a:spcPct val="90000"/>
              </a:lnSpc>
            </a:pPr>
            <a:r>
              <a:rPr lang="en-US" dirty="0"/>
              <a:t>By contrast, 5 anthropologists have published work in Central Italy</a:t>
            </a:r>
          </a:p>
          <a:p>
            <a:pPr lvl="1" eaLnBrk="1" hangingPunct="1">
              <a:lnSpc>
                <a:spcPct val="90000"/>
              </a:lnSpc>
            </a:pPr>
            <a:endParaRPr lang="en-US" dirty="0"/>
          </a:p>
          <a:p>
            <a:pPr lvl="1" eaLnBrk="1" hangingPunct="1">
              <a:lnSpc>
                <a:spcPct val="90000"/>
              </a:lnSpc>
            </a:pPr>
            <a:r>
              <a:rPr lang="en-US" dirty="0"/>
              <a:t>Of the 13 American scholars who have published monographs 1975-1994 based on Italian fieldwork, only 3 did their work in the northern half of the country (that is north of Umbria)</a:t>
            </a:r>
            <a:r>
              <a:rPr lang="en-US" sz="1600" dirty="0"/>
              <a:t> (76)</a:t>
            </a:r>
          </a:p>
          <a:p>
            <a:pPr lvl="1" eaLnBrk="1" hangingPunct="1">
              <a:lnSpc>
                <a:spcPct val="90000"/>
              </a:lnSpc>
            </a:pPr>
            <a:endParaRPr lang="en-US" sz="2000" dirty="0"/>
          </a:p>
        </p:txBody>
      </p:sp>
      <p:pic>
        <p:nvPicPr>
          <p:cNvPr id="375813" name="Picture 5"/>
          <p:cNvPicPr>
            <a:picLocks noChangeAspect="1" noChangeArrowheads="1"/>
          </p:cNvPicPr>
          <p:nvPr/>
        </p:nvPicPr>
        <p:blipFill>
          <a:blip r:embed="rId2" cstate="print"/>
          <a:srcRect/>
          <a:stretch>
            <a:fillRect/>
          </a:stretch>
        </p:blipFill>
        <p:spPr bwMode="auto">
          <a:xfrm>
            <a:off x="3505200" y="3724275"/>
            <a:ext cx="2095500" cy="2447925"/>
          </a:xfrm>
          <a:prstGeom prst="rect">
            <a:avLst/>
          </a:prstGeom>
          <a:noFill/>
          <a:ln w="9525">
            <a:noFill/>
            <a:miter lim="800000"/>
            <a:headEnd/>
            <a:tailEnd/>
          </a:ln>
        </p:spPr>
      </p:pic>
      <p:sp>
        <p:nvSpPr>
          <p:cNvPr id="6"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3"/>
              </a:rPr>
              <a:t>http://www.d.umn.edu/cla/faculty/troufs/anth3635/cetexts.html#Parman</a:t>
            </a:r>
            <a:endParaRPr lang="en-US" sz="800" b="0" i="0" dirty="0"/>
          </a:p>
        </p:txBody>
      </p:sp>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6835" name="Rectangle 3"/>
          <p:cNvSpPr>
            <a:spLocks noGrp="1" noChangeArrowheads="1"/>
          </p:cNvSpPr>
          <p:nvPr>
            <p:ph type="body" idx="1"/>
          </p:nvPr>
        </p:nvSpPr>
        <p:spPr/>
        <p:txBody>
          <a:bodyPr/>
          <a:lstStyle/>
          <a:p>
            <a:pPr eaLnBrk="1" hangingPunct="1">
              <a:lnSpc>
                <a:spcPct val="90000"/>
              </a:lnSpc>
            </a:pPr>
            <a:r>
              <a:rPr lang="en-US" sz="2400" dirty="0"/>
              <a:t>There is “...Not only a heavy concentration in the southern third of the country, but a strong tendency for the relatively few anthropologists working in the northern two-thirds of the country to work in small, generally peripheral communities.”</a:t>
            </a:r>
          </a:p>
          <a:p>
            <a:pPr eaLnBrk="1" hangingPunct="1">
              <a:lnSpc>
                <a:spcPct val="90000"/>
              </a:lnSpc>
            </a:pPr>
            <a:endParaRPr lang="en-US" sz="2400" dirty="0"/>
          </a:p>
          <a:p>
            <a:pPr eaLnBrk="1" hangingPunct="1">
              <a:lnSpc>
                <a:spcPct val="90000"/>
              </a:lnSpc>
            </a:pPr>
            <a:r>
              <a:rPr lang="en-US" sz="2400" dirty="0"/>
              <a:t>Although the northern third of the country is primarily urban, and filled with important cities like Milan, Turin, Genoa, and Venice, not to mention such important provincial centers as Brescia, Verona, Parma, and Modena, American anthropologists have studiously avoided such centers.” </a:t>
            </a:r>
            <a:r>
              <a:rPr lang="en-US" sz="1400" dirty="0"/>
              <a:t>(76)</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7859" name="Rectangle 3"/>
          <p:cNvSpPr>
            <a:spLocks noGrp="1" noChangeArrowheads="1"/>
          </p:cNvSpPr>
          <p:nvPr>
            <p:ph type="body" idx="1"/>
          </p:nvPr>
        </p:nvSpPr>
        <p:spPr>
          <a:xfrm>
            <a:off x="914400" y="1600200"/>
            <a:ext cx="7315200" cy="4272965"/>
          </a:xfrm>
        </p:spPr>
        <p:txBody>
          <a:bodyPr/>
          <a:lstStyle/>
          <a:p>
            <a:pPr eaLnBrk="1" hangingPunct="1">
              <a:lnSpc>
                <a:spcPct val="80000"/>
              </a:lnSpc>
            </a:pPr>
            <a:endParaRPr lang="en-US" sz="2800" dirty="0"/>
          </a:p>
          <a:p>
            <a:pPr eaLnBrk="1" hangingPunct="1">
              <a:lnSpc>
                <a:spcPct val="80000"/>
              </a:lnSpc>
            </a:pPr>
            <a:r>
              <a:rPr lang="en-US" dirty="0"/>
              <a:t>Adding British anthropologists to </a:t>
            </a:r>
            <a:r>
              <a:rPr lang="en-US" dirty="0" err="1"/>
              <a:t>Kertzer’s</a:t>
            </a:r>
            <a:r>
              <a:rPr lang="en-US" dirty="0"/>
              <a:t> analysis would not alter the picture of where the anthropologists have chosen to work</a:t>
            </a:r>
          </a:p>
          <a:p>
            <a:pPr eaLnBrk="1" hangingPunct="1">
              <a:lnSpc>
                <a:spcPct val="80000"/>
              </a:lnSpc>
            </a:pPr>
            <a:endParaRPr lang="en-US" sz="2000" dirty="0"/>
          </a:p>
          <a:p>
            <a:pPr lvl="1" eaLnBrk="1" hangingPunct="1">
              <a:lnSpc>
                <a:spcPct val="80000"/>
              </a:lnSpc>
            </a:pPr>
            <a:r>
              <a:rPr lang="en-US" sz="2400" dirty="0"/>
              <a:t>The best British anthropology conducted in Italy have been done in the rural south</a:t>
            </a:r>
          </a:p>
          <a:p>
            <a:pPr lvl="1" eaLnBrk="1" hangingPunct="1">
              <a:lnSpc>
                <a:spcPct val="80000"/>
              </a:lnSpc>
            </a:pPr>
            <a:endParaRPr lang="en-US" sz="2400" dirty="0"/>
          </a:p>
          <a:p>
            <a:pPr lvl="3" eaLnBrk="1" hangingPunct="1">
              <a:lnSpc>
                <a:spcPct val="110000"/>
              </a:lnSpc>
            </a:pPr>
            <a:r>
              <a:rPr lang="en-US" sz="1800" dirty="0"/>
              <a:t>John Davis’s (1973) study of </a:t>
            </a:r>
            <a:r>
              <a:rPr lang="en-US" sz="1800" dirty="0" err="1"/>
              <a:t>Pisticci</a:t>
            </a:r>
            <a:endParaRPr lang="en-US" sz="1800" dirty="0"/>
          </a:p>
          <a:p>
            <a:pPr lvl="3" eaLnBrk="1" hangingPunct="1">
              <a:lnSpc>
                <a:spcPct val="110000"/>
              </a:lnSpc>
            </a:pPr>
            <a:r>
              <a:rPr lang="en-US" sz="1800" dirty="0"/>
              <a:t>Caroline White’s (1980)  study of the </a:t>
            </a:r>
            <a:r>
              <a:rPr lang="en-US" sz="1800" dirty="0" err="1"/>
              <a:t>Fucino</a:t>
            </a:r>
            <a:r>
              <a:rPr lang="en-US" sz="1800" dirty="0"/>
              <a:t> area </a:t>
            </a:r>
            <a:r>
              <a:rPr lang="en-US" sz="1000" dirty="0"/>
              <a:t> (78)</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8883" name="Rectangle 3"/>
          <p:cNvSpPr>
            <a:spLocks noGrp="1" noChangeArrowheads="1"/>
          </p:cNvSpPr>
          <p:nvPr>
            <p:ph type="body" idx="1"/>
          </p:nvPr>
        </p:nvSpPr>
        <p:spPr>
          <a:xfrm>
            <a:off x="914400" y="1600200"/>
            <a:ext cx="7315200" cy="4081117"/>
          </a:xfrm>
        </p:spPr>
        <p:txBody>
          <a:bodyPr/>
          <a:lstStyle/>
          <a:p>
            <a:pPr eaLnBrk="1" hangingPunct="1"/>
            <a:endParaRPr lang="en-US" dirty="0"/>
          </a:p>
          <a:p>
            <a:pPr eaLnBrk="1" hangingPunct="1"/>
            <a:r>
              <a:rPr lang="en-US" dirty="0"/>
              <a:t>Those doing historical research, rather than fieldwork, partially escape this pattern</a:t>
            </a:r>
          </a:p>
          <a:p>
            <a:pPr eaLnBrk="1" hangingPunct="1"/>
            <a:endParaRPr lang="en-US" dirty="0"/>
          </a:p>
          <a:p>
            <a:pPr lvl="2" eaLnBrk="1" hangingPunct="1"/>
            <a:r>
              <a:rPr lang="en-US" dirty="0"/>
              <a:t>Horn (1991, 1994), Milan</a:t>
            </a:r>
          </a:p>
          <a:p>
            <a:pPr lvl="2" eaLnBrk="1" hangingPunct="1"/>
            <a:endParaRPr lang="en-US" dirty="0"/>
          </a:p>
          <a:p>
            <a:pPr lvl="2" eaLnBrk="1" hangingPunct="1"/>
            <a:r>
              <a:rPr lang="en-US" dirty="0" err="1"/>
              <a:t>Yanagisako</a:t>
            </a:r>
            <a:r>
              <a:rPr lang="en-US" dirty="0"/>
              <a:t> (1991), Como </a:t>
            </a:r>
            <a:r>
              <a:rPr lang="en-US" sz="1400" dirty="0"/>
              <a:t> (78)</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9907" name="Rectangle 3"/>
          <p:cNvSpPr>
            <a:spLocks noGrp="1" noChangeArrowheads="1"/>
          </p:cNvSpPr>
          <p:nvPr>
            <p:ph type="body" idx="1"/>
          </p:nvPr>
        </p:nvSpPr>
        <p:spPr>
          <a:xfrm>
            <a:off x="914400" y="1600200"/>
            <a:ext cx="7315200" cy="4401205"/>
          </a:xfrm>
        </p:spPr>
        <p:txBody>
          <a:bodyPr/>
          <a:lstStyle/>
          <a:p>
            <a:pPr eaLnBrk="1" hangingPunct="1"/>
            <a:r>
              <a:rPr lang="en-US" sz="2800" dirty="0"/>
              <a:t>And there have “important recent developments in the American anthropology of Italy” which are beginning to highlight…</a:t>
            </a:r>
          </a:p>
          <a:p>
            <a:pPr eaLnBrk="1" hangingPunct="1"/>
            <a:endParaRPr lang="en-US" sz="1400" dirty="0"/>
          </a:p>
          <a:p>
            <a:pPr lvl="1" eaLnBrk="1" hangingPunct="1"/>
            <a:r>
              <a:rPr lang="en-US" sz="2400" dirty="0"/>
              <a:t> small industry in central Italy</a:t>
            </a:r>
          </a:p>
          <a:p>
            <a:pPr lvl="1" eaLnBrk="1" hangingPunct="1"/>
            <a:endParaRPr lang="en-US" sz="1400" dirty="0"/>
          </a:p>
          <a:p>
            <a:pPr lvl="1" eaLnBrk="1" hangingPunct="1"/>
            <a:r>
              <a:rPr lang="en-US" sz="2400" dirty="0"/>
              <a:t>combined use of ethnography, oral history, and archival research in Sicily to provide valuable insights into the historical decline of fertility in Italy  </a:t>
            </a:r>
            <a:r>
              <a:rPr lang="en-US" sz="1400" dirty="0"/>
              <a:t>(76)</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0931" name="Rectangle 3"/>
          <p:cNvSpPr>
            <a:spLocks noGrp="1" noChangeArrowheads="1"/>
          </p:cNvSpPr>
          <p:nvPr>
            <p:ph type="body" idx="1"/>
          </p:nvPr>
        </p:nvSpPr>
        <p:spPr>
          <a:xfrm>
            <a:off x="914400" y="1905000"/>
            <a:ext cx="7315200" cy="3896451"/>
          </a:xfrm>
        </p:spPr>
        <p:txBody>
          <a:bodyPr/>
          <a:lstStyle/>
          <a:p>
            <a:pPr eaLnBrk="1" hangingPunct="1">
              <a:lnSpc>
                <a:spcPct val="90000"/>
              </a:lnSpc>
            </a:pPr>
            <a:endParaRPr lang="en-US" sz="2000" dirty="0"/>
          </a:p>
          <a:p>
            <a:pPr eaLnBrk="1" hangingPunct="1">
              <a:lnSpc>
                <a:spcPct val="90000"/>
              </a:lnSpc>
            </a:pPr>
            <a:r>
              <a:rPr lang="en-US" dirty="0"/>
              <a:t>Looking at the problem areas rather than the research site . . .</a:t>
            </a:r>
          </a:p>
          <a:p>
            <a:pPr eaLnBrk="1" hangingPunct="1">
              <a:lnSpc>
                <a:spcPct val="90000"/>
              </a:lnSpc>
            </a:pPr>
            <a:endParaRPr lang="en-US" sz="1800" dirty="0"/>
          </a:p>
          <a:p>
            <a:pPr lvl="1" eaLnBrk="1" hangingPunct="1">
              <a:lnSpc>
                <a:spcPct val="90000"/>
              </a:lnSpc>
            </a:pPr>
            <a:r>
              <a:rPr lang="en-US" dirty="0"/>
              <a:t>Diverse works focus more on history than on contemporary ethnography</a:t>
            </a:r>
          </a:p>
          <a:p>
            <a:pPr lvl="1" eaLnBrk="1" hangingPunct="1">
              <a:lnSpc>
                <a:spcPct val="90000"/>
              </a:lnSpc>
            </a:pPr>
            <a:endParaRPr lang="en-US" sz="1600" dirty="0"/>
          </a:p>
          <a:p>
            <a:pPr lvl="2" eaLnBrk="1" hangingPunct="1">
              <a:lnSpc>
                <a:spcPct val="90000"/>
              </a:lnSpc>
            </a:pPr>
            <a:r>
              <a:rPr lang="en-US" dirty="0"/>
              <a:t>Italy has been one of the most productive sites in the move of American anthropology towards history  </a:t>
            </a:r>
            <a:r>
              <a:rPr lang="en-US" sz="1400" dirty="0"/>
              <a:t>(76-77)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1955" name="Rectangle 3"/>
          <p:cNvSpPr>
            <a:spLocks noGrp="1" noChangeArrowheads="1"/>
          </p:cNvSpPr>
          <p:nvPr>
            <p:ph type="body" idx="1"/>
          </p:nvPr>
        </p:nvSpPr>
        <p:spPr>
          <a:xfrm>
            <a:off x="914400" y="1600200"/>
            <a:ext cx="7315200" cy="4468916"/>
          </a:xfrm>
        </p:spPr>
        <p:txBody>
          <a:bodyPr/>
          <a:lstStyle/>
          <a:p>
            <a:pPr eaLnBrk="1" hangingPunct="1">
              <a:lnSpc>
                <a:spcPct val="90000"/>
              </a:lnSpc>
            </a:pPr>
            <a:endParaRPr lang="en-US" dirty="0"/>
          </a:p>
          <a:p>
            <a:pPr eaLnBrk="1" hangingPunct="1">
              <a:lnSpc>
                <a:spcPct val="90000"/>
              </a:lnSpc>
            </a:pPr>
            <a:r>
              <a:rPr lang="en-US" dirty="0">
                <a:solidFill>
                  <a:schemeClr val="accent1"/>
                </a:solidFill>
              </a:rPr>
              <a:t>Looking at the</a:t>
            </a:r>
            <a:r>
              <a:rPr lang="en-US" dirty="0"/>
              <a:t> problem areas </a:t>
            </a:r>
            <a:r>
              <a:rPr lang="en-US" dirty="0">
                <a:solidFill>
                  <a:schemeClr val="accent1"/>
                </a:solidFill>
              </a:rPr>
              <a:t>rather than the research site . . .</a:t>
            </a:r>
          </a:p>
          <a:p>
            <a:pPr eaLnBrk="1" hangingPunct="1">
              <a:lnSpc>
                <a:spcPct val="90000"/>
              </a:lnSpc>
            </a:pPr>
            <a:endParaRPr lang="en-US" dirty="0">
              <a:solidFill>
                <a:schemeClr val="accent1"/>
              </a:solidFill>
            </a:endParaRPr>
          </a:p>
          <a:p>
            <a:pPr lvl="1" eaLnBrk="1" hangingPunct="1">
              <a:lnSpc>
                <a:spcPct val="90000"/>
              </a:lnSpc>
            </a:pPr>
            <a:r>
              <a:rPr lang="en-US" dirty="0">
                <a:solidFill>
                  <a:schemeClr val="accent1"/>
                </a:solidFill>
              </a:rPr>
              <a:t>Diverse works focus more on history than on contemporary ethnography</a:t>
            </a:r>
          </a:p>
          <a:p>
            <a:pPr lvl="1" eaLnBrk="1" hangingPunct="1">
              <a:lnSpc>
                <a:spcPct val="90000"/>
              </a:lnSpc>
            </a:pPr>
            <a:endParaRPr lang="en-US" dirty="0">
              <a:solidFill>
                <a:schemeClr val="accent1"/>
              </a:solidFill>
            </a:endParaRPr>
          </a:p>
          <a:p>
            <a:pPr lvl="2" eaLnBrk="1" hangingPunct="1">
              <a:lnSpc>
                <a:spcPct val="90000"/>
              </a:lnSpc>
            </a:pPr>
            <a:r>
              <a:rPr lang="en-US" dirty="0">
                <a:solidFill>
                  <a:schemeClr val="accent1"/>
                </a:solidFill>
              </a:rPr>
              <a:t>Italy has been one of the most productive sites in the move of American anthropology towards history  </a:t>
            </a:r>
            <a:r>
              <a:rPr lang="en-US" sz="1400" dirty="0">
                <a:solidFill>
                  <a:schemeClr val="accent1"/>
                </a:solidFill>
              </a:rPr>
              <a:t>(76-77)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2979" name="Rectangle 3"/>
          <p:cNvSpPr>
            <a:spLocks noGrp="1" noChangeArrowheads="1"/>
          </p:cNvSpPr>
          <p:nvPr>
            <p:ph type="body" idx="1"/>
          </p:nvPr>
        </p:nvSpPr>
        <p:spPr>
          <a:xfrm>
            <a:off x="914400" y="1600200"/>
            <a:ext cx="7315200" cy="4681282"/>
          </a:xfrm>
        </p:spPr>
        <p:txBody>
          <a:bodyPr/>
          <a:lstStyle/>
          <a:p>
            <a:pPr eaLnBrk="1" hangingPunct="1">
              <a:lnSpc>
                <a:spcPct val="90000"/>
              </a:lnSpc>
            </a:pPr>
            <a:r>
              <a:rPr lang="en-US" dirty="0"/>
              <a:t>Diverse works focus more on history than on contemporary ethnography</a:t>
            </a:r>
          </a:p>
          <a:p>
            <a:pPr lvl="1" eaLnBrk="1" hangingPunct="1">
              <a:lnSpc>
                <a:spcPct val="90000"/>
              </a:lnSpc>
            </a:pPr>
            <a:endParaRPr lang="en-US" sz="1600" dirty="0"/>
          </a:p>
          <a:p>
            <a:pPr lvl="2" eaLnBrk="1" hangingPunct="1">
              <a:lnSpc>
                <a:spcPct val="90000"/>
              </a:lnSpc>
            </a:pPr>
            <a:r>
              <a:rPr lang="en-US" dirty="0"/>
              <a:t>Medical topics</a:t>
            </a:r>
          </a:p>
          <a:p>
            <a:pPr lvl="2" eaLnBrk="1" hangingPunct="1">
              <a:lnSpc>
                <a:spcPct val="90000"/>
              </a:lnSpc>
            </a:pPr>
            <a:r>
              <a:rPr lang="en-US" dirty="0"/>
              <a:t>Demographic topics</a:t>
            </a:r>
          </a:p>
          <a:p>
            <a:pPr lvl="2" eaLnBrk="1" hangingPunct="1">
              <a:lnSpc>
                <a:spcPct val="90000"/>
              </a:lnSpc>
            </a:pPr>
            <a:r>
              <a:rPr lang="en-US" dirty="0"/>
              <a:t>Studies of the impact of out-migration and household organization</a:t>
            </a:r>
          </a:p>
          <a:p>
            <a:pPr lvl="2" eaLnBrk="1" hangingPunct="1">
              <a:lnSpc>
                <a:spcPct val="90000"/>
              </a:lnSpc>
            </a:pPr>
            <a:r>
              <a:rPr lang="en-US" dirty="0"/>
              <a:t>Role of the state and science in regulating reproduction in the Fascist era</a:t>
            </a:r>
          </a:p>
          <a:p>
            <a:pPr lvl="2" eaLnBrk="1" hangingPunct="1">
              <a:lnSpc>
                <a:spcPct val="90000"/>
              </a:lnSpc>
            </a:pPr>
            <a:r>
              <a:rPr lang="en-US" dirty="0"/>
              <a:t>Transformation of sharecropping</a:t>
            </a:r>
          </a:p>
          <a:p>
            <a:pPr lvl="2" eaLnBrk="1" hangingPunct="1">
              <a:lnSpc>
                <a:spcPct val="90000"/>
              </a:lnSpc>
            </a:pPr>
            <a:r>
              <a:rPr lang="en-US" dirty="0"/>
              <a:t>Institutionalization of infant abandonment  </a:t>
            </a:r>
            <a:r>
              <a:rPr lang="en-US" sz="1400" dirty="0"/>
              <a:t>(76-77)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4003" name="Rectangle 3"/>
          <p:cNvSpPr>
            <a:spLocks noGrp="1" noChangeArrowheads="1"/>
          </p:cNvSpPr>
          <p:nvPr>
            <p:ph type="body" idx="1"/>
          </p:nvPr>
        </p:nvSpPr>
        <p:spPr>
          <a:xfrm>
            <a:off x="914400" y="1600200"/>
            <a:ext cx="7315200" cy="3243965"/>
          </a:xfrm>
        </p:spPr>
        <p:txBody>
          <a:bodyPr/>
          <a:lstStyle/>
          <a:p>
            <a:pPr eaLnBrk="1" hangingPunct="1"/>
            <a:endParaRPr lang="en-US" dirty="0"/>
          </a:p>
          <a:p>
            <a:pPr eaLnBrk="1" hangingPunct="1"/>
            <a:endParaRPr lang="en-US" dirty="0"/>
          </a:p>
          <a:p>
            <a:pPr eaLnBrk="1" hangingPunct="1"/>
            <a:r>
              <a:rPr lang="en-US" dirty="0"/>
              <a:t>These studies often combine a focus on culture and social life with the recognition of the role of the state in producing historical change </a:t>
            </a:r>
            <a:r>
              <a:rPr lang="en-US" sz="1800" dirty="0"/>
              <a:t>(77)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5027" name="Rectangle 3"/>
          <p:cNvSpPr>
            <a:spLocks noGrp="1" noChangeArrowheads="1"/>
          </p:cNvSpPr>
          <p:nvPr>
            <p:ph type="body" idx="1"/>
          </p:nvPr>
        </p:nvSpPr>
        <p:spPr>
          <a:xfrm>
            <a:off x="914400" y="1600200"/>
            <a:ext cx="7315200" cy="4859792"/>
          </a:xfrm>
        </p:spPr>
        <p:txBody>
          <a:bodyPr/>
          <a:lstStyle/>
          <a:p>
            <a:pPr eaLnBrk="1" hangingPunct="1">
              <a:lnSpc>
                <a:spcPct val="90000"/>
              </a:lnSpc>
            </a:pPr>
            <a:r>
              <a:rPr lang="en-US" dirty="0"/>
              <a:t>Other studies include ...</a:t>
            </a:r>
          </a:p>
          <a:p>
            <a:pPr eaLnBrk="1" hangingPunct="1">
              <a:lnSpc>
                <a:spcPct val="90000"/>
              </a:lnSpc>
            </a:pPr>
            <a:endParaRPr lang="en-US" sz="1800" dirty="0"/>
          </a:p>
          <a:p>
            <a:pPr lvl="1" eaLnBrk="1" hangingPunct="1">
              <a:lnSpc>
                <a:spcPct val="90000"/>
              </a:lnSpc>
            </a:pPr>
            <a:r>
              <a:rPr lang="en-US" dirty="0"/>
              <a:t>Galt’s work on the impact of economic change on family organization in an Apulian community</a:t>
            </a:r>
          </a:p>
          <a:p>
            <a:pPr lvl="1" eaLnBrk="1" hangingPunct="1">
              <a:lnSpc>
                <a:spcPct val="90000"/>
              </a:lnSpc>
            </a:pPr>
            <a:endParaRPr lang="en-US" sz="1600" dirty="0"/>
          </a:p>
          <a:p>
            <a:pPr lvl="1" eaLnBrk="1" hangingPunct="1">
              <a:lnSpc>
                <a:spcPct val="90000"/>
              </a:lnSpc>
            </a:pPr>
            <a:r>
              <a:rPr lang="en-US" dirty="0"/>
              <a:t>John Davis’s “pioneering work on economy and kinship” in </a:t>
            </a:r>
            <a:r>
              <a:rPr lang="en-US" dirty="0" err="1"/>
              <a:t>Pisticci</a:t>
            </a:r>
            <a:r>
              <a:rPr lang="en-US" dirty="0"/>
              <a:t>, which illustrates why and how the historical dimension is so crucial to current anthropological work </a:t>
            </a:r>
            <a:r>
              <a:rPr lang="en-US" sz="1600" dirty="0"/>
              <a:t>(77)</a:t>
            </a:r>
            <a:endParaRPr lang="en-US" dirty="0"/>
          </a:p>
          <a:p>
            <a:pPr lvl="1" eaLnBrk="1" hangingPunct="1">
              <a:lnSpc>
                <a:spcPct val="90000"/>
              </a:lnSpc>
            </a:pPr>
            <a:endParaRPr lang="en-US" dirty="0"/>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6051" name="Rectangle 3"/>
          <p:cNvSpPr>
            <a:spLocks noGrp="1" noChangeArrowheads="1"/>
          </p:cNvSpPr>
          <p:nvPr>
            <p:ph type="body" idx="1"/>
          </p:nvPr>
        </p:nvSpPr>
        <p:spPr>
          <a:xfrm>
            <a:off x="914400" y="1924681"/>
            <a:ext cx="7315200" cy="3637919"/>
          </a:xfrm>
        </p:spPr>
        <p:txBody>
          <a:bodyPr/>
          <a:lstStyle/>
          <a:p>
            <a:pPr eaLnBrk="1" hangingPunct="1"/>
            <a:endParaRPr lang="en-US" dirty="0"/>
          </a:p>
          <a:p>
            <a:pPr eaLnBrk="1" hangingPunct="1"/>
            <a:r>
              <a:rPr lang="en-US" dirty="0"/>
              <a:t>These studies examine culture and social organization as ever-changing processes, and recognize the importance of using archival sources alongside the more traditional ethnographic methods </a:t>
            </a:r>
            <a:r>
              <a:rPr lang="en-US" sz="1800" dirty="0"/>
              <a:t>(77)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90147" name="Rectangle 3"/>
          <p:cNvSpPr>
            <a:spLocks noGrp="1" noChangeArrowheads="1"/>
          </p:cNvSpPr>
          <p:nvPr>
            <p:ph type="body" idx="1"/>
          </p:nvPr>
        </p:nvSpPr>
        <p:spPr/>
        <p:txBody>
          <a:bodyPr/>
          <a:lstStyle/>
          <a:p>
            <a:pPr eaLnBrk="1" hangingPunct="1">
              <a:lnSpc>
                <a:spcPct val="80000"/>
              </a:lnSpc>
            </a:pPr>
            <a:r>
              <a:rPr lang="en-US" sz="2400" dirty="0"/>
              <a:t>One other related reason for this [other than those discussed earlier in </a:t>
            </a:r>
            <a:r>
              <a:rPr lang="en-US" sz="2400" dirty="0" err="1"/>
              <a:t>Kertzer’s</a:t>
            </a:r>
            <a:r>
              <a:rPr lang="en-US" sz="2400" dirty="0"/>
              <a:t> article]:  “Our still deeply rooted commitment to a model of field research that—vilify it all we like—continues to rest on the community study model.  In sort, in the sixty-five years since Charlotte Chapman got the Prefect of Sicily to order the mayor to order the midwife to put her up and be sure she got to know what she wanted to know about </a:t>
            </a:r>
            <a:r>
              <a:rPr lang="en-US" sz="2400" dirty="0" err="1"/>
              <a:t>Milocca</a:t>
            </a:r>
            <a:r>
              <a:rPr lang="en-US" sz="2400" dirty="0"/>
              <a:t> (and one can only imagine what the Prefect thought this American woman was doing in such a village), we still pine for the simplicity of a manageable field setting, one we can get a handle on, one where people will know who we are, where the social boundary is clear, the scale is human, and the cow dung wafts thought the air.”</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91171" name="Rectangle 3"/>
          <p:cNvSpPr>
            <a:spLocks noGrp="1" noChangeArrowheads="1"/>
          </p:cNvSpPr>
          <p:nvPr>
            <p:ph type="body" idx="1"/>
          </p:nvPr>
        </p:nvSpPr>
        <p:spPr>
          <a:xfrm>
            <a:off x="914400" y="1752600"/>
            <a:ext cx="7315200" cy="2751522"/>
          </a:xfrm>
        </p:spPr>
        <p:txBody>
          <a:bodyPr/>
          <a:lstStyle/>
          <a:p>
            <a:pPr eaLnBrk="1" hangingPunct="1"/>
            <a:endParaRPr lang="en-US" dirty="0"/>
          </a:p>
          <a:p>
            <a:pPr eaLnBrk="1" hangingPunct="1"/>
            <a:endParaRPr lang="en-US" dirty="0"/>
          </a:p>
          <a:p>
            <a:pPr eaLnBrk="1" hangingPunct="1"/>
            <a:r>
              <a:rPr lang="en-US" dirty="0"/>
              <a:t>Since </a:t>
            </a:r>
            <a:r>
              <a:rPr lang="en-US" dirty="0" err="1"/>
              <a:t>Kertzer’s</a:t>
            </a:r>
            <a:r>
              <a:rPr lang="en-US" dirty="0"/>
              <a:t> article (1998) some important works have been done not following the “traditional” pattern . . .</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600483"/>
            <a:ext cx="2362200" cy="2590517"/>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1007525467"/>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9731" name="Rectangle 3"/>
          <p:cNvSpPr>
            <a:spLocks noGrp="1" noChangeArrowheads="1"/>
          </p:cNvSpPr>
          <p:nvPr>
            <p:ph type="body" idx="1"/>
          </p:nvPr>
        </p:nvSpPr>
        <p:spPr>
          <a:xfrm>
            <a:off x="914400" y="1524000"/>
            <a:ext cx="7315200" cy="4801314"/>
          </a:xfrm>
        </p:spPr>
        <p:txBody>
          <a:bodyPr/>
          <a:lstStyle/>
          <a:p>
            <a:pPr marL="0" indent="0" algn="ctr" eaLnBrk="1" hangingPunct="1">
              <a:lnSpc>
                <a:spcPct val="150000"/>
              </a:lnSpc>
              <a:spcBef>
                <a:spcPts val="0"/>
              </a:spcBef>
              <a:buNone/>
            </a:pPr>
            <a:r>
              <a:rPr lang="en-US" dirty="0"/>
              <a:t>“</a:t>
            </a:r>
            <a:r>
              <a:rPr lang="en-US" sz="3600" b="1" dirty="0"/>
              <a:t>This, then, is Italy.  </a:t>
            </a:r>
            <a:endParaRPr lang="en-US" b="1" dirty="0"/>
          </a:p>
          <a:p>
            <a:pPr marL="0" indent="0" algn="ctr" eaLnBrk="1" hangingPunct="1">
              <a:spcBef>
                <a:spcPts val="0"/>
              </a:spcBef>
              <a:buNone/>
            </a:pPr>
            <a:r>
              <a:rPr lang="en-US" sz="2800" b="1" dirty="0"/>
              <a:t>It is still a grand and larger-than-life society whose citizens </a:t>
            </a:r>
          </a:p>
          <a:p>
            <a:pPr marL="0" indent="0" algn="ctr" eaLnBrk="1" hangingPunct="1">
              <a:spcBef>
                <a:spcPts val="0"/>
              </a:spcBef>
              <a:buNone/>
            </a:pPr>
            <a:r>
              <a:rPr lang="en-US" sz="2800" b="1" dirty="0"/>
              <a:t>love pageantry and spectacle, </a:t>
            </a:r>
          </a:p>
          <a:p>
            <a:pPr marL="0" indent="0" algn="ctr" eaLnBrk="1" hangingPunct="1">
              <a:spcBef>
                <a:spcPts val="0"/>
              </a:spcBef>
              <a:buNone/>
            </a:pPr>
            <a:r>
              <a:rPr lang="en-US" sz="2800" b="1" dirty="0"/>
              <a:t>emphasize a range of voices </a:t>
            </a:r>
          </a:p>
          <a:p>
            <a:pPr marL="0" indent="0" algn="ctr" eaLnBrk="1" hangingPunct="1">
              <a:spcBef>
                <a:spcPts val="0"/>
              </a:spcBef>
              <a:buNone/>
            </a:pPr>
            <a:r>
              <a:rPr lang="en-US" sz="2800" b="1" dirty="0"/>
              <a:t>in everyday life, </a:t>
            </a:r>
          </a:p>
          <a:p>
            <a:pPr marL="0" indent="0" algn="ctr" eaLnBrk="1" hangingPunct="1">
              <a:spcBef>
                <a:spcPts val="0"/>
              </a:spcBef>
              <a:buNone/>
            </a:pPr>
            <a:r>
              <a:rPr lang="en-US" sz="2800" b="1" dirty="0"/>
              <a:t>externalize emotions and feelings, </a:t>
            </a:r>
          </a:p>
          <a:p>
            <a:pPr marL="0" indent="0" algn="ctr" eaLnBrk="1" hangingPunct="1">
              <a:spcBef>
                <a:spcPts val="0"/>
              </a:spcBef>
              <a:buNone/>
            </a:pPr>
            <a:r>
              <a:rPr lang="en-US" sz="2800" b="1" dirty="0"/>
              <a:t>and feel a commitment to the town and region of the country </a:t>
            </a:r>
          </a:p>
          <a:p>
            <a:pPr marL="0" indent="0" algn="ctr" eaLnBrk="1" hangingPunct="1">
              <a:spcBef>
                <a:spcPts val="0"/>
              </a:spcBef>
              <a:buNone/>
            </a:pPr>
            <a:r>
              <a:rPr lang="en-US" sz="2800" b="1" dirty="0"/>
              <a:t>in which they were born.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www.d.umn.edu/cla/faculty/troufs/anth1095/index.html#Gannon</a:t>
            </a:r>
            <a:endParaRPr lang="en-US" sz="800" b="0" i="0" dirty="0">
              <a:solidFill>
                <a:srgbClr val="000000"/>
              </a:solidFill>
            </a:endParaRPr>
          </a:p>
        </p:txBody>
      </p:sp>
    </p:spTree>
    <p:extLst>
      <p:ext uri="{BB962C8B-B14F-4D97-AF65-F5344CB8AC3E}">
        <p14:creationId xmlns:p14="http://schemas.microsoft.com/office/powerpoint/2010/main" val="352119143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2438400"/>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Regions</a:t>
            </a: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6619EE44-8E0E-417E-B4C2-F7B2CFA5EB5F}"/>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40545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2438400"/>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Regions</a:t>
            </a: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6619EE44-8E0E-417E-B4C2-F7B2CFA5EB5F}"/>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88744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92662"/>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2438400"/>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Regions</a:t>
            </a: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54D4FAEF-2ECD-4023-AD71-98D584380707}"/>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72089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body" idx="4294967295"/>
          </p:nvPr>
        </p:nvSpPr>
        <p:spPr>
          <a:xfrm>
            <a:off x="458787" y="1601788"/>
            <a:ext cx="8226425" cy="4570412"/>
          </a:xfrm>
        </p:spPr>
        <p:txBody>
          <a:bodyPr/>
          <a:lstStyle/>
          <a:p>
            <a:pPr algn="ctr" eaLnBrk="1" hangingPunct="1">
              <a:buFontTx/>
              <a:buNone/>
            </a:pPr>
            <a:r>
              <a:rPr lang="en-US" sz="4800" b="1" dirty="0">
                <a:solidFill>
                  <a:srgbClr val="FF0000"/>
                </a:solidFill>
              </a:rPr>
              <a:t>regions </a:t>
            </a:r>
          </a:p>
          <a:p>
            <a:pPr algn="ctr" eaLnBrk="1" hangingPunct="1">
              <a:buFontTx/>
              <a:buNone/>
            </a:pPr>
            <a:r>
              <a:rPr lang="en-US" sz="4000" b="1" dirty="0">
                <a:solidFill>
                  <a:srgbClr val="FF0000"/>
                </a:solidFill>
              </a:rPr>
              <a:t>and</a:t>
            </a:r>
            <a:r>
              <a:rPr lang="en-US" sz="4800" b="1" dirty="0">
                <a:solidFill>
                  <a:srgbClr val="FF0000"/>
                </a:solidFill>
              </a:rPr>
              <a:t> </a:t>
            </a:r>
          </a:p>
          <a:p>
            <a:pPr algn="ctr" eaLnBrk="1" hangingPunct="1">
              <a:buFontTx/>
              <a:buNone/>
            </a:pPr>
            <a:r>
              <a:rPr lang="en-US" sz="4800" b="1" dirty="0">
                <a:solidFill>
                  <a:srgbClr val="FF0000"/>
                </a:solidFill>
              </a:rPr>
              <a:t>cultural metaphors</a:t>
            </a:r>
          </a:p>
          <a:p>
            <a:pPr algn="ctr" eaLnBrk="1" hangingPunct="1">
              <a:buFontTx/>
              <a:buNone/>
            </a:pPr>
            <a:r>
              <a:rPr lang="en-US" sz="4000" b="1" dirty="0">
                <a:solidFill>
                  <a:srgbClr val="FF0000"/>
                </a:solidFill>
              </a:rPr>
              <a:t>as</a:t>
            </a:r>
          </a:p>
          <a:p>
            <a:pPr algn="ctr" eaLnBrk="1" hangingPunct="1">
              <a:buFontTx/>
              <a:buNone/>
            </a:pPr>
            <a:r>
              <a:rPr lang="en-US" sz="4000" b="1" dirty="0">
                <a:solidFill>
                  <a:srgbClr val="FF0000"/>
                </a:solidFill>
              </a:rPr>
              <a:t>Units of Analysis</a:t>
            </a:r>
            <a:endParaRPr lang="en-US" sz="4400" dirty="0">
              <a:solidFill>
                <a:srgbClr val="FF0000"/>
              </a:solidFill>
            </a:endParaRPr>
          </a:p>
        </p:txBody>
      </p:sp>
    </p:spTree>
    <p:extLst>
      <p:ext uri="{BB962C8B-B14F-4D97-AF65-F5344CB8AC3E}">
        <p14:creationId xmlns:p14="http://schemas.microsoft.com/office/powerpoint/2010/main" val="251118202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580725" y="998465"/>
            <a:ext cx="8001000" cy="5116785"/>
          </a:xfrm>
        </p:spPr>
        <p:txBody>
          <a:bodyPr wrap="square">
            <a:spAutoFit/>
          </a:bodyPr>
          <a:lstStyle/>
          <a:p>
            <a:pPr algn="ctr" eaLnBrk="1" hangingPunct="1">
              <a:lnSpc>
                <a:spcPct val="90000"/>
              </a:lnSpc>
              <a:buFontTx/>
              <a:buNone/>
              <a:defRPr/>
            </a:pPr>
            <a:r>
              <a:rPr lang="en-US" sz="2400" dirty="0">
                <a:latin typeface="Verdana" pitchFamily="34" charset="0"/>
              </a:rPr>
              <a:t> </a:t>
            </a:r>
          </a:p>
          <a:p>
            <a:pPr algn="ctr" eaLnBrk="1" hangingPunct="1">
              <a:lnSpc>
                <a:spcPct val="90000"/>
              </a:lnSpc>
              <a:buFontTx/>
              <a:buNone/>
              <a:defRPr/>
            </a:pPr>
            <a:r>
              <a:rPr lang="en-US" b="1" dirty="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a:latin typeface="Verdana" pitchFamily="34" charset="0"/>
            </a:endParaRPr>
          </a:p>
          <a:p>
            <a:pPr marL="1712913" lvl="1" indent="-333375" eaLnBrk="1" hangingPunct="1">
              <a:lnSpc>
                <a:spcPct val="90000"/>
              </a:lnSpc>
              <a:defRPr/>
            </a:pPr>
            <a:r>
              <a:rPr lang="en-US" sz="2000" b="1" dirty="0">
                <a:solidFill>
                  <a:schemeClr val="bg1">
                    <a:lumMod val="65000"/>
                  </a:schemeClr>
                </a:solidFill>
                <a:latin typeface="Verdana" pitchFamily="34" charset="0"/>
              </a:rPr>
              <a:t>one person</a:t>
            </a:r>
            <a:endParaRPr lang="en-US" sz="1400" dirty="0">
              <a:solidFill>
                <a:schemeClr val="bg1">
                  <a:lumMod val="65000"/>
                </a:schemeClr>
              </a:solidFill>
              <a:latin typeface="Verdana" pitchFamily="34" charset="0"/>
            </a:endParaRPr>
          </a:p>
          <a:p>
            <a:pPr marL="1712913" lvl="1" indent="-333375" eaLnBrk="1" hangingPunct="1">
              <a:lnSpc>
                <a:spcPct val="90000"/>
              </a:lnSpc>
              <a:defRPr/>
            </a:pPr>
            <a:r>
              <a:rPr lang="en-US" sz="2000" b="1" dirty="0">
                <a:solidFill>
                  <a:schemeClr val="bg1">
                    <a:lumMod val="65000"/>
                  </a:schemeClr>
                </a:solidFill>
                <a:latin typeface="Verdana" pitchFamily="34" charset="0"/>
              </a:rPr>
              <a:t>the family</a:t>
            </a:r>
            <a:endParaRPr lang="en-US" sz="1200" dirty="0">
              <a:solidFill>
                <a:schemeClr val="bg1">
                  <a:lumMod val="65000"/>
                </a:schemeClr>
              </a:solidFill>
              <a:latin typeface="Verdana" pitchFamily="34" charset="0"/>
            </a:endParaRPr>
          </a:p>
          <a:p>
            <a:pPr marL="1712913" lvl="1" indent="-333375" eaLnBrk="1" hangingPunct="1">
              <a:lnSpc>
                <a:spcPct val="90000"/>
              </a:lnSpc>
              <a:defRPr/>
            </a:pPr>
            <a:r>
              <a:rPr lang="en-US" sz="2000" b="1" dirty="0">
                <a:solidFill>
                  <a:schemeClr val="bg1">
                    <a:lumMod val="65000"/>
                  </a:schemeClr>
                </a:solidFill>
                <a:latin typeface="Verdana" pitchFamily="34" charset="0"/>
              </a:rPr>
              <a:t>the community</a:t>
            </a:r>
          </a:p>
          <a:p>
            <a:pPr marL="1712913" lvl="1" indent="-333375" eaLnBrk="1" hangingPunct="1">
              <a:lnSpc>
                <a:spcPct val="90000"/>
              </a:lnSpc>
              <a:defRPr/>
            </a:pPr>
            <a:r>
              <a:rPr lang="en-US" sz="3600" b="1" dirty="0">
                <a:solidFill>
                  <a:srgbClr val="FF0000"/>
                </a:solidFill>
                <a:latin typeface="Verdana" pitchFamily="34" charset="0"/>
              </a:rPr>
              <a:t>a region</a:t>
            </a:r>
          </a:p>
          <a:p>
            <a:pPr marL="1712913" lvl="1" indent="-333375" eaLnBrk="1" hangingPunct="1">
              <a:lnSpc>
                <a:spcPct val="90000"/>
              </a:lnSpc>
              <a:defRPr/>
            </a:pPr>
            <a:r>
              <a:rPr lang="en-US" sz="2000" b="1" dirty="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a:solidFill>
                  <a:schemeClr val="bg1">
                    <a:lumMod val="65000"/>
                  </a:schemeClr>
                </a:solidFill>
                <a:latin typeface="Verdana" pitchFamily="34" charset="0"/>
              </a:rPr>
              <a:t>a culture / “subculture”</a:t>
            </a:r>
          </a:p>
          <a:p>
            <a:pPr marL="1712913" lvl="1" indent="-333375" eaLnBrk="1" hangingPunct="1">
              <a:lnSpc>
                <a:spcPct val="90000"/>
              </a:lnSpc>
              <a:defRPr/>
            </a:pPr>
            <a:r>
              <a:rPr lang="en-US" sz="2000" b="1" dirty="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world</a:t>
            </a:r>
          </a:p>
          <a:p>
            <a:pPr marL="1712913" lvl="1" indent="-333375" eaLnBrk="1" hangingPunct="1">
              <a:lnSpc>
                <a:spcPct val="90000"/>
              </a:lnSpc>
              <a:defRPr/>
            </a:pPr>
            <a:r>
              <a:rPr lang="en-US" sz="2000" b="1" dirty="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3600" b="1" dirty="0">
                <a:solidFill>
                  <a:srgbClr val="FF0000"/>
                </a:solidFill>
                <a:latin typeface="Verdana" pitchFamily="34" charset="0"/>
              </a:rPr>
              <a:t>a “cultural metaphor”</a:t>
            </a:r>
          </a:p>
        </p:txBody>
      </p:sp>
      <p:sp>
        <p:nvSpPr>
          <p:cNvPr id="3" name="Rectangle 2"/>
          <p:cNvSpPr/>
          <p:nvPr/>
        </p:nvSpPr>
        <p:spPr>
          <a:xfrm>
            <a:off x="1628275" y="3753050"/>
            <a:ext cx="4572000" cy="380999"/>
          </a:xfrm>
          <a:prstGeom prst="rect">
            <a:avLst/>
          </a:prstGeom>
          <a:solidFill>
            <a:srgbClr val="FFFFFF"/>
          </a:solidFill>
        </p:spPr>
        <p:txBody>
          <a:bodyPr wrap="square" lIns="109728" rIns="109728">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(not as a “culture area”)</a:t>
            </a:r>
          </a:p>
        </p:txBody>
      </p:sp>
    </p:spTree>
    <p:extLst>
      <p:ext uri="{BB962C8B-B14F-4D97-AF65-F5344CB8AC3E}">
        <p14:creationId xmlns:p14="http://schemas.microsoft.com/office/powerpoint/2010/main" val="219784631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2438400"/>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Making of a Metaphor</a:t>
            </a: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841B9C87-CE74-45A4-8832-D73D075C32E5}"/>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75170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87E14278-7FA6-4FE1-9128-63F581866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838200"/>
            <a:ext cx="3657600" cy="5214693"/>
          </a:xfrm>
          <a:prstGeom prst="rect">
            <a:avLst/>
          </a:prstGeom>
        </p:spPr>
      </p:pic>
      <p:sp>
        <p:nvSpPr>
          <p:cNvPr id="7" name="TextBox 6">
            <a:extLst>
              <a:ext uri="{FF2B5EF4-FFF2-40B4-BE49-F238E27FC236}">
                <a16:creationId xmlns:a16="http://schemas.microsoft.com/office/drawing/2014/main" id="{FF9A4509-04EE-4768-A1C0-1DF28FC10D25}"/>
              </a:ext>
            </a:extLst>
          </p:cNvPr>
          <p:cNvSpPr txBox="1"/>
          <p:nvPr/>
        </p:nvSpPr>
        <p:spPr>
          <a:xfrm>
            <a:off x="1447800" y="6260068"/>
            <a:ext cx="62484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pitchFamily="34" charset="0"/>
                <a:ea typeface="+mn-ea"/>
                <a:cs typeface="+mn-cs"/>
              </a:rPr>
              <a:t>(Thousand Oaks, CA: SAGE Publications, 2015)</a:t>
            </a:r>
          </a:p>
        </p:txBody>
      </p:sp>
      <p:sp>
        <p:nvSpPr>
          <p:cNvPr id="8" name="TextBox 7">
            <a:extLst>
              <a:ext uri="{FF2B5EF4-FFF2-40B4-BE49-F238E27FC236}">
                <a16:creationId xmlns:a16="http://schemas.microsoft.com/office/drawing/2014/main" id="{67DD77D4-B02F-4D50-86C5-08B1236562B8}"/>
              </a:ext>
            </a:extLst>
          </p:cNvPr>
          <p:cNvSpPr txBox="1"/>
          <p:nvPr/>
        </p:nvSpPr>
        <p:spPr>
          <a:xfrm>
            <a:off x="1457425" y="304800"/>
            <a:ext cx="62484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itchFamily="34" charset="0"/>
                <a:ea typeface="+mn-ea"/>
                <a:cs typeface="+mn-cs"/>
              </a:rPr>
              <a:t>The text</a:t>
            </a:r>
          </a:p>
        </p:txBody>
      </p:sp>
    </p:spTree>
    <p:extLst>
      <p:ext uri="{BB962C8B-B14F-4D97-AF65-F5344CB8AC3E}">
        <p14:creationId xmlns:p14="http://schemas.microsoft.com/office/powerpoint/2010/main" val="36075866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3048000"/>
            <a:ext cx="7315200" cy="2431435"/>
          </a:xfrm>
        </p:spPr>
        <p:txBody>
          <a:bodyPr/>
          <a:lstStyle/>
          <a:p>
            <a:pPr marL="0" indent="0" algn="ctr" eaLnBrk="1" hangingPunct="1">
              <a:spcBef>
                <a:spcPts val="0"/>
              </a:spcBef>
              <a:buNone/>
            </a:pPr>
            <a:r>
              <a:rPr lang="en-US" sz="4000" b="1" dirty="0"/>
              <a:t>“to understand Italy</a:t>
            </a:r>
            <a:endParaRPr lang="en-US" dirty="0"/>
          </a:p>
          <a:p>
            <a:pPr marL="0" indent="0" algn="ctr" eaLnBrk="1" hangingPunct="1">
              <a:spcBef>
                <a:spcPts val="0"/>
              </a:spcBef>
              <a:buNone/>
            </a:pPr>
            <a:r>
              <a:rPr lang="en-US" dirty="0">
                <a:solidFill>
                  <a:schemeClr val="accent1"/>
                </a:solidFill>
              </a:rPr>
              <a:t>it is a good idea to </a:t>
            </a:r>
          </a:p>
          <a:p>
            <a:pPr marL="0" indent="0" algn="ctr" eaLnBrk="1" hangingPunct="1">
              <a:spcBef>
                <a:spcPts val="0"/>
              </a:spcBef>
              <a:buNone/>
            </a:pPr>
            <a:r>
              <a:rPr lang="en-US" sz="4000" b="1" dirty="0"/>
              <a:t>look at the opera . . .” as a cultural metaphor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Box 5">
            <a:extLst>
              <a:ext uri="{FF2B5EF4-FFF2-40B4-BE49-F238E27FC236}">
                <a16:creationId xmlns:a16="http://schemas.microsoft.com/office/drawing/2014/main" id="{DB8FF56A-01AD-42A0-84FC-BADD55E3AC8C}"/>
              </a:ext>
            </a:extLst>
          </p:cNvPr>
          <p:cNvSpPr txBox="1"/>
          <p:nvPr/>
        </p:nvSpPr>
        <p:spPr>
          <a:xfrm>
            <a:off x="800500" y="1609825"/>
            <a:ext cx="7543800"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mn-ea"/>
                <a:cs typeface="+mn-cs"/>
              </a:rPr>
              <a:t>Gannon and Pillai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mn-ea"/>
                <a:cs typeface="+mn-cs"/>
              </a:rPr>
              <a:t>suggest that . .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4995" name="Rectangle 3"/>
          <p:cNvSpPr>
            <a:spLocks noGrp="1" noChangeArrowheads="1"/>
          </p:cNvSpPr>
          <p:nvPr>
            <p:ph type="body" idx="1"/>
          </p:nvPr>
        </p:nvSpPr>
        <p:spPr>
          <a:xfrm>
            <a:off x="914400" y="2193191"/>
            <a:ext cx="7315200" cy="3293209"/>
          </a:xfrm>
        </p:spPr>
        <p:txBody>
          <a:bodyPr/>
          <a:lstStyle/>
          <a:p>
            <a:pPr marL="0" indent="0" algn="ctr" eaLnBrk="1" hangingPunct="1">
              <a:lnSpc>
                <a:spcPct val="110000"/>
              </a:lnSpc>
              <a:buFontTx/>
              <a:buNone/>
            </a:pPr>
            <a:r>
              <a:rPr lang="en-US" dirty="0"/>
              <a:t>Gannon and Pillai focus on </a:t>
            </a:r>
          </a:p>
          <a:p>
            <a:pPr marL="0" indent="0" algn="ctr" eaLnBrk="1" hangingPunct="1">
              <a:lnSpc>
                <a:spcPct val="110000"/>
              </a:lnSpc>
              <a:buFontTx/>
              <a:buNone/>
            </a:pPr>
            <a:r>
              <a:rPr lang="en-US" sz="4000" b="1" dirty="0"/>
              <a:t>five distinctive characteristics of the opera </a:t>
            </a:r>
          </a:p>
          <a:p>
            <a:pPr marL="0" indent="0" algn="ctr" eaLnBrk="1" hangingPunct="1">
              <a:lnSpc>
                <a:spcPct val="110000"/>
              </a:lnSpc>
              <a:buFontTx/>
              <a:buNone/>
            </a:pPr>
            <a:r>
              <a:rPr lang="en-US" dirty="0"/>
              <a:t>and demonstrates how they illustrate Italian life across its various regions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50000"/>
              </a:lnSpc>
              <a:spcBef>
                <a:spcPts val="0"/>
              </a:spcBef>
              <a:spcAft>
                <a:spcPct val="0"/>
              </a:spcAft>
              <a:buClrTx/>
              <a:buSzTx/>
              <a:buFontTx/>
              <a:buAutoNum type="arabicPeriod"/>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50000"/>
              </a:lnSpc>
              <a:spcBef>
                <a:spcPts val="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50000"/>
              </a:lnSpc>
              <a:spcBef>
                <a:spcPts val="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50000"/>
              </a:lnSpc>
              <a:spcBef>
                <a:spcPts val="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50000"/>
              </a:lnSpc>
              <a:spcBef>
                <a:spcPts val="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885372" y="2519232"/>
            <a:ext cx="7391400" cy="2357568"/>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Gannon and Pillai classify Italy as one 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“Cleft National Cultures”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that they discuss</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2869074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29040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32608604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31969"/>
            <a:ext cx="8686800" cy="279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621" y="304800"/>
            <a:ext cx="2191323" cy="3124200"/>
          </a:xfrm>
          <a:prstGeom prst="rect">
            <a:avLst/>
          </a:prstGeom>
          <a:ln>
            <a:solidFill>
              <a:srgbClr val="C00000"/>
            </a:solidFill>
          </a:ln>
        </p:spPr>
      </p:pic>
      <p:sp>
        <p:nvSpPr>
          <p:cNvPr id="8" name="AutoShape 8">
            <a:extLst>
              <a:ext uri="{FF2B5EF4-FFF2-40B4-BE49-F238E27FC236}">
                <a16:creationId xmlns:a16="http://schemas.microsoft.com/office/drawing/2014/main" id="{C11EE056-B0CB-4DD3-8760-161FE6BB1EA0}"/>
              </a:ext>
            </a:extLst>
          </p:cNvPr>
          <p:cNvSpPr>
            <a:spLocks noChangeArrowheads="1"/>
          </p:cNvSpPr>
          <p:nvPr/>
        </p:nvSpPr>
        <p:spPr bwMode="auto">
          <a:xfrm rot="16200000">
            <a:off x="832390" y="5232740"/>
            <a:ext cx="485775" cy="47874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9" name="AutoShape 8">
            <a:extLst>
              <a:ext uri="{FF2B5EF4-FFF2-40B4-BE49-F238E27FC236}">
                <a16:creationId xmlns:a16="http://schemas.microsoft.com/office/drawing/2014/main" id="{D05DB6A6-5E8F-457E-89D5-A294C7345389}"/>
              </a:ext>
            </a:extLst>
          </p:cNvPr>
          <p:cNvSpPr>
            <a:spLocks noChangeArrowheads="1"/>
          </p:cNvSpPr>
          <p:nvPr/>
        </p:nvSpPr>
        <p:spPr bwMode="auto">
          <a:xfrm rot="3160109">
            <a:off x="7759086" y="2156601"/>
            <a:ext cx="485775" cy="181803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22A393E-1C68-4EA2-BFE1-D4D1CBB389F1}"/>
                  </a:ext>
                </a:extLst>
              </p14:cNvPr>
              <p14:cNvContentPartPr/>
              <p14:nvPr/>
            </p14:nvContentPartPr>
            <p14:xfrm>
              <a:off x="2454309" y="3743432"/>
              <a:ext cx="4893120" cy="87840"/>
            </p14:xfrm>
          </p:contentPart>
        </mc:Choice>
        <mc:Fallback xmlns="">
          <p:pic>
            <p:nvPicPr>
              <p:cNvPr id="3" name="Ink 2">
                <a:extLst>
                  <a:ext uri="{FF2B5EF4-FFF2-40B4-BE49-F238E27FC236}">
                    <a16:creationId xmlns:a16="http://schemas.microsoft.com/office/drawing/2014/main" id="{F22A393E-1C68-4EA2-BFE1-D4D1CBB389F1}"/>
                  </a:ext>
                </a:extLst>
              </p:cNvPr>
              <p:cNvPicPr/>
              <p:nvPr/>
            </p:nvPicPr>
            <p:blipFill>
              <a:blip r:embed="rId6"/>
              <a:stretch>
                <a:fillRect/>
              </a:stretch>
            </p:blipFill>
            <p:spPr>
              <a:xfrm>
                <a:off x="2400309" y="3635432"/>
                <a:ext cx="500076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E160FA7-F595-42CC-A4D7-954B045575D3}"/>
                  </a:ext>
                </a:extLst>
              </p14:cNvPr>
              <p14:cNvContentPartPr/>
              <p14:nvPr/>
            </p14:nvContentPartPr>
            <p14:xfrm>
              <a:off x="2483109" y="3887432"/>
              <a:ext cx="4917960" cy="78480"/>
            </p14:xfrm>
          </p:contentPart>
        </mc:Choice>
        <mc:Fallback xmlns="">
          <p:pic>
            <p:nvPicPr>
              <p:cNvPr id="4" name="Ink 3">
                <a:extLst>
                  <a:ext uri="{FF2B5EF4-FFF2-40B4-BE49-F238E27FC236}">
                    <a16:creationId xmlns:a16="http://schemas.microsoft.com/office/drawing/2014/main" id="{9E160FA7-F595-42CC-A4D7-954B045575D3}"/>
                  </a:ext>
                </a:extLst>
              </p:cNvPr>
              <p:cNvPicPr/>
              <p:nvPr/>
            </p:nvPicPr>
            <p:blipFill>
              <a:blip r:embed="rId8"/>
              <a:stretch>
                <a:fillRect/>
              </a:stretch>
            </p:blipFill>
            <p:spPr>
              <a:xfrm>
                <a:off x="2429109" y="3779792"/>
                <a:ext cx="50256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987CC2BC-937B-4536-9841-3122F61F3ECB}"/>
                  </a:ext>
                </a:extLst>
              </p14:cNvPr>
              <p14:cNvContentPartPr/>
              <p14:nvPr/>
            </p14:nvContentPartPr>
            <p14:xfrm>
              <a:off x="3272229" y="5428232"/>
              <a:ext cx="2358000" cy="59040"/>
            </p14:xfrm>
          </p:contentPart>
        </mc:Choice>
        <mc:Fallback xmlns="">
          <p:pic>
            <p:nvPicPr>
              <p:cNvPr id="6" name="Ink 5">
                <a:extLst>
                  <a:ext uri="{FF2B5EF4-FFF2-40B4-BE49-F238E27FC236}">
                    <a16:creationId xmlns:a16="http://schemas.microsoft.com/office/drawing/2014/main" id="{987CC2BC-937B-4536-9841-3122F61F3ECB}"/>
                  </a:ext>
                </a:extLst>
              </p:cNvPr>
              <p:cNvPicPr/>
              <p:nvPr/>
            </p:nvPicPr>
            <p:blipFill>
              <a:blip r:embed="rId10"/>
              <a:stretch>
                <a:fillRect/>
              </a:stretch>
            </p:blipFill>
            <p:spPr>
              <a:xfrm>
                <a:off x="3218229" y="5320232"/>
                <a:ext cx="2465640" cy="274680"/>
              </a:xfrm>
              <a:prstGeom prst="rect">
                <a:avLst/>
              </a:prstGeom>
            </p:spPr>
          </p:pic>
        </mc:Fallback>
      </mc:AlternateContent>
    </p:spTree>
    <p:extLst>
      <p:ext uri="{BB962C8B-B14F-4D97-AF65-F5344CB8AC3E}">
        <p14:creationId xmlns:p14="http://schemas.microsoft.com/office/powerpoint/2010/main" val="32570347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4542"/>
            <a:ext cx="8686800" cy="641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590800"/>
            <a:ext cx="7315200" cy="3342453"/>
          </a:xfrm>
        </p:spPr>
        <p:txBody>
          <a:bodyPr>
            <a:spAutoFit/>
          </a:bodyPr>
          <a:lstStyle/>
          <a:p>
            <a:pPr algn="ctr" eaLnBrk="1" hangingPunct="1">
              <a:buFontTx/>
              <a:buNone/>
            </a:pPr>
            <a:r>
              <a:rPr lang="en-US" b="1" dirty="0">
                <a:latin typeface="Verdana" pitchFamily="34" charset="0"/>
              </a:rPr>
              <a:t> </a:t>
            </a:r>
            <a:r>
              <a:rPr lang="en-US" sz="4000" b="1" dirty="0">
                <a:solidFill>
                  <a:srgbClr val="FF0000"/>
                </a:solidFill>
                <a:latin typeface="Verdana" pitchFamily="34" charset="0"/>
              </a:rPr>
              <a:t>“Cleft National Culture”</a:t>
            </a:r>
          </a:p>
          <a:p>
            <a:pPr algn="ctr" eaLnBrk="1" hangingPunct="1">
              <a:buFontTx/>
              <a:buNone/>
            </a:pPr>
            <a:endParaRPr lang="en-US" sz="2000" b="1" dirty="0">
              <a:solidFill>
                <a:srgbClr val="FF0000"/>
              </a:solidFill>
              <a:latin typeface="Verdana" pitchFamily="34" charset="0"/>
            </a:endParaRPr>
          </a:p>
          <a:p>
            <a:pPr marL="6350" lvl="2" indent="0" algn="ctr" eaLnBrk="1" hangingPunct="1">
              <a:buNone/>
            </a:pPr>
            <a:r>
              <a:rPr lang="en-US" sz="3200" b="1" dirty="0">
                <a:solidFill>
                  <a:srgbClr val="FF0000"/>
                </a:solidFill>
                <a:latin typeface="Verdana" pitchFamily="34" charset="0"/>
              </a:rPr>
              <a:t>one in which the regions, and subcultures of the diverse ethnic groups, </a:t>
            </a:r>
          </a:p>
          <a:p>
            <a:pPr marL="6350" lvl="2" indent="0" algn="ctr" eaLnBrk="1" hangingPunct="1">
              <a:buNone/>
            </a:pPr>
            <a:r>
              <a:rPr lang="en-US" sz="3200" b="1" dirty="0">
                <a:solidFill>
                  <a:srgbClr val="FF0000"/>
                </a:solidFill>
                <a:latin typeface="Verdana" pitchFamily="34" charset="0"/>
              </a:rPr>
              <a:t>are difficult to integrate</a:t>
            </a:r>
          </a:p>
        </p:txBody>
      </p:sp>
      <p:sp>
        <p:nvSpPr>
          <p:cNvPr id="3" name="Title 2">
            <a:extLst>
              <a:ext uri="{FF2B5EF4-FFF2-40B4-BE49-F238E27FC236}">
                <a16:creationId xmlns:a16="http://schemas.microsoft.com/office/drawing/2014/main" id="{AEE34236-A7C5-4722-A96D-E9305261FCA6}"/>
              </a:ext>
            </a:extLst>
          </p:cNvPr>
          <p:cNvSpPr>
            <a:spLocks noGrp="1"/>
          </p:cNvSpPr>
          <p:nvPr>
            <p:ph type="title"/>
          </p:nvPr>
        </p:nvSpPr>
        <p:spPr/>
        <p:txBody>
          <a:bodyPr/>
          <a:lstStyle/>
          <a:p>
            <a:endParaRPr lang="en-US"/>
          </a:p>
        </p:txBody>
      </p:sp>
      <p:sp>
        <p:nvSpPr>
          <p:cNvPr id="9" name="TextBox 8">
            <a:extLst>
              <a:ext uri="{FF2B5EF4-FFF2-40B4-BE49-F238E27FC236}">
                <a16:creationId xmlns:a16="http://schemas.microsoft.com/office/drawing/2014/main" id="{8D88DF0F-124D-49BD-8E62-33A8A5B675FB}"/>
              </a:ext>
            </a:extLst>
          </p:cNvPr>
          <p:cNvSpPr txBox="1"/>
          <p:nvPr/>
        </p:nvSpPr>
        <p:spPr>
          <a:xfrm>
            <a:off x="914400" y="1610380"/>
            <a:ext cx="73152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Verdana" pitchFamily="34" charset="0"/>
                <a:ea typeface="+mn-ea"/>
                <a:cs typeface="+mn-cs"/>
              </a:rPr>
              <a:t>Gannon and Pillai classify Italy as a </a:t>
            </a:r>
          </a:p>
        </p:txBody>
      </p:sp>
    </p:spTree>
    <p:extLst>
      <p:ext uri="{BB962C8B-B14F-4D97-AF65-F5344CB8AC3E}">
        <p14:creationId xmlns:p14="http://schemas.microsoft.com/office/powerpoint/2010/main" val="231985615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8915" name="Rectangle 3"/>
          <p:cNvSpPr>
            <a:spLocks noGrp="1" noChangeArrowheads="1"/>
          </p:cNvSpPr>
          <p:nvPr>
            <p:ph type="body" idx="1"/>
          </p:nvPr>
        </p:nvSpPr>
        <p:spPr>
          <a:xfrm>
            <a:off x="900752" y="2116088"/>
            <a:ext cx="7315200" cy="4560223"/>
          </a:xfrm>
        </p:spPr>
        <p:txBody>
          <a:bodyPr>
            <a:spAutoFit/>
          </a:bodyPr>
          <a:lstStyle/>
          <a:p>
            <a:pPr marL="566738" indent="-566738" eaLnBrk="1" hangingPunct="1">
              <a:spcBef>
                <a:spcPts val="1000"/>
              </a:spcBef>
              <a:buNone/>
              <a:tabLst>
                <a:tab pos="1379538" algn="l"/>
              </a:tabLst>
            </a:pPr>
            <a:r>
              <a:rPr lang="en-US" sz="3600" b="1" dirty="0">
                <a:solidFill>
                  <a:srgbClr val="FF0000"/>
                </a:solidFill>
              </a:rPr>
              <a:t>Ch. 19 	The Italian Opera</a:t>
            </a:r>
            <a:endParaRPr lang="en-US" sz="3600" dirty="0">
              <a:solidFill>
                <a:srgbClr val="FF0000"/>
              </a:solidFill>
            </a:endParaRPr>
          </a:p>
          <a:p>
            <a:pPr marL="566738" indent="-566738" eaLnBrk="1" hangingPunct="1">
              <a:spcBef>
                <a:spcPts val="1000"/>
              </a:spcBef>
              <a:buFontTx/>
              <a:buNone/>
              <a:tabLst>
                <a:tab pos="1379538" algn="l"/>
              </a:tabLst>
            </a:pPr>
            <a:r>
              <a:rPr lang="en-US" sz="2800" b="1" dirty="0">
                <a:solidFill>
                  <a:schemeClr val="accent1"/>
                </a:solidFill>
              </a:rPr>
              <a:t>Ch. 20 	Belgian Lace</a:t>
            </a:r>
          </a:p>
          <a:p>
            <a:pPr marL="566738" indent="-566738" eaLnBrk="1" hangingPunct="1">
              <a:spcBef>
                <a:spcPts val="1000"/>
              </a:spcBef>
              <a:buNone/>
              <a:tabLst>
                <a:tab pos="1379538" algn="l"/>
              </a:tabLst>
            </a:pPr>
            <a:r>
              <a:rPr lang="en-US" sz="2800" b="1" dirty="0">
                <a:solidFill>
                  <a:schemeClr val="accent1"/>
                </a:solidFill>
              </a:rPr>
              <a:t>Ch. 22	The Turkish </a:t>
            </a:r>
            <a:r>
              <a:rPr lang="en-US" sz="2800" b="1" dirty="0" err="1">
                <a:solidFill>
                  <a:schemeClr val="accent1"/>
                </a:solidFill>
              </a:rPr>
              <a:t>Coffehouse</a:t>
            </a:r>
            <a:r>
              <a:rPr lang="en-US" sz="2800" dirty="0">
                <a:solidFill>
                  <a:schemeClr val="accent1"/>
                </a:solidFill>
              </a:rPr>
              <a:t> </a:t>
            </a:r>
            <a:endParaRPr lang="en-US" sz="2800" b="1" dirty="0">
              <a:solidFill>
                <a:schemeClr val="accent1"/>
              </a:solidFill>
            </a:endParaRPr>
          </a:p>
          <a:p>
            <a:pPr marL="566738" indent="-566738" eaLnBrk="1" hangingPunct="1">
              <a:spcBef>
                <a:spcPts val="1000"/>
              </a:spcBef>
              <a:buFontTx/>
              <a:buNone/>
              <a:tabLst>
                <a:tab pos="1379538" algn="l"/>
              </a:tabLst>
            </a:pPr>
            <a:r>
              <a:rPr lang="en-US" sz="2800" b="1" dirty="0">
                <a:solidFill>
                  <a:schemeClr val="accent1"/>
                </a:solidFill>
              </a:rPr>
              <a:t>Ch. 31 	The Russian Ballet</a:t>
            </a:r>
          </a:p>
          <a:p>
            <a:pPr marL="566738" indent="-566738" eaLnBrk="1" hangingPunct="1">
              <a:spcBef>
                <a:spcPts val="1000"/>
              </a:spcBef>
              <a:buFontTx/>
              <a:buNone/>
              <a:tabLst>
                <a:tab pos="1379538" algn="l"/>
              </a:tabLst>
            </a:pPr>
            <a:r>
              <a:rPr lang="en-US" sz="2800" b="1" dirty="0">
                <a:solidFill>
                  <a:schemeClr val="accent1"/>
                </a:solidFill>
              </a:rPr>
              <a:t>Ch. 32    Estonian Singing</a:t>
            </a:r>
          </a:p>
          <a:p>
            <a:pPr marL="566738" indent="-566738" eaLnBrk="1" hangingPunct="1">
              <a:spcBef>
                <a:spcPts val="1000"/>
              </a:spcBef>
              <a:buNone/>
              <a:tabLst>
                <a:tab pos="1379538" algn="l"/>
              </a:tabLst>
            </a:pPr>
            <a:r>
              <a:rPr lang="en-US" sz="2800" b="1" dirty="0">
                <a:solidFill>
                  <a:schemeClr val="accent1"/>
                </a:solidFill>
              </a:rPr>
              <a:t>Ch. 33 	The Polish Village Church</a:t>
            </a:r>
          </a:p>
          <a:p>
            <a:pPr marL="566738" indent="-566738" eaLnBrk="1" hangingPunct="1">
              <a:spcBef>
                <a:spcPts val="1000"/>
              </a:spcBef>
              <a:buFontTx/>
              <a:buNone/>
              <a:tabLst>
                <a:tab pos="1379538" algn="l"/>
              </a:tabLst>
            </a:pPr>
            <a:r>
              <a:rPr lang="en-US" sz="2800" b="1" dirty="0">
                <a:solidFill>
                  <a:schemeClr val="accent1"/>
                </a:solidFill>
              </a:rPr>
              <a:t>Ch. 34 	The Spanish Bullfight</a:t>
            </a:r>
          </a:p>
          <a:p>
            <a:pPr marL="566738" indent="-566738" eaLnBrk="1" hangingPunct="1">
              <a:spcBef>
                <a:spcPts val="1000"/>
              </a:spcBef>
              <a:buFontTx/>
              <a:buNone/>
              <a:tabLst>
                <a:tab pos="1379538" algn="l"/>
              </a:tabLst>
            </a:pPr>
            <a:r>
              <a:rPr lang="en-US" sz="2800" b="1" dirty="0">
                <a:solidFill>
                  <a:schemeClr val="accent1"/>
                </a:solidFill>
              </a:rPr>
              <a:t>Ch. 35 	The Portuguese Bullfight </a:t>
            </a:r>
          </a:p>
        </p:txBody>
      </p:sp>
      <p:sp>
        <p:nvSpPr>
          <p:cNvPr id="4" name="Rectangle 3"/>
          <p:cNvSpPr/>
          <p:nvPr/>
        </p:nvSpPr>
        <p:spPr>
          <a:xfrm>
            <a:off x="885372" y="3276600"/>
            <a:ext cx="7391400" cy="1938992"/>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Italy is culturally divided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“North - South”</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293487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253698"/>
            <a:ext cx="7315200" cy="707886"/>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in a nutshell . . .</a:t>
            </a:r>
            <a:endParaRPr lang="en-US" sz="3200" b="1" dirty="0">
              <a:latin typeface="Verdana" pitchFamily="34" charset="0"/>
            </a:endParaRPr>
          </a:p>
        </p:txBody>
      </p:sp>
    </p:spTree>
    <p:extLst>
      <p:ext uri="{BB962C8B-B14F-4D97-AF65-F5344CB8AC3E}">
        <p14:creationId xmlns:p14="http://schemas.microsoft.com/office/powerpoint/2010/main" val="24986957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0419" name="Rectangle 3"/>
          <p:cNvSpPr>
            <a:spLocks noGrp="1" noChangeArrowheads="1"/>
          </p:cNvSpPr>
          <p:nvPr>
            <p:ph type="body" idx="1"/>
          </p:nvPr>
        </p:nvSpPr>
        <p:spPr>
          <a:xfrm>
            <a:off x="914400" y="1401020"/>
            <a:ext cx="7315200" cy="4771180"/>
          </a:xfrm>
        </p:spPr>
        <p:txBody>
          <a:bodyPr/>
          <a:lstStyle/>
          <a:p>
            <a:pPr algn="ctr" eaLnBrk="1" hangingPunct="1">
              <a:buFontTx/>
              <a:buNone/>
            </a:pPr>
            <a:r>
              <a:rPr lang="en-US" sz="3600" b="1" dirty="0"/>
              <a:t>The country is divided into two main regions</a:t>
            </a:r>
          </a:p>
          <a:p>
            <a:pPr eaLnBrk="1" hangingPunct="1">
              <a:buFontTx/>
              <a:buNone/>
            </a:pPr>
            <a:endParaRPr lang="en-US" sz="1400" b="1" dirty="0"/>
          </a:p>
          <a:p>
            <a:pPr eaLnBrk="1" hangingPunct="1">
              <a:buFontTx/>
              <a:buNone/>
            </a:pPr>
            <a:r>
              <a:rPr lang="en-US" b="1" dirty="0"/>
              <a:t>	</a:t>
            </a:r>
            <a:r>
              <a:rPr lang="en-US" b="1" dirty="0">
                <a:solidFill>
                  <a:srgbClr val="FF0000"/>
                </a:solidFill>
              </a:rPr>
              <a:t>“Continental Italy” </a:t>
            </a:r>
            <a:r>
              <a:rPr lang="en-US" sz="2400" dirty="0"/>
              <a:t>(aka “The North”)</a:t>
            </a:r>
            <a:endParaRPr lang="en-US" sz="2800" dirty="0"/>
          </a:p>
          <a:p>
            <a:pPr lvl="1" eaLnBrk="1" hangingPunct="1"/>
            <a:r>
              <a:rPr lang="en-US" dirty="0"/>
              <a:t>The Alps</a:t>
            </a:r>
          </a:p>
          <a:p>
            <a:pPr lvl="1" eaLnBrk="1" hangingPunct="1"/>
            <a:r>
              <a:rPr lang="en-US" dirty="0"/>
              <a:t>The northern Italian plain</a:t>
            </a:r>
          </a:p>
          <a:p>
            <a:pPr eaLnBrk="1" hangingPunct="1">
              <a:buFontTx/>
              <a:buNone/>
            </a:pPr>
            <a:endParaRPr lang="en-US" sz="1200" dirty="0"/>
          </a:p>
          <a:p>
            <a:pPr eaLnBrk="1" hangingPunct="1">
              <a:buNone/>
            </a:pPr>
            <a:r>
              <a:rPr lang="en-US" b="1" dirty="0"/>
              <a:t>	</a:t>
            </a:r>
            <a:r>
              <a:rPr lang="en-US" b="1" dirty="0">
                <a:solidFill>
                  <a:srgbClr val="FF0000"/>
                </a:solidFill>
              </a:rPr>
              <a:t>“Mediterranean Italy” </a:t>
            </a:r>
            <a:r>
              <a:rPr lang="en-US" sz="2400" dirty="0"/>
              <a:t>(aka “The South”)</a:t>
            </a:r>
            <a:endParaRPr lang="en-US" sz="3600" dirty="0"/>
          </a:p>
          <a:p>
            <a:pPr eaLnBrk="1" hangingPunct="1">
              <a:buFontTx/>
              <a:buNone/>
            </a:pPr>
            <a:endParaRPr lang="en-US" sz="500" b="1" dirty="0"/>
          </a:p>
          <a:p>
            <a:pPr lvl="1" eaLnBrk="1" hangingPunct="1"/>
            <a:r>
              <a:rPr lang="en-US" dirty="0"/>
              <a:t>The Italian peninsula and the islands</a:t>
            </a:r>
          </a:p>
          <a:p>
            <a:pPr marL="0" indent="0" eaLnBrk="1" hangingPunct="1">
              <a:buNone/>
            </a:pPr>
            <a:endParaRPr lang="en-US" dirty="0"/>
          </a:p>
        </p:txBody>
      </p:sp>
      <p:sp>
        <p:nvSpPr>
          <p:cNvPr id="60420"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32789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4616" y="6551842"/>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2467" name="Rectangle 3"/>
          <p:cNvSpPr>
            <a:spLocks noGrp="1" noChangeArrowheads="1"/>
          </p:cNvSpPr>
          <p:nvPr>
            <p:ph type="body" idx="1"/>
          </p:nvPr>
        </p:nvSpPr>
        <p:spPr>
          <a:xfrm>
            <a:off x="914400" y="1335593"/>
            <a:ext cx="7315200" cy="4225324"/>
          </a:xfrm>
        </p:spPr>
        <p:txBody>
          <a:bodyPr/>
          <a:lstStyle/>
          <a:p>
            <a:pPr eaLnBrk="1" hangingPunct="1">
              <a:lnSpc>
                <a:spcPct val="90000"/>
              </a:lnSpc>
            </a:pPr>
            <a:r>
              <a:rPr lang="en-US" sz="4000" b="1" dirty="0"/>
              <a:t>The Apennine mountains </a:t>
            </a:r>
            <a:r>
              <a:rPr lang="en-US" dirty="0"/>
              <a:t>run directly down the peninsula’s center, and its northern range almost completely cuts off the north from the south</a:t>
            </a:r>
          </a:p>
          <a:p>
            <a:pPr eaLnBrk="1" hangingPunct="1">
              <a:lnSpc>
                <a:spcPct val="90000"/>
              </a:lnSpc>
            </a:pPr>
            <a:endParaRPr lang="en-US" sz="1800" dirty="0"/>
          </a:p>
          <a:p>
            <a:pPr eaLnBrk="1" hangingPunct="1">
              <a:lnSpc>
                <a:spcPct val="90000"/>
              </a:lnSpc>
            </a:pPr>
            <a:endParaRPr lang="en-US" sz="100" dirty="0"/>
          </a:p>
          <a:p>
            <a:pPr lvl="1" eaLnBrk="1" hangingPunct="1">
              <a:lnSpc>
                <a:spcPct val="150000"/>
              </a:lnSpc>
            </a:pPr>
            <a:r>
              <a:rPr lang="en-US" sz="3200" b="1" dirty="0"/>
              <a:t>This geographical division has led to extreme regionalism</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52743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DEAF70A-FBDE-41D8-98BB-2A9743947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035" y="9625"/>
            <a:ext cx="6127930" cy="6858000"/>
          </a:xfrm>
          <a:prstGeom prst="rect">
            <a:avLst/>
          </a:prstGeom>
        </p:spPr>
      </p:pic>
      <p:sp>
        <p:nvSpPr>
          <p:cNvPr id="7" name="Rectangle 4">
            <a:extLst>
              <a:ext uri="{FF2B5EF4-FFF2-40B4-BE49-F238E27FC236}">
                <a16:creationId xmlns:a16="http://schemas.microsoft.com/office/drawing/2014/main" id="{F269DCD0-18EB-4E42-A55F-1FBE351E432A}"/>
              </a:ext>
            </a:extLst>
          </p:cNvPr>
          <p:cNvSpPr>
            <a:spLocks noChangeArrowheads="1"/>
          </p:cNvSpPr>
          <p:nvPr/>
        </p:nvSpPr>
        <p:spPr bwMode="auto">
          <a:xfrm>
            <a:off x="3163632" y="6629400"/>
            <a:ext cx="281038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https://en.wikipedia.org/wiki/Apennine_Mountains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7898332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lumMod val="90000"/>
                  </a:schemeClr>
                </a:solidFill>
              </a:rPr>
              <a:t>Martin J. Gannon and Rajnandini Pillai</a:t>
            </a:r>
            <a:br>
              <a:rPr lang="en-US" sz="1400" dirty="0">
                <a:solidFill>
                  <a:schemeClr val="accent1">
                    <a:lumMod val="90000"/>
                  </a:schemeClr>
                </a:solidFill>
              </a:rPr>
            </a:br>
            <a:r>
              <a:rPr lang="en-US" sz="1400" i="1" dirty="0">
                <a:solidFill>
                  <a:schemeClr val="accent1">
                    <a:lumMod val="90000"/>
                  </a:schemeClr>
                </a:solidFill>
              </a:rPr>
              <a:t>Understanding Global Cultures</a:t>
            </a:r>
          </a:p>
        </p:txBody>
      </p:sp>
      <p:sp>
        <p:nvSpPr>
          <p:cNvPr id="62467" name="Rectangle 3"/>
          <p:cNvSpPr>
            <a:spLocks noGrp="1" noChangeArrowheads="1"/>
          </p:cNvSpPr>
          <p:nvPr>
            <p:ph type="body" idx="1"/>
          </p:nvPr>
        </p:nvSpPr>
        <p:spPr>
          <a:xfrm>
            <a:off x="914400" y="1335593"/>
            <a:ext cx="7315200" cy="5002139"/>
          </a:xfrm>
        </p:spPr>
        <p:txBody>
          <a:bodyPr/>
          <a:lstStyle/>
          <a:p>
            <a:pPr eaLnBrk="1" hangingPunct="1">
              <a:lnSpc>
                <a:spcPct val="90000"/>
              </a:lnSpc>
            </a:pPr>
            <a:r>
              <a:rPr lang="en-US" sz="4000" b="1" dirty="0">
                <a:solidFill>
                  <a:schemeClr val="accent1">
                    <a:lumMod val="90000"/>
                  </a:schemeClr>
                </a:solidFill>
              </a:rPr>
              <a:t>The Apennine mountains </a:t>
            </a:r>
            <a:r>
              <a:rPr lang="en-US" dirty="0">
                <a:solidFill>
                  <a:schemeClr val="accent1">
                    <a:lumMod val="90000"/>
                  </a:schemeClr>
                </a:solidFill>
              </a:rPr>
              <a:t>run directly down the peninsula’s center, and its northern range almost completely cuts off the north from the south</a:t>
            </a:r>
            <a:endParaRPr lang="en-US" sz="1800" dirty="0"/>
          </a:p>
          <a:p>
            <a:pPr eaLnBrk="1" hangingPunct="1">
              <a:lnSpc>
                <a:spcPct val="90000"/>
              </a:lnSpc>
            </a:pPr>
            <a:endParaRPr lang="en-US" sz="100" dirty="0"/>
          </a:p>
          <a:p>
            <a:pPr lvl="1" eaLnBrk="1" hangingPunct="1">
              <a:lnSpc>
                <a:spcPct val="150000"/>
              </a:lnSpc>
            </a:pPr>
            <a:r>
              <a:rPr lang="en-US" b="1" dirty="0">
                <a:solidFill>
                  <a:srgbClr val="FF0000"/>
                </a:solidFill>
              </a:rPr>
              <a:t>Many Italians view Italy as two separate nations</a:t>
            </a:r>
          </a:p>
          <a:p>
            <a:pPr lvl="2" eaLnBrk="1" hangingPunct="1">
              <a:lnSpc>
                <a:spcPct val="150000"/>
              </a:lnSpc>
            </a:pPr>
            <a:r>
              <a:rPr lang="en-US" b="1" dirty="0">
                <a:solidFill>
                  <a:srgbClr val="FF0000"/>
                </a:solidFill>
              </a:rPr>
              <a:t>The wealthier, industrial north</a:t>
            </a:r>
          </a:p>
          <a:p>
            <a:pPr lvl="2" eaLnBrk="1" hangingPunct="1">
              <a:lnSpc>
                <a:spcPct val="150000"/>
              </a:lnSpc>
            </a:pPr>
            <a:r>
              <a:rPr lang="en-US" b="1" dirty="0">
                <a:solidFill>
                  <a:srgbClr val="FF0000"/>
                </a:solidFill>
              </a:rPr>
              <a:t>The poorer, more agrarian south</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66701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2156199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Sometimes the northern region is called</a:t>
            </a:r>
          </a:p>
          <a:p>
            <a:pPr algn="ctr" eaLnBrk="1" hangingPunct="1">
              <a:buFontTx/>
              <a:buNone/>
            </a:pPr>
            <a:r>
              <a:rPr lang="en-US" sz="4000" b="1" dirty="0">
                <a:latin typeface="Verdana" pitchFamily="34" charset="0"/>
              </a:rPr>
              <a:t> </a:t>
            </a:r>
            <a:r>
              <a:rPr lang="en-US" sz="4000" b="1" i="1" dirty="0">
                <a:latin typeface="Verdana" pitchFamily="34" charset="0"/>
              </a:rPr>
              <a:t>Padania</a:t>
            </a:r>
            <a:r>
              <a:rPr lang="en-US" sz="4000" b="1" dirty="0">
                <a:latin typeface="Verdana" pitchFamily="34" charset="0"/>
              </a:rPr>
              <a:t> . . .</a:t>
            </a:r>
            <a:endParaRPr lang="en-US" sz="3200" b="1" dirty="0">
              <a:latin typeface="Verdana" pitchFamily="34" charset="0"/>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2"/>
              </a:rPr>
              <a:t>https://en.wikipedia.org/wiki/Padanian_nationalism</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3">
            <a:extLst>
              <a:ext uri="{FF2B5EF4-FFF2-40B4-BE49-F238E27FC236}">
                <a16:creationId xmlns:a16="http://schemas.microsoft.com/office/drawing/2014/main" id="{D1185D12-F1B9-4558-BBB8-4725E70BD61E}"/>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rPr>
              <a:t> </a:t>
            </a:r>
            <a:r>
              <a:rPr kumimoji="0" lang="en-US" sz="4000" b="1" i="0" u="none" strike="noStrike" kern="0" cap="none" spc="0" normalizeH="0" baseline="0" noProof="0" dirty="0">
                <a:ln>
                  <a:noFill/>
                </a:ln>
                <a:solidFill>
                  <a:srgbClr val="FFFFFF"/>
                </a:solidFill>
                <a:effectLst/>
                <a:uLnTx/>
                <a:uFillTx/>
                <a:latin typeface="Verdana" pitchFamily="34" charset="0"/>
                <a:ea typeface="+mn-ea"/>
                <a:cs typeface="+mn-cs"/>
              </a:rPr>
              <a:t>Some even arguing that it should be an independent country . . .</a:t>
            </a:r>
            <a:endParaRPr kumimoji="0" lang="en-US" sz="3200" b="1" i="0" u="none" strike="noStrike" kern="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02818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solidFill>
                  <a:schemeClr val="accent1"/>
                </a:solidFill>
                <a:latin typeface="Verdana" pitchFamily="34" charset="0"/>
              </a:rPr>
              <a:t> </a:t>
            </a:r>
            <a:r>
              <a:rPr lang="en-US" sz="4000" b="1" dirty="0">
                <a:solidFill>
                  <a:schemeClr val="accent1"/>
                </a:solidFill>
                <a:latin typeface="Verdana" pitchFamily="34" charset="0"/>
              </a:rPr>
              <a:t>Sometimes the northern region is called</a:t>
            </a:r>
          </a:p>
          <a:p>
            <a:pPr algn="ctr" eaLnBrk="1" hangingPunct="1">
              <a:buFontTx/>
              <a:buNone/>
            </a:pPr>
            <a:r>
              <a:rPr lang="en-US" sz="4000" b="1" dirty="0">
                <a:solidFill>
                  <a:schemeClr val="accent1"/>
                </a:solidFill>
                <a:latin typeface="Verdana" pitchFamily="34" charset="0"/>
              </a:rPr>
              <a:t> </a:t>
            </a:r>
            <a:r>
              <a:rPr lang="en-US" sz="4000" b="1" i="1" dirty="0">
                <a:solidFill>
                  <a:schemeClr val="accent1"/>
                </a:solidFill>
                <a:latin typeface="Verdana" pitchFamily="34" charset="0"/>
              </a:rPr>
              <a:t>Padania</a:t>
            </a:r>
            <a:r>
              <a:rPr lang="en-US" sz="4000" b="1" dirty="0">
                <a:solidFill>
                  <a:schemeClr val="accent1"/>
                </a:solidFill>
                <a:latin typeface="Verdana" pitchFamily="34" charset="0"/>
              </a:rPr>
              <a:t> . . .</a:t>
            </a:r>
            <a:endParaRPr lang="en-US" sz="3200" b="1" dirty="0">
              <a:solidFill>
                <a:schemeClr val="accent1"/>
              </a:solidFill>
              <a:latin typeface="Verdana" pitchFamily="34" charset="0"/>
            </a:endParaRPr>
          </a:p>
        </p:txBody>
      </p:sp>
      <p:sp>
        <p:nvSpPr>
          <p:cNvPr id="3" name="Rectangle 3">
            <a:extLst>
              <a:ext uri="{FF2B5EF4-FFF2-40B4-BE49-F238E27FC236}">
                <a16:creationId xmlns:a16="http://schemas.microsoft.com/office/drawing/2014/main" id="{CBCE04F5-12C6-4ED1-A2C2-5A4B4097CA8C}"/>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rPr>
              <a:t> </a:t>
            </a:r>
            <a:r>
              <a:rPr kumimoji="0" lang="en-US" sz="4000" b="1" i="0" u="none" strike="noStrike" kern="0" cap="none" spc="0" normalizeH="0" baseline="0" noProof="0" dirty="0">
                <a:ln>
                  <a:noFill/>
                </a:ln>
                <a:solidFill>
                  <a:srgbClr val="000000"/>
                </a:solidFill>
                <a:effectLst/>
                <a:uLnTx/>
                <a:uFillTx/>
                <a:latin typeface="Verdana" pitchFamily="34" charset="0"/>
                <a:ea typeface="+mn-ea"/>
                <a:cs typeface="+mn-cs"/>
              </a:rPr>
              <a:t>Some even arguing that it should be an independent country . . .</a:t>
            </a:r>
            <a:endPar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2"/>
              </a:rPr>
              <a:t>https://en.wikipedia.org/wiki/Padanian_nationalism</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Icon&#10;&#10;Description automatically generated">
            <a:extLst>
              <a:ext uri="{FF2B5EF4-FFF2-40B4-BE49-F238E27FC236}">
                <a16:creationId xmlns:a16="http://schemas.microsoft.com/office/drawing/2014/main" id="{68639A42-269D-40B2-B185-5ADE4994D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090208"/>
            <a:ext cx="1828800" cy="914400"/>
          </a:xfrm>
          <a:prstGeom prst="rect">
            <a:avLst/>
          </a:prstGeom>
          <a:ln>
            <a:solidFill>
              <a:srgbClr val="008000"/>
            </a:solidFill>
          </a:ln>
        </p:spPr>
      </p:pic>
    </p:spTree>
    <p:extLst>
      <p:ext uri="{BB962C8B-B14F-4D97-AF65-F5344CB8AC3E}">
        <p14:creationId xmlns:p14="http://schemas.microsoft.com/office/powerpoint/2010/main" val="39960386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53878"/>
            <a:ext cx="8229600" cy="572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3488202" y="6551842"/>
            <a:ext cx="21371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https://en.wikipedia.org/wiki/Padania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Freeform 7"/>
          <p:cNvSpPr/>
          <p:nvPr/>
        </p:nvSpPr>
        <p:spPr>
          <a:xfrm>
            <a:off x="1981200" y="3124200"/>
            <a:ext cx="3447629" cy="2133600"/>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3996211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3125122" y="6551842"/>
            <a:ext cx="286328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https://en.wikipedia.org/wiki/Padanian_nationalism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1BA108CD-2C05-45DB-BEA1-37A6D544335C}"/>
              </a:ext>
            </a:extLst>
          </p:cNvPr>
          <p:cNvPicPr>
            <a:picLocks noChangeAspect="1"/>
          </p:cNvPicPr>
          <p:nvPr/>
        </p:nvPicPr>
        <p:blipFill>
          <a:blip r:embed="rId4"/>
          <a:stretch>
            <a:fillRect/>
          </a:stretch>
        </p:blipFill>
        <p:spPr>
          <a:xfrm>
            <a:off x="457200" y="1314375"/>
            <a:ext cx="8229600" cy="4781625"/>
          </a:xfrm>
          <a:prstGeom prst="rect">
            <a:avLst/>
          </a:prstGeom>
        </p:spPr>
      </p:pic>
    </p:spTree>
    <p:extLst>
      <p:ext uri="{BB962C8B-B14F-4D97-AF65-F5344CB8AC3E}">
        <p14:creationId xmlns:p14="http://schemas.microsoft.com/office/powerpoint/2010/main" val="397835109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73151"/>
            <a:ext cx="8229600" cy="5703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877458" y="6551842"/>
            <a:ext cx="33586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http://en.wikipedia.org/wiki/Northern_League_%28Italy%29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Freeform 2"/>
          <p:cNvSpPr/>
          <p:nvPr/>
        </p:nvSpPr>
        <p:spPr>
          <a:xfrm>
            <a:off x="2133600" y="3505200"/>
            <a:ext cx="3382245" cy="1380744"/>
          </a:xfrm>
          <a:custGeom>
            <a:avLst/>
            <a:gdLst>
              <a:gd name="connsiteX0" fmla="*/ 523025 w 3658527"/>
              <a:gd name="connsiteY0" fmla="*/ 101600 h 1074058"/>
              <a:gd name="connsiteX1" fmla="*/ 290796 w 3658527"/>
              <a:gd name="connsiteY1" fmla="*/ 130629 h 1074058"/>
              <a:gd name="connsiteX2" fmla="*/ 247253 w 3658527"/>
              <a:gd name="connsiteY2" fmla="*/ 159658 h 1074058"/>
              <a:gd name="connsiteX3" fmla="*/ 160168 w 3658527"/>
              <a:gd name="connsiteY3" fmla="*/ 188686 h 1074058"/>
              <a:gd name="connsiteX4" fmla="*/ 116625 w 3658527"/>
              <a:gd name="connsiteY4" fmla="*/ 232229 h 1074058"/>
              <a:gd name="connsiteX5" fmla="*/ 73082 w 3658527"/>
              <a:gd name="connsiteY5" fmla="*/ 261258 h 1074058"/>
              <a:gd name="connsiteX6" fmla="*/ 44053 w 3658527"/>
              <a:gd name="connsiteY6" fmla="*/ 304800 h 1074058"/>
              <a:gd name="connsiteX7" fmla="*/ 15025 w 3658527"/>
              <a:gd name="connsiteY7" fmla="*/ 391886 h 1074058"/>
              <a:gd name="connsiteX8" fmla="*/ 511 w 3658527"/>
              <a:gd name="connsiteY8" fmla="*/ 435429 h 1074058"/>
              <a:gd name="connsiteX9" fmla="*/ 73082 w 3658527"/>
              <a:gd name="connsiteY9" fmla="*/ 725715 h 1074058"/>
              <a:gd name="connsiteX10" fmla="*/ 116625 w 3658527"/>
              <a:gd name="connsiteY10" fmla="*/ 740229 h 1074058"/>
              <a:gd name="connsiteX11" fmla="*/ 160168 w 3658527"/>
              <a:gd name="connsiteY11" fmla="*/ 783772 h 1074058"/>
              <a:gd name="connsiteX12" fmla="*/ 203711 w 3658527"/>
              <a:gd name="connsiteY12" fmla="*/ 798286 h 1074058"/>
              <a:gd name="connsiteX13" fmla="*/ 247253 w 3658527"/>
              <a:gd name="connsiteY13" fmla="*/ 827315 h 1074058"/>
              <a:gd name="connsiteX14" fmla="*/ 276282 w 3658527"/>
              <a:gd name="connsiteY14" fmla="*/ 870858 h 1074058"/>
              <a:gd name="connsiteX15" fmla="*/ 406911 w 3658527"/>
              <a:gd name="connsiteY15" fmla="*/ 957943 h 1074058"/>
              <a:gd name="connsiteX16" fmla="*/ 493996 w 3658527"/>
              <a:gd name="connsiteY16" fmla="*/ 1016000 h 1074058"/>
              <a:gd name="connsiteX17" fmla="*/ 537539 w 3658527"/>
              <a:gd name="connsiteY17" fmla="*/ 1045029 h 1074058"/>
              <a:gd name="connsiteX18" fmla="*/ 668168 w 3658527"/>
              <a:gd name="connsiteY18" fmla="*/ 1074058 h 1074058"/>
              <a:gd name="connsiteX19" fmla="*/ 958453 w 3658527"/>
              <a:gd name="connsiteY19" fmla="*/ 1059543 h 1074058"/>
              <a:gd name="connsiteX20" fmla="*/ 1161653 w 3658527"/>
              <a:gd name="connsiteY20" fmla="*/ 1030515 h 1074058"/>
              <a:gd name="connsiteX21" fmla="*/ 1234225 w 3658527"/>
              <a:gd name="connsiteY21" fmla="*/ 1016000 h 1074058"/>
              <a:gd name="connsiteX22" fmla="*/ 1379368 w 3658527"/>
              <a:gd name="connsiteY22" fmla="*/ 1001486 h 1074058"/>
              <a:gd name="connsiteX23" fmla="*/ 1437425 w 3658527"/>
              <a:gd name="connsiteY23" fmla="*/ 986972 h 1074058"/>
              <a:gd name="connsiteX24" fmla="*/ 1480968 w 3658527"/>
              <a:gd name="connsiteY24" fmla="*/ 972458 h 1074058"/>
              <a:gd name="connsiteX25" fmla="*/ 1640625 w 3658527"/>
              <a:gd name="connsiteY25" fmla="*/ 957943 h 1074058"/>
              <a:gd name="connsiteX26" fmla="*/ 1756739 w 3658527"/>
              <a:gd name="connsiteY26" fmla="*/ 943429 h 1074058"/>
              <a:gd name="connsiteX27" fmla="*/ 1800282 w 3658527"/>
              <a:gd name="connsiteY27" fmla="*/ 928915 h 1074058"/>
              <a:gd name="connsiteX28" fmla="*/ 1916396 w 3658527"/>
              <a:gd name="connsiteY28" fmla="*/ 914400 h 1074058"/>
              <a:gd name="connsiteX29" fmla="*/ 2017996 w 3658527"/>
              <a:gd name="connsiteY29" fmla="*/ 899886 h 1074058"/>
              <a:gd name="connsiteX30" fmla="*/ 2163139 w 3658527"/>
              <a:gd name="connsiteY30" fmla="*/ 870858 h 1074058"/>
              <a:gd name="connsiteX31" fmla="*/ 2380853 w 3658527"/>
              <a:gd name="connsiteY31" fmla="*/ 841829 h 1074058"/>
              <a:gd name="connsiteX32" fmla="*/ 2482453 w 3658527"/>
              <a:gd name="connsiteY32" fmla="*/ 827315 h 1074058"/>
              <a:gd name="connsiteX33" fmla="*/ 2888853 w 3658527"/>
              <a:gd name="connsiteY33" fmla="*/ 812800 h 1074058"/>
              <a:gd name="connsiteX34" fmla="*/ 3063025 w 3658527"/>
              <a:gd name="connsiteY34" fmla="*/ 783772 h 1074058"/>
              <a:gd name="connsiteX35" fmla="*/ 3150111 w 3658527"/>
              <a:gd name="connsiteY35" fmla="*/ 754743 h 1074058"/>
              <a:gd name="connsiteX36" fmla="*/ 3222682 w 3658527"/>
              <a:gd name="connsiteY36" fmla="*/ 740229 h 1074058"/>
              <a:gd name="connsiteX37" fmla="*/ 3309768 w 3658527"/>
              <a:gd name="connsiteY37" fmla="*/ 711200 h 1074058"/>
              <a:gd name="connsiteX38" fmla="*/ 3440396 w 3658527"/>
              <a:gd name="connsiteY38" fmla="*/ 667658 h 1074058"/>
              <a:gd name="connsiteX39" fmla="*/ 3483939 w 3658527"/>
              <a:gd name="connsiteY39" fmla="*/ 653143 h 1074058"/>
              <a:gd name="connsiteX40" fmla="*/ 3527482 w 3658527"/>
              <a:gd name="connsiteY40" fmla="*/ 624115 h 1074058"/>
              <a:gd name="connsiteX41" fmla="*/ 3585539 w 3658527"/>
              <a:gd name="connsiteY41" fmla="*/ 551543 h 1074058"/>
              <a:gd name="connsiteX42" fmla="*/ 3600053 w 3658527"/>
              <a:gd name="connsiteY42" fmla="*/ 508000 h 1074058"/>
              <a:gd name="connsiteX43" fmla="*/ 3629082 w 3658527"/>
              <a:gd name="connsiteY43" fmla="*/ 464458 h 1074058"/>
              <a:gd name="connsiteX44" fmla="*/ 3658111 w 3658527"/>
              <a:gd name="connsiteY44" fmla="*/ 377372 h 1074058"/>
              <a:gd name="connsiteX45" fmla="*/ 3629082 w 3658527"/>
              <a:gd name="connsiteY45" fmla="*/ 217715 h 1074058"/>
              <a:gd name="connsiteX46" fmla="*/ 3585539 w 3658527"/>
              <a:gd name="connsiteY46" fmla="*/ 174172 h 1074058"/>
              <a:gd name="connsiteX47" fmla="*/ 3483939 w 3658527"/>
              <a:gd name="connsiteY47" fmla="*/ 116115 h 1074058"/>
              <a:gd name="connsiteX48" fmla="*/ 3396853 w 3658527"/>
              <a:gd name="connsiteY48" fmla="*/ 87086 h 1074058"/>
              <a:gd name="connsiteX49" fmla="*/ 3353311 w 3658527"/>
              <a:gd name="connsiteY49" fmla="*/ 72572 h 1074058"/>
              <a:gd name="connsiteX50" fmla="*/ 3309768 w 3658527"/>
              <a:gd name="connsiteY50" fmla="*/ 58058 h 1074058"/>
              <a:gd name="connsiteX51" fmla="*/ 3266225 w 3658527"/>
              <a:gd name="connsiteY51" fmla="*/ 29029 h 1074058"/>
              <a:gd name="connsiteX52" fmla="*/ 3150111 w 3658527"/>
              <a:gd name="connsiteY52" fmla="*/ 0 h 1074058"/>
              <a:gd name="connsiteX53" fmla="*/ 2598568 w 3658527"/>
              <a:gd name="connsiteY53" fmla="*/ 14515 h 1074058"/>
              <a:gd name="connsiteX54" fmla="*/ 2395368 w 3658527"/>
              <a:gd name="connsiteY54" fmla="*/ 43543 h 1074058"/>
              <a:gd name="connsiteX55" fmla="*/ 1074568 w 3658527"/>
              <a:gd name="connsiteY55" fmla="*/ 58058 h 1074058"/>
              <a:gd name="connsiteX56" fmla="*/ 697196 w 3658527"/>
              <a:gd name="connsiteY56" fmla="*/ 72572 h 1074058"/>
              <a:gd name="connsiteX57" fmla="*/ 639139 w 3658527"/>
              <a:gd name="connsiteY57" fmla="*/ 87086 h 1074058"/>
              <a:gd name="connsiteX58" fmla="*/ 523025 w 3658527"/>
              <a:gd name="connsiteY58" fmla="*/ 101600 h 107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58527" h="1074058">
                <a:moveTo>
                  <a:pt x="523025" y="101600"/>
                </a:moveTo>
                <a:cubicBezTo>
                  <a:pt x="464968" y="108857"/>
                  <a:pt x="353453" y="99301"/>
                  <a:pt x="290796" y="130629"/>
                </a:cubicBezTo>
                <a:cubicBezTo>
                  <a:pt x="275194" y="138430"/>
                  <a:pt x="263194" y="152573"/>
                  <a:pt x="247253" y="159658"/>
                </a:cubicBezTo>
                <a:cubicBezTo>
                  <a:pt x="219292" y="172085"/>
                  <a:pt x="160168" y="188686"/>
                  <a:pt x="160168" y="188686"/>
                </a:cubicBezTo>
                <a:cubicBezTo>
                  <a:pt x="145654" y="203200"/>
                  <a:pt x="132394" y="219088"/>
                  <a:pt x="116625" y="232229"/>
                </a:cubicBezTo>
                <a:cubicBezTo>
                  <a:pt x="103224" y="243396"/>
                  <a:pt x="85417" y="248923"/>
                  <a:pt x="73082" y="261258"/>
                </a:cubicBezTo>
                <a:cubicBezTo>
                  <a:pt x="60747" y="273593"/>
                  <a:pt x="53729" y="290286"/>
                  <a:pt x="44053" y="304800"/>
                </a:cubicBezTo>
                <a:lnTo>
                  <a:pt x="15025" y="391886"/>
                </a:lnTo>
                <a:lnTo>
                  <a:pt x="511" y="435429"/>
                </a:lnTo>
                <a:cubicBezTo>
                  <a:pt x="1606" y="450754"/>
                  <a:pt x="-14471" y="696531"/>
                  <a:pt x="73082" y="725715"/>
                </a:cubicBezTo>
                <a:lnTo>
                  <a:pt x="116625" y="740229"/>
                </a:lnTo>
                <a:cubicBezTo>
                  <a:pt x="131139" y="754743"/>
                  <a:pt x="143089" y="772386"/>
                  <a:pt x="160168" y="783772"/>
                </a:cubicBezTo>
                <a:cubicBezTo>
                  <a:pt x="172898" y="792259"/>
                  <a:pt x="190027" y="791444"/>
                  <a:pt x="203711" y="798286"/>
                </a:cubicBezTo>
                <a:cubicBezTo>
                  <a:pt x="219313" y="806087"/>
                  <a:pt x="232739" y="817639"/>
                  <a:pt x="247253" y="827315"/>
                </a:cubicBezTo>
                <a:cubicBezTo>
                  <a:pt x="256929" y="841829"/>
                  <a:pt x="263154" y="859371"/>
                  <a:pt x="276282" y="870858"/>
                </a:cubicBezTo>
                <a:cubicBezTo>
                  <a:pt x="276292" y="870866"/>
                  <a:pt x="385134" y="943425"/>
                  <a:pt x="406911" y="957943"/>
                </a:cubicBezTo>
                <a:lnTo>
                  <a:pt x="493996" y="1016000"/>
                </a:lnTo>
                <a:cubicBezTo>
                  <a:pt x="508510" y="1025676"/>
                  <a:pt x="520990" y="1039513"/>
                  <a:pt x="537539" y="1045029"/>
                </a:cubicBezTo>
                <a:cubicBezTo>
                  <a:pt x="609001" y="1068849"/>
                  <a:pt x="565991" y="1057028"/>
                  <a:pt x="668168" y="1074058"/>
                </a:cubicBezTo>
                <a:cubicBezTo>
                  <a:pt x="764930" y="1069220"/>
                  <a:pt x="861945" y="1068058"/>
                  <a:pt x="958453" y="1059543"/>
                </a:cubicBezTo>
                <a:cubicBezTo>
                  <a:pt x="1026609" y="1053529"/>
                  <a:pt x="1094561" y="1043934"/>
                  <a:pt x="1161653" y="1030515"/>
                </a:cubicBezTo>
                <a:cubicBezTo>
                  <a:pt x="1185844" y="1025677"/>
                  <a:pt x="1209772" y="1019260"/>
                  <a:pt x="1234225" y="1016000"/>
                </a:cubicBezTo>
                <a:cubicBezTo>
                  <a:pt x="1282421" y="1009574"/>
                  <a:pt x="1330987" y="1006324"/>
                  <a:pt x="1379368" y="1001486"/>
                </a:cubicBezTo>
                <a:cubicBezTo>
                  <a:pt x="1398720" y="996648"/>
                  <a:pt x="1418245" y="992452"/>
                  <a:pt x="1437425" y="986972"/>
                </a:cubicBezTo>
                <a:cubicBezTo>
                  <a:pt x="1452136" y="982769"/>
                  <a:pt x="1465822" y="974622"/>
                  <a:pt x="1480968" y="972458"/>
                </a:cubicBezTo>
                <a:cubicBezTo>
                  <a:pt x="1533869" y="964901"/>
                  <a:pt x="1587480" y="963537"/>
                  <a:pt x="1640625" y="957943"/>
                </a:cubicBezTo>
                <a:cubicBezTo>
                  <a:pt x="1679417" y="953860"/>
                  <a:pt x="1718034" y="948267"/>
                  <a:pt x="1756739" y="943429"/>
                </a:cubicBezTo>
                <a:cubicBezTo>
                  <a:pt x="1771253" y="938591"/>
                  <a:pt x="1785229" y="931652"/>
                  <a:pt x="1800282" y="928915"/>
                </a:cubicBezTo>
                <a:cubicBezTo>
                  <a:pt x="1838659" y="921937"/>
                  <a:pt x="1877732" y="919555"/>
                  <a:pt x="1916396" y="914400"/>
                </a:cubicBezTo>
                <a:lnTo>
                  <a:pt x="2017996" y="899886"/>
                </a:lnTo>
                <a:cubicBezTo>
                  <a:pt x="2387181" y="843090"/>
                  <a:pt x="1898654" y="918947"/>
                  <a:pt x="2163139" y="870858"/>
                </a:cubicBezTo>
                <a:cubicBezTo>
                  <a:pt x="2213323" y="861734"/>
                  <a:pt x="2333442" y="848150"/>
                  <a:pt x="2380853" y="841829"/>
                </a:cubicBezTo>
                <a:cubicBezTo>
                  <a:pt x="2414763" y="837308"/>
                  <a:pt x="2448298" y="829267"/>
                  <a:pt x="2482453" y="827315"/>
                </a:cubicBezTo>
                <a:cubicBezTo>
                  <a:pt x="2617785" y="819582"/>
                  <a:pt x="2753386" y="817638"/>
                  <a:pt x="2888853" y="812800"/>
                </a:cubicBezTo>
                <a:cubicBezTo>
                  <a:pt x="2946910" y="803124"/>
                  <a:pt x="3007187" y="802385"/>
                  <a:pt x="3063025" y="783772"/>
                </a:cubicBezTo>
                <a:cubicBezTo>
                  <a:pt x="3092054" y="774096"/>
                  <a:pt x="3120106" y="760744"/>
                  <a:pt x="3150111" y="754743"/>
                </a:cubicBezTo>
                <a:cubicBezTo>
                  <a:pt x="3174301" y="749905"/>
                  <a:pt x="3198882" y="746720"/>
                  <a:pt x="3222682" y="740229"/>
                </a:cubicBezTo>
                <a:cubicBezTo>
                  <a:pt x="3252203" y="732178"/>
                  <a:pt x="3280739" y="720876"/>
                  <a:pt x="3309768" y="711200"/>
                </a:cubicBezTo>
                <a:lnTo>
                  <a:pt x="3440396" y="667658"/>
                </a:lnTo>
                <a:cubicBezTo>
                  <a:pt x="3454910" y="662820"/>
                  <a:pt x="3471209" y="661630"/>
                  <a:pt x="3483939" y="653143"/>
                </a:cubicBezTo>
                <a:lnTo>
                  <a:pt x="3527482" y="624115"/>
                </a:lnTo>
                <a:cubicBezTo>
                  <a:pt x="3563963" y="514669"/>
                  <a:pt x="3510509" y="645331"/>
                  <a:pt x="3585539" y="551543"/>
                </a:cubicBezTo>
                <a:cubicBezTo>
                  <a:pt x="3595096" y="539596"/>
                  <a:pt x="3593211" y="521684"/>
                  <a:pt x="3600053" y="508000"/>
                </a:cubicBezTo>
                <a:cubicBezTo>
                  <a:pt x="3607854" y="492398"/>
                  <a:pt x="3619406" y="478972"/>
                  <a:pt x="3629082" y="464458"/>
                </a:cubicBezTo>
                <a:cubicBezTo>
                  <a:pt x="3638758" y="435429"/>
                  <a:pt x="3661907" y="407735"/>
                  <a:pt x="3658111" y="377372"/>
                </a:cubicBezTo>
                <a:cubicBezTo>
                  <a:pt x="3657496" y="372453"/>
                  <a:pt x="3649734" y="248693"/>
                  <a:pt x="3629082" y="217715"/>
                </a:cubicBezTo>
                <a:cubicBezTo>
                  <a:pt x="3617696" y="200636"/>
                  <a:pt x="3601308" y="187313"/>
                  <a:pt x="3585539" y="174172"/>
                </a:cubicBezTo>
                <a:cubicBezTo>
                  <a:pt x="3561367" y="154029"/>
                  <a:pt x="3511242" y="127036"/>
                  <a:pt x="3483939" y="116115"/>
                </a:cubicBezTo>
                <a:cubicBezTo>
                  <a:pt x="3455529" y="104751"/>
                  <a:pt x="3425882" y="96762"/>
                  <a:pt x="3396853" y="87086"/>
                </a:cubicBezTo>
                <a:lnTo>
                  <a:pt x="3353311" y="72572"/>
                </a:lnTo>
                <a:lnTo>
                  <a:pt x="3309768" y="58058"/>
                </a:lnTo>
                <a:cubicBezTo>
                  <a:pt x="3295254" y="48382"/>
                  <a:pt x="3281827" y="36830"/>
                  <a:pt x="3266225" y="29029"/>
                </a:cubicBezTo>
                <a:cubicBezTo>
                  <a:pt x="3236474" y="14154"/>
                  <a:pt x="3177708" y="5520"/>
                  <a:pt x="3150111" y="0"/>
                </a:cubicBezTo>
                <a:cubicBezTo>
                  <a:pt x="2966263" y="4838"/>
                  <a:pt x="2782174" y="3922"/>
                  <a:pt x="2598568" y="14515"/>
                </a:cubicBezTo>
                <a:cubicBezTo>
                  <a:pt x="2530261" y="18456"/>
                  <a:pt x="2463785" y="42791"/>
                  <a:pt x="2395368" y="43543"/>
                </a:cubicBezTo>
                <a:lnTo>
                  <a:pt x="1074568" y="58058"/>
                </a:lnTo>
                <a:cubicBezTo>
                  <a:pt x="948777" y="62896"/>
                  <a:pt x="822801" y="64199"/>
                  <a:pt x="697196" y="72572"/>
                </a:cubicBezTo>
                <a:cubicBezTo>
                  <a:pt x="677292" y="73899"/>
                  <a:pt x="658644" y="82906"/>
                  <a:pt x="639139" y="87086"/>
                </a:cubicBezTo>
                <a:cubicBezTo>
                  <a:pt x="499243" y="117064"/>
                  <a:pt x="581082" y="94343"/>
                  <a:pt x="523025" y="101600"/>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Freeform 3"/>
          <p:cNvSpPr/>
          <p:nvPr/>
        </p:nvSpPr>
        <p:spPr>
          <a:xfrm>
            <a:off x="6035040" y="5553456"/>
            <a:ext cx="1697736" cy="713087"/>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3882281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0"/>
          <p:cNvSpPr txBox="1">
            <a:spLocks noChangeArrowheads="1"/>
          </p:cNvSpPr>
          <p:nvPr/>
        </p:nvSpPr>
        <p:spPr bwMode="auto">
          <a:xfrm>
            <a:off x="914400" y="2855655"/>
            <a:ext cx="7315200" cy="265303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Verdana" pitchFamily="34" charset="0"/>
                <a:ea typeface="+mn-ea"/>
                <a:cs typeface="+mn-cs"/>
              </a:rPr>
              <a:t>The highest population density is in </a:t>
            </a:r>
            <a:r>
              <a:rPr kumimoji="0" lang="en-US" b="1" i="1" u="none" strike="noStrike" kern="1200" cap="none" spc="0" normalizeH="0" baseline="0" noProof="0" dirty="0">
                <a:ln>
                  <a:noFill/>
                </a:ln>
                <a:solidFill>
                  <a:srgbClr val="009246"/>
                </a:solidFill>
                <a:effectLst/>
                <a:uLnTx/>
                <a:uFillTx/>
                <a:latin typeface="Verdana" pitchFamily="34" charset="0"/>
                <a:ea typeface="+mn-ea"/>
                <a:cs typeface="+mn-cs"/>
              </a:rPr>
              <a:t>Northern</a:t>
            </a:r>
            <a:r>
              <a:rPr kumimoji="0" lang="en-US" b="1" i="0" u="none" strike="noStrike" kern="1200" cap="none" spc="0" normalizeH="0" baseline="0" noProof="0" dirty="0">
                <a:ln>
                  <a:noFill/>
                </a:ln>
                <a:solidFill>
                  <a:srgbClr val="000000"/>
                </a:solidFill>
                <a:effectLst/>
                <a:uLnTx/>
                <a:uFillTx/>
                <a:latin typeface="Verdana" pitchFamily="34" charset="0"/>
                <a:ea typeface="+mn-ea"/>
                <a:cs typeface="+mn-cs"/>
              </a:rPr>
              <a:t>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Verdana" pitchFamily="34" charset="0"/>
                <a:ea typeface="+mn-ea"/>
                <a:cs typeface="+mn-cs"/>
              </a:rPr>
              <a:t>as that </a:t>
            </a:r>
            <a:r>
              <a:rPr kumimoji="0" lang="en-US" b="1" i="0" u="none" strike="noStrike" kern="1200" cap="none" spc="0" normalizeH="0" baseline="0" noProof="0" dirty="0">
                <a:ln>
                  <a:noFill/>
                </a:ln>
                <a:solidFill>
                  <a:srgbClr val="C00000"/>
                </a:solidFill>
                <a:effectLst/>
                <a:uLnTx/>
                <a:uFillTx/>
                <a:latin typeface="Verdana" pitchFamily="34" charset="0"/>
                <a:ea typeface="+mn-ea"/>
                <a:cs typeface="+mn-cs"/>
              </a:rPr>
              <a:t>one-third of the country contains almost half of the total population</a:t>
            </a:r>
            <a:endParaRPr kumimoji="0" lang="en-US" sz="24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1952269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1600200" y="909697"/>
            <a:ext cx="5943600" cy="206210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for Europe, at least, earthlight photos give you a sense of population density</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95942312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27925206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Freeform 1"/>
          <p:cNvSpPr/>
          <p:nvPr/>
        </p:nvSpPr>
        <p:spPr>
          <a:xfrm rot="188672">
            <a:off x="3692757" y="4585484"/>
            <a:ext cx="1436595" cy="792058"/>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9299097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3276600" y="4419600"/>
            <a:ext cx="2895600" cy="21698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3326756" y="4862286"/>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4029863" y="5407223"/>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p:cNvSpPr/>
          <p:nvPr/>
        </p:nvSpPr>
        <p:spPr>
          <a:xfrm>
            <a:off x="4385389" y="56358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4591372" y="47831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1372459" y="5730167"/>
            <a:ext cx="8755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Madrid</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2" name="Rectangle 11"/>
          <p:cNvSpPr/>
          <p:nvPr/>
        </p:nvSpPr>
        <p:spPr>
          <a:xfrm>
            <a:off x="2543628" y="4234542"/>
            <a:ext cx="69281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Paris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3" name="Rectangle 12"/>
          <p:cNvSpPr/>
          <p:nvPr/>
        </p:nvSpPr>
        <p:spPr>
          <a:xfrm>
            <a:off x="2100942" y="3487709"/>
            <a:ext cx="9268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London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4" name="Rectangle 13"/>
          <p:cNvSpPr/>
          <p:nvPr/>
        </p:nvSpPr>
        <p:spPr>
          <a:xfrm>
            <a:off x="5097501" y="2362200"/>
            <a:ext cx="12474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Stockholm</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5" name="Rectangle 14"/>
          <p:cNvSpPr/>
          <p:nvPr/>
        </p:nvSpPr>
        <p:spPr>
          <a:xfrm>
            <a:off x="7010400" y="2268509"/>
            <a:ext cx="163378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 Petersburg</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4346486" y="2971800"/>
            <a:ext cx="1430200"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Copenhagen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4065079" y="2300514"/>
            <a:ext cx="627095"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Oslo</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786527" y="2895600"/>
            <a:ext cx="1042273"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Glasgow</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0" name="Rectangle 19"/>
          <p:cNvSpPr/>
          <p:nvPr/>
        </p:nvSpPr>
        <p:spPr>
          <a:xfrm>
            <a:off x="2864853" y="3839028"/>
            <a:ext cx="10358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Brussels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1" name="Rectangle 20"/>
          <p:cNvSpPr/>
          <p:nvPr/>
        </p:nvSpPr>
        <p:spPr>
          <a:xfrm>
            <a:off x="1829398" y="2740223"/>
            <a:ext cx="121860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Edinburgh</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2" name="Rectangle 21"/>
          <p:cNvSpPr/>
          <p:nvPr/>
        </p:nvSpPr>
        <p:spPr>
          <a:xfrm>
            <a:off x="6361838" y="6169223"/>
            <a:ext cx="88678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Athens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9063394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482256" y="4953000"/>
            <a:ext cx="4193777"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total population: 82.8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urban</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72%</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341314" y="3581400"/>
            <a:ext cx="4450257"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210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236034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373" y="304800"/>
            <a:ext cx="464628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46975" y="6106923"/>
            <a:ext cx="4006225" cy="461665"/>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 </a:t>
            </a:r>
            <a:r>
              <a:rPr kumimoji="0" lang="en-US" sz="1000" b="0" i="0" u="none" strike="noStrike" kern="1200" cap="none" spc="0" normalizeH="0" baseline="0" noProof="0" dirty="0">
                <a:ln>
                  <a:noFill/>
                </a:ln>
                <a:solidFill>
                  <a:srgbClr val="C00000"/>
                </a:solidFill>
                <a:effectLst/>
                <a:uLnTx/>
                <a:uFillTx/>
                <a:latin typeface="Verdana" pitchFamily="34" charset="0"/>
                <a:ea typeface="+mn-ea"/>
                <a:cs typeface="+mn-cs"/>
              </a:rPr>
              <a:t>(2000)</a:t>
            </a:r>
            <a:endParaRPr kumimoji="0" lang="en-US" sz="1000" b="0" i="1" u="none" strike="noStrike" kern="1200" cap="none" spc="0" normalizeH="0" baseline="0" noProof="0" dirty="0">
              <a:ln>
                <a:noFill/>
              </a:ln>
              <a:solidFill>
                <a:srgbClr val="C00000"/>
              </a:solidFill>
              <a:effectLst/>
              <a:uLnTx/>
              <a:uFillTx/>
              <a:latin typeface="Verdana" pitchFamily="34" charset="0"/>
              <a:ea typeface="+mn-ea"/>
              <a:cs typeface="+mn-cs"/>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84" y="2133601"/>
            <a:ext cx="3017821" cy="24384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266882" y="27402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p:cNvSpPr/>
          <p:nvPr/>
        </p:nvSpPr>
        <p:spPr>
          <a:xfrm>
            <a:off x="3853542" y="2347686"/>
            <a:ext cx="75854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p:nvPr/>
        </p:nvSpPr>
        <p:spPr>
          <a:xfrm>
            <a:off x="2710542" y="1172681"/>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Rectangle 14"/>
          <p:cNvSpPr/>
          <p:nvPr/>
        </p:nvSpPr>
        <p:spPr>
          <a:xfrm>
            <a:off x="265722" y="2587823"/>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1116119" y="3185886"/>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1452667" y="3458681"/>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8" name="Rectangle 17"/>
          <p:cNvSpPr/>
          <p:nvPr/>
        </p:nvSpPr>
        <p:spPr>
          <a:xfrm>
            <a:off x="1756230" y="2580563"/>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4495800" y="12017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8128207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600200" y="6551842"/>
            <a:ext cx="5943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https://en.wikipedia.org/wiki/Demographics_of_the_European_Union#Population_by_nation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228600"/>
            <a:ext cx="3619500" cy="621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3950177" y="3236686"/>
            <a:ext cx="759709" cy="493485"/>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rot="759346">
            <a:off x="3884760" y="5266266"/>
            <a:ext cx="712005" cy="645885"/>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Freeform 7"/>
          <p:cNvSpPr/>
          <p:nvPr/>
        </p:nvSpPr>
        <p:spPr>
          <a:xfrm rot="193539">
            <a:off x="3889533" y="5836628"/>
            <a:ext cx="665490" cy="622141"/>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40108" y="3810000"/>
            <a:ext cx="2226892"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European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Union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Populations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5656794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7108"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109" name="Text Box 9"/>
          <p:cNvSpPr txBox="1">
            <a:spLocks noChangeArrowheads="1"/>
          </p:cNvSpPr>
          <p:nvPr/>
        </p:nvSpPr>
        <p:spPr bwMode="auto">
          <a:xfrm>
            <a:off x="1752600" y="2133600"/>
            <a:ext cx="5541963" cy="382258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Main Ethnic groups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North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German-Italians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French-Italians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Slovene-Italians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South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Albanian-Italians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Greek-Italians</a:t>
            </a:r>
          </a:p>
        </p:txBody>
      </p:sp>
      <p:sp>
        <p:nvSpPr>
          <p:cNvPr id="6" name="Rectangle 3">
            <a:extLst>
              <a:ext uri="{FF2B5EF4-FFF2-40B4-BE49-F238E27FC236}">
                <a16:creationId xmlns:a16="http://schemas.microsoft.com/office/drawing/2014/main" id="{9B34F018-9B49-408D-906B-F7CEAAB79D68}"/>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1850338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ECF399DE-8C3D-497C-BC01-02D45C192B1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1878295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434888" y="2844225"/>
            <a:ext cx="1718740"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p:txBody>
      </p:sp>
    </p:spTree>
    <p:extLst>
      <p:ext uri="{BB962C8B-B14F-4D97-AF65-F5344CB8AC3E}">
        <p14:creationId xmlns:p14="http://schemas.microsoft.com/office/powerpoint/2010/main" val="289502813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100F1080-8AB3-4795-ADC1-731A68FBAB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53250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3532472" y="221381"/>
            <a:ext cx="1212783" cy="1020278"/>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711143" y="762000"/>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German</a:t>
            </a:r>
          </a:p>
        </p:txBody>
      </p:sp>
    </p:spTree>
    <p:extLst>
      <p:ext uri="{BB962C8B-B14F-4D97-AF65-F5344CB8AC3E}">
        <p14:creationId xmlns:p14="http://schemas.microsoft.com/office/powerpoint/2010/main" val="273421310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3E04607A-541E-43E7-8DFC-9C79E7034DCD}"/>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3217958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2065637" y="828575"/>
            <a:ext cx="820057" cy="53340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039689" y="1376413"/>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Tree>
    <p:extLst>
      <p:ext uri="{BB962C8B-B14F-4D97-AF65-F5344CB8AC3E}">
        <p14:creationId xmlns:p14="http://schemas.microsoft.com/office/powerpoint/2010/main" val="298742235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96089973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indent="285750"/>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8A74CAEE-B5ED-42F2-9033-61CC156AB647}"/>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448427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rot="2185069">
            <a:off x="4404825" y="652800"/>
            <a:ext cx="902063" cy="58674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4555129" y="1157624"/>
            <a:ext cx="2002471"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Slovene</a:t>
            </a:r>
          </a:p>
        </p:txBody>
      </p:sp>
    </p:spTree>
    <p:extLst>
      <p:ext uri="{BB962C8B-B14F-4D97-AF65-F5344CB8AC3E}">
        <p14:creationId xmlns:p14="http://schemas.microsoft.com/office/powerpoint/2010/main" val="265256426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Tree>
    <p:extLst>
      <p:ext uri="{BB962C8B-B14F-4D97-AF65-F5344CB8AC3E}">
        <p14:creationId xmlns:p14="http://schemas.microsoft.com/office/powerpoint/2010/main" val="115100728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3" name="Picture 4"/>
          <p:cNvPicPr>
            <a:picLocks noChangeAspect="1" noChangeArrowheads="1"/>
          </p:cNvPicPr>
          <p:nvPr/>
        </p:nvPicPr>
        <p:blipFill>
          <a:blip r:embed="rId4" cstate="print"/>
          <a:srcRect/>
          <a:stretch>
            <a:fillRect/>
          </a:stretch>
        </p:blipFill>
        <p:spPr bwMode="auto">
          <a:xfrm>
            <a:off x="914400" y="609600"/>
            <a:ext cx="7315200" cy="5700433"/>
          </a:xfrm>
          <a:prstGeom prst="rect">
            <a:avLst/>
          </a:prstGeom>
          <a:noFill/>
          <a:ln w="9525">
            <a:noFill/>
            <a:miter lim="800000"/>
            <a:headEnd/>
            <a:tailEnd/>
          </a:ln>
        </p:spPr>
      </p:pic>
      <p:sp>
        <p:nvSpPr>
          <p:cNvPr id="4" name="Rectangle 3"/>
          <p:cNvSpPr/>
          <p:nvPr/>
        </p:nvSpPr>
        <p:spPr>
          <a:xfrm>
            <a:off x="4495800" y="2425104"/>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German</a:t>
            </a:r>
          </a:p>
        </p:txBody>
      </p:sp>
      <p:sp>
        <p:nvSpPr>
          <p:cNvPr id="5" name="Rectangle 4"/>
          <p:cNvSpPr/>
          <p:nvPr/>
        </p:nvSpPr>
        <p:spPr>
          <a:xfrm>
            <a:off x="1217794" y="2691825"/>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French</a:t>
            </a:r>
          </a:p>
        </p:txBody>
      </p:sp>
      <p:sp>
        <p:nvSpPr>
          <p:cNvPr id="6" name="Rectangle 5"/>
          <p:cNvSpPr/>
          <p:nvPr/>
        </p:nvSpPr>
        <p:spPr>
          <a:xfrm>
            <a:off x="6730046" y="2441608"/>
            <a:ext cx="1321196" cy="40011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Slovene</a:t>
            </a:r>
          </a:p>
        </p:txBody>
      </p:sp>
      <p:sp>
        <p:nvSpPr>
          <p:cNvPr id="7" name="Rectangle 6"/>
          <p:cNvSpPr/>
          <p:nvPr/>
        </p:nvSpPr>
        <p:spPr>
          <a:xfrm>
            <a:off x="3703320" y="4038600"/>
            <a:ext cx="3058851" cy="1015663"/>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p>
        </p:txBody>
      </p:sp>
      <p:sp>
        <p:nvSpPr>
          <p:cNvPr id="8" name="Rectangle 7">
            <a:extLst>
              <a:ext uri="{FF2B5EF4-FFF2-40B4-BE49-F238E27FC236}">
                <a16:creationId xmlns:a16="http://schemas.microsoft.com/office/drawing/2014/main" id="{C26D693B-5B0A-483A-8840-35BA46CB3CB1}"/>
              </a:ext>
            </a:extLst>
          </p:cNvPr>
          <p:cNvSpPr/>
          <p:nvPr/>
        </p:nvSpPr>
        <p:spPr>
          <a:xfrm>
            <a:off x="3749571" y="4953000"/>
            <a:ext cx="3260829"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C00000"/>
                </a:solidFill>
                <a:effectLst/>
                <a:uLnTx/>
                <a:uFillTx/>
                <a:latin typeface="Verdana" pitchFamily="34" charset="0"/>
                <a:ea typeface="+mn-ea"/>
                <a:cs typeface="+mn-cs"/>
              </a:rPr>
              <a:t>i</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s </a:t>
            </a: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spoken</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 throughout Italy</a:t>
            </a:r>
          </a:p>
        </p:txBody>
      </p:sp>
      <p:sp>
        <p:nvSpPr>
          <p:cNvPr id="3" name="TextBox 2">
            <a:extLst>
              <a:ext uri="{FF2B5EF4-FFF2-40B4-BE49-F238E27FC236}">
                <a16:creationId xmlns:a16="http://schemas.microsoft.com/office/drawing/2014/main" id="{E9C2C900-A0D9-E10E-9C6E-1C98C501E563}"/>
              </a:ext>
            </a:extLst>
          </p:cNvPr>
          <p:cNvSpPr txBox="1"/>
          <p:nvPr/>
        </p:nvSpPr>
        <p:spPr>
          <a:xfrm>
            <a:off x="1323670" y="876181"/>
            <a:ext cx="6501667" cy="101566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northern Italy people in three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regions</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speak a different primary language,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addition to Italian .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53DD12D-7A7A-8EEC-6630-96A345E1EE2D}"/>
                  </a:ext>
                </a:extLst>
              </p14:cNvPr>
              <p14:cNvContentPartPr/>
              <p14:nvPr/>
            </p14:nvContentPartPr>
            <p14:xfrm>
              <a:off x="4715867" y="5630760"/>
              <a:ext cx="1173600" cy="240840"/>
            </p14:xfrm>
          </p:contentPart>
        </mc:Choice>
        <mc:Fallback xmlns="">
          <p:pic>
            <p:nvPicPr>
              <p:cNvPr id="10" name="Ink 9">
                <a:extLst>
                  <a:ext uri="{FF2B5EF4-FFF2-40B4-BE49-F238E27FC236}">
                    <a16:creationId xmlns:a16="http://schemas.microsoft.com/office/drawing/2014/main" id="{353DD12D-7A7A-8EEC-6630-96A345E1EE2D}"/>
                  </a:ext>
                </a:extLst>
              </p:cNvPr>
              <p:cNvPicPr/>
              <p:nvPr/>
            </p:nvPicPr>
            <p:blipFill>
              <a:blip r:embed="rId6"/>
              <a:stretch>
                <a:fillRect/>
              </a:stretch>
            </p:blipFill>
            <p:spPr>
              <a:xfrm>
                <a:off x="4662227" y="5522760"/>
                <a:ext cx="1281240" cy="456480"/>
              </a:xfrm>
              <a:prstGeom prst="rect">
                <a:avLst/>
              </a:prstGeom>
            </p:spPr>
          </p:pic>
        </mc:Fallback>
      </mc:AlternateContent>
      <p:sp>
        <p:nvSpPr>
          <p:cNvPr id="11" name="AutoShape 8">
            <a:extLst>
              <a:ext uri="{FF2B5EF4-FFF2-40B4-BE49-F238E27FC236}">
                <a16:creationId xmlns:a16="http://schemas.microsoft.com/office/drawing/2014/main" id="{F5AC1A05-E94D-1D3C-A9BC-74A389EAFD97}"/>
              </a:ext>
            </a:extLst>
          </p:cNvPr>
          <p:cNvSpPr>
            <a:spLocks noChangeArrowheads="1"/>
          </p:cNvSpPr>
          <p:nvPr/>
        </p:nvSpPr>
        <p:spPr bwMode="auto">
          <a:xfrm rot="14537735">
            <a:off x="4055145" y="5545112"/>
            <a:ext cx="480873" cy="915681"/>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0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spTree>
    <p:extLst>
      <p:ext uri="{BB962C8B-B14F-4D97-AF65-F5344CB8AC3E}">
        <p14:creationId xmlns:p14="http://schemas.microsoft.com/office/powerpoint/2010/main" val="379722081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7DCA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E86B8-A0E6-F6A7-D4B3-3A29BCD88BA8}"/>
              </a:ext>
            </a:extLst>
          </p:cNvPr>
          <p:cNvPicPr>
            <a:picLocks noChangeAspect="1"/>
          </p:cNvPicPr>
          <p:nvPr/>
        </p:nvPicPr>
        <p:blipFill>
          <a:blip r:embed="rId2"/>
          <a:stretch>
            <a:fillRect/>
          </a:stretch>
        </p:blipFill>
        <p:spPr>
          <a:xfrm>
            <a:off x="0" y="304199"/>
            <a:ext cx="9144000" cy="6249601"/>
          </a:xfrm>
          <a:prstGeom prst="rect">
            <a:avLst/>
          </a:prstGeom>
        </p:spPr>
      </p:pic>
      <p:sp>
        <p:nvSpPr>
          <p:cNvPr id="5" name="AutoShape 8">
            <a:extLst>
              <a:ext uri="{FF2B5EF4-FFF2-40B4-BE49-F238E27FC236}">
                <a16:creationId xmlns:a16="http://schemas.microsoft.com/office/drawing/2014/main" id="{34C1EFA2-84C0-EAB2-70B5-358DFE96FB46}"/>
              </a:ext>
            </a:extLst>
          </p:cNvPr>
          <p:cNvSpPr>
            <a:spLocks noChangeArrowheads="1"/>
          </p:cNvSpPr>
          <p:nvPr/>
        </p:nvSpPr>
        <p:spPr bwMode="auto">
          <a:xfrm rot="14537735">
            <a:off x="690573" y="1509179"/>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pic>
        <p:nvPicPr>
          <p:cNvPr id="13" name="Picture 12" descr="A flag of italy with red white and green stripes&#10;&#10;Description automatically generated">
            <a:extLst>
              <a:ext uri="{FF2B5EF4-FFF2-40B4-BE49-F238E27FC236}">
                <a16:creationId xmlns:a16="http://schemas.microsoft.com/office/drawing/2014/main" id="{1464849E-D8BB-A6DE-EA5F-BC5FF373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24" y="797133"/>
            <a:ext cx="914400" cy="609600"/>
          </a:xfrm>
          <a:prstGeom prst="rect">
            <a:avLst/>
          </a:prstGeom>
          <a:ln w="12700">
            <a:solidFill>
              <a:srgbClr val="009246"/>
            </a:solidFill>
          </a:ln>
        </p:spPr>
      </p:pic>
      <p:sp>
        <p:nvSpPr>
          <p:cNvPr id="2" name="TextBox 1">
            <a:extLst>
              <a:ext uri="{FF2B5EF4-FFF2-40B4-BE49-F238E27FC236}">
                <a16:creationId xmlns:a16="http://schemas.microsoft.com/office/drawing/2014/main" id="{31B0A051-49E3-636E-055D-199E57AC13DD}"/>
              </a:ext>
            </a:extLst>
          </p:cNvPr>
          <p:cNvSpPr txBox="1"/>
          <p:nvPr/>
        </p:nvSpPr>
        <p:spPr>
          <a:xfrm>
            <a:off x="824076" y="2655123"/>
            <a:ext cx="5249465"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In the neighboring Tuscany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region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they speak Italian, which historically was based on the Florentine dialect . . .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181BB22-8744-F960-09F6-0106A861F01F}"/>
              </a:ext>
            </a:extLst>
          </p:cNvPr>
          <p:cNvSpPr/>
          <p:nvPr/>
        </p:nvSpPr>
        <p:spPr>
          <a:xfrm>
            <a:off x="187932" y="427801"/>
            <a:ext cx="96853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French</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9E8A080-DC9C-1887-C762-91CC11490C50}"/>
              </a:ext>
            </a:extLst>
          </p:cNvPr>
          <p:cNvSpPr/>
          <p:nvPr/>
        </p:nvSpPr>
        <p:spPr>
          <a:xfrm>
            <a:off x="1834061" y="89247"/>
            <a:ext cx="109036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German</a:t>
            </a:r>
          </a:p>
        </p:txBody>
      </p:sp>
      <p:sp>
        <p:nvSpPr>
          <p:cNvPr id="7" name="Rectangle 6">
            <a:extLst>
              <a:ext uri="{FF2B5EF4-FFF2-40B4-BE49-F238E27FC236}">
                <a16:creationId xmlns:a16="http://schemas.microsoft.com/office/drawing/2014/main" id="{29CED806-9A43-8503-C323-F0B69406B65E}"/>
              </a:ext>
            </a:extLst>
          </p:cNvPr>
          <p:cNvSpPr/>
          <p:nvPr/>
        </p:nvSpPr>
        <p:spPr>
          <a:xfrm>
            <a:off x="2796622" y="304689"/>
            <a:ext cx="979755" cy="307777"/>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Slovene</a:t>
            </a:r>
          </a:p>
        </p:txBody>
      </p:sp>
      <p:sp>
        <p:nvSpPr>
          <p:cNvPr id="8" name="Rectangle 7">
            <a:extLst>
              <a:ext uri="{FF2B5EF4-FFF2-40B4-BE49-F238E27FC236}">
                <a16:creationId xmlns:a16="http://schemas.microsoft.com/office/drawing/2014/main" id="{90747ABF-EDB8-7FF0-039E-4D52B9186B21}"/>
              </a:ext>
            </a:extLst>
          </p:cNvPr>
          <p:cNvSpPr/>
          <p:nvPr/>
        </p:nvSpPr>
        <p:spPr>
          <a:xfrm>
            <a:off x="2121007" y="1841114"/>
            <a:ext cx="9525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Italian</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460530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049515" y="6392319"/>
            <a:ext cx="3025187"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http://healthmap.files.wordpress.com/2009/12/tuscany-map.gif</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68" name="Picture 4"/>
          <p:cNvPicPr>
            <a:picLocks noChangeAspect="1" noChangeArrowheads="1"/>
          </p:cNvPicPr>
          <p:nvPr/>
        </p:nvPicPr>
        <p:blipFill>
          <a:blip r:embed="rId3" cstate="print"/>
          <a:srcRect/>
          <a:stretch>
            <a:fillRect/>
          </a:stretch>
        </p:blipFill>
        <p:spPr bwMode="auto">
          <a:xfrm>
            <a:off x="2095497" y="188023"/>
            <a:ext cx="4929414" cy="5461183"/>
          </a:xfrm>
          <a:prstGeom prst="rect">
            <a:avLst/>
          </a:prstGeom>
          <a:noFill/>
          <a:ln w="9525">
            <a:noFill/>
            <a:miter lim="800000"/>
            <a:headEnd/>
            <a:tailEnd/>
          </a:ln>
        </p:spPr>
      </p:pic>
      <p:sp>
        <p:nvSpPr>
          <p:cNvPr id="9" name="Oval 8"/>
          <p:cNvSpPr/>
          <p:nvPr/>
        </p:nvSpPr>
        <p:spPr bwMode="auto">
          <a:xfrm rot="1563196">
            <a:off x="2382915" y="2823210"/>
            <a:ext cx="444795" cy="347999"/>
          </a:xfrm>
          <a:prstGeom prst="ellipse">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Picture 1" descr="A flag of italy with red white and green stripes&#10;&#10;Description automatically generated">
            <a:extLst>
              <a:ext uri="{FF2B5EF4-FFF2-40B4-BE49-F238E27FC236}">
                <a16:creationId xmlns:a16="http://schemas.microsoft.com/office/drawing/2014/main" id="{CE3121B9-4946-E27F-45B7-D64253570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169" y="1887859"/>
            <a:ext cx="914400" cy="609600"/>
          </a:xfrm>
          <a:prstGeom prst="rect">
            <a:avLst/>
          </a:prstGeom>
          <a:ln w="12700">
            <a:solidFill>
              <a:srgbClr val="009246"/>
            </a:solidFill>
          </a:ln>
        </p:spPr>
      </p:pic>
      <p:sp>
        <p:nvSpPr>
          <p:cNvPr id="3" name="AutoShape 8">
            <a:extLst>
              <a:ext uri="{FF2B5EF4-FFF2-40B4-BE49-F238E27FC236}">
                <a16:creationId xmlns:a16="http://schemas.microsoft.com/office/drawing/2014/main" id="{C3C777FA-7877-6374-E842-65F1B8D347A4}"/>
              </a:ext>
            </a:extLst>
          </p:cNvPr>
          <p:cNvSpPr>
            <a:spLocks noChangeArrowheads="1"/>
          </p:cNvSpPr>
          <p:nvPr/>
        </p:nvSpPr>
        <p:spPr bwMode="auto">
          <a:xfrm rot="15610377">
            <a:off x="1701225" y="1307047"/>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Pisa</a:t>
            </a:r>
          </a:p>
        </p:txBody>
      </p:sp>
      <p:sp>
        <p:nvSpPr>
          <p:cNvPr id="4" name="AutoShape 8">
            <a:extLst>
              <a:ext uri="{FF2B5EF4-FFF2-40B4-BE49-F238E27FC236}">
                <a16:creationId xmlns:a16="http://schemas.microsoft.com/office/drawing/2014/main" id="{576E0865-80BD-3D09-CDEE-FD9C44919B7E}"/>
              </a:ext>
            </a:extLst>
          </p:cNvPr>
          <p:cNvSpPr>
            <a:spLocks noChangeArrowheads="1"/>
          </p:cNvSpPr>
          <p:nvPr/>
        </p:nvSpPr>
        <p:spPr bwMode="auto">
          <a:xfrm rot="4368292">
            <a:off x="6025325" y="549476"/>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270"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Florence</a:t>
            </a:r>
          </a:p>
        </p:txBody>
      </p:sp>
    </p:spTree>
    <p:extLst>
      <p:ext uri="{BB962C8B-B14F-4D97-AF65-F5344CB8AC3E}">
        <p14:creationId xmlns:p14="http://schemas.microsoft.com/office/powerpoint/2010/main" val="24396910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graphicFrame>
        <p:nvGraphicFramePr>
          <p:cNvPr id="5" name="Table 4"/>
          <p:cNvGraphicFramePr>
            <a:graphicFrameLocks noGrp="1"/>
          </p:cNvGraphicFramePr>
          <p:nvPr/>
        </p:nvGraphicFramePr>
        <p:xfrm>
          <a:off x="990600" y="608023"/>
          <a:ext cx="7010400" cy="5487977"/>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40232">
                <a:tc>
                  <a:txBody>
                    <a:bodyPr/>
                    <a:lstStyle/>
                    <a:p>
                      <a:pPr algn="l"/>
                      <a:r>
                        <a:rPr lang="en-US" dirty="0">
                          <a:hlinkClick r:id="rId5" tooltip="Official &#10;language"/>
                        </a:rPr>
                        <a:t>Official language</a:t>
                      </a:r>
                      <a:r>
                        <a:rPr lang="en-US" dirty="0"/>
                        <a:t>(s)</a:t>
                      </a:r>
                    </a:p>
                  </a:txBody>
                  <a:tcPr anchor="ctr">
                    <a:lnL>
                      <a:noFill/>
                    </a:lnL>
                    <a:lnR>
                      <a:noFill/>
                    </a:lnR>
                    <a:lnT>
                      <a:noFill/>
                    </a:lnT>
                    <a:lnB>
                      <a:noFill/>
                    </a:lnB>
                    <a:solidFill>
                      <a:schemeClr val="bg1">
                        <a:alpha val="89000"/>
                      </a:schemeClr>
                    </a:solidFill>
                  </a:tcPr>
                </a:tc>
                <a:tc>
                  <a:txBody>
                    <a:bodyPr/>
                    <a:lstStyle/>
                    <a:p>
                      <a:r>
                        <a:rPr lang="en-US" b="1" dirty="0">
                          <a:solidFill>
                            <a:srgbClr val="C00000"/>
                          </a:solidFill>
                          <a:hlinkClick r:id="rId6" tooltip="Italian &#10;language">
                            <a:extLst>
                              <a:ext uri="{A12FA001-AC4F-418D-AE19-62706E023703}">
                                <ahyp:hlinkClr xmlns:ahyp="http://schemas.microsoft.com/office/drawing/2018/hyperlinkcolor" val="tx"/>
                              </a:ext>
                            </a:extLst>
                          </a:hlinkClick>
                        </a:rPr>
                        <a:t>Italian</a:t>
                      </a:r>
                      <a:endParaRPr lang="en-US" b="1" dirty="0">
                        <a:solidFill>
                          <a:srgbClr val="C00000"/>
                        </a:solidFill>
                      </a:endParaRP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0"/>
                  </a:ext>
                </a:extLst>
              </a:tr>
              <a:tr h="540232">
                <a:tc>
                  <a:txBody>
                    <a:bodyPr/>
                    <a:lstStyle/>
                    <a:p>
                      <a:pPr algn="l"/>
                      <a:r>
                        <a:rPr lang="en-US" dirty="0">
                          <a:hlinkClick r:id="rId7" tooltip="Regional &#10;language"/>
                        </a:rPr>
                        <a:t>Regional language</a:t>
                      </a:r>
                      <a:r>
                        <a:rPr lang="en-US" dirty="0"/>
                        <a:t>(s)</a:t>
                      </a:r>
                    </a:p>
                  </a:txBody>
                  <a:tcPr anchor="ctr">
                    <a:lnL>
                      <a:noFill/>
                    </a:lnL>
                    <a:lnR>
                      <a:noFill/>
                    </a:lnR>
                    <a:lnT>
                      <a:noFill/>
                    </a:lnT>
                    <a:lnB>
                      <a:noFill/>
                    </a:lnB>
                    <a:solidFill>
                      <a:schemeClr val="bg1">
                        <a:alpha val="89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hlinkClick r:id="rId8" tooltip="German &#10;language">
                            <a:extLst>
                              <a:ext uri="{A12FA001-AC4F-418D-AE19-62706E023703}">
                                <ahyp:hlinkClr xmlns:ahyp="http://schemas.microsoft.com/office/drawing/2018/hyperlinkcolor" val="tx"/>
                              </a:ext>
                            </a:extLst>
                          </a:hlinkClick>
                        </a:rPr>
                        <a:t>German</a:t>
                      </a:r>
                      <a:r>
                        <a:rPr lang="en-US" dirty="0"/>
                        <a:t>, </a:t>
                      </a:r>
                      <a:r>
                        <a:rPr lang="en-US" dirty="0">
                          <a:hlinkClick r:id="rId9" tooltip="Neapolitan language"/>
                        </a:rPr>
                        <a:t>Neapolitan</a:t>
                      </a:r>
                      <a:r>
                        <a:rPr lang="en-US" dirty="0"/>
                        <a:t>, </a:t>
                      </a:r>
                      <a:r>
                        <a:rPr lang="en-US"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en-US" dirty="0"/>
                        <a:t>, </a:t>
                      </a:r>
                      <a:r>
                        <a:rPr lang="en-US" dirty="0" err="1">
                          <a:hlinkClick r:id="rId11" tooltip="Piedmontese language"/>
                        </a:rPr>
                        <a:t>Piedmontese</a:t>
                      </a:r>
                      <a:r>
                        <a:rPr lang="en-US" dirty="0"/>
                        <a:t>, </a:t>
                      </a:r>
                      <a:r>
                        <a:rPr lang="en-US" dirty="0">
                          <a:hlinkClick r:id="rId12" tooltip="Sardinian language"/>
                        </a:rPr>
                        <a:t>Sardinian</a:t>
                      </a:r>
                      <a:r>
                        <a:rPr lang="en-US" dirty="0"/>
                        <a:t>, </a:t>
                      </a:r>
                      <a:r>
                        <a:rPr lang="en-US" dirty="0">
                          <a:hlinkClick r:id="rId12" tooltip="Sardinian language"/>
                        </a:rPr>
                        <a:t>Sardinian</a:t>
                      </a:r>
                      <a:r>
                        <a:rPr lang="en-US" dirty="0"/>
                        <a:t>, </a:t>
                      </a:r>
                      <a:r>
                        <a:rPr lang="en-US" dirty="0" err="1">
                          <a:hlinkClick r:id="rId13" tooltip="Tabarchino (page does not exist)"/>
                        </a:rPr>
                        <a:t>Tabarchino</a:t>
                      </a:r>
                      <a:r>
                        <a:rPr lang="en-US" dirty="0"/>
                        <a:t>, </a:t>
                      </a:r>
                      <a:r>
                        <a:rPr lang="en-US" dirty="0" err="1">
                          <a:hlinkClick r:id="rId14" tooltip="Sassarese"/>
                        </a:rPr>
                        <a:t>Sassarese</a:t>
                      </a:r>
                      <a:r>
                        <a:rPr lang="en-US" dirty="0"/>
                        <a:t>, </a:t>
                      </a:r>
                      <a:r>
                        <a:rPr lang="en-US" dirty="0" err="1">
                          <a:hlinkClick r:id="rId15" tooltip="Gallurese"/>
                        </a:rPr>
                        <a:t>Gallurese</a:t>
                      </a:r>
                      <a:r>
                        <a:rPr lang="en-US" dirty="0"/>
                        <a:t>, </a:t>
                      </a:r>
                      <a:r>
                        <a:rPr lang="en-US" dirty="0" err="1">
                          <a:hlinkClick r:id="rId16" tooltip="Ladin &#10;language"/>
                        </a:rPr>
                        <a:t>Ladin</a:t>
                      </a:r>
                      <a:r>
                        <a:rPr lang="en-US" dirty="0"/>
                        <a:t>, </a:t>
                      </a:r>
                      <a:r>
                        <a:rPr lang="en-US" dirty="0" err="1">
                          <a:hlinkClick r:id="rId17" tooltip="Cimbrian&#10; language"/>
                        </a:rPr>
                        <a:t>Cimbrian</a:t>
                      </a:r>
                      <a:r>
                        <a:rPr lang="en-US" dirty="0"/>
                        <a:t>, </a:t>
                      </a:r>
                      <a:r>
                        <a:rPr lang="en-US" dirty="0" err="1">
                          <a:hlinkClick r:id="rId18" tooltip="Mocheno &#10;language"/>
                        </a:rPr>
                        <a:t>Mocheno</a:t>
                      </a:r>
                      <a:r>
                        <a:rPr lang="en-US" dirty="0"/>
                        <a:t>, </a:t>
                      </a:r>
                      <a:r>
                        <a:rPr lang="en-US" dirty="0">
                          <a:hlinkClick r:id="rId19" tooltip="Venetian&#10; language"/>
                        </a:rPr>
                        <a:t>Venetian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1"/>
                  </a:ext>
                </a:extLst>
              </a:tr>
              <a:tr h="540232">
                <a:tc>
                  <a:txBody>
                    <a:bodyPr/>
                    <a:lstStyle/>
                    <a:p>
                      <a:pPr algn="l"/>
                      <a:r>
                        <a:rPr lang="en-US">
                          <a:hlinkClick r:id="rId20" tooltip="Minority &#10;language"/>
                        </a:rPr>
                        <a:t>Minority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21" tooltip="Albanian&#10; language"/>
                        </a:rPr>
                        <a:t>Albanian</a:t>
                      </a:r>
                      <a:r>
                        <a:rPr lang="it-IT" dirty="0"/>
                        <a:t>, </a:t>
                      </a:r>
                      <a:r>
                        <a:rPr lang="it-IT" dirty="0">
                          <a:hlinkClick r:id="rId22" tooltip="Catalan &#10;language"/>
                        </a:rPr>
                        <a:t>Catalan</a:t>
                      </a:r>
                      <a:r>
                        <a:rPr lang="it-IT" dirty="0"/>
                        <a:t>, </a:t>
                      </a:r>
                      <a:r>
                        <a:rPr lang="it-IT" dirty="0">
                          <a:hlinkClick r:id="rId8" tooltip="German &#10;language"/>
                        </a:rPr>
                        <a:t>German</a:t>
                      </a:r>
                      <a:r>
                        <a:rPr lang="it-IT" dirty="0"/>
                        <a:t>, </a:t>
                      </a:r>
                      <a:r>
                        <a:rPr lang="it-IT" dirty="0">
                          <a:hlinkClick r:id="rId23" tooltip="Greek &#10;language"/>
                        </a:rPr>
                        <a:t>Greek</a:t>
                      </a:r>
                      <a:r>
                        <a:rPr lang="it-IT" dirty="0"/>
                        <a:t>, </a:t>
                      </a:r>
                      <a:r>
                        <a:rPr lang="it-IT"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it-IT" dirty="0"/>
                        <a:t>, </a:t>
                      </a:r>
                      <a:r>
                        <a:rPr lang="it-IT" dirty="0">
                          <a:hlinkClick r:id="rId24" tooltip="Croatian &#10;language"/>
                        </a:rPr>
                        <a:t>Croatian</a:t>
                      </a:r>
                      <a:r>
                        <a:rPr lang="it-IT" dirty="0"/>
                        <a:t>, </a:t>
                      </a:r>
                      <a:r>
                        <a:rPr lang="it-IT" b="1" dirty="0">
                          <a:solidFill>
                            <a:srgbClr val="C00000"/>
                          </a:solidFill>
                          <a:hlinkClick r:id="rId25" tooltip="French &#10;language">
                            <a:extLst>
                              <a:ext uri="{A12FA001-AC4F-418D-AE19-62706E023703}">
                                <ahyp:hlinkClr xmlns:ahyp="http://schemas.microsoft.com/office/drawing/2018/hyperlinkcolor" val="tx"/>
                              </a:ext>
                            </a:extLst>
                          </a:hlinkClick>
                        </a:rPr>
                        <a:t>French</a:t>
                      </a:r>
                      <a:r>
                        <a:rPr lang="it-IT" dirty="0"/>
                        <a:t>, </a:t>
                      </a:r>
                      <a:r>
                        <a:rPr lang="it-IT" dirty="0">
                          <a:hlinkClick r:id="rId26" tooltip="Franco-Provençal language"/>
                        </a:rPr>
                        <a:t>Franco-Provençal</a:t>
                      </a:r>
                      <a:r>
                        <a:rPr lang="it-IT" dirty="0"/>
                        <a:t>, </a:t>
                      </a:r>
                      <a:r>
                        <a:rPr lang="it-IT" dirty="0">
                          <a:hlinkClick r:id="rId27" tooltip="Friulian"/>
                        </a:rPr>
                        <a:t>Friulian</a:t>
                      </a:r>
                      <a:r>
                        <a:rPr lang="it-IT" dirty="0"/>
                        <a:t>, </a:t>
                      </a:r>
                      <a:r>
                        <a:rPr lang="it-IT" dirty="0">
                          <a:hlinkClick r:id="rId28" tooltip="Ladin"/>
                        </a:rPr>
                        <a:t>Ladin</a:t>
                      </a:r>
                      <a:r>
                        <a:rPr lang="it-IT" dirty="0"/>
                        <a:t>, </a:t>
                      </a:r>
                      <a:r>
                        <a:rPr lang="it-IT" dirty="0">
                          <a:hlinkClick r:id="rId29" tooltip="Occitan"/>
                        </a:rPr>
                        <a:t>Occitan</a:t>
                      </a:r>
                      <a:r>
                        <a:rPr lang="it-IT" dirty="0"/>
                        <a:t>, </a:t>
                      </a:r>
                      <a:r>
                        <a:rPr lang="it-IT" dirty="0">
                          <a:hlinkClick r:id="rId12" tooltip="Sardinian &#10;language"/>
                        </a:rPr>
                        <a:t>Sardinia</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2"/>
                  </a:ext>
                </a:extLst>
              </a:tr>
              <a:tr h="945406">
                <a:tc>
                  <a:txBody>
                    <a:bodyPr/>
                    <a:lstStyle/>
                    <a:p>
                      <a:pPr algn="l"/>
                      <a:r>
                        <a:rPr lang="en-US"/>
                        <a:t>Main </a:t>
                      </a:r>
                      <a:r>
                        <a:rPr lang="en-US">
                          <a:hlinkClick r:id="rId30" tooltip="Immigrant &#10;language"/>
                        </a:rPr>
                        <a:t>immigrant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31" tooltip="Romanian &#10;language"/>
                        </a:rPr>
                        <a:t>Romanian</a:t>
                      </a:r>
                      <a:r>
                        <a:rPr lang="it-IT" dirty="0"/>
                        <a:t>, </a:t>
                      </a:r>
                      <a:r>
                        <a:rPr lang="it-IT" dirty="0">
                          <a:hlinkClick r:id="rId32" tooltip="Berber &#10;languages"/>
                        </a:rPr>
                        <a:t>Berber</a:t>
                      </a:r>
                      <a:r>
                        <a:rPr lang="it-IT" dirty="0"/>
                        <a:t>, </a:t>
                      </a:r>
                      <a:r>
                        <a:rPr lang="it-IT" dirty="0">
                          <a:hlinkClick r:id="rId33" tooltip="Maghrebi &#10;Arabic"/>
                        </a:rPr>
                        <a:t>Maghrebi Arabic</a:t>
                      </a:r>
                      <a:r>
                        <a:rPr lang="it-IT" dirty="0"/>
                        <a:t>, </a:t>
                      </a:r>
                      <a:r>
                        <a:rPr lang="it-IT" dirty="0">
                          <a:hlinkClick r:id="rId21" tooltip="Albanian &#10;language"/>
                        </a:rPr>
                        <a:t>Albanian</a:t>
                      </a:r>
                      <a:endParaRPr lang="it-IT"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3"/>
                  </a:ext>
                </a:extLst>
              </a:tr>
              <a:tr h="1350579">
                <a:tc>
                  <a:txBody>
                    <a:bodyPr/>
                    <a:lstStyle/>
                    <a:p>
                      <a:pPr algn="l"/>
                      <a:r>
                        <a:rPr lang="en-US"/>
                        <a:t>Main </a:t>
                      </a:r>
                      <a:r>
                        <a:rPr lang="en-US">
                          <a:hlinkClick r:id="rId34" tooltip="Foreign &#10;language"/>
                        </a:rPr>
                        <a:t>foreign language</a:t>
                      </a:r>
                      <a:r>
                        <a:rPr lang="en-US"/>
                        <a:t>(s)</a:t>
                      </a:r>
                    </a:p>
                  </a:txBody>
                  <a:tcPr anchor="ctr">
                    <a:lnL>
                      <a:noFill/>
                    </a:lnL>
                    <a:lnR>
                      <a:noFill/>
                    </a:lnR>
                    <a:lnT>
                      <a:noFill/>
                    </a:lnT>
                    <a:lnB>
                      <a:noFill/>
                    </a:lnB>
                    <a:solidFill>
                      <a:schemeClr val="bg1">
                        <a:alpha val="89000"/>
                      </a:schemeClr>
                    </a:solidFill>
                  </a:tcPr>
                </a:tc>
                <a:tc>
                  <a:txBody>
                    <a:bodyPr/>
                    <a:lstStyle/>
                    <a:p>
                      <a:r>
                        <a:rPr lang="en-US" dirty="0">
                          <a:hlinkClick r:id="rId35" tooltip="English &#10;language"/>
                        </a:rPr>
                        <a:t>English</a:t>
                      </a:r>
                      <a:r>
                        <a:rPr lang="en-US" dirty="0"/>
                        <a:t> (25%)</a:t>
                      </a:r>
                      <a:br>
                        <a:rPr lang="en-US" dirty="0"/>
                      </a:br>
                      <a:r>
                        <a:rPr lang="en-US" dirty="0">
                          <a:hlinkClick r:id="rId36" tooltip="Spanish &#10;language"/>
                        </a:rPr>
                        <a:t>Spanish</a:t>
                      </a:r>
                      <a:r>
                        <a:rPr lang="en-US" dirty="0"/>
                        <a:t> (17%)</a:t>
                      </a:r>
                      <a:br>
                        <a:rPr lang="en-US" dirty="0"/>
                      </a:br>
                      <a:r>
                        <a:rPr lang="en-US" dirty="0">
                          <a:hlinkClick r:id="rId25" tooltip="French &#10;language"/>
                        </a:rPr>
                        <a:t>French</a:t>
                      </a:r>
                      <a:r>
                        <a:rPr lang="en-US" dirty="0"/>
                        <a:t> (14%)</a:t>
                      </a: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6928559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1164747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spTree>
    <p:extLst>
      <p:ext uri="{BB962C8B-B14F-4D97-AF65-F5344CB8AC3E}">
        <p14:creationId xmlns:p14="http://schemas.microsoft.com/office/powerpoint/2010/main" val="4926308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pic>
        <p:nvPicPr>
          <p:cNvPr id="6" name="Picture 2" descr="File:Italy 1000 AD.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996" y="457200"/>
            <a:ext cx="2274204" cy="32644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9288445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
        <p:nvSpPr>
          <p:cNvPr id="3" name="Oval 2"/>
          <p:cNvSpPr/>
          <p:nvPr/>
        </p:nvSpPr>
        <p:spPr bwMode="auto">
          <a:xfrm>
            <a:off x="3933372" y="48768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7" name="Rectangle 6"/>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2" name="Arrow: Up 1">
            <a:extLst>
              <a:ext uri="{FF2B5EF4-FFF2-40B4-BE49-F238E27FC236}">
                <a16:creationId xmlns:a16="http://schemas.microsoft.com/office/drawing/2014/main" id="{943396AB-4BB2-4A52-82CC-7EDD3A1D97C3}"/>
              </a:ext>
            </a:extLst>
          </p:cNvPr>
          <p:cNvSpPr/>
          <p:nvPr/>
        </p:nvSpPr>
        <p:spPr bwMode="auto">
          <a:xfrm>
            <a:off x="3965620" y="5132832"/>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4" name="Oval 3">
            <a:extLst>
              <a:ext uri="{FF2B5EF4-FFF2-40B4-BE49-F238E27FC236}">
                <a16:creationId xmlns:a16="http://schemas.microsoft.com/office/drawing/2014/main" id="{4BF93CF8-193D-4647-8228-F1724F872224}"/>
              </a:ext>
            </a:extLst>
          </p:cNvPr>
          <p:cNvSpPr/>
          <p:nvPr/>
        </p:nvSpPr>
        <p:spPr bwMode="auto">
          <a:xfrm>
            <a:off x="1905000" y="3276600"/>
            <a:ext cx="1295400" cy="1647824"/>
          </a:xfrm>
          <a:prstGeom prst="ellipse">
            <a:avLst/>
          </a:prstGeom>
          <a:solidFill>
            <a:srgbClr val="FEF9F5">
              <a:alpha val="3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4952213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0" name="Rectangle 9"/>
          <p:cNvSpPr/>
          <p:nvPr/>
        </p:nvSpPr>
        <p:spPr>
          <a:xfrm>
            <a:off x="3316132" y="1565439"/>
            <a:ext cx="2964273" cy="153272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lives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Mantova</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EAEAEA"/>
                </a:solidFill>
                <a:effectLst/>
                <a:uLnTx/>
                <a:uFillTx/>
                <a:latin typeface="Verdana" pitchFamily="34" charset="0"/>
                <a:ea typeface="+mn-ea"/>
                <a:cs typeface="+mn-cs"/>
              </a:rPr>
              <a:t>503 miles away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EAEAEA"/>
                </a:solidFill>
                <a:effectLst/>
                <a:uLnTx/>
                <a:uFillTx/>
                <a:latin typeface="Verdana" pitchFamily="34" charset="0"/>
                <a:ea typeface="+mn-ea"/>
                <a:cs typeface="+mn-cs"/>
              </a:rPr>
              <a:t>(by air)</a:t>
            </a:r>
          </a:p>
        </p:txBody>
      </p:sp>
      <p:sp>
        <p:nvSpPr>
          <p:cNvPr id="9" name="Arrow: Up 8">
            <a:extLst>
              <a:ext uri="{FF2B5EF4-FFF2-40B4-BE49-F238E27FC236}">
                <a16:creationId xmlns:a16="http://schemas.microsoft.com/office/drawing/2014/main" id="{DDB06D2F-8DBD-46FC-AE2B-718C4B4586E6}"/>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5574726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9" name="Oval 8"/>
          <p:cNvSpPr/>
          <p:nvPr/>
        </p:nvSpPr>
        <p:spPr bwMode="auto">
          <a:xfrm>
            <a:off x="3933372" y="4904232"/>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1" name="Rectangle 10"/>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454637AC-D028-451F-8278-ACA63BE2C076}"/>
              </a:ext>
            </a:extLst>
          </p:cNvPr>
          <p:cNvSpPr/>
          <p:nvPr/>
        </p:nvSpPr>
        <p:spPr>
          <a:xfrm>
            <a:off x="2061809" y="1469362"/>
            <a:ext cx="6553397" cy="179126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If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speaks Italian with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his Palermo accent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Montova</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some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will have difficult understanding him</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10" name="Arrow: Up 9">
            <a:extLst>
              <a:ext uri="{FF2B5EF4-FFF2-40B4-BE49-F238E27FC236}">
                <a16:creationId xmlns:a16="http://schemas.microsoft.com/office/drawing/2014/main" id="{8FE3B7B1-0503-4F42-A925-5B0ECC111D5A}"/>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CFAECE4D-7AE9-4FA0-8211-E3D0680844B2}"/>
              </a:ext>
            </a:extLst>
          </p:cNvPr>
          <p:cNvSpPr/>
          <p:nvPr/>
        </p:nvSpPr>
        <p:spPr bwMode="auto">
          <a:xfrm>
            <a:off x="3965620" y="5169830"/>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7451585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08672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Italy, spoke German until he went to school</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6" name="Arrow: Up 5">
            <a:extLst>
              <a:ext uri="{FF2B5EF4-FFF2-40B4-BE49-F238E27FC236}">
                <a16:creationId xmlns:a16="http://schemas.microsoft.com/office/drawing/2014/main" id="{3796A610-164F-4E71-83EE-37BDD5049336}"/>
              </a:ext>
            </a:extLst>
          </p:cNvPr>
          <p:cNvSpPr/>
          <p:nvPr/>
        </p:nvSpPr>
        <p:spPr bwMode="auto">
          <a:xfrm rot="15441896">
            <a:off x="4591266" y="15558"/>
            <a:ext cx="265271" cy="751858"/>
          </a:xfrm>
          <a:prstGeom prst="upArrow">
            <a:avLst/>
          </a:prstGeom>
          <a:solidFill>
            <a:srgbClr val="FF000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8992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Italy, spoke German until he went to school,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they still speak German at home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133526380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3421559"/>
            <a:ext cx="7543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 bit of background . . .</a:t>
            </a:r>
          </a:p>
        </p:txBody>
      </p:sp>
    </p:spTree>
    <p:extLst>
      <p:ext uri="{BB962C8B-B14F-4D97-AF65-F5344CB8AC3E}">
        <p14:creationId xmlns:p14="http://schemas.microsoft.com/office/powerpoint/2010/main" val="51553978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1600200"/>
            <a:ext cx="7315200" cy="4376583"/>
          </a:xfrm>
        </p:spPr>
        <p:txBody>
          <a:bodyPr/>
          <a:lstStyle/>
          <a:p>
            <a:pPr marL="0" indent="0" algn="ctr" eaLnBrk="1" hangingPunct="1">
              <a:buNone/>
            </a:pPr>
            <a:r>
              <a:rPr lang="en-US" sz="4000" b="1" dirty="0"/>
              <a:t>The civic traditions of the north and south </a:t>
            </a:r>
            <a:endParaRPr lang="en-US" b="1" dirty="0"/>
          </a:p>
          <a:p>
            <a:pPr marL="0" indent="0" algn="ctr" eaLnBrk="1" hangingPunct="1">
              <a:buNone/>
            </a:pPr>
            <a:r>
              <a:rPr lang="en-US" b="1" dirty="0">
                <a:solidFill>
                  <a:schemeClr val="accent1"/>
                </a:solidFill>
              </a:rPr>
              <a:t>of Italy originated from </a:t>
            </a:r>
          </a:p>
          <a:p>
            <a:pPr marL="0" indent="0" algn="ctr" eaLnBrk="1" hangingPunct="1">
              <a:buNone/>
            </a:pPr>
            <a:r>
              <a:rPr lang="en-US" sz="4000" b="1" dirty="0"/>
              <a:t>	different sources </a:t>
            </a:r>
          </a:p>
          <a:p>
            <a:pPr marL="0" indent="0" algn="ctr" eaLnBrk="1" hangingPunct="1">
              <a:buNone/>
            </a:pPr>
            <a:r>
              <a:rPr lang="en-US" b="1" dirty="0"/>
              <a:t>and these traditions have persisted </a:t>
            </a:r>
            <a:r>
              <a:rPr lang="en-US" sz="4000" b="1" dirty="0"/>
              <a:t>for centuries</a:t>
            </a:r>
            <a:endParaRPr lang="en-US" b="1" dirty="0"/>
          </a:p>
          <a:p>
            <a:pPr algn="ctr" eaLnBrk="1" hangingPunct="1">
              <a:buFontTx/>
              <a:buNone/>
            </a:pPr>
            <a:r>
              <a:rPr lang="en-US" sz="1400" dirty="0"/>
              <a:t>(Robert Putnam 1991)</a:t>
            </a:r>
          </a:p>
          <a:p>
            <a:pPr eaLnBrk="1" hangingPunct="1">
              <a:buNone/>
            </a:pPr>
            <a:endParaRPr lang="en-US" sz="1400" dirty="0"/>
          </a:p>
        </p:txBody>
      </p:sp>
      <p:sp>
        <p:nvSpPr>
          <p:cNvPr id="6451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408598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838200" y="1394764"/>
            <a:ext cx="7315200" cy="4853636"/>
          </a:xfrm>
        </p:spPr>
        <p:txBody>
          <a:bodyPr/>
          <a:lstStyle/>
          <a:p>
            <a:pPr marL="0" indent="0" algn="ctr" eaLnBrk="1" hangingPunct="1">
              <a:lnSpc>
                <a:spcPct val="90000"/>
              </a:lnSpc>
              <a:buNone/>
            </a:pPr>
            <a:r>
              <a:rPr lang="en-US" sz="2400" b="1" dirty="0"/>
              <a:t>In the </a:t>
            </a:r>
          </a:p>
          <a:p>
            <a:pPr marL="0" indent="0" algn="ctr" eaLnBrk="1" hangingPunct="1">
              <a:lnSpc>
                <a:spcPct val="90000"/>
              </a:lnSpc>
              <a:buNone/>
            </a:pPr>
            <a:r>
              <a:rPr lang="en-US" sz="4400" b="1" dirty="0"/>
              <a:t>north</a:t>
            </a:r>
            <a:r>
              <a:rPr lang="en-US" sz="4000" b="1" dirty="0"/>
              <a:t> </a:t>
            </a:r>
          </a:p>
          <a:p>
            <a:pPr marL="0" indent="0" algn="ctr" eaLnBrk="1" hangingPunct="1">
              <a:lnSpc>
                <a:spcPct val="90000"/>
              </a:lnSpc>
              <a:buNone/>
            </a:pPr>
            <a:r>
              <a:rPr lang="en-US" b="1" dirty="0">
                <a:solidFill>
                  <a:schemeClr val="accent1"/>
                </a:solidFill>
              </a:rPr>
              <a:t>there has been a centuries-long </a:t>
            </a:r>
            <a:r>
              <a:rPr lang="en-US" sz="4000" b="1" dirty="0"/>
              <a:t>legacy of </a:t>
            </a:r>
          </a:p>
          <a:p>
            <a:pPr marL="0" indent="0" algn="ctr" eaLnBrk="1" hangingPunct="1">
              <a:lnSpc>
                <a:spcPct val="90000"/>
              </a:lnSpc>
              <a:buNone/>
            </a:pPr>
            <a:r>
              <a:rPr lang="en-US" sz="4000" b="1" dirty="0"/>
              <a:t>civic involvement through guilds </a:t>
            </a:r>
          </a:p>
          <a:p>
            <a:pPr marL="0" indent="0" algn="ctr" eaLnBrk="1" hangingPunct="1">
              <a:lnSpc>
                <a:spcPct val="90000"/>
              </a:lnSpc>
              <a:buNone/>
            </a:pPr>
            <a:r>
              <a:rPr lang="en-US" sz="4000" b="1" dirty="0"/>
              <a:t>and</a:t>
            </a:r>
            <a:r>
              <a:rPr lang="en-US" b="1" dirty="0"/>
              <a:t> </a:t>
            </a:r>
            <a:r>
              <a:rPr lang="en-US" sz="4000" b="1" dirty="0"/>
              <a:t>democratic elections</a:t>
            </a:r>
            <a:r>
              <a:rPr lang="en-US" b="1" dirty="0"/>
              <a:t> </a:t>
            </a:r>
          </a:p>
          <a:p>
            <a:pPr marL="0" indent="0" algn="ctr" eaLnBrk="1" hangingPunct="1">
              <a:lnSpc>
                <a:spcPct val="90000"/>
              </a:lnSpc>
              <a:buNone/>
            </a:pPr>
            <a:r>
              <a:rPr lang="en-US" b="1" dirty="0"/>
              <a:t>that has held corruption in check</a:t>
            </a:r>
          </a:p>
          <a:p>
            <a:pPr eaLnBrk="1" hangingPunct="1">
              <a:lnSpc>
                <a:spcPct val="80000"/>
              </a:lnSpc>
            </a:pPr>
            <a:endParaRPr lang="en-US" sz="9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838014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2133600"/>
            <a:ext cx="7315200" cy="4154984"/>
          </a:xfrm>
        </p:spPr>
        <p:txBody>
          <a:bodyPr/>
          <a:lstStyle/>
          <a:p>
            <a:pPr lvl="1" eaLnBrk="1" hangingPunct="1"/>
            <a:r>
              <a:rPr lang="en-US" dirty="0"/>
              <a:t>In the </a:t>
            </a:r>
            <a:r>
              <a:rPr lang="en-US" sz="3600" b="1" dirty="0"/>
              <a:t>11</a:t>
            </a:r>
            <a:r>
              <a:rPr lang="en-US" sz="3600" b="1" baseline="30000" dirty="0"/>
              <a:t>th</a:t>
            </a:r>
            <a:r>
              <a:rPr lang="en-US" sz="3600" b="1" dirty="0"/>
              <a:t> century </a:t>
            </a:r>
            <a:r>
              <a:rPr lang="en-US" dirty="0"/>
              <a:t>King </a:t>
            </a:r>
            <a:r>
              <a:rPr lang="en-US" dirty="0" err="1"/>
              <a:t>Frederico</a:t>
            </a:r>
            <a:r>
              <a:rPr lang="en-US" dirty="0"/>
              <a:t> established an autocratic form of government in the south that was both politically and economically successful</a:t>
            </a:r>
          </a:p>
          <a:p>
            <a:pPr lvl="1" eaLnBrk="1" hangingPunct="1"/>
            <a:endParaRPr lang="en-US" sz="1200" dirty="0"/>
          </a:p>
          <a:p>
            <a:pPr lvl="2" eaLnBrk="1" hangingPunct="1"/>
            <a:r>
              <a:rPr lang="en-US" dirty="0"/>
              <a:t>But his successors corrupted it</a:t>
            </a:r>
            <a:br>
              <a:rPr lang="en-US" dirty="0"/>
            </a:br>
            <a:endParaRPr lang="en-US" dirty="0"/>
          </a:p>
          <a:p>
            <a:pPr lvl="2" eaLnBrk="1" hangingPunct="1"/>
            <a:r>
              <a:rPr lang="en-US" dirty="0"/>
              <a:t>The Mafia arose as the middlemen between the kings and the people, which tended to reinforce corruption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01025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914400" y="1905000"/>
            <a:ext cx="7315200" cy="4154984"/>
          </a:xfrm>
        </p:spPr>
        <p:txBody>
          <a:bodyPr/>
          <a:lstStyle/>
          <a:p>
            <a:pPr marL="0" indent="0" algn="ctr" eaLnBrk="1" hangingPunct="1">
              <a:buNone/>
            </a:pPr>
            <a:r>
              <a:rPr lang="en-US" b="1" dirty="0"/>
              <a:t>Today, </a:t>
            </a:r>
          </a:p>
          <a:p>
            <a:pPr marL="0" indent="0" algn="ctr" eaLnBrk="1" hangingPunct="1">
              <a:buNone/>
            </a:pPr>
            <a:r>
              <a:rPr lang="en-US" b="1" dirty="0"/>
              <a:t>the north of Italy is as successful as or more successful than Germany, </a:t>
            </a:r>
          </a:p>
          <a:p>
            <a:pPr marL="0" indent="0" algn="ctr" eaLnBrk="1" hangingPunct="1">
              <a:buNone/>
            </a:pPr>
            <a:endParaRPr lang="en-US" sz="1200" b="1" dirty="0"/>
          </a:p>
          <a:p>
            <a:pPr marL="0" indent="0" algn="ctr" eaLnBrk="1" hangingPunct="1">
              <a:buNone/>
            </a:pPr>
            <a:r>
              <a:rPr lang="en-US" b="1" dirty="0"/>
              <a:t>whereas the south </a:t>
            </a:r>
          </a:p>
          <a:p>
            <a:pPr marL="0" indent="0" algn="ctr" eaLnBrk="1" hangingPunct="1">
              <a:buNone/>
            </a:pPr>
            <a:r>
              <a:rPr lang="en-US" b="1" dirty="0"/>
              <a:t>languishes in poverty</a:t>
            </a:r>
          </a:p>
          <a:p>
            <a:pPr marL="0" indent="0" algn="ctr" eaLnBrk="1" hangingPunct="1">
              <a:buNone/>
            </a:pPr>
            <a:r>
              <a:rPr lang="en-US" b="1" dirty="0"/>
              <a:t>even though millions of dollars have been devoted to eradicating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200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solidFill>
                  <a:schemeClr val="bg1"/>
                </a:solidFill>
              </a:rPr>
              <a:t>In contrast, 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2BCD8BB-09DD-47A3-9E00-8382C82331DD}"/>
                  </a:ext>
                </a:extLst>
              </p14:cNvPr>
              <p14:cNvContentPartPr/>
              <p14:nvPr/>
            </p14:nvContentPartPr>
            <p14:xfrm>
              <a:off x="3505100" y="2360600"/>
              <a:ext cx="2687400" cy="52920"/>
            </p14:xfrm>
          </p:contentPart>
        </mc:Choice>
        <mc:Fallback xmlns="">
          <p:pic>
            <p:nvPicPr>
              <p:cNvPr id="2" name="Ink 1">
                <a:extLst>
                  <a:ext uri="{FF2B5EF4-FFF2-40B4-BE49-F238E27FC236}">
                    <a16:creationId xmlns:a16="http://schemas.microsoft.com/office/drawing/2014/main" id="{92BCD8BB-09DD-47A3-9E00-8382C82331DD}"/>
                  </a:ext>
                </a:extLst>
              </p:cNvPr>
              <p:cNvPicPr/>
              <p:nvPr/>
            </p:nvPicPr>
            <p:blipFill>
              <a:blip r:embed="rId4"/>
              <a:stretch>
                <a:fillRect/>
              </a:stretch>
            </p:blipFill>
            <p:spPr>
              <a:xfrm>
                <a:off x="3451100" y="2252960"/>
                <a:ext cx="279504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AB986FB-4406-49AD-9B63-BF00342DE8C0}"/>
                  </a:ext>
                </a:extLst>
              </p14:cNvPr>
              <p14:cNvContentPartPr/>
              <p14:nvPr/>
            </p14:nvContentPartPr>
            <p14:xfrm>
              <a:off x="6552860" y="2360960"/>
              <a:ext cx="1383480" cy="51840"/>
            </p14:xfrm>
          </p:contentPart>
        </mc:Choice>
        <mc:Fallback xmlns="">
          <p:pic>
            <p:nvPicPr>
              <p:cNvPr id="3" name="Ink 2">
                <a:extLst>
                  <a:ext uri="{FF2B5EF4-FFF2-40B4-BE49-F238E27FC236}">
                    <a16:creationId xmlns:a16="http://schemas.microsoft.com/office/drawing/2014/main" id="{FAB986FB-4406-49AD-9B63-BF00342DE8C0}"/>
                  </a:ext>
                </a:extLst>
              </p:cNvPr>
              <p:cNvPicPr/>
              <p:nvPr/>
            </p:nvPicPr>
            <p:blipFill>
              <a:blip r:embed="rId6"/>
              <a:stretch>
                <a:fillRect/>
              </a:stretch>
            </p:blipFill>
            <p:spPr>
              <a:xfrm>
                <a:off x="6498860" y="2252960"/>
                <a:ext cx="149112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5E6E8AEB-0CA6-4FC7-A094-07271A7BC4DA}"/>
                  </a:ext>
                </a:extLst>
              </p14:cNvPr>
              <p14:cNvContentPartPr/>
              <p14:nvPr/>
            </p14:nvContentPartPr>
            <p14:xfrm>
              <a:off x="1383980" y="3821480"/>
              <a:ext cx="1925280" cy="27000"/>
            </p14:xfrm>
          </p:contentPart>
        </mc:Choice>
        <mc:Fallback xmlns="">
          <p:pic>
            <p:nvPicPr>
              <p:cNvPr id="4" name="Ink 3">
                <a:extLst>
                  <a:ext uri="{FF2B5EF4-FFF2-40B4-BE49-F238E27FC236}">
                    <a16:creationId xmlns:a16="http://schemas.microsoft.com/office/drawing/2014/main" id="{5E6E8AEB-0CA6-4FC7-A094-07271A7BC4DA}"/>
                  </a:ext>
                </a:extLst>
              </p:cNvPr>
              <p:cNvPicPr/>
              <p:nvPr/>
            </p:nvPicPr>
            <p:blipFill>
              <a:blip r:embed="rId8"/>
              <a:stretch>
                <a:fillRect/>
              </a:stretch>
            </p:blipFill>
            <p:spPr>
              <a:xfrm>
                <a:off x="1329980" y="3713840"/>
                <a:ext cx="2032920" cy="242640"/>
              </a:xfrm>
              <a:prstGeom prst="rect">
                <a:avLst/>
              </a:prstGeom>
            </p:spPr>
          </p:pic>
        </mc:Fallback>
      </mc:AlternateContent>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solidFill>
                  <a:schemeClr val="bg1">
                    <a:lumMod val="75000"/>
                  </a:schemeClr>
                </a:solidFill>
              </a:rPr>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t>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80FB166-3560-47EF-8001-E9FFD01AA5D9}"/>
                  </a:ext>
                </a:extLst>
              </p14:cNvPr>
              <p14:cNvContentPartPr/>
              <p14:nvPr/>
            </p14:nvContentPartPr>
            <p14:xfrm>
              <a:off x="1414629" y="4483952"/>
              <a:ext cx="2887200" cy="69480"/>
            </p14:xfrm>
          </p:contentPart>
        </mc:Choice>
        <mc:Fallback xmlns="">
          <p:pic>
            <p:nvPicPr>
              <p:cNvPr id="7" name="Ink 6">
                <a:extLst>
                  <a:ext uri="{FF2B5EF4-FFF2-40B4-BE49-F238E27FC236}">
                    <a16:creationId xmlns:a16="http://schemas.microsoft.com/office/drawing/2014/main" id="{780FB166-3560-47EF-8001-E9FFD01AA5D9}"/>
                  </a:ext>
                </a:extLst>
              </p:cNvPr>
              <p:cNvPicPr/>
              <p:nvPr/>
            </p:nvPicPr>
            <p:blipFill>
              <a:blip r:embed="rId4"/>
              <a:stretch>
                <a:fillRect/>
              </a:stretch>
            </p:blipFill>
            <p:spPr>
              <a:xfrm>
                <a:off x="1360989" y="4376312"/>
                <a:ext cx="299484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01E4697F-48A8-4512-8869-352A6B35984C}"/>
                  </a:ext>
                </a:extLst>
              </p14:cNvPr>
              <p14:cNvContentPartPr/>
              <p14:nvPr/>
            </p14:nvContentPartPr>
            <p14:xfrm>
              <a:off x="6496749" y="4533272"/>
              <a:ext cx="1452960" cy="48960"/>
            </p14:xfrm>
          </p:contentPart>
        </mc:Choice>
        <mc:Fallback xmlns="">
          <p:pic>
            <p:nvPicPr>
              <p:cNvPr id="8" name="Ink 7">
                <a:extLst>
                  <a:ext uri="{FF2B5EF4-FFF2-40B4-BE49-F238E27FC236}">
                    <a16:creationId xmlns:a16="http://schemas.microsoft.com/office/drawing/2014/main" id="{01E4697F-48A8-4512-8869-352A6B35984C}"/>
                  </a:ext>
                </a:extLst>
              </p:cNvPr>
              <p:cNvPicPr/>
              <p:nvPr/>
            </p:nvPicPr>
            <p:blipFill>
              <a:blip r:embed="rId6"/>
              <a:stretch>
                <a:fillRect/>
              </a:stretch>
            </p:blipFill>
            <p:spPr>
              <a:xfrm>
                <a:off x="6442749" y="4425272"/>
                <a:ext cx="15606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3634916A-C8F0-41F2-891F-75BFE3671829}"/>
                  </a:ext>
                </a:extLst>
              </p14:cNvPr>
              <p14:cNvContentPartPr/>
              <p14:nvPr/>
            </p14:nvContentPartPr>
            <p14:xfrm>
              <a:off x="1462509" y="4985072"/>
              <a:ext cx="1416240" cy="59040"/>
            </p14:xfrm>
          </p:contentPart>
        </mc:Choice>
        <mc:Fallback xmlns="">
          <p:pic>
            <p:nvPicPr>
              <p:cNvPr id="9" name="Ink 8">
                <a:extLst>
                  <a:ext uri="{FF2B5EF4-FFF2-40B4-BE49-F238E27FC236}">
                    <a16:creationId xmlns:a16="http://schemas.microsoft.com/office/drawing/2014/main" id="{3634916A-C8F0-41F2-891F-75BFE3671829}"/>
                  </a:ext>
                </a:extLst>
              </p:cNvPr>
              <p:cNvPicPr/>
              <p:nvPr/>
            </p:nvPicPr>
            <p:blipFill>
              <a:blip r:embed="rId8"/>
              <a:stretch>
                <a:fillRect/>
              </a:stretch>
            </p:blipFill>
            <p:spPr>
              <a:xfrm>
                <a:off x="1408869" y="4877432"/>
                <a:ext cx="152388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0E6D186F-89D2-42DD-AFB1-D996B1C3A914}"/>
                  </a:ext>
                </a:extLst>
              </p14:cNvPr>
              <p14:cNvContentPartPr/>
              <p14:nvPr/>
            </p14:nvContentPartPr>
            <p14:xfrm>
              <a:off x="3753549" y="5543792"/>
              <a:ext cx="1020240" cy="29520"/>
            </p14:xfrm>
          </p:contentPart>
        </mc:Choice>
        <mc:Fallback xmlns="">
          <p:pic>
            <p:nvPicPr>
              <p:cNvPr id="10" name="Ink 9">
                <a:extLst>
                  <a:ext uri="{FF2B5EF4-FFF2-40B4-BE49-F238E27FC236}">
                    <a16:creationId xmlns:a16="http://schemas.microsoft.com/office/drawing/2014/main" id="{0E6D186F-89D2-42DD-AFB1-D996B1C3A914}"/>
                  </a:ext>
                </a:extLst>
              </p:cNvPr>
              <p:cNvPicPr/>
              <p:nvPr/>
            </p:nvPicPr>
            <p:blipFill>
              <a:blip r:embed="rId10"/>
              <a:stretch>
                <a:fillRect/>
              </a:stretch>
            </p:blipFill>
            <p:spPr>
              <a:xfrm>
                <a:off x="3699549" y="5436152"/>
                <a:ext cx="11278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73A708E7-2EDB-4196-8305-3F0B251D4322}"/>
                  </a:ext>
                </a:extLst>
              </p14:cNvPr>
              <p14:cNvContentPartPr/>
              <p14:nvPr/>
            </p14:nvContentPartPr>
            <p14:xfrm>
              <a:off x="5842269" y="5534072"/>
              <a:ext cx="591840" cy="13680"/>
            </p14:xfrm>
          </p:contentPart>
        </mc:Choice>
        <mc:Fallback xmlns="">
          <p:pic>
            <p:nvPicPr>
              <p:cNvPr id="11" name="Ink 10">
                <a:extLst>
                  <a:ext uri="{FF2B5EF4-FFF2-40B4-BE49-F238E27FC236}">
                    <a16:creationId xmlns:a16="http://schemas.microsoft.com/office/drawing/2014/main" id="{73A708E7-2EDB-4196-8305-3F0B251D4322}"/>
                  </a:ext>
                </a:extLst>
              </p:cNvPr>
              <p:cNvPicPr/>
              <p:nvPr/>
            </p:nvPicPr>
            <p:blipFill>
              <a:blip r:embed="rId12"/>
              <a:stretch>
                <a:fillRect/>
              </a:stretch>
            </p:blipFill>
            <p:spPr>
              <a:xfrm>
                <a:off x="5788629" y="5426432"/>
                <a:ext cx="69948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D87F0C21-F6CA-4604-8AE1-E5542BDEF2A1}"/>
                  </a:ext>
                </a:extLst>
              </p14:cNvPr>
              <p14:cNvContentPartPr/>
              <p14:nvPr/>
            </p14:nvContentPartPr>
            <p14:xfrm>
              <a:off x="1404909" y="5967152"/>
              <a:ext cx="1569600" cy="87120"/>
            </p14:xfrm>
          </p:contentPart>
        </mc:Choice>
        <mc:Fallback xmlns="">
          <p:pic>
            <p:nvPicPr>
              <p:cNvPr id="12" name="Ink 11">
                <a:extLst>
                  <a:ext uri="{FF2B5EF4-FFF2-40B4-BE49-F238E27FC236}">
                    <a16:creationId xmlns:a16="http://schemas.microsoft.com/office/drawing/2014/main" id="{D87F0C21-F6CA-4604-8AE1-E5542BDEF2A1}"/>
                  </a:ext>
                </a:extLst>
              </p:cNvPr>
              <p:cNvPicPr/>
              <p:nvPr/>
            </p:nvPicPr>
            <p:blipFill>
              <a:blip r:embed="rId14"/>
              <a:stretch>
                <a:fillRect/>
              </a:stretch>
            </p:blipFill>
            <p:spPr>
              <a:xfrm>
                <a:off x="1350909" y="5859512"/>
                <a:ext cx="167724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6BCC84BA-16B6-4465-AA72-CE0FB91633A3}"/>
                  </a:ext>
                </a:extLst>
              </p14:cNvPr>
              <p14:cNvContentPartPr/>
              <p14:nvPr/>
            </p14:nvContentPartPr>
            <p14:xfrm>
              <a:off x="-462411" y="1048472"/>
              <a:ext cx="360" cy="360"/>
            </p14:xfrm>
          </p:contentPart>
        </mc:Choice>
        <mc:Fallback xmlns="">
          <p:pic>
            <p:nvPicPr>
              <p:cNvPr id="13" name="Ink 12">
                <a:extLst>
                  <a:ext uri="{FF2B5EF4-FFF2-40B4-BE49-F238E27FC236}">
                    <a16:creationId xmlns:a16="http://schemas.microsoft.com/office/drawing/2014/main" id="{6BCC84BA-16B6-4465-AA72-CE0FB91633A3}"/>
                  </a:ext>
                </a:extLst>
              </p:cNvPr>
              <p:cNvPicPr/>
              <p:nvPr/>
            </p:nvPicPr>
            <p:blipFill>
              <a:blip r:embed="rId16"/>
              <a:stretch>
                <a:fillRect/>
              </a:stretch>
            </p:blipFill>
            <p:spPr>
              <a:xfrm>
                <a:off x="-516411" y="940832"/>
                <a:ext cx="108000" cy="216000"/>
              </a:xfrm>
              <a:prstGeom prst="rect">
                <a:avLst/>
              </a:prstGeom>
            </p:spPr>
          </p:pic>
        </mc:Fallback>
      </mc:AlternateContent>
    </p:spTree>
    <p:extLst>
      <p:ext uri="{BB962C8B-B14F-4D97-AF65-F5344CB8AC3E}">
        <p14:creationId xmlns:p14="http://schemas.microsoft.com/office/powerpoint/2010/main" val="245523614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t>Today poverty still exists in some areas, particularly in the south</a:t>
            </a:r>
          </a:p>
          <a:p>
            <a:pPr eaLnBrk="1" hangingPunct="1">
              <a:spcBef>
                <a:spcPts val="0"/>
              </a:spcBef>
            </a:pPr>
            <a:endParaRPr lang="en-US" sz="2800" dirty="0"/>
          </a:p>
          <a:p>
            <a:pPr eaLnBrk="1" hangingPunct="1">
              <a:spcBef>
                <a:spcPts val="0"/>
              </a:spcBef>
            </a:pPr>
            <a:r>
              <a:rPr lang="en-US" sz="2800" dirty="0">
                <a:solidFill>
                  <a:schemeClr val="bg1"/>
                </a:solidFill>
              </a:rPr>
              <a:t>Italian industry has become increasingly successful, but success is not shared equally by everyone</a:t>
            </a:r>
          </a:p>
          <a:p>
            <a:pPr eaLnBrk="1" hangingPunct="1">
              <a:spcBef>
                <a:spcPts val="0"/>
              </a:spcBef>
            </a:pPr>
            <a:endParaRPr lang="en-US" sz="2800" dirty="0">
              <a:solidFill>
                <a:schemeClr val="bg1"/>
              </a:solidFill>
            </a:endParaRPr>
          </a:p>
          <a:p>
            <a:pPr lvl="1" eaLnBrk="1" hangingPunct="1">
              <a:spcBef>
                <a:spcPts val="0"/>
              </a:spcBef>
            </a:pPr>
            <a:r>
              <a:rPr lang="en-US" sz="2400" dirty="0">
                <a:solidFill>
                  <a:schemeClr val="bg1"/>
                </a:solidFill>
              </a:rPr>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0596BBC-98EB-4630-BE65-C82C6C24EDAD}"/>
                  </a:ext>
                </a:extLst>
              </p14:cNvPr>
              <p14:cNvContentPartPr/>
              <p14:nvPr/>
            </p14:nvContentPartPr>
            <p14:xfrm>
              <a:off x="2451020" y="1853000"/>
              <a:ext cx="1111680" cy="51480"/>
            </p14:xfrm>
          </p:contentPart>
        </mc:Choice>
        <mc:Fallback xmlns="">
          <p:pic>
            <p:nvPicPr>
              <p:cNvPr id="2" name="Ink 1">
                <a:extLst>
                  <a:ext uri="{FF2B5EF4-FFF2-40B4-BE49-F238E27FC236}">
                    <a16:creationId xmlns:a16="http://schemas.microsoft.com/office/drawing/2014/main" id="{80596BBC-98EB-4630-BE65-C82C6C24EDAD}"/>
                  </a:ext>
                </a:extLst>
              </p:cNvPr>
              <p:cNvPicPr/>
              <p:nvPr/>
            </p:nvPicPr>
            <p:blipFill>
              <a:blip r:embed="rId4"/>
              <a:stretch>
                <a:fillRect/>
              </a:stretch>
            </p:blipFill>
            <p:spPr>
              <a:xfrm>
                <a:off x="2397020" y="1745360"/>
                <a:ext cx="121932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C50CEB0-0ABC-4E04-A317-7336AFB20D95}"/>
                  </a:ext>
                </a:extLst>
              </p14:cNvPr>
              <p14:cNvContentPartPr/>
              <p14:nvPr/>
            </p14:nvContentPartPr>
            <p14:xfrm>
              <a:off x="3199820" y="2272400"/>
              <a:ext cx="1718640" cy="51120"/>
            </p14:xfrm>
          </p:contentPart>
        </mc:Choice>
        <mc:Fallback xmlns="">
          <p:pic>
            <p:nvPicPr>
              <p:cNvPr id="3" name="Ink 2">
                <a:extLst>
                  <a:ext uri="{FF2B5EF4-FFF2-40B4-BE49-F238E27FC236}">
                    <a16:creationId xmlns:a16="http://schemas.microsoft.com/office/drawing/2014/main" id="{3C50CEB0-0ABC-4E04-A317-7336AFB20D95}"/>
                  </a:ext>
                </a:extLst>
              </p:cNvPr>
              <p:cNvPicPr/>
              <p:nvPr/>
            </p:nvPicPr>
            <p:blipFill>
              <a:blip r:embed="rId6"/>
              <a:stretch>
                <a:fillRect/>
              </a:stretch>
            </p:blipFill>
            <p:spPr>
              <a:xfrm>
                <a:off x="3145820" y="2164760"/>
                <a:ext cx="1826280" cy="266760"/>
              </a:xfrm>
              <a:prstGeom prst="rect">
                <a:avLst/>
              </a:prstGeom>
            </p:spPr>
          </p:pic>
        </mc:Fallback>
      </mc:AlternateContent>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solidFill>
                  <a:schemeClr val="bg1">
                    <a:lumMod val="75000"/>
                  </a:schemeClr>
                </a:solidFill>
              </a:rPr>
              <a:t>Today poverty still exists in some areas, particularly in the south</a:t>
            </a:r>
          </a:p>
          <a:p>
            <a:pPr eaLnBrk="1" hangingPunct="1">
              <a:spcBef>
                <a:spcPts val="0"/>
              </a:spcBef>
            </a:pPr>
            <a:endParaRPr lang="en-US" sz="2800" dirty="0"/>
          </a:p>
          <a:p>
            <a:pPr eaLnBrk="1" hangingPunct="1">
              <a:spcBef>
                <a:spcPts val="0"/>
              </a:spcBef>
            </a:pPr>
            <a:r>
              <a:rPr lang="en-US" sz="2800" dirty="0"/>
              <a:t>Italian industry has become increasingly successful, but success is not shared equally by everyone</a:t>
            </a:r>
          </a:p>
          <a:p>
            <a:pPr eaLnBrk="1" hangingPunct="1">
              <a:spcBef>
                <a:spcPts val="0"/>
              </a:spcBef>
            </a:pPr>
            <a:endParaRPr lang="en-US" sz="2800" dirty="0"/>
          </a:p>
          <a:p>
            <a:pPr lvl="1" eaLnBrk="1" hangingPunct="1">
              <a:spcBef>
                <a:spcPts val="0"/>
              </a:spcBef>
            </a:pPr>
            <a:r>
              <a:rPr lang="en-US" sz="2400" dirty="0"/>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C2BDC2F-D8D6-4B33-A618-E097415D5195}"/>
                  </a:ext>
                </a:extLst>
              </p14:cNvPr>
              <p14:cNvContentPartPr/>
              <p14:nvPr/>
            </p14:nvContentPartPr>
            <p14:xfrm>
              <a:off x="2438060" y="3161960"/>
              <a:ext cx="1134360" cy="38880"/>
            </p14:xfrm>
          </p:contentPart>
        </mc:Choice>
        <mc:Fallback xmlns="">
          <p:pic>
            <p:nvPicPr>
              <p:cNvPr id="2" name="Ink 1">
                <a:extLst>
                  <a:ext uri="{FF2B5EF4-FFF2-40B4-BE49-F238E27FC236}">
                    <a16:creationId xmlns:a16="http://schemas.microsoft.com/office/drawing/2014/main" id="{1C2BDC2F-D8D6-4B33-A618-E097415D5195}"/>
                  </a:ext>
                </a:extLst>
              </p:cNvPr>
              <p:cNvPicPr/>
              <p:nvPr/>
            </p:nvPicPr>
            <p:blipFill>
              <a:blip r:embed="rId4"/>
              <a:stretch>
                <a:fillRect/>
              </a:stretch>
            </p:blipFill>
            <p:spPr>
              <a:xfrm>
                <a:off x="2384060" y="3053960"/>
                <a:ext cx="124200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5C6BFE9-D794-40F5-9253-526666097B1B}"/>
                  </a:ext>
                </a:extLst>
              </p14:cNvPr>
              <p14:cNvContentPartPr/>
              <p14:nvPr/>
            </p14:nvContentPartPr>
            <p14:xfrm>
              <a:off x="1383980" y="3592520"/>
              <a:ext cx="1539720" cy="40320"/>
            </p14:xfrm>
          </p:contentPart>
        </mc:Choice>
        <mc:Fallback xmlns="">
          <p:pic>
            <p:nvPicPr>
              <p:cNvPr id="3" name="Ink 2">
                <a:extLst>
                  <a:ext uri="{FF2B5EF4-FFF2-40B4-BE49-F238E27FC236}">
                    <a16:creationId xmlns:a16="http://schemas.microsoft.com/office/drawing/2014/main" id="{15C6BFE9-D794-40F5-9253-526666097B1B}"/>
                  </a:ext>
                </a:extLst>
              </p:cNvPr>
              <p:cNvPicPr/>
              <p:nvPr/>
            </p:nvPicPr>
            <p:blipFill>
              <a:blip r:embed="rId6"/>
              <a:stretch>
                <a:fillRect/>
              </a:stretch>
            </p:blipFill>
            <p:spPr>
              <a:xfrm>
                <a:off x="1329980" y="3484880"/>
                <a:ext cx="164736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CEA2466-CABD-46EB-9E14-D50181A679F2}"/>
                  </a:ext>
                </a:extLst>
              </p14:cNvPr>
              <p14:cNvContentPartPr/>
              <p14:nvPr/>
            </p14:nvContentPartPr>
            <p14:xfrm>
              <a:off x="3250940" y="3542480"/>
              <a:ext cx="3949200" cy="90720"/>
            </p14:xfrm>
          </p:contentPart>
        </mc:Choice>
        <mc:Fallback xmlns="">
          <p:pic>
            <p:nvPicPr>
              <p:cNvPr id="4" name="Ink 3">
                <a:extLst>
                  <a:ext uri="{FF2B5EF4-FFF2-40B4-BE49-F238E27FC236}">
                    <a16:creationId xmlns:a16="http://schemas.microsoft.com/office/drawing/2014/main" id="{8CEA2466-CABD-46EB-9E14-D50181A679F2}"/>
                  </a:ext>
                </a:extLst>
              </p:cNvPr>
              <p:cNvPicPr/>
              <p:nvPr/>
            </p:nvPicPr>
            <p:blipFill>
              <a:blip r:embed="rId8"/>
              <a:stretch>
                <a:fillRect/>
              </a:stretch>
            </p:blipFill>
            <p:spPr>
              <a:xfrm>
                <a:off x="3196940" y="3434480"/>
                <a:ext cx="405684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B7885CF9-7E73-4D09-A911-73E4F2500D48}"/>
                  </a:ext>
                </a:extLst>
              </p14:cNvPr>
              <p14:cNvContentPartPr/>
              <p14:nvPr/>
            </p14:nvContentPartPr>
            <p14:xfrm>
              <a:off x="7124540" y="5168600"/>
              <a:ext cx="558360" cy="360"/>
            </p14:xfrm>
          </p:contentPart>
        </mc:Choice>
        <mc:Fallback xmlns="">
          <p:pic>
            <p:nvPicPr>
              <p:cNvPr id="6" name="Ink 5">
                <a:extLst>
                  <a:ext uri="{FF2B5EF4-FFF2-40B4-BE49-F238E27FC236}">
                    <a16:creationId xmlns:a16="http://schemas.microsoft.com/office/drawing/2014/main" id="{B7885CF9-7E73-4D09-A911-73E4F2500D48}"/>
                  </a:ext>
                </a:extLst>
              </p:cNvPr>
              <p:cNvPicPr/>
              <p:nvPr/>
            </p:nvPicPr>
            <p:blipFill>
              <a:blip r:embed="rId10"/>
              <a:stretch>
                <a:fillRect/>
              </a:stretch>
            </p:blipFill>
            <p:spPr>
              <a:xfrm>
                <a:off x="7070540" y="5060960"/>
                <a:ext cx="66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1F307AB4-4609-4A22-A021-B84F940015DD}"/>
                  </a:ext>
                </a:extLst>
              </p14:cNvPr>
              <p14:cNvContentPartPr/>
              <p14:nvPr/>
            </p14:nvContentPartPr>
            <p14:xfrm>
              <a:off x="1752620" y="5510600"/>
              <a:ext cx="566640" cy="13320"/>
            </p14:xfrm>
          </p:contentPart>
        </mc:Choice>
        <mc:Fallback xmlns="">
          <p:pic>
            <p:nvPicPr>
              <p:cNvPr id="7" name="Ink 6">
                <a:extLst>
                  <a:ext uri="{FF2B5EF4-FFF2-40B4-BE49-F238E27FC236}">
                    <a16:creationId xmlns:a16="http://schemas.microsoft.com/office/drawing/2014/main" id="{1F307AB4-4609-4A22-A021-B84F940015DD}"/>
                  </a:ext>
                </a:extLst>
              </p:cNvPr>
              <p:cNvPicPr/>
              <p:nvPr/>
            </p:nvPicPr>
            <p:blipFill>
              <a:blip r:embed="rId12"/>
              <a:stretch>
                <a:fillRect/>
              </a:stretch>
            </p:blipFill>
            <p:spPr>
              <a:xfrm>
                <a:off x="1698620" y="5402600"/>
                <a:ext cx="674280" cy="228960"/>
              </a:xfrm>
              <a:prstGeom prst="rect">
                <a:avLst/>
              </a:prstGeom>
            </p:spPr>
          </p:pic>
        </mc:Fallback>
      </mc:AlternateContent>
    </p:spTree>
    <p:extLst>
      <p:ext uri="{BB962C8B-B14F-4D97-AF65-F5344CB8AC3E}">
        <p14:creationId xmlns:p14="http://schemas.microsoft.com/office/powerpoint/2010/main" val="53753705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2563" name="Rectangle 3"/>
          <p:cNvSpPr>
            <a:spLocks noGrp="1" noChangeArrowheads="1"/>
          </p:cNvSpPr>
          <p:nvPr>
            <p:ph type="body" idx="1"/>
          </p:nvPr>
        </p:nvSpPr>
        <p:spPr>
          <a:xfrm>
            <a:off x="914400" y="2461020"/>
            <a:ext cx="7315200" cy="3046988"/>
          </a:xfrm>
        </p:spPr>
        <p:txBody>
          <a:bodyPr/>
          <a:lstStyle/>
          <a:p>
            <a:pPr eaLnBrk="1" hangingPunct="1">
              <a:spcBef>
                <a:spcPts val="0"/>
              </a:spcBef>
            </a:pPr>
            <a:r>
              <a:rPr lang="en-US" dirty="0"/>
              <a:t>The large migration of workers from the south to the north has left behind people who are not willing to give up customs and traditions that have been followed since early European civilization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6999A31-B475-4BD9-B752-1986D56C3A7B}"/>
                  </a:ext>
                </a:extLst>
              </p14:cNvPr>
              <p14:cNvContentPartPr/>
              <p14:nvPr/>
            </p14:nvContentPartPr>
            <p14:xfrm>
              <a:off x="2183900" y="2665880"/>
              <a:ext cx="5478480" cy="102960"/>
            </p14:xfrm>
          </p:contentPart>
        </mc:Choice>
        <mc:Fallback xmlns="">
          <p:pic>
            <p:nvPicPr>
              <p:cNvPr id="2" name="Ink 1">
                <a:extLst>
                  <a:ext uri="{FF2B5EF4-FFF2-40B4-BE49-F238E27FC236}">
                    <a16:creationId xmlns:a16="http://schemas.microsoft.com/office/drawing/2014/main" id="{86999A31-B475-4BD9-B752-1986D56C3A7B}"/>
                  </a:ext>
                </a:extLst>
              </p:cNvPr>
              <p:cNvPicPr/>
              <p:nvPr/>
            </p:nvPicPr>
            <p:blipFill>
              <a:blip r:embed="rId4"/>
              <a:stretch>
                <a:fillRect/>
              </a:stretch>
            </p:blipFill>
            <p:spPr>
              <a:xfrm>
                <a:off x="2129900" y="2558240"/>
                <a:ext cx="558612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7B78DCC-30BB-46A6-9D58-5702485FBF43}"/>
                  </a:ext>
                </a:extLst>
              </p14:cNvPr>
              <p14:cNvContentPartPr/>
              <p14:nvPr/>
            </p14:nvContentPartPr>
            <p14:xfrm>
              <a:off x="1358780" y="3161600"/>
              <a:ext cx="3720240" cy="77760"/>
            </p14:xfrm>
          </p:contentPart>
        </mc:Choice>
        <mc:Fallback xmlns="">
          <p:pic>
            <p:nvPicPr>
              <p:cNvPr id="3" name="Ink 2">
                <a:extLst>
                  <a:ext uri="{FF2B5EF4-FFF2-40B4-BE49-F238E27FC236}">
                    <a16:creationId xmlns:a16="http://schemas.microsoft.com/office/drawing/2014/main" id="{A7B78DCC-30BB-46A6-9D58-5702485FBF43}"/>
                  </a:ext>
                </a:extLst>
              </p:cNvPr>
              <p:cNvPicPr/>
              <p:nvPr/>
            </p:nvPicPr>
            <p:blipFill>
              <a:blip r:embed="rId6"/>
              <a:stretch>
                <a:fillRect/>
              </a:stretch>
            </p:blipFill>
            <p:spPr>
              <a:xfrm>
                <a:off x="1304780" y="3053600"/>
                <a:ext cx="3827880" cy="293400"/>
              </a:xfrm>
              <a:prstGeom prst="rect">
                <a:avLst/>
              </a:prstGeom>
            </p:spPr>
          </p:pic>
        </mc:Fallback>
      </mc:AlternateContent>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7747" name="Rectangle 3"/>
          <p:cNvSpPr>
            <a:spLocks noGrp="1" noChangeArrowheads="1"/>
          </p:cNvSpPr>
          <p:nvPr>
            <p:ph type="body" idx="1"/>
          </p:nvPr>
        </p:nvSpPr>
        <p:spPr>
          <a:xfrm>
            <a:off x="914400" y="1536984"/>
            <a:ext cx="7315200" cy="4678204"/>
          </a:xfrm>
        </p:spPr>
        <p:txBody>
          <a:bodyPr/>
          <a:lstStyle/>
          <a:p>
            <a:pPr marL="0" indent="0" algn="ctr" eaLnBrk="1" hangingPunct="1">
              <a:spcBef>
                <a:spcPts val="0"/>
              </a:spcBef>
              <a:buNone/>
            </a:pPr>
            <a:r>
              <a:rPr lang="en-US" sz="2400" dirty="0">
                <a:solidFill>
                  <a:schemeClr val="accent1">
                    <a:lumMod val="90000"/>
                  </a:schemeClr>
                </a:solidFill>
              </a:rPr>
              <a:t>“The people from the [northern and southern] regions are similar in that </a:t>
            </a:r>
          </a:p>
          <a:p>
            <a:pPr marL="0" indent="0" algn="ctr" eaLnBrk="1" hangingPunct="1">
              <a:spcBef>
                <a:spcPts val="0"/>
              </a:spcBef>
              <a:buNone/>
            </a:pPr>
            <a:r>
              <a:rPr lang="en-US" sz="2800" dirty="0"/>
              <a:t>they love life and enjoy </a:t>
            </a:r>
          </a:p>
          <a:p>
            <a:pPr marL="0" indent="0" algn="ctr" eaLnBrk="1" hangingPunct="1">
              <a:spcBef>
                <a:spcPts val="0"/>
              </a:spcBef>
              <a:buNone/>
            </a:pPr>
            <a:r>
              <a:rPr lang="en-US" sz="2800" dirty="0"/>
              <a:t>creating the illusion of a show.”</a:t>
            </a:r>
          </a:p>
          <a:p>
            <a:pPr marL="0" indent="0" algn="ctr" eaLnBrk="1" hangingPunct="1">
              <a:spcBef>
                <a:spcPts val="0"/>
              </a:spcBef>
              <a:buNone/>
            </a:pPr>
            <a:endParaRPr lang="en-US" sz="1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“However, the difference between the people from these two regions is that </a:t>
            </a:r>
          </a:p>
          <a:p>
            <a:pPr marL="0" indent="0" algn="ctr" eaLnBrk="1" hangingPunct="1">
              <a:spcBef>
                <a:spcPts val="0"/>
              </a:spcBef>
              <a:buNone/>
            </a:pPr>
            <a:r>
              <a:rPr lang="en-US" b="1" dirty="0"/>
              <a:t>southerners tend </a:t>
            </a:r>
          </a:p>
          <a:p>
            <a:pPr marL="0" indent="0" algn="ctr" eaLnBrk="1" hangingPunct="1">
              <a:spcBef>
                <a:spcPts val="0"/>
              </a:spcBef>
              <a:buNone/>
            </a:pPr>
            <a:r>
              <a:rPr lang="en-US" b="1" dirty="0"/>
              <a:t>to cling to past ways of living </a:t>
            </a:r>
          </a:p>
          <a:p>
            <a:pPr marL="0" indent="0" algn="ctr" eaLnBrk="1" hangingPunct="1">
              <a:spcBef>
                <a:spcPts val="0"/>
              </a:spcBef>
              <a:buNone/>
            </a:pPr>
            <a:r>
              <a:rPr lang="en-US" b="1" dirty="0"/>
              <a:t>whereas many northerners </a:t>
            </a:r>
          </a:p>
          <a:p>
            <a:pPr marL="0" indent="0" algn="ctr" eaLnBrk="1" hangingPunct="1">
              <a:spcBef>
                <a:spcPts val="0"/>
              </a:spcBef>
              <a:buNone/>
            </a:pPr>
            <a:r>
              <a:rPr lang="en-US" b="1" dirty="0"/>
              <a:t>look toward the future</a:t>
            </a:r>
            <a:r>
              <a:rPr lang="en-US" sz="2400" dirty="0">
                <a:solidFill>
                  <a:schemeClr val="accent1">
                    <a:lumMod val="90000"/>
                  </a:schemeClr>
                </a:solidFill>
              </a:rPr>
              <a:t>.”</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0E53514-5401-4D72-AC92-C93A5E09C00A}"/>
                  </a:ext>
                </a:extLst>
              </p14:cNvPr>
              <p14:cNvContentPartPr/>
              <p14:nvPr/>
            </p14:nvContentPartPr>
            <p14:xfrm>
              <a:off x="2895260" y="4375880"/>
              <a:ext cx="2318040" cy="57960"/>
            </p14:xfrm>
          </p:contentPart>
        </mc:Choice>
        <mc:Fallback xmlns="">
          <p:pic>
            <p:nvPicPr>
              <p:cNvPr id="2" name="Ink 1">
                <a:extLst>
                  <a:ext uri="{FF2B5EF4-FFF2-40B4-BE49-F238E27FC236}">
                    <a16:creationId xmlns:a16="http://schemas.microsoft.com/office/drawing/2014/main" id="{C0E53514-5401-4D72-AC92-C93A5E09C00A}"/>
                  </a:ext>
                </a:extLst>
              </p:cNvPr>
              <p:cNvPicPr/>
              <p:nvPr/>
            </p:nvPicPr>
            <p:blipFill>
              <a:blip r:embed="rId4"/>
              <a:stretch>
                <a:fillRect/>
              </a:stretch>
            </p:blipFill>
            <p:spPr>
              <a:xfrm>
                <a:off x="2841260" y="4267880"/>
                <a:ext cx="242568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8671A51-9E01-434B-BB5F-4FE29995DEF5}"/>
                  </a:ext>
                </a:extLst>
              </p14:cNvPr>
              <p14:cNvContentPartPr/>
              <p14:nvPr/>
            </p14:nvContentPartPr>
            <p14:xfrm>
              <a:off x="2311340" y="4875920"/>
              <a:ext cx="3276000" cy="78480"/>
            </p14:xfrm>
          </p:contentPart>
        </mc:Choice>
        <mc:Fallback xmlns="">
          <p:pic>
            <p:nvPicPr>
              <p:cNvPr id="3" name="Ink 2">
                <a:extLst>
                  <a:ext uri="{FF2B5EF4-FFF2-40B4-BE49-F238E27FC236}">
                    <a16:creationId xmlns:a16="http://schemas.microsoft.com/office/drawing/2014/main" id="{A8671A51-9E01-434B-BB5F-4FE29995DEF5}"/>
                  </a:ext>
                </a:extLst>
              </p:cNvPr>
              <p:cNvPicPr/>
              <p:nvPr/>
            </p:nvPicPr>
            <p:blipFill>
              <a:blip r:embed="rId6"/>
              <a:stretch>
                <a:fillRect/>
              </a:stretch>
            </p:blipFill>
            <p:spPr>
              <a:xfrm>
                <a:off x="2257340" y="4767920"/>
                <a:ext cx="33836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4746834-FCB0-4D49-9B55-090F246A2495}"/>
                  </a:ext>
                </a:extLst>
              </p14:cNvPr>
              <p14:cNvContentPartPr/>
              <p14:nvPr/>
            </p14:nvContentPartPr>
            <p14:xfrm>
              <a:off x="4978220" y="5358680"/>
              <a:ext cx="2063880" cy="77400"/>
            </p14:xfrm>
          </p:contentPart>
        </mc:Choice>
        <mc:Fallback xmlns="">
          <p:pic>
            <p:nvPicPr>
              <p:cNvPr id="4" name="Ink 3">
                <a:extLst>
                  <a:ext uri="{FF2B5EF4-FFF2-40B4-BE49-F238E27FC236}">
                    <a16:creationId xmlns:a16="http://schemas.microsoft.com/office/drawing/2014/main" id="{B4746834-FCB0-4D49-9B55-090F246A2495}"/>
                  </a:ext>
                </a:extLst>
              </p:cNvPr>
              <p:cNvPicPr/>
              <p:nvPr/>
            </p:nvPicPr>
            <p:blipFill>
              <a:blip r:embed="rId8"/>
              <a:stretch>
                <a:fillRect/>
              </a:stretch>
            </p:blipFill>
            <p:spPr>
              <a:xfrm>
                <a:off x="4924220" y="5251040"/>
                <a:ext cx="21715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F3998B-12A0-4CAC-A202-CA4B69C8EDE0}"/>
                  </a:ext>
                </a:extLst>
              </p14:cNvPr>
              <p14:cNvContentPartPr/>
              <p14:nvPr/>
            </p14:nvContentPartPr>
            <p14:xfrm>
              <a:off x="2438060" y="5853320"/>
              <a:ext cx="4068000" cy="104760"/>
            </p14:xfrm>
          </p:contentPart>
        </mc:Choice>
        <mc:Fallback xmlns="">
          <p:pic>
            <p:nvPicPr>
              <p:cNvPr id="6" name="Ink 5">
                <a:extLst>
                  <a:ext uri="{FF2B5EF4-FFF2-40B4-BE49-F238E27FC236}">
                    <a16:creationId xmlns:a16="http://schemas.microsoft.com/office/drawing/2014/main" id="{89F3998B-12A0-4CAC-A202-CA4B69C8EDE0}"/>
                  </a:ext>
                </a:extLst>
              </p:cNvPr>
              <p:cNvPicPr/>
              <p:nvPr/>
            </p:nvPicPr>
            <p:blipFill>
              <a:blip r:embed="rId10"/>
              <a:stretch>
                <a:fillRect/>
              </a:stretch>
            </p:blipFill>
            <p:spPr>
              <a:xfrm>
                <a:off x="2384060" y="5745320"/>
                <a:ext cx="4175640" cy="320400"/>
              </a:xfrm>
              <a:prstGeom prst="rect">
                <a:avLst/>
              </a:prstGeom>
            </p:spPr>
          </p:pic>
        </mc:Fallback>
      </mc:AlternateContent>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8771" name="Rectangle 3"/>
          <p:cNvSpPr>
            <a:spLocks noGrp="1" noChangeArrowheads="1"/>
          </p:cNvSpPr>
          <p:nvPr>
            <p:ph type="body" idx="1"/>
          </p:nvPr>
        </p:nvSpPr>
        <p:spPr>
          <a:xfrm>
            <a:off x="914400" y="1489531"/>
            <a:ext cx="7315200" cy="4893647"/>
          </a:xfrm>
        </p:spPr>
        <p:txBody>
          <a:bodyPr/>
          <a:lstStyle/>
          <a:p>
            <a:pPr marL="0" indent="0" algn="ctr" eaLnBrk="1" hangingPunct="1">
              <a:spcBef>
                <a:spcPts val="0"/>
              </a:spcBef>
              <a:buNone/>
            </a:pPr>
            <a:r>
              <a:rPr lang="en-US" sz="2800" dirty="0"/>
              <a:t>To most </a:t>
            </a:r>
          </a:p>
          <a:p>
            <a:pPr marL="0" indent="0" algn="ctr" eaLnBrk="1" hangingPunct="1">
              <a:spcBef>
                <a:spcPts val="0"/>
              </a:spcBef>
              <a:buNone/>
            </a:pPr>
            <a:r>
              <a:rPr lang="en-US" sz="3600" b="1" dirty="0"/>
              <a:t>northerners</a:t>
            </a:r>
            <a:r>
              <a:rPr lang="en-US" dirty="0"/>
              <a:t>, </a:t>
            </a:r>
          </a:p>
          <a:p>
            <a:pPr marL="0" indent="0" algn="ctr" eaLnBrk="1" hangingPunct="1">
              <a:spcBef>
                <a:spcPts val="0"/>
              </a:spcBef>
              <a:buNone/>
            </a:pPr>
            <a:r>
              <a:rPr lang="en-US" sz="3600" b="1" dirty="0"/>
              <a:t>wealth</a:t>
            </a:r>
            <a:endParaRPr lang="en-US" sz="3600" dirty="0"/>
          </a:p>
          <a:p>
            <a:pPr marL="0" indent="0" algn="ctr" eaLnBrk="1" hangingPunct="1">
              <a:spcBef>
                <a:spcPts val="0"/>
              </a:spcBef>
              <a:buNone/>
            </a:pPr>
            <a:r>
              <a:rPr lang="en-US" sz="2800" dirty="0"/>
              <a:t>is the way to ensure the lasting defense and prosperity of the family and close friends</a:t>
            </a:r>
          </a:p>
          <a:p>
            <a:pPr eaLnBrk="1" hangingPunct="1">
              <a:spcBef>
                <a:spcPts val="0"/>
              </a:spcBef>
            </a:pPr>
            <a:endParaRPr lang="en-US" sz="1200" dirty="0"/>
          </a:p>
          <a:p>
            <a:pPr lvl="1" eaLnBrk="1" hangingPunct="1">
              <a:spcBef>
                <a:spcPts val="0"/>
              </a:spcBef>
            </a:pPr>
            <a:r>
              <a:rPr lang="en-US" sz="2400" dirty="0"/>
              <a:t>“The northerner is perpetually trying to acquire wealth in its various forms”</a:t>
            </a:r>
          </a:p>
          <a:p>
            <a:pPr lvl="1" eaLnBrk="1" hangingPunct="1">
              <a:spcBef>
                <a:spcPts val="0"/>
              </a:spcBef>
            </a:pPr>
            <a:endParaRPr lang="en-US" sz="1600" dirty="0"/>
          </a:p>
          <a:p>
            <a:pPr lvl="2" eaLnBrk="1" hangingPunct="1">
              <a:spcBef>
                <a:spcPts val="0"/>
              </a:spcBef>
            </a:pPr>
            <a:r>
              <a:rPr lang="en-US" sz="2000" dirty="0"/>
              <a:t>S/he wants a job, a good job, and then a better job</a:t>
            </a:r>
          </a:p>
          <a:p>
            <a:pPr lvl="2" eaLnBrk="1" hangingPunct="1">
              <a:spcBef>
                <a:spcPts val="0"/>
              </a:spcBef>
            </a:pPr>
            <a:r>
              <a:rPr lang="en-US" sz="2000" dirty="0"/>
              <a:t>S/he also wants the scientific and technical knowledge that will ensure better paid employment and advancement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9A1BF4F-D26B-4C80-B02F-08A252BB62DE}"/>
                  </a:ext>
                </a:extLst>
              </p14:cNvPr>
              <p14:cNvContentPartPr/>
              <p14:nvPr/>
            </p14:nvContentPartPr>
            <p14:xfrm>
              <a:off x="3250940" y="2195000"/>
              <a:ext cx="2594160" cy="53640"/>
            </p14:xfrm>
          </p:contentPart>
        </mc:Choice>
        <mc:Fallback xmlns="">
          <p:pic>
            <p:nvPicPr>
              <p:cNvPr id="2" name="Ink 1">
                <a:extLst>
                  <a:ext uri="{FF2B5EF4-FFF2-40B4-BE49-F238E27FC236}">
                    <a16:creationId xmlns:a16="http://schemas.microsoft.com/office/drawing/2014/main" id="{C9A1BF4F-D26B-4C80-B02F-08A252BB62DE}"/>
                  </a:ext>
                </a:extLst>
              </p:cNvPr>
              <p:cNvPicPr/>
              <p:nvPr/>
            </p:nvPicPr>
            <p:blipFill>
              <a:blip r:embed="rId4"/>
              <a:stretch>
                <a:fillRect/>
              </a:stretch>
            </p:blipFill>
            <p:spPr>
              <a:xfrm>
                <a:off x="3196940" y="2087360"/>
                <a:ext cx="27018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D03301-DB8E-438B-BB82-3888AD2C9E94}"/>
                  </a:ext>
                </a:extLst>
              </p14:cNvPr>
              <p14:cNvContentPartPr/>
              <p14:nvPr/>
            </p14:nvContentPartPr>
            <p14:xfrm>
              <a:off x="3911180" y="2768120"/>
              <a:ext cx="1231200" cy="78120"/>
            </p14:xfrm>
          </p:contentPart>
        </mc:Choice>
        <mc:Fallback xmlns="">
          <p:pic>
            <p:nvPicPr>
              <p:cNvPr id="3" name="Ink 2">
                <a:extLst>
                  <a:ext uri="{FF2B5EF4-FFF2-40B4-BE49-F238E27FC236}">
                    <a16:creationId xmlns:a16="http://schemas.microsoft.com/office/drawing/2014/main" id="{B2D03301-DB8E-438B-BB82-3888AD2C9E94}"/>
                  </a:ext>
                </a:extLst>
              </p:cNvPr>
              <p:cNvPicPr/>
              <p:nvPr/>
            </p:nvPicPr>
            <p:blipFill>
              <a:blip r:embed="rId6"/>
              <a:stretch>
                <a:fillRect/>
              </a:stretch>
            </p:blipFill>
            <p:spPr>
              <a:xfrm>
                <a:off x="3857180" y="2660480"/>
                <a:ext cx="1338840" cy="293760"/>
              </a:xfrm>
              <a:prstGeom prst="rect">
                <a:avLst/>
              </a:prstGeom>
            </p:spPr>
          </p:pic>
        </mc:Fallback>
      </mc:AlternateContent>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9795" name="Rectangle 3"/>
          <p:cNvSpPr>
            <a:spLocks noGrp="1" noChangeArrowheads="1"/>
          </p:cNvSpPr>
          <p:nvPr>
            <p:ph type="body" idx="1"/>
          </p:nvPr>
        </p:nvSpPr>
        <p:spPr>
          <a:xfrm>
            <a:off x="914400" y="1371600"/>
            <a:ext cx="7315200" cy="4893647"/>
          </a:xfrm>
        </p:spPr>
        <p:txBody>
          <a:bodyPr/>
          <a:lstStyle/>
          <a:p>
            <a:pPr marL="0" indent="0" algn="ctr" eaLnBrk="1" hangingPunct="1">
              <a:lnSpc>
                <a:spcPct val="80000"/>
              </a:lnSpc>
              <a:buNone/>
            </a:pPr>
            <a:r>
              <a:rPr lang="en-US" sz="2800" dirty="0"/>
              <a:t>many </a:t>
            </a:r>
          </a:p>
          <a:p>
            <a:pPr marL="0" indent="0" algn="ctr" eaLnBrk="1" hangingPunct="1">
              <a:lnSpc>
                <a:spcPct val="80000"/>
              </a:lnSpc>
              <a:buNone/>
            </a:pPr>
            <a:r>
              <a:rPr lang="en-US" sz="3600" b="1" dirty="0"/>
              <a:t>southerners</a:t>
            </a:r>
            <a:r>
              <a:rPr lang="en-US" sz="2800" dirty="0"/>
              <a:t>, </a:t>
            </a:r>
          </a:p>
          <a:p>
            <a:pPr marL="0" indent="0" algn="ctr" eaLnBrk="1" hangingPunct="1">
              <a:lnSpc>
                <a:spcPct val="80000"/>
              </a:lnSpc>
              <a:buNone/>
            </a:pPr>
            <a:r>
              <a:rPr lang="en-US" sz="2000" dirty="0">
                <a:solidFill>
                  <a:schemeClr val="accent1">
                    <a:lumMod val="90000"/>
                  </a:schemeClr>
                </a:solidFill>
              </a:rPr>
              <a:t>on the other hand, </a:t>
            </a:r>
          </a:p>
          <a:p>
            <a:pPr marL="0" indent="0" algn="ctr" eaLnBrk="1" hangingPunct="1">
              <a:lnSpc>
                <a:spcPct val="80000"/>
              </a:lnSpc>
              <a:buNone/>
            </a:pPr>
            <a:r>
              <a:rPr lang="en-US" sz="2800" dirty="0"/>
              <a:t>want above all </a:t>
            </a:r>
          </a:p>
          <a:p>
            <a:pPr marL="0" indent="0" algn="ctr" eaLnBrk="1" hangingPunct="1">
              <a:lnSpc>
                <a:spcPct val="80000"/>
              </a:lnSpc>
              <a:buNone/>
            </a:pPr>
            <a:r>
              <a:rPr lang="en-US" sz="3600" b="1" dirty="0"/>
              <a:t>to be obeyed, admired, </a:t>
            </a:r>
          </a:p>
          <a:p>
            <a:pPr marL="0" indent="0" algn="ctr" eaLnBrk="1" hangingPunct="1">
              <a:lnSpc>
                <a:spcPct val="80000"/>
              </a:lnSpc>
              <a:buNone/>
            </a:pPr>
            <a:r>
              <a:rPr lang="en-US" sz="3600" b="1" dirty="0"/>
              <a:t>respected, and envied</a:t>
            </a:r>
          </a:p>
          <a:p>
            <a:pPr eaLnBrk="1" hangingPunct="1">
              <a:lnSpc>
                <a:spcPct val="80000"/>
              </a:lnSpc>
            </a:pPr>
            <a:endParaRPr lang="en-US" sz="1600" dirty="0"/>
          </a:p>
          <a:p>
            <a:pPr eaLnBrk="1" hangingPunct="1">
              <a:lnSpc>
                <a:spcPct val="80000"/>
              </a:lnSpc>
            </a:pPr>
            <a:r>
              <a:rPr lang="en-US" sz="2400" dirty="0"/>
              <a:t>They want wealth too, but frequently </a:t>
            </a:r>
            <a:br>
              <a:rPr lang="en-US" sz="2400" dirty="0"/>
            </a:br>
            <a:r>
              <a:rPr lang="en-US" sz="2400" dirty="0"/>
              <a:t>as an instrument to influence people</a:t>
            </a:r>
          </a:p>
          <a:p>
            <a:pPr eaLnBrk="1" hangingPunct="1">
              <a:lnSpc>
                <a:spcPct val="80000"/>
              </a:lnSpc>
            </a:pPr>
            <a:endParaRPr lang="en-US" sz="1200" dirty="0"/>
          </a:p>
          <a:p>
            <a:pPr eaLnBrk="1" hangingPunct="1">
              <a:lnSpc>
                <a:spcPct val="80000"/>
              </a:lnSpc>
            </a:pPr>
            <a:r>
              <a:rPr lang="en-US" sz="2400" dirty="0"/>
              <a:t>Southerners are preoccupied with </a:t>
            </a:r>
            <a:br>
              <a:rPr lang="en-US" sz="2400" dirty="0"/>
            </a:br>
            <a:r>
              <a:rPr lang="en-US" sz="2400" b="1" dirty="0"/>
              <a:t>commanding the respect of the audience </a:t>
            </a:r>
            <a:r>
              <a:rPr lang="en-US" sz="2400" dirty="0"/>
              <a:t>throughout the many operas of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ECCC31A-38CC-48E9-9DA9-D6FC82DEFA1C}"/>
                  </a:ext>
                </a:extLst>
              </p14:cNvPr>
              <p14:cNvContentPartPr/>
              <p14:nvPr/>
            </p14:nvContentPartPr>
            <p14:xfrm>
              <a:off x="3225740" y="2018600"/>
              <a:ext cx="2552400" cy="77400"/>
            </p14:xfrm>
          </p:contentPart>
        </mc:Choice>
        <mc:Fallback xmlns="">
          <p:pic>
            <p:nvPicPr>
              <p:cNvPr id="2" name="Ink 1">
                <a:extLst>
                  <a:ext uri="{FF2B5EF4-FFF2-40B4-BE49-F238E27FC236}">
                    <a16:creationId xmlns:a16="http://schemas.microsoft.com/office/drawing/2014/main" id="{FECCC31A-38CC-48E9-9DA9-D6FC82DEFA1C}"/>
                  </a:ext>
                </a:extLst>
              </p:cNvPr>
              <p:cNvPicPr/>
              <p:nvPr/>
            </p:nvPicPr>
            <p:blipFill>
              <a:blip r:embed="rId4"/>
              <a:stretch>
                <a:fillRect/>
              </a:stretch>
            </p:blipFill>
            <p:spPr>
              <a:xfrm>
                <a:off x="3171740" y="1910960"/>
                <a:ext cx="266004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6E516579-BBE1-4692-87AB-6582A3D6E983}"/>
                  </a:ext>
                </a:extLst>
              </p14:cNvPr>
              <p14:cNvContentPartPr/>
              <p14:nvPr/>
            </p14:nvContentPartPr>
            <p14:xfrm>
              <a:off x="3555500" y="2817800"/>
              <a:ext cx="2014920" cy="52920"/>
            </p14:xfrm>
          </p:contentPart>
        </mc:Choice>
        <mc:Fallback xmlns="">
          <p:pic>
            <p:nvPicPr>
              <p:cNvPr id="3" name="Ink 2">
                <a:extLst>
                  <a:ext uri="{FF2B5EF4-FFF2-40B4-BE49-F238E27FC236}">
                    <a16:creationId xmlns:a16="http://schemas.microsoft.com/office/drawing/2014/main" id="{6E516579-BBE1-4692-87AB-6582A3D6E983}"/>
                  </a:ext>
                </a:extLst>
              </p:cNvPr>
              <p:cNvPicPr/>
              <p:nvPr/>
            </p:nvPicPr>
            <p:blipFill>
              <a:blip r:embed="rId6"/>
              <a:stretch>
                <a:fillRect/>
              </a:stretch>
            </p:blipFill>
            <p:spPr>
              <a:xfrm>
                <a:off x="3501500" y="2709800"/>
                <a:ext cx="212256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DED894C-4A6F-473C-8BA2-F697929CE4AC}"/>
                  </a:ext>
                </a:extLst>
              </p14:cNvPr>
              <p14:cNvContentPartPr/>
              <p14:nvPr/>
            </p14:nvContentPartPr>
            <p14:xfrm>
              <a:off x="2145740" y="3313160"/>
              <a:ext cx="4687560" cy="91080"/>
            </p14:xfrm>
          </p:contentPart>
        </mc:Choice>
        <mc:Fallback xmlns="">
          <p:pic>
            <p:nvPicPr>
              <p:cNvPr id="4" name="Ink 3">
                <a:extLst>
                  <a:ext uri="{FF2B5EF4-FFF2-40B4-BE49-F238E27FC236}">
                    <a16:creationId xmlns:a16="http://schemas.microsoft.com/office/drawing/2014/main" id="{BDED894C-4A6F-473C-8BA2-F697929CE4AC}"/>
                  </a:ext>
                </a:extLst>
              </p:cNvPr>
              <p:cNvPicPr/>
              <p:nvPr/>
            </p:nvPicPr>
            <p:blipFill>
              <a:blip r:embed="rId8"/>
              <a:stretch>
                <a:fillRect/>
              </a:stretch>
            </p:blipFill>
            <p:spPr>
              <a:xfrm>
                <a:off x="2091740" y="3205160"/>
                <a:ext cx="479520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5D06C883-182D-490F-B730-4D3480C2EF3C}"/>
                  </a:ext>
                </a:extLst>
              </p14:cNvPr>
              <p14:cNvContentPartPr/>
              <p14:nvPr/>
            </p14:nvContentPartPr>
            <p14:xfrm>
              <a:off x="2222060" y="3854960"/>
              <a:ext cx="4599360" cy="56880"/>
            </p14:xfrm>
          </p:contentPart>
        </mc:Choice>
        <mc:Fallback xmlns="">
          <p:pic>
            <p:nvPicPr>
              <p:cNvPr id="6" name="Ink 5">
                <a:extLst>
                  <a:ext uri="{FF2B5EF4-FFF2-40B4-BE49-F238E27FC236}">
                    <a16:creationId xmlns:a16="http://schemas.microsoft.com/office/drawing/2014/main" id="{5D06C883-182D-490F-B730-4D3480C2EF3C}"/>
                  </a:ext>
                </a:extLst>
              </p:cNvPr>
              <p:cNvPicPr/>
              <p:nvPr/>
            </p:nvPicPr>
            <p:blipFill>
              <a:blip r:embed="rId10"/>
              <a:stretch>
                <a:fillRect/>
              </a:stretch>
            </p:blipFill>
            <p:spPr>
              <a:xfrm>
                <a:off x="2168060" y="3747320"/>
                <a:ext cx="4707000" cy="272520"/>
              </a:xfrm>
              <a:prstGeom prst="rect">
                <a:avLst/>
              </a:prstGeom>
            </p:spPr>
          </p:pic>
        </mc:Fallback>
      </mc:AlternateContent>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0819" name="Rectangle 3"/>
          <p:cNvSpPr>
            <a:spLocks noGrp="1" noChangeArrowheads="1"/>
          </p:cNvSpPr>
          <p:nvPr>
            <p:ph type="body" idx="1"/>
          </p:nvPr>
        </p:nvSpPr>
        <p:spPr>
          <a:xfrm>
            <a:off x="914400" y="2160787"/>
            <a:ext cx="7315200" cy="4025717"/>
          </a:xfrm>
        </p:spPr>
        <p:txBody>
          <a:bodyPr/>
          <a:lstStyle/>
          <a:p>
            <a:pPr marL="0" indent="0" algn="ctr" eaLnBrk="1" hangingPunct="1">
              <a:lnSpc>
                <a:spcPct val="90000"/>
              </a:lnSpc>
              <a:spcBef>
                <a:spcPts val="0"/>
              </a:spcBef>
              <a:buNone/>
            </a:pPr>
            <a:r>
              <a:rPr lang="en-US" b="1" dirty="0"/>
              <a:t>many southerners</a:t>
            </a:r>
            <a:r>
              <a:rPr lang="en-US" sz="2400" dirty="0"/>
              <a:t>, </a:t>
            </a:r>
          </a:p>
          <a:p>
            <a:pPr marL="0" indent="0" algn="ctr" eaLnBrk="1" hangingPunct="1">
              <a:lnSpc>
                <a:spcPct val="90000"/>
              </a:lnSpc>
              <a:spcBef>
                <a:spcPts val="0"/>
              </a:spcBef>
              <a:buNone/>
            </a:pPr>
            <a:r>
              <a:rPr lang="en-US" sz="2400" dirty="0"/>
              <a:t>be they wealthy or poor, </a:t>
            </a:r>
          </a:p>
          <a:p>
            <a:pPr marL="0" indent="0" algn="ctr" eaLnBrk="1" hangingPunct="1">
              <a:lnSpc>
                <a:spcPct val="90000"/>
              </a:lnSpc>
              <a:spcBef>
                <a:spcPts val="0"/>
              </a:spcBef>
              <a:buNone/>
            </a:pPr>
            <a:r>
              <a:rPr lang="en-US" b="1" dirty="0"/>
              <a:t>want the gratitude of powerful friends and relatives, </a:t>
            </a:r>
          </a:p>
          <a:p>
            <a:pPr marL="0" indent="0" algn="ctr" eaLnBrk="1" hangingPunct="1">
              <a:lnSpc>
                <a:spcPct val="90000"/>
              </a:lnSpc>
              <a:spcBef>
                <a:spcPts val="0"/>
              </a:spcBef>
              <a:buNone/>
            </a:pPr>
            <a:r>
              <a:rPr lang="en-US" b="1" dirty="0"/>
              <a:t>the fear of their enemies, </a:t>
            </a:r>
          </a:p>
          <a:p>
            <a:pPr marL="0" indent="0" algn="ctr" eaLnBrk="1" hangingPunct="1">
              <a:lnSpc>
                <a:spcPct val="90000"/>
              </a:lnSpc>
              <a:spcBef>
                <a:spcPts val="0"/>
              </a:spcBef>
              <a:buNone/>
            </a:pPr>
            <a:r>
              <a:rPr lang="en-US" b="1" dirty="0"/>
              <a:t>and the respect of everybody</a:t>
            </a:r>
          </a:p>
          <a:p>
            <a:pPr eaLnBrk="1" hangingPunct="1">
              <a:lnSpc>
                <a:spcPct val="90000"/>
              </a:lnSpc>
              <a:spcBef>
                <a:spcPts val="0"/>
              </a:spcBef>
            </a:pPr>
            <a:endParaRPr lang="en-US" sz="1600" dirty="0"/>
          </a:p>
          <a:p>
            <a:pPr eaLnBrk="1" hangingPunct="1">
              <a:lnSpc>
                <a:spcPct val="90000"/>
              </a:lnSpc>
              <a:spcBef>
                <a:spcPts val="0"/>
              </a:spcBef>
            </a:pPr>
            <a:r>
              <a:rPr lang="en-US" sz="2800" dirty="0"/>
              <a:t>Southerners seek wealth as a means of commanding obedience and respect from others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944C0AE-5F53-4069-8B35-53A1A4DA9007}"/>
                  </a:ext>
                </a:extLst>
              </p14:cNvPr>
              <p14:cNvContentPartPr/>
              <p14:nvPr/>
            </p14:nvContentPartPr>
            <p14:xfrm>
              <a:off x="3974540" y="2387240"/>
              <a:ext cx="2189520" cy="26280"/>
            </p14:xfrm>
          </p:contentPart>
        </mc:Choice>
        <mc:Fallback xmlns="">
          <p:pic>
            <p:nvPicPr>
              <p:cNvPr id="2" name="Ink 1">
                <a:extLst>
                  <a:ext uri="{FF2B5EF4-FFF2-40B4-BE49-F238E27FC236}">
                    <a16:creationId xmlns:a16="http://schemas.microsoft.com/office/drawing/2014/main" id="{0944C0AE-5F53-4069-8B35-53A1A4DA9007}"/>
                  </a:ext>
                </a:extLst>
              </p:cNvPr>
              <p:cNvPicPr/>
              <p:nvPr/>
            </p:nvPicPr>
            <p:blipFill>
              <a:blip r:embed="rId4"/>
              <a:stretch>
                <a:fillRect/>
              </a:stretch>
            </p:blipFill>
            <p:spPr>
              <a:xfrm>
                <a:off x="3920540" y="2279600"/>
                <a:ext cx="2297160" cy="241920"/>
              </a:xfrm>
              <a:prstGeom prst="rect">
                <a:avLst/>
              </a:prstGeom>
            </p:spPr>
          </p:pic>
        </mc:Fallback>
      </mc:AlternateContent>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7792" y="6566356"/>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Text Box 5">
            <a:extLst>
              <a:ext uri="{FF2B5EF4-FFF2-40B4-BE49-F238E27FC236}">
                <a16:creationId xmlns:a16="http://schemas.microsoft.com/office/drawing/2014/main" id="{2D4D6640-B2A5-44C0-9456-1C0154C23C69}"/>
              </a:ext>
            </a:extLst>
          </p:cNvPr>
          <p:cNvSpPr txBox="1">
            <a:spLocks noChangeArrowheads="1"/>
          </p:cNvSpPr>
          <p:nvPr/>
        </p:nvSpPr>
        <p:spPr bwMode="auto">
          <a:xfrm>
            <a:off x="900752" y="5486400"/>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business</a:t>
            </a:r>
          </a:p>
        </p:txBody>
      </p:sp>
    </p:spTree>
    <p:extLst>
      <p:ext uri="{BB962C8B-B14F-4D97-AF65-F5344CB8AC3E}">
        <p14:creationId xmlns:p14="http://schemas.microsoft.com/office/powerpoint/2010/main" val="3081541459"/>
      </p:ext>
    </p:extLst>
  </p:cSld>
  <p:clrMapOvr>
    <a:masterClrMapping/>
  </p:clrMapOvr>
  <p:transition/>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16843</TotalTime>
  <Words>14821</Words>
  <Application>Microsoft Office PowerPoint</Application>
  <PresentationFormat>On-screen Show (4:3)</PresentationFormat>
  <Paragraphs>1698</Paragraphs>
  <Slides>285</Slides>
  <Notes>58</Notes>
  <HiddenSlides>1</HiddenSlides>
  <MMClips>0</MMClips>
  <ScaleCrop>false</ScaleCrop>
  <HeadingPairs>
    <vt:vector size="6" baseType="variant">
      <vt:variant>
        <vt:lpstr>Fonts Used</vt:lpstr>
      </vt:variant>
      <vt:variant>
        <vt:i4>6</vt:i4>
      </vt:variant>
      <vt:variant>
        <vt:lpstr>Theme</vt:lpstr>
      </vt:variant>
      <vt:variant>
        <vt:i4>16</vt:i4>
      </vt:variant>
      <vt:variant>
        <vt:lpstr>Slide Titles</vt:lpstr>
      </vt:variant>
      <vt:variant>
        <vt:i4>285</vt:i4>
      </vt:variant>
    </vt:vector>
  </HeadingPairs>
  <TitlesOfParts>
    <vt:vector size="307" baseType="lpstr">
      <vt:lpstr>Arial</vt:lpstr>
      <vt:lpstr>Arial Black</vt:lpstr>
      <vt:lpstr>Monotype Sorts</vt:lpstr>
      <vt:lpstr>Tahoma</vt:lpstr>
      <vt:lpstr>Times New Roman</vt:lpstr>
      <vt:lpstr>Verdana</vt:lpstr>
      <vt:lpstr>CE Master</vt:lpstr>
      <vt:lpstr>Default Design</vt:lpstr>
      <vt:lpstr>1_Default Design</vt:lpstr>
      <vt:lpstr>2_Default Design</vt:lpstr>
      <vt:lpstr>7_Default Design</vt:lpstr>
      <vt:lpstr>Marble</vt:lpstr>
      <vt:lpstr>11_Default Design</vt:lpstr>
      <vt:lpstr>14_Default Design</vt:lpstr>
      <vt:lpstr>19_Default Design</vt:lpstr>
      <vt:lpstr>22_Default Design</vt:lpstr>
      <vt:lpstr>28_Default Design</vt:lpstr>
      <vt:lpstr>24_Contemporary Portrait</vt:lpstr>
      <vt:lpstr>6_Default Design</vt:lpstr>
      <vt:lpstr>16_Default Design</vt:lpstr>
      <vt:lpstr>15_Default Design</vt:lpstr>
      <vt:lpstr>1_CE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Gannon and Pillai's European Cultural Metaphors include</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PowerPoint Presentation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PowerPoint Presentation</vt:lpstr>
      <vt:lpstr>Martin J. Gannon and Rajnandini Pillai Understanding Global Cultures</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1438</cp:revision>
  <cp:lastPrinted>1601-01-01T00:00:00Z</cp:lastPrinted>
  <dcterms:created xsi:type="dcterms:W3CDTF">2002-07-30T18:59:13Z</dcterms:created>
  <dcterms:modified xsi:type="dcterms:W3CDTF">2024-01-10T07:34:17Z</dcterms:modified>
</cp:coreProperties>
</file>