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ink/ink4.xml" ContentType="application/inkml+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notesSlides/notesSlide54.xml" ContentType="application/vnd.openxmlformats-officedocument.presentationml.notesSlide+xml"/>
  <Override PartName="/ppt/ink/ink35.xml" ContentType="application/inkml+xml"/>
  <Override PartName="/ppt/ink/ink36.xml" ContentType="application/inkml+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51" r:id="rId1"/>
    <p:sldMasterId id="2147483652" r:id="rId2"/>
    <p:sldMasterId id="2147483653" r:id="rId3"/>
    <p:sldMasterId id="2147483654" r:id="rId4"/>
    <p:sldMasterId id="2147483784" r:id="rId5"/>
    <p:sldMasterId id="2147483832" r:id="rId6"/>
    <p:sldMasterId id="2147483880" r:id="rId7"/>
    <p:sldMasterId id="2147484228" r:id="rId8"/>
    <p:sldMasterId id="2147484336" r:id="rId9"/>
    <p:sldMasterId id="2147484348" r:id="rId10"/>
    <p:sldMasterId id="2147484361" r:id="rId11"/>
  </p:sldMasterIdLst>
  <p:notesMasterIdLst>
    <p:notesMasterId r:id="rId443"/>
  </p:notesMasterIdLst>
  <p:sldIdLst>
    <p:sldId id="3954" r:id="rId12"/>
    <p:sldId id="3941" r:id="rId13"/>
    <p:sldId id="3952" r:id="rId14"/>
    <p:sldId id="4690" r:id="rId15"/>
    <p:sldId id="4731" r:id="rId16"/>
    <p:sldId id="4914" r:id="rId17"/>
    <p:sldId id="4915" r:id="rId18"/>
    <p:sldId id="3344" r:id="rId19"/>
    <p:sldId id="3345" r:id="rId20"/>
    <p:sldId id="3346" r:id="rId21"/>
    <p:sldId id="3347" r:id="rId22"/>
    <p:sldId id="3616" r:id="rId23"/>
    <p:sldId id="3348" r:id="rId24"/>
    <p:sldId id="3349" r:id="rId25"/>
    <p:sldId id="3350" r:id="rId26"/>
    <p:sldId id="3351" r:id="rId27"/>
    <p:sldId id="3958" r:id="rId28"/>
    <p:sldId id="3959" r:id="rId29"/>
    <p:sldId id="3695" r:id="rId30"/>
    <p:sldId id="3694" r:id="rId31"/>
    <p:sldId id="4584" r:id="rId32"/>
    <p:sldId id="3355" r:id="rId33"/>
    <p:sldId id="3356" r:id="rId34"/>
    <p:sldId id="4585" r:id="rId35"/>
    <p:sldId id="3714" r:id="rId36"/>
    <p:sldId id="4586" r:id="rId37"/>
    <p:sldId id="4587" r:id="rId38"/>
    <p:sldId id="3713" r:id="rId39"/>
    <p:sldId id="3357" r:id="rId40"/>
    <p:sldId id="3358" r:id="rId41"/>
    <p:sldId id="3359" r:id="rId42"/>
    <p:sldId id="3360" r:id="rId43"/>
    <p:sldId id="4343" r:id="rId44"/>
    <p:sldId id="3697" r:id="rId45"/>
    <p:sldId id="4344" r:id="rId46"/>
    <p:sldId id="4588" r:id="rId47"/>
    <p:sldId id="4604" r:id="rId48"/>
    <p:sldId id="3903" r:id="rId49"/>
    <p:sldId id="3950" r:id="rId50"/>
    <p:sldId id="4065" r:id="rId51"/>
    <p:sldId id="3951" r:id="rId52"/>
    <p:sldId id="4605" r:id="rId53"/>
    <p:sldId id="4067" r:id="rId54"/>
    <p:sldId id="4068" r:id="rId55"/>
    <p:sldId id="4689" r:id="rId56"/>
    <p:sldId id="4069" r:id="rId57"/>
    <p:sldId id="4345" r:id="rId58"/>
    <p:sldId id="4346" r:id="rId59"/>
    <p:sldId id="4071" r:id="rId60"/>
    <p:sldId id="4072" r:id="rId61"/>
    <p:sldId id="4347" r:id="rId62"/>
    <p:sldId id="4074" r:id="rId63"/>
    <p:sldId id="4075" r:id="rId64"/>
    <p:sldId id="4076" r:id="rId65"/>
    <p:sldId id="4077" r:id="rId66"/>
    <p:sldId id="4078" r:id="rId67"/>
    <p:sldId id="4079" r:id="rId68"/>
    <p:sldId id="4080" r:id="rId69"/>
    <p:sldId id="4081" r:id="rId70"/>
    <p:sldId id="4082" r:id="rId71"/>
    <p:sldId id="4083" r:id="rId72"/>
    <p:sldId id="4084" r:id="rId73"/>
    <p:sldId id="4085" r:id="rId74"/>
    <p:sldId id="4086" r:id="rId75"/>
    <p:sldId id="4087" r:id="rId76"/>
    <p:sldId id="4088" r:id="rId77"/>
    <p:sldId id="4089" r:id="rId78"/>
    <p:sldId id="4090" r:id="rId79"/>
    <p:sldId id="4091" r:id="rId80"/>
    <p:sldId id="3629" r:id="rId81"/>
    <p:sldId id="4010" r:id="rId82"/>
    <p:sldId id="4011" r:id="rId83"/>
    <p:sldId id="4093" r:id="rId84"/>
    <p:sldId id="4517" r:id="rId85"/>
    <p:sldId id="4518" r:id="rId86"/>
    <p:sldId id="4519" r:id="rId87"/>
    <p:sldId id="4520" r:id="rId88"/>
    <p:sldId id="4521" r:id="rId89"/>
    <p:sldId id="4522" r:id="rId90"/>
    <p:sldId id="4523" r:id="rId91"/>
    <p:sldId id="4524" r:id="rId92"/>
    <p:sldId id="4525" r:id="rId93"/>
    <p:sldId id="4526" r:id="rId94"/>
    <p:sldId id="3610" r:id="rId95"/>
    <p:sldId id="4103" r:id="rId96"/>
    <p:sldId id="4104" r:id="rId97"/>
    <p:sldId id="4105" r:id="rId98"/>
    <p:sldId id="4106" r:id="rId99"/>
    <p:sldId id="4107" r:id="rId100"/>
    <p:sldId id="3611" r:id="rId101"/>
    <p:sldId id="4108" r:id="rId102"/>
    <p:sldId id="3612" r:id="rId103"/>
    <p:sldId id="4109" r:id="rId104"/>
    <p:sldId id="4110" r:id="rId105"/>
    <p:sldId id="4111" r:id="rId106"/>
    <p:sldId id="4112" r:id="rId107"/>
    <p:sldId id="4113" r:id="rId108"/>
    <p:sldId id="4114" r:id="rId109"/>
    <p:sldId id="4115" r:id="rId110"/>
    <p:sldId id="4116" r:id="rId111"/>
    <p:sldId id="4117" r:id="rId112"/>
    <p:sldId id="4119" r:id="rId113"/>
    <p:sldId id="3864" r:id="rId114"/>
    <p:sldId id="3865" r:id="rId115"/>
    <p:sldId id="3866" r:id="rId116"/>
    <p:sldId id="3863" r:id="rId117"/>
    <p:sldId id="4120" r:id="rId118"/>
    <p:sldId id="4121" r:id="rId119"/>
    <p:sldId id="4348" r:id="rId120"/>
    <p:sldId id="1771" r:id="rId121"/>
    <p:sldId id="3401" r:id="rId122"/>
    <p:sldId id="1773" r:id="rId123"/>
    <p:sldId id="1772" r:id="rId124"/>
    <p:sldId id="1774" r:id="rId125"/>
    <p:sldId id="4732" r:id="rId126"/>
    <p:sldId id="1775" r:id="rId127"/>
    <p:sldId id="481" r:id="rId128"/>
    <p:sldId id="482" r:id="rId129"/>
    <p:sldId id="926" r:id="rId130"/>
    <p:sldId id="484" r:id="rId131"/>
    <p:sldId id="485" r:id="rId132"/>
    <p:sldId id="3966" r:id="rId133"/>
    <p:sldId id="3967" r:id="rId134"/>
    <p:sldId id="1634" r:id="rId135"/>
    <p:sldId id="1666" r:id="rId136"/>
    <p:sldId id="1652" r:id="rId137"/>
    <p:sldId id="3968" r:id="rId138"/>
    <p:sldId id="1636" r:id="rId139"/>
    <p:sldId id="1635" r:id="rId140"/>
    <p:sldId id="1637" r:id="rId141"/>
    <p:sldId id="3969" r:id="rId142"/>
    <p:sldId id="1647" r:id="rId143"/>
    <p:sldId id="3970" r:id="rId144"/>
    <p:sldId id="3971" r:id="rId145"/>
    <p:sldId id="3392" r:id="rId146"/>
    <p:sldId id="3972" r:id="rId147"/>
    <p:sldId id="1374" r:id="rId148"/>
    <p:sldId id="3973" r:id="rId149"/>
    <p:sldId id="3974" r:id="rId150"/>
    <p:sldId id="1041" r:id="rId151"/>
    <p:sldId id="3975" r:id="rId152"/>
    <p:sldId id="3976" r:id="rId153"/>
    <p:sldId id="4124" r:id="rId154"/>
    <p:sldId id="4125" r:id="rId155"/>
    <p:sldId id="4126" r:id="rId156"/>
    <p:sldId id="4127" r:id="rId157"/>
    <p:sldId id="4141" r:id="rId158"/>
    <p:sldId id="4142" r:id="rId159"/>
    <p:sldId id="4143" r:id="rId160"/>
    <p:sldId id="4128" r:id="rId161"/>
    <p:sldId id="1277" r:id="rId162"/>
    <p:sldId id="1713" r:id="rId163"/>
    <p:sldId id="3982" r:id="rId164"/>
    <p:sldId id="4130" r:id="rId165"/>
    <p:sldId id="4131" r:id="rId166"/>
    <p:sldId id="3985" r:id="rId167"/>
    <p:sldId id="4132" r:id="rId168"/>
    <p:sldId id="4133" r:id="rId169"/>
    <p:sldId id="4134" r:id="rId170"/>
    <p:sldId id="4135" r:id="rId171"/>
    <p:sldId id="4144" r:id="rId172"/>
    <p:sldId id="4136" r:id="rId173"/>
    <p:sldId id="4137" r:id="rId174"/>
    <p:sldId id="4138" r:id="rId175"/>
    <p:sldId id="1381" r:id="rId176"/>
    <p:sldId id="4139" r:id="rId177"/>
    <p:sldId id="4140" r:id="rId178"/>
    <p:sldId id="3994" r:id="rId179"/>
    <p:sldId id="3995" r:id="rId180"/>
    <p:sldId id="3996" r:id="rId181"/>
    <p:sldId id="3997" r:id="rId182"/>
    <p:sldId id="3998" r:id="rId183"/>
    <p:sldId id="3999" r:id="rId184"/>
    <p:sldId id="4000" r:id="rId185"/>
    <p:sldId id="4001" r:id="rId186"/>
    <p:sldId id="4002" r:id="rId187"/>
    <p:sldId id="4003" r:id="rId188"/>
    <p:sldId id="3396" r:id="rId189"/>
    <p:sldId id="4004" r:id="rId190"/>
    <p:sldId id="4005" r:id="rId191"/>
    <p:sldId id="4006" r:id="rId192"/>
    <p:sldId id="4007" r:id="rId193"/>
    <p:sldId id="4008" r:id="rId194"/>
    <p:sldId id="4149" r:id="rId195"/>
    <p:sldId id="4150" r:id="rId196"/>
    <p:sldId id="4151" r:id="rId197"/>
    <p:sldId id="4152" r:id="rId198"/>
    <p:sldId id="4733" r:id="rId199"/>
    <p:sldId id="4153" r:id="rId200"/>
    <p:sldId id="4154" r:id="rId201"/>
    <p:sldId id="1051" r:id="rId202"/>
    <p:sldId id="4160" r:id="rId203"/>
    <p:sldId id="4293" r:id="rId204"/>
    <p:sldId id="4294" r:id="rId205"/>
    <p:sldId id="4295" r:id="rId206"/>
    <p:sldId id="4296" r:id="rId207"/>
    <p:sldId id="4297" r:id="rId208"/>
    <p:sldId id="4298" r:id="rId209"/>
    <p:sldId id="4300" r:id="rId210"/>
    <p:sldId id="4319" r:id="rId211"/>
    <p:sldId id="4302" r:id="rId212"/>
    <p:sldId id="4304" r:id="rId213"/>
    <p:sldId id="4306" r:id="rId214"/>
    <p:sldId id="4321" r:id="rId215"/>
    <p:sldId id="4308" r:id="rId216"/>
    <p:sldId id="4309" r:id="rId217"/>
    <p:sldId id="4310" r:id="rId218"/>
    <p:sldId id="4311" r:id="rId219"/>
    <p:sldId id="4312" r:id="rId220"/>
    <p:sldId id="4313" r:id="rId221"/>
    <p:sldId id="4314" r:id="rId222"/>
    <p:sldId id="4315" r:id="rId223"/>
    <p:sldId id="4317" r:id="rId224"/>
    <p:sldId id="4318" r:id="rId225"/>
    <p:sldId id="4184" r:id="rId226"/>
    <p:sldId id="4185" r:id="rId227"/>
    <p:sldId id="4186" r:id="rId228"/>
    <p:sldId id="4187" r:id="rId229"/>
    <p:sldId id="4188" r:id="rId230"/>
    <p:sldId id="4189" r:id="rId231"/>
    <p:sldId id="4323" r:id="rId232"/>
    <p:sldId id="4324" r:id="rId233"/>
    <p:sldId id="4192" r:id="rId234"/>
    <p:sldId id="4193" r:id="rId235"/>
    <p:sldId id="4194" r:id="rId236"/>
    <p:sldId id="4328" r:id="rId237"/>
    <p:sldId id="4329" r:id="rId238"/>
    <p:sldId id="4331" r:id="rId239"/>
    <p:sldId id="4332" r:id="rId240"/>
    <p:sldId id="4333" r:id="rId241"/>
    <p:sldId id="4334" r:id="rId242"/>
    <p:sldId id="4938" r:id="rId243"/>
    <p:sldId id="4336" r:id="rId244"/>
    <p:sldId id="4196" r:id="rId245"/>
    <p:sldId id="4198" r:id="rId246"/>
    <p:sldId id="1089" r:id="rId247"/>
    <p:sldId id="1018" r:id="rId248"/>
    <p:sldId id="1008" r:id="rId249"/>
    <p:sldId id="1019" r:id="rId250"/>
    <p:sldId id="1020" r:id="rId251"/>
    <p:sldId id="1105" r:id="rId252"/>
    <p:sldId id="4535" r:id="rId253"/>
    <p:sldId id="1608" r:id="rId254"/>
    <p:sldId id="1017" r:id="rId255"/>
    <p:sldId id="1090" r:id="rId256"/>
    <p:sldId id="4199" r:id="rId257"/>
    <p:sldId id="4207" r:id="rId258"/>
    <p:sldId id="4349" r:id="rId259"/>
    <p:sldId id="1320" r:id="rId260"/>
    <p:sldId id="1326" r:id="rId261"/>
    <p:sldId id="4922" r:id="rId262"/>
    <p:sldId id="4923" r:id="rId263"/>
    <p:sldId id="4908" r:id="rId264"/>
    <p:sldId id="3419" r:id="rId265"/>
    <p:sldId id="1011" r:id="rId266"/>
    <p:sldId id="4862" r:id="rId267"/>
    <p:sldId id="3415" r:id="rId268"/>
    <p:sldId id="4924" r:id="rId269"/>
    <p:sldId id="1283" r:id="rId270"/>
    <p:sldId id="4971" r:id="rId271"/>
    <p:sldId id="4909" r:id="rId272"/>
    <p:sldId id="1095" r:id="rId273"/>
    <p:sldId id="4972" r:id="rId274"/>
    <p:sldId id="4925" r:id="rId275"/>
    <p:sldId id="4910" r:id="rId276"/>
    <p:sldId id="1316" r:id="rId277"/>
    <p:sldId id="1436" r:id="rId278"/>
    <p:sldId id="1096" r:id="rId279"/>
    <p:sldId id="1552" r:id="rId280"/>
    <p:sldId id="1012" r:id="rId281"/>
    <p:sldId id="1329" r:id="rId282"/>
    <p:sldId id="4926" r:id="rId283"/>
    <p:sldId id="1610" r:id="rId284"/>
    <p:sldId id="4973" r:id="rId285"/>
    <p:sldId id="4927" r:id="rId286"/>
    <p:sldId id="4974" r:id="rId287"/>
    <p:sldId id="1618" r:id="rId288"/>
    <p:sldId id="1719" r:id="rId289"/>
    <p:sldId id="1721" r:id="rId290"/>
    <p:sldId id="1722" r:id="rId291"/>
    <p:sldId id="4929" r:id="rId292"/>
    <p:sldId id="4928" r:id="rId293"/>
    <p:sldId id="3420" r:id="rId294"/>
    <p:sldId id="3421" r:id="rId295"/>
    <p:sldId id="1022" r:id="rId296"/>
    <p:sldId id="4236" r:id="rId297"/>
    <p:sldId id="4237" r:id="rId298"/>
    <p:sldId id="4238" r:id="rId299"/>
    <p:sldId id="4239" r:id="rId300"/>
    <p:sldId id="4240" r:id="rId301"/>
    <p:sldId id="4241" r:id="rId302"/>
    <p:sldId id="4242" r:id="rId303"/>
    <p:sldId id="4243" r:id="rId304"/>
    <p:sldId id="4244" r:id="rId305"/>
    <p:sldId id="4245" r:id="rId306"/>
    <p:sldId id="4248" r:id="rId307"/>
    <p:sldId id="4246" r:id="rId308"/>
    <p:sldId id="4247" r:id="rId309"/>
    <p:sldId id="4249" r:id="rId310"/>
    <p:sldId id="4250" r:id="rId311"/>
    <p:sldId id="1107" r:id="rId312"/>
    <p:sldId id="4931" r:id="rId313"/>
    <p:sldId id="4251" r:id="rId314"/>
    <p:sldId id="4252" r:id="rId315"/>
    <p:sldId id="4253" r:id="rId316"/>
    <p:sldId id="4254" r:id="rId317"/>
    <p:sldId id="4255" r:id="rId318"/>
    <p:sldId id="4912" r:id="rId319"/>
    <p:sldId id="4913" r:id="rId320"/>
    <p:sldId id="4256" r:id="rId321"/>
    <p:sldId id="4257" r:id="rId322"/>
    <p:sldId id="4258" r:id="rId323"/>
    <p:sldId id="4259" r:id="rId324"/>
    <p:sldId id="4261" r:id="rId325"/>
    <p:sldId id="4260" r:id="rId326"/>
    <p:sldId id="3701" r:id="rId327"/>
    <p:sldId id="3651" r:id="rId328"/>
    <p:sldId id="3650" r:id="rId329"/>
    <p:sldId id="4976" r:id="rId330"/>
    <p:sldId id="4977" r:id="rId331"/>
    <p:sldId id="4978" r:id="rId332"/>
    <p:sldId id="4979" r:id="rId333"/>
    <p:sldId id="4980" r:id="rId334"/>
    <p:sldId id="4582" r:id="rId335"/>
    <p:sldId id="4981" r:id="rId336"/>
    <p:sldId id="3659" r:id="rId337"/>
    <p:sldId id="3660" r:id="rId338"/>
    <p:sldId id="3661" r:id="rId339"/>
    <p:sldId id="4993" r:id="rId340"/>
    <p:sldId id="4994" r:id="rId341"/>
    <p:sldId id="4995" r:id="rId342"/>
    <p:sldId id="3663" r:id="rId343"/>
    <p:sldId id="3664" r:id="rId344"/>
    <p:sldId id="3665" r:id="rId345"/>
    <p:sldId id="3666" r:id="rId346"/>
    <p:sldId id="3667" r:id="rId347"/>
    <p:sldId id="3671" r:id="rId348"/>
    <p:sldId id="3672" r:id="rId349"/>
    <p:sldId id="3673" r:id="rId350"/>
    <p:sldId id="3674" r:id="rId351"/>
    <p:sldId id="4983" r:id="rId352"/>
    <p:sldId id="4984" r:id="rId353"/>
    <p:sldId id="4985" r:id="rId354"/>
    <p:sldId id="4986" r:id="rId355"/>
    <p:sldId id="4987" r:id="rId356"/>
    <p:sldId id="4988" r:id="rId357"/>
    <p:sldId id="4989" r:id="rId358"/>
    <p:sldId id="4990" r:id="rId359"/>
    <p:sldId id="4991" r:id="rId360"/>
    <p:sldId id="3677" r:id="rId361"/>
    <p:sldId id="3678" r:id="rId362"/>
    <p:sldId id="3679" r:id="rId363"/>
    <p:sldId id="4284" r:id="rId364"/>
    <p:sldId id="4285" r:id="rId365"/>
    <p:sldId id="4996" r:id="rId366"/>
    <p:sldId id="4997" r:id="rId367"/>
    <p:sldId id="4288" r:id="rId368"/>
    <p:sldId id="4289" r:id="rId369"/>
    <p:sldId id="4287" r:id="rId370"/>
    <p:sldId id="1059" r:id="rId371"/>
    <p:sldId id="1580" r:id="rId372"/>
    <p:sldId id="1149" r:id="rId373"/>
    <p:sldId id="591" r:id="rId374"/>
    <p:sldId id="1594" r:id="rId375"/>
    <p:sldId id="1158" r:id="rId376"/>
    <p:sldId id="1159" r:id="rId377"/>
    <p:sldId id="1160" r:id="rId378"/>
    <p:sldId id="1161" r:id="rId379"/>
    <p:sldId id="1162" r:id="rId380"/>
    <p:sldId id="1163" r:id="rId381"/>
    <p:sldId id="1165" r:id="rId382"/>
    <p:sldId id="1167" r:id="rId383"/>
    <p:sldId id="1168" r:id="rId384"/>
    <p:sldId id="594" r:id="rId385"/>
    <p:sldId id="595" r:id="rId386"/>
    <p:sldId id="597" r:id="rId387"/>
    <p:sldId id="596" r:id="rId388"/>
    <p:sldId id="1169" r:id="rId389"/>
    <p:sldId id="598" r:id="rId390"/>
    <p:sldId id="612" r:id="rId391"/>
    <p:sldId id="1645" r:id="rId392"/>
    <p:sldId id="1171" r:id="rId393"/>
    <p:sldId id="613" r:id="rId394"/>
    <p:sldId id="1172" r:id="rId395"/>
    <p:sldId id="4998" r:id="rId396"/>
    <p:sldId id="1173" r:id="rId397"/>
    <p:sldId id="615" r:id="rId398"/>
    <p:sldId id="616" r:id="rId399"/>
    <p:sldId id="617" r:id="rId400"/>
    <p:sldId id="1266" r:id="rId401"/>
    <p:sldId id="618" r:id="rId402"/>
    <p:sldId id="1174" r:id="rId403"/>
    <p:sldId id="619" r:id="rId404"/>
    <p:sldId id="626" r:id="rId405"/>
    <p:sldId id="1175" r:id="rId406"/>
    <p:sldId id="620" r:id="rId407"/>
    <p:sldId id="1176" r:id="rId408"/>
    <p:sldId id="621" r:id="rId409"/>
    <p:sldId id="622" r:id="rId410"/>
    <p:sldId id="1177" r:id="rId411"/>
    <p:sldId id="623" r:id="rId412"/>
    <p:sldId id="1178" r:id="rId413"/>
    <p:sldId id="868" r:id="rId414"/>
    <p:sldId id="1150" r:id="rId415"/>
    <p:sldId id="632" r:id="rId416"/>
    <p:sldId id="1207" r:id="rId417"/>
    <p:sldId id="642" r:id="rId418"/>
    <p:sldId id="643" r:id="rId419"/>
    <p:sldId id="1788" r:id="rId420"/>
    <p:sldId id="1789" r:id="rId421"/>
    <p:sldId id="1180" r:id="rId422"/>
    <p:sldId id="1179" r:id="rId423"/>
    <p:sldId id="645" r:id="rId424"/>
    <p:sldId id="1181" r:id="rId425"/>
    <p:sldId id="1574" r:id="rId426"/>
    <p:sldId id="1575" r:id="rId427"/>
    <p:sldId id="3423" r:id="rId428"/>
    <p:sldId id="3424" r:id="rId429"/>
    <p:sldId id="1152" r:id="rId430"/>
    <p:sldId id="648" r:id="rId431"/>
    <p:sldId id="649" r:id="rId432"/>
    <p:sldId id="4360" r:id="rId433"/>
    <p:sldId id="650" r:id="rId434"/>
    <p:sldId id="1185" r:id="rId435"/>
    <p:sldId id="1186" r:id="rId436"/>
    <p:sldId id="1028" r:id="rId437"/>
    <p:sldId id="828" r:id="rId438"/>
    <p:sldId id="836" r:id="rId439"/>
    <p:sldId id="830" r:id="rId440"/>
    <p:sldId id="924" r:id="rId441"/>
    <p:sldId id="4341" r:id="rId442"/>
  </p:sldIdLst>
  <p:sldSz cx="9144000" cy="6858000" type="screen4x3"/>
  <p:notesSz cx="6858000" cy="9144000"/>
  <p:defaultTextStyle>
    <a:defPPr>
      <a:defRPr lang="en-US"/>
    </a:defPPr>
    <a:lvl1pPr algn="ctr" rtl="0" fontAlgn="base">
      <a:spcBef>
        <a:spcPct val="20000"/>
      </a:spcBef>
      <a:spcAft>
        <a:spcPct val="0"/>
      </a:spcAft>
      <a:defRPr sz="3200" b="1" i="1" kern="1200">
        <a:solidFill>
          <a:schemeClr val="tx1"/>
        </a:solidFill>
        <a:latin typeface="Verdana" pitchFamily="34" charset="0"/>
        <a:ea typeface="+mn-ea"/>
        <a:cs typeface="+mn-cs"/>
      </a:defRPr>
    </a:lvl1pPr>
    <a:lvl2pPr marL="457200" algn="ctr" rtl="0" fontAlgn="base">
      <a:spcBef>
        <a:spcPct val="20000"/>
      </a:spcBef>
      <a:spcAft>
        <a:spcPct val="0"/>
      </a:spcAft>
      <a:defRPr sz="3200" b="1" i="1" kern="1200">
        <a:solidFill>
          <a:schemeClr val="tx1"/>
        </a:solidFill>
        <a:latin typeface="Verdana" pitchFamily="34" charset="0"/>
        <a:ea typeface="+mn-ea"/>
        <a:cs typeface="+mn-cs"/>
      </a:defRPr>
    </a:lvl2pPr>
    <a:lvl3pPr marL="914400" algn="ctr" rtl="0" fontAlgn="base">
      <a:spcBef>
        <a:spcPct val="20000"/>
      </a:spcBef>
      <a:spcAft>
        <a:spcPct val="0"/>
      </a:spcAft>
      <a:defRPr sz="3200" b="1" i="1" kern="1200">
        <a:solidFill>
          <a:schemeClr val="tx1"/>
        </a:solidFill>
        <a:latin typeface="Verdana" pitchFamily="34" charset="0"/>
        <a:ea typeface="+mn-ea"/>
        <a:cs typeface="+mn-cs"/>
      </a:defRPr>
    </a:lvl3pPr>
    <a:lvl4pPr marL="1371600" algn="ctr" rtl="0" fontAlgn="base">
      <a:spcBef>
        <a:spcPct val="20000"/>
      </a:spcBef>
      <a:spcAft>
        <a:spcPct val="0"/>
      </a:spcAft>
      <a:defRPr sz="3200" b="1" i="1" kern="1200">
        <a:solidFill>
          <a:schemeClr val="tx1"/>
        </a:solidFill>
        <a:latin typeface="Verdana" pitchFamily="34" charset="0"/>
        <a:ea typeface="+mn-ea"/>
        <a:cs typeface="+mn-cs"/>
      </a:defRPr>
    </a:lvl4pPr>
    <a:lvl5pPr marL="1828800" algn="ctr" rtl="0" fontAlgn="base">
      <a:spcBef>
        <a:spcPct val="20000"/>
      </a:spcBef>
      <a:spcAft>
        <a:spcPct val="0"/>
      </a:spcAft>
      <a:defRPr sz="3200" b="1" i="1" kern="1200">
        <a:solidFill>
          <a:schemeClr val="tx1"/>
        </a:solidFill>
        <a:latin typeface="Verdana" pitchFamily="34" charset="0"/>
        <a:ea typeface="+mn-ea"/>
        <a:cs typeface="+mn-cs"/>
      </a:defRPr>
    </a:lvl5pPr>
    <a:lvl6pPr marL="2286000" algn="l" defTabSz="914400" rtl="0" eaLnBrk="1" latinLnBrk="0" hangingPunct="1">
      <a:defRPr sz="3200" b="1" i="1" kern="1200">
        <a:solidFill>
          <a:schemeClr val="tx1"/>
        </a:solidFill>
        <a:latin typeface="Verdana" pitchFamily="34" charset="0"/>
        <a:ea typeface="+mn-ea"/>
        <a:cs typeface="+mn-cs"/>
      </a:defRPr>
    </a:lvl6pPr>
    <a:lvl7pPr marL="2743200" algn="l" defTabSz="914400" rtl="0" eaLnBrk="1" latinLnBrk="0" hangingPunct="1">
      <a:defRPr sz="3200" b="1" i="1" kern="1200">
        <a:solidFill>
          <a:schemeClr val="tx1"/>
        </a:solidFill>
        <a:latin typeface="Verdana" pitchFamily="34" charset="0"/>
        <a:ea typeface="+mn-ea"/>
        <a:cs typeface="+mn-cs"/>
      </a:defRPr>
    </a:lvl7pPr>
    <a:lvl8pPr marL="3200400" algn="l" defTabSz="914400" rtl="0" eaLnBrk="1" latinLnBrk="0" hangingPunct="1">
      <a:defRPr sz="3200" b="1" i="1" kern="1200">
        <a:solidFill>
          <a:schemeClr val="tx1"/>
        </a:solidFill>
        <a:latin typeface="Verdana" pitchFamily="34" charset="0"/>
        <a:ea typeface="+mn-ea"/>
        <a:cs typeface="+mn-cs"/>
      </a:defRPr>
    </a:lvl8pPr>
    <a:lvl9pPr marL="3657600" algn="l" defTabSz="914400" rtl="0" eaLnBrk="1" latinLnBrk="0" hangingPunct="1">
      <a:defRPr sz="3200" b="1" i="1"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4CAFC"/>
    <a:srgbClr val="008000"/>
    <a:srgbClr val="E5F3F4"/>
    <a:srgbClr val="15A043"/>
    <a:srgbClr val="B29889"/>
    <a:srgbClr val="FEF9F5"/>
    <a:srgbClr val="94D7E7"/>
    <a:srgbClr val="F0F0F0"/>
    <a:srgbClr val="F1F1F1"/>
    <a:srgbClr val="6A3D3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560" autoAdjust="0"/>
    <p:restoredTop sz="91902" autoAdjust="0"/>
  </p:normalViewPr>
  <p:slideViewPr>
    <p:cSldViewPr>
      <p:cViewPr>
        <p:scale>
          <a:sx n="50" d="100"/>
          <a:sy n="50" d="100"/>
        </p:scale>
        <p:origin x="772" y="3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30340"/>
    </p:cViewPr>
  </p:sorterViewPr>
  <p:notesViewPr>
    <p:cSldViewPr>
      <p:cViewPr varScale="1">
        <p:scale>
          <a:sx n="58" d="100"/>
          <a:sy n="58" d="100"/>
        </p:scale>
        <p:origin x="-181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6.xml"/><Relationship Id="rId299" Type="http://schemas.openxmlformats.org/officeDocument/2006/relationships/slide" Target="slides/slide288.xml"/><Relationship Id="rId21" Type="http://schemas.openxmlformats.org/officeDocument/2006/relationships/slide" Target="slides/slide10.xml"/><Relationship Id="rId63" Type="http://schemas.openxmlformats.org/officeDocument/2006/relationships/slide" Target="slides/slide52.xml"/><Relationship Id="rId159" Type="http://schemas.openxmlformats.org/officeDocument/2006/relationships/slide" Target="slides/slide148.xml"/><Relationship Id="rId324" Type="http://schemas.openxmlformats.org/officeDocument/2006/relationships/slide" Target="slides/slide313.xml"/><Relationship Id="rId366" Type="http://schemas.openxmlformats.org/officeDocument/2006/relationships/slide" Target="slides/slide355.xml"/><Relationship Id="rId170" Type="http://schemas.openxmlformats.org/officeDocument/2006/relationships/slide" Target="slides/slide159.xml"/><Relationship Id="rId226" Type="http://schemas.openxmlformats.org/officeDocument/2006/relationships/slide" Target="slides/slide215.xml"/><Relationship Id="rId433" Type="http://schemas.openxmlformats.org/officeDocument/2006/relationships/slide" Target="slides/slide422.xml"/><Relationship Id="rId268" Type="http://schemas.openxmlformats.org/officeDocument/2006/relationships/slide" Target="slides/slide257.xml"/><Relationship Id="rId32" Type="http://schemas.openxmlformats.org/officeDocument/2006/relationships/slide" Target="slides/slide21.xml"/><Relationship Id="rId74" Type="http://schemas.openxmlformats.org/officeDocument/2006/relationships/slide" Target="slides/slide63.xml"/><Relationship Id="rId128" Type="http://schemas.openxmlformats.org/officeDocument/2006/relationships/slide" Target="slides/slide117.xml"/><Relationship Id="rId335" Type="http://schemas.openxmlformats.org/officeDocument/2006/relationships/slide" Target="slides/slide324.xml"/><Relationship Id="rId377" Type="http://schemas.openxmlformats.org/officeDocument/2006/relationships/slide" Target="slides/slide366.xml"/><Relationship Id="rId5" Type="http://schemas.openxmlformats.org/officeDocument/2006/relationships/slideMaster" Target="slideMasters/slideMaster5.xml"/><Relationship Id="rId181" Type="http://schemas.openxmlformats.org/officeDocument/2006/relationships/slide" Target="slides/slide170.xml"/><Relationship Id="rId237" Type="http://schemas.openxmlformats.org/officeDocument/2006/relationships/slide" Target="slides/slide226.xml"/><Relationship Id="rId402" Type="http://schemas.openxmlformats.org/officeDocument/2006/relationships/slide" Target="slides/slide391.xml"/><Relationship Id="rId279" Type="http://schemas.openxmlformats.org/officeDocument/2006/relationships/slide" Target="slides/slide268.xml"/><Relationship Id="rId444" Type="http://schemas.openxmlformats.org/officeDocument/2006/relationships/presProps" Target="presProps.xml"/><Relationship Id="rId43" Type="http://schemas.openxmlformats.org/officeDocument/2006/relationships/slide" Target="slides/slide32.xml"/><Relationship Id="rId139" Type="http://schemas.openxmlformats.org/officeDocument/2006/relationships/slide" Target="slides/slide128.xml"/><Relationship Id="rId290" Type="http://schemas.openxmlformats.org/officeDocument/2006/relationships/slide" Target="slides/slide279.xml"/><Relationship Id="rId304" Type="http://schemas.openxmlformats.org/officeDocument/2006/relationships/slide" Target="slides/slide293.xml"/><Relationship Id="rId346" Type="http://schemas.openxmlformats.org/officeDocument/2006/relationships/slide" Target="slides/slide335.xml"/><Relationship Id="rId388" Type="http://schemas.openxmlformats.org/officeDocument/2006/relationships/slide" Target="slides/slide377.xml"/><Relationship Id="rId85" Type="http://schemas.openxmlformats.org/officeDocument/2006/relationships/slide" Target="slides/slide74.xml"/><Relationship Id="rId150" Type="http://schemas.openxmlformats.org/officeDocument/2006/relationships/slide" Target="slides/slide139.xml"/><Relationship Id="rId192" Type="http://schemas.openxmlformats.org/officeDocument/2006/relationships/slide" Target="slides/slide181.xml"/><Relationship Id="rId206" Type="http://schemas.openxmlformats.org/officeDocument/2006/relationships/slide" Target="slides/slide195.xml"/><Relationship Id="rId413" Type="http://schemas.openxmlformats.org/officeDocument/2006/relationships/slide" Target="slides/slide402.xml"/><Relationship Id="rId248" Type="http://schemas.openxmlformats.org/officeDocument/2006/relationships/slide" Target="slides/slide237.xml"/><Relationship Id="rId12" Type="http://schemas.openxmlformats.org/officeDocument/2006/relationships/slide" Target="slides/slide1.xml"/><Relationship Id="rId108" Type="http://schemas.openxmlformats.org/officeDocument/2006/relationships/slide" Target="slides/slide97.xml"/><Relationship Id="rId315" Type="http://schemas.openxmlformats.org/officeDocument/2006/relationships/slide" Target="slides/slide304.xml"/><Relationship Id="rId357" Type="http://schemas.openxmlformats.org/officeDocument/2006/relationships/slide" Target="slides/slide346.xml"/><Relationship Id="rId54" Type="http://schemas.openxmlformats.org/officeDocument/2006/relationships/slide" Target="slides/slide43.xml"/><Relationship Id="rId96" Type="http://schemas.openxmlformats.org/officeDocument/2006/relationships/slide" Target="slides/slide85.xml"/><Relationship Id="rId161" Type="http://schemas.openxmlformats.org/officeDocument/2006/relationships/slide" Target="slides/slide150.xml"/><Relationship Id="rId217" Type="http://schemas.openxmlformats.org/officeDocument/2006/relationships/slide" Target="slides/slide206.xml"/><Relationship Id="rId399" Type="http://schemas.openxmlformats.org/officeDocument/2006/relationships/slide" Target="slides/slide388.xml"/><Relationship Id="rId259" Type="http://schemas.openxmlformats.org/officeDocument/2006/relationships/slide" Target="slides/slide248.xml"/><Relationship Id="rId424" Type="http://schemas.openxmlformats.org/officeDocument/2006/relationships/slide" Target="slides/slide413.xml"/><Relationship Id="rId23" Type="http://schemas.openxmlformats.org/officeDocument/2006/relationships/slide" Target="slides/slide12.xml"/><Relationship Id="rId119" Type="http://schemas.openxmlformats.org/officeDocument/2006/relationships/slide" Target="slides/slide108.xml"/><Relationship Id="rId270" Type="http://schemas.openxmlformats.org/officeDocument/2006/relationships/slide" Target="slides/slide259.xml"/><Relationship Id="rId326" Type="http://schemas.openxmlformats.org/officeDocument/2006/relationships/slide" Target="slides/slide315.xml"/><Relationship Id="rId65" Type="http://schemas.openxmlformats.org/officeDocument/2006/relationships/slide" Target="slides/slide54.xml"/><Relationship Id="rId130" Type="http://schemas.openxmlformats.org/officeDocument/2006/relationships/slide" Target="slides/slide119.xml"/><Relationship Id="rId368" Type="http://schemas.openxmlformats.org/officeDocument/2006/relationships/slide" Target="slides/slide357.xml"/><Relationship Id="rId172" Type="http://schemas.openxmlformats.org/officeDocument/2006/relationships/slide" Target="slides/slide161.xml"/><Relationship Id="rId228" Type="http://schemas.openxmlformats.org/officeDocument/2006/relationships/slide" Target="slides/slide217.xml"/><Relationship Id="rId435" Type="http://schemas.openxmlformats.org/officeDocument/2006/relationships/slide" Target="slides/slide424.xml"/><Relationship Id="rId281" Type="http://schemas.openxmlformats.org/officeDocument/2006/relationships/slide" Target="slides/slide270.xml"/><Relationship Id="rId337" Type="http://schemas.openxmlformats.org/officeDocument/2006/relationships/slide" Target="slides/slide326.xml"/><Relationship Id="rId34" Type="http://schemas.openxmlformats.org/officeDocument/2006/relationships/slide" Target="slides/slide23.xml"/><Relationship Id="rId76" Type="http://schemas.openxmlformats.org/officeDocument/2006/relationships/slide" Target="slides/slide65.xml"/><Relationship Id="rId141" Type="http://schemas.openxmlformats.org/officeDocument/2006/relationships/slide" Target="slides/slide130.xml"/><Relationship Id="rId379" Type="http://schemas.openxmlformats.org/officeDocument/2006/relationships/slide" Target="slides/slide368.xml"/><Relationship Id="rId7" Type="http://schemas.openxmlformats.org/officeDocument/2006/relationships/slideMaster" Target="slideMasters/slideMaster7.xml"/><Relationship Id="rId183" Type="http://schemas.openxmlformats.org/officeDocument/2006/relationships/slide" Target="slides/slide172.xml"/><Relationship Id="rId239" Type="http://schemas.openxmlformats.org/officeDocument/2006/relationships/slide" Target="slides/slide228.xml"/><Relationship Id="rId390" Type="http://schemas.openxmlformats.org/officeDocument/2006/relationships/slide" Target="slides/slide379.xml"/><Relationship Id="rId404" Type="http://schemas.openxmlformats.org/officeDocument/2006/relationships/slide" Target="slides/slide393.xml"/><Relationship Id="rId446" Type="http://schemas.openxmlformats.org/officeDocument/2006/relationships/theme" Target="theme/theme1.xml"/><Relationship Id="rId250" Type="http://schemas.openxmlformats.org/officeDocument/2006/relationships/slide" Target="slides/slide239.xml"/><Relationship Id="rId292" Type="http://schemas.openxmlformats.org/officeDocument/2006/relationships/slide" Target="slides/slide281.xml"/><Relationship Id="rId306" Type="http://schemas.openxmlformats.org/officeDocument/2006/relationships/slide" Target="slides/slide295.xml"/><Relationship Id="rId45" Type="http://schemas.openxmlformats.org/officeDocument/2006/relationships/slide" Target="slides/slide34.xml"/><Relationship Id="rId87" Type="http://schemas.openxmlformats.org/officeDocument/2006/relationships/slide" Target="slides/slide76.xml"/><Relationship Id="rId110" Type="http://schemas.openxmlformats.org/officeDocument/2006/relationships/slide" Target="slides/slide99.xml"/><Relationship Id="rId348" Type="http://schemas.openxmlformats.org/officeDocument/2006/relationships/slide" Target="slides/slide337.xml"/><Relationship Id="rId152" Type="http://schemas.openxmlformats.org/officeDocument/2006/relationships/slide" Target="slides/slide141.xml"/><Relationship Id="rId194" Type="http://schemas.openxmlformats.org/officeDocument/2006/relationships/slide" Target="slides/slide183.xml"/><Relationship Id="rId208" Type="http://schemas.openxmlformats.org/officeDocument/2006/relationships/slide" Target="slides/slide197.xml"/><Relationship Id="rId415" Type="http://schemas.openxmlformats.org/officeDocument/2006/relationships/slide" Target="slides/slide404.xml"/><Relationship Id="rId261" Type="http://schemas.openxmlformats.org/officeDocument/2006/relationships/slide" Target="slides/slide250.xml"/><Relationship Id="rId14" Type="http://schemas.openxmlformats.org/officeDocument/2006/relationships/slide" Target="slides/slide3.xml"/><Relationship Id="rId56" Type="http://schemas.openxmlformats.org/officeDocument/2006/relationships/slide" Target="slides/slide45.xml"/><Relationship Id="rId317" Type="http://schemas.openxmlformats.org/officeDocument/2006/relationships/slide" Target="slides/slide306.xml"/><Relationship Id="rId359" Type="http://schemas.openxmlformats.org/officeDocument/2006/relationships/slide" Target="slides/slide348.xml"/><Relationship Id="rId98" Type="http://schemas.openxmlformats.org/officeDocument/2006/relationships/slide" Target="slides/slide87.xml"/><Relationship Id="rId121" Type="http://schemas.openxmlformats.org/officeDocument/2006/relationships/slide" Target="slides/slide110.xml"/><Relationship Id="rId163" Type="http://schemas.openxmlformats.org/officeDocument/2006/relationships/slide" Target="slides/slide152.xml"/><Relationship Id="rId219" Type="http://schemas.openxmlformats.org/officeDocument/2006/relationships/slide" Target="slides/slide208.xml"/><Relationship Id="rId370" Type="http://schemas.openxmlformats.org/officeDocument/2006/relationships/slide" Target="slides/slide359.xml"/><Relationship Id="rId426" Type="http://schemas.openxmlformats.org/officeDocument/2006/relationships/slide" Target="slides/slide415.xml"/><Relationship Id="rId230" Type="http://schemas.openxmlformats.org/officeDocument/2006/relationships/slide" Target="slides/slide219.xml"/><Relationship Id="rId25" Type="http://schemas.openxmlformats.org/officeDocument/2006/relationships/slide" Target="slides/slide14.xml"/><Relationship Id="rId67" Type="http://schemas.openxmlformats.org/officeDocument/2006/relationships/slide" Target="slides/slide56.xml"/><Relationship Id="rId272" Type="http://schemas.openxmlformats.org/officeDocument/2006/relationships/slide" Target="slides/slide261.xml"/><Relationship Id="rId328" Type="http://schemas.openxmlformats.org/officeDocument/2006/relationships/slide" Target="slides/slide317.xml"/><Relationship Id="rId132" Type="http://schemas.openxmlformats.org/officeDocument/2006/relationships/slide" Target="slides/slide121.xml"/><Relationship Id="rId174" Type="http://schemas.openxmlformats.org/officeDocument/2006/relationships/slide" Target="slides/slide163.xml"/><Relationship Id="rId381" Type="http://schemas.openxmlformats.org/officeDocument/2006/relationships/slide" Target="slides/slide370.xml"/><Relationship Id="rId241" Type="http://schemas.openxmlformats.org/officeDocument/2006/relationships/slide" Target="slides/slide230.xml"/><Relationship Id="rId437" Type="http://schemas.openxmlformats.org/officeDocument/2006/relationships/slide" Target="slides/slide426.xml"/><Relationship Id="rId36" Type="http://schemas.openxmlformats.org/officeDocument/2006/relationships/slide" Target="slides/slide25.xml"/><Relationship Id="rId283" Type="http://schemas.openxmlformats.org/officeDocument/2006/relationships/slide" Target="slides/slide272.xml"/><Relationship Id="rId339" Type="http://schemas.openxmlformats.org/officeDocument/2006/relationships/slide" Target="slides/slide328.xml"/><Relationship Id="rId78" Type="http://schemas.openxmlformats.org/officeDocument/2006/relationships/slide" Target="slides/slide67.xml"/><Relationship Id="rId101" Type="http://schemas.openxmlformats.org/officeDocument/2006/relationships/slide" Target="slides/slide90.xml"/><Relationship Id="rId143" Type="http://schemas.openxmlformats.org/officeDocument/2006/relationships/slide" Target="slides/slide132.xml"/><Relationship Id="rId185" Type="http://schemas.openxmlformats.org/officeDocument/2006/relationships/slide" Target="slides/slide174.xml"/><Relationship Id="rId350" Type="http://schemas.openxmlformats.org/officeDocument/2006/relationships/slide" Target="slides/slide339.xml"/><Relationship Id="rId406" Type="http://schemas.openxmlformats.org/officeDocument/2006/relationships/slide" Target="slides/slide395.xml"/><Relationship Id="rId9" Type="http://schemas.openxmlformats.org/officeDocument/2006/relationships/slideMaster" Target="slideMasters/slideMaster9.xml"/><Relationship Id="rId210" Type="http://schemas.openxmlformats.org/officeDocument/2006/relationships/slide" Target="slides/slide199.xml"/><Relationship Id="rId392" Type="http://schemas.openxmlformats.org/officeDocument/2006/relationships/slide" Target="slides/slide381.xml"/><Relationship Id="rId252" Type="http://schemas.openxmlformats.org/officeDocument/2006/relationships/slide" Target="slides/slide241.xml"/><Relationship Id="rId294" Type="http://schemas.openxmlformats.org/officeDocument/2006/relationships/slide" Target="slides/slide283.xml"/><Relationship Id="rId308" Type="http://schemas.openxmlformats.org/officeDocument/2006/relationships/slide" Target="slides/slide297.xml"/><Relationship Id="rId47" Type="http://schemas.openxmlformats.org/officeDocument/2006/relationships/slide" Target="slides/slide36.xml"/><Relationship Id="rId89" Type="http://schemas.openxmlformats.org/officeDocument/2006/relationships/slide" Target="slides/slide78.xml"/><Relationship Id="rId112" Type="http://schemas.openxmlformats.org/officeDocument/2006/relationships/slide" Target="slides/slide101.xml"/><Relationship Id="rId154" Type="http://schemas.openxmlformats.org/officeDocument/2006/relationships/slide" Target="slides/slide143.xml"/><Relationship Id="rId361" Type="http://schemas.openxmlformats.org/officeDocument/2006/relationships/slide" Target="slides/slide350.xml"/><Relationship Id="rId196" Type="http://schemas.openxmlformats.org/officeDocument/2006/relationships/slide" Target="slides/slide185.xml"/><Relationship Id="rId417" Type="http://schemas.openxmlformats.org/officeDocument/2006/relationships/slide" Target="slides/slide406.xml"/><Relationship Id="rId16" Type="http://schemas.openxmlformats.org/officeDocument/2006/relationships/slide" Target="slides/slide5.xml"/><Relationship Id="rId221" Type="http://schemas.openxmlformats.org/officeDocument/2006/relationships/slide" Target="slides/slide210.xml"/><Relationship Id="rId263" Type="http://schemas.openxmlformats.org/officeDocument/2006/relationships/slide" Target="slides/slide252.xml"/><Relationship Id="rId319" Type="http://schemas.openxmlformats.org/officeDocument/2006/relationships/slide" Target="slides/slide308.xml"/><Relationship Id="rId58" Type="http://schemas.openxmlformats.org/officeDocument/2006/relationships/slide" Target="slides/slide47.xml"/><Relationship Id="rId123" Type="http://schemas.openxmlformats.org/officeDocument/2006/relationships/slide" Target="slides/slide112.xml"/><Relationship Id="rId330" Type="http://schemas.openxmlformats.org/officeDocument/2006/relationships/slide" Target="slides/slide319.xml"/><Relationship Id="rId165" Type="http://schemas.openxmlformats.org/officeDocument/2006/relationships/slide" Target="slides/slide154.xml"/><Relationship Id="rId372" Type="http://schemas.openxmlformats.org/officeDocument/2006/relationships/slide" Target="slides/slide361.xml"/><Relationship Id="rId428" Type="http://schemas.openxmlformats.org/officeDocument/2006/relationships/slide" Target="slides/slide417.xml"/><Relationship Id="rId232" Type="http://schemas.openxmlformats.org/officeDocument/2006/relationships/slide" Target="slides/slide221.xml"/><Relationship Id="rId274" Type="http://schemas.openxmlformats.org/officeDocument/2006/relationships/slide" Target="slides/slide263.xml"/><Relationship Id="rId27" Type="http://schemas.openxmlformats.org/officeDocument/2006/relationships/slide" Target="slides/slide16.xml"/><Relationship Id="rId69" Type="http://schemas.openxmlformats.org/officeDocument/2006/relationships/slide" Target="slides/slide58.xml"/><Relationship Id="rId134" Type="http://schemas.openxmlformats.org/officeDocument/2006/relationships/slide" Target="slides/slide123.xml"/><Relationship Id="rId80" Type="http://schemas.openxmlformats.org/officeDocument/2006/relationships/slide" Target="slides/slide69.xml"/><Relationship Id="rId176" Type="http://schemas.openxmlformats.org/officeDocument/2006/relationships/slide" Target="slides/slide165.xml"/><Relationship Id="rId341" Type="http://schemas.openxmlformats.org/officeDocument/2006/relationships/slide" Target="slides/slide330.xml"/><Relationship Id="rId383" Type="http://schemas.openxmlformats.org/officeDocument/2006/relationships/slide" Target="slides/slide372.xml"/><Relationship Id="rId439" Type="http://schemas.openxmlformats.org/officeDocument/2006/relationships/slide" Target="slides/slide428.xml"/><Relationship Id="rId201" Type="http://schemas.openxmlformats.org/officeDocument/2006/relationships/slide" Target="slides/slide190.xml"/><Relationship Id="rId243" Type="http://schemas.openxmlformats.org/officeDocument/2006/relationships/slide" Target="slides/slide232.xml"/><Relationship Id="rId285" Type="http://schemas.openxmlformats.org/officeDocument/2006/relationships/slide" Target="slides/slide274.xml"/><Relationship Id="rId38" Type="http://schemas.openxmlformats.org/officeDocument/2006/relationships/slide" Target="slides/slide27.xml"/><Relationship Id="rId103" Type="http://schemas.openxmlformats.org/officeDocument/2006/relationships/slide" Target="slides/slide92.xml"/><Relationship Id="rId310" Type="http://schemas.openxmlformats.org/officeDocument/2006/relationships/slide" Target="slides/slide299.xml"/><Relationship Id="rId91" Type="http://schemas.openxmlformats.org/officeDocument/2006/relationships/slide" Target="slides/slide80.xml"/><Relationship Id="rId145" Type="http://schemas.openxmlformats.org/officeDocument/2006/relationships/slide" Target="slides/slide134.xml"/><Relationship Id="rId187" Type="http://schemas.openxmlformats.org/officeDocument/2006/relationships/slide" Target="slides/slide176.xml"/><Relationship Id="rId352" Type="http://schemas.openxmlformats.org/officeDocument/2006/relationships/slide" Target="slides/slide341.xml"/><Relationship Id="rId394" Type="http://schemas.openxmlformats.org/officeDocument/2006/relationships/slide" Target="slides/slide383.xml"/><Relationship Id="rId408" Type="http://schemas.openxmlformats.org/officeDocument/2006/relationships/slide" Target="slides/slide397.xml"/><Relationship Id="rId212" Type="http://schemas.openxmlformats.org/officeDocument/2006/relationships/slide" Target="slides/slide201.xml"/><Relationship Id="rId254" Type="http://schemas.openxmlformats.org/officeDocument/2006/relationships/slide" Target="slides/slide243.xml"/><Relationship Id="rId49" Type="http://schemas.openxmlformats.org/officeDocument/2006/relationships/slide" Target="slides/slide38.xml"/><Relationship Id="rId114" Type="http://schemas.openxmlformats.org/officeDocument/2006/relationships/slide" Target="slides/slide103.xml"/><Relationship Id="rId296" Type="http://schemas.openxmlformats.org/officeDocument/2006/relationships/slide" Target="slides/slide285.xml"/><Relationship Id="rId60" Type="http://schemas.openxmlformats.org/officeDocument/2006/relationships/slide" Target="slides/slide49.xml"/><Relationship Id="rId156" Type="http://schemas.openxmlformats.org/officeDocument/2006/relationships/slide" Target="slides/slide145.xml"/><Relationship Id="rId198" Type="http://schemas.openxmlformats.org/officeDocument/2006/relationships/slide" Target="slides/slide187.xml"/><Relationship Id="rId321" Type="http://schemas.openxmlformats.org/officeDocument/2006/relationships/slide" Target="slides/slide310.xml"/><Relationship Id="rId363" Type="http://schemas.openxmlformats.org/officeDocument/2006/relationships/slide" Target="slides/slide352.xml"/><Relationship Id="rId419" Type="http://schemas.openxmlformats.org/officeDocument/2006/relationships/slide" Target="slides/slide408.xml"/><Relationship Id="rId223" Type="http://schemas.openxmlformats.org/officeDocument/2006/relationships/slide" Target="slides/slide212.xml"/><Relationship Id="rId430" Type="http://schemas.openxmlformats.org/officeDocument/2006/relationships/slide" Target="slides/slide419.xml"/><Relationship Id="rId18" Type="http://schemas.openxmlformats.org/officeDocument/2006/relationships/slide" Target="slides/slide7.xml"/><Relationship Id="rId39" Type="http://schemas.openxmlformats.org/officeDocument/2006/relationships/slide" Target="slides/slide28.xml"/><Relationship Id="rId265" Type="http://schemas.openxmlformats.org/officeDocument/2006/relationships/slide" Target="slides/slide254.xml"/><Relationship Id="rId286" Type="http://schemas.openxmlformats.org/officeDocument/2006/relationships/slide" Target="slides/slide275.xml"/><Relationship Id="rId50" Type="http://schemas.openxmlformats.org/officeDocument/2006/relationships/slide" Target="slides/slide39.xml"/><Relationship Id="rId104" Type="http://schemas.openxmlformats.org/officeDocument/2006/relationships/slide" Target="slides/slide93.xml"/><Relationship Id="rId125" Type="http://schemas.openxmlformats.org/officeDocument/2006/relationships/slide" Target="slides/slide114.xml"/><Relationship Id="rId146" Type="http://schemas.openxmlformats.org/officeDocument/2006/relationships/slide" Target="slides/slide135.xml"/><Relationship Id="rId167" Type="http://schemas.openxmlformats.org/officeDocument/2006/relationships/slide" Target="slides/slide156.xml"/><Relationship Id="rId188" Type="http://schemas.openxmlformats.org/officeDocument/2006/relationships/slide" Target="slides/slide177.xml"/><Relationship Id="rId311" Type="http://schemas.openxmlformats.org/officeDocument/2006/relationships/slide" Target="slides/slide300.xml"/><Relationship Id="rId332" Type="http://schemas.openxmlformats.org/officeDocument/2006/relationships/slide" Target="slides/slide321.xml"/><Relationship Id="rId353" Type="http://schemas.openxmlformats.org/officeDocument/2006/relationships/slide" Target="slides/slide342.xml"/><Relationship Id="rId374" Type="http://schemas.openxmlformats.org/officeDocument/2006/relationships/slide" Target="slides/slide363.xml"/><Relationship Id="rId395" Type="http://schemas.openxmlformats.org/officeDocument/2006/relationships/slide" Target="slides/slide384.xml"/><Relationship Id="rId409" Type="http://schemas.openxmlformats.org/officeDocument/2006/relationships/slide" Target="slides/slide398.xml"/><Relationship Id="rId71" Type="http://schemas.openxmlformats.org/officeDocument/2006/relationships/slide" Target="slides/slide60.xml"/><Relationship Id="rId92" Type="http://schemas.openxmlformats.org/officeDocument/2006/relationships/slide" Target="slides/slide81.xml"/><Relationship Id="rId213" Type="http://schemas.openxmlformats.org/officeDocument/2006/relationships/slide" Target="slides/slide202.xml"/><Relationship Id="rId234" Type="http://schemas.openxmlformats.org/officeDocument/2006/relationships/slide" Target="slides/slide223.xml"/><Relationship Id="rId420" Type="http://schemas.openxmlformats.org/officeDocument/2006/relationships/slide" Target="slides/slide409.xml"/><Relationship Id="rId2" Type="http://schemas.openxmlformats.org/officeDocument/2006/relationships/slideMaster" Target="slideMasters/slideMaster2.xml"/><Relationship Id="rId29" Type="http://schemas.openxmlformats.org/officeDocument/2006/relationships/slide" Target="slides/slide18.xml"/><Relationship Id="rId255" Type="http://schemas.openxmlformats.org/officeDocument/2006/relationships/slide" Target="slides/slide244.xml"/><Relationship Id="rId276" Type="http://schemas.openxmlformats.org/officeDocument/2006/relationships/slide" Target="slides/slide265.xml"/><Relationship Id="rId297" Type="http://schemas.openxmlformats.org/officeDocument/2006/relationships/slide" Target="slides/slide286.xml"/><Relationship Id="rId441" Type="http://schemas.openxmlformats.org/officeDocument/2006/relationships/slide" Target="slides/slide430.xml"/><Relationship Id="rId40" Type="http://schemas.openxmlformats.org/officeDocument/2006/relationships/slide" Target="slides/slide29.xml"/><Relationship Id="rId115" Type="http://schemas.openxmlformats.org/officeDocument/2006/relationships/slide" Target="slides/slide104.xml"/><Relationship Id="rId136" Type="http://schemas.openxmlformats.org/officeDocument/2006/relationships/slide" Target="slides/slide125.xml"/><Relationship Id="rId157" Type="http://schemas.openxmlformats.org/officeDocument/2006/relationships/slide" Target="slides/slide146.xml"/><Relationship Id="rId178" Type="http://schemas.openxmlformats.org/officeDocument/2006/relationships/slide" Target="slides/slide167.xml"/><Relationship Id="rId301" Type="http://schemas.openxmlformats.org/officeDocument/2006/relationships/slide" Target="slides/slide290.xml"/><Relationship Id="rId322" Type="http://schemas.openxmlformats.org/officeDocument/2006/relationships/slide" Target="slides/slide311.xml"/><Relationship Id="rId343" Type="http://schemas.openxmlformats.org/officeDocument/2006/relationships/slide" Target="slides/slide332.xml"/><Relationship Id="rId364" Type="http://schemas.openxmlformats.org/officeDocument/2006/relationships/slide" Target="slides/slide353.xml"/><Relationship Id="rId61" Type="http://schemas.openxmlformats.org/officeDocument/2006/relationships/slide" Target="slides/slide50.xml"/><Relationship Id="rId82" Type="http://schemas.openxmlformats.org/officeDocument/2006/relationships/slide" Target="slides/slide71.xml"/><Relationship Id="rId199" Type="http://schemas.openxmlformats.org/officeDocument/2006/relationships/slide" Target="slides/slide188.xml"/><Relationship Id="rId203" Type="http://schemas.openxmlformats.org/officeDocument/2006/relationships/slide" Target="slides/slide192.xml"/><Relationship Id="rId385" Type="http://schemas.openxmlformats.org/officeDocument/2006/relationships/slide" Target="slides/slide374.xml"/><Relationship Id="rId19" Type="http://schemas.openxmlformats.org/officeDocument/2006/relationships/slide" Target="slides/slide8.xml"/><Relationship Id="rId224" Type="http://schemas.openxmlformats.org/officeDocument/2006/relationships/slide" Target="slides/slide213.xml"/><Relationship Id="rId245" Type="http://schemas.openxmlformats.org/officeDocument/2006/relationships/slide" Target="slides/slide234.xml"/><Relationship Id="rId266" Type="http://schemas.openxmlformats.org/officeDocument/2006/relationships/slide" Target="slides/slide255.xml"/><Relationship Id="rId287" Type="http://schemas.openxmlformats.org/officeDocument/2006/relationships/slide" Target="slides/slide276.xml"/><Relationship Id="rId410" Type="http://schemas.openxmlformats.org/officeDocument/2006/relationships/slide" Target="slides/slide399.xml"/><Relationship Id="rId431" Type="http://schemas.openxmlformats.org/officeDocument/2006/relationships/slide" Target="slides/slide420.xml"/><Relationship Id="rId30" Type="http://schemas.openxmlformats.org/officeDocument/2006/relationships/slide" Target="slides/slide19.xml"/><Relationship Id="rId105" Type="http://schemas.openxmlformats.org/officeDocument/2006/relationships/slide" Target="slides/slide94.xml"/><Relationship Id="rId126" Type="http://schemas.openxmlformats.org/officeDocument/2006/relationships/slide" Target="slides/slide115.xml"/><Relationship Id="rId147" Type="http://schemas.openxmlformats.org/officeDocument/2006/relationships/slide" Target="slides/slide136.xml"/><Relationship Id="rId168" Type="http://schemas.openxmlformats.org/officeDocument/2006/relationships/slide" Target="slides/slide157.xml"/><Relationship Id="rId312" Type="http://schemas.openxmlformats.org/officeDocument/2006/relationships/slide" Target="slides/slide301.xml"/><Relationship Id="rId333" Type="http://schemas.openxmlformats.org/officeDocument/2006/relationships/slide" Target="slides/slide322.xml"/><Relationship Id="rId354" Type="http://schemas.openxmlformats.org/officeDocument/2006/relationships/slide" Target="slides/slide343.xml"/><Relationship Id="rId51" Type="http://schemas.openxmlformats.org/officeDocument/2006/relationships/slide" Target="slides/slide40.xml"/><Relationship Id="rId72" Type="http://schemas.openxmlformats.org/officeDocument/2006/relationships/slide" Target="slides/slide61.xml"/><Relationship Id="rId93" Type="http://schemas.openxmlformats.org/officeDocument/2006/relationships/slide" Target="slides/slide82.xml"/><Relationship Id="rId189" Type="http://schemas.openxmlformats.org/officeDocument/2006/relationships/slide" Target="slides/slide178.xml"/><Relationship Id="rId375" Type="http://schemas.openxmlformats.org/officeDocument/2006/relationships/slide" Target="slides/slide364.xml"/><Relationship Id="rId396" Type="http://schemas.openxmlformats.org/officeDocument/2006/relationships/slide" Target="slides/slide385.xml"/><Relationship Id="rId3" Type="http://schemas.openxmlformats.org/officeDocument/2006/relationships/slideMaster" Target="slideMasters/slideMaster3.xml"/><Relationship Id="rId214" Type="http://schemas.openxmlformats.org/officeDocument/2006/relationships/slide" Target="slides/slide203.xml"/><Relationship Id="rId235" Type="http://schemas.openxmlformats.org/officeDocument/2006/relationships/slide" Target="slides/slide224.xml"/><Relationship Id="rId256" Type="http://schemas.openxmlformats.org/officeDocument/2006/relationships/slide" Target="slides/slide245.xml"/><Relationship Id="rId277" Type="http://schemas.openxmlformats.org/officeDocument/2006/relationships/slide" Target="slides/slide266.xml"/><Relationship Id="rId298" Type="http://schemas.openxmlformats.org/officeDocument/2006/relationships/slide" Target="slides/slide287.xml"/><Relationship Id="rId400" Type="http://schemas.openxmlformats.org/officeDocument/2006/relationships/slide" Target="slides/slide389.xml"/><Relationship Id="rId421" Type="http://schemas.openxmlformats.org/officeDocument/2006/relationships/slide" Target="slides/slide410.xml"/><Relationship Id="rId442" Type="http://schemas.openxmlformats.org/officeDocument/2006/relationships/slide" Target="slides/slide431.xml"/><Relationship Id="rId116" Type="http://schemas.openxmlformats.org/officeDocument/2006/relationships/slide" Target="slides/slide105.xml"/><Relationship Id="rId137" Type="http://schemas.openxmlformats.org/officeDocument/2006/relationships/slide" Target="slides/slide126.xml"/><Relationship Id="rId158" Type="http://schemas.openxmlformats.org/officeDocument/2006/relationships/slide" Target="slides/slide147.xml"/><Relationship Id="rId302" Type="http://schemas.openxmlformats.org/officeDocument/2006/relationships/slide" Target="slides/slide291.xml"/><Relationship Id="rId323" Type="http://schemas.openxmlformats.org/officeDocument/2006/relationships/slide" Target="slides/slide312.xml"/><Relationship Id="rId344" Type="http://schemas.openxmlformats.org/officeDocument/2006/relationships/slide" Target="slides/slide333.xml"/><Relationship Id="rId20" Type="http://schemas.openxmlformats.org/officeDocument/2006/relationships/slide" Target="slides/slide9.xml"/><Relationship Id="rId41" Type="http://schemas.openxmlformats.org/officeDocument/2006/relationships/slide" Target="slides/slide30.xml"/><Relationship Id="rId62" Type="http://schemas.openxmlformats.org/officeDocument/2006/relationships/slide" Target="slides/slide51.xml"/><Relationship Id="rId83" Type="http://schemas.openxmlformats.org/officeDocument/2006/relationships/slide" Target="slides/slide72.xml"/><Relationship Id="rId179" Type="http://schemas.openxmlformats.org/officeDocument/2006/relationships/slide" Target="slides/slide168.xml"/><Relationship Id="rId365" Type="http://schemas.openxmlformats.org/officeDocument/2006/relationships/slide" Target="slides/slide354.xml"/><Relationship Id="rId386" Type="http://schemas.openxmlformats.org/officeDocument/2006/relationships/slide" Target="slides/slide375.xml"/><Relationship Id="rId190" Type="http://schemas.openxmlformats.org/officeDocument/2006/relationships/slide" Target="slides/slide179.xml"/><Relationship Id="rId204" Type="http://schemas.openxmlformats.org/officeDocument/2006/relationships/slide" Target="slides/slide193.xml"/><Relationship Id="rId225" Type="http://schemas.openxmlformats.org/officeDocument/2006/relationships/slide" Target="slides/slide214.xml"/><Relationship Id="rId246" Type="http://schemas.openxmlformats.org/officeDocument/2006/relationships/slide" Target="slides/slide235.xml"/><Relationship Id="rId267" Type="http://schemas.openxmlformats.org/officeDocument/2006/relationships/slide" Target="slides/slide256.xml"/><Relationship Id="rId288" Type="http://schemas.openxmlformats.org/officeDocument/2006/relationships/slide" Target="slides/slide277.xml"/><Relationship Id="rId411" Type="http://schemas.openxmlformats.org/officeDocument/2006/relationships/slide" Target="slides/slide400.xml"/><Relationship Id="rId432" Type="http://schemas.openxmlformats.org/officeDocument/2006/relationships/slide" Target="slides/slide421.xml"/><Relationship Id="rId106" Type="http://schemas.openxmlformats.org/officeDocument/2006/relationships/slide" Target="slides/slide95.xml"/><Relationship Id="rId127" Type="http://schemas.openxmlformats.org/officeDocument/2006/relationships/slide" Target="slides/slide116.xml"/><Relationship Id="rId313" Type="http://schemas.openxmlformats.org/officeDocument/2006/relationships/slide" Target="slides/slide302.xml"/><Relationship Id="rId10" Type="http://schemas.openxmlformats.org/officeDocument/2006/relationships/slideMaster" Target="slideMasters/slideMaster10.xml"/><Relationship Id="rId31" Type="http://schemas.openxmlformats.org/officeDocument/2006/relationships/slide" Target="slides/slide20.xml"/><Relationship Id="rId52" Type="http://schemas.openxmlformats.org/officeDocument/2006/relationships/slide" Target="slides/slide41.xml"/><Relationship Id="rId73" Type="http://schemas.openxmlformats.org/officeDocument/2006/relationships/slide" Target="slides/slide62.xml"/><Relationship Id="rId94" Type="http://schemas.openxmlformats.org/officeDocument/2006/relationships/slide" Target="slides/slide83.xml"/><Relationship Id="rId148" Type="http://schemas.openxmlformats.org/officeDocument/2006/relationships/slide" Target="slides/slide137.xml"/><Relationship Id="rId169" Type="http://schemas.openxmlformats.org/officeDocument/2006/relationships/slide" Target="slides/slide158.xml"/><Relationship Id="rId334" Type="http://schemas.openxmlformats.org/officeDocument/2006/relationships/slide" Target="slides/slide323.xml"/><Relationship Id="rId355" Type="http://schemas.openxmlformats.org/officeDocument/2006/relationships/slide" Target="slides/slide344.xml"/><Relationship Id="rId376" Type="http://schemas.openxmlformats.org/officeDocument/2006/relationships/slide" Target="slides/slide365.xml"/><Relationship Id="rId397" Type="http://schemas.openxmlformats.org/officeDocument/2006/relationships/slide" Target="slides/slide386.xml"/><Relationship Id="rId4" Type="http://schemas.openxmlformats.org/officeDocument/2006/relationships/slideMaster" Target="slideMasters/slideMaster4.xml"/><Relationship Id="rId180" Type="http://schemas.openxmlformats.org/officeDocument/2006/relationships/slide" Target="slides/slide169.xml"/><Relationship Id="rId215" Type="http://schemas.openxmlformats.org/officeDocument/2006/relationships/slide" Target="slides/slide204.xml"/><Relationship Id="rId236" Type="http://schemas.openxmlformats.org/officeDocument/2006/relationships/slide" Target="slides/slide225.xml"/><Relationship Id="rId257" Type="http://schemas.openxmlformats.org/officeDocument/2006/relationships/slide" Target="slides/slide246.xml"/><Relationship Id="rId278" Type="http://schemas.openxmlformats.org/officeDocument/2006/relationships/slide" Target="slides/slide267.xml"/><Relationship Id="rId401" Type="http://schemas.openxmlformats.org/officeDocument/2006/relationships/slide" Target="slides/slide390.xml"/><Relationship Id="rId422" Type="http://schemas.openxmlformats.org/officeDocument/2006/relationships/slide" Target="slides/slide411.xml"/><Relationship Id="rId443" Type="http://schemas.openxmlformats.org/officeDocument/2006/relationships/notesMaster" Target="notesMasters/notesMaster1.xml"/><Relationship Id="rId303" Type="http://schemas.openxmlformats.org/officeDocument/2006/relationships/slide" Target="slides/slide292.xml"/><Relationship Id="rId42" Type="http://schemas.openxmlformats.org/officeDocument/2006/relationships/slide" Target="slides/slide31.xml"/><Relationship Id="rId84" Type="http://schemas.openxmlformats.org/officeDocument/2006/relationships/slide" Target="slides/slide73.xml"/><Relationship Id="rId138" Type="http://schemas.openxmlformats.org/officeDocument/2006/relationships/slide" Target="slides/slide127.xml"/><Relationship Id="rId345" Type="http://schemas.openxmlformats.org/officeDocument/2006/relationships/slide" Target="slides/slide334.xml"/><Relationship Id="rId387" Type="http://schemas.openxmlformats.org/officeDocument/2006/relationships/slide" Target="slides/slide376.xml"/><Relationship Id="rId191" Type="http://schemas.openxmlformats.org/officeDocument/2006/relationships/slide" Target="slides/slide180.xml"/><Relationship Id="rId205" Type="http://schemas.openxmlformats.org/officeDocument/2006/relationships/slide" Target="slides/slide194.xml"/><Relationship Id="rId247" Type="http://schemas.openxmlformats.org/officeDocument/2006/relationships/slide" Target="slides/slide236.xml"/><Relationship Id="rId412" Type="http://schemas.openxmlformats.org/officeDocument/2006/relationships/slide" Target="slides/slide401.xml"/><Relationship Id="rId107" Type="http://schemas.openxmlformats.org/officeDocument/2006/relationships/slide" Target="slides/slide96.xml"/><Relationship Id="rId289" Type="http://schemas.openxmlformats.org/officeDocument/2006/relationships/slide" Target="slides/slide278.xml"/><Relationship Id="rId11" Type="http://schemas.openxmlformats.org/officeDocument/2006/relationships/slideMaster" Target="slideMasters/slideMaster11.xml"/><Relationship Id="rId53" Type="http://schemas.openxmlformats.org/officeDocument/2006/relationships/slide" Target="slides/slide42.xml"/><Relationship Id="rId149" Type="http://schemas.openxmlformats.org/officeDocument/2006/relationships/slide" Target="slides/slide138.xml"/><Relationship Id="rId314" Type="http://schemas.openxmlformats.org/officeDocument/2006/relationships/slide" Target="slides/slide303.xml"/><Relationship Id="rId356" Type="http://schemas.openxmlformats.org/officeDocument/2006/relationships/slide" Target="slides/slide345.xml"/><Relationship Id="rId398" Type="http://schemas.openxmlformats.org/officeDocument/2006/relationships/slide" Target="slides/slide387.xml"/><Relationship Id="rId95" Type="http://schemas.openxmlformats.org/officeDocument/2006/relationships/slide" Target="slides/slide84.xml"/><Relationship Id="rId160" Type="http://schemas.openxmlformats.org/officeDocument/2006/relationships/slide" Target="slides/slide149.xml"/><Relationship Id="rId216" Type="http://schemas.openxmlformats.org/officeDocument/2006/relationships/slide" Target="slides/slide205.xml"/><Relationship Id="rId423" Type="http://schemas.openxmlformats.org/officeDocument/2006/relationships/slide" Target="slides/slide412.xml"/><Relationship Id="rId258" Type="http://schemas.openxmlformats.org/officeDocument/2006/relationships/slide" Target="slides/slide247.xml"/><Relationship Id="rId22" Type="http://schemas.openxmlformats.org/officeDocument/2006/relationships/slide" Target="slides/slide11.xml"/><Relationship Id="rId64" Type="http://schemas.openxmlformats.org/officeDocument/2006/relationships/slide" Target="slides/slide53.xml"/><Relationship Id="rId118" Type="http://schemas.openxmlformats.org/officeDocument/2006/relationships/slide" Target="slides/slide107.xml"/><Relationship Id="rId325" Type="http://schemas.openxmlformats.org/officeDocument/2006/relationships/slide" Target="slides/slide314.xml"/><Relationship Id="rId367" Type="http://schemas.openxmlformats.org/officeDocument/2006/relationships/slide" Target="slides/slide356.xml"/><Relationship Id="rId171" Type="http://schemas.openxmlformats.org/officeDocument/2006/relationships/slide" Target="slides/slide160.xml"/><Relationship Id="rId227" Type="http://schemas.openxmlformats.org/officeDocument/2006/relationships/slide" Target="slides/slide216.xml"/><Relationship Id="rId269" Type="http://schemas.openxmlformats.org/officeDocument/2006/relationships/slide" Target="slides/slide258.xml"/><Relationship Id="rId434" Type="http://schemas.openxmlformats.org/officeDocument/2006/relationships/slide" Target="slides/slide423.xml"/><Relationship Id="rId33" Type="http://schemas.openxmlformats.org/officeDocument/2006/relationships/slide" Target="slides/slide22.xml"/><Relationship Id="rId129" Type="http://schemas.openxmlformats.org/officeDocument/2006/relationships/slide" Target="slides/slide118.xml"/><Relationship Id="rId280" Type="http://schemas.openxmlformats.org/officeDocument/2006/relationships/slide" Target="slides/slide269.xml"/><Relationship Id="rId336" Type="http://schemas.openxmlformats.org/officeDocument/2006/relationships/slide" Target="slides/slide325.xml"/><Relationship Id="rId75" Type="http://schemas.openxmlformats.org/officeDocument/2006/relationships/slide" Target="slides/slide64.xml"/><Relationship Id="rId140" Type="http://schemas.openxmlformats.org/officeDocument/2006/relationships/slide" Target="slides/slide129.xml"/><Relationship Id="rId182" Type="http://schemas.openxmlformats.org/officeDocument/2006/relationships/slide" Target="slides/slide171.xml"/><Relationship Id="rId378" Type="http://schemas.openxmlformats.org/officeDocument/2006/relationships/slide" Target="slides/slide367.xml"/><Relationship Id="rId403" Type="http://schemas.openxmlformats.org/officeDocument/2006/relationships/slide" Target="slides/slide392.xml"/><Relationship Id="rId6" Type="http://schemas.openxmlformats.org/officeDocument/2006/relationships/slideMaster" Target="slideMasters/slideMaster6.xml"/><Relationship Id="rId238" Type="http://schemas.openxmlformats.org/officeDocument/2006/relationships/slide" Target="slides/slide227.xml"/><Relationship Id="rId445" Type="http://schemas.openxmlformats.org/officeDocument/2006/relationships/viewProps" Target="viewProps.xml"/><Relationship Id="rId291" Type="http://schemas.openxmlformats.org/officeDocument/2006/relationships/slide" Target="slides/slide280.xml"/><Relationship Id="rId305" Type="http://schemas.openxmlformats.org/officeDocument/2006/relationships/slide" Target="slides/slide294.xml"/><Relationship Id="rId347" Type="http://schemas.openxmlformats.org/officeDocument/2006/relationships/slide" Target="slides/slide336.xml"/><Relationship Id="rId44" Type="http://schemas.openxmlformats.org/officeDocument/2006/relationships/slide" Target="slides/slide33.xml"/><Relationship Id="rId86" Type="http://schemas.openxmlformats.org/officeDocument/2006/relationships/slide" Target="slides/slide75.xml"/><Relationship Id="rId151" Type="http://schemas.openxmlformats.org/officeDocument/2006/relationships/slide" Target="slides/slide140.xml"/><Relationship Id="rId389" Type="http://schemas.openxmlformats.org/officeDocument/2006/relationships/slide" Target="slides/slide378.xml"/><Relationship Id="rId193" Type="http://schemas.openxmlformats.org/officeDocument/2006/relationships/slide" Target="slides/slide182.xml"/><Relationship Id="rId207" Type="http://schemas.openxmlformats.org/officeDocument/2006/relationships/slide" Target="slides/slide196.xml"/><Relationship Id="rId249" Type="http://schemas.openxmlformats.org/officeDocument/2006/relationships/slide" Target="slides/slide238.xml"/><Relationship Id="rId414" Type="http://schemas.openxmlformats.org/officeDocument/2006/relationships/slide" Target="slides/slide403.xml"/><Relationship Id="rId13" Type="http://schemas.openxmlformats.org/officeDocument/2006/relationships/slide" Target="slides/slide2.xml"/><Relationship Id="rId109" Type="http://schemas.openxmlformats.org/officeDocument/2006/relationships/slide" Target="slides/slide98.xml"/><Relationship Id="rId260" Type="http://schemas.openxmlformats.org/officeDocument/2006/relationships/slide" Target="slides/slide249.xml"/><Relationship Id="rId316" Type="http://schemas.openxmlformats.org/officeDocument/2006/relationships/slide" Target="slides/slide305.xml"/><Relationship Id="rId55" Type="http://schemas.openxmlformats.org/officeDocument/2006/relationships/slide" Target="slides/slide44.xml"/><Relationship Id="rId97" Type="http://schemas.openxmlformats.org/officeDocument/2006/relationships/slide" Target="slides/slide86.xml"/><Relationship Id="rId120" Type="http://schemas.openxmlformats.org/officeDocument/2006/relationships/slide" Target="slides/slide109.xml"/><Relationship Id="rId358" Type="http://schemas.openxmlformats.org/officeDocument/2006/relationships/slide" Target="slides/slide347.xml"/><Relationship Id="rId162" Type="http://schemas.openxmlformats.org/officeDocument/2006/relationships/slide" Target="slides/slide151.xml"/><Relationship Id="rId218" Type="http://schemas.openxmlformats.org/officeDocument/2006/relationships/slide" Target="slides/slide207.xml"/><Relationship Id="rId425" Type="http://schemas.openxmlformats.org/officeDocument/2006/relationships/slide" Target="slides/slide414.xml"/><Relationship Id="rId271" Type="http://schemas.openxmlformats.org/officeDocument/2006/relationships/slide" Target="slides/slide260.xml"/><Relationship Id="rId24" Type="http://schemas.openxmlformats.org/officeDocument/2006/relationships/slide" Target="slides/slide13.xml"/><Relationship Id="rId66" Type="http://schemas.openxmlformats.org/officeDocument/2006/relationships/slide" Target="slides/slide55.xml"/><Relationship Id="rId131" Type="http://schemas.openxmlformats.org/officeDocument/2006/relationships/slide" Target="slides/slide120.xml"/><Relationship Id="rId327" Type="http://schemas.openxmlformats.org/officeDocument/2006/relationships/slide" Target="slides/slide316.xml"/><Relationship Id="rId369" Type="http://schemas.openxmlformats.org/officeDocument/2006/relationships/slide" Target="slides/slide358.xml"/><Relationship Id="rId173" Type="http://schemas.openxmlformats.org/officeDocument/2006/relationships/slide" Target="slides/slide162.xml"/><Relationship Id="rId229" Type="http://schemas.openxmlformats.org/officeDocument/2006/relationships/slide" Target="slides/slide218.xml"/><Relationship Id="rId380" Type="http://schemas.openxmlformats.org/officeDocument/2006/relationships/slide" Target="slides/slide369.xml"/><Relationship Id="rId436" Type="http://schemas.openxmlformats.org/officeDocument/2006/relationships/slide" Target="slides/slide425.xml"/><Relationship Id="rId240" Type="http://schemas.openxmlformats.org/officeDocument/2006/relationships/slide" Target="slides/slide229.xml"/><Relationship Id="rId35" Type="http://schemas.openxmlformats.org/officeDocument/2006/relationships/slide" Target="slides/slide24.xml"/><Relationship Id="rId77" Type="http://schemas.openxmlformats.org/officeDocument/2006/relationships/slide" Target="slides/slide66.xml"/><Relationship Id="rId100" Type="http://schemas.openxmlformats.org/officeDocument/2006/relationships/slide" Target="slides/slide89.xml"/><Relationship Id="rId282" Type="http://schemas.openxmlformats.org/officeDocument/2006/relationships/slide" Target="slides/slide271.xml"/><Relationship Id="rId338" Type="http://schemas.openxmlformats.org/officeDocument/2006/relationships/slide" Target="slides/slide327.xml"/><Relationship Id="rId8" Type="http://schemas.openxmlformats.org/officeDocument/2006/relationships/slideMaster" Target="slideMasters/slideMaster8.xml"/><Relationship Id="rId142" Type="http://schemas.openxmlformats.org/officeDocument/2006/relationships/slide" Target="slides/slide131.xml"/><Relationship Id="rId184" Type="http://schemas.openxmlformats.org/officeDocument/2006/relationships/slide" Target="slides/slide173.xml"/><Relationship Id="rId391" Type="http://schemas.openxmlformats.org/officeDocument/2006/relationships/slide" Target="slides/slide380.xml"/><Relationship Id="rId405" Type="http://schemas.openxmlformats.org/officeDocument/2006/relationships/slide" Target="slides/slide394.xml"/><Relationship Id="rId447" Type="http://schemas.openxmlformats.org/officeDocument/2006/relationships/tableStyles" Target="tableStyles.xml"/><Relationship Id="rId251" Type="http://schemas.openxmlformats.org/officeDocument/2006/relationships/slide" Target="slides/slide240.xml"/><Relationship Id="rId46" Type="http://schemas.openxmlformats.org/officeDocument/2006/relationships/slide" Target="slides/slide35.xml"/><Relationship Id="rId293" Type="http://schemas.openxmlformats.org/officeDocument/2006/relationships/slide" Target="slides/slide282.xml"/><Relationship Id="rId307" Type="http://schemas.openxmlformats.org/officeDocument/2006/relationships/slide" Target="slides/slide296.xml"/><Relationship Id="rId349" Type="http://schemas.openxmlformats.org/officeDocument/2006/relationships/slide" Target="slides/slide338.xml"/><Relationship Id="rId88" Type="http://schemas.openxmlformats.org/officeDocument/2006/relationships/slide" Target="slides/slide77.xml"/><Relationship Id="rId111" Type="http://schemas.openxmlformats.org/officeDocument/2006/relationships/slide" Target="slides/slide100.xml"/><Relationship Id="rId153" Type="http://schemas.openxmlformats.org/officeDocument/2006/relationships/slide" Target="slides/slide142.xml"/><Relationship Id="rId195" Type="http://schemas.openxmlformats.org/officeDocument/2006/relationships/slide" Target="slides/slide184.xml"/><Relationship Id="rId209" Type="http://schemas.openxmlformats.org/officeDocument/2006/relationships/slide" Target="slides/slide198.xml"/><Relationship Id="rId360" Type="http://schemas.openxmlformats.org/officeDocument/2006/relationships/slide" Target="slides/slide349.xml"/><Relationship Id="rId416" Type="http://schemas.openxmlformats.org/officeDocument/2006/relationships/slide" Target="slides/slide405.xml"/><Relationship Id="rId220" Type="http://schemas.openxmlformats.org/officeDocument/2006/relationships/slide" Target="slides/slide209.xml"/><Relationship Id="rId15" Type="http://schemas.openxmlformats.org/officeDocument/2006/relationships/slide" Target="slides/slide4.xml"/><Relationship Id="rId57" Type="http://schemas.openxmlformats.org/officeDocument/2006/relationships/slide" Target="slides/slide46.xml"/><Relationship Id="rId262" Type="http://schemas.openxmlformats.org/officeDocument/2006/relationships/slide" Target="slides/slide251.xml"/><Relationship Id="rId318" Type="http://schemas.openxmlformats.org/officeDocument/2006/relationships/slide" Target="slides/slide307.xml"/><Relationship Id="rId99" Type="http://schemas.openxmlformats.org/officeDocument/2006/relationships/slide" Target="slides/slide88.xml"/><Relationship Id="rId122" Type="http://schemas.openxmlformats.org/officeDocument/2006/relationships/slide" Target="slides/slide111.xml"/><Relationship Id="rId164" Type="http://schemas.openxmlformats.org/officeDocument/2006/relationships/slide" Target="slides/slide153.xml"/><Relationship Id="rId371" Type="http://schemas.openxmlformats.org/officeDocument/2006/relationships/slide" Target="slides/slide360.xml"/><Relationship Id="rId427" Type="http://schemas.openxmlformats.org/officeDocument/2006/relationships/slide" Target="slides/slide416.xml"/><Relationship Id="rId26" Type="http://schemas.openxmlformats.org/officeDocument/2006/relationships/slide" Target="slides/slide15.xml"/><Relationship Id="rId231" Type="http://schemas.openxmlformats.org/officeDocument/2006/relationships/slide" Target="slides/slide220.xml"/><Relationship Id="rId273" Type="http://schemas.openxmlformats.org/officeDocument/2006/relationships/slide" Target="slides/slide262.xml"/><Relationship Id="rId329" Type="http://schemas.openxmlformats.org/officeDocument/2006/relationships/slide" Target="slides/slide318.xml"/><Relationship Id="rId68" Type="http://schemas.openxmlformats.org/officeDocument/2006/relationships/slide" Target="slides/slide57.xml"/><Relationship Id="rId133" Type="http://schemas.openxmlformats.org/officeDocument/2006/relationships/slide" Target="slides/slide122.xml"/><Relationship Id="rId175" Type="http://schemas.openxmlformats.org/officeDocument/2006/relationships/slide" Target="slides/slide164.xml"/><Relationship Id="rId340" Type="http://schemas.openxmlformats.org/officeDocument/2006/relationships/slide" Target="slides/slide329.xml"/><Relationship Id="rId200" Type="http://schemas.openxmlformats.org/officeDocument/2006/relationships/slide" Target="slides/slide189.xml"/><Relationship Id="rId382" Type="http://schemas.openxmlformats.org/officeDocument/2006/relationships/slide" Target="slides/slide371.xml"/><Relationship Id="rId438" Type="http://schemas.openxmlformats.org/officeDocument/2006/relationships/slide" Target="slides/slide427.xml"/><Relationship Id="rId242" Type="http://schemas.openxmlformats.org/officeDocument/2006/relationships/slide" Target="slides/slide231.xml"/><Relationship Id="rId284" Type="http://schemas.openxmlformats.org/officeDocument/2006/relationships/slide" Target="slides/slide273.xml"/><Relationship Id="rId37" Type="http://schemas.openxmlformats.org/officeDocument/2006/relationships/slide" Target="slides/slide26.xml"/><Relationship Id="rId79" Type="http://schemas.openxmlformats.org/officeDocument/2006/relationships/slide" Target="slides/slide68.xml"/><Relationship Id="rId102" Type="http://schemas.openxmlformats.org/officeDocument/2006/relationships/slide" Target="slides/slide91.xml"/><Relationship Id="rId144" Type="http://schemas.openxmlformats.org/officeDocument/2006/relationships/slide" Target="slides/slide133.xml"/><Relationship Id="rId90" Type="http://schemas.openxmlformats.org/officeDocument/2006/relationships/slide" Target="slides/slide79.xml"/><Relationship Id="rId186" Type="http://schemas.openxmlformats.org/officeDocument/2006/relationships/slide" Target="slides/slide175.xml"/><Relationship Id="rId351" Type="http://schemas.openxmlformats.org/officeDocument/2006/relationships/slide" Target="slides/slide340.xml"/><Relationship Id="rId393" Type="http://schemas.openxmlformats.org/officeDocument/2006/relationships/slide" Target="slides/slide382.xml"/><Relationship Id="rId407" Type="http://schemas.openxmlformats.org/officeDocument/2006/relationships/slide" Target="slides/slide396.xml"/><Relationship Id="rId211" Type="http://schemas.openxmlformats.org/officeDocument/2006/relationships/slide" Target="slides/slide200.xml"/><Relationship Id="rId253" Type="http://schemas.openxmlformats.org/officeDocument/2006/relationships/slide" Target="slides/slide242.xml"/><Relationship Id="rId295" Type="http://schemas.openxmlformats.org/officeDocument/2006/relationships/slide" Target="slides/slide284.xml"/><Relationship Id="rId309" Type="http://schemas.openxmlformats.org/officeDocument/2006/relationships/slide" Target="slides/slide298.xml"/><Relationship Id="rId48" Type="http://schemas.openxmlformats.org/officeDocument/2006/relationships/slide" Target="slides/slide37.xml"/><Relationship Id="rId113" Type="http://schemas.openxmlformats.org/officeDocument/2006/relationships/slide" Target="slides/slide102.xml"/><Relationship Id="rId320" Type="http://schemas.openxmlformats.org/officeDocument/2006/relationships/slide" Target="slides/slide309.xml"/><Relationship Id="rId155" Type="http://schemas.openxmlformats.org/officeDocument/2006/relationships/slide" Target="slides/slide144.xml"/><Relationship Id="rId197" Type="http://schemas.openxmlformats.org/officeDocument/2006/relationships/slide" Target="slides/slide186.xml"/><Relationship Id="rId362" Type="http://schemas.openxmlformats.org/officeDocument/2006/relationships/slide" Target="slides/slide351.xml"/><Relationship Id="rId418" Type="http://schemas.openxmlformats.org/officeDocument/2006/relationships/slide" Target="slides/slide407.xml"/><Relationship Id="rId222" Type="http://schemas.openxmlformats.org/officeDocument/2006/relationships/slide" Target="slides/slide211.xml"/><Relationship Id="rId264" Type="http://schemas.openxmlformats.org/officeDocument/2006/relationships/slide" Target="slides/slide253.xml"/><Relationship Id="rId17" Type="http://schemas.openxmlformats.org/officeDocument/2006/relationships/slide" Target="slides/slide6.xml"/><Relationship Id="rId59" Type="http://schemas.openxmlformats.org/officeDocument/2006/relationships/slide" Target="slides/slide48.xml"/><Relationship Id="rId124" Type="http://schemas.openxmlformats.org/officeDocument/2006/relationships/slide" Target="slides/slide113.xml"/><Relationship Id="rId70" Type="http://schemas.openxmlformats.org/officeDocument/2006/relationships/slide" Target="slides/slide59.xml"/><Relationship Id="rId166" Type="http://schemas.openxmlformats.org/officeDocument/2006/relationships/slide" Target="slides/slide155.xml"/><Relationship Id="rId331" Type="http://schemas.openxmlformats.org/officeDocument/2006/relationships/slide" Target="slides/slide320.xml"/><Relationship Id="rId373" Type="http://schemas.openxmlformats.org/officeDocument/2006/relationships/slide" Target="slides/slide362.xml"/><Relationship Id="rId429" Type="http://schemas.openxmlformats.org/officeDocument/2006/relationships/slide" Target="slides/slide418.xml"/><Relationship Id="rId1" Type="http://schemas.openxmlformats.org/officeDocument/2006/relationships/slideMaster" Target="slideMasters/slideMaster1.xml"/><Relationship Id="rId233" Type="http://schemas.openxmlformats.org/officeDocument/2006/relationships/slide" Target="slides/slide222.xml"/><Relationship Id="rId440" Type="http://schemas.openxmlformats.org/officeDocument/2006/relationships/slide" Target="slides/slide429.xml"/><Relationship Id="rId28" Type="http://schemas.openxmlformats.org/officeDocument/2006/relationships/slide" Target="slides/slide17.xml"/><Relationship Id="rId275" Type="http://schemas.openxmlformats.org/officeDocument/2006/relationships/slide" Target="slides/slide264.xml"/><Relationship Id="rId300" Type="http://schemas.openxmlformats.org/officeDocument/2006/relationships/slide" Target="slides/slide289.xml"/><Relationship Id="rId81" Type="http://schemas.openxmlformats.org/officeDocument/2006/relationships/slide" Target="slides/slide70.xml"/><Relationship Id="rId135" Type="http://schemas.openxmlformats.org/officeDocument/2006/relationships/slide" Target="slides/slide124.xml"/><Relationship Id="rId177" Type="http://schemas.openxmlformats.org/officeDocument/2006/relationships/slide" Target="slides/slide166.xml"/><Relationship Id="rId342" Type="http://schemas.openxmlformats.org/officeDocument/2006/relationships/slide" Target="slides/slide331.xml"/><Relationship Id="rId384" Type="http://schemas.openxmlformats.org/officeDocument/2006/relationships/slide" Target="slides/slide373.xml"/><Relationship Id="rId202" Type="http://schemas.openxmlformats.org/officeDocument/2006/relationships/slide" Target="slides/slide191.xml"/><Relationship Id="rId244" Type="http://schemas.openxmlformats.org/officeDocument/2006/relationships/slide" Target="slides/slide233.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1:50:13.6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82,'149'-2,"162"4,-200 11,26 1,244-14,-209-14,-11 0,525 13,-328 3,-259-7,105-17,-106 8,122 0,-127 16,128-3,-108-12,-63 6,53-1,538 9,-590 2,53 8,43 3,53-15,89 2,-142 11,62 2,-177-14,0 2,38 7,267 45,-121-22,-141-23,0-4,102-7,-56 0,-20 1,116-15,-66 2,-87 9,115-23,-36 0,-105 22,27-2,0 3,106 6,-67 1,1792-2,-1843 3,63 11,-29-3,335 41,-202-25,-137-16,-25-2,59 0,-1 3,-21-1,49 3,57 2,599-17,-757-1,1-3,81-18,-12 1,317-65,-394 79,0 1,70-3,76 11,-67 2,-50-3,-131 0,17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38.6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55,'36'2,"55"9,-52-5,42 2,77-7,152 8,-9 20,271 13,-484-42,245-2,-181-13,-49 4,6 0,74-5,-119 15,-3 1,1-4,73-12,-38 1,185-3,-238 16,229-23,-164 11,118 2,-204 12</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41.4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1,'25'0,"362"15,-256-4,162-10,-140-2,622 1,-738 1,59 12,-56-7,42 2,80-10,67 4,-135 10,15 2,74-13,-146-1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44.1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1,'1057'0,"-878"14,6 0,-125-16,-37 0,0 2,0 0,1 1,25 5,-29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45.94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0 188,'61'3,"116"21,-109-13,76 4,162-14,-156-2,134-23,-114 6,397-35,-161 40,-55 3,-62-5,329-35,-447 19,-113 22,-18 2,55-3,-26 11,79 11,14 1,-136-12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48.8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03.4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0 143,'30'-2,"0"-1,30-7,19-2,197-19,-128 17,3 0,-61 1,36-7,185-3,1071 25,-1346 0,-1 2,0 1,0 2,40 13,-9-3,-27-9,-23-6,29 10,-23-3</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08.05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0 142,'1691'0,"-1634"-3,69-11,25-3,-8 17,29-2,-53-14,15-2,-86 16,116-11,-56 1,213 4,-247 8,-19-2,78-14,19-1,-95 16,1 1,-1 3,-1 3,59 13,-38-3,1-3,115 3,-153-13,60 11,26 2,1-14,-86-2</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32.83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0 107,'32'-2,"0"-1,55-14,-28 5,12-3,-35 7,73-8,-74 15,127-12,-21 0,202 6,-249 8,-51 1,69 12,25 3,69 1,57 2,903-21,-1144 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36.67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0 109,'48'-3,"65"-10,11-2,85-3,-62 4,37-4,89-5,251 19,-289 6,-171 1,81 14,-85-8,44 6,143 13,-178-26,141 10,123 11,4-24,-122-1,-139 2,-18 2,1-3,97-14,-60-5,53-10,-107 25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3:44.4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0 108,'169'-2,"191"5,-4 31,79 3,-415-37,19-1,0 2,67 11,59 11,-53-10,168 10,0-24,-99-1,1292 2,-1279-16,-51 1,133-11,-144 15,173 7,-173 6,-90-4,80-15,-76 9,61-2,87-7,-108 8,62-10,43-3,233 17,-235 8,783-3,-939 1,64 13,-9-1,446-3,-332-12,443 2,-618-2,-1 0,46-12,15-1,-28 6,65-18,-77 15,0 2,84-6,138 15,-130 3,-88 0,67 13,28 1,-25-16,30 2,-150-2,1 0,0 0,0 0,0 0,0 1,0-1,0 0,0 1,0-1,0 1,-1-1,1 1,0 0,0 0,-1 0,1 0,0 0,-1 0,2 2,-2 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1:50:21.27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0 164,'749'0,"-581"13,-11 0,225-13,-174-1,-41-12,-29 1,8-2,17 0,608 13,-364 2,652-1,-1003 2,0 1,0 3,82 20,-106-19,1-2,55 2,70-8,-58-1,232 2,-300-1,-1-3,34-6,-17 1,7 0,-3 1,60-4,403 10,-256 4,537-2,-720-4,0-4,124-29,-168 30,89-28,-94 25,1 1,0 2,0 1,0 1,37-2,680 9,-442 18,-244-14,121 22,-36-2,-35-5,-44-10,-21-2,0-2,46 0,27-7,170 9,320 9,-414-19,-71 0,141 2,-137 11,8 1,13 1,22 1,138-33,-172 8,164 8,-146 3,-132-1,-3 1,1 0,0-2,0-1,-1 0,1-1,34-11,-29 6,0 0,0 2,0 1,1 1,26-1,3 4,67 5,-93 1,-9 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06.13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1,'1521'0,"-1492"0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08.8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37,'10'-1,"-1"0,1-1,0 0,11-4,17-3,45-1,0 4,115 6,-103 2,876-1,-926-1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34.6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0 215,'54'-3,"58"-9,2-1,604 2,-435 14,-169-2,132-3,-108-16,28 0,367 17,-252 3,-178 1,-1 6,126 25,-80-9,242 11,-141-19,-5 0,295-15,-275-3,-8-20,-116 5,108-15,69-5,157-9,-228 18,-124 10,45-3,-115 19,173-12,180-11,4 25,-149 1,61-20,-24 1,607 16,-423 3,-403 2,145 26,-109-11,71 7,232 3,706-31,-1012-3,0-5,154-32,-192 32,1 3,0 3,76 7,-32-1,1490-1,-1578-1,39 6,-24 2</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4:40.10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0 108,'934'0,"-521"-17,-96 1,449 12,-682 4,-36-2,88-16,-49 5,-19 4,220-19,142 27,-206 3,-164 0,61 12,17 0,193 32,-190-22,-71-13,128 17,36 4,-117-14,152 5,295-25,-337-15,-41 0,5 1,-88 4,208 3,-295 9,20 2,0 2,37 8,-32-4,46 2,85 7,19 0,-69-13,215-21,-168 3,201 7,-267 8,-24-5,99-17,-148 17,216-37,-87 11,-90 14,107-8,5 6,72-2,-133 21,-87-1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16.4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85,'69'-1,"17"0,144 17,68 21,-207-25,98 0,93-13,-110-1,353 2,-485-2,71-13,4-1,326 11,-249 7,670-2,-800-3,66-12,6 0,21-3,39-1,373 17,-284 4,-34-21,-19 1,176 18,-176 1,-217-1,1-1,-1 0,20-4,-8-3</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22.9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0 142,'6'-1,"-1"0,1 0,-1 0,1 0,10-5,17-4,30 3,122 2,-15 2,-66-13,-8 1,39 12,-10 1,-23-13,-66 8,43-3,344 8,-220 4,-8-1,217-3,-239-16,29 0,-186 17,308 4,-198 15,-45-4,-29-6,186 19,6-1,-173-16,18 4,57 6,21-2,25 1,-172-18,6 0,0 0,0 2,32 7,-23-2,1-2,69 4,73-11,-70-1,1318 2,-1374-3,0-3,90-20,29-4,-165 29,38-3,0-1,0-3,-1-1,51-18,-55 13,0 3,1 1,56-7,-49 11,362-31,726 39,-1103-2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42.2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1,'10'0,"-1"1,0 1,0 0,14 4,19 4,99 13,208 4,596-27,-398-1,-72 1,-408 3,69 12,31 2,18-1,80 26,-109-19,302 4,809-28,-1229-2,0-1,0-1,59-18,39-6,-100 25,-21 3,-1-1,23-6,-14 0</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5:48.16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3,'537'14,"-12"49,-209-28,-126-17,292-4,-31-3,-307 2,94 10,330-2,-559-21,25-2,70-13,7-1,369 11,-272 7,-112-3,26 0,144 17,-111-1,1-6,169-12,-96-18,-112 9,213-23,-81-1,420-31,-499 51,228-10,-246 25,266 5,84 54,-304-28,-65-18,207-6,-294-9,59-11,13-1,-98 14,-1 1,0 0,0 2,25 4,12 4,110 6,59-17,-96 0,-87-1,75-14,15-2,-63 15,88 6,-149-2,0 0,-1 1,1 0,-1 0,0 1,0 0,0 0,0 1,0 0,0 0,-1 0,8 8,4 5,-1 1,23 31,14 14,-52-60,1-1,0 0,0 1,-1-1,2-1,-1 1,0 0,0-1,0 1,1-1,-1 0,1 0,-1 0,1-1,-1 1,1-1,5 0,-1-1,0 0,0 0,0-1,0 0,-1-1,12-5,17-9</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13.9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75,'16'0,"51"0,116-14,-149 9,13-2,57-16,-74 15,-1 2,1 1,47-1,94 7,-75 1,1974 0,-1097-3,-907 4,117 22,-45-5,203 13,52 7,-67-18,-1-22,-131-1,-67 2,149-3,-122-19,-69 6,-2 2,-27 3,89-4,162 15,-297-1,31 2,-39-2,-1 0,0 0,1 1,-1-1,0 0,0 1,1-1,-1 1,0-1,0 1,0-1,0 1,0 0,1 0,-1 0,-1-1,1 1,0 0,0 0,0 0,0 0,-1 1,1-1,0 0,0 1,-2 14</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16.4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1,'25'0,"189"4,-162-1,-1 3,57 14,-4 6,147 32,-191-47,1-3,76 0,960-12,-782 18,-250-6,132 21,-138-19,113 5,63-17,-82 0,-119 2,-5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1:50:25.73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0,'472'0,"-425"3,0 1,65 16,-56-9,59 3,39 0,87 2,1170-17,-1256-5,183-32,-246 30,149 5,-138 5,8 3,0 6,160 35,-13-13,-233-30,127 7,46 5,-55-4,155-10,-142-3,637 2,-760-1,60-12,-57 7,47-2,-49 6,40-8,-1-1,-50 9</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33.5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1,'2983'0,"-2943"2,77 14,13 1,12 0,4 0,-110-13,50 10,12 2,12 2,-72-10,61 5,116-12,-122-3,155 16,40 9,1-24,-115 0,-137 3,74 13,-3 0,305-9,-232-8,-62 3,139-3,-95-16,31 0,-50 18,-115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37.2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0 109,'8'-7,"0"1,0 1,0-1,1 1,-1 1,1 0,0 0,1 0,14-2,11-2,47-3,-23 4,325-25,3 32,-155 3,-148-4,19 0,149 17,-110-3,212-6,-56-4,-120 13,-22-1,24 3,28 2,-60-3,2 1,174-16,-199-3,-89-1,1-2,36-8,-31 5,49-4,327 9,-220 4,-121-6,98-16,-122 12,193-29,-116 12,-92 19</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41.76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39,'17'-1,"1"-1,30-7,11-1,496-7,-415 18,410 22,94-8,-492-15,82 18,-23 0,431-16,-303-4,-85 18,-84-2,142 24,-80-7,-151-24,127 15,-16-7,-27-3,187 10,1-22,-142-1,200 1,-389-2,0 0,0-2,0 0,40-14,32-7,-30 16,103-3,68 15,-76 0,2729-3,-2844-2,75-14,22-2,42 1,-9 1,29-2,82-2,328 21,-560 1,70 13,43 2,206-16,-166-2,-175 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6:48.87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16,'107'-1,"170"22,-173-10,205-6,-177-7,77 0,305 5,-109 36,-272-22,183 2,0-21,-103 0,-184 2,78 0,107-15,-86-2,8-3,177-2,405 24,-474 16,-46-1,94 9,-216-17,37 6,82 6,401-19,-287-4,-223 2,55 1,193-23,-213 11,209 7,-184 6,1056-2,-980-19,-23 1,-190 18,1 0,-1-1,0 0,0-1,1 0,-1 0,0-1,14-6,-19 7,1 1,-1-1,1 1,0 0,-1 1,1-1,0 1,-1 0,1 0,0 0,-1 1,9 1,6 3,33 13,-15-4,11 1,0-2,1-1,77 6,280-15,-210-5,469 2,-646 0,0-1,-1-1,1 0,-1-1,0-1,0-1,0-1,-1 0,24-12,87-43,-108 53,-1 2,1 0,0 2,38-5,13 5,127 9,-102 11,-61-9,45 3,-53-8,0-2,0-1,1-1,39-9,-20 2,1 3,-1 1,59 2,-89 3,0-1,25-4,-12-2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7:10.7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1,'808'0,"-771"2,-1 1,45 11,-7-2,-27-5,57 9,112 1,528-16,-333-3,1340 2,-1701-3,69-11,9-2,192 11,-249 6,-13 2,73 13,46 3,106-19,-141-1,-103-1,72-14,-6 1,-67 12</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57:54.14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37,'7'0,"0"1,0 0,-1 0,1 1,11 4,18 4,10-3,57 1,-55-6,59 10,-15 6,221 48,-29 1,-183-43,-75-19,-1 0,1-1,-1-2,1 0,0-2,0-1,43-6,15-5,2 4,117 4,-178 3,0-2,41-8,7-1,-34 7,0-2,-1-1,62-22,-62 18,0 3,78-10,-75 14,256-36,37-9,-246 37,87-8,142 21,-194 17,9 1,-89-14,43 10,-44-6,53 2,397-7,-246-5,1586 2,-1803 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58:10.59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0 145,'101'1,"114"-3,-90-14,-8 0,9-1,19-1,323 14,-257 6,2803-2,-2985-2,0-1,41-9,31-4,-19 11,90-9,121-9,3 24,-115 1,547-2,-503 18,-4 1,-182-16,1 1,-1 2,68 20,-57-13,-12-4</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06T08:34:38.96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0,'5'1,"0"-1,0 1,0-1,0 1,0 1,0-1,0 1,0 0,-1 0,1 0,0 1,6 5,3 3,-1 0,17 21,-23-24,0 0,1 0,0 0,0-1,1 0,0-1,0 0,16 8,64 16,61 25,95 32,-222-80,-4-2,1 0,33 1,-30-4,39 10,-29-5,66 6,-8-2,-23 5,-43-9,43 5,-24-5,0 2,-1 2,69 27,-35-11,-37-16,1 0,0-3,0-2,1-1,75-2,-80-4,-6 0,1 1,-1 2,52 8,77 24,-123-29,1-1,-1-2,54-4,53 3,-79 12,-48-9,1-1,17 2,116-5,20 1,-40 23,-108-22</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1:50.0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3,'8'0,"0"1,0 0,14 4,7 2,313 38,-152-21,160 23,-198-36,190-8,-160-5,-117-1,71-13,46-2,-123 14,64-14,-63 9,152-28,-155 28,187-20,214 28,-225 3,-177 0,74 14,22 1,-59-13,109-8,-105-13,-65 10,51-4,316 9,-204 4,579-2,-733 2,1 2,40 9,-23-3,-5-2,213 28,-151-22,101 6,-170-19,165-4,-114-13,-63 9,42-3,75 9,-97 2,0-2,86-13,-102 7</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1:54.10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2,'44'0,"761"22,-291 49,-284-35,-177-29,0-3,1-2,0-3,86-11,177-11,2 22,-154 2,-128-4,1 0,-1-3,61-17,-54 12,83-11,-63 18,94-11,-28 2,192 5,-283 9</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31T03:42:00.01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39,'206'-2,"228"5,-207 13,49 2,846-19,-1059-2,64-11,26-3,16-1,20-1,360 18,-257 3,-287-2,118-1,192 24,-214-5,-37-6,123 8,249-21,-164 0,-235 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29.6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83,'71'1,"1"0,117-13,-90 2,173 6,-10 2,-176-11,-8 2,82 6,43-4,-19-5,218 10,-211 6,233 14,-275-5,154-9,-144-4,-1 0,175 5,-211 10,29 1,-32-14,-42-1,101 11,-121-2,224 26,-90-9,-95-11,146 3,931-19,-694 2,-245 14,-19 0,-146-12,158-5,-149-10,-49 8,36-3,52 6,-93 3</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9-02T03:54:35.31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1,'86'-1,"472"22,-382 0,335 34,-279-45,18 1,447 7,-464-20,-178 0,0-2,0-2,102-26,-127 26,1 2,0 1,1 1,48 4,-19 0,620-2,-656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i="0"/>
            </a:lvl1pPr>
          </a:lstStyle>
          <a:p>
            <a:pPr>
              <a:defRPr/>
            </a:pPr>
            <a:endParaRPr lang="en-US"/>
          </a:p>
        </p:txBody>
      </p:sp>
      <p:sp>
        <p:nvSpPr>
          <p:cNvPr id="22937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i="0"/>
            </a:lvl1pPr>
          </a:lstStyle>
          <a:p>
            <a:pPr>
              <a:defRPr/>
            </a:pPr>
            <a:endParaRPr lang="en-US"/>
          </a:p>
        </p:txBody>
      </p:sp>
      <p:sp>
        <p:nvSpPr>
          <p:cNvPr id="40755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2938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2938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i="0"/>
            </a:lvl1pPr>
          </a:lstStyle>
          <a:p>
            <a:pPr>
              <a:defRPr/>
            </a:pPr>
            <a:endParaRPr lang="en-US"/>
          </a:p>
        </p:txBody>
      </p:sp>
      <p:sp>
        <p:nvSpPr>
          <p:cNvPr id="22938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i="0"/>
            </a:lvl1pPr>
          </a:lstStyle>
          <a:p>
            <a:pPr>
              <a:defRPr/>
            </a:pPr>
            <a:fld id="{5A3BB2A0-9F96-4455-8764-AB3F92E3EFD1}" type="slidenum">
              <a:rPr lang="en-US"/>
              <a:pPr>
                <a:defRPr/>
              </a:pPr>
              <a:t>‹#›</a:t>
            </a:fld>
            <a:endParaRPr lang="en-US"/>
          </a:p>
        </p:txBody>
      </p:sp>
    </p:spTree>
    <p:extLst>
      <p:ext uri="{BB962C8B-B14F-4D97-AF65-F5344CB8AC3E}">
        <p14:creationId xmlns:p14="http://schemas.microsoft.com/office/powerpoint/2010/main" val="1852522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519675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11978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2362460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26525762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26347498"/>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403246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27931218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897029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0336713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15232978"/>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1159079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387725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9838747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0546303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218717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577835321"/>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58863104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287491791"/>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3342771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43818498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42133500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6168699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0932996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50926485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1303218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6141527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57899879"/>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0649850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9805083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8908977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27393935"/>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9123945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2574067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345219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1590894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451974787"/>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13536688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905737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22688884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4835576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76402104"/>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4177832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07725642"/>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20797514"/>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078450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45091729"/>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3295112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5838151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04982029"/>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2627282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6319185"/>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313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79804287"/>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29076194"/>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322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80877822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323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29768029"/>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324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5014998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0540416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6BC3AEBB-4D81-4316-8823-43C51CE6CDB8}"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325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2616648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355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471280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357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21266084"/>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358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1745209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359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372508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2016D83-AE73-432A-86DC-B880A7377623}"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385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497769071"/>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2016D83-AE73-432A-86DC-B880A7377623}"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386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4977690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ADCF55C7-A016-49EF-B2AE-2567801B2A96}"/>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1652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11555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967137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03609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524497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291380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034466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050340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12293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A6046C21-DE63-4D94-9B7D-02E2567E77CD}"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30074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5753F9E1-D94A-4BA7-88F6-8475F20E101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06405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143766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1DD643E8-3ED7-4EAC-83D2-902D213CDDA8}"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182656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dirty="0" err="1">
                <a:solidFill>
                  <a:schemeClr val="bg1"/>
                </a:solidFill>
              </a:rPr>
              <a:t>ousa</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5A3BB2A0-9F96-4455-8764-AB3F92E3EFD1}"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39710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27849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40184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a:extLst>
              <a:ext uri="{FF2B5EF4-FFF2-40B4-BE49-F238E27FC236}">
                <a16:creationId xmlns:a16="http://schemas.microsoft.com/office/drawing/2014/main" id="{29ABC05D-FBA5-45A5-B0F3-3B97D8351F9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44818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57870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2793787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437686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160616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60935403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76502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848255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399682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62927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419719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1354392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68508723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919879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78227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713409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9697370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C786505B-38CF-4412-97DD-EBFB1930CB15}"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7105166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863637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4860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8738081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4668248-35A8-440C-BF77-FC13B8668F03}" type="slidenum">
              <a:rPr kumimoji="0" lang="en-US" sz="1200" b="0" i="0" u="none" strike="noStrike" kern="1200" cap="none" spc="0" normalizeH="0" baseline="0" noProof="0" smtClean="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938018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7A06E6AC-E129-4B8E-BAA8-A8C3E7ACA051}"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0075263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7A06E6AC-E129-4B8E-BAA8-A8C3E7ACA051}"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83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120370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F80912C2-2C74-40E4-BD3F-2855C7F947C2}" type="slidenum">
              <a:rPr kumimoji="0" lang="en-US" sz="1200" b="0" i="0" u="none" strike="noStrike" kern="1200" cap="none" spc="0" normalizeH="0" baseline="0" noProof="0" smtClean="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2165618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412685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49291847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2293055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452051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3934974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4474460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8801151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956292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39521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71124400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6561177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90704973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7396086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96949938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2930634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5926434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123937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983162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79391659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9682881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6208839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54657056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8328600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83545838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407562491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151148873"/>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9913274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332355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87482758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70023404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159</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8494056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160</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03370560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161</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352401801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43496696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204929403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8092621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165</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88793099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2000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0" fontAlgn="base" latinLnBrk="0" hangingPunct="0">
                <a:lnSpc>
                  <a:spcPct val="100000"/>
                </a:lnSpc>
                <a:spcBef>
                  <a:spcPct val="20000"/>
                </a:spcBef>
                <a:spcAft>
                  <a:spcPct val="0"/>
                </a:spcAft>
                <a:buClrTx/>
                <a:buSzTx/>
                <a:buFontTx/>
                <a:buNone/>
                <a:tabLst/>
                <a:defRPr/>
              </a:pPr>
              <a:t>166</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9323602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20000"/>
              </a:spcBef>
              <a:spcAft>
                <a:spcPct val="0"/>
              </a:spcAft>
              <a:buClrTx/>
              <a:buSzTx/>
              <a:buFontTx/>
              <a:buNone/>
              <a:tabLst/>
              <a:defRPr/>
            </a:pPr>
            <a:fld id="{EC150B15-82AA-456A-AD8A-AAAD329F9612}" type="slidenum">
              <a:rPr kumimoji="0" lang="en-US" sz="1200" b="0" i="0" u="none" strike="noStrike" kern="1200" cap="none" spc="0" normalizeH="0" baseline="0" noProof="0">
                <a:ln>
                  <a:noFill/>
                </a:ln>
                <a:solidFill>
                  <a:prstClr val="black"/>
                </a:solidFill>
                <a:effectLst/>
                <a:uLnTx/>
                <a:uFillTx/>
                <a:latin typeface="Verdana" pitchFamily="34" charset="0"/>
                <a:ea typeface="+mn-ea"/>
                <a:cs typeface="+mn-cs"/>
              </a:rPr>
              <a:pPr marL="0" marR="0" lvl="0" indent="0" algn="r" defTabSz="914400" rtl="0" eaLnBrk="1" fontAlgn="base" latinLnBrk="0" hangingPunct="1">
                <a:lnSpc>
                  <a:spcPct val="100000"/>
                </a:lnSpc>
                <a:spcBef>
                  <a:spcPct val="20000"/>
                </a:spcBef>
                <a:spcAft>
                  <a:spcPct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Verdana" pitchFamily="34" charset="0"/>
              <a:ea typeface="+mn-ea"/>
              <a:cs typeface="+mn-cs"/>
            </a:endParaRPr>
          </a:p>
        </p:txBody>
      </p:sp>
    </p:spTree>
    <p:extLst>
      <p:ext uri="{BB962C8B-B14F-4D97-AF65-F5344CB8AC3E}">
        <p14:creationId xmlns:p14="http://schemas.microsoft.com/office/powerpoint/2010/main" val="1939381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58349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1"/>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58203331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767171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6"/>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4596577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279684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51220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20023754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98559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698617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628735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38"/>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2809345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4"/>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74"/>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5105458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30"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2151895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5AFC630-8294-4668-B5F8-C60422C24AA0}" type="slidenum">
              <a:rPr lang="en-US"/>
              <a:pPr>
                <a:defRPr/>
              </a:pPr>
              <a:t>‹#›</a:t>
            </a:fld>
            <a:endParaRPr lang="en-US"/>
          </a:p>
        </p:txBody>
      </p:sp>
    </p:spTree>
    <p:extLst>
      <p:ext uri="{BB962C8B-B14F-4D97-AF65-F5344CB8AC3E}">
        <p14:creationId xmlns:p14="http://schemas.microsoft.com/office/powerpoint/2010/main" val="46569000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4EE44E2-60C0-477E-A09A-F83853FA12CC}" type="slidenum">
              <a:rPr lang="en-US"/>
              <a:pPr>
                <a:defRPr/>
              </a:pPr>
              <a:t>‹#›</a:t>
            </a:fld>
            <a:endParaRPr lang="en-US"/>
          </a:p>
        </p:txBody>
      </p:sp>
    </p:spTree>
    <p:extLst>
      <p:ext uri="{BB962C8B-B14F-4D97-AF65-F5344CB8AC3E}">
        <p14:creationId xmlns:p14="http://schemas.microsoft.com/office/powerpoint/2010/main" val="4720420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29ED8E-E856-406B-B9F8-07EBF0C02E00}" type="slidenum">
              <a:rPr lang="en-US"/>
              <a:pPr>
                <a:defRPr/>
              </a:pPr>
              <a:t>‹#›</a:t>
            </a:fld>
            <a:endParaRPr lang="en-US"/>
          </a:p>
        </p:txBody>
      </p:sp>
    </p:spTree>
    <p:extLst>
      <p:ext uri="{BB962C8B-B14F-4D97-AF65-F5344CB8AC3E}">
        <p14:creationId xmlns:p14="http://schemas.microsoft.com/office/powerpoint/2010/main" val="119177062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936587-7780-40E5-B25F-4C6C422E5D56}" type="slidenum">
              <a:rPr lang="en-US"/>
              <a:pPr>
                <a:defRPr/>
              </a:pPr>
              <a:t>‹#›</a:t>
            </a:fld>
            <a:endParaRPr lang="en-US"/>
          </a:p>
        </p:txBody>
      </p:sp>
    </p:spTree>
    <p:extLst>
      <p:ext uri="{BB962C8B-B14F-4D97-AF65-F5344CB8AC3E}">
        <p14:creationId xmlns:p14="http://schemas.microsoft.com/office/powerpoint/2010/main" val="12731032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BD8AA7E-F2A4-4478-BFD1-CE1B05A87A24}" type="slidenum">
              <a:rPr lang="en-US"/>
              <a:pPr>
                <a:defRPr/>
              </a:pPr>
              <a:t>‹#›</a:t>
            </a:fld>
            <a:endParaRPr lang="en-US"/>
          </a:p>
        </p:txBody>
      </p:sp>
    </p:spTree>
    <p:extLst>
      <p:ext uri="{BB962C8B-B14F-4D97-AF65-F5344CB8AC3E}">
        <p14:creationId xmlns:p14="http://schemas.microsoft.com/office/powerpoint/2010/main" val="25719010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7B265A9-4B56-4F15-A7AE-25F898F4FAF8}" type="slidenum">
              <a:rPr lang="en-US"/>
              <a:pPr>
                <a:defRPr/>
              </a:pPr>
              <a:t>‹#›</a:t>
            </a:fld>
            <a:endParaRPr lang="en-US"/>
          </a:p>
        </p:txBody>
      </p:sp>
    </p:spTree>
    <p:extLst>
      <p:ext uri="{BB962C8B-B14F-4D97-AF65-F5344CB8AC3E}">
        <p14:creationId xmlns:p14="http://schemas.microsoft.com/office/powerpoint/2010/main" val="67081265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E591C1-914B-4837-B839-84468C378974}" type="slidenum">
              <a:rPr lang="en-US"/>
              <a:pPr>
                <a:defRPr/>
              </a:pPr>
              <a:t>‹#›</a:t>
            </a:fld>
            <a:endParaRPr lang="en-US"/>
          </a:p>
        </p:txBody>
      </p:sp>
    </p:spTree>
    <p:extLst>
      <p:ext uri="{BB962C8B-B14F-4D97-AF65-F5344CB8AC3E}">
        <p14:creationId xmlns:p14="http://schemas.microsoft.com/office/powerpoint/2010/main" val="5329135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25"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BC4E56-1B54-4E6E-8709-E1608CBA92CE}" type="slidenum">
              <a:rPr lang="en-US"/>
              <a:pPr>
                <a:defRPr/>
              </a:pPr>
              <a:t>‹#›</a:t>
            </a:fld>
            <a:endParaRPr lang="en-US"/>
          </a:p>
        </p:txBody>
      </p:sp>
    </p:spTree>
    <p:extLst>
      <p:ext uri="{BB962C8B-B14F-4D97-AF65-F5344CB8AC3E}">
        <p14:creationId xmlns:p14="http://schemas.microsoft.com/office/powerpoint/2010/main" val="39555495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F0ED24A-6A9A-40A9-AF9D-571C56AAAF79}" type="slidenum">
              <a:rPr lang="en-US"/>
              <a:pPr>
                <a:defRPr/>
              </a:pPr>
              <a:t>‹#›</a:t>
            </a:fld>
            <a:endParaRPr lang="en-US"/>
          </a:p>
        </p:txBody>
      </p:sp>
    </p:spTree>
    <p:extLst>
      <p:ext uri="{BB962C8B-B14F-4D97-AF65-F5344CB8AC3E}">
        <p14:creationId xmlns:p14="http://schemas.microsoft.com/office/powerpoint/2010/main" val="892308252"/>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66B755-C496-4EEB-9FB4-1D07FDDD08DA}" type="slidenum">
              <a:rPr lang="en-US"/>
              <a:pPr>
                <a:defRPr/>
              </a:pPr>
              <a:t>‹#›</a:t>
            </a:fld>
            <a:endParaRPr lang="en-US"/>
          </a:p>
        </p:txBody>
      </p:sp>
    </p:spTree>
    <p:extLst>
      <p:ext uri="{BB962C8B-B14F-4D97-AF65-F5344CB8AC3E}">
        <p14:creationId xmlns:p14="http://schemas.microsoft.com/office/powerpoint/2010/main" val="344475735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4223F6-C9A7-4090-83BA-A82F47DD6428}" type="slidenum">
              <a:rPr lang="en-US"/>
              <a:pPr>
                <a:defRPr/>
              </a:pPr>
              <a:t>‹#›</a:t>
            </a:fld>
            <a:endParaRPr lang="en-US"/>
          </a:p>
        </p:txBody>
      </p:sp>
    </p:spTree>
    <p:extLst>
      <p:ext uri="{BB962C8B-B14F-4D97-AF65-F5344CB8AC3E}">
        <p14:creationId xmlns:p14="http://schemas.microsoft.com/office/powerpoint/2010/main" val="389507244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F1D0827-6C5C-47F9-937C-E1B9400CCC74}" type="slidenum">
              <a:rPr lang="en-US"/>
              <a:pPr>
                <a:defRPr/>
              </a:pPr>
              <a:t>‹#›</a:t>
            </a:fld>
            <a:endParaRPr lang="en-US"/>
          </a:p>
        </p:txBody>
      </p:sp>
    </p:spTree>
    <p:extLst>
      <p:ext uri="{BB962C8B-B14F-4D97-AF65-F5344CB8AC3E}">
        <p14:creationId xmlns:p14="http://schemas.microsoft.com/office/powerpoint/2010/main" val="2370890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08C411-C9AF-4F57-9C90-FCACD2F493FA}"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25"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5" name="Rectangle 3"/>
            <p:cNvSpPr>
              <a:spLocks noChangeArrowheads="1"/>
            </p:cNvSpPr>
            <p:nvPr userDrawn="1"/>
          </p:nvSpPr>
          <p:spPr bwMode="lt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6" name="Rectangle 4"/>
            <p:cNvSpPr>
              <a:spLocks noChangeArrowheads="1"/>
            </p:cNvSpPr>
            <p:nvPr userDrawn="1"/>
          </p:nvSpPr>
          <p:spPr bwMode="lt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7" name="AutoShape 5"/>
            <p:cNvSpPr>
              <a:spLocks noChangeArrowheads="1"/>
            </p:cNvSpPr>
            <p:nvPr userDrawn="1"/>
          </p:nvSpPr>
          <p:spPr bwMode="lt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8" name="AutoShape 6"/>
            <p:cNvSpPr>
              <a:spLocks noChangeArrowheads="1"/>
            </p:cNvSpPr>
            <p:nvPr userDrawn="1"/>
          </p:nvSpPr>
          <p:spPr bwMode="lt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9" name="Rectangle 7" descr="Green marble"/>
            <p:cNvSpPr>
              <a:spLocks noChangeArrowheads="1"/>
            </p:cNvSpPr>
            <p:nvPr userDrawn="1"/>
          </p:nvSpPr>
          <p:spPr bwMode="ltGray">
            <a:xfrm>
              <a:off x="184" y="176"/>
              <a:ext cx="5432" cy="3988"/>
            </a:xfrm>
            <a:prstGeom prst="rect">
              <a:avLst/>
            </a:prstGeom>
            <a:blipFill dpi="0" rotWithShape="0">
              <a:blip r:embed="rId2"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grpSp>
        <p:nvGrpSpPr>
          <p:cNvPr id="3" name="Group 13"/>
          <p:cNvGrpSpPr>
            <a:grpSpLocks/>
          </p:cNvGrpSpPr>
          <p:nvPr/>
        </p:nvGrpSpPr>
        <p:grpSpPr bwMode="auto">
          <a:xfrm>
            <a:off x="609600" y="3324225"/>
            <a:ext cx="8001000" cy="374650"/>
            <a:chOff x="384" y="2094"/>
            <a:chExt cx="5040" cy="236"/>
          </a:xfrm>
        </p:grpSpPr>
        <p:sp>
          <p:nvSpPr>
            <p:cNvPr id="11" name="Rectangle 14"/>
            <p:cNvSpPr>
              <a:spLocks noChangeArrowheads="1"/>
            </p:cNvSpPr>
            <p:nvPr/>
          </p:nvSpPr>
          <p:spPr bwMode="auto">
            <a:xfrm>
              <a:off x="384" y="2186"/>
              <a:ext cx="5040" cy="144"/>
            </a:xfrm>
            <a:prstGeom prst="rect">
              <a:avLst/>
            </a:prstGeom>
            <a:solidFill>
              <a:schemeClr val="bg2"/>
            </a:soli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2" name="Rectangle 15"/>
            <p:cNvSpPr>
              <a:spLocks noChangeArrowheads="1"/>
            </p:cNvSpPr>
            <p:nvPr/>
          </p:nvSpPr>
          <p:spPr bwMode="auto">
            <a:xfrm>
              <a:off x="388" y="2094"/>
              <a:ext cx="4941" cy="175"/>
            </a:xfrm>
            <a:prstGeom prst="rect">
              <a:avLst/>
            </a:prstGeom>
            <a:gradFill rotWithShape="0">
              <a:gsLst>
                <a:gs pos="0">
                  <a:srgbClr val="E6DCAC"/>
                </a:gs>
                <a:gs pos="12000">
                  <a:srgbClr val="E6D78A"/>
                </a:gs>
                <a:gs pos="30000">
                  <a:srgbClr val="C7AC4C"/>
                </a:gs>
                <a:gs pos="45000">
                  <a:srgbClr val="E6D78A"/>
                </a:gs>
                <a:gs pos="77000">
                  <a:srgbClr val="C7AC4C"/>
                </a:gs>
                <a:gs pos="100000">
                  <a:srgbClr val="E6DCAC"/>
                </a:gs>
              </a:gsLst>
              <a:lin ang="2700000" scaled="1"/>
            </a:gradFill>
            <a:ln w="12700">
              <a:solidFill>
                <a:schemeClr val="folHlink"/>
              </a:solid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3" name="Line 16"/>
            <p:cNvSpPr>
              <a:spLocks noChangeShapeType="1"/>
            </p:cNvSpPr>
            <p:nvPr/>
          </p:nvSpPr>
          <p:spPr bwMode="auto">
            <a:xfrm>
              <a:off x="392" y="2138"/>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4" name="Line 17"/>
            <p:cNvSpPr>
              <a:spLocks noChangeShapeType="1"/>
            </p:cNvSpPr>
            <p:nvPr/>
          </p:nvSpPr>
          <p:spPr bwMode="auto">
            <a:xfrm>
              <a:off x="392" y="2186"/>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5" name="Line 18"/>
            <p:cNvSpPr>
              <a:spLocks noChangeShapeType="1"/>
            </p:cNvSpPr>
            <p:nvPr/>
          </p:nvSpPr>
          <p:spPr bwMode="auto">
            <a:xfrm>
              <a:off x="392" y="2234"/>
              <a:ext cx="4939" cy="0"/>
            </a:xfrm>
            <a:prstGeom prst="line">
              <a:avLst/>
            </a:prstGeom>
            <a:noFill/>
            <a:ln w="12700">
              <a:solidFill>
                <a:schemeClr val="folHlink"/>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 name="Line 19"/>
            <p:cNvSpPr>
              <a:spLocks noChangeShapeType="1"/>
            </p:cNvSpPr>
            <p:nvPr/>
          </p:nvSpPr>
          <p:spPr bwMode="auto">
            <a:xfrm>
              <a:off x="392" y="2129"/>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7" name="Line 20"/>
            <p:cNvSpPr>
              <a:spLocks noChangeShapeType="1"/>
            </p:cNvSpPr>
            <p:nvPr/>
          </p:nvSpPr>
          <p:spPr bwMode="auto">
            <a:xfrm>
              <a:off x="392" y="2177"/>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8" name="Line 21"/>
            <p:cNvSpPr>
              <a:spLocks noChangeShapeType="1"/>
            </p:cNvSpPr>
            <p:nvPr/>
          </p:nvSpPr>
          <p:spPr bwMode="auto">
            <a:xfrm>
              <a:off x="392" y="2225"/>
              <a:ext cx="4939" cy="0"/>
            </a:xfrm>
            <a:prstGeom prst="line">
              <a:avLst/>
            </a:prstGeom>
            <a:noFill/>
            <a:ln w="12700">
              <a:solidFill>
                <a:schemeClr val="tx2"/>
              </a:solidFill>
              <a:round/>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1617928" name="Rectangle 8"/>
          <p:cNvSpPr>
            <a:spLocks noGrp="1" noChangeArrowheads="1"/>
          </p:cNvSpPr>
          <p:nvPr>
            <p:ph type="ctrTitle"/>
          </p:nvPr>
        </p:nvSpPr>
        <p:spPr>
          <a:xfrm>
            <a:off x="685800" y="1828800"/>
            <a:ext cx="7772400" cy="1143000"/>
          </a:xfrm>
        </p:spPr>
        <p:txBody>
          <a:bodyPr/>
          <a:lstStyle>
            <a:lvl1pPr>
              <a:defRPr/>
            </a:lvl1pPr>
          </a:lstStyle>
          <a:p>
            <a:r>
              <a:rPr lang="en-US"/>
              <a:t>Click to edit Master title style</a:t>
            </a:r>
          </a:p>
        </p:txBody>
      </p:sp>
      <p:sp>
        <p:nvSpPr>
          <p:cNvPr id="1617929" name="Rectangle 9"/>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9" name="Rectangle 10"/>
          <p:cNvSpPr>
            <a:spLocks noGrp="1" noChangeArrowheads="1"/>
          </p:cNvSpPr>
          <p:nvPr>
            <p:ph type="dt" sz="half" idx="10"/>
          </p:nvPr>
        </p:nvSpPr>
        <p:spPr>
          <a:xfrm>
            <a:off x="698500" y="6154738"/>
            <a:ext cx="1905000" cy="457200"/>
          </a:xfrm>
        </p:spPr>
        <p:txBody>
          <a:bodyPr/>
          <a:lstStyle>
            <a:lvl1pPr>
              <a:defRPr/>
            </a:lvl1pPr>
          </a:lstStyle>
          <a:p>
            <a:pPr>
              <a:defRPr/>
            </a:pPr>
            <a:endParaRPr lang="en-US">
              <a:solidFill>
                <a:srgbClr val="EAEAEA"/>
              </a:solidFill>
            </a:endParaRPr>
          </a:p>
        </p:txBody>
      </p:sp>
      <p:sp>
        <p:nvSpPr>
          <p:cNvPr id="20" name="Rectangle 11"/>
          <p:cNvSpPr>
            <a:spLocks noGrp="1" noChangeArrowheads="1"/>
          </p:cNvSpPr>
          <p:nvPr>
            <p:ph type="ftr" sz="quarter" idx="11"/>
          </p:nvPr>
        </p:nvSpPr>
        <p:spPr>
          <a:xfrm>
            <a:off x="3136900" y="6154738"/>
            <a:ext cx="2895600" cy="457200"/>
          </a:xfrm>
        </p:spPr>
        <p:txBody>
          <a:bodyPr/>
          <a:lstStyle>
            <a:lvl1pPr>
              <a:defRPr/>
            </a:lvl1pPr>
          </a:lstStyle>
          <a:p>
            <a:pPr>
              <a:defRPr/>
            </a:pPr>
            <a:endParaRPr lang="en-US">
              <a:solidFill>
                <a:srgbClr val="EAEAEA"/>
              </a:solidFill>
            </a:endParaRPr>
          </a:p>
        </p:txBody>
      </p:sp>
      <p:sp>
        <p:nvSpPr>
          <p:cNvPr id="21" name="Rectangle 12"/>
          <p:cNvSpPr>
            <a:spLocks noGrp="1" noChangeArrowheads="1"/>
          </p:cNvSpPr>
          <p:nvPr>
            <p:ph type="sldNum" sz="quarter" idx="12"/>
          </p:nvPr>
        </p:nvSpPr>
        <p:spPr>
          <a:xfrm>
            <a:off x="6565900" y="6154738"/>
            <a:ext cx="1905000" cy="457200"/>
          </a:xfrm>
        </p:spPr>
        <p:txBody>
          <a:bodyPr/>
          <a:lstStyle>
            <a:lvl1pPr>
              <a:defRPr/>
            </a:lvl1pPr>
          </a:lstStyle>
          <a:p>
            <a:pPr>
              <a:defRPr/>
            </a:pPr>
            <a:fld id="{E1A0ADF6-662F-4BE1-B46D-5624F567317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F6902B3F-D3EB-40F8-8824-992DDBE9F59D}"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4CEEDBE-B931-4E81-ACCE-4002292863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985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0900" y="166528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CF69043A-409D-4DB4-81B3-B73B66468CC4}"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425CA81B-2170-4C84-9AEE-3EB2BE835373}"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8857EDAB-93DD-47C3-9FD6-EFF827DCA95A}"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5A7A6FE9-7131-4D8C-8E3F-235BF552756E}"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04E4601B-E292-4DE3-B2A4-C9A2A02A7CAC}"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174E2B82-6CAE-4104-87A2-C16E510D1219}"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22705D1-5DBB-44EE-BCEA-FE8959F32587}"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24625" y="350838"/>
            <a:ext cx="1946275" cy="54292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50838"/>
            <a:ext cx="5686425" cy="54292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64E4AAD2-048E-41E5-9351-20407CB37105}" type="slidenum">
              <a:rPr lang="en-US">
                <a:solidFill>
                  <a:srgbClr val="EAEAEA"/>
                </a:solidFill>
              </a:rPr>
              <a:pPr>
                <a:defRPr/>
              </a:pPr>
              <a:t>‹#›</a:t>
            </a:fld>
            <a:endParaRPr lang="en-US">
              <a:solidFill>
                <a:srgbClr val="EAEAEA"/>
              </a:solidFill>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9EA6A9-E6FC-4345-B5C3-0E1888E6807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A5F0C6-D1AC-4E3E-BA06-B989E239A84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E0061A-64CD-437B-8BF5-609B7D5E084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7315200" cy="1143000"/>
          </a:xfrm>
          <a:prstGeom prst="rect">
            <a:avLst/>
          </a:prstGeom>
        </p:spPr>
        <p:txBody>
          <a:bodyPr/>
          <a:lstStyle/>
          <a:p>
            <a:r>
              <a:rPr lang="en-US"/>
              <a:t>Click to edit Master title style</a:t>
            </a: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65EB464-D9BD-4E76-B515-8BEC8044DD4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A0ACBD9-555A-4743-9946-27B0991294E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60BDCFD-FD57-43B1-9404-DA93B70E6F4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69F7362-AE3D-4DF7-A5C4-D3ED7AF26C4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7B0E69C-4EC7-4CA6-B6C1-1F734F71900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25DF-CB00-46CC-9CB0-3097D6118F8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85DB846-53BA-416C-AFF1-EF99578CD6B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332560F-C3D6-408E-B48A-FC83DD876C8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6A3BF3F-9549-4D82-98FC-D6B5B541A4D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600200"/>
            <a:ext cx="7315200" cy="2283702"/>
          </a:xfrm>
        </p:spPr>
        <p:txBody>
          <a:bodyPr>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388833A-7BAA-4E65-AFC6-67AEF11DE8E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E794A2-5C3D-4CD8-B0FF-2AC6C9184CF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022F0A4-E435-4792-A9E2-35F326441C9B}"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63EDE7C-F9D4-4719-AAC4-9CA4EA87B67C}"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692FA0E-E903-4224-A1E5-33C761F5EA6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BF8E86-F3B5-4A08-B704-F259D6856AC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50FFB7-C636-4C5A-A5C8-E91ACC4E70CD}"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4F7130-E6C5-4925-87AB-79A94A7702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5361123" y="1600200"/>
            <a:ext cx="2868478" cy="4525963"/>
          </a:xfrm>
        </p:spPr>
        <p:txBody>
          <a:bodyPr vert="eaVert">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1C21E6-C9F1-4889-8D99-819FDC3D81E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86EB34-0A52-4C7A-84F6-5FD7D0F03F3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301522261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694200535"/>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244845209"/>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720466805"/>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236791074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1969091767"/>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1917800691"/>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3708132057"/>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518209659"/>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167414865"/>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4"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72565109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3152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BA51D6-ABA1-4715-BC46-D3EF30F8BE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798812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129B66-184B-4378-A488-EEFFB24FB0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658060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92A1FC2-075E-4858-B759-9C704DAB9C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34924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483AB0F-3CC2-41A2-8FF9-7880C1A8A6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96297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4B8EEE-AFD7-40D1-AE25-6FCA83A80C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909976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31CA815-5362-4D48-BC07-37726AEA49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1389503"/>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D4934E8-06E8-4D94-A923-68DC6C4AB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6350197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5B801F8-EB69-4781-A317-68208D449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32185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88415-E0F4-4824-8894-614E87DA185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130351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4712EE-22C1-4D86-B4F1-247488EBAE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674063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1.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2.pn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8.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body" idx="1"/>
          </p:nvPr>
        </p:nvSpPr>
        <p:spPr bwMode="auto">
          <a:xfrm>
            <a:off x="914400" y="1598613"/>
            <a:ext cx="7315200"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4898122"/>
      </p:ext>
    </p:extLst>
  </p:cSld>
  <p:clrMap bg1="lt1" tx1="dk1" bg2="lt2" tx2="dk2" accent1="accent1" accent2="accent2" accent3="accent3" accent4="accent4" accent5="accent5" accent6="accent6" hlink="hlink" folHlink="folHlink"/>
  <p:sldLayoutIdLst>
    <p:sldLayoutId id="2147484349" r:id="rId1"/>
    <p:sldLayoutId id="2147484350" r:id="rId2"/>
    <p:sldLayoutId id="2147484351" r:id="rId3"/>
    <p:sldLayoutId id="2147484352" r:id="rId4"/>
    <p:sldLayoutId id="2147484353" r:id="rId5"/>
    <p:sldLayoutId id="2147484354" r:id="rId6"/>
    <p:sldLayoutId id="2147484355" r:id="rId7"/>
    <p:sldLayoutId id="2147484356" r:id="rId8"/>
    <p:sldLayoutId id="2147484357" r:id="rId9"/>
    <p:sldLayoutId id="2147484358" r:id="rId10"/>
    <p:sldLayoutId id="2147484359" r:id="rId11"/>
    <p:sldLayoutId id="21474843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lgn="l">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C9531B37-83F4-441A-9B00-554A3712B2E6}" type="slidenum">
              <a:rPr lang="en-US"/>
              <a:pPr>
                <a:defRPr/>
              </a:pPr>
              <a:t>‹#›</a:t>
            </a:fld>
            <a:endParaRPr lang="en-US"/>
          </a:p>
        </p:txBody>
      </p:sp>
    </p:spTree>
    <p:extLst>
      <p:ext uri="{BB962C8B-B14F-4D97-AF65-F5344CB8AC3E}">
        <p14:creationId xmlns:p14="http://schemas.microsoft.com/office/powerpoint/2010/main" val="1312517226"/>
      </p:ext>
    </p:extLst>
  </p:cSld>
  <p:clrMap bg1="lt1" tx1="dk1" bg2="lt2" tx2="dk2" accent1="accent1" accent2="accent2" accent3="accent3" accent4="accent4" accent5="accent5" accent6="accent6" hlink="hlink" folHlink="folHlink"/>
  <p:sldLayoutIdLst>
    <p:sldLayoutId id="2147484362" r:id="rId1"/>
    <p:sldLayoutId id="2147484363" r:id="rId2"/>
    <p:sldLayoutId id="2147484364" r:id="rId3"/>
    <p:sldLayoutId id="2147484365" r:id="rId4"/>
    <p:sldLayoutId id="2147484366" r:id="rId5"/>
    <p:sldLayoutId id="2147484367" r:id="rId6"/>
    <p:sldLayoutId id="2147484368" r:id="rId7"/>
    <p:sldLayoutId id="2147484369" r:id="rId8"/>
    <p:sldLayoutId id="2147484370" r:id="rId9"/>
    <p:sldLayoutId id="2147484371" r:id="rId10"/>
    <p:sldLayoutId id="2147484372" r:id="rId11"/>
    <p:sldLayoutId id="2147484373"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38100" y="-12700"/>
            <a:ext cx="9239250" cy="6940550"/>
            <a:chOff x="-12" y="-10"/>
            <a:chExt cx="5820" cy="4372"/>
          </a:xfrm>
        </p:grpSpPr>
        <p:sp>
          <p:nvSpPr>
            <p:cNvPr id="1616899" name="Rectangle 3"/>
            <p:cNvSpPr>
              <a:spLocks noChangeArrowheads="1"/>
            </p:cNvSpPr>
            <p:nvPr userDrawn="1"/>
          </p:nvSpPr>
          <p:spPr bwMode="invGray">
            <a:xfrm>
              <a:off x="5520" y="-8"/>
              <a:ext cx="287" cy="4364"/>
            </a:xfrm>
            <a:prstGeom prst="rect">
              <a:avLst/>
            </a:prstGeom>
            <a:gradFill rotWithShape="0">
              <a:gsLst>
                <a:gs pos="0">
                  <a:schemeClr val="bg2"/>
                </a:gs>
                <a:gs pos="100000">
                  <a:srgbClr val="006600"/>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0" name="Rectangle 4"/>
            <p:cNvSpPr>
              <a:spLocks noChangeArrowheads="1"/>
            </p:cNvSpPr>
            <p:nvPr userDrawn="1"/>
          </p:nvSpPr>
          <p:spPr bwMode="invGray">
            <a:xfrm>
              <a:off x="-8" y="-8"/>
              <a:ext cx="288" cy="4368"/>
            </a:xfrm>
            <a:prstGeom prst="rect">
              <a:avLst/>
            </a:prstGeom>
            <a:gradFill rotWithShape="0">
              <a:gsLst>
                <a:gs pos="0">
                  <a:srgbClr val="006600"/>
                </a:gs>
                <a:gs pos="100000">
                  <a:schemeClr val="bg2"/>
                </a:gs>
              </a:gsLst>
              <a:lin ang="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1" name="AutoShape 5"/>
            <p:cNvSpPr>
              <a:spLocks noChangeArrowheads="1"/>
            </p:cNvSpPr>
            <p:nvPr userDrawn="1"/>
          </p:nvSpPr>
          <p:spPr bwMode="invGray">
            <a:xfrm rot="-10800000" flipH="1" flipV="1">
              <a:off x="2" y="-10"/>
              <a:ext cx="5798" cy="288"/>
            </a:xfrm>
            <a:custGeom>
              <a:avLst/>
              <a:gdLst>
                <a:gd name="G0" fmla="+- 1089 0 0"/>
                <a:gd name="G1" fmla="+- 21600 0 1089"/>
                <a:gd name="G2" fmla="*/ 1089 1 2"/>
                <a:gd name="G3" fmla="+- 21600 0 G2"/>
                <a:gd name="G4" fmla="+/ 1089 21600 2"/>
                <a:gd name="G5" fmla="+/ G1 0 2"/>
                <a:gd name="G6" fmla="*/ 21600 21600 1089"/>
                <a:gd name="G7" fmla="*/ G6 1 2"/>
                <a:gd name="G8" fmla="+- 21600 0 G7"/>
                <a:gd name="G9" fmla="*/ 21600 1 2"/>
                <a:gd name="G10" fmla="+- 1089 0 G9"/>
                <a:gd name="G11" fmla="?: G10 G8 0"/>
                <a:gd name="G12" fmla="?: G10 G7 21600"/>
                <a:gd name="T0" fmla="*/ 21055 w 21600"/>
                <a:gd name="T1" fmla="*/ 10800 h 21600"/>
                <a:gd name="T2" fmla="*/ 10800 w 21600"/>
                <a:gd name="T3" fmla="*/ 21600 h 21600"/>
                <a:gd name="T4" fmla="*/ 545 w 21600"/>
                <a:gd name="T5" fmla="*/ 10800 h 21600"/>
                <a:gd name="T6" fmla="*/ 10800 w 21600"/>
                <a:gd name="T7" fmla="*/ 0 h 21600"/>
                <a:gd name="T8" fmla="*/ 2345 w 21600"/>
                <a:gd name="T9" fmla="*/ 2345 h 21600"/>
                <a:gd name="T10" fmla="*/ 19255 w 21600"/>
                <a:gd name="T11" fmla="*/ 19255 h 21600"/>
              </a:gdLst>
              <a:ahLst/>
              <a:cxnLst>
                <a:cxn ang="0">
                  <a:pos x="T0" y="T1"/>
                </a:cxn>
                <a:cxn ang="0">
                  <a:pos x="T2" y="T3"/>
                </a:cxn>
                <a:cxn ang="0">
                  <a:pos x="T4" y="T5"/>
                </a:cxn>
                <a:cxn ang="0">
                  <a:pos x="T6" y="T7"/>
                </a:cxn>
              </a:cxnLst>
              <a:rect l="T8" t="T9" r="T10" b="T11"/>
              <a:pathLst>
                <a:path w="21600" h="21600">
                  <a:moveTo>
                    <a:pt x="0" y="0"/>
                  </a:moveTo>
                  <a:lnTo>
                    <a:pt x="1089" y="21600"/>
                  </a:lnTo>
                  <a:lnTo>
                    <a:pt x="20511" y="21600"/>
                  </a:lnTo>
                  <a:lnTo>
                    <a:pt x="21600" y="0"/>
                  </a:lnTo>
                  <a:close/>
                </a:path>
              </a:pathLst>
            </a:custGeom>
            <a:gradFill rotWithShape="0">
              <a:gsLst>
                <a:gs pos="0">
                  <a:srgbClr val="006600"/>
                </a:gs>
                <a:gs pos="100000">
                  <a:schemeClr val="bg2"/>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2" name="AutoShape 6"/>
            <p:cNvSpPr>
              <a:spLocks noChangeArrowheads="1"/>
            </p:cNvSpPr>
            <p:nvPr userDrawn="1"/>
          </p:nvSpPr>
          <p:spPr bwMode="invGray">
            <a:xfrm flipV="1">
              <a:off x="-12" y="4072"/>
              <a:ext cx="5820" cy="290"/>
            </a:xfrm>
            <a:custGeom>
              <a:avLst/>
              <a:gdLst>
                <a:gd name="G0" fmla="+- 1100 0 0"/>
                <a:gd name="G1" fmla="+- 21600 0 1100"/>
                <a:gd name="G2" fmla="*/ 1100 1 2"/>
                <a:gd name="G3" fmla="+- 21600 0 G2"/>
                <a:gd name="G4" fmla="+/ 1100 21600 2"/>
                <a:gd name="G5" fmla="+/ G1 0 2"/>
                <a:gd name="G6" fmla="*/ 21600 21600 1100"/>
                <a:gd name="G7" fmla="*/ G6 1 2"/>
                <a:gd name="G8" fmla="+- 21600 0 G7"/>
                <a:gd name="G9" fmla="*/ 21600 1 2"/>
                <a:gd name="G10" fmla="+- 1100 0 G9"/>
                <a:gd name="G11" fmla="?: G10 G8 0"/>
                <a:gd name="G12" fmla="?: G10 G7 21600"/>
                <a:gd name="T0" fmla="*/ 21050 w 21600"/>
                <a:gd name="T1" fmla="*/ 10800 h 21600"/>
                <a:gd name="T2" fmla="*/ 10800 w 21600"/>
                <a:gd name="T3" fmla="*/ 21600 h 21600"/>
                <a:gd name="T4" fmla="*/ 550 w 21600"/>
                <a:gd name="T5" fmla="*/ 10800 h 21600"/>
                <a:gd name="T6" fmla="*/ 10800 w 21600"/>
                <a:gd name="T7" fmla="*/ 0 h 21600"/>
                <a:gd name="T8" fmla="*/ 2350 w 21600"/>
                <a:gd name="T9" fmla="*/ 2350 h 21600"/>
                <a:gd name="T10" fmla="*/ 19250 w 21600"/>
                <a:gd name="T11" fmla="*/ 19250 h 21600"/>
              </a:gdLst>
              <a:ahLst/>
              <a:cxnLst>
                <a:cxn ang="0">
                  <a:pos x="T0" y="T1"/>
                </a:cxn>
                <a:cxn ang="0">
                  <a:pos x="T2" y="T3"/>
                </a:cxn>
                <a:cxn ang="0">
                  <a:pos x="T4" y="T5"/>
                </a:cxn>
                <a:cxn ang="0">
                  <a:pos x="T6" y="T7"/>
                </a:cxn>
              </a:cxnLst>
              <a:rect l="T8" t="T9" r="T10" b="T11"/>
              <a:pathLst>
                <a:path w="21600" h="21600">
                  <a:moveTo>
                    <a:pt x="0" y="0"/>
                  </a:moveTo>
                  <a:lnTo>
                    <a:pt x="1100" y="21600"/>
                  </a:lnTo>
                  <a:lnTo>
                    <a:pt x="20500" y="21600"/>
                  </a:lnTo>
                  <a:lnTo>
                    <a:pt x="21600" y="0"/>
                  </a:lnTo>
                  <a:close/>
                </a:path>
              </a:pathLst>
            </a:custGeom>
            <a:gradFill rotWithShape="0">
              <a:gsLst>
                <a:gs pos="0">
                  <a:schemeClr val="bg2"/>
                </a:gs>
                <a:gs pos="100000">
                  <a:srgbClr val="006600"/>
                </a:gs>
              </a:gsLst>
              <a:lin ang="5400000" scaled="1"/>
            </a:gradFill>
            <a:ln w="9525">
              <a:noFill/>
              <a:miter lim="800000"/>
              <a:headEnd/>
              <a:tailEnd/>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sp>
          <p:nvSpPr>
            <p:cNvPr id="1616903" name="Rectangle 7" descr="Green marble"/>
            <p:cNvSpPr>
              <a:spLocks noChangeArrowheads="1"/>
            </p:cNvSpPr>
            <p:nvPr userDrawn="1"/>
          </p:nvSpPr>
          <p:spPr bwMode="invGray">
            <a:xfrm>
              <a:off x="184" y="176"/>
              <a:ext cx="5432" cy="3988"/>
            </a:xfrm>
            <a:prstGeom prst="rect">
              <a:avLst/>
            </a:prstGeom>
            <a:blipFill dpi="0" rotWithShape="0">
              <a:blip r:embed="rId13" cstate="print"/>
              <a:srcRect/>
              <a:tile tx="0" ty="0" sx="100000" sy="100000" flip="none" algn="tl"/>
            </a:blipFill>
            <a:ln w="12700">
              <a:noFill/>
              <a:miter lim="800000"/>
              <a:headEnd type="none" w="sm" len="sm"/>
              <a:tailEnd type="none" w="sm" len="sm"/>
            </a:ln>
            <a:effectLst/>
          </p:spPr>
          <p:txBody>
            <a:bodyPr wrap="none" anchor="ctr"/>
            <a:lstStyle/>
            <a:p>
              <a:pPr algn="l">
                <a:spcBef>
                  <a:spcPct val="0"/>
                </a:spcBef>
                <a:defRPr/>
              </a:pPr>
              <a:endParaRPr lang="en-US" sz="2400" b="0" i="0">
                <a:solidFill>
                  <a:srgbClr val="EAEAEA"/>
                </a:solidFill>
                <a:latin typeface="Times New Roman" pitchFamily="18" charset="0"/>
              </a:endParaRPr>
            </a:p>
          </p:txBody>
        </p:sp>
      </p:grpSp>
      <p:sp>
        <p:nvSpPr>
          <p:cNvPr id="2051" name="Rectangle 8"/>
          <p:cNvSpPr>
            <a:spLocks noGrp="1" noChangeArrowheads="1"/>
          </p:cNvSpPr>
          <p:nvPr>
            <p:ph type="title"/>
          </p:nvPr>
        </p:nvSpPr>
        <p:spPr bwMode="auto">
          <a:xfrm>
            <a:off x="685800" y="350838"/>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2" name="Rectangle 9"/>
          <p:cNvSpPr>
            <a:spLocks noGrp="1" noChangeArrowheads="1"/>
          </p:cNvSpPr>
          <p:nvPr>
            <p:ph type="body" idx="1"/>
          </p:nvPr>
        </p:nvSpPr>
        <p:spPr bwMode="auto">
          <a:xfrm>
            <a:off x="698500" y="166528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16906" name="Rectangle 10"/>
          <p:cNvSpPr>
            <a:spLocks noGrp="1" noChangeArrowheads="1"/>
          </p:cNvSpPr>
          <p:nvPr>
            <p:ph type="dt" sz="half" idx="2"/>
          </p:nvPr>
        </p:nvSpPr>
        <p:spPr bwMode="auto">
          <a:xfrm>
            <a:off x="6858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lgn="l">
              <a:spcBef>
                <a:spcPct val="0"/>
              </a:spcBef>
              <a:defRPr/>
            </a:pPr>
            <a:endParaRPr lang="en-US" b="0" i="0">
              <a:solidFill>
                <a:srgbClr val="EAEAEA"/>
              </a:solidFill>
              <a:latin typeface="Times New Roman" pitchFamily="18" charset="0"/>
            </a:endParaRPr>
          </a:p>
        </p:txBody>
      </p:sp>
      <p:sp>
        <p:nvSpPr>
          <p:cNvPr id="1616907" name="Rectangle 11"/>
          <p:cNvSpPr>
            <a:spLocks noGrp="1" noChangeArrowheads="1"/>
          </p:cNvSpPr>
          <p:nvPr>
            <p:ph type="ftr" sz="quarter" idx="3"/>
          </p:nvPr>
        </p:nvSpPr>
        <p:spPr bwMode="auto">
          <a:xfrm>
            <a:off x="3124200" y="616585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spcBef>
                <a:spcPct val="0"/>
              </a:spcBef>
              <a:defRPr/>
            </a:pPr>
            <a:endParaRPr lang="en-US" b="0" i="0">
              <a:solidFill>
                <a:srgbClr val="EAEAEA"/>
              </a:solidFill>
              <a:latin typeface="Times New Roman" pitchFamily="18" charset="0"/>
            </a:endParaRPr>
          </a:p>
        </p:txBody>
      </p:sp>
      <p:sp>
        <p:nvSpPr>
          <p:cNvPr id="1616908" name="Rectangle 12"/>
          <p:cNvSpPr>
            <a:spLocks noGrp="1" noChangeArrowheads="1"/>
          </p:cNvSpPr>
          <p:nvPr>
            <p:ph type="sldNum" sz="quarter" idx="4"/>
          </p:nvPr>
        </p:nvSpPr>
        <p:spPr bwMode="auto">
          <a:xfrm>
            <a:off x="6553200" y="616585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spcBef>
                <a:spcPct val="0"/>
              </a:spcBef>
              <a:defRPr/>
            </a:pPr>
            <a:fld id="{CD502F70-54CB-4C62-90EB-49F0F37562FC}" type="slidenum">
              <a:rPr lang="en-US" b="0" i="0">
                <a:solidFill>
                  <a:srgbClr val="EAEAEA"/>
                </a:solidFill>
                <a:latin typeface="Times New Roman" pitchFamily="18" charset="0"/>
              </a:rPr>
              <a:pPr>
                <a:spcBef>
                  <a:spcPct val="0"/>
                </a:spcBef>
                <a:defRPr/>
              </a:pPr>
              <a:t>‹#›</a:t>
            </a:fld>
            <a:endParaRPr lang="en-US" b="0" i="0">
              <a:solidFill>
                <a:srgbClr val="EAEAEA"/>
              </a:solidFill>
              <a:latin typeface="Times New Roman" pitchFamily="18" charset="0"/>
            </a:endParaRPr>
          </a:p>
        </p:txBody>
      </p:sp>
    </p:spTree>
  </p:cSld>
  <p:clrMap bg1="dk2" tx1="lt1" bg2="dk1"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11500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lr>
          <a:schemeClr val="tx2"/>
        </a:buClr>
        <a:buSzPct val="115000"/>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lr>
          <a:schemeClr val="tx2"/>
        </a:buClr>
        <a:buSzPct val="110000"/>
        <a:buChar char="•"/>
        <a:defRPr sz="2000">
          <a:solidFill>
            <a:schemeClr val="tx1"/>
          </a:solidFill>
          <a:latin typeface="+mn-lt"/>
        </a:defRPr>
      </a:lvl5pPr>
      <a:lvl6pPr marL="2514600" indent="-228600" algn="l" rtl="0" fontAlgn="base">
        <a:spcBef>
          <a:spcPct val="20000"/>
        </a:spcBef>
        <a:spcAft>
          <a:spcPct val="0"/>
        </a:spcAft>
        <a:buClr>
          <a:schemeClr val="tx2"/>
        </a:buClr>
        <a:buSzPct val="110000"/>
        <a:buChar char="•"/>
        <a:defRPr sz="2000">
          <a:solidFill>
            <a:schemeClr val="tx1"/>
          </a:solidFill>
          <a:latin typeface="+mn-lt"/>
        </a:defRPr>
      </a:lvl6pPr>
      <a:lvl7pPr marL="2971800" indent="-228600" algn="l" rtl="0" fontAlgn="base">
        <a:spcBef>
          <a:spcPct val="20000"/>
        </a:spcBef>
        <a:spcAft>
          <a:spcPct val="0"/>
        </a:spcAft>
        <a:buClr>
          <a:schemeClr val="tx2"/>
        </a:buClr>
        <a:buSzPct val="110000"/>
        <a:buChar char="•"/>
        <a:defRPr sz="2000">
          <a:solidFill>
            <a:schemeClr val="tx1"/>
          </a:solidFill>
          <a:latin typeface="+mn-lt"/>
        </a:defRPr>
      </a:lvl7pPr>
      <a:lvl8pPr marL="3429000" indent="-228600" algn="l" rtl="0" fontAlgn="base">
        <a:spcBef>
          <a:spcPct val="20000"/>
        </a:spcBef>
        <a:spcAft>
          <a:spcPct val="0"/>
        </a:spcAft>
        <a:buClr>
          <a:schemeClr val="tx2"/>
        </a:buClr>
        <a:buSzPct val="110000"/>
        <a:buChar char="•"/>
        <a:defRPr sz="2000">
          <a:solidFill>
            <a:schemeClr val="tx1"/>
          </a:solidFill>
          <a:latin typeface="+mn-lt"/>
        </a:defRPr>
      </a:lvl8pPr>
      <a:lvl9pPr marL="3886200" indent="-228600" algn="l" rtl="0" fontAlgn="base">
        <a:spcBef>
          <a:spcPct val="20000"/>
        </a:spcBef>
        <a:spcAft>
          <a:spcPct val="0"/>
        </a:spcAft>
        <a:buClr>
          <a:schemeClr val="tx2"/>
        </a:buClr>
        <a:buSzPct val="11000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99" name="Rectangle 3"/>
          <p:cNvSpPr>
            <a:spLocks noGrp="1" noChangeArrowheads="1"/>
          </p:cNvSpPr>
          <p:nvPr>
            <p:ph type="body" idx="1"/>
          </p:nvPr>
        </p:nvSpPr>
        <p:spPr bwMode="auto">
          <a:xfrm>
            <a:off x="914400"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8AD73DB6-6F1D-4CDE-91B4-C429B92FB277}"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914400" y="1600200"/>
            <a:ext cx="7315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DE66C4BD-4008-4B64-96F5-B40D9260EE4E}"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881" r:id="rId1"/>
    <p:sldLayoutId id="2147483882" r:id="rId2"/>
    <p:sldLayoutId id="2147483883" r:id="rId3"/>
    <p:sldLayoutId id="2147483884" r:id="rId4"/>
    <p:sldLayoutId id="2147483885" r:id="rId5"/>
    <p:sldLayoutId id="2147483886" r:id="rId6"/>
    <p:sldLayoutId id="2147483887" r:id="rId7"/>
    <p:sldLayoutId id="2147483888" r:id="rId8"/>
    <p:sldLayoutId id="2147483889" r:id="rId9"/>
    <p:sldLayoutId id="2147483890" r:id="rId10"/>
    <p:sldLayoutId id="21474838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b="0">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b="0">
                <a:latin typeface="Arial" charset="0"/>
              </a:rPr>
              <a:pPr>
                <a:defRPr/>
              </a:pPr>
              <a:t>‹#›</a:t>
            </a:fld>
            <a:endParaRPr lang="en-US" b="0">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7"/>
            <a:ext cx="8229600" cy="384175"/>
          </a:xfrm>
          <a:prstGeom prst="rect">
            <a:avLst/>
          </a:prstGeom>
          <a:noFill/>
          <a:ln w="9525">
            <a:noFill/>
            <a:miter lim="800000"/>
            <a:headEnd/>
            <a:tailEnd/>
          </a:ln>
        </p:spPr>
      </p:pic>
    </p:spTree>
    <p:extLst>
      <p:ext uri="{BB962C8B-B14F-4D97-AF65-F5344CB8AC3E}">
        <p14:creationId xmlns:p14="http://schemas.microsoft.com/office/powerpoint/2010/main" val="963778413"/>
      </p:ext>
    </p:extLst>
  </p:cSld>
  <p:clrMap bg1="lt1" tx1="dk1" bg2="lt2" tx2="dk2" accent1="accent1" accent2="accent2" accent3="accent3" accent4="accent4" accent5="accent5" accent6="accent6" hlink="hlink" folHlink="folHlink"/>
  <p:sldLayoutIdLst>
    <p:sldLayoutId id="2147484229" r:id="rId1"/>
    <p:sldLayoutId id="2147484230" r:id="rId2"/>
    <p:sldLayoutId id="2147484231" r:id="rId3"/>
    <p:sldLayoutId id="2147484232" r:id="rId4"/>
    <p:sldLayoutId id="2147484233" r:id="rId5"/>
    <p:sldLayoutId id="2147484234" r:id="rId6"/>
    <p:sldLayoutId id="2147484235" r:id="rId7"/>
    <p:sldLayoutId id="2147484236" r:id="rId8"/>
    <p:sldLayoutId id="2147484237" r:id="rId9"/>
    <p:sldLayoutId id="2147484238" r:id="rId10"/>
    <p:sldLayoutId id="2147484239"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914400" y="274638"/>
            <a:ext cx="73152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901874" y="1600200"/>
            <a:ext cx="7315200" cy="2283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908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b="0" i="0">
                <a:latin typeface="+mn-lt"/>
              </a:defRPr>
            </a:lvl1pPr>
          </a:lstStyle>
          <a:p>
            <a:pPr>
              <a:defRPr/>
            </a:pPr>
            <a:endParaRPr lang="en-US">
              <a:solidFill>
                <a:srgbClr val="000000"/>
              </a:solidFill>
            </a:endParaRPr>
          </a:p>
        </p:txBody>
      </p:sp>
      <p:sp>
        <p:nvSpPr>
          <p:cNvPr id="2908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b="0" i="0">
                <a:latin typeface="+mn-lt"/>
              </a:defRPr>
            </a:lvl1pPr>
          </a:lstStyle>
          <a:p>
            <a:pPr>
              <a:defRPr/>
            </a:pPr>
            <a:endParaRPr lang="en-US">
              <a:solidFill>
                <a:srgbClr val="000000"/>
              </a:solidFill>
            </a:endParaRPr>
          </a:p>
        </p:txBody>
      </p:sp>
      <p:sp>
        <p:nvSpPr>
          <p:cNvPr id="2908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b="0" i="0">
                <a:latin typeface="+mn-lt"/>
              </a:defRPr>
            </a:lvl1pPr>
          </a:lstStyle>
          <a:p>
            <a:pPr>
              <a:defRPr/>
            </a:pPr>
            <a:fld id="{CD3ADD1A-82B4-4C90-A520-D8F35D86CB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0824974"/>
      </p:ext>
    </p:extLst>
  </p:cSld>
  <p:clrMap bg1="lt1" tx1="dk1" bg2="lt2" tx2="dk2" accent1="accent1" accent2="accent2" accent3="accent3" accent4="accent4" accent5="accent5" accent6="accent6" hlink="hlink" folHlink="folHlink"/>
  <p:sldLayoutIdLst>
    <p:sldLayoutId id="2147484337" r:id="rId1"/>
    <p:sldLayoutId id="2147484338" r:id="rId2"/>
    <p:sldLayoutId id="2147484339" r:id="rId3"/>
    <p:sldLayoutId id="2147484340" r:id="rId4"/>
    <p:sldLayoutId id="2147484341" r:id="rId5"/>
    <p:sldLayoutId id="2147484342" r:id="rId6"/>
    <p:sldLayoutId id="2147484343" r:id="rId7"/>
    <p:sldLayoutId id="2147484344" r:id="rId8"/>
    <p:sldLayoutId id="2147484345" r:id="rId9"/>
    <p:sldLayoutId id="2147484346" r:id="rId10"/>
    <p:sldLayoutId id="214748434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5.xml"/><Relationship Id="rId1" Type="http://schemas.openxmlformats.org/officeDocument/2006/relationships/slideLayout" Target="../slideLayouts/slideLayout41.xml"/><Relationship Id="rId4" Type="http://schemas.openxmlformats.org/officeDocument/2006/relationships/image" Target="../media/image8.png"/></Relationships>
</file>

<file path=ppt/slides/_rels/slide100.xml.rels><?xml version="1.0" encoding="UTF-8" standalone="yes"?>
<Relationships xmlns="http://schemas.openxmlformats.org/package/2006/relationships"><Relationship Id="rId3" Type="http://schemas.openxmlformats.org/officeDocument/2006/relationships/customXml" Target="../ink/ink35.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137.png"/></Relationships>
</file>

<file path=ppt/slides/_rels/slide101.xml.rels><?xml version="1.0" encoding="UTF-8" standalone="yes"?>
<Relationships xmlns="http://schemas.openxmlformats.org/package/2006/relationships"><Relationship Id="rId3" Type="http://schemas.openxmlformats.org/officeDocument/2006/relationships/customXml" Target="../ink/ink36.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138.png"/></Relationships>
</file>

<file path=ppt/slides/_rels/slide102.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10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5.xml"/><Relationship Id="rId1" Type="http://schemas.openxmlformats.org/officeDocument/2006/relationships/slideLayout" Target="../slideLayouts/slideLayout63.xml"/></Relationships>
</file>

<file path=ppt/slides/_rels/slide104.xml.rels><?xml version="1.0" encoding="UTF-8" standalone="yes"?>
<Relationships xmlns="http://schemas.openxmlformats.org/package/2006/relationships"><Relationship Id="rId3" Type="http://schemas.openxmlformats.org/officeDocument/2006/relationships/hyperlink" Target="http://en.wikipedia.org/wiki/Municipalities_of_Italy" TargetMode="External"/><Relationship Id="rId2" Type="http://schemas.openxmlformats.org/officeDocument/2006/relationships/notesSlide" Target="../notesSlides/notesSlide56.xml"/><Relationship Id="rId1" Type="http://schemas.openxmlformats.org/officeDocument/2006/relationships/slideLayout" Target="../slideLayouts/slideLayout63.xml"/><Relationship Id="rId4" Type="http://schemas.openxmlformats.org/officeDocument/2006/relationships/image" Target="../media/image42.png"/></Relationships>
</file>

<file path=ppt/slides/_rels/slide105.xml.rels><?xml version="1.0" encoding="UTF-8" standalone="yes"?>
<Relationships xmlns="http://schemas.openxmlformats.org/package/2006/relationships"><Relationship Id="rId3" Type="http://schemas.openxmlformats.org/officeDocument/2006/relationships/hyperlink" Target="http://en.wikipedia.org/wiki/Municipalities_of_Italy" TargetMode="External"/><Relationship Id="rId2" Type="http://schemas.openxmlformats.org/officeDocument/2006/relationships/notesSlide" Target="../notesSlides/notesSlide57.xml"/><Relationship Id="rId1" Type="http://schemas.openxmlformats.org/officeDocument/2006/relationships/slideLayout" Target="../slideLayouts/slideLayout63.xml"/><Relationship Id="rId5" Type="http://schemas.openxmlformats.org/officeDocument/2006/relationships/image" Target="../media/image43.png"/><Relationship Id="rId4" Type="http://schemas.openxmlformats.org/officeDocument/2006/relationships/image" Target="../media/image42.png"/></Relationships>
</file>

<file path=ppt/slides/_rels/slide10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8.xml"/><Relationship Id="rId1" Type="http://schemas.openxmlformats.org/officeDocument/2006/relationships/slideLayout" Target="../slideLayouts/slideLayout63.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hyperlink" Target="https://www.wetheitalians.com/default/italian-region-doesnt-exist" TargetMode="External"/><Relationship Id="rId2" Type="http://schemas.openxmlformats.org/officeDocument/2006/relationships/notesSlide" Target="../notesSlides/notesSlide59.xml"/><Relationship Id="rId1" Type="http://schemas.openxmlformats.org/officeDocument/2006/relationships/slideLayout" Target="../slideLayouts/slideLayout63.xml"/><Relationship Id="rId5" Type="http://schemas.openxmlformats.org/officeDocument/2006/relationships/image" Target="../media/image45.png"/><Relationship Id="rId4" Type="http://schemas.openxmlformats.org/officeDocument/2006/relationships/image" Target="../media/image4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image" Target="../media/image46.png"/><Relationship Id="rId1" Type="http://schemas.openxmlformats.org/officeDocument/2006/relationships/slideLayout" Target="../slideLayouts/slideLayout14.xml"/><Relationship Id="rId4" Type="http://schemas.openxmlformats.org/officeDocument/2006/relationships/hyperlink" Target="https://www.theguardian.com/world/2020/apr/10/mafia-distributes-food-to-italys-struggling-residents?CMP=Share_iOSApp_Other"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s://www.theguardian.com/world/2019/oct/30/italy-mafia-networks-are-more-complex-and-powerful-says-minister?CMP=Share_iOSApp_Other" TargetMode="External"/><Relationship Id="rId2" Type="http://schemas.openxmlformats.org/officeDocument/2006/relationships/image" Target="../media/image48.png"/><Relationship Id="rId1" Type="http://schemas.openxmlformats.org/officeDocument/2006/relationships/slideLayout" Target="../slideLayouts/slideLayout14.xml"/><Relationship Id="rId4" Type="http://schemas.openxmlformats.org/officeDocument/2006/relationships/image" Target="../media/image47.JPG"/></Relationships>
</file>

<file path=ppt/slides/_rels/slide112.xml.rels><?xml version="1.0" encoding="UTF-8" standalone="yes"?>
<Relationships xmlns="http://schemas.openxmlformats.org/package/2006/relationships"><Relationship Id="rId3" Type="http://schemas.openxmlformats.org/officeDocument/2006/relationships/hyperlink" Target="https://www.theguardian.com/world/2019/dec/26/peace-goodwill-and-mafia-murders-mark-christmas-in-italy?CMP=Share_iOSApp_Other" TargetMode="External"/><Relationship Id="rId2" Type="http://schemas.openxmlformats.org/officeDocument/2006/relationships/image" Target="../media/image49.png"/><Relationship Id="rId1" Type="http://schemas.openxmlformats.org/officeDocument/2006/relationships/slideLayout" Target="../slideLayouts/slideLayout14.xml"/><Relationship Id="rId4" Type="http://schemas.openxmlformats.org/officeDocument/2006/relationships/image" Target="../media/image47.JPG"/></Relationships>
</file>

<file path=ppt/slides/_rels/slide11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www.theguardian.com/world/2020/jan/15/sicilian-police-launch-dawn-raids-in-eu-subsidies-sting?CMP=Share_iOSApp_Other" TargetMode="External"/><Relationship Id="rId1" Type="http://schemas.openxmlformats.org/officeDocument/2006/relationships/slideLayout" Target="../slideLayouts/slideLayout14.xml"/><Relationship Id="rId4" Type="http://schemas.openxmlformats.org/officeDocument/2006/relationships/image" Target="../media/image47.JPG"/></Relationships>
</file>

<file path=ppt/slides/_rels/slide11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theguardian.com/world/2019/jun/20/tomatoes-italy-mafia-migrant-labour-modern-slavery?CMP=Share_iOSApp_Other" TargetMode="External"/><Relationship Id="rId1" Type="http://schemas.openxmlformats.org/officeDocument/2006/relationships/slideLayout" Target="../slideLayouts/slideLayout14.xml"/><Relationship Id="rId4" Type="http://schemas.openxmlformats.org/officeDocument/2006/relationships/image" Target="../media/image47.JPG"/></Relationships>
</file>

<file path=ppt/slides/_rels/slide115.xml.rels><?xml version="1.0" encoding="UTF-8" standalone="yes"?>
<Relationships xmlns="http://schemas.openxmlformats.org/package/2006/relationships"><Relationship Id="rId3" Type="http://schemas.openxmlformats.org/officeDocument/2006/relationships/hyperlink" Target="https://www.bbc.com/news/world-africa-63595025" TargetMode="External"/><Relationship Id="rId2" Type="http://schemas.openxmlformats.org/officeDocument/2006/relationships/image" Target="../media/image52.png"/><Relationship Id="rId1" Type="http://schemas.openxmlformats.org/officeDocument/2006/relationships/slideLayout" Target="../slideLayouts/slideLayout14.xml"/><Relationship Id="rId4" Type="http://schemas.openxmlformats.org/officeDocument/2006/relationships/image" Target="../media/image17.jpg"/></Relationships>
</file>

<file path=ppt/slides/_rels/slide1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www.theguardian.com/world/2019/mar/09/woman-hired-sicilian-mafia-hitmen-to-kill-ex-lover-say-police?CMP=Share_iOSApp_Other" TargetMode="External"/><Relationship Id="rId1" Type="http://schemas.openxmlformats.org/officeDocument/2006/relationships/slideLayout" Target="../slideLayouts/slideLayout14.xml"/><Relationship Id="rId4" Type="http://schemas.openxmlformats.org/officeDocument/2006/relationships/image" Target="../media/image47.JPG"/></Relationships>
</file>

<file path=ppt/slides/_rels/slide11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2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12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0.xml"/><Relationship Id="rId1" Type="http://schemas.openxmlformats.org/officeDocument/2006/relationships/slideLayout" Target="../slideLayouts/slideLayout41.xml"/><Relationship Id="rId5" Type="http://schemas.openxmlformats.org/officeDocument/2006/relationships/image" Target="../media/image55.jpg"/><Relationship Id="rId4" Type="http://schemas.openxmlformats.org/officeDocument/2006/relationships/hyperlink" Target="http://www.bbc.com/news/world-europe-38663608?ocid=global_bbccom_email_18012017_top+news+stories" TargetMode="External"/></Relationships>
</file>

<file path=ppt/slides/_rels/slide1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61.xml"/><Relationship Id="rId1" Type="http://schemas.openxmlformats.org/officeDocument/2006/relationships/slideLayout" Target="../slideLayouts/slideLayout41.xml"/><Relationship Id="rId5" Type="http://schemas.openxmlformats.org/officeDocument/2006/relationships/image" Target="../media/image55.jpg"/><Relationship Id="rId4" Type="http://schemas.openxmlformats.org/officeDocument/2006/relationships/hyperlink" Target="http://www.bbc.com/news/world-europe-37814975"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s://www.theguardian.com/world/2017/aug/21/earthquake-strikes-italian-island-of-ischia-with-one-reported-dead?CMP=Share_iOSApp_Other" TargetMode="External"/><Relationship Id="rId2" Type="http://schemas.openxmlformats.org/officeDocument/2006/relationships/notesSlide" Target="../notesSlides/notesSlide62.xml"/><Relationship Id="rId1" Type="http://schemas.openxmlformats.org/officeDocument/2006/relationships/slideLayout" Target="../slideLayouts/slideLayout41.xml"/><Relationship Id="rId5" Type="http://schemas.openxmlformats.org/officeDocument/2006/relationships/image" Target="../media/image47.JPG"/><Relationship Id="rId4" Type="http://schemas.openxmlformats.org/officeDocument/2006/relationships/image" Target="../media/image57.png"/></Relationships>
</file>

<file path=ppt/slides/_rels/slide127.xml.rels><?xml version="1.0" encoding="UTF-8" standalone="yes"?>
<Relationships xmlns="http://schemas.openxmlformats.org/package/2006/relationships"><Relationship Id="rId3" Type="http://schemas.openxmlformats.org/officeDocument/2006/relationships/hyperlink" Target="http://www.nytimes.com/2016/10/31/world/europe/italy-earthquake-norcia.html?em_pos=large&amp;emc=edit_nn_20161031&amp;nl=morning-briefing&amp;nlid=60046204" TargetMode="External"/><Relationship Id="rId2" Type="http://schemas.openxmlformats.org/officeDocument/2006/relationships/notesSlide" Target="../notesSlides/notesSlide63.xml"/><Relationship Id="rId1" Type="http://schemas.openxmlformats.org/officeDocument/2006/relationships/slideLayout" Target="../slideLayouts/slideLayout41.xml"/><Relationship Id="rId5" Type="http://schemas.openxmlformats.org/officeDocument/2006/relationships/image" Target="../media/image59.png"/><Relationship Id="rId4" Type="http://schemas.openxmlformats.org/officeDocument/2006/relationships/image" Target="../media/image58.png"/></Relationships>
</file>

<file path=ppt/slides/_rels/slide1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41.xml"/><Relationship Id="rId5" Type="http://schemas.openxmlformats.org/officeDocument/2006/relationships/image" Target="../media/image55.jpg"/><Relationship Id="rId4" Type="http://schemas.openxmlformats.org/officeDocument/2006/relationships/hyperlink" Target="http://www.bbc.com/news/world-europe-37814975#%22" TargetMode="External"/></Relationships>
</file>

<file path=ppt/slides/_rels/slide1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5.xml"/><Relationship Id="rId1" Type="http://schemas.openxmlformats.org/officeDocument/2006/relationships/slideLayout" Target="../slideLayouts/slideLayout41.xml"/><Relationship Id="rId5" Type="http://schemas.openxmlformats.org/officeDocument/2006/relationships/image" Target="../media/image55.jpg"/><Relationship Id="rId4" Type="http://schemas.openxmlformats.org/officeDocument/2006/relationships/hyperlink" Target="http://www.bbc.com/news/world-europe-37823614?ocid=global_bbccom_email_31102016_top+news+stori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6.xml"/><Relationship Id="rId1" Type="http://schemas.openxmlformats.org/officeDocument/2006/relationships/slideLayout" Target="../slideLayouts/slideLayout41.xml"/><Relationship Id="rId5" Type="http://schemas.openxmlformats.org/officeDocument/2006/relationships/image" Target="../media/image55.jpg"/><Relationship Id="rId4" Type="http://schemas.openxmlformats.org/officeDocument/2006/relationships/hyperlink" Target="http://www.bbc.com/news/world-europe-37785853"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www.bbc.com/news/world-europe-37522660" TargetMode="External"/><Relationship Id="rId2" Type="http://schemas.openxmlformats.org/officeDocument/2006/relationships/notesSlide" Target="../notesSlides/notesSlide67.xml"/><Relationship Id="rId1" Type="http://schemas.openxmlformats.org/officeDocument/2006/relationships/slideLayout" Target="../slideLayouts/slideLayout41.xml"/><Relationship Id="rId5" Type="http://schemas.openxmlformats.org/officeDocument/2006/relationships/image" Target="../media/image55.jpg"/><Relationship Id="rId4" Type="http://schemas.openxmlformats.org/officeDocument/2006/relationships/image" Target="../media/image63.png"/></Relationships>
</file>

<file path=ppt/slides/_rels/slide132.xml.rels><?xml version="1.0" encoding="UTF-8" standalone="yes"?>
<Relationships xmlns="http://schemas.openxmlformats.org/package/2006/relationships"><Relationship Id="rId3" Type="http://schemas.openxmlformats.org/officeDocument/2006/relationships/hyperlink" Target="https://mobile.nytimes.com/2017/06/17/world/europe/italy-earthquakes-animals-predicting-natural-disasters.html?emc=edit_th_20170618&amp;nl=todaysheadlines&amp;nlid=60046204&amp;_r=0&amp;referer=" TargetMode="External"/><Relationship Id="rId2" Type="http://schemas.openxmlformats.org/officeDocument/2006/relationships/notesSlide" Target="../notesSlides/notesSlide68.xml"/><Relationship Id="rId1" Type="http://schemas.openxmlformats.org/officeDocument/2006/relationships/slideLayout" Target="../slideLayouts/slideLayout41.xml"/><Relationship Id="rId4" Type="http://schemas.openxmlformats.org/officeDocument/2006/relationships/image" Target="../media/image64.png"/></Relationships>
</file>

<file path=ppt/slides/_rels/slide13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hyperlink" Target="https://www.theguardian.com/world/2021/may/25/latest-sinkhole-in-street-in-rome-swallows-vehicles?CMP=Share_iOSApp_Other" TargetMode="External"/><Relationship Id="rId2" Type="http://schemas.openxmlformats.org/officeDocument/2006/relationships/notesSlide" Target="../notesSlides/notesSlide69.xml"/><Relationship Id="rId1" Type="http://schemas.openxmlformats.org/officeDocument/2006/relationships/slideLayout" Target="../slideLayouts/slideLayout41.xml"/><Relationship Id="rId5" Type="http://schemas.openxmlformats.org/officeDocument/2006/relationships/image" Target="../media/image47.JPG"/><Relationship Id="rId4" Type="http://schemas.openxmlformats.org/officeDocument/2006/relationships/image" Target="../media/image65.png"/></Relationships>
</file>

<file path=ppt/slides/_rels/slide135.xml.rels><?xml version="1.0" encoding="UTF-8" standalone="yes"?>
<Relationships xmlns="http://schemas.openxmlformats.org/package/2006/relationships"><Relationship Id="rId3" Type="http://schemas.openxmlformats.org/officeDocument/2006/relationships/hyperlink" Target="http://www.nytimes.com/video/world/europe/100000004435414/sinkhole-swallows-cars-in-italy.html" TargetMode="External"/><Relationship Id="rId2" Type="http://schemas.openxmlformats.org/officeDocument/2006/relationships/notesSlide" Target="../notesSlides/notesSlide70.xml"/><Relationship Id="rId1" Type="http://schemas.openxmlformats.org/officeDocument/2006/relationships/slideLayout" Target="../slideLayouts/slideLayout41.xml"/><Relationship Id="rId5" Type="http://schemas.openxmlformats.org/officeDocument/2006/relationships/image" Target="../media/image59.png"/><Relationship Id="rId4" Type="http://schemas.openxmlformats.org/officeDocument/2006/relationships/image" Target="../media/image66.png"/></Relationships>
</file>

<file path=ppt/slides/_rels/slide136.xml.rels><?xml version="1.0" encoding="UTF-8" standalone="yes"?>
<Relationships xmlns="http://schemas.openxmlformats.org/package/2006/relationships"><Relationship Id="rId3" Type="http://schemas.openxmlformats.org/officeDocument/2006/relationships/hyperlink" Target="http://www.bbc.com/news/world-europe-18135901" TargetMode="External"/><Relationship Id="rId2" Type="http://schemas.openxmlformats.org/officeDocument/2006/relationships/notesSlide" Target="../notesSlides/notesSlide71.xml"/><Relationship Id="rId1" Type="http://schemas.openxmlformats.org/officeDocument/2006/relationships/slideLayout" Target="../slideLayouts/slideLayout41.xml"/><Relationship Id="rId4" Type="http://schemas.openxmlformats.org/officeDocument/2006/relationships/image" Target="../media/image67.png"/></Relationships>
</file>

<file path=ppt/slides/_rels/slide137.xml.rels><?xml version="1.0" encoding="UTF-8" standalone="yes"?>
<Relationships xmlns="http://schemas.openxmlformats.org/package/2006/relationships"><Relationship Id="rId3" Type="http://schemas.openxmlformats.org/officeDocument/2006/relationships/hyperlink" Target="http://www.bbc.com/news/world-europe-18135901" TargetMode="External"/><Relationship Id="rId2" Type="http://schemas.openxmlformats.org/officeDocument/2006/relationships/notesSlide" Target="../notesSlides/notesSlide72.xml"/><Relationship Id="rId1" Type="http://schemas.openxmlformats.org/officeDocument/2006/relationships/slideLayout" Target="../slideLayouts/slideLayout41.xml"/><Relationship Id="rId4" Type="http://schemas.openxmlformats.org/officeDocument/2006/relationships/image" Target="../media/image68.png"/></Relationships>
</file>

<file path=ppt/slides/_rels/slide138.xml.rels><?xml version="1.0" encoding="UTF-8" standalone="yes"?>
<Relationships xmlns="http://schemas.openxmlformats.org/package/2006/relationships"><Relationship Id="rId3" Type="http://schemas.openxmlformats.org/officeDocument/2006/relationships/hyperlink" Target="http://www.bbc.com/news/world-europe-18135901" TargetMode="External"/><Relationship Id="rId2" Type="http://schemas.openxmlformats.org/officeDocument/2006/relationships/notesSlide" Target="../notesSlides/notesSlide73.xml"/><Relationship Id="rId1" Type="http://schemas.openxmlformats.org/officeDocument/2006/relationships/slideLayout" Target="../slideLayouts/slideLayout41.xml"/><Relationship Id="rId4" Type="http://schemas.openxmlformats.org/officeDocument/2006/relationships/image" Target="../media/image69.png"/></Relationships>
</file>

<file path=ppt/slides/_rels/slide139.xml.rels><?xml version="1.0" encoding="UTF-8" standalone="yes"?>
<Relationships xmlns="http://schemas.openxmlformats.org/package/2006/relationships"><Relationship Id="rId3" Type="http://schemas.openxmlformats.org/officeDocument/2006/relationships/hyperlink" Target="http://news.bbc.co.uk/2/hi/in_pictures/7984969.stm" TargetMode="External"/><Relationship Id="rId2" Type="http://schemas.openxmlformats.org/officeDocument/2006/relationships/notesSlide" Target="../notesSlides/notesSlide74.xml"/><Relationship Id="rId1" Type="http://schemas.openxmlformats.org/officeDocument/2006/relationships/slideLayout" Target="../slideLayouts/slideLayout41.xml"/><Relationship Id="rId4" Type="http://schemas.openxmlformats.org/officeDocument/2006/relationships/image" Target="../media/image70.pn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1.xml"/><Relationship Id="rId4" Type="http://schemas.openxmlformats.org/officeDocument/2006/relationships/hyperlink" Target="http://en.wikipedia.org/wiki/Italy" TargetMode="External"/></Relationships>
</file>

<file path=ppt/slides/_rels/slide140.xml.rels><?xml version="1.0" encoding="UTF-8" standalone="yes"?>
<Relationships xmlns="http://schemas.openxmlformats.org/package/2006/relationships"><Relationship Id="rId3" Type="http://schemas.openxmlformats.org/officeDocument/2006/relationships/hyperlink" Target="http://news.bbc.co.uk/2/hi/in_pictures/7984969.stm" TargetMode="External"/><Relationship Id="rId2" Type="http://schemas.openxmlformats.org/officeDocument/2006/relationships/notesSlide" Target="../notesSlides/notesSlide75.xml"/><Relationship Id="rId1" Type="http://schemas.openxmlformats.org/officeDocument/2006/relationships/slideLayout" Target="../slideLayouts/slideLayout41.xml"/><Relationship Id="rId4" Type="http://schemas.openxmlformats.org/officeDocument/2006/relationships/image" Target="../media/image71.png"/></Relationships>
</file>

<file path=ppt/slides/_rels/slide14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14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6.xml"/><Relationship Id="rId1" Type="http://schemas.openxmlformats.org/officeDocument/2006/relationships/slideLayout" Target="../slideLayouts/slideLayout41.xml"/><Relationship Id="rId5" Type="http://schemas.openxmlformats.org/officeDocument/2006/relationships/image" Target="../media/image55.jpg"/><Relationship Id="rId4" Type="http://schemas.openxmlformats.org/officeDocument/2006/relationships/hyperlink" Target="http://www.bbc.com/news/world-europe-38674788?ocid=global_bbccom_email_19012017_top+news+stories" TargetMode="External"/></Relationships>
</file>

<file path=ppt/slides/_rels/slide14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7.xml"/><Relationship Id="rId1" Type="http://schemas.openxmlformats.org/officeDocument/2006/relationships/slideLayout" Target="../slideLayouts/slideLayout41.xml"/><Relationship Id="rId4" Type="http://schemas.openxmlformats.org/officeDocument/2006/relationships/hyperlink" Target="http://www.bbc.co.uk/programmes/b011792s" TargetMode="External"/></Relationships>
</file>

<file path=ppt/slides/_rels/slide1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8.xml"/><Relationship Id="rId1" Type="http://schemas.openxmlformats.org/officeDocument/2006/relationships/slideLayout" Target="../slideLayouts/slideLayout41.xml"/><Relationship Id="rId4" Type="http://schemas.openxmlformats.org/officeDocument/2006/relationships/hyperlink" Target="http://en.wikipedia.org/wiki/Pompeii"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9.xml"/><Relationship Id="rId1" Type="http://schemas.openxmlformats.org/officeDocument/2006/relationships/slideLayout" Target="../slideLayouts/slideLayout41.xml"/><Relationship Id="rId4" Type="http://schemas.openxmlformats.org/officeDocument/2006/relationships/hyperlink" Target="http://en.wikipedia.org/wiki/Mt._Etna" TargetMode="External"/></Relationships>
</file>

<file path=ppt/slides/_rels/slide1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0.xml"/><Relationship Id="rId1" Type="http://schemas.openxmlformats.org/officeDocument/2006/relationships/slideLayout" Target="../slideLayouts/slideLayout41.xml"/><Relationship Id="rId5" Type="http://schemas.openxmlformats.org/officeDocument/2006/relationships/hyperlink" Target="https://www.volcanodiscovery.com/etna/news/137785/Etna-volcano-Italy-lava-fountains-and-loud-explosions-wake-up-residents.html" TargetMode="External"/><Relationship Id="rId4" Type="http://schemas.openxmlformats.org/officeDocument/2006/relationships/image" Target="../media/image77.png"/></Relationships>
</file>

<file path=ppt/slides/_rels/slide148.xml.rels><?xml version="1.0" encoding="UTF-8" standalone="yes"?>
<Relationships xmlns="http://schemas.openxmlformats.org/package/2006/relationships"><Relationship Id="rId3" Type="http://schemas.openxmlformats.org/officeDocument/2006/relationships/hyperlink" Target="https://www.newsnationnow.com/world/video-italys-mt-etna-volcano-erupts-spewing-lava-rattles-windows-and-doors/" TargetMode="External"/><Relationship Id="rId2" Type="http://schemas.openxmlformats.org/officeDocument/2006/relationships/notesSlide" Target="../notesSlides/notesSlide81.xml"/><Relationship Id="rId1" Type="http://schemas.openxmlformats.org/officeDocument/2006/relationships/slideLayout" Target="../slideLayouts/slideLayout41.xml"/><Relationship Id="rId5" Type="http://schemas.openxmlformats.org/officeDocument/2006/relationships/image" Target="../media/image79.png"/><Relationship Id="rId4" Type="http://schemas.openxmlformats.org/officeDocument/2006/relationships/image" Target="../media/image78.png"/></Relationships>
</file>

<file path=ppt/slides/_rels/slide149.xml.rels><?xml version="1.0" encoding="UTF-8" standalone="yes"?>
<Relationships xmlns="http://schemas.openxmlformats.org/package/2006/relationships"><Relationship Id="rId3" Type="http://schemas.openxmlformats.org/officeDocument/2006/relationships/hyperlink" Target="http://margieinitaly.wordpress.com/2012/04/01/mt-etna-erupts-again-in-sicily/" TargetMode="External"/><Relationship Id="rId2" Type="http://schemas.openxmlformats.org/officeDocument/2006/relationships/notesSlide" Target="../notesSlides/notesSlide82.xml"/><Relationship Id="rId1" Type="http://schemas.openxmlformats.org/officeDocument/2006/relationships/slideLayout" Target="../slideLayouts/slideLayout41.xml"/><Relationship Id="rId4" Type="http://schemas.openxmlformats.org/officeDocument/2006/relationships/image" Target="../media/image80.png"/></Relationships>
</file>

<file path=ppt/slides/_rels/slide15.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0.xml"/><Relationship Id="rId1" Type="http://schemas.openxmlformats.org/officeDocument/2006/relationships/slideLayout" Target="../slideLayouts/slideLayout41.xml"/><Relationship Id="rId4" Type="http://schemas.openxmlformats.org/officeDocument/2006/relationships/image" Target="../media/image10.png"/></Relationships>
</file>

<file path=ppt/slides/_rels/slide15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15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3.xml"/><Relationship Id="rId1" Type="http://schemas.openxmlformats.org/officeDocument/2006/relationships/slideLayout" Target="../slideLayouts/slideLayout41.xml"/><Relationship Id="rId4" Type="http://schemas.openxmlformats.org/officeDocument/2006/relationships/image" Target="../media/image47.JPG"/></Relationships>
</file>

<file path=ppt/slides/_rels/slide152.xml.rels><?xml version="1.0" encoding="UTF-8" standalone="yes"?>
<Relationships xmlns="http://schemas.openxmlformats.org/package/2006/relationships"><Relationship Id="rId3" Type="http://schemas.openxmlformats.org/officeDocument/2006/relationships/hyperlink" Target="http://www.nytimes.com/2016/11/08/world/europe/50-years-after-a-devastating-flood-fears-that-florence-remains-vulnerable.html?mwrsm=Email&amp;_r=0" TargetMode="External"/><Relationship Id="rId2" Type="http://schemas.openxmlformats.org/officeDocument/2006/relationships/notesSlide" Target="../notesSlides/notesSlide84.xml"/><Relationship Id="rId1" Type="http://schemas.openxmlformats.org/officeDocument/2006/relationships/slideLayout" Target="../slideLayouts/slideLayout41.xml"/><Relationship Id="rId4" Type="http://schemas.openxmlformats.org/officeDocument/2006/relationships/image" Target="../media/image82.png"/></Relationships>
</file>

<file path=ppt/slides/_rels/slide153.xml.rels><?xml version="1.0" encoding="UTF-8" standalone="yes"?>
<Relationships xmlns="http://schemas.openxmlformats.org/package/2006/relationships"><Relationship Id="rId3" Type="http://schemas.openxmlformats.org/officeDocument/2006/relationships/hyperlink" Target="http://www.aljazeera.com/news/2015/09/floods-drench-southern-italy-150911085234449.html" TargetMode="External"/><Relationship Id="rId2" Type="http://schemas.openxmlformats.org/officeDocument/2006/relationships/notesSlide" Target="../notesSlides/notesSlide85.xml"/><Relationship Id="rId1" Type="http://schemas.openxmlformats.org/officeDocument/2006/relationships/slideLayout" Target="../slideLayouts/slideLayout41.xml"/><Relationship Id="rId5" Type="http://schemas.openxmlformats.org/officeDocument/2006/relationships/image" Target="../media/image84.png"/><Relationship Id="rId4" Type="http://schemas.openxmlformats.org/officeDocument/2006/relationships/image" Target="../media/image83.png"/></Relationships>
</file>

<file path=ppt/slides/_rels/slide154.xml.rels><?xml version="1.0" encoding="UTF-8" standalone="yes"?>
<Relationships xmlns="http://schemas.openxmlformats.org/package/2006/relationships"><Relationship Id="rId3" Type="http://schemas.openxmlformats.org/officeDocument/2006/relationships/hyperlink" Target="http://www.bbc.com/news/world-us-canada-25648773" TargetMode="External"/><Relationship Id="rId2" Type="http://schemas.openxmlformats.org/officeDocument/2006/relationships/notesSlide" Target="../notesSlides/notesSlide86.xml"/><Relationship Id="rId1" Type="http://schemas.openxmlformats.org/officeDocument/2006/relationships/slideLayout" Target="../slideLayouts/slideLayout41.xml"/><Relationship Id="rId4" Type="http://schemas.openxmlformats.org/officeDocument/2006/relationships/image" Target="../media/image85.png"/></Relationships>
</file>

<file path=ppt/slides/_rels/slide155.xml.rels><?xml version="1.0" encoding="UTF-8" standalone="yes"?>
<Relationships xmlns="http://schemas.openxmlformats.org/package/2006/relationships"><Relationship Id="rId3" Type="http://schemas.openxmlformats.org/officeDocument/2006/relationships/hyperlink" Target="http://www.guardian.co.uk/world/2011/oct/26/flash-floods-hit-italy" TargetMode="External"/><Relationship Id="rId2" Type="http://schemas.openxmlformats.org/officeDocument/2006/relationships/notesSlide" Target="../notesSlides/notesSlide87.xml"/><Relationship Id="rId1" Type="http://schemas.openxmlformats.org/officeDocument/2006/relationships/slideLayout" Target="../slideLayouts/slideLayout41.xml"/><Relationship Id="rId4" Type="http://schemas.openxmlformats.org/officeDocument/2006/relationships/image" Target="../media/image86.png"/></Relationships>
</file>

<file path=ppt/slides/_rels/slide15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88.xml"/><Relationship Id="rId1" Type="http://schemas.openxmlformats.org/officeDocument/2006/relationships/slideLayout" Target="../slideLayouts/slideLayout41.xml"/><Relationship Id="rId5" Type="http://schemas.openxmlformats.org/officeDocument/2006/relationships/image" Target="../media/image88.JPG"/><Relationship Id="rId4" Type="http://schemas.openxmlformats.org/officeDocument/2006/relationships/hyperlink" Target="https://www.dailysabah.com/life/environment/unseasonal-flooding-hits-italys-venice"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89.xml"/><Relationship Id="rId1" Type="http://schemas.openxmlformats.org/officeDocument/2006/relationships/slideLayout" Target="../slideLayouts/slideLayout41.xml"/><Relationship Id="rId4" Type="http://schemas.openxmlformats.org/officeDocument/2006/relationships/image" Target="../media/image47.JPG"/></Relationships>
</file>

<file path=ppt/slides/_rels/slide1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90.xml"/><Relationship Id="rId1" Type="http://schemas.openxmlformats.org/officeDocument/2006/relationships/slideLayout" Target="../slideLayouts/slideLayout41.xml"/><Relationship Id="rId4" Type="http://schemas.openxmlformats.org/officeDocument/2006/relationships/image" Target="../media/image47.JPG"/></Relationships>
</file>

<file path=ppt/slides/_rels/slide159.xml.rels><?xml version="1.0" encoding="UTF-8" standalone="yes"?>
<Relationships xmlns="http://schemas.openxmlformats.org/package/2006/relationships"><Relationship Id="rId3" Type="http://schemas.openxmlformats.org/officeDocument/2006/relationships/hyperlink" Target="http://news.ninemsn.com.au/slideshow_ajax.aspx?sectionid=9016&amp;sectionname=slideshowajax&amp;subsectionid=148615&amp;subsectionname=venicefloods" TargetMode="External"/><Relationship Id="rId2" Type="http://schemas.openxmlformats.org/officeDocument/2006/relationships/notesSlide" Target="../notesSlides/notesSlide91.xml"/><Relationship Id="rId1" Type="http://schemas.openxmlformats.org/officeDocument/2006/relationships/slideLayout" Target="../slideLayouts/slideLayout41.xml"/><Relationship Id="rId4" Type="http://schemas.openxmlformats.org/officeDocument/2006/relationships/image" Target="../media/image91.png"/></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12.png"/><Relationship Id="rId4" Type="http://schemas.openxmlformats.org/officeDocument/2006/relationships/hyperlink" Target="http://en.wikipedia.org/wiki/History_of_Italy_during_foreign_domination_and_the_unification" TargetMode="External"/></Relationships>
</file>

<file path=ppt/slides/_rels/slide160.xml.rels><?xml version="1.0" encoding="UTF-8" standalone="yes"?>
<Relationships xmlns="http://schemas.openxmlformats.org/package/2006/relationships"><Relationship Id="rId3" Type="http://schemas.openxmlformats.org/officeDocument/2006/relationships/hyperlink" Target="http://www.ibtimes.co.uk/venice-carnival-2015-revellers-try-keep-their-costumes-dry-flooded-st-marks-square-1486241" TargetMode="External"/><Relationship Id="rId2" Type="http://schemas.openxmlformats.org/officeDocument/2006/relationships/notesSlide" Target="../notesSlides/notesSlide92.xml"/><Relationship Id="rId1" Type="http://schemas.openxmlformats.org/officeDocument/2006/relationships/slideLayout" Target="../slideLayouts/slideLayout41.xml"/><Relationship Id="rId4" Type="http://schemas.openxmlformats.org/officeDocument/2006/relationships/image" Target="../media/image92.png"/></Relationships>
</file>

<file path=ppt/slides/_rels/slide161.xml.rels><?xml version="1.0" encoding="UTF-8" standalone="yes"?>
<Relationships xmlns="http://schemas.openxmlformats.org/package/2006/relationships"><Relationship Id="rId3" Type="http://schemas.openxmlformats.org/officeDocument/2006/relationships/hyperlink" Target="http://www.bbc.com/news/world-europe-20294488" TargetMode="External"/><Relationship Id="rId2" Type="http://schemas.openxmlformats.org/officeDocument/2006/relationships/notesSlide" Target="../notesSlides/notesSlide93.xml"/><Relationship Id="rId1" Type="http://schemas.openxmlformats.org/officeDocument/2006/relationships/slideLayout" Target="../slideLayouts/slideLayout41.xml"/><Relationship Id="rId4" Type="http://schemas.openxmlformats.org/officeDocument/2006/relationships/image" Target="../media/image93.png"/></Relationships>
</file>

<file path=ppt/slides/_rels/slide16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94.xml"/><Relationship Id="rId1" Type="http://schemas.openxmlformats.org/officeDocument/2006/relationships/slideLayout" Target="../slideLayouts/slideLayout41.xml"/><Relationship Id="rId4" Type="http://schemas.openxmlformats.org/officeDocument/2006/relationships/hyperlink" Target="http://www.dailymail.co.uk/news/article-2231342/Tourists-swim-Venices-iconic-St-Marks-Square-Floating-City-flooded-high-tides.html" TargetMode="External"/></Relationships>
</file>

<file path=ppt/slides/_rels/slide1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5.xml"/><Relationship Id="rId1" Type="http://schemas.openxmlformats.org/officeDocument/2006/relationships/slideLayout" Target="../slideLayouts/slideLayout41.xml"/><Relationship Id="rId4" Type="http://schemas.openxmlformats.org/officeDocument/2006/relationships/hyperlink" Target="https://www.walksofitaly.com/blog/venice/flooding-acqua-alta-tips" TargetMode="External"/></Relationships>
</file>

<file path=ppt/slides/_rels/slide16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6.xml"/><Relationship Id="rId1" Type="http://schemas.openxmlformats.org/officeDocument/2006/relationships/slideLayout" Target="../slideLayouts/slideLayout41.xml"/><Relationship Id="rId4" Type="http://schemas.openxmlformats.org/officeDocument/2006/relationships/hyperlink" Target="https://www.walksofitaly.com/blog/venice/flooding-acqua-alta-tips" TargetMode="External"/></Relationships>
</file>

<file path=ppt/slides/_rels/slide16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7.xml"/><Relationship Id="rId1" Type="http://schemas.openxmlformats.org/officeDocument/2006/relationships/slideLayout" Target="../slideLayouts/slideLayout41.xml"/><Relationship Id="rId4" Type="http://schemas.openxmlformats.org/officeDocument/2006/relationships/hyperlink" Target="http://www.bbc.com/news/world-europe-24510314"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geology.com/sea-level-rise/venice.shtml" TargetMode="External"/><Relationship Id="rId2" Type="http://schemas.openxmlformats.org/officeDocument/2006/relationships/notesSlide" Target="../notesSlides/notesSlide98.xml"/><Relationship Id="rId1" Type="http://schemas.openxmlformats.org/officeDocument/2006/relationships/slideLayout" Target="../slideLayouts/slideLayout85.xml"/></Relationships>
</file>

<file path=ppt/slides/_rels/slide167.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99.xml"/><Relationship Id="rId1" Type="http://schemas.openxmlformats.org/officeDocument/2006/relationships/slideLayout" Target="../slideLayouts/slideLayout41.xml"/><Relationship Id="rId4" Type="http://schemas.openxmlformats.org/officeDocument/2006/relationships/hyperlink" Target="http://geology.com/sea-level-rise/venice.shtml" TargetMode="External"/></Relationships>
</file>

<file path=ppt/slides/_rels/slide16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hyperlink" Target="https://en.wikipedia.org/wiki/Famine" TargetMode="External"/><Relationship Id="rId2" Type="http://schemas.openxmlformats.org/officeDocument/2006/relationships/notesSlide" Target="../notesSlides/notesSlide100.xml"/><Relationship Id="rId1" Type="http://schemas.openxmlformats.org/officeDocument/2006/relationships/slideLayout" Target="../slideLayouts/slideLayout85.xml"/><Relationship Id="rId4" Type="http://schemas.openxmlformats.org/officeDocument/2006/relationships/hyperlink" Target="https://en.wikipedia.org/wiki/Special:BookSources/0631181172"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41.xml"/></Relationships>
</file>

<file path=ppt/slides/_rels/slide170.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hyperlink" Target="http://histoiremesure.revues.org/4119?lang=en" TargetMode="External"/><Relationship Id="rId1" Type="http://schemas.openxmlformats.org/officeDocument/2006/relationships/slideLayout" Target="../slideLayouts/slideLayout14.xml"/></Relationships>
</file>

<file path=ppt/slides/_rels/slide171.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hyperlink" Target="http://www.eshd.eu/sites/default/files/webform/famineinitaly_alfani_mocarelli_strangio.pdf" TargetMode="External"/><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17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3" Type="http://schemas.openxmlformats.org/officeDocument/2006/relationships/hyperlink" Target="http://news.bbc.co.uk/2/hi/europe/830513.stm" TargetMode="External"/><Relationship Id="rId2" Type="http://schemas.openxmlformats.org/officeDocument/2006/relationships/notesSlide" Target="../notesSlides/notesSlide101.xml"/><Relationship Id="rId1" Type="http://schemas.openxmlformats.org/officeDocument/2006/relationships/slideLayout" Target="../slideLayouts/slideLayout41.xml"/><Relationship Id="rId4" Type="http://schemas.openxmlformats.org/officeDocument/2006/relationships/image" Target="../media/image101.png"/></Relationships>
</file>

<file path=ppt/slides/_rels/slide175.xml.rels><?xml version="1.0" encoding="UTF-8" standalone="yes"?>
<Relationships xmlns="http://schemas.openxmlformats.org/package/2006/relationships"><Relationship Id="rId3" Type="http://schemas.openxmlformats.org/officeDocument/2006/relationships/hyperlink" Target="http://www.guardian.co.uk/world/2011/oct/26/flash-floods-hit-italy" TargetMode="External"/><Relationship Id="rId2" Type="http://schemas.openxmlformats.org/officeDocument/2006/relationships/notesSlide" Target="../notesSlides/notesSlide102.xml"/><Relationship Id="rId1" Type="http://schemas.openxmlformats.org/officeDocument/2006/relationships/slideLayout" Target="../slideLayouts/slideLayout41.xml"/><Relationship Id="rId4" Type="http://schemas.openxmlformats.org/officeDocument/2006/relationships/image" Target="../media/image102.png"/></Relationships>
</file>

<file path=ppt/slides/_rels/slide17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7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03.xml"/><Relationship Id="rId1" Type="http://schemas.openxmlformats.org/officeDocument/2006/relationships/slideLayout" Target="../slideLayouts/slideLayout41.xml"/><Relationship Id="rId5" Type="http://schemas.openxmlformats.org/officeDocument/2006/relationships/image" Target="../media/image104.jpg"/><Relationship Id="rId4" Type="http://schemas.openxmlformats.org/officeDocument/2006/relationships/hyperlink" Target="https://www.bbc.com/news/world-europe-54402096" TargetMode="External"/></Relationships>
</file>

<file path=ppt/slides/_rels/slide17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04.xml"/><Relationship Id="rId1" Type="http://schemas.openxmlformats.org/officeDocument/2006/relationships/slideLayout" Target="../slideLayouts/slideLayout41.xml"/><Relationship Id="rId5" Type="http://schemas.openxmlformats.org/officeDocument/2006/relationships/image" Target="../media/image47.JPG"/><Relationship Id="rId4" Type="http://schemas.openxmlformats.org/officeDocument/2006/relationships/hyperlink" Target="https://www.theguardian.com/world/2019/nov/25/storms-france-greece-italy-destruction-floods?CMP=Share_iOSApp_Other" TargetMode="External"/></Relationships>
</file>

<file path=ppt/slides/_rels/slide179.xml.rels><?xml version="1.0" encoding="UTF-8" standalone="yes"?>
<Relationships xmlns="http://schemas.openxmlformats.org/package/2006/relationships"><Relationship Id="rId3" Type="http://schemas.openxmlformats.org/officeDocument/2006/relationships/hyperlink" Target="http://www.bbc.com/news/world-europe-30076940" TargetMode="External"/><Relationship Id="rId2" Type="http://schemas.openxmlformats.org/officeDocument/2006/relationships/notesSlide" Target="../notesSlides/notesSlide105.xml"/><Relationship Id="rId1" Type="http://schemas.openxmlformats.org/officeDocument/2006/relationships/slideLayout" Target="../slideLayouts/slideLayout41.xml"/><Relationship Id="rId4" Type="http://schemas.openxmlformats.org/officeDocument/2006/relationships/image" Target="../media/image106.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41.xml"/></Relationships>
</file>

<file path=ppt/slides/_rels/slide180.xml.rels><?xml version="1.0" encoding="UTF-8" standalone="yes"?>
<Relationships xmlns="http://schemas.openxmlformats.org/package/2006/relationships"><Relationship Id="rId3" Type="http://schemas.openxmlformats.org/officeDocument/2006/relationships/hyperlink" Target="http://news.bbc.co.uk/2/hi/8517378.stm" TargetMode="External"/><Relationship Id="rId2" Type="http://schemas.openxmlformats.org/officeDocument/2006/relationships/notesSlide" Target="../notesSlides/notesSlide106.xml"/><Relationship Id="rId1" Type="http://schemas.openxmlformats.org/officeDocument/2006/relationships/slideLayout" Target="../slideLayouts/slideLayout41.xml"/><Relationship Id="rId4" Type="http://schemas.openxmlformats.org/officeDocument/2006/relationships/image" Target="../media/image107.png"/></Relationships>
</file>

<file path=ppt/slides/_rels/slide181.xml.rels><?xml version="1.0" encoding="UTF-8" standalone="yes"?>
<Relationships xmlns="http://schemas.openxmlformats.org/package/2006/relationships"><Relationship Id="rId3" Type="http://schemas.openxmlformats.org/officeDocument/2006/relationships/hyperlink" Target="http://www.eea.europa.eu/data-and-maps/figures/landslides-in-italy" TargetMode="External"/><Relationship Id="rId2" Type="http://schemas.openxmlformats.org/officeDocument/2006/relationships/notesSlide" Target="../notesSlides/notesSlide107.xml"/><Relationship Id="rId1" Type="http://schemas.openxmlformats.org/officeDocument/2006/relationships/slideLayout" Target="../slideLayouts/slideLayout41.xml"/><Relationship Id="rId4" Type="http://schemas.openxmlformats.org/officeDocument/2006/relationships/image" Target="../media/image108.png"/></Relationships>
</file>

<file path=ppt/slides/_rels/slide182.xml.rels><?xml version="1.0" encoding="UTF-8" standalone="yes"?>
<Relationships xmlns="http://schemas.openxmlformats.org/package/2006/relationships"><Relationship Id="rId3" Type="http://schemas.openxmlformats.org/officeDocument/2006/relationships/hyperlink" Target="http://www.eea.europa.eu/data-and-maps/figures/landslides-in-italy" TargetMode="External"/><Relationship Id="rId2" Type="http://schemas.openxmlformats.org/officeDocument/2006/relationships/notesSlide" Target="../notesSlides/notesSlide108.xml"/><Relationship Id="rId1" Type="http://schemas.openxmlformats.org/officeDocument/2006/relationships/slideLayout" Target="../slideLayouts/slideLayout41.xml"/><Relationship Id="rId4" Type="http://schemas.openxmlformats.org/officeDocument/2006/relationships/image" Target="../media/image108.png"/></Relationships>
</file>

<file path=ppt/slides/_rels/slide183.xml.rels><?xml version="1.0" encoding="UTF-8" standalone="yes"?>
<Relationships xmlns="http://schemas.openxmlformats.org/package/2006/relationships"><Relationship Id="rId3" Type="http://schemas.openxmlformats.org/officeDocument/2006/relationships/hyperlink" Target="http://www.eea.europa.eu/data-and-maps/figures/landslides-in-italy" TargetMode="External"/><Relationship Id="rId2" Type="http://schemas.openxmlformats.org/officeDocument/2006/relationships/notesSlide" Target="../notesSlides/notesSlide109.xml"/><Relationship Id="rId1" Type="http://schemas.openxmlformats.org/officeDocument/2006/relationships/slideLayout" Target="../slideLayouts/slideLayout41.xml"/><Relationship Id="rId4" Type="http://schemas.openxmlformats.org/officeDocument/2006/relationships/image" Target="../media/image109.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8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8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8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hyperlink" Target="https://www.bbc.com/news/world-europe-66429342" TargetMode="External"/><Relationship Id="rId1" Type="http://schemas.openxmlformats.org/officeDocument/2006/relationships/slideLayout" Target="../slideLayouts/slideLayout14.xml"/><Relationship Id="rId4" Type="http://schemas.openxmlformats.org/officeDocument/2006/relationships/image" Target="../media/image111.jpg"/></Relationships>
</file>

<file path=ppt/slides/_rels/slide18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4.xml"/><Relationship Id="rId1" Type="http://schemas.openxmlformats.org/officeDocument/2006/relationships/slideLayout" Target="../slideLayouts/slideLayout63.xml"/><Relationship Id="rId4" Type="http://schemas.openxmlformats.org/officeDocument/2006/relationships/image" Target="../media/image10.png"/></Relationships>
</file>

<file path=ppt/slides/_rels/slide19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hyperlink" Target="http://h-net.msu.edu/cgi-bin/logbrowse.pl?trx=vx&amp;list=h-sae&amp;month=9502&amp;week=c&amp;msg=s7Tkjn1xeOR4jDS8E2IpPw&amp;user=&amp;pw=" TargetMode="Externa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0.xml"/><Relationship Id="rId1" Type="http://schemas.openxmlformats.org/officeDocument/2006/relationships/slideLayout" Target="../slideLayouts/slideLayout63.xml"/><Relationship Id="rId4" Type="http://schemas.openxmlformats.org/officeDocument/2006/relationships/hyperlink" Target="http://en.wikipedia.org/wiki/History_of_Italy_during_foreign_domination_and_the_unification" TargetMode="Externa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1.xml"/><Relationship Id="rId1" Type="http://schemas.openxmlformats.org/officeDocument/2006/relationships/slideLayout" Target="../slideLayouts/slideLayout63.xml"/><Relationship Id="rId5" Type="http://schemas.openxmlformats.org/officeDocument/2006/relationships/image" Target="../media/image113.png"/><Relationship Id="rId4" Type="http://schemas.openxmlformats.org/officeDocument/2006/relationships/hyperlink" Target="http://en.wikipedia.org/wiki/History_of_Italy_during_foreign_domination_and_the_unification" TargetMode="External"/></Relationships>
</file>

<file path=ppt/slides/_rels/slide19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2.xml"/><Relationship Id="rId1" Type="http://schemas.openxmlformats.org/officeDocument/2006/relationships/slideLayout" Target="../slideLayouts/slideLayout63.xml"/></Relationships>
</file>

<file path=ppt/slides/_rels/slide19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3.xml"/><Relationship Id="rId1" Type="http://schemas.openxmlformats.org/officeDocument/2006/relationships/slideLayout" Target="../slideLayouts/slideLayout41.xml"/><Relationship Id="rId5" Type="http://schemas.openxmlformats.org/officeDocument/2006/relationships/image" Target="../media/image113.png"/><Relationship Id="rId4" Type="http://schemas.openxmlformats.org/officeDocument/2006/relationships/hyperlink" Target="http://en.wikipedia.org/wiki/History_of_Italy_during_foreign_domination_and_the_unification" TargetMode="External"/></Relationships>
</file>

<file path=ppt/slides/_rels/slide19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19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14.xml"/><Relationship Id="rId1" Type="http://schemas.openxmlformats.org/officeDocument/2006/relationships/slideLayout" Target="../slideLayouts/slideLayout63.xml"/><Relationship Id="rId4" Type="http://schemas.openxmlformats.org/officeDocument/2006/relationships/hyperlink" Target="http://www.mapsofwar.com/images/EMPIRE17.swf"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63.xml"/><Relationship Id="rId5" Type="http://schemas.openxmlformats.org/officeDocument/2006/relationships/image" Target="../media/image12.png"/><Relationship Id="rId4" Type="http://schemas.openxmlformats.org/officeDocument/2006/relationships/hyperlink" Target="http://en.wikipedia.org/wiki/History_of_Italy_during_foreign_domination_and_the_unification" TargetMode="External"/></Relationships>
</file>

<file path=ppt/slides/_rels/slide20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15.xml"/><Relationship Id="rId1" Type="http://schemas.openxmlformats.org/officeDocument/2006/relationships/slideLayout" Target="../slideLayouts/slideLayout63.xml"/><Relationship Id="rId4" Type="http://schemas.openxmlformats.org/officeDocument/2006/relationships/hyperlink" Target="http://www.mapsofwar.com/images/EMPIRE17.swf" TargetMode="External"/></Relationships>
</file>

<file path=ppt/slides/_rels/slide20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16.xml"/><Relationship Id="rId1" Type="http://schemas.openxmlformats.org/officeDocument/2006/relationships/slideLayout" Target="../slideLayouts/slideLayout63.xml"/></Relationships>
</file>

<file path=ppt/slides/_rels/slide20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7.xml"/><Relationship Id="rId1" Type="http://schemas.openxmlformats.org/officeDocument/2006/relationships/slideLayout" Target="../slideLayouts/slideLayout41.xml"/><Relationship Id="rId5" Type="http://schemas.openxmlformats.org/officeDocument/2006/relationships/image" Target="../media/image119.png"/><Relationship Id="rId4" Type="http://schemas.openxmlformats.org/officeDocument/2006/relationships/hyperlink" Target="http://en.wikipedia.org/wiki/History_of_Italy_during_foreign_domination_and_the_unification" TargetMode="External"/></Relationships>
</file>

<file path=ppt/slides/_rels/slide20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8.xml"/><Relationship Id="rId1" Type="http://schemas.openxmlformats.org/officeDocument/2006/relationships/slideLayout" Target="../slideLayouts/slideLayout63.xml"/><Relationship Id="rId4" Type="http://schemas.openxmlformats.org/officeDocument/2006/relationships/hyperlink" Target="https://en.wikipedia.org/wiki/Italy_in_the_Middle_Ages" TargetMode="External"/></Relationships>
</file>

<file path=ppt/slides/_rels/slide204.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19.xml"/><Relationship Id="rId1" Type="http://schemas.openxmlformats.org/officeDocument/2006/relationships/slideLayout" Target="../slideLayouts/slideLayout41.xml"/><Relationship Id="rId4" Type="http://schemas.openxmlformats.org/officeDocument/2006/relationships/image" Target="../media/image8.png"/></Relationships>
</file>

<file path=ppt/slides/_rels/slide20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0.xml"/><Relationship Id="rId1" Type="http://schemas.openxmlformats.org/officeDocument/2006/relationships/slideLayout" Target="../slideLayouts/slideLayout63.xml"/><Relationship Id="rId5" Type="http://schemas.openxmlformats.org/officeDocument/2006/relationships/image" Target="../media/image119.png"/><Relationship Id="rId4" Type="http://schemas.openxmlformats.org/officeDocument/2006/relationships/hyperlink" Target="http://en.wikipedia.org/wiki/History_of_Italy_during_foreign_domination_and_the_unification" TargetMode="External"/></Relationships>
</file>

<file path=ppt/slides/_rels/slide20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21.xml"/><Relationship Id="rId1" Type="http://schemas.openxmlformats.org/officeDocument/2006/relationships/slideLayout" Target="../slideLayouts/slideLayout41.xml"/><Relationship Id="rId4" Type="http://schemas.openxmlformats.org/officeDocument/2006/relationships/hyperlink" Target="http://www.mapsofwar.com/images/EMPIRE17.swf" TargetMode="External"/></Relationships>
</file>

<file path=ppt/slides/_rels/slide20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2.xml"/><Relationship Id="rId1" Type="http://schemas.openxmlformats.org/officeDocument/2006/relationships/slideLayout" Target="../slideLayouts/slideLayout63.xml"/><Relationship Id="rId5" Type="http://schemas.openxmlformats.org/officeDocument/2006/relationships/image" Target="../media/image119.png"/><Relationship Id="rId4" Type="http://schemas.openxmlformats.org/officeDocument/2006/relationships/hyperlink" Target="http://en.wikipedia.org/wiki/History_of_Italy_during_foreign_domination_and_the_unification"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23.xml"/><Relationship Id="rId1" Type="http://schemas.openxmlformats.org/officeDocument/2006/relationships/slideLayout" Target="../slideLayouts/slideLayout63.xml"/><Relationship Id="rId4" Type="http://schemas.openxmlformats.org/officeDocument/2006/relationships/hyperlink" Target="https://en.wikipedia.org/wiki/Germanic_peoples" TargetMode="External"/></Relationships>
</file>

<file path=ppt/slides/_rels/slide20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24.xml"/><Relationship Id="rId1" Type="http://schemas.openxmlformats.org/officeDocument/2006/relationships/slideLayout" Target="../slideLayouts/slideLayout63.xml"/><Relationship Id="rId4" Type="http://schemas.openxmlformats.org/officeDocument/2006/relationships/hyperlink" Target="https://en.wikipedia.org/wiki/Lombard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6.xml"/><Relationship Id="rId1" Type="http://schemas.openxmlformats.org/officeDocument/2006/relationships/slideLayout" Target="../slideLayouts/slideLayout19.xml"/><Relationship Id="rId5" Type="http://schemas.openxmlformats.org/officeDocument/2006/relationships/hyperlink" Target="https://www.worldometers.info/world-population/italy-population/" TargetMode="External"/><Relationship Id="rId4" Type="http://schemas.openxmlformats.org/officeDocument/2006/relationships/image" Target="../media/image14.png"/></Relationships>
</file>

<file path=ppt/slides/_rels/slide2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5.xml"/><Relationship Id="rId1" Type="http://schemas.openxmlformats.org/officeDocument/2006/relationships/slideLayout" Target="../slideLayouts/slideLayout41.xml"/><Relationship Id="rId5" Type="http://schemas.openxmlformats.org/officeDocument/2006/relationships/image" Target="../media/image119.png"/><Relationship Id="rId4" Type="http://schemas.openxmlformats.org/officeDocument/2006/relationships/hyperlink" Target="http://en.wikipedia.org/wiki/History_of_Italy_during_foreign_domination_and_the_unification"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6.xml"/><Relationship Id="rId1" Type="http://schemas.openxmlformats.org/officeDocument/2006/relationships/slideLayout" Target="../slideLayouts/slideLayout63.xml"/><Relationship Id="rId4" Type="http://schemas.openxmlformats.org/officeDocument/2006/relationships/hyperlink" Target="https://en.wikipedia.org/wiki/Kingdom_of_Italy_(Holy_Roman_Empire)" TargetMode="External"/></Relationships>
</file>

<file path=ppt/slides/_rels/slide21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7.xml"/><Relationship Id="rId1" Type="http://schemas.openxmlformats.org/officeDocument/2006/relationships/slideLayout" Target="../slideLayouts/slideLayout41.xml"/></Relationships>
</file>

<file path=ppt/slides/_rels/slide2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8.xml"/><Relationship Id="rId1" Type="http://schemas.openxmlformats.org/officeDocument/2006/relationships/slideLayout" Target="../slideLayouts/slideLayout63.xml"/><Relationship Id="rId5" Type="http://schemas.openxmlformats.org/officeDocument/2006/relationships/image" Target="../media/image143.png"/><Relationship Id="rId4" Type="http://schemas.openxmlformats.org/officeDocument/2006/relationships/hyperlink" Target="http://en.wikipedia.org/wiki/History_of_Italy_during_foreign_domination_and_the_unification" TargetMode="External"/></Relationships>
</file>

<file path=ppt/slides/_rels/slide21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9.xml"/><Relationship Id="rId1" Type="http://schemas.openxmlformats.org/officeDocument/2006/relationships/slideLayout" Target="../slideLayouts/slideLayout63.xml"/></Relationships>
</file>

<file path=ppt/slides/_rels/slide216.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30.xml"/><Relationship Id="rId1" Type="http://schemas.openxmlformats.org/officeDocument/2006/relationships/slideLayout" Target="../slideLayouts/slideLayout63.xml"/><Relationship Id="rId5" Type="http://schemas.openxmlformats.org/officeDocument/2006/relationships/hyperlink" Target="https://en.wikipedia.org/wiki/Filippo_Brunelleschi" TargetMode="External"/><Relationship Id="rId4" Type="http://schemas.openxmlformats.org/officeDocument/2006/relationships/hyperlink" Target="https://commons.wikimedia.org/wiki/File:Santa_Maria_del_Fiore_cupola_(1622842169).jpg" TargetMode="External"/></Relationships>
</file>

<file path=ppt/slides/_rels/slide21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31.xml"/><Relationship Id="rId1" Type="http://schemas.openxmlformats.org/officeDocument/2006/relationships/slideLayout" Target="../slideLayouts/slideLayout63.xml"/></Relationships>
</file>

<file path=ppt/slides/_rels/slide218.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32.xml"/><Relationship Id="rId1" Type="http://schemas.openxmlformats.org/officeDocument/2006/relationships/slideLayout" Target="../slideLayouts/slideLayout63.xml"/><Relationship Id="rId4" Type="http://schemas.openxmlformats.org/officeDocument/2006/relationships/hyperlink" Target="http://lolsnaps.com/funny/38709"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3.xml"/><Relationship Id="rId1" Type="http://schemas.openxmlformats.org/officeDocument/2006/relationships/slideLayout" Target="../slideLayouts/slideLayout63.xml"/><Relationship Id="rId5" Type="http://schemas.openxmlformats.org/officeDocument/2006/relationships/image" Target="../media/image12.png"/><Relationship Id="rId4" Type="http://schemas.openxmlformats.org/officeDocument/2006/relationships/hyperlink" Target="http://en.wikipedia.org/wiki/History_of_Italy_during_foreign_domination_and_the_unification"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7.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220.xml.rels><?xml version="1.0" encoding="UTF-8" standalone="yes"?>
<Relationships xmlns="http://schemas.openxmlformats.org/package/2006/relationships"><Relationship Id="rId3" Type="http://schemas.openxmlformats.org/officeDocument/2006/relationships/hyperlink" Target="http://en.wikipedia.org/wiki/Italy" TargetMode="External"/><Relationship Id="rId2" Type="http://schemas.openxmlformats.org/officeDocument/2006/relationships/notesSlide" Target="../notesSlides/notesSlide134.xml"/><Relationship Id="rId1" Type="http://schemas.openxmlformats.org/officeDocument/2006/relationships/slideLayout" Target="../slideLayouts/slideLayout63.xml"/><Relationship Id="rId4" Type="http://schemas.openxmlformats.org/officeDocument/2006/relationships/image" Target="../media/image10.png"/></Relationships>
</file>

<file path=ppt/slides/_rels/slide22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5.xml"/><Relationship Id="rId1" Type="http://schemas.openxmlformats.org/officeDocument/2006/relationships/slideLayout" Target="../slideLayouts/slideLayout41.xml"/><Relationship Id="rId4" Type="http://schemas.openxmlformats.org/officeDocument/2006/relationships/hyperlink" Target="http://en.wikipedia.org/wiki/History_of_Italy_during_foreign_domination_and_the_unification" TargetMode="External"/></Relationships>
</file>

<file path=ppt/slides/_rels/slide22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48.png"/><Relationship Id="rId1" Type="http://schemas.openxmlformats.org/officeDocument/2006/relationships/slideLayout" Target="../slideLayouts/slideLayout14.xml"/><Relationship Id="rId4" Type="http://schemas.openxmlformats.org/officeDocument/2006/relationships/hyperlink" Target="https://www.nytimes.com/2020/03/08/world/europe/italy-coronavirus-quarantine.html?referringSource=articleShare" TargetMode="External"/></Relationships>
</file>

<file path=ppt/slides/_rels/slide22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2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2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8.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23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6.xml"/><Relationship Id="rId1" Type="http://schemas.openxmlformats.org/officeDocument/2006/relationships/slideLayout" Target="../slideLayouts/slideLayout63.xml"/><Relationship Id="rId4" Type="http://schemas.openxmlformats.org/officeDocument/2006/relationships/hyperlink" Target="http://alteagallery.com/stock_detail.php?ref=9355" TargetMode="External"/></Relationships>
</file>

<file path=ppt/slides/_rels/slide232.xml.rels><?xml version="1.0" encoding="UTF-8" standalone="yes"?>
<Relationships xmlns="http://schemas.openxmlformats.org/package/2006/relationships"><Relationship Id="rId3" Type="http://schemas.openxmlformats.org/officeDocument/2006/relationships/hyperlink" Target="https://en.wikipedia.org/wiki/Italian_opera" TargetMode="External"/><Relationship Id="rId2" Type="http://schemas.openxmlformats.org/officeDocument/2006/relationships/image" Target="../media/image150.png"/><Relationship Id="rId1" Type="http://schemas.openxmlformats.org/officeDocument/2006/relationships/slideLayout" Target="../slideLayouts/slideLayout114.xml"/></Relationships>
</file>

<file path=ppt/slides/_rels/slide23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4.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23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3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hyperlink" Target="http://en.wikipedia.org/wiki/Architecture_of_Italy" TargetMode="External"/><Relationship Id="rId1" Type="http://schemas.openxmlformats.org/officeDocument/2006/relationships/slideLayout" Target="../slideLayouts/slideLayout14.xml"/></Relationships>
</file>

<file path=ppt/slides/_rels/slide237.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hyperlink" Target="http://en.wikipedia.org/wiki/Architecture_of_Italy" TargetMode="External"/><Relationship Id="rId1" Type="http://schemas.openxmlformats.org/officeDocument/2006/relationships/slideLayout" Target="../slideLayouts/slideLayout14.xml"/></Relationships>
</file>

<file path=ppt/slides/_rels/slide23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hyperlink" Target="http://en.wikipedia.org/wiki/Architecture_of_Italy" TargetMode="External"/><Relationship Id="rId1" Type="http://schemas.openxmlformats.org/officeDocument/2006/relationships/slideLayout" Target="../slideLayouts/slideLayout14.xml"/></Relationships>
</file>

<file path=ppt/slides/_rels/slide23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hyperlink" Target="http://en.wikipedia.org/wiki/Architecture_of_Italy" TargetMode="Externa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19.xml"/><Relationship Id="rId1" Type="http://schemas.openxmlformats.org/officeDocument/2006/relationships/slideLayout" Target="../slideLayouts/slideLayout19.xml"/><Relationship Id="rId5" Type="http://schemas.openxmlformats.org/officeDocument/2006/relationships/hyperlink" Target="https://en.wikipedia.org/wiki/Kingdom_of_Tavolara" TargetMode="External"/><Relationship Id="rId4" Type="http://schemas.openxmlformats.org/officeDocument/2006/relationships/image" Target="../media/image14.png"/></Relationships>
</file>

<file path=ppt/slides/_rels/slide240.xml.rels><?xml version="1.0" encoding="UTF-8" standalone="yes"?>
<Relationships xmlns="http://schemas.openxmlformats.org/package/2006/relationships"><Relationship Id="rId3" Type="http://schemas.openxmlformats.org/officeDocument/2006/relationships/hyperlink" Target="http://en.wikipedia.org/wiki/Architecture_of_Italy" TargetMode="External"/><Relationship Id="rId2" Type="http://schemas.openxmlformats.org/officeDocument/2006/relationships/image" Target="../media/image155.png"/><Relationship Id="rId1" Type="http://schemas.openxmlformats.org/officeDocument/2006/relationships/slideLayout" Target="../slideLayouts/slideLayout14.xml"/></Relationships>
</file>

<file path=ppt/slides/_rels/slide241.xml.rels><?xml version="1.0" encoding="UTF-8" standalone="yes"?>
<Relationships xmlns="http://schemas.openxmlformats.org/package/2006/relationships"><Relationship Id="rId3" Type="http://schemas.openxmlformats.org/officeDocument/2006/relationships/hyperlink" Target="http://en.wikipedia.org/wiki/Bologna" TargetMode="External"/><Relationship Id="rId2" Type="http://schemas.openxmlformats.org/officeDocument/2006/relationships/image" Target="../media/image156.png"/><Relationship Id="rId1" Type="http://schemas.openxmlformats.org/officeDocument/2006/relationships/slideLayout" Target="../slideLayouts/slideLayout14.xml"/></Relationships>
</file>

<file path=ppt/slides/_rels/slide242.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en.wikipedia.org/wiki/Bologna" TargetMode="External"/><Relationship Id="rId1" Type="http://schemas.openxmlformats.org/officeDocument/2006/relationships/slideLayout" Target="../slideLayouts/slideLayout14.xml"/></Relationships>
</file>

<file path=ppt/slides/_rels/slide243.xml.rels><?xml version="1.0" encoding="UTF-8" standalone="yes"?>
<Relationships xmlns="http://schemas.openxmlformats.org/package/2006/relationships"><Relationship Id="rId3" Type="http://schemas.openxmlformats.org/officeDocument/2006/relationships/hyperlink" Target="http://nyti.ms/1FFtb3D" TargetMode="External"/><Relationship Id="rId2" Type="http://schemas.openxmlformats.org/officeDocument/2006/relationships/hyperlink" Target="http://p.nytimes.com/email/re?location=InCMR7g4BCKC2wiZPkcVUnfbmVLgaHtP&amp;user_id=d5f6f8946476100eb7f26d6f1ebd24ab&amp;email_type=eta&amp;task_id=144371132435139&amp;regi_id=0" TargetMode="External"/><Relationship Id="rId1" Type="http://schemas.openxmlformats.org/officeDocument/2006/relationships/slideLayout" Target="../slideLayouts/slideLayout14.xml"/><Relationship Id="rId4" Type="http://schemas.openxmlformats.org/officeDocument/2006/relationships/image" Target="../media/image158.png"/></Relationships>
</file>

<file path=ppt/slides/_rels/slide244.xml.rels><?xml version="1.0" encoding="UTF-8" standalone="yes"?>
<Relationships xmlns="http://schemas.openxmlformats.org/package/2006/relationships"><Relationship Id="rId3" Type="http://schemas.openxmlformats.org/officeDocument/2006/relationships/hyperlink" Target="http://en.wikipedia.org/wiki/Architecture_of_Italy" TargetMode="External"/><Relationship Id="rId2" Type="http://schemas.openxmlformats.org/officeDocument/2006/relationships/image" Target="../media/image159.png"/><Relationship Id="rId1" Type="http://schemas.openxmlformats.org/officeDocument/2006/relationships/slideLayout" Target="../slideLayouts/slideLayout14.xml"/></Relationships>
</file>

<file path=ppt/slides/_rels/slide245.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69.xml"/></Relationships>
</file>

<file path=ppt/slides/_rels/slide246.xml.rels><?xml version="1.0" encoding="UTF-8" standalone="yes"?>
<Relationships xmlns="http://schemas.openxmlformats.org/package/2006/relationships"><Relationship Id="rId3" Type="http://schemas.openxmlformats.org/officeDocument/2006/relationships/hyperlink" Target="http://en.wikipedia.org/wiki/Architecture_of_Italy" TargetMode="External"/><Relationship Id="rId2" Type="http://schemas.openxmlformats.org/officeDocument/2006/relationships/image" Target="../media/image159.png"/><Relationship Id="rId1" Type="http://schemas.openxmlformats.org/officeDocument/2006/relationships/slideLayout" Target="../slideLayouts/slideLayout14.xml"/></Relationships>
</file>

<file path=ppt/slides/_rels/slide24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4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hyperlink" Target="https://arstechnica.com/information-technology/2020/07/us-navys-next-warship-will-have-an-italian-accent/" TargetMode="External"/><Relationship Id="rId1" Type="http://schemas.openxmlformats.org/officeDocument/2006/relationships/slideLayout" Target="../slideLayouts/slideLayout69.xml"/><Relationship Id="rId4" Type="http://schemas.openxmlformats.org/officeDocument/2006/relationships/image" Target="../media/image162.png"/></Relationships>
</file>

<file path=ppt/slides/_rels/slide249.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63.xml"/><Relationship Id="rId4" Type="http://schemas.openxmlformats.org/officeDocument/2006/relationships/hyperlink" Target="https://barnes-italy.com/tavolara-the-smallest-kingdom-in-the-world/" TargetMode="External"/></Relationships>
</file>

<file path=ppt/slides/_rels/slide250.xml.rels><?xml version="1.0" encoding="UTF-8" standalone="yes"?>
<Relationships xmlns="http://schemas.openxmlformats.org/package/2006/relationships"><Relationship Id="rId3" Type="http://schemas.openxmlformats.org/officeDocument/2006/relationships/hyperlink" Target="http://en.wikipedia.org/wiki/Gustave_Moreau" TargetMode="External"/><Relationship Id="rId2" Type="http://schemas.openxmlformats.org/officeDocument/2006/relationships/image" Target="../media/image164.png"/><Relationship Id="rId1" Type="http://schemas.openxmlformats.org/officeDocument/2006/relationships/slideLayout" Target="../slideLayouts/slideLayout14.xml"/></Relationships>
</file>

<file path=ppt/slides/_rels/slide251.xml.rels><?xml version="1.0" encoding="UTF-8" standalone="yes"?>
<Relationships xmlns="http://schemas.openxmlformats.org/package/2006/relationships"><Relationship Id="rId3" Type="http://schemas.openxmlformats.org/officeDocument/2006/relationships/hyperlink" Target="https://www.caranddriver.com/lamborghini/revuelto" TargetMode="External"/><Relationship Id="rId2" Type="http://schemas.openxmlformats.org/officeDocument/2006/relationships/notesSlide" Target="../notesSlides/notesSlide137.xml"/><Relationship Id="rId1" Type="http://schemas.openxmlformats.org/officeDocument/2006/relationships/slideLayout" Target="../slideLayouts/slideLayout3.xml"/><Relationship Id="rId4" Type="http://schemas.openxmlformats.org/officeDocument/2006/relationships/image" Target="../media/image165.jpg"/></Relationships>
</file>

<file path=ppt/slides/_rels/slide252.xml.rels><?xml version="1.0" encoding="UTF-8" standalone="yes"?>
<Relationships xmlns="http://schemas.openxmlformats.org/package/2006/relationships"><Relationship Id="rId3" Type="http://schemas.openxmlformats.org/officeDocument/2006/relationships/hyperlink" Target="https://blog.dupontregistry.com/lamborghini/new-2023-lamborghini-huracan-sterrato-is-revealed-602-hp-off-road-supercar/" TargetMode="External"/><Relationship Id="rId2" Type="http://schemas.openxmlformats.org/officeDocument/2006/relationships/notesSlide" Target="../notesSlides/notesSlide138.xml"/><Relationship Id="rId1" Type="http://schemas.openxmlformats.org/officeDocument/2006/relationships/slideLayout" Target="../slideLayouts/slideLayout3.xml"/><Relationship Id="rId4" Type="http://schemas.openxmlformats.org/officeDocument/2006/relationships/image" Target="../media/image166.jpg"/></Relationships>
</file>

<file path=ppt/slides/_rels/slide253.xml.rels><?xml version="1.0" encoding="UTF-8" standalone="yes"?>
<Relationships xmlns="http://schemas.openxmlformats.org/package/2006/relationships"><Relationship Id="rId3" Type="http://schemas.openxmlformats.org/officeDocument/2006/relationships/hyperlink" Target="https://www.roadandtrack.com/news/a37294264/2022-lamborghini-countach/" TargetMode="External"/><Relationship Id="rId2" Type="http://schemas.openxmlformats.org/officeDocument/2006/relationships/notesSlide" Target="../notesSlides/notesSlide139.xml"/><Relationship Id="rId1" Type="http://schemas.openxmlformats.org/officeDocument/2006/relationships/slideLayout" Target="../slideLayouts/slideLayout69.xml"/><Relationship Id="rId4" Type="http://schemas.openxmlformats.org/officeDocument/2006/relationships/image" Target="../media/image167.png"/></Relationships>
</file>

<file path=ppt/slides/_rels/slide254.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40.xml"/><Relationship Id="rId1" Type="http://schemas.openxmlformats.org/officeDocument/2006/relationships/slideLayout" Target="../slideLayouts/slideLayout69.xml"/><Relationship Id="rId4" Type="http://schemas.openxmlformats.org/officeDocument/2006/relationships/hyperlink" Target="https://www.roadandtrack.com/news/a37294264/2022-lamborghini-countach/" TargetMode="External"/></Relationships>
</file>

<file path=ppt/slides/_rels/slide255.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4.xml"/></Relationships>
</file>

<file path=ppt/slides/_rels/slide256.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4.xml"/></Relationships>
</file>

<file path=ppt/slides/_rels/slide25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hyperlink" Target="https://www.alfaromeousa.com/cars/giulia/quadrifoglio" TargetMode="External"/><Relationship Id="rId1" Type="http://schemas.openxmlformats.org/officeDocument/2006/relationships/slideLayout" Target="../slideLayouts/slideLayout14.xml"/></Relationships>
</file>

<file path=ppt/slides/_rels/slide258.xml.rels><?xml version="1.0" encoding="UTF-8" standalone="yes"?>
<Relationships xmlns="http://schemas.openxmlformats.org/package/2006/relationships"><Relationship Id="rId3" Type="http://schemas.openxmlformats.org/officeDocument/2006/relationships/hyperlink" Target="https://www.google.com/url?sa=i&amp;url=https%3A%2F%2Fwww.caranddriver.com%2Falfa-romeo%2Fstelvio-quadrifoglio%2Fspecs%2F2022%2Falfa-romeo_stelvio-quadrifoglio_alfa-romeo-stelvio-quadrifoglio_2022&amp;psig=AOvVaw0AiN7wBOJuE73iPXlMzccY&amp;ust=1630386131330000&amp;source=images&amp;cd=vfe&amp;ved=0CAsQjhxqFwoTCJj-lI781_ICFQAAAAAdAAAAABAD" TargetMode="External"/><Relationship Id="rId2" Type="http://schemas.openxmlformats.org/officeDocument/2006/relationships/image" Target="../media/image172.png"/><Relationship Id="rId1" Type="http://schemas.openxmlformats.org/officeDocument/2006/relationships/slideLayout" Target="../slideLayouts/slideLayout14.xml"/></Relationships>
</file>

<file path=ppt/slides/_rels/slide259.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1.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260.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14.xml"/></Relationships>
</file>

<file path=ppt/slides/_rels/slide261.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14.xml"/></Relationships>
</file>

<file path=ppt/slides/_rels/slide262.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69.xml"/></Relationships>
</file>

<file path=ppt/slides/_rels/slide263.xml.rels><?xml version="1.0" encoding="UTF-8" standalone="yes"?>
<Relationships xmlns="http://schemas.openxmlformats.org/package/2006/relationships"><Relationship Id="rId3" Type="http://schemas.openxmlformats.org/officeDocument/2006/relationships/image" Target="../media/image177.jpg"/><Relationship Id="rId2" Type="http://schemas.openxmlformats.org/officeDocument/2006/relationships/hyperlink" Target="https://www.caranddriver.com/ferrari/purosangue" TargetMode="External"/><Relationship Id="rId1" Type="http://schemas.openxmlformats.org/officeDocument/2006/relationships/slideLayout" Target="../slideLayouts/slideLayout69.xml"/></Relationships>
</file>

<file path=ppt/slides/_rels/slide264.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hyperlink" Target="https://www.motor1.com/reviews/621685/2023-ferrari-296-gts-first-drive/" TargetMode="External"/><Relationship Id="rId1" Type="http://schemas.openxmlformats.org/officeDocument/2006/relationships/slideLayout" Target="../slideLayouts/slideLayout69.xml"/></Relationships>
</file>

<file path=ppt/slides/_rels/slide265.xml.rels><?xml version="1.0" encoding="UTF-8" standalone="yes"?>
<Relationships xmlns="http://schemas.openxmlformats.org/package/2006/relationships"><Relationship Id="rId3" Type="http://schemas.openxmlformats.org/officeDocument/2006/relationships/image" Target="../media/image179.jpg"/><Relationship Id="rId2" Type="http://schemas.openxmlformats.org/officeDocument/2006/relationships/hyperlink" Target="https://www.ferrarilakeforest.com/manufacturer-information/upcoming-ferrari-models/" TargetMode="External"/><Relationship Id="rId1" Type="http://schemas.openxmlformats.org/officeDocument/2006/relationships/slideLayout" Target="../slideLayouts/slideLayout69.xml"/></Relationships>
</file>

<file path=ppt/slides/_rels/slide266.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69.xml"/></Relationships>
</file>

<file path=ppt/slides/_rels/slide267.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69.xml"/></Relationships>
</file>

<file path=ppt/slides/_rels/slide268.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69.xml"/></Relationships>
</file>

<file path=ppt/slides/_rels/slide269.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69.xml"/></Relationships>
</file>

<file path=ppt/slides/_rels/slide27.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2.xml"/><Relationship Id="rId1" Type="http://schemas.openxmlformats.org/officeDocument/2006/relationships/slideLayout" Target="../slideLayouts/slideLayout30.xml"/><Relationship Id="rId5" Type="http://schemas.openxmlformats.org/officeDocument/2006/relationships/hyperlink" Target="https://en.wikipedia.org/wiki/Seborga" TargetMode="External"/><Relationship Id="rId4" Type="http://schemas.openxmlformats.org/officeDocument/2006/relationships/image" Target="../media/image14.png"/></Relationships>
</file>

<file path=ppt/slides/_rels/slide27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14.xml"/></Relationships>
</file>

<file path=ppt/slides/_rels/slide271.xml.rels><?xml version="1.0" encoding="UTF-8" standalone="yes"?>
<Relationships xmlns="http://schemas.openxmlformats.org/package/2006/relationships"><Relationship Id="rId3" Type="http://schemas.openxmlformats.org/officeDocument/2006/relationships/hyperlink" Target="https://www.wheelsinmotionmc.com/inventory/v1/Current/Ducati/Panigale/Panigale-V4/Red--Chatsworth-California---21336901?format=print" TargetMode="External"/><Relationship Id="rId2" Type="http://schemas.openxmlformats.org/officeDocument/2006/relationships/image" Target="../media/image184.jpg"/><Relationship Id="rId1" Type="http://schemas.openxmlformats.org/officeDocument/2006/relationships/slideLayout" Target="../slideLayouts/slideLayout14.xml"/></Relationships>
</file>

<file path=ppt/slides/_rels/slide272.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14.xml"/></Relationships>
</file>

<file path=ppt/slides/_rels/slide27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4.xml"/></Relationships>
</file>

<file path=ppt/slides/_rels/slide274.xml.rels><?xml version="1.0" encoding="UTF-8" standalone="yes"?>
<Relationships xmlns="http://schemas.openxmlformats.org/package/2006/relationships"><Relationship Id="rId3" Type="http://schemas.openxmlformats.org/officeDocument/2006/relationships/image" Target="../media/image187.jpg"/><Relationship Id="rId2" Type="http://schemas.openxmlformats.org/officeDocument/2006/relationships/notesSlide" Target="../notesSlides/notesSlide141.xml"/><Relationship Id="rId1" Type="http://schemas.openxmlformats.org/officeDocument/2006/relationships/slideLayout" Target="../slideLayouts/slideLayout14.xml"/><Relationship Id="rId4" Type="http://schemas.openxmlformats.org/officeDocument/2006/relationships/hyperlink" Target="https://www.caranddriver.com/news/a40874138/2024-bugatti-mistral-5-cool-design-elements/" TargetMode="External"/></Relationships>
</file>

<file path=ppt/slides/_rels/slide275.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142.xml"/><Relationship Id="rId1" Type="http://schemas.openxmlformats.org/officeDocument/2006/relationships/slideLayout" Target="../slideLayouts/slideLayout14.xml"/></Relationships>
</file>

<file path=ppt/slides/_rels/slide276.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notesSlide" Target="../notesSlides/notesSlide143.xml"/><Relationship Id="rId1" Type="http://schemas.openxmlformats.org/officeDocument/2006/relationships/slideLayout" Target="../slideLayouts/slideLayout14.xml"/></Relationships>
</file>

<file path=ppt/slides/_rels/slide27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90.jpg"/><Relationship Id="rId1" Type="http://schemas.openxmlformats.org/officeDocument/2006/relationships/slideLayout" Target="../slideLayouts/slideLayout69.xml"/></Relationships>
</file>

<file path=ppt/slides/_rels/slide278.xml.rels><?xml version="1.0" encoding="UTF-8" standalone="yes"?>
<Relationships xmlns="http://schemas.openxmlformats.org/package/2006/relationships"><Relationship Id="rId2" Type="http://schemas.openxmlformats.org/officeDocument/2006/relationships/image" Target="../media/image192.png"/><Relationship Id="rId1" Type="http://schemas.openxmlformats.org/officeDocument/2006/relationships/slideLayout" Target="../slideLayouts/slideLayout14.xml"/></Relationships>
</file>

<file path=ppt/slides/_rels/slide27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63.xml"/><Relationship Id="rId4" Type="http://schemas.openxmlformats.org/officeDocument/2006/relationships/image" Target="../media/image17.jpg"/></Relationships>
</file>

<file path=ppt/slides/_rels/slide280.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69.xml"/></Relationships>
</file>

<file path=ppt/slides/_rels/slide281.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image" Target="../media/image194.png"/><Relationship Id="rId1" Type="http://schemas.openxmlformats.org/officeDocument/2006/relationships/slideLayout" Target="../slideLayouts/slideLayout69.xml"/><Relationship Id="rId5" Type="http://schemas.openxmlformats.org/officeDocument/2006/relationships/hyperlink" Target="https://gestione.aetitalia.it/download/sito/d27bded_sanitarisquarefoto23.jpg" TargetMode="External"/><Relationship Id="rId4" Type="http://schemas.openxmlformats.org/officeDocument/2006/relationships/image" Target="../media/image197.svg"/></Relationships>
</file>

<file path=ppt/slides/_rels/slide282.xml.rels><?xml version="1.0" encoding="UTF-8" standalone="yes"?>
<Relationships xmlns="http://schemas.openxmlformats.org/package/2006/relationships"><Relationship Id="rId3" Type="http://schemas.openxmlformats.org/officeDocument/2006/relationships/hyperlink" Target="https://gestione.aetitalia.it/download/sito/d27bded_sanitarisquarefoto23.jpg" TargetMode="External"/><Relationship Id="rId2" Type="http://schemas.openxmlformats.org/officeDocument/2006/relationships/image" Target="../media/image198.jpg"/><Relationship Id="rId1" Type="http://schemas.openxmlformats.org/officeDocument/2006/relationships/slideLayout" Target="../slideLayouts/slideLayout69.xml"/><Relationship Id="rId5" Type="http://schemas.openxmlformats.org/officeDocument/2006/relationships/image" Target="../media/image197.svg"/><Relationship Id="rId4" Type="http://schemas.openxmlformats.org/officeDocument/2006/relationships/image" Target="../media/image196.png"/></Relationships>
</file>

<file path=ppt/slides/_rels/slide283.xml.rels><?xml version="1.0" encoding="UTF-8" standalone="yes"?>
<Relationships xmlns="http://schemas.openxmlformats.org/package/2006/relationships"><Relationship Id="rId3" Type="http://schemas.openxmlformats.org/officeDocument/2006/relationships/hyperlink" Target="https://www.ceramicacielo.it/en/products/smile/floor+mounted+wc+%26+bidet/back+to+wall+one+hole+bidet/111" TargetMode="External"/><Relationship Id="rId2" Type="http://schemas.openxmlformats.org/officeDocument/2006/relationships/image" Target="../media/image199.png"/><Relationship Id="rId1" Type="http://schemas.openxmlformats.org/officeDocument/2006/relationships/slideLayout" Target="../slideLayouts/slideLayout69.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74.xml"/></Relationships>
</file>

<file path=ppt/slides/_rels/slide285.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hyperlink" Target="http://commons.wikimedia.org/wiki/File:Trenitalia-series-ETR500.jpg" TargetMode="External"/><Relationship Id="rId1" Type="http://schemas.openxmlformats.org/officeDocument/2006/relationships/slideLayout" Target="../slideLayouts/slideLayout14.xml"/></Relationships>
</file>

<file path=ppt/slides/_rels/slide286.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hyperlink" Target="http://commons.wikimedia.org/wiki/File:Trenitalia-series-ETR500.jpg" TargetMode="External"/><Relationship Id="rId1" Type="http://schemas.openxmlformats.org/officeDocument/2006/relationships/slideLayout" Target="../slideLayouts/slideLayout14.xml"/><Relationship Id="rId4" Type="http://schemas.openxmlformats.org/officeDocument/2006/relationships/image" Target="../media/image201.png"/></Relationships>
</file>

<file path=ppt/slides/_rels/slide28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88.xml.rels><?xml version="1.0" encoding="UTF-8" standalone="yes"?>
<Relationships xmlns="http://schemas.openxmlformats.org/package/2006/relationships"><Relationship Id="rId3" Type="http://schemas.openxmlformats.org/officeDocument/2006/relationships/hyperlink" Target="http://www.architecturaldigest.com/decor/2014-05/ned-lambton-villa-cetinale-siena-italy-slideshow" TargetMode="External"/><Relationship Id="rId2" Type="http://schemas.openxmlformats.org/officeDocument/2006/relationships/image" Target="../media/image202.png"/><Relationship Id="rId1" Type="http://schemas.openxmlformats.org/officeDocument/2006/relationships/slideLayout" Target="../slideLayouts/slideLayout69.xml"/></Relationships>
</file>

<file path=ppt/slides/_rels/slide289.xml.rels><?xml version="1.0" encoding="UTF-8" standalone="yes"?>
<Relationships xmlns="http://schemas.openxmlformats.org/package/2006/relationships"><Relationship Id="rId3" Type="http://schemas.openxmlformats.org/officeDocument/2006/relationships/hyperlink" Target="http://www.suggestkeyword.com/aXRhbGlhbiBnYXJkZW5z/" TargetMode="External"/><Relationship Id="rId2" Type="http://schemas.openxmlformats.org/officeDocument/2006/relationships/image" Target="../media/image203.png"/><Relationship Id="rId1" Type="http://schemas.openxmlformats.org/officeDocument/2006/relationships/slideLayout" Target="../slideLayouts/slideLayout69.xml"/></Relationships>
</file>

<file path=ppt/slides/_rels/slide29.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4.xml"/><Relationship Id="rId1" Type="http://schemas.openxmlformats.org/officeDocument/2006/relationships/slideLayout" Target="../slideLayouts/slideLayout19.xml"/><Relationship Id="rId4" Type="http://schemas.openxmlformats.org/officeDocument/2006/relationships/image" Target="../media/image14.png"/></Relationships>
</file>

<file path=ppt/slides/_rels/slide290.xml.rels><?xml version="1.0" encoding="UTF-8" standalone="yes"?>
<Relationships xmlns="http://schemas.openxmlformats.org/package/2006/relationships"><Relationship Id="rId3" Type="http://schemas.openxmlformats.org/officeDocument/2006/relationships/hyperlink" Target="http://www.architecturaldigest.com/celebrity-homes/2011/sting-trudie-styler-tuscan-garden-article" TargetMode="External"/><Relationship Id="rId2" Type="http://schemas.openxmlformats.org/officeDocument/2006/relationships/image" Target="../media/image204.png"/><Relationship Id="rId1" Type="http://schemas.openxmlformats.org/officeDocument/2006/relationships/slideLayout" Target="../slideLayouts/slideLayout69.xml"/></Relationships>
</file>

<file path=ppt/slides/_rels/slide29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94.xml.rels><?xml version="1.0" encoding="UTF-8" standalone="yes"?>
<Relationships xmlns="http://schemas.openxmlformats.org/package/2006/relationships"><Relationship Id="rId3" Type="http://schemas.openxmlformats.org/officeDocument/2006/relationships/hyperlink" Target="http://giornale.regione.marche.it/archivio/num0400/art09.htm" TargetMode="External"/><Relationship Id="rId2" Type="http://schemas.openxmlformats.org/officeDocument/2006/relationships/image" Target="../media/image206.png"/><Relationship Id="rId1" Type="http://schemas.openxmlformats.org/officeDocument/2006/relationships/slideLayout" Target="../slideLayouts/slideLayout69.xml"/></Relationships>
</file>

<file path=ppt/slides/_rels/slide29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hyperlink" Target="http://news.bbc.co.uk/2/hi/europe/7925032.stm" TargetMode="External"/><Relationship Id="rId1" Type="http://schemas.openxmlformats.org/officeDocument/2006/relationships/slideLayout" Target="../slideLayouts/slideLayout69.xml"/></Relationships>
</file>

<file path=ppt/slides/_rels/slide296.xml.rels><?xml version="1.0" encoding="UTF-8" standalone="yes"?>
<Relationships xmlns="http://schemas.openxmlformats.org/package/2006/relationships"><Relationship Id="rId3" Type="http://schemas.openxmlformats.org/officeDocument/2006/relationships/hyperlink" Target="http://en.wikipedia.org/wiki/Academy_Award_for_Best_Foreign_Language_Film" TargetMode="External"/><Relationship Id="rId2" Type="http://schemas.openxmlformats.org/officeDocument/2006/relationships/notesSlide" Target="../notesSlides/notesSlide144.xml"/><Relationship Id="rId1" Type="http://schemas.openxmlformats.org/officeDocument/2006/relationships/slideLayout" Target="../slideLayouts/slideLayout69.xml"/><Relationship Id="rId5" Type="http://schemas.openxmlformats.org/officeDocument/2006/relationships/image" Target="../media/image209.png"/><Relationship Id="rId4" Type="http://schemas.openxmlformats.org/officeDocument/2006/relationships/image" Target="../media/image208.png"/></Relationships>
</file>

<file path=ppt/slides/_rels/slide297.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210.png"/><Relationship Id="rId1" Type="http://schemas.openxmlformats.org/officeDocument/2006/relationships/slideLayout" Target="../slideLayouts/slideLayout69.xml"/></Relationships>
</file>

<file path=ppt/slides/_rels/slide29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hyperlink" Target="http://en.wikipedia.org/wiki/La_vita_%C3%A8_bella" TargetMode="External"/><Relationship Id="rId1" Type="http://schemas.openxmlformats.org/officeDocument/2006/relationships/slideLayout" Target="../slideLayouts/slideLayout69.xml"/></Relationships>
</file>

<file path=ppt/slides/_rels/slide299.xml.rels><?xml version="1.0" encoding="UTF-8" standalone="yes"?>
<Relationships xmlns="http://schemas.openxmlformats.org/package/2006/relationships"><Relationship Id="rId3" Type="http://schemas.openxmlformats.org/officeDocument/2006/relationships/hyperlink" Target="https://en.wikipedia.org/wiki/The_Grand_Budapest_Hotel" TargetMode="External"/><Relationship Id="rId2" Type="http://schemas.openxmlformats.org/officeDocument/2006/relationships/image" Target="../media/image212.jpeg"/><Relationship Id="rId1" Type="http://schemas.openxmlformats.org/officeDocument/2006/relationships/slideLayout" Target="../slideLayouts/slideLayout69.xml"/></Relationships>
</file>

<file path=ppt/slides/_rels/slide3.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0.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5.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30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0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hyperlink" Target="https://fashionista.com/2023/09/milan-fashion-week-spring-2024-trends" TargetMode="External"/><Relationship Id="rId1" Type="http://schemas.openxmlformats.org/officeDocument/2006/relationships/slideLayout" Target="../slideLayouts/slideLayout14.xml"/></Relationships>
</file>

<file path=ppt/slides/_rels/slide30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hyperlink" Target="https://www.theguardian.com/fashion/gallery/2023/jun/21/milan-mens-fashion-week-springsummer-2024-the-highlights-in-pictures" TargetMode="External"/><Relationship Id="rId1" Type="http://schemas.openxmlformats.org/officeDocument/2006/relationships/slideLayout" Target="../slideLayouts/slideLayout14.xml"/><Relationship Id="rId4" Type="http://schemas.openxmlformats.org/officeDocument/2006/relationships/image" Target="../media/image47.JPG"/></Relationships>
</file>

<file path=ppt/slides/_rels/slide30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hyperlink" Target="http://en.wikipedia.org/wiki/Italian_fashion" TargetMode="External"/><Relationship Id="rId1" Type="http://schemas.openxmlformats.org/officeDocument/2006/relationships/slideLayout" Target="../slideLayouts/slideLayout14.xml"/></Relationships>
</file>

<file path=ppt/slides/_rels/slide304.xml.rels><?xml version="1.0" encoding="UTF-8" standalone="yes"?>
<Relationships xmlns="http://schemas.openxmlformats.org/package/2006/relationships"><Relationship Id="rId3" Type="http://schemas.openxmlformats.org/officeDocument/2006/relationships/hyperlink" Target="http://en.wikipedia.org/wiki/Italian_fashion" TargetMode="External"/><Relationship Id="rId2" Type="http://schemas.openxmlformats.org/officeDocument/2006/relationships/image" Target="../media/image217.png"/><Relationship Id="rId1" Type="http://schemas.openxmlformats.org/officeDocument/2006/relationships/slideLayout" Target="../slideLayouts/slideLayout14.xml"/></Relationships>
</file>

<file path=ppt/slides/_rels/slide305.xml.rels><?xml version="1.0" encoding="UTF-8" standalone="yes"?>
<Relationships xmlns="http://schemas.openxmlformats.org/package/2006/relationships"><Relationship Id="rId3" Type="http://schemas.openxmlformats.org/officeDocument/2006/relationships/hyperlink" Target="https://en.wikipedia.org/wiki/Italian_fashion#Italian_fashion_houses_and_luxury_brands" TargetMode="External"/><Relationship Id="rId2" Type="http://schemas.openxmlformats.org/officeDocument/2006/relationships/image" Target="../media/image218.png"/><Relationship Id="rId1" Type="http://schemas.openxmlformats.org/officeDocument/2006/relationships/slideLayout" Target="../slideLayouts/slideLayout14.xml"/></Relationships>
</file>

<file path=ppt/slides/_rels/slide306.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14.xml"/></Relationships>
</file>

<file path=ppt/slides/_rels/slide307.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image" Target="../media/image219.png"/><Relationship Id="rId1" Type="http://schemas.openxmlformats.org/officeDocument/2006/relationships/slideLayout" Target="../slideLayouts/slideLayout14.xml"/></Relationships>
</file>

<file path=ppt/slides/_rels/slide308.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21.jpg"/><Relationship Id="rId1" Type="http://schemas.openxmlformats.org/officeDocument/2006/relationships/slideLayout" Target="../slideLayouts/slideLayout14.xml"/></Relationships>
</file>

<file path=ppt/slides/_rels/slide309.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22.jp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6.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310.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14.xml"/></Relationships>
</file>

<file path=ppt/slides/_rels/slide311.xml.rels><?xml version="1.0" encoding="UTF-8" standalone="yes"?>
<Relationships xmlns="http://schemas.openxmlformats.org/package/2006/relationships"><Relationship Id="rId3" Type="http://schemas.openxmlformats.org/officeDocument/2006/relationships/hyperlink" Target="http://www.fashionavecpassion.com/an-emporio-armani-brand-new-fashion-ss15-the-futuristic-classic/" TargetMode="External"/><Relationship Id="rId2" Type="http://schemas.openxmlformats.org/officeDocument/2006/relationships/image" Target="../media/image224.jpeg"/><Relationship Id="rId1" Type="http://schemas.openxmlformats.org/officeDocument/2006/relationships/slideLayout" Target="../slideLayouts/slideLayout14.xml"/></Relationships>
</file>

<file path=ppt/slides/_rels/slide31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14.xml"/></Relationships>
</file>

<file path=ppt/slides/_rels/slide313.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45.xml"/><Relationship Id="rId1" Type="http://schemas.openxmlformats.org/officeDocument/2006/relationships/slideLayout" Target="../slideLayouts/slideLayout14.xml"/><Relationship Id="rId4" Type="http://schemas.openxmlformats.org/officeDocument/2006/relationships/image" Target="../media/image226.png"/></Relationships>
</file>

<file path=ppt/slides/_rels/slide314.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15.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1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1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18.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hyperlink" Target="https://humanparts.medium.com/why-italians-use-dozens-of-words-for-simple-instructions-b3e499f2f0df" TargetMode="External"/><Relationship Id="rId1" Type="http://schemas.openxmlformats.org/officeDocument/2006/relationships/slideLayout" Target="../slideLayouts/slideLayout14.xml"/><Relationship Id="rId4" Type="http://schemas.openxmlformats.org/officeDocument/2006/relationships/image" Target="../media/image229.png"/></Relationships>
</file>

<file path=ppt/slides/_rels/slide31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hyperlink" Target="http://commons.wikimedia.org/wiki/File:Modigliani_%E2%80%93_Cello_Player.jpg" TargetMode="Externa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hyperlink" Target="http://www.lonelyplanet.com/destinations/europe/italy/" TargetMode="External"/><Relationship Id="rId2" Type="http://schemas.openxmlformats.org/officeDocument/2006/relationships/notesSlide" Target="../notesSlides/notesSlide27.xml"/><Relationship Id="rId1" Type="http://schemas.openxmlformats.org/officeDocument/2006/relationships/slideLayout" Target="../slideLayouts/slideLayout30.xml"/><Relationship Id="rId4" Type="http://schemas.openxmlformats.org/officeDocument/2006/relationships/image" Target="../media/image14.png"/></Relationships>
</file>

<file path=ppt/slides/_rels/slide320.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hyperlink" Target="http://commons.wikimedia.org/wiki/File:Modigliani_%E2%80%93_Cello_Player.jpg" TargetMode="External"/><Relationship Id="rId1" Type="http://schemas.openxmlformats.org/officeDocument/2006/relationships/slideLayout" Target="../slideLayouts/slideLayout14.xml"/></Relationships>
</file>

<file path=ppt/slides/_rels/slide321.xml.rels><?xml version="1.0" encoding="UTF-8" standalone="yes"?>
<Relationships xmlns="http://schemas.openxmlformats.org/package/2006/relationships"><Relationship Id="rId3" Type="http://schemas.openxmlformats.org/officeDocument/2006/relationships/hyperlink" Target="https://www.youtube.com/watch?v=2ap8VVxF0vM" TargetMode="External"/><Relationship Id="rId2" Type="http://schemas.openxmlformats.org/officeDocument/2006/relationships/notesSlide" Target="../notesSlides/notesSlide146.xml"/><Relationship Id="rId1" Type="http://schemas.openxmlformats.org/officeDocument/2006/relationships/slideLayout" Target="../slideLayouts/slideLayout14.xml"/><Relationship Id="rId4" Type="http://schemas.openxmlformats.org/officeDocument/2006/relationships/hyperlink" Target="https://www.youtube.com/watch?v=44JGT1hJA0s" TargetMode="External"/></Relationships>
</file>

<file path=ppt/slides/_rels/slide322.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47.xml"/><Relationship Id="rId1" Type="http://schemas.openxmlformats.org/officeDocument/2006/relationships/slideLayout" Target="../slideLayouts/slideLayout74.xml"/><Relationship Id="rId4" Type="http://schemas.openxmlformats.org/officeDocument/2006/relationships/image" Target="../media/image232.png"/></Relationships>
</file>

<file path=ppt/slides/_rels/slide323.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48.xml"/><Relationship Id="rId1" Type="http://schemas.openxmlformats.org/officeDocument/2006/relationships/slideLayout" Target="../slideLayouts/slideLayout74.xml"/><Relationship Id="rId4" Type="http://schemas.openxmlformats.org/officeDocument/2006/relationships/image" Target="../media/image232.png"/></Relationships>
</file>

<file path=ppt/slides/_rels/slide324.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49.xml"/><Relationship Id="rId1" Type="http://schemas.openxmlformats.org/officeDocument/2006/relationships/slideLayout" Target="../slideLayouts/slideLayout74.xml"/><Relationship Id="rId4" Type="http://schemas.openxmlformats.org/officeDocument/2006/relationships/image" Target="../media/image232.png"/></Relationships>
</file>

<file path=ppt/slides/_rels/slide325.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50.xml"/><Relationship Id="rId1" Type="http://schemas.openxmlformats.org/officeDocument/2006/relationships/slideLayout" Target="../slideLayouts/slideLayout74.xml"/><Relationship Id="rId4" Type="http://schemas.openxmlformats.org/officeDocument/2006/relationships/hyperlink" Target="https://www.youtube.com/watch?v=aKbg9xDT93s" TargetMode="External"/></Relationships>
</file>

<file path=ppt/slides/_rels/slide32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2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28.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14.xml"/></Relationships>
</file>

<file path=ppt/slides/_rels/slide32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3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2.xml.rels><?xml version="1.0" encoding="UTF-8" standalone="yes"?>
<Relationships xmlns="http://schemas.openxmlformats.org/package/2006/relationships"><Relationship Id="rId3" Type="http://schemas.openxmlformats.org/officeDocument/2006/relationships/hyperlink" Target="http://www.nytimes.com/2016/10/14/arts/music/bob-dylan-nobel-prize-literature.html?smid=fb-nytimes&amp;smtyp=cur&amp;_r=0" TargetMode="External"/><Relationship Id="rId2" Type="http://schemas.openxmlformats.org/officeDocument/2006/relationships/image" Target="../media/image234.png"/><Relationship Id="rId1" Type="http://schemas.openxmlformats.org/officeDocument/2006/relationships/slideLayout" Target="../slideLayouts/slideLayout69.xml"/><Relationship Id="rId4" Type="http://schemas.openxmlformats.org/officeDocument/2006/relationships/image" Target="../media/image59.png"/></Relationships>
</file>

<file path=ppt/slides/_rels/slide333.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69.xml"/></Relationships>
</file>

<file path=ppt/slides/_rels/slide334.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hyperlink" Target="https://rockhall.com/inductees/bob-dylan/bio/" TargetMode="External"/><Relationship Id="rId1" Type="http://schemas.openxmlformats.org/officeDocument/2006/relationships/slideLayout" Target="../slideLayouts/slideLayout14.xml"/><Relationship Id="rId4" Type="http://schemas.openxmlformats.org/officeDocument/2006/relationships/image" Target="../media/image237.png"/></Relationships>
</file>

<file path=ppt/slides/_rels/slide335.xml.rels><?xml version="1.0" encoding="UTF-8" standalone="yes"?>
<Relationships xmlns="http://schemas.openxmlformats.org/package/2006/relationships"><Relationship Id="rId3" Type="http://schemas.openxmlformats.org/officeDocument/2006/relationships/hyperlink" Target="http://amoralto.tumblr.com/post/60467020158/melody-maker-beatles-saydylan-shows-the-way" TargetMode="External"/><Relationship Id="rId2" Type="http://schemas.openxmlformats.org/officeDocument/2006/relationships/image" Target="../media/image238.png"/><Relationship Id="rId1" Type="http://schemas.openxmlformats.org/officeDocument/2006/relationships/slideLayout" Target="../slideLayouts/slideLayout14.xml"/></Relationships>
</file>

<file path=ppt/slides/_rels/slide336.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240.jpeg"/></Relationships>
</file>

<file path=ppt/slides/_rels/slide33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3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43.xml.rels><?xml version="1.0" encoding="UTF-8" standalone="yes"?>
<Relationships xmlns="http://schemas.openxmlformats.org/package/2006/relationships"><Relationship Id="rId3" Type="http://schemas.openxmlformats.org/officeDocument/2006/relationships/hyperlink" Target="http://www.bbc.com/culture/story/20171207-dai-the-italian-word-with-many-meanings" TargetMode="External"/><Relationship Id="rId2" Type="http://schemas.openxmlformats.org/officeDocument/2006/relationships/image" Target="../media/image241.png"/><Relationship Id="rId1" Type="http://schemas.openxmlformats.org/officeDocument/2006/relationships/slideLayout" Target="../slideLayouts/slideLayout14.xml"/><Relationship Id="rId4" Type="http://schemas.openxmlformats.org/officeDocument/2006/relationships/image" Target="../media/image55.jpg"/></Relationships>
</file>

<file path=ppt/slides/_rels/slide344.xml.rels><?xml version="1.0" encoding="UTF-8" standalone="yes"?>
<Relationships xmlns="http://schemas.openxmlformats.org/package/2006/relationships"><Relationship Id="rId3" Type="http://schemas.openxmlformats.org/officeDocument/2006/relationships/hyperlink" Target="https://www.nytimes.com/2024/01/06/opinion/tommy-devito-football-italian.html?smid=nytcore-ios-share&amp;referringSource=articleShare" TargetMode="External"/><Relationship Id="rId2" Type="http://schemas.openxmlformats.org/officeDocument/2006/relationships/image" Target="../media/image242.png"/><Relationship Id="rId1" Type="http://schemas.openxmlformats.org/officeDocument/2006/relationships/slideLayout" Target="../slideLayouts/slideLayout14.xml"/><Relationship Id="rId4" Type="http://schemas.openxmlformats.org/officeDocument/2006/relationships/image" Target="../media/image59.png"/></Relationships>
</file>

<file path=ppt/slides/_rels/slide345.xml.rels><?xml version="1.0" encoding="UTF-8" standalone="yes"?>
<Relationships xmlns="http://schemas.openxmlformats.org/package/2006/relationships"><Relationship Id="rId3" Type="http://schemas.openxmlformats.org/officeDocument/2006/relationships/hyperlink" Target="https://brobible.com/sports/article/giants-played-sopranos-theme-song-tommy-devito-entrance/" TargetMode="External"/><Relationship Id="rId7" Type="http://schemas.openxmlformats.org/officeDocument/2006/relationships/image" Target="../media/image246.png"/><Relationship Id="rId2" Type="http://schemas.openxmlformats.org/officeDocument/2006/relationships/image" Target="../media/image243.png"/><Relationship Id="rId1" Type="http://schemas.openxmlformats.org/officeDocument/2006/relationships/slideLayout" Target="../slideLayouts/slideLayout14.xml"/><Relationship Id="rId6" Type="http://schemas.openxmlformats.org/officeDocument/2006/relationships/image" Target="../media/image245.svg"/><Relationship Id="rId5" Type="http://schemas.openxmlformats.org/officeDocument/2006/relationships/image" Target="../media/image244.png"/><Relationship Id="rId4" Type="http://schemas.openxmlformats.org/officeDocument/2006/relationships/hyperlink" Target="https://www.cbssports.com/nfl/news/giants-tommy-devito-shares-the-origin-behind-his-pinched-fingers-touchdown-celebration/" TargetMode="External"/></Relationships>
</file>

<file path=ppt/slides/_rels/slide346.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347.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14.xml"/><Relationship Id="rId4" Type="http://schemas.openxmlformats.org/officeDocument/2006/relationships/hyperlink" Target="http://www.d.umn.edu/cla/faculty/troufs/anth1095/index.html#Gannon" TargetMode="External"/></Relationships>
</file>

<file path=ppt/slides/_rels/slide348.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34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5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5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5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5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354.xml.rels><?xml version="1.0" encoding="UTF-8" standalone="yes"?>
<Relationships xmlns="http://schemas.openxmlformats.org/package/2006/relationships"><Relationship Id="rId2" Type="http://schemas.openxmlformats.org/officeDocument/2006/relationships/hyperlink" Target="https://www.cia.gov/library/publications/the-world-factbook/geos/it.html" TargetMode="External"/><Relationship Id="rId1" Type="http://schemas.openxmlformats.org/officeDocument/2006/relationships/slideLayout" Target="../slideLayouts/slideLayout30.xml"/></Relationships>
</file>

<file path=ppt/slides/_rels/slide355.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151.xml"/><Relationship Id="rId1" Type="http://schemas.openxmlformats.org/officeDocument/2006/relationships/slideLayout" Target="../slideLayouts/slideLayout96.xml"/><Relationship Id="rId4" Type="http://schemas.openxmlformats.org/officeDocument/2006/relationships/image" Target="../media/image32.png"/></Relationships>
</file>

<file path=ppt/slides/_rels/slide3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7.xml"/></Relationships>
</file>

<file path=ppt/slides/_rels/slide357.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152.xml"/><Relationship Id="rId1" Type="http://schemas.openxmlformats.org/officeDocument/2006/relationships/slideLayout" Target="../slideLayouts/slideLayout30.xml"/><Relationship Id="rId4" Type="http://schemas.openxmlformats.org/officeDocument/2006/relationships/image" Target="../media/image36.png"/></Relationships>
</file>

<file path=ppt/slides/_rels/slide358.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153.xml"/><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36.png"/></Relationships>
</file>

<file path=ppt/slides/_rels/slide359.xml.rels><?xml version="1.0" encoding="UTF-8" standalone="yes"?>
<Relationships xmlns="http://schemas.openxmlformats.org/package/2006/relationships"><Relationship Id="rId13" Type="http://schemas.openxmlformats.org/officeDocument/2006/relationships/hyperlink" Target="http://en.wikipedia.org/w/index.php?title=Tabarchino&amp;action=edit&amp;redlink=1" TargetMode="External"/><Relationship Id="rId18" Type="http://schemas.openxmlformats.org/officeDocument/2006/relationships/hyperlink" Target="http://en.wikipedia.org/wiki/Mocheno_language" TargetMode="External"/><Relationship Id="rId26" Type="http://schemas.openxmlformats.org/officeDocument/2006/relationships/hyperlink" Target="http://en.wikipedia.org/wiki/Franco-Proven%C3%A7al_language" TargetMode="External"/><Relationship Id="rId3" Type="http://schemas.openxmlformats.org/officeDocument/2006/relationships/hyperlink" Target="http://en.wikipedia.org/wiki/List_of_languages_of_Italy" TargetMode="External"/><Relationship Id="rId21" Type="http://schemas.openxmlformats.org/officeDocument/2006/relationships/hyperlink" Target="http://en.wikipedia.org/wiki/Albanian_language" TargetMode="External"/><Relationship Id="rId34" Type="http://schemas.openxmlformats.org/officeDocument/2006/relationships/hyperlink" Target="http://en.wikipedia.org/wiki/Foreign_language" TargetMode="External"/><Relationship Id="rId7" Type="http://schemas.openxmlformats.org/officeDocument/2006/relationships/hyperlink" Target="http://en.wikipedia.org/wiki/Regional_language" TargetMode="External"/><Relationship Id="rId12" Type="http://schemas.openxmlformats.org/officeDocument/2006/relationships/hyperlink" Target="http://en.wikipedia.org/wiki/Sardinian_language" TargetMode="External"/><Relationship Id="rId17" Type="http://schemas.openxmlformats.org/officeDocument/2006/relationships/hyperlink" Target="http://en.wikipedia.org/wiki/Cimbrian_language" TargetMode="External"/><Relationship Id="rId25" Type="http://schemas.openxmlformats.org/officeDocument/2006/relationships/hyperlink" Target="http://en.wikipedia.org/wiki/French_language" TargetMode="External"/><Relationship Id="rId33" Type="http://schemas.openxmlformats.org/officeDocument/2006/relationships/hyperlink" Target="http://en.wikipedia.org/wiki/Maghrebi_Arabic" TargetMode="External"/><Relationship Id="rId2" Type="http://schemas.openxmlformats.org/officeDocument/2006/relationships/notesSlide" Target="../notesSlides/notesSlide154.xml"/><Relationship Id="rId16" Type="http://schemas.openxmlformats.org/officeDocument/2006/relationships/hyperlink" Target="http://en.wikipedia.org/wiki/Ladin_language" TargetMode="External"/><Relationship Id="rId20" Type="http://schemas.openxmlformats.org/officeDocument/2006/relationships/hyperlink" Target="http://en.wikipedia.org/wiki/Minority_language" TargetMode="External"/><Relationship Id="rId29" Type="http://schemas.openxmlformats.org/officeDocument/2006/relationships/hyperlink" Target="http://en.wikipedia.org/wiki/Occitan" TargetMode="External"/><Relationship Id="rId1" Type="http://schemas.openxmlformats.org/officeDocument/2006/relationships/slideLayout" Target="../slideLayouts/slideLayout30.xml"/><Relationship Id="rId6" Type="http://schemas.openxmlformats.org/officeDocument/2006/relationships/hyperlink" Target="http://en.wikipedia.org/wiki/Italian_language" TargetMode="External"/><Relationship Id="rId11" Type="http://schemas.openxmlformats.org/officeDocument/2006/relationships/hyperlink" Target="http://en.wikipedia.org/wiki/Piedmontese_language" TargetMode="External"/><Relationship Id="rId24" Type="http://schemas.openxmlformats.org/officeDocument/2006/relationships/hyperlink" Target="http://en.wikipedia.org/wiki/Croatian_language" TargetMode="External"/><Relationship Id="rId32" Type="http://schemas.openxmlformats.org/officeDocument/2006/relationships/hyperlink" Target="http://en.wikipedia.org/wiki/Berber_languages" TargetMode="External"/><Relationship Id="rId5" Type="http://schemas.openxmlformats.org/officeDocument/2006/relationships/hyperlink" Target="http://en.wikipedia.org/wiki/Official_language" TargetMode="External"/><Relationship Id="rId15" Type="http://schemas.openxmlformats.org/officeDocument/2006/relationships/hyperlink" Target="http://en.wikipedia.org/wiki/Gallurese" TargetMode="External"/><Relationship Id="rId23" Type="http://schemas.openxmlformats.org/officeDocument/2006/relationships/hyperlink" Target="http://en.wikipedia.org/wiki/Greek_language" TargetMode="External"/><Relationship Id="rId28" Type="http://schemas.openxmlformats.org/officeDocument/2006/relationships/hyperlink" Target="http://en.wikipedia.org/wiki/Ladin" TargetMode="External"/><Relationship Id="rId36" Type="http://schemas.openxmlformats.org/officeDocument/2006/relationships/hyperlink" Target="http://en.wikipedia.org/wiki/Spanish_language" TargetMode="External"/><Relationship Id="rId10" Type="http://schemas.openxmlformats.org/officeDocument/2006/relationships/hyperlink" Target="http://en.wikipedia.org/wiki/Slovene_language" TargetMode="External"/><Relationship Id="rId19" Type="http://schemas.openxmlformats.org/officeDocument/2006/relationships/hyperlink" Target="http://en.wikipedia.org/wiki/Venetian_language" TargetMode="External"/><Relationship Id="rId31" Type="http://schemas.openxmlformats.org/officeDocument/2006/relationships/hyperlink" Target="http://en.wikipedia.org/wiki/Romanian_language" TargetMode="External"/><Relationship Id="rId4" Type="http://schemas.openxmlformats.org/officeDocument/2006/relationships/image" Target="../media/image36.png"/><Relationship Id="rId9" Type="http://schemas.openxmlformats.org/officeDocument/2006/relationships/hyperlink" Target="http://en.wikipedia.org/wiki/Neapolitan_language" TargetMode="External"/><Relationship Id="rId14" Type="http://schemas.openxmlformats.org/officeDocument/2006/relationships/hyperlink" Target="http://en.wikipedia.org/wiki/Sassarese" TargetMode="External"/><Relationship Id="rId22" Type="http://schemas.openxmlformats.org/officeDocument/2006/relationships/hyperlink" Target="http://en.wikipedia.org/wiki/Catalan_language" TargetMode="External"/><Relationship Id="rId27" Type="http://schemas.openxmlformats.org/officeDocument/2006/relationships/hyperlink" Target="http://en.wikipedia.org/wiki/Friulian" TargetMode="External"/><Relationship Id="rId30" Type="http://schemas.openxmlformats.org/officeDocument/2006/relationships/hyperlink" Target="http://en.wikipedia.org/wiki/Immigrant_language" TargetMode="External"/><Relationship Id="rId35" Type="http://schemas.openxmlformats.org/officeDocument/2006/relationships/hyperlink" Target="http://en.wikipedia.org/wiki/English_language" TargetMode="External"/><Relationship Id="rId8" Type="http://schemas.openxmlformats.org/officeDocument/2006/relationships/hyperlink" Target="http://en.wikipedia.org/wiki/German_language"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0.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61.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62.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36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6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36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6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6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6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6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hyperlink" Target="http://www.d.umn.edu/cla/faculty/troufs/anth1095/index.html#text" TargetMode="External"/><Relationship Id="rId2" Type="http://schemas.openxmlformats.org/officeDocument/2006/relationships/image" Target="../media/image19.png"/><Relationship Id="rId1" Type="http://schemas.openxmlformats.org/officeDocument/2006/relationships/slideLayout" Target="../slideLayouts/slideLayout19.xml"/></Relationships>
</file>

<file path=ppt/slides/_rels/slide37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7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8" Type="http://schemas.openxmlformats.org/officeDocument/2006/relationships/image" Target="../media/image205.png"/><Relationship Id="rId3" Type="http://schemas.openxmlformats.org/officeDocument/2006/relationships/image" Target="../media/image20.png"/><Relationship Id="rId7" Type="http://schemas.openxmlformats.org/officeDocument/2006/relationships/customXml" Target="../ink/ink2.xml"/><Relationship Id="rId2" Type="http://schemas.openxmlformats.org/officeDocument/2006/relationships/hyperlink" Target="http://www.d.umn.edu/cla/faculty/troufs/anth1095/index.html#text" TargetMode="External"/><Relationship Id="rId1" Type="http://schemas.openxmlformats.org/officeDocument/2006/relationships/slideLayout" Target="../slideLayouts/slideLayout19.xml"/><Relationship Id="rId6" Type="http://schemas.openxmlformats.org/officeDocument/2006/relationships/image" Target="../media/image195.png"/><Relationship Id="rId5" Type="http://schemas.openxmlformats.org/officeDocument/2006/relationships/customXml" Target="../ink/ink1.xml"/><Relationship Id="rId10" Type="http://schemas.openxmlformats.org/officeDocument/2006/relationships/image" Target="../media/image214.png"/><Relationship Id="rId4" Type="http://schemas.openxmlformats.org/officeDocument/2006/relationships/image" Target="../media/image18.jpg"/><Relationship Id="rId9" Type="http://schemas.openxmlformats.org/officeDocument/2006/relationships/customXml" Target="../ink/ink3.xml"/></Relationships>
</file>

<file path=ppt/slides/_rels/slide38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51.png"/><Relationship Id="rId1" Type="http://schemas.openxmlformats.org/officeDocument/2006/relationships/slideLayout" Target="../slideLayouts/slideLayout14.xml"/></Relationships>
</file>

<file path=ppt/slides/_rels/slide38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5.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55.xml"/><Relationship Id="rId1" Type="http://schemas.openxmlformats.org/officeDocument/2006/relationships/slideLayout" Target="../slideLayouts/slideLayout74.xml"/></Relationships>
</file>

<file path=ppt/slides/_rels/slide386.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notesSlide" Target="../notesSlides/notesSlide156.xml"/><Relationship Id="rId1" Type="http://schemas.openxmlformats.org/officeDocument/2006/relationships/slideLayout" Target="../slideLayouts/slideLayout74.xml"/></Relationships>
</file>

<file path=ppt/slides/_rels/slide38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8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0.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hyperlink" Target="http://en.wikipedia.org/wiki/Papparazzi" TargetMode="External"/><Relationship Id="rId1" Type="http://schemas.openxmlformats.org/officeDocument/2006/relationships/slideLayout" Target="../slideLayouts/slideLayout69.xml"/></Relationships>
</file>

<file path=ppt/slides/_rels/slide39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39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0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1.xml.rels><?xml version="1.0" encoding="UTF-8" standalone="yes"?>
<Relationships xmlns="http://schemas.openxmlformats.org/package/2006/relationships"><Relationship Id="rId3" Type="http://schemas.openxmlformats.org/officeDocument/2006/relationships/hyperlink" Target="http://www.yarussos.com/" TargetMode="External"/><Relationship Id="rId2" Type="http://schemas.openxmlformats.org/officeDocument/2006/relationships/image" Target="../media/image254.png"/><Relationship Id="rId1" Type="http://schemas.openxmlformats.org/officeDocument/2006/relationships/slideLayout" Target="../slideLayouts/slideLayout14.xml"/></Relationships>
</file>

<file path=ppt/slides/_rels/slide402.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hyperlink" Target="http://www.yarussos.com/" TargetMode="External"/><Relationship Id="rId1" Type="http://schemas.openxmlformats.org/officeDocument/2006/relationships/slideLayout" Target="../slideLayouts/slideLayout14.xml"/></Relationships>
</file>

<file path=ppt/slides/_rels/slide403.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hyperlink" Target="http://www.yarussos.com/" TargetMode="External"/><Relationship Id="rId1" Type="http://schemas.openxmlformats.org/officeDocument/2006/relationships/slideLayout" Target="../slideLayouts/slideLayout14.xml"/></Relationships>
</file>

<file path=ppt/slides/_rels/slide404.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40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6.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40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09.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hyperlink" Target="https://www.nytimes.com/2019/05/22/world/europe/italy-palermo-immigrants-salvino.html" TargetMode="External"/><Relationship Id="rId1" Type="http://schemas.openxmlformats.org/officeDocument/2006/relationships/slideLayout" Target="../slideLayouts/slideLayout41.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58.png"/><Relationship Id="rId1" Type="http://schemas.openxmlformats.org/officeDocument/2006/relationships/slideLayout" Target="../slideLayouts/slideLayout41.xml"/><Relationship Id="rId4" Type="http://schemas.openxmlformats.org/officeDocument/2006/relationships/hyperlink" Target="https://www.nytimes.com/2019/08/09/business/italy-economy-debt.html" TargetMode="External"/></Relationships>
</file>

<file path=ppt/slides/_rels/slide411.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hyperlink" Target="http://news.bbc.co.uk/2/hi/europe/8450083.stm" TargetMode="External"/><Relationship Id="rId1" Type="http://schemas.openxmlformats.org/officeDocument/2006/relationships/slideLayout" Target="../slideLayouts/slideLayout69.xml"/></Relationships>
</file>

<file path=ppt/slides/_rels/slide412.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hyperlink" Target="http://news.bbc.co.uk/2/hi/europe/8504591.stm" TargetMode="External"/><Relationship Id="rId1" Type="http://schemas.openxmlformats.org/officeDocument/2006/relationships/slideLayout" Target="../slideLayouts/slideLayout69.xml"/></Relationships>
</file>

<file path=ppt/slides/_rels/slide41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14.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hyperlink" Target="http://news.bbc.co.uk/2/hi/europe/8450657.stm" TargetMode="External"/><Relationship Id="rId1" Type="http://schemas.openxmlformats.org/officeDocument/2006/relationships/slideLayout" Target="../slideLayouts/slideLayout69.xml"/></Relationships>
</file>

<file path=ppt/slides/_rels/slide415.xml.rels><?xml version="1.0" encoding="UTF-8" standalone="yes"?>
<Relationships xmlns="http://schemas.openxmlformats.org/package/2006/relationships"><Relationship Id="rId3" Type="http://schemas.openxmlformats.org/officeDocument/2006/relationships/hyperlink" Target="http://www.bbc.com/news/world-africa-32366035" TargetMode="External"/><Relationship Id="rId2" Type="http://schemas.openxmlformats.org/officeDocument/2006/relationships/image" Target="../media/image262.png"/><Relationship Id="rId1" Type="http://schemas.openxmlformats.org/officeDocument/2006/relationships/slideLayout" Target="../slideLayouts/slideLayout69.xml"/></Relationships>
</file>

<file path=ppt/slides/_rels/slide416.xml.rels><?xml version="1.0" encoding="UTF-8" standalone="yes"?>
<Relationships xmlns="http://schemas.openxmlformats.org/package/2006/relationships"><Relationship Id="rId3" Type="http://schemas.openxmlformats.org/officeDocument/2006/relationships/hyperlink" Target="http://www.bbc.com/news/world-europe-34162844" TargetMode="External"/><Relationship Id="rId2" Type="http://schemas.openxmlformats.org/officeDocument/2006/relationships/image" Target="../media/image263.png"/><Relationship Id="rId1" Type="http://schemas.openxmlformats.org/officeDocument/2006/relationships/slideLayout" Target="../slideLayouts/slideLayout69.xml"/></Relationships>
</file>

<file path=ppt/slides/_rels/slide417.xml.rels><?xml version="1.0" encoding="UTF-8" standalone="yes"?>
<Relationships xmlns="http://schemas.openxmlformats.org/package/2006/relationships"><Relationship Id="rId3" Type="http://schemas.openxmlformats.org/officeDocument/2006/relationships/hyperlink" Target="https://www.americamagazine.org/faith/2019/09/29/pope-francis-reminds-christians-migrants-and-refugees-should-be-welcomed-around?gclid=CjwKCAjw4KyJBhAbEiwAaAQbE_rFJ4KBQiYEYDwsw_s3rNlWC1Y1fJMCeAh7mLWGhKU_eSLOj1vNVhoCZX0QAvD_BwE" TargetMode="External"/><Relationship Id="rId2" Type="http://schemas.openxmlformats.org/officeDocument/2006/relationships/image" Target="../media/image264.png"/><Relationship Id="rId1" Type="http://schemas.openxmlformats.org/officeDocument/2006/relationships/slideLayout" Target="../slideLayouts/slideLayout69.xml"/><Relationship Id="rId4" Type="http://schemas.openxmlformats.org/officeDocument/2006/relationships/image" Target="../media/image265.png"/></Relationships>
</file>

<file path=ppt/slides/_rels/slide418.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hyperlink" Target="https://www.indiatoday.in/world/story/vatican-urges-world-welcome-afghan-refugees-taliban-takeover-1843600-2021-08-21" TargetMode="External"/><Relationship Id="rId1" Type="http://schemas.openxmlformats.org/officeDocument/2006/relationships/slideLayout" Target="../slideLayouts/slideLayout69.xml"/><Relationship Id="rId5" Type="http://schemas.openxmlformats.org/officeDocument/2006/relationships/image" Target="../media/image268.png"/><Relationship Id="rId4" Type="http://schemas.openxmlformats.org/officeDocument/2006/relationships/image" Target="../media/image267.png"/></Relationships>
</file>

<file path=ppt/slides/_rels/slide419.xml.rels><?xml version="1.0" encoding="UTF-8" standalone="yes"?>
<Relationships xmlns="http://schemas.openxmlformats.org/package/2006/relationships"><Relationship Id="rId3" Type="http://schemas.openxmlformats.org/officeDocument/2006/relationships/hyperlink" Target="http://www.d.umn.edu/cla/faculty/troufs/anth1095/index.html#Gannon"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420.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21.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22.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23.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424.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hyperlink" Target="http://en.wikipedia.org/wiki/Leaning_Tower_of_Pisa" TargetMode="External"/><Relationship Id="rId1" Type="http://schemas.openxmlformats.org/officeDocument/2006/relationships/slideLayout" Target="../slideLayouts/slideLayout69.xml"/></Relationships>
</file>

<file path=ppt/slides/_rels/slide425.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hyperlink" Target="http://en.wikipedia.org/wiki/St_Mark's_Campanile" TargetMode="External"/><Relationship Id="rId1" Type="http://schemas.openxmlformats.org/officeDocument/2006/relationships/slideLayout" Target="../slideLayouts/slideLayout69.xml"/></Relationships>
</file>

<file path=ppt/slides/_rels/slide426.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hyperlink" Target="http://en.wikipedia.org/wiki/Bologna" TargetMode="External"/><Relationship Id="rId1" Type="http://schemas.openxmlformats.org/officeDocument/2006/relationships/slideLayout" Target="../slideLayouts/slideLayout14.xml"/></Relationships>
</file>

<file path=ppt/slides/_rels/slide427.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hyperlink" Target="http://www.pictureninja.com/pages/italy/tuscany/image-bell-tower-florentine-cathedral.htm" TargetMode="External"/><Relationship Id="rId1" Type="http://schemas.openxmlformats.org/officeDocument/2006/relationships/slideLayout" Target="../slideLayouts/slideLayout14.xml"/><Relationship Id="rId4" Type="http://schemas.openxmlformats.org/officeDocument/2006/relationships/hyperlink" Target="http://www.obscure.org/~perky/uofr/fall2002/ISYS203U/Duomo_Site/" TargetMode="External"/></Relationships>
</file>

<file path=ppt/slides/_rels/slide428.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hyperlink" Target="http://www.sights-and-culture.com/Italy/Florence-city-view.html" TargetMode="External"/><Relationship Id="rId1" Type="http://schemas.openxmlformats.org/officeDocument/2006/relationships/slideLayout" Target="../slideLayouts/slideLayout14.xml"/></Relationships>
</file>

<file path=ppt/slides/_rels/slide429.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hyperlink" Target="http://collections.mnhs.org/visualresources/search.cfm?bhcp=1" TargetMode="External"/><Relationship Id="rId1" Type="http://schemas.openxmlformats.org/officeDocument/2006/relationships/slideLayout" Target="../slideLayouts/slideLayout14.xml"/><Relationship Id="rId4" Type="http://schemas.openxmlformats.org/officeDocument/2006/relationships/image" Target="../media/image274.jpeg"/></Relationships>
</file>

<file path=ppt/slides/_rels/slide43.xml.rels><?xml version="1.0" encoding="UTF-8" standalone="yes"?>
<Relationships xmlns="http://schemas.openxmlformats.org/package/2006/relationships"><Relationship Id="rId3" Type="http://schemas.openxmlformats.org/officeDocument/2006/relationships/hyperlink" Target="http://www.reliefweb.int/rw/RWB.NSF/db900LargeMaps/SKAR-64GDTU?OpenDocument" TargetMode="External"/><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430.xml.rels><?xml version="1.0" encoding="UTF-8" standalone="yes"?>
<Relationships xmlns="http://schemas.openxmlformats.org/package/2006/relationships"><Relationship Id="rId2" Type="http://schemas.openxmlformats.org/officeDocument/2006/relationships/hyperlink" Target="https://www.cia.gov/library/publications/the-world-factbook/geos/it.html" TargetMode="External"/><Relationship Id="rId1" Type="http://schemas.openxmlformats.org/officeDocument/2006/relationships/slideLayout" Target="../slideLayouts/slideLayout30.xml"/></Relationships>
</file>

<file path=ppt/slides/_rels/slide431.xml.rels><?xml version="1.0" encoding="UTF-8" standalone="yes"?>
<Relationships xmlns="http://schemas.openxmlformats.org/package/2006/relationships"><Relationship Id="rId3" Type="http://schemas.openxmlformats.org/officeDocument/2006/relationships/hyperlink" Target="http://www.d.umn.edu/~troufs/#title" TargetMode="External"/><Relationship Id="rId2" Type="http://schemas.openxmlformats.org/officeDocument/2006/relationships/image" Target="../media/image3.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19.xml"/><Relationship Id="rId4" Type="http://schemas.openxmlformats.org/officeDocument/2006/relationships/hyperlink" Target="https://en.wikipedia.org/wiki/Apennine_Mountains" TargetMode="External"/></Relationships>
</file>

<file path=ppt/slides/_rels/slide46.xml.rels><?xml version="1.0" encoding="UTF-8" standalone="yes"?>
<Relationships xmlns="http://schemas.openxmlformats.org/package/2006/relationships"><Relationship Id="rId2" Type="http://schemas.openxmlformats.org/officeDocument/2006/relationships/hyperlink" Target="http://www.d.umn.edu/cla/faculty/troufs/anth1095/index.html" TargetMode="Externa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2" Type="http://schemas.openxmlformats.org/officeDocument/2006/relationships/hyperlink" Target="https://en.wikipedia.org/wiki/Padanian_nationalism" TargetMode="Externa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en.wikipedia.org/wiki/Padanian_nationalism" TargetMode="Externa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63.xml"/><Relationship Id="rId4" Type="http://schemas.openxmlformats.org/officeDocument/2006/relationships/hyperlink" Target="https://en.wikipedia.org/wiki/Padania"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en.wikipedia.org/wiki/Padanian_nationalism" TargetMode="External"/><Relationship Id="rId2" Type="http://schemas.openxmlformats.org/officeDocument/2006/relationships/notesSlide" Target="../notesSlides/notesSlide32.xml"/><Relationship Id="rId1" Type="http://schemas.openxmlformats.org/officeDocument/2006/relationships/slideLayout" Target="../slideLayouts/slideLayout63.xml"/><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63.xml"/><Relationship Id="rId4" Type="http://schemas.openxmlformats.org/officeDocument/2006/relationships/hyperlink" Target="http://en.wikipedia.org/wiki/Northern_League_(Italy)" TargetMode="External"/></Relationships>
</file>

<file path=ppt/slides/_rels/slide52.xml.rels><?xml version="1.0" encoding="UTF-8" standalone="yes"?>
<Relationships xmlns="http://schemas.openxmlformats.org/package/2006/relationships"><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s>
</file>

<file path=ppt/slides/_rels/slide5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6.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63.xml"/><Relationship Id="rId4" Type="http://schemas.openxmlformats.org/officeDocument/2006/relationships/hyperlink" Target="https://commons.wikimedia.org/wiki/File:Earthlights_2002.jpg" TargetMode="External"/></Relationships>
</file>

<file path=ppt/slides/_rels/slide57.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19.xml"/></Relationships>
</file>

<file path=ppt/slides/_rels/slide5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en.wikipedia.org/wiki/Italy" TargetMode="External"/><Relationship Id="rId1" Type="http://schemas.openxmlformats.org/officeDocument/2006/relationships/slideLayout" Target="../slideLayouts/slideLayout19.xml"/><Relationship Id="rId4" Type="http://schemas.openxmlformats.org/officeDocument/2006/relationships/image" Target="../media/image29.png"/></Relationships>
</file>

<file path=ppt/slides/_rels/slide59.xml.rels><?xml version="1.0" encoding="UTF-8" standalone="yes"?>
<Relationships xmlns="http://schemas.openxmlformats.org/package/2006/relationships"><Relationship Id="rId3" Type="http://schemas.openxmlformats.org/officeDocument/2006/relationships/hyperlink" Target="https://en.wikipedia.org/wiki/Demographics_of_the_European_Union#Population_by_nation" TargetMode="External"/><Relationship Id="rId2" Type="http://schemas.openxmlformats.org/officeDocument/2006/relationships/notesSlide" Target="../notesSlides/notesSlide38.xml"/><Relationship Id="rId1" Type="http://schemas.openxmlformats.org/officeDocument/2006/relationships/slideLayout" Target="../slideLayouts/slideLayout63.xml"/><Relationship Id="rId4" Type="http://schemas.openxmlformats.org/officeDocument/2006/relationships/image" Target="../media/image30.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41.xml"/></Relationships>
</file>

<file path=ppt/slides/_rels/slide60.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61.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62.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39.xml"/><Relationship Id="rId1" Type="http://schemas.openxmlformats.org/officeDocument/2006/relationships/slideLayout" Target="../slideLayouts/slideLayout41.xml"/><Relationship Id="rId4" Type="http://schemas.openxmlformats.org/officeDocument/2006/relationships/image" Target="../media/image31.png"/></Relationships>
</file>

<file path=ppt/slides/_rels/slide63.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64.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0.xml"/><Relationship Id="rId1" Type="http://schemas.openxmlformats.org/officeDocument/2006/relationships/slideLayout" Target="../slideLayouts/slideLayout41.xml"/><Relationship Id="rId4" Type="http://schemas.openxmlformats.org/officeDocument/2006/relationships/image" Target="../media/image31.png"/></Relationships>
</file>

<file path=ppt/slides/_rels/slide65.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1.xml"/><Relationship Id="rId1" Type="http://schemas.openxmlformats.org/officeDocument/2006/relationships/slideLayout" Target="../slideLayouts/slideLayout41.xml"/><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2" Type="http://schemas.openxmlformats.org/officeDocument/2006/relationships/hyperlink" Target="https://www.cia.gov/the-world-factbook/countries/italy/" TargetMode="External"/><Relationship Id="rId1" Type="http://schemas.openxmlformats.org/officeDocument/2006/relationships/slideLayout" Target="../slideLayouts/slideLayout30.xml"/></Relationships>
</file>

<file path=ppt/slides/_rels/slide68.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2.xml"/><Relationship Id="rId1" Type="http://schemas.openxmlformats.org/officeDocument/2006/relationships/slideLayout" Target="../slideLayouts/slideLayout41.xml"/><Relationship Id="rId4" Type="http://schemas.openxmlformats.org/officeDocument/2006/relationships/image" Target="../media/image31.png"/></Relationships>
</file>

<file path=ppt/slides/_rels/slide69.xml.rels><?xml version="1.0" encoding="UTF-8" standalone="yes"?>
<Relationships xmlns="http://schemas.openxmlformats.org/package/2006/relationships"><Relationship Id="rId3" Type="http://schemas.openxmlformats.org/officeDocument/2006/relationships/hyperlink" Target="http://en.wikipedia.org/wiki/Regions_of_Italy" TargetMode="External"/><Relationship Id="rId2" Type="http://schemas.openxmlformats.org/officeDocument/2006/relationships/notesSlide" Target="../notesSlides/notesSlide43.xml"/><Relationship Id="rId1" Type="http://schemas.openxmlformats.org/officeDocument/2006/relationships/slideLayout" Target="../slideLayouts/slideLayout41.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41.xml"/></Relationships>
</file>

<file path=ppt/slides/_rels/slide70.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44.xml"/><Relationship Id="rId1" Type="http://schemas.openxmlformats.org/officeDocument/2006/relationships/slideLayout" Target="../slideLayouts/slideLayout96.xml"/><Relationship Id="rId6" Type="http://schemas.openxmlformats.org/officeDocument/2006/relationships/image" Target="../media/image1120.png"/><Relationship Id="rId5" Type="http://schemas.openxmlformats.org/officeDocument/2006/relationships/customXml" Target="../ink/ink4.xml"/><Relationship Id="rId4" Type="http://schemas.openxmlformats.org/officeDocument/2006/relationships/image" Target="../media/image32.png"/></Relationships>
</file>

<file path=ppt/slides/_rels/slide7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07.xml"/></Relationships>
</file>

<file path=ppt/slides/_rels/slide7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http://healthmap.files.wordpress.com/2009/12/tuscany-map.gif" TargetMode="External"/><Relationship Id="rId1" Type="http://schemas.openxmlformats.org/officeDocument/2006/relationships/slideLayout" Target="../slideLayouts/slideLayout107.xml"/><Relationship Id="rId4" Type="http://schemas.openxmlformats.org/officeDocument/2006/relationships/image" Target="../media/image34.png"/></Relationships>
</file>

<file path=ppt/slides/_rels/slide73.xml.rels><?xml version="1.0" encoding="UTF-8" standalone="yes"?>
<Relationships xmlns="http://schemas.openxmlformats.org/package/2006/relationships"><Relationship Id="rId13" Type="http://schemas.openxmlformats.org/officeDocument/2006/relationships/hyperlink" Target="http://en.wikipedia.org/w/index.php?title=Tabarchino&amp;action=edit&amp;redlink=1" TargetMode="External"/><Relationship Id="rId18" Type="http://schemas.openxmlformats.org/officeDocument/2006/relationships/hyperlink" Target="http://en.wikipedia.org/wiki/Mocheno_language" TargetMode="External"/><Relationship Id="rId26" Type="http://schemas.openxmlformats.org/officeDocument/2006/relationships/hyperlink" Target="http://en.wikipedia.org/wiki/Franco-Proven%C3%A7al_language" TargetMode="External"/><Relationship Id="rId3" Type="http://schemas.openxmlformats.org/officeDocument/2006/relationships/hyperlink" Target="http://en.wikipedia.org/wiki/List_of_languages_of_Italy" TargetMode="External"/><Relationship Id="rId21" Type="http://schemas.openxmlformats.org/officeDocument/2006/relationships/hyperlink" Target="http://en.wikipedia.org/wiki/Albanian_language" TargetMode="External"/><Relationship Id="rId34" Type="http://schemas.openxmlformats.org/officeDocument/2006/relationships/hyperlink" Target="http://en.wikipedia.org/wiki/Foreign_language" TargetMode="External"/><Relationship Id="rId7" Type="http://schemas.openxmlformats.org/officeDocument/2006/relationships/hyperlink" Target="http://en.wikipedia.org/wiki/Regional_language" TargetMode="External"/><Relationship Id="rId12" Type="http://schemas.openxmlformats.org/officeDocument/2006/relationships/hyperlink" Target="http://en.wikipedia.org/wiki/Sardinian_language" TargetMode="External"/><Relationship Id="rId17" Type="http://schemas.openxmlformats.org/officeDocument/2006/relationships/hyperlink" Target="http://en.wikipedia.org/wiki/Cimbrian_language" TargetMode="External"/><Relationship Id="rId25" Type="http://schemas.openxmlformats.org/officeDocument/2006/relationships/hyperlink" Target="http://en.wikipedia.org/wiki/French_language" TargetMode="External"/><Relationship Id="rId33" Type="http://schemas.openxmlformats.org/officeDocument/2006/relationships/hyperlink" Target="http://en.wikipedia.org/wiki/Maghrebi_Arabic" TargetMode="External"/><Relationship Id="rId2" Type="http://schemas.openxmlformats.org/officeDocument/2006/relationships/notesSlide" Target="../notesSlides/notesSlide45.xml"/><Relationship Id="rId16" Type="http://schemas.openxmlformats.org/officeDocument/2006/relationships/hyperlink" Target="http://en.wikipedia.org/wiki/Ladin_language" TargetMode="External"/><Relationship Id="rId20" Type="http://schemas.openxmlformats.org/officeDocument/2006/relationships/hyperlink" Target="http://en.wikipedia.org/wiki/Minority_language" TargetMode="External"/><Relationship Id="rId29" Type="http://schemas.openxmlformats.org/officeDocument/2006/relationships/hyperlink" Target="http://en.wikipedia.org/wiki/Occitan" TargetMode="External"/><Relationship Id="rId1" Type="http://schemas.openxmlformats.org/officeDocument/2006/relationships/slideLayout" Target="../slideLayouts/slideLayout30.xml"/><Relationship Id="rId6" Type="http://schemas.openxmlformats.org/officeDocument/2006/relationships/hyperlink" Target="http://en.wikipedia.org/wiki/Italian_language" TargetMode="External"/><Relationship Id="rId11" Type="http://schemas.openxmlformats.org/officeDocument/2006/relationships/hyperlink" Target="http://en.wikipedia.org/wiki/Piedmontese_language" TargetMode="External"/><Relationship Id="rId24" Type="http://schemas.openxmlformats.org/officeDocument/2006/relationships/hyperlink" Target="http://en.wikipedia.org/wiki/Croatian_language" TargetMode="External"/><Relationship Id="rId32" Type="http://schemas.openxmlformats.org/officeDocument/2006/relationships/hyperlink" Target="http://en.wikipedia.org/wiki/Berber_languages" TargetMode="External"/><Relationship Id="rId5" Type="http://schemas.openxmlformats.org/officeDocument/2006/relationships/hyperlink" Target="http://en.wikipedia.org/wiki/Official_language" TargetMode="External"/><Relationship Id="rId15" Type="http://schemas.openxmlformats.org/officeDocument/2006/relationships/hyperlink" Target="http://en.wikipedia.org/wiki/Gallurese" TargetMode="External"/><Relationship Id="rId23" Type="http://schemas.openxmlformats.org/officeDocument/2006/relationships/hyperlink" Target="http://en.wikipedia.org/wiki/Greek_language" TargetMode="External"/><Relationship Id="rId28" Type="http://schemas.openxmlformats.org/officeDocument/2006/relationships/hyperlink" Target="http://en.wikipedia.org/wiki/Ladin" TargetMode="External"/><Relationship Id="rId36" Type="http://schemas.openxmlformats.org/officeDocument/2006/relationships/hyperlink" Target="http://en.wikipedia.org/wiki/Spanish_language" TargetMode="External"/><Relationship Id="rId10" Type="http://schemas.openxmlformats.org/officeDocument/2006/relationships/hyperlink" Target="http://en.wikipedia.org/wiki/Slovene_language" TargetMode="External"/><Relationship Id="rId19" Type="http://schemas.openxmlformats.org/officeDocument/2006/relationships/hyperlink" Target="http://en.wikipedia.org/wiki/Venetian_language" TargetMode="External"/><Relationship Id="rId31" Type="http://schemas.openxmlformats.org/officeDocument/2006/relationships/hyperlink" Target="http://en.wikipedia.org/wiki/Romanian_language" TargetMode="External"/><Relationship Id="rId4" Type="http://schemas.openxmlformats.org/officeDocument/2006/relationships/image" Target="../media/image36.png"/><Relationship Id="rId9" Type="http://schemas.openxmlformats.org/officeDocument/2006/relationships/hyperlink" Target="http://en.wikipedia.org/wiki/Neapolitan_language" TargetMode="External"/><Relationship Id="rId14" Type="http://schemas.openxmlformats.org/officeDocument/2006/relationships/hyperlink" Target="http://en.wikipedia.org/wiki/Sassarese" TargetMode="External"/><Relationship Id="rId22" Type="http://schemas.openxmlformats.org/officeDocument/2006/relationships/hyperlink" Target="http://en.wikipedia.org/wiki/Catalan_language" TargetMode="External"/><Relationship Id="rId27" Type="http://schemas.openxmlformats.org/officeDocument/2006/relationships/hyperlink" Target="http://en.wikipedia.org/wiki/Friulian" TargetMode="External"/><Relationship Id="rId30" Type="http://schemas.openxmlformats.org/officeDocument/2006/relationships/hyperlink" Target="http://en.wikipedia.org/wiki/Immigrant_language" TargetMode="External"/><Relationship Id="rId35" Type="http://schemas.openxmlformats.org/officeDocument/2006/relationships/hyperlink" Target="http://en.wikipedia.org/wiki/English_language" TargetMode="External"/><Relationship Id="rId8" Type="http://schemas.openxmlformats.org/officeDocument/2006/relationships/hyperlink" Target="http://en.wikipedia.org/wiki/German_language" TargetMode="External"/></Relationships>
</file>

<file path=ppt/slides/_rels/slide74.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7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s>
</file>

<file path=ppt/slides/_rels/slide76.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46.xml"/><Relationship Id="rId1" Type="http://schemas.openxmlformats.org/officeDocument/2006/relationships/slideLayout" Target="../slideLayouts/slideLayout30.xml"/><Relationship Id="rId4" Type="http://schemas.openxmlformats.org/officeDocument/2006/relationships/image" Target="../media/image36.png"/></Relationships>
</file>

<file path=ppt/slides/_rels/slide77.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47.xml"/><Relationship Id="rId1" Type="http://schemas.openxmlformats.org/officeDocument/2006/relationships/slideLayout" Target="../slideLayouts/slideLayout30.xml"/><Relationship Id="rId5" Type="http://schemas.openxmlformats.org/officeDocument/2006/relationships/image" Target="../media/image9.png"/><Relationship Id="rId4" Type="http://schemas.openxmlformats.org/officeDocument/2006/relationships/image" Target="../media/image36.png"/></Relationships>
</file>

<file path=ppt/slides/_rels/slide78.xml.rels><?xml version="1.0" encoding="UTF-8" standalone="yes"?>
<Relationships xmlns="http://schemas.openxmlformats.org/package/2006/relationships"><Relationship Id="rId3" Type="http://schemas.openxmlformats.org/officeDocument/2006/relationships/hyperlink" Target="http://en.wikipedia.org/wiki/List_of_languages_of_Italy" TargetMode="External"/><Relationship Id="rId2" Type="http://schemas.openxmlformats.org/officeDocument/2006/relationships/notesSlide" Target="../notesSlides/notesSlide48.xml"/><Relationship Id="rId1" Type="http://schemas.openxmlformats.org/officeDocument/2006/relationships/slideLayout" Target="../slideLayouts/slideLayout30.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36.png"/></Relationships>
</file>

<file path=ppt/slides/_rels/slide7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9.xml"/><Relationship Id="rId1" Type="http://schemas.openxmlformats.org/officeDocument/2006/relationships/slideLayout" Target="../slideLayouts/slideLayout52.xml"/><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hyperlink" Target="https://www.britannica.com/topic/history-of-Italy" TargetMode="External"/><Relationship Id="rId2" Type="http://schemas.openxmlformats.org/officeDocument/2006/relationships/notesSlide" Target="../notesSlides/notesSlide3.xml"/><Relationship Id="rId1" Type="http://schemas.openxmlformats.org/officeDocument/2006/relationships/slideLayout" Target="../slideLayouts/slideLayout41.xml"/><Relationship Id="rId4" Type="http://schemas.openxmlformats.org/officeDocument/2006/relationships/image" Target="../media/image6.png"/></Relationships>
</file>

<file path=ppt/slides/_rels/slide8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0.xml"/><Relationship Id="rId1" Type="http://schemas.openxmlformats.org/officeDocument/2006/relationships/slideLayout" Target="../slideLayouts/slideLayout52.xml"/><Relationship Id="rId4" Type="http://schemas.openxmlformats.org/officeDocument/2006/relationships/image" Target="../media/image38.png"/></Relationships>
</file>

<file path=ppt/slides/_rels/slide8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1.xml"/><Relationship Id="rId1" Type="http://schemas.openxmlformats.org/officeDocument/2006/relationships/slideLayout" Target="../slideLayouts/slideLayout52.xml"/><Relationship Id="rId4" Type="http://schemas.openxmlformats.org/officeDocument/2006/relationships/image" Target="../media/image38.png"/></Relationships>
</file>

<file path=ppt/slides/_rels/slide82.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52.xml"/><Relationship Id="rId1" Type="http://schemas.openxmlformats.org/officeDocument/2006/relationships/slideLayout" Target="../slideLayouts/slideLayout30.xml"/><Relationship Id="rId4" Type="http://schemas.openxmlformats.org/officeDocument/2006/relationships/image" Target="../media/image39.png"/></Relationships>
</file>

<file path=ppt/slides/_rels/slide83.xml.rels><?xml version="1.0" encoding="UTF-8" standalone="yes"?>
<Relationships xmlns="http://schemas.openxmlformats.org/package/2006/relationships"><Relationship Id="rId3" Type="http://schemas.openxmlformats.org/officeDocument/2006/relationships/hyperlink" Target="http://www.jdbassc.com/maps/map_southern_italy.asp" TargetMode="External"/><Relationship Id="rId2" Type="http://schemas.openxmlformats.org/officeDocument/2006/relationships/notesSlide" Target="../notesSlides/notesSlide53.xml"/><Relationship Id="rId1" Type="http://schemas.openxmlformats.org/officeDocument/2006/relationships/slideLayout" Target="../slideLayouts/slideLayout30.xml"/><Relationship Id="rId4" Type="http://schemas.openxmlformats.org/officeDocument/2006/relationships/image" Target="../media/image3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6.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7.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8" Type="http://schemas.openxmlformats.org/officeDocument/2006/relationships/image" Target="../media/image1110.png"/><Relationship Id="rId3" Type="http://schemas.openxmlformats.org/officeDocument/2006/relationships/customXml" Target="../ink/ink5.xml"/><Relationship Id="rId7" Type="http://schemas.openxmlformats.org/officeDocument/2006/relationships/customXml" Target="../ink/ink7.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100.png"/><Relationship Id="rId5" Type="http://schemas.openxmlformats.org/officeDocument/2006/relationships/customXml" Target="../ink/ink6.xml"/><Relationship Id="rId4" Type="http://schemas.openxmlformats.org/officeDocument/2006/relationships/image" Target="../media/image1090.png"/></Relationships>
</file>

<file path=ppt/slides/_rels/slide9.xml.rels><?xml version="1.0" encoding="UTF-8" standalone="yes"?>
<Relationships xmlns="http://schemas.openxmlformats.org/package/2006/relationships"><Relationship Id="rId3" Type="http://schemas.openxmlformats.org/officeDocument/2006/relationships/hyperlink" Target="http://www.timemaps.com/history/italy-500bc" TargetMode="External"/><Relationship Id="rId2" Type="http://schemas.openxmlformats.org/officeDocument/2006/relationships/notesSlide" Target="../notesSlides/notesSlide4.xml"/><Relationship Id="rId1" Type="http://schemas.openxmlformats.org/officeDocument/2006/relationships/slideLayout" Target="../slideLayouts/slideLayout41.xml"/><Relationship Id="rId4" Type="http://schemas.openxmlformats.org/officeDocument/2006/relationships/image" Target="../media/image7.jpeg"/></Relationships>
</file>

<file path=ppt/slides/_rels/slide90.xml.rels><?xml version="1.0" encoding="UTF-8" standalone="yes"?>
<Relationships xmlns="http://schemas.openxmlformats.org/package/2006/relationships"><Relationship Id="rId8" Type="http://schemas.openxmlformats.org/officeDocument/2006/relationships/image" Target="../media/image370.png"/><Relationship Id="rId13" Type="http://schemas.openxmlformats.org/officeDocument/2006/relationships/customXml" Target="../ink/ink13.xml"/><Relationship Id="rId3" Type="http://schemas.openxmlformats.org/officeDocument/2006/relationships/customXml" Target="../ink/ink8.xml"/><Relationship Id="rId7" Type="http://schemas.openxmlformats.org/officeDocument/2006/relationships/customXml" Target="../ink/ink10.xml"/><Relationship Id="rId12" Type="http://schemas.openxmlformats.org/officeDocument/2006/relationships/image" Target="../media/image390.png"/><Relationship Id="rId2" Type="http://schemas.openxmlformats.org/officeDocument/2006/relationships/hyperlink" Target="http://www.d.umn.edu/cla/faculty/troufs/anth1095/index.html#Gannon" TargetMode="External"/><Relationship Id="rId16" Type="http://schemas.openxmlformats.org/officeDocument/2006/relationships/image" Target="../media/image41.png"/><Relationship Id="rId1" Type="http://schemas.openxmlformats.org/officeDocument/2006/relationships/slideLayout" Target="../slideLayouts/slideLayout14.xml"/><Relationship Id="rId6" Type="http://schemas.openxmlformats.org/officeDocument/2006/relationships/image" Target="../media/image360.png"/><Relationship Id="rId11" Type="http://schemas.openxmlformats.org/officeDocument/2006/relationships/customXml" Target="../ink/ink12.xml"/><Relationship Id="rId5" Type="http://schemas.openxmlformats.org/officeDocument/2006/relationships/customXml" Target="../ink/ink9.xml"/><Relationship Id="rId15" Type="http://schemas.openxmlformats.org/officeDocument/2006/relationships/customXml" Target="../ink/ink14.xml"/><Relationship Id="rId10" Type="http://schemas.openxmlformats.org/officeDocument/2006/relationships/image" Target="../media/image380.png"/><Relationship Id="rId4" Type="http://schemas.openxmlformats.org/officeDocument/2006/relationships/image" Target="../media/image350.png"/><Relationship Id="rId9" Type="http://schemas.openxmlformats.org/officeDocument/2006/relationships/customXml" Target="../ink/ink11.xml"/><Relationship Id="rId14" Type="http://schemas.openxmlformats.org/officeDocument/2006/relationships/image" Target="../media/image40.png"/></Relationships>
</file>

<file path=ppt/slides/_rels/slide91.xml.rels><?xml version="1.0" encoding="UTF-8" standalone="yes"?>
<Relationships xmlns="http://schemas.openxmlformats.org/package/2006/relationships"><Relationship Id="rId3" Type="http://schemas.openxmlformats.org/officeDocument/2006/relationships/customXml" Target="../ink/ink15.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 Id="rId6" Type="http://schemas.openxmlformats.org/officeDocument/2006/relationships/image" Target="../media/image1180.png"/><Relationship Id="rId5" Type="http://schemas.openxmlformats.org/officeDocument/2006/relationships/customXml" Target="../ink/ink16.xml"/><Relationship Id="rId4" Type="http://schemas.openxmlformats.org/officeDocument/2006/relationships/image" Target="../media/image117.png"/></Relationships>
</file>

<file path=ppt/slides/_rels/slide92.xml.rels><?xml version="1.0" encoding="UTF-8" standalone="yes"?>
<Relationships xmlns="http://schemas.openxmlformats.org/package/2006/relationships"><Relationship Id="rId8" Type="http://schemas.openxmlformats.org/officeDocument/2006/relationships/image" Target="../media/image1210.png"/><Relationship Id="rId3" Type="http://schemas.openxmlformats.org/officeDocument/2006/relationships/customXml" Target="../ink/ink17.xml"/><Relationship Id="rId7" Type="http://schemas.openxmlformats.org/officeDocument/2006/relationships/customXml" Target="../ink/ink19.xml"/><Relationship Id="rId12" Type="http://schemas.openxmlformats.org/officeDocument/2006/relationships/image" Target="../media/image123.png"/><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 Id="rId6" Type="http://schemas.openxmlformats.org/officeDocument/2006/relationships/image" Target="../media/image1200.png"/><Relationship Id="rId11" Type="http://schemas.openxmlformats.org/officeDocument/2006/relationships/customXml" Target="../ink/ink21.xml"/><Relationship Id="rId5" Type="http://schemas.openxmlformats.org/officeDocument/2006/relationships/customXml" Target="../ink/ink18.xml"/><Relationship Id="rId10" Type="http://schemas.openxmlformats.org/officeDocument/2006/relationships/image" Target="../media/image122.png"/><Relationship Id="rId4" Type="http://schemas.openxmlformats.org/officeDocument/2006/relationships/image" Target="../media/image1190.png"/><Relationship Id="rId9" Type="http://schemas.openxmlformats.org/officeDocument/2006/relationships/customXml" Target="../ink/ink20.xml"/></Relationships>
</file>

<file path=ppt/slides/_rels/slide93.xml.rels><?xml version="1.0" encoding="UTF-8" standalone="yes"?>
<Relationships xmlns="http://schemas.openxmlformats.org/package/2006/relationships"><Relationship Id="rId3" Type="http://schemas.openxmlformats.org/officeDocument/2006/relationships/customXml" Target="../ink/ink22.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69.xml"/><Relationship Id="rId6" Type="http://schemas.openxmlformats.org/officeDocument/2006/relationships/image" Target="../media/image125.png"/><Relationship Id="rId5" Type="http://schemas.openxmlformats.org/officeDocument/2006/relationships/customXml" Target="../ink/ink23.xml"/><Relationship Id="rId4" Type="http://schemas.openxmlformats.org/officeDocument/2006/relationships/image" Target="../media/image124.png"/></Relationships>
</file>

<file path=ppt/slides/_rels/slide94.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customXml" Target="../ink/ink24.xml"/><Relationship Id="rId7" Type="http://schemas.openxmlformats.org/officeDocument/2006/relationships/customXml" Target="../ink/ink26.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27.png"/><Relationship Id="rId5" Type="http://schemas.openxmlformats.org/officeDocument/2006/relationships/customXml" Target="../ink/ink25.xml"/><Relationship Id="rId10" Type="http://schemas.openxmlformats.org/officeDocument/2006/relationships/image" Target="../media/image129.png"/><Relationship Id="rId4" Type="http://schemas.openxmlformats.org/officeDocument/2006/relationships/image" Target="../media/image126.png"/><Relationship Id="rId9" Type="http://schemas.openxmlformats.org/officeDocument/2006/relationships/customXml" Target="../ink/ink27.xml"/></Relationships>
</file>

<file path=ppt/slides/_rels/slide95.xml.rels><?xml version="1.0" encoding="UTF-8" standalone="yes"?>
<Relationships xmlns="http://schemas.openxmlformats.org/package/2006/relationships"><Relationship Id="rId3" Type="http://schemas.openxmlformats.org/officeDocument/2006/relationships/customXml" Target="../ink/ink28.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31.png"/><Relationship Id="rId5" Type="http://schemas.openxmlformats.org/officeDocument/2006/relationships/customXml" Target="../ink/ink29.xml"/><Relationship Id="rId4" Type="http://schemas.openxmlformats.org/officeDocument/2006/relationships/image" Target="../media/image130.png"/></Relationships>
</file>

<file path=ppt/slides/_rels/slide96.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customXml" Target="../ink/ink30.xml"/><Relationship Id="rId7" Type="http://schemas.openxmlformats.org/officeDocument/2006/relationships/customXml" Target="../ink/ink32.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6" Type="http://schemas.openxmlformats.org/officeDocument/2006/relationships/image" Target="../media/image133.png"/><Relationship Id="rId5" Type="http://schemas.openxmlformats.org/officeDocument/2006/relationships/customXml" Target="../ink/ink31.xml"/><Relationship Id="rId10" Type="http://schemas.openxmlformats.org/officeDocument/2006/relationships/image" Target="../media/image135.png"/><Relationship Id="rId4" Type="http://schemas.openxmlformats.org/officeDocument/2006/relationships/image" Target="../media/image132.png"/><Relationship Id="rId9" Type="http://schemas.openxmlformats.org/officeDocument/2006/relationships/customXml" Target="../ink/ink33.xml"/></Relationships>
</file>

<file path=ppt/slides/_rels/slide97.xml.rels><?xml version="1.0" encoding="UTF-8" standalone="yes"?>
<Relationships xmlns="http://schemas.openxmlformats.org/package/2006/relationships"><Relationship Id="rId3" Type="http://schemas.openxmlformats.org/officeDocument/2006/relationships/customXml" Target="../ink/ink34.xml"/><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 Id="rId4" Type="http://schemas.openxmlformats.org/officeDocument/2006/relationships/image" Target="../media/image136.png"/></Relationships>
</file>

<file path=ppt/slides/_rels/slide98.xml.rels><?xml version="1.0" encoding="UTF-8" standalone="yes"?>
<Relationships xmlns="http://schemas.openxmlformats.org/package/2006/relationships"><Relationship Id="rId3" Type="http://schemas.openxmlformats.org/officeDocument/2006/relationships/hyperlink" Target="http://www.reliefweb.int/rw/RWB.NSF/db900LargeMaps/SKAR-64GDTU?OpenDocument" TargetMode="External"/><Relationship Id="rId2" Type="http://schemas.openxmlformats.org/officeDocument/2006/relationships/notesSlide" Target="../notesSlides/notesSlide54.xml"/><Relationship Id="rId1" Type="http://schemas.openxmlformats.org/officeDocument/2006/relationships/slideLayout" Target="../slideLayouts/slideLayout19.xml"/><Relationship Id="rId4" Type="http://schemas.openxmlformats.org/officeDocument/2006/relationships/image" Target="../media/image21.png"/></Relationships>
</file>

<file path=ppt/slides/_rels/slide99.xml.rels><?xml version="1.0" encoding="UTF-8" standalone="yes"?>
<Relationships xmlns="http://schemas.openxmlformats.org/package/2006/relationships"><Relationship Id="rId2" Type="http://schemas.openxmlformats.org/officeDocument/2006/relationships/hyperlink" Target="http://www.d.umn.edu/cla/faculty/troufs/anth1095/index.html#Gannon" TargetMode="Externa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1905000" y="1905000"/>
            <a:ext cx="4270720" cy="158812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History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and World View</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Subtitle 2">
            <a:extLst>
              <a:ext uri="{FF2B5EF4-FFF2-40B4-BE49-F238E27FC236}">
                <a16:creationId xmlns:a16="http://schemas.microsoft.com/office/drawing/2014/main" id="{A58231ED-6636-47AB-9B2D-766980C71A33}"/>
              </a:ext>
            </a:extLst>
          </p:cNvPr>
          <p:cNvSpPr txBox="1">
            <a:spLocks/>
          </p:cNvSpPr>
          <p:nvPr/>
        </p:nvSpPr>
        <p:spPr>
          <a:xfrm>
            <a:off x="915361" y="1073011"/>
            <a:ext cx="7390439" cy="5022989"/>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9" name="Rectangle 8">
            <a:extLst>
              <a:ext uri="{FF2B5EF4-FFF2-40B4-BE49-F238E27FC236}">
                <a16:creationId xmlns:a16="http://schemas.microsoft.com/office/drawing/2014/main" id="{6A52EFA5-CFE2-4A29-A47F-C0AF2509FCAF}"/>
              </a:ext>
            </a:extLst>
          </p:cNvPr>
          <p:cNvSpPr>
            <a:spLocks noChangeArrowheads="1"/>
          </p:cNvSpPr>
          <p:nvPr/>
        </p:nvSpPr>
        <p:spPr bwMode="auto">
          <a:xfrm>
            <a:off x="609222" y="381000"/>
            <a:ext cx="7925568" cy="1569660"/>
          </a:xfrm>
          <a:prstGeom prst="rect">
            <a:avLst/>
          </a:prstGeom>
          <a:solidFill>
            <a:srgbClr val="15A043"/>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Run in “Slide Show” mode.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22265283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pic>
        <p:nvPicPr>
          <p:cNvPr id="20482" name="Picture 2" descr="File:Italy 1000 AD.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152400"/>
            <a:ext cx="398145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34A1484-2C16-4DAC-8B7B-5D4282659C2B}"/>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442995129"/>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9011" name="Rectangle 3"/>
          <p:cNvSpPr>
            <a:spLocks noGrp="1" noChangeArrowheads="1"/>
          </p:cNvSpPr>
          <p:nvPr>
            <p:ph type="body" idx="1"/>
          </p:nvPr>
        </p:nvSpPr>
        <p:spPr>
          <a:xfrm>
            <a:off x="914400" y="1315018"/>
            <a:ext cx="7315200" cy="4862870"/>
          </a:xfrm>
        </p:spPr>
        <p:txBody>
          <a:bodyPr/>
          <a:lstStyle/>
          <a:p>
            <a:pPr marL="0" indent="0" algn="ctr" eaLnBrk="1" hangingPunct="1">
              <a:spcBef>
                <a:spcPts val="0"/>
              </a:spcBef>
              <a:buNone/>
            </a:pPr>
            <a:r>
              <a:rPr lang="en-US" sz="2400" dirty="0">
                <a:solidFill>
                  <a:schemeClr val="accent1">
                    <a:lumMod val="90000"/>
                  </a:schemeClr>
                </a:solidFill>
              </a:rPr>
              <a:t>Working with people from </a:t>
            </a:r>
          </a:p>
          <a:p>
            <a:pPr marL="0" indent="0" algn="ctr" eaLnBrk="1" hangingPunct="1">
              <a:spcBef>
                <a:spcPts val="0"/>
              </a:spcBef>
              <a:buNone/>
            </a:pPr>
            <a:r>
              <a:rPr lang="en-US" b="1" dirty="0"/>
              <a:t>northern Italy</a:t>
            </a:r>
            <a:endParaRPr lang="en-US" sz="2800" dirty="0">
              <a:solidFill>
                <a:schemeClr val="accent1">
                  <a:lumMod val="90000"/>
                </a:schemeClr>
              </a:solidFill>
            </a:endParaRPr>
          </a:p>
          <a:p>
            <a:pPr marL="0" indent="0" algn="ctr" eaLnBrk="1" hangingPunct="1">
              <a:spcBef>
                <a:spcPts val="0"/>
              </a:spcBef>
              <a:buNone/>
            </a:pPr>
            <a:r>
              <a:rPr lang="en-US" sz="2400" dirty="0">
                <a:solidFill>
                  <a:schemeClr val="accent1">
                    <a:lumMod val="90000"/>
                  </a:schemeClr>
                </a:solidFill>
              </a:rPr>
              <a:t>a low-context subculture that </a:t>
            </a:r>
          </a:p>
          <a:p>
            <a:pPr marL="0" indent="0" algn="ctr" eaLnBrk="1" hangingPunct="1">
              <a:spcBef>
                <a:spcPts val="0"/>
              </a:spcBef>
              <a:buNone/>
            </a:pPr>
            <a:r>
              <a:rPr lang="en-US" sz="2800" dirty="0"/>
              <a:t>emphasizes written rules and agreements, is </a:t>
            </a:r>
            <a:br>
              <a:rPr lang="en-US" sz="2800" dirty="0"/>
            </a:br>
            <a:r>
              <a:rPr lang="en-US" b="1" dirty="0"/>
              <a:t>much like dealing with the Americans or Germans</a:t>
            </a:r>
            <a:endParaRPr lang="en-US" sz="2800" b="1" dirty="0"/>
          </a:p>
          <a:p>
            <a:pPr eaLnBrk="1" hangingPunct="1">
              <a:spcBef>
                <a:spcPts val="0"/>
              </a:spcBef>
            </a:pPr>
            <a:endParaRPr lang="en-US" sz="1400" dirty="0"/>
          </a:p>
          <a:p>
            <a:pPr lvl="1" eaLnBrk="1" hangingPunct="1">
              <a:spcBef>
                <a:spcPts val="0"/>
              </a:spcBef>
            </a:pPr>
            <a:r>
              <a:rPr lang="en-US" sz="2000" dirty="0">
                <a:solidFill>
                  <a:schemeClr val="accent1">
                    <a:lumMod val="90000"/>
                  </a:schemeClr>
                </a:solidFill>
              </a:rPr>
              <a:t>Negotiating effectively with northern Italians essentially means communicating with them in A</a:t>
            </a:r>
            <a:br>
              <a:rPr lang="en-US" sz="2000" dirty="0"/>
            </a:br>
            <a:r>
              <a:rPr lang="en-US" sz="2400" b="1" dirty="0"/>
              <a:t>straightforward, sophisticated manner</a:t>
            </a:r>
            <a:endParaRPr lang="en-US" sz="2000" b="1" dirty="0"/>
          </a:p>
          <a:p>
            <a:pPr lvl="1" eaLnBrk="1" hangingPunct="1">
              <a:spcBef>
                <a:spcPts val="0"/>
              </a:spcBef>
            </a:pPr>
            <a:endParaRPr lang="en-US" sz="1600" dirty="0"/>
          </a:p>
          <a:p>
            <a:pPr lvl="1" eaLnBrk="1" hangingPunct="1">
              <a:spcBef>
                <a:spcPts val="0"/>
              </a:spcBef>
            </a:pPr>
            <a:r>
              <a:rPr lang="en-US" sz="2400" b="1" dirty="0"/>
              <a:t>social talk should be kept to a minimum </a:t>
            </a:r>
            <a:br>
              <a:rPr lang="en-US" sz="2400" b="1" dirty="0"/>
            </a:br>
            <a:r>
              <a:rPr lang="en-US" sz="2000" dirty="0">
                <a:solidFill>
                  <a:schemeClr val="accent1">
                    <a:lumMod val="90000"/>
                  </a:schemeClr>
                </a:solidFill>
              </a:rPr>
              <a:t>in order to get down to business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9118DB45-4EDB-4289-AEB6-5C077A09F01C}"/>
                  </a:ext>
                </a:extLst>
              </p14:cNvPr>
              <p14:cNvContentPartPr/>
              <p14:nvPr/>
            </p14:nvContentPartPr>
            <p14:xfrm>
              <a:off x="3314300" y="1942280"/>
              <a:ext cx="2438640" cy="100800"/>
            </p14:xfrm>
          </p:contentPart>
        </mc:Choice>
        <mc:Fallback xmlns="">
          <p:pic>
            <p:nvPicPr>
              <p:cNvPr id="2" name="Ink 1">
                <a:extLst>
                  <a:ext uri="{FF2B5EF4-FFF2-40B4-BE49-F238E27FC236}">
                    <a16:creationId xmlns:a16="http://schemas.microsoft.com/office/drawing/2014/main" id="{9118DB45-4EDB-4289-AEB6-5C077A09F01C}"/>
                  </a:ext>
                </a:extLst>
              </p:cNvPr>
              <p:cNvPicPr/>
              <p:nvPr/>
            </p:nvPicPr>
            <p:blipFill>
              <a:blip r:embed="rId4"/>
              <a:stretch>
                <a:fillRect/>
              </a:stretch>
            </p:blipFill>
            <p:spPr>
              <a:xfrm>
                <a:off x="3260300" y="1834640"/>
                <a:ext cx="2546280" cy="316440"/>
              </a:xfrm>
              <a:prstGeom prst="rect">
                <a:avLst/>
              </a:prstGeom>
            </p:spPr>
          </p:pic>
        </mc:Fallback>
      </mc:AlternateContent>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00035" name="Rectangle 3"/>
          <p:cNvSpPr>
            <a:spLocks noGrp="1" noChangeArrowheads="1"/>
          </p:cNvSpPr>
          <p:nvPr>
            <p:ph type="body" idx="1"/>
          </p:nvPr>
        </p:nvSpPr>
        <p:spPr>
          <a:xfrm>
            <a:off x="914400" y="1314736"/>
            <a:ext cx="7315200" cy="5386090"/>
          </a:xfrm>
        </p:spPr>
        <p:txBody>
          <a:bodyPr/>
          <a:lstStyle/>
          <a:p>
            <a:pPr marL="0" indent="0" algn="ctr" eaLnBrk="1" hangingPunct="1">
              <a:spcBef>
                <a:spcPts val="0"/>
              </a:spcBef>
              <a:buNone/>
            </a:pPr>
            <a:r>
              <a:rPr lang="en-US" sz="2400" dirty="0">
                <a:solidFill>
                  <a:schemeClr val="accent1">
                    <a:lumMod val="90000"/>
                  </a:schemeClr>
                </a:solidFill>
              </a:rPr>
              <a:t>When negotiating with people from </a:t>
            </a:r>
          </a:p>
          <a:p>
            <a:pPr marL="0" indent="0" algn="ctr" eaLnBrk="1" hangingPunct="1">
              <a:spcBef>
                <a:spcPts val="0"/>
              </a:spcBef>
              <a:buNone/>
            </a:pPr>
            <a:r>
              <a:rPr lang="en-US" b="1" dirty="0"/>
              <a:t>southern Italy</a:t>
            </a:r>
            <a:endParaRPr lang="en-US" sz="2800" dirty="0"/>
          </a:p>
          <a:p>
            <a:pPr marL="0" indent="0" algn="ctr" eaLnBrk="1" hangingPunct="1">
              <a:spcBef>
                <a:spcPts val="0"/>
              </a:spcBef>
              <a:buNone/>
            </a:pPr>
            <a:r>
              <a:rPr lang="en-US" sz="2400" dirty="0">
                <a:solidFill>
                  <a:schemeClr val="accent1">
                    <a:lumMod val="90000"/>
                  </a:schemeClr>
                </a:solidFill>
              </a:rPr>
              <a:t>a high-context subculture in which </a:t>
            </a:r>
            <a:br>
              <a:rPr lang="en-US" sz="2800" dirty="0"/>
            </a:br>
            <a:r>
              <a:rPr lang="en-US" b="1" dirty="0"/>
              <a:t>oral communication and subtle nuances are stressed</a:t>
            </a:r>
            <a:r>
              <a:rPr lang="en-US" sz="2800" dirty="0"/>
              <a:t>,</a:t>
            </a:r>
          </a:p>
          <a:p>
            <a:pPr marL="0" indent="0" algn="ctr" eaLnBrk="1" hangingPunct="1">
              <a:spcBef>
                <a:spcPts val="0"/>
              </a:spcBef>
              <a:buNone/>
            </a:pPr>
            <a:r>
              <a:rPr lang="en-US" sz="2800" dirty="0"/>
              <a:t> a visitor must spend time </a:t>
            </a:r>
          </a:p>
          <a:p>
            <a:pPr marL="0" indent="0" algn="ctr" eaLnBrk="1" hangingPunct="1">
              <a:spcBef>
                <a:spcPts val="0"/>
              </a:spcBef>
              <a:buNone/>
            </a:pPr>
            <a:r>
              <a:rPr lang="en-US" b="1" dirty="0"/>
              <a:t>establishing rapport </a:t>
            </a:r>
          </a:p>
          <a:p>
            <a:pPr marL="0" indent="0" algn="ctr" eaLnBrk="1" hangingPunct="1">
              <a:spcBef>
                <a:spcPts val="0"/>
              </a:spcBef>
              <a:buNone/>
            </a:pPr>
            <a:r>
              <a:rPr lang="en-US" sz="2400" dirty="0">
                <a:solidFill>
                  <a:schemeClr val="accent1">
                    <a:lumMod val="90000"/>
                  </a:schemeClr>
                </a:solidFill>
              </a:rPr>
              <a:t>with his or her counterparts</a:t>
            </a:r>
          </a:p>
          <a:p>
            <a:pPr eaLnBrk="1" hangingPunct="1">
              <a:spcBef>
                <a:spcPts val="0"/>
              </a:spcBef>
            </a:pPr>
            <a:endParaRPr lang="en-US" sz="1600" dirty="0"/>
          </a:p>
          <a:p>
            <a:pPr marL="463550" lvl="1" indent="-231775" eaLnBrk="1" hangingPunct="1">
              <a:spcBef>
                <a:spcPts val="0"/>
              </a:spcBef>
            </a:pPr>
            <a:r>
              <a:rPr lang="en-US" sz="2400" b="1" dirty="0"/>
              <a:t>long-term relationship </a:t>
            </a:r>
            <a:r>
              <a:rPr lang="en-US" sz="2400" dirty="0">
                <a:solidFill>
                  <a:schemeClr val="accent1">
                    <a:lumMod val="90000"/>
                  </a:schemeClr>
                </a:solidFill>
              </a:rPr>
              <a:t>are important to southern Italians, and</a:t>
            </a:r>
            <a:r>
              <a:rPr lang="en-US" sz="2000" dirty="0">
                <a:solidFill>
                  <a:schemeClr val="accent1">
                    <a:lumMod val="90000"/>
                  </a:schemeClr>
                </a:solidFill>
              </a:rPr>
              <a:t> </a:t>
            </a:r>
            <a:r>
              <a:rPr lang="en-US" sz="2400" b="1" dirty="0"/>
              <a:t>trust</a:t>
            </a:r>
            <a:r>
              <a:rPr lang="en-US" dirty="0"/>
              <a:t> </a:t>
            </a:r>
            <a:r>
              <a:rPr lang="en-US" sz="2400" dirty="0">
                <a:solidFill>
                  <a:schemeClr val="accent1">
                    <a:lumMod val="90000"/>
                  </a:schemeClr>
                </a:solidFill>
              </a:rPr>
              <a:t>must be built up before business dealings can become truly effective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4E81E0CB-CE01-4A34-BB5C-6259DCE2D313}"/>
                  </a:ext>
                </a:extLst>
              </p14:cNvPr>
              <p14:cNvContentPartPr/>
              <p14:nvPr/>
            </p14:nvContentPartPr>
            <p14:xfrm>
              <a:off x="3276140" y="1903400"/>
              <a:ext cx="2614320" cy="52920"/>
            </p14:xfrm>
          </p:contentPart>
        </mc:Choice>
        <mc:Fallback xmlns="">
          <p:pic>
            <p:nvPicPr>
              <p:cNvPr id="2" name="Ink 1">
                <a:extLst>
                  <a:ext uri="{FF2B5EF4-FFF2-40B4-BE49-F238E27FC236}">
                    <a16:creationId xmlns:a16="http://schemas.microsoft.com/office/drawing/2014/main" id="{4E81E0CB-CE01-4A34-BB5C-6259DCE2D313}"/>
                  </a:ext>
                </a:extLst>
              </p:cNvPr>
              <p:cNvPicPr/>
              <p:nvPr/>
            </p:nvPicPr>
            <p:blipFill>
              <a:blip r:embed="rId4"/>
              <a:stretch>
                <a:fillRect/>
              </a:stretch>
            </p:blipFill>
            <p:spPr>
              <a:xfrm>
                <a:off x="3222140" y="1795400"/>
                <a:ext cx="2721960" cy="268560"/>
              </a:xfrm>
              <a:prstGeom prst="rect">
                <a:avLst/>
              </a:prstGeom>
            </p:spPr>
          </p:pic>
        </mc:Fallback>
      </mc:AlternateContent>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Text Box 5"/>
          <p:cNvSpPr txBox="1">
            <a:spLocks noChangeArrowheads="1"/>
          </p:cNvSpPr>
          <p:nvPr/>
        </p:nvSpPr>
        <p:spPr bwMode="auto">
          <a:xfrm>
            <a:off x="900752" y="4367241"/>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political divisions</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3235686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205545" y="6545240"/>
            <a:ext cx="70243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Tim Roufs</a:t>
            </a:r>
          </a:p>
        </p:txBody>
      </p:sp>
      <p:pic>
        <p:nvPicPr>
          <p:cNvPr id="4" name="Picture 3" descr="IMG_0348_ac.jpg"/>
          <p:cNvPicPr>
            <a:picLocks noChangeAspect="1"/>
          </p:cNvPicPr>
          <p:nvPr/>
        </p:nvPicPr>
        <p:blipFill>
          <a:blip r:embed="rId3" cstate="print"/>
          <a:stretch>
            <a:fillRect/>
          </a:stretch>
        </p:blipFill>
        <p:spPr>
          <a:xfrm>
            <a:off x="1779896" y="206992"/>
            <a:ext cx="5566741" cy="5943600"/>
          </a:xfrm>
          <a:prstGeom prst="rect">
            <a:avLst/>
          </a:prstGeom>
        </p:spPr>
      </p:pic>
      <p:sp>
        <p:nvSpPr>
          <p:cNvPr id="8" name="Rectangle 7"/>
          <p:cNvSpPr/>
          <p:nvPr/>
        </p:nvSpPr>
        <p:spPr>
          <a:xfrm>
            <a:off x="1767114" y="257628"/>
            <a:ext cx="5568696" cy="5943600"/>
          </a:xfrm>
          <a:prstGeom prst="rect">
            <a:avLst/>
          </a:prstGeom>
          <a:solidFill>
            <a:srgbClr val="FFFFFF">
              <a:alpha val="67000"/>
            </a:srgbClr>
          </a:solidFill>
        </p:spPr>
        <p:txBody>
          <a:bodyPr wrap="square" lIns="228600" tIns="228600" rIns="228600" bIns="228600">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In Italy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000000"/>
                </a:solidFill>
                <a:effectLst/>
                <a:uLnTx/>
                <a:uFillTx/>
                <a:latin typeface="Verdana" pitchFamily="34" charset="0"/>
                <a:ea typeface="+mn-ea"/>
                <a:cs typeface="+mn-cs"/>
              </a:rPr>
              <a:t>the </a:t>
            </a:r>
            <a:r>
              <a:rPr kumimoji="0" lang="en-US" sz="4000" b="1" i="1" u="none" strike="noStrike" kern="1200" cap="none" spc="0" normalizeH="0" baseline="0" noProof="0" dirty="0" err="1">
                <a:ln>
                  <a:noFill/>
                </a:ln>
                <a:solidFill>
                  <a:srgbClr val="000000"/>
                </a:solidFill>
                <a:effectLst/>
                <a:uLnTx/>
                <a:uFillTx/>
                <a:latin typeface="Verdana" pitchFamily="34" charset="0"/>
                <a:ea typeface="+mn-ea"/>
                <a:cs typeface="+mn-cs"/>
              </a:rPr>
              <a:t>comune</a:t>
            </a:r>
            <a:r>
              <a:rPr kumimoji="0" lang="en-US" sz="40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(plural </a:t>
            </a:r>
            <a:r>
              <a:rPr kumimoji="0" lang="en-US" sz="2800" b="1" i="1" u="none" strike="noStrike" kern="1200" cap="none" spc="0" normalizeH="0" baseline="0" noProof="0" dirty="0" err="1">
                <a:ln>
                  <a:noFill/>
                </a:ln>
                <a:solidFill>
                  <a:srgbClr val="000000"/>
                </a:solidFill>
                <a:effectLst/>
                <a:uLnTx/>
                <a:uFillTx/>
                <a:latin typeface="Verdana" pitchFamily="34" charset="0"/>
                <a:ea typeface="+mn-ea"/>
                <a:cs typeface="+mn-cs"/>
              </a:rPr>
              <a:t>comuni</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is the basic administrative division of both provinces and regions, and may be properly approximated in casual speech by the English word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township</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or </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municipality</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88802819"/>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37141" y="6545240"/>
            <a:ext cx="28392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http://en.wikipedia.org/wiki/Municipalities_of_Italy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147" name="Picture 3"/>
          <p:cNvPicPr>
            <a:picLocks noChangeAspect="1" noChangeArrowheads="1"/>
          </p:cNvPicPr>
          <p:nvPr/>
        </p:nvPicPr>
        <p:blipFill>
          <a:blip r:embed="rId4" cstate="print"/>
          <a:srcRect/>
          <a:stretch>
            <a:fillRect/>
          </a:stretch>
        </p:blipFill>
        <p:spPr bwMode="auto">
          <a:xfrm>
            <a:off x="685800" y="1148688"/>
            <a:ext cx="7772400" cy="4857750"/>
          </a:xfrm>
          <a:prstGeom prst="rect">
            <a:avLst/>
          </a:prstGeom>
          <a:noFill/>
          <a:ln w="9525">
            <a:noFill/>
            <a:miter lim="800000"/>
            <a:headEnd/>
            <a:tailEnd/>
          </a:ln>
        </p:spPr>
      </p:pic>
      <p:sp>
        <p:nvSpPr>
          <p:cNvPr id="2" name="Rectangle 1"/>
          <p:cNvSpPr/>
          <p:nvPr/>
        </p:nvSpPr>
        <p:spPr>
          <a:xfrm>
            <a:off x="2202540" y="1871507"/>
            <a:ext cx="5410200" cy="461665"/>
          </a:xfrm>
          <a:prstGeom prst="rect">
            <a:avLst/>
          </a:prstGeom>
          <a:solidFill>
            <a:srgbClr val="FFFFFF"/>
          </a:solidFill>
          <a:ln w="76200">
            <a:solidFill>
              <a:srgbClr val="C0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township or municipality</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37141" y="6545240"/>
            <a:ext cx="28392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http://en.wikipedia.org/wiki/Municipalities_of_Italy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147" name="Picture 3"/>
          <p:cNvPicPr>
            <a:picLocks noChangeAspect="1" noChangeArrowheads="1"/>
          </p:cNvPicPr>
          <p:nvPr/>
        </p:nvPicPr>
        <p:blipFill>
          <a:blip r:embed="rId4" cstate="print"/>
          <a:srcRect/>
          <a:stretch>
            <a:fillRect/>
          </a:stretch>
        </p:blipFill>
        <p:spPr bwMode="auto">
          <a:xfrm>
            <a:off x="685800" y="1148688"/>
            <a:ext cx="7772400" cy="4857750"/>
          </a:xfrm>
          <a:prstGeom prst="rect">
            <a:avLst/>
          </a:prstGeom>
          <a:noFill/>
          <a:ln w="9525">
            <a:noFill/>
            <a:miter lim="800000"/>
            <a:headEnd/>
            <a:tailEnd/>
          </a:ln>
        </p:spPr>
      </p:pic>
      <p:pic>
        <p:nvPicPr>
          <p:cNvPr id="6" name="Picture 2"/>
          <p:cNvPicPr>
            <a:picLocks noChangeAspect="1" noChangeArrowheads="1"/>
          </p:cNvPicPr>
          <p:nvPr/>
        </p:nvPicPr>
        <p:blipFill>
          <a:blip r:embed="rId5" cstate="print"/>
          <a:srcRect/>
          <a:stretch>
            <a:fillRect/>
          </a:stretch>
        </p:blipFill>
        <p:spPr bwMode="auto">
          <a:xfrm>
            <a:off x="1381125" y="457200"/>
            <a:ext cx="4410075" cy="5705475"/>
          </a:xfrm>
          <a:prstGeom prst="rect">
            <a:avLst/>
          </a:prstGeom>
          <a:noFill/>
          <a:ln w="9525">
            <a:noFill/>
            <a:miter lim="800000"/>
            <a:headEnd/>
            <a:tailEnd/>
          </a:ln>
        </p:spPr>
      </p:pic>
      <p:sp>
        <p:nvSpPr>
          <p:cNvPr id="5" name="Rectangle 4"/>
          <p:cNvSpPr/>
          <p:nvPr/>
        </p:nvSpPr>
        <p:spPr>
          <a:xfrm>
            <a:off x="685800" y="4114800"/>
            <a:ext cx="7315200" cy="181588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Administrative divisions of Italy:</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Regions (black borders)</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Provinces (grey borders)</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1" u="none" strike="noStrike" kern="1200" cap="none" spc="0" normalizeH="0" baseline="0" noProof="0" dirty="0" err="1">
                <a:ln>
                  <a:noFill/>
                </a:ln>
                <a:solidFill>
                  <a:srgbClr val="000000"/>
                </a:solidFill>
                <a:effectLst/>
                <a:uLnTx/>
                <a:uFillTx/>
                <a:latin typeface="Verdana" pitchFamily="34" charset="0"/>
                <a:ea typeface="+mn-ea"/>
                <a:cs typeface="+mn-cs"/>
              </a:rPr>
              <a:t>Comuni</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(white borders)</a:t>
            </a:r>
          </a:p>
        </p:txBody>
      </p:sp>
    </p:spTree>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205545" y="6545240"/>
            <a:ext cx="70243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rPr>
              <a:t>Tim Roufs</a:t>
            </a:r>
          </a:p>
        </p:txBody>
      </p:sp>
      <p:pic>
        <p:nvPicPr>
          <p:cNvPr id="4" name="Picture 3" descr="IMG_0348_ac.jpg"/>
          <p:cNvPicPr>
            <a:picLocks noChangeAspect="1"/>
          </p:cNvPicPr>
          <p:nvPr/>
        </p:nvPicPr>
        <p:blipFill>
          <a:blip r:embed="rId3" cstate="print"/>
          <a:stretch>
            <a:fillRect/>
          </a:stretch>
        </p:blipFill>
        <p:spPr>
          <a:xfrm>
            <a:off x="1779896" y="206992"/>
            <a:ext cx="5566741" cy="5943600"/>
          </a:xfrm>
          <a:prstGeom prst="rect">
            <a:avLst/>
          </a:prstGeom>
        </p:spPr>
      </p:pic>
      <p:sp>
        <p:nvSpPr>
          <p:cNvPr id="5" name="Rectangle 4"/>
          <p:cNvSpPr/>
          <p:nvPr/>
        </p:nvSpPr>
        <p:spPr>
          <a:xfrm>
            <a:off x="990600" y="5257800"/>
            <a:ext cx="7162800" cy="904863"/>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A new district in Northern Italy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was just established in 2009</a:t>
            </a:r>
          </a:p>
        </p:txBody>
      </p:sp>
      <p:sp>
        <p:nvSpPr>
          <p:cNvPr id="6" name="Rectangle 5"/>
          <p:cNvSpPr/>
          <p:nvPr/>
        </p:nvSpPr>
        <p:spPr>
          <a:xfrm>
            <a:off x="1828800" y="4800600"/>
            <a:ext cx="2895600"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219200" y="2306967"/>
            <a:ext cx="6705600" cy="287463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and in southern Italy they even have a region that doesn’t exist . .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mn-ea"/>
                <a:cs typeface="+mn-cs"/>
              </a:rPr>
              <a:t>(or at least that’s what they like to say . . .)</a:t>
            </a: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157624041"/>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1933875" y="6553200"/>
            <a:ext cx="5279641"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https://www.wetheitalians.com/default/italian-region-doesnt-exist</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p:cNvPicPr>
            <a:picLocks noChangeAspect="1"/>
          </p:cNvPicPr>
          <p:nvPr/>
        </p:nvPicPr>
        <p:blipFill>
          <a:blip r:embed="rId4"/>
          <a:stretch>
            <a:fillRect/>
          </a:stretch>
        </p:blipFill>
        <p:spPr>
          <a:xfrm>
            <a:off x="1346057" y="609600"/>
            <a:ext cx="6578743" cy="5486400"/>
          </a:xfrm>
          <a:prstGeom prst="rect">
            <a:avLst/>
          </a:prstGeom>
        </p:spPr>
      </p:pic>
      <p:sp>
        <p:nvSpPr>
          <p:cNvPr id="10" name="Rectangle 1"/>
          <p:cNvSpPr>
            <a:spLocks noChangeArrowheads="1"/>
          </p:cNvSpPr>
          <p:nvPr/>
        </p:nvSpPr>
        <p:spPr bwMode="auto">
          <a:xfrm>
            <a:off x="6582075" y="964196"/>
            <a:ext cx="835485"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Nov 6 2019</a:t>
            </a:r>
          </a:p>
        </p:txBody>
      </p:sp>
      <p:pic>
        <p:nvPicPr>
          <p:cNvPr id="5" name="Picture 4"/>
          <p:cNvPicPr>
            <a:picLocks noChangeAspect="1"/>
          </p:cNvPicPr>
          <p:nvPr/>
        </p:nvPicPr>
        <p:blipFill>
          <a:blip r:embed="rId5"/>
          <a:stretch>
            <a:fillRect/>
          </a:stretch>
        </p:blipFill>
        <p:spPr>
          <a:xfrm>
            <a:off x="5132262" y="68746"/>
            <a:ext cx="3714750" cy="885825"/>
          </a:xfrm>
          <a:prstGeom prst="rect">
            <a:avLst/>
          </a:prstGeom>
        </p:spPr>
      </p:pic>
      <p:sp>
        <p:nvSpPr>
          <p:cNvPr id="6" name="Rectangle 5"/>
          <p:cNvSpPr/>
          <p:nvPr/>
        </p:nvSpPr>
        <p:spPr>
          <a:xfrm>
            <a:off x="5334000" y="5433802"/>
            <a:ext cx="2336716" cy="584775"/>
          </a:xfrm>
          <a:prstGeom prst="rect">
            <a:avLst/>
          </a:prstGeom>
          <a:solidFill>
            <a:srgbClr val="FEF9F5"/>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rPr>
              <a:t>Molise</a:t>
            </a:r>
          </a:p>
        </p:txBody>
      </p:sp>
    </p:spTree>
    <p:extLst>
      <p:ext uri="{BB962C8B-B14F-4D97-AF65-F5344CB8AC3E}">
        <p14:creationId xmlns:p14="http://schemas.microsoft.com/office/powerpoint/2010/main" val="3704183854"/>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219200" y="2210812"/>
            <a:ext cx="6705600" cy="3046988"/>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and other factors sometimes need to be considered relative to political divisions . . .</a:t>
            </a:r>
          </a:p>
        </p:txBody>
      </p:sp>
    </p:spTree>
    <p:extLst>
      <p:ext uri="{BB962C8B-B14F-4D97-AF65-F5344CB8AC3E}">
        <p14:creationId xmlns:p14="http://schemas.microsoft.com/office/powerpoint/2010/main" val="3493906100"/>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47511"/>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6" name="Rectangle 5">
            <a:extLst>
              <a:ext uri="{FF2B5EF4-FFF2-40B4-BE49-F238E27FC236}">
                <a16:creationId xmlns:a16="http://schemas.microsoft.com/office/drawing/2014/main" id="{37F8BFF9-88AD-4050-AEEA-9532204C8709}"/>
              </a:ext>
            </a:extLst>
          </p:cNvPr>
          <p:cNvSpPr/>
          <p:nvPr/>
        </p:nvSpPr>
        <p:spPr>
          <a:xfrm>
            <a:off x="381000" y="4960203"/>
            <a:ext cx="1935145"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5EE972-69EF-4FE1-B570-63CC98DD6A45}"/>
              </a:ext>
            </a:extLst>
          </p:cNvPr>
          <p:cNvPicPr>
            <a:picLocks noChangeAspect="1"/>
          </p:cNvPicPr>
          <p:nvPr/>
        </p:nvPicPr>
        <p:blipFill>
          <a:blip r:embed="rId2"/>
          <a:stretch>
            <a:fillRect/>
          </a:stretch>
        </p:blipFill>
        <p:spPr>
          <a:xfrm>
            <a:off x="1524000" y="304800"/>
            <a:ext cx="6172200" cy="6272445"/>
          </a:xfrm>
          <a:prstGeom prst="rect">
            <a:avLst/>
          </a:prstGeom>
        </p:spPr>
      </p:pic>
      <p:pic>
        <p:nvPicPr>
          <p:cNvPr id="8" name="Picture 7">
            <a:extLst>
              <a:ext uri="{FF2B5EF4-FFF2-40B4-BE49-F238E27FC236}">
                <a16:creationId xmlns:a16="http://schemas.microsoft.com/office/drawing/2014/main" id="{D2E0AFC4-4999-4AD6-91DC-6E62C6ED0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762000"/>
            <a:ext cx="1828800" cy="402566"/>
          </a:xfrm>
          <a:prstGeom prst="rect">
            <a:avLst/>
          </a:prstGeom>
        </p:spPr>
      </p:pic>
      <p:sp>
        <p:nvSpPr>
          <p:cNvPr id="9" name="Rectangle 1">
            <a:extLst>
              <a:ext uri="{FF2B5EF4-FFF2-40B4-BE49-F238E27FC236}">
                <a16:creationId xmlns:a16="http://schemas.microsoft.com/office/drawing/2014/main" id="{B83B7FB3-32BD-430D-A3AE-A1C26976C582}"/>
              </a:ext>
            </a:extLst>
          </p:cNvPr>
          <p:cNvSpPr>
            <a:spLocks noChangeArrowheads="1"/>
          </p:cNvSpPr>
          <p:nvPr/>
        </p:nvSpPr>
        <p:spPr bwMode="auto">
          <a:xfrm>
            <a:off x="1476675" y="1106372"/>
            <a:ext cx="1380378" cy="338554"/>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10 April 2020</a:t>
            </a: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11" name="Rectangle 10">
            <a:extLst>
              <a:ext uri="{FF2B5EF4-FFF2-40B4-BE49-F238E27FC236}">
                <a16:creationId xmlns:a16="http://schemas.microsoft.com/office/drawing/2014/main" id="{D4BD005A-83CD-4369-8ED8-8D63E5A2F2C1}"/>
              </a:ext>
            </a:extLst>
          </p:cNvPr>
          <p:cNvSpPr>
            <a:spLocks noChangeArrowheads="1"/>
          </p:cNvSpPr>
          <p:nvPr/>
        </p:nvSpPr>
        <p:spPr bwMode="auto">
          <a:xfrm>
            <a:off x="1095801" y="6624115"/>
            <a:ext cx="69813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https://www.theguardian.com/world/2020/apr/10/mafia-distributes-food-to-italys-struggling-residents?CMP=Share_iOSApp_Other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6071353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1528532" y="228600"/>
            <a:ext cx="6091468" cy="6400800"/>
          </a:xfrm>
          <a:prstGeom prst="rect">
            <a:avLst/>
          </a:prstGeom>
        </p:spPr>
      </p:pic>
      <p:sp>
        <p:nvSpPr>
          <p:cNvPr id="13" name="Rectangle 12"/>
          <p:cNvSpPr>
            <a:spLocks noChangeArrowheads="1"/>
          </p:cNvSpPr>
          <p:nvPr/>
        </p:nvSpPr>
        <p:spPr bwMode="auto">
          <a:xfrm>
            <a:off x="626405" y="6566365"/>
            <a:ext cx="78117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https://www.theguardian.com/world/2019/oct/30/italy-mafia-networks-are-more-complex-and-powerful-says-minister?CMP=Share_iOSApp_Other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723056"/>
            <a:ext cx="1828800" cy="402566"/>
          </a:xfrm>
          <a:prstGeom prst="rect">
            <a:avLst/>
          </a:prstGeom>
        </p:spPr>
      </p:pic>
      <p:sp>
        <p:nvSpPr>
          <p:cNvPr id="15" name="Rectangle 1"/>
          <p:cNvSpPr>
            <a:spLocks noChangeArrowheads="1"/>
          </p:cNvSpPr>
          <p:nvPr/>
        </p:nvSpPr>
        <p:spPr bwMode="auto">
          <a:xfrm>
            <a:off x="6797796" y="1219200"/>
            <a:ext cx="181280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Wed 30 Oct 2019</a:t>
            </a: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531124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371600" y="579783"/>
            <a:ext cx="6400800" cy="5956765"/>
          </a:xfrm>
          <a:prstGeom prst="rect">
            <a:avLst/>
          </a:prstGeom>
        </p:spPr>
      </p:pic>
      <p:sp>
        <p:nvSpPr>
          <p:cNvPr id="9" name="Rectangle 8"/>
          <p:cNvSpPr>
            <a:spLocks noChangeArrowheads="1"/>
          </p:cNvSpPr>
          <p:nvPr/>
        </p:nvSpPr>
        <p:spPr bwMode="auto">
          <a:xfrm>
            <a:off x="846016" y="6566365"/>
            <a:ext cx="737253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https://www.theguardian.com/world/2019/dec/26/peace-goodwill-and-mafia-murders-mark-christmas-in-italy?CMP=Share_iOSApp_Other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1143000"/>
            <a:ext cx="1828800" cy="402566"/>
          </a:xfrm>
          <a:prstGeom prst="rect">
            <a:avLst/>
          </a:prstGeom>
        </p:spPr>
      </p:pic>
      <p:sp>
        <p:nvSpPr>
          <p:cNvPr id="8" name="Rectangle 1"/>
          <p:cNvSpPr>
            <a:spLocks noChangeArrowheads="1"/>
          </p:cNvSpPr>
          <p:nvPr/>
        </p:nvSpPr>
        <p:spPr bwMode="auto">
          <a:xfrm>
            <a:off x="6972125" y="1600200"/>
            <a:ext cx="1790875"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Thu 26 Dec 2019</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324964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979867" y="6566365"/>
            <a:ext cx="710483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https://www.theguardian.com/world/2020/jan/15/sicilian-police-launch-dawn-raids-in-eu-subsidies-sting?CMP=Share_iOSApp_Other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p:cNvPicPr>
            <a:picLocks noChangeAspect="1"/>
          </p:cNvPicPr>
          <p:nvPr/>
        </p:nvPicPr>
        <p:blipFill>
          <a:blip r:embed="rId3"/>
          <a:stretch>
            <a:fillRect/>
          </a:stretch>
        </p:blipFill>
        <p:spPr>
          <a:xfrm>
            <a:off x="1127059" y="228600"/>
            <a:ext cx="6873941" cy="64008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740434"/>
            <a:ext cx="1828800" cy="402566"/>
          </a:xfrm>
          <a:prstGeom prst="rect">
            <a:avLst/>
          </a:prstGeom>
        </p:spPr>
      </p:pic>
      <p:sp>
        <p:nvSpPr>
          <p:cNvPr id="11" name="Rectangle 1"/>
          <p:cNvSpPr>
            <a:spLocks noChangeArrowheads="1"/>
          </p:cNvSpPr>
          <p:nvPr/>
        </p:nvSpPr>
        <p:spPr bwMode="auto">
          <a:xfrm>
            <a:off x="6924261" y="1189383"/>
            <a:ext cx="1822422"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Wed 15 Jan 2020</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4864083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 name="Rectangle 8"/>
          <p:cNvSpPr>
            <a:spLocks noChangeArrowheads="1"/>
          </p:cNvSpPr>
          <p:nvPr/>
        </p:nvSpPr>
        <p:spPr bwMode="auto">
          <a:xfrm>
            <a:off x="1011927" y="6566365"/>
            <a:ext cx="70407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https://www.theguardian.com/world/2019/jun/20/tomatoes-italy-mafia-migrant-labour-modern-slavery?CMP=Share_iOSApp_Other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3"/>
          <a:stretch>
            <a:fillRect/>
          </a:stretch>
        </p:blipFill>
        <p:spPr>
          <a:xfrm>
            <a:off x="1255643" y="178817"/>
            <a:ext cx="6618134" cy="64008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4200" y="740434"/>
            <a:ext cx="1828800" cy="402566"/>
          </a:xfrm>
          <a:prstGeom prst="rect">
            <a:avLst/>
          </a:prstGeom>
        </p:spPr>
      </p:pic>
      <p:sp>
        <p:nvSpPr>
          <p:cNvPr id="8" name="Rectangle 1"/>
          <p:cNvSpPr>
            <a:spLocks noChangeArrowheads="1"/>
          </p:cNvSpPr>
          <p:nvPr/>
        </p:nvSpPr>
        <p:spPr bwMode="auto">
          <a:xfrm>
            <a:off x="6781800" y="1189383"/>
            <a:ext cx="2087431"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Thurs 20 June 2019</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0308062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13A3ED-7334-41A6-8B79-D93C96106632}"/>
              </a:ext>
            </a:extLst>
          </p:cNvPr>
          <p:cNvPicPr>
            <a:picLocks noChangeAspect="1"/>
          </p:cNvPicPr>
          <p:nvPr/>
        </p:nvPicPr>
        <p:blipFill>
          <a:blip r:embed="rId2"/>
          <a:stretch>
            <a:fillRect/>
          </a:stretch>
        </p:blipFill>
        <p:spPr>
          <a:xfrm>
            <a:off x="1371600" y="457200"/>
            <a:ext cx="6400800" cy="6128260"/>
          </a:xfrm>
          <a:prstGeom prst="rect">
            <a:avLst/>
          </a:prstGeom>
        </p:spPr>
      </p:pic>
      <p:sp>
        <p:nvSpPr>
          <p:cNvPr id="5" name="Rectangle 4">
            <a:extLst>
              <a:ext uri="{FF2B5EF4-FFF2-40B4-BE49-F238E27FC236}">
                <a16:creationId xmlns:a16="http://schemas.microsoft.com/office/drawing/2014/main" id="{46D8B624-F56E-46D8-5046-3577CCA71FE2}"/>
              </a:ext>
            </a:extLst>
          </p:cNvPr>
          <p:cNvSpPr>
            <a:spLocks noChangeArrowheads="1"/>
          </p:cNvSpPr>
          <p:nvPr/>
        </p:nvSpPr>
        <p:spPr bwMode="auto">
          <a:xfrm>
            <a:off x="3108655" y="6566365"/>
            <a:ext cx="28472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https://www.bbc.com/news/world-africa-63595025</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 name="Picture 5">
            <a:extLst>
              <a:ext uri="{FF2B5EF4-FFF2-40B4-BE49-F238E27FC236}">
                <a16:creationId xmlns:a16="http://schemas.microsoft.com/office/drawing/2014/main" id="{F9044F66-EBF9-E0D0-4FF3-879A4C1A72C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75234" y="1398873"/>
            <a:ext cx="1054431" cy="506127"/>
          </a:xfrm>
          <a:prstGeom prst="rect">
            <a:avLst/>
          </a:prstGeom>
        </p:spPr>
      </p:pic>
      <p:sp>
        <p:nvSpPr>
          <p:cNvPr id="10" name="Rectangle 1">
            <a:extLst>
              <a:ext uri="{FF2B5EF4-FFF2-40B4-BE49-F238E27FC236}">
                <a16:creationId xmlns:a16="http://schemas.microsoft.com/office/drawing/2014/main" id="{78ABEB9B-950A-A9D1-EA54-2EF3DFE1755E}"/>
              </a:ext>
            </a:extLst>
          </p:cNvPr>
          <p:cNvSpPr>
            <a:spLocks noChangeArrowheads="1"/>
          </p:cNvSpPr>
          <p:nvPr/>
        </p:nvSpPr>
        <p:spPr bwMode="auto">
          <a:xfrm>
            <a:off x="1444161" y="1382617"/>
            <a:ext cx="1984839" cy="595856"/>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12 November 2022</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82470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p:cNvSpPr>
            <a:spLocks noChangeArrowheads="1"/>
          </p:cNvSpPr>
          <p:nvPr/>
        </p:nvSpPr>
        <p:spPr bwMode="auto">
          <a:xfrm>
            <a:off x="825443" y="6566365"/>
            <a:ext cx="751680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https://www.theguardian.com/world/2019/mar/09/woman-hired-sicilian-mafia-hitmen-to-kill-ex-lover-say-police?CMP=Share_iOSApp_Other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 name="Picture 1"/>
          <p:cNvPicPr>
            <a:picLocks noChangeAspect="1"/>
          </p:cNvPicPr>
          <p:nvPr/>
        </p:nvPicPr>
        <p:blipFill>
          <a:blip r:embed="rId3"/>
          <a:stretch>
            <a:fillRect/>
          </a:stretch>
        </p:blipFill>
        <p:spPr>
          <a:xfrm>
            <a:off x="1371600" y="188756"/>
            <a:ext cx="5969374" cy="6400800"/>
          </a:xfrm>
          <a:prstGeom prst="rect">
            <a:avLst/>
          </a:prstGeom>
          <a:ln>
            <a:solidFill>
              <a:schemeClr val="bg1"/>
            </a:solidFill>
          </a:ln>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72731" y="786817"/>
            <a:ext cx="1828800" cy="402566"/>
          </a:xfrm>
          <a:prstGeom prst="rect">
            <a:avLst/>
          </a:prstGeom>
        </p:spPr>
      </p:pic>
      <p:sp>
        <p:nvSpPr>
          <p:cNvPr id="11" name="Rectangle 1"/>
          <p:cNvSpPr>
            <a:spLocks noChangeArrowheads="1"/>
          </p:cNvSpPr>
          <p:nvPr/>
        </p:nvSpPr>
        <p:spPr bwMode="auto">
          <a:xfrm>
            <a:off x="7116417" y="1189383"/>
            <a:ext cx="1611339"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Sat 9 Mar 2019</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2367840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4515" name="Rectangle 3"/>
          <p:cNvSpPr>
            <a:spLocks noGrp="1" noChangeArrowheads="1"/>
          </p:cNvSpPr>
          <p:nvPr>
            <p:ph type="body" idx="1"/>
          </p:nvPr>
        </p:nvSpPr>
        <p:spPr>
          <a:xfrm>
            <a:off x="914400" y="1600200"/>
            <a:ext cx="7315200" cy="4376583"/>
          </a:xfrm>
        </p:spPr>
        <p:txBody>
          <a:bodyPr/>
          <a:lstStyle/>
          <a:p>
            <a:pPr marL="0" indent="0" algn="ctr" eaLnBrk="1" hangingPunct="1">
              <a:buNone/>
            </a:pPr>
            <a:r>
              <a:rPr lang="en-US" sz="4000" b="1" dirty="0"/>
              <a:t>The civic traditions of the north and south </a:t>
            </a:r>
            <a:endParaRPr lang="en-US" b="1" dirty="0"/>
          </a:p>
          <a:p>
            <a:pPr marL="0" indent="0" algn="ctr" eaLnBrk="1" hangingPunct="1">
              <a:buNone/>
            </a:pPr>
            <a:r>
              <a:rPr lang="en-US" b="1" dirty="0">
                <a:solidFill>
                  <a:schemeClr val="accent1"/>
                </a:solidFill>
              </a:rPr>
              <a:t>of Italy originated from </a:t>
            </a:r>
          </a:p>
          <a:p>
            <a:pPr marL="0" indent="0" algn="ctr" eaLnBrk="1" hangingPunct="1">
              <a:buNone/>
            </a:pPr>
            <a:r>
              <a:rPr lang="en-US" sz="4000" b="1" dirty="0"/>
              <a:t>	different sources </a:t>
            </a:r>
          </a:p>
          <a:p>
            <a:pPr marL="0" indent="0" algn="ctr" eaLnBrk="1" hangingPunct="1">
              <a:buNone/>
            </a:pPr>
            <a:r>
              <a:rPr lang="en-US" b="1" dirty="0"/>
              <a:t>and these traditions have persisted </a:t>
            </a:r>
            <a:r>
              <a:rPr lang="en-US" sz="4000" b="1" dirty="0"/>
              <a:t>for centuries</a:t>
            </a:r>
            <a:endParaRPr lang="en-US" b="1" dirty="0"/>
          </a:p>
          <a:p>
            <a:pPr algn="ctr" eaLnBrk="1" hangingPunct="1">
              <a:buFontTx/>
              <a:buNone/>
            </a:pPr>
            <a:r>
              <a:rPr lang="en-US" sz="1400" dirty="0"/>
              <a:t>(Robert Putnam 1991)</a:t>
            </a:r>
          </a:p>
          <a:p>
            <a:pPr eaLnBrk="1" hangingPunct="1">
              <a:buNone/>
            </a:pPr>
            <a:endParaRPr lang="en-US" sz="1400" dirty="0"/>
          </a:p>
        </p:txBody>
      </p:sp>
      <p:sp>
        <p:nvSpPr>
          <p:cNvPr id="6451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838200" y="1394764"/>
            <a:ext cx="7315200" cy="4853636"/>
          </a:xfrm>
        </p:spPr>
        <p:txBody>
          <a:bodyPr/>
          <a:lstStyle/>
          <a:p>
            <a:pPr marL="0" indent="0" algn="ctr" eaLnBrk="1" hangingPunct="1">
              <a:lnSpc>
                <a:spcPct val="90000"/>
              </a:lnSpc>
              <a:buNone/>
            </a:pPr>
            <a:r>
              <a:rPr lang="en-US" sz="2400" b="1" dirty="0"/>
              <a:t>In the </a:t>
            </a:r>
          </a:p>
          <a:p>
            <a:pPr marL="0" indent="0" algn="ctr" eaLnBrk="1" hangingPunct="1">
              <a:lnSpc>
                <a:spcPct val="90000"/>
              </a:lnSpc>
              <a:buNone/>
            </a:pPr>
            <a:r>
              <a:rPr lang="en-US" sz="4400" b="1" dirty="0"/>
              <a:t>north</a:t>
            </a:r>
            <a:r>
              <a:rPr lang="en-US" sz="4000" b="1" dirty="0"/>
              <a:t> </a:t>
            </a:r>
          </a:p>
          <a:p>
            <a:pPr marL="0" indent="0" algn="ctr" eaLnBrk="1" hangingPunct="1">
              <a:lnSpc>
                <a:spcPct val="90000"/>
              </a:lnSpc>
              <a:buNone/>
            </a:pPr>
            <a:r>
              <a:rPr lang="en-US" b="1" dirty="0">
                <a:solidFill>
                  <a:schemeClr val="accent1"/>
                </a:solidFill>
              </a:rPr>
              <a:t>there has been a centuries-long </a:t>
            </a:r>
            <a:r>
              <a:rPr lang="en-US" sz="4000" b="1" dirty="0"/>
              <a:t>legacy of </a:t>
            </a:r>
          </a:p>
          <a:p>
            <a:pPr marL="0" indent="0" algn="ctr" eaLnBrk="1" hangingPunct="1">
              <a:lnSpc>
                <a:spcPct val="90000"/>
              </a:lnSpc>
              <a:buNone/>
            </a:pPr>
            <a:r>
              <a:rPr lang="en-US" sz="4000" b="1" dirty="0"/>
              <a:t>civic involvement through guilds </a:t>
            </a:r>
          </a:p>
          <a:p>
            <a:pPr marL="0" indent="0" algn="ctr" eaLnBrk="1" hangingPunct="1">
              <a:lnSpc>
                <a:spcPct val="90000"/>
              </a:lnSpc>
              <a:buNone/>
            </a:pPr>
            <a:r>
              <a:rPr lang="en-US" sz="4000" b="1" dirty="0"/>
              <a:t>and</a:t>
            </a:r>
            <a:r>
              <a:rPr lang="en-US" b="1" dirty="0"/>
              <a:t> </a:t>
            </a:r>
            <a:r>
              <a:rPr lang="en-US" sz="4000" b="1" dirty="0"/>
              <a:t>democratic elections</a:t>
            </a:r>
            <a:r>
              <a:rPr lang="en-US" b="1" dirty="0"/>
              <a:t> </a:t>
            </a:r>
          </a:p>
          <a:p>
            <a:pPr marL="0" indent="0" algn="ctr" eaLnBrk="1" hangingPunct="1">
              <a:lnSpc>
                <a:spcPct val="90000"/>
              </a:lnSpc>
              <a:buNone/>
            </a:pPr>
            <a:r>
              <a:rPr lang="en-US" b="1" dirty="0"/>
              <a:t>that has held corruption in check</a:t>
            </a:r>
          </a:p>
          <a:p>
            <a:pPr eaLnBrk="1" hangingPunct="1">
              <a:lnSpc>
                <a:spcPct val="80000"/>
              </a:lnSpc>
            </a:pPr>
            <a:endParaRPr lang="en-US" sz="9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914400" y="1905000"/>
            <a:ext cx="7315200" cy="4154984"/>
          </a:xfrm>
        </p:spPr>
        <p:txBody>
          <a:bodyPr/>
          <a:lstStyle/>
          <a:p>
            <a:pPr marL="0" indent="0" algn="ctr" eaLnBrk="1" hangingPunct="1">
              <a:buNone/>
            </a:pPr>
            <a:r>
              <a:rPr lang="en-US" b="1" dirty="0"/>
              <a:t>Today, </a:t>
            </a:r>
          </a:p>
          <a:p>
            <a:pPr marL="0" indent="0" algn="ctr" eaLnBrk="1" hangingPunct="1">
              <a:buNone/>
            </a:pPr>
            <a:r>
              <a:rPr lang="en-US" b="1" dirty="0"/>
              <a:t>the north of Italy is as successful as or more successful than Germany, </a:t>
            </a:r>
          </a:p>
          <a:p>
            <a:pPr marL="0" indent="0" algn="ctr" eaLnBrk="1" hangingPunct="1">
              <a:buNone/>
            </a:pPr>
            <a:endParaRPr lang="en-US" sz="1200" b="1" dirty="0"/>
          </a:p>
          <a:p>
            <a:pPr marL="0" indent="0" algn="ctr" eaLnBrk="1" hangingPunct="1">
              <a:buNone/>
            </a:pPr>
            <a:r>
              <a:rPr lang="en-US" b="1" dirty="0"/>
              <a:t>whereas the south </a:t>
            </a:r>
          </a:p>
          <a:p>
            <a:pPr marL="0" indent="0" algn="ctr" eaLnBrk="1" hangingPunct="1">
              <a:buNone/>
            </a:pPr>
            <a:r>
              <a:rPr lang="en-US" b="1" dirty="0"/>
              <a:t>languishes in poverty</a:t>
            </a:r>
          </a:p>
          <a:p>
            <a:pPr marL="0" indent="0" algn="ctr" eaLnBrk="1" hangingPunct="1">
              <a:buNone/>
            </a:pPr>
            <a:r>
              <a:rPr lang="en-US" b="1" dirty="0"/>
              <a:t>even though millions of dollars have been devoted to eradicating it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sp>
        <p:nvSpPr>
          <p:cNvPr id="2" name="Rectangle 1"/>
          <p:cNvSpPr/>
          <p:nvPr/>
        </p:nvSpPr>
        <p:spPr>
          <a:xfrm>
            <a:off x="381000" y="4960203"/>
            <a:ext cx="1935146"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Verdana" pitchFamily="34" charset="0"/>
                <a:ea typeface="+mn-ea"/>
                <a:cs typeface="+mn-cs"/>
              </a:rPr>
              <a:t>1494</a:t>
            </a:r>
            <a:endParaRPr kumimoji="0" lang="en-US" sz="4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Arrow: Up 8">
            <a:extLst>
              <a:ext uri="{FF2B5EF4-FFF2-40B4-BE49-F238E27FC236}">
                <a16:creationId xmlns:a16="http://schemas.microsoft.com/office/drawing/2014/main" id="{58F2DADA-713D-460A-85F8-7427B197892B}"/>
              </a:ext>
            </a:extLst>
          </p:cNvPr>
          <p:cNvSpPr/>
          <p:nvPr/>
        </p:nvSpPr>
        <p:spPr>
          <a:xfrm rot="10800000">
            <a:off x="1028700" y="2286000"/>
            <a:ext cx="723900" cy="2514600"/>
          </a:xfrm>
          <a:prstGeom prst="upArrow">
            <a:avLst/>
          </a:prstGeom>
          <a:solidFill>
            <a:srgbClr val="009246"/>
          </a:solidFill>
          <a:ln w="76200">
            <a:solidFill>
              <a:srgbClr val="CE2B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24318789"/>
      </p:ext>
    </p:extLst>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6563" name="Rectangle 3"/>
          <p:cNvSpPr>
            <a:spLocks noGrp="1" noChangeArrowheads="1"/>
          </p:cNvSpPr>
          <p:nvPr>
            <p:ph type="body" idx="1"/>
          </p:nvPr>
        </p:nvSpPr>
        <p:spPr>
          <a:xfrm>
            <a:off x="914400" y="1600200"/>
            <a:ext cx="7315200" cy="4647426"/>
          </a:xfrm>
        </p:spPr>
        <p:txBody>
          <a:bodyPr/>
          <a:lstStyle/>
          <a:p>
            <a:pPr eaLnBrk="1" hangingPunct="1"/>
            <a:endParaRPr lang="en-US" dirty="0"/>
          </a:p>
          <a:p>
            <a:pPr eaLnBrk="1" hangingPunct="1"/>
            <a:r>
              <a:rPr lang="en-US" dirty="0"/>
              <a:t>. . . </a:t>
            </a:r>
            <a:r>
              <a:rPr lang="en-US" b="1" dirty="0"/>
              <a:t>the Northern League</a:t>
            </a:r>
            <a:r>
              <a:rPr lang="en-US" dirty="0"/>
              <a:t> . . . periodically seeks to create </a:t>
            </a:r>
            <a:br>
              <a:rPr lang="en-US" dirty="0"/>
            </a:br>
            <a:r>
              <a:rPr lang="en-US" dirty="0"/>
              <a:t>two separate nations in Italy</a:t>
            </a:r>
          </a:p>
          <a:p>
            <a:pPr eaLnBrk="1" hangingPunct="1"/>
            <a:endParaRPr lang="en-US" sz="1600" dirty="0"/>
          </a:p>
          <a:p>
            <a:pPr eaLnBrk="1" hangingPunct="1"/>
            <a:r>
              <a:rPr lang="en-US" dirty="0"/>
              <a:t>But the economically prosperous north </a:t>
            </a:r>
            <a:r>
              <a:rPr lang="en-US" sz="3600" b="1" dirty="0"/>
              <a:t>depends heavily on emigration from the south</a:t>
            </a:r>
            <a:r>
              <a:rPr lang="en-US" dirty="0"/>
              <a:t> for its workforce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7587" name="Rectangle 3"/>
          <p:cNvSpPr>
            <a:spLocks noGrp="1" noChangeArrowheads="1"/>
          </p:cNvSpPr>
          <p:nvPr>
            <p:ph type="body" idx="1"/>
          </p:nvPr>
        </p:nvSpPr>
        <p:spPr>
          <a:xfrm>
            <a:off x="914400" y="1825145"/>
            <a:ext cx="7315200" cy="3539430"/>
          </a:xfrm>
        </p:spPr>
        <p:txBody>
          <a:bodyPr/>
          <a:lstStyle/>
          <a:p>
            <a:pPr marL="0" indent="0" algn="ctr" eaLnBrk="1" hangingPunct="1"/>
            <a:endParaRPr lang="en-US" b="1" dirty="0"/>
          </a:p>
          <a:p>
            <a:pPr marL="0" indent="0" algn="ctr" eaLnBrk="1" hangingPunct="1"/>
            <a:endParaRPr lang="en-US" b="1" dirty="0"/>
          </a:p>
          <a:p>
            <a:pPr marL="0" indent="0" algn="ctr" eaLnBrk="1" hangingPunct="1">
              <a:lnSpc>
                <a:spcPct val="110000"/>
              </a:lnSpc>
              <a:buNone/>
            </a:pPr>
            <a:r>
              <a:rPr lang="en-US" b="1" dirty="0"/>
              <a:t>the north and south </a:t>
            </a:r>
          </a:p>
          <a:p>
            <a:pPr marL="0" indent="0" algn="ctr" eaLnBrk="1" hangingPunct="1">
              <a:lnSpc>
                <a:spcPct val="110000"/>
              </a:lnSpc>
              <a:buNone/>
            </a:pPr>
            <a:r>
              <a:rPr lang="en-US" b="1" dirty="0"/>
              <a:t>are closely linked to one another culturally, even though there are regional differences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t>Earthquakes</a:t>
            </a:r>
            <a:endParaRPr lang="en-US" sz="2400" dirty="0"/>
          </a:p>
          <a:p>
            <a:pPr lvl="5">
              <a:lnSpc>
                <a:spcPct val="130000"/>
              </a:lnSpc>
              <a:buNone/>
            </a:pPr>
            <a:r>
              <a:rPr lang="en-US" sz="3200" b="1" dirty="0">
                <a:solidFill>
                  <a:srgbClr val="000000"/>
                </a:solidFill>
              </a:rPr>
              <a:t>Volcanoes</a:t>
            </a:r>
          </a:p>
          <a:p>
            <a:pPr lvl="5">
              <a:lnSpc>
                <a:spcPct val="130000"/>
              </a:lnSpc>
              <a:buNone/>
            </a:pPr>
            <a:r>
              <a:rPr lang="en-US" sz="3200" b="1" dirty="0">
                <a:solidFill>
                  <a:srgbClr val="000000"/>
                </a:solidFill>
              </a:rPr>
              <a:t>Floods</a:t>
            </a:r>
          </a:p>
          <a:p>
            <a:pPr lvl="5">
              <a:lnSpc>
                <a:spcPct val="130000"/>
              </a:lnSpc>
              <a:buNone/>
            </a:pPr>
            <a:r>
              <a:rPr lang="en-US" sz="3200" b="1" dirty="0">
                <a:solidFill>
                  <a:srgbClr val="000000"/>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4929640" y="5649111"/>
            <a:ext cx="2778325"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 . and . . .</a:t>
            </a:r>
          </a:p>
        </p:txBody>
      </p:sp>
    </p:spTree>
    <p:extLst>
      <p:ext uri="{BB962C8B-B14F-4D97-AF65-F5344CB8AC3E}">
        <p14:creationId xmlns:p14="http://schemas.microsoft.com/office/powerpoint/2010/main" val="2226893648"/>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t>Earthquakes</a:t>
            </a:r>
            <a:endParaRPr lang="en-US" sz="2400" dirty="0"/>
          </a:p>
          <a:p>
            <a:pPr lvl="5">
              <a:lnSpc>
                <a:spcPct val="130000"/>
              </a:lnSpc>
              <a:buNone/>
            </a:pPr>
            <a:r>
              <a:rPr lang="en-US" sz="3200" b="1" dirty="0">
                <a:solidFill>
                  <a:schemeClr val="accent1">
                    <a:lumMod val="90000"/>
                  </a:schemeClr>
                </a:solidFill>
              </a:rPr>
              <a:t>Volcanoes</a:t>
            </a:r>
          </a:p>
          <a:p>
            <a:pPr lvl="5">
              <a:lnSpc>
                <a:spcPct val="130000"/>
              </a:lnSpc>
              <a:buNone/>
            </a:pPr>
            <a:r>
              <a:rPr lang="en-US" sz="3200" b="1" dirty="0">
                <a:solidFill>
                  <a:schemeClr val="accent1">
                    <a:lumMod val="90000"/>
                  </a:schemeClr>
                </a:solidFill>
              </a:rPr>
              <a:t>Floods</a:t>
            </a:r>
          </a:p>
          <a:p>
            <a:pPr lvl="5">
              <a:lnSpc>
                <a:spcPct val="130000"/>
              </a:lnSpc>
              <a:buNone/>
            </a:pPr>
            <a:r>
              <a:rPr lang="en-US" sz="3200" b="1" dirty="0">
                <a:solidFill>
                  <a:schemeClr val="accent1">
                    <a:lumMod val="90000"/>
                  </a:schemeClr>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2" name="Picture 4" descr="'Catastrophe' in central Italy on day of four big quakes&#10;18 January 2017&#10;&#10;From the section&#10;Europe&#10;Share this with Facebook&#10;&#10;Share this with Twitter&#10;&#10;Share this with Messenger&#10;&#10;Share this with Email&#10; Share&#10;Image copyright&#10;AFP&#10;Image caption&#10;People in Montereale, Abruzzo, are spending the night in a large tent erected on a sports ground&#10;The president of Italy's Marche region has talked of a &quot;catastrophe&quot; and appealed for aid as four quakes above magnitude 5 struck in one d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7284" y="228600"/>
            <a:ext cx="5802922" cy="6400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2"/>
          <p:cNvSpPr>
            <a:spLocks noChangeArrowheads="1"/>
          </p:cNvSpPr>
          <p:nvPr/>
        </p:nvSpPr>
        <p:spPr bwMode="auto">
          <a:xfrm>
            <a:off x="1593454" y="6545240"/>
            <a:ext cx="59266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http://www.bbc.com/news/world-europe-38663608?ocid=global_bbccom_email_18012017_top+news+stories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2942" y="899886"/>
            <a:ext cx="1270000" cy="609600"/>
          </a:xfrm>
          <a:prstGeom prst="rect">
            <a:avLst/>
          </a:prstGeom>
        </p:spPr>
      </p:pic>
    </p:spTree>
    <p:extLst>
      <p:ext uri="{BB962C8B-B14F-4D97-AF65-F5344CB8AC3E}">
        <p14:creationId xmlns:p14="http://schemas.microsoft.com/office/powerpoint/2010/main" val="3073815493"/>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4359" y="152400"/>
            <a:ext cx="588944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ChangeArrowheads="1"/>
          </p:cNvSpPr>
          <p:nvPr/>
        </p:nvSpPr>
        <p:spPr bwMode="auto">
          <a:xfrm>
            <a:off x="3122719"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http://www.bbc.com/news/world-europe-37814975</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07200" y="899886"/>
            <a:ext cx="1270000" cy="609600"/>
          </a:xfrm>
          <a:prstGeom prst="rect">
            <a:avLst/>
          </a:prstGeom>
        </p:spPr>
      </p:pic>
    </p:spTree>
    <p:extLst>
      <p:ext uri="{BB962C8B-B14F-4D97-AF65-F5344CB8AC3E}">
        <p14:creationId xmlns:p14="http://schemas.microsoft.com/office/powerpoint/2010/main" val="3062019306"/>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2"/>
          <p:cNvSpPr>
            <a:spLocks noChangeArrowheads="1"/>
          </p:cNvSpPr>
          <p:nvPr/>
        </p:nvSpPr>
        <p:spPr bwMode="auto">
          <a:xfrm>
            <a:off x="681344" y="6545240"/>
            <a:ext cx="77508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https://www.theguardian.com/world/2017/aug/21/earthquake-strikes-italian-island-of-ischia-with-one-reported-dead?CMP=Share_iOSApp_Other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8428" y="609600"/>
            <a:ext cx="665637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38232" y="279939"/>
            <a:ext cx="1843768" cy="405861"/>
          </a:xfrm>
          <a:prstGeom prst="rect">
            <a:avLst/>
          </a:prstGeom>
        </p:spPr>
      </p:pic>
      <p:sp>
        <p:nvSpPr>
          <p:cNvPr id="5" name="Rectangle 4"/>
          <p:cNvSpPr/>
          <p:nvPr/>
        </p:nvSpPr>
        <p:spPr>
          <a:xfrm>
            <a:off x="2286000" y="5638800"/>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22 August 2017</a:t>
            </a:r>
          </a:p>
        </p:txBody>
      </p:sp>
    </p:spTree>
    <p:extLst>
      <p:ext uri="{BB962C8B-B14F-4D97-AF65-F5344CB8AC3E}">
        <p14:creationId xmlns:p14="http://schemas.microsoft.com/office/powerpoint/2010/main" val="2037382269"/>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2"/>
          <p:cNvSpPr>
            <a:spLocks noChangeArrowheads="1"/>
          </p:cNvSpPr>
          <p:nvPr/>
        </p:nvSpPr>
        <p:spPr bwMode="auto">
          <a:xfrm>
            <a:off x="277388" y="6545240"/>
            <a:ext cx="85587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http://www.nytimes.com/2016/10/31/world/europe/italy-earthquake-norcia.html?em_pos=large&amp;emc=edit_nn_20161031&amp;nl=morning-briefing&amp;nlid=60046204</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13" y="647700"/>
            <a:ext cx="8867775"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1257681"/>
            <a:ext cx="2362200" cy="342519"/>
          </a:xfrm>
          <a:prstGeom prst="rect">
            <a:avLst/>
          </a:prstGeom>
          <a:solidFill>
            <a:schemeClr val="bg1"/>
          </a:solidFill>
        </p:spPr>
      </p:pic>
    </p:spTree>
    <p:extLst>
      <p:ext uri="{BB962C8B-B14F-4D97-AF65-F5344CB8AC3E}">
        <p14:creationId xmlns:p14="http://schemas.microsoft.com/office/powerpoint/2010/main" val="3150196281"/>
      </p:ext>
    </p:extLst>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9914" y="152400"/>
            <a:ext cx="649761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noChangeArrowheads="1"/>
          </p:cNvSpPr>
          <p:nvPr/>
        </p:nvSpPr>
        <p:spPr bwMode="auto">
          <a:xfrm>
            <a:off x="2960013" y="6545240"/>
            <a:ext cx="319350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http://www.bbc.com/news/world-europe-37814975#%22</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05600" y="762000"/>
            <a:ext cx="1270000" cy="609600"/>
          </a:xfrm>
          <a:prstGeom prst="rect">
            <a:avLst/>
          </a:prstGeom>
        </p:spPr>
      </p:pic>
    </p:spTree>
    <p:extLst>
      <p:ext uri="{BB962C8B-B14F-4D97-AF65-F5344CB8AC3E}">
        <p14:creationId xmlns:p14="http://schemas.microsoft.com/office/powerpoint/2010/main" val="107170193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3836" y="152400"/>
            <a:ext cx="6594764"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2"/>
          <p:cNvSpPr>
            <a:spLocks noChangeArrowheads="1"/>
          </p:cNvSpPr>
          <p:nvPr/>
        </p:nvSpPr>
        <p:spPr bwMode="auto">
          <a:xfrm>
            <a:off x="1593454" y="6545240"/>
            <a:ext cx="59266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http://www.bbc.com/news/world-europe-37823614?ocid=global_bbccom_email_31102016_top+news+stories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990600"/>
            <a:ext cx="1270000" cy="609600"/>
          </a:xfrm>
          <a:prstGeom prst="rect">
            <a:avLst/>
          </a:prstGeom>
        </p:spPr>
      </p:pic>
    </p:spTree>
    <p:extLst>
      <p:ext uri="{BB962C8B-B14F-4D97-AF65-F5344CB8AC3E}">
        <p14:creationId xmlns:p14="http://schemas.microsoft.com/office/powerpoint/2010/main" val="379822205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solidFill>
                <a:effectLst/>
                <a:uLnTx/>
                <a:uFillTx/>
                <a:latin typeface="Verdana" pitchFamily="34" charset="0"/>
                <a:ea typeface="+mn-ea"/>
                <a:cs typeface="+mn-cs"/>
              </a:rPr>
              <a:t>1494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from Genoa went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8" name="Arrow: Up 7">
            <a:extLst>
              <a:ext uri="{FF2B5EF4-FFF2-40B4-BE49-F238E27FC236}">
                <a16:creationId xmlns:a16="http://schemas.microsoft.com/office/drawing/2014/main" id="{9A132169-DB68-42E7-9C21-79AC3FE6842C}"/>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535384629"/>
      </p:ext>
    </p:extLst>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942" y="228600"/>
            <a:ext cx="644311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ChangeArrowheads="1"/>
          </p:cNvSpPr>
          <p:nvPr/>
        </p:nvSpPr>
        <p:spPr bwMode="auto">
          <a:xfrm>
            <a:off x="3122719"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http://www.bbc.com/news/world-europe-37785853</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00800" y="990600"/>
            <a:ext cx="1270000" cy="609600"/>
          </a:xfrm>
          <a:prstGeom prst="rect">
            <a:avLst/>
          </a:prstGeom>
        </p:spPr>
      </p:pic>
    </p:spTree>
    <p:extLst>
      <p:ext uri="{BB962C8B-B14F-4D97-AF65-F5344CB8AC3E}">
        <p14:creationId xmlns:p14="http://schemas.microsoft.com/office/powerpoint/2010/main" val="2620886429"/>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22718"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http://www.bbc.com/news/world-europe-37522660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457200"/>
            <a:ext cx="6206997"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7600" y="1600200"/>
            <a:ext cx="1270000" cy="609600"/>
          </a:xfrm>
          <a:prstGeom prst="rect">
            <a:avLst/>
          </a:prstGeom>
        </p:spPr>
      </p:pic>
    </p:spTree>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4286499" y="6545240"/>
            <a:ext cx="5405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Source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57325" y="290513"/>
            <a:ext cx="6229350" cy="6276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243114" y="1567542"/>
            <a:ext cx="4572000" cy="369332"/>
          </a:xfrm>
          <a:prstGeom prst="rect">
            <a:avLst/>
          </a:prstGeom>
          <a:solidFill>
            <a:srgbClr val="FFFFFF"/>
          </a:solidFill>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17 June 2017</a:t>
            </a:r>
          </a:p>
        </p:txBody>
      </p:sp>
    </p:spTree>
    <p:extLst>
      <p:ext uri="{BB962C8B-B14F-4D97-AF65-F5344CB8AC3E}">
        <p14:creationId xmlns:p14="http://schemas.microsoft.com/office/powerpoint/2010/main" val="3166840664"/>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t>Earthquakes</a:t>
            </a:r>
            <a:endParaRPr lang="en-US" sz="2400" dirty="0"/>
          </a:p>
          <a:p>
            <a:pPr lvl="5">
              <a:lnSpc>
                <a:spcPct val="130000"/>
              </a:lnSpc>
              <a:buNone/>
            </a:pPr>
            <a:r>
              <a:rPr lang="en-US" sz="3200" b="1" dirty="0">
                <a:solidFill>
                  <a:schemeClr val="accent1">
                    <a:lumMod val="90000"/>
                  </a:schemeClr>
                </a:solidFill>
              </a:rPr>
              <a:t>Volcanoes</a:t>
            </a:r>
          </a:p>
          <a:p>
            <a:pPr lvl="5">
              <a:lnSpc>
                <a:spcPct val="130000"/>
              </a:lnSpc>
              <a:buNone/>
            </a:pPr>
            <a:r>
              <a:rPr lang="en-US" sz="3200" b="1" dirty="0">
                <a:solidFill>
                  <a:schemeClr val="accent1">
                    <a:lumMod val="90000"/>
                  </a:schemeClr>
                </a:solidFill>
              </a:rPr>
              <a:t>Floods</a:t>
            </a:r>
          </a:p>
          <a:p>
            <a:pPr lvl="5">
              <a:lnSpc>
                <a:spcPct val="130000"/>
              </a:lnSpc>
              <a:buNone/>
            </a:pPr>
            <a:r>
              <a:rPr lang="en-US" sz="3200" b="1" dirty="0">
                <a:solidFill>
                  <a:schemeClr val="accent1">
                    <a:lumMod val="90000"/>
                  </a:schemeClr>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4953000" y="3886200"/>
            <a:ext cx="340670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sinkholes</a:t>
            </a:r>
          </a:p>
        </p:txBody>
      </p:sp>
    </p:spTree>
    <p:extLst>
      <p:ext uri="{BB962C8B-B14F-4D97-AF65-F5344CB8AC3E}">
        <p14:creationId xmlns:p14="http://schemas.microsoft.com/office/powerpoint/2010/main" val="415945018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060455" y="6545240"/>
            <a:ext cx="699262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https://www.theguardian.com/world/2021/may/25/latest-sinkhole-in-street-in-rome-swallows-vehicles?CMP=Share_iOSApp_Other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4" name="Picture 3">
            <a:extLst>
              <a:ext uri="{FF2B5EF4-FFF2-40B4-BE49-F238E27FC236}">
                <a16:creationId xmlns:a16="http://schemas.microsoft.com/office/drawing/2014/main" id="{72821851-4D53-4B82-94A7-AF220B248480}"/>
              </a:ext>
            </a:extLst>
          </p:cNvPr>
          <p:cNvPicPr>
            <a:picLocks noChangeAspect="1"/>
          </p:cNvPicPr>
          <p:nvPr/>
        </p:nvPicPr>
        <p:blipFill>
          <a:blip r:embed="rId4"/>
          <a:stretch>
            <a:fillRect/>
          </a:stretch>
        </p:blipFill>
        <p:spPr>
          <a:xfrm>
            <a:off x="1600200" y="457200"/>
            <a:ext cx="5943600" cy="6060600"/>
          </a:xfrm>
          <a:prstGeom prst="rect">
            <a:avLst/>
          </a:prstGeom>
        </p:spPr>
      </p:pic>
      <p:sp>
        <p:nvSpPr>
          <p:cNvPr id="9" name="TextBox 8">
            <a:extLst>
              <a:ext uri="{FF2B5EF4-FFF2-40B4-BE49-F238E27FC236}">
                <a16:creationId xmlns:a16="http://schemas.microsoft.com/office/drawing/2014/main" id="{002D5C0C-ABA8-4660-B405-34B6320957AE}"/>
              </a:ext>
            </a:extLst>
          </p:cNvPr>
          <p:cNvSpPr txBox="1"/>
          <p:nvPr/>
        </p:nvSpPr>
        <p:spPr>
          <a:xfrm>
            <a:off x="1590575" y="1228825"/>
            <a:ext cx="45720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25 May 2021</a:t>
            </a:r>
          </a:p>
        </p:txBody>
      </p:sp>
      <p:pic>
        <p:nvPicPr>
          <p:cNvPr id="8" name="Picture 7" descr="A blue sign with white text&#10;&#10;Description automatically generated with medium confidence">
            <a:extLst>
              <a:ext uri="{FF2B5EF4-FFF2-40B4-BE49-F238E27FC236}">
                <a16:creationId xmlns:a16="http://schemas.microsoft.com/office/drawing/2014/main" id="{044A0227-4C34-480A-9EA4-F080E45F31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38800" y="1054859"/>
            <a:ext cx="1828800" cy="402566"/>
          </a:xfrm>
          <a:prstGeom prst="rect">
            <a:avLst/>
          </a:prstGeom>
        </p:spPr>
      </p:pic>
    </p:spTree>
    <p:extLst>
      <p:ext uri="{BB962C8B-B14F-4D97-AF65-F5344CB8AC3E}">
        <p14:creationId xmlns:p14="http://schemas.microsoft.com/office/powerpoint/2010/main" val="4141460547"/>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817874" y="6545240"/>
            <a:ext cx="547778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http://www.nytimes.com/video/world/europe/100000004435414/sinkhole-swallows-cars-in-italy.html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693145"/>
            <a:ext cx="9144000" cy="4479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24600" y="990600"/>
            <a:ext cx="1905000" cy="276225"/>
          </a:xfrm>
          <a:prstGeom prst="rect">
            <a:avLst/>
          </a:prstGeom>
        </p:spPr>
      </p:pic>
    </p:spTree>
    <p:extLst>
      <p:ext uri="{BB962C8B-B14F-4D97-AF65-F5344CB8AC3E}">
        <p14:creationId xmlns:p14="http://schemas.microsoft.com/office/powerpoint/2010/main" val="3284872856"/>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22718"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http://www.bbc.com/news/world-europe-18135901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9144000" cy="57460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spTree>
    <p:extLst>
      <p:ext uri="{BB962C8B-B14F-4D97-AF65-F5344CB8AC3E}">
        <p14:creationId xmlns:p14="http://schemas.microsoft.com/office/powerpoint/2010/main" val="32891872"/>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22718"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http://www.bbc.com/news/world-europe-18135901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9144000" cy="5755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323824" y="5486400"/>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spTree>
    <p:extLst>
      <p:ext uri="{BB962C8B-B14F-4D97-AF65-F5344CB8AC3E}">
        <p14:creationId xmlns:p14="http://schemas.microsoft.com/office/powerpoint/2010/main" val="3952485184"/>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122718"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http://www.bbc.com/news/world-europe-18135901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6"/>
          <p:cNvSpPr/>
          <p:nvPr/>
        </p:nvSpPr>
        <p:spPr>
          <a:xfrm>
            <a:off x="6171424" y="594092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33400"/>
            <a:ext cx="9144000" cy="5785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323824" y="5958114"/>
            <a:ext cx="1524776"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20 May 2012</a:t>
            </a:r>
          </a:p>
        </p:txBody>
      </p:sp>
    </p:spTree>
    <p:extLst>
      <p:ext uri="{BB962C8B-B14F-4D97-AF65-F5344CB8AC3E}">
        <p14:creationId xmlns:p14="http://schemas.microsoft.com/office/powerpoint/2010/main" val="2077776617"/>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089054" y="6545240"/>
            <a:ext cx="293542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http://news.bbc.co.uk/2/hi/in_pictures/7984969.stm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7" name="Picture 3"/>
          <p:cNvPicPr>
            <a:picLocks noChangeAspect="1" noChangeArrowheads="1"/>
          </p:cNvPicPr>
          <p:nvPr/>
        </p:nvPicPr>
        <p:blipFill>
          <a:blip r:embed="rId4" cstate="print"/>
          <a:srcRect/>
          <a:stretch>
            <a:fillRect/>
          </a:stretch>
        </p:blipFill>
        <p:spPr bwMode="auto">
          <a:xfrm>
            <a:off x="685800" y="852714"/>
            <a:ext cx="7772400" cy="5003691"/>
          </a:xfrm>
          <a:prstGeom prst="rect">
            <a:avLst/>
          </a:prstGeom>
          <a:noFill/>
          <a:ln w="9525">
            <a:noFill/>
            <a:miter lim="800000"/>
            <a:headEnd/>
            <a:tailEnd/>
          </a:ln>
          <a:effectLst/>
        </p:spPr>
      </p:pic>
      <p:sp>
        <p:nvSpPr>
          <p:cNvPr id="10" name="Rectangle 9"/>
          <p:cNvSpPr/>
          <p:nvPr/>
        </p:nvSpPr>
        <p:spPr>
          <a:xfrm>
            <a:off x="3839028" y="5986046"/>
            <a:ext cx="1447832"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6 April 2009</a:t>
            </a:r>
          </a:p>
        </p:txBody>
      </p:sp>
    </p:spTree>
    <p:extLst>
      <p:ext uri="{BB962C8B-B14F-4D97-AF65-F5344CB8AC3E}">
        <p14:creationId xmlns:p14="http://schemas.microsoft.com/office/powerpoint/2010/main" val="2233145177"/>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srcRect/>
          <a:stretch>
            <a:fillRect/>
          </a:stretch>
        </p:blipFill>
        <p:spPr bwMode="auto">
          <a:xfrm>
            <a:off x="2576513" y="137886"/>
            <a:ext cx="3990975" cy="5715000"/>
          </a:xfrm>
          <a:prstGeom prst="rect">
            <a:avLst/>
          </a:prstGeom>
          <a:noFill/>
          <a:ln w="9525">
            <a:noFill/>
            <a:miter lim="800000"/>
            <a:headEnd/>
            <a:tailEnd/>
          </a:ln>
        </p:spPr>
      </p:pic>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381000" y="1447800"/>
            <a:ext cx="2043113" cy="317009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In </a:t>
            </a:r>
            <a:r>
              <a:rPr kumimoji="0" lang="en-US" sz="4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1494</a:t>
            </a:r>
            <a:r>
              <a:rPr kumimoji="0" lang="en-US" sz="20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Christopher Columbus from Genoa is on his second voyage to the New World</a:t>
            </a:r>
          </a:p>
        </p:txBody>
      </p:sp>
      <p:sp>
        <p:nvSpPr>
          <p:cNvPr id="2" name="Freeform 1"/>
          <p:cNvSpPr/>
          <p:nvPr/>
        </p:nvSpPr>
        <p:spPr>
          <a:xfrm>
            <a:off x="2739572" y="14986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9" name="Rectangle 8"/>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Italy was divided for centuries into small kingdoms and city-states</a:t>
            </a:r>
          </a:p>
        </p:txBody>
      </p:sp>
      <p:sp>
        <p:nvSpPr>
          <p:cNvPr id="10" name="Freeform 9"/>
          <p:cNvSpPr/>
          <p:nvPr/>
        </p:nvSpPr>
        <p:spPr>
          <a:xfrm>
            <a:off x="2759166" y="4837545"/>
            <a:ext cx="1005840" cy="877455"/>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Rectangle 7"/>
          <p:cNvSpPr/>
          <p:nvPr/>
        </p:nvSpPr>
        <p:spPr>
          <a:xfrm>
            <a:off x="2576513" y="2438400"/>
            <a:ext cx="3990975" cy="3231654"/>
          </a:xfrm>
          <a:prstGeom prst="rect">
            <a:avLst/>
          </a:prstGeom>
          <a:solidFill>
            <a:srgbClr val="64CAFC"/>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Christopher Columbus was a sugar merchant from Genoa, married to the daughter of a sugar merchant from Madeira,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Felipa</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err="1">
                <a:ln>
                  <a:noFill/>
                </a:ln>
                <a:solidFill>
                  <a:srgbClr val="FFFFFF"/>
                </a:solidFill>
                <a:effectLst/>
                <a:uLnTx/>
                <a:uFillTx/>
                <a:latin typeface="Verdana" pitchFamily="34" charset="0"/>
                <a:ea typeface="+mn-ea"/>
                <a:cs typeface="+mn-cs"/>
              </a:rPr>
              <a:t>Perestrello</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Columbus was looking for a way around Venice’s monopoly on things like sugar. . . .  </a:t>
            </a:r>
          </a:p>
        </p:txBody>
      </p:sp>
      <p:sp>
        <p:nvSpPr>
          <p:cNvPr id="11" name="Freeform 10"/>
          <p:cNvSpPr/>
          <p:nvPr/>
        </p:nvSpPr>
        <p:spPr>
          <a:xfrm>
            <a:off x="4125686" y="889000"/>
            <a:ext cx="1055914" cy="711200"/>
          </a:xfrm>
          <a:custGeom>
            <a:avLst/>
            <a:gdLst>
              <a:gd name="connsiteX0" fmla="*/ 333828 w 1204685"/>
              <a:gd name="connsiteY0" fmla="*/ 783771 h 928914"/>
              <a:gd name="connsiteX1" fmla="*/ 464457 w 1204685"/>
              <a:gd name="connsiteY1" fmla="*/ 870857 h 928914"/>
              <a:gd name="connsiteX2" fmla="*/ 508000 w 1204685"/>
              <a:gd name="connsiteY2" fmla="*/ 899886 h 928914"/>
              <a:gd name="connsiteX3" fmla="*/ 609600 w 1204685"/>
              <a:gd name="connsiteY3" fmla="*/ 914400 h 928914"/>
              <a:gd name="connsiteX4" fmla="*/ 827314 w 1204685"/>
              <a:gd name="connsiteY4" fmla="*/ 928914 h 928914"/>
              <a:gd name="connsiteX5" fmla="*/ 1016000 w 1204685"/>
              <a:gd name="connsiteY5" fmla="*/ 914400 h 928914"/>
              <a:gd name="connsiteX6" fmla="*/ 1059542 w 1204685"/>
              <a:gd name="connsiteY6" fmla="*/ 899886 h 928914"/>
              <a:gd name="connsiteX7" fmla="*/ 1088571 w 1204685"/>
              <a:gd name="connsiteY7" fmla="*/ 856343 h 928914"/>
              <a:gd name="connsiteX8" fmla="*/ 1132114 w 1204685"/>
              <a:gd name="connsiteY8" fmla="*/ 827314 h 928914"/>
              <a:gd name="connsiteX9" fmla="*/ 1146628 w 1204685"/>
              <a:gd name="connsiteY9" fmla="*/ 783771 h 928914"/>
              <a:gd name="connsiteX10" fmla="*/ 1175657 w 1204685"/>
              <a:gd name="connsiteY10" fmla="*/ 740229 h 928914"/>
              <a:gd name="connsiteX11" fmla="*/ 1204685 w 1204685"/>
              <a:gd name="connsiteY11" fmla="*/ 653143 h 928914"/>
              <a:gd name="connsiteX12" fmla="*/ 1190171 w 1204685"/>
              <a:gd name="connsiteY12" fmla="*/ 478971 h 928914"/>
              <a:gd name="connsiteX13" fmla="*/ 1175657 w 1204685"/>
              <a:gd name="connsiteY13" fmla="*/ 435429 h 928914"/>
              <a:gd name="connsiteX14" fmla="*/ 1117600 w 1204685"/>
              <a:gd name="connsiteY14" fmla="*/ 333829 h 928914"/>
              <a:gd name="connsiteX15" fmla="*/ 1088571 w 1204685"/>
              <a:gd name="connsiteY15" fmla="*/ 232229 h 928914"/>
              <a:gd name="connsiteX16" fmla="*/ 1059542 w 1204685"/>
              <a:gd name="connsiteY16" fmla="*/ 188686 h 928914"/>
              <a:gd name="connsiteX17" fmla="*/ 986971 w 1204685"/>
              <a:gd name="connsiteY17" fmla="*/ 87086 h 928914"/>
              <a:gd name="connsiteX18" fmla="*/ 943428 w 1204685"/>
              <a:gd name="connsiteY18" fmla="*/ 72571 h 928914"/>
              <a:gd name="connsiteX19" fmla="*/ 899885 w 1204685"/>
              <a:gd name="connsiteY19" fmla="*/ 43543 h 928914"/>
              <a:gd name="connsiteX20" fmla="*/ 856342 w 1204685"/>
              <a:gd name="connsiteY20" fmla="*/ 29029 h 928914"/>
              <a:gd name="connsiteX21" fmla="*/ 798285 w 1204685"/>
              <a:gd name="connsiteY21" fmla="*/ 0 h 928914"/>
              <a:gd name="connsiteX22" fmla="*/ 362857 w 1204685"/>
              <a:gd name="connsiteY22" fmla="*/ 14514 h 928914"/>
              <a:gd name="connsiteX23" fmla="*/ 261257 w 1204685"/>
              <a:gd name="connsiteY23" fmla="*/ 58057 h 928914"/>
              <a:gd name="connsiteX24" fmla="*/ 203200 w 1204685"/>
              <a:gd name="connsiteY24" fmla="*/ 72571 h 928914"/>
              <a:gd name="connsiteX25" fmla="*/ 159657 w 1204685"/>
              <a:gd name="connsiteY25" fmla="*/ 101600 h 928914"/>
              <a:gd name="connsiteX26" fmla="*/ 101600 w 1204685"/>
              <a:gd name="connsiteY26" fmla="*/ 130629 h 928914"/>
              <a:gd name="connsiteX27" fmla="*/ 72571 w 1204685"/>
              <a:gd name="connsiteY27" fmla="*/ 174171 h 928914"/>
              <a:gd name="connsiteX28" fmla="*/ 29028 w 1204685"/>
              <a:gd name="connsiteY28" fmla="*/ 203200 h 928914"/>
              <a:gd name="connsiteX29" fmla="*/ 0 w 1204685"/>
              <a:gd name="connsiteY29" fmla="*/ 304800 h 928914"/>
              <a:gd name="connsiteX30" fmla="*/ 14514 w 1204685"/>
              <a:gd name="connsiteY30" fmla="*/ 464457 h 928914"/>
              <a:gd name="connsiteX31" fmla="*/ 29028 w 1204685"/>
              <a:gd name="connsiteY31" fmla="*/ 551543 h 928914"/>
              <a:gd name="connsiteX32" fmla="*/ 72571 w 1204685"/>
              <a:gd name="connsiteY32" fmla="*/ 653143 h 928914"/>
              <a:gd name="connsiteX33" fmla="*/ 101600 w 1204685"/>
              <a:gd name="connsiteY33" fmla="*/ 696686 h 928914"/>
              <a:gd name="connsiteX34" fmla="*/ 261257 w 1204685"/>
              <a:gd name="connsiteY34" fmla="*/ 754743 h 928914"/>
              <a:gd name="connsiteX35" fmla="*/ 304800 w 1204685"/>
              <a:gd name="connsiteY35" fmla="*/ 783771 h 928914"/>
              <a:gd name="connsiteX36" fmla="*/ 333828 w 1204685"/>
              <a:gd name="connsiteY36" fmla="*/ 783771 h 928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204685" h="928914">
                <a:moveTo>
                  <a:pt x="333828" y="783771"/>
                </a:moveTo>
                <a:cubicBezTo>
                  <a:pt x="360437" y="798285"/>
                  <a:pt x="420914" y="841828"/>
                  <a:pt x="464457" y="870857"/>
                </a:cubicBezTo>
                <a:cubicBezTo>
                  <a:pt x="478971" y="880533"/>
                  <a:pt x="490731" y="897419"/>
                  <a:pt x="508000" y="899886"/>
                </a:cubicBezTo>
                <a:cubicBezTo>
                  <a:pt x="541867" y="904724"/>
                  <a:pt x="575530" y="911303"/>
                  <a:pt x="609600" y="914400"/>
                </a:cubicBezTo>
                <a:cubicBezTo>
                  <a:pt x="682034" y="920985"/>
                  <a:pt x="754743" y="924076"/>
                  <a:pt x="827314" y="928914"/>
                </a:cubicBezTo>
                <a:cubicBezTo>
                  <a:pt x="890209" y="924076"/>
                  <a:pt x="953406" y="922224"/>
                  <a:pt x="1016000" y="914400"/>
                </a:cubicBezTo>
                <a:cubicBezTo>
                  <a:pt x="1031181" y="912502"/>
                  <a:pt x="1047595" y="909443"/>
                  <a:pt x="1059542" y="899886"/>
                </a:cubicBezTo>
                <a:cubicBezTo>
                  <a:pt x="1073164" y="888989"/>
                  <a:pt x="1076236" y="868678"/>
                  <a:pt x="1088571" y="856343"/>
                </a:cubicBezTo>
                <a:cubicBezTo>
                  <a:pt x="1100906" y="844008"/>
                  <a:pt x="1117600" y="836990"/>
                  <a:pt x="1132114" y="827314"/>
                </a:cubicBezTo>
                <a:cubicBezTo>
                  <a:pt x="1136952" y="812800"/>
                  <a:pt x="1139786" y="797455"/>
                  <a:pt x="1146628" y="783771"/>
                </a:cubicBezTo>
                <a:cubicBezTo>
                  <a:pt x="1154429" y="768169"/>
                  <a:pt x="1168572" y="756169"/>
                  <a:pt x="1175657" y="740229"/>
                </a:cubicBezTo>
                <a:cubicBezTo>
                  <a:pt x="1188084" y="712267"/>
                  <a:pt x="1204685" y="653143"/>
                  <a:pt x="1204685" y="653143"/>
                </a:cubicBezTo>
                <a:cubicBezTo>
                  <a:pt x="1199847" y="595086"/>
                  <a:pt x="1197871" y="536719"/>
                  <a:pt x="1190171" y="478971"/>
                </a:cubicBezTo>
                <a:cubicBezTo>
                  <a:pt x="1188149" y="463806"/>
                  <a:pt x="1181684" y="449491"/>
                  <a:pt x="1175657" y="435429"/>
                </a:cubicBezTo>
                <a:cubicBezTo>
                  <a:pt x="1153559" y="383867"/>
                  <a:pt x="1146753" y="377559"/>
                  <a:pt x="1117600" y="333829"/>
                </a:cubicBezTo>
                <a:cubicBezTo>
                  <a:pt x="1112950" y="315231"/>
                  <a:pt x="1098981" y="253049"/>
                  <a:pt x="1088571" y="232229"/>
                </a:cubicBezTo>
                <a:cubicBezTo>
                  <a:pt x="1080770" y="216627"/>
                  <a:pt x="1068197" y="203832"/>
                  <a:pt x="1059542" y="188686"/>
                </a:cubicBezTo>
                <a:cubicBezTo>
                  <a:pt x="1031600" y="139788"/>
                  <a:pt x="1036074" y="119822"/>
                  <a:pt x="986971" y="87086"/>
                </a:cubicBezTo>
                <a:cubicBezTo>
                  <a:pt x="974241" y="78599"/>
                  <a:pt x="957112" y="79413"/>
                  <a:pt x="943428" y="72571"/>
                </a:cubicBezTo>
                <a:cubicBezTo>
                  <a:pt x="927826" y="64770"/>
                  <a:pt x="915487" y="51344"/>
                  <a:pt x="899885" y="43543"/>
                </a:cubicBezTo>
                <a:cubicBezTo>
                  <a:pt x="886201" y="36701"/>
                  <a:pt x="870404" y="35056"/>
                  <a:pt x="856342" y="29029"/>
                </a:cubicBezTo>
                <a:cubicBezTo>
                  <a:pt x="836455" y="20506"/>
                  <a:pt x="817637" y="9676"/>
                  <a:pt x="798285" y="0"/>
                </a:cubicBezTo>
                <a:cubicBezTo>
                  <a:pt x="653142" y="4838"/>
                  <a:pt x="507814" y="5729"/>
                  <a:pt x="362857" y="14514"/>
                </a:cubicBezTo>
                <a:cubicBezTo>
                  <a:pt x="334200" y="16251"/>
                  <a:pt x="282918" y="49934"/>
                  <a:pt x="261257" y="58057"/>
                </a:cubicBezTo>
                <a:cubicBezTo>
                  <a:pt x="242579" y="65061"/>
                  <a:pt x="222552" y="67733"/>
                  <a:pt x="203200" y="72571"/>
                </a:cubicBezTo>
                <a:cubicBezTo>
                  <a:pt x="188686" y="82247"/>
                  <a:pt x="174803" y="92945"/>
                  <a:pt x="159657" y="101600"/>
                </a:cubicBezTo>
                <a:cubicBezTo>
                  <a:pt x="140871" y="112335"/>
                  <a:pt x="118222" y="116778"/>
                  <a:pt x="101600" y="130629"/>
                </a:cubicBezTo>
                <a:cubicBezTo>
                  <a:pt x="88199" y="141796"/>
                  <a:pt x="84906" y="161836"/>
                  <a:pt x="72571" y="174171"/>
                </a:cubicBezTo>
                <a:cubicBezTo>
                  <a:pt x="60236" y="186506"/>
                  <a:pt x="43542" y="193524"/>
                  <a:pt x="29028" y="203200"/>
                </a:cubicBezTo>
                <a:cubicBezTo>
                  <a:pt x="22184" y="223733"/>
                  <a:pt x="0" y="286575"/>
                  <a:pt x="0" y="304800"/>
                </a:cubicBezTo>
                <a:cubicBezTo>
                  <a:pt x="0" y="358238"/>
                  <a:pt x="8270" y="411385"/>
                  <a:pt x="14514" y="464457"/>
                </a:cubicBezTo>
                <a:cubicBezTo>
                  <a:pt x="17952" y="493684"/>
                  <a:pt x="22644" y="522815"/>
                  <a:pt x="29028" y="551543"/>
                </a:cubicBezTo>
                <a:cubicBezTo>
                  <a:pt x="36430" y="584852"/>
                  <a:pt x="56434" y="624904"/>
                  <a:pt x="72571" y="653143"/>
                </a:cubicBezTo>
                <a:cubicBezTo>
                  <a:pt x="81226" y="668289"/>
                  <a:pt x="89265" y="684351"/>
                  <a:pt x="101600" y="696686"/>
                </a:cubicBezTo>
                <a:cubicBezTo>
                  <a:pt x="142824" y="737910"/>
                  <a:pt x="208000" y="744092"/>
                  <a:pt x="261257" y="754743"/>
                </a:cubicBezTo>
                <a:cubicBezTo>
                  <a:pt x="275771" y="764419"/>
                  <a:pt x="289198" y="775970"/>
                  <a:pt x="304800" y="783771"/>
                </a:cubicBezTo>
                <a:cubicBezTo>
                  <a:pt x="318484" y="790613"/>
                  <a:pt x="307219" y="769257"/>
                  <a:pt x="333828" y="783771"/>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12" name="Arrow: Up 11">
            <a:extLst>
              <a:ext uri="{FF2B5EF4-FFF2-40B4-BE49-F238E27FC236}">
                <a16:creationId xmlns:a16="http://schemas.microsoft.com/office/drawing/2014/main" id="{C0FD3B4C-7229-4DC3-895C-D6882DEE40B6}"/>
              </a:ext>
            </a:extLst>
          </p:cNvPr>
          <p:cNvSpPr/>
          <p:nvPr/>
        </p:nvSpPr>
        <p:spPr bwMode="auto">
          <a:xfrm rot="7623628">
            <a:off x="2500343" y="782040"/>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39610FF0-021E-45F5-9ECB-8C0EF09543CC}"/>
              </a:ext>
            </a:extLst>
          </p:cNvPr>
          <p:cNvSpPr/>
          <p:nvPr/>
        </p:nvSpPr>
        <p:spPr bwMode="auto">
          <a:xfrm rot="7623628">
            <a:off x="3711523" y="219716"/>
            <a:ext cx="198559" cy="827044"/>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642848447"/>
      </p:ext>
    </p:extLst>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089054" y="6545240"/>
            <a:ext cx="293542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http://news.bbc.co.uk/2/hi/in_pictures/7984969.stm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Rectangle 9"/>
          <p:cNvSpPr/>
          <p:nvPr/>
        </p:nvSpPr>
        <p:spPr>
          <a:xfrm>
            <a:off x="3839028" y="5986046"/>
            <a:ext cx="1447832"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6 April 2009</a:t>
            </a:r>
          </a:p>
        </p:txBody>
      </p:sp>
      <p:pic>
        <p:nvPicPr>
          <p:cNvPr id="2050" name="Picture 2"/>
          <p:cNvPicPr>
            <a:picLocks noChangeAspect="1" noChangeArrowheads="1"/>
          </p:cNvPicPr>
          <p:nvPr/>
        </p:nvPicPr>
        <p:blipFill>
          <a:blip r:embed="rId4" cstate="print"/>
          <a:srcRect/>
          <a:stretch>
            <a:fillRect/>
          </a:stretch>
        </p:blipFill>
        <p:spPr bwMode="auto">
          <a:xfrm>
            <a:off x="685800" y="845454"/>
            <a:ext cx="7772400" cy="5003691"/>
          </a:xfrm>
          <a:prstGeom prst="rect">
            <a:avLst/>
          </a:prstGeom>
          <a:noFill/>
          <a:ln w="9525">
            <a:noFill/>
            <a:miter lim="800000"/>
            <a:headEnd/>
            <a:tailEnd/>
          </a:ln>
          <a:effectLst/>
        </p:spPr>
      </p:pic>
    </p:spTree>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solidFill>
                  <a:schemeClr val="accent1">
                    <a:lumMod val="90000"/>
                  </a:schemeClr>
                </a:solidFill>
              </a:rPr>
              <a:t>Earthquakes</a:t>
            </a:r>
            <a:endParaRPr lang="en-US" sz="2400" dirty="0">
              <a:solidFill>
                <a:schemeClr val="accent1">
                  <a:lumMod val="90000"/>
                </a:schemeClr>
              </a:solidFill>
            </a:endParaRPr>
          </a:p>
          <a:p>
            <a:pPr lvl="5">
              <a:lnSpc>
                <a:spcPct val="130000"/>
              </a:lnSpc>
              <a:buNone/>
            </a:pPr>
            <a:r>
              <a:rPr lang="en-US" sz="3200" b="1" dirty="0">
                <a:solidFill>
                  <a:schemeClr val="accent1">
                    <a:lumMod val="90000"/>
                  </a:schemeClr>
                </a:solidFill>
              </a:rPr>
              <a:t>Volcanoes</a:t>
            </a:r>
          </a:p>
          <a:p>
            <a:pPr lvl="5">
              <a:lnSpc>
                <a:spcPct val="130000"/>
              </a:lnSpc>
              <a:buNone/>
            </a:pPr>
            <a:r>
              <a:rPr lang="en-US" sz="3200" b="1" dirty="0">
                <a:solidFill>
                  <a:schemeClr val="accent1">
                    <a:lumMod val="90000"/>
                  </a:schemeClr>
                </a:solidFill>
              </a:rPr>
              <a:t>Floods</a:t>
            </a:r>
          </a:p>
          <a:p>
            <a:pPr lvl="5">
              <a:lnSpc>
                <a:spcPct val="130000"/>
              </a:lnSpc>
              <a:buNone/>
            </a:pPr>
            <a:r>
              <a:rPr lang="en-US" sz="3200" b="1" dirty="0">
                <a:solidFill>
                  <a:schemeClr val="accent1">
                    <a:lumMod val="90000"/>
                  </a:schemeClr>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4953000" y="3886200"/>
            <a:ext cx="3406702"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and sinkholes</a:t>
            </a:r>
          </a:p>
        </p:txBody>
      </p:sp>
      <p:sp>
        <p:nvSpPr>
          <p:cNvPr id="6" name="Rectangle 5"/>
          <p:cNvSpPr/>
          <p:nvPr/>
        </p:nvSpPr>
        <p:spPr>
          <a:xfrm>
            <a:off x="4781480" y="4520625"/>
            <a:ext cx="3749745"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and avalanches</a:t>
            </a:r>
          </a:p>
        </p:txBody>
      </p:sp>
    </p:spTree>
    <p:extLst>
      <p:ext uri="{BB962C8B-B14F-4D97-AF65-F5344CB8AC3E}">
        <p14:creationId xmlns:p14="http://schemas.microsoft.com/office/powerpoint/2010/main" val="285944102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0" y="209550"/>
            <a:ext cx="6286500" cy="6438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1593453" y="6545240"/>
            <a:ext cx="59266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http://www.bbc.com/news/world-europe-38674788?ocid=global_bbccom_email_19012017_top+news+stories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6286" y="918030"/>
            <a:ext cx="1270000" cy="609600"/>
          </a:xfrm>
          <a:prstGeom prst="rect">
            <a:avLst/>
          </a:prstGeom>
        </p:spPr>
      </p:pic>
    </p:spTree>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solidFill>
                  <a:schemeClr val="accent1">
                    <a:lumMod val="90000"/>
                  </a:schemeClr>
                </a:solidFill>
              </a:rPr>
              <a:t>Earthquakes</a:t>
            </a:r>
            <a:endParaRPr lang="en-US" sz="2400" dirty="0">
              <a:solidFill>
                <a:schemeClr val="accent1">
                  <a:lumMod val="90000"/>
                </a:schemeClr>
              </a:solidFill>
            </a:endParaRPr>
          </a:p>
          <a:p>
            <a:pPr lvl="5">
              <a:lnSpc>
                <a:spcPct val="130000"/>
              </a:lnSpc>
              <a:buNone/>
            </a:pPr>
            <a:r>
              <a:rPr lang="en-US" sz="3200" b="1" dirty="0"/>
              <a:t>Volcanoes</a:t>
            </a:r>
          </a:p>
          <a:p>
            <a:pPr lvl="5">
              <a:lnSpc>
                <a:spcPct val="130000"/>
              </a:lnSpc>
              <a:buNone/>
            </a:pPr>
            <a:r>
              <a:rPr lang="en-US" sz="3200" b="1" dirty="0">
                <a:solidFill>
                  <a:schemeClr val="accent1">
                    <a:lumMod val="90000"/>
                  </a:schemeClr>
                </a:solidFill>
              </a:rPr>
              <a:t>Floods</a:t>
            </a:r>
          </a:p>
          <a:p>
            <a:pPr lvl="5">
              <a:lnSpc>
                <a:spcPct val="130000"/>
              </a:lnSpc>
              <a:buNone/>
            </a:pPr>
            <a:r>
              <a:rPr lang="en-US" sz="3200" b="1" dirty="0">
                <a:solidFill>
                  <a:schemeClr val="accent1">
                    <a:lumMod val="90000"/>
                  </a:schemeClr>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94485959"/>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3744" y="76200"/>
            <a:ext cx="7076114"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ChangeArrowheads="1"/>
          </p:cNvSpPr>
          <p:nvPr/>
        </p:nvSpPr>
        <p:spPr bwMode="auto">
          <a:xfrm>
            <a:off x="3270194" y="6545240"/>
            <a:ext cx="257314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http://www.bbc.co.uk/programmes/b011792s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69226019"/>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1491342" y="0"/>
            <a:ext cx="6172200" cy="6858000"/>
          </a:xfrm>
          <a:prstGeom prst="rect">
            <a:avLst/>
          </a:prstGeom>
          <a:noFill/>
          <a:ln w="9525">
            <a:noFill/>
            <a:miter lim="800000"/>
            <a:headEnd/>
            <a:tailEnd/>
          </a:ln>
          <a:effectLst/>
        </p:spPr>
      </p:pic>
      <p:sp>
        <p:nvSpPr>
          <p:cNvPr id="8" name="Rectangle 2"/>
          <p:cNvSpPr>
            <a:spLocks noChangeArrowheads="1"/>
          </p:cNvSpPr>
          <p:nvPr/>
        </p:nvSpPr>
        <p:spPr bwMode="auto">
          <a:xfrm>
            <a:off x="3513048" y="6545240"/>
            <a:ext cx="208743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http://en.wikipedia.org/wiki/Pompeii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3826205" y="5939135"/>
            <a:ext cx="1473480"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Verdana" pitchFamily="34" charset="0"/>
                <a:ea typeface="+mn-ea"/>
                <a:cs typeface="+mn-cs"/>
              </a:rPr>
              <a:t>Pompei</a:t>
            </a:r>
            <a:endPar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531386898"/>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0" y="-8583"/>
            <a:ext cx="9144000" cy="6866583"/>
          </a:xfrm>
          <a:prstGeom prst="rect">
            <a:avLst/>
          </a:prstGeom>
          <a:noFill/>
          <a:ln w="9525">
            <a:noFill/>
            <a:miter lim="800000"/>
            <a:headEnd/>
            <a:tailEnd/>
          </a:ln>
          <a:effectLst/>
        </p:spPr>
      </p:pic>
      <p:sp>
        <p:nvSpPr>
          <p:cNvPr id="6" name="Rectangle 5"/>
          <p:cNvSpPr/>
          <p:nvPr/>
        </p:nvSpPr>
        <p:spPr>
          <a:xfrm>
            <a:off x="3759680" y="5495937"/>
            <a:ext cx="1606530" cy="904863"/>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Mt. Etna</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Sicily</a:t>
            </a:r>
          </a:p>
        </p:txBody>
      </p:sp>
      <p:sp>
        <p:nvSpPr>
          <p:cNvPr id="7" name="Rectangle 2"/>
          <p:cNvSpPr>
            <a:spLocks noChangeArrowheads="1"/>
          </p:cNvSpPr>
          <p:nvPr/>
        </p:nvSpPr>
        <p:spPr bwMode="auto">
          <a:xfrm>
            <a:off x="3486599" y="6545240"/>
            <a:ext cx="214033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http://en.wikipedia.org/wiki/Mt._Etna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82617892"/>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B0D5698-033D-494D-A988-EB69DB788CE4}"/>
              </a:ext>
            </a:extLst>
          </p:cNvPr>
          <p:cNvPicPr>
            <a:picLocks noChangeAspect="1"/>
          </p:cNvPicPr>
          <p:nvPr/>
        </p:nvPicPr>
        <p:blipFill>
          <a:blip r:embed="rId3"/>
          <a:stretch>
            <a:fillRect/>
          </a:stretch>
        </p:blipFill>
        <p:spPr>
          <a:xfrm>
            <a:off x="2619675" y="478515"/>
            <a:ext cx="3886200" cy="6160510"/>
          </a:xfrm>
          <a:prstGeom prst="rect">
            <a:avLst/>
          </a:prstGeom>
        </p:spPr>
      </p:pic>
      <p:pic>
        <p:nvPicPr>
          <p:cNvPr id="5" name="Picture 4">
            <a:extLst>
              <a:ext uri="{FF2B5EF4-FFF2-40B4-BE49-F238E27FC236}">
                <a16:creationId xmlns:a16="http://schemas.microsoft.com/office/drawing/2014/main" id="{1C9EE612-4EFD-4324-9E71-52243FCDF9A8}"/>
              </a:ext>
            </a:extLst>
          </p:cNvPr>
          <p:cNvPicPr>
            <a:picLocks noChangeAspect="1"/>
          </p:cNvPicPr>
          <p:nvPr/>
        </p:nvPicPr>
        <p:blipFill>
          <a:blip r:embed="rId4"/>
          <a:stretch>
            <a:fillRect/>
          </a:stretch>
        </p:blipFill>
        <p:spPr>
          <a:xfrm>
            <a:off x="609600" y="567977"/>
            <a:ext cx="1828800" cy="475652"/>
          </a:xfrm>
          <a:prstGeom prst="rect">
            <a:avLst/>
          </a:prstGeom>
        </p:spPr>
      </p:pic>
      <p:sp>
        <p:nvSpPr>
          <p:cNvPr id="8" name="Rectangle 2">
            <a:extLst>
              <a:ext uri="{FF2B5EF4-FFF2-40B4-BE49-F238E27FC236}">
                <a16:creationId xmlns:a16="http://schemas.microsoft.com/office/drawing/2014/main" id="{0F0F79F7-E040-48D2-8DFB-5E45BF71319B}"/>
              </a:ext>
            </a:extLst>
          </p:cNvPr>
          <p:cNvSpPr>
            <a:spLocks noChangeArrowheads="1"/>
          </p:cNvSpPr>
          <p:nvPr/>
        </p:nvSpPr>
        <p:spPr bwMode="auto">
          <a:xfrm>
            <a:off x="990076" y="6619775"/>
            <a:ext cx="718177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https://www.volcanodiscovery.com/etna/news/137785/Etna-volcano-Italy-lava-fountains-and-loud-explosions-wake-up-residents.html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TextBox 9">
            <a:extLst>
              <a:ext uri="{FF2B5EF4-FFF2-40B4-BE49-F238E27FC236}">
                <a16:creationId xmlns:a16="http://schemas.microsoft.com/office/drawing/2014/main" id="{C9226AF6-E3E8-4795-94D4-5FC653921BEB}"/>
              </a:ext>
            </a:extLst>
          </p:cNvPr>
          <p:cNvSpPr txBox="1"/>
          <p:nvPr/>
        </p:nvSpPr>
        <p:spPr>
          <a:xfrm>
            <a:off x="2608446" y="1000225"/>
            <a:ext cx="20574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09 August 2021</a:t>
            </a:r>
          </a:p>
        </p:txBody>
      </p:sp>
    </p:spTree>
    <p:extLst>
      <p:ext uri="{BB962C8B-B14F-4D97-AF65-F5344CB8AC3E}">
        <p14:creationId xmlns:p14="http://schemas.microsoft.com/office/powerpoint/2010/main" val="330530585"/>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ectangle 2">
            <a:extLst>
              <a:ext uri="{FF2B5EF4-FFF2-40B4-BE49-F238E27FC236}">
                <a16:creationId xmlns:a16="http://schemas.microsoft.com/office/drawing/2014/main" id="{0F0F79F7-E040-48D2-8DFB-5E45BF71319B}"/>
              </a:ext>
            </a:extLst>
          </p:cNvPr>
          <p:cNvSpPr>
            <a:spLocks noChangeArrowheads="1"/>
          </p:cNvSpPr>
          <p:nvPr/>
        </p:nvSpPr>
        <p:spPr bwMode="auto">
          <a:xfrm>
            <a:off x="1395635" y="6619775"/>
            <a:ext cx="637065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https://www.newsnationnow.com/world/video-italys-mt-etna-volcano-erupts-spewing-lava-rattles-windows-and-doors/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B7FBAEC6-66C8-450A-8988-AD2A27CE4D97}"/>
              </a:ext>
            </a:extLst>
          </p:cNvPr>
          <p:cNvPicPr>
            <a:picLocks noChangeAspect="1"/>
          </p:cNvPicPr>
          <p:nvPr/>
        </p:nvPicPr>
        <p:blipFill>
          <a:blip r:embed="rId4"/>
          <a:stretch>
            <a:fillRect/>
          </a:stretch>
        </p:blipFill>
        <p:spPr>
          <a:xfrm>
            <a:off x="1371600" y="1068846"/>
            <a:ext cx="6400800" cy="5484354"/>
          </a:xfrm>
          <a:prstGeom prst="rect">
            <a:avLst/>
          </a:prstGeom>
        </p:spPr>
      </p:pic>
      <p:sp>
        <p:nvSpPr>
          <p:cNvPr id="9" name="TextBox 8">
            <a:extLst>
              <a:ext uri="{FF2B5EF4-FFF2-40B4-BE49-F238E27FC236}">
                <a16:creationId xmlns:a16="http://schemas.microsoft.com/office/drawing/2014/main" id="{648728CF-6448-409A-A4A9-2F081C315825}"/>
              </a:ext>
            </a:extLst>
          </p:cNvPr>
          <p:cNvSpPr txBox="1"/>
          <p:nvPr/>
        </p:nvSpPr>
        <p:spPr>
          <a:xfrm>
            <a:off x="1314650" y="6286900"/>
            <a:ext cx="470515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10 August 2021</a:t>
            </a:r>
          </a:p>
        </p:txBody>
      </p:sp>
      <p:pic>
        <p:nvPicPr>
          <p:cNvPr id="7" name="Picture 6">
            <a:extLst>
              <a:ext uri="{FF2B5EF4-FFF2-40B4-BE49-F238E27FC236}">
                <a16:creationId xmlns:a16="http://schemas.microsoft.com/office/drawing/2014/main" id="{455378F1-24AD-4F44-93E0-C09E21D45092}"/>
              </a:ext>
            </a:extLst>
          </p:cNvPr>
          <p:cNvPicPr>
            <a:picLocks noChangeAspect="1"/>
          </p:cNvPicPr>
          <p:nvPr/>
        </p:nvPicPr>
        <p:blipFill>
          <a:blip r:embed="rId5"/>
          <a:stretch>
            <a:fillRect/>
          </a:stretch>
        </p:blipFill>
        <p:spPr>
          <a:xfrm>
            <a:off x="584077" y="450822"/>
            <a:ext cx="2387723" cy="539778"/>
          </a:xfrm>
          <a:prstGeom prst="rect">
            <a:avLst/>
          </a:prstGeom>
        </p:spPr>
      </p:pic>
    </p:spTree>
    <p:extLst>
      <p:ext uri="{BB962C8B-B14F-4D97-AF65-F5344CB8AC3E}">
        <p14:creationId xmlns:p14="http://schemas.microsoft.com/office/powerpoint/2010/main" val="958545705"/>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389344" y="6545240"/>
            <a:ext cx="43348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http://margieinitaly.wordpress.com/2012/04/01/mt-etna-erupts-again-in-sicily/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52" y="1482811"/>
            <a:ext cx="7772400" cy="436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03938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solidFill>
                  <a:schemeClr val="accent1">
                    <a:lumMod val="90000"/>
                  </a:schemeClr>
                </a:solidFill>
              </a:rPr>
              <a:t>Earthquakes</a:t>
            </a:r>
            <a:endParaRPr lang="en-US" sz="2400" dirty="0">
              <a:solidFill>
                <a:schemeClr val="accent1">
                  <a:lumMod val="90000"/>
                </a:schemeClr>
              </a:solidFill>
            </a:endParaRPr>
          </a:p>
          <a:p>
            <a:pPr lvl="5">
              <a:lnSpc>
                <a:spcPct val="130000"/>
              </a:lnSpc>
              <a:buNone/>
            </a:pPr>
            <a:r>
              <a:rPr lang="en-US" sz="3200" b="1" dirty="0">
                <a:solidFill>
                  <a:schemeClr val="accent1">
                    <a:lumMod val="90000"/>
                  </a:schemeClr>
                </a:solidFill>
              </a:rPr>
              <a:t>Volcanoes</a:t>
            </a:r>
          </a:p>
          <a:p>
            <a:pPr lvl="5">
              <a:lnSpc>
                <a:spcPct val="130000"/>
              </a:lnSpc>
              <a:buNone/>
            </a:pPr>
            <a:r>
              <a:rPr lang="en-US" sz="3200" b="1" dirty="0">
                <a:solidFill>
                  <a:srgbClr val="000000"/>
                </a:solidFill>
              </a:rPr>
              <a:t>Floods</a:t>
            </a:r>
          </a:p>
          <a:p>
            <a:pPr lvl="5">
              <a:lnSpc>
                <a:spcPct val="130000"/>
              </a:lnSpc>
              <a:buNone/>
            </a:pPr>
            <a:r>
              <a:rPr lang="en-US" sz="3200" b="1" dirty="0">
                <a:solidFill>
                  <a:schemeClr val="accent1">
                    <a:lumMod val="90000"/>
                  </a:schemeClr>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43455980"/>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464574"/>
            <a:ext cx="6400800" cy="61648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19232" y="279939"/>
            <a:ext cx="1843768" cy="405861"/>
          </a:xfrm>
          <a:prstGeom prst="rect">
            <a:avLst/>
          </a:prstGeom>
        </p:spPr>
      </p:pic>
    </p:spTree>
    <p:extLst>
      <p:ext uri="{BB962C8B-B14F-4D97-AF65-F5344CB8AC3E}">
        <p14:creationId xmlns:p14="http://schemas.microsoft.com/office/powerpoint/2010/main" val="1915425360"/>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462535" y="6545240"/>
            <a:ext cx="818846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http://www.nytimes.com/2016/11/08/world/europe/50-years-after-a-devastating-flood-fears-that-florence-remains-vulnerable.html?mwrsm=Email&amp;_r=0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221835"/>
            <a:ext cx="8229600" cy="49358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3"/>
          <p:cNvSpPr txBox="1">
            <a:spLocks noChangeArrowheads="1"/>
          </p:cNvSpPr>
          <p:nvPr/>
        </p:nvSpPr>
        <p:spPr>
          <a:xfrm>
            <a:off x="2514600" y="6204789"/>
            <a:ext cx="4114800" cy="500811"/>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7 November 2016</a:t>
            </a:r>
          </a:p>
        </p:txBody>
      </p:sp>
    </p:spTree>
    <p:extLst>
      <p:ext uri="{BB962C8B-B14F-4D97-AF65-F5344CB8AC3E}">
        <p14:creationId xmlns:p14="http://schemas.microsoft.com/office/powerpoint/2010/main" val="491071961"/>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1975769" y="6545240"/>
            <a:ext cx="516199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http://www.aljazeera.com/news/2015/09/floods-drench-southern-italy-150911085234449.html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229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4138" y="457200"/>
            <a:ext cx="7296434"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0575" y="1295400"/>
            <a:ext cx="1724025"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txBox="1">
            <a:spLocks noChangeArrowheads="1"/>
          </p:cNvSpPr>
          <p:nvPr/>
        </p:nvSpPr>
        <p:spPr>
          <a:xfrm>
            <a:off x="3962400" y="5486934"/>
            <a:ext cx="4114800" cy="608533"/>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a:ea typeface="+mn-ea"/>
                <a:cs typeface="+mn-cs"/>
              </a:rPr>
              <a:t>11 September 2015</a:t>
            </a:r>
          </a:p>
        </p:txBody>
      </p:sp>
    </p:spTree>
    <p:extLst>
      <p:ext uri="{BB962C8B-B14F-4D97-AF65-F5344CB8AC3E}">
        <p14:creationId xmlns:p14="http://schemas.microsoft.com/office/powerpoint/2010/main" val="2350058654"/>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3036156" y="6545240"/>
            <a:ext cx="304121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http://www.bbc.com/news/world-us-canada-25648773</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8514" y="457200"/>
            <a:ext cx="6027651"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txBox="1">
            <a:spLocks noChangeArrowheads="1"/>
          </p:cNvSpPr>
          <p:nvPr/>
        </p:nvSpPr>
        <p:spPr>
          <a:xfrm>
            <a:off x="3962400" y="5486934"/>
            <a:ext cx="4114800" cy="608533"/>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1 February 2014</a:t>
            </a:r>
          </a:p>
        </p:txBody>
      </p:sp>
    </p:spTree>
    <p:extLst>
      <p:ext uri="{BB962C8B-B14F-4D97-AF65-F5344CB8AC3E}">
        <p14:creationId xmlns:p14="http://schemas.microsoft.com/office/powerpoint/2010/main" val="2180003523"/>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705938" y="6545240"/>
            <a:ext cx="37016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http://www.guardian.co.uk/world/2011/oct/26/flash-floods-hit-italy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21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614948"/>
            <a:ext cx="7772400" cy="436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3"/>
          <p:cNvSpPr txBox="1">
            <a:spLocks noChangeArrowheads="1"/>
          </p:cNvSpPr>
          <p:nvPr/>
        </p:nvSpPr>
        <p:spPr>
          <a:xfrm>
            <a:off x="5029200" y="4038600"/>
            <a:ext cx="3048000" cy="1219200"/>
          </a:xfrm>
          <a:prstGeom prst="rect">
            <a:avLst/>
          </a:prstGeom>
          <a:solidFill>
            <a:schemeClr val="bg1"/>
          </a:solid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Liguria Region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 2011</a:t>
            </a:r>
          </a:p>
        </p:txBody>
      </p:sp>
    </p:spTree>
    <p:extLst>
      <p:ext uri="{BB962C8B-B14F-4D97-AF65-F5344CB8AC3E}">
        <p14:creationId xmlns:p14="http://schemas.microsoft.com/office/powerpoint/2010/main" val="1361810365"/>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3"/>
          <p:cNvSpPr txBox="1">
            <a:spLocks noChangeArrowheads="1"/>
          </p:cNvSpPr>
          <p:nvPr/>
        </p:nvSpPr>
        <p:spPr>
          <a:xfrm>
            <a:off x="5372100" y="3429000"/>
            <a:ext cx="2781300" cy="121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Venice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 2019</a:t>
            </a:r>
          </a:p>
        </p:txBody>
      </p:sp>
      <p:pic>
        <p:nvPicPr>
          <p:cNvPr id="4" name="Picture 3">
            <a:extLst>
              <a:ext uri="{FF2B5EF4-FFF2-40B4-BE49-F238E27FC236}">
                <a16:creationId xmlns:a16="http://schemas.microsoft.com/office/drawing/2014/main" id="{4A283BCF-D38A-4C9E-AA39-16F4D3F367F9}"/>
              </a:ext>
            </a:extLst>
          </p:cNvPr>
          <p:cNvPicPr>
            <a:picLocks noChangeAspect="1"/>
          </p:cNvPicPr>
          <p:nvPr/>
        </p:nvPicPr>
        <p:blipFill>
          <a:blip r:embed="rId3"/>
          <a:stretch>
            <a:fillRect/>
          </a:stretch>
        </p:blipFill>
        <p:spPr>
          <a:xfrm>
            <a:off x="927161" y="556928"/>
            <a:ext cx="7315200" cy="5920072"/>
          </a:xfrm>
          <a:prstGeom prst="rect">
            <a:avLst/>
          </a:prstGeom>
        </p:spPr>
      </p:pic>
      <p:sp>
        <p:nvSpPr>
          <p:cNvPr id="8" name="TextBox 7">
            <a:extLst>
              <a:ext uri="{FF2B5EF4-FFF2-40B4-BE49-F238E27FC236}">
                <a16:creationId xmlns:a16="http://schemas.microsoft.com/office/drawing/2014/main" id="{A0BEA988-ABE3-406E-9787-78C014BCF200}"/>
              </a:ext>
            </a:extLst>
          </p:cNvPr>
          <p:cNvSpPr txBox="1"/>
          <p:nvPr/>
        </p:nvSpPr>
        <p:spPr>
          <a:xfrm>
            <a:off x="1438175" y="6550199"/>
            <a:ext cx="6293173"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https://www.dailysabah.com/life/environment/unseasonal-flooding-hits-italys-venice</a:t>
            </a:r>
            <a:endParaRPr kumimoji="0" lang="en-US" sz="8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TextBox 10">
            <a:extLst>
              <a:ext uri="{FF2B5EF4-FFF2-40B4-BE49-F238E27FC236}">
                <a16:creationId xmlns:a16="http://schemas.microsoft.com/office/drawing/2014/main" id="{8B40B59E-D42D-4464-B99C-864204D9AEA5}"/>
              </a:ext>
            </a:extLst>
          </p:cNvPr>
          <p:cNvSpPr txBox="1"/>
          <p:nvPr/>
        </p:nvSpPr>
        <p:spPr>
          <a:xfrm>
            <a:off x="4800600" y="1104500"/>
            <a:ext cx="1905000" cy="338554"/>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a:ea typeface="+mn-ea"/>
                <a:cs typeface="+mn-cs"/>
              </a:rPr>
              <a:t>09 August 2021</a:t>
            </a:r>
          </a:p>
        </p:txBody>
      </p:sp>
      <p:pic>
        <p:nvPicPr>
          <p:cNvPr id="12" name="Picture 11">
            <a:extLst>
              <a:ext uri="{FF2B5EF4-FFF2-40B4-BE49-F238E27FC236}">
                <a16:creationId xmlns:a16="http://schemas.microsoft.com/office/drawing/2014/main" id="{00B6E4ED-40CD-4041-9664-4C8747943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361950"/>
            <a:ext cx="1438275" cy="400050"/>
          </a:xfrm>
          <a:prstGeom prst="rect">
            <a:avLst/>
          </a:prstGeom>
        </p:spPr>
      </p:pic>
    </p:spTree>
    <p:extLst>
      <p:ext uri="{BB962C8B-B14F-4D97-AF65-F5344CB8AC3E}">
        <p14:creationId xmlns:p14="http://schemas.microsoft.com/office/powerpoint/2010/main" val="1058630497"/>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57200" y="609600"/>
            <a:ext cx="8229600" cy="586637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1066800"/>
            <a:ext cx="1843768" cy="405861"/>
          </a:xfrm>
          <a:prstGeom prst="rect">
            <a:avLst/>
          </a:prstGeom>
        </p:spPr>
      </p:pic>
      <p:sp>
        <p:nvSpPr>
          <p:cNvPr id="10" name="Rectangle 3"/>
          <p:cNvSpPr txBox="1">
            <a:spLocks noChangeArrowheads="1"/>
          </p:cNvSpPr>
          <p:nvPr/>
        </p:nvSpPr>
        <p:spPr>
          <a:xfrm>
            <a:off x="5372100" y="3429000"/>
            <a:ext cx="2781300" cy="121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Venice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a:ea typeface="+mn-ea"/>
                <a:cs typeface="+mn-cs"/>
              </a:rPr>
              <a:t> 2019</a:t>
            </a:r>
          </a:p>
        </p:txBody>
      </p:sp>
    </p:spTree>
    <p:extLst>
      <p:ext uri="{BB962C8B-B14F-4D97-AF65-F5344CB8AC3E}">
        <p14:creationId xmlns:p14="http://schemas.microsoft.com/office/powerpoint/2010/main" val="1182371526"/>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457200"/>
            <a:ext cx="60960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3"/>
          <p:cNvSpPr txBox="1">
            <a:spLocks noChangeArrowheads="1"/>
          </p:cNvSpPr>
          <p:nvPr/>
        </p:nvSpPr>
        <p:spPr>
          <a:xfrm>
            <a:off x="5372100" y="3429000"/>
            <a:ext cx="2781300" cy="121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Venice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 2018</a:t>
            </a: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400" y="1066800"/>
            <a:ext cx="1843768" cy="405861"/>
          </a:xfrm>
          <a:prstGeom prst="rect">
            <a:avLst/>
          </a:prstGeom>
        </p:spPr>
      </p:pic>
    </p:spTree>
    <p:extLst>
      <p:ext uri="{BB962C8B-B14F-4D97-AF65-F5344CB8AC3E}">
        <p14:creationId xmlns:p14="http://schemas.microsoft.com/office/powerpoint/2010/main" val="687019854"/>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554708" y="6545240"/>
            <a:ext cx="800411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http://news.ninemsn.com.au/slideshow_ajax.aspx?sectionid=9016&amp;sectionname=slideshowajax&amp;subsectionid=148615&amp;subsectionname=venicefloods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052" y="1614948"/>
            <a:ext cx="7772400" cy="436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txBox="1">
            <a:spLocks noChangeArrowheads="1"/>
          </p:cNvSpPr>
          <p:nvPr/>
        </p:nvSpPr>
        <p:spPr>
          <a:xfrm>
            <a:off x="5372100" y="3429000"/>
            <a:ext cx="2781300" cy="1219200"/>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Venice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n-ea"/>
                <a:cs typeface="+mn-cs"/>
              </a:rPr>
              <a:t> 2008</a:t>
            </a:r>
          </a:p>
        </p:txBody>
      </p:sp>
    </p:spTree>
    <p:extLst>
      <p:ext uri="{BB962C8B-B14F-4D97-AF65-F5344CB8AC3E}">
        <p14:creationId xmlns:p14="http://schemas.microsoft.com/office/powerpoint/2010/main" val="1940241675"/>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523692" y="2979057"/>
            <a:ext cx="3964194"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77891158"/>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1315333" y="6545240"/>
            <a:ext cx="648286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http://www.ibtimes.co.uk/venice-carnival-2015-revellers-try-keep-their-costumes-dry-flooded-st-marks-square-1486241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331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4800"/>
            <a:ext cx="9144000" cy="6194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txBox="1">
            <a:spLocks noChangeArrowheads="1"/>
          </p:cNvSpPr>
          <p:nvPr/>
        </p:nvSpPr>
        <p:spPr>
          <a:xfrm>
            <a:off x="4876800" y="5334000"/>
            <a:ext cx="4114800" cy="608533"/>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St. Mark’s Square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2 February 2015</a:t>
            </a:r>
          </a:p>
        </p:txBody>
      </p:sp>
    </p:spTree>
    <p:extLst>
      <p:ext uri="{BB962C8B-B14F-4D97-AF65-F5344CB8AC3E}">
        <p14:creationId xmlns:p14="http://schemas.microsoft.com/office/powerpoint/2010/main" val="1561436961"/>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Rectangle 2"/>
          <p:cNvSpPr>
            <a:spLocks noChangeArrowheads="1"/>
          </p:cNvSpPr>
          <p:nvPr/>
        </p:nvSpPr>
        <p:spPr bwMode="auto">
          <a:xfrm>
            <a:off x="3122719"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http://www.bbc.com/news/world-europe-20294488</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800" y="228600"/>
            <a:ext cx="6172571"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9952650"/>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76200"/>
            <a:ext cx="8516318"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a:spLocks noChangeArrowheads="1"/>
          </p:cNvSpPr>
          <p:nvPr/>
        </p:nvSpPr>
        <p:spPr bwMode="auto">
          <a:xfrm>
            <a:off x="953055" y="6553200"/>
            <a:ext cx="72074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http://www.dailymail.co.uk/news/article-2231342/Tourists-swim-Venices-iconic-St-Marks-Square-Floating-City-flooded-high-tides.html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p:cNvSpPr txBox="1">
            <a:spLocks noChangeArrowheads="1"/>
          </p:cNvSpPr>
          <p:nvPr/>
        </p:nvSpPr>
        <p:spPr>
          <a:xfrm>
            <a:off x="4876800" y="5334000"/>
            <a:ext cx="4114800" cy="608533"/>
          </a:xfrm>
          <a:prstGeom prst="rect">
            <a:avLst/>
          </a:prstGeom>
          <a:noFill/>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St. Mark’s Square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a:ea typeface="+mn-ea"/>
                <a:cs typeface="+mn-cs"/>
              </a:rPr>
              <a:t>11 November  2012</a:t>
            </a:r>
          </a:p>
        </p:txBody>
      </p:sp>
    </p:spTree>
    <p:extLst>
      <p:ext uri="{BB962C8B-B14F-4D97-AF65-F5344CB8AC3E}">
        <p14:creationId xmlns:p14="http://schemas.microsoft.com/office/powerpoint/2010/main" val="2991989419"/>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ChangeArrowheads="1"/>
          </p:cNvSpPr>
          <p:nvPr/>
        </p:nvSpPr>
        <p:spPr bwMode="auto">
          <a:xfrm>
            <a:off x="2729182" y="6553200"/>
            <a:ext cx="365516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https://www.walksofitaly.com/blog/venice/flooding-acqua-alta-tips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46939379"/>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9218" name="Picture 2" descr="https://www.walksofitaly.com/blog/wp-content/uploads/2012/11/2367910709_e6442a97cc_z.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14"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a:spLocks noChangeArrowheads="1"/>
          </p:cNvSpPr>
          <p:nvPr/>
        </p:nvSpPr>
        <p:spPr bwMode="auto">
          <a:xfrm>
            <a:off x="2729182" y="6553200"/>
            <a:ext cx="365516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https://www.walksofitaly.com/blog/venice/flooding-acqua-alta-tips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Rectangle 2"/>
          <p:cNvSpPr/>
          <p:nvPr/>
        </p:nvSpPr>
        <p:spPr>
          <a:xfrm>
            <a:off x="914400" y="5334000"/>
            <a:ext cx="7315200" cy="1015663"/>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 . </a:t>
            </a:r>
            <a:r>
              <a:rPr kumimoji="0" lang="en-US" sz="2000" b="1" i="1" u="none" strike="noStrike" kern="1200" cap="none" spc="0" normalizeH="0" baseline="0" noProof="0" dirty="0" err="1">
                <a:ln>
                  <a:noFill/>
                </a:ln>
                <a:solidFill>
                  <a:srgbClr val="FFFFFF"/>
                </a:solidFill>
                <a:effectLst/>
                <a:uLnTx/>
                <a:uFillTx/>
                <a:latin typeface="Verdana" pitchFamily="34" charset="0"/>
                <a:ea typeface="+mn-ea"/>
                <a:cs typeface="+mn-cs"/>
              </a:rPr>
              <a:t>acqua</a:t>
            </a:r>
            <a:r>
              <a:rPr kumimoji="0" lang="en-US" sz="2000" b="1" i="1"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1" u="none" strike="noStrike" kern="1200" cap="none" spc="0" normalizeH="0" baseline="0" noProof="0" dirty="0" err="1">
                <a:ln>
                  <a:noFill/>
                </a:ln>
                <a:solidFill>
                  <a:srgbClr val="FFFFFF"/>
                </a:solidFill>
                <a:effectLst/>
                <a:uLnTx/>
                <a:uFillTx/>
                <a:latin typeface="Verdana" pitchFamily="34" charset="0"/>
                <a:ea typeface="+mn-ea"/>
                <a:cs typeface="+mn-cs"/>
              </a:rPr>
              <a:t>alta</a:t>
            </a:r>
            <a:r>
              <a:rPr kumimoji="0" lang="en-US" sz="2000" b="1" i="1"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 . . water reaching 110 cm, at which point flooding covers 14 percent of Venice, happens about four times a year.”</a:t>
            </a:r>
          </a:p>
        </p:txBody>
      </p:sp>
    </p:spTree>
    <p:extLst>
      <p:ext uri="{BB962C8B-B14F-4D97-AF65-F5344CB8AC3E}">
        <p14:creationId xmlns:p14="http://schemas.microsoft.com/office/powerpoint/2010/main" val="2829124014"/>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0048" y="152400"/>
            <a:ext cx="642235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2"/>
          <p:cNvSpPr>
            <a:spLocks noChangeArrowheads="1"/>
          </p:cNvSpPr>
          <p:nvPr/>
        </p:nvSpPr>
        <p:spPr bwMode="auto">
          <a:xfrm>
            <a:off x="3122719"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http://www.bbc.com/news/world-europe-24510314</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18765848"/>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889000" y="362556"/>
            <a:ext cx="7645400" cy="644157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you can go on-line and experiment with computer models that show you when Venice, and how much of the rest of Italy, will disappear with global warming . . .</a:t>
            </a:r>
          </a:p>
          <a:p>
            <a:pPr marL="0" marR="0" lvl="0" indent="0" algn="ctr" defTabSz="914400" rtl="0" eaLnBrk="0" fontAlgn="base" latinLnBrk="0" hangingPunct="0">
              <a:lnSpc>
                <a:spcPct val="150000"/>
              </a:lnSpc>
              <a:spcBef>
                <a:spcPct val="0"/>
              </a:spcBef>
              <a:spcAft>
                <a:spcPct val="0"/>
              </a:spcAft>
              <a:buClrTx/>
              <a:buSzTx/>
              <a:buFontTx/>
              <a:buNone/>
              <a:tabLst/>
              <a:defRPr/>
            </a:pPr>
            <a:endParaRPr kumimoji="1" lang="en-US" sz="40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Rectangle 1"/>
          <p:cNvSpPr/>
          <p:nvPr/>
        </p:nvSpPr>
        <p:spPr>
          <a:xfrm>
            <a:off x="351972" y="6000821"/>
            <a:ext cx="8458200" cy="46166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http://geology.com/sea-level-rise/venice.shtml</a:t>
            </a:r>
            <a:endParaRPr kumimoji="0" lang="en-US" sz="24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549668641"/>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4516" y="228600"/>
            <a:ext cx="6055955" cy="65379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p:cNvSpPr>
            <a:spLocks noChangeArrowheads="1"/>
          </p:cNvSpPr>
          <p:nvPr/>
        </p:nvSpPr>
        <p:spPr bwMode="auto">
          <a:xfrm>
            <a:off x="3241342" y="6545240"/>
            <a:ext cx="263084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http://geology.com/sea-level-rise/venice.shtml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18147726"/>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solidFill>
                  <a:schemeClr val="accent1">
                    <a:lumMod val="90000"/>
                  </a:schemeClr>
                </a:solidFill>
              </a:rPr>
              <a:t>Earthquakes</a:t>
            </a:r>
            <a:endParaRPr lang="en-US" sz="2400" dirty="0">
              <a:solidFill>
                <a:schemeClr val="accent1">
                  <a:lumMod val="90000"/>
                </a:schemeClr>
              </a:solidFill>
            </a:endParaRPr>
          </a:p>
          <a:p>
            <a:pPr lvl="5">
              <a:lnSpc>
                <a:spcPct val="130000"/>
              </a:lnSpc>
              <a:buNone/>
            </a:pPr>
            <a:r>
              <a:rPr lang="en-US" sz="3200" b="1" dirty="0">
                <a:solidFill>
                  <a:schemeClr val="accent1">
                    <a:lumMod val="90000"/>
                  </a:schemeClr>
                </a:solidFill>
              </a:rPr>
              <a:t>Volcanoes</a:t>
            </a:r>
          </a:p>
          <a:p>
            <a:pPr lvl="5">
              <a:lnSpc>
                <a:spcPct val="130000"/>
              </a:lnSpc>
              <a:buNone/>
            </a:pPr>
            <a:r>
              <a:rPr lang="en-US" sz="3200" b="1" dirty="0">
                <a:solidFill>
                  <a:schemeClr val="accent1">
                    <a:lumMod val="90000"/>
                  </a:schemeClr>
                </a:solidFill>
              </a:rPr>
              <a:t>Floods</a:t>
            </a:r>
          </a:p>
          <a:p>
            <a:pPr lvl="5">
              <a:lnSpc>
                <a:spcPct val="130000"/>
              </a:lnSpc>
              <a:buNone/>
            </a:pPr>
            <a:r>
              <a:rPr lang="en-US" sz="3200" b="1" dirty="0"/>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9893078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889000" y="1747550"/>
            <a:ext cx="7645400" cy="3671583"/>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“There were sixteen good harvests and 111 famine years in northern Italy from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1451 to 1767.” </a:t>
            </a:r>
          </a:p>
        </p:txBody>
      </p:sp>
      <p:sp>
        <p:nvSpPr>
          <p:cNvPr id="2" name="Rectangle 1"/>
          <p:cNvSpPr/>
          <p:nvPr/>
        </p:nvSpPr>
        <p:spPr>
          <a:xfrm>
            <a:off x="351972" y="6000821"/>
            <a:ext cx="84582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https://en.wikipedia.org/wiki/Famine</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Rectangle 2"/>
          <p:cNvSpPr/>
          <p:nvPr/>
        </p:nvSpPr>
        <p:spPr>
          <a:xfrm>
            <a:off x="2286000" y="5638800"/>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rPr>
              <a:t>Alan Macfarlane (1997). p.64. </a:t>
            </a: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4"/>
              </a:rPr>
              <a:t>ISBN 0-631-18117-2</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124343473"/>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75842" name="Picture 2"/>
          <p:cNvPicPr>
            <a:picLocks noChangeAspect="1" noChangeArrowheads="1"/>
          </p:cNvPicPr>
          <p:nvPr/>
        </p:nvPicPr>
        <p:blipFill>
          <a:blip r:embed="rId3" cstate="print"/>
          <a:srcRect/>
          <a:stretch>
            <a:fillRect/>
          </a:stretch>
        </p:blipFill>
        <p:spPr bwMode="auto">
          <a:xfrm>
            <a:off x="685800" y="838200"/>
            <a:ext cx="7772400" cy="5181600"/>
          </a:xfrm>
          <a:prstGeom prst="rect">
            <a:avLst/>
          </a:prstGeom>
          <a:noFill/>
          <a:ln w="9525">
            <a:noFill/>
            <a:miter lim="800000"/>
            <a:headEnd/>
            <a:tailEnd/>
          </a:ln>
        </p:spPr>
      </p:pic>
      <p:sp>
        <p:nvSpPr>
          <p:cNvPr id="6" name="Rectangle 5"/>
          <p:cNvSpPr/>
          <p:nvPr/>
        </p:nvSpPr>
        <p:spPr>
          <a:xfrm>
            <a:off x="700314" y="5105400"/>
            <a:ext cx="7696200" cy="90486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Italy was “unified” almost 20 years </a:t>
            </a: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later</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1861</a:t>
            </a:r>
          </a:p>
        </p:txBody>
      </p:sp>
      <p:sp>
        <p:nvSpPr>
          <p:cNvPr id="7" name="Rectangle 6"/>
          <p:cNvSpPr/>
          <p:nvPr/>
        </p:nvSpPr>
        <p:spPr>
          <a:xfrm>
            <a:off x="1219200" y="3276600"/>
            <a:ext cx="6705600" cy="260379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by comparison,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the Roufs family left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Sittard</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Nieuwstadt</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Netherlands, in 1842</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101388964"/>
      </p:ext>
    </p:extLst>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229428" y="6551842"/>
            <a:ext cx="268374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http://histoiremesure.revues.org/4119?lang=en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463" y="619125"/>
            <a:ext cx="8601075" cy="5619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115174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2071914" y="6551842"/>
            <a:ext cx="4945585"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http://www.eshd.eu/sites/default/files/webform/famineinitaly_alfani_mocarelli_strangio.pdf</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666750"/>
            <a:ext cx="8001000" cy="552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51544" y="322944"/>
            <a:ext cx="8001000" cy="70173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Famines in Italy: a chronology and a short account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rPr>
              <a:t>ca</a:t>
            </a: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 1250-1810)</a:t>
            </a:r>
          </a:p>
        </p:txBody>
      </p:sp>
    </p:spTree>
    <p:extLst>
      <p:ext uri="{BB962C8B-B14F-4D97-AF65-F5344CB8AC3E}">
        <p14:creationId xmlns:p14="http://schemas.microsoft.com/office/powerpoint/2010/main" val="411615435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0659" name="Rectangle 3"/>
          <p:cNvSpPr>
            <a:spLocks noGrp="1" noChangeArrowheads="1"/>
          </p:cNvSpPr>
          <p:nvPr>
            <p:ph type="body" idx="1"/>
          </p:nvPr>
        </p:nvSpPr>
        <p:spPr>
          <a:xfrm>
            <a:off x="914400" y="2057400"/>
            <a:ext cx="7315200" cy="4278094"/>
          </a:xfrm>
        </p:spPr>
        <p:txBody>
          <a:bodyPr/>
          <a:lstStyle/>
          <a:p>
            <a:pPr marL="0" indent="0" algn="ctr" eaLnBrk="1" hangingPunct="1">
              <a:buNone/>
            </a:pPr>
            <a:r>
              <a:rPr lang="en-US" dirty="0"/>
              <a:t>Historically, Italy has been victimized by overwhelming natural disasters</a:t>
            </a:r>
          </a:p>
          <a:p>
            <a:pPr eaLnBrk="1" hangingPunct="1">
              <a:lnSpc>
                <a:spcPct val="30000"/>
              </a:lnSpc>
            </a:pPr>
            <a:endParaRPr lang="en-US" dirty="0"/>
          </a:p>
          <a:p>
            <a:pPr lvl="5">
              <a:lnSpc>
                <a:spcPct val="130000"/>
              </a:lnSpc>
              <a:buNone/>
            </a:pPr>
            <a:r>
              <a:rPr lang="en-US" sz="3200" b="1" dirty="0"/>
              <a:t>Earthquakes</a:t>
            </a:r>
            <a:endParaRPr lang="en-US" sz="2400" dirty="0"/>
          </a:p>
          <a:p>
            <a:pPr lvl="5">
              <a:lnSpc>
                <a:spcPct val="130000"/>
              </a:lnSpc>
              <a:buNone/>
            </a:pPr>
            <a:r>
              <a:rPr lang="en-US" sz="3200" b="1" dirty="0">
                <a:solidFill>
                  <a:srgbClr val="000000"/>
                </a:solidFill>
              </a:rPr>
              <a:t>Volcanoes</a:t>
            </a:r>
          </a:p>
          <a:p>
            <a:pPr lvl="5">
              <a:lnSpc>
                <a:spcPct val="130000"/>
              </a:lnSpc>
              <a:buNone/>
            </a:pPr>
            <a:r>
              <a:rPr lang="en-US" sz="3200" b="1" dirty="0">
                <a:solidFill>
                  <a:srgbClr val="000000"/>
                </a:solidFill>
              </a:rPr>
              <a:t>Floods</a:t>
            </a:r>
          </a:p>
          <a:p>
            <a:pPr lvl="5">
              <a:lnSpc>
                <a:spcPct val="130000"/>
              </a:lnSpc>
              <a:buNone/>
            </a:pPr>
            <a:r>
              <a:rPr lang="en-US" sz="3200" b="1" dirty="0">
                <a:solidFill>
                  <a:srgbClr val="000000"/>
                </a:solidFill>
              </a:rPr>
              <a:t>Famines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4929640" y="5649111"/>
            <a:ext cx="2778325"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 . and . . .</a:t>
            </a:r>
          </a:p>
        </p:txBody>
      </p:sp>
    </p:spTree>
    <p:extLst>
      <p:ext uri="{BB962C8B-B14F-4D97-AF65-F5344CB8AC3E}">
        <p14:creationId xmlns:p14="http://schemas.microsoft.com/office/powerpoint/2010/main" val="916193955"/>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1683" name="Rectangle 3"/>
          <p:cNvSpPr>
            <a:spLocks noGrp="1" noChangeArrowheads="1"/>
          </p:cNvSpPr>
          <p:nvPr>
            <p:ph type="body" idx="1"/>
          </p:nvPr>
        </p:nvSpPr>
        <p:spPr>
          <a:xfrm>
            <a:off x="914400" y="2057400"/>
            <a:ext cx="7315200" cy="2523768"/>
          </a:xfrm>
        </p:spPr>
        <p:txBody>
          <a:bodyPr/>
          <a:lstStyle/>
          <a:p>
            <a:pPr marL="0" indent="0" algn="ctr" eaLnBrk="1" hangingPunct="1">
              <a:buNone/>
            </a:pPr>
            <a:r>
              <a:rPr lang="en-US" dirty="0">
                <a:solidFill>
                  <a:schemeClr val="accent1"/>
                </a:solidFill>
              </a:rPr>
              <a:t>Historically, Italy has been victimized by overwhelming natural disasters</a:t>
            </a:r>
          </a:p>
          <a:p>
            <a:pPr eaLnBrk="1" hangingPunct="1">
              <a:lnSpc>
                <a:spcPct val="30000"/>
              </a:lnSpc>
            </a:pPr>
            <a:endParaRPr lang="en-US" dirty="0"/>
          </a:p>
          <a:p>
            <a:pPr lvl="2" eaLnBrk="1" hangingPunct="1">
              <a:lnSpc>
                <a:spcPct val="130000"/>
              </a:lnSpc>
            </a:pPr>
            <a:r>
              <a:rPr lang="en-US" sz="3200" b="1" dirty="0"/>
              <a:t>and widespread fires</a:t>
            </a:r>
          </a:p>
          <a:p>
            <a:pPr lvl="3" eaLnBrk="1" hangingPunct="1">
              <a:lnSpc>
                <a:spcPct val="130000"/>
              </a:lnSpc>
            </a:pPr>
            <a:r>
              <a:rPr lang="en-US" dirty="0"/>
              <a:t>forest-fire type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3227715" y="6545240"/>
            <a:ext cx="265810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http://news.bbc.co.uk/2/hi/europe/830513.stm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690768"/>
            <a:ext cx="8686800" cy="5557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58228887"/>
      </p:ext>
    </p:extLst>
  </p:cSld>
  <p:clrMapOvr>
    <a:masterClrMapping/>
  </p:clrMapOvr>
  <p:transition/>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705938" y="6545240"/>
            <a:ext cx="370165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http://www.guardian.co.uk/world/2011/oct/26/flash-floods-hit-italy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316710"/>
            <a:ext cx="8229600" cy="462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5912564"/>
      </p:ext>
    </p:extLst>
  </p:cSld>
  <p:clrMapOvr>
    <a:masterClrMapping/>
  </p:clrMapOvr>
  <p:transition/>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2707" name="Rectangle 3"/>
          <p:cNvSpPr>
            <a:spLocks noGrp="1" noChangeArrowheads="1"/>
          </p:cNvSpPr>
          <p:nvPr>
            <p:ph type="body" idx="1"/>
          </p:nvPr>
        </p:nvSpPr>
        <p:spPr>
          <a:xfrm>
            <a:off x="914400" y="1764637"/>
            <a:ext cx="7315200" cy="3797963"/>
          </a:xfrm>
        </p:spPr>
        <p:txBody>
          <a:bodyPr/>
          <a:lstStyle/>
          <a:p>
            <a:pPr marL="0" indent="0" algn="ctr" eaLnBrk="1" hangingPunct="1">
              <a:buNone/>
            </a:pPr>
            <a:r>
              <a:rPr lang="en-US" sz="2800" dirty="0"/>
              <a:t>It is a geologically young country, most of which cannot be categorized as </a:t>
            </a:r>
            <a:r>
              <a:rPr lang="en-US" sz="2800" i="1" dirty="0"/>
              <a:t>terra firma</a:t>
            </a:r>
            <a:r>
              <a:rPr lang="en-US" sz="2800" dirty="0"/>
              <a:t>, and there have been so many </a:t>
            </a:r>
            <a:r>
              <a:rPr lang="en-US" sz="3600" b="1" dirty="0"/>
              <a:t>mudslides</a:t>
            </a:r>
            <a:r>
              <a:rPr lang="en-US" sz="3600" dirty="0"/>
              <a:t> </a:t>
            </a:r>
            <a:r>
              <a:rPr lang="en-US" sz="2800" dirty="0"/>
              <a:t>resulting in great loss of property and life both in the past and in recent years that the Italians nickname the nation </a:t>
            </a:r>
          </a:p>
          <a:p>
            <a:pPr marL="0" indent="0" algn="ctr" eaLnBrk="1" hangingPunct="1">
              <a:buNone/>
            </a:pPr>
            <a:endParaRPr lang="en-US" sz="1050" b="1" dirty="0"/>
          </a:p>
          <a:p>
            <a:pPr marL="0" indent="0" algn="ctr" eaLnBrk="1" hangingPunct="1">
              <a:buNone/>
            </a:pPr>
            <a:r>
              <a:rPr lang="en-US" sz="3600" b="1" dirty="0"/>
              <a:t>“landslide country”</a:t>
            </a:r>
            <a:endParaRPr lang="en-US" sz="28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0895135-8101-4F89-B628-604EA659F45E}"/>
              </a:ext>
            </a:extLst>
          </p:cNvPr>
          <p:cNvPicPr>
            <a:picLocks noChangeAspect="1"/>
          </p:cNvPicPr>
          <p:nvPr/>
        </p:nvPicPr>
        <p:blipFill>
          <a:blip r:embed="rId3"/>
          <a:stretch>
            <a:fillRect/>
          </a:stretch>
        </p:blipFill>
        <p:spPr>
          <a:xfrm>
            <a:off x="1848050" y="220667"/>
            <a:ext cx="5486400" cy="6396701"/>
          </a:xfrm>
          <a:prstGeom prst="rect">
            <a:avLst/>
          </a:prstGeom>
        </p:spPr>
      </p:pic>
      <p:sp>
        <p:nvSpPr>
          <p:cNvPr id="8" name="Rectangle 7">
            <a:extLst>
              <a:ext uri="{FF2B5EF4-FFF2-40B4-BE49-F238E27FC236}">
                <a16:creationId xmlns:a16="http://schemas.microsoft.com/office/drawing/2014/main" id="{F45C0F65-ED48-4AB0-B64D-DF2550B91D0F}"/>
              </a:ext>
            </a:extLst>
          </p:cNvPr>
          <p:cNvSpPr/>
          <p:nvPr/>
        </p:nvSpPr>
        <p:spPr>
          <a:xfrm>
            <a:off x="1848050" y="1676400"/>
            <a:ext cx="1981200" cy="685800"/>
          </a:xfrm>
          <a:prstGeom prst="rect">
            <a:avLst/>
          </a:prstGeom>
          <a:solidFill>
            <a:schemeClr val="bg1"/>
          </a:solidFill>
        </p:spPr>
        <p:txBody>
          <a:bodyPr wrap="square">
            <a:no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endParaRPr kumimoji="0" lang="fr-FR" sz="16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fr-FR" sz="1600" b="0" i="0" u="none" strike="noStrike" kern="1200" cap="none" spc="0" normalizeH="0" baseline="0" noProof="0" dirty="0">
                <a:ln>
                  <a:noFill/>
                </a:ln>
                <a:solidFill>
                  <a:srgbClr val="000000"/>
                </a:solidFill>
                <a:effectLst/>
                <a:uLnTx/>
                <a:uFillTx/>
                <a:latin typeface="Verdana" pitchFamily="34" charset="0"/>
                <a:ea typeface="+mn-ea"/>
                <a:cs typeface="+mn-cs"/>
              </a:rPr>
              <a:t>04 </a:t>
            </a:r>
            <a:r>
              <a:rPr kumimoji="0" lang="fr-FR" sz="1600" b="0" i="0" u="none" strike="noStrike" kern="1200" cap="none" spc="0" normalizeH="0" baseline="0" noProof="0" dirty="0" err="1">
                <a:ln>
                  <a:noFill/>
                </a:ln>
                <a:solidFill>
                  <a:srgbClr val="000000"/>
                </a:solidFill>
                <a:effectLst/>
                <a:uLnTx/>
                <a:uFillTx/>
                <a:latin typeface="Verdana" pitchFamily="34" charset="0"/>
                <a:ea typeface="+mn-ea"/>
                <a:cs typeface="+mn-cs"/>
              </a:rPr>
              <a:t>October</a:t>
            </a:r>
            <a:r>
              <a:rPr kumimoji="0" lang="fr-FR" sz="1600" b="0" i="0" u="none" strike="noStrike" kern="1200" cap="none" spc="0" normalizeH="0" baseline="0" noProof="0" dirty="0">
                <a:ln>
                  <a:noFill/>
                </a:ln>
                <a:solidFill>
                  <a:srgbClr val="000000"/>
                </a:solidFill>
                <a:effectLst/>
                <a:uLnTx/>
                <a:uFillTx/>
                <a:latin typeface="Verdana" pitchFamily="34" charset="0"/>
                <a:ea typeface="+mn-ea"/>
                <a:cs typeface="+mn-cs"/>
              </a:rPr>
              <a:t> 2020</a:t>
            </a:r>
            <a:endPar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Rectangle 2">
            <a:extLst>
              <a:ext uri="{FF2B5EF4-FFF2-40B4-BE49-F238E27FC236}">
                <a16:creationId xmlns:a16="http://schemas.microsoft.com/office/drawing/2014/main" id="{8EBCE2C4-F7DC-471C-8C51-5A93EC65046E}"/>
              </a:ext>
            </a:extLst>
          </p:cNvPr>
          <p:cNvSpPr>
            <a:spLocks noChangeArrowheads="1"/>
          </p:cNvSpPr>
          <p:nvPr/>
        </p:nvSpPr>
        <p:spPr bwMode="auto">
          <a:xfrm>
            <a:off x="3111504" y="6629400"/>
            <a:ext cx="292099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https://www.bbc.com/news/world-europe-54402096</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2" name="Picture 11" descr="A picture containing text, clipart&#10;&#10;Description automatically generated">
            <a:extLst>
              <a:ext uri="{FF2B5EF4-FFF2-40B4-BE49-F238E27FC236}">
                <a16:creationId xmlns:a16="http://schemas.microsoft.com/office/drawing/2014/main" id="{5216AE75-023F-4908-A34C-0CA43FEB7E9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24350" y="1295400"/>
            <a:ext cx="1371600" cy="658368"/>
          </a:xfrm>
          <a:prstGeom prst="rect">
            <a:avLst/>
          </a:prstGeom>
        </p:spPr>
      </p:pic>
    </p:spTree>
    <p:extLst>
      <p:ext uri="{BB962C8B-B14F-4D97-AF65-F5344CB8AC3E}">
        <p14:creationId xmlns:p14="http://schemas.microsoft.com/office/powerpoint/2010/main" val="218552550"/>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04530" y="152400"/>
            <a:ext cx="7362770" cy="6400800"/>
          </a:xfrm>
          <a:prstGeom prst="rect">
            <a:avLst/>
          </a:prstGeom>
        </p:spPr>
      </p:pic>
      <p:sp>
        <p:nvSpPr>
          <p:cNvPr id="5" name="Rectangle 2"/>
          <p:cNvSpPr>
            <a:spLocks noChangeArrowheads="1"/>
          </p:cNvSpPr>
          <p:nvPr/>
        </p:nvSpPr>
        <p:spPr bwMode="auto">
          <a:xfrm>
            <a:off x="1243204" y="6545240"/>
            <a:ext cx="66575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https://www.theguardian.com/world/2019/nov/25/storms-france-greece-italy-destruction-floods?CMP=Share_iOSApp_Other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38500" y="762000"/>
            <a:ext cx="1828800" cy="402566"/>
          </a:xfrm>
          <a:prstGeom prst="rect">
            <a:avLst/>
          </a:prstGeom>
        </p:spPr>
      </p:pic>
      <p:sp>
        <p:nvSpPr>
          <p:cNvPr id="4" name="Rectangle 3"/>
          <p:cNvSpPr/>
          <p:nvPr/>
        </p:nvSpPr>
        <p:spPr>
          <a:xfrm>
            <a:off x="6324600" y="1219200"/>
            <a:ext cx="1981200" cy="24622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fr-FR" sz="1000" b="0" i="0" u="none" strike="noStrike" kern="1200" cap="none" spc="0" normalizeH="0" baseline="0" noProof="0" dirty="0">
                <a:ln>
                  <a:noFill/>
                </a:ln>
                <a:solidFill>
                  <a:srgbClr val="000000"/>
                </a:solidFill>
                <a:effectLst/>
                <a:uLnTx/>
                <a:uFillTx/>
                <a:latin typeface="Verdana" pitchFamily="34" charset="0"/>
                <a:ea typeface="+mn-ea"/>
                <a:cs typeface="+mn-cs"/>
              </a:rPr>
              <a:t>Mon 25 </a:t>
            </a:r>
            <a:r>
              <a:rPr kumimoji="0" lang="fr-FR" sz="1000" b="0" i="0" u="none" strike="noStrike" kern="1200" cap="none" spc="0" normalizeH="0" baseline="0" noProof="0" dirty="0" err="1">
                <a:ln>
                  <a:noFill/>
                </a:ln>
                <a:solidFill>
                  <a:srgbClr val="000000"/>
                </a:solidFill>
                <a:effectLst/>
                <a:uLnTx/>
                <a:uFillTx/>
                <a:latin typeface="Verdana" pitchFamily="34" charset="0"/>
                <a:ea typeface="+mn-ea"/>
                <a:cs typeface="+mn-cs"/>
              </a:rPr>
              <a:t>Nov</a:t>
            </a:r>
            <a:r>
              <a:rPr kumimoji="0" lang="fr-FR" sz="1000" b="0" i="0" u="none" strike="noStrike" kern="1200" cap="none" spc="0" normalizeH="0" baseline="0" noProof="0" dirty="0">
                <a:ln>
                  <a:noFill/>
                </a:ln>
                <a:solidFill>
                  <a:srgbClr val="000000"/>
                </a:solidFill>
                <a:effectLst/>
                <a:uLnTx/>
                <a:uFillTx/>
                <a:latin typeface="Verdana" pitchFamily="34" charset="0"/>
                <a:ea typeface="+mn-ea"/>
                <a:cs typeface="+mn-cs"/>
              </a:rPr>
              <a:t> 2019</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48145521"/>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3122718" y="6545240"/>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http://www.bbc.com/news/world-europe-30076940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2113" y="328613"/>
            <a:ext cx="5819775" cy="6200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272571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75842" name="Picture 2"/>
          <p:cNvPicPr>
            <a:picLocks noChangeAspect="1" noChangeArrowheads="1"/>
          </p:cNvPicPr>
          <p:nvPr/>
        </p:nvPicPr>
        <p:blipFill>
          <a:blip r:embed="rId3" cstate="print"/>
          <a:srcRect/>
          <a:stretch>
            <a:fillRect/>
          </a:stretch>
        </p:blipFill>
        <p:spPr bwMode="auto">
          <a:xfrm>
            <a:off x="685800" y="838200"/>
            <a:ext cx="7772400" cy="5181600"/>
          </a:xfrm>
          <a:prstGeom prst="rect">
            <a:avLst/>
          </a:prstGeom>
          <a:noFill/>
          <a:ln w="9525">
            <a:noFill/>
            <a:miter lim="800000"/>
            <a:headEnd/>
            <a:tailEnd/>
          </a:ln>
        </p:spPr>
      </p:pic>
      <p:sp>
        <p:nvSpPr>
          <p:cNvPr id="6" name="Rectangle 5"/>
          <p:cNvSpPr/>
          <p:nvPr/>
        </p:nvSpPr>
        <p:spPr>
          <a:xfrm>
            <a:off x="2286000" y="5181600"/>
            <a:ext cx="4572000" cy="769441"/>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Roufs Mill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Sittard</a:t>
            </a:r>
            <a:r>
              <a:rPr kumimoji="0" lang="en-US" sz="20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Netherlands </a:t>
            </a:r>
          </a:p>
        </p:txBody>
      </p:sp>
    </p:spTree>
    <p:extLst>
      <p:ext uri="{BB962C8B-B14F-4D97-AF65-F5344CB8AC3E}">
        <p14:creationId xmlns:p14="http://schemas.microsoft.com/office/powerpoint/2010/main" val="1621434824"/>
      </p:ext>
    </p:extLst>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3396831" y="6545240"/>
            <a:ext cx="231986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http://news.bbc.co.uk/2/hi/8517378.stm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26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0565" y="1482811"/>
            <a:ext cx="7772400" cy="4369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221295"/>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678686" y="6545240"/>
            <a:ext cx="375615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http://www.eea.europa.eu/data-and-maps/figures/landslides-in-italy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82810"/>
            <a:ext cx="8229600" cy="462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9682690"/>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678686" y="6545240"/>
            <a:ext cx="375615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http://www.eea.europa.eu/data-and-maps/figures/landslides-in-italy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82810"/>
            <a:ext cx="8229600" cy="4626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57086" y="2971800"/>
            <a:ext cx="3810000" cy="2362200"/>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883672776"/>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2"/>
          <p:cNvSpPr>
            <a:spLocks noChangeArrowheads="1"/>
          </p:cNvSpPr>
          <p:nvPr/>
        </p:nvSpPr>
        <p:spPr bwMode="auto">
          <a:xfrm>
            <a:off x="2678686" y="6545240"/>
            <a:ext cx="375615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http://www.eea.europa.eu/data-and-maps/figures/landslides-in-italy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5362" name="Picture 2" descr="http://www.eea.europa.eu/data-and-maps/figures/landslides-in-italy/so115-map2.10-soer2010-tiff-file/image_lar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8229600" cy="515421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976086" y="5486400"/>
            <a:ext cx="7177314" cy="1077218"/>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The map shows: LEFT: Distribution of landslides with human consequences from AD 1300 to 2002. The size of the triangle indicates the intensity of the event. RIGHT: Landslide susceptibility map of Italy. </a:t>
            </a:r>
          </a:p>
        </p:txBody>
      </p:sp>
    </p:spTree>
    <p:extLst>
      <p:ext uri="{BB962C8B-B14F-4D97-AF65-F5344CB8AC3E}">
        <p14:creationId xmlns:p14="http://schemas.microsoft.com/office/powerpoint/2010/main" val="340077104"/>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219200" y="2362200"/>
            <a:ext cx="6705600" cy="243143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charset="0"/>
                <a:ea typeface="+mn-ea"/>
                <a:cs typeface="+mn-cs"/>
              </a:rPr>
              <a:t>in Italy the forces of nature strongly affect their world view . . .</a:t>
            </a:r>
          </a:p>
        </p:txBody>
      </p:sp>
    </p:spTree>
    <p:extLst>
      <p:ext uri="{BB962C8B-B14F-4D97-AF65-F5344CB8AC3E}">
        <p14:creationId xmlns:p14="http://schemas.microsoft.com/office/powerpoint/2010/main" val="416581535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2707" name="Rectangle 3"/>
          <p:cNvSpPr>
            <a:spLocks noGrp="1" noChangeArrowheads="1"/>
          </p:cNvSpPr>
          <p:nvPr>
            <p:ph type="body" idx="1"/>
          </p:nvPr>
        </p:nvSpPr>
        <p:spPr>
          <a:xfrm>
            <a:off x="914400" y="3289638"/>
            <a:ext cx="7315200" cy="1335750"/>
          </a:xfrm>
        </p:spPr>
        <p:txBody>
          <a:bodyPr/>
          <a:lstStyle/>
          <a:p>
            <a:pPr marL="0" indent="0" algn="ctr" eaLnBrk="1" hangingPunct="1">
              <a:buNone/>
            </a:pPr>
            <a:r>
              <a:rPr lang="en-US" sz="2800" dirty="0"/>
              <a:t>As a result, Italy exudes an aura of</a:t>
            </a:r>
          </a:p>
          <a:p>
            <a:pPr marL="0" indent="0" algn="ctr" eaLnBrk="1" hangingPunct="1">
              <a:buNone/>
            </a:pPr>
            <a:r>
              <a:rPr lang="en-US" sz="2800" dirty="0"/>
              <a:t> </a:t>
            </a:r>
            <a:r>
              <a:rPr lang="en-US" sz="4400" b="1" dirty="0"/>
              <a:t>“precariousness”</a:t>
            </a:r>
            <a:endParaRPr lang="en-US" sz="36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5975054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3731" name="Rectangle 3"/>
          <p:cNvSpPr>
            <a:spLocks noGrp="1" noChangeArrowheads="1"/>
          </p:cNvSpPr>
          <p:nvPr>
            <p:ph type="body" idx="1"/>
          </p:nvPr>
        </p:nvSpPr>
        <p:spPr>
          <a:xfrm>
            <a:off x="914400" y="1828800"/>
            <a:ext cx="7315200" cy="4093428"/>
          </a:xfrm>
        </p:spPr>
        <p:txBody>
          <a:bodyPr/>
          <a:lstStyle/>
          <a:p>
            <a:pPr marL="0" indent="0" algn="ctr" eaLnBrk="1" hangingPunct="1">
              <a:lnSpc>
                <a:spcPct val="90000"/>
              </a:lnSpc>
              <a:buNone/>
            </a:pPr>
            <a:r>
              <a:rPr lang="en-US" dirty="0">
                <a:solidFill>
                  <a:schemeClr val="accent1"/>
                </a:solidFill>
              </a:rPr>
              <a:t>Italians tend to accept </a:t>
            </a:r>
          </a:p>
          <a:p>
            <a:pPr marL="0" indent="0" algn="ctr" eaLnBrk="1" hangingPunct="1">
              <a:lnSpc>
                <a:spcPct val="90000"/>
              </a:lnSpc>
              <a:buNone/>
            </a:pPr>
            <a:r>
              <a:rPr lang="en-US" sz="3600" b="1" dirty="0"/>
              <a:t>insecurity as a fact of life</a:t>
            </a:r>
            <a:r>
              <a:rPr lang="en-US" dirty="0"/>
              <a:t>.  </a:t>
            </a:r>
          </a:p>
          <a:p>
            <a:pPr marL="0" indent="0" algn="ctr" eaLnBrk="1" hangingPunct="1">
              <a:lnSpc>
                <a:spcPct val="90000"/>
              </a:lnSpc>
              <a:buNone/>
            </a:pPr>
            <a:endParaRPr lang="en-US" sz="300" dirty="0"/>
          </a:p>
          <a:p>
            <a:pPr marL="0" indent="0" algn="ctr" eaLnBrk="1" hangingPunct="1">
              <a:lnSpc>
                <a:spcPct val="90000"/>
              </a:lnSpc>
              <a:buNone/>
            </a:pPr>
            <a:r>
              <a:rPr lang="en-US" dirty="0">
                <a:solidFill>
                  <a:schemeClr val="accent1"/>
                </a:solidFill>
              </a:rPr>
              <a:t>This acceptance may explain why they seem to be able to </a:t>
            </a:r>
          </a:p>
          <a:p>
            <a:pPr marL="0" indent="0" algn="ctr" eaLnBrk="1" hangingPunct="1">
              <a:lnSpc>
                <a:spcPct val="90000"/>
              </a:lnSpc>
              <a:buNone/>
            </a:pPr>
            <a:r>
              <a:rPr lang="en-US" sz="3600" b="1" dirty="0"/>
              <a:t>enjoy life more for the moment </a:t>
            </a:r>
          </a:p>
          <a:p>
            <a:pPr marL="0" indent="0" algn="ctr" eaLnBrk="1" hangingPunct="1">
              <a:lnSpc>
                <a:spcPct val="90000"/>
              </a:lnSpc>
              <a:buNone/>
            </a:pPr>
            <a:r>
              <a:rPr lang="en-US" dirty="0">
                <a:solidFill>
                  <a:schemeClr val="accent1"/>
                </a:solidFill>
              </a:rPr>
              <a:t>and why the are willing </a:t>
            </a:r>
          </a:p>
          <a:p>
            <a:pPr marL="0" indent="0" algn="ctr" eaLnBrk="1" hangingPunct="1">
              <a:lnSpc>
                <a:spcPct val="90000"/>
              </a:lnSpc>
              <a:buNone/>
            </a:pPr>
            <a:r>
              <a:rPr lang="en-US" sz="3600" b="1" dirty="0"/>
              <a:t>to accept events as they happen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04926137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3731" name="Rectangle 3"/>
          <p:cNvSpPr>
            <a:spLocks noGrp="1" noChangeArrowheads="1"/>
          </p:cNvSpPr>
          <p:nvPr>
            <p:ph type="body" idx="1"/>
          </p:nvPr>
        </p:nvSpPr>
        <p:spPr>
          <a:xfrm>
            <a:off x="914400" y="1643742"/>
            <a:ext cx="7315200" cy="3877985"/>
          </a:xfrm>
        </p:spPr>
        <p:txBody>
          <a:bodyPr/>
          <a:lstStyle/>
          <a:p>
            <a:pPr marL="0" indent="0" algn="ctr" eaLnBrk="1" hangingPunct="1">
              <a:lnSpc>
                <a:spcPct val="90000"/>
              </a:lnSpc>
              <a:buNone/>
            </a:pPr>
            <a:r>
              <a:rPr lang="en-US" dirty="0"/>
              <a:t>Italians tend to feel that </a:t>
            </a:r>
          </a:p>
          <a:p>
            <a:pPr marL="0" indent="0" algn="ctr" eaLnBrk="1" hangingPunct="1">
              <a:lnSpc>
                <a:spcPct val="90000"/>
              </a:lnSpc>
              <a:buNone/>
            </a:pPr>
            <a:endParaRPr lang="en-US" sz="1200" dirty="0"/>
          </a:p>
          <a:p>
            <a:pPr marL="0" indent="0" algn="ctr" eaLnBrk="1" hangingPunct="1">
              <a:lnSpc>
                <a:spcPct val="90000"/>
              </a:lnSpc>
              <a:buNone/>
            </a:pPr>
            <a:r>
              <a:rPr lang="en-US" sz="4000" b="1" dirty="0"/>
              <a:t>if something is going to happen, </a:t>
            </a:r>
          </a:p>
          <a:p>
            <a:pPr marL="0" indent="0" algn="ctr" eaLnBrk="1" hangingPunct="1">
              <a:lnSpc>
                <a:spcPct val="90000"/>
              </a:lnSpc>
              <a:buNone/>
            </a:pPr>
            <a:r>
              <a:rPr lang="en-US" sz="4000" b="1" dirty="0"/>
              <a:t>it will, </a:t>
            </a:r>
          </a:p>
          <a:p>
            <a:pPr marL="0" indent="0" algn="ctr" eaLnBrk="1" hangingPunct="1">
              <a:lnSpc>
                <a:spcPct val="90000"/>
              </a:lnSpc>
              <a:buNone/>
            </a:pPr>
            <a:r>
              <a:rPr lang="en-US" sz="4000" b="1" dirty="0"/>
              <a:t>and that not much can be done about it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13957376"/>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3108328" y="6551842"/>
            <a:ext cx="29209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https://www.bbc.com/news/world-europe-66429342</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8" name="Picture 7">
            <a:extLst>
              <a:ext uri="{FF2B5EF4-FFF2-40B4-BE49-F238E27FC236}">
                <a16:creationId xmlns:a16="http://schemas.microsoft.com/office/drawing/2014/main" id="{4DD4B3F7-4CD7-3841-03E8-D7FB27EDD127}"/>
              </a:ext>
            </a:extLst>
          </p:cNvPr>
          <p:cNvPicPr>
            <a:picLocks noChangeAspect="1"/>
          </p:cNvPicPr>
          <p:nvPr/>
        </p:nvPicPr>
        <p:blipFill>
          <a:blip r:embed="rId3"/>
          <a:stretch>
            <a:fillRect/>
          </a:stretch>
        </p:blipFill>
        <p:spPr>
          <a:xfrm>
            <a:off x="1419063" y="447522"/>
            <a:ext cx="6305874" cy="5962956"/>
          </a:xfrm>
          <a:prstGeom prst="rect">
            <a:avLst/>
          </a:prstGeom>
        </p:spPr>
      </p:pic>
      <p:sp>
        <p:nvSpPr>
          <p:cNvPr id="9" name="Rectangle 2">
            <a:extLst>
              <a:ext uri="{FF2B5EF4-FFF2-40B4-BE49-F238E27FC236}">
                <a16:creationId xmlns:a16="http://schemas.microsoft.com/office/drawing/2014/main" id="{8107D30D-A274-2CE6-FBBD-0E931098555F}"/>
              </a:ext>
            </a:extLst>
          </p:cNvPr>
          <p:cNvSpPr>
            <a:spLocks noGrp="1" noChangeArrowheads="1"/>
          </p:cNvSpPr>
          <p:nvPr>
            <p:ph type="title"/>
          </p:nvPr>
        </p:nvSpPr>
        <p:spPr>
          <a:xfrm>
            <a:off x="1447800" y="1143000"/>
            <a:ext cx="2209800" cy="838200"/>
          </a:xfrm>
          <a:solidFill>
            <a:schemeClr val="bg1"/>
          </a:solidFill>
        </p:spPr>
        <p:txBody>
          <a:bodyPr/>
          <a:lstStyle/>
          <a:p>
            <a:pPr algn="l" eaLnBrk="1" hangingPunct="1"/>
            <a:r>
              <a:rPr lang="en-US" sz="1800" dirty="0"/>
              <a:t>7 August 2023</a:t>
            </a:r>
            <a:endParaRPr lang="en-US" sz="1800" i="1" dirty="0"/>
          </a:p>
        </p:txBody>
      </p:sp>
      <p:pic>
        <p:nvPicPr>
          <p:cNvPr id="11" name="Picture 10" descr="A red and white logo&#10;&#10;Description automatically generated">
            <a:extLst>
              <a:ext uri="{FF2B5EF4-FFF2-40B4-BE49-F238E27FC236}">
                <a16:creationId xmlns:a16="http://schemas.microsoft.com/office/drawing/2014/main" id="{49CF70D3-DA31-92BC-7787-09080DEA52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20696" y="1104900"/>
            <a:ext cx="1822704" cy="876300"/>
          </a:xfrm>
          <a:prstGeom prst="rect">
            <a:avLst/>
          </a:prstGeom>
        </p:spPr>
      </p:pic>
    </p:spTree>
    <p:extLst>
      <p:ext uri="{BB962C8B-B14F-4D97-AF65-F5344CB8AC3E}">
        <p14:creationId xmlns:p14="http://schemas.microsoft.com/office/powerpoint/2010/main" val="234506375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4755" name="Rectangle 3"/>
          <p:cNvSpPr>
            <a:spLocks noGrp="1" noChangeArrowheads="1"/>
          </p:cNvSpPr>
          <p:nvPr>
            <p:ph type="body" idx="1"/>
          </p:nvPr>
        </p:nvSpPr>
        <p:spPr>
          <a:xfrm>
            <a:off x="914400" y="1414082"/>
            <a:ext cx="7315200" cy="3170099"/>
          </a:xfrm>
        </p:spPr>
        <p:txBody>
          <a:bodyPr/>
          <a:lstStyle/>
          <a:p>
            <a:pPr eaLnBrk="1" hangingPunct="1"/>
            <a:endParaRPr lang="en-US" dirty="0"/>
          </a:p>
          <a:p>
            <a:pPr eaLnBrk="1" hangingPunct="1"/>
            <a:endParaRPr lang="en-US" dirty="0"/>
          </a:p>
          <a:p>
            <a:pPr eaLnBrk="1" hangingPunct="1"/>
            <a:endParaRPr lang="en-US" dirty="0"/>
          </a:p>
          <a:p>
            <a:pPr marL="0" indent="0" algn="ctr" eaLnBrk="1" hangingPunct="1">
              <a:buNone/>
            </a:pPr>
            <a:r>
              <a:rPr lang="en-US" dirty="0"/>
              <a:t>George Foster: </a:t>
            </a:r>
          </a:p>
          <a:p>
            <a:pPr marL="0" indent="0" algn="ctr" eaLnBrk="1" hangingPunct="1">
              <a:buNone/>
            </a:pPr>
            <a:r>
              <a:rPr lang="en-US" sz="4400" b="1" dirty="0"/>
              <a:t>“Peasant Fatalism”</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54845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3144215960"/>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9" name="Text Box 3"/>
          <p:cNvSpPr txBox="1">
            <a:spLocks noChangeArrowheads="1"/>
          </p:cNvSpPr>
          <p:nvPr/>
        </p:nvSpPr>
        <p:spPr bwMode="auto">
          <a:xfrm>
            <a:off x="3405188" y="6400574"/>
            <a:ext cx="2309812" cy="366712"/>
          </a:xfrm>
          <a:prstGeom prst="rect">
            <a:avLst/>
          </a:prstGeom>
          <a:noFill/>
          <a:ln w="2857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err="1">
                <a:ln>
                  <a:noFill/>
                </a:ln>
                <a:solidFill>
                  <a:srgbClr val="000000"/>
                </a:solidFill>
                <a:effectLst/>
                <a:uLnTx/>
                <a:uFillTx/>
                <a:latin typeface="Arial" charset="0"/>
                <a:ea typeface="+mn-ea"/>
                <a:cs typeface="+mn-cs"/>
                <a:hlinkClick r:id="rId2"/>
              </a:rPr>
              <a:t>Parman's</a:t>
            </a:r>
            <a:r>
              <a:rPr kumimoji="0" lang="en-US" sz="1200" b="0" i="0" u="none" strike="noStrike" kern="1200" cap="none" spc="0" normalizeH="0" baseline="0" noProof="0" dirty="0">
                <a:ln>
                  <a:noFill/>
                </a:ln>
                <a:solidFill>
                  <a:srgbClr val="000000"/>
                </a:solidFill>
                <a:effectLst/>
                <a:uLnTx/>
                <a:uFillTx/>
                <a:latin typeface="Arial" charset="0"/>
                <a:ea typeface="+mn-ea"/>
                <a:cs typeface="+mn-cs"/>
                <a:hlinkClick r:id="rId2"/>
              </a:rPr>
              <a:t> classic picks</a:t>
            </a:r>
            <a:r>
              <a:rPr kumimoji="0" lang="en-US" sz="1800" b="0" i="0" u="none" strike="noStrike" kern="1200" cap="none" spc="0" normalizeH="0" baseline="0" noProof="0" dirty="0">
                <a:ln>
                  <a:noFill/>
                </a:ln>
                <a:solidFill>
                  <a:srgbClr val="000000"/>
                </a:solidFill>
                <a:effectLst/>
                <a:uLnTx/>
                <a:uFillTx/>
                <a:latin typeface="Arial" charset="0"/>
                <a:ea typeface="+mn-ea"/>
                <a:cs typeface="+mn-cs"/>
              </a:rPr>
              <a:t> </a:t>
            </a:r>
            <a:r>
              <a:rPr kumimoji="0" lang="en-US" sz="800" b="0" i="0" u="none" strike="noStrike" kern="1200" cap="none" spc="0" normalizeH="0" baseline="0" noProof="0" dirty="0">
                <a:ln>
                  <a:noFill/>
                </a:ln>
                <a:solidFill>
                  <a:srgbClr val="000000"/>
                </a:solidFill>
                <a:effectLst/>
                <a:uLnTx/>
                <a:uFillTx/>
                <a:latin typeface="Arial" charset="0"/>
                <a:ea typeface="+mn-ea"/>
                <a:cs typeface="+mn-cs"/>
              </a:rPr>
              <a:t>-- Tony Galt</a:t>
            </a:r>
          </a:p>
        </p:txBody>
      </p:sp>
      <p:sp>
        <p:nvSpPr>
          <p:cNvPr id="75780" name="Rectangle 4"/>
          <p:cNvSpPr>
            <a:spLocks noGrp="1" noChangeArrowheads="1"/>
          </p:cNvSpPr>
          <p:nvPr>
            <p:ph type="title"/>
          </p:nvPr>
        </p:nvSpPr>
        <p:spPr bwMode="auto">
          <a:xfrm>
            <a:off x="457200" y="427038"/>
            <a:ext cx="8229600" cy="411162"/>
          </a:xfrm>
          <a:solidFill>
            <a:srgbClr val="FFFFFF"/>
          </a:solidFill>
          <a:ln>
            <a:miter lim="800000"/>
            <a:headEnd/>
            <a:tailEnd/>
          </a:ln>
        </p:spPr>
        <p:txBody>
          <a:bodyPr vert="horz" wrap="square" lIns="91440" tIns="45720" rIns="91440" bIns="45720" numCol="1" anchor="t" anchorCtr="0" compatLnSpc="1">
            <a:prstTxWarp prst="textNoShape">
              <a:avLst/>
            </a:prstTxWarp>
          </a:bodyPr>
          <a:lstStyle/>
          <a:p>
            <a:pPr eaLnBrk="1" hangingPunct="1"/>
            <a:r>
              <a:rPr lang="en-US" sz="1800"/>
              <a:t>“Classics" in the Anthropology of Europe</a:t>
            </a:r>
          </a:p>
        </p:txBody>
      </p:sp>
      <p:pic>
        <p:nvPicPr>
          <p:cNvPr id="75781" name="Picture 5"/>
          <p:cNvPicPr>
            <a:picLocks noChangeAspect="1" noChangeArrowheads="1"/>
          </p:cNvPicPr>
          <p:nvPr/>
        </p:nvPicPr>
        <p:blipFill>
          <a:blip r:embed="rId3" cstate="print"/>
          <a:srcRect/>
          <a:stretch>
            <a:fillRect/>
          </a:stretch>
        </p:blipFill>
        <p:spPr bwMode="auto">
          <a:xfrm>
            <a:off x="5199744" y="3635826"/>
            <a:ext cx="2552700" cy="2552700"/>
          </a:xfrm>
          <a:prstGeom prst="rect">
            <a:avLst/>
          </a:prstGeom>
          <a:noFill/>
          <a:ln w="9525" algn="ctr">
            <a:noFill/>
            <a:miter lim="800000"/>
            <a:headEnd/>
            <a:tailEnd/>
          </a:ln>
        </p:spPr>
      </p:pic>
      <p:sp>
        <p:nvSpPr>
          <p:cNvPr id="7" name="Rectangle 2"/>
          <p:cNvSpPr txBox="1">
            <a:spLocks noChangeArrowheads="1"/>
          </p:cNvSpPr>
          <p:nvPr/>
        </p:nvSpPr>
        <p:spPr bwMode="auto">
          <a:xfrm>
            <a:off x="914400" y="1282474"/>
            <a:ext cx="7315200"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marL="0" marR="0" lvl="0" indent="0" algn="ctr" defTabSz="914400" rtl="0" eaLnBrk="1" fontAlgn="base" latinLnBrk="0" hangingPunct="1">
              <a:lnSpc>
                <a:spcPct val="120000"/>
              </a:lnSpc>
              <a:spcBef>
                <a:spcPct val="20000"/>
              </a:spcBef>
              <a:spcAft>
                <a:spcPct val="0"/>
              </a:spcAft>
              <a:buClrTx/>
              <a:buSzTx/>
              <a:buFontTx/>
              <a:buNone/>
              <a:tabLst>
                <a:tab pos="0" algn="l"/>
              </a:tabLst>
              <a:defRPr/>
            </a:pPr>
            <a:r>
              <a:rPr kumimoji="0" lang="en-US" sz="3200" b="0" i="0" u="none" strike="noStrike" kern="0" cap="none" spc="0" normalizeH="0" baseline="0" noProof="0" dirty="0">
                <a:ln>
                  <a:noFill/>
                </a:ln>
                <a:solidFill>
                  <a:srgbClr val="000000"/>
                </a:solidFill>
                <a:effectLst/>
                <a:uLnTx/>
                <a:uFillTx/>
                <a:latin typeface="Arial"/>
                <a:ea typeface="+mn-ea"/>
                <a:cs typeface="+mn-cs"/>
              </a:rPr>
              <a:t>George Foster</a:t>
            </a:r>
          </a:p>
          <a:p>
            <a:pPr marL="514350" marR="0" lvl="0" indent="-514350" algn="l" defTabSz="914400" rtl="0" eaLnBrk="1" fontAlgn="base" latinLnBrk="0" hangingPunct="1">
              <a:lnSpc>
                <a:spcPct val="120000"/>
              </a:lnSpc>
              <a:spcBef>
                <a:spcPct val="20000"/>
              </a:spcBef>
              <a:spcAft>
                <a:spcPct val="0"/>
              </a:spcAft>
              <a:buClrTx/>
              <a:buSzTx/>
              <a:buFontTx/>
              <a:buAutoNum type="arabicPlain" startAt="1965"/>
              <a:tabLst>
                <a:tab pos="0" algn="l"/>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 “Peasant Society and the 	Image of Limited Good.” </a:t>
            </a:r>
          </a:p>
          <a:p>
            <a:pPr marL="514350" marR="0" lvl="0" indent="-514350" algn="l" defTabSz="914400" rtl="0" eaLnBrk="1" fontAlgn="base" latinLnBrk="0" hangingPunct="1">
              <a:lnSpc>
                <a:spcPct val="120000"/>
              </a:lnSpc>
              <a:spcBef>
                <a:spcPct val="20000"/>
              </a:spcBef>
              <a:spcAft>
                <a:spcPct val="0"/>
              </a:spcAft>
              <a:buClrTx/>
              <a:buSzTx/>
              <a:buFontTx/>
              <a:buNone/>
              <a:tabLst>
                <a:tab pos="0" algn="l"/>
              </a:tabLst>
              <a:defRPr/>
            </a:pPr>
            <a:r>
              <a:rPr kumimoji="0" lang="en-US" sz="2800" b="0" i="1" u="none" strike="noStrike" kern="0" cap="none" spc="0" normalizeH="0" baseline="0" noProof="0" dirty="0">
                <a:ln>
                  <a:noFill/>
                </a:ln>
                <a:solidFill>
                  <a:srgbClr val="000000"/>
                </a:solidFill>
                <a:effectLst/>
                <a:uLnTx/>
                <a:uFillTx/>
                <a:latin typeface="Arial"/>
                <a:ea typeface="+mn-ea"/>
                <a:cs typeface="+mn-cs"/>
              </a:rPr>
              <a:t>			American </a:t>
            </a:r>
          </a:p>
          <a:p>
            <a:pPr marL="514350" marR="0" lvl="0" indent="-514350" algn="l" defTabSz="914400" rtl="0" eaLnBrk="1" fontAlgn="base" latinLnBrk="0" hangingPunct="1">
              <a:lnSpc>
                <a:spcPct val="120000"/>
              </a:lnSpc>
              <a:spcBef>
                <a:spcPct val="20000"/>
              </a:spcBef>
              <a:spcAft>
                <a:spcPct val="0"/>
              </a:spcAft>
              <a:buClrTx/>
              <a:buSzTx/>
              <a:buFontTx/>
              <a:buNone/>
              <a:tabLst>
                <a:tab pos="0" algn="l"/>
              </a:tabLst>
              <a:defRPr/>
            </a:pPr>
            <a:r>
              <a:rPr kumimoji="0" lang="en-US" sz="2800" b="0" i="1" u="none" strike="noStrike" kern="0" cap="none" spc="0" normalizeH="0" baseline="0" noProof="0" dirty="0">
                <a:ln>
                  <a:noFill/>
                </a:ln>
                <a:solidFill>
                  <a:srgbClr val="000000"/>
                </a:solidFill>
                <a:effectLst/>
                <a:uLnTx/>
                <a:uFillTx/>
                <a:latin typeface="Arial"/>
                <a:ea typeface="+mn-ea"/>
                <a:cs typeface="+mn-cs"/>
              </a:rPr>
              <a:t>			Anthropologist</a:t>
            </a:r>
            <a:r>
              <a:rPr kumimoji="0" lang="en-US" sz="2800" b="0" i="0" u="none" strike="noStrike" kern="0" cap="none" spc="0" normalizeH="0" baseline="0" noProof="0" dirty="0">
                <a:ln>
                  <a:noFill/>
                </a:ln>
                <a:solidFill>
                  <a:srgbClr val="000000"/>
                </a:solidFill>
                <a:effectLst/>
                <a:uLnTx/>
                <a:uFillTx/>
                <a:latin typeface="Arial"/>
                <a:ea typeface="+mn-ea"/>
                <a:cs typeface="+mn-cs"/>
              </a:rPr>
              <a:t> </a:t>
            </a:r>
          </a:p>
          <a:p>
            <a:pPr marL="514350" marR="0" lvl="0" indent="-514350" algn="l" defTabSz="914400" rtl="0" eaLnBrk="1" fontAlgn="base" latinLnBrk="0" hangingPunct="1">
              <a:lnSpc>
                <a:spcPct val="120000"/>
              </a:lnSpc>
              <a:spcBef>
                <a:spcPct val="20000"/>
              </a:spcBef>
              <a:spcAft>
                <a:spcPct val="0"/>
              </a:spcAft>
              <a:buClrTx/>
              <a:buSzTx/>
              <a:buFontTx/>
              <a:buNone/>
              <a:tabLst>
                <a:tab pos="0" algn="l"/>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			67:293-315.</a:t>
            </a:r>
            <a:r>
              <a:rPr kumimoji="0" lang="en-US" sz="2400" b="0" i="0" u="none" strike="noStrike" kern="0" cap="none" spc="0" normalizeH="0" baseline="0" noProof="0" dirty="0">
                <a:ln>
                  <a:noFill/>
                </a:ln>
                <a:solidFill>
                  <a:srgbClr val="000000"/>
                </a:solidFill>
                <a:effectLst/>
                <a:uLnTx/>
                <a:uFillTx/>
                <a:latin typeface="Arial"/>
                <a:ea typeface="+mn-ea"/>
                <a:cs typeface="+mn-cs"/>
              </a:rPr>
              <a:t> </a:t>
            </a:r>
          </a:p>
        </p:txBody>
      </p:sp>
    </p:spTree>
    <p:extLst>
      <p:ext uri="{BB962C8B-B14F-4D97-AF65-F5344CB8AC3E}">
        <p14:creationId xmlns:p14="http://schemas.microsoft.com/office/powerpoint/2010/main" val="1859151684"/>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1025210" y="2133600"/>
            <a:ext cx="5908990"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Some Background to the Country</a:t>
            </a:r>
          </a:p>
        </p:txBody>
      </p:sp>
      <p:sp>
        <p:nvSpPr>
          <p:cNvPr id="6" name="Text Box 3"/>
          <p:cNvSpPr txBox="1">
            <a:spLocks noChangeArrowheads="1"/>
          </p:cNvSpPr>
          <p:nvPr/>
        </p:nvSpPr>
        <p:spPr bwMode="auto">
          <a:xfrm>
            <a:off x="457200" y="2638961"/>
            <a:ext cx="6705600" cy="144655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 History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and World View</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6803" name="Rectangle 3"/>
          <p:cNvSpPr>
            <a:spLocks noGrp="1" noChangeArrowheads="1"/>
          </p:cNvSpPr>
          <p:nvPr>
            <p:ph type="body" idx="1"/>
          </p:nvPr>
        </p:nvSpPr>
        <p:spPr>
          <a:xfrm>
            <a:off x="914400" y="2311634"/>
            <a:ext cx="7315200" cy="3022366"/>
          </a:xfrm>
        </p:spPr>
        <p:txBody>
          <a:bodyPr/>
          <a:lstStyle/>
          <a:p>
            <a:pPr eaLnBrk="1" hangingPunct="1"/>
            <a:endParaRPr lang="en-US" dirty="0"/>
          </a:p>
          <a:p>
            <a:pPr marL="0" indent="0" algn="ctr" eaLnBrk="1" hangingPunct="1">
              <a:buNone/>
            </a:pPr>
            <a:r>
              <a:rPr lang="en-US" sz="4400" b="1" dirty="0"/>
              <a:t>Italy’s history is filled </a:t>
            </a:r>
          </a:p>
          <a:p>
            <a:pPr marL="0" indent="0" algn="ctr" eaLnBrk="1" hangingPunct="1">
              <a:buNone/>
            </a:pPr>
            <a:r>
              <a:rPr lang="en-US" sz="4400" b="1" dirty="0"/>
              <a:t>with many culturally rich </a:t>
            </a:r>
          </a:p>
          <a:p>
            <a:pPr marL="0" indent="0" algn="ctr" eaLnBrk="1" hangingPunct="1">
              <a:buNone/>
            </a:pPr>
            <a:r>
              <a:rPr lang="en-US" sz="4400" b="1" dirty="0"/>
              <a:t>and influential periods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0727267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34847574"/>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05000" y="3780491"/>
            <a:ext cx="5334000" cy="643533"/>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Arial" charset="0"/>
                <a:ea typeface="+mn-ea"/>
                <a:cs typeface="+mn-cs"/>
              </a:rPr>
              <a:t>some examples . . .</a:t>
            </a:r>
          </a:p>
        </p:txBody>
      </p:sp>
    </p:spTree>
    <p:extLst>
      <p:ext uri="{BB962C8B-B14F-4D97-AF65-F5344CB8AC3E}">
        <p14:creationId xmlns:p14="http://schemas.microsoft.com/office/powerpoint/2010/main" val="1047707840"/>
      </p:ext>
    </p:extLst>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260458"/>
            <a:ext cx="7315200" cy="3378342"/>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Freeform 2"/>
          <p:cNvSpPr/>
          <p:nvPr/>
        </p:nvSpPr>
        <p:spPr>
          <a:xfrm>
            <a:off x="2017147" y="3947886"/>
            <a:ext cx="4964224" cy="653143"/>
          </a:xfrm>
          <a:custGeom>
            <a:avLst/>
            <a:gdLst>
              <a:gd name="connsiteX0" fmla="*/ 1088910 w 4964224"/>
              <a:gd name="connsiteY0" fmla="*/ 609600 h 653143"/>
              <a:gd name="connsiteX1" fmla="*/ 1335653 w 4964224"/>
              <a:gd name="connsiteY1" fmla="*/ 624114 h 653143"/>
              <a:gd name="connsiteX2" fmla="*/ 1437253 w 4964224"/>
              <a:gd name="connsiteY2" fmla="*/ 638628 h 653143"/>
              <a:gd name="connsiteX3" fmla="*/ 1698510 w 4964224"/>
              <a:gd name="connsiteY3" fmla="*/ 624114 h 653143"/>
              <a:gd name="connsiteX4" fmla="*/ 2758053 w 4964224"/>
              <a:gd name="connsiteY4" fmla="*/ 609600 h 653143"/>
              <a:gd name="connsiteX5" fmla="*/ 3570853 w 4964224"/>
              <a:gd name="connsiteY5" fmla="*/ 624114 h 653143"/>
              <a:gd name="connsiteX6" fmla="*/ 4223996 w 4964224"/>
              <a:gd name="connsiteY6" fmla="*/ 638628 h 653143"/>
              <a:gd name="connsiteX7" fmla="*/ 4354624 w 4964224"/>
              <a:gd name="connsiteY7" fmla="*/ 653143 h 653143"/>
              <a:gd name="connsiteX8" fmla="*/ 4702967 w 4964224"/>
              <a:gd name="connsiteY8" fmla="*/ 624114 h 653143"/>
              <a:gd name="connsiteX9" fmla="*/ 4746510 w 4964224"/>
              <a:gd name="connsiteY9" fmla="*/ 609600 h 653143"/>
              <a:gd name="connsiteX10" fmla="*/ 4790053 w 4964224"/>
              <a:gd name="connsiteY10" fmla="*/ 580571 h 653143"/>
              <a:gd name="connsiteX11" fmla="*/ 4877139 w 4964224"/>
              <a:gd name="connsiteY11" fmla="*/ 551543 h 653143"/>
              <a:gd name="connsiteX12" fmla="*/ 4949710 w 4964224"/>
              <a:gd name="connsiteY12" fmla="*/ 420914 h 653143"/>
              <a:gd name="connsiteX13" fmla="*/ 4964224 w 4964224"/>
              <a:gd name="connsiteY13" fmla="*/ 362857 h 653143"/>
              <a:gd name="connsiteX14" fmla="*/ 4949710 w 4964224"/>
              <a:gd name="connsiteY14" fmla="*/ 275771 h 653143"/>
              <a:gd name="connsiteX15" fmla="*/ 4935196 w 4964224"/>
              <a:gd name="connsiteY15" fmla="*/ 232228 h 653143"/>
              <a:gd name="connsiteX16" fmla="*/ 4761024 w 4964224"/>
              <a:gd name="connsiteY16" fmla="*/ 145143 h 653143"/>
              <a:gd name="connsiteX17" fmla="*/ 4615882 w 4964224"/>
              <a:gd name="connsiteY17" fmla="*/ 87085 h 653143"/>
              <a:gd name="connsiteX18" fmla="*/ 4572339 w 4964224"/>
              <a:gd name="connsiteY18" fmla="*/ 72571 h 653143"/>
              <a:gd name="connsiteX19" fmla="*/ 4398167 w 4964224"/>
              <a:gd name="connsiteY19" fmla="*/ 58057 h 653143"/>
              <a:gd name="connsiteX20" fmla="*/ 4209482 w 4964224"/>
              <a:gd name="connsiteY20" fmla="*/ 72571 h 653143"/>
              <a:gd name="connsiteX21" fmla="*/ 3788567 w 4964224"/>
              <a:gd name="connsiteY21" fmla="*/ 101600 h 653143"/>
              <a:gd name="connsiteX22" fmla="*/ 3077367 w 4964224"/>
              <a:gd name="connsiteY22" fmla="*/ 87085 h 653143"/>
              <a:gd name="connsiteX23" fmla="*/ 3019310 w 4964224"/>
              <a:gd name="connsiteY23" fmla="*/ 72571 h 653143"/>
              <a:gd name="connsiteX24" fmla="*/ 2540339 w 4964224"/>
              <a:gd name="connsiteY24" fmla="*/ 87085 h 653143"/>
              <a:gd name="connsiteX25" fmla="*/ 2351653 w 4964224"/>
              <a:gd name="connsiteY25" fmla="*/ 101600 h 653143"/>
              <a:gd name="connsiteX26" fmla="*/ 2250053 w 4964224"/>
              <a:gd name="connsiteY26" fmla="*/ 116114 h 653143"/>
              <a:gd name="connsiteX27" fmla="*/ 1887196 w 4964224"/>
              <a:gd name="connsiteY27" fmla="*/ 87085 h 653143"/>
              <a:gd name="connsiteX28" fmla="*/ 1800110 w 4964224"/>
              <a:gd name="connsiteY28" fmla="*/ 72571 h 653143"/>
              <a:gd name="connsiteX29" fmla="*/ 1582396 w 4964224"/>
              <a:gd name="connsiteY29" fmla="*/ 58057 h 653143"/>
              <a:gd name="connsiteX30" fmla="*/ 1335653 w 4964224"/>
              <a:gd name="connsiteY30" fmla="*/ 29028 h 653143"/>
              <a:gd name="connsiteX31" fmla="*/ 1248567 w 4964224"/>
              <a:gd name="connsiteY31" fmla="*/ 14514 h 653143"/>
              <a:gd name="connsiteX32" fmla="*/ 769596 w 4964224"/>
              <a:gd name="connsiteY32" fmla="*/ 0 h 653143"/>
              <a:gd name="connsiteX33" fmla="*/ 334167 w 4964224"/>
              <a:gd name="connsiteY33" fmla="*/ 29028 h 653143"/>
              <a:gd name="connsiteX34" fmla="*/ 247082 w 4964224"/>
              <a:gd name="connsiteY34" fmla="*/ 58057 h 653143"/>
              <a:gd name="connsiteX35" fmla="*/ 159996 w 4964224"/>
              <a:gd name="connsiteY35" fmla="*/ 101600 h 653143"/>
              <a:gd name="connsiteX36" fmla="*/ 72910 w 4964224"/>
              <a:gd name="connsiteY36" fmla="*/ 159657 h 653143"/>
              <a:gd name="connsiteX37" fmla="*/ 29367 w 4964224"/>
              <a:gd name="connsiteY37" fmla="*/ 188685 h 653143"/>
              <a:gd name="connsiteX38" fmla="*/ 339 w 4964224"/>
              <a:gd name="connsiteY38" fmla="*/ 275771 h 653143"/>
              <a:gd name="connsiteX39" fmla="*/ 29367 w 4964224"/>
              <a:gd name="connsiteY39" fmla="*/ 449943 h 653143"/>
              <a:gd name="connsiteX40" fmla="*/ 145482 w 4964224"/>
              <a:gd name="connsiteY40" fmla="*/ 551543 h 653143"/>
              <a:gd name="connsiteX41" fmla="*/ 697024 w 4964224"/>
              <a:gd name="connsiteY41" fmla="*/ 595085 h 653143"/>
              <a:gd name="connsiteX42" fmla="*/ 958282 w 4964224"/>
              <a:gd name="connsiteY42" fmla="*/ 609600 h 653143"/>
              <a:gd name="connsiteX43" fmla="*/ 1074396 w 4964224"/>
              <a:gd name="connsiteY43" fmla="*/ 624114 h 653143"/>
              <a:gd name="connsiteX44" fmla="*/ 1146967 w 4964224"/>
              <a:gd name="connsiteY44" fmla="*/ 638628 h 653143"/>
              <a:gd name="connsiteX45" fmla="*/ 1306624 w 4964224"/>
              <a:gd name="connsiteY45" fmla="*/ 638628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64224" h="653143">
                <a:moveTo>
                  <a:pt x="1088910" y="609600"/>
                </a:moveTo>
                <a:cubicBezTo>
                  <a:pt x="1171158" y="614438"/>
                  <a:pt x="1253548" y="617272"/>
                  <a:pt x="1335653" y="624114"/>
                </a:cubicBezTo>
                <a:cubicBezTo>
                  <a:pt x="1369745" y="626955"/>
                  <a:pt x="1403043" y="638628"/>
                  <a:pt x="1437253" y="638628"/>
                </a:cubicBezTo>
                <a:cubicBezTo>
                  <a:pt x="1524473" y="638628"/>
                  <a:pt x="1611311" y="626030"/>
                  <a:pt x="1698510" y="624114"/>
                </a:cubicBezTo>
                <a:lnTo>
                  <a:pt x="2758053" y="609600"/>
                </a:lnTo>
                <a:cubicBezTo>
                  <a:pt x="3186514" y="573893"/>
                  <a:pt x="2720656" y="605221"/>
                  <a:pt x="3570853" y="624114"/>
                </a:cubicBezTo>
                <a:lnTo>
                  <a:pt x="4223996" y="638628"/>
                </a:lnTo>
                <a:cubicBezTo>
                  <a:pt x="4267539" y="643466"/>
                  <a:pt x="4310813" y="653143"/>
                  <a:pt x="4354624" y="653143"/>
                </a:cubicBezTo>
                <a:cubicBezTo>
                  <a:pt x="4444331" y="653143"/>
                  <a:pt x="4597645" y="647518"/>
                  <a:pt x="4702967" y="624114"/>
                </a:cubicBezTo>
                <a:cubicBezTo>
                  <a:pt x="4717902" y="620795"/>
                  <a:pt x="4731996" y="614438"/>
                  <a:pt x="4746510" y="609600"/>
                </a:cubicBezTo>
                <a:cubicBezTo>
                  <a:pt x="4761024" y="599924"/>
                  <a:pt x="4774112" y="587656"/>
                  <a:pt x="4790053" y="580571"/>
                </a:cubicBezTo>
                <a:cubicBezTo>
                  <a:pt x="4818015" y="568144"/>
                  <a:pt x="4877139" y="551543"/>
                  <a:pt x="4877139" y="551543"/>
                </a:cubicBezTo>
                <a:cubicBezTo>
                  <a:pt x="4929119" y="473572"/>
                  <a:pt x="4930550" y="487975"/>
                  <a:pt x="4949710" y="420914"/>
                </a:cubicBezTo>
                <a:cubicBezTo>
                  <a:pt x="4955190" y="401734"/>
                  <a:pt x="4959386" y="382209"/>
                  <a:pt x="4964224" y="362857"/>
                </a:cubicBezTo>
                <a:cubicBezTo>
                  <a:pt x="4959386" y="333828"/>
                  <a:pt x="4956094" y="304499"/>
                  <a:pt x="4949710" y="275771"/>
                </a:cubicBezTo>
                <a:cubicBezTo>
                  <a:pt x="4946391" y="260836"/>
                  <a:pt x="4946014" y="243046"/>
                  <a:pt x="4935196" y="232228"/>
                </a:cubicBezTo>
                <a:cubicBezTo>
                  <a:pt x="4852001" y="149033"/>
                  <a:pt x="4855466" y="192365"/>
                  <a:pt x="4761024" y="145143"/>
                </a:cubicBezTo>
                <a:cubicBezTo>
                  <a:pt x="4675601" y="102431"/>
                  <a:pt x="4723490" y="122955"/>
                  <a:pt x="4615882" y="87085"/>
                </a:cubicBezTo>
                <a:cubicBezTo>
                  <a:pt x="4601368" y="82247"/>
                  <a:pt x="4587586" y="73842"/>
                  <a:pt x="4572339" y="72571"/>
                </a:cubicBezTo>
                <a:lnTo>
                  <a:pt x="4398167" y="58057"/>
                </a:lnTo>
                <a:lnTo>
                  <a:pt x="4209482" y="72571"/>
                </a:lnTo>
                <a:lnTo>
                  <a:pt x="3788567" y="101600"/>
                </a:lnTo>
                <a:lnTo>
                  <a:pt x="3077367" y="87085"/>
                </a:lnTo>
                <a:cubicBezTo>
                  <a:pt x="3057433" y="86333"/>
                  <a:pt x="3039258" y="72571"/>
                  <a:pt x="3019310" y="72571"/>
                </a:cubicBezTo>
                <a:cubicBezTo>
                  <a:pt x="2859580" y="72571"/>
                  <a:pt x="2699996" y="82247"/>
                  <a:pt x="2540339" y="87085"/>
                </a:cubicBezTo>
                <a:cubicBezTo>
                  <a:pt x="2477444" y="91923"/>
                  <a:pt x="2414421" y="95323"/>
                  <a:pt x="2351653" y="101600"/>
                </a:cubicBezTo>
                <a:cubicBezTo>
                  <a:pt x="2317612" y="105004"/>
                  <a:pt x="2284263" y="116114"/>
                  <a:pt x="2250053" y="116114"/>
                </a:cubicBezTo>
                <a:cubicBezTo>
                  <a:pt x="2164724" y="116114"/>
                  <a:pt x="1987234" y="100424"/>
                  <a:pt x="1887196" y="87085"/>
                </a:cubicBezTo>
                <a:cubicBezTo>
                  <a:pt x="1858025" y="83195"/>
                  <a:pt x="1829407" y="75361"/>
                  <a:pt x="1800110" y="72571"/>
                </a:cubicBezTo>
                <a:cubicBezTo>
                  <a:pt x="1727705" y="65675"/>
                  <a:pt x="1654967" y="62895"/>
                  <a:pt x="1582396" y="58057"/>
                </a:cubicBezTo>
                <a:cubicBezTo>
                  <a:pt x="1450227" y="25015"/>
                  <a:pt x="1585066" y="55282"/>
                  <a:pt x="1335653" y="29028"/>
                </a:cubicBezTo>
                <a:cubicBezTo>
                  <a:pt x="1306386" y="25947"/>
                  <a:pt x="1277957" y="16021"/>
                  <a:pt x="1248567" y="14514"/>
                </a:cubicBezTo>
                <a:cubicBezTo>
                  <a:pt x="1089046" y="6334"/>
                  <a:pt x="929253" y="4838"/>
                  <a:pt x="769596" y="0"/>
                </a:cubicBezTo>
                <a:cubicBezTo>
                  <a:pt x="675402" y="3768"/>
                  <a:pt x="465660" y="-6834"/>
                  <a:pt x="334167" y="29028"/>
                </a:cubicBezTo>
                <a:cubicBezTo>
                  <a:pt x="304647" y="37079"/>
                  <a:pt x="272542" y="41084"/>
                  <a:pt x="247082" y="58057"/>
                </a:cubicBezTo>
                <a:cubicBezTo>
                  <a:pt x="53766" y="186931"/>
                  <a:pt x="340284" y="1440"/>
                  <a:pt x="159996" y="101600"/>
                </a:cubicBezTo>
                <a:cubicBezTo>
                  <a:pt x="129498" y="118543"/>
                  <a:pt x="101939" y="140305"/>
                  <a:pt x="72910" y="159657"/>
                </a:cubicBezTo>
                <a:lnTo>
                  <a:pt x="29367" y="188685"/>
                </a:lnTo>
                <a:cubicBezTo>
                  <a:pt x="19691" y="217714"/>
                  <a:pt x="-3040" y="245359"/>
                  <a:pt x="339" y="275771"/>
                </a:cubicBezTo>
                <a:cubicBezTo>
                  <a:pt x="4937" y="317154"/>
                  <a:pt x="5052" y="401313"/>
                  <a:pt x="29367" y="449943"/>
                </a:cubicBezTo>
                <a:cubicBezTo>
                  <a:pt x="53073" y="497355"/>
                  <a:pt x="93234" y="534127"/>
                  <a:pt x="145482" y="551543"/>
                </a:cubicBezTo>
                <a:cubicBezTo>
                  <a:pt x="382431" y="630525"/>
                  <a:pt x="187214" y="574692"/>
                  <a:pt x="697024" y="595085"/>
                </a:cubicBezTo>
                <a:cubicBezTo>
                  <a:pt x="784175" y="598571"/>
                  <a:pt x="871196" y="604762"/>
                  <a:pt x="958282" y="609600"/>
                </a:cubicBezTo>
                <a:cubicBezTo>
                  <a:pt x="996987" y="614438"/>
                  <a:pt x="1035844" y="618183"/>
                  <a:pt x="1074396" y="624114"/>
                </a:cubicBezTo>
                <a:cubicBezTo>
                  <a:pt x="1098779" y="627865"/>
                  <a:pt x="1122346" y="637089"/>
                  <a:pt x="1146967" y="638628"/>
                </a:cubicBezTo>
                <a:cubicBezTo>
                  <a:pt x="1200082" y="641948"/>
                  <a:pt x="1253405" y="638628"/>
                  <a:pt x="1306624" y="638628"/>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604023825"/>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srcRect/>
          <a:stretch>
            <a:fillRect/>
          </a:stretch>
        </p:blipFill>
        <p:spPr bwMode="auto">
          <a:xfrm>
            <a:off x="685800" y="990600"/>
            <a:ext cx="7772400" cy="4857750"/>
          </a:xfrm>
          <a:prstGeom prst="rect">
            <a:avLst/>
          </a:prstGeom>
          <a:noFill/>
          <a:ln w="9525">
            <a:noFill/>
            <a:miter lim="800000"/>
            <a:headEnd/>
            <a:tailEnd/>
          </a:ln>
        </p:spPr>
      </p:pic>
    </p:spTree>
    <p:extLst>
      <p:ext uri="{BB962C8B-B14F-4D97-AF65-F5344CB8AC3E}">
        <p14:creationId xmlns:p14="http://schemas.microsoft.com/office/powerpoint/2010/main" val="1213927698"/>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741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260458"/>
            <a:ext cx="7315200" cy="3378342"/>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Freeform 2"/>
          <p:cNvSpPr/>
          <p:nvPr/>
        </p:nvSpPr>
        <p:spPr>
          <a:xfrm>
            <a:off x="1565468" y="4408715"/>
            <a:ext cx="6006711" cy="653143"/>
          </a:xfrm>
          <a:custGeom>
            <a:avLst/>
            <a:gdLst>
              <a:gd name="connsiteX0" fmla="*/ 1088910 w 4964224"/>
              <a:gd name="connsiteY0" fmla="*/ 609600 h 653143"/>
              <a:gd name="connsiteX1" fmla="*/ 1335653 w 4964224"/>
              <a:gd name="connsiteY1" fmla="*/ 624114 h 653143"/>
              <a:gd name="connsiteX2" fmla="*/ 1437253 w 4964224"/>
              <a:gd name="connsiteY2" fmla="*/ 638628 h 653143"/>
              <a:gd name="connsiteX3" fmla="*/ 1698510 w 4964224"/>
              <a:gd name="connsiteY3" fmla="*/ 624114 h 653143"/>
              <a:gd name="connsiteX4" fmla="*/ 2758053 w 4964224"/>
              <a:gd name="connsiteY4" fmla="*/ 609600 h 653143"/>
              <a:gd name="connsiteX5" fmla="*/ 3570853 w 4964224"/>
              <a:gd name="connsiteY5" fmla="*/ 624114 h 653143"/>
              <a:gd name="connsiteX6" fmla="*/ 4223996 w 4964224"/>
              <a:gd name="connsiteY6" fmla="*/ 638628 h 653143"/>
              <a:gd name="connsiteX7" fmla="*/ 4354624 w 4964224"/>
              <a:gd name="connsiteY7" fmla="*/ 653143 h 653143"/>
              <a:gd name="connsiteX8" fmla="*/ 4702967 w 4964224"/>
              <a:gd name="connsiteY8" fmla="*/ 624114 h 653143"/>
              <a:gd name="connsiteX9" fmla="*/ 4746510 w 4964224"/>
              <a:gd name="connsiteY9" fmla="*/ 609600 h 653143"/>
              <a:gd name="connsiteX10" fmla="*/ 4790053 w 4964224"/>
              <a:gd name="connsiteY10" fmla="*/ 580571 h 653143"/>
              <a:gd name="connsiteX11" fmla="*/ 4877139 w 4964224"/>
              <a:gd name="connsiteY11" fmla="*/ 551543 h 653143"/>
              <a:gd name="connsiteX12" fmla="*/ 4949710 w 4964224"/>
              <a:gd name="connsiteY12" fmla="*/ 420914 h 653143"/>
              <a:gd name="connsiteX13" fmla="*/ 4964224 w 4964224"/>
              <a:gd name="connsiteY13" fmla="*/ 362857 h 653143"/>
              <a:gd name="connsiteX14" fmla="*/ 4949710 w 4964224"/>
              <a:gd name="connsiteY14" fmla="*/ 275771 h 653143"/>
              <a:gd name="connsiteX15" fmla="*/ 4935196 w 4964224"/>
              <a:gd name="connsiteY15" fmla="*/ 232228 h 653143"/>
              <a:gd name="connsiteX16" fmla="*/ 4761024 w 4964224"/>
              <a:gd name="connsiteY16" fmla="*/ 145143 h 653143"/>
              <a:gd name="connsiteX17" fmla="*/ 4615882 w 4964224"/>
              <a:gd name="connsiteY17" fmla="*/ 87085 h 653143"/>
              <a:gd name="connsiteX18" fmla="*/ 4572339 w 4964224"/>
              <a:gd name="connsiteY18" fmla="*/ 72571 h 653143"/>
              <a:gd name="connsiteX19" fmla="*/ 4398167 w 4964224"/>
              <a:gd name="connsiteY19" fmla="*/ 58057 h 653143"/>
              <a:gd name="connsiteX20" fmla="*/ 4209482 w 4964224"/>
              <a:gd name="connsiteY20" fmla="*/ 72571 h 653143"/>
              <a:gd name="connsiteX21" fmla="*/ 3788567 w 4964224"/>
              <a:gd name="connsiteY21" fmla="*/ 101600 h 653143"/>
              <a:gd name="connsiteX22" fmla="*/ 3077367 w 4964224"/>
              <a:gd name="connsiteY22" fmla="*/ 87085 h 653143"/>
              <a:gd name="connsiteX23" fmla="*/ 3019310 w 4964224"/>
              <a:gd name="connsiteY23" fmla="*/ 72571 h 653143"/>
              <a:gd name="connsiteX24" fmla="*/ 2540339 w 4964224"/>
              <a:gd name="connsiteY24" fmla="*/ 87085 h 653143"/>
              <a:gd name="connsiteX25" fmla="*/ 2351653 w 4964224"/>
              <a:gd name="connsiteY25" fmla="*/ 101600 h 653143"/>
              <a:gd name="connsiteX26" fmla="*/ 2250053 w 4964224"/>
              <a:gd name="connsiteY26" fmla="*/ 116114 h 653143"/>
              <a:gd name="connsiteX27" fmla="*/ 1887196 w 4964224"/>
              <a:gd name="connsiteY27" fmla="*/ 87085 h 653143"/>
              <a:gd name="connsiteX28" fmla="*/ 1800110 w 4964224"/>
              <a:gd name="connsiteY28" fmla="*/ 72571 h 653143"/>
              <a:gd name="connsiteX29" fmla="*/ 1582396 w 4964224"/>
              <a:gd name="connsiteY29" fmla="*/ 58057 h 653143"/>
              <a:gd name="connsiteX30" fmla="*/ 1335653 w 4964224"/>
              <a:gd name="connsiteY30" fmla="*/ 29028 h 653143"/>
              <a:gd name="connsiteX31" fmla="*/ 1248567 w 4964224"/>
              <a:gd name="connsiteY31" fmla="*/ 14514 h 653143"/>
              <a:gd name="connsiteX32" fmla="*/ 769596 w 4964224"/>
              <a:gd name="connsiteY32" fmla="*/ 0 h 653143"/>
              <a:gd name="connsiteX33" fmla="*/ 334167 w 4964224"/>
              <a:gd name="connsiteY33" fmla="*/ 29028 h 653143"/>
              <a:gd name="connsiteX34" fmla="*/ 247082 w 4964224"/>
              <a:gd name="connsiteY34" fmla="*/ 58057 h 653143"/>
              <a:gd name="connsiteX35" fmla="*/ 159996 w 4964224"/>
              <a:gd name="connsiteY35" fmla="*/ 101600 h 653143"/>
              <a:gd name="connsiteX36" fmla="*/ 72910 w 4964224"/>
              <a:gd name="connsiteY36" fmla="*/ 159657 h 653143"/>
              <a:gd name="connsiteX37" fmla="*/ 29367 w 4964224"/>
              <a:gd name="connsiteY37" fmla="*/ 188685 h 653143"/>
              <a:gd name="connsiteX38" fmla="*/ 339 w 4964224"/>
              <a:gd name="connsiteY38" fmla="*/ 275771 h 653143"/>
              <a:gd name="connsiteX39" fmla="*/ 29367 w 4964224"/>
              <a:gd name="connsiteY39" fmla="*/ 449943 h 653143"/>
              <a:gd name="connsiteX40" fmla="*/ 145482 w 4964224"/>
              <a:gd name="connsiteY40" fmla="*/ 551543 h 653143"/>
              <a:gd name="connsiteX41" fmla="*/ 697024 w 4964224"/>
              <a:gd name="connsiteY41" fmla="*/ 595085 h 653143"/>
              <a:gd name="connsiteX42" fmla="*/ 958282 w 4964224"/>
              <a:gd name="connsiteY42" fmla="*/ 609600 h 653143"/>
              <a:gd name="connsiteX43" fmla="*/ 1074396 w 4964224"/>
              <a:gd name="connsiteY43" fmla="*/ 624114 h 653143"/>
              <a:gd name="connsiteX44" fmla="*/ 1146967 w 4964224"/>
              <a:gd name="connsiteY44" fmla="*/ 638628 h 653143"/>
              <a:gd name="connsiteX45" fmla="*/ 1306624 w 4964224"/>
              <a:gd name="connsiteY45" fmla="*/ 638628 h 653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964224" h="653143">
                <a:moveTo>
                  <a:pt x="1088910" y="609600"/>
                </a:moveTo>
                <a:cubicBezTo>
                  <a:pt x="1171158" y="614438"/>
                  <a:pt x="1253548" y="617272"/>
                  <a:pt x="1335653" y="624114"/>
                </a:cubicBezTo>
                <a:cubicBezTo>
                  <a:pt x="1369745" y="626955"/>
                  <a:pt x="1403043" y="638628"/>
                  <a:pt x="1437253" y="638628"/>
                </a:cubicBezTo>
                <a:cubicBezTo>
                  <a:pt x="1524473" y="638628"/>
                  <a:pt x="1611311" y="626030"/>
                  <a:pt x="1698510" y="624114"/>
                </a:cubicBezTo>
                <a:lnTo>
                  <a:pt x="2758053" y="609600"/>
                </a:lnTo>
                <a:cubicBezTo>
                  <a:pt x="3186514" y="573893"/>
                  <a:pt x="2720656" y="605221"/>
                  <a:pt x="3570853" y="624114"/>
                </a:cubicBezTo>
                <a:lnTo>
                  <a:pt x="4223996" y="638628"/>
                </a:lnTo>
                <a:cubicBezTo>
                  <a:pt x="4267539" y="643466"/>
                  <a:pt x="4310813" y="653143"/>
                  <a:pt x="4354624" y="653143"/>
                </a:cubicBezTo>
                <a:cubicBezTo>
                  <a:pt x="4444331" y="653143"/>
                  <a:pt x="4597645" y="647518"/>
                  <a:pt x="4702967" y="624114"/>
                </a:cubicBezTo>
                <a:cubicBezTo>
                  <a:pt x="4717902" y="620795"/>
                  <a:pt x="4731996" y="614438"/>
                  <a:pt x="4746510" y="609600"/>
                </a:cubicBezTo>
                <a:cubicBezTo>
                  <a:pt x="4761024" y="599924"/>
                  <a:pt x="4774112" y="587656"/>
                  <a:pt x="4790053" y="580571"/>
                </a:cubicBezTo>
                <a:cubicBezTo>
                  <a:pt x="4818015" y="568144"/>
                  <a:pt x="4877139" y="551543"/>
                  <a:pt x="4877139" y="551543"/>
                </a:cubicBezTo>
                <a:cubicBezTo>
                  <a:pt x="4929119" y="473572"/>
                  <a:pt x="4930550" y="487975"/>
                  <a:pt x="4949710" y="420914"/>
                </a:cubicBezTo>
                <a:cubicBezTo>
                  <a:pt x="4955190" y="401734"/>
                  <a:pt x="4959386" y="382209"/>
                  <a:pt x="4964224" y="362857"/>
                </a:cubicBezTo>
                <a:cubicBezTo>
                  <a:pt x="4959386" y="333828"/>
                  <a:pt x="4956094" y="304499"/>
                  <a:pt x="4949710" y="275771"/>
                </a:cubicBezTo>
                <a:cubicBezTo>
                  <a:pt x="4946391" y="260836"/>
                  <a:pt x="4946014" y="243046"/>
                  <a:pt x="4935196" y="232228"/>
                </a:cubicBezTo>
                <a:cubicBezTo>
                  <a:pt x="4852001" y="149033"/>
                  <a:pt x="4855466" y="192365"/>
                  <a:pt x="4761024" y="145143"/>
                </a:cubicBezTo>
                <a:cubicBezTo>
                  <a:pt x="4675601" y="102431"/>
                  <a:pt x="4723490" y="122955"/>
                  <a:pt x="4615882" y="87085"/>
                </a:cubicBezTo>
                <a:cubicBezTo>
                  <a:pt x="4601368" y="82247"/>
                  <a:pt x="4587586" y="73842"/>
                  <a:pt x="4572339" y="72571"/>
                </a:cubicBezTo>
                <a:lnTo>
                  <a:pt x="4398167" y="58057"/>
                </a:lnTo>
                <a:lnTo>
                  <a:pt x="4209482" y="72571"/>
                </a:lnTo>
                <a:lnTo>
                  <a:pt x="3788567" y="101600"/>
                </a:lnTo>
                <a:lnTo>
                  <a:pt x="3077367" y="87085"/>
                </a:lnTo>
                <a:cubicBezTo>
                  <a:pt x="3057433" y="86333"/>
                  <a:pt x="3039258" y="72571"/>
                  <a:pt x="3019310" y="72571"/>
                </a:cubicBezTo>
                <a:cubicBezTo>
                  <a:pt x="2859580" y="72571"/>
                  <a:pt x="2699996" y="82247"/>
                  <a:pt x="2540339" y="87085"/>
                </a:cubicBezTo>
                <a:cubicBezTo>
                  <a:pt x="2477444" y="91923"/>
                  <a:pt x="2414421" y="95323"/>
                  <a:pt x="2351653" y="101600"/>
                </a:cubicBezTo>
                <a:cubicBezTo>
                  <a:pt x="2317612" y="105004"/>
                  <a:pt x="2284263" y="116114"/>
                  <a:pt x="2250053" y="116114"/>
                </a:cubicBezTo>
                <a:cubicBezTo>
                  <a:pt x="2164724" y="116114"/>
                  <a:pt x="1987234" y="100424"/>
                  <a:pt x="1887196" y="87085"/>
                </a:cubicBezTo>
                <a:cubicBezTo>
                  <a:pt x="1858025" y="83195"/>
                  <a:pt x="1829407" y="75361"/>
                  <a:pt x="1800110" y="72571"/>
                </a:cubicBezTo>
                <a:cubicBezTo>
                  <a:pt x="1727705" y="65675"/>
                  <a:pt x="1654967" y="62895"/>
                  <a:pt x="1582396" y="58057"/>
                </a:cubicBezTo>
                <a:cubicBezTo>
                  <a:pt x="1450227" y="25015"/>
                  <a:pt x="1585066" y="55282"/>
                  <a:pt x="1335653" y="29028"/>
                </a:cubicBezTo>
                <a:cubicBezTo>
                  <a:pt x="1306386" y="25947"/>
                  <a:pt x="1277957" y="16021"/>
                  <a:pt x="1248567" y="14514"/>
                </a:cubicBezTo>
                <a:cubicBezTo>
                  <a:pt x="1089046" y="6334"/>
                  <a:pt x="929253" y="4838"/>
                  <a:pt x="769596" y="0"/>
                </a:cubicBezTo>
                <a:cubicBezTo>
                  <a:pt x="675402" y="3768"/>
                  <a:pt x="465660" y="-6834"/>
                  <a:pt x="334167" y="29028"/>
                </a:cubicBezTo>
                <a:cubicBezTo>
                  <a:pt x="304647" y="37079"/>
                  <a:pt x="272542" y="41084"/>
                  <a:pt x="247082" y="58057"/>
                </a:cubicBezTo>
                <a:cubicBezTo>
                  <a:pt x="53766" y="186931"/>
                  <a:pt x="340284" y="1440"/>
                  <a:pt x="159996" y="101600"/>
                </a:cubicBezTo>
                <a:cubicBezTo>
                  <a:pt x="129498" y="118543"/>
                  <a:pt x="101939" y="140305"/>
                  <a:pt x="72910" y="159657"/>
                </a:cubicBezTo>
                <a:lnTo>
                  <a:pt x="29367" y="188685"/>
                </a:lnTo>
                <a:cubicBezTo>
                  <a:pt x="19691" y="217714"/>
                  <a:pt x="-3040" y="245359"/>
                  <a:pt x="339" y="275771"/>
                </a:cubicBezTo>
                <a:cubicBezTo>
                  <a:pt x="4937" y="317154"/>
                  <a:pt x="5052" y="401313"/>
                  <a:pt x="29367" y="449943"/>
                </a:cubicBezTo>
                <a:cubicBezTo>
                  <a:pt x="53073" y="497355"/>
                  <a:pt x="93234" y="534127"/>
                  <a:pt x="145482" y="551543"/>
                </a:cubicBezTo>
                <a:cubicBezTo>
                  <a:pt x="382431" y="630525"/>
                  <a:pt x="187214" y="574692"/>
                  <a:pt x="697024" y="595085"/>
                </a:cubicBezTo>
                <a:cubicBezTo>
                  <a:pt x="784175" y="598571"/>
                  <a:pt x="871196" y="604762"/>
                  <a:pt x="958282" y="609600"/>
                </a:cubicBezTo>
                <a:cubicBezTo>
                  <a:pt x="996987" y="614438"/>
                  <a:pt x="1035844" y="618183"/>
                  <a:pt x="1074396" y="624114"/>
                </a:cubicBezTo>
                <a:cubicBezTo>
                  <a:pt x="1098779" y="627865"/>
                  <a:pt x="1122346" y="637089"/>
                  <a:pt x="1146967" y="638628"/>
                </a:cubicBezTo>
                <a:cubicBezTo>
                  <a:pt x="1200082" y="641948"/>
                  <a:pt x="1253405" y="638628"/>
                  <a:pt x="1306624" y="638628"/>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082977967"/>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6803" name="Rectangle 3"/>
          <p:cNvSpPr>
            <a:spLocks noGrp="1" noChangeArrowheads="1"/>
          </p:cNvSpPr>
          <p:nvPr>
            <p:ph type="body" idx="1"/>
          </p:nvPr>
        </p:nvSpPr>
        <p:spPr>
          <a:xfrm>
            <a:off x="914400" y="1600200"/>
            <a:ext cx="7315200" cy="4376583"/>
          </a:xfrm>
        </p:spPr>
        <p:txBody>
          <a:bodyPr/>
          <a:lstStyle/>
          <a:p>
            <a:pPr eaLnBrk="1" hangingPunct="1"/>
            <a:endParaRPr lang="en-US" dirty="0"/>
          </a:p>
          <a:p>
            <a:pPr marL="0" indent="0" algn="ctr" eaLnBrk="1" hangingPunct="1">
              <a:buNone/>
            </a:pPr>
            <a:r>
              <a:rPr lang="en-US" dirty="0"/>
              <a:t>Italy’s history is filled with many culturally rich and influential periods, including . . .</a:t>
            </a:r>
          </a:p>
          <a:p>
            <a:pPr eaLnBrk="1" hangingPunct="1"/>
            <a:endParaRPr lang="en-US" sz="1200" dirty="0"/>
          </a:p>
          <a:p>
            <a:pPr lvl="2" eaLnBrk="1" hangingPunct="1"/>
            <a:r>
              <a:rPr lang="en-US" sz="4400" b="1" dirty="0"/>
              <a:t>The Roman Empire</a:t>
            </a:r>
          </a:p>
          <a:p>
            <a:pPr lvl="2" eaLnBrk="1" hangingPunct="1"/>
            <a:r>
              <a:rPr lang="en-US" sz="3600" b="1" dirty="0">
                <a:solidFill>
                  <a:schemeClr val="accent1">
                    <a:lumMod val="90000"/>
                  </a:schemeClr>
                </a:solidFill>
              </a:rPr>
              <a:t>The Renaissance</a:t>
            </a:r>
          </a:p>
          <a:p>
            <a:pPr lvl="1" eaLnBrk="1" hangingPunct="1"/>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458004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7385"/>
            <a:ext cx="8229600" cy="6734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a:spLocks noChangeArrowheads="1"/>
          </p:cNvSpPr>
          <p:nvPr/>
        </p:nvSpPr>
        <p:spPr bwMode="auto">
          <a:xfrm>
            <a:off x="3153212" y="6553200"/>
            <a:ext cx="28312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http://www.mapsofwar.com/images/EMPIRE17.swf</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762000" y="4800600"/>
            <a:ext cx="7620000" cy="3693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http://www.mapsofwar.com/images/EMPIRE17.swf</a:t>
            </a:r>
            <a:endPar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35090087"/>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 name="Text Box 3">
            <a:extLst>
              <a:ext uri="{FF2B5EF4-FFF2-40B4-BE49-F238E27FC236}">
                <a16:creationId xmlns:a16="http://schemas.microsoft.com/office/drawing/2014/main" id="{A0F87B43-2908-47C7-A82C-9FC122D0F722}"/>
              </a:ext>
            </a:extLst>
          </p:cNvPr>
          <p:cNvSpPr txBox="1">
            <a:spLocks noChangeArrowheads="1"/>
          </p:cNvSpPr>
          <p:nvPr/>
        </p:nvSpPr>
        <p:spPr bwMode="auto">
          <a:xfrm>
            <a:off x="1615544" y="4840331"/>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0FEC2EDA-47D0-4CB0-916B-8072BC5FB92B}"/>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Rectangle 11">
            <a:extLst>
              <a:ext uri="{FF2B5EF4-FFF2-40B4-BE49-F238E27FC236}">
                <a16:creationId xmlns:a16="http://schemas.microsoft.com/office/drawing/2014/main" id="{240807DA-8FAE-46FD-B2A2-DA4416182E05}"/>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743482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304812"/>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325483" y="4855029"/>
            <a:ext cx="4360613"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342876420"/>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57319"/>
            <a:ext cx="8229600" cy="6724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762000" y="4800600"/>
            <a:ext cx="7620000" cy="3693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http://www.mapsofwar.com/images/EMPIRE17.swf</a:t>
            </a:r>
            <a:endPar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p:cNvSpPr>
            <a:spLocks noChangeArrowheads="1"/>
          </p:cNvSpPr>
          <p:nvPr/>
        </p:nvSpPr>
        <p:spPr bwMode="auto">
          <a:xfrm>
            <a:off x="3153212" y="6553200"/>
            <a:ext cx="28312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http://www.mapsofwar.com/images/EMPIRE17.swf</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23770476"/>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672152" y="990600"/>
            <a:ext cx="7772400" cy="4857750"/>
          </a:xfrm>
          <a:prstGeom prst="rect">
            <a:avLst/>
          </a:prstGeom>
          <a:noFill/>
          <a:ln w="9525">
            <a:noFill/>
            <a:miter lim="800000"/>
            <a:headEnd/>
            <a:tailEnd/>
          </a:ln>
        </p:spPr>
      </p:pic>
      <p:sp>
        <p:nvSpPr>
          <p:cNvPr id="6" name="Rectangle 5"/>
          <p:cNvSpPr/>
          <p:nvPr/>
        </p:nvSpPr>
        <p:spPr>
          <a:xfrm>
            <a:off x="1057028" y="5881048"/>
            <a:ext cx="7011856" cy="369332"/>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8</a:t>
            </a:r>
            <a:r>
              <a:rPr kumimoji="0" lang="en-US" sz="1800" b="1" i="0" u="none" strike="noStrike" kern="1200" cap="none" spc="0" normalizeH="0" baseline="30000" noProof="0" dirty="0">
                <a:ln>
                  <a:noFill/>
                </a:ln>
                <a:solidFill>
                  <a:srgbClr val="FFFFFF"/>
                </a:solidFill>
                <a:effectLst/>
                <a:uLnTx/>
                <a:uFillTx/>
                <a:latin typeface="Verdana" pitchFamily="34" charset="0"/>
                <a:ea typeface="+mn-ea"/>
                <a:cs typeface="+mn-cs"/>
              </a:rPr>
              <a:t>th</a:t>
            </a: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 Century B.C. – Decline and Fall of Rome A.D. 476 </a:t>
            </a:r>
          </a:p>
        </p:txBody>
      </p:sp>
    </p:spTree>
    <p:extLst>
      <p:ext uri="{BB962C8B-B14F-4D97-AF65-F5344CB8AC3E}">
        <p14:creationId xmlns:p14="http://schemas.microsoft.com/office/powerpoint/2010/main" val="2486024672"/>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896279"/>
            <a:ext cx="7315200" cy="4199721"/>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552808" y="2451439"/>
            <a:ext cx="4023871" cy="734447"/>
          </a:xfrm>
          <a:custGeom>
            <a:avLst/>
            <a:gdLst>
              <a:gd name="connsiteX0" fmla="*/ 2191657 w 5355772"/>
              <a:gd name="connsiteY0" fmla="*/ 595086 h 667679"/>
              <a:gd name="connsiteX1" fmla="*/ 2278743 w 5355772"/>
              <a:gd name="connsiteY1" fmla="*/ 580572 h 667679"/>
              <a:gd name="connsiteX2" fmla="*/ 2336800 w 5355772"/>
              <a:gd name="connsiteY2" fmla="*/ 566057 h 667679"/>
              <a:gd name="connsiteX3" fmla="*/ 2525486 w 5355772"/>
              <a:gd name="connsiteY3" fmla="*/ 551543 h 667679"/>
              <a:gd name="connsiteX4" fmla="*/ 3280229 w 5355772"/>
              <a:gd name="connsiteY4" fmla="*/ 566057 h 667679"/>
              <a:gd name="connsiteX5" fmla="*/ 3367314 w 5355772"/>
              <a:gd name="connsiteY5" fmla="*/ 580572 h 667679"/>
              <a:gd name="connsiteX6" fmla="*/ 3483429 w 5355772"/>
              <a:gd name="connsiteY6" fmla="*/ 595086 h 667679"/>
              <a:gd name="connsiteX7" fmla="*/ 3657600 w 5355772"/>
              <a:gd name="connsiteY7" fmla="*/ 624115 h 667679"/>
              <a:gd name="connsiteX8" fmla="*/ 3962400 w 5355772"/>
              <a:gd name="connsiteY8" fmla="*/ 638629 h 667679"/>
              <a:gd name="connsiteX9" fmla="*/ 4049486 w 5355772"/>
              <a:gd name="connsiteY9" fmla="*/ 653143 h 667679"/>
              <a:gd name="connsiteX10" fmla="*/ 4789714 w 5355772"/>
              <a:gd name="connsiteY10" fmla="*/ 653143 h 667679"/>
              <a:gd name="connsiteX11" fmla="*/ 4920343 w 5355772"/>
              <a:gd name="connsiteY11" fmla="*/ 638629 h 667679"/>
              <a:gd name="connsiteX12" fmla="*/ 5007429 w 5355772"/>
              <a:gd name="connsiteY12" fmla="*/ 624115 h 667679"/>
              <a:gd name="connsiteX13" fmla="*/ 5138057 w 5355772"/>
              <a:gd name="connsiteY13" fmla="*/ 609600 h 667679"/>
              <a:gd name="connsiteX14" fmla="*/ 5268686 w 5355772"/>
              <a:gd name="connsiteY14" fmla="*/ 493486 h 667679"/>
              <a:gd name="connsiteX15" fmla="*/ 5326743 w 5355772"/>
              <a:gd name="connsiteY15" fmla="*/ 406400 h 667679"/>
              <a:gd name="connsiteX16" fmla="*/ 5355772 w 5355772"/>
              <a:gd name="connsiteY16" fmla="*/ 362857 h 667679"/>
              <a:gd name="connsiteX17" fmla="*/ 5341257 w 5355772"/>
              <a:gd name="connsiteY17" fmla="*/ 246743 h 667679"/>
              <a:gd name="connsiteX18" fmla="*/ 5254172 w 5355772"/>
              <a:gd name="connsiteY18" fmla="*/ 203200 h 667679"/>
              <a:gd name="connsiteX19" fmla="*/ 5210629 w 5355772"/>
              <a:gd name="connsiteY19" fmla="*/ 174172 h 667679"/>
              <a:gd name="connsiteX20" fmla="*/ 5080000 w 5355772"/>
              <a:gd name="connsiteY20" fmla="*/ 130629 h 667679"/>
              <a:gd name="connsiteX21" fmla="*/ 4992914 w 5355772"/>
              <a:gd name="connsiteY21" fmla="*/ 101600 h 667679"/>
              <a:gd name="connsiteX22" fmla="*/ 4949372 w 5355772"/>
              <a:gd name="connsiteY22" fmla="*/ 87086 h 667679"/>
              <a:gd name="connsiteX23" fmla="*/ 4862286 w 5355772"/>
              <a:gd name="connsiteY23" fmla="*/ 72572 h 667679"/>
              <a:gd name="connsiteX24" fmla="*/ 4673600 w 5355772"/>
              <a:gd name="connsiteY24" fmla="*/ 29029 h 667679"/>
              <a:gd name="connsiteX25" fmla="*/ 4542972 w 5355772"/>
              <a:gd name="connsiteY25" fmla="*/ 14515 h 667679"/>
              <a:gd name="connsiteX26" fmla="*/ 4441372 w 5355772"/>
              <a:gd name="connsiteY26" fmla="*/ 0 h 667679"/>
              <a:gd name="connsiteX27" fmla="*/ 3396343 w 5355772"/>
              <a:gd name="connsiteY27" fmla="*/ 14515 h 667679"/>
              <a:gd name="connsiteX28" fmla="*/ 3294743 w 5355772"/>
              <a:gd name="connsiteY28" fmla="*/ 29029 h 667679"/>
              <a:gd name="connsiteX29" fmla="*/ 2975429 w 5355772"/>
              <a:gd name="connsiteY29" fmla="*/ 58057 h 667679"/>
              <a:gd name="connsiteX30" fmla="*/ 2075543 w 5355772"/>
              <a:gd name="connsiteY30" fmla="*/ 43543 h 667679"/>
              <a:gd name="connsiteX31" fmla="*/ 1538514 w 5355772"/>
              <a:gd name="connsiteY31" fmla="*/ 72572 h 667679"/>
              <a:gd name="connsiteX32" fmla="*/ 1204686 w 5355772"/>
              <a:gd name="connsiteY32" fmla="*/ 101600 h 667679"/>
              <a:gd name="connsiteX33" fmla="*/ 362857 w 5355772"/>
              <a:gd name="connsiteY33" fmla="*/ 116115 h 667679"/>
              <a:gd name="connsiteX34" fmla="*/ 217714 w 5355772"/>
              <a:gd name="connsiteY34" fmla="*/ 130629 h 667679"/>
              <a:gd name="connsiteX35" fmla="*/ 130629 w 5355772"/>
              <a:gd name="connsiteY35" fmla="*/ 159657 h 667679"/>
              <a:gd name="connsiteX36" fmla="*/ 43543 w 5355772"/>
              <a:gd name="connsiteY36" fmla="*/ 203200 h 667679"/>
              <a:gd name="connsiteX37" fmla="*/ 14514 w 5355772"/>
              <a:gd name="connsiteY37" fmla="*/ 290286 h 667679"/>
              <a:gd name="connsiteX38" fmla="*/ 0 w 5355772"/>
              <a:gd name="connsiteY38" fmla="*/ 333829 h 667679"/>
              <a:gd name="connsiteX39" fmla="*/ 14514 w 5355772"/>
              <a:gd name="connsiteY39" fmla="*/ 493486 h 667679"/>
              <a:gd name="connsiteX40" fmla="*/ 58057 w 5355772"/>
              <a:gd name="connsiteY40" fmla="*/ 522515 h 667679"/>
              <a:gd name="connsiteX41" fmla="*/ 246743 w 5355772"/>
              <a:gd name="connsiteY41" fmla="*/ 566057 h 667679"/>
              <a:gd name="connsiteX42" fmla="*/ 841829 w 5355772"/>
              <a:gd name="connsiteY42" fmla="*/ 595086 h 667679"/>
              <a:gd name="connsiteX43" fmla="*/ 1219200 w 5355772"/>
              <a:gd name="connsiteY43" fmla="*/ 580572 h 667679"/>
              <a:gd name="connsiteX44" fmla="*/ 1407886 w 5355772"/>
              <a:gd name="connsiteY44" fmla="*/ 595086 h 667679"/>
              <a:gd name="connsiteX45" fmla="*/ 1640114 w 5355772"/>
              <a:gd name="connsiteY45" fmla="*/ 609600 h 667679"/>
              <a:gd name="connsiteX46" fmla="*/ 1857829 w 5355772"/>
              <a:gd name="connsiteY46" fmla="*/ 595086 h 667679"/>
              <a:gd name="connsiteX47" fmla="*/ 2206172 w 5355772"/>
              <a:gd name="connsiteY47" fmla="*/ 566057 h 667679"/>
              <a:gd name="connsiteX48" fmla="*/ 2394857 w 5355772"/>
              <a:gd name="connsiteY48" fmla="*/ 566057 h 66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55772" h="667679">
                <a:moveTo>
                  <a:pt x="2191657" y="595086"/>
                </a:moveTo>
                <a:cubicBezTo>
                  <a:pt x="2220686" y="590248"/>
                  <a:pt x="2249885" y="586344"/>
                  <a:pt x="2278743" y="580572"/>
                </a:cubicBezTo>
                <a:cubicBezTo>
                  <a:pt x="2298304" y="576660"/>
                  <a:pt x="2316989" y="568388"/>
                  <a:pt x="2336800" y="566057"/>
                </a:cubicBezTo>
                <a:cubicBezTo>
                  <a:pt x="2399449" y="558686"/>
                  <a:pt x="2462591" y="556381"/>
                  <a:pt x="2525486" y="551543"/>
                </a:cubicBezTo>
                <a:lnTo>
                  <a:pt x="3280229" y="566057"/>
                </a:lnTo>
                <a:cubicBezTo>
                  <a:pt x="3309640" y="567071"/>
                  <a:pt x="3338181" y="576410"/>
                  <a:pt x="3367314" y="580572"/>
                </a:cubicBezTo>
                <a:cubicBezTo>
                  <a:pt x="3405928" y="586088"/>
                  <a:pt x="3444854" y="589300"/>
                  <a:pt x="3483429" y="595086"/>
                </a:cubicBezTo>
                <a:cubicBezTo>
                  <a:pt x="3541636" y="603817"/>
                  <a:pt x="3598809" y="621315"/>
                  <a:pt x="3657600" y="624115"/>
                </a:cubicBezTo>
                <a:lnTo>
                  <a:pt x="3962400" y="638629"/>
                </a:lnTo>
                <a:cubicBezTo>
                  <a:pt x="3991429" y="643467"/>
                  <a:pt x="4020127" y="651118"/>
                  <a:pt x="4049486" y="653143"/>
                </a:cubicBezTo>
                <a:cubicBezTo>
                  <a:pt x="4404486" y="677625"/>
                  <a:pt x="4411052" y="666666"/>
                  <a:pt x="4789714" y="653143"/>
                </a:cubicBezTo>
                <a:cubicBezTo>
                  <a:pt x="4833257" y="648305"/>
                  <a:pt x="4876916" y="644419"/>
                  <a:pt x="4920343" y="638629"/>
                </a:cubicBezTo>
                <a:cubicBezTo>
                  <a:pt x="4949514" y="634740"/>
                  <a:pt x="4978258" y="628005"/>
                  <a:pt x="5007429" y="624115"/>
                </a:cubicBezTo>
                <a:cubicBezTo>
                  <a:pt x="5050855" y="618325"/>
                  <a:pt x="5094514" y="614438"/>
                  <a:pt x="5138057" y="609600"/>
                </a:cubicBezTo>
                <a:cubicBezTo>
                  <a:pt x="5190411" y="574698"/>
                  <a:pt x="5228917" y="553140"/>
                  <a:pt x="5268686" y="493486"/>
                </a:cubicBezTo>
                <a:lnTo>
                  <a:pt x="5326743" y="406400"/>
                </a:lnTo>
                <a:lnTo>
                  <a:pt x="5355772" y="362857"/>
                </a:lnTo>
                <a:cubicBezTo>
                  <a:pt x="5350934" y="324152"/>
                  <a:pt x="5355744" y="282959"/>
                  <a:pt x="5341257" y="246743"/>
                </a:cubicBezTo>
                <a:cubicBezTo>
                  <a:pt x="5330859" y="220748"/>
                  <a:pt x="5274028" y="213128"/>
                  <a:pt x="5254172" y="203200"/>
                </a:cubicBezTo>
                <a:cubicBezTo>
                  <a:pt x="5238570" y="195399"/>
                  <a:pt x="5226569" y="181257"/>
                  <a:pt x="5210629" y="174172"/>
                </a:cubicBezTo>
                <a:cubicBezTo>
                  <a:pt x="5210619" y="174167"/>
                  <a:pt x="5101777" y="137888"/>
                  <a:pt x="5080000" y="130629"/>
                </a:cubicBezTo>
                <a:lnTo>
                  <a:pt x="4992914" y="101600"/>
                </a:lnTo>
                <a:cubicBezTo>
                  <a:pt x="4978400" y="96762"/>
                  <a:pt x="4964463" y="89601"/>
                  <a:pt x="4949372" y="87086"/>
                </a:cubicBezTo>
                <a:lnTo>
                  <a:pt x="4862286" y="72572"/>
                </a:lnTo>
                <a:cubicBezTo>
                  <a:pt x="4791798" y="49075"/>
                  <a:pt x="4769694" y="39706"/>
                  <a:pt x="4673600" y="29029"/>
                </a:cubicBezTo>
                <a:lnTo>
                  <a:pt x="4542972" y="14515"/>
                </a:lnTo>
                <a:cubicBezTo>
                  <a:pt x="4509026" y="10272"/>
                  <a:pt x="4475239" y="4838"/>
                  <a:pt x="4441372" y="0"/>
                </a:cubicBezTo>
                <a:lnTo>
                  <a:pt x="3396343" y="14515"/>
                </a:lnTo>
                <a:cubicBezTo>
                  <a:pt x="3362143" y="15381"/>
                  <a:pt x="3328784" y="25625"/>
                  <a:pt x="3294743" y="29029"/>
                </a:cubicBezTo>
                <a:cubicBezTo>
                  <a:pt x="2579791" y="100523"/>
                  <a:pt x="3503913" y="-663"/>
                  <a:pt x="2975429" y="58057"/>
                </a:cubicBezTo>
                <a:lnTo>
                  <a:pt x="2075543" y="43543"/>
                </a:lnTo>
                <a:cubicBezTo>
                  <a:pt x="1984506" y="43543"/>
                  <a:pt x="1650184" y="65592"/>
                  <a:pt x="1538514" y="72572"/>
                </a:cubicBezTo>
                <a:cubicBezTo>
                  <a:pt x="1394029" y="101469"/>
                  <a:pt x="1442447" y="95343"/>
                  <a:pt x="1204686" y="101600"/>
                </a:cubicBezTo>
                <a:lnTo>
                  <a:pt x="362857" y="116115"/>
                </a:lnTo>
                <a:cubicBezTo>
                  <a:pt x="314476" y="120953"/>
                  <a:pt x="265504" y="121669"/>
                  <a:pt x="217714" y="130629"/>
                </a:cubicBezTo>
                <a:cubicBezTo>
                  <a:pt x="187640" y="136268"/>
                  <a:pt x="159657" y="149981"/>
                  <a:pt x="130629" y="159657"/>
                </a:cubicBezTo>
                <a:cubicBezTo>
                  <a:pt x="70540" y="179687"/>
                  <a:pt x="99813" y="165687"/>
                  <a:pt x="43543" y="203200"/>
                </a:cubicBezTo>
                <a:lnTo>
                  <a:pt x="14514" y="290286"/>
                </a:lnTo>
                <a:lnTo>
                  <a:pt x="0" y="333829"/>
                </a:lnTo>
                <a:cubicBezTo>
                  <a:pt x="4838" y="387048"/>
                  <a:pt x="-1201" y="442411"/>
                  <a:pt x="14514" y="493486"/>
                </a:cubicBezTo>
                <a:cubicBezTo>
                  <a:pt x="19644" y="510159"/>
                  <a:pt x="42116" y="515430"/>
                  <a:pt x="58057" y="522515"/>
                </a:cubicBezTo>
                <a:cubicBezTo>
                  <a:pt x="125362" y="552428"/>
                  <a:pt x="173253" y="558321"/>
                  <a:pt x="246743" y="566057"/>
                </a:cubicBezTo>
                <a:cubicBezTo>
                  <a:pt x="463523" y="588876"/>
                  <a:pt x="597147" y="586649"/>
                  <a:pt x="841829" y="595086"/>
                </a:cubicBezTo>
                <a:cubicBezTo>
                  <a:pt x="967619" y="590248"/>
                  <a:pt x="1093317" y="580572"/>
                  <a:pt x="1219200" y="580572"/>
                </a:cubicBezTo>
                <a:cubicBezTo>
                  <a:pt x="1282281" y="580572"/>
                  <a:pt x="1344954" y="590746"/>
                  <a:pt x="1407886" y="595086"/>
                </a:cubicBezTo>
                <a:lnTo>
                  <a:pt x="1640114" y="609600"/>
                </a:lnTo>
                <a:lnTo>
                  <a:pt x="1857829" y="595086"/>
                </a:lnTo>
                <a:cubicBezTo>
                  <a:pt x="1974003" y="586150"/>
                  <a:pt x="2089655" y="566057"/>
                  <a:pt x="2206172" y="566057"/>
                </a:cubicBezTo>
                <a:lnTo>
                  <a:pt x="2394857" y="566057"/>
                </a:ln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33155997"/>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457200"/>
            <a:ext cx="779145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3032185" y="6551842"/>
            <a:ext cx="307327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https://en.wikipedia.org/wiki/Italy_in_the_Middle_Ages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55491667"/>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7" name="Rectangle 6"/>
          <p:cNvSpPr/>
          <p:nvPr/>
        </p:nvSpPr>
        <p:spPr>
          <a:xfrm>
            <a:off x="533400" y="6063342"/>
            <a:ext cx="80772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Italy was divided for centuries into small kingdoms and city-states</a:t>
            </a:r>
          </a:p>
        </p:txBody>
      </p:sp>
      <p:pic>
        <p:nvPicPr>
          <p:cNvPr id="20482" name="Picture 2" descr="File:Italy 1000 AD.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71750" y="152400"/>
            <a:ext cx="3981450" cy="5715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19222" y="1295400"/>
            <a:ext cx="2398412" cy="64633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Verdana" pitchFamily="34" charset="0"/>
                <a:ea typeface="+mn-ea"/>
                <a:cs typeface="+mn-cs"/>
              </a:rPr>
              <a:t>1000 AD</a:t>
            </a:r>
            <a:endParaRPr kumimoji="0" lang="en-US" sz="36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7546949"/>
      </p:ext>
    </p:extLst>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896279"/>
            <a:ext cx="7315200" cy="4199721"/>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1324501" y="2924628"/>
            <a:ext cx="6480484" cy="734447"/>
          </a:xfrm>
          <a:custGeom>
            <a:avLst/>
            <a:gdLst>
              <a:gd name="connsiteX0" fmla="*/ 2191657 w 5355772"/>
              <a:gd name="connsiteY0" fmla="*/ 595086 h 667679"/>
              <a:gd name="connsiteX1" fmla="*/ 2278743 w 5355772"/>
              <a:gd name="connsiteY1" fmla="*/ 580572 h 667679"/>
              <a:gd name="connsiteX2" fmla="*/ 2336800 w 5355772"/>
              <a:gd name="connsiteY2" fmla="*/ 566057 h 667679"/>
              <a:gd name="connsiteX3" fmla="*/ 2525486 w 5355772"/>
              <a:gd name="connsiteY3" fmla="*/ 551543 h 667679"/>
              <a:gd name="connsiteX4" fmla="*/ 3280229 w 5355772"/>
              <a:gd name="connsiteY4" fmla="*/ 566057 h 667679"/>
              <a:gd name="connsiteX5" fmla="*/ 3367314 w 5355772"/>
              <a:gd name="connsiteY5" fmla="*/ 580572 h 667679"/>
              <a:gd name="connsiteX6" fmla="*/ 3483429 w 5355772"/>
              <a:gd name="connsiteY6" fmla="*/ 595086 h 667679"/>
              <a:gd name="connsiteX7" fmla="*/ 3657600 w 5355772"/>
              <a:gd name="connsiteY7" fmla="*/ 624115 h 667679"/>
              <a:gd name="connsiteX8" fmla="*/ 3962400 w 5355772"/>
              <a:gd name="connsiteY8" fmla="*/ 638629 h 667679"/>
              <a:gd name="connsiteX9" fmla="*/ 4049486 w 5355772"/>
              <a:gd name="connsiteY9" fmla="*/ 653143 h 667679"/>
              <a:gd name="connsiteX10" fmla="*/ 4789714 w 5355772"/>
              <a:gd name="connsiteY10" fmla="*/ 653143 h 667679"/>
              <a:gd name="connsiteX11" fmla="*/ 4920343 w 5355772"/>
              <a:gd name="connsiteY11" fmla="*/ 638629 h 667679"/>
              <a:gd name="connsiteX12" fmla="*/ 5007429 w 5355772"/>
              <a:gd name="connsiteY12" fmla="*/ 624115 h 667679"/>
              <a:gd name="connsiteX13" fmla="*/ 5138057 w 5355772"/>
              <a:gd name="connsiteY13" fmla="*/ 609600 h 667679"/>
              <a:gd name="connsiteX14" fmla="*/ 5268686 w 5355772"/>
              <a:gd name="connsiteY14" fmla="*/ 493486 h 667679"/>
              <a:gd name="connsiteX15" fmla="*/ 5326743 w 5355772"/>
              <a:gd name="connsiteY15" fmla="*/ 406400 h 667679"/>
              <a:gd name="connsiteX16" fmla="*/ 5355772 w 5355772"/>
              <a:gd name="connsiteY16" fmla="*/ 362857 h 667679"/>
              <a:gd name="connsiteX17" fmla="*/ 5341257 w 5355772"/>
              <a:gd name="connsiteY17" fmla="*/ 246743 h 667679"/>
              <a:gd name="connsiteX18" fmla="*/ 5254172 w 5355772"/>
              <a:gd name="connsiteY18" fmla="*/ 203200 h 667679"/>
              <a:gd name="connsiteX19" fmla="*/ 5210629 w 5355772"/>
              <a:gd name="connsiteY19" fmla="*/ 174172 h 667679"/>
              <a:gd name="connsiteX20" fmla="*/ 5080000 w 5355772"/>
              <a:gd name="connsiteY20" fmla="*/ 130629 h 667679"/>
              <a:gd name="connsiteX21" fmla="*/ 4992914 w 5355772"/>
              <a:gd name="connsiteY21" fmla="*/ 101600 h 667679"/>
              <a:gd name="connsiteX22" fmla="*/ 4949372 w 5355772"/>
              <a:gd name="connsiteY22" fmla="*/ 87086 h 667679"/>
              <a:gd name="connsiteX23" fmla="*/ 4862286 w 5355772"/>
              <a:gd name="connsiteY23" fmla="*/ 72572 h 667679"/>
              <a:gd name="connsiteX24" fmla="*/ 4673600 w 5355772"/>
              <a:gd name="connsiteY24" fmla="*/ 29029 h 667679"/>
              <a:gd name="connsiteX25" fmla="*/ 4542972 w 5355772"/>
              <a:gd name="connsiteY25" fmla="*/ 14515 h 667679"/>
              <a:gd name="connsiteX26" fmla="*/ 4441372 w 5355772"/>
              <a:gd name="connsiteY26" fmla="*/ 0 h 667679"/>
              <a:gd name="connsiteX27" fmla="*/ 3396343 w 5355772"/>
              <a:gd name="connsiteY27" fmla="*/ 14515 h 667679"/>
              <a:gd name="connsiteX28" fmla="*/ 3294743 w 5355772"/>
              <a:gd name="connsiteY28" fmla="*/ 29029 h 667679"/>
              <a:gd name="connsiteX29" fmla="*/ 2975429 w 5355772"/>
              <a:gd name="connsiteY29" fmla="*/ 58057 h 667679"/>
              <a:gd name="connsiteX30" fmla="*/ 2075543 w 5355772"/>
              <a:gd name="connsiteY30" fmla="*/ 43543 h 667679"/>
              <a:gd name="connsiteX31" fmla="*/ 1538514 w 5355772"/>
              <a:gd name="connsiteY31" fmla="*/ 72572 h 667679"/>
              <a:gd name="connsiteX32" fmla="*/ 1204686 w 5355772"/>
              <a:gd name="connsiteY32" fmla="*/ 101600 h 667679"/>
              <a:gd name="connsiteX33" fmla="*/ 362857 w 5355772"/>
              <a:gd name="connsiteY33" fmla="*/ 116115 h 667679"/>
              <a:gd name="connsiteX34" fmla="*/ 217714 w 5355772"/>
              <a:gd name="connsiteY34" fmla="*/ 130629 h 667679"/>
              <a:gd name="connsiteX35" fmla="*/ 130629 w 5355772"/>
              <a:gd name="connsiteY35" fmla="*/ 159657 h 667679"/>
              <a:gd name="connsiteX36" fmla="*/ 43543 w 5355772"/>
              <a:gd name="connsiteY36" fmla="*/ 203200 h 667679"/>
              <a:gd name="connsiteX37" fmla="*/ 14514 w 5355772"/>
              <a:gd name="connsiteY37" fmla="*/ 290286 h 667679"/>
              <a:gd name="connsiteX38" fmla="*/ 0 w 5355772"/>
              <a:gd name="connsiteY38" fmla="*/ 333829 h 667679"/>
              <a:gd name="connsiteX39" fmla="*/ 14514 w 5355772"/>
              <a:gd name="connsiteY39" fmla="*/ 493486 h 667679"/>
              <a:gd name="connsiteX40" fmla="*/ 58057 w 5355772"/>
              <a:gd name="connsiteY40" fmla="*/ 522515 h 667679"/>
              <a:gd name="connsiteX41" fmla="*/ 246743 w 5355772"/>
              <a:gd name="connsiteY41" fmla="*/ 566057 h 667679"/>
              <a:gd name="connsiteX42" fmla="*/ 841829 w 5355772"/>
              <a:gd name="connsiteY42" fmla="*/ 595086 h 667679"/>
              <a:gd name="connsiteX43" fmla="*/ 1219200 w 5355772"/>
              <a:gd name="connsiteY43" fmla="*/ 580572 h 667679"/>
              <a:gd name="connsiteX44" fmla="*/ 1407886 w 5355772"/>
              <a:gd name="connsiteY44" fmla="*/ 595086 h 667679"/>
              <a:gd name="connsiteX45" fmla="*/ 1640114 w 5355772"/>
              <a:gd name="connsiteY45" fmla="*/ 609600 h 667679"/>
              <a:gd name="connsiteX46" fmla="*/ 1857829 w 5355772"/>
              <a:gd name="connsiteY46" fmla="*/ 595086 h 667679"/>
              <a:gd name="connsiteX47" fmla="*/ 2206172 w 5355772"/>
              <a:gd name="connsiteY47" fmla="*/ 566057 h 667679"/>
              <a:gd name="connsiteX48" fmla="*/ 2394857 w 5355772"/>
              <a:gd name="connsiteY48" fmla="*/ 566057 h 66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55772" h="667679">
                <a:moveTo>
                  <a:pt x="2191657" y="595086"/>
                </a:moveTo>
                <a:cubicBezTo>
                  <a:pt x="2220686" y="590248"/>
                  <a:pt x="2249885" y="586344"/>
                  <a:pt x="2278743" y="580572"/>
                </a:cubicBezTo>
                <a:cubicBezTo>
                  <a:pt x="2298304" y="576660"/>
                  <a:pt x="2316989" y="568388"/>
                  <a:pt x="2336800" y="566057"/>
                </a:cubicBezTo>
                <a:cubicBezTo>
                  <a:pt x="2399449" y="558686"/>
                  <a:pt x="2462591" y="556381"/>
                  <a:pt x="2525486" y="551543"/>
                </a:cubicBezTo>
                <a:lnTo>
                  <a:pt x="3280229" y="566057"/>
                </a:lnTo>
                <a:cubicBezTo>
                  <a:pt x="3309640" y="567071"/>
                  <a:pt x="3338181" y="576410"/>
                  <a:pt x="3367314" y="580572"/>
                </a:cubicBezTo>
                <a:cubicBezTo>
                  <a:pt x="3405928" y="586088"/>
                  <a:pt x="3444854" y="589300"/>
                  <a:pt x="3483429" y="595086"/>
                </a:cubicBezTo>
                <a:cubicBezTo>
                  <a:pt x="3541636" y="603817"/>
                  <a:pt x="3598809" y="621315"/>
                  <a:pt x="3657600" y="624115"/>
                </a:cubicBezTo>
                <a:lnTo>
                  <a:pt x="3962400" y="638629"/>
                </a:lnTo>
                <a:cubicBezTo>
                  <a:pt x="3991429" y="643467"/>
                  <a:pt x="4020127" y="651118"/>
                  <a:pt x="4049486" y="653143"/>
                </a:cubicBezTo>
                <a:cubicBezTo>
                  <a:pt x="4404486" y="677625"/>
                  <a:pt x="4411052" y="666666"/>
                  <a:pt x="4789714" y="653143"/>
                </a:cubicBezTo>
                <a:cubicBezTo>
                  <a:pt x="4833257" y="648305"/>
                  <a:pt x="4876916" y="644419"/>
                  <a:pt x="4920343" y="638629"/>
                </a:cubicBezTo>
                <a:cubicBezTo>
                  <a:pt x="4949514" y="634740"/>
                  <a:pt x="4978258" y="628005"/>
                  <a:pt x="5007429" y="624115"/>
                </a:cubicBezTo>
                <a:cubicBezTo>
                  <a:pt x="5050855" y="618325"/>
                  <a:pt x="5094514" y="614438"/>
                  <a:pt x="5138057" y="609600"/>
                </a:cubicBezTo>
                <a:cubicBezTo>
                  <a:pt x="5190411" y="574698"/>
                  <a:pt x="5228917" y="553140"/>
                  <a:pt x="5268686" y="493486"/>
                </a:cubicBezTo>
                <a:lnTo>
                  <a:pt x="5326743" y="406400"/>
                </a:lnTo>
                <a:lnTo>
                  <a:pt x="5355772" y="362857"/>
                </a:lnTo>
                <a:cubicBezTo>
                  <a:pt x="5350934" y="324152"/>
                  <a:pt x="5355744" y="282959"/>
                  <a:pt x="5341257" y="246743"/>
                </a:cubicBezTo>
                <a:cubicBezTo>
                  <a:pt x="5330859" y="220748"/>
                  <a:pt x="5274028" y="213128"/>
                  <a:pt x="5254172" y="203200"/>
                </a:cubicBezTo>
                <a:cubicBezTo>
                  <a:pt x="5238570" y="195399"/>
                  <a:pt x="5226569" y="181257"/>
                  <a:pt x="5210629" y="174172"/>
                </a:cubicBezTo>
                <a:cubicBezTo>
                  <a:pt x="5210619" y="174167"/>
                  <a:pt x="5101777" y="137888"/>
                  <a:pt x="5080000" y="130629"/>
                </a:cubicBezTo>
                <a:lnTo>
                  <a:pt x="4992914" y="101600"/>
                </a:lnTo>
                <a:cubicBezTo>
                  <a:pt x="4978400" y="96762"/>
                  <a:pt x="4964463" y="89601"/>
                  <a:pt x="4949372" y="87086"/>
                </a:cubicBezTo>
                <a:lnTo>
                  <a:pt x="4862286" y="72572"/>
                </a:lnTo>
                <a:cubicBezTo>
                  <a:pt x="4791798" y="49075"/>
                  <a:pt x="4769694" y="39706"/>
                  <a:pt x="4673600" y="29029"/>
                </a:cubicBezTo>
                <a:lnTo>
                  <a:pt x="4542972" y="14515"/>
                </a:lnTo>
                <a:cubicBezTo>
                  <a:pt x="4509026" y="10272"/>
                  <a:pt x="4475239" y="4838"/>
                  <a:pt x="4441372" y="0"/>
                </a:cubicBezTo>
                <a:lnTo>
                  <a:pt x="3396343" y="14515"/>
                </a:lnTo>
                <a:cubicBezTo>
                  <a:pt x="3362143" y="15381"/>
                  <a:pt x="3328784" y="25625"/>
                  <a:pt x="3294743" y="29029"/>
                </a:cubicBezTo>
                <a:cubicBezTo>
                  <a:pt x="2579791" y="100523"/>
                  <a:pt x="3503913" y="-663"/>
                  <a:pt x="2975429" y="58057"/>
                </a:cubicBezTo>
                <a:lnTo>
                  <a:pt x="2075543" y="43543"/>
                </a:lnTo>
                <a:cubicBezTo>
                  <a:pt x="1984506" y="43543"/>
                  <a:pt x="1650184" y="65592"/>
                  <a:pt x="1538514" y="72572"/>
                </a:cubicBezTo>
                <a:cubicBezTo>
                  <a:pt x="1394029" y="101469"/>
                  <a:pt x="1442447" y="95343"/>
                  <a:pt x="1204686" y="101600"/>
                </a:cubicBezTo>
                <a:lnTo>
                  <a:pt x="362857" y="116115"/>
                </a:lnTo>
                <a:cubicBezTo>
                  <a:pt x="314476" y="120953"/>
                  <a:pt x="265504" y="121669"/>
                  <a:pt x="217714" y="130629"/>
                </a:cubicBezTo>
                <a:cubicBezTo>
                  <a:pt x="187640" y="136268"/>
                  <a:pt x="159657" y="149981"/>
                  <a:pt x="130629" y="159657"/>
                </a:cubicBezTo>
                <a:cubicBezTo>
                  <a:pt x="70540" y="179687"/>
                  <a:pt x="99813" y="165687"/>
                  <a:pt x="43543" y="203200"/>
                </a:cubicBezTo>
                <a:lnTo>
                  <a:pt x="14514" y="290286"/>
                </a:lnTo>
                <a:lnTo>
                  <a:pt x="0" y="333829"/>
                </a:lnTo>
                <a:cubicBezTo>
                  <a:pt x="4838" y="387048"/>
                  <a:pt x="-1201" y="442411"/>
                  <a:pt x="14514" y="493486"/>
                </a:cubicBezTo>
                <a:cubicBezTo>
                  <a:pt x="19644" y="510159"/>
                  <a:pt x="42116" y="515430"/>
                  <a:pt x="58057" y="522515"/>
                </a:cubicBezTo>
                <a:cubicBezTo>
                  <a:pt x="125362" y="552428"/>
                  <a:pt x="173253" y="558321"/>
                  <a:pt x="246743" y="566057"/>
                </a:cubicBezTo>
                <a:cubicBezTo>
                  <a:pt x="463523" y="588876"/>
                  <a:pt x="597147" y="586649"/>
                  <a:pt x="841829" y="595086"/>
                </a:cubicBezTo>
                <a:cubicBezTo>
                  <a:pt x="967619" y="590248"/>
                  <a:pt x="1093317" y="580572"/>
                  <a:pt x="1219200" y="580572"/>
                </a:cubicBezTo>
                <a:cubicBezTo>
                  <a:pt x="1282281" y="580572"/>
                  <a:pt x="1344954" y="590746"/>
                  <a:pt x="1407886" y="595086"/>
                </a:cubicBezTo>
                <a:lnTo>
                  <a:pt x="1640114" y="609600"/>
                </a:lnTo>
                <a:lnTo>
                  <a:pt x="1857829" y="595086"/>
                </a:lnTo>
                <a:cubicBezTo>
                  <a:pt x="1974003" y="586150"/>
                  <a:pt x="2089655" y="566057"/>
                  <a:pt x="2206172" y="566057"/>
                </a:cubicBezTo>
                <a:lnTo>
                  <a:pt x="2394857" y="566057"/>
                </a:ln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215795243"/>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9028"/>
            <a:ext cx="8229600" cy="6776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4"/>
          <p:cNvSpPr>
            <a:spLocks noChangeArrowheads="1"/>
          </p:cNvSpPr>
          <p:nvPr/>
        </p:nvSpPr>
        <p:spPr bwMode="auto">
          <a:xfrm>
            <a:off x="3153212" y="6553200"/>
            <a:ext cx="28312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http://www.mapsofwar.com/images/EMPIRE17.swf</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p:cNvSpPr/>
          <p:nvPr/>
        </p:nvSpPr>
        <p:spPr>
          <a:xfrm>
            <a:off x="762000" y="4800600"/>
            <a:ext cx="7620000" cy="3693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http://www.mapsofwar.com/images/EMPIRE17.swf</a:t>
            </a:r>
            <a:endPar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52021322"/>
      </p:ext>
    </p:extLst>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896279"/>
            <a:ext cx="7315200" cy="4199721"/>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1886857" y="3380353"/>
            <a:ext cx="5355772" cy="734447"/>
          </a:xfrm>
          <a:custGeom>
            <a:avLst/>
            <a:gdLst>
              <a:gd name="connsiteX0" fmla="*/ 2191657 w 5355772"/>
              <a:gd name="connsiteY0" fmla="*/ 595086 h 667679"/>
              <a:gd name="connsiteX1" fmla="*/ 2278743 w 5355772"/>
              <a:gd name="connsiteY1" fmla="*/ 580572 h 667679"/>
              <a:gd name="connsiteX2" fmla="*/ 2336800 w 5355772"/>
              <a:gd name="connsiteY2" fmla="*/ 566057 h 667679"/>
              <a:gd name="connsiteX3" fmla="*/ 2525486 w 5355772"/>
              <a:gd name="connsiteY3" fmla="*/ 551543 h 667679"/>
              <a:gd name="connsiteX4" fmla="*/ 3280229 w 5355772"/>
              <a:gd name="connsiteY4" fmla="*/ 566057 h 667679"/>
              <a:gd name="connsiteX5" fmla="*/ 3367314 w 5355772"/>
              <a:gd name="connsiteY5" fmla="*/ 580572 h 667679"/>
              <a:gd name="connsiteX6" fmla="*/ 3483429 w 5355772"/>
              <a:gd name="connsiteY6" fmla="*/ 595086 h 667679"/>
              <a:gd name="connsiteX7" fmla="*/ 3657600 w 5355772"/>
              <a:gd name="connsiteY7" fmla="*/ 624115 h 667679"/>
              <a:gd name="connsiteX8" fmla="*/ 3962400 w 5355772"/>
              <a:gd name="connsiteY8" fmla="*/ 638629 h 667679"/>
              <a:gd name="connsiteX9" fmla="*/ 4049486 w 5355772"/>
              <a:gd name="connsiteY9" fmla="*/ 653143 h 667679"/>
              <a:gd name="connsiteX10" fmla="*/ 4789714 w 5355772"/>
              <a:gd name="connsiteY10" fmla="*/ 653143 h 667679"/>
              <a:gd name="connsiteX11" fmla="*/ 4920343 w 5355772"/>
              <a:gd name="connsiteY11" fmla="*/ 638629 h 667679"/>
              <a:gd name="connsiteX12" fmla="*/ 5007429 w 5355772"/>
              <a:gd name="connsiteY12" fmla="*/ 624115 h 667679"/>
              <a:gd name="connsiteX13" fmla="*/ 5138057 w 5355772"/>
              <a:gd name="connsiteY13" fmla="*/ 609600 h 667679"/>
              <a:gd name="connsiteX14" fmla="*/ 5268686 w 5355772"/>
              <a:gd name="connsiteY14" fmla="*/ 493486 h 667679"/>
              <a:gd name="connsiteX15" fmla="*/ 5326743 w 5355772"/>
              <a:gd name="connsiteY15" fmla="*/ 406400 h 667679"/>
              <a:gd name="connsiteX16" fmla="*/ 5355772 w 5355772"/>
              <a:gd name="connsiteY16" fmla="*/ 362857 h 667679"/>
              <a:gd name="connsiteX17" fmla="*/ 5341257 w 5355772"/>
              <a:gd name="connsiteY17" fmla="*/ 246743 h 667679"/>
              <a:gd name="connsiteX18" fmla="*/ 5254172 w 5355772"/>
              <a:gd name="connsiteY18" fmla="*/ 203200 h 667679"/>
              <a:gd name="connsiteX19" fmla="*/ 5210629 w 5355772"/>
              <a:gd name="connsiteY19" fmla="*/ 174172 h 667679"/>
              <a:gd name="connsiteX20" fmla="*/ 5080000 w 5355772"/>
              <a:gd name="connsiteY20" fmla="*/ 130629 h 667679"/>
              <a:gd name="connsiteX21" fmla="*/ 4992914 w 5355772"/>
              <a:gd name="connsiteY21" fmla="*/ 101600 h 667679"/>
              <a:gd name="connsiteX22" fmla="*/ 4949372 w 5355772"/>
              <a:gd name="connsiteY22" fmla="*/ 87086 h 667679"/>
              <a:gd name="connsiteX23" fmla="*/ 4862286 w 5355772"/>
              <a:gd name="connsiteY23" fmla="*/ 72572 h 667679"/>
              <a:gd name="connsiteX24" fmla="*/ 4673600 w 5355772"/>
              <a:gd name="connsiteY24" fmla="*/ 29029 h 667679"/>
              <a:gd name="connsiteX25" fmla="*/ 4542972 w 5355772"/>
              <a:gd name="connsiteY25" fmla="*/ 14515 h 667679"/>
              <a:gd name="connsiteX26" fmla="*/ 4441372 w 5355772"/>
              <a:gd name="connsiteY26" fmla="*/ 0 h 667679"/>
              <a:gd name="connsiteX27" fmla="*/ 3396343 w 5355772"/>
              <a:gd name="connsiteY27" fmla="*/ 14515 h 667679"/>
              <a:gd name="connsiteX28" fmla="*/ 3294743 w 5355772"/>
              <a:gd name="connsiteY28" fmla="*/ 29029 h 667679"/>
              <a:gd name="connsiteX29" fmla="*/ 2975429 w 5355772"/>
              <a:gd name="connsiteY29" fmla="*/ 58057 h 667679"/>
              <a:gd name="connsiteX30" fmla="*/ 2075543 w 5355772"/>
              <a:gd name="connsiteY30" fmla="*/ 43543 h 667679"/>
              <a:gd name="connsiteX31" fmla="*/ 1538514 w 5355772"/>
              <a:gd name="connsiteY31" fmla="*/ 72572 h 667679"/>
              <a:gd name="connsiteX32" fmla="*/ 1204686 w 5355772"/>
              <a:gd name="connsiteY32" fmla="*/ 101600 h 667679"/>
              <a:gd name="connsiteX33" fmla="*/ 362857 w 5355772"/>
              <a:gd name="connsiteY33" fmla="*/ 116115 h 667679"/>
              <a:gd name="connsiteX34" fmla="*/ 217714 w 5355772"/>
              <a:gd name="connsiteY34" fmla="*/ 130629 h 667679"/>
              <a:gd name="connsiteX35" fmla="*/ 130629 w 5355772"/>
              <a:gd name="connsiteY35" fmla="*/ 159657 h 667679"/>
              <a:gd name="connsiteX36" fmla="*/ 43543 w 5355772"/>
              <a:gd name="connsiteY36" fmla="*/ 203200 h 667679"/>
              <a:gd name="connsiteX37" fmla="*/ 14514 w 5355772"/>
              <a:gd name="connsiteY37" fmla="*/ 290286 h 667679"/>
              <a:gd name="connsiteX38" fmla="*/ 0 w 5355772"/>
              <a:gd name="connsiteY38" fmla="*/ 333829 h 667679"/>
              <a:gd name="connsiteX39" fmla="*/ 14514 w 5355772"/>
              <a:gd name="connsiteY39" fmla="*/ 493486 h 667679"/>
              <a:gd name="connsiteX40" fmla="*/ 58057 w 5355772"/>
              <a:gd name="connsiteY40" fmla="*/ 522515 h 667679"/>
              <a:gd name="connsiteX41" fmla="*/ 246743 w 5355772"/>
              <a:gd name="connsiteY41" fmla="*/ 566057 h 667679"/>
              <a:gd name="connsiteX42" fmla="*/ 841829 w 5355772"/>
              <a:gd name="connsiteY42" fmla="*/ 595086 h 667679"/>
              <a:gd name="connsiteX43" fmla="*/ 1219200 w 5355772"/>
              <a:gd name="connsiteY43" fmla="*/ 580572 h 667679"/>
              <a:gd name="connsiteX44" fmla="*/ 1407886 w 5355772"/>
              <a:gd name="connsiteY44" fmla="*/ 595086 h 667679"/>
              <a:gd name="connsiteX45" fmla="*/ 1640114 w 5355772"/>
              <a:gd name="connsiteY45" fmla="*/ 609600 h 667679"/>
              <a:gd name="connsiteX46" fmla="*/ 1857829 w 5355772"/>
              <a:gd name="connsiteY46" fmla="*/ 595086 h 667679"/>
              <a:gd name="connsiteX47" fmla="*/ 2206172 w 5355772"/>
              <a:gd name="connsiteY47" fmla="*/ 566057 h 667679"/>
              <a:gd name="connsiteX48" fmla="*/ 2394857 w 5355772"/>
              <a:gd name="connsiteY48" fmla="*/ 566057 h 66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55772" h="667679">
                <a:moveTo>
                  <a:pt x="2191657" y="595086"/>
                </a:moveTo>
                <a:cubicBezTo>
                  <a:pt x="2220686" y="590248"/>
                  <a:pt x="2249885" y="586344"/>
                  <a:pt x="2278743" y="580572"/>
                </a:cubicBezTo>
                <a:cubicBezTo>
                  <a:pt x="2298304" y="576660"/>
                  <a:pt x="2316989" y="568388"/>
                  <a:pt x="2336800" y="566057"/>
                </a:cubicBezTo>
                <a:cubicBezTo>
                  <a:pt x="2399449" y="558686"/>
                  <a:pt x="2462591" y="556381"/>
                  <a:pt x="2525486" y="551543"/>
                </a:cubicBezTo>
                <a:lnTo>
                  <a:pt x="3280229" y="566057"/>
                </a:lnTo>
                <a:cubicBezTo>
                  <a:pt x="3309640" y="567071"/>
                  <a:pt x="3338181" y="576410"/>
                  <a:pt x="3367314" y="580572"/>
                </a:cubicBezTo>
                <a:cubicBezTo>
                  <a:pt x="3405928" y="586088"/>
                  <a:pt x="3444854" y="589300"/>
                  <a:pt x="3483429" y="595086"/>
                </a:cubicBezTo>
                <a:cubicBezTo>
                  <a:pt x="3541636" y="603817"/>
                  <a:pt x="3598809" y="621315"/>
                  <a:pt x="3657600" y="624115"/>
                </a:cubicBezTo>
                <a:lnTo>
                  <a:pt x="3962400" y="638629"/>
                </a:lnTo>
                <a:cubicBezTo>
                  <a:pt x="3991429" y="643467"/>
                  <a:pt x="4020127" y="651118"/>
                  <a:pt x="4049486" y="653143"/>
                </a:cubicBezTo>
                <a:cubicBezTo>
                  <a:pt x="4404486" y="677625"/>
                  <a:pt x="4411052" y="666666"/>
                  <a:pt x="4789714" y="653143"/>
                </a:cubicBezTo>
                <a:cubicBezTo>
                  <a:pt x="4833257" y="648305"/>
                  <a:pt x="4876916" y="644419"/>
                  <a:pt x="4920343" y="638629"/>
                </a:cubicBezTo>
                <a:cubicBezTo>
                  <a:pt x="4949514" y="634740"/>
                  <a:pt x="4978258" y="628005"/>
                  <a:pt x="5007429" y="624115"/>
                </a:cubicBezTo>
                <a:cubicBezTo>
                  <a:pt x="5050855" y="618325"/>
                  <a:pt x="5094514" y="614438"/>
                  <a:pt x="5138057" y="609600"/>
                </a:cubicBezTo>
                <a:cubicBezTo>
                  <a:pt x="5190411" y="574698"/>
                  <a:pt x="5228917" y="553140"/>
                  <a:pt x="5268686" y="493486"/>
                </a:cubicBezTo>
                <a:lnTo>
                  <a:pt x="5326743" y="406400"/>
                </a:lnTo>
                <a:lnTo>
                  <a:pt x="5355772" y="362857"/>
                </a:lnTo>
                <a:cubicBezTo>
                  <a:pt x="5350934" y="324152"/>
                  <a:pt x="5355744" y="282959"/>
                  <a:pt x="5341257" y="246743"/>
                </a:cubicBezTo>
                <a:cubicBezTo>
                  <a:pt x="5330859" y="220748"/>
                  <a:pt x="5274028" y="213128"/>
                  <a:pt x="5254172" y="203200"/>
                </a:cubicBezTo>
                <a:cubicBezTo>
                  <a:pt x="5238570" y="195399"/>
                  <a:pt x="5226569" y="181257"/>
                  <a:pt x="5210629" y="174172"/>
                </a:cubicBezTo>
                <a:cubicBezTo>
                  <a:pt x="5210619" y="174167"/>
                  <a:pt x="5101777" y="137888"/>
                  <a:pt x="5080000" y="130629"/>
                </a:cubicBezTo>
                <a:lnTo>
                  <a:pt x="4992914" y="101600"/>
                </a:lnTo>
                <a:cubicBezTo>
                  <a:pt x="4978400" y="96762"/>
                  <a:pt x="4964463" y="89601"/>
                  <a:pt x="4949372" y="87086"/>
                </a:cubicBezTo>
                <a:lnTo>
                  <a:pt x="4862286" y="72572"/>
                </a:lnTo>
                <a:cubicBezTo>
                  <a:pt x="4791798" y="49075"/>
                  <a:pt x="4769694" y="39706"/>
                  <a:pt x="4673600" y="29029"/>
                </a:cubicBezTo>
                <a:lnTo>
                  <a:pt x="4542972" y="14515"/>
                </a:lnTo>
                <a:cubicBezTo>
                  <a:pt x="4509026" y="10272"/>
                  <a:pt x="4475239" y="4838"/>
                  <a:pt x="4441372" y="0"/>
                </a:cubicBezTo>
                <a:lnTo>
                  <a:pt x="3396343" y="14515"/>
                </a:lnTo>
                <a:cubicBezTo>
                  <a:pt x="3362143" y="15381"/>
                  <a:pt x="3328784" y="25625"/>
                  <a:pt x="3294743" y="29029"/>
                </a:cubicBezTo>
                <a:cubicBezTo>
                  <a:pt x="2579791" y="100523"/>
                  <a:pt x="3503913" y="-663"/>
                  <a:pt x="2975429" y="58057"/>
                </a:cubicBezTo>
                <a:lnTo>
                  <a:pt x="2075543" y="43543"/>
                </a:lnTo>
                <a:cubicBezTo>
                  <a:pt x="1984506" y="43543"/>
                  <a:pt x="1650184" y="65592"/>
                  <a:pt x="1538514" y="72572"/>
                </a:cubicBezTo>
                <a:cubicBezTo>
                  <a:pt x="1394029" y="101469"/>
                  <a:pt x="1442447" y="95343"/>
                  <a:pt x="1204686" y="101600"/>
                </a:cubicBezTo>
                <a:lnTo>
                  <a:pt x="362857" y="116115"/>
                </a:lnTo>
                <a:cubicBezTo>
                  <a:pt x="314476" y="120953"/>
                  <a:pt x="265504" y="121669"/>
                  <a:pt x="217714" y="130629"/>
                </a:cubicBezTo>
                <a:cubicBezTo>
                  <a:pt x="187640" y="136268"/>
                  <a:pt x="159657" y="149981"/>
                  <a:pt x="130629" y="159657"/>
                </a:cubicBezTo>
                <a:cubicBezTo>
                  <a:pt x="70540" y="179687"/>
                  <a:pt x="99813" y="165687"/>
                  <a:pt x="43543" y="203200"/>
                </a:cubicBezTo>
                <a:lnTo>
                  <a:pt x="14514" y="290286"/>
                </a:lnTo>
                <a:lnTo>
                  <a:pt x="0" y="333829"/>
                </a:lnTo>
                <a:cubicBezTo>
                  <a:pt x="4838" y="387048"/>
                  <a:pt x="-1201" y="442411"/>
                  <a:pt x="14514" y="493486"/>
                </a:cubicBezTo>
                <a:cubicBezTo>
                  <a:pt x="19644" y="510159"/>
                  <a:pt x="42116" y="515430"/>
                  <a:pt x="58057" y="522515"/>
                </a:cubicBezTo>
                <a:cubicBezTo>
                  <a:pt x="125362" y="552428"/>
                  <a:pt x="173253" y="558321"/>
                  <a:pt x="246743" y="566057"/>
                </a:cubicBezTo>
                <a:cubicBezTo>
                  <a:pt x="463523" y="588876"/>
                  <a:pt x="597147" y="586649"/>
                  <a:pt x="841829" y="595086"/>
                </a:cubicBezTo>
                <a:cubicBezTo>
                  <a:pt x="967619" y="590248"/>
                  <a:pt x="1093317" y="580572"/>
                  <a:pt x="1219200" y="580572"/>
                </a:cubicBezTo>
                <a:cubicBezTo>
                  <a:pt x="1282281" y="580572"/>
                  <a:pt x="1344954" y="590746"/>
                  <a:pt x="1407886" y="595086"/>
                </a:cubicBezTo>
                <a:lnTo>
                  <a:pt x="1640114" y="609600"/>
                </a:lnTo>
                <a:lnTo>
                  <a:pt x="1857829" y="595086"/>
                </a:lnTo>
                <a:cubicBezTo>
                  <a:pt x="1974003" y="586150"/>
                  <a:pt x="2089655" y="566057"/>
                  <a:pt x="2206172" y="566057"/>
                </a:cubicBezTo>
                <a:lnTo>
                  <a:pt x="2394857" y="566057"/>
                </a:ln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36959224"/>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672152" y="1219200"/>
            <a:ext cx="7772400" cy="4857750"/>
          </a:xfrm>
          <a:prstGeom prst="rect">
            <a:avLst/>
          </a:prstGeom>
          <a:noFill/>
          <a:ln w="9525">
            <a:noFill/>
            <a:miter lim="800000"/>
            <a:headEnd/>
            <a:tailEnd/>
          </a:ln>
        </p:spPr>
      </p:pic>
      <p:sp>
        <p:nvSpPr>
          <p:cNvPr id="3" name="Rectangle 2"/>
          <p:cNvSpPr>
            <a:spLocks noChangeArrowheads="1"/>
          </p:cNvSpPr>
          <p:nvPr/>
        </p:nvSpPr>
        <p:spPr bwMode="auto">
          <a:xfrm>
            <a:off x="3226147" y="6551842"/>
            <a:ext cx="268535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https://en.wikipedia.org/wiki/Germanic_peoples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51902486"/>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533400"/>
            <a:ext cx="7772400" cy="578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3449767" y="6551842"/>
            <a:ext cx="223811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https://en.wikipedia.org/wiki/Lombards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2228265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2" name="Rectangle 1"/>
          <p:cNvSpPr/>
          <p:nvPr/>
        </p:nvSpPr>
        <p:spPr>
          <a:xfrm>
            <a:off x="1752600" y="6440404"/>
            <a:ext cx="5638800" cy="2308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5"/>
              </a:rPr>
              <a:t>https://www.worldometers.info/world-population/italy-population/</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ectangle 4">
            <a:extLst>
              <a:ext uri="{FF2B5EF4-FFF2-40B4-BE49-F238E27FC236}">
                <a16:creationId xmlns:a16="http://schemas.microsoft.com/office/drawing/2014/main" id="{E2055A2E-96AD-4929-AEA3-D006F9A9999E}"/>
              </a:ext>
            </a:extLst>
          </p:cNvPr>
          <p:cNvSpPr/>
          <p:nvPr/>
        </p:nvSpPr>
        <p:spPr>
          <a:xfrm>
            <a:off x="1592480" y="3538073"/>
            <a:ext cx="5722720" cy="1643527"/>
          </a:xfrm>
          <a:prstGeom prst="rect">
            <a:avLst/>
          </a:prstGeom>
          <a:solidFill>
            <a:srgbClr val="94D7E7"/>
          </a:solidFill>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population size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62,390,364 </a:t>
            </a:r>
            <a:r>
              <a:rPr kumimoji="0" lang="en-US" sz="1400" b="1" i="0" u="none" strike="noStrike" kern="1200" cap="none" spc="0" normalizeH="0" baseline="0" noProof="0" dirty="0">
                <a:ln>
                  <a:noFill/>
                </a:ln>
                <a:solidFill>
                  <a:srgbClr val="FF0000"/>
                </a:solidFill>
                <a:effectLst/>
                <a:uLnTx/>
                <a:uFillTx/>
                <a:latin typeface="Verdana" pitchFamily="34" charset="0"/>
                <a:ea typeface="+mn-ea"/>
                <a:cs typeface="+mn-cs"/>
              </a:rPr>
              <a:t>(July 2021 est.)</a:t>
            </a:r>
          </a:p>
        </p:txBody>
      </p:sp>
    </p:spTree>
    <p:extLst>
      <p:ext uri="{BB962C8B-B14F-4D97-AF65-F5344CB8AC3E}">
        <p14:creationId xmlns:p14="http://schemas.microsoft.com/office/powerpoint/2010/main" val="3424543262"/>
      </p:ext>
    </p:extLst>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843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896279"/>
            <a:ext cx="7315200" cy="4199721"/>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1324501" y="3870937"/>
            <a:ext cx="6480484" cy="734447"/>
          </a:xfrm>
          <a:custGeom>
            <a:avLst/>
            <a:gdLst>
              <a:gd name="connsiteX0" fmla="*/ 2191657 w 5355772"/>
              <a:gd name="connsiteY0" fmla="*/ 595086 h 667679"/>
              <a:gd name="connsiteX1" fmla="*/ 2278743 w 5355772"/>
              <a:gd name="connsiteY1" fmla="*/ 580572 h 667679"/>
              <a:gd name="connsiteX2" fmla="*/ 2336800 w 5355772"/>
              <a:gd name="connsiteY2" fmla="*/ 566057 h 667679"/>
              <a:gd name="connsiteX3" fmla="*/ 2525486 w 5355772"/>
              <a:gd name="connsiteY3" fmla="*/ 551543 h 667679"/>
              <a:gd name="connsiteX4" fmla="*/ 3280229 w 5355772"/>
              <a:gd name="connsiteY4" fmla="*/ 566057 h 667679"/>
              <a:gd name="connsiteX5" fmla="*/ 3367314 w 5355772"/>
              <a:gd name="connsiteY5" fmla="*/ 580572 h 667679"/>
              <a:gd name="connsiteX6" fmla="*/ 3483429 w 5355772"/>
              <a:gd name="connsiteY6" fmla="*/ 595086 h 667679"/>
              <a:gd name="connsiteX7" fmla="*/ 3657600 w 5355772"/>
              <a:gd name="connsiteY7" fmla="*/ 624115 h 667679"/>
              <a:gd name="connsiteX8" fmla="*/ 3962400 w 5355772"/>
              <a:gd name="connsiteY8" fmla="*/ 638629 h 667679"/>
              <a:gd name="connsiteX9" fmla="*/ 4049486 w 5355772"/>
              <a:gd name="connsiteY9" fmla="*/ 653143 h 667679"/>
              <a:gd name="connsiteX10" fmla="*/ 4789714 w 5355772"/>
              <a:gd name="connsiteY10" fmla="*/ 653143 h 667679"/>
              <a:gd name="connsiteX11" fmla="*/ 4920343 w 5355772"/>
              <a:gd name="connsiteY11" fmla="*/ 638629 h 667679"/>
              <a:gd name="connsiteX12" fmla="*/ 5007429 w 5355772"/>
              <a:gd name="connsiteY12" fmla="*/ 624115 h 667679"/>
              <a:gd name="connsiteX13" fmla="*/ 5138057 w 5355772"/>
              <a:gd name="connsiteY13" fmla="*/ 609600 h 667679"/>
              <a:gd name="connsiteX14" fmla="*/ 5268686 w 5355772"/>
              <a:gd name="connsiteY14" fmla="*/ 493486 h 667679"/>
              <a:gd name="connsiteX15" fmla="*/ 5326743 w 5355772"/>
              <a:gd name="connsiteY15" fmla="*/ 406400 h 667679"/>
              <a:gd name="connsiteX16" fmla="*/ 5355772 w 5355772"/>
              <a:gd name="connsiteY16" fmla="*/ 362857 h 667679"/>
              <a:gd name="connsiteX17" fmla="*/ 5341257 w 5355772"/>
              <a:gd name="connsiteY17" fmla="*/ 246743 h 667679"/>
              <a:gd name="connsiteX18" fmla="*/ 5254172 w 5355772"/>
              <a:gd name="connsiteY18" fmla="*/ 203200 h 667679"/>
              <a:gd name="connsiteX19" fmla="*/ 5210629 w 5355772"/>
              <a:gd name="connsiteY19" fmla="*/ 174172 h 667679"/>
              <a:gd name="connsiteX20" fmla="*/ 5080000 w 5355772"/>
              <a:gd name="connsiteY20" fmla="*/ 130629 h 667679"/>
              <a:gd name="connsiteX21" fmla="*/ 4992914 w 5355772"/>
              <a:gd name="connsiteY21" fmla="*/ 101600 h 667679"/>
              <a:gd name="connsiteX22" fmla="*/ 4949372 w 5355772"/>
              <a:gd name="connsiteY22" fmla="*/ 87086 h 667679"/>
              <a:gd name="connsiteX23" fmla="*/ 4862286 w 5355772"/>
              <a:gd name="connsiteY23" fmla="*/ 72572 h 667679"/>
              <a:gd name="connsiteX24" fmla="*/ 4673600 w 5355772"/>
              <a:gd name="connsiteY24" fmla="*/ 29029 h 667679"/>
              <a:gd name="connsiteX25" fmla="*/ 4542972 w 5355772"/>
              <a:gd name="connsiteY25" fmla="*/ 14515 h 667679"/>
              <a:gd name="connsiteX26" fmla="*/ 4441372 w 5355772"/>
              <a:gd name="connsiteY26" fmla="*/ 0 h 667679"/>
              <a:gd name="connsiteX27" fmla="*/ 3396343 w 5355772"/>
              <a:gd name="connsiteY27" fmla="*/ 14515 h 667679"/>
              <a:gd name="connsiteX28" fmla="*/ 3294743 w 5355772"/>
              <a:gd name="connsiteY28" fmla="*/ 29029 h 667679"/>
              <a:gd name="connsiteX29" fmla="*/ 2975429 w 5355772"/>
              <a:gd name="connsiteY29" fmla="*/ 58057 h 667679"/>
              <a:gd name="connsiteX30" fmla="*/ 2075543 w 5355772"/>
              <a:gd name="connsiteY30" fmla="*/ 43543 h 667679"/>
              <a:gd name="connsiteX31" fmla="*/ 1538514 w 5355772"/>
              <a:gd name="connsiteY31" fmla="*/ 72572 h 667679"/>
              <a:gd name="connsiteX32" fmla="*/ 1204686 w 5355772"/>
              <a:gd name="connsiteY32" fmla="*/ 101600 h 667679"/>
              <a:gd name="connsiteX33" fmla="*/ 362857 w 5355772"/>
              <a:gd name="connsiteY33" fmla="*/ 116115 h 667679"/>
              <a:gd name="connsiteX34" fmla="*/ 217714 w 5355772"/>
              <a:gd name="connsiteY34" fmla="*/ 130629 h 667679"/>
              <a:gd name="connsiteX35" fmla="*/ 130629 w 5355772"/>
              <a:gd name="connsiteY35" fmla="*/ 159657 h 667679"/>
              <a:gd name="connsiteX36" fmla="*/ 43543 w 5355772"/>
              <a:gd name="connsiteY36" fmla="*/ 203200 h 667679"/>
              <a:gd name="connsiteX37" fmla="*/ 14514 w 5355772"/>
              <a:gd name="connsiteY37" fmla="*/ 290286 h 667679"/>
              <a:gd name="connsiteX38" fmla="*/ 0 w 5355772"/>
              <a:gd name="connsiteY38" fmla="*/ 333829 h 667679"/>
              <a:gd name="connsiteX39" fmla="*/ 14514 w 5355772"/>
              <a:gd name="connsiteY39" fmla="*/ 493486 h 667679"/>
              <a:gd name="connsiteX40" fmla="*/ 58057 w 5355772"/>
              <a:gd name="connsiteY40" fmla="*/ 522515 h 667679"/>
              <a:gd name="connsiteX41" fmla="*/ 246743 w 5355772"/>
              <a:gd name="connsiteY41" fmla="*/ 566057 h 667679"/>
              <a:gd name="connsiteX42" fmla="*/ 841829 w 5355772"/>
              <a:gd name="connsiteY42" fmla="*/ 595086 h 667679"/>
              <a:gd name="connsiteX43" fmla="*/ 1219200 w 5355772"/>
              <a:gd name="connsiteY43" fmla="*/ 580572 h 667679"/>
              <a:gd name="connsiteX44" fmla="*/ 1407886 w 5355772"/>
              <a:gd name="connsiteY44" fmla="*/ 595086 h 667679"/>
              <a:gd name="connsiteX45" fmla="*/ 1640114 w 5355772"/>
              <a:gd name="connsiteY45" fmla="*/ 609600 h 667679"/>
              <a:gd name="connsiteX46" fmla="*/ 1857829 w 5355772"/>
              <a:gd name="connsiteY46" fmla="*/ 595086 h 667679"/>
              <a:gd name="connsiteX47" fmla="*/ 2206172 w 5355772"/>
              <a:gd name="connsiteY47" fmla="*/ 566057 h 667679"/>
              <a:gd name="connsiteX48" fmla="*/ 2394857 w 5355772"/>
              <a:gd name="connsiteY48" fmla="*/ 566057 h 6676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5355772" h="667679">
                <a:moveTo>
                  <a:pt x="2191657" y="595086"/>
                </a:moveTo>
                <a:cubicBezTo>
                  <a:pt x="2220686" y="590248"/>
                  <a:pt x="2249885" y="586344"/>
                  <a:pt x="2278743" y="580572"/>
                </a:cubicBezTo>
                <a:cubicBezTo>
                  <a:pt x="2298304" y="576660"/>
                  <a:pt x="2316989" y="568388"/>
                  <a:pt x="2336800" y="566057"/>
                </a:cubicBezTo>
                <a:cubicBezTo>
                  <a:pt x="2399449" y="558686"/>
                  <a:pt x="2462591" y="556381"/>
                  <a:pt x="2525486" y="551543"/>
                </a:cubicBezTo>
                <a:lnTo>
                  <a:pt x="3280229" y="566057"/>
                </a:lnTo>
                <a:cubicBezTo>
                  <a:pt x="3309640" y="567071"/>
                  <a:pt x="3338181" y="576410"/>
                  <a:pt x="3367314" y="580572"/>
                </a:cubicBezTo>
                <a:cubicBezTo>
                  <a:pt x="3405928" y="586088"/>
                  <a:pt x="3444854" y="589300"/>
                  <a:pt x="3483429" y="595086"/>
                </a:cubicBezTo>
                <a:cubicBezTo>
                  <a:pt x="3541636" y="603817"/>
                  <a:pt x="3598809" y="621315"/>
                  <a:pt x="3657600" y="624115"/>
                </a:cubicBezTo>
                <a:lnTo>
                  <a:pt x="3962400" y="638629"/>
                </a:lnTo>
                <a:cubicBezTo>
                  <a:pt x="3991429" y="643467"/>
                  <a:pt x="4020127" y="651118"/>
                  <a:pt x="4049486" y="653143"/>
                </a:cubicBezTo>
                <a:cubicBezTo>
                  <a:pt x="4404486" y="677625"/>
                  <a:pt x="4411052" y="666666"/>
                  <a:pt x="4789714" y="653143"/>
                </a:cubicBezTo>
                <a:cubicBezTo>
                  <a:pt x="4833257" y="648305"/>
                  <a:pt x="4876916" y="644419"/>
                  <a:pt x="4920343" y="638629"/>
                </a:cubicBezTo>
                <a:cubicBezTo>
                  <a:pt x="4949514" y="634740"/>
                  <a:pt x="4978258" y="628005"/>
                  <a:pt x="5007429" y="624115"/>
                </a:cubicBezTo>
                <a:cubicBezTo>
                  <a:pt x="5050855" y="618325"/>
                  <a:pt x="5094514" y="614438"/>
                  <a:pt x="5138057" y="609600"/>
                </a:cubicBezTo>
                <a:cubicBezTo>
                  <a:pt x="5190411" y="574698"/>
                  <a:pt x="5228917" y="553140"/>
                  <a:pt x="5268686" y="493486"/>
                </a:cubicBezTo>
                <a:lnTo>
                  <a:pt x="5326743" y="406400"/>
                </a:lnTo>
                <a:lnTo>
                  <a:pt x="5355772" y="362857"/>
                </a:lnTo>
                <a:cubicBezTo>
                  <a:pt x="5350934" y="324152"/>
                  <a:pt x="5355744" y="282959"/>
                  <a:pt x="5341257" y="246743"/>
                </a:cubicBezTo>
                <a:cubicBezTo>
                  <a:pt x="5330859" y="220748"/>
                  <a:pt x="5274028" y="213128"/>
                  <a:pt x="5254172" y="203200"/>
                </a:cubicBezTo>
                <a:cubicBezTo>
                  <a:pt x="5238570" y="195399"/>
                  <a:pt x="5226569" y="181257"/>
                  <a:pt x="5210629" y="174172"/>
                </a:cubicBezTo>
                <a:cubicBezTo>
                  <a:pt x="5210619" y="174167"/>
                  <a:pt x="5101777" y="137888"/>
                  <a:pt x="5080000" y="130629"/>
                </a:cubicBezTo>
                <a:lnTo>
                  <a:pt x="4992914" y="101600"/>
                </a:lnTo>
                <a:cubicBezTo>
                  <a:pt x="4978400" y="96762"/>
                  <a:pt x="4964463" y="89601"/>
                  <a:pt x="4949372" y="87086"/>
                </a:cubicBezTo>
                <a:lnTo>
                  <a:pt x="4862286" y="72572"/>
                </a:lnTo>
                <a:cubicBezTo>
                  <a:pt x="4791798" y="49075"/>
                  <a:pt x="4769694" y="39706"/>
                  <a:pt x="4673600" y="29029"/>
                </a:cubicBezTo>
                <a:lnTo>
                  <a:pt x="4542972" y="14515"/>
                </a:lnTo>
                <a:cubicBezTo>
                  <a:pt x="4509026" y="10272"/>
                  <a:pt x="4475239" y="4838"/>
                  <a:pt x="4441372" y="0"/>
                </a:cubicBezTo>
                <a:lnTo>
                  <a:pt x="3396343" y="14515"/>
                </a:lnTo>
                <a:cubicBezTo>
                  <a:pt x="3362143" y="15381"/>
                  <a:pt x="3328784" y="25625"/>
                  <a:pt x="3294743" y="29029"/>
                </a:cubicBezTo>
                <a:cubicBezTo>
                  <a:pt x="2579791" y="100523"/>
                  <a:pt x="3503913" y="-663"/>
                  <a:pt x="2975429" y="58057"/>
                </a:cubicBezTo>
                <a:lnTo>
                  <a:pt x="2075543" y="43543"/>
                </a:lnTo>
                <a:cubicBezTo>
                  <a:pt x="1984506" y="43543"/>
                  <a:pt x="1650184" y="65592"/>
                  <a:pt x="1538514" y="72572"/>
                </a:cubicBezTo>
                <a:cubicBezTo>
                  <a:pt x="1394029" y="101469"/>
                  <a:pt x="1442447" y="95343"/>
                  <a:pt x="1204686" y="101600"/>
                </a:cubicBezTo>
                <a:lnTo>
                  <a:pt x="362857" y="116115"/>
                </a:lnTo>
                <a:cubicBezTo>
                  <a:pt x="314476" y="120953"/>
                  <a:pt x="265504" y="121669"/>
                  <a:pt x="217714" y="130629"/>
                </a:cubicBezTo>
                <a:cubicBezTo>
                  <a:pt x="187640" y="136268"/>
                  <a:pt x="159657" y="149981"/>
                  <a:pt x="130629" y="159657"/>
                </a:cubicBezTo>
                <a:cubicBezTo>
                  <a:pt x="70540" y="179687"/>
                  <a:pt x="99813" y="165687"/>
                  <a:pt x="43543" y="203200"/>
                </a:cubicBezTo>
                <a:lnTo>
                  <a:pt x="14514" y="290286"/>
                </a:lnTo>
                <a:lnTo>
                  <a:pt x="0" y="333829"/>
                </a:lnTo>
                <a:cubicBezTo>
                  <a:pt x="4838" y="387048"/>
                  <a:pt x="-1201" y="442411"/>
                  <a:pt x="14514" y="493486"/>
                </a:cubicBezTo>
                <a:cubicBezTo>
                  <a:pt x="19644" y="510159"/>
                  <a:pt x="42116" y="515430"/>
                  <a:pt x="58057" y="522515"/>
                </a:cubicBezTo>
                <a:cubicBezTo>
                  <a:pt x="125362" y="552428"/>
                  <a:pt x="173253" y="558321"/>
                  <a:pt x="246743" y="566057"/>
                </a:cubicBezTo>
                <a:cubicBezTo>
                  <a:pt x="463523" y="588876"/>
                  <a:pt x="597147" y="586649"/>
                  <a:pt x="841829" y="595086"/>
                </a:cubicBezTo>
                <a:cubicBezTo>
                  <a:pt x="967619" y="590248"/>
                  <a:pt x="1093317" y="580572"/>
                  <a:pt x="1219200" y="580572"/>
                </a:cubicBezTo>
                <a:cubicBezTo>
                  <a:pt x="1282281" y="580572"/>
                  <a:pt x="1344954" y="590746"/>
                  <a:pt x="1407886" y="595086"/>
                </a:cubicBezTo>
                <a:lnTo>
                  <a:pt x="1640114" y="609600"/>
                </a:lnTo>
                <a:lnTo>
                  <a:pt x="1857829" y="595086"/>
                </a:lnTo>
                <a:cubicBezTo>
                  <a:pt x="1974003" y="586150"/>
                  <a:pt x="2089655" y="566057"/>
                  <a:pt x="2206172" y="566057"/>
                </a:cubicBezTo>
                <a:lnTo>
                  <a:pt x="2394857" y="566057"/>
                </a:ln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299740614"/>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038" y="652463"/>
            <a:ext cx="7772400" cy="55462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a:spLocks noChangeArrowheads="1"/>
          </p:cNvSpPr>
          <p:nvPr/>
        </p:nvSpPr>
        <p:spPr bwMode="auto">
          <a:xfrm>
            <a:off x="2426250" y="6551842"/>
            <a:ext cx="428514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https://en.wikipedia.org/wiki/Kingdom_of_Italy_%28Holy_Roman_Empire%29</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598312956"/>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89506" name="Picture 2"/>
          <p:cNvPicPr>
            <a:picLocks noChangeAspect="1" noChangeArrowheads="1"/>
          </p:cNvPicPr>
          <p:nvPr/>
        </p:nvPicPr>
        <p:blipFill>
          <a:blip r:embed="rId3" cstate="print"/>
          <a:srcRect/>
          <a:stretch>
            <a:fillRect/>
          </a:stretch>
        </p:blipFill>
        <p:spPr bwMode="auto">
          <a:xfrm>
            <a:off x="672152" y="990600"/>
            <a:ext cx="7772400" cy="4857750"/>
          </a:xfrm>
          <a:prstGeom prst="rect">
            <a:avLst/>
          </a:prstGeom>
          <a:noFill/>
          <a:ln w="9525">
            <a:noFill/>
            <a:miter lim="800000"/>
            <a:headEnd/>
            <a:tailEnd/>
          </a:ln>
        </p:spPr>
      </p:pic>
    </p:spTree>
    <p:extLst>
      <p:ext uri="{BB962C8B-B14F-4D97-AF65-F5344CB8AC3E}">
        <p14:creationId xmlns:p14="http://schemas.microsoft.com/office/powerpoint/2010/main" val="3576361583"/>
      </p:ext>
    </p:extLst>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76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2514600"/>
            <a:ext cx="7315200" cy="294436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Freeform 2"/>
          <p:cNvSpPr/>
          <p:nvPr/>
        </p:nvSpPr>
        <p:spPr>
          <a:xfrm>
            <a:off x="1524000" y="3246847"/>
            <a:ext cx="5891348" cy="686525"/>
          </a:xfrm>
          <a:custGeom>
            <a:avLst/>
            <a:gdLst>
              <a:gd name="connsiteX0" fmla="*/ 2757714 w 5355771"/>
              <a:gd name="connsiteY0" fmla="*/ 566057 h 624114"/>
              <a:gd name="connsiteX1" fmla="*/ 3106057 w 5355771"/>
              <a:gd name="connsiteY1" fmla="*/ 595086 h 624114"/>
              <a:gd name="connsiteX2" fmla="*/ 3222171 w 5355771"/>
              <a:gd name="connsiteY2" fmla="*/ 609600 h 624114"/>
              <a:gd name="connsiteX3" fmla="*/ 3541485 w 5355771"/>
              <a:gd name="connsiteY3" fmla="*/ 595086 h 624114"/>
              <a:gd name="connsiteX4" fmla="*/ 3643085 w 5355771"/>
              <a:gd name="connsiteY4" fmla="*/ 580571 h 624114"/>
              <a:gd name="connsiteX5" fmla="*/ 3773714 w 5355771"/>
              <a:gd name="connsiteY5" fmla="*/ 566057 h 624114"/>
              <a:gd name="connsiteX6" fmla="*/ 4005942 w 5355771"/>
              <a:gd name="connsiteY6" fmla="*/ 537029 h 624114"/>
              <a:gd name="connsiteX7" fmla="*/ 4165600 w 5355771"/>
              <a:gd name="connsiteY7" fmla="*/ 551543 h 624114"/>
              <a:gd name="connsiteX8" fmla="*/ 4209142 w 5355771"/>
              <a:gd name="connsiteY8" fmla="*/ 566057 h 624114"/>
              <a:gd name="connsiteX9" fmla="*/ 4325257 w 5355771"/>
              <a:gd name="connsiteY9" fmla="*/ 580571 h 624114"/>
              <a:gd name="connsiteX10" fmla="*/ 4412342 w 5355771"/>
              <a:gd name="connsiteY10" fmla="*/ 595086 h 624114"/>
              <a:gd name="connsiteX11" fmla="*/ 4470400 w 5355771"/>
              <a:gd name="connsiteY11" fmla="*/ 609600 h 624114"/>
              <a:gd name="connsiteX12" fmla="*/ 4934857 w 5355771"/>
              <a:gd name="connsiteY12" fmla="*/ 624114 h 624114"/>
              <a:gd name="connsiteX13" fmla="*/ 5196114 w 5355771"/>
              <a:gd name="connsiteY13" fmla="*/ 609600 h 624114"/>
              <a:gd name="connsiteX14" fmla="*/ 5254171 w 5355771"/>
              <a:gd name="connsiteY14" fmla="*/ 595086 h 624114"/>
              <a:gd name="connsiteX15" fmla="*/ 5283200 w 5355771"/>
              <a:gd name="connsiteY15" fmla="*/ 551543 h 624114"/>
              <a:gd name="connsiteX16" fmla="*/ 5341257 w 5355771"/>
              <a:gd name="connsiteY16" fmla="*/ 406400 h 624114"/>
              <a:gd name="connsiteX17" fmla="*/ 5355771 w 5355771"/>
              <a:gd name="connsiteY17" fmla="*/ 348343 h 624114"/>
              <a:gd name="connsiteX18" fmla="*/ 5297714 w 5355771"/>
              <a:gd name="connsiteY18" fmla="*/ 232229 h 624114"/>
              <a:gd name="connsiteX19" fmla="*/ 5254171 w 5355771"/>
              <a:gd name="connsiteY19" fmla="*/ 217714 h 624114"/>
              <a:gd name="connsiteX20" fmla="*/ 5196114 w 5355771"/>
              <a:gd name="connsiteY20" fmla="*/ 188686 h 624114"/>
              <a:gd name="connsiteX21" fmla="*/ 5065485 w 5355771"/>
              <a:gd name="connsiteY21" fmla="*/ 145143 h 624114"/>
              <a:gd name="connsiteX22" fmla="*/ 5021942 w 5355771"/>
              <a:gd name="connsiteY22" fmla="*/ 130629 h 624114"/>
              <a:gd name="connsiteX23" fmla="*/ 4978400 w 5355771"/>
              <a:gd name="connsiteY23" fmla="*/ 101600 h 624114"/>
              <a:gd name="connsiteX24" fmla="*/ 4920342 w 5355771"/>
              <a:gd name="connsiteY24" fmla="*/ 87086 h 624114"/>
              <a:gd name="connsiteX25" fmla="*/ 4775200 w 5355771"/>
              <a:gd name="connsiteY25" fmla="*/ 58057 h 624114"/>
              <a:gd name="connsiteX26" fmla="*/ 4644571 w 5355771"/>
              <a:gd name="connsiteY26" fmla="*/ 29029 h 624114"/>
              <a:gd name="connsiteX27" fmla="*/ 4325257 w 5355771"/>
              <a:gd name="connsiteY27" fmla="*/ 14514 h 624114"/>
              <a:gd name="connsiteX28" fmla="*/ 4078514 w 5355771"/>
              <a:gd name="connsiteY28" fmla="*/ 0 h 624114"/>
              <a:gd name="connsiteX29" fmla="*/ 3410857 w 5355771"/>
              <a:gd name="connsiteY29" fmla="*/ 14514 h 624114"/>
              <a:gd name="connsiteX30" fmla="*/ 3323771 w 5355771"/>
              <a:gd name="connsiteY30" fmla="*/ 29029 h 624114"/>
              <a:gd name="connsiteX31" fmla="*/ 3077028 w 5355771"/>
              <a:gd name="connsiteY31" fmla="*/ 43543 h 624114"/>
              <a:gd name="connsiteX32" fmla="*/ 2902857 w 5355771"/>
              <a:gd name="connsiteY32" fmla="*/ 58057 h 624114"/>
              <a:gd name="connsiteX33" fmla="*/ 2656114 w 5355771"/>
              <a:gd name="connsiteY33" fmla="*/ 72571 h 624114"/>
              <a:gd name="connsiteX34" fmla="*/ 2452914 w 5355771"/>
              <a:gd name="connsiteY34" fmla="*/ 87086 h 624114"/>
              <a:gd name="connsiteX35" fmla="*/ 1465942 w 5355771"/>
              <a:gd name="connsiteY35" fmla="*/ 72571 h 624114"/>
              <a:gd name="connsiteX36" fmla="*/ 1320800 w 5355771"/>
              <a:gd name="connsiteY36" fmla="*/ 58057 h 624114"/>
              <a:gd name="connsiteX37" fmla="*/ 464457 w 5355771"/>
              <a:gd name="connsiteY37" fmla="*/ 72571 h 624114"/>
              <a:gd name="connsiteX38" fmla="*/ 391885 w 5355771"/>
              <a:gd name="connsiteY38" fmla="*/ 87086 h 624114"/>
              <a:gd name="connsiteX39" fmla="*/ 290285 w 5355771"/>
              <a:gd name="connsiteY39" fmla="*/ 101600 h 624114"/>
              <a:gd name="connsiteX40" fmla="*/ 203200 w 5355771"/>
              <a:gd name="connsiteY40" fmla="*/ 130629 h 624114"/>
              <a:gd name="connsiteX41" fmla="*/ 116114 w 5355771"/>
              <a:gd name="connsiteY41" fmla="*/ 174171 h 624114"/>
              <a:gd name="connsiteX42" fmla="*/ 72571 w 5355771"/>
              <a:gd name="connsiteY42" fmla="*/ 203200 h 624114"/>
              <a:gd name="connsiteX43" fmla="*/ 29028 w 5355771"/>
              <a:gd name="connsiteY43" fmla="*/ 217714 h 624114"/>
              <a:gd name="connsiteX44" fmla="*/ 0 w 5355771"/>
              <a:gd name="connsiteY44" fmla="*/ 261257 h 624114"/>
              <a:gd name="connsiteX45" fmla="*/ 14514 w 5355771"/>
              <a:gd name="connsiteY45" fmla="*/ 406400 h 624114"/>
              <a:gd name="connsiteX46" fmla="*/ 87085 w 5355771"/>
              <a:gd name="connsiteY46" fmla="*/ 478971 h 624114"/>
              <a:gd name="connsiteX47" fmla="*/ 130628 w 5355771"/>
              <a:gd name="connsiteY47" fmla="*/ 522514 h 624114"/>
              <a:gd name="connsiteX48" fmla="*/ 275771 w 5355771"/>
              <a:gd name="connsiteY48" fmla="*/ 566057 h 624114"/>
              <a:gd name="connsiteX49" fmla="*/ 508000 w 5355771"/>
              <a:gd name="connsiteY49" fmla="*/ 580571 h 624114"/>
              <a:gd name="connsiteX50" fmla="*/ 1204685 w 5355771"/>
              <a:gd name="connsiteY50" fmla="*/ 624114 h 624114"/>
              <a:gd name="connsiteX51" fmla="*/ 1553028 w 5355771"/>
              <a:gd name="connsiteY51" fmla="*/ 609600 h 624114"/>
              <a:gd name="connsiteX52" fmla="*/ 1625600 w 5355771"/>
              <a:gd name="connsiteY52" fmla="*/ 595086 h 624114"/>
              <a:gd name="connsiteX53" fmla="*/ 1872342 w 5355771"/>
              <a:gd name="connsiteY53" fmla="*/ 580571 h 624114"/>
              <a:gd name="connsiteX54" fmla="*/ 1915885 w 5355771"/>
              <a:gd name="connsiteY54" fmla="*/ 566057 h 624114"/>
              <a:gd name="connsiteX55" fmla="*/ 2365828 w 5355771"/>
              <a:gd name="connsiteY55" fmla="*/ 595086 h 624114"/>
              <a:gd name="connsiteX56" fmla="*/ 2902857 w 5355771"/>
              <a:gd name="connsiteY56" fmla="*/ 566057 h 624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355771" h="624114">
                <a:moveTo>
                  <a:pt x="2757714" y="566057"/>
                </a:moveTo>
                <a:cubicBezTo>
                  <a:pt x="2866706" y="574441"/>
                  <a:pt x="2996227" y="583525"/>
                  <a:pt x="3106057" y="595086"/>
                </a:cubicBezTo>
                <a:cubicBezTo>
                  <a:pt x="3144849" y="599169"/>
                  <a:pt x="3183466" y="604762"/>
                  <a:pt x="3222171" y="609600"/>
                </a:cubicBezTo>
                <a:cubicBezTo>
                  <a:pt x="3328609" y="604762"/>
                  <a:pt x="3435190" y="602417"/>
                  <a:pt x="3541485" y="595086"/>
                </a:cubicBezTo>
                <a:cubicBezTo>
                  <a:pt x="3575614" y="592732"/>
                  <a:pt x="3609139" y="584814"/>
                  <a:pt x="3643085" y="580571"/>
                </a:cubicBezTo>
                <a:cubicBezTo>
                  <a:pt x="3686558" y="575137"/>
                  <a:pt x="3730215" y="571277"/>
                  <a:pt x="3773714" y="566057"/>
                </a:cubicBezTo>
                <a:lnTo>
                  <a:pt x="4005942" y="537029"/>
                </a:lnTo>
                <a:cubicBezTo>
                  <a:pt x="4059161" y="541867"/>
                  <a:pt x="4112698" y="543986"/>
                  <a:pt x="4165600" y="551543"/>
                </a:cubicBezTo>
                <a:cubicBezTo>
                  <a:pt x="4180745" y="553707"/>
                  <a:pt x="4194090" y="563320"/>
                  <a:pt x="4209142" y="566057"/>
                </a:cubicBezTo>
                <a:cubicBezTo>
                  <a:pt x="4247519" y="573035"/>
                  <a:pt x="4286643" y="575055"/>
                  <a:pt x="4325257" y="580571"/>
                </a:cubicBezTo>
                <a:cubicBezTo>
                  <a:pt x="4354390" y="584733"/>
                  <a:pt x="4383485" y="589314"/>
                  <a:pt x="4412342" y="595086"/>
                </a:cubicBezTo>
                <a:cubicBezTo>
                  <a:pt x="4431903" y="598998"/>
                  <a:pt x="4450482" y="608493"/>
                  <a:pt x="4470400" y="609600"/>
                </a:cubicBezTo>
                <a:cubicBezTo>
                  <a:pt x="4625056" y="618192"/>
                  <a:pt x="4780038" y="619276"/>
                  <a:pt x="4934857" y="624114"/>
                </a:cubicBezTo>
                <a:cubicBezTo>
                  <a:pt x="5021943" y="619276"/>
                  <a:pt x="5109252" y="617496"/>
                  <a:pt x="5196114" y="609600"/>
                </a:cubicBezTo>
                <a:cubicBezTo>
                  <a:pt x="5215980" y="607794"/>
                  <a:pt x="5237573" y="606151"/>
                  <a:pt x="5254171" y="595086"/>
                </a:cubicBezTo>
                <a:cubicBezTo>
                  <a:pt x="5268685" y="585410"/>
                  <a:pt x="5273524" y="566057"/>
                  <a:pt x="5283200" y="551543"/>
                </a:cubicBezTo>
                <a:cubicBezTo>
                  <a:pt x="5319070" y="443931"/>
                  <a:pt x="5298544" y="491825"/>
                  <a:pt x="5341257" y="406400"/>
                </a:cubicBezTo>
                <a:cubicBezTo>
                  <a:pt x="5346095" y="387048"/>
                  <a:pt x="5355771" y="368291"/>
                  <a:pt x="5355771" y="348343"/>
                </a:cubicBezTo>
                <a:cubicBezTo>
                  <a:pt x="5355771" y="292434"/>
                  <a:pt x="5343276" y="262603"/>
                  <a:pt x="5297714" y="232229"/>
                </a:cubicBezTo>
                <a:cubicBezTo>
                  <a:pt x="5284984" y="223742"/>
                  <a:pt x="5268233" y="223741"/>
                  <a:pt x="5254171" y="217714"/>
                </a:cubicBezTo>
                <a:cubicBezTo>
                  <a:pt x="5234284" y="209191"/>
                  <a:pt x="5216203" y="196722"/>
                  <a:pt x="5196114" y="188686"/>
                </a:cubicBezTo>
                <a:cubicBezTo>
                  <a:pt x="5196097" y="188679"/>
                  <a:pt x="5087266" y="152403"/>
                  <a:pt x="5065485" y="145143"/>
                </a:cubicBezTo>
                <a:lnTo>
                  <a:pt x="5021942" y="130629"/>
                </a:lnTo>
                <a:cubicBezTo>
                  <a:pt x="5007428" y="120953"/>
                  <a:pt x="4994433" y="108471"/>
                  <a:pt x="4978400" y="101600"/>
                </a:cubicBezTo>
                <a:cubicBezTo>
                  <a:pt x="4960065" y="93742"/>
                  <a:pt x="4939523" y="92566"/>
                  <a:pt x="4920342" y="87086"/>
                </a:cubicBezTo>
                <a:cubicBezTo>
                  <a:pt x="4789927" y="49824"/>
                  <a:pt x="5013631" y="101407"/>
                  <a:pt x="4775200" y="58057"/>
                </a:cubicBezTo>
                <a:cubicBezTo>
                  <a:pt x="4728398" y="49548"/>
                  <a:pt x="4693185" y="32630"/>
                  <a:pt x="4644571" y="29029"/>
                </a:cubicBezTo>
                <a:cubicBezTo>
                  <a:pt x="4538314" y="21158"/>
                  <a:pt x="4431665" y="19971"/>
                  <a:pt x="4325257" y="14514"/>
                </a:cubicBezTo>
                <a:lnTo>
                  <a:pt x="4078514" y="0"/>
                </a:lnTo>
                <a:lnTo>
                  <a:pt x="3410857" y="14514"/>
                </a:lnTo>
                <a:cubicBezTo>
                  <a:pt x="3381450" y="15645"/>
                  <a:pt x="3353089" y="26480"/>
                  <a:pt x="3323771" y="29029"/>
                </a:cubicBezTo>
                <a:cubicBezTo>
                  <a:pt x="3241691" y="36166"/>
                  <a:pt x="3159223" y="37875"/>
                  <a:pt x="3077028" y="43543"/>
                </a:cubicBezTo>
                <a:cubicBezTo>
                  <a:pt x="3018908" y="47551"/>
                  <a:pt x="2960977" y="54049"/>
                  <a:pt x="2902857" y="58057"/>
                </a:cubicBezTo>
                <a:cubicBezTo>
                  <a:pt x="2820662" y="63725"/>
                  <a:pt x="2738333" y="67266"/>
                  <a:pt x="2656114" y="72571"/>
                </a:cubicBezTo>
                <a:lnTo>
                  <a:pt x="2452914" y="87086"/>
                </a:lnTo>
                <a:lnTo>
                  <a:pt x="1465942" y="72571"/>
                </a:lnTo>
                <a:cubicBezTo>
                  <a:pt x="1417336" y="71325"/>
                  <a:pt x="1369422" y="58057"/>
                  <a:pt x="1320800" y="58057"/>
                </a:cubicBezTo>
                <a:cubicBezTo>
                  <a:pt x="1035311" y="58057"/>
                  <a:pt x="749905" y="67733"/>
                  <a:pt x="464457" y="72571"/>
                </a:cubicBezTo>
                <a:cubicBezTo>
                  <a:pt x="440266" y="77409"/>
                  <a:pt x="416219" y="83030"/>
                  <a:pt x="391885" y="87086"/>
                </a:cubicBezTo>
                <a:cubicBezTo>
                  <a:pt x="358140" y="92710"/>
                  <a:pt x="323619" y="93907"/>
                  <a:pt x="290285" y="101600"/>
                </a:cubicBezTo>
                <a:cubicBezTo>
                  <a:pt x="260470" y="108480"/>
                  <a:pt x="228660" y="113656"/>
                  <a:pt x="203200" y="130629"/>
                </a:cubicBezTo>
                <a:cubicBezTo>
                  <a:pt x="146927" y="168143"/>
                  <a:pt x="176206" y="154141"/>
                  <a:pt x="116114" y="174171"/>
                </a:cubicBezTo>
                <a:cubicBezTo>
                  <a:pt x="101600" y="183847"/>
                  <a:pt x="88173" y="195399"/>
                  <a:pt x="72571" y="203200"/>
                </a:cubicBezTo>
                <a:cubicBezTo>
                  <a:pt x="58887" y="210042"/>
                  <a:pt x="40975" y="208157"/>
                  <a:pt x="29028" y="217714"/>
                </a:cubicBezTo>
                <a:cubicBezTo>
                  <a:pt x="15407" y="228611"/>
                  <a:pt x="9676" y="246743"/>
                  <a:pt x="0" y="261257"/>
                </a:cubicBezTo>
                <a:cubicBezTo>
                  <a:pt x="4838" y="309638"/>
                  <a:pt x="3581" y="359023"/>
                  <a:pt x="14514" y="406400"/>
                </a:cubicBezTo>
                <a:cubicBezTo>
                  <a:pt x="24651" y="450328"/>
                  <a:pt x="57595" y="454396"/>
                  <a:pt x="87085" y="478971"/>
                </a:cubicBezTo>
                <a:cubicBezTo>
                  <a:pt x="102854" y="492112"/>
                  <a:pt x="113925" y="510583"/>
                  <a:pt x="130628" y="522514"/>
                </a:cubicBezTo>
                <a:cubicBezTo>
                  <a:pt x="176315" y="555148"/>
                  <a:pt x="219970" y="560984"/>
                  <a:pt x="275771" y="566057"/>
                </a:cubicBezTo>
                <a:cubicBezTo>
                  <a:pt x="353013" y="573079"/>
                  <a:pt x="430668" y="574622"/>
                  <a:pt x="508000" y="580571"/>
                </a:cubicBezTo>
                <a:cubicBezTo>
                  <a:pt x="1085917" y="625026"/>
                  <a:pt x="596385" y="599782"/>
                  <a:pt x="1204685" y="624114"/>
                </a:cubicBezTo>
                <a:cubicBezTo>
                  <a:pt x="1320799" y="619276"/>
                  <a:pt x="1437088" y="617596"/>
                  <a:pt x="1553028" y="609600"/>
                </a:cubicBezTo>
                <a:cubicBezTo>
                  <a:pt x="1577639" y="607903"/>
                  <a:pt x="1601032" y="597320"/>
                  <a:pt x="1625600" y="595086"/>
                </a:cubicBezTo>
                <a:cubicBezTo>
                  <a:pt x="1707651" y="587627"/>
                  <a:pt x="1790095" y="585409"/>
                  <a:pt x="1872342" y="580571"/>
                </a:cubicBezTo>
                <a:cubicBezTo>
                  <a:pt x="1886856" y="575733"/>
                  <a:pt x="1900586" y="566057"/>
                  <a:pt x="1915885" y="566057"/>
                </a:cubicBezTo>
                <a:cubicBezTo>
                  <a:pt x="2240602" y="566057"/>
                  <a:pt x="2184968" y="558912"/>
                  <a:pt x="2365828" y="595086"/>
                </a:cubicBezTo>
                <a:cubicBezTo>
                  <a:pt x="2884642" y="580262"/>
                  <a:pt x="2722309" y="656328"/>
                  <a:pt x="2902857" y="5660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790541760"/>
      </p:ext>
    </p:extLst>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6803" name="Rectangle 3"/>
          <p:cNvSpPr>
            <a:spLocks noGrp="1" noChangeArrowheads="1"/>
          </p:cNvSpPr>
          <p:nvPr>
            <p:ph type="body" idx="1"/>
          </p:nvPr>
        </p:nvSpPr>
        <p:spPr>
          <a:xfrm>
            <a:off x="914400" y="1600200"/>
            <a:ext cx="7315200" cy="4376583"/>
          </a:xfrm>
        </p:spPr>
        <p:txBody>
          <a:bodyPr/>
          <a:lstStyle/>
          <a:p>
            <a:pPr eaLnBrk="1" hangingPunct="1"/>
            <a:endParaRPr lang="en-US" dirty="0"/>
          </a:p>
          <a:p>
            <a:pPr marL="0" indent="0" algn="ctr" eaLnBrk="1" hangingPunct="1">
              <a:buNone/>
            </a:pPr>
            <a:r>
              <a:rPr lang="en-US" dirty="0"/>
              <a:t>Italy’s history is filled with many culturally rich and influential periods, including . . .</a:t>
            </a:r>
          </a:p>
          <a:p>
            <a:pPr eaLnBrk="1" hangingPunct="1"/>
            <a:endParaRPr lang="en-US" sz="1200" dirty="0"/>
          </a:p>
          <a:p>
            <a:pPr lvl="2" eaLnBrk="1" hangingPunct="1"/>
            <a:r>
              <a:rPr lang="en-US" sz="3600" b="1" dirty="0">
                <a:solidFill>
                  <a:schemeClr val="accent1">
                    <a:lumMod val="90000"/>
                  </a:schemeClr>
                </a:solidFill>
              </a:rPr>
              <a:t>The Roman Empire</a:t>
            </a:r>
          </a:p>
          <a:p>
            <a:pPr lvl="2" eaLnBrk="1" hangingPunct="1"/>
            <a:r>
              <a:rPr lang="en-US" sz="4400" b="1" dirty="0"/>
              <a:t>The Renaissance</a:t>
            </a:r>
          </a:p>
          <a:p>
            <a:pPr lvl="1" eaLnBrk="1" hangingPunct="1"/>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11658170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666464" y="990600"/>
            <a:ext cx="7772400" cy="4857750"/>
          </a:xfrm>
          <a:prstGeom prst="rect">
            <a:avLst/>
          </a:prstGeom>
          <a:noFill/>
          <a:ln w="9525">
            <a:noFill/>
            <a:miter lim="800000"/>
            <a:headEnd/>
            <a:tailEnd/>
          </a:ln>
        </p:spPr>
      </p:pic>
    </p:spTree>
    <p:extLst>
      <p:ext uri="{BB962C8B-B14F-4D97-AF65-F5344CB8AC3E}">
        <p14:creationId xmlns:p14="http://schemas.microsoft.com/office/powerpoint/2010/main" val="1272832748"/>
      </p:ext>
    </p:extLst>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2" name="Picture 6" descr="File:Santa Maria del Fiore cupola (162284216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0"/>
            <a:ext cx="5114925" cy="68199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4"/>
          <p:cNvSpPr>
            <a:spLocks noChangeArrowheads="1"/>
          </p:cNvSpPr>
          <p:nvPr/>
        </p:nvSpPr>
        <p:spPr bwMode="auto">
          <a:xfrm>
            <a:off x="1245639" y="6521065"/>
            <a:ext cx="6646371" cy="246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https://commons.wikimedia.org/wiki/File:Santa_Maria_del_Fiore_cupola_%281622842169%29.jpg</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2667000" y="6261818"/>
            <a:ext cx="4572000" cy="33855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Santa Maria del Fiore cupola</a:t>
            </a:r>
          </a:p>
        </p:txBody>
      </p:sp>
      <p:sp>
        <p:nvSpPr>
          <p:cNvPr id="3" name="Rectangle 2"/>
          <p:cNvSpPr/>
          <p:nvPr/>
        </p:nvSpPr>
        <p:spPr>
          <a:xfrm>
            <a:off x="2590800" y="5879068"/>
            <a:ext cx="4572000" cy="369332"/>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hlinkClick r:id="rId5" tooltip="Filippo Brunelleschi"/>
              </a:rPr>
              <a:t>Filippo Brunelleschi</a:t>
            </a:r>
            <a:endPar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28998323"/>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6146" name="Picture 2" descr="https://upload.wikimedia.org/wikipedia/commons/thumb/b/b4/Michelangelo_-_Creation_of_Adam.jpg/800px-Michelangelo_-_Creation_of_Ada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0999"/>
            <a:ext cx="9144000" cy="60960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5791200"/>
            <a:ext cx="4572000" cy="560153"/>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The Creation of Adam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Verdana" pitchFamily="34" charset="0"/>
                <a:ea typeface="+mn-ea"/>
                <a:cs typeface="+mn-cs"/>
              </a:rPr>
              <a:t>Sistine Chapel</a:t>
            </a:r>
          </a:p>
        </p:txBody>
      </p:sp>
    </p:spTree>
    <p:extLst>
      <p:ext uri="{BB962C8B-B14F-4D97-AF65-F5344CB8AC3E}">
        <p14:creationId xmlns:p14="http://schemas.microsoft.com/office/powerpoint/2010/main" val="2728299427"/>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0" name="Picture 4" descr="http://lolsnaps.com/upload_pic/DonatelloRaphaelLeonardoandMichelangelo-3692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0"/>
            <a:ext cx="4799277"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914400" y="6621891"/>
            <a:ext cx="4572000" cy="178053"/>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http://lolsnaps.com/funny/38709</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77129356"/>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6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857828"/>
            <a:ext cx="7315200" cy="3867388"/>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Freeform 1"/>
          <p:cNvSpPr/>
          <p:nvPr/>
        </p:nvSpPr>
        <p:spPr>
          <a:xfrm>
            <a:off x="2523692" y="2514600"/>
            <a:ext cx="3964194" cy="754743"/>
          </a:xfrm>
          <a:custGeom>
            <a:avLst/>
            <a:gdLst>
              <a:gd name="connsiteX0" fmla="*/ 858137 w 3964194"/>
              <a:gd name="connsiteY0" fmla="*/ 682172 h 754743"/>
              <a:gd name="connsiteX1" fmla="*/ 1612879 w 3964194"/>
              <a:gd name="connsiteY1" fmla="*/ 682172 h 754743"/>
              <a:gd name="connsiteX2" fmla="*/ 1670937 w 3964194"/>
              <a:gd name="connsiteY2" fmla="*/ 696686 h 754743"/>
              <a:gd name="connsiteX3" fmla="*/ 1772537 w 3964194"/>
              <a:gd name="connsiteY3" fmla="*/ 711200 h 754743"/>
              <a:gd name="connsiteX4" fmla="*/ 1888651 w 3964194"/>
              <a:gd name="connsiteY4" fmla="*/ 740229 h 754743"/>
              <a:gd name="connsiteX5" fmla="*/ 2803051 w 3964194"/>
              <a:gd name="connsiteY5" fmla="*/ 754743 h 754743"/>
              <a:gd name="connsiteX6" fmla="*/ 3340079 w 3964194"/>
              <a:gd name="connsiteY6" fmla="*/ 725714 h 754743"/>
              <a:gd name="connsiteX7" fmla="*/ 3456194 w 3964194"/>
              <a:gd name="connsiteY7" fmla="*/ 711200 h 754743"/>
              <a:gd name="connsiteX8" fmla="*/ 3731965 w 3964194"/>
              <a:gd name="connsiteY8" fmla="*/ 696686 h 754743"/>
              <a:gd name="connsiteX9" fmla="*/ 3833565 w 3964194"/>
              <a:gd name="connsiteY9" fmla="*/ 667657 h 754743"/>
              <a:gd name="connsiteX10" fmla="*/ 3935165 w 3964194"/>
              <a:gd name="connsiteY10" fmla="*/ 624114 h 754743"/>
              <a:gd name="connsiteX11" fmla="*/ 3964194 w 3964194"/>
              <a:gd name="connsiteY11" fmla="*/ 522514 h 754743"/>
              <a:gd name="connsiteX12" fmla="*/ 3949679 w 3964194"/>
              <a:gd name="connsiteY12" fmla="*/ 348343 h 754743"/>
              <a:gd name="connsiteX13" fmla="*/ 3935165 w 3964194"/>
              <a:gd name="connsiteY13" fmla="*/ 290286 h 754743"/>
              <a:gd name="connsiteX14" fmla="*/ 3891622 w 3964194"/>
              <a:gd name="connsiteY14" fmla="*/ 246743 h 754743"/>
              <a:gd name="connsiteX15" fmla="*/ 3848079 w 3964194"/>
              <a:gd name="connsiteY15" fmla="*/ 217714 h 754743"/>
              <a:gd name="connsiteX16" fmla="*/ 3630365 w 3964194"/>
              <a:gd name="connsiteY16" fmla="*/ 174172 h 754743"/>
              <a:gd name="connsiteX17" fmla="*/ 3572308 w 3964194"/>
              <a:gd name="connsiteY17" fmla="*/ 159657 h 754743"/>
              <a:gd name="connsiteX18" fmla="*/ 3470708 w 3964194"/>
              <a:gd name="connsiteY18" fmla="*/ 145143 h 754743"/>
              <a:gd name="connsiteX19" fmla="*/ 3383622 w 3964194"/>
              <a:gd name="connsiteY19" fmla="*/ 116114 h 754743"/>
              <a:gd name="connsiteX20" fmla="*/ 3238479 w 3964194"/>
              <a:gd name="connsiteY20" fmla="*/ 87086 h 754743"/>
              <a:gd name="connsiteX21" fmla="*/ 3078822 w 3964194"/>
              <a:gd name="connsiteY21" fmla="*/ 58057 h 754743"/>
              <a:gd name="connsiteX22" fmla="*/ 2686937 w 3964194"/>
              <a:gd name="connsiteY22" fmla="*/ 29029 h 754743"/>
              <a:gd name="connsiteX23" fmla="*/ 2570822 w 3964194"/>
              <a:gd name="connsiteY23" fmla="*/ 14514 h 754743"/>
              <a:gd name="connsiteX24" fmla="*/ 2498251 w 3964194"/>
              <a:gd name="connsiteY24" fmla="*/ 0 h 754743"/>
              <a:gd name="connsiteX25" fmla="*/ 2164422 w 3964194"/>
              <a:gd name="connsiteY25" fmla="*/ 14514 h 754743"/>
              <a:gd name="connsiteX26" fmla="*/ 1816079 w 3964194"/>
              <a:gd name="connsiteY26" fmla="*/ 43543 h 754743"/>
              <a:gd name="connsiteX27" fmla="*/ 1482251 w 3964194"/>
              <a:gd name="connsiteY27" fmla="*/ 72572 h 754743"/>
              <a:gd name="connsiteX28" fmla="*/ 1250022 w 3964194"/>
              <a:gd name="connsiteY28" fmla="*/ 101600 h 754743"/>
              <a:gd name="connsiteX29" fmla="*/ 1206479 w 3964194"/>
              <a:gd name="connsiteY29" fmla="*/ 116114 h 754743"/>
              <a:gd name="connsiteX30" fmla="*/ 1017794 w 3964194"/>
              <a:gd name="connsiteY30" fmla="*/ 130629 h 754743"/>
              <a:gd name="connsiteX31" fmla="*/ 901679 w 3964194"/>
              <a:gd name="connsiteY31" fmla="*/ 145143 h 754743"/>
              <a:gd name="connsiteX32" fmla="*/ 814594 w 3964194"/>
              <a:gd name="connsiteY32" fmla="*/ 159657 h 754743"/>
              <a:gd name="connsiteX33" fmla="*/ 437222 w 3964194"/>
              <a:gd name="connsiteY33" fmla="*/ 174172 h 754743"/>
              <a:gd name="connsiteX34" fmla="*/ 263051 w 3964194"/>
              <a:gd name="connsiteY34" fmla="*/ 203200 h 754743"/>
              <a:gd name="connsiteX35" fmla="*/ 190479 w 3964194"/>
              <a:gd name="connsiteY35" fmla="*/ 217714 h 754743"/>
              <a:gd name="connsiteX36" fmla="*/ 45337 w 3964194"/>
              <a:gd name="connsiteY36" fmla="*/ 232229 h 754743"/>
              <a:gd name="connsiteX37" fmla="*/ 30822 w 3964194"/>
              <a:gd name="connsiteY37" fmla="*/ 275772 h 754743"/>
              <a:gd name="connsiteX38" fmla="*/ 1794 w 3964194"/>
              <a:gd name="connsiteY38" fmla="*/ 319314 h 754743"/>
              <a:gd name="connsiteX39" fmla="*/ 16308 w 3964194"/>
              <a:gd name="connsiteY39" fmla="*/ 580572 h 754743"/>
              <a:gd name="connsiteX40" fmla="*/ 59851 w 3964194"/>
              <a:gd name="connsiteY40" fmla="*/ 624114 h 754743"/>
              <a:gd name="connsiteX41" fmla="*/ 146937 w 3964194"/>
              <a:gd name="connsiteY41" fmla="*/ 667657 h 754743"/>
              <a:gd name="connsiteX42" fmla="*/ 393679 w 3964194"/>
              <a:gd name="connsiteY42" fmla="*/ 653143 h 754743"/>
              <a:gd name="connsiteX43" fmla="*/ 437222 w 3964194"/>
              <a:gd name="connsiteY43" fmla="*/ 638629 h 754743"/>
              <a:gd name="connsiteX44" fmla="*/ 669451 w 3964194"/>
              <a:gd name="connsiteY44" fmla="*/ 624114 h 754743"/>
              <a:gd name="connsiteX45" fmla="*/ 916194 w 3964194"/>
              <a:gd name="connsiteY45" fmla="*/ 653143 h 754743"/>
              <a:gd name="connsiteX46" fmla="*/ 1046822 w 3964194"/>
              <a:gd name="connsiteY46" fmla="*/ 682172 h 754743"/>
              <a:gd name="connsiteX47" fmla="*/ 1133908 w 3964194"/>
              <a:gd name="connsiteY47" fmla="*/ 696686 h 754743"/>
              <a:gd name="connsiteX48" fmla="*/ 1206479 w 3964194"/>
              <a:gd name="connsiteY48" fmla="*/ 667657 h 754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964194" h="754743">
                <a:moveTo>
                  <a:pt x="858137" y="682172"/>
                </a:moveTo>
                <a:cubicBezTo>
                  <a:pt x="1216262" y="670619"/>
                  <a:pt x="1289337" y="656288"/>
                  <a:pt x="1612879" y="682172"/>
                </a:cubicBezTo>
                <a:cubicBezTo>
                  <a:pt x="1632764" y="683763"/>
                  <a:pt x="1651311" y="693118"/>
                  <a:pt x="1670937" y="696686"/>
                </a:cubicBezTo>
                <a:cubicBezTo>
                  <a:pt x="1704596" y="702806"/>
                  <a:pt x="1738991" y="704491"/>
                  <a:pt x="1772537" y="711200"/>
                </a:cubicBezTo>
                <a:cubicBezTo>
                  <a:pt x="1811658" y="719024"/>
                  <a:pt x="1848760" y="739596"/>
                  <a:pt x="1888651" y="740229"/>
                </a:cubicBezTo>
                <a:lnTo>
                  <a:pt x="2803051" y="754743"/>
                </a:lnTo>
                <a:lnTo>
                  <a:pt x="3340079" y="725714"/>
                </a:lnTo>
                <a:cubicBezTo>
                  <a:pt x="3378961" y="722603"/>
                  <a:pt x="3417294" y="714081"/>
                  <a:pt x="3456194" y="711200"/>
                </a:cubicBezTo>
                <a:cubicBezTo>
                  <a:pt x="3547993" y="704400"/>
                  <a:pt x="3640041" y="701524"/>
                  <a:pt x="3731965" y="696686"/>
                </a:cubicBezTo>
                <a:cubicBezTo>
                  <a:pt x="3750573" y="692034"/>
                  <a:pt x="3812738" y="678070"/>
                  <a:pt x="3833565" y="667657"/>
                </a:cubicBezTo>
                <a:cubicBezTo>
                  <a:pt x="3933798" y="617540"/>
                  <a:pt x="3814337" y="654322"/>
                  <a:pt x="3935165" y="624114"/>
                </a:cubicBezTo>
                <a:cubicBezTo>
                  <a:pt x="3942009" y="603581"/>
                  <a:pt x="3964194" y="540737"/>
                  <a:pt x="3964194" y="522514"/>
                </a:cubicBezTo>
                <a:cubicBezTo>
                  <a:pt x="3964194" y="464256"/>
                  <a:pt x="3956905" y="406151"/>
                  <a:pt x="3949679" y="348343"/>
                </a:cubicBezTo>
                <a:cubicBezTo>
                  <a:pt x="3947205" y="328549"/>
                  <a:pt x="3945062" y="307606"/>
                  <a:pt x="3935165" y="290286"/>
                </a:cubicBezTo>
                <a:cubicBezTo>
                  <a:pt x="3924981" y="272464"/>
                  <a:pt x="3907391" y="259884"/>
                  <a:pt x="3891622" y="246743"/>
                </a:cubicBezTo>
                <a:cubicBezTo>
                  <a:pt x="3878221" y="235576"/>
                  <a:pt x="3864020" y="224799"/>
                  <a:pt x="3848079" y="217714"/>
                </a:cubicBezTo>
                <a:cubicBezTo>
                  <a:pt x="3762315" y="179597"/>
                  <a:pt x="3730004" y="185243"/>
                  <a:pt x="3630365" y="174172"/>
                </a:cubicBezTo>
                <a:cubicBezTo>
                  <a:pt x="3611013" y="169334"/>
                  <a:pt x="3591934" y="163225"/>
                  <a:pt x="3572308" y="159657"/>
                </a:cubicBezTo>
                <a:cubicBezTo>
                  <a:pt x="3538649" y="153537"/>
                  <a:pt x="3504042" y="152836"/>
                  <a:pt x="3470708" y="145143"/>
                </a:cubicBezTo>
                <a:cubicBezTo>
                  <a:pt x="3440893" y="138263"/>
                  <a:pt x="3413307" y="123535"/>
                  <a:pt x="3383622" y="116114"/>
                </a:cubicBezTo>
                <a:cubicBezTo>
                  <a:pt x="3280932" y="90442"/>
                  <a:pt x="3368967" y="110811"/>
                  <a:pt x="3238479" y="87086"/>
                </a:cubicBezTo>
                <a:cubicBezTo>
                  <a:pt x="3179670" y="76394"/>
                  <a:pt x="3139399" y="65184"/>
                  <a:pt x="3078822" y="58057"/>
                </a:cubicBezTo>
                <a:cubicBezTo>
                  <a:pt x="2956792" y="43700"/>
                  <a:pt x="2805779" y="36457"/>
                  <a:pt x="2686937" y="29029"/>
                </a:cubicBezTo>
                <a:cubicBezTo>
                  <a:pt x="2648232" y="24191"/>
                  <a:pt x="2609375" y="20445"/>
                  <a:pt x="2570822" y="14514"/>
                </a:cubicBezTo>
                <a:cubicBezTo>
                  <a:pt x="2546439" y="10763"/>
                  <a:pt x="2522920" y="0"/>
                  <a:pt x="2498251" y="0"/>
                </a:cubicBezTo>
                <a:cubicBezTo>
                  <a:pt x="2386870" y="0"/>
                  <a:pt x="2275698" y="9676"/>
                  <a:pt x="2164422" y="14514"/>
                </a:cubicBezTo>
                <a:cubicBezTo>
                  <a:pt x="1930437" y="43764"/>
                  <a:pt x="2168584" y="16427"/>
                  <a:pt x="1816079" y="43543"/>
                </a:cubicBezTo>
                <a:cubicBezTo>
                  <a:pt x="1704712" y="52110"/>
                  <a:pt x="1482251" y="72572"/>
                  <a:pt x="1482251" y="72572"/>
                </a:cubicBezTo>
                <a:cubicBezTo>
                  <a:pt x="1279961" y="113029"/>
                  <a:pt x="1601729" y="51357"/>
                  <a:pt x="1250022" y="101600"/>
                </a:cubicBezTo>
                <a:cubicBezTo>
                  <a:pt x="1234876" y="103764"/>
                  <a:pt x="1221660" y="114216"/>
                  <a:pt x="1206479" y="116114"/>
                </a:cubicBezTo>
                <a:cubicBezTo>
                  <a:pt x="1143885" y="123938"/>
                  <a:pt x="1080591" y="124648"/>
                  <a:pt x="1017794" y="130629"/>
                </a:cubicBezTo>
                <a:cubicBezTo>
                  <a:pt x="978964" y="134327"/>
                  <a:pt x="940293" y="139627"/>
                  <a:pt x="901679" y="145143"/>
                </a:cubicBezTo>
                <a:cubicBezTo>
                  <a:pt x="872546" y="149305"/>
                  <a:pt x="843965" y="157821"/>
                  <a:pt x="814594" y="159657"/>
                </a:cubicBezTo>
                <a:cubicBezTo>
                  <a:pt x="688955" y="167510"/>
                  <a:pt x="563013" y="169334"/>
                  <a:pt x="437222" y="174172"/>
                </a:cubicBezTo>
                <a:cubicBezTo>
                  <a:pt x="343629" y="205369"/>
                  <a:pt x="433190" y="178895"/>
                  <a:pt x="263051" y="203200"/>
                </a:cubicBezTo>
                <a:cubicBezTo>
                  <a:pt x="238629" y="206689"/>
                  <a:pt x="214932" y="214454"/>
                  <a:pt x="190479" y="217714"/>
                </a:cubicBezTo>
                <a:cubicBezTo>
                  <a:pt x="142284" y="224140"/>
                  <a:pt x="93718" y="227391"/>
                  <a:pt x="45337" y="232229"/>
                </a:cubicBezTo>
                <a:cubicBezTo>
                  <a:pt x="40499" y="246743"/>
                  <a:pt x="37664" y="262088"/>
                  <a:pt x="30822" y="275772"/>
                </a:cubicBezTo>
                <a:cubicBezTo>
                  <a:pt x="23021" y="291374"/>
                  <a:pt x="2624" y="301890"/>
                  <a:pt x="1794" y="319314"/>
                </a:cubicBezTo>
                <a:cubicBezTo>
                  <a:pt x="-2355" y="406436"/>
                  <a:pt x="-12" y="494892"/>
                  <a:pt x="16308" y="580572"/>
                </a:cubicBezTo>
                <a:cubicBezTo>
                  <a:pt x="20149" y="600736"/>
                  <a:pt x="44082" y="610974"/>
                  <a:pt x="59851" y="624114"/>
                </a:cubicBezTo>
                <a:cubicBezTo>
                  <a:pt x="97368" y="655378"/>
                  <a:pt x="103295" y="653110"/>
                  <a:pt x="146937" y="667657"/>
                </a:cubicBezTo>
                <a:cubicBezTo>
                  <a:pt x="229184" y="662819"/>
                  <a:pt x="311698" y="661341"/>
                  <a:pt x="393679" y="653143"/>
                </a:cubicBezTo>
                <a:cubicBezTo>
                  <a:pt x="408902" y="651621"/>
                  <a:pt x="422007" y="640231"/>
                  <a:pt x="437222" y="638629"/>
                </a:cubicBezTo>
                <a:cubicBezTo>
                  <a:pt x="514357" y="630509"/>
                  <a:pt x="592041" y="628952"/>
                  <a:pt x="669451" y="624114"/>
                </a:cubicBezTo>
                <a:cubicBezTo>
                  <a:pt x="772622" y="634432"/>
                  <a:pt x="819943" y="637101"/>
                  <a:pt x="916194" y="653143"/>
                </a:cubicBezTo>
                <a:cubicBezTo>
                  <a:pt x="1068308" y="678495"/>
                  <a:pt x="916330" y="656073"/>
                  <a:pt x="1046822" y="682172"/>
                </a:cubicBezTo>
                <a:cubicBezTo>
                  <a:pt x="1075680" y="687944"/>
                  <a:pt x="1104879" y="691848"/>
                  <a:pt x="1133908" y="696686"/>
                </a:cubicBezTo>
                <a:cubicBezTo>
                  <a:pt x="1198603" y="680513"/>
                  <a:pt x="1177860" y="696278"/>
                  <a:pt x="1206479"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27616016"/>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39" name="Oval 3"/>
          <p:cNvSpPr>
            <a:spLocks noChangeArrowheads="1"/>
          </p:cNvSpPr>
          <p:nvPr/>
        </p:nvSpPr>
        <p:spPr bwMode="auto">
          <a:xfrm rot="-4238316">
            <a:off x="4391025" y="4219575"/>
            <a:ext cx="1066800" cy="1524000"/>
          </a:xfrm>
          <a:prstGeom prst="ellipse">
            <a:avLst/>
          </a:prstGeom>
          <a:noFill/>
          <a:ln w="76200">
            <a:solidFill>
              <a:srgbClr val="CE2B37"/>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Right Arrow 1"/>
          <p:cNvSpPr/>
          <p:nvPr/>
        </p:nvSpPr>
        <p:spPr bwMode="auto">
          <a:xfrm>
            <a:off x="814583" y="4739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5" name="Text Box 7">
            <a:extLst>
              <a:ext uri="{FF2B5EF4-FFF2-40B4-BE49-F238E27FC236}">
                <a16:creationId xmlns:a16="http://schemas.microsoft.com/office/drawing/2014/main" id="{8D3DB598-ECF2-4E93-95AA-0BC3C19209DB}"/>
              </a:ext>
            </a:extLst>
          </p:cNvPr>
          <p:cNvSpPr txBox="1">
            <a:spLocks noChangeArrowheads="1"/>
          </p:cNvSpPr>
          <p:nvPr/>
        </p:nvSpPr>
        <p:spPr bwMode="auto">
          <a:xfrm>
            <a:off x="5807216" y="4767302"/>
            <a:ext cx="1101584"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Sicily</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http://en.wikipedia.org/wiki/Italy</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42050" name="Picture 2"/>
          <p:cNvPicPr>
            <a:picLocks noChangeAspect="1" noChangeArrowheads="1"/>
          </p:cNvPicPr>
          <p:nvPr/>
        </p:nvPicPr>
        <p:blipFill>
          <a:blip r:embed="rId4" cstate="print"/>
          <a:srcRect/>
          <a:stretch>
            <a:fillRect/>
          </a:stretch>
        </p:blipFill>
        <p:spPr bwMode="auto">
          <a:xfrm>
            <a:off x="685800" y="990600"/>
            <a:ext cx="7772400" cy="4857750"/>
          </a:xfrm>
          <a:prstGeom prst="rect">
            <a:avLst/>
          </a:prstGeom>
          <a:noFill/>
          <a:ln w="9525">
            <a:noFill/>
            <a:miter lim="800000"/>
            <a:headEnd/>
            <a:tailEnd/>
          </a:ln>
        </p:spPr>
      </p:pic>
      <p:sp>
        <p:nvSpPr>
          <p:cNvPr id="8" name="Rectangle 7"/>
          <p:cNvSpPr/>
          <p:nvPr/>
        </p:nvSpPr>
        <p:spPr>
          <a:xfrm>
            <a:off x="685800" y="990601"/>
            <a:ext cx="7772400" cy="4855464"/>
          </a:xfrm>
          <a:prstGeom prst="rect">
            <a:avLst/>
          </a:prstGeom>
          <a:solidFill>
            <a:srgbClr val="FFFFFF">
              <a:alpha val="84706"/>
            </a:srgbClr>
          </a:solidFill>
        </p:spPr>
        <p:txBody>
          <a:bodyPr wrap="non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Formation of Italy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Unification —17 March 1861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Republic —2 June 1946</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a:t>
            </a:r>
          </a:p>
        </p:txBody>
      </p:sp>
    </p:spTree>
    <p:extLst>
      <p:ext uri="{BB962C8B-B14F-4D97-AF65-F5344CB8AC3E}">
        <p14:creationId xmlns:p14="http://schemas.microsoft.com/office/powerpoint/2010/main" val="3481079533"/>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7827" name="Rectangle 3"/>
          <p:cNvSpPr>
            <a:spLocks noGrp="1" noChangeArrowheads="1"/>
          </p:cNvSpPr>
          <p:nvPr>
            <p:ph type="body" idx="1"/>
          </p:nvPr>
        </p:nvSpPr>
        <p:spPr>
          <a:xfrm>
            <a:off x="914400" y="2047149"/>
            <a:ext cx="7315200" cy="3896451"/>
          </a:xfrm>
        </p:spPr>
        <p:txBody>
          <a:bodyPr/>
          <a:lstStyle/>
          <a:p>
            <a:pPr marL="0" indent="0" algn="ctr" eaLnBrk="1" hangingPunct="1">
              <a:lnSpc>
                <a:spcPct val="110000"/>
              </a:lnSpc>
              <a:buNone/>
            </a:pPr>
            <a:r>
              <a:rPr lang="en-US" dirty="0"/>
              <a:t>Italy emerged as a nation-state </a:t>
            </a:r>
          </a:p>
          <a:p>
            <a:pPr marL="0" indent="0" algn="ctr" eaLnBrk="1" hangingPunct="1">
              <a:lnSpc>
                <a:spcPct val="110000"/>
              </a:lnSpc>
              <a:buNone/>
            </a:pPr>
            <a:r>
              <a:rPr lang="en-US" dirty="0"/>
              <a:t>in 1861</a:t>
            </a:r>
          </a:p>
          <a:p>
            <a:pPr marL="0" indent="0" algn="ctr" eaLnBrk="1" hangingPunct="1">
              <a:lnSpc>
                <a:spcPct val="110000"/>
              </a:lnSpc>
              <a:buNone/>
            </a:pPr>
            <a:r>
              <a:rPr lang="en-US" dirty="0"/>
              <a:t>as a result of national unification, known as the </a:t>
            </a:r>
          </a:p>
          <a:p>
            <a:pPr marL="0" indent="0" algn="ctr" eaLnBrk="1" hangingPunct="1">
              <a:lnSpc>
                <a:spcPct val="110000"/>
              </a:lnSpc>
              <a:buNone/>
            </a:pPr>
            <a:r>
              <a:rPr lang="en-US" sz="4000" b="1" i="1" dirty="0" err="1"/>
              <a:t>risorgimento</a:t>
            </a:r>
            <a:r>
              <a:rPr lang="en-US" dirty="0"/>
              <a:t>, </a:t>
            </a:r>
          </a:p>
          <a:p>
            <a:pPr marL="0" indent="0" algn="ctr" eaLnBrk="1" hangingPunct="1">
              <a:lnSpc>
                <a:spcPct val="110000"/>
              </a:lnSpc>
              <a:buNone/>
            </a:pPr>
            <a:r>
              <a:rPr lang="en-US" dirty="0"/>
              <a:t>or revival</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55287351"/>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8851" name="Rectangle 3"/>
          <p:cNvSpPr>
            <a:spLocks noGrp="1" noChangeArrowheads="1"/>
          </p:cNvSpPr>
          <p:nvPr>
            <p:ph type="body" idx="1"/>
          </p:nvPr>
        </p:nvSpPr>
        <p:spPr>
          <a:xfrm>
            <a:off x="914400" y="2333172"/>
            <a:ext cx="7315200" cy="3022366"/>
          </a:xfrm>
        </p:spPr>
        <p:txBody>
          <a:bodyPr/>
          <a:lstStyle/>
          <a:p>
            <a:pPr marL="0" indent="0" algn="ctr" eaLnBrk="1" hangingPunct="1">
              <a:buNone/>
            </a:pPr>
            <a:r>
              <a:rPr lang="en-US" dirty="0"/>
              <a:t>Before unification, </a:t>
            </a:r>
          </a:p>
          <a:p>
            <a:pPr marL="0" indent="0" algn="ctr" eaLnBrk="1" hangingPunct="1">
              <a:buNone/>
            </a:pPr>
            <a:r>
              <a:rPr lang="en-US" sz="3600" b="1" dirty="0"/>
              <a:t>Italians never quite identified with the many foreign bodies that conquered and ruled them</a:t>
            </a:r>
          </a:p>
          <a:p>
            <a:pPr marL="0" indent="0" algn="ctr" eaLnBrk="1" hangingPunct="1">
              <a:buNone/>
            </a:pPr>
            <a:r>
              <a:rPr lang="en-US" sz="3600" b="1" dirty="0"/>
              <a:t>.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9973006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8714" y="0"/>
            <a:ext cx="2821899"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2032713" y="6551842"/>
            <a:ext cx="507222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http://en.wikipedia.org/wiki/History_of_Italy_during_foreign_domination_and_the_unification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Freeform 1"/>
          <p:cNvSpPr/>
          <p:nvPr/>
        </p:nvSpPr>
        <p:spPr>
          <a:xfrm>
            <a:off x="3054303" y="2057400"/>
            <a:ext cx="3026883" cy="4800600"/>
          </a:xfrm>
          <a:custGeom>
            <a:avLst/>
            <a:gdLst>
              <a:gd name="connsiteX0" fmla="*/ 1267842 w 2501556"/>
              <a:gd name="connsiteY0" fmla="*/ 5036457 h 5036457"/>
              <a:gd name="connsiteX1" fmla="*/ 1151728 w 2501556"/>
              <a:gd name="connsiteY1" fmla="*/ 4992915 h 5036457"/>
              <a:gd name="connsiteX2" fmla="*/ 1093671 w 2501556"/>
              <a:gd name="connsiteY2" fmla="*/ 4978400 h 5036457"/>
              <a:gd name="connsiteX3" fmla="*/ 1035614 w 2501556"/>
              <a:gd name="connsiteY3" fmla="*/ 4949372 h 5036457"/>
              <a:gd name="connsiteX4" fmla="*/ 992071 w 2501556"/>
              <a:gd name="connsiteY4" fmla="*/ 4920343 h 5036457"/>
              <a:gd name="connsiteX5" fmla="*/ 934014 w 2501556"/>
              <a:gd name="connsiteY5" fmla="*/ 4905829 h 5036457"/>
              <a:gd name="connsiteX6" fmla="*/ 890471 w 2501556"/>
              <a:gd name="connsiteY6" fmla="*/ 4891315 h 5036457"/>
              <a:gd name="connsiteX7" fmla="*/ 803385 w 2501556"/>
              <a:gd name="connsiteY7" fmla="*/ 4833257 h 5036457"/>
              <a:gd name="connsiteX8" fmla="*/ 759842 w 2501556"/>
              <a:gd name="connsiteY8" fmla="*/ 4804229 h 5036457"/>
              <a:gd name="connsiteX9" fmla="*/ 614699 w 2501556"/>
              <a:gd name="connsiteY9" fmla="*/ 4717143 h 5036457"/>
              <a:gd name="connsiteX10" fmla="*/ 527614 w 2501556"/>
              <a:gd name="connsiteY10" fmla="*/ 4659086 h 5036457"/>
              <a:gd name="connsiteX11" fmla="*/ 484071 w 2501556"/>
              <a:gd name="connsiteY11" fmla="*/ 4630057 h 5036457"/>
              <a:gd name="connsiteX12" fmla="*/ 440528 w 2501556"/>
              <a:gd name="connsiteY12" fmla="*/ 4586515 h 5036457"/>
              <a:gd name="connsiteX13" fmla="*/ 382471 w 2501556"/>
              <a:gd name="connsiteY13" fmla="*/ 4557486 h 5036457"/>
              <a:gd name="connsiteX14" fmla="*/ 338928 w 2501556"/>
              <a:gd name="connsiteY14" fmla="*/ 4513943 h 5036457"/>
              <a:gd name="connsiteX15" fmla="*/ 251842 w 2501556"/>
              <a:gd name="connsiteY15" fmla="*/ 4455886 h 5036457"/>
              <a:gd name="connsiteX16" fmla="*/ 208299 w 2501556"/>
              <a:gd name="connsiteY16" fmla="*/ 4426857 h 5036457"/>
              <a:gd name="connsiteX17" fmla="*/ 135728 w 2501556"/>
              <a:gd name="connsiteY17" fmla="*/ 4281715 h 5036457"/>
              <a:gd name="connsiteX18" fmla="*/ 121214 w 2501556"/>
              <a:gd name="connsiteY18" fmla="*/ 3831772 h 5036457"/>
              <a:gd name="connsiteX19" fmla="*/ 106699 w 2501556"/>
              <a:gd name="connsiteY19" fmla="*/ 3715657 h 5036457"/>
              <a:gd name="connsiteX20" fmla="*/ 77671 w 2501556"/>
              <a:gd name="connsiteY20" fmla="*/ 3512457 h 5036457"/>
              <a:gd name="connsiteX21" fmla="*/ 63156 w 2501556"/>
              <a:gd name="connsiteY21" fmla="*/ 3396343 h 5036457"/>
              <a:gd name="connsiteX22" fmla="*/ 48642 w 2501556"/>
              <a:gd name="connsiteY22" fmla="*/ 3323772 h 5036457"/>
              <a:gd name="connsiteX23" fmla="*/ 19614 w 2501556"/>
              <a:gd name="connsiteY23" fmla="*/ 3120572 h 5036457"/>
              <a:gd name="connsiteX24" fmla="*/ 19614 w 2501556"/>
              <a:gd name="connsiteY24" fmla="*/ 2365829 h 5036457"/>
              <a:gd name="connsiteX25" fmla="*/ 34128 w 2501556"/>
              <a:gd name="connsiteY25" fmla="*/ 2293257 h 5036457"/>
              <a:gd name="connsiteX26" fmla="*/ 48642 w 2501556"/>
              <a:gd name="connsiteY26" fmla="*/ 2206172 h 5036457"/>
              <a:gd name="connsiteX27" fmla="*/ 106699 w 2501556"/>
              <a:gd name="connsiteY27" fmla="*/ 1930400 h 5036457"/>
              <a:gd name="connsiteX28" fmla="*/ 121214 w 2501556"/>
              <a:gd name="connsiteY28" fmla="*/ 1799772 h 5036457"/>
              <a:gd name="connsiteX29" fmla="*/ 150242 w 2501556"/>
              <a:gd name="connsiteY29" fmla="*/ 1683657 h 5036457"/>
              <a:gd name="connsiteX30" fmla="*/ 164756 w 2501556"/>
              <a:gd name="connsiteY30" fmla="*/ 1524000 h 5036457"/>
              <a:gd name="connsiteX31" fmla="*/ 179271 w 2501556"/>
              <a:gd name="connsiteY31" fmla="*/ 1277257 h 5036457"/>
              <a:gd name="connsiteX32" fmla="*/ 222814 w 2501556"/>
              <a:gd name="connsiteY32" fmla="*/ 1088572 h 5036457"/>
              <a:gd name="connsiteX33" fmla="*/ 237328 w 2501556"/>
              <a:gd name="connsiteY33" fmla="*/ 551543 h 5036457"/>
              <a:gd name="connsiteX34" fmla="*/ 280871 w 2501556"/>
              <a:gd name="connsiteY34" fmla="*/ 348343 h 5036457"/>
              <a:gd name="connsiteX35" fmla="*/ 309899 w 2501556"/>
              <a:gd name="connsiteY35" fmla="*/ 290286 h 5036457"/>
              <a:gd name="connsiteX36" fmla="*/ 353442 w 2501556"/>
              <a:gd name="connsiteY36" fmla="*/ 203200 h 5036457"/>
              <a:gd name="connsiteX37" fmla="*/ 484071 w 2501556"/>
              <a:gd name="connsiteY37" fmla="*/ 101600 h 5036457"/>
              <a:gd name="connsiteX38" fmla="*/ 571156 w 2501556"/>
              <a:gd name="connsiteY38" fmla="*/ 72572 h 5036457"/>
              <a:gd name="connsiteX39" fmla="*/ 672756 w 2501556"/>
              <a:gd name="connsiteY39" fmla="*/ 43543 h 5036457"/>
              <a:gd name="connsiteX40" fmla="*/ 774356 w 2501556"/>
              <a:gd name="connsiteY40" fmla="*/ 29029 h 5036457"/>
              <a:gd name="connsiteX41" fmla="*/ 861442 w 2501556"/>
              <a:gd name="connsiteY41" fmla="*/ 14515 h 5036457"/>
              <a:gd name="connsiteX42" fmla="*/ 1064642 w 2501556"/>
              <a:gd name="connsiteY42" fmla="*/ 0 h 5036457"/>
              <a:gd name="connsiteX43" fmla="*/ 1325899 w 2501556"/>
              <a:gd name="connsiteY43" fmla="*/ 14515 h 5036457"/>
              <a:gd name="connsiteX44" fmla="*/ 1383956 w 2501556"/>
              <a:gd name="connsiteY44" fmla="*/ 29029 h 5036457"/>
              <a:gd name="connsiteX45" fmla="*/ 1514585 w 2501556"/>
              <a:gd name="connsiteY45" fmla="*/ 58057 h 5036457"/>
              <a:gd name="connsiteX46" fmla="*/ 1616185 w 2501556"/>
              <a:gd name="connsiteY46" fmla="*/ 87086 h 5036457"/>
              <a:gd name="connsiteX47" fmla="*/ 1717785 w 2501556"/>
              <a:gd name="connsiteY47" fmla="*/ 145143 h 5036457"/>
              <a:gd name="connsiteX48" fmla="*/ 1804871 w 2501556"/>
              <a:gd name="connsiteY48" fmla="*/ 203200 h 5036457"/>
              <a:gd name="connsiteX49" fmla="*/ 1891956 w 2501556"/>
              <a:gd name="connsiteY49" fmla="*/ 232229 h 5036457"/>
              <a:gd name="connsiteX50" fmla="*/ 1979042 w 2501556"/>
              <a:gd name="connsiteY50" fmla="*/ 275772 h 5036457"/>
              <a:gd name="connsiteX51" fmla="*/ 2051614 w 2501556"/>
              <a:gd name="connsiteY51" fmla="*/ 377372 h 5036457"/>
              <a:gd name="connsiteX52" fmla="*/ 2080642 w 2501556"/>
              <a:gd name="connsiteY52" fmla="*/ 464457 h 5036457"/>
              <a:gd name="connsiteX53" fmla="*/ 2167728 w 2501556"/>
              <a:gd name="connsiteY53" fmla="*/ 537029 h 5036457"/>
              <a:gd name="connsiteX54" fmla="*/ 2196756 w 2501556"/>
              <a:gd name="connsiteY54" fmla="*/ 580572 h 5036457"/>
              <a:gd name="connsiteX55" fmla="*/ 2283842 w 2501556"/>
              <a:gd name="connsiteY55" fmla="*/ 667657 h 5036457"/>
              <a:gd name="connsiteX56" fmla="*/ 2312871 w 2501556"/>
              <a:gd name="connsiteY56" fmla="*/ 711200 h 5036457"/>
              <a:gd name="connsiteX57" fmla="*/ 2356414 w 2501556"/>
              <a:gd name="connsiteY57" fmla="*/ 725715 h 5036457"/>
              <a:gd name="connsiteX58" fmla="*/ 2370928 w 2501556"/>
              <a:gd name="connsiteY58" fmla="*/ 769257 h 5036457"/>
              <a:gd name="connsiteX59" fmla="*/ 2399956 w 2501556"/>
              <a:gd name="connsiteY59" fmla="*/ 812800 h 5036457"/>
              <a:gd name="connsiteX60" fmla="*/ 2414471 w 2501556"/>
              <a:gd name="connsiteY60" fmla="*/ 870857 h 5036457"/>
              <a:gd name="connsiteX61" fmla="*/ 2428985 w 2501556"/>
              <a:gd name="connsiteY61" fmla="*/ 914400 h 5036457"/>
              <a:gd name="connsiteX62" fmla="*/ 2458014 w 2501556"/>
              <a:gd name="connsiteY62" fmla="*/ 1030515 h 5036457"/>
              <a:gd name="connsiteX63" fmla="*/ 2472528 w 2501556"/>
              <a:gd name="connsiteY63" fmla="*/ 1204686 h 5036457"/>
              <a:gd name="connsiteX64" fmla="*/ 2487042 w 2501556"/>
              <a:gd name="connsiteY64" fmla="*/ 1262743 h 5036457"/>
              <a:gd name="connsiteX65" fmla="*/ 2501556 w 2501556"/>
              <a:gd name="connsiteY65" fmla="*/ 1349829 h 5036457"/>
              <a:gd name="connsiteX66" fmla="*/ 2472528 w 2501556"/>
              <a:gd name="connsiteY66" fmla="*/ 2002972 h 5036457"/>
              <a:gd name="connsiteX67" fmla="*/ 2458014 w 2501556"/>
              <a:gd name="connsiteY67" fmla="*/ 2061029 h 5036457"/>
              <a:gd name="connsiteX68" fmla="*/ 2414471 w 2501556"/>
              <a:gd name="connsiteY68" fmla="*/ 2249715 h 5036457"/>
              <a:gd name="connsiteX69" fmla="*/ 2385442 w 2501556"/>
              <a:gd name="connsiteY69" fmla="*/ 2322286 h 5036457"/>
              <a:gd name="connsiteX70" fmla="*/ 2370928 w 2501556"/>
              <a:gd name="connsiteY70" fmla="*/ 2409372 h 5036457"/>
              <a:gd name="connsiteX71" fmla="*/ 2356414 w 2501556"/>
              <a:gd name="connsiteY71" fmla="*/ 2510972 h 5036457"/>
              <a:gd name="connsiteX72" fmla="*/ 2327385 w 2501556"/>
              <a:gd name="connsiteY72" fmla="*/ 2641600 h 5036457"/>
              <a:gd name="connsiteX73" fmla="*/ 2312871 w 2501556"/>
              <a:gd name="connsiteY73" fmla="*/ 2757715 h 5036457"/>
              <a:gd name="connsiteX74" fmla="*/ 2283842 w 2501556"/>
              <a:gd name="connsiteY74" fmla="*/ 2859315 h 5036457"/>
              <a:gd name="connsiteX75" fmla="*/ 2269328 w 2501556"/>
              <a:gd name="connsiteY75" fmla="*/ 2917372 h 5036457"/>
              <a:gd name="connsiteX76" fmla="*/ 2240299 w 2501556"/>
              <a:gd name="connsiteY76" fmla="*/ 3585029 h 5036457"/>
              <a:gd name="connsiteX77" fmla="*/ 2211271 w 2501556"/>
              <a:gd name="connsiteY77" fmla="*/ 3889829 h 5036457"/>
              <a:gd name="connsiteX78" fmla="*/ 2196756 w 2501556"/>
              <a:gd name="connsiteY78" fmla="*/ 4093029 h 5036457"/>
              <a:gd name="connsiteX79" fmla="*/ 2182242 w 2501556"/>
              <a:gd name="connsiteY79" fmla="*/ 4151086 h 5036457"/>
              <a:gd name="connsiteX80" fmla="*/ 2153214 w 2501556"/>
              <a:gd name="connsiteY80" fmla="*/ 4383315 h 5036457"/>
              <a:gd name="connsiteX81" fmla="*/ 2109671 w 2501556"/>
              <a:gd name="connsiteY81" fmla="*/ 4542972 h 5036457"/>
              <a:gd name="connsiteX82" fmla="*/ 2095156 w 2501556"/>
              <a:gd name="connsiteY82" fmla="*/ 4586515 h 5036457"/>
              <a:gd name="connsiteX83" fmla="*/ 2051614 w 2501556"/>
              <a:gd name="connsiteY83" fmla="*/ 4775200 h 5036457"/>
              <a:gd name="connsiteX84" fmla="*/ 2008071 w 2501556"/>
              <a:gd name="connsiteY84" fmla="*/ 4804229 h 5036457"/>
              <a:gd name="connsiteX85" fmla="*/ 1964528 w 2501556"/>
              <a:gd name="connsiteY85" fmla="*/ 4847772 h 5036457"/>
              <a:gd name="connsiteX86" fmla="*/ 1833899 w 2501556"/>
              <a:gd name="connsiteY86" fmla="*/ 4876800 h 5036457"/>
              <a:gd name="connsiteX87" fmla="*/ 1746814 w 2501556"/>
              <a:gd name="connsiteY87" fmla="*/ 4905829 h 5036457"/>
              <a:gd name="connsiteX88" fmla="*/ 1500071 w 2501556"/>
              <a:gd name="connsiteY88" fmla="*/ 4934857 h 5036457"/>
              <a:gd name="connsiteX89" fmla="*/ 1354928 w 2501556"/>
              <a:gd name="connsiteY89" fmla="*/ 4978400 h 5036457"/>
              <a:gd name="connsiteX90" fmla="*/ 1311385 w 2501556"/>
              <a:gd name="connsiteY90" fmla="*/ 4992915 h 5036457"/>
              <a:gd name="connsiteX91" fmla="*/ 1166242 w 2501556"/>
              <a:gd name="connsiteY91" fmla="*/ 5007429 h 5036457"/>
              <a:gd name="connsiteX92" fmla="*/ 992071 w 2501556"/>
              <a:gd name="connsiteY92" fmla="*/ 5021943 h 5036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2501556" h="5036457">
                <a:moveTo>
                  <a:pt x="1267842" y="5036457"/>
                </a:moveTo>
                <a:cubicBezTo>
                  <a:pt x="1229492" y="5021117"/>
                  <a:pt x="1191551" y="5004293"/>
                  <a:pt x="1151728" y="4992915"/>
                </a:cubicBezTo>
                <a:cubicBezTo>
                  <a:pt x="1132548" y="4987435"/>
                  <a:pt x="1112349" y="4985404"/>
                  <a:pt x="1093671" y="4978400"/>
                </a:cubicBezTo>
                <a:cubicBezTo>
                  <a:pt x="1073412" y="4970803"/>
                  <a:pt x="1054400" y="4960107"/>
                  <a:pt x="1035614" y="4949372"/>
                </a:cubicBezTo>
                <a:cubicBezTo>
                  <a:pt x="1020468" y="4940717"/>
                  <a:pt x="1008105" y="4927215"/>
                  <a:pt x="992071" y="4920343"/>
                </a:cubicBezTo>
                <a:cubicBezTo>
                  <a:pt x="973736" y="4912485"/>
                  <a:pt x="953194" y="4911309"/>
                  <a:pt x="934014" y="4905829"/>
                </a:cubicBezTo>
                <a:cubicBezTo>
                  <a:pt x="919303" y="4901626"/>
                  <a:pt x="904985" y="4896153"/>
                  <a:pt x="890471" y="4891315"/>
                </a:cubicBezTo>
                <a:lnTo>
                  <a:pt x="803385" y="4833257"/>
                </a:lnTo>
                <a:cubicBezTo>
                  <a:pt x="788871" y="4823581"/>
                  <a:pt x="775444" y="4812030"/>
                  <a:pt x="759842" y="4804229"/>
                </a:cubicBezTo>
                <a:cubicBezTo>
                  <a:pt x="670579" y="4759597"/>
                  <a:pt x="719790" y="4787203"/>
                  <a:pt x="614699" y="4717143"/>
                </a:cubicBezTo>
                <a:lnTo>
                  <a:pt x="527614" y="4659086"/>
                </a:lnTo>
                <a:cubicBezTo>
                  <a:pt x="513100" y="4649410"/>
                  <a:pt x="496406" y="4642392"/>
                  <a:pt x="484071" y="4630057"/>
                </a:cubicBezTo>
                <a:cubicBezTo>
                  <a:pt x="469557" y="4615543"/>
                  <a:pt x="457231" y="4598446"/>
                  <a:pt x="440528" y="4586515"/>
                </a:cubicBezTo>
                <a:cubicBezTo>
                  <a:pt x="422922" y="4573939"/>
                  <a:pt x="400077" y="4570062"/>
                  <a:pt x="382471" y="4557486"/>
                </a:cubicBezTo>
                <a:cubicBezTo>
                  <a:pt x="365768" y="4545555"/>
                  <a:pt x="355131" y="4526545"/>
                  <a:pt x="338928" y="4513943"/>
                </a:cubicBezTo>
                <a:cubicBezTo>
                  <a:pt x="311389" y="4492524"/>
                  <a:pt x="280871" y="4475238"/>
                  <a:pt x="251842" y="4455886"/>
                </a:cubicBezTo>
                <a:lnTo>
                  <a:pt x="208299" y="4426857"/>
                </a:lnTo>
                <a:cubicBezTo>
                  <a:pt x="139177" y="4323174"/>
                  <a:pt x="158703" y="4373618"/>
                  <a:pt x="135728" y="4281715"/>
                </a:cubicBezTo>
                <a:cubicBezTo>
                  <a:pt x="130890" y="4131734"/>
                  <a:pt x="128899" y="3981634"/>
                  <a:pt x="121214" y="3831772"/>
                </a:cubicBezTo>
                <a:cubicBezTo>
                  <a:pt x="119216" y="3792817"/>
                  <a:pt x="111257" y="3754396"/>
                  <a:pt x="106699" y="3715657"/>
                </a:cubicBezTo>
                <a:cubicBezTo>
                  <a:pt x="54378" y="3270935"/>
                  <a:pt x="120532" y="3791048"/>
                  <a:pt x="77671" y="3512457"/>
                </a:cubicBezTo>
                <a:cubicBezTo>
                  <a:pt x="71740" y="3473905"/>
                  <a:pt x="69087" y="3434895"/>
                  <a:pt x="63156" y="3396343"/>
                </a:cubicBezTo>
                <a:cubicBezTo>
                  <a:pt x="59405" y="3371960"/>
                  <a:pt x="52131" y="3348193"/>
                  <a:pt x="48642" y="3323772"/>
                </a:cubicBezTo>
                <a:cubicBezTo>
                  <a:pt x="14166" y="3082432"/>
                  <a:pt x="52427" y="3284637"/>
                  <a:pt x="19614" y="3120572"/>
                </a:cubicBezTo>
                <a:cubicBezTo>
                  <a:pt x="-8540" y="2782738"/>
                  <a:pt x="-4458" y="2907436"/>
                  <a:pt x="19614" y="2365829"/>
                </a:cubicBezTo>
                <a:cubicBezTo>
                  <a:pt x="20709" y="2341184"/>
                  <a:pt x="29715" y="2317529"/>
                  <a:pt x="34128" y="2293257"/>
                </a:cubicBezTo>
                <a:cubicBezTo>
                  <a:pt x="39392" y="2264303"/>
                  <a:pt x="42871" y="2235029"/>
                  <a:pt x="48642" y="2206172"/>
                </a:cubicBezTo>
                <a:cubicBezTo>
                  <a:pt x="67065" y="2114057"/>
                  <a:pt x="96325" y="2023764"/>
                  <a:pt x="106699" y="1930400"/>
                </a:cubicBezTo>
                <a:cubicBezTo>
                  <a:pt x="111537" y="1886857"/>
                  <a:pt x="113600" y="1842916"/>
                  <a:pt x="121214" y="1799772"/>
                </a:cubicBezTo>
                <a:cubicBezTo>
                  <a:pt x="128147" y="1760483"/>
                  <a:pt x="150242" y="1683657"/>
                  <a:pt x="150242" y="1683657"/>
                </a:cubicBezTo>
                <a:cubicBezTo>
                  <a:pt x="155080" y="1630438"/>
                  <a:pt x="160949" y="1577303"/>
                  <a:pt x="164756" y="1524000"/>
                </a:cubicBezTo>
                <a:cubicBezTo>
                  <a:pt x="170626" y="1441820"/>
                  <a:pt x="172133" y="1359337"/>
                  <a:pt x="179271" y="1277257"/>
                </a:cubicBezTo>
                <a:cubicBezTo>
                  <a:pt x="185617" y="1204285"/>
                  <a:pt x="202407" y="1159996"/>
                  <a:pt x="222814" y="1088572"/>
                </a:cubicBezTo>
                <a:cubicBezTo>
                  <a:pt x="227652" y="909562"/>
                  <a:pt x="229377" y="730441"/>
                  <a:pt x="237328" y="551543"/>
                </a:cubicBezTo>
                <a:cubicBezTo>
                  <a:pt x="240115" y="488836"/>
                  <a:pt x="251684" y="406718"/>
                  <a:pt x="280871" y="348343"/>
                </a:cubicBezTo>
                <a:cubicBezTo>
                  <a:pt x="290547" y="328991"/>
                  <a:pt x="301376" y="310173"/>
                  <a:pt x="309899" y="290286"/>
                </a:cubicBezTo>
                <a:cubicBezTo>
                  <a:pt x="333001" y="236381"/>
                  <a:pt x="312426" y="252419"/>
                  <a:pt x="353442" y="203200"/>
                </a:cubicBezTo>
                <a:cubicBezTo>
                  <a:pt x="382342" y="168520"/>
                  <a:pt x="446725" y="114049"/>
                  <a:pt x="484071" y="101600"/>
                </a:cubicBezTo>
                <a:lnTo>
                  <a:pt x="571156" y="72572"/>
                </a:lnTo>
                <a:cubicBezTo>
                  <a:pt x="608469" y="60134"/>
                  <a:pt x="632653" y="50834"/>
                  <a:pt x="672756" y="43543"/>
                </a:cubicBezTo>
                <a:cubicBezTo>
                  <a:pt x="706415" y="37423"/>
                  <a:pt x="740543" y="34231"/>
                  <a:pt x="774356" y="29029"/>
                </a:cubicBezTo>
                <a:cubicBezTo>
                  <a:pt x="803443" y="24554"/>
                  <a:pt x="832159" y="17443"/>
                  <a:pt x="861442" y="14515"/>
                </a:cubicBezTo>
                <a:cubicBezTo>
                  <a:pt x="929011" y="7758"/>
                  <a:pt x="996909" y="4838"/>
                  <a:pt x="1064642" y="0"/>
                </a:cubicBezTo>
                <a:cubicBezTo>
                  <a:pt x="1151728" y="4838"/>
                  <a:pt x="1239037" y="6618"/>
                  <a:pt x="1325899" y="14515"/>
                </a:cubicBezTo>
                <a:cubicBezTo>
                  <a:pt x="1345765" y="16321"/>
                  <a:pt x="1364483" y="24702"/>
                  <a:pt x="1383956" y="29029"/>
                </a:cubicBezTo>
                <a:cubicBezTo>
                  <a:pt x="1451289" y="43992"/>
                  <a:pt x="1452647" y="40360"/>
                  <a:pt x="1514585" y="58057"/>
                </a:cubicBezTo>
                <a:cubicBezTo>
                  <a:pt x="1660341" y="99702"/>
                  <a:pt x="1434691" y="41713"/>
                  <a:pt x="1616185" y="87086"/>
                </a:cubicBezTo>
                <a:cubicBezTo>
                  <a:pt x="1713949" y="184850"/>
                  <a:pt x="1600829" y="86666"/>
                  <a:pt x="1717785" y="145143"/>
                </a:cubicBezTo>
                <a:cubicBezTo>
                  <a:pt x="1748990" y="160745"/>
                  <a:pt x="1771773" y="192167"/>
                  <a:pt x="1804871" y="203200"/>
                </a:cubicBezTo>
                <a:cubicBezTo>
                  <a:pt x="1833899" y="212876"/>
                  <a:pt x="1866496" y="215256"/>
                  <a:pt x="1891956" y="232229"/>
                </a:cubicBezTo>
                <a:cubicBezTo>
                  <a:pt x="1948229" y="269744"/>
                  <a:pt x="1918950" y="255741"/>
                  <a:pt x="1979042" y="275772"/>
                </a:cubicBezTo>
                <a:cubicBezTo>
                  <a:pt x="1984890" y="283569"/>
                  <a:pt x="2043897" y="360008"/>
                  <a:pt x="2051614" y="377372"/>
                </a:cubicBezTo>
                <a:cubicBezTo>
                  <a:pt x="2064041" y="405333"/>
                  <a:pt x="2055183" y="447484"/>
                  <a:pt x="2080642" y="464457"/>
                </a:cubicBezTo>
                <a:cubicBezTo>
                  <a:pt x="2123455" y="493000"/>
                  <a:pt x="2132805" y="495121"/>
                  <a:pt x="2167728" y="537029"/>
                </a:cubicBezTo>
                <a:cubicBezTo>
                  <a:pt x="2178895" y="550430"/>
                  <a:pt x="2185167" y="567534"/>
                  <a:pt x="2196756" y="580572"/>
                </a:cubicBezTo>
                <a:cubicBezTo>
                  <a:pt x="2224030" y="611255"/>
                  <a:pt x="2261070" y="633499"/>
                  <a:pt x="2283842" y="667657"/>
                </a:cubicBezTo>
                <a:cubicBezTo>
                  <a:pt x="2293518" y="682171"/>
                  <a:pt x="2299249" y="700303"/>
                  <a:pt x="2312871" y="711200"/>
                </a:cubicBezTo>
                <a:cubicBezTo>
                  <a:pt x="2324818" y="720758"/>
                  <a:pt x="2341900" y="720877"/>
                  <a:pt x="2356414" y="725715"/>
                </a:cubicBezTo>
                <a:cubicBezTo>
                  <a:pt x="2361252" y="740229"/>
                  <a:pt x="2364086" y="755573"/>
                  <a:pt x="2370928" y="769257"/>
                </a:cubicBezTo>
                <a:cubicBezTo>
                  <a:pt x="2378729" y="784859"/>
                  <a:pt x="2393084" y="796767"/>
                  <a:pt x="2399956" y="812800"/>
                </a:cubicBezTo>
                <a:cubicBezTo>
                  <a:pt x="2407814" y="831135"/>
                  <a:pt x="2408991" y="851677"/>
                  <a:pt x="2414471" y="870857"/>
                </a:cubicBezTo>
                <a:cubicBezTo>
                  <a:pt x="2418674" y="885568"/>
                  <a:pt x="2424959" y="899640"/>
                  <a:pt x="2428985" y="914400"/>
                </a:cubicBezTo>
                <a:cubicBezTo>
                  <a:pt x="2439482" y="952890"/>
                  <a:pt x="2458014" y="1030515"/>
                  <a:pt x="2458014" y="1030515"/>
                </a:cubicBezTo>
                <a:cubicBezTo>
                  <a:pt x="2462852" y="1088572"/>
                  <a:pt x="2465302" y="1146878"/>
                  <a:pt x="2472528" y="1204686"/>
                </a:cubicBezTo>
                <a:cubicBezTo>
                  <a:pt x="2475002" y="1224480"/>
                  <a:pt x="2483130" y="1243182"/>
                  <a:pt x="2487042" y="1262743"/>
                </a:cubicBezTo>
                <a:cubicBezTo>
                  <a:pt x="2492813" y="1291601"/>
                  <a:pt x="2496718" y="1320800"/>
                  <a:pt x="2501556" y="1349829"/>
                </a:cubicBezTo>
                <a:cubicBezTo>
                  <a:pt x="2497434" y="1489974"/>
                  <a:pt x="2498056" y="1811507"/>
                  <a:pt x="2472528" y="2002972"/>
                </a:cubicBezTo>
                <a:cubicBezTo>
                  <a:pt x="2469892" y="2022745"/>
                  <a:pt x="2462341" y="2041556"/>
                  <a:pt x="2458014" y="2061029"/>
                </a:cubicBezTo>
                <a:cubicBezTo>
                  <a:pt x="2446330" y="2113606"/>
                  <a:pt x="2432249" y="2205270"/>
                  <a:pt x="2414471" y="2249715"/>
                </a:cubicBezTo>
                <a:lnTo>
                  <a:pt x="2385442" y="2322286"/>
                </a:lnTo>
                <a:cubicBezTo>
                  <a:pt x="2380604" y="2351315"/>
                  <a:pt x="2375403" y="2380285"/>
                  <a:pt x="2370928" y="2409372"/>
                </a:cubicBezTo>
                <a:cubicBezTo>
                  <a:pt x="2365726" y="2443185"/>
                  <a:pt x="2362534" y="2477313"/>
                  <a:pt x="2356414" y="2510972"/>
                </a:cubicBezTo>
                <a:cubicBezTo>
                  <a:pt x="2327518" y="2669900"/>
                  <a:pt x="2356197" y="2454320"/>
                  <a:pt x="2327385" y="2641600"/>
                </a:cubicBezTo>
                <a:cubicBezTo>
                  <a:pt x="2321454" y="2680153"/>
                  <a:pt x="2319284" y="2719240"/>
                  <a:pt x="2312871" y="2757715"/>
                </a:cubicBezTo>
                <a:cubicBezTo>
                  <a:pt x="2303798" y="2812155"/>
                  <a:pt x="2297644" y="2811006"/>
                  <a:pt x="2283842" y="2859315"/>
                </a:cubicBezTo>
                <a:cubicBezTo>
                  <a:pt x="2278362" y="2878495"/>
                  <a:pt x="2274166" y="2898020"/>
                  <a:pt x="2269328" y="2917372"/>
                </a:cubicBezTo>
                <a:cubicBezTo>
                  <a:pt x="2237531" y="3298942"/>
                  <a:pt x="2266743" y="2910711"/>
                  <a:pt x="2240299" y="3585029"/>
                </a:cubicBezTo>
                <a:cubicBezTo>
                  <a:pt x="2230814" y="3826882"/>
                  <a:pt x="2244266" y="3757847"/>
                  <a:pt x="2211271" y="3889829"/>
                </a:cubicBezTo>
                <a:cubicBezTo>
                  <a:pt x="2206433" y="3957562"/>
                  <a:pt x="2204255" y="4025538"/>
                  <a:pt x="2196756" y="4093029"/>
                </a:cubicBezTo>
                <a:cubicBezTo>
                  <a:pt x="2194553" y="4112855"/>
                  <a:pt x="2184716" y="4131292"/>
                  <a:pt x="2182242" y="4151086"/>
                </a:cubicBezTo>
                <a:cubicBezTo>
                  <a:pt x="2135646" y="4523858"/>
                  <a:pt x="2192275" y="4207542"/>
                  <a:pt x="2153214" y="4383315"/>
                </a:cubicBezTo>
                <a:cubicBezTo>
                  <a:pt x="2125863" y="4506392"/>
                  <a:pt x="2154977" y="4407053"/>
                  <a:pt x="2109671" y="4542972"/>
                </a:cubicBezTo>
                <a:lnTo>
                  <a:pt x="2095156" y="4586515"/>
                </a:lnTo>
                <a:cubicBezTo>
                  <a:pt x="2092728" y="4603513"/>
                  <a:pt x="2076780" y="4758422"/>
                  <a:pt x="2051614" y="4775200"/>
                </a:cubicBezTo>
                <a:cubicBezTo>
                  <a:pt x="2037100" y="4784876"/>
                  <a:pt x="2021472" y="4793062"/>
                  <a:pt x="2008071" y="4804229"/>
                </a:cubicBezTo>
                <a:cubicBezTo>
                  <a:pt x="1992302" y="4817370"/>
                  <a:pt x="1982350" y="4837588"/>
                  <a:pt x="1964528" y="4847772"/>
                </a:cubicBezTo>
                <a:cubicBezTo>
                  <a:pt x="1952627" y="4854572"/>
                  <a:pt x="1839351" y="4875313"/>
                  <a:pt x="1833899" y="4876800"/>
                </a:cubicBezTo>
                <a:cubicBezTo>
                  <a:pt x="1804379" y="4884851"/>
                  <a:pt x="1777105" y="4901502"/>
                  <a:pt x="1746814" y="4905829"/>
                </a:cubicBezTo>
                <a:cubicBezTo>
                  <a:pt x="1597080" y="4927219"/>
                  <a:pt x="1679255" y="4916939"/>
                  <a:pt x="1500071" y="4934857"/>
                </a:cubicBezTo>
                <a:cubicBezTo>
                  <a:pt x="1293092" y="5003851"/>
                  <a:pt x="1508493" y="4934524"/>
                  <a:pt x="1354928" y="4978400"/>
                </a:cubicBezTo>
                <a:cubicBezTo>
                  <a:pt x="1340217" y="4982603"/>
                  <a:pt x="1326507" y="4990589"/>
                  <a:pt x="1311385" y="4992915"/>
                </a:cubicBezTo>
                <a:cubicBezTo>
                  <a:pt x="1263328" y="5000308"/>
                  <a:pt x="1214665" y="5003027"/>
                  <a:pt x="1166242" y="5007429"/>
                </a:cubicBezTo>
                <a:lnTo>
                  <a:pt x="992071" y="5021943"/>
                </a:ln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212995717"/>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8851" name="Rectangle 3"/>
          <p:cNvSpPr>
            <a:spLocks noGrp="1" noChangeArrowheads="1"/>
          </p:cNvSpPr>
          <p:nvPr>
            <p:ph type="body" idx="1"/>
          </p:nvPr>
        </p:nvSpPr>
        <p:spPr>
          <a:xfrm>
            <a:off x="914400" y="1357086"/>
            <a:ext cx="7315200" cy="4967514"/>
          </a:xfrm>
        </p:spPr>
        <p:txBody>
          <a:bodyPr/>
          <a:lstStyle/>
          <a:p>
            <a:pPr marL="0" indent="0" algn="ctr" eaLnBrk="1" hangingPunct="1">
              <a:buNone/>
            </a:pPr>
            <a:r>
              <a:rPr lang="en-US" sz="2800" dirty="0">
                <a:solidFill>
                  <a:schemeClr val="accent1"/>
                </a:solidFill>
              </a:rPr>
              <a:t>Before unification, Italians never quite identified with the many foreign bodies that conquered and ruled them.  </a:t>
            </a:r>
          </a:p>
          <a:p>
            <a:pPr marL="0" indent="0" algn="ctr" eaLnBrk="1" hangingPunct="1">
              <a:buNone/>
            </a:pPr>
            <a:r>
              <a:rPr lang="en-US" sz="3600" b="1" dirty="0"/>
              <a:t>This is a possible explanation for Italians’ historic contempt for the law and paying taxes</a:t>
            </a:r>
            <a:endParaRPr lang="en-US" dirty="0"/>
          </a:p>
          <a:p>
            <a:pPr marL="0" indent="0" algn="ctr" eaLnBrk="1" hangingPunct="1">
              <a:buNone/>
            </a:pPr>
            <a:r>
              <a:rPr lang="en-US" sz="2800" dirty="0">
                <a:solidFill>
                  <a:schemeClr val="accent1"/>
                </a:solidFill>
              </a:rPr>
              <a:t>and even though Italians have been influenced overwhelmingly by foreign rule, they have managed to create a culture that is distinctly their own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3039665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1524000"/>
            <a:ext cx="9144000" cy="4849567"/>
          </a:xfrm>
          <a:prstGeom prst="rect">
            <a:avLst/>
          </a:prstGeom>
        </p:spPr>
      </p:pic>
      <p:sp>
        <p:nvSpPr>
          <p:cNvPr id="5" name="Rectangle 4"/>
          <p:cNvSpPr/>
          <p:nvPr/>
        </p:nvSpPr>
        <p:spPr>
          <a:xfrm>
            <a:off x="685800" y="457200"/>
            <a:ext cx="78486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“On Day 1 of Broad Lockdown, a Debate Arises: Can Italians Follow the Rules?”</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10400" y="2133600"/>
            <a:ext cx="1905000" cy="276225"/>
          </a:xfrm>
          <a:prstGeom prst="rect">
            <a:avLst/>
          </a:prstGeom>
        </p:spPr>
      </p:pic>
      <p:sp>
        <p:nvSpPr>
          <p:cNvPr id="7" name="Rectangle 6"/>
          <p:cNvSpPr/>
          <p:nvPr/>
        </p:nvSpPr>
        <p:spPr>
          <a:xfrm>
            <a:off x="7363216" y="2522517"/>
            <a:ext cx="1199367"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Verdana" pitchFamily="34" charset="0"/>
                <a:ea typeface="+mn-ea"/>
                <a:cs typeface="+mn-cs"/>
              </a:rPr>
              <a:t>March 19, 2020</a:t>
            </a:r>
          </a:p>
        </p:txBody>
      </p:sp>
      <p:sp>
        <p:nvSpPr>
          <p:cNvPr id="8" name="Rectangle 7"/>
          <p:cNvSpPr/>
          <p:nvPr/>
        </p:nvSpPr>
        <p:spPr>
          <a:xfrm>
            <a:off x="1219200" y="6477000"/>
            <a:ext cx="67056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https://www.nytimes.com/2020/03/08/world/europe/italy-coronavirus-quarantine.html?referringSource=articleShare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73018299"/>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8851" name="Rectangle 3"/>
          <p:cNvSpPr>
            <a:spLocks noGrp="1" noChangeArrowheads="1"/>
          </p:cNvSpPr>
          <p:nvPr>
            <p:ph type="body" idx="1"/>
          </p:nvPr>
        </p:nvSpPr>
        <p:spPr>
          <a:xfrm>
            <a:off x="914400" y="1326511"/>
            <a:ext cx="7315200" cy="4893647"/>
          </a:xfrm>
        </p:spPr>
        <p:txBody>
          <a:bodyPr/>
          <a:lstStyle/>
          <a:p>
            <a:pPr marL="0" indent="0" algn="ctr" eaLnBrk="1" hangingPunct="1">
              <a:buNone/>
            </a:pPr>
            <a:r>
              <a:rPr lang="en-US" sz="2400" dirty="0">
                <a:solidFill>
                  <a:schemeClr val="accent1"/>
                </a:solidFill>
              </a:rPr>
              <a:t>Before unification, Italians never quite identified with the many foreign bodies that conquered and ruled them.  </a:t>
            </a:r>
          </a:p>
          <a:p>
            <a:pPr marL="0" indent="0" algn="ctr" eaLnBrk="1" hangingPunct="1">
              <a:buNone/>
            </a:pPr>
            <a:r>
              <a:rPr lang="en-US" sz="2400" dirty="0">
                <a:solidFill>
                  <a:schemeClr val="accent1"/>
                </a:solidFill>
              </a:rPr>
              <a:t>This is a possible explanation for Italians’ historic contempt for the law and paying taxes; </a:t>
            </a:r>
          </a:p>
          <a:p>
            <a:pPr marL="0" indent="0" algn="ctr" eaLnBrk="1" hangingPunct="1">
              <a:buNone/>
            </a:pPr>
            <a:r>
              <a:rPr lang="en-US" sz="3600" b="1" dirty="0"/>
              <a:t>and even though Italians have been influenced overwhelmingly by foreign rule, they have managed to create a culture that is distinctly their own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95659314"/>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1025210" y="2133600"/>
            <a:ext cx="5908990" cy="46166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Some Background to the Country</a:t>
            </a:r>
          </a:p>
        </p:txBody>
      </p:sp>
      <p:sp>
        <p:nvSpPr>
          <p:cNvPr id="6" name="Text Box 3"/>
          <p:cNvSpPr txBox="1">
            <a:spLocks noChangeArrowheads="1"/>
          </p:cNvSpPr>
          <p:nvPr/>
        </p:nvSpPr>
        <p:spPr bwMode="auto">
          <a:xfrm>
            <a:off x="457200" y="2638961"/>
            <a:ext cx="6705600" cy="144655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 The Opera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and World View</a:t>
            </a:r>
          </a:p>
        </p:txBody>
      </p:sp>
      <p:sp>
        <p:nvSpPr>
          <p:cNvPr id="7"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Tree>
    <p:extLst>
      <p:ext uri="{BB962C8B-B14F-4D97-AF65-F5344CB8AC3E}">
        <p14:creationId xmlns:p14="http://schemas.microsoft.com/office/powerpoint/2010/main" val="88860794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 nd Rajnandini Pillai</a:t>
            </a:r>
            <a:br>
              <a:rPr lang="en-US" sz="1400" dirty="0"/>
            </a:br>
            <a:r>
              <a:rPr lang="en-US" sz="1400" i="1" dirty="0"/>
              <a:t>Understanding Global Cultures</a:t>
            </a:r>
          </a:p>
        </p:txBody>
      </p:sp>
      <p:sp>
        <p:nvSpPr>
          <p:cNvPr id="79875" name="Rectangle 3"/>
          <p:cNvSpPr>
            <a:spLocks noGrp="1" noChangeArrowheads="1"/>
          </p:cNvSpPr>
          <p:nvPr>
            <p:ph type="body" idx="1"/>
          </p:nvPr>
        </p:nvSpPr>
        <p:spPr>
          <a:xfrm>
            <a:off x="914400" y="3289518"/>
            <a:ext cx="7315200" cy="1815882"/>
          </a:xfrm>
        </p:spPr>
        <p:txBody>
          <a:bodyPr/>
          <a:lstStyle/>
          <a:p>
            <a:pPr marL="0" indent="0" algn="ctr" eaLnBrk="1" hangingPunct="1">
              <a:spcBef>
                <a:spcPts val="0"/>
              </a:spcBef>
              <a:buNone/>
            </a:pPr>
            <a:r>
              <a:rPr lang="en-US" sz="4000" b="1" dirty="0"/>
              <a:t>“To understand Italy</a:t>
            </a:r>
            <a:endParaRPr lang="en-US" dirty="0"/>
          </a:p>
          <a:p>
            <a:pPr marL="0" indent="0" algn="ctr" eaLnBrk="1" hangingPunct="1">
              <a:spcBef>
                <a:spcPts val="0"/>
              </a:spcBef>
              <a:buNone/>
            </a:pPr>
            <a:r>
              <a:rPr lang="en-US" dirty="0">
                <a:solidFill>
                  <a:schemeClr val="accent1"/>
                </a:solidFill>
              </a:rPr>
              <a:t>it is a good idea to </a:t>
            </a:r>
          </a:p>
          <a:p>
            <a:pPr marL="0" indent="0" algn="ctr" eaLnBrk="1" hangingPunct="1">
              <a:spcBef>
                <a:spcPts val="0"/>
              </a:spcBef>
              <a:buNone/>
            </a:pPr>
            <a:r>
              <a:rPr lang="en-US" sz="4000" b="1" dirty="0"/>
              <a:t>look at the opera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7310417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 nd Rajnandini Pillai</a:t>
            </a:r>
            <a:br>
              <a:rPr lang="en-US" sz="1400" dirty="0"/>
            </a:br>
            <a:r>
              <a:rPr lang="en-US" sz="1400" i="1" dirty="0"/>
              <a:t>Understanding Global Cultures</a:t>
            </a:r>
          </a:p>
        </p:txBody>
      </p:sp>
      <p:sp>
        <p:nvSpPr>
          <p:cNvPr id="79875" name="Rectangle 3"/>
          <p:cNvSpPr>
            <a:spLocks noGrp="1" noChangeArrowheads="1"/>
          </p:cNvSpPr>
          <p:nvPr>
            <p:ph type="body" idx="1"/>
          </p:nvPr>
        </p:nvSpPr>
        <p:spPr>
          <a:xfrm>
            <a:off x="914400" y="1662529"/>
            <a:ext cx="7315200" cy="4585871"/>
          </a:xfrm>
        </p:spPr>
        <p:txBody>
          <a:bodyPr/>
          <a:lstStyle/>
          <a:p>
            <a:pPr marL="0" indent="0" algn="ctr" eaLnBrk="1" hangingPunct="1">
              <a:spcBef>
                <a:spcPts val="0"/>
              </a:spcBef>
              <a:buNone/>
            </a:pPr>
            <a:r>
              <a:rPr lang="en-US" sz="2800" dirty="0"/>
              <a:t>. . . that art form </a:t>
            </a:r>
          </a:p>
          <a:p>
            <a:pPr marL="0" indent="0" algn="ctr" eaLnBrk="1" hangingPunct="1">
              <a:spcBef>
                <a:spcPts val="0"/>
              </a:spcBef>
              <a:buNone/>
            </a:pPr>
            <a:r>
              <a:rPr lang="en-US" sz="3600" b="1" dirty="0"/>
              <a:t>that Italians invented</a:t>
            </a:r>
          </a:p>
          <a:p>
            <a:pPr marL="0" indent="0" algn="ctr" eaLnBrk="1" hangingPunct="1">
              <a:spcBef>
                <a:spcPts val="0"/>
              </a:spcBef>
              <a:buNone/>
            </a:pPr>
            <a:endParaRPr lang="en-US" sz="2000" b="1" dirty="0"/>
          </a:p>
          <a:p>
            <a:pPr marL="0" indent="0" algn="ctr" eaLnBrk="1" hangingPunct="1">
              <a:spcBef>
                <a:spcPts val="0"/>
              </a:spcBef>
              <a:buNone/>
            </a:pPr>
            <a:r>
              <a:rPr lang="en-US" sz="3600" b="1" dirty="0"/>
              <a:t> </a:t>
            </a:r>
            <a:r>
              <a:rPr lang="en-US" sz="2800" dirty="0"/>
              <a:t>and raised to its </a:t>
            </a:r>
            <a:endParaRPr lang="en-US" dirty="0"/>
          </a:p>
          <a:p>
            <a:pPr marL="0" indent="0" algn="ctr" eaLnBrk="1" hangingPunct="1">
              <a:spcBef>
                <a:spcPts val="0"/>
              </a:spcBef>
              <a:buNone/>
            </a:pPr>
            <a:r>
              <a:rPr lang="en-US" sz="3600" b="1" dirty="0"/>
              <a:t>highest level of achievement</a:t>
            </a:r>
            <a:endParaRPr lang="en-US" dirty="0"/>
          </a:p>
          <a:p>
            <a:pPr marL="0" indent="0" algn="ctr" eaLnBrk="1" hangingPunct="1">
              <a:spcBef>
                <a:spcPts val="0"/>
              </a:spcBef>
              <a:buNone/>
            </a:pPr>
            <a:r>
              <a:rPr lang="en-US" dirty="0"/>
              <a:t> </a:t>
            </a:r>
          </a:p>
          <a:p>
            <a:pPr marL="0" indent="0" algn="ctr" eaLnBrk="1" hangingPunct="1">
              <a:spcBef>
                <a:spcPts val="0"/>
              </a:spcBef>
              <a:buNone/>
            </a:pPr>
            <a:r>
              <a:rPr lang="en-US" sz="2400" dirty="0"/>
              <a:t>and that represents most, if not all, of </a:t>
            </a:r>
          </a:p>
          <a:p>
            <a:pPr marL="0" indent="0" algn="ctr" eaLnBrk="1" hangingPunct="1">
              <a:spcBef>
                <a:spcPts val="0"/>
              </a:spcBef>
              <a:buNone/>
            </a:pPr>
            <a:r>
              <a:rPr lang="en-US" sz="3600" b="1" dirty="0"/>
              <a:t>the major features of Italian culture</a:t>
            </a:r>
            <a:endParaRPr lang="en-US" sz="36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636227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0" name="Oval 4"/>
          <p:cNvSpPr>
            <a:spLocks noChangeArrowheads="1"/>
          </p:cNvSpPr>
          <p:nvPr/>
        </p:nvSpPr>
        <p:spPr bwMode="auto">
          <a:xfrm rot="232075">
            <a:off x="2667000" y="3200400"/>
            <a:ext cx="1066800" cy="1524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35200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7" name="Text Box 7">
            <a:extLst>
              <a:ext uri="{FF2B5EF4-FFF2-40B4-BE49-F238E27FC236}">
                <a16:creationId xmlns:a16="http://schemas.microsoft.com/office/drawing/2014/main" id="{C13D4795-DA49-430F-ACE9-F1D2DE41FF36}"/>
              </a:ext>
            </a:extLst>
          </p:cNvPr>
          <p:cNvSpPr txBox="1">
            <a:spLocks noChangeArrowheads="1"/>
          </p:cNvSpPr>
          <p:nvPr/>
        </p:nvSpPr>
        <p:spPr bwMode="auto">
          <a:xfrm>
            <a:off x="3875061" y="3687802"/>
            <a:ext cx="1611339"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Sardinia</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886970158"/>
      </p:ext>
    </p:extLst>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 nd Rajnandini Pillai</a:t>
            </a:r>
            <a:br>
              <a:rPr lang="en-US" sz="1400" dirty="0"/>
            </a:br>
            <a:r>
              <a:rPr lang="en-US" sz="1400" i="1" dirty="0"/>
              <a:t>Understanding Global Cultures</a:t>
            </a:r>
          </a:p>
        </p:txBody>
      </p:sp>
      <p:sp>
        <p:nvSpPr>
          <p:cNvPr id="79875" name="Rectangle 3"/>
          <p:cNvSpPr>
            <a:spLocks noGrp="1" noChangeArrowheads="1"/>
          </p:cNvSpPr>
          <p:nvPr>
            <p:ph type="body" idx="1"/>
          </p:nvPr>
        </p:nvSpPr>
        <p:spPr>
          <a:xfrm>
            <a:off x="914400" y="1662529"/>
            <a:ext cx="7315200" cy="4585871"/>
          </a:xfrm>
        </p:spPr>
        <p:txBody>
          <a:bodyPr/>
          <a:lstStyle/>
          <a:p>
            <a:pPr marL="0" indent="0" algn="ctr" eaLnBrk="1" hangingPunct="1">
              <a:spcBef>
                <a:spcPts val="0"/>
              </a:spcBef>
              <a:buNone/>
            </a:pPr>
            <a:r>
              <a:rPr lang="en-US" sz="2800" dirty="0">
                <a:solidFill>
                  <a:schemeClr val="accent1">
                    <a:lumMod val="90000"/>
                  </a:schemeClr>
                </a:solidFill>
              </a:rPr>
              <a:t>. . . that art form </a:t>
            </a:r>
          </a:p>
          <a:p>
            <a:pPr marL="0" indent="0" algn="ctr" eaLnBrk="1" hangingPunct="1">
              <a:spcBef>
                <a:spcPts val="0"/>
              </a:spcBef>
              <a:buNone/>
            </a:pPr>
            <a:r>
              <a:rPr lang="en-US" sz="3600" b="1" dirty="0">
                <a:solidFill>
                  <a:schemeClr val="accent1">
                    <a:lumMod val="90000"/>
                  </a:schemeClr>
                </a:solidFill>
              </a:rPr>
              <a:t>that Italians invented</a:t>
            </a:r>
          </a:p>
          <a:p>
            <a:pPr marL="0" indent="0" algn="ctr" eaLnBrk="1" hangingPunct="1">
              <a:spcBef>
                <a:spcPts val="0"/>
              </a:spcBef>
              <a:buNone/>
            </a:pPr>
            <a:endParaRPr lang="en-US" sz="2000" b="1" dirty="0">
              <a:solidFill>
                <a:schemeClr val="accent1">
                  <a:lumMod val="90000"/>
                </a:schemeClr>
              </a:solidFill>
            </a:endParaRPr>
          </a:p>
          <a:p>
            <a:pPr marL="0" indent="0" algn="ctr" eaLnBrk="1" hangingPunct="1">
              <a:spcBef>
                <a:spcPts val="0"/>
              </a:spcBef>
              <a:buNone/>
            </a:pPr>
            <a:r>
              <a:rPr lang="en-US" sz="3600" b="1" dirty="0">
                <a:solidFill>
                  <a:schemeClr val="accent1">
                    <a:lumMod val="90000"/>
                  </a:schemeClr>
                </a:solidFill>
              </a:rPr>
              <a:t> </a:t>
            </a:r>
            <a:r>
              <a:rPr lang="en-US" sz="2800" dirty="0">
                <a:solidFill>
                  <a:schemeClr val="accent1">
                    <a:lumMod val="90000"/>
                  </a:schemeClr>
                </a:solidFill>
              </a:rPr>
              <a:t>and raised to its </a:t>
            </a:r>
            <a:endParaRPr lang="en-US" dirty="0">
              <a:solidFill>
                <a:schemeClr val="accent1">
                  <a:lumMod val="90000"/>
                </a:schemeClr>
              </a:solidFill>
            </a:endParaRPr>
          </a:p>
          <a:p>
            <a:pPr marL="0" indent="0" algn="ctr" eaLnBrk="1" hangingPunct="1">
              <a:spcBef>
                <a:spcPts val="0"/>
              </a:spcBef>
              <a:buNone/>
            </a:pPr>
            <a:r>
              <a:rPr lang="en-US" sz="3600" b="1" dirty="0">
                <a:solidFill>
                  <a:schemeClr val="accent1">
                    <a:lumMod val="90000"/>
                  </a:schemeClr>
                </a:solidFill>
              </a:rPr>
              <a:t>highest level of achievement</a:t>
            </a:r>
            <a:endParaRPr lang="en-US" dirty="0">
              <a:solidFill>
                <a:schemeClr val="accent1">
                  <a:lumMod val="90000"/>
                </a:schemeClr>
              </a:solidFill>
            </a:endParaRPr>
          </a:p>
          <a:p>
            <a:pPr marL="0" indent="0" algn="ctr" eaLnBrk="1" hangingPunct="1">
              <a:spcBef>
                <a:spcPts val="0"/>
              </a:spcBef>
              <a:buNone/>
            </a:pPr>
            <a:r>
              <a:rPr lang="en-US" dirty="0">
                <a:solidFill>
                  <a:schemeClr val="accent1">
                    <a:lumMod val="90000"/>
                  </a:schemeClr>
                </a:solidFill>
              </a:rPr>
              <a:t> </a:t>
            </a:r>
          </a:p>
          <a:p>
            <a:pPr marL="0" indent="0" algn="ctr" eaLnBrk="1" hangingPunct="1">
              <a:spcBef>
                <a:spcPts val="0"/>
              </a:spcBef>
              <a:buNone/>
            </a:pPr>
            <a:r>
              <a:rPr lang="en-US" sz="2400" dirty="0">
                <a:solidFill>
                  <a:schemeClr val="accent1">
                    <a:lumMod val="90000"/>
                  </a:schemeClr>
                </a:solidFill>
              </a:rPr>
              <a:t>and that represents most, if not all, of </a:t>
            </a:r>
          </a:p>
          <a:p>
            <a:pPr marL="0" indent="0" algn="ctr" eaLnBrk="1" hangingPunct="1">
              <a:spcBef>
                <a:spcPts val="0"/>
              </a:spcBef>
              <a:buNone/>
            </a:pPr>
            <a:r>
              <a:rPr lang="en-US" sz="3600" b="1" dirty="0">
                <a:solidFill>
                  <a:schemeClr val="accent1">
                    <a:lumMod val="90000"/>
                  </a:schemeClr>
                </a:solidFill>
              </a:rPr>
              <a:t>the major features of Italian culture</a:t>
            </a:r>
            <a:endParaRPr lang="en-US" sz="3600" dirty="0">
              <a:solidFill>
                <a:schemeClr val="accent1">
                  <a:lumMod val="90000"/>
                </a:schemeClr>
              </a:solidFill>
            </a:endParaRPr>
          </a:p>
        </p:txBody>
      </p:sp>
      <p:sp>
        <p:nvSpPr>
          <p:cNvPr id="6" name="Rectangle 5"/>
          <p:cNvSpPr/>
          <p:nvPr/>
        </p:nvSpPr>
        <p:spPr>
          <a:xfrm>
            <a:off x="914400" y="2101703"/>
            <a:ext cx="7315200" cy="3637919"/>
          </a:xfrm>
          <a:prstGeom prst="rect">
            <a:avLst/>
          </a:prstGeom>
          <a:solidFill>
            <a:schemeClr val="bg1"/>
          </a:solidFill>
          <a:ln w="76200">
            <a:solidFill>
              <a:srgbClr val="FFC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Florence, Venice, and Rome were largely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cradles of opera</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starting towards the end of the 16</a:t>
            </a:r>
            <a:r>
              <a:rPr kumimoji="0" lang="en-US" sz="3200" b="1" i="0" u="none" strike="noStrike" kern="1200" cap="none" spc="0" normalizeH="0" baseline="30000" noProof="0" dirty="0">
                <a:ln>
                  <a:noFill/>
                </a:ln>
                <a:solidFill>
                  <a:srgbClr val="000000"/>
                </a:solidFill>
                <a:effectLst/>
                <a:uLnTx/>
                <a:uFillTx/>
                <a:latin typeface="Verdana" pitchFamily="34" charset="0"/>
                <a:ea typeface="+mn-ea"/>
                <a:cs typeface="+mn-cs"/>
              </a:rPr>
              <a:t>th</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century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Verdana" pitchFamily="34" charset="0"/>
                <a:ea typeface="+mn-ea"/>
                <a:cs typeface="+mn-cs"/>
              </a:rPr>
              <a:t>(in Florence 1597)</a:t>
            </a: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68344823"/>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9144000" cy="6510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4"/>
          <p:cNvSpPr>
            <a:spLocks noChangeArrowheads="1"/>
          </p:cNvSpPr>
          <p:nvPr/>
        </p:nvSpPr>
        <p:spPr bwMode="auto">
          <a:xfrm>
            <a:off x="3156418" y="6629400"/>
            <a:ext cx="28248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http://alteagallery.com/stock_detail.php?ref=9355</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 name="Rectangle 1"/>
          <p:cNvSpPr/>
          <p:nvPr/>
        </p:nvSpPr>
        <p:spPr>
          <a:xfrm>
            <a:off x="342900" y="6169223"/>
            <a:ext cx="8458200" cy="30777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Classic 16</a:t>
            </a:r>
            <a:r>
              <a:rPr kumimoji="0" lang="en-US" sz="1400" b="1" i="0" u="none" strike="noStrike" kern="1200" cap="none" spc="0" normalizeH="0" baseline="30000" noProof="0" dirty="0">
                <a:ln>
                  <a:noFill/>
                </a:ln>
                <a:solidFill>
                  <a:srgbClr val="FFFFFF"/>
                </a:solidFill>
                <a:effectLst/>
                <a:uLnTx/>
                <a:uFillTx/>
                <a:latin typeface="Verdana" pitchFamily="34" charset="0"/>
                <a:ea typeface="+mn-ea"/>
                <a:cs typeface="+mn-cs"/>
              </a:rPr>
              <a:t>th</a:t>
            </a: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 Century Atlas Map of Italy</a:t>
            </a:r>
          </a:p>
        </p:txBody>
      </p:sp>
      <p:sp>
        <p:nvSpPr>
          <p:cNvPr id="3" name="Rectangle 2"/>
          <p:cNvSpPr/>
          <p:nvPr/>
        </p:nvSpPr>
        <p:spPr>
          <a:xfrm>
            <a:off x="2091632" y="2376714"/>
            <a:ext cx="104708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Florence</a:t>
            </a:r>
            <a:endParaRPr kumimoji="0" lang="en-US" sz="1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9" name="Rectangle 8"/>
          <p:cNvSpPr/>
          <p:nvPr/>
        </p:nvSpPr>
        <p:spPr>
          <a:xfrm>
            <a:off x="2971800" y="911423"/>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1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3647490" y="3352800"/>
            <a:ext cx="848310"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 </a:t>
            </a:r>
            <a:endParaRPr kumimoji="0" lang="en-US" sz="1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1" name="Rectangle 10"/>
          <p:cNvSpPr/>
          <p:nvPr/>
        </p:nvSpPr>
        <p:spPr>
          <a:xfrm>
            <a:off x="1066800" y="2740223"/>
            <a:ext cx="881973"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lumMod val="75000"/>
                  </a:srgbClr>
                </a:solidFill>
                <a:effectLst/>
                <a:uLnTx/>
                <a:uFillTx/>
                <a:latin typeface="Verdana" pitchFamily="34" charset="0"/>
                <a:ea typeface="+mn-ea"/>
                <a:cs typeface="+mn-cs"/>
              </a:rPr>
              <a:t>Genoa </a:t>
            </a:r>
            <a:endParaRPr kumimoji="0" lang="en-US" sz="1400" b="1" i="1" u="none" strike="noStrike" kern="1200" cap="none" spc="0" normalizeH="0" baseline="0" noProof="0" dirty="0">
              <a:ln>
                <a:noFill/>
              </a:ln>
              <a:solidFill>
                <a:srgbClr val="FFFFFF">
                  <a:lumMod val="75000"/>
                </a:srgbClr>
              </a:solidFill>
              <a:effectLst/>
              <a:uLnTx/>
              <a:uFillTx/>
              <a:latin typeface="Verdana" pitchFamily="34" charset="0"/>
              <a:ea typeface="+mn-ea"/>
              <a:cs typeface="+mn-cs"/>
            </a:endParaRPr>
          </a:p>
        </p:txBody>
      </p:sp>
    </p:spTree>
    <p:extLst>
      <p:ext uri="{BB962C8B-B14F-4D97-AF65-F5344CB8AC3E}">
        <p14:creationId xmlns:p14="http://schemas.microsoft.com/office/powerpoint/2010/main" val="3746421433"/>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showMasterPhAnim="0">
  <p:cSld>
    <p:bg>
      <p:bgPr>
        <a:solidFill>
          <a:srgbClr val="746E57"/>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15EBB01-A128-1422-1EDD-975CAD6A86A5}"/>
              </a:ext>
            </a:extLst>
          </p:cNvPr>
          <p:cNvPicPr>
            <a:picLocks noChangeAspect="1"/>
          </p:cNvPicPr>
          <p:nvPr/>
        </p:nvPicPr>
        <p:blipFill>
          <a:blip r:embed="rId2"/>
          <a:stretch>
            <a:fillRect/>
          </a:stretch>
        </p:blipFill>
        <p:spPr>
          <a:xfrm>
            <a:off x="0" y="343215"/>
            <a:ext cx="9144000" cy="6171570"/>
          </a:xfrm>
          <a:prstGeom prst="rect">
            <a:avLst/>
          </a:prstGeom>
        </p:spPr>
      </p:pic>
      <p:sp>
        <p:nvSpPr>
          <p:cNvPr id="6" name="TextBox 5">
            <a:extLst>
              <a:ext uri="{FF2B5EF4-FFF2-40B4-BE49-F238E27FC236}">
                <a16:creationId xmlns:a16="http://schemas.microsoft.com/office/drawing/2014/main" id="{110CA5E0-24C8-B638-3377-AFB708B63175}"/>
              </a:ext>
            </a:extLst>
          </p:cNvPr>
          <p:cNvSpPr txBox="1"/>
          <p:nvPr/>
        </p:nvSpPr>
        <p:spPr>
          <a:xfrm>
            <a:off x="876300" y="5974834"/>
            <a:ext cx="7404100" cy="52322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rPr>
              <a:t> La Fenice opera house in Venice in 1837</a:t>
            </a:r>
            <a:endParaRPr kumimoji="0" lang="en-US"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8" name="TextBox 7">
            <a:extLst>
              <a:ext uri="{FF2B5EF4-FFF2-40B4-BE49-F238E27FC236}">
                <a16:creationId xmlns:a16="http://schemas.microsoft.com/office/drawing/2014/main" id="{EF2495C5-51D2-C47B-0C94-447C79064BC5}"/>
              </a:ext>
            </a:extLst>
          </p:cNvPr>
          <p:cNvSpPr txBox="1"/>
          <p:nvPr/>
        </p:nvSpPr>
        <p:spPr>
          <a:xfrm>
            <a:off x="2286000" y="6432034"/>
            <a:ext cx="45720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https://en.wikipedia.org/wiki/Italian_opera</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47352360"/>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386090"/>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rgbClr val="000000"/>
                </a:solidFill>
              </a:rPr>
              <a:t>opera</a:t>
            </a:r>
          </a:p>
          <a:p>
            <a:pPr marL="0" indent="0" algn="ctr" eaLnBrk="1" hangingPunct="1">
              <a:spcBef>
                <a:spcPts val="0"/>
              </a:spcBef>
              <a:buNone/>
            </a:pPr>
            <a:r>
              <a:rPr lang="en-US" sz="2400" b="1" dirty="0">
                <a:solidFill>
                  <a:srgbClr val="000000"/>
                </a:solidFill>
              </a:rPr>
              <a:t>architecture</a:t>
            </a:r>
          </a:p>
          <a:p>
            <a:pPr marL="0" indent="0" algn="ctr" eaLnBrk="1" hangingPunct="1">
              <a:spcBef>
                <a:spcPts val="0"/>
              </a:spcBef>
              <a:buNone/>
            </a:pPr>
            <a:r>
              <a:rPr lang="en-US" sz="2400" b="1" dirty="0">
                <a:solidFill>
                  <a:srgbClr val="000000"/>
                </a:solidFill>
              </a:rPr>
              <a:t>industrial / technological design</a:t>
            </a:r>
          </a:p>
          <a:p>
            <a:pPr marL="0" indent="0" algn="ctr" eaLnBrk="1" hangingPunct="1">
              <a:spcBef>
                <a:spcPts val="0"/>
              </a:spcBef>
              <a:buNone/>
            </a:pPr>
            <a:r>
              <a:rPr lang="en-US" sz="2400" b="1" dirty="0">
                <a:solidFill>
                  <a:srgbClr val="000000"/>
                </a:solidFill>
              </a:rPr>
              <a:t>decoration</a:t>
            </a:r>
          </a:p>
          <a:p>
            <a:pPr marL="0" indent="0" algn="ctr" eaLnBrk="1" hangingPunct="1">
              <a:spcBef>
                <a:spcPts val="0"/>
              </a:spcBef>
              <a:buNone/>
            </a:pPr>
            <a:r>
              <a:rPr lang="en-US" sz="2400" b="1" dirty="0">
                <a:solidFill>
                  <a:srgbClr val="000000"/>
                </a:solidFill>
              </a:rPr>
              <a:t>landscape gardening</a:t>
            </a:r>
          </a:p>
          <a:p>
            <a:pPr marL="0" indent="0" algn="ctr" eaLnBrk="1" hangingPunct="1">
              <a:spcBef>
                <a:spcPts val="0"/>
              </a:spcBef>
              <a:buNone/>
            </a:pPr>
            <a:r>
              <a:rPr lang="en-US" sz="2400" b="1" dirty="0">
                <a:solidFill>
                  <a:srgbClr val="000000"/>
                </a:solidFill>
              </a:rPr>
              <a:t>cinema</a:t>
            </a:r>
            <a:endParaRPr lang="en-US" sz="2400" dirty="0">
              <a:solidFill>
                <a:schemeClr val="accent1"/>
              </a:solidFill>
            </a:endParaRPr>
          </a:p>
          <a:p>
            <a:pPr marL="0" indent="0" algn="ctr" eaLnBrk="1" hangingPunct="1">
              <a:spcBef>
                <a:spcPts val="0"/>
              </a:spcBef>
              <a:buNone/>
            </a:pPr>
            <a:r>
              <a:rPr lang="en-US" sz="2400" b="1" dirty="0">
                <a:solidFill>
                  <a:srgbClr val="000000"/>
                </a:solidFill>
              </a:rPr>
              <a:t>fashions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7954525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8" name="Text Box 5"/>
          <p:cNvSpPr txBox="1">
            <a:spLocks noChangeArrowheads="1"/>
          </p:cNvSpPr>
          <p:nvPr/>
        </p:nvSpPr>
        <p:spPr bwMode="auto">
          <a:xfrm>
            <a:off x="914400" y="3605986"/>
            <a:ext cx="7315200" cy="249299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sz="60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Activities . . .</a:t>
            </a:r>
          </a:p>
          <a:p>
            <a:pPr marL="609600" marR="0" lvl="0" indent="-609600" algn="ctr" defTabSz="914400" rtl="0" eaLnBrk="1" fontAlgn="base" latinLnBrk="0" hangingPunct="1">
              <a:lnSpc>
                <a:spcPct val="100000"/>
              </a:lnSpc>
              <a:spcBef>
                <a:spcPct val="20000"/>
              </a:spcBef>
              <a:spcAft>
                <a:spcPct val="0"/>
              </a:spcAft>
              <a:buClrTx/>
              <a:buSzTx/>
              <a:buFontTx/>
              <a:buNone/>
              <a:tabLst/>
              <a:defRPr/>
            </a:pPr>
            <a:r>
              <a:rPr kumimoji="0" lang="en-US" sz="6000" b="1" i="1" u="none" strike="noStrike" kern="1200" cap="none" spc="0" normalizeH="0" baseline="0" noProof="0" dirty="0">
                <a:ln>
                  <a:noFill/>
                </a:ln>
                <a:solidFill>
                  <a:srgbClr val="000000"/>
                </a:solidFill>
                <a:effectLst/>
                <a:uLnTx/>
                <a:uFillTx/>
                <a:latin typeface="Arial" pitchFamily="34" charset="0"/>
                <a:ea typeface="+mn-ea"/>
                <a:cs typeface="Arial" pitchFamily="34" charset="0"/>
              </a:rPr>
              <a:t>with Impressions</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26246536"/>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570756"/>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3600" b="1" dirty="0">
                <a:solidFill>
                  <a:srgbClr val="000000"/>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2400" b="1" dirty="0">
                <a:solidFill>
                  <a:schemeClr val="accent1">
                    <a:lumMod val="90000"/>
                  </a:schemeClr>
                </a:solidFill>
              </a:rPr>
              <a:t>industrial / technological design</a:t>
            </a:r>
          </a:p>
          <a:p>
            <a:pPr marL="0" indent="0" algn="ctr" eaLnBrk="1" hangingPunct="1">
              <a:spcBef>
                <a:spcPts val="0"/>
              </a:spcBef>
              <a:buNone/>
            </a:pPr>
            <a:r>
              <a:rPr lang="en-US" sz="2400" b="1" dirty="0">
                <a:solidFill>
                  <a:schemeClr val="accent1">
                    <a:lumMod val="90000"/>
                  </a:schemeClr>
                </a:solidFill>
              </a:rPr>
              <a:t>decoration</a:t>
            </a:r>
          </a:p>
          <a:p>
            <a:pPr marL="0" indent="0" algn="ctr" eaLnBrk="1" hangingPunct="1">
              <a:spcBef>
                <a:spcPts val="0"/>
              </a:spcBef>
              <a:buNone/>
            </a:pPr>
            <a:r>
              <a:rPr lang="en-US" sz="2400" b="1" dirty="0">
                <a:solidFill>
                  <a:schemeClr val="accent1">
                    <a:lumMod val="90000"/>
                  </a:schemeClr>
                </a:solidFill>
              </a:rPr>
              <a:t>landscape gardening</a:t>
            </a:r>
          </a:p>
          <a:p>
            <a:pPr marL="0" indent="0" algn="ctr" eaLnBrk="1" hangingPunct="1">
              <a:spcBef>
                <a:spcPts val="0"/>
              </a:spcBef>
              <a:buNone/>
            </a:pPr>
            <a:r>
              <a:rPr lang="en-US" sz="2400" b="1" dirty="0">
                <a:solidFill>
                  <a:schemeClr val="accent1">
                    <a:lumMod val="90000"/>
                  </a:schemeClr>
                </a:solidFill>
              </a:rPr>
              <a:t>cinema</a:t>
            </a:r>
            <a:endParaRPr lang="en-US" sz="2400" dirty="0">
              <a:solidFill>
                <a:schemeClr val="accent1">
                  <a:lumMod val="90000"/>
                </a:schemeClr>
              </a:solidFill>
            </a:endParaRPr>
          </a:p>
          <a:p>
            <a:pPr marL="0" indent="0" algn="ctr" eaLnBrk="1" hangingPunct="1">
              <a:spcBef>
                <a:spcPts val="0"/>
              </a:spcBef>
              <a:buNone/>
            </a:pPr>
            <a:r>
              <a:rPr lang="en-US" sz="2400" b="1" dirty="0">
                <a:solidFill>
                  <a:schemeClr val="accent1">
                    <a:lumMod val="90000"/>
                  </a:schemeClr>
                </a:solidFill>
              </a:rPr>
              <a:t>fashions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9459226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4"/>
          <p:cNvSpPr>
            <a:spLocks noChangeArrowheads="1"/>
          </p:cNvSpPr>
          <p:nvPr/>
        </p:nvSpPr>
        <p:spPr bwMode="auto">
          <a:xfrm>
            <a:off x="3181289" y="6553200"/>
            <a:ext cx="27703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http://en.wikipedia.org/wiki/Architecture_of_Italy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2579" name="Rectangle 10"/>
          <p:cNvSpPr>
            <a:spLocks noChangeArrowheads="1"/>
          </p:cNvSpPr>
          <p:nvPr/>
        </p:nvSpPr>
        <p:spPr bwMode="auto">
          <a:xfrm>
            <a:off x="2286000" y="5749802"/>
            <a:ext cx="4572000" cy="49859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El Duomo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Milan</a:t>
            </a:r>
          </a:p>
        </p:txBody>
      </p:sp>
      <p:pic>
        <p:nvPicPr>
          <p:cNvPr id="2050" name="Picture 2"/>
          <p:cNvPicPr>
            <a:picLocks noChangeAspect="1" noChangeArrowheads="1"/>
          </p:cNvPicPr>
          <p:nvPr/>
        </p:nvPicPr>
        <p:blipFill>
          <a:blip r:embed="rId3" cstate="print"/>
          <a:srcRect/>
          <a:stretch>
            <a:fillRect/>
          </a:stretch>
        </p:blipFill>
        <p:spPr bwMode="auto">
          <a:xfrm>
            <a:off x="0" y="3068502"/>
            <a:ext cx="9144000" cy="2160270"/>
          </a:xfrm>
          <a:prstGeom prst="rect">
            <a:avLst/>
          </a:prstGeom>
          <a:noFill/>
          <a:ln w="9525">
            <a:noFill/>
            <a:miter lim="800000"/>
            <a:headEnd/>
            <a:tailEnd/>
          </a:ln>
        </p:spPr>
      </p:pic>
    </p:spTree>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4"/>
          <p:cNvSpPr>
            <a:spLocks noChangeArrowheads="1"/>
          </p:cNvSpPr>
          <p:nvPr/>
        </p:nvSpPr>
        <p:spPr bwMode="auto">
          <a:xfrm>
            <a:off x="3181289" y="6553200"/>
            <a:ext cx="27703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http://en.wikipedia.org/wiki/Architecture_of_Italy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2579" name="Rectangle 10"/>
          <p:cNvSpPr>
            <a:spLocks noChangeArrowheads="1"/>
          </p:cNvSpPr>
          <p:nvPr/>
        </p:nvSpPr>
        <p:spPr bwMode="auto">
          <a:xfrm>
            <a:off x="2286000" y="6019800"/>
            <a:ext cx="4572000" cy="461665"/>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Brunelleschi's dome for the Duomo of Florence, Santa Maria del Fiore</a:t>
            </a:r>
          </a:p>
        </p:txBody>
      </p:sp>
      <p:pic>
        <p:nvPicPr>
          <p:cNvPr id="3074" name="Picture 2"/>
          <p:cNvPicPr>
            <a:picLocks noChangeAspect="1" noChangeArrowheads="1"/>
          </p:cNvPicPr>
          <p:nvPr/>
        </p:nvPicPr>
        <p:blipFill>
          <a:blip r:embed="rId3" cstate="print"/>
          <a:srcRect/>
          <a:stretch>
            <a:fillRect/>
          </a:stretch>
        </p:blipFill>
        <p:spPr bwMode="auto">
          <a:xfrm>
            <a:off x="2601684" y="-14514"/>
            <a:ext cx="3962400" cy="5943600"/>
          </a:xfrm>
          <a:prstGeom prst="rect">
            <a:avLst/>
          </a:prstGeom>
          <a:noFill/>
          <a:ln w="9525">
            <a:noFill/>
            <a:miter lim="800000"/>
            <a:headEnd/>
            <a:tailEnd/>
          </a:ln>
        </p:spPr>
      </p:pic>
    </p:spTree>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4"/>
          <p:cNvSpPr>
            <a:spLocks noChangeArrowheads="1"/>
          </p:cNvSpPr>
          <p:nvPr/>
        </p:nvSpPr>
        <p:spPr bwMode="auto">
          <a:xfrm>
            <a:off x="3181289" y="6553200"/>
            <a:ext cx="27703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http://en.wikipedia.org/wiki/Architecture_of_Italy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2579" name="Rectangle 10"/>
          <p:cNvSpPr>
            <a:spLocks noChangeArrowheads="1"/>
          </p:cNvSpPr>
          <p:nvPr/>
        </p:nvSpPr>
        <p:spPr bwMode="auto">
          <a:xfrm>
            <a:off x="2286000" y="6130802"/>
            <a:ext cx="4572000" cy="49859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St. Peter’s Dome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Roma</a:t>
            </a:r>
          </a:p>
        </p:txBody>
      </p:sp>
      <p:pic>
        <p:nvPicPr>
          <p:cNvPr id="1026" name="Picture 2"/>
          <p:cNvPicPr>
            <a:picLocks noChangeAspect="1" noChangeArrowheads="1"/>
          </p:cNvPicPr>
          <p:nvPr/>
        </p:nvPicPr>
        <p:blipFill>
          <a:blip r:embed="rId3" cstate="print"/>
          <a:srcRect/>
          <a:stretch>
            <a:fillRect/>
          </a:stretch>
        </p:blipFill>
        <p:spPr bwMode="auto">
          <a:xfrm>
            <a:off x="2486478" y="76200"/>
            <a:ext cx="4171950" cy="6065529"/>
          </a:xfrm>
          <a:prstGeom prst="rect">
            <a:avLst/>
          </a:prstGeom>
          <a:noFill/>
          <a:ln w="9525">
            <a:noFill/>
            <a:miter lim="800000"/>
            <a:headEnd/>
            <a:tailEnd/>
          </a:ln>
        </p:spPr>
      </p:pic>
    </p:spTree>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2578" name="Rectangle 4"/>
          <p:cNvSpPr>
            <a:spLocks noChangeArrowheads="1"/>
          </p:cNvSpPr>
          <p:nvPr/>
        </p:nvSpPr>
        <p:spPr bwMode="auto">
          <a:xfrm>
            <a:off x="3181289" y="6553200"/>
            <a:ext cx="27703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http://en.wikipedia.org/wiki/Architecture_of_Italy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2579" name="Rectangle 10"/>
          <p:cNvSpPr>
            <a:spLocks noChangeArrowheads="1"/>
          </p:cNvSpPr>
          <p:nvPr/>
        </p:nvSpPr>
        <p:spPr bwMode="auto">
          <a:xfrm>
            <a:off x="2286000" y="6130802"/>
            <a:ext cx="4572000" cy="498598"/>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Saint Mark's Basilica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Venice</a:t>
            </a:r>
          </a:p>
        </p:txBody>
      </p:sp>
      <p:pic>
        <p:nvPicPr>
          <p:cNvPr id="4098" name="Picture 2"/>
          <p:cNvPicPr>
            <a:picLocks noChangeAspect="1" noChangeArrowheads="1"/>
          </p:cNvPicPr>
          <p:nvPr/>
        </p:nvPicPr>
        <p:blipFill>
          <a:blip r:embed="rId3" cstate="print"/>
          <a:srcRect/>
          <a:stretch>
            <a:fillRect/>
          </a:stretch>
        </p:blipFill>
        <p:spPr bwMode="auto">
          <a:xfrm>
            <a:off x="0" y="76200"/>
            <a:ext cx="9144000" cy="5908431"/>
          </a:xfrm>
          <a:prstGeom prst="rect">
            <a:avLst/>
          </a:prstGeom>
          <a:noFill/>
          <a:ln w="9525">
            <a:noFill/>
            <a:miter lim="800000"/>
            <a:headEnd/>
            <a:tailEnd/>
          </a:ln>
        </p:spPr>
      </p:pic>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5" name="Right Arrow 4"/>
          <p:cNvSpPr/>
          <p:nvPr/>
        </p:nvSpPr>
        <p:spPr bwMode="auto">
          <a:xfrm>
            <a:off x="814583" y="34438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Oval 6">
            <a:extLst>
              <a:ext uri="{FF2B5EF4-FFF2-40B4-BE49-F238E27FC236}">
                <a16:creationId xmlns:a16="http://schemas.microsoft.com/office/drawing/2014/main" id="{1CF881ED-E969-4346-A0E9-E41AFCB89A28}"/>
              </a:ext>
            </a:extLst>
          </p:cNvPr>
          <p:cNvSpPr>
            <a:spLocks noChangeArrowheads="1"/>
          </p:cNvSpPr>
          <p:nvPr/>
        </p:nvSpPr>
        <p:spPr bwMode="auto">
          <a:xfrm rot="232075">
            <a:off x="3315027" y="3729760"/>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7">
            <a:extLst>
              <a:ext uri="{FF2B5EF4-FFF2-40B4-BE49-F238E27FC236}">
                <a16:creationId xmlns:a16="http://schemas.microsoft.com/office/drawing/2014/main" id="{4E5289B1-0F34-4388-9610-AEB69B57CD5D}"/>
              </a:ext>
            </a:extLst>
          </p:cNvPr>
          <p:cNvSpPr txBox="1">
            <a:spLocks noChangeArrowheads="1"/>
          </p:cNvSpPr>
          <p:nvPr/>
        </p:nvSpPr>
        <p:spPr bwMode="auto">
          <a:xfrm>
            <a:off x="3657600" y="3651004"/>
            <a:ext cx="3762568"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Kingdom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Tavolara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TextBox 7">
            <a:extLst>
              <a:ext uri="{FF2B5EF4-FFF2-40B4-BE49-F238E27FC236}">
                <a16:creationId xmlns:a16="http://schemas.microsoft.com/office/drawing/2014/main" id="{89C85D35-81F0-4756-B43D-A2412F6E2927}"/>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https://en.wikipedia.org/wiki/Kingdom_of_Tavolara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279293062"/>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6" name="Rectangle 4"/>
          <p:cNvSpPr>
            <a:spLocks noChangeArrowheads="1"/>
          </p:cNvSpPr>
          <p:nvPr/>
        </p:nvSpPr>
        <p:spPr bwMode="auto">
          <a:xfrm>
            <a:off x="3181289" y="6553200"/>
            <a:ext cx="27703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http://en.wikipedia.org/wiki/Architecture_of_Italy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7" name="Rectangle 10"/>
          <p:cNvSpPr>
            <a:spLocks noChangeArrowheads="1"/>
          </p:cNvSpPr>
          <p:nvPr/>
        </p:nvSpPr>
        <p:spPr bwMode="auto">
          <a:xfrm>
            <a:off x="2271486" y="6324600"/>
            <a:ext cx="4572000" cy="276999"/>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Venice and its Lagoon</a:t>
            </a:r>
          </a:p>
        </p:txBody>
      </p:sp>
    </p:spTree>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2" name="Picture 4"/>
          <p:cNvPicPr>
            <a:picLocks noChangeAspect="1" noChangeArrowheads="1"/>
          </p:cNvPicPr>
          <p:nvPr/>
        </p:nvPicPr>
        <p:blipFill>
          <a:blip r:embed="rId2" cstate="print"/>
          <a:srcRect/>
          <a:stretch>
            <a:fillRect/>
          </a:stretch>
        </p:blipFill>
        <p:spPr bwMode="auto">
          <a:xfrm>
            <a:off x="0" y="2205990"/>
            <a:ext cx="9144000" cy="3051810"/>
          </a:xfrm>
          <a:prstGeom prst="rect">
            <a:avLst/>
          </a:prstGeom>
          <a:noFill/>
          <a:ln w="9525">
            <a:noFill/>
            <a:miter lim="800000"/>
            <a:headEnd/>
            <a:tailEnd/>
          </a:ln>
        </p:spPr>
      </p:pic>
      <p:sp>
        <p:nvSpPr>
          <p:cNvPr id="7" name="Rectangle 6"/>
          <p:cNvSpPr/>
          <p:nvPr/>
        </p:nvSpPr>
        <p:spPr>
          <a:xfrm>
            <a:off x="2286000" y="5481935"/>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Bologna</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http://en.wikipedia.org/wiki/Bologna</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816000533"/>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743200" y="5481935"/>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Bologna</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http://en.wikipedia.org/wiki/Bologna</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2290" name="Picture 2"/>
          <p:cNvPicPr>
            <a:picLocks noChangeAspect="1" noChangeArrowheads="1"/>
          </p:cNvPicPr>
          <p:nvPr/>
        </p:nvPicPr>
        <p:blipFill>
          <a:blip r:embed="rId3" cstate="print"/>
          <a:srcRect/>
          <a:stretch>
            <a:fillRect/>
          </a:stretch>
        </p:blipFill>
        <p:spPr bwMode="auto">
          <a:xfrm>
            <a:off x="870858" y="62509"/>
            <a:ext cx="2558142" cy="6080663"/>
          </a:xfrm>
          <a:prstGeom prst="rect">
            <a:avLst/>
          </a:prstGeom>
          <a:noFill/>
          <a:ln w="9525">
            <a:noFill/>
            <a:miter lim="800000"/>
            <a:headEnd/>
            <a:tailEnd/>
          </a:ln>
        </p:spPr>
      </p:pic>
      <p:sp>
        <p:nvSpPr>
          <p:cNvPr id="6" name="Rectangle 5"/>
          <p:cNvSpPr/>
          <p:nvPr/>
        </p:nvSpPr>
        <p:spPr>
          <a:xfrm>
            <a:off x="2743200" y="4800600"/>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Two Towers</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814551537"/>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p:cNvSpPr/>
          <p:nvPr/>
        </p:nvSpPr>
        <p:spPr>
          <a:xfrm>
            <a:off x="2286000" y="6513370"/>
            <a:ext cx="4572000" cy="253916"/>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50" b="1"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http://nyti.ms/1FFtb3D </a:t>
            </a:r>
            <a:endParaRPr kumimoji="0" lang="en-US" sz="105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2697"/>
            <a:ext cx="9144000" cy="62705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21299892"/>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0" y="68580"/>
            <a:ext cx="9144000" cy="6789420"/>
          </a:xfrm>
          <a:prstGeom prst="rect">
            <a:avLst/>
          </a:prstGeom>
          <a:noFill/>
          <a:ln w="9525">
            <a:noFill/>
            <a:miter lim="800000"/>
            <a:headEnd/>
            <a:tailEnd/>
          </a:ln>
        </p:spPr>
      </p:pic>
      <p:sp>
        <p:nvSpPr>
          <p:cNvPr id="8" name="Rectangle 10"/>
          <p:cNvSpPr>
            <a:spLocks noChangeArrowheads="1"/>
          </p:cNvSpPr>
          <p:nvPr/>
        </p:nvSpPr>
        <p:spPr bwMode="auto">
          <a:xfrm>
            <a:off x="1123750" y="5267425"/>
            <a:ext cx="6934200" cy="634020"/>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The Teatro alla Scala in Milan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Said to be the greatest opera house in the world</a:t>
            </a:r>
          </a:p>
        </p:txBody>
      </p:sp>
      <p:sp>
        <p:nvSpPr>
          <p:cNvPr id="9" name="Rectangle 4"/>
          <p:cNvSpPr>
            <a:spLocks noChangeArrowheads="1"/>
          </p:cNvSpPr>
          <p:nvPr/>
        </p:nvSpPr>
        <p:spPr bwMode="auto">
          <a:xfrm>
            <a:off x="3181289" y="6553200"/>
            <a:ext cx="27703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http://en.wikipedia.org/wiki/Architecture_of_Italy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20272480"/>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5090" name="Picture 2"/>
          <p:cNvPicPr>
            <a:picLocks noChangeAspect="1" noChangeArrowheads="1"/>
          </p:cNvPicPr>
          <p:nvPr/>
        </p:nvPicPr>
        <p:blipFill>
          <a:blip r:embed="rId2" cstate="print"/>
          <a:srcRect/>
          <a:stretch>
            <a:fillRect/>
          </a:stretch>
        </p:blipFill>
        <p:spPr bwMode="auto">
          <a:xfrm>
            <a:off x="685800" y="704850"/>
            <a:ext cx="7772400" cy="4857750"/>
          </a:xfrm>
          <a:prstGeom prst="rect">
            <a:avLst/>
          </a:prstGeom>
          <a:noFill/>
          <a:ln w="9525">
            <a:solidFill>
              <a:srgbClr val="FFFFFF"/>
            </a:solidFill>
            <a:miter lim="800000"/>
            <a:headEnd/>
            <a:tailEnd/>
          </a:ln>
        </p:spPr>
      </p:pic>
      <p:sp>
        <p:nvSpPr>
          <p:cNvPr id="8" name="Rectangle 7"/>
          <p:cNvSpPr/>
          <p:nvPr/>
        </p:nvSpPr>
        <p:spPr>
          <a:xfrm>
            <a:off x="990600" y="5612118"/>
            <a:ext cx="7162800" cy="1107996"/>
          </a:xfrm>
          <a:prstGeom prst="rect">
            <a:avLst/>
          </a:prstGeom>
        </p:spPr>
        <p:txBody>
          <a:bodyPr wrap="squar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The Italian Renaissance Cotton Mansion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2309 East First Street</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Duluth, Minnesota</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1908</a:t>
            </a:r>
            <a:endParaRPr kumimoji="0" lang="en-US" sz="1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cstate="print"/>
          <a:srcRect/>
          <a:stretch>
            <a:fillRect/>
          </a:stretch>
        </p:blipFill>
        <p:spPr bwMode="auto">
          <a:xfrm>
            <a:off x="0" y="68580"/>
            <a:ext cx="9144000" cy="6789420"/>
          </a:xfrm>
          <a:prstGeom prst="rect">
            <a:avLst/>
          </a:prstGeom>
          <a:noFill/>
          <a:ln w="9525">
            <a:noFill/>
            <a:miter lim="800000"/>
            <a:headEnd/>
            <a:tailEnd/>
          </a:ln>
        </p:spPr>
      </p:pic>
      <p:sp>
        <p:nvSpPr>
          <p:cNvPr id="8" name="Rectangle 10"/>
          <p:cNvSpPr>
            <a:spLocks noChangeArrowheads="1"/>
          </p:cNvSpPr>
          <p:nvPr/>
        </p:nvSpPr>
        <p:spPr bwMode="auto">
          <a:xfrm>
            <a:off x="2558142" y="5590532"/>
            <a:ext cx="4572000" cy="338554"/>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The Teatro alla Scala in Milan</a:t>
            </a:r>
          </a:p>
        </p:txBody>
      </p:sp>
      <p:sp>
        <p:nvSpPr>
          <p:cNvPr id="9" name="Rectangle 4"/>
          <p:cNvSpPr>
            <a:spLocks noChangeArrowheads="1"/>
          </p:cNvSpPr>
          <p:nvPr/>
        </p:nvSpPr>
        <p:spPr bwMode="auto">
          <a:xfrm>
            <a:off x="3181289" y="6553200"/>
            <a:ext cx="277031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http://en.wikipedia.org/wiki/Architecture_of_Italy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53050118"/>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570756"/>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3600" b="1" dirty="0">
                <a:solidFill>
                  <a:srgbClr val="000000"/>
                </a:solidFill>
              </a:rPr>
              <a:t>industrial / technological design</a:t>
            </a:r>
            <a:endParaRPr lang="en-US" sz="2400" b="1" dirty="0">
              <a:solidFill>
                <a:srgbClr val="000000"/>
              </a:solidFill>
            </a:endParaRPr>
          </a:p>
          <a:p>
            <a:pPr marL="0" indent="0" algn="ctr" eaLnBrk="1" hangingPunct="1">
              <a:spcBef>
                <a:spcPts val="0"/>
              </a:spcBef>
              <a:buNone/>
            </a:pPr>
            <a:r>
              <a:rPr lang="en-US" sz="2400" b="1" dirty="0">
                <a:solidFill>
                  <a:schemeClr val="accent1">
                    <a:lumMod val="90000"/>
                  </a:schemeClr>
                </a:solidFill>
              </a:rPr>
              <a:t>decoration</a:t>
            </a:r>
          </a:p>
          <a:p>
            <a:pPr marL="0" indent="0" algn="ctr" eaLnBrk="1" hangingPunct="1">
              <a:spcBef>
                <a:spcPts val="0"/>
              </a:spcBef>
              <a:buNone/>
            </a:pPr>
            <a:r>
              <a:rPr lang="en-US" sz="2400" b="1" dirty="0">
                <a:solidFill>
                  <a:schemeClr val="accent1">
                    <a:lumMod val="90000"/>
                  </a:schemeClr>
                </a:solidFill>
              </a:rPr>
              <a:t>landscape gardening</a:t>
            </a:r>
          </a:p>
          <a:p>
            <a:pPr marL="0" indent="0" algn="ctr" eaLnBrk="1" hangingPunct="1">
              <a:spcBef>
                <a:spcPts val="0"/>
              </a:spcBef>
              <a:buNone/>
            </a:pPr>
            <a:r>
              <a:rPr lang="en-US" sz="2400" b="1" dirty="0">
                <a:solidFill>
                  <a:schemeClr val="accent1">
                    <a:lumMod val="90000"/>
                  </a:schemeClr>
                </a:solidFill>
              </a:rPr>
              <a:t>cinema</a:t>
            </a:r>
            <a:endParaRPr lang="en-US" sz="2400" dirty="0">
              <a:solidFill>
                <a:schemeClr val="accent1">
                  <a:lumMod val="90000"/>
                </a:schemeClr>
              </a:solidFill>
            </a:endParaRPr>
          </a:p>
          <a:p>
            <a:pPr marL="0" indent="0" algn="ctr" eaLnBrk="1" hangingPunct="1">
              <a:spcBef>
                <a:spcPts val="0"/>
              </a:spcBef>
              <a:buNone/>
            </a:pPr>
            <a:r>
              <a:rPr lang="en-US" sz="2400" b="1" dirty="0">
                <a:solidFill>
                  <a:schemeClr val="accent1">
                    <a:lumMod val="90000"/>
                  </a:schemeClr>
                </a:solidFill>
              </a:rPr>
              <a:t>fashions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36504058"/>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4"/>
          <p:cNvSpPr>
            <a:spLocks noChangeArrowheads="1"/>
          </p:cNvSpPr>
          <p:nvPr/>
        </p:nvSpPr>
        <p:spPr bwMode="auto">
          <a:xfrm>
            <a:off x="1624789" y="6551842"/>
            <a:ext cx="58673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https://arstechnica.com/information-technology/2020/07/us-navys-next-warship-will-have-an-italian-accent/</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BDA6FA8F-890D-4D0D-BC8F-AB5CA6FBCBB6}"/>
              </a:ext>
            </a:extLst>
          </p:cNvPr>
          <p:cNvPicPr>
            <a:picLocks noChangeAspect="1"/>
          </p:cNvPicPr>
          <p:nvPr/>
        </p:nvPicPr>
        <p:blipFill>
          <a:blip r:embed="rId3"/>
          <a:stretch>
            <a:fillRect/>
          </a:stretch>
        </p:blipFill>
        <p:spPr>
          <a:xfrm>
            <a:off x="914400" y="762000"/>
            <a:ext cx="7315200" cy="5701014"/>
          </a:xfrm>
          <a:prstGeom prst="rect">
            <a:avLst/>
          </a:prstGeom>
        </p:spPr>
      </p:pic>
      <p:pic>
        <p:nvPicPr>
          <p:cNvPr id="5" name="Picture 4">
            <a:extLst>
              <a:ext uri="{FF2B5EF4-FFF2-40B4-BE49-F238E27FC236}">
                <a16:creationId xmlns:a16="http://schemas.microsoft.com/office/drawing/2014/main" id="{E1394E18-B17F-46F8-B9BA-37B2B144FA58}"/>
              </a:ext>
            </a:extLst>
          </p:cNvPr>
          <p:cNvPicPr>
            <a:picLocks noChangeAspect="1"/>
          </p:cNvPicPr>
          <p:nvPr/>
        </p:nvPicPr>
        <p:blipFill>
          <a:blip r:embed="rId4"/>
          <a:stretch>
            <a:fillRect/>
          </a:stretch>
        </p:blipFill>
        <p:spPr>
          <a:xfrm>
            <a:off x="6172200" y="1832043"/>
            <a:ext cx="1911448" cy="615982"/>
          </a:xfrm>
          <a:prstGeom prst="rect">
            <a:avLst/>
          </a:prstGeom>
        </p:spPr>
      </p:pic>
      <p:sp>
        <p:nvSpPr>
          <p:cNvPr id="10" name="TextBox 9">
            <a:extLst>
              <a:ext uri="{FF2B5EF4-FFF2-40B4-BE49-F238E27FC236}">
                <a16:creationId xmlns:a16="http://schemas.microsoft.com/office/drawing/2014/main" id="{F994DAD6-2116-4FB5-9FE4-EA76205257CB}"/>
              </a:ext>
            </a:extLst>
          </p:cNvPr>
          <p:cNvSpPr txBox="1"/>
          <p:nvPr/>
        </p:nvSpPr>
        <p:spPr>
          <a:xfrm>
            <a:off x="1961950" y="1861621"/>
            <a:ext cx="3124200" cy="338554"/>
          </a:xfrm>
          <a:prstGeom prst="rect">
            <a:avLst/>
          </a:prstGeom>
          <a:solidFill>
            <a:srgbClr val="F0F1F2"/>
          </a:solidFill>
          <a:ln>
            <a:noFill/>
          </a:ln>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it-IT" sz="1600" b="0" i="0" u="none" strike="noStrike" kern="1200" cap="none" spc="0" normalizeH="0" baseline="0" noProof="0" dirty="0">
                <a:ln>
                  <a:noFill/>
                </a:ln>
                <a:solidFill>
                  <a:srgbClr val="000000"/>
                </a:solidFill>
                <a:effectLst/>
                <a:uLnTx/>
                <a:uFillTx/>
                <a:latin typeface="Arial"/>
                <a:ea typeface="+mn-ea"/>
                <a:cs typeface="+mn-cs"/>
              </a:rPr>
              <a:t>20 July 2020</a:t>
            </a:r>
            <a:endParaRPr kumimoji="0" lang="en-US" sz="1600" b="0" i="0" u="none" strike="noStrike" kern="1200" cap="none" spc="0" normalizeH="0" baseline="0" noProof="0" dirty="0">
              <a:ln>
                <a:noFill/>
              </a:ln>
              <a:solidFill>
                <a:srgbClr val="000000"/>
              </a:solidFill>
              <a:effectLst/>
              <a:uLnTx/>
              <a:uFillTx/>
              <a:latin typeface="Arial"/>
              <a:ea typeface="+mn-ea"/>
              <a:cs typeface="+mn-cs"/>
            </a:endParaRPr>
          </a:p>
        </p:txBody>
      </p:sp>
    </p:spTree>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1796142" y="656772"/>
            <a:ext cx="5486400" cy="5486400"/>
          </a:xfrm>
          <a:prstGeom prst="rect">
            <a:avLst/>
          </a:prstGeom>
          <a:noFill/>
          <a:ln w="9525">
            <a:noFill/>
            <a:miter lim="800000"/>
            <a:headEnd/>
            <a:tailEnd/>
          </a:ln>
        </p:spPr>
      </p:pic>
    </p:spTree>
    <p:extLst>
      <p:ext uri="{BB962C8B-B14F-4D97-AF65-F5344CB8AC3E}">
        <p14:creationId xmlns:p14="http://schemas.microsoft.com/office/powerpoint/2010/main" val="262670208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A440A-F2DF-4C3A-B1DD-5AD50441E016}"/>
              </a:ext>
            </a:extLst>
          </p:cNvPr>
          <p:cNvPicPr>
            <a:picLocks noChangeAspect="1"/>
          </p:cNvPicPr>
          <p:nvPr/>
        </p:nvPicPr>
        <p:blipFill>
          <a:blip r:embed="rId3"/>
          <a:stretch>
            <a:fillRect/>
          </a:stretch>
        </p:blipFill>
        <p:spPr>
          <a:xfrm>
            <a:off x="1257700" y="336715"/>
            <a:ext cx="6629400" cy="6184569"/>
          </a:xfrm>
          <a:prstGeom prst="rect">
            <a:avLst/>
          </a:prstGeom>
        </p:spPr>
      </p:pic>
      <p:sp>
        <p:nvSpPr>
          <p:cNvPr id="7" name="TextBox 6">
            <a:extLst>
              <a:ext uri="{FF2B5EF4-FFF2-40B4-BE49-F238E27FC236}">
                <a16:creationId xmlns:a16="http://schemas.microsoft.com/office/drawing/2014/main" id="{7906B6DB-6A85-4AA1-8F65-2BE56C2B79BB}"/>
              </a:ext>
            </a:extLst>
          </p:cNvPr>
          <p:cNvSpPr txBox="1"/>
          <p:nvPr/>
        </p:nvSpPr>
        <p:spPr>
          <a:xfrm>
            <a:off x="2286000" y="6619775"/>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4"/>
              </a:rPr>
              <a:t>https://barnes-italy.com/tavolara-the-smallest-kingdom-in-the-world/</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588660846"/>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2" cstate="print"/>
          <a:srcRect/>
          <a:stretch>
            <a:fillRect/>
          </a:stretch>
        </p:blipFill>
        <p:spPr bwMode="auto">
          <a:xfrm>
            <a:off x="2057400" y="0"/>
            <a:ext cx="4953000" cy="6831724"/>
          </a:xfrm>
          <a:prstGeom prst="rect">
            <a:avLst/>
          </a:prstGeom>
          <a:noFill/>
          <a:ln w="9525">
            <a:noFill/>
            <a:miter lim="800000"/>
            <a:headEnd/>
            <a:tailEnd/>
          </a:ln>
        </p:spPr>
      </p:pic>
      <p:sp>
        <p:nvSpPr>
          <p:cNvPr id="2" name="Rectangle 1"/>
          <p:cNvSpPr/>
          <p:nvPr/>
        </p:nvSpPr>
        <p:spPr>
          <a:xfrm>
            <a:off x="2286000" y="5948923"/>
            <a:ext cx="4572000" cy="80021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Europa and the Bull</a:t>
            </a:r>
            <a:b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br>
            <a:r>
              <a:rPr kumimoji="0" lang="en-US" sz="14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Enlèvement</a:t>
            </a:r>
            <a: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1400" b="1" i="1"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d'Europe</a:t>
            </a:r>
            <a:br>
              <a:rPr kumimoji="0" lang="en-US" sz="1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br>
            <a:r>
              <a:rPr kumimoji="0" lang="en-US" sz="18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a:t>
            </a:r>
            <a:r>
              <a:rPr kumimoji="0" lang="en-US" sz="1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Nöel</a:t>
            </a: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-Nicolas </a:t>
            </a:r>
            <a:r>
              <a:rPr kumimoji="0" lang="en-US" sz="1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Coypel</a:t>
            </a:r>
            <a:r>
              <a:rPr kumimoji="0" lang="en-US" sz="12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c. </a:t>
            </a:r>
            <a:r>
              <a:rPr kumimoji="0" lang="en-US" sz="1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1726</a:t>
            </a:r>
            <a:endParaRPr kumimoji="0" lang="en-US" sz="1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1196425874"/>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bg>
      <p:bgPr>
        <a:solidFill>
          <a:srgbClr val="46210F"/>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7150D3B-3631-4CB0-92E6-D0099827FA18}"/>
              </a:ext>
            </a:extLst>
          </p:cNvPr>
          <p:cNvSpPr txBox="1"/>
          <p:nvPr/>
        </p:nvSpPr>
        <p:spPr>
          <a:xfrm>
            <a:off x="2286000" y="6248400"/>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around $608,358. </a:t>
            </a:r>
          </a:p>
        </p:txBody>
      </p:sp>
      <p:sp>
        <p:nvSpPr>
          <p:cNvPr id="11" name="TextBox 10">
            <a:extLst>
              <a:ext uri="{FF2B5EF4-FFF2-40B4-BE49-F238E27FC236}">
                <a16:creationId xmlns:a16="http://schemas.microsoft.com/office/drawing/2014/main" id="{E1E300F9-078C-46C4-91CE-D249DAA3557C}"/>
              </a:ext>
            </a:extLst>
          </p:cNvPr>
          <p:cNvSpPr txBox="1"/>
          <p:nvPr/>
        </p:nvSpPr>
        <p:spPr>
          <a:xfrm>
            <a:off x="1447800"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rPr>
              <a:t>https://www.caranddriver.com/lamborghini/revuelto</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pic>
        <p:nvPicPr>
          <p:cNvPr id="3" name="Picture 2" descr="A sports car parked on a road&#10;&#10;Description automatically generated">
            <a:extLst>
              <a:ext uri="{FF2B5EF4-FFF2-40B4-BE49-F238E27FC236}">
                <a16:creationId xmlns:a16="http://schemas.microsoft.com/office/drawing/2014/main" id="{1D462C2F-25C8-E3D9-3739-CD51A70910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49630"/>
            <a:ext cx="9144000" cy="5158740"/>
          </a:xfrm>
          <a:prstGeom prst="rect">
            <a:avLst/>
          </a:prstGeom>
        </p:spPr>
      </p:pic>
      <p:sp>
        <p:nvSpPr>
          <p:cNvPr id="4" name="TextBox 3">
            <a:extLst>
              <a:ext uri="{FF2B5EF4-FFF2-40B4-BE49-F238E27FC236}">
                <a16:creationId xmlns:a16="http://schemas.microsoft.com/office/drawing/2014/main" id="{FCDDB133-805E-3643-FAED-733040F78CD2}"/>
              </a:ext>
            </a:extLst>
          </p:cNvPr>
          <p:cNvSpPr txBox="1"/>
          <p:nvPr/>
        </p:nvSpPr>
        <p:spPr>
          <a:xfrm>
            <a:off x="609600" y="5334000"/>
            <a:ext cx="81534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2024 Lamborghini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Revuelto</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Tree>
    <p:extLst>
      <p:ext uri="{BB962C8B-B14F-4D97-AF65-F5344CB8AC3E}">
        <p14:creationId xmlns:p14="http://schemas.microsoft.com/office/powerpoint/2010/main" val="3437772202"/>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bg>
      <p:bgPr>
        <a:solidFill>
          <a:srgbClr val="201F1A"/>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7150D3B-3631-4CB0-92E6-D0099827FA18}"/>
              </a:ext>
            </a:extLst>
          </p:cNvPr>
          <p:cNvSpPr txBox="1"/>
          <p:nvPr/>
        </p:nvSpPr>
        <p:spPr>
          <a:xfrm>
            <a:off x="2286000" y="6248400"/>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around $270,000. </a:t>
            </a:r>
          </a:p>
        </p:txBody>
      </p:sp>
      <p:sp>
        <p:nvSpPr>
          <p:cNvPr id="11" name="TextBox 10">
            <a:extLst>
              <a:ext uri="{FF2B5EF4-FFF2-40B4-BE49-F238E27FC236}">
                <a16:creationId xmlns:a16="http://schemas.microsoft.com/office/drawing/2014/main" id="{E1E300F9-078C-46C4-91CE-D249DAA3557C}"/>
              </a:ext>
            </a:extLst>
          </p:cNvPr>
          <p:cNvSpPr txBox="1"/>
          <p:nvPr/>
        </p:nvSpPr>
        <p:spPr>
          <a:xfrm>
            <a:off x="1447800"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rPr>
              <a:t>https://blog.dupontregistry.com/lamborghini/new-2023-lamborghini-huracan-sterrato-is-revealed-602-hp-off-road-supercar/</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sp>
        <p:nvSpPr>
          <p:cNvPr id="15" name="TextBox 14">
            <a:extLst>
              <a:ext uri="{FF2B5EF4-FFF2-40B4-BE49-F238E27FC236}">
                <a16:creationId xmlns:a16="http://schemas.microsoft.com/office/drawing/2014/main" id="{193581BE-5BF3-DF04-08D1-EF33D4E6E59E}"/>
              </a:ext>
            </a:extLst>
          </p:cNvPr>
          <p:cNvSpPr txBox="1"/>
          <p:nvPr/>
        </p:nvSpPr>
        <p:spPr>
          <a:xfrm>
            <a:off x="609600" y="5638800"/>
            <a:ext cx="81534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2023 Lamborghini Huracan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Sterrato</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pic>
        <p:nvPicPr>
          <p:cNvPr id="17" name="Picture 16" descr="A car driving on a road&#10;&#10;Description automatically generated with low confidence">
            <a:extLst>
              <a:ext uri="{FF2B5EF4-FFF2-40B4-BE49-F238E27FC236}">
                <a16:creationId xmlns:a16="http://schemas.microsoft.com/office/drawing/2014/main" id="{A722DAB8-3E59-EE21-3A94-36B3C5CE20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999529"/>
            <a:ext cx="9144000" cy="4572000"/>
          </a:xfrm>
          <a:prstGeom prst="rect">
            <a:avLst/>
          </a:prstGeom>
        </p:spPr>
      </p:pic>
    </p:spTree>
    <p:extLst>
      <p:ext uri="{BB962C8B-B14F-4D97-AF65-F5344CB8AC3E}">
        <p14:creationId xmlns:p14="http://schemas.microsoft.com/office/powerpoint/2010/main" val="2476216573"/>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30F0D5-B477-4D08-B75E-65566B533DEB}"/>
              </a:ext>
            </a:extLst>
          </p:cNvPr>
          <p:cNvSpPr txBox="1"/>
          <p:nvPr/>
        </p:nvSpPr>
        <p:spPr>
          <a:xfrm>
            <a:off x="1552875" y="5739825"/>
            <a:ext cx="6019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2022 Lamborghini Sian</a:t>
            </a:r>
          </a:p>
        </p:txBody>
      </p:sp>
      <p:sp>
        <p:nvSpPr>
          <p:cNvPr id="7" name="TextBox 6">
            <a:extLst>
              <a:ext uri="{FF2B5EF4-FFF2-40B4-BE49-F238E27FC236}">
                <a16:creationId xmlns:a16="http://schemas.microsoft.com/office/drawing/2014/main" id="{F7150D3B-3631-4CB0-92E6-D0099827FA18}"/>
              </a:ext>
            </a:extLst>
          </p:cNvPr>
          <p:cNvSpPr txBox="1"/>
          <p:nvPr/>
        </p:nvSpPr>
        <p:spPr>
          <a:xfrm>
            <a:off x="2286000" y="6290846"/>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$3.6 million. </a:t>
            </a:r>
          </a:p>
        </p:txBody>
      </p:sp>
      <p:sp>
        <p:nvSpPr>
          <p:cNvPr id="11" name="TextBox 10">
            <a:extLst>
              <a:ext uri="{FF2B5EF4-FFF2-40B4-BE49-F238E27FC236}">
                <a16:creationId xmlns:a16="http://schemas.microsoft.com/office/drawing/2014/main" id="{E1E300F9-078C-46C4-91CE-D249DAA3557C}"/>
              </a:ext>
            </a:extLst>
          </p:cNvPr>
          <p:cNvSpPr txBox="1"/>
          <p:nvPr/>
        </p:nvSpPr>
        <p:spPr>
          <a:xfrm>
            <a:off x="1981200" y="6642556"/>
            <a:ext cx="5181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rPr>
              <a:t>https://www.roadandtrack.com/news/a37294264/2022-lamborghini-countach/</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pic>
        <p:nvPicPr>
          <p:cNvPr id="13" name="Picture 12" descr="A green sports car&#10;&#10;Description automatically generated with low confidence">
            <a:extLst>
              <a:ext uri="{FF2B5EF4-FFF2-40B4-BE49-F238E27FC236}">
                <a16:creationId xmlns:a16="http://schemas.microsoft.com/office/drawing/2014/main" id="{2454F765-DE1A-47C3-829C-F2A2725756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33400"/>
            <a:ext cx="9144000" cy="5143500"/>
          </a:xfrm>
          <a:prstGeom prst="rect">
            <a:avLst/>
          </a:prstGeom>
        </p:spPr>
      </p:pic>
    </p:spTree>
    <p:extLst>
      <p:ext uri="{BB962C8B-B14F-4D97-AF65-F5344CB8AC3E}">
        <p14:creationId xmlns:p14="http://schemas.microsoft.com/office/powerpoint/2010/main" val="3561495549"/>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DD2A9E-1933-4F63-8787-34F274C1DF6B}"/>
              </a:ext>
            </a:extLst>
          </p:cNvPr>
          <p:cNvPicPr>
            <a:picLocks noChangeAspect="1"/>
          </p:cNvPicPr>
          <p:nvPr/>
        </p:nvPicPr>
        <p:blipFill>
          <a:blip r:embed="rId3"/>
          <a:stretch>
            <a:fillRect/>
          </a:stretch>
        </p:blipFill>
        <p:spPr>
          <a:xfrm>
            <a:off x="0" y="1066800"/>
            <a:ext cx="9144000" cy="4590661"/>
          </a:xfrm>
          <a:prstGeom prst="rect">
            <a:avLst/>
          </a:prstGeom>
        </p:spPr>
      </p:pic>
      <p:sp>
        <p:nvSpPr>
          <p:cNvPr id="5" name="TextBox 4">
            <a:extLst>
              <a:ext uri="{FF2B5EF4-FFF2-40B4-BE49-F238E27FC236}">
                <a16:creationId xmlns:a16="http://schemas.microsoft.com/office/drawing/2014/main" id="{1E30F0D5-B477-4D08-B75E-65566B533DEB}"/>
              </a:ext>
            </a:extLst>
          </p:cNvPr>
          <p:cNvSpPr txBox="1"/>
          <p:nvPr/>
        </p:nvSpPr>
        <p:spPr>
          <a:xfrm>
            <a:off x="1552875" y="5739825"/>
            <a:ext cx="6019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2022 Lamborghini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Countach</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7" name="TextBox 6">
            <a:extLst>
              <a:ext uri="{FF2B5EF4-FFF2-40B4-BE49-F238E27FC236}">
                <a16:creationId xmlns:a16="http://schemas.microsoft.com/office/drawing/2014/main" id="{F7150D3B-3631-4CB0-92E6-D0099827FA18}"/>
              </a:ext>
            </a:extLst>
          </p:cNvPr>
          <p:cNvSpPr txBox="1"/>
          <p:nvPr/>
        </p:nvSpPr>
        <p:spPr>
          <a:xfrm>
            <a:off x="2286000" y="6290846"/>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All yours for $2.64 million. </a:t>
            </a:r>
          </a:p>
        </p:txBody>
      </p:sp>
      <p:sp>
        <p:nvSpPr>
          <p:cNvPr id="11" name="TextBox 10">
            <a:extLst>
              <a:ext uri="{FF2B5EF4-FFF2-40B4-BE49-F238E27FC236}">
                <a16:creationId xmlns:a16="http://schemas.microsoft.com/office/drawing/2014/main" id="{E1E300F9-078C-46C4-91CE-D249DAA3557C}"/>
              </a:ext>
            </a:extLst>
          </p:cNvPr>
          <p:cNvSpPr txBox="1"/>
          <p:nvPr/>
        </p:nvSpPr>
        <p:spPr>
          <a:xfrm>
            <a:off x="1981200" y="6642556"/>
            <a:ext cx="51816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4"/>
              </a:rPr>
              <a:t>https://www.roadandtrack.com/news/a37294264/2022-lamborghini-countach/</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89716522"/>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945704"/>
            <a:ext cx="7162800" cy="19460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8BBA71CC-7EFB-429C-B374-D25DD43EF5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429512"/>
            <a:ext cx="4572000" cy="4590288"/>
          </a:xfrm>
          <a:prstGeom prst="rect">
            <a:avLst/>
          </a:prstGeom>
          <a:solidFill>
            <a:schemeClr val="tx1"/>
          </a:solidFill>
        </p:spPr>
      </p:pic>
    </p:spTree>
    <p:extLst>
      <p:ext uri="{BB962C8B-B14F-4D97-AF65-F5344CB8AC3E}">
        <p14:creationId xmlns:p14="http://schemas.microsoft.com/office/powerpoint/2010/main" val="1945434504"/>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bg>
      <p:bgPr>
        <a:solidFill>
          <a:srgbClr val="111619"/>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72CB7FA-FF94-49BD-8AB6-2B5C7150322D}"/>
              </a:ext>
            </a:extLst>
          </p:cNvPr>
          <p:cNvSpPr txBox="1"/>
          <p:nvPr/>
        </p:nvSpPr>
        <p:spPr>
          <a:xfrm>
            <a:off x="228600" y="5739825"/>
            <a:ext cx="8686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2024 Alfa Romeo Stelvio Quadrifoglio</a:t>
            </a:r>
            <a:endPar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endParaRPr>
          </a:p>
        </p:txBody>
      </p:sp>
      <p:sp>
        <p:nvSpPr>
          <p:cNvPr id="8" name="TextBox 7">
            <a:extLst>
              <a:ext uri="{FF2B5EF4-FFF2-40B4-BE49-F238E27FC236}">
                <a16:creationId xmlns:a16="http://schemas.microsoft.com/office/drawing/2014/main" id="{29D1507F-C241-47FF-9B45-7DFFCF20286E}"/>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mn-ea"/>
                <a:cs typeface="+mn-cs"/>
                <a:hlinkClick r:id="rId2"/>
              </a:rPr>
              <a:t>https://www.alfaromeousa.com/cars/giulia/quadrifoglio</a:t>
            </a:r>
            <a:endParaRPr kumimoji="0" lang="en-US" sz="800" b="0" i="1" u="none" strike="noStrike" kern="1200" cap="none" spc="0" normalizeH="0" baseline="0" noProof="0" dirty="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DD410A65-38C6-CA32-6EDC-3BE39907B97F}"/>
              </a:ext>
            </a:extLst>
          </p:cNvPr>
          <p:cNvPicPr>
            <a:picLocks noChangeAspect="1"/>
          </p:cNvPicPr>
          <p:nvPr/>
        </p:nvPicPr>
        <p:blipFill>
          <a:blip r:embed="rId3"/>
          <a:stretch>
            <a:fillRect/>
          </a:stretch>
        </p:blipFill>
        <p:spPr>
          <a:xfrm>
            <a:off x="0" y="1714500"/>
            <a:ext cx="9144000" cy="3429000"/>
          </a:xfrm>
          <a:prstGeom prst="rect">
            <a:avLst/>
          </a:prstGeom>
        </p:spPr>
      </p:pic>
    </p:spTree>
    <p:extLst>
      <p:ext uri="{BB962C8B-B14F-4D97-AF65-F5344CB8AC3E}">
        <p14:creationId xmlns:p14="http://schemas.microsoft.com/office/powerpoint/2010/main" val="4034524672"/>
      </p:ext>
    </p:extLst>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390538-487A-431F-A067-360D91D6434A}"/>
              </a:ext>
            </a:extLst>
          </p:cNvPr>
          <p:cNvPicPr>
            <a:picLocks noChangeAspect="1"/>
          </p:cNvPicPr>
          <p:nvPr/>
        </p:nvPicPr>
        <p:blipFill>
          <a:blip r:embed="rId2"/>
          <a:stretch>
            <a:fillRect/>
          </a:stretch>
        </p:blipFill>
        <p:spPr>
          <a:xfrm>
            <a:off x="457200" y="1148715"/>
            <a:ext cx="8229600" cy="5023485"/>
          </a:xfrm>
          <a:prstGeom prst="rect">
            <a:avLst/>
          </a:prstGeom>
        </p:spPr>
      </p:pic>
      <p:sp>
        <p:nvSpPr>
          <p:cNvPr id="6" name="TextBox 5">
            <a:extLst>
              <a:ext uri="{FF2B5EF4-FFF2-40B4-BE49-F238E27FC236}">
                <a16:creationId xmlns:a16="http://schemas.microsoft.com/office/drawing/2014/main" id="{772CB7FA-FF94-49BD-8AB6-2B5C7150322D}"/>
              </a:ext>
            </a:extLst>
          </p:cNvPr>
          <p:cNvSpPr txBox="1"/>
          <p:nvPr/>
        </p:nvSpPr>
        <p:spPr>
          <a:xfrm>
            <a:off x="228600" y="5739825"/>
            <a:ext cx="8686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2022/2023 Alfa Romeo Stelvio Quadrifoglio</a:t>
            </a:r>
            <a:endPar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endParaRPr>
          </a:p>
        </p:txBody>
      </p:sp>
      <p:sp>
        <p:nvSpPr>
          <p:cNvPr id="8" name="TextBox 7">
            <a:extLst>
              <a:ext uri="{FF2B5EF4-FFF2-40B4-BE49-F238E27FC236}">
                <a16:creationId xmlns:a16="http://schemas.microsoft.com/office/drawing/2014/main" id="{29D1507F-C241-47FF-9B45-7DFFCF20286E}"/>
              </a:ext>
            </a:extLst>
          </p:cNvPr>
          <p:cNvSpPr txBox="1"/>
          <p:nvPr/>
        </p:nvSpPr>
        <p:spPr>
          <a:xfrm>
            <a:off x="2286000" y="66294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Arial"/>
                <a:ea typeface="+mn-ea"/>
                <a:cs typeface="+mn-cs"/>
                <a:hlinkClick r:id="rId3"/>
              </a:rPr>
              <a:t>Source</a:t>
            </a:r>
            <a:endParaRPr kumimoji="0" lang="en-US" sz="800" b="0"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428918195"/>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srcRect/>
          <a:stretch>
            <a:fillRect/>
          </a:stretch>
        </p:blipFill>
        <p:spPr bwMode="auto">
          <a:xfrm>
            <a:off x="2714625" y="576263"/>
            <a:ext cx="3714750" cy="5705475"/>
          </a:xfrm>
          <a:prstGeom prst="rect">
            <a:avLst/>
          </a:prstGeom>
          <a:noFill/>
          <a:ln w="9525">
            <a:noFill/>
            <a:miter lim="800000"/>
            <a:headEnd/>
            <a:tailEnd/>
          </a:ln>
        </p:spPr>
      </p:pic>
    </p:spTree>
    <p:extLst>
      <p:ext uri="{BB962C8B-B14F-4D97-AF65-F5344CB8AC3E}">
        <p14:creationId xmlns:p14="http://schemas.microsoft.com/office/powerpoint/2010/main" val="379709454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872018" y="2692541"/>
            <a:ext cx="782962" cy="762000"/>
          </a:xfrm>
          <a:prstGeom prst="ellipse">
            <a:avLst/>
          </a:prstGeom>
          <a:noFill/>
          <a:ln w="76200">
            <a:solidFill>
              <a:srgbClr val="002395"/>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610275" y="3438625"/>
            <a:ext cx="1552028" cy="886397"/>
          </a:xfrm>
          <a:prstGeom prst="rect">
            <a:avLst/>
          </a:prstGeom>
          <a:solidFill>
            <a:schemeClr val="bg1"/>
          </a:solidFill>
          <a:ln w="76200">
            <a:solidFill>
              <a:srgbClr val="002395"/>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Corsica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
        <p:nvSpPr>
          <p:cNvPr id="5" name="Right Arrow 4"/>
          <p:cNvSpPr/>
          <p:nvPr/>
        </p:nvSpPr>
        <p:spPr bwMode="auto">
          <a:xfrm>
            <a:off x="814583" y="2743200"/>
            <a:ext cx="1395217" cy="594741"/>
          </a:xfrm>
          <a:prstGeom prst="rightArrow">
            <a:avLst/>
          </a:prstGeom>
          <a:solidFill>
            <a:srgbClr val="ED2939"/>
          </a:solidFill>
          <a:ln w="38100" cap="flat" cmpd="sng" algn="ctr">
            <a:solidFill>
              <a:srgbClr val="002395"/>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677720093"/>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bg>
      <p:bgPr>
        <a:solidFill>
          <a:srgbClr val="1A2B3F"/>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6B5FABE-E6CF-4A53-935F-B4BB6251DE59}"/>
              </a:ext>
            </a:extLst>
          </p:cNvPr>
          <p:cNvSpPr txBox="1"/>
          <p:nvPr/>
        </p:nvSpPr>
        <p:spPr>
          <a:xfrm>
            <a:off x="1383098" y="6173986"/>
            <a:ext cx="636390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9D9C95"/>
                </a:solidFill>
                <a:effectLst>
                  <a:outerShdw blurRad="38100" dist="38100" dir="2700000" algn="tl">
                    <a:srgbClr val="000000">
                      <a:alpha val="43137"/>
                    </a:srgbClr>
                  </a:outerShdw>
                </a:effectLst>
                <a:uLnTx/>
                <a:uFillTx/>
                <a:latin typeface="Arial"/>
                <a:ea typeface="+mn-ea"/>
                <a:cs typeface="+mn-cs"/>
              </a:rPr>
              <a:t>2024 Maserati </a:t>
            </a:r>
            <a:r>
              <a:rPr kumimoji="0" lang="en-US" sz="3200" b="1" i="1" u="none" strike="noStrike" kern="1200" cap="none" spc="0" normalizeH="0" baseline="0" noProof="0" dirty="0" err="1">
                <a:ln>
                  <a:noFill/>
                </a:ln>
                <a:solidFill>
                  <a:srgbClr val="9D9C95"/>
                </a:solidFill>
                <a:effectLst>
                  <a:outerShdw blurRad="38100" dist="38100" dir="2700000" algn="tl">
                    <a:srgbClr val="000000">
                      <a:alpha val="43137"/>
                    </a:srgbClr>
                  </a:outerShdw>
                </a:effectLst>
                <a:uLnTx/>
                <a:uFillTx/>
                <a:latin typeface="Verdana" pitchFamily="34" charset="0"/>
                <a:ea typeface="+mn-ea"/>
                <a:cs typeface="+mn-cs"/>
              </a:rPr>
              <a:t>GranTurismo</a:t>
            </a:r>
            <a:endParaRPr kumimoji="0" lang="en-US" sz="3200" b="1" i="1" u="none" strike="noStrike" kern="1200" cap="none" spc="0" normalizeH="0" baseline="0" noProof="0" dirty="0">
              <a:ln>
                <a:noFill/>
              </a:ln>
              <a:solidFill>
                <a:srgbClr val="9D9C95"/>
              </a:solidFill>
              <a:effectLst>
                <a:outerShdw blurRad="38100" dist="38100" dir="2700000" algn="tl">
                  <a:srgbClr val="000000">
                    <a:alpha val="43137"/>
                  </a:srgbClr>
                </a:outerShdw>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A7B658FB-BF1D-83F9-1D8D-FBDD67AB5307}"/>
              </a:ext>
            </a:extLst>
          </p:cNvPr>
          <p:cNvPicPr>
            <a:picLocks noChangeAspect="1"/>
          </p:cNvPicPr>
          <p:nvPr/>
        </p:nvPicPr>
        <p:blipFill>
          <a:blip r:embed="rId2"/>
          <a:stretch>
            <a:fillRect/>
          </a:stretch>
        </p:blipFill>
        <p:spPr>
          <a:xfrm>
            <a:off x="5749" y="0"/>
            <a:ext cx="9144000" cy="6092191"/>
          </a:xfrm>
          <a:prstGeom prst="rect">
            <a:avLst/>
          </a:prstGeom>
          <a:solidFill>
            <a:srgbClr val="1A2F44"/>
          </a:solidFill>
        </p:spPr>
      </p:pic>
    </p:spTree>
    <p:extLst>
      <p:ext uri="{BB962C8B-B14F-4D97-AF65-F5344CB8AC3E}">
        <p14:creationId xmlns:p14="http://schemas.microsoft.com/office/powerpoint/2010/main" val="632323945"/>
      </p:ext>
    </p:extLst>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bg>
      <p:bgPr>
        <a:solidFill>
          <a:srgbClr val="4E82B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1E2A172-F759-46E6-9AC4-FFD0751307CB}"/>
              </a:ext>
            </a:extLst>
          </p:cNvPr>
          <p:cNvPicPr>
            <a:picLocks noChangeAspect="1"/>
          </p:cNvPicPr>
          <p:nvPr/>
        </p:nvPicPr>
        <p:blipFill>
          <a:blip r:embed="rId2"/>
          <a:stretch>
            <a:fillRect/>
          </a:stretch>
        </p:blipFill>
        <p:spPr>
          <a:xfrm>
            <a:off x="0" y="685800"/>
            <a:ext cx="9142572" cy="6096953"/>
          </a:xfrm>
          <a:prstGeom prst="rect">
            <a:avLst/>
          </a:prstGeom>
        </p:spPr>
      </p:pic>
      <p:sp>
        <p:nvSpPr>
          <p:cNvPr id="5" name="TextBox 4">
            <a:extLst>
              <a:ext uri="{FF2B5EF4-FFF2-40B4-BE49-F238E27FC236}">
                <a16:creationId xmlns:a16="http://schemas.microsoft.com/office/drawing/2014/main" id="{D6B5FABE-E6CF-4A53-935F-B4BB6251DE59}"/>
              </a:ext>
            </a:extLst>
          </p:cNvPr>
          <p:cNvSpPr txBox="1"/>
          <p:nvPr/>
        </p:nvSpPr>
        <p:spPr>
          <a:xfrm>
            <a:off x="2229050" y="5848150"/>
            <a:ext cx="4668252"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2022 Maserati MC20</a:t>
            </a:r>
          </a:p>
        </p:txBody>
      </p:sp>
    </p:spTree>
    <p:extLst>
      <p:ext uri="{BB962C8B-B14F-4D97-AF65-F5344CB8AC3E}">
        <p14:creationId xmlns:p14="http://schemas.microsoft.com/office/powerpoint/2010/main" val="4030864737"/>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4626" name="Picture 2"/>
          <p:cNvPicPr>
            <a:picLocks noChangeAspect="1" noChangeArrowheads="1"/>
          </p:cNvPicPr>
          <p:nvPr/>
        </p:nvPicPr>
        <p:blipFill>
          <a:blip r:embed="rId2" cstate="print"/>
          <a:srcRect/>
          <a:stretch>
            <a:fillRect/>
          </a:stretch>
        </p:blipFill>
        <p:spPr bwMode="auto">
          <a:xfrm>
            <a:off x="2933700" y="809625"/>
            <a:ext cx="3276600" cy="5238750"/>
          </a:xfrm>
          <a:prstGeom prst="rect">
            <a:avLst/>
          </a:prstGeom>
          <a:noFill/>
          <a:ln w="9525">
            <a:noFill/>
            <a:miter lim="800000"/>
            <a:headEnd/>
            <a:tailEnd/>
          </a:ln>
        </p:spPr>
      </p:pic>
    </p:spTree>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50647A"/>
        </a:solidFill>
        <a:effectLst/>
      </p:bgPr>
    </p:bg>
    <p:spTree>
      <p:nvGrpSpPr>
        <p:cNvPr id="1" name=""/>
        <p:cNvGrpSpPr/>
        <p:nvPr/>
      </p:nvGrpSpPr>
      <p:grpSpPr>
        <a:xfrm>
          <a:off x="0" y="0"/>
          <a:ext cx="0" cy="0"/>
          <a:chOff x="0" y="0"/>
          <a:chExt cx="0" cy="0"/>
        </a:xfrm>
      </p:grpSpPr>
      <p:sp>
        <p:nvSpPr>
          <p:cNvPr id="2" name="Rectangle 1"/>
          <p:cNvSpPr/>
          <p:nvPr/>
        </p:nvSpPr>
        <p:spPr>
          <a:xfrm>
            <a:off x="0" y="6553200"/>
            <a:ext cx="9144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https://www.caranddriver.com/ferrari/purosangue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4" descr="A Ferrari 2024 blue sports car driving through snow">
            <a:extLst>
              <a:ext uri="{FF2B5EF4-FFF2-40B4-BE49-F238E27FC236}">
                <a16:creationId xmlns:a16="http://schemas.microsoft.com/office/drawing/2014/main" id="{28223537-3C32-9FF9-936B-FB36947166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61060"/>
            <a:ext cx="9144000" cy="5135880"/>
          </a:xfrm>
          <a:prstGeom prst="rect">
            <a:avLst/>
          </a:prstGeom>
        </p:spPr>
      </p:pic>
      <p:sp>
        <p:nvSpPr>
          <p:cNvPr id="9" name="TextBox 8">
            <a:extLst>
              <a:ext uri="{FF2B5EF4-FFF2-40B4-BE49-F238E27FC236}">
                <a16:creationId xmlns:a16="http://schemas.microsoft.com/office/drawing/2014/main" id="{352401A0-D1BF-44BB-0CCE-C6BCCFA44E01}"/>
              </a:ext>
            </a:extLst>
          </p:cNvPr>
          <p:cNvSpPr txBox="1"/>
          <p:nvPr/>
        </p:nvSpPr>
        <p:spPr>
          <a:xfrm>
            <a:off x="2286000" y="6096000"/>
            <a:ext cx="45720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starting at $402,050</a:t>
            </a:r>
          </a:p>
        </p:txBody>
      </p:sp>
      <p:sp>
        <p:nvSpPr>
          <p:cNvPr id="10" name="TextBox 9">
            <a:extLst>
              <a:ext uri="{FF2B5EF4-FFF2-40B4-BE49-F238E27FC236}">
                <a16:creationId xmlns:a16="http://schemas.microsoft.com/office/drawing/2014/main" id="{3E846E80-3ECB-983D-437C-0025FA1608FA}"/>
              </a:ext>
            </a:extLst>
          </p:cNvPr>
          <p:cNvSpPr txBox="1"/>
          <p:nvPr/>
        </p:nvSpPr>
        <p:spPr>
          <a:xfrm>
            <a:off x="1752600" y="5358825"/>
            <a:ext cx="55626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3887C7"/>
                </a:solidFill>
                <a:effectLst/>
                <a:uLnTx/>
                <a:uFillTx/>
                <a:latin typeface="Arial"/>
                <a:ea typeface="+mn-ea"/>
                <a:cs typeface="+mn-cs"/>
              </a:rPr>
              <a:t>2024 Ferrari </a:t>
            </a:r>
            <a:r>
              <a:rPr kumimoji="0" lang="en-US" sz="3200" b="1" i="0" u="none" strike="noStrike" kern="1200" cap="none" spc="0" normalizeH="0" baseline="0" noProof="0" dirty="0" err="1">
                <a:ln>
                  <a:noFill/>
                </a:ln>
                <a:solidFill>
                  <a:srgbClr val="3887C7"/>
                </a:solidFill>
                <a:effectLst/>
                <a:uLnTx/>
                <a:uFillTx/>
                <a:latin typeface="Arial"/>
                <a:ea typeface="+mn-ea"/>
                <a:cs typeface="+mn-cs"/>
              </a:rPr>
              <a:t>Purosangue</a:t>
            </a:r>
            <a:endParaRPr kumimoji="0" lang="en-US" sz="3200" b="1" i="0" u="none" strike="noStrike" kern="1200" cap="none" spc="0" normalizeH="0" baseline="0" noProof="0" dirty="0">
              <a:ln>
                <a:noFill/>
              </a:ln>
              <a:solidFill>
                <a:srgbClr val="3887C7"/>
              </a:solidFill>
              <a:effectLst/>
              <a:uLnTx/>
              <a:uFillTx/>
              <a:latin typeface="Arial"/>
              <a:ea typeface="+mn-ea"/>
              <a:cs typeface="+mn-cs"/>
            </a:endParaRPr>
          </a:p>
        </p:txBody>
      </p:sp>
    </p:spTree>
    <p:extLst>
      <p:ext uri="{BB962C8B-B14F-4D97-AF65-F5344CB8AC3E}">
        <p14:creationId xmlns:p14="http://schemas.microsoft.com/office/powerpoint/2010/main" val="2918670515"/>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bg>
      <p:bgPr>
        <a:solidFill>
          <a:srgbClr val="50647A"/>
        </a:solidFill>
        <a:effectLst/>
      </p:bgPr>
    </p:bg>
    <p:spTree>
      <p:nvGrpSpPr>
        <p:cNvPr id="1" name=""/>
        <p:cNvGrpSpPr/>
        <p:nvPr/>
      </p:nvGrpSpPr>
      <p:grpSpPr>
        <a:xfrm>
          <a:off x="0" y="0"/>
          <a:ext cx="0" cy="0"/>
          <a:chOff x="0" y="0"/>
          <a:chExt cx="0" cy="0"/>
        </a:xfrm>
      </p:grpSpPr>
      <p:sp>
        <p:nvSpPr>
          <p:cNvPr id="2" name="Rectangle 1"/>
          <p:cNvSpPr/>
          <p:nvPr/>
        </p:nvSpPr>
        <p:spPr>
          <a:xfrm>
            <a:off x="0" y="6553200"/>
            <a:ext cx="9144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https://www.motor1.com/reviews/621685/2023-ferrari-296-gts-first-drive/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1" name="TextBox 10">
            <a:extLst>
              <a:ext uri="{FF2B5EF4-FFF2-40B4-BE49-F238E27FC236}">
                <a16:creationId xmlns:a16="http://schemas.microsoft.com/office/drawing/2014/main" id="{7294EE86-13EC-4A6E-ACE9-570824EA266F}"/>
              </a:ext>
            </a:extLst>
          </p:cNvPr>
          <p:cNvSpPr txBox="1"/>
          <p:nvPr/>
        </p:nvSpPr>
        <p:spPr>
          <a:xfrm>
            <a:off x="1790700" y="6019800"/>
            <a:ext cx="55626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2023 Ferrari 296 GTS</a:t>
            </a:r>
          </a:p>
        </p:txBody>
      </p:sp>
      <p:pic>
        <p:nvPicPr>
          <p:cNvPr id="3" name="Picture 2">
            <a:extLst>
              <a:ext uri="{FF2B5EF4-FFF2-40B4-BE49-F238E27FC236}">
                <a16:creationId xmlns:a16="http://schemas.microsoft.com/office/drawing/2014/main" id="{69187E7B-0F34-795B-A308-4A4A045E26A9}"/>
              </a:ext>
            </a:extLst>
          </p:cNvPr>
          <p:cNvPicPr>
            <a:picLocks noChangeAspect="1"/>
          </p:cNvPicPr>
          <p:nvPr/>
        </p:nvPicPr>
        <p:blipFill>
          <a:blip r:embed="rId3"/>
          <a:stretch>
            <a:fillRect/>
          </a:stretch>
        </p:blipFill>
        <p:spPr>
          <a:xfrm>
            <a:off x="12700" y="762000"/>
            <a:ext cx="9144000" cy="5143500"/>
          </a:xfrm>
          <a:prstGeom prst="rect">
            <a:avLst/>
          </a:prstGeom>
        </p:spPr>
      </p:pic>
    </p:spTree>
    <p:extLst>
      <p:ext uri="{BB962C8B-B14F-4D97-AF65-F5344CB8AC3E}">
        <p14:creationId xmlns:p14="http://schemas.microsoft.com/office/powerpoint/2010/main" val="2667312846"/>
      </p:ext>
    </p:extLst>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bg>
      <p:bgPr>
        <a:solidFill>
          <a:srgbClr val="656565"/>
        </a:solidFill>
        <a:effectLst/>
      </p:bgPr>
    </p:bg>
    <p:spTree>
      <p:nvGrpSpPr>
        <p:cNvPr id="1" name=""/>
        <p:cNvGrpSpPr/>
        <p:nvPr/>
      </p:nvGrpSpPr>
      <p:grpSpPr>
        <a:xfrm>
          <a:off x="0" y="0"/>
          <a:ext cx="0" cy="0"/>
          <a:chOff x="0" y="0"/>
          <a:chExt cx="0" cy="0"/>
        </a:xfrm>
      </p:grpSpPr>
      <p:sp>
        <p:nvSpPr>
          <p:cNvPr id="2" name="Rectangle 1"/>
          <p:cNvSpPr/>
          <p:nvPr/>
        </p:nvSpPr>
        <p:spPr>
          <a:xfrm>
            <a:off x="0" y="6553200"/>
            <a:ext cx="9144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https://www.ferrarilakeforest.com/manufacturer-information/upcoming-ferrari-models/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descr="A picture containing car&#10;&#10;Description automatically generated">
            <a:extLst>
              <a:ext uri="{FF2B5EF4-FFF2-40B4-BE49-F238E27FC236}">
                <a16:creationId xmlns:a16="http://schemas.microsoft.com/office/drawing/2014/main" id="{8854F2FE-66CC-4E62-9ABF-53097F71B4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66800"/>
            <a:ext cx="9144000" cy="4972050"/>
          </a:xfrm>
          <a:prstGeom prst="rect">
            <a:avLst/>
          </a:prstGeom>
        </p:spPr>
      </p:pic>
      <p:sp>
        <p:nvSpPr>
          <p:cNvPr id="11" name="TextBox 10">
            <a:extLst>
              <a:ext uri="{FF2B5EF4-FFF2-40B4-BE49-F238E27FC236}">
                <a16:creationId xmlns:a16="http://schemas.microsoft.com/office/drawing/2014/main" id="{7294EE86-13EC-4A6E-ACE9-570824EA266F}"/>
              </a:ext>
            </a:extLst>
          </p:cNvPr>
          <p:cNvSpPr txBox="1"/>
          <p:nvPr/>
        </p:nvSpPr>
        <p:spPr>
          <a:xfrm>
            <a:off x="1790700" y="6019800"/>
            <a:ext cx="55626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Ferrari </a:t>
            </a:r>
            <a:r>
              <a:rPr kumimoji="0" lang="en-US" sz="32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Arial"/>
                <a:ea typeface="+mn-ea"/>
                <a:cs typeface="+mn-cs"/>
              </a:rPr>
              <a:t>Icona</a:t>
            </a:r>
            <a:r>
              <a:rPr kumimoji="0" lang="en-US" sz="32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 Monza SP1</a:t>
            </a:r>
          </a:p>
        </p:txBody>
      </p:sp>
    </p:spTree>
    <p:extLst>
      <p:ext uri="{BB962C8B-B14F-4D97-AF65-F5344CB8AC3E}">
        <p14:creationId xmlns:p14="http://schemas.microsoft.com/office/powerpoint/2010/main" val="3344259393"/>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218" name="Picture 2" descr="http://i.ytimg.com/vi/VVW5TBGztAY/hqdefau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28" y="19956"/>
            <a:ext cx="9078685" cy="6809016"/>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282370" y="6153221"/>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2016 Ferrari F80 Concept</a:t>
            </a:r>
          </a:p>
        </p:txBody>
      </p:sp>
    </p:spTree>
    <p:extLst>
      <p:ext uri="{BB962C8B-B14F-4D97-AF65-F5344CB8AC3E}">
        <p14:creationId xmlns:p14="http://schemas.microsoft.com/office/powerpoint/2010/main" val="3436905937"/>
      </p:ext>
    </p:extLst>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07368"/>
            <a:ext cx="9178948" cy="55648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867228" y="6172200"/>
            <a:ext cx="7391400" cy="46166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2015 Ferrari F80 Supercar Concept</a:t>
            </a:r>
          </a:p>
        </p:txBody>
      </p:sp>
    </p:spTree>
    <p:extLst>
      <p:ext uri="{BB962C8B-B14F-4D97-AF65-F5344CB8AC3E}">
        <p14:creationId xmlns:p14="http://schemas.microsoft.com/office/powerpoint/2010/main" val="1334762175"/>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94626" name="Picture 2"/>
          <p:cNvPicPr>
            <a:picLocks noChangeAspect="1" noChangeArrowheads="1"/>
          </p:cNvPicPr>
          <p:nvPr/>
        </p:nvPicPr>
        <p:blipFill>
          <a:blip r:embed="rId2" cstate="print"/>
          <a:srcRect/>
          <a:stretch>
            <a:fillRect/>
          </a:stretch>
        </p:blipFill>
        <p:spPr bwMode="auto">
          <a:xfrm>
            <a:off x="3011285" y="990600"/>
            <a:ext cx="3031153" cy="4846320"/>
          </a:xfrm>
          <a:prstGeom prst="rect">
            <a:avLst/>
          </a:prstGeom>
          <a:noFill/>
          <a:ln w="9525">
            <a:noFill/>
            <a:miter lim="800000"/>
            <a:headEnd/>
            <a:tailEnd/>
          </a:ln>
        </p:spPr>
      </p:pic>
    </p:spTree>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955764"/>
            <a:ext cx="9144000" cy="4922520"/>
          </a:xfrm>
          <a:prstGeom prst="rect">
            <a:avLst/>
          </a:prstGeom>
          <a:noFill/>
          <a:ln w="9525">
            <a:noFill/>
            <a:miter lim="800000"/>
            <a:headEnd/>
            <a:tailEnd/>
          </a:ln>
        </p:spPr>
      </p:pic>
    </p:spTree>
    <p:extLst>
      <p:ext uri="{BB962C8B-B14F-4D97-AF65-F5344CB8AC3E}">
        <p14:creationId xmlns:p14="http://schemas.microsoft.com/office/powerpoint/2010/main" val="263108831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2757304" y="2097447"/>
            <a:ext cx="233219" cy="237744"/>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3124200" y="1778037"/>
            <a:ext cx="4121641" cy="886397"/>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Principality of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Seborga</a:t>
            </a:r>
            <a:endPar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(unrecognized micronation)</a:t>
            </a:r>
          </a:p>
        </p:txBody>
      </p:sp>
      <p:sp>
        <p:nvSpPr>
          <p:cNvPr id="5" name="Right Arrow 4"/>
          <p:cNvSpPr/>
          <p:nvPr/>
        </p:nvSpPr>
        <p:spPr bwMode="auto">
          <a:xfrm>
            <a:off x="814583" y="1918063"/>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6" name="TextBox 5">
            <a:extLst>
              <a:ext uri="{FF2B5EF4-FFF2-40B4-BE49-F238E27FC236}">
                <a16:creationId xmlns:a16="http://schemas.microsoft.com/office/drawing/2014/main" id="{7D8C3A12-AAC3-45AE-9236-8CB84FEA1EE1}"/>
              </a:ext>
            </a:extLst>
          </p:cNvPr>
          <p:cNvSpPr txBox="1"/>
          <p:nvPr/>
        </p:nvSpPr>
        <p:spPr>
          <a:xfrm>
            <a:off x="2286000" y="6413500"/>
            <a:ext cx="45720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5"/>
              </a:rPr>
              <a:t>https://en.wikipedia.org/wiki/Seborga</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636242994"/>
      </p:ext>
    </p:extLst>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267" name="Picture 3"/>
          <p:cNvPicPr>
            <a:picLocks noChangeAspect="1" noChangeArrowheads="1"/>
          </p:cNvPicPr>
          <p:nvPr/>
        </p:nvPicPr>
        <p:blipFill>
          <a:blip r:embed="rId2" cstate="print"/>
          <a:srcRect/>
          <a:stretch>
            <a:fillRect/>
          </a:stretch>
        </p:blipFill>
        <p:spPr bwMode="auto">
          <a:xfrm>
            <a:off x="2362200" y="1285875"/>
            <a:ext cx="4352925" cy="4352925"/>
          </a:xfrm>
          <a:prstGeom prst="rect">
            <a:avLst/>
          </a:prstGeom>
          <a:noFill/>
          <a:ln w="9525">
            <a:noFill/>
            <a:miter lim="800000"/>
            <a:headEnd/>
            <a:tailEnd/>
          </a:ln>
        </p:spPr>
      </p:pic>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red Ducati motorcycle with black wheels">
            <a:extLst>
              <a:ext uri="{FF2B5EF4-FFF2-40B4-BE49-F238E27FC236}">
                <a16:creationId xmlns:a16="http://schemas.microsoft.com/office/drawing/2014/main" id="{CC4845A3-5C03-F22A-0A2E-BF93EFE034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0108" y="510081"/>
            <a:ext cx="7783784" cy="5837838"/>
          </a:xfrm>
          <a:prstGeom prst="rect">
            <a:avLst/>
          </a:prstGeom>
        </p:spPr>
      </p:pic>
      <p:sp>
        <p:nvSpPr>
          <p:cNvPr id="6" name="TextBox 5">
            <a:extLst>
              <a:ext uri="{FF2B5EF4-FFF2-40B4-BE49-F238E27FC236}">
                <a16:creationId xmlns:a16="http://schemas.microsoft.com/office/drawing/2014/main" id="{CA0E4F2C-9A03-3AD6-CAC3-67F1E7F6CBFA}"/>
              </a:ext>
            </a:extLst>
          </p:cNvPr>
          <p:cNvSpPr txBox="1"/>
          <p:nvPr/>
        </p:nvSpPr>
        <p:spPr>
          <a:xfrm>
            <a:off x="2286000" y="5816600"/>
            <a:ext cx="4572000" cy="72019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2024 Ducati </a:t>
            </a:r>
            <a:r>
              <a:rPr kumimoji="0" lang="en-US" sz="2400" b="1"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Panigale</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 V4</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$24,995.00</a:t>
            </a:r>
          </a:p>
        </p:txBody>
      </p:sp>
      <p:sp>
        <p:nvSpPr>
          <p:cNvPr id="8" name="TextBox 7">
            <a:extLst>
              <a:ext uri="{FF2B5EF4-FFF2-40B4-BE49-F238E27FC236}">
                <a16:creationId xmlns:a16="http://schemas.microsoft.com/office/drawing/2014/main" id="{09BDF560-A2D0-FDD6-1134-E620BCF6314E}"/>
              </a:ext>
            </a:extLst>
          </p:cNvPr>
          <p:cNvSpPr txBox="1"/>
          <p:nvPr/>
        </p:nvSpPr>
        <p:spPr>
          <a:xfrm>
            <a:off x="680108" y="6581745"/>
            <a:ext cx="7783784" cy="20005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700" b="1" i="1" u="none" strike="noStrike" kern="1200" cap="none" spc="0" normalizeH="0" baseline="0" noProof="0" dirty="0">
                <a:ln>
                  <a:noFill/>
                </a:ln>
                <a:solidFill>
                  <a:srgbClr val="C20000"/>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https://www.wheelsinmotionmc.com/inventory/v1/Current/Ducati/Panigale/Panigale-V4/Red--Chatsworth-California---21336901?format=print</a:t>
            </a:r>
            <a:endParaRPr kumimoji="0" lang="en-US" sz="700" b="1" i="1" u="none" strike="noStrike" kern="1200" cap="none" spc="0" normalizeH="0" baseline="0" noProof="0" dirty="0">
              <a:ln>
                <a:noFill/>
              </a:ln>
              <a:solidFill>
                <a:srgbClr val="C2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91983173"/>
      </p:ext>
    </p:extLst>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srcRect/>
          <a:stretch>
            <a:fillRect/>
          </a:stretch>
        </p:blipFill>
        <p:spPr bwMode="auto">
          <a:xfrm>
            <a:off x="0" y="361950"/>
            <a:ext cx="9144000" cy="6115050"/>
          </a:xfrm>
          <a:prstGeom prst="rect">
            <a:avLst/>
          </a:prstGeom>
          <a:noFill/>
          <a:ln w="9525">
            <a:noFill/>
            <a:miter lim="800000"/>
            <a:headEnd/>
            <a:tailEnd/>
          </a:ln>
        </p:spPr>
      </p:pic>
    </p:spTree>
    <p:extLst>
      <p:ext uri="{BB962C8B-B14F-4D97-AF65-F5344CB8AC3E}">
        <p14:creationId xmlns:p14="http://schemas.microsoft.com/office/powerpoint/2010/main" val="2255392916"/>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410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2043113"/>
            <a:ext cx="6054024" cy="3214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7936511"/>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bg>
      <p:bgPr>
        <a:solidFill>
          <a:srgbClr val="454A60"/>
        </a:solidFill>
        <a:effectLst/>
      </p:bgPr>
    </p:bg>
    <p:spTree>
      <p:nvGrpSpPr>
        <p:cNvPr id="1" name=""/>
        <p:cNvGrpSpPr/>
        <p:nvPr/>
      </p:nvGrpSpPr>
      <p:grpSpPr>
        <a:xfrm>
          <a:off x="0" y="0"/>
          <a:ext cx="0" cy="0"/>
          <a:chOff x="0" y="0"/>
          <a:chExt cx="0" cy="0"/>
        </a:xfrm>
      </p:grpSpPr>
      <p:sp>
        <p:nvSpPr>
          <p:cNvPr id="3" name="AutoShape 5"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AutoShape 7"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AutoShape 2" descr="data:image/jpeg;base64,/9j/4AAQSkZJRgABAQAAAQABAAD/2wCEAAkGBxAQEBAQDxAQDxAQFRAPDw8QDw8QDhUOFRUWFxUVFhUYHiggGBslHRUVITEhJS0uLjouFyAzODMsNyktLysBCgoKDg0OFQ8QFzcgFR0rKzctLS0rNysrLTcrLSsrNSsrKzc3Ky43LS0uLS8rLS0wLi0rKzctLTcuKys4Ky8tN//AABEIAKgBKwMBIgACEQEDEQH/xAAbAAEAAgMBAQAAAAAAAAAAAAAAAQIDBAUGB//EAEUQAAICAQIDBQQGBggEBwAAAAECAAMRBCEFEjETQVFhcQYigaEUMkJSkbEVI2KSwdEHFjNDU3KywkSC0vAkVHOT4fHy/8QAFwEBAQEBAAAAAAAAAAAAAAAAAAECBP/EACQRAQEAAQMCBgMAAAAAAAAAAAABAhESIWHRAwQUQZGhMWLB/9oADAMBAAIRAxEAPwD4fERNIREQEREBERAREQEREBERAREQESYgREmRAREQEREBERAREQEREBERASZEQEREBERAREQJkREBERAREQESYgREmICIiAiIgIiICIiAiIgIiICIkQJiRECYiICIiAiIgIiIERJkQEREBERAREQEREBERAREQERECYkRAmJEQJiRECZERAREQEREBERASZEQJiRECYkRAmJEQJiRECYkSYCIiAkSYgREmIEROxo/ZjXWjKaW7l687oaq8f53wPnNir2O1j7Itdj9OzqtW9/j2XMB8TA8/E+hcO/op1TDm1V1OlXvDNzPj0HT44ne0vsDwqnBsfUaxh4Faav/AJHoYHx+bmj4XqLjimi20+CVs35CfaKU0dG1Gj0lOOhNfb2Z8Q1mwPwldZxvIw9jFfus5Wv9xcL8oHydPZXWk4alqyegt/Vn59Z1KP6P9Ud3Kr5KljH5gD5z1tvtJWmyMo8q1wPltOfb7Ss31VZvU/ygco+wpQZZdRcfCv6PVt6sxmzp/ZvS1rzXaHiDAfW5Fru8O9Ll8fCbH07Vv9Wsr54x8zMo4dxC0ZIcju3JHygdHhPC+BspP0fUoVxlb6xUfhzhs9O4zfNXAk/4Otv83If9KieePs3qftOi+TWBT85RvZm7udG8hYrH5SDs6puAsMfo2v8A5bLa/mrCcq3R8EP1dC49Nbd/HM1P0LdU6s6EgEEgjqAd8Bus6Nujq+jF7bHa5Tgh1yHUnbs3xlWA+yT3HI74HJ1HA+GP9RNRX6alW/1VzVPstpP8a5fM9mR+Qmw1BR2Qn6pZc48Ns4P5Ty2r0TK5FpZm8SSeZe4g94gdTUezulGeXiNIPctq8v4lGY/KcrXcItqXtBy3U/49PM1QO2xJAK9RjIGe6ZtOqjoBn03nW0WtZSCrFT0yDg4lHk4nr9VwrT6gZXl01v3lGKGP7SD6nqu37M81xDQW6d+zuQo2Aw3BVlPRlYbMNjuPCBqxL1oWICgknoB1k3Ush5XVkbY8rKVbB6bGBjiTECIkxAiJMQIkxECeWOWbw00t9GgaHLHLOh9Fj6KYRz+WbPDeHvqLUprxzOQvMebkUEgczEA4UZGTM/0UzY0LPS5ZPtK9Tjflap1Kspx3EH8j1kt4axktkt0drQ8H4NRYU1uua6xCQ611X16YMNmXmVGd9+8cvrPZ8K9pfZ3SAdi+CBjNeluqJHg1hVrG/eE+aadDc5rSlywSy1guoKYrqVnsI5xvhVY/DaZ7eEMocvXegTsecl6nVe3BarJ5ftAH8PGY39HRfL82TOfc/j6Nq/azhGoPMw07Y6CxtQ2D5dqBj1myntdTy8lFtKp9yp0Ufgs+Wtwo7+7qF5bDpjnTq3/iRn9VkDHabfVzmYbNAFLBmZSrGtlbTIGWwdVYc2Q3XY77GN8PTZ+1nzO76Dr/AGqTO78xH3SzH5bTkW+01r7VVsc9C38h/OeaVuQf27jHd9FUjy+s/wD9d8yPxdscptvI7wqaaj4Hl5vDvl3xn0+fT5nd2ubW2nBbkJ+wo9/8BlpsL7PfavsI8TY4T5HL/KeTbXEAgHUAb8wOrPL39QqjwmE2pv7jj0vbPf12PhG/os8D9599nt1r4fT9Zu0I7kUkZ/zN/wBMg+0lFe1VCnwLsSfwXlU/ETxgdfvWp/nxavywfwBmatguDaMoxwLKzzD4ju9Dg+UTOGXls5NZzOj0VvtfqD9Qiv8A9NFQ/iBkzRt4vqLDlndvViZ0+H8ESxQ6MHQ9GH5eR8p19NwJR3TbneVrFzfem/p9BcfGeto4ag7pnuCVBfdZnc8tdSDmsd/BR8yTgAbkgQOJotNqE6OwHeM7H1HfOoKnb9h8YBUlFI8Nvq/DaafEeL0U5+kasVMP7nRrXdYDno1tg5M+QAxv1nNHtdpxnsb9U7dyairRvWfLNZRl9d8eBgbF/CjkkAgg++rfWBO+/wDOa1/C0tXksX0I2YHxB7p7r2Q1+n4nW4C8mpROV6yctyZyCD9tc5weoyRtmaWs4byMRiQfPrfZkJ95h15gcHHmJZOFJ4N+9PbijynJ4xfpaf7RiLP8OrBs+I6L8cGUcqnh6D7LfiZnv0ldlXYWqXQnmUEEsjd5QjdemD3HvnO/rLSOq3eWBW35kTJV7WaXPvLqB59lV/CyBgTh+hqcKld9ljZXlqPMwB2JYMdsEj/vp0NPwdWQVaoJZSDzJtYb6z4VuGAQH7QwwOB0O8wUe0miDM3My8xzzGl+Y+uJtf1p0J/vvxpv/wCmQYtR7J8LI+tq6jvujVuM+asMn8RPNaz2ScZOnur1AHRMGq8+iNsfQMTPVf1g0Lbdsv8A7d6/ms1+K8WCUPZobAoXlFuoAIfLHASvI2x1J8wBudqPn1tLIxV1ZGXZlYFWB8wekpyzucUGoscWaqxrbHHLzu3O45ByhGPoPkZqfRYHO5Y5Z0fosfRYHP5Y5Z0Posj6LA7S6aZV0flMlV6zepuTxEI0V0HlLjhx8J2aba/ETcrerxEDzf6NPhNbWCqgobw/KxIIrCl8AdRzEDw/GezD1eIng/bq8NqFVfqog6feYkn/AGwrNotXw4Wl01Gt05ZXrLfR688jqUcZWwncMQduhnTXWVEPy8TrbnOkZxdRaAzaXalc9ngKoPcd+/eeG0q5ztnY/icCZxWO84/EbzOje+38vWa9DY1jHV6JzZeNY2LK6ua/BBOGIwNySPGYdZpdRatqqKbhbqTrG7C6q1jYwYFVVWJ5fePnsJ5kV+BmO0YGdicgbgeBz/CNDc39SrVuVtSypwclbEZHHmQZrs2enh4+TTY0/FbkUJzdpUMDsbh2tOPAK31PVSD5y/Z6e7+zb6NZ/h2sTpyf2LTuno/70aLcmk3f/wA3++WPf8fD9vpJ1WnsqYparI2OjbHBHUHvG/UbSuc5+Oxx+1/ONEmVW7+nf4bZ5h084quZN12yMMCMqwxnDDvjv+PlnHMv4CUPT4bbDpyd0lx1bx8XLG6y8u/wfVPRzajS5NaYOq0pOSB94HvX9rqO/bM7v9eF7tOfjaP4LPFaLVW0WLbTYa3UnDLjG7AEYOzdeh2mfYIGcL2lpNvKqitVrOQPdTA945OOgAXHWMZZx7NeLlhnN0ml+nsU9uSP+GX42sf9s4nEOParU3Fasm7UctSVVZ2rJwKwevKT1HeevQY4rWgb4GBv9r+c7XsjqV05u1T7WIhZfFQ2Vyue/Huj/PNudr+0ns5+j3RNVZXda6B25GLKjZINfmRt023mtw3glWqzixdNkHsmsDcj2A4C+Q6+8OmJuqn01DqLkstevtX7OtwvNupCsTvygEDbf47zn8O092s1CVgCslhUqqMcgG5wpIAVRuScAD8CNThnE9XoNQeSx6NTVzILFKk8pGCN8hgRv39x7hPbU/0l2sgGp09d9g/vkfsC3myhSM+mB5TxftgKk1LLp7m1C0EVduU7PmYfWwMnKg5APfvtNF7D4n8ZFen4t7Zai7IQrQh+zVkNjzc7/hieYtvJmFmlCZRZmlCYkQIMxscYMy4mK2BuridWjUsKhWuNu0ZcjI7T3eVum5BrbHwnGrb3c+U73CdJmi6yyoWkVdoqh+VxQHLu4x0JGNznGDsekDBXylNNWigt2rm63mZizsAFXrjGATkd+fDfrfo0+E5/ANOpvV62dqTyM4txzoVsT3WI6kZG+2Q3QT3fPT95YSvKfo0+Eg8O8p6ovT4iYbLKvEQjzJ0HlK/QvKdy26vxE1TenlA8itxmVdQfGaIaXDQroLq28Zca1vGc8NLhoG99NbxnL4jaefmO52O/iOkz801dWMkeh/MQRkr1LEAlFYHbYAb+eMSO3TvV0x15Syj55lKjhMdd87jpv0B75b6UA+SGAIw3Rv8A9CFO0Q9HPxVG+e0hqw2PfXA36EH5AiRUyEsvu+WehPke4yKKUJZcZPkSGHoO8eUDJ9HPcQe84O/4dZgsTH/fkZairDfWYeBU7jHfjv8AlNgEP7u3P5dG9PA+UCdJxRq17KxVvoyf1Nmfd3OTWw3rbbu28QZvrwhdQpfQsbSoLPpX5RqkA6kAbWL5rv5ZnGtrIz8fyP8AOVrtatg9bMjqeZXUlWBBbcEdIGcAg7jodwdiCD0PxEqw2Pof9ON57Ph/FtDrURteoTVqSj3KhVLFAyrPynr3dOvkduBxbX6YsRQnuDoFDKW82ZhkegB9RIrRqrG7vk1qSCM8pd+bIQeHiT3DzwDFlxZizdTucDA9AO4DoB4CYbdQXIzgADCqowijrgD+PU9+ZAMIyPvyr947+g3m3RqP7VdyGrO2cDKspU/DeaPN748gfnNrhtBduYKSgDKz4ynvBlx6+8DjylGzow6VBgMIXIV8OE5+UEhdtyAOm3d8avrnp5uVgC+OawszWsoOcbdBnG2Z6HX3NVSuKq2q0yV1mh6g9bWs5BZ+YdSO/rkbYM87fZpNV9RW0luDhQ7W6Ytg7ANlkztvkjyjXjRnTnVg4kquhurxhv7RcjK2539c5zMK9B6Cbmg0BNepYgqEqBsU9A/aKg+ZM0qzDSGWWo072Ny11tY33EV3f90bz13s1puGLV2+tvrZ8kJpjZgAD7ThfeJPcOmPHO3Ys9vNDSvJQeVB0Sig1r+GFEDy+j9ieIWYPYClTvzXtXX+KnL/ACm+/sMKV5tXxHTafyRHsPw5uTJ8hI4h/SCrqVrS4E/a560YemzTyWq4kHJYVkserWWtYx9TtIOvxKnhtY5aLdXqrP8AEZa6KP3CC59Mj1nL03D2vflpXmxuQXrTb1YgZmk2pbuCj0UH88yjWMepPpnaUdXinDL9Oo7avsw2y+8jA+nKTOl7P6xc6ZjqqtMaXrNiWi889atnA5EYMCuxBI6D4eV5TM+mJDocE4ZegBPXw8ZB6fV3rVRWav1a33at1rH/AJcunLnr0NSY38ZqDiJ+985g4/dZbaGetaVVQlVSoEVa8ltgPFmY7knJO8561mVHZ+nN4yDrW8ZyhX5zIGgbx1R8ZT6QfGaheRzwNcNLhprhpYNA2Q0sGmuGlw0DPzSH3GJjDSeaAAwOvnNexl8RMxMwPUCYViYiX0rYdDsdx1GRIarEqowQfAgwN+475yc+PfNO7mJyTv8AATP2uZiugdKnVBqcMBzjILYGT4HfvnPssYH7J9UT+UaewYIO2+YZx4iBm0VvMWBCjYHZQPymPU1YOZXTWAMT4gj47TZ7VSNyB67QNEGZa2k3VL1BB+ImJHxAu7e+T4Y8fDynseKWl667FIw2cnyZVKfk88QH3z4+v8J6LgvG6a0FWqpsuq3XFbitsfZZWYHDKT3gjGR3wLJxa6y9OdjalmFsqYlkKYIKnJJOBkrnpvN8+zq/pRNIGRhTclVgUnfmcDII64JwfQ9ZscK4rwym+tquF6my0EGptTruesP3Fq6q1DKM5IzjGY4FXYmo1fEbOlaWXEnbLcvu5x0Js5AB67SDX4/xtFq1lC0hBfYBRaGyW0lVlgVSPXlIPgPKeM7QzPrb+0bPRVARB4IuwEwhZRQkxiZQssEgYQssEmcJMipCNcVy4qmfEgwMYSdbhui3Vz4giaCCehqOEWBHHQHAbvGRPPmdjiNvuYnEJgWJlS0qWlC0C5aV5pQtK80DHmSDKRmFZQ0uGmEGWBhGcNHNMQaQWgZC8AzHmMwLsZXEjMZhVhKtGYzAriRiWiBTEYloxApiMTJiAsDFLBpmWvMyLpx3wNrgev7O1SzoET3sWKWVsEELt72CQM4I6Tre0vtNfrVFKCtaAQey01A0+n5h38o3Y+bEyns5oqjZ+sRXGDgMMjm8Z6DUsllZrAA5c4wAIR4NdI3eMTINLOnbpyMnwmrzwMIoEnspkLSpaBXkjEktKloEmY2lwZR4F6zOsl3uicNXm0L9oGXW3ZE5xaWvtzNctAuWlS0qTKkwLEyMypMjMCIkSYVOZOZWIRfMZlJIgXBkyolhAmQZMgwIjMRAjMRiICTmRGIE5lgZUCTAzI039PptgTNDTDLCd5sBBAycPs5WzMtOo/WN5zmpZiKrPezA6OqYcpnAdtzOlqbtpyHbeBk55BeYuaVLQMpeVLzEWkc0DZRpFjTErQ7QK80t2kwkyMwLs0pmQTIgTmMyIgIiRCkRECYiICIiEXEtEQpIMmIFZMRCBlYiBIloiFJMRCM2l6zrNZtEQNdjIrMRAi95oOYiBQmVJkxCq5kZiIFwYYxEDGTIiICIiAkREBERA//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12" name="Picture 11" descr="A black Bugatti Mistral Roadster sports car parked on a road">
            <a:extLst>
              <a:ext uri="{FF2B5EF4-FFF2-40B4-BE49-F238E27FC236}">
                <a16:creationId xmlns:a16="http://schemas.microsoft.com/office/drawing/2014/main" id="{3BB6EB39-741F-9620-2EAD-E1C4C9FB3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092890"/>
          </a:xfrm>
          <a:prstGeom prst="rect">
            <a:avLst/>
          </a:prstGeom>
        </p:spPr>
      </p:pic>
      <p:sp>
        <p:nvSpPr>
          <p:cNvPr id="13" name="TextBox 12">
            <a:extLst>
              <a:ext uri="{FF2B5EF4-FFF2-40B4-BE49-F238E27FC236}">
                <a16:creationId xmlns:a16="http://schemas.microsoft.com/office/drawing/2014/main" id="{04E59CC1-CD46-C5A8-541C-EEAB7A1C7B9E}"/>
              </a:ext>
            </a:extLst>
          </p:cNvPr>
          <p:cNvSpPr txBox="1"/>
          <p:nvPr/>
        </p:nvSpPr>
        <p:spPr>
          <a:xfrm>
            <a:off x="1003300" y="5486400"/>
            <a:ext cx="7108675"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2024 Bugatti Mistral Roadster</a:t>
            </a:r>
          </a:p>
        </p:txBody>
      </p:sp>
      <p:sp>
        <p:nvSpPr>
          <p:cNvPr id="14" name="TextBox 13">
            <a:extLst>
              <a:ext uri="{FF2B5EF4-FFF2-40B4-BE49-F238E27FC236}">
                <a16:creationId xmlns:a16="http://schemas.microsoft.com/office/drawing/2014/main" id="{2D27FFE6-A5D6-BFF6-B60A-13805F6C9E89}"/>
              </a:ext>
            </a:extLst>
          </p:cNvPr>
          <p:cNvSpPr txBox="1"/>
          <p:nvPr/>
        </p:nvSpPr>
        <p:spPr>
          <a:xfrm>
            <a:off x="2286000" y="6172200"/>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mn-ea"/>
                <a:cs typeface="+mn-cs"/>
              </a:rPr>
              <a:t>Price: $5 Million</a:t>
            </a:r>
          </a:p>
        </p:txBody>
      </p:sp>
      <p:sp>
        <p:nvSpPr>
          <p:cNvPr id="16" name="TextBox 15">
            <a:extLst>
              <a:ext uri="{FF2B5EF4-FFF2-40B4-BE49-F238E27FC236}">
                <a16:creationId xmlns:a16="http://schemas.microsoft.com/office/drawing/2014/main" id="{CB6CAC1D-5283-CEE0-2CF5-48252EB1D564}"/>
              </a:ext>
            </a:extLst>
          </p:cNvPr>
          <p:cNvSpPr txBox="1"/>
          <p:nvPr/>
        </p:nvSpPr>
        <p:spPr>
          <a:xfrm>
            <a:off x="241300" y="6540500"/>
            <a:ext cx="8607425" cy="2616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https://www.caranddriver.com/news/a40874138/2024-bugatti-mistral-5-cool-design-elements/</a:t>
            </a:r>
            <a:endPar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515171625"/>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p:cSld>
    <p:bg>
      <p:bgPr>
        <a:solidFill>
          <a:srgbClr val="DFB42A"/>
        </a:solidFill>
        <a:effectLst/>
      </p:bgPr>
    </p:bg>
    <p:spTree>
      <p:nvGrpSpPr>
        <p:cNvPr id="1" name=""/>
        <p:cNvGrpSpPr/>
        <p:nvPr/>
      </p:nvGrpSpPr>
      <p:grpSpPr>
        <a:xfrm>
          <a:off x="0" y="0"/>
          <a:ext cx="0" cy="0"/>
          <a:chOff x="0" y="0"/>
          <a:chExt cx="0" cy="0"/>
        </a:xfrm>
      </p:grpSpPr>
      <p:sp>
        <p:nvSpPr>
          <p:cNvPr id="3" name="AutoShape 5"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AutoShape 7"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AutoShape 2" descr="data:image/jpeg;base64,/9j/4AAQSkZJRgABAQAAAQABAAD/2wCEAAkGBxAQEBAQDxAQDxAQFRAPDw8QDw8QDhUOFRUWFxUVFhUYHiggGBslHRUVITEhJS0uLjouFyAzODMsNyktLysBCgoKDg0OFQ8QFzcgFR0rKzctLS0rNysrLTcrLSsrNSsrKzc3Ky43LS0uLS8rLS0wLi0rKzctLTcuKys4Ky8tN//AABEIAKgBKwMBIgACEQEDEQH/xAAbAAEAAgMBAQAAAAAAAAAAAAAAAQIDBAUGB//EAEUQAAICAQIDBQQGBggEBwAAAAECAAMRBCEFEjETQVFhcQYigaEUMkJSkbEVI2KSwdEHFjNDU3KywkSC0vAkVHOT4fHy/8QAFwEBAQEBAAAAAAAAAAAAAAAAAAECBP/EACQRAQEAAQMCBgMAAAAAAAAAAAABAhESIWHRAwQUQZGhMWLB/9oADAMBAAIRAxEAPwD4fERNIREQEREBERAREQEREBERAREQESYgREmRAREQEREBERAREQEREBERASZEQEREBERAREQJkREBERAREQESYgREmICIiAiIgIiICIiAiIgIiICIkQJiRECYiICIiAiIgIiIERJkQEREBERAREQEREBERAREQERECYkRAmJEQJiRECZERAREQEREBERASZEQJiRECYkRAmJEQJiRECYkSYCIiAkSYgREmIEROxo/ZjXWjKaW7l687oaq8f53wPnNir2O1j7Itdj9OzqtW9/j2XMB8TA8/E+hcO/op1TDm1V1OlXvDNzPj0HT44ne0vsDwqnBsfUaxh4Faav/AJHoYHx+bmj4XqLjimi20+CVs35CfaKU0dG1Gj0lOOhNfb2Z8Q1mwPwldZxvIw9jFfus5Wv9xcL8oHydPZXWk4alqyegt/Vn59Z1KP6P9Ud3Kr5KljH5gD5z1tvtJWmyMo8q1wPltOfb7Ss31VZvU/ygco+wpQZZdRcfCv6PVt6sxmzp/ZvS1rzXaHiDAfW5Fru8O9Ll8fCbH07Vv9Wsr54x8zMo4dxC0ZIcju3JHygdHhPC+BspP0fUoVxlb6xUfhzhs9O4zfNXAk/4Otv83If9KieePs3qftOi+TWBT85RvZm7udG8hYrH5SDs6puAsMfo2v8A5bLa/mrCcq3R8EP1dC49Nbd/HM1P0LdU6s6EgEEgjqAd8Bus6Nujq+jF7bHa5Tgh1yHUnbs3xlWA+yT3HI74HJ1HA+GP9RNRX6alW/1VzVPstpP8a5fM9mR+Qmw1BR2Qn6pZc48Ns4P5Ty2r0TK5FpZm8SSeZe4g94gdTUezulGeXiNIPctq8v4lGY/KcrXcItqXtBy3U/49PM1QO2xJAK9RjIGe6ZtOqjoBn03nW0WtZSCrFT0yDg4lHk4nr9VwrT6gZXl01v3lGKGP7SD6nqu37M81xDQW6d+zuQo2Aw3BVlPRlYbMNjuPCBqxL1oWICgknoB1k3Ush5XVkbY8rKVbB6bGBjiTECIkxAiJMQIkxECeWOWbw00t9GgaHLHLOh9Fj6KYRz+WbPDeHvqLUprxzOQvMebkUEgczEA4UZGTM/0UzY0LPS5ZPtK9Tjflap1Kspx3EH8j1kt4axktkt0drQ8H4NRYU1uua6xCQ611X16YMNmXmVGd9+8cvrPZ8K9pfZ3SAdi+CBjNeluqJHg1hVrG/eE+aadDc5rSlywSy1guoKYrqVnsI5xvhVY/DaZ7eEMocvXegTsecl6nVe3BarJ5ftAH8PGY39HRfL82TOfc/j6Nq/azhGoPMw07Y6CxtQ2D5dqBj1myntdTy8lFtKp9yp0Ufgs+Wtwo7+7qF5bDpjnTq3/iRn9VkDHabfVzmYbNAFLBmZSrGtlbTIGWwdVYc2Q3XY77GN8PTZ+1nzO76Dr/AGqTO78xH3SzH5bTkW+01r7VVsc9C38h/OeaVuQf27jHd9FUjy+s/wD9d8yPxdscptvI7wqaaj4Hl5vDvl3xn0+fT5nd2ubW2nBbkJ+wo9/8BlpsL7PfavsI8TY4T5HL/KeTbXEAgHUAb8wOrPL39QqjwmE2pv7jj0vbPf12PhG/os8D9599nt1r4fT9Zu0I7kUkZ/zN/wBMg+0lFe1VCnwLsSfwXlU/ETxgdfvWp/nxavywfwBmatguDaMoxwLKzzD4ju9Dg+UTOGXls5NZzOj0VvtfqD9Qiv8A9NFQ/iBkzRt4vqLDlndvViZ0+H8ESxQ6MHQ9GH5eR8p19NwJR3TbneVrFzfem/p9BcfGeto4ag7pnuCVBfdZnc8tdSDmsd/BR8yTgAbkgQOJotNqE6OwHeM7H1HfOoKnb9h8YBUlFI8Nvq/DaafEeL0U5+kasVMP7nRrXdYDno1tg5M+QAxv1nNHtdpxnsb9U7dyairRvWfLNZRl9d8eBgbF/CjkkAgg++rfWBO+/wDOa1/C0tXksX0I2YHxB7p7r2Q1+n4nW4C8mpROV6yctyZyCD9tc5weoyRtmaWs4byMRiQfPrfZkJ95h15gcHHmJZOFJ4N+9PbijynJ4xfpaf7RiLP8OrBs+I6L8cGUcqnh6D7LfiZnv0ldlXYWqXQnmUEEsjd5QjdemD3HvnO/rLSOq3eWBW35kTJV7WaXPvLqB59lV/CyBgTh+hqcKld9ljZXlqPMwB2JYMdsEj/vp0NPwdWQVaoJZSDzJtYb6z4VuGAQH7QwwOB0O8wUe0miDM3My8xzzGl+Y+uJtf1p0J/vvxpv/wCmQYtR7J8LI+tq6jvujVuM+asMn8RPNaz2ScZOnur1AHRMGq8+iNsfQMTPVf1g0Lbdsv8A7d6/ms1+K8WCUPZobAoXlFuoAIfLHASvI2x1J8wBudqPn1tLIxV1ZGXZlYFWB8wekpyzucUGoscWaqxrbHHLzu3O45ByhGPoPkZqfRYHO5Y5Z0fosfRYHP5Y5Z0Posj6LA7S6aZV0flMlV6zepuTxEI0V0HlLjhx8J2aba/ETcrerxEDzf6NPhNbWCqgobw/KxIIrCl8AdRzEDw/GezD1eIng/bq8NqFVfqog6feYkn/AGwrNotXw4Wl01Gt05ZXrLfR688jqUcZWwncMQduhnTXWVEPy8TrbnOkZxdRaAzaXalc9ngKoPcd+/eeG0q5ztnY/icCZxWO84/EbzOje+38vWa9DY1jHV6JzZeNY2LK6ua/BBOGIwNySPGYdZpdRatqqKbhbqTrG7C6q1jYwYFVVWJ5fePnsJ5kV+BmO0YGdicgbgeBz/CNDc39SrVuVtSypwclbEZHHmQZrs2enh4+TTY0/FbkUJzdpUMDsbh2tOPAK31PVSD5y/Z6e7+zb6NZ/h2sTpyf2LTuno/70aLcmk3f/wA3++WPf8fD9vpJ1WnsqYparI2OjbHBHUHvG/UbSuc5+Oxx+1/ONEmVW7+nf4bZ5h084quZN12yMMCMqwxnDDvjv+PlnHMv4CUPT4bbDpyd0lx1bx8XLG6y8u/wfVPRzajS5NaYOq0pOSB94HvX9rqO/bM7v9eF7tOfjaP4LPFaLVW0WLbTYa3UnDLjG7AEYOzdeh2mfYIGcL2lpNvKqitVrOQPdTA945OOgAXHWMZZx7NeLlhnN0ml+nsU9uSP+GX42sf9s4nEOParU3Fasm7UctSVVZ2rJwKwevKT1HeevQY4rWgb4GBv9r+c7XsjqV05u1T7WIhZfFQ2Vyue/Huj/PNudr+0ns5+j3RNVZXda6B25GLKjZINfmRt023mtw3glWqzixdNkHsmsDcj2A4C+Q6+8OmJuqn01DqLkstevtX7OtwvNupCsTvygEDbf47zn8O092s1CVgCslhUqqMcgG5wpIAVRuScAD8CNThnE9XoNQeSx6NTVzILFKk8pGCN8hgRv39x7hPbU/0l2sgGp09d9g/vkfsC3myhSM+mB5TxftgKk1LLp7m1C0EVduU7PmYfWwMnKg5APfvtNF7D4n8ZFen4t7Zai7IQrQh+zVkNjzc7/hieYtvJmFmlCZRZmlCYkQIMxscYMy4mK2BuridWjUsKhWuNu0ZcjI7T3eVum5BrbHwnGrb3c+U73CdJmi6yyoWkVdoqh+VxQHLu4x0JGNznGDsekDBXylNNWigt2rm63mZizsAFXrjGATkd+fDfrfo0+E5/ANOpvV62dqTyM4txzoVsT3WI6kZG+2Q3QT3fPT95YSvKfo0+Eg8O8p6ovT4iYbLKvEQjzJ0HlK/QvKdy26vxE1TenlA8itxmVdQfGaIaXDQroLq28Zca1vGc8NLhoG99NbxnL4jaefmO52O/iOkz801dWMkeh/MQRkr1LEAlFYHbYAb+eMSO3TvV0x15Syj55lKjhMdd87jpv0B75b6UA+SGAIw3Rv8A9CFO0Q9HPxVG+e0hqw2PfXA36EH5AiRUyEsvu+WehPke4yKKUJZcZPkSGHoO8eUDJ9HPcQe84O/4dZgsTH/fkZairDfWYeBU7jHfjv8AlNgEP7u3P5dG9PA+UCdJxRq17KxVvoyf1Nmfd3OTWw3rbbu28QZvrwhdQpfQsbSoLPpX5RqkA6kAbWL5rv5ZnGtrIz8fyP8AOVrtatg9bMjqeZXUlWBBbcEdIGcAg7jodwdiCD0PxEqw2Pof9ON57Ph/FtDrURteoTVqSj3KhVLFAyrPynr3dOvkduBxbX6YsRQnuDoFDKW82ZhkegB9RIrRqrG7vk1qSCM8pd+bIQeHiT3DzwDFlxZizdTucDA9AO4DoB4CYbdQXIzgADCqowijrgD+PU9+ZAMIyPvyr947+g3m3RqP7VdyGrO2cDKspU/DeaPN748gfnNrhtBduYKSgDKz4ynvBlx6+8DjylGzow6VBgMIXIV8OE5+UEhdtyAOm3d8avrnp5uVgC+OawszWsoOcbdBnG2Z6HX3NVSuKq2q0yV1mh6g9bWs5BZ+YdSO/rkbYM87fZpNV9RW0luDhQ7W6Ytg7ANlkztvkjyjXjRnTnVg4kquhurxhv7RcjK2539c5zMK9B6Cbmg0BNepYgqEqBsU9A/aKg+ZM0qzDSGWWo072Ny11tY33EV3f90bz13s1puGLV2+tvrZ8kJpjZgAD7ThfeJPcOmPHO3Ys9vNDSvJQeVB0Sig1r+GFEDy+j9ieIWYPYClTvzXtXX+KnL/ACm+/sMKV5tXxHTafyRHsPw5uTJ8hI4h/SCrqVrS4E/a560YemzTyWq4kHJYVkserWWtYx9TtIOvxKnhtY5aLdXqrP8AEZa6KP3CC59Mj1nL03D2vflpXmxuQXrTb1YgZmk2pbuCj0UH88yjWMepPpnaUdXinDL9Oo7avsw2y+8jA+nKTOl7P6xc6ZjqqtMaXrNiWi889atnA5EYMCuxBI6D4eV5TM+mJDocE4ZegBPXw8ZB6fV3rVRWav1a33at1rH/AJcunLnr0NSY38ZqDiJ+985g4/dZbaGetaVVQlVSoEVa8ltgPFmY7knJO8561mVHZ+nN4yDrW8ZyhX5zIGgbx1R8ZT6QfGaheRzwNcNLhprhpYNA2Q0sGmuGlw0DPzSH3GJjDSeaAAwOvnNexl8RMxMwPUCYViYiX0rYdDsdx1GRIarEqowQfAgwN+475yc+PfNO7mJyTv8AATP2uZiugdKnVBqcMBzjILYGT4HfvnPssYH7J9UT+UaewYIO2+YZx4iBm0VvMWBCjYHZQPymPU1YOZXTWAMT4gj47TZ7VSNyB67QNEGZa2k3VL1BB+ImJHxAu7e+T4Y8fDynseKWl667FIw2cnyZVKfk88QH3z4+v8J6LgvG6a0FWqpsuq3XFbitsfZZWYHDKT3gjGR3wLJxa6y9OdjalmFsqYlkKYIKnJJOBkrnpvN8+zq/pRNIGRhTclVgUnfmcDII64JwfQ9ZscK4rwym+tquF6my0EGptTruesP3Fq6q1DKM5IzjGY4FXYmo1fEbOlaWXEnbLcvu5x0Js5AB67SDX4/xtFq1lC0hBfYBRaGyW0lVlgVSPXlIPgPKeM7QzPrb+0bPRVARB4IuwEwhZRQkxiZQssEgYQssEmcJMipCNcVy4qmfEgwMYSdbhui3Vz4giaCCehqOEWBHHQHAbvGRPPmdjiNvuYnEJgWJlS0qWlC0C5aV5pQtK80DHmSDKRmFZQ0uGmEGWBhGcNHNMQaQWgZC8AzHmMwLsZXEjMZhVhKtGYzAriRiWiBTEYloxApiMTJiAsDFLBpmWvMyLpx3wNrgev7O1SzoET3sWKWVsEELt72CQM4I6Tre0vtNfrVFKCtaAQey01A0+n5h38o3Y+bEyns5oqjZ+sRXGDgMMjm8Z6DUsllZrAA5c4wAIR4NdI3eMTINLOnbpyMnwmrzwMIoEnspkLSpaBXkjEktKloEmY2lwZR4F6zOsl3uicNXm0L9oGXW3ZE5xaWvtzNctAuWlS0qTKkwLEyMypMjMCIkSYVOZOZWIRfMZlJIgXBkyolhAmQZMgwIjMRAjMRiICTmRGIE5lgZUCTAzI039PptgTNDTDLCd5sBBAycPs5WzMtOo/WN5zmpZiKrPezA6OqYcpnAdtzOlqbtpyHbeBk55BeYuaVLQMpeVLzEWkc0DZRpFjTErQ7QK80t2kwkyMwLs0pmQTIgTmMyIgIiRCkRECYiICIiEXEtEQpIMmIFZMRCBlYiBIloiFJMRCM2l6zrNZtEQNdjIrMRAi95oOYiBQmVJkxCq5kZiIFwYYxEDGTIiICIiAkREBERA//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TextBox 8">
            <a:extLst>
              <a:ext uri="{FF2B5EF4-FFF2-40B4-BE49-F238E27FC236}">
                <a16:creationId xmlns:a16="http://schemas.microsoft.com/office/drawing/2014/main" id="{14EBD6C1-C541-452C-9CCC-F526A298A016}"/>
              </a:ext>
            </a:extLst>
          </p:cNvPr>
          <p:cNvSpPr txBox="1"/>
          <p:nvPr/>
        </p:nvSpPr>
        <p:spPr>
          <a:xfrm>
            <a:off x="1302050" y="6010975"/>
            <a:ext cx="659735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2023 Bugatti W16 Mistral</a:t>
            </a:r>
          </a:p>
        </p:txBody>
      </p:sp>
      <p:sp>
        <p:nvSpPr>
          <p:cNvPr id="11" name="TextBox 10">
            <a:extLst>
              <a:ext uri="{FF2B5EF4-FFF2-40B4-BE49-F238E27FC236}">
                <a16:creationId xmlns:a16="http://schemas.microsoft.com/office/drawing/2014/main" id="{CA85DAEC-FB78-4132-84FE-744C5F29D4CD}"/>
              </a:ext>
            </a:extLst>
          </p:cNvPr>
          <p:cNvSpPr txBox="1"/>
          <p:nvPr/>
        </p:nvSpPr>
        <p:spPr>
          <a:xfrm>
            <a:off x="2286000" y="6519446"/>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Price: $5 Million</a:t>
            </a:r>
          </a:p>
        </p:txBody>
      </p:sp>
      <p:pic>
        <p:nvPicPr>
          <p:cNvPr id="7" name="Picture 6" descr="A yellow sports car&#10;&#10;Description automatically generated with low confidence">
            <a:extLst>
              <a:ext uri="{FF2B5EF4-FFF2-40B4-BE49-F238E27FC236}">
                <a16:creationId xmlns:a16="http://schemas.microsoft.com/office/drawing/2014/main" id="{2FA224F9-07B8-4346-3663-F6BFB28BF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5736"/>
            <a:ext cx="9144000" cy="5715000"/>
          </a:xfrm>
          <a:prstGeom prst="rect">
            <a:avLst/>
          </a:prstGeom>
        </p:spPr>
      </p:pic>
      <p:sp>
        <p:nvSpPr>
          <p:cNvPr id="8" name="TextBox 7">
            <a:extLst>
              <a:ext uri="{FF2B5EF4-FFF2-40B4-BE49-F238E27FC236}">
                <a16:creationId xmlns:a16="http://schemas.microsoft.com/office/drawing/2014/main" id="{634BAAA5-40FE-F93C-5116-EBC8973AA2FC}"/>
              </a:ext>
            </a:extLst>
          </p:cNvPr>
          <p:cNvSpPr txBox="1"/>
          <p:nvPr/>
        </p:nvSpPr>
        <p:spPr>
          <a:xfrm rot="19822753">
            <a:off x="3560914" y="4982780"/>
            <a:ext cx="2209800" cy="904863"/>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Sorry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mn-ea"/>
                <a:cs typeface="+mn-cs"/>
              </a:rPr>
              <a:t>Sold Out</a:t>
            </a:r>
          </a:p>
        </p:txBody>
      </p:sp>
    </p:spTree>
    <p:extLst>
      <p:ext uri="{BB962C8B-B14F-4D97-AF65-F5344CB8AC3E}">
        <p14:creationId xmlns:p14="http://schemas.microsoft.com/office/powerpoint/2010/main" val="1724357253"/>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p:cSld>
    <p:bg>
      <p:bgPr>
        <a:solidFill>
          <a:srgbClr val="928886"/>
        </a:solidFill>
        <a:effectLst/>
      </p:bgPr>
    </p:bg>
    <p:spTree>
      <p:nvGrpSpPr>
        <p:cNvPr id="1" name=""/>
        <p:cNvGrpSpPr/>
        <p:nvPr/>
      </p:nvGrpSpPr>
      <p:grpSpPr>
        <a:xfrm>
          <a:off x="0" y="0"/>
          <a:ext cx="0" cy="0"/>
          <a:chOff x="0" y="0"/>
          <a:chExt cx="0" cy="0"/>
        </a:xfrm>
      </p:grpSpPr>
      <p:sp>
        <p:nvSpPr>
          <p:cNvPr id="3" name="AutoShape 5"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AutoShape 7" descr="data:image/jpeg;base64,/9j/4AAQSkZJRgABAQAAAQABAAD/2wCEAAkGBw8QEA8QDxAPDw8PDQ8PDxAODxUPDw8PFRUXFxUVFRUYHSghGBolGxUVITEhJSkrLi4uFx8zODMtNygtLisBCgoKDQ0OFQ0PFSsZFRkrNy01Ky8tOC4rMCs3LSstLisrOC8rMistKzU3Nys3KysxOCsrKzcrKyssKy04LSsrK//AABEIAKgBLAMBIgACEQEDEQH/xAAbAAACAwEBAQAAAAAAAAAAAAABAgADBAUGB//EAEMQAAEEAAMEBgYIAwcFAQAAAAEAAgMRBBIhBTFBURMiYXGBkQYyobHB8BRCUmJyktHhFTNTI4KDk6LC8QcWRLLSNP/EABcBAQEBAQAAAAAAAAAAAAAAAAABAgP/xAAaEQEAAwADAAAAAAAAAAAAAAAAAQIRAxIx/9oADAMBAAIRAxEAPwD4coiogCKiNIAoijSBaRpFGkC0jSNI0gWkaTUjSBKRpOGo5UFeVHKrMqOVBXlUyqzKjkQVZVMquyqZUFOVTKrsqmVBTlUyq7KhlQVZUMqtyqZUFVIUrcqFIK6QpWZUKQV0gQrKQpAlIJqUpAqCZBAFFFEDKUoigCKNKIJSICICICAUjSICICAAI0mARpAoaiGpwEwagQNRDVYGpg1BXlRDVe2Fx3NJ7gVcMHJ9hw/EMvvQY8iORaTDW90Y75Yx/uRDG/1If81vwKDNkUyLZFhw68r43ZWlzsrs2Vg3uNDQBDoW/wBWD/OagyZFMq2DD3ufCe6eL/6TjASnc3N+FzX+4oOflQLVtkwkjd8cgHMsIHnSoc1BQWoFquLUpCCmkCFaQlIQVkJaVhCBCCukpCsISlAhCQqwpSECoJiEqKCiKCIZFQIoqIhEBGkECIUATAIiBEBEBMAgACICYBOyMmzwG8kgNHeTogQBOAiMvBzXUa0v4hMAgAC7eysFkHSynK1zeowNGd33rIto7t/kVTszCN1kkFtZwO5z+DfifAcUcbiy4kk2SqLukZmJOaTsle6Ro8HGlY3ERDdDhvHCwu97VyTKq+mRHoGbUc31eib+HDxt9wCf+NT8JWj/AAgvOdMh0xVV6VvpHimatnb1gWfygdHb9+49qP8AHsTxmaf8MFeZEo432Vz4I9MVB6b+OTcZGHvhafeqn7RDvXjwrzzdg4HHzLCvPCYphL8hB3vp7KoRQN7Y4GREeLAFfhZ2PY6N7z1gQ18gE+Q88r7teebJ3+ITxTUUwJtHBPheWPAveC31HNO4tPEfpW8ELIQvT4d7cQzoZKvUxOJrI/lfBpoX4HguBjMMY3EG95GujgQac09oOigyEJSFcxmZzW2Bmc1tuNNbZqyeAVxwV/y5IZzr1YnOEmn3JGtcfAFBhKBVhH6eKUhBWUpCsKBQVEJSFaQkIRVaBCchAhAiCYhBAwRCCYICEwQCYIIAmpAJggICICgRCIIW12Na5kcb8Ph3NjFAjpIpHcy4tdRPbS9x6N/9N8zGzY+R0LHNziFgqQtq7cT6vDgT2Lv7Q2PsyGJ8MMOV0jQ3pDK4uGZtgmjlPDgrg+QAQDLlD43AESBzg+zZIINCtKFV9XtW2DHQN0bG0uOgdJ1qPOjovbQy4PFsbhsdCM0LRCyWOo8RCGDKGh3ECvVdY7Fp2Z6G7PwYklkkbtB7hULJYQyOJvEubmIc/cL3DlroweOwkj8QzLFBiCIhUj2RSStMp1deRpok3oeAVc2xsTv+j4muZgkb/wCzQvVYCDDslxAjb0IxJjIyEtayRtjJl3ZXZtOIcK3OpcrGY6eFxDnOGujgTR/dEeaxGEez12PZX2xl96zUDus91FerZ6SzjdK/8x3p3ekshvNldevXa13vCo8j0f4/yokfi/KvVP2vC682GwjuRdhoiR/pWjB4nByPDTgsIQeAgaDQ5VWv6oPIw4d7rLWvIDS+w3gPekIo0Q4HkW6r6tg/RrZzDIYYi1z8PI2b+0c5paasNB3DksO0NkbLwrC6HCRvuienJmIrQgZjpvB8Cg+b5ex/5Ua7H/lpes/ieFFVg8FpzwsRvzCdnpJlrJFAyr9SCNvduaivJRanK2y7kCL8l04NjYp9FuGxD+1kTne4Luf934nhK5vGmnLr4Ko+kuIcdZZCfxEklEVYbYOLbqcLjLGoaMHiS4nkKjq/FYJ9uxue7PB1SGtkZM0FwnboXjS2nKACOxe22HintaZsQXkCgyJryx8jtabm3svid4AcdN6s9HdkbL6A4efCQyZs/SYjLlla539J+9gbwHZreqivmeJfC6y0Ft8Lse1I1+Hac7IOkFN608j6LwBmOVhbvOtZivdx+iGzsETJPM7HkG4o3M6GEAbjIA4l57LA5grZsvEwYnEDEYmJroYo/ocMTCYYxmOcgCMjRoG7d/aBB862ljnTv6RzImHK1pELSxpyirNkku5knWlkK+1430G2VimXEH4WQszAsdnaLNWQdd/Ek79xXzD0s9GZ9nSiOWnNeCY5GjqvaN9fN8wLUHBKWk5SlAtJSE6BRVZCBCcpSgrKBCYoINAgTjDldhmGCvZhAiOGMMU4wpXoGYMK9mBCDzQwhTDCFeobs8K5uzhyQeTGEPJdj0Q2aH47C56yMxEb3B2gJBtoN8LF+FcV2BswckZ9ksMUofo0ua0gGnOAF2D/AHvYg+l+k8v9s+MEf/jlDRY35WkfWvnw8OK+eelm0CJY3B1iXCwSA3e9lfady5rn4XamNhyjC44StbYbBjbsNIotD7uuwEBV7X2gJmQNxWGxGFdDH0QliP0qJzb00LgRW6gTotajz8u0S2Z7r9Z2fxdqfaSutB6QO0FrzG0GEO46EjUEd2h1CpilIUHrp9p2cw8RwIW5+K6aPpG6kaPG8+Pzr5rxbcSVp2ftJ0T7G46EHcRyKo6cpjO9g8Or7lS6GI7i5vcR8Qn2kGkCWI2x28cWO4tPwPEeIHMMyDd9EB3SEd7b+K3bMDYXF+YudloWKA1Bsdui4gxBTDFFB9B2BtAuM+u7CylcmXaeZrmnUOa5p7iK81i9FMX1sTr/AOJKuGMUUGx+BHCU12ts+9QYVnF7j3AD9ViOKKU4goOk1kQ4E97j8F0dnOBcAxrW8yAvPxPLiANSTWm9dHGY1sDOjYbe4f2jhwv6oPvPeN2pDr47awsMYdG6X7/OvYOSR+3C1tA7l5H6SeaR2IJQdjaO23PG9XbGx5axov675D3mm+5oXlnEk1zK7myehbZmM5twbHHBFnc8Aa9YkAcOZ7EH2DZeJIjALtW7NhJtw0fK80PX/TuKb/qnhBiMBhmjKZDK10ZsXeVwFVzGljmOxeRxW3cc8vdEyPZ8T2xNJnlMsuSMDKKPVG68uUi1zWFr8QyV+ImxU7XAmWVxygcmg/Cgmjy/0QoHCHkveO2OxxcRVF76rdWY17FU7Y7Asq8OcIUv0Qr2jtmMCqds9iDxxwpSOwxXrn4FqofgmoPKnDlIYCvSSYQLM7ChAGYlaGYpcZsitbIg7jMYtDMcuA2VWtmQegZjwtMe0RyXmmzqxs6D1TNqN5Lyu2dpSfSZsjiGuEdtOrTTAN3DvCsGIXI2o/rOcN+nwQLLNZ1tp7dR5rThdpYiP+W8kcg7MPLgsUEmYCwmdCbAYx0jzuYwFxPgEDYzFdJmzg5nGyeOZc7IV0JY8U31oXDsMbtPNZxiR9aP8uioz0VFsbJCfrFp+8NPP9lYMK13qua7udR8jqgGz8WW206tcKc07iEuOgLCCLMbvVPLsPb70/0RzTqCujh2W0hwtpGt8kHCLkA4k0LJ5DUq/FhjHEAZjegOgH4u3sVXSyHTMWjiGdUDvATRowzsQzMYxM3OxzHZWuGZjt7TzCocHj1mub+JpC7eC9DMRKxshLWiRuZtiR5I1Opa0gbjxNUbGhXM2hs2bCyZHOp1AtMbjlcOzcfMD2hZi0eOluHkrXtNchlD04cdALJOgA1JQMx+u0O+82mu/Q+K6mymM1c3rO1o1uH6rWuZWjoG2dZSNeTByHbzPyeVLIXGyuli4ySqW4I8dO12g9qDBqiGlbjHE31ntHYOsf09qU4iEeq17/YPnxQUYdoBtwut3eurhtqzMblizNZZOnPvWFkkrv5cX5W5j8SnMWIAzSRSiPjJkflHeTogslxD3G3v17XZimbinAdUkH7XHwCzkAa71U2Yl4bwKg976O7TDcLE1wJc3PZJsm3uPxWuTajeS8rgpcrAO9WHEIO5JtBvJZ344clyHTqp06DqvxoVD8auY6ZVOmQdCTFrOcSsLpVWZEGZrlYHrMCnDkGpr1YHrIHpg9EaxInEixB6YSINvSLHtB2nef1REiWUBwq9Ru10Bu9RvHHzRRh0aO5JLiHNFtcWudpbSQcvgrsRHQJFuY3KM4BoXoL5LI5tuu2ZQALL2+67QBjABmN2NbBo33qxmNlqi8u7HgSDycDSrneDQabA40RZ8VWg1/SWn14ozpqW5mH2Gh+VLWHPCaM/dyyj/bSzoEoNbQW/ypgewl7D3GxlvxW6Lab+gmzZbb0YZTW3ndetga0AT4LjX8n5+KtJ6p7C3f49oQVtHHnx5n57T3J77tPnXl7EQfdz4fPgmHDf93u8Pgg14fa+IjaGNf1QNA4A5R4i69nas+IxD5HZnnMSK8ByAHuBSADwvTQb/d5a9qJA1u94zbte+/jamQ1N7THWZnCH9vH57T3LTsjFGCdp+qTlcCNNd1j9gqSe+658Pf8ABI7Ut77379eH7Wqy1vxUspvOxg4mwzXuaL9iqMUF2+Z7yeETCQO8vLT7FkB3o/sg1iWAXlhLiNxlkseLWgV+ZE45w9VsbK+xGHHzdZB8VjUJQXiV0hqR733uDnkgHlW7/hK2V0ROVzmtdo4AkAjtAVIJu+PBaJcr22C0O4tcctHsJ0Pmgtby4cO5VPFSN8E0AJyNHWeerlZ1yeW7uWgwAmMk69awN4+z+vzoGvPQHcOFf8pTIs75rJ17NXZt3doO5VmREaDIkdIs5kSGRBeZFW56qMiQvRVpekLlWXJcyBQUQUiIKCwFHMq7RtBZmUDklogoLMy6mwNlPxkphZLBE/onvb9JkMbZC0i2MOU9aiTW6gdy5FpDIQQRYIIIINEEdoQeth2PicO4jEQPfh3tdFM6Gp29Gd5DmWLBAcLrVoXm8fs90Er4n0Sw6OHqvYRbXt+65pBHetsPpC/QSF1jdLGcsg7/ALXsKoxU0kzs5lM5r1nG30OYOvwQYujULCr21xJHhYVzcI53qZZNN0brf+Q04+SDCirntIOVwII3hwojwKQtQVlWNdTXDuPLsO7vS0rIwSa+01zfMae2kCN+e/58USP3+f1tVxnQJ7QNXu9nz4dilbvZ+37Uh8+1BBD87t/z4oMd1h5nw1+bUcUIfrn7ob5n9AUCtCdWFgA7SlpAvz7kEytiwsjhmaxxb9s9Vg73mgPNBRSlK58QG97SeTLfXju8iUGxE+qCRzO4d53BB19h7PkETpWRvklnDooGsYXlsW6STQaXqwf3+S6P/a+JbBPiJn4bDthic/LNO3pXmtGsY2+sToA7LquPFth0bQ100kob6sTXkRN8d3kFix+1pZqDjTQbaxthjO4cT2lASfn5A9yQuStcgUELkhKhSlASUtqFBBLUtBBAVEEUDBEJEQgZFKiqCgQiigTIlyK4I0gVs7hvpw++L9u9OMQzjED/AHzXl+6XKh0aDS/bExAbYyt0a1w6RoG6qdaX6c0+vDGe2MuiPkCR7Fn6JAxoNPSQH+qw9obIPMZT7Eoe1pBDw4Ag6hzTp4LP0ZQyFQXNY0lxDmAEmg41pwVhiH24vB+72LJlKFFBr6Ifbj/OiIh9uLxfv79FjoqZSg2GAH68X5wo1jWtIzx5s13mttAabhZO9Y8pRylBtb0I9aYu59HEXe1xamOJw7d0UknbJKGD8rBf+pYchREao2fxVw9SOCP8MVu/O4lw8Clm2iZCDM0yOAoEvdYHIXazCNERILDih9SNre13XPt09ipke53rEnvOg7gn6NHKgqDEQxWKIAFLUQKCWgSggoIUFEEEUQUQRFKigZRKiga0UtqWgcI2ktG0Dgo2ktG1Q9o2q7RtA9qWktG0DKJbUtAylJbUtA1KUltS0DKJbUtAylpbUtA1qWktS0DWhaW0LQNaFpbUtAbQJQtC1ASUEEEBQUQQFBRRBFFFEERUUQRFRRBLRtRRBLRtRRBLUtFRBLUtRRAbUzIKIJmRzIKIJmRzIKIDmUzIKIDmQtRRBLQtFRALQtRRBLQtRRBLQtRRBEFFEEUUUQBRRRB//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2" name="AutoShape 2" descr="data:image/jpeg;base64,/9j/4AAQSkZJRgABAQAAAQABAAD/2wCEAAkGBxAQEBAQDxAQDxAQFRAPDw8QDw8QDhUOFRUWFxUVFhUYHiggGBslHRUVITEhJS0uLjouFyAzODMsNyktLysBCgoKDg0OFQ8QFzcgFR0rKzctLS0rNysrLTcrLSsrNSsrKzc3Ky43LS0uLS8rLS0wLi0rKzctLTcuKys4Ky8tN//AABEIAKgBKwMBIgACEQEDEQH/xAAbAAEAAgMBAQAAAAAAAAAAAAAAAQIDBAUGB//EAEUQAAICAQIDBQQGBggEBwAAAAECAAMRBCEFEjETQVFhcQYigaEUMkJSkbEVI2KSwdEHFjNDU3KywkSC0vAkVHOT4fHy/8QAFwEBAQEBAAAAAAAAAAAAAAAAAAECBP/EACQRAQEAAQMCBgMAAAAAAAAAAAABAhESIWHRAwQUQZGhMWLB/9oADAMBAAIRAxEAPwD4fERNIREQEREBERAREQEREBERAREQESYgREmRAREQEREBERAREQEREBERASZEQEREBERAREQJkREBERAREQESYgREmICIiAiIgIiICIiAiIgIiICIkQJiRECYiICIiAiIgIiIERJkQEREBERAREQEREBERAREQERECYkRAmJEQJiRECZERAREQEREBERASZEQJiRECYkRAmJEQJiRECYkSYCIiAkSYgREmIEROxo/ZjXWjKaW7l687oaq8f53wPnNir2O1j7Itdj9OzqtW9/j2XMB8TA8/E+hcO/op1TDm1V1OlXvDNzPj0HT44ne0vsDwqnBsfUaxh4Faav/AJHoYHx+bmj4XqLjimi20+CVs35CfaKU0dG1Gj0lOOhNfb2Z8Q1mwPwldZxvIw9jFfus5Wv9xcL8oHydPZXWk4alqyegt/Vn59Z1KP6P9Ud3Kr5KljH5gD5z1tvtJWmyMo8q1wPltOfb7Ss31VZvU/ygco+wpQZZdRcfCv6PVt6sxmzp/ZvS1rzXaHiDAfW5Fru8O9Ll8fCbH07Vv9Wsr54x8zMo4dxC0ZIcju3JHygdHhPC+BspP0fUoVxlb6xUfhzhs9O4zfNXAk/4Otv83If9KieePs3qftOi+TWBT85RvZm7udG8hYrH5SDs6puAsMfo2v8A5bLa/mrCcq3R8EP1dC49Nbd/HM1P0LdU6s6EgEEgjqAd8Bus6Nujq+jF7bHa5Tgh1yHUnbs3xlWA+yT3HI74HJ1HA+GP9RNRX6alW/1VzVPstpP8a5fM9mR+Qmw1BR2Qn6pZc48Ns4P5Ty2r0TK5FpZm8SSeZe4g94gdTUezulGeXiNIPctq8v4lGY/KcrXcItqXtBy3U/49PM1QO2xJAK9RjIGe6ZtOqjoBn03nW0WtZSCrFT0yDg4lHk4nr9VwrT6gZXl01v3lGKGP7SD6nqu37M81xDQW6d+zuQo2Aw3BVlPRlYbMNjuPCBqxL1oWICgknoB1k3Ush5XVkbY8rKVbB6bGBjiTECIkxAiJMQIkxECeWOWbw00t9GgaHLHLOh9Fj6KYRz+WbPDeHvqLUprxzOQvMebkUEgczEA4UZGTM/0UzY0LPS5ZPtK9Tjflap1Kspx3EH8j1kt4axktkt0drQ8H4NRYU1uua6xCQ611X16YMNmXmVGd9+8cvrPZ8K9pfZ3SAdi+CBjNeluqJHg1hVrG/eE+aadDc5rSlywSy1guoKYrqVnsI5xvhVY/DaZ7eEMocvXegTsecl6nVe3BarJ5ftAH8PGY39HRfL82TOfc/j6Nq/azhGoPMw07Y6CxtQ2D5dqBj1myntdTy8lFtKp9yp0Ufgs+Wtwo7+7qF5bDpjnTq3/iRn9VkDHabfVzmYbNAFLBmZSrGtlbTIGWwdVYc2Q3XY77GN8PTZ+1nzO76Dr/AGqTO78xH3SzH5bTkW+01r7VVsc9C38h/OeaVuQf27jHd9FUjy+s/wD9d8yPxdscptvI7wqaaj4Hl5vDvl3xn0+fT5nd2ubW2nBbkJ+wo9/8BlpsL7PfavsI8TY4T5HL/KeTbXEAgHUAb8wOrPL39QqjwmE2pv7jj0vbPf12PhG/os8D9599nt1r4fT9Zu0I7kUkZ/zN/wBMg+0lFe1VCnwLsSfwXlU/ETxgdfvWp/nxavywfwBmatguDaMoxwLKzzD4ju9Dg+UTOGXls5NZzOj0VvtfqD9Qiv8A9NFQ/iBkzRt4vqLDlndvViZ0+H8ESxQ6MHQ9GH5eR8p19NwJR3TbneVrFzfem/p9BcfGeto4ag7pnuCVBfdZnc8tdSDmsd/BR8yTgAbkgQOJotNqE6OwHeM7H1HfOoKnb9h8YBUlFI8Nvq/DaafEeL0U5+kasVMP7nRrXdYDno1tg5M+QAxv1nNHtdpxnsb9U7dyairRvWfLNZRl9d8eBgbF/CjkkAgg++rfWBO+/wDOa1/C0tXksX0I2YHxB7p7r2Q1+n4nW4C8mpROV6yctyZyCD9tc5weoyRtmaWs4byMRiQfPrfZkJ95h15gcHHmJZOFJ4N+9PbijynJ4xfpaf7RiLP8OrBs+I6L8cGUcqnh6D7LfiZnv0ldlXYWqXQnmUEEsjd5QjdemD3HvnO/rLSOq3eWBW35kTJV7WaXPvLqB59lV/CyBgTh+hqcKld9ljZXlqPMwB2JYMdsEj/vp0NPwdWQVaoJZSDzJtYb6z4VuGAQH7QwwOB0O8wUe0miDM3My8xzzGl+Y+uJtf1p0J/vvxpv/wCmQYtR7J8LI+tq6jvujVuM+asMn8RPNaz2ScZOnur1AHRMGq8+iNsfQMTPVf1g0Lbdsv8A7d6/ms1+K8WCUPZobAoXlFuoAIfLHASvI2x1J8wBudqPn1tLIxV1ZGXZlYFWB8wekpyzucUGoscWaqxrbHHLzu3O45ByhGPoPkZqfRYHO5Y5Z0fosfRYHP5Y5Z0Posj6LA7S6aZV0flMlV6zepuTxEI0V0HlLjhx8J2aba/ETcrerxEDzf6NPhNbWCqgobw/KxIIrCl8AdRzEDw/GezD1eIng/bq8NqFVfqog6feYkn/AGwrNotXw4Wl01Gt05ZXrLfR688jqUcZWwncMQduhnTXWVEPy8TrbnOkZxdRaAzaXalc9ngKoPcd+/eeG0q5ztnY/icCZxWO84/EbzOje+38vWa9DY1jHV6JzZeNY2LK6ua/BBOGIwNySPGYdZpdRatqqKbhbqTrG7C6q1jYwYFVVWJ5fePnsJ5kV+BmO0YGdicgbgeBz/CNDc39SrVuVtSypwclbEZHHmQZrs2enh4+TTY0/FbkUJzdpUMDsbh2tOPAK31PVSD5y/Z6e7+zb6NZ/h2sTpyf2LTuno/70aLcmk3f/wA3++WPf8fD9vpJ1WnsqYparI2OjbHBHUHvG/UbSuc5+Oxx+1/ONEmVW7+nf4bZ5h084quZN12yMMCMqwxnDDvjv+PlnHMv4CUPT4bbDpyd0lx1bx8XLG6y8u/wfVPRzajS5NaYOq0pOSB94HvX9rqO/bM7v9eF7tOfjaP4LPFaLVW0WLbTYa3UnDLjG7AEYOzdeh2mfYIGcL2lpNvKqitVrOQPdTA945OOgAXHWMZZx7NeLlhnN0ml+nsU9uSP+GX42sf9s4nEOParU3Fasm7UctSVVZ2rJwKwevKT1HeevQY4rWgb4GBv9r+c7XsjqV05u1T7WIhZfFQ2Vyue/Huj/PNudr+0ns5+j3RNVZXda6B25GLKjZINfmRt023mtw3glWqzixdNkHsmsDcj2A4C+Q6+8OmJuqn01DqLkstevtX7OtwvNupCsTvygEDbf47zn8O092s1CVgCslhUqqMcgG5wpIAVRuScAD8CNThnE9XoNQeSx6NTVzILFKk8pGCN8hgRv39x7hPbU/0l2sgGp09d9g/vkfsC3myhSM+mB5TxftgKk1LLp7m1C0EVduU7PmYfWwMnKg5APfvtNF7D4n8ZFen4t7Zai7IQrQh+zVkNjzc7/hieYtvJmFmlCZRZmlCYkQIMxscYMy4mK2BuridWjUsKhWuNu0ZcjI7T3eVum5BrbHwnGrb3c+U73CdJmi6yyoWkVdoqh+VxQHLu4x0JGNznGDsekDBXylNNWigt2rm63mZizsAFXrjGATkd+fDfrfo0+E5/ANOpvV62dqTyM4txzoVsT3WI6kZG+2Q3QT3fPT95YSvKfo0+Eg8O8p6ovT4iYbLKvEQjzJ0HlK/QvKdy26vxE1TenlA8itxmVdQfGaIaXDQroLq28Zca1vGc8NLhoG99NbxnL4jaefmO52O/iOkz801dWMkeh/MQRkr1LEAlFYHbYAb+eMSO3TvV0x15Syj55lKjhMdd87jpv0B75b6UA+SGAIw3Rv8A9CFO0Q9HPxVG+e0hqw2PfXA36EH5AiRUyEsvu+WehPke4yKKUJZcZPkSGHoO8eUDJ9HPcQe84O/4dZgsTH/fkZairDfWYeBU7jHfjv8AlNgEP7u3P5dG9PA+UCdJxRq17KxVvoyf1Nmfd3OTWw3rbbu28QZvrwhdQpfQsbSoLPpX5RqkA6kAbWL5rv5ZnGtrIz8fyP8AOVrtatg9bMjqeZXUlWBBbcEdIGcAg7jodwdiCD0PxEqw2Pof9ON57Ph/FtDrURteoTVqSj3KhVLFAyrPynr3dOvkduBxbX6YsRQnuDoFDKW82ZhkegB9RIrRqrG7vk1qSCM8pd+bIQeHiT3DzwDFlxZizdTucDA9AO4DoB4CYbdQXIzgADCqowijrgD+PU9+ZAMIyPvyr947+g3m3RqP7VdyGrO2cDKspU/DeaPN748gfnNrhtBduYKSgDKz4ynvBlx6+8DjylGzow6VBgMIXIV8OE5+UEhdtyAOm3d8avrnp5uVgC+OawszWsoOcbdBnG2Z6HX3NVSuKq2q0yV1mh6g9bWs5BZ+YdSO/rkbYM87fZpNV9RW0luDhQ7W6Ytg7ANlkztvkjyjXjRnTnVg4kquhurxhv7RcjK2539c5zMK9B6Cbmg0BNepYgqEqBsU9A/aKg+ZM0qzDSGWWo072Ny11tY33EV3f90bz13s1puGLV2+tvrZ8kJpjZgAD7ThfeJPcOmPHO3Ys9vNDSvJQeVB0Sig1r+GFEDy+j9ieIWYPYClTvzXtXX+KnL/ACm+/sMKV5tXxHTafyRHsPw5uTJ8hI4h/SCrqVrS4E/a560YemzTyWq4kHJYVkserWWtYx9TtIOvxKnhtY5aLdXqrP8AEZa6KP3CC59Mj1nL03D2vflpXmxuQXrTb1YgZmk2pbuCj0UH88yjWMepPpnaUdXinDL9Oo7avsw2y+8jA+nKTOl7P6xc6ZjqqtMaXrNiWi889atnA5EYMCuxBI6D4eV5TM+mJDocE4ZegBPXw8ZB6fV3rVRWav1a33at1rH/AJcunLnr0NSY38ZqDiJ+985g4/dZbaGetaVVQlVSoEVa8ltgPFmY7knJO8561mVHZ+nN4yDrW8ZyhX5zIGgbx1R8ZT6QfGaheRzwNcNLhprhpYNA2Q0sGmuGlw0DPzSH3GJjDSeaAAwOvnNexl8RMxMwPUCYViYiX0rYdDsdx1GRIarEqowQfAgwN+475yc+PfNO7mJyTv8AATP2uZiugdKnVBqcMBzjILYGT4HfvnPssYH7J9UT+UaewYIO2+YZx4iBm0VvMWBCjYHZQPymPU1YOZXTWAMT4gj47TZ7VSNyB67QNEGZa2k3VL1BB+ImJHxAu7e+T4Y8fDynseKWl667FIw2cnyZVKfk88QH3z4+v8J6LgvG6a0FWqpsuq3XFbitsfZZWYHDKT3gjGR3wLJxa6y9OdjalmFsqYlkKYIKnJJOBkrnpvN8+zq/pRNIGRhTclVgUnfmcDII64JwfQ9ZscK4rwym+tquF6my0EGptTruesP3Fq6q1DKM5IzjGY4FXYmo1fEbOlaWXEnbLcvu5x0Js5AB67SDX4/xtFq1lC0hBfYBRaGyW0lVlgVSPXlIPgPKeM7QzPrb+0bPRVARB4IuwEwhZRQkxiZQssEgYQssEmcJMipCNcVy4qmfEgwMYSdbhui3Vz4giaCCehqOEWBHHQHAbvGRPPmdjiNvuYnEJgWJlS0qWlC0C5aV5pQtK80DHmSDKRmFZQ0uGmEGWBhGcNHNMQaQWgZC8AzHmMwLsZXEjMZhVhKtGYzAriRiWiBTEYloxApiMTJiAsDFLBpmWvMyLpx3wNrgev7O1SzoET3sWKWVsEELt72CQM4I6Tre0vtNfrVFKCtaAQey01A0+n5h38o3Y+bEyns5oqjZ+sRXGDgMMjm8Z6DUsllZrAA5c4wAIR4NdI3eMTINLOnbpyMnwmrzwMIoEnspkLSpaBXkjEktKloEmY2lwZR4F6zOsl3uicNXm0L9oGXW3ZE5xaWvtzNctAuWlS0qTKkwLEyMypMjMCIkSYVOZOZWIRfMZlJIgXBkyolhAmQZMgwIjMRAjMRiICTmRGIE5lgZUCTAzI039PptgTNDTDLCd5sBBAycPs5WzMtOo/WN5zmpZiKrPezA6OqYcpnAdtzOlqbtpyHbeBk55BeYuaVLQMpeVLzEWkc0DZRpFjTErQ7QK80t2kwkyMwLs0pmQTIgTmMyIgIiRCkRECYiICIiEXEtEQpIMmIFZMRCBlYiBIloiFJMRCM2l6zrNZtEQNdjIrMRAi95oOYiBQmVJkxCq5kZiIFwYYxEDGTIiICIiAkREBERA//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6" name="Picture 5" descr="A picture containing car, outdoor, blue, old&#10;&#10;Description automatically generated">
            <a:extLst>
              <a:ext uri="{FF2B5EF4-FFF2-40B4-BE49-F238E27FC236}">
                <a16:creationId xmlns:a16="http://schemas.microsoft.com/office/drawing/2014/main" id="{AFB7203C-FE60-4DD2-B433-3561DDF2BB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47800"/>
            <a:ext cx="9144000" cy="4590661"/>
          </a:xfrm>
          <a:prstGeom prst="rect">
            <a:avLst/>
          </a:prstGeom>
        </p:spPr>
      </p:pic>
      <p:sp>
        <p:nvSpPr>
          <p:cNvPr id="9" name="TextBox 8">
            <a:extLst>
              <a:ext uri="{FF2B5EF4-FFF2-40B4-BE49-F238E27FC236}">
                <a16:creationId xmlns:a16="http://schemas.microsoft.com/office/drawing/2014/main" id="{14EBD6C1-C541-452C-9CCC-F526A298A016}"/>
              </a:ext>
            </a:extLst>
          </p:cNvPr>
          <p:cNvSpPr txBox="1"/>
          <p:nvPr/>
        </p:nvSpPr>
        <p:spPr>
          <a:xfrm>
            <a:off x="1952325" y="6010975"/>
            <a:ext cx="5257800" cy="584775"/>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2022 Bugatti Chiron</a:t>
            </a:r>
          </a:p>
        </p:txBody>
      </p:sp>
      <p:sp>
        <p:nvSpPr>
          <p:cNvPr id="11" name="TextBox 10">
            <a:extLst>
              <a:ext uri="{FF2B5EF4-FFF2-40B4-BE49-F238E27FC236}">
                <a16:creationId xmlns:a16="http://schemas.microsoft.com/office/drawing/2014/main" id="{CA85DAEC-FB78-4132-84FE-744C5F29D4CD}"/>
              </a:ext>
            </a:extLst>
          </p:cNvPr>
          <p:cNvSpPr txBox="1"/>
          <p:nvPr/>
        </p:nvSpPr>
        <p:spPr>
          <a:xfrm>
            <a:off x="2286000" y="6519446"/>
            <a:ext cx="4572000" cy="33855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Price: $3.6-$3.9 Million</a:t>
            </a:r>
          </a:p>
        </p:txBody>
      </p:sp>
    </p:spTree>
    <p:extLst>
      <p:ext uri="{BB962C8B-B14F-4D97-AF65-F5344CB8AC3E}">
        <p14:creationId xmlns:p14="http://schemas.microsoft.com/office/powerpoint/2010/main" val="773946091"/>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bg>
      <p:bgPr>
        <a:solidFill>
          <a:srgbClr val="0062B3"/>
        </a:solidFill>
        <a:effectLst/>
      </p:bgPr>
    </p:bg>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51F66B88-23EA-4AAA-92FF-8D3A9D04FB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23900"/>
            <a:ext cx="9144000" cy="5143500"/>
          </a:xfrm>
          <a:prstGeom prst="rect">
            <a:avLst/>
          </a:prstGeom>
        </p:spPr>
      </p:pic>
      <p:pic>
        <p:nvPicPr>
          <p:cNvPr id="8" name="Picture 6" descr="Bugatti logo.svg">
            <a:extLst>
              <a:ext uri="{FF2B5EF4-FFF2-40B4-BE49-F238E27FC236}">
                <a16:creationId xmlns:a16="http://schemas.microsoft.com/office/drawing/2014/main" id="{EEEE6D36-B61F-48D6-89D9-4064698ECE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400550"/>
            <a:ext cx="1905000" cy="100965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F60D020-DF33-4797-9377-D7E7086C2E14}"/>
              </a:ext>
            </a:extLst>
          </p:cNvPr>
          <p:cNvSpPr/>
          <p:nvPr/>
        </p:nvSpPr>
        <p:spPr>
          <a:xfrm>
            <a:off x="1219200" y="5638800"/>
            <a:ext cx="67818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Bugatti </a:t>
            </a:r>
            <a:r>
              <a:rPr kumimoji="0" lang="en-US" sz="24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Niniette</a:t>
            </a: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66 yacht is a 1,000-hp Chiron for the Water </a:t>
            </a:r>
          </a:p>
        </p:txBody>
      </p:sp>
    </p:spTree>
    <p:extLst>
      <p:ext uri="{BB962C8B-B14F-4D97-AF65-F5344CB8AC3E}">
        <p14:creationId xmlns:p14="http://schemas.microsoft.com/office/powerpoint/2010/main" val="3638434061"/>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 y="560293"/>
            <a:ext cx="8412480" cy="5992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bwMode="auto">
          <a:xfrm>
            <a:off x="6858000" y="2133600"/>
            <a:ext cx="2133600" cy="2743200"/>
          </a:xfrm>
          <a:prstGeom prst="rect">
            <a:avLst/>
          </a:prstGeom>
          <a:solidFill>
            <a:schemeClr val="bg1"/>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35916639"/>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201424"/>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3600" b="1" dirty="0">
                <a:solidFill>
                  <a:srgbClr val="000000"/>
                </a:solidFill>
              </a:rPr>
              <a:t>industrial / technological design</a:t>
            </a:r>
            <a:endParaRPr lang="en-US" sz="2400" b="1" dirty="0">
              <a:solidFill>
                <a:srgbClr val="000000"/>
              </a:solidFill>
            </a:endParaRPr>
          </a:p>
          <a:p>
            <a:pPr marL="0" indent="0" algn="ctr" eaLnBrk="1" hangingPunct="1">
              <a:spcBef>
                <a:spcPts val="0"/>
              </a:spcBef>
              <a:buNone/>
            </a:pPr>
            <a:r>
              <a:rPr lang="en-US" sz="2400" b="1" dirty="0">
                <a:solidFill>
                  <a:srgbClr val="FFFFFF"/>
                </a:solidFill>
              </a:rPr>
              <a:t>decoration</a:t>
            </a:r>
          </a:p>
          <a:p>
            <a:pPr marL="0" indent="0" algn="ctr" eaLnBrk="1" hangingPunct="1">
              <a:spcBef>
                <a:spcPts val="0"/>
              </a:spcBef>
              <a:buNone/>
            </a:pPr>
            <a:r>
              <a:rPr lang="en-US" sz="4800" b="1" dirty="0">
                <a:solidFill>
                  <a:srgbClr val="FF0000"/>
                </a:solidFill>
                <a:effectLst>
                  <a:outerShdw blurRad="38100" dist="38100" dir="2700000" algn="tl">
                    <a:srgbClr val="000000">
                      <a:alpha val="43137"/>
                    </a:srgbClr>
                  </a:outerShdw>
                </a:effectLst>
              </a:rPr>
              <a:t>and yes, even toilets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74395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0865" y="228600"/>
            <a:ext cx="7651135"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485632"/>
            <a:ext cx="1054431" cy="506127"/>
          </a:xfrm>
          <a:prstGeom prst="rect">
            <a:avLst/>
          </a:prstGeom>
        </p:spPr>
      </p:pic>
      <p:sp>
        <p:nvSpPr>
          <p:cNvPr id="2" name="Rectangle 1">
            <a:extLst>
              <a:ext uri="{FF2B5EF4-FFF2-40B4-BE49-F238E27FC236}">
                <a16:creationId xmlns:a16="http://schemas.microsoft.com/office/drawing/2014/main" id="{73F23138-5656-43D1-8E21-CA6F41D9F204}"/>
              </a:ext>
            </a:extLst>
          </p:cNvPr>
          <p:cNvSpPr/>
          <p:nvPr/>
        </p:nvSpPr>
        <p:spPr>
          <a:xfrm>
            <a:off x="5486400" y="4648200"/>
            <a:ext cx="2926735" cy="2133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97831140"/>
      </p:ext>
    </p:extLst>
  </p:cSld>
  <p:clrMapOvr>
    <a:masterClrMapping/>
  </p:clrMapOvr>
  <p:transition/>
</p:sld>
</file>

<file path=ppt/slides/slide28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074" name="Picture 2" descr="http://st.hzcdn.com/simgs/458148d2028f6a8c_4-0640/modern-toilet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30937" y="1414046"/>
            <a:ext cx="5307863"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err="1">
                <a:ln>
                  <a:noFill/>
                </a:ln>
                <a:solidFill>
                  <a:srgbClr val="FFFFFF"/>
                </a:solidFill>
                <a:effectLst/>
                <a:uLnTx/>
                <a:uFillTx/>
                <a:latin typeface="Verdana" pitchFamily="34" charset="0"/>
                <a:ea typeface="+mn-ea"/>
                <a:cs typeface="+mn-cs"/>
              </a:rPr>
              <a:t>Laufen</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600" b="1" i="0" u="none" strike="noStrike" kern="1200" cap="none" spc="0" normalizeH="0" baseline="0" noProof="0" dirty="0" err="1">
                <a:ln>
                  <a:noFill/>
                </a:ln>
                <a:solidFill>
                  <a:srgbClr val="FFFFFF"/>
                </a:solidFill>
                <a:effectLst/>
                <a:uLnTx/>
                <a:uFillTx/>
                <a:latin typeface="Verdana" pitchFamily="34" charset="0"/>
                <a:ea typeface="+mn-ea"/>
                <a:cs typeface="+mn-cs"/>
              </a:rPr>
              <a:t>Alessi</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One wall-hung toilet and bidet</a:t>
            </a:r>
          </a:p>
        </p:txBody>
      </p:sp>
      <p:sp>
        <p:nvSpPr>
          <p:cNvPr id="3" name="Rectangle 2"/>
          <p:cNvSpPr/>
          <p:nvPr/>
        </p:nvSpPr>
        <p:spPr>
          <a:xfrm>
            <a:off x="5791200" y="5410200"/>
            <a:ext cx="3148619"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ILBAGNOALESSI </a:t>
            </a:r>
          </a:p>
        </p:txBody>
      </p:sp>
      <p:sp>
        <p:nvSpPr>
          <p:cNvPr id="4" name="Rectangle 3"/>
          <p:cNvSpPr/>
          <p:nvPr/>
        </p:nvSpPr>
        <p:spPr>
          <a:xfrm>
            <a:off x="5562600" y="5894558"/>
            <a:ext cx="3505200" cy="65864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Stefano </a:t>
            </a:r>
            <a:r>
              <a:rPr kumimoji="0" lang="en-US" sz="2000" b="1" i="0" u="none" strike="noStrike" kern="1200" cap="none" spc="0" normalizeH="0" baseline="0" noProof="0" dirty="0" err="1">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Giovannoni</a:t>
            </a:r>
            <a:endParaRPr kumimoji="0" lang="en-US" sz="2000" b="1" i="0"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2D2D8A">
                    <a:lumMod val="50000"/>
                  </a:srgbClr>
                </a:solidFill>
                <a:effectLst>
                  <a:outerShdw blurRad="38100" dist="38100" dir="2700000" algn="tl">
                    <a:srgbClr val="000000">
                      <a:alpha val="43137"/>
                    </a:srgbClr>
                  </a:outerShdw>
                </a:effectLst>
                <a:uLnTx/>
                <a:uFillTx/>
                <a:latin typeface="Verdana" pitchFamily="34" charset="0"/>
                <a:ea typeface="+mn-ea"/>
                <a:cs typeface="+mn-cs"/>
              </a:rPr>
              <a:t>Designer</a:t>
            </a:r>
          </a:p>
        </p:txBody>
      </p:sp>
    </p:spTree>
    <p:extLst>
      <p:ext uri="{BB962C8B-B14F-4D97-AF65-F5344CB8AC3E}">
        <p14:creationId xmlns:p14="http://schemas.microsoft.com/office/powerpoint/2010/main" val="2081158285"/>
      </p:ext>
    </p:extLst>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bg>
      <p:bgPr>
        <a:solidFill>
          <a:srgbClr val="242428"/>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BA0101-0F2C-5721-94C2-505DE9525A44}"/>
              </a:ext>
            </a:extLst>
          </p:cNvPr>
          <p:cNvPicPr>
            <a:picLocks noChangeAspect="1"/>
          </p:cNvPicPr>
          <p:nvPr/>
        </p:nvPicPr>
        <p:blipFill>
          <a:blip r:embed="rId2"/>
          <a:stretch>
            <a:fillRect/>
          </a:stretch>
        </p:blipFill>
        <p:spPr>
          <a:xfrm>
            <a:off x="0" y="0"/>
            <a:ext cx="9144000" cy="6816637"/>
          </a:xfrm>
          <a:prstGeom prst="rect">
            <a:avLst/>
          </a:prstGeom>
        </p:spPr>
      </p:pic>
      <p:pic>
        <p:nvPicPr>
          <p:cNvPr id="7" name="Graphic 6">
            <a:extLst>
              <a:ext uri="{FF2B5EF4-FFF2-40B4-BE49-F238E27FC236}">
                <a16:creationId xmlns:a16="http://schemas.microsoft.com/office/drawing/2014/main" id="{F7EF1422-FD8B-5C07-1E2C-E858397257F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3450" y="609600"/>
            <a:ext cx="1123950" cy="457200"/>
          </a:xfrm>
          <a:prstGeom prst="rect">
            <a:avLst/>
          </a:prstGeom>
        </p:spPr>
      </p:pic>
      <p:sp>
        <p:nvSpPr>
          <p:cNvPr id="8" name="TextBox 7">
            <a:extLst>
              <a:ext uri="{FF2B5EF4-FFF2-40B4-BE49-F238E27FC236}">
                <a16:creationId xmlns:a16="http://schemas.microsoft.com/office/drawing/2014/main" id="{2E45D325-A1CB-B8BB-87D0-11F4F39969FB}"/>
              </a:ext>
            </a:extLst>
          </p:cNvPr>
          <p:cNvSpPr txBox="1"/>
          <p:nvPr/>
        </p:nvSpPr>
        <p:spPr>
          <a:xfrm>
            <a:off x="1514375"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5">
                  <a:extLst>
                    <a:ext uri="{A12FA001-AC4F-418D-AE19-62706E023703}">
                      <ahyp:hlinkClr xmlns:ahyp="http://schemas.microsoft.com/office/drawing/2018/hyperlinkcolor" val="tx"/>
                    </a:ext>
                  </a:extLst>
                </a:hlinkClick>
              </a:rPr>
              <a:t>https://gestione.aetitalia.it/download/sito/d27bded_sanitarisquarefoto23.jpg</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12630502"/>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bg>
      <p:bgPr>
        <a:solidFill>
          <a:srgbClr val="242428"/>
        </a:solidFill>
        <a:effectLst/>
      </p:bgPr>
    </p:bg>
    <p:spTree>
      <p:nvGrpSpPr>
        <p:cNvPr id="1" name=""/>
        <p:cNvGrpSpPr/>
        <p:nvPr/>
      </p:nvGrpSpPr>
      <p:grpSpPr>
        <a:xfrm>
          <a:off x="0" y="0"/>
          <a:ext cx="0" cy="0"/>
          <a:chOff x="0" y="0"/>
          <a:chExt cx="0" cy="0"/>
        </a:xfrm>
      </p:grpSpPr>
      <p:pic>
        <p:nvPicPr>
          <p:cNvPr id="3" name="Picture 2" descr="A close-up of a toilet and a bidet&#10;&#10;Description automatically generated">
            <a:extLst>
              <a:ext uri="{FF2B5EF4-FFF2-40B4-BE49-F238E27FC236}">
                <a16:creationId xmlns:a16="http://schemas.microsoft.com/office/drawing/2014/main" id="{D9197219-9848-B227-96FD-FE065CAB66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1300" y="-38100"/>
            <a:ext cx="8610600" cy="6888480"/>
          </a:xfrm>
          <a:prstGeom prst="rect">
            <a:avLst/>
          </a:prstGeom>
        </p:spPr>
      </p:pic>
      <p:sp>
        <p:nvSpPr>
          <p:cNvPr id="5" name="TextBox 4">
            <a:extLst>
              <a:ext uri="{FF2B5EF4-FFF2-40B4-BE49-F238E27FC236}">
                <a16:creationId xmlns:a16="http://schemas.microsoft.com/office/drawing/2014/main" id="{5EB45DFB-C8B9-8C62-D68A-F3837D99A28F}"/>
              </a:ext>
            </a:extLst>
          </p:cNvPr>
          <p:cNvSpPr txBox="1"/>
          <p:nvPr/>
        </p:nvSpPr>
        <p:spPr>
          <a:xfrm>
            <a:off x="1514375"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https://gestione.aetitalia.it/download/sito/d27bded_sanitarisquarefoto23.jpg</a:t>
            </a:r>
            <a:endParaRPr kumimoji="0" lang="en-US" sz="800" b="1" i="1" u="none" strike="noStrike" kern="1200" cap="none" spc="0" normalizeH="0" baseline="0" noProof="0" dirty="0">
              <a:ln>
                <a:noFill/>
              </a:ln>
              <a:solidFill>
                <a:srgbClr val="FFFFFF"/>
              </a:solidFill>
              <a:effectLst/>
              <a:uLnTx/>
              <a:uFillTx/>
              <a:latin typeface="Arial"/>
              <a:ea typeface="+mn-ea"/>
              <a:cs typeface="+mn-cs"/>
            </a:endParaRPr>
          </a:p>
        </p:txBody>
      </p:sp>
      <p:pic>
        <p:nvPicPr>
          <p:cNvPr id="11" name="Graphic 10">
            <a:extLst>
              <a:ext uri="{FF2B5EF4-FFF2-40B4-BE49-F238E27FC236}">
                <a16:creationId xmlns:a16="http://schemas.microsoft.com/office/drawing/2014/main" id="{1B378FC4-FE2B-BE33-287C-14D733CAC52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3450" y="609600"/>
            <a:ext cx="1123950" cy="457200"/>
          </a:xfrm>
          <a:prstGeom prst="rect">
            <a:avLst/>
          </a:prstGeom>
        </p:spPr>
      </p:pic>
    </p:spTree>
    <p:extLst>
      <p:ext uri="{BB962C8B-B14F-4D97-AF65-F5344CB8AC3E}">
        <p14:creationId xmlns:p14="http://schemas.microsoft.com/office/powerpoint/2010/main" val="2959926126"/>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p:cSld>
    <p:bg>
      <p:bgPr>
        <a:solidFill>
          <a:srgbClr val="82756C"/>
        </a:solidFill>
        <a:effectLst/>
      </p:bgPr>
    </p:bg>
    <p:spTree>
      <p:nvGrpSpPr>
        <p:cNvPr id="1" name=""/>
        <p:cNvGrpSpPr/>
        <p:nvPr/>
      </p:nvGrpSpPr>
      <p:grpSpPr>
        <a:xfrm>
          <a:off x="0" y="0"/>
          <a:ext cx="0" cy="0"/>
          <a:chOff x="0" y="0"/>
          <a:chExt cx="0" cy="0"/>
        </a:xfrm>
      </p:grpSpPr>
      <p:pic>
        <p:nvPicPr>
          <p:cNvPr id="4" name="Picture 3" descr="A picture containing wall, indoor, floor, toilet&#10;&#10;Description automatically generated">
            <a:extLst>
              <a:ext uri="{FF2B5EF4-FFF2-40B4-BE49-F238E27FC236}">
                <a16:creationId xmlns:a16="http://schemas.microsoft.com/office/drawing/2014/main" id="{4C1AAD9E-3E69-49D8-B5B8-A8281E997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66800"/>
            <a:ext cx="9144000" cy="5027414"/>
          </a:xfrm>
          <a:prstGeom prst="rect">
            <a:avLst/>
          </a:prstGeom>
        </p:spPr>
      </p:pic>
      <p:sp>
        <p:nvSpPr>
          <p:cNvPr id="7" name="TextBox 6">
            <a:extLst>
              <a:ext uri="{FF2B5EF4-FFF2-40B4-BE49-F238E27FC236}">
                <a16:creationId xmlns:a16="http://schemas.microsoft.com/office/drawing/2014/main" id="{B82D3A29-3A0F-447C-B2FE-6C7FEFA7F36D}"/>
              </a:ext>
            </a:extLst>
          </p:cNvPr>
          <p:cNvSpPr txBox="1"/>
          <p:nvPr/>
        </p:nvSpPr>
        <p:spPr>
          <a:xfrm>
            <a:off x="1514375" y="6566356"/>
            <a:ext cx="61722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000000"/>
                </a:solidFill>
                <a:effectLst/>
                <a:uLnTx/>
                <a:uFillTx/>
                <a:latin typeface="Arial"/>
                <a:ea typeface="+mn-ea"/>
                <a:cs typeface="+mn-cs"/>
                <a:hlinkClick r:id="rId3">
                  <a:extLst>
                    <a:ext uri="{A12FA001-AC4F-418D-AE19-62706E023703}">
                      <ahyp:hlinkClr xmlns:ahyp="http://schemas.microsoft.com/office/drawing/2018/hyperlinkcolor" val="tx"/>
                    </a:ext>
                  </a:extLst>
                </a:hlinkClick>
              </a:rPr>
              <a:t>https://www.ceramicacielo.it/en/products/smile/floor+mounted+wc+%26+bidet/back+to+wall+one+hole+bidet/111</a:t>
            </a:r>
            <a:endParaRPr kumimoji="0" lang="en-US" sz="800" b="1" i="1" u="none" strike="noStrike" kern="1200" cap="none" spc="0" normalizeH="0" baseline="0" noProof="0" dirty="0">
              <a:ln>
                <a:noFill/>
              </a:ln>
              <a:solidFill>
                <a:srgbClr val="000000"/>
              </a:solidFill>
              <a:effectLst/>
              <a:uLnTx/>
              <a:uFillTx/>
              <a:latin typeface="Arial"/>
              <a:ea typeface="+mn-ea"/>
              <a:cs typeface="+mn-cs"/>
            </a:endParaRPr>
          </a:p>
        </p:txBody>
      </p:sp>
      <p:sp>
        <p:nvSpPr>
          <p:cNvPr id="9" name="TextBox 8">
            <a:extLst>
              <a:ext uri="{FF2B5EF4-FFF2-40B4-BE49-F238E27FC236}">
                <a16:creationId xmlns:a16="http://schemas.microsoft.com/office/drawing/2014/main" id="{756B5185-4A3F-48AB-B62C-B71032FF8C39}"/>
              </a:ext>
            </a:extLst>
          </p:cNvPr>
          <p:cNvSpPr txBox="1"/>
          <p:nvPr/>
        </p:nvSpPr>
        <p:spPr>
          <a:xfrm>
            <a:off x="2286000" y="5063359"/>
            <a:ext cx="4572000" cy="880241"/>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484A49"/>
                </a:solidFill>
                <a:effectLst/>
                <a:uLnTx/>
                <a:uFillTx/>
                <a:latin typeface="Verdana" pitchFamily="34" charset="0"/>
                <a:ea typeface="+mn-ea"/>
                <a:cs typeface="+mn-cs"/>
              </a:rPr>
              <a:t>Cielo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484A49"/>
                </a:solidFill>
                <a:effectLst/>
                <a:uLnTx/>
                <a:uFillTx/>
                <a:latin typeface="Verdana" pitchFamily="34" charset="0"/>
                <a:ea typeface="+mn-ea"/>
                <a:cs typeface="+mn-cs"/>
              </a:rPr>
              <a:t>Italy</a:t>
            </a:r>
          </a:p>
        </p:txBody>
      </p:sp>
    </p:spTree>
    <p:extLst>
      <p:ext uri="{BB962C8B-B14F-4D97-AF65-F5344CB8AC3E}">
        <p14:creationId xmlns:p14="http://schemas.microsoft.com/office/powerpoint/2010/main" val="461074412"/>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body" idx="4294967295"/>
          </p:nvPr>
        </p:nvSpPr>
        <p:spPr>
          <a:xfrm>
            <a:off x="460375" y="3429000"/>
            <a:ext cx="8226425" cy="1446550"/>
          </a:xfrm>
        </p:spPr>
        <p:txBody>
          <a:bodyPr wrap="square">
            <a:spAutoFit/>
          </a:bodyPr>
          <a:lstStyle/>
          <a:p>
            <a:pPr algn="ctr" eaLnBrk="1" hangingPunct="1">
              <a:buFontTx/>
              <a:buNone/>
            </a:pPr>
            <a:r>
              <a:rPr lang="en-US" sz="4000" b="1" dirty="0">
                <a:solidFill>
                  <a:schemeClr val="bg1"/>
                </a:solidFill>
                <a:effectLst>
                  <a:outerShdw blurRad="38100" dist="38100" dir="2700000" algn="tl">
                    <a:srgbClr val="000000">
                      <a:alpha val="43137"/>
                    </a:srgbClr>
                  </a:outerShdw>
                </a:effectLst>
              </a:rPr>
              <a:t>And even the Italian trains </a:t>
            </a:r>
          </a:p>
          <a:p>
            <a:pPr algn="ctr" eaLnBrk="1" hangingPunct="1">
              <a:buFontTx/>
              <a:buNone/>
            </a:pPr>
            <a:r>
              <a:rPr lang="en-US" sz="4000" b="1" dirty="0">
                <a:solidFill>
                  <a:schemeClr val="bg1"/>
                </a:solidFill>
                <a:effectLst>
                  <a:outerShdw blurRad="38100" dist="38100" dir="2700000" algn="tl">
                    <a:srgbClr val="000000">
                      <a:alpha val="43137"/>
                    </a:srgbClr>
                  </a:outerShdw>
                </a:effectLst>
              </a:rPr>
              <a:t>are beautiful . . .</a:t>
            </a:r>
            <a:endParaRPr lang="en-US" sz="44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50094702"/>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http://commons.wikimedia.org/wiki/File:Trenitalia-series-ETR500.jpg</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34850" name="Picture 2"/>
          <p:cNvPicPr>
            <a:picLocks noChangeAspect="1" noChangeArrowheads="1"/>
          </p:cNvPicPr>
          <p:nvPr/>
        </p:nvPicPr>
        <p:blipFill>
          <a:blip r:embed="rId3" cstate="print"/>
          <a:srcRect/>
          <a:stretch>
            <a:fillRect/>
          </a:stretch>
        </p:blipFill>
        <p:spPr bwMode="auto">
          <a:xfrm>
            <a:off x="671286" y="148770"/>
            <a:ext cx="7772400" cy="5541089"/>
          </a:xfrm>
          <a:prstGeom prst="rect">
            <a:avLst/>
          </a:prstGeom>
          <a:noFill/>
          <a:ln w="9525">
            <a:noFill/>
            <a:miter lim="800000"/>
            <a:headEnd/>
            <a:tailEnd/>
          </a:ln>
        </p:spPr>
      </p:pic>
      <p:sp>
        <p:nvSpPr>
          <p:cNvPr id="9" name="Rectangle 8"/>
          <p:cNvSpPr/>
          <p:nvPr/>
        </p:nvSpPr>
        <p:spPr>
          <a:xfrm>
            <a:off x="1781628" y="5891702"/>
            <a:ext cx="55626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Trenitalia series ETR 500 at Venezia S.Lucia</a:t>
            </a:r>
            <a:endParaRPr kumimoji="0" lang="en-US" sz="16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endParaRPr>
          </a:p>
        </p:txBody>
      </p:sp>
      <p:sp>
        <p:nvSpPr>
          <p:cNvPr id="6" name="Rectangle 5"/>
          <p:cNvSpPr/>
          <p:nvPr/>
        </p:nvSpPr>
        <p:spPr>
          <a:xfrm>
            <a:off x="304800" y="5004780"/>
            <a:ext cx="2057400" cy="63402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The Carolinian stopping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Raleigh, North Carolina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"Phase V" livery.</a:t>
            </a:r>
            <a:b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b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Wikipedia</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http://commons.wikimedia.org/wiki/File:Trenitalia-series-ETR500.jpg</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34850" name="Picture 2"/>
          <p:cNvPicPr>
            <a:picLocks noChangeAspect="1" noChangeArrowheads="1"/>
          </p:cNvPicPr>
          <p:nvPr/>
        </p:nvPicPr>
        <p:blipFill>
          <a:blip r:embed="rId3" cstate="print"/>
          <a:srcRect/>
          <a:stretch>
            <a:fillRect/>
          </a:stretch>
        </p:blipFill>
        <p:spPr bwMode="auto">
          <a:xfrm>
            <a:off x="671286" y="148770"/>
            <a:ext cx="7772400" cy="5541089"/>
          </a:xfrm>
          <a:prstGeom prst="rect">
            <a:avLst/>
          </a:prstGeom>
          <a:noFill/>
          <a:ln w="9525">
            <a:noFill/>
            <a:miter lim="800000"/>
            <a:headEnd/>
            <a:tailEnd/>
          </a:ln>
        </p:spPr>
      </p:pic>
      <p:sp>
        <p:nvSpPr>
          <p:cNvPr id="9" name="Rectangle 8"/>
          <p:cNvSpPr/>
          <p:nvPr/>
        </p:nvSpPr>
        <p:spPr>
          <a:xfrm>
            <a:off x="1781628" y="5891702"/>
            <a:ext cx="5562600" cy="33855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Trenitalia series ETR 500 at Venezia S.Lucia</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cstate="print"/>
          <a:srcRect/>
          <a:stretch>
            <a:fillRect/>
          </a:stretch>
        </p:blipFill>
        <p:spPr bwMode="auto">
          <a:xfrm>
            <a:off x="76199" y="2971800"/>
            <a:ext cx="4109663" cy="2743200"/>
          </a:xfrm>
          <a:prstGeom prst="rect">
            <a:avLst/>
          </a:prstGeom>
          <a:noFill/>
          <a:ln w="9525">
            <a:noFill/>
            <a:miter lim="800000"/>
            <a:headEnd/>
            <a:tailEnd/>
          </a:ln>
        </p:spPr>
      </p:pic>
      <p:sp>
        <p:nvSpPr>
          <p:cNvPr id="6" name="Rectangle 5"/>
          <p:cNvSpPr/>
          <p:nvPr/>
        </p:nvSpPr>
        <p:spPr>
          <a:xfrm>
            <a:off x="304800" y="5004780"/>
            <a:ext cx="2057400" cy="63402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The Carolinian stopping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Raleigh, North Carolina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in "Phase V" livery.</a:t>
            </a:r>
            <a:b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b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Wikipedia</a:t>
            </a:r>
          </a:p>
        </p:txBody>
      </p:sp>
      <p:sp>
        <p:nvSpPr>
          <p:cNvPr id="7" name="Rectangle 6"/>
          <p:cNvSpPr/>
          <p:nvPr/>
        </p:nvSpPr>
        <p:spPr>
          <a:xfrm>
            <a:off x="152400" y="1856900"/>
            <a:ext cx="5562600" cy="1077218"/>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3200" b="1" i="0" u="none" strike="noStrike" kern="1200" cap="none" spc="0" normalizeH="0" baseline="0" noProof="0" dirty="0">
                <a:ln>
                  <a:noFill/>
                </a:ln>
                <a:solidFill>
                  <a:srgbClr val="FFFFFF"/>
                </a:solidFill>
                <a:effectLst/>
                <a:uLnTx/>
                <a:uFillTx/>
                <a:latin typeface="Verdana" pitchFamily="34" charset="0"/>
                <a:ea typeface="+mn-ea"/>
                <a:cs typeface="+mn-cs"/>
              </a:rPr>
              <a:t>compare the Italian train to the U.S.A. train</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30753563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570756"/>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2400" b="1" dirty="0">
                <a:solidFill>
                  <a:schemeClr val="accent1">
                    <a:lumMod val="90000"/>
                  </a:schemeClr>
                </a:solidFill>
              </a:rPr>
              <a:t>industrial / technological design</a:t>
            </a:r>
          </a:p>
          <a:p>
            <a:pPr marL="0" indent="0" algn="ctr" eaLnBrk="1" hangingPunct="1">
              <a:spcBef>
                <a:spcPts val="0"/>
              </a:spcBef>
              <a:buNone/>
            </a:pPr>
            <a:r>
              <a:rPr lang="en-US" sz="2400" b="1" dirty="0">
                <a:solidFill>
                  <a:schemeClr val="accent1">
                    <a:lumMod val="90000"/>
                  </a:schemeClr>
                </a:solidFill>
              </a:rPr>
              <a:t>decoration</a:t>
            </a:r>
          </a:p>
          <a:p>
            <a:pPr marL="0" indent="0" algn="ctr" eaLnBrk="1" hangingPunct="1">
              <a:spcBef>
                <a:spcPts val="0"/>
              </a:spcBef>
              <a:buNone/>
            </a:pPr>
            <a:r>
              <a:rPr lang="en-US" sz="3600" b="1" dirty="0">
                <a:solidFill>
                  <a:srgbClr val="000000"/>
                </a:solidFill>
              </a:rPr>
              <a:t>landscape gardening</a:t>
            </a:r>
          </a:p>
          <a:p>
            <a:pPr marL="0" indent="0" algn="ctr" eaLnBrk="1" hangingPunct="1">
              <a:spcBef>
                <a:spcPts val="0"/>
              </a:spcBef>
              <a:buNone/>
            </a:pPr>
            <a:r>
              <a:rPr lang="en-US" sz="2400" b="1" dirty="0">
                <a:solidFill>
                  <a:schemeClr val="accent1">
                    <a:lumMod val="90000"/>
                  </a:schemeClr>
                </a:solidFill>
              </a:rPr>
              <a:t>cinema</a:t>
            </a:r>
            <a:endParaRPr lang="en-US" sz="2400" dirty="0">
              <a:solidFill>
                <a:schemeClr val="accent1">
                  <a:lumMod val="90000"/>
                </a:schemeClr>
              </a:solidFill>
            </a:endParaRPr>
          </a:p>
          <a:p>
            <a:pPr marL="0" indent="0" algn="ctr" eaLnBrk="1" hangingPunct="1">
              <a:spcBef>
                <a:spcPts val="0"/>
              </a:spcBef>
              <a:buNone/>
            </a:pPr>
            <a:r>
              <a:rPr lang="en-US" sz="2400" b="1" dirty="0">
                <a:solidFill>
                  <a:schemeClr val="accent1">
                    <a:lumMod val="90000"/>
                  </a:schemeClr>
                </a:solidFill>
              </a:rPr>
              <a:t>fashions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46644569"/>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60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899886" y="5892225"/>
            <a:ext cx="7315200" cy="58477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Garden façade of </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Villa </a:t>
            </a:r>
            <a:r>
              <a:rPr kumimoji="0" lang="en-US" sz="1600" b="1" i="1" u="none" strike="noStrike" kern="1200" cap="none" spc="0" normalizeH="0" baseline="0" noProof="0" dirty="0" err="1">
                <a:ln>
                  <a:noFill/>
                </a:ln>
                <a:solidFill>
                  <a:srgbClr val="FFFFFF"/>
                </a:solidFill>
                <a:effectLst/>
                <a:uLnTx/>
                <a:uFillTx/>
                <a:latin typeface="Verdana" pitchFamily="34" charset="0"/>
                <a:ea typeface="+mn-ea"/>
                <a:cs typeface="+mn-cs"/>
              </a:rPr>
              <a:t>Cetinale</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a:t>
            </a:r>
            <a:b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b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17</a:t>
            </a:r>
            <a:r>
              <a:rPr kumimoji="0" lang="en-US" sz="1600" b="1" i="0" u="none" strike="noStrike" kern="1200" cap="none" spc="0" normalizeH="0" baseline="30000" noProof="0" dirty="0">
                <a:ln>
                  <a:noFill/>
                </a:ln>
                <a:solidFill>
                  <a:srgbClr val="FFFFFF"/>
                </a:solidFill>
                <a:effectLst/>
                <a:uLnTx/>
                <a:uFillTx/>
                <a:latin typeface="Verdana" pitchFamily="34" charset="0"/>
                <a:ea typeface="+mn-ea"/>
                <a:cs typeface="+mn-cs"/>
              </a:rPr>
              <a:t>th</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-century Tuscany</a:t>
            </a:r>
            <a:endPar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1828800" y="6551842"/>
            <a:ext cx="5500914"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http://www.architecturaldigest.com/decor/2014-05/ned-lambton-villa-cetinale-siena-italy-slideshow</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571186777"/>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19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4810"/>
            <a:ext cx="9144000" cy="6092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1828800" y="6551842"/>
            <a:ext cx="5500914"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http://www.suggestkeyword.com/aXRhbGlhbiBnYXJkZW5z/</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3" name="Rectangle 2"/>
          <p:cNvSpPr/>
          <p:nvPr/>
        </p:nvSpPr>
        <p:spPr>
          <a:xfrm>
            <a:off x="2362200" y="2634683"/>
            <a:ext cx="4572000" cy="71096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The cloister of the Abbey of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Monreale</a:t>
            </a: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 Sicily, Italy</a:t>
            </a:r>
          </a:p>
        </p:txBody>
      </p:sp>
    </p:spTree>
    <p:extLst>
      <p:ext uri="{BB962C8B-B14F-4D97-AF65-F5344CB8AC3E}">
        <p14:creationId xmlns:p14="http://schemas.microsoft.com/office/powerpoint/2010/main" val="3396958274"/>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5362"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628741"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
        <p:nvSpPr>
          <p:cNvPr id="8" name="Text Box 7">
            <a:extLst>
              <a:ext uri="{FF2B5EF4-FFF2-40B4-BE49-F238E27FC236}">
                <a16:creationId xmlns:a16="http://schemas.microsoft.com/office/drawing/2014/main" id="{D0021F5C-2952-4B90-BC03-47C69465829C}"/>
              </a:ext>
            </a:extLst>
          </p:cNvPr>
          <p:cNvSpPr txBox="1">
            <a:spLocks noChangeArrowheads="1"/>
          </p:cNvSpPr>
          <p:nvPr/>
        </p:nvSpPr>
        <p:spPr bwMode="auto">
          <a:xfrm>
            <a:off x="4700093" y="2900402"/>
            <a:ext cx="1167307" cy="553998"/>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Rome</a:t>
            </a: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2637499"/>
      </p:ext>
    </p:extLst>
  </p:cSld>
  <p:clrMapOvr>
    <a:masterClrMapping/>
  </p:clrMapOvr>
  <p:transition/>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57" y="381000"/>
            <a:ext cx="9144000" cy="6100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828800" y="6551842"/>
            <a:ext cx="5500914"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http://www.architecturaldigest.com/celebrity-homes/2011/sting-trudie-styler-tuscan-garden-article</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1812169" y="6031468"/>
            <a:ext cx="5505033" cy="369332"/>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Sting and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Trudie</a:t>
            </a: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Styler'sTuscan</a:t>
            </a: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 Paradise</a:t>
            </a:r>
          </a:p>
        </p:txBody>
      </p:sp>
    </p:spTree>
    <p:extLst>
      <p:ext uri="{BB962C8B-B14F-4D97-AF65-F5344CB8AC3E}">
        <p14:creationId xmlns:p14="http://schemas.microsoft.com/office/powerpoint/2010/main" val="344429605"/>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570756"/>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2400" b="1" dirty="0">
                <a:solidFill>
                  <a:schemeClr val="accent1">
                    <a:lumMod val="90000"/>
                  </a:schemeClr>
                </a:solidFill>
              </a:rPr>
              <a:t>industrial / technological design</a:t>
            </a:r>
          </a:p>
          <a:p>
            <a:pPr marL="0" indent="0" algn="ctr" eaLnBrk="1" hangingPunct="1">
              <a:spcBef>
                <a:spcPts val="0"/>
              </a:spcBef>
              <a:buNone/>
            </a:pPr>
            <a:r>
              <a:rPr lang="en-US" sz="2400" b="1" dirty="0">
                <a:solidFill>
                  <a:schemeClr val="accent1">
                    <a:lumMod val="90000"/>
                  </a:schemeClr>
                </a:solidFill>
              </a:rPr>
              <a:t>decoration</a:t>
            </a:r>
          </a:p>
          <a:p>
            <a:pPr marL="0" indent="0" algn="ctr" eaLnBrk="1" hangingPunct="1">
              <a:spcBef>
                <a:spcPts val="0"/>
              </a:spcBef>
              <a:buNone/>
            </a:pPr>
            <a:r>
              <a:rPr lang="en-US" sz="2400" b="1" dirty="0">
                <a:solidFill>
                  <a:schemeClr val="accent1">
                    <a:lumMod val="90000"/>
                  </a:schemeClr>
                </a:solidFill>
              </a:rPr>
              <a:t>landscape gardening</a:t>
            </a:r>
          </a:p>
          <a:p>
            <a:pPr marL="0" indent="0" algn="ctr" eaLnBrk="1" hangingPunct="1">
              <a:spcBef>
                <a:spcPts val="0"/>
              </a:spcBef>
              <a:buNone/>
            </a:pPr>
            <a:r>
              <a:rPr lang="en-US" sz="3600" b="1" dirty="0">
                <a:solidFill>
                  <a:srgbClr val="000000"/>
                </a:solidFill>
              </a:rPr>
              <a:t>cinema</a:t>
            </a:r>
            <a:endParaRPr lang="en-US" sz="3600" dirty="0">
              <a:solidFill>
                <a:srgbClr val="000000"/>
              </a:solidFill>
            </a:endParaRPr>
          </a:p>
          <a:p>
            <a:pPr marL="0" indent="0" algn="ctr" eaLnBrk="1" hangingPunct="1">
              <a:spcBef>
                <a:spcPts val="0"/>
              </a:spcBef>
              <a:buNone/>
            </a:pPr>
            <a:r>
              <a:rPr lang="en-US" sz="2400" b="1" dirty="0">
                <a:solidFill>
                  <a:schemeClr val="accent1">
                    <a:lumMod val="90000"/>
                  </a:schemeClr>
                </a:solidFill>
              </a:rPr>
              <a:t>fashions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7224471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Rectangle 10"/>
          <p:cNvSpPr>
            <a:spLocks noChangeArrowheads="1"/>
          </p:cNvSpPr>
          <p:nvPr/>
        </p:nvSpPr>
        <p:spPr bwMode="auto">
          <a:xfrm>
            <a:off x="914400" y="2930604"/>
            <a:ext cx="7315200" cy="110799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6600" b="1" i="0" u="none" strike="noStrike" kern="1200" cap="none" spc="0" normalizeH="0" baseline="0" noProof="0" dirty="0">
                <a:ln>
                  <a:noFill/>
                </a:ln>
                <a:solidFill>
                  <a:srgbClr val="FFFFFF"/>
                </a:solidFill>
                <a:effectLst/>
                <a:uLnTx/>
                <a:uFillTx/>
                <a:latin typeface="Verdana" pitchFamily="34" charset="0"/>
                <a:ea typeface="+mn-ea"/>
                <a:cs typeface="+mn-cs"/>
              </a:rPr>
              <a:t>Federico</a:t>
            </a:r>
          </a:p>
        </p:txBody>
      </p:sp>
    </p:spTree>
    <p:extLst>
      <p:ext uri="{BB962C8B-B14F-4D97-AF65-F5344CB8AC3E}">
        <p14:creationId xmlns:p14="http://schemas.microsoft.com/office/powerpoint/2010/main" val="3959452194"/>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10"/>
          <p:cNvSpPr>
            <a:spLocks noChangeArrowheads="1"/>
          </p:cNvSpPr>
          <p:nvPr/>
        </p:nvSpPr>
        <p:spPr bwMode="auto">
          <a:xfrm>
            <a:off x="914400" y="4149804"/>
            <a:ext cx="7315200" cy="110799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6600" b="1" i="0" u="none" strike="noStrike" kern="1200" cap="none" spc="0" normalizeH="0" baseline="0" noProof="0" dirty="0">
                <a:ln>
                  <a:noFill/>
                </a:ln>
                <a:solidFill>
                  <a:srgbClr val="FFFFFF"/>
                </a:solidFill>
                <a:effectLst/>
                <a:uLnTx/>
                <a:uFillTx/>
                <a:latin typeface="Verdana" pitchFamily="34" charset="0"/>
                <a:ea typeface="+mn-ea"/>
                <a:cs typeface="+mn-cs"/>
              </a:rPr>
              <a:t>Fellini</a:t>
            </a:r>
          </a:p>
        </p:txBody>
      </p:sp>
      <p:sp>
        <p:nvSpPr>
          <p:cNvPr id="6" name="Rectangle 10"/>
          <p:cNvSpPr>
            <a:spLocks noChangeArrowheads="1"/>
          </p:cNvSpPr>
          <p:nvPr/>
        </p:nvSpPr>
        <p:spPr bwMode="auto">
          <a:xfrm>
            <a:off x="914400" y="2930604"/>
            <a:ext cx="7315200" cy="110799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6600" b="1" i="0" u="none" strike="noStrike" kern="1200" cap="none" spc="0" normalizeH="0" baseline="0" noProof="0" dirty="0">
                <a:ln>
                  <a:noFill/>
                </a:ln>
                <a:solidFill>
                  <a:srgbClr val="FFFFFF"/>
                </a:solidFill>
                <a:effectLst/>
                <a:uLnTx/>
                <a:uFillTx/>
                <a:latin typeface="Verdana" pitchFamily="34" charset="0"/>
                <a:ea typeface="+mn-ea"/>
                <a:cs typeface="+mn-cs"/>
              </a:rPr>
              <a:t>Federico</a:t>
            </a:r>
          </a:p>
        </p:txBody>
      </p:sp>
    </p:spTree>
    <p:extLst>
      <p:ext uri="{BB962C8B-B14F-4D97-AF65-F5344CB8AC3E}">
        <p14:creationId xmlns:p14="http://schemas.microsoft.com/office/powerpoint/2010/main" val="547088892"/>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srcRect/>
          <a:stretch>
            <a:fillRect/>
          </a:stretch>
        </p:blipFill>
        <p:spPr bwMode="auto">
          <a:xfrm>
            <a:off x="2570616" y="0"/>
            <a:ext cx="3997098" cy="5715000"/>
          </a:xfrm>
          <a:prstGeom prst="rect">
            <a:avLst/>
          </a:prstGeom>
          <a:noFill/>
          <a:ln w="9525">
            <a:noFill/>
            <a:miter lim="800000"/>
            <a:headEnd/>
            <a:tailEnd/>
          </a:ln>
        </p:spPr>
      </p:pic>
      <p:sp>
        <p:nvSpPr>
          <p:cNvPr id="8" name="Rectangle 10"/>
          <p:cNvSpPr>
            <a:spLocks noChangeArrowheads="1"/>
          </p:cNvSpPr>
          <p:nvPr/>
        </p:nvSpPr>
        <p:spPr bwMode="auto">
          <a:xfrm>
            <a:off x="2286000" y="5840647"/>
            <a:ext cx="4572000" cy="560153"/>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Federico Fellini</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200" b="1" i="0" u="none" strike="noStrike" kern="1200" cap="none" spc="0" normalizeH="0" baseline="0" noProof="0" dirty="0">
                <a:ln>
                  <a:noFill/>
                </a:ln>
                <a:solidFill>
                  <a:srgbClr val="FFFFFF"/>
                </a:solidFill>
                <a:effectLst/>
                <a:uLnTx/>
                <a:uFillTx/>
                <a:latin typeface="Verdana" pitchFamily="34" charset="0"/>
                <a:ea typeface="+mn-ea"/>
                <a:cs typeface="+mn-cs"/>
              </a:rPr>
              <a:t>Original movie poster by Giorgio Olivetti</a:t>
            </a:r>
          </a:p>
        </p:txBody>
      </p:sp>
      <p:sp>
        <p:nvSpPr>
          <p:cNvPr id="9" name="Rectangle 4"/>
          <p:cNvSpPr>
            <a:spLocks noChangeArrowheads="1"/>
          </p:cNvSpPr>
          <p:nvPr/>
        </p:nvSpPr>
        <p:spPr bwMode="auto">
          <a:xfrm>
            <a:off x="2839849" y="6553200"/>
            <a:ext cx="34531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http://giornale.regione.marche.it/archivio/num0400/art09.htm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54746376"/>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10"/>
          <p:cNvSpPr>
            <a:spLocks noChangeArrowheads="1"/>
          </p:cNvSpPr>
          <p:nvPr/>
        </p:nvSpPr>
        <p:spPr bwMode="auto">
          <a:xfrm>
            <a:off x="2286000" y="5840647"/>
            <a:ext cx="4572000" cy="338554"/>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Federico Fellini</a:t>
            </a:r>
          </a:p>
        </p:txBody>
      </p:sp>
      <p:sp>
        <p:nvSpPr>
          <p:cNvPr id="9" name="Rectangle 4"/>
          <p:cNvSpPr>
            <a:spLocks noChangeArrowheads="1"/>
          </p:cNvSpPr>
          <p:nvPr/>
        </p:nvSpPr>
        <p:spPr bwMode="auto">
          <a:xfrm>
            <a:off x="3204532" y="6553200"/>
            <a:ext cx="27238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http://news.bbc.co.uk/2/hi/europe/7925032.stm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457200" y="571500"/>
            <a:ext cx="8229600" cy="5143500"/>
          </a:xfrm>
          <a:prstGeom prst="rect">
            <a:avLst/>
          </a:prstGeom>
          <a:noFill/>
          <a:ln w="9525">
            <a:noFill/>
            <a:miter lim="800000"/>
            <a:headEnd/>
            <a:tailEnd/>
          </a:ln>
        </p:spPr>
      </p:pic>
    </p:spTree>
    <p:extLst>
      <p:ext uri="{BB962C8B-B14F-4D97-AF65-F5344CB8AC3E}">
        <p14:creationId xmlns:p14="http://schemas.microsoft.com/office/powerpoint/2010/main" val="1367798558"/>
      </p:ext>
    </p:extLst>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4"/>
          <p:cNvSpPr>
            <a:spLocks noChangeArrowheads="1"/>
          </p:cNvSpPr>
          <p:nvPr/>
        </p:nvSpPr>
        <p:spPr bwMode="auto">
          <a:xfrm>
            <a:off x="2399023" y="6553200"/>
            <a:ext cx="43348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http://en.wikipedia.org/wiki/Academy_Award_for_Best_Foreign_Language_Film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 name="Picture 3"/>
          <p:cNvPicPr>
            <a:picLocks noChangeAspect="1" noChangeArrowheads="1"/>
          </p:cNvPicPr>
          <p:nvPr/>
        </p:nvPicPr>
        <p:blipFill>
          <a:blip r:embed="rId4" cstate="print"/>
          <a:srcRect/>
          <a:stretch>
            <a:fillRect/>
          </a:stretch>
        </p:blipFill>
        <p:spPr bwMode="auto">
          <a:xfrm>
            <a:off x="685800" y="457200"/>
            <a:ext cx="6409957" cy="5715000"/>
          </a:xfrm>
          <a:prstGeom prst="rect">
            <a:avLst/>
          </a:prstGeom>
          <a:noFill/>
          <a:ln w="9525">
            <a:noFill/>
            <a:miter lim="800000"/>
            <a:headEnd/>
            <a:tailEnd/>
          </a:ln>
        </p:spPr>
      </p:pic>
      <p:pic>
        <p:nvPicPr>
          <p:cNvPr id="11" name="Picture 4"/>
          <p:cNvPicPr>
            <a:picLocks noChangeAspect="1" noChangeArrowheads="1"/>
          </p:cNvPicPr>
          <p:nvPr/>
        </p:nvPicPr>
        <p:blipFill>
          <a:blip r:embed="rId5" cstate="print"/>
          <a:srcRect/>
          <a:stretch>
            <a:fillRect/>
          </a:stretch>
        </p:blipFill>
        <p:spPr bwMode="auto">
          <a:xfrm>
            <a:off x="6629400" y="2209800"/>
            <a:ext cx="2486025" cy="3810000"/>
          </a:xfrm>
          <a:prstGeom prst="rect">
            <a:avLst/>
          </a:prstGeom>
          <a:noFill/>
          <a:ln w="9525">
            <a:noFill/>
            <a:miter lim="800000"/>
            <a:headEnd/>
            <a:tailEnd/>
          </a:ln>
        </p:spPr>
      </p:pic>
      <p:sp>
        <p:nvSpPr>
          <p:cNvPr id="12" name="Freeform 11"/>
          <p:cNvSpPr/>
          <p:nvPr/>
        </p:nvSpPr>
        <p:spPr bwMode="auto">
          <a:xfrm>
            <a:off x="660400" y="4151086"/>
            <a:ext cx="5861352" cy="2010229"/>
          </a:xfrm>
          <a:custGeom>
            <a:avLst/>
            <a:gdLst>
              <a:gd name="connsiteX0" fmla="*/ 79829 w 5861352"/>
              <a:gd name="connsiteY0" fmla="*/ 551543 h 2010229"/>
              <a:gd name="connsiteX1" fmla="*/ 486229 w 5861352"/>
              <a:gd name="connsiteY1" fmla="*/ 493485 h 2010229"/>
              <a:gd name="connsiteX2" fmla="*/ 849086 w 5861352"/>
              <a:gd name="connsiteY2" fmla="*/ 464457 h 2010229"/>
              <a:gd name="connsiteX3" fmla="*/ 1197429 w 5861352"/>
              <a:gd name="connsiteY3" fmla="*/ 464457 h 2010229"/>
              <a:gd name="connsiteX4" fmla="*/ 1647371 w 5861352"/>
              <a:gd name="connsiteY4" fmla="*/ 449943 h 2010229"/>
              <a:gd name="connsiteX5" fmla="*/ 1952171 w 5861352"/>
              <a:gd name="connsiteY5" fmla="*/ 449943 h 2010229"/>
              <a:gd name="connsiteX6" fmla="*/ 2169886 w 5861352"/>
              <a:gd name="connsiteY6" fmla="*/ 449943 h 2010229"/>
              <a:gd name="connsiteX7" fmla="*/ 2358571 w 5861352"/>
              <a:gd name="connsiteY7" fmla="*/ 478971 h 2010229"/>
              <a:gd name="connsiteX8" fmla="*/ 2561771 w 5861352"/>
              <a:gd name="connsiteY8" fmla="*/ 478971 h 2010229"/>
              <a:gd name="connsiteX9" fmla="*/ 2634343 w 5861352"/>
              <a:gd name="connsiteY9" fmla="*/ 420914 h 2010229"/>
              <a:gd name="connsiteX10" fmla="*/ 2648857 w 5861352"/>
              <a:gd name="connsiteY10" fmla="*/ 232228 h 2010229"/>
              <a:gd name="connsiteX11" fmla="*/ 2721429 w 5861352"/>
              <a:gd name="connsiteY11" fmla="*/ 101600 h 2010229"/>
              <a:gd name="connsiteX12" fmla="*/ 2808514 w 5861352"/>
              <a:gd name="connsiteY12" fmla="*/ 14514 h 2010229"/>
              <a:gd name="connsiteX13" fmla="*/ 3243943 w 5861352"/>
              <a:gd name="connsiteY13" fmla="*/ 14514 h 2010229"/>
              <a:gd name="connsiteX14" fmla="*/ 3635829 w 5861352"/>
              <a:gd name="connsiteY14" fmla="*/ 14514 h 2010229"/>
              <a:gd name="connsiteX15" fmla="*/ 3969657 w 5861352"/>
              <a:gd name="connsiteY15" fmla="*/ 14514 h 2010229"/>
              <a:gd name="connsiteX16" fmla="*/ 4390571 w 5861352"/>
              <a:gd name="connsiteY16" fmla="*/ 14514 h 2010229"/>
              <a:gd name="connsiteX17" fmla="*/ 4796971 w 5861352"/>
              <a:gd name="connsiteY17" fmla="*/ 29028 h 2010229"/>
              <a:gd name="connsiteX18" fmla="*/ 5058229 w 5861352"/>
              <a:gd name="connsiteY18" fmla="*/ 29028 h 2010229"/>
              <a:gd name="connsiteX19" fmla="*/ 5246914 w 5861352"/>
              <a:gd name="connsiteY19" fmla="*/ 29028 h 2010229"/>
              <a:gd name="connsiteX20" fmla="*/ 5421086 w 5861352"/>
              <a:gd name="connsiteY20" fmla="*/ 72571 h 2010229"/>
              <a:gd name="connsiteX21" fmla="*/ 5566229 w 5861352"/>
              <a:gd name="connsiteY21" fmla="*/ 217714 h 2010229"/>
              <a:gd name="connsiteX22" fmla="*/ 5609771 w 5861352"/>
              <a:gd name="connsiteY22" fmla="*/ 333828 h 2010229"/>
              <a:gd name="connsiteX23" fmla="*/ 5798457 w 5861352"/>
              <a:gd name="connsiteY23" fmla="*/ 566057 h 2010229"/>
              <a:gd name="connsiteX24" fmla="*/ 5827486 w 5861352"/>
              <a:gd name="connsiteY24" fmla="*/ 667657 h 2010229"/>
              <a:gd name="connsiteX25" fmla="*/ 5856514 w 5861352"/>
              <a:gd name="connsiteY25" fmla="*/ 957943 h 2010229"/>
              <a:gd name="connsiteX26" fmla="*/ 5798457 w 5861352"/>
              <a:gd name="connsiteY26" fmla="*/ 1117600 h 2010229"/>
              <a:gd name="connsiteX27" fmla="*/ 5479143 w 5861352"/>
              <a:gd name="connsiteY27" fmla="*/ 1233714 h 2010229"/>
              <a:gd name="connsiteX28" fmla="*/ 5217886 w 5861352"/>
              <a:gd name="connsiteY28" fmla="*/ 1262743 h 2010229"/>
              <a:gd name="connsiteX29" fmla="*/ 5072743 w 5861352"/>
              <a:gd name="connsiteY29" fmla="*/ 1277257 h 2010229"/>
              <a:gd name="connsiteX30" fmla="*/ 4826000 w 5861352"/>
              <a:gd name="connsiteY30" fmla="*/ 1320800 h 2010229"/>
              <a:gd name="connsiteX31" fmla="*/ 4550229 w 5861352"/>
              <a:gd name="connsiteY31" fmla="*/ 1393371 h 2010229"/>
              <a:gd name="connsiteX32" fmla="*/ 4216400 w 5861352"/>
              <a:gd name="connsiteY32" fmla="*/ 1524000 h 2010229"/>
              <a:gd name="connsiteX33" fmla="*/ 3751943 w 5861352"/>
              <a:gd name="connsiteY33" fmla="*/ 1494971 h 2010229"/>
              <a:gd name="connsiteX34" fmla="*/ 3331029 w 5861352"/>
              <a:gd name="connsiteY34" fmla="*/ 1422400 h 2010229"/>
              <a:gd name="connsiteX35" fmla="*/ 3243943 w 5861352"/>
              <a:gd name="connsiteY35" fmla="*/ 1436914 h 2010229"/>
              <a:gd name="connsiteX36" fmla="*/ 3127829 w 5861352"/>
              <a:gd name="connsiteY36" fmla="*/ 1465943 h 2010229"/>
              <a:gd name="connsiteX37" fmla="*/ 2808514 w 5861352"/>
              <a:gd name="connsiteY37" fmla="*/ 1611085 h 2010229"/>
              <a:gd name="connsiteX38" fmla="*/ 2445657 w 5861352"/>
              <a:gd name="connsiteY38" fmla="*/ 1741714 h 2010229"/>
              <a:gd name="connsiteX39" fmla="*/ 1908629 w 5861352"/>
              <a:gd name="connsiteY39" fmla="*/ 1843314 h 2010229"/>
              <a:gd name="connsiteX40" fmla="*/ 1879600 w 5861352"/>
              <a:gd name="connsiteY40" fmla="*/ 1843314 h 2010229"/>
              <a:gd name="connsiteX41" fmla="*/ 1589314 w 5861352"/>
              <a:gd name="connsiteY41" fmla="*/ 1959428 h 2010229"/>
              <a:gd name="connsiteX42" fmla="*/ 1197429 w 5861352"/>
              <a:gd name="connsiteY42" fmla="*/ 1944914 h 2010229"/>
              <a:gd name="connsiteX43" fmla="*/ 994229 w 5861352"/>
              <a:gd name="connsiteY43" fmla="*/ 1988457 h 2010229"/>
              <a:gd name="connsiteX44" fmla="*/ 747486 w 5861352"/>
              <a:gd name="connsiteY44" fmla="*/ 1988457 h 2010229"/>
              <a:gd name="connsiteX45" fmla="*/ 297543 w 5861352"/>
              <a:gd name="connsiteY45" fmla="*/ 1857828 h 2010229"/>
              <a:gd name="connsiteX46" fmla="*/ 108857 w 5861352"/>
              <a:gd name="connsiteY46" fmla="*/ 1756228 h 2010229"/>
              <a:gd name="connsiteX47" fmla="*/ 50800 w 5861352"/>
              <a:gd name="connsiteY47" fmla="*/ 1669143 h 2010229"/>
              <a:gd name="connsiteX48" fmla="*/ 7257 w 5861352"/>
              <a:gd name="connsiteY48" fmla="*/ 1538514 h 2010229"/>
              <a:gd name="connsiteX49" fmla="*/ 7257 w 5861352"/>
              <a:gd name="connsiteY49" fmla="*/ 1509485 h 2010229"/>
              <a:gd name="connsiteX50" fmla="*/ 36286 w 5861352"/>
              <a:gd name="connsiteY50" fmla="*/ 1277257 h 2010229"/>
              <a:gd name="connsiteX51" fmla="*/ 50800 w 5861352"/>
              <a:gd name="connsiteY51" fmla="*/ 928914 h 2010229"/>
              <a:gd name="connsiteX52" fmla="*/ 7257 w 5861352"/>
              <a:gd name="connsiteY52" fmla="*/ 754743 h 2010229"/>
              <a:gd name="connsiteX53" fmla="*/ 79829 w 5861352"/>
              <a:gd name="connsiteY53" fmla="*/ 551543 h 2010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861352" h="2010229">
                <a:moveTo>
                  <a:pt x="79829" y="551543"/>
                </a:moveTo>
                <a:cubicBezTo>
                  <a:pt x="159658" y="508000"/>
                  <a:pt x="358020" y="507999"/>
                  <a:pt x="486229" y="493485"/>
                </a:cubicBezTo>
                <a:cubicBezTo>
                  <a:pt x="614438" y="478971"/>
                  <a:pt x="730553" y="469295"/>
                  <a:pt x="849086" y="464457"/>
                </a:cubicBezTo>
                <a:cubicBezTo>
                  <a:pt x="967619" y="459619"/>
                  <a:pt x="1064382" y="466876"/>
                  <a:pt x="1197429" y="464457"/>
                </a:cubicBezTo>
                <a:cubicBezTo>
                  <a:pt x="1330476" y="462038"/>
                  <a:pt x="1521581" y="452362"/>
                  <a:pt x="1647371" y="449943"/>
                </a:cubicBezTo>
                <a:cubicBezTo>
                  <a:pt x="1773161" y="447524"/>
                  <a:pt x="1952171" y="449943"/>
                  <a:pt x="1952171" y="449943"/>
                </a:cubicBezTo>
                <a:cubicBezTo>
                  <a:pt x="2039257" y="449943"/>
                  <a:pt x="2102153" y="445105"/>
                  <a:pt x="2169886" y="449943"/>
                </a:cubicBezTo>
                <a:cubicBezTo>
                  <a:pt x="2237619" y="454781"/>
                  <a:pt x="2293257" y="474133"/>
                  <a:pt x="2358571" y="478971"/>
                </a:cubicBezTo>
                <a:cubicBezTo>
                  <a:pt x="2423885" y="483809"/>
                  <a:pt x="2515809" y="488647"/>
                  <a:pt x="2561771" y="478971"/>
                </a:cubicBezTo>
                <a:cubicBezTo>
                  <a:pt x="2607733" y="469295"/>
                  <a:pt x="2619829" y="462038"/>
                  <a:pt x="2634343" y="420914"/>
                </a:cubicBezTo>
                <a:cubicBezTo>
                  <a:pt x="2648857" y="379790"/>
                  <a:pt x="2634343" y="285447"/>
                  <a:pt x="2648857" y="232228"/>
                </a:cubicBezTo>
                <a:cubicBezTo>
                  <a:pt x="2663371" y="179009"/>
                  <a:pt x="2694820" y="137886"/>
                  <a:pt x="2721429" y="101600"/>
                </a:cubicBezTo>
                <a:cubicBezTo>
                  <a:pt x="2748038" y="65314"/>
                  <a:pt x="2721428" y="29028"/>
                  <a:pt x="2808514" y="14514"/>
                </a:cubicBezTo>
                <a:cubicBezTo>
                  <a:pt x="2895600" y="0"/>
                  <a:pt x="3243943" y="14514"/>
                  <a:pt x="3243943" y="14514"/>
                </a:cubicBezTo>
                <a:lnTo>
                  <a:pt x="3635829" y="14514"/>
                </a:lnTo>
                <a:lnTo>
                  <a:pt x="3969657" y="14514"/>
                </a:lnTo>
                <a:lnTo>
                  <a:pt x="4390571" y="14514"/>
                </a:lnTo>
                <a:cubicBezTo>
                  <a:pt x="4528457" y="16933"/>
                  <a:pt x="4685695" y="26609"/>
                  <a:pt x="4796971" y="29028"/>
                </a:cubicBezTo>
                <a:cubicBezTo>
                  <a:pt x="4908247" y="31447"/>
                  <a:pt x="5058229" y="29028"/>
                  <a:pt x="5058229" y="29028"/>
                </a:cubicBezTo>
                <a:cubicBezTo>
                  <a:pt x="5133219" y="29028"/>
                  <a:pt x="5186438" y="21771"/>
                  <a:pt x="5246914" y="29028"/>
                </a:cubicBezTo>
                <a:cubicBezTo>
                  <a:pt x="5307390" y="36285"/>
                  <a:pt x="5367867" y="41123"/>
                  <a:pt x="5421086" y="72571"/>
                </a:cubicBezTo>
                <a:cubicBezTo>
                  <a:pt x="5474305" y="104019"/>
                  <a:pt x="5534781" y="174171"/>
                  <a:pt x="5566229" y="217714"/>
                </a:cubicBezTo>
                <a:cubicBezTo>
                  <a:pt x="5597677" y="261257"/>
                  <a:pt x="5571066" y="275771"/>
                  <a:pt x="5609771" y="333828"/>
                </a:cubicBezTo>
                <a:cubicBezTo>
                  <a:pt x="5648476" y="391885"/>
                  <a:pt x="5762171" y="510419"/>
                  <a:pt x="5798457" y="566057"/>
                </a:cubicBezTo>
                <a:cubicBezTo>
                  <a:pt x="5834743" y="621695"/>
                  <a:pt x="5817810" y="602343"/>
                  <a:pt x="5827486" y="667657"/>
                </a:cubicBezTo>
                <a:cubicBezTo>
                  <a:pt x="5837162" y="732971"/>
                  <a:pt x="5861352" y="882953"/>
                  <a:pt x="5856514" y="957943"/>
                </a:cubicBezTo>
                <a:cubicBezTo>
                  <a:pt x="5851676" y="1032934"/>
                  <a:pt x="5861352" y="1071638"/>
                  <a:pt x="5798457" y="1117600"/>
                </a:cubicBezTo>
                <a:cubicBezTo>
                  <a:pt x="5735562" y="1163562"/>
                  <a:pt x="5575905" y="1209524"/>
                  <a:pt x="5479143" y="1233714"/>
                </a:cubicBezTo>
                <a:cubicBezTo>
                  <a:pt x="5382381" y="1257904"/>
                  <a:pt x="5217886" y="1262743"/>
                  <a:pt x="5217886" y="1262743"/>
                </a:cubicBezTo>
                <a:cubicBezTo>
                  <a:pt x="5150153" y="1270000"/>
                  <a:pt x="5138057" y="1267581"/>
                  <a:pt x="5072743" y="1277257"/>
                </a:cubicBezTo>
                <a:cubicBezTo>
                  <a:pt x="5007429" y="1286933"/>
                  <a:pt x="4913086" y="1301448"/>
                  <a:pt x="4826000" y="1320800"/>
                </a:cubicBezTo>
                <a:cubicBezTo>
                  <a:pt x="4738914" y="1340152"/>
                  <a:pt x="4651829" y="1359504"/>
                  <a:pt x="4550229" y="1393371"/>
                </a:cubicBezTo>
                <a:cubicBezTo>
                  <a:pt x="4448629" y="1427238"/>
                  <a:pt x="4349448" y="1507067"/>
                  <a:pt x="4216400" y="1524000"/>
                </a:cubicBezTo>
                <a:cubicBezTo>
                  <a:pt x="4083352" y="1540933"/>
                  <a:pt x="3899505" y="1511904"/>
                  <a:pt x="3751943" y="1494971"/>
                </a:cubicBezTo>
                <a:cubicBezTo>
                  <a:pt x="3604381" y="1478038"/>
                  <a:pt x="3415696" y="1432076"/>
                  <a:pt x="3331029" y="1422400"/>
                </a:cubicBezTo>
                <a:cubicBezTo>
                  <a:pt x="3246362" y="1412724"/>
                  <a:pt x="3277810" y="1429657"/>
                  <a:pt x="3243943" y="1436914"/>
                </a:cubicBezTo>
                <a:cubicBezTo>
                  <a:pt x="3210076" y="1444171"/>
                  <a:pt x="3200401" y="1436914"/>
                  <a:pt x="3127829" y="1465943"/>
                </a:cubicBezTo>
                <a:cubicBezTo>
                  <a:pt x="3055257" y="1494972"/>
                  <a:pt x="2922209" y="1565123"/>
                  <a:pt x="2808514" y="1611085"/>
                </a:cubicBezTo>
                <a:cubicBezTo>
                  <a:pt x="2694819" y="1657047"/>
                  <a:pt x="2595638" y="1703009"/>
                  <a:pt x="2445657" y="1741714"/>
                </a:cubicBezTo>
                <a:cubicBezTo>
                  <a:pt x="2295676" y="1780419"/>
                  <a:pt x="2002972" y="1826381"/>
                  <a:pt x="1908629" y="1843314"/>
                </a:cubicBezTo>
                <a:cubicBezTo>
                  <a:pt x="1814286" y="1860247"/>
                  <a:pt x="1932819" y="1823962"/>
                  <a:pt x="1879600" y="1843314"/>
                </a:cubicBezTo>
                <a:cubicBezTo>
                  <a:pt x="1826381" y="1862666"/>
                  <a:pt x="1703009" y="1942495"/>
                  <a:pt x="1589314" y="1959428"/>
                </a:cubicBezTo>
                <a:cubicBezTo>
                  <a:pt x="1475619" y="1976361"/>
                  <a:pt x="1296610" y="1940076"/>
                  <a:pt x="1197429" y="1944914"/>
                </a:cubicBezTo>
                <a:cubicBezTo>
                  <a:pt x="1098248" y="1949752"/>
                  <a:pt x="1069219" y="1981200"/>
                  <a:pt x="994229" y="1988457"/>
                </a:cubicBezTo>
                <a:cubicBezTo>
                  <a:pt x="919239" y="1995714"/>
                  <a:pt x="863600" y="2010229"/>
                  <a:pt x="747486" y="1988457"/>
                </a:cubicBezTo>
                <a:cubicBezTo>
                  <a:pt x="631372" y="1966685"/>
                  <a:pt x="403981" y="1896533"/>
                  <a:pt x="297543" y="1857828"/>
                </a:cubicBezTo>
                <a:cubicBezTo>
                  <a:pt x="191105" y="1819123"/>
                  <a:pt x="149981" y="1787675"/>
                  <a:pt x="108857" y="1756228"/>
                </a:cubicBezTo>
                <a:cubicBezTo>
                  <a:pt x="67733" y="1724781"/>
                  <a:pt x="67733" y="1705429"/>
                  <a:pt x="50800" y="1669143"/>
                </a:cubicBezTo>
                <a:cubicBezTo>
                  <a:pt x="33867" y="1632857"/>
                  <a:pt x="14514" y="1565124"/>
                  <a:pt x="7257" y="1538514"/>
                </a:cubicBezTo>
                <a:cubicBezTo>
                  <a:pt x="0" y="1511904"/>
                  <a:pt x="2419" y="1553028"/>
                  <a:pt x="7257" y="1509485"/>
                </a:cubicBezTo>
                <a:cubicBezTo>
                  <a:pt x="12095" y="1465942"/>
                  <a:pt x="29029" y="1374019"/>
                  <a:pt x="36286" y="1277257"/>
                </a:cubicBezTo>
                <a:cubicBezTo>
                  <a:pt x="43543" y="1180495"/>
                  <a:pt x="55638" y="1016000"/>
                  <a:pt x="50800" y="928914"/>
                </a:cubicBezTo>
                <a:cubicBezTo>
                  <a:pt x="45962" y="841828"/>
                  <a:pt x="0" y="812800"/>
                  <a:pt x="7257" y="754743"/>
                </a:cubicBezTo>
                <a:cubicBezTo>
                  <a:pt x="14514" y="696686"/>
                  <a:pt x="0" y="595086"/>
                  <a:pt x="79829" y="551543"/>
                </a:cubicBezTo>
                <a:close/>
              </a:path>
            </a:pathLst>
          </a:cu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4" name="Freeform 13"/>
          <p:cNvSpPr/>
          <p:nvPr/>
        </p:nvSpPr>
        <p:spPr bwMode="auto">
          <a:xfrm>
            <a:off x="469295" y="350762"/>
            <a:ext cx="6536267" cy="2489200"/>
          </a:xfrm>
          <a:custGeom>
            <a:avLst/>
            <a:gdLst>
              <a:gd name="connsiteX0" fmla="*/ 1983619 w 6536267"/>
              <a:gd name="connsiteY0" fmla="*/ 2392438 h 2489200"/>
              <a:gd name="connsiteX1" fmla="*/ 2680305 w 6536267"/>
              <a:gd name="connsiteY1" fmla="*/ 2406952 h 2489200"/>
              <a:gd name="connsiteX2" fmla="*/ 3072191 w 6536267"/>
              <a:gd name="connsiteY2" fmla="*/ 2392438 h 2489200"/>
              <a:gd name="connsiteX3" fmla="*/ 3246362 w 6536267"/>
              <a:gd name="connsiteY3" fmla="*/ 1986038 h 2489200"/>
              <a:gd name="connsiteX4" fmla="*/ 4073676 w 6536267"/>
              <a:gd name="connsiteY4" fmla="*/ 1971524 h 2489200"/>
              <a:gd name="connsiteX5" fmla="*/ 4625219 w 6536267"/>
              <a:gd name="connsiteY5" fmla="*/ 2015067 h 2489200"/>
              <a:gd name="connsiteX6" fmla="*/ 5031619 w 6536267"/>
              <a:gd name="connsiteY6" fmla="*/ 2015067 h 2489200"/>
              <a:gd name="connsiteX7" fmla="*/ 5496076 w 6536267"/>
              <a:gd name="connsiteY7" fmla="*/ 1986038 h 2489200"/>
              <a:gd name="connsiteX8" fmla="*/ 5931505 w 6536267"/>
              <a:gd name="connsiteY8" fmla="*/ 1957009 h 2489200"/>
              <a:gd name="connsiteX9" fmla="*/ 6265334 w 6536267"/>
              <a:gd name="connsiteY9" fmla="*/ 1957009 h 2489200"/>
              <a:gd name="connsiteX10" fmla="*/ 6395962 w 6536267"/>
              <a:gd name="connsiteY10" fmla="*/ 1855409 h 2489200"/>
              <a:gd name="connsiteX11" fmla="*/ 6468534 w 6536267"/>
              <a:gd name="connsiteY11" fmla="*/ 1594152 h 2489200"/>
              <a:gd name="connsiteX12" fmla="*/ 6512076 w 6536267"/>
              <a:gd name="connsiteY12" fmla="*/ 1231295 h 2489200"/>
              <a:gd name="connsiteX13" fmla="*/ 6512076 w 6536267"/>
              <a:gd name="connsiteY13" fmla="*/ 970038 h 2489200"/>
              <a:gd name="connsiteX14" fmla="*/ 6512076 w 6536267"/>
              <a:gd name="connsiteY14" fmla="*/ 636209 h 2489200"/>
              <a:gd name="connsiteX15" fmla="*/ 6526591 w 6536267"/>
              <a:gd name="connsiteY15" fmla="*/ 433009 h 2489200"/>
              <a:gd name="connsiteX16" fmla="*/ 6454019 w 6536267"/>
              <a:gd name="connsiteY16" fmla="*/ 171752 h 2489200"/>
              <a:gd name="connsiteX17" fmla="*/ 6279848 w 6536267"/>
              <a:gd name="connsiteY17" fmla="*/ 84667 h 2489200"/>
              <a:gd name="connsiteX18" fmla="*/ 5931505 w 6536267"/>
              <a:gd name="connsiteY18" fmla="*/ 41124 h 2489200"/>
              <a:gd name="connsiteX19" fmla="*/ 5655734 w 6536267"/>
              <a:gd name="connsiteY19" fmla="*/ 12095 h 2489200"/>
              <a:gd name="connsiteX20" fmla="*/ 5481562 w 6536267"/>
              <a:gd name="connsiteY20" fmla="*/ 12095 h 2489200"/>
              <a:gd name="connsiteX21" fmla="*/ 5292876 w 6536267"/>
              <a:gd name="connsiteY21" fmla="*/ 12095 h 2489200"/>
              <a:gd name="connsiteX22" fmla="*/ 5104191 w 6536267"/>
              <a:gd name="connsiteY22" fmla="*/ 84667 h 2489200"/>
              <a:gd name="connsiteX23" fmla="*/ 5060648 w 6536267"/>
              <a:gd name="connsiteY23" fmla="*/ 157238 h 2489200"/>
              <a:gd name="connsiteX24" fmla="*/ 5060648 w 6536267"/>
              <a:gd name="connsiteY24" fmla="*/ 302381 h 2489200"/>
              <a:gd name="connsiteX25" fmla="*/ 5060648 w 6536267"/>
              <a:gd name="connsiteY25" fmla="*/ 360438 h 2489200"/>
              <a:gd name="connsiteX26" fmla="*/ 5046134 w 6536267"/>
              <a:gd name="connsiteY26" fmla="*/ 433009 h 2489200"/>
              <a:gd name="connsiteX27" fmla="*/ 4915505 w 6536267"/>
              <a:gd name="connsiteY27" fmla="*/ 505581 h 2489200"/>
              <a:gd name="connsiteX28" fmla="*/ 4639734 w 6536267"/>
              <a:gd name="connsiteY28" fmla="*/ 520095 h 2489200"/>
              <a:gd name="connsiteX29" fmla="*/ 4422019 w 6536267"/>
              <a:gd name="connsiteY29" fmla="*/ 520095 h 2489200"/>
              <a:gd name="connsiteX30" fmla="*/ 4117219 w 6536267"/>
              <a:gd name="connsiteY30" fmla="*/ 520095 h 2489200"/>
              <a:gd name="connsiteX31" fmla="*/ 4001105 w 6536267"/>
              <a:gd name="connsiteY31" fmla="*/ 505581 h 2489200"/>
              <a:gd name="connsiteX32" fmla="*/ 3652762 w 6536267"/>
              <a:gd name="connsiteY32" fmla="*/ 520095 h 2489200"/>
              <a:gd name="connsiteX33" fmla="*/ 3493105 w 6536267"/>
              <a:gd name="connsiteY33" fmla="*/ 520095 h 2489200"/>
              <a:gd name="connsiteX34" fmla="*/ 3217334 w 6536267"/>
              <a:gd name="connsiteY34" fmla="*/ 549124 h 2489200"/>
              <a:gd name="connsiteX35" fmla="*/ 2912534 w 6536267"/>
              <a:gd name="connsiteY35" fmla="*/ 534609 h 2489200"/>
              <a:gd name="connsiteX36" fmla="*/ 2636762 w 6536267"/>
              <a:gd name="connsiteY36" fmla="*/ 549124 h 2489200"/>
              <a:gd name="connsiteX37" fmla="*/ 2302934 w 6536267"/>
              <a:gd name="connsiteY37" fmla="*/ 520095 h 2489200"/>
              <a:gd name="connsiteX38" fmla="*/ 1983619 w 6536267"/>
              <a:gd name="connsiteY38" fmla="*/ 505581 h 2489200"/>
              <a:gd name="connsiteX39" fmla="*/ 1780419 w 6536267"/>
              <a:gd name="connsiteY39" fmla="*/ 520095 h 2489200"/>
              <a:gd name="connsiteX40" fmla="*/ 1562705 w 6536267"/>
              <a:gd name="connsiteY40" fmla="*/ 520095 h 2489200"/>
              <a:gd name="connsiteX41" fmla="*/ 1228876 w 6536267"/>
              <a:gd name="connsiteY41" fmla="*/ 578152 h 2489200"/>
              <a:gd name="connsiteX42" fmla="*/ 938591 w 6536267"/>
              <a:gd name="connsiteY42" fmla="*/ 578152 h 2489200"/>
              <a:gd name="connsiteX43" fmla="*/ 735391 w 6536267"/>
              <a:gd name="connsiteY43" fmla="*/ 621695 h 2489200"/>
              <a:gd name="connsiteX44" fmla="*/ 503162 w 6536267"/>
              <a:gd name="connsiteY44" fmla="*/ 621695 h 2489200"/>
              <a:gd name="connsiteX45" fmla="*/ 256419 w 6536267"/>
              <a:gd name="connsiteY45" fmla="*/ 679752 h 2489200"/>
              <a:gd name="connsiteX46" fmla="*/ 67734 w 6536267"/>
              <a:gd name="connsiteY46" fmla="*/ 984552 h 2489200"/>
              <a:gd name="connsiteX47" fmla="*/ 38705 w 6536267"/>
              <a:gd name="connsiteY47" fmla="*/ 1361924 h 2489200"/>
              <a:gd name="connsiteX48" fmla="*/ 9676 w 6536267"/>
              <a:gd name="connsiteY48" fmla="*/ 1652209 h 2489200"/>
              <a:gd name="connsiteX49" fmla="*/ 96762 w 6536267"/>
              <a:gd name="connsiteY49" fmla="*/ 1898952 h 2489200"/>
              <a:gd name="connsiteX50" fmla="*/ 169334 w 6536267"/>
              <a:gd name="connsiteY50" fmla="*/ 2058609 h 2489200"/>
              <a:gd name="connsiteX51" fmla="*/ 212876 w 6536267"/>
              <a:gd name="connsiteY51" fmla="*/ 2319867 h 2489200"/>
              <a:gd name="connsiteX52" fmla="*/ 212876 w 6536267"/>
              <a:gd name="connsiteY52" fmla="*/ 2319867 h 2489200"/>
              <a:gd name="connsiteX53" fmla="*/ 299962 w 6536267"/>
              <a:gd name="connsiteY53" fmla="*/ 2406952 h 2489200"/>
              <a:gd name="connsiteX54" fmla="*/ 488648 w 6536267"/>
              <a:gd name="connsiteY54" fmla="*/ 2392438 h 2489200"/>
              <a:gd name="connsiteX55" fmla="*/ 677334 w 6536267"/>
              <a:gd name="connsiteY55" fmla="*/ 2406952 h 2489200"/>
              <a:gd name="connsiteX56" fmla="*/ 895048 w 6536267"/>
              <a:gd name="connsiteY56" fmla="*/ 2465009 h 2489200"/>
              <a:gd name="connsiteX57" fmla="*/ 1170819 w 6536267"/>
              <a:gd name="connsiteY57" fmla="*/ 2479524 h 2489200"/>
              <a:gd name="connsiteX58" fmla="*/ 1403048 w 6536267"/>
              <a:gd name="connsiteY58" fmla="*/ 2479524 h 2489200"/>
              <a:gd name="connsiteX59" fmla="*/ 1562705 w 6536267"/>
              <a:gd name="connsiteY59" fmla="*/ 2421467 h 2489200"/>
              <a:gd name="connsiteX60" fmla="*/ 1707848 w 6536267"/>
              <a:gd name="connsiteY60" fmla="*/ 2421467 h 2489200"/>
              <a:gd name="connsiteX61" fmla="*/ 1852991 w 6536267"/>
              <a:gd name="connsiteY61" fmla="*/ 2421467 h 2489200"/>
              <a:gd name="connsiteX62" fmla="*/ 2070705 w 6536267"/>
              <a:gd name="connsiteY62" fmla="*/ 2421467 h 2489200"/>
              <a:gd name="connsiteX63" fmla="*/ 2099734 w 6536267"/>
              <a:gd name="connsiteY63" fmla="*/ 2406952 h 248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536267" h="2489200">
                <a:moveTo>
                  <a:pt x="1983619" y="2392438"/>
                </a:moveTo>
                <a:lnTo>
                  <a:pt x="2680305" y="2406952"/>
                </a:lnTo>
                <a:cubicBezTo>
                  <a:pt x="2861734" y="2406952"/>
                  <a:pt x="2977848" y="2462590"/>
                  <a:pt x="3072191" y="2392438"/>
                </a:cubicBezTo>
                <a:cubicBezTo>
                  <a:pt x="3166534" y="2322286"/>
                  <a:pt x="3079448" y="2056190"/>
                  <a:pt x="3246362" y="1986038"/>
                </a:cubicBezTo>
                <a:cubicBezTo>
                  <a:pt x="3413276" y="1915886"/>
                  <a:pt x="3843867" y="1966686"/>
                  <a:pt x="4073676" y="1971524"/>
                </a:cubicBezTo>
                <a:cubicBezTo>
                  <a:pt x="4303485" y="1976362"/>
                  <a:pt x="4465562" y="2007810"/>
                  <a:pt x="4625219" y="2015067"/>
                </a:cubicBezTo>
                <a:cubicBezTo>
                  <a:pt x="4784876" y="2022324"/>
                  <a:pt x="4886476" y="2019905"/>
                  <a:pt x="5031619" y="2015067"/>
                </a:cubicBezTo>
                <a:cubicBezTo>
                  <a:pt x="5176762" y="2010229"/>
                  <a:pt x="5496076" y="1986038"/>
                  <a:pt x="5496076" y="1986038"/>
                </a:cubicBezTo>
                <a:cubicBezTo>
                  <a:pt x="5646057" y="1976362"/>
                  <a:pt x="5803295" y="1961847"/>
                  <a:pt x="5931505" y="1957009"/>
                </a:cubicBezTo>
                <a:cubicBezTo>
                  <a:pt x="6059715" y="1952171"/>
                  <a:pt x="6187924" y="1973942"/>
                  <a:pt x="6265334" y="1957009"/>
                </a:cubicBezTo>
                <a:cubicBezTo>
                  <a:pt x="6342744" y="1940076"/>
                  <a:pt x="6362095" y="1915885"/>
                  <a:pt x="6395962" y="1855409"/>
                </a:cubicBezTo>
                <a:cubicBezTo>
                  <a:pt x="6429829" y="1794933"/>
                  <a:pt x="6449182" y="1698171"/>
                  <a:pt x="6468534" y="1594152"/>
                </a:cubicBezTo>
                <a:cubicBezTo>
                  <a:pt x="6487886" y="1490133"/>
                  <a:pt x="6504819" y="1335314"/>
                  <a:pt x="6512076" y="1231295"/>
                </a:cubicBezTo>
                <a:cubicBezTo>
                  <a:pt x="6519333" y="1127276"/>
                  <a:pt x="6512076" y="970038"/>
                  <a:pt x="6512076" y="970038"/>
                </a:cubicBezTo>
                <a:cubicBezTo>
                  <a:pt x="6512076" y="870857"/>
                  <a:pt x="6509657" y="725714"/>
                  <a:pt x="6512076" y="636209"/>
                </a:cubicBezTo>
                <a:cubicBezTo>
                  <a:pt x="6514495" y="546704"/>
                  <a:pt x="6536267" y="510419"/>
                  <a:pt x="6526591" y="433009"/>
                </a:cubicBezTo>
                <a:cubicBezTo>
                  <a:pt x="6516915" y="355600"/>
                  <a:pt x="6495143" y="229809"/>
                  <a:pt x="6454019" y="171752"/>
                </a:cubicBezTo>
                <a:cubicBezTo>
                  <a:pt x="6412895" y="113695"/>
                  <a:pt x="6366934" y="106438"/>
                  <a:pt x="6279848" y="84667"/>
                </a:cubicBezTo>
                <a:cubicBezTo>
                  <a:pt x="6192762" y="62896"/>
                  <a:pt x="6035524" y="53219"/>
                  <a:pt x="5931505" y="41124"/>
                </a:cubicBezTo>
                <a:cubicBezTo>
                  <a:pt x="5827486" y="29029"/>
                  <a:pt x="5730725" y="16933"/>
                  <a:pt x="5655734" y="12095"/>
                </a:cubicBezTo>
                <a:cubicBezTo>
                  <a:pt x="5580744" y="7257"/>
                  <a:pt x="5481562" y="12095"/>
                  <a:pt x="5481562" y="12095"/>
                </a:cubicBezTo>
                <a:cubicBezTo>
                  <a:pt x="5421086" y="12095"/>
                  <a:pt x="5355771" y="0"/>
                  <a:pt x="5292876" y="12095"/>
                </a:cubicBezTo>
                <a:cubicBezTo>
                  <a:pt x="5229981" y="24190"/>
                  <a:pt x="5142896" y="60477"/>
                  <a:pt x="5104191" y="84667"/>
                </a:cubicBezTo>
                <a:cubicBezTo>
                  <a:pt x="5065486" y="108857"/>
                  <a:pt x="5067905" y="120952"/>
                  <a:pt x="5060648" y="157238"/>
                </a:cubicBezTo>
                <a:cubicBezTo>
                  <a:pt x="5053391" y="193524"/>
                  <a:pt x="5060648" y="302381"/>
                  <a:pt x="5060648" y="302381"/>
                </a:cubicBezTo>
                <a:cubicBezTo>
                  <a:pt x="5060648" y="336248"/>
                  <a:pt x="5063067" y="338667"/>
                  <a:pt x="5060648" y="360438"/>
                </a:cubicBezTo>
                <a:cubicBezTo>
                  <a:pt x="5058229" y="382209"/>
                  <a:pt x="5070324" y="408819"/>
                  <a:pt x="5046134" y="433009"/>
                </a:cubicBezTo>
                <a:cubicBezTo>
                  <a:pt x="5021944" y="457199"/>
                  <a:pt x="4983238" y="491067"/>
                  <a:pt x="4915505" y="505581"/>
                </a:cubicBezTo>
                <a:cubicBezTo>
                  <a:pt x="4847772" y="520095"/>
                  <a:pt x="4721982" y="517676"/>
                  <a:pt x="4639734" y="520095"/>
                </a:cubicBezTo>
                <a:cubicBezTo>
                  <a:pt x="4557486" y="522514"/>
                  <a:pt x="4422019" y="520095"/>
                  <a:pt x="4422019" y="520095"/>
                </a:cubicBezTo>
                <a:cubicBezTo>
                  <a:pt x="4334933" y="520095"/>
                  <a:pt x="4187371" y="522514"/>
                  <a:pt x="4117219" y="520095"/>
                </a:cubicBezTo>
                <a:cubicBezTo>
                  <a:pt x="4047067" y="517676"/>
                  <a:pt x="4078514" y="505581"/>
                  <a:pt x="4001105" y="505581"/>
                </a:cubicBezTo>
                <a:cubicBezTo>
                  <a:pt x="3923696" y="505581"/>
                  <a:pt x="3737429" y="517676"/>
                  <a:pt x="3652762" y="520095"/>
                </a:cubicBezTo>
                <a:cubicBezTo>
                  <a:pt x="3568095" y="522514"/>
                  <a:pt x="3565676" y="515257"/>
                  <a:pt x="3493105" y="520095"/>
                </a:cubicBezTo>
                <a:cubicBezTo>
                  <a:pt x="3420534" y="524933"/>
                  <a:pt x="3314096" y="546705"/>
                  <a:pt x="3217334" y="549124"/>
                </a:cubicBezTo>
                <a:cubicBezTo>
                  <a:pt x="3120572" y="551543"/>
                  <a:pt x="3009296" y="534609"/>
                  <a:pt x="2912534" y="534609"/>
                </a:cubicBezTo>
                <a:cubicBezTo>
                  <a:pt x="2815772" y="534609"/>
                  <a:pt x="2738362" y="551543"/>
                  <a:pt x="2636762" y="549124"/>
                </a:cubicBezTo>
                <a:cubicBezTo>
                  <a:pt x="2535162" y="546705"/>
                  <a:pt x="2411791" y="527352"/>
                  <a:pt x="2302934" y="520095"/>
                </a:cubicBezTo>
                <a:cubicBezTo>
                  <a:pt x="2194077" y="512838"/>
                  <a:pt x="2070705" y="505581"/>
                  <a:pt x="1983619" y="505581"/>
                </a:cubicBezTo>
                <a:cubicBezTo>
                  <a:pt x="1896533" y="505581"/>
                  <a:pt x="1850571" y="517676"/>
                  <a:pt x="1780419" y="520095"/>
                </a:cubicBezTo>
                <a:cubicBezTo>
                  <a:pt x="1710267" y="522514"/>
                  <a:pt x="1654629" y="510419"/>
                  <a:pt x="1562705" y="520095"/>
                </a:cubicBezTo>
                <a:cubicBezTo>
                  <a:pt x="1470781" y="529771"/>
                  <a:pt x="1332895" y="568476"/>
                  <a:pt x="1228876" y="578152"/>
                </a:cubicBezTo>
                <a:cubicBezTo>
                  <a:pt x="1124857" y="587828"/>
                  <a:pt x="1020838" y="570895"/>
                  <a:pt x="938591" y="578152"/>
                </a:cubicBezTo>
                <a:cubicBezTo>
                  <a:pt x="856344" y="585409"/>
                  <a:pt x="807962" y="614438"/>
                  <a:pt x="735391" y="621695"/>
                </a:cubicBezTo>
                <a:cubicBezTo>
                  <a:pt x="662820" y="628952"/>
                  <a:pt x="582991" y="612019"/>
                  <a:pt x="503162" y="621695"/>
                </a:cubicBezTo>
                <a:cubicBezTo>
                  <a:pt x="423333" y="631371"/>
                  <a:pt x="328990" y="619276"/>
                  <a:pt x="256419" y="679752"/>
                </a:cubicBezTo>
                <a:cubicBezTo>
                  <a:pt x="183848" y="740228"/>
                  <a:pt x="104020" y="870857"/>
                  <a:pt x="67734" y="984552"/>
                </a:cubicBezTo>
                <a:cubicBezTo>
                  <a:pt x="31448" y="1098247"/>
                  <a:pt x="48381" y="1250648"/>
                  <a:pt x="38705" y="1361924"/>
                </a:cubicBezTo>
                <a:cubicBezTo>
                  <a:pt x="29029" y="1473200"/>
                  <a:pt x="0" y="1562704"/>
                  <a:pt x="9676" y="1652209"/>
                </a:cubicBezTo>
                <a:cubicBezTo>
                  <a:pt x="19352" y="1741714"/>
                  <a:pt x="70152" y="1831219"/>
                  <a:pt x="96762" y="1898952"/>
                </a:cubicBezTo>
                <a:cubicBezTo>
                  <a:pt x="123372" y="1966685"/>
                  <a:pt x="149982" y="1988457"/>
                  <a:pt x="169334" y="2058609"/>
                </a:cubicBezTo>
                <a:cubicBezTo>
                  <a:pt x="188686" y="2128761"/>
                  <a:pt x="212876" y="2319867"/>
                  <a:pt x="212876" y="2319867"/>
                </a:cubicBezTo>
                <a:lnTo>
                  <a:pt x="212876" y="2319867"/>
                </a:lnTo>
                <a:cubicBezTo>
                  <a:pt x="227390" y="2334381"/>
                  <a:pt x="254000" y="2394857"/>
                  <a:pt x="299962" y="2406952"/>
                </a:cubicBezTo>
                <a:cubicBezTo>
                  <a:pt x="345924" y="2419047"/>
                  <a:pt x="425753" y="2392438"/>
                  <a:pt x="488648" y="2392438"/>
                </a:cubicBezTo>
                <a:cubicBezTo>
                  <a:pt x="551543" y="2392438"/>
                  <a:pt x="609601" y="2394857"/>
                  <a:pt x="677334" y="2406952"/>
                </a:cubicBezTo>
                <a:cubicBezTo>
                  <a:pt x="745067" y="2419047"/>
                  <a:pt x="812801" y="2452914"/>
                  <a:pt x="895048" y="2465009"/>
                </a:cubicBezTo>
                <a:cubicBezTo>
                  <a:pt x="977295" y="2477104"/>
                  <a:pt x="1086152" y="2477105"/>
                  <a:pt x="1170819" y="2479524"/>
                </a:cubicBezTo>
                <a:cubicBezTo>
                  <a:pt x="1255486" y="2481943"/>
                  <a:pt x="1337734" y="2489200"/>
                  <a:pt x="1403048" y="2479524"/>
                </a:cubicBezTo>
                <a:cubicBezTo>
                  <a:pt x="1468362" y="2469848"/>
                  <a:pt x="1511905" y="2431143"/>
                  <a:pt x="1562705" y="2421467"/>
                </a:cubicBezTo>
                <a:cubicBezTo>
                  <a:pt x="1613505" y="2411791"/>
                  <a:pt x="1707848" y="2421467"/>
                  <a:pt x="1707848" y="2421467"/>
                </a:cubicBezTo>
                <a:lnTo>
                  <a:pt x="1852991" y="2421467"/>
                </a:lnTo>
                <a:cubicBezTo>
                  <a:pt x="1913467" y="2421467"/>
                  <a:pt x="2029581" y="2423886"/>
                  <a:pt x="2070705" y="2421467"/>
                </a:cubicBezTo>
                <a:cubicBezTo>
                  <a:pt x="2111829" y="2419048"/>
                  <a:pt x="2092477" y="2411790"/>
                  <a:pt x="2099734" y="2406952"/>
                </a:cubicBezTo>
              </a:path>
            </a:pathLst>
          </a:cu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39032195"/>
      </p:ext>
    </p:extLst>
  </p:cSld>
  <p:clrMapOvr>
    <a:masterClrMapping/>
  </p:clrMapOvr>
  <p:transition/>
</p:sld>
</file>

<file path=ppt/slides/slide2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914400"/>
            <a:ext cx="11515725" cy="5219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5562600"/>
            <a:ext cx="2540000" cy="1219200"/>
          </a:xfrm>
          <a:prstGeom prst="rect">
            <a:avLst/>
          </a:prstGeom>
        </p:spPr>
      </p:pic>
    </p:spTree>
    <p:extLst>
      <p:ext uri="{BB962C8B-B14F-4D97-AF65-F5344CB8AC3E}">
        <p14:creationId xmlns:p14="http://schemas.microsoft.com/office/powerpoint/2010/main" val="3643088606"/>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10"/>
          <p:cNvSpPr>
            <a:spLocks noChangeArrowheads="1"/>
          </p:cNvSpPr>
          <p:nvPr/>
        </p:nvSpPr>
        <p:spPr bwMode="auto">
          <a:xfrm>
            <a:off x="2286000" y="5842980"/>
            <a:ext cx="4572000" cy="634020"/>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1" u="none" strike="noStrike" kern="1200" cap="none" spc="0" normalizeH="0" baseline="0" noProof="0" dirty="0">
                <a:ln>
                  <a:noFill/>
                </a:ln>
                <a:solidFill>
                  <a:srgbClr val="FFFFFF"/>
                </a:solidFill>
                <a:effectLst/>
                <a:uLnTx/>
                <a:uFillTx/>
                <a:latin typeface="Verdana" pitchFamily="34" charset="0"/>
                <a:ea typeface="+mn-ea"/>
                <a:cs typeface="+mn-cs"/>
              </a:rPr>
              <a:t>La vita è bella</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Roberto Benigni</a:t>
            </a:r>
          </a:p>
        </p:txBody>
      </p:sp>
      <p:sp>
        <p:nvSpPr>
          <p:cNvPr id="9" name="Rectangle 4"/>
          <p:cNvSpPr>
            <a:spLocks noChangeArrowheads="1"/>
          </p:cNvSpPr>
          <p:nvPr/>
        </p:nvSpPr>
        <p:spPr bwMode="auto">
          <a:xfrm>
            <a:off x="3103543" y="6553200"/>
            <a:ext cx="292580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http://en.wikipedia.org/wiki/La_vita_%C3%A8_bella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98722" name="Picture 2"/>
          <p:cNvPicPr>
            <a:picLocks noChangeAspect="1" noChangeArrowheads="1"/>
          </p:cNvPicPr>
          <p:nvPr/>
        </p:nvPicPr>
        <p:blipFill>
          <a:blip r:embed="rId3" cstate="print"/>
          <a:srcRect/>
          <a:stretch>
            <a:fillRect/>
          </a:stretch>
        </p:blipFill>
        <p:spPr bwMode="auto">
          <a:xfrm>
            <a:off x="2652486" y="0"/>
            <a:ext cx="3827009" cy="5715000"/>
          </a:xfrm>
          <a:prstGeom prst="rect">
            <a:avLst/>
          </a:prstGeom>
          <a:noFill/>
          <a:ln w="9525">
            <a:noFill/>
            <a:miter lim="800000"/>
            <a:headEnd/>
            <a:tailEnd/>
          </a:ln>
        </p:spPr>
      </p:pic>
    </p:spTree>
    <p:extLst>
      <p:ext uri="{BB962C8B-B14F-4D97-AF65-F5344CB8AC3E}">
        <p14:creationId xmlns:p14="http://schemas.microsoft.com/office/powerpoint/2010/main" val="4224785261"/>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10"/>
          <p:cNvSpPr>
            <a:spLocks noChangeArrowheads="1"/>
          </p:cNvSpPr>
          <p:nvPr/>
        </p:nvSpPr>
        <p:spPr bwMode="auto">
          <a:xfrm>
            <a:off x="2286000" y="5715000"/>
            <a:ext cx="4572000" cy="880241"/>
          </a:xfrm>
          <a:prstGeom prst="rect">
            <a:avLst/>
          </a:prstGeom>
          <a:noFill/>
          <a:ln w="9525">
            <a:noFill/>
            <a:miter lim="800000"/>
            <a:headEnd/>
            <a:tailEnd/>
          </a:ln>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1" u="none" strike="noStrike" kern="1200" cap="none" spc="0" normalizeH="0" baseline="0" noProof="0" dirty="0">
                <a:ln>
                  <a:noFill/>
                </a:ln>
                <a:solidFill>
                  <a:srgbClr val="FFFFFF"/>
                </a:solidFill>
                <a:effectLst/>
                <a:uLnTx/>
                <a:uFillTx/>
                <a:latin typeface="Verdana" pitchFamily="34" charset="0"/>
                <a:ea typeface="+mn-ea"/>
                <a:cs typeface="+mn-cs"/>
              </a:rPr>
              <a:t>Grand Budapest Hotel</a:t>
            </a:r>
            <a:br>
              <a:rPr kumimoji="0" lang="it-IT" sz="1600" b="1" i="1" u="none" strike="noStrike" kern="1200" cap="none" spc="0" normalizeH="0" baseline="0" noProof="0" dirty="0">
                <a:ln>
                  <a:noFill/>
                </a:ln>
                <a:solidFill>
                  <a:srgbClr val="FFFFFF"/>
                </a:solidFill>
                <a:effectLst/>
                <a:uLnTx/>
                <a:uFillTx/>
                <a:latin typeface="Verdana" pitchFamily="34" charset="0"/>
                <a:ea typeface="+mn-ea"/>
                <a:cs typeface="+mn-cs"/>
              </a:rPr>
            </a:b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2014 Best Costume Design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sz="1600" b="1" i="0" u="none" strike="noStrike" kern="1200" cap="none" spc="0" normalizeH="0" baseline="0" noProof="0" dirty="0">
                <a:ln>
                  <a:noFill/>
                </a:ln>
                <a:solidFill>
                  <a:srgbClr val="FFFFFF"/>
                </a:solidFill>
                <a:effectLst/>
                <a:uLnTx/>
                <a:uFillTx/>
                <a:latin typeface="Verdana" pitchFamily="34" charset="0"/>
                <a:ea typeface="+mn-ea"/>
                <a:cs typeface="+mn-cs"/>
              </a:rPr>
              <a:t>Milena Canonero</a:t>
            </a:r>
          </a:p>
        </p:txBody>
      </p:sp>
      <p:pic>
        <p:nvPicPr>
          <p:cNvPr id="44036" name="Picture 4" descr="File:The Grand Budapest Hotel Poste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7480" y="228600"/>
            <a:ext cx="3703320" cy="54864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4"/>
          <p:cNvSpPr>
            <a:spLocks noChangeArrowheads="1"/>
          </p:cNvSpPr>
          <p:nvPr/>
        </p:nvSpPr>
        <p:spPr bwMode="auto">
          <a:xfrm>
            <a:off x="2975303" y="6553200"/>
            <a:ext cx="318228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https://en.wikipedia.org/wiki/The_Grand_Budapest_Hotel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0586340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1905000" y="1905000"/>
            <a:ext cx="4270720" cy="158812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History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and World View</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94834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6387" name="Text Box 7"/>
          <p:cNvSpPr txBox="1">
            <a:spLocks noChangeArrowheads="1"/>
          </p:cNvSpPr>
          <p:nvPr/>
        </p:nvSpPr>
        <p:spPr bwMode="auto">
          <a:xfrm>
            <a:off x="4754598" y="2673493"/>
            <a:ext cx="3182281" cy="1341906"/>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Holy See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(The Vatican)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p>
        </p:txBody>
      </p:sp>
      <p:sp>
        <p:nvSpPr>
          <p:cNvPr id="16388" name="Oval 5"/>
          <p:cNvSpPr>
            <a:spLocks noChangeArrowheads="1"/>
          </p:cNvSpPr>
          <p:nvPr/>
        </p:nvSpPr>
        <p:spPr bwMode="auto">
          <a:xfrm rot="232075">
            <a:off x="3733800" y="2895600"/>
            <a:ext cx="838200" cy="5334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28342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4627" name="Rectangle 3"/>
          <p:cNvSpPr>
            <a:spLocks noGrp="1" noChangeArrowheads="1"/>
          </p:cNvSpPr>
          <p:nvPr>
            <p:ph type="body" idx="1"/>
          </p:nvPr>
        </p:nvSpPr>
        <p:spPr>
          <a:xfrm>
            <a:off x="914400" y="1061621"/>
            <a:ext cx="7315200" cy="5570756"/>
          </a:xfrm>
        </p:spPr>
        <p:txBody>
          <a:bodyPr/>
          <a:lstStyle/>
          <a:p>
            <a:pPr marL="0" indent="0" algn="ctr" eaLnBrk="1" hangingPunct="1">
              <a:spcBef>
                <a:spcPts val="0"/>
              </a:spcBef>
              <a:buNone/>
            </a:pPr>
            <a:r>
              <a:rPr lang="en-US" sz="2000" dirty="0">
                <a:solidFill>
                  <a:schemeClr val="accent1"/>
                </a:solidFill>
              </a:rPr>
              <a:t>“The reliance on spectacle must be clearly grasped if one wants to understand the Italians.  </a:t>
            </a:r>
          </a:p>
          <a:p>
            <a:pPr marL="0" indent="0" algn="ctr" eaLnBrk="1" hangingPunct="1">
              <a:spcBef>
                <a:spcPts val="0"/>
              </a:spcBef>
              <a:buNone/>
            </a:pPr>
            <a:r>
              <a:rPr lang="en-US" sz="2000" dirty="0">
                <a:solidFill>
                  <a:schemeClr val="accent1"/>
                </a:solidFill>
              </a:rPr>
              <a:t>Spectacle helps people solve most of their problems, and it governs public and private life.  </a:t>
            </a:r>
          </a:p>
          <a:p>
            <a:pPr marL="0" indent="0" algn="ctr" eaLnBrk="1" hangingPunct="1">
              <a:spcBef>
                <a:spcPts val="0"/>
              </a:spcBef>
              <a:buNone/>
            </a:pPr>
            <a:r>
              <a:rPr lang="en-US" b="1" dirty="0">
                <a:solidFill>
                  <a:srgbClr val="000000"/>
                </a:solidFill>
              </a:rPr>
              <a:t>It is one of the reasons that Italians have always excelled in activities in which impressions are important . . .</a:t>
            </a:r>
          </a:p>
          <a:p>
            <a:pPr marL="0" indent="0" algn="ctr" eaLnBrk="1" hangingPunct="1">
              <a:spcBef>
                <a:spcPts val="0"/>
              </a:spcBef>
              <a:buNone/>
            </a:pPr>
            <a:r>
              <a:rPr lang="en-US" sz="2400" b="1" dirty="0">
                <a:solidFill>
                  <a:schemeClr val="accent1">
                    <a:lumMod val="90000"/>
                  </a:schemeClr>
                </a:solidFill>
              </a:rPr>
              <a:t>opera</a:t>
            </a:r>
          </a:p>
          <a:p>
            <a:pPr marL="0" indent="0" algn="ctr" eaLnBrk="1" hangingPunct="1">
              <a:spcBef>
                <a:spcPts val="0"/>
              </a:spcBef>
              <a:buNone/>
            </a:pPr>
            <a:r>
              <a:rPr lang="en-US" sz="2400" b="1" dirty="0">
                <a:solidFill>
                  <a:schemeClr val="accent1">
                    <a:lumMod val="90000"/>
                  </a:schemeClr>
                </a:solidFill>
              </a:rPr>
              <a:t>architecture</a:t>
            </a:r>
          </a:p>
          <a:p>
            <a:pPr marL="0" indent="0" algn="ctr" eaLnBrk="1" hangingPunct="1">
              <a:spcBef>
                <a:spcPts val="0"/>
              </a:spcBef>
              <a:buNone/>
            </a:pPr>
            <a:r>
              <a:rPr lang="en-US" sz="2400" b="1" dirty="0">
                <a:solidFill>
                  <a:schemeClr val="accent1">
                    <a:lumMod val="90000"/>
                  </a:schemeClr>
                </a:solidFill>
              </a:rPr>
              <a:t>industrial / technological design</a:t>
            </a:r>
          </a:p>
          <a:p>
            <a:pPr marL="0" indent="0" algn="ctr" eaLnBrk="1" hangingPunct="1">
              <a:spcBef>
                <a:spcPts val="0"/>
              </a:spcBef>
              <a:buNone/>
            </a:pPr>
            <a:r>
              <a:rPr lang="en-US" sz="2400" b="1" dirty="0">
                <a:solidFill>
                  <a:schemeClr val="accent1">
                    <a:lumMod val="90000"/>
                  </a:schemeClr>
                </a:solidFill>
              </a:rPr>
              <a:t>decoration</a:t>
            </a:r>
          </a:p>
          <a:p>
            <a:pPr marL="0" indent="0" algn="ctr" eaLnBrk="1" hangingPunct="1">
              <a:spcBef>
                <a:spcPts val="0"/>
              </a:spcBef>
              <a:buNone/>
            </a:pPr>
            <a:r>
              <a:rPr lang="en-US" sz="2400" b="1" dirty="0">
                <a:solidFill>
                  <a:schemeClr val="accent1">
                    <a:lumMod val="90000"/>
                  </a:schemeClr>
                </a:solidFill>
              </a:rPr>
              <a:t>landscape gardening</a:t>
            </a:r>
          </a:p>
          <a:p>
            <a:pPr marL="0" indent="0" algn="ctr" eaLnBrk="1" hangingPunct="1">
              <a:spcBef>
                <a:spcPts val="0"/>
              </a:spcBef>
              <a:buNone/>
            </a:pPr>
            <a:r>
              <a:rPr lang="en-US" sz="2400" b="1" dirty="0">
                <a:solidFill>
                  <a:schemeClr val="accent1">
                    <a:lumMod val="90000"/>
                  </a:schemeClr>
                </a:solidFill>
              </a:rPr>
              <a:t>cinema</a:t>
            </a:r>
            <a:endParaRPr lang="en-US" sz="2400" dirty="0">
              <a:solidFill>
                <a:schemeClr val="accent1">
                  <a:lumMod val="90000"/>
                </a:schemeClr>
              </a:solidFill>
            </a:endParaRPr>
          </a:p>
          <a:p>
            <a:pPr marL="0" indent="0" algn="ctr" eaLnBrk="1" hangingPunct="1">
              <a:spcBef>
                <a:spcPts val="0"/>
              </a:spcBef>
              <a:buNone/>
            </a:pPr>
            <a:r>
              <a:rPr lang="en-US" sz="3600" b="1" dirty="0">
                <a:solidFill>
                  <a:srgbClr val="000000"/>
                </a:solidFill>
              </a:rPr>
              <a:t>fashions</a:t>
            </a:r>
            <a:endParaRPr lang="en-US" sz="2400" b="1" dirty="0">
              <a:solidFill>
                <a:srgbClr val="000000"/>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81531374"/>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bg>
      <p:bgPr>
        <a:solidFill>
          <a:srgbClr val="64483B"/>
        </a:solid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694206" y="6551842"/>
            <a:ext cx="774923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https://fashionista.com/2023/09/milan-fashion-week-spring-2024-trendhttps://fashionista.com/2023/09/milan-fashion-week-spring-2024-trends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2FF51DEC-3A9A-3FE3-AC52-F3DDAEA3FE4F}"/>
              </a:ext>
            </a:extLst>
          </p:cNvPr>
          <p:cNvPicPr>
            <a:picLocks noChangeAspect="1"/>
          </p:cNvPicPr>
          <p:nvPr/>
        </p:nvPicPr>
        <p:blipFill>
          <a:blip r:embed="rId3"/>
          <a:stretch>
            <a:fillRect/>
          </a:stretch>
        </p:blipFill>
        <p:spPr>
          <a:xfrm>
            <a:off x="0" y="1066800"/>
            <a:ext cx="9144000" cy="5105613"/>
          </a:xfrm>
          <a:prstGeom prst="rect">
            <a:avLst/>
          </a:prstGeom>
        </p:spPr>
      </p:pic>
    </p:spTree>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p:cSld>
    <p:bg>
      <p:bgPr>
        <a:solidFill>
          <a:srgbClr val="A19587"/>
        </a:solidFill>
        <a:effectLst/>
      </p:bgPr>
    </p:bg>
    <p:spTree>
      <p:nvGrpSpPr>
        <p:cNvPr id="1" name=""/>
        <p:cNvGrpSpPr/>
        <p:nvPr/>
      </p:nvGrpSpPr>
      <p:grpSpPr>
        <a:xfrm>
          <a:off x="0" y="0"/>
          <a:ext cx="0" cy="0"/>
          <a:chOff x="0" y="0"/>
          <a:chExt cx="0" cy="0"/>
        </a:xfrm>
      </p:grpSpPr>
      <p:sp>
        <p:nvSpPr>
          <p:cNvPr id="6" name="Rectangle 4">
            <a:extLst>
              <a:ext uri="{FF2B5EF4-FFF2-40B4-BE49-F238E27FC236}">
                <a16:creationId xmlns:a16="http://schemas.microsoft.com/office/drawing/2014/main" id="{FEC3807C-67E4-86B9-BC0E-E63A747FA95F}"/>
              </a:ext>
            </a:extLst>
          </p:cNvPr>
          <p:cNvSpPr>
            <a:spLocks noChangeArrowheads="1"/>
          </p:cNvSpPr>
          <p:nvPr/>
        </p:nvSpPr>
        <p:spPr bwMode="auto">
          <a:xfrm>
            <a:off x="1046967" y="6551842"/>
            <a:ext cx="710643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extLst>
                    <a:ext uri="{A12FA001-AC4F-418D-AE19-62706E023703}">
                      <ahyp:hlinkClr xmlns:ahyp="http://schemas.microsoft.com/office/drawing/2018/hyperlinkcolor" val="tx"/>
                    </a:ext>
                  </a:extLst>
                </a:hlinkClick>
              </a:rPr>
              <a:t>https://www.theguardian.com/fashion/gallery/2023/jun/21/milan-mens-fashion-week-springsummer-2024-the-highlights-in-pictures</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3" name="Picture 12" descr="A collage of men wearing matching outfits&#10;&#10;Description automatically generated">
            <a:extLst>
              <a:ext uri="{FF2B5EF4-FFF2-40B4-BE49-F238E27FC236}">
                <a16:creationId xmlns:a16="http://schemas.microsoft.com/office/drawing/2014/main" id="{603DC12C-E8A8-D997-A266-CF6809057F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85800"/>
            <a:ext cx="9144000" cy="5486400"/>
          </a:xfrm>
          <a:prstGeom prst="rect">
            <a:avLst/>
          </a:prstGeom>
        </p:spPr>
      </p:pic>
      <p:sp>
        <p:nvSpPr>
          <p:cNvPr id="14" name="TextBox 13">
            <a:extLst>
              <a:ext uri="{FF2B5EF4-FFF2-40B4-BE49-F238E27FC236}">
                <a16:creationId xmlns:a16="http://schemas.microsoft.com/office/drawing/2014/main" id="{86CA5E2D-C284-E493-D550-C841D2958DB0}"/>
              </a:ext>
            </a:extLst>
          </p:cNvPr>
          <p:cNvSpPr txBox="1"/>
          <p:nvPr/>
        </p:nvSpPr>
        <p:spPr>
          <a:xfrm>
            <a:off x="371083" y="5845314"/>
            <a:ext cx="8458200"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Milan men’s fashion week spring/summer 2024: the highlights – in pictures </a:t>
            </a:r>
          </a:p>
        </p:txBody>
      </p:sp>
      <p:sp>
        <p:nvSpPr>
          <p:cNvPr id="15" name="Rectangle 1">
            <a:extLst>
              <a:ext uri="{FF2B5EF4-FFF2-40B4-BE49-F238E27FC236}">
                <a16:creationId xmlns:a16="http://schemas.microsoft.com/office/drawing/2014/main" id="{FD6453C5-6F90-DDE1-A601-B09408564622}"/>
              </a:ext>
            </a:extLst>
          </p:cNvPr>
          <p:cNvSpPr>
            <a:spLocks noChangeArrowheads="1"/>
          </p:cNvSpPr>
          <p:nvPr/>
        </p:nvSpPr>
        <p:spPr bwMode="auto">
          <a:xfrm>
            <a:off x="1090331" y="728246"/>
            <a:ext cx="142426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600" b="0" i="0" u="none" strike="noStrike" kern="1200" cap="none" spc="0" normalizeH="0" baseline="0" noProof="0" dirty="0">
                <a:ln>
                  <a:noFill/>
                </a:ln>
                <a:solidFill>
                  <a:srgbClr val="FFFFFF"/>
                </a:solidFill>
                <a:effectLst/>
                <a:uLnTx/>
                <a:uFillTx/>
                <a:latin typeface="Arial" panose="020B0604020202020204" pitchFamily="34" charset="0"/>
                <a:ea typeface="+mn-ea"/>
                <a:cs typeface="+mn-cs"/>
              </a:rPr>
              <a:t>21 June 2023</a:t>
            </a:r>
          </a:p>
        </p:txBody>
      </p:sp>
      <p:pic>
        <p:nvPicPr>
          <p:cNvPr id="16" name="Picture 15">
            <a:extLst>
              <a:ext uri="{FF2B5EF4-FFF2-40B4-BE49-F238E27FC236}">
                <a16:creationId xmlns:a16="http://schemas.microsoft.com/office/drawing/2014/main" id="{A281A84E-49CC-8C31-077F-CBA1788855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460" y="304800"/>
            <a:ext cx="1880740" cy="413999"/>
          </a:xfrm>
          <a:prstGeom prst="rect">
            <a:avLst/>
          </a:prstGeom>
        </p:spPr>
      </p:pic>
    </p:spTree>
    <p:extLst>
      <p:ext uri="{BB962C8B-B14F-4D97-AF65-F5344CB8AC3E}">
        <p14:creationId xmlns:p14="http://schemas.microsoft.com/office/powerpoint/2010/main" val="912248683"/>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3344771" y="6551842"/>
            <a:ext cx="244810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http://en.wikipedia.org/wiki/Italian_fashion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99747" name="Picture 3"/>
          <p:cNvPicPr>
            <a:picLocks noChangeAspect="1" noChangeArrowheads="1"/>
          </p:cNvPicPr>
          <p:nvPr/>
        </p:nvPicPr>
        <p:blipFill>
          <a:blip r:embed="rId3" cstate="print"/>
          <a:srcRect/>
          <a:stretch>
            <a:fillRect/>
          </a:stretch>
        </p:blipFill>
        <p:spPr bwMode="auto">
          <a:xfrm>
            <a:off x="457200" y="914400"/>
            <a:ext cx="8229600" cy="5143500"/>
          </a:xfrm>
          <a:prstGeom prst="rect">
            <a:avLst/>
          </a:prstGeom>
          <a:noFill/>
          <a:ln w="9525">
            <a:noFill/>
            <a:miter lim="800000"/>
            <a:headEnd/>
            <a:tailEnd/>
          </a:ln>
        </p:spPr>
      </p:pic>
    </p:spTree>
    <p:extLst>
      <p:ext uri="{BB962C8B-B14F-4D97-AF65-F5344CB8AC3E}">
        <p14:creationId xmlns:p14="http://schemas.microsoft.com/office/powerpoint/2010/main" val="748578618"/>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0770" name="Picture 2"/>
          <p:cNvPicPr>
            <a:picLocks noChangeAspect="1" noChangeArrowheads="1"/>
          </p:cNvPicPr>
          <p:nvPr/>
        </p:nvPicPr>
        <p:blipFill>
          <a:blip r:embed="rId2" cstate="print"/>
          <a:srcRect/>
          <a:stretch>
            <a:fillRect/>
          </a:stretch>
        </p:blipFill>
        <p:spPr bwMode="auto">
          <a:xfrm>
            <a:off x="457200" y="876300"/>
            <a:ext cx="8229600" cy="5143500"/>
          </a:xfrm>
          <a:prstGeom prst="rect">
            <a:avLst/>
          </a:prstGeom>
          <a:noFill/>
          <a:ln w="9525">
            <a:noFill/>
            <a:miter lim="800000"/>
            <a:headEnd/>
            <a:tailEnd/>
          </a:ln>
        </p:spPr>
      </p:pic>
      <p:sp>
        <p:nvSpPr>
          <p:cNvPr id="4" name="Rectangle 4"/>
          <p:cNvSpPr>
            <a:spLocks noChangeArrowheads="1"/>
          </p:cNvSpPr>
          <p:nvPr/>
        </p:nvSpPr>
        <p:spPr bwMode="auto">
          <a:xfrm>
            <a:off x="3344771" y="6551842"/>
            <a:ext cx="244810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http://en.wikipedia.org/wiki/Italian_fashion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Freeform 4"/>
          <p:cNvSpPr/>
          <p:nvPr/>
        </p:nvSpPr>
        <p:spPr bwMode="auto">
          <a:xfrm>
            <a:off x="1606247" y="2423886"/>
            <a:ext cx="5617030" cy="1117599"/>
          </a:xfrm>
          <a:custGeom>
            <a:avLst/>
            <a:gdLst>
              <a:gd name="connsiteX0" fmla="*/ 2733524 w 5617030"/>
              <a:gd name="connsiteY0" fmla="*/ 1061961 h 1117599"/>
              <a:gd name="connsiteX1" fmla="*/ 1688496 w 5617030"/>
              <a:gd name="connsiteY1" fmla="*/ 1105504 h 1117599"/>
              <a:gd name="connsiteX2" fmla="*/ 890210 w 5617030"/>
              <a:gd name="connsiteY2" fmla="*/ 1105504 h 1117599"/>
              <a:gd name="connsiteX3" fmla="*/ 164496 w 5617030"/>
              <a:gd name="connsiteY3" fmla="*/ 1032933 h 1117599"/>
              <a:gd name="connsiteX4" fmla="*/ 33867 w 5617030"/>
              <a:gd name="connsiteY4" fmla="*/ 858761 h 1117599"/>
              <a:gd name="connsiteX5" fmla="*/ 19353 w 5617030"/>
              <a:gd name="connsiteY5" fmla="*/ 510419 h 1117599"/>
              <a:gd name="connsiteX6" fmla="*/ 33867 w 5617030"/>
              <a:gd name="connsiteY6" fmla="*/ 365276 h 1117599"/>
              <a:gd name="connsiteX7" fmla="*/ 222553 w 5617030"/>
              <a:gd name="connsiteY7" fmla="*/ 336247 h 1117599"/>
              <a:gd name="connsiteX8" fmla="*/ 512839 w 5617030"/>
              <a:gd name="connsiteY8" fmla="*/ 350761 h 1117599"/>
              <a:gd name="connsiteX9" fmla="*/ 774096 w 5617030"/>
              <a:gd name="connsiteY9" fmla="*/ 336247 h 1117599"/>
              <a:gd name="connsiteX10" fmla="*/ 788610 w 5617030"/>
              <a:gd name="connsiteY10" fmla="*/ 74990 h 1117599"/>
              <a:gd name="connsiteX11" fmla="*/ 1441753 w 5617030"/>
              <a:gd name="connsiteY11" fmla="*/ 89504 h 1117599"/>
              <a:gd name="connsiteX12" fmla="*/ 2501296 w 5617030"/>
              <a:gd name="connsiteY12" fmla="*/ 45961 h 1117599"/>
              <a:gd name="connsiteX13" fmla="*/ 3139924 w 5617030"/>
              <a:gd name="connsiteY13" fmla="*/ 2419 h 1117599"/>
              <a:gd name="connsiteX14" fmla="*/ 3618896 w 5617030"/>
              <a:gd name="connsiteY14" fmla="*/ 31447 h 1117599"/>
              <a:gd name="connsiteX15" fmla="*/ 4054324 w 5617030"/>
              <a:gd name="connsiteY15" fmla="*/ 31447 h 1117599"/>
              <a:gd name="connsiteX16" fmla="*/ 4780039 w 5617030"/>
              <a:gd name="connsiteY16" fmla="*/ 45961 h 1117599"/>
              <a:gd name="connsiteX17" fmla="*/ 5259010 w 5617030"/>
              <a:gd name="connsiteY17" fmla="*/ 31447 h 1117599"/>
              <a:gd name="connsiteX18" fmla="*/ 5505753 w 5617030"/>
              <a:gd name="connsiteY18" fmla="*/ 176590 h 1117599"/>
              <a:gd name="connsiteX19" fmla="*/ 5592839 w 5617030"/>
              <a:gd name="connsiteY19" fmla="*/ 524933 h 1117599"/>
              <a:gd name="connsiteX20" fmla="*/ 5360610 w 5617030"/>
              <a:gd name="connsiteY20" fmla="*/ 815219 h 1117599"/>
              <a:gd name="connsiteX21" fmla="*/ 5055810 w 5617030"/>
              <a:gd name="connsiteY21" fmla="*/ 887790 h 1117599"/>
              <a:gd name="connsiteX22" fmla="*/ 4562324 w 5617030"/>
              <a:gd name="connsiteY22" fmla="*/ 1032933 h 1117599"/>
              <a:gd name="connsiteX23" fmla="*/ 3981753 w 5617030"/>
              <a:gd name="connsiteY23" fmla="*/ 1047447 h 1117599"/>
              <a:gd name="connsiteX24" fmla="*/ 3372153 w 5617030"/>
              <a:gd name="connsiteY24" fmla="*/ 1061961 h 1117599"/>
              <a:gd name="connsiteX25" fmla="*/ 2936724 w 5617030"/>
              <a:gd name="connsiteY25" fmla="*/ 1061961 h 1117599"/>
              <a:gd name="connsiteX26" fmla="*/ 2617410 w 5617030"/>
              <a:gd name="connsiteY26" fmla="*/ 1061961 h 1117599"/>
              <a:gd name="connsiteX27" fmla="*/ 2588382 w 5617030"/>
              <a:gd name="connsiteY27" fmla="*/ 1061961 h 1117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617030" h="1117599">
                <a:moveTo>
                  <a:pt x="2733524" y="1061961"/>
                </a:moveTo>
                <a:lnTo>
                  <a:pt x="1688496" y="1105504"/>
                </a:lnTo>
                <a:cubicBezTo>
                  <a:pt x="1381277" y="1112761"/>
                  <a:pt x="1144210" y="1117599"/>
                  <a:pt x="890210" y="1105504"/>
                </a:cubicBezTo>
                <a:cubicBezTo>
                  <a:pt x="636210" y="1093409"/>
                  <a:pt x="307220" y="1074057"/>
                  <a:pt x="164496" y="1032933"/>
                </a:cubicBezTo>
                <a:cubicBezTo>
                  <a:pt x="21772" y="991809"/>
                  <a:pt x="58058" y="945847"/>
                  <a:pt x="33867" y="858761"/>
                </a:cubicBezTo>
                <a:cubicBezTo>
                  <a:pt x="9677" y="771675"/>
                  <a:pt x="19353" y="592666"/>
                  <a:pt x="19353" y="510419"/>
                </a:cubicBezTo>
                <a:cubicBezTo>
                  <a:pt x="19353" y="428172"/>
                  <a:pt x="0" y="394305"/>
                  <a:pt x="33867" y="365276"/>
                </a:cubicBezTo>
                <a:cubicBezTo>
                  <a:pt x="67734" y="336247"/>
                  <a:pt x="142724" y="338666"/>
                  <a:pt x="222553" y="336247"/>
                </a:cubicBezTo>
                <a:cubicBezTo>
                  <a:pt x="302382" y="333828"/>
                  <a:pt x="420915" y="350761"/>
                  <a:pt x="512839" y="350761"/>
                </a:cubicBezTo>
                <a:cubicBezTo>
                  <a:pt x="604763" y="350761"/>
                  <a:pt x="728134" y="382209"/>
                  <a:pt x="774096" y="336247"/>
                </a:cubicBezTo>
                <a:cubicBezTo>
                  <a:pt x="820058" y="290285"/>
                  <a:pt x="677334" y="116114"/>
                  <a:pt x="788610" y="74990"/>
                </a:cubicBezTo>
                <a:cubicBezTo>
                  <a:pt x="899886" y="33866"/>
                  <a:pt x="1156305" y="94342"/>
                  <a:pt x="1441753" y="89504"/>
                </a:cubicBezTo>
                <a:cubicBezTo>
                  <a:pt x="1727201" y="84666"/>
                  <a:pt x="2218268" y="60475"/>
                  <a:pt x="2501296" y="45961"/>
                </a:cubicBezTo>
                <a:cubicBezTo>
                  <a:pt x="2784324" y="31447"/>
                  <a:pt x="2953657" y="4838"/>
                  <a:pt x="3139924" y="2419"/>
                </a:cubicBezTo>
                <a:cubicBezTo>
                  <a:pt x="3326191" y="0"/>
                  <a:pt x="3466496" y="26609"/>
                  <a:pt x="3618896" y="31447"/>
                </a:cubicBezTo>
                <a:cubicBezTo>
                  <a:pt x="3771296" y="36285"/>
                  <a:pt x="4054324" y="31447"/>
                  <a:pt x="4054324" y="31447"/>
                </a:cubicBezTo>
                <a:lnTo>
                  <a:pt x="4780039" y="45961"/>
                </a:lnTo>
                <a:cubicBezTo>
                  <a:pt x="4980820" y="45961"/>
                  <a:pt x="5138058" y="9676"/>
                  <a:pt x="5259010" y="31447"/>
                </a:cubicBezTo>
                <a:cubicBezTo>
                  <a:pt x="5379962" y="53218"/>
                  <a:pt x="5450115" y="94342"/>
                  <a:pt x="5505753" y="176590"/>
                </a:cubicBezTo>
                <a:cubicBezTo>
                  <a:pt x="5561391" y="258838"/>
                  <a:pt x="5617030" y="418495"/>
                  <a:pt x="5592839" y="524933"/>
                </a:cubicBezTo>
                <a:cubicBezTo>
                  <a:pt x="5568649" y="631371"/>
                  <a:pt x="5450115" y="754743"/>
                  <a:pt x="5360610" y="815219"/>
                </a:cubicBezTo>
                <a:cubicBezTo>
                  <a:pt x="5271105" y="875695"/>
                  <a:pt x="5188858" y="851504"/>
                  <a:pt x="5055810" y="887790"/>
                </a:cubicBezTo>
                <a:cubicBezTo>
                  <a:pt x="4922762" y="924076"/>
                  <a:pt x="4741334" y="1006324"/>
                  <a:pt x="4562324" y="1032933"/>
                </a:cubicBezTo>
                <a:cubicBezTo>
                  <a:pt x="4383315" y="1059543"/>
                  <a:pt x="3981753" y="1047447"/>
                  <a:pt x="3981753" y="1047447"/>
                </a:cubicBezTo>
                <a:lnTo>
                  <a:pt x="3372153" y="1061961"/>
                </a:lnTo>
                <a:cubicBezTo>
                  <a:pt x="3197982" y="1064380"/>
                  <a:pt x="2936724" y="1061961"/>
                  <a:pt x="2936724" y="1061961"/>
                </a:cubicBezTo>
                <a:lnTo>
                  <a:pt x="2617410" y="1061961"/>
                </a:lnTo>
                <a:lnTo>
                  <a:pt x="2588382" y="1061961"/>
                </a:lnTo>
              </a:path>
            </a:pathLst>
          </a:cu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Freeform 5"/>
          <p:cNvSpPr/>
          <p:nvPr/>
        </p:nvSpPr>
        <p:spPr bwMode="auto">
          <a:xfrm>
            <a:off x="1531258" y="3626152"/>
            <a:ext cx="5670246" cy="1860248"/>
          </a:xfrm>
          <a:custGeom>
            <a:avLst/>
            <a:gdLst>
              <a:gd name="connsiteX0" fmla="*/ 4492171 w 5670246"/>
              <a:gd name="connsiteY0" fmla="*/ 1589314 h 1860248"/>
              <a:gd name="connsiteX1" fmla="*/ 4259942 w 5670246"/>
              <a:gd name="connsiteY1" fmla="*/ 1632857 h 1860248"/>
              <a:gd name="connsiteX2" fmla="*/ 3853542 w 5670246"/>
              <a:gd name="connsiteY2" fmla="*/ 1778000 h 1860248"/>
              <a:gd name="connsiteX3" fmla="*/ 3403599 w 5670246"/>
              <a:gd name="connsiteY3" fmla="*/ 1778000 h 1860248"/>
              <a:gd name="connsiteX4" fmla="*/ 2460171 w 5670246"/>
              <a:gd name="connsiteY4" fmla="*/ 1836057 h 1860248"/>
              <a:gd name="connsiteX5" fmla="*/ 2082799 w 5670246"/>
              <a:gd name="connsiteY5" fmla="*/ 1836057 h 1860248"/>
              <a:gd name="connsiteX6" fmla="*/ 1386113 w 5670246"/>
              <a:gd name="connsiteY6" fmla="*/ 1821543 h 1860248"/>
              <a:gd name="connsiteX7" fmla="*/ 703942 w 5670246"/>
              <a:gd name="connsiteY7" fmla="*/ 1850571 h 1860248"/>
              <a:gd name="connsiteX8" fmla="*/ 268513 w 5670246"/>
              <a:gd name="connsiteY8" fmla="*/ 1821543 h 1860248"/>
              <a:gd name="connsiteX9" fmla="*/ 21771 w 5670246"/>
              <a:gd name="connsiteY9" fmla="*/ 1618343 h 1860248"/>
              <a:gd name="connsiteX10" fmla="*/ 137885 w 5670246"/>
              <a:gd name="connsiteY10" fmla="*/ 1095828 h 1860248"/>
              <a:gd name="connsiteX11" fmla="*/ 123371 w 5670246"/>
              <a:gd name="connsiteY11" fmla="*/ 616857 h 1860248"/>
              <a:gd name="connsiteX12" fmla="*/ 152399 w 5670246"/>
              <a:gd name="connsiteY12" fmla="*/ 195943 h 1860248"/>
              <a:gd name="connsiteX13" fmla="*/ 399142 w 5670246"/>
              <a:gd name="connsiteY13" fmla="*/ 36286 h 1860248"/>
              <a:gd name="connsiteX14" fmla="*/ 1066799 w 5670246"/>
              <a:gd name="connsiteY14" fmla="*/ 21771 h 1860248"/>
              <a:gd name="connsiteX15" fmla="*/ 2082799 w 5670246"/>
              <a:gd name="connsiteY15" fmla="*/ 36286 h 1860248"/>
              <a:gd name="connsiteX16" fmla="*/ 2997199 w 5670246"/>
              <a:gd name="connsiteY16" fmla="*/ 65314 h 1860248"/>
              <a:gd name="connsiteX17" fmla="*/ 3693885 w 5670246"/>
              <a:gd name="connsiteY17" fmla="*/ 65314 h 1860248"/>
              <a:gd name="connsiteX18" fmla="*/ 4230913 w 5670246"/>
              <a:gd name="connsiteY18" fmla="*/ 7257 h 1860248"/>
              <a:gd name="connsiteX19" fmla="*/ 4956628 w 5670246"/>
              <a:gd name="connsiteY19" fmla="*/ 21771 h 1860248"/>
              <a:gd name="connsiteX20" fmla="*/ 5421085 w 5670246"/>
              <a:gd name="connsiteY20" fmla="*/ 65314 h 1860248"/>
              <a:gd name="connsiteX21" fmla="*/ 5551713 w 5670246"/>
              <a:gd name="connsiteY21" fmla="*/ 413657 h 1860248"/>
              <a:gd name="connsiteX22" fmla="*/ 5653313 w 5670246"/>
              <a:gd name="connsiteY22" fmla="*/ 820057 h 1860248"/>
              <a:gd name="connsiteX23" fmla="*/ 5653313 w 5670246"/>
              <a:gd name="connsiteY23" fmla="*/ 1153886 h 1860248"/>
              <a:gd name="connsiteX24" fmla="*/ 5595256 w 5670246"/>
              <a:gd name="connsiteY24" fmla="*/ 1487714 h 1860248"/>
              <a:gd name="connsiteX25" fmla="*/ 5377542 w 5670246"/>
              <a:gd name="connsiteY25" fmla="*/ 1647371 h 1860248"/>
              <a:gd name="connsiteX26" fmla="*/ 4971142 w 5670246"/>
              <a:gd name="connsiteY26" fmla="*/ 1574800 h 1860248"/>
              <a:gd name="connsiteX27" fmla="*/ 4709885 w 5670246"/>
              <a:gd name="connsiteY27" fmla="*/ 1574800 h 1860248"/>
              <a:gd name="connsiteX28" fmla="*/ 4564742 w 5670246"/>
              <a:gd name="connsiteY28" fmla="*/ 1574800 h 1860248"/>
              <a:gd name="connsiteX29" fmla="*/ 4419599 w 5670246"/>
              <a:gd name="connsiteY29" fmla="*/ 1589314 h 18602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70246" h="1860248">
                <a:moveTo>
                  <a:pt x="4492171" y="1589314"/>
                </a:moveTo>
                <a:cubicBezTo>
                  <a:pt x="4429275" y="1595361"/>
                  <a:pt x="4366380" y="1601409"/>
                  <a:pt x="4259942" y="1632857"/>
                </a:cubicBezTo>
                <a:cubicBezTo>
                  <a:pt x="4153504" y="1664305"/>
                  <a:pt x="3996266" y="1753810"/>
                  <a:pt x="3853542" y="1778000"/>
                </a:cubicBezTo>
                <a:cubicBezTo>
                  <a:pt x="3710818" y="1802191"/>
                  <a:pt x="3635827" y="1768324"/>
                  <a:pt x="3403599" y="1778000"/>
                </a:cubicBezTo>
                <a:cubicBezTo>
                  <a:pt x="3171371" y="1787676"/>
                  <a:pt x="2680304" y="1826381"/>
                  <a:pt x="2460171" y="1836057"/>
                </a:cubicBezTo>
                <a:cubicBezTo>
                  <a:pt x="2240038" y="1845733"/>
                  <a:pt x="2082799" y="1836057"/>
                  <a:pt x="2082799" y="1836057"/>
                </a:cubicBezTo>
                <a:cubicBezTo>
                  <a:pt x="1903789" y="1833638"/>
                  <a:pt x="1615922" y="1819124"/>
                  <a:pt x="1386113" y="1821543"/>
                </a:cubicBezTo>
                <a:cubicBezTo>
                  <a:pt x="1156304" y="1823962"/>
                  <a:pt x="890209" y="1850571"/>
                  <a:pt x="703942" y="1850571"/>
                </a:cubicBezTo>
                <a:cubicBezTo>
                  <a:pt x="517675" y="1850571"/>
                  <a:pt x="382208" y="1860248"/>
                  <a:pt x="268513" y="1821543"/>
                </a:cubicBezTo>
                <a:cubicBezTo>
                  <a:pt x="154818" y="1782838"/>
                  <a:pt x="43542" y="1739295"/>
                  <a:pt x="21771" y="1618343"/>
                </a:cubicBezTo>
                <a:cubicBezTo>
                  <a:pt x="0" y="1497391"/>
                  <a:pt x="120952" y="1262742"/>
                  <a:pt x="137885" y="1095828"/>
                </a:cubicBezTo>
                <a:cubicBezTo>
                  <a:pt x="154818" y="928914"/>
                  <a:pt x="120952" y="766838"/>
                  <a:pt x="123371" y="616857"/>
                </a:cubicBezTo>
                <a:cubicBezTo>
                  <a:pt x="125790" y="466876"/>
                  <a:pt x="106437" y="292705"/>
                  <a:pt x="152399" y="195943"/>
                </a:cubicBezTo>
                <a:cubicBezTo>
                  <a:pt x="198361" y="99181"/>
                  <a:pt x="246742" y="65315"/>
                  <a:pt x="399142" y="36286"/>
                </a:cubicBezTo>
                <a:cubicBezTo>
                  <a:pt x="551542" y="7257"/>
                  <a:pt x="786190" y="21771"/>
                  <a:pt x="1066799" y="21771"/>
                </a:cubicBezTo>
                <a:cubicBezTo>
                  <a:pt x="1347408" y="21771"/>
                  <a:pt x="2082799" y="36286"/>
                  <a:pt x="2082799" y="36286"/>
                </a:cubicBezTo>
                <a:lnTo>
                  <a:pt x="2997199" y="65314"/>
                </a:lnTo>
                <a:cubicBezTo>
                  <a:pt x="3265713" y="70152"/>
                  <a:pt x="3488266" y="74990"/>
                  <a:pt x="3693885" y="65314"/>
                </a:cubicBezTo>
                <a:cubicBezTo>
                  <a:pt x="3899504" y="55638"/>
                  <a:pt x="4020456" y="14514"/>
                  <a:pt x="4230913" y="7257"/>
                </a:cubicBezTo>
                <a:cubicBezTo>
                  <a:pt x="4441370" y="0"/>
                  <a:pt x="4758266" y="12095"/>
                  <a:pt x="4956628" y="21771"/>
                </a:cubicBezTo>
                <a:cubicBezTo>
                  <a:pt x="5154990" y="31447"/>
                  <a:pt x="5321904" y="0"/>
                  <a:pt x="5421085" y="65314"/>
                </a:cubicBezTo>
                <a:cubicBezTo>
                  <a:pt x="5520266" y="130628"/>
                  <a:pt x="5513008" y="287867"/>
                  <a:pt x="5551713" y="413657"/>
                </a:cubicBezTo>
                <a:cubicBezTo>
                  <a:pt x="5590418" y="539447"/>
                  <a:pt x="5636380" y="696686"/>
                  <a:pt x="5653313" y="820057"/>
                </a:cubicBezTo>
                <a:cubicBezTo>
                  <a:pt x="5670246" y="943428"/>
                  <a:pt x="5662989" y="1042610"/>
                  <a:pt x="5653313" y="1153886"/>
                </a:cubicBezTo>
                <a:cubicBezTo>
                  <a:pt x="5643637" y="1265162"/>
                  <a:pt x="5641218" y="1405467"/>
                  <a:pt x="5595256" y="1487714"/>
                </a:cubicBezTo>
                <a:cubicBezTo>
                  <a:pt x="5549294" y="1569961"/>
                  <a:pt x="5481561" y="1632857"/>
                  <a:pt x="5377542" y="1647371"/>
                </a:cubicBezTo>
                <a:cubicBezTo>
                  <a:pt x="5273523" y="1661885"/>
                  <a:pt x="5082418" y="1586895"/>
                  <a:pt x="4971142" y="1574800"/>
                </a:cubicBezTo>
                <a:cubicBezTo>
                  <a:pt x="4859866" y="1562705"/>
                  <a:pt x="4709885" y="1574800"/>
                  <a:pt x="4709885" y="1574800"/>
                </a:cubicBezTo>
                <a:cubicBezTo>
                  <a:pt x="4642152" y="1574800"/>
                  <a:pt x="4613123" y="1572381"/>
                  <a:pt x="4564742" y="1574800"/>
                </a:cubicBezTo>
                <a:cubicBezTo>
                  <a:pt x="4516361" y="1577219"/>
                  <a:pt x="4448628" y="1584476"/>
                  <a:pt x="4419599" y="1589314"/>
                </a:cubicBezTo>
              </a:path>
            </a:pathLst>
          </a:cu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957400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 y="76200"/>
            <a:ext cx="9144000" cy="6678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a:spLocks noChangeArrowheads="1"/>
          </p:cNvSpPr>
          <p:nvPr/>
        </p:nvSpPr>
        <p:spPr bwMode="auto">
          <a:xfrm>
            <a:off x="2147328" y="6613528"/>
            <a:ext cx="484299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https://en.wikipedia.org/wiki/Italian_fashion#Italian_fashion_houses_and_luxury_brands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Rectangle 2"/>
          <p:cNvSpPr/>
          <p:nvPr/>
        </p:nvSpPr>
        <p:spPr>
          <a:xfrm>
            <a:off x="926628" y="3110805"/>
            <a:ext cx="7290777" cy="1200329"/>
          </a:xfrm>
          <a:prstGeom prst="rect">
            <a:avLst/>
          </a:prstGeom>
          <a:solidFill>
            <a:srgbClr val="FFFFFF"/>
          </a:solidFill>
        </p:spPr>
        <p:txBody>
          <a:bodyPr wrap="none">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the list of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Italian fashion houses and luxury brands</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is seemingly endless . . .</a:t>
            </a:r>
          </a:p>
        </p:txBody>
      </p:sp>
    </p:spTree>
    <p:extLst>
      <p:ext uri="{BB962C8B-B14F-4D97-AF65-F5344CB8AC3E}">
        <p14:creationId xmlns:p14="http://schemas.microsoft.com/office/powerpoint/2010/main" val="1691462309"/>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828800" y="3436374"/>
            <a:ext cx="5486400" cy="1592826"/>
          </a:xfrm>
          <a:prstGeom prst="rect">
            <a:avLst/>
          </a:prstGeom>
          <a:noFill/>
          <a:ln w="9525">
            <a:noFill/>
            <a:miter lim="800000"/>
            <a:headEnd/>
            <a:tailEnd/>
          </a:ln>
        </p:spPr>
      </p:pic>
    </p:spTree>
    <p:extLst>
      <p:ext uri="{BB962C8B-B14F-4D97-AF65-F5344CB8AC3E}">
        <p14:creationId xmlns:p14="http://schemas.microsoft.com/office/powerpoint/2010/main" val="683891459"/>
      </p:ext>
    </p:extLst>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srcRect/>
          <a:stretch>
            <a:fillRect/>
          </a:stretch>
        </p:blipFill>
        <p:spPr bwMode="auto">
          <a:xfrm>
            <a:off x="1828800" y="3436374"/>
            <a:ext cx="5486400" cy="1592826"/>
          </a:xfrm>
          <a:prstGeom prst="rect">
            <a:avLst/>
          </a:prstGeom>
          <a:noFill/>
          <a:ln w="9525">
            <a:noFill/>
            <a:miter lim="800000"/>
            <a:headEnd/>
            <a:tailEnd/>
          </a:ln>
        </p:spPr>
      </p:pic>
      <p:pic>
        <p:nvPicPr>
          <p:cNvPr id="4" name="Picture 2"/>
          <p:cNvPicPr>
            <a:picLocks noChangeAspect="1" noChangeArrowheads="1"/>
          </p:cNvPicPr>
          <p:nvPr/>
        </p:nvPicPr>
        <p:blipFill>
          <a:blip r:embed="rId3" cstate="print"/>
          <a:srcRect/>
          <a:stretch>
            <a:fillRect/>
          </a:stretch>
        </p:blipFill>
        <p:spPr bwMode="auto">
          <a:xfrm>
            <a:off x="1828800" y="-76200"/>
            <a:ext cx="5486400" cy="7090117"/>
          </a:xfrm>
          <a:prstGeom prst="rect">
            <a:avLst/>
          </a:prstGeom>
          <a:noFill/>
          <a:ln w="9525">
            <a:noFill/>
            <a:miter lim="800000"/>
            <a:headEnd/>
            <a:tailEnd/>
          </a:ln>
        </p:spPr>
      </p:pic>
    </p:spTree>
    <p:extLst>
      <p:ext uri="{BB962C8B-B14F-4D97-AF65-F5344CB8AC3E}">
        <p14:creationId xmlns:p14="http://schemas.microsoft.com/office/powerpoint/2010/main" val="1741477707"/>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p:cSld>
    <p:bg>
      <p:bgPr>
        <a:solidFill>
          <a:srgbClr val="242B35"/>
        </a:solidFill>
        <a:effectLst/>
      </p:bgPr>
    </p:bg>
    <p:spTree>
      <p:nvGrpSpPr>
        <p:cNvPr id="1" name=""/>
        <p:cNvGrpSpPr/>
        <p:nvPr/>
      </p:nvGrpSpPr>
      <p:grpSpPr>
        <a:xfrm>
          <a:off x="0" y="0"/>
          <a:ext cx="0" cy="0"/>
          <a:chOff x="0" y="0"/>
          <a:chExt cx="0" cy="0"/>
        </a:xfrm>
      </p:grpSpPr>
      <p:pic>
        <p:nvPicPr>
          <p:cNvPr id="3" name="Picture 2" descr="A picture containing person, standing, posing, people&#10;&#10;Description automatically generated">
            <a:extLst>
              <a:ext uri="{FF2B5EF4-FFF2-40B4-BE49-F238E27FC236}">
                <a16:creationId xmlns:a16="http://schemas.microsoft.com/office/drawing/2014/main" id="{38B1551E-54D8-A644-F159-EE227E5DBA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19641"/>
            <a:ext cx="4572000" cy="6870491"/>
          </a:xfrm>
          <a:prstGeom prst="rect">
            <a:avLst/>
          </a:prstGeom>
        </p:spPr>
      </p:pic>
      <p:pic>
        <p:nvPicPr>
          <p:cNvPr id="4" name="Picture 2">
            <a:extLst>
              <a:ext uri="{FF2B5EF4-FFF2-40B4-BE49-F238E27FC236}">
                <a16:creationId xmlns:a16="http://schemas.microsoft.com/office/drawing/2014/main" id="{2627C50F-9329-263D-0A8E-74910C9EFB38}"/>
              </a:ext>
            </a:extLst>
          </p:cNvPr>
          <p:cNvPicPr>
            <a:picLocks noChangeAspect="1" noChangeArrowheads="1"/>
          </p:cNvPicPr>
          <p:nvPr/>
        </p:nvPicPr>
        <p:blipFill>
          <a:blip r:embed="rId3" cstate="print"/>
          <a:srcRect/>
          <a:stretch>
            <a:fillRect/>
          </a:stretch>
        </p:blipFill>
        <p:spPr bwMode="auto">
          <a:xfrm>
            <a:off x="3657600" y="5869858"/>
            <a:ext cx="1828800" cy="530942"/>
          </a:xfrm>
          <a:prstGeom prst="rect">
            <a:avLst/>
          </a:prstGeom>
          <a:noFill/>
          <a:ln w="9525">
            <a:noFill/>
            <a:miter lim="800000"/>
            <a:headEnd/>
            <a:tailEnd/>
          </a:ln>
        </p:spPr>
      </p:pic>
    </p:spTree>
    <p:extLst>
      <p:ext uri="{BB962C8B-B14F-4D97-AF65-F5344CB8AC3E}">
        <p14:creationId xmlns:p14="http://schemas.microsoft.com/office/powerpoint/2010/main" val="621051136"/>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p:cSld>
    <p:bg>
      <p:bgPr>
        <a:solidFill>
          <a:srgbClr val="D6B4BC"/>
        </a:solidFill>
        <a:effectLst/>
      </p:bgPr>
    </p:bg>
    <p:spTree>
      <p:nvGrpSpPr>
        <p:cNvPr id="1" name=""/>
        <p:cNvGrpSpPr/>
        <p:nvPr/>
      </p:nvGrpSpPr>
      <p:grpSpPr>
        <a:xfrm>
          <a:off x="0" y="0"/>
          <a:ext cx="0" cy="0"/>
          <a:chOff x="0" y="0"/>
          <a:chExt cx="0" cy="0"/>
        </a:xfrm>
      </p:grpSpPr>
      <p:pic>
        <p:nvPicPr>
          <p:cNvPr id="5" name="Picture 4" descr="A picture containing floor&#10;&#10;Description automatically generated">
            <a:extLst>
              <a:ext uri="{FF2B5EF4-FFF2-40B4-BE49-F238E27FC236}">
                <a16:creationId xmlns:a16="http://schemas.microsoft.com/office/drawing/2014/main" id="{71701221-B952-BA90-68CE-5EABA281C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0" y="0"/>
            <a:ext cx="4572000" cy="6858000"/>
          </a:xfrm>
          <a:prstGeom prst="rect">
            <a:avLst/>
          </a:prstGeom>
        </p:spPr>
      </p:pic>
      <p:pic>
        <p:nvPicPr>
          <p:cNvPr id="7" name="Picture 2">
            <a:extLst>
              <a:ext uri="{FF2B5EF4-FFF2-40B4-BE49-F238E27FC236}">
                <a16:creationId xmlns:a16="http://schemas.microsoft.com/office/drawing/2014/main" id="{66CD1D64-5C2D-9F7C-4F38-C8637CF3BC40}"/>
              </a:ext>
            </a:extLst>
          </p:cNvPr>
          <p:cNvPicPr>
            <a:picLocks noChangeAspect="1" noChangeArrowheads="1"/>
          </p:cNvPicPr>
          <p:nvPr/>
        </p:nvPicPr>
        <p:blipFill>
          <a:blip r:embed="rId3" cstate="print"/>
          <a:srcRect/>
          <a:stretch>
            <a:fillRect/>
          </a:stretch>
        </p:blipFill>
        <p:spPr bwMode="auto">
          <a:xfrm>
            <a:off x="3657600" y="5869858"/>
            <a:ext cx="1828800" cy="530942"/>
          </a:xfrm>
          <a:prstGeom prst="rect">
            <a:avLst/>
          </a:prstGeom>
          <a:noFill/>
          <a:ln w="9525">
            <a:noFill/>
            <a:miter lim="800000"/>
            <a:headEnd/>
            <a:tailEnd/>
          </a:ln>
        </p:spPr>
      </p:pic>
    </p:spTree>
    <p:extLst>
      <p:ext uri="{BB962C8B-B14F-4D97-AF65-F5344CB8AC3E}">
        <p14:creationId xmlns:p14="http://schemas.microsoft.com/office/powerpoint/2010/main" val="122711636"/>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Right Arrow 3"/>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cSld>
  <p:clrMapOvr>
    <a:masterClrMapping/>
  </p:clrMapOvr>
  <p:transition/>
</p:sld>
</file>

<file path=ppt/slides/slide3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2" cstate="print"/>
          <a:srcRect/>
          <a:stretch>
            <a:fillRect/>
          </a:stretch>
        </p:blipFill>
        <p:spPr bwMode="auto">
          <a:xfrm>
            <a:off x="1986351" y="-14514"/>
            <a:ext cx="5161935" cy="6858000"/>
          </a:xfrm>
          <a:prstGeom prst="rect">
            <a:avLst/>
          </a:prstGeom>
          <a:noFill/>
          <a:ln w="9525">
            <a:noFill/>
            <a:miter lim="800000"/>
            <a:headEnd/>
            <a:tailEnd/>
          </a:ln>
        </p:spPr>
      </p:pic>
    </p:spTree>
    <p:extLst>
      <p:ext uri="{BB962C8B-B14F-4D97-AF65-F5344CB8AC3E}">
        <p14:creationId xmlns:p14="http://schemas.microsoft.com/office/powerpoint/2010/main" val="3552539295"/>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6082" name="Picture 2" descr="Emporio Armani spring summer 2015 #MFW MFW #SS15 #EmporioArman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8928"/>
            <a:ext cx="9144000" cy="60780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81000" y="6551842"/>
            <a:ext cx="83820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http://www.fashionavecpassion.com/an-emporio-armani-brand-new-fashion-ss15-the-futuristic-classic/</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Rectangle 2"/>
          <p:cNvSpPr/>
          <p:nvPr/>
        </p:nvSpPr>
        <p:spPr>
          <a:xfrm>
            <a:off x="152400" y="1143000"/>
            <a:ext cx="4114800" cy="2246769"/>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Bodoni MT Condensed" panose="02070606080606020203" pitchFamily="18" charset="0"/>
                <a:ea typeface="+mn-ea"/>
                <a:cs typeface="+mn-cs"/>
              </a:rPr>
              <a:t>GIORGIO ARMANI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“the blue eyed designer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of the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spring-summer 2015 season!”</a:t>
            </a:r>
          </a:p>
        </p:txBody>
      </p:sp>
    </p:spTree>
    <p:extLst>
      <p:ext uri="{BB962C8B-B14F-4D97-AF65-F5344CB8AC3E}">
        <p14:creationId xmlns:p14="http://schemas.microsoft.com/office/powerpoint/2010/main" val="4247272526"/>
      </p:ext>
    </p:extLst>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457200"/>
            <a:ext cx="9144000" cy="5872480"/>
          </a:xfrm>
          <a:prstGeom prst="rect">
            <a:avLst/>
          </a:prstGeom>
          <a:noFill/>
          <a:ln w="9525">
            <a:noFill/>
            <a:miter lim="800000"/>
            <a:headEnd/>
            <a:tailEnd/>
          </a:ln>
        </p:spPr>
      </p:pic>
      <p:pic>
        <p:nvPicPr>
          <p:cNvPr id="48130" name="Picture 2" descr="imag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0639" y="346166"/>
            <a:ext cx="2093532" cy="212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517689"/>
      </p:ext>
    </p:extLst>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106" name="Picture 2" descr="images/gallery/prodotti-h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360439"/>
            <a:ext cx="10820400" cy="601133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639" y="346166"/>
            <a:ext cx="2093532" cy="2123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064158"/>
      </p:ext>
    </p:extLst>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1676400"/>
            <a:ext cx="7315200" cy="1791260"/>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Language</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and Communication</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64599491"/>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8" name="Text Box 5"/>
          <p:cNvSpPr txBox="1">
            <a:spLocks noChangeArrowheads="1"/>
          </p:cNvSpPr>
          <p:nvPr/>
        </p:nvSpPr>
        <p:spPr bwMode="auto">
          <a:xfrm>
            <a:off x="914400" y="1933206"/>
            <a:ext cx="7315200" cy="1581972"/>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The use and importance of voice to express words </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in a musical fashion</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97684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solidFill>
                  <a:schemeClr val="bg1"/>
                </a:solidFill>
              </a:rPr>
              <a:t>Italians put great emotion into their language, speaking with passion, rhythm, and changing tonality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09650644"/>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solidFill>
                  <a:srgbClr val="C5E4E7"/>
                </a:solidFill>
              </a:rPr>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bwMode="auto">
          <a:xfrm>
            <a:off x="5562600" y="4419600"/>
            <a:ext cx="2438400" cy="2239964"/>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a:spLocks noChangeArrowheads="1"/>
          </p:cNvSpPr>
          <p:nvPr/>
        </p:nvSpPr>
        <p:spPr bwMode="auto">
          <a:xfrm>
            <a:off x="1378331" y="6629400"/>
            <a:ext cx="643477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https://humanparts.medium.com/why-italians-use-dozens-of-words-for-simple-instructions-b3e499f2f0df</a:t>
            </a:r>
            <a:endPar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61C83CA1-5A5E-431B-9E00-B587BA5C8F72}"/>
              </a:ext>
            </a:extLst>
          </p:cNvPr>
          <p:cNvPicPr>
            <a:picLocks noChangeAspect="1"/>
          </p:cNvPicPr>
          <p:nvPr/>
        </p:nvPicPr>
        <p:blipFill>
          <a:blip r:embed="rId3"/>
          <a:stretch>
            <a:fillRect/>
          </a:stretch>
        </p:blipFill>
        <p:spPr>
          <a:xfrm>
            <a:off x="1600200" y="457200"/>
            <a:ext cx="5943600" cy="6103257"/>
          </a:xfrm>
          <a:prstGeom prst="rect">
            <a:avLst/>
          </a:prstGeom>
        </p:spPr>
      </p:pic>
      <p:sp>
        <p:nvSpPr>
          <p:cNvPr id="11" name="TextBox 10">
            <a:extLst>
              <a:ext uri="{FF2B5EF4-FFF2-40B4-BE49-F238E27FC236}">
                <a16:creationId xmlns:a16="http://schemas.microsoft.com/office/drawing/2014/main" id="{AEF34839-E24C-417B-B698-7706589D70A3}"/>
              </a:ext>
            </a:extLst>
          </p:cNvPr>
          <p:cNvSpPr txBox="1"/>
          <p:nvPr/>
        </p:nvSpPr>
        <p:spPr>
          <a:xfrm>
            <a:off x="3019925" y="1799925"/>
            <a:ext cx="4572000" cy="338554"/>
          </a:xfrm>
          <a:prstGeom prst="rect">
            <a:avLst/>
          </a:prstGeom>
          <a:solidFill>
            <a:schemeClr val="bg1"/>
          </a:solidFill>
          <a:ln>
            <a:noFill/>
          </a:ln>
        </p:spPr>
        <p:txBody>
          <a:bodyPr wrap="squar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highlight>
                  <a:srgbClr val="FFFFFF"/>
                </a:highlight>
                <a:uLnTx/>
                <a:uFillTx/>
                <a:latin typeface="Arial"/>
                <a:ea typeface="+mn-ea"/>
                <a:cs typeface="+mn-cs"/>
              </a:rPr>
              <a:t>29 Nov 2020</a:t>
            </a:r>
          </a:p>
        </p:txBody>
      </p:sp>
      <p:pic>
        <p:nvPicPr>
          <p:cNvPr id="12" name="Picture 11">
            <a:extLst>
              <a:ext uri="{FF2B5EF4-FFF2-40B4-BE49-F238E27FC236}">
                <a16:creationId xmlns:a16="http://schemas.microsoft.com/office/drawing/2014/main" id="{D3648131-5D3F-4B8C-8F89-A6772A1E4D98}"/>
              </a:ext>
            </a:extLst>
          </p:cNvPr>
          <p:cNvPicPr>
            <a:picLocks noChangeAspect="1"/>
          </p:cNvPicPr>
          <p:nvPr/>
        </p:nvPicPr>
        <p:blipFill>
          <a:blip r:embed="rId4"/>
          <a:stretch>
            <a:fillRect/>
          </a:stretch>
        </p:blipFill>
        <p:spPr>
          <a:xfrm>
            <a:off x="5833692" y="1066800"/>
            <a:ext cx="1682836" cy="349268"/>
          </a:xfrm>
          <a:prstGeom prst="rect">
            <a:avLst/>
          </a:prstGeom>
        </p:spPr>
      </p:pic>
    </p:spTree>
    <p:extLst>
      <p:ext uri="{BB962C8B-B14F-4D97-AF65-F5344CB8AC3E}">
        <p14:creationId xmlns:p14="http://schemas.microsoft.com/office/powerpoint/2010/main" val="3952128827"/>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4" name="Rectangle 4"/>
          <p:cNvSpPr>
            <a:spLocks noChangeArrowheads="1"/>
          </p:cNvSpPr>
          <p:nvPr/>
        </p:nvSpPr>
        <p:spPr bwMode="auto">
          <a:xfrm>
            <a:off x="2308430" y="6551842"/>
            <a:ext cx="452078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http://commons.wikimedia.org/wiki/File:Modigliani_%E2%80%93_Cello_Player.jpg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2"/>
          <p:cNvPicPr>
            <a:picLocks noChangeAspect="1" noChangeArrowheads="1"/>
          </p:cNvPicPr>
          <p:nvPr/>
        </p:nvPicPr>
        <p:blipFill>
          <a:blip r:embed="rId3" cstate="print"/>
          <a:srcRect/>
          <a:stretch>
            <a:fillRect/>
          </a:stretch>
        </p:blipFill>
        <p:spPr bwMode="auto">
          <a:xfrm>
            <a:off x="838200" y="457200"/>
            <a:ext cx="4495800" cy="5715000"/>
          </a:xfrm>
          <a:prstGeom prst="rect">
            <a:avLst/>
          </a:prstGeom>
          <a:noFill/>
          <a:ln w="9525">
            <a:noFill/>
            <a:miter lim="800000"/>
            <a:headEnd/>
            <a:tailEnd/>
          </a:ln>
        </p:spPr>
      </p:pic>
      <p:sp>
        <p:nvSpPr>
          <p:cNvPr id="14" name="Rectangle 13">
            <a:extLst>
              <a:ext uri="{FF2B5EF4-FFF2-40B4-BE49-F238E27FC236}">
                <a16:creationId xmlns:a16="http://schemas.microsoft.com/office/drawing/2014/main" id="{D508DF3E-63EB-4D90-ABB4-2F7EF03415A2}"/>
              </a:ext>
            </a:extLst>
          </p:cNvPr>
          <p:cNvSpPr/>
          <p:nvPr/>
        </p:nvSpPr>
        <p:spPr>
          <a:xfrm>
            <a:off x="5808916" y="2971800"/>
            <a:ext cx="2606803" cy="1785104"/>
          </a:xfrm>
          <a:prstGeom prst="rect">
            <a:avLst/>
          </a:prstGeom>
          <a:solidFill>
            <a:srgbClr val="FFFFFF"/>
          </a:solidFill>
        </p:spPr>
        <p:txBody>
          <a:bodyPr wrap="none">
            <a:spAutoFit/>
          </a:bodyPr>
          <a:lstStyle/>
          <a:p>
            <a:pPr marL="0" marR="0" lvl="1"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Verdana" pitchFamily="34" charset="0"/>
                <a:ea typeface="+mn-ea"/>
                <a:cs typeface="+mn-cs"/>
              </a:rPr>
              <a:t>take the word </a:t>
            </a:r>
          </a:p>
          <a:p>
            <a:pPr marL="0" marR="0" lvl="1" indent="0" algn="ctr" defTabSz="914400" rtl="0" eaLnBrk="1" fontAlgn="base" latinLnBrk="0" hangingPunct="1">
              <a:lnSpc>
                <a:spcPct val="100000"/>
              </a:lnSpc>
              <a:spcBef>
                <a:spcPts val="0"/>
              </a:spcBef>
              <a:spcAft>
                <a:spcPct val="0"/>
              </a:spcAft>
              <a:buClrTx/>
              <a:buSzTx/>
              <a:buFontTx/>
              <a:buNone/>
              <a:tabLst/>
              <a:defRPr/>
            </a:pPr>
            <a:r>
              <a:rPr kumimoji="0" lang="en-US" sz="7200" b="1" i="1" u="none" strike="noStrike" kern="1200" cap="none" spc="0" normalizeH="0" baseline="0" noProof="0" dirty="0">
                <a:ln>
                  <a:noFill/>
                </a:ln>
                <a:solidFill>
                  <a:srgbClr val="000000"/>
                </a:solidFill>
                <a:effectLst/>
                <a:uLnTx/>
                <a:uFillTx/>
                <a:latin typeface="Verdana" pitchFamily="34" charset="0"/>
                <a:ea typeface="+mn-ea"/>
                <a:cs typeface="+mn-cs"/>
              </a:rPr>
              <a:t>cello</a:t>
            </a:r>
          </a:p>
          <a:p>
            <a:pPr marL="0" marR="0" lvl="1" indent="0" algn="ctr" defTabSz="914400" rtl="0" eaLnBrk="1" fontAlgn="base" latinLnBrk="0" hangingPunct="1">
              <a:lnSpc>
                <a:spcPct val="100000"/>
              </a:lnSpc>
              <a:spcBef>
                <a:spcPts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for instance</a:t>
            </a:r>
          </a:p>
        </p:txBody>
      </p:sp>
    </p:spTree>
    <p:extLst>
      <p:ext uri="{BB962C8B-B14F-4D97-AF65-F5344CB8AC3E}">
        <p14:creationId xmlns:p14="http://schemas.microsoft.com/office/powerpoint/2010/main" val="27709218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a:hlinkClick r:id="rId3"/>
          </p:cNvPr>
          <p:cNvPicPr>
            <a:picLocks noChangeAspect="1" noChangeArrowheads="1"/>
          </p:cNvPicPr>
          <p:nvPr/>
        </p:nvPicPr>
        <p:blipFill>
          <a:blip r:embed="rId4" cstate="print"/>
          <a:srcRect/>
          <a:stretch>
            <a:fillRect/>
          </a:stretch>
        </p:blipFill>
        <p:spPr bwMode="auto">
          <a:xfrm>
            <a:off x="133350" y="95250"/>
            <a:ext cx="8839200" cy="6629400"/>
          </a:xfrm>
          <a:prstGeom prst="rect">
            <a:avLst/>
          </a:prstGeom>
          <a:noFill/>
          <a:ln w="9525">
            <a:noFill/>
            <a:miter lim="800000"/>
            <a:headEnd/>
            <a:tailEnd/>
          </a:ln>
        </p:spPr>
      </p:pic>
      <p:sp>
        <p:nvSpPr>
          <p:cNvPr id="17411" name="Oval 6"/>
          <p:cNvSpPr>
            <a:spLocks noChangeArrowheads="1"/>
          </p:cNvSpPr>
          <p:nvPr/>
        </p:nvSpPr>
        <p:spPr bwMode="auto">
          <a:xfrm rot="232075">
            <a:off x="4032250" y="1825625"/>
            <a:ext cx="1066800" cy="762000"/>
          </a:xfrm>
          <a:prstGeom prst="ellipse">
            <a:avLst/>
          </a:prstGeom>
          <a:noFill/>
          <a:ln w="76200">
            <a:solidFill>
              <a:srgbClr val="C0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 name="Text Box 7"/>
          <p:cNvSpPr txBox="1">
            <a:spLocks noChangeArrowheads="1"/>
          </p:cNvSpPr>
          <p:nvPr/>
        </p:nvSpPr>
        <p:spPr bwMode="auto">
          <a:xfrm>
            <a:off x="4097968" y="2792849"/>
            <a:ext cx="4761240" cy="1292662"/>
          </a:xfrm>
          <a:prstGeom prst="rect">
            <a:avLst/>
          </a:prstGeom>
          <a:solidFill>
            <a:schemeClr val="bg1"/>
          </a:solidFill>
          <a:ln w="76200">
            <a:solidFill>
              <a:srgbClr val="FF0000"/>
            </a:solidFill>
            <a:miter lim="800000"/>
            <a:headEnd/>
            <a:tailEnd/>
          </a:ln>
        </p:spPr>
        <p:txBody>
          <a:bodyPr wrap="none" tIns="91440" bIns="9144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The Most Serene Republic </a:t>
            </a:r>
            <a:b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of San Marino</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Verdana" pitchFamily="34" charset="0"/>
                <a:ea typeface="+mn-ea"/>
                <a:cs typeface="+mn-cs"/>
              </a:rPr>
              <a:t>an independent country</a:t>
            </a:r>
            <a:endParaRPr kumimoji="0" lang="en-US" sz="11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Right Arrow 4"/>
          <p:cNvSpPr/>
          <p:nvPr/>
        </p:nvSpPr>
        <p:spPr bwMode="auto">
          <a:xfrm>
            <a:off x="814583" y="1843659"/>
            <a:ext cx="1395217" cy="594741"/>
          </a:xfrm>
          <a:prstGeom prst="rightArrow">
            <a:avLst/>
          </a:prstGeom>
          <a:solidFill>
            <a:srgbClr val="94D7E7"/>
          </a:solidFill>
          <a:ln w="38100"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Note</a:t>
            </a:r>
          </a:p>
        </p:txBody>
      </p:sp>
    </p:spTree>
    <p:extLst>
      <p:ext uri="{BB962C8B-B14F-4D97-AF65-F5344CB8AC3E}">
        <p14:creationId xmlns:p14="http://schemas.microsoft.com/office/powerpoint/2010/main" val="3383777350"/>
      </p:ext>
    </p:extLst>
  </p:cSld>
  <p:clrMapOvr>
    <a:masterClrMapping/>
  </p:clrMapOvr>
  <p:transition/>
</p:sld>
</file>

<file path=ppt/slides/slide3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8724" name="Rectangle 4"/>
          <p:cNvSpPr>
            <a:spLocks noChangeArrowheads="1"/>
          </p:cNvSpPr>
          <p:nvPr/>
        </p:nvSpPr>
        <p:spPr bwMode="auto">
          <a:xfrm>
            <a:off x="2308430" y="6551842"/>
            <a:ext cx="452078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http://commons.wikimedia.org/wiki/File:Modigliani_%E2%80%93_Cello_Player.jpg</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p:cNvSpPr/>
          <p:nvPr/>
        </p:nvSpPr>
        <p:spPr>
          <a:xfrm>
            <a:off x="5233036" y="3733800"/>
            <a:ext cx="2691763" cy="2326791"/>
          </a:xfrm>
          <a:prstGeom prst="rect">
            <a:avLst/>
          </a:prstGeom>
          <a:noFill/>
        </p:spPr>
        <p:txBody>
          <a:bodyPr wrap="none">
            <a:spAutoFit/>
          </a:bodyPr>
          <a:lstStyle/>
          <a:p>
            <a:pPr marL="0" marR="0" lvl="1" indent="0" algn="ctr" defTabSz="914400" rtl="0" eaLnBrk="1" fontAlgn="base" latinLnBrk="0" hangingPunct="1">
              <a:lnSpc>
                <a:spcPct val="100000"/>
              </a:lnSpc>
              <a:spcBef>
                <a:spcPct val="20000"/>
              </a:spcBef>
              <a:spcAft>
                <a:spcPct val="0"/>
              </a:spcAft>
              <a:buClrTx/>
              <a:buSzTx/>
              <a:buFontTx/>
              <a:buNone/>
              <a:tabLst/>
              <a:defRPr/>
            </a:pPr>
            <a:r>
              <a:rPr kumimoji="0" lang="en-US" sz="6600" b="1" i="1"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6600" b="1" i="1" u="none" strike="noStrike" kern="1200" cap="none" spc="0" normalizeH="0" baseline="0" noProof="0" dirty="0">
                <a:ln>
                  <a:noFill/>
                </a:ln>
                <a:solidFill>
                  <a:srgbClr val="FFFFFF"/>
                </a:solidFill>
                <a:effectLst/>
                <a:uLnTx/>
                <a:uFillTx/>
                <a:latin typeface="Verdana" pitchFamily="34" charset="0"/>
                <a:ea typeface="+mn-ea"/>
                <a:cs typeface="+mn-cs"/>
              </a:rPr>
              <a:t>cello</a:t>
            </a:r>
          </a:p>
          <a:p>
            <a:pPr marL="0" marR="0" lvl="1" indent="0" algn="ctr" defTabSz="914400" rtl="0" eaLnBrk="1" fontAlgn="base" latinLnBrk="0" hangingPunct="1">
              <a:lnSpc>
                <a:spcPct val="100000"/>
              </a:lnSpc>
              <a:spcBef>
                <a:spcPct val="20000"/>
              </a:spcBef>
              <a:spcAft>
                <a:spcPct val="0"/>
              </a:spcAft>
              <a:buClrTx/>
              <a:buSzTx/>
              <a:buFontTx/>
              <a:buNone/>
              <a:tabLst/>
              <a:defRPr/>
            </a:pPr>
            <a:endParaRPr kumimoji="0" lang="en-US" sz="66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7" name="Picture 2"/>
          <p:cNvPicPr>
            <a:picLocks noChangeAspect="1" noChangeArrowheads="1"/>
          </p:cNvPicPr>
          <p:nvPr/>
        </p:nvPicPr>
        <p:blipFill>
          <a:blip r:embed="rId3" cstate="print"/>
          <a:srcRect/>
          <a:stretch>
            <a:fillRect/>
          </a:stretch>
        </p:blipFill>
        <p:spPr bwMode="auto">
          <a:xfrm>
            <a:off x="838200" y="457200"/>
            <a:ext cx="4495800" cy="5715000"/>
          </a:xfrm>
          <a:prstGeom prst="rect">
            <a:avLst/>
          </a:prstGeom>
          <a:noFill/>
          <a:ln w="9525">
            <a:noFill/>
            <a:miter lim="800000"/>
            <a:headEnd/>
            <a:tailEnd/>
          </a:ln>
        </p:spPr>
      </p:pic>
      <p:sp>
        <p:nvSpPr>
          <p:cNvPr id="8" name="Rectangle 7"/>
          <p:cNvSpPr/>
          <p:nvPr/>
        </p:nvSpPr>
        <p:spPr>
          <a:xfrm>
            <a:off x="997870" y="1659285"/>
            <a:ext cx="4264983" cy="353943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If you ever have the chance, ask a native Italian speaker to pronounce the name of this instrument.</a:t>
            </a:r>
          </a:p>
        </p:txBody>
      </p:sp>
    </p:spTree>
    <p:extLst>
      <p:ext uri="{BB962C8B-B14F-4D97-AF65-F5344CB8AC3E}">
        <p14:creationId xmlns:p14="http://schemas.microsoft.com/office/powerpoint/2010/main" val="2912855772"/>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3"/>
          <p:cNvSpPr>
            <a:spLocks noGrp="1" noChangeArrowheads="1"/>
          </p:cNvSpPr>
          <p:nvPr>
            <p:ph type="body" idx="1"/>
          </p:nvPr>
        </p:nvSpPr>
        <p:spPr>
          <a:xfrm>
            <a:off x="914400" y="1446038"/>
            <a:ext cx="7315200" cy="4087273"/>
          </a:xfrm>
        </p:spPr>
        <p:txBody>
          <a:bodyPr/>
          <a:lstStyle/>
          <a:p>
            <a:pPr eaLnBrk="1" hangingPunct="1">
              <a:buFontTx/>
              <a:buNone/>
            </a:pPr>
            <a:endParaRPr lang="en-US" dirty="0"/>
          </a:p>
          <a:p>
            <a:pPr algn="ctr" eaLnBrk="1" hangingPunct="1">
              <a:spcBef>
                <a:spcPts val="0"/>
              </a:spcBef>
              <a:buFontTx/>
              <a:buNone/>
            </a:pPr>
            <a:r>
              <a:rPr lang="en-US" sz="2800" dirty="0"/>
              <a:t>Pronunciation of “cello” in English:</a:t>
            </a:r>
          </a:p>
          <a:p>
            <a:pPr algn="ctr" eaLnBrk="1" hangingPunct="1">
              <a:spcBef>
                <a:spcPts val="0"/>
              </a:spcBef>
              <a:buFontTx/>
              <a:buNone/>
            </a:pPr>
            <a:r>
              <a:rPr lang="en-US" b="1" i="1" dirty="0" err="1"/>
              <a:t>chel</a:t>
            </a:r>
            <a:r>
              <a:rPr lang="en-US" b="1" i="1" dirty="0"/>
              <a:t>’ oh </a:t>
            </a:r>
          </a:p>
          <a:p>
            <a:pPr algn="ctr" eaLnBrk="1" hangingPunct="1">
              <a:spcBef>
                <a:spcPts val="0"/>
              </a:spcBef>
              <a:buFontTx/>
              <a:buNone/>
            </a:pPr>
            <a:r>
              <a:rPr lang="en-US" sz="2000" dirty="0"/>
              <a:t>Listen: </a:t>
            </a:r>
            <a:r>
              <a:rPr lang="en-US" sz="1200" dirty="0">
                <a:hlinkClick r:id="rId3"/>
              </a:rPr>
              <a:t>https://www.youtube.com/watch?v=2ap8VVxF0vM </a:t>
            </a:r>
            <a:endParaRPr lang="en-US" sz="1200" dirty="0"/>
          </a:p>
          <a:p>
            <a:pPr algn="ctr" eaLnBrk="1" hangingPunct="1">
              <a:buFontTx/>
              <a:buNone/>
            </a:pPr>
            <a:endParaRPr lang="en-US" sz="2800" dirty="0"/>
          </a:p>
          <a:p>
            <a:pPr algn="ctr" eaLnBrk="1" hangingPunct="1">
              <a:spcBef>
                <a:spcPts val="0"/>
              </a:spcBef>
              <a:buFontTx/>
              <a:buNone/>
            </a:pPr>
            <a:r>
              <a:rPr lang="en-US" sz="2800" dirty="0"/>
              <a:t>Pronunciation of “cello” in Italian:</a:t>
            </a:r>
          </a:p>
          <a:p>
            <a:pPr algn="ctr" eaLnBrk="1" hangingPunct="1">
              <a:spcBef>
                <a:spcPts val="0"/>
              </a:spcBef>
              <a:buFontTx/>
              <a:buNone/>
            </a:pPr>
            <a:r>
              <a:rPr lang="en-US" sz="4400" b="1" i="1" dirty="0"/>
              <a:t>ˈ</a:t>
            </a:r>
            <a:r>
              <a:rPr lang="en-US" sz="4400" b="1" i="1" dirty="0" err="1"/>
              <a:t>tʃɛl</a:t>
            </a:r>
            <a:r>
              <a:rPr lang="en-US" sz="6600" b="1" i="1" dirty="0" err="1"/>
              <a:t>’</a:t>
            </a:r>
            <a:r>
              <a:rPr lang="en-US" sz="3600" b="1" i="1" dirty="0" err="1"/>
              <a:t>əʊ</a:t>
            </a:r>
            <a:endParaRPr lang="en-US" sz="3600" b="1" i="1" dirty="0"/>
          </a:p>
          <a:p>
            <a:pPr algn="ctr" eaLnBrk="1" hangingPunct="1">
              <a:spcBef>
                <a:spcPts val="0"/>
              </a:spcBef>
              <a:buFontTx/>
              <a:buNone/>
            </a:pPr>
            <a:r>
              <a:rPr lang="en-US" sz="2000" dirty="0"/>
              <a:t>Listen: </a:t>
            </a:r>
            <a:r>
              <a:rPr lang="en-US" sz="1200" i="1" dirty="0">
                <a:hlinkClick r:id="rId4"/>
              </a:rPr>
              <a:t>https://www.youtube.com/watch?v=44JGT1hJA0s</a:t>
            </a:r>
            <a:endParaRPr lang="en-US" sz="1200" i="1" dirty="0"/>
          </a:p>
        </p:txBody>
      </p:sp>
      <p:sp>
        <p:nvSpPr>
          <p:cNvPr id="8" name="TextBox 7">
            <a:extLst>
              <a:ext uri="{FF2B5EF4-FFF2-40B4-BE49-F238E27FC236}">
                <a16:creationId xmlns:a16="http://schemas.microsoft.com/office/drawing/2014/main" id="{0C197983-296D-4082-86E1-32542D4BB0A4}"/>
              </a:ext>
            </a:extLst>
          </p:cNvPr>
          <p:cNvSpPr txBox="1"/>
          <p:nvPr/>
        </p:nvSpPr>
        <p:spPr>
          <a:xfrm>
            <a:off x="8518234" y="3429000"/>
            <a:ext cx="184731" cy="584775"/>
          </a:xfrm>
          <a:prstGeom prst="rect">
            <a:avLst/>
          </a:prstGeom>
          <a:noFill/>
        </p:spPr>
        <p:txBody>
          <a:bodyPr wrap="none" rtlCol="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60107568"/>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IMG_0351_ca.jpg"/>
          <p:cNvPicPr>
            <a:picLocks noChangeAspect="1"/>
          </p:cNvPicPr>
          <p:nvPr/>
        </p:nvPicPr>
        <p:blipFill>
          <a:blip r:embed="rId3" cstate="print"/>
          <a:stretch>
            <a:fillRect/>
          </a:stretch>
        </p:blipFill>
        <p:spPr>
          <a:xfrm>
            <a:off x="2346278" y="457200"/>
            <a:ext cx="4435522" cy="5943600"/>
          </a:xfrm>
          <a:prstGeom prst="rect">
            <a:avLst/>
          </a:prstGeom>
        </p:spPr>
      </p:pic>
      <p:sp>
        <p:nvSpPr>
          <p:cNvPr id="3" name="Rectangle 2"/>
          <p:cNvSpPr txBox="1">
            <a:spLocks noChangeArrowheads="1"/>
          </p:cNvSpPr>
          <p:nvPr/>
        </p:nvSpPr>
        <p:spPr>
          <a:xfrm>
            <a:off x="914400" y="5105400"/>
            <a:ext cx="73152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Verdana" pitchFamily="34" charset="0"/>
                <a:ea typeface="+mn-ea"/>
                <a:cs typeface="+mn-cs"/>
              </a:rPr>
              <a:t> </a:t>
            </a:r>
            <a:r>
              <a:rPr kumimoji="0" lang="en-US" sz="3200" b="1" i="0" u="none" strike="noStrike" kern="0" cap="none" spc="0" normalizeH="0" baseline="0" noProof="0" dirty="0" err="1">
                <a:ln>
                  <a:noFill/>
                </a:ln>
                <a:solidFill>
                  <a:srgbClr val="FFFFFF"/>
                </a:solidFill>
                <a:effectLst/>
                <a:uLnTx/>
                <a:uFillTx/>
                <a:latin typeface="Verdana" pitchFamily="34" charset="0"/>
                <a:ea typeface="+mn-ea"/>
                <a:cs typeface="+mn-cs"/>
              </a:rPr>
              <a:t>Rigoletto</a:t>
            </a:r>
            <a:br>
              <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(on the left)</a:t>
            </a:r>
            <a:b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err="1">
                <a:ln>
                  <a:noFill/>
                </a:ln>
                <a:solidFill>
                  <a:srgbClr val="FFFFFF"/>
                </a:solidFill>
                <a:effectLst/>
                <a:uLnTx/>
                <a:uFillTx/>
                <a:latin typeface="Verdana" pitchFamily="34" charset="0"/>
                <a:ea typeface="+mn-ea"/>
                <a:cs typeface="+mn-cs"/>
              </a:rPr>
              <a:t>Mantova</a:t>
            </a: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 Italy</a:t>
            </a:r>
            <a:endPar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4" cstate="print"/>
          <a:srcRect/>
          <a:stretch>
            <a:fillRect/>
          </a:stretch>
        </p:blipFill>
        <p:spPr bwMode="auto">
          <a:xfrm>
            <a:off x="5027595" y="609600"/>
            <a:ext cx="3430605" cy="4438650"/>
          </a:xfrm>
          <a:prstGeom prst="rect">
            <a:avLst/>
          </a:prstGeom>
          <a:noFill/>
          <a:ln w="9525">
            <a:noFill/>
            <a:miter lim="800000"/>
            <a:headEnd/>
            <a:tailEnd/>
          </a:ln>
        </p:spPr>
      </p:pic>
      <p:sp>
        <p:nvSpPr>
          <p:cNvPr id="6" name="Rectangle 5"/>
          <p:cNvSpPr/>
          <p:nvPr/>
        </p:nvSpPr>
        <p:spPr>
          <a:xfrm>
            <a:off x="5106853" y="4495800"/>
            <a:ext cx="3239990"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Giuseppe Verdi</a:t>
            </a:r>
          </a:p>
        </p:txBody>
      </p:sp>
      <p:sp>
        <p:nvSpPr>
          <p:cNvPr id="8" name="Freeform: Shape 7">
            <a:extLst>
              <a:ext uri="{FF2B5EF4-FFF2-40B4-BE49-F238E27FC236}">
                <a16:creationId xmlns:a16="http://schemas.microsoft.com/office/drawing/2014/main" id="{70D5BC9B-AD9B-4062-82D5-1073337151C5}"/>
              </a:ext>
            </a:extLst>
          </p:cNvPr>
          <p:cNvSpPr/>
          <p:nvPr/>
        </p:nvSpPr>
        <p:spPr bwMode="auto">
          <a:xfrm>
            <a:off x="5097709" y="4370680"/>
            <a:ext cx="3351347" cy="673913"/>
          </a:xfrm>
          <a:custGeom>
            <a:avLst/>
            <a:gdLst>
              <a:gd name="connsiteX0" fmla="*/ 156664 w 2479333"/>
              <a:gd name="connsiteY0" fmla="*/ 546056 h 555200"/>
              <a:gd name="connsiteX1" fmla="*/ 202384 w 2479333"/>
              <a:gd name="connsiteY1" fmla="*/ 536912 h 555200"/>
              <a:gd name="connsiteX2" fmla="*/ 238960 w 2479333"/>
              <a:gd name="connsiteY2" fmla="*/ 518624 h 555200"/>
              <a:gd name="connsiteX3" fmla="*/ 430984 w 2479333"/>
              <a:gd name="connsiteY3" fmla="*/ 527768 h 555200"/>
              <a:gd name="connsiteX4" fmla="*/ 522424 w 2479333"/>
              <a:gd name="connsiteY4" fmla="*/ 536912 h 555200"/>
              <a:gd name="connsiteX5" fmla="*/ 595576 w 2479333"/>
              <a:gd name="connsiteY5" fmla="*/ 546056 h 555200"/>
              <a:gd name="connsiteX6" fmla="*/ 714448 w 2479333"/>
              <a:gd name="connsiteY6" fmla="*/ 555200 h 555200"/>
              <a:gd name="connsiteX7" fmla="*/ 1034488 w 2479333"/>
              <a:gd name="connsiteY7" fmla="*/ 546056 h 555200"/>
              <a:gd name="connsiteX8" fmla="*/ 1144216 w 2479333"/>
              <a:gd name="connsiteY8" fmla="*/ 536912 h 555200"/>
              <a:gd name="connsiteX9" fmla="*/ 2159200 w 2479333"/>
              <a:gd name="connsiteY9" fmla="*/ 518624 h 555200"/>
              <a:gd name="connsiteX10" fmla="*/ 2314648 w 2479333"/>
              <a:gd name="connsiteY10" fmla="*/ 491192 h 555200"/>
              <a:gd name="connsiteX11" fmla="*/ 2369512 w 2479333"/>
              <a:gd name="connsiteY11" fmla="*/ 472904 h 555200"/>
              <a:gd name="connsiteX12" fmla="*/ 2396944 w 2479333"/>
              <a:gd name="connsiteY12" fmla="*/ 463760 h 555200"/>
              <a:gd name="connsiteX13" fmla="*/ 2433520 w 2479333"/>
              <a:gd name="connsiteY13" fmla="*/ 436328 h 555200"/>
              <a:gd name="connsiteX14" fmla="*/ 2442664 w 2479333"/>
              <a:gd name="connsiteY14" fmla="*/ 408896 h 555200"/>
              <a:gd name="connsiteX15" fmla="*/ 2460952 w 2479333"/>
              <a:gd name="connsiteY15" fmla="*/ 344888 h 555200"/>
              <a:gd name="connsiteX16" fmla="*/ 2470096 w 2479333"/>
              <a:gd name="connsiteY16" fmla="*/ 280880 h 555200"/>
              <a:gd name="connsiteX17" fmla="*/ 2479240 w 2479333"/>
              <a:gd name="connsiteY17" fmla="*/ 253448 h 555200"/>
              <a:gd name="connsiteX18" fmla="*/ 2460952 w 2479333"/>
              <a:gd name="connsiteY18" fmla="*/ 198584 h 555200"/>
              <a:gd name="connsiteX19" fmla="*/ 2442664 w 2479333"/>
              <a:gd name="connsiteY19" fmla="*/ 162008 h 555200"/>
              <a:gd name="connsiteX20" fmla="*/ 2396944 w 2479333"/>
              <a:gd name="connsiteY20" fmla="*/ 143720 h 555200"/>
              <a:gd name="connsiteX21" fmla="*/ 2323792 w 2479333"/>
              <a:gd name="connsiteY21" fmla="*/ 107144 h 555200"/>
              <a:gd name="connsiteX22" fmla="*/ 2296360 w 2479333"/>
              <a:gd name="connsiteY22" fmla="*/ 88856 h 555200"/>
              <a:gd name="connsiteX23" fmla="*/ 2259784 w 2479333"/>
              <a:gd name="connsiteY23" fmla="*/ 79712 h 555200"/>
              <a:gd name="connsiteX24" fmla="*/ 2177488 w 2479333"/>
              <a:gd name="connsiteY24" fmla="*/ 61424 h 555200"/>
              <a:gd name="connsiteX25" fmla="*/ 2122624 w 2479333"/>
              <a:gd name="connsiteY25" fmla="*/ 43136 h 555200"/>
              <a:gd name="connsiteX26" fmla="*/ 1976320 w 2479333"/>
              <a:gd name="connsiteY26" fmla="*/ 24848 h 555200"/>
              <a:gd name="connsiteX27" fmla="*/ 1601416 w 2479333"/>
              <a:gd name="connsiteY27" fmla="*/ 15704 h 555200"/>
              <a:gd name="connsiteX28" fmla="*/ 1317952 w 2479333"/>
              <a:gd name="connsiteY28" fmla="*/ 15704 h 555200"/>
              <a:gd name="connsiteX29" fmla="*/ 1253944 w 2479333"/>
              <a:gd name="connsiteY29" fmla="*/ 33992 h 555200"/>
              <a:gd name="connsiteX30" fmla="*/ 1189936 w 2479333"/>
              <a:gd name="connsiteY30" fmla="*/ 43136 h 555200"/>
              <a:gd name="connsiteX31" fmla="*/ 1080208 w 2479333"/>
              <a:gd name="connsiteY31" fmla="*/ 61424 h 555200"/>
              <a:gd name="connsiteX32" fmla="*/ 988768 w 2479333"/>
              <a:gd name="connsiteY32" fmla="*/ 79712 h 555200"/>
              <a:gd name="connsiteX33" fmla="*/ 933904 w 2479333"/>
              <a:gd name="connsiteY33" fmla="*/ 88856 h 555200"/>
              <a:gd name="connsiteX34" fmla="*/ 842464 w 2479333"/>
              <a:gd name="connsiteY34" fmla="*/ 107144 h 555200"/>
              <a:gd name="connsiteX35" fmla="*/ 796744 w 2479333"/>
              <a:gd name="connsiteY35" fmla="*/ 116288 h 555200"/>
              <a:gd name="connsiteX36" fmla="*/ 659584 w 2479333"/>
              <a:gd name="connsiteY36" fmla="*/ 125432 h 555200"/>
              <a:gd name="connsiteX37" fmla="*/ 559000 w 2479333"/>
              <a:gd name="connsiteY37" fmla="*/ 143720 h 555200"/>
              <a:gd name="connsiteX38" fmla="*/ 412696 w 2479333"/>
              <a:gd name="connsiteY38" fmla="*/ 162008 h 555200"/>
              <a:gd name="connsiteX39" fmla="*/ 101800 w 2479333"/>
              <a:gd name="connsiteY39" fmla="*/ 189440 h 555200"/>
              <a:gd name="connsiteX40" fmla="*/ 46936 w 2479333"/>
              <a:gd name="connsiteY40" fmla="*/ 226016 h 555200"/>
              <a:gd name="connsiteX41" fmla="*/ 19504 w 2479333"/>
              <a:gd name="connsiteY41" fmla="*/ 271736 h 555200"/>
              <a:gd name="connsiteX42" fmla="*/ 1216 w 2479333"/>
              <a:gd name="connsiteY42" fmla="*/ 344888 h 555200"/>
              <a:gd name="connsiteX43" fmla="*/ 10360 w 2479333"/>
              <a:gd name="connsiteY43" fmla="*/ 518624 h 555200"/>
              <a:gd name="connsiteX44" fmla="*/ 65224 w 2479333"/>
              <a:gd name="connsiteY44" fmla="*/ 536912 h 555200"/>
              <a:gd name="connsiteX45" fmla="*/ 120088 w 2479333"/>
              <a:gd name="connsiteY45" fmla="*/ 546056 h 555200"/>
              <a:gd name="connsiteX46" fmla="*/ 156664 w 2479333"/>
              <a:gd name="connsiteY46" fmla="*/ 555200 h 555200"/>
              <a:gd name="connsiteX47" fmla="*/ 220672 w 2479333"/>
              <a:gd name="connsiteY47" fmla="*/ 536912 h 555200"/>
              <a:gd name="connsiteX48" fmla="*/ 248104 w 2479333"/>
              <a:gd name="connsiteY48" fmla="*/ 518624 h 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79333" h="555200">
                <a:moveTo>
                  <a:pt x="156664" y="546056"/>
                </a:moveTo>
                <a:cubicBezTo>
                  <a:pt x="171904" y="543008"/>
                  <a:pt x="187640" y="541827"/>
                  <a:pt x="202384" y="536912"/>
                </a:cubicBezTo>
                <a:cubicBezTo>
                  <a:pt x="215316" y="532601"/>
                  <a:pt x="225340" y="519169"/>
                  <a:pt x="238960" y="518624"/>
                </a:cubicBezTo>
                <a:lnTo>
                  <a:pt x="430984" y="527768"/>
                </a:lnTo>
                <a:lnTo>
                  <a:pt x="522424" y="536912"/>
                </a:lnTo>
                <a:cubicBezTo>
                  <a:pt x="546847" y="539626"/>
                  <a:pt x="571113" y="543726"/>
                  <a:pt x="595576" y="546056"/>
                </a:cubicBezTo>
                <a:cubicBezTo>
                  <a:pt x="635138" y="549824"/>
                  <a:pt x="674824" y="552152"/>
                  <a:pt x="714448" y="555200"/>
                </a:cubicBezTo>
                <a:lnTo>
                  <a:pt x="1034488" y="546056"/>
                </a:lnTo>
                <a:cubicBezTo>
                  <a:pt x="1071158" y="544496"/>
                  <a:pt x="1107546" y="538472"/>
                  <a:pt x="1144216" y="536912"/>
                </a:cubicBezTo>
                <a:cubicBezTo>
                  <a:pt x="1433457" y="524604"/>
                  <a:pt x="1927083" y="521678"/>
                  <a:pt x="2159200" y="518624"/>
                </a:cubicBezTo>
                <a:cubicBezTo>
                  <a:pt x="2278982" y="507735"/>
                  <a:pt x="2227845" y="520126"/>
                  <a:pt x="2314648" y="491192"/>
                </a:cubicBezTo>
                <a:lnTo>
                  <a:pt x="2369512" y="472904"/>
                </a:lnTo>
                <a:lnTo>
                  <a:pt x="2396944" y="463760"/>
                </a:lnTo>
                <a:cubicBezTo>
                  <a:pt x="2409136" y="454616"/>
                  <a:pt x="2423764" y="448036"/>
                  <a:pt x="2433520" y="436328"/>
                </a:cubicBezTo>
                <a:cubicBezTo>
                  <a:pt x="2439690" y="428923"/>
                  <a:pt x="2440016" y="418164"/>
                  <a:pt x="2442664" y="408896"/>
                </a:cubicBezTo>
                <a:cubicBezTo>
                  <a:pt x="2465627" y="328524"/>
                  <a:pt x="2439028" y="410661"/>
                  <a:pt x="2460952" y="344888"/>
                </a:cubicBezTo>
                <a:cubicBezTo>
                  <a:pt x="2464000" y="323552"/>
                  <a:pt x="2465869" y="302014"/>
                  <a:pt x="2470096" y="280880"/>
                </a:cubicBezTo>
                <a:cubicBezTo>
                  <a:pt x="2471986" y="271429"/>
                  <a:pt x="2480304" y="263028"/>
                  <a:pt x="2479240" y="253448"/>
                </a:cubicBezTo>
                <a:cubicBezTo>
                  <a:pt x="2477111" y="234289"/>
                  <a:pt x="2468111" y="216482"/>
                  <a:pt x="2460952" y="198584"/>
                </a:cubicBezTo>
                <a:cubicBezTo>
                  <a:pt x="2455890" y="185928"/>
                  <a:pt x="2453013" y="170879"/>
                  <a:pt x="2442664" y="162008"/>
                </a:cubicBezTo>
                <a:cubicBezTo>
                  <a:pt x="2430202" y="151326"/>
                  <a:pt x="2411847" y="150598"/>
                  <a:pt x="2396944" y="143720"/>
                </a:cubicBezTo>
                <a:cubicBezTo>
                  <a:pt x="2372191" y="132296"/>
                  <a:pt x="2346475" y="122266"/>
                  <a:pt x="2323792" y="107144"/>
                </a:cubicBezTo>
                <a:cubicBezTo>
                  <a:pt x="2314648" y="101048"/>
                  <a:pt x="2306461" y="93185"/>
                  <a:pt x="2296360" y="88856"/>
                </a:cubicBezTo>
                <a:cubicBezTo>
                  <a:pt x="2284809" y="83906"/>
                  <a:pt x="2272029" y="82538"/>
                  <a:pt x="2259784" y="79712"/>
                </a:cubicBezTo>
                <a:cubicBezTo>
                  <a:pt x="2232402" y="73393"/>
                  <a:pt x="2204640" y="68665"/>
                  <a:pt x="2177488" y="61424"/>
                </a:cubicBezTo>
                <a:cubicBezTo>
                  <a:pt x="2158862" y="56457"/>
                  <a:pt x="2141326" y="47811"/>
                  <a:pt x="2122624" y="43136"/>
                </a:cubicBezTo>
                <a:cubicBezTo>
                  <a:pt x="2090361" y="35070"/>
                  <a:pt x="1998947" y="25735"/>
                  <a:pt x="1976320" y="24848"/>
                </a:cubicBezTo>
                <a:cubicBezTo>
                  <a:pt x="1851411" y="19950"/>
                  <a:pt x="1726384" y="18752"/>
                  <a:pt x="1601416" y="15704"/>
                </a:cubicBezTo>
                <a:cubicBezTo>
                  <a:pt x="1486878" y="-7204"/>
                  <a:pt x="1525564" y="-3170"/>
                  <a:pt x="1317952" y="15704"/>
                </a:cubicBezTo>
                <a:cubicBezTo>
                  <a:pt x="1295853" y="17713"/>
                  <a:pt x="1275641" y="29343"/>
                  <a:pt x="1253944" y="33992"/>
                </a:cubicBezTo>
                <a:cubicBezTo>
                  <a:pt x="1232870" y="38508"/>
                  <a:pt x="1211225" y="39775"/>
                  <a:pt x="1189936" y="43136"/>
                </a:cubicBezTo>
                <a:cubicBezTo>
                  <a:pt x="1153309" y="48919"/>
                  <a:pt x="1116568" y="54152"/>
                  <a:pt x="1080208" y="61424"/>
                </a:cubicBezTo>
                <a:cubicBezTo>
                  <a:pt x="1049728" y="67520"/>
                  <a:pt x="1019429" y="74602"/>
                  <a:pt x="988768" y="79712"/>
                </a:cubicBezTo>
                <a:cubicBezTo>
                  <a:pt x="970480" y="82760"/>
                  <a:pt x="952127" y="85439"/>
                  <a:pt x="933904" y="88856"/>
                </a:cubicBezTo>
                <a:cubicBezTo>
                  <a:pt x="903353" y="94584"/>
                  <a:pt x="872944" y="101048"/>
                  <a:pt x="842464" y="107144"/>
                </a:cubicBezTo>
                <a:cubicBezTo>
                  <a:pt x="827224" y="110192"/>
                  <a:pt x="812251" y="115254"/>
                  <a:pt x="796744" y="116288"/>
                </a:cubicBezTo>
                <a:lnTo>
                  <a:pt x="659584" y="125432"/>
                </a:lnTo>
                <a:cubicBezTo>
                  <a:pt x="607487" y="142798"/>
                  <a:pt x="645163" y="132232"/>
                  <a:pt x="559000" y="143720"/>
                </a:cubicBezTo>
                <a:cubicBezTo>
                  <a:pt x="482432" y="153929"/>
                  <a:pt x="497507" y="154119"/>
                  <a:pt x="412696" y="162008"/>
                </a:cubicBezTo>
                <a:lnTo>
                  <a:pt x="101800" y="189440"/>
                </a:lnTo>
                <a:cubicBezTo>
                  <a:pt x="83512" y="201632"/>
                  <a:pt x="62478" y="210474"/>
                  <a:pt x="46936" y="226016"/>
                </a:cubicBezTo>
                <a:cubicBezTo>
                  <a:pt x="34369" y="238583"/>
                  <a:pt x="27452" y="255840"/>
                  <a:pt x="19504" y="271736"/>
                </a:cubicBezTo>
                <a:cubicBezTo>
                  <a:pt x="10131" y="290481"/>
                  <a:pt x="4694" y="327498"/>
                  <a:pt x="1216" y="344888"/>
                </a:cubicBezTo>
                <a:cubicBezTo>
                  <a:pt x="4264" y="402800"/>
                  <a:pt x="-7979" y="463608"/>
                  <a:pt x="10360" y="518624"/>
                </a:cubicBezTo>
                <a:cubicBezTo>
                  <a:pt x="16456" y="536912"/>
                  <a:pt x="46522" y="532237"/>
                  <a:pt x="65224" y="536912"/>
                </a:cubicBezTo>
                <a:cubicBezTo>
                  <a:pt x="83211" y="541409"/>
                  <a:pt x="101908" y="542420"/>
                  <a:pt x="120088" y="546056"/>
                </a:cubicBezTo>
                <a:cubicBezTo>
                  <a:pt x="132411" y="548521"/>
                  <a:pt x="144472" y="552152"/>
                  <a:pt x="156664" y="555200"/>
                </a:cubicBezTo>
                <a:cubicBezTo>
                  <a:pt x="168383" y="552270"/>
                  <a:pt x="207554" y="543471"/>
                  <a:pt x="220672" y="536912"/>
                </a:cubicBezTo>
                <a:cubicBezTo>
                  <a:pt x="230502" y="531997"/>
                  <a:pt x="238960" y="524720"/>
                  <a:pt x="248104" y="518624"/>
                </a:cubicBezTo>
              </a:path>
            </a:pathLst>
          </a:cu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80005127"/>
      </p:ext>
    </p:extLst>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5" name="Picture 4" descr="IMG_0351_ca.jpg"/>
          <p:cNvPicPr>
            <a:picLocks noChangeAspect="1"/>
          </p:cNvPicPr>
          <p:nvPr/>
        </p:nvPicPr>
        <p:blipFill>
          <a:blip r:embed="rId3" cstate="print"/>
          <a:stretch>
            <a:fillRect/>
          </a:stretch>
        </p:blipFill>
        <p:spPr>
          <a:xfrm>
            <a:off x="2346278" y="457200"/>
            <a:ext cx="4435522" cy="5943600"/>
          </a:xfrm>
          <a:prstGeom prst="rect">
            <a:avLst/>
          </a:prstGeom>
        </p:spPr>
      </p:pic>
      <p:sp>
        <p:nvSpPr>
          <p:cNvPr id="3" name="Rectangle 2"/>
          <p:cNvSpPr txBox="1">
            <a:spLocks noChangeArrowheads="1"/>
          </p:cNvSpPr>
          <p:nvPr/>
        </p:nvSpPr>
        <p:spPr>
          <a:xfrm>
            <a:off x="914400" y="5105400"/>
            <a:ext cx="73152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Verdana" pitchFamily="34" charset="0"/>
                <a:ea typeface="+mn-ea"/>
                <a:cs typeface="+mn-cs"/>
              </a:rPr>
              <a:t> </a:t>
            </a:r>
            <a:r>
              <a:rPr kumimoji="0" lang="en-US" sz="3200" b="1" i="0" u="none" strike="noStrike" kern="0" cap="none" spc="0" normalizeH="0" baseline="0" noProof="0" dirty="0" err="1">
                <a:ln>
                  <a:noFill/>
                </a:ln>
                <a:solidFill>
                  <a:srgbClr val="BBE0E3">
                    <a:lumMod val="90000"/>
                  </a:srgbClr>
                </a:solidFill>
                <a:effectLst/>
                <a:uLnTx/>
                <a:uFillTx/>
                <a:latin typeface="Verdana" pitchFamily="34" charset="0"/>
                <a:ea typeface="+mn-ea"/>
                <a:cs typeface="+mn-cs"/>
              </a:rPr>
              <a:t>Rigoletto</a:t>
            </a:r>
            <a:br>
              <a:rPr kumimoji="0" lang="en-US" sz="3600" b="0" i="0" u="none" strike="noStrike" kern="0" cap="none" spc="0" normalizeH="0" baseline="0" noProof="0" dirty="0">
                <a:ln>
                  <a:noFill/>
                </a:ln>
                <a:solidFill>
                  <a:srgbClr val="BBE0E3">
                    <a:lumMod val="90000"/>
                  </a:srgbClr>
                </a:solidFill>
                <a:effectLst/>
                <a:uLnTx/>
                <a:uFillTx/>
                <a:latin typeface="Verdana" pitchFamily="34" charset="0"/>
                <a:ea typeface="+mn-ea"/>
                <a:cs typeface="+mn-cs"/>
              </a:rPr>
            </a:br>
            <a:r>
              <a:rPr kumimoji="0" lang="en-US" sz="1800" b="0" i="0" u="none" strike="noStrike" kern="0" cap="none" spc="0" normalizeH="0" baseline="0" noProof="0" dirty="0">
                <a:ln>
                  <a:noFill/>
                </a:ln>
                <a:solidFill>
                  <a:srgbClr val="BBE0E3">
                    <a:lumMod val="90000"/>
                  </a:srgbClr>
                </a:solidFill>
                <a:effectLst/>
                <a:uLnTx/>
                <a:uFillTx/>
                <a:latin typeface="Verdana" pitchFamily="34" charset="0"/>
                <a:ea typeface="+mn-ea"/>
                <a:cs typeface="+mn-cs"/>
              </a:rPr>
              <a:t>(on the left)</a:t>
            </a:r>
            <a:br>
              <a:rPr kumimoji="0" lang="en-US" sz="1800" b="0" i="0" u="none" strike="noStrike" kern="0" cap="none" spc="0" normalizeH="0" baseline="0" noProof="0" dirty="0">
                <a:ln>
                  <a:noFill/>
                </a:ln>
                <a:solidFill>
                  <a:srgbClr val="BBE0E3">
                    <a:lumMod val="90000"/>
                  </a:srgbClr>
                </a:solidFill>
                <a:effectLst/>
                <a:uLnTx/>
                <a:uFillTx/>
                <a:latin typeface="Verdana" pitchFamily="34" charset="0"/>
                <a:ea typeface="+mn-ea"/>
                <a:cs typeface="+mn-cs"/>
              </a:rPr>
            </a:br>
            <a:r>
              <a:rPr kumimoji="0" lang="en-US" sz="1800" b="0" i="0" u="none" strike="noStrike" kern="0" cap="none" spc="0" normalizeH="0" baseline="0" noProof="0" dirty="0" err="1">
                <a:ln>
                  <a:noFill/>
                </a:ln>
                <a:solidFill>
                  <a:srgbClr val="BBE0E3">
                    <a:lumMod val="90000"/>
                  </a:srgbClr>
                </a:solidFill>
                <a:effectLst/>
                <a:uLnTx/>
                <a:uFillTx/>
                <a:latin typeface="Verdana" pitchFamily="34" charset="0"/>
                <a:ea typeface="+mn-ea"/>
                <a:cs typeface="+mn-cs"/>
              </a:rPr>
              <a:t>Mantova</a:t>
            </a:r>
            <a:r>
              <a:rPr kumimoji="0" lang="en-US" sz="1800" b="0" i="0" u="none" strike="noStrike" kern="0" cap="none" spc="0" normalizeH="0" baseline="0" noProof="0" dirty="0">
                <a:ln>
                  <a:noFill/>
                </a:ln>
                <a:solidFill>
                  <a:srgbClr val="BBE0E3">
                    <a:lumMod val="90000"/>
                  </a:srgbClr>
                </a:solidFill>
                <a:effectLst/>
                <a:uLnTx/>
                <a:uFillTx/>
                <a:latin typeface="Verdana" pitchFamily="34" charset="0"/>
                <a:ea typeface="+mn-ea"/>
                <a:cs typeface="+mn-cs"/>
              </a:rPr>
              <a:t>, Italy</a:t>
            </a:r>
            <a:endParaRPr kumimoji="0" lang="en-US" sz="3600" b="0" i="0" u="none" strike="noStrike" kern="0" cap="none" spc="0" normalizeH="0" baseline="0" noProof="0" dirty="0">
              <a:ln>
                <a:noFill/>
              </a:ln>
              <a:solidFill>
                <a:srgbClr val="BBE0E3">
                  <a:lumMod val="90000"/>
                </a:srgbClr>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4" cstate="print"/>
          <a:srcRect/>
          <a:stretch>
            <a:fillRect/>
          </a:stretch>
        </p:blipFill>
        <p:spPr bwMode="auto">
          <a:xfrm>
            <a:off x="5027595" y="609600"/>
            <a:ext cx="3430605" cy="4438650"/>
          </a:xfrm>
          <a:prstGeom prst="rect">
            <a:avLst/>
          </a:prstGeom>
          <a:noFill/>
          <a:ln w="9525">
            <a:noFill/>
            <a:miter lim="800000"/>
            <a:headEnd/>
            <a:tailEnd/>
          </a:ln>
        </p:spPr>
      </p:pic>
      <p:sp>
        <p:nvSpPr>
          <p:cNvPr id="6" name="Rectangle 5"/>
          <p:cNvSpPr/>
          <p:nvPr/>
        </p:nvSpPr>
        <p:spPr>
          <a:xfrm>
            <a:off x="5106853" y="4495800"/>
            <a:ext cx="3239990"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BBE0E3">
                    <a:lumMod val="90000"/>
                  </a:srgbClr>
                </a:solidFill>
                <a:effectLst/>
                <a:uLnTx/>
                <a:uFillTx/>
                <a:latin typeface="Verdana" pitchFamily="34" charset="0"/>
                <a:ea typeface="+mn-ea"/>
                <a:cs typeface="+mn-cs"/>
              </a:rPr>
              <a:t>Giuseppe Verdi</a:t>
            </a:r>
          </a:p>
        </p:txBody>
      </p:sp>
      <p:sp>
        <p:nvSpPr>
          <p:cNvPr id="7" name="Rectangle 6"/>
          <p:cNvSpPr/>
          <p:nvPr/>
        </p:nvSpPr>
        <p:spPr>
          <a:xfrm>
            <a:off x="5495849" y="4890448"/>
            <a:ext cx="2481769" cy="58477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Joe Green</a:t>
            </a:r>
          </a:p>
        </p:txBody>
      </p:sp>
      <p:sp>
        <p:nvSpPr>
          <p:cNvPr id="8" name="Freeform: Shape 7">
            <a:extLst>
              <a:ext uri="{FF2B5EF4-FFF2-40B4-BE49-F238E27FC236}">
                <a16:creationId xmlns:a16="http://schemas.microsoft.com/office/drawing/2014/main" id="{F1DF1A1F-EF69-4436-9255-5415398BBF1F}"/>
              </a:ext>
            </a:extLst>
          </p:cNvPr>
          <p:cNvSpPr/>
          <p:nvPr/>
        </p:nvSpPr>
        <p:spPr bwMode="auto">
          <a:xfrm rot="10800000">
            <a:off x="5316636" y="4977383"/>
            <a:ext cx="2769708" cy="612648"/>
          </a:xfrm>
          <a:custGeom>
            <a:avLst/>
            <a:gdLst>
              <a:gd name="connsiteX0" fmla="*/ 156664 w 2479333"/>
              <a:gd name="connsiteY0" fmla="*/ 546056 h 555200"/>
              <a:gd name="connsiteX1" fmla="*/ 202384 w 2479333"/>
              <a:gd name="connsiteY1" fmla="*/ 536912 h 555200"/>
              <a:gd name="connsiteX2" fmla="*/ 238960 w 2479333"/>
              <a:gd name="connsiteY2" fmla="*/ 518624 h 555200"/>
              <a:gd name="connsiteX3" fmla="*/ 430984 w 2479333"/>
              <a:gd name="connsiteY3" fmla="*/ 527768 h 555200"/>
              <a:gd name="connsiteX4" fmla="*/ 522424 w 2479333"/>
              <a:gd name="connsiteY4" fmla="*/ 536912 h 555200"/>
              <a:gd name="connsiteX5" fmla="*/ 595576 w 2479333"/>
              <a:gd name="connsiteY5" fmla="*/ 546056 h 555200"/>
              <a:gd name="connsiteX6" fmla="*/ 714448 w 2479333"/>
              <a:gd name="connsiteY6" fmla="*/ 555200 h 555200"/>
              <a:gd name="connsiteX7" fmla="*/ 1034488 w 2479333"/>
              <a:gd name="connsiteY7" fmla="*/ 546056 h 555200"/>
              <a:gd name="connsiteX8" fmla="*/ 1144216 w 2479333"/>
              <a:gd name="connsiteY8" fmla="*/ 536912 h 555200"/>
              <a:gd name="connsiteX9" fmla="*/ 2159200 w 2479333"/>
              <a:gd name="connsiteY9" fmla="*/ 518624 h 555200"/>
              <a:gd name="connsiteX10" fmla="*/ 2314648 w 2479333"/>
              <a:gd name="connsiteY10" fmla="*/ 491192 h 555200"/>
              <a:gd name="connsiteX11" fmla="*/ 2369512 w 2479333"/>
              <a:gd name="connsiteY11" fmla="*/ 472904 h 555200"/>
              <a:gd name="connsiteX12" fmla="*/ 2396944 w 2479333"/>
              <a:gd name="connsiteY12" fmla="*/ 463760 h 555200"/>
              <a:gd name="connsiteX13" fmla="*/ 2433520 w 2479333"/>
              <a:gd name="connsiteY13" fmla="*/ 436328 h 555200"/>
              <a:gd name="connsiteX14" fmla="*/ 2442664 w 2479333"/>
              <a:gd name="connsiteY14" fmla="*/ 408896 h 555200"/>
              <a:gd name="connsiteX15" fmla="*/ 2460952 w 2479333"/>
              <a:gd name="connsiteY15" fmla="*/ 344888 h 555200"/>
              <a:gd name="connsiteX16" fmla="*/ 2470096 w 2479333"/>
              <a:gd name="connsiteY16" fmla="*/ 280880 h 555200"/>
              <a:gd name="connsiteX17" fmla="*/ 2479240 w 2479333"/>
              <a:gd name="connsiteY17" fmla="*/ 253448 h 555200"/>
              <a:gd name="connsiteX18" fmla="*/ 2460952 w 2479333"/>
              <a:gd name="connsiteY18" fmla="*/ 198584 h 555200"/>
              <a:gd name="connsiteX19" fmla="*/ 2442664 w 2479333"/>
              <a:gd name="connsiteY19" fmla="*/ 162008 h 555200"/>
              <a:gd name="connsiteX20" fmla="*/ 2396944 w 2479333"/>
              <a:gd name="connsiteY20" fmla="*/ 143720 h 555200"/>
              <a:gd name="connsiteX21" fmla="*/ 2323792 w 2479333"/>
              <a:gd name="connsiteY21" fmla="*/ 107144 h 555200"/>
              <a:gd name="connsiteX22" fmla="*/ 2296360 w 2479333"/>
              <a:gd name="connsiteY22" fmla="*/ 88856 h 555200"/>
              <a:gd name="connsiteX23" fmla="*/ 2259784 w 2479333"/>
              <a:gd name="connsiteY23" fmla="*/ 79712 h 555200"/>
              <a:gd name="connsiteX24" fmla="*/ 2177488 w 2479333"/>
              <a:gd name="connsiteY24" fmla="*/ 61424 h 555200"/>
              <a:gd name="connsiteX25" fmla="*/ 2122624 w 2479333"/>
              <a:gd name="connsiteY25" fmla="*/ 43136 h 555200"/>
              <a:gd name="connsiteX26" fmla="*/ 1976320 w 2479333"/>
              <a:gd name="connsiteY26" fmla="*/ 24848 h 555200"/>
              <a:gd name="connsiteX27" fmla="*/ 1601416 w 2479333"/>
              <a:gd name="connsiteY27" fmla="*/ 15704 h 555200"/>
              <a:gd name="connsiteX28" fmla="*/ 1317952 w 2479333"/>
              <a:gd name="connsiteY28" fmla="*/ 15704 h 555200"/>
              <a:gd name="connsiteX29" fmla="*/ 1253944 w 2479333"/>
              <a:gd name="connsiteY29" fmla="*/ 33992 h 555200"/>
              <a:gd name="connsiteX30" fmla="*/ 1189936 w 2479333"/>
              <a:gd name="connsiteY30" fmla="*/ 43136 h 555200"/>
              <a:gd name="connsiteX31" fmla="*/ 1080208 w 2479333"/>
              <a:gd name="connsiteY31" fmla="*/ 61424 h 555200"/>
              <a:gd name="connsiteX32" fmla="*/ 988768 w 2479333"/>
              <a:gd name="connsiteY32" fmla="*/ 79712 h 555200"/>
              <a:gd name="connsiteX33" fmla="*/ 933904 w 2479333"/>
              <a:gd name="connsiteY33" fmla="*/ 88856 h 555200"/>
              <a:gd name="connsiteX34" fmla="*/ 842464 w 2479333"/>
              <a:gd name="connsiteY34" fmla="*/ 107144 h 555200"/>
              <a:gd name="connsiteX35" fmla="*/ 796744 w 2479333"/>
              <a:gd name="connsiteY35" fmla="*/ 116288 h 555200"/>
              <a:gd name="connsiteX36" fmla="*/ 659584 w 2479333"/>
              <a:gd name="connsiteY36" fmla="*/ 125432 h 555200"/>
              <a:gd name="connsiteX37" fmla="*/ 559000 w 2479333"/>
              <a:gd name="connsiteY37" fmla="*/ 143720 h 555200"/>
              <a:gd name="connsiteX38" fmla="*/ 412696 w 2479333"/>
              <a:gd name="connsiteY38" fmla="*/ 162008 h 555200"/>
              <a:gd name="connsiteX39" fmla="*/ 101800 w 2479333"/>
              <a:gd name="connsiteY39" fmla="*/ 189440 h 555200"/>
              <a:gd name="connsiteX40" fmla="*/ 46936 w 2479333"/>
              <a:gd name="connsiteY40" fmla="*/ 226016 h 555200"/>
              <a:gd name="connsiteX41" fmla="*/ 19504 w 2479333"/>
              <a:gd name="connsiteY41" fmla="*/ 271736 h 555200"/>
              <a:gd name="connsiteX42" fmla="*/ 1216 w 2479333"/>
              <a:gd name="connsiteY42" fmla="*/ 344888 h 555200"/>
              <a:gd name="connsiteX43" fmla="*/ 10360 w 2479333"/>
              <a:gd name="connsiteY43" fmla="*/ 518624 h 555200"/>
              <a:gd name="connsiteX44" fmla="*/ 65224 w 2479333"/>
              <a:gd name="connsiteY44" fmla="*/ 536912 h 555200"/>
              <a:gd name="connsiteX45" fmla="*/ 120088 w 2479333"/>
              <a:gd name="connsiteY45" fmla="*/ 546056 h 555200"/>
              <a:gd name="connsiteX46" fmla="*/ 156664 w 2479333"/>
              <a:gd name="connsiteY46" fmla="*/ 555200 h 555200"/>
              <a:gd name="connsiteX47" fmla="*/ 220672 w 2479333"/>
              <a:gd name="connsiteY47" fmla="*/ 536912 h 555200"/>
              <a:gd name="connsiteX48" fmla="*/ 248104 w 2479333"/>
              <a:gd name="connsiteY48" fmla="*/ 518624 h 55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479333" h="555200">
                <a:moveTo>
                  <a:pt x="156664" y="546056"/>
                </a:moveTo>
                <a:cubicBezTo>
                  <a:pt x="171904" y="543008"/>
                  <a:pt x="187640" y="541827"/>
                  <a:pt x="202384" y="536912"/>
                </a:cubicBezTo>
                <a:cubicBezTo>
                  <a:pt x="215316" y="532601"/>
                  <a:pt x="225340" y="519169"/>
                  <a:pt x="238960" y="518624"/>
                </a:cubicBezTo>
                <a:lnTo>
                  <a:pt x="430984" y="527768"/>
                </a:lnTo>
                <a:lnTo>
                  <a:pt x="522424" y="536912"/>
                </a:lnTo>
                <a:cubicBezTo>
                  <a:pt x="546847" y="539626"/>
                  <a:pt x="571113" y="543726"/>
                  <a:pt x="595576" y="546056"/>
                </a:cubicBezTo>
                <a:cubicBezTo>
                  <a:pt x="635138" y="549824"/>
                  <a:pt x="674824" y="552152"/>
                  <a:pt x="714448" y="555200"/>
                </a:cubicBezTo>
                <a:lnTo>
                  <a:pt x="1034488" y="546056"/>
                </a:lnTo>
                <a:cubicBezTo>
                  <a:pt x="1071158" y="544496"/>
                  <a:pt x="1107546" y="538472"/>
                  <a:pt x="1144216" y="536912"/>
                </a:cubicBezTo>
                <a:cubicBezTo>
                  <a:pt x="1433457" y="524604"/>
                  <a:pt x="1927083" y="521678"/>
                  <a:pt x="2159200" y="518624"/>
                </a:cubicBezTo>
                <a:cubicBezTo>
                  <a:pt x="2278982" y="507735"/>
                  <a:pt x="2227845" y="520126"/>
                  <a:pt x="2314648" y="491192"/>
                </a:cubicBezTo>
                <a:lnTo>
                  <a:pt x="2369512" y="472904"/>
                </a:lnTo>
                <a:lnTo>
                  <a:pt x="2396944" y="463760"/>
                </a:lnTo>
                <a:cubicBezTo>
                  <a:pt x="2409136" y="454616"/>
                  <a:pt x="2423764" y="448036"/>
                  <a:pt x="2433520" y="436328"/>
                </a:cubicBezTo>
                <a:cubicBezTo>
                  <a:pt x="2439690" y="428923"/>
                  <a:pt x="2440016" y="418164"/>
                  <a:pt x="2442664" y="408896"/>
                </a:cubicBezTo>
                <a:cubicBezTo>
                  <a:pt x="2465627" y="328524"/>
                  <a:pt x="2439028" y="410661"/>
                  <a:pt x="2460952" y="344888"/>
                </a:cubicBezTo>
                <a:cubicBezTo>
                  <a:pt x="2464000" y="323552"/>
                  <a:pt x="2465869" y="302014"/>
                  <a:pt x="2470096" y="280880"/>
                </a:cubicBezTo>
                <a:cubicBezTo>
                  <a:pt x="2471986" y="271429"/>
                  <a:pt x="2480304" y="263028"/>
                  <a:pt x="2479240" y="253448"/>
                </a:cubicBezTo>
                <a:cubicBezTo>
                  <a:pt x="2477111" y="234289"/>
                  <a:pt x="2468111" y="216482"/>
                  <a:pt x="2460952" y="198584"/>
                </a:cubicBezTo>
                <a:cubicBezTo>
                  <a:pt x="2455890" y="185928"/>
                  <a:pt x="2453013" y="170879"/>
                  <a:pt x="2442664" y="162008"/>
                </a:cubicBezTo>
                <a:cubicBezTo>
                  <a:pt x="2430202" y="151326"/>
                  <a:pt x="2411847" y="150598"/>
                  <a:pt x="2396944" y="143720"/>
                </a:cubicBezTo>
                <a:cubicBezTo>
                  <a:pt x="2372191" y="132296"/>
                  <a:pt x="2346475" y="122266"/>
                  <a:pt x="2323792" y="107144"/>
                </a:cubicBezTo>
                <a:cubicBezTo>
                  <a:pt x="2314648" y="101048"/>
                  <a:pt x="2306461" y="93185"/>
                  <a:pt x="2296360" y="88856"/>
                </a:cubicBezTo>
                <a:cubicBezTo>
                  <a:pt x="2284809" y="83906"/>
                  <a:pt x="2272029" y="82538"/>
                  <a:pt x="2259784" y="79712"/>
                </a:cubicBezTo>
                <a:cubicBezTo>
                  <a:pt x="2232402" y="73393"/>
                  <a:pt x="2204640" y="68665"/>
                  <a:pt x="2177488" y="61424"/>
                </a:cubicBezTo>
                <a:cubicBezTo>
                  <a:pt x="2158862" y="56457"/>
                  <a:pt x="2141326" y="47811"/>
                  <a:pt x="2122624" y="43136"/>
                </a:cubicBezTo>
                <a:cubicBezTo>
                  <a:pt x="2090361" y="35070"/>
                  <a:pt x="1998947" y="25735"/>
                  <a:pt x="1976320" y="24848"/>
                </a:cubicBezTo>
                <a:cubicBezTo>
                  <a:pt x="1851411" y="19950"/>
                  <a:pt x="1726384" y="18752"/>
                  <a:pt x="1601416" y="15704"/>
                </a:cubicBezTo>
                <a:cubicBezTo>
                  <a:pt x="1486878" y="-7204"/>
                  <a:pt x="1525564" y="-3170"/>
                  <a:pt x="1317952" y="15704"/>
                </a:cubicBezTo>
                <a:cubicBezTo>
                  <a:pt x="1295853" y="17713"/>
                  <a:pt x="1275641" y="29343"/>
                  <a:pt x="1253944" y="33992"/>
                </a:cubicBezTo>
                <a:cubicBezTo>
                  <a:pt x="1232870" y="38508"/>
                  <a:pt x="1211225" y="39775"/>
                  <a:pt x="1189936" y="43136"/>
                </a:cubicBezTo>
                <a:cubicBezTo>
                  <a:pt x="1153309" y="48919"/>
                  <a:pt x="1116568" y="54152"/>
                  <a:pt x="1080208" y="61424"/>
                </a:cubicBezTo>
                <a:cubicBezTo>
                  <a:pt x="1049728" y="67520"/>
                  <a:pt x="1019429" y="74602"/>
                  <a:pt x="988768" y="79712"/>
                </a:cubicBezTo>
                <a:cubicBezTo>
                  <a:pt x="970480" y="82760"/>
                  <a:pt x="952127" y="85439"/>
                  <a:pt x="933904" y="88856"/>
                </a:cubicBezTo>
                <a:cubicBezTo>
                  <a:pt x="903353" y="94584"/>
                  <a:pt x="872944" y="101048"/>
                  <a:pt x="842464" y="107144"/>
                </a:cubicBezTo>
                <a:cubicBezTo>
                  <a:pt x="827224" y="110192"/>
                  <a:pt x="812251" y="115254"/>
                  <a:pt x="796744" y="116288"/>
                </a:cubicBezTo>
                <a:lnTo>
                  <a:pt x="659584" y="125432"/>
                </a:lnTo>
                <a:cubicBezTo>
                  <a:pt x="607487" y="142798"/>
                  <a:pt x="645163" y="132232"/>
                  <a:pt x="559000" y="143720"/>
                </a:cubicBezTo>
                <a:cubicBezTo>
                  <a:pt x="482432" y="153929"/>
                  <a:pt x="497507" y="154119"/>
                  <a:pt x="412696" y="162008"/>
                </a:cubicBezTo>
                <a:lnTo>
                  <a:pt x="101800" y="189440"/>
                </a:lnTo>
                <a:cubicBezTo>
                  <a:pt x="83512" y="201632"/>
                  <a:pt x="62478" y="210474"/>
                  <a:pt x="46936" y="226016"/>
                </a:cubicBezTo>
                <a:cubicBezTo>
                  <a:pt x="34369" y="238583"/>
                  <a:pt x="27452" y="255840"/>
                  <a:pt x="19504" y="271736"/>
                </a:cubicBezTo>
                <a:cubicBezTo>
                  <a:pt x="10131" y="290481"/>
                  <a:pt x="4694" y="327498"/>
                  <a:pt x="1216" y="344888"/>
                </a:cubicBezTo>
                <a:cubicBezTo>
                  <a:pt x="4264" y="402800"/>
                  <a:pt x="-7979" y="463608"/>
                  <a:pt x="10360" y="518624"/>
                </a:cubicBezTo>
                <a:cubicBezTo>
                  <a:pt x="16456" y="536912"/>
                  <a:pt x="46522" y="532237"/>
                  <a:pt x="65224" y="536912"/>
                </a:cubicBezTo>
                <a:cubicBezTo>
                  <a:pt x="83211" y="541409"/>
                  <a:pt x="101908" y="542420"/>
                  <a:pt x="120088" y="546056"/>
                </a:cubicBezTo>
                <a:cubicBezTo>
                  <a:pt x="132411" y="548521"/>
                  <a:pt x="144472" y="552152"/>
                  <a:pt x="156664" y="555200"/>
                </a:cubicBezTo>
                <a:cubicBezTo>
                  <a:pt x="168383" y="552270"/>
                  <a:pt x="207554" y="543471"/>
                  <a:pt x="220672" y="536912"/>
                </a:cubicBezTo>
                <a:cubicBezTo>
                  <a:pt x="230502" y="531997"/>
                  <a:pt x="238960" y="524720"/>
                  <a:pt x="248104" y="518624"/>
                </a:cubicBezTo>
              </a:path>
            </a:pathLst>
          </a:custGeom>
          <a:noFill/>
          <a:ln w="5715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17100565"/>
      </p:ext>
    </p:extLst>
  </p:cSld>
  <p:clrMapOvr>
    <a:masterClrMapping/>
  </p:clrMapOvr>
  <p:transition/>
</p:sld>
</file>

<file path=ppt/slides/slide32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5" name="Picture 4" descr="IMG_0351_ca.jpg"/>
          <p:cNvPicPr>
            <a:picLocks noChangeAspect="1"/>
          </p:cNvPicPr>
          <p:nvPr/>
        </p:nvPicPr>
        <p:blipFill>
          <a:blip r:embed="rId3" cstate="print"/>
          <a:stretch>
            <a:fillRect/>
          </a:stretch>
        </p:blipFill>
        <p:spPr>
          <a:xfrm>
            <a:off x="2346278" y="457200"/>
            <a:ext cx="4435522" cy="5943600"/>
          </a:xfrm>
          <a:prstGeom prst="rect">
            <a:avLst/>
          </a:prstGeom>
        </p:spPr>
      </p:pic>
      <p:sp>
        <p:nvSpPr>
          <p:cNvPr id="3" name="Rectangle 2"/>
          <p:cNvSpPr txBox="1">
            <a:spLocks noChangeArrowheads="1"/>
          </p:cNvSpPr>
          <p:nvPr/>
        </p:nvSpPr>
        <p:spPr>
          <a:xfrm>
            <a:off x="914400" y="5105400"/>
            <a:ext cx="7315200" cy="1143000"/>
          </a:xfrm>
          <a:prstGeom prst="rect">
            <a:avLst/>
          </a:prstGeom>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FFFFFF"/>
                </a:solidFill>
                <a:effectLst/>
                <a:uLnTx/>
                <a:uFillTx/>
                <a:latin typeface="Verdana" pitchFamily="34" charset="0"/>
                <a:ea typeface="+mn-ea"/>
                <a:cs typeface="+mn-cs"/>
              </a:rPr>
              <a:t> </a:t>
            </a:r>
            <a:r>
              <a:rPr kumimoji="0" lang="en-US" sz="3200" b="1" i="0" u="none" strike="noStrike" kern="0" cap="none" spc="0" normalizeH="0" baseline="0" noProof="0" dirty="0" err="1">
                <a:ln>
                  <a:noFill/>
                </a:ln>
                <a:solidFill>
                  <a:srgbClr val="FFFFFF"/>
                </a:solidFill>
                <a:effectLst/>
                <a:uLnTx/>
                <a:uFillTx/>
                <a:latin typeface="Verdana" pitchFamily="34" charset="0"/>
                <a:ea typeface="+mn-ea"/>
                <a:cs typeface="+mn-cs"/>
              </a:rPr>
              <a:t>Rigoletto</a:t>
            </a:r>
            <a:br>
              <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(on the left)</a:t>
            </a:r>
            <a:b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br>
            <a:r>
              <a:rPr kumimoji="0" lang="en-US" sz="1800" b="0" i="0" u="none" strike="noStrike" kern="0" cap="none" spc="0" normalizeH="0" baseline="0" noProof="0" dirty="0" err="1">
                <a:ln>
                  <a:noFill/>
                </a:ln>
                <a:solidFill>
                  <a:srgbClr val="FFFFFF"/>
                </a:solidFill>
                <a:effectLst/>
                <a:uLnTx/>
                <a:uFillTx/>
                <a:latin typeface="Verdana" pitchFamily="34" charset="0"/>
                <a:ea typeface="+mn-ea"/>
                <a:cs typeface="+mn-cs"/>
              </a:rPr>
              <a:t>Mantova</a:t>
            </a:r>
            <a:r>
              <a:rPr kumimoji="0" lang="en-US" sz="1800" b="0" i="0" u="none" strike="noStrike" kern="0" cap="none" spc="0" normalizeH="0" baseline="0" noProof="0" dirty="0">
                <a:ln>
                  <a:noFill/>
                </a:ln>
                <a:solidFill>
                  <a:srgbClr val="FFFFFF"/>
                </a:solidFill>
                <a:effectLst/>
                <a:uLnTx/>
                <a:uFillTx/>
                <a:latin typeface="Verdana" pitchFamily="34" charset="0"/>
                <a:ea typeface="+mn-ea"/>
                <a:cs typeface="+mn-cs"/>
              </a:rPr>
              <a:t>, Italy</a:t>
            </a:r>
            <a:endParaRPr kumimoji="0" lang="en-US" sz="3600" b="0" i="0" u="none" strike="noStrike" kern="0" cap="none" spc="0" normalizeH="0" baseline="0" noProof="0" dirty="0">
              <a:ln>
                <a:noFill/>
              </a:ln>
              <a:solidFill>
                <a:srgbClr val="FFFFFF"/>
              </a:solidFill>
              <a:effectLst/>
              <a:uLnTx/>
              <a:uFillTx/>
              <a:latin typeface="Verdana" pitchFamily="34" charset="0"/>
              <a:ea typeface="+mn-ea"/>
              <a:cs typeface="+mn-cs"/>
            </a:endParaRPr>
          </a:p>
        </p:txBody>
      </p:sp>
      <p:pic>
        <p:nvPicPr>
          <p:cNvPr id="8194" name="Picture 2"/>
          <p:cNvPicPr>
            <a:picLocks noChangeAspect="1" noChangeArrowheads="1"/>
          </p:cNvPicPr>
          <p:nvPr/>
        </p:nvPicPr>
        <p:blipFill>
          <a:blip r:embed="rId4" cstate="print"/>
          <a:srcRect/>
          <a:stretch>
            <a:fillRect/>
          </a:stretch>
        </p:blipFill>
        <p:spPr bwMode="auto">
          <a:xfrm>
            <a:off x="5027595" y="609600"/>
            <a:ext cx="3430605" cy="4438650"/>
          </a:xfrm>
          <a:prstGeom prst="rect">
            <a:avLst/>
          </a:prstGeom>
          <a:noFill/>
          <a:ln w="9525">
            <a:noFill/>
            <a:miter lim="800000"/>
            <a:headEnd/>
            <a:tailEnd/>
          </a:ln>
        </p:spPr>
      </p:pic>
      <p:sp>
        <p:nvSpPr>
          <p:cNvPr id="6" name="Rectangle 5"/>
          <p:cNvSpPr/>
          <p:nvPr/>
        </p:nvSpPr>
        <p:spPr>
          <a:xfrm>
            <a:off x="5106853" y="4495800"/>
            <a:ext cx="3239990"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Giuseppe Verdi</a:t>
            </a:r>
          </a:p>
        </p:txBody>
      </p:sp>
      <p:sp>
        <p:nvSpPr>
          <p:cNvPr id="8" name="Rectangle 7"/>
          <p:cNvSpPr/>
          <p:nvPr/>
        </p:nvSpPr>
        <p:spPr>
          <a:xfrm>
            <a:off x="573996" y="2057400"/>
            <a:ext cx="5293404" cy="255454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this wouldn’t at all be the same translated into American English and mentioned by a Texan . . .</a:t>
            </a:r>
          </a:p>
        </p:txBody>
      </p:sp>
    </p:spTree>
    <p:extLst>
      <p:ext uri="{BB962C8B-B14F-4D97-AF65-F5344CB8AC3E}">
        <p14:creationId xmlns:p14="http://schemas.microsoft.com/office/powerpoint/2010/main" val="3747099342"/>
      </p:ext>
    </p:extLst>
  </p:cSld>
  <p:clrMapOvr>
    <a:masterClrMapping/>
  </p:clrMapOvr>
  <p:transition/>
</p:sld>
</file>

<file path=ppt/slides/slide3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5027595" y="609600"/>
            <a:ext cx="3430605" cy="4438650"/>
          </a:xfrm>
          <a:prstGeom prst="rect">
            <a:avLst/>
          </a:prstGeom>
          <a:noFill/>
          <a:ln w="9525">
            <a:noFill/>
            <a:miter lim="800000"/>
            <a:headEnd/>
            <a:tailEnd/>
          </a:ln>
        </p:spPr>
      </p:pic>
      <p:sp>
        <p:nvSpPr>
          <p:cNvPr id="6" name="Rectangle 5"/>
          <p:cNvSpPr/>
          <p:nvPr/>
        </p:nvSpPr>
        <p:spPr>
          <a:xfrm>
            <a:off x="5106853" y="4495800"/>
            <a:ext cx="3239990"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rPr>
              <a:t>Giuseppe Verdi</a:t>
            </a:r>
          </a:p>
        </p:txBody>
      </p:sp>
      <p:sp>
        <p:nvSpPr>
          <p:cNvPr id="7" name="Rectangle 3">
            <a:extLst>
              <a:ext uri="{FF2B5EF4-FFF2-40B4-BE49-F238E27FC236}">
                <a16:creationId xmlns:a16="http://schemas.microsoft.com/office/drawing/2014/main" id="{86BD71CF-CF16-4887-A848-AA78FE386C82}"/>
              </a:ext>
            </a:extLst>
          </p:cNvPr>
          <p:cNvSpPr txBox="1">
            <a:spLocks noChangeArrowheads="1"/>
          </p:cNvSpPr>
          <p:nvPr/>
        </p:nvSpPr>
        <p:spPr>
          <a:xfrm>
            <a:off x="446783" y="2057400"/>
            <a:ext cx="4615869" cy="3970318"/>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342900" marR="0" lvl="0" indent="-342900" algn="ctr" defTabSz="914400" rtl="0" eaLnBrk="1" fontAlgn="base" latinLnBrk="0" hangingPunct="1">
              <a:lnSpc>
                <a:spcPct val="15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And </a:t>
            </a:r>
          </a:p>
          <a:p>
            <a:pPr marL="342900" marR="0" lvl="0" indent="-342900" algn="ctr" defTabSz="914400" rtl="0" eaLnBrk="1" fontAlgn="base" latinLnBrk="0" hangingPunct="1">
              <a:lnSpc>
                <a:spcPct val="15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mn-ea"/>
                <a:cs typeface="+mn-cs"/>
              </a:rPr>
              <a:t>“Joe  Green”</a:t>
            </a:r>
          </a:p>
          <a:p>
            <a:pPr marL="342900" marR="0" lvl="0" indent="-342900" algn="ctr" defTabSz="914400" rtl="0" eaLnBrk="1" fontAlgn="base" latinLnBrk="0" hangingPunct="1">
              <a:lnSpc>
                <a:spcPct val="150000"/>
              </a:lnSpc>
              <a:spcBef>
                <a:spcPts val="0"/>
              </a:spcBef>
              <a:spcAft>
                <a:spcPct val="0"/>
              </a:spcAft>
              <a:buClrTx/>
              <a:buSzTx/>
              <a:buFontTx/>
              <a:buNone/>
              <a:tabLst/>
              <a:defRPr/>
            </a:pPr>
            <a:r>
              <a:rPr kumimoji="0" lang="en-US" sz="2800" b="0" i="0" u="none" strike="noStrike" kern="0" cap="none" spc="0" normalizeH="0" baseline="0" noProof="0" dirty="0">
                <a:ln>
                  <a:noFill/>
                </a:ln>
                <a:solidFill>
                  <a:srgbClr val="FFFFFF"/>
                </a:solidFill>
                <a:effectLst/>
                <a:uLnTx/>
                <a:uFillTx/>
                <a:latin typeface="Arial"/>
                <a:ea typeface="+mn-ea"/>
                <a:cs typeface="+mn-cs"/>
              </a:rPr>
              <a:t>Is just not the same as</a:t>
            </a:r>
          </a:p>
          <a:p>
            <a:pPr marL="342900" marR="0" lvl="0" indent="-342900" algn="ctr" defTabSz="914400" rtl="0" eaLnBrk="1" fontAlgn="base" latinLnBrk="0" hangingPunct="1">
              <a:lnSpc>
                <a:spcPct val="15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mn-ea"/>
                <a:cs typeface="+mn-cs"/>
              </a:rPr>
              <a:t>“Giuseppe Verdi”</a:t>
            </a:r>
          </a:p>
          <a:p>
            <a:pPr marL="342900" marR="0" lvl="0" indent="-342900" algn="ctr" defTabSz="914400" rtl="0" eaLnBrk="1" fontAlgn="base" latinLnBrk="0" hangingPunct="1">
              <a:lnSpc>
                <a:spcPct val="100000"/>
              </a:lnSpc>
              <a:spcBef>
                <a:spcPts val="0"/>
              </a:spcBef>
              <a:spcAft>
                <a:spcPct val="0"/>
              </a:spcAft>
              <a:buClrTx/>
              <a:buSzTx/>
              <a:buFontTx/>
              <a:buNone/>
              <a:tabLst/>
              <a:defRPr/>
            </a:pPr>
            <a:r>
              <a:rPr kumimoji="0" lang="fi-FI" sz="2000" b="0" i="0" u="none" strike="noStrike" kern="0" cap="none" spc="0" normalizeH="0" baseline="0" noProof="0" dirty="0">
                <a:ln>
                  <a:noFill/>
                </a:ln>
                <a:solidFill>
                  <a:srgbClr val="FFFFFF"/>
                </a:solidFill>
                <a:effectLst/>
                <a:uLnTx/>
                <a:uFillTx/>
                <a:latin typeface="Arial"/>
                <a:ea typeface="+mn-ea"/>
                <a:cs typeface="+mn-cs"/>
              </a:rPr>
              <a:t>Listen: </a:t>
            </a:r>
            <a:r>
              <a:rPr kumimoji="0" lang="fi-FI" sz="1200" b="0" i="0" u="none" strike="noStrike" kern="0" cap="none" spc="0" normalizeH="0" baseline="0" noProof="0" dirty="0">
                <a:ln>
                  <a:noFill/>
                </a:ln>
                <a:solidFill>
                  <a:srgbClr val="FFFFFF"/>
                </a:solidFill>
                <a:effectLst/>
                <a:uLnTx/>
                <a:uFillTx/>
                <a:latin typeface="Arial"/>
                <a:ea typeface="+mn-ea"/>
                <a:cs typeface="+mn-cs"/>
                <a:hlinkClick r:id="rId4">
                  <a:extLst>
                    <a:ext uri="{A12FA001-AC4F-418D-AE19-62706E023703}">
                      <ahyp:hlinkClr xmlns:ahyp="http://schemas.microsoft.com/office/drawing/2018/hyperlinkcolor" val="tx"/>
                    </a:ext>
                  </a:extLst>
                </a:hlinkClick>
              </a:rPr>
              <a:t>https://www.youtube.com/watch?v=aKbg9xDT93s</a:t>
            </a:r>
            <a:endParaRPr kumimoji="0" lang="fi-FI" sz="1200" b="0" i="0" u="none" strike="noStrike" kern="0" cap="none" spc="0" normalizeH="0" baseline="0" noProof="0" dirty="0">
              <a:ln>
                <a:noFill/>
              </a:ln>
              <a:solidFill>
                <a:srgbClr val="FFFFFF"/>
              </a:solidFill>
              <a:effectLst/>
              <a:uLnTx/>
              <a:uFillTx/>
              <a:latin typeface="Arial"/>
              <a:ea typeface="+mn-ea"/>
              <a:cs typeface="+mn-cs"/>
            </a:endParaRPr>
          </a:p>
          <a:p>
            <a:pPr marL="342900" marR="0" lvl="0" indent="-342900" algn="ctr" defTabSz="914400" rtl="0" eaLnBrk="1" fontAlgn="base" latinLnBrk="0" hangingPunct="1">
              <a:lnSpc>
                <a:spcPct val="100000"/>
              </a:lnSpc>
              <a:spcBef>
                <a:spcPts val="0"/>
              </a:spcBef>
              <a:spcAft>
                <a:spcPct val="0"/>
              </a:spcAft>
              <a:buClrTx/>
              <a:buSzTx/>
              <a:buFontTx/>
              <a:buNone/>
              <a:tabLst/>
              <a:defRPr/>
            </a:pPr>
            <a:endParaRPr kumimoji="0" lang="en-US" sz="2800" b="0" i="1" u="none" strike="noStrike" kern="0" cap="none" spc="0" normalizeH="0" baseline="0" noProof="0" dirty="0">
              <a:ln>
                <a:noFill/>
              </a:ln>
              <a:solidFill>
                <a:srgbClr val="FFFFFF"/>
              </a:solidFill>
              <a:effectLst/>
              <a:uLnTx/>
              <a:uFillTx/>
              <a:latin typeface="Arial"/>
              <a:ea typeface="+mn-ea"/>
              <a:cs typeface="+mn-cs"/>
            </a:endParaRPr>
          </a:p>
          <a:p>
            <a:pPr marL="342900" marR="0" lvl="0" indent="-342900" algn="ctr" defTabSz="914400" rtl="0" eaLnBrk="1" fontAlgn="base" latinLnBrk="0" hangingPunct="1">
              <a:lnSpc>
                <a:spcPct val="100000"/>
              </a:lnSpc>
              <a:spcBef>
                <a:spcPts val="0"/>
              </a:spcBef>
              <a:spcAft>
                <a:spcPct val="0"/>
              </a:spcAft>
              <a:buClrTx/>
              <a:buSzTx/>
              <a:buFontTx/>
              <a:buNone/>
              <a:tabLst/>
              <a:defRPr/>
            </a:pPr>
            <a:endParaRPr kumimoji="0" lang="en-US" sz="1200" b="0" i="1"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042256316"/>
      </p:ext>
    </p:extLst>
  </p:cSld>
  <p:clrMapOvr>
    <a:masterClrMapping/>
  </p:clrMapOvr>
  <p:transition/>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4967514"/>
          </a:xfrm>
        </p:spPr>
        <p:txBody>
          <a:bodyPr/>
          <a:lstStyle/>
          <a:p>
            <a:pPr marL="0" indent="0" algn="ctr" eaLnBrk="1" hangingPunct="1">
              <a:buNone/>
            </a:pPr>
            <a:r>
              <a:rPr lang="en-US" sz="3600" b="1" dirty="0"/>
              <a:t>“Italians tend to believe that their language is the most beautiful one in the world.”</a:t>
            </a:r>
          </a:p>
          <a:p>
            <a:pPr eaLnBrk="1" hangingPunct="1"/>
            <a:endParaRPr lang="en-US" sz="800" dirty="0"/>
          </a:p>
          <a:p>
            <a:pPr lvl="1" eaLnBrk="1" hangingPunct="1"/>
            <a:r>
              <a:rPr lang="en-US" dirty="0"/>
              <a:t>Much of the beauty of the Italian language derives form the fact that it has a </a:t>
            </a:r>
            <a:r>
              <a:rPr lang="en-US" sz="3600" b="1" dirty="0"/>
              <a:t>higher proportion of vowels to consonants </a:t>
            </a:r>
            <a:r>
              <a:rPr lang="en-US" dirty="0"/>
              <a:t>than all or more languages, which gives it something of  a musical effect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9267" name="Rectangle 3"/>
          <p:cNvSpPr>
            <a:spLocks noGrp="1" noChangeArrowheads="1"/>
          </p:cNvSpPr>
          <p:nvPr>
            <p:ph type="body" idx="1"/>
          </p:nvPr>
        </p:nvSpPr>
        <p:spPr>
          <a:xfrm>
            <a:off x="914400" y="1600200"/>
            <a:ext cx="7315200" cy="4598182"/>
          </a:xfrm>
        </p:spPr>
        <p:txBody>
          <a:bodyPr/>
          <a:lstStyle/>
          <a:p>
            <a:pPr marL="0" indent="0" algn="ctr" eaLnBrk="1" hangingPunct="1">
              <a:buNone/>
            </a:pPr>
            <a:r>
              <a:rPr lang="en-US" sz="2800" dirty="0">
                <a:solidFill>
                  <a:schemeClr val="accent1"/>
                </a:solidFill>
              </a:rPr>
              <a:t>“Italians tend to believe that their language is the most beautiful one in the world.”</a:t>
            </a:r>
          </a:p>
          <a:p>
            <a:pPr lvl="1" algn="ctr" eaLnBrk="1" hangingPunct="1">
              <a:buFontTx/>
              <a:buNone/>
            </a:pPr>
            <a:r>
              <a:rPr lang="en-US" sz="4000" b="1" dirty="0"/>
              <a:t>sibilant</a:t>
            </a:r>
          </a:p>
          <a:p>
            <a:pPr lvl="1" eaLnBrk="1" hangingPunct="1">
              <a:buFontTx/>
              <a:buNone/>
            </a:pPr>
            <a:r>
              <a:rPr lang="en-US" sz="2400" dirty="0"/>
              <a:t>	</a:t>
            </a:r>
            <a:r>
              <a:rPr lang="en-US" dirty="0"/>
              <a:t>is a type of fricative or affricate consonant, made by directing a jet of air through a narrow channel in the vocal tract towards the sharp edge of the teeth</a:t>
            </a:r>
            <a:endParaRPr lang="en-US" sz="2400" dirty="0"/>
          </a:p>
          <a:p>
            <a:pPr lvl="1" eaLnBrk="1" hangingPunct="1">
              <a:buFontTx/>
              <a:buNone/>
            </a:pPr>
            <a:endParaRPr lang="en-US" sz="2400" dirty="0"/>
          </a:p>
          <a:p>
            <a:pPr lvl="1" algn="ctr" eaLnBrk="1" hangingPunct="1">
              <a:buFontTx/>
              <a:buNone/>
            </a:pPr>
            <a:r>
              <a:rPr lang="en-US" sz="1200" dirty="0"/>
              <a:t>Wikipedia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39267" name="Rectangle 3"/>
          <p:cNvSpPr>
            <a:spLocks noGrp="1" noChangeArrowheads="1"/>
          </p:cNvSpPr>
          <p:nvPr>
            <p:ph type="body" idx="1"/>
          </p:nvPr>
        </p:nvSpPr>
        <p:spPr>
          <a:xfrm>
            <a:off x="914400" y="1295400"/>
            <a:ext cx="7315200" cy="954107"/>
          </a:xfrm>
        </p:spPr>
        <p:txBody>
          <a:bodyPr/>
          <a:lstStyle/>
          <a:p>
            <a:pPr marL="0" indent="0" algn="ctr" eaLnBrk="1" hangingPunct="1">
              <a:buNone/>
            </a:pPr>
            <a:r>
              <a:rPr lang="en-US" sz="2800" dirty="0">
                <a:solidFill>
                  <a:schemeClr val="accent1"/>
                </a:solidFill>
              </a:rPr>
              <a:t>“Italians tend to believe that their language is the most beautiful one in the world.”</a:t>
            </a:r>
          </a:p>
        </p:txBody>
      </p:sp>
      <p:sp>
        <p:nvSpPr>
          <p:cNvPr id="5" name="Rectangle 3"/>
          <p:cNvSpPr txBox="1">
            <a:spLocks noChangeArrowheads="1"/>
          </p:cNvSpPr>
          <p:nvPr/>
        </p:nvSpPr>
        <p:spPr bwMode="auto">
          <a:xfrm>
            <a:off x="914400" y="2315016"/>
            <a:ext cx="7315200" cy="41549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“I speak Spanish to God,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Italian to women,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French to men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and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600" b="1" i="0" u="none" strike="noStrike" kern="0" cap="none" spc="0" normalizeH="0" baseline="0" noProof="0" dirty="0">
                <a:ln>
                  <a:noFill/>
                </a:ln>
                <a:solidFill>
                  <a:srgbClr val="000000"/>
                </a:solidFill>
                <a:effectLst/>
                <a:uLnTx/>
                <a:uFillTx/>
                <a:latin typeface="Arial"/>
                <a:ea typeface="+mn-ea"/>
                <a:cs typeface="+mn-cs"/>
              </a:rPr>
              <a:t>German to my horse”</a:t>
            </a:r>
          </a:p>
          <a:p>
            <a:pPr marL="342900" marR="0" lvl="0" indent="-342900" algn="ctr" defTabSz="914400" rtl="0" eaLnBrk="0" fontAlgn="base" latinLnBrk="0" hangingPunct="0">
              <a:lnSpc>
                <a:spcPct val="100000"/>
              </a:lnSpc>
              <a:spcBef>
                <a:spcPct val="20000"/>
              </a:spcBef>
              <a:spcAft>
                <a:spcPct val="0"/>
              </a:spcAft>
              <a:buClrTx/>
              <a:buSzTx/>
              <a:buFontTx/>
              <a:buNone/>
              <a:tabLst/>
              <a:defRPr/>
            </a:pPr>
            <a:endParaRPr kumimoji="0" lang="en-US" sz="1000" b="1" i="0" u="none" strike="noStrike" kern="0" cap="none" spc="0" normalizeH="0" baseline="0" noProof="0" dirty="0">
              <a:ln>
                <a:noFill/>
              </a:ln>
              <a:solidFill>
                <a:srgbClr val="000000"/>
              </a:solidFill>
              <a:effectLst/>
              <a:uLnTx/>
              <a:uFillTx/>
              <a:latin typeface="Arial"/>
              <a:ea typeface="+mn-ea"/>
              <a:cs typeface="+mn-cs"/>
            </a:endParaRP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Attributed to King Charles V</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King of Spain and Holy Roman Emperor</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2000" b="0" i="0" u="none" strike="noStrike" kern="0" cap="none" spc="0" normalizeH="0" baseline="0" noProof="0" dirty="0">
                <a:ln>
                  <a:noFill/>
                </a:ln>
                <a:solidFill>
                  <a:srgbClr val="000000"/>
                </a:solidFill>
                <a:effectLst/>
                <a:uLnTx/>
                <a:uFillTx/>
                <a:latin typeface="Arial"/>
                <a:ea typeface="+mn-ea"/>
                <a:cs typeface="+mn-cs"/>
              </a:rPr>
              <a:t>1500–1558</a:t>
            </a:r>
          </a:p>
        </p:txBody>
      </p:sp>
      <p:sp>
        <p:nvSpPr>
          <p:cNvPr id="6" name="Rectangle 4"/>
          <p:cNvSpPr>
            <a:spLocks noChangeArrowheads="1"/>
          </p:cNvSpPr>
          <p:nvPr/>
        </p:nvSpPr>
        <p:spPr bwMode="auto">
          <a:xfrm>
            <a:off x="2776507" y="6418624"/>
            <a:ext cx="3584636" cy="36317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 action="ppaction://noaction"/>
              </a:rPr>
              <a:t>www.d.umn.edu/cla/faculty/troufs/anth1095/index.html#Gannon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 action="ppaction://noaction"/>
              </a:rPr>
              <a:t>https://en.wikipedia.org/wiki/Charles_V,_Holy_Roman_Emperor</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8" name="Picture 2" descr="https://upload.wikimedia.org/wikipedia/commons/thumb/f/ff/Charles_V._-_after_Bernaerd_van_Orley_-_depot_Louvre-Mus%C3%A9e_de_Brou%2C_Bourg-en-Bresse.jpg/170px-Charles_V._-_after_Bernaerd_van_Orley_-_depot_Louvre-Mus%C3%A9e_de_Brou%2C_Bourg-en-Bress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885304"/>
            <a:ext cx="1828800" cy="266789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762000" y="2476035"/>
            <a:ext cx="7620000" cy="40626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“She opened up a book of poems and handed it to me written by an Italian poet from the 13</a:t>
            </a:r>
            <a:r>
              <a:rPr kumimoji="0" lang="en-US" sz="3200" b="1" i="0" u="none" strike="noStrike" kern="0" cap="none" spc="0" normalizeH="0" baseline="30000" noProof="0" dirty="0">
                <a:ln>
                  <a:noFill/>
                </a:ln>
                <a:solidFill>
                  <a:srgbClr val="000000"/>
                </a:solidFill>
                <a:effectLst/>
                <a:uLnTx/>
                <a:uFillTx/>
                <a:latin typeface="Arial"/>
                <a:ea typeface="+mn-ea"/>
                <a:cs typeface="+mn-cs"/>
              </a:rPr>
              <a:t>th</a:t>
            </a:r>
            <a:r>
              <a:rPr kumimoji="0" lang="en-US" sz="3200" b="1" i="0" u="none" strike="noStrike" kern="0" cap="none" spc="0" normalizeH="0" baseline="0" noProof="0" dirty="0">
                <a:ln>
                  <a:noFill/>
                </a:ln>
                <a:solidFill>
                  <a:srgbClr val="000000"/>
                </a:solidFill>
                <a:effectLst/>
                <a:uLnTx/>
                <a:uFillTx/>
                <a:latin typeface="Arial"/>
                <a:ea typeface="+mn-ea"/>
                <a:cs typeface="+mn-cs"/>
              </a:rPr>
              <a:t> century and every one of them words rang true and glowed like burning coal pouring off of every page like it was written in my soul from me to you.”</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 </a:t>
            </a:r>
            <a:r>
              <a:rPr kumimoji="0" lang="en-US" sz="1600" b="0" i="0" u="none" strike="noStrike" kern="0" cap="none" spc="0" normalizeH="0" baseline="0" noProof="0" dirty="0">
                <a:ln>
                  <a:noFill/>
                </a:ln>
                <a:solidFill>
                  <a:srgbClr val="FFFFFF"/>
                </a:solidFill>
                <a:effectLst/>
                <a:uLnTx/>
                <a:uFillTx/>
                <a:latin typeface="Arial"/>
                <a:ea typeface="+mn-ea"/>
                <a:cs typeface="+mn-cs"/>
              </a:rPr>
              <a:t>Bob Dylan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1941 – </a:t>
            </a:r>
            <a:endParaRPr kumimoji="0" lang="en-US" sz="1600" b="1" i="0" u="none" strike="noStrike" kern="0" cap="none" spc="0" normalizeH="0" baseline="0" noProof="0" dirty="0">
              <a:ln>
                <a:noFill/>
              </a:ln>
              <a:solidFill>
                <a:srgbClr val="FFFFFF"/>
              </a:solidFill>
              <a:effectLst/>
              <a:uLnTx/>
              <a:uFillTx/>
              <a:latin typeface="Arial"/>
              <a:ea typeface="+mn-ea"/>
              <a:cs typeface="+mn-cs"/>
            </a:endParaRPr>
          </a:p>
        </p:txBody>
      </p:sp>
      <p:sp>
        <p:nvSpPr>
          <p:cNvPr id="7" name="Rectangle 3"/>
          <p:cNvSpPr txBox="1">
            <a:spLocks noChangeArrowheads="1"/>
          </p:cNvSpPr>
          <p:nvPr/>
        </p:nvSpPr>
        <p:spPr bwMode="auto">
          <a:xfrm>
            <a:off x="914400" y="1295400"/>
            <a:ext cx="7315200" cy="954107"/>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891853" y="3084387"/>
            <a:ext cx="7384130" cy="1868613"/>
          </a:xfrm>
          <a:prstGeom prst="rect">
            <a:avLst/>
          </a:prstGeom>
          <a:solidFill>
            <a:schemeClr val="bg1"/>
          </a:solidFill>
          <a:ln w="57150">
            <a:solidFill>
              <a:srgbClr val="FFC000"/>
            </a:solidFill>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who said the following quote?</a:t>
            </a:r>
          </a:p>
        </p:txBody>
      </p:sp>
    </p:spTree>
    <p:extLst>
      <p:ext uri="{BB962C8B-B14F-4D97-AF65-F5344CB8AC3E}">
        <p14:creationId xmlns:p14="http://schemas.microsoft.com/office/powerpoint/2010/main" val="2793715711"/>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22531" name="Text Box 3"/>
          <p:cNvSpPr txBox="1">
            <a:spLocks noChangeArrowheads="1"/>
          </p:cNvSpPr>
          <p:nvPr/>
        </p:nvSpPr>
        <p:spPr bwMode="auto">
          <a:xfrm>
            <a:off x="2030413" y="5073650"/>
            <a:ext cx="1398587" cy="6413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a:ln>
                  <a:noFill/>
                </a:ln>
                <a:solidFill>
                  <a:srgbClr val="000000"/>
                </a:solidFill>
                <a:effectLst/>
                <a:uLnTx/>
                <a:uFillTx/>
                <a:latin typeface="Verdana" pitchFamily="34" charset="0"/>
                <a:ea typeface="+mn-ea"/>
                <a:cs typeface="+mn-cs"/>
              </a:rPr>
              <a:t>Italy</a:t>
            </a:r>
          </a:p>
        </p:txBody>
      </p:sp>
      <p:sp>
        <p:nvSpPr>
          <p:cNvPr id="6" name="Oval 4">
            <a:extLst>
              <a:ext uri="{FF2B5EF4-FFF2-40B4-BE49-F238E27FC236}">
                <a16:creationId xmlns:a16="http://schemas.microsoft.com/office/drawing/2014/main" id="{F2355368-E68E-41DA-9CB7-3A1A6AEE2683}"/>
              </a:ext>
            </a:extLst>
          </p:cNvPr>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7" name="Text Box 5">
            <a:extLst>
              <a:ext uri="{FF2B5EF4-FFF2-40B4-BE49-F238E27FC236}">
                <a16:creationId xmlns:a16="http://schemas.microsoft.com/office/drawing/2014/main" id="{85B463C6-C85C-4F42-9222-CF88A862DF52}"/>
              </a:ext>
            </a:extLst>
          </p:cNvPr>
          <p:cNvSpPr txBox="1">
            <a:spLocks noChangeArrowheads="1"/>
          </p:cNvSpPr>
          <p:nvPr/>
        </p:nvSpPr>
        <p:spPr bwMode="auto">
          <a:xfrm>
            <a:off x="1276150" y="2133600"/>
            <a:ext cx="6629400" cy="1323439"/>
          </a:xfrm>
          <a:prstGeom prst="rect">
            <a:avLst/>
          </a:prstGeom>
          <a:solidFill>
            <a:schemeClr val="bg1"/>
          </a:solidFill>
          <a:ln w="76200">
            <a:solidFill>
              <a:srgbClr val="C00000"/>
            </a:solidFill>
            <a:miter lim="800000"/>
            <a:headEnd/>
            <a:tailEnd/>
          </a:ln>
        </p:spPr>
        <p:txBody>
          <a:bodyPr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Cultural Metaphor</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Italian Opera</a:t>
            </a:r>
          </a:p>
        </p:txBody>
      </p:sp>
      <p:sp>
        <p:nvSpPr>
          <p:cNvPr id="8" name="Rectangle 11">
            <a:extLst>
              <a:ext uri="{FF2B5EF4-FFF2-40B4-BE49-F238E27FC236}">
                <a16:creationId xmlns:a16="http://schemas.microsoft.com/office/drawing/2014/main" id="{922CA022-31A2-4F4C-B4F9-B452E57897FC}"/>
              </a:ext>
            </a:extLst>
          </p:cNvPr>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71415100"/>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762000" y="2476035"/>
            <a:ext cx="7620000" cy="40626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“She opened up a book of poems and handed it to me written by an Italian poet from the 13</a:t>
            </a:r>
            <a:r>
              <a:rPr kumimoji="0" lang="en-US" sz="3200" b="1" i="0" u="none" strike="noStrike" kern="0" cap="none" spc="0" normalizeH="0" baseline="30000" noProof="0" dirty="0">
                <a:ln>
                  <a:noFill/>
                </a:ln>
                <a:solidFill>
                  <a:srgbClr val="000000"/>
                </a:solidFill>
                <a:effectLst/>
                <a:uLnTx/>
                <a:uFillTx/>
                <a:latin typeface="Arial"/>
                <a:ea typeface="+mn-ea"/>
                <a:cs typeface="+mn-cs"/>
              </a:rPr>
              <a:t>th</a:t>
            </a:r>
            <a:r>
              <a:rPr kumimoji="0" lang="en-US" sz="3200" b="1" i="0" u="none" strike="noStrike" kern="0" cap="none" spc="0" normalizeH="0" baseline="0" noProof="0" dirty="0">
                <a:ln>
                  <a:noFill/>
                </a:ln>
                <a:solidFill>
                  <a:srgbClr val="000000"/>
                </a:solidFill>
                <a:effectLst/>
                <a:uLnTx/>
                <a:uFillTx/>
                <a:latin typeface="Arial"/>
                <a:ea typeface="+mn-ea"/>
                <a:cs typeface="+mn-cs"/>
              </a:rPr>
              <a:t> century and every one of them words rang true and glowed like burning coal pouring off of every page like it was written in my soul from me to you.”</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 </a:t>
            </a:r>
            <a:r>
              <a:rPr kumimoji="0" lang="en-US" sz="1600" b="0" i="0" u="none" strike="noStrike" kern="0" cap="none" spc="0" normalizeH="0" baseline="0" noProof="0" dirty="0">
                <a:ln>
                  <a:noFill/>
                </a:ln>
                <a:solidFill>
                  <a:srgbClr val="FFFFFF"/>
                </a:solidFill>
                <a:effectLst/>
                <a:uLnTx/>
                <a:uFillTx/>
                <a:latin typeface="Arial"/>
                <a:ea typeface="+mn-ea"/>
                <a:cs typeface="+mn-cs"/>
              </a:rPr>
              <a:t>Bob Dylan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1941 – </a:t>
            </a:r>
            <a:endParaRPr kumimoji="0" lang="en-US" sz="1600" b="1" i="0" u="none" strike="noStrike" kern="0" cap="none" spc="0" normalizeH="0" baseline="0" noProof="0" dirty="0">
              <a:ln>
                <a:noFill/>
              </a:ln>
              <a:solidFill>
                <a:srgbClr val="FFFFFF"/>
              </a:solidFill>
              <a:effectLst/>
              <a:uLnTx/>
              <a:uFillTx/>
              <a:latin typeface="Arial"/>
              <a:ea typeface="+mn-ea"/>
              <a:cs typeface="+mn-cs"/>
            </a:endParaRPr>
          </a:p>
        </p:txBody>
      </p:sp>
      <p:sp>
        <p:nvSpPr>
          <p:cNvPr id="7"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57972604"/>
      </p:ext>
    </p:extLst>
  </p:cSld>
  <p:clrMapOvr>
    <a:masterClrMapping/>
  </p:clrMapOvr>
  <p:transition/>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762000" y="2476035"/>
            <a:ext cx="7620000" cy="406265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“She opened up a book of poems and handed it to me written by an Italian poet from the 13</a:t>
            </a:r>
            <a:r>
              <a:rPr kumimoji="0" lang="en-US" sz="3200" b="1" i="0" u="none" strike="noStrike" kern="0" cap="none" spc="0" normalizeH="0" baseline="30000" noProof="0" dirty="0">
                <a:ln>
                  <a:noFill/>
                </a:ln>
                <a:solidFill>
                  <a:srgbClr val="000000"/>
                </a:solidFill>
                <a:effectLst/>
                <a:uLnTx/>
                <a:uFillTx/>
                <a:latin typeface="Arial"/>
                <a:ea typeface="+mn-ea"/>
                <a:cs typeface="+mn-cs"/>
              </a:rPr>
              <a:t>th</a:t>
            </a:r>
            <a:r>
              <a:rPr kumimoji="0" lang="en-US" sz="3200" b="1" i="0" u="none" strike="noStrike" kern="0" cap="none" spc="0" normalizeH="0" baseline="0" noProof="0" dirty="0">
                <a:ln>
                  <a:noFill/>
                </a:ln>
                <a:solidFill>
                  <a:srgbClr val="000000"/>
                </a:solidFill>
                <a:effectLst/>
                <a:uLnTx/>
                <a:uFillTx/>
                <a:latin typeface="Arial"/>
                <a:ea typeface="+mn-ea"/>
                <a:cs typeface="+mn-cs"/>
              </a:rPr>
              <a:t> century and every one of them words rang true and glowed like burning coal pouring off of every page like it was written in my soul from me to you.”</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Arial"/>
                <a:ea typeface="+mn-ea"/>
                <a:cs typeface="+mn-cs"/>
              </a:rPr>
              <a:t> </a:t>
            </a:r>
            <a:r>
              <a:rPr kumimoji="0" lang="en-US" sz="1600" b="0" i="0" u="none" strike="noStrike" kern="0" cap="none" spc="0" normalizeH="0" baseline="0" noProof="0" dirty="0">
                <a:ln>
                  <a:noFill/>
                </a:ln>
                <a:solidFill>
                  <a:srgbClr val="FFFFFF"/>
                </a:solidFill>
                <a:effectLst/>
                <a:uLnTx/>
                <a:uFillTx/>
                <a:latin typeface="Arial"/>
                <a:ea typeface="+mn-ea"/>
                <a:cs typeface="+mn-cs"/>
              </a:rPr>
              <a:t>Bob Dylan </a:t>
            </a: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1941 – </a:t>
            </a:r>
            <a:endParaRPr kumimoji="0" lang="en-US" sz="1600" b="1" i="0" u="none" strike="noStrike" kern="0" cap="none" spc="0" normalizeH="0" baseline="0" noProof="0" dirty="0">
              <a:ln>
                <a:noFill/>
              </a:ln>
              <a:solidFill>
                <a:srgbClr val="FFFFFF"/>
              </a:solidFill>
              <a:effectLst/>
              <a:uLnTx/>
              <a:uFillTx/>
              <a:latin typeface="Arial"/>
              <a:ea typeface="+mn-ea"/>
              <a:cs typeface="+mn-cs"/>
            </a:endParaRPr>
          </a:p>
        </p:txBody>
      </p:sp>
      <p:sp>
        <p:nvSpPr>
          <p:cNvPr id="7" name="Rectangle 3"/>
          <p:cNvSpPr txBox="1">
            <a:spLocks noChangeArrowheads="1"/>
          </p:cNvSpPr>
          <p:nvPr/>
        </p:nvSpPr>
        <p:spPr bwMode="auto">
          <a:xfrm>
            <a:off x="914400" y="1295400"/>
            <a:ext cx="7315200" cy="954107"/>
          </a:xfrm>
          <a:prstGeom prst="rect">
            <a:avLst/>
          </a:prstGeom>
          <a:solidFill>
            <a:schemeClr val="bg1"/>
          </a:solid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p:cNvSpPr/>
          <p:nvPr/>
        </p:nvSpPr>
        <p:spPr>
          <a:xfrm>
            <a:off x="891853" y="3084387"/>
            <a:ext cx="7384130" cy="1868613"/>
          </a:xfrm>
          <a:prstGeom prst="rect">
            <a:avLst/>
          </a:prstGeom>
          <a:solidFill>
            <a:schemeClr val="bg1"/>
          </a:solidFill>
          <a:ln w="57150">
            <a:solidFill>
              <a:srgbClr val="FFC000"/>
            </a:solidFill>
          </a:ln>
        </p:spPr>
        <p:txBody>
          <a:bodyPr wrap="square">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correct answer is . . .</a:t>
            </a:r>
          </a:p>
        </p:txBody>
      </p:sp>
    </p:spTree>
    <p:extLst>
      <p:ext uri="{BB962C8B-B14F-4D97-AF65-F5344CB8AC3E}">
        <p14:creationId xmlns:p14="http://schemas.microsoft.com/office/powerpoint/2010/main" val="3102498133"/>
      </p:ext>
    </p:extLst>
  </p:cSld>
  <p:clrMapOvr>
    <a:masterClrMapping/>
  </p:clrMapOvr>
  <p:transition/>
</p:sld>
</file>

<file path=ppt/slides/slide3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094" y="1219199"/>
            <a:ext cx="9807820" cy="5251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4"/>
          <p:cNvSpPr>
            <a:spLocks noChangeArrowheads="1"/>
          </p:cNvSpPr>
          <p:nvPr/>
        </p:nvSpPr>
        <p:spPr bwMode="auto">
          <a:xfrm>
            <a:off x="1253654" y="6551842"/>
            <a:ext cx="66303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http://www.nytimes.com/2016/10/14/arts/music/bob-dylan-nobel-prize-literature.html?smid=fb-nytimes&amp;smtyp=cur&amp;_r=0</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685800"/>
            <a:ext cx="2290007" cy="286896"/>
          </a:xfrm>
          <a:prstGeom prst="rect">
            <a:avLst/>
          </a:prstGeom>
          <a:solidFill>
            <a:schemeClr val="bg1"/>
          </a:solidFill>
        </p:spPr>
      </p:pic>
      <p:sp>
        <p:nvSpPr>
          <p:cNvPr id="3" name="Rectangle 2"/>
          <p:cNvSpPr/>
          <p:nvPr/>
        </p:nvSpPr>
        <p:spPr bwMode="auto">
          <a:xfrm>
            <a:off x="6858000" y="1788886"/>
            <a:ext cx="2743200" cy="2804886"/>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Verdana" pitchFamily="34" charset="0"/>
              <a:ea typeface="+mn-ea"/>
              <a:cs typeface="+mn-cs"/>
            </a:endParaRPr>
          </a:p>
        </p:txBody>
      </p:sp>
      <p:sp>
        <p:nvSpPr>
          <p:cNvPr id="6" name="TextBox 5">
            <a:extLst>
              <a:ext uri="{FF2B5EF4-FFF2-40B4-BE49-F238E27FC236}">
                <a16:creationId xmlns:a16="http://schemas.microsoft.com/office/drawing/2014/main" id="{ACAFBC1F-E448-4E6A-B6A7-32D81779D88B}"/>
              </a:ext>
            </a:extLst>
          </p:cNvPr>
          <p:cNvSpPr txBox="1"/>
          <p:nvPr/>
        </p:nvSpPr>
        <p:spPr>
          <a:xfrm>
            <a:off x="304800" y="443525"/>
            <a:ext cx="1828800" cy="584775"/>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By . . .</a:t>
            </a:r>
            <a:endParaRPr kumimoji="0" lang="en-US" sz="32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09639505"/>
      </p:ext>
    </p:extLst>
  </p:cSld>
  <p:clrMapOvr>
    <a:masterClrMapping/>
  </p:clrMapOvr>
  <p:transition/>
</p:sld>
</file>

<file path=ppt/slides/slide33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pic>
        <p:nvPicPr>
          <p:cNvPr id="49156" name="Picture 4" descr="https://c1.staticflickr.com/5/4046/4370663067_57ab505c7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686"/>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152400" y="3505200"/>
            <a:ext cx="30480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rPr>
              <a:t> </a:t>
            </a:r>
            <a:r>
              <a:rPr kumimoji="0" lang="en-US" sz="2400" b="1" i="0" u="none" strike="noStrike" kern="0" cap="none" spc="0" normalizeH="0" baseline="0" noProof="0" dirty="0">
                <a:ln>
                  <a:noFill/>
                </a:ln>
                <a:solidFill>
                  <a:srgbClr val="FFFFFF"/>
                </a:solidFill>
                <a:effectLst/>
                <a:uLnTx/>
                <a:uFillTx/>
                <a:latin typeface="Arial"/>
                <a:ea typeface="+mn-ea"/>
                <a:cs typeface="+mn-cs"/>
              </a:rPr>
              <a:t>Bob Dylan </a:t>
            </a:r>
            <a:endParaRPr kumimoji="0" lang="en-US" sz="3600" b="1" i="0" u="none" strike="noStrike" kern="0" cap="none" spc="0" normalizeH="0" baseline="0" noProof="0" dirty="0">
              <a:ln>
                <a:noFill/>
              </a:ln>
              <a:solidFill>
                <a:srgbClr val="FFFFFF"/>
              </a:solidFill>
              <a:effectLst/>
              <a:uLnTx/>
              <a:uFillTx/>
              <a:latin typeface="Arial"/>
              <a:ea typeface="+mn-ea"/>
              <a:cs typeface="+mn-cs"/>
            </a:endParaRPr>
          </a:p>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1600" b="0" i="0" u="none" strike="noStrike" kern="0" cap="none" spc="0" normalizeH="0" baseline="0" noProof="0" dirty="0">
                <a:ln>
                  <a:noFill/>
                </a:ln>
                <a:solidFill>
                  <a:srgbClr val="FFFFFF"/>
                </a:solidFill>
                <a:effectLst/>
                <a:uLnTx/>
                <a:uFillTx/>
                <a:latin typeface="Arial"/>
                <a:ea typeface="+mn-ea"/>
                <a:cs typeface="+mn-cs"/>
              </a:rPr>
              <a:t>1941 – </a:t>
            </a:r>
            <a:endParaRPr kumimoji="0" lang="en-US" sz="1600" b="1" i="0" u="none" strike="noStrike" kern="0" cap="none" spc="0" normalizeH="0" baseline="0" noProof="0" dirty="0">
              <a:ln>
                <a:noFill/>
              </a:ln>
              <a:solidFill>
                <a:srgbClr val="FFFFFF"/>
              </a:solidFill>
              <a:effectLst/>
              <a:uLnTx/>
              <a:uFillTx/>
              <a:latin typeface="Arial"/>
              <a:ea typeface="+mn-ea"/>
              <a:cs typeface="+mn-cs"/>
            </a:endParaRPr>
          </a:p>
        </p:txBody>
      </p:sp>
      <p:sp>
        <p:nvSpPr>
          <p:cNvPr id="3" name="Rectangle 2"/>
          <p:cNvSpPr/>
          <p:nvPr/>
        </p:nvSpPr>
        <p:spPr>
          <a:xfrm>
            <a:off x="1846944" y="6260068"/>
            <a:ext cx="5410200" cy="369332"/>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Presidential Medal of Freedom 2012</a:t>
            </a:r>
          </a:p>
        </p:txBody>
      </p:sp>
    </p:spTree>
    <p:extLst>
      <p:ext uri="{BB962C8B-B14F-4D97-AF65-F5344CB8AC3E}">
        <p14:creationId xmlns:p14="http://schemas.microsoft.com/office/powerpoint/2010/main" val="418896440"/>
      </p:ext>
    </p:extLst>
  </p:cSld>
  <p:clrMapOvr>
    <a:masterClrMapping/>
  </p:clrMapOvr>
  <p:transition/>
</p:sld>
</file>

<file path=ppt/slides/slide3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9" name="Rectangle 3"/>
          <p:cNvSpPr txBox="1">
            <a:spLocks noChangeArrowheads="1"/>
          </p:cNvSpPr>
          <p:nvPr/>
        </p:nvSpPr>
        <p:spPr bwMode="auto">
          <a:xfrm>
            <a:off x="914400" y="6551842"/>
            <a:ext cx="7315200" cy="2154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Arial"/>
                <a:ea typeface="+mn-ea"/>
                <a:cs typeface="+mn-cs"/>
                <a:hlinkClick r:id="rId2"/>
              </a:rPr>
              <a:t>https://rockhall.com/inductees/bob-dylan/bio/</a:t>
            </a:r>
            <a:endParaRPr kumimoji="0" lang="en-US" sz="800" b="0" i="0" u="none" strike="noStrike" kern="0" cap="none" spc="0" normalizeH="0" baseline="0" noProof="0" dirty="0">
              <a:ln>
                <a:noFill/>
              </a:ln>
              <a:solidFill>
                <a:srgbClr val="FFFFFF"/>
              </a:solidFill>
              <a:effectLst/>
              <a:uLnTx/>
              <a:uFillTx/>
              <a:latin typeface="Arial"/>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61714"/>
            <a:ext cx="8229600" cy="45818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858" y="5181600"/>
            <a:ext cx="8229600" cy="849436"/>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623115721"/>
      </p:ext>
    </p:extLst>
  </p:cSld>
  <p:clrMapOvr>
    <a:masterClrMapping/>
  </p:clrMapOvr>
  <p:transition/>
</p:sld>
</file>

<file path=ppt/slides/slide33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72904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3"/>
          <p:cNvSpPr txBox="1">
            <a:spLocks noChangeArrowheads="1"/>
          </p:cNvSpPr>
          <p:nvPr/>
        </p:nvSpPr>
        <p:spPr bwMode="auto">
          <a:xfrm>
            <a:off x="914400" y="6551842"/>
            <a:ext cx="7315200" cy="2154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marR="0" lvl="0" indent="-342900" algn="ctr" defTabSz="914400" rtl="0" eaLnBrk="0" fontAlgn="base" latinLnBrk="0" hangingPunct="0">
              <a:lnSpc>
                <a:spcPct val="100000"/>
              </a:lnSpc>
              <a:spcBef>
                <a:spcPts val="0"/>
              </a:spcBef>
              <a:spcAft>
                <a:spcPct val="0"/>
              </a:spcAft>
              <a:buClrTx/>
              <a:buSzTx/>
              <a:buFontTx/>
              <a:buNone/>
              <a:tabLst/>
              <a:defRPr/>
            </a:pPr>
            <a:r>
              <a:rPr kumimoji="0" lang="en-US" sz="800" b="0" i="0" u="none" strike="noStrike" kern="0" cap="none" spc="0" normalizeH="0" baseline="0" noProof="0" dirty="0">
                <a:ln>
                  <a:noFill/>
                </a:ln>
                <a:solidFill>
                  <a:srgbClr val="FFFFFF"/>
                </a:solidFill>
                <a:effectLst/>
                <a:uLnTx/>
                <a:uFillTx/>
                <a:latin typeface="Arial"/>
                <a:ea typeface="+mn-ea"/>
                <a:cs typeface="+mn-cs"/>
                <a:hlinkClick r:id="rId3"/>
              </a:rPr>
              <a:t>http://amoralto.tumblr.com/post/60467020158/melody-maker-beatles-saydylan-shows-the-way</a:t>
            </a:r>
            <a:endParaRPr kumimoji="0" lang="en-US" sz="800" b="0" i="0" u="none" strike="noStrike" kern="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529318998"/>
      </p:ext>
    </p:extLst>
  </p:cSld>
  <p:clrMapOvr>
    <a:masterClrMapping/>
  </p:clrMapOvr>
  <p:transition/>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7" name="Rectangle 3"/>
          <p:cNvSpPr txBox="1">
            <a:spLocks noChangeArrowheads="1"/>
          </p:cNvSpPr>
          <p:nvPr/>
        </p:nvSpPr>
        <p:spPr bwMode="auto">
          <a:xfrm>
            <a:off x="914400" y="2590800"/>
            <a:ext cx="7315200" cy="3687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The average Hollywood film star's ambition is to be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admired by an American,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courted by an Italian,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married to an Englishman </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and have a French boyfriend.”</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Katharine Hepburn</a:t>
            </a:r>
          </a:p>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1600" b="0" i="0" u="none" strike="noStrike" kern="0" cap="none" spc="0" normalizeH="0" baseline="0" noProof="0" dirty="0">
                <a:ln>
                  <a:noFill/>
                </a:ln>
                <a:solidFill>
                  <a:srgbClr val="000000"/>
                </a:solidFill>
                <a:effectLst/>
                <a:uLnTx/>
                <a:uFillTx/>
                <a:latin typeface="Arial"/>
                <a:ea typeface="+mn-ea"/>
                <a:cs typeface="+mn-cs"/>
              </a:rPr>
              <a:t>1907 –2003</a:t>
            </a:r>
            <a:endParaRPr kumimoji="0" lang="en-US" sz="1600" b="1" i="0" u="none" strike="noStrike" kern="0" cap="none" spc="0" normalizeH="0" baseline="0" noProof="0" dirty="0">
              <a:ln>
                <a:noFill/>
              </a:ln>
              <a:solidFill>
                <a:srgbClr val="000000"/>
              </a:solidFill>
              <a:effectLst/>
              <a:uLnTx/>
              <a:uFillTx/>
              <a:latin typeface="Arial"/>
              <a:ea typeface="+mn-ea"/>
              <a:cs typeface="+mn-cs"/>
            </a:endParaRPr>
          </a:p>
        </p:txBody>
      </p:sp>
      <p:sp>
        <p:nvSpPr>
          <p:cNvPr id="6"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02" name="Picture 2" descr="Hepburn bogart african quee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 y="5654646"/>
            <a:ext cx="1600200" cy="1070767"/>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4" descr="Image result for katharine hepburn col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AutoShape 6" descr="Image result for katharine hepburn colo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51208" name="Picture 8" descr="https://p2.liveauctioneers.com/712/23892/8550892_1_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15200" y="3200400"/>
            <a:ext cx="1524000" cy="21700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 name="Rectangle 3"/>
          <p:cNvSpPr txBox="1">
            <a:spLocks noChangeArrowheads="1"/>
          </p:cNvSpPr>
          <p:nvPr/>
        </p:nvSpPr>
        <p:spPr bwMode="auto">
          <a:xfrm>
            <a:off x="914400" y="2924595"/>
            <a:ext cx="7315200" cy="255454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1"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FF0000"/>
                </a:solidFill>
                <a:effectLst/>
                <a:uLnTx/>
                <a:uFillTx/>
                <a:latin typeface="Arial"/>
                <a:ea typeface="+mn-ea"/>
                <a:cs typeface="+mn-cs"/>
              </a:rPr>
              <a:t>It is the </a:t>
            </a:r>
            <a:r>
              <a:rPr kumimoji="0" lang="en-US" sz="3600" b="1" i="0" u="none" strike="noStrike" kern="0" cap="none" spc="0" normalizeH="0" baseline="0" noProof="0" dirty="0">
                <a:ln>
                  <a:noFill/>
                </a:ln>
                <a:solidFill>
                  <a:srgbClr val="FF0000"/>
                </a:solidFill>
                <a:effectLst/>
                <a:uLnTx/>
                <a:uFillTx/>
                <a:latin typeface="Arial"/>
                <a:ea typeface="+mn-ea"/>
                <a:cs typeface="+mn-cs"/>
              </a:rPr>
              <a:t>quality</a:t>
            </a:r>
            <a:r>
              <a:rPr kumimoji="0" lang="en-US" sz="2800" b="0" i="0" u="none" strike="noStrike" kern="0" cap="none" spc="0" normalizeH="0" baseline="0" noProof="0" dirty="0">
                <a:ln>
                  <a:noFill/>
                </a:ln>
                <a:solidFill>
                  <a:srgbClr val="FF0000"/>
                </a:solidFill>
                <a:effectLst/>
                <a:uLnTx/>
                <a:uFillTx/>
                <a:latin typeface="Arial"/>
                <a:ea typeface="+mn-ea"/>
                <a:cs typeface="+mn-cs"/>
              </a:rPr>
              <a:t> of the way people speak that is of utmost importance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0" i="0" u="none" strike="noStrike" kern="0" cap="none" spc="0" normalizeH="0" baseline="0" noProof="0" dirty="0">
              <a:ln>
                <a:noFill/>
              </a:ln>
              <a:solidFill>
                <a:srgbClr val="000000"/>
              </a:solidFill>
              <a:effectLst/>
              <a:uLnTx/>
              <a:uFillTx/>
              <a:latin typeface="Arial"/>
              <a:ea typeface="+mn-ea"/>
              <a:cs typeface="+mn-cs"/>
            </a:endParaRPr>
          </a:p>
          <a:p>
            <a:pPr marL="682625" marR="0" lvl="2" indent="-217488" algn="l" defTabSz="914400" rtl="0" eaLnBrk="1" fontAlgn="base" latinLnBrk="0" hangingPunct="1">
              <a:lnSpc>
                <a:spcPct val="100000"/>
              </a:lnSpc>
              <a:spcBef>
                <a:spcPct val="20000"/>
              </a:spcBef>
              <a:spcAft>
                <a:spcPct val="0"/>
              </a:spcAft>
              <a:buClrTx/>
              <a:buSzTx/>
              <a:buFontTx/>
              <a:buChar char="•"/>
              <a:tabLst/>
              <a:defRPr/>
            </a:pPr>
            <a:r>
              <a:rPr kumimoji="0" lang="en-US" sz="2400" b="0" i="0" u="none" strike="noStrike" kern="0" cap="none" spc="0" normalizeH="0" baseline="0" noProof="0" dirty="0">
                <a:ln>
                  <a:noFill/>
                </a:ln>
                <a:solidFill>
                  <a:srgbClr val="000000"/>
                </a:solidFill>
                <a:effectLst/>
                <a:uLnTx/>
                <a:uFillTx/>
                <a:latin typeface="Arial"/>
                <a:ea typeface="+mn-ea"/>
                <a:cs typeface="+mn-cs"/>
              </a:rPr>
              <a:t>this bias is replicated in the opera in that there are several strikingly different types of voice registers, such as the soprano and the bass</a:t>
            </a:r>
          </a:p>
        </p:txBody>
      </p:sp>
      <p:sp>
        <p:nvSpPr>
          <p:cNvPr id="7"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8" name="Rectangle 3"/>
          <p:cNvSpPr txBox="1">
            <a:spLocks noChangeArrowheads="1"/>
          </p:cNvSpPr>
          <p:nvPr/>
        </p:nvSpPr>
        <p:spPr bwMode="auto">
          <a:xfrm>
            <a:off x="914400" y="2366593"/>
            <a:ext cx="7315200" cy="4031873"/>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231775" marR="0" lvl="1" indent="-231775" algn="l" defTabSz="914400" rtl="0" eaLnBrk="1" fontAlgn="base" latinLnBrk="0" hangingPunct="1">
              <a:lnSpc>
                <a:spcPct val="100000"/>
              </a:lnSpc>
              <a:spcBef>
                <a:spcPts val="0"/>
              </a:spcBef>
              <a:spcAft>
                <a:spcPct val="0"/>
              </a:spcAft>
              <a:buClrTx/>
              <a:buSzTx/>
              <a:buFontTx/>
              <a:buChar char="–"/>
              <a:tabLst/>
              <a:defRPr/>
            </a:pPr>
            <a:r>
              <a:rPr kumimoji="0" lang="en-US" sz="2400" b="0" i="0" u="none" strike="noStrike" kern="0" cap="none" spc="0" normalizeH="0" baseline="0" noProof="0" dirty="0">
                <a:ln>
                  <a:noFill/>
                </a:ln>
                <a:solidFill>
                  <a:srgbClr val="BBE0E3">
                    <a:lumMod val="90000"/>
                  </a:srgbClr>
                </a:solidFill>
                <a:effectLst/>
                <a:uLnTx/>
                <a:uFillTx/>
                <a:latin typeface="Arial"/>
                <a:ea typeface="+mn-ea"/>
                <a:cs typeface="+mn-cs"/>
              </a:rPr>
              <a:t>And, like the opera, the </a:t>
            </a:r>
            <a:r>
              <a:rPr kumimoji="0" lang="en-US" sz="3200" b="1" i="0" u="none" strike="noStrike" kern="0" cap="none" spc="0" normalizeH="0" baseline="0" noProof="0" dirty="0">
                <a:ln>
                  <a:noFill/>
                </a:ln>
                <a:solidFill>
                  <a:srgbClr val="000000"/>
                </a:solidFill>
                <a:effectLst/>
                <a:uLnTx/>
                <a:uFillTx/>
                <a:latin typeface="Arial"/>
                <a:ea typeface="+mn-ea"/>
                <a:cs typeface="+mn-cs"/>
              </a:rPr>
              <a:t>sound and cadence </a:t>
            </a:r>
            <a:r>
              <a:rPr kumimoji="0" lang="en-US" sz="2400" b="0" i="0" u="none" strike="noStrike" kern="0" cap="none" spc="0" normalizeH="0" baseline="0" noProof="0" dirty="0">
                <a:ln>
                  <a:noFill/>
                </a:ln>
                <a:solidFill>
                  <a:srgbClr val="000000"/>
                </a:solidFill>
                <a:effectLst/>
                <a:uLnTx/>
                <a:uFillTx/>
                <a:latin typeface="Arial"/>
                <a:ea typeface="+mn-ea"/>
                <a:cs typeface="+mn-cs"/>
              </a:rPr>
              <a:t>of the communication play a role </a:t>
            </a:r>
            <a:r>
              <a:rPr kumimoji="0" lang="en-US" sz="3200" b="1" i="0" u="none" strike="noStrike" kern="0" cap="none" spc="0" normalizeH="0" baseline="0" noProof="0" dirty="0">
                <a:ln>
                  <a:noFill/>
                </a:ln>
                <a:solidFill>
                  <a:srgbClr val="000000"/>
                </a:solidFill>
                <a:effectLst/>
                <a:uLnTx/>
                <a:uFillTx/>
                <a:latin typeface="Arial"/>
                <a:ea typeface="+mn-ea"/>
                <a:cs typeface="+mn-cs"/>
              </a:rPr>
              <a:t>at least equal to the content</a:t>
            </a:r>
            <a:r>
              <a:rPr kumimoji="0" lang="en-US" sz="2400" b="0" i="0" u="none" strike="noStrike" kern="0" cap="none" spc="0" normalizeH="0" baseline="0" noProof="0" dirty="0">
                <a:ln>
                  <a:noFill/>
                </a:ln>
                <a:solidFill>
                  <a:srgbClr val="000000"/>
                </a:solidFill>
                <a:effectLst/>
                <a:uLnTx/>
                <a:uFillTx/>
                <a:latin typeface="Arial"/>
                <a:ea typeface="+mn-ea"/>
                <a:cs typeface="+mn-cs"/>
              </a:rPr>
              <a:t> </a:t>
            </a:r>
            <a:r>
              <a:rPr kumimoji="0" lang="en-US" sz="2400" b="0" i="0" u="none" strike="noStrike" kern="0" cap="none" spc="0" normalizeH="0" baseline="0" noProof="0" dirty="0">
                <a:ln>
                  <a:noFill/>
                </a:ln>
                <a:solidFill>
                  <a:srgbClr val="BBE0E3">
                    <a:lumMod val="90000"/>
                  </a:srgbClr>
                </a:solidFill>
                <a:effectLst/>
                <a:uLnTx/>
                <a:uFillTx/>
                <a:latin typeface="Arial"/>
                <a:ea typeface="+mn-ea"/>
                <a:cs typeface="+mn-cs"/>
              </a:rPr>
              <a:t>of what is said in getting the message across</a:t>
            </a:r>
          </a:p>
          <a:p>
            <a:pPr marL="231775" marR="0" lvl="1" indent="-231775" algn="l" defTabSz="914400" rtl="0" eaLnBrk="1" fontAlgn="base" latinLnBrk="0" hangingPunct="1">
              <a:lnSpc>
                <a:spcPct val="100000"/>
              </a:lnSpc>
              <a:spcBef>
                <a:spcPts val="0"/>
              </a:spcBef>
              <a:spcAft>
                <a:spcPct val="0"/>
              </a:spcAft>
              <a:buClrTx/>
              <a:buSzTx/>
              <a:buFontTx/>
              <a:buChar char="–"/>
              <a:tabLst/>
              <a:defRPr/>
            </a:pPr>
            <a:endParaRPr kumimoji="0" lang="en-US" sz="2000" b="0" i="0" u="none" strike="noStrike" kern="0" cap="none" spc="0" normalizeH="0" baseline="0" noProof="0" dirty="0">
              <a:ln>
                <a:noFill/>
              </a:ln>
              <a:solidFill>
                <a:srgbClr val="000000"/>
              </a:solidFill>
              <a:effectLst/>
              <a:uLnTx/>
              <a:uFillTx/>
              <a:latin typeface="Arial"/>
              <a:ea typeface="+mn-ea"/>
              <a:cs typeface="+mn-cs"/>
            </a:endParaRPr>
          </a:p>
          <a:p>
            <a:pPr marL="231775" marR="0" lvl="1" indent="-231775" algn="l" defTabSz="914400" rtl="0" eaLnBrk="1" fontAlgn="base" latinLnBrk="0" hangingPunct="1">
              <a:lnSpc>
                <a:spcPct val="100000"/>
              </a:lnSpc>
              <a:spcBef>
                <a:spcPts val="0"/>
              </a:spcBef>
              <a:spcAft>
                <a:spcPct val="0"/>
              </a:spcAft>
              <a:buClrTx/>
              <a:buSzTx/>
              <a:buFontTx/>
              <a:buChar char="–"/>
              <a:tabLst/>
              <a:defRPr/>
            </a:pPr>
            <a:r>
              <a:rPr kumimoji="0" lang="en-US" sz="2400" b="0" i="0" u="none" strike="noStrike" kern="0" cap="none" spc="0" normalizeH="0" baseline="0" noProof="0" dirty="0">
                <a:ln>
                  <a:noFill/>
                </a:ln>
                <a:solidFill>
                  <a:srgbClr val="BBE0E3">
                    <a:lumMod val="90000"/>
                  </a:srgbClr>
                </a:solidFill>
                <a:effectLst/>
                <a:uLnTx/>
                <a:uFillTx/>
                <a:latin typeface="Arial"/>
                <a:ea typeface="+mn-ea"/>
                <a:cs typeface="+mn-cs"/>
              </a:rPr>
              <a:t>Italians are often much </a:t>
            </a:r>
            <a:r>
              <a:rPr kumimoji="0" lang="en-US" sz="2400" b="0" i="0" u="none" strike="noStrike" kern="0" cap="none" spc="0" normalizeH="0" baseline="0" noProof="0" dirty="0">
                <a:ln>
                  <a:noFill/>
                </a:ln>
                <a:solidFill>
                  <a:srgbClr val="000000"/>
                </a:solidFill>
                <a:effectLst/>
                <a:uLnTx/>
                <a:uFillTx/>
                <a:latin typeface="Arial"/>
                <a:ea typeface="+mn-ea"/>
                <a:cs typeface="+mn-cs"/>
              </a:rPr>
              <a:t>more interested in </a:t>
            </a:r>
            <a:r>
              <a:rPr kumimoji="0" lang="en-US" sz="3200" b="1" i="0" u="none" strike="noStrike" kern="0" cap="none" spc="0" normalizeH="0" baseline="0" noProof="0" dirty="0">
                <a:ln>
                  <a:noFill/>
                </a:ln>
                <a:solidFill>
                  <a:srgbClr val="000000"/>
                </a:solidFill>
                <a:effectLst/>
                <a:uLnTx/>
                <a:uFillTx/>
                <a:latin typeface="Arial"/>
                <a:ea typeface="+mn-ea"/>
                <a:cs typeface="+mn-cs"/>
              </a:rPr>
              <a:t>engaging and entertaining their listeners </a:t>
            </a:r>
            <a:r>
              <a:rPr kumimoji="0" lang="en-US" sz="2400" b="0" i="0" u="none" strike="noStrike" kern="0" cap="none" spc="0" normalizeH="0" baseline="0" noProof="0" dirty="0">
                <a:ln>
                  <a:noFill/>
                </a:ln>
                <a:solidFill>
                  <a:srgbClr val="000000"/>
                </a:solidFill>
                <a:effectLst/>
                <a:uLnTx/>
                <a:uFillTx/>
                <a:latin typeface="Arial"/>
                <a:ea typeface="+mn-ea"/>
                <a:cs typeface="+mn-cs"/>
              </a:rPr>
              <a:t>than in conveying their thoughts accurately</a:t>
            </a:r>
          </a:p>
        </p:txBody>
      </p:sp>
      <p:sp>
        <p:nvSpPr>
          <p:cNvPr id="6" name="Rectangle 3"/>
          <p:cNvSpPr txBox="1">
            <a:spLocks noChangeArrowheads="1"/>
          </p:cNvSpPr>
          <p:nvPr/>
        </p:nvSpPr>
        <p:spPr bwMode="auto">
          <a:xfrm>
            <a:off x="914400" y="1295400"/>
            <a:ext cx="7315200" cy="95410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800" b="0" i="0" u="none" strike="noStrike" kern="0" cap="none" spc="0" normalizeH="0" baseline="0" noProof="0" dirty="0">
                <a:ln>
                  <a:noFill/>
                </a:ln>
                <a:solidFill>
                  <a:srgbClr val="BBE0E3"/>
                </a:solidFill>
                <a:effectLst/>
                <a:uLnTx/>
                <a:uFillTx/>
                <a:latin typeface="Arial"/>
                <a:ea typeface="+mn-ea"/>
                <a:cs typeface="+mn-cs"/>
              </a:rPr>
              <a:t>“Italians tend to believe that their language is the most beautiful one in the world.”</a:t>
            </a: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3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6915" name="Rectangle 3"/>
          <p:cNvSpPr>
            <a:spLocks noGrp="1" noChangeArrowheads="1"/>
          </p:cNvSpPr>
          <p:nvPr>
            <p:ph type="body" idx="1"/>
          </p:nvPr>
        </p:nvSpPr>
        <p:spPr>
          <a:xfrm>
            <a:off x="914400" y="1315486"/>
            <a:ext cx="7315200" cy="4967514"/>
          </a:xfrm>
        </p:spPr>
        <p:txBody>
          <a:bodyPr/>
          <a:lstStyle/>
          <a:p>
            <a:pPr marL="0" indent="0" eaLnBrk="1" hangingPunct="1">
              <a:lnSpc>
                <a:spcPct val="90000"/>
              </a:lnSpc>
              <a:buNone/>
            </a:pPr>
            <a:r>
              <a:rPr lang="en-US" sz="2800" dirty="0"/>
              <a:t>“Perhaps the most difficult operatic singing is associated with </a:t>
            </a:r>
            <a:r>
              <a:rPr lang="en-US" sz="4400" b="1" i="1" dirty="0" err="1">
                <a:solidFill>
                  <a:srgbClr val="FF0000"/>
                </a:solidFill>
              </a:rPr>
              <a:t>bel</a:t>
            </a:r>
            <a:r>
              <a:rPr lang="en-US" sz="4400" b="1" i="1" dirty="0">
                <a:solidFill>
                  <a:srgbClr val="FF0000"/>
                </a:solidFill>
              </a:rPr>
              <a:t> canto</a:t>
            </a:r>
            <a:r>
              <a:rPr lang="en-US" sz="2800" dirty="0"/>
              <a:t>, or beautiful music, introduced by the romantic Italian composer Bellini.  This form of music requires extraordinary exertion and ability on the part of the singers, especially when they are singing together to express their thoughts and emotions.  </a:t>
            </a:r>
            <a:r>
              <a:rPr lang="en-US" sz="2800" i="1" dirty="0" err="1"/>
              <a:t>Bel</a:t>
            </a:r>
            <a:r>
              <a:rPr lang="en-US" sz="2800" i="1" dirty="0"/>
              <a:t> canto </a:t>
            </a:r>
            <a:r>
              <a:rPr lang="en-US" sz="2800" dirty="0"/>
              <a:t>is so difficult a form of opera that there is only a limited number of singers who can perform it effectively, and only Italian composers have been very successful in this area.”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picture containing chart&#10;&#10;Description automatically generated">
            <a:extLst>
              <a:ext uri="{FF2B5EF4-FFF2-40B4-BE49-F238E27FC236}">
                <a16:creationId xmlns:a16="http://schemas.microsoft.com/office/drawing/2014/main" id="{87E14278-7FA6-4FE1-9128-63F5818660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43200" y="838200"/>
            <a:ext cx="3657600" cy="5214693"/>
          </a:xfrm>
          <a:prstGeom prst="rect">
            <a:avLst/>
          </a:prstGeom>
        </p:spPr>
      </p:pic>
      <p:sp>
        <p:nvSpPr>
          <p:cNvPr id="7" name="TextBox 6">
            <a:extLst>
              <a:ext uri="{FF2B5EF4-FFF2-40B4-BE49-F238E27FC236}">
                <a16:creationId xmlns:a16="http://schemas.microsoft.com/office/drawing/2014/main" id="{FF9A4509-04EE-4768-A1C0-1DF28FC10D25}"/>
              </a:ext>
            </a:extLst>
          </p:cNvPr>
          <p:cNvSpPr txBox="1"/>
          <p:nvPr/>
        </p:nvSpPr>
        <p:spPr>
          <a:xfrm>
            <a:off x="1447800" y="6260068"/>
            <a:ext cx="62484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Verdana" pitchFamily="34" charset="0"/>
                <a:ea typeface="+mn-ea"/>
                <a:cs typeface="+mn-cs"/>
              </a:rPr>
              <a:t>(Thousand Oaks, CA: SAGE Publications, 2015)</a:t>
            </a:r>
          </a:p>
        </p:txBody>
      </p:sp>
      <p:sp>
        <p:nvSpPr>
          <p:cNvPr id="8" name="TextBox 7">
            <a:extLst>
              <a:ext uri="{FF2B5EF4-FFF2-40B4-BE49-F238E27FC236}">
                <a16:creationId xmlns:a16="http://schemas.microsoft.com/office/drawing/2014/main" id="{67DD77D4-B02F-4D50-86C5-08B1236562B8}"/>
              </a:ext>
            </a:extLst>
          </p:cNvPr>
          <p:cNvSpPr txBox="1"/>
          <p:nvPr/>
        </p:nvSpPr>
        <p:spPr>
          <a:xfrm>
            <a:off x="1457425" y="304800"/>
            <a:ext cx="624840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Verdana" pitchFamily="34" charset="0"/>
                <a:ea typeface="+mn-ea"/>
                <a:cs typeface="+mn-cs"/>
              </a:rPr>
              <a:t>The text</a:t>
            </a:r>
          </a:p>
        </p:txBody>
      </p:sp>
    </p:spTree>
    <p:extLst>
      <p:ext uri="{BB962C8B-B14F-4D97-AF65-F5344CB8AC3E}">
        <p14:creationId xmlns:p14="http://schemas.microsoft.com/office/powerpoint/2010/main" val="360758662"/>
      </p:ext>
    </p:extLst>
  </p:cSld>
  <p:clrMapOvr>
    <a:masterClrMapping/>
  </p:clrMapOvr>
  <p:transition/>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6915" name="Rectangle 3"/>
          <p:cNvSpPr>
            <a:spLocks noGrp="1" noChangeArrowheads="1"/>
          </p:cNvSpPr>
          <p:nvPr>
            <p:ph type="body" idx="1"/>
          </p:nvPr>
        </p:nvSpPr>
        <p:spPr>
          <a:xfrm>
            <a:off x="914400" y="1315486"/>
            <a:ext cx="7315200" cy="4967514"/>
          </a:xfrm>
        </p:spPr>
        <p:txBody>
          <a:bodyPr/>
          <a:lstStyle/>
          <a:p>
            <a:pPr marL="0" indent="0" eaLnBrk="1" hangingPunct="1">
              <a:lnSpc>
                <a:spcPct val="90000"/>
              </a:lnSpc>
              <a:buNone/>
            </a:pPr>
            <a:r>
              <a:rPr lang="en-US" sz="2800" dirty="0">
                <a:solidFill>
                  <a:schemeClr val="accent1"/>
                </a:solidFill>
              </a:rPr>
              <a:t>“Perhaps the most difficult operatic singing is associated with </a:t>
            </a:r>
            <a:r>
              <a:rPr lang="en-US" sz="4400" b="1" i="1" dirty="0" err="1">
                <a:solidFill>
                  <a:srgbClr val="FF0000"/>
                </a:solidFill>
              </a:rPr>
              <a:t>bel</a:t>
            </a:r>
            <a:r>
              <a:rPr lang="en-US" sz="4400" b="1" i="1" dirty="0">
                <a:solidFill>
                  <a:srgbClr val="FF0000"/>
                </a:solidFill>
              </a:rPr>
              <a:t> canto</a:t>
            </a:r>
            <a:r>
              <a:rPr lang="en-US" sz="2800" dirty="0"/>
              <a:t>, or beautiful music, </a:t>
            </a:r>
            <a:r>
              <a:rPr lang="en-US" sz="2800" dirty="0">
                <a:solidFill>
                  <a:schemeClr val="accent1"/>
                </a:solidFill>
              </a:rPr>
              <a:t>introduced by the romantic Italian composer Bellini.  This form of music requires extraordinary exertion and ability on the part of the singers, especially when they are singing together to express their thoughts and emotions.  </a:t>
            </a:r>
            <a:r>
              <a:rPr lang="en-US" sz="2800" i="1" dirty="0" err="1">
                <a:solidFill>
                  <a:schemeClr val="accent1"/>
                </a:solidFill>
              </a:rPr>
              <a:t>Bel</a:t>
            </a:r>
            <a:r>
              <a:rPr lang="en-US" sz="2800" i="1" dirty="0">
                <a:solidFill>
                  <a:schemeClr val="accent1"/>
                </a:solidFill>
              </a:rPr>
              <a:t> canto </a:t>
            </a:r>
            <a:r>
              <a:rPr lang="en-US" sz="2800" dirty="0">
                <a:solidFill>
                  <a:schemeClr val="accent1"/>
                </a:solidFill>
              </a:rPr>
              <a:t>is so difficult a form of opera that there is only a limited number of singers who can perform it effectively, and only Italian composers have been very successful in this area.”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8963" name="Rectangle 3"/>
          <p:cNvSpPr>
            <a:spLocks noGrp="1" noChangeArrowheads="1"/>
          </p:cNvSpPr>
          <p:nvPr>
            <p:ph type="body" idx="1"/>
          </p:nvPr>
        </p:nvSpPr>
        <p:spPr>
          <a:xfrm>
            <a:off x="914400" y="1600200"/>
            <a:ext cx="7315200" cy="4869025"/>
          </a:xfrm>
        </p:spPr>
        <p:txBody>
          <a:bodyPr/>
          <a:lstStyle/>
          <a:p>
            <a:pPr eaLnBrk="1" hangingPunct="1">
              <a:lnSpc>
                <a:spcPct val="90000"/>
              </a:lnSpc>
            </a:pPr>
            <a:r>
              <a:rPr lang="en-US" sz="2800" dirty="0"/>
              <a:t>Italians tend to </a:t>
            </a:r>
            <a:r>
              <a:rPr lang="en-US" b="1" dirty="0"/>
              <a:t>talk louder </a:t>
            </a:r>
            <a:r>
              <a:rPr lang="en-US" sz="2800" dirty="0"/>
              <a:t>than many other nationalities</a:t>
            </a:r>
          </a:p>
          <a:p>
            <a:pPr marL="508000" lvl="1" indent="-276225" eaLnBrk="1" hangingPunct="1">
              <a:lnSpc>
                <a:spcPct val="90000"/>
              </a:lnSpc>
              <a:tabLst>
                <a:tab pos="465138" algn="l"/>
              </a:tabLst>
            </a:pPr>
            <a:r>
              <a:rPr lang="en-US" dirty="0"/>
              <a:t>But more so in the </a:t>
            </a:r>
            <a:r>
              <a:rPr lang="en-US" b="1" dirty="0"/>
              <a:t>south</a:t>
            </a:r>
            <a:r>
              <a:rPr lang="en-US" dirty="0"/>
              <a:t> than in the north</a:t>
            </a:r>
          </a:p>
          <a:p>
            <a:pPr lvl="1" eaLnBrk="1" hangingPunct="1">
              <a:lnSpc>
                <a:spcPct val="90000"/>
              </a:lnSpc>
            </a:pPr>
            <a:endParaRPr lang="en-US" sz="900" dirty="0"/>
          </a:p>
          <a:p>
            <a:pPr eaLnBrk="1" hangingPunct="1">
              <a:lnSpc>
                <a:spcPct val="90000"/>
              </a:lnSpc>
            </a:pPr>
            <a:r>
              <a:rPr lang="en-US" b="1" dirty="0"/>
              <a:t>Stories are told with passion, anger and joy</a:t>
            </a:r>
          </a:p>
          <a:p>
            <a:pPr eaLnBrk="1" hangingPunct="1">
              <a:lnSpc>
                <a:spcPct val="90000"/>
              </a:lnSpc>
            </a:pPr>
            <a:endParaRPr lang="en-US" sz="900" dirty="0"/>
          </a:p>
          <a:p>
            <a:pPr eaLnBrk="1" hangingPunct="1">
              <a:lnSpc>
                <a:spcPct val="90000"/>
              </a:lnSpc>
            </a:pPr>
            <a:r>
              <a:rPr lang="en-US" sz="2800" dirty="0"/>
              <a:t>The air in Italy is </a:t>
            </a:r>
            <a:r>
              <a:rPr lang="en-US" b="1" dirty="0"/>
              <a:t>filled with so many voices </a:t>
            </a:r>
            <a:r>
              <a:rPr lang="en-US" sz="2800" dirty="0"/>
              <a:t>that one must frequently talk in a very loud voice to be understood, </a:t>
            </a:r>
            <a:br>
              <a:rPr lang="en-US" sz="2800" dirty="0"/>
            </a:br>
            <a:r>
              <a:rPr lang="en-US" sz="2800" dirty="0"/>
              <a:t>“thereby increasing the total uproar”</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69987" name="Rectangle 3"/>
          <p:cNvSpPr>
            <a:spLocks noGrp="1" noChangeArrowheads="1"/>
          </p:cNvSpPr>
          <p:nvPr>
            <p:ph type="body" idx="1"/>
          </p:nvPr>
        </p:nvSpPr>
        <p:spPr>
          <a:xfrm>
            <a:off x="914400" y="1600200"/>
            <a:ext cx="7315200" cy="4758226"/>
          </a:xfrm>
        </p:spPr>
        <p:txBody>
          <a:bodyPr/>
          <a:lstStyle/>
          <a:p>
            <a:pPr eaLnBrk="1" hangingPunct="1">
              <a:lnSpc>
                <a:spcPct val="80000"/>
              </a:lnSpc>
            </a:pPr>
            <a:r>
              <a:rPr lang="en-US" sz="2800" dirty="0"/>
              <a:t>Oral communication in Italy is something of </a:t>
            </a:r>
            <a:r>
              <a:rPr lang="en-US" b="1" dirty="0"/>
              <a:t>a show itself</a:t>
            </a:r>
            <a:endParaRPr lang="en-US" sz="2800" b="1" dirty="0"/>
          </a:p>
          <a:p>
            <a:pPr eaLnBrk="1" hangingPunct="1">
              <a:lnSpc>
                <a:spcPct val="80000"/>
              </a:lnSpc>
            </a:pPr>
            <a:endParaRPr lang="en-US" sz="1600" dirty="0"/>
          </a:p>
          <a:p>
            <a:pPr eaLnBrk="1" hangingPunct="1">
              <a:lnSpc>
                <a:spcPct val="80000"/>
              </a:lnSpc>
            </a:pPr>
            <a:r>
              <a:rPr lang="en-US" sz="2800" dirty="0"/>
              <a:t>Speaking is punctuated by elaborate </a:t>
            </a:r>
            <a:r>
              <a:rPr lang="en-US" b="1" dirty="0"/>
              <a:t>gestures</a:t>
            </a:r>
            <a:r>
              <a:rPr lang="en-US" sz="2800" dirty="0">
                <a:solidFill>
                  <a:schemeClr val="accent1">
                    <a:lumMod val="90000"/>
                  </a:schemeClr>
                </a:solidFill>
              </a:rPr>
              <a:t>, befitting the Italian operatic tradition</a:t>
            </a:r>
          </a:p>
          <a:p>
            <a:pPr eaLnBrk="1" hangingPunct="1">
              <a:lnSpc>
                <a:spcPct val="80000"/>
              </a:lnSpc>
            </a:pPr>
            <a:endParaRPr lang="en-US" sz="1600" dirty="0"/>
          </a:p>
          <a:p>
            <a:pPr eaLnBrk="1" hangingPunct="1"/>
            <a:r>
              <a:rPr lang="en-US" sz="2800" dirty="0"/>
              <a:t>Whatever the section of the country, </a:t>
            </a:r>
            <a:r>
              <a:rPr lang="en-US" b="1" dirty="0">
                <a:solidFill>
                  <a:srgbClr val="FF0000"/>
                </a:solidFill>
              </a:rPr>
              <a:t>Italians talk with their hands</a:t>
            </a:r>
            <a:endParaRPr lang="en-US" sz="2800" b="1" dirty="0">
              <a:solidFill>
                <a:srgbClr val="FF0000"/>
              </a:solidFill>
            </a:endParaRPr>
          </a:p>
          <a:p>
            <a:pPr lvl="1" eaLnBrk="1" hangingPunct="1">
              <a:lnSpc>
                <a:spcPct val="80000"/>
              </a:lnSpc>
            </a:pPr>
            <a:r>
              <a:rPr lang="en-US" sz="2400" dirty="0"/>
              <a:t>Quick, agile, expressive movement of the hands, arms, and shoulders contribute emphasis and sincerity to the spoken words and facial expressions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1080" y="228600"/>
            <a:ext cx="7132320" cy="62020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bwMode="auto">
          <a:xfrm>
            <a:off x="5562600" y="4419600"/>
            <a:ext cx="2438400" cy="2239964"/>
          </a:xfrm>
          <a:prstGeom prst="rect">
            <a:avLst/>
          </a:prstGeom>
          <a:solidFill>
            <a:srgbClr val="FFFFFF"/>
          </a:solid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10" name="Rectangle 9"/>
          <p:cNvSpPr>
            <a:spLocks noChangeArrowheads="1"/>
          </p:cNvSpPr>
          <p:nvPr/>
        </p:nvSpPr>
        <p:spPr bwMode="auto">
          <a:xfrm>
            <a:off x="580838" y="6428601"/>
            <a:ext cx="8029762"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http://www.bbc.com/culture/story/20171207-dai-the-italian-word-with-many-meanings</a:t>
            </a: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5029200"/>
            <a:ext cx="1270000" cy="609600"/>
          </a:xfrm>
          <a:prstGeom prst="rect">
            <a:avLst/>
          </a:prstGeom>
        </p:spPr>
      </p:pic>
    </p:spTree>
    <p:extLst>
      <p:ext uri="{BB962C8B-B14F-4D97-AF65-F5344CB8AC3E}">
        <p14:creationId xmlns:p14="http://schemas.microsoft.com/office/powerpoint/2010/main" val="2035038189"/>
      </p:ext>
    </p:extLst>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bg>
      <p:bgPr>
        <a:solidFill>
          <a:srgbClr val="B79877"/>
        </a:solidFill>
        <a:effectLst/>
      </p:bgPr>
    </p:bg>
    <p:spTree>
      <p:nvGrpSpPr>
        <p:cNvPr id="1" name=""/>
        <p:cNvGrpSpPr/>
        <p:nvPr/>
      </p:nvGrpSpPr>
      <p:grpSpPr>
        <a:xfrm>
          <a:off x="0" y="0"/>
          <a:ext cx="0" cy="0"/>
          <a:chOff x="0" y="0"/>
          <a:chExt cx="0" cy="0"/>
        </a:xfrm>
      </p:grpSpPr>
      <p:sp>
        <p:nvSpPr>
          <p:cNvPr id="6" name="Rectangle 5"/>
          <p:cNvSpPr/>
          <p:nvPr/>
        </p:nvSpPr>
        <p:spPr>
          <a:xfrm>
            <a:off x="2286000" y="5271448"/>
            <a:ext cx="4572000" cy="97872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Emperor Augustus</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Rome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27 BC to AD 14</a:t>
            </a:r>
          </a:p>
        </p:txBody>
      </p:sp>
      <p:pic>
        <p:nvPicPr>
          <p:cNvPr id="14" name="Picture 13">
            <a:extLst>
              <a:ext uri="{FF2B5EF4-FFF2-40B4-BE49-F238E27FC236}">
                <a16:creationId xmlns:a16="http://schemas.microsoft.com/office/drawing/2014/main" id="{CC320CA8-70E3-6733-AD7C-26742B7FC6DE}"/>
              </a:ext>
            </a:extLst>
          </p:cNvPr>
          <p:cNvPicPr>
            <a:picLocks noChangeAspect="1"/>
          </p:cNvPicPr>
          <p:nvPr/>
        </p:nvPicPr>
        <p:blipFill>
          <a:blip r:embed="rId2"/>
          <a:stretch>
            <a:fillRect/>
          </a:stretch>
        </p:blipFill>
        <p:spPr>
          <a:xfrm>
            <a:off x="1143000" y="0"/>
            <a:ext cx="6858000" cy="6858000"/>
          </a:xfrm>
          <a:prstGeom prst="rect">
            <a:avLst/>
          </a:prstGeom>
        </p:spPr>
      </p:pic>
      <p:sp>
        <p:nvSpPr>
          <p:cNvPr id="15" name="Rectangle 4">
            <a:extLst>
              <a:ext uri="{FF2B5EF4-FFF2-40B4-BE49-F238E27FC236}">
                <a16:creationId xmlns:a16="http://schemas.microsoft.com/office/drawing/2014/main" id="{C7D0C8D1-CF8F-A163-16BB-C15D16801FFC}"/>
              </a:ext>
            </a:extLst>
          </p:cNvPr>
          <p:cNvSpPr>
            <a:spLocks noChangeArrowheads="1"/>
          </p:cNvSpPr>
          <p:nvPr/>
        </p:nvSpPr>
        <p:spPr bwMode="auto">
          <a:xfrm>
            <a:off x="443336" y="6570663"/>
            <a:ext cx="8250977" cy="23083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https://www.nytimes.com/2024/01/06/opinion/tommy-devito-football-italian.html?smid=nytcore-ios-share&amp;referringSource=articleShare</a:t>
            </a:r>
            <a:endParaRPr kumimoji="0" lang="en-US" sz="9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8" name="TextBox 17">
            <a:extLst>
              <a:ext uri="{FF2B5EF4-FFF2-40B4-BE49-F238E27FC236}">
                <a16:creationId xmlns:a16="http://schemas.microsoft.com/office/drawing/2014/main" id="{E2BBAD54-3B22-F23B-ED16-EAA8B4DA0E0A}"/>
              </a:ext>
            </a:extLst>
          </p:cNvPr>
          <p:cNvSpPr txBox="1"/>
          <p:nvPr/>
        </p:nvSpPr>
        <p:spPr>
          <a:xfrm>
            <a:off x="1143000" y="4561582"/>
            <a:ext cx="6858000"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The Hand Gesture Heard Round the World</a:t>
            </a:r>
          </a:p>
        </p:txBody>
      </p:sp>
      <p:sp>
        <p:nvSpPr>
          <p:cNvPr id="19" name="TextBox 18">
            <a:extLst>
              <a:ext uri="{FF2B5EF4-FFF2-40B4-BE49-F238E27FC236}">
                <a16:creationId xmlns:a16="http://schemas.microsoft.com/office/drawing/2014/main" id="{F7A725BF-E11F-95F7-B821-23D00A8CCD2A}"/>
              </a:ext>
            </a:extLst>
          </p:cNvPr>
          <p:cNvSpPr txBox="1"/>
          <p:nvPr/>
        </p:nvSpPr>
        <p:spPr>
          <a:xfrm>
            <a:off x="3352800" y="6108700"/>
            <a:ext cx="24384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Verdana" pitchFamily="34" charset="0"/>
                <a:ea typeface="+mn-ea"/>
                <a:cs typeface="+mn-cs"/>
              </a:rPr>
              <a:t>6 January 2024</a:t>
            </a:r>
          </a:p>
        </p:txBody>
      </p:sp>
      <p:pic>
        <p:nvPicPr>
          <p:cNvPr id="22" name="Picture 21">
            <a:extLst>
              <a:ext uri="{FF2B5EF4-FFF2-40B4-BE49-F238E27FC236}">
                <a16:creationId xmlns:a16="http://schemas.microsoft.com/office/drawing/2014/main" id="{676F89E1-E6F9-88ED-3AF3-E1FB10EBD9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9000" y="5760812"/>
            <a:ext cx="2286000" cy="331470"/>
          </a:xfrm>
          <a:prstGeom prst="rect">
            <a:avLst/>
          </a:prstGeom>
        </p:spPr>
      </p:pic>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bg>
      <p:bgPr>
        <a:solidFill>
          <a:srgbClr val="2A386E"/>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2DBB500-E7F1-7BC6-B140-09EFC76415F1}"/>
              </a:ext>
            </a:extLst>
          </p:cNvPr>
          <p:cNvPicPr>
            <a:picLocks noChangeAspect="1"/>
          </p:cNvPicPr>
          <p:nvPr/>
        </p:nvPicPr>
        <p:blipFill>
          <a:blip r:embed="rId2"/>
          <a:stretch>
            <a:fillRect/>
          </a:stretch>
        </p:blipFill>
        <p:spPr>
          <a:xfrm>
            <a:off x="0" y="685800"/>
            <a:ext cx="9144000" cy="5552248"/>
          </a:xfrm>
          <a:prstGeom prst="rect">
            <a:avLst/>
          </a:prstGeom>
        </p:spPr>
      </p:pic>
      <p:sp>
        <p:nvSpPr>
          <p:cNvPr id="14" name="TextBox 13">
            <a:extLst>
              <a:ext uri="{FF2B5EF4-FFF2-40B4-BE49-F238E27FC236}">
                <a16:creationId xmlns:a16="http://schemas.microsoft.com/office/drawing/2014/main" id="{2FB8CE9D-7F05-D30B-2E9E-3967240EF5CC}"/>
              </a:ext>
            </a:extLst>
          </p:cNvPr>
          <p:cNvSpPr txBox="1"/>
          <p:nvPr/>
        </p:nvSpPr>
        <p:spPr>
          <a:xfrm>
            <a:off x="495300" y="6480997"/>
            <a:ext cx="8153400" cy="261610"/>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https://brobible.com/sports/article/giants-played-sopranos-theme-song-tommy-devito-entrance/</a:t>
            </a:r>
            <a:endParaRPr kumimoji="0" lang="en-US" sz="11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TextBox 15">
            <a:extLst>
              <a:ext uri="{FF2B5EF4-FFF2-40B4-BE49-F238E27FC236}">
                <a16:creationId xmlns:a16="http://schemas.microsoft.com/office/drawing/2014/main" id="{E78C24BD-A7B4-E2F2-B25A-F385A63D686B}"/>
              </a:ext>
            </a:extLst>
          </p:cNvPr>
          <p:cNvSpPr txBox="1"/>
          <p:nvPr/>
        </p:nvSpPr>
        <p:spPr>
          <a:xfrm>
            <a:off x="304800" y="5105400"/>
            <a:ext cx="8534400" cy="830997"/>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Giants' Tommy DeVito shares the origin behind his pinched fingers touchdown celebration </a:t>
            </a:r>
          </a:p>
        </p:txBody>
      </p:sp>
      <p:sp>
        <p:nvSpPr>
          <p:cNvPr id="18" name="TextBox 17">
            <a:extLst>
              <a:ext uri="{FF2B5EF4-FFF2-40B4-BE49-F238E27FC236}">
                <a16:creationId xmlns:a16="http://schemas.microsoft.com/office/drawing/2014/main" id="{FDB1C2A4-206A-5F0A-2A90-B7E064242960}"/>
              </a:ext>
            </a:extLst>
          </p:cNvPr>
          <p:cNvSpPr txBox="1"/>
          <p:nvPr/>
        </p:nvSpPr>
        <p:spPr>
          <a:xfrm>
            <a:off x="114300" y="6311900"/>
            <a:ext cx="8915400"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extLst>
                    <a:ext uri="{A12FA001-AC4F-418D-AE19-62706E023703}">
                      <ahyp:hlinkClr xmlns:ahyp="http://schemas.microsoft.com/office/drawing/2018/hyperlinkcolor" val="tx"/>
                    </a:ext>
                  </a:extLst>
                </a:hlinkClick>
              </a:rPr>
              <a:t>https://www.cbssports.com/nfl/news/giants-tommy-devito-shares-the-origin-behind-his-pinched-fingers-touchdown-celebration/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 name="Graphic 19">
            <a:extLst>
              <a:ext uri="{FF2B5EF4-FFF2-40B4-BE49-F238E27FC236}">
                <a16:creationId xmlns:a16="http://schemas.microsoft.com/office/drawing/2014/main" id="{B7553C11-0345-7769-EA02-9BC123FEB9A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850" y="863600"/>
            <a:ext cx="1085850" cy="1085850"/>
          </a:xfrm>
          <a:prstGeom prst="rect">
            <a:avLst/>
          </a:prstGeom>
        </p:spPr>
      </p:pic>
      <p:pic>
        <p:nvPicPr>
          <p:cNvPr id="22" name="Picture 21" descr="A blue and white logo&#10;&#10;Description automatically generated">
            <a:extLst>
              <a:ext uri="{FF2B5EF4-FFF2-40B4-BE49-F238E27FC236}">
                <a16:creationId xmlns:a16="http://schemas.microsoft.com/office/drawing/2014/main" id="{DA15D56E-F2AD-7F4B-D05D-92AB3BE676D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4200" y="32657"/>
            <a:ext cx="1828800" cy="1567543"/>
          </a:xfrm>
          <a:prstGeom prst="rect">
            <a:avLst/>
          </a:prstGeom>
        </p:spPr>
      </p:pic>
      <p:sp>
        <p:nvSpPr>
          <p:cNvPr id="37" name="TextBox 36">
            <a:extLst>
              <a:ext uri="{FF2B5EF4-FFF2-40B4-BE49-F238E27FC236}">
                <a16:creationId xmlns:a16="http://schemas.microsoft.com/office/drawing/2014/main" id="{8CC947F1-4CF7-E9F3-C1C5-9235661F40E9}"/>
              </a:ext>
            </a:extLst>
          </p:cNvPr>
          <p:cNvSpPr txBox="1"/>
          <p:nvPr/>
        </p:nvSpPr>
        <p:spPr>
          <a:xfrm>
            <a:off x="3200400" y="5880100"/>
            <a:ext cx="2895600" cy="369332"/>
          </a:xfrm>
          <a:prstGeom prst="rect">
            <a:avLst/>
          </a:prstGeom>
          <a:noFill/>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26 November 2023</a:t>
            </a:r>
          </a:p>
        </p:txBody>
      </p:sp>
    </p:spTree>
    <p:extLst>
      <p:ext uri="{BB962C8B-B14F-4D97-AF65-F5344CB8AC3E}">
        <p14:creationId xmlns:p14="http://schemas.microsoft.com/office/powerpoint/2010/main" val="4012283946"/>
      </p:ext>
    </p:extLst>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158724"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2286000" y="0"/>
            <a:ext cx="4572000" cy="6858000"/>
          </a:xfrm>
          <a:prstGeom prst="rect">
            <a:avLst/>
          </a:prstGeom>
          <a:noFill/>
          <a:ln w="9525">
            <a:noFill/>
            <a:miter lim="800000"/>
            <a:headEnd/>
            <a:tailEnd/>
          </a:ln>
        </p:spPr>
      </p:pic>
      <p:sp>
        <p:nvSpPr>
          <p:cNvPr id="6" name="Rectangle 5"/>
          <p:cNvSpPr/>
          <p:nvPr/>
        </p:nvSpPr>
        <p:spPr>
          <a:xfrm>
            <a:off x="2286000" y="5271448"/>
            <a:ext cx="4572000" cy="978729"/>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Emperor Augustus</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Rome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27 BC to AD 14</a:t>
            </a:r>
          </a:p>
        </p:txBody>
      </p:sp>
    </p:spTree>
    <p:extLst>
      <p:ext uri="{BB962C8B-B14F-4D97-AF65-F5344CB8AC3E}">
        <p14:creationId xmlns:p14="http://schemas.microsoft.com/office/powerpoint/2010/main" val="1820110570"/>
      </p:ext>
    </p:extLst>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pic>
        <p:nvPicPr>
          <p:cNvPr id="3074" name="Picture 2"/>
          <p:cNvPicPr>
            <a:picLocks noChangeAspect="1" noChangeArrowheads="1"/>
          </p:cNvPicPr>
          <p:nvPr/>
        </p:nvPicPr>
        <p:blipFill>
          <a:blip r:embed="rId2" cstate="print"/>
          <a:srcRect/>
          <a:stretch>
            <a:fillRect/>
          </a:stretch>
        </p:blipFill>
        <p:spPr bwMode="auto">
          <a:xfrm>
            <a:off x="5257800" y="435592"/>
            <a:ext cx="3810000" cy="5715000"/>
          </a:xfrm>
          <a:prstGeom prst="rect">
            <a:avLst/>
          </a:prstGeom>
          <a:noFill/>
          <a:ln w="9525">
            <a:noFill/>
            <a:miter lim="800000"/>
            <a:headEnd/>
            <a:tailEnd/>
          </a:ln>
        </p:spPr>
      </p:pic>
      <p:pic>
        <p:nvPicPr>
          <p:cNvPr id="4098" name="Picture 2"/>
          <p:cNvPicPr>
            <a:picLocks noChangeAspect="1" noChangeArrowheads="1"/>
          </p:cNvPicPr>
          <p:nvPr/>
        </p:nvPicPr>
        <p:blipFill>
          <a:blip r:embed="rId3" cstate="print"/>
          <a:srcRect/>
          <a:stretch>
            <a:fillRect/>
          </a:stretch>
        </p:blipFill>
        <p:spPr bwMode="auto">
          <a:xfrm>
            <a:off x="-56482" y="436730"/>
            <a:ext cx="5314282" cy="5715000"/>
          </a:xfrm>
          <a:prstGeom prst="rect">
            <a:avLst/>
          </a:prstGeom>
          <a:noFill/>
          <a:ln w="9525">
            <a:noFill/>
            <a:miter lim="800000"/>
            <a:headEnd/>
            <a:tailEnd/>
          </a:ln>
        </p:spPr>
      </p:pic>
      <p:sp>
        <p:nvSpPr>
          <p:cNvPr id="8" name="Rectangle 7"/>
          <p:cNvSpPr/>
          <p:nvPr/>
        </p:nvSpPr>
        <p:spPr>
          <a:xfrm>
            <a:off x="5334000" y="5105400"/>
            <a:ext cx="3124200" cy="81253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Emperor Augustus</a:t>
            </a: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Rome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27 BC to AD 14</a:t>
            </a:r>
          </a:p>
        </p:txBody>
      </p:sp>
      <p:sp>
        <p:nvSpPr>
          <p:cNvPr id="9" name="Rectangle 8"/>
          <p:cNvSpPr/>
          <p:nvPr/>
        </p:nvSpPr>
        <p:spPr>
          <a:xfrm>
            <a:off x="2133600" y="5105400"/>
            <a:ext cx="3124200" cy="81253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Sophia Loren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ruled Hollywood,</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at the 2009 Academy Awards</a:t>
            </a: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7424893"/>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158724"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6146" name="Picture 2"/>
          <p:cNvPicPr>
            <a:picLocks noChangeAspect="1" noChangeArrowheads="1"/>
          </p:cNvPicPr>
          <p:nvPr/>
        </p:nvPicPr>
        <p:blipFill>
          <a:blip r:embed="rId3" cstate="print"/>
          <a:srcRect/>
          <a:stretch>
            <a:fillRect/>
          </a:stretch>
        </p:blipFill>
        <p:spPr bwMode="auto">
          <a:xfrm>
            <a:off x="1850658" y="0"/>
            <a:ext cx="5464542" cy="6858000"/>
          </a:xfrm>
          <a:prstGeom prst="rect">
            <a:avLst/>
          </a:prstGeom>
          <a:noFill/>
          <a:ln w="9525">
            <a:noFill/>
            <a:miter lim="800000"/>
            <a:headEnd/>
            <a:tailEnd/>
          </a:ln>
        </p:spPr>
      </p:pic>
      <p:sp>
        <p:nvSpPr>
          <p:cNvPr id="8" name="Rectangle 7"/>
          <p:cNvSpPr/>
          <p:nvPr/>
        </p:nvSpPr>
        <p:spPr>
          <a:xfrm>
            <a:off x="1801504" y="4992672"/>
            <a:ext cx="3124200" cy="1255728"/>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Roberto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Benigni</a:t>
            </a:r>
            <a:endPar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71</a:t>
            </a:r>
            <a:r>
              <a:rPr kumimoji="0" lang="en-US" sz="1200" b="0" i="0" u="none" strike="noStrike" kern="1200" cap="none" spc="0" normalizeH="0" baseline="30000" noProof="0" dirty="0">
                <a:ln>
                  <a:noFill/>
                </a:ln>
                <a:solidFill>
                  <a:srgbClr val="FFFFFF"/>
                </a:solidFill>
                <a:effectLst/>
                <a:uLnTx/>
                <a:uFillTx/>
                <a:latin typeface="Verdana" pitchFamily="34" charset="0"/>
                <a:ea typeface="+mn-ea"/>
                <a:cs typeface="+mn-cs"/>
              </a:rPr>
              <a:t>st</a:t>
            </a: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 Academy Awards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Best Foreign Film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Best Actor</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1999</a:t>
            </a:r>
          </a:p>
        </p:txBody>
      </p:sp>
    </p:spTree>
    <p:extLst>
      <p:ext uri="{BB962C8B-B14F-4D97-AF65-F5344CB8AC3E}">
        <p14:creationId xmlns:p14="http://schemas.microsoft.com/office/powerpoint/2010/main" val="2326617064"/>
      </p:ext>
    </p:extLst>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58723" name="Rectangle 3"/>
          <p:cNvSpPr>
            <a:spLocks noGrp="1" noChangeArrowheads="1"/>
          </p:cNvSpPr>
          <p:nvPr>
            <p:ph type="body" idx="1"/>
          </p:nvPr>
        </p:nvSpPr>
        <p:spPr>
          <a:xfrm>
            <a:off x="914400" y="1600200"/>
            <a:ext cx="7315200" cy="3576364"/>
          </a:xfrm>
        </p:spPr>
        <p:txBody>
          <a:bodyPr/>
          <a:lstStyle/>
          <a:p>
            <a:pPr marL="0" indent="0" algn="ctr" eaLnBrk="1" hangingPunct="1">
              <a:buNone/>
            </a:pPr>
            <a:r>
              <a:rPr lang="en-US" sz="3600" b="1" dirty="0"/>
              <a:t>“Italians tend to believe that their language is the most beautiful one in the world.”</a:t>
            </a:r>
          </a:p>
          <a:p>
            <a:pPr lvl="1" eaLnBrk="1" hangingPunct="1">
              <a:buNone/>
            </a:pPr>
            <a:endParaRPr lang="en-US" sz="2400" dirty="0"/>
          </a:p>
          <a:p>
            <a:pPr lvl="1" eaLnBrk="1" hangingPunct="1"/>
            <a:r>
              <a:rPr lang="en-US" b="1" dirty="0"/>
              <a:t>Italians put great emotion into their language, speaking with passion, rhythm, and changing tonality</a:t>
            </a:r>
          </a:p>
        </p:txBody>
      </p:sp>
      <p:sp>
        <p:nvSpPr>
          <p:cNvPr id="158724"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3" cstate="print"/>
          <a:srcRect/>
          <a:stretch>
            <a:fillRect/>
          </a:stretch>
        </p:blipFill>
        <p:spPr bwMode="auto">
          <a:xfrm>
            <a:off x="2098344" y="0"/>
            <a:ext cx="4892842" cy="6858000"/>
          </a:xfrm>
          <a:prstGeom prst="rect">
            <a:avLst/>
          </a:prstGeom>
          <a:noFill/>
          <a:ln w="9525">
            <a:noFill/>
            <a:miter lim="800000"/>
            <a:headEnd/>
            <a:tailEnd/>
          </a:ln>
        </p:spPr>
      </p:pic>
      <p:sp>
        <p:nvSpPr>
          <p:cNvPr id="10" name="Rectangle 9"/>
          <p:cNvSpPr/>
          <p:nvPr/>
        </p:nvSpPr>
        <p:spPr>
          <a:xfrm>
            <a:off x="2106304" y="5646760"/>
            <a:ext cx="3124200" cy="590931"/>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rPr>
              <a:t>Roberto </a:t>
            </a:r>
            <a:r>
              <a:rPr kumimoji="0" lang="en-US" sz="1800" b="1" i="0" u="none" strike="noStrike" kern="1200" cap="none" spc="0" normalizeH="0" baseline="0" noProof="0" dirty="0" err="1">
                <a:ln>
                  <a:noFill/>
                </a:ln>
                <a:solidFill>
                  <a:srgbClr val="FFFFFF"/>
                </a:solidFill>
                <a:effectLst/>
                <a:uLnTx/>
                <a:uFillTx/>
                <a:latin typeface="Verdana" pitchFamily="34" charset="0"/>
                <a:ea typeface="+mn-ea"/>
                <a:cs typeface="+mn-cs"/>
              </a:rPr>
              <a:t>Benigni</a:t>
            </a:r>
            <a:endParaRPr kumimoji="0" lang="en-US" sz="18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Verdana" pitchFamily="34" charset="0"/>
                <a:ea typeface="+mn-ea"/>
                <a:cs typeface="+mn-cs"/>
              </a:rPr>
              <a:t>2006</a:t>
            </a:r>
          </a:p>
        </p:txBody>
      </p:sp>
    </p:spTree>
    <p:extLst>
      <p:ext uri="{BB962C8B-B14F-4D97-AF65-F5344CB8AC3E}">
        <p14:creationId xmlns:p14="http://schemas.microsoft.com/office/powerpoint/2010/main" val="200328940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609600"/>
            <a:ext cx="8229600" cy="1143000"/>
          </a:xfrm>
        </p:spPr>
        <p:txBody>
          <a:bodyPr/>
          <a:lstStyle/>
          <a:p>
            <a:pPr eaLnBrk="1" hangingPunct="1"/>
            <a:r>
              <a:rPr lang="en-US" sz="2400" b="1" dirty="0">
                <a:latin typeface="Verdana" pitchFamily="34" charset="0"/>
              </a:rPr>
              <a:t>Gannon and </a:t>
            </a:r>
            <a:r>
              <a:rPr lang="en-US" sz="2400" b="1" dirty="0" err="1">
                <a:latin typeface="Verdana" pitchFamily="34" charset="0"/>
              </a:rPr>
              <a:t>Pillai's</a:t>
            </a:r>
            <a:br>
              <a:rPr lang="en-US" sz="2400" b="1" dirty="0">
                <a:latin typeface="Verdana" pitchFamily="34" charset="0"/>
              </a:rPr>
            </a:br>
            <a:r>
              <a:rPr lang="en-US" sz="3200" b="1" dirty="0">
                <a:latin typeface="Verdana" pitchFamily="34" charset="0"/>
              </a:rPr>
              <a:t>European Cultural Metaphors</a:t>
            </a:r>
            <a:br>
              <a:rPr lang="en-US" sz="3200" b="1" dirty="0">
                <a:latin typeface="Verdana" pitchFamily="34" charset="0"/>
              </a:rPr>
            </a:br>
            <a:r>
              <a:rPr lang="en-US" sz="2000" b="1" dirty="0">
                <a:latin typeface="Verdana" pitchFamily="34" charset="0"/>
              </a:rPr>
              <a:t>include</a:t>
            </a:r>
          </a:p>
        </p:txBody>
      </p:sp>
      <p:sp>
        <p:nvSpPr>
          <p:cNvPr id="38915" name="Rectangle 3"/>
          <p:cNvSpPr>
            <a:spLocks noGrp="1" noChangeArrowheads="1"/>
          </p:cNvSpPr>
          <p:nvPr>
            <p:ph type="body" idx="1"/>
          </p:nvPr>
        </p:nvSpPr>
        <p:spPr>
          <a:xfrm>
            <a:off x="900752" y="2116088"/>
            <a:ext cx="7315200" cy="4560223"/>
          </a:xfrm>
        </p:spPr>
        <p:txBody>
          <a:bodyPr>
            <a:spAutoFit/>
          </a:bodyPr>
          <a:lstStyle/>
          <a:p>
            <a:pPr marL="566738" indent="-566738" eaLnBrk="1" hangingPunct="1">
              <a:spcBef>
                <a:spcPts val="1000"/>
              </a:spcBef>
              <a:buNone/>
              <a:tabLst>
                <a:tab pos="1379538" algn="l"/>
              </a:tabLst>
            </a:pPr>
            <a:r>
              <a:rPr lang="en-US" sz="3600" b="1" dirty="0">
                <a:solidFill>
                  <a:srgbClr val="FF0000"/>
                </a:solidFill>
              </a:rPr>
              <a:t>Ch. 19 	The Italian Opera</a:t>
            </a:r>
            <a:endParaRPr lang="en-US" sz="3600" dirty="0">
              <a:solidFill>
                <a:srgbClr val="FF0000"/>
              </a:solidFill>
            </a:endParaRPr>
          </a:p>
          <a:p>
            <a:pPr marL="566738" indent="-566738" eaLnBrk="1" hangingPunct="1">
              <a:spcBef>
                <a:spcPts val="1000"/>
              </a:spcBef>
              <a:buFontTx/>
              <a:buNone/>
              <a:tabLst>
                <a:tab pos="1379538" algn="l"/>
              </a:tabLst>
            </a:pPr>
            <a:r>
              <a:rPr lang="en-US" sz="2800" b="1" dirty="0">
                <a:solidFill>
                  <a:schemeClr val="accent1"/>
                </a:solidFill>
              </a:rPr>
              <a:t>Ch. 20 	Belgian Lace</a:t>
            </a:r>
          </a:p>
          <a:p>
            <a:pPr marL="566738" indent="-566738" eaLnBrk="1" hangingPunct="1">
              <a:spcBef>
                <a:spcPts val="1000"/>
              </a:spcBef>
              <a:buNone/>
              <a:tabLst>
                <a:tab pos="1379538" algn="l"/>
              </a:tabLst>
            </a:pPr>
            <a:r>
              <a:rPr lang="en-US" sz="2800" b="1" dirty="0">
                <a:solidFill>
                  <a:schemeClr val="accent1"/>
                </a:solidFill>
              </a:rPr>
              <a:t>Ch. 22	The Turkish </a:t>
            </a:r>
            <a:r>
              <a:rPr lang="en-US" sz="2800" b="1" dirty="0" err="1">
                <a:solidFill>
                  <a:schemeClr val="accent1"/>
                </a:solidFill>
              </a:rPr>
              <a:t>Coffehouse</a:t>
            </a:r>
            <a:r>
              <a:rPr lang="en-US" sz="2800" dirty="0">
                <a:solidFill>
                  <a:schemeClr val="accent1"/>
                </a:solidFill>
              </a:rPr>
              <a:t> </a:t>
            </a:r>
            <a:endParaRPr lang="en-US" sz="2800" b="1" dirty="0">
              <a:solidFill>
                <a:schemeClr val="accent1"/>
              </a:solidFill>
            </a:endParaRPr>
          </a:p>
          <a:p>
            <a:pPr marL="566738" indent="-566738" eaLnBrk="1" hangingPunct="1">
              <a:spcBef>
                <a:spcPts val="1000"/>
              </a:spcBef>
              <a:buFontTx/>
              <a:buNone/>
              <a:tabLst>
                <a:tab pos="1379538" algn="l"/>
              </a:tabLst>
            </a:pPr>
            <a:r>
              <a:rPr lang="en-US" sz="2800" b="1" dirty="0">
                <a:solidFill>
                  <a:schemeClr val="accent1"/>
                </a:solidFill>
              </a:rPr>
              <a:t>Ch. 31 	The Russian Ballet</a:t>
            </a:r>
          </a:p>
          <a:p>
            <a:pPr marL="566738" indent="-566738" eaLnBrk="1" hangingPunct="1">
              <a:spcBef>
                <a:spcPts val="1000"/>
              </a:spcBef>
              <a:buFontTx/>
              <a:buNone/>
              <a:tabLst>
                <a:tab pos="1379538" algn="l"/>
              </a:tabLst>
            </a:pPr>
            <a:r>
              <a:rPr lang="en-US" sz="2800" b="1" dirty="0">
                <a:solidFill>
                  <a:schemeClr val="accent1"/>
                </a:solidFill>
              </a:rPr>
              <a:t>Ch. 32    Estonian Singing</a:t>
            </a:r>
          </a:p>
          <a:p>
            <a:pPr marL="566738" indent="-566738" eaLnBrk="1" hangingPunct="1">
              <a:spcBef>
                <a:spcPts val="1000"/>
              </a:spcBef>
              <a:buNone/>
              <a:tabLst>
                <a:tab pos="1379538" algn="l"/>
              </a:tabLst>
            </a:pPr>
            <a:r>
              <a:rPr lang="en-US" sz="2800" b="1" dirty="0">
                <a:solidFill>
                  <a:schemeClr val="accent1"/>
                </a:solidFill>
              </a:rPr>
              <a:t>Ch. 33 	The Polish Village Church</a:t>
            </a:r>
          </a:p>
          <a:p>
            <a:pPr marL="566738" indent="-566738" eaLnBrk="1" hangingPunct="1">
              <a:spcBef>
                <a:spcPts val="1000"/>
              </a:spcBef>
              <a:buFontTx/>
              <a:buNone/>
              <a:tabLst>
                <a:tab pos="1379538" algn="l"/>
              </a:tabLst>
            </a:pPr>
            <a:r>
              <a:rPr lang="en-US" sz="2800" b="1" dirty="0">
                <a:solidFill>
                  <a:schemeClr val="accent1"/>
                </a:solidFill>
              </a:rPr>
              <a:t>Ch. 34 	The Spanish Bullfight</a:t>
            </a:r>
          </a:p>
          <a:p>
            <a:pPr marL="566738" indent="-566738" eaLnBrk="1" hangingPunct="1">
              <a:spcBef>
                <a:spcPts val="1000"/>
              </a:spcBef>
              <a:buFontTx/>
              <a:buNone/>
              <a:tabLst>
                <a:tab pos="1379538" algn="l"/>
              </a:tabLst>
            </a:pPr>
            <a:r>
              <a:rPr lang="en-US" sz="2800" b="1" dirty="0">
                <a:solidFill>
                  <a:schemeClr val="accent1"/>
                </a:solidFill>
              </a:rPr>
              <a:t>Ch. 35 	The Portuguese Bullfight </a:t>
            </a:r>
          </a:p>
        </p:txBody>
      </p:sp>
    </p:spTree>
    <p:extLst>
      <p:ext uri="{BB962C8B-B14F-4D97-AF65-F5344CB8AC3E}">
        <p14:creationId xmlns:p14="http://schemas.microsoft.com/office/powerpoint/2010/main" val="2921232451"/>
      </p:ext>
    </p:extLst>
  </p:cSld>
  <p:clrMapOvr>
    <a:masterClrMapping/>
  </p:clrMapOvr>
  <p:transition/>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1011" name="Rectangle 3"/>
          <p:cNvSpPr>
            <a:spLocks noGrp="1" noChangeArrowheads="1"/>
          </p:cNvSpPr>
          <p:nvPr>
            <p:ph type="body" idx="1"/>
          </p:nvPr>
        </p:nvSpPr>
        <p:spPr>
          <a:xfrm>
            <a:off x="914400" y="2461701"/>
            <a:ext cx="7315200" cy="2948499"/>
          </a:xfrm>
        </p:spPr>
        <p:txBody>
          <a:bodyPr/>
          <a:lstStyle/>
          <a:p>
            <a:pPr marL="0" indent="0" algn="ctr" eaLnBrk="1" hangingPunct="1">
              <a:buNone/>
            </a:pPr>
            <a:r>
              <a:rPr lang="en-US" dirty="0"/>
              <a:t>However, the gestures are not, as many believe, unrealistically exaggerated</a:t>
            </a:r>
          </a:p>
          <a:p>
            <a:pPr eaLnBrk="1" hangingPunct="1"/>
            <a:endParaRPr lang="en-US" sz="1600" dirty="0"/>
          </a:p>
          <a:p>
            <a:pPr eaLnBrk="1" hangingPunct="1"/>
            <a:r>
              <a:rPr lang="en-US" dirty="0"/>
              <a:t>In fact, the gestures are so realistic that they may be unapparent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2035" name="Rectangle 3"/>
          <p:cNvSpPr>
            <a:spLocks noGrp="1" noChangeArrowheads="1"/>
          </p:cNvSpPr>
          <p:nvPr>
            <p:ph type="body" idx="1"/>
          </p:nvPr>
        </p:nvSpPr>
        <p:spPr>
          <a:xfrm>
            <a:off x="914400" y="2471678"/>
            <a:ext cx="7315200" cy="2862322"/>
          </a:xfrm>
        </p:spPr>
        <p:txBody>
          <a:bodyPr/>
          <a:lstStyle/>
          <a:p>
            <a:pPr marL="0" indent="0" algn="ctr" eaLnBrk="1" hangingPunct="1">
              <a:buNone/>
            </a:pPr>
            <a:r>
              <a:rPr lang="en-US" sz="2800" dirty="0"/>
              <a:t>The </a:t>
            </a:r>
            <a:r>
              <a:rPr lang="en-US" b="1" dirty="0"/>
              <a:t>acting of the opera singers, derived directly from the Italian’s natural mimicry</a:t>
            </a:r>
            <a:r>
              <a:rPr lang="en-US" sz="2800" dirty="0"/>
              <a:t>, </a:t>
            </a:r>
            <a:br>
              <a:rPr lang="en-US" sz="2800" dirty="0"/>
            </a:br>
            <a:r>
              <a:rPr lang="en-US" sz="2800" dirty="0"/>
              <a:t>contributes to the </a:t>
            </a:r>
            <a:br>
              <a:rPr lang="en-US" sz="2800" dirty="0"/>
            </a:br>
            <a:r>
              <a:rPr lang="en-US" sz="2800" dirty="0"/>
              <a:t>erroneous impression of excessive exaggeration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172035" name="Rectangle 3"/>
          <p:cNvSpPr>
            <a:spLocks noGrp="1" noChangeArrowheads="1"/>
          </p:cNvSpPr>
          <p:nvPr>
            <p:ph type="body" idx="1"/>
          </p:nvPr>
        </p:nvSpPr>
        <p:spPr>
          <a:xfrm>
            <a:off x="914400" y="2114014"/>
            <a:ext cx="7315200" cy="3600986"/>
          </a:xfrm>
        </p:spPr>
        <p:txBody>
          <a:bodyPr/>
          <a:lstStyle/>
          <a:p>
            <a:pPr marL="0" indent="0" algn="ctr" eaLnBrk="1" hangingPunct="1">
              <a:buNone/>
            </a:pPr>
            <a:r>
              <a:rPr lang="en-US" sz="2800" dirty="0"/>
              <a:t>In reality, </a:t>
            </a:r>
          </a:p>
          <a:p>
            <a:pPr marL="0" indent="0" algn="ctr" eaLnBrk="1" hangingPunct="1">
              <a:buNone/>
            </a:pPr>
            <a:r>
              <a:rPr lang="en-US" b="1" dirty="0"/>
              <a:t>Italian</a:t>
            </a:r>
            <a:r>
              <a:rPr lang="en-US" dirty="0"/>
              <a:t> </a:t>
            </a:r>
            <a:r>
              <a:rPr lang="en-US" b="1" dirty="0"/>
              <a:t>gestures are based on natural and “instinctive” movements </a:t>
            </a:r>
          </a:p>
          <a:p>
            <a:pPr marL="0" indent="0" algn="ctr" eaLnBrk="1" hangingPunct="1">
              <a:buNone/>
            </a:pPr>
            <a:r>
              <a:rPr lang="en-US" sz="2800" dirty="0">
                <a:solidFill>
                  <a:schemeClr val="accent1">
                    <a:lumMod val="90000"/>
                  </a:schemeClr>
                </a:solidFill>
              </a:rPr>
              <a:t>and therefore </a:t>
            </a:r>
            <a:br>
              <a:rPr lang="en-US" sz="2800" dirty="0"/>
            </a:br>
            <a:r>
              <a:rPr lang="en-US" b="1" dirty="0"/>
              <a:t>can be understood by the inexperienced </a:t>
            </a:r>
            <a:br>
              <a:rPr lang="en-US" sz="2800" dirty="0"/>
            </a:br>
            <a:r>
              <a:rPr lang="en-US" b="1" dirty="0"/>
              <a:t>at first sight</a:t>
            </a:r>
            <a:endParaRPr lang="en-US" sz="28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9491" name="Rectangle 3"/>
          <p:cNvSpPr>
            <a:spLocks noGrp="1" noChangeArrowheads="1"/>
          </p:cNvSpPr>
          <p:nvPr>
            <p:ph type="body" idx="1"/>
          </p:nvPr>
        </p:nvSpPr>
        <p:spPr>
          <a:xfrm>
            <a:off x="914400" y="1263908"/>
            <a:ext cx="7315200" cy="4955203"/>
          </a:xfrm>
        </p:spPr>
        <p:txBody>
          <a:bodyPr/>
          <a:lstStyle/>
          <a:p>
            <a:pPr marL="0" indent="0" algn="ctr" eaLnBrk="1" hangingPunct="1">
              <a:spcBef>
                <a:spcPts val="0"/>
              </a:spcBef>
              <a:buNone/>
            </a:pPr>
            <a:r>
              <a:rPr lang="en-US" sz="2800" dirty="0"/>
              <a:t>The Italian </a:t>
            </a:r>
            <a:r>
              <a:rPr lang="en-US" sz="2800" b="1" dirty="0"/>
              <a:t>history of invasions </a:t>
            </a:r>
            <a:r>
              <a:rPr lang="en-US" sz="2800" dirty="0"/>
              <a:t>has produced many dialects, each the product of the particular regional invader</a:t>
            </a:r>
          </a:p>
          <a:p>
            <a:pPr eaLnBrk="1" hangingPunct="1">
              <a:spcBef>
                <a:spcPts val="0"/>
              </a:spcBef>
            </a:pPr>
            <a:endParaRPr lang="en-US" sz="1600" dirty="0"/>
          </a:p>
          <a:p>
            <a:pPr marL="463550" lvl="1" indent="-231775" eaLnBrk="1" hangingPunct="1">
              <a:spcBef>
                <a:spcPts val="0"/>
              </a:spcBef>
            </a:pPr>
            <a:r>
              <a:rPr lang="en-US" sz="2400" dirty="0"/>
              <a:t>The language of Italy consists of </a:t>
            </a:r>
            <a:br>
              <a:rPr lang="en-US" sz="2400" dirty="0"/>
            </a:br>
            <a:r>
              <a:rPr lang="en-US" b="1" dirty="0"/>
              <a:t>both local dialects and Italian</a:t>
            </a:r>
            <a:r>
              <a:rPr lang="en-US" sz="2400" dirty="0"/>
              <a:t>, </a:t>
            </a:r>
            <a:br>
              <a:rPr lang="en-US" sz="2400" dirty="0"/>
            </a:br>
            <a:r>
              <a:rPr lang="en-US" sz="2400" dirty="0"/>
              <a:t>a derivative of the Tuscan language</a:t>
            </a:r>
          </a:p>
          <a:p>
            <a:pPr marL="463550" lvl="1" indent="-231775" eaLnBrk="1" hangingPunct="1">
              <a:spcBef>
                <a:spcPts val="0"/>
              </a:spcBef>
            </a:pPr>
            <a:endParaRPr lang="en-US" sz="1600" dirty="0"/>
          </a:p>
          <a:p>
            <a:pPr marL="463550" lvl="1" indent="-231775" eaLnBrk="1" hangingPunct="1">
              <a:spcBef>
                <a:spcPts val="0"/>
              </a:spcBef>
            </a:pPr>
            <a:r>
              <a:rPr lang="en-US" sz="2400" dirty="0"/>
              <a:t>Although linguistic variations are disappearing to some extent due to the homogenizing effects of television and telecommunications, </a:t>
            </a:r>
            <a:r>
              <a:rPr lang="en-US" sz="2400" b="1" dirty="0"/>
              <a:t>Italians still cling to the notion of having their own regional dialect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0297608"/>
      </p:ext>
    </p:extLst>
  </p:cSld>
  <p:clrMapOvr>
    <a:masterClrMapping/>
  </p:clrMapOvr>
  <p:transition/>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14938"/>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 area (near Slovenia)</a:t>
            </a:r>
          </a:p>
        </p:txBody>
      </p:sp>
      <p:sp>
        <p:nvSpPr>
          <p:cNvPr id="5" name="Rectangle 3"/>
          <p:cNvSpPr>
            <a:spLocks noChangeArrowheads="1"/>
          </p:cNvSpPr>
          <p:nvPr/>
        </p:nvSpPr>
        <p:spPr bwMode="auto">
          <a:xfrm>
            <a:off x="2581704" y="6551842"/>
            <a:ext cx="398218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https://www.cia.gov/library/publications/the-world-factbook/geos/it.html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201440667"/>
      </p:ext>
    </p:extLst>
  </p:cSld>
  <p:clrMapOvr>
    <a:masterClrMapping/>
  </p:clrMapOvr>
  <p:transition/>
</p:sld>
</file>

<file path=ppt/slides/slide3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03" name="Picture 4"/>
          <p:cNvPicPr>
            <a:picLocks noChangeAspect="1" noChangeArrowheads="1"/>
          </p:cNvPicPr>
          <p:nvPr/>
        </p:nvPicPr>
        <p:blipFill>
          <a:blip r:embed="rId4" cstate="print"/>
          <a:srcRect/>
          <a:stretch>
            <a:fillRect/>
          </a:stretch>
        </p:blipFill>
        <p:spPr bwMode="auto">
          <a:xfrm>
            <a:off x="914400" y="609600"/>
            <a:ext cx="7315200" cy="5700433"/>
          </a:xfrm>
          <a:prstGeom prst="rect">
            <a:avLst/>
          </a:prstGeom>
          <a:noFill/>
          <a:ln w="9525">
            <a:noFill/>
            <a:miter lim="800000"/>
            <a:headEnd/>
            <a:tailEnd/>
          </a:ln>
        </p:spPr>
      </p:pic>
      <p:sp>
        <p:nvSpPr>
          <p:cNvPr id="4" name="Rectangle 3"/>
          <p:cNvSpPr/>
          <p:nvPr/>
        </p:nvSpPr>
        <p:spPr>
          <a:xfrm>
            <a:off x="4495800" y="2425104"/>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German</a:t>
            </a:r>
          </a:p>
        </p:txBody>
      </p:sp>
      <p:sp>
        <p:nvSpPr>
          <p:cNvPr id="5" name="Rectangle 4"/>
          <p:cNvSpPr/>
          <p:nvPr/>
        </p:nvSpPr>
        <p:spPr>
          <a:xfrm>
            <a:off x="1217794" y="2691825"/>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French</a:t>
            </a:r>
          </a:p>
        </p:txBody>
      </p:sp>
      <p:sp>
        <p:nvSpPr>
          <p:cNvPr id="6" name="Rectangle 5"/>
          <p:cNvSpPr/>
          <p:nvPr/>
        </p:nvSpPr>
        <p:spPr>
          <a:xfrm>
            <a:off x="6730046" y="2441608"/>
            <a:ext cx="1321196" cy="400110"/>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Slovene</a:t>
            </a:r>
          </a:p>
        </p:txBody>
      </p:sp>
      <p:sp>
        <p:nvSpPr>
          <p:cNvPr id="7" name="Rectangle 6"/>
          <p:cNvSpPr/>
          <p:nvPr/>
        </p:nvSpPr>
        <p:spPr>
          <a:xfrm>
            <a:off x="3657600" y="4114800"/>
            <a:ext cx="2773516" cy="923330"/>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5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Italian</a:t>
            </a:r>
          </a:p>
        </p:txBody>
      </p:sp>
    </p:spTree>
    <p:extLst>
      <p:ext uri="{BB962C8B-B14F-4D97-AF65-F5344CB8AC3E}">
        <p14:creationId xmlns:p14="http://schemas.microsoft.com/office/powerpoint/2010/main" val="3745060342"/>
      </p:ext>
    </p:extLst>
  </p:cSld>
  <p:clrMapOvr>
    <a:masterClrMapping/>
  </p:clrMapOvr>
  <p:transition/>
</p:sld>
</file>

<file path=ppt/slides/slide356.xml><?xml version="1.0" encoding="utf-8"?>
<p:sld xmlns:a="http://schemas.openxmlformats.org/drawingml/2006/main" xmlns:r="http://schemas.openxmlformats.org/officeDocument/2006/relationships" xmlns:p="http://schemas.openxmlformats.org/presentationml/2006/main">
  <p:cSld>
    <p:bg>
      <p:bgPr>
        <a:solidFill>
          <a:srgbClr val="7DCAD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0E86B8-A0E6-F6A7-D4B3-3A29BCD88BA8}"/>
              </a:ext>
            </a:extLst>
          </p:cNvPr>
          <p:cNvPicPr>
            <a:picLocks noChangeAspect="1"/>
          </p:cNvPicPr>
          <p:nvPr/>
        </p:nvPicPr>
        <p:blipFill>
          <a:blip r:embed="rId2"/>
          <a:stretch>
            <a:fillRect/>
          </a:stretch>
        </p:blipFill>
        <p:spPr>
          <a:xfrm>
            <a:off x="0" y="304199"/>
            <a:ext cx="9144000" cy="6249601"/>
          </a:xfrm>
          <a:prstGeom prst="rect">
            <a:avLst/>
          </a:prstGeom>
        </p:spPr>
      </p:pic>
      <p:sp>
        <p:nvSpPr>
          <p:cNvPr id="5" name="AutoShape 8">
            <a:extLst>
              <a:ext uri="{FF2B5EF4-FFF2-40B4-BE49-F238E27FC236}">
                <a16:creationId xmlns:a16="http://schemas.microsoft.com/office/drawing/2014/main" id="{34C1EFA2-84C0-EAB2-70B5-358DFE96FB46}"/>
              </a:ext>
            </a:extLst>
          </p:cNvPr>
          <p:cNvSpPr>
            <a:spLocks noChangeArrowheads="1"/>
          </p:cNvSpPr>
          <p:nvPr/>
        </p:nvSpPr>
        <p:spPr bwMode="auto">
          <a:xfrm rot="14537735">
            <a:off x="690573" y="1509179"/>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pic>
        <p:nvPicPr>
          <p:cNvPr id="13" name="Picture 12" descr="A flag of italy with red white and green stripes&#10;&#10;Description automatically generated">
            <a:extLst>
              <a:ext uri="{FF2B5EF4-FFF2-40B4-BE49-F238E27FC236}">
                <a16:creationId xmlns:a16="http://schemas.microsoft.com/office/drawing/2014/main" id="{1464849E-D8BB-A6DE-EA5F-BC5FF3738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024" y="797133"/>
            <a:ext cx="914400" cy="609600"/>
          </a:xfrm>
          <a:prstGeom prst="rect">
            <a:avLst/>
          </a:prstGeom>
          <a:ln w="12700">
            <a:solidFill>
              <a:srgbClr val="009246"/>
            </a:solidFill>
          </a:ln>
        </p:spPr>
      </p:pic>
      <p:sp>
        <p:nvSpPr>
          <p:cNvPr id="2" name="TextBox 1">
            <a:extLst>
              <a:ext uri="{FF2B5EF4-FFF2-40B4-BE49-F238E27FC236}">
                <a16:creationId xmlns:a16="http://schemas.microsoft.com/office/drawing/2014/main" id="{31B0A051-49E3-636E-055D-199E57AC13DD}"/>
              </a:ext>
            </a:extLst>
          </p:cNvPr>
          <p:cNvSpPr txBox="1"/>
          <p:nvPr/>
        </p:nvSpPr>
        <p:spPr>
          <a:xfrm>
            <a:off x="824076" y="2655123"/>
            <a:ext cx="5249465" cy="267765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In the neighboring Tuscany </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region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 they speak Italian, which historically was based on the Florentine dialect . . . </a:t>
            </a:r>
            <a:endPar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F181BB22-8744-F960-09F6-0106A861F01F}"/>
              </a:ext>
            </a:extLst>
          </p:cNvPr>
          <p:cNvSpPr/>
          <p:nvPr/>
        </p:nvSpPr>
        <p:spPr>
          <a:xfrm>
            <a:off x="187932" y="427801"/>
            <a:ext cx="96853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French</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F9E8A080-DC9C-1887-C762-91CC11490C50}"/>
              </a:ext>
            </a:extLst>
          </p:cNvPr>
          <p:cNvSpPr/>
          <p:nvPr/>
        </p:nvSpPr>
        <p:spPr>
          <a:xfrm>
            <a:off x="1834061" y="89247"/>
            <a:ext cx="1090363"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German</a:t>
            </a:r>
          </a:p>
        </p:txBody>
      </p:sp>
      <p:sp>
        <p:nvSpPr>
          <p:cNvPr id="7" name="Rectangle 6">
            <a:extLst>
              <a:ext uri="{FF2B5EF4-FFF2-40B4-BE49-F238E27FC236}">
                <a16:creationId xmlns:a16="http://schemas.microsoft.com/office/drawing/2014/main" id="{29CED806-9A43-8503-C323-F0B69406B65E}"/>
              </a:ext>
            </a:extLst>
          </p:cNvPr>
          <p:cNvSpPr/>
          <p:nvPr/>
        </p:nvSpPr>
        <p:spPr>
          <a:xfrm>
            <a:off x="2796622" y="304689"/>
            <a:ext cx="979755" cy="307777"/>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Slovene</a:t>
            </a:r>
          </a:p>
        </p:txBody>
      </p:sp>
      <p:sp>
        <p:nvSpPr>
          <p:cNvPr id="8" name="Rectangle 7">
            <a:extLst>
              <a:ext uri="{FF2B5EF4-FFF2-40B4-BE49-F238E27FC236}">
                <a16:creationId xmlns:a16="http://schemas.microsoft.com/office/drawing/2014/main" id="{90747ABF-EDB8-7FF0-039E-4D52B9186B21}"/>
              </a:ext>
            </a:extLst>
          </p:cNvPr>
          <p:cNvSpPr/>
          <p:nvPr/>
        </p:nvSpPr>
        <p:spPr>
          <a:xfrm>
            <a:off x="2121007" y="1841114"/>
            <a:ext cx="95250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Italian</a:t>
            </a:r>
            <a:endParaRPr kumimoji="0" lang="en-US"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1955661245"/>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38053961"/>
      </p:ext>
    </p:extLst>
  </p:cSld>
  <p:clrMapOvr>
    <a:masterClrMapping/>
  </p:clrMapOvr>
  <p:transition/>
</p:sld>
</file>

<file path=ppt/slides/slide3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pic>
        <p:nvPicPr>
          <p:cNvPr id="6" name="Picture 2" descr="File:Italy 1000 AD.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4996" y="457200"/>
            <a:ext cx="2274204" cy="32644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40504" y="5237918"/>
            <a:ext cx="3403496"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compare these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with the old kingdoms</a:t>
            </a:r>
            <a:endParaRPr kumimoji="0" lang="en-US" sz="2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2983555"/>
      </p:ext>
    </p:extLst>
  </p:cSld>
  <p:clrMapOvr>
    <a:masterClrMapping/>
  </p:clrMapOvr>
  <p:transition/>
</p:sld>
</file>

<file path=ppt/slides/slide3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graphicFrame>
        <p:nvGraphicFramePr>
          <p:cNvPr id="5" name="Table 4"/>
          <p:cNvGraphicFramePr>
            <a:graphicFrameLocks noGrp="1"/>
          </p:cNvGraphicFramePr>
          <p:nvPr/>
        </p:nvGraphicFramePr>
        <p:xfrm>
          <a:off x="990600" y="608023"/>
          <a:ext cx="7010400" cy="5487977"/>
        </p:xfrm>
        <a:graphic>
          <a:graphicData uri="http://schemas.openxmlformats.org/drawingml/2006/table">
            <a:tbl>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540232">
                <a:tc>
                  <a:txBody>
                    <a:bodyPr/>
                    <a:lstStyle/>
                    <a:p>
                      <a:pPr algn="l"/>
                      <a:r>
                        <a:rPr lang="en-US" dirty="0">
                          <a:hlinkClick r:id="rId5" tooltip="Official &#10;language"/>
                        </a:rPr>
                        <a:t>Official language</a:t>
                      </a:r>
                      <a:r>
                        <a:rPr lang="en-US" dirty="0"/>
                        <a:t>(s)</a:t>
                      </a:r>
                    </a:p>
                  </a:txBody>
                  <a:tcPr anchor="ctr">
                    <a:lnL>
                      <a:noFill/>
                    </a:lnL>
                    <a:lnR>
                      <a:noFill/>
                    </a:lnR>
                    <a:lnT>
                      <a:noFill/>
                    </a:lnT>
                    <a:lnB>
                      <a:noFill/>
                    </a:lnB>
                    <a:solidFill>
                      <a:schemeClr val="bg1">
                        <a:alpha val="89000"/>
                      </a:schemeClr>
                    </a:solidFill>
                  </a:tcPr>
                </a:tc>
                <a:tc>
                  <a:txBody>
                    <a:bodyPr/>
                    <a:lstStyle/>
                    <a:p>
                      <a:r>
                        <a:rPr lang="en-US" dirty="0">
                          <a:hlinkClick r:id="rId6" tooltip="Italian &#10;language"/>
                        </a:rPr>
                        <a:t>Italian</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0"/>
                  </a:ext>
                </a:extLst>
              </a:tr>
              <a:tr h="540232">
                <a:tc>
                  <a:txBody>
                    <a:bodyPr/>
                    <a:lstStyle/>
                    <a:p>
                      <a:pPr algn="l"/>
                      <a:r>
                        <a:rPr lang="en-US" dirty="0">
                          <a:hlinkClick r:id="rId7" tooltip="Regional &#10;language"/>
                        </a:rPr>
                        <a:t>Regional language</a:t>
                      </a:r>
                      <a:r>
                        <a:rPr lang="en-US" dirty="0"/>
                        <a:t>(s)</a:t>
                      </a:r>
                    </a:p>
                  </a:txBody>
                  <a:tcPr anchor="ctr">
                    <a:lnL>
                      <a:noFill/>
                    </a:lnL>
                    <a:lnR>
                      <a:noFill/>
                    </a:lnR>
                    <a:lnT>
                      <a:noFill/>
                    </a:lnT>
                    <a:lnB>
                      <a:noFill/>
                    </a:lnB>
                    <a:solidFill>
                      <a:schemeClr val="bg1">
                        <a:alpha val="89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hlinkClick r:id="rId8" tooltip="German &#10;language"/>
                        </a:rPr>
                        <a:t>German</a:t>
                      </a:r>
                      <a:r>
                        <a:rPr lang="en-US" dirty="0"/>
                        <a:t>, </a:t>
                      </a:r>
                      <a:r>
                        <a:rPr lang="en-US" dirty="0">
                          <a:hlinkClick r:id="rId9" tooltip="Neapolitan language"/>
                        </a:rPr>
                        <a:t>Neapolitan</a:t>
                      </a:r>
                      <a:r>
                        <a:rPr lang="en-US" dirty="0"/>
                        <a:t>, </a:t>
                      </a:r>
                      <a:r>
                        <a:rPr lang="en-US" dirty="0">
                          <a:hlinkClick r:id="rId10" tooltip="Slovene &#10;language"/>
                        </a:rPr>
                        <a:t>Slovene</a:t>
                      </a:r>
                      <a:r>
                        <a:rPr lang="en-US" dirty="0"/>
                        <a:t>, </a:t>
                      </a:r>
                      <a:r>
                        <a:rPr lang="en-US" dirty="0" err="1">
                          <a:hlinkClick r:id="rId11" tooltip="Piedmontese language"/>
                        </a:rPr>
                        <a:t>Piedmontese</a:t>
                      </a:r>
                      <a:r>
                        <a:rPr lang="en-US" dirty="0"/>
                        <a:t>, </a:t>
                      </a:r>
                      <a:r>
                        <a:rPr lang="en-US" dirty="0">
                          <a:hlinkClick r:id="rId12" tooltip="Sardinian language"/>
                        </a:rPr>
                        <a:t>Sardinian</a:t>
                      </a:r>
                      <a:r>
                        <a:rPr lang="en-US" dirty="0"/>
                        <a:t>, </a:t>
                      </a:r>
                      <a:r>
                        <a:rPr lang="en-US" dirty="0">
                          <a:hlinkClick r:id="rId12" tooltip="Sardinian language"/>
                        </a:rPr>
                        <a:t>Sardinian</a:t>
                      </a:r>
                      <a:r>
                        <a:rPr lang="en-US" dirty="0"/>
                        <a:t>, </a:t>
                      </a:r>
                      <a:r>
                        <a:rPr lang="en-US" dirty="0" err="1">
                          <a:hlinkClick r:id="rId13" tooltip="Tabarchino (page does not exist)"/>
                        </a:rPr>
                        <a:t>Tabarchino</a:t>
                      </a:r>
                      <a:r>
                        <a:rPr lang="en-US" dirty="0"/>
                        <a:t>, </a:t>
                      </a:r>
                      <a:r>
                        <a:rPr lang="en-US" dirty="0" err="1">
                          <a:hlinkClick r:id="rId14" tooltip="Sassarese"/>
                        </a:rPr>
                        <a:t>Sassarese</a:t>
                      </a:r>
                      <a:r>
                        <a:rPr lang="en-US" dirty="0"/>
                        <a:t>, </a:t>
                      </a:r>
                      <a:r>
                        <a:rPr lang="en-US" dirty="0" err="1">
                          <a:hlinkClick r:id="rId15" tooltip="Gallurese"/>
                        </a:rPr>
                        <a:t>Gallurese</a:t>
                      </a:r>
                      <a:r>
                        <a:rPr lang="en-US" dirty="0"/>
                        <a:t>, </a:t>
                      </a:r>
                      <a:r>
                        <a:rPr lang="en-US" dirty="0" err="1">
                          <a:hlinkClick r:id="rId16" tooltip="Ladin &#10;language"/>
                        </a:rPr>
                        <a:t>Ladin</a:t>
                      </a:r>
                      <a:r>
                        <a:rPr lang="en-US" dirty="0"/>
                        <a:t>, </a:t>
                      </a:r>
                      <a:r>
                        <a:rPr lang="en-US" dirty="0" err="1">
                          <a:hlinkClick r:id="rId17" tooltip="Cimbrian&#10; language"/>
                        </a:rPr>
                        <a:t>Cimbrian</a:t>
                      </a:r>
                      <a:r>
                        <a:rPr lang="en-US" dirty="0"/>
                        <a:t>, </a:t>
                      </a:r>
                      <a:r>
                        <a:rPr lang="en-US" dirty="0" err="1">
                          <a:hlinkClick r:id="rId18" tooltip="Mocheno &#10;language"/>
                        </a:rPr>
                        <a:t>Mocheno</a:t>
                      </a:r>
                      <a:r>
                        <a:rPr lang="en-US" dirty="0"/>
                        <a:t>, </a:t>
                      </a:r>
                      <a:r>
                        <a:rPr lang="en-US" dirty="0">
                          <a:hlinkClick r:id="rId19" tooltip="Venetian&#10; language"/>
                        </a:rPr>
                        <a:t>Venetian</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1"/>
                  </a:ext>
                </a:extLst>
              </a:tr>
              <a:tr h="540232">
                <a:tc>
                  <a:txBody>
                    <a:bodyPr/>
                    <a:lstStyle/>
                    <a:p>
                      <a:pPr algn="l"/>
                      <a:r>
                        <a:rPr lang="en-US">
                          <a:hlinkClick r:id="rId20" tooltip="Minority &#10;language"/>
                        </a:rPr>
                        <a:t>Minority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21" tooltip="Albanian&#10; language"/>
                        </a:rPr>
                        <a:t>Albanian</a:t>
                      </a:r>
                      <a:r>
                        <a:rPr lang="it-IT" dirty="0"/>
                        <a:t>, </a:t>
                      </a:r>
                      <a:r>
                        <a:rPr lang="it-IT" dirty="0">
                          <a:hlinkClick r:id="rId22" tooltip="Catalan &#10;language"/>
                        </a:rPr>
                        <a:t>Catalan</a:t>
                      </a:r>
                      <a:r>
                        <a:rPr lang="it-IT" dirty="0"/>
                        <a:t>, </a:t>
                      </a:r>
                      <a:r>
                        <a:rPr lang="it-IT" dirty="0">
                          <a:hlinkClick r:id="rId8" tooltip="German &#10;language"/>
                        </a:rPr>
                        <a:t>German</a:t>
                      </a:r>
                      <a:r>
                        <a:rPr lang="it-IT" dirty="0"/>
                        <a:t>, </a:t>
                      </a:r>
                      <a:r>
                        <a:rPr lang="it-IT" dirty="0">
                          <a:hlinkClick r:id="rId23" tooltip="Greek &#10;language"/>
                        </a:rPr>
                        <a:t>Greek</a:t>
                      </a:r>
                      <a:r>
                        <a:rPr lang="it-IT" dirty="0"/>
                        <a:t>, </a:t>
                      </a:r>
                      <a:r>
                        <a:rPr lang="it-IT" dirty="0">
                          <a:hlinkClick r:id="rId10" tooltip="Slovene &#10;language"/>
                        </a:rPr>
                        <a:t>Slovene</a:t>
                      </a:r>
                      <a:r>
                        <a:rPr lang="it-IT" dirty="0"/>
                        <a:t>, </a:t>
                      </a:r>
                      <a:r>
                        <a:rPr lang="it-IT" dirty="0">
                          <a:hlinkClick r:id="rId24" tooltip="Croatian &#10;language"/>
                        </a:rPr>
                        <a:t>Croatian</a:t>
                      </a:r>
                      <a:r>
                        <a:rPr lang="it-IT" dirty="0"/>
                        <a:t>, </a:t>
                      </a:r>
                      <a:r>
                        <a:rPr lang="it-IT" dirty="0">
                          <a:hlinkClick r:id="rId25" tooltip="French &#10;language"/>
                        </a:rPr>
                        <a:t>French</a:t>
                      </a:r>
                      <a:r>
                        <a:rPr lang="it-IT" dirty="0"/>
                        <a:t>, </a:t>
                      </a:r>
                      <a:r>
                        <a:rPr lang="it-IT" dirty="0">
                          <a:hlinkClick r:id="rId26" tooltip="Franco-Provençal language"/>
                        </a:rPr>
                        <a:t>Franco-Provençal</a:t>
                      </a:r>
                      <a:r>
                        <a:rPr lang="it-IT" dirty="0"/>
                        <a:t>, </a:t>
                      </a:r>
                      <a:r>
                        <a:rPr lang="it-IT" dirty="0">
                          <a:hlinkClick r:id="rId27" tooltip="Friulian"/>
                        </a:rPr>
                        <a:t>Friulian</a:t>
                      </a:r>
                      <a:r>
                        <a:rPr lang="it-IT" dirty="0"/>
                        <a:t>, </a:t>
                      </a:r>
                      <a:r>
                        <a:rPr lang="it-IT" dirty="0">
                          <a:hlinkClick r:id="rId28" tooltip="Ladin"/>
                        </a:rPr>
                        <a:t>Ladin</a:t>
                      </a:r>
                      <a:r>
                        <a:rPr lang="it-IT" dirty="0"/>
                        <a:t>, </a:t>
                      </a:r>
                      <a:r>
                        <a:rPr lang="it-IT" dirty="0">
                          <a:hlinkClick r:id="rId29" tooltip="Occitan"/>
                        </a:rPr>
                        <a:t>Occitan</a:t>
                      </a:r>
                      <a:r>
                        <a:rPr lang="it-IT" dirty="0"/>
                        <a:t>, </a:t>
                      </a:r>
                      <a:r>
                        <a:rPr lang="it-IT" dirty="0">
                          <a:hlinkClick r:id="rId12" tooltip="Sardinian &#10;language"/>
                        </a:rPr>
                        <a:t>Sardinia</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2"/>
                  </a:ext>
                </a:extLst>
              </a:tr>
              <a:tr h="945406">
                <a:tc>
                  <a:txBody>
                    <a:bodyPr/>
                    <a:lstStyle/>
                    <a:p>
                      <a:pPr algn="l"/>
                      <a:r>
                        <a:rPr lang="en-US"/>
                        <a:t>Main </a:t>
                      </a:r>
                      <a:r>
                        <a:rPr lang="en-US">
                          <a:hlinkClick r:id="rId30" tooltip="Immigrant &#10;language"/>
                        </a:rPr>
                        <a:t>immigrant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31" tooltip="Romanian &#10;language"/>
                        </a:rPr>
                        <a:t>Romanian</a:t>
                      </a:r>
                      <a:r>
                        <a:rPr lang="it-IT" dirty="0"/>
                        <a:t>, </a:t>
                      </a:r>
                      <a:r>
                        <a:rPr lang="it-IT" dirty="0">
                          <a:hlinkClick r:id="rId32" tooltip="Berber &#10;languages"/>
                        </a:rPr>
                        <a:t>Berber</a:t>
                      </a:r>
                      <a:r>
                        <a:rPr lang="it-IT" dirty="0"/>
                        <a:t>, </a:t>
                      </a:r>
                      <a:r>
                        <a:rPr lang="it-IT" dirty="0">
                          <a:hlinkClick r:id="rId33" tooltip="Maghrebi &#10;Arabic"/>
                        </a:rPr>
                        <a:t>Maghrebi Arabic</a:t>
                      </a:r>
                      <a:r>
                        <a:rPr lang="it-IT" dirty="0"/>
                        <a:t>, </a:t>
                      </a:r>
                      <a:r>
                        <a:rPr lang="it-IT" dirty="0">
                          <a:hlinkClick r:id="rId21" tooltip="Albanian &#10;language"/>
                        </a:rPr>
                        <a:t>Albanian</a:t>
                      </a:r>
                      <a:endParaRPr lang="it-IT"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3"/>
                  </a:ext>
                </a:extLst>
              </a:tr>
              <a:tr h="1350579">
                <a:tc>
                  <a:txBody>
                    <a:bodyPr/>
                    <a:lstStyle/>
                    <a:p>
                      <a:pPr algn="l"/>
                      <a:r>
                        <a:rPr lang="en-US"/>
                        <a:t>Main </a:t>
                      </a:r>
                      <a:r>
                        <a:rPr lang="en-US">
                          <a:hlinkClick r:id="rId34" tooltip="Foreign &#10;language"/>
                        </a:rPr>
                        <a:t>foreign language</a:t>
                      </a:r>
                      <a:r>
                        <a:rPr lang="en-US"/>
                        <a:t>(s)</a:t>
                      </a:r>
                    </a:p>
                  </a:txBody>
                  <a:tcPr anchor="ctr">
                    <a:lnL>
                      <a:noFill/>
                    </a:lnL>
                    <a:lnR>
                      <a:noFill/>
                    </a:lnR>
                    <a:lnT>
                      <a:noFill/>
                    </a:lnT>
                    <a:lnB>
                      <a:noFill/>
                    </a:lnB>
                    <a:solidFill>
                      <a:schemeClr val="bg1">
                        <a:alpha val="89000"/>
                      </a:schemeClr>
                    </a:solidFill>
                  </a:tcPr>
                </a:tc>
                <a:tc>
                  <a:txBody>
                    <a:bodyPr/>
                    <a:lstStyle/>
                    <a:p>
                      <a:r>
                        <a:rPr lang="en-US" dirty="0">
                          <a:hlinkClick r:id="rId35" tooltip="English &#10;language"/>
                        </a:rPr>
                        <a:t>English</a:t>
                      </a:r>
                      <a:r>
                        <a:rPr lang="en-US" dirty="0"/>
                        <a:t> (25%)</a:t>
                      </a:r>
                      <a:br>
                        <a:rPr lang="en-US" dirty="0"/>
                      </a:br>
                      <a:r>
                        <a:rPr lang="en-US" dirty="0">
                          <a:hlinkClick r:id="rId36" tooltip="Spanish &#10;language"/>
                        </a:rPr>
                        <a:t>Spanish</a:t>
                      </a:r>
                      <a:r>
                        <a:rPr lang="en-US" dirty="0"/>
                        <a:t> (17%)</a:t>
                      </a:r>
                      <a:br>
                        <a:rPr lang="en-US" dirty="0"/>
                      </a:br>
                      <a:r>
                        <a:rPr lang="en-US" dirty="0">
                          <a:hlinkClick r:id="rId25" tooltip="French &#10;language"/>
                        </a:rPr>
                        <a:t>French</a:t>
                      </a:r>
                      <a:r>
                        <a:rPr lang="en-US" dirty="0"/>
                        <a:t> (14%)</a:t>
                      </a: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60631713"/>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sp>
        <p:nvSpPr>
          <p:cNvPr id="4" name="Rectangle 3"/>
          <p:cNvSpPr/>
          <p:nvPr/>
        </p:nvSpPr>
        <p:spPr>
          <a:xfrm>
            <a:off x="885372" y="2519232"/>
            <a:ext cx="7391400" cy="2357568"/>
          </a:xfrm>
          <a:prstGeom prst="rect">
            <a:avLst/>
          </a:prstGeom>
          <a:solidFill>
            <a:schemeClr val="bg1"/>
          </a:solidFill>
          <a:ln w="76200">
            <a:solidFill>
              <a:srgbClr val="FF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 </a:t>
            </a:r>
            <a:b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Gannon and Pillai classify Italy as one of the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“Cleft National Cultures”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that they discuss</a:t>
            </a:r>
            <a:b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b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531479106"/>
      </p:ext>
    </p:extLst>
  </p:cSld>
  <p:clrMapOvr>
    <a:masterClrMapping/>
  </p:clrMapOvr>
  <p:transition/>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1094125"/>
            <a:ext cx="7315200" cy="347787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Externalization, which refers specifically to the belief that feelings and emotions </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are so powerful </a:t>
            </a:r>
            <a:b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that an individual cannot keep them within himself or herself and must express them to others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73840946"/>
      </p:ext>
    </p:extLst>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2958405"/>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1" u="none" strike="noStrike" kern="1200" cap="none" spc="0" normalizeH="0" baseline="0" noProof="0" dirty="0">
                <a:ln>
                  <a:noFill/>
                </a:ln>
                <a:solidFill>
                  <a:srgbClr val="000000"/>
                </a:solidFill>
                <a:effectLst/>
                <a:uLnTx/>
                <a:uFillTx/>
                <a:latin typeface="Verdana" pitchFamily="34" charset="0"/>
                <a:ea typeface="+mn-ea"/>
                <a:cs typeface="+mn-cs"/>
              </a:rPr>
              <a:t>la </a:t>
            </a:r>
            <a:r>
              <a:rPr kumimoji="0" lang="en-US" sz="6000" b="1" i="1" u="none" strike="noStrike" kern="1200" cap="none" spc="0" normalizeH="0" baseline="0" noProof="0" dirty="0" err="1">
                <a:ln>
                  <a:noFill/>
                </a:ln>
                <a:solidFill>
                  <a:srgbClr val="000000"/>
                </a:solidFill>
                <a:effectLst/>
                <a:uLnTx/>
                <a:uFillTx/>
                <a:latin typeface="Verdana" pitchFamily="34" charset="0"/>
                <a:ea typeface="+mn-ea"/>
                <a:cs typeface="+mn-cs"/>
              </a:rPr>
              <a:t>Famiglia</a:t>
            </a:r>
            <a:endPar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1406856"/>
            <a:ext cx="7315200" cy="2246769"/>
          </a:xfrm>
        </p:spPr>
        <p:txBody>
          <a:bodyPr/>
          <a:lstStyle/>
          <a:p>
            <a:pPr marL="0" indent="0" algn="ctr" eaLnBrk="1" hangingPunct="1">
              <a:spcBef>
                <a:spcPts val="0"/>
              </a:spcBef>
              <a:buNone/>
            </a:pPr>
            <a:r>
              <a:rPr lang="en-US" sz="2800" dirty="0"/>
              <a:t>The</a:t>
            </a:r>
            <a:r>
              <a:rPr lang="en-US" sz="4000" dirty="0"/>
              <a:t> </a:t>
            </a:r>
            <a:r>
              <a:rPr lang="en-US" sz="3600" b="1" dirty="0"/>
              <a:t>family</a:t>
            </a:r>
            <a:r>
              <a:rPr lang="en-US" sz="3600" dirty="0"/>
              <a:t> </a:t>
            </a:r>
            <a:r>
              <a:rPr lang="en-US" sz="2800" dirty="0"/>
              <a:t>and the </a:t>
            </a:r>
            <a:br>
              <a:rPr lang="en-US" sz="2800" dirty="0"/>
            </a:br>
            <a:r>
              <a:rPr lang="en-US" sz="3600" b="1" dirty="0"/>
              <a:t>extended kinship groups </a:t>
            </a:r>
            <a:br>
              <a:rPr lang="en-US" sz="2800" dirty="0"/>
            </a:br>
            <a:r>
              <a:rPr lang="en-US" sz="2000" dirty="0"/>
              <a:t>are the </a:t>
            </a:r>
            <a:br>
              <a:rPr lang="en-US" sz="2800" dirty="0"/>
            </a:br>
            <a:r>
              <a:rPr lang="en-US" sz="2800" b="1" dirty="0"/>
              <a:t>basic building blocks for externalization</a:t>
            </a:r>
          </a:p>
          <a:p>
            <a:pPr eaLnBrk="1" hangingPunct="1">
              <a:spcBef>
                <a:spcPts val="0"/>
              </a:spcBef>
              <a:buNone/>
            </a:pPr>
            <a:endParaRPr lang="en-US" sz="12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0755" name="Rectangle 3"/>
          <p:cNvSpPr>
            <a:spLocks noGrp="1" noChangeArrowheads="1"/>
          </p:cNvSpPr>
          <p:nvPr>
            <p:ph type="body" idx="1"/>
          </p:nvPr>
        </p:nvSpPr>
        <p:spPr>
          <a:xfrm>
            <a:off x="914400" y="1338942"/>
            <a:ext cx="7315200" cy="5016758"/>
          </a:xfrm>
        </p:spPr>
        <p:txBody>
          <a:bodyPr/>
          <a:lstStyle/>
          <a:p>
            <a:pPr marL="0" indent="0" algn="ctr" eaLnBrk="1" hangingPunct="1">
              <a:buNone/>
            </a:pPr>
            <a:r>
              <a:rPr lang="en-US" sz="4000" b="1" dirty="0"/>
              <a:t>“Italians have had a difficult history.  The institutions have change, rulers have come and gone, and people have to survive.  And people do survive, thanks to their personal, unofficial relationships.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Tree>
    <p:extLst>
      <p:ext uri="{BB962C8B-B14F-4D97-AF65-F5344CB8AC3E}">
        <p14:creationId xmlns:p14="http://schemas.microsoft.com/office/powerpoint/2010/main" val="1555364527"/>
      </p:ext>
    </p:extLst>
  </p:cSld>
  <p:clrMapOvr>
    <a:masterClrMapping/>
  </p:clrMapOvr>
  <p:transition/>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3040040"/>
            <a:ext cx="7315200" cy="3046988"/>
          </a:xfrm>
        </p:spPr>
        <p:txBody>
          <a:bodyPr/>
          <a:lstStyle/>
          <a:p>
            <a:pPr lvl="1" eaLnBrk="1" hangingPunct="1">
              <a:spcBef>
                <a:spcPts val="0"/>
              </a:spcBef>
            </a:pPr>
            <a:r>
              <a:rPr lang="en-US" dirty="0"/>
              <a:t>Familial relationships tend to be </a:t>
            </a:r>
            <a:br>
              <a:rPr lang="en-US" dirty="0"/>
            </a:br>
            <a:r>
              <a:rPr lang="en-US" sz="3600" b="1" dirty="0"/>
              <a:t>close and emotional</a:t>
            </a:r>
          </a:p>
          <a:p>
            <a:pPr lvl="1" eaLnBrk="1" hangingPunct="1">
              <a:spcBef>
                <a:spcPts val="0"/>
              </a:spcBef>
            </a:pPr>
            <a:endParaRPr lang="en-US" sz="1600" b="1" dirty="0"/>
          </a:p>
          <a:p>
            <a:pPr lvl="1" eaLnBrk="1" hangingPunct="1">
              <a:spcBef>
                <a:spcPts val="0"/>
              </a:spcBef>
            </a:pPr>
            <a:r>
              <a:rPr lang="en-US" sz="2400" dirty="0">
                <a:solidFill>
                  <a:schemeClr val="accent1">
                    <a:lumMod val="90000"/>
                  </a:schemeClr>
                </a:solidFill>
              </a:rPr>
              <a:t>The behaviors found in the piazza are replicated within the family</a:t>
            </a:r>
          </a:p>
          <a:p>
            <a:pPr lvl="1" eaLnBrk="1" hangingPunct="1">
              <a:spcBef>
                <a:spcPts val="0"/>
              </a:spcBef>
            </a:pPr>
            <a:endParaRPr lang="en-US" sz="1600" dirty="0">
              <a:solidFill>
                <a:schemeClr val="accent1">
                  <a:lumMod val="90000"/>
                </a:schemeClr>
              </a:solidFill>
            </a:endParaRPr>
          </a:p>
          <a:p>
            <a:pPr lvl="1" eaLnBrk="1" hangingPunct="1">
              <a:spcBef>
                <a:spcPts val="0"/>
              </a:spcBef>
            </a:pPr>
            <a:r>
              <a:rPr lang="en-US" sz="2400" dirty="0">
                <a:solidFill>
                  <a:schemeClr val="accent1">
                    <a:lumMod val="90000"/>
                  </a:schemeClr>
                </a:solidFill>
              </a:rPr>
              <a:t>The family is generally seen as one’s greatest resource and protection against all troubles</a:t>
            </a:r>
          </a:p>
        </p:txBody>
      </p:sp>
      <p:sp>
        <p:nvSpPr>
          <p:cNvPr id="5" name="Rectangle 3"/>
          <p:cNvSpPr txBox="1">
            <a:spLocks noChangeArrowheads="1"/>
          </p:cNvSpPr>
          <p:nvPr/>
        </p:nvSpPr>
        <p:spPr bwMode="auto">
          <a:xfrm>
            <a:off x="914400" y="1145499"/>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000000"/>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000000"/>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3137863"/>
            <a:ext cx="7315200" cy="2985433"/>
          </a:xfrm>
        </p:spPr>
        <p:txBody>
          <a:bodyPr/>
          <a:lstStyle/>
          <a:p>
            <a:pPr lvl="1" eaLnBrk="1" hangingPunct="1">
              <a:spcBef>
                <a:spcPts val="0"/>
              </a:spcBef>
            </a:pPr>
            <a:r>
              <a:rPr lang="en-US" sz="2000" dirty="0">
                <a:solidFill>
                  <a:schemeClr val="accent1">
                    <a:lumMod val="90000"/>
                  </a:schemeClr>
                </a:solidFill>
              </a:rPr>
              <a:t>Familial relationships tend to be </a:t>
            </a:r>
            <a:br>
              <a:rPr lang="en-US" sz="2000" dirty="0">
                <a:solidFill>
                  <a:schemeClr val="accent1">
                    <a:lumMod val="90000"/>
                  </a:schemeClr>
                </a:solidFill>
              </a:rPr>
            </a:br>
            <a:r>
              <a:rPr lang="en-US" sz="2400" b="1" dirty="0">
                <a:solidFill>
                  <a:schemeClr val="accent1">
                    <a:lumMod val="90000"/>
                  </a:schemeClr>
                </a:solidFill>
              </a:rPr>
              <a:t>close and emotional</a:t>
            </a:r>
            <a:endParaRPr lang="en-US" b="1" dirty="0">
              <a:solidFill>
                <a:schemeClr val="accent1">
                  <a:lumMod val="90000"/>
                </a:schemeClr>
              </a:solidFill>
            </a:endParaRPr>
          </a:p>
          <a:p>
            <a:pPr lvl="1" eaLnBrk="1" hangingPunct="1">
              <a:spcBef>
                <a:spcPts val="0"/>
              </a:spcBef>
            </a:pPr>
            <a:endParaRPr lang="en-US" sz="1600" b="1" dirty="0">
              <a:solidFill>
                <a:schemeClr val="accent1">
                  <a:lumMod val="90000"/>
                </a:schemeClr>
              </a:solidFill>
            </a:endParaRPr>
          </a:p>
          <a:p>
            <a:pPr lvl="1" eaLnBrk="1" hangingPunct="1">
              <a:spcBef>
                <a:spcPts val="0"/>
              </a:spcBef>
            </a:pPr>
            <a:r>
              <a:rPr lang="en-US" dirty="0"/>
              <a:t>The behaviors found in the </a:t>
            </a:r>
            <a:r>
              <a:rPr lang="en-US" sz="3200" b="1" dirty="0"/>
              <a:t>piazza</a:t>
            </a:r>
            <a:r>
              <a:rPr lang="en-US" sz="3200" dirty="0"/>
              <a:t> </a:t>
            </a:r>
            <a:r>
              <a:rPr lang="en-US" dirty="0"/>
              <a:t>are replicated within the </a:t>
            </a:r>
            <a:r>
              <a:rPr lang="en-US" sz="3200" b="1" dirty="0"/>
              <a:t>family</a:t>
            </a:r>
            <a:endParaRPr lang="en-US" b="1" dirty="0"/>
          </a:p>
          <a:p>
            <a:pPr lvl="1" eaLnBrk="1" hangingPunct="1">
              <a:spcBef>
                <a:spcPts val="0"/>
              </a:spcBef>
            </a:pPr>
            <a:endParaRPr lang="en-US" sz="1600" dirty="0"/>
          </a:p>
          <a:p>
            <a:pPr lvl="1" eaLnBrk="1" hangingPunct="1">
              <a:spcBef>
                <a:spcPts val="0"/>
              </a:spcBef>
            </a:pPr>
            <a:r>
              <a:rPr lang="en-US" sz="2400" dirty="0">
                <a:solidFill>
                  <a:schemeClr val="accent1">
                    <a:lumMod val="90000"/>
                  </a:schemeClr>
                </a:solidFill>
              </a:rPr>
              <a:t>The family is generally seen as one’s greatest resource and protection against all troubles</a:t>
            </a:r>
          </a:p>
        </p:txBody>
      </p:sp>
      <p:sp>
        <p:nvSpPr>
          <p:cNvPr id="5"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3125478"/>
            <a:ext cx="7315200" cy="3054682"/>
          </a:xfrm>
        </p:spPr>
        <p:txBody>
          <a:bodyPr/>
          <a:lstStyle/>
          <a:p>
            <a:pPr lvl="1" eaLnBrk="1" hangingPunct="1">
              <a:spcBef>
                <a:spcPts val="0"/>
              </a:spcBef>
            </a:pPr>
            <a:r>
              <a:rPr lang="en-US" sz="2000" dirty="0">
                <a:solidFill>
                  <a:schemeClr val="accent1">
                    <a:lumMod val="90000"/>
                  </a:schemeClr>
                </a:solidFill>
              </a:rPr>
              <a:t>Familial relationships tend to be </a:t>
            </a:r>
            <a:br>
              <a:rPr lang="en-US" sz="2000" dirty="0">
                <a:solidFill>
                  <a:schemeClr val="accent1">
                    <a:lumMod val="90000"/>
                  </a:schemeClr>
                </a:solidFill>
              </a:rPr>
            </a:br>
            <a:r>
              <a:rPr lang="en-US" sz="2000" b="1" dirty="0">
                <a:solidFill>
                  <a:schemeClr val="accent1">
                    <a:lumMod val="90000"/>
                  </a:schemeClr>
                </a:solidFill>
              </a:rPr>
              <a:t>close and emotional</a:t>
            </a:r>
          </a:p>
          <a:p>
            <a:pPr lvl="1" eaLnBrk="1" hangingPunct="1">
              <a:spcBef>
                <a:spcPts val="0"/>
              </a:spcBef>
            </a:pPr>
            <a:endParaRPr lang="en-US" sz="1000" b="1" dirty="0">
              <a:solidFill>
                <a:schemeClr val="accent1">
                  <a:lumMod val="90000"/>
                </a:schemeClr>
              </a:solidFill>
            </a:endParaRPr>
          </a:p>
          <a:p>
            <a:pPr lvl="1" eaLnBrk="1" hangingPunct="1">
              <a:spcBef>
                <a:spcPts val="0"/>
              </a:spcBef>
            </a:pPr>
            <a:r>
              <a:rPr lang="en-US" sz="2000" dirty="0">
                <a:solidFill>
                  <a:schemeClr val="accent1">
                    <a:lumMod val="90000"/>
                  </a:schemeClr>
                </a:solidFill>
              </a:rPr>
              <a:t>The behaviors found in the piazza are replicated within the family</a:t>
            </a:r>
          </a:p>
          <a:p>
            <a:pPr lvl="1" eaLnBrk="1" hangingPunct="1">
              <a:spcBef>
                <a:spcPts val="0"/>
              </a:spcBef>
            </a:pPr>
            <a:endParaRPr lang="en-US" sz="1050" dirty="0">
              <a:solidFill>
                <a:schemeClr val="accent1">
                  <a:lumMod val="90000"/>
                </a:schemeClr>
              </a:solidFill>
            </a:endParaRPr>
          </a:p>
          <a:p>
            <a:pPr lvl="1" eaLnBrk="1" hangingPunct="1">
              <a:spcBef>
                <a:spcPts val="0"/>
              </a:spcBef>
            </a:pPr>
            <a:r>
              <a:rPr lang="en-US" dirty="0"/>
              <a:t>The family is generally seen as </a:t>
            </a:r>
            <a:br>
              <a:rPr lang="en-US" dirty="0"/>
            </a:br>
            <a:r>
              <a:rPr lang="en-US" sz="3200" b="1" dirty="0"/>
              <a:t>one’s greatest resource and protection against all troubles</a:t>
            </a:r>
            <a:endParaRPr lang="en-US" b="1" dirty="0"/>
          </a:p>
        </p:txBody>
      </p:sp>
      <p:sp>
        <p:nvSpPr>
          <p:cNvPr id="6"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7"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3558873"/>
            <a:ext cx="7315200" cy="1698927"/>
          </a:xfrm>
        </p:spPr>
        <p:txBody>
          <a:bodyPr/>
          <a:lstStyle/>
          <a:p>
            <a:pPr lvl="1" eaLnBrk="1" hangingPunct="1">
              <a:lnSpc>
                <a:spcPct val="90000"/>
              </a:lnSpc>
            </a:pPr>
            <a:r>
              <a:rPr lang="en-US" sz="3200" b="1" dirty="0"/>
              <a:t>Children</a:t>
            </a:r>
            <a:r>
              <a:rPr lang="en-US" sz="3200" dirty="0"/>
              <a:t> </a:t>
            </a:r>
            <a:r>
              <a:rPr lang="en-US" dirty="0"/>
              <a:t>are critically important, and normally, </a:t>
            </a:r>
            <a:r>
              <a:rPr lang="en-US" b="1" dirty="0"/>
              <a:t>everything is done for them</a:t>
            </a:r>
            <a:r>
              <a:rPr lang="en-US" dirty="0"/>
              <a:t>, even to the extent of satisfying their smallest wishes</a:t>
            </a:r>
          </a:p>
        </p:txBody>
      </p:sp>
      <p:sp>
        <p:nvSpPr>
          <p:cNvPr id="5"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3482522"/>
            <a:ext cx="7315200" cy="1865126"/>
          </a:xfrm>
        </p:spPr>
        <p:txBody>
          <a:bodyPr/>
          <a:lstStyle/>
          <a:p>
            <a:pPr lvl="1" eaLnBrk="1" hangingPunct="1">
              <a:lnSpc>
                <a:spcPct val="90000"/>
              </a:lnSpc>
            </a:pPr>
            <a:r>
              <a:rPr lang="en-US" sz="3200" b="1" dirty="0"/>
              <a:t>Parents often go without </a:t>
            </a:r>
            <a:r>
              <a:rPr lang="en-US" sz="3200" dirty="0"/>
              <a:t>comforts to pamper the and to see that they go to school and reach a higher rung on the social ladder</a:t>
            </a:r>
          </a:p>
        </p:txBody>
      </p:sp>
      <p:sp>
        <p:nvSpPr>
          <p:cNvPr id="5"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4542"/>
            <a:ext cx="8686800" cy="64196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2992165" y="6551842"/>
            <a:ext cx="314220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http://www.d.umn.edu/cla/faculty/troufs/anth1095/index.html#text</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spTree>
  </p:cSld>
  <p:clrMapOvr>
    <a:masterClrMapping/>
  </p:clrMapOvr>
  <p:transition/>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2784144"/>
            <a:ext cx="7315200" cy="3287054"/>
          </a:xfrm>
        </p:spPr>
        <p:txBody>
          <a:bodyPr/>
          <a:lstStyle/>
          <a:p>
            <a:pPr eaLnBrk="1" hangingPunct="1">
              <a:spcBef>
                <a:spcPts val="0"/>
              </a:spcBef>
              <a:buNone/>
            </a:pPr>
            <a:endParaRPr lang="en-US" sz="500" dirty="0">
              <a:solidFill>
                <a:schemeClr val="accent1">
                  <a:lumMod val="90000"/>
                </a:schemeClr>
              </a:solidFill>
            </a:endParaRPr>
          </a:p>
          <a:p>
            <a:pPr lvl="1" eaLnBrk="1" hangingPunct="1">
              <a:spcBef>
                <a:spcPts val="0"/>
              </a:spcBef>
            </a:pPr>
            <a:endParaRPr lang="en-US" sz="100" dirty="0">
              <a:solidFill>
                <a:schemeClr val="accent1">
                  <a:lumMod val="90000"/>
                </a:schemeClr>
              </a:solidFill>
            </a:endParaRPr>
          </a:p>
          <a:p>
            <a:pPr marL="0" indent="0" algn="ctr" eaLnBrk="1" hangingPunct="1">
              <a:buNone/>
            </a:pPr>
            <a:r>
              <a:rPr lang="en-US" dirty="0"/>
              <a:t>This attitude can be linked directly to…</a:t>
            </a:r>
            <a:endParaRPr lang="en-US" sz="1200" dirty="0"/>
          </a:p>
          <a:p>
            <a:pPr marL="742950" lvl="2" indent="-342900" eaLnBrk="1" hangingPunct="1"/>
            <a:r>
              <a:rPr lang="en-US" dirty="0">
                <a:solidFill>
                  <a:schemeClr val="accent1">
                    <a:lumMod val="90000"/>
                  </a:schemeClr>
                </a:solidFill>
              </a:rPr>
              <a:t>The constant </a:t>
            </a:r>
            <a:r>
              <a:rPr lang="en-US" sz="3200" b="1" dirty="0"/>
              <a:t>influx of foreigners </a:t>
            </a:r>
            <a:r>
              <a:rPr lang="en-US" dirty="0">
                <a:solidFill>
                  <a:schemeClr val="accent1">
                    <a:lumMod val="90000"/>
                  </a:schemeClr>
                </a:solidFill>
              </a:rPr>
              <a:t>who compete with the Italians for jobs</a:t>
            </a:r>
          </a:p>
          <a:p>
            <a:pPr marL="742950" lvl="2" indent="-342900" eaLnBrk="1" hangingPunct="1"/>
            <a:r>
              <a:rPr lang="en-US" dirty="0">
                <a:solidFill>
                  <a:schemeClr val="accent1">
                    <a:lumMod val="90000"/>
                  </a:schemeClr>
                </a:solidFill>
              </a:rPr>
              <a:t>Rapidly</a:t>
            </a:r>
            <a:r>
              <a:rPr lang="en-US" dirty="0"/>
              <a:t> </a:t>
            </a:r>
            <a:r>
              <a:rPr lang="en-US" sz="3200" b="1" dirty="0"/>
              <a:t>changing governments</a:t>
            </a:r>
            <a:endParaRPr lang="en-US" b="1" dirty="0"/>
          </a:p>
          <a:p>
            <a:pPr marL="742950" lvl="2" indent="-342900" eaLnBrk="1" hangingPunct="1"/>
            <a:r>
              <a:rPr lang="en-US" dirty="0">
                <a:solidFill>
                  <a:schemeClr val="accent1">
                    <a:lumMod val="90000"/>
                  </a:schemeClr>
                </a:solidFill>
              </a:rPr>
              <a:t>The overwhelming </a:t>
            </a:r>
            <a:r>
              <a:rPr lang="en-US" sz="3200" b="1" dirty="0"/>
              <a:t>natural disasters </a:t>
            </a:r>
            <a:r>
              <a:rPr lang="en-US" dirty="0">
                <a:solidFill>
                  <a:schemeClr val="accent1">
                    <a:lumMod val="90000"/>
                  </a:schemeClr>
                </a:solidFill>
              </a:rPr>
              <a:t>that have characterized Italian history</a:t>
            </a:r>
            <a:endParaRPr lang="en-US" dirty="0"/>
          </a:p>
        </p:txBody>
      </p:sp>
      <p:sp>
        <p:nvSpPr>
          <p:cNvPr id="7"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3235" name="Rectangle 3"/>
          <p:cNvSpPr>
            <a:spLocks noGrp="1" noChangeArrowheads="1"/>
          </p:cNvSpPr>
          <p:nvPr>
            <p:ph type="body" idx="1"/>
          </p:nvPr>
        </p:nvSpPr>
        <p:spPr>
          <a:xfrm>
            <a:off x="914400" y="3011536"/>
            <a:ext cx="7315200" cy="2523768"/>
          </a:xfrm>
        </p:spPr>
        <p:txBody>
          <a:bodyPr/>
          <a:lstStyle/>
          <a:p>
            <a:pPr lvl="1" eaLnBrk="1" hangingPunct="1">
              <a:spcBef>
                <a:spcPts val="0"/>
              </a:spcBef>
              <a:buNone/>
            </a:pPr>
            <a:endParaRPr lang="en-US" sz="100" dirty="0">
              <a:solidFill>
                <a:schemeClr val="accent1">
                  <a:lumMod val="90000"/>
                </a:schemeClr>
              </a:solidFill>
            </a:endParaRPr>
          </a:p>
          <a:p>
            <a:pPr marL="0" indent="0" algn="ctr" eaLnBrk="1" hangingPunct="1">
              <a:spcBef>
                <a:spcPts val="0"/>
              </a:spcBef>
              <a:buNone/>
            </a:pPr>
            <a:r>
              <a:rPr lang="en-US" sz="2800" dirty="0">
                <a:solidFill>
                  <a:schemeClr val="accent1">
                    <a:lumMod val="90000"/>
                  </a:schemeClr>
                </a:solidFill>
              </a:rPr>
              <a:t>Externalization plays a part </a:t>
            </a:r>
            <a:br>
              <a:rPr lang="en-US" sz="2800" dirty="0">
                <a:solidFill>
                  <a:schemeClr val="accent1">
                    <a:lumMod val="90000"/>
                  </a:schemeClr>
                </a:solidFill>
              </a:rPr>
            </a:br>
            <a:r>
              <a:rPr lang="en-US" sz="2800" dirty="0">
                <a:solidFill>
                  <a:schemeClr val="accent1">
                    <a:lumMod val="90000"/>
                  </a:schemeClr>
                </a:solidFill>
              </a:rPr>
              <a:t>in this support, because </a:t>
            </a:r>
            <a:br>
              <a:rPr lang="en-US" dirty="0"/>
            </a:br>
            <a:r>
              <a:rPr lang="en-US" b="1" dirty="0"/>
              <a:t>the family views its children as public expressions </a:t>
            </a:r>
          </a:p>
          <a:p>
            <a:pPr marL="0" indent="0" algn="ctr" eaLnBrk="1" hangingPunct="1">
              <a:spcBef>
                <a:spcPts val="0"/>
              </a:spcBef>
              <a:buNone/>
            </a:pPr>
            <a:r>
              <a:rPr lang="en-US" b="1" dirty="0"/>
              <a:t>of its values and lifestyles</a:t>
            </a:r>
          </a:p>
        </p:txBody>
      </p:sp>
      <p:sp>
        <p:nvSpPr>
          <p:cNvPr id="5"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3"/>
          <p:cNvSpPr txBox="1">
            <a:spLocks noChangeArrowheads="1"/>
          </p:cNvSpPr>
          <p:nvPr/>
        </p:nvSpPr>
        <p:spPr bwMode="auto">
          <a:xfrm>
            <a:off x="900752" y="3061648"/>
            <a:ext cx="7315200" cy="3231654"/>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Family connections</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are often </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extremely important for handling problems and getting ahead</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a:ea typeface="+mn-ea"/>
              <a:cs typeface="+mn-cs"/>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2800" b="0" i="0" u="none" strike="noStrike" kern="0" cap="none" spc="0" normalizeH="0" baseline="0" noProof="0" dirty="0">
                <a:ln>
                  <a:noFill/>
                </a:ln>
                <a:solidFill>
                  <a:srgbClr val="000000"/>
                </a:solidFill>
                <a:effectLst/>
                <a:uLnTx/>
                <a:uFillTx/>
                <a:latin typeface="Arial"/>
                <a:ea typeface="+mn-ea"/>
                <a:cs typeface="+mn-cs"/>
              </a:rPr>
              <a:t>Outside the family, official and legal authority is frequently considered hostile until proven otherwise</a:t>
            </a:r>
          </a:p>
        </p:txBody>
      </p:sp>
      <p:sp>
        <p:nvSpPr>
          <p:cNvPr id="7"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3"/>
          <p:cNvSpPr txBox="1">
            <a:spLocks noChangeArrowheads="1"/>
          </p:cNvSpPr>
          <p:nvPr/>
        </p:nvSpPr>
        <p:spPr bwMode="auto">
          <a:xfrm>
            <a:off x="900752" y="3061648"/>
            <a:ext cx="7315200" cy="35024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BBE0E3"/>
                </a:solidFill>
                <a:effectLst/>
                <a:uLnTx/>
                <a:uFillTx/>
                <a:latin typeface="Arial"/>
                <a:ea typeface="+mn-ea"/>
                <a:cs typeface="+mn-cs"/>
              </a:rPr>
              <a:t>Family connections</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BBE0E3"/>
                </a:solidFill>
                <a:effectLst/>
                <a:uLnTx/>
                <a:uFillTx/>
                <a:latin typeface="Arial"/>
                <a:ea typeface="+mn-ea"/>
                <a:cs typeface="+mn-cs"/>
              </a:rPr>
              <a:t>are often </a:t>
            </a:r>
          </a:p>
          <a:p>
            <a:pPr marL="0" marR="0" lvl="0" indent="0" algn="ctr" defTabSz="914400" rtl="0" eaLnBrk="1" fontAlgn="base" latinLnBrk="0" hangingPunct="1">
              <a:lnSpc>
                <a:spcPct val="80000"/>
              </a:lnSpc>
              <a:spcBef>
                <a:spcPct val="20000"/>
              </a:spcBef>
              <a:spcAft>
                <a:spcPct val="0"/>
              </a:spcAft>
              <a:buClrTx/>
              <a:buSzTx/>
              <a:buFontTx/>
              <a:buNone/>
              <a:tabLst/>
              <a:defRPr/>
            </a:pPr>
            <a:r>
              <a:rPr kumimoji="0" lang="en-US" sz="2400" b="1" i="0" u="none" strike="noStrike" kern="0" cap="none" spc="0" normalizeH="0" baseline="0" noProof="0" dirty="0">
                <a:ln>
                  <a:noFill/>
                </a:ln>
                <a:solidFill>
                  <a:srgbClr val="BBE0E3"/>
                </a:solidFill>
                <a:effectLst/>
                <a:uLnTx/>
                <a:uFillTx/>
                <a:latin typeface="Arial"/>
                <a:ea typeface="+mn-ea"/>
                <a:cs typeface="+mn-cs"/>
              </a:rPr>
              <a:t>extremely important for handling problems and getting ahead</a:t>
            </a:r>
          </a:p>
          <a:p>
            <a:pPr marL="0" marR="0" lvl="0" indent="0" algn="ctr" defTabSz="914400" rtl="0" eaLnBrk="1" fontAlgn="base" latinLnBrk="0" hangingPunct="1">
              <a:lnSpc>
                <a:spcPct val="80000"/>
              </a:lnSpc>
              <a:spcBef>
                <a:spcPct val="20000"/>
              </a:spcBef>
              <a:spcAft>
                <a:spcPct val="0"/>
              </a:spcAft>
              <a:buClrTx/>
              <a:buSzTx/>
              <a:buFontTx/>
              <a:buNone/>
              <a:tabLst/>
              <a:defRPr/>
            </a:pPr>
            <a:endParaRPr kumimoji="0" lang="en-US" sz="1600" b="0" i="0" u="none" strike="noStrike" kern="0" cap="none" spc="0" normalizeH="0" baseline="0" noProof="0" dirty="0">
              <a:ln>
                <a:noFill/>
              </a:ln>
              <a:solidFill>
                <a:srgbClr val="000000"/>
              </a:solidFill>
              <a:effectLst/>
              <a:uLnTx/>
              <a:uFillTx/>
              <a:latin typeface="Arial"/>
              <a:ea typeface="+mn-ea"/>
              <a:cs typeface="+mn-cs"/>
            </a:endParaRPr>
          </a:p>
          <a:p>
            <a:pPr marL="742950" marR="0" lvl="1" indent="-285750" algn="l" defTabSz="914400" rtl="0" eaLnBrk="1" fontAlgn="base" latinLnBrk="0" hangingPunct="1">
              <a:lnSpc>
                <a:spcPct val="80000"/>
              </a:lnSpc>
              <a:spcBef>
                <a:spcPct val="20000"/>
              </a:spcBef>
              <a:spcAft>
                <a:spcPct val="0"/>
              </a:spcAft>
              <a:buClrTx/>
              <a:buSzTx/>
              <a:buFontTx/>
              <a:buChar char="–"/>
              <a:tabLst/>
              <a:defRPr/>
            </a:pPr>
            <a:r>
              <a:rPr kumimoji="0" lang="en-US" sz="2800" b="1" i="0" u="none" strike="noStrike" kern="0" cap="none" spc="0" normalizeH="0" baseline="0" noProof="0" dirty="0">
                <a:ln>
                  <a:noFill/>
                </a:ln>
                <a:solidFill>
                  <a:srgbClr val="000000"/>
                </a:solidFill>
                <a:effectLst/>
                <a:uLnTx/>
                <a:uFillTx/>
                <a:latin typeface="Arial"/>
                <a:ea typeface="+mn-ea"/>
                <a:cs typeface="+mn-cs"/>
              </a:rPr>
              <a:t>Closeness within the family is transferred to outside relationships and brings a personal edge to most social interactions</a:t>
            </a:r>
          </a:p>
          <a:p>
            <a:pPr marL="742950" marR="0" lvl="1" indent="-285750" algn="l" defTabSz="914400" rtl="0" eaLnBrk="1" fontAlgn="base" latinLnBrk="0" hangingPunct="1">
              <a:lnSpc>
                <a:spcPct val="80000"/>
              </a:lnSpc>
              <a:spcBef>
                <a:spcPct val="20000"/>
              </a:spcBef>
              <a:spcAft>
                <a:spcPct val="0"/>
              </a:spcAft>
              <a:buClrTx/>
              <a:buSzTx/>
              <a:buFontTx/>
              <a:buChar char="–"/>
              <a:tabLst/>
              <a:defRPr/>
            </a:pPr>
            <a:endParaRPr kumimoji="0" lang="en-US" sz="2400" b="0" i="0" u="none" strike="noStrike" kern="0" cap="none" spc="0" normalizeH="0" baseline="0" noProof="0" dirty="0">
              <a:ln>
                <a:noFill/>
              </a:ln>
              <a:solidFill>
                <a:srgbClr val="000000"/>
              </a:solidFill>
              <a:effectLst/>
              <a:uLnTx/>
              <a:uFillTx/>
              <a:latin typeface="Arial"/>
              <a:ea typeface="+mn-ea"/>
              <a:cs typeface="+mn-cs"/>
            </a:endParaRPr>
          </a:p>
        </p:txBody>
      </p:sp>
      <p:sp>
        <p:nvSpPr>
          <p:cNvPr id="7" name="Rectangle 3"/>
          <p:cNvSpPr txBox="1">
            <a:spLocks noChangeArrowheads="1"/>
          </p:cNvSpPr>
          <p:nvPr/>
        </p:nvSpPr>
        <p:spPr bwMode="auto">
          <a:xfrm>
            <a:off x="914400" y="1159147"/>
            <a:ext cx="7315200" cy="164660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The</a:t>
            </a:r>
            <a:r>
              <a:rPr kumimoji="0" lang="en-US" sz="2800" b="0" i="0" u="none" strike="noStrike" kern="0" cap="none" spc="0" normalizeH="0" baseline="0" noProof="0" dirty="0">
                <a:ln>
                  <a:noFill/>
                </a:ln>
                <a:solidFill>
                  <a:srgbClr val="000000"/>
                </a:solidFill>
                <a:effectLst/>
                <a:uLnTx/>
                <a:uFillTx/>
                <a:latin typeface="Arial"/>
                <a:ea typeface="+mn-ea"/>
                <a:cs typeface="+mn-cs"/>
              </a:rPr>
              <a:t> </a:t>
            </a: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family</a:t>
            </a:r>
            <a:r>
              <a:rPr kumimoji="0" lang="en-US" sz="3200" b="0" i="0" u="none" strike="noStrike" kern="0" cap="none" spc="0" normalizeH="0" baseline="0" noProof="0" dirty="0">
                <a:ln>
                  <a:noFill/>
                </a:ln>
                <a:solidFill>
                  <a:srgbClr val="BBE0E3">
                    <a:lumMod val="90000"/>
                  </a:srgbClr>
                </a:solidFill>
                <a:effectLst/>
                <a:uLnTx/>
                <a:uFillTx/>
                <a:latin typeface="Arial"/>
                <a:ea typeface="+mn-ea"/>
                <a:cs typeface="+mn-cs"/>
              </a:rPr>
              <a:t> </a:t>
            </a:r>
            <a: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t>and the </a:t>
            </a:r>
            <a:br>
              <a:rPr kumimoji="0" lang="en-US" sz="28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3200" b="1" i="0" u="none" strike="noStrike" kern="0" cap="none" spc="0" normalizeH="0" baseline="0" noProof="0" dirty="0">
                <a:ln>
                  <a:noFill/>
                </a:ln>
                <a:solidFill>
                  <a:srgbClr val="BBE0E3">
                    <a:lumMod val="90000"/>
                  </a:srgbClr>
                </a:solidFill>
                <a:effectLst/>
                <a:uLnTx/>
                <a:uFillTx/>
                <a:latin typeface="Arial"/>
                <a:ea typeface="+mn-ea"/>
                <a:cs typeface="+mn-cs"/>
              </a:rPr>
              <a:t>extended kinship groups </a:t>
            </a:r>
            <a:br>
              <a:rPr kumimoji="0" lang="en-US" sz="2800" b="0" i="0" u="none" strike="noStrike" kern="0" cap="none" spc="0" normalizeH="0" baseline="0" noProof="0" dirty="0">
                <a:ln>
                  <a:noFill/>
                </a:ln>
                <a:solidFill>
                  <a:srgbClr val="000000"/>
                </a:solidFill>
                <a:effectLst/>
                <a:uLnTx/>
                <a:uFillTx/>
                <a:latin typeface="Arial"/>
                <a:ea typeface="+mn-ea"/>
                <a:cs typeface="+mn-cs"/>
              </a:rPr>
            </a:br>
            <a:r>
              <a:rPr kumimoji="0" lang="en-US" sz="1600" b="0" i="0" u="none" strike="noStrike" kern="0" cap="none" spc="0" normalizeH="0" baseline="0" noProof="0" dirty="0">
                <a:ln>
                  <a:noFill/>
                </a:ln>
                <a:solidFill>
                  <a:srgbClr val="BBE0E3">
                    <a:lumMod val="90000"/>
                  </a:srgbClr>
                </a:solidFill>
                <a:effectLst/>
                <a:uLnTx/>
                <a:uFillTx/>
                <a:latin typeface="Arial"/>
                <a:ea typeface="+mn-ea"/>
                <a:cs typeface="+mn-cs"/>
              </a:rPr>
              <a:t>are the </a:t>
            </a:r>
            <a:br>
              <a:rPr kumimoji="0" lang="en-US" sz="2000" b="0" i="0" u="none" strike="noStrike" kern="0" cap="none" spc="0" normalizeH="0" baseline="0" noProof="0" dirty="0">
                <a:ln>
                  <a:noFill/>
                </a:ln>
                <a:solidFill>
                  <a:srgbClr val="BBE0E3">
                    <a:lumMod val="90000"/>
                  </a:srgbClr>
                </a:solidFill>
                <a:effectLst/>
                <a:uLnTx/>
                <a:uFillTx/>
                <a:latin typeface="Arial"/>
                <a:ea typeface="+mn-ea"/>
                <a:cs typeface="+mn-cs"/>
              </a:rPr>
            </a:br>
            <a:r>
              <a:rPr kumimoji="0" lang="en-US" sz="2000" b="1" i="0" u="none" strike="noStrike" kern="0" cap="none" spc="0" normalizeH="0" baseline="0" noProof="0" dirty="0">
                <a:ln>
                  <a:noFill/>
                </a:ln>
                <a:solidFill>
                  <a:srgbClr val="BBE0E3">
                    <a:lumMod val="90000"/>
                  </a:srgbClr>
                </a:solidFill>
                <a:effectLst/>
                <a:uLnTx/>
                <a:uFillTx/>
                <a:latin typeface="Arial"/>
                <a:ea typeface="+mn-ea"/>
                <a:cs typeface="+mn-cs"/>
              </a:rPr>
              <a:t>basic building blocks for externalization</a:t>
            </a:r>
            <a:endParaRPr kumimoji="0" lang="en-US" sz="100" b="0" i="0"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29379" name="Rectangle 3"/>
          <p:cNvSpPr>
            <a:spLocks noGrp="1" noChangeArrowheads="1"/>
          </p:cNvSpPr>
          <p:nvPr>
            <p:ph type="body" idx="1"/>
          </p:nvPr>
        </p:nvSpPr>
        <p:spPr>
          <a:xfrm>
            <a:off x="914400" y="1548110"/>
            <a:ext cx="7315200" cy="4616648"/>
          </a:xfrm>
        </p:spPr>
        <p:txBody>
          <a:bodyPr/>
          <a:lstStyle/>
          <a:p>
            <a:pPr marL="0" indent="0" algn="ctr" eaLnBrk="1" hangingPunct="1">
              <a:spcBef>
                <a:spcPts val="0"/>
              </a:spcBef>
              <a:buNone/>
            </a:pPr>
            <a:r>
              <a:rPr lang="en-US" sz="2400" dirty="0"/>
              <a:t>In the Italian </a:t>
            </a:r>
            <a:r>
              <a:rPr lang="en-US" dirty="0"/>
              <a:t>business environment, </a:t>
            </a:r>
          </a:p>
          <a:p>
            <a:pPr marL="0" indent="0" algn="ctr" eaLnBrk="1" hangingPunct="1">
              <a:spcBef>
                <a:spcPts val="0"/>
              </a:spcBef>
              <a:buNone/>
            </a:pPr>
            <a:r>
              <a:rPr lang="en-US" dirty="0"/>
              <a:t>family contacts tend to be necessary </a:t>
            </a:r>
          </a:p>
          <a:p>
            <a:pPr marL="0" indent="0" algn="ctr" eaLnBrk="1" hangingPunct="1">
              <a:spcBef>
                <a:spcPts val="0"/>
              </a:spcBef>
              <a:buNone/>
            </a:pPr>
            <a:r>
              <a:rPr lang="en-US" sz="2400" dirty="0"/>
              <a:t>to run a successful company</a:t>
            </a:r>
          </a:p>
          <a:p>
            <a:pPr eaLnBrk="1" hangingPunct="1">
              <a:spcBef>
                <a:spcPts val="0"/>
              </a:spcBef>
            </a:pPr>
            <a:endParaRPr lang="en-US" sz="1400" dirty="0"/>
          </a:p>
          <a:p>
            <a:pPr lvl="1" eaLnBrk="1" hangingPunct="1">
              <a:spcBef>
                <a:spcPts val="0"/>
              </a:spcBef>
            </a:pPr>
            <a:r>
              <a:rPr lang="en-US" sz="2000" dirty="0"/>
              <a:t>An example of the importance of contacts is the </a:t>
            </a:r>
            <a:r>
              <a:rPr lang="en-US" sz="2400" b="1" dirty="0"/>
              <a:t>general lack of hiring policies</a:t>
            </a:r>
            <a:endParaRPr lang="en-US" sz="2000" b="1" dirty="0"/>
          </a:p>
          <a:p>
            <a:pPr lvl="1" eaLnBrk="1" hangingPunct="1">
              <a:spcBef>
                <a:spcPts val="0"/>
              </a:spcBef>
            </a:pPr>
            <a:endParaRPr lang="en-US" sz="1200" dirty="0"/>
          </a:p>
          <a:p>
            <a:pPr lvl="1" eaLnBrk="1" hangingPunct="1">
              <a:spcBef>
                <a:spcPts val="0"/>
              </a:spcBef>
            </a:pPr>
            <a:r>
              <a:rPr lang="en-US" sz="2000" dirty="0"/>
              <a:t>Hiring is usually accomplished through </a:t>
            </a:r>
            <a:r>
              <a:rPr lang="en-US" sz="2400" b="1" dirty="0"/>
              <a:t>personal connections</a:t>
            </a:r>
            <a:r>
              <a:rPr lang="en-US" sz="2000" dirty="0"/>
              <a:t> and recommendations</a:t>
            </a:r>
          </a:p>
          <a:p>
            <a:pPr lvl="1" eaLnBrk="1" hangingPunct="1">
              <a:spcBef>
                <a:spcPts val="0"/>
              </a:spcBef>
            </a:pPr>
            <a:endParaRPr lang="en-US" sz="1200" dirty="0"/>
          </a:p>
          <a:p>
            <a:pPr lvl="1" eaLnBrk="1" hangingPunct="1">
              <a:spcBef>
                <a:spcPts val="0"/>
              </a:spcBef>
            </a:pPr>
            <a:r>
              <a:rPr lang="en-US" sz="2000" dirty="0"/>
              <a:t>Many corporations select people on the basis of their </a:t>
            </a:r>
            <a:r>
              <a:rPr lang="en-US" sz="2400" b="1" dirty="0"/>
              <a:t>relationship with that person or his or her family</a:t>
            </a:r>
            <a:endParaRPr lang="en-US" sz="2000"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9379">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9379">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937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30403" name="Rectangle 3"/>
          <p:cNvSpPr>
            <a:spLocks noGrp="1" noChangeArrowheads="1"/>
          </p:cNvSpPr>
          <p:nvPr>
            <p:ph type="body" idx="1"/>
          </p:nvPr>
        </p:nvSpPr>
        <p:spPr>
          <a:xfrm>
            <a:off x="914400" y="1678511"/>
            <a:ext cx="7315200" cy="4659737"/>
          </a:xfrm>
        </p:spPr>
        <p:txBody>
          <a:bodyPr/>
          <a:lstStyle/>
          <a:p>
            <a:pPr marL="0" indent="0" algn="ctr" eaLnBrk="1" hangingPunct="1">
              <a:buNone/>
            </a:pPr>
            <a:r>
              <a:rPr lang="en-US" sz="2400" dirty="0"/>
              <a:t>“The family remains the center and stronghold of Italian life, despite all modern trends, where the </a:t>
            </a:r>
          </a:p>
          <a:p>
            <a:pPr marL="0" indent="0" algn="ctr" eaLnBrk="1" hangingPunct="1">
              <a:buNone/>
            </a:pPr>
            <a:r>
              <a:rPr lang="en-US" b="1" dirty="0"/>
              <a:t>role of each member</a:t>
            </a:r>
            <a:endParaRPr lang="en-US" sz="2800" dirty="0"/>
          </a:p>
          <a:p>
            <a:pPr marL="0" indent="0" algn="ctr" eaLnBrk="1" hangingPunct="1">
              <a:buNone/>
            </a:pPr>
            <a:r>
              <a:rPr lang="en-US" sz="2400" dirty="0"/>
              <a:t>is understood and performed as elaborately as any Italian opera.”</a:t>
            </a:r>
          </a:p>
          <a:p>
            <a:pPr eaLnBrk="1" hangingPunct="1"/>
            <a:endParaRPr lang="en-US" sz="1050" dirty="0"/>
          </a:p>
          <a:p>
            <a:pPr lvl="1" eaLnBrk="1" hangingPunct="1"/>
            <a:r>
              <a:rPr lang="en-US" dirty="0"/>
              <a:t>Although </a:t>
            </a:r>
            <a:r>
              <a:rPr lang="en-US" sz="3600" b="1" dirty="0"/>
              <a:t>men</a:t>
            </a:r>
            <a:r>
              <a:rPr lang="en-US" sz="3600" dirty="0"/>
              <a:t> </a:t>
            </a:r>
            <a:r>
              <a:rPr lang="en-US" dirty="0"/>
              <a:t>are the official leaders of the families, and </a:t>
            </a:r>
            <a:r>
              <a:rPr lang="en-US" sz="3600" b="1" dirty="0"/>
              <a:t>women</a:t>
            </a:r>
            <a:r>
              <a:rPr lang="en-US" sz="3600" dirty="0"/>
              <a:t> </a:t>
            </a:r>
            <a:r>
              <a:rPr lang="en-US" dirty="0"/>
              <a:t>are subordinate to them, the reality of family life is much more </a:t>
            </a:r>
            <a:r>
              <a:rPr lang="en-US" sz="3600" b="1" dirty="0"/>
              <a:t>complex</a:t>
            </a: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31427" name="Rectangle 3"/>
          <p:cNvSpPr>
            <a:spLocks noGrp="1" noChangeArrowheads="1"/>
          </p:cNvSpPr>
          <p:nvPr>
            <p:ph type="body" idx="1"/>
          </p:nvPr>
        </p:nvSpPr>
        <p:spPr>
          <a:xfrm>
            <a:off x="914400" y="2083742"/>
            <a:ext cx="7315200" cy="3908762"/>
          </a:xfrm>
        </p:spPr>
        <p:txBody>
          <a:bodyPr/>
          <a:lstStyle/>
          <a:p>
            <a:pPr marL="0" indent="0" algn="ctr" eaLnBrk="1" hangingPunct="1">
              <a:spcBef>
                <a:spcPts val="0"/>
              </a:spcBef>
              <a:buNone/>
            </a:pPr>
            <a:r>
              <a:rPr lang="en-US" sz="2800" dirty="0"/>
              <a:t>“The main character in the family, </a:t>
            </a:r>
          </a:p>
          <a:p>
            <a:pPr marL="0" indent="0" algn="ctr" eaLnBrk="1" hangingPunct="1">
              <a:spcBef>
                <a:spcPts val="0"/>
              </a:spcBef>
              <a:buNone/>
            </a:pPr>
            <a:r>
              <a:rPr lang="en-US" sz="2800" dirty="0"/>
              <a:t>who might be compared to </a:t>
            </a:r>
          </a:p>
          <a:p>
            <a:pPr marL="0" indent="0" algn="ctr" eaLnBrk="1" hangingPunct="1">
              <a:spcBef>
                <a:spcPts val="0"/>
              </a:spcBef>
              <a:buNone/>
            </a:pPr>
            <a:r>
              <a:rPr lang="en-US" dirty="0"/>
              <a:t>the </a:t>
            </a:r>
            <a:r>
              <a:rPr lang="en-US" sz="3600" b="1" dirty="0"/>
              <a:t>lead tenor</a:t>
            </a:r>
            <a:r>
              <a:rPr lang="en-US" dirty="0"/>
              <a:t>, is </a:t>
            </a:r>
            <a:r>
              <a:rPr lang="en-US" sz="3600" b="1" dirty="0"/>
              <a:t>the father</a:t>
            </a:r>
            <a:r>
              <a:rPr lang="en-US" dirty="0"/>
              <a:t>.”</a:t>
            </a:r>
          </a:p>
          <a:p>
            <a:pPr eaLnBrk="1" hangingPunct="1">
              <a:spcBef>
                <a:spcPts val="0"/>
              </a:spcBef>
            </a:pPr>
            <a:endParaRPr lang="en-US" sz="2400" dirty="0"/>
          </a:p>
          <a:p>
            <a:pPr lvl="1" eaLnBrk="1" hangingPunct="1">
              <a:spcBef>
                <a:spcPts val="0"/>
              </a:spcBef>
            </a:pPr>
            <a:r>
              <a:rPr lang="en-US" sz="2400" dirty="0"/>
              <a:t>He is in charge of the family’s general affairs</a:t>
            </a:r>
          </a:p>
          <a:p>
            <a:pPr lvl="1" eaLnBrk="1" hangingPunct="1">
              <a:spcBef>
                <a:spcPts val="0"/>
              </a:spcBef>
            </a:pPr>
            <a:endParaRPr lang="en-US" sz="1600" dirty="0"/>
          </a:p>
          <a:p>
            <a:pPr lvl="1" eaLnBrk="1" hangingPunct="1">
              <a:spcBef>
                <a:spcPts val="0"/>
              </a:spcBef>
            </a:pPr>
            <a:r>
              <a:rPr lang="en-US" dirty="0">
                <a:solidFill>
                  <a:schemeClr val="accent1"/>
                </a:solidFill>
              </a:rPr>
              <a:t>Although he holds center stage, </a:t>
            </a:r>
            <a:br>
              <a:rPr lang="en-US" dirty="0"/>
            </a:br>
            <a:r>
              <a:rPr lang="en-US" sz="3200" b="1" dirty="0"/>
              <a:t>his wife </a:t>
            </a:r>
            <a:r>
              <a:rPr lang="en-US" dirty="0"/>
              <a:t>is an equally important figure, like </a:t>
            </a:r>
            <a:r>
              <a:rPr lang="en-US" sz="3200" b="1" dirty="0"/>
              <a:t>the lead soprano</a:t>
            </a:r>
            <a:endParaRPr lang="en-US" b="1"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32451" name="Rectangle 3"/>
          <p:cNvSpPr>
            <a:spLocks noGrp="1" noChangeArrowheads="1"/>
          </p:cNvSpPr>
          <p:nvPr>
            <p:ph type="body" idx="1"/>
          </p:nvPr>
        </p:nvSpPr>
        <p:spPr>
          <a:xfrm>
            <a:off x="914400" y="1600200"/>
            <a:ext cx="7315200" cy="4955203"/>
          </a:xfrm>
        </p:spPr>
        <p:txBody>
          <a:bodyPr/>
          <a:lstStyle/>
          <a:p>
            <a:pPr marL="0" indent="0" algn="ctr" eaLnBrk="1" hangingPunct="1">
              <a:spcBef>
                <a:spcPts val="0"/>
              </a:spcBef>
              <a:buNone/>
            </a:pPr>
            <a:r>
              <a:rPr lang="en-US" b="1" dirty="0"/>
              <a:t>“The Italian father may be the head of the family, </a:t>
            </a:r>
          </a:p>
          <a:p>
            <a:pPr marL="0" indent="0" algn="ctr" eaLnBrk="1" hangingPunct="1">
              <a:spcBef>
                <a:spcPts val="0"/>
              </a:spcBef>
              <a:buNone/>
            </a:pPr>
            <a:r>
              <a:rPr lang="en-US" b="1" dirty="0"/>
              <a:t>but the mother is its heart.” </a:t>
            </a:r>
          </a:p>
          <a:p>
            <a:pPr eaLnBrk="1" hangingPunct="1">
              <a:spcBef>
                <a:spcPts val="0"/>
              </a:spcBef>
            </a:pPr>
            <a:endParaRPr lang="en-US" sz="1600" dirty="0"/>
          </a:p>
          <a:p>
            <a:pPr lvl="1" eaLnBrk="1" hangingPunct="1">
              <a:spcBef>
                <a:spcPts val="0"/>
              </a:spcBef>
            </a:pPr>
            <a:r>
              <a:rPr lang="en-US" sz="2400" dirty="0"/>
              <a:t>Yielding authority to the father, she traditionally </a:t>
            </a:r>
            <a:r>
              <a:rPr lang="en-US" b="1" dirty="0"/>
              <a:t>assumes total control of the emotional realm of the family</a:t>
            </a:r>
            <a:endParaRPr lang="en-US" sz="2400" b="1" dirty="0"/>
          </a:p>
          <a:p>
            <a:pPr lvl="1" eaLnBrk="1" hangingPunct="1">
              <a:spcBef>
                <a:spcPts val="0"/>
              </a:spcBef>
            </a:pPr>
            <a:endParaRPr lang="en-US" sz="1600" dirty="0"/>
          </a:p>
          <a:p>
            <a:pPr lvl="1" eaLnBrk="1" hangingPunct="1">
              <a:spcBef>
                <a:spcPts val="0"/>
              </a:spcBef>
            </a:pPr>
            <a:r>
              <a:rPr lang="en-US" sz="2400" dirty="0"/>
              <a:t>The mother usually </a:t>
            </a:r>
            <a:r>
              <a:rPr lang="en-US" b="1" dirty="0"/>
              <a:t>manages the family </a:t>
            </a:r>
            <a:r>
              <a:rPr lang="en-US" sz="2400" dirty="0"/>
              <a:t>in a </a:t>
            </a:r>
            <a:r>
              <a:rPr lang="en-US" b="1" dirty="0"/>
              <a:t>subtle</a:t>
            </a:r>
            <a:r>
              <a:rPr lang="en-US" sz="2400" dirty="0"/>
              <a:t>, almost imperceptible way</a:t>
            </a:r>
          </a:p>
          <a:p>
            <a:pPr lvl="1" eaLnBrk="1" hangingPunct="1">
              <a:spcBef>
                <a:spcPts val="0"/>
              </a:spcBef>
            </a:pPr>
            <a:endParaRPr lang="en-US" sz="800" dirty="0"/>
          </a:p>
          <a:p>
            <a:pPr lvl="2" eaLnBrk="1" hangingPunct="1">
              <a:spcBef>
                <a:spcPts val="0"/>
              </a:spcBef>
            </a:pPr>
            <a:r>
              <a:rPr lang="en-US" sz="2000" dirty="0"/>
              <a:t>She soothes the father’s feelings while avoiding open conflicts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2451">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2451">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32451">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32451" name="Rectangle 3"/>
          <p:cNvSpPr>
            <a:spLocks noGrp="1" noChangeArrowheads="1"/>
          </p:cNvSpPr>
          <p:nvPr>
            <p:ph type="body" idx="1"/>
          </p:nvPr>
        </p:nvSpPr>
        <p:spPr>
          <a:xfrm>
            <a:off x="914400" y="1600200"/>
            <a:ext cx="7315200" cy="2800767"/>
          </a:xfrm>
        </p:spPr>
        <p:txBody>
          <a:bodyPr/>
          <a:lstStyle/>
          <a:p>
            <a:pPr marL="0" indent="0" algn="ctr" eaLnBrk="1" hangingPunct="1">
              <a:spcBef>
                <a:spcPts val="0"/>
              </a:spcBef>
              <a:buNone/>
            </a:pPr>
            <a:r>
              <a:rPr lang="en-US" sz="2800" b="1" dirty="0">
                <a:solidFill>
                  <a:schemeClr val="accent1"/>
                </a:solidFill>
              </a:rPr>
              <a:t>“The Italian father may be the head of the family, </a:t>
            </a:r>
          </a:p>
          <a:p>
            <a:pPr marL="0" indent="0" algn="ctr" eaLnBrk="1" hangingPunct="1">
              <a:spcBef>
                <a:spcPts val="0"/>
              </a:spcBef>
              <a:buNone/>
            </a:pPr>
            <a:r>
              <a:rPr lang="en-US" sz="2800" b="1" dirty="0">
                <a:solidFill>
                  <a:schemeClr val="accent1"/>
                </a:solidFill>
              </a:rPr>
              <a:t>but the mother is its heart.” </a:t>
            </a:r>
            <a:endParaRPr lang="en-US" b="1" dirty="0">
              <a:solidFill>
                <a:schemeClr val="accent1"/>
              </a:solidFill>
            </a:endParaRPr>
          </a:p>
          <a:p>
            <a:pPr marL="0" indent="0" algn="ctr" eaLnBrk="1" hangingPunct="1">
              <a:spcBef>
                <a:spcPts val="0"/>
              </a:spcBef>
              <a:buNone/>
            </a:pPr>
            <a:endParaRPr lang="en-US" b="1" dirty="0"/>
          </a:p>
          <a:p>
            <a:pPr marL="342900" lvl="1" indent="-342900" eaLnBrk="1" hangingPunct="1">
              <a:spcBef>
                <a:spcPts val="0"/>
              </a:spcBef>
              <a:buFontTx/>
              <a:buChar char="•"/>
            </a:pPr>
            <a:r>
              <a:rPr lang="en-US" b="1" dirty="0"/>
              <a:t>The woman of the house frequently has the last, unspoken word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3"/>
          <p:cNvSpPr>
            <a:spLocks noGrp="1" noChangeArrowheads="1"/>
          </p:cNvSpPr>
          <p:nvPr>
            <p:ph type="body" idx="1"/>
          </p:nvPr>
        </p:nvSpPr>
        <p:spPr>
          <a:xfrm>
            <a:off x="914400" y="1600200"/>
            <a:ext cx="7315200" cy="4893647"/>
          </a:xfrm>
        </p:spPr>
        <p:txBody>
          <a:bodyPr/>
          <a:lstStyle/>
          <a:p>
            <a:pPr marL="0" indent="0" algn="ctr" eaLnBrk="1" hangingPunct="1">
              <a:spcBef>
                <a:spcPts val="0"/>
              </a:spcBef>
              <a:buNone/>
            </a:pPr>
            <a:r>
              <a:rPr lang="en-US" sz="2800" b="1" dirty="0"/>
              <a:t>The factors that determine the strength of the family are placed in the hands of women</a:t>
            </a:r>
          </a:p>
          <a:p>
            <a:pPr marL="0" indent="0" algn="ctr" eaLnBrk="1" hangingPunct="1">
              <a:spcBef>
                <a:spcPts val="0"/>
              </a:spcBef>
              <a:buNone/>
            </a:pPr>
            <a:endParaRPr lang="en-US" sz="1600" dirty="0"/>
          </a:p>
          <a:p>
            <a:pPr lvl="1" eaLnBrk="1" hangingPunct="1">
              <a:spcBef>
                <a:spcPts val="0"/>
              </a:spcBef>
            </a:pPr>
            <a:r>
              <a:rPr lang="en-US" dirty="0"/>
              <a:t>Wives engineer appropriate and convenient </a:t>
            </a:r>
            <a:r>
              <a:rPr lang="en-US" sz="3200" b="1" dirty="0"/>
              <a:t>marriages</a:t>
            </a:r>
            <a:endParaRPr lang="en-US" b="1" dirty="0"/>
          </a:p>
          <a:p>
            <a:pPr lvl="1" eaLnBrk="1" hangingPunct="1">
              <a:spcBef>
                <a:spcPts val="0"/>
              </a:spcBef>
            </a:pPr>
            <a:endParaRPr lang="en-US" sz="1600" dirty="0"/>
          </a:p>
          <a:p>
            <a:pPr lvl="1" eaLnBrk="1" hangingPunct="1">
              <a:spcBef>
                <a:spcPts val="0"/>
              </a:spcBef>
            </a:pPr>
            <a:r>
              <a:rPr lang="en-US" dirty="0"/>
              <a:t>Keep track of </a:t>
            </a:r>
            <a:r>
              <a:rPr lang="en-US" sz="3200" b="1" dirty="0"/>
              <a:t>distant relations</a:t>
            </a:r>
            <a:endParaRPr lang="en-US" b="1" dirty="0"/>
          </a:p>
          <a:p>
            <a:pPr lvl="1" eaLnBrk="1" hangingPunct="1">
              <a:spcBef>
                <a:spcPts val="0"/>
              </a:spcBef>
            </a:pPr>
            <a:endParaRPr lang="en-US" sz="1600" dirty="0"/>
          </a:p>
          <a:p>
            <a:pPr lvl="1" eaLnBrk="1" hangingPunct="1">
              <a:spcBef>
                <a:spcPts val="0"/>
              </a:spcBef>
            </a:pPr>
            <a:r>
              <a:rPr lang="en-US" dirty="0"/>
              <a:t>See to it that everyone does the suitable thing, not for individual happiness, but for the </a:t>
            </a:r>
            <a:r>
              <a:rPr lang="en-US" sz="3200" b="1" dirty="0"/>
              <a:t>family as a whole</a:t>
            </a:r>
            <a:endParaRPr lang="en-US" b="1" dirty="0"/>
          </a:p>
        </p:txBody>
      </p:sp>
      <p:sp>
        <p:nvSpPr>
          <p:cNvPr id="234500" name="Rectangle 10"/>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449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4498">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3449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992165" y="6551842"/>
            <a:ext cx="3142207" cy="215444"/>
          </a:xfrm>
          <a:prstGeom prst="rect">
            <a:avLst/>
          </a:prstGeom>
          <a:noFill/>
          <a:ln w="9525">
            <a:noFill/>
            <a:miter lim="800000"/>
            <a:headEnd/>
            <a:tailEnd/>
          </a:ln>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http://www.d.umn.edu/cla/faculty/troufs/anth1095/index.html#text</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631969"/>
            <a:ext cx="8686800" cy="27934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65621" y="304800"/>
            <a:ext cx="2191323" cy="3124200"/>
          </a:xfrm>
          <a:prstGeom prst="rect">
            <a:avLst/>
          </a:prstGeom>
          <a:ln>
            <a:solidFill>
              <a:srgbClr val="C00000"/>
            </a:solidFill>
          </a:ln>
        </p:spPr>
      </p:pic>
      <p:sp>
        <p:nvSpPr>
          <p:cNvPr id="8" name="AutoShape 8">
            <a:extLst>
              <a:ext uri="{FF2B5EF4-FFF2-40B4-BE49-F238E27FC236}">
                <a16:creationId xmlns:a16="http://schemas.microsoft.com/office/drawing/2014/main" id="{C11EE056-B0CB-4DD3-8760-161FE6BB1EA0}"/>
              </a:ext>
            </a:extLst>
          </p:cNvPr>
          <p:cNvSpPr>
            <a:spLocks noChangeArrowheads="1"/>
          </p:cNvSpPr>
          <p:nvPr/>
        </p:nvSpPr>
        <p:spPr bwMode="auto">
          <a:xfrm rot="16200000">
            <a:off x="832390" y="5232740"/>
            <a:ext cx="485775" cy="478745"/>
          </a:xfrm>
          <a:prstGeom prst="downArrow">
            <a:avLst>
              <a:gd name="adj1" fmla="val 50000"/>
              <a:gd name="adj2" fmla="val 50245"/>
            </a:avLst>
          </a:prstGeom>
          <a:solidFill>
            <a:srgbClr val="009246"/>
          </a:solidFill>
          <a:ln w="57150">
            <a:solidFill>
              <a:srgbClr val="CE2B37"/>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p:sp>
        <p:nvSpPr>
          <p:cNvPr id="9" name="AutoShape 8">
            <a:extLst>
              <a:ext uri="{FF2B5EF4-FFF2-40B4-BE49-F238E27FC236}">
                <a16:creationId xmlns:a16="http://schemas.microsoft.com/office/drawing/2014/main" id="{D05DB6A6-5E8F-457E-89D5-A294C7345389}"/>
              </a:ext>
            </a:extLst>
          </p:cNvPr>
          <p:cNvSpPr>
            <a:spLocks noChangeArrowheads="1"/>
          </p:cNvSpPr>
          <p:nvPr/>
        </p:nvSpPr>
        <p:spPr bwMode="auto">
          <a:xfrm rot="3160109">
            <a:off x="7759086" y="2156601"/>
            <a:ext cx="485775" cy="1818035"/>
          </a:xfrm>
          <a:prstGeom prst="downArrow">
            <a:avLst>
              <a:gd name="adj1" fmla="val 50000"/>
              <a:gd name="adj2" fmla="val 50245"/>
            </a:avLst>
          </a:prstGeom>
          <a:solidFill>
            <a:srgbClr val="009246"/>
          </a:solidFill>
          <a:ln w="57150">
            <a:solidFill>
              <a:srgbClr val="CE2B37"/>
            </a:solidFill>
            <a:miter lim="800000"/>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1200" cap="none" spc="0" normalizeH="0" baseline="0" noProof="0">
              <a:ln>
                <a:noFill/>
              </a:ln>
              <a:solidFill>
                <a:srgbClr val="FF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F22A393E-1C68-4EA2-BFE1-D4D1CBB389F1}"/>
                  </a:ext>
                </a:extLst>
              </p14:cNvPr>
              <p14:cNvContentPartPr/>
              <p14:nvPr/>
            </p14:nvContentPartPr>
            <p14:xfrm>
              <a:off x="2454309" y="3743432"/>
              <a:ext cx="4893120" cy="87840"/>
            </p14:xfrm>
          </p:contentPart>
        </mc:Choice>
        <mc:Fallback xmlns="">
          <p:pic>
            <p:nvPicPr>
              <p:cNvPr id="3" name="Ink 2">
                <a:extLst>
                  <a:ext uri="{FF2B5EF4-FFF2-40B4-BE49-F238E27FC236}">
                    <a16:creationId xmlns:a16="http://schemas.microsoft.com/office/drawing/2014/main" id="{F22A393E-1C68-4EA2-BFE1-D4D1CBB389F1}"/>
                  </a:ext>
                </a:extLst>
              </p:cNvPr>
              <p:cNvPicPr/>
              <p:nvPr/>
            </p:nvPicPr>
            <p:blipFill>
              <a:blip r:embed="rId6"/>
              <a:stretch>
                <a:fillRect/>
              </a:stretch>
            </p:blipFill>
            <p:spPr>
              <a:xfrm>
                <a:off x="2400309" y="3635432"/>
                <a:ext cx="5000760" cy="303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9E160FA7-F595-42CC-A4D7-954B045575D3}"/>
                  </a:ext>
                </a:extLst>
              </p14:cNvPr>
              <p14:cNvContentPartPr/>
              <p14:nvPr/>
            </p14:nvContentPartPr>
            <p14:xfrm>
              <a:off x="2483109" y="3887432"/>
              <a:ext cx="4917960" cy="78480"/>
            </p14:xfrm>
          </p:contentPart>
        </mc:Choice>
        <mc:Fallback xmlns="">
          <p:pic>
            <p:nvPicPr>
              <p:cNvPr id="4" name="Ink 3">
                <a:extLst>
                  <a:ext uri="{FF2B5EF4-FFF2-40B4-BE49-F238E27FC236}">
                    <a16:creationId xmlns:a16="http://schemas.microsoft.com/office/drawing/2014/main" id="{9E160FA7-F595-42CC-A4D7-954B045575D3}"/>
                  </a:ext>
                </a:extLst>
              </p:cNvPr>
              <p:cNvPicPr/>
              <p:nvPr/>
            </p:nvPicPr>
            <p:blipFill>
              <a:blip r:embed="rId8"/>
              <a:stretch>
                <a:fillRect/>
              </a:stretch>
            </p:blipFill>
            <p:spPr>
              <a:xfrm>
                <a:off x="2429109" y="3779792"/>
                <a:ext cx="502560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987CC2BC-937B-4536-9841-3122F61F3ECB}"/>
                  </a:ext>
                </a:extLst>
              </p14:cNvPr>
              <p14:cNvContentPartPr/>
              <p14:nvPr/>
            </p14:nvContentPartPr>
            <p14:xfrm>
              <a:off x="3272229" y="5428232"/>
              <a:ext cx="2358000" cy="59040"/>
            </p14:xfrm>
          </p:contentPart>
        </mc:Choice>
        <mc:Fallback xmlns="">
          <p:pic>
            <p:nvPicPr>
              <p:cNvPr id="6" name="Ink 5">
                <a:extLst>
                  <a:ext uri="{FF2B5EF4-FFF2-40B4-BE49-F238E27FC236}">
                    <a16:creationId xmlns:a16="http://schemas.microsoft.com/office/drawing/2014/main" id="{987CC2BC-937B-4536-9841-3122F61F3ECB}"/>
                  </a:ext>
                </a:extLst>
              </p:cNvPr>
              <p:cNvPicPr/>
              <p:nvPr/>
            </p:nvPicPr>
            <p:blipFill>
              <a:blip r:embed="rId10"/>
              <a:stretch>
                <a:fillRect/>
              </a:stretch>
            </p:blipFill>
            <p:spPr>
              <a:xfrm>
                <a:off x="3218229" y="5320232"/>
                <a:ext cx="2465640" cy="274680"/>
              </a:xfrm>
              <a:prstGeom prst="rect">
                <a:avLst/>
              </a:prstGeom>
            </p:spPr>
          </p:pic>
        </mc:Fallback>
      </mc:AlternateContent>
    </p:spTree>
    <p:extLst>
      <p:ext uri="{BB962C8B-B14F-4D97-AF65-F5344CB8AC3E}">
        <p14:creationId xmlns:p14="http://schemas.microsoft.com/office/powerpoint/2010/main" val="325703472"/>
      </p:ext>
    </p:extLst>
  </p:cSld>
  <p:clrMapOvr>
    <a:masterClrMapping/>
  </p:clrMapOvr>
  <p:transition/>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3"/>
          <p:cNvSpPr>
            <a:spLocks noGrp="1" noChangeArrowheads="1"/>
          </p:cNvSpPr>
          <p:nvPr>
            <p:ph type="body" idx="1"/>
          </p:nvPr>
        </p:nvSpPr>
        <p:spPr>
          <a:xfrm>
            <a:off x="914400" y="1600200"/>
            <a:ext cx="7315200" cy="2923877"/>
          </a:xfrm>
        </p:spPr>
        <p:txBody>
          <a:bodyPr/>
          <a:lstStyle/>
          <a:p>
            <a:pPr marL="0" indent="0" algn="ctr" eaLnBrk="1" hangingPunct="1">
              <a:spcBef>
                <a:spcPts val="0"/>
              </a:spcBef>
              <a:buNone/>
            </a:pPr>
            <a:r>
              <a:rPr lang="en-US" dirty="0"/>
              <a:t>The fact that women form the predominant character of Italian life can be seen through many small signs</a:t>
            </a:r>
          </a:p>
          <a:p>
            <a:pPr eaLnBrk="1" hangingPunct="1">
              <a:spcBef>
                <a:spcPts val="0"/>
              </a:spcBef>
            </a:pPr>
            <a:endParaRPr lang="en-US" dirty="0"/>
          </a:p>
          <a:p>
            <a:pPr lvl="1" eaLnBrk="1" hangingPunct="1">
              <a:spcBef>
                <a:spcPts val="0"/>
              </a:spcBef>
            </a:pPr>
            <a:r>
              <a:rPr lang="en-US" dirty="0"/>
              <a:t>popular songs frequently highlight the role of mothers</a:t>
            </a:r>
          </a:p>
        </p:txBody>
      </p:sp>
      <p:sp>
        <p:nvSpPr>
          <p:cNvPr id="235524"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4"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7788" y="142875"/>
            <a:ext cx="6448425" cy="6562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a:spLocks noChangeArrowheads="1"/>
          </p:cNvSpPr>
          <p:nvPr/>
        </p:nvSpPr>
        <p:spPr bwMode="auto">
          <a:xfrm>
            <a:off x="3032609" y="6599014"/>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rPr>
              <a:t>https://pageshot.net/I7kl1o0RkGZTegU5/www.bbc.com</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1066800"/>
            <a:ext cx="2956034" cy="428625"/>
          </a:xfrm>
          <a:prstGeom prst="rect">
            <a:avLst/>
          </a:prstGeom>
          <a:solidFill>
            <a:srgbClr val="FFFFFF"/>
          </a:solidFill>
        </p:spPr>
      </p:pic>
    </p:spTree>
    <p:extLst>
      <p:ext uri="{BB962C8B-B14F-4D97-AF65-F5344CB8AC3E}">
        <p14:creationId xmlns:p14="http://schemas.microsoft.com/office/powerpoint/2010/main" val="2300167869"/>
      </p:ext>
    </p:extLst>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Grp="1" noChangeArrowheads="1"/>
          </p:cNvSpPr>
          <p:nvPr>
            <p:ph type="body" idx="1"/>
          </p:nvPr>
        </p:nvSpPr>
        <p:spPr>
          <a:xfrm>
            <a:off x="914400" y="1600200"/>
            <a:ext cx="7315200" cy="4136517"/>
          </a:xfrm>
        </p:spPr>
        <p:txBody>
          <a:bodyPr/>
          <a:lstStyle/>
          <a:p>
            <a:pPr marL="0" indent="0" algn="ctr" eaLnBrk="1" hangingPunct="1">
              <a:lnSpc>
                <a:spcPct val="90000"/>
              </a:lnSpc>
              <a:buNone/>
            </a:pPr>
            <a:r>
              <a:rPr lang="en-US" sz="2800" b="1" dirty="0">
                <a:solidFill>
                  <a:schemeClr val="accent1"/>
                </a:solidFill>
              </a:rPr>
              <a:t>However, </a:t>
            </a:r>
          </a:p>
          <a:p>
            <a:pPr marL="0" indent="0" algn="ctr" eaLnBrk="1" hangingPunct="1">
              <a:lnSpc>
                <a:spcPct val="90000"/>
              </a:lnSpc>
              <a:buNone/>
            </a:pPr>
            <a:r>
              <a:rPr lang="en-US" b="1" dirty="0"/>
              <a:t>Italy tends to be a man’s world</a:t>
            </a:r>
          </a:p>
          <a:p>
            <a:pPr eaLnBrk="1" hangingPunct="1">
              <a:lnSpc>
                <a:spcPct val="90000"/>
              </a:lnSpc>
            </a:pPr>
            <a:endParaRPr lang="en-US" dirty="0"/>
          </a:p>
          <a:p>
            <a:pPr lvl="1" eaLnBrk="1" hangingPunct="1">
              <a:lnSpc>
                <a:spcPct val="90000"/>
              </a:lnSpc>
            </a:pPr>
            <a:r>
              <a:rPr lang="en-US" dirty="0"/>
              <a:t>About 62% of the workforce is still male</a:t>
            </a:r>
          </a:p>
          <a:p>
            <a:pPr lvl="1" eaLnBrk="1" hangingPunct="1">
              <a:lnSpc>
                <a:spcPct val="90000"/>
              </a:lnSpc>
            </a:pPr>
            <a:endParaRPr lang="en-US" sz="1600" dirty="0"/>
          </a:p>
          <a:p>
            <a:pPr lvl="1" eaLnBrk="1" hangingPunct="1">
              <a:spcBef>
                <a:spcPts val="0"/>
              </a:spcBef>
            </a:pPr>
            <a:r>
              <a:rPr lang="en-US" dirty="0">
                <a:solidFill>
                  <a:schemeClr val="accent1"/>
                </a:solidFill>
              </a:rPr>
              <a:t>Today, Italy ranks </a:t>
            </a:r>
            <a:r>
              <a:rPr lang="en-US" dirty="0"/>
              <a:t>19</a:t>
            </a:r>
            <a:r>
              <a:rPr lang="en-US" baseline="30000" dirty="0"/>
              <a:t>th</a:t>
            </a:r>
            <a:r>
              <a:rPr lang="en-US" dirty="0"/>
              <a:t> in terms of number of men per 100 women</a:t>
            </a:r>
          </a:p>
          <a:p>
            <a:pPr lvl="1" eaLnBrk="1" hangingPunct="1">
              <a:spcBef>
                <a:spcPts val="0"/>
              </a:spcBef>
            </a:pPr>
            <a:endParaRPr lang="en-US" sz="1200" dirty="0"/>
          </a:p>
          <a:p>
            <a:pPr lvl="3" eaLnBrk="1" hangingPunct="1">
              <a:spcBef>
                <a:spcPts val="0"/>
              </a:spcBef>
            </a:pPr>
            <a:r>
              <a:rPr lang="en-US" dirty="0"/>
              <a:t>94.3</a:t>
            </a:r>
          </a:p>
          <a:p>
            <a:pPr lvl="1" eaLnBrk="1" hangingPunct="1">
              <a:lnSpc>
                <a:spcPct val="90000"/>
              </a:lnSpc>
            </a:pPr>
            <a:endParaRPr lang="en-US" dirty="0"/>
          </a:p>
        </p:txBody>
      </p:sp>
      <p:sp>
        <p:nvSpPr>
          <p:cNvPr id="23654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6546">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654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Grp="1" noChangeArrowheads="1"/>
          </p:cNvSpPr>
          <p:nvPr>
            <p:ph type="body" idx="1"/>
          </p:nvPr>
        </p:nvSpPr>
        <p:spPr>
          <a:xfrm>
            <a:off x="914400" y="1600200"/>
            <a:ext cx="7315200" cy="4678204"/>
          </a:xfrm>
        </p:spPr>
        <p:txBody>
          <a:bodyPr/>
          <a:lstStyle/>
          <a:p>
            <a:pPr marL="0" indent="0" algn="ctr" eaLnBrk="1" hangingPunct="1">
              <a:lnSpc>
                <a:spcPct val="90000"/>
              </a:lnSpc>
              <a:buNone/>
            </a:pPr>
            <a:r>
              <a:rPr lang="en-US" sz="2400" b="1" dirty="0">
                <a:solidFill>
                  <a:schemeClr val="accent1"/>
                </a:solidFill>
              </a:rPr>
              <a:t>However, </a:t>
            </a:r>
          </a:p>
          <a:p>
            <a:pPr marL="0" indent="0" algn="ctr" eaLnBrk="1" hangingPunct="1">
              <a:lnSpc>
                <a:spcPct val="90000"/>
              </a:lnSpc>
              <a:buNone/>
            </a:pPr>
            <a:r>
              <a:rPr lang="en-US" sz="2800" b="1" dirty="0"/>
              <a:t>Italy tends to be a man’s world</a:t>
            </a:r>
          </a:p>
          <a:p>
            <a:pPr eaLnBrk="1" hangingPunct="1">
              <a:lnSpc>
                <a:spcPct val="90000"/>
              </a:lnSpc>
            </a:pPr>
            <a:endParaRPr lang="en-US" sz="1600" dirty="0"/>
          </a:p>
          <a:p>
            <a:pPr lvl="1" eaLnBrk="1" hangingPunct="1">
              <a:lnSpc>
                <a:spcPct val="90000"/>
              </a:lnSpc>
            </a:pPr>
            <a:r>
              <a:rPr lang="en-US" dirty="0">
                <a:solidFill>
                  <a:schemeClr val="accent1"/>
                </a:solidFill>
              </a:rPr>
              <a:t>About 62% of the workforce is still male</a:t>
            </a:r>
          </a:p>
          <a:p>
            <a:pPr lvl="1" eaLnBrk="1" hangingPunct="1">
              <a:lnSpc>
                <a:spcPct val="90000"/>
              </a:lnSpc>
            </a:pPr>
            <a:endParaRPr lang="en-US" sz="1600" dirty="0"/>
          </a:p>
          <a:p>
            <a:pPr lvl="1" eaLnBrk="1" hangingPunct="1">
              <a:lnSpc>
                <a:spcPct val="90000"/>
              </a:lnSpc>
            </a:pPr>
            <a:r>
              <a:rPr lang="en-US" dirty="0">
                <a:solidFill>
                  <a:schemeClr val="accent1"/>
                </a:solidFill>
              </a:rPr>
              <a:t>When a child is born, </a:t>
            </a:r>
            <a:r>
              <a:rPr lang="en-US" dirty="0"/>
              <a:t>the proud parents tie a blue ribbon to the door for a son, but only sometimes do not-quite-so-proud parents of a girl put out a pink ribbon</a:t>
            </a:r>
          </a:p>
          <a:p>
            <a:pPr lvl="2" eaLnBrk="1" hangingPunct="1">
              <a:lnSpc>
                <a:spcPct val="90000"/>
              </a:lnSpc>
            </a:pPr>
            <a:r>
              <a:rPr lang="en-US" dirty="0"/>
              <a:t>similar to the way Baptisms are handled in </a:t>
            </a:r>
            <a:r>
              <a:rPr lang="en-US" dirty="0" err="1"/>
              <a:t>Kypseli</a:t>
            </a:r>
            <a:r>
              <a:rPr lang="en-US" dirty="0"/>
              <a:t>, on the island of Santorini, Greece</a:t>
            </a:r>
          </a:p>
        </p:txBody>
      </p:sp>
      <p:sp>
        <p:nvSpPr>
          <p:cNvPr id="23654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3"/>
          <p:cNvSpPr>
            <a:spLocks noGrp="1" noChangeArrowheads="1"/>
          </p:cNvSpPr>
          <p:nvPr>
            <p:ph type="body" idx="1"/>
          </p:nvPr>
        </p:nvSpPr>
        <p:spPr>
          <a:xfrm>
            <a:off x="914400" y="1600200"/>
            <a:ext cx="7315200" cy="4585871"/>
          </a:xfrm>
        </p:spPr>
        <p:txBody>
          <a:bodyPr/>
          <a:lstStyle/>
          <a:p>
            <a:pPr marL="0" indent="0" algn="ctr" eaLnBrk="1" hangingPunct="1">
              <a:spcBef>
                <a:spcPts val="0"/>
              </a:spcBef>
              <a:buNone/>
            </a:pPr>
            <a:r>
              <a:rPr lang="en-US" sz="2400" b="1" dirty="0">
                <a:solidFill>
                  <a:schemeClr val="accent1"/>
                </a:solidFill>
              </a:rPr>
              <a:t>However, </a:t>
            </a:r>
          </a:p>
          <a:p>
            <a:pPr marL="0" indent="0" algn="ctr" eaLnBrk="1" hangingPunct="1">
              <a:spcBef>
                <a:spcPts val="0"/>
              </a:spcBef>
              <a:buNone/>
            </a:pPr>
            <a:r>
              <a:rPr lang="en-US" sz="2800" b="1" dirty="0">
                <a:solidFill>
                  <a:schemeClr val="accent1"/>
                </a:solidFill>
              </a:rPr>
              <a:t>Italy tends to be a man’s world</a:t>
            </a:r>
          </a:p>
          <a:p>
            <a:pPr eaLnBrk="1" hangingPunct="1">
              <a:spcBef>
                <a:spcPts val="0"/>
              </a:spcBef>
            </a:pPr>
            <a:endParaRPr lang="en-US" sz="1600" dirty="0"/>
          </a:p>
          <a:p>
            <a:pPr marL="0" indent="0" algn="ctr" eaLnBrk="1" hangingPunct="1">
              <a:spcBef>
                <a:spcPts val="0"/>
              </a:spcBef>
              <a:buNone/>
            </a:pPr>
            <a:r>
              <a:rPr lang="en-US" dirty="0"/>
              <a:t>The principle of male superiority is enforced less strictly in the north than in the south</a:t>
            </a:r>
          </a:p>
          <a:p>
            <a:pPr eaLnBrk="1" hangingPunct="1">
              <a:spcBef>
                <a:spcPts val="0"/>
              </a:spcBef>
            </a:pPr>
            <a:endParaRPr lang="en-US" sz="1600" dirty="0"/>
          </a:p>
          <a:p>
            <a:pPr lvl="1" eaLnBrk="1" hangingPunct="1">
              <a:spcBef>
                <a:spcPts val="0"/>
              </a:spcBef>
            </a:pPr>
            <a:r>
              <a:rPr lang="en-US" dirty="0"/>
              <a:t>For e.g., in some Sicilian villages, unmarried women are supposed to sit indoors during the day when </a:t>
            </a:r>
            <a:r>
              <a:rPr lang="en-US" dirty="0" err="1"/>
              <a:t>unchaperoned</a:t>
            </a:r>
            <a:endParaRPr lang="en-US" dirty="0"/>
          </a:p>
        </p:txBody>
      </p:sp>
      <p:sp>
        <p:nvSpPr>
          <p:cNvPr id="23654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711656" y="443552"/>
            <a:ext cx="5715000" cy="5715000"/>
          </a:xfrm>
          <a:prstGeom prst="rect">
            <a:avLst/>
          </a:prstGeom>
          <a:noFill/>
          <a:ln w="9525">
            <a:noFill/>
            <a:miter lim="800000"/>
            <a:headEnd/>
            <a:tailEnd/>
          </a:ln>
        </p:spPr>
      </p:pic>
    </p:spTree>
  </p:cSld>
  <p:clrMapOvr>
    <a:masterClrMapping/>
  </p:clrMapOvr>
  <p:transition/>
</p:sld>
</file>

<file path=ppt/slides/slide3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1711656" y="443552"/>
            <a:ext cx="5715000" cy="5715000"/>
          </a:xfrm>
          <a:prstGeom prst="rect">
            <a:avLst/>
          </a:prstGeom>
          <a:noFill/>
          <a:ln w="9525">
            <a:noFill/>
            <a:miter lim="800000"/>
            <a:headEnd/>
            <a:tailEnd/>
          </a:ln>
        </p:spPr>
      </p:pic>
      <p:sp>
        <p:nvSpPr>
          <p:cNvPr id="5" name="Rectangle 4"/>
          <p:cNvSpPr/>
          <p:nvPr/>
        </p:nvSpPr>
        <p:spPr>
          <a:xfrm>
            <a:off x="990600" y="457200"/>
            <a:ext cx="7315200" cy="6248400"/>
          </a:xfrm>
          <a:prstGeom prst="rect">
            <a:avLst/>
          </a:prstGeom>
          <a:solidFill>
            <a:schemeClr val="bg1">
              <a:alpha val="75000"/>
            </a:schemeClr>
          </a:solidFill>
        </p:spPr>
        <p:txBody>
          <a:bodyPr>
            <a:no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endParaRPr kumimoji="0" lang="en-US" sz="1800" b="1" i="1"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a:t>
            </a:r>
            <a:r>
              <a:rPr kumimoji="0" lang="en-US" sz="2800" b="1" i="1" u="none" strike="noStrike" kern="1200" cap="none" spc="0" normalizeH="0" baseline="0" noProof="0" dirty="0">
                <a:ln>
                  <a:noFill/>
                </a:ln>
                <a:solidFill>
                  <a:srgbClr val="000000"/>
                </a:solidFill>
                <a:effectLst/>
                <a:uLnTx/>
                <a:uFillTx/>
                <a:latin typeface="Verdana" pitchFamily="34" charset="0"/>
                <a:ea typeface="+mn-ea"/>
                <a:cs typeface="+mn-cs"/>
              </a:rPr>
              <a:t>Divorce Italian </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Style is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a comedy milestone. . . .  </a:t>
            </a:r>
          </a:p>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The movie also marked a breakthrough for foreign film in America, winning popular as well art-house success, Academy Award nominations for director </a:t>
            </a:r>
            <a:r>
              <a:rPr kumimoji="0" lang="en-US" sz="2800" b="1" i="0" u="none" strike="noStrike" kern="1200" cap="none" spc="0" normalizeH="0" baseline="0" noProof="0" dirty="0" err="1">
                <a:ln>
                  <a:noFill/>
                </a:ln>
                <a:solidFill>
                  <a:srgbClr val="000000"/>
                </a:solidFill>
                <a:effectLst/>
                <a:uLnTx/>
                <a:uFillTx/>
                <a:latin typeface="Verdana" pitchFamily="34" charset="0"/>
                <a:ea typeface="+mn-ea"/>
                <a:cs typeface="+mn-cs"/>
              </a:rPr>
              <a:t>Pietro</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800" b="1" i="0" u="none" strike="noStrike" kern="1200" cap="none" spc="0" normalizeH="0" baseline="0" noProof="0" dirty="0" err="1">
                <a:ln>
                  <a:noFill/>
                </a:ln>
                <a:solidFill>
                  <a:srgbClr val="000000"/>
                </a:solidFill>
                <a:effectLst/>
                <a:uLnTx/>
                <a:uFillTx/>
                <a:latin typeface="Verdana" pitchFamily="34" charset="0"/>
                <a:ea typeface="+mn-ea"/>
                <a:cs typeface="+mn-cs"/>
              </a:rPr>
              <a:t>Germi</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and star Marcello </a:t>
            </a:r>
            <a:r>
              <a:rPr kumimoji="0" lang="en-US" sz="2800" b="1" i="0" u="none" strike="noStrike" kern="1200" cap="none" spc="0" normalizeH="0" baseline="0" noProof="0" dirty="0" err="1">
                <a:ln>
                  <a:noFill/>
                </a:ln>
                <a:solidFill>
                  <a:srgbClr val="000000"/>
                </a:solidFill>
                <a:effectLst/>
                <a:uLnTx/>
                <a:uFillTx/>
                <a:latin typeface="Verdana" pitchFamily="34" charset="0"/>
                <a:ea typeface="+mn-ea"/>
                <a:cs typeface="+mn-cs"/>
              </a:rPr>
              <a:t>Mastroianni</a:t>
            </a:r>
            <a:r>
              <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rPr>
              <a:t>, and--the first of only a few foreign-language films to do so--the Oscar itself for Original Screenplay.” </a:t>
            </a:r>
            <a:r>
              <a:rPr kumimoji="0" lang="en-US" sz="1600" b="0" i="1" u="none" strike="noStrike" kern="1200" cap="none" spc="0" normalizeH="0" baseline="0" noProof="0" dirty="0">
                <a:ln>
                  <a:noFill/>
                </a:ln>
                <a:solidFill>
                  <a:srgbClr val="000000"/>
                </a:solidFill>
                <a:effectLst/>
                <a:uLnTx/>
                <a:uFillTx/>
                <a:latin typeface="Verdana" pitchFamily="34" charset="0"/>
                <a:ea typeface="+mn-ea"/>
                <a:cs typeface="+mn-cs"/>
              </a:rPr>
              <a:t>-- Richard T. Jameson</a:t>
            </a:r>
            <a:endParaRPr kumimoji="0" lang="en-US" sz="2800" b="0"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8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3"/>
          <p:cNvSpPr>
            <a:spLocks noGrp="1" noChangeArrowheads="1"/>
          </p:cNvSpPr>
          <p:nvPr>
            <p:ph type="body" idx="1"/>
          </p:nvPr>
        </p:nvSpPr>
        <p:spPr>
          <a:xfrm>
            <a:off x="900752" y="1504415"/>
            <a:ext cx="7315200" cy="4847481"/>
          </a:xfrm>
        </p:spPr>
        <p:txBody>
          <a:bodyPr/>
          <a:lstStyle/>
          <a:p>
            <a:pPr marL="0" indent="0" algn="ctr" eaLnBrk="1" hangingPunct="1">
              <a:spcBef>
                <a:spcPts val="0"/>
              </a:spcBef>
              <a:buNone/>
            </a:pPr>
            <a:r>
              <a:rPr lang="en-US" b="1" dirty="0"/>
              <a:t>Divorce and abortion have been legalized in Italy</a:t>
            </a:r>
          </a:p>
          <a:p>
            <a:pPr eaLnBrk="1" hangingPunct="1">
              <a:spcBef>
                <a:spcPts val="0"/>
              </a:spcBef>
            </a:pPr>
            <a:endParaRPr lang="en-US" sz="900" dirty="0"/>
          </a:p>
          <a:p>
            <a:pPr lvl="1" eaLnBrk="1" hangingPunct="1">
              <a:spcBef>
                <a:spcPts val="0"/>
              </a:spcBef>
            </a:pPr>
            <a:r>
              <a:rPr lang="en-US" sz="2000" dirty="0"/>
              <a:t>Legal abortion symbolizes the loosening of individual morals and the breaking of the hold of the Catholic Church over the family</a:t>
            </a:r>
          </a:p>
          <a:p>
            <a:pPr lvl="1" eaLnBrk="1" hangingPunct="1">
              <a:spcBef>
                <a:spcPts val="0"/>
              </a:spcBef>
            </a:pPr>
            <a:endParaRPr lang="en-US" sz="1200" dirty="0"/>
          </a:p>
          <a:p>
            <a:pPr lvl="2" eaLnBrk="1" hangingPunct="1">
              <a:spcBef>
                <a:spcPts val="0"/>
              </a:spcBef>
            </a:pPr>
            <a:r>
              <a:rPr lang="en-US" sz="1800" dirty="0"/>
              <a:t>In </a:t>
            </a:r>
            <a:r>
              <a:rPr lang="en-US" sz="2000" b="1" dirty="0"/>
              <a:t>1974</a:t>
            </a:r>
            <a:r>
              <a:rPr lang="en-US" sz="2000" dirty="0"/>
              <a:t> </a:t>
            </a:r>
            <a:r>
              <a:rPr lang="en-US" sz="1800" dirty="0"/>
              <a:t>civil divorce became legal, but it seems to be </a:t>
            </a:r>
            <a:r>
              <a:rPr lang="en-US" sz="2000" b="1" dirty="0"/>
              <a:t>more a symbol of social independence </a:t>
            </a:r>
            <a:r>
              <a:rPr lang="en-US" sz="1800" dirty="0"/>
              <a:t>than anything else</a:t>
            </a:r>
          </a:p>
          <a:p>
            <a:pPr lvl="2" eaLnBrk="1" hangingPunct="1">
              <a:spcBef>
                <a:spcPts val="0"/>
              </a:spcBef>
            </a:pPr>
            <a:endParaRPr lang="en-US" sz="900" dirty="0"/>
          </a:p>
          <a:p>
            <a:pPr lvl="3" eaLnBrk="1" hangingPunct="1">
              <a:spcBef>
                <a:spcPts val="0"/>
              </a:spcBef>
            </a:pPr>
            <a:r>
              <a:rPr lang="en-US" sz="1600" dirty="0"/>
              <a:t>Not many marriages have actually ended in divorce</a:t>
            </a:r>
          </a:p>
          <a:p>
            <a:pPr lvl="3" eaLnBrk="1" hangingPunct="1">
              <a:spcBef>
                <a:spcPts val="0"/>
              </a:spcBef>
            </a:pPr>
            <a:r>
              <a:rPr lang="en-US" sz="1600" dirty="0"/>
              <a:t>There are only 0.6 divorces per 1,000 population</a:t>
            </a:r>
          </a:p>
          <a:p>
            <a:pPr lvl="4" eaLnBrk="1" hangingPunct="1">
              <a:spcBef>
                <a:spcPts val="0"/>
              </a:spcBef>
            </a:pPr>
            <a:r>
              <a:rPr lang="en-US" sz="1600" dirty="0"/>
              <a:t>In the U.S.A. there are 4.5 /1000</a:t>
            </a:r>
          </a:p>
          <a:p>
            <a:pPr lvl="4" eaLnBrk="1" hangingPunct="1">
              <a:spcBef>
                <a:spcPts val="0"/>
              </a:spcBef>
            </a:pPr>
            <a:endParaRPr lang="en-US" sz="700" dirty="0"/>
          </a:p>
          <a:p>
            <a:pPr lvl="2" eaLnBrk="1" hangingPunct="1">
              <a:spcBef>
                <a:spcPts val="0"/>
              </a:spcBef>
            </a:pPr>
            <a:r>
              <a:rPr lang="en-US" sz="1800" dirty="0"/>
              <a:t>The number of </a:t>
            </a:r>
            <a:r>
              <a:rPr lang="en-US" b="1" dirty="0"/>
              <a:t>separated couples</a:t>
            </a:r>
            <a:r>
              <a:rPr lang="en-US" sz="1800" dirty="0"/>
              <a:t>, however, has increased significantly</a:t>
            </a:r>
          </a:p>
        </p:txBody>
      </p:sp>
      <p:sp>
        <p:nvSpPr>
          <p:cNvPr id="238596"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3"/>
          <p:cNvSpPr>
            <a:spLocks noGrp="1" noChangeArrowheads="1"/>
          </p:cNvSpPr>
          <p:nvPr>
            <p:ph type="body" idx="1"/>
          </p:nvPr>
        </p:nvSpPr>
        <p:spPr>
          <a:xfrm>
            <a:off x="609600" y="2219504"/>
            <a:ext cx="8001000" cy="3724096"/>
          </a:xfrm>
        </p:spPr>
        <p:txBody>
          <a:bodyPr/>
          <a:lstStyle/>
          <a:p>
            <a:pPr marL="0" indent="0" algn="ctr" eaLnBrk="1" hangingPunct="1">
              <a:spcBef>
                <a:spcPts val="0"/>
              </a:spcBef>
              <a:buNone/>
            </a:pPr>
            <a:r>
              <a:rPr lang="en-US" sz="2400" dirty="0"/>
              <a:t>Many Italians view divorce as unacceptable </a:t>
            </a:r>
          </a:p>
          <a:p>
            <a:pPr marL="0" indent="0" algn="ctr" eaLnBrk="1" hangingPunct="1">
              <a:spcBef>
                <a:spcPts val="0"/>
              </a:spcBef>
              <a:buNone/>
            </a:pPr>
            <a:r>
              <a:rPr lang="en-US" b="1" dirty="0"/>
              <a:t>because it chips away at the foundation of the family and entire clans</a:t>
            </a:r>
          </a:p>
          <a:p>
            <a:pPr eaLnBrk="1" hangingPunct="1">
              <a:spcBef>
                <a:spcPts val="0"/>
              </a:spcBef>
            </a:pPr>
            <a:endParaRPr lang="en-US" sz="1800" dirty="0"/>
          </a:p>
          <a:p>
            <a:pPr lvl="1" eaLnBrk="1" hangingPunct="1">
              <a:spcBef>
                <a:spcPts val="0"/>
              </a:spcBef>
            </a:pPr>
            <a:r>
              <a:rPr lang="en-US" sz="2400" dirty="0"/>
              <a:t>Others argue that it has not increased in popularity due to the fact that, </a:t>
            </a:r>
            <a:r>
              <a:rPr lang="en-US" sz="2400" b="1" dirty="0"/>
              <a:t>without a husband, most women would be in dire financial straits</a:t>
            </a:r>
          </a:p>
          <a:p>
            <a:pPr lvl="1" eaLnBrk="1" hangingPunct="1">
              <a:spcBef>
                <a:spcPts val="0"/>
              </a:spcBef>
            </a:pPr>
            <a:endParaRPr lang="en-US" sz="1600" dirty="0"/>
          </a:p>
          <a:p>
            <a:pPr lvl="2" eaLnBrk="1" hangingPunct="1">
              <a:spcBef>
                <a:spcPts val="0"/>
              </a:spcBef>
            </a:pPr>
            <a:r>
              <a:rPr lang="en-US" b="1" dirty="0"/>
              <a:t>This argument is losing merit </a:t>
            </a:r>
            <a:r>
              <a:rPr lang="en-US" sz="2000" dirty="0"/>
              <a:t>as industrialization ushers women into the workforce</a:t>
            </a:r>
          </a:p>
        </p:txBody>
      </p:sp>
      <p:sp>
        <p:nvSpPr>
          <p:cNvPr id="239620"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3"/>
          <p:cNvSpPr>
            <a:spLocks noGrp="1" noChangeArrowheads="1"/>
          </p:cNvSpPr>
          <p:nvPr>
            <p:ph type="body" idx="1"/>
          </p:nvPr>
        </p:nvSpPr>
        <p:spPr>
          <a:xfrm>
            <a:off x="914400" y="1995887"/>
            <a:ext cx="7315200" cy="3539430"/>
          </a:xfrm>
        </p:spPr>
        <p:txBody>
          <a:bodyPr/>
          <a:lstStyle/>
          <a:p>
            <a:pPr eaLnBrk="1" hangingPunct="1">
              <a:spcBef>
                <a:spcPts val="0"/>
              </a:spcBef>
            </a:pPr>
            <a:endParaRPr lang="en-US" dirty="0"/>
          </a:p>
          <a:p>
            <a:pPr eaLnBrk="1" hangingPunct="1">
              <a:spcBef>
                <a:spcPts val="0"/>
              </a:spcBef>
            </a:pPr>
            <a:endParaRPr lang="en-US" dirty="0"/>
          </a:p>
          <a:p>
            <a:pPr marL="0" indent="0" algn="ctr" eaLnBrk="1" hangingPunct="1">
              <a:spcBef>
                <a:spcPts val="0"/>
              </a:spcBef>
              <a:buNone/>
            </a:pPr>
            <a:r>
              <a:rPr lang="en-US" dirty="0"/>
              <a:t>Divorce is still viewed seriously</a:t>
            </a:r>
          </a:p>
          <a:p>
            <a:pPr eaLnBrk="1" hangingPunct="1">
              <a:spcBef>
                <a:spcPts val="0"/>
              </a:spcBef>
            </a:pPr>
            <a:endParaRPr lang="en-US" sz="1600" dirty="0"/>
          </a:p>
          <a:p>
            <a:pPr lvl="1" eaLnBrk="1" hangingPunct="1">
              <a:spcBef>
                <a:spcPts val="0"/>
              </a:spcBef>
            </a:pPr>
            <a:r>
              <a:rPr lang="en-US" dirty="0"/>
              <a:t>If a man leaves his wife, it is not uncommon for the ex-wife to move in with the husband’s family, while he is ostracized</a:t>
            </a:r>
          </a:p>
        </p:txBody>
      </p:sp>
      <p:sp>
        <p:nvSpPr>
          <p:cNvPr id="240644"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dirty="0">
                <a:solidFill>
                  <a:schemeClr val="accent1">
                    <a:lumMod val="90000"/>
                  </a:schemeClr>
                </a:solidFill>
                <a:latin typeface="Verdana" pitchFamily="34" charset="0"/>
              </a:rPr>
              <a:t> Cultural Metaphors</a:t>
            </a:r>
          </a:p>
        </p:txBody>
      </p:sp>
      <p:sp>
        <p:nvSpPr>
          <p:cNvPr id="28675" name="Rectangle 3"/>
          <p:cNvSpPr>
            <a:spLocks noGrp="1" noChangeArrowheads="1"/>
          </p:cNvSpPr>
          <p:nvPr>
            <p:ph type="body" idx="1"/>
          </p:nvPr>
        </p:nvSpPr>
        <p:spPr>
          <a:xfrm>
            <a:off x="914400" y="2667000"/>
            <a:ext cx="7315200" cy="3342453"/>
          </a:xfrm>
        </p:spPr>
        <p:txBody>
          <a:bodyPr>
            <a:spAutoFit/>
          </a:bodyPr>
          <a:lstStyle/>
          <a:p>
            <a:pPr algn="ctr" eaLnBrk="1" hangingPunct="1">
              <a:buFontTx/>
              <a:buNone/>
            </a:pPr>
            <a:r>
              <a:rPr lang="en-US" b="1" dirty="0">
                <a:latin typeface="Verdana" pitchFamily="34" charset="0"/>
              </a:rPr>
              <a:t> </a:t>
            </a:r>
            <a:r>
              <a:rPr lang="en-US" sz="4000" b="1" dirty="0">
                <a:solidFill>
                  <a:srgbClr val="FF0000"/>
                </a:solidFill>
                <a:latin typeface="Verdana" pitchFamily="34" charset="0"/>
              </a:rPr>
              <a:t>“Cleft National Culture”</a:t>
            </a:r>
          </a:p>
          <a:p>
            <a:pPr algn="ctr" eaLnBrk="1" hangingPunct="1">
              <a:buFontTx/>
              <a:buNone/>
            </a:pPr>
            <a:endParaRPr lang="en-US" sz="2000" b="1" dirty="0">
              <a:solidFill>
                <a:srgbClr val="FF0000"/>
              </a:solidFill>
              <a:latin typeface="Verdana" pitchFamily="34" charset="0"/>
            </a:endParaRPr>
          </a:p>
          <a:p>
            <a:pPr marL="6350" lvl="2" indent="0" algn="ctr" eaLnBrk="1" hangingPunct="1">
              <a:buNone/>
            </a:pPr>
            <a:r>
              <a:rPr lang="en-US" sz="3200" b="1" dirty="0">
                <a:solidFill>
                  <a:srgbClr val="FF0000"/>
                </a:solidFill>
                <a:latin typeface="Verdana" pitchFamily="34" charset="0"/>
              </a:rPr>
              <a:t>one in which the regions, and subcultures of the diverse ethnic groups, </a:t>
            </a:r>
          </a:p>
          <a:p>
            <a:pPr marL="6350" lvl="2" indent="0" algn="ctr" eaLnBrk="1" hangingPunct="1">
              <a:buNone/>
            </a:pPr>
            <a:r>
              <a:rPr lang="en-US" sz="3200" b="1" dirty="0">
                <a:solidFill>
                  <a:srgbClr val="FF0000"/>
                </a:solidFill>
                <a:latin typeface="Verdana" pitchFamily="34" charset="0"/>
              </a:rPr>
              <a:t>are difficult to integrate</a:t>
            </a:r>
          </a:p>
        </p:txBody>
      </p:sp>
    </p:spTree>
    <p:extLst>
      <p:ext uri="{BB962C8B-B14F-4D97-AF65-F5344CB8AC3E}">
        <p14:creationId xmlns:p14="http://schemas.microsoft.com/office/powerpoint/2010/main" val="3114177701"/>
      </p:ext>
    </p:extLst>
  </p:cSld>
  <p:clrMapOvr>
    <a:masterClrMapping/>
  </p:clrMapOvr>
  <p:transition/>
</p:sld>
</file>

<file path=ppt/slides/slide39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3451370" y="6551842"/>
            <a:ext cx="223490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http://en.wikipedia.org/wiki/Papparazzi</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026" name="Picture 2"/>
          <p:cNvPicPr>
            <a:picLocks noChangeAspect="1" noChangeArrowheads="1"/>
          </p:cNvPicPr>
          <p:nvPr/>
        </p:nvPicPr>
        <p:blipFill>
          <a:blip r:embed="rId3" cstate="print"/>
          <a:srcRect/>
          <a:stretch>
            <a:fillRect/>
          </a:stretch>
        </p:blipFill>
        <p:spPr bwMode="auto">
          <a:xfrm>
            <a:off x="2456558" y="442452"/>
            <a:ext cx="4190050" cy="5715000"/>
          </a:xfrm>
          <a:prstGeom prst="rect">
            <a:avLst/>
          </a:prstGeom>
          <a:noFill/>
          <a:ln w="9525">
            <a:noFill/>
            <a:miter lim="800000"/>
            <a:headEnd/>
            <a:tailEnd/>
          </a:ln>
        </p:spPr>
      </p:pic>
      <p:sp>
        <p:nvSpPr>
          <p:cNvPr id="6" name="Rectangle 5"/>
          <p:cNvSpPr/>
          <p:nvPr/>
        </p:nvSpPr>
        <p:spPr>
          <a:xfrm>
            <a:off x="914400" y="3717429"/>
            <a:ext cx="7315200" cy="1754326"/>
          </a:xfrm>
          <a:prstGeom prst="rect">
            <a:avLst/>
          </a:prstGeom>
          <a:solidFill>
            <a:srgbClr val="FFFFFF"/>
          </a:solidFill>
          <a:ln w="76200">
            <a:solidFill>
              <a:srgbClr val="C00000"/>
            </a:solidFill>
          </a:ln>
        </p:spPr>
        <p:txBody>
          <a:bodyPr wrap="squar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Family Meal</a:t>
            </a:r>
            <a:b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Chef and author Gabrielle Hamilton follows her stomach (and heart) back to her Italian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[ex-]</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mother-in-law.</a:t>
            </a:r>
          </a:p>
        </p:txBody>
      </p:sp>
      <p:sp>
        <p:nvSpPr>
          <p:cNvPr id="7" name="Rectangle 6"/>
          <p:cNvSpPr/>
          <p:nvPr/>
        </p:nvSpPr>
        <p:spPr>
          <a:xfrm>
            <a:off x="3116038" y="5528846"/>
            <a:ext cx="1303562" cy="338554"/>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May 2011</a:t>
            </a:r>
            <a:endParaRPr kumimoji="0" lang="en-US" sz="16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3"/>
          <p:cNvSpPr>
            <a:spLocks noGrp="1" noChangeArrowheads="1"/>
          </p:cNvSpPr>
          <p:nvPr>
            <p:ph type="body" idx="1"/>
          </p:nvPr>
        </p:nvSpPr>
        <p:spPr>
          <a:xfrm>
            <a:off x="914400" y="1600200"/>
            <a:ext cx="7315200" cy="4173450"/>
          </a:xfrm>
        </p:spPr>
        <p:txBody>
          <a:bodyPr/>
          <a:lstStyle/>
          <a:p>
            <a:pPr eaLnBrk="1" hangingPunct="1">
              <a:lnSpc>
                <a:spcPct val="90000"/>
              </a:lnSpc>
            </a:pPr>
            <a:endParaRPr lang="en-US" dirty="0"/>
          </a:p>
          <a:p>
            <a:pPr marL="0" indent="0" algn="ctr" eaLnBrk="1" hangingPunct="1">
              <a:lnSpc>
                <a:spcPct val="90000"/>
              </a:lnSpc>
              <a:buNone/>
            </a:pPr>
            <a:r>
              <a:rPr lang="en-US" dirty="0"/>
              <a:t>The family frequently extracts everyone’s first loyalty</a:t>
            </a:r>
          </a:p>
          <a:p>
            <a:pPr eaLnBrk="1" hangingPunct="1">
              <a:lnSpc>
                <a:spcPct val="90000"/>
              </a:lnSpc>
            </a:pPr>
            <a:endParaRPr lang="en-US" sz="1600" dirty="0"/>
          </a:p>
          <a:p>
            <a:pPr lvl="1" eaLnBrk="1" hangingPunct="1">
              <a:lnSpc>
                <a:spcPct val="90000"/>
              </a:lnSpc>
            </a:pPr>
            <a:r>
              <a:rPr lang="en-US" dirty="0"/>
              <a:t>Italians raise their children to mutually supportive and contribute to the family</a:t>
            </a:r>
          </a:p>
          <a:p>
            <a:pPr lvl="1" eaLnBrk="1" hangingPunct="1">
              <a:lnSpc>
                <a:spcPct val="90000"/>
              </a:lnSpc>
            </a:pPr>
            <a:endParaRPr lang="en-US" sz="1600" dirty="0"/>
          </a:p>
          <a:p>
            <a:pPr lvl="1" eaLnBrk="1" hangingPunct="1">
              <a:lnSpc>
                <a:spcPct val="90000"/>
              </a:lnSpc>
            </a:pPr>
            <a:r>
              <a:rPr lang="en-US" dirty="0">
                <a:solidFill>
                  <a:schemeClr val="accent1">
                    <a:lumMod val="90000"/>
                  </a:schemeClr>
                </a:solidFill>
              </a:rPr>
              <a:t>Separation from the family is generally not desired, expected, or accepted easily</a:t>
            </a:r>
          </a:p>
        </p:txBody>
      </p:sp>
      <p:sp>
        <p:nvSpPr>
          <p:cNvPr id="24166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3"/>
          <p:cNvSpPr>
            <a:spLocks noGrp="1" noChangeArrowheads="1"/>
          </p:cNvSpPr>
          <p:nvPr>
            <p:ph type="body" idx="1"/>
          </p:nvPr>
        </p:nvSpPr>
        <p:spPr>
          <a:xfrm>
            <a:off x="914400" y="1600200"/>
            <a:ext cx="7315200" cy="4351961"/>
          </a:xfrm>
        </p:spPr>
        <p:txBody>
          <a:bodyPr/>
          <a:lstStyle/>
          <a:p>
            <a:pPr eaLnBrk="1" hangingPunct="1">
              <a:lnSpc>
                <a:spcPct val="90000"/>
              </a:lnSpc>
            </a:pPr>
            <a:endParaRPr lang="en-US" dirty="0"/>
          </a:p>
          <a:p>
            <a:pPr marL="0" indent="0" algn="ctr" eaLnBrk="1" hangingPunct="1">
              <a:lnSpc>
                <a:spcPct val="90000"/>
              </a:lnSpc>
              <a:buNone/>
            </a:pPr>
            <a:r>
              <a:rPr lang="en-US" dirty="0">
                <a:solidFill>
                  <a:schemeClr val="accent1"/>
                </a:solidFill>
              </a:rPr>
              <a:t>The family frequently extracts everyone’s first loyalty</a:t>
            </a:r>
          </a:p>
          <a:p>
            <a:pPr eaLnBrk="1" hangingPunct="1">
              <a:lnSpc>
                <a:spcPct val="90000"/>
              </a:lnSpc>
            </a:pPr>
            <a:endParaRPr lang="en-US" sz="1600" dirty="0">
              <a:solidFill>
                <a:schemeClr val="accent1"/>
              </a:solidFill>
            </a:endParaRPr>
          </a:p>
          <a:p>
            <a:pPr lvl="1" eaLnBrk="1" hangingPunct="1">
              <a:lnSpc>
                <a:spcPct val="90000"/>
              </a:lnSpc>
            </a:pPr>
            <a:r>
              <a:rPr lang="en-US" dirty="0">
                <a:solidFill>
                  <a:schemeClr val="accent1"/>
                </a:solidFill>
              </a:rPr>
              <a:t>Italians raise their children to mutually supportive and contribute to the family</a:t>
            </a:r>
          </a:p>
          <a:p>
            <a:pPr lvl="1" eaLnBrk="1" hangingPunct="1">
              <a:lnSpc>
                <a:spcPct val="90000"/>
              </a:lnSpc>
            </a:pPr>
            <a:endParaRPr lang="en-US" sz="1600" dirty="0"/>
          </a:p>
          <a:p>
            <a:pPr lvl="1" eaLnBrk="1" hangingPunct="1">
              <a:lnSpc>
                <a:spcPct val="90000"/>
              </a:lnSpc>
            </a:pPr>
            <a:r>
              <a:rPr lang="en-US" sz="3200" b="1" dirty="0"/>
              <a:t>Separation from the family is generally not desired, expected, or accepted easily</a:t>
            </a:r>
          </a:p>
        </p:txBody>
      </p:sp>
      <p:sp>
        <p:nvSpPr>
          <p:cNvPr id="24166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3"/>
          <p:cNvSpPr>
            <a:spLocks noGrp="1" noChangeArrowheads="1"/>
          </p:cNvSpPr>
          <p:nvPr>
            <p:ph type="body" idx="1"/>
          </p:nvPr>
        </p:nvSpPr>
        <p:spPr>
          <a:xfrm>
            <a:off x="914400" y="2812118"/>
            <a:ext cx="7315200" cy="2217082"/>
          </a:xfrm>
        </p:spPr>
        <p:txBody>
          <a:bodyPr/>
          <a:lstStyle/>
          <a:p>
            <a:pPr marL="0" indent="0" algn="ctr" eaLnBrk="1" hangingPunct="1">
              <a:lnSpc>
                <a:spcPct val="150000"/>
              </a:lnSpc>
              <a:spcBef>
                <a:spcPts val="0"/>
              </a:spcBef>
              <a:buNone/>
            </a:pPr>
            <a:r>
              <a:rPr lang="en-US" b="1" dirty="0"/>
              <a:t>Things that create conflict </a:t>
            </a:r>
          </a:p>
          <a:p>
            <a:pPr marL="0" indent="0" algn="ctr" eaLnBrk="1" hangingPunct="1">
              <a:lnSpc>
                <a:spcPct val="150000"/>
              </a:lnSpc>
              <a:spcBef>
                <a:spcPts val="0"/>
              </a:spcBef>
              <a:buNone/>
            </a:pPr>
            <a:r>
              <a:rPr lang="en-US" b="1" dirty="0"/>
              <a:t>in Italian families may be sources of celebration in other cultures . . .</a:t>
            </a:r>
            <a:endParaRPr lang="en-US" sz="1400" b="1" dirty="0"/>
          </a:p>
        </p:txBody>
      </p:sp>
      <p:sp>
        <p:nvSpPr>
          <p:cNvPr id="242692"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3"/>
          <p:cNvSpPr>
            <a:spLocks noGrp="1" noChangeArrowheads="1"/>
          </p:cNvSpPr>
          <p:nvPr>
            <p:ph type="body" idx="1"/>
          </p:nvPr>
        </p:nvSpPr>
        <p:spPr>
          <a:xfrm>
            <a:off x="838200" y="2057400"/>
            <a:ext cx="7467600" cy="4154984"/>
          </a:xfrm>
        </p:spPr>
        <p:txBody>
          <a:bodyPr/>
          <a:lstStyle/>
          <a:p>
            <a:pPr marL="0" indent="0" algn="ctr" eaLnBrk="1" hangingPunct="1">
              <a:spcBef>
                <a:spcPts val="0"/>
              </a:spcBef>
              <a:buNone/>
            </a:pPr>
            <a:r>
              <a:rPr lang="en-US" b="1" dirty="0"/>
              <a:t>Some normally joyful events that may cause “operatic sadness” are . . .</a:t>
            </a:r>
          </a:p>
          <a:p>
            <a:pPr eaLnBrk="1" hangingPunct="1">
              <a:spcBef>
                <a:spcPts val="0"/>
              </a:spcBef>
            </a:pPr>
            <a:endParaRPr lang="en-US" sz="2800" dirty="0"/>
          </a:p>
          <a:p>
            <a:pPr lvl="1" eaLnBrk="1" hangingPunct="1">
              <a:spcBef>
                <a:spcPts val="0"/>
              </a:spcBef>
            </a:pPr>
            <a:r>
              <a:rPr lang="en-US" dirty="0"/>
              <a:t>A </a:t>
            </a:r>
            <a:r>
              <a:rPr lang="en-US" b="1" dirty="0"/>
              <a:t>job promotion </a:t>
            </a:r>
            <a:r>
              <a:rPr lang="en-US" dirty="0"/>
              <a:t>that necessitates moving away from the family</a:t>
            </a:r>
          </a:p>
          <a:p>
            <a:pPr lvl="1" eaLnBrk="1" hangingPunct="1">
              <a:spcBef>
                <a:spcPts val="0"/>
              </a:spcBef>
            </a:pPr>
            <a:endParaRPr lang="en-US" sz="1600" dirty="0"/>
          </a:p>
          <a:p>
            <a:pPr lvl="1" eaLnBrk="1" hangingPunct="1">
              <a:spcBef>
                <a:spcPts val="0"/>
              </a:spcBef>
            </a:pPr>
            <a:r>
              <a:rPr lang="en-US" dirty="0"/>
              <a:t>Acceptance into a </a:t>
            </a:r>
            <a:r>
              <a:rPr lang="en-US" b="1" dirty="0"/>
              <a:t>prestigious university </a:t>
            </a:r>
            <a:r>
              <a:rPr lang="en-US" dirty="0"/>
              <a:t>in a foreign land</a:t>
            </a:r>
          </a:p>
          <a:p>
            <a:pPr lvl="1" eaLnBrk="1" hangingPunct="1">
              <a:spcBef>
                <a:spcPts val="0"/>
              </a:spcBef>
            </a:pPr>
            <a:endParaRPr lang="en-US" sz="1600" dirty="0"/>
          </a:p>
          <a:p>
            <a:pPr lvl="1" eaLnBrk="1" hangingPunct="1">
              <a:spcBef>
                <a:spcPts val="0"/>
              </a:spcBef>
            </a:pPr>
            <a:r>
              <a:rPr lang="en-US" b="1" dirty="0"/>
              <a:t>Getting married </a:t>
            </a:r>
            <a:endParaRPr lang="en-US" sz="2000" b="1" dirty="0"/>
          </a:p>
        </p:txBody>
      </p:sp>
      <p:sp>
        <p:nvSpPr>
          <p:cNvPr id="243716"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3"/>
          <p:cNvSpPr>
            <a:spLocks noGrp="1" noChangeArrowheads="1"/>
          </p:cNvSpPr>
          <p:nvPr>
            <p:ph type="body" idx="1"/>
          </p:nvPr>
        </p:nvSpPr>
        <p:spPr>
          <a:xfrm>
            <a:off x="838200" y="2057400"/>
            <a:ext cx="7467600" cy="3662541"/>
          </a:xfrm>
        </p:spPr>
        <p:txBody>
          <a:bodyPr/>
          <a:lstStyle/>
          <a:p>
            <a:pPr marL="0" indent="0" algn="ctr" eaLnBrk="1" hangingPunct="1">
              <a:spcBef>
                <a:spcPts val="0"/>
              </a:spcBef>
              <a:buNone/>
            </a:pPr>
            <a:r>
              <a:rPr lang="en-US" b="1" dirty="0"/>
              <a:t>Some normally joyful events that may cause “operatic sadness” are . . .</a:t>
            </a:r>
          </a:p>
          <a:p>
            <a:pPr lvl="1" eaLnBrk="1" hangingPunct="1">
              <a:spcBef>
                <a:spcPts val="0"/>
              </a:spcBef>
              <a:buNone/>
            </a:pPr>
            <a:endParaRPr lang="en-US" dirty="0"/>
          </a:p>
          <a:p>
            <a:pPr lvl="1" eaLnBrk="1" hangingPunct="1">
              <a:spcBef>
                <a:spcPts val="0"/>
              </a:spcBef>
            </a:pPr>
            <a:r>
              <a:rPr lang="en-US" dirty="0"/>
              <a:t>Although these experiences may be sources of personal growth for the individual, they are likely to be experienced negatively if they weaken the collective sense of family</a:t>
            </a:r>
            <a:endParaRPr lang="en-US" sz="1400" dirty="0"/>
          </a:p>
        </p:txBody>
      </p:sp>
      <p:sp>
        <p:nvSpPr>
          <p:cNvPr id="243716"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3"/>
          <p:cNvSpPr>
            <a:spLocks noGrp="1" noChangeArrowheads="1"/>
          </p:cNvSpPr>
          <p:nvPr>
            <p:ph type="body" idx="1"/>
          </p:nvPr>
        </p:nvSpPr>
        <p:spPr>
          <a:xfrm>
            <a:off x="914400" y="2252429"/>
            <a:ext cx="7315200" cy="3509743"/>
          </a:xfrm>
        </p:spPr>
        <p:txBody>
          <a:bodyPr/>
          <a:lstStyle/>
          <a:p>
            <a:pPr marL="0" indent="0" algn="ctr" eaLnBrk="1" hangingPunct="1">
              <a:lnSpc>
                <a:spcPct val="150000"/>
              </a:lnSpc>
              <a:spcBef>
                <a:spcPts val="0"/>
              </a:spcBef>
              <a:buNone/>
            </a:pPr>
            <a:r>
              <a:rPr lang="en-US" sz="2800" dirty="0"/>
              <a:t>Many Italians </a:t>
            </a:r>
          </a:p>
          <a:p>
            <a:pPr marL="0" indent="0" algn="ctr" eaLnBrk="1" hangingPunct="1">
              <a:lnSpc>
                <a:spcPct val="150000"/>
              </a:lnSpc>
              <a:spcBef>
                <a:spcPts val="0"/>
              </a:spcBef>
              <a:buNone/>
            </a:pPr>
            <a:r>
              <a:rPr lang="en-US" sz="2800" dirty="0"/>
              <a:t>view education and vocational training as </a:t>
            </a:r>
          </a:p>
          <a:p>
            <a:pPr marL="0" indent="0" algn="ctr" eaLnBrk="1" hangingPunct="1">
              <a:lnSpc>
                <a:spcPct val="150000"/>
              </a:lnSpc>
              <a:spcBef>
                <a:spcPts val="0"/>
              </a:spcBef>
              <a:buNone/>
            </a:pPr>
            <a:r>
              <a:rPr lang="en-US" b="1" dirty="0"/>
              <a:t>secondary to the security, affection, and sense of relatedness that the family has to offer</a:t>
            </a:r>
          </a:p>
        </p:txBody>
      </p:sp>
      <p:sp>
        <p:nvSpPr>
          <p:cNvPr id="244740"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3"/>
          <p:cNvSpPr>
            <a:spLocks noGrp="1" noChangeArrowheads="1"/>
          </p:cNvSpPr>
          <p:nvPr>
            <p:ph type="body" idx="1"/>
          </p:nvPr>
        </p:nvSpPr>
        <p:spPr>
          <a:xfrm>
            <a:off x="914400" y="2064780"/>
            <a:ext cx="7315200" cy="4259820"/>
          </a:xfrm>
        </p:spPr>
        <p:txBody>
          <a:bodyPr/>
          <a:lstStyle/>
          <a:p>
            <a:pPr marL="0" indent="0" algn="ctr" eaLnBrk="1" hangingPunct="1">
              <a:lnSpc>
                <a:spcPct val="150000"/>
              </a:lnSpc>
              <a:spcBef>
                <a:spcPts val="0"/>
              </a:spcBef>
              <a:buNone/>
            </a:pPr>
            <a:r>
              <a:rPr lang="en-US" b="1" dirty="0"/>
              <a:t>Personal identity </a:t>
            </a:r>
          </a:p>
          <a:p>
            <a:pPr marL="0" indent="0" algn="ctr" eaLnBrk="1" hangingPunct="1">
              <a:lnSpc>
                <a:spcPct val="150000"/>
              </a:lnSpc>
              <a:spcBef>
                <a:spcPts val="0"/>
              </a:spcBef>
              <a:buNone/>
            </a:pPr>
            <a:r>
              <a:rPr lang="en-US" sz="2800" dirty="0">
                <a:solidFill>
                  <a:schemeClr val="accent1"/>
                </a:solidFill>
              </a:rPr>
              <a:t>tends to be derived</a:t>
            </a:r>
            <a:r>
              <a:rPr lang="en-US" dirty="0">
                <a:solidFill>
                  <a:schemeClr val="accent1"/>
                </a:solidFill>
              </a:rPr>
              <a:t> </a:t>
            </a:r>
          </a:p>
          <a:p>
            <a:pPr marL="0" indent="0" algn="ctr" eaLnBrk="1" hangingPunct="1">
              <a:lnSpc>
                <a:spcPct val="150000"/>
              </a:lnSpc>
              <a:spcBef>
                <a:spcPts val="0"/>
              </a:spcBef>
              <a:buNone/>
            </a:pPr>
            <a:r>
              <a:rPr lang="en-US" b="1" dirty="0"/>
              <a:t>primarily </a:t>
            </a:r>
          </a:p>
          <a:p>
            <a:pPr marL="0" indent="0" algn="ctr" eaLnBrk="1" hangingPunct="1">
              <a:lnSpc>
                <a:spcPct val="150000"/>
              </a:lnSpc>
              <a:spcBef>
                <a:spcPts val="0"/>
              </a:spcBef>
              <a:buNone/>
            </a:pPr>
            <a:r>
              <a:rPr lang="en-US" b="1" dirty="0"/>
              <a:t>from affiliation with the family</a:t>
            </a:r>
            <a:r>
              <a:rPr lang="en-US" dirty="0"/>
              <a:t>, </a:t>
            </a:r>
          </a:p>
          <a:p>
            <a:pPr marL="0" indent="0" algn="ctr" eaLnBrk="1" hangingPunct="1">
              <a:lnSpc>
                <a:spcPct val="150000"/>
              </a:lnSpc>
              <a:spcBef>
                <a:spcPts val="0"/>
              </a:spcBef>
              <a:buNone/>
            </a:pPr>
            <a:r>
              <a:rPr lang="en-US" sz="2800" dirty="0"/>
              <a:t>not from one’s occupation </a:t>
            </a:r>
          </a:p>
          <a:p>
            <a:pPr marL="0" indent="0" algn="ctr" eaLnBrk="1" hangingPunct="1">
              <a:lnSpc>
                <a:spcPct val="150000"/>
              </a:lnSpc>
              <a:spcBef>
                <a:spcPts val="0"/>
              </a:spcBef>
              <a:buNone/>
            </a:pPr>
            <a:r>
              <a:rPr lang="en-US" sz="2800" dirty="0"/>
              <a:t>or personal success</a:t>
            </a:r>
          </a:p>
        </p:txBody>
      </p:sp>
      <p:sp>
        <p:nvSpPr>
          <p:cNvPr id="244740"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3"/>
          <p:cNvSpPr>
            <a:spLocks noGrp="1" noChangeArrowheads="1"/>
          </p:cNvSpPr>
          <p:nvPr>
            <p:ph type="body" idx="1"/>
          </p:nvPr>
        </p:nvSpPr>
        <p:spPr>
          <a:xfrm>
            <a:off x="900752" y="2104748"/>
            <a:ext cx="7315200" cy="3428824"/>
          </a:xfrm>
        </p:spPr>
        <p:txBody>
          <a:bodyPr/>
          <a:lstStyle/>
          <a:p>
            <a:pPr marL="0" indent="0" algn="ctr" eaLnBrk="1" hangingPunct="1">
              <a:lnSpc>
                <a:spcPct val="150000"/>
              </a:lnSpc>
              <a:spcBef>
                <a:spcPts val="0"/>
              </a:spcBef>
              <a:buNone/>
            </a:pPr>
            <a:r>
              <a:rPr lang="en-US" b="1" dirty="0"/>
              <a:t>Learning </a:t>
            </a:r>
          </a:p>
          <a:p>
            <a:pPr marL="0" indent="0" algn="ctr" eaLnBrk="1" hangingPunct="1">
              <a:lnSpc>
                <a:spcPct val="150000"/>
              </a:lnSpc>
              <a:spcBef>
                <a:spcPts val="0"/>
              </a:spcBef>
              <a:buNone/>
            </a:pPr>
            <a:r>
              <a:rPr lang="en-US" b="1" dirty="0"/>
              <a:t>is a threat to the family system </a:t>
            </a:r>
          </a:p>
          <a:p>
            <a:pPr marL="0" indent="0" algn="ctr" eaLnBrk="1" hangingPunct="1">
              <a:lnSpc>
                <a:spcPct val="150000"/>
              </a:lnSpc>
              <a:spcBef>
                <a:spcPts val="0"/>
              </a:spcBef>
              <a:buNone/>
            </a:pPr>
            <a:r>
              <a:rPr lang="en-US" sz="2800" dirty="0"/>
              <a:t>if it means that a young person will be unduly influenced by outside authorities and perhaps accept work abroad</a:t>
            </a:r>
          </a:p>
        </p:txBody>
      </p:sp>
      <p:sp>
        <p:nvSpPr>
          <p:cNvPr id="246788"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3"/>
          <p:cNvSpPr>
            <a:spLocks noGrp="1" noChangeArrowheads="1"/>
          </p:cNvSpPr>
          <p:nvPr>
            <p:ph type="body" idx="1"/>
          </p:nvPr>
        </p:nvSpPr>
        <p:spPr>
          <a:xfrm>
            <a:off x="914400" y="2286000"/>
            <a:ext cx="7315200" cy="3416320"/>
          </a:xfrm>
        </p:spPr>
        <p:txBody>
          <a:bodyPr/>
          <a:lstStyle/>
          <a:p>
            <a:pPr marL="0" indent="0" algn="ctr" eaLnBrk="1" hangingPunct="1">
              <a:spcBef>
                <a:spcPts val="0"/>
              </a:spcBef>
              <a:buNone/>
            </a:pPr>
            <a:r>
              <a:rPr lang="en-US" b="1" dirty="0"/>
              <a:t>Family connections </a:t>
            </a:r>
          </a:p>
          <a:p>
            <a:pPr marL="0" indent="0" algn="ctr" eaLnBrk="1" hangingPunct="1">
              <a:spcBef>
                <a:spcPts val="0"/>
              </a:spcBef>
              <a:buNone/>
            </a:pPr>
            <a:r>
              <a:rPr lang="en-US" sz="2800" dirty="0"/>
              <a:t>are extremely important for handling problems and getting ahead</a:t>
            </a:r>
          </a:p>
          <a:p>
            <a:pPr algn="ctr" eaLnBrk="1" hangingPunct="1">
              <a:spcBef>
                <a:spcPts val="0"/>
              </a:spcBef>
            </a:pPr>
            <a:endParaRPr lang="en-US" sz="1600" dirty="0"/>
          </a:p>
          <a:p>
            <a:pPr marL="463550" lvl="1" indent="-231775" eaLnBrk="1" hangingPunct="1">
              <a:spcBef>
                <a:spcPts val="0"/>
              </a:spcBef>
            </a:pPr>
            <a:r>
              <a:rPr lang="en-US" sz="2400" dirty="0"/>
              <a:t> Italians, not wanting to work for outsiders, </a:t>
            </a:r>
          </a:p>
          <a:p>
            <a:pPr marL="463550" lvl="1" indent="-231775" eaLnBrk="1" hangingPunct="1">
              <a:spcBef>
                <a:spcPts val="0"/>
              </a:spcBef>
              <a:buNone/>
              <a:tabLst>
                <a:tab pos="463550" algn="l"/>
              </a:tabLst>
            </a:pPr>
            <a:r>
              <a:rPr lang="en-US" sz="2400" dirty="0"/>
              <a:t>	 often start their own family business</a:t>
            </a:r>
          </a:p>
          <a:p>
            <a:pPr marL="463550" lvl="1" indent="-231775" eaLnBrk="1" hangingPunct="1">
              <a:spcBef>
                <a:spcPts val="0"/>
              </a:spcBef>
              <a:buNone/>
              <a:tabLst>
                <a:tab pos="463550" algn="l"/>
              </a:tabLst>
            </a:pPr>
            <a:endParaRPr lang="en-US" sz="1600" dirty="0"/>
          </a:p>
          <a:p>
            <a:pPr marL="463550" lvl="1" indent="-231775" eaLnBrk="1" hangingPunct="1">
              <a:spcBef>
                <a:spcPts val="0"/>
              </a:spcBef>
              <a:tabLst>
                <a:tab pos="573088" algn="l"/>
              </a:tabLst>
            </a:pPr>
            <a:r>
              <a:rPr lang="en-US" sz="2400" dirty="0"/>
              <a:t>The business naturally adds to the solidarity of the family</a:t>
            </a:r>
          </a:p>
        </p:txBody>
      </p:sp>
      <p:sp>
        <p:nvSpPr>
          <p:cNvPr id="247812"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609600" y="1805595"/>
            <a:ext cx="8001000" cy="4290405"/>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Italy’s contemporary situation reflects a complex history, geography, ecology, demographic make up, world view, and so forth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Arial" charset="0"/>
                <a:ea typeface="+mn-ea"/>
                <a:cs typeface="+mn-cs"/>
              </a:rPr>
              <a:t> . . .</a:t>
            </a:r>
          </a:p>
        </p:txBody>
      </p:sp>
    </p:spTree>
    <p:extLst>
      <p:ext uri="{BB962C8B-B14F-4D97-AF65-F5344CB8AC3E}">
        <p14:creationId xmlns:p14="http://schemas.microsoft.com/office/powerpoint/2010/main" val="3260860460"/>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57200" y="609600"/>
            <a:ext cx="8229600" cy="1143000"/>
          </a:xfrm>
        </p:spPr>
        <p:txBody>
          <a:bodyPr/>
          <a:lstStyle/>
          <a:p>
            <a:pPr eaLnBrk="1" hangingPunct="1"/>
            <a:r>
              <a:rPr lang="en-US" sz="2400" b="1" dirty="0">
                <a:latin typeface="Verdana" pitchFamily="34" charset="0"/>
              </a:rPr>
              <a:t>Gannon and </a:t>
            </a:r>
            <a:r>
              <a:rPr lang="en-US" sz="2400" b="1" dirty="0" err="1">
                <a:latin typeface="Verdana" pitchFamily="34" charset="0"/>
              </a:rPr>
              <a:t>Pillai's</a:t>
            </a:r>
            <a:br>
              <a:rPr lang="en-US" sz="2400" b="1" dirty="0">
                <a:latin typeface="Verdana" pitchFamily="34" charset="0"/>
              </a:rPr>
            </a:br>
            <a:r>
              <a:rPr lang="en-US" sz="3200" b="1" dirty="0">
                <a:latin typeface="Verdana" pitchFamily="34" charset="0"/>
              </a:rPr>
              <a:t>European Cultural Metaphors</a:t>
            </a:r>
            <a:br>
              <a:rPr lang="en-US" sz="3200" b="1" dirty="0">
                <a:latin typeface="Verdana" pitchFamily="34" charset="0"/>
              </a:rPr>
            </a:br>
            <a:r>
              <a:rPr lang="en-US" sz="2000" b="1" dirty="0">
                <a:latin typeface="Verdana" pitchFamily="34" charset="0"/>
              </a:rPr>
              <a:t>include</a:t>
            </a:r>
          </a:p>
        </p:txBody>
      </p:sp>
      <p:sp>
        <p:nvSpPr>
          <p:cNvPr id="38915" name="Rectangle 3"/>
          <p:cNvSpPr>
            <a:spLocks noGrp="1" noChangeArrowheads="1"/>
          </p:cNvSpPr>
          <p:nvPr>
            <p:ph type="body" idx="1"/>
          </p:nvPr>
        </p:nvSpPr>
        <p:spPr>
          <a:xfrm>
            <a:off x="900752" y="2116088"/>
            <a:ext cx="7315200" cy="4560223"/>
          </a:xfrm>
        </p:spPr>
        <p:txBody>
          <a:bodyPr>
            <a:spAutoFit/>
          </a:bodyPr>
          <a:lstStyle/>
          <a:p>
            <a:pPr marL="566738" indent="-566738" eaLnBrk="1" hangingPunct="1">
              <a:spcBef>
                <a:spcPts val="1000"/>
              </a:spcBef>
              <a:buNone/>
              <a:tabLst>
                <a:tab pos="1379538" algn="l"/>
              </a:tabLst>
            </a:pPr>
            <a:r>
              <a:rPr lang="en-US" sz="3600" b="1" dirty="0">
                <a:solidFill>
                  <a:srgbClr val="FF0000"/>
                </a:solidFill>
              </a:rPr>
              <a:t>Ch. 19 	The Italian Opera</a:t>
            </a:r>
            <a:endParaRPr lang="en-US" sz="3600" dirty="0">
              <a:solidFill>
                <a:srgbClr val="FF0000"/>
              </a:solidFill>
            </a:endParaRPr>
          </a:p>
          <a:p>
            <a:pPr marL="566738" indent="-566738" eaLnBrk="1" hangingPunct="1">
              <a:spcBef>
                <a:spcPts val="1000"/>
              </a:spcBef>
              <a:buFontTx/>
              <a:buNone/>
              <a:tabLst>
                <a:tab pos="1379538" algn="l"/>
              </a:tabLst>
            </a:pPr>
            <a:r>
              <a:rPr lang="en-US" sz="2800" b="1" dirty="0">
                <a:solidFill>
                  <a:schemeClr val="accent1"/>
                </a:solidFill>
              </a:rPr>
              <a:t>Ch. 20 	Belgian Lace</a:t>
            </a:r>
          </a:p>
          <a:p>
            <a:pPr marL="566738" indent="-566738" eaLnBrk="1" hangingPunct="1">
              <a:spcBef>
                <a:spcPts val="1000"/>
              </a:spcBef>
              <a:buNone/>
              <a:tabLst>
                <a:tab pos="1379538" algn="l"/>
              </a:tabLst>
            </a:pPr>
            <a:r>
              <a:rPr lang="en-US" sz="2800" b="1" dirty="0">
                <a:solidFill>
                  <a:schemeClr val="accent1"/>
                </a:solidFill>
              </a:rPr>
              <a:t>Ch. 22	The Turkish </a:t>
            </a:r>
            <a:r>
              <a:rPr lang="en-US" sz="2800" b="1" dirty="0" err="1">
                <a:solidFill>
                  <a:schemeClr val="accent1"/>
                </a:solidFill>
              </a:rPr>
              <a:t>Coffehouse</a:t>
            </a:r>
            <a:r>
              <a:rPr lang="en-US" sz="2800" dirty="0">
                <a:solidFill>
                  <a:schemeClr val="accent1"/>
                </a:solidFill>
              </a:rPr>
              <a:t> </a:t>
            </a:r>
            <a:endParaRPr lang="en-US" sz="2800" b="1" dirty="0">
              <a:solidFill>
                <a:schemeClr val="accent1"/>
              </a:solidFill>
            </a:endParaRPr>
          </a:p>
          <a:p>
            <a:pPr marL="566738" indent="-566738" eaLnBrk="1" hangingPunct="1">
              <a:spcBef>
                <a:spcPts val="1000"/>
              </a:spcBef>
              <a:buFontTx/>
              <a:buNone/>
              <a:tabLst>
                <a:tab pos="1379538" algn="l"/>
              </a:tabLst>
            </a:pPr>
            <a:r>
              <a:rPr lang="en-US" sz="2800" b="1" dirty="0">
                <a:solidFill>
                  <a:schemeClr val="accent1"/>
                </a:solidFill>
              </a:rPr>
              <a:t>Ch. 31 	The Russian Ballet</a:t>
            </a:r>
          </a:p>
          <a:p>
            <a:pPr marL="566738" indent="-566738" eaLnBrk="1" hangingPunct="1">
              <a:spcBef>
                <a:spcPts val="1000"/>
              </a:spcBef>
              <a:buFontTx/>
              <a:buNone/>
              <a:tabLst>
                <a:tab pos="1379538" algn="l"/>
              </a:tabLst>
            </a:pPr>
            <a:r>
              <a:rPr lang="en-US" sz="2800" b="1" dirty="0">
                <a:solidFill>
                  <a:schemeClr val="accent1"/>
                </a:solidFill>
              </a:rPr>
              <a:t>Ch. 32    Estonian Singing</a:t>
            </a:r>
          </a:p>
          <a:p>
            <a:pPr marL="566738" indent="-566738" eaLnBrk="1" hangingPunct="1">
              <a:spcBef>
                <a:spcPts val="1000"/>
              </a:spcBef>
              <a:buNone/>
              <a:tabLst>
                <a:tab pos="1379538" algn="l"/>
              </a:tabLst>
            </a:pPr>
            <a:r>
              <a:rPr lang="en-US" sz="2800" b="1" dirty="0">
                <a:solidFill>
                  <a:schemeClr val="accent1"/>
                </a:solidFill>
              </a:rPr>
              <a:t>Ch. 33 	The Polish Village Church</a:t>
            </a:r>
          </a:p>
          <a:p>
            <a:pPr marL="566738" indent="-566738" eaLnBrk="1" hangingPunct="1">
              <a:spcBef>
                <a:spcPts val="1000"/>
              </a:spcBef>
              <a:buFontTx/>
              <a:buNone/>
              <a:tabLst>
                <a:tab pos="1379538" algn="l"/>
              </a:tabLst>
            </a:pPr>
            <a:r>
              <a:rPr lang="en-US" sz="2800" b="1" dirty="0">
                <a:solidFill>
                  <a:schemeClr val="accent1"/>
                </a:solidFill>
              </a:rPr>
              <a:t>Ch. 34 	The Spanish Bullfight</a:t>
            </a:r>
          </a:p>
          <a:p>
            <a:pPr marL="566738" indent="-566738" eaLnBrk="1" hangingPunct="1">
              <a:spcBef>
                <a:spcPts val="1000"/>
              </a:spcBef>
              <a:buFontTx/>
              <a:buNone/>
              <a:tabLst>
                <a:tab pos="1379538" algn="l"/>
              </a:tabLst>
            </a:pPr>
            <a:r>
              <a:rPr lang="en-US" sz="2800" b="1" dirty="0">
                <a:solidFill>
                  <a:schemeClr val="accent1"/>
                </a:solidFill>
              </a:rPr>
              <a:t>Ch. 35 	The Portuguese Bullfight </a:t>
            </a:r>
          </a:p>
        </p:txBody>
      </p:sp>
      <p:sp>
        <p:nvSpPr>
          <p:cNvPr id="4" name="Rectangle 3"/>
          <p:cNvSpPr/>
          <p:nvPr/>
        </p:nvSpPr>
        <p:spPr>
          <a:xfrm>
            <a:off x="885372" y="3276600"/>
            <a:ext cx="7391400" cy="1938992"/>
          </a:xfrm>
          <a:prstGeom prst="rect">
            <a:avLst/>
          </a:prstGeom>
          <a:solidFill>
            <a:schemeClr val="bg1"/>
          </a:solidFill>
          <a:ln w="76200">
            <a:solidFill>
              <a:srgbClr val="FF0000"/>
            </a:solidFill>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t> </a:t>
            </a:r>
            <a:br>
              <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rPr>
            </a:b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Italy is culturally divided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“North - South”</a:t>
            </a:r>
            <a:b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br>
            <a:endPar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42934874"/>
      </p:ext>
    </p:extLst>
  </p:cSld>
  <p:clrMapOvr>
    <a:masterClrMapping/>
  </p:clrMapOvr>
  <p:transition/>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3"/>
          <p:cNvSpPr>
            <a:spLocks noGrp="1" noChangeArrowheads="1"/>
          </p:cNvSpPr>
          <p:nvPr>
            <p:ph type="body" idx="1"/>
          </p:nvPr>
        </p:nvSpPr>
        <p:spPr>
          <a:xfrm>
            <a:off x="914400" y="2286000"/>
            <a:ext cx="7315200" cy="3600986"/>
          </a:xfrm>
        </p:spPr>
        <p:txBody>
          <a:bodyPr/>
          <a:lstStyle/>
          <a:p>
            <a:pPr marL="0" indent="0" algn="ctr" eaLnBrk="1" hangingPunct="1">
              <a:spcBef>
                <a:spcPts val="0"/>
              </a:spcBef>
              <a:buNone/>
            </a:pPr>
            <a:r>
              <a:rPr lang="en-US" b="1" dirty="0">
                <a:solidFill>
                  <a:schemeClr val="accent1"/>
                </a:solidFill>
              </a:rPr>
              <a:t>Family connections </a:t>
            </a:r>
          </a:p>
          <a:p>
            <a:pPr marL="0" indent="0" algn="ctr" eaLnBrk="1" hangingPunct="1">
              <a:spcBef>
                <a:spcPts val="0"/>
              </a:spcBef>
              <a:buNone/>
            </a:pPr>
            <a:r>
              <a:rPr lang="en-US" sz="2800" dirty="0">
                <a:solidFill>
                  <a:schemeClr val="accent1"/>
                </a:solidFill>
              </a:rPr>
              <a:t>are extremely important for handling problems and getting ahead</a:t>
            </a:r>
          </a:p>
          <a:p>
            <a:pPr algn="ctr" eaLnBrk="1" hangingPunct="1">
              <a:spcBef>
                <a:spcPts val="0"/>
              </a:spcBef>
            </a:pPr>
            <a:endParaRPr lang="en-US" sz="1600" dirty="0">
              <a:solidFill>
                <a:schemeClr val="accent1"/>
              </a:solidFill>
            </a:endParaRPr>
          </a:p>
          <a:p>
            <a:pPr marL="463550" lvl="1" indent="-231775" eaLnBrk="1" hangingPunct="1">
              <a:spcBef>
                <a:spcPts val="0"/>
              </a:spcBef>
            </a:pPr>
            <a:r>
              <a:rPr lang="en-US" sz="2400" dirty="0">
                <a:solidFill>
                  <a:schemeClr val="accent1"/>
                </a:solidFill>
              </a:rPr>
              <a:t> Italians, not wanting to work for outsiders, </a:t>
            </a:r>
          </a:p>
          <a:p>
            <a:pPr marL="463550" lvl="1" indent="-231775" eaLnBrk="1" hangingPunct="1">
              <a:spcBef>
                <a:spcPts val="0"/>
              </a:spcBef>
              <a:buNone/>
              <a:tabLst>
                <a:tab pos="463550" algn="l"/>
              </a:tabLst>
            </a:pPr>
            <a:r>
              <a:rPr lang="en-US" sz="2400" dirty="0">
                <a:solidFill>
                  <a:schemeClr val="accent1"/>
                </a:solidFill>
              </a:rPr>
              <a:t>	 often start </a:t>
            </a:r>
            <a:r>
              <a:rPr lang="en-US" b="1" dirty="0"/>
              <a:t>their own family business</a:t>
            </a:r>
            <a:endParaRPr lang="en-US" sz="2400" b="1" dirty="0"/>
          </a:p>
          <a:p>
            <a:pPr marL="463550" lvl="1" indent="-231775" eaLnBrk="1" hangingPunct="1">
              <a:spcBef>
                <a:spcPts val="0"/>
              </a:spcBef>
              <a:buNone/>
              <a:tabLst>
                <a:tab pos="463550" algn="l"/>
              </a:tabLst>
            </a:pPr>
            <a:endParaRPr lang="en-US" sz="1600" dirty="0"/>
          </a:p>
          <a:p>
            <a:pPr marL="463550" lvl="1" indent="-231775" eaLnBrk="1" hangingPunct="1">
              <a:spcBef>
                <a:spcPts val="0"/>
              </a:spcBef>
              <a:tabLst>
                <a:tab pos="573088" algn="l"/>
              </a:tabLst>
            </a:pPr>
            <a:r>
              <a:rPr lang="en-US" sz="2400" dirty="0"/>
              <a:t>The business </a:t>
            </a:r>
            <a:r>
              <a:rPr lang="en-US" b="1" dirty="0"/>
              <a:t>naturally adds to the solidarity of the family</a:t>
            </a:r>
            <a:endParaRPr lang="en-US" sz="2400" b="1" dirty="0"/>
          </a:p>
        </p:txBody>
      </p:sp>
      <p:sp>
        <p:nvSpPr>
          <p:cNvPr id="247812" name="Rectangle 7"/>
          <p:cNvSpPr>
            <a:spLocks noGrp="1" noChangeArrowheads="1"/>
          </p:cNvSpPr>
          <p:nvPr>
            <p:ph type="title"/>
          </p:nvPr>
        </p:nvSpPr>
        <p:spPr>
          <a:xfrm>
            <a:off x="457200" y="427038"/>
            <a:ext cx="8229600" cy="563562"/>
          </a:xfrm>
          <a:noFill/>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685800" y="1143000"/>
            <a:ext cx="7772400" cy="4857750"/>
          </a:xfrm>
          <a:prstGeom prst="rect">
            <a:avLst/>
          </a:prstGeom>
          <a:noFill/>
          <a:ln w="9525">
            <a:noFill/>
            <a:miter lim="800000"/>
            <a:headEnd/>
            <a:tailEnd/>
          </a:ln>
        </p:spPr>
      </p:pic>
      <p:sp>
        <p:nvSpPr>
          <p:cNvPr id="6" name="Rectangle 4"/>
          <p:cNvSpPr>
            <a:spLocks noChangeArrowheads="1"/>
          </p:cNvSpPr>
          <p:nvPr/>
        </p:nvSpPr>
        <p:spPr bwMode="auto">
          <a:xfrm>
            <a:off x="3429000" y="6483388"/>
            <a:ext cx="2257425" cy="27463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http://www.yarussos.com/</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transition/>
</p:sld>
</file>

<file path=ppt/slides/slide402.xml><?xml version="1.0" encoding="utf-8"?>
<p:sld xmlns:a="http://schemas.openxmlformats.org/drawingml/2006/main" xmlns:r="http://schemas.openxmlformats.org/officeDocument/2006/relationships" xmlns:p="http://schemas.openxmlformats.org/presentationml/2006/main" show="0">
  <p:cSld>
    <p:bg>
      <p:bgPr>
        <a:solidFill>
          <a:srgbClr val="000000"/>
        </a:solidFill>
        <a:effectLst/>
      </p:bgPr>
    </p:bg>
    <p:spTree>
      <p:nvGrpSpPr>
        <p:cNvPr id="1" name=""/>
        <p:cNvGrpSpPr/>
        <p:nvPr/>
      </p:nvGrpSpPr>
      <p:grpSpPr>
        <a:xfrm>
          <a:off x="0" y="0"/>
          <a:ext cx="0" cy="0"/>
          <a:chOff x="0" y="0"/>
          <a:chExt cx="0" cy="0"/>
        </a:xfrm>
      </p:grpSpPr>
      <p:sp>
        <p:nvSpPr>
          <p:cNvPr id="249858" name="Rectangle 4"/>
          <p:cNvSpPr>
            <a:spLocks noChangeArrowheads="1"/>
          </p:cNvSpPr>
          <p:nvPr/>
        </p:nvSpPr>
        <p:spPr bwMode="auto">
          <a:xfrm>
            <a:off x="3426465" y="6492649"/>
            <a:ext cx="2257425" cy="27463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http://www.yarussos.com/</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49859" name="Picture 10"/>
          <p:cNvPicPr>
            <a:picLocks noChangeAspect="1" noChangeArrowheads="1"/>
          </p:cNvPicPr>
          <p:nvPr/>
        </p:nvPicPr>
        <p:blipFill>
          <a:blip r:embed="rId3" cstate="print"/>
          <a:srcRect/>
          <a:stretch>
            <a:fillRect/>
          </a:stretch>
        </p:blipFill>
        <p:spPr bwMode="auto">
          <a:xfrm>
            <a:off x="215900" y="685800"/>
            <a:ext cx="8775700" cy="5484813"/>
          </a:xfrm>
          <a:prstGeom prst="rect">
            <a:avLst/>
          </a:prstGeom>
          <a:noFill/>
          <a:ln w="9525">
            <a:noFill/>
            <a:miter lim="800000"/>
            <a:headEnd/>
            <a:tailEnd/>
          </a:ln>
        </p:spPr>
      </p:pic>
    </p:spTree>
  </p:cSld>
  <p:clrMapOvr>
    <a:masterClrMapping/>
  </p:clrMapOvr>
  <p:transition/>
</p:sld>
</file>

<file path=ppt/slides/slide40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50882" name="Rectangle 4"/>
          <p:cNvSpPr>
            <a:spLocks noChangeArrowheads="1"/>
          </p:cNvSpPr>
          <p:nvPr/>
        </p:nvSpPr>
        <p:spPr bwMode="auto">
          <a:xfrm>
            <a:off x="3440113" y="6491514"/>
            <a:ext cx="2257425" cy="27463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http://www.yarussos.com/</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50883" name="Picture 2"/>
          <p:cNvPicPr>
            <a:picLocks noChangeAspect="1" noChangeArrowheads="1"/>
          </p:cNvPicPr>
          <p:nvPr/>
        </p:nvPicPr>
        <p:blipFill>
          <a:blip r:embed="rId3" cstate="print"/>
          <a:srcRect/>
          <a:stretch>
            <a:fillRect/>
          </a:stretch>
        </p:blipFill>
        <p:spPr bwMode="auto">
          <a:xfrm>
            <a:off x="685800" y="1355680"/>
            <a:ext cx="7772400" cy="4655007"/>
          </a:xfrm>
          <a:prstGeom prst="rect">
            <a:avLst/>
          </a:prstGeom>
          <a:noFill/>
          <a:ln w="9525">
            <a:noFill/>
            <a:miter lim="800000"/>
            <a:headEnd/>
            <a:tailEnd/>
          </a:ln>
        </p:spPr>
      </p:pic>
      <p:sp>
        <p:nvSpPr>
          <p:cNvPr id="5" name="Rectangle 4"/>
          <p:cNvSpPr>
            <a:spLocks noChangeArrowheads="1"/>
          </p:cNvSpPr>
          <p:nvPr/>
        </p:nvSpPr>
        <p:spPr bwMode="auto">
          <a:xfrm>
            <a:off x="4539016" y="2922896"/>
            <a:ext cx="2743200" cy="533400"/>
          </a:xfrm>
          <a:prstGeom prst="rect">
            <a:avLst/>
          </a:prstGeom>
          <a:noFill/>
          <a:ln w="76200" algn="ctr">
            <a:solidFill>
              <a:srgbClr val="FF0000"/>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BBE0E3"/>
              </a:solidFill>
              <a:effectLst/>
              <a:uLnTx/>
              <a:uFillTx/>
              <a:latin typeface="Verdana" pitchFamily="34" charset="0"/>
              <a:ea typeface="+mn-ea"/>
              <a:cs typeface="+mn-cs"/>
            </a:endParaRPr>
          </a:p>
        </p:txBody>
      </p:sp>
      <p:sp>
        <p:nvSpPr>
          <p:cNvPr id="6" name="Rectangle 5"/>
          <p:cNvSpPr>
            <a:spLocks noChangeArrowheads="1"/>
          </p:cNvSpPr>
          <p:nvPr/>
        </p:nvSpPr>
        <p:spPr bwMode="auto">
          <a:xfrm>
            <a:off x="818864" y="4591336"/>
            <a:ext cx="7543800" cy="762000"/>
          </a:xfrm>
          <a:prstGeom prst="rect">
            <a:avLst/>
          </a:prstGeom>
          <a:noFill/>
          <a:ln w="76200" algn="ctr">
            <a:solidFill>
              <a:srgbClr val="FF0000"/>
            </a:solidFill>
            <a:round/>
            <a:headEnd/>
            <a:tailEnd/>
          </a:ln>
        </p:spPr>
        <p:txBody>
          <a:bodyPr wrap="none"/>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BBE0E3"/>
              </a:solidFill>
              <a:effectLst/>
              <a:uLnTx/>
              <a:uFillTx/>
              <a:latin typeface="Verdana" pitchFamily="34" charset="0"/>
              <a:ea typeface="+mn-ea"/>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2951145"/>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Outsiders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58051" name="Rectangle 3"/>
          <p:cNvSpPr>
            <a:spLocks noGrp="1" noChangeArrowheads="1"/>
          </p:cNvSpPr>
          <p:nvPr>
            <p:ph type="body" idx="1"/>
          </p:nvPr>
        </p:nvSpPr>
        <p:spPr>
          <a:xfrm>
            <a:off x="900752" y="2955442"/>
            <a:ext cx="7315200" cy="2308324"/>
          </a:xfrm>
        </p:spPr>
        <p:txBody>
          <a:bodyPr/>
          <a:lstStyle/>
          <a:p>
            <a:pPr marL="0" indent="0" algn="ctr" eaLnBrk="1" hangingPunct="1">
              <a:spcBef>
                <a:spcPts val="0"/>
              </a:spcBef>
              <a:buNone/>
            </a:pPr>
            <a:r>
              <a:rPr lang="en-US" dirty="0"/>
              <a:t>Most Italians do not put much faith in what others say</a:t>
            </a:r>
          </a:p>
          <a:p>
            <a:pPr eaLnBrk="1" hangingPunct="1">
              <a:spcBef>
                <a:spcPts val="0"/>
              </a:spcBef>
            </a:pPr>
            <a:endParaRPr lang="en-US" sz="1600" dirty="0"/>
          </a:p>
          <a:p>
            <a:pPr lvl="1" eaLnBrk="1" hangingPunct="1">
              <a:spcBef>
                <a:spcPts val="0"/>
              </a:spcBef>
            </a:pPr>
            <a:r>
              <a:rPr lang="en-US" sz="3200" b="1" dirty="0"/>
              <a:t>Everyone is considered to be an outsider </a:t>
            </a:r>
            <a:r>
              <a:rPr lang="en-US" dirty="0"/>
              <a:t>except members of the family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endParaRPr>
          </a:p>
        </p:txBody>
      </p:sp>
      <p:sp>
        <p:nvSpPr>
          <p:cNvPr id="10" name="Text Box 5"/>
          <p:cNvSpPr txBox="1">
            <a:spLocks noChangeArrowheads="1"/>
          </p:cNvSpPr>
          <p:nvPr/>
        </p:nvSpPr>
        <p:spPr bwMode="auto">
          <a:xfrm>
            <a:off x="914400" y="3357027"/>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Immigrants</a:t>
            </a:r>
          </a:p>
        </p:txBody>
      </p:sp>
      <p:sp>
        <p:nvSpPr>
          <p:cNvPr id="8"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69315" name="Rectangle 3"/>
          <p:cNvSpPr>
            <a:spLocks noGrp="1" noChangeArrowheads="1"/>
          </p:cNvSpPr>
          <p:nvPr>
            <p:ph type="body" idx="1"/>
          </p:nvPr>
        </p:nvSpPr>
        <p:spPr>
          <a:xfrm>
            <a:off x="914400" y="2129656"/>
            <a:ext cx="7315200" cy="3908762"/>
          </a:xfrm>
        </p:spPr>
        <p:txBody>
          <a:bodyPr/>
          <a:lstStyle/>
          <a:p>
            <a:pPr marL="0" indent="0" algn="ctr" eaLnBrk="1" hangingPunct="1">
              <a:spcBef>
                <a:spcPts val="0"/>
              </a:spcBef>
              <a:buNone/>
            </a:pPr>
            <a:r>
              <a:rPr lang="en-US" sz="2800" dirty="0"/>
              <a:t>“One final example of externalization is somewhat disturbing, in that </a:t>
            </a:r>
          </a:p>
          <a:p>
            <a:pPr marL="0" indent="0" algn="ctr" eaLnBrk="1" hangingPunct="1">
              <a:spcBef>
                <a:spcPts val="0"/>
              </a:spcBef>
              <a:buNone/>
            </a:pPr>
            <a:r>
              <a:rPr lang="en-US" sz="3600" b="1" dirty="0"/>
              <a:t>Italy is experiencing difficulty integrating the large number of legal and illegal immigrants </a:t>
            </a:r>
          </a:p>
          <a:p>
            <a:pPr marL="0" indent="0" algn="ctr" eaLnBrk="1" hangingPunct="1">
              <a:spcBef>
                <a:spcPts val="0"/>
              </a:spcBef>
              <a:buNone/>
            </a:pPr>
            <a:r>
              <a:rPr lang="en-US" sz="2800" dirty="0"/>
              <a:t>flooding into their country, </a:t>
            </a:r>
          </a:p>
          <a:p>
            <a:pPr marL="0" indent="0" algn="ctr" eaLnBrk="1" hangingPunct="1">
              <a:spcBef>
                <a:spcPts val="0"/>
              </a:spcBef>
              <a:buNone/>
            </a:pPr>
            <a:r>
              <a:rPr lang="en-US" sz="2800" dirty="0"/>
              <a:t>particularly those from the African nations of Morocco, Nigeria, Senegal, and Tunisia.”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0339" name="Rectangle 3"/>
          <p:cNvSpPr>
            <a:spLocks noGrp="1" noChangeArrowheads="1"/>
          </p:cNvSpPr>
          <p:nvPr>
            <p:ph type="body" idx="1"/>
          </p:nvPr>
        </p:nvSpPr>
        <p:spPr>
          <a:xfrm>
            <a:off x="914400" y="2416792"/>
            <a:ext cx="7315200" cy="3736407"/>
          </a:xfrm>
        </p:spPr>
        <p:txBody>
          <a:bodyPr/>
          <a:lstStyle/>
          <a:p>
            <a:pPr eaLnBrk="1" hangingPunct="1">
              <a:lnSpc>
                <a:spcPct val="80000"/>
              </a:lnSpc>
              <a:spcBef>
                <a:spcPts val="0"/>
              </a:spcBef>
            </a:pPr>
            <a:r>
              <a:rPr lang="en-US" sz="2800" dirty="0"/>
              <a:t>The </a:t>
            </a:r>
            <a:r>
              <a:rPr lang="en-US" sz="2800" b="1" dirty="0"/>
              <a:t>poorest Italians </a:t>
            </a:r>
            <a:r>
              <a:rPr lang="en-US" sz="2800" dirty="0"/>
              <a:t>are most affected in that they </a:t>
            </a:r>
            <a:r>
              <a:rPr lang="en-US" sz="2800" b="1" dirty="0"/>
              <a:t>feel that these immigrants are taking jobs away </a:t>
            </a:r>
            <a:r>
              <a:rPr lang="en-US" sz="2400" dirty="0"/>
              <a:t>from them.</a:t>
            </a:r>
            <a:endParaRPr lang="en-US" sz="2800" dirty="0"/>
          </a:p>
          <a:p>
            <a:pPr eaLnBrk="1" hangingPunct="1">
              <a:lnSpc>
                <a:spcPct val="80000"/>
              </a:lnSpc>
              <a:spcBef>
                <a:spcPts val="0"/>
              </a:spcBef>
            </a:pPr>
            <a:endParaRPr lang="en-US" sz="2800" dirty="0"/>
          </a:p>
          <a:p>
            <a:pPr eaLnBrk="1" hangingPunct="1">
              <a:lnSpc>
                <a:spcPct val="80000"/>
              </a:lnSpc>
              <a:spcBef>
                <a:spcPts val="0"/>
              </a:spcBef>
            </a:pPr>
            <a:r>
              <a:rPr lang="en-US" sz="2400" dirty="0"/>
              <a:t>Many Italians are upset by a trend of </a:t>
            </a:r>
            <a:r>
              <a:rPr lang="en-US" sz="2800" b="1" dirty="0"/>
              <a:t>increasing “disturbing incidents” of violence against the immigrants</a:t>
            </a:r>
          </a:p>
          <a:p>
            <a:pPr eaLnBrk="1" hangingPunct="1">
              <a:lnSpc>
                <a:spcPct val="80000"/>
              </a:lnSpc>
              <a:spcBef>
                <a:spcPts val="0"/>
              </a:spcBef>
            </a:pPr>
            <a:endParaRPr lang="en-US" sz="2800" dirty="0"/>
          </a:p>
          <a:p>
            <a:pPr lvl="1" eaLnBrk="1" hangingPunct="1">
              <a:lnSpc>
                <a:spcPct val="80000"/>
              </a:lnSpc>
              <a:spcBef>
                <a:spcPts val="0"/>
              </a:spcBef>
            </a:pPr>
            <a:r>
              <a:rPr lang="en-US" sz="2400" dirty="0"/>
              <a:t>They have </a:t>
            </a:r>
            <a:r>
              <a:rPr lang="en-US" sz="2400" b="1" dirty="0"/>
              <a:t>“externalized” the problem </a:t>
            </a:r>
            <a:r>
              <a:rPr lang="en-US" sz="2400" dirty="0"/>
              <a:t>dramatically in newspapers, on television, and in the traditional piazza</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https://www.nytimes.com/2019/05/22/world/europe/italy-palermo-immigrants-salvino.html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1" name="Picture 10"/>
          <p:cNvPicPr>
            <a:picLocks noChangeAspect="1"/>
          </p:cNvPicPr>
          <p:nvPr/>
        </p:nvPicPr>
        <p:blipFill>
          <a:blip r:embed="rId3"/>
          <a:stretch>
            <a:fillRect/>
          </a:stretch>
        </p:blipFill>
        <p:spPr>
          <a:xfrm>
            <a:off x="834144" y="228600"/>
            <a:ext cx="7471656" cy="6400800"/>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5371" y="747469"/>
            <a:ext cx="1828800" cy="265176"/>
          </a:xfrm>
          <a:prstGeom prst="rect">
            <a:avLst/>
          </a:prstGeom>
        </p:spPr>
      </p:pic>
      <p:sp>
        <p:nvSpPr>
          <p:cNvPr id="13" name="Rectangle 12"/>
          <p:cNvSpPr/>
          <p:nvPr/>
        </p:nvSpPr>
        <p:spPr>
          <a:xfrm>
            <a:off x="7455009" y="983255"/>
            <a:ext cx="1069524"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22 May 2019 </a:t>
            </a:r>
          </a:p>
        </p:txBody>
      </p:sp>
    </p:spTree>
    <p:extLst>
      <p:ext uri="{BB962C8B-B14F-4D97-AF65-F5344CB8AC3E}">
        <p14:creationId xmlns:p14="http://schemas.microsoft.com/office/powerpoint/2010/main" val="11310949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2253698"/>
            <a:ext cx="7315200" cy="707886"/>
          </a:xfrm>
        </p:spPr>
        <p:txBody>
          <a:bodyPr>
            <a:spAutoFit/>
          </a:bodyPr>
          <a:lstStyle/>
          <a:p>
            <a:pPr algn="ctr" eaLnBrk="1" hangingPunct="1">
              <a:buFontTx/>
              <a:buNone/>
            </a:pPr>
            <a:r>
              <a:rPr lang="en-US" b="1" dirty="0">
                <a:latin typeface="Verdana" pitchFamily="34" charset="0"/>
              </a:rPr>
              <a:t> </a:t>
            </a:r>
            <a:r>
              <a:rPr lang="en-US" sz="4000" b="1" dirty="0">
                <a:latin typeface="Verdana" pitchFamily="34" charset="0"/>
              </a:rPr>
              <a:t>in a nutshell . . .</a:t>
            </a:r>
            <a:endParaRPr lang="en-US" sz="3200" b="1" dirty="0">
              <a:latin typeface="Verdana" pitchFamily="34" charset="0"/>
            </a:endParaRPr>
          </a:p>
        </p:txBody>
      </p:sp>
    </p:spTree>
    <p:extLst>
      <p:ext uri="{BB962C8B-B14F-4D97-AF65-F5344CB8AC3E}">
        <p14:creationId xmlns:p14="http://schemas.microsoft.com/office/powerpoint/2010/main" val="1026905733"/>
      </p:ext>
    </p:extLst>
  </p:cSld>
  <p:clrMapOvr>
    <a:masterClrMapping/>
  </p:clrMapOvr>
  <p:transition/>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62000" y="234285"/>
            <a:ext cx="7641449" cy="6400800"/>
          </a:xfrm>
          <a:prstGeom prst="rect">
            <a:avLst/>
          </a:prstGeom>
        </p:spPr>
      </p:pic>
      <p:sp>
        <p:nvSpPr>
          <p:cNvPr id="7" name="Rectangle 6"/>
          <p:cNvSpPr/>
          <p:nvPr/>
        </p:nvSpPr>
        <p:spPr>
          <a:xfrm>
            <a:off x="7500695" y="983255"/>
            <a:ext cx="978153" cy="24622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rPr>
              <a:t>9 Aug 2019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5371" y="747469"/>
            <a:ext cx="1828800" cy="265176"/>
          </a:xfrm>
          <a:prstGeom prst="rect">
            <a:avLst/>
          </a:prstGeom>
        </p:spPr>
      </p:pic>
      <p:sp>
        <p:nvSpPr>
          <p:cNvPr id="10" name="Rectangle 9"/>
          <p:cNvSpPr/>
          <p:nvPr/>
        </p:nvSpPr>
        <p:spPr>
          <a:xfrm>
            <a:off x="228600" y="6606209"/>
            <a:ext cx="86868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https://www.nytimes.com/2019/08/09/business/italy-economy-debt.html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06046357"/>
      </p:ext>
    </p:extLst>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551842"/>
            <a:ext cx="27238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http://news.bbc.co.uk/2/hi/europe/8450083.stm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100" name="Picture 4"/>
          <p:cNvPicPr>
            <a:picLocks noChangeAspect="1" noChangeArrowheads="1"/>
          </p:cNvPicPr>
          <p:nvPr/>
        </p:nvPicPr>
        <p:blipFill>
          <a:blip r:embed="rId3" cstate="print"/>
          <a:srcRect/>
          <a:stretch>
            <a:fillRect/>
          </a:stretch>
        </p:blipFill>
        <p:spPr bwMode="auto">
          <a:xfrm>
            <a:off x="685800" y="1137312"/>
            <a:ext cx="7772400" cy="4857750"/>
          </a:xfrm>
          <a:prstGeom prst="rect">
            <a:avLst/>
          </a:prstGeom>
          <a:noFill/>
          <a:ln w="9525">
            <a:noFill/>
            <a:miter lim="800000"/>
            <a:headEnd/>
            <a:tailEnd/>
          </a:ln>
        </p:spPr>
      </p:pic>
    </p:spTree>
  </p:cSld>
  <p:clrMapOvr>
    <a:masterClrMapping/>
  </p:clrMapOvr>
  <p:transition/>
</p:sld>
</file>

<file path=ppt/slides/slide4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613528"/>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http://news.bbc.co.uk/2/hi/europe/8504591.stm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72152" y="1148402"/>
            <a:ext cx="7772400" cy="4857750"/>
          </a:xfrm>
          <a:prstGeom prst="rect">
            <a:avLst/>
          </a:prstGeom>
          <a:noFill/>
          <a:ln w="9525">
            <a:noFill/>
            <a:miter lim="800000"/>
            <a:headEnd/>
            <a:tailEnd/>
          </a:ln>
        </p:spPr>
      </p:pic>
    </p:spTree>
  </p:cSld>
  <p:clrMapOvr>
    <a:masterClrMapping/>
  </p:clrMapOvr>
  <p:transition/>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1363" name="Rectangle 3"/>
          <p:cNvSpPr>
            <a:spLocks noGrp="1" noChangeArrowheads="1"/>
          </p:cNvSpPr>
          <p:nvPr>
            <p:ph type="body" idx="1"/>
          </p:nvPr>
        </p:nvSpPr>
        <p:spPr>
          <a:xfrm>
            <a:off x="914400" y="2119952"/>
            <a:ext cx="7315200" cy="4154984"/>
          </a:xfrm>
        </p:spPr>
        <p:txBody>
          <a:bodyPr/>
          <a:lstStyle/>
          <a:p>
            <a:pPr marL="0" indent="0" algn="ctr" eaLnBrk="1" hangingPunct="1">
              <a:spcBef>
                <a:spcPts val="0"/>
              </a:spcBef>
              <a:buNone/>
            </a:pPr>
            <a:r>
              <a:rPr lang="en-US" sz="2800" dirty="0"/>
              <a:t>“Although such outbreaks of violence are common in many societies, these </a:t>
            </a:r>
          </a:p>
          <a:p>
            <a:pPr marL="0" indent="0" algn="ctr" eaLnBrk="1" hangingPunct="1">
              <a:spcBef>
                <a:spcPts val="0"/>
              </a:spcBef>
              <a:buNone/>
            </a:pPr>
            <a:r>
              <a:rPr lang="en-US" sz="3600" b="1" dirty="0"/>
              <a:t>Italians are confronting the problem in an open manner involving everyone in the society</a:t>
            </a:r>
            <a:r>
              <a:rPr lang="en-US" dirty="0"/>
              <a:t>, </a:t>
            </a:r>
          </a:p>
          <a:p>
            <a:pPr marL="0" indent="0" algn="ctr" eaLnBrk="1" hangingPunct="1">
              <a:spcBef>
                <a:spcPts val="0"/>
              </a:spcBef>
              <a:buNone/>
            </a:pPr>
            <a:r>
              <a:rPr lang="en-US" dirty="0"/>
              <a:t>and solutions are gradually being implemented.”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 name="Rectangle 4"/>
          <p:cNvSpPr>
            <a:spLocks noChangeArrowheads="1"/>
          </p:cNvSpPr>
          <p:nvPr/>
        </p:nvSpPr>
        <p:spPr bwMode="auto">
          <a:xfrm>
            <a:off x="3206914" y="6551842"/>
            <a:ext cx="27238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http://news.bbc.co.uk/2/hi/europe/8450657.stm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457200" y="914400"/>
            <a:ext cx="8229600" cy="5143500"/>
          </a:xfrm>
          <a:prstGeom prst="rect">
            <a:avLst/>
          </a:prstGeom>
          <a:noFill/>
          <a:ln w="9525">
            <a:noFill/>
            <a:miter lim="800000"/>
            <a:headEnd/>
            <a:tailEnd/>
          </a:ln>
        </p:spPr>
      </p:pic>
      <p:sp>
        <p:nvSpPr>
          <p:cNvPr id="2" name="Rectangle 1"/>
          <p:cNvSpPr/>
          <p:nvPr/>
        </p:nvSpPr>
        <p:spPr>
          <a:xfrm>
            <a:off x="2406375" y="5257800"/>
            <a:ext cx="4324902"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10 January 2010</a:t>
            </a:r>
          </a:p>
        </p:txBody>
      </p:sp>
    </p:spTree>
  </p:cSld>
  <p:clrMapOvr>
    <a:masterClrMapping/>
  </p:clrMapOvr>
  <p:transition/>
</p:sld>
</file>

<file path=ppt/slides/slide4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0949" y="333828"/>
            <a:ext cx="716793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4"/>
          <p:cNvSpPr>
            <a:spLocks noChangeArrowheads="1"/>
          </p:cNvSpPr>
          <p:nvPr/>
        </p:nvSpPr>
        <p:spPr bwMode="auto">
          <a:xfrm>
            <a:off x="3171648" y="6551842"/>
            <a:ext cx="27943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http://www.bbc.com/news/world-africa-32366035</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7"/>
          <p:cNvSpPr/>
          <p:nvPr/>
        </p:nvSpPr>
        <p:spPr>
          <a:xfrm>
            <a:off x="2775870" y="5257800"/>
            <a:ext cx="3585918"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19 April 2015</a:t>
            </a:r>
          </a:p>
        </p:txBody>
      </p:sp>
    </p:spTree>
    <p:extLst>
      <p:ext uri="{BB962C8B-B14F-4D97-AF65-F5344CB8AC3E}">
        <p14:creationId xmlns:p14="http://schemas.microsoft.com/office/powerpoint/2010/main" val="892246290"/>
      </p:ext>
    </p:extLst>
  </p:cSld>
  <p:clrMapOvr>
    <a:masterClrMapping/>
  </p:clrMapOvr>
  <p:transition/>
</p:sld>
</file>

<file path=ppt/slides/slide4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8642" y="76200"/>
            <a:ext cx="6443758"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a:spLocks noChangeArrowheads="1"/>
          </p:cNvSpPr>
          <p:nvPr/>
        </p:nvSpPr>
        <p:spPr bwMode="auto">
          <a:xfrm>
            <a:off x="3134780" y="6551842"/>
            <a:ext cx="286809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http://www.bbc.com/news/world-europe-34162844</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6" name="Rectangle 5"/>
          <p:cNvSpPr/>
          <p:nvPr/>
        </p:nvSpPr>
        <p:spPr>
          <a:xfrm>
            <a:off x="2213214" y="5257800"/>
            <a:ext cx="4711226"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6 September 2015</a:t>
            </a:r>
          </a:p>
        </p:txBody>
      </p:sp>
    </p:spTree>
    <p:extLst>
      <p:ext uri="{BB962C8B-B14F-4D97-AF65-F5344CB8AC3E}">
        <p14:creationId xmlns:p14="http://schemas.microsoft.com/office/powerpoint/2010/main" val="1794567894"/>
      </p:ext>
    </p:extLst>
  </p:cSld>
  <p:clrMapOvr>
    <a:masterClrMapping/>
  </p:clrMapOvr>
  <p:transition/>
</p:sld>
</file>

<file path=ppt/slides/slide4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451271-7F96-43A3-8EC6-3E3427FFC731}"/>
              </a:ext>
            </a:extLst>
          </p:cNvPr>
          <p:cNvPicPr>
            <a:picLocks noChangeAspect="1"/>
          </p:cNvPicPr>
          <p:nvPr/>
        </p:nvPicPr>
        <p:blipFill>
          <a:blip r:embed="rId2"/>
          <a:stretch>
            <a:fillRect/>
          </a:stretch>
        </p:blipFill>
        <p:spPr>
          <a:xfrm>
            <a:off x="2069743" y="316739"/>
            <a:ext cx="5029200" cy="6224521"/>
          </a:xfrm>
          <a:prstGeom prst="rect">
            <a:avLst/>
          </a:prstGeom>
        </p:spPr>
      </p:pic>
      <p:sp>
        <p:nvSpPr>
          <p:cNvPr id="8" name="Rectangle 7">
            <a:extLst>
              <a:ext uri="{FF2B5EF4-FFF2-40B4-BE49-F238E27FC236}">
                <a16:creationId xmlns:a16="http://schemas.microsoft.com/office/drawing/2014/main" id="{43921796-167E-4903-B7F1-7FE67AE244FF}"/>
              </a:ext>
            </a:extLst>
          </p:cNvPr>
          <p:cNvSpPr>
            <a:spLocks noChangeArrowheads="1"/>
          </p:cNvSpPr>
          <p:nvPr/>
        </p:nvSpPr>
        <p:spPr bwMode="auto">
          <a:xfrm>
            <a:off x="914400" y="6629400"/>
            <a:ext cx="7339886"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err="1">
                <a:ln>
                  <a:noFill/>
                </a:ln>
                <a:solidFill>
                  <a:srgbClr val="000000"/>
                </a:solidFill>
                <a:effectLst/>
                <a:uLnTx/>
                <a:uFillTx/>
                <a:latin typeface="Verdana" pitchFamily="34" charset="0"/>
                <a:ea typeface="+mn-ea"/>
                <a:cs typeface="+mn-cs"/>
                <a:hlinkClick r:id="rId3"/>
              </a:rPr>
              <a:t>Spirce</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Rectangle 8">
            <a:extLst>
              <a:ext uri="{FF2B5EF4-FFF2-40B4-BE49-F238E27FC236}">
                <a16:creationId xmlns:a16="http://schemas.microsoft.com/office/drawing/2014/main" id="{BA2F1886-BE41-407D-8A0B-74C8C01FC041}"/>
              </a:ext>
            </a:extLst>
          </p:cNvPr>
          <p:cNvSpPr/>
          <p:nvPr/>
        </p:nvSpPr>
        <p:spPr>
          <a:xfrm>
            <a:off x="2067341" y="5257800"/>
            <a:ext cx="5002973"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29 September 2019</a:t>
            </a:r>
          </a:p>
        </p:txBody>
      </p:sp>
      <p:pic>
        <p:nvPicPr>
          <p:cNvPr id="10" name="Picture 9">
            <a:extLst>
              <a:ext uri="{FF2B5EF4-FFF2-40B4-BE49-F238E27FC236}">
                <a16:creationId xmlns:a16="http://schemas.microsoft.com/office/drawing/2014/main" id="{177F979A-BC6A-471A-8C54-89CA452C7E8A}"/>
              </a:ext>
            </a:extLst>
          </p:cNvPr>
          <p:cNvPicPr>
            <a:picLocks noChangeAspect="1"/>
          </p:cNvPicPr>
          <p:nvPr/>
        </p:nvPicPr>
        <p:blipFill>
          <a:blip r:embed="rId4"/>
          <a:stretch>
            <a:fillRect/>
          </a:stretch>
        </p:blipFill>
        <p:spPr>
          <a:xfrm>
            <a:off x="5124650" y="1603513"/>
            <a:ext cx="1828800" cy="606287"/>
          </a:xfrm>
          <a:prstGeom prst="rect">
            <a:avLst/>
          </a:prstGeom>
        </p:spPr>
      </p:pic>
    </p:spTree>
    <p:extLst>
      <p:ext uri="{BB962C8B-B14F-4D97-AF65-F5344CB8AC3E}">
        <p14:creationId xmlns:p14="http://schemas.microsoft.com/office/powerpoint/2010/main" val="3959323012"/>
      </p:ext>
    </p:extLst>
  </p:cSld>
  <p:clrMapOvr>
    <a:masterClrMapping/>
  </p:clrMapOvr>
  <p:transition/>
</p:sld>
</file>

<file path=ppt/slides/slide4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3921796-167E-4903-B7F1-7FE67AE244FF}"/>
              </a:ext>
            </a:extLst>
          </p:cNvPr>
          <p:cNvSpPr>
            <a:spLocks noChangeArrowheads="1"/>
          </p:cNvSpPr>
          <p:nvPr/>
        </p:nvSpPr>
        <p:spPr bwMode="auto">
          <a:xfrm>
            <a:off x="914400" y="6629400"/>
            <a:ext cx="7339886" cy="21544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https://www.indiatoday.in/world/story/vatican-urges-world-welcome-afghan-refugees-taliban-takeover-1843600-2021-08-21</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4" name="Picture 3">
            <a:extLst>
              <a:ext uri="{FF2B5EF4-FFF2-40B4-BE49-F238E27FC236}">
                <a16:creationId xmlns:a16="http://schemas.microsoft.com/office/drawing/2014/main" id="{8826FC7B-295A-4E8A-A61B-75B63318B4D2}"/>
              </a:ext>
            </a:extLst>
          </p:cNvPr>
          <p:cNvPicPr>
            <a:picLocks noChangeAspect="1"/>
          </p:cNvPicPr>
          <p:nvPr/>
        </p:nvPicPr>
        <p:blipFill>
          <a:blip r:embed="rId3"/>
          <a:stretch>
            <a:fillRect/>
          </a:stretch>
        </p:blipFill>
        <p:spPr>
          <a:xfrm>
            <a:off x="914400" y="609600"/>
            <a:ext cx="7315200" cy="1565989"/>
          </a:xfrm>
          <a:prstGeom prst="rect">
            <a:avLst/>
          </a:prstGeom>
        </p:spPr>
      </p:pic>
      <p:pic>
        <p:nvPicPr>
          <p:cNvPr id="6" name="Picture 5">
            <a:extLst>
              <a:ext uri="{FF2B5EF4-FFF2-40B4-BE49-F238E27FC236}">
                <a16:creationId xmlns:a16="http://schemas.microsoft.com/office/drawing/2014/main" id="{73624954-14BD-447C-8601-660A99A3FEBE}"/>
              </a:ext>
            </a:extLst>
          </p:cNvPr>
          <p:cNvPicPr>
            <a:picLocks noChangeAspect="1"/>
          </p:cNvPicPr>
          <p:nvPr/>
        </p:nvPicPr>
        <p:blipFill>
          <a:blip r:embed="rId4"/>
          <a:stretch>
            <a:fillRect/>
          </a:stretch>
        </p:blipFill>
        <p:spPr>
          <a:xfrm>
            <a:off x="926743" y="2209800"/>
            <a:ext cx="7315200" cy="4389119"/>
          </a:xfrm>
          <a:prstGeom prst="rect">
            <a:avLst/>
          </a:prstGeom>
        </p:spPr>
      </p:pic>
      <p:sp>
        <p:nvSpPr>
          <p:cNvPr id="11" name="Rectangle 10">
            <a:extLst>
              <a:ext uri="{FF2B5EF4-FFF2-40B4-BE49-F238E27FC236}">
                <a16:creationId xmlns:a16="http://schemas.microsoft.com/office/drawing/2014/main" id="{7C5DDA75-0960-4435-97E1-AFE0D16817B8}"/>
              </a:ext>
            </a:extLst>
          </p:cNvPr>
          <p:cNvSpPr/>
          <p:nvPr/>
        </p:nvSpPr>
        <p:spPr>
          <a:xfrm>
            <a:off x="2511374" y="5257800"/>
            <a:ext cx="4114909" cy="954107"/>
          </a:xfrm>
          <a:prstGeom prst="rect">
            <a:avLst/>
          </a:prstGeom>
          <a:solidFill>
            <a:srgbClr val="FFFFFF"/>
          </a:solidFill>
          <a:ln w="76200">
            <a:solidFill>
              <a:srgbClr val="C00000"/>
            </a:solidFill>
          </a:ln>
        </p:spPr>
        <p:txBody>
          <a:bodyPr wrap="none" lIns="228600" tIns="228600" rIns="228600" bIns="228600">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21 August 2021</a:t>
            </a:r>
          </a:p>
        </p:txBody>
      </p:sp>
      <p:pic>
        <p:nvPicPr>
          <p:cNvPr id="12" name="Picture 11">
            <a:extLst>
              <a:ext uri="{FF2B5EF4-FFF2-40B4-BE49-F238E27FC236}">
                <a16:creationId xmlns:a16="http://schemas.microsoft.com/office/drawing/2014/main" id="{A6824698-F4AF-4DE2-8DF4-4A9B712637FB}"/>
              </a:ext>
            </a:extLst>
          </p:cNvPr>
          <p:cNvPicPr>
            <a:picLocks noChangeAspect="1"/>
          </p:cNvPicPr>
          <p:nvPr/>
        </p:nvPicPr>
        <p:blipFill>
          <a:blip r:embed="rId5"/>
          <a:stretch>
            <a:fillRect/>
          </a:stretch>
        </p:blipFill>
        <p:spPr>
          <a:xfrm>
            <a:off x="7620000" y="914400"/>
            <a:ext cx="1435174" cy="685835"/>
          </a:xfrm>
          <a:prstGeom prst="rect">
            <a:avLst/>
          </a:prstGeom>
        </p:spPr>
      </p:pic>
    </p:spTree>
    <p:extLst>
      <p:ext uri="{BB962C8B-B14F-4D97-AF65-F5344CB8AC3E}">
        <p14:creationId xmlns:p14="http://schemas.microsoft.com/office/powerpoint/2010/main" val="2711031526"/>
      </p:ext>
    </p:extLst>
  </p:cSld>
  <p:clrMapOvr>
    <a:masterClrMapping/>
  </p:clrMapOvr>
  <p:transition/>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00600"/>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AAFAF"/>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AAFAF"/>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9" name="Rectangle 3"/>
          <p:cNvSpPr txBox="1">
            <a:spLocks noChangeArrowheads="1"/>
          </p:cNvSpPr>
          <p:nvPr/>
        </p:nvSpPr>
        <p:spPr>
          <a:xfrm>
            <a:off x="457200" y="1524000"/>
            <a:ext cx="8229600" cy="4906963"/>
          </a:xfrm>
          <a:prstGeom prst="rect">
            <a:avLst/>
          </a:prstGeom>
        </p:spPr>
        <p:txBody>
          <a:bodyPr/>
          <a:lstStyle/>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r>
              <a:rPr kumimoji="0" lang="en-US" sz="2800" b="1" i="1" u="none" strike="noStrike" kern="120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The Overture</a:t>
            </a:r>
          </a:p>
          <a:p>
            <a:pPr marL="990600" marR="0" lvl="1" indent="-533400" algn="l" defTabSz="914400" rtl="0" eaLnBrk="1" fontAlgn="base" latinLnBrk="0" hangingPunct="1">
              <a:lnSpc>
                <a:spcPct val="100000"/>
              </a:lnSpc>
              <a:spcBef>
                <a:spcPct val="20000"/>
              </a:spcBef>
              <a:spcAft>
                <a:spcPct val="0"/>
              </a:spcAft>
              <a:buClrTx/>
              <a:buSzTx/>
              <a:buFontTx/>
              <a:buAutoNum type="arabicPeriod"/>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Pageantry and Spectacle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2"/>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Voice</a:t>
            </a:r>
          </a:p>
          <a:p>
            <a:pPr marL="990600" marR="0" lvl="1" indent="-533400" algn="l" defTabSz="914400" rtl="0" eaLnBrk="1" fontAlgn="base" latinLnBrk="0" hangingPunct="1">
              <a:lnSpc>
                <a:spcPct val="100000"/>
              </a:lnSpc>
              <a:spcBef>
                <a:spcPct val="20000"/>
              </a:spcBef>
              <a:spcAft>
                <a:spcPct val="0"/>
              </a:spcAft>
              <a:buClrTx/>
              <a:buSzTx/>
              <a:buFontTx/>
              <a:buAutoNum type="arabicPeriod" startAt="3"/>
              <a:tabLst/>
              <a:defRPr/>
            </a:pPr>
            <a:endPar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AutoNum type="arabicPeriod" startAt="4"/>
              <a:tabLst/>
              <a:defRPr/>
            </a:pPr>
            <a:r>
              <a:rPr kumimoji="0" lang="en-US" sz="2800" b="1" i="1" u="none" strike="noStrike" kern="0" cap="none" spc="0" normalizeH="0" baseline="0" noProof="0" dirty="0">
                <a:ln w="12700">
                  <a:solidFill>
                    <a:srgbClr val="BBE0E3"/>
                  </a:solidFill>
                </a:ln>
                <a:solidFill>
                  <a:srgbClr val="BBE0E3">
                    <a:lumMod val="90000"/>
                  </a:srgbClr>
                </a:solidFill>
                <a:effectLst>
                  <a:outerShdw blurRad="50800" dist="38100" algn="l" rotWithShape="0">
                    <a:prstClr val="black">
                      <a:alpha val="40000"/>
                    </a:prstClr>
                  </a:outerShdw>
                </a:effectLst>
                <a:uLnTx/>
                <a:uFillTx/>
                <a:latin typeface="Arial"/>
                <a:ea typeface="+mn-ea"/>
                <a:cs typeface="+mn-cs"/>
              </a:rPr>
              <a:t>Externalization</a:t>
            </a:r>
          </a:p>
          <a:p>
            <a:pPr marL="990600" marR="0" lvl="1" indent="-533400" algn="l" defTabSz="914400" rtl="0" eaLnBrk="1" fontAlgn="base" latinLnBrk="0" hangingPunct="1">
              <a:lnSpc>
                <a:spcPct val="100000"/>
              </a:lnSpc>
              <a:spcBef>
                <a:spcPct val="20000"/>
              </a:spcBef>
              <a:spcAft>
                <a:spcPct val="0"/>
              </a:spcAft>
              <a:buClrTx/>
              <a:buSzTx/>
              <a:buFontTx/>
              <a:buNone/>
              <a:tabLst/>
              <a:defRPr/>
            </a:pPr>
            <a:endParaRPr kumimoji="0" lang="en-US" sz="28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endParaRPr>
          </a:p>
          <a:p>
            <a:pPr marL="990600" marR="0" lvl="1" indent="-533400" algn="l" defTabSz="914400" rtl="0" eaLnBrk="1" fontAlgn="base" latinLnBrk="0" hangingPunct="1">
              <a:lnSpc>
                <a:spcPct val="100000"/>
              </a:lnSpc>
              <a:spcBef>
                <a:spcPct val="20000"/>
              </a:spcBef>
              <a:spcAft>
                <a:spcPct val="0"/>
              </a:spcAft>
              <a:buClrTx/>
              <a:buSzTx/>
              <a:buFontTx/>
              <a:buNone/>
              <a:tabLst/>
              <a:defRPr/>
            </a:pPr>
            <a:r>
              <a:rPr kumimoji="0" lang="en-US" sz="4000" b="1" i="1" u="none" strike="noStrike" kern="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Arial"/>
                <a:ea typeface="+mn-ea"/>
                <a:cs typeface="+mn-cs"/>
              </a:rPr>
              <a:t>5.	Chorus and Soloists</a:t>
            </a:r>
            <a:endParaRPr kumimoji="0" lang="en-US" sz="4000" b="1" i="1" u="none" strike="noStrike" kern="0" cap="none" spc="0" normalizeH="0" baseline="0" noProof="0" dirty="0">
              <a:ln>
                <a:noFill/>
              </a:ln>
              <a:solidFill>
                <a:srgbClr val="000000"/>
              </a:solidFill>
              <a:effectLst/>
              <a:uLnTx/>
              <a:uFillTx/>
              <a:latin typeface="Arial"/>
              <a:ea typeface="+mn-ea"/>
              <a:cs typeface="+mn-cs"/>
            </a:endParaRPr>
          </a:p>
        </p:txBody>
      </p:sp>
      <p:sp>
        <p:nvSpPr>
          <p:cNvPr id="8" name="Text Box 5"/>
          <p:cNvSpPr txBox="1">
            <a:spLocks noChangeArrowheads="1"/>
          </p:cNvSpPr>
          <p:nvPr/>
        </p:nvSpPr>
        <p:spPr bwMode="auto">
          <a:xfrm>
            <a:off x="914400" y="3858291"/>
            <a:ext cx="7315200" cy="1384995"/>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rPr>
              <a:t>Home </a:t>
            </a:r>
            <a:r>
              <a:rPr kumimoji="0" lang="en-US" sz="6000" b="1" i="0" u="none" strike="noStrike" kern="1200" cap="none" spc="0" normalizeH="0" baseline="0" noProof="0" dirty="0" err="1">
                <a:ln>
                  <a:noFill/>
                </a:ln>
                <a:solidFill>
                  <a:srgbClr val="000000"/>
                </a:solidFill>
                <a:effectLst/>
                <a:uLnTx/>
                <a:uFillTx/>
                <a:latin typeface="Verdana" pitchFamily="34" charset="0"/>
                <a:ea typeface="+mn-ea"/>
                <a:cs typeface="+mn-cs"/>
              </a:rPr>
              <a:t>Townism</a:t>
            </a:r>
            <a:endParaRPr kumimoji="0" lang="en-US" sz="6000" b="1"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0"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0419" name="Rectangle 3"/>
          <p:cNvSpPr>
            <a:spLocks noGrp="1" noChangeArrowheads="1"/>
          </p:cNvSpPr>
          <p:nvPr>
            <p:ph type="body" idx="1"/>
          </p:nvPr>
        </p:nvSpPr>
        <p:spPr>
          <a:xfrm>
            <a:off x="914400" y="1401020"/>
            <a:ext cx="7315200" cy="4771180"/>
          </a:xfrm>
        </p:spPr>
        <p:txBody>
          <a:bodyPr/>
          <a:lstStyle/>
          <a:p>
            <a:pPr algn="ctr" eaLnBrk="1" hangingPunct="1">
              <a:buFontTx/>
              <a:buNone/>
            </a:pPr>
            <a:r>
              <a:rPr lang="en-US" sz="3600" b="1" dirty="0"/>
              <a:t>The country is divided into two main regions</a:t>
            </a:r>
          </a:p>
          <a:p>
            <a:pPr eaLnBrk="1" hangingPunct="1">
              <a:buFontTx/>
              <a:buNone/>
            </a:pPr>
            <a:endParaRPr lang="en-US" sz="1400" b="1" dirty="0"/>
          </a:p>
          <a:p>
            <a:pPr eaLnBrk="1" hangingPunct="1">
              <a:buFontTx/>
              <a:buNone/>
            </a:pPr>
            <a:r>
              <a:rPr lang="en-US" b="1" dirty="0"/>
              <a:t>	</a:t>
            </a:r>
            <a:r>
              <a:rPr lang="en-US" b="1" dirty="0">
                <a:solidFill>
                  <a:srgbClr val="FF0000"/>
                </a:solidFill>
              </a:rPr>
              <a:t>“Continental Italy” </a:t>
            </a:r>
            <a:r>
              <a:rPr lang="en-US" sz="2400" dirty="0"/>
              <a:t>(aka “The North”)</a:t>
            </a:r>
            <a:endParaRPr lang="en-US" sz="2800" dirty="0"/>
          </a:p>
          <a:p>
            <a:pPr lvl="1" eaLnBrk="1" hangingPunct="1"/>
            <a:r>
              <a:rPr lang="en-US" dirty="0"/>
              <a:t>The Alps</a:t>
            </a:r>
          </a:p>
          <a:p>
            <a:pPr lvl="1" eaLnBrk="1" hangingPunct="1"/>
            <a:r>
              <a:rPr lang="en-US" dirty="0"/>
              <a:t>The northern Italian plain</a:t>
            </a:r>
          </a:p>
          <a:p>
            <a:pPr eaLnBrk="1" hangingPunct="1">
              <a:buFontTx/>
              <a:buNone/>
            </a:pPr>
            <a:endParaRPr lang="en-US" sz="1200" dirty="0"/>
          </a:p>
          <a:p>
            <a:pPr eaLnBrk="1" hangingPunct="1">
              <a:buNone/>
            </a:pPr>
            <a:r>
              <a:rPr lang="en-US" b="1" dirty="0"/>
              <a:t>	</a:t>
            </a:r>
            <a:r>
              <a:rPr lang="en-US" b="1" dirty="0">
                <a:solidFill>
                  <a:srgbClr val="FF0000"/>
                </a:solidFill>
              </a:rPr>
              <a:t>“Mediterranean Italy” </a:t>
            </a:r>
            <a:r>
              <a:rPr lang="en-US" sz="2400" dirty="0"/>
              <a:t>(aka “The South”)</a:t>
            </a:r>
            <a:endParaRPr lang="en-US" sz="3600" dirty="0"/>
          </a:p>
          <a:p>
            <a:pPr eaLnBrk="1" hangingPunct="1">
              <a:buFontTx/>
              <a:buNone/>
            </a:pPr>
            <a:endParaRPr lang="en-US" sz="500" b="1" dirty="0"/>
          </a:p>
          <a:p>
            <a:pPr lvl="1" eaLnBrk="1" hangingPunct="1"/>
            <a:r>
              <a:rPr lang="en-US" dirty="0"/>
              <a:t>The Italian peninsula and the islands</a:t>
            </a:r>
          </a:p>
          <a:p>
            <a:pPr marL="0" indent="0" eaLnBrk="1" hangingPunct="1">
              <a:buNone/>
            </a:pPr>
            <a:endParaRPr lang="en-US" dirty="0"/>
          </a:p>
        </p:txBody>
      </p:sp>
      <p:sp>
        <p:nvSpPr>
          <p:cNvPr id="60420" name="Rectangle 4"/>
          <p:cNvSpPr>
            <a:spLocks noChangeArrowheads="1"/>
          </p:cNvSpPr>
          <p:nvPr/>
        </p:nvSpPr>
        <p:spPr bwMode="auto">
          <a:xfrm>
            <a:off x="2371725" y="6570663"/>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57229910"/>
      </p:ext>
    </p:extLst>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8531" name="Rectangle 3"/>
          <p:cNvSpPr>
            <a:spLocks noGrp="1" noChangeArrowheads="1"/>
          </p:cNvSpPr>
          <p:nvPr>
            <p:ph type="body" idx="1"/>
          </p:nvPr>
        </p:nvSpPr>
        <p:spPr>
          <a:xfrm>
            <a:off x="914400" y="2981742"/>
            <a:ext cx="7315200" cy="2246769"/>
          </a:xfrm>
        </p:spPr>
        <p:txBody>
          <a:bodyPr/>
          <a:lstStyle/>
          <a:p>
            <a:pPr marL="0" indent="0" algn="ctr" eaLnBrk="1" hangingPunct="1">
              <a:spcBef>
                <a:spcPts val="0"/>
              </a:spcBef>
              <a:buNone/>
            </a:pPr>
            <a:r>
              <a:rPr lang="en-US" dirty="0"/>
              <a:t>Most Italians define themselves by </a:t>
            </a:r>
          </a:p>
          <a:p>
            <a:pPr marL="0" indent="0" algn="ctr" eaLnBrk="1" hangingPunct="1">
              <a:spcBef>
                <a:spcPts val="0"/>
              </a:spcBef>
              <a:buNone/>
            </a:pPr>
            <a:r>
              <a:rPr lang="en-US" sz="3600" b="1" dirty="0"/>
              <a:t>the town where they were born</a:t>
            </a:r>
            <a:r>
              <a:rPr lang="en-US" dirty="0"/>
              <a:t>, </a:t>
            </a:r>
          </a:p>
          <a:p>
            <a:pPr marL="0" indent="0" algn="ctr" eaLnBrk="1" hangingPunct="1">
              <a:spcBef>
                <a:spcPts val="0"/>
              </a:spcBef>
              <a:buNone/>
            </a:pPr>
            <a:r>
              <a:rPr lang="en-US" dirty="0"/>
              <a:t>and there is a sharp contrast between </a:t>
            </a:r>
            <a:r>
              <a:rPr lang="en-US" sz="3600" b="1" dirty="0"/>
              <a:t>northern</a:t>
            </a:r>
            <a:r>
              <a:rPr lang="en-US" sz="3600" dirty="0"/>
              <a:t> </a:t>
            </a:r>
            <a:r>
              <a:rPr lang="en-US" dirty="0"/>
              <a:t>and </a:t>
            </a:r>
            <a:r>
              <a:rPr lang="en-US" sz="3600" b="1" dirty="0"/>
              <a:t>southern</a:t>
            </a:r>
            <a:r>
              <a:rPr lang="en-US" sz="3600" dirty="0"/>
              <a:t> </a:t>
            </a:r>
            <a:r>
              <a:rPr lang="en-US" dirty="0"/>
              <a:t>Italy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9555" name="Rectangle 3"/>
          <p:cNvSpPr>
            <a:spLocks noGrp="1" noChangeArrowheads="1"/>
          </p:cNvSpPr>
          <p:nvPr>
            <p:ph type="body" idx="1"/>
          </p:nvPr>
        </p:nvSpPr>
        <p:spPr>
          <a:xfrm>
            <a:off x="914400" y="2340592"/>
            <a:ext cx="7315200" cy="3360920"/>
          </a:xfrm>
        </p:spPr>
        <p:txBody>
          <a:bodyPr/>
          <a:lstStyle/>
          <a:p>
            <a:pPr marL="0" indent="0" algn="ctr" eaLnBrk="1" hangingPunct="1">
              <a:lnSpc>
                <a:spcPct val="90000"/>
              </a:lnSpc>
              <a:spcBef>
                <a:spcPts val="0"/>
              </a:spcBef>
              <a:buNone/>
              <a:tabLst>
                <a:tab pos="0" algn="l"/>
              </a:tabLst>
            </a:pPr>
            <a:r>
              <a:rPr lang="en-US" sz="2800" dirty="0"/>
              <a:t>“These regional differences are similar to the chorus and soloists in operas”</a:t>
            </a:r>
          </a:p>
          <a:p>
            <a:pPr lvl="1" eaLnBrk="1" hangingPunct="1">
              <a:lnSpc>
                <a:spcPct val="90000"/>
              </a:lnSpc>
              <a:spcBef>
                <a:spcPts val="0"/>
              </a:spcBef>
            </a:pPr>
            <a:endParaRPr lang="en-US" dirty="0"/>
          </a:p>
          <a:p>
            <a:pPr lvl="1" eaLnBrk="1" hangingPunct="1">
              <a:lnSpc>
                <a:spcPct val="90000"/>
              </a:lnSpc>
              <a:spcBef>
                <a:spcPts val="0"/>
              </a:spcBef>
            </a:pPr>
            <a:r>
              <a:rPr lang="en-US" sz="3200" b="1" dirty="0"/>
              <a:t>Soloists</a:t>
            </a:r>
            <a:r>
              <a:rPr lang="en-US" sz="3200" dirty="0"/>
              <a:t> </a:t>
            </a:r>
            <a:r>
              <a:rPr lang="en-US" sz="2400" dirty="0"/>
              <a:t>represent the </a:t>
            </a:r>
            <a:br>
              <a:rPr lang="en-US" sz="2400" dirty="0"/>
            </a:br>
            <a:r>
              <a:rPr lang="en-US" sz="3200" b="1" dirty="0"/>
              <a:t>regional differences </a:t>
            </a:r>
            <a:r>
              <a:rPr lang="en-US" sz="2400" dirty="0"/>
              <a:t>in the culture</a:t>
            </a:r>
          </a:p>
          <a:p>
            <a:pPr lvl="1" eaLnBrk="1" hangingPunct="1">
              <a:lnSpc>
                <a:spcPct val="90000"/>
              </a:lnSpc>
              <a:spcBef>
                <a:spcPts val="0"/>
              </a:spcBef>
            </a:pPr>
            <a:endParaRPr lang="en-US" sz="2400" dirty="0"/>
          </a:p>
          <a:p>
            <a:pPr lvl="1" eaLnBrk="1" hangingPunct="1">
              <a:lnSpc>
                <a:spcPct val="90000"/>
              </a:lnSpc>
              <a:spcBef>
                <a:spcPts val="0"/>
              </a:spcBef>
            </a:pPr>
            <a:r>
              <a:rPr lang="en-US" sz="3200" b="1" dirty="0"/>
              <a:t>The chorus</a:t>
            </a:r>
            <a:r>
              <a:rPr lang="en-US" sz="3200" dirty="0"/>
              <a:t> </a:t>
            </a:r>
            <a:r>
              <a:rPr lang="en-US" sz="2400" dirty="0"/>
              <a:t>is the embodiment of the </a:t>
            </a:r>
            <a:r>
              <a:rPr lang="en-US" sz="3200" b="1" dirty="0"/>
              <a:t>overall Italian culture</a:t>
            </a:r>
            <a:endParaRPr lang="en-US" sz="28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79555" name="Rectangle 3"/>
          <p:cNvSpPr>
            <a:spLocks noGrp="1" noChangeArrowheads="1"/>
          </p:cNvSpPr>
          <p:nvPr>
            <p:ph type="body" idx="1"/>
          </p:nvPr>
        </p:nvSpPr>
        <p:spPr>
          <a:xfrm>
            <a:off x="914400" y="2340592"/>
            <a:ext cx="7315200" cy="3360920"/>
          </a:xfrm>
        </p:spPr>
        <p:txBody>
          <a:bodyPr/>
          <a:lstStyle/>
          <a:p>
            <a:pPr marL="0" indent="0" algn="ctr" eaLnBrk="1" hangingPunct="1">
              <a:lnSpc>
                <a:spcPct val="90000"/>
              </a:lnSpc>
              <a:spcBef>
                <a:spcPts val="0"/>
              </a:spcBef>
              <a:buNone/>
              <a:tabLst>
                <a:tab pos="0" algn="l"/>
              </a:tabLst>
            </a:pPr>
            <a:r>
              <a:rPr lang="en-US" sz="2800" dirty="0">
                <a:solidFill>
                  <a:schemeClr val="accent1"/>
                </a:solidFill>
              </a:rPr>
              <a:t>“These regional differences are similar to the chorus and soloists in operas”</a:t>
            </a:r>
          </a:p>
          <a:p>
            <a:pPr lvl="1" eaLnBrk="1" hangingPunct="1">
              <a:lnSpc>
                <a:spcPct val="90000"/>
              </a:lnSpc>
              <a:spcBef>
                <a:spcPts val="0"/>
              </a:spcBef>
            </a:pPr>
            <a:endParaRPr lang="en-US" dirty="0"/>
          </a:p>
          <a:p>
            <a:pPr lvl="1" eaLnBrk="1" hangingPunct="1">
              <a:lnSpc>
                <a:spcPct val="90000"/>
              </a:lnSpc>
              <a:spcBef>
                <a:spcPts val="0"/>
              </a:spcBef>
            </a:pPr>
            <a:r>
              <a:rPr lang="en-US" sz="3200" b="1" dirty="0"/>
              <a:t>Soloists</a:t>
            </a:r>
            <a:r>
              <a:rPr lang="en-US" sz="3200" dirty="0"/>
              <a:t> </a:t>
            </a:r>
            <a:r>
              <a:rPr lang="en-US" sz="2400" dirty="0">
                <a:solidFill>
                  <a:schemeClr val="accent1"/>
                </a:solidFill>
              </a:rPr>
              <a:t>represent the </a:t>
            </a:r>
            <a:br>
              <a:rPr lang="en-US" sz="2400" dirty="0"/>
            </a:br>
            <a:r>
              <a:rPr lang="en-US" sz="3200" b="1" dirty="0"/>
              <a:t>regional differences </a:t>
            </a:r>
            <a:r>
              <a:rPr lang="en-US" sz="2400" dirty="0">
                <a:solidFill>
                  <a:schemeClr val="accent1"/>
                </a:solidFill>
              </a:rPr>
              <a:t>in the culture</a:t>
            </a:r>
          </a:p>
          <a:p>
            <a:pPr lvl="1" eaLnBrk="1" hangingPunct="1">
              <a:lnSpc>
                <a:spcPct val="90000"/>
              </a:lnSpc>
              <a:spcBef>
                <a:spcPts val="0"/>
              </a:spcBef>
            </a:pPr>
            <a:endParaRPr lang="en-US" sz="2400" dirty="0"/>
          </a:p>
          <a:p>
            <a:pPr lvl="1" eaLnBrk="1" hangingPunct="1">
              <a:lnSpc>
                <a:spcPct val="90000"/>
              </a:lnSpc>
              <a:spcBef>
                <a:spcPts val="0"/>
              </a:spcBef>
            </a:pPr>
            <a:r>
              <a:rPr lang="en-US" sz="3200" b="1" dirty="0"/>
              <a:t>The chorus</a:t>
            </a:r>
            <a:r>
              <a:rPr lang="en-US" sz="3200" dirty="0"/>
              <a:t> </a:t>
            </a:r>
            <a:r>
              <a:rPr lang="en-US" sz="2400" dirty="0">
                <a:solidFill>
                  <a:schemeClr val="accent1"/>
                </a:solidFill>
              </a:rPr>
              <a:t>is the embodiment of the </a:t>
            </a:r>
            <a:r>
              <a:rPr lang="en-US" sz="3200" b="1" dirty="0"/>
              <a:t>overall Italian culture</a:t>
            </a:r>
            <a:endParaRPr lang="en-US" sz="28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1603" name="Rectangle 3"/>
          <p:cNvSpPr>
            <a:spLocks noGrp="1" noChangeArrowheads="1"/>
          </p:cNvSpPr>
          <p:nvPr>
            <p:ph type="body" idx="1"/>
          </p:nvPr>
        </p:nvSpPr>
        <p:spPr>
          <a:xfrm>
            <a:off x="914400" y="1981200"/>
            <a:ext cx="7315200" cy="4154984"/>
          </a:xfrm>
        </p:spPr>
        <p:txBody>
          <a:bodyPr/>
          <a:lstStyle/>
          <a:p>
            <a:pPr marL="0" indent="0" algn="ctr" eaLnBrk="1" hangingPunct="1">
              <a:spcBef>
                <a:spcPts val="0"/>
              </a:spcBef>
              <a:buNone/>
            </a:pPr>
            <a:r>
              <a:rPr lang="en-US" dirty="0"/>
              <a:t>The Italian word that expresses the idea of belonging first to a town, then to a region, and finally to a nation is </a:t>
            </a:r>
            <a:r>
              <a:rPr lang="en-US" sz="4800" b="1" i="1" dirty="0" err="1">
                <a:solidFill>
                  <a:srgbClr val="FF0000"/>
                </a:solidFill>
              </a:rPr>
              <a:t>campanilismo</a:t>
            </a:r>
            <a:r>
              <a:rPr lang="en-US" dirty="0"/>
              <a:t>, </a:t>
            </a:r>
          </a:p>
          <a:p>
            <a:pPr marL="0" indent="0" algn="ctr" eaLnBrk="1" hangingPunct="1">
              <a:spcBef>
                <a:spcPts val="0"/>
              </a:spcBef>
              <a:buNone/>
            </a:pPr>
            <a:r>
              <a:rPr lang="en-US" dirty="0"/>
              <a:t>which means “bell tower”</a:t>
            </a:r>
          </a:p>
          <a:p>
            <a:pPr eaLnBrk="1" hangingPunct="1">
              <a:spcBef>
                <a:spcPts val="0"/>
              </a:spcBef>
            </a:pPr>
            <a:endParaRPr lang="en-US" sz="1600" dirty="0"/>
          </a:p>
          <a:p>
            <a:pPr lvl="1" eaLnBrk="1" hangingPunct="1">
              <a:spcBef>
                <a:spcPts val="0"/>
              </a:spcBef>
            </a:pPr>
            <a:r>
              <a:rPr lang="en-US" sz="2400" dirty="0"/>
              <a:t>It refers to the fact that people do not want to travel so far as to be out of sight of the piazza church steeple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http://en.wikipedia.org/wiki/Leaning_Tower_of_Pisa</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3314" name="Picture 2"/>
          <p:cNvPicPr>
            <a:picLocks noChangeAspect="1" noChangeArrowheads="1"/>
          </p:cNvPicPr>
          <p:nvPr/>
        </p:nvPicPr>
        <p:blipFill>
          <a:blip r:embed="rId3" cstate="print"/>
          <a:srcRect/>
          <a:stretch>
            <a:fillRect/>
          </a:stretch>
        </p:blipFill>
        <p:spPr bwMode="auto">
          <a:xfrm>
            <a:off x="900791" y="0"/>
            <a:ext cx="4629151" cy="6172200"/>
          </a:xfrm>
          <a:prstGeom prst="rect">
            <a:avLst/>
          </a:prstGeom>
          <a:noFill/>
          <a:ln w="9525">
            <a:noFill/>
            <a:miter lim="800000"/>
            <a:headEnd/>
            <a:tailEnd/>
          </a:ln>
        </p:spPr>
      </p:pic>
      <p:sp>
        <p:nvSpPr>
          <p:cNvPr id="10" name="Rectangle 9"/>
          <p:cNvSpPr/>
          <p:nvPr/>
        </p:nvSpPr>
        <p:spPr>
          <a:xfrm>
            <a:off x="5978856" y="3518836"/>
            <a:ext cx="2667000" cy="236988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“Leaning Tower”</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0" i="1"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000" b="0" i="1" u="none" strike="noStrike" kern="1200" cap="none" spc="0" normalizeH="0" baseline="0" noProof="0" dirty="0">
                <a:ln>
                  <a:noFill/>
                </a:ln>
                <a:solidFill>
                  <a:srgbClr val="FFFFFF"/>
                </a:solidFill>
                <a:effectLst/>
                <a:uLnTx/>
                <a:uFillTx/>
                <a:latin typeface="Verdana" pitchFamily="34" charset="0"/>
                <a:ea typeface="+mn-ea"/>
                <a:cs typeface="+mn-cs"/>
              </a:rPr>
              <a:t>campanile</a:t>
            </a:r>
            <a:r>
              <a:rPr kumimoji="0" lang="en-US" sz="2000" b="0" i="0" u="none" strike="noStrike" kern="1200" cap="none" spc="0" normalizeH="0" baseline="0" noProof="0" dirty="0">
                <a:ln>
                  <a:noFill/>
                </a:ln>
                <a:solidFill>
                  <a:srgbClr val="FFFFFF"/>
                </a:solidFill>
                <a:effectLst/>
                <a:uLnTx/>
                <a:uFillTx/>
                <a:latin typeface="Verdana" pitchFamily="34" charset="0"/>
                <a:ea typeface="+mn-ea"/>
                <a:cs typeface="+mn-cs"/>
              </a:rPr>
              <a:t>, or freestanding bell tower, of the cathedral of the Italian city of Pisa </a:t>
            </a:r>
          </a:p>
        </p:txBody>
      </p:sp>
    </p:spTree>
  </p:cSld>
  <p:clrMapOvr>
    <a:masterClrMapping/>
  </p:clrMapOvr>
  <p:transition/>
</p:sld>
</file>

<file path=ppt/slides/slide4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http://en.wikipedia.org/wiki/St_Mark%27s_Campanile</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5029200" y="4119027"/>
            <a:ext cx="3886200" cy="113877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1" u="none" strike="noStrike" kern="1200" cap="none" spc="0" normalizeH="0" baseline="0" noProof="0" dirty="0">
                <a:ln>
                  <a:noFill/>
                </a:ln>
                <a:solidFill>
                  <a:srgbClr val="FFFFFF"/>
                </a:solidFill>
                <a:effectLst/>
                <a:uLnTx/>
                <a:uFillTx/>
                <a:latin typeface="Verdana" pitchFamily="34" charset="0"/>
                <a:ea typeface="+mn-ea"/>
                <a:cs typeface="+mn-cs"/>
              </a:rPr>
              <a:t>Campanile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of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St. Mark's Basilica</a:t>
            </a:r>
          </a:p>
        </p:txBody>
      </p:sp>
      <p:sp>
        <p:nvSpPr>
          <p:cNvPr id="11" name="Rectangle 10"/>
          <p:cNvSpPr/>
          <p:nvPr/>
        </p:nvSpPr>
        <p:spPr>
          <a:xfrm>
            <a:off x="5105400" y="5391090"/>
            <a:ext cx="3886200" cy="40011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4340" name="Picture 4"/>
          <p:cNvPicPr>
            <a:picLocks noChangeAspect="1" noChangeArrowheads="1"/>
          </p:cNvPicPr>
          <p:nvPr/>
        </p:nvPicPr>
        <p:blipFill>
          <a:blip r:embed="rId3" cstate="print"/>
          <a:srcRect/>
          <a:stretch>
            <a:fillRect/>
          </a:stretch>
        </p:blipFill>
        <p:spPr bwMode="auto">
          <a:xfrm>
            <a:off x="762000" y="-3630"/>
            <a:ext cx="4629150" cy="6172200"/>
          </a:xfrm>
          <a:prstGeom prst="rect">
            <a:avLst/>
          </a:prstGeom>
          <a:noFill/>
          <a:ln w="9525">
            <a:noFill/>
            <a:miter lim="800000"/>
            <a:headEnd/>
            <a:tailEnd/>
          </a:ln>
        </p:spPr>
      </p:pic>
    </p:spTree>
  </p:cSld>
  <p:clrMapOvr>
    <a:masterClrMapping/>
  </p:clrMapOvr>
  <p:transition/>
</p:sld>
</file>

<file path=ppt/slides/slide4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Rectangle 6"/>
          <p:cNvSpPr/>
          <p:nvPr/>
        </p:nvSpPr>
        <p:spPr>
          <a:xfrm>
            <a:off x="2743200" y="5481935"/>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Bologna</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2271486"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2"/>
              </a:rPr>
              <a:t>http://en.wikipedia.org/wiki/Bologna</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2290" name="Picture 2"/>
          <p:cNvPicPr>
            <a:picLocks noChangeAspect="1" noChangeArrowheads="1"/>
          </p:cNvPicPr>
          <p:nvPr/>
        </p:nvPicPr>
        <p:blipFill>
          <a:blip r:embed="rId3" cstate="print"/>
          <a:srcRect/>
          <a:stretch>
            <a:fillRect/>
          </a:stretch>
        </p:blipFill>
        <p:spPr bwMode="auto">
          <a:xfrm>
            <a:off x="870858" y="62509"/>
            <a:ext cx="2558142" cy="6080663"/>
          </a:xfrm>
          <a:prstGeom prst="rect">
            <a:avLst/>
          </a:prstGeom>
          <a:noFill/>
          <a:ln w="9525">
            <a:noFill/>
            <a:miter lim="800000"/>
            <a:headEnd/>
            <a:tailEnd/>
          </a:ln>
        </p:spPr>
      </p:pic>
      <p:sp>
        <p:nvSpPr>
          <p:cNvPr id="6" name="Rectangle 5"/>
          <p:cNvSpPr/>
          <p:nvPr/>
        </p:nvSpPr>
        <p:spPr>
          <a:xfrm>
            <a:off x="2743200" y="4800600"/>
            <a:ext cx="4572000" cy="461665"/>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Two Towers</a:t>
            </a:r>
            <a:endPar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595996967"/>
      </p:ext>
    </p:extLst>
  </p:cSld>
  <p:clrMapOvr>
    <a:masterClrMapping/>
  </p:clrMapOvr>
  <p:transition/>
</p:sld>
</file>

<file path=ppt/slides/slide42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2079995" y="6551842"/>
            <a:ext cx="497924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http://www.pictureninja.com/pages/italy/tuscany/image-bell-tower-florentine-cathedral.htm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83651" name="Picture 4"/>
          <p:cNvPicPr>
            <a:picLocks noChangeAspect="1" noChangeArrowheads="1"/>
          </p:cNvPicPr>
          <p:nvPr/>
        </p:nvPicPr>
        <p:blipFill>
          <a:blip r:embed="rId3" cstate="print"/>
          <a:srcRect/>
          <a:stretch>
            <a:fillRect/>
          </a:stretch>
        </p:blipFill>
        <p:spPr bwMode="auto">
          <a:xfrm>
            <a:off x="2428875" y="228600"/>
            <a:ext cx="4286250" cy="5715000"/>
          </a:xfrm>
          <a:prstGeom prst="rect">
            <a:avLst/>
          </a:prstGeom>
          <a:noFill/>
          <a:ln w="9525">
            <a:noFill/>
            <a:miter lim="800000"/>
            <a:headEnd/>
            <a:tailEnd/>
          </a:ln>
        </p:spPr>
      </p:pic>
      <p:sp>
        <p:nvSpPr>
          <p:cNvPr id="283652" name="Rectangle 5"/>
          <p:cNvSpPr>
            <a:spLocks noChangeArrowheads="1"/>
          </p:cNvSpPr>
          <p:nvPr/>
        </p:nvSpPr>
        <p:spPr bwMode="auto">
          <a:xfrm>
            <a:off x="1349375" y="6121400"/>
            <a:ext cx="6753225" cy="6302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Bell tower of the Florence Cathedra from </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hlinkClick r:id="rId4"/>
              </a:rPr>
              <a:t>Brunelleschi's Dome</a:t>
            </a: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Verdana" pitchFamily="34" charset="0"/>
                <a:ea typeface="+mn-ea"/>
                <a:cs typeface="+mn-cs"/>
              </a:rPr>
              <a:t>l</a:t>
            </a: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 </a:t>
            </a:r>
          </a:p>
        </p:txBody>
      </p:sp>
    </p:spTree>
  </p:cSld>
  <p:clrMapOvr>
    <a:masterClrMapping/>
  </p:clrMapOvr>
  <p:transition/>
</p:sld>
</file>

<file path=ppt/slides/slide42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4674" name="Rectangle 2"/>
          <p:cNvSpPr>
            <a:spLocks noChangeArrowheads="1"/>
          </p:cNvSpPr>
          <p:nvPr/>
        </p:nvSpPr>
        <p:spPr bwMode="auto">
          <a:xfrm>
            <a:off x="2786940" y="6545263"/>
            <a:ext cx="356059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http://www.sights-and-culture.com/Italy/Florence-city-view.html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84675" name="Rectangle 4"/>
          <p:cNvSpPr>
            <a:spLocks noChangeArrowheads="1"/>
          </p:cNvSpPr>
          <p:nvPr/>
        </p:nvSpPr>
        <p:spPr bwMode="auto">
          <a:xfrm>
            <a:off x="1052513" y="6121400"/>
            <a:ext cx="7086600" cy="33655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1" u="none" strike="noStrike" kern="1200" cap="none" spc="0" normalizeH="0" baseline="0" noProof="0">
                <a:ln>
                  <a:noFill/>
                </a:ln>
                <a:solidFill>
                  <a:srgbClr val="FFFFFF"/>
                </a:solidFill>
                <a:effectLst/>
                <a:uLnTx/>
                <a:uFillTx/>
                <a:latin typeface="Verdana" pitchFamily="34" charset="0"/>
                <a:ea typeface="+mn-ea"/>
                <a:cs typeface="+mn-cs"/>
              </a:rPr>
              <a:t>Florence, with cathedral Santa Maria del Fiore and Palazzo Vecchio</a:t>
            </a:r>
            <a:r>
              <a:rPr kumimoji="0" lang="en-US" sz="1600" b="1" i="0" u="none" strike="noStrike" kern="1200" cap="none" spc="0" normalizeH="0" baseline="0" noProof="0">
                <a:ln>
                  <a:noFill/>
                </a:ln>
                <a:solidFill>
                  <a:srgbClr val="FFFFFF"/>
                </a:solidFill>
                <a:effectLst/>
                <a:uLnTx/>
                <a:uFillTx/>
                <a:latin typeface="Verdana" pitchFamily="34" charset="0"/>
                <a:ea typeface="+mn-ea"/>
                <a:cs typeface="+mn-cs"/>
              </a:rPr>
              <a:t> </a:t>
            </a:r>
          </a:p>
        </p:txBody>
      </p:sp>
      <p:pic>
        <p:nvPicPr>
          <p:cNvPr id="284676" name="Picture 5"/>
          <p:cNvPicPr>
            <a:picLocks noChangeAspect="1" noChangeArrowheads="1"/>
          </p:cNvPicPr>
          <p:nvPr/>
        </p:nvPicPr>
        <p:blipFill>
          <a:blip r:embed="rId3" cstate="print"/>
          <a:srcRect/>
          <a:stretch>
            <a:fillRect/>
          </a:stretch>
        </p:blipFill>
        <p:spPr bwMode="auto">
          <a:xfrm>
            <a:off x="685800" y="685800"/>
            <a:ext cx="7772400" cy="4973638"/>
          </a:xfrm>
          <a:prstGeom prst="rect">
            <a:avLst/>
          </a:prstGeom>
          <a:noFill/>
          <a:ln w="9525">
            <a:noFill/>
            <a:miter lim="800000"/>
            <a:headEnd/>
            <a:tailEnd/>
          </a:ln>
        </p:spPr>
      </p:pic>
    </p:spTree>
  </p:cSld>
  <p:clrMapOvr>
    <a:masterClrMapping/>
  </p:clrMapOvr>
  <p:transition/>
</p:sld>
</file>

<file path=ppt/slides/slide4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85698" name="Rectangle 2"/>
          <p:cNvSpPr>
            <a:spLocks noChangeArrowheads="1"/>
          </p:cNvSpPr>
          <p:nvPr/>
        </p:nvSpPr>
        <p:spPr bwMode="auto">
          <a:xfrm>
            <a:off x="3761452" y="6545263"/>
            <a:ext cx="163538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Minnesota Historical Society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285699" name="Rectangle 4"/>
          <p:cNvSpPr>
            <a:spLocks noChangeArrowheads="1"/>
          </p:cNvSpPr>
          <p:nvPr/>
        </p:nvSpPr>
        <p:spPr bwMode="auto">
          <a:xfrm>
            <a:off x="2908300" y="5562600"/>
            <a:ext cx="3276600" cy="874713"/>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Verdana" pitchFamily="34" charset="0"/>
                <a:ea typeface="+mn-ea"/>
                <a:cs typeface="+mn-cs"/>
              </a:rPr>
              <a:t>Catholic Church at Winsted</a:t>
            </a:r>
          </a:p>
          <a:p>
            <a:pPr marL="0" marR="0" lvl="0" indent="0" algn="ctr" defTabSz="914400" rtl="0" eaLnBrk="1" fontAlgn="base" latinLnBrk="0" hangingPunct="1">
              <a:lnSpc>
                <a:spcPct val="100000"/>
              </a:lnSpc>
              <a:spcBef>
                <a:spcPct val="20000"/>
              </a:spcBef>
              <a:spcAft>
                <a:spcPct val="0"/>
              </a:spcAft>
              <a:buClrTx/>
              <a:buSzTx/>
              <a:buFontTx/>
              <a:buNone/>
              <a:tabLst/>
              <a:defRPr/>
            </a:pPr>
            <a:br>
              <a:rPr kumimoji="0" lang="en-US" sz="1600" b="1" i="0" u="none" strike="noStrike" kern="1200" cap="none" spc="0" normalizeH="0" baseline="0" noProof="0">
                <a:ln>
                  <a:noFill/>
                </a:ln>
                <a:solidFill>
                  <a:srgbClr val="FFFFFF"/>
                </a:solidFill>
                <a:effectLst/>
                <a:uLnTx/>
                <a:uFillTx/>
                <a:latin typeface="Verdana" pitchFamily="34" charset="0"/>
                <a:ea typeface="+mn-ea"/>
                <a:cs typeface="+mn-cs"/>
              </a:rPr>
            </a:br>
            <a:r>
              <a:rPr kumimoji="0" lang="en-US" sz="800" b="1" i="0" u="none" strike="noStrike" kern="1200" cap="none" spc="0" normalizeH="0" baseline="0" noProof="0">
                <a:ln>
                  <a:noFill/>
                </a:ln>
                <a:solidFill>
                  <a:srgbClr val="FFFFFF"/>
                </a:solidFill>
                <a:effectLst/>
                <a:uLnTx/>
                <a:uFillTx/>
                <a:latin typeface="Verdana" pitchFamily="34" charset="0"/>
                <a:ea typeface="+mn-ea"/>
                <a:cs typeface="+mn-cs"/>
              </a:rPr>
              <a:t>Photograph Collection, Postcard 1907 </a:t>
            </a:r>
            <a:br>
              <a:rPr kumimoji="0" lang="en-US" sz="800" b="1" i="0" u="none" strike="noStrike" kern="1200" cap="none" spc="0" normalizeH="0" baseline="0" noProof="0">
                <a:ln>
                  <a:noFill/>
                </a:ln>
                <a:solidFill>
                  <a:srgbClr val="FFFFFF"/>
                </a:solidFill>
                <a:effectLst/>
                <a:uLnTx/>
                <a:uFillTx/>
                <a:latin typeface="Verdana" pitchFamily="34" charset="0"/>
                <a:ea typeface="+mn-ea"/>
                <a:cs typeface="+mn-cs"/>
              </a:rPr>
            </a:br>
            <a:r>
              <a:rPr kumimoji="0" lang="en-US" sz="800" b="1" i="0" u="none" strike="noStrike" kern="1200" cap="none" spc="0" normalizeH="0" baseline="0" noProof="0">
                <a:ln>
                  <a:noFill/>
                </a:ln>
                <a:solidFill>
                  <a:srgbClr val="FFFFFF"/>
                </a:solidFill>
                <a:effectLst/>
                <a:uLnTx/>
                <a:uFillTx/>
                <a:latin typeface="Verdana" pitchFamily="34" charset="0"/>
                <a:ea typeface="+mn-ea"/>
                <a:cs typeface="+mn-cs"/>
              </a:rPr>
              <a:t>Location no. MM1.9 WN r2 </a:t>
            </a:r>
            <a:endParaRPr kumimoji="0" lang="en-US" sz="3200" b="1" i="0" u="none" strike="noStrike" kern="1200" cap="none" spc="0" normalizeH="0" baseline="0" noProof="0">
              <a:ln>
                <a:noFill/>
              </a:ln>
              <a:solidFill>
                <a:srgbClr val="FFFFFF"/>
              </a:solidFill>
              <a:effectLst/>
              <a:uLnTx/>
              <a:uFillTx/>
              <a:latin typeface="Verdana" pitchFamily="34" charset="0"/>
              <a:ea typeface="+mn-ea"/>
              <a:cs typeface="+mn-cs"/>
            </a:endParaRPr>
          </a:p>
        </p:txBody>
      </p:sp>
      <p:pic>
        <p:nvPicPr>
          <p:cNvPr id="285700" name="Picture 5"/>
          <p:cNvPicPr>
            <a:picLocks noChangeAspect="1" noChangeArrowheads="1"/>
          </p:cNvPicPr>
          <p:nvPr/>
        </p:nvPicPr>
        <p:blipFill>
          <a:blip r:embed="rId3" cstate="print"/>
          <a:srcRect/>
          <a:stretch>
            <a:fillRect/>
          </a:stretch>
        </p:blipFill>
        <p:spPr bwMode="auto">
          <a:xfrm>
            <a:off x="1081088" y="2605088"/>
            <a:ext cx="3333750" cy="1704975"/>
          </a:xfrm>
          <a:prstGeom prst="rect">
            <a:avLst/>
          </a:prstGeom>
          <a:noFill/>
          <a:ln w="9525">
            <a:noFill/>
            <a:miter lim="800000"/>
            <a:headEnd/>
            <a:tailEnd/>
          </a:ln>
        </p:spPr>
      </p:pic>
      <p:pic>
        <p:nvPicPr>
          <p:cNvPr id="285701" name="Picture 7"/>
          <p:cNvPicPr>
            <a:picLocks noChangeAspect="1" noChangeArrowheads="1"/>
          </p:cNvPicPr>
          <p:nvPr/>
        </p:nvPicPr>
        <p:blipFill>
          <a:blip r:embed="rId4" cstate="print"/>
          <a:srcRect/>
          <a:stretch>
            <a:fillRect/>
          </a:stretch>
        </p:blipFill>
        <p:spPr bwMode="auto">
          <a:xfrm>
            <a:off x="5686425" y="685800"/>
            <a:ext cx="2847975" cy="4572000"/>
          </a:xfrm>
          <a:prstGeom prst="rect">
            <a:avLst/>
          </a:prstGeom>
          <a:noFill/>
          <a:ln w="9525">
            <a:noFill/>
            <a:miter lim="800000"/>
            <a:headEnd/>
            <a:tailEnd/>
          </a:ln>
        </p:spPr>
      </p:pic>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2194616" y="6551842"/>
            <a:ext cx="474841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http://www.reliefweb.int/rw/RWB.NSF/db900LargeMaps/SKAR-64GDTU?OpenDocument</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3491" name="Picture 5"/>
          <p:cNvPicPr>
            <a:picLocks noChangeAspect="1" noChangeArrowheads="1"/>
          </p:cNvPicPr>
          <p:nvPr/>
        </p:nvPicPr>
        <p:blipFill>
          <a:blip r:embed="rId4" cstate="print"/>
          <a:srcRect/>
          <a:stretch>
            <a:fillRect/>
          </a:stretch>
        </p:blipFill>
        <p:spPr bwMode="auto">
          <a:xfrm>
            <a:off x="2122488" y="304800"/>
            <a:ext cx="4964112" cy="6169025"/>
          </a:xfrm>
          <a:prstGeom prst="rect">
            <a:avLst/>
          </a:prstGeom>
          <a:noFill/>
          <a:ln w="9525">
            <a:noFill/>
            <a:miter lim="800000"/>
            <a:headEnd/>
            <a:tailEnd/>
          </a:ln>
        </p:spPr>
      </p:pic>
      <p:sp>
        <p:nvSpPr>
          <p:cNvPr id="4" name="Freeform 1">
            <a:extLst>
              <a:ext uri="{FF2B5EF4-FFF2-40B4-BE49-F238E27FC236}">
                <a16:creationId xmlns:a16="http://schemas.microsoft.com/office/drawing/2014/main" id="{BC14FEF0-814A-41DA-A748-F28D68A4D62C}"/>
              </a:ext>
            </a:extLst>
          </p:cNvPr>
          <p:cNvSpPr/>
          <p:nvPr/>
        </p:nvSpPr>
        <p:spPr>
          <a:xfrm rot="188672">
            <a:off x="2358776" y="1035753"/>
            <a:ext cx="2382748" cy="1166522"/>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cSld>
  <p:clrMapOvr>
    <a:masterClrMapping/>
  </p:clrMapOvr>
  <p:transition/>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2581704" y="6551842"/>
            <a:ext cx="3982180" cy="215444"/>
          </a:xfrm>
          <a:prstGeom prst="rect">
            <a:avLst/>
          </a:prstGeom>
          <a:noFill/>
          <a:ln w="9525">
            <a:noFill/>
            <a:miter lim="800000"/>
            <a:headEnd/>
            <a:tailEnd/>
          </a:ln>
        </p:spPr>
        <p:txBody>
          <a:bodyPr wrap="none">
            <a:spAutoFit/>
          </a:bodyPr>
          <a:lstStyle/>
          <a:p>
            <a:r>
              <a:rPr lang="en-US" sz="800" b="0" i="0" dirty="0">
                <a:solidFill>
                  <a:srgbClr val="000000"/>
                </a:solidFill>
                <a:hlinkClick r:id="rId2"/>
              </a:rPr>
              <a:t>https://www.cia.gov/library/publications/the-world-factbook/geos/it.html</a:t>
            </a:r>
            <a:endParaRPr lang="en-US" sz="800" b="0" i="0" dirty="0">
              <a:solidFill>
                <a:srgbClr val="000000"/>
              </a:solidFill>
            </a:endParaRPr>
          </a:p>
        </p:txBody>
      </p:sp>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r>
              <a:rPr lang="en-US" sz="1400" b="0"/>
              <a:t>CIA World Factbook</a:t>
            </a:r>
          </a:p>
        </p:txBody>
      </p:sp>
      <p:sp>
        <p:nvSpPr>
          <p:cNvPr id="49156" name="Text Box 9"/>
          <p:cNvSpPr txBox="1">
            <a:spLocks noChangeArrowheads="1"/>
          </p:cNvSpPr>
          <p:nvPr/>
        </p:nvSpPr>
        <p:spPr bwMode="auto">
          <a:xfrm>
            <a:off x="762000" y="2074747"/>
            <a:ext cx="7696200" cy="3564053"/>
          </a:xfrm>
          <a:prstGeom prst="rect">
            <a:avLst/>
          </a:prstGeom>
          <a:noFill/>
          <a:ln w="9525">
            <a:noFill/>
            <a:miter lim="800000"/>
            <a:headEnd/>
            <a:tailEnd/>
          </a:ln>
        </p:spPr>
        <p:txBody>
          <a:bodyPr wrap="square">
            <a:spAutoFit/>
          </a:bodyPr>
          <a:lstStyle/>
          <a:p>
            <a:pPr indent="285750"/>
            <a:r>
              <a:rPr lang="en-US" sz="4800" i="0" dirty="0"/>
              <a:t>Literacy</a:t>
            </a:r>
          </a:p>
          <a:p>
            <a:pPr indent="285750" algn="l">
              <a:buFontTx/>
              <a:buChar char="•"/>
            </a:pPr>
            <a:endParaRPr lang="en-US" sz="1200" i="0" dirty="0"/>
          </a:p>
          <a:p>
            <a:r>
              <a:rPr lang="en-US" sz="2000" b="0" i="0" dirty="0"/>
              <a:t>definition: age 15 and over can read and write</a:t>
            </a:r>
          </a:p>
          <a:p>
            <a:endParaRPr lang="en-US" sz="2000" i="0" dirty="0"/>
          </a:p>
          <a:p>
            <a:pPr lvl="2" indent="285750" algn="l">
              <a:buFontTx/>
              <a:buChar char="•"/>
            </a:pPr>
            <a:r>
              <a:rPr lang="en-US" sz="2400" i="0" dirty="0"/>
              <a:t>total population: 99.2%</a:t>
            </a:r>
          </a:p>
          <a:p>
            <a:pPr lvl="2" indent="285750" algn="l">
              <a:buFontTx/>
              <a:buChar char="•"/>
            </a:pPr>
            <a:r>
              <a:rPr lang="en-US" sz="2400" i="0" dirty="0"/>
              <a:t>male: 99.4%</a:t>
            </a:r>
          </a:p>
          <a:p>
            <a:pPr lvl="2" indent="285750" algn="l">
              <a:buFontTx/>
              <a:buChar char="•"/>
            </a:pPr>
            <a:r>
              <a:rPr lang="en-US" sz="2400" i="0" dirty="0"/>
              <a:t>female: 99% </a:t>
            </a:r>
          </a:p>
          <a:p>
            <a:pPr indent="285750"/>
            <a:r>
              <a:rPr lang="en-US" sz="1800" b="0" i="0" dirty="0"/>
              <a:t>(2018 est.)</a:t>
            </a:r>
          </a:p>
        </p:txBody>
      </p:sp>
    </p:spTree>
  </p:cSld>
  <p:clrMapOvr>
    <a:masterClrMapping/>
  </p:clrMapOvr>
  <p:transition/>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995363" y="1000125"/>
            <a:ext cx="7153275" cy="4857750"/>
          </a:xfrm>
          <a:prstGeom prst="rect">
            <a:avLst/>
          </a:prstGeom>
          <a:noFill/>
          <a:ln w="9525">
            <a:noFill/>
            <a:miter lim="800000"/>
            <a:headEnd/>
            <a:tailEnd/>
          </a:ln>
        </p:spPr>
      </p:pic>
      <p:sp>
        <p:nvSpPr>
          <p:cNvPr id="5123" name="Text Box 3"/>
          <p:cNvSpPr txBox="1">
            <a:spLocks noChangeArrowheads="1"/>
          </p:cNvSpPr>
          <p:nvPr/>
        </p:nvSpPr>
        <p:spPr bwMode="auto">
          <a:xfrm>
            <a:off x="1615544" y="4840069"/>
            <a:ext cx="1685078" cy="769441"/>
          </a:xfrm>
          <a:prstGeom prst="rect">
            <a:avLst/>
          </a:prstGeom>
          <a:noFill/>
          <a:ln w="9525">
            <a:noFill/>
            <a:miter lim="800000"/>
            <a:headEnd/>
            <a:tailEnd/>
          </a:ln>
        </p:spPr>
        <p:txBody>
          <a:bodyPr wrap="none">
            <a:spAutoFit/>
          </a:bodyPr>
          <a:lstStyle/>
          <a:p>
            <a:pPr marL="342900" marR="0" lvl="0" indent="-342900" algn="ctr" defTabSz="914400" rtl="0" eaLnBrk="0" fontAlgn="base" latinLnBrk="0" hangingPunct="0">
              <a:lnSpc>
                <a:spcPct val="100000"/>
              </a:lnSpc>
              <a:spcBef>
                <a:spcPct val="20000"/>
              </a:spcBef>
              <a:spcAft>
                <a:spcPct val="0"/>
              </a:spcAft>
              <a:buClrTx/>
              <a:buSzTx/>
              <a:buFontTx/>
              <a:buNone/>
              <a:tabLst/>
              <a:defRPr/>
            </a:pPr>
            <a:r>
              <a:rPr kumimoji="0" lang="en-US" sz="4400" b="1" i="1" u="none" strike="noStrike" kern="1200" cap="none" spc="0" normalizeH="0" baseline="0" noProof="0" dirty="0">
                <a:ln w="12700">
                  <a:solidFill>
                    <a:srgbClr val="BBE0E3"/>
                  </a:solidFill>
                </a:ln>
                <a:solidFill>
                  <a:srgbClr val="FF0000"/>
                </a:solidFill>
                <a:effectLst>
                  <a:outerShdw blurRad="50800" dist="38100" algn="l" rotWithShape="0">
                    <a:prstClr val="black">
                      <a:alpha val="40000"/>
                    </a:prstClr>
                  </a:outerShdw>
                </a:effectLst>
                <a:uLnTx/>
                <a:uFillTx/>
                <a:latin typeface="Verdana" pitchFamily="34" charset="0"/>
                <a:ea typeface="+mn-ea"/>
                <a:cs typeface="+mn-cs"/>
              </a:rPr>
              <a:t>Italy</a:t>
            </a:r>
          </a:p>
        </p:txBody>
      </p:sp>
      <p:sp>
        <p:nvSpPr>
          <p:cNvPr id="622596" name="Oval 4"/>
          <p:cNvSpPr>
            <a:spLocks noChangeArrowheads="1"/>
          </p:cNvSpPr>
          <p:nvPr/>
        </p:nvSpPr>
        <p:spPr bwMode="auto">
          <a:xfrm rot="-2121745">
            <a:off x="2952750" y="3657600"/>
            <a:ext cx="990600" cy="1219200"/>
          </a:xfrm>
          <a:prstGeom prst="ellipse">
            <a:avLst/>
          </a:prstGeom>
          <a:noFill/>
          <a:ln w="76200">
            <a:solidFill>
              <a:srgbClr val="FF0000"/>
            </a:solidFill>
            <a:round/>
            <a:headEnd/>
            <a:tailEnd/>
          </a:ln>
        </p:spPr>
        <p:txBody>
          <a:bodyPr wrap="none"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Text Box 3"/>
          <p:cNvSpPr txBox="1">
            <a:spLocks noChangeArrowheads="1"/>
          </p:cNvSpPr>
          <p:nvPr/>
        </p:nvSpPr>
        <p:spPr bwMode="auto">
          <a:xfrm>
            <a:off x="1905000" y="1905000"/>
            <a:ext cx="4270720" cy="1588127"/>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54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History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600" b="1" i="1" u="none" strike="noStrike" kern="1200" cap="none" spc="0" normalizeH="0" baseline="0" noProof="0" dirty="0">
                <a:ln w="12700">
                  <a:solidFill>
                    <a:srgbClr val="BBE0E3"/>
                  </a:solidFill>
                </a:ln>
                <a:solidFill>
                  <a:srgbClr val="000000"/>
                </a:solidFill>
                <a:effectLst>
                  <a:outerShdw blurRad="50800" dist="38100" algn="l" rotWithShape="0">
                    <a:prstClr val="black">
                      <a:alpha val="40000"/>
                    </a:prstClr>
                  </a:outerShdw>
                </a:effectLst>
                <a:uLnTx/>
                <a:uFillTx/>
                <a:latin typeface="Verdana" pitchFamily="34" charset="0"/>
                <a:ea typeface="+mn-ea"/>
                <a:cs typeface="+mn-cs"/>
              </a:rPr>
              <a:t>and World View</a:t>
            </a:r>
          </a:p>
        </p:txBody>
      </p:sp>
      <p:sp>
        <p:nvSpPr>
          <p:cNvPr id="8" name="Rectangle 11"/>
          <p:cNvSpPr>
            <a:spLocks noChangeArrowheads="1"/>
          </p:cNvSpPr>
          <p:nvPr/>
        </p:nvSpPr>
        <p:spPr bwMode="auto">
          <a:xfrm>
            <a:off x="2681514" y="6551842"/>
            <a:ext cx="3786319" cy="21544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2009-2024  </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hlinkClick r:id="rId3"/>
              </a:rPr>
              <a:t>Timothy G. Roufs</a:t>
            </a: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 University of Minnesota Duluth</a:t>
            </a:r>
            <a:endParaRPr kumimoji="1" lang="en-US" sz="8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8209896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2467" name="Rectangle 3"/>
          <p:cNvSpPr>
            <a:spLocks noGrp="1" noChangeArrowheads="1"/>
          </p:cNvSpPr>
          <p:nvPr>
            <p:ph type="body" idx="1"/>
          </p:nvPr>
        </p:nvSpPr>
        <p:spPr>
          <a:xfrm>
            <a:off x="914400" y="1335593"/>
            <a:ext cx="7315200" cy="4225324"/>
          </a:xfrm>
        </p:spPr>
        <p:txBody>
          <a:bodyPr/>
          <a:lstStyle/>
          <a:p>
            <a:pPr eaLnBrk="1" hangingPunct="1">
              <a:lnSpc>
                <a:spcPct val="90000"/>
              </a:lnSpc>
            </a:pPr>
            <a:r>
              <a:rPr lang="en-US" sz="4000" b="1" dirty="0"/>
              <a:t>The Apennine mountains </a:t>
            </a:r>
            <a:r>
              <a:rPr lang="en-US" dirty="0"/>
              <a:t>run directly down the peninsula’s center, and its northern range almost completely cuts off the north from the south</a:t>
            </a:r>
          </a:p>
          <a:p>
            <a:pPr eaLnBrk="1" hangingPunct="1">
              <a:lnSpc>
                <a:spcPct val="90000"/>
              </a:lnSpc>
            </a:pPr>
            <a:endParaRPr lang="en-US" sz="1800" dirty="0"/>
          </a:p>
          <a:p>
            <a:pPr eaLnBrk="1" hangingPunct="1">
              <a:lnSpc>
                <a:spcPct val="90000"/>
              </a:lnSpc>
            </a:pPr>
            <a:endParaRPr lang="en-US" sz="100" dirty="0"/>
          </a:p>
          <a:p>
            <a:pPr lvl="1" eaLnBrk="1" hangingPunct="1">
              <a:lnSpc>
                <a:spcPct val="150000"/>
              </a:lnSpc>
            </a:pPr>
            <a:r>
              <a:rPr lang="en-US" sz="3200" b="1" dirty="0"/>
              <a:t>This geographical division has led to extreme regionalism</a:t>
            </a:r>
          </a:p>
        </p:txBody>
      </p:sp>
      <p:sp>
        <p:nvSpPr>
          <p:cNvPr id="62468"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577867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3DEAF70A-FBDE-41D8-98BB-2A9743947C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035" y="9625"/>
            <a:ext cx="6127930" cy="6858000"/>
          </a:xfrm>
          <a:prstGeom prst="rect">
            <a:avLst/>
          </a:prstGeom>
        </p:spPr>
      </p:pic>
      <p:sp>
        <p:nvSpPr>
          <p:cNvPr id="7" name="Rectangle 4">
            <a:extLst>
              <a:ext uri="{FF2B5EF4-FFF2-40B4-BE49-F238E27FC236}">
                <a16:creationId xmlns:a16="http://schemas.microsoft.com/office/drawing/2014/main" id="{F269DCD0-18EB-4E42-A55F-1FBE351E432A}"/>
              </a:ext>
            </a:extLst>
          </p:cNvPr>
          <p:cNvSpPr>
            <a:spLocks noChangeArrowheads="1"/>
          </p:cNvSpPr>
          <p:nvPr/>
        </p:nvSpPr>
        <p:spPr bwMode="auto">
          <a:xfrm>
            <a:off x="3163632" y="6629400"/>
            <a:ext cx="281038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https://en.wikipedia.org/wiki/Apennine_Mountains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78983327"/>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457200" y="427038"/>
            <a:ext cx="8229600" cy="563562"/>
          </a:xfrm>
        </p:spPr>
        <p:txBody>
          <a:bodyPr/>
          <a:lstStyle/>
          <a:p>
            <a:pPr eaLnBrk="1" hangingPunct="1"/>
            <a:r>
              <a:rPr lang="it-IT" sz="1400" dirty="0">
                <a:solidFill>
                  <a:schemeClr val="accent1">
                    <a:lumMod val="90000"/>
                  </a:schemeClr>
                </a:solidFill>
              </a:rPr>
              <a:t>Martin J. Gannon and Rajnandini Pillai</a:t>
            </a:r>
            <a:br>
              <a:rPr lang="en-US" sz="1400" dirty="0">
                <a:solidFill>
                  <a:schemeClr val="accent1">
                    <a:lumMod val="90000"/>
                  </a:schemeClr>
                </a:solidFill>
              </a:rPr>
            </a:br>
            <a:r>
              <a:rPr lang="en-US" sz="1400" i="1" dirty="0">
                <a:solidFill>
                  <a:schemeClr val="accent1">
                    <a:lumMod val="90000"/>
                  </a:schemeClr>
                </a:solidFill>
              </a:rPr>
              <a:t>Understanding Global Cultures</a:t>
            </a:r>
          </a:p>
        </p:txBody>
      </p:sp>
      <p:sp>
        <p:nvSpPr>
          <p:cNvPr id="62467" name="Rectangle 3"/>
          <p:cNvSpPr>
            <a:spLocks noGrp="1" noChangeArrowheads="1"/>
          </p:cNvSpPr>
          <p:nvPr>
            <p:ph type="body" idx="1"/>
          </p:nvPr>
        </p:nvSpPr>
        <p:spPr>
          <a:xfrm>
            <a:off x="914400" y="1335593"/>
            <a:ext cx="7315200" cy="5002139"/>
          </a:xfrm>
        </p:spPr>
        <p:txBody>
          <a:bodyPr/>
          <a:lstStyle/>
          <a:p>
            <a:pPr eaLnBrk="1" hangingPunct="1">
              <a:lnSpc>
                <a:spcPct val="90000"/>
              </a:lnSpc>
            </a:pPr>
            <a:r>
              <a:rPr lang="en-US" sz="4000" b="1" dirty="0">
                <a:solidFill>
                  <a:schemeClr val="accent1">
                    <a:lumMod val="90000"/>
                  </a:schemeClr>
                </a:solidFill>
              </a:rPr>
              <a:t>The Apennine mountains </a:t>
            </a:r>
            <a:r>
              <a:rPr lang="en-US" dirty="0">
                <a:solidFill>
                  <a:schemeClr val="accent1">
                    <a:lumMod val="90000"/>
                  </a:schemeClr>
                </a:solidFill>
              </a:rPr>
              <a:t>run directly down the peninsula’s center, and its northern range almost completely cuts off the north from the south</a:t>
            </a:r>
            <a:endParaRPr lang="en-US" sz="1800" dirty="0"/>
          </a:p>
          <a:p>
            <a:pPr eaLnBrk="1" hangingPunct="1">
              <a:lnSpc>
                <a:spcPct val="90000"/>
              </a:lnSpc>
            </a:pPr>
            <a:endParaRPr lang="en-US" sz="100" dirty="0"/>
          </a:p>
          <a:p>
            <a:pPr lvl="1" eaLnBrk="1" hangingPunct="1">
              <a:lnSpc>
                <a:spcPct val="150000"/>
              </a:lnSpc>
            </a:pPr>
            <a:r>
              <a:rPr lang="en-US" b="1" dirty="0">
                <a:solidFill>
                  <a:srgbClr val="FF0000"/>
                </a:solidFill>
              </a:rPr>
              <a:t>Many Italians view Italy as two separate nations</a:t>
            </a:r>
          </a:p>
          <a:p>
            <a:pPr lvl="2" eaLnBrk="1" hangingPunct="1">
              <a:lnSpc>
                <a:spcPct val="150000"/>
              </a:lnSpc>
            </a:pPr>
            <a:r>
              <a:rPr lang="en-US" b="1" dirty="0">
                <a:solidFill>
                  <a:srgbClr val="FF0000"/>
                </a:solidFill>
              </a:rPr>
              <a:t>The wealthier, industrial north</a:t>
            </a:r>
          </a:p>
          <a:p>
            <a:pPr lvl="2" eaLnBrk="1" hangingPunct="1">
              <a:lnSpc>
                <a:spcPct val="150000"/>
              </a:lnSpc>
            </a:pPr>
            <a:r>
              <a:rPr lang="en-US" b="1" dirty="0">
                <a:solidFill>
                  <a:srgbClr val="FF0000"/>
                </a:solidFill>
              </a:rPr>
              <a:t>The poorer, more agrarian south</a:t>
            </a:r>
          </a:p>
        </p:txBody>
      </p:sp>
      <p:sp>
        <p:nvSpPr>
          <p:cNvPr id="62468" name="Rectangle 4"/>
          <p:cNvSpPr>
            <a:spLocks noChangeArrowheads="1"/>
          </p:cNvSpPr>
          <p:nvPr/>
        </p:nvSpPr>
        <p:spPr bwMode="auto">
          <a:xfrm>
            <a:off x="2371725" y="6522811"/>
            <a:ext cx="4394200" cy="24447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10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9109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1219200"/>
            <a:ext cx="7315200" cy="2062103"/>
          </a:xfrm>
        </p:spPr>
        <p:txBody>
          <a:bodyPr>
            <a:spAutoFit/>
          </a:bodyPr>
          <a:lstStyle/>
          <a:p>
            <a:pPr algn="ctr" eaLnBrk="1" hangingPunct="1">
              <a:buFontTx/>
              <a:buNone/>
            </a:pPr>
            <a:r>
              <a:rPr lang="en-US" b="1" dirty="0">
                <a:latin typeface="Verdana" pitchFamily="34" charset="0"/>
              </a:rPr>
              <a:t> </a:t>
            </a:r>
            <a:r>
              <a:rPr lang="en-US" sz="4000" b="1" dirty="0">
                <a:latin typeface="Verdana" pitchFamily="34" charset="0"/>
              </a:rPr>
              <a:t>Sometimes the northern region is called</a:t>
            </a:r>
          </a:p>
          <a:p>
            <a:pPr algn="ctr" eaLnBrk="1" hangingPunct="1">
              <a:buFontTx/>
              <a:buNone/>
            </a:pPr>
            <a:r>
              <a:rPr lang="en-US" sz="4000" b="1" dirty="0">
                <a:latin typeface="Verdana" pitchFamily="34" charset="0"/>
              </a:rPr>
              <a:t> </a:t>
            </a:r>
            <a:r>
              <a:rPr lang="en-US" sz="4000" b="1" i="1" dirty="0">
                <a:latin typeface="Verdana" pitchFamily="34" charset="0"/>
              </a:rPr>
              <a:t>Padania</a:t>
            </a:r>
            <a:r>
              <a:rPr lang="en-US" sz="4000" b="1" dirty="0">
                <a:latin typeface="Verdana" pitchFamily="34" charset="0"/>
              </a:rPr>
              <a:t> . . .</a:t>
            </a:r>
            <a:endParaRPr lang="en-US" sz="3200" b="1" dirty="0">
              <a:latin typeface="Verdana" pitchFamily="34" charset="0"/>
            </a:endParaRPr>
          </a:p>
        </p:txBody>
      </p:sp>
      <p:sp>
        <p:nvSpPr>
          <p:cNvPr id="5" name="TextBox 4">
            <a:extLst>
              <a:ext uri="{FF2B5EF4-FFF2-40B4-BE49-F238E27FC236}">
                <a16:creationId xmlns:a16="http://schemas.microsoft.com/office/drawing/2014/main" id="{112442E1-A63C-4506-B6ED-4D3DD4ABB48B}"/>
              </a:ext>
            </a:extLst>
          </p:cNvPr>
          <p:cNvSpPr txBox="1"/>
          <p:nvPr/>
        </p:nvSpPr>
        <p:spPr>
          <a:xfrm>
            <a:off x="2286000" y="6566356"/>
            <a:ext cx="4572000" cy="215444"/>
          </a:xfrm>
          <a:prstGeom prst="rect">
            <a:avLst/>
          </a:prstGeom>
          <a:noFill/>
        </p:spPr>
        <p:txBody>
          <a:bodyPr wrap="square">
            <a:spAutoFit/>
          </a:bodyPr>
          <a:lstStyle/>
          <a:p>
            <a:r>
              <a:rPr lang="en-US" sz="800" dirty="0">
                <a:latin typeface="+mn-lt"/>
                <a:hlinkClick r:id="rId2"/>
              </a:rPr>
              <a:t>https://en.wikipedia.org/wiki/Padanian_nationalism</a:t>
            </a:r>
            <a:endParaRPr lang="en-US" sz="800" dirty="0">
              <a:latin typeface="+mn-lt"/>
            </a:endParaRPr>
          </a:p>
        </p:txBody>
      </p:sp>
      <p:sp>
        <p:nvSpPr>
          <p:cNvPr id="8" name="Rectangle 3">
            <a:extLst>
              <a:ext uri="{FF2B5EF4-FFF2-40B4-BE49-F238E27FC236}">
                <a16:creationId xmlns:a16="http://schemas.microsoft.com/office/drawing/2014/main" id="{D1185D12-F1B9-4558-BBB8-4725E70BD61E}"/>
              </a:ext>
            </a:extLst>
          </p:cNvPr>
          <p:cNvSpPr txBox="1">
            <a:spLocks noChangeArrowheads="1"/>
          </p:cNvSpPr>
          <p:nvPr/>
        </p:nvSpPr>
        <p:spPr bwMode="auto">
          <a:xfrm>
            <a:off x="762000" y="4080808"/>
            <a:ext cx="76200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buFontTx/>
              <a:buNone/>
            </a:pPr>
            <a:r>
              <a:rPr lang="en-US" b="1" i="0" kern="0" dirty="0">
                <a:latin typeface="Verdana" pitchFamily="34" charset="0"/>
              </a:rPr>
              <a:t> </a:t>
            </a:r>
            <a:r>
              <a:rPr lang="en-US" sz="4000" i="0" kern="0" dirty="0">
                <a:solidFill>
                  <a:schemeClr val="bg1"/>
                </a:solidFill>
                <a:latin typeface="Verdana" pitchFamily="34" charset="0"/>
              </a:rPr>
              <a:t>Some even arguing that it should be an independent country </a:t>
            </a:r>
            <a:r>
              <a:rPr lang="en-US" sz="4000" b="1" i="0" kern="0" dirty="0">
                <a:solidFill>
                  <a:schemeClr val="bg1"/>
                </a:solidFill>
                <a:latin typeface="Verdana" pitchFamily="34" charset="0"/>
              </a:rPr>
              <a:t>. . .</a:t>
            </a:r>
            <a:endParaRPr lang="en-US" b="1" i="0" kern="0" dirty="0">
              <a:solidFill>
                <a:schemeClr val="bg1"/>
              </a:solidFill>
              <a:latin typeface="Verdana" pitchFamily="34" charset="0"/>
            </a:endParaRPr>
          </a:p>
        </p:txBody>
      </p:sp>
    </p:spTree>
    <p:extLst>
      <p:ext uri="{BB962C8B-B14F-4D97-AF65-F5344CB8AC3E}">
        <p14:creationId xmlns:p14="http://schemas.microsoft.com/office/powerpoint/2010/main" val="10281848"/>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914400" y="1219200"/>
            <a:ext cx="7315200" cy="2062103"/>
          </a:xfrm>
        </p:spPr>
        <p:txBody>
          <a:bodyPr>
            <a:spAutoFit/>
          </a:bodyPr>
          <a:lstStyle/>
          <a:p>
            <a:pPr algn="ctr" eaLnBrk="1" hangingPunct="1">
              <a:buFontTx/>
              <a:buNone/>
            </a:pPr>
            <a:r>
              <a:rPr lang="en-US" b="1" dirty="0">
                <a:solidFill>
                  <a:schemeClr val="accent1"/>
                </a:solidFill>
                <a:latin typeface="Verdana" pitchFamily="34" charset="0"/>
              </a:rPr>
              <a:t> </a:t>
            </a:r>
            <a:r>
              <a:rPr lang="en-US" sz="4000" b="1" dirty="0">
                <a:solidFill>
                  <a:schemeClr val="accent1"/>
                </a:solidFill>
                <a:latin typeface="Verdana" pitchFamily="34" charset="0"/>
              </a:rPr>
              <a:t>Sometimes the northern region is called</a:t>
            </a:r>
          </a:p>
          <a:p>
            <a:pPr algn="ctr" eaLnBrk="1" hangingPunct="1">
              <a:buFontTx/>
              <a:buNone/>
            </a:pPr>
            <a:r>
              <a:rPr lang="en-US" sz="4000" b="1" dirty="0">
                <a:solidFill>
                  <a:schemeClr val="accent1"/>
                </a:solidFill>
                <a:latin typeface="Verdana" pitchFamily="34" charset="0"/>
              </a:rPr>
              <a:t> </a:t>
            </a:r>
            <a:r>
              <a:rPr lang="en-US" sz="4000" b="1" i="1" dirty="0">
                <a:solidFill>
                  <a:schemeClr val="accent1"/>
                </a:solidFill>
                <a:latin typeface="Verdana" pitchFamily="34" charset="0"/>
              </a:rPr>
              <a:t>Padania</a:t>
            </a:r>
            <a:r>
              <a:rPr lang="en-US" sz="4000" b="1" dirty="0">
                <a:solidFill>
                  <a:schemeClr val="accent1"/>
                </a:solidFill>
                <a:latin typeface="Verdana" pitchFamily="34" charset="0"/>
              </a:rPr>
              <a:t> . . .</a:t>
            </a:r>
            <a:endParaRPr lang="en-US" sz="3200" b="1" dirty="0">
              <a:solidFill>
                <a:schemeClr val="accent1"/>
              </a:solidFill>
              <a:latin typeface="Verdana" pitchFamily="34" charset="0"/>
            </a:endParaRPr>
          </a:p>
        </p:txBody>
      </p:sp>
      <p:sp>
        <p:nvSpPr>
          <p:cNvPr id="3" name="Rectangle 3">
            <a:extLst>
              <a:ext uri="{FF2B5EF4-FFF2-40B4-BE49-F238E27FC236}">
                <a16:creationId xmlns:a16="http://schemas.microsoft.com/office/drawing/2014/main" id="{CBCE04F5-12C6-4ED1-A2C2-5A4B4097CA8C}"/>
              </a:ext>
            </a:extLst>
          </p:cNvPr>
          <p:cNvSpPr txBox="1">
            <a:spLocks noChangeArrowheads="1"/>
          </p:cNvSpPr>
          <p:nvPr/>
        </p:nvSpPr>
        <p:spPr bwMode="auto">
          <a:xfrm>
            <a:off x="762000" y="4080808"/>
            <a:ext cx="7620000"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eaLnBrk="1" hangingPunct="1">
              <a:buFontTx/>
              <a:buNone/>
            </a:pPr>
            <a:r>
              <a:rPr lang="en-US" b="1" i="0" kern="0" dirty="0">
                <a:latin typeface="Verdana" pitchFamily="34" charset="0"/>
              </a:rPr>
              <a:t> </a:t>
            </a:r>
            <a:r>
              <a:rPr lang="en-US" sz="4000" i="0" kern="0" dirty="0">
                <a:latin typeface="Verdana" pitchFamily="34" charset="0"/>
              </a:rPr>
              <a:t>Some even arguing that it should be an independent country </a:t>
            </a:r>
            <a:r>
              <a:rPr lang="en-US" sz="4000" b="1" i="0" kern="0" dirty="0">
                <a:latin typeface="Verdana" pitchFamily="34" charset="0"/>
              </a:rPr>
              <a:t>. . .</a:t>
            </a:r>
            <a:endParaRPr lang="en-US" b="1" i="0" kern="0" dirty="0">
              <a:latin typeface="Verdana" pitchFamily="34" charset="0"/>
            </a:endParaRPr>
          </a:p>
        </p:txBody>
      </p:sp>
      <p:sp>
        <p:nvSpPr>
          <p:cNvPr id="5" name="TextBox 4">
            <a:extLst>
              <a:ext uri="{FF2B5EF4-FFF2-40B4-BE49-F238E27FC236}">
                <a16:creationId xmlns:a16="http://schemas.microsoft.com/office/drawing/2014/main" id="{112442E1-A63C-4506-B6ED-4D3DD4ABB48B}"/>
              </a:ext>
            </a:extLst>
          </p:cNvPr>
          <p:cNvSpPr txBox="1"/>
          <p:nvPr/>
        </p:nvSpPr>
        <p:spPr>
          <a:xfrm>
            <a:off x="2286000" y="6566356"/>
            <a:ext cx="4572000" cy="215444"/>
          </a:xfrm>
          <a:prstGeom prst="rect">
            <a:avLst/>
          </a:prstGeom>
          <a:noFill/>
        </p:spPr>
        <p:txBody>
          <a:bodyPr wrap="square">
            <a:spAutoFit/>
          </a:bodyPr>
          <a:lstStyle/>
          <a:p>
            <a:r>
              <a:rPr lang="en-US" sz="800" dirty="0">
                <a:latin typeface="+mn-lt"/>
                <a:hlinkClick r:id="rId2"/>
              </a:rPr>
              <a:t>https://en.wikipedia.org/wiki/Padanian_nationalism</a:t>
            </a:r>
            <a:endParaRPr lang="en-US" sz="800" dirty="0">
              <a:latin typeface="+mn-lt"/>
            </a:endParaRPr>
          </a:p>
        </p:txBody>
      </p:sp>
      <p:pic>
        <p:nvPicPr>
          <p:cNvPr id="6" name="Picture 5" descr="Icon&#10;&#10;Description automatically generated">
            <a:extLst>
              <a:ext uri="{FF2B5EF4-FFF2-40B4-BE49-F238E27FC236}">
                <a16:creationId xmlns:a16="http://schemas.microsoft.com/office/drawing/2014/main" id="{68639A42-269D-40B2-B185-5ADE4994D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3090208"/>
            <a:ext cx="1828800" cy="914400"/>
          </a:xfrm>
          <a:prstGeom prst="rect">
            <a:avLst/>
          </a:prstGeom>
          <a:ln>
            <a:solidFill>
              <a:srgbClr val="008000"/>
            </a:solidFill>
          </a:ln>
        </p:spPr>
      </p:pic>
    </p:spTree>
    <p:extLst>
      <p:ext uri="{BB962C8B-B14F-4D97-AF65-F5344CB8AC3E}">
        <p14:creationId xmlns:p14="http://schemas.microsoft.com/office/powerpoint/2010/main" val="399603860"/>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53878"/>
            <a:ext cx="8229600" cy="5723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2"/>
          <p:cNvSpPr>
            <a:spLocks noChangeArrowheads="1"/>
          </p:cNvSpPr>
          <p:nvPr/>
        </p:nvSpPr>
        <p:spPr bwMode="auto">
          <a:xfrm>
            <a:off x="3488202" y="6551842"/>
            <a:ext cx="213712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https://en.wikipedia.org/wiki/Padania</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Freeform 7"/>
          <p:cNvSpPr/>
          <p:nvPr/>
        </p:nvSpPr>
        <p:spPr>
          <a:xfrm>
            <a:off x="1981200" y="3124200"/>
            <a:ext cx="3447629" cy="2133600"/>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38257672"/>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1981200" y="2568476"/>
            <a:ext cx="5181600" cy="230832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So first, a bit of history and background . . .</a:t>
            </a:r>
          </a:p>
        </p:txBody>
      </p:sp>
    </p:spTree>
    <p:extLst>
      <p:ext uri="{BB962C8B-B14F-4D97-AF65-F5344CB8AC3E}">
        <p14:creationId xmlns:p14="http://schemas.microsoft.com/office/powerpoint/2010/main" val="1215619903"/>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8" name="Rectangle 2"/>
          <p:cNvSpPr>
            <a:spLocks noChangeArrowheads="1"/>
          </p:cNvSpPr>
          <p:nvPr/>
        </p:nvSpPr>
        <p:spPr bwMode="auto">
          <a:xfrm>
            <a:off x="3125122" y="6551842"/>
            <a:ext cx="286328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https://en.wikipedia.org/wiki/Padanian_nationalism</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4">
            <a:extLst>
              <a:ext uri="{FF2B5EF4-FFF2-40B4-BE49-F238E27FC236}">
                <a16:creationId xmlns:a16="http://schemas.microsoft.com/office/drawing/2014/main" id="{1BA108CD-2C05-45DB-BEA1-37A6D544335C}"/>
              </a:ext>
            </a:extLst>
          </p:cNvPr>
          <p:cNvPicPr>
            <a:picLocks noChangeAspect="1"/>
          </p:cNvPicPr>
          <p:nvPr/>
        </p:nvPicPr>
        <p:blipFill>
          <a:blip r:embed="rId4"/>
          <a:stretch>
            <a:fillRect/>
          </a:stretch>
        </p:blipFill>
        <p:spPr>
          <a:xfrm>
            <a:off x="457200" y="1314375"/>
            <a:ext cx="8229600" cy="4781625"/>
          </a:xfrm>
          <a:prstGeom prst="rect">
            <a:avLst/>
          </a:prstGeom>
        </p:spPr>
      </p:pic>
    </p:spTree>
    <p:extLst>
      <p:ext uri="{BB962C8B-B14F-4D97-AF65-F5344CB8AC3E}">
        <p14:creationId xmlns:p14="http://schemas.microsoft.com/office/powerpoint/2010/main" val="68197699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773151"/>
            <a:ext cx="8229600" cy="57038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2"/>
          <p:cNvSpPr>
            <a:spLocks noChangeArrowheads="1"/>
          </p:cNvSpPr>
          <p:nvPr/>
        </p:nvSpPr>
        <p:spPr bwMode="auto">
          <a:xfrm>
            <a:off x="2877458" y="6551842"/>
            <a:ext cx="335861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4"/>
              </a:rPr>
              <a:t>http://en.wikipedia.org/wiki/Northern_League_%28Italy%29</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3" name="Freeform 2"/>
          <p:cNvSpPr/>
          <p:nvPr/>
        </p:nvSpPr>
        <p:spPr>
          <a:xfrm>
            <a:off x="2133600" y="3505200"/>
            <a:ext cx="3382245" cy="1380744"/>
          </a:xfrm>
          <a:custGeom>
            <a:avLst/>
            <a:gdLst>
              <a:gd name="connsiteX0" fmla="*/ 523025 w 3658527"/>
              <a:gd name="connsiteY0" fmla="*/ 101600 h 1074058"/>
              <a:gd name="connsiteX1" fmla="*/ 290796 w 3658527"/>
              <a:gd name="connsiteY1" fmla="*/ 130629 h 1074058"/>
              <a:gd name="connsiteX2" fmla="*/ 247253 w 3658527"/>
              <a:gd name="connsiteY2" fmla="*/ 159658 h 1074058"/>
              <a:gd name="connsiteX3" fmla="*/ 160168 w 3658527"/>
              <a:gd name="connsiteY3" fmla="*/ 188686 h 1074058"/>
              <a:gd name="connsiteX4" fmla="*/ 116625 w 3658527"/>
              <a:gd name="connsiteY4" fmla="*/ 232229 h 1074058"/>
              <a:gd name="connsiteX5" fmla="*/ 73082 w 3658527"/>
              <a:gd name="connsiteY5" fmla="*/ 261258 h 1074058"/>
              <a:gd name="connsiteX6" fmla="*/ 44053 w 3658527"/>
              <a:gd name="connsiteY6" fmla="*/ 304800 h 1074058"/>
              <a:gd name="connsiteX7" fmla="*/ 15025 w 3658527"/>
              <a:gd name="connsiteY7" fmla="*/ 391886 h 1074058"/>
              <a:gd name="connsiteX8" fmla="*/ 511 w 3658527"/>
              <a:gd name="connsiteY8" fmla="*/ 435429 h 1074058"/>
              <a:gd name="connsiteX9" fmla="*/ 73082 w 3658527"/>
              <a:gd name="connsiteY9" fmla="*/ 725715 h 1074058"/>
              <a:gd name="connsiteX10" fmla="*/ 116625 w 3658527"/>
              <a:gd name="connsiteY10" fmla="*/ 740229 h 1074058"/>
              <a:gd name="connsiteX11" fmla="*/ 160168 w 3658527"/>
              <a:gd name="connsiteY11" fmla="*/ 783772 h 1074058"/>
              <a:gd name="connsiteX12" fmla="*/ 203711 w 3658527"/>
              <a:gd name="connsiteY12" fmla="*/ 798286 h 1074058"/>
              <a:gd name="connsiteX13" fmla="*/ 247253 w 3658527"/>
              <a:gd name="connsiteY13" fmla="*/ 827315 h 1074058"/>
              <a:gd name="connsiteX14" fmla="*/ 276282 w 3658527"/>
              <a:gd name="connsiteY14" fmla="*/ 870858 h 1074058"/>
              <a:gd name="connsiteX15" fmla="*/ 406911 w 3658527"/>
              <a:gd name="connsiteY15" fmla="*/ 957943 h 1074058"/>
              <a:gd name="connsiteX16" fmla="*/ 493996 w 3658527"/>
              <a:gd name="connsiteY16" fmla="*/ 1016000 h 1074058"/>
              <a:gd name="connsiteX17" fmla="*/ 537539 w 3658527"/>
              <a:gd name="connsiteY17" fmla="*/ 1045029 h 1074058"/>
              <a:gd name="connsiteX18" fmla="*/ 668168 w 3658527"/>
              <a:gd name="connsiteY18" fmla="*/ 1074058 h 1074058"/>
              <a:gd name="connsiteX19" fmla="*/ 958453 w 3658527"/>
              <a:gd name="connsiteY19" fmla="*/ 1059543 h 1074058"/>
              <a:gd name="connsiteX20" fmla="*/ 1161653 w 3658527"/>
              <a:gd name="connsiteY20" fmla="*/ 1030515 h 1074058"/>
              <a:gd name="connsiteX21" fmla="*/ 1234225 w 3658527"/>
              <a:gd name="connsiteY21" fmla="*/ 1016000 h 1074058"/>
              <a:gd name="connsiteX22" fmla="*/ 1379368 w 3658527"/>
              <a:gd name="connsiteY22" fmla="*/ 1001486 h 1074058"/>
              <a:gd name="connsiteX23" fmla="*/ 1437425 w 3658527"/>
              <a:gd name="connsiteY23" fmla="*/ 986972 h 1074058"/>
              <a:gd name="connsiteX24" fmla="*/ 1480968 w 3658527"/>
              <a:gd name="connsiteY24" fmla="*/ 972458 h 1074058"/>
              <a:gd name="connsiteX25" fmla="*/ 1640625 w 3658527"/>
              <a:gd name="connsiteY25" fmla="*/ 957943 h 1074058"/>
              <a:gd name="connsiteX26" fmla="*/ 1756739 w 3658527"/>
              <a:gd name="connsiteY26" fmla="*/ 943429 h 1074058"/>
              <a:gd name="connsiteX27" fmla="*/ 1800282 w 3658527"/>
              <a:gd name="connsiteY27" fmla="*/ 928915 h 1074058"/>
              <a:gd name="connsiteX28" fmla="*/ 1916396 w 3658527"/>
              <a:gd name="connsiteY28" fmla="*/ 914400 h 1074058"/>
              <a:gd name="connsiteX29" fmla="*/ 2017996 w 3658527"/>
              <a:gd name="connsiteY29" fmla="*/ 899886 h 1074058"/>
              <a:gd name="connsiteX30" fmla="*/ 2163139 w 3658527"/>
              <a:gd name="connsiteY30" fmla="*/ 870858 h 1074058"/>
              <a:gd name="connsiteX31" fmla="*/ 2380853 w 3658527"/>
              <a:gd name="connsiteY31" fmla="*/ 841829 h 1074058"/>
              <a:gd name="connsiteX32" fmla="*/ 2482453 w 3658527"/>
              <a:gd name="connsiteY32" fmla="*/ 827315 h 1074058"/>
              <a:gd name="connsiteX33" fmla="*/ 2888853 w 3658527"/>
              <a:gd name="connsiteY33" fmla="*/ 812800 h 1074058"/>
              <a:gd name="connsiteX34" fmla="*/ 3063025 w 3658527"/>
              <a:gd name="connsiteY34" fmla="*/ 783772 h 1074058"/>
              <a:gd name="connsiteX35" fmla="*/ 3150111 w 3658527"/>
              <a:gd name="connsiteY35" fmla="*/ 754743 h 1074058"/>
              <a:gd name="connsiteX36" fmla="*/ 3222682 w 3658527"/>
              <a:gd name="connsiteY36" fmla="*/ 740229 h 1074058"/>
              <a:gd name="connsiteX37" fmla="*/ 3309768 w 3658527"/>
              <a:gd name="connsiteY37" fmla="*/ 711200 h 1074058"/>
              <a:gd name="connsiteX38" fmla="*/ 3440396 w 3658527"/>
              <a:gd name="connsiteY38" fmla="*/ 667658 h 1074058"/>
              <a:gd name="connsiteX39" fmla="*/ 3483939 w 3658527"/>
              <a:gd name="connsiteY39" fmla="*/ 653143 h 1074058"/>
              <a:gd name="connsiteX40" fmla="*/ 3527482 w 3658527"/>
              <a:gd name="connsiteY40" fmla="*/ 624115 h 1074058"/>
              <a:gd name="connsiteX41" fmla="*/ 3585539 w 3658527"/>
              <a:gd name="connsiteY41" fmla="*/ 551543 h 1074058"/>
              <a:gd name="connsiteX42" fmla="*/ 3600053 w 3658527"/>
              <a:gd name="connsiteY42" fmla="*/ 508000 h 1074058"/>
              <a:gd name="connsiteX43" fmla="*/ 3629082 w 3658527"/>
              <a:gd name="connsiteY43" fmla="*/ 464458 h 1074058"/>
              <a:gd name="connsiteX44" fmla="*/ 3658111 w 3658527"/>
              <a:gd name="connsiteY44" fmla="*/ 377372 h 1074058"/>
              <a:gd name="connsiteX45" fmla="*/ 3629082 w 3658527"/>
              <a:gd name="connsiteY45" fmla="*/ 217715 h 1074058"/>
              <a:gd name="connsiteX46" fmla="*/ 3585539 w 3658527"/>
              <a:gd name="connsiteY46" fmla="*/ 174172 h 1074058"/>
              <a:gd name="connsiteX47" fmla="*/ 3483939 w 3658527"/>
              <a:gd name="connsiteY47" fmla="*/ 116115 h 1074058"/>
              <a:gd name="connsiteX48" fmla="*/ 3396853 w 3658527"/>
              <a:gd name="connsiteY48" fmla="*/ 87086 h 1074058"/>
              <a:gd name="connsiteX49" fmla="*/ 3353311 w 3658527"/>
              <a:gd name="connsiteY49" fmla="*/ 72572 h 1074058"/>
              <a:gd name="connsiteX50" fmla="*/ 3309768 w 3658527"/>
              <a:gd name="connsiteY50" fmla="*/ 58058 h 1074058"/>
              <a:gd name="connsiteX51" fmla="*/ 3266225 w 3658527"/>
              <a:gd name="connsiteY51" fmla="*/ 29029 h 1074058"/>
              <a:gd name="connsiteX52" fmla="*/ 3150111 w 3658527"/>
              <a:gd name="connsiteY52" fmla="*/ 0 h 1074058"/>
              <a:gd name="connsiteX53" fmla="*/ 2598568 w 3658527"/>
              <a:gd name="connsiteY53" fmla="*/ 14515 h 1074058"/>
              <a:gd name="connsiteX54" fmla="*/ 2395368 w 3658527"/>
              <a:gd name="connsiteY54" fmla="*/ 43543 h 1074058"/>
              <a:gd name="connsiteX55" fmla="*/ 1074568 w 3658527"/>
              <a:gd name="connsiteY55" fmla="*/ 58058 h 1074058"/>
              <a:gd name="connsiteX56" fmla="*/ 697196 w 3658527"/>
              <a:gd name="connsiteY56" fmla="*/ 72572 h 1074058"/>
              <a:gd name="connsiteX57" fmla="*/ 639139 w 3658527"/>
              <a:gd name="connsiteY57" fmla="*/ 87086 h 1074058"/>
              <a:gd name="connsiteX58" fmla="*/ 523025 w 3658527"/>
              <a:gd name="connsiteY58" fmla="*/ 101600 h 107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3658527" h="1074058">
                <a:moveTo>
                  <a:pt x="523025" y="101600"/>
                </a:moveTo>
                <a:cubicBezTo>
                  <a:pt x="464968" y="108857"/>
                  <a:pt x="353453" y="99301"/>
                  <a:pt x="290796" y="130629"/>
                </a:cubicBezTo>
                <a:cubicBezTo>
                  <a:pt x="275194" y="138430"/>
                  <a:pt x="263194" y="152573"/>
                  <a:pt x="247253" y="159658"/>
                </a:cubicBezTo>
                <a:cubicBezTo>
                  <a:pt x="219292" y="172085"/>
                  <a:pt x="160168" y="188686"/>
                  <a:pt x="160168" y="188686"/>
                </a:cubicBezTo>
                <a:cubicBezTo>
                  <a:pt x="145654" y="203200"/>
                  <a:pt x="132394" y="219088"/>
                  <a:pt x="116625" y="232229"/>
                </a:cubicBezTo>
                <a:cubicBezTo>
                  <a:pt x="103224" y="243396"/>
                  <a:pt x="85417" y="248923"/>
                  <a:pt x="73082" y="261258"/>
                </a:cubicBezTo>
                <a:cubicBezTo>
                  <a:pt x="60747" y="273593"/>
                  <a:pt x="53729" y="290286"/>
                  <a:pt x="44053" y="304800"/>
                </a:cubicBezTo>
                <a:lnTo>
                  <a:pt x="15025" y="391886"/>
                </a:lnTo>
                <a:lnTo>
                  <a:pt x="511" y="435429"/>
                </a:lnTo>
                <a:cubicBezTo>
                  <a:pt x="1606" y="450754"/>
                  <a:pt x="-14471" y="696531"/>
                  <a:pt x="73082" y="725715"/>
                </a:cubicBezTo>
                <a:lnTo>
                  <a:pt x="116625" y="740229"/>
                </a:lnTo>
                <a:cubicBezTo>
                  <a:pt x="131139" y="754743"/>
                  <a:pt x="143089" y="772386"/>
                  <a:pt x="160168" y="783772"/>
                </a:cubicBezTo>
                <a:cubicBezTo>
                  <a:pt x="172898" y="792259"/>
                  <a:pt x="190027" y="791444"/>
                  <a:pt x="203711" y="798286"/>
                </a:cubicBezTo>
                <a:cubicBezTo>
                  <a:pt x="219313" y="806087"/>
                  <a:pt x="232739" y="817639"/>
                  <a:pt x="247253" y="827315"/>
                </a:cubicBezTo>
                <a:cubicBezTo>
                  <a:pt x="256929" y="841829"/>
                  <a:pt x="263154" y="859371"/>
                  <a:pt x="276282" y="870858"/>
                </a:cubicBezTo>
                <a:cubicBezTo>
                  <a:pt x="276292" y="870866"/>
                  <a:pt x="385134" y="943425"/>
                  <a:pt x="406911" y="957943"/>
                </a:cubicBezTo>
                <a:lnTo>
                  <a:pt x="493996" y="1016000"/>
                </a:lnTo>
                <a:cubicBezTo>
                  <a:pt x="508510" y="1025676"/>
                  <a:pt x="520990" y="1039513"/>
                  <a:pt x="537539" y="1045029"/>
                </a:cubicBezTo>
                <a:cubicBezTo>
                  <a:pt x="609001" y="1068849"/>
                  <a:pt x="565991" y="1057028"/>
                  <a:pt x="668168" y="1074058"/>
                </a:cubicBezTo>
                <a:cubicBezTo>
                  <a:pt x="764930" y="1069220"/>
                  <a:pt x="861945" y="1068058"/>
                  <a:pt x="958453" y="1059543"/>
                </a:cubicBezTo>
                <a:cubicBezTo>
                  <a:pt x="1026609" y="1053529"/>
                  <a:pt x="1094561" y="1043934"/>
                  <a:pt x="1161653" y="1030515"/>
                </a:cubicBezTo>
                <a:cubicBezTo>
                  <a:pt x="1185844" y="1025677"/>
                  <a:pt x="1209772" y="1019260"/>
                  <a:pt x="1234225" y="1016000"/>
                </a:cubicBezTo>
                <a:cubicBezTo>
                  <a:pt x="1282421" y="1009574"/>
                  <a:pt x="1330987" y="1006324"/>
                  <a:pt x="1379368" y="1001486"/>
                </a:cubicBezTo>
                <a:cubicBezTo>
                  <a:pt x="1398720" y="996648"/>
                  <a:pt x="1418245" y="992452"/>
                  <a:pt x="1437425" y="986972"/>
                </a:cubicBezTo>
                <a:cubicBezTo>
                  <a:pt x="1452136" y="982769"/>
                  <a:pt x="1465822" y="974622"/>
                  <a:pt x="1480968" y="972458"/>
                </a:cubicBezTo>
                <a:cubicBezTo>
                  <a:pt x="1533869" y="964901"/>
                  <a:pt x="1587480" y="963537"/>
                  <a:pt x="1640625" y="957943"/>
                </a:cubicBezTo>
                <a:cubicBezTo>
                  <a:pt x="1679417" y="953860"/>
                  <a:pt x="1718034" y="948267"/>
                  <a:pt x="1756739" y="943429"/>
                </a:cubicBezTo>
                <a:cubicBezTo>
                  <a:pt x="1771253" y="938591"/>
                  <a:pt x="1785229" y="931652"/>
                  <a:pt x="1800282" y="928915"/>
                </a:cubicBezTo>
                <a:cubicBezTo>
                  <a:pt x="1838659" y="921937"/>
                  <a:pt x="1877732" y="919555"/>
                  <a:pt x="1916396" y="914400"/>
                </a:cubicBezTo>
                <a:lnTo>
                  <a:pt x="2017996" y="899886"/>
                </a:lnTo>
                <a:cubicBezTo>
                  <a:pt x="2387181" y="843090"/>
                  <a:pt x="1898654" y="918947"/>
                  <a:pt x="2163139" y="870858"/>
                </a:cubicBezTo>
                <a:cubicBezTo>
                  <a:pt x="2213323" y="861734"/>
                  <a:pt x="2333442" y="848150"/>
                  <a:pt x="2380853" y="841829"/>
                </a:cubicBezTo>
                <a:cubicBezTo>
                  <a:pt x="2414763" y="837308"/>
                  <a:pt x="2448298" y="829267"/>
                  <a:pt x="2482453" y="827315"/>
                </a:cubicBezTo>
                <a:cubicBezTo>
                  <a:pt x="2617785" y="819582"/>
                  <a:pt x="2753386" y="817638"/>
                  <a:pt x="2888853" y="812800"/>
                </a:cubicBezTo>
                <a:cubicBezTo>
                  <a:pt x="2946910" y="803124"/>
                  <a:pt x="3007187" y="802385"/>
                  <a:pt x="3063025" y="783772"/>
                </a:cubicBezTo>
                <a:cubicBezTo>
                  <a:pt x="3092054" y="774096"/>
                  <a:pt x="3120106" y="760744"/>
                  <a:pt x="3150111" y="754743"/>
                </a:cubicBezTo>
                <a:cubicBezTo>
                  <a:pt x="3174301" y="749905"/>
                  <a:pt x="3198882" y="746720"/>
                  <a:pt x="3222682" y="740229"/>
                </a:cubicBezTo>
                <a:cubicBezTo>
                  <a:pt x="3252203" y="732178"/>
                  <a:pt x="3280739" y="720876"/>
                  <a:pt x="3309768" y="711200"/>
                </a:cubicBezTo>
                <a:lnTo>
                  <a:pt x="3440396" y="667658"/>
                </a:lnTo>
                <a:cubicBezTo>
                  <a:pt x="3454910" y="662820"/>
                  <a:pt x="3471209" y="661630"/>
                  <a:pt x="3483939" y="653143"/>
                </a:cubicBezTo>
                <a:lnTo>
                  <a:pt x="3527482" y="624115"/>
                </a:lnTo>
                <a:cubicBezTo>
                  <a:pt x="3563963" y="514669"/>
                  <a:pt x="3510509" y="645331"/>
                  <a:pt x="3585539" y="551543"/>
                </a:cubicBezTo>
                <a:cubicBezTo>
                  <a:pt x="3595096" y="539596"/>
                  <a:pt x="3593211" y="521684"/>
                  <a:pt x="3600053" y="508000"/>
                </a:cubicBezTo>
                <a:cubicBezTo>
                  <a:pt x="3607854" y="492398"/>
                  <a:pt x="3619406" y="478972"/>
                  <a:pt x="3629082" y="464458"/>
                </a:cubicBezTo>
                <a:cubicBezTo>
                  <a:pt x="3638758" y="435429"/>
                  <a:pt x="3661907" y="407735"/>
                  <a:pt x="3658111" y="377372"/>
                </a:cubicBezTo>
                <a:cubicBezTo>
                  <a:pt x="3657496" y="372453"/>
                  <a:pt x="3649734" y="248693"/>
                  <a:pt x="3629082" y="217715"/>
                </a:cubicBezTo>
                <a:cubicBezTo>
                  <a:pt x="3617696" y="200636"/>
                  <a:pt x="3601308" y="187313"/>
                  <a:pt x="3585539" y="174172"/>
                </a:cubicBezTo>
                <a:cubicBezTo>
                  <a:pt x="3561367" y="154029"/>
                  <a:pt x="3511242" y="127036"/>
                  <a:pt x="3483939" y="116115"/>
                </a:cubicBezTo>
                <a:cubicBezTo>
                  <a:pt x="3455529" y="104751"/>
                  <a:pt x="3425882" y="96762"/>
                  <a:pt x="3396853" y="87086"/>
                </a:cubicBezTo>
                <a:lnTo>
                  <a:pt x="3353311" y="72572"/>
                </a:lnTo>
                <a:lnTo>
                  <a:pt x="3309768" y="58058"/>
                </a:lnTo>
                <a:cubicBezTo>
                  <a:pt x="3295254" y="48382"/>
                  <a:pt x="3281827" y="36830"/>
                  <a:pt x="3266225" y="29029"/>
                </a:cubicBezTo>
                <a:cubicBezTo>
                  <a:pt x="3236474" y="14154"/>
                  <a:pt x="3177708" y="5520"/>
                  <a:pt x="3150111" y="0"/>
                </a:cubicBezTo>
                <a:cubicBezTo>
                  <a:pt x="2966263" y="4838"/>
                  <a:pt x="2782174" y="3922"/>
                  <a:pt x="2598568" y="14515"/>
                </a:cubicBezTo>
                <a:cubicBezTo>
                  <a:pt x="2530261" y="18456"/>
                  <a:pt x="2463785" y="42791"/>
                  <a:pt x="2395368" y="43543"/>
                </a:cubicBezTo>
                <a:lnTo>
                  <a:pt x="1074568" y="58058"/>
                </a:lnTo>
                <a:cubicBezTo>
                  <a:pt x="948777" y="62896"/>
                  <a:pt x="822801" y="64199"/>
                  <a:pt x="697196" y="72572"/>
                </a:cubicBezTo>
                <a:cubicBezTo>
                  <a:pt x="677292" y="73899"/>
                  <a:pt x="658644" y="82906"/>
                  <a:pt x="639139" y="87086"/>
                </a:cubicBezTo>
                <a:cubicBezTo>
                  <a:pt x="499243" y="117064"/>
                  <a:pt x="581082" y="94343"/>
                  <a:pt x="523025" y="101600"/>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4" name="Freeform 3"/>
          <p:cNvSpPr/>
          <p:nvPr/>
        </p:nvSpPr>
        <p:spPr>
          <a:xfrm>
            <a:off x="6035040" y="5553456"/>
            <a:ext cx="1697736" cy="713087"/>
          </a:xfrm>
          <a:custGeom>
            <a:avLst/>
            <a:gdLst>
              <a:gd name="connsiteX0" fmla="*/ 1219200 w 2104571"/>
              <a:gd name="connsiteY0" fmla="*/ 798285 h 856343"/>
              <a:gd name="connsiteX1" fmla="*/ 1146628 w 2104571"/>
              <a:gd name="connsiteY1" fmla="*/ 812800 h 856343"/>
              <a:gd name="connsiteX2" fmla="*/ 1059542 w 2104571"/>
              <a:gd name="connsiteY2" fmla="*/ 841828 h 856343"/>
              <a:gd name="connsiteX3" fmla="*/ 957942 w 2104571"/>
              <a:gd name="connsiteY3" fmla="*/ 856343 h 856343"/>
              <a:gd name="connsiteX4" fmla="*/ 696685 w 2104571"/>
              <a:gd name="connsiteY4" fmla="*/ 841828 h 856343"/>
              <a:gd name="connsiteX5" fmla="*/ 653142 w 2104571"/>
              <a:gd name="connsiteY5" fmla="*/ 827314 h 856343"/>
              <a:gd name="connsiteX6" fmla="*/ 566057 w 2104571"/>
              <a:gd name="connsiteY6" fmla="*/ 812800 h 856343"/>
              <a:gd name="connsiteX7" fmla="*/ 420914 w 2104571"/>
              <a:gd name="connsiteY7" fmla="*/ 769257 h 856343"/>
              <a:gd name="connsiteX8" fmla="*/ 377371 w 2104571"/>
              <a:gd name="connsiteY8" fmla="*/ 754743 h 856343"/>
              <a:gd name="connsiteX9" fmla="*/ 290285 w 2104571"/>
              <a:gd name="connsiteY9" fmla="*/ 711200 h 856343"/>
              <a:gd name="connsiteX10" fmla="*/ 203200 w 2104571"/>
              <a:gd name="connsiteY10" fmla="*/ 682171 h 856343"/>
              <a:gd name="connsiteX11" fmla="*/ 159657 w 2104571"/>
              <a:gd name="connsiteY11" fmla="*/ 667657 h 856343"/>
              <a:gd name="connsiteX12" fmla="*/ 116114 w 2104571"/>
              <a:gd name="connsiteY12" fmla="*/ 653143 h 856343"/>
              <a:gd name="connsiteX13" fmla="*/ 14514 w 2104571"/>
              <a:gd name="connsiteY13" fmla="*/ 522514 h 856343"/>
              <a:gd name="connsiteX14" fmla="*/ 0 w 2104571"/>
              <a:gd name="connsiteY14" fmla="*/ 478971 h 856343"/>
              <a:gd name="connsiteX15" fmla="*/ 43542 w 2104571"/>
              <a:gd name="connsiteY15" fmla="*/ 261257 h 856343"/>
              <a:gd name="connsiteX16" fmla="*/ 130628 w 2104571"/>
              <a:gd name="connsiteY16" fmla="*/ 203200 h 856343"/>
              <a:gd name="connsiteX17" fmla="*/ 174171 w 2104571"/>
              <a:gd name="connsiteY17" fmla="*/ 174171 h 856343"/>
              <a:gd name="connsiteX18" fmla="*/ 261257 w 2104571"/>
              <a:gd name="connsiteY18" fmla="*/ 145143 h 856343"/>
              <a:gd name="connsiteX19" fmla="*/ 304800 w 2104571"/>
              <a:gd name="connsiteY19" fmla="*/ 116114 h 856343"/>
              <a:gd name="connsiteX20" fmla="*/ 435428 w 2104571"/>
              <a:gd name="connsiteY20" fmla="*/ 72571 h 856343"/>
              <a:gd name="connsiteX21" fmla="*/ 478971 w 2104571"/>
              <a:gd name="connsiteY21" fmla="*/ 58057 h 856343"/>
              <a:gd name="connsiteX22" fmla="*/ 522514 w 2104571"/>
              <a:gd name="connsiteY22" fmla="*/ 43543 h 856343"/>
              <a:gd name="connsiteX23" fmla="*/ 595085 w 2104571"/>
              <a:gd name="connsiteY23" fmla="*/ 29028 h 856343"/>
              <a:gd name="connsiteX24" fmla="*/ 653142 w 2104571"/>
              <a:gd name="connsiteY24" fmla="*/ 14514 h 856343"/>
              <a:gd name="connsiteX25" fmla="*/ 769257 w 2104571"/>
              <a:gd name="connsiteY25" fmla="*/ 0 h 856343"/>
              <a:gd name="connsiteX26" fmla="*/ 1219200 w 2104571"/>
              <a:gd name="connsiteY26" fmla="*/ 14514 h 856343"/>
              <a:gd name="connsiteX27" fmla="*/ 1277257 w 2104571"/>
              <a:gd name="connsiteY27" fmla="*/ 29028 h 856343"/>
              <a:gd name="connsiteX28" fmla="*/ 1407885 w 2104571"/>
              <a:gd name="connsiteY28" fmla="*/ 43543 h 856343"/>
              <a:gd name="connsiteX29" fmla="*/ 1625600 w 2104571"/>
              <a:gd name="connsiteY29" fmla="*/ 72571 h 856343"/>
              <a:gd name="connsiteX30" fmla="*/ 1770742 w 2104571"/>
              <a:gd name="connsiteY30" fmla="*/ 101600 h 856343"/>
              <a:gd name="connsiteX31" fmla="*/ 1930400 w 2104571"/>
              <a:gd name="connsiteY31" fmla="*/ 145143 h 856343"/>
              <a:gd name="connsiteX32" fmla="*/ 1973942 w 2104571"/>
              <a:gd name="connsiteY32" fmla="*/ 159657 h 856343"/>
              <a:gd name="connsiteX33" fmla="*/ 2032000 w 2104571"/>
              <a:gd name="connsiteY33" fmla="*/ 217714 h 856343"/>
              <a:gd name="connsiteX34" fmla="*/ 2075542 w 2104571"/>
              <a:gd name="connsiteY34" fmla="*/ 304800 h 856343"/>
              <a:gd name="connsiteX35" fmla="*/ 2104571 w 2104571"/>
              <a:gd name="connsiteY35" fmla="*/ 348343 h 856343"/>
              <a:gd name="connsiteX36" fmla="*/ 2075542 w 2104571"/>
              <a:gd name="connsiteY36" fmla="*/ 493485 h 856343"/>
              <a:gd name="connsiteX37" fmla="*/ 2032000 w 2104571"/>
              <a:gd name="connsiteY37" fmla="*/ 537028 h 856343"/>
              <a:gd name="connsiteX38" fmla="*/ 1915885 w 2104571"/>
              <a:gd name="connsiteY38" fmla="*/ 638628 h 856343"/>
              <a:gd name="connsiteX39" fmla="*/ 1785257 w 2104571"/>
              <a:gd name="connsiteY39" fmla="*/ 682171 h 856343"/>
              <a:gd name="connsiteX40" fmla="*/ 1741714 w 2104571"/>
              <a:gd name="connsiteY40" fmla="*/ 696685 h 856343"/>
              <a:gd name="connsiteX41" fmla="*/ 1698171 w 2104571"/>
              <a:gd name="connsiteY41" fmla="*/ 725714 h 856343"/>
              <a:gd name="connsiteX42" fmla="*/ 1451428 w 2104571"/>
              <a:gd name="connsiteY42" fmla="*/ 754743 h 856343"/>
              <a:gd name="connsiteX43" fmla="*/ 1349828 w 2104571"/>
              <a:gd name="connsiteY43" fmla="*/ 769257 h 856343"/>
              <a:gd name="connsiteX44" fmla="*/ 1161142 w 2104571"/>
              <a:gd name="connsiteY44" fmla="*/ 798285 h 856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104571" h="856343">
                <a:moveTo>
                  <a:pt x="1219200" y="798285"/>
                </a:moveTo>
                <a:cubicBezTo>
                  <a:pt x="1195009" y="803123"/>
                  <a:pt x="1170429" y="806309"/>
                  <a:pt x="1146628" y="812800"/>
                </a:cubicBezTo>
                <a:cubicBezTo>
                  <a:pt x="1117107" y="820851"/>
                  <a:pt x="1089833" y="837500"/>
                  <a:pt x="1059542" y="841828"/>
                </a:cubicBezTo>
                <a:lnTo>
                  <a:pt x="957942" y="856343"/>
                </a:lnTo>
                <a:cubicBezTo>
                  <a:pt x="870856" y="851505"/>
                  <a:pt x="783512" y="850097"/>
                  <a:pt x="696685" y="841828"/>
                </a:cubicBezTo>
                <a:cubicBezTo>
                  <a:pt x="681455" y="840377"/>
                  <a:pt x="668077" y="830633"/>
                  <a:pt x="653142" y="827314"/>
                </a:cubicBezTo>
                <a:cubicBezTo>
                  <a:pt x="624414" y="820930"/>
                  <a:pt x="594914" y="818572"/>
                  <a:pt x="566057" y="812800"/>
                </a:cubicBezTo>
                <a:cubicBezTo>
                  <a:pt x="511227" y="801834"/>
                  <a:pt x="476440" y="787765"/>
                  <a:pt x="420914" y="769257"/>
                </a:cubicBezTo>
                <a:lnTo>
                  <a:pt x="377371" y="754743"/>
                </a:lnTo>
                <a:cubicBezTo>
                  <a:pt x="218579" y="701812"/>
                  <a:pt x="459092" y="786225"/>
                  <a:pt x="290285" y="711200"/>
                </a:cubicBezTo>
                <a:cubicBezTo>
                  <a:pt x="262324" y="698773"/>
                  <a:pt x="232228" y="691847"/>
                  <a:pt x="203200" y="682171"/>
                </a:cubicBezTo>
                <a:lnTo>
                  <a:pt x="159657" y="667657"/>
                </a:lnTo>
                <a:lnTo>
                  <a:pt x="116114" y="653143"/>
                </a:lnTo>
                <a:cubicBezTo>
                  <a:pt x="78544" y="615573"/>
                  <a:pt x="31874" y="574596"/>
                  <a:pt x="14514" y="522514"/>
                </a:cubicBezTo>
                <a:lnTo>
                  <a:pt x="0" y="478971"/>
                </a:lnTo>
                <a:cubicBezTo>
                  <a:pt x="4453" y="425539"/>
                  <a:pt x="-14355" y="311917"/>
                  <a:pt x="43542" y="261257"/>
                </a:cubicBezTo>
                <a:cubicBezTo>
                  <a:pt x="69798" y="238283"/>
                  <a:pt x="101599" y="222552"/>
                  <a:pt x="130628" y="203200"/>
                </a:cubicBezTo>
                <a:cubicBezTo>
                  <a:pt x="145142" y="193524"/>
                  <a:pt x="157622" y="179687"/>
                  <a:pt x="174171" y="174171"/>
                </a:cubicBezTo>
                <a:lnTo>
                  <a:pt x="261257" y="145143"/>
                </a:lnTo>
                <a:cubicBezTo>
                  <a:pt x="275771" y="135467"/>
                  <a:pt x="288859" y="123199"/>
                  <a:pt x="304800" y="116114"/>
                </a:cubicBezTo>
                <a:cubicBezTo>
                  <a:pt x="304814" y="116108"/>
                  <a:pt x="413650" y="79830"/>
                  <a:pt x="435428" y="72571"/>
                </a:cubicBezTo>
                <a:lnTo>
                  <a:pt x="478971" y="58057"/>
                </a:lnTo>
                <a:cubicBezTo>
                  <a:pt x="493485" y="53219"/>
                  <a:pt x="507512" y="46544"/>
                  <a:pt x="522514" y="43543"/>
                </a:cubicBezTo>
                <a:cubicBezTo>
                  <a:pt x="546704" y="38705"/>
                  <a:pt x="571003" y="34380"/>
                  <a:pt x="595085" y="29028"/>
                </a:cubicBezTo>
                <a:cubicBezTo>
                  <a:pt x="614558" y="24701"/>
                  <a:pt x="633465" y="17793"/>
                  <a:pt x="653142" y="14514"/>
                </a:cubicBezTo>
                <a:cubicBezTo>
                  <a:pt x="691617" y="8102"/>
                  <a:pt x="730552" y="4838"/>
                  <a:pt x="769257" y="0"/>
                </a:cubicBezTo>
                <a:cubicBezTo>
                  <a:pt x="919238" y="4838"/>
                  <a:pt x="1069385" y="5953"/>
                  <a:pt x="1219200" y="14514"/>
                </a:cubicBezTo>
                <a:cubicBezTo>
                  <a:pt x="1239115" y="15652"/>
                  <a:pt x="1257541" y="25995"/>
                  <a:pt x="1277257" y="29028"/>
                </a:cubicBezTo>
                <a:cubicBezTo>
                  <a:pt x="1320558" y="35690"/>
                  <a:pt x="1364342" y="38705"/>
                  <a:pt x="1407885" y="43543"/>
                </a:cubicBezTo>
                <a:cubicBezTo>
                  <a:pt x="1512915" y="78552"/>
                  <a:pt x="1412504" y="48894"/>
                  <a:pt x="1625600" y="72571"/>
                </a:cubicBezTo>
                <a:cubicBezTo>
                  <a:pt x="1710936" y="82053"/>
                  <a:pt x="1698658" y="85581"/>
                  <a:pt x="1770742" y="101600"/>
                </a:cubicBezTo>
                <a:cubicBezTo>
                  <a:pt x="1893843" y="128956"/>
                  <a:pt x="1794454" y="99827"/>
                  <a:pt x="1930400" y="145143"/>
                </a:cubicBezTo>
                <a:lnTo>
                  <a:pt x="1973942" y="159657"/>
                </a:lnTo>
                <a:cubicBezTo>
                  <a:pt x="2005612" y="254662"/>
                  <a:pt x="1961626" y="161415"/>
                  <a:pt x="2032000" y="217714"/>
                </a:cubicBezTo>
                <a:cubicBezTo>
                  <a:pt x="2066663" y="245444"/>
                  <a:pt x="2058013" y="269742"/>
                  <a:pt x="2075542" y="304800"/>
                </a:cubicBezTo>
                <a:cubicBezTo>
                  <a:pt x="2083343" y="320402"/>
                  <a:pt x="2094895" y="333829"/>
                  <a:pt x="2104571" y="348343"/>
                </a:cubicBezTo>
                <a:cubicBezTo>
                  <a:pt x="2103341" y="356955"/>
                  <a:pt x="2093968" y="465846"/>
                  <a:pt x="2075542" y="493485"/>
                </a:cubicBezTo>
                <a:cubicBezTo>
                  <a:pt x="2064156" y="510564"/>
                  <a:pt x="2045140" y="521259"/>
                  <a:pt x="2032000" y="537028"/>
                </a:cubicBezTo>
                <a:cubicBezTo>
                  <a:pt x="1986411" y="591736"/>
                  <a:pt x="2011901" y="606622"/>
                  <a:pt x="1915885" y="638628"/>
                </a:cubicBezTo>
                <a:lnTo>
                  <a:pt x="1785257" y="682171"/>
                </a:lnTo>
                <a:lnTo>
                  <a:pt x="1741714" y="696685"/>
                </a:lnTo>
                <a:cubicBezTo>
                  <a:pt x="1727200" y="706361"/>
                  <a:pt x="1713773" y="717913"/>
                  <a:pt x="1698171" y="725714"/>
                </a:cubicBezTo>
                <a:cubicBezTo>
                  <a:pt x="1631770" y="758915"/>
                  <a:pt x="1485412" y="751506"/>
                  <a:pt x="1451428" y="754743"/>
                </a:cubicBezTo>
                <a:cubicBezTo>
                  <a:pt x="1417372" y="757987"/>
                  <a:pt x="1383695" y="764419"/>
                  <a:pt x="1349828" y="769257"/>
                </a:cubicBezTo>
                <a:cubicBezTo>
                  <a:pt x="1230613" y="808994"/>
                  <a:pt x="1293341" y="798285"/>
                  <a:pt x="1161142" y="798285"/>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3882281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9" name="Text Box 10"/>
          <p:cNvSpPr txBox="1">
            <a:spLocks noChangeArrowheads="1"/>
          </p:cNvSpPr>
          <p:nvPr/>
        </p:nvSpPr>
        <p:spPr bwMode="auto">
          <a:xfrm>
            <a:off x="914400" y="2855655"/>
            <a:ext cx="7315200" cy="2653034"/>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The highest population density is in </a:t>
            </a:r>
            <a:r>
              <a:rPr kumimoji="0" lang="en-US" sz="3200" b="1" i="1" u="none" strike="noStrike" kern="1200" cap="none" spc="0" normalizeH="0" baseline="0" noProof="0" dirty="0">
                <a:ln>
                  <a:noFill/>
                </a:ln>
                <a:solidFill>
                  <a:srgbClr val="009246"/>
                </a:solidFill>
                <a:effectLst/>
                <a:uLnTx/>
                <a:uFillTx/>
                <a:latin typeface="Verdana" pitchFamily="34" charset="0"/>
                <a:ea typeface="+mn-ea"/>
                <a:cs typeface="+mn-cs"/>
              </a:rPr>
              <a:t>Northern</a:t>
            </a: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 Italy,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as that </a:t>
            </a:r>
            <a:r>
              <a:rPr kumimoji="0" lang="en-US" sz="3200" b="1" i="0" u="none" strike="noStrike" kern="1200" cap="none" spc="0" normalizeH="0" baseline="0" noProof="0" dirty="0">
                <a:ln>
                  <a:noFill/>
                </a:ln>
                <a:solidFill>
                  <a:srgbClr val="C00000"/>
                </a:solidFill>
                <a:effectLst/>
                <a:uLnTx/>
                <a:uFillTx/>
                <a:latin typeface="Verdana" pitchFamily="34" charset="0"/>
                <a:ea typeface="+mn-ea"/>
                <a:cs typeface="+mn-cs"/>
              </a:rPr>
              <a:t>one-third of the country contains almost half of the total population</a:t>
            </a:r>
            <a:endParaRPr kumimoji="0" lang="en-US" sz="2400" b="0"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19522697"/>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4" name="Rectangle 3"/>
          <p:cNvSpPr/>
          <p:nvPr/>
        </p:nvSpPr>
        <p:spPr>
          <a:xfrm>
            <a:off x="1600200" y="909697"/>
            <a:ext cx="5943600" cy="206210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Verdana" pitchFamily="34" charset="0"/>
                <a:ea typeface="+mn-ea"/>
                <a:cs typeface="+mn-cs"/>
              </a:rPr>
              <a:t>for Europe, at least, earthlight photos give you a sense of population density</a:t>
            </a:r>
            <a:endPar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3959423120"/>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2279252064"/>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Freeform 1"/>
          <p:cNvSpPr/>
          <p:nvPr/>
        </p:nvSpPr>
        <p:spPr>
          <a:xfrm rot="188672">
            <a:off x="3692757" y="4585484"/>
            <a:ext cx="1436595" cy="792058"/>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492990975"/>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6386" name="Picture 2" descr="File:Earthlights 200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0"/>
            <a:ext cx="8229600" cy="696440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286000" y="65518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https://commons.wikimedia.org/wiki/File:Earthlights_2002.jpg</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 name="Rectangle 1"/>
          <p:cNvSpPr/>
          <p:nvPr/>
        </p:nvSpPr>
        <p:spPr>
          <a:xfrm>
            <a:off x="3276600" y="4419600"/>
            <a:ext cx="2895600" cy="2169886"/>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Rectangle 6"/>
          <p:cNvSpPr/>
          <p:nvPr/>
        </p:nvSpPr>
        <p:spPr>
          <a:xfrm>
            <a:off x="3326756" y="4862286"/>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8" name="Rectangle 7"/>
          <p:cNvSpPr/>
          <p:nvPr/>
        </p:nvSpPr>
        <p:spPr>
          <a:xfrm>
            <a:off x="4029863" y="5407223"/>
            <a:ext cx="75854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9" name="Rectangle 8"/>
          <p:cNvSpPr/>
          <p:nvPr/>
        </p:nvSpPr>
        <p:spPr>
          <a:xfrm>
            <a:off x="4385389" y="5635823"/>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4591372" y="4783109"/>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1" name="Rectangle 10"/>
          <p:cNvSpPr/>
          <p:nvPr/>
        </p:nvSpPr>
        <p:spPr>
          <a:xfrm>
            <a:off x="1372459" y="5730167"/>
            <a:ext cx="87556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Madrid</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2" name="Rectangle 11"/>
          <p:cNvSpPr/>
          <p:nvPr/>
        </p:nvSpPr>
        <p:spPr>
          <a:xfrm>
            <a:off x="2543628" y="4234542"/>
            <a:ext cx="69281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Paris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3" name="Rectangle 12"/>
          <p:cNvSpPr/>
          <p:nvPr/>
        </p:nvSpPr>
        <p:spPr>
          <a:xfrm>
            <a:off x="2100942" y="3487709"/>
            <a:ext cx="926857"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London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4" name="Rectangle 13"/>
          <p:cNvSpPr/>
          <p:nvPr/>
        </p:nvSpPr>
        <p:spPr>
          <a:xfrm>
            <a:off x="5097501" y="2362200"/>
            <a:ext cx="1247457"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Stockholm</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5" name="Rectangle 14"/>
          <p:cNvSpPr/>
          <p:nvPr/>
        </p:nvSpPr>
        <p:spPr>
          <a:xfrm>
            <a:off x="7010400" y="2268509"/>
            <a:ext cx="163378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St. Petersburg</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Rectangle 15"/>
          <p:cNvSpPr/>
          <p:nvPr/>
        </p:nvSpPr>
        <p:spPr>
          <a:xfrm>
            <a:off x="4346486" y="2971800"/>
            <a:ext cx="1430200"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Copenhagen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7" name="Rectangle 16"/>
          <p:cNvSpPr/>
          <p:nvPr/>
        </p:nvSpPr>
        <p:spPr>
          <a:xfrm>
            <a:off x="4065079" y="2300514"/>
            <a:ext cx="627095"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Oslo</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9" name="Rectangle 18"/>
          <p:cNvSpPr/>
          <p:nvPr/>
        </p:nvSpPr>
        <p:spPr>
          <a:xfrm>
            <a:off x="786527" y="2895600"/>
            <a:ext cx="1042273"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Glasgow</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0" name="Rectangle 19"/>
          <p:cNvSpPr/>
          <p:nvPr/>
        </p:nvSpPr>
        <p:spPr>
          <a:xfrm>
            <a:off x="2864853" y="3839028"/>
            <a:ext cx="103586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Brussels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1" name="Rectangle 20"/>
          <p:cNvSpPr/>
          <p:nvPr/>
        </p:nvSpPr>
        <p:spPr>
          <a:xfrm>
            <a:off x="1829398" y="2740223"/>
            <a:ext cx="121860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Edinburgh</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22" name="Rectangle 21"/>
          <p:cNvSpPr/>
          <p:nvPr/>
        </p:nvSpPr>
        <p:spPr>
          <a:xfrm>
            <a:off x="6361838" y="6169223"/>
            <a:ext cx="88678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Athens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Tree>
    <p:extLst>
      <p:ext uri="{BB962C8B-B14F-4D97-AF65-F5344CB8AC3E}">
        <p14:creationId xmlns:p14="http://schemas.microsoft.com/office/powerpoint/2010/main" val="1906339492"/>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p:cNvSpPr txBox="1">
            <a:spLocks noChangeArrowheads="1"/>
          </p:cNvSpPr>
          <p:nvPr/>
        </p:nvSpPr>
        <p:spPr bwMode="auto">
          <a:xfrm>
            <a:off x="2390885" y="4953000"/>
            <a:ext cx="4376519" cy="1275221"/>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Life expectancy at birth:</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total population: 82.67 years</a:t>
            </a:r>
          </a:p>
          <a:p>
            <a:pPr marL="0" marR="0" lvl="0" indent="0" algn="ctr" defTabSz="914400" rtl="0" eaLnBrk="1" fontAlgn="base" latinLnBrk="0" hangingPunct="1">
              <a:lnSpc>
                <a:spcPct val="100000"/>
              </a:lnSpc>
              <a:spcBef>
                <a:spcPts val="1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17</a:t>
            </a:r>
          </a:p>
        </p:txBody>
      </p:sp>
      <p:sp>
        <p:nvSpPr>
          <p:cNvPr id="46084" name="Text Box 10"/>
          <p:cNvSpPr txBox="1">
            <a:spLocks noChangeArrowheads="1"/>
          </p:cNvSpPr>
          <p:nvPr/>
        </p:nvSpPr>
        <p:spPr bwMode="auto">
          <a:xfrm>
            <a:off x="1815290" y="1828800"/>
            <a:ext cx="5465792" cy="1655838"/>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Verdana" pitchFamily="34" charset="0"/>
                <a:ea typeface="+mn-ea"/>
                <a:cs typeface="+mn-cs"/>
              </a:rPr>
              <a:t>urban</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population: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71.3% of total population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(2021)</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rate of urbanization: 0.27% annual rate of change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Verdana" pitchFamily="34" charset="0"/>
                <a:ea typeface="+mn-ea"/>
                <a:cs typeface="+mn-cs"/>
              </a:rPr>
              <a:t>(2020-2025 est.)</a:t>
            </a:r>
          </a:p>
        </p:txBody>
      </p:sp>
      <p:sp>
        <p:nvSpPr>
          <p:cNvPr id="46085" name="Rectangle 11"/>
          <p:cNvSpPr>
            <a:spLocks noChangeArrowheads="1"/>
          </p:cNvSpPr>
          <p:nvPr/>
        </p:nvSpPr>
        <p:spPr bwMode="auto">
          <a:xfrm>
            <a:off x="2341314" y="3581400"/>
            <a:ext cx="4450257" cy="1286506"/>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94D7E7"/>
                </a:solidFill>
                <a:effectLst/>
                <a:uLnTx/>
                <a:uFillTx/>
                <a:latin typeface="Verdana" pitchFamily="34" charset="0"/>
                <a:ea typeface="+mn-ea"/>
                <a:cs typeface="+mn-cs"/>
              </a:rPr>
              <a:t>Infant mortality rate: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total: 3.14 deaths/1,000 live births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(2021 est.)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0" i="0" u="none" strike="noStrike" kern="1200" cap="none" spc="0" normalizeH="0" baseline="0" noProof="0" dirty="0">
                <a:ln>
                  <a:noFill/>
                </a:ln>
                <a:solidFill>
                  <a:srgbClr val="94D7E7"/>
                </a:solidFill>
                <a:effectLst/>
                <a:uLnTx/>
                <a:uFillTx/>
                <a:latin typeface="Verdana" pitchFamily="34" charset="0"/>
                <a:ea typeface="+mn-ea"/>
                <a:cs typeface="+mn-cs"/>
              </a:rPr>
              <a:t>country comparison to the world: 210   </a:t>
            </a:r>
          </a:p>
        </p:txBody>
      </p:sp>
      <p:sp>
        <p:nvSpPr>
          <p:cNvPr id="46086"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6087"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8" name="Rectangle 3">
            <a:extLst>
              <a:ext uri="{FF2B5EF4-FFF2-40B4-BE49-F238E27FC236}">
                <a16:creationId xmlns:a16="http://schemas.microsoft.com/office/drawing/2014/main" id="{AA647D61-D2FD-49D4-A194-E3451B4F3CD3}"/>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58826370"/>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Rectangle 3"/>
          <p:cNvSpPr>
            <a:spLocks noChangeArrowheads="1"/>
          </p:cNvSpPr>
          <p:nvPr/>
        </p:nvSpPr>
        <p:spPr bwMode="auto">
          <a:xfrm>
            <a:off x="3206875" y="6552708"/>
            <a:ext cx="273183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http://en.wikipedia.org/wiki/Italy#Demographics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6086" name="Text Box 12"/>
          <p:cNvSpPr txBox="1">
            <a:spLocks noChangeArrowheads="1"/>
          </p:cNvSpPr>
          <p:nvPr/>
        </p:nvSpPr>
        <p:spPr bwMode="auto">
          <a:xfrm>
            <a:off x="4256092" y="6337756"/>
            <a:ext cx="68319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1" u="none" strike="noStrike" kern="1200" cap="none" spc="0" normalizeH="0" baseline="0" noProof="0" dirty="0">
                <a:ln>
                  <a:noFill/>
                </a:ln>
                <a:solidFill>
                  <a:srgbClr val="000000"/>
                </a:solidFill>
                <a:effectLst/>
                <a:uLnTx/>
                <a:uFillTx/>
                <a:latin typeface="Verdana" pitchFamily="34" charset="0"/>
                <a:ea typeface="+mn-ea"/>
                <a:cs typeface="+mn-cs"/>
              </a:rPr>
              <a:t>Wikipedia</a:t>
            </a:r>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4373" y="304800"/>
            <a:ext cx="464628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2546975" y="6106923"/>
            <a:ext cx="4006225" cy="461665"/>
          </a:xfrm>
          <a:prstGeom prst="rect">
            <a:avLst/>
          </a:prstGeom>
          <a:solidFill>
            <a:srgbClr val="FFFFFF"/>
          </a:solidFill>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Population Density </a:t>
            </a:r>
            <a:r>
              <a:rPr kumimoji="0" lang="en-US" sz="1000" b="0" i="0" u="none" strike="noStrike" kern="1200" cap="none" spc="0" normalizeH="0" baseline="0" noProof="0" dirty="0">
                <a:ln>
                  <a:noFill/>
                </a:ln>
                <a:solidFill>
                  <a:srgbClr val="C00000"/>
                </a:solidFill>
                <a:effectLst/>
                <a:uLnTx/>
                <a:uFillTx/>
                <a:latin typeface="Verdana" pitchFamily="34" charset="0"/>
                <a:ea typeface="+mn-ea"/>
                <a:cs typeface="+mn-cs"/>
              </a:rPr>
              <a:t>(2000)</a:t>
            </a:r>
            <a:endParaRPr kumimoji="0" lang="en-US" sz="1000" b="0" i="1" u="none" strike="noStrike" kern="1200" cap="none" spc="0" normalizeH="0" baseline="0" noProof="0" dirty="0">
              <a:ln>
                <a:noFill/>
              </a:ln>
              <a:solidFill>
                <a:srgbClr val="C00000"/>
              </a:solidFill>
              <a:effectLst/>
              <a:uLnTx/>
              <a:uFillTx/>
              <a:latin typeface="Verdana" pitchFamily="34" charset="0"/>
              <a:ea typeface="+mn-ea"/>
              <a:cs typeface="+mn-cs"/>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7084" y="2133601"/>
            <a:ext cx="3017821" cy="2438400"/>
          </a:xfrm>
          <a:prstGeom prst="rect">
            <a:avLst/>
          </a:prstGeom>
          <a:noFill/>
          <a:ln w="76200">
            <a:solidFill>
              <a:srgbClr val="C00000"/>
            </a:solidFill>
            <a:miter lim="800000"/>
            <a:headEnd/>
            <a:tailEnd/>
          </a:ln>
          <a:extLst>
            <a:ext uri="{909E8E84-426E-40DD-AFC4-6F175D3DCCD1}">
              <a14:hiddenFill xmlns:a14="http://schemas.microsoft.com/office/drawing/2010/main">
                <a:solidFill>
                  <a:schemeClr val="accent1"/>
                </a:solidFill>
              </a14:hiddenFill>
            </a:ext>
          </a:extLst>
        </p:spPr>
      </p:pic>
      <p:sp>
        <p:nvSpPr>
          <p:cNvPr id="3" name="Rectangle 2"/>
          <p:cNvSpPr/>
          <p:nvPr/>
        </p:nvSpPr>
        <p:spPr>
          <a:xfrm>
            <a:off x="4266882" y="2740223"/>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3" name="Rectangle 12"/>
          <p:cNvSpPr/>
          <p:nvPr/>
        </p:nvSpPr>
        <p:spPr>
          <a:xfrm>
            <a:off x="3853542" y="2347686"/>
            <a:ext cx="758541"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4" name="Rectangle 13"/>
          <p:cNvSpPr/>
          <p:nvPr/>
        </p:nvSpPr>
        <p:spPr>
          <a:xfrm>
            <a:off x="2710542" y="1172681"/>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15" name="Rectangle 14"/>
          <p:cNvSpPr/>
          <p:nvPr/>
        </p:nvSpPr>
        <p:spPr>
          <a:xfrm>
            <a:off x="265722" y="2587823"/>
            <a:ext cx="724878"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Milan</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6" name="Rectangle 15"/>
          <p:cNvSpPr/>
          <p:nvPr/>
        </p:nvSpPr>
        <p:spPr>
          <a:xfrm>
            <a:off x="1116119" y="3185886"/>
            <a:ext cx="75854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Rome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7" name="Rectangle 16"/>
          <p:cNvSpPr/>
          <p:nvPr/>
        </p:nvSpPr>
        <p:spPr>
          <a:xfrm>
            <a:off x="1452667" y="3458681"/>
            <a:ext cx="867546"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Naples</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8" name="Rectangle 17"/>
          <p:cNvSpPr/>
          <p:nvPr/>
        </p:nvSpPr>
        <p:spPr>
          <a:xfrm>
            <a:off x="1756230" y="2580563"/>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9" name="Rectangle 18"/>
          <p:cNvSpPr/>
          <p:nvPr/>
        </p:nvSpPr>
        <p:spPr>
          <a:xfrm>
            <a:off x="4495800" y="1201709"/>
            <a:ext cx="854722" cy="30777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Venice</a:t>
            </a:r>
            <a:endParaRPr kumimoji="0" lang="en-US" sz="2400" b="1" i="1"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81282071"/>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 name="Rectangle 5"/>
          <p:cNvSpPr/>
          <p:nvPr/>
        </p:nvSpPr>
        <p:spPr>
          <a:xfrm>
            <a:off x="1600200" y="6551842"/>
            <a:ext cx="5943600" cy="215444"/>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https://en.wikipedia.org/wiki/Demographics_of_the_European_Union#Population_by_nation</a:t>
            </a:r>
            <a:endPar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62250" y="228600"/>
            <a:ext cx="3619500" cy="621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3950177" y="3236686"/>
            <a:ext cx="759709" cy="493485"/>
          </a:xfrm>
          <a:custGeom>
            <a:avLst/>
            <a:gdLst>
              <a:gd name="connsiteX0" fmla="*/ 600268 w 861525"/>
              <a:gd name="connsiteY0" fmla="*/ 435428 h 493485"/>
              <a:gd name="connsiteX1" fmla="*/ 455125 w 861525"/>
              <a:gd name="connsiteY1" fmla="*/ 449943 h 493485"/>
              <a:gd name="connsiteX2" fmla="*/ 368039 w 861525"/>
              <a:gd name="connsiteY2" fmla="*/ 478971 h 493485"/>
              <a:gd name="connsiteX3" fmla="*/ 324496 w 861525"/>
              <a:gd name="connsiteY3" fmla="*/ 493485 h 493485"/>
              <a:gd name="connsiteX4" fmla="*/ 121296 w 861525"/>
              <a:gd name="connsiteY4" fmla="*/ 478971 h 493485"/>
              <a:gd name="connsiteX5" fmla="*/ 77753 w 861525"/>
              <a:gd name="connsiteY5" fmla="*/ 449943 h 493485"/>
              <a:gd name="connsiteX6" fmla="*/ 19696 w 861525"/>
              <a:gd name="connsiteY6" fmla="*/ 362857 h 493485"/>
              <a:gd name="connsiteX7" fmla="*/ 19696 w 861525"/>
              <a:gd name="connsiteY7" fmla="*/ 159657 h 493485"/>
              <a:gd name="connsiteX8" fmla="*/ 106782 w 861525"/>
              <a:gd name="connsiteY8" fmla="*/ 87085 h 493485"/>
              <a:gd name="connsiteX9" fmla="*/ 193868 w 861525"/>
              <a:gd name="connsiteY9" fmla="*/ 58057 h 493485"/>
              <a:gd name="connsiteX10" fmla="*/ 237410 w 861525"/>
              <a:gd name="connsiteY10" fmla="*/ 43543 h 493485"/>
              <a:gd name="connsiteX11" fmla="*/ 295468 w 861525"/>
              <a:gd name="connsiteY11" fmla="*/ 14514 h 493485"/>
              <a:gd name="connsiteX12" fmla="*/ 426096 w 861525"/>
              <a:gd name="connsiteY12" fmla="*/ 0 h 493485"/>
              <a:gd name="connsiteX13" fmla="*/ 672839 w 861525"/>
              <a:gd name="connsiteY13" fmla="*/ 14514 h 493485"/>
              <a:gd name="connsiteX14" fmla="*/ 730896 w 861525"/>
              <a:gd name="connsiteY14" fmla="*/ 29028 h 493485"/>
              <a:gd name="connsiteX15" fmla="*/ 817982 w 861525"/>
              <a:gd name="connsiteY15" fmla="*/ 72571 h 493485"/>
              <a:gd name="connsiteX16" fmla="*/ 861525 w 861525"/>
              <a:gd name="connsiteY16" fmla="*/ 159657 h 493485"/>
              <a:gd name="connsiteX17" fmla="*/ 847010 w 861525"/>
              <a:gd name="connsiteY17" fmla="*/ 304800 h 493485"/>
              <a:gd name="connsiteX18" fmla="*/ 832496 w 861525"/>
              <a:gd name="connsiteY18" fmla="*/ 348343 h 493485"/>
              <a:gd name="connsiteX19" fmla="*/ 788953 w 861525"/>
              <a:gd name="connsiteY19" fmla="*/ 377371 h 493485"/>
              <a:gd name="connsiteX20" fmla="*/ 672839 w 861525"/>
              <a:gd name="connsiteY20" fmla="*/ 420914 h 493485"/>
              <a:gd name="connsiteX21" fmla="*/ 600268 w 861525"/>
              <a:gd name="connsiteY21" fmla="*/ 435428 h 49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1525" h="493485">
                <a:moveTo>
                  <a:pt x="600268" y="435428"/>
                </a:moveTo>
                <a:cubicBezTo>
                  <a:pt x="563982" y="440266"/>
                  <a:pt x="502915" y="440982"/>
                  <a:pt x="455125" y="449943"/>
                </a:cubicBezTo>
                <a:cubicBezTo>
                  <a:pt x="425050" y="455582"/>
                  <a:pt x="397068" y="469295"/>
                  <a:pt x="368039" y="478971"/>
                </a:cubicBezTo>
                <a:lnTo>
                  <a:pt x="324496" y="493485"/>
                </a:lnTo>
                <a:cubicBezTo>
                  <a:pt x="256763" y="488647"/>
                  <a:pt x="188169" y="490772"/>
                  <a:pt x="121296" y="478971"/>
                </a:cubicBezTo>
                <a:cubicBezTo>
                  <a:pt x="104117" y="475940"/>
                  <a:pt x="89240" y="463071"/>
                  <a:pt x="77753" y="449943"/>
                </a:cubicBezTo>
                <a:cubicBezTo>
                  <a:pt x="54779" y="423687"/>
                  <a:pt x="19696" y="362857"/>
                  <a:pt x="19696" y="362857"/>
                </a:cubicBezTo>
                <a:cubicBezTo>
                  <a:pt x="-308" y="282838"/>
                  <a:pt x="-12164" y="263203"/>
                  <a:pt x="19696" y="159657"/>
                </a:cubicBezTo>
                <a:cubicBezTo>
                  <a:pt x="25111" y="142060"/>
                  <a:pt x="89046" y="94968"/>
                  <a:pt x="106782" y="87085"/>
                </a:cubicBezTo>
                <a:cubicBezTo>
                  <a:pt x="134744" y="74658"/>
                  <a:pt x="164839" y="67733"/>
                  <a:pt x="193868" y="58057"/>
                </a:cubicBezTo>
                <a:cubicBezTo>
                  <a:pt x="208382" y="53219"/>
                  <a:pt x="223726" y="50385"/>
                  <a:pt x="237410" y="43543"/>
                </a:cubicBezTo>
                <a:cubicBezTo>
                  <a:pt x="256763" y="33867"/>
                  <a:pt x="274385" y="19379"/>
                  <a:pt x="295468" y="14514"/>
                </a:cubicBezTo>
                <a:cubicBezTo>
                  <a:pt x="338157" y="4663"/>
                  <a:pt x="382553" y="4838"/>
                  <a:pt x="426096" y="0"/>
                </a:cubicBezTo>
                <a:cubicBezTo>
                  <a:pt x="508344" y="4838"/>
                  <a:pt x="590820" y="6703"/>
                  <a:pt x="672839" y="14514"/>
                </a:cubicBezTo>
                <a:cubicBezTo>
                  <a:pt x="692697" y="16405"/>
                  <a:pt x="712561" y="21170"/>
                  <a:pt x="730896" y="29028"/>
                </a:cubicBezTo>
                <a:cubicBezTo>
                  <a:pt x="927841" y="113433"/>
                  <a:pt x="634513" y="11416"/>
                  <a:pt x="817982" y="72571"/>
                </a:cubicBezTo>
                <a:cubicBezTo>
                  <a:pt x="832657" y="94585"/>
                  <a:pt x="861525" y="129613"/>
                  <a:pt x="861525" y="159657"/>
                </a:cubicBezTo>
                <a:cubicBezTo>
                  <a:pt x="861525" y="208279"/>
                  <a:pt x="854403" y="256743"/>
                  <a:pt x="847010" y="304800"/>
                </a:cubicBezTo>
                <a:cubicBezTo>
                  <a:pt x="844684" y="319922"/>
                  <a:pt x="842053" y="336396"/>
                  <a:pt x="832496" y="348343"/>
                </a:cubicBezTo>
                <a:cubicBezTo>
                  <a:pt x="821599" y="361964"/>
                  <a:pt x="804099" y="368716"/>
                  <a:pt x="788953" y="377371"/>
                </a:cubicBezTo>
                <a:cubicBezTo>
                  <a:pt x="735397" y="407975"/>
                  <a:pt x="731288" y="407926"/>
                  <a:pt x="672839" y="420914"/>
                </a:cubicBezTo>
                <a:cubicBezTo>
                  <a:pt x="603255" y="436377"/>
                  <a:pt x="636554" y="430590"/>
                  <a:pt x="600268" y="435428"/>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7" name="Freeform 6"/>
          <p:cNvSpPr/>
          <p:nvPr/>
        </p:nvSpPr>
        <p:spPr>
          <a:xfrm rot="759346">
            <a:off x="3884760" y="5266266"/>
            <a:ext cx="712005" cy="645885"/>
          </a:xfrm>
          <a:custGeom>
            <a:avLst/>
            <a:gdLst>
              <a:gd name="connsiteX0" fmla="*/ 600268 w 861525"/>
              <a:gd name="connsiteY0" fmla="*/ 435428 h 493485"/>
              <a:gd name="connsiteX1" fmla="*/ 455125 w 861525"/>
              <a:gd name="connsiteY1" fmla="*/ 449943 h 493485"/>
              <a:gd name="connsiteX2" fmla="*/ 368039 w 861525"/>
              <a:gd name="connsiteY2" fmla="*/ 478971 h 493485"/>
              <a:gd name="connsiteX3" fmla="*/ 324496 w 861525"/>
              <a:gd name="connsiteY3" fmla="*/ 493485 h 493485"/>
              <a:gd name="connsiteX4" fmla="*/ 121296 w 861525"/>
              <a:gd name="connsiteY4" fmla="*/ 478971 h 493485"/>
              <a:gd name="connsiteX5" fmla="*/ 77753 w 861525"/>
              <a:gd name="connsiteY5" fmla="*/ 449943 h 493485"/>
              <a:gd name="connsiteX6" fmla="*/ 19696 w 861525"/>
              <a:gd name="connsiteY6" fmla="*/ 362857 h 493485"/>
              <a:gd name="connsiteX7" fmla="*/ 19696 w 861525"/>
              <a:gd name="connsiteY7" fmla="*/ 159657 h 493485"/>
              <a:gd name="connsiteX8" fmla="*/ 106782 w 861525"/>
              <a:gd name="connsiteY8" fmla="*/ 87085 h 493485"/>
              <a:gd name="connsiteX9" fmla="*/ 193868 w 861525"/>
              <a:gd name="connsiteY9" fmla="*/ 58057 h 493485"/>
              <a:gd name="connsiteX10" fmla="*/ 237410 w 861525"/>
              <a:gd name="connsiteY10" fmla="*/ 43543 h 493485"/>
              <a:gd name="connsiteX11" fmla="*/ 295468 w 861525"/>
              <a:gd name="connsiteY11" fmla="*/ 14514 h 493485"/>
              <a:gd name="connsiteX12" fmla="*/ 426096 w 861525"/>
              <a:gd name="connsiteY12" fmla="*/ 0 h 493485"/>
              <a:gd name="connsiteX13" fmla="*/ 672839 w 861525"/>
              <a:gd name="connsiteY13" fmla="*/ 14514 h 493485"/>
              <a:gd name="connsiteX14" fmla="*/ 730896 w 861525"/>
              <a:gd name="connsiteY14" fmla="*/ 29028 h 493485"/>
              <a:gd name="connsiteX15" fmla="*/ 817982 w 861525"/>
              <a:gd name="connsiteY15" fmla="*/ 72571 h 493485"/>
              <a:gd name="connsiteX16" fmla="*/ 861525 w 861525"/>
              <a:gd name="connsiteY16" fmla="*/ 159657 h 493485"/>
              <a:gd name="connsiteX17" fmla="*/ 847010 w 861525"/>
              <a:gd name="connsiteY17" fmla="*/ 304800 h 493485"/>
              <a:gd name="connsiteX18" fmla="*/ 832496 w 861525"/>
              <a:gd name="connsiteY18" fmla="*/ 348343 h 493485"/>
              <a:gd name="connsiteX19" fmla="*/ 788953 w 861525"/>
              <a:gd name="connsiteY19" fmla="*/ 377371 h 493485"/>
              <a:gd name="connsiteX20" fmla="*/ 672839 w 861525"/>
              <a:gd name="connsiteY20" fmla="*/ 420914 h 493485"/>
              <a:gd name="connsiteX21" fmla="*/ 600268 w 861525"/>
              <a:gd name="connsiteY21" fmla="*/ 435428 h 49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1525" h="493485">
                <a:moveTo>
                  <a:pt x="600268" y="435428"/>
                </a:moveTo>
                <a:cubicBezTo>
                  <a:pt x="563982" y="440266"/>
                  <a:pt x="502915" y="440982"/>
                  <a:pt x="455125" y="449943"/>
                </a:cubicBezTo>
                <a:cubicBezTo>
                  <a:pt x="425050" y="455582"/>
                  <a:pt x="397068" y="469295"/>
                  <a:pt x="368039" y="478971"/>
                </a:cubicBezTo>
                <a:lnTo>
                  <a:pt x="324496" y="493485"/>
                </a:lnTo>
                <a:cubicBezTo>
                  <a:pt x="256763" y="488647"/>
                  <a:pt x="188169" y="490772"/>
                  <a:pt x="121296" y="478971"/>
                </a:cubicBezTo>
                <a:cubicBezTo>
                  <a:pt x="104117" y="475940"/>
                  <a:pt x="89240" y="463071"/>
                  <a:pt x="77753" y="449943"/>
                </a:cubicBezTo>
                <a:cubicBezTo>
                  <a:pt x="54779" y="423687"/>
                  <a:pt x="19696" y="362857"/>
                  <a:pt x="19696" y="362857"/>
                </a:cubicBezTo>
                <a:cubicBezTo>
                  <a:pt x="-308" y="282838"/>
                  <a:pt x="-12164" y="263203"/>
                  <a:pt x="19696" y="159657"/>
                </a:cubicBezTo>
                <a:cubicBezTo>
                  <a:pt x="25111" y="142060"/>
                  <a:pt x="89046" y="94968"/>
                  <a:pt x="106782" y="87085"/>
                </a:cubicBezTo>
                <a:cubicBezTo>
                  <a:pt x="134744" y="74658"/>
                  <a:pt x="164839" y="67733"/>
                  <a:pt x="193868" y="58057"/>
                </a:cubicBezTo>
                <a:cubicBezTo>
                  <a:pt x="208382" y="53219"/>
                  <a:pt x="223726" y="50385"/>
                  <a:pt x="237410" y="43543"/>
                </a:cubicBezTo>
                <a:cubicBezTo>
                  <a:pt x="256763" y="33867"/>
                  <a:pt x="274385" y="19379"/>
                  <a:pt x="295468" y="14514"/>
                </a:cubicBezTo>
                <a:cubicBezTo>
                  <a:pt x="338157" y="4663"/>
                  <a:pt x="382553" y="4838"/>
                  <a:pt x="426096" y="0"/>
                </a:cubicBezTo>
                <a:cubicBezTo>
                  <a:pt x="508344" y="4838"/>
                  <a:pt x="590820" y="6703"/>
                  <a:pt x="672839" y="14514"/>
                </a:cubicBezTo>
                <a:cubicBezTo>
                  <a:pt x="692697" y="16405"/>
                  <a:pt x="712561" y="21170"/>
                  <a:pt x="730896" y="29028"/>
                </a:cubicBezTo>
                <a:cubicBezTo>
                  <a:pt x="927841" y="113433"/>
                  <a:pt x="634513" y="11416"/>
                  <a:pt x="817982" y="72571"/>
                </a:cubicBezTo>
                <a:cubicBezTo>
                  <a:pt x="832657" y="94585"/>
                  <a:pt x="861525" y="129613"/>
                  <a:pt x="861525" y="159657"/>
                </a:cubicBezTo>
                <a:cubicBezTo>
                  <a:pt x="861525" y="208279"/>
                  <a:pt x="854403" y="256743"/>
                  <a:pt x="847010" y="304800"/>
                </a:cubicBezTo>
                <a:cubicBezTo>
                  <a:pt x="844684" y="319922"/>
                  <a:pt x="842053" y="336396"/>
                  <a:pt x="832496" y="348343"/>
                </a:cubicBezTo>
                <a:cubicBezTo>
                  <a:pt x="821599" y="361964"/>
                  <a:pt x="804099" y="368716"/>
                  <a:pt x="788953" y="377371"/>
                </a:cubicBezTo>
                <a:cubicBezTo>
                  <a:pt x="735397" y="407975"/>
                  <a:pt x="731288" y="407926"/>
                  <a:pt x="672839" y="420914"/>
                </a:cubicBezTo>
                <a:cubicBezTo>
                  <a:pt x="603255" y="436377"/>
                  <a:pt x="636554" y="430590"/>
                  <a:pt x="600268" y="435428"/>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8" name="Freeform 7"/>
          <p:cNvSpPr/>
          <p:nvPr/>
        </p:nvSpPr>
        <p:spPr>
          <a:xfrm rot="193539">
            <a:off x="3889533" y="5836628"/>
            <a:ext cx="665490" cy="622141"/>
          </a:xfrm>
          <a:custGeom>
            <a:avLst/>
            <a:gdLst>
              <a:gd name="connsiteX0" fmla="*/ 600268 w 861525"/>
              <a:gd name="connsiteY0" fmla="*/ 435428 h 493485"/>
              <a:gd name="connsiteX1" fmla="*/ 455125 w 861525"/>
              <a:gd name="connsiteY1" fmla="*/ 449943 h 493485"/>
              <a:gd name="connsiteX2" fmla="*/ 368039 w 861525"/>
              <a:gd name="connsiteY2" fmla="*/ 478971 h 493485"/>
              <a:gd name="connsiteX3" fmla="*/ 324496 w 861525"/>
              <a:gd name="connsiteY3" fmla="*/ 493485 h 493485"/>
              <a:gd name="connsiteX4" fmla="*/ 121296 w 861525"/>
              <a:gd name="connsiteY4" fmla="*/ 478971 h 493485"/>
              <a:gd name="connsiteX5" fmla="*/ 77753 w 861525"/>
              <a:gd name="connsiteY5" fmla="*/ 449943 h 493485"/>
              <a:gd name="connsiteX6" fmla="*/ 19696 w 861525"/>
              <a:gd name="connsiteY6" fmla="*/ 362857 h 493485"/>
              <a:gd name="connsiteX7" fmla="*/ 19696 w 861525"/>
              <a:gd name="connsiteY7" fmla="*/ 159657 h 493485"/>
              <a:gd name="connsiteX8" fmla="*/ 106782 w 861525"/>
              <a:gd name="connsiteY8" fmla="*/ 87085 h 493485"/>
              <a:gd name="connsiteX9" fmla="*/ 193868 w 861525"/>
              <a:gd name="connsiteY9" fmla="*/ 58057 h 493485"/>
              <a:gd name="connsiteX10" fmla="*/ 237410 w 861525"/>
              <a:gd name="connsiteY10" fmla="*/ 43543 h 493485"/>
              <a:gd name="connsiteX11" fmla="*/ 295468 w 861525"/>
              <a:gd name="connsiteY11" fmla="*/ 14514 h 493485"/>
              <a:gd name="connsiteX12" fmla="*/ 426096 w 861525"/>
              <a:gd name="connsiteY12" fmla="*/ 0 h 493485"/>
              <a:gd name="connsiteX13" fmla="*/ 672839 w 861525"/>
              <a:gd name="connsiteY13" fmla="*/ 14514 h 493485"/>
              <a:gd name="connsiteX14" fmla="*/ 730896 w 861525"/>
              <a:gd name="connsiteY14" fmla="*/ 29028 h 493485"/>
              <a:gd name="connsiteX15" fmla="*/ 817982 w 861525"/>
              <a:gd name="connsiteY15" fmla="*/ 72571 h 493485"/>
              <a:gd name="connsiteX16" fmla="*/ 861525 w 861525"/>
              <a:gd name="connsiteY16" fmla="*/ 159657 h 493485"/>
              <a:gd name="connsiteX17" fmla="*/ 847010 w 861525"/>
              <a:gd name="connsiteY17" fmla="*/ 304800 h 493485"/>
              <a:gd name="connsiteX18" fmla="*/ 832496 w 861525"/>
              <a:gd name="connsiteY18" fmla="*/ 348343 h 493485"/>
              <a:gd name="connsiteX19" fmla="*/ 788953 w 861525"/>
              <a:gd name="connsiteY19" fmla="*/ 377371 h 493485"/>
              <a:gd name="connsiteX20" fmla="*/ 672839 w 861525"/>
              <a:gd name="connsiteY20" fmla="*/ 420914 h 493485"/>
              <a:gd name="connsiteX21" fmla="*/ 600268 w 861525"/>
              <a:gd name="connsiteY21" fmla="*/ 435428 h 493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61525" h="493485">
                <a:moveTo>
                  <a:pt x="600268" y="435428"/>
                </a:moveTo>
                <a:cubicBezTo>
                  <a:pt x="563982" y="440266"/>
                  <a:pt x="502915" y="440982"/>
                  <a:pt x="455125" y="449943"/>
                </a:cubicBezTo>
                <a:cubicBezTo>
                  <a:pt x="425050" y="455582"/>
                  <a:pt x="397068" y="469295"/>
                  <a:pt x="368039" y="478971"/>
                </a:cubicBezTo>
                <a:lnTo>
                  <a:pt x="324496" y="493485"/>
                </a:lnTo>
                <a:cubicBezTo>
                  <a:pt x="256763" y="488647"/>
                  <a:pt x="188169" y="490772"/>
                  <a:pt x="121296" y="478971"/>
                </a:cubicBezTo>
                <a:cubicBezTo>
                  <a:pt x="104117" y="475940"/>
                  <a:pt x="89240" y="463071"/>
                  <a:pt x="77753" y="449943"/>
                </a:cubicBezTo>
                <a:cubicBezTo>
                  <a:pt x="54779" y="423687"/>
                  <a:pt x="19696" y="362857"/>
                  <a:pt x="19696" y="362857"/>
                </a:cubicBezTo>
                <a:cubicBezTo>
                  <a:pt x="-308" y="282838"/>
                  <a:pt x="-12164" y="263203"/>
                  <a:pt x="19696" y="159657"/>
                </a:cubicBezTo>
                <a:cubicBezTo>
                  <a:pt x="25111" y="142060"/>
                  <a:pt x="89046" y="94968"/>
                  <a:pt x="106782" y="87085"/>
                </a:cubicBezTo>
                <a:cubicBezTo>
                  <a:pt x="134744" y="74658"/>
                  <a:pt x="164839" y="67733"/>
                  <a:pt x="193868" y="58057"/>
                </a:cubicBezTo>
                <a:cubicBezTo>
                  <a:pt x="208382" y="53219"/>
                  <a:pt x="223726" y="50385"/>
                  <a:pt x="237410" y="43543"/>
                </a:cubicBezTo>
                <a:cubicBezTo>
                  <a:pt x="256763" y="33867"/>
                  <a:pt x="274385" y="19379"/>
                  <a:pt x="295468" y="14514"/>
                </a:cubicBezTo>
                <a:cubicBezTo>
                  <a:pt x="338157" y="4663"/>
                  <a:pt x="382553" y="4838"/>
                  <a:pt x="426096" y="0"/>
                </a:cubicBezTo>
                <a:cubicBezTo>
                  <a:pt x="508344" y="4838"/>
                  <a:pt x="590820" y="6703"/>
                  <a:pt x="672839" y="14514"/>
                </a:cubicBezTo>
                <a:cubicBezTo>
                  <a:pt x="692697" y="16405"/>
                  <a:pt x="712561" y="21170"/>
                  <a:pt x="730896" y="29028"/>
                </a:cubicBezTo>
                <a:cubicBezTo>
                  <a:pt x="927841" y="113433"/>
                  <a:pt x="634513" y="11416"/>
                  <a:pt x="817982" y="72571"/>
                </a:cubicBezTo>
                <a:cubicBezTo>
                  <a:pt x="832657" y="94585"/>
                  <a:pt x="861525" y="129613"/>
                  <a:pt x="861525" y="159657"/>
                </a:cubicBezTo>
                <a:cubicBezTo>
                  <a:pt x="861525" y="208279"/>
                  <a:pt x="854403" y="256743"/>
                  <a:pt x="847010" y="304800"/>
                </a:cubicBezTo>
                <a:cubicBezTo>
                  <a:pt x="844684" y="319922"/>
                  <a:pt x="842053" y="336396"/>
                  <a:pt x="832496" y="348343"/>
                </a:cubicBezTo>
                <a:cubicBezTo>
                  <a:pt x="821599" y="361964"/>
                  <a:pt x="804099" y="368716"/>
                  <a:pt x="788953" y="377371"/>
                </a:cubicBezTo>
                <a:cubicBezTo>
                  <a:pt x="735397" y="407975"/>
                  <a:pt x="731288" y="407926"/>
                  <a:pt x="672839" y="420914"/>
                </a:cubicBezTo>
                <a:cubicBezTo>
                  <a:pt x="603255" y="436377"/>
                  <a:pt x="636554" y="430590"/>
                  <a:pt x="600268" y="435428"/>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440108" y="3810000"/>
            <a:ext cx="2226892"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European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Union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Verdana" pitchFamily="34" charset="0"/>
                <a:ea typeface="+mn-ea"/>
                <a:cs typeface="+mn-cs"/>
              </a:rPr>
              <a:t>Populations</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5656794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838200" y="5493603"/>
            <a:ext cx="7772400" cy="830997"/>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Of all European countries Italy, “the boot,” is probably the most recognizable . . .</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7108" name="Text Box 10"/>
          <p:cNvSpPr txBox="1">
            <a:spLocks noChangeArrowheads="1"/>
          </p:cNvSpPr>
          <p:nvPr/>
        </p:nvSpPr>
        <p:spPr bwMode="auto">
          <a:xfrm>
            <a:off x="2019300" y="928688"/>
            <a:ext cx="5087938" cy="823912"/>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a:ln>
                  <a:noFill/>
                </a:ln>
                <a:solidFill>
                  <a:srgbClr val="000000"/>
                </a:solidFill>
                <a:effectLst/>
                <a:uLnTx/>
                <a:uFillTx/>
                <a:latin typeface="Verdana" pitchFamily="34" charset="0"/>
                <a:ea typeface="+mn-ea"/>
                <a:cs typeface="+mn-cs"/>
              </a:rPr>
              <a:t>Demographics</a:t>
            </a:r>
            <a:endParaRPr kumimoji="0" lang="en-US" sz="36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47109" name="Text Box 9"/>
          <p:cNvSpPr txBox="1">
            <a:spLocks noChangeArrowheads="1"/>
          </p:cNvSpPr>
          <p:nvPr/>
        </p:nvSpPr>
        <p:spPr bwMode="auto">
          <a:xfrm>
            <a:off x="1752600" y="2133600"/>
            <a:ext cx="5541963" cy="3822585"/>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Main Ethnic groups</a:t>
            </a:r>
          </a:p>
          <a:p>
            <a:pPr marL="0" marR="0" lvl="0" indent="285750" algn="ctr" defTabSz="914400" rtl="0" eaLnBrk="1" fontAlgn="base" latinLnBrk="0" hangingPunct="1">
              <a:lnSpc>
                <a:spcPct val="100000"/>
              </a:lnSpc>
              <a:spcBef>
                <a:spcPct val="20000"/>
              </a:spcBef>
              <a:spcAft>
                <a:spcPct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the North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German-Italians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French-Italians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Slovene-Italians </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0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In the South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Albanian-Italians</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Greek-Italians</a:t>
            </a:r>
          </a:p>
        </p:txBody>
      </p:sp>
      <p:sp>
        <p:nvSpPr>
          <p:cNvPr id="6" name="Rectangle 3">
            <a:extLst>
              <a:ext uri="{FF2B5EF4-FFF2-40B4-BE49-F238E27FC236}">
                <a16:creationId xmlns:a16="http://schemas.microsoft.com/office/drawing/2014/main" id="{9B34F018-9B49-408D-906B-F7CEAAB79D68}"/>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1850338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94D7E7"/>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ECF399DE-8C3D-497C-BC01-02D45C192B14}"/>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18782956"/>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3" name="Rectangle 2"/>
          <p:cNvSpPr/>
          <p:nvPr/>
        </p:nvSpPr>
        <p:spPr>
          <a:xfrm>
            <a:off x="2434888" y="2844225"/>
            <a:ext cx="1718740"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Italian</a:t>
            </a:r>
          </a:p>
        </p:txBody>
      </p:sp>
    </p:spTree>
    <p:extLst>
      <p:ext uri="{BB962C8B-B14F-4D97-AF65-F5344CB8AC3E}">
        <p14:creationId xmlns:p14="http://schemas.microsoft.com/office/powerpoint/2010/main" val="289502813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94D7E7"/>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100F1080-8AB3-4795-ADC1-731A68FBAB75}"/>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26532509"/>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a:off x="3532472" y="221381"/>
            <a:ext cx="1212783" cy="1020278"/>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3" name="Rectangle 2"/>
          <p:cNvSpPr/>
          <p:nvPr/>
        </p:nvSpPr>
        <p:spPr>
          <a:xfrm>
            <a:off x="4711143" y="762000"/>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German</a:t>
            </a:r>
          </a:p>
        </p:txBody>
      </p:sp>
    </p:spTree>
    <p:extLst>
      <p:ext uri="{BB962C8B-B14F-4D97-AF65-F5344CB8AC3E}">
        <p14:creationId xmlns:p14="http://schemas.microsoft.com/office/powerpoint/2010/main" val="2734213106"/>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3E04607A-541E-43E7-8DFC-9C79E7034DCD}"/>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32179585"/>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a:off x="2065637" y="828575"/>
            <a:ext cx="820057" cy="533400"/>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2039689" y="1376413"/>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French</a:t>
            </a:r>
          </a:p>
        </p:txBody>
      </p:sp>
    </p:spTree>
    <p:extLst>
      <p:ext uri="{BB962C8B-B14F-4D97-AF65-F5344CB8AC3E}">
        <p14:creationId xmlns:p14="http://schemas.microsoft.com/office/powerpoint/2010/main" val="298742235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2"/>
          <p:cNvSpPr txBox="1">
            <a:spLocks noChangeArrowheads="1"/>
          </p:cNvSpPr>
          <p:nvPr/>
        </p:nvSpPr>
        <p:spPr bwMode="auto">
          <a:xfrm>
            <a:off x="3581400" y="6223000"/>
            <a:ext cx="1949450" cy="304800"/>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400" b="0" i="1" u="none" strike="noStrike" kern="1200" cap="none" spc="0" normalizeH="0" baseline="0" noProof="0">
                <a:ln>
                  <a:noFill/>
                </a:ln>
                <a:solidFill>
                  <a:srgbClr val="000000"/>
                </a:solidFill>
                <a:effectLst/>
                <a:uLnTx/>
                <a:uFillTx/>
                <a:latin typeface="Verdana" pitchFamily="34" charset="0"/>
                <a:ea typeface="+mn-ea"/>
                <a:cs typeface="+mn-cs"/>
              </a:rPr>
              <a:t>CIA World Factbook</a:t>
            </a:r>
          </a:p>
        </p:txBody>
      </p:sp>
      <p:sp>
        <p:nvSpPr>
          <p:cNvPr id="49156" name="Text Box 9"/>
          <p:cNvSpPr txBox="1">
            <a:spLocks noChangeArrowheads="1"/>
          </p:cNvSpPr>
          <p:nvPr/>
        </p:nvSpPr>
        <p:spPr bwMode="auto">
          <a:xfrm>
            <a:off x="1752600" y="762000"/>
            <a:ext cx="5541963" cy="5201424"/>
          </a:xfrm>
          <a:prstGeom prst="rect">
            <a:avLst/>
          </a:prstGeom>
          <a:noFill/>
          <a:ln w="9525">
            <a:noFill/>
            <a:miter lim="800000"/>
            <a:headEnd/>
            <a:tailEnd/>
          </a:ln>
        </p:spPr>
        <p:txBody>
          <a:bodyPr>
            <a:spAutoFit/>
          </a:bodyPr>
          <a:lstStyle/>
          <a:p>
            <a:pPr marL="0" marR="0" lvl="0" indent="28575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Verdana" pitchFamily="34" charset="0"/>
                <a:ea typeface="+mn-ea"/>
                <a:cs typeface="+mn-cs"/>
              </a:rPr>
              <a:t>Main Languages</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2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Italian</a:t>
            </a:r>
            <a:r>
              <a:rPr kumimoji="0" lang="en-US" sz="1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(official)</a:t>
            </a:r>
          </a:p>
          <a:p>
            <a:pPr marL="0" marR="0" lvl="0"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German</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parts of </a:t>
            </a:r>
            <a:r>
              <a:rPr kumimoji="0" lang="en-US" sz="16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Trentino</a:t>
            </a: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-Alto Adige region are predominantly German speaking</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French</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small French-speaking minority in Valle d'Aosta region (near France)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endParaRPr kumimoji="0" lang="en-US" sz="1400" b="1" i="0" u="none" strike="noStrike" kern="1200" cap="none" spc="0" normalizeH="0" baseline="0" noProof="0" dirty="0">
              <a:ln>
                <a:noFill/>
              </a:ln>
              <a:solidFill>
                <a:srgbClr val="000000"/>
              </a:solidFill>
              <a:effectLst/>
              <a:uLnTx/>
              <a:uFillTx/>
              <a:latin typeface="Verdana" pitchFamily="34" charset="0"/>
              <a:ea typeface="+mn-ea"/>
              <a:cs typeface="+mn-cs"/>
            </a:endParaRPr>
          </a:p>
          <a:p>
            <a:pPr marL="0" marR="0" lvl="0" indent="285750" algn="l" defTabSz="914400" rtl="0" eaLnBrk="1" fontAlgn="base" latinLnBrk="0" hangingPunct="1">
              <a:lnSpc>
                <a:spcPct val="100000"/>
              </a:lnSpc>
              <a:spcBef>
                <a:spcPct val="20000"/>
              </a:spcBef>
              <a:spcAft>
                <a:spcPct val="0"/>
              </a:spcAft>
              <a:buClrTx/>
              <a:buSzTx/>
              <a:buFontTx/>
              <a:buChar char="•"/>
              <a:tabLst/>
              <a:defRPr/>
            </a:pPr>
            <a:r>
              <a:rPr kumimoji="0" lang="en-US" sz="2400" b="1" i="0" u="none" strike="noStrike" kern="1200" cap="none" spc="0" normalizeH="0" baseline="0" noProof="0" dirty="0">
                <a:ln>
                  <a:noFill/>
                </a:ln>
                <a:solidFill>
                  <a:srgbClr val="C00000"/>
                </a:solidFill>
                <a:effectLst/>
                <a:uLnTx/>
                <a:uFillTx/>
                <a:latin typeface="Verdana" pitchFamily="34" charset="0"/>
                <a:ea typeface="+mn-ea"/>
                <a:cs typeface="+mn-cs"/>
              </a:rPr>
              <a:t>Slovene</a:t>
            </a:r>
          </a:p>
          <a:p>
            <a:pPr marL="742950" marR="0" lvl="1" indent="-285750" algn="l" defTabSz="914400" rtl="0" eaLnBrk="1" fontAlgn="base" latinLnBrk="0" hangingPunct="1">
              <a:lnSpc>
                <a:spcPct val="100000"/>
              </a:lnSpc>
              <a:spcBef>
                <a:spcPct val="20000"/>
              </a:spcBef>
              <a:spcAft>
                <a:spcPct val="0"/>
              </a:spcAft>
              <a:buClrTx/>
              <a:buSzTx/>
              <a:buFontTx/>
              <a:buChar char="•"/>
              <a:tabLst/>
              <a:defRPr/>
            </a:pP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Slovene-speaking minority in the Trieste-</a:t>
            </a:r>
            <a:r>
              <a:rPr kumimoji="0" lang="en-US" sz="1600" b="1" i="0" u="none" strike="noStrike" kern="1200" cap="none" spc="0" normalizeH="0" baseline="0" noProof="0" dirty="0" err="1">
                <a:ln>
                  <a:noFill/>
                </a:ln>
                <a:solidFill>
                  <a:srgbClr val="000000"/>
                </a:solidFill>
                <a:effectLst/>
                <a:uLnTx/>
                <a:uFillTx/>
                <a:latin typeface="Verdana" pitchFamily="34" charset="0"/>
                <a:ea typeface="+mn-ea"/>
                <a:cs typeface="+mn-cs"/>
              </a:rPr>
              <a:t>Gorizia</a:t>
            </a:r>
            <a:r>
              <a:rPr kumimoji="0" lang="en-US" sz="1600" b="1" i="0" u="none" strike="noStrike" kern="1200" cap="none" spc="0" normalizeH="0" baseline="0" noProof="0" dirty="0">
                <a:ln>
                  <a:noFill/>
                </a:ln>
                <a:solidFill>
                  <a:srgbClr val="000000"/>
                </a:solidFill>
                <a:effectLst/>
                <a:uLnTx/>
                <a:uFillTx/>
                <a:latin typeface="Verdana" pitchFamily="34" charset="0"/>
                <a:ea typeface="+mn-ea"/>
                <a:cs typeface="+mn-cs"/>
              </a:rPr>
              <a:t> area (near Slovenia)</a:t>
            </a:r>
          </a:p>
        </p:txBody>
      </p:sp>
      <p:sp>
        <p:nvSpPr>
          <p:cNvPr id="6" name="Rectangle 3">
            <a:extLst>
              <a:ext uri="{FF2B5EF4-FFF2-40B4-BE49-F238E27FC236}">
                <a16:creationId xmlns:a16="http://schemas.microsoft.com/office/drawing/2014/main" id="{8A74CAEE-B5ED-42F2-9033-61CC156AB647}"/>
              </a:ext>
            </a:extLst>
          </p:cNvPr>
          <p:cNvSpPr>
            <a:spLocks noChangeArrowheads="1"/>
          </p:cNvSpPr>
          <p:nvPr/>
        </p:nvSpPr>
        <p:spPr bwMode="auto">
          <a:xfrm>
            <a:off x="3021728" y="6585606"/>
            <a:ext cx="3102131" cy="215444"/>
          </a:xfrm>
          <a:prstGeom prst="rect">
            <a:avLst/>
          </a:prstGeom>
          <a:solidFill>
            <a:schemeClr val="bg1"/>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https://www.cia.gov/the-world-factbook/countries/italy/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04484272"/>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
        <p:nvSpPr>
          <p:cNvPr id="2" name="Freeform 1"/>
          <p:cNvSpPr/>
          <p:nvPr/>
        </p:nvSpPr>
        <p:spPr>
          <a:xfrm rot="2185069">
            <a:off x="4404825" y="652800"/>
            <a:ext cx="902063" cy="586740"/>
          </a:xfrm>
          <a:custGeom>
            <a:avLst/>
            <a:gdLst>
              <a:gd name="connsiteX0" fmla="*/ 77002 w 1212783"/>
              <a:gd name="connsiteY0" fmla="*/ 433137 h 1020278"/>
              <a:gd name="connsiteX1" fmla="*/ 86627 w 1212783"/>
              <a:gd name="connsiteY1" fmla="*/ 519764 h 1020278"/>
              <a:gd name="connsiteX2" fmla="*/ 28875 w 1212783"/>
              <a:gd name="connsiteY2" fmla="*/ 577516 h 1020278"/>
              <a:gd name="connsiteX3" fmla="*/ 0 w 1212783"/>
              <a:gd name="connsiteY3" fmla="*/ 693019 h 1020278"/>
              <a:gd name="connsiteX4" fmla="*/ 19250 w 1212783"/>
              <a:gd name="connsiteY4" fmla="*/ 827773 h 1020278"/>
              <a:gd name="connsiteX5" fmla="*/ 28875 w 1212783"/>
              <a:gd name="connsiteY5" fmla="*/ 856648 h 1020278"/>
              <a:gd name="connsiteX6" fmla="*/ 57751 w 1212783"/>
              <a:gd name="connsiteY6" fmla="*/ 875899 h 1020278"/>
              <a:gd name="connsiteX7" fmla="*/ 96252 w 1212783"/>
              <a:gd name="connsiteY7" fmla="*/ 933651 h 1020278"/>
              <a:gd name="connsiteX8" fmla="*/ 115503 w 1212783"/>
              <a:gd name="connsiteY8" fmla="*/ 962526 h 1020278"/>
              <a:gd name="connsiteX9" fmla="*/ 144379 w 1212783"/>
              <a:gd name="connsiteY9" fmla="*/ 972152 h 1020278"/>
              <a:gd name="connsiteX10" fmla="*/ 163629 w 1212783"/>
              <a:gd name="connsiteY10" fmla="*/ 1001027 h 1020278"/>
              <a:gd name="connsiteX11" fmla="*/ 221381 w 1212783"/>
              <a:gd name="connsiteY11" fmla="*/ 1020278 h 1020278"/>
              <a:gd name="connsiteX12" fmla="*/ 442762 w 1212783"/>
              <a:gd name="connsiteY12" fmla="*/ 1010653 h 1020278"/>
              <a:gd name="connsiteX13" fmla="*/ 471637 w 1212783"/>
              <a:gd name="connsiteY13" fmla="*/ 991402 h 1020278"/>
              <a:gd name="connsiteX14" fmla="*/ 510139 w 1212783"/>
              <a:gd name="connsiteY14" fmla="*/ 981777 h 1020278"/>
              <a:gd name="connsiteX15" fmla="*/ 539014 w 1212783"/>
              <a:gd name="connsiteY15" fmla="*/ 972152 h 1020278"/>
              <a:gd name="connsiteX16" fmla="*/ 577515 w 1212783"/>
              <a:gd name="connsiteY16" fmla="*/ 962526 h 1020278"/>
              <a:gd name="connsiteX17" fmla="*/ 606391 w 1212783"/>
              <a:gd name="connsiteY17" fmla="*/ 952901 h 1020278"/>
              <a:gd name="connsiteX18" fmla="*/ 673768 w 1212783"/>
              <a:gd name="connsiteY18" fmla="*/ 933651 h 1020278"/>
              <a:gd name="connsiteX19" fmla="*/ 741145 w 1212783"/>
              <a:gd name="connsiteY19" fmla="*/ 885524 h 1020278"/>
              <a:gd name="connsiteX20" fmla="*/ 779646 w 1212783"/>
              <a:gd name="connsiteY20" fmla="*/ 866274 h 1020278"/>
              <a:gd name="connsiteX21" fmla="*/ 808522 w 1212783"/>
              <a:gd name="connsiteY21" fmla="*/ 847023 h 1020278"/>
              <a:gd name="connsiteX22" fmla="*/ 847023 w 1212783"/>
              <a:gd name="connsiteY22" fmla="*/ 827773 h 1020278"/>
              <a:gd name="connsiteX23" fmla="*/ 875899 w 1212783"/>
              <a:gd name="connsiteY23" fmla="*/ 808522 h 1020278"/>
              <a:gd name="connsiteX24" fmla="*/ 904774 w 1212783"/>
              <a:gd name="connsiteY24" fmla="*/ 798897 h 1020278"/>
              <a:gd name="connsiteX25" fmla="*/ 962526 w 1212783"/>
              <a:gd name="connsiteY25" fmla="*/ 760396 h 1020278"/>
              <a:gd name="connsiteX26" fmla="*/ 1020277 w 1212783"/>
              <a:gd name="connsiteY26" fmla="*/ 721895 h 1020278"/>
              <a:gd name="connsiteX27" fmla="*/ 1039528 w 1212783"/>
              <a:gd name="connsiteY27" fmla="*/ 693019 h 1020278"/>
              <a:gd name="connsiteX28" fmla="*/ 1097280 w 1212783"/>
              <a:gd name="connsiteY28" fmla="*/ 635267 h 1020278"/>
              <a:gd name="connsiteX29" fmla="*/ 1135781 w 1212783"/>
              <a:gd name="connsiteY29" fmla="*/ 577516 h 1020278"/>
              <a:gd name="connsiteX30" fmla="*/ 1155031 w 1212783"/>
              <a:gd name="connsiteY30" fmla="*/ 519764 h 1020278"/>
              <a:gd name="connsiteX31" fmla="*/ 1164656 w 1212783"/>
              <a:gd name="connsiteY31" fmla="*/ 481263 h 1020278"/>
              <a:gd name="connsiteX32" fmla="*/ 1183907 w 1212783"/>
              <a:gd name="connsiteY32" fmla="*/ 423512 h 1020278"/>
              <a:gd name="connsiteX33" fmla="*/ 1193532 w 1212783"/>
              <a:gd name="connsiteY33" fmla="*/ 394636 h 1020278"/>
              <a:gd name="connsiteX34" fmla="*/ 1203157 w 1212783"/>
              <a:gd name="connsiteY34" fmla="*/ 365760 h 1020278"/>
              <a:gd name="connsiteX35" fmla="*/ 1212783 w 1212783"/>
              <a:gd name="connsiteY35" fmla="*/ 317634 h 1020278"/>
              <a:gd name="connsiteX36" fmla="*/ 1203157 w 1212783"/>
              <a:gd name="connsiteY36" fmla="*/ 192505 h 1020278"/>
              <a:gd name="connsiteX37" fmla="*/ 1174282 w 1212783"/>
              <a:gd name="connsiteY37" fmla="*/ 173255 h 1020278"/>
              <a:gd name="connsiteX38" fmla="*/ 1155031 w 1212783"/>
              <a:gd name="connsiteY38" fmla="*/ 144379 h 1020278"/>
              <a:gd name="connsiteX39" fmla="*/ 1097280 w 1212783"/>
              <a:gd name="connsiteY39" fmla="*/ 105878 h 1020278"/>
              <a:gd name="connsiteX40" fmla="*/ 1039528 w 1212783"/>
              <a:gd name="connsiteY40" fmla="*/ 77002 h 1020278"/>
              <a:gd name="connsiteX41" fmla="*/ 1010652 w 1212783"/>
              <a:gd name="connsiteY41" fmla="*/ 57752 h 1020278"/>
              <a:gd name="connsiteX42" fmla="*/ 952901 w 1212783"/>
              <a:gd name="connsiteY42" fmla="*/ 38501 h 1020278"/>
              <a:gd name="connsiteX43" fmla="*/ 924025 w 1212783"/>
              <a:gd name="connsiteY43" fmla="*/ 19251 h 1020278"/>
              <a:gd name="connsiteX44" fmla="*/ 837397 w 1212783"/>
              <a:gd name="connsiteY44" fmla="*/ 0 h 1020278"/>
              <a:gd name="connsiteX45" fmla="*/ 625642 w 1212783"/>
              <a:gd name="connsiteY45" fmla="*/ 19251 h 1020278"/>
              <a:gd name="connsiteX46" fmla="*/ 567890 w 1212783"/>
              <a:gd name="connsiteY46" fmla="*/ 38501 h 1020278"/>
              <a:gd name="connsiteX47" fmla="*/ 539014 w 1212783"/>
              <a:gd name="connsiteY47" fmla="*/ 48126 h 1020278"/>
              <a:gd name="connsiteX48" fmla="*/ 471637 w 1212783"/>
              <a:gd name="connsiteY48" fmla="*/ 57752 h 1020278"/>
              <a:gd name="connsiteX49" fmla="*/ 394635 w 1212783"/>
              <a:gd name="connsiteY49" fmla="*/ 77002 h 1020278"/>
              <a:gd name="connsiteX50" fmla="*/ 336884 w 1212783"/>
              <a:gd name="connsiteY50" fmla="*/ 96253 h 1020278"/>
              <a:gd name="connsiteX51" fmla="*/ 308008 w 1212783"/>
              <a:gd name="connsiteY51" fmla="*/ 115503 h 1020278"/>
              <a:gd name="connsiteX52" fmla="*/ 240631 w 1212783"/>
              <a:gd name="connsiteY52" fmla="*/ 144379 h 1020278"/>
              <a:gd name="connsiteX53" fmla="*/ 211755 w 1212783"/>
              <a:gd name="connsiteY53" fmla="*/ 173255 h 1020278"/>
              <a:gd name="connsiteX54" fmla="*/ 154004 w 1212783"/>
              <a:gd name="connsiteY54" fmla="*/ 211756 h 1020278"/>
              <a:gd name="connsiteX55" fmla="*/ 96252 w 1212783"/>
              <a:gd name="connsiteY55" fmla="*/ 259882 h 1020278"/>
              <a:gd name="connsiteX56" fmla="*/ 67376 w 1212783"/>
              <a:gd name="connsiteY56" fmla="*/ 327259 h 1020278"/>
              <a:gd name="connsiteX57" fmla="*/ 48126 w 1212783"/>
              <a:gd name="connsiteY57" fmla="*/ 385011 h 1020278"/>
              <a:gd name="connsiteX58" fmla="*/ 57751 w 1212783"/>
              <a:gd name="connsiteY58" fmla="*/ 500514 h 102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212783" h="1020278">
                <a:moveTo>
                  <a:pt x="77002" y="433137"/>
                </a:moveTo>
                <a:cubicBezTo>
                  <a:pt x="89354" y="464018"/>
                  <a:pt x="109485" y="487109"/>
                  <a:pt x="86627" y="519764"/>
                </a:cubicBezTo>
                <a:cubicBezTo>
                  <a:pt x="71015" y="542067"/>
                  <a:pt x="28875" y="577516"/>
                  <a:pt x="28875" y="577516"/>
                </a:cubicBezTo>
                <a:cubicBezTo>
                  <a:pt x="3454" y="653782"/>
                  <a:pt x="12961" y="615251"/>
                  <a:pt x="0" y="693019"/>
                </a:cubicBezTo>
                <a:cubicBezTo>
                  <a:pt x="5989" y="746921"/>
                  <a:pt x="6992" y="778740"/>
                  <a:pt x="19250" y="827773"/>
                </a:cubicBezTo>
                <a:cubicBezTo>
                  <a:pt x="21711" y="837616"/>
                  <a:pt x="22537" y="848726"/>
                  <a:pt x="28875" y="856648"/>
                </a:cubicBezTo>
                <a:cubicBezTo>
                  <a:pt x="36102" y="865681"/>
                  <a:pt x="48126" y="869482"/>
                  <a:pt x="57751" y="875899"/>
                </a:cubicBezTo>
                <a:lnTo>
                  <a:pt x="96252" y="933651"/>
                </a:lnTo>
                <a:cubicBezTo>
                  <a:pt x="102669" y="943276"/>
                  <a:pt x="104529" y="958868"/>
                  <a:pt x="115503" y="962526"/>
                </a:cubicBezTo>
                <a:lnTo>
                  <a:pt x="144379" y="972152"/>
                </a:lnTo>
                <a:cubicBezTo>
                  <a:pt x="150796" y="981777"/>
                  <a:pt x="153820" y="994896"/>
                  <a:pt x="163629" y="1001027"/>
                </a:cubicBezTo>
                <a:cubicBezTo>
                  <a:pt x="180837" y="1011782"/>
                  <a:pt x="221381" y="1020278"/>
                  <a:pt x="221381" y="1020278"/>
                </a:cubicBezTo>
                <a:cubicBezTo>
                  <a:pt x="295175" y="1017070"/>
                  <a:pt x="369385" y="1019120"/>
                  <a:pt x="442762" y="1010653"/>
                </a:cubicBezTo>
                <a:cubicBezTo>
                  <a:pt x="454254" y="1009327"/>
                  <a:pt x="461004" y="995959"/>
                  <a:pt x="471637" y="991402"/>
                </a:cubicBezTo>
                <a:cubicBezTo>
                  <a:pt x="483796" y="986191"/>
                  <a:pt x="497419" y="985411"/>
                  <a:pt x="510139" y="981777"/>
                </a:cubicBezTo>
                <a:cubicBezTo>
                  <a:pt x="519894" y="978990"/>
                  <a:pt x="529259" y="974939"/>
                  <a:pt x="539014" y="972152"/>
                </a:cubicBezTo>
                <a:cubicBezTo>
                  <a:pt x="551734" y="968518"/>
                  <a:pt x="564795" y="966160"/>
                  <a:pt x="577515" y="962526"/>
                </a:cubicBezTo>
                <a:cubicBezTo>
                  <a:pt x="587271" y="959739"/>
                  <a:pt x="596635" y="955688"/>
                  <a:pt x="606391" y="952901"/>
                </a:cubicBezTo>
                <a:cubicBezTo>
                  <a:pt x="690993" y="928730"/>
                  <a:pt x="604533" y="956728"/>
                  <a:pt x="673768" y="933651"/>
                </a:cubicBezTo>
                <a:cubicBezTo>
                  <a:pt x="690292" y="921258"/>
                  <a:pt x="721443" y="896782"/>
                  <a:pt x="741145" y="885524"/>
                </a:cubicBezTo>
                <a:cubicBezTo>
                  <a:pt x="753603" y="878405"/>
                  <a:pt x="767188" y="873393"/>
                  <a:pt x="779646" y="866274"/>
                </a:cubicBezTo>
                <a:cubicBezTo>
                  <a:pt x="789690" y="860535"/>
                  <a:pt x="798478" y="852762"/>
                  <a:pt x="808522" y="847023"/>
                </a:cubicBezTo>
                <a:cubicBezTo>
                  <a:pt x="820980" y="839904"/>
                  <a:pt x="834565" y="834892"/>
                  <a:pt x="847023" y="827773"/>
                </a:cubicBezTo>
                <a:cubicBezTo>
                  <a:pt x="857067" y="822034"/>
                  <a:pt x="865552" y="813696"/>
                  <a:pt x="875899" y="808522"/>
                </a:cubicBezTo>
                <a:cubicBezTo>
                  <a:pt x="884974" y="803985"/>
                  <a:pt x="895149" y="802105"/>
                  <a:pt x="904774" y="798897"/>
                </a:cubicBezTo>
                <a:cubicBezTo>
                  <a:pt x="924025" y="786063"/>
                  <a:pt x="946166" y="776756"/>
                  <a:pt x="962526" y="760396"/>
                </a:cubicBezTo>
                <a:cubicBezTo>
                  <a:pt x="998576" y="724346"/>
                  <a:pt x="978488" y="735825"/>
                  <a:pt x="1020277" y="721895"/>
                </a:cubicBezTo>
                <a:cubicBezTo>
                  <a:pt x="1026694" y="712270"/>
                  <a:pt x="1031842" y="701665"/>
                  <a:pt x="1039528" y="693019"/>
                </a:cubicBezTo>
                <a:cubicBezTo>
                  <a:pt x="1057615" y="672671"/>
                  <a:pt x="1082178" y="657919"/>
                  <a:pt x="1097280" y="635267"/>
                </a:cubicBezTo>
                <a:lnTo>
                  <a:pt x="1135781" y="577516"/>
                </a:lnTo>
                <a:cubicBezTo>
                  <a:pt x="1142198" y="558265"/>
                  <a:pt x="1150110" y="539450"/>
                  <a:pt x="1155031" y="519764"/>
                </a:cubicBezTo>
                <a:cubicBezTo>
                  <a:pt x="1158239" y="506930"/>
                  <a:pt x="1160855" y="493934"/>
                  <a:pt x="1164656" y="481263"/>
                </a:cubicBezTo>
                <a:cubicBezTo>
                  <a:pt x="1170487" y="461827"/>
                  <a:pt x="1177490" y="442762"/>
                  <a:pt x="1183907" y="423512"/>
                </a:cubicBezTo>
                <a:lnTo>
                  <a:pt x="1193532" y="394636"/>
                </a:lnTo>
                <a:cubicBezTo>
                  <a:pt x="1196740" y="385011"/>
                  <a:pt x="1201167" y="375709"/>
                  <a:pt x="1203157" y="365760"/>
                </a:cubicBezTo>
                <a:lnTo>
                  <a:pt x="1212783" y="317634"/>
                </a:lnTo>
                <a:cubicBezTo>
                  <a:pt x="1209574" y="275924"/>
                  <a:pt x="1213936" y="232925"/>
                  <a:pt x="1203157" y="192505"/>
                </a:cubicBezTo>
                <a:cubicBezTo>
                  <a:pt x="1200176" y="181328"/>
                  <a:pt x="1182462" y="181435"/>
                  <a:pt x="1174282" y="173255"/>
                </a:cubicBezTo>
                <a:cubicBezTo>
                  <a:pt x="1166102" y="165075"/>
                  <a:pt x="1163737" y="151997"/>
                  <a:pt x="1155031" y="144379"/>
                </a:cubicBezTo>
                <a:cubicBezTo>
                  <a:pt x="1137619" y="129144"/>
                  <a:pt x="1116530" y="118712"/>
                  <a:pt x="1097280" y="105878"/>
                </a:cubicBezTo>
                <a:cubicBezTo>
                  <a:pt x="1014532" y="50712"/>
                  <a:pt x="1119223" y="116848"/>
                  <a:pt x="1039528" y="77002"/>
                </a:cubicBezTo>
                <a:cubicBezTo>
                  <a:pt x="1029181" y="71829"/>
                  <a:pt x="1021223" y="62450"/>
                  <a:pt x="1010652" y="57752"/>
                </a:cubicBezTo>
                <a:cubicBezTo>
                  <a:pt x="992109" y="49511"/>
                  <a:pt x="969785" y="49757"/>
                  <a:pt x="952901" y="38501"/>
                </a:cubicBezTo>
                <a:cubicBezTo>
                  <a:pt x="943276" y="32084"/>
                  <a:pt x="934658" y="23808"/>
                  <a:pt x="924025" y="19251"/>
                </a:cubicBezTo>
                <a:cubicBezTo>
                  <a:pt x="912125" y="14151"/>
                  <a:pt x="845970" y="1715"/>
                  <a:pt x="837397" y="0"/>
                </a:cubicBezTo>
                <a:cubicBezTo>
                  <a:pt x="790969" y="2902"/>
                  <a:pt x="685920" y="4181"/>
                  <a:pt x="625642" y="19251"/>
                </a:cubicBezTo>
                <a:cubicBezTo>
                  <a:pt x="605956" y="24173"/>
                  <a:pt x="587141" y="32084"/>
                  <a:pt x="567890" y="38501"/>
                </a:cubicBezTo>
                <a:cubicBezTo>
                  <a:pt x="558265" y="41709"/>
                  <a:pt x="549058" y="46691"/>
                  <a:pt x="539014" y="48126"/>
                </a:cubicBezTo>
                <a:lnTo>
                  <a:pt x="471637" y="57752"/>
                </a:lnTo>
                <a:cubicBezTo>
                  <a:pt x="384016" y="86959"/>
                  <a:pt x="522413" y="42153"/>
                  <a:pt x="394635" y="77002"/>
                </a:cubicBezTo>
                <a:cubicBezTo>
                  <a:pt x="375058" y="82341"/>
                  <a:pt x="353768" y="84997"/>
                  <a:pt x="336884" y="96253"/>
                </a:cubicBezTo>
                <a:cubicBezTo>
                  <a:pt x="327259" y="102670"/>
                  <a:pt x="318355" y="110330"/>
                  <a:pt x="308008" y="115503"/>
                </a:cubicBezTo>
                <a:cubicBezTo>
                  <a:pt x="266115" y="136449"/>
                  <a:pt x="287365" y="110997"/>
                  <a:pt x="240631" y="144379"/>
                </a:cubicBezTo>
                <a:cubicBezTo>
                  <a:pt x="229554" y="152291"/>
                  <a:pt x="222500" y="164898"/>
                  <a:pt x="211755" y="173255"/>
                </a:cubicBezTo>
                <a:cubicBezTo>
                  <a:pt x="193493" y="187459"/>
                  <a:pt x="170364" y="195396"/>
                  <a:pt x="154004" y="211756"/>
                </a:cubicBezTo>
                <a:cubicBezTo>
                  <a:pt x="116948" y="248812"/>
                  <a:pt x="136454" y="233081"/>
                  <a:pt x="96252" y="259882"/>
                </a:cubicBezTo>
                <a:cubicBezTo>
                  <a:pt x="65270" y="352832"/>
                  <a:pt x="114952" y="208319"/>
                  <a:pt x="67376" y="327259"/>
                </a:cubicBezTo>
                <a:cubicBezTo>
                  <a:pt x="59840" y="346100"/>
                  <a:pt x="48126" y="385011"/>
                  <a:pt x="48126" y="385011"/>
                </a:cubicBezTo>
                <a:cubicBezTo>
                  <a:pt x="59343" y="474748"/>
                  <a:pt x="57751" y="436146"/>
                  <a:pt x="57751" y="500514"/>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Rectangle 4"/>
          <p:cNvSpPr/>
          <p:nvPr/>
        </p:nvSpPr>
        <p:spPr>
          <a:xfrm>
            <a:off x="4555129" y="1157624"/>
            <a:ext cx="2002471"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Verdana" pitchFamily="34" charset="0"/>
                <a:ea typeface="+mn-ea"/>
                <a:cs typeface="+mn-cs"/>
              </a:rPr>
              <a:t>Slovene</a:t>
            </a:r>
          </a:p>
        </p:txBody>
      </p:sp>
    </p:spTree>
    <p:extLst>
      <p:ext uri="{BB962C8B-B14F-4D97-AF65-F5344CB8AC3E}">
        <p14:creationId xmlns:p14="http://schemas.microsoft.com/office/powerpoint/2010/main" val="2652564264"/>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3294258" y="6551842"/>
            <a:ext cx="255230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http://en.wikipedia.org/wiki/Regions_of_Italy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2" name="Picture 2"/>
          <p:cNvPicPr>
            <a:picLocks noChangeAspect="1" noChangeArrowheads="1"/>
          </p:cNvPicPr>
          <p:nvPr/>
        </p:nvPicPr>
        <p:blipFill>
          <a:blip r:embed="rId4" cstate="print"/>
          <a:srcRect/>
          <a:stretch>
            <a:fillRect/>
          </a:stretch>
        </p:blipFill>
        <p:spPr bwMode="auto">
          <a:xfrm>
            <a:off x="2010011" y="214952"/>
            <a:ext cx="5090237" cy="5943600"/>
          </a:xfrm>
          <a:prstGeom prst="rect">
            <a:avLst/>
          </a:prstGeom>
          <a:noFill/>
          <a:ln w="9525">
            <a:noFill/>
            <a:miter lim="800000"/>
            <a:headEnd/>
            <a:tailEnd/>
          </a:ln>
        </p:spPr>
      </p:pic>
    </p:spTree>
    <p:extLst>
      <p:ext uri="{BB962C8B-B14F-4D97-AF65-F5344CB8AC3E}">
        <p14:creationId xmlns:p14="http://schemas.microsoft.com/office/powerpoint/2010/main" val="1151007287"/>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26613"/>
            <a:ext cx="8686800" cy="6755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344948" y="5486400"/>
            <a:ext cx="6505307"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w="12700">
                  <a:solidFill>
                    <a:srgbClr val="BBE0E3"/>
                  </a:solid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Italy, and her current neighbors . . . </a:t>
            </a:r>
            <a:endPar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endParaRPr>
          </a:p>
        </p:txBody>
      </p:sp>
    </p:spTree>
    <p:extLst>
      <p:ext uri="{BB962C8B-B14F-4D97-AF65-F5344CB8AC3E}">
        <p14:creationId xmlns:p14="http://schemas.microsoft.com/office/powerpoint/2010/main" val="2623000556"/>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1203" name="Picture 4"/>
          <p:cNvPicPr>
            <a:picLocks noChangeAspect="1" noChangeArrowheads="1"/>
          </p:cNvPicPr>
          <p:nvPr/>
        </p:nvPicPr>
        <p:blipFill>
          <a:blip r:embed="rId4" cstate="print"/>
          <a:srcRect/>
          <a:stretch>
            <a:fillRect/>
          </a:stretch>
        </p:blipFill>
        <p:spPr bwMode="auto">
          <a:xfrm>
            <a:off x="914400" y="609600"/>
            <a:ext cx="7315200" cy="5700433"/>
          </a:xfrm>
          <a:prstGeom prst="rect">
            <a:avLst/>
          </a:prstGeom>
          <a:noFill/>
          <a:ln w="9525">
            <a:noFill/>
            <a:miter lim="800000"/>
            <a:headEnd/>
            <a:tailEnd/>
          </a:ln>
        </p:spPr>
      </p:pic>
      <p:sp>
        <p:nvSpPr>
          <p:cNvPr id="4" name="Rectangle 3"/>
          <p:cNvSpPr/>
          <p:nvPr/>
        </p:nvSpPr>
        <p:spPr>
          <a:xfrm>
            <a:off x="4495800" y="2425104"/>
            <a:ext cx="1994457"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German</a:t>
            </a:r>
          </a:p>
        </p:txBody>
      </p:sp>
      <p:sp>
        <p:nvSpPr>
          <p:cNvPr id="5" name="Rectangle 4"/>
          <p:cNvSpPr/>
          <p:nvPr/>
        </p:nvSpPr>
        <p:spPr>
          <a:xfrm>
            <a:off x="1217794" y="2691825"/>
            <a:ext cx="1754006" cy="584775"/>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French</a:t>
            </a:r>
          </a:p>
        </p:txBody>
      </p:sp>
      <p:sp>
        <p:nvSpPr>
          <p:cNvPr id="6" name="Rectangle 5"/>
          <p:cNvSpPr/>
          <p:nvPr/>
        </p:nvSpPr>
        <p:spPr>
          <a:xfrm>
            <a:off x="6730046" y="2441608"/>
            <a:ext cx="1321196" cy="400110"/>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Slovene</a:t>
            </a:r>
          </a:p>
        </p:txBody>
      </p:sp>
      <p:sp>
        <p:nvSpPr>
          <p:cNvPr id="7" name="Rectangle 6"/>
          <p:cNvSpPr/>
          <p:nvPr/>
        </p:nvSpPr>
        <p:spPr>
          <a:xfrm>
            <a:off x="3703320" y="4038600"/>
            <a:ext cx="3058851" cy="1015663"/>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60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Italian</a:t>
            </a:r>
          </a:p>
        </p:txBody>
      </p:sp>
      <p:sp>
        <p:nvSpPr>
          <p:cNvPr id="8" name="Rectangle 7">
            <a:extLst>
              <a:ext uri="{FF2B5EF4-FFF2-40B4-BE49-F238E27FC236}">
                <a16:creationId xmlns:a16="http://schemas.microsoft.com/office/drawing/2014/main" id="{C26D693B-5B0A-483A-8840-35BA46CB3CB1}"/>
              </a:ext>
            </a:extLst>
          </p:cNvPr>
          <p:cNvSpPr/>
          <p:nvPr/>
        </p:nvSpPr>
        <p:spPr>
          <a:xfrm>
            <a:off x="3749571" y="4953000"/>
            <a:ext cx="3260829"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err="1">
                <a:ln>
                  <a:noFill/>
                </a:ln>
                <a:solidFill>
                  <a:srgbClr val="C00000"/>
                </a:solidFill>
                <a:effectLst/>
                <a:uLnTx/>
                <a:uFillTx/>
                <a:latin typeface="Verdana" pitchFamily="34" charset="0"/>
                <a:ea typeface="+mn-ea"/>
                <a:cs typeface="+mn-cs"/>
              </a:rPr>
              <a:t>i</a:t>
            </a: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s </a:t>
            </a:r>
            <a:r>
              <a:rPr kumimoji="0" lang="en-U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Verdana" pitchFamily="34" charset="0"/>
                <a:ea typeface="+mn-ea"/>
                <a:cs typeface="+mn-cs"/>
              </a:rPr>
              <a:t>spoken</a:t>
            </a: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 throughout Italy</a:t>
            </a:r>
          </a:p>
        </p:txBody>
      </p:sp>
      <p:sp>
        <p:nvSpPr>
          <p:cNvPr id="3" name="TextBox 2">
            <a:extLst>
              <a:ext uri="{FF2B5EF4-FFF2-40B4-BE49-F238E27FC236}">
                <a16:creationId xmlns:a16="http://schemas.microsoft.com/office/drawing/2014/main" id="{E9C2C900-A0D9-E10E-9C6E-1C98C501E563}"/>
              </a:ext>
            </a:extLst>
          </p:cNvPr>
          <p:cNvSpPr txBox="1"/>
          <p:nvPr/>
        </p:nvSpPr>
        <p:spPr>
          <a:xfrm>
            <a:off x="1323670" y="876181"/>
            <a:ext cx="6501667" cy="1015663"/>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 northern Italy people in three </a:t>
            </a: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regions</a:t>
            </a: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 speak a different primary language,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Verdana" pitchFamily="34" charset="0"/>
                <a:ea typeface="+mn-ea"/>
                <a:cs typeface="+mn-cs"/>
              </a:rPr>
              <a:t>in addition to Italian . . . </a:t>
            </a:r>
            <a:endParaRPr kumimoji="0" lang="en-US" sz="2000" b="0" i="0" u="none" strike="noStrike" kern="1200" cap="none" spc="0" normalizeH="0" baseline="0" noProof="0" dirty="0">
              <a:ln>
                <a:noFill/>
              </a:ln>
              <a:solidFill>
                <a:srgbClr val="000000"/>
              </a:solidFill>
              <a:effectLst/>
              <a:uLnTx/>
              <a:uFillTx/>
              <a:latin typeface="Arial"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10" name="Ink 9">
                <a:extLst>
                  <a:ext uri="{FF2B5EF4-FFF2-40B4-BE49-F238E27FC236}">
                    <a16:creationId xmlns:a16="http://schemas.microsoft.com/office/drawing/2014/main" id="{353DD12D-7A7A-8EEC-6630-96A345E1EE2D}"/>
                  </a:ext>
                </a:extLst>
              </p14:cNvPr>
              <p14:cNvContentPartPr/>
              <p14:nvPr/>
            </p14:nvContentPartPr>
            <p14:xfrm>
              <a:off x="4715867" y="5630760"/>
              <a:ext cx="1173600" cy="240840"/>
            </p14:xfrm>
          </p:contentPart>
        </mc:Choice>
        <mc:Fallback xmlns="">
          <p:pic>
            <p:nvPicPr>
              <p:cNvPr id="10" name="Ink 9">
                <a:extLst>
                  <a:ext uri="{FF2B5EF4-FFF2-40B4-BE49-F238E27FC236}">
                    <a16:creationId xmlns:a16="http://schemas.microsoft.com/office/drawing/2014/main" id="{353DD12D-7A7A-8EEC-6630-96A345E1EE2D}"/>
                  </a:ext>
                </a:extLst>
              </p:cNvPr>
              <p:cNvPicPr/>
              <p:nvPr/>
            </p:nvPicPr>
            <p:blipFill>
              <a:blip r:embed="rId6"/>
              <a:stretch>
                <a:fillRect/>
              </a:stretch>
            </p:blipFill>
            <p:spPr>
              <a:xfrm>
                <a:off x="4662227" y="5522760"/>
                <a:ext cx="1281240" cy="456480"/>
              </a:xfrm>
              <a:prstGeom prst="rect">
                <a:avLst/>
              </a:prstGeom>
            </p:spPr>
          </p:pic>
        </mc:Fallback>
      </mc:AlternateContent>
      <p:sp>
        <p:nvSpPr>
          <p:cNvPr id="11" name="AutoShape 8">
            <a:extLst>
              <a:ext uri="{FF2B5EF4-FFF2-40B4-BE49-F238E27FC236}">
                <a16:creationId xmlns:a16="http://schemas.microsoft.com/office/drawing/2014/main" id="{F5AC1A05-E94D-1D3C-A9BC-74A389EAFD97}"/>
              </a:ext>
            </a:extLst>
          </p:cNvPr>
          <p:cNvSpPr>
            <a:spLocks noChangeArrowheads="1"/>
          </p:cNvSpPr>
          <p:nvPr/>
        </p:nvSpPr>
        <p:spPr bwMode="auto">
          <a:xfrm rot="14537735">
            <a:off x="4055145" y="5545112"/>
            <a:ext cx="480873" cy="915681"/>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10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spTree>
    <p:extLst>
      <p:ext uri="{BB962C8B-B14F-4D97-AF65-F5344CB8AC3E}">
        <p14:creationId xmlns:p14="http://schemas.microsoft.com/office/powerpoint/2010/main" val="3797220814"/>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7DCADB"/>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40E86B8-A0E6-F6A7-D4B3-3A29BCD88BA8}"/>
              </a:ext>
            </a:extLst>
          </p:cNvPr>
          <p:cNvPicPr>
            <a:picLocks noChangeAspect="1"/>
          </p:cNvPicPr>
          <p:nvPr/>
        </p:nvPicPr>
        <p:blipFill>
          <a:blip r:embed="rId2"/>
          <a:stretch>
            <a:fillRect/>
          </a:stretch>
        </p:blipFill>
        <p:spPr>
          <a:xfrm>
            <a:off x="0" y="304199"/>
            <a:ext cx="9144000" cy="6249601"/>
          </a:xfrm>
          <a:prstGeom prst="rect">
            <a:avLst/>
          </a:prstGeom>
        </p:spPr>
      </p:pic>
      <p:sp>
        <p:nvSpPr>
          <p:cNvPr id="5" name="AutoShape 8">
            <a:extLst>
              <a:ext uri="{FF2B5EF4-FFF2-40B4-BE49-F238E27FC236}">
                <a16:creationId xmlns:a16="http://schemas.microsoft.com/office/drawing/2014/main" id="{34C1EFA2-84C0-EAB2-70B5-358DFE96FB46}"/>
              </a:ext>
            </a:extLst>
          </p:cNvPr>
          <p:cNvSpPr>
            <a:spLocks noChangeArrowheads="1"/>
          </p:cNvSpPr>
          <p:nvPr/>
        </p:nvSpPr>
        <p:spPr bwMode="auto">
          <a:xfrm rot="14537735">
            <a:off x="690573" y="1509179"/>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outerShdw blurRad="38100" dist="38100" dir="2700000" algn="tl">
                    <a:srgbClr val="000000">
                      <a:alpha val="43137"/>
                    </a:srgbClr>
                  </a:outerShdw>
                </a:effectLst>
                <a:uLnTx/>
                <a:uFillTx/>
                <a:latin typeface="Arial" pitchFamily="34" charset="0"/>
                <a:ea typeface="+mn-ea"/>
                <a:cs typeface="+mn-cs"/>
              </a:rPr>
              <a:t>Tuscany</a:t>
            </a:r>
          </a:p>
        </p:txBody>
      </p:sp>
      <p:pic>
        <p:nvPicPr>
          <p:cNvPr id="13" name="Picture 12" descr="A flag of italy with red white and green stripes&#10;&#10;Description automatically generated">
            <a:extLst>
              <a:ext uri="{FF2B5EF4-FFF2-40B4-BE49-F238E27FC236}">
                <a16:creationId xmlns:a16="http://schemas.microsoft.com/office/drawing/2014/main" id="{1464849E-D8BB-A6DE-EA5F-BC5FF3738E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0024" y="797133"/>
            <a:ext cx="914400" cy="609600"/>
          </a:xfrm>
          <a:prstGeom prst="rect">
            <a:avLst/>
          </a:prstGeom>
          <a:ln w="12700">
            <a:solidFill>
              <a:srgbClr val="009246"/>
            </a:solidFill>
          </a:ln>
        </p:spPr>
      </p:pic>
      <p:sp>
        <p:nvSpPr>
          <p:cNvPr id="2" name="TextBox 1">
            <a:extLst>
              <a:ext uri="{FF2B5EF4-FFF2-40B4-BE49-F238E27FC236}">
                <a16:creationId xmlns:a16="http://schemas.microsoft.com/office/drawing/2014/main" id="{31B0A051-49E3-636E-055D-199E57AC13DD}"/>
              </a:ext>
            </a:extLst>
          </p:cNvPr>
          <p:cNvSpPr txBox="1"/>
          <p:nvPr/>
        </p:nvSpPr>
        <p:spPr>
          <a:xfrm>
            <a:off x="824076" y="2655123"/>
            <a:ext cx="5249465" cy="267765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In the neighboring Tuscany </a:t>
            </a:r>
            <a:r>
              <a:rPr kumimoji="0" lang="en-US" sz="2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pitchFamily="34" charset="0"/>
                <a:ea typeface="+mn-ea"/>
                <a:cs typeface="+mn-cs"/>
              </a:rPr>
              <a:t>region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Verdana" pitchFamily="34" charset="0"/>
                <a:ea typeface="+mn-ea"/>
                <a:cs typeface="+mn-cs"/>
              </a:rPr>
              <a:t> they speak Italian, which historically was based on the Florentine dialect . . . </a:t>
            </a:r>
            <a:endParaRPr kumimoji="0" lang="en-US" sz="28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F181BB22-8744-F960-09F6-0106A861F01F}"/>
              </a:ext>
            </a:extLst>
          </p:cNvPr>
          <p:cNvSpPr/>
          <p:nvPr/>
        </p:nvSpPr>
        <p:spPr>
          <a:xfrm>
            <a:off x="187932" y="427801"/>
            <a:ext cx="96853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French</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
        <p:nvSpPr>
          <p:cNvPr id="6" name="Rectangle 5">
            <a:extLst>
              <a:ext uri="{FF2B5EF4-FFF2-40B4-BE49-F238E27FC236}">
                <a16:creationId xmlns:a16="http://schemas.microsoft.com/office/drawing/2014/main" id="{F9E8A080-DC9C-1887-C762-91CC11490C50}"/>
              </a:ext>
            </a:extLst>
          </p:cNvPr>
          <p:cNvSpPr/>
          <p:nvPr/>
        </p:nvSpPr>
        <p:spPr>
          <a:xfrm>
            <a:off x="1834061" y="89247"/>
            <a:ext cx="1090363"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German</a:t>
            </a:r>
          </a:p>
        </p:txBody>
      </p:sp>
      <p:sp>
        <p:nvSpPr>
          <p:cNvPr id="7" name="Rectangle 6">
            <a:extLst>
              <a:ext uri="{FF2B5EF4-FFF2-40B4-BE49-F238E27FC236}">
                <a16:creationId xmlns:a16="http://schemas.microsoft.com/office/drawing/2014/main" id="{29CED806-9A43-8503-C323-F0B69406B65E}"/>
              </a:ext>
            </a:extLst>
          </p:cNvPr>
          <p:cNvSpPr/>
          <p:nvPr/>
        </p:nvSpPr>
        <p:spPr>
          <a:xfrm>
            <a:off x="2796622" y="304689"/>
            <a:ext cx="979755" cy="307777"/>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400" b="1" i="0" u="none" strike="noStrike" kern="1200" cap="none" spc="0" normalizeH="0" baseline="0" noProof="0" dirty="0">
                <a:ln>
                  <a:noFill/>
                </a:ln>
                <a:solidFill>
                  <a:srgbClr val="C00000"/>
                </a:solidFill>
                <a:effectLst/>
                <a:uLnTx/>
                <a:uFillTx/>
                <a:latin typeface="Verdana" pitchFamily="34" charset="0"/>
                <a:ea typeface="+mn-ea"/>
                <a:cs typeface="+mn-cs"/>
              </a:rPr>
              <a:t>Slovene</a:t>
            </a:r>
          </a:p>
        </p:txBody>
      </p:sp>
      <p:sp>
        <p:nvSpPr>
          <p:cNvPr id="8" name="Rectangle 7">
            <a:extLst>
              <a:ext uri="{FF2B5EF4-FFF2-40B4-BE49-F238E27FC236}">
                <a16:creationId xmlns:a16="http://schemas.microsoft.com/office/drawing/2014/main" id="{90747ABF-EDB8-7FF0-039E-4D52B9186B21}"/>
              </a:ext>
            </a:extLst>
          </p:cNvPr>
          <p:cNvSpPr/>
          <p:nvPr/>
        </p:nvSpPr>
        <p:spPr>
          <a:xfrm>
            <a:off x="2121007" y="1841114"/>
            <a:ext cx="952505" cy="338554"/>
          </a:xfrm>
          <a:prstGeom prst="rect">
            <a:avLst/>
          </a:prstGeom>
        </p:spPr>
        <p:txBody>
          <a:bodyPr wrap="none">
            <a:spAutoFit/>
          </a:body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Verdana" pitchFamily="34" charset="0"/>
                <a:ea typeface="+mn-ea"/>
                <a:cs typeface="+mn-cs"/>
              </a:rPr>
              <a:t>Italian</a:t>
            </a:r>
            <a:endParaRPr kumimoji="0" lang="en-US" sz="1800" b="1" i="0" u="none" strike="noStrike" kern="1200" cap="none" spc="0" normalizeH="0" baseline="0" noProof="0" dirty="0">
              <a:ln>
                <a:noFill/>
              </a:ln>
              <a:solidFill>
                <a:srgbClr val="C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4605305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049515" y="6392319"/>
            <a:ext cx="3025187" cy="21544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http://healthmap.files.wordpress.com/2009/12/tuscany-map.gif</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1268" name="Picture 4"/>
          <p:cNvPicPr>
            <a:picLocks noChangeAspect="1" noChangeArrowheads="1"/>
          </p:cNvPicPr>
          <p:nvPr/>
        </p:nvPicPr>
        <p:blipFill>
          <a:blip r:embed="rId3" cstate="print"/>
          <a:srcRect/>
          <a:stretch>
            <a:fillRect/>
          </a:stretch>
        </p:blipFill>
        <p:spPr bwMode="auto">
          <a:xfrm>
            <a:off x="2095497" y="188023"/>
            <a:ext cx="4929414" cy="5461183"/>
          </a:xfrm>
          <a:prstGeom prst="rect">
            <a:avLst/>
          </a:prstGeom>
          <a:noFill/>
          <a:ln w="9525">
            <a:noFill/>
            <a:miter lim="800000"/>
            <a:headEnd/>
            <a:tailEnd/>
          </a:ln>
        </p:spPr>
      </p:pic>
      <p:sp>
        <p:nvSpPr>
          <p:cNvPr id="9" name="Oval 8"/>
          <p:cNvSpPr/>
          <p:nvPr/>
        </p:nvSpPr>
        <p:spPr bwMode="auto">
          <a:xfrm rot="1563196">
            <a:off x="2382915" y="2823210"/>
            <a:ext cx="444795" cy="347999"/>
          </a:xfrm>
          <a:prstGeom prst="ellipse">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2" name="Picture 1" descr="A flag of italy with red white and green stripes&#10;&#10;Description automatically generated">
            <a:extLst>
              <a:ext uri="{FF2B5EF4-FFF2-40B4-BE49-F238E27FC236}">
                <a16:creationId xmlns:a16="http://schemas.microsoft.com/office/drawing/2014/main" id="{CE3121B9-4946-E27F-45B7-D642535707F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23169" y="1887859"/>
            <a:ext cx="914400" cy="609600"/>
          </a:xfrm>
          <a:prstGeom prst="rect">
            <a:avLst/>
          </a:prstGeom>
          <a:ln w="12700">
            <a:solidFill>
              <a:srgbClr val="009246"/>
            </a:solidFill>
          </a:ln>
        </p:spPr>
      </p:pic>
      <p:sp>
        <p:nvSpPr>
          <p:cNvPr id="3" name="AutoShape 8">
            <a:extLst>
              <a:ext uri="{FF2B5EF4-FFF2-40B4-BE49-F238E27FC236}">
                <a16:creationId xmlns:a16="http://schemas.microsoft.com/office/drawing/2014/main" id="{C3C777FA-7877-6374-E842-65F1B8D347A4}"/>
              </a:ext>
            </a:extLst>
          </p:cNvPr>
          <p:cNvSpPr>
            <a:spLocks noChangeArrowheads="1"/>
          </p:cNvSpPr>
          <p:nvPr/>
        </p:nvSpPr>
        <p:spPr bwMode="auto">
          <a:xfrm rot="15610377">
            <a:off x="1701225" y="1307047"/>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uLnTx/>
                <a:uFillTx/>
                <a:latin typeface="Arial" pitchFamily="34" charset="0"/>
                <a:ea typeface="+mn-ea"/>
                <a:cs typeface="+mn-cs"/>
              </a:rPr>
              <a:t>Pisa</a:t>
            </a:r>
          </a:p>
        </p:txBody>
      </p:sp>
      <p:sp>
        <p:nvSpPr>
          <p:cNvPr id="4" name="AutoShape 8">
            <a:extLst>
              <a:ext uri="{FF2B5EF4-FFF2-40B4-BE49-F238E27FC236}">
                <a16:creationId xmlns:a16="http://schemas.microsoft.com/office/drawing/2014/main" id="{576E0865-80BD-3D09-CDEE-FD9C44919B7E}"/>
              </a:ext>
            </a:extLst>
          </p:cNvPr>
          <p:cNvSpPr>
            <a:spLocks noChangeArrowheads="1"/>
          </p:cNvSpPr>
          <p:nvPr/>
        </p:nvSpPr>
        <p:spPr bwMode="auto">
          <a:xfrm rot="4368292">
            <a:off x="6025325" y="549476"/>
            <a:ext cx="940777" cy="2145039"/>
          </a:xfrm>
          <a:prstGeom prst="downArrow">
            <a:avLst>
              <a:gd name="adj1" fmla="val 50000"/>
              <a:gd name="adj2" fmla="val 50245"/>
            </a:avLst>
          </a:prstGeom>
          <a:solidFill>
            <a:schemeClr val="bg1"/>
          </a:solidFill>
          <a:ln w="57150">
            <a:solidFill>
              <a:srgbClr val="009246"/>
            </a:solidFill>
            <a:miter lim="800000"/>
            <a:headEnd/>
            <a:tailEnd/>
          </a:ln>
        </p:spPr>
        <p:txBody>
          <a:bodyPr vert="vert270" wrap="none" lIns="182880" tIns="45720" rIns="182880" bIns="4572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CE2B37"/>
                </a:solidFill>
                <a:effectLst/>
                <a:uLnTx/>
                <a:uFillTx/>
                <a:latin typeface="Arial" pitchFamily="34" charset="0"/>
                <a:ea typeface="+mn-ea"/>
                <a:cs typeface="+mn-cs"/>
              </a:rPr>
              <a:t>Florence</a:t>
            </a:r>
          </a:p>
        </p:txBody>
      </p:sp>
    </p:spTree>
    <p:extLst>
      <p:ext uri="{BB962C8B-B14F-4D97-AF65-F5344CB8AC3E}">
        <p14:creationId xmlns:p14="http://schemas.microsoft.com/office/powerpoint/2010/main" val="24396910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graphicFrame>
        <p:nvGraphicFramePr>
          <p:cNvPr id="5" name="Table 4"/>
          <p:cNvGraphicFramePr>
            <a:graphicFrameLocks noGrp="1"/>
          </p:cNvGraphicFramePr>
          <p:nvPr/>
        </p:nvGraphicFramePr>
        <p:xfrm>
          <a:off x="990600" y="608023"/>
          <a:ext cx="7010400" cy="5487977"/>
        </p:xfrm>
        <a:graphic>
          <a:graphicData uri="http://schemas.openxmlformats.org/drawingml/2006/table">
            <a:tbl>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tblGrid>
              <a:tr h="540232">
                <a:tc>
                  <a:txBody>
                    <a:bodyPr/>
                    <a:lstStyle/>
                    <a:p>
                      <a:pPr algn="l"/>
                      <a:r>
                        <a:rPr lang="en-US" dirty="0">
                          <a:hlinkClick r:id="rId5" tooltip="Official &#10;language"/>
                        </a:rPr>
                        <a:t>Official language</a:t>
                      </a:r>
                      <a:r>
                        <a:rPr lang="en-US" dirty="0"/>
                        <a:t>(s)</a:t>
                      </a:r>
                    </a:p>
                  </a:txBody>
                  <a:tcPr anchor="ctr">
                    <a:lnL>
                      <a:noFill/>
                    </a:lnL>
                    <a:lnR>
                      <a:noFill/>
                    </a:lnR>
                    <a:lnT>
                      <a:noFill/>
                    </a:lnT>
                    <a:lnB>
                      <a:noFill/>
                    </a:lnB>
                    <a:solidFill>
                      <a:schemeClr val="bg1">
                        <a:alpha val="89000"/>
                      </a:schemeClr>
                    </a:solidFill>
                  </a:tcPr>
                </a:tc>
                <a:tc>
                  <a:txBody>
                    <a:bodyPr/>
                    <a:lstStyle/>
                    <a:p>
                      <a:r>
                        <a:rPr lang="en-US" b="1" dirty="0">
                          <a:solidFill>
                            <a:srgbClr val="C00000"/>
                          </a:solidFill>
                          <a:hlinkClick r:id="rId6" tooltip="Italian &#10;language">
                            <a:extLst>
                              <a:ext uri="{A12FA001-AC4F-418D-AE19-62706E023703}">
                                <ahyp:hlinkClr xmlns:ahyp="http://schemas.microsoft.com/office/drawing/2018/hyperlinkcolor" val="tx"/>
                              </a:ext>
                            </a:extLst>
                          </a:hlinkClick>
                        </a:rPr>
                        <a:t>Italian</a:t>
                      </a:r>
                      <a:endParaRPr lang="en-US" b="1" dirty="0">
                        <a:solidFill>
                          <a:srgbClr val="C00000"/>
                        </a:solidFill>
                      </a:endParaRP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0"/>
                  </a:ext>
                </a:extLst>
              </a:tr>
              <a:tr h="540232">
                <a:tc>
                  <a:txBody>
                    <a:bodyPr/>
                    <a:lstStyle/>
                    <a:p>
                      <a:pPr algn="l"/>
                      <a:r>
                        <a:rPr lang="en-US" dirty="0">
                          <a:hlinkClick r:id="rId7" tooltip="Regional &#10;language"/>
                        </a:rPr>
                        <a:t>Regional language</a:t>
                      </a:r>
                      <a:r>
                        <a:rPr lang="en-US" dirty="0"/>
                        <a:t>(s)</a:t>
                      </a:r>
                    </a:p>
                  </a:txBody>
                  <a:tcPr anchor="ctr">
                    <a:lnL>
                      <a:noFill/>
                    </a:lnL>
                    <a:lnR>
                      <a:noFill/>
                    </a:lnR>
                    <a:lnT>
                      <a:noFill/>
                    </a:lnT>
                    <a:lnB>
                      <a:noFill/>
                    </a:lnB>
                    <a:solidFill>
                      <a:schemeClr val="bg1">
                        <a:alpha val="89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hlinkClick r:id="rId8" tooltip="German &#10;language">
                            <a:extLst>
                              <a:ext uri="{A12FA001-AC4F-418D-AE19-62706E023703}">
                                <ahyp:hlinkClr xmlns:ahyp="http://schemas.microsoft.com/office/drawing/2018/hyperlinkcolor" val="tx"/>
                              </a:ext>
                            </a:extLst>
                          </a:hlinkClick>
                        </a:rPr>
                        <a:t>German</a:t>
                      </a:r>
                      <a:r>
                        <a:rPr lang="en-US" dirty="0"/>
                        <a:t>, </a:t>
                      </a:r>
                      <a:r>
                        <a:rPr lang="en-US" dirty="0">
                          <a:hlinkClick r:id="rId9" tooltip="Neapolitan language"/>
                        </a:rPr>
                        <a:t>Neapolitan</a:t>
                      </a:r>
                      <a:r>
                        <a:rPr lang="en-US" dirty="0"/>
                        <a:t>, </a:t>
                      </a:r>
                      <a:r>
                        <a:rPr lang="en-US" b="1" dirty="0">
                          <a:solidFill>
                            <a:srgbClr val="C00000"/>
                          </a:solidFill>
                          <a:hlinkClick r:id="rId10" tooltip="Slovene &#10;language">
                            <a:extLst>
                              <a:ext uri="{A12FA001-AC4F-418D-AE19-62706E023703}">
                                <ahyp:hlinkClr xmlns:ahyp="http://schemas.microsoft.com/office/drawing/2018/hyperlinkcolor" val="tx"/>
                              </a:ext>
                            </a:extLst>
                          </a:hlinkClick>
                        </a:rPr>
                        <a:t>Slovene</a:t>
                      </a:r>
                      <a:r>
                        <a:rPr lang="en-US" dirty="0"/>
                        <a:t>, </a:t>
                      </a:r>
                      <a:r>
                        <a:rPr lang="en-US" dirty="0" err="1">
                          <a:hlinkClick r:id="rId11" tooltip="Piedmontese language"/>
                        </a:rPr>
                        <a:t>Piedmontese</a:t>
                      </a:r>
                      <a:r>
                        <a:rPr lang="en-US" dirty="0"/>
                        <a:t>, </a:t>
                      </a:r>
                      <a:r>
                        <a:rPr lang="en-US" dirty="0">
                          <a:hlinkClick r:id="rId12" tooltip="Sardinian language"/>
                        </a:rPr>
                        <a:t>Sardinian</a:t>
                      </a:r>
                      <a:r>
                        <a:rPr lang="en-US" dirty="0"/>
                        <a:t>, </a:t>
                      </a:r>
                      <a:r>
                        <a:rPr lang="en-US" dirty="0">
                          <a:hlinkClick r:id="rId12" tooltip="Sardinian language"/>
                        </a:rPr>
                        <a:t>Sardinian</a:t>
                      </a:r>
                      <a:r>
                        <a:rPr lang="en-US" dirty="0"/>
                        <a:t>, </a:t>
                      </a:r>
                      <a:r>
                        <a:rPr lang="en-US" dirty="0" err="1">
                          <a:hlinkClick r:id="rId13" tooltip="Tabarchino (page does not exist)"/>
                        </a:rPr>
                        <a:t>Tabarchino</a:t>
                      </a:r>
                      <a:r>
                        <a:rPr lang="en-US" dirty="0"/>
                        <a:t>, </a:t>
                      </a:r>
                      <a:r>
                        <a:rPr lang="en-US" dirty="0" err="1">
                          <a:hlinkClick r:id="rId14" tooltip="Sassarese"/>
                        </a:rPr>
                        <a:t>Sassarese</a:t>
                      </a:r>
                      <a:r>
                        <a:rPr lang="en-US" dirty="0"/>
                        <a:t>, </a:t>
                      </a:r>
                      <a:r>
                        <a:rPr lang="en-US" dirty="0" err="1">
                          <a:hlinkClick r:id="rId15" tooltip="Gallurese"/>
                        </a:rPr>
                        <a:t>Gallurese</a:t>
                      </a:r>
                      <a:r>
                        <a:rPr lang="en-US" dirty="0"/>
                        <a:t>, </a:t>
                      </a:r>
                      <a:r>
                        <a:rPr lang="en-US" dirty="0" err="1">
                          <a:hlinkClick r:id="rId16" tooltip="Ladin &#10;language"/>
                        </a:rPr>
                        <a:t>Ladin</a:t>
                      </a:r>
                      <a:r>
                        <a:rPr lang="en-US" dirty="0"/>
                        <a:t>, </a:t>
                      </a:r>
                      <a:r>
                        <a:rPr lang="en-US" dirty="0" err="1">
                          <a:hlinkClick r:id="rId17" tooltip="Cimbrian&#10; language"/>
                        </a:rPr>
                        <a:t>Cimbrian</a:t>
                      </a:r>
                      <a:r>
                        <a:rPr lang="en-US" dirty="0"/>
                        <a:t>, </a:t>
                      </a:r>
                      <a:r>
                        <a:rPr lang="en-US" dirty="0" err="1">
                          <a:hlinkClick r:id="rId18" tooltip="Mocheno &#10;language"/>
                        </a:rPr>
                        <a:t>Mocheno</a:t>
                      </a:r>
                      <a:r>
                        <a:rPr lang="en-US" dirty="0"/>
                        <a:t>, </a:t>
                      </a:r>
                      <a:r>
                        <a:rPr lang="en-US" dirty="0">
                          <a:hlinkClick r:id="rId19" tooltip="Venetian&#10; language"/>
                        </a:rPr>
                        <a:t>Venetian</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1"/>
                  </a:ext>
                </a:extLst>
              </a:tr>
              <a:tr h="540232">
                <a:tc>
                  <a:txBody>
                    <a:bodyPr/>
                    <a:lstStyle/>
                    <a:p>
                      <a:pPr algn="l"/>
                      <a:r>
                        <a:rPr lang="en-US">
                          <a:hlinkClick r:id="rId20" tooltip="Minority &#10;language"/>
                        </a:rPr>
                        <a:t>Minority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21" tooltip="Albanian&#10; language"/>
                        </a:rPr>
                        <a:t>Albanian</a:t>
                      </a:r>
                      <a:r>
                        <a:rPr lang="it-IT" dirty="0"/>
                        <a:t>, </a:t>
                      </a:r>
                      <a:r>
                        <a:rPr lang="it-IT" dirty="0">
                          <a:hlinkClick r:id="rId22" tooltip="Catalan &#10;language"/>
                        </a:rPr>
                        <a:t>Catalan</a:t>
                      </a:r>
                      <a:r>
                        <a:rPr lang="it-IT" dirty="0"/>
                        <a:t>, </a:t>
                      </a:r>
                      <a:r>
                        <a:rPr lang="it-IT" dirty="0">
                          <a:hlinkClick r:id="rId8" tooltip="German &#10;language"/>
                        </a:rPr>
                        <a:t>German</a:t>
                      </a:r>
                      <a:r>
                        <a:rPr lang="it-IT" dirty="0"/>
                        <a:t>, </a:t>
                      </a:r>
                      <a:r>
                        <a:rPr lang="it-IT" dirty="0">
                          <a:hlinkClick r:id="rId23" tooltip="Greek &#10;language"/>
                        </a:rPr>
                        <a:t>Greek</a:t>
                      </a:r>
                      <a:r>
                        <a:rPr lang="it-IT" dirty="0"/>
                        <a:t>, </a:t>
                      </a:r>
                      <a:r>
                        <a:rPr lang="it-IT" b="1" dirty="0">
                          <a:solidFill>
                            <a:srgbClr val="C00000"/>
                          </a:solidFill>
                          <a:hlinkClick r:id="rId10" tooltip="Slovene &#10;language">
                            <a:extLst>
                              <a:ext uri="{A12FA001-AC4F-418D-AE19-62706E023703}">
                                <ahyp:hlinkClr xmlns:ahyp="http://schemas.microsoft.com/office/drawing/2018/hyperlinkcolor" val="tx"/>
                              </a:ext>
                            </a:extLst>
                          </a:hlinkClick>
                        </a:rPr>
                        <a:t>Slovene</a:t>
                      </a:r>
                      <a:r>
                        <a:rPr lang="it-IT" dirty="0"/>
                        <a:t>, </a:t>
                      </a:r>
                      <a:r>
                        <a:rPr lang="it-IT" dirty="0">
                          <a:hlinkClick r:id="rId24" tooltip="Croatian &#10;language"/>
                        </a:rPr>
                        <a:t>Croatian</a:t>
                      </a:r>
                      <a:r>
                        <a:rPr lang="it-IT" dirty="0"/>
                        <a:t>, </a:t>
                      </a:r>
                      <a:r>
                        <a:rPr lang="it-IT" b="1" dirty="0">
                          <a:solidFill>
                            <a:srgbClr val="C00000"/>
                          </a:solidFill>
                          <a:hlinkClick r:id="rId25" tooltip="French &#10;language">
                            <a:extLst>
                              <a:ext uri="{A12FA001-AC4F-418D-AE19-62706E023703}">
                                <ahyp:hlinkClr xmlns:ahyp="http://schemas.microsoft.com/office/drawing/2018/hyperlinkcolor" val="tx"/>
                              </a:ext>
                            </a:extLst>
                          </a:hlinkClick>
                        </a:rPr>
                        <a:t>French</a:t>
                      </a:r>
                      <a:r>
                        <a:rPr lang="it-IT" dirty="0"/>
                        <a:t>, </a:t>
                      </a:r>
                      <a:r>
                        <a:rPr lang="it-IT" dirty="0">
                          <a:hlinkClick r:id="rId26" tooltip="Franco-Provençal language"/>
                        </a:rPr>
                        <a:t>Franco-Provençal</a:t>
                      </a:r>
                      <a:r>
                        <a:rPr lang="it-IT" dirty="0"/>
                        <a:t>, </a:t>
                      </a:r>
                      <a:r>
                        <a:rPr lang="it-IT" dirty="0">
                          <a:hlinkClick r:id="rId27" tooltip="Friulian"/>
                        </a:rPr>
                        <a:t>Friulian</a:t>
                      </a:r>
                      <a:r>
                        <a:rPr lang="it-IT" dirty="0"/>
                        <a:t>, </a:t>
                      </a:r>
                      <a:r>
                        <a:rPr lang="it-IT" dirty="0">
                          <a:hlinkClick r:id="rId28" tooltip="Ladin"/>
                        </a:rPr>
                        <a:t>Ladin</a:t>
                      </a:r>
                      <a:r>
                        <a:rPr lang="it-IT" dirty="0"/>
                        <a:t>, </a:t>
                      </a:r>
                      <a:r>
                        <a:rPr lang="it-IT" dirty="0">
                          <a:hlinkClick r:id="rId29" tooltip="Occitan"/>
                        </a:rPr>
                        <a:t>Occitan</a:t>
                      </a:r>
                      <a:r>
                        <a:rPr lang="it-IT" dirty="0"/>
                        <a:t>, </a:t>
                      </a:r>
                      <a:r>
                        <a:rPr lang="it-IT" dirty="0">
                          <a:hlinkClick r:id="rId12" tooltip="Sardinian &#10;language"/>
                        </a:rPr>
                        <a:t>Sardinia</a:t>
                      </a:r>
                      <a:endParaRPr lang="en-US"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2"/>
                  </a:ext>
                </a:extLst>
              </a:tr>
              <a:tr h="945406">
                <a:tc>
                  <a:txBody>
                    <a:bodyPr/>
                    <a:lstStyle/>
                    <a:p>
                      <a:pPr algn="l"/>
                      <a:r>
                        <a:rPr lang="en-US"/>
                        <a:t>Main </a:t>
                      </a:r>
                      <a:r>
                        <a:rPr lang="en-US">
                          <a:hlinkClick r:id="rId30" tooltip="Immigrant &#10;language"/>
                        </a:rPr>
                        <a:t>immigrant language</a:t>
                      </a:r>
                      <a:r>
                        <a:rPr lang="en-US"/>
                        <a:t>(s)</a:t>
                      </a:r>
                    </a:p>
                  </a:txBody>
                  <a:tcPr anchor="ctr">
                    <a:lnL>
                      <a:noFill/>
                    </a:lnL>
                    <a:lnR>
                      <a:noFill/>
                    </a:lnR>
                    <a:lnT>
                      <a:noFill/>
                    </a:lnT>
                    <a:lnB>
                      <a:noFill/>
                    </a:lnB>
                    <a:solidFill>
                      <a:schemeClr val="bg1">
                        <a:alpha val="89000"/>
                      </a:schemeClr>
                    </a:solidFill>
                  </a:tcPr>
                </a:tc>
                <a:tc>
                  <a:txBody>
                    <a:bodyPr/>
                    <a:lstStyle/>
                    <a:p>
                      <a:r>
                        <a:rPr lang="it-IT" dirty="0">
                          <a:hlinkClick r:id="rId31" tooltip="Romanian &#10;language"/>
                        </a:rPr>
                        <a:t>Romanian</a:t>
                      </a:r>
                      <a:r>
                        <a:rPr lang="it-IT" dirty="0"/>
                        <a:t>, </a:t>
                      </a:r>
                      <a:r>
                        <a:rPr lang="it-IT" dirty="0">
                          <a:hlinkClick r:id="rId32" tooltip="Berber &#10;languages"/>
                        </a:rPr>
                        <a:t>Berber</a:t>
                      </a:r>
                      <a:r>
                        <a:rPr lang="it-IT" dirty="0"/>
                        <a:t>, </a:t>
                      </a:r>
                      <a:r>
                        <a:rPr lang="it-IT" dirty="0">
                          <a:hlinkClick r:id="rId33" tooltip="Maghrebi &#10;Arabic"/>
                        </a:rPr>
                        <a:t>Maghrebi Arabic</a:t>
                      </a:r>
                      <a:r>
                        <a:rPr lang="it-IT" dirty="0"/>
                        <a:t>, </a:t>
                      </a:r>
                      <a:r>
                        <a:rPr lang="it-IT" dirty="0">
                          <a:hlinkClick r:id="rId21" tooltip="Albanian &#10;language"/>
                        </a:rPr>
                        <a:t>Albanian</a:t>
                      </a:r>
                      <a:endParaRPr lang="it-IT" dirty="0"/>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3"/>
                  </a:ext>
                </a:extLst>
              </a:tr>
              <a:tr h="1350579">
                <a:tc>
                  <a:txBody>
                    <a:bodyPr/>
                    <a:lstStyle/>
                    <a:p>
                      <a:pPr algn="l"/>
                      <a:r>
                        <a:rPr lang="en-US"/>
                        <a:t>Main </a:t>
                      </a:r>
                      <a:r>
                        <a:rPr lang="en-US">
                          <a:hlinkClick r:id="rId34" tooltip="Foreign &#10;language"/>
                        </a:rPr>
                        <a:t>foreign language</a:t>
                      </a:r>
                      <a:r>
                        <a:rPr lang="en-US"/>
                        <a:t>(s)</a:t>
                      </a:r>
                    </a:p>
                  </a:txBody>
                  <a:tcPr anchor="ctr">
                    <a:lnL>
                      <a:noFill/>
                    </a:lnL>
                    <a:lnR>
                      <a:noFill/>
                    </a:lnR>
                    <a:lnT>
                      <a:noFill/>
                    </a:lnT>
                    <a:lnB>
                      <a:noFill/>
                    </a:lnB>
                    <a:solidFill>
                      <a:schemeClr val="bg1">
                        <a:alpha val="89000"/>
                      </a:schemeClr>
                    </a:solidFill>
                  </a:tcPr>
                </a:tc>
                <a:tc>
                  <a:txBody>
                    <a:bodyPr/>
                    <a:lstStyle/>
                    <a:p>
                      <a:r>
                        <a:rPr lang="en-US" dirty="0">
                          <a:hlinkClick r:id="rId35" tooltip="English &#10;language"/>
                        </a:rPr>
                        <a:t>English</a:t>
                      </a:r>
                      <a:r>
                        <a:rPr lang="en-US" dirty="0"/>
                        <a:t> (25%)</a:t>
                      </a:r>
                      <a:br>
                        <a:rPr lang="en-US" dirty="0"/>
                      </a:br>
                      <a:r>
                        <a:rPr lang="en-US" dirty="0">
                          <a:hlinkClick r:id="rId36" tooltip="Spanish &#10;language"/>
                        </a:rPr>
                        <a:t>Spanish</a:t>
                      </a:r>
                      <a:r>
                        <a:rPr lang="en-US" dirty="0"/>
                        <a:t> (17%)</a:t>
                      </a:r>
                      <a:br>
                        <a:rPr lang="en-US" dirty="0"/>
                      </a:br>
                      <a:r>
                        <a:rPr lang="en-US" dirty="0">
                          <a:hlinkClick r:id="rId25" tooltip="French &#10;language"/>
                        </a:rPr>
                        <a:t>French</a:t>
                      </a:r>
                      <a:r>
                        <a:rPr lang="en-US" dirty="0"/>
                        <a:t> (14%)</a:t>
                      </a:r>
                    </a:p>
                  </a:txBody>
                  <a:tcPr anchor="ctr">
                    <a:lnL>
                      <a:noFill/>
                    </a:lnL>
                    <a:lnR>
                      <a:noFill/>
                    </a:lnR>
                    <a:lnT>
                      <a:noFill/>
                    </a:lnT>
                    <a:lnB>
                      <a:noFill/>
                    </a:lnB>
                    <a:solidFill>
                      <a:schemeClr val="bg1">
                        <a:alpha val="89000"/>
                      </a:schemeClr>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569285599"/>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949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9491" name="Rectangle 3"/>
          <p:cNvSpPr>
            <a:spLocks noGrp="1" noChangeArrowheads="1"/>
          </p:cNvSpPr>
          <p:nvPr>
            <p:ph type="body" idx="1"/>
          </p:nvPr>
        </p:nvSpPr>
        <p:spPr>
          <a:xfrm>
            <a:off x="914400" y="1263908"/>
            <a:ext cx="7315200" cy="4955203"/>
          </a:xfrm>
        </p:spPr>
        <p:txBody>
          <a:bodyPr/>
          <a:lstStyle/>
          <a:p>
            <a:pPr marL="0" indent="0" algn="ctr" eaLnBrk="1" hangingPunct="1">
              <a:spcBef>
                <a:spcPts val="0"/>
              </a:spcBef>
              <a:buNone/>
            </a:pPr>
            <a:r>
              <a:rPr lang="en-US" sz="2800" dirty="0"/>
              <a:t>The Italian </a:t>
            </a:r>
            <a:r>
              <a:rPr lang="en-US" sz="2800" b="1" dirty="0"/>
              <a:t>history of invasions </a:t>
            </a:r>
            <a:r>
              <a:rPr lang="en-US" sz="2800" dirty="0"/>
              <a:t>has produced many dialects, each the product of the particular regional invader</a:t>
            </a:r>
          </a:p>
          <a:p>
            <a:pPr eaLnBrk="1" hangingPunct="1">
              <a:spcBef>
                <a:spcPts val="0"/>
              </a:spcBef>
            </a:pPr>
            <a:endParaRPr lang="en-US" sz="1600" dirty="0"/>
          </a:p>
          <a:p>
            <a:pPr marL="463550" lvl="1" indent="-231775" eaLnBrk="1" hangingPunct="1">
              <a:spcBef>
                <a:spcPts val="0"/>
              </a:spcBef>
            </a:pPr>
            <a:r>
              <a:rPr lang="en-US" sz="2400" dirty="0"/>
              <a:t>The language of Italy consists of </a:t>
            </a:r>
            <a:br>
              <a:rPr lang="en-US" sz="2400" dirty="0"/>
            </a:br>
            <a:r>
              <a:rPr lang="en-US" b="1" dirty="0"/>
              <a:t>both local dialects and Italian</a:t>
            </a:r>
            <a:r>
              <a:rPr lang="en-US" sz="2400" dirty="0"/>
              <a:t>, </a:t>
            </a:r>
            <a:br>
              <a:rPr lang="en-US" sz="2400" dirty="0"/>
            </a:br>
            <a:r>
              <a:rPr lang="en-US" sz="2400" dirty="0"/>
              <a:t>a derivative of the Tuscan language</a:t>
            </a:r>
          </a:p>
          <a:p>
            <a:pPr marL="463550" lvl="1" indent="-231775" eaLnBrk="1" hangingPunct="1">
              <a:spcBef>
                <a:spcPts val="0"/>
              </a:spcBef>
            </a:pPr>
            <a:endParaRPr lang="en-US" sz="1600" dirty="0"/>
          </a:p>
          <a:p>
            <a:pPr marL="463550" lvl="1" indent="-231775" eaLnBrk="1" hangingPunct="1">
              <a:spcBef>
                <a:spcPts val="0"/>
              </a:spcBef>
            </a:pPr>
            <a:r>
              <a:rPr lang="en-US" sz="2400" dirty="0"/>
              <a:t>Although linguistic variations are disappearing to some extent due to the homogenizing effects of television and telecommunications, </a:t>
            </a:r>
            <a:r>
              <a:rPr lang="en-US" sz="2400" b="1" dirty="0"/>
              <a:t>Italians still cling to the notion of having their own regional dialect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366843885"/>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18467" name="Rectangle 3"/>
          <p:cNvSpPr>
            <a:spLocks noGrp="1" noChangeArrowheads="1"/>
          </p:cNvSpPr>
          <p:nvPr>
            <p:ph type="body" idx="1"/>
          </p:nvPr>
        </p:nvSpPr>
        <p:spPr>
          <a:xfrm>
            <a:off x="914400" y="2054452"/>
            <a:ext cx="7315200" cy="3970318"/>
          </a:xfrm>
        </p:spPr>
        <p:txBody>
          <a:bodyPr/>
          <a:lstStyle/>
          <a:p>
            <a:pPr eaLnBrk="1" hangingPunct="1">
              <a:spcBef>
                <a:spcPts val="0"/>
              </a:spcBef>
            </a:pPr>
            <a:r>
              <a:rPr lang="en-US" dirty="0">
                <a:solidFill>
                  <a:srgbClr val="000000"/>
                </a:solidFill>
              </a:rPr>
              <a:t>T</a:t>
            </a:r>
            <a:r>
              <a:rPr lang="en-US" dirty="0"/>
              <a:t>he vocal selections of the chorus in the Italian opera are directly comparable to the many regional variations of the Italian language</a:t>
            </a:r>
          </a:p>
          <a:p>
            <a:pPr eaLnBrk="1" hangingPunct="1">
              <a:spcBef>
                <a:spcPts val="0"/>
              </a:spcBef>
            </a:pPr>
            <a:endParaRPr lang="en-US" sz="2800" dirty="0"/>
          </a:p>
          <a:p>
            <a:pPr eaLnBrk="1" hangingPunct="1">
              <a:spcBef>
                <a:spcPts val="0"/>
              </a:spcBef>
            </a:pPr>
            <a:r>
              <a:rPr lang="en-US" dirty="0"/>
              <a:t>Although each section is important to the harmony of the chorus, each has its own melody</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7451346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09863085"/>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sp>
        <p:nvSpPr>
          <p:cNvPr id="6" name="Rectangle 5">
            <a:extLst>
              <a:ext uri="{FF2B5EF4-FFF2-40B4-BE49-F238E27FC236}">
                <a16:creationId xmlns:a16="http://schemas.microsoft.com/office/drawing/2014/main" id="{466378D2-1CFF-4008-8552-B5BDDB84B138}"/>
              </a:ext>
            </a:extLst>
          </p:cNvPr>
          <p:cNvSpPr/>
          <p:nvPr/>
        </p:nvSpPr>
        <p:spPr>
          <a:xfrm>
            <a:off x="5740504" y="5237918"/>
            <a:ext cx="3403496"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compare these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with the old kingdoms</a:t>
            </a:r>
            <a:endParaRPr kumimoji="0" lang="en-US" sz="2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8" name="Rectangle 7">
            <a:extLst>
              <a:ext uri="{FF2B5EF4-FFF2-40B4-BE49-F238E27FC236}">
                <a16:creationId xmlns:a16="http://schemas.microsoft.com/office/drawing/2014/main" id="{BC250B73-8AB8-4CE0-B0B4-D450FB8F4094}"/>
              </a:ext>
            </a:extLst>
          </p:cNvPr>
          <p:cNvSpPr/>
          <p:nvPr/>
        </p:nvSpPr>
        <p:spPr>
          <a:xfrm>
            <a:off x="258394" y="4549914"/>
            <a:ext cx="1646606"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56474602"/>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4"/>
          <p:cNvSpPr>
            <a:spLocks noChangeArrowheads="1"/>
          </p:cNvSpPr>
          <p:nvPr/>
        </p:nvSpPr>
        <p:spPr bwMode="auto">
          <a:xfrm>
            <a:off x="3028980" y="6551842"/>
            <a:ext cx="307968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http://en.wikipedia.org/wiki/List_of_languages_of_Italy</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4338" name="Picture 2"/>
          <p:cNvPicPr>
            <a:picLocks noChangeAspect="1" noChangeArrowheads="1"/>
          </p:cNvPicPr>
          <p:nvPr/>
        </p:nvPicPr>
        <p:blipFill>
          <a:blip r:embed="rId4" cstate="print"/>
          <a:srcRect/>
          <a:stretch>
            <a:fillRect/>
          </a:stretch>
        </p:blipFill>
        <p:spPr bwMode="auto">
          <a:xfrm>
            <a:off x="2109561" y="449940"/>
            <a:ext cx="4895850" cy="5715000"/>
          </a:xfrm>
          <a:prstGeom prst="rect">
            <a:avLst/>
          </a:prstGeom>
          <a:noFill/>
          <a:ln w="9525">
            <a:noFill/>
            <a:miter lim="800000"/>
            <a:headEnd/>
            <a:tailEnd/>
          </a:ln>
        </p:spPr>
      </p:pic>
      <p:sp>
        <p:nvSpPr>
          <p:cNvPr id="7" name="Rectangle 6"/>
          <p:cNvSpPr/>
          <p:nvPr/>
        </p:nvSpPr>
        <p:spPr>
          <a:xfrm>
            <a:off x="871459" y="5710535"/>
            <a:ext cx="4157741" cy="461665"/>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Verdana" pitchFamily="34" charset="0"/>
                <a:ea typeface="+mn-ea"/>
                <a:cs typeface="+mn-cs"/>
              </a:rPr>
              <a:t>Dialects of Italy by Group</a:t>
            </a:r>
            <a:endParaRPr kumimoji="0" lang="en-US" sz="2400" b="0" i="1"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 name="Picture 1"/>
          <p:cNvPicPr>
            <a:picLocks noChangeAspect="1" noChangeArrowheads="1"/>
          </p:cNvPicPr>
          <p:nvPr/>
        </p:nvPicPr>
        <p:blipFill>
          <a:blip r:embed="rId5" cstate="print"/>
          <a:srcRect/>
          <a:stretch>
            <a:fillRect/>
          </a:stretch>
        </p:blipFill>
        <p:spPr bwMode="auto">
          <a:xfrm>
            <a:off x="304800" y="2448030"/>
            <a:ext cx="2278023" cy="3262086"/>
          </a:xfrm>
          <a:prstGeom prst="rect">
            <a:avLst/>
          </a:prstGeom>
          <a:noFill/>
          <a:ln w="9525">
            <a:noFill/>
            <a:miter lim="800000"/>
            <a:headEnd/>
            <a:tailEnd/>
          </a:ln>
        </p:spPr>
      </p:pic>
      <p:pic>
        <p:nvPicPr>
          <p:cNvPr id="6" name="Picture 2" descr="File:Italy 1000 AD.sv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4996" y="457200"/>
            <a:ext cx="2274204" cy="32644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5740504" y="5237918"/>
            <a:ext cx="3403496" cy="76944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compare these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Verdana" pitchFamily="34" charset="0"/>
                <a:ea typeface="+mn-ea"/>
                <a:cs typeface="+mn-cs"/>
              </a:rPr>
              <a:t>with the old kingdoms</a:t>
            </a:r>
            <a:endParaRPr kumimoji="0" lang="en-US" sz="2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0" name="Rectangle 9">
            <a:extLst>
              <a:ext uri="{FF2B5EF4-FFF2-40B4-BE49-F238E27FC236}">
                <a16:creationId xmlns:a16="http://schemas.microsoft.com/office/drawing/2014/main" id="{77BB5918-5C63-4CC9-A45C-FAAB1BBC1905}"/>
              </a:ext>
            </a:extLst>
          </p:cNvPr>
          <p:cNvSpPr/>
          <p:nvPr/>
        </p:nvSpPr>
        <p:spPr>
          <a:xfrm>
            <a:off x="6553200" y="2590800"/>
            <a:ext cx="1646605"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Verdana" pitchFamily="34" charset="0"/>
                <a:ea typeface="+mn-ea"/>
                <a:cs typeface="+mn-cs"/>
              </a:rPr>
              <a:t>1000</a:t>
            </a:r>
            <a:endParaRPr kumimoji="0" lang="en-US" sz="4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
        <p:nvSpPr>
          <p:cNvPr id="11" name="Rectangle 10">
            <a:extLst>
              <a:ext uri="{FF2B5EF4-FFF2-40B4-BE49-F238E27FC236}">
                <a16:creationId xmlns:a16="http://schemas.microsoft.com/office/drawing/2014/main" id="{1A0064D7-D93E-45EC-9CC5-4F4B8567328D}"/>
              </a:ext>
            </a:extLst>
          </p:cNvPr>
          <p:cNvSpPr/>
          <p:nvPr/>
        </p:nvSpPr>
        <p:spPr>
          <a:xfrm>
            <a:off x="258394" y="4549914"/>
            <a:ext cx="1646606" cy="707886"/>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Verdana" pitchFamily="34" charset="0"/>
                <a:ea typeface="+mn-ea"/>
                <a:cs typeface="+mn-cs"/>
              </a:rPr>
              <a:t>1494</a:t>
            </a:r>
            <a:endParaRPr kumimoji="0" lang="en-US" sz="40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0500184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sp>
        <p:nvSpPr>
          <p:cNvPr id="3" name="Oval 2"/>
          <p:cNvSpPr/>
          <p:nvPr/>
        </p:nvSpPr>
        <p:spPr bwMode="auto">
          <a:xfrm>
            <a:off x="3933372" y="48768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7" name="Rectangle 6"/>
          <p:cNvSpPr/>
          <p:nvPr/>
        </p:nvSpPr>
        <p:spPr>
          <a:xfrm>
            <a:off x="4387352" y="4202769"/>
            <a:ext cx="2985113"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Vassallo</a:t>
            </a:r>
            <a:endPar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is from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Palermo, Sicily </a:t>
            </a:r>
            <a:endParaRPr kumimoji="0" lang="en-US" sz="2400" b="1" i="1"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2" name="Arrow: Up 1">
            <a:extLst>
              <a:ext uri="{FF2B5EF4-FFF2-40B4-BE49-F238E27FC236}">
                <a16:creationId xmlns:a16="http://schemas.microsoft.com/office/drawing/2014/main" id="{943396AB-4BB2-4A52-82CC-7EDD3A1D97C3}"/>
              </a:ext>
            </a:extLst>
          </p:cNvPr>
          <p:cNvSpPr/>
          <p:nvPr/>
        </p:nvSpPr>
        <p:spPr bwMode="auto">
          <a:xfrm>
            <a:off x="3965620" y="5132832"/>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4" name="Oval 3">
            <a:extLst>
              <a:ext uri="{FF2B5EF4-FFF2-40B4-BE49-F238E27FC236}">
                <a16:creationId xmlns:a16="http://schemas.microsoft.com/office/drawing/2014/main" id="{4BF93CF8-193D-4647-8228-F1724F872224}"/>
              </a:ext>
            </a:extLst>
          </p:cNvPr>
          <p:cNvSpPr/>
          <p:nvPr/>
        </p:nvSpPr>
        <p:spPr bwMode="auto">
          <a:xfrm>
            <a:off x="1905000" y="3276600"/>
            <a:ext cx="1295400" cy="1647824"/>
          </a:xfrm>
          <a:prstGeom prst="ellipse">
            <a:avLst/>
          </a:prstGeom>
          <a:solidFill>
            <a:srgbClr val="FEF9F5">
              <a:alpha val="30000"/>
            </a:srgbClr>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825110670"/>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https://www.britannica.com/topic/history-of-Italy</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2137" y="152400"/>
            <a:ext cx="503546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52400" y="3696831"/>
            <a:ext cx="2195286" cy="2492990"/>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ancient Italic peoples:</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Verdana" pitchFamily="34" charset="0"/>
                <a:ea typeface="+mn-ea"/>
                <a:cs typeface="+mn-cs"/>
              </a:rPr>
              <a:t>Distribution of peoples of ancient Italy </a:t>
            </a:r>
            <a:r>
              <a:rPr kumimoji="0" lang="en-US" sz="1600" b="1" i="1" u="none" strike="noStrike" kern="1200" cap="none" spc="0" normalizeH="0" baseline="0" noProof="0" dirty="0">
                <a:ln>
                  <a:noFill/>
                </a:ln>
                <a:solidFill>
                  <a:srgbClr val="FFFFFF"/>
                </a:solidFill>
                <a:effectLst/>
                <a:uLnTx/>
                <a:uFillTx/>
                <a:latin typeface="Verdana" pitchFamily="34" charset="0"/>
                <a:ea typeface="+mn-ea"/>
                <a:cs typeface="+mn-cs"/>
              </a:rPr>
              <a:t>ca. </a:t>
            </a:r>
            <a:r>
              <a:rPr kumimoji="0" lang="en-US" sz="32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1800" b="1" i="0" u="none" strike="noStrike" kern="1200" cap="none" spc="0" normalizeH="0" baseline="0" noProof="0" dirty="0">
              <a:ln>
                <a:noFill/>
              </a:ln>
              <a:solidFill>
                <a:srgbClr val="FF0000"/>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200" b="1" i="0" u="none" strike="noStrike" kern="1200" cap="none" spc="0" normalizeH="0" baseline="30000" noProof="0" dirty="0">
                <a:ln>
                  <a:noFill/>
                </a:ln>
                <a:solidFill>
                  <a:srgbClr val="FFFFFF"/>
                </a:solidFill>
                <a:effectLst/>
                <a:uLnTx/>
                <a:uFillTx/>
                <a:latin typeface="Verdana" pitchFamily="34" charset="0"/>
                <a:ea typeface="+mn-ea"/>
                <a:cs typeface="+mn-cs"/>
              </a:rPr>
              <a:t>©</a:t>
            </a:r>
            <a:r>
              <a:rPr kumimoji="0" lang="en-US" sz="1200" b="1" i="0" u="none" strike="noStrike" kern="1200" cap="none" spc="0" normalizeH="0" baseline="0" noProof="0" dirty="0" err="1">
                <a:ln>
                  <a:noFill/>
                </a:ln>
                <a:solidFill>
                  <a:srgbClr val="FFFFFF"/>
                </a:solidFill>
                <a:effectLst/>
                <a:uLnTx/>
                <a:uFillTx/>
                <a:latin typeface="Verdana" pitchFamily="34" charset="0"/>
                <a:ea typeface="+mn-ea"/>
                <a:cs typeface="+mn-cs"/>
              </a:rPr>
              <a:t>Encyclopædia</a:t>
            </a:r>
            <a:r>
              <a:rPr kumimoji="0" lang="en-US" sz="1200" b="1" i="0" u="none" strike="noStrike" kern="1200" cap="none" spc="0" normalizeH="0" baseline="0" noProof="0" dirty="0">
                <a:ln>
                  <a:noFill/>
                </a:ln>
                <a:solidFill>
                  <a:srgbClr val="FFFFFF"/>
                </a:solidFill>
                <a:effectLst/>
                <a:uLnTx/>
                <a:uFillTx/>
                <a:latin typeface="Verdana" pitchFamily="34" charset="0"/>
                <a:ea typeface="+mn-ea"/>
                <a:cs typeface="+mn-cs"/>
              </a:rPr>
              <a:t> Britannica, Inc.</a:t>
            </a:r>
          </a:p>
        </p:txBody>
      </p:sp>
    </p:spTree>
    <p:extLst>
      <p:ext uri="{BB962C8B-B14F-4D97-AF65-F5344CB8AC3E}">
        <p14:creationId xmlns:p14="http://schemas.microsoft.com/office/powerpoint/2010/main" val="4295299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cxnSp>
        <p:nvCxnSpPr>
          <p:cNvPr id="8" name="Straight Connector 7"/>
          <p:cNvCxnSpPr/>
          <p:nvPr/>
        </p:nvCxnSpPr>
        <p:spPr bwMode="auto">
          <a:xfrm rot="16200000" flipH="1">
            <a:off x="2324100" y="3238500"/>
            <a:ext cx="2743200" cy="6858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
        <p:nvSpPr>
          <p:cNvPr id="7" name="Oval 6"/>
          <p:cNvSpPr/>
          <p:nvPr/>
        </p:nvSpPr>
        <p:spPr bwMode="auto">
          <a:xfrm>
            <a:off x="3257350" y="21336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10" name="Rectangle 9"/>
          <p:cNvSpPr/>
          <p:nvPr/>
        </p:nvSpPr>
        <p:spPr>
          <a:xfrm>
            <a:off x="3316132" y="1565439"/>
            <a:ext cx="2964273" cy="153272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lives 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Mantova</a:t>
            </a:r>
            <a:endPar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EAEAEA"/>
                </a:solidFill>
                <a:effectLst/>
                <a:uLnTx/>
                <a:uFillTx/>
                <a:latin typeface="Verdana" pitchFamily="34" charset="0"/>
                <a:ea typeface="+mn-ea"/>
                <a:cs typeface="+mn-cs"/>
              </a:rPr>
              <a:t>503 miles away</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kern="1200" cap="none" spc="0" normalizeH="0" baseline="0" noProof="0" dirty="0">
                <a:ln>
                  <a:noFill/>
                </a:ln>
                <a:solidFill>
                  <a:srgbClr val="EAEAEA"/>
                </a:solidFill>
                <a:effectLst/>
                <a:uLnTx/>
                <a:uFillTx/>
                <a:latin typeface="Verdana" pitchFamily="34" charset="0"/>
                <a:ea typeface="+mn-ea"/>
                <a:cs typeface="+mn-cs"/>
              </a:rPr>
              <a:t>(by air)</a:t>
            </a:r>
          </a:p>
        </p:txBody>
      </p:sp>
      <p:sp>
        <p:nvSpPr>
          <p:cNvPr id="9" name="Arrow: Up 8">
            <a:extLst>
              <a:ext uri="{FF2B5EF4-FFF2-40B4-BE49-F238E27FC236}">
                <a16:creationId xmlns:a16="http://schemas.microsoft.com/office/drawing/2014/main" id="{DDB06D2F-8DBD-46FC-AE2B-718C4B4586E6}"/>
              </a:ext>
            </a:extLst>
          </p:cNvPr>
          <p:cNvSpPr/>
          <p:nvPr/>
        </p:nvSpPr>
        <p:spPr bwMode="auto">
          <a:xfrm rot="6359587">
            <a:off x="2777510" y="1714379"/>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98985926"/>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671286" y="1469362"/>
            <a:ext cx="7772400" cy="4535924"/>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838200" y="3276600"/>
            <a:ext cx="2477932" cy="1647825"/>
          </a:xfrm>
          <a:prstGeom prst="rect">
            <a:avLst/>
          </a:prstGeom>
          <a:noFill/>
          <a:ln w="9525">
            <a:noFill/>
            <a:miter lim="800000"/>
            <a:headEnd/>
            <a:tailEnd/>
          </a:ln>
        </p:spPr>
      </p:pic>
      <p:sp>
        <p:nvSpPr>
          <p:cNvPr id="6" name="Rectangle 5"/>
          <p:cNvSpPr/>
          <p:nvPr/>
        </p:nvSpPr>
        <p:spPr>
          <a:xfrm>
            <a:off x="685800" y="4953000"/>
            <a:ext cx="2895600" cy="861774"/>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Letizia Colajanni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200" b="0" i="0" u="none" strike="noStrike" kern="1200" cap="none" spc="0" normalizeH="0" baseline="0" noProof="0" dirty="0">
                <a:ln>
                  <a:noFill/>
                </a:ln>
                <a:solidFill>
                  <a:srgbClr val="EAEAEA"/>
                </a:solidFill>
                <a:effectLst/>
                <a:uLnTx/>
                <a:uFillTx/>
                <a:latin typeface="Times New Roman" pitchFamily="18" charset="0"/>
                <a:ea typeface="+mn-ea"/>
                <a:cs typeface="+mn-cs"/>
              </a:rPr>
              <a:t>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it-IT" sz="1800" b="0" i="0" u="none" strike="noStrike" kern="1200" cap="none" spc="0" normalizeH="0" baseline="0" noProof="0" dirty="0">
                <a:ln>
                  <a:noFill/>
                </a:ln>
                <a:solidFill>
                  <a:srgbClr val="EAEAEA"/>
                </a:solidFill>
                <a:effectLst/>
                <a:uLnTx/>
                <a:uFillTx/>
                <a:latin typeface="Times New Roman" pitchFamily="18" charset="0"/>
                <a:ea typeface="+mn-ea"/>
                <a:cs typeface="+mn-cs"/>
              </a:rPr>
              <a:t>Cosimo Vassallo</a:t>
            </a:r>
            <a:endParaRPr kumimoji="0" lang="en-US" sz="1800" b="0" i="0" u="none" strike="noStrike" kern="1200" cap="none" spc="0" normalizeH="0" baseline="0" noProof="0" dirty="0">
              <a:ln>
                <a:noFill/>
              </a:ln>
              <a:solidFill>
                <a:srgbClr val="EAEAEA"/>
              </a:solidFill>
              <a:effectLst/>
              <a:uLnTx/>
              <a:uFillTx/>
              <a:latin typeface="Times New Roman" pitchFamily="18" charset="0"/>
              <a:ea typeface="+mn-ea"/>
              <a:cs typeface="+mn-cs"/>
            </a:endParaRPr>
          </a:p>
        </p:txBody>
      </p:sp>
      <p:cxnSp>
        <p:nvCxnSpPr>
          <p:cNvPr id="8" name="Straight Connector 7"/>
          <p:cNvCxnSpPr/>
          <p:nvPr/>
        </p:nvCxnSpPr>
        <p:spPr bwMode="auto">
          <a:xfrm rot="16200000" flipH="1">
            <a:off x="2324100" y="3238500"/>
            <a:ext cx="2743200" cy="685800"/>
          </a:xfrm>
          <a:prstGeom prst="line">
            <a:avLst/>
          </a:prstGeom>
          <a:solidFill>
            <a:schemeClr val="accent1"/>
          </a:solidFill>
          <a:ln w="38100" cap="flat" cmpd="sng" algn="ctr">
            <a:solidFill>
              <a:srgbClr val="FF0000"/>
            </a:solidFill>
            <a:prstDash val="solid"/>
            <a:miter lim="800000"/>
            <a:headEnd type="none" w="med" len="med"/>
            <a:tailEnd type="none" w="med" len="med"/>
          </a:ln>
          <a:effectLst/>
        </p:spPr>
      </p:cxnSp>
      <p:sp>
        <p:nvSpPr>
          <p:cNvPr id="7" name="Oval 6"/>
          <p:cNvSpPr/>
          <p:nvPr/>
        </p:nvSpPr>
        <p:spPr bwMode="auto">
          <a:xfrm>
            <a:off x="3257350" y="21336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9" name="Oval 8"/>
          <p:cNvSpPr/>
          <p:nvPr/>
        </p:nvSpPr>
        <p:spPr bwMode="auto">
          <a:xfrm>
            <a:off x="3933372" y="4904232"/>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EAEAEA"/>
                </a:solidFill>
                <a:effectLst/>
                <a:uLnTx/>
                <a:uFillTx/>
                <a:latin typeface="Times New Roman" pitchFamily="18" charset="0"/>
                <a:ea typeface="+mn-ea"/>
                <a:cs typeface="+mn-cs"/>
              </a:rPr>
              <a:t>/</a:t>
            </a:r>
          </a:p>
        </p:txBody>
      </p:sp>
      <p:sp>
        <p:nvSpPr>
          <p:cNvPr id="11" name="Rectangle 10"/>
          <p:cNvSpPr/>
          <p:nvPr/>
        </p:nvSpPr>
        <p:spPr>
          <a:xfrm>
            <a:off x="4387352" y="4202769"/>
            <a:ext cx="2985113" cy="1348061"/>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lumMod val="75000"/>
                  </a:srgbClr>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EAEAEA">
                    <a:lumMod val="75000"/>
                  </a:srgbClr>
                </a:solidFill>
                <a:effectLst/>
                <a:uLnTx/>
                <a:uFillTx/>
                <a:latin typeface="Verdana" pitchFamily="34" charset="0"/>
                <a:ea typeface="+mn-ea"/>
                <a:cs typeface="+mn-cs"/>
              </a:rPr>
              <a:t>Vassallo</a:t>
            </a:r>
            <a:endPar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is from</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lumMod val="75000"/>
                  </a:srgbClr>
                </a:solidFill>
                <a:effectLst/>
                <a:uLnTx/>
                <a:uFillTx/>
                <a:latin typeface="Verdana" pitchFamily="34" charset="0"/>
                <a:ea typeface="+mn-ea"/>
                <a:cs typeface="+mn-cs"/>
              </a:rPr>
              <a:t>Palermo, Sicily </a:t>
            </a:r>
            <a:endParaRPr kumimoji="0" lang="en-US" sz="2400" b="1" i="1" u="none" strike="noStrike" kern="1200" cap="none" spc="0" normalizeH="0" baseline="0" noProof="0" dirty="0">
              <a:ln>
                <a:noFill/>
              </a:ln>
              <a:solidFill>
                <a:srgbClr val="EAEAEA">
                  <a:lumMod val="75000"/>
                </a:srgbClr>
              </a:solidFill>
              <a:effectLst/>
              <a:uLnTx/>
              <a:uFillTx/>
              <a:latin typeface="Verdana" pitchFamily="34" charset="0"/>
              <a:ea typeface="+mn-ea"/>
              <a:cs typeface="+mn-cs"/>
            </a:endParaRPr>
          </a:p>
        </p:txBody>
      </p:sp>
      <p:sp>
        <p:nvSpPr>
          <p:cNvPr id="12" name="Rectangle 11">
            <a:extLst>
              <a:ext uri="{FF2B5EF4-FFF2-40B4-BE49-F238E27FC236}">
                <a16:creationId xmlns:a16="http://schemas.microsoft.com/office/drawing/2014/main" id="{454637AC-D028-451F-8278-ACA63BE2C076}"/>
              </a:ext>
            </a:extLst>
          </p:cNvPr>
          <p:cNvSpPr/>
          <p:nvPr/>
        </p:nvSpPr>
        <p:spPr>
          <a:xfrm>
            <a:off x="2061809" y="1469362"/>
            <a:ext cx="6553397" cy="179126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If </a:t>
            </a: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Cosimo</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speaks Italian with</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his Palermo accent in</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EAEAEA"/>
                </a:solidFill>
                <a:effectLst/>
                <a:uLnTx/>
                <a:uFillTx/>
                <a:latin typeface="Verdana" pitchFamily="34" charset="0"/>
                <a:ea typeface="+mn-ea"/>
                <a:cs typeface="+mn-cs"/>
              </a:rPr>
              <a:t>Montova</a:t>
            </a: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 some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EAEAEA"/>
                </a:solidFill>
                <a:effectLst/>
                <a:uLnTx/>
                <a:uFillTx/>
                <a:latin typeface="Verdana" pitchFamily="34" charset="0"/>
                <a:ea typeface="+mn-ea"/>
                <a:cs typeface="+mn-cs"/>
              </a:rPr>
              <a:t>will have difficult understanding him</a:t>
            </a:r>
            <a:endParaRPr kumimoji="0" lang="en-US" sz="2400" b="1" i="1" u="none" strike="noStrike" kern="1200" cap="none" spc="0" normalizeH="0" baseline="0" noProof="0" dirty="0">
              <a:ln>
                <a:noFill/>
              </a:ln>
              <a:solidFill>
                <a:srgbClr val="EAEAEA"/>
              </a:solidFill>
              <a:effectLst/>
              <a:uLnTx/>
              <a:uFillTx/>
              <a:latin typeface="Verdana" pitchFamily="34" charset="0"/>
              <a:ea typeface="+mn-ea"/>
              <a:cs typeface="+mn-cs"/>
            </a:endParaRPr>
          </a:p>
        </p:txBody>
      </p:sp>
      <p:sp>
        <p:nvSpPr>
          <p:cNvPr id="10" name="Arrow: Up 9">
            <a:extLst>
              <a:ext uri="{FF2B5EF4-FFF2-40B4-BE49-F238E27FC236}">
                <a16:creationId xmlns:a16="http://schemas.microsoft.com/office/drawing/2014/main" id="{8FE3B7B1-0503-4F42-A925-5B0ECC111D5A}"/>
              </a:ext>
            </a:extLst>
          </p:cNvPr>
          <p:cNvSpPr/>
          <p:nvPr/>
        </p:nvSpPr>
        <p:spPr bwMode="auto">
          <a:xfrm rot="6359587">
            <a:off x="2777510" y="1714379"/>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
        <p:nvSpPr>
          <p:cNvPr id="13" name="Arrow: Up 12">
            <a:extLst>
              <a:ext uri="{FF2B5EF4-FFF2-40B4-BE49-F238E27FC236}">
                <a16:creationId xmlns:a16="http://schemas.microsoft.com/office/drawing/2014/main" id="{CFAECE4D-7AE9-4FA0-8211-E3D0680844B2}"/>
              </a:ext>
            </a:extLst>
          </p:cNvPr>
          <p:cNvSpPr/>
          <p:nvPr/>
        </p:nvSpPr>
        <p:spPr bwMode="auto">
          <a:xfrm>
            <a:off x="3965620" y="5169830"/>
            <a:ext cx="149180" cy="621370"/>
          </a:xfrm>
          <a:prstGeom prst="upArrow">
            <a:avLst/>
          </a:prstGeom>
          <a:solidFill>
            <a:srgbClr val="F0F0F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EAEAEA"/>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03619301"/>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9" name="Picture 4"/>
          <p:cNvPicPr>
            <a:picLocks noChangeAspect="1" noChangeArrowheads="1"/>
          </p:cNvPicPr>
          <p:nvPr/>
        </p:nvPicPr>
        <p:blipFill>
          <a:blip r:embed="rId4" cstate="print"/>
          <a:srcRect/>
          <a:stretch>
            <a:fillRect/>
          </a:stretch>
        </p:blipFill>
        <p:spPr bwMode="auto">
          <a:xfrm>
            <a:off x="1809750" y="266700"/>
            <a:ext cx="5524500" cy="6324600"/>
          </a:xfrm>
          <a:prstGeom prst="rect">
            <a:avLst/>
          </a:prstGeom>
          <a:noFill/>
          <a:ln w="9525">
            <a:noFill/>
            <a:miter lim="800000"/>
            <a:headEnd/>
            <a:tailEnd/>
          </a:ln>
        </p:spPr>
      </p:pic>
      <p:sp>
        <p:nvSpPr>
          <p:cNvPr id="4" name="Rectangle 3"/>
          <p:cNvSpPr/>
          <p:nvPr/>
        </p:nvSpPr>
        <p:spPr>
          <a:xfrm>
            <a:off x="3810000" y="1367945"/>
            <a:ext cx="5181705" cy="208672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My friend Martin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Aricochi</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who lives in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Brixen</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Verdana" pitchFamily="34" charset="0"/>
                <a:ea typeface="+mn-ea"/>
                <a:cs typeface="+mn-cs"/>
              </a:rPr>
              <a:t>Bressanone</a:t>
            </a: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 Italy, spoke German until he went to school</a:t>
            </a:r>
            <a:r>
              <a:rPr kumimoji="0" lang="en-US" sz="2400" b="1" i="0" u="none" strike="noStrike" kern="1200" cap="none" spc="0" normalizeH="0" baseline="0" noProof="0" dirty="0">
                <a:ln>
                  <a:noFill/>
                </a:ln>
                <a:solidFill>
                  <a:srgbClr val="FFFFFF"/>
                </a:solidFill>
                <a:effectLst/>
                <a:uLnTx/>
                <a:uFillTx/>
                <a:latin typeface="Verdana" pitchFamily="34" charset="0"/>
                <a:ea typeface="+mn-ea"/>
                <a:cs typeface="+mn-cs"/>
              </a:rPr>
              <a:t>,</a:t>
            </a:r>
            <a:endParaRPr kumimoji="0" lang="en-US" sz="24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5" name="Oval 4"/>
          <p:cNvSpPr/>
          <p:nvPr/>
        </p:nvSpPr>
        <p:spPr bwMode="auto">
          <a:xfrm>
            <a:off x="4038600" y="457200"/>
            <a:ext cx="228600" cy="152400"/>
          </a:xfrm>
          <a:prstGeom prst="ellipse">
            <a:avLst/>
          </a:prstGeom>
          <a:noFill/>
          <a:ln w="762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
        <p:nvSpPr>
          <p:cNvPr id="6" name="Arrow: Up 5">
            <a:extLst>
              <a:ext uri="{FF2B5EF4-FFF2-40B4-BE49-F238E27FC236}">
                <a16:creationId xmlns:a16="http://schemas.microsoft.com/office/drawing/2014/main" id="{3796A610-164F-4E71-83EE-37BDD5049336}"/>
              </a:ext>
            </a:extLst>
          </p:cNvPr>
          <p:cNvSpPr/>
          <p:nvPr/>
        </p:nvSpPr>
        <p:spPr bwMode="auto">
          <a:xfrm rot="15441896">
            <a:off x="4591266" y="15558"/>
            <a:ext cx="265271" cy="751858"/>
          </a:xfrm>
          <a:prstGeom prst="upArrow">
            <a:avLst/>
          </a:prstGeom>
          <a:solidFill>
            <a:srgbClr val="FF0000"/>
          </a:solidFill>
          <a:ln w="38100" cap="flat" cmpd="sng" algn="ctr">
            <a:solidFill>
              <a:srgbClr val="FEF9F5"/>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9229334"/>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0178" name="Rectangle 4"/>
          <p:cNvSpPr>
            <a:spLocks noChangeArrowheads="1"/>
          </p:cNvSpPr>
          <p:nvPr/>
        </p:nvSpPr>
        <p:spPr bwMode="auto">
          <a:xfrm>
            <a:off x="3206914" y="6551842"/>
            <a:ext cx="27238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www.jdbassc.com/maps/map_southern_italy.asp</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50179" name="Picture 4"/>
          <p:cNvPicPr>
            <a:picLocks noChangeAspect="1" noChangeArrowheads="1"/>
          </p:cNvPicPr>
          <p:nvPr/>
        </p:nvPicPr>
        <p:blipFill>
          <a:blip r:embed="rId4" cstate="print"/>
          <a:srcRect/>
          <a:stretch>
            <a:fillRect/>
          </a:stretch>
        </p:blipFill>
        <p:spPr bwMode="auto">
          <a:xfrm>
            <a:off x="1809750" y="266700"/>
            <a:ext cx="5524500" cy="6324600"/>
          </a:xfrm>
          <a:prstGeom prst="rect">
            <a:avLst/>
          </a:prstGeom>
          <a:noFill/>
          <a:ln w="9525">
            <a:noFill/>
            <a:miter lim="800000"/>
            <a:headEnd/>
            <a:tailEnd/>
          </a:ln>
        </p:spPr>
      </p:pic>
      <p:sp>
        <p:nvSpPr>
          <p:cNvPr id="4" name="Rectangle 3"/>
          <p:cNvSpPr/>
          <p:nvPr/>
        </p:nvSpPr>
        <p:spPr>
          <a:xfrm>
            <a:off x="3810000" y="1367945"/>
            <a:ext cx="5181705" cy="2899255"/>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My friend Martin </a:t>
            </a: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Aricochi</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who lives in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Brixen</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a:t>
            </a:r>
            <a:r>
              <a:rPr kumimoji="0" lang="en-US" sz="2400" b="1" i="0" u="none" strike="noStrike" kern="1200" cap="none" spc="0" normalizeH="0" baseline="0" noProof="0" dirty="0" err="1">
                <a:ln>
                  <a:noFill/>
                </a:ln>
                <a:solidFill>
                  <a:srgbClr val="FFFFFF">
                    <a:lumMod val="65000"/>
                  </a:srgbClr>
                </a:solidFill>
                <a:effectLst/>
                <a:uLnTx/>
                <a:uFillTx/>
                <a:latin typeface="Verdana" pitchFamily="34" charset="0"/>
                <a:ea typeface="+mn-ea"/>
                <a:cs typeface="+mn-cs"/>
              </a:rPr>
              <a:t>Bressanone</a:t>
            </a:r>
            <a:r>
              <a:rPr kumimoji="0" lang="en-US" sz="2400" b="1" i="0" u="none" strike="noStrike" kern="1200" cap="none" spc="0" normalizeH="0" baseline="0" noProof="0" dirty="0">
                <a:ln>
                  <a:noFill/>
                </a:ln>
                <a:solidFill>
                  <a:srgbClr val="FFFFFF">
                    <a:lumMod val="65000"/>
                  </a:srgbClr>
                </a:solidFill>
                <a:effectLst/>
                <a:uLnTx/>
                <a:uFillTx/>
                <a:latin typeface="Verdana" pitchFamily="34" charset="0"/>
                <a:ea typeface="+mn-ea"/>
                <a:cs typeface="+mn-cs"/>
              </a:rPr>
              <a:t>), Italy, spoke German until he went to school,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Verdana" pitchFamily="34" charset="0"/>
                <a:ea typeface="+mn-ea"/>
                <a:cs typeface="+mn-cs"/>
              </a:rPr>
              <a:t>and they still speak German at home</a:t>
            </a:r>
            <a:endParaRPr kumimoji="0" lang="en-US" sz="2400" b="1" i="1"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5" name="Oval 4"/>
          <p:cNvSpPr/>
          <p:nvPr/>
        </p:nvSpPr>
        <p:spPr bwMode="auto">
          <a:xfrm>
            <a:off x="4038600" y="457200"/>
            <a:ext cx="228600" cy="152400"/>
          </a:xfrm>
          <a:prstGeom prst="ellipse">
            <a:avLst/>
          </a:prstGeom>
          <a:noFill/>
          <a:ln w="76200" cap="flat" cmpd="sng" algn="ctr">
            <a:solidFill>
              <a:srgbClr val="FFFFFF"/>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itchFamily="18" charset="0"/>
                <a:ea typeface="+mn-ea"/>
                <a:cs typeface="+mn-cs"/>
              </a:rPr>
              <a:t>/</a:t>
            </a:r>
          </a:p>
        </p:txBody>
      </p:sp>
    </p:spTree>
    <p:extLst>
      <p:ext uri="{BB962C8B-B14F-4D97-AF65-F5344CB8AC3E}">
        <p14:creationId xmlns:p14="http://schemas.microsoft.com/office/powerpoint/2010/main" val="170952259"/>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800100" y="3421559"/>
            <a:ext cx="7543800" cy="769441"/>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uLnTx/>
                <a:uFillTx/>
                <a:latin typeface="Arial" charset="0"/>
                <a:ea typeface="+mn-ea"/>
                <a:cs typeface="+mn-cs"/>
              </a:rPr>
              <a:t>A bit of background . . .</a:t>
            </a:r>
          </a:p>
        </p:txBody>
      </p:sp>
    </p:spTree>
    <p:extLst>
      <p:ext uri="{BB962C8B-B14F-4D97-AF65-F5344CB8AC3E}">
        <p14:creationId xmlns:p14="http://schemas.microsoft.com/office/powerpoint/2010/main" val="515539785"/>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4515" name="Rectangle 3"/>
          <p:cNvSpPr>
            <a:spLocks noGrp="1" noChangeArrowheads="1"/>
          </p:cNvSpPr>
          <p:nvPr>
            <p:ph type="body" idx="1"/>
          </p:nvPr>
        </p:nvSpPr>
        <p:spPr>
          <a:xfrm>
            <a:off x="914400" y="1600200"/>
            <a:ext cx="7315200" cy="4376583"/>
          </a:xfrm>
        </p:spPr>
        <p:txBody>
          <a:bodyPr/>
          <a:lstStyle/>
          <a:p>
            <a:pPr marL="0" indent="0" algn="ctr" eaLnBrk="1" hangingPunct="1">
              <a:buNone/>
            </a:pPr>
            <a:r>
              <a:rPr lang="en-US" sz="4000" b="1" dirty="0"/>
              <a:t>The civic traditions of the north and south </a:t>
            </a:r>
            <a:endParaRPr lang="en-US" b="1" dirty="0"/>
          </a:p>
          <a:p>
            <a:pPr marL="0" indent="0" algn="ctr" eaLnBrk="1" hangingPunct="1">
              <a:buNone/>
            </a:pPr>
            <a:r>
              <a:rPr lang="en-US" b="1" dirty="0">
                <a:solidFill>
                  <a:schemeClr val="accent1"/>
                </a:solidFill>
              </a:rPr>
              <a:t>of Italy originated from </a:t>
            </a:r>
          </a:p>
          <a:p>
            <a:pPr marL="0" indent="0" algn="ctr" eaLnBrk="1" hangingPunct="1">
              <a:buNone/>
            </a:pPr>
            <a:r>
              <a:rPr lang="en-US" sz="4000" b="1" dirty="0"/>
              <a:t>	different sources </a:t>
            </a:r>
          </a:p>
          <a:p>
            <a:pPr marL="0" indent="0" algn="ctr" eaLnBrk="1" hangingPunct="1">
              <a:buNone/>
            </a:pPr>
            <a:r>
              <a:rPr lang="en-US" b="1" dirty="0"/>
              <a:t>and these traditions have persisted </a:t>
            </a:r>
            <a:r>
              <a:rPr lang="en-US" sz="4000" b="1" dirty="0"/>
              <a:t>for centuries</a:t>
            </a:r>
            <a:endParaRPr lang="en-US" b="1" dirty="0"/>
          </a:p>
          <a:p>
            <a:pPr algn="ctr" eaLnBrk="1" hangingPunct="1">
              <a:buFontTx/>
              <a:buNone/>
            </a:pPr>
            <a:r>
              <a:rPr lang="en-US" sz="1400" dirty="0"/>
              <a:t>(Robert Putnam 1991)</a:t>
            </a:r>
          </a:p>
          <a:p>
            <a:pPr eaLnBrk="1" hangingPunct="1">
              <a:buNone/>
            </a:pPr>
            <a:endParaRPr lang="en-US" sz="1400" dirty="0"/>
          </a:p>
        </p:txBody>
      </p:sp>
      <p:sp>
        <p:nvSpPr>
          <p:cNvPr id="64516"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408598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838200" y="1394764"/>
            <a:ext cx="7315200" cy="4853636"/>
          </a:xfrm>
        </p:spPr>
        <p:txBody>
          <a:bodyPr/>
          <a:lstStyle/>
          <a:p>
            <a:pPr marL="0" indent="0" algn="ctr" eaLnBrk="1" hangingPunct="1">
              <a:lnSpc>
                <a:spcPct val="90000"/>
              </a:lnSpc>
              <a:buNone/>
            </a:pPr>
            <a:r>
              <a:rPr lang="en-US" sz="2400" b="1" dirty="0"/>
              <a:t>In the </a:t>
            </a:r>
          </a:p>
          <a:p>
            <a:pPr marL="0" indent="0" algn="ctr" eaLnBrk="1" hangingPunct="1">
              <a:lnSpc>
                <a:spcPct val="90000"/>
              </a:lnSpc>
              <a:buNone/>
            </a:pPr>
            <a:r>
              <a:rPr lang="en-US" sz="4400" b="1" dirty="0"/>
              <a:t>north</a:t>
            </a:r>
            <a:r>
              <a:rPr lang="en-US" sz="4000" b="1" dirty="0"/>
              <a:t> </a:t>
            </a:r>
          </a:p>
          <a:p>
            <a:pPr marL="0" indent="0" algn="ctr" eaLnBrk="1" hangingPunct="1">
              <a:lnSpc>
                <a:spcPct val="90000"/>
              </a:lnSpc>
              <a:buNone/>
            </a:pPr>
            <a:r>
              <a:rPr lang="en-US" b="1" dirty="0">
                <a:solidFill>
                  <a:schemeClr val="accent1"/>
                </a:solidFill>
              </a:rPr>
              <a:t>there has been a centuries-long </a:t>
            </a:r>
            <a:r>
              <a:rPr lang="en-US" sz="4000" b="1" dirty="0"/>
              <a:t>legacy of </a:t>
            </a:r>
          </a:p>
          <a:p>
            <a:pPr marL="0" indent="0" algn="ctr" eaLnBrk="1" hangingPunct="1">
              <a:lnSpc>
                <a:spcPct val="90000"/>
              </a:lnSpc>
              <a:buNone/>
            </a:pPr>
            <a:r>
              <a:rPr lang="en-US" sz="4000" b="1" dirty="0"/>
              <a:t>civic involvement through guilds </a:t>
            </a:r>
          </a:p>
          <a:p>
            <a:pPr marL="0" indent="0" algn="ctr" eaLnBrk="1" hangingPunct="1">
              <a:lnSpc>
                <a:spcPct val="90000"/>
              </a:lnSpc>
              <a:buNone/>
            </a:pPr>
            <a:r>
              <a:rPr lang="en-US" sz="4000" b="1" dirty="0"/>
              <a:t>and</a:t>
            </a:r>
            <a:r>
              <a:rPr lang="en-US" b="1" dirty="0"/>
              <a:t> </a:t>
            </a:r>
            <a:r>
              <a:rPr lang="en-US" sz="4000" b="1" dirty="0"/>
              <a:t>democratic elections</a:t>
            </a:r>
            <a:r>
              <a:rPr lang="en-US" b="1" dirty="0"/>
              <a:t> </a:t>
            </a:r>
          </a:p>
          <a:p>
            <a:pPr marL="0" indent="0" algn="ctr" eaLnBrk="1" hangingPunct="1">
              <a:lnSpc>
                <a:spcPct val="90000"/>
              </a:lnSpc>
              <a:buNone/>
            </a:pPr>
            <a:r>
              <a:rPr lang="en-US" b="1" dirty="0"/>
              <a:t>that has held corruption in check</a:t>
            </a:r>
          </a:p>
          <a:p>
            <a:pPr eaLnBrk="1" hangingPunct="1">
              <a:lnSpc>
                <a:spcPct val="80000"/>
              </a:lnSpc>
            </a:pPr>
            <a:endParaRPr lang="en-US" sz="900" dirty="0"/>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58380145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4515" name="Rectangle 3"/>
          <p:cNvSpPr>
            <a:spLocks noGrp="1" noChangeArrowheads="1"/>
          </p:cNvSpPr>
          <p:nvPr>
            <p:ph type="body" idx="1"/>
          </p:nvPr>
        </p:nvSpPr>
        <p:spPr>
          <a:xfrm>
            <a:off x="914400" y="2133600"/>
            <a:ext cx="7315200" cy="4154984"/>
          </a:xfrm>
        </p:spPr>
        <p:txBody>
          <a:bodyPr/>
          <a:lstStyle/>
          <a:p>
            <a:pPr lvl="1" eaLnBrk="1" hangingPunct="1"/>
            <a:r>
              <a:rPr lang="en-US" dirty="0"/>
              <a:t>In the </a:t>
            </a:r>
            <a:r>
              <a:rPr lang="en-US" sz="3600" b="1" dirty="0"/>
              <a:t>11</a:t>
            </a:r>
            <a:r>
              <a:rPr lang="en-US" sz="3600" b="1" baseline="30000" dirty="0"/>
              <a:t>th</a:t>
            </a:r>
            <a:r>
              <a:rPr lang="en-US" sz="3600" b="1" dirty="0"/>
              <a:t> century </a:t>
            </a:r>
            <a:r>
              <a:rPr lang="en-US" dirty="0"/>
              <a:t>King </a:t>
            </a:r>
            <a:r>
              <a:rPr lang="en-US" dirty="0" err="1"/>
              <a:t>Frederico</a:t>
            </a:r>
            <a:r>
              <a:rPr lang="en-US" dirty="0"/>
              <a:t> established an autocratic form of government in the south that was both politically and economically successful</a:t>
            </a:r>
          </a:p>
          <a:p>
            <a:pPr lvl="1" eaLnBrk="1" hangingPunct="1"/>
            <a:endParaRPr lang="en-US" sz="1200" dirty="0"/>
          </a:p>
          <a:p>
            <a:pPr lvl="2" eaLnBrk="1" hangingPunct="1"/>
            <a:r>
              <a:rPr lang="en-US" dirty="0"/>
              <a:t>But his successors corrupted it</a:t>
            </a:r>
            <a:br>
              <a:rPr lang="en-US" dirty="0"/>
            </a:br>
            <a:endParaRPr lang="en-US" dirty="0"/>
          </a:p>
          <a:p>
            <a:pPr lvl="2" eaLnBrk="1" hangingPunct="1"/>
            <a:r>
              <a:rPr lang="en-US" dirty="0"/>
              <a:t>The Mafia arose as the middlemen between the kings and the people, which tended to reinforce corruption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0101025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65539" name="Rectangle 3"/>
          <p:cNvSpPr>
            <a:spLocks noGrp="1" noChangeArrowheads="1"/>
          </p:cNvSpPr>
          <p:nvPr>
            <p:ph type="body" idx="1"/>
          </p:nvPr>
        </p:nvSpPr>
        <p:spPr>
          <a:xfrm>
            <a:off x="914400" y="1905000"/>
            <a:ext cx="7315200" cy="4154984"/>
          </a:xfrm>
        </p:spPr>
        <p:txBody>
          <a:bodyPr/>
          <a:lstStyle/>
          <a:p>
            <a:pPr marL="0" indent="0" algn="ctr" eaLnBrk="1" hangingPunct="1">
              <a:buNone/>
            </a:pPr>
            <a:r>
              <a:rPr lang="en-US" b="1" dirty="0"/>
              <a:t>Today, </a:t>
            </a:r>
          </a:p>
          <a:p>
            <a:pPr marL="0" indent="0" algn="ctr" eaLnBrk="1" hangingPunct="1">
              <a:buNone/>
            </a:pPr>
            <a:r>
              <a:rPr lang="en-US" b="1" dirty="0"/>
              <a:t>the north of Italy is as successful as or more successful than Germany, </a:t>
            </a:r>
          </a:p>
          <a:p>
            <a:pPr marL="0" indent="0" algn="ctr" eaLnBrk="1" hangingPunct="1">
              <a:buNone/>
            </a:pPr>
            <a:endParaRPr lang="en-US" sz="1200" b="1" dirty="0"/>
          </a:p>
          <a:p>
            <a:pPr marL="0" indent="0" algn="ctr" eaLnBrk="1" hangingPunct="1">
              <a:buNone/>
            </a:pPr>
            <a:r>
              <a:rPr lang="en-US" b="1" dirty="0"/>
              <a:t>whereas the south </a:t>
            </a:r>
          </a:p>
          <a:p>
            <a:pPr marL="0" indent="0" algn="ctr" eaLnBrk="1" hangingPunct="1">
              <a:buNone/>
            </a:pPr>
            <a:r>
              <a:rPr lang="en-US" b="1" dirty="0"/>
              <a:t>languishes in poverty</a:t>
            </a:r>
          </a:p>
          <a:p>
            <a:pPr marL="0" indent="0" algn="ctr" eaLnBrk="1" hangingPunct="1">
              <a:buNone/>
            </a:pPr>
            <a:r>
              <a:rPr lang="en-US" b="1" dirty="0"/>
              <a:t>even though millions of dollars have been devoted to eradicating it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720019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6723" name="Rectangle 3"/>
          <p:cNvSpPr>
            <a:spLocks noGrp="1" noChangeArrowheads="1"/>
          </p:cNvSpPr>
          <p:nvPr>
            <p:ph type="body" idx="1"/>
          </p:nvPr>
        </p:nvSpPr>
        <p:spPr>
          <a:xfrm>
            <a:off x="914400" y="2057400"/>
            <a:ext cx="7315200" cy="4278094"/>
          </a:xfrm>
        </p:spPr>
        <p:txBody>
          <a:bodyPr/>
          <a:lstStyle/>
          <a:p>
            <a:pPr eaLnBrk="1" hangingPunct="1">
              <a:spcBef>
                <a:spcPts val="0"/>
              </a:spcBef>
            </a:pPr>
            <a:r>
              <a:rPr lang="en-US" dirty="0"/>
              <a:t>Because of industrialization, northern Italians have had the benefit of a thriving economy and a relatively prosperous existence</a:t>
            </a:r>
          </a:p>
          <a:p>
            <a:pPr eaLnBrk="1" hangingPunct="1">
              <a:spcBef>
                <a:spcPts val="0"/>
              </a:spcBef>
            </a:pPr>
            <a:endParaRPr lang="en-US" sz="1600" dirty="0"/>
          </a:p>
          <a:p>
            <a:pPr eaLnBrk="1" hangingPunct="1">
              <a:spcBef>
                <a:spcPts val="0"/>
              </a:spcBef>
            </a:pPr>
            <a:r>
              <a:rPr lang="en-US" dirty="0">
                <a:solidFill>
                  <a:schemeClr val="bg1"/>
                </a:solidFill>
              </a:rPr>
              <a:t>In contrast, southern Italians, who have relied on farming for their livelihood, have tended to be poorer and less educated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92BCD8BB-09DD-47A3-9E00-8382C82331DD}"/>
                  </a:ext>
                </a:extLst>
              </p14:cNvPr>
              <p14:cNvContentPartPr/>
              <p14:nvPr/>
            </p14:nvContentPartPr>
            <p14:xfrm>
              <a:off x="3505100" y="2360600"/>
              <a:ext cx="2687400" cy="52920"/>
            </p14:xfrm>
          </p:contentPart>
        </mc:Choice>
        <mc:Fallback xmlns="">
          <p:pic>
            <p:nvPicPr>
              <p:cNvPr id="2" name="Ink 1">
                <a:extLst>
                  <a:ext uri="{FF2B5EF4-FFF2-40B4-BE49-F238E27FC236}">
                    <a16:creationId xmlns:a16="http://schemas.microsoft.com/office/drawing/2014/main" id="{92BCD8BB-09DD-47A3-9E00-8382C82331DD}"/>
                  </a:ext>
                </a:extLst>
              </p:cNvPr>
              <p:cNvPicPr/>
              <p:nvPr/>
            </p:nvPicPr>
            <p:blipFill>
              <a:blip r:embed="rId4"/>
              <a:stretch>
                <a:fillRect/>
              </a:stretch>
            </p:blipFill>
            <p:spPr>
              <a:xfrm>
                <a:off x="3451100" y="2252960"/>
                <a:ext cx="279504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FAB986FB-4406-49AD-9B63-BF00342DE8C0}"/>
                  </a:ext>
                </a:extLst>
              </p14:cNvPr>
              <p14:cNvContentPartPr/>
              <p14:nvPr/>
            </p14:nvContentPartPr>
            <p14:xfrm>
              <a:off x="6552860" y="2360960"/>
              <a:ext cx="1383480" cy="51840"/>
            </p14:xfrm>
          </p:contentPart>
        </mc:Choice>
        <mc:Fallback xmlns="">
          <p:pic>
            <p:nvPicPr>
              <p:cNvPr id="3" name="Ink 2">
                <a:extLst>
                  <a:ext uri="{FF2B5EF4-FFF2-40B4-BE49-F238E27FC236}">
                    <a16:creationId xmlns:a16="http://schemas.microsoft.com/office/drawing/2014/main" id="{FAB986FB-4406-49AD-9B63-BF00342DE8C0}"/>
                  </a:ext>
                </a:extLst>
              </p:cNvPr>
              <p:cNvPicPr/>
              <p:nvPr/>
            </p:nvPicPr>
            <p:blipFill>
              <a:blip r:embed="rId6"/>
              <a:stretch>
                <a:fillRect/>
              </a:stretch>
            </p:blipFill>
            <p:spPr>
              <a:xfrm>
                <a:off x="6498860" y="2252960"/>
                <a:ext cx="1491120" cy="267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5E6E8AEB-0CA6-4FC7-A094-07271A7BC4DA}"/>
                  </a:ext>
                </a:extLst>
              </p14:cNvPr>
              <p14:cNvContentPartPr/>
              <p14:nvPr/>
            </p14:nvContentPartPr>
            <p14:xfrm>
              <a:off x="1383980" y="3821480"/>
              <a:ext cx="1925280" cy="27000"/>
            </p14:xfrm>
          </p:contentPart>
        </mc:Choice>
        <mc:Fallback xmlns="">
          <p:pic>
            <p:nvPicPr>
              <p:cNvPr id="4" name="Ink 3">
                <a:extLst>
                  <a:ext uri="{FF2B5EF4-FFF2-40B4-BE49-F238E27FC236}">
                    <a16:creationId xmlns:a16="http://schemas.microsoft.com/office/drawing/2014/main" id="{5E6E8AEB-0CA6-4FC7-A094-07271A7BC4DA}"/>
                  </a:ext>
                </a:extLst>
              </p:cNvPr>
              <p:cNvPicPr/>
              <p:nvPr/>
            </p:nvPicPr>
            <p:blipFill>
              <a:blip r:embed="rId8"/>
              <a:stretch>
                <a:fillRect/>
              </a:stretch>
            </p:blipFill>
            <p:spPr>
              <a:xfrm>
                <a:off x="1329980" y="3713840"/>
                <a:ext cx="2032920" cy="242640"/>
              </a:xfrm>
              <a:prstGeom prst="rect">
                <a:avLst/>
              </a:prstGeom>
            </p:spPr>
          </p:pic>
        </mc:Fallback>
      </mc:AlternateContent>
    </p:spTree>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Rectangle 4"/>
          <p:cNvSpPr/>
          <p:nvPr/>
        </p:nvSpPr>
        <p:spPr>
          <a:xfrm>
            <a:off x="2271486" y="6628042"/>
            <a:ext cx="4572000" cy="215444"/>
          </a:xfrm>
          <a:prstGeom prst="rect">
            <a:avLst/>
          </a:prstGeom>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http://www.timemaps.com/history/italy-500bc</a:t>
            </a:r>
            <a:endParaRPr kumimoji="0" lang="en-US" sz="800" b="1" i="1"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074" name="Picture 2" descr="http://www.timemaps.com/store/timemaps/2011/2/italy500b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152400"/>
            <a:ext cx="6809360" cy="6400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0A00050E-B40E-4E65-8D82-D67F05F44531}"/>
              </a:ext>
            </a:extLst>
          </p:cNvPr>
          <p:cNvSpPr/>
          <p:nvPr/>
        </p:nvSpPr>
        <p:spPr>
          <a:xfrm>
            <a:off x="284331" y="4953000"/>
            <a:ext cx="3068469" cy="830997"/>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Verdana" pitchFamily="34" charset="0"/>
                <a:ea typeface="+mn-ea"/>
                <a:cs typeface="+mn-cs"/>
              </a:rPr>
              <a:t>500 B.C.</a:t>
            </a:r>
            <a:endParaRPr kumimoji="0" lang="en-US" sz="4800" b="1" i="1" u="none" strike="noStrike" kern="1200" cap="none" spc="0" normalizeH="0" baseline="0" noProof="0" dirty="0">
              <a:ln>
                <a:noFill/>
              </a:ln>
              <a:solidFill>
                <a:srgbClr val="FF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65334930"/>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6723" name="Rectangle 3"/>
          <p:cNvSpPr>
            <a:spLocks noGrp="1" noChangeArrowheads="1"/>
          </p:cNvSpPr>
          <p:nvPr>
            <p:ph type="body" idx="1"/>
          </p:nvPr>
        </p:nvSpPr>
        <p:spPr>
          <a:xfrm>
            <a:off x="914400" y="2057400"/>
            <a:ext cx="7315200" cy="4278094"/>
          </a:xfrm>
        </p:spPr>
        <p:txBody>
          <a:bodyPr/>
          <a:lstStyle/>
          <a:p>
            <a:pPr eaLnBrk="1" hangingPunct="1">
              <a:spcBef>
                <a:spcPts val="0"/>
              </a:spcBef>
            </a:pPr>
            <a:r>
              <a:rPr lang="en-US" dirty="0">
                <a:solidFill>
                  <a:schemeClr val="bg1">
                    <a:lumMod val="75000"/>
                  </a:schemeClr>
                </a:solidFill>
              </a:rPr>
              <a:t>Because of industrialization, northern Italians have had the benefit of a thriving economy and a relatively prosperous existence</a:t>
            </a:r>
          </a:p>
          <a:p>
            <a:pPr eaLnBrk="1" hangingPunct="1">
              <a:spcBef>
                <a:spcPts val="0"/>
              </a:spcBef>
            </a:pPr>
            <a:endParaRPr lang="en-US" sz="1600" dirty="0"/>
          </a:p>
          <a:p>
            <a:pPr eaLnBrk="1" hangingPunct="1">
              <a:spcBef>
                <a:spcPts val="0"/>
              </a:spcBef>
            </a:pPr>
            <a:r>
              <a:rPr lang="en-US" dirty="0"/>
              <a:t>Southern Italians, who have relied on farming for their livelihood, have tended to be poorer and less educated</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780FB166-3560-47EF-8001-E9FFD01AA5D9}"/>
                  </a:ext>
                </a:extLst>
              </p14:cNvPr>
              <p14:cNvContentPartPr/>
              <p14:nvPr/>
            </p14:nvContentPartPr>
            <p14:xfrm>
              <a:off x="1414629" y="4483952"/>
              <a:ext cx="2887200" cy="69480"/>
            </p14:xfrm>
          </p:contentPart>
        </mc:Choice>
        <mc:Fallback xmlns="">
          <p:pic>
            <p:nvPicPr>
              <p:cNvPr id="7" name="Ink 6">
                <a:extLst>
                  <a:ext uri="{FF2B5EF4-FFF2-40B4-BE49-F238E27FC236}">
                    <a16:creationId xmlns:a16="http://schemas.microsoft.com/office/drawing/2014/main" id="{780FB166-3560-47EF-8001-E9FFD01AA5D9}"/>
                  </a:ext>
                </a:extLst>
              </p:cNvPr>
              <p:cNvPicPr/>
              <p:nvPr/>
            </p:nvPicPr>
            <p:blipFill>
              <a:blip r:embed="rId4"/>
              <a:stretch>
                <a:fillRect/>
              </a:stretch>
            </p:blipFill>
            <p:spPr>
              <a:xfrm>
                <a:off x="1360989" y="4376312"/>
                <a:ext cx="2994840" cy="285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01E4697F-48A8-4512-8869-352A6B35984C}"/>
                  </a:ext>
                </a:extLst>
              </p14:cNvPr>
              <p14:cNvContentPartPr/>
              <p14:nvPr/>
            </p14:nvContentPartPr>
            <p14:xfrm>
              <a:off x="6496749" y="4533272"/>
              <a:ext cx="1452960" cy="48960"/>
            </p14:xfrm>
          </p:contentPart>
        </mc:Choice>
        <mc:Fallback xmlns="">
          <p:pic>
            <p:nvPicPr>
              <p:cNvPr id="8" name="Ink 7">
                <a:extLst>
                  <a:ext uri="{FF2B5EF4-FFF2-40B4-BE49-F238E27FC236}">
                    <a16:creationId xmlns:a16="http://schemas.microsoft.com/office/drawing/2014/main" id="{01E4697F-48A8-4512-8869-352A6B35984C}"/>
                  </a:ext>
                </a:extLst>
              </p:cNvPr>
              <p:cNvPicPr/>
              <p:nvPr/>
            </p:nvPicPr>
            <p:blipFill>
              <a:blip r:embed="rId6"/>
              <a:stretch>
                <a:fillRect/>
              </a:stretch>
            </p:blipFill>
            <p:spPr>
              <a:xfrm>
                <a:off x="6442749" y="4425272"/>
                <a:ext cx="1560600" cy="264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3634916A-C8F0-41F2-891F-75BFE3671829}"/>
                  </a:ext>
                </a:extLst>
              </p14:cNvPr>
              <p14:cNvContentPartPr/>
              <p14:nvPr/>
            </p14:nvContentPartPr>
            <p14:xfrm>
              <a:off x="1462509" y="4985072"/>
              <a:ext cx="1416240" cy="59040"/>
            </p14:xfrm>
          </p:contentPart>
        </mc:Choice>
        <mc:Fallback xmlns="">
          <p:pic>
            <p:nvPicPr>
              <p:cNvPr id="9" name="Ink 8">
                <a:extLst>
                  <a:ext uri="{FF2B5EF4-FFF2-40B4-BE49-F238E27FC236}">
                    <a16:creationId xmlns:a16="http://schemas.microsoft.com/office/drawing/2014/main" id="{3634916A-C8F0-41F2-891F-75BFE3671829}"/>
                  </a:ext>
                </a:extLst>
              </p:cNvPr>
              <p:cNvPicPr/>
              <p:nvPr/>
            </p:nvPicPr>
            <p:blipFill>
              <a:blip r:embed="rId8"/>
              <a:stretch>
                <a:fillRect/>
              </a:stretch>
            </p:blipFill>
            <p:spPr>
              <a:xfrm>
                <a:off x="1408869" y="4877432"/>
                <a:ext cx="152388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0" name="Ink 9">
                <a:extLst>
                  <a:ext uri="{FF2B5EF4-FFF2-40B4-BE49-F238E27FC236}">
                    <a16:creationId xmlns:a16="http://schemas.microsoft.com/office/drawing/2014/main" id="{0E6D186F-89D2-42DD-AFB1-D996B1C3A914}"/>
                  </a:ext>
                </a:extLst>
              </p14:cNvPr>
              <p14:cNvContentPartPr/>
              <p14:nvPr/>
            </p14:nvContentPartPr>
            <p14:xfrm>
              <a:off x="3753549" y="5543792"/>
              <a:ext cx="1020240" cy="29520"/>
            </p14:xfrm>
          </p:contentPart>
        </mc:Choice>
        <mc:Fallback xmlns="">
          <p:pic>
            <p:nvPicPr>
              <p:cNvPr id="10" name="Ink 9">
                <a:extLst>
                  <a:ext uri="{FF2B5EF4-FFF2-40B4-BE49-F238E27FC236}">
                    <a16:creationId xmlns:a16="http://schemas.microsoft.com/office/drawing/2014/main" id="{0E6D186F-89D2-42DD-AFB1-D996B1C3A914}"/>
                  </a:ext>
                </a:extLst>
              </p:cNvPr>
              <p:cNvPicPr/>
              <p:nvPr/>
            </p:nvPicPr>
            <p:blipFill>
              <a:blip r:embed="rId10"/>
              <a:stretch>
                <a:fillRect/>
              </a:stretch>
            </p:blipFill>
            <p:spPr>
              <a:xfrm>
                <a:off x="3699549" y="5436152"/>
                <a:ext cx="1127880" cy="245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1" name="Ink 10">
                <a:extLst>
                  <a:ext uri="{FF2B5EF4-FFF2-40B4-BE49-F238E27FC236}">
                    <a16:creationId xmlns:a16="http://schemas.microsoft.com/office/drawing/2014/main" id="{73A708E7-2EDB-4196-8305-3F0B251D4322}"/>
                  </a:ext>
                </a:extLst>
              </p14:cNvPr>
              <p14:cNvContentPartPr/>
              <p14:nvPr/>
            </p14:nvContentPartPr>
            <p14:xfrm>
              <a:off x="5842269" y="5534072"/>
              <a:ext cx="591840" cy="13680"/>
            </p14:xfrm>
          </p:contentPart>
        </mc:Choice>
        <mc:Fallback xmlns="">
          <p:pic>
            <p:nvPicPr>
              <p:cNvPr id="11" name="Ink 10">
                <a:extLst>
                  <a:ext uri="{FF2B5EF4-FFF2-40B4-BE49-F238E27FC236}">
                    <a16:creationId xmlns:a16="http://schemas.microsoft.com/office/drawing/2014/main" id="{73A708E7-2EDB-4196-8305-3F0B251D4322}"/>
                  </a:ext>
                </a:extLst>
              </p:cNvPr>
              <p:cNvPicPr/>
              <p:nvPr/>
            </p:nvPicPr>
            <p:blipFill>
              <a:blip r:embed="rId12"/>
              <a:stretch>
                <a:fillRect/>
              </a:stretch>
            </p:blipFill>
            <p:spPr>
              <a:xfrm>
                <a:off x="5788629" y="5426432"/>
                <a:ext cx="69948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2" name="Ink 11">
                <a:extLst>
                  <a:ext uri="{FF2B5EF4-FFF2-40B4-BE49-F238E27FC236}">
                    <a16:creationId xmlns:a16="http://schemas.microsoft.com/office/drawing/2014/main" id="{D87F0C21-F6CA-4604-8AE1-E5542BDEF2A1}"/>
                  </a:ext>
                </a:extLst>
              </p14:cNvPr>
              <p14:cNvContentPartPr/>
              <p14:nvPr/>
            </p14:nvContentPartPr>
            <p14:xfrm>
              <a:off x="1404909" y="5967152"/>
              <a:ext cx="1569600" cy="87120"/>
            </p14:xfrm>
          </p:contentPart>
        </mc:Choice>
        <mc:Fallback xmlns="">
          <p:pic>
            <p:nvPicPr>
              <p:cNvPr id="12" name="Ink 11">
                <a:extLst>
                  <a:ext uri="{FF2B5EF4-FFF2-40B4-BE49-F238E27FC236}">
                    <a16:creationId xmlns:a16="http://schemas.microsoft.com/office/drawing/2014/main" id="{D87F0C21-F6CA-4604-8AE1-E5542BDEF2A1}"/>
                  </a:ext>
                </a:extLst>
              </p:cNvPr>
              <p:cNvPicPr/>
              <p:nvPr/>
            </p:nvPicPr>
            <p:blipFill>
              <a:blip r:embed="rId14"/>
              <a:stretch>
                <a:fillRect/>
              </a:stretch>
            </p:blipFill>
            <p:spPr>
              <a:xfrm>
                <a:off x="1350909" y="5859512"/>
                <a:ext cx="1677240" cy="30276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3" name="Ink 12">
                <a:extLst>
                  <a:ext uri="{FF2B5EF4-FFF2-40B4-BE49-F238E27FC236}">
                    <a16:creationId xmlns:a16="http://schemas.microsoft.com/office/drawing/2014/main" id="{6BCC84BA-16B6-4465-AA72-CE0FB91633A3}"/>
                  </a:ext>
                </a:extLst>
              </p14:cNvPr>
              <p14:cNvContentPartPr/>
              <p14:nvPr/>
            </p14:nvContentPartPr>
            <p14:xfrm>
              <a:off x="-462411" y="1048472"/>
              <a:ext cx="360" cy="360"/>
            </p14:xfrm>
          </p:contentPart>
        </mc:Choice>
        <mc:Fallback xmlns="">
          <p:pic>
            <p:nvPicPr>
              <p:cNvPr id="13" name="Ink 12">
                <a:extLst>
                  <a:ext uri="{FF2B5EF4-FFF2-40B4-BE49-F238E27FC236}">
                    <a16:creationId xmlns:a16="http://schemas.microsoft.com/office/drawing/2014/main" id="{6BCC84BA-16B6-4465-AA72-CE0FB91633A3}"/>
                  </a:ext>
                </a:extLst>
              </p:cNvPr>
              <p:cNvPicPr/>
              <p:nvPr/>
            </p:nvPicPr>
            <p:blipFill>
              <a:blip r:embed="rId16"/>
              <a:stretch>
                <a:fillRect/>
              </a:stretch>
            </p:blipFill>
            <p:spPr>
              <a:xfrm>
                <a:off x="-516411" y="940832"/>
                <a:ext cx="108000" cy="216000"/>
              </a:xfrm>
              <a:prstGeom prst="rect">
                <a:avLst/>
              </a:prstGeom>
            </p:spPr>
          </p:pic>
        </mc:Fallback>
      </mc:AlternateContent>
    </p:spTree>
    <p:extLst>
      <p:ext uri="{BB962C8B-B14F-4D97-AF65-F5344CB8AC3E}">
        <p14:creationId xmlns:p14="http://schemas.microsoft.com/office/powerpoint/2010/main" val="2455236145"/>
      </p:ext>
    </p:extLst>
  </p:cSld>
  <p:clrMapOvr>
    <a:masterClrMapping/>
  </p:clrMapOvr>
  <p:transition/>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1539" name="Rectangle 3"/>
          <p:cNvSpPr>
            <a:spLocks noGrp="1" noChangeArrowheads="1"/>
          </p:cNvSpPr>
          <p:nvPr>
            <p:ph type="body" idx="1"/>
          </p:nvPr>
        </p:nvSpPr>
        <p:spPr>
          <a:xfrm>
            <a:off x="914400" y="1600200"/>
            <a:ext cx="7315200" cy="4585871"/>
          </a:xfrm>
        </p:spPr>
        <p:txBody>
          <a:bodyPr/>
          <a:lstStyle/>
          <a:p>
            <a:pPr eaLnBrk="1" hangingPunct="1">
              <a:spcBef>
                <a:spcPts val="0"/>
              </a:spcBef>
            </a:pPr>
            <a:r>
              <a:rPr lang="en-US" sz="2800" dirty="0"/>
              <a:t>Today poverty still exists in some areas, particularly in the south</a:t>
            </a:r>
          </a:p>
          <a:p>
            <a:pPr eaLnBrk="1" hangingPunct="1">
              <a:spcBef>
                <a:spcPts val="0"/>
              </a:spcBef>
            </a:pPr>
            <a:endParaRPr lang="en-US" sz="2800" dirty="0"/>
          </a:p>
          <a:p>
            <a:pPr eaLnBrk="1" hangingPunct="1">
              <a:spcBef>
                <a:spcPts val="0"/>
              </a:spcBef>
            </a:pPr>
            <a:r>
              <a:rPr lang="en-US" sz="2800" dirty="0">
                <a:solidFill>
                  <a:schemeClr val="bg1"/>
                </a:solidFill>
              </a:rPr>
              <a:t>Italian industry has become increasingly successful, but success is not shared equally by everyone</a:t>
            </a:r>
          </a:p>
          <a:p>
            <a:pPr eaLnBrk="1" hangingPunct="1">
              <a:spcBef>
                <a:spcPts val="0"/>
              </a:spcBef>
            </a:pPr>
            <a:endParaRPr lang="en-US" sz="2800" dirty="0">
              <a:solidFill>
                <a:schemeClr val="bg1"/>
              </a:solidFill>
            </a:endParaRPr>
          </a:p>
          <a:p>
            <a:pPr lvl="1" eaLnBrk="1" hangingPunct="1">
              <a:spcBef>
                <a:spcPts val="0"/>
              </a:spcBef>
            </a:pPr>
            <a:r>
              <a:rPr lang="en-US" sz="2400" dirty="0">
                <a:solidFill>
                  <a:schemeClr val="bg1"/>
                </a:solidFill>
              </a:rPr>
              <a:t>Because northern companies believe there is a difference in the northern and southern work ethic, they are reluctant to locate branches in the south</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0596BBC-98EB-4630-BE65-C82C6C24EDAD}"/>
                  </a:ext>
                </a:extLst>
              </p14:cNvPr>
              <p14:cNvContentPartPr/>
              <p14:nvPr/>
            </p14:nvContentPartPr>
            <p14:xfrm>
              <a:off x="2451020" y="1853000"/>
              <a:ext cx="1111680" cy="51480"/>
            </p14:xfrm>
          </p:contentPart>
        </mc:Choice>
        <mc:Fallback xmlns="">
          <p:pic>
            <p:nvPicPr>
              <p:cNvPr id="2" name="Ink 1">
                <a:extLst>
                  <a:ext uri="{FF2B5EF4-FFF2-40B4-BE49-F238E27FC236}">
                    <a16:creationId xmlns:a16="http://schemas.microsoft.com/office/drawing/2014/main" id="{80596BBC-98EB-4630-BE65-C82C6C24EDAD}"/>
                  </a:ext>
                </a:extLst>
              </p:cNvPr>
              <p:cNvPicPr/>
              <p:nvPr/>
            </p:nvPicPr>
            <p:blipFill>
              <a:blip r:embed="rId4"/>
              <a:stretch>
                <a:fillRect/>
              </a:stretch>
            </p:blipFill>
            <p:spPr>
              <a:xfrm>
                <a:off x="2397020" y="1745360"/>
                <a:ext cx="121932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3C50CEB0-0ABC-4E04-A317-7336AFB20D95}"/>
                  </a:ext>
                </a:extLst>
              </p14:cNvPr>
              <p14:cNvContentPartPr/>
              <p14:nvPr/>
            </p14:nvContentPartPr>
            <p14:xfrm>
              <a:off x="3199820" y="2272400"/>
              <a:ext cx="1718640" cy="51120"/>
            </p14:xfrm>
          </p:contentPart>
        </mc:Choice>
        <mc:Fallback xmlns="">
          <p:pic>
            <p:nvPicPr>
              <p:cNvPr id="3" name="Ink 2">
                <a:extLst>
                  <a:ext uri="{FF2B5EF4-FFF2-40B4-BE49-F238E27FC236}">
                    <a16:creationId xmlns:a16="http://schemas.microsoft.com/office/drawing/2014/main" id="{3C50CEB0-0ABC-4E04-A317-7336AFB20D95}"/>
                  </a:ext>
                </a:extLst>
              </p:cNvPr>
              <p:cNvPicPr/>
              <p:nvPr/>
            </p:nvPicPr>
            <p:blipFill>
              <a:blip r:embed="rId6"/>
              <a:stretch>
                <a:fillRect/>
              </a:stretch>
            </p:blipFill>
            <p:spPr>
              <a:xfrm>
                <a:off x="3145820" y="2164760"/>
                <a:ext cx="1826280" cy="266760"/>
              </a:xfrm>
              <a:prstGeom prst="rect">
                <a:avLst/>
              </a:prstGeom>
            </p:spPr>
          </p:pic>
        </mc:Fallback>
      </mc:AlternateContent>
    </p:spTree>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153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1539" name="Rectangle 3"/>
          <p:cNvSpPr>
            <a:spLocks noGrp="1" noChangeArrowheads="1"/>
          </p:cNvSpPr>
          <p:nvPr>
            <p:ph type="body" idx="1"/>
          </p:nvPr>
        </p:nvSpPr>
        <p:spPr>
          <a:xfrm>
            <a:off x="914400" y="1600200"/>
            <a:ext cx="7315200" cy="4585871"/>
          </a:xfrm>
        </p:spPr>
        <p:txBody>
          <a:bodyPr/>
          <a:lstStyle/>
          <a:p>
            <a:pPr eaLnBrk="1" hangingPunct="1">
              <a:spcBef>
                <a:spcPts val="0"/>
              </a:spcBef>
            </a:pPr>
            <a:r>
              <a:rPr lang="en-US" sz="2800" dirty="0">
                <a:solidFill>
                  <a:schemeClr val="bg1">
                    <a:lumMod val="75000"/>
                  </a:schemeClr>
                </a:solidFill>
              </a:rPr>
              <a:t>Today poverty still exists in some areas, particularly in the south</a:t>
            </a:r>
          </a:p>
          <a:p>
            <a:pPr eaLnBrk="1" hangingPunct="1">
              <a:spcBef>
                <a:spcPts val="0"/>
              </a:spcBef>
            </a:pPr>
            <a:endParaRPr lang="en-US" sz="2800" dirty="0"/>
          </a:p>
          <a:p>
            <a:pPr eaLnBrk="1" hangingPunct="1">
              <a:spcBef>
                <a:spcPts val="0"/>
              </a:spcBef>
            </a:pPr>
            <a:r>
              <a:rPr lang="en-US" sz="2800" dirty="0"/>
              <a:t>Italian industry has become increasingly successful, but success is not shared equally by everyone</a:t>
            </a:r>
          </a:p>
          <a:p>
            <a:pPr eaLnBrk="1" hangingPunct="1">
              <a:spcBef>
                <a:spcPts val="0"/>
              </a:spcBef>
            </a:pPr>
            <a:endParaRPr lang="en-US" sz="2800" dirty="0"/>
          </a:p>
          <a:p>
            <a:pPr lvl="1" eaLnBrk="1" hangingPunct="1">
              <a:spcBef>
                <a:spcPts val="0"/>
              </a:spcBef>
            </a:pPr>
            <a:r>
              <a:rPr lang="en-US" sz="2400" dirty="0"/>
              <a:t>Because northern companies believe there is a difference in the northern and southern work ethic, they are reluctant to locate branches in the south</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1C2BDC2F-D8D6-4B33-A618-E097415D5195}"/>
                  </a:ext>
                </a:extLst>
              </p14:cNvPr>
              <p14:cNvContentPartPr/>
              <p14:nvPr/>
            </p14:nvContentPartPr>
            <p14:xfrm>
              <a:off x="2438060" y="3161960"/>
              <a:ext cx="1134360" cy="38880"/>
            </p14:xfrm>
          </p:contentPart>
        </mc:Choice>
        <mc:Fallback xmlns="">
          <p:pic>
            <p:nvPicPr>
              <p:cNvPr id="2" name="Ink 1">
                <a:extLst>
                  <a:ext uri="{FF2B5EF4-FFF2-40B4-BE49-F238E27FC236}">
                    <a16:creationId xmlns:a16="http://schemas.microsoft.com/office/drawing/2014/main" id="{1C2BDC2F-D8D6-4B33-A618-E097415D5195}"/>
                  </a:ext>
                </a:extLst>
              </p:cNvPr>
              <p:cNvPicPr/>
              <p:nvPr/>
            </p:nvPicPr>
            <p:blipFill>
              <a:blip r:embed="rId4"/>
              <a:stretch>
                <a:fillRect/>
              </a:stretch>
            </p:blipFill>
            <p:spPr>
              <a:xfrm>
                <a:off x="2384060" y="3053960"/>
                <a:ext cx="1242000" cy="2545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15C6BFE9-D794-40F5-9253-526666097B1B}"/>
                  </a:ext>
                </a:extLst>
              </p14:cNvPr>
              <p14:cNvContentPartPr/>
              <p14:nvPr/>
            </p14:nvContentPartPr>
            <p14:xfrm>
              <a:off x="1383980" y="3592520"/>
              <a:ext cx="1539720" cy="40320"/>
            </p14:xfrm>
          </p:contentPart>
        </mc:Choice>
        <mc:Fallback xmlns="">
          <p:pic>
            <p:nvPicPr>
              <p:cNvPr id="3" name="Ink 2">
                <a:extLst>
                  <a:ext uri="{FF2B5EF4-FFF2-40B4-BE49-F238E27FC236}">
                    <a16:creationId xmlns:a16="http://schemas.microsoft.com/office/drawing/2014/main" id="{15C6BFE9-D794-40F5-9253-526666097B1B}"/>
                  </a:ext>
                </a:extLst>
              </p:cNvPr>
              <p:cNvPicPr/>
              <p:nvPr/>
            </p:nvPicPr>
            <p:blipFill>
              <a:blip r:embed="rId6"/>
              <a:stretch>
                <a:fillRect/>
              </a:stretch>
            </p:blipFill>
            <p:spPr>
              <a:xfrm>
                <a:off x="1329980" y="3484880"/>
                <a:ext cx="1647360" cy="2559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8CEA2466-CABD-46EB-9E14-D50181A679F2}"/>
                  </a:ext>
                </a:extLst>
              </p14:cNvPr>
              <p14:cNvContentPartPr/>
              <p14:nvPr/>
            </p14:nvContentPartPr>
            <p14:xfrm>
              <a:off x="3250940" y="3542480"/>
              <a:ext cx="3949200" cy="90720"/>
            </p14:xfrm>
          </p:contentPart>
        </mc:Choice>
        <mc:Fallback xmlns="">
          <p:pic>
            <p:nvPicPr>
              <p:cNvPr id="4" name="Ink 3">
                <a:extLst>
                  <a:ext uri="{FF2B5EF4-FFF2-40B4-BE49-F238E27FC236}">
                    <a16:creationId xmlns:a16="http://schemas.microsoft.com/office/drawing/2014/main" id="{8CEA2466-CABD-46EB-9E14-D50181A679F2}"/>
                  </a:ext>
                </a:extLst>
              </p:cNvPr>
              <p:cNvPicPr/>
              <p:nvPr/>
            </p:nvPicPr>
            <p:blipFill>
              <a:blip r:embed="rId8"/>
              <a:stretch>
                <a:fillRect/>
              </a:stretch>
            </p:blipFill>
            <p:spPr>
              <a:xfrm>
                <a:off x="3196940" y="3434480"/>
                <a:ext cx="4056840" cy="3063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B7885CF9-7E73-4D09-A911-73E4F2500D48}"/>
                  </a:ext>
                </a:extLst>
              </p14:cNvPr>
              <p14:cNvContentPartPr/>
              <p14:nvPr/>
            </p14:nvContentPartPr>
            <p14:xfrm>
              <a:off x="7124540" y="5168600"/>
              <a:ext cx="558360" cy="360"/>
            </p14:xfrm>
          </p:contentPart>
        </mc:Choice>
        <mc:Fallback xmlns="">
          <p:pic>
            <p:nvPicPr>
              <p:cNvPr id="6" name="Ink 5">
                <a:extLst>
                  <a:ext uri="{FF2B5EF4-FFF2-40B4-BE49-F238E27FC236}">
                    <a16:creationId xmlns:a16="http://schemas.microsoft.com/office/drawing/2014/main" id="{B7885CF9-7E73-4D09-A911-73E4F2500D48}"/>
                  </a:ext>
                </a:extLst>
              </p:cNvPr>
              <p:cNvPicPr/>
              <p:nvPr/>
            </p:nvPicPr>
            <p:blipFill>
              <a:blip r:embed="rId10"/>
              <a:stretch>
                <a:fillRect/>
              </a:stretch>
            </p:blipFill>
            <p:spPr>
              <a:xfrm>
                <a:off x="7070540" y="5060960"/>
                <a:ext cx="666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7" name="Ink 6">
                <a:extLst>
                  <a:ext uri="{FF2B5EF4-FFF2-40B4-BE49-F238E27FC236}">
                    <a16:creationId xmlns:a16="http://schemas.microsoft.com/office/drawing/2014/main" id="{1F307AB4-4609-4A22-A021-B84F940015DD}"/>
                  </a:ext>
                </a:extLst>
              </p14:cNvPr>
              <p14:cNvContentPartPr/>
              <p14:nvPr/>
            </p14:nvContentPartPr>
            <p14:xfrm>
              <a:off x="1752620" y="5510600"/>
              <a:ext cx="566640" cy="13320"/>
            </p14:xfrm>
          </p:contentPart>
        </mc:Choice>
        <mc:Fallback xmlns="">
          <p:pic>
            <p:nvPicPr>
              <p:cNvPr id="7" name="Ink 6">
                <a:extLst>
                  <a:ext uri="{FF2B5EF4-FFF2-40B4-BE49-F238E27FC236}">
                    <a16:creationId xmlns:a16="http://schemas.microsoft.com/office/drawing/2014/main" id="{1F307AB4-4609-4A22-A021-B84F940015DD}"/>
                  </a:ext>
                </a:extLst>
              </p:cNvPr>
              <p:cNvPicPr/>
              <p:nvPr/>
            </p:nvPicPr>
            <p:blipFill>
              <a:blip r:embed="rId12"/>
              <a:stretch>
                <a:fillRect/>
              </a:stretch>
            </p:blipFill>
            <p:spPr>
              <a:xfrm>
                <a:off x="1698620" y="5402600"/>
                <a:ext cx="674280" cy="228960"/>
              </a:xfrm>
              <a:prstGeom prst="rect">
                <a:avLst/>
              </a:prstGeom>
            </p:spPr>
          </p:pic>
        </mc:Fallback>
      </mc:AlternateContent>
    </p:spTree>
    <p:extLst>
      <p:ext uri="{BB962C8B-B14F-4D97-AF65-F5344CB8AC3E}">
        <p14:creationId xmlns:p14="http://schemas.microsoft.com/office/powerpoint/2010/main" val="537537050"/>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322563" name="Rectangle 3"/>
          <p:cNvSpPr>
            <a:spLocks noGrp="1" noChangeArrowheads="1"/>
          </p:cNvSpPr>
          <p:nvPr>
            <p:ph type="body" idx="1"/>
          </p:nvPr>
        </p:nvSpPr>
        <p:spPr>
          <a:xfrm>
            <a:off x="914400" y="2461020"/>
            <a:ext cx="7315200" cy="3046988"/>
          </a:xfrm>
        </p:spPr>
        <p:txBody>
          <a:bodyPr/>
          <a:lstStyle/>
          <a:p>
            <a:pPr eaLnBrk="1" hangingPunct="1">
              <a:spcBef>
                <a:spcPts val="0"/>
              </a:spcBef>
            </a:pPr>
            <a:r>
              <a:rPr lang="en-US" dirty="0"/>
              <a:t>The large migration of workers from the south to the north has left behind people who are not willing to give up customs and traditions that have been followed since early European civilization</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86999A31-B475-4BD9-B752-1986D56C3A7B}"/>
                  </a:ext>
                </a:extLst>
              </p14:cNvPr>
              <p14:cNvContentPartPr/>
              <p14:nvPr/>
            </p14:nvContentPartPr>
            <p14:xfrm>
              <a:off x="2183900" y="2665880"/>
              <a:ext cx="5478480" cy="102960"/>
            </p14:xfrm>
          </p:contentPart>
        </mc:Choice>
        <mc:Fallback xmlns="">
          <p:pic>
            <p:nvPicPr>
              <p:cNvPr id="2" name="Ink 1">
                <a:extLst>
                  <a:ext uri="{FF2B5EF4-FFF2-40B4-BE49-F238E27FC236}">
                    <a16:creationId xmlns:a16="http://schemas.microsoft.com/office/drawing/2014/main" id="{86999A31-B475-4BD9-B752-1986D56C3A7B}"/>
                  </a:ext>
                </a:extLst>
              </p:cNvPr>
              <p:cNvPicPr/>
              <p:nvPr/>
            </p:nvPicPr>
            <p:blipFill>
              <a:blip r:embed="rId4"/>
              <a:stretch>
                <a:fillRect/>
              </a:stretch>
            </p:blipFill>
            <p:spPr>
              <a:xfrm>
                <a:off x="2129900" y="2558240"/>
                <a:ext cx="5586120" cy="318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A7B78DCC-30BB-46A6-9D58-5702485FBF43}"/>
                  </a:ext>
                </a:extLst>
              </p14:cNvPr>
              <p14:cNvContentPartPr/>
              <p14:nvPr/>
            </p14:nvContentPartPr>
            <p14:xfrm>
              <a:off x="1358780" y="3161600"/>
              <a:ext cx="3720240" cy="77760"/>
            </p14:xfrm>
          </p:contentPart>
        </mc:Choice>
        <mc:Fallback xmlns="">
          <p:pic>
            <p:nvPicPr>
              <p:cNvPr id="3" name="Ink 2">
                <a:extLst>
                  <a:ext uri="{FF2B5EF4-FFF2-40B4-BE49-F238E27FC236}">
                    <a16:creationId xmlns:a16="http://schemas.microsoft.com/office/drawing/2014/main" id="{A7B78DCC-30BB-46A6-9D58-5702485FBF43}"/>
                  </a:ext>
                </a:extLst>
              </p:cNvPr>
              <p:cNvPicPr/>
              <p:nvPr/>
            </p:nvPicPr>
            <p:blipFill>
              <a:blip r:embed="rId6"/>
              <a:stretch>
                <a:fillRect/>
              </a:stretch>
            </p:blipFill>
            <p:spPr>
              <a:xfrm>
                <a:off x="1304780" y="3053600"/>
                <a:ext cx="3827880" cy="293400"/>
              </a:xfrm>
              <a:prstGeom prst="rect">
                <a:avLst/>
              </a:prstGeom>
            </p:spPr>
          </p:pic>
        </mc:Fallback>
      </mc:AlternateContent>
    </p:spTree>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7747" name="Rectangle 3"/>
          <p:cNvSpPr>
            <a:spLocks noGrp="1" noChangeArrowheads="1"/>
          </p:cNvSpPr>
          <p:nvPr>
            <p:ph type="body" idx="1"/>
          </p:nvPr>
        </p:nvSpPr>
        <p:spPr>
          <a:xfrm>
            <a:off x="914400" y="1536984"/>
            <a:ext cx="7315200" cy="4678204"/>
          </a:xfrm>
        </p:spPr>
        <p:txBody>
          <a:bodyPr/>
          <a:lstStyle/>
          <a:p>
            <a:pPr marL="0" indent="0" algn="ctr" eaLnBrk="1" hangingPunct="1">
              <a:spcBef>
                <a:spcPts val="0"/>
              </a:spcBef>
              <a:buNone/>
            </a:pPr>
            <a:r>
              <a:rPr lang="en-US" sz="2400" dirty="0">
                <a:solidFill>
                  <a:schemeClr val="accent1">
                    <a:lumMod val="90000"/>
                  </a:schemeClr>
                </a:solidFill>
              </a:rPr>
              <a:t>“The people from the [northern and southern] regions are similar in that </a:t>
            </a:r>
          </a:p>
          <a:p>
            <a:pPr marL="0" indent="0" algn="ctr" eaLnBrk="1" hangingPunct="1">
              <a:spcBef>
                <a:spcPts val="0"/>
              </a:spcBef>
              <a:buNone/>
            </a:pPr>
            <a:r>
              <a:rPr lang="en-US" sz="2800" dirty="0"/>
              <a:t>they love life and enjoy </a:t>
            </a:r>
          </a:p>
          <a:p>
            <a:pPr marL="0" indent="0" algn="ctr" eaLnBrk="1" hangingPunct="1">
              <a:spcBef>
                <a:spcPts val="0"/>
              </a:spcBef>
              <a:buNone/>
            </a:pPr>
            <a:r>
              <a:rPr lang="en-US" sz="2800" dirty="0"/>
              <a:t>creating the illusion of a show.”</a:t>
            </a:r>
          </a:p>
          <a:p>
            <a:pPr marL="0" indent="0" algn="ctr" eaLnBrk="1" hangingPunct="1">
              <a:spcBef>
                <a:spcPts val="0"/>
              </a:spcBef>
              <a:buNone/>
            </a:pPr>
            <a:endParaRPr lang="en-US" sz="1800" dirty="0">
              <a:solidFill>
                <a:schemeClr val="accent1">
                  <a:lumMod val="90000"/>
                </a:schemeClr>
              </a:solidFill>
            </a:endParaRPr>
          </a:p>
          <a:p>
            <a:pPr marL="0" indent="0" algn="ctr" eaLnBrk="1" hangingPunct="1">
              <a:spcBef>
                <a:spcPts val="0"/>
              </a:spcBef>
              <a:buNone/>
            </a:pPr>
            <a:r>
              <a:rPr lang="en-US" sz="2400" dirty="0">
                <a:solidFill>
                  <a:schemeClr val="accent1">
                    <a:lumMod val="90000"/>
                  </a:schemeClr>
                </a:solidFill>
              </a:rPr>
              <a:t>“However, the difference between the people from these two regions is that </a:t>
            </a:r>
          </a:p>
          <a:p>
            <a:pPr marL="0" indent="0" algn="ctr" eaLnBrk="1" hangingPunct="1">
              <a:spcBef>
                <a:spcPts val="0"/>
              </a:spcBef>
              <a:buNone/>
            </a:pPr>
            <a:r>
              <a:rPr lang="en-US" b="1" dirty="0"/>
              <a:t>southerners tend </a:t>
            </a:r>
          </a:p>
          <a:p>
            <a:pPr marL="0" indent="0" algn="ctr" eaLnBrk="1" hangingPunct="1">
              <a:spcBef>
                <a:spcPts val="0"/>
              </a:spcBef>
              <a:buNone/>
            </a:pPr>
            <a:r>
              <a:rPr lang="en-US" b="1" dirty="0"/>
              <a:t>to cling to past ways of living </a:t>
            </a:r>
          </a:p>
          <a:p>
            <a:pPr marL="0" indent="0" algn="ctr" eaLnBrk="1" hangingPunct="1">
              <a:spcBef>
                <a:spcPts val="0"/>
              </a:spcBef>
              <a:buNone/>
            </a:pPr>
            <a:r>
              <a:rPr lang="en-US" b="1" dirty="0"/>
              <a:t>whereas many northerners </a:t>
            </a:r>
          </a:p>
          <a:p>
            <a:pPr marL="0" indent="0" algn="ctr" eaLnBrk="1" hangingPunct="1">
              <a:spcBef>
                <a:spcPts val="0"/>
              </a:spcBef>
              <a:buNone/>
            </a:pPr>
            <a:r>
              <a:rPr lang="en-US" b="1" dirty="0"/>
              <a:t>look toward the future</a:t>
            </a:r>
            <a:r>
              <a:rPr lang="en-US" sz="2400" dirty="0">
                <a:solidFill>
                  <a:schemeClr val="accent1">
                    <a:lumMod val="90000"/>
                  </a:schemeClr>
                </a:solidFill>
              </a:rPr>
              <a:t>.”</a:t>
            </a:r>
            <a:endParaRPr lang="en-US" dirty="0">
              <a:solidFill>
                <a:schemeClr val="accent1">
                  <a:lumMod val="90000"/>
                </a:schemeClr>
              </a:solidFill>
            </a:endParaRP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C0E53514-5401-4D72-AC92-C93A5E09C00A}"/>
                  </a:ext>
                </a:extLst>
              </p14:cNvPr>
              <p14:cNvContentPartPr/>
              <p14:nvPr/>
            </p14:nvContentPartPr>
            <p14:xfrm>
              <a:off x="2895260" y="4375880"/>
              <a:ext cx="2318040" cy="57960"/>
            </p14:xfrm>
          </p:contentPart>
        </mc:Choice>
        <mc:Fallback xmlns="">
          <p:pic>
            <p:nvPicPr>
              <p:cNvPr id="2" name="Ink 1">
                <a:extLst>
                  <a:ext uri="{FF2B5EF4-FFF2-40B4-BE49-F238E27FC236}">
                    <a16:creationId xmlns:a16="http://schemas.microsoft.com/office/drawing/2014/main" id="{C0E53514-5401-4D72-AC92-C93A5E09C00A}"/>
                  </a:ext>
                </a:extLst>
              </p:cNvPr>
              <p:cNvPicPr/>
              <p:nvPr/>
            </p:nvPicPr>
            <p:blipFill>
              <a:blip r:embed="rId4"/>
              <a:stretch>
                <a:fillRect/>
              </a:stretch>
            </p:blipFill>
            <p:spPr>
              <a:xfrm>
                <a:off x="2841260" y="4267880"/>
                <a:ext cx="2425680" cy="2736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A8671A51-9E01-434B-BB5F-4FE29995DEF5}"/>
                  </a:ext>
                </a:extLst>
              </p14:cNvPr>
              <p14:cNvContentPartPr/>
              <p14:nvPr/>
            </p14:nvContentPartPr>
            <p14:xfrm>
              <a:off x="2311340" y="4875920"/>
              <a:ext cx="3276000" cy="78480"/>
            </p14:xfrm>
          </p:contentPart>
        </mc:Choice>
        <mc:Fallback xmlns="">
          <p:pic>
            <p:nvPicPr>
              <p:cNvPr id="3" name="Ink 2">
                <a:extLst>
                  <a:ext uri="{FF2B5EF4-FFF2-40B4-BE49-F238E27FC236}">
                    <a16:creationId xmlns:a16="http://schemas.microsoft.com/office/drawing/2014/main" id="{A8671A51-9E01-434B-BB5F-4FE29995DEF5}"/>
                  </a:ext>
                </a:extLst>
              </p:cNvPr>
              <p:cNvPicPr/>
              <p:nvPr/>
            </p:nvPicPr>
            <p:blipFill>
              <a:blip r:embed="rId6"/>
              <a:stretch>
                <a:fillRect/>
              </a:stretch>
            </p:blipFill>
            <p:spPr>
              <a:xfrm>
                <a:off x="2257340" y="4767920"/>
                <a:ext cx="3383640" cy="294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B4746834-FCB0-4D49-9B55-090F246A2495}"/>
                  </a:ext>
                </a:extLst>
              </p14:cNvPr>
              <p14:cNvContentPartPr/>
              <p14:nvPr/>
            </p14:nvContentPartPr>
            <p14:xfrm>
              <a:off x="4978220" y="5358680"/>
              <a:ext cx="2063880" cy="77400"/>
            </p14:xfrm>
          </p:contentPart>
        </mc:Choice>
        <mc:Fallback xmlns="">
          <p:pic>
            <p:nvPicPr>
              <p:cNvPr id="4" name="Ink 3">
                <a:extLst>
                  <a:ext uri="{FF2B5EF4-FFF2-40B4-BE49-F238E27FC236}">
                    <a16:creationId xmlns:a16="http://schemas.microsoft.com/office/drawing/2014/main" id="{B4746834-FCB0-4D49-9B55-090F246A2495}"/>
                  </a:ext>
                </a:extLst>
              </p:cNvPr>
              <p:cNvPicPr/>
              <p:nvPr/>
            </p:nvPicPr>
            <p:blipFill>
              <a:blip r:embed="rId8"/>
              <a:stretch>
                <a:fillRect/>
              </a:stretch>
            </p:blipFill>
            <p:spPr>
              <a:xfrm>
                <a:off x="4924220" y="5251040"/>
                <a:ext cx="217152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89F3998B-12A0-4CAC-A202-CA4B69C8EDE0}"/>
                  </a:ext>
                </a:extLst>
              </p14:cNvPr>
              <p14:cNvContentPartPr/>
              <p14:nvPr/>
            </p14:nvContentPartPr>
            <p14:xfrm>
              <a:off x="2438060" y="5853320"/>
              <a:ext cx="4068000" cy="104760"/>
            </p14:xfrm>
          </p:contentPart>
        </mc:Choice>
        <mc:Fallback xmlns="">
          <p:pic>
            <p:nvPicPr>
              <p:cNvPr id="6" name="Ink 5">
                <a:extLst>
                  <a:ext uri="{FF2B5EF4-FFF2-40B4-BE49-F238E27FC236}">
                    <a16:creationId xmlns:a16="http://schemas.microsoft.com/office/drawing/2014/main" id="{89F3998B-12A0-4CAC-A202-CA4B69C8EDE0}"/>
                  </a:ext>
                </a:extLst>
              </p:cNvPr>
              <p:cNvPicPr/>
              <p:nvPr/>
            </p:nvPicPr>
            <p:blipFill>
              <a:blip r:embed="rId10"/>
              <a:stretch>
                <a:fillRect/>
              </a:stretch>
            </p:blipFill>
            <p:spPr>
              <a:xfrm>
                <a:off x="2384060" y="5745320"/>
                <a:ext cx="4175640" cy="320400"/>
              </a:xfrm>
              <a:prstGeom prst="rect">
                <a:avLst/>
              </a:prstGeom>
            </p:spPr>
          </p:pic>
        </mc:Fallback>
      </mc:AlternateContent>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8771" name="Rectangle 3"/>
          <p:cNvSpPr>
            <a:spLocks noGrp="1" noChangeArrowheads="1"/>
          </p:cNvSpPr>
          <p:nvPr>
            <p:ph type="body" idx="1"/>
          </p:nvPr>
        </p:nvSpPr>
        <p:spPr>
          <a:xfrm>
            <a:off x="914400" y="1489531"/>
            <a:ext cx="7315200" cy="4893647"/>
          </a:xfrm>
        </p:spPr>
        <p:txBody>
          <a:bodyPr/>
          <a:lstStyle/>
          <a:p>
            <a:pPr marL="0" indent="0" algn="ctr" eaLnBrk="1" hangingPunct="1">
              <a:spcBef>
                <a:spcPts val="0"/>
              </a:spcBef>
              <a:buNone/>
            </a:pPr>
            <a:r>
              <a:rPr lang="en-US" sz="2800" dirty="0"/>
              <a:t>To most </a:t>
            </a:r>
          </a:p>
          <a:p>
            <a:pPr marL="0" indent="0" algn="ctr" eaLnBrk="1" hangingPunct="1">
              <a:spcBef>
                <a:spcPts val="0"/>
              </a:spcBef>
              <a:buNone/>
            </a:pPr>
            <a:r>
              <a:rPr lang="en-US" sz="3600" b="1" dirty="0"/>
              <a:t>northerners</a:t>
            </a:r>
            <a:r>
              <a:rPr lang="en-US" dirty="0"/>
              <a:t>, </a:t>
            </a:r>
          </a:p>
          <a:p>
            <a:pPr marL="0" indent="0" algn="ctr" eaLnBrk="1" hangingPunct="1">
              <a:spcBef>
                <a:spcPts val="0"/>
              </a:spcBef>
              <a:buNone/>
            </a:pPr>
            <a:r>
              <a:rPr lang="en-US" sz="3600" b="1" dirty="0"/>
              <a:t>wealth</a:t>
            </a:r>
            <a:endParaRPr lang="en-US" sz="3600" dirty="0"/>
          </a:p>
          <a:p>
            <a:pPr marL="0" indent="0" algn="ctr" eaLnBrk="1" hangingPunct="1">
              <a:spcBef>
                <a:spcPts val="0"/>
              </a:spcBef>
              <a:buNone/>
            </a:pPr>
            <a:r>
              <a:rPr lang="en-US" sz="2800" dirty="0"/>
              <a:t>is the way to ensure the lasting defense and prosperity of the family and close friends</a:t>
            </a:r>
          </a:p>
          <a:p>
            <a:pPr eaLnBrk="1" hangingPunct="1">
              <a:spcBef>
                <a:spcPts val="0"/>
              </a:spcBef>
            </a:pPr>
            <a:endParaRPr lang="en-US" sz="1200" dirty="0"/>
          </a:p>
          <a:p>
            <a:pPr lvl="1" eaLnBrk="1" hangingPunct="1">
              <a:spcBef>
                <a:spcPts val="0"/>
              </a:spcBef>
            </a:pPr>
            <a:r>
              <a:rPr lang="en-US" sz="2400" dirty="0"/>
              <a:t>“The northerner is perpetually trying to acquire wealth in its various forms”</a:t>
            </a:r>
          </a:p>
          <a:p>
            <a:pPr lvl="1" eaLnBrk="1" hangingPunct="1">
              <a:spcBef>
                <a:spcPts val="0"/>
              </a:spcBef>
            </a:pPr>
            <a:endParaRPr lang="en-US" sz="1600" dirty="0"/>
          </a:p>
          <a:p>
            <a:pPr lvl="2" eaLnBrk="1" hangingPunct="1">
              <a:spcBef>
                <a:spcPts val="0"/>
              </a:spcBef>
            </a:pPr>
            <a:r>
              <a:rPr lang="en-US" sz="2000" dirty="0"/>
              <a:t>S/he wants a job, a good job, and then a better job</a:t>
            </a:r>
          </a:p>
          <a:p>
            <a:pPr lvl="2" eaLnBrk="1" hangingPunct="1">
              <a:spcBef>
                <a:spcPts val="0"/>
              </a:spcBef>
            </a:pPr>
            <a:r>
              <a:rPr lang="en-US" sz="2000" dirty="0"/>
              <a:t>S/he also wants the scientific and technical knowledge that will ensure better paid employment and advancement</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C9A1BF4F-D26B-4C80-B02F-08A252BB62DE}"/>
                  </a:ext>
                </a:extLst>
              </p14:cNvPr>
              <p14:cNvContentPartPr/>
              <p14:nvPr/>
            </p14:nvContentPartPr>
            <p14:xfrm>
              <a:off x="3250940" y="2195000"/>
              <a:ext cx="2594160" cy="53640"/>
            </p14:xfrm>
          </p:contentPart>
        </mc:Choice>
        <mc:Fallback xmlns="">
          <p:pic>
            <p:nvPicPr>
              <p:cNvPr id="2" name="Ink 1">
                <a:extLst>
                  <a:ext uri="{FF2B5EF4-FFF2-40B4-BE49-F238E27FC236}">
                    <a16:creationId xmlns:a16="http://schemas.microsoft.com/office/drawing/2014/main" id="{C9A1BF4F-D26B-4C80-B02F-08A252BB62DE}"/>
                  </a:ext>
                </a:extLst>
              </p:cNvPr>
              <p:cNvPicPr/>
              <p:nvPr/>
            </p:nvPicPr>
            <p:blipFill>
              <a:blip r:embed="rId4"/>
              <a:stretch>
                <a:fillRect/>
              </a:stretch>
            </p:blipFill>
            <p:spPr>
              <a:xfrm>
                <a:off x="3196940" y="2087360"/>
                <a:ext cx="270180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B2D03301-DB8E-438B-BB82-3888AD2C9E94}"/>
                  </a:ext>
                </a:extLst>
              </p14:cNvPr>
              <p14:cNvContentPartPr/>
              <p14:nvPr/>
            </p14:nvContentPartPr>
            <p14:xfrm>
              <a:off x="3911180" y="2768120"/>
              <a:ext cx="1231200" cy="78120"/>
            </p14:xfrm>
          </p:contentPart>
        </mc:Choice>
        <mc:Fallback xmlns="">
          <p:pic>
            <p:nvPicPr>
              <p:cNvPr id="3" name="Ink 2">
                <a:extLst>
                  <a:ext uri="{FF2B5EF4-FFF2-40B4-BE49-F238E27FC236}">
                    <a16:creationId xmlns:a16="http://schemas.microsoft.com/office/drawing/2014/main" id="{B2D03301-DB8E-438B-BB82-3888AD2C9E94}"/>
                  </a:ext>
                </a:extLst>
              </p:cNvPr>
              <p:cNvPicPr/>
              <p:nvPr/>
            </p:nvPicPr>
            <p:blipFill>
              <a:blip r:embed="rId6"/>
              <a:stretch>
                <a:fillRect/>
              </a:stretch>
            </p:blipFill>
            <p:spPr>
              <a:xfrm>
                <a:off x="3857180" y="2660480"/>
                <a:ext cx="1338840" cy="293760"/>
              </a:xfrm>
              <a:prstGeom prst="rect">
                <a:avLst/>
              </a:prstGeom>
            </p:spPr>
          </p:pic>
        </mc:Fallback>
      </mc:AlternateContent>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89795" name="Rectangle 3"/>
          <p:cNvSpPr>
            <a:spLocks noGrp="1" noChangeArrowheads="1"/>
          </p:cNvSpPr>
          <p:nvPr>
            <p:ph type="body" idx="1"/>
          </p:nvPr>
        </p:nvSpPr>
        <p:spPr>
          <a:xfrm>
            <a:off x="914400" y="1371600"/>
            <a:ext cx="7315200" cy="4893647"/>
          </a:xfrm>
        </p:spPr>
        <p:txBody>
          <a:bodyPr/>
          <a:lstStyle/>
          <a:p>
            <a:pPr marL="0" indent="0" algn="ctr" eaLnBrk="1" hangingPunct="1">
              <a:lnSpc>
                <a:spcPct val="80000"/>
              </a:lnSpc>
              <a:buNone/>
            </a:pPr>
            <a:r>
              <a:rPr lang="en-US" sz="2800" dirty="0"/>
              <a:t>many </a:t>
            </a:r>
          </a:p>
          <a:p>
            <a:pPr marL="0" indent="0" algn="ctr" eaLnBrk="1" hangingPunct="1">
              <a:lnSpc>
                <a:spcPct val="80000"/>
              </a:lnSpc>
              <a:buNone/>
            </a:pPr>
            <a:r>
              <a:rPr lang="en-US" sz="3600" b="1" dirty="0"/>
              <a:t>southerners</a:t>
            </a:r>
            <a:r>
              <a:rPr lang="en-US" sz="2800" dirty="0"/>
              <a:t>, </a:t>
            </a:r>
          </a:p>
          <a:p>
            <a:pPr marL="0" indent="0" algn="ctr" eaLnBrk="1" hangingPunct="1">
              <a:lnSpc>
                <a:spcPct val="80000"/>
              </a:lnSpc>
              <a:buNone/>
            </a:pPr>
            <a:r>
              <a:rPr lang="en-US" sz="2000" dirty="0">
                <a:solidFill>
                  <a:schemeClr val="accent1">
                    <a:lumMod val="90000"/>
                  </a:schemeClr>
                </a:solidFill>
              </a:rPr>
              <a:t>on the other hand, </a:t>
            </a:r>
          </a:p>
          <a:p>
            <a:pPr marL="0" indent="0" algn="ctr" eaLnBrk="1" hangingPunct="1">
              <a:lnSpc>
                <a:spcPct val="80000"/>
              </a:lnSpc>
              <a:buNone/>
            </a:pPr>
            <a:r>
              <a:rPr lang="en-US" sz="2800" dirty="0"/>
              <a:t>want above all </a:t>
            </a:r>
          </a:p>
          <a:p>
            <a:pPr marL="0" indent="0" algn="ctr" eaLnBrk="1" hangingPunct="1">
              <a:lnSpc>
                <a:spcPct val="80000"/>
              </a:lnSpc>
              <a:buNone/>
            </a:pPr>
            <a:r>
              <a:rPr lang="en-US" sz="3600" b="1" dirty="0"/>
              <a:t>to be obeyed, admired, </a:t>
            </a:r>
          </a:p>
          <a:p>
            <a:pPr marL="0" indent="0" algn="ctr" eaLnBrk="1" hangingPunct="1">
              <a:lnSpc>
                <a:spcPct val="80000"/>
              </a:lnSpc>
              <a:buNone/>
            </a:pPr>
            <a:r>
              <a:rPr lang="en-US" sz="3600" b="1" dirty="0"/>
              <a:t>respected, and envied</a:t>
            </a:r>
          </a:p>
          <a:p>
            <a:pPr eaLnBrk="1" hangingPunct="1">
              <a:lnSpc>
                <a:spcPct val="80000"/>
              </a:lnSpc>
            </a:pPr>
            <a:endParaRPr lang="en-US" sz="1600" dirty="0"/>
          </a:p>
          <a:p>
            <a:pPr eaLnBrk="1" hangingPunct="1">
              <a:lnSpc>
                <a:spcPct val="80000"/>
              </a:lnSpc>
            </a:pPr>
            <a:r>
              <a:rPr lang="en-US" sz="2400" dirty="0"/>
              <a:t>They want wealth too, but frequently </a:t>
            </a:r>
            <a:br>
              <a:rPr lang="en-US" sz="2400" dirty="0"/>
            </a:br>
            <a:r>
              <a:rPr lang="en-US" sz="2400" dirty="0"/>
              <a:t>as an instrument to influence people</a:t>
            </a:r>
          </a:p>
          <a:p>
            <a:pPr eaLnBrk="1" hangingPunct="1">
              <a:lnSpc>
                <a:spcPct val="80000"/>
              </a:lnSpc>
            </a:pPr>
            <a:endParaRPr lang="en-US" sz="1200" dirty="0"/>
          </a:p>
          <a:p>
            <a:pPr eaLnBrk="1" hangingPunct="1">
              <a:lnSpc>
                <a:spcPct val="80000"/>
              </a:lnSpc>
            </a:pPr>
            <a:r>
              <a:rPr lang="en-US" sz="2400" dirty="0"/>
              <a:t>Southerners are preoccupied with </a:t>
            </a:r>
            <a:br>
              <a:rPr lang="en-US" sz="2400" dirty="0"/>
            </a:br>
            <a:r>
              <a:rPr lang="en-US" sz="2400" b="1" dirty="0"/>
              <a:t>commanding the respect of the audience </a:t>
            </a:r>
            <a:r>
              <a:rPr lang="en-US" sz="2400" dirty="0"/>
              <a:t>throughout the many operas of life</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FECCC31A-38CC-48E9-9DA9-D6FC82DEFA1C}"/>
                  </a:ext>
                </a:extLst>
              </p14:cNvPr>
              <p14:cNvContentPartPr/>
              <p14:nvPr/>
            </p14:nvContentPartPr>
            <p14:xfrm>
              <a:off x="3225740" y="2018600"/>
              <a:ext cx="2552400" cy="77400"/>
            </p14:xfrm>
          </p:contentPart>
        </mc:Choice>
        <mc:Fallback xmlns="">
          <p:pic>
            <p:nvPicPr>
              <p:cNvPr id="2" name="Ink 1">
                <a:extLst>
                  <a:ext uri="{FF2B5EF4-FFF2-40B4-BE49-F238E27FC236}">
                    <a16:creationId xmlns:a16="http://schemas.microsoft.com/office/drawing/2014/main" id="{FECCC31A-38CC-48E9-9DA9-D6FC82DEFA1C}"/>
                  </a:ext>
                </a:extLst>
              </p:cNvPr>
              <p:cNvPicPr/>
              <p:nvPr/>
            </p:nvPicPr>
            <p:blipFill>
              <a:blip r:embed="rId4"/>
              <a:stretch>
                <a:fillRect/>
              </a:stretch>
            </p:blipFill>
            <p:spPr>
              <a:xfrm>
                <a:off x="3171740" y="1910960"/>
                <a:ext cx="2660040" cy="2930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3" name="Ink 2">
                <a:extLst>
                  <a:ext uri="{FF2B5EF4-FFF2-40B4-BE49-F238E27FC236}">
                    <a16:creationId xmlns:a16="http://schemas.microsoft.com/office/drawing/2014/main" id="{6E516579-BBE1-4692-87AB-6582A3D6E983}"/>
                  </a:ext>
                </a:extLst>
              </p14:cNvPr>
              <p14:cNvContentPartPr/>
              <p14:nvPr/>
            </p14:nvContentPartPr>
            <p14:xfrm>
              <a:off x="3555500" y="2817800"/>
              <a:ext cx="2014920" cy="52920"/>
            </p14:xfrm>
          </p:contentPart>
        </mc:Choice>
        <mc:Fallback xmlns="">
          <p:pic>
            <p:nvPicPr>
              <p:cNvPr id="3" name="Ink 2">
                <a:extLst>
                  <a:ext uri="{FF2B5EF4-FFF2-40B4-BE49-F238E27FC236}">
                    <a16:creationId xmlns:a16="http://schemas.microsoft.com/office/drawing/2014/main" id="{6E516579-BBE1-4692-87AB-6582A3D6E983}"/>
                  </a:ext>
                </a:extLst>
              </p:cNvPr>
              <p:cNvPicPr/>
              <p:nvPr/>
            </p:nvPicPr>
            <p:blipFill>
              <a:blip r:embed="rId6"/>
              <a:stretch>
                <a:fillRect/>
              </a:stretch>
            </p:blipFill>
            <p:spPr>
              <a:xfrm>
                <a:off x="3501500" y="2709800"/>
                <a:ext cx="2122560" cy="268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4" name="Ink 3">
                <a:extLst>
                  <a:ext uri="{FF2B5EF4-FFF2-40B4-BE49-F238E27FC236}">
                    <a16:creationId xmlns:a16="http://schemas.microsoft.com/office/drawing/2014/main" id="{BDED894C-4A6F-473C-8BA2-F697929CE4AC}"/>
                  </a:ext>
                </a:extLst>
              </p14:cNvPr>
              <p14:cNvContentPartPr/>
              <p14:nvPr/>
            </p14:nvContentPartPr>
            <p14:xfrm>
              <a:off x="2145740" y="3313160"/>
              <a:ext cx="4687560" cy="91080"/>
            </p14:xfrm>
          </p:contentPart>
        </mc:Choice>
        <mc:Fallback xmlns="">
          <p:pic>
            <p:nvPicPr>
              <p:cNvPr id="4" name="Ink 3">
                <a:extLst>
                  <a:ext uri="{FF2B5EF4-FFF2-40B4-BE49-F238E27FC236}">
                    <a16:creationId xmlns:a16="http://schemas.microsoft.com/office/drawing/2014/main" id="{BDED894C-4A6F-473C-8BA2-F697929CE4AC}"/>
                  </a:ext>
                </a:extLst>
              </p:cNvPr>
              <p:cNvPicPr/>
              <p:nvPr/>
            </p:nvPicPr>
            <p:blipFill>
              <a:blip r:embed="rId8"/>
              <a:stretch>
                <a:fillRect/>
              </a:stretch>
            </p:blipFill>
            <p:spPr>
              <a:xfrm>
                <a:off x="2091740" y="3205160"/>
                <a:ext cx="4795200" cy="30672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6" name="Ink 5">
                <a:extLst>
                  <a:ext uri="{FF2B5EF4-FFF2-40B4-BE49-F238E27FC236}">
                    <a16:creationId xmlns:a16="http://schemas.microsoft.com/office/drawing/2014/main" id="{5D06C883-182D-490F-B730-4D3480C2EF3C}"/>
                  </a:ext>
                </a:extLst>
              </p14:cNvPr>
              <p14:cNvContentPartPr/>
              <p14:nvPr/>
            </p14:nvContentPartPr>
            <p14:xfrm>
              <a:off x="2222060" y="3854960"/>
              <a:ext cx="4599360" cy="56880"/>
            </p14:xfrm>
          </p:contentPart>
        </mc:Choice>
        <mc:Fallback xmlns="">
          <p:pic>
            <p:nvPicPr>
              <p:cNvPr id="6" name="Ink 5">
                <a:extLst>
                  <a:ext uri="{FF2B5EF4-FFF2-40B4-BE49-F238E27FC236}">
                    <a16:creationId xmlns:a16="http://schemas.microsoft.com/office/drawing/2014/main" id="{5D06C883-182D-490F-B730-4D3480C2EF3C}"/>
                  </a:ext>
                </a:extLst>
              </p:cNvPr>
              <p:cNvPicPr/>
              <p:nvPr/>
            </p:nvPicPr>
            <p:blipFill>
              <a:blip r:embed="rId10"/>
              <a:stretch>
                <a:fillRect/>
              </a:stretch>
            </p:blipFill>
            <p:spPr>
              <a:xfrm>
                <a:off x="2168060" y="3747320"/>
                <a:ext cx="4707000" cy="272520"/>
              </a:xfrm>
              <a:prstGeom prst="rect">
                <a:avLst/>
              </a:prstGeom>
            </p:spPr>
          </p:pic>
        </mc:Fallback>
      </mc:AlternateContent>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0819" name="Rectangle 3"/>
          <p:cNvSpPr>
            <a:spLocks noGrp="1" noChangeArrowheads="1"/>
          </p:cNvSpPr>
          <p:nvPr>
            <p:ph type="body" idx="1"/>
          </p:nvPr>
        </p:nvSpPr>
        <p:spPr>
          <a:xfrm>
            <a:off x="914400" y="2160787"/>
            <a:ext cx="7315200" cy="4025717"/>
          </a:xfrm>
        </p:spPr>
        <p:txBody>
          <a:bodyPr/>
          <a:lstStyle/>
          <a:p>
            <a:pPr marL="0" indent="0" algn="ctr" eaLnBrk="1" hangingPunct="1">
              <a:lnSpc>
                <a:spcPct val="90000"/>
              </a:lnSpc>
              <a:spcBef>
                <a:spcPts val="0"/>
              </a:spcBef>
              <a:buNone/>
            </a:pPr>
            <a:r>
              <a:rPr lang="en-US" b="1" dirty="0"/>
              <a:t>many southerners</a:t>
            </a:r>
            <a:r>
              <a:rPr lang="en-US" sz="2400" dirty="0"/>
              <a:t>, </a:t>
            </a:r>
          </a:p>
          <a:p>
            <a:pPr marL="0" indent="0" algn="ctr" eaLnBrk="1" hangingPunct="1">
              <a:lnSpc>
                <a:spcPct val="90000"/>
              </a:lnSpc>
              <a:spcBef>
                <a:spcPts val="0"/>
              </a:spcBef>
              <a:buNone/>
            </a:pPr>
            <a:r>
              <a:rPr lang="en-US" sz="2400" dirty="0"/>
              <a:t>be they wealthy or poor, </a:t>
            </a:r>
          </a:p>
          <a:p>
            <a:pPr marL="0" indent="0" algn="ctr" eaLnBrk="1" hangingPunct="1">
              <a:lnSpc>
                <a:spcPct val="90000"/>
              </a:lnSpc>
              <a:spcBef>
                <a:spcPts val="0"/>
              </a:spcBef>
              <a:buNone/>
            </a:pPr>
            <a:r>
              <a:rPr lang="en-US" b="1" dirty="0"/>
              <a:t>want the gratitude of powerful friends and relatives, </a:t>
            </a:r>
          </a:p>
          <a:p>
            <a:pPr marL="0" indent="0" algn="ctr" eaLnBrk="1" hangingPunct="1">
              <a:lnSpc>
                <a:spcPct val="90000"/>
              </a:lnSpc>
              <a:spcBef>
                <a:spcPts val="0"/>
              </a:spcBef>
              <a:buNone/>
            </a:pPr>
            <a:r>
              <a:rPr lang="en-US" b="1" dirty="0"/>
              <a:t>the fear of their enemies, </a:t>
            </a:r>
          </a:p>
          <a:p>
            <a:pPr marL="0" indent="0" algn="ctr" eaLnBrk="1" hangingPunct="1">
              <a:lnSpc>
                <a:spcPct val="90000"/>
              </a:lnSpc>
              <a:spcBef>
                <a:spcPts val="0"/>
              </a:spcBef>
              <a:buNone/>
            </a:pPr>
            <a:r>
              <a:rPr lang="en-US" b="1" dirty="0"/>
              <a:t>and the respect of everybody</a:t>
            </a:r>
          </a:p>
          <a:p>
            <a:pPr eaLnBrk="1" hangingPunct="1">
              <a:lnSpc>
                <a:spcPct val="90000"/>
              </a:lnSpc>
              <a:spcBef>
                <a:spcPts val="0"/>
              </a:spcBef>
            </a:pPr>
            <a:endParaRPr lang="en-US" sz="1600" dirty="0"/>
          </a:p>
          <a:p>
            <a:pPr eaLnBrk="1" hangingPunct="1">
              <a:lnSpc>
                <a:spcPct val="90000"/>
              </a:lnSpc>
              <a:spcBef>
                <a:spcPts val="0"/>
              </a:spcBef>
            </a:pPr>
            <a:r>
              <a:rPr lang="en-US" sz="2800" dirty="0"/>
              <a:t>Southerners seek wealth as a means of commanding obedience and respect from others</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mc:AlternateContent xmlns:mc="http://schemas.openxmlformats.org/markup-compatibility/2006" xmlns:p14="http://schemas.microsoft.com/office/powerpoint/2010/main">
        <mc:Choice Requires="p14">
          <p:contentPart p14:bwMode="auto" r:id="rId3">
            <p14:nvContentPartPr>
              <p14:cNvPr id="2" name="Ink 1">
                <a:extLst>
                  <a:ext uri="{FF2B5EF4-FFF2-40B4-BE49-F238E27FC236}">
                    <a16:creationId xmlns:a16="http://schemas.microsoft.com/office/drawing/2014/main" id="{0944C0AE-5F53-4069-8B35-53A1A4DA9007}"/>
                  </a:ext>
                </a:extLst>
              </p14:cNvPr>
              <p14:cNvContentPartPr/>
              <p14:nvPr/>
            </p14:nvContentPartPr>
            <p14:xfrm>
              <a:off x="3974540" y="2387240"/>
              <a:ext cx="2189520" cy="26280"/>
            </p14:xfrm>
          </p:contentPart>
        </mc:Choice>
        <mc:Fallback xmlns="">
          <p:pic>
            <p:nvPicPr>
              <p:cNvPr id="2" name="Ink 1">
                <a:extLst>
                  <a:ext uri="{FF2B5EF4-FFF2-40B4-BE49-F238E27FC236}">
                    <a16:creationId xmlns:a16="http://schemas.microsoft.com/office/drawing/2014/main" id="{0944C0AE-5F53-4069-8B35-53A1A4DA9007}"/>
                  </a:ext>
                </a:extLst>
              </p:cNvPr>
              <p:cNvPicPr/>
              <p:nvPr/>
            </p:nvPicPr>
            <p:blipFill>
              <a:blip r:embed="rId4"/>
              <a:stretch>
                <a:fillRect/>
              </a:stretch>
            </p:blipFill>
            <p:spPr>
              <a:xfrm>
                <a:off x="3920540" y="2279600"/>
                <a:ext cx="2297160" cy="241920"/>
              </a:xfrm>
              <a:prstGeom prst="rect">
                <a:avLst/>
              </a:prstGeom>
            </p:spPr>
          </p:pic>
        </mc:Fallback>
      </mc:AlternateContent>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2197792" y="6566356"/>
            <a:ext cx="474841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http://www.reliefweb.int/rw/RWB.NSF/db900LargeMaps/SKAR-64GDTU?OpenDocument</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63491" name="Picture 5"/>
          <p:cNvPicPr>
            <a:picLocks noChangeAspect="1" noChangeArrowheads="1"/>
          </p:cNvPicPr>
          <p:nvPr/>
        </p:nvPicPr>
        <p:blipFill>
          <a:blip r:embed="rId4" cstate="print"/>
          <a:srcRect/>
          <a:stretch>
            <a:fillRect/>
          </a:stretch>
        </p:blipFill>
        <p:spPr bwMode="auto">
          <a:xfrm>
            <a:off x="2122488" y="304800"/>
            <a:ext cx="4964112" cy="6169025"/>
          </a:xfrm>
          <a:prstGeom prst="rect">
            <a:avLst/>
          </a:prstGeom>
          <a:noFill/>
          <a:ln w="9525">
            <a:noFill/>
            <a:miter lim="800000"/>
            <a:headEnd/>
            <a:tailEnd/>
          </a:ln>
        </p:spPr>
      </p:pic>
      <p:sp>
        <p:nvSpPr>
          <p:cNvPr id="4" name="Freeform 1">
            <a:extLst>
              <a:ext uri="{FF2B5EF4-FFF2-40B4-BE49-F238E27FC236}">
                <a16:creationId xmlns:a16="http://schemas.microsoft.com/office/drawing/2014/main" id="{BC14FEF0-814A-41DA-A748-F28D68A4D62C}"/>
              </a:ext>
            </a:extLst>
          </p:cNvPr>
          <p:cNvSpPr/>
          <p:nvPr/>
        </p:nvSpPr>
        <p:spPr>
          <a:xfrm rot="188672">
            <a:off x="2358776" y="1035753"/>
            <a:ext cx="2382748" cy="1166522"/>
          </a:xfrm>
          <a:custGeom>
            <a:avLst/>
            <a:gdLst>
              <a:gd name="connsiteX0" fmla="*/ 175063 w 1305995"/>
              <a:gd name="connsiteY0" fmla="*/ 493485 h 595085"/>
              <a:gd name="connsiteX1" fmla="*/ 334720 w 1305995"/>
              <a:gd name="connsiteY1" fmla="*/ 493485 h 595085"/>
              <a:gd name="connsiteX2" fmla="*/ 378263 w 1305995"/>
              <a:gd name="connsiteY2" fmla="*/ 464457 h 595085"/>
              <a:gd name="connsiteX3" fmla="*/ 450834 w 1305995"/>
              <a:gd name="connsiteY3" fmla="*/ 391885 h 595085"/>
              <a:gd name="connsiteX4" fmla="*/ 537920 w 1305995"/>
              <a:gd name="connsiteY4" fmla="*/ 362857 h 595085"/>
              <a:gd name="connsiteX5" fmla="*/ 625005 w 1305995"/>
              <a:gd name="connsiteY5" fmla="*/ 391885 h 595085"/>
              <a:gd name="connsiteX6" fmla="*/ 668548 w 1305995"/>
              <a:gd name="connsiteY6" fmla="*/ 406400 h 595085"/>
              <a:gd name="connsiteX7" fmla="*/ 828205 w 1305995"/>
              <a:gd name="connsiteY7" fmla="*/ 435428 h 595085"/>
              <a:gd name="connsiteX8" fmla="*/ 871748 w 1305995"/>
              <a:gd name="connsiteY8" fmla="*/ 449943 h 595085"/>
              <a:gd name="connsiteX9" fmla="*/ 915291 w 1305995"/>
              <a:gd name="connsiteY9" fmla="*/ 478971 h 595085"/>
              <a:gd name="connsiteX10" fmla="*/ 1060434 w 1305995"/>
              <a:gd name="connsiteY10" fmla="*/ 508000 h 595085"/>
              <a:gd name="connsiteX11" fmla="*/ 1118491 w 1305995"/>
              <a:gd name="connsiteY11" fmla="*/ 537028 h 595085"/>
              <a:gd name="connsiteX12" fmla="*/ 1191063 w 1305995"/>
              <a:gd name="connsiteY12" fmla="*/ 595085 h 595085"/>
              <a:gd name="connsiteX13" fmla="*/ 1278148 w 1305995"/>
              <a:gd name="connsiteY13" fmla="*/ 580571 h 595085"/>
              <a:gd name="connsiteX14" fmla="*/ 1191063 w 1305995"/>
              <a:gd name="connsiteY14" fmla="*/ 232228 h 595085"/>
              <a:gd name="connsiteX15" fmla="*/ 1133005 w 1305995"/>
              <a:gd name="connsiteY15" fmla="*/ 101600 h 595085"/>
              <a:gd name="connsiteX16" fmla="*/ 1103977 w 1305995"/>
              <a:gd name="connsiteY16" fmla="*/ 58057 h 595085"/>
              <a:gd name="connsiteX17" fmla="*/ 668548 w 1305995"/>
              <a:gd name="connsiteY17" fmla="*/ 43543 h 595085"/>
              <a:gd name="connsiteX18" fmla="*/ 421805 w 1305995"/>
              <a:gd name="connsiteY18" fmla="*/ 0 h 595085"/>
              <a:gd name="connsiteX19" fmla="*/ 247634 w 1305995"/>
              <a:gd name="connsiteY19" fmla="*/ 43543 h 595085"/>
              <a:gd name="connsiteX20" fmla="*/ 204091 w 1305995"/>
              <a:gd name="connsiteY20" fmla="*/ 58057 h 595085"/>
              <a:gd name="connsiteX21" fmla="*/ 160548 w 1305995"/>
              <a:gd name="connsiteY21" fmla="*/ 101600 h 595085"/>
              <a:gd name="connsiteX22" fmla="*/ 117005 w 1305995"/>
              <a:gd name="connsiteY22" fmla="*/ 130628 h 595085"/>
              <a:gd name="connsiteX23" fmla="*/ 44434 w 1305995"/>
              <a:gd name="connsiteY23" fmla="*/ 217714 h 595085"/>
              <a:gd name="connsiteX24" fmla="*/ 29920 w 1305995"/>
              <a:gd name="connsiteY24" fmla="*/ 261257 h 595085"/>
              <a:gd name="connsiteX25" fmla="*/ 891 w 1305995"/>
              <a:gd name="connsiteY25" fmla="*/ 304800 h 595085"/>
              <a:gd name="connsiteX26" fmla="*/ 15405 w 1305995"/>
              <a:gd name="connsiteY26" fmla="*/ 391885 h 595085"/>
              <a:gd name="connsiteX27" fmla="*/ 58948 w 1305995"/>
              <a:gd name="connsiteY27" fmla="*/ 435428 h 595085"/>
              <a:gd name="connsiteX28" fmla="*/ 160548 w 1305995"/>
              <a:gd name="connsiteY28" fmla="*/ 493485 h 595085"/>
              <a:gd name="connsiteX29" fmla="*/ 175063 w 1305995"/>
              <a:gd name="connsiteY29" fmla="*/ 493485 h 595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05995" h="595085">
                <a:moveTo>
                  <a:pt x="175063" y="493485"/>
                </a:moveTo>
                <a:cubicBezTo>
                  <a:pt x="247394" y="505541"/>
                  <a:pt x="266058" y="519233"/>
                  <a:pt x="334720" y="493485"/>
                </a:cubicBezTo>
                <a:cubicBezTo>
                  <a:pt x="351053" y="487360"/>
                  <a:pt x="363749" y="474133"/>
                  <a:pt x="378263" y="464457"/>
                </a:cubicBezTo>
                <a:cubicBezTo>
                  <a:pt x="404745" y="424734"/>
                  <a:pt x="405000" y="412256"/>
                  <a:pt x="450834" y="391885"/>
                </a:cubicBezTo>
                <a:cubicBezTo>
                  <a:pt x="478796" y="379458"/>
                  <a:pt x="537920" y="362857"/>
                  <a:pt x="537920" y="362857"/>
                </a:cubicBezTo>
                <a:lnTo>
                  <a:pt x="625005" y="391885"/>
                </a:lnTo>
                <a:cubicBezTo>
                  <a:pt x="639519" y="396723"/>
                  <a:pt x="653546" y="403400"/>
                  <a:pt x="668548" y="406400"/>
                </a:cubicBezTo>
                <a:cubicBezTo>
                  <a:pt x="769977" y="426685"/>
                  <a:pt x="716786" y="416858"/>
                  <a:pt x="828205" y="435428"/>
                </a:cubicBezTo>
                <a:cubicBezTo>
                  <a:pt x="842719" y="440266"/>
                  <a:pt x="858064" y="443101"/>
                  <a:pt x="871748" y="449943"/>
                </a:cubicBezTo>
                <a:cubicBezTo>
                  <a:pt x="887350" y="457744"/>
                  <a:pt x="899257" y="472100"/>
                  <a:pt x="915291" y="478971"/>
                </a:cubicBezTo>
                <a:cubicBezTo>
                  <a:pt x="942846" y="490780"/>
                  <a:pt x="1040792" y="504726"/>
                  <a:pt x="1060434" y="508000"/>
                </a:cubicBezTo>
                <a:cubicBezTo>
                  <a:pt x="1079786" y="517676"/>
                  <a:pt x="1101869" y="523177"/>
                  <a:pt x="1118491" y="537028"/>
                </a:cubicBezTo>
                <a:cubicBezTo>
                  <a:pt x="1206027" y="609974"/>
                  <a:pt x="1087101" y="560432"/>
                  <a:pt x="1191063" y="595085"/>
                </a:cubicBezTo>
                <a:lnTo>
                  <a:pt x="1278148" y="580571"/>
                </a:lnTo>
                <a:cubicBezTo>
                  <a:pt x="1355449" y="213391"/>
                  <a:pt x="1253853" y="420589"/>
                  <a:pt x="1191063" y="232228"/>
                </a:cubicBezTo>
                <a:cubicBezTo>
                  <a:pt x="1170243" y="169771"/>
                  <a:pt x="1174993" y="177178"/>
                  <a:pt x="1133005" y="101600"/>
                </a:cubicBezTo>
                <a:cubicBezTo>
                  <a:pt x="1124533" y="86351"/>
                  <a:pt x="1121286" y="60221"/>
                  <a:pt x="1103977" y="58057"/>
                </a:cubicBezTo>
                <a:cubicBezTo>
                  <a:pt x="959875" y="40044"/>
                  <a:pt x="813691" y="48381"/>
                  <a:pt x="668548" y="43543"/>
                </a:cubicBezTo>
                <a:cubicBezTo>
                  <a:pt x="509931" y="3888"/>
                  <a:pt x="592086" y="18920"/>
                  <a:pt x="421805" y="0"/>
                </a:cubicBezTo>
                <a:cubicBezTo>
                  <a:pt x="304535" y="19545"/>
                  <a:pt x="362641" y="5207"/>
                  <a:pt x="247634" y="43543"/>
                </a:cubicBezTo>
                <a:lnTo>
                  <a:pt x="204091" y="58057"/>
                </a:lnTo>
                <a:cubicBezTo>
                  <a:pt x="189577" y="72571"/>
                  <a:pt x="176317" y="88459"/>
                  <a:pt x="160548" y="101600"/>
                </a:cubicBezTo>
                <a:cubicBezTo>
                  <a:pt x="147147" y="112767"/>
                  <a:pt x="128172" y="117227"/>
                  <a:pt x="117005" y="130628"/>
                </a:cubicBezTo>
                <a:cubicBezTo>
                  <a:pt x="24929" y="241120"/>
                  <a:pt x="150522" y="146988"/>
                  <a:pt x="44434" y="217714"/>
                </a:cubicBezTo>
                <a:cubicBezTo>
                  <a:pt x="39596" y="232228"/>
                  <a:pt x="36762" y="247573"/>
                  <a:pt x="29920" y="261257"/>
                </a:cubicBezTo>
                <a:cubicBezTo>
                  <a:pt x="22119" y="276859"/>
                  <a:pt x="2817" y="287463"/>
                  <a:pt x="891" y="304800"/>
                </a:cubicBezTo>
                <a:cubicBezTo>
                  <a:pt x="-2359" y="334049"/>
                  <a:pt x="3453" y="364993"/>
                  <a:pt x="15405" y="391885"/>
                </a:cubicBezTo>
                <a:cubicBezTo>
                  <a:pt x="23742" y="410642"/>
                  <a:pt x="43179" y="422287"/>
                  <a:pt x="58948" y="435428"/>
                </a:cubicBezTo>
                <a:cubicBezTo>
                  <a:pt x="89723" y="461074"/>
                  <a:pt x="125054" y="475738"/>
                  <a:pt x="160548" y="493485"/>
                </a:cubicBezTo>
                <a:lnTo>
                  <a:pt x="175063" y="493485"/>
                </a:ln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1" u="none" strike="noStrike" kern="1200" cap="none" spc="0" normalizeH="0" baseline="0" noProof="0">
              <a:ln>
                <a:noFill/>
              </a:ln>
              <a:solidFill>
                <a:srgbClr val="FFFFFF"/>
              </a:solidFill>
              <a:effectLst/>
              <a:uLnTx/>
              <a:uFillTx/>
              <a:latin typeface="Arial"/>
              <a:ea typeface="+mn-ea"/>
              <a:cs typeface="+mn-cs"/>
            </a:endParaRPr>
          </a:p>
        </p:txBody>
      </p:sp>
      <p:sp>
        <p:nvSpPr>
          <p:cNvPr id="5" name="Text Box 5">
            <a:extLst>
              <a:ext uri="{FF2B5EF4-FFF2-40B4-BE49-F238E27FC236}">
                <a16:creationId xmlns:a16="http://schemas.microsoft.com/office/drawing/2014/main" id="{2D4D6640-B2A5-44C0-9456-1C0154C23C69}"/>
              </a:ext>
            </a:extLst>
          </p:cNvPr>
          <p:cNvSpPr txBox="1">
            <a:spLocks noChangeArrowheads="1"/>
          </p:cNvSpPr>
          <p:nvPr/>
        </p:nvSpPr>
        <p:spPr bwMode="auto">
          <a:xfrm>
            <a:off x="900752" y="5486400"/>
            <a:ext cx="7315200" cy="1015663"/>
          </a:xfrm>
          <a:prstGeom prst="rect">
            <a:avLst/>
          </a:prstGeom>
          <a:solidFill>
            <a:schemeClr val="bg1"/>
          </a:solidFill>
          <a:ln w="76200">
            <a:solidFill>
              <a:srgbClr val="FFC000"/>
            </a:solidFill>
            <a:miter lim="800000"/>
            <a:headEnd/>
            <a:tailEnd/>
          </a:ln>
        </p:spPr>
        <p:txBody>
          <a:bodyPr wrap="square" lIns="228600" tIns="228600" rIns="228600" bIns="228600">
            <a:spAutoFit/>
          </a:bodyPr>
          <a:lstStyle/>
          <a:p>
            <a:pPr marL="0" marR="0" lvl="0" indent="0" algn="ctr" defTabSz="914400" rtl="0" eaLnBrk="1" fontAlgn="base" latinLnBrk="0" hangingPunct="1">
              <a:lnSpc>
                <a:spcPct val="100000"/>
              </a:lnSpc>
              <a:spcBef>
                <a:spcPts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Verdana" pitchFamily="34" charset="0"/>
                <a:ea typeface="+mn-ea"/>
                <a:cs typeface="+mn-cs"/>
              </a:rPr>
              <a:t>business</a:t>
            </a:r>
          </a:p>
        </p:txBody>
      </p:sp>
    </p:spTree>
    <p:extLst>
      <p:ext uri="{BB962C8B-B14F-4D97-AF65-F5344CB8AC3E}">
        <p14:creationId xmlns:p14="http://schemas.microsoft.com/office/powerpoint/2010/main" val="3081541459"/>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2"/>
          <p:cNvSpPr>
            <a:spLocks noGrp="1" noChangeArrowheads="1"/>
          </p:cNvSpPr>
          <p:nvPr>
            <p:ph type="title"/>
          </p:nvPr>
        </p:nvSpPr>
        <p:spPr>
          <a:xfrm>
            <a:off x="457200" y="427038"/>
            <a:ext cx="8229600" cy="563562"/>
          </a:xfrm>
        </p:spPr>
        <p:txBody>
          <a:bodyPr/>
          <a:lstStyle/>
          <a:p>
            <a:pPr eaLnBrk="1" hangingPunct="1"/>
            <a:r>
              <a:rPr lang="it-IT" sz="1400" dirty="0"/>
              <a:t>Martin J. Gannon and Rajnandini Pillai</a:t>
            </a:r>
            <a:br>
              <a:rPr lang="en-US" sz="1400" dirty="0"/>
            </a:br>
            <a:r>
              <a:rPr lang="en-US" sz="1400" i="1" dirty="0"/>
              <a:t>Understanding Global Cultures</a:t>
            </a:r>
          </a:p>
        </p:txBody>
      </p:sp>
      <p:sp>
        <p:nvSpPr>
          <p:cNvPr id="297987" name="Rectangle 3"/>
          <p:cNvSpPr>
            <a:spLocks noGrp="1" noChangeArrowheads="1"/>
          </p:cNvSpPr>
          <p:nvPr>
            <p:ph type="body" idx="1"/>
          </p:nvPr>
        </p:nvSpPr>
        <p:spPr>
          <a:xfrm>
            <a:off x="914400" y="2743200"/>
            <a:ext cx="7315200" cy="2308324"/>
          </a:xfrm>
        </p:spPr>
        <p:txBody>
          <a:bodyPr/>
          <a:lstStyle/>
          <a:p>
            <a:pPr marL="0" indent="0" algn="ctr" eaLnBrk="1" hangingPunct="1">
              <a:spcBef>
                <a:spcPts val="0"/>
              </a:spcBef>
              <a:buNone/>
            </a:pPr>
            <a:r>
              <a:rPr lang="en-US" sz="2400" dirty="0"/>
              <a:t>Although many of the differences </a:t>
            </a:r>
          </a:p>
          <a:p>
            <a:pPr marL="0" indent="0" algn="ctr" eaLnBrk="1" hangingPunct="1">
              <a:spcBef>
                <a:spcPts val="0"/>
              </a:spcBef>
              <a:buNone/>
            </a:pPr>
            <a:r>
              <a:rPr lang="en-US" sz="2400" dirty="0"/>
              <a:t>between “the Two </a:t>
            </a:r>
            <a:r>
              <a:rPr lang="en-US" sz="2400" dirty="0" err="1"/>
              <a:t>Italies</a:t>
            </a:r>
            <a:r>
              <a:rPr lang="en-US" sz="2400" dirty="0"/>
              <a:t>” </a:t>
            </a:r>
          </a:p>
          <a:p>
            <a:pPr marL="0" indent="0" algn="ctr" eaLnBrk="1" hangingPunct="1">
              <a:spcBef>
                <a:spcPts val="0"/>
              </a:spcBef>
              <a:buNone/>
            </a:pPr>
            <a:r>
              <a:rPr lang="en-US" sz="2400" dirty="0"/>
              <a:t>have been defused and minimized through time </a:t>
            </a:r>
          </a:p>
          <a:p>
            <a:pPr marL="0" indent="0" algn="ctr" eaLnBrk="1" hangingPunct="1">
              <a:spcBef>
                <a:spcPts val="0"/>
              </a:spcBef>
              <a:buNone/>
            </a:pPr>
            <a:r>
              <a:rPr lang="en-US" sz="3600" b="1" dirty="0"/>
              <a:t>business dealings differ in the two regions . . .</a:t>
            </a:r>
          </a:p>
        </p:txBody>
      </p:sp>
      <p:sp>
        <p:nvSpPr>
          <p:cNvPr id="5" name="Rectangle 4"/>
          <p:cNvSpPr>
            <a:spLocks noChangeArrowheads="1"/>
          </p:cNvSpPr>
          <p:nvPr/>
        </p:nvSpPr>
        <p:spPr bwMode="auto">
          <a:xfrm>
            <a:off x="2776507" y="6551842"/>
            <a:ext cx="358463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2"/>
              </a:rPr>
              <a:t>www.d.umn.edu/cla/faculty/troufs/anth1095/index.html#Gannon</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Tree>
  </p:cSld>
  <p:clrMapOvr>
    <a:masterClrMapping/>
  </p:clrMapOvr>
</p:sld>
</file>

<file path=ppt/theme/theme1.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Marble">
  <a:themeElements>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fontScheme name="Marbl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Marble 1">
        <a:dk1>
          <a:srgbClr val="000000"/>
        </a:dk1>
        <a:lt1>
          <a:srgbClr val="EAEAEA"/>
        </a:lt1>
        <a:dk2>
          <a:srgbClr val="006600"/>
        </a:dk2>
        <a:lt2>
          <a:srgbClr val="FFCC66"/>
        </a:lt2>
        <a:accent1>
          <a:srgbClr val="3366FF"/>
        </a:accent1>
        <a:accent2>
          <a:srgbClr val="60371C"/>
        </a:accent2>
        <a:accent3>
          <a:srgbClr val="AAB8AA"/>
        </a:accent3>
        <a:accent4>
          <a:srgbClr val="C8C8C8"/>
        </a:accent4>
        <a:accent5>
          <a:srgbClr val="ADB8FF"/>
        </a:accent5>
        <a:accent6>
          <a:srgbClr val="563118"/>
        </a:accent6>
        <a:hlink>
          <a:srgbClr val="FF0033"/>
        </a:hlink>
        <a:folHlink>
          <a:srgbClr val="CC9967"/>
        </a:folHlink>
      </a:clrScheme>
      <a:clrMap bg1="dk2" tx1="lt1" bg2="dk1" tx2="lt2" accent1="accent1" accent2="accent2" accent3="accent3" accent4="accent4" accent5="accent5" accent6="accent6" hlink="hlink" folHlink="folHlink"/>
    </a:extraClrScheme>
    <a:extraClrScheme>
      <a:clrScheme name="Marble 2">
        <a:dk1>
          <a:srgbClr val="000000"/>
        </a:dk1>
        <a:lt1>
          <a:srgbClr val="EAEAEA"/>
        </a:lt1>
        <a:dk2>
          <a:srgbClr val="FFCC99"/>
        </a:dk2>
        <a:lt2>
          <a:srgbClr val="FFCC66"/>
        </a:lt2>
        <a:accent1>
          <a:srgbClr val="FF9933"/>
        </a:accent1>
        <a:accent2>
          <a:srgbClr val="996600"/>
        </a:accent2>
        <a:accent3>
          <a:srgbClr val="FFE2CA"/>
        </a:accent3>
        <a:accent4>
          <a:srgbClr val="C8C8C8"/>
        </a:accent4>
        <a:accent5>
          <a:srgbClr val="FFCAAD"/>
        </a:accent5>
        <a:accent6>
          <a:srgbClr val="8A5C00"/>
        </a:accent6>
        <a:hlink>
          <a:srgbClr val="FF5050"/>
        </a:hlink>
        <a:folHlink>
          <a:srgbClr val="FFCC99"/>
        </a:folHlink>
      </a:clrScheme>
      <a:clrMap bg1="dk2" tx1="lt1" bg2="dk1" tx2="lt2" accent1="accent1" accent2="accent2" accent3="accent3" accent4="accent4" accent5="accent5" accent6="accent6" hlink="hlink" folHlink="folHlink"/>
    </a:extraClrScheme>
    <a:extraClrScheme>
      <a:clrScheme name="Marble 3">
        <a:dk1>
          <a:srgbClr val="000000"/>
        </a:dk1>
        <a:lt1>
          <a:srgbClr val="FFFFFF"/>
        </a:lt1>
        <a:dk2>
          <a:srgbClr val="EAEAEA"/>
        </a:dk2>
        <a:lt2>
          <a:srgbClr val="FFFFFF"/>
        </a:lt2>
        <a:accent1>
          <a:srgbClr val="CBCBCB"/>
        </a:accent1>
        <a:accent2>
          <a:srgbClr val="333333"/>
        </a:accent2>
        <a:accent3>
          <a:srgbClr val="F3F3F3"/>
        </a:accent3>
        <a:accent4>
          <a:srgbClr val="DADADA"/>
        </a:accent4>
        <a:accent5>
          <a:srgbClr val="E2E2E2"/>
        </a:accent5>
        <a:accent6>
          <a:srgbClr val="2D2D2D"/>
        </a:accent6>
        <a:hlink>
          <a:srgbClr val="C0C0C0"/>
        </a:hlink>
        <a:folHlink>
          <a:srgbClr val="EAEAEA"/>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1" i="1"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Designs\Expedition.pot</Template>
  <TotalTime>19559</TotalTime>
  <Words>16089</Words>
  <Application>Microsoft Office PowerPoint</Application>
  <PresentationFormat>On-screen Show (4:3)</PresentationFormat>
  <Paragraphs>2048</Paragraphs>
  <Slides>431</Slides>
  <Notes>156</Notes>
  <HiddenSlides>2</HiddenSlides>
  <MMClips>0</MMClips>
  <ScaleCrop>false</ScaleCrop>
  <HeadingPairs>
    <vt:vector size="6" baseType="variant">
      <vt:variant>
        <vt:lpstr>Fonts Used</vt:lpstr>
      </vt:variant>
      <vt:variant>
        <vt:i4>7</vt:i4>
      </vt:variant>
      <vt:variant>
        <vt:lpstr>Theme</vt:lpstr>
      </vt:variant>
      <vt:variant>
        <vt:i4>11</vt:i4>
      </vt:variant>
      <vt:variant>
        <vt:lpstr>Slide Titles</vt:lpstr>
      </vt:variant>
      <vt:variant>
        <vt:i4>431</vt:i4>
      </vt:variant>
    </vt:vector>
  </HeadingPairs>
  <TitlesOfParts>
    <vt:vector size="449" baseType="lpstr">
      <vt:lpstr>Arial</vt:lpstr>
      <vt:lpstr>Arial Black</vt:lpstr>
      <vt:lpstr>Bodoni MT Condensed</vt:lpstr>
      <vt:lpstr>Monotype Sorts</vt:lpstr>
      <vt:lpstr>Tahoma</vt:lpstr>
      <vt:lpstr>Times New Roman</vt:lpstr>
      <vt:lpstr>Verdana</vt:lpstr>
      <vt:lpstr>CE Master</vt:lpstr>
      <vt:lpstr>Default Design</vt:lpstr>
      <vt:lpstr>1_Default Design</vt:lpstr>
      <vt:lpstr>2_Default Design</vt:lpstr>
      <vt:lpstr>Marble</vt:lpstr>
      <vt:lpstr>13_Default Design</vt:lpstr>
      <vt:lpstr>15_Default Design</vt:lpstr>
      <vt:lpstr>24_Contemporary Portrait</vt:lpstr>
      <vt:lpstr>6_Default Design</vt:lpstr>
      <vt:lpstr>1_CE Master</vt:lpstr>
      <vt:lpstr>17_Default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Gannon and Pillai's European Cultural Metaphors include</vt:lpstr>
      <vt:lpstr>PowerPoint Presentation</vt:lpstr>
      <vt:lpstr>PowerPoint Presentation</vt:lpstr>
      <vt:lpstr>PowerPoint Presentation</vt:lpstr>
      <vt:lpstr> Cultural Metaphors</vt:lpstr>
      <vt:lpstr>Gannon and Pillai's European Cultural Metaphors include</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7 August 2023</vt:lpstr>
      <vt:lpstr>Martin J. Gannon and Rajnandini Pillai Understanding Global Cultures</vt:lpstr>
      <vt:lpstr>“Classics" in the Anthropology of Europe</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Martin J. Gannon and Rajnandini Pillai nd Rajnandini Pillai Understanding Global Cultures</vt:lpstr>
      <vt:lpstr>Martin J. Gannon and Rajnandini Pillai nd Rajnandini Pillai Understanding Global Cultures</vt:lpstr>
      <vt:lpstr>Martin J. Gannon and Rajnandini Pillai nd Rajnandini Pillai Understanding Global Cultures</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Martin J. Gannon and Rajnandini Pillai Understanding Global Cultures</vt:lpstr>
      <vt:lpstr>Martin J. Gannon and Rajnandini Pillai Understanding Global Cultures</vt:lpstr>
      <vt:lpstr>Martin J. Gannon and Rajnandini Pillai Understanding Global Cultures</vt:lpstr>
      <vt:lpstr>Martin J. Gannon and Rajnandini Pillai Understanding Global Cultures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soc/anth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Development Anthropology</dc:title>
  <dc:creator>troufs</dc:creator>
  <cp:lastModifiedBy>Tim Roufs</cp:lastModifiedBy>
  <cp:revision>1401</cp:revision>
  <cp:lastPrinted>1601-01-01T00:00:00Z</cp:lastPrinted>
  <dcterms:created xsi:type="dcterms:W3CDTF">2002-07-30T18:59:13Z</dcterms:created>
  <dcterms:modified xsi:type="dcterms:W3CDTF">2024-01-10T07:27:48Z</dcterms:modified>
</cp:coreProperties>
</file>