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4674" r:id="rId3"/>
    <p:sldMasterId id="2147484686" r:id="rId4"/>
    <p:sldMasterId id="2147484698" r:id="rId5"/>
    <p:sldMasterId id="2147484710" r:id="rId6"/>
  </p:sldMasterIdLst>
  <p:notesMasterIdLst>
    <p:notesMasterId r:id="rId182"/>
  </p:notesMasterIdLst>
  <p:sldIdLst>
    <p:sldId id="3942" r:id="rId7"/>
    <p:sldId id="3941" r:id="rId8"/>
    <p:sldId id="3943" r:id="rId9"/>
    <p:sldId id="4588" r:id="rId10"/>
    <p:sldId id="4731" r:id="rId11"/>
    <p:sldId id="5015" r:id="rId12"/>
    <p:sldId id="5016" r:id="rId13"/>
    <p:sldId id="3344" r:id="rId14"/>
    <p:sldId id="3345" r:id="rId15"/>
    <p:sldId id="3346" r:id="rId16"/>
    <p:sldId id="3347" r:id="rId17"/>
    <p:sldId id="3616" r:id="rId18"/>
    <p:sldId id="3348" r:id="rId19"/>
    <p:sldId id="3349" r:id="rId20"/>
    <p:sldId id="3350" r:id="rId21"/>
    <p:sldId id="3351" r:id="rId22"/>
    <p:sldId id="3694" r:id="rId23"/>
    <p:sldId id="3695" r:id="rId24"/>
    <p:sldId id="5017" r:id="rId25"/>
    <p:sldId id="3355" r:id="rId26"/>
    <p:sldId id="3356" r:id="rId27"/>
    <p:sldId id="4022" r:id="rId28"/>
    <p:sldId id="3714" r:id="rId29"/>
    <p:sldId id="4023" r:id="rId30"/>
    <p:sldId id="4024" r:id="rId31"/>
    <p:sldId id="3713" r:id="rId32"/>
    <p:sldId id="3357" r:id="rId33"/>
    <p:sldId id="3358" r:id="rId34"/>
    <p:sldId id="3359" r:id="rId35"/>
    <p:sldId id="3360" r:id="rId36"/>
    <p:sldId id="3944" r:id="rId37"/>
    <p:sldId id="3987" r:id="rId38"/>
    <p:sldId id="3988" r:id="rId39"/>
    <p:sldId id="3989" r:id="rId40"/>
    <p:sldId id="3990" r:id="rId41"/>
    <p:sldId id="3991" r:id="rId42"/>
    <p:sldId id="3992" r:id="rId43"/>
    <p:sldId id="3993" r:id="rId44"/>
    <p:sldId id="3994" r:id="rId45"/>
    <p:sldId id="3995" r:id="rId46"/>
    <p:sldId id="3996" r:id="rId47"/>
    <p:sldId id="3951" r:id="rId48"/>
    <p:sldId id="3952" r:id="rId49"/>
    <p:sldId id="4000" r:id="rId50"/>
    <p:sldId id="4001" r:id="rId51"/>
    <p:sldId id="3954" r:id="rId52"/>
    <p:sldId id="3955" r:id="rId53"/>
    <p:sldId id="3956" r:id="rId54"/>
    <p:sldId id="3957" r:id="rId55"/>
    <p:sldId id="3958" r:id="rId56"/>
    <p:sldId id="4002" r:id="rId57"/>
    <p:sldId id="3959" r:id="rId58"/>
    <p:sldId id="3960" r:id="rId59"/>
    <p:sldId id="3961" r:id="rId60"/>
    <p:sldId id="3962" r:id="rId61"/>
    <p:sldId id="3963" r:id="rId62"/>
    <p:sldId id="4004" r:id="rId63"/>
    <p:sldId id="3964" r:id="rId64"/>
    <p:sldId id="3965" r:id="rId65"/>
    <p:sldId id="3966" r:id="rId66"/>
    <p:sldId id="3967" r:id="rId67"/>
    <p:sldId id="3968" r:id="rId68"/>
    <p:sldId id="3969" r:id="rId69"/>
    <p:sldId id="3970" r:id="rId70"/>
    <p:sldId id="4009" r:id="rId71"/>
    <p:sldId id="4010" r:id="rId72"/>
    <p:sldId id="3971" r:id="rId73"/>
    <p:sldId id="3972" r:id="rId74"/>
    <p:sldId id="3973" r:id="rId75"/>
    <p:sldId id="3974" r:id="rId76"/>
    <p:sldId id="3975" r:id="rId77"/>
    <p:sldId id="3976" r:id="rId78"/>
    <p:sldId id="3977" r:id="rId79"/>
    <p:sldId id="3978" r:id="rId80"/>
    <p:sldId id="3979" r:id="rId81"/>
    <p:sldId id="3980" r:id="rId82"/>
    <p:sldId id="3981" r:id="rId83"/>
    <p:sldId id="3982" r:id="rId84"/>
    <p:sldId id="3983" r:id="rId85"/>
    <p:sldId id="3984" r:id="rId86"/>
    <p:sldId id="4013" r:id="rId87"/>
    <p:sldId id="4014" r:id="rId88"/>
    <p:sldId id="4015" r:id="rId89"/>
    <p:sldId id="3985" r:id="rId90"/>
    <p:sldId id="3986" r:id="rId91"/>
    <p:sldId id="3279" r:id="rId92"/>
    <p:sldId id="4018" r:id="rId93"/>
    <p:sldId id="4019" r:id="rId94"/>
    <p:sldId id="1320" r:id="rId95"/>
    <p:sldId id="4987" r:id="rId96"/>
    <p:sldId id="4988" r:id="rId97"/>
    <p:sldId id="4989" r:id="rId98"/>
    <p:sldId id="4990" r:id="rId99"/>
    <p:sldId id="4991" r:id="rId100"/>
    <p:sldId id="4992" r:id="rId101"/>
    <p:sldId id="4993" r:id="rId102"/>
    <p:sldId id="3415" r:id="rId103"/>
    <p:sldId id="4994" r:id="rId104"/>
    <p:sldId id="1283" r:id="rId105"/>
    <p:sldId id="4995" r:id="rId106"/>
    <p:sldId id="4996" r:id="rId107"/>
    <p:sldId id="1095" r:id="rId108"/>
    <p:sldId id="4997" r:id="rId109"/>
    <p:sldId id="4998" r:id="rId110"/>
    <p:sldId id="4999" r:id="rId111"/>
    <p:sldId id="5000" r:id="rId112"/>
    <p:sldId id="5001" r:id="rId113"/>
    <p:sldId id="1096" r:id="rId114"/>
    <p:sldId id="1552" r:id="rId115"/>
    <p:sldId id="1012" r:id="rId116"/>
    <p:sldId id="1329" r:id="rId117"/>
    <p:sldId id="5002" r:id="rId118"/>
    <p:sldId id="1610" r:id="rId119"/>
    <p:sldId id="5003" r:id="rId120"/>
    <p:sldId id="5004" r:id="rId121"/>
    <p:sldId id="5005" r:id="rId122"/>
    <p:sldId id="1618" r:id="rId123"/>
    <p:sldId id="5006" r:id="rId124"/>
    <p:sldId id="5007" r:id="rId125"/>
    <p:sldId id="5008" r:id="rId126"/>
    <p:sldId id="5009" r:id="rId127"/>
    <p:sldId id="5010" r:id="rId128"/>
    <p:sldId id="5011" r:id="rId129"/>
    <p:sldId id="5012" r:id="rId130"/>
    <p:sldId id="1022" r:id="rId131"/>
    <p:sldId id="5013" r:id="rId132"/>
    <p:sldId id="5014" r:id="rId133"/>
    <p:sldId id="4250" r:id="rId134"/>
    <p:sldId id="1107" r:id="rId135"/>
    <p:sldId id="4931" r:id="rId136"/>
    <p:sldId id="4251" r:id="rId137"/>
    <p:sldId id="4252" r:id="rId138"/>
    <p:sldId id="4253" r:id="rId139"/>
    <p:sldId id="1010" r:id="rId140"/>
    <p:sldId id="1559" r:id="rId141"/>
    <p:sldId id="3422" r:id="rId142"/>
    <p:sldId id="4912" r:id="rId143"/>
    <p:sldId id="4913" r:id="rId144"/>
    <p:sldId id="1027" r:id="rId145"/>
    <p:sldId id="1560" r:id="rId146"/>
    <p:sldId id="1009" r:id="rId147"/>
    <p:sldId id="1561" r:id="rId148"/>
    <p:sldId id="1105" r:id="rId149"/>
    <p:sldId id="1608" r:id="rId150"/>
    <p:sldId id="1029" r:id="rId151"/>
    <p:sldId id="1553" r:id="rId152"/>
    <p:sldId id="1554" r:id="rId153"/>
    <p:sldId id="1838" r:id="rId154"/>
    <p:sldId id="1839" r:id="rId155"/>
    <p:sldId id="1840" r:id="rId156"/>
    <p:sldId id="1841" r:id="rId157"/>
    <p:sldId id="1842" r:id="rId158"/>
    <p:sldId id="1716" r:id="rId159"/>
    <p:sldId id="3676" r:id="rId160"/>
    <p:sldId id="3704" r:id="rId161"/>
    <p:sldId id="4966" r:id="rId162"/>
    <p:sldId id="4967" r:id="rId163"/>
    <p:sldId id="3705" r:id="rId164"/>
    <p:sldId id="3706" r:id="rId165"/>
    <p:sldId id="3707" r:id="rId166"/>
    <p:sldId id="3708" r:id="rId167"/>
    <p:sldId id="1418" r:id="rId168"/>
    <p:sldId id="1843" r:id="rId169"/>
    <p:sldId id="1844" r:id="rId170"/>
    <p:sldId id="1845" r:id="rId171"/>
    <p:sldId id="1189" r:id="rId172"/>
    <p:sldId id="1193" r:id="rId173"/>
    <p:sldId id="1190" r:id="rId174"/>
    <p:sldId id="1129" r:id="rId175"/>
    <p:sldId id="1033" r:id="rId176"/>
    <p:sldId id="1102" r:id="rId177"/>
    <p:sldId id="1034" r:id="rId178"/>
    <p:sldId id="1640" r:id="rId179"/>
    <p:sldId id="1849" r:id="rId180"/>
    <p:sldId id="3945" r:id="rId181"/>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B4BC"/>
    <a:srgbClr val="242B35"/>
    <a:srgbClr val="181C29"/>
    <a:srgbClr val="FEF9F5"/>
    <a:srgbClr val="94D7E7"/>
    <a:srgbClr val="F0F0F0"/>
    <a:srgbClr val="F1F1F1"/>
    <a:srgbClr val="6A3D3B"/>
    <a:srgbClr val="B29889"/>
    <a:srgbClr val="F7E5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60" autoAdjust="0"/>
    <p:restoredTop sz="91902" autoAdjust="0"/>
  </p:normalViewPr>
  <p:slideViewPr>
    <p:cSldViewPr>
      <p:cViewPr varScale="1">
        <p:scale>
          <a:sx n="65" d="100"/>
          <a:sy n="65" d="100"/>
        </p:scale>
        <p:origin x="10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tableStyles" Target="tableStyle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 Type="http://schemas.openxmlformats.org/officeDocument/2006/relationships/slideMaster" Target="slideMasters/slideMaster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60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751260D2-8728-4658-859E-C051469BD08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6266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07725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20797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784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32951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58381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04982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26272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47656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03597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6BC3AEBB-4D81-4316-8823-43C51CE6CDB8}"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val="616355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0646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88011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684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341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6858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982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884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380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490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8647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456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7291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38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extLst>
      <p:ext uri="{BB962C8B-B14F-4D97-AF65-F5344CB8AC3E}">
        <p14:creationId xmlns:p14="http://schemas.microsoft.com/office/powerpoint/2010/main" val="2186724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extLst>
      <p:ext uri="{BB962C8B-B14F-4D97-AF65-F5344CB8AC3E}">
        <p14:creationId xmlns:p14="http://schemas.microsoft.com/office/powerpoint/2010/main" val="2747893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extLst>
      <p:ext uri="{BB962C8B-B14F-4D97-AF65-F5344CB8AC3E}">
        <p14:creationId xmlns:p14="http://schemas.microsoft.com/office/powerpoint/2010/main" val="3079045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extLst>
      <p:ext uri="{BB962C8B-B14F-4D97-AF65-F5344CB8AC3E}">
        <p14:creationId xmlns:p14="http://schemas.microsoft.com/office/powerpoint/2010/main" val="15304668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extLst>
      <p:ext uri="{BB962C8B-B14F-4D97-AF65-F5344CB8AC3E}">
        <p14:creationId xmlns:p14="http://schemas.microsoft.com/office/powerpoint/2010/main" val="2673425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extLst>
      <p:ext uri="{BB962C8B-B14F-4D97-AF65-F5344CB8AC3E}">
        <p14:creationId xmlns:p14="http://schemas.microsoft.com/office/powerpoint/2010/main" val="389403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extLst>
      <p:ext uri="{BB962C8B-B14F-4D97-AF65-F5344CB8AC3E}">
        <p14:creationId xmlns:p14="http://schemas.microsoft.com/office/powerpoint/2010/main" val="1949291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extLst>
      <p:ext uri="{BB962C8B-B14F-4D97-AF65-F5344CB8AC3E}">
        <p14:creationId xmlns:p14="http://schemas.microsoft.com/office/powerpoint/2010/main" val="697549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extLst>
      <p:ext uri="{BB962C8B-B14F-4D97-AF65-F5344CB8AC3E}">
        <p14:creationId xmlns:p14="http://schemas.microsoft.com/office/powerpoint/2010/main" val="450067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extLst>
      <p:ext uri="{BB962C8B-B14F-4D97-AF65-F5344CB8AC3E}">
        <p14:creationId xmlns:p14="http://schemas.microsoft.com/office/powerpoint/2010/main" val="17812552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extLst>
      <p:ext uri="{BB962C8B-B14F-4D97-AF65-F5344CB8AC3E}">
        <p14:creationId xmlns:p14="http://schemas.microsoft.com/office/powerpoint/2010/main" val="3342808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186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3542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21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942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7587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548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274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6059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845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2659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062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extLst>
      <p:ext uri="{BB962C8B-B14F-4D97-AF65-F5344CB8AC3E}">
        <p14:creationId xmlns:p14="http://schemas.microsoft.com/office/powerpoint/2010/main" val="29955624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extLst>
      <p:ext uri="{BB962C8B-B14F-4D97-AF65-F5344CB8AC3E}">
        <p14:creationId xmlns:p14="http://schemas.microsoft.com/office/powerpoint/2010/main" val="24551970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extLst>
      <p:ext uri="{BB962C8B-B14F-4D97-AF65-F5344CB8AC3E}">
        <p14:creationId xmlns:p14="http://schemas.microsoft.com/office/powerpoint/2010/main" val="628445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extLst>
      <p:ext uri="{BB962C8B-B14F-4D97-AF65-F5344CB8AC3E}">
        <p14:creationId xmlns:p14="http://schemas.microsoft.com/office/powerpoint/2010/main" val="1114136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extLst>
      <p:ext uri="{BB962C8B-B14F-4D97-AF65-F5344CB8AC3E}">
        <p14:creationId xmlns:p14="http://schemas.microsoft.com/office/powerpoint/2010/main" val="1528372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extLst>
      <p:ext uri="{BB962C8B-B14F-4D97-AF65-F5344CB8AC3E}">
        <p14:creationId xmlns:p14="http://schemas.microsoft.com/office/powerpoint/2010/main" val="20978725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extLst>
      <p:ext uri="{BB962C8B-B14F-4D97-AF65-F5344CB8AC3E}">
        <p14:creationId xmlns:p14="http://schemas.microsoft.com/office/powerpoint/2010/main" val="25733514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extLst>
      <p:ext uri="{BB962C8B-B14F-4D97-AF65-F5344CB8AC3E}">
        <p14:creationId xmlns:p14="http://schemas.microsoft.com/office/powerpoint/2010/main" val="6917645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extLst>
      <p:ext uri="{BB962C8B-B14F-4D97-AF65-F5344CB8AC3E}">
        <p14:creationId xmlns:p14="http://schemas.microsoft.com/office/powerpoint/2010/main" val="27573683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extLst>
      <p:ext uri="{BB962C8B-B14F-4D97-AF65-F5344CB8AC3E}">
        <p14:creationId xmlns:p14="http://schemas.microsoft.com/office/powerpoint/2010/main" val="2356453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extLst>
      <p:ext uri="{BB962C8B-B14F-4D97-AF65-F5344CB8AC3E}">
        <p14:creationId xmlns:p14="http://schemas.microsoft.com/office/powerpoint/2010/main" val="3247871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3311883"/>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extLst>
      <p:ext uri="{BB962C8B-B14F-4D97-AF65-F5344CB8AC3E}">
        <p14:creationId xmlns:p14="http://schemas.microsoft.com/office/powerpoint/2010/main" val="1367026860"/>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051328"/>
      </p:ext>
    </p:extLst>
  </p:cSld>
  <p:clrMap bg1="lt1" tx1="dk1" bg2="lt2" tx2="dk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extLst>
      <p:ext uri="{BB962C8B-B14F-4D97-AF65-F5344CB8AC3E}">
        <p14:creationId xmlns:p14="http://schemas.microsoft.com/office/powerpoint/2010/main" val="1215031663"/>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caranddriver.com/ferrari/purosangue" TargetMode="Externa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motor1.com/reviews/621685/2023-ferrari-296-gts-first-drive/" TargetMode="Externa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www.ferrarilakeforest.com/manufacturer-information/upcoming-ferrari-models/" TargetMode="Externa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hyperlink" Target="https://www.wheelsinmotionmc.com/inventory/v1/Current/Ducati/Panigale/Panigale-V4/Red--Chatsworth-California---21336901?format=print" TargetMode="External"/><Relationship Id="rId2" Type="http://schemas.openxmlformats.org/officeDocument/2006/relationships/image" Target="../media/image47.jp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hyperlink" Target="https://www.caranddriver.com/news/a40874138/2024-bugatti-mistral-5-cool-design-elements/"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5.xml"/><Relationship Id="rId5" Type="http://schemas.openxmlformats.org/officeDocument/2006/relationships/hyperlink" Target="https://gestione.aetitalia.it/download/sito/d27bded_sanitarisquarefoto23.jpg" TargetMode="External"/><Relationship Id="rId4" Type="http://schemas.openxmlformats.org/officeDocument/2006/relationships/image" Target="../media/image59.svg"/></Relationships>
</file>

<file path=ppt/slides/_rels/slide122.xml.rels><?xml version="1.0" encoding="UTF-8" standalone="yes"?>
<Relationships xmlns="http://schemas.openxmlformats.org/package/2006/relationships"><Relationship Id="rId3" Type="http://schemas.openxmlformats.org/officeDocument/2006/relationships/hyperlink" Target="https://gestione.aetitalia.it/download/sito/d27bded_sanitarisquarefoto23.jpg" TargetMode="External"/><Relationship Id="rId2" Type="http://schemas.openxmlformats.org/officeDocument/2006/relationships/image" Target="../media/image60.jpg"/><Relationship Id="rId1" Type="http://schemas.openxmlformats.org/officeDocument/2006/relationships/slideLayout" Target="../slideLayouts/slideLayout25.xml"/><Relationship Id="rId5" Type="http://schemas.openxmlformats.org/officeDocument/2006/relationships/image" Target="../media/image59.svg"/><Relationship Id="rId4" Type="http://schemas.openxmlformats.org/officeDocument/2006/relationships/image" Target="../media/image58.png"/></Relationships>
</file>

<file path=ppt/slides/_rels/slide123.xml.rels><?xml version="1.0" encoding="UTF-8" standalone="yes"?>
<Relationships xmlns="http://schemas.openxmlformats.org/package/2006/relationships"><Relationship Id="rId3" Type="http://schemas.openxmlformats.org/officeDocument/2006/relationships/hyperlink" Target="https://www.ceramicacielo.it/en/products/smile/floor+mounted+wc+%26+bidet/back+to+wall+one+hole+bidet/111" TargetMode="External"/><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commons.wikimedia.org/wiki/File:Trenitalia-series-ETR500.jpg" TargetMode="Externa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commons.wikimedia.org/wiki/File:Trenitalia-series-ETR500.jpg" TargetMode="Externa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12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fashionista.com/2023/09/milan-fashion-week-spring-2024-trends"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theguardian.com/fashion/gallery/2023/jun/21/milan-mens-fashion-week-springsummer-2024-the-highlights-in-pictures" TargetMode="External"/><Relationship Id="rId1" Type="http://schemas.openxmlformats.org/officeDocument/2006/relationships/slideLayout" Target="../slideLayouts/slideLayout14.xml"/><Relationship Id="rId4" Type="http://schemas.openxmlformats.org/officeDocument/2006/relationships/image" Target="../media/image66.JPG"/></Relationships>
</file>

<file path=ppt/slides/_rels/slide1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en.wikipedia.org/wiki/Italian_fashion" TargetMode="Externa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hyperlink" Target="http://en.wikipedia.org/wiki/Italian_fashion" TargetMode="External"/><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hyperlink" Target="https://en.wikipedia.org/wiki/Italian_fashion#Italian_fashion_houses_and_luxury_brands" TargetMode="External"/><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3.jp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4.jpg"/><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www.fashionavecpassion.com/an-emporio-armani-brand-new-fashion-ss15-the-futuristic-classic/" TargetMode="External"/><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143.xml.rels><?xml version="1.0" encoding="UTF-8" standalone="yes"?>
<Relationships xmlns="http://schemas.openxmlformats.org/package/2006/relationships"><Relationship Id="rId3" Type="http://schemas.openxmlformats.org/officeDocument/2006/relationships/hyperlink" Target="http://en.wikipedia.org/wiki/Bologna" TargetMode="External"/><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hyperlink" Target="http://nyti.ms/1FFtb3D" TargetMode="External"/><Relationship Id="rId2" Type="http://schemas.openxmlformats.org/officeDocument/2006/relationships/hyperlink" Target="http://p.nytimes.com/email/re?location=InCMR7g4BCKC2wiZPkcVUnfbmVLgaHtP&amp;user_id=d5f6f8946476100eb7f26d6f1ebd24ab&amp;email_type=eta&amp;task_id=144371132435139&amp;regi_id=0" TargetMode="External"/><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1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en.wikipedia.org/wiki/Leaning_Tower_of_Pisa" TargetMode="Externa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hyperlink" Target="http://www.architecturaldigest.com/decor/2014-05/ned-lambton-villa-cetinale-siena-italy-slideshow" TargetMode="External"/><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147.xml.rels><?xml version="1.0" encoding="UTF-8" standalone="yes"?>
<Relationships xmlns="http://schemas.openxmlformats.org/package/2006/relationships"><Relationship Id="rId3" Type="http://schemas.openxmlformats.org/officeDocument/2006/relationships/hyperlink" Target="http://www.suggestkeyword.com/aXRhbGlhbiBnYXJkZW5z/" TargetMode="External"/><Relationship Id="rId2" Type="http://schemas.openxmlformats.org/officeDocument/2006/relationships/image" Target="../media/image84.png"/><Relationship Id="rId1" Type="http://schemas.openxmlformats.org/officeDocument/2006/relationships/slideLayout" Target="../slideLayouts/slideLayout25.xml"/></Relationships>
</file>

<file path=ppt/slides/_rels/slide148.xml.rels><?xml version="1.0" encoding="UTF-8" standalone="yes"?>
<Relationships xmlns="http://schemas.openxmlformats.org/package/2006/relationships"><Relationship Id="rId3" Type="http://schemas.openxmlformats.org/officeDocument/2006/relationships/hyperlink" Target="http://tintore.org/cgi-bin/article.cgi?article_id=110" TargetMode="External"/><Relationship Id="rId2" Type="http://schemas.openxmlformats.org/officeDocument/2006/relationships/image" Target="../media/image85.jpeg"/><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3" Type="http://schemas.openxmlformats.org/officeDocument/2006/relationships/hyperlink" Target="http://www.traveladventures.org/continents/europe/romefountains01.shtml" TargetMode="External"/><Relationship Id="rId2" Type="http://schemas.openxmlformats.org/officeDocument/2006/relationships/image" Target="../media/image86.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1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en.wikipedia.org/wiki/Trevi_Fountain" TargetMode="External"/><Relationship Id="rId1" Type="http://schemas.openxmlformats.org/officeDocument/2006/relationships/slideLayout" Target="../slideLayouts/slideLayout25.xml"/></Relationships>
</file>

<file path=ppt/slides/_rels/slide151.xml.rels><?xml version="1.0" encoding="UTF-8" standalone="yes"?>
<Relationships xmlns="http://schemas.openxmlformats.org/package/2006/relationships"><Relationship Id="rId3" Type="http://schemas.openxmlformats.org/officeDocument/2006/relationships/hyperlink" Target="http://dl.lib.brown.edu:8080/exist/mjp/plookup.xq?id=BerniniGiovanni" TargetMode="External"/><Relationship Id="rId2" Type="http://schemas.openxmlformats.org/officeDocument/2006/relationships/image" Target="../media/image88.png"/><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bed-breakfast-italy.com/bars.htm" TargetMode="External"/><Relationship Id="rId1" Type="http://schemas.openxmlformats.org/officeDocument/2006/relationships/slideLayout" Target="../slideLayouts/slideLayout25.xml"/></Relationships>
</file>

<file path=ppt/slides/_rels/slide1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humanparts.medium.com/why-italians-use-dozens-of-words-for-simple-instructions-b3e499f2f0df" TargetMode="External"/><Relationship Id="rId1" Type="http://schemas.openxmlformats.org/officeDocument/2006/relationships/slideLayout" Target="../slideLayouts/slideLayout14.xml"/><Relationship Id="rId4" Type="http://schemas.openxmlformats.org/officeDocument/2006/relationships/image" Target="../media/image91.png"/></Relationships>
</file>

<file path=ppt/slides/_rels/slide15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3" Type="http://schemas.openxmlformats.org/officeDocument/2006/relationships/hyperlink" Target="http://www.bbc.com/culture/story/20171207-dai-the-italian-word-with-many-meanings" TargetMode="External"/><Relationship Id="rId2" Type="http://schemas.openxmlformats.org/officeDocument/2006/relationships/image" Target="../media/image92.png"/><Relationship Id="rId1" Type="http://schemas.openxmlformats.org/officeDocument/2006/relationships/slideLayout" Target="../slideLayouts/slideLayout14.xml"/><Relationship Id="rId4" Type="http://schemas.openxmlformats.org/officeDocument/2006/relationships/image" Target="../media/image93.jpg"/></Relationships>
</file>

<file path=ppt/slides/_rels/slide156.xml.rels><?xml version="1.0" encoding="UTF-8" standalone="yes"?>
<Relationships xmlns="http://schemas.openxmlformats.org/package/2006/relationships"><Relationship Id="rId3" Type="http://schemas.openxmlformats.org/officeDocument/2006/relationships/hyperlink" Target="https://www.nytimes.com/2024/01/06/opinion/tommy-devito-football-italian.html?smid=nytcore-ios-share&amp;referringSource=articleShare" TargetMode="External"/><Relationship Id="rId2" Type="http://schemas.openxmlformats.org/officeDocument/2006/relationships/image" Target="../media/image94.png"/><Relationship Id="rId1" Type="http://schemas.openxmlformats.org/officeDocument/2006/relationships/slideLayout" Target="../slideLayouts/slideLayout14.xml"/><Relationship Id="rId4" Type="http://schemas.openxmlformats.org/officeDocument/2006/relationships/image" Target="../media/image95.png"/></Relationships>
</file>

<file path=ppt/slides/_rels/slide157.xml.rels><?xml version="1.0" encoding="UTF-8" standalone="yes"?>
<Relationships xmlns="http://schemas.openxmlformats.org/package/2006/relationships"><Relationship Id="rId3" Type="http://schemas.openxmlformats.org/officeDocument/2006/relationships/hyperlink" Target="https://brobible.com/sports/article/giants-played-sopranos-theme-song-tommy-devito-entrance/" TargetMode="External"/><Relationship Id="rId7" Type="http://schemas.openxmlformats.org/officeDocument/2006/relationships/image" Target="../media/image99.png"/><Relationship Id="rId2" Type="http://schemas.openxmlformats.org/officeDocument/2006/relationships/image" Target="../media/image96.png"/><Relationship Id="rId1" Type="http://schemas.openxmlformats.org/officeDocument/2006/relationships/slideLayout" Target="../slideLayouts/slideLayout14.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hyperlink" Target="https://www.cbssports.com/nfl/news/giants-tommy-devito-shares-the-origin-behind-his-pinched-fingers-touchdown-celebration/"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4.xml"/><Relationship Id="rId4" Type="http://schemas.openxmlformats.org/officeDocument/2006/relationships/hyperlink" Target="http://www.d.umn.edu/cla/faculty/troufs/anth1095/index.html#Gann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10.png"/><Relationship Id="rId4" Type="http://schemas.openxmlformats.org/officeDocument/2006/relationships/hyperlink" Target="http://en.wikipedia.org/wiki/History_of_Italy_during_foreign_domination_and_the_unification"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105.png"/></Relationships>
</file>

<file path=ppt/slides/_rels/slide163.xml.rels><?xml version="1.0" encoding="UTF-8" standalone="yes"?>
<Relationships xmlns="http://schemas.openxmlformats.org/package/2006/relationships"><Relationship Id="rId3" Type="http://schemas.openxmlformats.org/officeDocument/2006/relationships/hyperlink" Target="http://en.wikipedia.org/wiki/Aida" TargetMode="External"/><Relationship Id="rId2" Type="http://schemas.openxmlformats.org/officeDocument/2006/relationships/image" Target="../media/image106.png"/><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3" Type="http://schemas.openxmlformats.org/officeDocument/2006/relationships/hyperlink" Target="http://www.nedgallagher.com/journal/images/aida.jpg" TargetMode="External"/><Relationship Id="rId2" Type="http://schemas.openxmlformats.org/officeDocument/2006/relationships/image" Target="../media/image107.png"/><Relationship Id="rId1" Type="http://schemas.openxmlformats.org/officeDocument/2006/relationships/slideLayout" Target="../slideLayouts/slideLayout25.xml"/></Relationships>
</file>

<file path=ppt/slides/_rels/slide1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hyperlink" Target="http://tours.360wichita.com/234/newsletter/lucia_di_lammermoor02_360connect.jpg"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 Id="rId4" Type="http://schemas.openxmlformats.org/officeDocument/2006/relationships/image" Target="../media/image110.png"/></Relationships>
</file>

<file path=ppt/slides/_rels/slide1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 Id="rId5" Type="http://schemas.openxmlformats.org/officeDocument/2006/relationships/image" Target="../media/image113.png"/><Relationship Id="rId4" Type="http://schemas.openxmlformats.org/officeDocument/2006/relationships/image" Target="../media/image112.png"/></Relationships>
</file>

<file path=ppt/slides/_rels/slide168.xml.rels><?xml version="1.0" encoding="UTF-8" standalone="yes"?>
<Relationships xmlns="http://schemas.openxmlformats.org/package/2006/relationships"><Relationship Id="rId3" Type="http://schemas.openxmlformats.org/officeDocument/2006/relationships/hyperlink" Target="http://en.wikipedia.org/wiki/Tosca" TargetMode="External"/><Relationship Id="rId2" Type="http://schemas.openxmlformats.org/officeDocument/2006/relationships/image" Target="../media/image114.png"/><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hyperlink" Target="http://giornale.regione.marche.it/archivio/num0400/art09.htm" TargetMode="External"/><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2.xml"/><Relationship Id="rId5" Type="http://schemas.openxmlformats.org/officeDocument/2006/relationships/image" Target="../media/image10.png"/><Relationship Id="rId4" Type="http://schemas.openxmlformats.org/officeDocument/2006/relationships/hyperlink" Target="http://en.wikipedia.org/wiki/History_of_Italy_during_foreign_domination_and_the_unification"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s://en.wikipedia.org/wiki/Charles_V,_Holy_Roman_Emperorhttp:/www.d.umn.edu/cla/faculty/troufs/anth1095/index.html#Gannon" TargetMode="Externa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3" Type="http://schemas.openxmlformats.org/officeDocument/2006/relationships/hyperlink" Target="http://giornale.regione.marche.it/archivio/num0400/art09.htm" TargetMode="External"/><Relationship Id="rId2" Type="http://schemas.openxmlformats.org/officeDocument/2006/relationships/image" Target="../media/image115.png"/><Relationship Id="rId1" Type="http://schemas.openxmlformats.org/officeDocument/2006/relationships/slideLayout" Target="../slideLayouts/slideLayout25.xml"/></Relationships>
</file>

<file path=ppt/slides/_rels/slide172.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3" Type="http://schemas.openxmlformats.org/officeDocument/2006/relationships/hyperlink" Target="http://www.nytimes.com/2016/10/14/arts/music/bob-dylan-nobel-prize-literature.html?smid=fb-nytimes&amp;smtyp=cur&amp;_r=0" TargetMode="External"/><Relationship Id="rId2" Type="http://schemas.openxmlformats.org/officeDocument/2006/relationships/image" Target="../media/image117.png"/><Relationship Id="rId1" Type="http://schemas.openxmlformats.org/officeDocument/2006/relationships/slideLayout" Target="../slideLayouts/slideLayout25.xml"/><Relationship Id="rId4" Type="http://schemas.openxmlformats.org/officeDocument/2006/relationships/image" Target="../media/image95.png"/></Relationships>
</file>

<file path=ppt/slides/_rels/slide1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5.xml"/></Relationships>
</file>

<file path=ppt/slides/_rels/slide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hyperlink" Target="https://barnes-italy.com/tavolara-the-smallest-kingdom-in-the-world/"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63.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0.xml"/><Relationship Id="rId1" Type="http://schemas.openxmlformats.org/officeDocument/2006/relationships/slideLayout" Target="../slideLayouts/slideLayout63.xml"/><Relationship Id="rId5" Type="http://schemas.openxmlformats.org/officeDocument/2006/relationships/hyperlink" Target="https://en.wikipedia.org/wiki/Seborga" TargetMode="Externa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63.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6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5.xml"/><Relationship Id="rId1" Type="http://schemas.openxmlformats.org/officeDocument/2006/relationships/slideLayout" Target="../slideLayouts/slideLayout63.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h-net.msu.edu/cgi-bin/logbrowse.pl?trx=vx&amp;list=h-sae&amp;month=9502&amp;week=c&amp;msg=s7Tkjn1xeOR4jDS8E2IpPw&amp;user=&amp;pw="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hyperlink" Target="http://www.d.umn.edu/cla/faculty/troufs/anth3635/cetexts.html#Parman" TargetMode="External"/><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hyperlink" Target="http://news.nationalgeographic.com/news/2002/01/0115_020115iceman.html" TargetMode="External"/><Relationship Id="rId5" Type="http://schemas.openxmlformats.org/officeDocument/2006/relationships/hyperlink" Target="http://discover.npr.org/rundowns/segment.jhtml?wfId=1486351" TargetMode="External"/><Relationship Id="rId4" Type="http://schemas.openxmlformats.org/officeDocument/2006/relationships/image" Target="../media/image25.png"/></Relationships>
</file>

<file path=ppt/slides/_rels/slide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hyperlink" Target="http://en.wikipedia.org/wiki/Gustave_Moreau" TargetMode="External"/><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hyperlink" Target="https://www.caranddriver.com/lamborghini/revuelto"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92.xml.rels><?xml version="1.0" encoding="UTF-8" standalone="yes"?>
<Relationships xmlns="http://schemas.openxmlformats.org/package/2006/relationships"><Relationship Id="rId3" Type="http://schemas.openxmlformats.org/officeDocument/2006/relationships/hyperlink" Target="https://blog.dupontregistry.com/lamborghini/new-2023-lamborghini-huracan-sterrato-is-revealed-602-hp-off-road-supercar/"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93.xml.rels><?xml version="1.0" encoding="UTF-8" standalone="yes"?>
<Relationships xmlns="http://schemas.openxmlformats.org/package/2006/relationships"><Relationship Id="rId3" Type="http://schemas.openxmlformats.org/officeDocument/2006/relationships/hyperlink" Target="https://www.roadandtrack.com/news/a37294264/2022-lamborghini-countach/" TargetMode="External"/><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hyperlink" Target="https://www.roadandtrack.com/news/a37294264/2022-lamborghini-countach/"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alfaromeousa.com/cars/giulia/quadrifoglio" TargetMode="Externa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hyperlink" Target="https://www.google.com/url?sa=i&amp;url=https%3A%2F%2Fwww.caranddriver.com%2Falfa-romeo%2Fstelvio-quadrifoglio%2Fspecs%2F2022%2Falfa-romeo_stelvio-quadrifoglio_alfa-romeo-stelvio-quadrifoglio_2022&amp;psig=AOvVaw0AiN7wBOJuE73iPXlMzccY&amp;ust=1630386131330000&amp;source=images&amp;cd=vfe&amp;ved=0CAsQjhxqFwoTCJj-lI781_ICFQAAAAAdAAAAABAD" TargetMode="External"/><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1905000"/>
            <a:ext cx="6629400" cy="1545038"/>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Master Works</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3200" dirty="0">
                <a:ln w="12700">
                  <a:solidFill>
                    <a:srgbClr val="BBE0E3"/>
                  </a:solidFill>
                </a:ln>
                <a:solidFill>
                  <a:srgbClr val="000000"/>
                </a:solidFill>
                <a:effectLst>
                  <a:outerShdw blurRad="50800" dist="38100" algn="l" rotWithShape="0">
                    <a:prstClr val="black">
                      <a:alpha val="40000"/>
                    </a:prstClr>
                  </a:outerShdw>
                </a:effectLst>
              </a:rPr>
              <a:t>and Classics</a:t>
            </a:r>
            <a:endPar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6619EE44-8E0E-417E-B4C2-F7B2CFA5EB5F}"/>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Subtitle 2">
            <a:extLst>
              <a:ext uri="{FF2B5EF4-FFF2-40B4-BE49-F238E27FC236}">
                <a16:creationId xmlns:a16="http://schemas.microsoft.com/office/drawing/2014/main" id="{46EFA6E7-B0C0-4DF7-893A-A744F43DB7F3}"/>
              </a:ext>
            </a:extLst>
          </p:cNvPr>
          <p:cNvSpPr txBox="1">
            <a:spLocks/>
          </p:cNvSpPr>
          <p:nvPr/>
        </p:nvSpPr>
        <p:spPr>
          <a:xfrm>
            <a:off x="1238450" y="1828800"/>
            <a:ext cx="6704638" cy="1658112"/>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9" name="Rectangle 11">
            <a:extLst>
              <a:ext uri="{FF2B5EF4-FFF2-40B4-BE49-F238E27FC236}">
                <a16:creationId xmlns:a16="http://schemas.microsoft.com/office/drawing/2014/main" id="{7BEA4094-F701-4EBB-BD8F-A9B8FE4E214F}"/>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456ABF53-DDBF-4BB5-8452-69EB8CF0AA53}"/>
              </a:ext>
            </a:extLst>
          </p:cNvPr>
          <p:cNvSpPr>
            <a:spLocks noChangeArrowheads="1"/>
          </p:cNvSpPr>
          <p:nvPr/>
        </p:nvSpPr>
        <p:spPr bwMode="auto">
          <a:xfrm>
            <a:off x="609222" y="381000"/>
            <a:ext cx="7925568" cy="1569660"/>
          </a:xfrm>
          <a:prstGeom prst="rect">
            <a:avLst/>
          </a:prstGeom>
          <a:solidFill>
            <a:srgbClr val="15A043"/>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128874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1A2B3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B5FABE-E6CF-4A53-935F-B4BB6251DE59}"/>
              </a:ext>
            </a:extLst>
          </p:cNvPr>
          <p:cNvSpPr txBox="1"/>
          <p:nvPr/>
        </p:nvSpPr>
        <p:spPr>
          <a:xfrm>
            <a:off x="1383098" y="6173986"/>
            <a:ext cx="636390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9D9C95"/>
                </a:solidFill>
                <a:effectLst>
                  <a:outerShdw blurRad="38100" dist="38100" dir="2700000" algn="tl">
                    <a:srgbClr val="000000">
                      <a:alpha val="43137"/>
                    </a:srgbClr>
                  </a:outerShdw>
                </a:effectLst>
                <a:uLnTx/>
                <a:uFillTx/>
                <a:latin typeface="Arial"/>
                <a:ea typeface="+mn-ea"/>
                <a:cs typeface="+mn-cs"/>
              </a:rPr>
              <a:t>2024 Maserati </a:t>
            </a:r>
            <a:r>
              <a:rPr kumimoji="0" lang="en-US" sz="3200" b="1" i="1" u="none" strike="noStrike" kern="1200" cap="none" spc="0" normalizeH="0" baseline="0" noProof="0" dirty="0" err="1">
                <a:ln>
                  <a:noFill/>
                </a:ln>
                <a:solidFill>
                  <a:srgbClr val="9D9C95"/>
                </a:solidFill>
                <a:effectLst>
                  <a:outerShdw blurRad="38100" dist="38100" dir="2700000" algn="tl">
                    <a:srgbClr val="000000">
                      <a:alpha val="43137"/>
                    </a:srgbClr>
                  </a:outerShdw>
                </a:effectLst>
                <a:uLnTx/>
                <a:uFillTx/>
                <a:latin typeface="Verdana" pitchFamily="34" charset="0"/>
                <a:ea typeface="+mn-ea"/>
                <a:cs typeface="+mn-cs"/>
              </a:rPr>
              <a:t>GranTurismo</a:t>
            </a:r>
            <a:endParaRPr kumimoji="0" lang="en-US" sz="3200" b="1" i="1" u="none" strike="noStrike" kern="1200" cap="none" spc="0" normalizeH="0" baseline="0" noProof="0" dirty="0">
              <a:ln>
                <a:noFill/>
              </a:ln>
              <a:solidFill>
                <a:srgbClr val="9D9C95"/>
              </a:solidFill>
              <a:effectLst>
                <a:outerShdw blurRad="38100" dist="38100" dir="2700000" algn="tl">
                  <a:srgbClr val="000000">
                    <a:alpha val="43137"/>
                  </a:srgbClr>
                </a:outerShdw>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A7B658FB-BF1D-83F9-1D8D-FBDD67AB5307}"/>
              </a:ext>
            </a:extLst>
          </p:cNvPr>
          <p:cNvPicPr>
            <a:picLocks noChangeAspect="1"/>
          </p:cNvPicPr>
          <p:nvPr/>
        </p:nvPicPr>
        <p:blipFill>
          <a:blip r:embed="rId2"/>
          <a:stretch>
            <a:fillRect/>
          </a:stretch>
        </p:blipFill>
        <p:spPr>
          <a:xfrm>
            <a:off x="5749" y="0"/>
            <a:ext cx="9144000" cy="6092191"/>
          </a:xfrm>
          <a:prstGeom prst="rect">
            <a:avLst/>
          </a:prstGeom>
          <a:solidFill>
            <a:srgbClr val="1A2F44"/>
          </a:solidFill>
        </p:spPr>
      </p:pic>
    </p:spTree>
    <p:extLst>
      <p:ext uri="{BB962C8B-B14F-4D97-AF65-F5344CB8AC3E}">
        <p14:creationId xmlns:p14="http://schemas.microsoft.com/office/powerpoint/2010/main" val="314401038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4E82B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E2A172-F759-46E6-9AC4-FFD0751307CB}"/>
              </a:ext>
            </a:extLst>
          </p:cNvPr>
          <p:cNvPicPr>
            <a:picLocks noChangeAspect="1"/>
          </p:cNvPicPr>
          <p:nvPr/>
        </p:nvPicPr>
        <p:blipFill>
          <a:blip r:embed="rId2"/>
          <a:stretch>
            <a:fillRect/>
          </a:stretch>
        </p:blipFill>
        <p:spPr>
          <a:xfrm>
            <a:off x="0" y="685800"/>
            <a:ext cx="9142572" cy="6096953"/>
          </a:xfrm>
          <a:prstGeom prst="rect">
            <a:avLst/>
          </a:prstGeom>
        </p:spPr>
      </p:pic>
      <p:sp>
        <p:nvSpPr>
          <p:cNvPr id="5" name="TextBox 4">
            <a:extLst>
              <a:ext uri="{FF2B5EF4-FFF2-40B4-BE49-F238E27FC236}">
                <a16:creationId xmlns:a16="http://schemas.microsoft.com/office/drawing/2014/main" id="{D6B5FABE-E6CF-4A53-935F-B4BB6251DE59}"/>
              </a:ext>
            </a:extLst>
          </p:cNvPr>
          <p:cNvSpPr txBox="1"/>
          <p:nvPr/>
        </p:nvSpPr>
        <p:spPr>
          <a:xfrm>
            <a:off x="2229050" y="5848150"/>
            <a:ext cx="466825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2022 Maserati MC20</a:t>
            </a:r>
          </a:p>
        </p:txBody>
      </p:sp>
    </p:spTree>
    <p:extLst>
      <p:ext uri="{BB962C8B-B14F-4D97-AF65-F5344CB8AC3E}">
        <p14:creationId xmlns:p14="http://schemas.microsoft.com/office/powerpoint/2010/main" val="179320358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4626" name="Picture 2"/>
          <p:cNvPicPr>
            <a:picLocks noChangeAspect="1" noChangeArrowheads="1"/>
          </p:cNvPicPr>
          <p:nvPr/>
        </p:nvPicPr>
        <p:blipFill>
          <a:blip r:embed="rId2" cstate="print"/>
          <a:srcRect/>
          <a:stretch>
            <a:fillRect/>
          </a:stretch>
        </p:blipFill>
        <p:spPr bwMode="auto">
          <a:xfrm>
            <a:off x="2933700" y="809625"/>
            <a:ext cx="3276600" cy="5238750"/>
          </a:xfrm>
          <a:prstGeom prst="rect">
            <a:avLst/>
          </a:prstGeom>
          <a:noFill/>
          <a:ln w="9525">
            <a:noFill/>
            <a:miter lim="800000"/>
            <a:headEnd/>
            <a:tailEnd/>
          </a:ln>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50647A"/>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https://www.caranddriver.com/ferrari/purosangue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descr="A Ferrari 2024 blue sports car driving through snow">
            <a:extLst>
              <a:ext uri="{FF2B5EF4-FFF2-40B4-BE49-F238E27FC236}">
                <a16:creationId xmlns:a16="http://schemas.microsoft.com/office/drawing/2014/main" id="{28223537-3C32-9FF9-936B-FB3694716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60"/>
            <a:ext cx="9144000" cy="5135880"/>
          </a:xfrm>
          <a:prstGeom prst="rect">
            <a:avLst/>
          </a:prstGeom>
        </p:spPr>
      </p:pic>
      <p:sp>
        <p:nvSpPr>
          <p:cNvPr id="9" name="TextBox 8">
            <a:extLst>
              <a:ext uri="{FF2B5EF4-FFF2-40B4-BE49-F238E27FC236}">
                <a16:creationId xmlns:a16="http://schemas.microsoft.com/office/drawing/2014/main" id="{352401A0-D1BF-44BB-0CCE-C6BCCFA44E01}"/>
              </a:ext>
            </a:extLst>
          </p:cNvPr>
          <p:cNvSpPr txBox="1"/>
          <p:nvPr/>
        </p:nvSpPr>
        <p:spPr>
          <a:xfrm>
            <a:off x="2286000" y="6096000"/>
            <a:ext cx="4572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starting at $402,050</a:t>
            </a:r>
          </a:p>
        </p:txBody>
      </p:sp>
      <p:sp>
        <p:nvSpPr>
          <p:cNvPr id="10" name="TextBox 9">
            <a:extLst>
              <a:ext uri="{FF2B5EF4-FFF2-40B4-BE49-F238E27FC236}">
                <a16:creationId xmlns:a16="http://schemas.microsoft.com/office/drawing/2014/main" id="{3E846E80-3ECB-983D-437C-0025FA1608FA}"/>
              </a:ext>
            </a:extLst>
          </p:cNvPr>
          <p:cNvSpPr txBox="1"/>
          <p:nvPr/>
        </p:nvSpPr>
        <p:spPr>
          <a:xfrm>
            <a:off x="1752600" y="5358825"/>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3887C7"/>
                </a:solidFill>
                <a:effectLst/>
                <a:uLnTx/>
                <a:uFillTx/>
                <a:latin typeface="Arial"/>
                <a:ea typeface="+mn-ea"/>
                <a:cs typeface="+mn-cs"/>
              </a:rPr>
              <a:t>2024 Ferrari </a:t>
            </a:r>
            <a:r>
              <a:rPr kumimoji="0" lang="en-US" sz="3200" b="1" i="0" u="none" strike="noStrike" kern="1200" cap="none" spc="0" normalizeH="0" baseline="0" noProof="0" dirty="0" err="1">
                <a:ln>
                  <a:noFill/>
                </a:ln>
                <a:solidFill>
                  <a:srgbClr val="3887C7"/>
                </a:solidFill>
                <a:effectLst/>
                <a:uLnTx/>
                <a:uFillTx/>
                <a:latin typeface="Arial"/>
                <a:ea typeface="+mn-ea"/>
                <a:cs typeface="+mn-cs"/>
              </a:rPr>
              <a:t>Purosangue</a:t>
            </a:r>
            <a:endParaRPr kumimoji="0" lang="en-US" sz="3200" b="1" i="0" u="none" strike="noStrike" kern="1200" cap="none" spc="0" normalizeH="0" baseline="0" noProof="0" dirty="0">
              <a:ln>
                <a:noFill/>
              </a:ln>
              <a:solidFill>
                <a:srgbClr val="3887C7"/>
              </a:solidFill>
              <a:effectLst/>
              <a:uLnTx/>
              <a:uFillTx/>
              <a:latin typeface="Arial"/>
              <a:ea typeface="+mn-ea"/>
              <a:cs typeface="+mn-cs"/>
            </a:endParaRPr>
          </a:p>
        </p:txBody>
      </p:sp>
    </p:spTree>
    <p:extLst>
      <p:ext uri="{BB962C8B-B14F-4D97-AF65-F5344CB8AC3E}">
        <p14:creationId xmlns:p14="http://schemas.microsoft.com/office/powerpoint/2010/main" val="266700307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50647A"/>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https://www.motor1.com/reviews/621685/2023-ferrari-296-gts-first-drive/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TextBox 10">
            <a:extLst>
              <a:ext uri="{FF2B5EF4-FFF2-40B4-BE49-F238E27FC236}">
                <a16:creationId xmlns:a16="http://schemas.microsoft.com/office/drawing/2014/main" id="{7294EE86-13EC-4A6E-ACE9-570824EA266F}"/>
              </a:ext>
            </a:extLst>
          </p:cNvPr>
          <p:cNvSpPr txBox="1"/>
          <p:nvPr/>
        </p:nvSpPr>
        <p:spPr>
          <a:xfrm>
            <a:off x="1790700" y="6019800"/>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2023 Ferrari 296 GTS</a:t>
            </a:r>
          </a:p>
        </p:txBody>
      </p:sp>
      <p:pic>
        <p:nvPicPr>
          <p:cNvPr id="3" name="Picture 2">
            <a:extLst>
              <a:ext uri="{FF2B5EF4-FFF2-40B4-BE49-F238E27FC236}">
                <a16:creationId xmlns:a16="http://schemas.microsoft.com/office/drawing/2014/main" id="{69187E7B-0F34-795B-A308-4A4A045E26A9}"/>
              </a:ext>
            </a:extLst>
          </p:cNvPr>
          <p:cNvPicPr>
            <a:picLocks noChangeAspect="1"/>
          </p:cNvPicPr>
          <p:nvPr/>
        </p:nvPicPr>
        <p:blipFill>
          <a:blip r:embed="rId3"/>
          <a:stretch>
            <a:fillRect/>
          </a:stretch>
        </p:blipFill>
        <p:spPr>
          <a:xfrm>
            <a:off x="12700" y="762000"/>
            <a:ext cx="9144000" cy="5143500"/>
          </a:xfrm>
          <a:prstGeom prst="rect">
            <a:avLst/>
          </a:prstGeom>
        </p:spPr>
      </p:pic>
    </p:spTree>
    <p:extLst>
      <p:ext uri="{BB962C8B-B14F-4D97-AF65-F5344CB8AC3E}">
        <p14:creationId xmlns:p14="http://schemas.microsoft.com/office/powerpoint/2010/main" val="277371606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656565"/>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https://www.ferrarilakeforest.com/manufacturer-information/upcoming-ferrari-models/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descr="A picture containing car&#10;&#10;Description automatically generated">
            <a:extLst>
              <a:ext uri="{FF2B5EF4-FFF2-40B4-BE49-F238E27FC236}">
                <a16:creationId xmlns:a16="http://schemas.microsoft.com/office/drawing/2014/main" id="{8854F2FE-66CC-4E62-9ABF-53097F71B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4972050"/>
          </a:xfrm>
          <a:prstGeom prst="rect">
            <a:avLst/>
          </a:prstGeom>
        </p:spPr>
      </p:pic>
      <p:sp>
        <p:nvSpPr>
          <p:cNvPr id="11" name="TextBox 10">
            <a:extLst>
              <a:ext uri="{FF2B5EF4-FFF2-40B4-BE49-F238E27FC236}">
                <a16:creationId xmlns:a16="http://schemas.microsoft.com/office/drawing/2014/main" id="{7294EE86-13EC-4A6E-ACE9-570824EA266F}"/>
              </a:ext>
            </a:extLst>
          </p:cNvPr>
          <p:cNvSpPr txBox="1"/>
          <p:nvPr/>
        </p:nvSpPr>
        <p:spPr>
          <a:xfrm>
            <a:off x="1790700" y="6019800"/>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Ferrari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Icona</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Monza SP1</a:t>
            </a:r>
          </a:p>
        </p:txBody>
      </p:sp>
    </p:spTree>
    <p:extLst>
      <p:ext uri="{BB962C8B-B14F-4D97-AF65-F5344CB8AC3E}">
        <p14:creationId xmlns:p14="http://schemas.microsoft.com/office/powerpoint/2010/main" val="218814273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descr="http://i.ytimg.com/vi/VVW5TBGztAY/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8" y="19956"/>
            <a:ext cx="9078685" cy="68090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2370" y="6153221"/>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2016 Ferrari F80 Concept</a:t>
            </a:r>
          </a:p>
        </p:txBody>
      </p:sp>
    </p:spTree>
    <p:extLst>
      <p:ext uri="{BB962C8B-B14F-4D97-AF65-F5344CB8AC3E}">
        <p14:creationId xmlns:p14="http://schemas.microsoft.com/office/powerpoint/2010/main" val="358606704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7368"/>
            <a:ext cx="9178948" cy="556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67228" y="6172200"/>
            <a:ext cx="7391400"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2015 Ferrari F80 Supercar Concept</a:t>
            </a:r>
          </a:p>
        </p:txBody>
      </p:sp>
    </p:spTree>
    <p:extLst>
      <p:ext uri="{BB962C8B-B14F-4D97-AF65-F5344CB8AC3E}">
        <p14:creationId xmlns:p14="http://schemas.microsoft.com/office/powerpoint/2010/main" val="206844911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94626" name="Picture 2"/>
          <p:cNvPicPr>
            <a:picLocks noChangeAspect="1" noChangeArrowheads="1"/>
          </p:cNvPicPr>
          <p:nvPr/>
        </p:nvPicPr>
        <p:blipFill>
          <a:blip r:embed="rId2" cstate="print"/>
          <a:srcRect/>
          <a:stretch>
            <a:fillRect/>
          </a:stretch>
        </p:blipFill>
        <p:spPr bwMode="auto">
          <a:xfrm>
            <a:off x="3011285" y="990600"/>
            <a:ext cx="3031153" cy="4846320"/>
          </a:xfrm>
          <a:prstGeom prst="rect">
            <a:avLst/>
          </a:prstGeom>
          <a:noFill/>
          <a:ln w="9525">
            <a:noFill/>
            <a:miter lim="800000"/>
            <a:headEnd/>
            <a:tailEnd/>
          </a:ln>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955764"/>
            <a:ext cx="9144000" cy="4922520"/>
          </a:xfrm>
          <a:prstGeom prst="rect">
            <a:avLst/>
          </a:prstGeom>
          <a:noFill/>
          <a:ln w="9525">
            <a:noFill/>
            <a:miter lim="800000"/>
            <a:headEnd/>
            <a:tailEnd/>
          </a:ln>
        </p:spPr>
      </p:pic>
    </p:spTree>
    <p:extLst>
      <p:ext uri="{BB962C8B-B14F-4D97-AF65-F5344CB8AC3E}">
        <p14:creationId xmlns:p14="http://schemas.microsoft.com/office/powerpoint/2010/main" val="263108831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2362200" y="1285875"/>
            <a:ext cx="4352925" cy="4352925"/>
          </a:xfrm>
          <a:prstGeom prst="rect">
            <a:avLst/>
          </a:prstGeom>
          <a:noFill/>
          <a:ln w="9525">
            <a:noFill/>
            <a:miter lim="800000"/>
            <a:headEnd/>
            <a:tailEnd/>
          </a:ln>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Ducati motorcycle with black wheels">
            <a:extLst>
              <a:ext uri="{FF2B5EF4-FFF2-40B4-BE49-F238E27FC236}">
                <a16:creationId xmlns:a16="http://schemas.microsoft.com/office/drawing/2014/main" id="{CC4845A3-5C03-F22A-0A2E-BF93EFE03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108" y="510081"/>
            <a:ext cx="7783784" cy="5837838"/>
          </a:xfrm>
          <a:prstGeom prst="rect">
            <a:avLst/>
          </a:prstGeom>
        </p:spPr>
      </p:pic>
      <p:sp>
        <p:nvSpPr>
          <p:cNvPr id="6" name="TextBox 5">
            <a:extLst>
              <a:ext uri="{FF2B5EF4-FFF2-40B4-BE49-F238E27FC236}">
                <a16:creationId xmlns:a16="http://schemas.microsoft.com/office/drawing/2014/main" id="{CA0E4F2C-9A03-3AD6-CAC3-67F1E7F6CBFA}"/>
              </a:ext>
            </a:extLst>
          </p:cNvPr>
          <p:cNvSpPr txBox="1"/>
          <p:nvPr/>
        </p:nvSpPr>
        <p:spPr>
          <a:xfrm>
            <a:off x="2286000" y="5816600"/>
            <a:ext cx="4572000" cy="7201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2024 Ducati </a:t>
            </a:r>
            <a:r>
              <a:rPr kumimoji="0" lang="en-US" sz="24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Panigale</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V4</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$24,995.00</a:t>
            </a:r>
          </a:p>
        </p:txBody>
      </p:sp>
      <p:sp>
        <p:nvSpPr>
          <p:cNvPr id="8" name="TextBox 7">
            <a:extLst>
              <a:ext uri="{FF2B5EF4-FFF2-40B4-BE49-F238E27FC236}">
                <a16:creationId xmlns:a16="http://schemas.microsoft.com/office/drawing/2014/main" id="{09BDF560-A2D0-FDD6-1134-E620BCF6314E}"/>
              </a:ext>
            </a:extLst>
          </p:cNvPr>
          <p:cNvSpPr txBox="1"/>
          <p:nvPr/>
        </p:nvSpPr>
        <p:spPr>
          <a:xfrm>
            <a:off x="680108" y="6581745"/>
            <a:ext cx="7783784" cy="20005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https://www.wheelsinmotionmc.com/inventory/v1/Current/Ducati/Panigale/Panigale-V4/Red--Chatsworth-California---21336901?format=print</a:t>
            </a:r>
            <a:endPar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9198317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61950"/>
            <a:ext cx="9144000" cy="6115050"/>
          </a:xfrm>
          <a:prstGeom prst="rect">
            <a:avLst/>
          </a:prstGeom>
          <a:noFill/>
          <a:ln w="9525">
            <a:noFill/>
            <a:miter lim="800000"/>
            <a:headEnd/>
            <a:tailEnd/>
          </a:ln>
        </p:spPr>
      </p:pic>
    </p:spTree>
    <p:extLst>
      <p:ext uri="{BB962C8B-B14F-4D97-AF65-F5344CB8AC3E}">
        <p14:creationId xmlns:p14="http://schemas.microsoft.com/office/powerpoint/2010/main" val="57520545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43113"/>
            <a:ext cx="6054024" cy="32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793651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454A60"/>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12" name="Picture 11" descr="A black Bugatti Mistral Roadster sports car parked on a road">
            <a:extLst>
              <a:ext uri="{FF2B5EF4-FFF2-40B4-BE49-F238E27FC236}">
                <a16:creationId xmlns:a16="http://schemas.microsoft.com/office/drawing/2014/main" id="{3BB6EB39-741F-9620-2EAD-E1C4C9FB3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2890"/>
          </a:xfrm>
          <a:prstGeom prst="rect">
            <a:avLst/>
          </a:prstGeom>
        </p:spPr>
      </p:pic>
      <p:sp>
        <p:nvSpPr>
          <p:cNvPr id="13" name="TextBox 12">
            <a:extLst>
              <a:ext uri="{FF2B5EF4-FFF2-40B4-BE49-F238E27FC236}">
                <a16:creationId xmlns:a16="http://schemas.microsoft.com/office/drawing/2014/main" id="{04E59CC1-CD46-C5A8-541C-EEAB7A1C7B9E}"/>
              </a:ext>
            </a:extLst>
          </p:cNvPr>
          <p:cNvSpPr txBox="1"/>
          <p:nvPr/>
        </p:nvSpPr>
        <p:spPr>
          <a:xfrm>
            <a:off x="1003300" y="5486400"/>
            <a:ext cx="7108675"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2024 Bugatti Mistral Roadster</a:t>
            </a:r>
          </a:p>
        </p:txBody>
      </p:sp>
      <p:sp>
        <p:nvSpPr>
          <p:cNvPr id="14" name="TextBox 13">
            <a:extLst>
              <a:ext uri="{FF2B5EF4-FFF2-40B4-BE49-F238E27FC236}">
                <a16:creationId xmlns:a16="http://schemas.microsoft.com/office/drawing/2014/main" id="{2D27FFE6-A5D6-BFF6-B60A-13805F6C9E89}"/>
              </a:ext>
            </a:extLst>
          </p:cNvPr>
          <p:cNvSpPr txBox="1"/>
          <p:nvPr/>
        </p:nvSpPr>
        <p:spPr>
          <a:xfrm>
            <a:off x="2286000" y="61722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Price: $5 Million</a:t>
            </a:r>
          </a:p>
        </p:txBody>
      </p:sp>
      <p:sp>
        <p:nvSpPr>
          <p:cNvPr id="16" name="TextBox 15">
            <a:extLst>
              <a:ext uri="{FF2B5EF4-FFF2-40B4-BE49-F238E27FC236}">
                <a16:creationId xmlns:a16="http://schemas.microsoft.com/office/drawing/2014/main" id="{CB6CAC1D-5283-CEE0-2CF5-48252EB1D564}"/>
              </a:ext>
            </a:extLst>
          </p:cNvPr>
          <p:cNvSpPr txBox="1"/>
          <p:nvPr/>
        </p:nvSpPr>
        <p:spPr>
          <a:xfrm>
            <a:off x="241300" y="6540500"/>
            <a:ext cx="8607425" cy="2616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https://www.caranddriver.com/news/a40874138/2024-bugatti-mistral-5-cool-design-elements/</a:t>
            </a:r>
            <a:endPar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67511818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DFB42A"/>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14EBD6C1-C541-452C-9CCC-F526A298A016}"/>
              </a:ext>
            </a:extLst>
          </p:cNvPr>
          <p:cNvSpPr txBox="1"/>
          <p:nvPr/>
        </p:nvSpPr>
        <p:spPr>
          <a:xfrm>
            <a:off x="1302050" y="6010975"/>
            <a:ext cx="659735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2023 Bugatti W16 Mistral</a:t>
            </a:r>
          </a:p>
        </p:txBody>
      </p:sp>
      <p:sp>
        <p:nvSpPr>
          <p:cNvPr id="11" name="TextBox 10">
            <a:extLst>
              <a:ext uri="{FF2B5EF4-FFF2-40B4-BE49-F238E27FC236}">
                <a16:creationId xmlns:a16="http://schemas.microsoft.com/office/drawing/2014/main" id="{CA85DAEC-FB78-4132-84FE-744C5F29D4CD}"/>
              </a:ext>
            </a:extLst>
          </p:cNvPr>
          <p:cNvSpPr txBox="1"/>
          <p:nvPr/>
        </p:nvSpPr>
        <p:spPr>
          <a:xfrm>
            <a:off x="2286000" y="65194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Price: $5 Million</a:t>
            </a:r>
          </a:p>
        </p:txBody>
      </p:sp>
      <p:pic>
        <p:nvPicPr>
          <p:cNvPr id="7" name="Picture 6" descr="A yellow sports car&#10;&#10;Description automatically generated with low confidence">
            <a:extLst>
              <a:ext uri="{FF2B5EF4-FFF2-40B4-BE49-F238E27FC236}">
                <a16:creationId xmlns:a16="http://schemas.microsoft.com/office/drawing/2014/main" id="{2FA224F9-07B8-4346-3663-F6BFB28B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736"/>
            <a:ext cx="9144000" cy="5715000"/>
          </a:xfrm>
          <a:prstGeom prst="rect">
            <a:avLst/>
          </a:prstGeom>
        </p:spPr>
      </p:pic>
      <p:sp>
        <p:nvSpPr>
          <p:cNvPr id="8" name="TextBox 7">
            <a:extLst>
              <a:ext uri="{FF2B5EF4-FFF2-40B4-BE49-F238E27FC236}">
                <a16:creationId xmlns:a16="http://schemas.microsoft.com/office/drawing/2014/main" id="{634BAAA5-40FE-F93C-5116-EBC8973AA2FC}"/>
              </a:ext>
            </a:extLst>
          </p:cNvPr>
          <p:cNvSpPr txBox="1"/>
          <p:nvPr/>
        </p:nvSpPr>
        <p:spPr>
          <a:xfrm rot="19822753">
            <a:off x="3560914" y="4982780"/>
            <a:ext cx="2209800" cy="904863"/>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Sorry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Sold Out</a:t>
            </a:r>
          </a:p>
        </p:txBody>
      </p:sp>
    </p:spTree>
    <p:extLst>
      <p:ext uri="{BB962C8B-B14F-4D97-AF65-F5344CB8AC3E}">
        <p14:creationId xmlns:p14="http://schemas.microsoft.com/office/powerpoint/2010/main" val="174018475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928886"/>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6" name="Picture 5" descr="A picture containing car, outdoor, blue, old&#10;&#10;Description automatically generated">
            <a:extLst>
              <a:ext uri="{FF2B5EF4-FFF2-40B4-BE49-F238E27FC236}">
                <a16:creationId xmlns:a16="http://schemas.microsoft.com/office/drawing/2014/main" id="{AFB7203C-FE60-4DD2-B433-3561DDF2B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4590661"/>
          </a:xfrm>
          <a:prstGeom prst="rect">
            <a:avLst/>
          </a:prstGeom>
        </p:spPr>
      </p:pic>
      <p:sp>
        <p:nvSpPr>
          <p:cNvPr id="9" name="TextBox 8">
            <a:extLst>
              <a:ext uri="{FF2B5EF4-FFF2-40B4-BE49-F238E27FC236}">
                <a16:creationId xmlns:a16="http://schemas.microsoft.com/office/drawing/2014/main" id="{14EBD6C1-C541-452C-9CCC-F526A298A016}"/>
              </a:ext>
            </a:extLst>
          </p:cNvPr>
          <p:cNvSpPr txBox="1"/>
          <p:nvPr/>
        </p:nvSpPr>
        <p:spPr>
          <a:xfrm>
            <a:off x="1952325" y="6010975"/>
            <a:ext cx="5257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2022 Bugatti Chiron</a:t>
            </a:r>
          </a:p>
        </p:txBody>
      </p:sp>
      <p:sp>
        <p:nvSpPr>
          <p:cNvPr id="11" name="TextBox 10">
            <a:extLst>
              <a:ext uri="{FF2B5EF4-FFF2-40B4-BE49-F238E27FC236}">
                <a16:creationId xmlns:a16="http://schemas.microsoft.com/office/drawing/2014/main" id="{CA85DAEC-FB78-4132-84FE-744C5F29D4CD}"/>
              </a:ext>
            </a:extLst>
          </p:cNvPr>
          <p:cNvSpPr txBox="1"/>
          <p:nvPr/>
        </p:nvSpPr>
        <p:spPr>
          <a:xfrm>
            <a:off x="2286000" y="65194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Price: $3.6-$3.9 Million</a:t>
            </a:r>
          </a:p>
        </p:txBody>
      </p:sp>
    </p:spTree>
    <p:extLst>
      <p:ext uri="{BB962C8B-B14F-4D97-AF65-F5344CB8AC3E}">
        <p14:creationId xmlns:p14="http://schemas.microsoft.com/office/powerpoint/2010/main" val="94193796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062B3"/>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1F66B88-23EA-4AAA-92FF-8D3A9D04F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900"/>
            <a:ext cx="9144000" cy="5143500"/>
          </a:xfrm>
          <a:prstGeom prst="rect">
            <a:avLst/>
          </a:prstGeom>
        </p:spPr>
      </p:pic>
      <p:pic>
        <p:nvPicPr>
          <p:cNvPr id="8" name="Picture 6" descr="Bugatti logo.svg">
            <a:extLst>
              <a:ext uri="{FF2B5EF4-FFF2-40B4-BE49-F238E27FC236}">
                <a16:creationId xmlns:a16="http://schemas.microsoft.com/office/drawing/2014/main" id="{EEEE6D36-B61F-48D6-89D9-4064698EC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400550"/>
            <a:ext cx="1905000" cy="1009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F60D020-DF33-4797-9377-D7E7086C2E14}"/>
              </a:ext>
            </a:extLst>
          </p:cNvPr>
          <p:cNvSpPr/>
          <p:nvPr/>
        </p:nvSpPr>
        <p:spPr>
          <a:xfrm>
            <a:off x="1219200" y="5638800"/>
            <a:ext cx="67818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Bugatti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Niniette</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66 yacht is a 1,000-hp Chiron for the Water </a:t>
            </a:r>
          </a:p>
        </p:txBody>
      </p:sp>
    </p:spTree>
    <p:extLst>
      <p:ext uri="{BB962C8B-B14F-4D97-AF65-F5344CB8AC3E}">
        <p14:creationId xmlns:p14="http://schemas.microsoft.com/office/powerpoint/2010/main" val="363843406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 y="560293"/>
            <a:ext cx="8412480" cy="5992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6858000" y="2133600"/>
            <a:ext cx="2133600" cy="2743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4978961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201424"/>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3600" b="1" dirty="0">
                <a:solidFill>
                  <a:srgbClr val="000000"/>
                </a:solidFill>
              </a:rPr>
              <a:t>industrial / technological design</a:t>
            </a:r>
            <a:endParaRPr lang="en-US" sz="2400" b="1" dirty="0">
              <a:solidFill>
                <a:srgbClr val="000000"/>
              </a:solidFill>
            </a:endParaRPr>
          </a:p>
          <a:p>
            <a:pPr marL="0" indent="0" algn="ctr" eaLnBrk="1" hangingPunct="1">
              <a:spcBef>
                <a:spcPts val="0"/>
              </a:spcBef>
              <a:buNone/>
            </a:pPr>
            <a:r>
              <a:rPr lang="en-US" sz="2400" b="1" dirty="0">
                <a:solidFill>
                  <a:srgbClr val="FFFFFF"/>
                </a:solidFill>
              </a:rPr>
              <a:t>decoration</a:t>
            </a:r>
          </a:p>
          <a:p>
            <a:pPr marL="0" indent="0" algn="ctr" eaLnBrk="1" hangingPunct="1">
              <a:spcBef>
                <a:spcPts val="0"/>
              </a:spcBef>
              <a:buNone/>
            </a:pPr>
            <a:r>
              <a:rPr lang="en-US" sz="4800" b="1" dirty="0">
                <a:solidFill>
                  <a:srgbClr val="FF0000"/>
                </a:solidFill>
                <a:effectLst>
                  <a:outerShdw blurRad="38100" dist="38100" dir="2700000" algn="tl">
                    <a:srgbClr val="000000">
                      <a:alpha val="43137"/>
                    </a:srgbClr>
                  </a:outerShdw>
                </a:effectLst>
              </a:rPr>
              <a:t>and yes, even toilets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02084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2" name="Rectangle 1"/>
          <p:cNvSpPr/>
          <p:nvPr/>
        </p:nvSpPr>
        <p:spPr>
          <a:xfrm>
            <a:off x="381000" y="4960203"/>
            <a:ext cx="1935146"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Arrow: Up 8">
            <a:extLst>
              <a:ext uri="{FF2B5EF4-FFF2-40B4-BE49-F238E27FC236}">
                <a16:creationId xmlns:a16="http://schemas.microsoft.com/office/drawing/2014/main" id="{58F2DADA-713D-460A-85F8-7427B197892B}"/>
              </a:ext>
            </a:extLst>
          </p:cNvPr>
          <p:cNvSpPr/>
          <p:nvPr/>
        </p:nvSpPr>
        <p:spPr>
          <a:xfrm rot="10800000">
            <a:off x="1028700" y="2286000"/>
            <a:ext cx="723900" cy="2514600"/>
          </a:xfrm>
          <a:prstGeom prst="upArrow">
            <a:avLst/>
          </a:prstGeom>
          <a:solidFill>
            <a:srgbClr val="009246"/>
          </a:solidFill>
          <a:ln w="76200">
            <a:solidFill>
              <a:srgbClr val="CE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2431878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4" name="Picture 2" descr="http://st.hzcdn.com/simgs/458148d2028f6a8c_4-0640/modern-toil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0937" y="1414046"/>
            <a:ext cx="5307863"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Laufen</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Alessi</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One wall-hung toilet and bidet</a:t>
            </a:r>
          </a:p>
        </p:txBody>
      </p:sp>
      <p:sp>
        <p:nvSpPr>
          <p:cNvPr id="3" name="Rectangle 2"/>
          <p:cNvSpPr/>
          <p:nvPr/>
        </p:nvSpPr>
        <p:spPr>
          <a:xfrm>
            <a:off x="5791200" y="5410200"/>
            <a:ext cx="3148619"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ILBAGNOALESSI </a:t>
            </a:r>
          </a:p>
        </p:txBody>
      </p:sp>
      <p:sp>
        <p:nvSpPr>
          <p:cNvPr id="4" name="Rectangle 3"/>
          <p:cNvSpPr/>
          <p:nvPr/>
        </p:nvSpPr>
        <p:spPr>
          <a:xfrm>
            <a:off x="5562600" y="5894558"/>
            <a:ext cx="3505200" cy="65864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Stefano </a:t>
            </a:r>
            <a:r>
              <a:rPr kumimoji="0" lang="en-US" sz="2000" b="1" i="0" u="none" strike="noStrike" kern="1200" cap="none" spc="0" normalizeH="0" baseline="0" noProof="0" dirty="0" err="1">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Giovannoni</a:t>
            </a:r>
            <a:endParaRPr kumimoji="0" lang="en-US"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Designer</a:t>
            </a:r>
          </a:p>
        </p:txBody>
      </p:sp>
    </p:spTree>
    <p:extLst>
      <p:ext uri="{BB962C8B-B14F-4D97-AF65-F5344CB8AC3E}">
        <p14:creationId xmlns:p14="http://schemas.microsoft.com/office/powerpoint/2010/main" val="136906886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24242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A0101-0F2C-5721-94C2-505DE9525A44}"/>
              </a:ext>
            </a:extLst>
          </p:cNvPr>
          <p:cNvPicPr>
            <a:picLocks noChangeAspect="1"/>
          </p:cNvPicPr>
          <p:nvPr/>
        </p:nvPicPr>
        <p:blipFill>
          <a:blip r:embed="rId2"/>
          <a:stretch>
            <a:fillRect/>
          </a:stretch>
        </p:blipFill>
        <p:spPr>
          <a:xfrm>
            <a:off x="0" y="0"/>
            <a:ext cx="9144000" cy="6816637"/>
          </a:xfrm>
          <a:prstGeom prst="rect">
            <a:avLst/>
          </a:prstGeom>
        </p:spPr>
      </p:pic>
      <p:pic>
        <p:nvPicPr>
          <p:cNvPr id="7" name="Graphic 6">
            <a:extLst>
              <a:ext uri="{FF2B5EF4-FFF2-40B4-BE49-F238E27FC236}">
                <a16:creationId xmlns:a16="http://schemas.microsoft.com/office/drawing/2014/main" id="{F7EF1422-FD8B-5C07-1E2C-E858397257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450" y="609600"/>
            <a:ext cx="1123950" cy="457200"/>
          </a:xfrm>
          <a:prstGeom prst="rect">
            <a:avLst/>
          </a:prstGeom>
        </p:spPr>
      </p:pic>
      <p:sp>
        <p:nvSpPr>
          <p:cNvPr id="8" name="TextBox 7">
            <a:extLst>
              <a:ext uri="{FF2B5EF4-FFF2-40B4-BE49-F238E27FC236}">
                <a16:creationId xmlns:a16="http://schemas.microsoft.com/office/drawing/2014/main" id="{2E45D325-A1CB-B8BB-87D0-11F4F39969FB}"/>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5">
                  <a:extLst>
                    <a:ext uri="{A12FA001-AC4F-418D-AE19-62706E023703}">
                      <ahyp:hlinkClr xmlns:ahyp="http://schemas.microsoft.com/office/drawing/2018/hyperlinkcolor" val="tx"/>
                    </a:ext>
                  </a:extLst>
                </a:hlinkClick>
              </a:rPr>
              <a:t>https://gestione.aetitalia.it/download/sito/d27bded_sanitarisquarefoto23.jpg</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7143624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242428"/>
        </a:solidFill>
        <a:effectLst/>
      </p:bgPr>
    </p:bg>
    <p:spTree>
      <p:nvGrpSpPr>
        <p:cNvPr id="1" name=""/>
        <p:cNvGrpSpPr/>
        <p:nvPr/>
      </p:nvGrpSpPr>
      <p:grpSpPr>
        <a:xfrm>
          <a:off x="0" y="0"/>
          <a:ext cx="0" cy="0"/>
          <a:chOff x="0" y="0"/>
          <a:chExt cx="0" cy="0"/>
        </a:xfrm>
      </p:grpSpPr>
      <p:pic>
        <p:nvPicPr>
          <p:cNvPr id="3" name="Picture 2" descr="A close-up of a toilet and a bidet&#10;&#10;Description automatically generated">
            <a:extLst>
              <a:ext uri="{FF2B5EF4-FFF2-40B4-BE49-F238E27FC236}">
                <a16:creationId xmlns:a16="http://schemas.microsoft.com/office/drawing/2014/main" id="{D9197219-9848-B227-96FD-FE065CAB6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38100"/>
            <a:ext cx="8610600" cy="6888480"/>
          </a:xfrm>
          <a:prstGeom prst="rect">
            <a:avLst/>
          </a:prstGeom>
        </p:spPr>
      </p:pic>
      <p:sp>
        <p:nvSpPr>
          <p:cNvPr id="5" name="TextBox 4">
            <a:extLst>
              <a:ext uri="{FF2B5EF4-FFF2-40B4-BE49-F238E27FC236}">
                <a16:creationId xmlns:a16="http://schemas.microsoft.com/office/drawing/2014/main" id="{5EB45DFB-C8B9-8C62-D68A-F3837D99A28F}"/>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https://gestione.aetitalia.it/download/sito/d27bded_sanitarisquarefoto23.jpg</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1" name="Graphic 10">
            <a:extLst>
              <a:ext uri="{FF2B5EF4-FFF2-40B4-BE49-F238E27FC236}">
                <a16:creationId xmlns:a16="http://schemas.microsoft.com/office/drawing/2014/main" id="{1B378FC4-FE2B-BE33-287C-14D733CAC5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3450" y="609600"/>
            <a:ext cx="1123950" cy="457200"/>
          </a:xfrm>
          <a:prstGeom prst="rect">
            <a:avLst/>
          </a:prstGeom>
        </p:spPr>
      </p:pic>
    </p:spTree>
    <p:extLst>
      <p:ext uri="{BB962C8B-B14F-4D97-AF65-F5344CB8AC3E}">
        <p14:creationId xmlns:p14="http://schemas.microsoft.com/office/powerpoint/2010/main" val="4273254204"/>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82756C"/>
        </a:solidFill>
        <a:effectLst/>
      </p:bgPr>
    </p:bg>
    <p:spTree>
      <p:nvGrpSpPr>
        <p:cNvPr id="1" name=""/>
        <p:cNvGrpSpPr/>
        <p:nvPr/>
      </p:nvGrpSpPr>
      <p:grpSpPr>
        <a:xfrm>
          <a:off x="0" y="0"/>
          <a:ext cx="0" cy="0"/>
          <a:chOff x="0" y="0"/>
          <a:chExt cx="0" cy="0"/>
        </a:xfrm>
      </p:grpSpPr>
      <p:pic>
        <p:nvPicPr>
          <p:cNvPr id="4" name="Picture 3" descr="A picture containing wall, indoor, floor, toilet&#10;&#10;Description automatically generated">
            <a:extLst>
              <a:ext uri="{FF2B5EF4-FFF2-40B4-BE49-F238E27FC236}">
                <a16:creationId xmlns:a16="http://schemas.microsoft.com/office/drawing/2014/main" id="{4C1AAD9E-3E69-49D8-B5B8-A8281E997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027414"/>
          </a:xfrm>
          <a:prstGeom prst="rect">
            <a:avLst/>
          </a:prstGeom>
        </p:spPr>
      </p:pic>
      <p:sp>
        <p:nvSpPr>
          <p:cNvPr id="7" name="TextBox 6">
            <a:extLst>
              <a:ext uri="{FF2B5EF4-FFF2-40B4-BE49-F238E27FC236}">
                <a16:creationId xmlns:a16="http://schemas.microsoft.com/office/drawing/2014/main" id="{B82D3A29-3A0F-447C-B2FE-6C7FEFA7F36D}"/>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https://www.ceramicacielo.it/en/products/smile/floor+mounted+wc+%26+bidet/back+to+wall+one+hole+bidet/111</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756B5185-4A3F-48AB-B62C-B71032FF8C39}"/>
              </a:ext>
            </a:extLst>
          </p:cNvPr>
          <p:cNvSpPr txBox="1"/>
          <p:nvPr/>
        </p:nvSpPr>
        <p:spPr>
          <a:xfrm>
            <a:off x="2286000" y="5063359"/>
            <a:ext cx="4572000" cy="8802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484A49"/>
                </a:solidFill>
                <a:effectLst/>
                <a:uLnTx/>
                <a:uFillTx/>
                <a:latin typeface="Verdana" pitchFamily="34" charset="0"/>
                <a:ea typeface="+mn-ea"/>
                <a:cs typeface="+mn-cs"/>
              </a:rPr>
              <a:t>Cielo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484A49"/>
                </a:solidFill>
                <a:effectLst/>
                <a:uLnTx/>
                <a:uFillTx/>
                <a:latin typeface="Verdana" pitchFamily="34" charset="0"/>
                <a:ea typeface="+mn-ea"/>
                <a:cs typeface="+mn-cs"/>
              </a:rPr>
              <a:t>Italy</a:t>
            </a:r>
          </a:p>
        </p:txBody>
      </p:sp>
    </p:spTree>
    <p:extLst>
      <p:ext uri="{BB962C8B-B14F-4D97-AF65-F5344CB8AC3E}">
        <p14:creationId xmlns:p14="http://schemas.microsoft.com/office/powerpoint/2010/main" val="1068797623"/>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75" y="3429000"/>
            <a:ext cx="8226425" cy="1446550"/>
          </a:xfrm>
        </p:spPr>
        <p:txBody>
          <a:bodyPr wrap="square">
            <a:spAutoFit/>
          </a:bodyPr>
          <a:lstStyle/>
          <a:p>
            <a:pPr algn="ctr" eaLnBrk="1" hangingPunct="1">
              <a:buFontTx/>
              <a:buNone/>
            </a:pPr>
            <a:r>
              <a:rPr lang="en-US" sz="4000" b="1" dirty="0">
                <a:solidFill>
                  <a:schemeClr val="bg1"/>
                </a:solidFill>
                <a:effectLst>
                  <a:outerShdw blurRad="38100" dist="38100" dir="2700000" algn="tl">
                    <a:srgbClr val="000000">
                      <a:alpha val="43137"/>
                    </a:srgbClr>
                  </a:outerShdw>
                </a:effectLst>
              </a:rPr>
              <a:t>And even the Italian trains </a:t>
            </a:r>
          </a:p>
          <a:p>
            <a:pPr algn="ctr" eaLnBrk="1" hangingPunct="1">
              <a:buFontTx/>
              <a:buNone/>
            </a:pPr>
            <a:r>
              <a:rPr lang="en-US" sz="4000" b="1" dirty="0">
                <a:solidFill>
                  <a:schemeClr val="bg1"/>
                </a:solidFill>
                <a:effectLst>
                  <a:outerShdw blurRad="38100" dist="38100" dir="2700000" algn="tl">
                    <a:srgbClr val="000000">
                      <a:alpha val="43137"/>
                    </a:srgbClr>
                  </a:outerShdw>
                </a:effectLst>
              </a:rPr>
              <a:t>are beautiful . . .</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209864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http://commons.wikimedia.org/wiki/File:Trenitalia-series-ETR500.jpg</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671286" y="148770"/>
            <a:ext cx="7772400" cy="5541089"/>
          </a:xfrm>
          <a:prstGeom prst="rect">
            <a:avLst/>
          </a:prstGeom>
          <a:noFill/>
          <a:ln w="9525">
            <a:noFill/>
            <a:miter lim="800000"/>
            <a:headEnd/>
            <a:tailEnd/>
          </a:ln>
        </p:spPr>
      </p:pic>
      <p:sp>
        <p:nvSpPr>
          <p:cNvPr id="9" name="Rectangle 8"/>
          <p:cNvSpPr/>
          <p:nvPr/>
        </p:nvSpPr>
        <p:spPr>
          <a:xfrm>
            <a:off x="1781628" y="5891702"/>
            <a:ext cx="55626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Trenitalia series ETR 500 at Venezia S.Lucia</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6" name="Rectangle 5"/>
          <p:cNvSpPr/>
          <p:nvPr/>
        </p:nvSpPr>
        <p:spPr>
          <a:xfrm>
            <a:off x="304800" y="5004780"/>
            <a:ext cx="2057400" cy="63402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The Carolinian stopping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Raleigh, North Carolina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"Phase V" livery.</a:t>
            </a:r>
            <a:b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Wikipedia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http://commons.wikimedia.org/wiki/File:Trenitalia-series-ETR500.jpg</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671286" y="148770"/>
            <a:ext cx="7772400" cy="5541089"/>
          </a:xfrm>
          <a:prstGeom prst="rect">
            <a:avLst/>
          </a:prstGeom>
          <a:noFill/>
          <a:ln w="9525">
            <a:noFill/>
            <a:miter lim="800000"/>
            <a:headEnd/>
            <a:tailEnd/>
          </a:ln>
        </p:spPr>
      </p:pic>
      <p:sp>
        <p:nvSpPr>
          <p:cNvPr id="9" name="Rectangle 8"/>
          <p:cNvSpPr/>
          <p:nvPr/>
        </p:nvSpPr>
        <p:spPr>
          <a:xfrm>
            <a:off x="1781628" y="5891702"/>
            <a:ext cx="55626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Trenitalia series ETR 500 at Venezia S.Lucia</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76199" y="2971800"/>
            <a:ext cx="4109663" cy="2743200"/>
          </a:xfrm>
          <a:prstGeom prst="rect">
            <a:avLst/>
          </a:prstGeom>
          <a:noFill/>
          <a:ln w="9525">
            <a:noFill/>
            <a:miter lim="800000"/>
            <a:headEnd/>
            <a:tailEnd/>
          </a:ln>
        </p:spPr>
      </p:pic>
      <p:sp>
        <p:nvSpPr>
          <p:cNvPr id="6" name="Rectangle 5"/>
          <p:cNvSpPr/>
          <p:nvPr/>
        </p:nvSpPr>
        <p:spPr>
          <a:xfrm>
            <a:off x="304800" y="5004780"/>
            <a:ext cx="2057400" cy="63402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The Carolinian stopping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Raleigh, North Carolina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"Phase V" livery.</a:t>
            </a:r>
            <a:b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Wikipedia</a:t>
            </a:r>
          </a:p>
        </p:txBody>
      </p:sp>
      <p:sp>
        <p:nvSpPr>
          <p:cNvPr id="7" name="Rectangle 6"/>
          <p:cNvSpPr/>
          <p:nvPr/>
        </p:nvSpPr>
        <p:spPr>
          <a:xfrm>
            <a:off x="152400" y="1856900"/>
            <a:ext cx="5562600" cy="107721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FFFFFF"/>
                </a:solidFill>
                <a:effectLst/>
                <a:uLnTx/>
                <a:uFillTx/>
                <a:latin typeface="Verdana" pitchFamily="34" charset="0"/>
                <a:ea typeface="+mn-ea"/>
                <a:cs typeface="+mn-cs"/>
              </a:rPr>
              <a:t>compare the Italian train to the U.S.A. train</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982273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3600" b="1" dirty="0">
                <a:solidFill>
                  <a:srgbClr val="000000"/>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3771422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3600" b="1" dirty="0">
                <a:solidFill>
                  <a:srgbClr val="000000"/>
                </a:solidFill>
              </a:rPr>
              <a:t>fashions</a:t>
            </a:r>
            <a:endParaRPr lang="en-US" sz="2400" b="1" dirty="0">
              <a:solidFill>
                <a:srgbClr val="000000"/>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15313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64483B"/>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694206" y="6551842"/>
            <a:ext cx="774923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https://fashionista.com/2023/09/milan-fashion-week-spring-2024-trendhttps://fashionista.com/2023/09/milan-fashion-week-spring-2024-trends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2FF51DEC-3A9A-3FE3-AC52-F3DDAEA3FE4F}"/>
              </a:ext>
            </a:extLst>
          </p:cNvPr>
          <p:cNvPicPr>
            <a:picLocks noChangeAspect="1"/>
          </p:cNvPicPr>
          <p:nvPr/>
        </p:nvPicPr>
        <p:blipFill>
          <a:blip r:embed="rId3"/>
          <a:stretch>
            <a:fillRect/>
          </a:stretch>
        </p:blipFill>
        <p:spPr>
          <a:xfrm>
            <a:off x="0" y="1066800"/>
            <a:ext cx="9144000" cy="5105613"/>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538462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A19587"/>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FEC3807C-67E4-86B9-BC0E-E63A747FA95F}"/>
              </a:ext>
            </a:extLst>
          </p:cNvPr>
          <p:cNvSpPr>
            <a:spLocks noChangeArrowheads="1"/>
          </p:cNvSpPr>
          <p:nvPr/>
        </p:nvSpPr>
        <p:spPr bwMode="auto">
          <a:xfrm>
            <a:off x="1046967" y="6551842"/>
            <a:ext cx="71064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https://www.theguardian.com/fashion/gallery/2023/jun/21/milan-mens-fashion-week-springsummer-2024-the-highlights-in-pictures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 name="Picture 12" descr="A collage of men wearing matching outfits&#10;&#10;Description automatically generated">
            <a:extLst>
              <a:ext uri="{FF2B5EF4-FFF2-40B4-BE49-F238E27FC236}">
                <a16:creationId xmlns:a16="http://schemas.microsoft.com/office/drawing/2014/main" id="{603DC12C-E8A8-D997-A266-CF6809057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
        <p:nvSpPr>
          <p:cNvPr id="14" name="TextBox 13">
            <a:extLst>
              <a:ext uri="{FF2B5EF4-FFF2-40B4-BE49-F238E27FC236}">
                <a16:creationId xmlns:a16="http://schemas.microsoft.com/office/drawing/2014/main" id="{86CA5E2D-C284-E493-D550-C841D2958DB0}"/>
              </a:ext>
            </a:extLst>
          </p:cNvPr>
          <p:cNvSpPr txBox="1"/>
          <p:nvPr/>
        </p:nvSpPr>
        <p:spPr>
          <a:xfrm>
            <a:off x="371083" y="5845314"/>
            <a:ext cx="84582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Milan men’s fashion week spring/summer 2024: the highlights – in pictures </a:t>
            </a:r>
          </a:p>
        </p:txBody>
      </p:sp>
      <p:sp>
        <p:nvSpPr>
          <p:cNvPr id="15" name="Rectangle 1">
            <a:extLst>
              <a:ext uri="{FF2B5EF4-FFF2-40B4-BE49-F238E27FC236}">
                <a16:creationId xmlns:a16="http://schemas.microsoft.com/office/drawing/2014/main" id="{FD6453C5-6F90-DDE1-A601-B09408564622}"/>
              </a:ext>
            </a:extLst>
          </p:cNvPr>
          <p:cNvSpPr>
            <a:spLocks noChangeArrowheads="1"/>
          </p:cNvSpPr>
          <p:nvPr/>
        </p:nvSpPr>
        <p:spPr bwMode="auto">
          <a:xfrm>
            <a:off x="1090331" y="728246"/>
            <a:ext cx="14242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21 June 2023</a:t>
            </a:r>
          </a:p>
        </p:txBody>
      </p:sp>
      <p:pic>
        <p:nvPicPr>
          <p:cNvPr id="16" name="Picture 15">
            <a:extLst>
              <a:ext uri="{FF2B5EF4-FFF2-40B4-BE49-F238E27FC236}">
                <a16:creationId xmlns:a16="http://schemas.microsoft.com/office/drawing/2014/main" id="{A281A84E-49CC-8C31-077F-CBA178885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460" y="304800"/>
            <a:ext cx="1880740" cy="413999"/>
          </a:xfrm>
          <a:prstGeom prst="rect">
            <a:avLst/>
          </a:prstGeom>
        </p:spPr>
      </p:pic>
    </p:spTree>
    <p:extLst>
      <p:ext uri="{BB962C8B-B14F-4D97-AF65-F5344CB8AC3E}">
        <p14:creationId xmlns:p14="http://schemas.microsoft.com/office/powerpoint/2010/main" val="91224868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344771" y="6551842"/>
            <a:ext cx="244810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http://en.wikipedia.org/wiki/Italian_fashion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99747" name="Picture 3"/>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Tree>
    <p:extLst>
      <p:ext uri="{BB962C8B-B14F-4D97-AF65-F5344CB8AC3E}">
        <p14:creationId xmlns:p14="http://schemas.microsoft.com/office/powerpoint/2010/main" val="74857861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70" name="Picture 2"/>
          <p:cNvPicPr>
            <a:picLocks noChangeAspect="1" noChangeArrowheads="1"/>
          </p:cNvPicPr>
          <p:nvPr/>
        </p:nvPicPr>
        <p:blipFill>
          <a:blip r:embed="rId2" cstate="print"/>
          <a:srcRect/>
          <a:stretch>
            <a:fillRect/>
          </a:stretch>
        </p:blipFill>
        <p:spPr bwMode="auto">
          <a:xfrm>
            <a:off x="457200" y="876300"/>
            <a:ext cx="8229600" cy="5143500"/>
          </a:xfrm>
          <a:prstGeom prst="rect">
            <a:avLst/>
          </a:prstGeom>
          <a:noFill/>
          <a:ln w="9525">
            <a:noFill/>
            <a:miter lim="800000"/>
            <a:headEnd/>
            <a:tailEnd/>
          </a:ln>
        </p:spPr>
      </p:pic>
      <p:sp>
        <p:nvSpPr>
          <p:cNvPr id="4" name="Rectangle 4"/>
          <p:cNvSpPr>
            <a:spLocks noChangeArrowheads="1"/>
          </p:cNvSpPr>
          <p:nvPr/>
        </p:nvSpPr>
        <p:spPr bwMode="auto">
          <a:xfrm>
            <a:off x="3344771" y="6551842"/>
            <a:ext cx="244810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http://en.wikipedia.org/wiki/Italian_fashion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Freeform 4"/>
          <p:cNvSpPr/>
          <p:nvPr/>
        </p:nvSpPr>
        <p:spPr bwMode="auto">
          <a:xfrm>
            <a:off x="1606247" y="2423886"/>
            <a:ext cx="5617030" cy="1117599"/>
          </a:xfrm>
          <a:custGeom>
            <a:avLst/>
            <a:gdLst>
              <a:gd name="connsiteX0" fmla="*/ 2733524 w 5617030"/>
              <a:gd name="connsiteY0" fmla="*/ 1061961 h 1117599"/>
              <a:gd name="connsiteX1" fmla="*/ 1688496 w 5617030"/>
              <a:gd name="connsiteY1" fmla="*/ 1105504 h 1117599"/>
              <a:gd name="connsiteX2" fmla="*/ 890210 w 5617030"/>
              <a:gd name="connsiteY2" fmla="*/ 1105504 h 1117599"/>
              <a:gd name="connsiteX3" fmla="*/ 164496 w 5617030"/>
              <a:gd name="connsiteY3" fmla="*/ 1032933 h 1117599"/>
              <a:gd name="connsiteX4" fmla="*/ 33867 w 5617030"/>
              <a:gd name="connsiteY4" fmla="*/ 858761 h 1117599"/>
              <a:gd name="connsiteX5" fmla="*/ 19353 w 5617030"/>
              <a:gd name="connsiteY5" fmla="*/ 510419 h 1117599"/>
              <a:gd name="connsiteX6" fmla="*/ 33867 w 5617030"/>
              <a:gd name="connsiteY6" fmla="*/ 365276 h 1117599"/>
              <a:gd name="connsiteX7" fmla="*/ 222553 w 5617030"/>
              <a:gd name="connsiteY7" fmla="*/ 336247 h 1117599"/>
              <a:gd name="connsiteX8" fmla="*/ 512839 w 5617030"/>
              <a:gd name="connsiteY8" fmla="*/ 350761 h 1117599"/>
              <a:gd name="connsiteX9" fmla="*/ 774096 w 5617030"/>
              <a:gd name="connsiteY9" fmla="*/ 336247 h 1117599"/>
              <a:gd name="connsiteX10" fmla="*/ 788610 w 5617030"/>
              <a:gd name="connsiteY10" fmla="*/ 74990 h 1117599"/>
              <a:gd name="connsiteX11" fmla="*/ 1441753 w 5617030"/>
              <a:gd name="connsiteY11" fmla="*/ 89504 h 1117599"/>
              <a:gd name="connsiteX12" fmla="*/ 2501296 w 5617030"/>
              <a:gd name="connsiteY12" fmla="*/ 45961 h 1117599"/>
              <a:gd name="connsiteX13" fmla="*/ 3139924 w 5617030"/>
              <a:gd name="connsiteY13" fmla="*/ 2419 h 1117599"/>
              <a:gd name="connsiteX14" fmla="*/ 3618896 w 5617030"/>
              <a:gd name="connsiteY14" fmla="*/ 31447 h 1117599"/>
              <a:gd name="connsiteX15" fmla="*/ 4054324 w 5617030"/>
              <a:gd name="connsiteY15" fmla="*/ 31447 h 1117599"/>
              <a:gd name="connsiteX16" fmla="*/ 4780039 w 5617030"/>
              <a:gd name="connsiteY16" fmla="*/ 45961 h 1117599"/>
              <a:gd name="connsiteX17" fmla="*/ 5259010 w 5617030"/>
              <a:gd name="connsiteY17" fmla="*/ 31447 h 1117599"/>
              <a:gd name="connsiteX18" fmla="*/ 5505753 w 5617030"/>
              <a:gd name="connsiteY18" fmla="*/ 176590 h 1117599"/>
              <a:gd name="connsiteX19" fmla="*/ 5592839 w 5617030"/>
              <a:gd name="connsiteY19" fmla="*/ 524933 h 1117599"/>
              <a:gd name="connsiteX20" fmla="*/ 5360610 w 5617030"/>
              <a:gd name="connsiteY20" fmla="*/ 815219 h 1117599"/>
              <a:gd name="connsiteX21" fmla="*/ 5055810 w 5617030"/>
              <a:gd name="connsiteY21" fmla="*/ 887790 h 1117599"/>
              <a:gd name="connsiteX22" fmla="*/ 4562324 w 5617030"/>
              <a:gd name="connsiteY22" fmla="*/ 1032933 h 1117599"/>
              <a:gd name="connsiteX23" fmla="*/ 3981753 w 5617030"/>
              <a:gd name="connsiteY23" fmla="*/ 1047447 h 1117599"/>
              <a:gd name="connsiteX24" fmla="*/ 3372153 w 5617030"/>
              <a:gd name="connsiteY24" fmla="*/ 1061961 h 1117599"/>
              <a:gd name="connsiteX25" fmla="*/ 2936724 w 5617030"/>
              <a:gd name="connsiteY25" fmla="*/ 1061961 h 1117599"/>
              <a:gd name="connsiteX26" fmla="*/ 2617410 w 5617030"/>
              <a:gd name="connsiteY26" fmla="*/ 1061961 h 1117599"/>
              <a:gd name="connsiteX27" fmla="*/ 2588382 w 5617030"/>
              <a:gd name="connsiteY27" fmla="*/ 1061961 h 111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7030" h="1117599">
                <a:moveTo>
                  <a:pt x="2733524" y="1061961"/>
                </a:moveTo>
                <a:lnTo>
                  <a:pt x="1688496" y="1105504"/>
                </a:lnTo>
                <a:cubicBezTo>
                  <a:pt x="1381277" y="1112761"/>
                  <a:pt x="1144210" y="1117599"/>
                  <a:pt x="890210" y="1105504"/>
                </a:cubicBezTo>
                <a:cubicBezTo>
                  <a:pt x="636210" y="1093409"/>
                  <a:pt x="307220" y="1074057"/>
                  <a:pt x="164496" y="1032933"/>
                </a:cubicBezTo>
                <a:cubicBezTo>
                  <a:pt x="21772" y="991809"/>
                  <a:pt x="58058" y="945847"/>
                  <a:pt x="33867" y="858761"/>
                </a:cubicBezTo>
                <a:cubicBezTo>
                  <a:pt x="9677" y="771675"/>
                  <a:pt x="19353" y="592666"/>
                  <a:pt x="19353" y="510419"/>
                </a:cubicBezTo>
                <a:cubicBezTo>
                  <a:pt x="19353" y="428172"/>
                  <a:pt x="0" y="394305"/>
                  <a:pt x="33867" y="365276"/>
                </a:cubicBezTo>
                <a:cubicBezTo>
                  <a:pt x="67734" y="336247"/>
                  <a:pt x="142724" y="338666"/>
                  <a:pt x="222553" y="336247"/>
                </a:cubicBezTo>
                <a:cubicBezTo>
                  <a:pt x="302382" y="333828"/>
                  <a:pt x="420915" y="350761"/>
                  <a:pt x="512839" y="350761"/>
                </a:cubicBezTo>
                <a:cubicBezTo>
                  <a:pt x="604763" y="350761"/>
                  <a:pt x="728134" y="382209"/>
                  <a:pt x="774096" y="336247"/>
                </a:cubicBezTo>
                <a:cubicBezTo>
                  <a:pt x="820058" y="290285"/>
                  <a:pt x="677334" y="116114"/>
                  <a:pt x="788610" y="74990"/>
                </a:cubicBezTo>
                <a:cubicBezTo>
                  <a:pt x="899886" y="33866"/>
                  <a:pt x="1156305" y="94342"/>
                  <a:pt x="1441753" y="89504"/>
                </a:cubicBezTo>
                <a:cubicBezTo>
                  <a:pt x="1727201" y="84666"/>
                  <a:pt x="2218268" y="60475"/>
                  <a:pt x="2501296" y="45961"/>
                </a:cubicBezTo>
                <a:cubicBezTo>
                  <a:pt x="2784324" y="31447"/>
                  <a:pt x="2953657" y="4838"/>
                  <a:pt x="3139924" y="2419"/>
                </a:cubicBezTo>
                <a:cubicBezTo>
                  <a:pt x="3326191" y="0"/>
                  <a:pt x="3466496" y="26609"/>
                  <a:pt x="3618896" y="31447"/>
                </a:cubicBezTo>
                <a:cubicBezTo>
                  <a:pt x="3771296" y="36285"/>
                  <a:pt x="4054324" y="31447"/>
                  <a:pt x="4054324" y="31447"/>
                </a:cubicBezTo>
                <a:lnTo>
                  <a:pt x="4780039" y="45961"/>
                </a:lnTo>
                <a:cubicBezTo>
                  <a:pt x="4980820" y="45961"/>
                  <a:pt x="5138058" y="9676"/>
                  <a:pt x="5259010" y="31447"/>
                </a:cubicBezTo>
                <a:cubicBezTo>
                  <a:pt x="5379962" y="53218"/>
                  <a:pt x="5450115" y="94342"/>
                  <a:pt x="5505753" y="176590"/>
                </a:cubicBezTo>
                <a:cubicBezTo>
                  <a:pt x="5561391" y="258838"/>
                  <a:pt x="5617030" y="418495"/>
                  <a:pt x="5592839" y="524933"/>
                </a:cubicBezTo>
                <a:cubicBezTo>
                  <a:pt x="5568649" y="631371"/>
                  <a:pt x="5450115" y="754743"/>
                  <a:pt x="5360610" y="815219"/>
                </a:cubicBezTo>
                <a:cubicBezTo>
                  <a:pt x="5271105" y="875695"/>
                  <a:pt x="5188858" y="851504"/>
                  <a:pt x="5055810" y="887790"/>
                </a:cubicBezTo>
                <a:cubicBezTo>
                  <a:pt x="4922762" y="924076"/>
                  <a:pt x="4741334" y="1006324"/>
                  <a:pt x="4562324" y="1032933"/>
                </a:cubicBezTo>
                <a:cubicBezTo>
                  <a:pt x="4383315" y="1059543"/>
                  <a:pt x="3981753" y="1047447"/>
                  <a:pt x="3981753" y="1047447"/>
                </a:cubicBezTo>
                <a:lnTo>
                  <a:pt x="3372153" y="1061961"/>
                </a:lnTo>
                <a:cubicBezTo>
                  <a:pt x="3197982" y="1064380"/>
                  <a:pt x="2936724" y="1061961"/>
                  <a:pt x="2936724" y="1061961"/>
                </a:cubicBezTo>
                <a:lnTo>
                  <a:pt x="2617410" y="1061961"/>
                </a:lnTo>
                <a:lnTo>
                  <a:pt x="2588382" y="1061961"/>
                </a:lnTo>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Freeform 5"/>
          <p:cNvSpPr/>
          <p:nvPr/>
        </p:nvSpPr>
        <p:spPr bwMode="auto">
          <a:xfrm>
            <a:off x="1531258" y="3626152"/>
            <a:ext cx="5670246" cy="1860248"/>
          </a:xfrm>
          <a:custGeom>
            <a:avLst/>
            <a:gdLst>
              <a:gd name="connsiteX0" fmla="*/ 4492171 w 5670246"/>
              <a:gd name="connsiteY0" fmla="*/ 1589314 h 1860248"/>
              <a:gd name="connsiteX1" fmla="*/ 4259942 w 5670246"/>
              <a:gd name="connsiteY1" fmla="*/ 1632857 h 1860248"/>
              <a:gd name="connsiteX2" fmla="*/ 3853542 w 5670246"/>
              <a:gd name="connsiteY2" fmla="*/ 1778000 h 1860248"/>
              <a:gd name="connsiteX3" fmla="*/ 3403599 w 5670246"/>
              <a:gd name="connsiteY3" fmla="*/ 1778000 h 1860248"/>
              <a:gd name="connsiteX4" fmla="*/ 2460171 w 5670246"/>
              <a:gd name="connsiteY4" fmla="*/ 1836057 h 1860248"/>
              <a:gd name="connsiteX5" fmla="*/ 2082799 w 5670246"/>
              <a:gd name="connsiteY5" fmla="*/ 1836057 h 1860248"/>
              <a:gd name="connsiteX6" fmla="*/ 1386113 w 5670246"/>
              <a:gd name="connsiteY6" fmla="*/ 1821543 h 1860248"/>
              <a:gd name="connsiteX7" fmla="*/ 703942 w 5670246"/>
              <a:gd name="connsiteY7" fmla="*/ 1850571 h 1860248"/>
              <a:gd name="connsiteX8" fmla="*/ 268513 w 5670246"/>
              <a:gd name="connsiteY8" fmla="*/ 1821543 h 1860248"/>
              <a:gd name="connsiteX9" fmla="*/ 21771 w 5670246"/>
              <a:gd name="connsiteY9" fmla="*/ 1618343 h 1860248"/>
              <a:gd name="connsiteX10" fmla="*/ 137885 w 5670246"/>
              <a:gd name="connsiteY10" fmla="*/ 1095828 h 1860248"/>
              <a:gd name="connsiteX11" fmla="*/ 123371 w 5670246"/>
              <a:gd name="connsiteY11" fmla="*/ 616857 h 1860248"/>
              <a:gd name="connsiteX12" fmla="*/ 152399 w 5670246"/>
              <a:gd name="connsiteY12" fmla="*/ 195943 h 1860248"/>
              <a:gd name="connsiteX13" fmla="*/ 399142 w 5670246"/>
              <a:gd name="connsiteY13" fmla="*/ 36286 h 1860248"/>
              <a:gd name="connsiteX14" fmla="*/ 1066799 w 5670246"/>
              <a:gd name="connsiteY14" fmla="*/ 21771 h 1860248"/>
              <a:gd name="connsiteX15" fmla="*/ 2082799 w 5670246"/>
              <a:gd name="connsiteY15" fmla="*/ 36286 h 1860248"/>
              <a:gd name="connsiteX16" fmla="*/ 2997199 w 5670246"/>
              <a:gd name="connsiteY16" fmla="*/ 65314 h 1860248"/>
              <a:gd name="connsiteX17" fmla="*/ 3693885 w 5670246"/>
              <a:gd name="connsiteY17" fmla="*/ 65314 h 1860248"/>
              <a:gd name="connsiteX18" fmla="*/ 4230913 w 5670246"/>
              <a:gd name="connsiteY18" fmla="*/ 7257 h 1860248"/>
              <a:gd name="connsiteX19" fmla="*/ 4956628 w 5670246"/>
              <a:gd name="connsiteY19" fmla="*/ 21771 h 1860248"/>
              <a:gd name="connsiteX20" fmla="*/ 5421085 w 5670246"/>
              <a:gd name="connsiteY20" fmla="*/ 65314 h 1860248"/>
              <a:gd name="connsiteX21" fmla="*/ 5551713 w 5670246"/>
              <a:gd name="connsiteY21" fmla="*/ 413657 h 1860248"/>
              <a:gd name="connsiteX22" fmla="*/ 5653313 w 5670246"/>
              <a:gd name="connsiteY22" fmla="*/ 820057 h 1860248"/>
              <a:gd name="connsiteX23" fmla="*/ 5653313 w 5670246"/>
              <a:gd name="connsiteY23" fmla="*/ 1153886 h 1860248"/>
              <a:gd name="connsiteX24" fmla="*/ 5595256 w 5670246"/>
              <a:gd name="connsiteY24" fmla="*/ 1487714 h 1860248"/>
              <a:gd name="connsiteX25" fmla="*/ 5377542 w 5670246"/>
              <a:gd name="connsiteY25" fmla="*/ 1647371 h 1860248"/>
              <a:gd name="connsiteX26" fmla="*/ 4971142 w 5670246"/>
              <a:gd name="connsiteY26" fmla="*/ 1574800 h 1860248"/>
              <a:gd name="connsiteX27" fmla="*/ 4709885 w 5670246"/>
              <a:gd name="connsiteY27" fmla="*/ 1574800 h 1860248"/>
              <a:gd name="connsiteX28" fmla="*/ 4564742 w 5670246"/>
              <a:gd name="connsiteY28" fmla="*/ 1574800 h 1860248"/>
              <a:gd name="connsiteX29" fmla="*/ 4419599 w 5670246"/>
              <a:gd name="connsiteY29" fmla="*/ 1589314 h 186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70246" h="1860248">
                <a:moveTo>
                  <a:pt x="4492171" y="1589314"/>
                </a:moveTo>
                <a:cubicBezTo>
                  <a:pt x="4429275" y="1595361"/>
                  <a:pt x="4366380" y="1601409"/>
                  <a:pt x="4259942" y="1632857"/>
                </a:cubicBezTo>
                <a:cubicBezTo>
                  <a:pt x="4153504" y="1664305"/>
                  <a:pt x="3996266" y="1753810"/>
                  <a:pt x="3853542" y="1778000"/>
                </a:cubicBezTo>
                <a:cubicBezTo>
                  <a:pt x="3710818" y="1802191"/>
                  <a:pt x="3635827" y="1768324"/>
                  <a:pt x="3403599" y="1778000"/>
                </a:cubicBezTo>
                <a:cubicBezTo>
                  <a:pt x="3171371" y="1787676"/>
                  <a:pt x="2680304" y="1826381"/>
                  <a:pt x="2460171" y="1836057"/>
                </a:cubicBezTo>
                <a:cubicBezTo>
                  <a:pt x="2240038" y="1845733"/>
                  <a:pt x="2082799" y="1836057"/>
                  <a:pt x="2082799" y="1836057"/>
                </a:cubicBezTo>
                <a:cubicBezTo>
                  <a:pt x="1903789" y="1833638"/>
                  <a:pt x="1615922" y="1819124"/>
                  <a:pt x="1386113" y="1821543"/>
                </a:cubicBezTo>
                <a:cubicBezTo>
                  <a:pt x="1156304" y="1823962"/>
                  <a:pt x="890209" y="1850571"/>
                  <a:pt x="703942" y="1850571"/>
                </a:cubicBezTo>
                <a:cubicBezTo>
                  <a:pt x="517675" y="1850571"/>
                  <a:pt x="382208" y="1860248"/>
                  <a:pt x="268513" y="1821543"/>
                </a:cubicBezTo>
                <a:cubicBezTo>
                  <a:pt x="154818" y="1782838"/>
                  <a:pt x="43542" y="1739295"/>
                  <a:pt x="21771" y="1618343"/>
                </a:cubicBezTo>
                <a:cubicBezTo>
                  <a:pt x="0" y="1497391"/>
                  <a:pt x="120952" y="1262742"/>
                  <a:pt x="137885" y="1095828"/>
                </a:cubicBezTo>
                <a:cubicBezTo>
                  <a:pt x="154818" y="928914"/>
                  <a:pt x="120952" y="766838"/>
                  <a:pt x="123371" y="616857"/>
                </a:cubicBezTo>
                <a:cubicBezTo>
                  <a:pt x="125790" y="466876"/>
                  <a:pt x="106437" y="292705"/>
                  <a:pt x="152399" y="195943"/>
                </a:cubicBezTo>
                <a:cubicBezTo>
                  <a:pt x="198361" y="99181"/>
                  <a:pt x="246742" y="65315"/>
                  <a:pt x="399142" y="36286"/>
                </a:cubicBezTo>
                <a:cubicBezTo>
                  <a:pt x="551542" y="7257"/>
                  <a:pt x="786190" y="21771"/>
                  <a:pt x="1066799" y="21771"/>
                </a:cubicBezTo>
                <a:cubicBezTo>
                  <a:pt x="1347408" y="21771"/>
                  <a:pt x="2082799" y="36286"/>
                  <a:pt x="2082799" y="36286"/>
                </a:cubicBezTo>
                <a:lnTo>
                  <a:pt x="2997199" y="65314"/>
                </a:lnTo>
                <a:cubicBezTo>
                  <a:pt x="3265713" y="70152"/>
                  <a:pt x="3488266" y="74990"/>
                  <a:pt x="3693885" y="65314"/>
                </a:cubicBezTo>
                <a:cubicBezTo>
                  <a:pt x="3899504" y="55638"/>
                  <a:pt x="4020456" y="14514"/>
                  <a:pt x="4230913" y="7257"/>
                </a:cubicBezTo>
                <a:cubicBezTo>
                  <a:pt x="4441370" y="0"/>
                  <a:pt x="4758266" y="12095"/>
                  <a:pt x="4956628" y="21771"/>
                </a:cubicBezTo>
                <a:cubicBezTo>
                  <a:pt x="5154990" y="31447"/>
                  <a:pt x="5321904" y="0"/>
                  <a:pt x="5421085" y="65314"/>
                </a:cubicBezTo>
                <a:cubicBezTo>
                  <a:pt x="5520266" y="130628"/>
                  <a:pt x="5513008" y="287867"/>
                  <a:pt x="5551713" y="413657"/>
                </a:cubicBezTo>
                <a:cubicBezTo>
                  <a:pt x="5590418" y="539447"/>
                  <a:pt x="5636380" y="696686"/>
                  <a:pt x="5653313" y="820057"/>
                </a:cubicBezTo>
                <a:cubicBezTo>
                  <a:pt x="5670246" y="943428"/>
                  <a:pt x="5662989" y="1042610"/>
                  <a:pt x="5653313" y="1153886"/>
                </a:cubicBezTo>
                <a:cubicBezTo>
                  <a:pt x="5643637" y="1265162"/>
                  <a:pt x="5641218" y="1405467"/>
                  <a:pt x="5595256" y="1487714"/>
                </a:cubicBezTo>
                <a:cubicBezTo>
                  <a:pt x="5549294" y="1569961"/>
                  <a:pt x="5481561" y="1632857"/>
                  <a:pt x="5377542" y="1647371"/>
                </a:cubicBezTo>
                <a:cubicBezTo>
                  <a:pt x="5273523" y="1661885"/>
                  <a:pt x="5082418" y="1586895"/>
                  <a:pt x="4971142" y="1574800"/>
                </a:cubicBezTo>
                <a:cubicBezTo>
                  <a:pt x="4859866" y="1562705"/>
                  <a:pt x="4709885" y="1574800"/>
                  <a:pt x="4709885" y="1574800"/>
                </a:cubicBezTo>
                <a:cubicBezTo>
                  <a:pt x="4642152" y="1574800"/>
                  <a:pt x="4613123" y="1572381"/>
                  <a:pt x="4564742" y="1574800"/>
                </a:cubicBezTo>
                <a:cubicBezTo>
                  <a:pt x="4516361" y="1577219"/>
                  <a:pt x="4448628" y="1584476"/>
                  <a:pt x="4419599" y="1589314"/>
                </a:cubicBezTo>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95740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76200"/>
            <a:ext cx="9144000" cy="667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2147328" y="6613528"/>
            <a:ext cx="48429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https://en.wikipedia.org/wiki/Italian_fashion#Italian_fashion_houses_and_luxury_brands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926628" y="3110805"/>
            <a:ext cx="7290777" cy="1200329"/>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the list of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 fashion houses and luxury brands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is seemingly endless . . .</a:t>
            </a:r>
          </a:p>
        </p:txBody>
      </p:sp>
    </p:spTree>
    <p:extLst>
      <p:ext uri="{BB962C8B-B14F-4D97-AF65-F5344CB8AC3E}">
        <p14:creationId xmlns:p14="http://schemas.microsoft.com/office/powerpoint/2010/main" val="169146230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828800" y="3436374"/>
            <a:ext cx="5486400" cy="1592826"/>
          </a:xfrm>
          <a:prstGeom prst="rect">
            <a:avLst/>
          </a:prstGeom>
          <a:noFill/>
          <a:ln w="9525">
            <a:noFill/>
            <a:miter lim="800000"/>
            <a:headEnd/>
            <a:tailEnd/>
          </a:ln>
        </p:spPr>
      </p:pic>
    </p:spTree>
    <p:extLst>
      <p:ext uri="{BB962C8B-B14F-4D97-AF65-F5344CB8AC3E}">
        <p14:creationId xmlns:p14="http://schemas.microsoft.com/office/powerpoint/2010/main" val="347835240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828800" y="3436374"/>
            <a:ext cx="5486400" cy="1592826"/>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1828800" y="-76200"/>
            <a:ext cx="5486400" cy="7090117"/>
          </a:xfrm>
          <a:prstGeom prst="rect">
            <a:avLst/>
          </a:prstGeom>
          <a:noFill/>
          <a:ln w="9525">
            <a:noFill/>
            <a:miter lim="800000"/>
            <a:headEnd/>
            <a:tailEnd/>
          </a:ln>
        </p:spPr>
      </p:pic>
    </p:spTree>
    <p:extLst>
      <p:ext uri="{BB962C8B-B14F-4D97-AF65-F5344CB8AC3E}">
        <p14:creationId xmlns:p14="http://schemas.microsoft.com/office/powerpoint/2010/main" val="154057555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5510B8-9B2C-4040-AFC8-6C4325F1952A}"/>
              </a:ext>
            </a:extLst>
          </p:cNvPr>
          <p:cNvPicPr>
            <a:picLocks noChangeAspect="1"/>
          </p:cNvPicPr>
          <p:nvPr/>
        </p:nvPicPr>
        <p:blipFill>
          <a:blip r:embed="rId2"/>
          <a:stretch>
            <a:fillRect/>
          </a:stretch>
        </p:blipFill>
        <p:spPr>
          <a:xfrm>
            <a:off x="0" y="1752600"/>
            <a:ext cx="9144000" cy="3714750"/>
          </a:xfrm>
          <a:prstGeom prst="rect">
            <a:avLst/>
          </a:prstGeom>
        </p:spPr>
      </p:pic>
      <p:sp>
        <p:nvSpPr>
          <p:cNvPr id="10" name="TextBox 9">
            <a:extLst>
              <a:ext uri="{FF2B5EF4-FFF2-40B4-BE49-F238E27FC236}">
                <a16:creationId xmlns:a16="http://schemas.microsoft.com/office/drawing/2014/main" id="{44673866-9543-46F1-8E7D-74E1185BA791}"/>
              </a:ext>
            </a:extLst>
          </p:cNvPr>
          <p:cNvSpPr txBox="1"/>
          <p:nvPr/>
        </p:nvSpPr>
        <p:spPr>
          <a:xfrm>
            <a:off x="2286000" y="5715000"/>
            <a:ext cx="4572000" cy="8802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Verdana" pitchFamily="34" charset="0"/>
                <a:ea typeface="+mn-ea"/>
                <a:cs typeface="+mn-cs"/>
              </a:rPr>
              <a:t>Gucci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$3,750</a:t>
            </a: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2">
            <a:extLst>
              <a:ext uri="{FF2B5EF4-FFF2-40B4-BE49-F238E27FC236}">
                <a16:creationId xmlns:a16="http://schemas.microsoft.com/office/drawing/2014/main" id="{A45AEF43-E7E7-4A21-B97E-7BDD15D0D444}"/>
              </a:ext>
            </a:extLst>
          </p:cNvPr>
          <p:cNvPicPr>
            <a:picLocks noChangeAspect="1" noChangeArrowheads="1"/>
          </p:cNvPicPr>
          <p:nvPr/>
        </p:nvPicPr>
        <p:blipFill>
          <a:blip r:embed="rId3" cstate="print"/>
          <a:srcRect/>
          <a:stretch>
            <a:fillRect/>
          </a:stretch>
        </p:blipFill>
        <p:spPr bwMode="auto">
          <a:xfrm>
            <a:off x="3657600" y="5715000"/>
            <a:ext cx="1828800" cy="530942"/>
          </a:xfrm>
          <a:prstGeom prst="rect">
            <a:avLst/>
          </a:prstGeom>
          <a:noFill/>
          <a:ln w="9525">
            <a:noFill/>
            <a:miter lim="800000"/>
            <a:headEnd/>
            <a:tailEnd/>
          </a:ln>
        </p:spPr>
      </p:pic>
    </p:spTree>
    <p:extLst>
      <p:ext uri="{BB962C8B-B14F-4D97-AF65-F5344CB8AC3E}">
        <p14:creationId xmlns:p14="http://schemas.microsoft.com/office/powerpoint/2010/main" val="309672671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242B35"/>
        </a:solidFill>
        <a:effectLst/>
      </p:bgPr>
    </p:bg>
    <p:spTree>
      <p:nvGrpSpPr>
        <p:cNvPr id="1" name=""/>
        <p:cNvGrpSpPr/>
        <p:nvPr/>
      </p:nvGrpSpPr>
      <p:grpSpPr>
        <a:xfrm>
          <a:off x="0" y="0"/>
          <a:ext cx="0" cy="0"/>
          <a:chOff x="0" y="0"/>
          <a:chExt cx="0" cy="0"/>
        </a:xfrm>
      </p:grpSpPr>
      <p:pic>
        <p:nvPicPr>
          <p:cNvPr id="3" name="Picture 2" descr="A picture containing person, standing, posing, people&#10;&#10;Description automatically generated">
            <a:extLst>
              <a:ext uri="{FF2B5EF4-FFF2-40B4-BE49-F238E27FC236}">
                <a16:creationId xmlns:a16="http://schemas.microsoft.com/office/drawing/2014/main" id="{38B1551E-54D8-A644-F159-EE227E5DB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9641"/>
            <a:ext cx="4572000" cy="6870491"/>
          </a:xfrm>
          <a:prstGeom prst="rect">
            <a:avLst/>
          </a:prstGeom>
        </p:spPr>
      </p:pic>
      <p:pic>
        <p:nvPicPr>
          <p:cNvPr id="4" name="Picture 2">
            <a:extLst>
              <a:ext uri="{FF2B5EF4-FFF2-40B4-BE49-F238E27FC236}">
                <a16:creationId xmlns:a16="http://schemas.microsoft.com/office/drawing/2014/main" id="{2627C50F-9329-263D-0A8E-74910C9EFB38}"/>
              </a:ext>
            </a:extLst>
          </p:cNvPr>
          <p:cNvPicPr>
            <a:picLocks noChangeAspect="1" noChangeArrowheads="1"/>
          </p:cNvPicPr>
          <p:nvPr/>
        </p:nvPicPr>
        <p:blipFill>
          <a:blip r:embed="rId3" cstate="print"/>
          <a:srcRect/>
          <a:stretch>
            <a:fillRect/>
          </a:stretch>
        </p:blipFill>
        <p:spPr bwMode="auto">
          <a:xfrm>
            <a:off x="3657600" y="5869858"/>
            <a:ext cx="1828800" cy="530942"/>
          </a:xfrm>
          <a:prstGeom prst="rect">
            <a:avLst/>
          </a:prstGeom>
          <a:noFill/>
          <a:ln w="9525">
            <a:noFill/>
            <a:miter lim="800000"/>
            <a:headEnd/>
            <a:tailEnd/>
          </a:ln>
        </p:spPr>
      </p:pic>
    </p:spTree>
    <p:extLst>
      <p:ext uri="{BB962C8B-B14F-4D97-AF65-F5344CB8AC3E}">
        <p14:creationId xmlns:p14="http://schemas.microsoft.com/office/powerpoint/2010/main" val="62105113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6B4BC"/>
        </a:solidFill>
        <a:effectLst/>
      </p:bgPr>
    </p:bg>
    <p:spTree>
      <p:nvGrpSpPr>
        <p:cNvPr id="1" name=""/>
        <p:cNvGrpSpPr/>
        <p:nvPr/>
      </p:nvGrpSpPr>
      <p:grpSpPr>
        <a:xfrm>
          <a:off x="0" y="0"/>
          <a:ext cx="0" cy="0"/>
          <a:chOff x="0" y="0"/>
          <a:chExt cx="0" cy="0"/>
        </a:xfrm>
      </p:grpSpPr>
      <p:pic>
        <p:nvPicPr>
          <p:cNvPr id="5" name="Picture 4" descr="A picture containing floor&#10;&#10;Description automatically generated">
            <a:extLst>
              <a:ext uri="{FF2B5EF4-FFF2-40B4-BE49-F238E27FC236}">
                <a16:creationId xmlns:a16="http://schemas.microsoft.com/office/drawing/2014/main" id="{71701221-B952-BA90-68CE-5EABA281C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pic>
        <p:nvPicPr>
          <p:cNvPr id="7" name="Picture 2">
            <a:extLst>
              <a:ext uri="{FF2B5EF4-FFF2-40B4-BE49-F238E27FC236}">
                <a16:creationId xmlns:a16="http://schemas.microsoft.com/office/drawing/2014/main" id="{66CD1D64-5C2D-9F7C-4F38-C8637CF3BC40}"/>
              </a:ext>
            </a:extLst>
          </p:cNvPr>
          <p:cNvPicPr>
            <a:picLocks noChangeAspect="1" noChangeArrowheads="1"/>
          </p:cNvPicPr>
          <p:nvPr/>
        </p:nvPicPr>
        <p:blipFill>
          <a:blip r:embed="rId3" cstate="print"/>
          <a:srcRect/>
          <a:stretch>
            <a:fillRect/>
          </a:stretch>
        </p:blipFill>
        <p:spPr bwMode="auto">
          <a:xfrm>
            <a:off x="3657600" y="5869858"/>
            <a:ext cx="1828800" cy="530942"/>
          </a:xfrm>
          <a:prstGeom prst="rect">
            <a:avLst/>
          </a:prstGeom>
          <a:noFill/>
          <a:ln w="9525">
            <a:noFill/>
            <a:miter lim="800000"/>
            <a:headEnd/>
            <a:tailEnd/>
          </a:ln>
        </p:spPr>
      </p:pic>
    </p:spTree>
    <p:extLst>
      <p:ext uri="{BB962C8B-B14F-4D97-AF65-F5344CB8AC3E}">
        <p14:creationId xmlns:p14="http://schemas.microsoft.com/office/powerpoint/2010/main" val="12271163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1986351" y="-14514"/>
            <a:ext cx="5161935" cy="6858000"/>
          </a:xfrm>
          <a:prstGeom prst="rect">
            <a:avLst/>
          </a:prstGeom>
          <a:noFill/>
          <a:ln w="9525">
            <a:noFill/>
            <a:miter lim="800000"/>
            <a:headEnd/>
            <a:tailEnd/>
          </a:ln>
        </p:spPr>
      </p:pic>
    </p:spTree>
    <p:extLst>
      <p:ext uri="{BB962C8B-B14F-4D97-AF65-F5344CB8AC3E}">
        <p14:creationId xmlns:p14="http://schemas.microsoft.com/office/powerpoint/2010/main" val="17102922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284844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descr="Emporio Armani spring summer 2015 #MFW MFW #SS15 #EmporioArm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928"/>
            <a:ext cx="9144000" cy="60780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6551842"/>
            <a:ext cx="8382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http://www.fashionavecpassion.com/an-emporio-armani-brand-new-fashion-ss15-the-futuristic-classic/</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152400" y="1143000"/>
            <a:ext cx="4114800" cy="120032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Bodoni MT Condensed" panose="02070606080606020203" pitchFamily="18" charset="0"/>
                <a:ea typeface="+mn-ea"/>
                <a:cs typeface="+mn-cs"/>
              </a:rPr>
              <a:t>GIORGIO ARMANI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“the blue eyed designer ”</a:t>
            </a:r>
          </a:p>
        </p:txBody>
      </p:sp>
    </p:spTree>
    <p:extLst>
      <p:ext uri="{BB962C8B-B14F-4D97-AF65-F5344CB8AC3E}">
        <p14:creationId xmlns:p14="http://schemas.microsoft.com/office/powerpoint/2010/main" val="36467880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457200"/>
            <a:ext cx="9144000" cy="5872480"/>
          </a:xfrm>
          <a:prstGeom prst="rect">
            <a:avLst/>
          </a:prstGeom>
          <a:noFill/>
          <a:ln w="9525">
            <a:noFill/>
            <a:miter lim="800000"/>
            <a:headEnd/>
            <a:tailEnd/>
          </a:ln>
        </p:spPr>
      </p:pic>
      <p:pic>
        <p:nvPicPr>
          <p:cNvPr id="48130" name="Picture 2" descr="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39" y="346166"/>
            <a:ext cx="2093532" cy="21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315484"/>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2" descr="images/gallery/prodotti-h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60439"/>
            <a:ext cx="10820400" cy="60113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39" y="346166"/>
            <a:ext cx="2093532" cy="21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8349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0" y="2205990"/>
            <a:ext cx="9144000" cy="3051810"/>
          </a:xfrm>
          <a:prstGeom prst="rect">
            <a:avLst/>
          </a:prstGeom>
          <a:noFill/>
          <a:ln w="9525">
            <a:noFill/>
            <a:miter lim="800000"/>
            <a:headEnd/>
            <a:tailEnd/>
          </a:ln>
        </p:spPr>
      </p:pic>
      <p:sp>
        <p:nvSpPr>
          <p:cNvPr id="7" name="Rectangle 6"/>
          <p:cNvSpPr/>
          <p:nvPr/>
        </p:nvSpPr>
        <p:spPr>
          <a:xfrm>
            <a:off x="2286000" y="5481935"/>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Bologna</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http://en.wikipedia.org/wiki/Bologna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2286000" y="65133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http://nyti.ms/1FFtb3D </a:t>
            </a:r>
            <a:endParaRPr kumimoji="0" lang="en-US" sz="105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2697"/>
            <a:ext cx="9144000" cy="627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450395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http://en.wikipedia.org/wiki/Leaning_Tower_of_Pisa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314" name="Picture 2"/>
          <p:cNvPicPr>
            <a:picLocks noChangeAspect="1" noChangeArrowheads="1"/>
          </p:cNvPicPr>
          <p:nvPr/>
        </p:nvPicPr>
        <p:blipFill>
          <a:blip r:embed="rId3" cstate="print"/>
          <a:srcRect/>
          <a:stretch>
            <a:fillRect/>
          </a:stretch>
        </p:blipFill>
        <p:spPr bwMode="auto">
          <a:xfrm>
            <a:off x="900791" y="0"/>
            <a:ext cx="4629151" cy="6172200"/>
          </a:xfrm>
          <a:prstGeom prst="rect">
            <a:avLst/>
          </a:prstGeom>
          <a:noFill/>
          <a:ln w="9525">
            <a:noFill/>
            <a:miter lim="800000"/>
            <a:headEnd/>
            <a:tailEnd/>
          </a:ln>
        </p:spPr>
      </p:pic>
      <p:sp>
        <p:nvSpPr>
          <p:cNvPr id="10" name="Rectangle 9"/>
          <p:cNvSpPr/>
          <p:nvPr/>
        </p:nvSpPr>
        <p:spPr>
          <a:xfrm>
            <a:off x="5029200" y="4857690"/>
            <a:ext cx="38862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“Leaning Tower”</a:t>
            </a:r>
            <a:endPar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5029200" y="5314890"/>
            <a:ext cx="38862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Pisa</a:t>
            </a:r>
            <a:endPar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99886" y="5892225"/>
            <a:ext cx="7315200" cy="58477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Garden façade of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Villa </a:t>
            </a:r>
            <a:r>
              <a:rPr kumimoji="0" lang="en-US" sz="1600" b="1" i="1" u="none" strike="noStrike" kern="1200" cap="none" spc="0" normalizeH="0" baseline="0" noProof="0" dirty="0" err="1">
                <a:ln>
                  <a:noFill/>
                </a:ln>
                <a:solidFill>
                  <a:srgbClr val="FFFFFF"/>
                </a:solidFill>
                <a:effectLst/>
                <a:uLnTx/>
                <a:uFillTx/>
                <a:latin typeface="Verdana" pitchFamily="34" charset="0"/>
                <a:ea typeface="+mn-ea"/>
                <a:cs typeface="+mn-cs"/>
              </a:rPr>
              <a:t>Cetinale</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b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17</a:t>
            </a:r>
            <a:r>
              <a:rPr kumimoji="0" lang="en-US" sz="1600" b="1" i="0" u="none" strike="noStrike" kern="1200" cap="none" spc="0" normalizeH="0" baseline="30000" noProof="0" dirty="0">
                <a:ln>
                  <a:noFill/>
                </a:ln>
                <a:solidFill>
                  <a:srgbClr val="FFFFFF"/>
                </a:solidFill>
                <a:effectLst/>
                <a:uLnTx/>
                <a:uFillTx/>
                <a:latin typeface="Verdana" pitchFamily="34" charset="0"/>
                <a:ea typeface="+mn-ea"/>
                <a:cs typeface="+mn-cs"/>
              </a:rPr>
              <a:t>th</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-century Tuscany</a:t>
            </a:r>
            <a:endPar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1828800" y="6551842"/>
            <a:ext cx="5500914"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http://www.architecturaldigest.com/decor/2014-05/ned-lambton-villa-cetinale-siena-italy-slideshow</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490309580"/>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810"/>
            <a:ext cx="9144000" cy="609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828800" y="6551842"/>
            <a:ext cx="5500914"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http://www.suggestkeyword.com/aXRhbGlhbiBnYXJkZW5z/</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362200" y="2634683"/>
            <a:ext cx="4572000" cy="71096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The cloister of the Abbey of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Monreale</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Sicily, Italy</a:t>
            </a:r>
          </a:p>
        </p:txBody>
      </p:sp>
    </p:spTree>
    <p:extLst>
      <p:ext uri="{BB962C8B-B14F-4D97-AF65-F5344CB8AC3E}">
        <p14:creationId xmlns:p14="http://schemas.microsoft.com/office/powerpoint/2010/main" val="3859359095"/>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64" name="Picture 4"/>
          <p:cNvPicPr>
            <a:picLocks noChangeAspect="1" noChangeArrowheads="1"/>
          </p:cNvPicPr>
          <p:nvPr/>
        </p:nvPicPr>
        <p:blipFill>
          <a:blip r:embed="rId2" cstate="print"/>
          <a:srcRect/>
          <a:stretch>
            <a:fillRect/>
          </a:stretch>
        </p:blipFill>
        <p:spPr bwMode="auto">
          <a:xfrm>
            <a:off x="0" y="495"/>
            <a:ext cx="9144000" cy="6857505"/>
          </a:xfrm>
          <a:prstGeom prst="rect">
            <a:avLst/>
          </a:prstGeom>
          <a:noFill/>
          <a:ln w="9525">
            <a:noFill/>
            <a:miter lim="800000"/>
            <a:headEnd/>
            <a:tailEnd/>
          </a:ln>
        </p:spPr>
      </p:pic>
      <p:sp>
        <p:nvSpPr>
          <p:cNvPr id="5" name="Rectangle 3"/>
          <p:cNvSpPr>
            <a:spLocks noChangeArrowheads="1"/>
          </p:cNvSpPr>
          <p:nvPr/>
        </p:nvSpPr>
        <p:spPr bwMode="auto">
          <a:xfrm>
            <a:off x="3132138" y="6171198"/>
            <a:ext cx="3251211"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Piazza </a:t>
            </a:r>
            <a:r>
              <a:rPr kumimoji="0" lang="en-US" sz="1600" b="1" i="1" u="none" strike="noStrike" kern="1200" cap="none" spc="0" normalizeH="0" baseline="0" noProof="0" dirty="0" err="1">
                <a:ln>
                  <a:noFill/>
                </a:ln>
                <a:solidFill>
                  <a:srgbClr val="FFFFFF"/>
                </a:solidFill>
                <a:effectLst/>
                <a:uLnTx/>
                <a:uFillTx/>
                <a:latin typeface="Verdana" pitchFamily="34" charset="0"/>
                <a:ea typeface="+mn-ea"/>
                <a:cs typeface="+mn-cs"/>
              </a:rPr>
              <a:t>dei</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600" b="1" i="1" u="none" strike="noStrike" kern="1200" cap="none" spc="0" normalizeH="0" baseline="0" noProof="0" dirty="0" err="1">
                <a:ln>
                  <a:noFill/>
                </a:ln>
                <a:solidFill>
                  <a:srgbClr val="FFFFFF"/>
                </a:solidFill>
                <a:effectLst/>
                <a:uLnTx/>
                <a:uFillTx/>
                <a:latin typeface="Verdana" pitchFamily="34" charset="0"/>
                <a:ea typeface="+mn-ea"/>
                <a:cs typeface="+mn-cs"/>
              </a:rPr>
              <a:t>Mercanti</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Milan </a:t>
            </a:r>
          </a:p>
        </p:txBody>
      </p:sp>
      <p:sp>
        <p:nvSpPr>
          <p:cNvPr id="6" name="Rectangle 2"/>
          <p:cNvSpPr>
            <a:spLocks noChangeArrowheads="1"/>
          </p:cNvSpPr>
          <p:nvPr/>
        </p:nvSpPr>
        <p:spPr bwMode="auto">
          <a:xfrm>
            <a:off x="3151602" y="6551842"/>
            <a:ext cx="28360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http://tintore.org/cgi-bin/article.cgi?article_id=110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324939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6612" name="Picture 5"/>
          <p:cNvPicPr>
            <a:picLocks noChangeAspect="1" noChangeArrowheads="1"/>
          </p:cNvPicPr>
          <p:nvPr/>
        </p:nvPicPr>
        <p:blipFill>
          <a:blip r:embed="rId2" cstate="print"/>
          <a:srcRect/>
          <a:stretch>
            <a:fillRect/>
          </a:stretch>
        </p:blipFill>
        <p:spPr bwMode="auto">
          <a:xfrm>
            <a:off x="0" y="0"/>
            <a:ext cx="9144000" cy="6857505"/>
          </a:xfrm>
          <a:prstGeom prst="rect">
            <a:avLst/>
          </a:prstGeom>
          <a:noFill/>
          <a:ln w="9525">
            <a:noFill/>
            <a:miter lim="800000"/>
            <a:headEnd/>
            <a:tailEnd/>
          </a:ln>
        </p:spPr>
      </p:pic>
      <p:sp>
        <p:nvSpPr>
          <p:cNvPr id="5" name="Rectangle 5"/>
          <p:cNvSpPr>
            <a:spLocks noChangeArrowheads="1"/>
          </p:cNvSpPr>
          <p:nvPr/>
        </p:nvSpPr>
        <p:spPr bwMode="auto">
          <a:xfrm>
            <a:off x="1865413" y="6172200"/>
            <a:ext cx="6026009" cy="369332"/>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Verdana" pitchFamily="34" charset="0"/>
                <a:ea typeface="+mn-ea"/>
                <a:cs typeface="+mn-cs"/>
              </a:rPr>
              <a:t>Fontana del </a:t>
            </a:r>
            <a:r>
              <a:rPr kumimoji="0" lang="en-US" sz="1800" b="1" i="1" u="none" strike="noStrike" kern="1200" cap="none" spc="0" normalizeH="0" baseline="0" noProof="0" dirty="0" err="1">
                <a:ln>
                  <a:noFill/>
                </a:ln>
                <a:solidFill>
                  <a:srgbClr val="FFFFFF"/>
                </a:solidFill>
                <a:effectLst/>
                <a:uLnTx/>
                <a:uFillTx/>
                <a:latin typeface="Verdana" pitchFamily="34" charset="0"/>
                <a:ea typeface="+mn-ea"/>
                <a:cs typeface="+mn-cs"/>
              </a:rPr>
              <a:t>Nettuno</a:t>
            </a:r>
            <a:r>
              <a:rPr kumimoji="0" lang="en-US" sz="1800" b="1" i="1" u="none" strike="noStrike" kern="1200" cap="none" spc="0" normalizeH="0" baseline="0" noProof="0" dirty="0">
                <a:ln>
                  <a:noFill/>
                </a:ln>
                <a:solidFill>
                  <a:srgbClr val="FFFFFF"/>
                </a:solidFill>
                <a:effectLst/>
                <a:uLnTx/>
                <a:uFillTx/>
                <a:latin typeface="Verdana" pitchFamily="34" charset="0"/>
                <a:ea typeface="+mn-ea"/>
                <a:cs typeface="+mn-cs"/>
              </a:rPr>
              <a:t> in Piazza </a:t>
            </a:r>
            <a:r>
              <a:rPr kumimoji="0" lang="en-US" sz="1800" b="1" i="1" u="none" strike="noStrike" kern="1200" cap="none" spc="0" normalizeH="0" baseline="0" noProof="0" dirty="0" err="1">
                <a:ln>
                  <a:noFill/>
                </a:ln>
                <a:solidFill>
                  <a:srgbClr val="FFFFFF"/>
                </a:solidFill>
                <a:effectLst/>
                <a:uLnTx/>
                <a:uFillTx/>
                <a:latin typeface="Verdana" pitchFamily="34" charset="0"/>
                <a:ea typeface="+mn-ea"/>
                <a:cs typeface="+mn-cs"/>
              </a:rPr>
              <a:t>Navone</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Rome</a:t>
            </a:r>
          </a:p>
        </p:txBody>
      </p:sp>
      <p:sp>
        <p:nvSpPr>
          <p:cNvPr id="6" name="Rectangle 2"/>
          <p:cNvSpPr>
            <a:spLocks noChangeArrowheads="1"/>
          </p:cNvSpPr>
          <p:nvPr/>
        </p:nvSpPr>
        <p:spPr bwMode="auto">
          <a:xfrm>
            <a:off x="2503989" y="6551842"/>
            <a:ext cx="413125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www.traveladventures.org/continents/europe/romefountains01.shtml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895473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3317513" y="6551842"/>
            <a:ext cx="25042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https://en.wikipedia.org/wiki/Trevi_Fountain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670"/>
            <a:ext cx="9144000" cy="606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5"/>
          <p:cNvSpPr>
            <a:spLocks noChangeArrowheads="1"/>
          </p:cNvSpPr>
          <p:nvPr/>
        </p:nvSpPr>
        <p:spPr bwMode="auto">
          <a:xfrm>
            <a:off x="3136535" y="6123057"/>
            <a:ext cx="2648482"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Trevi</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Fountain, Rome</a:t>
            </a:r>
          </a:p>
        </p:txBody>
      </p:sp>
    </p:spTree>
    <p:extLst>
      <p:ext uri="{BB962C8B-B14F-4D97-AF65-F5344CB8AC3E}">
        <p14:creationId xmlns:p14="http://schemas.microsoft.com/office/powerpoint/2010/main" val="105270272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7636" name="Picture 4"/>
          <p:cNvPicPr>
            <a:picLocks noChangeAspect="1" noChangeArrowheads="1"/>
          </p:cNvPicPr>
          <p:nvPr/>
        </p:nvPicPr>
        <p:blipFill>
          <a:blip r:embed="rId2" cstate="print"/>
          <a:srcRect/>
          <a:stretch>
            <a:fillRect/>
          </a:stretch>
        </p:blipFill>
        <p:spPr bwMode="auto">
          <a:xfrm>
            <a:off x="0" y="381000"/>
            <a:ext cx="9144000" cy="6082927"/>
          </a:xfrm>
          <a:prstGeom prst="rect">
            <a:avLst/>
          </a:prstGeom>
          <a:noFill/>
          <a:ln w="9525">
            <a:noFill/>
            <a:miter lim="800000"/>
            <a:headEnd/>
            <a:tailEnd/>
          </a:ln>
        </p:spPr>
      </p:pic>
      <p:sp>
        <p:nvSpPr>
          <p:cNvPr id="5" name="Rectangle 3"/>
          <p:cNvSpPr>
            <a:spLocks noChangeArrowheads="1"/>
          </p:cNvSpPr>
          <p:nvPr/>
        </p:nvSpPr>
        <p:spPr bwMode="auto">
          <a:xfrm>
            <a:off x="2710542" y="5987048"/>
            <a:ext cx="4129657"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Piazza </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of St. Peters, The Holy See </a:t>
            </a:r>
          </a:p>
        </p:txBody>
      </p:sp>
      <p:sp>
        <p:nvSpPr>
          <p:cNvPr id="6" name="Rectangle 2"/>
          <p:cNvSpPr>
            <a:spLocks noChangeArrowheads="1"/>
          </p:cNvSpPr>
          <p:nvPr/>
        </p:nvSpPr>
        <p:spPr bwMode="auto">
          <a:xfrm>
            <a:off x="2629023" y="6551842"/>
            <a:ext cx="38811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dl.lib.brown.edu:8080/exist/mjp/plookup.xq?id=BerniniGiovanni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658225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4803" name="Rectangle 4"/>
          <p:cNvSpPr>
            <a:spLocks noChangeArrowheads="1"/>
          </p:cNvSpPr>
          <p:nvPr/>
        </p:nvSpPr>
        <p:spPr bwMode="auto">
          <a:xfrm>
            <a:off x="1954409" y="5986046"/>
            <a:ext cx="522290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Bar in </a:t>
            </a:r>
            <a:r>
              <a:rPr kumimoji="0" lang="it-IT" sz="1600" b="0" i="1" u="none" strike="noStrike" kern="1200" cap="none" spc="0" normalizeH="0" baseline="0" noProof="0" dirty="0">
                <a:ln>
                  <a:noFill/>
                </a:ln>
                <a:solidFill>
                  <a:srgbClr val="FFFFFF"/>
                </a:solidFill>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4804" name="Picture 5"/>
          <p:cNvPicPr>
            <a:picLocks noChangeAspect="1" noChangeArrowheads="1"/>
          </p:cNvPicPr>
          <p:nvPr/>
        </p:nvPicPr>
        <p:blipFill>
          <a:blip r:embed="rId3" cstate="print"/>
          <a:srcRect/>
          <a:stretch>
            <a:fillRect/>
          </a:stretch>
        </p:blipFill>
        <p:spPr bwMode="auto">
          <a:xfrm>
            <a:off x="152400" y="351972"/>
            <a:ext cx="8821738" cy="5486400"/>
          </a:xfrm>
          <a:prstGeom prst="rect">
            <a:avLst/>
          </a:prstGeom>
          <a:noFill/>
          <a:ln w="9525">
            <a:noFill/>
            <a:miter lim="800000"/>
            <a:headEnd/>
            <a:tailEnd/>
          </a:ln>
        </p:spPr>
      </p:pic>
    </p:spTree>
    <p:extLst>
      <p:ext uri="{BB962C8B-B14F-4D97-AF65-F5344CB8AC3E}">
        <p14:creationId xmlns:p14="http://schemas.microsoft.com/office/powerpoint/2010/main" val="29879284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1378331" y="6629400"/>
            <a:ext cx="643477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https://humanparts.medium.com/why-italians-use-dozens-of-words-for-simple-instructions-b3e499f2f0df</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61C83CA1-5A5E-431B-9E00-B587BA5C8F72}"/>
              </a:ext>
            </a:extLst>
          </p:cNvPr>
          <p:cNvPicPr>
            <a:picLocks noChangeAspect="1"/>
          </p:cNvPicPr>
          <p:nvPr/>
        </p:nvPicPr>
        <p:blipFill>
          <a:blip r:embed="rId3"/>
          <a:stretch>
            <a:fillRect/>
          </a:stretch>
        </p:blipFill>
        <p:spPr>
          <a:xfrm>
            <a:off x="1600200" y="457200"/>
            <a:ext cx="5943600" cy="6103257"/>
          </a:xfrm>
          <a:prstGeom prst="rect">
            <a:avLst/>
          </a:prstGeom>
        </p:spPr>
      </p:pic>
      <p:sp>
        <p:nvSpPr>
          <p:cNvPr id="11" name="TextBox 10">
            <a:extLst>
              <a:ext uri="{FF2B5EF4-FFF2-40B4-BE49-F238E27FC236}">
                <a16:creationId xmlns:a16="http://schemas.microsoft.com/office/drawing/2014/main" id="{AEF34839-E24C-417B-B698-7706589D70A3}"/>
              </a:ext>
            </a:extLst>
          </p:cNvPr>
          <p:cNvSpPr txBox="1"/>
          <p:nvPr/>
        </p:nvSpPr>
        <p:spPr>
          <a:xfrm>
            <a:off x="3019925" y="1799925"/>
            <a:ext cx="4572000" cy="338554"/>
          </a:xfrm>
          <a:prstGeom prst="rect">
            <a:avLst/>
          </a:prstGeom>
          <a:solidFill>
            <a:schemeClr val="bg1"/>
          </a:solidFill>
          <a:ln>
            <a:no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highlight>
                  <a:srgbClr val="FFFFFF"/>
                </a:highlight>
                <a:uLnTx/>
                <a:uFillTx/>
                <a:latin typeface="Arial"/>
                <a:ea typeface="+mn-ea"/>
                <a:cs typeface="+mn-cs"/>
              </a:rPr>
              <a:t>29 Nov 2020</a:t>
            </a:r>
          </a:p>
        </p:txBody>
      </p:sp>
      <p:pic>
        <p:nvPicPr>
          <p:cNvPr id="12" name="Picture 11">
            <a:extLst>
              <a:ext uri="{FF2B5EF4-FFF2-40B4-BE49-F238E27FC236}">
                <a16:creationId xmlns:a16="http://schemas.microsoft.com/office/drawing/2014/main" id="{D3648131-5D3F-4B8C-8F89-A6772A1E4D98}"/>
              </a:ext>
            </a:extLst>
          </p:cNvPr>
          <p:cNvPicPr>
            <a:picLocks noChangeAspect="1"/>
          </p:cNvPicPr>
          <p:nvPr/>
        </p:nvPicPr>
        <p:blipFill>
          <a:blip r:embed="rId4"/>
          <a:stretch>
            <a:fillRect/>
          </a:stretch>
        </p:blipFill>
        <p:spPr>
          <a:xfrm>
            <a:off x="5833692" y="1066800"/>
            <a:ext cx="1682836" cy="349268"/>
          </a:xfrm>
          <a:prstGeom prst="rect">
            <a:avLst/>
          </a:prstGeom>
        </p:spPr>
      </p:pic>
    </p:spTree>
    <p:extLst>
      <p:ext uri="{BB962C8B-B14F-4D97-AF65-F5344CB8AC3E}">
        <p14:creationId xmlns:p14="http://schemas.microsoft.com/office/powerpoint/2010/main" val="35777279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9987" name="Rectangle 3"/>
          <p:cNvSpPr>
            <a:spLocks noGrp="1" noChangeArrowheads="1"/>
          </p:cNvSpPr>
          <p:nvPr>
            <p:ph type="body" idx="1"/>
          </p:nvPr>
        </p:nvSpPr>
        <p:spPr>
          <a:xfrm>
            <a:off x="914400" y="1600200"/>
            <a:ext cx="7315200" cy="4758226"/>
          </a:xfrm>
        </p:spPr>
        <p:txBody>
          <a:bodyPr/>
          <a:lstStyle/>
          <a:p>
            <a:pPr eaLnBrk="1" hangingPunct="1">
              <a:lnSpc>
                <a:spcPct val="80000"/>
              </a:lnSpc>
            </a:pPr>
            <a:r>
              <a:rPr lang="en-US" sz="2800" dirty="0"/>
              <a:t>Oral communication in Italy is something of </a:t>
            </a:r>
            <a:r>
              <a:rPr lang="en-US" b="1" dirty="0"/>
              <a:t>a show itself</a:t>
            </a:r>
            <a:endParaRPr lang="en-US" sz="2800" b="1" dirty="0"/>
          </a:p>
          <a:p>
            <a:pPr eaLnBrk="1" hangingPunct="1">
              <a:lnSpc>
                <a:spcPct val="80000"/>
              </a:lnSpc>
            </a:pPr>
            <a:endParaRPr lang="en-US" sz="1600" dirty="0"/>
          </a:p>
          <a:p>
            <a:pPr eaLnBrk="1" hangingPunct="1">
              <a:lnSpc>
                <a:spcPct val="80000"/>
              </a:lnSpc>
            </a:pPr>
            <a:r>
              <a:rPr lang="en-US" sz="2800" dirty="0"/>
              <a:t>Speaking is punctuated by elaborate </a:t>
            </a:r>
            <a:r>
              <a:rPr lang="en-US" b="1" dirty="0"/>
              <a:t>gestures</a:t>
            </a:r>
            <a:r>
              <a:rPr lang="en-US" sz="2800" dirty="0">
                <a:solidFill>
                  <a:schemeClr val="accent1">
                    <a:lumMod val="90000"/>
                  </a:schemeClr>
                </a:solidFill>
              </a:rPr>
              <a:t>, befitting the Italian operatic tradition</a:t>
            </a:r>
          </a:p>
          <a:p>
            <a:pPr eaLnBrk="1" hangingPunct="1">
              <a:lnSpc>
                <a:spcPct val="80000"/>
              </a:lnSpc>
            </a:pPr>
            <a:endParaRPr lang="en-US" sz="1600" dirty="0"/>
          </a:p>
          <a:p>
            <a:pPr eaLnBrk="1" hangingPunct="1"/>
            <a:r>
              <a:rPr lang="en-US" sz="2800" dirty="0"/>
              <a:t>Whatever the section of the country, </a:t>
            </a:r>
            <a:r>
              <a:rPr lang="en-US" b="1" dirty="0">
                <a:solidFill>
                  <a:srgbClr val="FF0000"/>
                </a:solidFill>
              </a:rPr>
              <a:t>Italians talk with their hands</a:t>
            </a:r>
            <a:endParaRPr lang="en-US" sz="2800" b="1" dirty="0">
              <a:solidFill>
                <a:srgbClr val="FF0000"/>
              </a:solidFill>
            </a:endParaRPr>
          </a:p>
          <a:p>
            <a:pPr lvl="1" eaLnBrk="1" hangingPunct="1">
              <a:lnSpc>
                <a:spcPct val="80000"/>
              </a:lnSpc>
            </a:pPr>
            <a:r>
              <a:rPr lang="en-US" sz="2400" dirty="0"/>
              <a:t>Quick, agile, expressive movement of the hands, arms, and shoulders contribute emphasis and sincerity to the spoken words and facial expressions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80" y="228600"/>
            <a:ext cx="7132320" cy="620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580838" y="6428601"/>
            <a:ext cx="8029762"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http://www.bbc.com/culture/story/20171207-dai-the-italian-word-with-many-meanings</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5029200"/>
            <a:ext cx="1270000" cy="609600"/>
          </a:xfrm>
          <a:prstGeom prst="rect">
            <a:avLst/>
          </a:prstGeom>
        </p:spPr>
      </p:pic>
    </p:spTree>
    <p:extLst>
      <p:ext uri="{BB962C8B-B14F-4D97-AF65-F5344CB8AC3E}">
        <p14:creationId xmlns:p14="http://schemas.microsoft.com/office/powerpoint/2010/main" val="27952790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B79877"/>
        </a:solidFill>
        <a:effectLst/>
      </p:bgPr>
    </p:bg>
    <p:spTree>
      <p:nvGrpSpPr>
        <p:cNvPr id="1" name=""/>
        <p:cNvGrpSpPr/>
        <p:nvPr/>
      </p:nvGrpSpPr>
      <p:grpSpPr>
        <a:xfrm>
          <a:off x="0" y="0"/>
          <a:ext cx="0" cy="0"/>
          <a:chOff x="0" y="0"/>
          <a:chExt cx="0" cy="0"/>
        </a:xfrm>
      </p:grpSpPr>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pic>
        <p:nvPicPr>
          <p:cNvPr id="14" name="Picture 13">
            <a:extLst>
              <a:ext uri="{FF2B5EF4-FFF2-40B4-BE49-F238E27FC236}">
                <a16:creationId xmlns:a16="http://schemas.microsoft.com/office/drawing/2014/main" id="{CC320CA8-70E3-6733-AD7C-26742B7FC6DE}"/>
              </a:ext>
            </a:extLst>
          </p:cNvPr>
          <p:cNvPicPr>
            <a:picLocks noChangeAspect="1"/>
          </p:cNvPicPr>
          <p:nvPr/>
        </p:nvPicPr>
        <p:blipFill>
          <a:blip r:embed="rId2"/>
          <a:stretch>
            <a:fillRect/>
          </a:stretch>
        </p:blipFill>
        <p:spPr>
          <a:xfrm>
            <a:off x="1143000" y="0"/>
            <a:ext cx="6858000" cy="6858000"/>
          </a:xfrm>
          <a:prstGeom prst="rect">
            <a:avLst/>
          </a:prstGeom>
        </p:spPr>
      </p:pic>
      <p:sp>
        <p:nvSpPr>
          <p:cNvPr id="15" name="Rectangle 4">
            <a:extLst>
              <a:ext uri="{FF2B5EF4-FFF2-40B4-BE49-F238E27FC236}">
                <a16:creationId xmlns:a16="http://schemas.microsoft.com/office/drawing/2014/main" id="{C7D0C8D1-CF8F-A163-16BB-C15D16801FFC}"/>
              </a:ext>
            </a:extLst>
          </p:cNvPr>
          <p:cNvSpPr>
            <a:spLocks noChangeArrowheads="1"/>
          </p:cNvSpPr>
          <p:nvPr/>
        </p:nvSpPr>
        <p:spPr bwMode="auto">
          <a:xfrm>
            <a:off x="443336" y="6570663"/>
            <a:ext cx="8250977" cy="2308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https://www.nytimes.com/2024/01/06/opinion/tommy-devito-football-italian.html?smid=nytcore-ios-share&amp;referringSource=articleShare</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8" name="TextBox 17">
            <a:extLst>
              <a:ext uri="{FF2B5EF4-FFF2-40B4-BE49-F238E27FC236}">
                <a16:creationId xmlns:a16="http://schemas.microsoft.com/office/drawing/2014/main" id="{E2BBAD54-3B22-F23B-ED16-EAA8B4DA0E0A}"/>
              </a:ext>
            </a:extLst>
          </p:cNvPr>
          <p:cNvSpPr txBox="1"/>
          <p:nvPr/>
        </p:nvSpPr>
        <p:spPr>
          <a:xfrm>
            <a:off x="1143000" y="4561582"/>
            <a:ext cx="685800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The Hand Gesture Heard Round the World</a:t>
            </a:r>
          </a:p>
        </p:txBody>
      </p:sp>
      <p:sp>
        <p:nvSpPr>
          <p:cNvPr id="19" name="TextBox 18">
            <a:extLst>
              <a:ext uri="{FF2B5EF4-FFF2-40B4-BE49-F238E27FC236}">
                <a16:creationId xmlns:a16="http://schemas.microsoft.com/office/drawing/2014/main" id="{F7A725BF-E11F-95F7-B821-23D00A8CCD2A}"/>
              </a:ext>
            </a:extLst>
          </p:cNvPr>
          <p:cNvSpPr txBox="1"/>
          <p:nvPr/>
        </p:nvSpPr>
        <p:spPr>
          <a:xfrm>
            <a:off x="3352800" y="6108700"/>
            <a:ext cx="24384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6 January 2024</a:t>
            </a:r>
          </a:p>
        </p:txBody>
      </p:sp>
      <p:pic>
        <p:nvPicPr>
          <p:cNvPr id="22" name="Picture 21">
            <a:extLst>
              <a:ext uri="{FF2B5EF4-FFF2-40B4-BE49-F238E27FC236}">
                <a16:creationId xmlns:a16="http://schemas.microsoft.com/office/drawing/2014/main" id="{676F89E1-E6F9-88ED-3AF3-E1FB10EBD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5760812"/>
            <a:ext cx="2286000" cy="331470"/>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2A386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DBB500-E7F1-7BC6-B140-09EFC76415F1}"/>
              </a:ext>
            </a:extLst>
          </p:cNvPr>
          <p:cNvPicPr>
            <a:picLocks noChangeAspect="1"/>
          </p:cNvPicPr>
          <p:nvPr/>
        </p:nvPicPr>
        <p:blipFill>
          <a:blip r:embed="rId2"/>
          <a:stretch>
            <a:fillRect/>
          </a:stretch>
        </p:blipFill>
        <p:spPr>
          <a:xfrm>
            <a:off x="0" y="685800"/>
            <a:ext cx="9144000" cy="5552248"/>
          </a:xfrm>
          <a:prstGeom prst="rect">
            <a:avLst/>
          </a:prstGeom>
        </p:spPr>
      </p:pic>
      <p:sp>
        <p:nvSpPr>
          <p:cNvPr id="14" name="TextBox 13">
            <a:extLst>
              <a:ext uri="{FF2B5EF4-FFF2-40B4-BE49-F238E27FC236}">
                <a16:creationId xmlns:a16="http://schemas.microsoft.com/office/drawing/2014/main" id="{2FB8CE9D-7F05-D30B-2E9E-3967240EF5CC}"/>
              </a:ext>
            </a:extLst>
          </p:cNvPr>
          <p:cNvSpPr txBox="1"/>
          <p:nvPr/>
        </p:nvSpPr>
        <p:spPr>
          <a:xfrm>
            <a:off x="495300" y="6480997"/>
            <a:ext cx="8153400" cy="2616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https://brobible.com/sports/article/giants-played-sopranos-theme-song-tommy-devito-entrance/</a:t>
            </a:r>
            <a:endPar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TextBox 15">
            <a:extLst>
              <a:ext uri="{FF2B5EF4-FFF2-40B4-BE49-F238E27FC236}">
                <a16:creationId xmlns:a16="http://schemas.microsoft.com/office/drawing/2014/main" id="{E78C24BD-A7B4-E2F2-B25A-F385A63D686B}"/>
              </a:ext>
            </a:extLst>
          </p:cNvPr>
          <p:cNvSpPr txBox="1"/>
          <p:nvPr/>
        </p:nvSpPr>
        <p:spPr>
          <a:xfrm>
            <a:off x="304800" y="5105400"/>
            <a:ext cx="85344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Giants' Tommy DeVito shares the origin behind his pinched fingers touchdown celebration </a:t>
            </a:r>
          </a:p>
        </p:txBody>
      </p:sp>
      <p:sp>
        <p:nvSpPr>
          <p:cNvPr id="18" name="TextBox 17">
            <a:extLst>
              <a:ext uri="{FF2B5EF4-FFF2-40B4-BE49-F238E27FC236}">
                <a16:creationId xmlns:a16="http://schemas.microsoft.com/office/drawing/2014/main" id="{FDB1C2A4-206A-5F0A-2A90-B7E064242960}"/>
              </a:ext>
            </a:extLst>
          </p:cNvPr>
          <p:cNvSpPr txBox="1"/>
          <p:nvPr/>
        </p:nvSpPr>
        <p:spPr>
          <a:xfrm>
            <a:off x="114300" y="6311900"/>
            <a:ext cx="89154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https://www.cbssports.com/nfl/news/giants-tommy-devito-shares-the-origin-behind-his-pinched-fingers-touchdown-celebration/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 name="Graphic 19">
            <a:extLst>
              <a:ext uri="{FF2B5EF4-FFF2-40B4-BE49-F238E27FC236}">
                <a16:creationId xmlns:a16="http://schemas.microsoft.com/office/drawing/2014/main" id="{B7553C11-0345-7769-EA02-9BC123FEB9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850" y="863600"/>
            <a:ext cx="1085850" cy="1085850"/>
          </a:xfrm>
          <a:prstGeom prst="rect">
            <a:avLst/>
          </a:prstGeom>
        </p:spPr>
      </p:pic>
      <p:pic>
        <p:nvPicPr>
          <p:cNvPr id="22" name="Picture 21" descr="A blue and white logo&#10;&#10;Description automatically generated">
            <a:extLst>
              <a:ext uri="{FF2B5EF4-FFF2-40B4-BE49-F238E27FC236}">
                <a16:creationId xmlns:a16="http://schemas.microsoft.com/office/drawing/2014/main" id="{DA15D56E-F2AD-7F4B-D05D-92AB3BE676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32657"/>
            <a:ext cx="1828800" cy="1567543"/>
          </a:xfrm>
          <a:prstGeom prst="rect">
            <a:avLst/>
          </a:prstGeom>
        </p:spPr>
      </p:pic>
      <p:sp>
        <p:nvSpPr>
          <p:cNvPr id="37" name="TextBox 36">
            <a:extLst>
              <a:ext uri="{FF2B5EF4-FFF2-40B4-BE49-F238E27FC236}">
                <a16:creationId xmlns:a16="http://schemas.microsoft.com/office/drawing/2014/main" id="{8CC947F1-4CF7-E9F3-C1C5-9235661F40E9}"/>
              </a:ext>
            </a:extLst>
          </p:cNvPr>
          <p:cNvSpPr txBox="1"/>
          <p:nvPr/>
        </p:nvSpPr>
        <p:spPr>
          <a:xfrm>
            <a:off x="3200400" y="5880100"/>
            <a:ext cx="28956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26 November 2023</a:t>
            </a:r>
          </a:p>
        </p:txBody>
      </p:sp>
    </p:spTree>
    <p:extLst>
      <p:ext uri="{BB962C8B-B14F-4D97-AF65-F5344CB8AC3E}">
        <p14:creationId xmlns:p14="http://schemas.microsoft.com/office/powerpoint/2010/main" val="401223360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2286000" y="0"/>
            <a:ext cx="4572000" cy="6858000"/>
          </a:xfrm>
          <a:prstGeom prst="rect">
            <a:avLst/>
          </a:prstGeom>
          <a:noFill/>
          <a:ln w="9525">
            <a:noFill/>
            <a:miter lim="800000"/>
            <a:headEnd/>
            <a:tailEnd/>
          </a:ln>
        </p:spPr>
      </p:pic>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Tree>
    <p:extLst>
      <p:ext uri="{BB962C8B-B14F-4D97-AF65-F5344CB8AC3E}">
        <p14:creationId xmlns:p14="http://schemas.microsoft.com/office/powerpoint/2010/main" val="259215681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pic>
        <p:nvPicPr>
          <p:cNvPr id="3074" name="Picture 2"/>
          <p:cNvPicPr>
            <a:picLocks noChangeAspect="1" noChangeArrowheads="1"/>
          </p:cNvPicPr>
          <p:nvPr/>
        </p:nvPicPr>
        <p:blipFill>
          <a:blip r:embed="rId2" cstate="print"/>
          <a:srcRect/>
          <a:stretch>
            <a:fillRect/>
          </a:stretch>
        </p:blipFill>
        <p:spPr bwMode="auto">
          <a:xfrm>
            <a:off x="5257800" y="435592"/>
            <a:ext cx="3810000" cy="5715000"/>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56482" y="436730"/>
            <a:ext cx="5314282" cy="5715000"/>
          </a:xfrm>
          <a:prstGeom prst="rect">
            <a:avLst/>
          </a:prstGeom>
          <a:noFill/>
          <a:ln w="9525">
            <a:noFill/>
            <a:miter lim="800000"/>
            <a:headEnd/>
            <a:tailEnd/>
          </a:ln>
        </p:spPr>
      </p:pic>
      <p:sp>
        <p:nvSpPr>
          <p:cNvPr id="8" name="Rectangle 7"/>
          <p:cNvSpPr/>
          <p:nvPr/>
        </p:nvSpPr>
        <p:spPr>
          <a:xfrm>
            <a:off x="53340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
        <p:nvSpPr>
          <p:cNvPr id="9" name="Rectangle 8"/>
          <p:cNvSpPr/>
          <p:nvPr/>
        </p:nvSpPr>
        <p:spPr>
          <a:xfrm>
            <a:off x="21336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Sophia Loren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Hollywood,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at the 2009 Academy Awards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90336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1850658" y="0"/>
            <a:ext cx="5464542" cy="6858000"/>
          </a:xfrm>
          <a:prstGeom prst="rect">
            <a:avLst/>
          </a:prstGeom>
          <a:noFill/>
          <a:ln w="9525">
            <a:noFill/>
            <a:miter lim="800000"/>
            <a:headEnd/>
            <a:tailEnd/>
          </a:ln>
        </p:spPr>
      </p:pic>
      <p:sp>
        <p:nvSpPr>
          <p:cNvPr id="8" name="Rectangle 7"/>
          <p:cNvSpPr/>
          <p:nvPr/>
        </p:nvSpPr>
        <p:spPr>
          <a:xfrm>
            <a:off x="1801504" y="4992672"/>
            <a:ext cx="3124200" cy="125572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71</a:t>
            </a:r>
            <a:r>
              <a:rPr kumimoji="0" lang="en-US" sz="1200" b="0" i="0" u="none" strike="noStrike" kern="1200" cap="none" spc="0" normalizeH="0" baseline="30000" noProof="0" dirty="0">
                <a:ln>
                  <a:noFill/>
                </a:ln>
                <a:solidFill>
                  <a:srgbClr val="FFFFFF"/>
                </a:solidFill>
                <a:effectLst/>
                <a:uLnTx/>
                <a:uFillTx/>
                <a:latin typeface="Verdana" pitchFamily="34" charset="0"/>
                <a:ea typeface="+mn-ea"/>
                <a:cs typeface="+mn-cs"/>
              </a:rPr>
              <a:t>st</a:t>
            </a: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 Academy Awards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Foreign Film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Actor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1999</a:t>
            </a:r>
          </a:p>
        </p:txBody>
      </p:sp>
    </p:spTree>
    <p:extLst>
      <p:ext uri="{BB962C8B-B14F-4D97-AF65-F5344CB8AC3E}">
        <p14:creationId xmlns:p14="http://schemas.microsoft.com/office/powerpoint/2010/main" val="121230554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2098344" y="0"/>
            <a:ext cx="4892842" cy="6858000"/>
          </a:xfrm>
          <a:prstGeom prst="rect">
            <a:avLst/>
          </a:prstGeom>
          <a:noFill/>
          <a:ln w="9525">
            <a:noFill/>
            <a:miter lim="800000"/>
            <a:headEnd/>
            <a:tailEnd/>
          </a:ln>
        </p:spPr>
      </p:pic>
      <p:sp>
        <p:nvSpPr>
          <p:cNvPr id="10" name="Rectangle 9"/>
          <p:cNvSpPr/>
          <p:nvPr/>
        </p:nvSpPr>
        <p:spPr>
          <a:xfrm>
            <a:off x="2106304" y="5646760"/>
            <a:ext cx="3124200" cy="59093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2006</a:t>
            </a:r>
          </a:p>
        </p:txBody>
      </p:sp>
    </p:spTree>
    <p:extLst>
      <p:ext uri="{BB962C8B-B14F-4D97-AF65-F5344CB8AC3E}">
        <p14:creationId xmlns:p14="http://schemas.microsoft.com/office/powerpoint/2010/main" val="372050593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FFFFFF"/>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FFFFFF"/>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Tree>
    <p:extLst>
      <p:ext uri="{BB962C8B-B14F-4D97-AF65-F5344CB8AC3E}">
        <p14:creationId xmlns:p14="http://schemas.microsoft.com/office/powerpoint/2010/main" val="239493300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2578" name="Picture 2"/>
          <p:cNvPicPr>
            <a:picLocks noChangeAspect="1" noChangeArrowheads="1"/>
          </p:cNvPicPr>
          <p:nvPr/>
        </p:nvPicPr>
        <p:blipFill>
          <a:blip r:embed="rId2" cstate="print"/>
          <a:srcRect/>
          <a:stretch>
            <a:fillRect/>
          </a:stretch>
        </p:blipFill>
        <p:spPr bwMode="auto">
          <a:xfrm>
            <a:off x="672152" y="979510"/>
            <a:ext cx="7772400" cy="4857750"/>
          </a:xfrm>
          <a:prstGeom prst="rect">
            <a:avLst/>
          </a:prstGeom>
          <a:noFill/>
          <a:ln w="9525">
            <a:noFill/>
            <a:miter lim="800000"/>
            <a:headEnd/>
            <a:tailEnd/>
          </a:ln>
        </p:spPr>
      </p:pic>
      <p:sp>
        <p:nvSpPr>
          <p:cNvPr id="4" name="Rectangle 4"/>
          <p:cNvSpPr>
            <a:spLocks noChangeArrowheads="1"/>
          </p:cNvSpPr>
          <p:nvPr/>
        </p:nvSpPr>
        <p:spPr bwMode="auto">
          <a:xfrm>
            <a:off x="3616479" y="6551842"/>
            <a:ext cx="1904689" cy="215444"/>
          </a:xfrm>
          <a:prstGeom prst="rect">
            <a:avLst/>
          </a:prstGeom>
          <a:noFill/>
          <a:ln w="9525">
            <a:noFill/>
            <a:miter lim="800000"/>
            <a:headEnd/>
            <a:tailEnd/>
          </a:ln>
        </p:spPr>
        <p:txBody>
          <a:bodyPr wrap="none">
            <a:spAutoFit/>
          </a:bodyPr>
          <a:lstStyle/>
          <a:p>
            <a:r>
              <a:rPr lang="en-US" sz="800" b="0" i="0" dirty="0">
                <a:solidFill>
                  <a:srgbClr val="000000"/>
                </a:solidFill>
                <a:hlinkClick r:id="rId3"/>
              </a:rPr>
              <a:t>http://en.wikipedia.org/wiki/Aida</a:t>
            </a:r>
            <a:endParaRPr lang="en-US" sz="800" b="0" i="0" dirty="0">
              <a:solidFill>
                <a:srgbClr val="000000"/>
              </a:solidFill>
            </a:endParaRPr>
          </a:p>
        </p:txBody>
      </p:sp>
    </p:spTree>
    <p:extLst>
      <p:ext uri="{BB962C8B-B14F-4D97-AF65-F5344CB8AC3E}">
        <p14:creationId xmlns:p14="http://schemas.microsoft.com/office/powerpoint/2010/main" val="11356575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3602" name="Picture 2"/>
          <p:cNvPicPr>
            <a:picLocks noChangeAspect="1" noChangeArrowheads="1"/>
          </p:cNvPicPr>
          <p:nvPr/>
        </p:nvPicPr>
        <p:blipFill>
          <a:blip r:embed="rId2" cstate="print"/>
          <a:srcRect/>
          <a:stretch>
            <a:fillRect/>
          </a:stretch>
        </p:blipFill>
        <p:spPr bwMode="auto">
          <a:xfrm>
            <a:off x="0" y="371622"/>
            <a:ext cx="9144000" cy="6105378"/>
          </a:xfrm>
          <a:prstGeom prst="rect">
            <a:avLst/>
          </a:prstGeom>
          <a:noFill/>
          <a:ln w="9525">
            <a:noFill/>
            <a:miter lim="800000"/>
            <a:headEnd/>
            <a:tailEnd/>
          </a:ln>
        </p:spPr>
      </p:pic>
      <p:sp>
        <p:nvSpPr>
          <p:cNvPr id="5" name="Rectangle 4"/>
          <p:cNvSpPr>
            <a:spLocks noChangeArrowheads="1"/>
          </p:cNvSpPr>
          <p:nvPr/>
        </p:nvSpPr>
        <p:spPr bwMode="auto">
          <a:xfrm>
            <a:off x="3056230" y="6552734"/>
            <a:ext cx="3025188" cy="215444"/>
          </a:xfrm>
          <a:prstGeom prst="rect">
            <a:avLst/>
          </a:prstGeom>
          <a:noFill/>
          <a:ln w="9525">
            <a:noFill/>
            <a:miter lim="800000"/>
            <a:headEnd/>
            <a:tailEnd/>
          </a:ln>
        </p:spPr>
        <p:txBody>
          <a:bodyPr wrap="none">
            <a:spAutoFit/>
          </a:bodyPr>
          <a:lstStyle/>
          <a:p>
            <a:r>
              <a:rPr lang="en-US" sz="800" b="0" i="0" dirty="0">
                <a:solidFill>
                  <a:srgbClr val="000000"/>
                </a:solidFill>
                <a:hlinkClick r:id="rId3"/>
              </a:rPr>
              <a:t>http://www.nedgallagher.com/journal/images/aida.jpg</a:t>
            </a:r>
            <a:endParaRPr lang="en-US" sz="800" b="0" i="0" dirty="0">
              <a:solidFill>
                <a:srgbClr val="000000"/>
              </a:solidFill>
            </a:endParaRPr>
          </a:p>
        </p:txBody>
      </p:sp>
    </p:spTree>
    <p:extLst>
      <p:ext uri="{BB962C8B-B14F-4D97-AF65-F5344CB8AC3E}">
        <p14:creationId xmlns:p14="http://schemas.microsoft.com/office/powerpoint/2010/main" val="285021146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0" name="Picture 6" descr="http://tours.360wichita.com/234/newsletter/lucia_di_lammermoor02_360conn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798"/>
            <a:ext cx="9144000" cy="68072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71600" y="6186714"/>
            <a:ext cx="6400800" cy="599908"/>
          </a:xfrm>
          <a:prstGeom prst="rect">
            <a:avLst/>
          </a:prstGeom>
          <a:noFill/>
        </p:spPr>
        <p:txBody>
          <a:bodyPr wrap="square">
            <a:spAutoFit/>
          </a:bodyPr>
          <a:lstStyle/>
          <a:p>
            <a:pPr>
              <a:lnSpc>
                <a:spcPct val="150000"/>
              </a:lnSpc>
            </a:pPr>
            <a:r>
              <a:rPr lang="en-US" sz="1400" dirty="0">
                <a:solidFill>
                  <a:srgbClr val="FFFFFF"/>
                </a:solidFill>
              </a:rPr>
              <a:t>Lucia di Lammermoo</a:t>
            </a:r>
            <a:r>
              <a:rPr lang="en-US" sz="1400" i="0" dirty="0">
                <a:solidFill>
                  <a:srgbClr val="FFFFFF"/>
                </a:solidFill>
              </a:rPr>
              <a:t>r – Gaetano Donizetti (1797-1848)</a:t>
            </a:r>
            <a:endParaRPr lang="en-US" sz="1200" i="0" dirty="0">
              <a:solidFill>
                <a:srgbClr val="FFFFFF"/>
              </a:solidFill>
            </a:endParaRPr>
          </a:p>
          <a:p>
            <a:pPr>
              <a:lnSpc>
                <a:spcPct val="150000"/>
              </a:lnSpc>
            </a:pPr>
            <a:r>
              <a:rPr lang="en-US" sz="800" i="0" dirty="0">
                <a:solidFill>
                  <a:srgbClr val="FFFFFF"/>
                </a:solidFill>
              </a:rPr>
              <a:t>&lt;</a:t>
            </a:r>
            <a:r>
              <a:rPr lang="en-US" sz="800" i="0" dirty="0">
                <a:solidFill>
                  <a:srgbClr val="FFFFFF"/>
                </a:solidFill>
                <a:hlinkClick r:id="rId4"/>
              </a:rPr>
              <a:t>http://tours.360wichita.com/234/newsletter/lucia_di_lammermoor02_360connect.jpg</a:t>
            </a:r>
            <a:r>
              <a:rPr lang="en-US" sz="800" i="0" dirty="0">
                <a:solidFill>
                  <a:srgbClr val="FFFFFF"/>
                </a:solidFill>
              </a:rPr>
              <a:t>&gt;</a:t>
            </a:r>
          </a:p>
        </p:txBody>
      </p:sp>
    </p:spTree>
    <p:extLst>
      <p:ext uri="{BB962C8B-B14F-4D97-AF65-F5344CB8AC3E}">
        <p14:creationId xmlns:p14="http://schemas.microsoft.com/office/powerpoint/2010/main" val="130997738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3" cstate="print"/>
          <a:srcRect/>
          <a:stretch>
            <a:fillRect/>
          </a:stretch>
        </p:blipFill>
        <p:spPr bwMode="auto">
          <a:xfrm>
            <a:off x="734703" y="381000"/>
            <a:ext cx="3924895" cy="5519383"/>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4710752" y="609600"/>
            <a:ext cx="3260109" cy="5015552"/>
          </a:xfrm>
          <a:prstGeom prst="rect">
            <a:avLst/>
          </a:prstGeom>
          <a:noFill/>
          <a:ln w="9525">
            <a:noFill/>
            <a:miter lim="800000"/>
            <a:headEnd/>
            <a:tailEnd/>
          </a:ln>
        </p:spPr>
      </p:pic>
      <p:sp>
        <p:nvSpPr>
          <p:cNvPr id="6" name="Rectangle 5"/>
          <p:cNvSpPr/>
          <p:nvPr/>
        </p:nvSpPr>
        <p:spPr>
          <a:xfrm>
            <a:off x="5257800" y="4386894"/>
            <a:ext cx="2355132" cy="117570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0" i="1" u="none" strike="noStrike" kern="1200" cap="none" spc="0" normalizeH="0" baseline="0" noProof="0" dirty="0">
                <a:ln>
                  <a:noFill/>
                </a:ln>
                <a:solidFill>
                  <a:srgbClr val="FFFFFF"/>
                </a:solidFill>
                <a:effectLst/>
                <a:uLnTx/>
                <a:uFillTx/>
                <a:latin typeface="Verdana" pitchFamily="34" charset="0"/>
                <a:ea typeface="+mn-ea"/>
                <a:cs typeface="+mn-cs"/>
              </a:rPr>
              <a:t>Cavalleria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0" i="1" u="none" strike="noStrike" kern="1200" cap="none" spc="0" normalizeH="0" baseline="0" noProof="0" dirty="0">
                <a:ln>
                  <a:noFill/>
                </a:ln>
                <a:solidFill>
                  <a:srgbClr val="FFFFFF"/>
                </a:solidFill>
                <a:effectLst/>
                <a:uLnTx/>
                <a:uFillTx/>
                <a:latin typeface="Verdana" pitchFamily="34" charset="0"/>
                <a:ea typeface="+mn-ea"/>
                <a:cs typeface="+mn-cs"/>
              </a:rPr>
              <a:t>Rusticana</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5628459" y="5704768"/>
            <a:ext cx="1529586"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uLnTx/>
                <a:uFillTx/>
                <a:latin typeface="Verdana" pitchFamily="34" charset="0"/>
                <a:ea typeface="+mn-ea"/>
                <a:cs typeface="+mn-cs"/>
              </a:rPr>
              <a:t>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1994848" y="5701352"/>
            <a:ext cx="1497526"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uLnTx/>
                <a:uFillTx/>
                <a:latin typeface="Verdana" pitchFamily="34" charset="0"/>
                <a:ea typeface="+mn-ea"/>
                <a:cs typeface="+mn-cs"/>
              </a:rPr>
              <a:t>North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3200"/>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43" name="Picture 3"/>
          <p:cNvPicPr>
            <a:picLocks noChangeAspect="1" noChangeArrowheads="1"/>
          </p:cNvPicPr>
          <p:nvPr/>
        </p:nvPicPr>
        <p:blipFill>
          <a:blip r:embed="rId3" cstate="print"/>
          <a:srcRect/>
          <a:stretch>
            <a:fillRect/>
          </a:stretch>
        </p:blipFill>
        <p:spPr bwMode="auto">
          <a:xfrm>
            <a:off x="2971800" y="627797"/>
            <a:ext cx="2541254" cy="5571699"/>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5437496" y="664192"/>
            <a:ext cx="3557016" cy="54864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138752" y="685800"/>
            <a:ext cx="2924385" cy="5486400"/>
          </a:xfrm>
          <a:prstGeom prst="rect">
            <a:avLst/>
          </a:prstGeom>
          <a:noFill/>
          <a:ln w="9525">
            <a:noFill/>
            <a:miter lim="800000"/>
            <a:headEnd/>
            <a:tailEnd/>
          </a:ln>
        </p:spPr>
      </p:pic>
      <p:sp>
        <p:nvSpPr>
          <p:cNvPr id="11" name="Rectangle 10"/>
          <p:cNvSpPr/>
          <p:nvPr/>
        </p:nvSpPr>
        <p:spPr>
          <a:xfrm>
            <a:off x="2569191" y="5271448"/>
            <a:ext cx="400462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North or 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95287" y="-21608"/>
            <a:ext cx="8945217" cy="6858000"/>
          </a:xfrm>
          <a:prstGeom prst="rect">
            <a:avLst/>
          </a:prstGeom>
          <a:noFill/>
          <a:ln w="9525">
            <a:noFill/>
            <a:miter lim="800000"/>
            <a:headEnd/>
            <a:tailEnd/>
          </a:ln>
        </p:spPr>
      </p:pic>
      <p:sp>
        <p:nvSpPr>
          <p:cNvPr id="6"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p:cNvSpPr/>
          <p:nvPr/>
        </p:nvSpPr>
        <p:spPr>
          <a:xfrm>
            <a:off x="2569191" y="5271448"/>
            <a:ext cx="400462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North or 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70616" y="0"/>
            <a:ext cx="3997098" cy="5715000"/>
          </a:xfrm>
          <a:prstGeom prst="rect">
            <a:avLst/>
          </a:prstGeom>
          <a:noFill/>
          <a:ln w="9525">
            <a:noFill/>
            <a:miter lim="800000"/>
            <a:headEnd/>
            <a:tailEnd/>
          </a:ln>
        </p:spPr>
      </p:pic>
      <p:sp>
        <p:nvSpPr>
          <p:cNvPr id="8" name="Rectangle 10"/>
          <p:cNvSpPr>
            <a:spLocks noChangeArrowheads="1"/>
          </p:cNvSpPr>
          <p:nvPr/>
        </p:nvSpPr>
        <p:spPr bwMode="auto">
          <a:xfrm>
            <a:off x="2286000" y="5840647"/>
            <a:ext cx="4572000" cy="56015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Federico Fellini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Original movie poster by Giorgio Olivetti</a:t>
            </a:r>
          </a:p>
        </p:txBody>
      </p:sp>
      <p:sp>
        <p:nvSpPr>
          <p:cNvPr id="9" name="Rectangle 4"/>
          <p:cNvSpPr>
            <a:spLocks noChangeArrowheads="1"/>
          </p:cNvSpPr>
          <p:nvPr/>
        </p:nvSpPr>
        <p:spPr bwMode="auto">
          <a:xfrm>
            <a:off x="2839849" y="6553200"/>
            <a:ext cx="34531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http://giornale.regione.marche.it/archivio/num0400/art09.htm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p:cNvSpPr/>
          <p:nvPr/>
        </p:nvSpPr>
        <p:spPr>
          <a:xfrm>
            <a:off x="1852348" y="1803737"/>
            <a:ext cx="5439310" cy="1015663"/>
          </a:xfrm>
          <a:prstGeom prst="rect">
            <a:avLst/>
          </a:prstGeom>
          <a:solidFill>
            <a:srgbClr val="000000"/>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uLnTx/>
                <a:uFillTx/>
                <a:latin typeface="Verdana" pitchFamily="34" charset="0"/>
                <a:ea typeface="+mn-ea"/>
                <a:cs typeface="+mn-cs"/>
              </a:rPr>
              <a:t>“Paparazzi”</a:t>
            </a: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 </a:t>
            </a:r>
          </a:p>
        </p:txBody>
      </p:sp>
      <p:sp>
        <p:nvSpPr>
          <p:cNvPr id="6" name="Rectangle 5"/>
          <p:cNvSpPr/>
          <p:nvPr/>
        </p:nvSpPr>
        <p:spPr>
          <a:xfrm>
            <a:off x="990600" y="4800600"/>
            <a:ext cx="7086600" cy="1569660"/>
          </a:xfrm>
          <a:prstGeom prst="rect">
            <a:avLst/>
          </a:prstGeom>
          <a:solidFill>
            <a:srgbClr val="000000"/>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 . . originated in the 1960 film</a:t>
            </a: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 La dolce vita </a:t>
            </a: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directed by Federico Fellini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9267" name="Rectangle 3"/>
          <p:cNvSpPr>
            <a:spLocks noGrp="1" noChangeArrowheads="1"/>
          </p:cNvSpPr>
          <p:nvPr>
            <p:ph type="body" idx="1"/>
          </p:nvPr>
        </p:nvSpPr>
        <p:spPr>
          <a:xfrm>
            <a:off x="914400" y="1295400"/>
            <a:ext cx="7315200" cy="954107"/>
          </a:xfrm>
        </p:spPr>
        <p:txBody>
          <a:bodyPr/>
          <a:lstStyle/>
          <a:p>
            <a:pPr marL="0" indent="0" algn="ctr" eaLnBrk="1" hangingPunct="1">
              <a:buNone/>
            </a:pPr>
            <a:r>
              <a:rPr lang="en-US" sz="2800" dirty="0">
                <a:solidFill>
                  <a:schemeClr val="accent1"/>
                </a:solidFill>
              </a:rPr>
              <a:t>“Italians tend to believe that their language is the most beautiful one in the world.”</a:t>
            </a:r>
          </a:p>
        </p:txBody>
      </p:sp>
      <p:sp>
        <p:nvSpPr>
          <p:cNvPr id="5" name="Rectangle 3"/>
          <p:cNvSpPr txBox="1">
            <a:spLocks noChangeArrowheads="1"/>
          </p:cNvSpPr>
          <p:nvPr/>
        </p:nvSpPr>
        <p:spPr bwMode="auto">
          <a:xfrm>
            <a:off x="914400" y="2315016"/>
            <a:ext cx="7315200" cy="415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 speak Spanish to God,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Italian to women,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French to 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and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German to my horse”</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Attributed to King Charles V</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King of Spain and Holy Roman Emperor</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1500–1558</a:t>
            </a:r>
          </a:p>
        </p:txBody>
      </p:sp>
      <p:sp>
        <p:nvSpPr>
          <p:cNvPr id="6" name="Rectangle 4"/>
          <p:cNvSpPr>
            <a:spLocks noChangeArrowheads="1"/>
          </p:cNvSpPr>
          <p:nvPr/>
        </p:nvSpPr>
        <p:spPr bwMode="auto">
          <a:xfrm>
            <a:off x="2776507" y="6418624"/>
            <a:ext cx="3584636" cy="36317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https://en.wikipedia.org/wiki/Charles_V,_Holy_Roman_Emperor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8" name="Picture 2" descr="https://upload.wikimedia.org/wikipedia/commons/thumb/f/ff/Charles_V._-_after_Bernaerd_van_Orley_-_depot_Louvre-Mus%C3%A9e_de_Brou%2C_Bourg-en-Bresse.jpg/170px-Charles_V._-_after_Bernaerd_van_Orley_-_depot_Louvre-Mus%C3%A9e_de_Brou%2C_Bourg-en-Bres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85304"/>
            <a:ext cx="1828800" cy="2667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339428"/>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70616" y="0"/>
            <a:ext cx="3997098" cy="5715000"/>
          </a:xfrm>
          <a:prstGeom prst="rect">
            <a:avLst/>
          </a:prstGeom>
          <a:noFill/>
          <a:ln w="9525">
            <a:noFill/>
            <a:miter lim="800000"/>
            <a:headEnd/>
            <a:tailEnd/>
          </a:ln>
        </p:spPr>
      </p:pic>
      <p:sp>
        <p:nvSpPr>
          <p:cNvPr id="8" name="Rectangle 10"/>
          <p:cNvSpPr>
            <a:spLocks noChangeArrowheads="1"/>
          </p:cNvSpPr>
          <p:nvPr/>
        </p:nvSpPr>
        <p:spPr bwMode="auto">
          <a:xfrm>
            <a:off x="2286000" y="5840647"/>
            <a:ext cx="4572000" cy="56015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Federico Fellini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Original movie poster by Giorgio Olivetti</a:t>
            </a:r>
          </a:p>
        </p:txBody>
      </p:sp>
      <p:sp>
        <p:nvSpPr>
          <p:cNvPr id="9" name="Rectangle 4"/>
          <p:cNvSpPr>
            <a:spLocks noChangeArrowheads="1"/>
          </p:cNvSpPr>
          <p:nvPr/>
        </p:nvSpPr>
        <p:spPr bwMode="auto">
          <a:xfrm>
            <a:off x="2839849" y="6553200"/>
            <a:ext cx="34531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http://giornale.regione.marche.it/archivio/num0400/art09.htm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12679535"/>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762000" y="2033349"/>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143000"/>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Famous quotes . . .</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3">
            <a:extLst>
              <a:ext uri="{FF2B5EF4-FFF2-40B4-BE49-F238E27FC236}">
                <a16:creationId xmlns:a16="http://schemas.microsoft.com/office/drawing/2014/main" id="{BF2093EE-8A7E-4288-AF34-63CE1B79A7AB}"/>
              </a:ext>
            </a:extLst>
          </p:cNvPr>
          <p:cNvSpPr txBox="1">
            <a:spLocks noChangeArrowheads="1"/>
          </p:cNvSpPr>
          <p:nvPr/>
        </p:nvSpPr>
        <p:spPr bwMode="auto">
          <a:xfrm>
            <a:off x="914400" y="5725180"/>
            <a:ext cx="731520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This one by . . .</a:t>
            </a:r>
          </a:p>
        </p:txBody>
      </p:sp>
    </p:spTree>
    <p:extLst>
      <p:ext uri="{BB962C8B-B14F-4D97-AF65-F5344CB8AC3E}">
        <p14:creationId xmlns:p14="http://schemas.microsoft.com/office/powerpoint/2010/main" val="1526329948"/>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094" y="1219199"/>
            <a:ext cx="9807820" cy="52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1253654" y="6551842"/>
            <a:ext cx="66303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http://www.nytimes.com/2016/10/14/arts/music/bob-dylan-nobel-prize-literature.html?smid=fb-nytimes&amp;smtyp=cur&amp;_r=0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685800"/>
            <a:ext cx="2290007" cy="286896"/>
          </a:xfrm>
          <a:prstGeom prst="rect">
            <a:avLst/>
          </a:prstGeom>
          <a:solidFill>
            <a:schemeClr val="bg1"/>
          </a:solidFill>
        </p:spPr>
      </p:pic>
      <p:sp>
        <p:nvSpPr>
          <p:cNvPr id="3" name="Rectangle 2"/>
          <p:cNvSpPr/>
          <p:nvPr/>
        </p:nvSpPr>
        <p:spPr bwMode="auto">
          <a:xfrm>
            <a:off x="6858000" y="1788886"/>
            <a:ext cx="2743200" cy="2804886"/>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598980386"/>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9731" name="Rectangle 3"/>
          <p:cNvSpPr>
            <a:spLocks noGrp="1" noChangeArrowheads="1"/>
          </p:cNvSpPr>
          <p:nvPr>
            <p:ph type="body" idx="1"/>
          </p:nvPr>
        </p:nvSpPr>
        <p:spPr>
          <a:xfrm>
            <a:off x="914400" y="1524000"/>
            <a:ext cx="7315200" cy="4801314"/>
          </a:xfrm>
        </p:spPr>
        <p:txBody>
          <a:bodyPr/>
          <a:lstStyle/>
          <a:p>
            <a:pPr marL="0" indent="0" algn="ctr" eaLnBrk="1" hangingPunct="1">
              <a:lnSpc>
                <a:spcPct val="150000"/>
              </a:lnSpc>
              <a:spcBef>
                <a:spcPts val="0"/>
              </a:spcBef>
              <a:buNone/>
            </a:pPr>
            <a:r>
              <a:rPr lang="en-US" dirty="0"/>
              <a:t>“</a:t>
            </a:r>
            <a:r>
              <a:rPr lang="en-US" sz="3600" b="1" dirty="0"/>
              <a:t>This, then, is Italy.  </a:t>
            </a:r>
            <a:endParaRPr lang="en-US" b="1" dirty="0"/>
          </a:p>
          <a:p>
            <a:pPr marL="0" indent="0" algn="ctr" eaLnBrk="1" hangingPunct="1">
              <a:spcBef>
                <a:spcPts val="0"/>
              </a:spcBef>
              <a:buNone/>
            </a:pPr>
            <a:r>
              <a:rPr lang="en-US" sz="2800" b="1" dirty="0"/>
              <a:t>It is still a grand and larger-than-life society whose citizens </a:t>
            </a:r>
          </a:p>
          <a:p>
            <a:pPr marL="0" indent="0" algn="ctr" eaLnBrk="1" hangingPunct="1">
              <a:spcBef>
                <a:spcPts val="0"/>
              </a:spcBef>
              <a:buNone/>
            </a:pPr>
            <a:r>
              <a:rPr lang="en-US" sz="2800" b="1" dirty="0"/>
              <a:t>love pageantry and spectacle, </a:t>
            </a:r>
          </a:p>
          <a:p>
            <a:pPr marL="0" indent="0" algn="ctr" eaLnBrk="1" hangingPunct="1">
              <a:spcBef>
                <a:spcPts val="0"/>
              </a:spcBef>
              <a:buNone/>
            </a:pPr>
            <a:r>
              <a:rPr lang="en-US" sz="2800" b="1" dirty="0"/>
              <a:t>emphasize a range of voices </a:t>
            </a:r>
          </a:p>
          <a:p>
            <a:pPr marL="0" indent="0" algn="ctr" eaLnBrk="1" hangingPunct="1">
              <a:spcBef>
                <a:spcPts val="0"/>
              </a:spcBef>
              <a:buNone/>
            </a:pPr>
            <a:r>
              <a:rPr lang="en-US" sz="2800" b="1" dirty="0"/>
              <a:t>in everyday life, </a:t>
            </a:r>
          </a:p>
          <a:p>
            <a:pPr marL="0" indent="0" algn="ctr" eaLnBrk="1" hangingPunct="1">
              <a:spcBef>
                <a:spcPts val="0"/>
              </a:spcBef>
              <a:buNone/>
            </a:pPr>
            <a:r>
              <a:rPr lang="en-US" sz="2800" b="1" dirty="0"/>
              <a:t>externalize emotions and feelings, </a:t>
            </a:r>
          </a:p>
          <a:p>
            <a:pPr marL="0" indent="0" algn="ctr" eaLnBrk="1" hangingPunct="1">
              <a:spcBef>
                <a:spcPts val="0"/>
              </a:spcBef>
              <a:buNone/>
            </a:pPr>
            <a:r>
              <a:rPr lang="en-US" sz="2800" b="1" dirty="0"/>
              <a:t>and feel a commitment to the town and region of the country </a:t>
            </a:r>
          </a:p>
          <a:p>
            <a:pPr marL="0" indent="0" algn="ctr" eaLnBrk="1" hangingPunct="1">
              <a:spcBef>
                <a:spcPts val="0"/>
              </a:spcBef>
              <a:buNone/>
            </a:pPr>
            <a:r>
              <a:rPr lang="en-US" sz="2800" b="1" dirty="0"/>
              <a:t>in which they were born.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7971336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1905000"/>
            <a:ext cx="6629400" cy="1545038"/>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Master Works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Classics</a:t>
            </a: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6619EE44-8E0E-417E-B4C2-F7B2CFA5EB5F}"/>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81932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14421596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61,021,855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(2023 est.)</a:t>
            </a:r>
          </a:p>
        </p:txBody>
      </p:sp>
    </p:spTree>
    <p:extLst>
      <p:ext uri="{BB962C8B-B14F-4D97-AF65-F5344CB8AC3E}">
        <p14:creationId xmlns:p14="http://schemas.microsoft.com/office/powerpoint/2010/main" val="3335456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0FEC2EDA-47D0-4CB0-916B-8072BC5FB92B}"/>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11">
            <a:extLst>
              <a:ext uri="{FF2B5EF4-FFF2-40B4-BE49-F238E27FC236}">
                <a16:creationId xmlns:a16="http://schemas.microsoft.com/office/drawing/2014/main" id="{FE7C4C4B-1108-441F-B226-6177182C0494}"/>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7434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1042681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6608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17158488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8560284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978311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1905000"/>
            <a:ext cx="6629400" cy="1545038"/>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Master Works</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3200" dirty="0">
                <a:ln w="12700">
                  <a:solidFill>
                    <a:srgbClr val="BBE0E3"/>
                  </a:solidFill>
                </a:ln>
                <a:solidFill>
                  <a:srgbClr val="000000"/>
                </a:solidFill>
                <a:effectLst>
                  <a:outerShdw blurRad="50800" dist="38100" algn="l" rotWithShape="0">
                    <a:prstClr val="black">
                      <a:alpha val="40000"/>
                    </a:prstClr>
                  </a:outerShdw>
                </a:effectLst>
              </a:rPr>
              <a:t>and Classics</a:t>
            </a:r>
            <a:endPar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6619EE44-8E0E-417E-B4C2-F7B2CFA5EB5F}"/>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11">
            <a:extLst>
              <a:ext uri="{FF2B5EF4-FFF2-40B4-BE49-F238E27FC236}">
                <a16:creationId xmlns:a16="http://schemas.microsoft.com/office/drawing/2014/main" id="{670A789C-C238-479A-A2AE-96DEFF964246}"/>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2163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92662"/>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1905000"/>
            <a:ext cx="6629400" cy="1545038"/>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Master Works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Classics</a:t>
            </a: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6619EE44-8E0E-417E-B4C2-F7B2CFA5EB5F}"/>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77810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63056" y="2690975"/>
            <a:ext cx="5181600" cy="286232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major anthropological studies of Italy . . .</a:t>
            </a:r>
          </a:p>
        </p:txBody>
      </p:sp>
    </p:spTree>
    <p:extLst>
      <p:ext uri="{BB962C8B-B14F-4D97-AF65-F5344CB8AC3E}">
        <p14:creationId xmlns:p14="http://schemas.microsoft.com/office/powerpoint/2010/main" val="198544386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2803" name="Picture 3"/>
          <p:cNvPicPr>
            <a:picLocks noChangeAspect="1" noChangeArrowheads="1"/>
          </p:cNvPicPr>
          <p:nvPr/>
        </p:nvPicPr>
        <p:blipFill>
          <a:blip r:embed="rId2" cstate="print"/>
          <a:srcRect/>
          <a:stretch>
            <a:fillRect/>
          </a:stretch>
        </p:blipFill>
        <p:spPr bwMode="auto">
          <a:xfrm>
            <a:off x="947737" y="381000"/>
            <a:ext cx="4233863" cy="4762500"/>
          </a:xfrm>
          <a:prstGeom prst="rect">
            <a:avLst/>
          </a:prstGeom>
          <a:noFill/>
          <a:ln w="9525">
            <a:noFill/>
            <a:miter lim="800000"/>
            <a:headEnd/>
            <a:tailEnd/>
          </a:ln>
        </p:spPr>
      </p:pic>
      <p:sp>
        <p:nvSpPr>
          <p:cNvPr id="332804" name="Rectangle 4"/>
          <p:cNvSpPr>
            <a:spLocks noChangeArrowheads="1"/>
          </p:cNvSpPr>
          <p:nvPr/>
        </p:nvSpPr>
        <p:spPr bwMode="auto">
          <a:xfrm>
            <a:off x="437580" y="5352871"/>
            <a:ext cx="5429820" cy="1200329"/>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charset="0"/>
                <a:ea typeface="+mn-ea"/>
                <a:cs typeface="+mn-cs"/>
              </a:rPr>
              <a:t>Parman</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 Susan.</a:t>
            </a:r>
            <a:br>
              <a:rPr kumimoji="0" lang="en-US" sz="2000" b="1" i="0" u="none" strike="noStrike" kern="1200" cap="none" spc="0" normalizeH="0" baseline="0" noProof="0" dirty="0">
                <a:ln>
                  <a:noFill/>
                </a:ln>
                <a:solidFill>
                  <a:srgbClr val="000000"/>
                </a:solidFill>
                <a:effectLst/>
                <a:uLnTx/>
                <a:uFillTx/>
                <a:latin typeface="Arial" charset="0"/>
                <a:ea typeface="+mn-ea"/>
                <a:cs typeface="+mn-cs"/>
              </a:rPr>
            </a:br>
            <a:r>
              <a:rPr kumimoji="0" lang="en-US" sz="2000" b="1" i="1" u="none" strike="noStrike" kern="1200" cap="none" spc="0" normalizeH="0" baseline="0" noProof="0" dirty="0">
                <a:ln>
                  <a:noFill/>
                </a:ln>
                <a:solidFill>
                  <a:srgbClr val="000000"/>
                </a:solidFill>
                <a:effectLst/>
                <a:uLnTx/>
                <a:uFillTx/>
                <a:latin typeface="Arial" charset="0"/>
                <a:ea typeface="+mn-ea"/>
                <a:cs typeface="+mn-cs"/>
              </a:rPr>
              <a:t>Europe in the Anthropological Imagination</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a:t>
            </a:r>
            <a:br>
              <a:rPr kumimoji="0" lang="en-US" sz="2000" b="1" i="0" u="none" strike="noStrike" kern="1200" cap="none" spc="0" normalizeH="0" baseline="0" noProof="0" dirty="0">
                <a:ln>
                  <a:noFill/>
                </a:ln>
                <a:solidFill>
                  <a:srgbClr val="000000"/>
                </a:solidFill>
                <a:effectLst/>
                <a:uLnTx/>
                <a:uFillTx/>
                <a:latin typeface="Arial" charset="0"/>
                <a:ea typeface="+mn-ea"/>
                <a:cs typeface="+mn-cs"/>
              </a:rPr>
            </a:br>
            <a:r>
              <a:rPr kumimoji="0" lang="en-US" sz="1600" b="0" i="0" u="none" strike="noStrike" kern="1200" cap="none" spc="0" normalizeH="0" baseline="0" noProof="0" dirty="0">
                <a:ln>
                  <a:noFill/>
                </a:ln>
                <a:solidFill>
                  <a:srgbClr val="000000"/>
                </a:solidFill>
                <a:effectLst/>
                <a:uLnTx/>
                <a:uFillTx/>
                <a:latin typeface="Arial" charset="0"/>
                <a:ea typeface="+mn-ea"/>
                <a:cs typeface="+mn-cs"/>
              </a:rPr>
              <a:t>Upper Saddle River, NJ: Prentice Hall, 1998.</a:t>
            </a:r>
            <a:br>
              <a:rPr kumimoji="0" lang="en-US" sz="1600" b="0" i="0" u="none" strike="noStrike" kern="1200" cap="none" spc="0" normalizeH="0" baseline="0" noProof="0" dirty="0">
                <a:ln>
                  <a:noFill/>
                </a:ln>
                <a:solidFill>
                  <a:srgbClr val="000000"/>
                </a:solidFill>
                <a:effectLst/>
                <a:uLnTx/>
                <a:uFillTx/>
                <a:latin typeface="Arial" charset="0"/>
                <a:ea typeface="+mn-ea"/>
                <a:cs typeface="+mn-cs"/>
              </a:rPr>
            </a:br>
            <a:r>
              <a:rPr kumimoji="0" lang="en-US" sz="1600" b="0" i="0" u="none" strike="noStrike" kern="1200" cap="none" spc="0" normalizeH="0" baseline="0" noProof="0" dirty="0">
                <a:ln>
                  <a:noFill/>
                </a:ln>
                <a:solidFill>
                  <a:srgbClr val="000000"/>
                </a:solidFill>
                <a:effectLst/>
                <a:uLnTx/>
                <a:uFillTx/>
                <a:latin typeface="Arial" charset="0"/>
                <a:ea typeface="+mn-ea"/>
                <a:cs typeface="+mn-cs"/>
              </a:rPr>
              <a:t>(ISBN: 0133374602)</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4"/>
          <p:cNvSpPr>
            <a:spLocks noChangeArrowheads="1"/>
          </p:cNvSpPr>
          <p:nvPr/>
        </p:nvSpPr>
        <p:spPr bwMode="auto">
          <a:xfrm>
            <a:off x="4811418" y="3032504"/>
            <a:ext cx="3799181" cy="1677382"/>
          </a:xfrm>
          <a:prstGeom prst="rect">
            <a:avLst/>
          </a:prstGeom>
          <a:noFill/>
          <a:ln w="9525">
            <a:noFill/>
            <a:miter lim="800000"/>
            <a:headEnd/>
            <a:tailEnd/>
          </a:ln>
        </p:spPr>
        <p:txBody>
          <a:bodyPr wrap="none" anchor="ctr">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David I. </a:t>
            </a:r>
            <a:r>
              <a:rPr kumimoji="0" lang="en-US" sz="1800" b="1" i="0" u="none" strike="noStrike" kern="1200" cap="none" spc="0" normalizeH="0" baseline="0" noProof="0" dirty="0" err="1">
                <a:ln>
                  <a:noFill/>
                </a:ln>
                <a:solidFill>
                  <a:srgbClr val="000000"/>
                </a:solidFill>
                <a:effectLst/>
                <a:uLnTx/>
                <a:uFillTx/>
                <a:latin typeface="Verdana" pitchFamily="34" charset="0"/>
                <a:ea typeface="+mn-ea"/>
                <a:cs typeface="+mn-cs"/>
              </a:rPr>
              <a:t>Kertzer</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Ch. 5 “Representing Italy,”</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pp. 70-79</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charset="0"/>
                <a:ea typeface="+mn-ea"/>
                <a:cs typeface="+mn-cs"/>
              </a:rPr>
              <a:t>Kertzer</a:t>
            </a:r>
            <a:r>
              <a:rPr kumimoji="0" lang="en-US" sz="1400" b="1" i="0" u="none" strike="noStrike" kern="1200" cap="none" spc="0" normalizeH="0" baseline="0" noProof="0" dirty="0">
                <a:ln>
                  <a:noFill/>
                </a:ln>
                <a:solidFill>
                  <a:srgbClr val="000000"/>
                </a:solidFill>
                <a:effectLst/>
                <a:uLnTx/>
                <a:uFillTx/>
                <a:latin typeface="Arial" charset="0"/>
                <a:ea typeface="+mn-ea"/>
                <a:cs typeface="+mn-cs"/>
              </a:rPr>
              <a:t> is an early “Urban Anthropologist”</a:t>
            </a:r>
          </a:p>
        </p:txBody>
      </p:sp>
      <p:sp>
        <p:nvSpPr>
          <p:cNvPr id="2" name="Rectangle 1"/>
          <p:cNvSpPr/>
          <p:nvPr/>
        </p:nvSpPr>
        <p:spPr>
          <a:xfrm>
            <a:off x="5071615" y="1828800"/>
            <a:ext cx="3131691"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A good brief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historical overview . . .</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5877543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8947" name="Rectangle 3"/>
          <p:cNvSpPr>
            <a:spLocks noGrp="1" noChangeArrowheads="1"/>
          </p:cNvSpPr>
          <p:nvPr>
            <p:ph type="body" idx="1"/>
          </p:nvPr>
        </p:nvSpPr>
        <p:spPr/>
        <p:txBody>
          <a:bodyPr/>
          <a:lstStyle/>
          <a:p>
            <a:pPr eaLnBrk="1" hangingPunct="1"/>
            <a:r>
              <a:rPr lang="en-US" dirty="0"/>
              <a:t>the classic ethnography of Italy is Charlotte Gower Chapman’s study of a small Sicilian community of </a:t>
            </a:r>
            <a:r>
              <a:rPr lang="en-US" dirty="0" err="1"/>
              <a:t>Milocca</a:t>
            </a:r>
            <a:r>
              <a:rPr lang="en-US" dirty="0"/>
              <a:t>…</a:t>
            </a:r>
          </a:p>
        </p:txBody>
      </p:sp>
      <p:sp>
        <p:nvSpPr>
          <p:cNvPr id="338948"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extLst>
      <p:ext uri="{BB962C8B-B14F-4D97-AF65-F5344CB8AC3E}">
        <p14:creationId xmlns:p14="http://schemas.microsoft.com/office/powerpoint/2010/main" val="64498825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9970"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9971" name="Rectangle 6"/>
          <p:cNvSpPr>
            <a:spLocks noGrp="1" noChangeArrowheads="1"/>
          </p:cNvSpPr>
          <p:nvPr>
            <p:ph type="body" sz="half" idx="2"/>
          </p:nvPr>
        </p:nvSpPr>
        <p:spPr/>
        <p:txBody>
          <a:bodyPr/>
          <a:lstStyle/>
          <a:p>
            <a:pPr marL="0" indent="0" eaLnBrk="1" hangingPunct="1">
              <a:buFontTx/>
              <a:buNone/>
            </a:pPr>
            <a:r>
              <a:rPr lang="en-US" sz="2800" b="1" i="1"/>
              <a:t>Milocca: A  Sicilian Village</a:t>
            </a:r>
          </a:p>
          <a:p>
            <a:pPr marL="0" indent="0" eaLnBrk="1" hangingPunct="1">
              <a:buFontTx/>
              <a:buNone/>
            </a:pPr>
            <a:endParaRPr lang="en-US" sz="2800" b="1" i="1"/>
          </a:p>
          <a:p>
            <a:pPr marL="0" indent="0" eaLnBrk="1" hangingPunct="1">
              <a:buFontTx/>
              <a:buNone/>
            </a:pPr>
            <a:r>
              <a:rPr lang="en-US" sz="1600" b="1" i="1"/>
              <a:t>Charlotte Gower Chapman</a:t>
            </a:r>
          </a:p>
        </p:txBody>
      </p:sp>
      <p:pic>
        <p:nvPicPr>
          <p:cNvPr id="339972" name="Picture 7"/>
          <p:cNvPicPr>
            <a:picLocks noChangeAspect="1" noChangeArrowheads="1"/>
          </p:cNvPicPr>
          <p:nvPr/>
        </p:nvPicPr>
        <p:blipFill>
          <a:blip r:embed="rId2" cstate="print"/>
          <a:srcRect/>
          <a:stretch>
            <a:fillRect/>
          </a:stretch>
        </p:blipFill>
        <p:spPr bwMode="auto">
          <a:xfrm>
            <a:off x="571500" y="2847975"/>
            <a:ext cx="4381500" cy="2943225"/>
          </a:xfrm>
          <a:prstGeom prst="rect">
            <a:avLst/>
          </a:prstGeom>
          <a:noFill/>
          <a:ln w="28575" algn="ctr">
            <a:noFill/>
            <a:miter lim="800000"/>
            <a:headEnd/>
            <a:tailEnd/>
          </a:ln>
        </p:spPr>
      </p:pic>
      <p:sp>
        <p:nvSpPr>
          <p:cNvPr id="7" name="Oval 6"/>
          <p:cNvSpPr>
            <a:spLocks noChangeArrowheads="1"/>
          </p:cNvSpPr>
          <p:nvPr/>
        </p:nvSpPr>
        <p:spPr bwMode="auto">
          <a:xfrm>
            <a:off x="1752600" y="4376738"/>
            <a:ext cx="533400" cy="457200"/>
          </a:xfrm>
          <a:prstGeom prst="ellipse">
            <a:avLst/>
          </a:prstGeom>
          <a:noFill/>
          <a:ln w="76200" algn="ctr">
            <a:solidFill>
              <a:schemeClr val="bg1"/>
            </a:solidFill>
            <a:round/>
            <a:headEnd/>
            <a:tailEnd/>
          </a:ln>
        </p:spPr>
        <p:txBody>
          <a:bodyPr lIns="685800" tIns="685800" rIns="685800" bIns="685800"/>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04742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0995" name="Rectangle 3"/>
          <p:cNvSpPr>
            <a:spLocks noGrp="1" noChangeArrowheads="1"/>
          </p:cNvSpPr>
          <p:nvPr>
            <p:ph type="body" sz="half" idx="2"/>
          </p:nvPr>
        </p:nvSpPr>
        <p:spPr>
          <a:xfrm>
            <a:off x="2514600" y="1752600"/>
            <a:ext cx="5867400" cy="4570413"/>
          </a:xfrm>
        </p:spPr>
        <p:txBody>
          <a:bodyPr/>
          <a:lstStyle/>
          <a:p>
            <a:pPr marL="806450" indent="-806450" eaLnBrk="1" hangingPunct="1">
              <a:buFontTx/>
              <a:buNone/>
            </a:pPr>
            <a:r>
              <a:rPr lang="en-US" sz="1600" dirty="0">
                <a:solidFill>
                  <a:schemeClr val="accent1"/>
                </a:solidFill>
              </a:rPr>
              <a:t>1954</a:t>
            </a:r>
            <a:r>
              <a:rPr lang="en-US" sz="1800" b="1" i="1" dirty="0"/>
              <a:t>	</a:t>
            </a:r>
            <a:r>
              <a:rPr lang="en-US" sz="1800" b="1" i="1" dirty="0">
                <a:solidFill>
                  <a:schemeClr val="accent1"/>
                </a:solidFill>
              </a:rPr>
              <a:t>People of the Sierra</a:t>
            </a:r>
          </a:p>
          <a:p>
            <a:pPr marL="1454150" lvl="1" indent="-304800" eaLnBrk="1" hangingPunct="1">
              <a:buFontTx/>
              <a:buNone/>
            </a:pPr>
            <a:endParaRPr lang="en-US" sz="1200" b="1" i="1" dirty="0">
              <a:solidFill>
                <a:schemeClr val="accent1"/>
              </a:solidFill>
            </a:endParaRPr>
          </a:p>
          <a:p>
            <a:pPr marL="806450" indent="-806450" eaLnBrk="1" hangingPunct="1">
              <a:buFontTx/>
              <a:buNone/>
            </a:pPr>
            <a:r>
              <a:rPr lang="en-US" sz="1400" b="1" dirty="0">
                <a:solidFill>
                  <a:schemeClr val="accent1"/>
                </a:solidFill>
              </a:rPr>
              <a:t>	</a:t>
            </a:r>
            <a:r>
              <a:rPr lang="en-US" sz="1000" dirty="0">
                <a:solidFill>
                  <a:schemeClr val="accent1"/>
                </a:solidFill>
              </a:rPr>
              <a:t>Chicago: University of Chicago Press</a:t>
            </a:r>
          </a:p>
          <a:p>
            <a:pPr marL="806450" indent="-806450" eaLnBrk="1" hangingPunct="1">
              <a:buFontTx/>
              <a:buNone/>
            </a:pPr>
            <a:r>
              <a:rPr lang="en-US" sz="1800" b="1" i="1" dirty="0"/>
              <a:t>	</a:t>
            </a:r>
            <a:endParaRPr lang="en-US" sz="1000" dirty="0"/>
          </a:p>
          <a:p>
            <a:pPr marL="806450" indent="-806450" eaLnBrk="1" hangingPunct="1">
              <a:buFontTx/>
              <a:buNone/>
            </a:pPr>
            <a:r>
              <a:rPr lang="en-US" sz="1600" dirty="0"/>
              <a:t>1963</a:t>
            </a:r>
            <a:r>
              <a:rPr lang="en-US" sz="1800" dirty="0"/>
              <a:t> 	</a:t>
            </a:r>
            <a:r>
              <a:rPr lang="en-US" sz="1800" b="1" i="1" dirty="0"/>
              <a:t>Mediterranean Countrymen: Essays in the Social Anthropology of the Mediterranean</a:t>
            </a:r>
          </a:p>
          <a:p>
            <a:pPr marL="806450" indent="-806450" eaLnBrk="1" hangingPunct="1">
              <a:buFontTx/>
              <a:buNone/>
            </a:pPr>
            <a:endParaRPr lang="en-US" sz="1400" dirty="0"/>
          </a:p>
          <a:p>
            <a:pPr marL="806450" indent="-806450" eaLnBrk="1" hangingPunct="1">
              <a:buFontTx/>
              <a:buNone/>
            </a:pPr>
            <a:r>
              <a:rPr lang="en-US" sz="1400" dirty="0"/>
              <a:t>	Julian Alfred Pitt-Rivers, </a:t>
            </a:r>
            <a:r>
              <a:rPr lang="en-US" sz="1400" i="1" dirty="0"/>
              <a:t>et al </a:t>
            </a:r>
          </a:p>
          <a:p>
            <a:pPr marL="806450" indent="-806450" eaLnBrk="1" hangingPunct="1">
              <a:buFontTx/>
              <a:buNone/>
            </a:pPr>
            <a:endParaRPr lang="en-US" sz="1400" i="1" dirty="0"/>
          </a:p>
          <a:p>
            <a:pPr marL="806450" indent="-806450" eaLnBrk="1" hangingPunct="1">
              <a:buFontTx/>
              <a:buNone/>
            </a:pPr>
            <a:r>
              <a:rPr lang="en-US" sz="1000" i="1" dirty="0"/>
              <a:t> 	</a:t>
            </a:r>
            <a:r>
              <a:rPr lang="en-US" sz="1000" dirty="0"/>
              <a:t>Paris: Mouton</a:t>
            </a:r>
          </a:p>
        </p:txBody>
      </p:sp>
      <p:pic>
        <p:nvPicPr>
          <p:cNvPr id="340996" name="Picture 4"/>
          <p:cNvPicPr>
            <a:picLocks noChangeAspect="1" noChangeArrowheads="1"/>
          </p:cNvPicPr>
          <p:nvPr/>
        </p:nvPicPr>
        <p:blipFill>
          <a:blip r:embed="rId2" cstate="print"/>
          <a:srcRect/>
          <a:stretch>
            <a:fillRect/>
          </a:stretch>
        </p:blipFill>
        <p:spPr bwMode="auto">
          <a:xfrm>
            <a:off x="692150" y="1905000"/>
            <a:ext cx="2432050" cy="3581400"/>
          </a:xfrm>
          <a:prstGeom prst="rect">
            <a:avLst/>
          </a:prstGeom>
          <a:noFill/>
          <a:ln w="9525" algn="ctr">
            <a:noFill/>
            <a:miter lim="800000"/>
            <a:headEnd/>
            <a:tailEnd/>
          </a:ln>
        </p:spPr>
      </p:pic>
      <p:sp>
        <p:nvSpPr>
          <p:cNvPr id="340997" name="Text Box 5"/>
          <p:cNvSpPr txBox="1">
            <a:spLocks noChangeArrowheads="1"/>
          </p:cNvSpPr>
          <p:nvPr/>
        </p:nvSpPr>
        <p:spPr bwMode="auto">
          <a:xfrm>
            <a:off x="3048000" y="1524000"/>
            <a:ext cx="6019800" cy="365125"/>
          </a:xfrm>
          <a:prstGeom prst="rect">
            <a:avLst/>
          </a:prstGeom>
          <a:noFill/>
          <a:ln w="28575" algn="ctr">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Julian Alfred Pitt-Rivers</a:t>
            </a:r>
          </a:p>
        </p:txBody>
      </p:sp>
      <p:pic>
        <p:nvPicPr>
          <p:cNvPr id="340998" name="Picture 6"/>
          <p:cNvPicPr>
            <a:picLocks noChangeAspect="1" noChangeArrowheads="1"/>
          </p:cNvPicPr>
          <p:nvPr/>
        </p:nvPicPr>
        <p:blipFill>
          <a:blip r:embed="rId3" cstate="print"/>
          <a:srcRect/>
          <a:stretch>
            <a:fillRect/>
          </a:stretch>
        </p:blipFill>
        <p:spPr bwMode="auto">
          <a:xfrm>
            <a:off x="7010400" y="4572000"/>
            <a:ext cx="1543050" cy="2019300"/>
          </a:xfrm>
          <a:prstGeom prst="rect">
            <a:avLst/>
          </a:prstGeom>
          <a:noFill/>
          <a:ln w="28575" algn="ctr">
            <a:noFill/>
            <a:miter lim="800000"/>
            <a:headEnd/>
            <a:tailEnd/>
          </a:ln>
        </p:spPr>
      </p:pic>
      <p:sp>
        <p:nvSpPr>
          <p:cNvPr id="2" name="Rectangle 1"/>
          <p:cNvSpPr/>
          <p:nvPr/>
        </p:nvSpPr>
        <p:spPr>
          <a:xfrm>
            <a:off x="1749058" y="670320"/>
            <a:ext cx="5634877" cy="4001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another classic ethnography of the </a:t>
            </a:r>
            <a:r>
              <a:rPr kumimoji="0" lang="en-US" sz="2000" b="0" i="1" u="none" strike="noStrike" kern="1200" cap="none" spc="0" normalizeH="0" baseline="0" noProof="0" dirty="0">
                <a:ln>
                  <a:noFill/>
                </a:ln>
                <a:solidFill>
                  <a:srgbClr val="000000"/>
                </a:solidFill>
                <a:effectLst/>
                <a:uLnTx/>
                <a:uFillTx/>
                <a:latin typeface="Arial" charset="0"/>
                <a:ea typeface="+mn-ea"/>
                <a:cs typeface="+mn-cs"/>
              </a:rPr>
              <a:t>region </a:t>
            </a:r>
            <a:r>
              <a:rPr kumimoji="0" lang="en-US" sz="2000" b="0" i="0" u="none" strike="noStrike" kern="1200" cap="none" spc="0" normalizeH="0" baseline="0" noProof="0" dirty="0">
                <a:ln>
                  <a:noFill/>
                </a:ln>
                <a:solidFill>
                  <a:srgbClr val="000000"/>
                </a:solidFill>
                <a:effectLst/>
                <a:uLnTx/>
                <a:uFillTx/>
                <a:latin typeface="Arial" charset="0"/>
                <a:ea typeface="+mn-ea"/>
                <a:cs typeface="+mn-cs"/>
              </a:rPr>
              <a:t>is . . . </a:t>
            </a: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7572728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7923" name="Rectangle 3"/>
          <p:cNvSpPr>
            <a:spLocks noGrp="1" noChangeArrowheads="1"/>
          </p:cNvSpPr>
          <p:nvPr>
            <p:ph type="body" idx="1"/>
          </p:nvPr>
        </p:nvSpPr>
        <p:spPr/>
        <p:txBody>
          <a:bodyPr/>
          <a:lstStyle/>
          <a:p>
            <a:pPr eaLnBrk="1" hangingPunct="1"/>
            <a:r>
              <a:rPr lang="en-US"/>
              <a:t>certain regions have become affiliated with certain research problems</a:t>
            </a:r>
          </a:p>
        </p:txBody>
      </p:sp>
      <p:sp>
        <p:nvSpPr>
          <p:cNvPr id="337924"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extLst>
      <p:ext uri="{BB962C8B-B14F-4D97-AF65-F5344CB8AC3E}">
        <p14:creationId xmlns:p14="http://schemas.microsoft.com/office/powerpoint/2010/main" val="175084042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5875" name="Rectangle 3"/>
          <p:cNvSpPr>
            <a:spLocks noGrp="1" noChangeArrowheads="1"/>
          </p:cNvSpPr>
          <p:nvPr>
            <p:ph type="body" idx="1"/>
          </p:nvPr>
        </p:nvSpPr>
        <p:spPr/>
        <p:txBody>
          <a:bodyPr/>
          <a:lstStyle/>
          <a:p>
            <a:pPr eaLnBrk="1" hangingPunct="1"/>
            <a:r>
              <a:rPr lang="en-US"/>
              <a:t>in Anthropology one goes to ...</a:t>
            </a:r>
          </a:p>
          <a:p>
            <a:pPr lvl="1" eaLnBrk="1" hangingPunct="1"/>
            <a:r>
              <a:rPr lang="en-US"/>
              <a:t>Ireland to study peasants</a:t>
            </a:r>
          </a:p>
          <a:p>
            <a:pPr lvl="1" eaLnBrk="1" hangingPunct="1"/>
            <a:r>
              <a:rPr lang="en-US"/>
              <a:t>Norway and England to study networks</a:t>
            </a:r>
          </a:p>
          <a:p>
            <a:pPr lvl="1" eaLnBrk="1" hangingPunct="1"/>
            <a:r>
              <a:rPr lang="en-US"/>
              <a:t>The Mediterranean to study gender roles, honor / shame values, and patron-client relationships</a:t>
            </a:r>
          </a:p>
        </p:txBody>
      </p:sp>
      <p:sp>
        <p:nvSpPr>
          <p:cNvPr id="335876"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extLst>
      <p:ext uri="{BB962C8B-B14F-4D97-AF65-F5344CB8AC3E}">
        <p14:creationId xmlns:p14="http://schemas.microsoft.com/office/powerpoint/2010/main" val="418851499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6899" name="Rectangle 3"/>
          <p:cNvSpPr>
            <a:spLocks noGrp="1" noChangeArrowheads="1"/>
          </p:cNvSpPr>
          <p:nvPr>
            <p:ph type="body" idx="1"/>
          </p:nvPr>
        </p:nvSpPr>
        <p:spPr/>
        <p:txBody>
          <a:bodyPr/>
          <a:lstStyle/>
          <a:p>
            <a:pPr eaLnBrk="1" hangingPunct="1"/>
            <a:r>
              <a:rPr lang="en-US"/>
              <a:t>in Anthropology one goes to ...</a:t>
            </a:r>
          </a:p>
          <a:p>
            <a:pPr lvl="1" eaLnBrk="1" hangingPunct="1"/>
            <a:r>
              <a:rPr lang="en-US">
                <a:solidFill>
                  <a:schemeClr val="accent1"/>
                </a:solidFill>
              </a:rPr>
              <a:t>Ireland to study peasants</a:t>
            </a:r>
          </a:p>
          <a:p>
            <a:pPr lvl="1" eaLnBrk="1" hangingPunct="1"/>
            <a:r>
              <a:rPr lang="en-US">
                <a:solidFill>
                  <a:schemeClr val="accent1"/>
                </a:solidFill>
              </a:rPr>
              <a:t>Norway and England to study networks</a:t>
            </a:r>
          </a:p>
          <a:p>
            <a:pPr lvl="1" eaLnBrk="1" hangingPunct="1"/>
            <a:r>
              <a:rPr lang="en-US"/>
              <a:t>The Mediterranean to study gender roles, honor / shame values, and patron-client relationships</a:t>
            </a:r>
          </a:p>
        </p:txBody>
      </p:sp>
      <p:sp>
        <p:nvSpPr>
          <p:cNvPr id="336900"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extLst>
      <p:ext uri="{BB962C8B-B14F-4D97-AF65-F5344CB8AC3E}">
        <p14:creationId xmlns:p14="http://schemas.microsoft.com/office/powerpoint/2010/main" val="39869231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29040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32608604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4851" name="Rectangle 3"/>
          <p:cNvSpPr>
            <a:spLocks noGrp="1" noChangeArrowheads="1"/>
          </p:cNvSpPr>
          <p:nvPr>
            <p:ph type="body" idx="1"/>
          </p:nvPr>
        </p:nvSpPr>
        <p:spPr/>
        <p:txBody>
          <a:bodyPr/>
          <a:lstStyle/>
          <a:p>
            <a:pPr eaLnBrk="1" hangingPunct="1"/>
            <a:endParaRPr lang="en-US" sz="2800" dirty="0"/>
          </a:p>
          <a:p>
            <a:pPr eaLnBrk="1" hangingPunct="1"/>
            <a:r>
              <a:rPr lang="en-US" sz="2800" dirty="0"/>
              <a:t>art historians prefer France and Italy</a:t>
            </a:r>
          </a:p>
          <a:p>
            <a:pPr eaLnBrk="1" hangingPunct="1"/>
            <a:endParaRPr lang="en-US" b="1" dirty="0"/>
          </a:p>
          <a:p>
            <a:pPr lvl="2" eaLnBrk="1" hangingPunct="1"/>
            <a:r>
              <a:rPr lang="en-US" sz="2000" b="1" dirty="0"/>
              <a:t>The Louvre Museum (</a:t>
            </a:r>
            <a:r>
              <a:rPr lang="en-US" sz="2000" b="1" i="1" dirty="0" err="1"/>
              <a:t>Musée</a:t>
            </a:r>
            <a:r>
              <a:rPr lang="en-US" sz="2000" b="1" i="1" dirty="0"/>
              <a:t> du Louvre</a:t>
            </a:r>
            <a:r>
              <a:rPr lang="en-US" sz="2000" b="1" dirty="0"/>
              <a:t>) in Paris, France, is the largest museum in the world</a:t>
            </a:r>
          </a:p>
          <a:p>
            <a:pPr lvl="2" eaLnBrk="1" hangingPunct="1"/>
            <a:endParaRPr lang="en-US" sz="2000" b="1" dirty="0"/>
          </a:p>
          <a:p>
            <a:pPr lvl="2" eaLnBrk="1" hangingPunct="1"/>
            <a:r>
              <a:rPr lang="en-US" sz="2000" b="1" dirty="0"/>
              <a:t>Florence, the “birthplace” of the Renaissance</a:t>
            </a:r>
          </a:p>
          <a:p>
            <a:pPr lvl="1" eaLnBrk="1" hangingPunct="1"/>
            <a:endParaRPr lang="en-US" sz="2000" dirty="0"/>
          </a:p>
        </p:txBody>
      </p:sp>
      <p:sp>
        <p:nvSpPr>
          <p:cNvPr id="334852"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Susan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Parman</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1200" b="0" i="1" u="none" strike="noStrike" kern="1200" cap="none" spc="0" normalizeH="0" baseline="0" noProof="0" dirty="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pp. 11 - 14</a:t>
            </a:r>
          </a:p>
        </p:txBody>
      </p:sp>
    </p:spTree>
    <p:extLst>
      <p:ext uri="{BB962C8B-B14F-4D97-AF65-F5344CB8AC3E}">
        <p14:creationId xmlns:p14="http://schemas.microsoft.com/office/powerpoint/2010/main" val="129972230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2019" name="Rectangle 3"/>
          <p:cNvSpPr>
            <a:spLocks noGrp="1" noChangeArrowheads="1"/>
          </p:cNvSpPr>
          <p:nvPr>
            <p:ph type="body" idx="1"/>
          </p:nvPr>
        </p:nvSpPr>
        <p:spPr/>
        <p:txBody>
          <a:bodyPr/>
          <a:lstStyle/>
          <a:p>
            <a:pPr eaLnBrk="1" hangingPunct="1"/>
            <a:endParaRPr lang="en-US" sz="2800" dirty="0"/>
          </a:p>
          <a:p>
            <a:pPr eaLnBrk="1" hangingPunct="1"/>
            <a:r>
              <a:rPr lang="en-US" sz="2800" dirty="0"/>
              <a:t>However, as David I. </a:t>
            </a:r>
            <a:r>
              <a:rPr lang="en-US" sz="2800" dirty="0" err="1"/>
              <a:t>Kertzer</a:t>
            </a:r>
            <a:r>
              <a:rPr lang="en-US" sz="2800" dirty="0"/>
              <a:t> notes in his review of American anthropologists working in Italy, most work </a:t>
            </a:r>
            <a:r>
              <a:rPr lang="en-US" sz="1400" dirty="0"/>
              <a:t>[in Italy]</a:t>
            </a:r>
            <a:r>
              <a:rPr lang="en-US" sz="2800" dirty="0"/>
              <a:t> continues to be done on islands and in the rural south</a:t>
            </a:r>
          </a:p>
        </p:txBody>
      </p:sp>
      <p:sp>
        <p:nvSpPr>
          <p:cNvPr id="342020"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extLst>
      <p:ext uri="{BB962C8B-B14F-4D97-AF65-F5344CB8AC3E}">
        <p14:creationId xmlns:p14="http://schemas.microsoft.com/office/powerpoint/2010/main" val="283301606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9187" name="Rectangle 3"/>
          <p:cNvSpPr>
            <a:spLocks noGrp="1" noChangeArrowheads="1"/>
          </p:cNvSpPr>
          <p:nvPr>
            <p:ph type="body" idx="1"/>
          </p:nvPr>
        </p:nvSpPr>
        <p:spPr/>
        <p:txBody>
          <a:bodyPr/>
          <a:lstStyle/>
          <a:p>
            <a:pPr eaLnBrk="1" hangingPunct="1"/>
            <a:r>
              <a:rPr lang="en-US"/>
              <a:t>in addition, anthropologists often are drawn to border regions</a:t>
            </a:r>
          </a:p>
        </p:txBody>
      </p:sp>
      <p:sp>
        <p:nvSpPr>
          <p:cNvPr id="349188"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3043" name="Rectangle 3"/>
          <p:cNvSpPr>
            <a:spLocks noGrp="1" noChangeArrowheads="1"/>
          </p:cNvSpPr>
          <p:nvPr>
            <p:ph type="body" idx="1"/>
          </p:nvPr>
        </p:nvSpPr>
        <p:spPr/>
        <p:txBody>
          <a:bodyPr/>
          <a:lstStyle/>
          <a:p>
            <a:pPr eaLnBrk="1" hangingPunct="1">
              <a:lnSpc>
                <a:spcPct val="100000"/>
              </a:lnSpc>
            </a:pPr>
            <a:r>
              <a:rPr lang="en-US"/>
              <a:t>In addition, anthropologists often are drawn to border regions…</a:t>
            </a:r>
          </a:p>
          <a:p>
            <a:pPr eaLnBrk="1" hangingPunct="1">
              <a:lnSpc>
                <a:spcPct val="100000"/>
              </a:lnSpc>
            </a:pPr>
            <a:endParaRPr lang="en-US"/>
          </a:p>
          <a:p>
            <a:pPr lvl="2" eaLnBrk="1" hangingPunct="1">
              <a:lnSpc>
                <a:spcPct val="100000"/>
              </a:lnSpc>
            </a:pPr>
            <a:r>
              <a:rPr lang="en-US" sz="2000">
                <a:solidFill>
                  <a:schemeClr val="accent1"/>
                </a:solidFill>
              </a:rPr>
              <a:t>Saunders near the French border</a:t>
            </a:r>
          </a:p>
          <a:p>
            <a:pPr lvl="2" eaLnBrk="1" hangingPunct="1">
              <a:lnSpc>
                <a:spcPct val="100000"/>
              </a:lnSpc>
            </a:pPr>
            <a:r>
              <a:rPr lang="en-US" sz="2000">
                <a:solidFill>
                  <a:schemeClr val="accent1"/>
                </a:solidFill>
              </a:rPr>
              <a:t>Holmes near the Yugoslav border</a:t>
            </a:r>
          </a:p>
          <a:p>
            <a:pPr lvl="2" eaLnBrk="1" hangingPunct="1">
              <a:lnSpc>
                <a:spcPct val="100000"/>
              </a:lnSpc>
            </a:pPr>
            <a:r>
              <a:rPr lang="en-US" sz="2000">
                <a:solidFill>
                  <a:schemeClr val="accent1"/>
                </a:solidFill>
              </a:rPr>
              <a:t>Ward on the Austrian border</a:t>
            </a:r>
          </a:p>
          <a:p>
            <a:pPr lvl="2" eaLnBrk="1" hangingPunct="1">
              <a:lnSpc>
                <a:spcPct val="100000"/>
              </a:lnSpc>
            </a:pPr>
            <a:r>
              <a:rPr lang="en-US" sz="2000"/>
              <a:t>Cole and Wolf spanning the Austrian-Italian border </a:t>
            </a:r>
          </a:p>
        </p:txBody>
      </p:sp>
      <p:sp>
        <p:nvSpPr>
          <p:cNvPr id="343044"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4067" name="Rectangle 3"/>
          <p:cNvSpPr>
            <a:spLocks noGrp="1" noChangeArrowheads="1"/>
          </p:cNvSpPr>
          <p:nvPr>
            <p:ph type="body" idx="1"/>
          </p:nvPr>
        </p:nvSpPr>
        <p:spPr/>
        <p:txBody>
          <a:bodyPr/>
          <a:lstStyle/>
          <a:p>
            <a:pPr marL="0" indent="0" eaLnBrk="1" hangingPunct="1">
              <a:buFontTx/>
              <a:buNone/>
            </a:pPr>
            <a:r>
              <a:rPr lang="en-US" b="1" dirty="0"/>
              <a:t>Nancy F. </a:t>
            </a:r>
            <a:r>
              <a:rPr lang="en-US" b="1" dirty="0" err="1"/>
              <a:t>Breuner</a:t>
            </a:r>
            <a:r>
              <a:rPr lang="en-US" b="1" dirty="0"/>
              <a:t> </a:t>
            </a:r>
          </a:p>
          <a:p>
            <a:pPr marL="0" indent="0" eaLnBrk="1" hangingPunct="1">
              <a:buFontTx/>
              <a:buNone/>
            </a:pPr>
            <a:r>
              <a:rPr lang="en-US" sz="2800" dirty="0"/>
              <a:t>1992 	Cult of the Virgin Mary in Southern Italy and Spain. </a:t>
            </a:r>
            <a:r>
              <a:rPr lang="en-US" sz="2800" i="1" dirty="0"/>
              <a:t>Ethos</a:t>
            </a:r>
            <a:r>
              <a:rPr lang="en-US" sz="2800" dirty="0"/>
              <a:t> 20:66-95. </a:t>
            </a:r>
          </a:p>
        </p:txBody>
      </p:sp>
      <p:sp>
        <p:nvSpPr>
          <p:cNvPr id="344068" name="Text Box 4"/>
          <p:cNvSpPr txBox="1">
            <a:spLocks noChangeArrowheads="1"/>
          </p:cNvSpPr>
          <p:nvPr/>
        </p:nvSpPr>
        <p:spPr bwMode="auto">
          <a:xfrm>
            <a:off x="3405188" y="6400574"/>
            <a:ext cx="2309812" cy="366712"/>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mn-ea"/>
                <a:cs typeface="+mn-cs"/>
                <a:hlinkClick r:id="rId2"/>
              </a:rPr>
              <a:t>Parman's</a:t>
            </a: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2"/>
              </a:rPr>
              <a:t> classic picks</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0" i="0" u="none" strike="noStrike" kern="1200" cap="none" spc="0" normalizeH="0" baseline="0" noProof="0" dirty="0">
                <a:ln>
                  <a:noFill/>
                </a:ln>
                <a:solidFill>
                  <a:srgbClr val="000000"/>
                </a:solidFill>
                <a:effectLst/>
                <a:uLnTx/>
                <a:uFillTx/>
                <a:latin typeface="Arial" charset="0"/>
                <a:ea typeface="+mn-ea"/>
                <a:cs typeface="+mn-cs"/>
              </a:rPr>
              <a:t>-- Tony Galt</a:t>
            </a:r>
          </a:p>
        </p:txBody>
      </p:sp>
    </p:spTree>
    <p:extLst>
      <p:ext uri="{BB962C8B-B14F-4D97-AF65-F5344CB8AC3E}">
        <p14:creationId xmlns:p14="http://schemas.microsoft.com/office/powerpoint/2010/main" val="25437556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2" cstate="print"/>
          <a:srcRect/>
          <a:stretch>
            <a:fillRect/>
          </a:stretch>
        </p:blipFill>
        <p:spPr bwMode="auto">
          <a:xfrm>
            <a:off x="915988" y="611188"/>
            <a:ext cx="7313612" cy="5484812"/>
          </a:xfrm>
          <a:prstGeom prst="rect">
            <a:avLst/>
          </a:prstGeom>
          <a:noFill/>
          <a:ln w="28575" algn="ctr">
            <a:solidFill>
              <a:schemeClr val="tx1"/>
            </a:solidFill>
            <a:miter lim="800000"/>
            <a:headEnd/>
            <a:tailEnd/>
          </a:ln>
        </p:spPr>
      </p:pic>
    </p:spTree>
    <p:extLst>
      <p:ext uri="{BB962C8B-B14F-4D97-AF65-F5344CB8AC3E}">
        <p14:creationId xmlns:p14="http://schemas.microsoft.com/office/powerpoint/2010/main" val="302798784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51235" name="Rectangle 3"/>
          <p:cNvSpPr>
            <a:spLocks noGrp="1" noChangeArrowheads="1"/>
          </p:cNvSpPr>
          <p:nvPr>
            <p:ph type="body" idx="1"/>
          </p:nvPr>
        </p:nvSpPr>
        <p:spPr/>
        <p:txBody>
          <a:bodyPr/>
          <a:lstStyle/>
          <a:p>
            <a:pPr eaLnBrk="1" hangingPunct="1">
              <a:lnSpc>
                <a:spcPct val="100000"/>
              </a:lnSpc>
            </a:pPr>
            <a:r>
              <a:rPr lang="en-US" sz="2400" dirty="0"/>
              <a:t>the chapters in </a:t>
            </a:r>
            <a:r>
              <a:rPr lang="en-US" sz="2400" dirty="0" err="1"/>
              <a:t>Parman</a:t>
            </a:r>
            <a:r>
              <a:rPr lang="en-US" sz="2400" dirty="0"/>
              <a:t> suggest that there has been a tendency in the history of the anthropology of Europe to ...</a:t>
            </a:r>
          </a:p>
          <a:p>
            <a:pPr eaLnBrk="1" hangingPunct="1">
              <a:lnSpc>
                <a:spcPct val="100000"/>
              </a:lnSpc>
            </a:pPr>
            <a:endParaRPr lang="en-US" sz="2000" dirty="0"/>
          </a:p>
          <a:p>
            <a:pPr lvl="1" eaLnBrk="1" hangingPunct="1">
              <a:lnSpc>
                <a:spcPct val="100000"/>
              </a:lnSpc>
            </a:pPr>
            <a:r>
              <a:rPr lang="en-US" sz="2000" dirty="0" err="1"/>
              <a:t>exoticize</a:t>
            </a:r>
            <a:r>
              <a:rPr lang="en-US" sz="2000" dirty="0"/>
              <a:t> the familiar</a:t>
            </a:r>
          </a:p>
          <a:p>
            <a:pPr lvl="1" eaLnBrk="1" hangingPunct="1">
              <a:lnSpc>
                <a:spcPct val="100000"/>
              </a:lnSpc>
            </a:pPr>
            <a:r>
              <a:rPr lang="en-US" sz="2000" dirty="0"/>
              <a:t>create syndromes of difference</a:t>
            </a:r>
          </a:p>
          <a:p>
            <a:pPr lvl="2" eaLnBrk="1" hangingPunct="1">
              <a:lnSpc>
                <a:spcPct val="100000"/>
              </a:lnSpc>
            </a:pPr>
            <a:r>
              <a:rPr lang="en-US" sz="1800" dirty="0"/>
              <a:t>such as “honor and shame”</a:t>
            </a:r>
          </a:p>
          <a:p>
            <a:pPr lvl="1" eaLnBrk="1" hangingPunct="1">
              <a:lnSpc>
                <a:spcPct val="100000"/>
              </a:lnSpc>
            </a:pPr>
            <a:r>
              <a:rPr lang="en-US" sz="2000" dirty="0"/>
              <a:t>and to stress the study of the rural, the semiliterate folk, the small scale, preferably on islands</a:t>
            </a:r>
          </a:p>
        </p:txBody>
      </p:sp>
      <p:sp>
        <p:nvSpPr>
          <p:cNvPr id="351236"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2259" name="Rectangle 3"/>
          <p:cNvSpPr>
            <a:spLocks noGrp="1" noChangeArrowheads="1"/>
          </p:cNvSpPr>
          <p:nvPr>
            <p:ph type="body" idx="1"/>
          </p:nvPr>
        </p:nvSpPr>
        <p:spPr/>
        <p:txBody>
          <a:bodyPr/>
          <a:lstStyle/>
          <a:p>
            <a:pPr eaLnBrk="1" hangingPunct="1"/>
            <a:endParaRPr lang="en-US" sz="2400" b="1" dirty="0">
              <a:solidFill>
                <a:srgbClr val="000000"/>
              </a:solidFill>
            </a:endParaRPr>
          </a:p>
          <a:p>
            <a:pPr eaLnBrk="1" hangingPunct="1"/>
            <a:endParaRPr lang="en-US" sz="2400" b="1" dirty="0">
              <a:solidFill>
                <a:srgbClr val="000000"/>
              </a:solidFill>
            </a:endParaRPr>
          </a:p>
          <a:p>
            <a:pPr eaLnBrk="1" hangingPunct="1"/>
            <a:endParaRPr lang="en-US" sz="2400" b="1" dirty="0">
              <a:solidFill>
                <a:srgbClr val="000000"/>
              </a:solidFill>
            </a:endParaRPr>
          </a:p>
          <a:p>
            <a:pPr eaLnBrk="1" hangingPunct="1"/>
            <a:endParaRPr lang="en-US" sz="2400" b="1" dirty="0">
              <a:solidFill>
                <a:srgbClr val="000000"/>
              </a:solidFill>
            </a:endParaRPr>
          </a:p>
          <a:p>
            <a:pPr eaLnBrk="1" hangingPunct="1"/>
            <a:r>
              <a:rPr lang="en-US" sz="2400" b="1" dirty="0">
                <a:solidFill>
                  <a:srgbClr val="000000"/>
                </a:solidFill>
              </a:rPr>
              <a:t>David D. Gilmore, ed.</a:t>
            </a:r>
            <a:r>
              <a:rPr lang="en-US" sz="2400" b="1" i="1" dirty="0">
                <a:solidFill>
                  <a:srgbClr val="000000"/>
                </a:solidFill>
              </a:rPr>
              <a:t>  Honor and Shame and the Unity of the Mediterranean.  American Ethnologist</a:t>
            </a:r>
            <a:r>
              <a:rPr lang="en-US" sz="2400" b="1" dirty="0">
                <a:solidFill>
                  <a:srgbClr val="000000"/>
                </a:solidFill>
              </a:rPr>
              <a:t>.</a:t>
            </a:r>
            <a:r>
              <a:rPr lang="en-US" sz="2400" b="1" i="1" dirty="0">
                <a:solidFill>
                  <a:srgbClr val="000000"/>
                </a:solidFill>
              </a:rPr>
              <a:t> </a:t>
            </a:r>
            <a:r>
              <a:rPr lang="en-US" sz="2400" b="1" dirty="0">
                <a:solidFill>
                  <a:srgbClr val="000000"/>
                </a:solidFill>
              </a:rPr>
              <a:t>15:813-814</a:t>
            </a:r>
          </a:p>
          <a:p>
            <a:pPr eaLnBrk="1" hangingPunct="1"/>
            <a:endParaRPr lang="en-US" sz="2400" b="1" dirty="0">
              <a:solidFill>
                <a:srgbClr val="000000"/>
              </a:solidFill>
            </a:endParaRPr>
          </a:p>
          <a:p>
            <a:pPr lvl="1" eaLnBrk="1" hangingPunct="1"/>
            <a:endParaRPr lang="en-US" b="1" dirty="0">
              <a:solidFill>
                <a:srgbClr val="000000"/>
              </a:solidFill>
            </a:endParaRPr>
          </a:p>
        </p:txBody>
      </p:sp>
      <p:sp>
        <p:nvSpPr>
          <p:cNvPr id="352260" name="Rectangle 4"/>
          <p:cNvSpPr>
            <a:spLocks noChangeArrowheads="1"/>
          </p:cNvSpPr>
          <p:nvPr/>
        </p:nvSpPr>
        <p:spPr bwMode="auto">
          <a:xfrm>
            <a:off x="2561705" y="6549570"/>
            <a:ext cx="4014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3283" name="Rectangle 3"/>
          <p:cNvSpPr>
            <a:spLocks noGrp="1" noChangeArrowheads="1"/>
          </p:cNvSpPr>
          <p:nvPr>
            <p:ph type="body" idx="1"/>
          </p:nvPr>
        </p:nvSpPr>
        <p:spPr/>
        <p:txBody>
          <a:bodyPr/>
          <a:lstStyle/>
          <a:p>
            <a:pPr eaLnBrk="1" hangingPunct="1">
              <a:lnSpc>
                <a:spcPct val="80000"/>
              </a:lnSpc>
            </a:pPr>
            <a:r>
              <a:rPr lang="en-US" sz="2800"/>
              <a:t>Michael Herzfeld </a:t>
            </a:r>
            <a:r>
              <a:rPr lang="en-US" sz="1600"/>
              <a:t>(1987, p. 11)</a:t>
            </a:r>
            <a:r>
              <a:rPr lang="en-US" sz="2800"/>
              <a:t> “the extension of ethnography to the circum-Mediterranean has created a need for exoticizing devices to justify research in what is otherwise a familiar cultural backyard”</a:t>
            </a:r>
          </a:p>
          <a:p>
            <a:pPr eaLnBrk="1" hangingPunct="1">
              <a:lnSpc>
                <a:spcPct val="80000"/>
              </a:lnSpc>
            </a:pPr>
            <a:endParaRPr lang="en-US" sz="2800"/>
          </a:p>
          <a:p>
            <a:pPr lvl="1" eaLnBrk="1" hangingPunct="1">
              <a:lnSpc>
                <a:spcPct val="80000"/>
              </a:lnSpc>
            </a:pPr>
            <a:r>
              <a:rPr lang="en-US" sz="2400"/>
              <a:t>Kertzlier: “He notes that anthropologists’ concentrations on such topics as honor and shame, presented as hallmarks of these cultures, along with the unremitting village-level focus of so much of the anthropology done there, furthers this distancing, rendering the otherwise dangerously familiar into the satisfying exotic” </a:t>
            </a:r>
            <a:r>
              <a:rPr lang="en-US" sz="1600"/>
              <a:t>(71)</a:t>
            </a:r>
          </a:p>
        </p:txBody>
      </p:sp>
      <p:sp>
        <p:nvSpPr>
          <p:cNvPr id="353284"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4307" name="Rectangle 3"/>
          <p:cNvSpPr>
            <a:spLocks noGrp="1" noChangeArrowheads="1"/>
          </p:cNvSpPr>
          <p:nvPr>
            <p:ph type="body" idx="1"/>
          </p:nvPr>
        </p:nvSpPr>
        <p:spPr>
          <a:xfrm>
            <a:off x="914400" y="1600200"/>
            <a:ext cx="7315200" cy="4622804"/>
          </a:xfrm>
        </p:spPr>
        <p:txBody>
          <a:bodyPr/>
          <a:lstStyle/>
          <a:p>
            <a:pPr eaLnBrk="1" hangingPunct="1"/>
            <a:endParaRPr lang="en-US" dirty="0"/>
          </a:p>
          <a:p>
            <a:pPr eaLnBrk="1" hangingPunct="1"/>
            <a:endParaRPr lang="en-US" dirty="0"/>
          </a:p>
          <a:p>
            <a:pPr algn="ctr" eaLnBrk="1" hangingPunct="1"/>
            <a:endParaRPr lang="en-US" dirty="0"/>
          </a:p>
          <a:p>
            <a:pPr algn="ctr" eaLnBrk="1" hangingPunct="1">
              <a:buFontTx/>
              <a:buNone/>
            </a:pPr>
            <a:r>
              <a:rPr lang="en-US" b="1" dirty="0"/>
              <a:t>“. . . In the field the air should smell of </a:t>
            </a:r>
          </a:p>
          <a:p>
            <a:pPr algn="ctr" eaLnBrk="1" hangingPunct="1">
              <a:buFontTx/>
              <a:buNone/>
            </a:pPr>
            <a:r>
              <a:rPr lang="en-US" b="1" dirty="0"/>
              <a:t>cow dung, not car exhaust”</a:t>
            </a:r>
          </a:p>
          <a:p>
            <a:pPr algn="ctr" eaLnBrk="1" hangingPunct="1">
              <a:buFontTx/>
              <a:buNone/>
            </a:pPr>
            <a:endParaRPr lang="en-US" b="1" dirty="0"/>
          </a:p>
          <a:p>
            <a:pPr algn="ctr" eaLnBrk="1" hangingPunct="1">
              <a:buFontTx/>
              <a:buNone/>
            </a:pPr>
            <a:r>
              <a:rPr lang="en-US" dirty="0"/>
              <a:t> </a:t>
            </a:r>
            <a:r>
              <a:rPr lang="en-US" sz="1600" dirty="0"/>
              <a:t>(71)</a:t>
            </a:r>
          </a:p>
        </p:txBody>
      </p:sp>
      <p:sp>
        <p:nvSpPr>
          <p:cNvPr id="354308"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2156199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5331" name="Rectangle 3"/>
          <p:cNvSpPr>
            <a:spLocks noGrp="1" noChangeArrowheads="1"/>
          </p:cNvSpPr>
          <p:nvPr>
            <p:ph type="body" idx="1"/>
          </p:nvPr>
        </p:nvSpPr>
        <p:spPr/>
        <p:txBody>
          <a:bodyPr/>
          <a:lstStyle/>
          <a:p>
            <a:pPr eaLnBrk="1" hangingPunct="1"/>
            <a:endParaRPr lang="en-US"/>
          </a:p>
          <a:p>
            <a:pPr eaLnBrk="1" hangingPunct="1"/>
            <a:endParaRPr lang="en-US"/>
          </a:p>
          <a:p>
            <a:pPr eaLnBrk="1" hangingPunct="1"/>
            <a:r>
              <a:rPr lang="en-US"/>
              <a:t>“Judging from the anthropological literature, one might well conclude that Italy is a nation of peasants living in remote and desolate villages” </a:t>
            </a:r>
          </a:p>
          <a:p>
            <a:pPr algn="ctr" eaLnBrk="1" hangingPunct="1">
              <a:buFontTx/>
              <a:buNone/>
            </a:pPr>
            <a:r>
              <a:rPr lang="en-US" sz="1600"/>
              <a:t>(Kertzer 1983, 52)</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6355" name="Rectangle 3"/>
          <p:cNvSpPr>
            <a:spLocks noGrp="1" noChangeArrowheads="1"/>
          </p:cNvSpPr>
          <p:nvPr>
            <p:ph type="body" idx="1"/>
          </p:nvPr>
        </p:nvSpPr>
        <p:spPr>
          <a:xfrm>
            <a:off x="914400" y="1600200"/>
            <a:ext cx="7315200" cy="4622804"/>
          </a:xfrm>
        </p:spPr>
        <p:txBody>
          <a:bodyPr/>
          <a:lstStyle/>
          <a:p>
            <a:pPr eaLnBrk="1" hangingPunct="1"/>
            <a:endParaRPr lang="en-US" dirty="0"/>
          </a:p>
          <a:p>
            <a:pPr eaLnBrk="1" hangingPunct="1"/>
            <a:r>
              <a:rPr lang="en-US" dirty="0"/>
              <a:t>“...For me [</a:t>
            </a:r>
            <a:r>
              <a:rPr lang="en-US" dirty="0" err="1"/>
              <a:t>Kertzer</a:t>
            </a:r>
            <a:r>
              <a:rPr lang="en-US" dirty="0"/>
              <a:t>] the value of urban anthropology stemmed from the belief that social life followed basically similar principles everywhere and that the division between the principles governing urban and rural life was largely artificial” </a:t>
            </a:r>
            <a:r>
              <a:rPr lang="en-US" sz="1600" dirty="0"/>
              <a:t>(72)</a:t>
            </a:r>
          </a:p>
        </p:txBody>
      </p:sp>
      <p:sp>
        <p:nvSpPr>
          <p:cNvPr id="5" name="Rectangle 4"/>
          <p:cNvSpPr>
            <a:spLocks noChangeArrowheads="1"/>
          </p:cNvSpPr>
          <p:nvPr/>
        </p:nvSpPr>
        <p:spPr bwMode="auto">
          <a:xfrm>
            <a:off x="2561704" y="6642556"/>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4974101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7379" name="Rectangle 3"/>
          <p:cNvSpPr>
            <a:spLocks noGrp="1" noChangeArrowheads="1"/>
          </p:cNvSpPr>
          <p:nvPr>
            <p:ph type="body" idx="1"/>
          </p:nvPr>
        </p:nvSpPr>
        <p:spPr>
          <a:xfrm>
            <a:off x="914400" y="1600200"/>
            <a:ext cx="7315200" cy="4130361"/>
          </a:xfrm>
        </p:spPr>
        <p:txBody>
          <a:bodyPr/>
          <a:lstStyle/>
          <a:p>
            <a:pPr eaLnBrk="1" hangingPunct="1"/>
            <a:endParaRPr lang="en-US" dirty="0"/>
          </a:p>
          <a:p>
            <a:pPr eaLnBrk="1" hangingPunct="1"/>
            <a:r>
              <a:rPr lang="en-US" dirty="0"/>
              <a:t>“Indeed, over the centuries there has been a constant flux of population between cities and their rural hinterland in Italy, belying scholars’ apparent categorical imperative to contrast ‘city-dwellers’ with ‘peasants’” </a:t>
            </a:r>
            <a:r>
              <a:rPr lang="en-US" sz="1400" dirty="0"/>
              <a:t>(72)</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8403" name="Rectangle 3"/>
          <p:cNvSpPr>
            <a:spLocks noGrp="1" noChangeArrowheads="1"/>
          </p:cNvSpPr>
          <p:nvPr>
            <p:ph type="body" idx="1"/>
          </p:nvPr>
        </p:nvSpPr>
        <p:spPr>
          <a:xfrm>
            <a:off x="914400" y="1600200"/>
            <a:ext cx="7315200" cy="4696670"/>
          </a:xfrm>
        </p:spPr>
        <p:txBody>
          <a:bodyPr/>
          <a:lstStyle/>
          <a:p>
            <a:pPr eaLnBrk="1" hangingPunct="1">
              <a:lnSpc>
                <a:spcPct val="90000"/>
              </a:lnSpc>
            </a:pPr>
            <a:endParaRPr lang="en-US" dirty="0"/>
          </a:p>
          <a:p>
            <a:pPr eaLnBrk="1" hangingPunct="1">
              <a:lnSpc>
                <a:spcPct val="90000"/>
              </a:lnSpc>
            </a:pPr>
            <a:r>
              <a:rPr lang="en-US" dirty="0"/>
              <a:t>“The professional </a:t>
            </a:r>
            <a:r>
              <a:rPr lang="en-US" dirty="0" err="1"/>
              <a:t>anglophone</a:t>
            </a:r>
            <a:r>
              <a:rPr lang="en-US" dirty="0"/>
              <a:t> anthropology of Italy dates back to the work of Charlotte Gower Chapman who was a graduate student at the University of Chicago in the 1920s. . . .”</a:t>
            </a:r>
          </a:p>
          <a:p>
            <a:pPr eaLnBrk="1" hangingPunct="1">
              <a:lnSpc>
                <a:spcPct val="90000"/>
              </a:lnSpc>
            </a:pPr>
            <a:endParaRPr lang="en-US" dirty="0"/>
          </a:p>
          <a:p>
            <a:pPr lvl="1" eaLnBrk="1" hangingPunct="1">
              <a:lnSpc>
                <a:spcPct val="90000"/>
              </a:lnSpc>
            </a:pPr>
            <a:r>
              <a:rPr lang="en-US" dirty="0"/>
              <a:t>Robert Redfield, her mentor, had just completed his study </a:t>
            </a:r>
            <a:r>
              <a:rPr lang="en-US" dirty="0" err="1"/>
              <a:t>Tepotzlan</a:t>
            </a:r>
            <a:r>
              <a:rPr lang="en-US" dirty="0"/>
              <a:t>, Mexico</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3"/>
          <p:cNvSpPr>
            <a:spLocks noGrp="1" noChangeArrowheads="1"/>
          </p:cNvSpPr>
          <p:nvPr>
            <p:ph type="body" idx="1"/>
          </p:nvPr>
        </p:nvSpPr>
        <p:spPr/>
        <p:txBody>
          <a:bodyPr/>
          <a:lstStyle/>
          <a:p>
            <a:pPr eaLnBrk="1" hangingPunct="1"/>
            <a:r>
              <a:rPr lang="en-US" dirty="0"/>
              <a:t>the classic ethnography of Italy is Charlotte Gower Chapman’s study of a small Sicilian community of </a:t>
            </a:r>
            <a:r>
              <a:rPr lang="en-US" dirty="0" err="1"/>
              <a:t>Milocca</a:t>
            </a:r>
            <a:r>
              <a:rPr lang="en-US" dirty="0"/>
              <a:t> . . .</a:t>
            </a:r>
          </a:p>
        </p:txBody>
      </p:sp>
      <p:sp>
        <p:nvSpPr>
          <p:cNvPr id="359427"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n-ea"/>
                <a:cs typeface="+mn-cs"/>
              </a:rPr>
              <a:t>Susan Parman, </a:t>
            </a:r>
            <a:r>
              <a:rPr kumimoji="0" lang="en-US" sz="1200" b="0" i="1" u="none" strike="noStrike" kern="1200" cap="none" spc="0" normalizeH="0" baseline="0" noProof="0">
                <a:ln>
                  <a:noFill/>
                </a:ln>
                <a:solidFill>
                  <a:srgbClr val="000000"/>
                </a:solidFill>
                <a:effectLst/>
                <a:uLnTx/>
                <a:uFillTx/>
                <a:latin typeface="Arial" charset="0"/>
                <a:ea typeface="+mn-ea"/>
                <a:cs typeface="+mn-cs"/>
                <a:hlinkClick r:id="rId2"/>
              </a:rPr>
              <a:t>Europe in the Anthropological Imagination</a:t>
            </a:r>
            <a:r>
              <a:rPr kumimoji="0" lang="en-US" sz="1200" b="0" i="0" u="none" strike="noStrike" kern="1200" cap="none" spc="0" normalizeH="0" baseline="0" noProof="0">
                <a:ln>
                  <a:noFill/>
                </a:ln>
                <a:solidFill>
                  <a:srgbClr val="000000"/>
                </a:solidFill>
                <a:effectLst/>
                <a:uLnTx/>
                <a:uFillTx/>
                <a:latin typeface="Arial" charset="0"/>
                <a:ea typeface="+mn-ea"/>
                <a:cs typeface="+mn-cs"/>
              </a:rPr>
              <a:t>, pp. 11 - 14</a:t>
            </a:r>
          </a:p>
        </p:txBody>
      </p:sp>
      <p:sp>
        <p:nvSpPr>
          <p:cNvPr id="359428" name="Rectangle 9"/>
          <p:cNvSpPr>
            <a:spLocks noGrp="1" noChangeArrowheads="1"/>
          </p:cNvSpPr>
          <p:nvPr>
            <p:ph type="title"/>
          </p:nvPr>
        </p:nvSpPr>
        <p:spPr bwMode="auto">
          <a:xfrm>
            <a:off x="457200" y="427038"/>
            <a:ext cx="8229600" cy="563562"/>
          </a:xfrm>
          <a:noFill/>
          <a:ln>
            <a:miter lim="800000"/>
            <a:headEnd/>
            <a:tailEnd/>
          </a:ln>
        </p:spPr>
        <p:txBody>
          <a:bodyPr vert="horz" wrap="square" lIns="91440" tIns="45720" rIns="91440" bIns="45720" numCol="1" anchor="ctr" anchorCtr="0" compatLnSpc="1">
            <a:prstTxWarp prst="textNoShape">
              <a:avLst/>
            </a:prstTxWarp>
          </a:bodyPr>
          <a:lstStyle/>
          <a:p>
            <a:pPr eaLnBrk="1" hangingPunct="1"/>
            <a:r>
              <a:rPr lang="en-US" sz="1400"/>
              <a:t>David I. Kertzer</a:t>
            </a:r>
            <a:br>
              <a:rPr lang="en-US" sz="1400"/>
            </a:br>
            <a:r>
              <a:rPr lang="en-US" sz="1400" i="1"/>
              <a:t>Europe in the Anthropological Imagination</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0450"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60451" name="Rectangle 6"/>
          <p:cNvSpPr>
            <a:spLocks noGrp="1" noChangeArrowheads="1"/>
          </p:cNvSpPr>
          <p:nvPr>
            <p:ph type="body" sz="half" idx="2"/>
          </p:nvPr>
        </p:nvSpPr>
        <p:spPr/>
        <p:txBody>
          <a:bodyPr/>
          <a:lstStyle/>
          <a:p>
            <a:pPr marL="0" indent="0" eaLnBrk="1" hangingPunct="1">
              <a:buFontTx/>
              <a:buNone/>
            </a:pPr>
            <a:r>
              <a:rPr lang="en-US" sz="2800" b="1" i="1"/>
              <a:t>Milocca: A  Sicilian Village</a:t>
            </a:r>
          </a:p>
          <a:p>
            <a:pPr marL="0" indent="0" eaLnBrk="1" hangingPunct="1">
              <a:buFontTx/>
              <a:buNone/>
            </a:pPr>
            <a:endParaRPr lang="en-US" sz="2800" b="1" i="1"/>
          </a:p>
          <a:p>
            <a:pPr marL="0" indent="0" eaLnBrk="1" hangingPunct="1">
              <a:buFontTx/>
              <a:buNone/>
            </a:pPr>
            <a:r>
              <a:rPr lang="en-US" sz="1600" b="1" i="1"/>
              <a:t>Charlotte Gower Chapman</a:t>
            </a:r>
          </a:p>
        </p:txBody>
      </p:sp>
      <p:pic>
        <p:nvPicPr>
          <p:cNvPr id="360452" name="Picture 7"/>
          <p:cNvPicPr>
            <a:picLocks noChangeAspect="1" noChangeArrowheads="1"/>
          </p:cNvPicPr>
          <p:nvPr/>
        </p:nvPicPr>
        <p:blipFill>
          <a:blip r:embed="rId2" cstate="print"/>
          <a:srcRect/>
          <a:stretch>
            <a:fillRect/>
          </a:stretch>
        </p:blipFill>
        <p:spPr bwMode="auto">
          <a:xfrm>
            <a:off x="571500" y="2847975"/>
            <a:ext cx="4381500" cy="2943225"/>
          </a:xfrm>
          <a:prstGeom prst="rect">
            <a:avLst/>
          </a:prstGeom>
          <a:noFill/>
          <a:ln w="28575" algn="ctr">
            <a:noFill/>
            <a:miter lim="800000"/>
            <a:headEnd/>
            <a:tailEnd/>
          </a:ln>
        </p:spPr>
      </p:pic>
      <p:sp>
        <p:nvSpPr>
          <p:cNvPr id="7" name="Oval 6"/>
          <p:cNvSpPr>
            <a:spLocks noChangeArrowheads="1"/>
          </p:cNvSpPr>
          <p:nvPr/>
        </p:nvSpPr>
        <p:spPr bwMode="auto">
          <a:xfrm>
            <a:off x="1752600" y="4376738"/>
            <a:ext cx="533400" cy="457200"/>
          </a:xfrm>
          <a:prstGeom prst="ellipse">
            <a:avLst/>
          </a:prstGeom>
          <a:noFill/>
          <a:ln w="76200" algn="ctr">
            <a:solidFill>
              <a:schemeClr val="bg1"/>
            </a:solidFill>
            <a:round/>
            <a:headEnd/>
            <a:tailEnd/>
          </a:ln>
        </p:spPr>
        <p:txBody>
          <a:bodyPr lIns="685800" tIns="685800" rIns="685800" bIns="685800"/>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427038"/>
            <a:ext cx="8229600" cy="56356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600"/>
              <a:t>David I. Kertzer</a:t>
            </a:r>
            <a:br>
              <a:rPr lang="en-US" sz="600"/>
            </a:br>
            <a:r>
              <a:rPr lang="en-US" sz="600" i="1"/>
              <a:t>Europe in the Anthropological Imagination</a:t>
            </a:r>
          </a:p>
        </p:txBody>
      </p:sp>
      <p:sp>
        <p:nvSpPr>
          <p:cNvPr id="361475" name="Rectangle 3"/>
          <p:cNvSpPr>
            <a:spLocks noGrp="1" noChangeArrowheads="1"/>
          </p:cNvSpPr>
          <p:nvPr>
            <p:ph type="body" idx="1"/>
          </p:nvPr>
        </p:nvSpPr>
        <p:spPr/>
        <p:txBody>
          <a:bodyPr/>
          <a:lstStyle/>
          <a:p>
            <a:pPr eaLnBrk="1" hangingPunct="1"/>
            <a:r>
              <a:rPr lang="en-US" dirty="0"/>
              <a:t>Charlotte Gower Chapman’s Ph.D. dissertation research focused on the Sicilian-American community of Chicago</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2499" name="Rectangle 3"/>
          <p:cNvSpPr>
            <a:spLocks noGrp="1" noChangeArrowheads="1"/>
          </p:cNvSpPr>
          <p:nvPr>
            <p:ph type="body" idx="1"/>
          </p:nvPr>
        </p:nvSpPr>
        <p:spPr/>
        <p:txBody>
          <a:bodyPr/>
          <a:lstStyle/>
          <a:p>
            <a:pPr eaLnBrk="1" hangingPunct="1"/>
            <a:r>
              <a:rPr lang="en-US" dirty="0"/>
              <a:t>“It is worth reflecting on the fact that, even in the 1920s, anthropological research in an American city could be met with approval, as long as the focus was on an ethnic enclave.  Yet, by contrast, in planning to undertake anthropological research in Europe, all efforts were made to locate the most remote rural community possible.” </a:t>
            </a:r>
            <a:r>
              <a:rPr lang="en-US" sz="1600" dirty="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3364553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bwMode="auto">
          <a:xfrm>
            <a:off x="457200" y="427038"/>
            <a:ext cx="8229600" cy="56356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600"/>
              <a:t>David I. Kertzer</a:t>
            </a:r>
            <a:br>
              <a:rPr lang="en-US" sz="600"/>
            </a:br>
            <a:r>
              <a:rPr lang="en-US" sz="600" i="1"/>
              <a:t>Europe in the Anthropological Imagination</a:t>
            </a:r>
          </a:p>
        </p:txBody>
      </p:sp>
      <p:sp>
        <p:nvSpPr>
          <p:cNvPr id="363523" name="Rectangle 3"/>
          <p:cNvSpPr>
            <a:spLocks noGrp="1" noChangeArrowheads="1"/>
          </p:cNvSpPr>
          <p:nvPr>
            <p:ph type="body" idx="1"/>
          </p:nvPr>
        </p:nvSpPr>
        <p:spPr/>
        <p:txBody>
          <a:bodyPr/>
          <a:lstStyle/>
          <a:p>
            <a:pPr eaLnBrk="1" hangingPunct="1"/>
            <a:r>
              <a:rPr lang="en-US"/>
              <a:t>Charlotte Gower Chapman herself describes Milocca as “by no means typical” of Sicilian communities, being “much smaller” and “more isolated” than the average </a:t>
            </a:r>
            <a:r>
              <a:rPr lang="en-US" sz="160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4547" name="Rectangle 3"/>
          <p:cNvSpPr>
            <a:spLocks noGrp="1" noChangeArrowheads="1"/>
          </p:cNvSpPr>
          <p:nvPr>
            <p:ph type="body" idx="1"/>
          </p:nvPr>
        </p:nvSpPr>
        <p:spPr>
          <a:xfrm>
            <a:off x="914400" y="2209800"/>
            <a:ext cx="7315200" cy="2283702"/>
          </a:xfrm>
        </p:spPr>
        <p:txBody>
          <a:bodyPr/>
          <a:lstStyle/>
          <a:p>
            <a:pPr eaLnBrk="1" hangingPunct="1"/>
            <a:r>
              <a:rPr lang="en-US" dirty="0"/>
              <a:t>“...[</a:t>
            </a:r>
            <a:r>
              <a:rPr lang="en-US" dirty="0" err="1"/>
              <a:t>Milocca</a:t>
            </a:r>
            <a:r>
              <a:rPr lang="en-US" dirty="0"/>
              <a:t>] was ‘an hour’s walk from the end of the nearest highway, and more than two hours form the nearest railroad station’” </a:t>
            </a:r>
            <a:r>
              <a:rPr lang="en-US" sz="1600" dirty="0"/>
              <a:t>(73)</a:t>
            </a:r>
          </a:p>
          <a:p>
            <a:pPr eaLnBrk="1" hangingPunct="1"/>
            <a:endParaRPr lang="en-US" sz="1600" dirty="0"/>
          </a:p>
          <a:p>
            <a:pPr lvl="1" eaLnBrk="1" hangingPunct="1"/>
            <a:r>
              <a:rPr lang="en-US" sz="2400" dirty="0"/>
              <a:t>Chapman sought out a small village despite the fact that even Sicily’s agricultural population lived primarily in large communities (sometimes referred to as </a:t>
            </a:r>
            <a:r>
              <a:rPr lang="en-US" sz="2400" dirty="0" err="1"/>
              <a:t>agro</a:t>
            </a:r>
            <a:r>
              <a:rPr lang="en-US" sz="2400" dirty="0"/>
              <a:t>-towns</a:t>
            </a:r>
            <a:r>
              <a:rPr lang="en-US" sz="3200" dirty="0"/>
              <a:t>) </a:t>
            </a:r>
            <a:r>
              <a:rPr lang="en-US" sz="1400" dirty="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5571" name="Rectangle 3"/>
          <p:cNvSpPr>
            <a:spLocks noGrp="1" noChangeArrowheads="1"/>
          </p:cNvSpPr>
          <p:nvPr>
            <p:ph type="body" idx="1"/>
          </p:nvPr>
        </p:nvSpPr>
        <p:spPr>
          <a:xfrm>
            <a:off x="914400" y="2229481"/>
            <a:ext cx="7315200" cy="3637919"/>
          </a:xfrm>
        </p:spPr>
        <p:txBody>
          <a:bodyPr/>
          <a:lstStyle/>
          <a:p>
            <a:pPr eaLnBrk="1" hangingPunct="1"/>
            <a:endParaRPr lang="en-US" dirty="0"/>
          </a:p>
          <a:p>
            <a:pPr eaLnBrk="1" hangingPunct="1"/>
            <a:r>
              <a:rPr lang="en-US" dirty="0"/>
              <a:t>“Thus, the preferred anthropological peasant community was not even typical of peasant settlements, since the most typical were presumably too large for satisfactory anthropological treatment.” </a:t>
            </a:r>
            <a:r>
              <a:rPr lang="en-US" sz="1600" dirty="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6595" name="Rectangle 3"/>
          <p:cNvSpPr>
            <a:spLocks noGrp="1" noChangeArrowheads="1"/>
          </p:cNvSpPr>
          <p:nvPr>
            <p:ph type="body" idx="1"/>
          </p:nvPr>
        </p:nvSpPr>
        <p:spPr>
          <a:xfrm>
            <a:off x="914400" y="1295400"/>
            <a:ext cx="7315200" cy="5429179"/>
          </a:xfrm>
        </p:spPr>
        <p:txBody>
          <a:bodyPr/>
          <a:lstStyle/>
          <a:p>
            <a:pPr marL="609600" indent="-609600" eaLnBrk="1" hangingPunct="1">
              <a:lnSpc>
                <a:spcPct val="90000"/>
              </a:lnSpc>
            </a:pPr>
            <a:endParaRPr lang="en-US" dirty="0"/>
          </a:p>
          <a:p>
            <a:pPr marL="609600" indent="-609600" eaLnBrk="1" hangingPunct="1">
              <a:lnSpc>
                <a:spcPct val="90000"/>
              </a:lnSpc>
            </a:pPr>
            <a:r>
              <a:rPr lang="en-US" dirty="0"/>
              <a:t>Chapman’s work reflects two features that would mark the development of </a:t>
            </a:r>
            <a:r>
              <a:rPr lang="en-US" dirty="0" err="1"/>
              <a:t>anglophone</a:t>
            </a:r>
            <a:r>
              <a:rPr lang="en-US" dirty="0"/>
              <a:t> anthropology of Italy</a:t>
            </a:r>
          </a:p>
          <a:p>
            <a:pPr marL="609600" indent="-609600" eaLnBrk="1" hangingPunct="1">
              <a:lnSpc>
                <a:spcPct val="90000"/>
              </a:lnSpc>
            </a:pPr>
            <a:endParaRPr lang="en-US" sz="1600" dirty="0"/>
          </a:p>
          <a:p>
            <a:pPr marL="1371600" lvl="2" indent="-457200" eaLnBrk="1" hangingPunct="1">
              <a:lnSpc>
                <a:spcPct val="90000"/>
              </a:lnSpc>
              <a:buFontTx/>
              <a:buAutoNum type="arabicPeriod"/>
            </a:pPr>
            <a:r>
              <a:rPr lang="en-US" dirty="0"/>
              <a:t>The equation of anthropology with the study of the rural (indeed, the less-literate-the-better) folk</a:t>
            </a:r>
          </a:p>
          <a:p>
            <a:pPr marL="1371600" lvl="2" indent="-457200" eaLnBrk="1" hangingPunct="1">
              <a:lnSpc>
                <a:spcPct val="90000"/>
              </a:lnSpc>
              <a:buFontTx/>
              <a:buAutoNum type="arabicPeriod"/>
            </a:pPr>
            <a:endParaRPr lang="en-US" dirty="0"/>
          </a:p>
          <a:p>
            <a:pPr marL="1371600" lvl="2" indent="-457200" eaLnBrk="1" hangingPunct="1">
              <a:lnSpc>
                <a:spcPct val="90000"/>
              </a:lnSpc>
              <a:buFontTx/>
              <a:buAutoNum type="arabicPeriod"/>
            </a:pPr>
            <a:r>
              <a:rPr lang="en-US" dirty="0"/>
              <a:t>The preference for anthropological work on Italy’s to big islands – Sicily and Sardinia </a:t>
            </a:r>
            <a:r>
              <a:rPr lang="en-US" sz="1200" dirty="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7619" name="Rectangle 3"/>
          <p:cNvSpPr>
            <a:spLocks noGrp="1" noChangeArrowheads="1"/>
          </p:cNvSpPr>
          <p:nvPr>
            <p:ph type="body" idx="1"/>
          </p:nvPr>
        </p:nvSpPr>
        <p:spPr>
          <a:xfrm>
            <a:off x="914400" y="1831098"/>
            <a:ext cx="7315200" cy="4417302"/>
          </a:xfrm>
        </p:spPr>
        <p:txBody>
          <a:bodyPr/>
          <a:lstStyle/>
          <a:p>
            <a:pPr eaLnBrk="1" hangingPunct="1">
              <a:lnSpc>
                <a:spcPct val="80000"/>
              </a:lnSpc>
            </a:pPr>
            <a:endParaRPr lang="en-US" sz="2800" dirty="0"/>
          </a:p>
          <a:p>
            <a:pPr eaLnBrk="1" hangingPunct="1">
              <a:lnSpc>
                <a:spcPct val="80000"/>
              </a:lnSpc>
            </a:pPr>
            <a:r>
              <a:rPr lang="en-US" sz="2800" dirty="0"/>
              <a:t>The pattern of the ahistorical community studies set in Italy’s most remote areas—almost entirely in the mainland south and the two islands—continued as a number of foreign anthropologists began to venture into Italy in the 1950s and early 1960s</a:t>
            </a:r>
          </a:p>
          <a:p>
            <a:pPr eaLnBrk="1" hangingPunct="1">
              <a:lnSpc>
                <a:spcPct val="80000"/>
              </a:lnSpc>
            </a:pPr>
            <a:endParaRPr lang="en-US" sz="2800" dirty="0"/>
          </a:p>
          <a:p>
            <a:pPr lvl="1" eaLnBrk="1" hangingPunct="1">
              <a:lnSpc>
                <a:spcPct val="80000"/>
              </a:lnSpc>
            </a:pPr>
            <a:r>
              <a:rPr lang="en-US" sz="2400" dirty="0"/>
              <a:t>Topics such as honor and sham on the cultural level, and local-level patterns of family, kinship, and patron-client relations on the social level, dominated the work done in these years </a:t>
            </a:r>
            <a:r>
              <a:rPr lang="en-US" sz="1200" dirty="0"/>
              <a:t>(73-74)</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8643" name="Rectangle 3"/>
          <p:cNvSpPr>
            <a:spLocks noGrp="1" noChangeArrowheads="1"/>
          </p:cNvSpPr>
          <p:nvPr>
            <p:ph type="body" idx="1"/>
          </p:nvPr>
        </p:nvSpPr>
        <p:spPr>
          <a:xfrm>
            <a:off x="914400" y="1916394"/>
            <a:ext cx="7315200" cy="4179606"/>
          </a:xfrm>
        </p:spPr>
        <p:txBody>
          <a:bodyPr/>
          <a:lstStyle/>
          <a:p>
            <a:pPr eaLnBrk="1" hangingPunct="1"/>
            <a:endParaRPr lang="en-US" dirty="0"/>
          </a:p>
          <a:p>
            <a:pPr eaLnBrk="1" hangingPunct="1"/>
            <a:r>
              <a:rPr lang="en-US" dirty="0"/>
              <a:t>Major changes began to take place in the late 1960s, changes traceable to developments in anthropology that can only be understood against the broader context of what was going on in the American society at the time. </a:t>
            </a:r>
            <a:r>
              <a:rPr lang="en-US" sz="1600" dirty="0"/>
              <a:t>(74)</a:t>
            </a:r>
            <a:endParaRPr lang="en-US" dirty="0"/>
          </a:p>
          <a:p>
            <a:pPr eaLnBrk="1" hangingPunct="1">
              <a:buFontTx/>
              <a:buNone/>
            </a:pPr>
            <a:endParaRPr lang="en-US" sz="1600" dirty="0"/>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9667" name="Rectangle 3"/>
          <p:cNvSpPr>
            <a:spLocks noGrp="1" noChangeArrowheads="1"/>
          </p:cNvSpPr>
          <p:nvPr>
            <p:ph type="body" idx="1"/>
          </p:nvPr>
        </p:nvSpPr>
        <p:spPr>
          <a:xfrm>
            <a:off x="914400" y="1840194"/>
            <a:ext cx="7315200" cy="4179606"/>
          </a:xfrm>
        </p:spPr>
        <p:txBody>
          <a:bodyPr/>
          <a:lstStyle/>
          <a:p>
            <a:pPr eaLnBrk="1" hangingPunct="1">
              <a:lnSpc>
                <a:spcPct val="90000"/>
              </a:lnSpc>
            </a:pPr>
            <a:endParaRPr lang="en-US" dirty="0"/>
          </a:p>
          <a:p>
            <a:pPr eaLnBrk="1" hangingPunct="1">
              <a:lnSpc>
                <a:spcPct val="90000"/>
              </a:lnSpc>
            </a:pPr>
            <a:r>
              <a:rPr lang="en-US" dirty="0"/>
              <a:t>“The influence of various forms of leftist political currents in the United States and Europe led to both a heightened interest in political economy and a new view of the poor that saw them not </a:t>
            </a:r>
            <a:r>
              <a:rPr lang="en-US" dirty="0" err="1"/>
              <a:t>folkloristically</a:t>
            </a:r>
            <a:r>
              <a:rPr lang="en-US" dirty="0"/>
              <a:t> but, in adaptive terms, as victims of exploitation.” </a:t>
            </a:r>
            <a:r>
              <a:rPr lang="en-US" sz="1600" dirty="0"/>
              <a:t>(74)</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0691" name="Rectangle 3"/>
          <p:cNvSpPr>
            <a:spLocks noGrp="1" noChangeArrowheads="1"/>
          </p:cNvSpPr>
          <p:nvPr>
            <p:ph type="body" idx="1"/>
          </p:nvPr>
        </p:nvSpPr>
        <p:spPr/>
        <p:txBody>
          <a:bodyPr/>
          <a:lstStyle/>
          <a:p>
            <a:pPr eaLnBrk="1" hangingPunct="1"/>
            <a:endParaRPr lang="en-US"/>
          </a:p>
          <a:p>
            <a:pPr eaLnBrk="1" hangingPunct="1"/>
            <a:endParaRPr lang="en-US"/>
          </a:p>
          <a:p>
            <a:pPr eaLnBrk="1" hangingPunct="1"/>
            <a:r>
              <a:rPr lang="en-US"/>
              <a:t>“Back then many of us were exercised about the ’culture of poverty’ thesis propounded by Oscar Lewis and taken up by Daniel Moynihan and others in the American public policy arena.” </a:t>
            </a:r>
            <a:r>
              <a:rPr lang="en-US" sz="1600"/>
              <a:t>(74)</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5322051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body" idx="1"/>
          </p:nvPr>
        </p:nvSpPr>
        <p:spPr>
          <a:xfrm>
            <a:off x="914400" y="685800"/>
            <a:ext cx="5557838" cy="2132013"/>
          </a:xfrm>
        </p:spPr>
        <p:txBody>
          <a:bodyPr/>
          <a:lstStyle/>
          <a:p>
            <a:pPr eaLnBrk="1" hangingPunct="1">
              <a:lnSpc>
                <a:spcPct val="110000"/>
              </a:lnSpc>
              <a:buFontTx/>
              <a:buNone/>
            </a:pPr>
            <a:r>
              <a:rPr lang="en-US" sz="4400" b="1"/>
              <a:t>Oscar Lewis</a:t>
            </a:r>
            <a:endParaRPr lang="en-US" sz="2400" b="1"/>
          </a:p>
        </p:txBody>
      </p:sp>
      <p:pic>
        <p:nvPicPr>
          <p:cNvPr id="371715" name="Picture 3"/>
          <p:cNvPicPr>
            <a:picLocks noChangeAspect="1" noChangeArrowheads="1"/>
          </p:cNvPicPr>
          <p:nvPr/>
        </p:nvPicPr>
        <p:blipFill>
          <a:blip r:embed="rId2" cstate="print"/>
          <a:srcRect/>
          <a:stretch>
            <a:fillRect/>
          </a:stretch>
        </p:blipFill>
        <p:spPr bwMode="auto">
          <a:xfrm>
            <a:off x="4419600" y="2895600"/>
            <a:ext cx="3276600" cy="3262991"/>
          </a:xfrm>
          <a:prstGeom prst="rect">
            <a:avLst/>
          </a:prstGeom>
          <a:noFill/>
          <a:ln w="28575" algn="ctr">
            <a:noFill/>
            <a:miter lim="800000"/>
            <a:headEnd/>
            <a:tailEnd/>
          </a:ln>
        </p:spPr>
      </p:pic>
      <p:pic>
        <p:nvPicPr>
          <p:cNvPr id="371716" name="Picture 4"/>
          <p:cNvPicPr>
            <a:picLocks noChangeAspect="1" noChangeArrowheads="1"/>
          </p:cNvPicPr>
          <p:nvPr/>
        </p:nvPicPr>
        <p:blipFill>
          <a:blip r:embed="rId3" cstate="print"/>
          <a:srcRect/>
          <a:stretch>
            <a:fillRect/>
          </a:stretch>
        </p:blipFill>
        <p:spPr bwMode="auto">
          <a:xfrm>
            <a:off x="2133600" y="2895600"/>
            <a:ext cx="2019300" cy="3333750"/>
          </a:xfrm>
          <a:prstGeom prst="rect">
            <a:avLst/>
          </a:prstGeom>
          <a:noFill/>
          <a:ln w="28575" algn="ctr">
            <a:noFill/>
            <a:miter lim="800000"/>
            <a:headEnd/>
            <a:tailEnd/>
          </a:ln>
        </p:spPr>
      </p:pic>
      <p:sp>
        <p:nvSpPr>
          <p:cNvPr id="371717" name="Rectangle 6"/>
          <p:cNvSpPr>
            <a:spLocks noChangeArrowheads="1"/>
          </p:cNvSpPr>
          <p:nvPr/>
        </p:nvSpPr>
        <p:spPr bwMode="auto">
          <a:xfrm>
            <a:off x="533400" y="1828800"/>
            <a:ext cx="8153400" cy="727075"/>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Verdana" pitchFamily="34" charset="0"/>
                <a:ea typeface="+mn-ea"/>
                <a:cs typeface="+mn-cs"/>
              </a:rPr>
              <a:t>Life in a Mexican Village: Tepoztlan Restudied</a:t>
            </a:r>
          </a:p>
          <a:p>
            <a:pPr marL="457200" marR="0" lvl="1"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Verdana" pitchFamily="34" charset="0"/>
                <a:ea typeface="+mn-ea"/>
                <a:cs typeface="+mn-cs"/>
              </a:rPr>
              <a:t>	1951 Urbana, IL: University of Illinois Press.</a:t>
            </a:r>
          </a:p>
        </p:txBody>
      </p:sp>
      <p:sp>
        <p:nvSpPr>
          <p:cNvPr id="7" name="TextBox 6">
            <a:extLst>
              <a:ext uri="{FF2B5EF4-FFF2-40B4-BE49-F238E27FC236}">
                <a16:creationId xmlns:a16="http://schemas.microsoft.com/office/drawing/2014/main" id="{C3BD927A-D83C-4400-9959-1393BD7CF700}"/>
              </a:ext>
            </a:extLst>
          </p:cNvPr>
          <p:cNvSpPr txBox="1"/>
          <p:nvPr/>
        </p:nvSpPr>
        <p:spPr>
          <a:xfrm>
            <a:off x="2286000" y="6243935"/>
            <a:ext cx="4572000" cy="461665"/>
          </a:xfrm>
          <a:prstGeom prst="rect">
            <a:avLst/>
          </a:prstGeom>
          <a:noFill/>
        </p:spPr>
        <p:txBody>
          <a:bodyPr wrap="square">
            <a:spAutoFit/>
          </a:bodyPr>
          <a:lstStyle/>
          <a:p>
            <a:r>
              <a:rPr lang="en-US" sz="2400" b="0" i="0" dirty="0"/>
              <a:t>became</a:t>
            </a:r>
            <a:r>
              <a:rPr lang="en-US" sz="2400" b="0" dirty="0"/>
              <a:t> models</a:t>
            </a:r>
          </a:p>
        </p:txBody>
      </p:sp>
    </p:spTree>
    <p:extLst>
      <p:ext uri="{BB962C8B-B14F-4D97-AF65-F5344CB8AC3E}">
        <p14:creationId xmlns:p14="http://schemas.microsoft.com/office/powerpoint/2010/main" val="407621529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2739" name="Rectangle 3"/>
          <p:cNvSpPr>
            <a:spLocks noGrp="1" noChangeArrowheads="1"/>
          </p:cNvSpPr>
          <p:nvPr>
            <p:ph type="body" idx="1"/>
          </p:nvPr>
        </p:nvSpPr>
        <p:spPr>
          <a:xfrm>
            <a:off x="914400" y="1600200"/>
            <a:ext cx="7315200" cy="4653582"/>
          </a:xfrm>
        </p:spPr>
        <p:txBody>
          <a:bodyPr/>
          <a:lstStyle/>
          <a:p>
            <a:pPr eaLnBrk="1" hangingPunct="1">
              <a:lnSpc>
                <a:spcPct val="90000"/>
              </a:lnSpc>
            </a:pPr>
            <a:r>
              <a:rPr lang="en-US" dirty="0"/>
              <a:t>American Anthropology in Italy, 1975-1994</a:t>
            </a:r>
          </a:p>
          <a:p>
            <a:pPr eaLnBrk="1" hangingPunct="1">
              <a:lnSpc>
                <a:spcPct val="90000"/>
              </a:lnSpc>
            </a:pPr>
            <a:endParaRPr lang="en-US" sz="1000" dirty="0"/>
          </a:p>
          <a:p>
            <a:pPr lvl="1" eaLnBrk="1" hangingPunct="1">
              <a:lnSpc>
                <a:spcPct val="90000"/>
              </a:lnSpc>
            </a:pPr>
            <a:r>
              <a:rPr lang="en-US" dirty="0"/>
              <a:t>The choice of research sites made by American anthropologists working in Italy continued their “attachment to working on Italy’s to main islands”</a:t>
            </a:r>
          </a:p>
          <a:p>
            <a:pPr lvl="1" eaLnBrk="1" hangingPunct="1">
              <a:lnSpc>
                <a:spcPct val="90000"/>
              </a:lnSpc>
            </a:pPr>
            <a:endParaRPr lang="en-US" dirty="0"/>
          </a:p>
          <a:p>
            <a:pPr lvl="3" eaLnBrk="1" hangingPunct="1">
              <a:lnSpc>
                <a:spcPct val="90000"/>
              </a:lnSpc>
            </a:pPr>
            <a:r>
              <a:rPr lang="en-US" dirty="0"/>
              <a:t>Including at least 7 anthropologists on Sicily alone</a:t>
            </a:r>
          </a:p>
          <a:p>
            <a:pPr lvl="3" eaLnBrk="1" hangingPunct="1">
              <a:lnSpc>
                <a:spcPct val="90000"/>
              </a:lnSpc>
            </a:pPr>
            <a:endParaRPr lang="en-US" dirty="0"/>
          </a:p>
          <a:p>
            <a:pPr lvl="3" eaLnBrk="1" hangingPunct="1">
              <a:lnSpc>
                <a:spcPct val="90000"/>
              </a:lnSpc>
            </a:pPr>
            <a:r>
              <a:rPr lang="en-US" dirty="0"/>
              <a:t>at least 3 anthropologists for Sardinia </a:t>
            </a:r>
            <a:r>
              <a:rPr lang="en-US" sz="1600" dirty="0"/>
              <a:t>(75)</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3763" name="Rectangle 3"/>
          <p:cNvSpPr>
            <a:spLocks noGrp="1" noChangeArrowheads="1"/>
          </p:cNvSpPr>
          <p:nvPr>
            <p:ph type="body" idx="1"/>
          </p:nvPr>
        </p:nvSpPr>
        <p:spPr>
          <a:xfrm>
            <a:off x="914400" y="1600200"/>
            <a:ext cx="7315200" cy="4949047"/>
          </a:xfrm>
        </p:spPr>
        <p:txBody>
          <a:bodyPr/>
          <a:lstStyle/>
          <a:p>
            <a:pPr eaLnBrk="1" hangingPunct="1">
              <a:lnSpc>
                <a:spcPct val="90000"/>
              </a:lnSpc>
            </a:pPr>
            <a:r>
              <a:rPr lang="en-US" dirty="0">
                <a:solidFill>
                  <a:schemeClr val="accent1"/>
                </a:solidFill>
              </a:rPr>
              <a:t>American Anthropology in Italy, 1975-1994</a:t>
            </a:r>
          </a:p>
          <a:p>
            <a:pPr eaLnBrk="1" hangingPunct="1">
              <a:lnSpc>
                <a:spcPct val="90000"/>
              </a:lnSpc>
            </a:pPr>
            <a:endParaRPr lang="en-US" sz="1200" dirty="0"/>
          </a:p>
          <a:p>
            <a:pPr lvl="1" eaLnBrk="1" hangingPunct="1">
              <a:lnSpc>
                <a:spcPct val="90000"/>
              </a:lnSpc>
            </a:pPr>
            <a:r>
              <a:rPr lang="en-US" dirty="0"/>
              <a:t>By contrast, 5 anthropologists have published work in Central Italy</a:t>
            </a:r>
          </a:p>
          <a:p>
            <a:pPr lvl="1" eaLnBrk="1" hangingPunct="1">
              <a:lnSpc>
                <a:spcPct val="90000"/>
              </a:lnSpc>
            </a:pPr>
            <a:endParaRPr lang="en-US" dirty="0"/>
          </a:p>
          <a:p>
            <a:pPr lvl="1" eaLnBrk="1" hangingPunct="1">
              <a:lnSpc>
                <a:spcPct val="90000"/>
              </a:lnSpc>
            </a:pPr>
            <a:r>
              <a:rPr lang="en-US" dirty="0"/>
              <a:t>Of the 13 American scholars who have published monographs 1975-1994 based on Italian fieldwork, only 3 did their work in the northern half of the country (that is north of Umbria)</a:t>
            </a:r>
            <a:r>
              <a:rPr lang="en-US" sz="1600" dirty="0"/>
              <a:t> (76)</a:t>
            </a:r>
          </a:p>
          <a:p>
            <a:pPr lvl="1" eaLnBrk="1" hangingPunct="1">
              <a:lnSpc>
                <a:spcPct val="90000"/>
              </a:lnSpc>
            </a:pPr>
            <a:endParaRPr lang="en-US" sz="2000" dirty="0"/>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4787" name="Rectangle 3"/>
          <p:cNvSpPr>
            <a:spLocks noGrp="1" noChangeArrowheads="1"/>
          </p:cNvSpPr>
          <p:nvPr>
            <p:ph type="body" idx="1"/>
          </p:nvPr>
        </p:nvSpPr>
        <p:spPr>
          <a:xfrm>
            <a:off x="914400" y="1600200"/>
            <a:ext cx="7315200" cy="4949047"/>
          </a:xfrm>
        </p:spPr>
        <p:txBody>
          <a:bodyPr/>
          <a:lstStyle/>
          <a:p>
            <a:pPr eaLnBrk="1" hangingPunct="1">
              <a:lnSpc>
                <a:spcPct val="90000"/>
              </a:lnSpc>
            </a:pPr>
            <a:r>
              <a:rPr lang="en-US" dirty="0">
                <a:solidFill>
                  <a:schemeClr val="accent1"/>
                </a:solidFill>
              </a:rPr>
              <a:t>American Anthropology in Italy, 1975-1994</a:t>
            </a:r>
          </a:p>
          <a:p>
            <a:pPr eaLnBrk="1" hangingPunct="1">
              <a:lnSpc>
                <a:spcPct val="90000"/>
              </a:lnSpc>
            </a:pPr>
            <a:endParaRPr lang="en-US" sz="1200" dirty="0"/>
          </a:p>
          <a:p>
            <a:pPr lvl="1" eaLnBrk="1" hangingPunct="1">
              <a:lnSpc>
                <a:spcPct val="90000"/>
              </a:lnSpc>
            </a:pPr>
            <a:r>
              <a:rPr lang="en-US" dirty="0">
                <a:solidFill>
                  <a:schemeClr val="accent1"/>
                </a:solidFill>
              </a:rPr>
              <a:t>By contrast, 5 anthropologists have published work in Central Italy</a:t>
            </a:r>
          </a:p>
          <a:p>
            <a:pPr lvl="1" eaLnBrk="1" hangingPunct="1">
              <a:lnSpc>
                <a:spcPct val="90000"/>
              </a:lnSpc>
            </a:pPr>
            <a:endParaRPr lang="en-US" dirty="0">
              <a:solidFill>
                <a:schemeClr val="accent1"/>
              </a:solidFill>
            </a:endParaRPr>
          </a:p>
          <a:p>
            <a:pPr lvl="1" eaLnBrk="1" hangingPunct="1">
              <a:lnSpc>
                <a:spcPct val="90000"/>
              </a:lnSpc>
            </a:pPr>
            <a:r>
              <a:rPr lang="en-US" dirty="0">
                <a:solidFill>
                  <a:schemeClr val="accent1"/>
                </a:solidFill>
              </a:rPr>
              <a:t>Of the 13 American scholars who have published monographs 1975-1994 based on Italian fieldwork, only 3 did their work in the</a:t>
            </a:r>
            <a:r>
              <a:rPr lang="en-US" dirty="0"/>
              <a:t> northern half of the country (that is north of Umbria)</a:t>
            </a:r>
            <a:r>
              <a:rPr lang="en-US" sz="1600" dirty="0"/>
              <a:t> </a:t>
            </a:r>
            <a:r>
              <a:rPr lang="en-US" sz="1600" dirty="0">
                <a:solidFill>
                  <a:schemeClr val="accent1"/>
                </a:solidFill>
              </a:rPr>
              <a:t>(76)</a:t>
            </a:r>
          </a:p>
          <a:p>
            <a:pPr lvl="1" eaLnBrk="1" hangingPunct="1">
              <a:lnSpc>
                <a:spcPct val="90000"/>
              </a:lnSpc>
            </a:pPr>
            <a:endParaRPr lang="en-US" sz="2000" dirty="0">
              <a:solidFill>
                <a:schemeClr val="accent1"/>
              </a:solidFill>
            </a:endParaRP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303300954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5811" name="Rectangle 3"/>
          <p:cNvSpPr>
            <a:spLocks noGrp="1" noChangeArrowheads="1"/>
          </p:cNvSpPr>
          <p:nvPr>
            <p:ph type="body" idx="1"/>
          </p:nvPr>
        </p:nvSpPr>
        <p:spPr>
          <a:xfrm>
            <a:off x="914400" y="1600200"/>
            <a:ext cx="7315200" cy="4949047"/>
          </a:xfrm>
        </p:spPr>
        <p:txBody>
          <a:bodyPr/>
          <a:lstStyle/>
          <a:p>
            <a:pPr eaLnBrk="1" hangingPunct="1">
              <a:lnSpc>
                <a:spcPct val="90000"/>
              </a:lnSpc>
            </a:pPr>
            <a:r>
              <a:rPr lang="en-US" dirty="0">
                <a:solidFill>
                  <a:schemeClr val="accent1"/>
                </a:solidFill>
              </a:rPr>
              <a:t>American Anthropology in Italy, 1975-1994</a:t>
            </a:r>
          </a:p>
          <a:p>
            <a:pPr eaLnBrk="1" hangingPunct="1">
              <a:lnSpc>
                <a:spcPct val="90000"/>
              </a:lnSpc>
            </a:pPr>
            <a:endParaRPr lang="en-US" sz="1200" dirty="0"/>
          </a:p>
          <a:p>
            <a:pPr lvl="1" eaLnBrk="1" hangingPunct="1">
              <a:lnSpc>
                <a:spcPct val="90000"/>
              </a:lnSpc>
            </a:pPr>
            <a:r>
              <a:rPr lang="en-US" dirty="0"/>
              <a:t>By contrast, 5 anthropologists have published work in Central Italy</a:t>
            </a:r>
          </a:p>
          <a:p>
            <a:pPr lvl="1" eaLnBrk="1" hangingPunct="1">
              <a:lnSpc>
                <a:spcPct val="90000"/>
              </a:lnSpc>
            </a:pPr>
            <a:endParaRPr lang="en-US" dirty="0"/>
          </a:p>
          <a:p>
            <a:pPr lvl="1" eaLnBrk="1" hangingPunct="1">
              <a:lnSpc>
                <a:spcPct val="90000"/>
              </a:lnSpc>
            </a:pPr>
            <a:r>
              <a:rPr lang="en-US" dirty="0"/>
              <a:t>Of the 13 American scholars who have published monographs 1975-1994 based on Italian fieldwork, only 3 did their work in the northern half of the country (that is north of Umbria)</a:t>
            </a:r>
            <a:r>
              <a:rPr lang="en-US" sz="1600" dirty="0"/>
              <a:t> (76)</a:t>
            </a:r>
          </a:p>
          <a:p>
            <a:pPr lvl="1" eaLnBrk="1" hangingPunct="1">
              <a:lnSpc>
                <a:spcPct val="90000"/>
              </a:lnSpc>
            </a:pPr>
            <a:endParaRPr lang="en-US" sz="2000" dirty="0"/>
          </a:p>
        </p:txBody>
      </p:sp>
      <p:pic>
        <p:nvPicPr>
          <p:cNvPr id="375813" name="Picture 5"/>
          <p:cNvPicPr>
            <a:picLocks noChangeAspect="1" noChangeArrowheads="1"/>
          </p:cNvPicPr>
          <p:nvPr/>
        </p:nvPicPr>
        <p:blipFill>
          <a:blip r:embed="rId2" cstate="print"/>
          <a:srcRect/>
          <a:stretch>
            <a:fillRect/>
          </a:stretch>
        </p:blipFill>
        <p:spPr bwMode="auto">
          <a:xfrm>
            <a:off x="3505200" y="3724275"/>
            <a:ext cx="2095500" cy="2447925"/>
          </a:xfrm>
          <a:prstGeom prst="rect">
            <a:avLst/>
          </a:prstGeom>
          <a:noFill/>
          <a:ln w="9525">
            <a:noFill/>
            <a:miter lim="800000"/>
            <a:headEnd/>
            <a:tailEnd/>
          </a:ln>
        </p:spPr>
      </p:pic>
      <p:sp>
        <p:nvSpPr>
          <p:cNvPr id="6"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6835" name="Rectangle 3"/>
          <p:cNvSpPr>
            <a:spLocks noGrp="1" noChangeArrowheads="1"/>
          </p:cNvSpPr>
          <p:nvPr>
            <p:ph type="body" idx="1"/>
          </p:nvPr>
        </p:nvSpPr>
        <p:spPr/>
        <p:txBody>
          <a:bodyPr/>
          <a:lstStyle/>
          <a:p>
            <a:pPr eaLnBrk="1" hangingPunct="1">
              <a:lnSpc>
                <a:spcPct val="90000"/>
              </a:lnSpc>
            </a:pPr>
            <a:r>
              <a:rPr lang="en-US" sz="2400" dirty="0"/>
              <a:t>There is “...Not only a heavy concentration in the southern third of the country, but a strong tendency for the relatively few anthropologists working in the northern two-thirds of the country to work in small, generally peripheral communities.”</a:t>
            </a:r>
          </a:p>
          <a:p>
            <a:pPr eaLnBrk="1" hangingPunct="1">
              <a:lnSpc>
                <a:spcPct val="90000"/>
              </a:lnSpc>
            </a:pPr>
            <a:endParaRPr lang="en-US" sz="2400" dirty="0"/>
          </a:p>
          <a:p>
            <a:pPr eaLnBrk="1" hangingPunct="1">
              <a:lnSpc>
                <a:spcPct val="90000"/>
              </a:lnSpc>
            </a:pPr>
            <a:r>
              <a:rPr lang="en-US" sz="2400" dirty="0"/>
              <a:t>Although the northern third of the country is primarily urban, and filled with important cities like Milan, Turin, Genoa, and Venice, not to mention such important provincial centers as Brescia, Verona, Parma, and Modena, American anthropologists have studiously avoided such centers.” </a:t>
            </a:r>
            <a:r>
              <a:rPr lang="en-US" sz="1400" dirty="0"/>
              <a:t>(76)</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7859" name="Rectangle 3"/>
          <p:cNvSpPr>
            <a:spLocks noGrp="1" noChangeArrowheads="1"/>
          </p:cNvSpPr>
          <p:nvPr>
            <p:ph type="body" idx="1"/>
          </p:nvPr>
        </p:nvSpPr>
        <p:spPr>
          <a:xfrm>
            <a:off x="914400" y="1600200"/>
            <a:ext cx="7315200" cy="4272965"/>
          </a:xfrm>
        </p:spPr>
        <p:txBody>
          <a:bodyPr/>
          <a:lstStyle/>
          <a:p>
            <a:pPr eaLnBrk="1" hangingPunct="1">
              <a:lnSpc>
                <a:spcPct val="80000"/>
              </a:lnSpc>
            </a:pPr>
            <a:endParaRPr lang="en-US" sz="2800" dirty="0"/>
          </a:p>
          <a:p>
            <a:pPr eaLnBrk="1" hangingPunct="1">
              <a:lnSpc>
                <a:spcPct val="80000"/>
              </a:lnSpc>
            </a:pPr>
            <a:r>
              <a:rPr lang="en-US" dirty="0"/>
              <a:t>Adding British anthropologists to </a:t>
            </a:r>
            <a:r>
              <a:rPr lang="en-US" dirty="0" err="1"/>
              <a:t>Kertzer’s</a:t>
            </a:r>
            <a:r>
              <a:rPr lang="en-US" dirty="0"/>
              <a:t> analysis would not alter the picture of where the anthropologists have chosen to work</a:t>
            </a:r>
          </a:p>
          <a:p>
            <a:pPr eaLnBrk="1" hangingPunct="1">
              <a:lnSpc>
                <a:spcPct val="80000"/>
              </a:lnSpc>
            </a:pPr>
            <a:endParaRPr lang="en-US" sz="2000" dirty="0"/>
          </a:p>
          <a:p>
            <a:pPr lvl="1" eaLnBrk="1" hangingPunct="1">
              <a:lnSpc>
                <a:spcPct val="80000"/>
              </a:lnSpc>
            </a:pPr>
            <a:r>
              <a:rPr lang="en-US" sz="2400" dirty="0"/>
              <a:t>The best British anthropology conducted in Italy have been done in the rural south</a:t>
            </a:r>
          </a:p>
          <a:p>
            <a:pPr lvl="1" eaLnBrk="1" hangingPunct="1">
              <a:lnSpc>
                <a:spcPct val="80000"/>
              </a:lnSpc>
            </a:pPr>
            <a:endParaRPr lang="en-US" sz="2400" dirty="0"/>
          </a:p>
          <a:p>
            <a:pPr lvl="3" eaLnBrk="1" hangingPunct="1">
              <a:lnSpc>
                <a:spcPct val="110000"/>
              </a:lnSpc>
            </a:pPr>
            <a:r>
              <a:rPr lang="en-US" sz="1800" dirty="0"/>
              <a:t>John Davis’s (1973) study of </a:t>
            </a:r>
            <a:r>
              <a:rPr lang="en-US" sz="1800" dirty="0" err="1"/>
              <a:t>Pisticci</a:t>
            </a:r>
            <a:endParaRPr lang="en-US" sz="1800" dirty="0"/>
          </a:p>
          <a:p>
            <a:pPr lvl="3" eaLnBrk="1" hangingPunct="1">
              <a:lnSpc>
                <a:spcPct val="110000"/>
              </a:lnSpc>
            </a:pPr>
            <a:r>
              <a:rPr lang="en-US" sz="1800" dirty="0"/>
              <a:t>Caroline White’s (1980)  study of the </a:t>
            </a:r>
            <a:r>
              <a:rPr lang="en-US" sz="1800" dirty="0" err="1"/>
              <a:t>Fucino</a:t>
            </a:r>
            <a:r>
              <a:rPr lang="en-US" sz="1800" dirty="0"/>
              <a:t> area </a:t>
            </a:r>
            <a:r>
              <a:rPr lang="en-US" sz="1000" dirty="0"/>
              <a:t> (78)</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8883" name="Rectangle 3"/>
          <p:cNvSpPr>
            <a:spLocks noGrp="1" noChangeArrowheads="1"/>
          </p:cNvSpPr>
          <p:nvPr>
            <p:ph type="body" idx="1"/>
          </p:nvPr>
        </p:nvSpPr>
        <p:spPr>
          <a:xfrm>
            <a:off x="914400" y="1931682"/>
            <a:ext cx="7315200" cy="3859518"/>
          </a:xfrm>
        </p:spPr>
        <p:txBody>
          <a:bodyPr/>
          <a:lstStyle/>
          <a:p>
            <a:pPr eaLnBrk="1" hangingPunct="1"/>
            <a:endParaRPr lang="en-US" dirty="0"/>
          </a:p>
          <a:p>
            <a:pPr eaLnBrk="1" hangingPunct="1"/>
            <a:r>
              <a:rPr lang="en-US" dirty="0"/>
              <a:t>Those doing historical research, rather than fieldwork, partially escape this pattern</a:t>
            </a:r>
          </a:p>
          <a:p>
            <a:pPr eaLnBrk="1" hangingPunct="1"/>
            <a:endParaRPr lang="en-US" sz="1800" dirty="0"/>
          </a:p>
          <a:p>
            <a:pPr lvl="2" eaLnBrk="1" hangingPunct="1"/>
            <a:r>
              <a:rPr lang="en-US" dirty="0"/>
              <a:t>Horn (1991, 1994), Milan</a:t>
            </a:r>
          </a:p>
          <a:p>
            <a:pPr lvl="2" eaLnBrk="1" hangingPunct="1"/>
            <a:endParaRPr lang="en-US" dirty="0"/>
          </a:p>
          <a:p>
            <a:pPr lvl="2" eaLnBrk="1" hangingPunct="1"/>
            <a:r>
              <a:rPr lang="en-US" dirty="0" err="1"/>
              <a:t>Yanagisako</a:t>
            </a:r>
            <a:r>
              <a:rPr lang="en-US" dirty="0"/>
              <a:t> (1991), Como </a:t>
            </a:r>
            <a:r>
              <a:rPr lang="en-US" sz="1400" dirty="0"/>
              <a:t> (78)</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9907" name="Rectangle 3"/>
          <p:cNvSpPr>
            <a:spLocks noGrp="1" noChangeArrowheads="1"/>
          </p:cNvSpPr>
          <p:nvPr>
            <p:ph type="body" idx="1"/>
          </p:nvPr>
        </p:nvSpPr>
        <p:spPr>
          <a:xfrm>
            <a:off x="914400" y="1770995"/>
            <a:ext cx="7315200" cy="4401205"/>
          </a:xfrm>
        </p:spPr>
        <p:txBody>
          <a:bodyPr/>
          <a:lstStyle/>
          <a:p>
            <a:pPr eaLnBrk="1" hangingPunct="1"/>
            <a:r>
              <a:rPr lang="en-US" sz="2800" dirty="0"/>
              <a:t>And there have “important recent developments in the American anthropology of Italy” which are beginning to highlight…</a:t>
            </a:r>
          </a:p>
          <a:p>
            <a:pPr eaLnBrk="1" hangingPunct="1"/>
            <a:endParaRPr lang="en-US" sz="1400" dirty="0"/>
          </a:p>
          <a:p>
            <a:pPr lvl="1" eaLnBrk="1" hangingPunct="1"/>
            <a:r>
              <a:rPr lang="en-US" sz="2400" dirty="0"/>
              <a:t> small industry in central Italy</a:t>
            </a:r>
          </a:p>
          <a:p>
            <a:pPr lvl="1" eaLnBrk="1" hangingPunct="1"/>
            <a:endParaRPr lang="en-US" sz="1400" dirty="0"/>
          </a:p>
          <a:p>
            <a:pPr lvl="1" eaLnBrk="1" hangingPunct="1"/>
            <a:r>
              <a:rPr lang="en-US" sz="2400" dirty="0"/>
              <a:t>combined use of ethnography, oral history, and archival research in Sicily to provide valuable insights into the historical decline of fertility in Italy  </a:t>
            </a:r>
            <a:r>
              <a:rPr lang="en-US" sz="1400" dirty="0"/>
              <a:t>(76)</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0931" name="Rectangle 3"/>
          <p:cNvSpPr>
            <a:spLocks noGrp="1" noChangeArrowheads="1"/>
          </p:cNvSpPr>
          <p:nvPr>
            <p:ph type="body" idx="1"/>
          </p:nvPr>
        </p:nvSpPr>
        <p:spPr>
          <a:xfrm>
            <a:off x="914400" y="1905000"/>
            <a:ext cx="7315200" cy="3896451"/>
          </a:xfrm>
        </p:spPr>
        <p:txBody>
          <a:bodyPr/>
          <a:lstStyle/>
          <a:p>
            <a:pPr eaLnBrk="1" hangingPunct="1">
              <a:lnSpc>
                <a:spcPct val="90000"/>
              </a:lnSpc>
            </a:pPr>
            <a:endParaRPr lang="en-US" sz="2000" dirty="0"/>
          </a:p>
          <a:p>
            <a:pPr eaLnBrk="1" hangingPunct="1">
              <a:lnSpc>
                <a:spcPct val="90000"/>
              </a:lnSpc>
            </a:pPr>
            <a:r>
              <a:rPr lang="en-US" dirty="0"/>
              <a:t>Looking at the problem areas rather than the research site . . .</a:t>
            </a:r>
          </a:p>
          <a:p>
            <a:pPr eaLnBrk="1" hangingPunct="1">
              <a:lnSpc>
                <a:spcPct val="90000"/>
              </a:lnSpc>
            </a:pPr>
            <a:endParaRPr lang="en-US" sz="1800" dirty="0"/>
          </a:p>
          <a:p>
            <a:pPr lvl="1" eaLnBrk="1" hangingPunct="1">
              <a:lnSpc>
                <a:spcPct val="90000"/>
              </a:lnSpc>
            </a:pPr>
            <a:r>
              <a:rPr lang="en-US" dirty="0"/>
              <a:t>Diverse works focus more on history than on contemporary ethnography</a:t>
            </a:r>
          </a:p>
          <a:p>
            <a:pPr lvl="1" eaLnBrk="1" hangingPunct="1">
              <a:lnSpc>
                <a:spcPct val="90000"/>
              </a:lnSpc>
            </a:pPr>
            <a:endParaRPr lang="en-US" sz="1600" dirty="0"/>
          </a:p>
          <a:p>
            <a:pPr lvl="2" eaLnBrk="1" hangingPunct="1">
              <a:lnSpc>
                <a:spcPct val="90000"/>
              </a:lnSpc>
            </a:pPr>
            <a:r>
              <a:rPr lang="en-US" dirty="0"/>
              <a:t>Italy has been one of the most productive sites in the move of American anthropology towards history  </a:t>
            </a:r>
            <a:r>
              <a:rPr lang="en-US" sz="1400" dirty="0"/>
              <a:t>(76-77)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1955" name="Rectangle 3"/>
          <p:cNvSpPr>
            <a:spLocks noGrp="1" noChangeArrowheads="1"/>
          </p:cNvSpPr>
          <p:nvPr>
            <p:ph type="body" idx="1"/>
          </p:nvPr>
        </p:nvSpPr>
        <p:spPr>
          <a:xfrm>
            <a:off x="914400" y="1600200"/>
            <a:ext cx="7315200" cy="4468916"/>
          </a:xfrm>
        </p:spPr>
        <p:txBody>
          <a:bodyPr/>
          <a:lstStyle/>
          <a:p>
            <a:pPr eaLnBrk="1" hangingPunct="1">
              <a:lnSpc>
                <a:spcPct val="90000"/>
              </a:lnSpc>
            </a:pPr>
            <a:endParaRPr lang="en-US" dirty="0"/>
          </a:p>
          <a:p>
            <a:pPr eaLnBrk="1" hangingPunct="1">
              <a:lnSpc>
                <a:spcPct val="90000"/>
              </a:lnSpc>
            </a:pPr>
            <a:r>
              <a:rPr lang="en-US" dirty="0">
                <a:solidFill>
                  <a:schemeClr val="accent1"/>
                </a:solidFill>
              </a:rPr>
              <a:t>Looking at the</a:t>
            </a:r>
            <a:r>
              <a:rPr lang="en-US" dirty="0"/>
              <a:t> problem areas </a:t>
            </a:r>
            <a:r>
              <a:rPr lang="en-US" dirty="0">
                <a:solidFill>
                  <a:schemeClr val="accent1"/>
                </a:solidFill>
              </a:rPr>
              <a:t>rather than the research site . . .</a:t>
            </a:r>
          </a:p>
          <a:p>
            <a:pPr eaLnBrk="1" hangingPunct="1">
              <a:lnSpc>
                <a:spcPct val="90000"/>
              </a:lnSpc>
            </a:pPr>
            <a:endParaRPr lang="en-US" dirty="0">
              <a:solidFill>
                <a:schemeClr val="accent1"/>
              </a:solidFill>
            </a:endParaRPr>
          </a:p>
          <a:p>
            <a:pPr lvl="1" eaLnBrk="1" hangingPunct="1">
              <a:lnSpc>
                <a:spcPct val="90000"/>
              </a:lnSpc>
            </a:pPr>
            <a:r>
              <a:rPr lang="en-US" dirty="0">
                <a:solidFill>
                  <a:schemeClr val="accent1"/>
                </a:solidFill>
              </a:rPr>
              <a:t>Diverse works focus more on history than on contemporary ethnography</a:t>
            </a:r>
          </a:p>
          <a:p>
            <a:pPr lvl="1" eaLnBrk="1" hangingPunct="1">
              <a:lnSpc>
                <a:spcPct val="90000"/>
              </a:lnSpc>
            </a:pPr>
            <a:endParaRPr lang="en-US" dirty="0">
              <a:solidFill>
                <a:schemeClr val="accent1"/>
              </a:solidFill>
            </a:endParaRPr>
          </a:p>
          <a:p>
            <a:pPr lvl="2" eaLnBrk="1" hangingPunct="1">
              <a:lnSpc>
                <a:spcPct val="90000"/>
              </a:lnSpc>
            </a:pPr>
            <a:r>
              <a:rPr lang="en-US" dirty="0">
                <a:solidFill>
                  <a:schemeClr val="accent1"/>
                </a:solidFill>
              </a:rPr>
              <a:t>Italy has been one of the most productive sites in the move of American anthropology towards history  </a:t>
            </a:r>
            <a:r>
              <a:rPr lang="en-US" sz="1400" dirty="0">
                <a:solidFill>
                  <a:schemeClr val="accent1"/>
                </a:solidFill>
              </a:rPr>
              <a:t>(76-77)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2979" name="Rectangle 3"/>
          <p:cNvSpPr>
            <a:spLocks noGrp="1" noChangeArrowheads="1"/>
          </p:cNvSpPr>
          <p:nvPr>
            <p:ph type="body" idx="1"/>
          </p:nvPr>
        </p:nvSpPr>
        <p:spPr>
          <a:xfrm>
            <a:off x="914400" y="1600200"/>
            <a:ext cx="7315200" cy="4681282"/>
          </a:xfrm>
        </p:spPr>
        <p:txBody>
          <a:bodyPr/>
          <a:lstStyle/>
          <a:p>
            <a:pPr eaLnBrk="1" hangingPunct="1">
              <a:lnSpc>
                <a:spcPct val="90000"/>
              </a:lnSpc>
            </a:pPr>
            <a:r>
              <a:rPr lang="en-US" dirty="0"/>
              <a:t>Diverse works focus more on history than on contemporary ethnography</a:t>
            </a:r>
          </a:p>
          <a:p>
            <a:pPr lvl="1" eaLnBrk="1" hangingPunct="1">
              <a:lnSpc>
                <a:spcPct val="90000"/>
              </a:lnSpc>
            </a:pPr>
            <a:endParaRPr lang="en-US" sz="1600" dirty="0"/>
          </a:p>
          <a:p>
            <a:pPr lvl="2" eaLnBrk="1" hangingPunct="1">
              <a:lnSpc>
                <a:spcPct val="90000"/>
              </a:lnSpc>
            </a:pPr>
            <a:r>
              <a:rPr lang="en-US" dirty="0"/>
              <a:t>Medical topics</a:t>
            </a:r>
          </a:p>
          <a:p>
            <a:pPr lvl="2" eaLnBrk="1" hangingPunct="1">
              <a:lnSpc>
                <a:spcPct val="90000"/>
              </a:lnSpc>
            </a:pPr>
            <a:r>
              <a:rPr lang="en-US" dirty="0"/>
              <a:t>Demographic topics</a:t>
            </a:r>
          </a:p>
          <a:p>
            <a:pPr lvl="2" eaLnBrk="1" hangingPunct="1">
              <a:lnSpc>
                <a:spcPct val="90000"/>
              </a:lnSpc>
            </a:pPr>
            <a:r>
              <a:rPr lang="en-US" dirty="0"/>
              <a:t>Studies of the impact of out-migration and household organization</a:t>
            </a:r>
          </a:p>
          <a:p>
            <a:pPr lvl="2" eaLnBrk="1" hangingPunct="1">
              <a:lnSpc>
                <a:spcPct val="90000"/>
              </a:lnSpc>
            </a:pPr>
            <a:r>
              <a:rPr lang="en-US" dirty="0"/>
              <a:t>Role of the state and science in regulating reproduction in the Fascist era</a:t>
            </a:r>
          </a:p>
          <a:p>
            <a:pPr lvl="2" eaLnBrk="1" hangingPunct="1">
              <a:lnSpc>
                <a:spcPct val="90000"/>
              </a:lnSpc>
            </a:pPr>
            <a:r>
              <a:rPr lang="en-US" dirty="0"/>
              <a:t>Transformation of sharecropping</a:t>
            </a:r>
          </a:p>
          <a:p>
            <a:pPr lvl="2" eaLnBrk="1" hangingPunct="1">
              <a:lnSpc>
                <a:spcPct val="90000"/>
              </a:lnSpc>
            </a:pPr>
            <a:r>
              <a:rPr lang="en-US" dirty="0"/>
              <a:t>Institutionalization of infant abandonment  </a:t>
            </a:r>
            <a:r>
              <a:rPr lang="en-US" sz="1400" dirty="0"/>
              <a:t>(76-77)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4003" name="Rectangle 3"/>
          <p:cNvSpPr>
            <a:spLocks noGrp="1" noChangeArrowheads="1"/>
          </p:cNvSpPr>
          <p:nvPr>
            <p:ph type="body" idx="1"/>
          </p:nvPr>
        </p:nvSpPr>
        <p:spPr>
          <a:xfrm>
            <a:off x="914400" y="1600200"/>
            <a:ext cx="7315200" cy="3243965"/>
          </a:xfrm>
        </p:spPr>
        <p:txBody>
          <a:bodyPr/>
          <a:lstStyle/>
          <a:p>
            <a:pPr eaLnBrk="1" hangingPunct="1"/>
            <a:endParaRPr lang="en-US" dirty="0"/>
          </a:p>
          <a:p>
            <a:pPr eaLnBrk="1" hangingPunct="1"/>
            <a:endParaRPr lang="en-US" dirty="0"/>
          </a:p>
          <a:p>
            <a:pPr eaLnBrk="1" hangingPunct="1"/>
            <a:r>
              <a:rPr lang="en-US" dirty="0"/>
              <a:t>These studies often combine a focus on culture and social life with the recognition of the role of the state in producing historical change </a:t>
            </a:r>
            <a:r>
              <a:rPr lang="en-US" sz="1800" dirty="0"/>
              <a:t>(77)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5027" name="Rectangle 3"/>
          <p:cNvSpPr>
            <a:spLocks noGrp="1" noChangeArrowheads="1"/>
          </p:cNvSpPr>
          <p:nvPr>
            <p:ph type="body" idx="1"/>
          </p:nvPr>
        </p:nvSpPr>
        <p:spPr>
          <a:xfrm>
            <a:off x="914400" y="1600200"/>
            <a:ext cx="7315200" cy="4859792"/>
          </a:xfrm>
        </p:spPr>
        <p:txBody>
          <a:bodyPr/>
          <a:lstStyle/>
          <a:p>
            <a:pPr eaLnBrk="1" hangingPunct="1">
              <a:lnSpc>
                <a:spcPct val="90000"/>
              </a:lnSpc>
            </a:pPr>
            <a:r>
              <a:rPr lang="en-US" dirty="0"/>
              <a:t>Other studies include ...</a:t>
            </a:r>
          </a:p>
          <a:p>
            <a:pPr eaLnBrk="1" hangingPunct="1">
              <a:lnSpc>
                <a:spcPct val="90000"/>
              </a:lnSpc>
            </a:pPr>
            <a:endParaRPr lang="en-US" sz="1800" dirty="0"/>
          </a:p>
          <a:p>
            <a:pPr lvl="1" eaLnBrk="1" hangingPunct="1">
              <a:lnSpc>
                <a:spcPct val="90000"/>
              </a:lnSpc>
            </a:pPr>
            <a:r>
              <a:rPr lang="en-US" dirty="0"/>
              <a:t>Galt’s work on the impact of economic change on family organization in an Apulian community</a:t>
            </a:r>
          </a:p>
          <a:p>
            <a:pPr lvl="1" eaLnBrk="1" hangingPunct="1">
              <a:lnSpc>
                <a:spcPct val="90000"/>
              </a:lnSpc>
            </a:pPr>
            <a:endParaRPr lang="en-US" sz="1600" dirty="0"/>
          </a:p>
          <a:p>
            <a:pPr lvl="1" eaLnBrk="1" hangingPunct="1">
              <a:lnSpc>
                <a:spcPct val="90000"/>
              </a:lnSpc>
            </a:pPr>
            <a:r>
              <a:rPr lang="en-US" dirty="0"/>
              <a:t>John Davis’s “pioneering work on economy and kinship” in </a:t>
            </a:r>
            <a:r>
              <a:rPr lang="en-US" dirty="0" err="1"/>
              <a:t>Pisticci</a:t>
            </a:r>
            <a:r>
              <a:rPr lang="en-US" dirty="0"/>
              <a:t>, which illustrates why and how the historical dimension is so crucial to current anthropological work </a:t>
            </a:r>
            <a:r>
              <a:rPr lang="en-US" sz="1600" dirty="0"/>
              <a:t>(77)</a:t>
            </a:r>
            <a:endParaRPr lang="en-US" dirty="0"/>
          </a:p>
          <a:p>
            <a:pPr lvl="1" eaLnBrk="1" hangingPunct="1">
              <a:lnSpc>
                <a:spcPct val="90000"/>
              </a:lnSpc>
            </a:pPr>
            <a:endParaRPr lang="en-US" dirty="0"/>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6051" name="Rectangle 3"/>
          <p:cNvSpPr>
            <a:spLocks noGrp="1" noChangeArrowheads="1"/>
          </p:cNvSpPr>
          <p:nvPr>
            <p:ph type="body" idx="1"/>
          </p:nvPr>
        </p:nvSpPr>
        <p:spPr>
          <a:xfrm>
            <a:off x="914400" y="1924681"/>
            <a:ext cx="7315200" cy="3637919"/>
          </a:xfrm>
        </p:spPr>
        <p:txBody>
          <a:bodyPr/>
          <a:lstStyle/>
          <a:p>
            <a:pPr eaLnBrk="1" hangingPunct="1"/>
            <a:endParaRPr lang="en-US" dirty="0"/>
          </a:p>
          <a:p>
            <a:pPr eaLnBrk="1" hangingPunct="1"/>
            <a:r>
              <a:rPr lang="en-US" dirty="0"/>
              <a:t>These studies examine culture and social organization as ever-changing processes, and recognize the importance of using archival sources alongside the more traditional ethnographic methods </a:t>
            </a:r>
            <a:r>
              <a:rPr lang="en-US" sz="1800" dirty="0"/>
              <a:t>(77)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7075" name="Rectangle 3"/>
          <p:cNvSpPr>
            <a:spLocks noGrp="1" noChangeArrowheads="1"/>
          </p:cNvSpPr>
          <p:nvPr>
            <p:ph type="body" idx="1"/>
          </p:nvPr>
        </p:nvSpPr>
        <p:spPr/>
        <p:txBody>
          <a:bodyPr/>
          <a:lstStyle/>
          <a:p>
            <a:pPr eaLnBrk="1" hangingPunct="1">
              <a:lnSpc>
                <a:spcPct val="90000"/>
              </a:lnSpc>
            </a:pPr>
            <a:endParaRPr lang="en-US" sz="2800"/>
          </a:p>
          <a:p>
            <a:pPr eaLnBrk="1" hangingPunct="1">
              <a:lnSpc>
                <a:spcPct val="90000"/>
              </a:lnSpc>
            </a:pPr>
            <a:r>
              <a:rPr lang="en-US"/>
              <a:t>Conclusion</a:t>
            </a:r>
          </a:p>
          <a:p>
            <a:pPr eaLnBrk="1" hangingPunct="1">
              <a:lnSpc>
                <a:spcPct val="90000"/>
              </a:lnSpc>
            </a:pPr>
            <a:endParaRPr lang="en-US" sz="2800"/>
          </a:p>
          <a:p>
            <a:pPr lvl="1" eaLnBrk="1" hangingPunct="1">
              <a:lnSpc>
                <a:spcPct val="90000"/>
              </a:lnSpc>
            </a:pPr>
            <a:r>
              <a:rPr lang="en-US" sz="2400"/>
              <a:t>The self-critical mood identified variously with postmodernism, reflexivity, and anti-imperialism is important</a:t>
            </a:r>
          </a:p>
          <a:p>
            <a:pPr lvl="1" eaLnBrk="1" hangingPunct="1">
              <a:lnSpc>
                <a:spcPct val="90000"/>
              </a:lnSpc>
            </a:pPr>
            <a:endParaRPr lang="en-US" sz="2400"/>
          </a:p>
          <a:p>
            <a:pPr lvl="2" eaLnBrk="1" hangingPunct="1">
              <a:lnSpc>
                <a:spcPct val="90000"/>
              </a:lnSpc>
            </a:pPr>
            <a:r>
              <a:rPr lang="en-US" sz="2000"/>
              <a:t>“Are we engaged in manufacturing a bogus Other, in exoticizing the familiar?”</a:t>
            </a:r>
          </a:p>
          <a:p>
            <a:pPr lvl="2" eaLnBrk="1" hangingPunct="1">
              <a:lnSpc>
                <a:spcPct val="90000"/>
              </a:lnSpc>
            </a:pPr>
            <a:endParaRPr lang="en-US" sz="2000"/>
          </a:p>
          <a:p>
            <a:pPr lvl="2" eaLnBrk="1" hangingPunct="1">
              <a:lnSpc>
                <a:spcPct val="90000"/>
              </a:lnSpc>
            </a:pPr>
            <a:r>
              <a:rPr lang="en-US" sz="2000"/>
              <a:t>“And to the extent that we seem to be guilty of such impulses, what accounts for them?” </a:t>
            </a:r>
            <a:r>
              <a:rPr lang="en-US" sz="1200"/>
              <a:t>(77)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7528639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8099" name="Rectangle 3"/>
          <p:cNvSpPr>
            <a:spLocks noGrp="1" noChangeArrowheads="1"/>
          </p:cNvSpPr>
          <p:nvPr>
            <p:ph type="body" idx="1"/>
          </p:nvPr>
        </p:nvSpPr>
        <p:spPr/>
        <p:txBody>
          <a:bodyPr/>
          <a:lstStyle/>
          <a:p>
            <a:pPr eaLnBrk="1" hangingPunct="1">
              <a:lnSpc>
                <a:spcPct val="90000"/>
              </a:lnSpc>
            </a:pPr>
            <a:endParaRPr lang="en-US" sz="2800"/>
          </a:p>
          <a:p>
            <a:pPr eaLnBrk="1" hangingPunct="1">
              <a:lnSpc>
                <a:spcPct val="90000"/>
              </a:lnSpc>
            </a:pPr>
            <a:r>
              <a:rPr lang="en-US">
                <a:solidFill>
                  <a:schemeClr val="accent1"/>
                </a:solidFill>
              </a:rPr>
              <a:t>Conclusion</a:t>
            </a:r>
          </a:p>
          <a:p>
            <a:pPr eaLnBrk="1" hangingPunct="1">
              <a:lnSpc>
                <a:spcPct val="90000"/>
              </a:lnSpc>
            </a:pPr>
            <a:endParaRPr lang="en-US" sz="2800">
              <a:solidFill>
                <a:schemeClr val="accent1"/>
              </a:solidFill>
            </a:endParaRPr>
          </a:p>
          <a:p>
            <a:pPr lvl="1" eaLnBrk="1" hangingPunct="1">
              <a:lnSpc>
                <a:spcPct val="90000"/>
              </a:lnSpc>
            </a:pPr>
            <a:r>
              <a:rPr lang="en-US" sz="2400">
                <a:solidFill>
                  <a:schemeClr val="accent1"/>
                </a:solidFill>
              </a:rPr>
              <a:t>The self-critical mood identified variously with postmodernism, reflexivity, and anti-imperialism is important</a:t>
            </a:r>
          </a:p>
          <a:p>
            <a:pPr lvl="1" eaLnBrk="1" hangingPunct="1">
              <a:lnSpc>
                <a:spcPct val="90000"/>
              </a:lnSpc>
            </a:pPr>
            <a:endParaRPr lang="en-US" sz="2400">
              <a:solidFill>
                <a:schemeClr val="accent1"/>
              </a:solidFill>
            </a:endParaRPr>
          </a:p>
          <a:p>
            <a:pPr lvl="2" eaLnBrk="1" hangingPunct="1">
              <a:lnSpc>
                <a:spcPct val="90000"/>
              </a:lnSpc>
            </a:pPr>
            <a:r>
              <a:rPr lang="en-US" sz="2000"/>
              <a:t>“Are we engaged in manufacturing a bogus Other, in exoticizing the familiar?”</a:t>
            </a:r>
          </a:p>
          <a:p>
            <a:pPr lvl="2" eaLnBrk="1" hangingPunct="1">
              <a:lnSpc>
                <a:spcPct val="90000"/>
              </a:lnSpc>
            </a:pPr>
            <a:endParaRPr lang="en-US" sz="2000"/>
          </a:p>
          <a:p>
            <a:pPr lvl="2" eaLnBrk="1" hangingPunct="1">
              <a:lnSpc>
                <a:spcPct val="90000"/>
              </a:lnSpc>
            </a:pPr>
            <a:r>
              <a:rPr lang="en-US" sz="2000"/>
              <a:t>“And to the extent that we seem to be guilty of such impulses, what accounts for them?” </a:t>
            </a:r>
            <a:r>
              <a:rPr lang="en-US" sz="1200"/>
              <a:t>(77)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0146255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9123" name="Rectangle 3"/>
          <p:cNvSpPr>
            <a:spLocks noGrp="1" noChangeArrowheads="1"/>
          </p:cNvSpPr>
          <p:nvPr>
            <p:ph type="body" idx="1"/>
          </p:nvPr>
        </p:nvSpPr>
        <p:spPr/>
        <p:txBody>
          <a:bodyPr/>
          <a:lstStyle/>
          <a:p>
            <a:pPr eaLnBrk="1" hangingPunct="1">
              <a:lnSpc>
                <a:spcPct val="90000"/>
              </a:lnSpc>
            </a:pPr>
            <a:endParaRPr lang="en-US" sz="2800"/>
          </a:p>
          <a:p>
            <a:pPr eaLnBrk="1" hangingPunct="1">
              <a:lnSpc>
                <a:spcPct val="90000"/>
              </a:lnSpc>
            </a:pPr>
            <a:r>
              <a:rPr lang="en-US">
                <a:solidFill>
                  <a:schemeClr val="accent1"/>
                </a:solidFill>
              </a:rPr>
              <a:t>Conclusion</a:t>
            </a:r>
          </a:p>
          <a:p>
            <a:pPr eaLnBrk="1" hangingPunct="1">
              <a:lnSpc>
                <a:spcPct val="90000"/>
              </a:lnSpc>
            </a:pPr>
            <a:endParaRPr lang="en-US" sz="2800">
              <a:solidFill>
                <a:schemeClr val="accent1"/>
              </a:solidFill>
            </a:endParaRPr>
          </a:p>
          <a:p>
            <a:pPr lvl="1" eaLnBrk="1" hangingPunct="1">
              <a:lnSpc>
                <a:spcPct val="90000"/>
              </a:lnSpc>
            </a:pPr>
            <a:r>
              <a:rPr lang="en-US" sz="2400">
                <a:solidFill>
                  <a:schemeClr val="accent1"/>
                </a:solidFill>
              </a:rPr>
              <a:t>The self-critical mood identified variously with postmodernism, reflexivity, and anti-imperialism is important</a:t>
            </a:r>
          </a:p>
          <a:p>
            <a:pPr lvl="1" eaLnBrk="1" hangingPunct="1">
              <a:lnSpc>
                <a:spcPct val="90000"/>
              </a:lnSpc>
            </a:pPr>
            <a:endParaRPr lang="en-US" sz="2400">
              <a:solidFill>
                <a:schemeClr val="accent1"/>
              </a:solidFill>
            </a:endParaRPr>
          </a:p>
          <a:p>
            <a:pPr lvl="2" eaLnBrk="1" hangingPunct="1">
              <a:lnSpc>
                <a:spcPct val="90000"/>
              </a:lnSpc>
            </a:pPr>
            <a:r>
              <a:rPr lang="en-US" sz="2000"/>
              <a:t>“Are we engaged in manufacturing a bogus Other, in exoticizing the familiar?”</a:t>
            </a:r>
          </a:p>
          <a:p>
            <a:pPr lvl="2" eaLnBrk="1" hangingPunct="1">
              <a:lnSpc>
                <a:spcPct val="90000"/>
              </a:lnSpc>
            </a:pPr>
            <a:endParaRPr lang="en-US" sz="2000"/>
          </a:p>
          <a:p>
            <a:pPr lvl="2" eaLnBrk="1" hangingPunct="1">
              <a:lnSpc>
                <a:spcPct val="90000"/>
              </a:lnSpc>
            </a:pPr>
            <a:r>
              <a:rPr lang="en-US" sz="2000"/>
              <a:t>“And to the extent that we seem to be guilty of such impulses, what accounts for them?” </a:t>
            </a:r>
            <a:r>
              <a:rPr lang="en-US" sz="1200"/>
              <a:t>(77)</a:t>
            </a:r>
          </a:p>
        </p:txBody>
      </p:sp>
      <p:sp>
        <p:nvSpPr>
          <p:cNvPr id="389125" name="Text Box 5"/>
          <p:cNvSpPr txBox="1">
            <a:spLocks noChangeArrowheads="1"/>
          </p:cNvSpPr>
          <p:nvPr/>
        </p:nvSpPr>
        <p:spPr bwMode="auto">
          <a:xfrm>
            <a:off x="914400" y="2667000"/>
            <a:ext cx="7315200" cy="1651000"/>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Verdana" pitchFamily="34" charset="0"/>
                <a:ea typeface="+mn-ea"/>
                <a:cs typeface="+mn-cs"/>
              </a:rPr>
              <a:t>“Reluctantly,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Verdana" pitchFamily="34" charset="0"/>
                <a:ea typeface="+mn-ea"/>
                <a:cs typeface="+mn-cs"/>
              </a:rPr>
              <a:t>I think we have to plead guilty to these charges.”</a:t>
            </a:r>
          </a:p>
        </p:txBody>
      </p:sp>
      <p:sp>
        <p:nvSpPr>
          <p:cNvPr id="6"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5787534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90147" name="Rectangle 3"/>
          <p:cNvSpPr>
            <a:spLocks noGrp="1" noChangeArrowheads="1"/>
          </p:cNvSpPr>
          <p:nvPr>
            <p:ph type="body" idx="1"/>
          </p:nvPr>
        </p:nvSpPr>
        <p:spPr/>
        <p:txBody>
          <a:bodyPr/>
          <a:lstStyle/>
          <a:p>
            <a:pPr eaLnBrk="1" hangingPunct="1">
              <a:lnSpc>
                <a:spcPct val="80000"/>
              </a:lnSpc>
            </a:pPr>
            <a:r>
              <a:rPr lang="en-US" sz="2400" dirty="0"/>
              <a:t>One other related reason for this [other than those discussed earlier in </a:t>
            </a:r>
            <a:r>
              <a:rPr lang="en-US" sz="2400" dirty="0" err="1"/>
              <a:t>Kertzer’s</a:t>
            </a:r>
            <a:r>
              <a:rPr lang="en-US" sz="2400" dirty="0"/>
              <a:t> article]:  “Our still deeply rooted commitment to a model of field research that—vilify it all we like—continues to rest on the community study model.  In sort, in the sixty-five years since Charlotte Chapman got the Prefect of Sicily to order the mayor to order the midwife to put her up and be sure she got to know what she wanted to know about </a:t>
            </a:r>
            <a:r>
              <a:rPr lang="en-US" sz="2400" dirty="0" err="1"/>
              <a:t>Milocca</a:t>
            </a:r>
            <a:r>
              <a:rPr lang="en-US" sz="2400" dirty="0"/>
              <a:t> (and one can only imagine what the Prefect thought this American woman was doing in such a village), we still pine for the simplicity of a manageable field setting, one we can get a handle on, one where people will know who we are, where the social boundary is clear, the scale is human, and the cow dung wafts thought the air.”</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91171" name="Rectangle 3"/>
          <p:cNvSpPr>
            <a:spLocks noGrp="1" noChangeArrowheads="1"/>
          </p:cNvSpPr>
          <p:nvPr>
            <p:ph type="body" idx="1"/>
          </p:nvPr>
        </p:nvSpPr>
        <p:spPr>
          <a:xfrm>
            <a:off x="914400" y="1752600"/>
            <a:ext cx="7315200" cy="2751522"/>
          </a:xfrm>
        </p:spPr>
        <p:txBody>
          <a:bodyPr/>
          <a:lstStyle/>
          <a:p>
            <a:pPr eaLnBrk="1" hangingPunct="1"/>
            <a:endParaRPr lang="en-US" dirty="0"/>
          </a:p>
          <a:p>
            <a:pPr eaLnBrk="1" hangingPunct="1"/>
            <a:endParaRPr lang="en-US" dirty="0"/>
          </a:p>
          <a:p>
            <a:pPr eaLnBrk="1" hangingPunct="1"/>
            <a:r>
              <a:rPr lang="en-US" dirty="0"/>
              <a:t>Since </a:t>
            </a:r>
            <a:r>
              <a:rPr lang="en-US" dirty="0" err="1"/>
              <a:t>Kertzer’s</a:t>
            </a:r>
            <a:r>
              <a:rPr lang="en-US" dirty="0"/>
              <a:t> article (1998) some important works have been done not following the “traditional” pattern . . .</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http://www.d.umn.edu/cla/faculty/troufs/anth3635/cetexts.html#Parman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600483"/>
            <a:ext cx="2362200" cy="2590517"/>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100752546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90864" y="2568476"/>
            <a:ext cx="6562272"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and sometimes Italy speaks for herself . . .</a:t>
            </a:r>
          </a:p>
        </p:txBody>
      </p:sp>
    </p:spTree>
    <p:extLst>
      <p:ext uri="{BB962C8B-B14F-4D97-AF65-F5344CB8AC3E}">
        <p14:creationId xmlns:p14="http://schemas.microsoft.com/office/powerpoint/2010/main" val="189705205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1410" name="Picture 2" descr="Otzi1"/>
          <p:cNvPicPr>
            <a:picLocks noChangeAspect="1" noChangeArrowheads="1"/>
          </p:cNvPicPr>
          <p:nvPr/>
        </p:nvPicPr>
        <p:blipFill>
          <a:blip r:embed="rId3" cstate="print"/>
          <a:srcRect/>
          <a:stretch>
            <a:fillRect/>
          </a:stretch>
        </p:blipFill>
        <p:spPr bwMode="auto">
          <a:xfrm>
            <a:off x="5311775" y="838200"/>
            <a:ext cx="3070225" cy="4800600"/>
          </a:xfrm>
          <a:prstGeom prst="rect">
            <a:avLst/>
          </a:prstGeom>
          <a:noFill/>
          <a:ln w="9525">
            <a:noFill/>
            <a:miter lim="800000"/>
            <a:headEnd/>
            <a:tailEnd/>
          </a:ln>
        </p:spPr>
      </p:pic>
      <p:pic>
        <p:nvPicPr>
          <p:cNvPr id="401411" name="Picture 3" descr="Iceman_ax1"/>
          <p:cNvPicPr>
            <a:picLocks noChangeAspect="1" noChangeArrowheads="1"/>
          </p:cNvPicPr>
          <p:nvPr/>
        </p:nvPicPr>
        <p:blipFill>
          <a:blip r:embed="rId4" cstate="print"/>
          <a:srcRect/>
          <a:stretch>
            <a:fillRect/>
          </a:stretch>
        </p:blipFill>
        <p:spPr bwMode="auto">
          <a:xfrm>
            <a:off x="685800" y="3124200"/>
            <a:ext cx="3505200" cy="2068513"/>
          </a:xfrm>
          <a:prstGeom prst="rect">
            <a:avLst/>
          </a:prstGeom>
          <a:noFill/>
          <a:ln w="9525">
            <a:noFill/>
            <a:miter lim="800000"/>
            <a:headEnd/>
            <a:tailEnd/>
          </a:ln>
        </p:spPr>
      </p:pic>
      <p:sp>
        <p:nvSpPr>
          <p:cNvPr id="401412" name="Text Box 4"/>
          <p:cNvSpPr txBox="1">
            <a:spLocks noChangeArrowheads="1"/>
          </p:cNvSpPr>
          <p:nvPr/>
        </p:nvSpPr>
        <p:spPr bwMode="auto">
          <a:xfrm>
            <a:off x="5532438" y="5794375"/>
            <a:ext cx="2468562" cy="83502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Verdana" pitchFamily="34" charset="0"/>
                <a:ea typeface="+mn-ea"/>
                <a:cs typeface="+mn-cs"/>
                <a:hlinkClick r:id="rId5"/>
              </a:rPr>
              <a:t>Ötzi</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hlinkClick r:id="rId5"/>
              </a:rPr>
              <a:t> the Iceman</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7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Bolzano, Italy</a:t>
            </a: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 </a:t>
            </a:r>
          </a:p>
        </p:txBody>
      </p:sp>
      <p:sp>
        <p:nvSpPr>
          <p:cNvPr id="401413" name="Text Box 5"/>
          <p:cNvSpPr txBox="1">
            <a:spLocks noChangeArrowheads="1"/>
          </p:cNvSpPr>
          <p:nvPr/>
        </p:nvSpPr>
        <p:spPr bwMode="auto">
          <a:xfrm>
            <a:off x="1084263" y="5410200"/>
            <a:ext cx="2557462" cy="3968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mn-cs"/>
                <a:hlinkClick r:id="rId6"/>
              </a:rPr>
              <a:t>The Iceman’s Ax</a:t>
            </a:r>
            <a:endParaRPr kumimoji="0" lang="en-US" sz="2000" b="1"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6992235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796142" y="656772"/>
            <a:ext cx="5486400" cy="5486400"/>
          </a:xfrm>
          <a:prstGeom prst="rect">
            <a:avLst/>
          </a:prstGeom>
          <a:noFill/>
          <a:ln w="9525">
            <a:noFill/>
            <a:miter lim="800000"/>
            <a:headEnd/>
            <a:tailEnd/>
          </a:ln>
        </p:spPr>
      </p:pic>
    </p:spTree>
    <p:extLst>
      <p:ext uri="{BB962C8B-B14F-4D97-AF65-F5344CB8AC3E}">
        <p14:creationId xmlns:p14="http://schemas.microsoft.com/office/powerpoint/2010/main" val="262670208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2057400" y="0"/>
            <a:ext cx="4953000" cy="6831724"/>
          </a:xfrm>
          <a:prstGeom prst="rect">
            <a:avLst/>
          </a:prstGeom>
          <a:noFill/>
          <a:ln w="9525">
            <a:noFill/>
            <a:miter lim="800000"/>
            <a:headEnd/>
            <a:tailEnd/>
          </a:ln>
        </p:spPr>
      </p:pic>
      <p:sp>
        <p:nvSpPr>
          <p:cNvPr id="2" name="Rectangle 1"/>
          <p:cNvSpPr/>
          <p:nvPr/>
        </p:nvSpPr>
        <p:spPr>
          <a:xfrm>
            <a:off x="2286000" y="5948923"/>
            <a:ext cx="4572000" cy="80021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Europa and the Bull</a:t>
            </a:r>
            <a:b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br>
            <a:r>
              <a:rPr kumimoji="0" lang="en-US" sz="1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Enlèvement</a:t>
            </a:r>
            <a: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d'Europe</a:t>
            </a:r>
            <a:b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b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Nöel</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-Nicolas </a:t>
            </a: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Coypel</a:t>
            </a:r>
            <a:r>
              <a:rPr kumimoji="0" lang="en-US" sz="1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c. </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1726</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68083194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46210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150D3B-3631-4CB0-92E6-D0099827FA18}"/>
              </a:ext>
            </a:extLst>
          </p:cNvPr>
          <p:cNvSpPr txBox="1"/>
          <p:nvPr/>
        </p:nvSpPr>
        <p:spPr>
          <a:xfrm>
            <a:off x="2286000" y="62484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around $608,358.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447800"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https://www.caranddriver.com/lamborghini/revuelto</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3" name="Picture 2" descr="A sports car parked on a road&#10;&#10;Description automatically generated">
            <a:extLst>
              <a:ext uri="{FF2B5EF4-FFF2-40B4-BE49-F238E27FC236}">
                <a16:creationId xmlns:a16="http://schemas.microsoft.com/office/drawing/2014/main" id="{1D462C2F-25C8-E3D9-3739-CD51A7091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9630"/>
            <a:ext cx="9144000" cy="5158740"/>
          </a:xfrm>
          <a:prstGeom prst="rect">
            <a:avLst/>
          </a:prstGeom>
        </p:spPr>
      </p:pic>
      <p:sp>
        <p:nvSpPr>
          <p:cNvPr id="4" name="TextBox 3">
            <a:extLst>
              <a:ext uri="{FF2B5EF4-FFF2-40B4-BE49-F238E27FC236}">
                <a16:creationId xmlns:a16="http://schemas.microsoft.com/office/drawing/2014/main" id="{FCDDB133-805E-3643-FAED-733040F78CD2}"/>
              </a:ext>
            </a:extLst>
          </p:cNvPr>
          <p:cNvSpPr txBox="1"/>
          <p:nvPr/>
        </p:nvSpPr>
        <p:spPr>
          <a:xfrm>
            <a:off x="609600" y="5334000"/>
            <a:ext cx="81534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2024 Lamborghini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Revuelto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123980225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201F1A"/>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150D3B-3631-4CB0-92E6-D0099827FA18}"/>
              </a:ext>
            </a:extLst>
          </p:cNvPr>
          <p:cNvSpPr txBox="1"/>
          <p:nvPr/>
        </p:nvSpPr>
        <p:spPr>
          <a:xfrm>
            <a:off x="2286000" y="62484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around $270,000.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447800"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https://blog.dupontregistry.com/lamborghini/new-2023-lamborghini-huracan-sterrato-is-revealed-602-hp-off-road-supercar/</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193581BE-5BF3-DF04-08D1-EF33D4E6E59E}"/>
              </a:ext>
            </a:extLst>
          </p:cNvPr>
          <p:cNvSpPr txBox="1"/>
          <p:nvPr/>
        </p:nvSpPr>
        <p:spPr>
          <a:xfrm>
            <a:off x="609600" y="5638800"/>
            <a:ext cx="81534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2023 Lamborghini Huracan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Sterrato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pic>
        <p:nvPicPr>
          <p:cNvPr id="17" name="Picture 16" descr="A car driving on a road&#10;&#10;Description automatically generated with low confidence">
            <a:extLst>
              <a:ext uri="{FF2B5EF4-FFF2-40B4-BE49-F238E27FC236}">
                <a16:creationId xmlns:a16="http://schemas.microsoft.com/office/drawing/2014/main" id="{A722DAB8-3E59-EE21-3A94-36B3C5CE2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9529"/>
            <a:ext cx="9144000" cy="4572000"/>
          </a:xfrm>
          <a:prstGeom prst="rect">
            <a:avLst/>
          </a:prstGeom>
        </p:spPr>
      </p:pic>
    </p:spTree>
    <p:extLst>
      <p:ext uri="{BB962C8B-B14F-4D97-AF65-F5344CB8AC3E}">
        <p14:creationId xmlns:p14="http://schemas.microsoft.com/office/powerpoint/2010/main" val="278727131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30F0D5-B477-4D08-B75E-65566B533DEB}"/>
              </a:ext>
            </a:extLst>
          </p:cNvPr>
          <p:cNvSpPr txBox="1"/>
          <p:nvPr/>
        </p:nvSpPr>
        <p:spPr>
          <a:xfrm>
            <a:off x="1552875" y="57398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2022 Lamborghini Sian</a:t>
            </a:r>
          </a:p>
        </p:txBody>
      </p:sp>
      <p:sp>
        <p:nvSpPr>
          <p:cNvPr id="7" name="TextBox 6">
            <a:extLst>
              <a:ext uri="{FF2B5EF4-FFF2-40B4-BE49-F238E27FC236}">
                <a16:creationId xmlns:a16="http://schemas.microsoft.com/office/drawing/2014/main" id="{F7150D3B-3631-4CB0-92E6-D0099827FA18}"/>
              </a:ext>
            </a:extLst>
          </p:cNvPr>
          <p:cNvSpPr txBox="1"/>
          <p:nvPr/>
        </p:nvSpPr>
        <p:spPr>
          <a:xfrm>
            <a:off x="2286000" y="62908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$3.6 million.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981200" y="6642556"/>
            <a:ext cx="5181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https://www.roadandtrack.com/news/a37294264/2022-lamborghini-countach/</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3" name="Picture 12" descr="A green sports car&#10;&#10;Description automatically generated with low confidence">
            <a:extLst>
              <a:ext uri="{FF2B5EF4-FFF2-40B4-BE49-F238E27FC236}">
                <a16:creationId xmlns:a16="http://schemas.microsoft.com/office/drawing/2014/main" id="{2454F765-DE1A-47C3-829C-F2A272575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3400"/>
            <a:ext cx="9144000" cy="5143500"/>
          </a:xfrm>
          <a:prstGeom prst="rect">
            <a:avLst/>
          </a:prstGeom>
        </p:spPr>
      </p:pic>
    </p:spTree>
    <p:extLst>
      <p:ext uri="{BB962C8B-B14F-4D97-AF65-F5344CB8AC3E}">
        <p14:creationId xmlns:p14="http://schemas.microsoft.com/office/powerpoint/2010/main" val="335847701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DD2A9E-1933-4F63-8787-34F274C1DF6B}"/>
              </a:ext>
            </a:extLst>
          </p:cNvPr>
          <p:cNvPicPr>
            <a:picLocks noChangeAspect="1"/>
          </p:cNvPicPr>
          <p:nvPr/>
        </p:nvPicPr>
        <p:blipFill>
          <a:blip r:embed="rId3"/>
          <a:stretch>
            <a:fillRect/>
          </a:stretch>
        </p:blipFill>
        <p:spPr>
          <a:xfrm>
            <a:off x="0" y="1066800"/>
            <a:ext cx="9144000" cy="4590661"/>
          </a:xfrm>
          <a:prstGeom prst="rect">
            <a:avLst/>
          </a:prstGeom>
        </p:spPr>
      </p:pic>
      <p:sp>
        <p:nvSpPr>
          <p:cNvPr id="5" name="TextBox 4">
            <a:extLst>
              <a:ext uri="{FF2B5EF4-FFF2-40B4-BE49-F238E27FC236}">
                <a16:creationId xmlns:a16="http://schemas.microsoft.com/office/drawing/2014/main" id="{1E30F0D5-B477-4D08-B75E-65566B533DEB}"/>
              </a:ext>
            </a:extLst>
          </p:cNvPr>
          <p:cNvSpPr txBox="1"/>
          <p:nvPr/>
        </p:nvSpPr>
        <p:spPr>
          <a:xfrm>
            <a:off x="1552875" y="57398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2022 Lamborghini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Countach</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7" name="TextBox 6">
            <a:extLst>
              <a:ext uri="{FF2B5EF4-FFF2-40B4-BE49-F238E27FC236}">
                <a16:creationId xmlns:a16="http://schemas.microsoft.com/office/drawing/2014/main" id="{F7150D3B-3631-4CB0-92E6-D0099827FA18}"/>
              </a:ext>
            </a:extLst>
          </p:cNvPr>
          <p:cNvSpPr txBox="1"/>
          <p:nvPr/>
        </p:nvSpPr>
        <p:spPr>
          <a:xfrm>
            <a:off x="2286000" y="62908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$2.64 million.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981200" y="6642556"/>
            <a:ext cx="5181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4"/>
              </a:rPr>
              <a:t>https://www.roadandtrack.com/news/a37294264/2022-lamborghini-countach/</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1622399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45704"/>
            <a:ext cx="7162800" cy="1946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BBA71CC-7EFB-429C-B374-D25DD43EF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429512"/>
            <a:ext cx="4572000" cy="4590288"/>
          </a:xfrm>
          <a:prstGeom prst="rect">
            <a:avLst/>
          </a:prstGeom>
          <a:solidFill>
            <a:schemeClr val="tx1"/>
          </a:solidFill>
        </p:spPr>
      </p:pic>
    </p:spTree>
    <p:extLst>
      <p:ext uri="{BB962C8B-B14F-4D97-AF65-F5344CB8AC3E}">
        <p14:creationId xmlns:p14="http://schemas.microsoft.com/office/powerpoint/2010/main" val="2920415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111619"/>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2CB7FA-FF94-49BD-8AB6-2B5C7150322D}"/>
              </a:ext>
            </a:extLst>
          </p:cNvPr>
          <p:cNvSpPr txBox="1"/>
          <p:nvPr/>
        </p:nvSpPr>
        <p:spPr>
          <a:xfrm>
            <a:off x="228600" y="5739825"/>
            <a:ext cx="8686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2024 Alfa Romeo Stelvio Quadrifoglio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8" name="TextBox 7">
            <a:extLst>
              <a:ext uri="{FF2B5EF4-FFF2-40B4-BE49-F238E27FC236}">
                <a16:creationId xmlns:a16="http://schemas.microsoft.com/office/drawing/2014/main" id="{29D1507F-C241-47FF-9B45-7DFFCF20286E}"/>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mn-cs"/>
                <a:hlinkClick r:id="rId2"/>
              </a:rPr>
              <a:t>https://www.alfaromeousa.com/cars/giulia/quadrifoglio</a:t>
            </a:r>
            <a:endParaRPr kumimoji="0" lang="en-US" sz="8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DD410A65-38C6-CA32-6EDC-3BE39907B97F}"/>
              </a:ext>
            </a:extLst>
          </p:cNvPr>
          <p:cNvPicPr>
            <a:picLocks noChangeAspect="1"/>
          </p:cNvPicPr>
          <p:nvPr/>
        </p:nvPicPr>
        <p:blipFill>
          <a:blip r:embed="rId3"/>
          <a:stretch>
            <a:fillRect/>
          </a:stretch>
        </p:blipFill>
        <p:spPr>
          <a:xfrm>
            <a:off x="0" y="1714500"/>
            <a:ext cx="9144000" cy="3429000"/>
          </a:xfrm>
          <a:prstGeom prst="rect">
            <a:avLst/>
          </a:prstGeom>
        </p:spPr>
      </p:pic>
    </p:spTree>
    <p:extLst>
      <p:ext uri="{BB962C8B-B14F-4D97-AF65-F5344CB8AC3E}">
        <p14:creationId xmlns:p14="http://schemas.microsoft.com/office/powerpoint/2010/main" val="403452467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90538-487A-431F-A067-360D91D6434A}"/>
              </a:ext>
            </a:extLst>
          </p:cNvPr>
          <p:cNvPicPr>
            <a:picLocks noChangeAspect="1"/>
          </p:cNvPicPr>
          <p:nvPr/>
        </p:nvPicPr>
        <p:blipFill>
          <a:blip r:embed="rId2"/>
          <a:stretch>
            <a:fillRect/>
          </a:stretch>
        </p:blipFill>
        <p:spPr>
          <a:xfrm>
            <a:off x="457200" y="1148715"/>
            <a:ext cx="8229600" cy="5023485"/>
          </a:xfrm>
          <a:prstGeom prst="rect">
            <a:avLst/>
          </a:prstGeom>
        </p:spPr>
      </p:pic>
      <p:sp>
        <p:nvSpPr>
          <p:cNvPr id="6" name="TextBox 5">
            <a:extLst>
              <a:ext uri="{FF2B5EF4-FFF2-40B4-BE49-F238E27FC236}">
                <a16:creationId xmlns:a16="http://schemas.microsoft.com/office/drawing/2014/main" id="{772CB7FA-FF94-49BD-8AB6-2B5C7150322D}"/>
              </a:ext>
            </a:extLst>
          </p:cNvPr>
          <p:cNvSpPr txBox="1"/>
          <p:nvPr/>
        </p:nvSpPr>
        <p:spPr>
          <a:xfrm>
            <a:off x="228600" y="5739825"/>
            <a:ext cx="8686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2022/2023 Alfa Romeo Stelvio Quadrifoglio</a:t>
            </a:r>
            <a:endPar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sp>
        <p:nvSpPr>
          <p:cNvPr id="8" name="TextBox 7">
            <a:extLst>
              <a:ext uri="{FF2B5EF4-FFF2-40B4-BE49-F238E27FC236}">
                <a16:creationId xmlns:a16="http://schemas.microsoft.com/office/drawing/2014/main" id="{29D1507F-C241-47FF-9B45-7DFFCF20286E}"/>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mn-cs"/>
                <a:hlinkClick r:id="rId3"/>
              </a:rPr>
              <a:t>Source</a:t>
            </a:r>
            <a:endParaRPr kumimoji="0" lang="en-US" sz="800" b="0"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7801016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714625" y="576263"/>
            <a:ext cx="3714750" cy="5705475"/>
          </a:xfrm>
          <a:prstGeom prst="rect">
            <a:avLst/>
          </a:prstGeom>
          <a:noFill/>
          <a:ln w="9525">
            <a:noFill/>
            <a:miter lim="800000"/>
            <a:headEnd/>
            <a:tailEnd/>
          </a:ln>
        </p:spPr>
      </p:pic>
    </p:spTree>
    <p:extLst>
      <p:ext uri="{BB962C8B-B14F-4D97-AF65-F5344CB8AC3E}">
        <p14:creationId xmlns:p14="http://schemas.microsoft.com/office/powerpoint/2010/main" val="3797094548"/>
      </p:ext>
    </p:extLst>
  </p:cSld>
  <p:clrMapOvr>
    <a:masterClrMapping/>
  </p:clrMapOvr>
  <p:transition/>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16193</TotalTime>
  <Words>6399</Words>
  <Application>Microsoft Office PowerPoint</Application>
  <PresentationFormat>On-screen Show (4:3)</PresentationFormat>
  <Paragraphs>689</Paragraphs>
  <Slides>175</Slides>
  <Notes>37</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175</vt:i4>
      </vt:variant>
    </vt:vector>
  </HeadingPairs>
  <TitlesOfParts>
    <vt:vector size="185" baseType="lpstr">
      <vt:lpstr>Arial</vt:lpstr>
      <vt:lpstr>Bodoni MT Condensed</vt:lpstr>
      <vt:lpstr>Times New Roman</vt:lpstr>
      <vt:lpstr>Verdana</vt:lpstr>
      <vt:lpstr>CE Master</vt:lpstr>
      <vt:lpstr>Default Design</vt:lpstr>
      <vt:lpstr>25_Default Design</vt:lpstr>
      <vt:lpstr>2_Default Design</vt:lpstr>
      <vt:lpstr>7_Default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PowerPoint Presentation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PowerPoint Presentation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1388</cp:revision>
  <cp:lastPrinted>1601-01-01T00:00:00Z</cp:lastPrinted>
  <dcterms:created xsi:type="dcterms:W3CDTF">2002-07-30T18:59:13Z</dcterms:created>
  <dcterms:modified xsi:type="dcterms:W3CDTF">2024-01-11T02:11:02Z</dcterms:modified>
</cp:coreProperties>
</file>