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992" r:id="rId2"/>
    <p:sldMasterId id="2147484196" r:id="rId3"/>
    <p:sldMasterId id="2147484208" r:id="rId4"/>
    <p:sldMasterId id="2147484220" r:id="rId5"/>
    <p:sldMasterId id="2147484377" r:id="rId6"/>
    <p:sldMasterId id="2147484817" r:id="rId7"/>
    <p:sldMasterId id="2147484831" r:id="rId8"/>
    <p:sldMasterId id="2147484843" r:id="rId9"/>
    <p:sldMasterId id="2147484855" r:id="rId10"/>
    <p:sldMasterId id="2147484879" r:id="rId11"/>
    <p:sldMasterId id="2147484891" r:id="rId12"/>
    <p:sldMasterId id="2147484903" r:id="rId13"/>
  </p:sldMasterIdLst>
  <p:notesMasterIdLst>
    <p:notesMasterId r:id="rId99"/>
  </p:notesMasterIdLst>
  <p:sldIdLst>
    <p:sldId id="2736" r:id="rId14"/>
    <p:sldId id="3315" r:id="rId15"/>
    <p:sldId id="985" r:id="rId16"/>
    <p:sldId id="486" r:id="rId17"/>
    <p:sldId id="986" r:id="rId18"/>
    <p:sldId id="1080" r:id="rId19"/>
    <p:sldId id="988" r:id="rId20"/>
    <p:sldId id="1657" r:id="rId21"/>
    <p:sldId id="3583" r:id="rId22"/>
    <p:sldId id="3584" r:id="rId23"/>
    <p:sldId id="3585" r:id="rId24"/>
    <p:sldId id="3586" r:id="rId25"/>
    <p:sldId id="3339" r:id="rId26"/>
    <p:sldId id="3341" r:id="rId27"/>
    <p:sldId id="3340" r:id="rId28"/>
    <p:sldId id="1142" r:id="rId29"/>
    <p:sldId id="1013" r:id="rId30"/>
    <p:sldId id="3582" r:id="rId31"/>
    <p:sldId id="1114" r:id="rId32"/>
    <p:sldId id="1144" r:id="rId33"/>
    <p:sldId id="1143" r:id="rId34"/>
    <p:sldId id="1145" r:id="rId35"/>
    <p:sldId id="1146" r:id="rId36"/>
    <p:sldId id="1085" r:id="rId37"/>
    <p:sldId id="1086" r:id="rId38"/>
    <p:sldId id="890" r:id="rId39"/>
    <p:sldId id="1147" r:id="rId40"/>
    <p:sldId id="1148" r:id="rId41"/>
    <p:sldId id="1149" r:id="rId42"/>
    <p:sldId id="1007" r:id="rId43"/>
    <p:sldId id="1008" r:id="rId44"/>
    <p:sldId id="1009" r:id="rId45"/>
    <p:sldId id="1150" r:id="rId46"/>
    <p:sldId id="1110" r:id="rId47"/>
    <p:sldId id="789" r:id="rId48"/>
    <p:sldId id="1123" r:id="rId49"/>
    <p:sldId id="3587" r:id="rId50"/>
    <p:sldId id="1124" r:id="rId51"/>
    <p:sldId id="790" r:id="rId52"/>
    <p:sldId id="886" r:id="rId53"/>
    <p:sldId id="887" r:id="rId54"/>
    <p:sldId id="994" r:id="rId55"/>
    <p:sldId id="1093" r:id="rId56"/>
    <p:sldId id="791" r:id="rId57"/>
    <p:sldId id="1040" r:id="rId58"/>
    <p:sldId id="792" r:id="rId59"/>
    <p:sldId id="793" r:id="rId60"/>
    <p:sldId id="995" r:id="rId61"/>
    <p:sldId id="996" r:id="rId62"/>
    <p:sldId id="1010" r:id="rId63"/>
    <p:sldId id="997" r:id="rId64"/>
    <p:sldId id="3588" r:id="rId65"/>
    <p:sldId id="1075" r:id="rId66"/>
    <p:sldId id="1128" r:id="rId67"/>
    <p:sldId id="1129" r:id="rId68"/>
    <p:sldId id="1131" r:id="rId69"/>
    <p:sldId id="1127" r:id="rId70"/>
    <p:sldId id="1094" r:id="rId71"/>
    <p:sldId id="1095" r:id="rId72"/>
    <p:sldId id="1096" r:id="rId73"/>
    <p:sldId id="1076" r:id="rId74"/>
    <p:sldId id="1089" r:id="rId75"/>
    <p:sldId id="1048" r:id="rId76"/>
    <p:sldId id="1050" r:id="rId77"/>
    <p:sldId id="1074" r:id="rId78"/>
    <p:sldId id="1090" r:id="rId79"/>
    <p:sldId id="1051" r:id="rId80"/>
    <p:sldId id="1054" r:id="rId81"/>
    <p:sldId id="1053" r:id="rId82"/>
    <p:sldId id="1091" r:id="rId83"/>
    <p:sldId id="1069" r:id="rId84"/>
    <p:sldId id="1052" r:id="rId85"/>
    <p:sldId id="1070" r:id="rId86"/>
    <p:sldId id="1071" r:id="rId87"/>
    <p:sldId id="1135" r:id="rId88"/>
    <p:sldId id="1092" r:id="rId89"/>
    <p:sldId id="1134" r:id="rId90"/>
    <p:sldId id="3589" r:id="rId91"/>
    <p:sldId id="3590" r:id="rId92"/>
    <p:sldId id="3591" r:id="rId93"/>
    <p:sldId id="1125" r:id="rId94"/>
    <p:sldId id="3345" r:id="rId95"/>
    <p:sldId id="1011" r:id="rId96"/>
    <p:sldId id="1012" r:id="rId97"/>
    <p:sldId id="3346" r:id="rId98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019"/>
    <a:srgbClr val="FF0000"/>
    <a:srgbClr val="FFFFFF"/>
    <a:srgbClr val="BE0027"/>
    <a:srgbClr val="F7F409"/>
    <a:srgbClr val="000000"/>
    <a:srgbClr val="FFCC00"/>
    <a:srgbClr val="0066FF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2" autoAdjust="0"/>
    <p:restoredTop sz="93784" autoAdjust="0"/>
  </p:normalViewPr>
  <p:slideViewPr>
    <p:cSldViewPr snapToObjects="1">
      <p:cViewPr>
        <p:scale>
          <a:sx n="66" d="100"/>
          <a:sy n="66" d="100"/>
        </p:scale>
        <p:origin x="904" y="60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-166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6152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6T03:20:58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0,'20'1,"1"1,36 9,-11-1,-3-3,-4 1,0-3,46 2,-30-8,-25 0,0 1,0 1,49 8,32 10,-23-6,-58-9,62 1,-63-5,0 2,40 6,48 8,-10-2,-51-7,-1-2,108-5,-63-2,-56 1,-23 0,1 1,0 0,0 2,36 7,60 22,-86-25,0-2,1-1,-1-2,52-4,-7 1,770 2,-823-1,0-1,31-8,-29 5,44-3,204 9,-250 0,0 1,31 8,-29-5,44 3,-46-7,-1 0,0 0,0-2,0 0,0-2,28-6,-29 4,0 0,0 1,37-1,69 7,-47 0,65-4,139 4,-238 4,62 14,28 3,-116-20,1-2,0 0,-1-1,1-1,-1-1,37-8,-28 3,1 2,0 0,-1 3,1 0,1 2,41 6,15 5,42 2,312-11,-229-3,-198 0,0-1,0 0,20-6,-17 4,33-4,8 6,-34 2,-1-1,42-7,-19 0,1 3,0 2,59 3,-58 1,-25 0,1 1,28 8,-26-5,43 3,-23-7,-4-1,56 8,-1 3,181-6,-173-5,-90-1,-1-1,0 0,20-6,-17 4,33-4,251 5,-156 5,825-2,-952-1,-1-1,0-1,0-1,0-1,-1 0,30-13,32-10,-67 25,1 1,26-2,-19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6T03:20:58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0,'20'1,"1"1,36 9,-11-1,-3-3,-4 1,0-3,46 2,-30-8,-25 0,0 1,0 1,49 8,32 10,-23-6,-58-9,62 1,-63-5,0 2,40 6,48 8,-10-2,-51-7,-1-2,108-5,-63-2,-56 1,-23 0,1 1,0 0,0 2,36 7,60 22,-86-25,0-2,1-1,-1-2,52-4,-7 1,770 2,-823-1,0-1,31-8,-29 5,44-3,204 9,-250 0,0 1,31 8,-29-5,44 3,-46-7,-1 0,0 0,0-2,0 0,0-2,28-6,-29 4,0 0,0 1,37-1,69 7,-47 0,65-4,139 4,-238 4,62 14,28 3,-116-20,1-2,0 0,-1-1,1-1,-1-1,37-8,-28 3,1 2,0 0,-1 3,1 0,1 2,41 6,15 5,42 2,312-11,-229-3,-198 0,0-1,0 0,20-6,-17 4,33-4,8 6,-34 2,-1-1,42-7,-19 0,1 3,0 2,59 3,-58 1,-25 0,1 1,28 8,-26-5,43 3,-23-7,-4-1,56 8,-1 3,181-6,-173-5,-90-1,-1-1,0 0,20-6,-17 4,33-4,251 5,-156 5,825-2,-952-1,-1-1,0-1,0-1,0-1,-1 0,30-13,32-10,-67 25,1 1,26-2,-19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6T03:20:58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0,'20'1,"1"1,36 9,-11-1,-3-3,-4 1,0-3,46 2,-30-8,-25 0,0 1,0 1,49 8,32 10,-23-6,-58-9,62 1,-63-5,0 2,40 6,48 8,-10-2,-51-7,-1-2,108-5,-63-2,-56 1,-23 0,1 1,0 0,0 2,36 7,60 22,-86-25,0-2,1-1,-1-2,52-4,-7 1,770 2,-823-1,0-1,31-8,-29 5,44-3,204 9,-250 0,0 1,31 8,-29-5,44 3,-46-7,-1 0,0 0,0-2,0 0,0-2,28-6,-29 4,0 0,0 1,37-1,69 7,-47 0,65-4,139 4,-238 4,62 14,28 3,-116-20,1-2,0 0,-1-1,1-1,-1-1,37-8,-28 3,1 2,0 0,-1 3,1 0,1 2,41 6,15 5,42 2,312-11,-229-3,-198 0,0-1,0 0,20-6,-17 4,33-4,8 6,-34 2,-1-1,42-7,-19 0,1 3,0 2,59 3,-58 1,-25 0,1 1,28 8,-26-5,43 3,-23-7,-4-1,56 8,-1 3,181-6,-173-5,-90-1,-1-1,0 0,20-6,-17 4,33-4,251 5,-156 5,825-2,-952-1,-1-1,0-1,0-1,0-1,-1 0,30-13,32-10,-67 25,1 1,26-2,-19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6T03:20:58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0,'20'1,"1"1,36 9,-11-1,-3-3,-4 1,0-3,46 2,-30-8,-25 0,0 1,0 1,49 8,32 10,-23-6,-58-9,62 1,-63-5,0 2,40 6,48 8,-10-2,-51-7,-1-2,108-5,-63-2,-56 1,-23 0,1 1,0 0,0 2,36 7,60 22,-86-25,0-2,1-1,-1-2,52-4,-7 1,770 2,-823-1,0-1,31-8,-29 5,44-3,204 9,-250 0,0 1,31 8,-29-5,44 3,-46-7,-1 0,0 0,0-2,0 0,0-2,28-6,-29 4,0 0,0 1,37-1,69 7,-47 0,65-4,139 4,-238 4,62 14,28 3,-116-20,1-2,0 0,-1-1,1-1,-1-1,37-8,-28 3,1 2,0 0,-1 3,1 0,1 2,41 6,15 5,42 2,312-11,-229-3,-198 0,0-1,0 0,20-6,-17 4,33-4,8 6,-34 2,-1-1,42-7,-19 0,1 3,0 2,59 3,-58 1,-25 0,1 1,28 8,-26-5,43 3,-23-7,-4-1,56 8,-1 3,181-6,-173-5,-90-1,-1-1,0 0,20-6,-17 4,33-4,251 5,-156 5,825-2,-952-1,-1-1,0-1,0-1,0-1,-1 0,30-13,32-10,-67 25,1 1,26-2,-19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6T03:20:58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0,'20'1,"1"1,36 9,-11-1,-3-3,-4 1,0-3,46 2,-30-8,-25 0,0 1,0 1,49 8,32 10,-23-6,-58-9,62 1,-63-5,0 2,40 6,48 8,-10-2,-51-7,-1-2,108-5,-63-2,-56 1,-23 0,1 1,0 0,0 2,36 7,60 22,-86-25,0-2,1-1,-1-2,52-4,-7 1,770 2,-823-1,0-1,31-8,-29 5,44-3,204 9,-250 0,0 1,31 8,-29-5,44 3,-46-7,-1 0,0 0,0-2,0 0,0-2,28-6,-29 4,0 0,0 1,37-1,69 7,-47 0,65-4,139 4,-238 4,62 14,28 3,-116-20,1-2,0 0,-1-1,1-1,-1-1,37-8,-28 3,1 2,0 0,-1 3,1 0,1 2,41 6,15 5,42 2,312-11,-229-3,-198 0,0-1,0 0,20-6,-17 4,33-4,8 6,-34 2,-1-1,42-7,-19 0,1 3,0 2,59 3,-58 1,-25 0,1 1,28 8,-26-5,43 3,-23-7,-4-1,56 8,-1 3,181-6,-173-5,-90-1,-1-1,0 0,20-6,-17 4,33-4,251 5,-156 5,825-2,-952-1,-1-1,0-1,0-1,0-1,-1 0,30-13,32-10,-67 25,1 1,26-2,-19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6T03:20:58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0,'20'1,"1"1,36 9,-11-1,-3-3,-4 1,0-3,46 2,-30-8,-25 0,0 1,0 1,49 8,32 10,-23-6,-58-9,62 1,-63-5,0 2,40 6,48 8,-10-2,-51-7,-1-2,108-5,-63-2,-56 1,-23 0,1 1,0 0,0 2,36 7,60 22,-86-25,0-2,1-1,-1-2,52-4,-7 1,770 2,-823-1,0-1,31-8,-29 5,44-3,204 9,-250 0,0 1,31 8,-29-5,44 3,-46-7,-1 0,0 0,0-2,0 0,0-2,28-6,-29 4,0 0,0 1,37-1,69 7,-47 0,65-4,139 4,-238 4,62 14,28 3,-116-20,1-2,0 0,-1-1,1-1,-1-1,37-8,-28 3,1 2,0 0,-1 3,1 0,1 2,41 6,15 5,42 2,312-11,-229-3,-198 0,0-1,0 0,20-6,-17 4,33-4,8 6,-34 2,-1-1,42-7,-19 0,1 3,0 2,59 3,-58 1,-25 0,1 1,28 8,-26-5,43 3,-23-7,-4-1,56 8,-1 3,181-6,-173-5,-90-1,-1-1,0 0,20-6,-17 4,33-4,251 5,-156 5,825-2,-952-1,-1-1,0-1,0-1,0-1,-1 0,30-13,32-10,-67 25,1 1,26-2,-19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6T03:20:58.6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0,'20'1,"1"1,36 9,-11-1,-3-3,-4 1,0-3,46 2,-30-8,-25 0,0 1,0 1,49 8,32 10,-23-6,-58-9,62 1,-63-5,0 2,40 6,48 8,-10-2,-51-7,-1-2,108-5,-63-2,-56 1,-23 0,1 1,0 0,0 2,36 7,60 22,-86-25,0-2,1-1,-1-2,52-4,-7 1,770 2,-823-1,0-1,31-8,-29 5,44-3,204 9,-250 0,0 1,31 8,-29-5,44 3,-46-7,-1 0,0 0,0-2,0 0,0-2,28-6,-29 4,0 0,0 1,37-1,69 7,-47 0,65-4,139 4,-238 4,62 14,28 3,-116-20,1-2,0 0,-1-1,1-1,-1-1,37-8,-28 3,1 2,0 0,-1 3,1 0,1 2,41 6,15 5,42 2,312-11,-229-3,-198 0,0-1,0 0,20-6,-17 4,33-4,8 6,-34 2,-1-1,42-7,-19 0,1 3,0 2,59 3,-58 1,-25 0,1 1,28 8,-26-5,43 3,-23-7,-4-1,56 8,-1 3,181-6,-173-5,-90-1,-1-1,0 0,20-6,-17 4,33-4,251 5,-156 5,825-2,-952-1,-1-1,0-1,0-1,0-1,-1 0,30-13,32-10,-67 25,1 1,26-2,-19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CA733FF-2533-4A86-B229-AD7124918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3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1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169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552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765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7350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464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5089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1536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4685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898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349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2729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59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863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4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529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789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81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81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7744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425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93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A9B7C76-7AD3-449E-B67B-6787F5B8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9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47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31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77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8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8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012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18293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88858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1045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9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6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6098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8190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5690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8C4C-D54F-451E-B332-8D84C61D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47933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2945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4959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09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16072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3120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4889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873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402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048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D3E7-2987-4047-A474-ED677DA7B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492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5770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925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953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1217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852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9D59-C5A5-4438-8636-0F5C76CF5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1206-D204-4D92-B5B0-C5EA0229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16A7-01B1-4C24-837D-470FF5FE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1192-D06F-4056-84D8-4A2AA982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D8EC6-8513-431D-A336-8EA0B2BD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5E050-DCC4-48A0-AAE5-F3DA6EAA6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9481-D3E6-4722-8DAF-3F60C4F9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82D5-8507-4342-8AB7-77FD3A47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9B10B9E-3116-4ED3-9C08-7BD370971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7639-DD16-488A-97F4-4238E6AC0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1E83-19FB-402A-BD3A-60EEB3963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2309-0D01-4BEE-BB4D-6D49A43EB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4A680-B52E-40F2-AFAA-EB2B3DEA2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85EA-92B7-4E35-A771-70AE39EA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E58D-12DB-4D35-B34B-66B88850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59F4-1426-4DD3-B394-C3E2A4D2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8434-C6CB-43D0-9782-EBBE8B518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9D38-6CDB-4B1E-B1BC-9443CEF70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56E32-3A94-4160-852A-FF5E12B5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907AF7F-6F26-4BED-9CC0-7A612140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03F6-0C81-4747-8736-7C34CC369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5A6E-33EC-4E2E-A21C-3448F3CED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A9C2-F470-4D1F-A6C7-F27A736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16B2-7154-453A-BCB4-CAE7D4BD1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CA99-9456-4582-BA98-1251CA04D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CA9E-DB5E-4016-93B7-3B15237B3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5D177-85C7-4660-A4A0-A483AE687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1AD6-0767-472E-AEC3-E94F8349E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FA261-C6A0-4A5E-A546-C358D8174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FD13-8E25-4F6F-8CAC-EFB9D2E3E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FD2F5-EE89-4204-9E25-15FC7A572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F5FD4-7376-46D5-8A7B-C6F66BE3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518B-ED1F-40E1-98F0-14C0E395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9204-95E6-4388-A2CC-07D5D66F5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5583-2FA8-474E-95F4-3C770036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686E-D1CE-4CA1-9FF7-1832017C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EE62-8D2A-4F50-AA95-F1F759FB0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50C3-2B22-46FC-9749-6C9572F31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B2FD-70DD-406F-ADE2-99913F98F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4D9B-9599-4059-AD82-F2257E834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854C-E65C-44C0-AEB7-D22A03F3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E264-D147-42CA-89E0-FB680421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D434F-764A-481D-BA6F-7921C0454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21E4-FD90-4A18-BACC-CACAF0F1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2B53-CD56-41A8-9838-5C4D8594F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3BD8-2F23-46AC-A87B-14C2BCB7D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3F9B-99A1-4D89-8356-25959C21F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05642-9F92-4339-B437-7E13BE70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FA73-4FCE-40A3-AE8A-45537B7D2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62F17-222F-4B9E-BFF7-3189EB689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47BB2-59E2-4C3A-8FF7-355E65BEC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A456-BB09-4209-A804-A390E9C0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4406919"/>
            <a:ext cx="8229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906713"/>
            <a:ext cx="82296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28700" y="274657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287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0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3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81" r:id="rId2"/>
    <p:sldLayoutId id="2147484882" r:id="rId3"/>
    <p:sldLayoutId id="2147484883" r:id="rId4"/>
    <p:sldLayoutId id="2147484884" r:id="rId5"/>
    <p:sldLayoutId id="2147484885" r:id="rId6"/>
    <p:sldLayoutId id="2147484886" r:id="rId7"/>
    <p:sldLayoutId id="2147484887" r:id="rId8"/>
    <p:sldLayoutId id="2147484888" r:id="rId9"/>
    <p:sldLayoutId id="2147484889" r:id="rId10"/>
    <p:sldLayoutId id="2147484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2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146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802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39002F9-774A-4E93-83AD-3AA3ED3D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67BDFDB-1325-40B5-A899-EFD9B336F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763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662FE7C-3028-4FF9-8D6C-61B7B2D5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99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00AB80-7C24-4A4A-AF83-1841498EA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38CB40-58CB-4D2C-869C-FA4A5A224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1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lifeiswanderful.com/wandering-abroad/europe/belgiu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thesmalljoys.blogspot.com/2007_11_01_archive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lp.com/biz_photos/taza-arcadia?select=48yTz185yGcRBHbW9Htt_A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SweetTreats.html#title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affl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pixpic.com/540/belgium-waffles/http:||www*olivesnewyork*com|wp-content|uploads|2013|02|Belgium-Waffles*jpg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.org/stories/2013-03-11/how-cook-your-hors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6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76550" y="6509292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79844"/>
            <a:ext cx="4690877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6900" y="4069140"/>
            <a:ext cx="9067800" cy="156966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1474821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CB504-8391-934A-E6E8-092AAD8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8" y="778299"/>
            <a:ext cx="8686800" cy="53181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14:cNvPr>
              <p14:cNvContentPartPr/>
              <p14:nvPr/>
            </p14:nvContentPartPr>
            <p14:xfrm>
              <a:off x="4733153" y="3639664"/>
              <a:ext cx="3486240" cy="8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9147" y="3531664"/>
                <a:ext cx="3593891" cy="298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DD22F41-1A5A-F531-543B-0F44119D2AFA}"/>
              </a:ext>
            </a:extLst>
          </p:cNvPr>
          <p:cNvSpPr/>
          <p:nvPr/>
        </p:nvSpPr>
        <p:spPr bwMode="auto">
          <a:xfrm>
            <a:off x="4267141" y="3289300"/>
            <a:ext cx="4471699" cy="762000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F2CE9CF-FC8E-ABE1-70D0-B220071EED70}"/>
              </a:ext>
            </a:extLst>
          </p:cNvPr>
          <p:cNvSpPr/>
          <p:nvPr/>
        </p:nvSpPr>
        <p:spPr bwMode="auto">
          <a:xfrm>
            <a:off x="7643311" y="3459109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BCE88B-B0F3-07A3-1D4D-13236097B628}"/>
              </a:ext>
            </a:extLst>
          </p:cNvPr>
          <p:cNvSpPr/>
          <p:nvPr/>
        </p:nvSpPr>
        <p:spPr bwMode="auto">
          <a:xfrm>
            <a:off x="1790700" y="4267200"/>
            <a:ext cx="7467600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click “W” for “Wallonia” (in Belgium)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Down Arrow 8">
            <a:extLst>
              <a:ext uri="{FF2B5EF4-FFF2-40B4-BE49-F238E27FC236}">
                <a16:creationId xmlns:a16="http://schemas.microsoft.com/office/drawing/2014/main" id="{CB078525-53AE-24F1-2F6B-7B5F67C0489D}"/>
              </a:ext>
            </a:extLst>
          </p:cNvPr>
          <p:cNvSpPr/>
          <p:nvPr/>
        </p:nvSpPr>
        <p:spPr>
          <a:xfrm rot="17981017">
            <a:off x="6403563" y="2022508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5269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CB504-8391-934A-E6E8-092AAD8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8" y="778299"/>
            <a:ext cx="8686800" cy="53181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14:cNvPr>
              <p14:cNvContentPartPr/>
              <p14:nvPr/>
            </p14:nvContentPartPr>
            <p14:xfrm>
              <a:off x="4733153" y="3639664"/>
              <a:ext cx="3486240" cy="8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9147" y="3531664"/>
                <a:ext cx="3593891" cy="298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DD22F41-1A5A-F531-543B-0F44119D2AFA}"/>
              </a:ext>
            </a:extLst>
          </p:cNvPr>
          <p:cNvSpPr/>
          <p:nvPr/>
        </p:nvSpPr>
        <p:spPr bwMode="auto">
          <a:xfrm>
            <a:off x="4267141" y="3289300"/>
            <a:ext cx="4471699" cy="762000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BCE88B-B0F3-07A3-1D4D-13236097B628}"/>
              </a:ext>
            </a:extLst>
          </p:cNvPr>
          <p:cNvSpPr/>
          <p:nvPr/>
        </p:nvSpPr>
        <p:spPr bwMode="auto">
          <a:xfrm>
            <a:off x="1790700" y="4267200"/>
            <a:ext cx="7467600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and so forth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5507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CB504-8391-934A-E6E8-092AAD8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8" y="778299"/>
            <a:ext cx="8686800" cy="53181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14:cNvPr>
              <p14:cNvContentPartPr/>
              <p14:nvPr/>
            </p14:nvContentPartPr>
            <p14:xfrm>
              <a:off x="4733153" y="3639664"/>
              <a:ext cx="3486240" cy="8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9147" y="3531664"/>
                <a:ext cx="3593891" cy="298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DD22F41-1A5A-F531-543B-0F44119D2AFA}"/>
              </a:ext>
            </a:extLst>
          </p:cNvPr>
          <p:cNvSpPr/>
          <p:nvPr/>
        </p:nvSpPr>
        <p:spPr bwMode="auto">
          <a:xfrm>
            <a:off x="4267141" y="3289300"/>
            <a:ext cx="4471699" cy="762000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F2CE9CF-FC8E-ABE1-70D0-B220071EED70}"/>
              </a:ext>
            </a:extLst>
          </p:cNvPr>
          <p:cNvSpPr/>
          <p:nvPr/>
        </p:nvSpPr>
        <p:spPr bwMode="auto">
          <a:xfrm>
            <a:off x="4876400" y="3459109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F0253305-B018-6861-4AD2-4F8C26162F5B}"/>
              </a:ext>
            </a:extLst>
          </p:cNvPr>
          <p:cNvSpPr/>
          <p:nvPr/>
        </p:nvSpPr>
        <p:spPr>
          <a:xfrm rot="3223064">
            <a:off x="5761941" y="1891198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39BCA-0EE9-AC82-7E92-DFA2704B680E}"/>
              </a:ext>
            </a:extLst>
          </p:cNvPr>
          <p:cNvSpPr/>
          <p:nvPr/>
        </p:nvSpPr>
        <p:spPr bwMode="auto">
          <a:xfrm>
            <a:off x="1847933" y="4276825"/>
            <a:ext cx="7391117" cy="914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or you can click on “C” and then go to lists of countries . . .</a:t>
            </a:r>
          </a:p>
          <a:p>
            <a:pPr algn="ctr" eaLnBrk="0" hangingPunct="0">
              <a:defRPr/>
            </a:pPr>
            <a:endParaRPr lang="en-US" sz="2400" b="1" dirty="0">
              <a:solidFill>
                <a:srgbClr val="63242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754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173879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there is a course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listing all of the countries, cultures and areas available for this course . . .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" y="4162621"/>
            <a:ext cx="86106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you click on “C” and go to “Countries” you have three options: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 COUNTRIES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that are available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countries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 LINKS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countries </a:t>
            </a:r>
          </a:p>
        </p:txBody>
      </p:sp>
    </p:spTree>
    <p:extLst>
      <p:ext uri="{BB962C8B-B14F-4D97-AF65-F5344CB8AC3E}">
        <p14:creationId xmlns:p14="http://schemas.microsoft.com/office/powerpoint/2010/main" val="18488765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38677"/>
            <a:ext cx="731520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this course use the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first list,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All COUNTRIES list . . .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8500" y="1500187"/>
            <a:ext cx="4648200" cy="9397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lIns="228600" tIns="228600" rIns="228600" bIns="228600" rtlCol="0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Down Arrow 7"/>
          <p:cNvSpPr/>
          <p:nvPr/>
        </p:nvSpPr>
        <p:spPr>
          <a:xfrm rot="13902252">
            <a:off x="2098630" y="1808745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99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67756" y="1809729"/>
            <a:ext cx="7315200" cy="4081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to get to that course </a:t>
            </a:r>
            <a:r>
              <a:rPr lang="en-US" sz="36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 just click on the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“Countries / Cultures . . .” link in the middle section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of your Canvas Home Page . . 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0ED56-613B-3CAD-105C-052163273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304800"/>
            <a:ext cx="8686800" cy="6308183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7F74B4-21C8-624E-AAAE-2F8692B3CFC9}"/>
              </a:ext>
            </a:extLst>
          </p:cNvPr>
          <p:cNvSpPr/>
          <p:nvPr/>
        </p:nvSpPr>
        <p:spPr bwMode="auto">
          <a:xfrm>
            <a:off x="4151666" y="3229275"/>
            <a:ext cx="4753709" cy="979019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9">
            <a:extLst>
              <a:ext uri="{FF2B5EF4-FFF2-40B4-BE49-F238E27FC236}">
                <a16:creationId xmlns:a16="http://schemas.microsoft.com/office/drawing/2014/main" id="{4315FB5F-BD81-C50D-8244-148D5253A12A}"/>
              </a:ext>
            </a:extLst>
          </p:cNvPr>
          <p:cNvSpPr/>
          <p:nvPr/>
        </p:nvSpPr>
        <p:spPr>
          <a:xfrm rot="17941727">
            <a:off x="2951942" y="1458143"/>
            <a:ext cx="813322" cy="2585535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600" y="2541104"/>
            <a:ext cx="9067799" cy="119000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3600" b="1" kern="1200" dirty="0">
                <a:solidFill>
                  <a:srgbClr val="000000"/>
                </a:solidFill>
                <a:latin typeface="Arial" pitchFamily="34" charset="0"/>
              </a:rPr>
              <a:t>he countries page looks like this</a:t>
            </a:r>
            <a:endParaRPr lang="en-US" sz="2400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576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4400" y="1674674"/>
            <a:ext cx="84582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+mn-cs"/>
              </a:rPr>
              <a:t> A-Z . . . at the top of the page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 rot="13644248">
            <a:off x="8234336" y="1786569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Down Arrow 7">
            <a:extLst>
              <a:ext uri="{FF2B5EF4-FFF2-40B4-BE49-F238E27FC236}">
                <a16:creationId xmlns:a16="http://schemas.microsoft.com/office/drawing/2014/main" id="{446D0CEE-058D-2281-6597-7663F1FBACB4}"/>
              </a:ext>
            </a:extLst>
          </p:cNvPr>
          <p:cNvSpPr/>
          <p:nvPr/>
        </p:nvSpPr>
        <p:spPr bwMode="auto">
          <a:xfrm>
            <a:off x="9573374" y="685800"/>
            <a:ext cx="609600" cy="1419673"/>
          </a:xfrm>
          <a:prstGeom prst="downArrow">
            <a:avLst/>
          </a:prstGeom>
          <a:solidFill>
            <a:schemeClr val="accent2"/>
          </a:solidFill>
          <a:ln w="5715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4665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14400" y="1674674"/>
            <a:ext cx="84582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latin typeface="Arial" pitchFamily="34" charset="0"/>
                <a:ea typeface="+mn-ea"/>
                <a:cs typeface="+mn-cs"/>
              </a:rPr>
              <a:t> A-Z . . . at the top of the page</a:t>
            </a:r>
            <a:endParaRPr lang="en-US" b="1" kern="1200" dirty="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/>
          <p:nvPr/>
        </p:nvSpPr>
        <p:spPr>
          <a:xfrm rot="10800000">
            <a:off x="4736839" y="228599"/>
            <a:ext cx="813322" cy="2358491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8691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5340" y="2286000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38324196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721930" y="2290227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how about Belgium?</a:t>
            </a:r>
          </a:p>
        </p:txBody>
      </p:sp>
      <p:sp>
        <p:nvSpPr>
          <p:cNvPr id="9" name="Down Arrow 8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8360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FFFF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FFFF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43370498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000000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0650697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261942" y="3597938"/>
            <a:ext cx="7767762" cy="112646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so let’s go to Belgium . . .</a:t>
            </a: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1983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4800600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304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4800600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4305300" y="2425005"/>
            <a:ext cx="3672113" cy="138499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Waloons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Flemish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People in Brussels</a:t>
            </a:r>
          </a:p>
        </p:txBody>
      </p:sp>
    </p:spTree>
    <p:extLst>
      <p:ext uri="{BB962C8B-B14F-4D97-AF65-F5344CB8AC3E}">
        <p14:creationId xmlns:p14="http://schemas.microsoft.com/office/powerpoint/2010/main" val="341607378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4" y="257796"/>
            <a:ext cx="10158984" cy="638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8100" y="2146280"/>
            <a:ext cx="8561106" cy="3416320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How to find links to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Information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Countries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around the World . . .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34400" y="6105788"/>
            <a:ext cx="1781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  <a:latin typeface="Verdana" pitchFamily="34" charset="0"/>
              </a:rPr>
              <a:t>Global Cultures </a:t>
            </a:r>
          </a:p>
          <a:p>
            <a:pPr algn="ctr" eaLnBrk="0" hangingPunct="0"/>
            <a:r>
              <a:rPr kumimoji="1" lang="en-US" sz="800" dirty="0">
                <a:solidFill>
                  <a:srgbClr val="000000"/>
                </a:solidFill>
                <a:latin typeface="Verdana" pitchFamily="34" charset="0"/>
              </a:rPr>
              <a:t>University of Minnesota Duluth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6399442"/>
            <a:ext cx="16446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800" dirty="0">
                <a:ln w="6350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Tim Roufs  </a:t>
            </a:r>
            <a:r>
              <a:rPr lang="en-US" sz="800" dirty="0">
                <a:solidFill>
                  <a:srgbClr val="000000"/>
                </a:solidFill>
              </a:rPr>
              <a:t>© 2010-2024</a:t>
            </a:r>
            <a:endParaRPr kumimoji="1"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90" y="159615"/>
            <a:ext cx="9615714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8"/>
          <p:cNvSpPr>
            <a:spLocks noChangeArrowheads="1"/>
          </p:cNvSpPr>
          <p:nvPr/>
        </p:nvSpPr>
        <p:spPr bwMode="auto">
          <a:xfrm rot="2879048">
            <a:off x="4954594" y="4142806"/>
            <a:ext cx="1101725" cy="1384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 rot="792661">
            <a:off x="6151253" y="5056684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91300" y="3810000"/>
            <a:ext cx="25908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Waloonia</a:t>
            </a:r>
            <a:endParaRPr lang="en-US" sz="2000" b="1" dirty="0"/>
          </a:p>
          <a:p>
            <a:pPr algn="ctr"/>
            <a:r>
              <a:rPr lang="en-US" sz="2000" b="1" dirty="0"/>
              <a:t>(French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8"/>
          <p:cNvSpPr>
            <a:spLocks noChangeArrowheads="1"/>
          </p:cNvSpPr>
          <p:nvPr/>
        </p:nvSpPr>
        <p:spPr bwMode="auto">
          <a:xfrm rot="2879048">
            <a:off x="4261491" y="3403035"/>
            <a:ext cx="1018064" cy="15227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15100" y="3842113"/>
            <a:ext cx="27432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Flanders</a:t>
            </a:r>
          </a:p>
          <a:p>
            <a:pPr algn="ctr"/>
            <a:r>
              <a:rPr lang="en-US" sz="2000" b="1" dirty="0"/>
              <a:t>(Flemish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20235932">
            <a:off x="5528800" y="3303146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703402" y="3200400"/>
            <a:ext cx="2390775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Brussels tends to operate as a separate “region”</a:t>
            </a:r>
          </a:p>
          <a:p>
            <a:pPr algn="ctr"/>
            <a:r>
              <a:rPr lang="en-US" sz="2400" b="1" dirty="0"/>
              <a:t>(Multilingual)</a:t>
            </a:r>
          </a:p>
          <a:p>
            <a:pPr algn="ctr"/>
            <a:r>
              <a:rPr lang="en-US" sz="2400" b="1" dirty="0"/>
              <a:t>(Catholic)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19252714">
            <a:off x="4910921" y="3643742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33400"/>
            <a:ext cx="9601200" cy="583237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655251" y="4064000"/>
            <a:ext cx="1281749" cy="482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18220937">
            <a:off x="1283053" y="1969997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" y="4967204"/>
            <a:ext cx="8686800" cy="105259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click on “Belgium” to start your trip</a:t>
            </a:r>
          </a:p>
        </p:txBody>
      </p:sp>
    </p:spTree>
    <p:extLst>
      <p:ext uri="{BB962C8B-B14F-4D97-AF65-F5344CB8AC3E}">
        <p14:creationId xmlns:p14="http://schemas.microsoft.com/office/powerpoint/2010/main" val="400013496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9008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5504" y="3476821"/>
            <a:ext cx="57912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note the three divisions: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(the country)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Flanders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Wallonia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618179"/>
            <a:ext cx="8686800" cy="5554021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Belgium, as well as the rest of the sites listed in the textbook have a list of primary resources (useful for your class project) listed prominently towards the top of their pages . . .</a:t>
            </a:r>
          </a:p>
        </p:txBody>
      </p:sp>
    </p:spTree>
    <p:extLst>
      <p:ext uri="{BB962C8B-B14F-4D97-AF65-F5344CB8AC3E}">
        <p14:creationId xmlns:p14="http://schemas.microsoft.com/office/powerpoint/2010/main" val="149533869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D68D0-F6F9-B522-7103-D3924403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23421"/>
            <a:ext cx="9144000" cy="5415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A14F0-AD31-48C9-4C98-42B703FFFC44}"/>
              </a:ext>
            </a:extLst>
          </p:cNvPr>
          <p:cNvSpPr txBox="1"/>
          <p:nvPr/>
        </p:nvSpPr>
        <p:spPr>
          <a:xfrm>
            <a:off x="782240" y="5620648"/>
            <a:ext cx="8722519" cy="116115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Towards the top of a country’s listings there is a handy set of links to food, news, maps, and profiles . . . </a:t>
            </a:r>
          </a:p>
        </p:txBody>
      </p:sp>
    </p:spTree>
    <p:extLst>
      <p:ext uri="{BB962C8B-B14F-4D97-AF65-F5344CB8AC3E}">
        <p14:creationId xmlns:p14="http://schemas.microsoft.com/office/powerpoint/2010/main" val="148875790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1941840"/>
            <a:ext cx="8686800" cy="3544560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And there are a lots of interesting and fun things to learn about the countries.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In Belgium, for e.g. . . .</a:t>
            </a:r>
          </a:p>
        </p:txBody>
      </p:sp>
    </p:spTree>
    <p:extLst>
      <p:ext uri="{BB962C8B-B14F-4D97-AF65-F5344CB8AC3E}">
        <p14:creationId xmlns:p14="http://schemas.microsoft.com/office/powerpoint/2010/main" val="189861795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466850" y="2025861"/>
            <a:ext cx="7315200" cy="339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1: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in Belgium there is no such thing as a “Belgian waffle”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1850215"/>
            <a:ext cx="7315200" cy="389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on the course WebPages there are many links to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information on “countries, cultures, regions, areas and territories . . .”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around the world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1485900" y="2038362"/>
            <a:ext cx="73152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2: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but there is a “Brussels sprout”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  <p:sp>
        <p:nvSpPr>
          <p:cNvPr id="4" name="Oval 3"/>
          <p:cNvSpPr/>
          <p:nvPr/>
        </p:nvSpPr>
        <p:spPr>
          <a:xfrm>
            <a:off x="5829300" y="48006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7300" y="737477"/>
            <a:ext cx="7772400" cy="33773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This is the way most Europeans punctuate a “full stop” at the end of a sentence with a quotation mark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U.S.A. it is conventionally just the reverse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43992911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" y="2895600"/>
            <a:ext cx="7772400" cy="14763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fries” is not capitalized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94455867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3154" name="Rectangle 3"/>
          <p:cNvSpPr>
            <a:spLocks noChangeArrowheads="1"/>
          </p:cNvSpPr>
          <p:nvPr/>
        </p:nvSpPr>
        <p:spPr bwMode="auto">
          <a:xfrm>
            <a:off x="1485900" y="1126642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(. . . a fact most American national politicians apparently were ignorant of when they once voted to serve only 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“freedom fries”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Washington when France wouldn’t support the second war in Iraq . . .)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Some folks love “escargot”, aka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rgbClr val="000000"/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”, aka in English as “snails”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”, aka in English as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16228"/>
            <a:ext cx="73152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and one or more of these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might prove interesting, and useful with your class project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724298"/>
            <a:ext cx="7767762" cy="149579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back to the other items on the Belgium page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300" y="1332086"/>
            <a:ext cx="7772400" cy="418063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have a look at some of the many items on the page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they tell you a lot about the country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for e.g., note that Belgium has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national anthems as well as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flags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400300" y="2667000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400300" y="1588477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23746" y="3976914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the major regions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2048"/>
            <a:ext cx="9601200" cy="6134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news and the media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6767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69230"/>
            <a:ext cx="9601200" cy="6107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5556021"/>
            <a:ext cx="83058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government and politics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4801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95242"/>
            <a:ext cx="9601200" cy="6157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language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AF2043C-8F2F-8407-1EA0-D69173EA4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371825"/>
            <a:ext cx="1550916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1007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3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5574471"/>
            <a:ext cx="87884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religion, the arts, and more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108862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1942" y="55626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. . . about food . . .</a:t>
            </a:r>
            <a:endParaRPr lang="en-US" sz="16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1163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and 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3358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FFFFFF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</p:spTree>
    <p:extLst>
      <p:ext uri="{BB962C8B-B14F-4D97-AF65-F5344CB8AC3E}">
        <p14:creationId xmlns:p14="http://schemas.microsoft.com/office/powerpoint/2010/main" val="192886486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77" y="228600"/>
            <a:ext cx="833828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5301" y="914400"/>
            <a:ext cx="9296400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addition, the A - Z information should also be very useful when it comes time to start thinking about your class project</a:t>
            </a:r>
          </a:p>
        </p:txBody>
      </p:sp>
    </p:spTree>
    <p:extLst>
      <p:ext uri="{BB962C8B-B14F-4D97-AF65-F5344CB8AC3E}">
        <p14:creationId xmlns:p14="http://schemas.microsoft.com/office/powerpoint/2010/main" val="2373138835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in the food section, for e.g., you can find a lot of information on Belgium cuisine </a:t>
            </a:r>
            <a:b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  <a:tabLst>
                <a:tab pos="973138" algn="l"/>
              </a:tabLst>
            </a:pPr>
            <a:endParaRPr lang="en-US" sz="100" b="1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and you might even note that they have some of the best chocolate in the world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200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and that they DO love waffles </a:t>
            </a:r>
            <a:br>
              <a:rPr lang="en-US" sz="24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F8C5BDC-CB13-205A-57E3-333C60BE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33546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7751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425397"/>
            <a:ext cx="3657600" cy="3952019"/>
          </a:xfrm>
          <a:prstGeom prst="rect">
            <a:avLst/>
          </a:prstGeom>
          <a:noFill/>
        </p:spPr>
      </p:pic>
      <p:sp>
        <p:nvSpPr>
          <p:cNvPr id="3" name="Freeform 2"/>
          <p:cNvSpPr/>
          <p:nvPr/>
        </p:nvSpPr>
        <p:spPr bwMode="auto">
          <a:xfrm>
            <a:off x="4838700" y="4724400"/>
            <a:ext cx="1187505" cy="433559"/>
          </a:xfrm>
          <a:custGeom>
            <a:avLst/>
            <a:gdLst>
              <a:gd name="connsiteX0" fmla="*/ 208889 w 982612"/>
              <a:gd name="connsiteY0" fmla="*/ 363415 h 410307"/>
              <a:gd name="connsiteX1" fmla="*/ 466796 w 982612"/>
              <a:gd name="connsiteY1" fmla="*/ 351692 h 410307"/>
              <a:gd name="connsiteX2" fmla="*/ 548858 w 982612"/>
              <a:gd name="connsiteY2" fmla="*/ 363415 h 410307"/>
              <a:gd name="connsiteX3" fmla="*/ 666089 w 982612"/>
              <a:gd name="connsiteY3" fmla="*/ 375138 h 410307"/>
              <a:gd name="connsiteX4" fmla="*/ 865381 w 982612"/>
              <a:gd name="connsiteY4" fmla="*/ 363415 h 410307"/>
              <a:gd name="connsiteX5" fmla="*/ 900550 w 982612"/>
              <a:gd name="connsiteY5" fmla="*/ 339969 h 410307"/>
              <a:gd name="connsiteX6" fmla="*/ 982612 w 982612"/>
              <a:gd name="connsiteY6" fmla="*/ 246184 h 410307"/>
              <a:gd name="connsiteX7" fmla="*/ 970889 w 982612"/>
              <a:gd name="connsiteY7" fmla="*/ 164123 h 410307"/>
              <a:gd name="connsiteX8" fmla="*/ 900550 w 982612"/>
              <a:gd name="connsiteY8" fmla="*/ 140677 h 410307"/>
              <a:gd name="connsiteX9" fmla="*/ 771596 w 982612"/>
              <a:gd name="connsiteY9" fmla="*/ 128953 h 410307"/>
              <a:gd name="connsiteX10" fmla="*/ 666089 w 982612"/>
              <a:gd name="connsiteY10" fmla="*/ 105507 h 410307"/>
              <a:gd name="connsiteX11" fmla="*/ 595750 w 982612"/>
              <a:gd name="connsiteY11" fmla="*/ 93784 h 410307"/>
              <a:gd name="connsiteX12" fmla="*/ 478519 w 982612"/>
              <a:gd name="connsiteY12" fmla="*/ 58615 h 410307"/>
              <a:gd name="connsiteX13" fmla="*/ 431627 w 982612"/>
              <a:gd name="connsiteY13" fmla="*/ 46892 h 410307"/>
              <a:gd name="connsiteX14" fmla="*/ 361289 w 982612"/>
              <a:gd name="connsiteY14" fmla="*/ 23446 h 410307"/>
              <a:gd name="connsiteX15" fmla="*/ 326119 w 982612"/>
              <a:gd name="connsiteY15" fmla="*/ 11723 h 410307"/>
              <a:gd name="connsiteX16" fmla="*/ 290950 w 982612"/>
              <a:gd name="connsiteY16" fmla="*/ 0 h 410307"/>
              <a:gd name="connsiteX17" fmla="*/ 150273 w 982612"/>
              <a:gd name="connsiteY17" fmla="*/ 11723 h 410307"/>
              <a:gd name="connsiteX18" fmla="*/ 44766 w 982612"/>
              <a:gd name="connsiteY18" fmla="*/ 58615 h 410307"/>
              <a:gd name="connsiteX19" fmla="*/ 21319 w 982612"/>
              <a:gd name="connsiteY19" fmla="*/ 82061 h 410307"/>
              <a:gd name="connsiteX20" fmla="*/ 21319 w 982612"/>
              <a:gd name="connsiteY20" fmla="*/ 316523 h 410307"/>
              <a:gd name="connsiteX21" fmla="*/ 44766 w 982612"/>
              <a:gd name="connsiteY21" fmla="*/ 339969 h 410307"/>
              <a:gd name="connsiteX22" fmla="*/ 115104 w 982612"/>
              <a:gd name="connsiteY22" fmla="*/ 386861 h 410307"/>
              <a:gd name="connsiteX23" fmla="*/ 185443 w 982612"/>
              <a:gd name="connsiteY23" fmla="*/ 410307 h 410307"/>
              <a:gd name="connsiteX24" fmla="*/ 244058 w 982612"/>
              <a:gd name="connsiteY24" fmla="*/ 398584 h 410307"/>
              <a:gd name="connsiteX25" fmla="*/ 290950 w 982612"/>
              <a:gd name="connsiteY25" fmla="*/ 363415 h 4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82612" h="410307">
                <a:moveTo>
                  <a:pt x="208889" y="363415"/>
                </a:moveTo>
                <a:cubicBezTo>
                  <a:pt x="294858" y="359507"/>
                  <a:pt x="380738" y="351692"/>
                  <a:pt x="466796" y="351692"/>
                </a:cubicBezTo>
                <a:cubicBezTo>
                  <a:pt x="494428" y="351692"/>
                  <a:pt x="521416" y="360187"/>
                  <a:pt x="548858" y="363415"/>
                </a:cubicBezTo>
                <a:cubicBezTo>
                  <a:pt x="587861" y="368004"/>
                  <a:pt x="627012" y="371230"/>
                  <a:pt x="666089" y="375138"/>
                </a:cubicBezTo>
                <a:cubicBezTo>
                  <a:pt x="732520" y="371230"/>
                  <a:pt x="799572" y="373286"/>
                  <a:pt x="865381" y="363415"/>
                </a:cubicBezTo>
                <a:cubicBezTo>
                  <a:pt x="879314" y="361325"/>
                  <a:pt x="889947" y="349247"/>
                  <a:pt x="900550" y="339969"/>
                </a:cubicBezTo>
                <a:cubicBezTo>
                  <a:pt x="955413" y="291964"/>
                  <a:pt x="950832" y="293854"/>
                  <a:pt x="982612" y="246184"/>
                </a:cubicBezTo>
                <a:cubicBezTo>
                  <a:pt x="978704" y="218830"/>
                  <a:pt x="987853" y="185934"/>
                  <a:pt x="970889" y="164123"/>
                </a:cubicBezTo>
                <a:cubicBezTo>
                  <a:pt x="955716" y="144615"/>
                  <a:pt x="925163" y="142915"/>
                  <a:pt x="900550" y="140677"/>
                </a:cubicBezTo>
                <a:lnTo>
                  <a:pt x="771596" y="128953"/>
                </a:lnTo>
                <a:cubicBezTo>
                  <a:pt x="721420" y="116409"/>
                  <a:pt x="720658" y="115429"/>
                  <a:pt x="666089" y="105507"/>
                </a:cubicBezTo>
                <a:cubicBezTo>
                  <a:pt x="642703" y="101255"/>
                  <a:pt x="619058" y="98446"/>
                  <a:pt x="595750" y="93784"/>
                </a:cubicBezTo>
                <a:cubicBezTo>
                  <a:pt x="502726" y="75179"/>
                  <a:pt x="598128" y="88517"/>
                  <a:pt x="478519" y="58615"/>
                </a:cubicBezTo>
                <a:cubicBezTo>
                  <a:pt x="462888" y="54707"/>
                  <a:pt x="447059" y="51522"/>
                  <a:pt x="431627" y="46892"/>
                </a:cubicBezTo>
                <a:cubicBezTo>
                  <a:pt x="407955" y="39790"/>
                  <a:pt x="384735" y="31261"/>
                  <a:pt x="361289" y="23446"/>
                </a:cubicBezTo>
                <a:lnTo>
                  <a:pt x="326119" y="11723"/>
                </a:lnTo>
                <a:lnTo>
                  <a:pt x="290950" y="0"/>
                </a:lnTo>
                <a:cubicBezTo>
                  <a:pt x="244058" y="3908"/>
                  <a:pt x="196688" y="3987"/>
                  <a:pt x="150273" y="11723"/>
                </a:cubicBezTo>
                <a:cubicBezTo>
                  <a:pt x="109176" y="18572"/>
                  <a:pt x="76208" y="33461"/>
                  <a:pt x="44766" y="58615"/>
                </a:cubicBezTo>
                <a:cubicBezTo>
                  <a:pt x="36135" y="65520"/>
                  <a:pt x="29135" y="74246"/>
                  <a:pt x="21319" y="82061"/>
                </a:cubicBezTo>
                <a:cubicBezTo>
                  <a:pt x="-8806" y="172435"/>
                  <a:pt x="-5357" y="147577"/>
                  <a:pt x="21319" y="316523"/>
                </a:cubicBezTo>
                <a:cubicBezTo>
                  <a:pt x="23043" y="327441"/>
                  <a:pt x="35924" y="333337"/>
                  <a:pt x="44766" y="339969"/>
                </a:cubicBezTo>
                <a:cubicBezTo>
                  <a:pt x="67309" y="356876"/>
                  <a:pt x="88371" y="377950"/>
                  <a:pt x="115104" y="386861"/>
                </a:cubicBezTo>
                <a:lnTo>
                  <a:pt x="185443" y="410307"/>
                </a:lnTo>
                <a:cubicBezTo>
                  <a:pt x="204981" y="406399"/>
                  <a:pt x="225401" y="405580"/>
                  <a:pt x="244058" y="398584"/>
                </a:cubicBezTo>
                <a:cubicBezTo>
                  <a:pt x="265267" y="390631"/>
                  <a:pt x="276543" y="377822"/>
                  <a:pt x="290950" y="36341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 rot="19472885">
            <a:off x="5880311" y="4004379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7929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1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651677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2.static.flickr.com/1160/1473601036_667662b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854"/>
            <a:ext cx="7467600" cy="6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803" y="5924490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Eaten as you might eat a donut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8524090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7623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FFCC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790019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other areas of Belgium have their own styles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9161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6286500" y="3048000"/>
            <a:ext cx="1081937" cy="656493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Left Arrow 9"/>
          <p:cNvSpPr>
            <a:spLocks noChangeArrowheads="1"/>
          </p:cNvSpPr>
          <p:nvPr/>
        </p:nvSpPr>
        <p:spPr bwMode="auto">
          <a:xfrm rot="19201125">
            <a:off x="7144595" y="2342673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8538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s3-media2.fl.yelpcdn.com/bphoto/48yTz185yGcRBHbW9Htt_A/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7" y="1"/>
            <a:ext cx="9143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898611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424542"/>
            <a:ext cx="10184130" cy="6025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9500" y="6553200"/>
            <a:ext cx="30190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</a:rPr>
              <a:t>Source: Roufs and Roufs, </a:t>
            </a:r>
            <a:r>
              <a:rPr lang="en-US" sz="800" i="1" dirty="0">
                <a:solidFill>
                  <a:srgbClr val="FFFFFF"/>
                </a:solidFill>
                <a:hlinkClick r:id="rId3"/>
              </a:rPr>
              <a:t>Sweet Treats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228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43614" y="6642556"/>
            <a:ext cx="1762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 </a:t>
            </a:r>
            <a:r>
              <a:rPr lang="en-US" sz="800" dirty="0"/>
              <a:t>Wikipedia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the popular </a:t>
            </a:r>
            <a:r>
              <a:rPr lang="en-US" sz="2000" b="1" i="1" dirty="0" err="1">
                <a:solidFill>
                  <a:schemeClr val="bg1"/>
                </a:solidFill>
                <a:latin typeface="Verdana" pitchFamily="34" charset="0"/>
              </a:rPr>
              <a:t>Stroopwafels</a:t>
            </a:r>
            <a:r>
              <a:rPr lang="en-US" sz="20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4549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870438" y="2453414"/>
            <a:ext cx="8581293" cy="3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you can just click 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the A-Z index in your Canvas home to find the country or culture you’re interested in . . 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click “A” for “Afghanistan” . . . “W” for “Wallonia </a:t>
            </a: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(Belgium)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”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46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4464721" y="1175947"/>
            <a:ext cx="983579" cy="448394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900" y="1230868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Gouda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the popular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Stroopwafels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957449">
            <a:off x="5542552" y="1588438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798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8900" y="3494544"/>
            <a:ext cx="5029200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as a marketing ploy to sell waffles to Americans at a World’s Fair in America</a:t>
            </a:r>
          </a:p>
        </p:txBody>
      </p:sp>
    </p:spTree>
    <p:extLst>
      <p:ext uri="{BB962C8B-B14F-4D97-AF65-F5344CB8AC3E}">
        <p14:creationId xmlns:p14="http://schemas.microsoft.com/office/powerpoint/2010/main" val="117543285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1.bp.blogspot.com/_YyPAFW8UGHU/S8IkJzHFDfI/AAAAAAAAAUQ/1nbepAtqGr4/s1600/Waffles%2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"/>
            <a:ext cx="9105096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008" y="5257800"/>
            <a:ext cx="7438292" cy="12547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in American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as a (very successful) marketing ploy . .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891838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7694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2221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4872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54" y="123825"/>
            <a:ext cx="6766560" cy="64940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8705" y="6642556"/>
            <a:ext cx="2922595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https://www.pri.org/stories/2013-03-11/how-cook-your-horse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01509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1981200"/>
            <a:ext cx="9220200" cy="4154984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. . . and at the bottom of each country page there is a collection of </a:t>
            </a:r>
            <a:r>
              <a:rPr lang="en-US" sz="4000" b="1" dirty="0" err="1">
                <a:solidFill>
                  <a:srgbClr val="FF0000"/>
                </a:solidFill>
                <a:latin typeface="Verdana" pitchFamily="34" charset="0"/>
              </a:rPr>
              <a:t>WebSites</a:t>
            </a: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 that could be useful for things like your class project . .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51998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7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773" y="5715000"/>
            <a:ext cx="9005455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links to other useful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WebSites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A0E8AB-8FB0-D5DE-2B80-4236A843F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603" y="531607"/>
            <a:ext cx="2270697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2002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CB504-8391-934A-E6E8-092AAD8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8" y="778299"/>
            <a:ext cx="8686800" cy="53181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14:cNvPr>
              <p14:cNvContentPartPr/>
              <p14:nvPr/>
            </p14:nvContentPartPr>
            <p14:xfrm>
              <a:off x="4733153" y="3639664"/>
              <a:ext cx="3486240" cy="8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9513" y="3531664"/>
                <a:ext cx="3593880" cy="2980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648B3B6-0AFB-143D-7B0A-9A0036738F91}"/>
              </a:ext>
            </a:extLst>
          </p:cNvPr>
          <p:cNvSpPr/>
          <p:nvPr/>
        </p:nvSpPr>
        <p:spPr bwMode="auto">
          <a:xfrm>
            <a:off x="1879883" y="12065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22F41-1A5A-F531-543B-0F44119D2AFA}"/>
              </a:ext>
            </a:extLst>
          </p:cNvPr>
          <p:cNvSpPr/>
          <p:nvPr/>
        </p:nvSpPr>
        <p:spPr bwMode="auto">
          <a:xfrm>
            <a:off x="4267141" y="3289300"/>
            <a:ext cx="4471699" cy="762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DF8256-CEB6-5B13-477E-9B6D2A431790}"/>
              </a:ext>
            </a:extLst>
          </p:cNvPr>
          <p:cNvSpPr txBox="1"/>
          <p:nvPr/>
        </p:nvSpPr>
        <p:spPr>
          <a:xfrm>
            <a:off x="2247900" y="4285698"/>
            <a:ext cx="6629400" cy="142930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or go to the country from your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A-Z index on your Canvas pages . . .</a:t>
            </a:r>
          </a:p>
        </p:txBody>
      </p:sp>
    </p:spTree>
    <p:extLst>
      <p:ext uri="{BB962C8B-B14F-4D97-AF65-F5344CB8AC3E}">
        <p14:creationId xmlns:p14="http://schemas.microsoft.com/office/powerpoint/2010/main" val="28809659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CB504-8391-934A-E6E8-092AAD8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8" y="778299"/>
            <a:ext cx="8686800" cy="53181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14:cNvPr>
              <p14:cNvContentPartPr/>
              <p14:nvPr/>
            </p14:nvContentPartPr>
            <p14:xfrm>
              <a:off x="4733153" y="3639664"/>
              <a:ext cx="3486240" cy="8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9513" y="3531664"/>
                <a:ext cx="3593880" cy="2980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648B3B6-0AFB-143D-7B0A-9A0036738F91}"/>
              </a:ext>
            </a:extLst>
          </p:cNvPr>
          <p:cNvSpPr/>
          <p:nvPr/>
        </p:nvSpPr>
        <p:spPr bwMode="auto">
          <a:xfrm>
            <a:off x="1879883" y="12065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22F41-1A5A-F531-543B-0F44119D2AFA}"/>
              </a:ext>
            </a:extLst>
          </p:cNvPr>
          <p:cNvSpPr/>
          <p:nvPr/>
        </p:nvSpPr>
        <p:spPr bwMode="auto">
          <a:xfrm>
            <a:off x="4267141" y="3289300"/>
            <a:ext cx="4471699" cy="762000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ight Arrow 7">
            <a:extLst>
              <a:ext uri="{FF2B5EF4-FFF2-40B4-BE49-F238E27FC236}">
                <a16:creationId xmlns:a16="http://schemas.microsoft.com/office/drawing/2014/main" id="{EBE37EF2-D4E3-0D9E-2068-C7BA6D0DD17D}"/>
              </a:ext>
            </a:extLst>
          </p:cNvPr>
          <p:cNvSpPr/>
          <p:nvPr/>
        </p:nvSpPr>
        <p:spPr bwMode="auto">
          <a:xfrm rot="19237202">
            <a:off x="1095195" y="4539346"/>
            <a:ext cx="3950649" cy="842073"/>
          </a:xfrm>
          <a:prstGeom prst="rightArrow">
            <a:avLst/>
          </a:prstGeom>
          <a:solidFill>
            <a:schemeClr val="accent2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5254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CB504-8391-934A-E6E8-092AAD8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8" y="778299"/>
            <a:ext cx="8686800" cy="53181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14:cNvPr>
              <p14:cNvContentPartPr/>
              <p14:nvPr/>
            </p14:nvContentPartPr>
            <p14:xfrm>
              <a:off x="4733153" y="3639664"/>
              <a:ext cx="3486240" cy="8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9147" y="3531664"/>
                <a:ext cx="3593891" cy="298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DD22F41-1A5A-F531-543B-0F44119D2AFA}"/>
              </a:ext>
            </a:extLst>
          </p:cNvPr>
          <p:cNvSpPr/>
          <p:nvPr/>
        </p:nvSpPr>
        <p:spPr bwMode="auto">
          <a:xfrm>
            <a:off x="4267141" y="3289300"/>
            <a:ext cx="4471699" cy="762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4E78D304-0502-2381-B279-9FD3E5E7C0B8}"/>
              </a:ext>
            </a:extLst>
          </p:cNvPr>
          <p:cNvSpPr/>
          <p:nvPr/>
        </p:nvSpPr>
        <p:spPr bwMode="auto">
          <a:xfrm rot="19568594">
            <a:off x="219843" y="4579768"/>
            <a:ext cx="4786186" cy="922282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D940474B-5A77-FDDC-91D8-D0C64FB9B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172723737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" y="76200"/>
            <a:ext cx="9220200" cy="6499215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REM: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To go to any country (or region, or subject matter) simply go to the A-Z index at the top of any </a:t>
            </a:r>
            <a:r>
              <a:rPr lang="en-US" sz="4000" b="1" dirty="0" err="1">
                <a:solidFill>
                  <a:srgbClr val="FF0000"/>
                </a:solidFill>
                <a:latin typeface="Verdana" pitchFamily="34" charset="0"/>
              </a:rPr>
              <a:t>WebPage</a:t>
            </a: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 click on the first letter of the items you want . . . and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Verdana" pitchFamily="34" charset="0"/>
              </a:rPr>
              <a:t>“Bob’s your Uncle. . . 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1FF03A9-DFF7-2A2C-7610-AE890F4DF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12714626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C437A3-C674-1AE4-0DCF-84B504D45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96" y="670585"/>
            <a:ext cx="9144000" cy="58216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E3EF6D-932E-0F1D-D1D0-97A443237E76}"/>
              </a:ext>
            </a:extLst>
          </p:cNvPr>
          <p:cNvSpPr/>
          <p:nvPr/>
        </p:nvSpPr>
        <p:spPr bwMode="auto">
          <a:xfrm>
            <a:off x="1115174" y="1992124"/>
            <a:ext cx="804672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ight Arrow 6">
            <a:extLst>
              <a:ext uri="{FF2B5EF4-FFF2-40B4-BE49-F238E27FC236}">
                <a16:creationId xmlns:a16="http://schemas.microsoft.com/office/drawing/2014/main" id="{2194ED74-0228-B5D2-7BB0-D4BFD97EF81C}"/>
              </a:ext>
            </a:extLst>
          </p:cNvPr>
          <p:cNvSpPr/>
          <p:nvPr/>
        </p:nvSpPr>
        <p:spPr bwMode="auto">
          <a:xfrm rot="18832250">
            <a:off x="219843" y="3845843"/>
            <a:ext cx="4786186" cy="922282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8484BDC-6F3C-AC97-D969-432FA9F20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544" y="39127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48376677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1266D1-6E31-68E6-A056-B694149C116E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chemeClr val="bg1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357" y="4434126"/>
            <a:ext cx="8382000" cy="118750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French-speaking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Wallonians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to hear you talk like 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41D8C-AF32-6CBD-E4AE-EF0B26AA94D7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rgbClr val="F7F409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779042" y="258715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14" name="Picture 2" descr="http://upload.wikimedia.org/wikipedia/commons/thumb/9/97/The_Earth_seen_from_Apollo_17.jpg/300px-The_Earth_seen_from_Apollo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58" y="1451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A2B30F-8504-984F-2B9A-9D2FA4DE3A24}"/>
              </a:ext>
            </a:extLst>
          </p:cNvPr>
          <p:cNvSpPr/>
          <p:nvPr/>
        </p:nvSpPr>
        <p:spPr>
          <a:xfrm>
            <a:off x="856472" y="1970455"/>
            <a:ext cx="8561106" cy="2616101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imagination and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Explore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Countries and Cultures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around the World . . .</a:t>
            </a:r>
          </a:p>
        </p:txBody>
      </p:sp>
    </p:spTree>
    <p:extLst>
      <p:ext uri="{BB962C8B-B14F-4D97-AF65-F5344CB8AC3E}">
        <p14:creationId xmlns:p14="http://schemas.microsoft.com/office/powerpoint/2010/main" val="4903951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CB504-8391-934A-E6E8-092AAD82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8" y="778299"/>
            <a:ext cx="8686800" cy="53181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14:cNvPr>
              <p14:cNvContentPartPr/>
              <p14:nvPr/>
            </p14:nvContentPartPr>
            <p14:xfrm>
              <a:off x="4733153" y="3639664"/>
              <a:ext cx="3486240" cy="82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451E95-5726-018F-E147-1B2024F0AED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79147" y="3531664"/>
                <a:ext cx="3593891" cy="2980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DD22F41-1A5A-F531-543B-0F44119D2AFA}"/>
              </a:ext>
            </a:extLst>
          </p:cNvPr>
          <p:cNvSpPr/>
          <p:nvPr/>
        </p:nvSpPr>
        <p:spPr bwMode="auto">
          <a:xfrm>
            <a:off x="4267141" y="3289300"/>
            <a:ext cx="4471699" cy="762000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F2CE9CF-FC8E-ABE1-70D0-B220071EED70}"/>
              </a:ext>
            </a:extLst>
          </p:cNvPr>
          <p:cNvSpPr/>
          <p:nvPr/>
        </p:nvSpPr>
        <p:spPr bwMode="auto">
          <a:xfrm>
            <a:off x="4600475" y="3459109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F1C66A-B07D-B724-B8AD-93448A1C9B7F}"/>
              </a:ext>
            </a:extLst>
          </p:cNvPr>
          <p:cNvSpPr/>
          <p:nvPr/>
        </p:nvSpPr>
        <p:spPr bwMode="auto">
          <a:xfrm>
            <a:off x="1857558" y="42672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click “A” for “Afghanistan”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62AD990-3DB2-294B-2919-63107B036396}"/>
              </a:ext>
            </a:extLst>
          </p:cNvPr>
          <p:cNvSpPr/>
          <p:nvPr/>
        </p:nvSpPr>
        <p:spPr>
          <a:xfrm rot="3223064">
            <a:off x="5371316" y="1991471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614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8399</TotalTime>
  <Words>2066</Words>
  <Application>Microsoft Office PowerPoint</Application>
  <PresentationFormat>35mm Slides</PresentationFormat>
  <Paragraphs>257</Paragraphs>
  <Slides>85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85</vt:i4>
      </vt:variant>
    </vt:vector>
  </HeadingPairs>
  <TitlesOfParts>
    <vt:vector size="104" baseType="lpstr">
      <vt:lpstr>Arial</vt:lpstr>
      <vt:lpstr>Arial Black</vt:lpstr>
      <vt:lpstr>Monotype Sorts</vt:lpstr>
      <vt:lpstr>Tahoma</vt:lpstr>
      <vt:lpstr>Times New Roman</vt:lpstr>
      <vt:lpstr>Verdana</vt:lpstr>
      <vt:lpstr>Default Design</vt:lpstr>
      <vt:lpstr>6_Contemporary Portrait</vt:lpstr>
      <vt:lpstr>5_Contemporary Portrait</vt:lpstr>
      <vt:lpstr>16_Contemporary Portrait</vt:lpstr>
      <vt:lpstr>6_Default Design</vt:lpstr>
      <vt:lpstr>7_Default Design</vt:lpstr>
      <vt:lpstr>31_Default Design</vt:lpstr>
      <vt:lpstr>2_Contemporary Portrait</vt:lpstr>
      <vt:lpstr>1_Default Design</vt:lpstr>
      <vt:lpstr>3_Contemporary Portrait</vt:lpstr>
      <vt:lpstr>5_Default Design</vt:lpstr>
      <vt:lpstr>7_Contemporary Portrait</vt:lpstr>
      <vt:lpstr>1_Contemporary Portrait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733</cp:revision>
  <cp:lastPrinted>2000-04-12T17:52:36Z</cp:lastPrinted>
  <dcterms:created xsi:type="dcterms:W3CDTF">2000-03-27T14:48:03Z</dcterms:created>
  <dcterms:modified xsi:type="dcterms:W3CDTF">2023-12-26T04:33:07Z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