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053" r:id="rId4"/>
    <p:sldMasterId id="2147484066" r:id="rId5"/>
    <p:sldMasterId id="2147484874" r:id="rId6"/>
    <p:sldMasterId id="2147484922" r:id="rId7"/>
    <p:sldMasterId id="2147485213" r:id="rId8"/>
    <p:sldMasterId id="2147485273" r:id="rId9"/>
    <p:sldMasterId id="2147485369" r:id="rId10"/>
    <p:sldMasterId id="2147485501" r:id="rId11"/>
    <p:sldMasterId id="2147485513" r:id="rId12"/>
    <p:sldMasterId id="2147485573" r:id="rId13"/>
    <p:sldMasterId id="2147485635" r:id="rId14"/>
    <p:sldMasterId id="2147485659" r:id="rId15"/>
    <p:sldMasterId id="2147485875" r:id="rId16"/>
    <p:sldMasterId id="2147485899" r:id="rId17"/>
    <p:sldMasterId id="2147486103" r:id="rId18"/>
    <p:sldMasterId id="2147486151" r:id="rId19"/>
    <p:sldMasterId id="2147486175" r:id="rId20"/>
    <p:sldMasterId id="2147486187" r:id="rId21"/>
    <p:sldMasterId id="2147486199" r:id="rId22"/>
    <p:sldMasterId id="2147486211" r:id="rId23"/>
  </p:sldMasterIdLst>
  <p:notesMasterIdLst>
    <p:notesMasterId r:id="rId176"/>
  </p:notesMasterIdLst>
  <p:handoutMasterIdLst>
    <p:handoutMasterId r:id="rId177"/>
  </p:handoutMasterIdLst>
  <p:sldIdLst>
    <p:sldId id="1997" r:id="rId24"/>
    <p:sldId id="1999" r:id="rId25"/>
    <p:sldId id="2015" r:id="rId26"/>
    <p:sldId id="1282" r:id="rId27"/>
    <p:sldId id="2003" r:id="rId28"/>
    <p:sldId id="1920" r:id="rId29"/>
    <p:sldId id="1430" r:id="rId30"/>
    <p:sldId id="1284" r:id="rId31"/>
    <p:sldId id="1658" r:id="rId32"/>
    <p:sldId id="1998" r:id="rId33"/>
    <p:sldId id="1921" r:id="rId34"/>
    <p:sldId id="464" r:id="rId35"/>
    <p:sldId id="1294" r:id="rId36"/>
    <p:sldId id="1469" r:id="rId37"/>
    <p:sldId id="1878" r:id="rId38"/>
    <p:sldId id="2017" r:id="rId39"/>
    <p:sldId id="2018" r:id="rId40"/>
    <p:sldId id="1922" r:id="rId41"/>
    <p:sldId id="481" r:id="rId42"/>
    <p:sldId id="482" r:id="rId43"/>
    <p:sldId id="483" r:id="rId44"/>
    <p:sldId id="485" r:id="rId45"/>
    <p:sldId id="1333" r:id="rId46"/>
    <p:sldId id="2007" r:id="rId47"/>
    <p:sldId id="2008" r:id="rId48"/>
    <p:sldId id="1963" r:id="rId49"/>
    <p:sldId id="2006" r:id="rId50"/>
    <p:sldId id="2009" r:id="rId51"/>
    <p:sldId id="1964" r:id="rId52"/>
    <p:sldId id="2021" r:id="rId53"/>
    <p:sldId id="2019" r:id="rId54"/>
    <p:sldId id="2020" r:id="rId55"/>
    <p:sldId id="2011" r:id="rId56"/>
    <p:sldId id="1289" r:id="rId57"/>
    <p:sldId id="1334" r:id="rId58"/>
    <p:sldId id="2010" r:id="rId59"/>
    <p:sldId id="1839" r:id="rId60"/>
    <p:sldId id="1736" r:id="rId61"/>
    <p:sldId id="1967" r:id="rId62"/>
    <p:sldId id="1494" r:id="rId63"/>
    <p:sldId id="2044" r:id="rId64"/>
    <p:sldId id="2045" r:id="rId65"/>
    <p:sldId id="1495" r:id="rId66"/>
    <p:sldId id="1496" r:id="rId67"/>
    <p:sldId id="1497" r:id="rId68"/>
    <p:sldId id="1498" r:id="rId69"/>
    <p:sldId id="1499" r:id="rId70"/>
    <p:sldId id="2004" r:id="rId71"/>
    <p:sldId id="2005" r:id="rId72"/>
    <p:sldId id="1501" r:id="rId73"/>
    <p:sldId id="1502" r:id="rId74"/>
    <p:sldId id="1503" r:id="rId75"/>
    <p:sldId id="1504" r:id="rId76"/>
    <p:sldId id="1505" r:id="rId77"/>
    <p:sldId id="1506" r:id="rId78"/>
    <p:sldId id="2048" r:id="rId79"/>
    <p:sldId id="2043" r:id="rId80"/>
    <p:sldId id="2070" r:id="rId81"/>
    <p:sldId id="2066" r:id="rId82"/>
    <p:sldId id="2067" r:id="rId83"/>
    <p:sldId id="2071" r:id="rId84"/>
    <p:sldId id="2072" r:id="rId85"/>
    <p:sldId id="2073" r:id="rId86"/>
    <p:sldId id="2074" r:id="rId87"/>
    <p:sldId id="1969" r:id="rId88"/>
    <p:sldId id="1975" r:id="rId89"/>
    <p:sldId id="1972" r:id="rId90"/>
    <p:sldId id="1973" r:id="rId91"/>
    <p:sldId id="1974" r:id="rId92"/>
    <p:sldId id="1814" r:id="rId93"/>
    <p:sldId id="1817" r:id="rId94"/>
    <p:sldId id="1819" r:id="rId95"/>
    <p:sldId id="1818" r:id="rId96"/>
    <p:sldId id="1821" r:id="rId97"/>
    <p:sldId id="2047" r:id="rId98"/>
    <p:sldId id="2046" r:id="rId99"/>
    <p:sldId id="1823" r:id="rId100"/>
    <p:sldId id="1822" r:id="rId101"/>
    <p:sldId id="1825" r:id="rId102"/>
    <p:sldId id="1816" r:id="rId103"/>
    <p:sldId id="1507" r:id="rId104"/>
    <p:sldId id="1873" r:id="rId105"/>
    <p:sldId id="1875" r:id="rId106"/>
    <p:sldId id="1874" r:id="rId107"/>
    <p:sldId id="1876" r:id="rId108"/>
    <p:sldId id="1877" r:id="rId109"/>
    <p:sldId id="1871" r:id="rId110"/>
    <p:sldId id="1508" r:id="rId111"/>
    <p:sldId id="1895" r:id="rId112"/>
    <p:sldId id="1897" r:id="rId113"/>
    <p:sldId id="1898" r:id="rId114"/>
    <p:sldId id="1896" r:id="rId115"/>
    <p:sldId id="1977" r:id="rId116"/>
    <p:sldId id="1976" r:id="rId117"/>
    <p:sldId id="1899" r:id="rId118"/>
    <p:sldId id="2023" r:id="rId119"/>
    <p:sldId id="2024" r:id="rId120"/>
    <p:sldId id="2025" r:id="rId121"/>
    <p:sldId id="1981" r:id="rId122"/>
    <p:sldId id="1982" r:id="rId123"/>
    <p:sldId id="1983" r:id="rId124"/>
    <p:sldId id="1985" r:id="rId125"/>
    <p:sldId id="1988" r:id="rId126"/>
    <p:sldId id="1990" r:id="rId127"/>
    <p:sldId id="1900" r:id="rId128"/>
    <p:sldId id="1901" r:id="rId129"/>
    <p:sldId id="1902" r:id="rId130"/>
    <p:sldId id="1903" r:id="rId131"/>
    <p:sldId id="1904" r:id="rId132"/>
    <p:sldId id="1905" r:id="rId133"/>
    <p:sldId id="1906" r:id="rId134"/>
    <p:sldId id="1907" r:id="rId135"/>
    <p:sldId id="1116" r:id="rId136"/>
    <p:sldId id="1488" r:id="rId137"/>
    <p:sldId id="1346" r:id="rId138"/>
    <p:sldId id="1653" r:id="rId139"/>
    <p:sldId id="1344" r:id="rId140"/>
    <p:sldId id="2026" r:id="rId141"/>
    <p:sldId id="1351" r:id="rId142"/>
    <p:sldId id="1655" r:id="rId143"/>
    <p:sldId id="2013" r:id="rId144"/>
    <p:sldId id="1826" r:id="rId145"/>
    <p:sldId id="1725" r:id="rId146"/>
    <p:sldId id="2014" r:id="rId147"/>
    <p:sldId id="1138" r:id="rId148"/>
    <p:sldId id="1355" r:id="rId149"/>
    <p:sldId id="2028" r:id="rId150"/>
    <p:sldId id="2029" r:id="rId151"/>
    <p:sldId id="2030" r:id="rId152"/>
    <p:sldId id="2031" r:id="rId153"/>
    <p:sldId id="2032" r:id="rId154"/>
    <p:sldId id="2033" r:id="rId155"/>
    <p:sldId id="2034" r:id="rId156"/>
    <p:sldId id="2035" r:id="rId157"/>
    <p:sldId id="2036" r:id="rId158"/>
    <p:sldId id="1373" r:id="rId159"/>
    <p:sldId id="1265" r:id="rId160"/>
    <p:sldId id="1374" r:id="rId161"/>
    <p:sldId id="1375" r:id="rId162"/>
    <p:sldId id="2037" r:id="rId163"/>
    <p:sldId id="2038" r:id="rId164"/>
    <p:sldId id="2039" r:id="rId165"/>
    <p:sldId id="2040" r:id="rId166"/>
    <p:sldId id="1869" r:id="rId167"/>
    <p:sldId id="1870" r:id="rId168"/>
    <p:sldId id="1378" r:id="rId169"/>
    <p:sldId id="1924" r:id="rId170"/>
    <p:sldId id="1385" r:id="rId171"/>
    <p:sldId id="1386" r:id="rId172"/>
    <p:sldId id="1388" r:id="rId173"/>
    <p:sldId id="2041" r:id="rId174"/>
    <p:sldId id="2016" r:id="rId17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20000"/>
    <a:srgbClr val="FD5B63"/>
    <a:srgbClr val="BF131D"/>
    <a:srgbClr val="26A6B7"/>
    <a:srgbClr val="69E2E2"/>
    <a:srgbClr val="F93F51"/>
    <a:srgbClr val="FF7E77"/>
    <a:srgbClr val="FFFFFF"/>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p:scale>
          <a:sx n="66" d="100"/>
          <a:sy n="66" d="100"/>
        </p:scale>
        <p:origin x="1028" y="148"/>
      </p:cViewPr>
      <p:guideLst>
        <p:guide orient="horz" pos="2085"/>
        <p:guide pos="2892"/>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3" d="2"/>
        <a:sy n="3" d="2"/>
      </p:scale>
      <p:origin x="0" y="0"/>
    </p:cViewPr>
  </p:notesTextViewPr>
  <p:sorterViewPr>
    <p:cViewPr varScale="1">
      <p:scale>
        <a:sx n="1" d="1"/>
        <a:sy n="1" d="1"/>
      </p:scale>
      <p:origin x="0" y="-49908"/>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handoutMaster" Target="handoutMasters/handoutMaster1.xml"/><Relationship Id="rId172" Type="http://schemas.openxmlformats.org/officeDocument/2006/relationships/slide" Target="slides/slide14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presProps" Target="presProps.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s>
</file>

<file path=ppt/_rels/viewProps.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14.xml"/><Relationship Id="rId1" Type="http://schemas.openxmlformats.org/officeDocument/2006/relationships/slide" Target="slides/slide13.xml"/><Relationship Id="rId5" Type="http://schemas.openxmlformats.org/officeDocument/2006/relationships/slide" Target="slides/slide17.xml"/><Relationship Id="rId4"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639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8948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91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041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765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165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785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7945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671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817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01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46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174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6290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664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5045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09806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542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590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06497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19080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113</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115</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116</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117</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5622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119</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120</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4589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3233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9300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6109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86351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65511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68322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4528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339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3818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139</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183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707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2734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3434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86026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144</a:t>
            </a:fld>
            <a:endParaRPr lang="en-US">
              <a:solidFill>
                <a:srgbClr val="000000"/>
              </a:solidFill>
            </a:endParaRPr>
          </a:p>
        </p:txBody>
      </p:sp>
    </p:spTree>
    <p:extLst>
      <p:ext uri="{BB962C8B-B14F-4D97-AF65-F5344CB8AC3E}">
        <p14:creationId xmlns:p14="http://schemas.microsoft.com/office/powerpoint/2010/main" val="3965897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146</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148</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4224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573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60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519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82"/>
            <a:ext cx="7315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720"/>
            <a:ext cx="7315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a:t>Click to edit Master title style</a:t>
            </a:r>
          </a:p>
        </p:txBody>
      </p:sp>
      <p:sp>
        <p:nvSpPr>
          <p:cNvPr id="3" name="Table Placeholder 2"/>
          <p:cNvSpPr>
            <a:spLocks noGrp="1"/>
          </p:cNvSpPr>
          <p:nvPr>
            <p:ph type="tbl" idx="1"/>
          </p:nvPr>
        </p:nvSpPr>
        <p:spPr>
          <a:xfrm>
            <a:off x="914400" y="1600206"/>
            <a:ext cx="73152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6DFA5-474C-426E-988F-6AF253FCF9C0}"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443DD-4128-4F15-8B3F-47BFD72D423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E173-A138-48C4-9B04-73688111C138}"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AD4A3-AB13-4A40-8520-8CF051494D06}"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E57A88-87E3-4881-80A9-5B99F29BB56A}"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9B6558-E833-4B79-BB42-F646921C91BC}"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D01E08-F947-45FC-8AA2-FAE91C1831C5}"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A0C4FD-41D3-4BC7-86E9-4C4DD1671D03}"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C6F4B-0530-4A03-92D6-62D1D36281F2}"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CEB98-406D-470F-91EA-DDA7FBAA3B32}"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E8313-E048-402A-987A-910A8DE5BDA3}"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3556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7921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7880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911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5897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2406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540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0639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5311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4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4993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0371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8050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594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7626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8605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90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0314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5705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779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58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7707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0244442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71235099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64506389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4912224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1492137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24594737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8491994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988993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096098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75703574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41641176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extLst>
      <p:ext uri="{BB962C8B-B14F-4D97-AF65-F5344CB8AC3E}">
        <p14:creationId xmlns:p14="http://schemas.microsoft.com/office/powerpoint/2010/main" val="26414194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extLst>
      <p:ext uri="{BB962C8B-B14F-4D97-AF65-F5344CB8AC3E}">
        <p14:creationId xmlns:p14="http://schemas.microsoft.com/office/powerpoint/2010/main" val="3915227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extLst>
      <p:ext uri="{BB962C8B-B14F-4D97-AF65-F5344CB8AC3E}">
        <p14:creationId xmlns:p14="http://schemas.microsoft.com/office/powerpoint/2010/main" val="37570015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12/23/2023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extLst>
      <p:ext uri="{BB962C8B-B14F-4D97-AF65-F5344CB8AC3E}">
        <p14:creationId xmlns:p14="http://schemas.microsoft.com/office/powerpoint/2010/main" val="3867942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12/23/2023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extLst>
      <p:ext uri="{BB962C8B-B14F-4D97-AF65-F5344CB8AC3E}">
        <p14:creationId xmlns:p14="http://schemas.microsoft.com/office/powerpoint/2010/main" val="37254780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12/23/2023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extLst>
      <p:ext uri="{BB962C8B-B14F-4D97-AF65-F5344CB8AC3E}">
        <p14:creationId xmlns:p14="http://schemas.microsoft.com/office/powerpoint/2010/main" val="42681585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12/23/2023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extLst>
      <p:ext uri="{BB962C8B-B14F-4D97-AF65-F5344CB8AC3E}">
        <p14:creationId xmlns:p14="http://schemas.microsoft.com/office/powerpoint/2010/main" val="138086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12/23/2023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extLst>
      <p:ext uri="{BB962C8B-B14F-4D97-AF65-F5344CB8AC3E}">
        <p14:creationId xmlns:p14="http://schemas.microsoft.com/office/powerpoint/2010/main" val="17311282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12/23/2023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extLst>
      <p:ext uri="{BB962C8B-B14F-4D97-AF65-F5344CB8AC3E}">
        <p14:creationId xmlns:p14="http://schemas.microsoft.com/office/powerpoint/2010/main" val="10411107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extLst>
      <p:ext uri="{BB962C8B-B14F-4D97-AF65-F5344CB8AC3E}">
        <p14:creationId xmlns:p14="http://schemas.microsoft.com/office/powerpoint/2010/main" val="1637385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extLst>
      <p:ext uri="{BB962C8B-B14F-4D97-AF65-F5344CB8AC3E}">
        <p14:creationId xmlns:p14="http://schemas.microsoft.com/office/powerpoint/2010/main" val="41143352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6836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51176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42381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58118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08966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541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56468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05765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38318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7315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399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0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5409191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3965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884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808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871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6065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6819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336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517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4410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8503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extLst>
      <p:ext uri="{BB962C8B-B14F-4D97-AF65-F5344CB8AC3E}">
        <p14:creationId xmlns:p14="http://schemas.microsoft.com/office/powerpoint/2010/main" val="190094350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extLst>
      <p:ext uri="{BB962C8B-B14F-4D97-AF65-F5344CB8AC3E}">
        <p14:creationId xmlns:p14="http://schemas.microsoft.com/office/powerpoint/2010/main" val="247731646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extLst>
      <p:ext uri="{BB962C8B-B14F-4D97-AF65-F5344CB8AC3E}">
        <p14:creationId xmlns:p14="http://schemas.microsoft.com/office/powerpoint/2010/main" val="135368752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5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extLst>
      <p:ext uri="{BB962C8B-B14F-4D97-AF65-F5344CB8AC3E}">
        <p14:creationId xmlns:p14="http://schemas.microsoft.com/office/powerpoint/2010/main" val="37193957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extLst>
      <p:ext uri="{BB962C8B-B14F-4D97-AF65-F5344CB8AC3E}">
        <p14:creationId xmlns:p14="http://schemas.microsoft.com/office/powerpoint/2010/main" val="379908980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extLst>
      <p:ext uri="{BB962C8B-B14F-4D97-AF65-F5344CB8AC3E}">
        <p14:creationId xmlns:p14="http://schemas.microsoft.com/office/powerpoint/2010/main" val="308554718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extLst>
      <p:ext uri="{BB962C8B-B14F-4D97-AF65-F5344CB8AC3E}">
        <p14:creationId xmlns:p14="http://schemas.microsoft.com/office/powerpoint/2010/main" val="402035707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extLst>
      <p:ext uri="{BB962C8B-B14F-4D97-AF65-F5344CB8AC3E}">
        <p14:creationId xmlns:p14="http://schemas.microsoft.com/office/powerpoint/2010/main" val="323663719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extLst>
      <p:ext uri="{BB962C8B-B14F-4D97-AF65-F5344CB8AC3E}">
        <p14:creationId xmlns:p14="http://schemas.microsoft.com/office/powerpoint/2010/main" val="354903132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extLst>
      <p:ext uri="{BB962C8B-B14F-4D97-AF65-F5344CB8AC3E}">
        <p14:creationId xmlns:p14="http://schemas.microsoft.com/office/powerpoint/2010/main" val="264099345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extLst>
      <p:ext uri="{BB962C8B-B14F-4D97-AF65-F5344CB8AC3E}">
        <p14:creationId xmlns:p14="http://schemas.microsoft.com/office/powerpoint/2010/main" val="18726210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97769934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9062663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737297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5570291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12001752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7423333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48407968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39767654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1825268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917272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9779446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742"/>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5CD5A15-DD98-4E06-84A4-CC8985EED67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92CCBB-B48C-4688-AA99-401A53C4BFB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0126867-E981-479C-B990-1C00008F96A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5463DA-9758-4977-9A58-FCAC9CABD4E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FF9779-67C1-45C2-BCA9-C99A5D6DCE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DFA063-A919-4412-A0B8-603E388762F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3D1D87F-5718-472C-969E-198112277A3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6BF5D3-0594-4D90-8AFF-B8BB576B8A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D058C3-CB48-408C-ABE9-3868B06DC5E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1F76E6-6999-4AF9-B9E9-6DAB290D2F6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3" y="27474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8AC201C-3D4C-47EC-825F-FA435D9169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43" y="27472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latin typeface="Arial" charset="0"/>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latin typeface="Arial" charset="0"/>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574" r:id="rId1"/>
    <p:sldLayoutId id="2147485575" r:id="rId2"/>
    <p:sldLayoutId id="2147485576" r:id="rId3"/>
    <p:sldLayoutId id="2147485577" r:id="rId4"/>
    <p:sldLayoutId id="2147485578" r:id="rId5"/>
    <p:sldLayoutId id="2147485579" r:id="rId6"/>
    <p:sldLayoutId id="2147485580" r:id="rId7"/>
    <p:sldLayoutId id="2147485581" r:id="rId8"/>
    <p:sldLayoutId id="2147485582" r:id="rId9"/>
    <p:sldLayoutId id="2147485583" r:id="rId10"/>
    <p:sldLayoutId id="2147485584" r:id="rId11"/>
    <p:sldLayoutId id="2147485585" r:id="rId12"/>
    <p:sldLayoutId id="21474855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78C8B2A-E884-4779-BE61-9CE167D9E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831079"/>
      </p:ext>
    </p:extLst>
  </p:cSld>
  <p:clrMap bg1="lt1" tx1="dk1" bg2="lt2" tx2="dk2" accent1="accent1" accent2="accent2" accent3="accent3" accent4="accent4" accent5="accent5" accent6="accent6" hlink="hlink" folHlink="folHlink"/>
  <p:sldLayoutIdLst>
    <p:sldLayoutId id="2147485876" r:id="rId1"/>
    <p:sldLayoutId id="2147485877" r:id="rId2"/>
    <p:sldLayoutId id="2147485878" r:id="rId3"/>
    <p:sldLayoutId id="2147485879" r:id="rId4"/>
    <p:sldLayoutId id="2147485880" r:id="rId5"/>
    <p:sldLayoutId id="2147485881" r:id="rId6"/>
    <p:sldLayoutId id="2147485882" r:id="rId7"/>
    <p:sldLayoutId id="2147485883" r:id="rId8"/>
    <p:sldLayoutId id="2147485884" r:id="rId9"/>
    <p:sldLayoutId id="2147485885" r:id="rId10"/>
    <p:sldLayoutId id="21474858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181682"/>
      </p:ext>
    </p:extLst>
  </p:cSld>
  <p:clrMap bg1="lt1" tx1="dk1" bg2="lt2" tx2="dk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5"/>
            <a:ext cx="8229600" cy="384175"/>
          </a:xfrm>
          <a:prstGeom prst="rect">
            <a:avLst/>
          </a:prstGeom>
          <a:noFill/>
          <a:ln w="9525">
            <a:noFill/>
            <a:miter lim="800000"/>
            <a:headEnd/>
            <a:tailEnd/>
          </a:ln>
        </p:spPr>
      </p:pic>
    </p:spTree>
    <p:extLst>
      <p:ext uri="{BB962C8B-B14F-4D97-AF65-F5344CB8AC3E}">
        <p14:creationId xmlns:p14="http://schemas.microsoft.com/office/powerpoint/2010/main" val="3551129384"/>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12/23/2023</a:t>
            </a:fld>
            <a:endParaRPr lang="en-US"/>
          </a:p>
        </p:txBody>
      </p:sp>
      <p:sp>
        <p:nvSpPr>
          <p:cNvPr id="5" name="Footer Placeholder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extLst>
      <p:ext uri="{BB962C8B-B14F-4D97-AF65-F5344CB8AC3E}">
        <p14:creationId xmlns:p14="http://schemas.microsoft.com/office/powerpoint/2010/main" val="132883092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2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2990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5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5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0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0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2"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335585140"/>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63"/>
            <a:ext cx="8229600" cy="384175"/>
          </a:xfrm>
          <a:prstGeom prst="rect">
            <a:avLst/>
          </a:prstGeom>
          <a:noFill/>
          <a:ln w="9525">
            <a:noFill/>
            <a:miter lim="800000"/>
            <a:headEnd/>
            <a:tailEnd/>
          </a:ln>
        </p:spPr>
      </p:pic>
    </p:spTree>
    <p:extLst>
      <p:ext uri="{BB962C8B-B14F-4D97-AF65-F5344CB8AC3E}">
        <p14:creationId xmlns:p14="http://schemas.microsoft.com/office/powerpoint/2010/main" val="1085695005"/>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7"/>
            <a:ext cx="8229600" cy="384175"/>
          </a:xfrm>
          <a:prstGeom prst="rect">
            <a:avLst/>
          </a:prstGeom>
          <a:noFill/>
          <a:ln w="9525">
            <a:noFill/>
            <a:miter lim="800000"/>
            <a:headEnd/>
            <a:tailEnd/>
          </a:ln>
        </p:spPr>
      </p:pic>
    </p:spTree>
    <p:extLst>
      <p:ext uri="{BB962C8B-B14F-4D97-AF65-F5344CB8AC3E}">
        <p14:creationId xmlns:p14="http://schemas.microsoft.com/office/powerpoint/2010/main" val="541831192"/>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9E51E057-6A53-4F59-9C55-C20B5AE82C4E}"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latin typeface="Arial" charset="0"/>
              </a:rPr>
              <a:pPr>
                <a:defRPr/>
              </a:pPr>
              <a:t>‹#›</a:t>
            </a:fld>
            <a:endParaRPr kumimoji="1" lang="en-US" i="1">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erspectives.pressbooks.com/chapter/introduction-to-anthropolog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bc.com/news/world-europe-35130792" TargetMode="External"/><Relationship Id="rId1" Type="http://schemas.openxmlformats.org/officeDocument/2006/relationships/slideLayout" Target="../slideLayouts/slideLayout220.xml"/><Relationship Id="rId4" Type="http://schemas.openxmlformats.org/officeDocument/2006/relationships/image" Target="../media/image21.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5.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familywellnesshq.com/genetically-modified-salmon-the-first-ge-animal-designed-for-human-consumption-is-destined-for-the-u-s-markets/" TargetMode="External"/><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76.xml"/><Relationship Id="rId4" Type="http://schemas.openxmlformats.org/officeDocument/2006/relationships/hyperlink" Target="https://www.d.umn.edu/cla/faculty/troufs/anth1602/pchoebel.html#title"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87.xml"/><Relationship Id="rId4" Type="http://schemas.openxmlformats.org/officeDocument/2006/relationships/hyperlink" Target="https://www.d.umn.edu/cla/faculty/troufs/anth1602/pchoebel.html#title"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bbc.com/news/world-europe-39821036" TargetMode="External"/><Relationship Id="rId1" Type="http://schemas.openxmlformats.org/officeDocument/2006/relationships/slideLayout" Target="../slideLayouts/slideLayout119.xml"/><Relationship Id="rId4" Type="http://schemas.openxmlformats.org/officeDocument/2006/relationships/image" Target="../media/image30.png"/></Relationships>
</file>

<file path=ppt/slides/_rels/slide123.xml.rels><?xml version="1.0" encoding="UTF-8" standalone="yes"?>
<Relationships xmlns="http://schemas.openxmlformats.org/package/2006/relationships"><Relationship Id="rId3" Type="http://schemas.openxmlformats.org/officeDocument/2006/relationships/hyperlink" Target="http://www.bbc.co.uk/newsround/35979565" TargetMode="External"/><Relationship Id="rId2" Type="http://schemas.openxmlformats.org/officeDocument/2006/relationships/image" Target="../media/image31.png"/><Relationship Id="rId1" Type="http://schemas.openxmlformats.org/officeDocument/2006/relationships/slideLayout" Target="../slideLayouts/slideLayout11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8.xml"/></Relationships>
</file>

<file path=ppt/slides/_rels/slide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13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8.xml"/></Relationships>
</file>

<file path=ppt/slides/_rels/slide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8.xml"/></Relationships>
</file>

<file path=ppt/slides/_rels/slide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8.xm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Nassim%20Nicholas%20Taleb"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5.xml"/></Relationships>
</file>

<file path=ppt/slides/_rels/slide1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3.xml"/></Relationships>
</file>

<file path=ppt/slides/_rels/slide1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6.jpeg"/><Relationship Id="rId1" Type="http://schemas.openxmlformats.org/officeDocument/2006/relationships/slideLayout" Target="../slideLayouts/slideLayout2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mazon.com/Empires-Food-Feast-Famine-Civilizations/dp/1582437939/ref=sr_1_1?ie=UTF8&amp;qid=1452654498&amp;sr=8-1&amp;keywords=empires+of+food" TargetMode="Externa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amazon.com/Empires-Food-Feast-Famine-Civilizations/dp/1582437939/ref=sr_1_1?ie=UTF8&amp;qid=1452654498&amp;sr=8-1&amp;keywords=empires+of+food"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8.xml"/></Relationships>
</file>

<file path=ppt/slides/_rels/slide37.xml.rels><?xml version="1.0" encoding="UTF-8" standalone="yes"?>
<Relationships xmlns="http://schemas.openxmlformats.org/package/2006/relationships"><Relationship Id="rId3" Type="http://schemas.openxmlformats.org/officeDocument/2006/relationships/hyperlink" Target="https://brightside.me/wonder-curiosities/finland-will-become-the-first-country-in-the-world-to-get-rid-of-all-school-subjects-259910/" TargetMode="External"/><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rightside.me/wonder-curiosities/finland-will-become-the-first-country-in-the-world-to-get-rid-of-all-school-subjects-259910/" TargetMode="Externa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2.png"/><Relationship Id="rId1" Type="http://schemas.openxmlformats.org/officeDocument/2006/relationships/slideLayout" Target="../slideLayouts/slideLayout52.xml"/><Relationship Id="rId4" Type="http://schemas.openxmlformats.org/officeDocument/2006/relationships/image" Target="../media/image13.jpg"/></Relationships>
</file>

<file path=ppt/slides/_rels/slide42.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2.png"/><Relationship Id="rId1" Type="http://schemas.openxmlformats.org/officeDocument/2006/relationships/slideLayout" Target="../slideLayouts/slideLayout52.xml"/><Relationship Id="rId5" Type="http://schemas.openxmlformats.org/officeDocument/2006/relationships/image" Target="../media/image14.png"/><Relationship Id="rId4" Type="http://schemas.openxmlformats.org/officeDocument/2006/relationships/image" Target="../media/image13.jp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2.png"/><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image" Target="../media/image13.jp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5.xml"/><Relationship Id="rId4" Type="http://schemas.openxmlformats.org/officeDocument/2006/relationships/hyperlink" Target="https://www.nytimes.com/2023/11/21/science/birds-cities-redlining.html?smid=nytcore-ios-share&amp;referringSource=articleShar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3" Type="http://schemas.openxmlformats.org/officeDocument/2006/relationships/hyperlink" Target="https://commons.wikimedia.org/wiki/File:Dante_Gabriel_Rossetti_-_Washing_Hands.jpg" TargetMode="External"/><Relationship Id="rId2" Type="http://schemas.openxmlformats.org/officeDocument/2006/relationships/image" Target="../media/image18.png"/><Relationship Id="rId1" Type="http://schemas.openxmlformats.org/officeDocument/2006/relationships/slideLayout" Target="../slideLayouts/slideLayout86.xml"/><Relationship Id="rId4" Type="http://schemas.openxmlformats.org/officeDocument/2006/relationships/hyperlink" Target="https://en.wikipedia.org/wiki/en:Dante_Gabriel_Rossetti"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3" Type="http://schemas.openxmlformats.org/officeDocument/2006/relationships/hyperlink" Target="https://www.cdc.gov/handwashing/when-how-handwashing.html" TargetMode="External"/><Relationship Id="rId2" Type="http://schemas.openxmlformats.org/officeDocument/2006/relationships/image" Target="../media/image19.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hyperlink" Target="https://slideplayer.com/slide/2407456/9/images/66/Four+Field+Approach+SOCIAL+ARCHAEOLOGY+AND+CULTURAL+PHYSICAL.jpg" TargetMode="External"/><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2.xml"/><Relationship Id="rId5" Type="http://schemas.openxmlformats.org/officeDocument/2006/relationships/image" Target="../media/image22.jpeg"/><Relationship Id="rId4" Type="http://schemas.openxmlformats.org/officeDocument/2006/relationships/hyperlink" Target="http://www.bbc.com/news/health-40118539"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2.xml"/><Relationship Id="rId5" Type="http://schemas.openxmlformats.org/officeDocument/2006/relationships/image" Target="../media/image22.jpeg"/><Relationship Id="rId4" Type="http://schemas.openxmlformats.org/officeDocument/2006/relationships/hyperlink" Target="http://www.bbc.com/news/health-4011853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jfoodprotection.org/doi/pdf/10.4315/0362-028X.JFP-16-370" TargetMode="Externa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jfoodprotection.org/doi/abs/10.4315/0362-028X.JFP-16-370" TargetMode="Externa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788242" y="6578340"/>
            <a:ext cx="3570208" cy="215444"/>
          </a:xfrm>
          <a:prstGeom prst="rect">
            <a:avLst/>
          </a:prstGeom>
        </p:spPr>
        <p:txBody>
          <a:bodyPr wrap="none">
            <a:spAutoFit/>
          </a:bodyPr>
          <a:lstStyle/>
          <a:p>
            <a:r>
              <a:rPr lang="en-US" sz="800" dirty="0">
                <a:hlinkClick r:id="rId2"/>
              </a:rPr>
              <a:t>https://perspectives.pressbooks.com/chapter/introduction-to-anthropology/</a:t>
            </a:r>
            <a:endParaRPr lang="en-US" sz="800" dirty="0"/>
          </a:p>
        </p:txBody>
      </p:sp>
      <p:pic>
        <p:nvPicPr>
          <p:cNvPr id="3" name="Picture 2"/>
          <p:cNvPicPr>
            <a:picLocks noChangeAspect="1"/>
          </p:cNvPicPr>
          <p:nvPr/>
        </p:nvPicPr>
        <p:blipFill>
          <a:blip r:embed="rId3"/>
          <a:stretch>
            <a:fillRect/>
          </a:stretch>
        </p:blipFill>
        <p:spPr>
          <a:xfrm>
            <a:off x="963563" y="257434"/>
            <a:ext cx="7315200" cy="5013789"/>
          </a:xfrm>
          <a:prstGeom prst="rect">
            <a:avLst/>
          </a:prstGeom>
        </p:spPr>
      </p:pic>
      <p:sp>
        <p:nvSpPr>
          <p:cNvPr id="13" name="Rectangle 11"/>
          <p:cNvSpPr>
            <a:spLocks noChangeArrowheads="1"/>
          </p:cNvSpPr>
          <p:nvPr/>
        </p:nvSpPr>
        <p:spPr bwMode="auto">
          <a:xfrm>
            <a:off x="3765755" y="6097615"/>
            <a:ext cx="1627982" cy="507831"/>
          </a:xfrm>
          <a:prstGeom prst="rect">
            <a:avLst/>
          </a:prstGeom>
          <a:solidFill>
            <a:schemeClr val="bg1"/>
          </a:solidFill>
          <a:ln w="9525">
            <a:noFill/>
            <a:miter lim="800000"/>
            <a:headEnd/>
            <a:tailEnd/>
          </a:ln>
        </p:spPr>
        <p:txBody>
          <a:bodyPr wrap="square">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2021-2024</a:t>
            </a:r>
            <a:endParaRPr kumimoji="1" lang="en-US" sz="900" dirty="0"/>
          </a:p>
        </p:txBody>
      </p:sp>
      <p:sp>
        <p:nvSpPr>
          <p:cNvPr id="2" name="Rectangle 1"/>
          <p:cNvSpPr/>
          <p:nvPr/>
        </p:nvSpPr>
        <p:spPr>
          <a:xfrm>
            <a:off x="1167114" y="5117586"/>
            <a:ext cx="6786177" cy="954107"/>
          </a:xfrm>
          <a:prstGeom prst="rect">
            <a:avLst/>
          </a:prstGeom>
        </p:spPr>
        <p:txBody>
          <a:bodyPr wrap="square">
            <a:spAutoFit/>
          </a:bodyPr>
          <a:lstStyle/>
          <a:p>
            <a:pPr algn="ctr"/>
            <a:r>
              <a:rPr lang="en-US" sz="2800" b="1" dirty="0"/>
              <a:t>Use your up/down arrow keys and/or your space bar to see the slides </a:t>
            </a:r>
          </a:p>
        </p:txBody>
      </p:sp>
    </p:spTree>
    <p:extLst>
      <p:ext uri="{BB962C8B-B14F-4D97-AF65-F5344CB8AC3E}">
        <p14:creationId xmlns:p14="http://schemas.microsoft.com/office/powerpoint/2010/main" val="2112110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3200" b="1" dirty="0" err="1">
                <a:solidFill>
                  <a:srgbClr val="FFFFFF"/>
                </a:solidFill>
                <a:latin typeface="Verdana" pitchFamily="34" charset="0"/>
              </a:rPr>
              <a:t>linguistical</a:t>
            </a:r>
            <a:endParaRPr kumimoji="1" lang="en-US" sz="3200" b="1" dirty="0">
              <a:solidFill>
                <a:srgbClr val="FFFFFF"/>
              </a:solidFill>
              <a:latin typeface="Verdana" pitchFamily="34" charset="0"/>
            </a:endParaRPr>
          </a:p>
        </p:txBody>
      </p:sp>
      <p:sp>
        <p:nvSpPr>
          <p:cNvPr id="8" name="Rectangle 3"/>
          <p:cNvSpPr>
            <a:spLocks noChangeArrowheads="1"/>
          </p:cNvSpPr>
          <p:nvPr/>
        </p:nvSpPr>
        <p:spPr bwMode="auto">
          <a:xfrm>
            <a:off x="914400" y="1164333"/>
            <a:ext cx="7315200" cy="1569660"/>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chemeClr val="bg1">
                    <a:lumMod val="65000"/>
                  </a:schemeClr>
                </a:solidFill>
                <a:latin typeface="Arial" charset="0"/>
              </a:rPr>
              <a:t>These are also </a:t>
            </a:r>
          </a:p>
          <a:p>
            <a:pPr algn="ctr" eaLnBrk="0" hangingPunct="0">
              <a:lnSpc>
                <a:spcPct val="150000"/>
              </a:lnSpc>
            </a:pPr>
            <a:r>
              <a:rPr kumimoji="1" lang="en-US" sz="3200" b="1" dirty="0">
                <a:solidFill>
                  <a:schemeClr val="bg1">
                    <a:lumMod val="65000"/>
                  </a:schemeClr>
                </a:solidFill>
                <a:latin typeface="Arial" charset="0"/>
              </a:rPr>
              <a:t>commonly known as . . . </a:t>
            </a:r>
          </a:p>
        </p:txBody>
      </p:sp>
    </p:spTree>
    <p:extLst>
      <p:ext uri="{BB962C8B-B14F-4D97-AF65-F5344CB8AC3E}">
        <p14:creationId xmlns:p14="http://schemas.microsoft.com/office/powerpoint/2010/main" val="118056909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9" name="Rectangle 8"/>
          <p:cNvSpPr>
            <a:spLocks noChangeArrowheads="1"/>
          </p:cNvSpPr>
          <p:nvPr/>
        </p:nvSpPr>
        <p:spPr bwMode="auto">
          <a:xfrm>
            <a:off x="2358609"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0" name="Rectangle 9"/>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7914391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40"/>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for example,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4142046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483464"/>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http://www.bbc.com/news/world-europe-35130792</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00" y="445863"/>
            <a:ext cx="603245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spTree>
    <p:extLst>
      <p:ext uri="{BB962C8B-B14F-4D97-AF65-F5344CB8AC3E}">
        <p14:creationId xmlns:p14="http://schemas.microsoft.com/office/powerpoint/2010/main" val="3532777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6" name="Rectangle 3"/>
          <p:cNvSpPr>
            <a:spLocks noChangeArrowheads="1"/>
          </p:cNvSpPr>
          <p:nvPr/>
        </p:nvSpPr>
        <p:spPr bwMode="auto">
          <a:xfrm>
            <a:off x="1098550" y="4090846"/>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9748002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and that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6888804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36290"/>
            <a:ext cx="6908800" cy="29956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are four levels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(REM: read from the bottom up)</a:t>
            </a: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8618721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38981856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2101719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35482432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2378148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224843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48950"/>
            <a:ext cx="6908800" cy="41703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cultural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8728286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 name="Rectangle 7"/>
          <p:cNvSpPr>
            <a:spLocks noChangeArrowheads="1"/>
          </p:cNvSpPr>
          <p:nvPr/>
        </p:nvSpPr>
        <p:spPr bwMode="auto">
          <a:xfrm>
            <a:off x="2401910" y="1941852"/>
            <a:ext cx="5668037" cy="584775"/>
          </a:xfrm>
          <a:prstGeom prst="rect">
            <a:avLst/>
          </a:prstGeom>
          <a:solidFill>
            <a:schemeClr val="accent1"/>
          </a:solidFill>
          <a:ln w="76200">
            <a:solidFill>
              <a:schemeClr val="accent1"/>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FF0000"/>
                </a:solidFill>
                <a:effectLst/>
                <a:uLnTx/>
                <a:uFillTx/>
                <a:latin typeface="Arial" pitchFamily="34" charset="0"/>
                <a:ea typeface="+mn-ea"/>
                <a:cs typeface="+mn-cs"/>
              </a:rPr>
              <a:t>holism</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80445646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2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49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0000"/>
                </a:solidFill>
                <a:effectLst/>
                <a:uLnTx/>
                <a:uFillTx/>
                <a:latin typeface="Arial" pitchFamily="34" charset="0"/>
                <a:ea typeface="+mn-ea"/>
                <a:cs typeface="+mn-cs"/>
              </a:rPr>
              <a:t>holism</a:t>
            </a:r>
          </a:p>
        </p:txBody>
      </p:sp>
      <p:sp>
        <p:nvSpPr>
          <p:cNvPr id="6" name="Rectangle 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23637390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4314562" y="6394010"/>
            <a:ext cx="49404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source</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4" y="1047750"/>
            <a:ext cx="857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302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33594"/>
            <a:ext cx="6908800" cy="355225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REM </a:t>
            </a:r>
          </a:p>
          <a:p>
            <a:pPr algn="ctr" eaLnBrk="0" hangingPunct="0">
              <a:spcAft>
                <a:spcPts val="500"/>
              </a:spcAft>
            </a:pPr>
            <a:r>
              <a:rPr kumimoji="1" lang="en-US" sz="3600" b="1" dirty="0">
                <a:solidFill>
                  <a:srgbClr val="FFFFFF"/>
                </a:solidFill>
                <a:latin typeface="Arial" charset="0"/>
              </a:rPr>
              <a:t>. . . the two main divisions</a:t>
            </a:r>
          </a:p>
          <a:p>
            <a:pPr algn="ctr" eaLnBrk="0" hangingPunct="0">
              <a:spcAft>
                <a:spcPts val="500"/>
              </a:spcAft>
            </a:pPr>
            <a:r>
              <a:rPr kumimoji="1" lang="en-US" sz="3600" b="1" dirty="0">
                <a:solidFill>
                  <a:srgbClr val="FFFFFF"/>
                </a:solidFill>
                <a:latin typeface="Arial" charset="0"/>
              </a:rPr>
              <a:t>of Anthropology are</a:t>
            </a:r>
          </a:p>
          <a:p>
            <a:pPr algn="ctr" eaLnBrk="0" hangingPunct="0">
              <a:spcAft>
                <a:spcPts val="500"/>
              </a:spcAft>
            </a:pPr>
            <a:r>
              <a:rPr kumimoji="1" lang="en-US" sz="3600" b="1" dirty="0">
                <a:solidFill>
                  <a:srgbClr val="FFFFFF"/>
                </a:solidFill>
                <a:latin typeface="Arial" charset="0"/>
              </a:rPr>
              <a:t>bio-physical and cultural . . .</a:t>
            </a:r>
          </a:p>
          <a:p>
            <a:pPr algn="ctr" eaLnBrk="0" hangingPunct="0">
              <a:spcAft>
                <a:spcPts val="500"/>
              </a:spcAft>
            </a:pPr>
            <a:endParaRPr kumimoji="1" lang="en-US" sz="2400" dirty="0">
              <a:solidFill>
                <a:srgbClr val="FFFFFF"/>
              </a:solidFill>
              <a:latin typeface="Arial" charset="0"/>
            </a:endParaRPr>
          </a:p>
          <a:p>
            <a:pPr algn="ctr" eaLnBrk="0" hangingPunct="0">
              <a:spcAft>
                <a:spcPts val="0"/>
              </a:spcAft>
            </a:pPr>
            <a:endParaRPr kumimoji="1" lang="en-US" sz="3600" b="1" dirty="0">
              <a:solidFill>
                <a:srgbClr val="FFFFFF"/>
              </a:solidFill>
              <a:latin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algn="ctr"/>
            <a:r>
              <a:rPr lang="en-US" sz="1600" b="1" dirty="0">
                <a:solidFill>
                  <a:srgbClr val="BADDE1"/>
                </a:solidFill>
              </a:rPr>
              <a:t>Understanding Global Cultures</a:t>
            </a:r>
          </a:p>
        </p:txBody>
      </p:sp>
      <p:sp>
        <p:nvSpPr>
          <p:cNvPr id="2" name="Freeform 1"/>
          <p:cNvSpPr/>
          <p:nvPr/>
        </p:nvSpPr>
        <p:spPr bwMode="auto">
          <a:xfrm>
            <a:off x="2307770" y="2715287"/>
            <a:ext cx="5834742" cy="369332"/>
          </a:xfrm>
          <a:custGeom>
            <a:avLst/>
            <a:gdLst>
              <a:gd name="connsiteX0" fmla="*/ 2510971 w 5675085"/>
              <a:gd name="connsiteY0" fmla="*/ 827314 h 957943"/>
              <a:gd name="connsiteX1" fmla="*/ 2714171 w 5675085"/>
              <a:gd name="connsiteY1" fmla="*/ 841829 h 957943"/>
              <a:gd name="connsiteX2" fmla="*/ 2757714 w 5675085"/>
              <a:gd name="connsiteY2" fmla="*/ 856343 h 957943"/>
              <a:gd name="connsiteX3" fmla="*/ 3033485 w 5675085"/>
              <a:gd name="connsiteY3" fmla="*/ 870857 h 957943"/>
              <a:gd name="connsiteX4" fmla="*/ 3164114 w 5675085"/>
              <a:gd name="connsiteY4" fmla="*/ 899886 h 957943"/>
              <a:gd name="connsiteX5" fmla="*/ 3309257 w 5675085"/>
              <a:gd name="connsiteY5" fmla="*/ 914400 h 957943"/>
              <a:gd name="connsiteX6" fmla="*/ 3439885 w 5675085"/>
              <a:gd name="connsiteY6" fmla="*/ 928914 h 957943"/>
              <a:gd name="connsiteX7" fmla="*/ 4049485 w 5675085"/>
              <a:gd name="connsiteY7" fmla="*/ 957943 h 957943"/>
              <a:gd name="connsiteX8" fmla="*/ 4513943 w 5675085"/>
              <a:gd name="connsiteY8" fmla="*/ 943429 h 957943"/>
              <a:gd name="connsiteX9" fmla="*/ 4659085 w 5675085"/>
              <a:gd name="connsiteY9" fmla="*/ 914400 h 957943"/>
              <a:gd name="connsiteX10" fmla="*/ 4746171 w 5675085"/>
              <a:gd name="connsiteY10" fmla="*/ 899886 h 957943"/>
              <a:gd name="connsiteX11" fmla="*/ 5428343 w 5675085"/>
              <a:gd name="connsiteY11" fmla="*/ 885372 h 957943"/>
              <a:gd name="connsiteX12" fmla="*/ 5486400 w 5675085"/>
              <a:gd name="connsiteY12" fmla="*/ 856343 h 957943"/>
              <a:gd name="connsiteX13" fmla="*/ 5529943 w 5675085"/>
              <a:gd name="connsiteY13" fmla="*/ 812800 h 957943"/>
              <a:gd name="connsiteX14" fmla="*/ 5573485 w 5675085"/>
              <a:gd name="connsiteY14" fmla="*/ 783772 h 957943"/>
              <a:gd name="connsiteX15" fmla="*/ 5602514 w 5675085"/>
              <a:gd name="connsiteY15" fmla="*/ 740229 h 957943"/>
              <a:gd name="connsiteX16" fmla="*/ 5646057 w 5675085"/>
              <a:gd name="connsiteY16" fmla="*/ 696686 h 957943"/>
              <a:gd name="connsiteX17" fmla="*/ 5675085 w 5675085"/>
              <a:gd name="connsiteY17" fmla="*/ 609600 h 957943"/>
              <a:gd name="connsiteX18" fmla="*/ 5631543 w 5675085"/>
              <a:gd name="connsiteY18" fmla="*/ 435429 h 957943"/>
              <a:gd name="connsiteX19" fmla="*/ 5588000 w 5675085"/>
              <a:gd name="connsiteY19" fmla="*/ 406400 h 957943"/>
              <a:gd name="connsiteX20" fmla="*/ 5544457 w 5675085"/>
              <a:gd name="connsiteY20" fmla="*/ 362857 h 957943"/>
              <a:gd name="connsiteX21" fmla="*/ 5500914 w 5675085"/>
              <a:gd name="connsiteY21" fmla="*/ 348343 h 957943"/>
              <a:gd name="connsiteX22" fmla="*/ 5442857 w 5675085"/>
              <a:gd name="connsiteY22" fmla="*/ 319314 h 957943"/>
              <a:gd name="connsiteX23" fmla="*/ 5399314 w 5675085"/>
              <a:gd name="connsiteY23" fmla="*/ 304800 h 957943"/>
              <a:gd name="connsiteX24" fmla="*/ 5326743 w 5675085"/>
              <a:gd name="connsiteY24" fmla="*/ 275772 h 957943"/>
              <a:gd name="connsiteX25" fmla="*/ 5254171 w 5675085"/>
              <a:gd name="connsiteY25" fmla="*/ 261257 h 957943"/>
              <a:gd name="connsiteX26" fmla="*/ 5167085 w 5675085"/>
              <a:gd name="connsiteY26" fmla="*/ 232229 h 957943"/>
              <a:gd name="connsiteX27" fmla="*/ 5050971 w 5675085"/>
              <a:gd name="connsiteY27" fmla="*/ 203200 h 957943"/>
              <a:gd name="connsiteX28" fmla="*/ 4992914 w 5675085"/>
              <a:gd name="connsiteY28" fmla="*/ 174172 h 957943"/>
              <a:gd name="connsiteX29" fmla="*/ 4847771 w 5675085"/>
              <a:gd name="connsiteY29" fmla="*/ 145143 h 957943"/>
              <a:gd name="connsiteX30" fmla="*/ 4804228 w 5675085"/>
              <a:gd name="connsiteY30" fmla="*/ 130629 h 957943"/>
              <a:gd name="connsiteX31" fmla="*/ 4659085 w 5675085"/>
              <a:gd name="connsiteY31" fmla="*/ 116114 h 957943"/>
              <a:gd name="connsiteX32" fmla="*/ 4557485 w 5675085"/>
              <a:gd name="connsiteY32" fmla="*/ 101600 h 957943"/>
              <a:gd name="connsiteX33" fmla="*/ 4020457 w 5675085"/>
              <a:gd name="connsiteY33" fmla="*/ 87086 h 957943"/>
              <a:gd name="connsiteX34" fmla="*/ 3759200 w 5675085"/>
              <a:gd name="connsiteY34" fmla="*/ 58057 h 957943"/>
              <a:gd name="connsiteX35" fmla="*/ 3541485 w 5675085"/>
              <a:gd name="connsiteY35" fmla="*/ 43543 h 957943"/>
              <a:gd name="connsiteX36" fmla="*/ 3265714 w 5675085"/>
              <a:gd name="connsiteY36" fmla="*/ 14514 h 957943"/>
              <a:gd name="connsiteX37" fmla="*/ 3091543 w 5675085"/>
              <a:gd name="connsiteY37" fmla="*/ 0 h 957943"/>
              <a:gd name="connsiteX38" fmla="*/ 2627085 w 5675085"/>
              <a:gd name="connsiteY38" fmla="*/ 14514 h 957943"/>
              <a:gd name="connsiteX39" fmla="*/ 2365828 w 5675085"/>
              <a:gd name="connsiteY39" fmla="*/ 43543 h 957943"/>
              <a:gd name="connsiteX40" fmla="*/ 2075543 w 5675085"/>
              <a:gd name="connsiteY40" fmla="*/ 72572 h 957943"/>
              <a:gd name="connsiteX41" fmla="*/ 2032000 w 5675085"/>
              <a:gd name="connsiteY41" fmla="*/ 87086 h 957943"/>
              <a:gd name="connsiteX42" fmla="*/ 1654628 w 5675085"/>
              <a:gd name="connsiteY42" fmla="*/ 116114 h 957943"/>
              <a:gd name="connsiteX43" fmla="*/ 841828 w 5675085"/>
              <a:gd name="connsiteY43" fmla="*/ 116114 h 957943"/>
              <a:gd name="connsiteX44" fmla="*/ 653143 w 5675085"/>
              <a:gd name="connsiteY44" fmla="*/ 145143 h 957943"/>
              <a:gd name="connsiteX45" fmla="*/ 595085 w 5675085"/>
              <a:gd name="connsiteY45" fmla="*/ 159657 h 957943"/>
              <a:gd name="connsiteX46" fmla="*/ 449943 w 5675085"/>
              <a:gd name="connsiteY46" fmla="*/ 174172 h 957943"/>
              <a:gd name="connsiteX47" fmla="*/ 333828 w 5675085"/>
              <a:gd name="connsiteY47" fmla="*/ 203200 h 957943"/>
              <a:gd name="connsiteX48" fmla="*/ 290285 w 5675085"/>
              <a:gd name="connsiteY48" fmla="*/ 217714 h 957943"/>
              <a:gd name="connsiteX49" fmla="*/ 232228 w 5675085"/>
              <a:gd name="connsiteY49" fmla="*/ 232229 h 957943"/>
              <a:gd name="connsiteX50" fmla="*/ 188685 w 5675085"/>
              <a:gd name="connsiteY50" fmla="*/ 261257 h 957943"/>
              <a:gd name="connsiteX51" fmla="*/ 145143 w 5675085"/>
              <a:gd name="connsiteY51" fmla="*/ 275772 h 957943"/>
              <a:gd name="connsiteX52" fmla="*/ 116114 w 5675085"/>
              <a:gd name="connsiteY52" fmla="*/ 319314 h 957943"/>
              <a:gd name="connsiteX53" fmla="*/ 72571 w 5675085"/>
              <a:gd name="connsiteY53" fmla="*/ 420914 h 957943"/>
              <a:gd name="connsiteX54" fmla="*/ 29028 w 5675085"/>
              <a:gd name="connsiteY54" fmla="*/ 508000 h 957943"/>
              <a:gd name="connsiteX55" fmla="*/ 0 w 5675085"/>
              <a:gd name="connsiteY55" fmla="*/ 624114 h 957943"/>
              <a:gd name="connsiteX56" fmla="*/ 14514 w 5675085"/>
              <a:gd name="connsiteY56" fmla="*/ 812800 h 957943"/>
              <a:gd name="connsiteX57" fmla="*/ 72571 w 5675085"/>
              <a:gd name="connsiteY57" fmla="*/ 827314 h 957943"/>
              <a:gd name="connsiteX58" fmla="*/ 116114 w 5675085"/>
              <a:gd name="connsiteY58" fmla="*/ 856343 h 957943"/>
              <a:gd name="connsiteX59" fmla="*/ 159657 w 5675085"/>
              <a:gd name="connsiteY59" fmla="*/ 870857 h 957943"/>
              <a:gd name="connsiteX60" fmla="*/ 217714 w 5675085"/>
              <a:gd name="connsiteY60" fmla="*/ 899886 h 957943"/>
              <a:gd name="connsiteX61" fmla="*/ 333828 w 5675085"/>
              <a:gd name="connsiteY61" fmla="*/ 914400 h 957943"/>
              <a:gd name="connsiteX62" fmla="*/ 391885 w 5675085"/>
              <a:gd name="connsiteY62" fmla="*/ 928914 h 957943"/>
              <a:gd name="connsiteX63" fmla="*/ 812800 w 5675085"/>
              <a:gd name="connsiteY63" fmla="*/ 899886 h 957943"/>
              <a:gd name="connsiteX64" fmla="*/ 870857 w 5675085"/>
              <a:gd name="connsiteY64" fmla="*/ 885372 h 957943"/>
              <a:gd name="connsiteX65" fmla="*/ 1001485 w 5675085"/>
              <a:gd name="connsiteY65" fmla="*/ 870857 h 957943"/>
              <a:gd name="connsiteX66" fmla="*/ 1393371 w 5675085"/>
              <a:gd name="connsiteY66" fmla="*/ 870857 h 957943"/>
              <a:gd name="connsiteX67" fmla="*/ 1741714 w 5675085"/>
              <a:gd name="connsiteY67" fmla="*/ 899886 h 957943"/>
              <a:gd name="connsiteX68" fmla="*/ 2075543 w 5675085"/>
              <a:gd name="connsiteY68" fmla="*/ 885372 h 957943"/>
              <a:gd name="connsiteX69" fmla="*/ 2177143 w 5675085"/>
              <a:gd name="connsiteY69" fmla="*/ 870857 h 957943"/>
              <a:gd name="connsiteX70" fmla="*/ 2322285 w 5675085"/>
              <a:gd name="connsiteY70" fmla="*/ 856343 h 957943"/>
              <a:gd name="connsiteX71" fmla="*/ 2409371 w 5675085"/>
              <a:gd name="connsiteY71" fmla="*/ 841829 h 957943"/>
              <a:gd name="connsiteX72" fmla="*/ 2525485 w 5675085"/>
              <a:gd name="connsiteY72" fmla="*/ 827314 h 957943"/>
              <a:gd name="connsiteX73" fmla="*/ 2583543 w 5675085"/>
              <a:gd name="connsiteY73" fmla="*/ 812800 h 957943"/>
              <a:gd name="connsiteX74" fmla="*/ 2728685 w 5675085"/>
              <a:gd name="connsiteY74" fmla="*/ 8128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75085" h="957943">
                <a:moveTo>
                  <a:pt x="2510971" y="827314"/>
                </a:moveTo>
                <a:cubicBezTo>
                  <a:pt x="2578704" y="832152"/>
                  <a:pt x="2646730" y="833895"/>
                  <a:pt x="2714171" y="841829"/>
                </a:cubicBezTo>
                <a:cubicBezTo>
                  <a:pt x="2729366" y="843617"/>
                  <a:pt x="2742477" y="854958"/>
                  <a:pt x="2757714" y="856343"/>
                </a:cubicBezTo>
                <a:cubicBezTo>
                  <a:pt x="2849387" y="864677"/>
                  <a:pt x="2941561" y="866019"/>
                  <a:pt x="3033485" y="870857"/>
                </a:cubicBezTo>
                <a:cubicBezTo>
                  <a:pt x="3072908" y="880713"/>
                  <a:pt x="3124624" y="894621"/>
                  <a:pt x="3164114" y="899886"/>
                </a:cubicBezTo>
                <a:cubicBezTo>
                  <a:pt x="3212310" y="906312"/>
                  <a:pt x="3260902" y="909310"/>
                  <a:pt x="3309257" y="914400"/>
                </a:cubicBezTo>
                <a:cubicBezTo>
                  <a:pt x="3352827" y="918986"/>
                  <a:pt x="3396214" y="925420"/>
                  <a:pt x="3439885" y="928914"/>
                </a:cubicBezTo>
                <a:cubicBezTo>
                  <a:pt x="3647006" y="945484"/>
                  <a:pt x="3839276" y="949858"/>
                  <a:pt x="4049485" y="957943"/>
                </a:cubicBezTo>
                <a:cubicBezTo>
                  <a:pt x="4204304" y="953105"/>
                  <a:pt x="4359442" y="954465"/>
                  <a:pt x="4513943" y="943429"/>
                </a:cubicBezTo>
                <a:cubicBezTo>
                  <a:pt x="4563156" y="939914"/>
                  <a:pt x="4610417" y="922511"/>
                  <a:pt x="4659085" y="914400"/>
                </a:cubicBezTo>
                <a:cubicBezTo>
                  <a:pt x="4688114" y="909562"/>
                  <a:pt x="4716763" y="900996"/>
                  <a:pt x="4746171" y="899886"/>
                </a:cubicBezTo>
                <a:cubicBezTo>
                  <a:pt x="4973451" y="891310"/>
                  <a:pt x="5200952" y="890210"/>
                  <a:pt x="5428343" y="885372"/>
                </a:cubicBezTo>
                <a:cubicBezTo>
                  <a:pt x="5447695" y="875696"/>
                  <a:pt x="5468794" y="868919"/>
                  <a:pt x="5486400" y="856343"/>
                </a:cubicBezTo>
                <a:cubicBezTo>
                  <a:pt x="5503103" y="844412"/>
                  <a:pt x="5514174" y="825941"/>
                  <a:pt x="5529943" y="812800"/>
                </a:cubicBezTo>
                <a:cubicBezTo>
                  <a:pt x="5543344" y="801633"/>
                  <a:pt x="5558971" y="793448"/>
                  <a:pt x="5573485" y="783772"/>
                </a:cubicBezTo>
                <a:cubicBezTo>
                  <a:pt x="5583161" y="769258"/>
                  <a:pt x="5591347" y="753630"/>
                  <a:pt x="5602514" y="740229"/>
                </a:cubicBezTo>
                <a:cubicBezTo>
                  <a:pt x="5615655" y="724460"/>
                  <a:pt x="5636089" y="714629"/>
                  <a:pt x="5646057" y="696686"/>
                </a:cubicBezTo>
                <a:cubicBezTo>
                  <a:pt x="5660917" y="669938"/>
                  <a:pt x="5675085" y="609600"/>
                  <a:pt x="5675085" y="609600"/>
                </a:cubicBezTo>
                <a:cubicBezTo>
                  <a:pt x="5667016" y="536978"/>
                  <a:pt x="5681539" y="485426"/>
                  <a:pt x="5631543" y="435429"/>
                </a:cubicBezTo>
                <a:cubicBezTo>
                  <a:pt x="5619208" y="423094"/>
                  <a:pt x="5601401" y="417567"/>
                  <a:pt x="5588000" y="406400"/>
                </a:cubicBezTo>
                <a:cubicBezTo>
                  <a:pt x="5572231" y="393259"/>
                  <a:pt x="5561536" y="374243"/>
                  <a:pt x="5544457" y="362857"/>
                </a:cubicBezTo>
                <a:cubicBezTo>
                  <a:pt x="5531727" y="354370"/>
                  <a:pt x="5514976" y="354370"/>
                  <a:pt x="5500914" y="348343"/>
                </a:cubicBezTo>
                <a:cubicBezTo>
                  <a:pt x="5481027" y="339820"/>
                  <a:pt x="5462744" y="327837"/>
                  <a:pt x="5442857" y="319314"/>
                </a:cubicBezTo>
                <a:cubicBezTo>
                  <a:pt x="5428795" y="313287"/>
                  <a:pt x="5413639" y="310172"/>
                  <a:pt x="5399314" y="304800"/>
                </a:cubicBezTo>
                <a:cubicBezTo>
                  <a:pt x="5374919" y="295652"/>
                  <a:pt x="5351698" y="283259"/>
                  <a:pt x="5326743" y="275772"/>
                </a:cubicBezTo>
                <a:cubicBezTo>
                  <a:pt x="5303114" y="268683"/>
                  <a:pt x="5277972" y="267748"/>
                  <a:pt x="5254171" y="261257"/>
                </a:cubicBezTo>
                <a:cubicBezTo>
                  <a:pt x="5224650" y="253206"/>
                  <a:pt x="5197090" y="238230"/>
                  <a:pt x="5167085" y="232229"/>
                </a:cubicBezTo>
                <a:cubicBezTo>
                  <a:pt x="5124493" y="223710"/>
                  <a:pt x="5090021" y="219935"/>
                  <a:pt x="5050971" y="203200"/>
                </a:cubicBezTo>
                <a:cubicBezTo>
                  <a:pt x="5031084" y="194677"/>
                  <a:pt x="5013173" y="181769"/>
                  <a:pt x="4992914" y="174172"/>
                </a:cubicBezTo>
                <a:cubicBezTo>
                  <a:pt x="4950844" y="158396"/>
                  <a:pt x="4888828" y="154267"/>
                  <a:pt x="4847771" y="145143"/>
                </a:cubicBezTo>
                <a:cubicBezTo>
                  <a:pt x="4832836" y="141824"/>
                  <a:pt x="4819350" y="132955"/>
                  <a:pt x="4804228" y="130629"/>
                </a:cubicBezTo>
                <a:cubicBezTo>
                  <a:pt x="4756171" y="123236"/>
                  <a:pt x="4707374" y="121795"/>
                  <a:pt x="4659085" y="116114"/>
                </a:cubicBezTo>
                <a:cubicBezTo>
                  <a:pt x="4625109" y="112117"/>
                  <a:pt x="4591660" y="103153"/>
                  <a:pt x="4557485" y="101600"/>
                </a:cubicBezTo>
                <a:cubicBezTo>
                  <a:pt x="4378595" y="93469"/>
                  <a:pt x="4199466" y="91924"/>
                  <a:pt x="4020457" y="87086"/>
                </a:cubicBezTo>
                <a:cubicBezTo>
                  <a:pt x="3921701" y="74742"/>
                  <a:pt x="3861376" y="66231"/>
                  <a:pt x="3759200" y="58057"/>
                </a:cubicBezTo>
                <a:cubicBezTo>
                  <a:pt x="3686699" y="52257"/>
                  <a:pt x="3614004" y="49121"/>
                  <a:pt x="3541485" y="43543"/>
                </a:cubicBezTo>
                <a:cubicBezTo>
                  <a:pt x="3212224" y="18216"/>
                  <a:pt x="3530297" y="40973"/>
                  <a:pt x="3265714" y="14514"/>
                </a:cubicBezTo>
                <a:cubicBezTo>
                  <a:pt x="3207745" y="8717"/>
                  <a:pt x="3149600" y="4838"/>
                  <a:pt x="3091543" y="0"/>
                </a:cubicBezTo>
                <a:cubicBezTo>
                  <a:pt x="2936724" y="4838"/>
                  <a:pt x="2781702" y="5237"/>
                  <a:pt x="2627085" y="14514"/>
                </a:cubicBezTo>
                <a:cubicBezTo>
                  <a:pt x="2539621" y="19762"/>
                  <a:pt x="2453090" y="35610"/>
                  <a:pt x="2365828" y="43543"/>
                </a:cubicBezTo>
                <a:cubicBezTo>
                  <a:pt x="2162540" y="62023"/>
                  <a:pt x="2259283" y="52155"/>
                  <a:pt x="2075543" y="72572"/>
                </a:cubicBezTo>
                <a:cubicBezTo>
                  <a:pt x="2061029" y="77410"/>
                  <a:pt x="2047002" y="84086"/>
                  <a:pt x="2032000" y="87086"/>
                </a:cubicBezTo>
                <a:cubicBezTo>
                  <a:pt x="1914004" y="110685"/>
                  <a:pt x="1763484" y="110385"/>
                  <a:pt x="1654628" y="116114"/>
                </a:cubicBezTo>
                <a:cubicBezTo>
                  <a:pt x="1233545" y="103354"/>
                  <a:pt x="1217239" y="91086"/>
                  <a:pt x="841828" y="116114"/>
                </a:cubicBezTo>
                <a:cubicBezTo>
                  <a:pt x="820923" y="117508"/>
                  <a:pt x="679496" y="139872"/>
                  <a:pt x="653143" y="145143"/>
                </a:cubicBezTo>
                <a:cubicBezTo>
                  <a:pt x="633582" y="149055"/>
                  <a:pt x="614833" y="156836"/>
                  <a:pt x="595085" y="159657"/>
                </a:cubicBezTo>
                <a:cubicBezTo>
                  <a:pt x="546952" y="166533"/>
                  <a:pt x="498324" y="169334"/>
                  <a:pt x="449943" y="174172"/>
                </a:cubicBezTo>
                <a:cubicBezTo>
                  <a:pt x="350410" y="207349"/>
                  <a:pt x="473947" y="168171"/>
                  <a:pt x="333828" y="203200"/>
                </a:cubicBezTo>
                <a:cubicBezTo>
                  <a:pt x="318985" y="206911"/>
                  <a:pt x="304996" y="213511"/>
                  <a:pt x="290285" y="217714"/>
                </a:cubicBezTo>
                <a:cubicBezTo>
                  <a:pt x="271105" y="223194"/>
                  <a:pt x="251580" y="227391"/>
                  <a:pt x="232228" y="232229"/>
                </a:cubicBezTo>
                <a:cubicBezTo>
                  <a:pt x="217714" y="241905"/>
                  <a:pt x="204287" y="253456"/>
                  <a:pt x="188685" y="261257"/>
                </a:cubicBezTo>
                <a:cubicBezTo>
                  <a:pt x="175001" y="268099"/>
                  <a:pt x="157090" y="266215"/>
                  <a:pt x="145143" y="275772"/>
                </a:cubicBezTo>
                <a:cubicBezTo>
                  <a:pt x="131522" y="286669"/>
                  <a:pt x="125790" y="304800"/>
                  <a:pt x="116114" y="319314"/>
                </a:cubicBezTo>
                <a:cubicBezTo>
                  <a:pt x="99830" y="368167"/>
                  <a:pt x="101269" y="370692"/>
                  <a:pt x="72571" y="420914"/>
                </a:cubicBezTo>
                <a:cubicBezTo>
                  <a:pt x="38109" y="481222"/>
                  <a:pt x="46382" y="444369"/>
                  <a:pt x="29028" y="508000"/>
                </a:cubicBezTo>
                <a:cubicBezTo>
                  <a:pt x="18531" y="546490"/>
                  <a:pt x="0" y="624114"/>
                  <a:pt x="0" y="624114"/>
                </a:cubicBezTo>
                <a:cubicBezTo>
                  <a:pt x="4838" y="687009"/>
                  <a:pt x="-6702" y="753394"/>
                  <a:pt x="14514" y="812800"/>
                </a:cubicBezTo>
                <a:cubicBezTo>
                  <a:pt x="21223" y="831586"/>
                  <a:pt x="54236" y="819456"/>
                  <a:pt x="72571" y="827314"/>
                </a:cubicBezTo>
                <a:cubicBezTo>
                  <a:pt x="88605" y="834186"/>
                  <a:pt x="100512" y="848542"/>
                  <a:pt x="116114" y="856343"/>
                </a:cubicBezTo>
                <a:cubicBezTo>
                  <a:pt x="129798" y="863185"/>
                  <a:pt x="145595" y="864830"/>
                  <a:pt x="159657" y="870857"/>
                </a:cubicBezTo>
                <a:cubicBezTo>
                  <a:pt x="179544" y="879380"/>
                  <a:pt x="196723" y="894638"/>
                  <a:pt x="217714" y="899886"/>
                </a:cubicBezTo>
                <a:cubicBezTo>
                  <a:pt x="255555" y="909346"/>
                  <a:pt x="295353" y="907988"/>
                  <a:pt x="333828" y="914400"/>
                </a:cubicBezTo>
                <a:cubicBezTo>
                  <a:pt x="353505" y="917679"/>
                  <a:pt x="372533" y="924076"/>
                  <a:pt x="391885" y="928914"/>
                </a:cubicBezTo>
                <a:cubicBezTo>
                  <a:pt x="468589" y="924402"/>
                  <a:pt x="717883" y="911750"/>
                  <a:pt x="812800" y="899886"/>
                </a:cubicBezTo>
                <a:cubicBezTo>
                  <a:pt x="832594" y="897412"/>
                  <a:pt x="851141" y="888405"/>
                  <a:pt x="870857" y="885372"/>
                </a:cubicBezTo>
                <a:cubicBezTo>
                  <a:pt x="914158" y="878710"/>
                  <a:pt x="957942" y="875695"/>
                  <a:pt x="1001485" y="870857"/>
                </a:cubicBezTo>
                <a:cubicBezTo>
                  <a:pt x="1163490" y="830357"/>
                  <a:pt x="1062556" y="849741"/>
                  <a:pt x="1393371" y="870857"/>
                </a:cubicBezTo>
                <a:cubicBezTo>
                  <a:pt x="1509651" y="878279"/>
                  <a:pt x="1741714" y="899886"/>
                  <a:pt x="1741714" y="899886"/>
                </a:cubicBezTo>
                <a:cubicBezTo>
                  <a:pt x="1852990" y="895048"/>
                  <a:pt x="1964408" y="892781"/>
                  <a:pt x="2075543" y="885372"/>
                </a:cubicBezTo>
                <a:cubicBezTo>
                  <a:pt x="2109678" y="883096"/>
                  <a:pt x="2143167" y="874854"/>
                  <a:pt x="2177143" y="870857"/>
                </a:cubicBezTo>
                <a:cubicBezTo>
                  <a:pt x="2225432" y="865176"/>
                  <a:pt x="2274038" y="862374"/>
                  <a:pt x="2322285" y="856343"/>
                </a:cubicBezTo>
                <a:cubicBezTo>
                  <a:pt x="2351487" y="852693"/>
                  <a:pt x="2380238" y="845991"/>
                  <a:pt x="2409371" y="841829"/>
                </a:cubicBezTo>
                <a:cubicBezTo>
                  <a:pt x="2447985" y="836313"/>
                  <a:pt x="2487010" y="833727"/>
                  <a:pt x="2525485" y="827314"/>
                </a:cubicBezTo>
                <a:cubicBezTo>
                  <a:pt x="2545162" y="824034"/>
                  <a:pt x="2563645" y="814221"/>
                  <a:pt x="2583543" y="812800"/>
                </a:cubicBezTo>
                <a:cubicBezTo>
                  <a:pt x="2631801" y="809353"/>
                  <a:pt x="2680304" y="812800"/>
                  <a:pt x="2728685" y="812800"/>
                </a:cubicBezTo>
              </a:path>
            </a:pathLst>
          </a:cu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Arial" charset="0"/>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7924184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7" name="Rectangle 6"/>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a:t>
            </a:r>
            <a:r>
              <a:rPr kumimoji="1" lang="en-US" b="1" dirty="0">
                <a:solidFill>
                  <a:srgbClr val="000000"/>
                </a:solidFill>
              </a:rPr>
              <a:t>  </a:t>
            </a:r>
            <a:endParaRPr kumimoji="1" lang="en-US" sz="2800" b="1" dirty="0">
              <a:solidFill>
                <a:srgbClr val="000000"/>
              </a:solidFill>
            </a:endParaRPr>
          </a:p>
        </p:txBody>
      </p:sp>
      <p:sp>
        <p:nvSpPr>
          <p:cNvPr id="5" name="Rectangle 4"/>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81685138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150866"/>
            <a:ext cx="6908800" cy="3480440"/>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 . . but, as mentioned above, ultimately anthropologists seek to study phenomena in terms of </a:t>
            </a:r>
            <a:r>
              <a:rPr kumimoji="1" lang="en-US" sz="3600" b="1" i="1" dirty="0">
                <a:solidFill>
                  <a:srgbClr val="FFFFFF"/>
                </a:solidFill>
                <a:latin typeface="Arial" charset="0"/>
              </a:rPr>
              <a:t>both physical and cultural</a:t>
            </a:r>
            <a:r>
              <a:rPr kumimoji="1" lang="en-US" sz="3600" b="1" dirty="0">
                <a:solidFill>
                  <a:srgbClr val="FFFFFF"/>
                </a:solidFill>
                <a:latin typeface="Arial" charset="0"/>
              </a:rPr>
              <a:t> aspects</a:t>
            </a:r>
          </a:p>
          <a:p>
            <a:pPr algn="ctr" eaLnBrk="0" hangingPunct="0">
              <a:spcAft>
                <a:spcPts val="500"/>
              </a:spcAft>
            </a:pPr>
            <a:r>
              <a:rPr kumimoji="1" lang="en-US" sz="3600" b="1" dirty="0">
                <a:solidFill>
                  <a:srgbClr val="FFFFFF"/>
                </a:solidFill>
                <a:latin typeface="Arial" charset="0"/>
              </a:rPr>
              <a:t>. .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8" name="Rectangle 7"/>
          <p:cNvSpPr>
            <a:spLocks noChangeArrowheads="1"/>
          </p:cNvSpPr>
          <p:nvPr/>
        </p:nvSpPr>
        <p:spPr bwMode="auto">
          <a:xfrm>
            <a:off x="4771617"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Food and Culture</a:t>
            </a:r>
          </a:p>
        </p:txBody>
      </p:sp>
      <p:sp>
        <p:nvSpPr>
          <p:cNvPr id="9" name="Rectangle 8"/>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a:t>
            </a:r>
            <a:r>
              <a:rPr kumimoji="1" lang="en-US" b="1" dirty="0">
                <a:solidFill>
                  <a:srgbClr val="000000"/>
                </a:solidFill>
              </a:rPr>
              <a:t>  </a:t>
            </a:r>
            <a:endParaRPr kumimoji="1" lang="en-US" sz="2800" b="1" dirty="0">
              <a:solidFill>
                <a:srgbClr val="000000"/>
              </a:solidFill>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60078504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39"/>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as in the example mentioned above,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37515188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85950" y="6407269"/>
            <a:ext cx="5410200" cy="461665"/>
          </a:xfrm>
          <a:prstGeom prst="rect">
            <a:avLst/>
          </a:prstGeom>
          <a:noFill/>
          <a:ln w="9525">
            <a:noFill/>
            <a:miter lim="800000"/>
            <a:headEnd/>
            <a:tailEnd/>
          </a:ln>
        </p:spPr>
        <p:txBody>
          <a:bodyPr wrap="square">
            <a:spAutoFit/>
          </a:bodyPr>
          <a:lstStyle/>
          <a:p>
            <a:pPr algn="ctr"/>
            <a:r>
              <a:rPr lang="en-US" sz="1200" dirty="0">
                <a:solidFill>
                  <a:srgbClr val="000000"/>
                </a:solidFill>
                <a:latin typeface="Arial" charset="0"/>
                <a:cs typeface="Arial" charset="0"/>
              </a:rPr>
              <a:t>http://www.bbc.com/news/world-europe-39821036</a:t>
            </a:r>
            <a:r>
              <a:rPr lang="en-US" sz="1200" dirty="0">
                <a:solidFill>
                  <a:srgbClr val="000000"/>
                </a:solidFill>
                <a:latin typeface="Arial" charset="0"/>
                <a:cs typeface="Arial" charset="0"/>
                <a:hlinkClick r:id="rId2"/>
              </a:rPr>
              <a:t>http://www.bbc.com/news/world-europe-39821036</a:t>
            </a:r>
            <a:endParaRPr lang="en-US" sz="1200" dirty="0">
              <a:solidFill>
                <a:srgbClr val="000000"/>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452438"/>
            <a:ext cx="64484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885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4" y="43541"/>
            <a:ext cx="8686800" cy="674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1856096" y="6541520"/>
            <a:ext cx="5410200"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Arial" charset="0"/>
                <a:cs typeface="Arial" charset="0"/>
                <a:hlinkClick r:id="rId3"/>
              </a:rPr>
              <a:t>http://www.bbc.co.uk/newsround/35979565</a:t>
            </a:r>
            <a:endParaRPr lang="en-US" sz="800" dirty="0">
              <a:solidFill>
                <a:srgbClr val="000000"/>
              </a:solidFill>
              <a:latin typeface="Arial" charset="0"/>
              <a:cs typeface="Arial" charset="0"/>
            </a:endParaRPr>
          </a:p>
        </p:txBody>
      </p:sp>
    </p:spTree>
    <p:extLst>
      <p:ext uri="{BB962C8B-B14F-4D97-AF65-F5344CB8AC3E}">
        <p14:creationId xmlns:p14="http://schemas.microsoft.com/office/powerpoint/2010/main" val="39398574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6" name="Rectangle 3"/>
          <p:cNvSpPr>
            <a:spLocks noChangeArrowheads="1"/>
          </p:cNvSpPr>
          <p:nvPr/>
        </p:nvSpPr>
        <p:spPr bwMode="auto">
          <a:xfrm>
            <a:off x="1098550" y="4000656"/>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disciplines and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30173680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330"/>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latin typeface="Arial" charset="0"/>
                <a:cs typeface="Arial" charset="0"/>
                <a:hlinkClick r:id="rId2"/>
              </a:rPr>
              <a:t>www.eatingdisorderfoundation.org/EatingDisorders.htm</a:t>
            </a:r>
            <a:endParaRPr lang="en-US" sz="1200" dirty="0">
              <a:solidFill>
                <a:srgbClr val="000000"/>
              </a:solidFill>
              <a:latin typeface="Arial" charset="0"/>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85"/>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solidFill>
                  <a:prstClr val="black"/>
                </a:solidFill>
                <a:latin typeface="Arial" charset="0"/>
              </a:rPr>
              <a:t>“Eating Disorders are about feelings, not food.”</a:t>
            </a:r>
          </a:p>
          <a:p>
            <a:pPr algn="ctr">
              <a:lnSpc>
                <a:spcPct val="150000"/>
              </a:lnSpc>
            </a:pPr>
            <a:r>
              <a:rPr lang="en-US" sz="1200" dirty="0">
                <a:solidFill>
                  <a:srgbClr val="000000"/>
                </a:solidFill>
                <a:latin typeface="Arial" charset="0"/>
                <a:cs typeface="Arial" charset="0"/>
              </a:rPr>
              <a:t>The Eating Disorder Foundation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 . . and that ultimately involves lots of </a:t>
            </a:r>
            <a:r>
              <a:rPr kumimoji="1" lang="en-US" sz="3600" b="1" dirty="0" err="1">
                <a:solidFill>
                  <a:srgbClr val="FFFFFF"/>
                </a:solidFill>
                <a:latin typeface="Arial" charset="0"/>
              </a:rPr>
              <a:t>subdisciplines</a:t>
            </a:r>
            <a:r>
              <a:rPr kumimoji="1" lang="en-US" sz="3600" b="1" dirty="0">
                <a:solidFill>
                  <a:srgbClr val="FFFFFF"/>
                </a:solidFill>
                <a:latin typeface="Arial" charset="0"/>
              </a:rPr>
              <a:t>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10"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39932613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43887838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2"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6" name="Rectangle 1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8883258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
        <p:nvSpPr>
          <p:cNvPr id="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6" name="Rectangle 1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70436760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6"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7" name="Rectangle 1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9997316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99" y="285792"/>
            <a:ext cx="7393740" cy="625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69556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6" name="Rectangle 15"/>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8" name="Rectangle 1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66851862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6" name="Rectangle 1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6849370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6" name="Rectangle 15"/>
          <p:cNvSpPr>
            <a:spLocks noChangeArrowheads="1"/>
          </p:cNvSpPr>
          <p:nvPr/>
        </p:nvSpPr>
        <p:spPr bwMode="auto">
          <a:xfrm>
            <a:off x="7389048" y="3606510"/>
            <a:ext cx="753468"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language,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history,</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structure,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world view,</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0" name="Rectangle 19"/>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28207091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831256"/>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some examples of </a:t>
            </a:r>
            <a:r>
              <a:rPr kumimoji="1" lang="en-US" sz="3600" b="1" dirty="0">
                <a:solidFill>
                  <a:srgbClr val="FF0000"/>
                </a:solidFill>
                <a:latin typeface="Arial" charset="0"/>
              </a:rPr>
              <a:t>holistic</a:t>
            </a:r>
            <a:r>
              <a:rPr kumimoji="1" lang="en-US" sz="3600" b="1" dirty="0">
                <a:solidFill>
                  <a:srgbClr val="FFFFFF"/>
                </a:solidFill>
                <a:latin typeface="Arial" charset="0"/>
              </a:rPr>
              <a:t> comparative work include . .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algn="ctr"/>
            <a:r>
              <a:rPr lang="en-US" sz="1200" dirty="0">
                <a:solidFill>
                  <a:srgbClr val="FFFFFF"/>
                </a:solidFill>
              </a:rPr>
              <a:t>Penguin Avery, 2009</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algn="ctr"/>
            <a:r>
              <a:rPr lang="en-US" sz="1200" dirty="0">
                <a:solidFill>
                  <a:srgbClr val="FFFFFF"/>
                </a:solidFill>
              </a:rPr>
              <a:t>Penguin Avery, 2009</a:t>
            </a:r>
          </a:p>
        </p:txBody>
      </p:sp>
      <p:sp>
        <p:nvSpPr>
          <p:cNvPr id="7" name="TextBox 6"/>
          <p:cNvSpPr txBox="1"/>
          <p:nvPr/>
        </p:nvSpPr>
        <p:spPr>
          <a:xfrm>
            <a:off x="1814279" y="1901384"/>
            <a:ext cx="5486400" cy="2831544"/>
          </a:xfrm>
          <a:prstGeom prst="rect">
            <a:avLst/>
          </a:prstGeom>
          <a:solidFill>
            <a:srgbClr val="FFFFFF"/>
          </a:solidFill>
          <a:ln w="76200">
            <a:solidFill>
              <a:srgbClr val="FFC000"/>
            </a:solidFill>
          </a:ln>
        </p:spPr>
        <p:txBody>
          <a:bodyPr wrap="square" lIns="228600" tIns="228600" rIns="228600" bIns="228600" rtlCol="0">
            <a:spAutoFit/>
          </a:bodyPr>
          <a:lstStyle/>
          <a:p>
            <a:pPr algn="ctr"/>
            <a:endParaRPr lang="en-US" dirty="0">
              <a:solidFill>
                <a:srgbClr val="000000"/>
              </a:solidFill>
            </a:endParaRPr>
          </a:p>
          <a:p>
            <a:pPr algn="ctr"/>
            <a:r>
              <a:rPr lang="en-US" sz="2400" b="1" dirty="0">
                <a:solidFill>
                  <a:srgbClr val="000000"/>
                </a:solidFill>
              </a:rPr>
              <a:t>“I’m one of the few experts—if not the only expert—to have conducted large-scale, longitudinal surveys following obesity on a global scale.” </a:t>
            </a:r>
            <a:r>
              <a:rPr lang="en-US" dirty="0">
                <a:solidFill>
                  <a:srgbClr val="000000"/>
                </a:solidFill>
              </a:rPr>
              <a:t>(p. 2)</a:t>
            </a:r>
          </a:p>
          <a:p>
            <a:pPr algn="ctr"/>
            <a:endParaRPr lang="en-US" sz="1600" b="1" dirty="0">
              <a:solidFill>
                <a:srgbClr val="FFFFFF"/>
              </a:solidFill>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60696"/>
            <a:ext cx="6908800" cy="584775"/>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latin typeface="Arial" charset="0"/>
              </a:rPr>
              <a:t>Barry </a:t>
            </a:r>
            <a:r>
              <a:rPr kumimoji="1" lang="en-US" sz="3200" b="1" dirty="0" err="1">
                <a:solidFill>
                  <a:srgbClr val="FFFFFF"/>
                </a:solidFill>
                <a:latin typeface="Arial" charset="0"/>
              </a:rPr>
              <a:t>Popkin’s</a:t>
            </a:r>
            <a:r>
              <a:rPr kumimoji="1" lang="en-US" sz="3200" b="1" dirty="0">
                <a:solidFill>
                  <a:srgbClr val="FFFFFF"/>
                </a:solidFill>
                <a:latin typeface="Arial" charset="0"/>
              </a:rPr>
              <a:t> work looks at . . .</a:t>
            </a:r>
          </a:p>
        </p:txBody>
      </p:sp>
      <p:sp>
        <p:nvSpPr>
          <p:cNvPr id="4" name="Rectangle 3"/>
          <p:cNvSpPr>
            <a:spLocks noChangeArrowheads="1"/>
          </p:cNvSpPr>
          <p:nvPr/>
        </p:nvSpPr>
        <p:spPr bwMode="auto">
          <a:xfrm>
            <a:off x="1117600" y="4399685"/>
            <a:ext cx="6908800" cy="83099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2400" dirty="0">
                <a:solidFill>
                  <a:srgbClr val="FFFFFF"/>
                </a:solidFill>
                <a:latin typeface="Arial" charset="0"/>
              </a:rPr>
              <a:t>(Trivia: Barry is from Superior, WI, and includes Superior in his comparisons in this book)</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dirty="0">
                <a:solidFill>
                  <a:srgbClr val="3366CC"/>
                </a:solidFill>
                <a:latin typeface="Verdana" pitchFamily="34" charset="0"/>
              </a:rPr>
              <a:t>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Tree>
    <p:extLst>
      <p:ext uri="{BB962C8B-B14F-4D97-AF65-F5344CB8AC3E}">
        <p14:creationId xmlns:p14="http://schemas.microsoft.com/office/powerpoint/2010/main" val="107238993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6" name="Rectangle 15"/>
          <p:cNvSpPr>
            <a:spLocks noChangeArrowheads="1"/>
          </p:cNvSpPr>
          <p:nvPr/>
        </p:nvSpPr>
        <p:spPr bwMode="auto">
          <a:xfrm>
            <a:off x="7389048" y="3606510"/>
            <a:ext cx="753468"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language,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history,</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structure,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world view,</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ounded Rectangle 18"/>
          <p:cNvSpPr/>
          <p:nvPr/>
        </p:nvSpPr>
        <p:spPr bwMode="auto">
          <a:xfrm>
            <a:off x="2344143" y="3548748"/>
            <a:ext cx="849002"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ounded Rectangle 19"/>
          <p:cNvSpPr/>
          <p:nvPr/>
        </p:nvSpPr>
        <p:spPr bwMode="auto">
          <a:xfrm>
            <a:off x="3178693" y="3556000"/>
            <a:ext cx="682108"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Rounded Rectangle 20"/>
          <p:cNvSpPr/>
          <p:nvPr/>
        </p:nvSpPr>
        <p:spPr bwMode="auto">
          <a:xfrm>
            <a:off x="4688154" y="3526983"/>
            <a:ext cx="1001446"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Rounded Rectangle 21"/>
          <p:cNvSpPr/>
          <p:nvPr/>
        </p:nvSpPr>
        <p:spPr bwMode="auto">
          <a:xfrm>
            <a:off x="6429830" y="3556000"/>
            <a:ext cx="943429"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4" name="Rectangle 2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1893897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408521"/>
            <a:ext cx="6908800" cy="367023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some ways this chart business is all about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Theory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but key theory that is important to understanding Global Cultures</a:t>
            </a:r>
            <a:endParaRPr kumimoji="1" lang="en-US" sz="6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63221700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6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53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6"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97953816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6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53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6" name="Rectangle 7"/>
          <p:cNvSpPr>
            <a:spLocks noChangeArrowheads="1"/>
          </p:cNvSpPr>
          <p:nvPr/>
        </p:nvSpPr>
        <p:spPr bwMode="auto">
          <a:xfrm>
            <a:off x="2409174" y="2968774"/>
            <a:ext cx="5668037" cy="2086725"/>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and the theory ultimately also includes the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results of interdisciplinary study,</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esp. with history, biological studies, economics, marketing . . .</a:t>
            </a:r>
          </a:p>
        </p:txBody>
      </p:sp>
      <p:sp>
        <p:nvSpPr>
          <p:cNvPr id="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8" name="Rectangle 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86634157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 name="Rectangle 7"/>
          <p:cNvSpPr>
            <a:spLocks noChangeArrowheads="1"/>
          </p:cNvSpPr>
          <p:nvPr/>
        </p:nvSpPr>
        <p:spPr bwMode="auto">
          <a:xfrm>
            <a:off x="2401910" y="1820502"/>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000000"/>
                </a:solidFill>
              </a:rPr>
              <a:t>theory</a:t>
            </a:r>
          </a:p>
        </p:txBody>
      </p:sp>
      <p:sp>
        <p:nvSpPr>
          <p:cNvPr id="7" name="Rectangle 3"/>
          <p:cNvSpPr>
            <a:spLocks noChangeArrowheads="1"/>
          </p:cNvSpPr>
          <p:nvPr/>
        </p:nvSpPr>
        <p:spPr bwMode="auto">
          <a:xfrm>
            <a:off x="502920" y="2179736"/>
            <a:ext cx="7542530" cy="339323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One excellent example of </a:t>
            </a:r>
            <a:r>
              <a:rPr kumimoji="1" lang="en-US" sz="3600" b="1" dirty="0">
                <a:solidFill>
                  <a:srgbClr val="FF0000"/>
                </a:solidFill>
                <a:latin typeface="Arial" charset="0"/>
              </a:rPr>
              <a:t>holism</a:t>
            </a:r>
            <a:r>
              <a:rPr kumimoji="1" lang="en-US" sz="3600" b="1" dirty="0">
                <a:solidFill>
                  <a:srgbClr val="FFFFFF"/>
                </a:solidFill>
                <a:latin typeface="Arial" charset="0"/>
              </a:rPr>
              <a:t> in action is </a:t>
            </a:r>
          </a:p>
          <a:p>
            <a:pPr algn="ctr" eaLnBrk="0" hangingPunct="0">
              <a:spcAft>
                <a:spcPts val="500"/>
              </a:spcAft>
            </a:pPr>
            <a:r>
              <a:rPr kumimoji="1" lang="en-US" sz="3600" b="1" dirty="0" err="1">
                <a:solidFill>
                  <a:srgbClr val="FFFFFF"/>
                </a:solidFill>
                <a:latin typeface="Arial" charset="0"/>
                <a:hlinkClick r:id="rId3" action="ppaction://hlinkfile"/>
              </a:rPr>
              <a:t>Nassim</a:t>
            </a:r>
            <a:r>
              <a:rPr kumimoji="1" lang="en-US" sz="3600" b="1" dirty="0">
                <a:solidFill>
                  <a:srgbClr val="FFFFFF"/>
                </a:solidFill>
                <a:latin typeface="Arial" charset="0"/>
                <a:hlinkClick r:id="rId3" action="ppaction://hlinkfile"/>
              </a:rPr>
              <a:t> Nicholas </a:t>
            </a:r>
            <a:r>
              <a:rPr kumimoji="1" lang="en-US" sz="3600" b="1" dirty="0" err="1">
                <a:solidFill>
                  <a:srgbClr val="FFFFFF"/>
                </a:solidFill>
                <a:latin typeface="Arial" charset="0"/>
                <a:hlinkClick r:id="rId3" action="ppaction://hlinkfile"/>
              </a:rPr>
              <a:t>Taleb’s</a:t>
            </a:r>
            <a:r>
              <a:rPr kumimoji="1" lang="en-US" sz="3600" b="1" dirty="0">
                <a:solidFill>
                  <a:srgbClr val="FFFFFF"/>
                </a:solidFill>
                <a:latin typeface="Arial" charset="0"/>
              </a:rPr>
              <a:t> </a:t>
            </a:r>
          </a:p>
          <a:p>
            <a:pPr algn="ctr" eaLnBrk="0" hangingPunct="0">
              <a:spcAft>
                <a:spcPts val="500"/>
              </a:spcAft>
            </a:pPr>
            <a:endParaRPr kumimoji="1" lang="en-US" sz="1100" b="1" dirty="0">
              <a:solidFill>
                <a:srgbClr val="FFFFFF"/>
              </a:solidFill>
              <a:latin typeface="Arial" charset="0"/>
            </a:endParaRPr>
          </a:p>
          <a:p>
            <a:pPr algn="ctr" eaLnBrk="0" hangingPunct="0">
              <a:spcAft>
                <a:spcPts val="500"/>
              </a:spcAft>
            </a:pPr>
            <a:r>
              <a:rPr kumimoji="1" lang="en-US" sz="8000" b="1" dirty="0">
                <a:solidFill>
                  <a:srgbClr val="FFFFFF"/>
                </a:solidFill>
                <a:latin typeface="Arial" charset="0"/>
              </a:rPr>
              <a:t>INCERTO. . . </a:t>
            </a:r>
            <a:endParaRPr kumimoji="1" lang="en-US" sz="9600" b="1" dirty="0">
              <a:solidFill>
                <a:srgbClr val="FFFFFF"/>
              </a:solidFill>
              <a:latin typeface="Arial" charset="0"/>
            </a:endParaRPr>
          </a:p>
        </p:txBody>
      </p:sp>
    </p:spTree>
    <p:extLst>
      <p:ext uri="{BB962C8B-B14F-4D97-AF65-F5344CB8AC3E}">
        <p14:creationId xmlns:p14="http://schemas.microsoft.com/office/powerpoint/2010/main" val="323842815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5506" y="5904"/>
            <a:ext cx="6401867" cy="6858000"/>
          </a:xfrm>
          <a:prstGeom prst="rect">
            <a:avLst/>
          </a:prstGeom>
        </p:spPr>
      </p:pic>
    </p:spTree>
    <p:extLst>
      <p:ext uri="{BB962C8B-B14F-4D97-AF65-F5344CB8AC3E}">
        <p14:creationId xmlns:p14="http://schemas.microsoft.com/office/powerpoint/2010/main" val="22243196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finally,</a:t>
            </a:r>
          </a:p>
          <a:p>
            <a:pPr algn="ctr" eaLnBrk="0" hangingPunct="0">
              <a:spcAft>
                <a:spcPts val="500"/>
              </a:spcAft>
            </a:pPr>
            <a:r>
              <a:rPr kumimoji="1" lang="en-US" sz="3600" b="1" dirty="0">
                <a:solidFill>
                  <a:srgbClr val="FFFFFF"/>
                </a:solidFill>
                <a:latin typeface="Arial" charset="0"/>
              </a:rPr>
              <a:t>we have the last</a:t>
            </a:r>
          </a:p>
          <a:p>
            <a:pPr algn="ctr" eaLnBrk="0" hangingPunct="0">
              <a:spcAft>
                <a:spcPts val="500"/>
              </a:spcAft>
            </a:pPr>
            <a:r>
              <a:rPr kumimoji="1" lang="en-US" sz="3600" b="1" dirty="0">
                <a:solidFill>
                  <a:srgbClr val="FFFFFF"/>
                </a:solidFill>
                <a:latin typeface="Arial" charset="0"/>
              </a:rPr>
              <a:t>main characteristic of anthropology . . . </a:t>
            </a:r>
          </a:p>
          <a:p>
            <a:pPr algn="ctr" eaLnBrk="0" hangingPunct="0">
              <a:spcAft>
                <a:spcPts val="500"/>
              </a:spcAft>
            </a:pPr>
            <a:endParaRPr kumimoji="1" lang="en-US" sz="3600" b="1" dirty="0">
              <a:solidFill>
                <a:srgbClr val="FFFFFF"/>
              </a:solidFill>
              <a:latin typeface="Arial"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5293017"/>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860411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Most of all (generally)</a:t>
            </a:r>
          </a:p>
          <a:p>
            <a:pPr algn="ctr" eaLnBrk="0" hangingPunct="0">
              <a:spcAft>
                <a:spcPts val="500"/>
              </a:spcAft>
            </a:pPr>
            <a:r>
              <a:rPr kumimoji="1" lang="en-US" sz="3600" b="1" dirty="0">
                <a:solidFill>
                  <a:srgbClr val="FFFFFF"/>
                </a:solidFill>
                <a:latin typeface="Arial" charset="0"/>
              </a:rPr>
              <a:t>Anthropologists </a:t>
            </a:r>
          </a:p>
          <a:p>
            <a:pPr algn="ctr" eaLnBrk="0" hangingPunct="0">
              <a:spcAft>
                <a:spcPts val="500"/>
              </a:spcAft>
            </a:pPr>
            <a:r>
              <a:rPr kumimoji="1" lang="en-US" sz="3600" b="1" dirty="0">
                <a:solidFill>
                  <a:srgbClr val="FFFFFF"/>
                </a:solidFill>
                <a:latin typeface="Arial" charset="0"/>
              </a:rPr>
              <a:t>LOVE . . .</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69365392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422064"/>
            <a:ext cx="6908800" cy="465255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latin typeface="Arial" charset="0"/>
              </a:rPr>
              <a:t>And as I mentioned in the </a:t>
            </a:r>
          </a:p>
          <a:p>
            <a:pPr algn="ctr" eaLnBrk="0" hangingPunct="0">
              <a:spcAft>
                <a:spcPts val="500"/>
              </a:spcAft>
            </a:pPr>
            <a:r>
              <a:rPr kumimoji="1" lang="en-US" sz="3200" b="1" dirty="0">
                <a:solidFill>
                  <a:srgbClr val="FFFFFF"/>
                </a:solidFill>
                <a:latin typeface="Arial" charset="0"/>
              </a:rPr>
              <a:t>“An Important Note on Videos and Visual Anthropology” message</a:t>
            </a:r>
          </a:p>
          <a:p>
            <a:pPr algn="ctr" eaLnBrk="0" hangingPunct="0">
              <a:spcAft>
                <a:spcPts val="500"/>
              </a:spcAft>
            </a:pPr>
            <a:r>
              <a:rPr kumimoji="1" lang="en-US" sz="3200" b="1" dirty="0">
                <a:solidFill>
                  <a:srgbClr val="FFFFFF"/>
                </a:solidFill>
                <a:latin typeface="Arial" charset="0"/>
              </a:rPr>
              <a:t>we would LOVE to take you along with us around the world and visit with real people, but the next best thing we can do is bring the world to you in the form of films and videos.  And we’ll do a lot of that.</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3314" name="Picture 2" descr="http://upload.wikimedia.org/wikipedia/commons/thumb/9/97/The_Earth_seen_from_Apollo_17.jpg/3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14514"/>
            <a:ext cx="6825796" cy="6825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406305" y="3072464"/>
            <a:ext cx="6301725"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we’ll 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around the world</a:t>
            </a:r>
            <a:endParaRPr kumimoji="0" lang="en-US" sz="4400" b="0"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endParaRPr>
          </a:p>
        </p:txBody>
      </p:sp>
    </p:spTree>
    <p:extLst>
      <p:ext uri="{BB962C8B-B14F-4D97-AF65-F5344CB8AC3E}">
        <p14:creationId xmlns:p14="http://schemas.microsoft.com/office/powerpoint/2010/main" val="316424998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64" y="448672"/>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497943" y="472069"/>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3"/>
          <p:cNvSpPr txBox="1">
            <a:spLocks noChangeArrowheads="1"/>
          </p:cNvSpPr>
          <p:nvPr/>
        </p:nvSpPr>
        <p:spPr bwMode="auto">
          <a:xfrm>
            <a:off x="666139" y="1655259"/>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Cultures</a:t>
            </a:r>
            <a:endParaRPr kumimoji="0" lang="en-US" sz="24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Rectangle 3"/>
          <p:cNvSpPr txBox="1">
            <a:spLocks noChangeArrowheads="1"/>
          </p:cNvSpPr>
          <p:nvPr/>
        </p:nvSpPr>
        <p:spPr>
          <a:xfrm>
            <a:off x="656776" y="5552990"/>
            <a:ext cx="7848600" cy="400110"/>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None/>
              <a:tabLst/>
              <a:defRPr/>
            </a:pPr>
            <a:r>
              <a:rPr kumimoji="1" lang="en-US" sz="2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University of Minnesota Duluth</a:t>
            </a:r>
            <a:endParaRPr kumimoji="0" lang="en-US" sz="2000" b="1" i="1" u="none" strike="noStrike" kern="0" cap="none" spc="0" normalizeH="0" baseline="0" noProof="0" dirty="0">
              <a:ln>
                <a:noFill/>
              </a:ln>
              <a:solidFill>
                <a:srgbClr val="000000"/>
              </a:solidFill>
              <a:effectLst/>
              <a:uLnTx/>
              <a:uFillTx/>
              <a:latin typeface="Arial"/>
              <a:ea typeface="+mn-ea"/>
              <a:cs typeface="+mn-cs"/>
            </a:endParaRPr>
          </a:p>
        </p:txBody>
      </p:sp>
      <p:sp>
        <p:nvSpPr>
          <p:cNvPr id="11" name="Rectangle 11"/>
          <p:cNvSpPr>
            <a:spLocks noChangeArrowheads="1"/>
          </p:cNvSpPr>
          <p:nvPr/>
        </p:nvSpPr>
        <p:spPr bwMode="auto">
          <a:xfrm>
            <a:off x="3739255" y="5940303"/>
            <a:ext cx="1644650" cy="5078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2021-2024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Rectangle 8"/>
          <p:cNvSpPr/>
          <p:nvPr/>
        </p:nvSpPr>
        <p:spPr>
          <a:xfrm>
            <a:off x="3808783" y="946257"/>
            <a:ext cx="1601721" cy="523220"/>
          </a:xfrm>
          <a:prstGeom prst="rect">
            <a:avLst/>
          </a:prstGeom>
        </p:spPr>
        <p:txBody>
          <a:bodyPr wrap="none">
            <a:spAutoFit/>
          </a:bodyPr>
          <a:lstStyle/>
          <a:p>
            <a:r>
              <a:rPr kumimoji="1" lang="en-US" sz="2800" b="1" dirty="0">
                <a:latin typeface="Arial" charset="0"/>
              </a:rPr>
              <a:t>The End</a:t>
            </a:r>
            <a:endParaRPr lang="en-US" sz="2800" dirty="0"/>
          </a:p>
        </p:txBody>
      </p:sp>
    </p:spTree>
    <p:extLst>
      <p:ext uri="{BB962C8B-B14F-4D97-AF65-F5344CB8AC3E}">
        <p14:creationId xmlns:p14="http://schemas.microsoft.com/office/powerpoint/2010/main" val="409071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 . . for e.g., .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566738" marR="0" lvl="1" indent="-109538"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566738" marR="0" lvl="1" indent="-1095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Verdana" pitchFamily="34" charset="0"/>
                <a:ea typeface="+mn-ea"/>
                <a:cs typeface="+mn-cs"/>
              </a:rPr>
              <a:t>Greek-Americans in Duluth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p>
        </p:txBody>
      </p:sp>
    </p:spTree>
    <p:extLst>
      <p:ext uri="{BB962C8B-B14F-4D97-AF65-F5344CB8AC3E}">
        <p14:creationId xmlns:p14="http://schemas.microsoft.com/office/powerpoint/2010/main" val="21349042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Rectangle 5"/>
          <p:cNvSpPr/>
          <p:nvPr/>
        </p:nvSpPr>
        <p:spPr>
          <a:xfrm>
            <a:off x="3839497" y="5878982"/>
            <a:ext cx="4572000" cy="400110"/>
          </a:xfrm>
          <a:prstGeom prst="rect">
            <a:avLst/>
          </a:prstGeom>
        </p:spPr>
        <p:txBody>
          <a:bodyPr>
            <a:spAutoFit/>
          </a:bodyPr>
          <a:lstStyle/>
          <a:p>
            <a:pPr marL="566738" marR="0" lvl="1" indent="-109538"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Verdana" pitchFamily="34" charset="0"/>
                <a:ea typeface="+mn-ea"/>
                <a:cs typeface="+mn-cs"/>
              </a:rPr>
              <a:t>Greek-Americans in Duluth</a:t>
            </a:r>
          </a:p>
        </p:txBody>
      </p:sp>
    </p:spTree>
    <p:extLst>
      <p:ext uri="{BB962C8B-B14F-4D97-AF65-F5344CB8AC3E}">
        <p14:creationId xmlns:p14="http://schemas.microsoft.com/office/powerpoint/2010/main" val="2576421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412835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subTitle" idx="4294967295"/>
          </p:nvPr>
        </p:nvSpPr>
        <p:spPr>
          <a:xfrm>
            <a:off x="900113" y="2381250"/>
            <a:ext cx="7358062" cy="3256276"/>
          </a:xfrm>
        </p:spPr>
        <p:txBody>
          <a:bodyPr>
            <a:spAutoFit/>
          </a:bodyPr>
          <a:lstStyle/>
          <a:p>
            <a:pPr marL="0" indent="0" eaLnBrk="1" hangingPunct="1">
              <a:tabLst>
                <a:tab pos="0" algn="l"/>
              </a:tabLst>
            </a:pPr>
            <a:r>
              <a:rPr lang="en-US" sz="4000" b="1" dirty="0"/>
              <a:t> </a:t>
            </a:r>
            <a:r>
              <a:rPr lang="en-US" sz="4400" b="1" dirty="0"/>
              <a:t>comparative method</a:t>
            </a:r>
          </a:p>
          <a:p>
            <a:pPr marL="0" indent="0" eaLnBrk="1" hangingPunct="1">
              <a:lnSpc>
                <a:spcPct val="40000"/>
              </a:lnSpc>
              <a:tabLst>
                <a:tab pos="0" algn="l"/>
              </a:tabLst>
            </a:pPr>
            <a:endParaRPr lang="en-US" sz="4000" b="1" dirty="0"/>
          </a:p>
          <a:p>
            <a:pPr lvl="1" eaLnBrk="1" hangingPunct="1">
              <a:tabLst>
                <a:tab pos="0" algn="l"/>
              </a:tabLst>
            </a:pPr>
            <a:r>
              <a:rPr lang="en-US" b="1" dirty="0"/>
              <a:t>as a </a:t>
            </a:r>
            <a:r>
              <a:rPr lang="en-US" b="1" dirty="0">
                <a:solidFill>
                  <a:srgbClr val="FF0000"/>
                </a:solidFill>
              </a:rPr>
              <a:t>major </a:t>
            </a:r>
            <a:r>
              <a:rPr lang="en-US" b="1" i="1" dirty="0">
                <a:solidFill>
                  <a:srgbClr val="FF0000"/>
                </a:solidFill>
              </a:rPr>
              <a:t>approach</a:t>
            </a:r>
            <a:r>
              <a:rPr lang="en-US" b="1" dirty="0">
                <a:solidFill>
                  <a:srgbClr val="FF0000"/>
                </a:solidFill>
              </a:rPr>
              <a:t> </a:t>
            </a:r>
            <a:r>
              <a:rPr lang="en-US" b="1" dirty="0"/>
              <a:t>to the study of human behavior</a:t>
            </a:r>
          </a:p>
          <a:p>
            <a:pPr lvl="1" eaLnBrk="1" hangingPunct="1">
              <a:tabLst>
                <a:tab pos="0" algn="l"/>
              </a:tabLst>
            </a:pPr>
            <a:endParaRPr lang="en-US" sz="1000" b="1" dirty="0"/>
          </a:p>
          <a:p>
            <a:pPr lvl="1" eaLnBrk="1" hangingPunct="1">
              <a:tabLst>
                <a:tab pos="0" algn="l"/>
              </a:tabLst>
            </a:pPr>
            <a:r>
              <a:rPr lang="en-US" b="1" dirty="0"/>
              <a:t>the comparative method </a:t>
            </a:r>
            <a:r>
              <a:rPr lang="en-US" b="1" dirty="0">
                <a:solidFill>
                  <a:srgbClr val="FF1B36"/>
                </a:solidFill>
              </a:rPr>
              <a:t>compares</a:t>
            </a:r>
            <a:r>
              <a:rPr lang="en-US" b="1" dirty="0"/>
              <a:t> things </a:t>
            </a:r>
            <a:r>
              <a:rPr lang="en-US" sz="1000" b="1" dirty="0"/>
              <a:t>(what else would a “comparative” method do?)</a:t>
            </a:r>
          </a:p>
        </p:txBody>
      </p:sp>
      <p:sp>
        <p:nvSpPr>
          <p:cNvPr id="5529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530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621814"/>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1" name="Rectangle 11"/>
          <p:cNvSpPr>
            <a:spLocks noChangeArrowheads="1"/>
          </p:cNvSpPr>
          <p:nvPr/>
        </p:nvSpPr>
        <p:spPr bwMode="auto">
          <a:xfrm>
            <a:off x="3739255" y="6028791"/>
            <a:ext cx="1644650" cy="507831"/>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2021-2024</a:t>
            </a:r>
            <a:endParaRPr kumimoji="1" lang="en-US" sz="900" dirty="0">
              <a:solidFill>
                <a:srgbClr val="FFFFFF"/>
              </a:solidFill>
            </a:endParaRPr>
          </a:p>
        </p:txBody>
      </p:sp>
      <p:sp>
        <p:nvSpPr>
          <p:cNvPr id="12" name="Rectangle 3"/>
          <p:cNvSpPr txBox="1">
            <a:spLocks noChangeArrowheads="1"/>
          </p:cNvSpPr>
          <p:nvPr/>
        </p:nvSpPr>
        <p:spPr bwMode="auto">
          <a:xfrm>
            <a:off x="685800" y="1783081"/>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mn-lt"/>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mn-lt"/>
              </a:rPr>
              <a:t>in</a:t>
            </a: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Global Cultures</a:t>
            </a:r>
            <a:endParaRPr kumimoji="0" lang="en-US" sz="2400" b="1" i="1" u="none" strike="noStrike" kern="0" cap="none" spc="0" normalizeH="0" baseline="0" noProof="0" dirty="0">
              <a:ln>
                <a:noFill/>
              </a:ln>
              <a:solidFill>
                <a:schemeClr val="tx1"/>
              </a:solidFill>
              <a:effectLst/>
              <a:uLnTx/>
              <a:uFillTx/>
              <a:latin typeface="+mn-lt"/>
              <a:ea typeface="+mn-ea"/>
              <a:cs typeface="+mn-cs"/>
            </a:endParaRPr>
          </a:p>
        </p:txBody>
      </p:sp>
      <p:sp>
        <p:nvSpPr>
          <p:cNvPr id="13" name="Rectangle 12"/>
          <p:cNvSpPr/>
          <p:nvPr/>
        </p:nvSpPr>
        <p:spPr>
          <a:xfrm>
            <a:off x="3496166" y="6539012"/>
            <a:ext cx="2129109" cy="215444"/>
          </a:xfrm>
          <a:prstGeom prst="rect">
            <a:avLst/>
          </a:prstGeom>
        </p:spPr>
        <p:txBody>
          <a:bodyPr wrap="none">
            <a:spAutoFit/>
          </a:bodyPr>
          <a:lstStyle/>
          <a:p>
            <a:r>
              <a:rPr lang="en-US" sz="800" dirty="0">
                <a:hlinkClick r:id="rId3"/>
              </a:rPr>
              <a:t>http://en.wikipedia.org/wiki/Highland_cattle</a:t>
            </a:r>
            <a:endParaRPr lang="en-US" sz="800" dirty="0"/>
          </a:p>
        </p:txBody>
      </p:sp>
    </p:spTree>
    <p:extLst>
      <p:ext uri="{BB962C8B-B14F-4D97-AF65-F5344CB8AC3E}">
        <p14:creationId xmlns:p14="http://schemas.microsoft.com/office/powerpoint/2010/main" val="34728951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dirty="0"/>
              <a:t> comparative method</a:t>
            </a:r>
          </a:p>
          <a:p>
            <a:pPr lvl="1" eaLnBrk="1" hangingPunct="1">
              <a:lnSpc>
                <a:spcPct val="140000"/>
              </a:lnSpc>
              <a:tabLst>
                <a:tab pos="0" algn="l"/>
              </a:tabLst>
            </a:pPr>
            <a:r>
              <a:rPr lang="en-US" sz="1600" b="1" dirty="0"/>
              <a:t>One form of comparative method was pioneered by Fred </a:t>
            </a:r>
            <a:r>
              <a:rPr lang="en-US" sz="1600" b="1" dirty="0" err="1"/>
              <a:t>Eggan</a:t>
            </a:r>
            <a:endParaRPr lang="en-US" sz="1600" b="1" dirty="0"/>
          </a:p>
          <a:p>
            <a:pPr lvl="1" eaLnBrk="1" hangingPunct="1">
              <a:lnSpc>
                <a:spcPct val="140000"/>
              </a:lnSpc>
              <a:buFontTx/>
              <a:buNone/>
              <a:tabLst>
                <a:tab pos="0" algn="l"/>
              </a:tabLst>
            </a:pPr>
            <a:r>
              <a:rPr lang="en-US" sz="1400" dirty="0"/>
              <a:t>				(University of Chicago)</a:t>
            </a:r>
            <a:endParaRPr lang="en-US" sz="2000" dirty="0"/>
          </a:p>
        </p:txBody>
      </p:sp>
      <p:sp>
        <p:nvSpPr>
          <p:cNvPr id="56323" name="Text Box 4"/>
          <p:cNvSpPr txBox="1">
            <a:spLocks noChangeArrowheads="1"/>
          </p:cNvSpPr>
          <p:nvPr/>
        </p:nvSpPr>
        <p:spPr bwMode="auto">
          <a:xfrm>
            <a:off x="885877" y="3943454"/>
            <a:ext cx="7229475" cy="1647825"/>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000000"/>
                </a:solidFill>
              </a:rPr>
              <a:t>“Social anthropology and </a:t>
            </a:r>
          </a:p>
          <a:p>
            <a:pPr marL="739775" indent="-739775" algn="ctr">
              <a:tabLst>
                <a:tab pos="623888" algn="l"/>
              </a:tabLst>
            </a:pPr>
            <a:r>
              <a:rPr lang="en-US" sz="2800" b="1" dirty="0">
                <a:solidFill>
                  <a:srgbClr val="000000"/>
                </a:solidFill>
              </a:rPr>
              <a:t>the method of controlled comparison”</a:t>
            </a:r>
          </a:p>
          <a:p>
            <a:pPr marL="739775" indent="-739775">
              <a:buFontTx/>
              <a:buAutoNum type="arabicPlain" startAt="1954"/>
              <a:tabLst>
                <a:tab pos="623888" algn="l"/>
              </a:tabLst>
            </a:pPr>
            <a:endParaRPr lang="en-US" sz="2800" b="1" dirty="0">
              <a:solidFill>
                <a:srgbClr val="000000"/>
              </a:solidFill>
            </a:endParaRPr>
          </a:p>
          <a:p>
            <a:pPr marL="854075" lvl="1" algn="ctr">
              <a:tabLst>
                <a:tab pos="623888" algn="l"/>
              </a:tabLst>
            </a:pPr>
            <a:r>
              <a:rPr lang="en-US" i="1" dirty="0">
                <a:solidFill>
                  <a:srgbClr val="000000"/>
                </a:solidFill>
              </a:rPr>
              <a:t>American Anthropologist, </a:t>
            </a:r>
            <a:r>
              <a:rPr lang="en-US" dirty="0">
                <a:solidFill>
                  <a:srgbClr val="000000"/>
                </a:solidFill>
              </a:rPr>
              <a:t>56:743-61 (1954)</a:t>
            </a:r>
          </a:p>
        </p:txBody>
      </p:sp>
      <p:sp>
        <p:nvSpPr>
          <p:cNvPr id="5632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6325"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dirty="0">
                <a:solidFill>
                  <a:schemeClr val="accent1"/>
                </a:solidFill>
              </a:rPr>
              <a:t>Compare . . .</a:t>
            </a:r>
            <a:endParaRPr lang="en-US" sz="2400" dirty="0">
              <a:solidFill>
                <a:schemeClr val="accent1"/>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a:solidFill>
                  <a:schemeClr val="accent1"/>
                </a:solidFill>
              </a:rPr>
              <a:t> comparative method</a:t>
            </a:r>
          </a:p>
          <a:p>
            <a:pPr lvl="1" eaLnBrk="1" hangingPunct="1">
              <a:lnSpc>
                <a:spcPct val="140000"/>
              </a:lnSpc>
              <a:tabLst>
                <a:tab pos="0" algn="l"/>
              </a:tabLst>
            </a:pPr>
            <a:r>
              <a:rPr lang="en-US" sz="1600" b="1">
                <a:solidFill>
                  <a:schemeClr val="accent1"/>
                </a:solidFill>
              </a:rPr>
              <a:t>One form of comparative method was pioneered by Fred Eggan</a:t>
            </a:r>
          </a:p>
          <a:p>
            <a:pPr lvl="1" eaLnBrk="1" hangingPunct="1">
              <a:lnSpc>
                <a:spcPct val="140000"/>
              </a:lnSpc>
              <a:buFontTx/>
              <a:buNone/>
              <a:tabLst>
                <a:tab pos="0" algn="l"/>
              </a:tabLst>
            </a:pPr>
            <a:r>
              <a:rPr lang="en-US" sz="1400">
                <a:solidFill>
                  <a:schemeClr val="accent1"/>
                </a:solidFill>
              </a:rPr>
              <a:t>				(University of Chicago)</a:t>
            </a:r>
            <a:endParaRPr lang="en-US" sz="2000">
              <a:solidFill>
                <a:schemeClr val="accent1"/>
              </a:solidFill>
            </a:endParaRPr>
          </a:p>
        </p:txBody>
      </p:sp>
      <p:sp>
        <p:nvSpPr>
          <p:cNvPr id="57347" name="Text Box 4"/>
          <p:cNvSpPr txBox="1">
            <a:spLocks noChangeArrowheads="1"/>
          </p:cNvSpPr>
          <p:nvPr/>
        </p:nvSpPr>
        <p:spPr bwMode="auto">
          <a:xfrm>
            <a:off x="773218" y="3943454"/>
            <a:ext cx="7574372" cy="2339102"/>
          </a:xfrm>
          <a:prstGeom prst="rect">
            <a:avLst/>
          </a:prstGeom>
          <a:noFill/>
          <a:ln w="28575">
            <a:noFill/>
            <a:miter lim="800000"/>
            <a:headEnd/>
            <a:tailEnd/>
          </a:ln>
        </p:spPr>
        <p:txBody>
          <a:bodyPr wrap="square">
            <a:spAutoFit/>
          </a:bodyPr>
          <a:lstStyle/>
          <a:p>
            <a:pPr marL="739775" indent="-739775" algn="ctr">
              <a:tabLst>
                <a:tab pos="623888" algn="l"/>
              </a:tabLst>
            </a:pPr>
            <a:r>
              <a:rPr lang="en-US" sz="2800" b="1" dirty="0">
                <a:solidFill>
                  <a:srgbClr val="BBE0E3"/>
                </a:solidFill>
              </a:rPr>
              <a:t>“Social anthropology and </a:t>
            </a:r>
          </a:p>
          <a:p>
            <a:pPr marL="739775" indent="-739775" algn="ctr">
              <a:tabLst>
                <a:tab pos="623888" algn="l"/>
              </a:tabLst>
            </a:pPr>
            <a:r>
              <a:rPr lang="en-US" sz="3600" b="1" dirty="0">
                <a:solidFill>
                  <a:srgbClr val="000000"/>
                </a:solidFill>
              </a:rPr>
              <a:t>the method of controlled comparison</a:t>
            </a:r>
            <a:r>
              <a:rPr lang="en-US" sz="2800" b="1" dirty="0">
                <a:solidFill>
                  <a:srgbClr val="BBE0E3"/>
                </a:solidFill>
              </a:rPr>
              <a:t>”</a:t>
            </a:r>
          </a:p>
          <a:p>
            <a:pPr marL="739775" indent="-739775">
              <a:buFontTx/>
              <a:buAutoNum type="arabicPlain" startAt="1954"/>
              <a:tabLst>
                <a:tab pos="623888" algn="l"/>
              </a:tabLst>
            </a:pPr>
            <a:endParaRPr lang="en-US" sz="2800" b="1" dirty="0">
              <a:solidFill>
                <a:srgbClr val="BBE0E3"/>
              </a:solidFill>
            </a:endParaRPr>
          </a:p>
          <a:p>
            <a:pPr marL="854075" lvl="1" algn="ctr">
              <a:tabLst>
                <a:tab pos="623888" algn="l"/>
              </a:tabLst>
            </a:pPr>
            <a:r>
              <a:rPr lang="en-US" i="1" dirty="0">
                <a:solidFill>
                  <a:srgbClr val="BBE0E3"/>
                </a:solidFill>
              </a:rPr>
              <a:t>American Anthropologist, </a:t>
            </a:r>
            <a:r>
              <a:rPr lang="en-US" dirty="0">
                <a:solidFill>
                  <a:srgbClr val="BBE0E3"/>
                </a:solidFill>
              </a:rPr>
              <a:t>56:743-61 (1954)</a:t>
            </a:r>
          </a:p>
        </p:txBody>
      </p:sp>
      <p:sp>
        <p:nvSpPr>
          <p:cNvPr id="5734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7349"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93173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p:txBody>
      </p:sp>
      <p:sp>
        <p:nvSpPr>
          <p:cNvPr id="59395" name="Text Box 4"/>
          <p:cNvSpPr txBox="1">
            <a:spLocks noChangeArrowheads="1"/>
          </p:cNvSpPr>
          <p:nvPr/>
        </p:nvSpPr>
        <p:spPr bwMode="auto">
          <a:xfrm>
            <a:off x="720929" y="3196319"/>
            <a:ext cx="7684423" cy="2554545"/>
          </a:xfrm>
          <a:prstGeom prst="rect">
            <a:avLst/>
          </a:prstGeom>
          <a:noFill/>
          <a:ln w="28575">
            <a:noFill/>
            <a:miter lim="800000"/>
            <a:headEnd/>
            <a:tailEnd/>
          </a:ln>
        </p:spPr>
        <p:txBody>
          <a:bodyPr wrap="square">
            <a:spAutoFit/>
          </a:bodyPr>
          <a:lstStyle/>
          <a:p>
            <a:pPr marL="739775" indent="-739775" algn="ctr">
              <a:tabLst>
                <a:tab pos="623888" algn="l"/>
              </a:tabLst>
            </a:pPr>
            <a:r>
              <a:rPr lang="en-US" sz="4000" b="1" dirty="0"/>
              <a:t>often, for e.g.,  </a:t>
            </a:r>
          </a:p>
          <a:p>
            <a:pPr algn="ctr"/>
            <a:r>
              <a:rPr lang="en-US" sz="4000" b="1" dirty="0"/>
              <a:t>folks compare things regionally in an attempt </a:t>
            </a:r>
          </a:p>
          <a:p>
            <a:pPr marL="739775" indent="-739775" algn="ctr">
              <a:tabLst>
                <a:tab pos="623888" algn="l"/>
              </a:tabLst>
            </a:pPr>
            <a:r>
              <a:rPr lang="en-US" sz="4000" b="1" dirty="0"/>
              <a:t>to understand </a:t>
            </a:r>
            <a:r>
              <a:rPr lang="en-US" sz="4000" b="1" dirty="0">
                <a:solidFill>
                  <a:srgbClr val="FF0000"/>
                </a:solidFill>
              </a:rPr>
              <a:t>process</a:t>
            </a:r>
            <a:endParaRPr lang="en-US" sz="4000" b="1" dirty="0"/>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a:p>
            <a:pPr lvl="1" eaLnBrk="1" hangingPunct="1">
              <a:lnSpc>
                <a:spcPct val="140000"/>
              </a:lnSpc>
              <a:tabLst>
                <a:tab pos="0" algn="l"/>
              </a:tabLst>
              <a:defRPr/>
            </a:pPr>
            <a:r>
              <a:rPr lang="en-US" sz="1600" b="1" dirty="0">
                <a:solidFill>
                  <a:schemeClr val="accent5">
                    <a:lumMod val="90000"/>
                  </a:schemeClr>
                </a:solidFill>
              </a:rPr>
              <a:t>Other methods .  .  .</a:t>
            </a:r>
            <a:endParaRPr lang="en-US" sz="2000" dirty="0">
              <a:solidFill>
                <a:schemeClr val="accent5">
                  <a:lumMod val="90000"/>
                </a:schemeClr>
              </a:solidFill>
            </a:endParaRPr>
          </a:p>
        </p:txBody>
      </p:sp>
      <p:sp>
        <p:nvSpPr>
          <p:cNvPr id="59395"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rPr>
              <a:t>compare things regionally </a:t>
            </a:r>
          </a:p>
        </p:txBody>
      </p:sp>
      <p:sp>
        <p:nvSpPr>
          <p:cNvPr id="59396" name="Text Box 5"/>
          <p:cNvSpPr txBox="1">
            <a:spLocks noChangeArrowheads="1"/>
          </p:cNvSpPr>
          <p:nvPr/>
        </p:nvSpPr>
        <p:spPr bwMode="auto">
          <a:xfrm>
            <a:off x="885825" y="4838760"/>
            <a:ext cx="7239000" cy="769441"/>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rPr>
              <a:t>in an attempt to understand </a:t>
            </a:r>
            <a:r>
              <a:rPr lang="en-US" sz="4400" b="1" dirty="0">
                <a:solidFill>
                  <a:srgbClr val="000000"/>
                </a:solidFill>
              </a:rPr>
              <a:t>process</a:t>
            </a:r>
            <a:endParaRPr lang="en-US" dirty="0">
              <a:solidFill>
                <a:srgbClr val="000000"/>
              </a:solidFill>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
        <p:nvSpPr>
          <p:cNvPr id="7" name="Rectangle 6"/>
          <p:cNvSpPr>
            <a:spLocks noChangeArrowheads="1"/>
          </p:cNvSpPr>
          <p:nvPr/>
        </p:nvSpPr>
        <p:spPr bwMode="auto">
          <a:xfrm>
            <a:off x="704852" y="2262737"/>
            <a:ext cx="7772400" cy="393954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4400" b="1" dirty="0">
                <a:solidFill>
                  <a:srgbClr val="FF0000"/>
                </a:solidFill>
              </a:rPr>
              <a:t>process</a:t>
            </a:r>
          </a:p>
          <a:p>
            <a:pPr algn="ctr"/>
            <a:endParaRPr lang="en-US" sz="1000" dirty="0">
              <a:latin typeface="+mj-lt"/>
            </a:endParaRPr>
          </a:p>
          <a:p>
            <a:pPr algn="ctr"/>
            <a:r>
              <a:rPr lang="en-US" sz="3600" b="1" dirty="0">
                <a:latin typeface="+mj-lt"/>
              </a:rPr>
              <a:t>essentially refers to </a:t>
            </a:r>
          </a:p>
          <a:p>
            <a:pPr algn="ctr"/>
            <a:r>
              <a:rPr lang="en-US" sz="3600" b="1" dirty="0">
                <a:latin typeface="+mj-lt"/>
              </a:rPr>
              <a:t>how things change</a:t>
            </a:r>
          </a:p>
          <a:p>
            <a:pPr algn="ctr"/>
            <a:r>
              <a:rPr lang="en-US" sz="2800" dirty="0">
                <a:latin typeface="+mj-lt"/>
              </a:rPr>
              <a:t>or</a:t>
            </a:r>
          </a:p>
          <a:p>
            <a:pPr algn="ctr"/>
            <a:r>
              <a:rPr lang="en-US" sz="3600" b="1" dirty="0">
                <a:latin typeface="+mj-lt"/>
              </a:rPr>
              <a:t>how things came to be </a:t>
            </a:r>
          </a:p>
          <a:p>
            <a:pPr algn="ctr"/>
            <a:r>
              <a:rPr lang="en-US" sz="3600" b="1" dirty="0">
                <a:latin typeface="+mj-lt"/>
              </a:rPr>
              <a:t>the way they are now</a:t>
            </a:r>
            <a:endParaRPr lang="en-US" sz="3200" dirty="0">
              <a:latin typeface="+mj-lt"/>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309415"/>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t>the comparative method </a:t>
            </a:r>
            <a:r>
              <a:rPr lang="en-US" sz="3600" b="1" dirty="0">
                <a:solidFill>
                  <a:srgbClr val="FF0000"/>
                </a:solidFill>
              </a:rPr>
              <a:t>compares</a:t>
            </a:r>
            <a:r>
              <a:rPr lang="en-US" sz="3600" b="1" dirty="0"/>
              <a:t> </a:t>
            </a:r>
            <a:r>
              <a:rPr lang="en-US" b="1" dirty="0"/>
              <a:t>things </a:t>
            </a:r>
            <a:br>
              <a:rPr lang="en-US" b="1" dirty="0"/>
            </a:br>
            <a:r>
              <a:rPr lang="en-US" b="1" dirty="0"/>
              <a:t>for e.g. . . .</a:t>
            </a:r>
            <a:endParaRPr lang="en-US" sz="2800" b="1" dirty="0">
              <a:solidFill>
                <a:schemeClr val="bg1"/>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solidFill>
                  <a:srgbClr val="FFFFFF"/>
                </a:solidFill>
              </a:rPr>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r>
              <a:rPr lang="en-US" sz="3200" b="1" dirty="0">
                <a:solidFill>
                  <a:srgbClr val="FFFFFF"/>
                </a:solidFill>
              </a:rPr>
              <a:t>Spoiler: All failed</a:t>
            </a:r>
            <a:endParaRPr lang="en-US" sz="2800" b="1" dirty="0">
              <a:solidFill>
                <a:srgbClr val="FFFFFF"/>
              </a:solidFill>
            </a:endParaRPr>
          </a:p>
        </p:txBody>
      </p:sp>
    </p:spTree>
    <p:extLst>
      <p:ext uri="{BB962C8B-B14F-4D97-AF65-F5344CB8AC3E}">
        <p14:creationId xmlns:p14="http://schemas.microsoft.com/office/powerpoint/2010/main" val="34559660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r>
              <a:rPr lang="en-US" sz="3200" b="1" dirty="0">
                <a:solidFill>
                  <a:srgbClr val="FFFFFF"/>
                </a:solidFill>
              </a:rPr>
              <a:t>Spoiler: All failed</a:t>
            </a:r>
            <a:endParaRPr lang="en-US" sz="2800" b="1" dirty="0">
              <a:solidFill>
                <a:srgbClr val="FFFFFF"/>
              </a:solidFill>
            </a:endParaRPr>
          </a:p>
        </p:txBody>
      </p:sp>
    </p:spTree>
    <p:extLst>
      <p:ext uri="{BB962C8B-B14F-4D97-AF65-F5344CB8AC3E}">
        <p14:creationId xmlns:p14="http://schemas.microsoft.com/office/powerpoint/2010/main" val="421060430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3" name="Text Box 10"/>
          <p:cNvSpPr txBox="1">
            <a:spLocks noChangeArrowheads="1"/>
          </p:cNvSpPr>
          <p:nvPr/>
        </p:nvSpPr>
        <p:spPr bwMode="auto">
          <a:xfrm>
            <a:off x="834501" y="6545955"/>
            <a:ext cx="747191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http://www.amazon.com/Empires-Food-Feast-Famine-Civilizations/dp/1582437939/ref=sr_1_1?ie=UTF8&amp;qid=1452654498&amp;sr=8-1&amp;keywords=empires+of+food</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Rectangle 7"/>
          <p:cNvSpPr>
            <a:spLocks noChangeArrowheads="1"/>
          </p:cNvSpPr>
          <p:nvPr/>
        </p:nvSpPr>
        <p:spPr bwMode="auto">
          <a:xfrm>
            <a:off x="4932210" y="6292958"/>
            <a:ext cx="2653291" cy="261610"/>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Berkeley: University of California, 2012</a:t>
            </a:r>
          </a:p>
        </p:txBody>
      </p:sp>
      <p:pic>
        <p:nvPicPr>
          <p:cNvPr id="4100" name="Picture 4" descr="http://ecx.images-amazon.com/images/I/51IyTk%2BOHjL._SX330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252" y="291481"/>
            <a:ext cx="3954458" cy="594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940147" y="471293"/>
            <a:ext cx="3062825" cy="600164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Mesopotamia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China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North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South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Europe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Asia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Africa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Pacific Islands</a:t>
            </a:r>
          </a:p>
        </p:txBody>
      </p:sp>
    </p:spTree>
    <p:extLst>
      <p:ext uri="{BB962C8B-B14F-4D97-AF65-F5344CB8AC3E}">
        <p14:creationId xmlns:p14="http://schemas.microsoft.com/office/powerpoint/2010/main" val="2411251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chemeClr val="bg1">
                    <a:lumMod val="65000"/>
                  </a:schemeClr>
                </a:solidFill>
              </a:rPr>
              <a:t>compares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solidFill>
                  <a:schemeClr val="bg1">
                    <a:lumMod val="65000"/>
                  </a:schemeClr>
                </a:solidFill>
              </a:rPr>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p>
          <a:p>
            <a:pPr algn="ctr" eaLnBrk="1" hangingPunct="1">
              <a:buNone/>
              <a:tabLst>
                <a:tab pos="2171700" algn="l"/>
                <a:tab pos="2628900" algn="l"/>
                <a:tab pos="3200400" algn="l"/>
                <a:tab pos="3657600" algn="l"/>
              </a:tabLst>
            </a:pPr>
            <a:r>
              <a:rPr lang="en-US" sz="4000" b="1" dirty="0">
                <a:solidFill>
                  <a:srgbClr val="FF0000"/>
                </a:solidFill>
              </a:rPr>
              <a:t>Spoiler: All failed</a:t>
            </a:r>
            <a:endParaRPr lang="en-US" sz="3600" b="1" dirty="0">
              <a:solidFill>
                <a:srgbClr val="FF0000"/>
              </a:solidFill>
            </a:endParaRPr>
          </a:p>
        </p:txBody>
      </p:sp>
    </p:spTree>
    <p:extLst>
      <p:ext uri="{BB962C8B-B14F-4D97-AF65-F5344CB8AC3E}">
        <p14:creationId xmlns:p14="http://schemas.microsoft.com/office/powerpoint/2010/main" val="226980169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t>In a similar manner Evan D. Fraser and Andrew </a:t>
            </a:r>
            <a:r>
              <a:rPr lang="en-US" sz="3200" b="1" dirty="0" err="1"/>
              <a:t>Rimas</a:t>
            </a:r>
            <a:r>
              <a:rPr lang="en-US" sz="3200" b="1" dirty="0"/>
              <a:t> compare </a:t>
            </a:r>
          </a:p>
          <a:p>
            <a:pPr eaLnBrk="1" hangingPunct="1">
              <a:buNone/>
              <a:tabLst>
                <a:tab pos="2171700" algn="l"/>
                <a:tab pos="2628900" algn="l"/>
                <a:tab pos="3200400" algn="l"/>
                <a:tab pos="3657600" algn="l"/>
              </a:tabLst>
            </a:pPr>
            <a:r>
              <a:rPr lang="en-US" sz="3200" b="1" i="1" dirty="0"/>
              <a:t>Feast, Famine, and the Rise and Fall of Civilizations </a:t>
            </a:r>
          </a:p>
          <a:p>
            <a:pPr eaLnBrk="1" hangingPunct="1">
              <a:buNone/>
              <a:tabLst>
                <a:tab pos="2171700" algn="l"/>
                <a:tab pos="2628900" algn="l"/>
                <a:tab pos="3200400" algn="l"/>
                <a:tab pos="3657600" algn="l"/>
              </a:tabLst>
            </a:pPr>
            <a:r>
              <a:rPr lang="en-US" sz="3200" b="1" dirty="0"/>
              <a:t>around the world.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endParaRPr lang="en-US" sz="2800" b="1" dirty="0">
              <a:solidFill>
                <a:srgbClr val="FFFFFF"/>
              </a:solidFill>
            </a:endParaRPr>
          </a:p>
        </p:txBody>
      </p:sp>
    </p:spTree>
    <p:extLst>
      <p:ext uri="{BB962C8B-B14F-4D97-AF65-F5344CB8AC3E}">
        <p14:creationId xmlns:p14="http://schemas.microsoft.com/office/powerpoint/2010/main" val="31679967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3" name="Text Box 10"/>
          <p:cNvSpPr txBox="1">
            <a:spLocks noChangeArrowheads="1"/>
          </p:cNvSpPr>
          <p:nvPr/>
        </p:nvSpPr>
        <p:spPr bwMode="auto">
          <a:xfrm>
            <a:off x="834501" y="6545955"/>
            <a:ext cx="747191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http://www.amazon.com/Empires-Food-Feast-Famine-Civilizations/dp/1582437939/ref=sr_1_1?ie=UTF8&amp;qid=1452654498&amp;sr=8-1&amp;keywords=empires+of+food</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ext Box 7"/>
          <p:cNvSpPr txBox="1">
            <a:spLocks noChangeArrowheads="1"/>
          </p:cNvSpPr>
          <p:nvPr/>
        </p:nvSpPr>
        <p:spPr bwMode="auto">
          <a:xfrm>
            <a:off x="940147" y="471293"/>
            <a:ext cx="3062825" cy="600164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Mesopotamia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China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North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South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Europe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Asia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Africa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Pacific Islands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562" y="304794"/>
            <a:ext cx="386366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a:spLocks noChangeArrowheads="1"/>
          </p:cNvSpPr>
          <p:nvPr/>
        </p:nvSpPr>
        <p:spPr bwMode="auto">
          <a:xfrm>
            <a:off x="5234372" y="6292958"/>
            <a:ext cx="2048958" cy="261610"/>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Berkeley: Counterpoint, 2012:</a:t>
            </a:r>
          </a:p>
        </p:txBody>
      </p:sp>
    </p:spTree>
    <p:extLst>
      <p:ext uri="{BB962C8B-B14F-4D97-AF65-F5344CB8AC3E}">
        <p14:creationId xmlns:p14="http://schemas.microsoft.com/office/powerpoint/2010/main" val="24000318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64" y="448672"/>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497943" y="472069"/>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3"/>
          <p:cNvSpPr txBox="1">
            <a:spLocks noChangeArrowheads="1"/>
          </p:cNvSpPr>
          <p:nvPr/>
        </p:nvSpPr>
        <p:spPr bwMode="auto">
          <a:xfrm>
            <a:off x="666139" y="1655259"/>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mn-lt"/>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mn-lt"/>
              </a:rPr>
              <a:t>in</a:t>
            </a: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Global Cultures</a:t>
            </a:r>
            <a:endParaRPr kumimoji="0" lang="en-US" sz="2400" b="1" i="1" u="none" strike="noStrike" kern="0" cap="none" spc="0" normalizeH="0" baseline="0" noProof="0" dirty="0">
              <a:ln>
                <a:noFill/>
              </a:ln>
              <a:solidFill>
                <a:schemeClr val="tx1"/>
              </a:solidFill>
              <a:effectLst/>
              <a:uLnTx/>
              <a:uFillTx/>
              <a:latin typeface="+mn-lt"/>
              <a:ea typeface="+mn-ea"/>
              <a:cs typeface="+mn-cs"/>
            </a:endParaRPr>
          </a:p>
        </p:txBody>
      </p:sp>
      <p:sp>
        <p:nvSpPr>
          <p:cNvPr id="10" name="Rectangle 3"/>
          <p:cNvSpPr txBox="1">
            <a:spLocks noChangeArrowheads="1"/>
          </p:cNvSpPr>
          <p:nvPr/>
        </p:nvSpPr>
        <p:spPr>
          <a:xfrm>
            <a:off x="666608" y="5552990"/>
            <a:ext cx="7848600" cy="400110"/>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pPr>
            <a:r>
              <a:rPr kumimoji="1" lang="en-US" sz="2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kern="0" dirty="0"/>
          </a:p>
        </p:txBody>
      </p:sp>
      <p:sp>
        <p:nvSpPr>
          <p:cNvPr id="11" name="Rectangle 11"/>
          <p:cNvSpPr>
            <a:spLocks noChangeArrowheads="1"/>
          </p:cNvSpPr>
          <p:nvPr/>
        </p:nvSpPr>
        <p:spPr bwMode="auto">
          <a:xfrm>
            <a:off x="3739255" y="5940303"/>
            <a:ext cx="1644650" cy="507831"/>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2021-2024</a:t>
            </a:r>
            <a:endParaRPr kumimoji="1" lang="en-US" sz="900" dirty="0">
              <a:solidFill>
                <a:srgbClr val="FFFFFF"/>
              </a:solidFill>
            </a:endParaRPr>
          </a:p>
        </p:txBody>
      </p:sp>
    </p:spTree>
    <p:extLst>
      <p:ext uri="{BB962C8B-B14F-4D97-AF65-F5344CB8AC3E}">
        <p14:creationId xmlns:p14="http://schemas.microsoft.com/office/powerpoint/2010/main" val="10626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BBE0E3"/>
                </a:solidFill>
                <a:effectLst/>
                <a:uLnTx/>
                <a:uFillTx/>
                <a:latin typeface="Arial" pitchFamily="34" charset="0"/>
                <a:ea typeface="+mn-ea"/>
                <a:cs typeface="+mn-cs"/>
              </a:rPr>
              <a:t>Compare . . .</a:t>
            </a:r>
            <a:endParaRPr kumimoji="0" lang="en-US" sz="2400" b="0"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2" name="Rectangle 1"/>
          <p:cNvSpPr/>
          <p:nvPr/>
        </p:nvSpPr>
        <p:spPr>
          <a:xfrm>
            <a:off x="1179056" y="3449281"/>
            <a:ext cx="7050545" cy="3079338"/>
          </a:xfrm>
          <a:prstGeom prst="rect">
            <a:avLst/>
          </a:prstGeom>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In a similar manner Barry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compares lifestyle changes</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around the world and how those changes have affected body composition </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i.e</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 increased obesity</a:t>
            </a:r>
            <a:r>
              <a:rPr kumimoji="0" lang="en-US" sz="3200" b="1" u="none" strike="noStrike" kern="1200" cap="none" spc="0" normalizeH="0" noProof="0" dirty="0">
                <a:ln>
                  <a:noFill/>
                </a:ln>
                <a:solidFill>
                  <a:srgbClr val="000000"/>
                </a:solidFill>
                <a:effectLst/>
                <a:uLnTx/>
                <a:uFillTx/>
                <a:latin typeface="Arial" pitchFamily="34" charset="0"/>
                <a:ea typeface="+mn-ea"/>
                <a:cs typeface="+mn-cs"/>
              </a:rPr>
              <a:t> rates</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8210883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p:nvPr/>
        </p:nvSpPr>
        <p:spPr>
          <a:xfrm>
            <a:off x="2286000" y="5965259"/>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6" name="TextBox 5"/>
          <p:cNvSpPr txBox="1"/>
          <p:nvPr/>
        </p:nvSpPr>
        <p:spPr>
          <a:xfrm>
            <a:off x="682180" y="508105"/>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1950s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“typical multigenerational American 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Superior, WI,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“Jones, ” 2006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2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Cleveland,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Cesar and Ana Garcia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Immigrant Mexicans from Chiapas Mexico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Los Angeles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Rahul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Desai and His Wife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Gopal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Noopur</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Patel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
        <p:nvSpPr>
          <p:cNvPr id="9" name="TextBox 8"/>
          <p:cNvSpPr txBox="1"/>
          <p:nvPr/>
        </p:nvSpPr>
        <p:spPr>
          <a:xfrm>
            <a:off x="1371599" y="1357065"/>
            <a:ext cx="6400800" cy="480131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studied how lifestyle changes over the long term have affected the body composition of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Americans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80,000+ and 20,000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Chinese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22,000+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Russians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300+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Brazilians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Filipinos</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0" name="Picture 3"/>
          <p:cNvPicPr>
            <a:picLocks noChangeAspect="1" noChangeArrowheads="1"/>
          </p:cNvPicPr>
          <p:nvPr/>
        </p:nvPicPr>
        <p:blipFill>
          <a:blip r:embed="rId2" cstate="print"/>
          <a:srcRect/>
          <a:stretch>
            <a:fillRect/>
          </a:stretch>
        </p:blipFill>
        <p:spPr bwMode="auto">
          <a:xfrm>
            <a:off x="1824407" y="3461669"/>
            <a:ext cx="1441749" cy="2178966"/>
          </a:xfrm>
          <a:prstGeom prst="rect">
            <a:avLst/>
          </a:prstGeom>
          <a:noFill/>
          <a:ln w="9525">
            <a:noFill/>
            <a:miter lim="800000"/>
            <a:headEnd/>
            <a:tailEnd/>
          </a:ln>
        </p:spPr>
      </p:pic>
    </p:spTree>
    <p:extLst>
      <p:ext uri="{BB962C8B-B14F-4D97-AF65-F5344CB8AC3E}">
        <p14:creationId xmlns:p14="http://schemas.microsoft.com/office/powerpoint/2010/main" val="22627150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p:nvPr/>
        </p:nvSpPr>
        <p:spPr>
          <a:xfrm>
            <a:off x="2286000" y="5965259"/>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6" name="TextBox 5"/>
          <p:cNvSpPr txBox="1"/>
          <p:nvPr/>
        </p:nvSpPr>
        <p:spPr>
          <a:xfrm>
            <a:off x="682180" y="508105"/>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1950s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“typical multigenerational American 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Superior, WI,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“Jones, ” 2006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2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Cleveland,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Cesar and Ana Garcia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Immigrant Mexicans from Chiapas Mexico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Los Angeles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Rahul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Desai and His Wife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Gopal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Noopur</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Patel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
        <p:nvSpPr>
          <p:cNvPr id="9" name="TextBox 8"/>
          <p:cNvSpPr txBox="1"/>
          <p:nvPr/>
        </p:nvSpPr>
        <p:spPr>
          <a:xfrm>
            <a:off x="1371599" y="1357065"/>
            <a:ext cx="6400800" cy="480131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studied how lifestyle changes over the long term have affected the body composition of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Americans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80,000+ and 20,000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Chinese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22,000+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Russians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300+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Brazilians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Filipinos</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0" name="Picture 3"/>
          <p:cNvPicPr>
            <a:picLocks noChangeAspect="1" noChangeArrowheads="1"/>
          </p:cNvPicPr>
          <p:nvPr/>
        </p:nvPicPr>
        <p:blipFill>
          <a:blip r:embed="rId2" cstate="print"/>
          <a:srcRect/>
          <a:stretch>
            <a:fillRect/>
          </a:stretch>
        </p:blipFill>
        <p:spPr bwMode="auto">
          <a:xfrm>
            <a:off x="1824407" y="3461669"/>
            <a:ext cx="1441749" cy="2178966"/>
          </a:xfrm>
          <a:prstGeom prst="rect">
            <a:avLst/>
          </a:prstGeom>
          <a:noFill/>
          <a:ln w="9525">
            <a:noFill/>
            <a:miter lim="800000"/>
            <a:headEnd/>
            <a:tailEnd/>
          </a:ln>
        </p:spPr>
      </p:pic>
      <p:sp>
        <p:nvSpPr>
          <p:cNvPr id="11" name="TextBox 10"/>
          <p:cNvSpPr txBox="1">
            <a:spLocks noChangeArrowheads="1"/>
          </p:cNvSpPr>
          <p:nvPr/>
        </p:nvSpPr>
        <p:spPr bwMode="auto">
          <a:xfrm>
            <a:off x="1683945" y="2162566"/>
            <a:ext cx="5762625" cy="954107"/>
          </a:xfrm>
          <a:prstGeom prst="rect">
            <a:avLst/>
          </a:prstGeom>
          <a:solidFill>
            <a:schemeClr val="accent2"/>
          </a:solidFill>
          <a:ln w="76200">
            <a:solidFill>
              <a:schemeClr val="accent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including Superior, WI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(his home town)</a:t>
            </a:r>
          </a:p>
        </p:txBody>
      </p:sp>
    </p:spTree>
    <p:extLst>
      <p:ext uri="{BB962C8B-B14F-4D97-AF65-F5344CB8AC3E}">
        <p14:creationId xmlns:p14="http://schemas.microsoft.com/office/powerpoint/2010/main" val="41270318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6" name="Right Arrow 5"/>
          <p:cNvSpPr/>
          <p:nvPr/>
        </p:nvSpPr>
        <p:spPr bwMode="auto">
          <a:xfrm>
            <a:off x="332071" y="472512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656159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FontTx/>
              <a:buAutoNum type="arabicPeriod" startAt="2"/>
              <a:tabLst>
                <a:tab pos="0" algn="l"/>
              </a:tabLst>
            </a:pPr>
            <a:r>
              <a:rPr lang="en-US" sz="4000" b="1" dirty="0">
                <a:solidFill>
                  <a:srgbClr val="FF0000"/>
                </a:solidFill>
              </a:rPr>
              <a:t>holism</a:t>
            </a:r>
            <a:r>
              <a:rPr lang="en-US" sz="4000" dirty="0">
                <a:solidFill>
                  <a:srgbClr val="000000"/>
                </a:solidFill>
              </a:rPr>
              <a:t> </a:t>
            </a:r>
            <a:br>
              <a:rPr lang="en-US" sz="4000" dirty="0">
                <a:solidFill>
                  <a:srgbClr val="000000"/>
                </a:solidFill>
              </a:rPr>
            </a:br>
            <a:r>
              <a:rPr lang="en-US" b="1" dirty="0">
                <a:solidFill>
                  <a:srgbClr val="000000"/>
                </a:solidFill>
              </a:rPr>
              <a:t>or the study of "humankind" as a whole, as a primary theoretical goal</a:t>
            </a:r>
            <a:endParaRPr lang="en-US" sz="4000" b="1" dirty="0">
              <a:solidFill>
                <a:srgbClr val="000000"/>
              </a:solidFill>
            </a:endParaRPr>
          </a:p>
          <a:p>
            <a:pPr marL="457200" indent="-457200" eaLnBrk="1" hangingPunct="1">
              <a:buAutoNum type="arabicPeriod" startAt="2"/>
              <a:tabLst>
                <a:tab pos="457200" algn="l"/>
              </a:tabLst>
            </a:pPr>
            <a:r>
              <a:rPr lang="en-US" sz="2400" b="1" dirty="0">
                <a:solidFill>
                  <a:schemeClr val="bg1">
                    <a:lumMod val="65000"/>
                  </a:schemeClr>
                </a:solidFill>
              </a:rPr>
              <a:t>fieldwork</a:t>
            </a:r>
            <a:r>
              <a:rPr lang="en-US" sz="2400" dirty="0">
                <a:solidFill>
                  <a:schemeClr val="bg1">
                    <a:lumMod val="65000"/>
                  </a:schemeClr>
                </a:solidFill>
              </a:rPr>
              <a:t> </a:t>
            </a:r>
            <a:r>
              <a:rPr lang="en-US" sz="1800" dirty="0">
                <a:solidFill>
                  <a:schemeClr val="bg1">
                    <a:lumMod val="65000"/>
                  </a:schemeClr>
                </a:solidFill>
              </a:rPr>
              <a:t>as a primary research technique</a:t>
            </a:r>
            <a:endParaRPr lang="en-US" sz="2400" b="1" dirty="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2"/>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chemeClr val="bg1">
                    <a:lumMod val="75000"/>
                  </a:schemeClr>
                </a:solidFill>
                <a:latin typeface="Verdana" pitchFamily="34" charset="0"/>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physical </a:t>
            </a:r>
            <a:r>
              <a:rPr lang="en-US" sz="2400" b="1" dirty="0"/>
              <a:t>(bio-physical) </a:t>
            </a:r>
            <a:endParaRPr kumimoji="1" lang="en-US" sz="2400" b="1" dirty="0">
              <a:solidFill>
                <a:srgbClr val="000000"/>
              </a:solidFill>
              <a:latin typeface="Verdana" pitchFamily="34" charset="0"/>
            </a:endParaRP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linguistics</a:t>
            </a:r>
          </a:p>
        </p:txBody>
      </p:sp>
      <p:sp>
        <p:nvSpPr>
          <p:cNvPr id="7" name="Rectangle 6"/>
          <p:cNvSpPr>
            <a:spLocks noChangeArrowheads="1"/>
          </p:cNvSpPr>
          <p:nvPr/>
        </p:nvSpPr>
        <p:spPr bwMode="auto">
          <a:xfrm>
            <a:off x="685800" y="1414016"/>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a:latin typeface="+mj-lt"/>
              </a:rPr>
              <a:t>holism tries to put all of the pieces together . .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168513"/>
            <a:ext cx="6908800" cy="28007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 excellent example of trying to understand things</a:t>
            </a:r>
            <a:r>
              <a:rPr kumimoji="1" lang="en-US" sz="4400" b="1" i="0" u="none" strike="noStrike" kern="1200" cap="none" spc="0" normalizeH="0" noProof="0" dirty="0">
                <a:ln>
                  <a:noFill/>
                </a:ln>
                <a:solidFill>
                  <a:srgbClr val="FFFFFF"/>
                </a:solidFill>
                <a:effectLst/>
                <a:uLnTx/>
                <a:uFillTx/>
                <a:latin typeface="Arial" charset="0"/>
                <a:ea typeface="+mn-ea"/>
                <a:cs typeface="+mn-cs"/>
              </a:rPr>
              <a:t> </a:t>
            </a:r>
            <a:r>
              <a:rPr kumimoji="1" lang="en-US" sz="4400" b="1" i="0" u="none" strike="noStrike" kern="1200" cap="none" spc="0" normalizeH="0" noProof="0" dirty="0">
                <a:ln>
                  <a:noFill/>
                </a:ln>
                <a:solidFill>
                  <a:srgbClr val="FF0000"/>
                </a:solidFill>
                <a:effectLst/>
                <a:uLnTx/>
                <a:uFillTx/>
                <a:latin typeface="Arial" charset="0"/>
                <a:ea typeface="+mn-ea"/>
                <a:cs typeface="+mn-cs"/>
              </a:rPr>
              <a:t>holistically</a:t>
            </a:r>
            <a:r>
              <a:rPr kumimoji="1" lang="en-US" sz="4400" b="1" i="0" u="none" strike="noStrike" kern="1200" cap="none" spc="0" normalizeH="0" noProof="0" dirty="0">
                <a:ln>
                  <a:noFill/>
                </a:ln>
                <a:solidFill>
                  <a:srgbClr val="FFFFFF"/>
                </a:solidFill>
                <a:effectLst/>
                <a:uLnTx/>
                <a:uFillTx/>
                <a:latin typeface="Arial" charset="0"/>
                <a:ea typeface="+mn-ea"/>
                <a:cs typeface="+mn-cs"/>
              </a:rPr>
              <a:t> comes from Finland</a:t>
            </a:r>
            <a:r>
              <a:rPr kumimoji="1" lang="en-US" sz="3600" b="1" dirty="0">
                <a:solidFill>
                  <a:srgbClr val="FFFFFF"/>
                </a:solidFill>
                <a:latin typeface="Arial" charset="0"/>
              </a:rPr>
              <a: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007506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89" y="264063"/>
            <a:ext cx="8229600" cy="634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3"/>
              </a:rPr>
              <a:t>https://brightside.me/wonder-curiosities/finland-will-become-the-first-country-in-the-world-to-get-rid-of-all-school-subjects-259910/</a:t>
            </a:r>
            <a:endParaRPr kumimoji="1" lang="en-US" sz="800" dirty="0">
              <a:solidFill>
                <a:srgbClr val="FFFFFF"/>
              </a:solidFill>
            </a:endParaRPr>
          </a:p>
        </p:txBody>
      </p:sp>
      <p:sp>
        <p:nvSpPr>
          <p:cNvPr id="2" name="Rectangle 1"/>
          <p:cNvSpPr/>
          <p:nvPr/>
        </p:nvSpPr>
        <p:spPr>
          <a:xfrm>
            <a:off x="928027" y="809215"/>
            <a:ext cx="3223959" cy="1051570"/>
          </a:xfrm>
          <a:prstGeom prst="rect">
            <a:avLst/>
          </a:prstGeom>
        </p:spPr>
        <p:txBody>
          <a:bodyPr wrap="none">
            <a:spAutoFit/>
          </a:bodyPr>
          <a:lstStyle/>
          <a:p>
            <a:pPr algn="ctr" eaLnBrk="0" hangingPunct="0">
              <a:spcAft>
                <a:spcPts val="500"/>
              </a:spcAft>
            </a:pPr>
            <a:r>
              <a:rPr kumimoji="1" lang="en-US" b="1" dirty="0">
                <a:solidFill>
                  <a:srgbClr val="FFFFFF"/>
                </a:solidFill>
                <a:latin typeface="Arial" charset="0"/>
              </a:rPr>
              <a:t>Finland is switching their</a:t>
            </a:r>
          </a:p>
          <a:p>
            <a:pPr algn="ctr" eaLnBrk="0" hangingPunct="0">
              <a:spcAft>
                <a:spcPts val="500"/>
              </a:spcAft>
            </a:pPr>
            <a:r>
              <a:rPr kumimoji="1" lang="en-US" b="1" dirty="0">
                <a:solidFill>
                  <a:srgbClr val="FFFFFF"/>
                </a:solidFill>
                <a:latin typeface="Arial" charset="0"/>
              </a:rPr>
              <a:t>entire school curriculum to </a:t>
            </a:r>
          </a:p>
          <a:p>
            <a:pPr algn="ctr" eaLnBrk="0" hangingPunct="0">
              <a:spcAft>
                <a:spcPts val="500"/>
              </a:spcAft>
            </a:pPr>
            <a:r>
              <a:rPr kumimoji="1" lang="en-US" b="1" dirty="0">
                <a:solidFill>
                  <a:srgbClr val="FFFFFF"/>
                </a:solidFill>
                <a:latin typeface="Arial" charset="0"/>
              </a:rPr>
              <a:t>holistic studies . . .</a:t>
            </a:r>
          </a:p>
        </p:txBody>
      </p:sp>
    </p:spTree>
    <p:extLst>
      <p:ext uri="{BB962C8B-B14F-4D97-AF65-F5344CB8AC3E}">
        <p14:creationId xmlns:p14="http://schemas.microsoft.com/office/powerpoint/2010/main" val="22107476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https://brightside.me/wonder-curiosities/finland-will-become-the-first-country-in-the-world-to-get-rid-of-all-school-subjects-259910/</a:t>
            </a:r>
            <a:endParaRPr kumimoji="1" lang="en-US" sz="800" dirty="0">
              <a:solidFill>
                <a:srgbClr val="FFFFF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9034"/>
            <a:ext cx="8382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bwMode="auto">
          <a:xfrm>
            <a:off x="87089" y="4238178"/>
            <a:ext cx="8810171" cy="2162629"/>
          </a:xfrm>
          <a:custGeom>
            <a:avLst/>
            <a:gdLst>
              <a:gd name="connsiteX0" fmla="*/ 4296228 w 8810171"/>
              <a:gd name="connsiteY0" fmla="*/ 2046514 h 2162629"/>
              <a:gd name="connsiteX1" fmla="*/ 4136571 w 8810171"/>
              <a:gd name="connsiteY1" fmla="*/ 2090057 h 2162629"/>
              <a:gd name="connsiteX2" fmla="*/ 4093028 w 8810171"/>
              <a:gd name="connsiteY2" fmla="*/ 2104571 h 2162629"/>
              <a:gd name="connsiteX3" fmla="*/ 4049485 w 8810171"/>
              <a:gd name="connsiteY3" fmla="*/ 2119086 h 2162629"/>
              <a:gd name="connsiteX4" fmla="*/ 3802743 w 8810171"/>
              <a:gd name="connsiteY4" fmla="*/ 2148114 h 2162629"/>
              <a:gd name="connsiteX5" fmla="*/ 3352800 w 8810171"/>
              <a:gd name="connsiteY5" fmla="*/ 2162629 h 2162629"/>
              <a:gd name="connsiteX6" fmla="*/ 2656114 w 8810171"/>
              <a:gd name="connsiteY6" fmla="*/ 2148114 h 2162629"/>
              <a:gd name="connsiteX7" fmla="*/ 2380343 w 8810171"/>
              <a:gd name="connsiteY7" fmla="*/ 2119086 h 2162629"/>
              <a:gd name="connsiteX8" fmla="*/ 1973943 w 8810171"/>
              <a:gd name="connsiteY8" fmla="*/ 2104571 h 2162629"/>
              <a:gd name="connsiteX9" fmla="*/ 1930400 w 8810171"/>
              <a:gd name="connsiteY9" fmla="*/ 2090057 h 2162629"/>
              <a:gd name="connsiteX10" fmla="*/ 1727200 w 8810171"/>
              <a:gd name="connsiteY10" fmla="*/ 2061029 h 2162629"/>
              <a:gd name="connsiteX11" fmla="*/ 1683657 w 8810171"/>
              <a:gd name="connsiteY11" fmla="*/ 2046514 h 2162629"/>
              <a:gd name="connsiteX12" fmla="*/ 1059543 w 8810171"/>
              <a:gd name="connsiteY12" fmla="*/ 2046514 h 2162629"/>
              <a:gd name="connsiteX13" fmla="*/ 377371 w 8810171"/>
              <a:gd name="connsiteY13" fmla="*/ 2046514 h 2162629"/>
              <a:gd name="connsiteX14" fmla="*/ 333828 w 8810171"/>
              <a:gd name="connsiteY14" fmla="*/ 2032000 h 2162629"/>
              <a:gd name="connsiteX15" fmla="*/ 261257 w 8810171"/>
              <a:gd name="connsiteY15" fmla="*/ 1959429 h 2162629"/>
              <a:gd name="connsiteX16" fmla="*/ 188685 w 8810171"/>
              <a:gd name="connsiteY16" fmla="*/ 1872343 h 2162629"/>
              <a:gd name="connsiteX17" fmla="*/ 145143 w 8810171"/>
              <a:gd name="connsiteY17" fmla="*/ 1741714 h 2162629"/>
              <a:gd name="connsiteX18" fmla="*/ 130628 w 8810171"/>
              <a:gd name="connsiteY18" fmla="*/ 1698171 h 2162629"/>
              <a:gd name="connsiteX19" fmla="*/ 101600 w 8810171"/>
              <a:gd name="connsiteY19" fmla="*/ 1654629 h 2162629"/>
              <a:gd name="connsiteX20" fmla="*/ 72571 w 8810171"/>
              <a:gd name="connsiteY20" fmla="*/ 1567543 h 2162629"/>
              <a:gd name="connsiteX21" fmla="*/ 58057 w 8810171"/>
              <a:gd name="connsiteY21" fmla="*/ 1524000 h 2162629"/>
              <a:gd name="connsiteX22" fmla="*/ 43543 w 8810171"/>
              <a:gd name="connsiteY22" fmla="*/ 1465943 h 2162629"/>
              <a:gd name="connsiteX23" fmla="*/ 14514 w 8810171"/>
              <a:gd name="connsiteY23" fmla="*/ 1306286 h 2162629"/>
              <a:gd name="connsiteX24" fmla="*/ 0 w 8810171"/>
              <a:gd name="connsiteY24" fmla="*/ 1190171 h 2162629"/>
              <a:gd name="connsiteX25" fmla="*/ 29028 w 8810171"/>
              <a:gd name="connsiteY25" fmla="*/ 725714 h 2162629"/>
              <a:gd name="connsiteX26" fmla="*/ 43543 w 8810171"/>
              <a:gd name="connsiteY26" fmla="*/ 667657 h 2162629"/>
              <a:gd name="connsiteX27" fmla="*/ 72571 w 8810171"/>
              <a:gd name="connsiteY27" fmla="*/ 551543 h 2162629"/>
              <a:gd name="connsiteX28" fmla="*/ 116114 w 8810171"/>
              <a:gd name="connsiteY28" fmla="*/ 522514 h 2162629"/>
              <a:gd name="connsiteX29" fmla="*/ 203200 w 8810171"/>
              <a:gd name="connsiteY29" fmla="*/ 464457 h 2162629"/>
              <a:gd name="connsiteX30" fmla="*/ 290285 w 8810171"/>
              <a:gd name="connsiteY30" fmla="*/ 406400 h 2162629"/>
              <a:gd name="connsiteX31" fmla="*/ 449943 w 8810171"/>
              <a:gd name="connsiteY31" fmla="*/ 362857 h 2162629"/>
              <a:gd name="connsiteX32" fmla="*/ 493485 w 8810171"/>
              <a:gd name="connsiteY32" fmla="*/ 348343 h 2162629"/>
              <a:gd name="connsiteX33" fmla="*/ 566057 w 8810171"/>
              <a:gd name="connsiteY33" fmla="*/ 333829 h 2162629"/>
              <a:gd name="connsiteX34" fmla="*/ 609600 w 8810171"/>
              <a:gd name="connsiteY34" fmla="*/ 319314 h 2162629"/>
              <a:gd name="connsiteX35" fmla="*/ 769257 w 8810171"/>
              <a:gd name="connsiteY35" fmla="*/ 304800 h 2162629"/>
              <a:gd name="connsiteX36" fmla="*/ 870857 w 8810171"/>
              <a:gd name="connsiteY36" fmla="*/ 275771 h 2162629"/>
              <a:gd name="connsiteX37" fmla="*/ 1016000 w 8810171"/>
              <a:gd name="connsiteY37" fmla="*/ 261257 h 2162629"/>
              <a:gd name="connsiteX38" fmla="*/ 1132114 w 8810171"/>
              <a:gd name="connsiteY38" fmla="*/ 246743 h 2162629"/>
              <a:gd name="connsiteX39" fmla="*/ 1277257 w 8810171"/>
              <a:gd name="connsiteY39" fmla="*/ 217714 h 2162629"/>
              <a:gd name="connsiteX40" fmla="*/ 2960914 w 8810171"/>
              <a:gd name="connsiteY40" fmla="*/ 203200 h 2162629"/>
              <a:gd name="connsiteX41" fmla="*/ 3251200 w 8810171"/>
              <a:gd name="connsiteY41" fmla="*/ 174171 h 2162629"/>
              <a:gd name="connsiteX42" fmla="*/ 3294743 w 8810171"/>
              <a:gd name="connsiteY42" fmla="*/ 159657 h 2162629"/>
              <a:gd name="connsiteX43" fmla="*/ 3468914 w 8810171"/>
              <a:gd name="connsiteY43" fmla="*/ 130629 h 2162629"/>
              <a:gd name="connsiteX44" fmla="*/ 3643085 w 8810171"/>
              <a:gd name="connsiteY44" fmla="*/ 116114 h 2162629"/>
              <a:gd name="connsiteX45" fmla="*/ 3918857 w 8810171"/>
              <a:gd name="connsiteY45" fmla="*/ 101600 h 2162629"/>
              <a:gd name="connsiteX46" fmla="*/ 4064000 w 8810171"/>
              <a:gd name="connsiteY46" fmla="*/ 87086 h 2162629"/>
              <a:gd name="connsiteX47" fmla="*/ 4310743 w 8810171"/>
              <a:gd name="connsiteY47" fmla="*/ 43543 h 2162629"/>
              <a:gd name="connsiteX48" fmla="*/ 4368800 w 8810171"/>
              <a:gd name="connsiteY48" fmla="*/ 29029 h 2162629"/>
              <a:gd name="connsiteX49" fmla="*/ 4615543 w 8810171"/>
              <a:gd name="connsiteY49" fmla="*/ 0 h 2162629"/>
              <a:gd name="connsiteX50" fmla="*/ 5225143 w 8810171"/>
              <a:gd name="connsiteY50" fmla="*/ 14514 h 2162629"/>
              <a:gd name="connsiteX51" fmla="*/ 5994400 w 8810171"/>
              <a:gd name="connsiteY51" fmla="*/ 29029 h 2162629"/>
              <a:gd name="connsiteX52" fmla="*/ 6066971 w 8810171"/>
              <a:gd name="connsiteY52" fmla="*/ 43543 h 2162629"/>
              <a:gd name="connsiteX53" fmla="*/ 6183085 w 8810171"/>
              <a:gd name="connsiteY53" fmla="*/ 58057 h 2162629"/>
              <a:gd name="connsiteX54" fmla="*/ 6226628 w 8810171"/>
              <a:gd name="connsiteY54" fmla="*/ 72571 h 2162629"/>
              <a:gd name="connsiteX55" fmla="*/ 6400800 w 8810171"/>
              <a:gd name="connsiteY55" fmla="*/ 101600 h 2162629"/>
              <a:gd name="connsiteX56" fmla="*/ 6531428 w 8810171"/>
              <a:gd name="connsiteY56" fmla="*/ 130629 h 2162629"/>
              <a:gd name="connsiteX57" fmla="*/ 6604000 w 8810171"/>
              <a:gd name="connsiteY57" fmla="*/ 145143 h 2162629"/>
              <a:gd name="connsiteX58" fmla="*/ 6662057 w 8810171"/>
              <a:gd name="connsiteY58" fmla="*/ 159657 h 2162629"/>
              <a:gd name="connsiteX59" fmla="*/ 6792685 w 8810171"/>
              <a:gd name="connsiteY59" fmla="*/ 174171 h 2162629"/>
              <a:gd name="connsiteX60" fmla="*/ 6908800 w 8810171"/>
              <a:gd name="connsiteY60" fmla="*/ 203200 h 2162629"/>
              <a:gd name="connsiteX61" fmla="*/ 7082971 w 8810171"/>
              <a:gd name="connsiteY61" fmla="*/ 232229 h 2162629"/>
              <a:gd name="connsiteX62" fmla="*/ 7199085 w 8810171"/>
              <a:gd name="connsiteY62" fmla="*/ 246743 h 2162629"/>
              <a:gd name="connsiteX63" fmla="*/ 7358743 w 8810171"/>
              <a:gd name="connsiteY63" fmla="*/ 275771 h 2162629"/>
              <a:gd name="connsiteX64" fmla="*/ 7692571 w 8810171"/>
              <a:gd name="connsiteY64" fmla="*/ 304800 h 2162629"/>
              <a:gd name="connsiteX65" fmla="*/ 7924800 w 8810171"/>
              <a:gd name="connsiteY65" fmla="*/ 348343 h 2162629"/>
              <a:gd name="connsiteX66" fmla="*/ 8084457 w 8810171"/>
              <a:gd name="connsiteY66" fmla="*/ 377371 h 2162629"/>
              <a:gd name="connsiteX67" fmla="*/ 8244114 w 8810171"/>
              <a:gd name="connsiteY67" fmla="*/ 391886 h 2162629"/>
              <a:gd name="connsiteX68" fmla="*/ 8316685 w 8810171"/>
              <a:gd name="connsiteY68" fmla="*/ 406400 h 2162629"/>
              <a:gd name="connsiteX69" fmla="*/ 8360228 w 8810171"/>
              <a:gd name="connsiteY69" fmla="*/ 420914 h 2162629"/>
              <a:gd name="connsiteX70" fmla="*/ 8548914 w 8810171"/>
              <a:gd name="connsiteY70" fmla="*/ 449943 h 2162629"/>
              <a:gd name="connsiteX71" fmla="*/ 8650514 w 8810171"/>
              <a:gd name="connsiteY71" fmla="*/ 522514 h 2162629"/>
              <a:gd name="connsiteX72" fmla="*/ 8723085 w 8810171"/>
              <a:gd name="connsiteY72" fmla="*/ 609600 h 2162629"/>
              <a:gd name="connsiteX73" fmla="*/ 8737600 w 8810171"/>
              <a:gd name="connsiteY73" fmla="*/ 653143 h 2162629"/>
              <a:gd name="connsiteX74" fmla="*/ 8766628 w 8810171"/>
              <a:gd name="connsiteY74" fmla="*/ 696686 h 2162629"/>
              <a:gd name="connsiteX75" fmla="*/ 8795657 w 8810171"/>
              <a:gd name="connsiteY75" fmla="*/ 783771 h 2162629"/>
              <a:gd name="connsiteX76" fmla="*/ 8810171 w 8810171"/>
              <a:gd name="connsiteY76" fmla="*/ 827314 h 2162629"/>
              <a:gd name="connsiteX77" fmla="*/ 8795657 w 8810171"/>
              <a:gd name="connsiteY77" fmla="*/ 1306286 h 2162629"/>
              <a:gd name="connsiteX78" fmla="*/ 8781143 w 8810171"/>
              <a:gd name="connsiteY78" fmla="*/ 1393371 h 2162629"/>
              <a:gd name="connsiteX79" fmla="*/ 8752114 w 8810171"/>
              <a:gd name="connsiteY79" fmla="*/ 1436914 h 2162629"/>
              <a:gd name="connsiteX80" fmla="*/ 8708571 w 8810171"/>
              <a:gd name="connsiteY80" fmla="*/ 1524000 h 2162629"/>
              <a:gd name="connsiteX81" fmla="*/ 8665028 w 8810171"/>
              <a:gd name="connsiteY81" fmla="*/ 1567543 h 2162629"/>
              <a:gd name="connsiteX82" fmla="*/ 8592457 w 8810171"/>
              <a:gd name="connsiteY82" fmla="*/ 1654629 h 2162629"/>
              <a:gd name="connsiteX83" fmla="*/ 8577943 w 8810171"/>
              <a:gd name="connsiteY83" fmla="*/ 1698171 h 2162629"/>
              <a:gd name="connsiteX84" fmla="*/ 8505371 w 8810171"/>
              <a:gd name="connsiteY84" fmla="*/ 1785257 h 2162629"/>
              <a:gd name="connsiteX85" fmla="*/ 8461828 w 8810171"/>
              <a:gd name="connsiteY85" fmla="*/ 1799771 h 2162629"/>
              <a:gd name="connsiteX86" fmla="*/ 8418285 w 8810171"/>
              <a:gd name="connsiteY86" fmla="*/ 1828800 h 2162629"/>
              <a:gd name="connsiteX87" fmla="*/ 8360228 w 8810171"/>
              <a:gd name="connsiteY87" fmla="*/ 1872343 h 2162629"/>
              <a:gd name="connsiteX88" fmla="*/ 8302171 w 8810171"/>
              <a:gd name="connsiteY88" fmla="*/ 1886857 h 2162629"/>
              <a:gd name="connsiteX89" fmla="*/ 8258628 w 8810171"/>
              <a:gd name="connsiteY89" fmla="*/ 1901371 h 2162629"/>
              <a:gd name="connsiteX90" fmla="*/ 8128000 w 8810171"/>
              <a:gd name="connsiteY90" fmla="*/ 1973943 h 2162629"/>
              <a:gd name="connsiteX91" fmla="*/ 8084457 w 8810171"/>
              <a:gd name="connsiteY91" fmla="*/ 2002971 h 2162629"/>
              <a:gd name="connsiteX92" fmla="*/ 8026400 w 8810171"/>
              <a:gd name="connsiteY92" fmla="*/ 2017486 h 2162629"/>
              <a:gd name="connsiteX93" fmla="*/ 7852228 w 8810171"/>
              <a:gd name="connsiteY93" fmla="*/ 2046514 h 2162629"/>
              <a:gd name="connsiteX94" fmla="*/ 7474857 w 8810171"/>
              <a:gd name="connsiteY94" fmla="*/ 2061029 h 2162629"/>
              <a:gd name="connsiteX95" fmla="*/ 7242628 w 8810171"/>
              <a:gd name="connsiteY95" fmla="*/ 2090057 h 2162629"/>
              <a:gd name="connsiteX96" fmla="*/ 7082971 w 8810171"/>
              <a:gd name="connsiteY96" fmla="*/ 2119086 h 2162629"/>
              <a:gd name="connsiteX97" fmla="*/ 6792685 w 8810171"/>
              <a:gd name="connsiteY97" fmla="*/ 2133600 h 2162629"/>
              <a:gd name="connsiteX98" fmla="*/ 5733143 w 8810171"/>
              <a:gd name="connsiteY98" fmla="*/ 2119086 h 2162629"/>
              <a:gd name="connsiteX99" fmla="*/ 5675085 w 8810171"/>
              <a:gd name="connsiteY99" fmla="*/ 2104571 h 2162629"/>
              <a:gd name="connsiteX100" fmla="*/ 5283200 w 8810171"/>
              <a:gd name="connsiteY100" fmla="*/ 2119086 h 2162629"/>
              <a:gd name="connsiteX101" fmla="*/ 4470400 w 8810171"/>
              <a:gd name="connsiteY101" fmla="*/ 2104571 h 2162629"/>
              <a:gd name="connsiteX102" fmla="*/ 4426857 w 8810171"/>
              <a:gd name="connsiteY102" fmla="*/ 2090057 h 2162629"/>
              <a:gd name="connsiteX103" fmla="*/ 4339771 w 8810171"/>
              <a:gd name="connsiteY103" fmla="*/ 2046514 h 2162629"/>
              <a:gd name="connsiteX104" fmla="*/ 4238171 w 8810171"/>
              <a:gd name="connsiteY104" fmla="*/ 2075543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810171" h="2162629">
                <a:moveTo>
                  <a:pt x="4296228" y="2046514"/>
                </a:moveTo>
                <a:cubicBezTo>
                  <a:pt x="4193652" y="2067030"/>
                  <a:pt x="4247061" y="2053228"/>
                  <a:pt x="4136571" y="2090057"/>
                </a:cubicBezTo>
                <a:lnTo>
                  <a:pt x="4093028" y="2104571"/>
                </a:lnTo>
                <a:cubicBezTo>
                  <a:pt x="4078514" y="2109409"/>
                  <a:pt x="4064631" y="2116922"/>
                  <a:pt x="4049485" y="2119086"/>
                </a:cubicBezTo>
                <a:cubicBezTo>
                  <a:pt x="3968391" y="2130671"/>
                  <a:pt x="3884371" y="2144132"/>
                  <a:pt x="3802743" y="2148114"/>
                </a:cubicBezTo>
                <a:cubicBezTo>
                  <a:pt x="3652862" y="2155425"/>
                  <a:pt x="3502781" y="2157791"/>
                  <a:pt x="3352800" y="2162629"/>
                </a:cubicBezTo>
                <a:lnTo>
                  <a:pt x="2656114" y="2148114"/>
                </a:lnTo>
                <a:cubicBezTo>
                  <a:pt x="2520187" y="2143427"/>
                  <a:pt x="2511713" y="2126187"/>
                  <a:pt x="2380343" y="2119086"/>
                </a:cubicBezTo>
                <a:cubicBezTo>
                  <a:pt x="2244988" y="2111769"/>
                  <a:pt x="2109410" y="2109409"/>
                  <a:pt x="1973943" y="2104571"/>
                </a:cubicBezTo>
                <a:cubicBezTo>
                  <a:pt x="1959429" y="2099733"/>
                  <a:pt x="1945335" y="2093376"/>
                  <a:pt x="1930400" y="2090057"/>
                </a:cubicBezTo>
                <a:cubicBezTo>
                  <a:pt x="1876589" y="2078099"/>
                  <a:pt x="1777417" y="2067306"/>
                  <a:pt x="1727200" y="2061029"/>
                </a:cubicBezTo>
                <a:cubicBezTo>
                  <a:pt x="1712686" y="2056191"/>
                  <a:pt x="1698803" y="2048678"/>
                  <a:pt x="1683657" y="2046514"/>
                </a:cubicBezTo>
                <a:cubicBezTo>
                  <a:pt x="1463410" y="2015050"/>
                  <a:pt x="1305909" y="2038815"/>
                  <a:pt x="1059543" y="2046514"/>
                </a:cubicBezTo>
                <a:cubicBezTo>
                  <a:pt x="778645" y="2086644"/>
                  <a:pt x="922312" y="2071860"/>
                  <a:pt x="377371" y="2046514"/>
                </a:cubicBezTo>
                <a:cubicBezTo>
                  <a:pt x="362088" y="2045803"/>
                  <a:pt x="348342" y="2036838"/>
                  <a:pt x="333828" y="2032000"/>
                </a:cubicBezTo>
                <a:cubicBezTo>
                  <a:pt x="253999" y="1978780"/>
                  <a:pt x="321733" y="2032000"/>
                  <a:pt x="261257" y="1959429"/>
                </a:cubicBezTo>
                <a:cubicBezTo>
                  <a:pt x="168126" y="1847672"/>
                  <a:pt x="260759" y="1980453"/>
                  <a:pt x="188685" y="1872343"/>
                </a:cubicBezTo>
                <a:lnTo>
                  <a:pt x="145143" y="1741714"/>
                </a:lnTo>
                <a:cubicBezTo>
                  <a:pt x="140305" y="1727200"/>
                  <a:pt x="139115" y="1710901"/>
                  <a:pt x="130628" y="1698171"/>
                </a:cubicBezTo>
                <a:cubicBezTo>
                  <a:pt x="120952" y="1683657"/>
                  <a:pt x="108685" y="1670569"/>
                  <a:pt x="101600" y="1654629"/>
                </a:cubicBezTo>
                <a:cubicBezTo>
                  <a:pt x="89173" y="1626667"/>
                  <a:pt x="82247" y="1596572"/>
                  <a:pt x="72571" y="1567543"/>
                </a:cubicBezTo>
                <a:cubicBezTo>
                  <a:pt x="67733" y="1553029"/>
                  <a:pt x="61768" y="1538843"/>
                  <a:pt x="58057" y="1524000"/>
                </a:cubicBezTo>
                <a:cubicBezTo>
                  <a:pt x="53219" y="1504648"/>
                  <a:pt x="47870" y="1485416"/>
                  <a:pt x="43543" y="1465943"/>
                </a:cubicBezTo>
                <a:cubicBezTo>
                  <a:pt x="33539" y="1420924"/>
                  <a:pt x="20818" y="1350413"/>
                  <a:pt x="14514" y="1306286"/>
                </a:cubicBezTo>
                <a:cubicBezTo>
                  <a:pt x="8998" y="1267672"/>
                  <a:pt x="4838" y="1228876"/>
                  <a:pt x="0" y="1190171"/>
                </a:cubicBezTo>
                <a:cubicBezTo>
                  <a:pt x="6087" y="1050156"/>
                  <a:pt x="6277" y="873591"/>
                  <a:pt x="29028" y="725714"/>
                </a:cubicBezTo>
                <a:cubicBezTo>
                  <a:pt x="32061" y="705998"/>
                  <a:pt x="39216" y="687130"/>
                  <a:pt x="43543" y="667657"/>
                </a:cubicBezTo>
                <a:cubicBezTo>
                  <a:pt x="44377" y="663904"/>
                  <a:pt x="60601" y="566506"/>
                  <a:pt x="72571" y="551543"/>
                </a:cubicBezTo>
                <a:cubicBezTo>
                  <a:pt x="83468" y="537921"/>
                  <a:pt x="102713" y="533681"/>
                  <a:pt x="116114" y="522514"/>
                </a:cubicBezTo>
                <a:cubicBezTo>
                  <a:pt x="270728" y="393669"/>
                  <a:pt x="65460" y="540979"/>
                  <a:pt x="203200" y="464457"/>
                </a:cubicBezTo>
                <a:cubicBezTo>
                  <a:pt x="233697" y="447514"/>
                  <a:pt x="257188" y="417433"/>
                  <a:pt x="290285" y="406400"/>
                </a:cubicBezTo>
                <a:cubicBezTo>
                  <a:pt x="477107" y="344125"/>
                  <a:pt x="285825" y="403886"/>
                  <a:pt x="449943" y="362857"/>
                </a:cubicBezTo>
                <a:cubicBezTo>
                  <a:pt x="464785" y="359146"/>
                  <a:pt x="478643" y="352054"/>
                  <a:pt x="493485" y="348343"/>
                </a:cubicBezTo>
                <a:cubicBezTo>
                  <a:pt x="517418" y="342360"/>
                  <a:pt x="542124" y="339812"/>
                  <a:pt x="566057" y="333829"/>
                </a:cubicBezTo>
                <a:cubicBezTo>
                  <a:pt x="580900" y="330118"/>
                  <a:pt x="594454" y="321478"/>
                  <a:pt x="609600" y="319314"/>
                </a:cubicBezTo>
                <a:cubicBezTo>
                  <a:pt x="662501" y="311757"/>
                  <a:pt x="716038" y="309638"/>
                  <a:pt x="769257" y="304800"/>
                </a:cubicBezTo>
                <a:cubicBezTo>
                  <a:pt x="800269" y="294463"/>
                  <a:pt x="838970" y="280326"/>
                  <a:pt x="870857" y="275771"/>
                </a:cubicBezTo>
                <a:cubicBezTo>
                  <a:pt x="918991" y="268895"/>
                  <a:pt x="967675" y="266626"/>
                  <a:pt x="1016000" y="261257"/>
                </a:cubicBezTo>
                <a:cubicBezTo>
                  <a:pt x="1054767" y="256950"/>
                  <a:pt x="1093409" y="251581"/>
                  <a:pt x="1132114" y="246743"/>
                </a:cubicBezTo>
                <a:cubicBezTo>
                  <a:pt x="1187265" y="228360"/>
                  <a:pt x="1207128" y="218854"/>
                  <a:pt x="1277257" y="217714"/>
                </a:cubicBezTo>
                <a:lnTo>
                  <a:pt x="2960914" y="203200"/>
                </a:lnTo>
                <a:cubicBezTo>
                  <a:pt x="3145902" y="166203"/>
                  <a:pt x="2887705" y="214560"/>
                  <a:pt x="3251200" y="174171"/>
                </a:cubicBezTo>
                <a:cubicBezTo>
                  <a:pt x="3266406" y="172481"/>
                  <a:pt x="3279741" y="162657"/>
                  <a:pt x="3294743" y="159657"/>
                </a:cubicBezTo>
                <a:cubicBezTo>
                  <a:pt x="3352458" y="148114"/>
                  <a:pt x="3410260" y="135517"/>
                  <a:pt x="3468914" y="130629"/>
                </a:cubicBezTo>
                <a:lnTo>
                  <a:pt x="3643085" y="116114"/>
                </a:lnTo>
                <a:cubicBezTo>
                  <a:pt x="3734945" y="110187"/>
                  <a:pt x="3827024" y="107933"/>
                  <a:pt x="3918857" y="101600"/>
                </a:cubicBezTo>
                <a:cubicBezTo>
                  <a:pt x="3967364" y="98255"/>
                  <a:pt x="4015619" y="91924"/>
                  <a:pt x="4064000" y="87086"/>
                </a:cubicBezTo>
                <a:cubicBezTo>
                  <a:pt x="4222617" y="47431"/>
                  <a:pt x="4140462" y="62463"/>
                  <a:pt x="4310743" y="43543"/>
                </a:cubicBezTo>
                <a:cubicBezTo>
                  <a:pt x="4330095" y="38705"/>
                  <a:pt x="4349124" y="32308"/>
                  <a:pt x="4368800" y="29029"/>
                </a:cubicBezTo>
                <a:cubicBezTo>
                  <a:pt x="4408719" y="22376"/>
                  <a:pt x="4580556" y="3887"/>
                  <a:pt x="4615543" y="0"/>
                </a:cubicBezTo>
                <a:lnTo>
                  <a:pt x="5225143" y="14514"/>
                </a:lnTo>
                <a:lnTo>
                  <a:pt x="5994400" y="29029"/>
                </a:lnTo>
                <a:cubicBezTo>
                  <a:pt x="6019055" y="29879"/>
                  <a:pt x="6042588" y="39792"/>
                  <a:pt x="6066971" y="43543"/>
                </a:cubicBezTo>
                <a:cubicBezTo>
                  <a:pt x="6105523" y="49474"/>
                  <a:pt x="6144380" y="53219"/>
                  <a:pt x="6183085" y="58057"/>
                </a:cubicBezTo>
                <a:cubicBezTo>
                  <a:pt x="6197599" y="62895"/>
                  <a:pt x="6211785" y="68860"/>
                  <a:pt x="6226628" y="72571"/>
                </a:cubicBezTo>
                <a:cubicBezTo>
                  <a:pt x="6295050" y="89677"/>
                  <a:pt x="6327053" y="89309"/>
                  <a:pt x="6400800" y="101600"/>
                </a:cubicBezTo>
                <a:cubicBezTo>
                  <a:pt x="6488370" y="116195"/>
                  <a:pt x="6453127" y="113229"/>
                  <a:pt x="6531428" y="130629"/>
                </a:cubicBezTo>
                <a:cubicBezTo>
                  <a:pt x="6555510" y="135981"/>
                  <a:pt x="6579918" y="139792"/>
                  <a:pt x="6604000" y="145143"/>
                </a:cubicBezTo>
                <a:cubicBezTo>
                  <a:pt x="6623473" y="149470"/>
                  <a:pt x="6642341" y="156624"/>
                  <a:pt x="6662057" y="159657"/>
                </a:cubicBezTo>
                <a:cubicBezTo>
                  <a:pt x="6705358" y="166319"/>
                  <a:pt x="6749142" y="169333"/>
                  <a:pt x="6792685" y="174171"/>
                </a:cubicBezTo>
                <a:cubicBezTo>
                  <a:pt x="6831390" y="183847"/>
                  <a:pt x="6869447" y="196641"/>
                  <a:pt x="6908800" y="203200"/>
                </a:cubicBezTo>
                <a:cubicBezTo>
                  <a:pt x="6966857" y="212876"/>
                  <a:pt x="7024568" y="224929"/>
                  <a:pt x="7082971" y="232229"/>
                </a:cubicBezTo>
                <a:cubicBezTo>
                  <a:pt x="7121676" y="237067"/>
                  <a:pt x="7160533" y="240812"/>
                  <a:pt x="7199085" y="246743"/>
                </a:cubicBezTo>
                <a:cubicBezTo>
                  <a:pt x="7266560" y="257124"/>
                  <a:pt x="7287828" y="269017"/>
                  <a:pt x="7358743" y="275771"/>
                </a:cubicBezTo>
                <a:cubicBezTo>
                  <a:pt x="7513212" y="290483"/>
                  <a:pt x="7559076" y="282551"/>
                  <a:pt x="7692571" y="304800"/>
                </a:cubicBezTo>
                <a:cubicBezTo>
                  <a:pt x="7770258" y="317748"/>
                  <a:pt x="7847358" y="334002"/>
                  <a:pt x="7924800" y="348343"/>
                </a:cubicBezTo>
                <a:cubicBezTo>
                  <a:pt x="7977987" y="358192"/>
                  <a:pt x="8030588" y="372474"/>
                  <a:pt x="8084457" y="377371"/>
                </a:cubicBezTo>
                <a:lnTo>
                  <a:pt x="8244114" y="391886"/>
                </a:lnTo>
                <a:cubicBezTo>
                  <a:pt x="8268304" y="396724"/>
                  <a:pt x="8292752" y="400417"/>
                  <a:pt x="8316685" y="406400"/>
                </a:cubicBezTo>
                <a:cubicBezTo>
                  <a:pt x="8331528" y="410111"/>
                  <a:pt x="8345293" y="417595"/>
                  <a:pt x="8360228" y="420914"/>
                </a:cubicBezTo>
                <a:cubicBezTo>
                  <a:pt x="8396491" y="428972"/>
                  <a:pt x="8516489" y="445311"/>
                  <a:pt x="8548914" y="449943"/>
                </a:cubicBezTo>
                <a:cubicBezTo>
                  <a:pt x="8662128" y="563157"/>
                  <a:pt x="8516785" y="426994"/>
                  <a:pt x="8650514" y="522514"/>
                </a:cubicBezTo>
                <a:cubicBezTo>
                  <a:pt x="8675482" y="540348"/>
                  <a:pt x="8708939" y="581308"/>
                  <a:pt x="8723085" y="609600"/>
                </a:cubicBezTo>
                <a:cubicBezTo>
                  <a:pt x="8729927" y="623284"/>
                  <a:pt x="8730758" y="639459"/>
                  <a:pt x="8737600" y="653143"/>
                </a:cubicBezTo>
                <a:cubicBezTo>
                  <a:pt x="8745401" y="668745"/>
                  <a:pt x="8759543" y="680746"/>
                  <a:pt x="8766628" y="696686"/>
                </a:cubicBezTo>
                <a:cubicBezTo>
                  <a:pt x="8779055" y="724647"/>
                  <a:pt x="8785981" y="754743"/>
                  <a:pt x="8795657" y="783771"/>
                </a:cubicBezTo>
                <a:lnTo>
                  <a:pt x="8810171" y="827314"/>
                </a:lnTo>
                <a:cubicBezTo>
                  <a:pt x="8805333" y="986971"/>
                  <a:pt x="8803837" y="1146765"/>
                  <a:pt x="8795657" y="1306286"/>
                </a:cubicBezTo>
                <a:cubicBezTo>
                  <a:pt x="8794150" y="1335676"/>
                  <a:pt x="8790449" y="1365452"/>
                  <a:pt x="8781143" y="1393371"/>
                </a:cubicBezTo>
                <a:cubicBezTo>
                  <a:pt x="8775627" y="1409920"/>
                  <a:pt x="8761790" y="1422400"/>
                  <a:pt x="8752114" y="1436914"/>
                </a:cubicBezTo>
                <a:cubicBezTo>
                  <a:pt x="8737567" y="1480555"/>
                  <a:pt x="8739835" y="1486484"/>
                  <a:pt x="8708571" y="1524000"/>
                </a:cubicBezTo>
                <a:cubicBezTo>
                  <a:pt x="8695430" y="1539769"/>
                  <a:pt x="8678169" y="1551774"/>
                  <a:pt x="8665028" y="1567543"/>
                </a:cubicBezTo>
                <a:cubicBezTo>
                  <a:pt x="8563992" y="1688787"/>
                  <a:pt x="8719669" y="1527417"/>
                  <a:pt x="8592457" y="1654629"/>
                </a:cubicBezTo>
                <a:cubicBezTo>
                  <a:pt x="8587619" y="1669143"/>
                  <a:pt x="8584785" y="1684487"/>
                  <a:pt x="8577943" y="1698171"/>
                </a:cubicBezTo>
                <a:cubicBezTo>
                  <a:pt x="8564556" y="1724945"/>
                  <a:pt x="8529445" y="1769207"/>
                  <a:pt x="8505371" y="1785257"/>
                </a:cubicBezTo>
                <a:cubicBezTo>
                  <a:pt x="8492641" y="1793744"/>
                  <a:pt x="8476342" y="1794933"/>
                  <a:pt x="8461828" y="1799771"/>
                </a:cubicBezTo>
                <a:cubicBezTo>
                  <a:pt x="8447314" y="1809447"/>
                  <a:pt x="8432480" y="1818661"/>
                  <a:pt x="8418285" y="1828800"/>
                </a:cubicBezTo>
                <a:cubicBezTo>
                  <a:pt x="8398600" y="1842860"/>
                  <a:pt x="8381865" y="1861525"/>
                  <a:pt x="8360228" y="1872343"/>
                </a:cubicBezTo>
                <a:cubicBezTo>
                  <a:pt x="8342386" y="1881264"/>
                  <a:pt x="8321351" y="1881377"/>
                  <a:pt x="8302171" y="1886857"/>
                </a:cubicBezTo>
                <a:cubicBezTo>
                  <a:pt x="8287460" y="1891060"/>
                  <a:pt x="8273142" y="1896533"/>
                  <a:pt x="8258628" y="1901371"/>
                </a:cubicBezTo>
                <a:cubicBezTo>
                  <a:pt x="7984078" y="2084409"/>
                  <a:pt x="8281267" y="1897311"/>
                  <a:pt x="8128000" y="1973943"/>
                </a:cubicBezTo>
                <a:cubicBezTo>
                  <a:pt x="8112398" y="1981744"/>
                  <a:pt x="8100490" y="1996099"/>
                  <a:pt x="8084457" y="2002971"/>
                </a:cubicBezTo>
                <a:cubicBezTo>
                  <a:pt x="8066122" y="2010829"/>
                  <a:pt x="8045580" y="2012006"/>
                  <a:pt x="8026400" y="2017486"/>
                </a:cubicBezTo>
                <a:cubicBezTo>
                  <a:pt x="7935592" y="2043431"/>
                  <a:pt x="8014391" y="2037247"/>
                  <a:pt x="7852228" y="2046514"/>
                </a:cubicBezTo>
                <a:cubicBezTo>
                  <a:pt x="7726550" y="2053696"/>
                  <a:pt x="7600647" y="2056191"/>
                  <a:pt x="7474857" y="2061029"/>
                </a:cubicBezTo>
                <a:cubicBezTo>
                  <a:pt x="7374806" y="2071034"/>
                  <a:pt x="7332659" y="2072051"/>
                  <a:pt x="7242628" y="2090057"/>
                </a:cubicBezTo>
                <a:cubicBezTo>
                  <a:pt x="7153804" y="2107821"/>
                  <a:pt x="7200164" y="2110405"/>
                  <a:pt x="7082971" y="2119086"/>
                </a:cubicBezTo>
                <a:cubicBezTo>
                  <a:pt x="6986353" y="2126243"/>
                  <a:pt x="6889447" y="2128762"/>
                  <a:pt x="6792685" y="2133600"/>
                </a:cubicBezTo>
                <a:lnTo>
                  <a:pt x="5733143" y="2119086"/>
                </a:lnTo>
                <a:cubicBezTo>
                  <a:pt x="5713201" y="2118568"/>
                  <a:pt x="5695033" y="2104571"/>
                  <a:pt x="5675085" y="2104571"/>
                </a:cubicBezTo>
                <a:cubicBezTo>
                  <a:pt x="5544367" y="2104571"/>
                  <a:pt x="5413828" y="2114248"/>
                  <a:pt x="5283200" y="2119086"/>
                </a:cubicBezTo>
                <a:lnTo>
                  <a:pt x="4470400" y="2104571"/>
                </a:lnTo>
                <a:cubicBezTo>
                  <a:pt x="4455109" y="2104053"/>
                  <a:pt x="4440541" y="2096899"/>
                  <a:pt x="4426857" y="2090057"/>
                </a:cubicBezTo>
                <a:cubicBezTo>
                  <a:pt x="4314303" y="2033781"/>
                  <a:pt x="4449225" y="2083000"/>
                  <a:pt x="4339771" y="2046514"/>
                </a:cubicBezTo>
                <a:cubicBezTo>
                  <a:pt x="4256592" y="2063151"/>
                  <a:pt x="4289265" y="2049997"/>
                  <a:pt x="4238171" y="2075543"/>
                </a:cubicBezTo>
              </a:path>
            </a:pathLst>
          </a:custGeom>
          <a:noFill/>
          <a:ln w="762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609734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501446" y="1584179"/>
            <a:ext cx="8150942" cy="453970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 Anthropology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8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cultural (or behavioral)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 . . .</a:t>
            </a:r>
          </a:p>
        </p:txBody>
      </p:sp>
    </p:spTree>
    <p:extLst>
      <p:ext uri="{BB962C8B-B14F-4D97-AF65-F5344CB8AC3E}">
        <p14:creationId xmlns:p14="http://schemas.microsoft.com/office/powerpoint/2010/main" val="21496044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766926" y="1580676"/>
            <a:ext cx="7639045" cy="4214680"/>
          </a:xfrm>
        </p:spPr>
        <p:txBody>
          <a:bodyPr wrap="square">
            <a:spAutoFit/>
          </a:bodyPr>
          <a:lstStyle/>
          <a:p>
            <a:pPr marL="457200" indent="-457200" eaLnBrk="1" hangingPunct="1">
              <a:buNone/>
              <a:tabLst>
                <a:tab pos="457200" algn="l"/>
              </a:tabLst>
            </a:pPr>
            <a:r>
              <a:rPr lang="en-US" sz="2800" b="1" dirty="0">
                <a:solidFill>
                  <a:schemeClr val="bg1">
                    <a:lumMod val="65000"/>
                  </a:schemeClr>
                </a:solidFill>
              </a:rPr>
              <a:t>1.	</a:t>
            </a:r>
            <a:r>
              <a:rPr lang="en-US" sz="2000" dirty="0">
                <a:solidFill>
                  <a:schemeClr val="bg1">
                    <a:lumMod val="65000"/>
                  </a:schemeClr>
                </a:solidFill>
              </a:rPr>
              <a:t>the</a:t>
            </a:r>
            <a:r>
              <a:rPr lang="en-US" sz="2800" dirty="0">
                <a:solidFill>
                  <a:schemeClr val="bg1">
                    <a:lumMod val="65000"/>
                  </a:schemeClr>
                </a:solidFill>
              </a:rPr>
              <a:t> </a:t>
            </a:r>
            <a:r>
              <a:rPr lang="en-US" sz="2800" b="1" dirty="0">
                <a:solidFill>
                  <a:schemeClr val="bg1">
                    <a:lumMod val="65000"/>
                  </a:schemeClr>
                </a:solidFill>
              </a:rPr>
              <a:t>four fields </a:t>
            </a:r>
            <a:r>
              <a:rPr lang="en-US" sz="2000" dirty="0">
                <a:solidFill>
                  <a:schemeClr val="bg1">
                    <a:lumMod val="65000"/>
                  </a:schemeClr>
                </a:solidFill>
              </a:rPr>
              <a:t>of general anthropology</a:t>
            </a:r>
            <a:endParaRPr lang="en-US" sz="2800" b="1" dirty="0">
              <a:solidFill>
                <a:schemeClr val="bg1">
                  <a:lumMod val="65000"/>
                </a:schemeClr>
              </a:solidFill>
            </a:endParaRPr>
          </a:p>
          <a:p>
            <a:pPr eaLnBrk="1" hangingPunct="1">
              <a:lnSpc>
                <a:spcPct val="0"/>
              </a:lnSpc>
              <a:buFont typeface="Wingdings" pitchFamily="2" charset="2"/>
              <a:buNone/>
              <a:tabLst>
                <a:tab pos="0" algn="l"/>
              </a:tabLst>
            </a:pPr>
            <a:endParaRPr lang="en-US" sz="2800" b="1" dirty="0">
              <a:solidFill>
                <a:schemeClr val="bg1">
                  <a:lumMod val="65000"/>
                </a:schemeClr>
              </a:solidFill>
            </a:endParaRPr>
          </a:p>
          <a:p>
            <a:pPr marL="457200" indent="-457200" eaLnBrk="1" hangingPunct="1">
              <a:buAutoNum type="arabicPeriod" startAt="2"/>
              <a:tabLst>
                <a:tab pos="0" algn="l"/>
              </a:tabLst>
            </a:pPr>
            <a:r>
              <a:rPr lang="en-US" sz="2800" b="1" dirty="0">
                <a:solidFill>
                  <a:schemeClr val="bg1">
                    <a:lumMod val="65000"/>
                  </a:schemeClr>
                </a:solidFill>
              </a:rPr>
              <a:t>culture </a:t>
            </a:r>
            <a:r>
              <a:rPr lang="en-US" sz="1800" dirty="0">
                <a:solidFill>
                  <a:schemeClr val="bg1">
                    <a:lumMod val="65000"/>
                  </a:schemeClr>
                </a:solidFill>
              </a:rPr>
              <a:t>as a primary concept</a:t>
            </a:r>
            <a:endParaRPr lang="en-US" sz="2800" dirty="0">
              <a:solidFill>
                <a:schemeClr val="bg1">
                  <a:lumMod val="65000"/>
                </a:schemeClr>
              </a:solidFill>
            </a:endParaRPr>
          </a:p>
          <a:p>
            <a:pPr marL="457200" indent="-457200" eaLnBrk="1" hangingPunct="1">
              <a:buAutoNum type="arabicPeriod" startAt="2"/>
              <a:tabLst>
                <a:tab pos="0" algn="l"/>
                <a:tab pos="457200" algn="l"/>
              </a:tabLst>
            </a:pPr>
            <a:r>
              <a:rPr lang="en-US" sz="2800" b="1" dirty="0">
                <a:solidFill>
                  <a:schemeClr val="bg1">
                    <a:lumMod val="65000"/>
                  </a:schemeClr>
                </a:solidFill>
              </a:rPr>
              <a:t>comparative method</a:t>
            </a:r>
            <a:r>
              <a:rPr lang="en-US" sz="2800" dirty="0">
                <a:solidFill>
                  <a:schemeClr val="bg1">
                    <a:lumMod val="65000"/>
                  </a:schemeClr>
                </a:solidFill>
              </a:rPr>
              <a:t> </a:t>
            </a:r>
            <a:r>
              <a:rPr lang="en-US" sz="2000" dirty="0">
                <a:solidFill>
                  <a:schemeClr val="bg1">
                    <a:lumMod val="65000"/>
                  </a:schemeClr>
                </a:solidFill>
              </a:rPr>
              <a:t>as major approach</a:t>
            </a:r>
            <a:endParaRPr lang="en-US" sz="2800" dirty="0">
              <a:solidFill>
                <a:schemeClr val="bg1">
                  <a:lumMod val="65000"/>
                </a:schemeClr>
              </a:solidFill>
            </a:endParaRPr>
          </a:p>
          <a:p>
            <a:pPr marL="457200" indent="-457200" eaLnBrk="1" hangingPunct="1">
              <a:buAutoNum type="arabicPeriod" startAt="2"/>
              <a:tabLst>
                <a:tab pos="0" algn="l"/>
              </a:tabLst>
            </a:pPr>
            <a:r>
              <a:rPr lang="en-US" sz="6600" b="1" dirty="0">
                <a:solidFill>
                  <a:srgbClr val="FF0000"/>
                </a:solidFill>
              </a:rPr>
              <a:t>holism</a:t>
            </a:r>
            <a:r>
              <a:rPr lang="en-US" sz="6600" dirty="0"/>
              <a:t> </a:t>
            </a:r>
            <a:r>
              <a:rPr lang="en-US" sz="5400" dirty="0"/>
              <a:t>as a primary theoretical goal</a:t>
            </a:r>
            <a:endParaRPr lang="en-US" sz="6600" dirty="0"/>
          </a:p>
          <a:p>
            <a:pPr marL="457200" indent="-457200" eaLnBrk="1" hangingPunct="1">
              <a:buAutoNum type="arabicPeriod" startAt="2"/>
              <a:tabLst>
                <a:tab pos="457200" algn="l"/>
              </a:tabLst>
            </a:pPr>
            <a:r>
              <a:rPr lang="en-US" sz="2800" b="1" dirty="0">
                <a:solidFill>
                  <a:schemeClr val="bg1">
                    <a:lumMod val="65000"/>
                  </a:schemeClr>
                </a:solidFill>
              </a:rPr>
              <a:t>fieldwork</a:t>
            </a:r>
            <a:r>
              <a:rPr lang="en-US" sz="2800" dirty="0">
                <a:solidFill>
                  <a:schemeClr val="bg1">
                    <a:lumMod val="65000"/>
                  </a:schemeClr>
                </a:solidFill>
              </a:rPr>
              <a:t> </a:t>
            </a:r>
            <a:r>
              <a:rPr lang="en-US" sz="2000" dirty="0">
                <a:solidFill>
                  <a:schemeClr val="bg1">
                    <a:lumMod val="65000"/>
                  </a:schemeClr>
                </a:solidFill>
              </a:rPr>
              <a:t>as a primary research technique</a:t>
            </a:r>
            <a:endParaRPr lang="en-US" sz="2800" b="1" dirty="0">
              <a:solidFill>
                <a:schemeClr val="bg1">
                  <a:lumMod val="65000"/>
                </a:schemeClr>
              </a:solidFill>
            </a:endParaRPr>
          </a:p>
        </p:txBody>
      </p:sp>
      <p:sp>
        <p:nvSpPr>
          <p:cNvPr id="530434" name="Rectangle 2"/>
          <p:cNvSpPr txBox="1">
            <a:spLocks noChangeArrowheads="1"/>
          </p:cNvSpPr>
          <p:nvPr/>
        </p:nvSpPr>
        <p:spPr bwMode="auto">
          <a:xfrm>
            <a:off x="467032" y="371165"/>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of Anthropology</a:t>
            </a:r>
            <a:endParaRPr lang="en-US" sz="3200" b="1" dirty="0">
              <a:solidFill>
                <a:srgbClr val="000000"/>
              </a:solidFill>
              <a:latin typeface="Arial" charset="0"/>
            </a:endParaRPr>
          </a:p>
        </p:txBody>
      </p:sp>
      <p:sp>
        <p:nvSpPr>
          <p:cNvPr id="2" name="Rectangle 1"/>
          <p:cNvSpPr/>
          <p:nvPr/>
        </p:nvSpPr>
        <p:spPr>
          <a:xfrm>
            <a:off x="5418010" y="933985"/>
            <a:ext cx="274434" cy="369332"/>
          </a:xfrm>
          <a:prstGeom prst="rect">
            <a:avLst/>
          </a:prstGeom>
        </p:spPr>
        <p:txBody>
          <a:bodyPr wrap="none">
            <a:spAutoFit/>
          </a:bodyPr>
          <a:lstStyle/>
          <a:p>
            <a:r>
              <a:rPr lang="en-US" b="1" baseline="30000" dirty="0">
                <a:cs typeface="Arial" panose="020B0604020202020204" pitchFamily="34" charset="0"/>
              </a:rPr>
              <a:t>˄</a:t>
            </a:r>
            <a:endParaRPr lang="en-US" dirty="0"/>
          </a:p>
        </p:txBody>
      </p:sp>
      <p:sp>
        <p:nvSpPr>
          <p:cNvPr id="5" name="Rectangle 4"/>
          <p:cNvSpPr/>
          <p:nvPr/>
        </p:nvSpPr>
        <p:spPr>
          <a:xfrm rot="20797098">
            <a:off x="4635030" y="265161"/>
            <a:ext cx="1915909" cy="769441"/>
          </a:xfrm>
          <a:prstGeom prst="rect">
            <a:avLst/>
          </a:prstGeom>
        </p:spPr>
        <p:txBody>
          <a:bodyPr wrap="none">
            <a:spAutoFit/>
          </a:bodyPr>
          <a:lstStyle/>
          <a:p>
            <a:r>
              <a:rPr lang="en-US" sz="4400" b="1" dirty="0">
                <a:latin typeface="Brush Script MT" panose="03060802040406070304" pitchFamily="66" charset="0"/>
              </a:rPr>
              <a:t>American</a:t>
            </a:r>
            <a:endParaRPr lang="en-US" sz="4400" dirty="0">
              <a:latin typeface="Brush Script MT" panose="03060802040406070304" pitchFamily="66"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simple example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038784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spTree>
    <p:extLst>
      <p:ext uri="{BB962C8B-B14F-4D97-AF65-F5344CB8AC3E}">
        <p14:creationId xmlns:p14="http://schemas.microsoft.com/office/powerpoint/2010/main" val="2473896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pic>
        <p:nvPicPr>
          <p:cNvPr id="4" name="Picture 3" descr="Text&#10;&#10;Description automatically generated">
            <a:extLst>
              <a:ext uri="{FF2B5EF4-FFF2-40B4-BE49-F238E27FC236}">
                <a16:creationId xmlns:a16="http://schemas.microsoft.com/office/drawing/2014/main" id="{CF617A59-3D13-44F4-A160-D49F3351A312}"/>
              </a:ext>
            </a:extLst>
          </p:cNvPr>
          <p:cNvPicPr>
            <a:picLocks noChangeAspect="1"/>
          </p:cNvPicPr>
          <p:nvPr/>
        </p:nvPicPr>
        <p:blipFill>
          <a:blip r:embed="rId5"/>
          <a:stretch>
            <a:fillRect/>
          </a:stretch>
        </p:blipFill>
        <p:spPr>
          <a:xfrm>
            <a:off x="938599" y="4135952"/>
            <a:ext cx="7315200" cy="1625600"/>
          </a:xfrm>
          <a:prstGeom prst="rect">
            <a:avLst/>
          </a:prstGeom>
          <a:ln w="50800">
            <a:solidFill>
              <a:srgbClr val="A0BDE2"/>
            </a:solidFill>
          </a:ln>
        </p:spPr>
      </p:pic>
    </p:spTree>
    <p:extLst>
      <p:ext uri="{BB962C8B-B14F-4D97-AF65-F5344CB8AC3E}">
        <p14:creationId xmlns:p14="http://schemas.microsoft.com/office/powerpoint/2010/main" val="214572591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9" y="614366"/>
            <a:ext cx="79438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855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solidFill>
                <a:latin typeface="Verdana" pitchFamily="34" charset="0"/>
              </a:rPr>
              <a:t>Is it good to feed the winter birds?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40498811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simple answer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6930441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239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FFFFFF"/>
                </a:solidFill>
                <a:latin typeface="Verdana" pitchFamily="34" charset="0"/>
              </a:rPr>
              <a:t>Yes . . .</a:t>
            </a:r>
          </a:p>
          <a:p>
            <a:pPr algn="ctr" eaLnBrk="0" hangingPunct="0">
              <a:lnSpc>
                <a:spcPct val="120000"/>
              </a:lnSpc>
            </a:pPr>
            <a:endParaRPr kumimoji="1" lang="en-US" sz="4000" b="1" dirty="0">
              <a:solidFill>
                <a:srgbClr val="FFFFFF"/>
              </a:solidFill>
              <a:latin typeface="Verdana" pitchFamily="34" charset="0"/>
            </a:endParaRPr>
          </a:p>
          <a:p>
            <a:pPr algn="ctr" eaLnBrk="0" hangingPunct="0">
              <a:lnSpc>
                <a:spcPct val="120000"/>
              </a:lnSpc>
            </a:pPr>
            <a:r>
              <a:rPr kumimoji="1" lang="en-US" sz="3200" b="1" dirty="0">
                <a:solidFill>
                  <a:srgbClr val="FFFFFF"/>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9050771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358639"/>
            <a:ext cx="7668684" cy="3933384"/>
          </a:xfrm>
          <a:prstGeom prst="rect">
            <a:avLst/>
          </a:prstGeom>
          <a:noFill/>
          <a:ln w="9525">
            <a:noFill/>
            <a:miter lim="800000"/>
            <a:headEnd/>
            <a:tailEnd/>
          </a:ln>
        </p:spPr>
        <p:txBody>
          <a:bodyPr wrap="square" anchor="ctr">
            <a:spAutoFit/>
          </a:bodyPr>
          <a:lstStyle/>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More than 40 percent of U.S. households feed their backyard birds, and in the United Kingdom, the rate is as high as 75 percent.</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A study conducted during winter in Wisconsin showed that black-capped chickadees with access to bird seed had a much higher overwinter survival rate (69 percent) as compared to those without access to human-provided seed (37 percent survival</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Furthermore, some studies have shown that birds making it through the winter in better physical condition see those benefits carry over into the nesting season</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Bird feeding produces significantly earlier egg laying dates, larger clutches of eggs, higher chick weights and higher overall breeding success across a wide range of bird species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8949212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133667" y="1978830"/>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BUT . . .</a:t>
            </a:r>
            <a:endParaRPr kumimoji="1" lang="en-US" sz="4400" b="1" dirty="0">
              <a:solidFill>
                <a:srgbClr val="FFFFFF"/>
              </a:solidFill>
              <a:latin typeface="Arial" charset="0"/>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latin typeface="Arial" charset="0"/>
              </a:rPr>
              <a:t>let’s look at the question from the anthropological </a:t>
            </a:r>
          </a:p>
          <a:p>
            <a:pPr algn="ctr" eaLnBrk="0" hangingPunct="0">
              <a:spcAft>
                <a:spcPts val="500"/>
              </a:spcAft>
            </a:pPr>
            <a:r>
              <a:rPr kumimoji="1" lang="en-US" sz="9600" b="1" dirty="0">
                <a:latin typeface="Arial" charset="0"/>
              </a:rPr>
              <a:t>holistic</a:t>
            </a:r>
          </a:p>
          <a:p>
            <a:pPr algn="ctr" eaLnBrk="0" hangingPunct="0">
              <a:spcAft>
                <a:spcPts val="500"/>
              </a:spcAft>
            </a:pPr>
            <a:r>
              <a:rPr kumimoji="1" lang="en-US" sz="3600" b="1" dirty="0">
                <a:latin typeface="Arial" charset="0"/>
              </a:rPr>
              <a:t>point of view . . .</a:t>
            </a:r>
            <a:endParaRPr kumimoji="1" lang="en-US" sz="4400" b="1" dirty="0">
              <a:latin typeface="Arial" charset="0"/>
            </a:endParaRPr>
          </a:p>
        </p:txBody>
      </p:sp>
    </p:spTree>
    <p:extLst>
      <p:ext uri="{BB962C8B-B14F-4D97-AF65-F5344CB8AC3E}">
        <p14:creationId xmlns:p14="http://schemas.microsoft.com/office/powerpoint/2010/main" val="785351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133667" y="2030158"/>
            <a:ext cx="6908800" cy="820674"/>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chemeClr val="bg1">
                    <a:lumMod val="65000"/>
                  </a:schemeClr>
                </a:solidFill>
                <a:latin typeface="Arial" charset="0"/>
              </a:rPr>
              <a:t>BUT . . .</a:t>
            </a:r>
            <a:endParaRPr kumimoji="1" lang="en-US" sz="4400" b="1" dirty="0">
              <a:solidFill>
                <a:schemeClr val="bg1">
                  <a:lumMod val="65000"/>
                </a:schemeClr>
              </a:solidFill>
              <a:latin typeface="Arial" charset="0"/>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let’s look at the question from the anthropological </a:t>
            </a:r>
          </a:p>
          <a:p>
            <a:pPr algn="ctr" eaLnBrk="0" hangingPunct="0">
              <a:spcAft>
                <a:spcPts val="500"/>
              </a:spcAft>
            </a:pPr>
            <a:r>
              <a:rPr kumimoji="1" lang="en-US" sz="9600" b="1" dirty="0">
                <a:solidFill>
                  <a:srgbClr val="FF0000"/>
                </a:solidFill>
                <a:latin typeface="Arial" charset="0"/>
              </a:rPr>
              <a:t>holistic</a:t>
            </a:r>
          </a:p>
          <a:p>
            <a:pPr algn="ctr" eaLnBrk="0" hangingPunct="0">
              <a:spcAft>
                <a:spcPts val="500"/>
              </a:spcAft>
            </a:pPr>
            <a:r>
              <a:rPr kumimoji="1" lang="en-US" sz="3600" b="1" dirty="0">
                <a:solidFill>
                  <a:srgbClr val="FFFFFF"/>
                </a:solidFill>
                <a:latin typeface="Arial" charset="0"/>
              </a:rPr>
              <a:t>point of view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4343082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a:t>
            </a:r>
            <a:r>
              <a:rPr lang="en-US" sz="3200" b="1" dirty="0" err="1"/>
              <a:t>of</a:t>
            </a:r>
            <a:r>
              <a:rPr lang="en-US" sz="2400" b="1" baseline="30000" dirty="0" err="1">
                <a:cs typeface="Arial" panose="020B0604020202020204" pitchFamily="34" charset="0"/>
              </a:rPr>
              <a:t>˄</a:t>
            </a:r>
            <a:r>
              <a:rPr lang="en-US" sz="3200" b="1" dirty="0" err="1"/>
              <a:t>Anthropology</a:t>
            </a:r>
            <a:endParaRPr lang="en-US" sz="3200" b="1" dirty="0">
              <a:solidFill>
                <a:srgbClr val="000000"/>
              </a:solidFill>
              <a:latin typeface="Arial" charset="0"/>
            </a:endParaRPr>
          </a:p>
        </p:txBody>
      </p:sp>
      <p:sp>
        <p:nvSpPr>
          <p:cNvPr id="2" name="Rectangle 1"/>
          <p:cNvSpPr/>
          <p:nvPr/>
        </p:nvSpPr>
        <p:spPr>
          <a:xfrm rot="20797098">
            <a:off x="4635030" y="1454863"/>
            <a:ext cx="1915909" cy="769441"/>
          </a:xfrm>
          <a:prstGeom prst="rect">
            <a:avLst/>
          </a:prstGeom>
        </p:spPr>
        <p:txBody>
          <a:bodyPr wrap="none">
            <a:spAutoFit/>
          </a:bodyPr>
          <a:lstStyle/>
          <a:p>
            <a:r>
              <a:rPr lang="en-US" sz="4400" b="1" dirty="0">
                <a:latin typeface="Brush Script MT" panose="03060802040406070304" pitchFamily="66" charset="0"/>
              </a:rPr>
              <a:t>American</a:t>
            </a:r>
            <a:endParaRPr lang="en-US" sz="4400" dirty="0">
              <a:latin typeface="Brush Script MT" panose="03060802040406070304" pitchFamily="66" charset="0"/>
            </a:endParaRPr>
          </a:p>
        </p:txBody>
      </p:sp>
    </p:spTree>
    <p:extLst>
      <p:ext uri="{BB962C8B-B14F-4D97-AF65-F5344CB8AC3E}">
        <p14:creationId xmlns:p14="http://schemas.microsoft.com/office/powerpoint/2010/main" val="276888623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137877"/>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a:t>
            </a:r>
            <a:r>
              <a:rPr kumimoji="1" lang="en-US" sz="3600" b="1" dirty="0">
                <a:solidFill>
                  <a:srgbClr val="FF0000"/>
                </a:solidFill>
                <a:latin typeface="Arial" charset="0"/>
              </a:rPr>
              <a:t>holistic</a:t>
            </a:r>
            <a:r>
              <a:rPr kumimoji="1" lang="en-US" sz="3600" b="1" dirty="0">
                <a:solidFill>
                  <a:srgbClr val="FFFFFF"/>
                </a:solidFill>
                <a:latin typeface="Arial" charset="0"/>
              </a:rPr>
              <a:t> view would also consider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4496401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834559"/>
            <a:ext cx="7668684" cy="4524315"/>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400" b="1" dirty="0">
                <a:solidFill>
                  <a:srgbClr val="FFFFFF"/>
                </a:solidFill>
                <a:latin typeface="Verdana" pitchFamily="34" charset="0"/>
              </a:rPr>
              <a:t>feeding can promote the survival and reproduction of the not-quite-fittest</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one research group found that birds fed during winter subsequently laid a smaller number of eggs that had lower hatching success and ultimately fledged fewer young than birds that weren’t fed at all</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the offspring that did fledge weighed less and had a lower survival rate than the young of unfed birds</a:t>
            </a:r>
            <a:endParaRPr kumimoji="1" lang="en-US"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977891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0353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both species [in two U.K. studies], when they had access to bird food, laid fewer eggs, had lower hatching success, and ultimately had fewer chicks fledged</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feeding an irresistible diet that was unbalanced – too high in fat to produce high-quality eggs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9903710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9972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bird feeding allowed individuals with a lower reproductive capacity which ordinarily would not survive the winter the chance to nest</a:t>
            </a:r>
          </a:p>
          <a:p>
            <a:pPr marL="228600" indent="-228600" eaLnBrk="0" hangingPunct="0">
              <a:buFontTx/>
              <a:buChar char="•"/>
              <a:tabLst>
                <a:tab pos="231775" algn="l"/>
              </a:tabLst>
              <a:defRPr/>
            </a:pP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the feeders may be in poor quality nesting habitat – leading the birds to choose these suboptimal sites as nesting areas in the spring</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7134807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293304"/>
            <a:ext cx="7668684" cy="3416320"/>
          </a:xfrm>
          <a:prstGeom prst="rect">
            <a:avLst/>
          </a:prstGeom>
          <a:noFill/>
          <a:ln w="9525">
            <a:noFill/>
            <a:miter lim="800000"/>
            <a:headEnd/>
            <a:tailEnd/>
          </a:ln>
        </p:spPr>
        <p:txBody>
          <a:bodyPr wrap="square" anchor="ctr">
            <a:spAutoFit/>
          </a:bodyPr>
          <a:lstStyle/>
          <a:p>
            <a:pPr eaLnBrk="0" hangingPunct="0">
              <a:tabLst>
                <a:tab pos="231775" algn="l"/>
              </a:tabLst>
              <a:defRPr/>
            </a:pPr>
            <a:r>
              <a:rPr kumimoji="1" lang="en-US" sz="3600" b="1" dirty="0">
                <a:solidFill>
                  <a:srgbClr val="FFFFFF"/>
                </a:solidFill>
                <a:latin typeface="Verdana" pitchFamily="34" charset="0"/>
              </a:rPr>
              <a:t>So from the </a:t>
            </a:r>
            <a:r>
              <a:rPr kumimoji="1" lang="en-US" sz="3600" b="1" dirty="0">
                <a:solidFill>
                  <a:srgbClr val="FF0000"/>
                </a:solidFill>
                <a:latin typeface="Verdana" pitchFamily="34" charset="0"/>
              </a:rPr>
              <a:t>holistic</a:t>
            </a:r>
            <a:r>
              <a:rPr kumimoji="1" lang="en-US" sz="3600" b="1" dirty="0">
                <a:solidFill>
                  <a:srgbClr val="FFFFFF"/>
                </a:solidFill>
                <a:latin typeface="Verdana" pitchFamily="34" charset="0"/>
              </a:rPr>
              <a:t> view, one must look at things like the impacts of bird feeding not only on the survival </a:t>
            </a:r>
          </a:p>
          <a:p>
            <a:pPr algn="ctr" eaLnBrk="0" hangingPunct="0">
              <a:tabLst>
                <a:tab pos="231775" algn="l"/>
              </a:tabLst>
              <a:defRPr/>
            </a:pPr>
            <a:r>
              <a:rPr kumimoji="1" lang="en-US" sz="3600" b="1" i="1" dirty="0">
                <a:solidFill>
                  <a:srgbClr val="FFFFFF"/>
                </a:solidFill>
                <a:latin typeface="Verdana" pitchFamily="34" charset="0"/>
              </a:rPr>
              <a:t>of the birds fed</a:t>
            </a:r>
            <a:r>
              <a:rPr kumimoji="1" lang="en-US" sz="3600" b="1" dirty="0">
                <a:solidFill>
                  <a:srgbClr val="FFFFFF"/>
                </a:solidFill>
                <a:latin typeface="Verdana" pitchFamily="34" charset="0"/>
              </a:rPr>
              <a:t>, </a:t>
            </a:r>
          </a:p>
          <a:p>
            <a:pPr eaLnBrk="0" hangingPunct="0">
              <a:tabLst>
                <a:tab pos="231775" algn="l"/>
              </a:tabLst>
              <a:defRPr/>
            </a:pPr>
            <a:r>
              <a:rPr kumimoji="1" lang="en-US" sz="3600" b="1" dirty="0">
                <a:solidFill>
                  <a:srgbClr val="FFFFFF"/>
                </a:solidFill>
                <a:latin typeface="Verdana" pitchFamily="34" charset="0"/>
              </a:rPr>
              <a:t>but also on things like . . . </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9"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Tree>
    <p:extLst>
      <p:ext uri="{BB962C8B-B14F-4D97-AF65-F5344CB8AC3E}">
        <p14:creationId xmlns:p14="http://schemas.microsoft.com/office/powerpoint/2010/main" val="18707863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1107681"/>
            <a:ext cx="7668684" cy="5139869"/>
          </a:xfrm>
          <a:prstGeom prst="rect">
            <a:avLst/>
          </a:prstGeom>
          <a:noFill/>
          <a:ln w="9525">
            <a:noFill/>
            <a:miter lim="800000"/>
            <a:headEnd/>
            <a:tailEnd/>
          </a:ln>
        </p:spPr>
        <p:txBody>
          <a:bodyPr wrap="square" anchor="ctr">
            <a:spAutoFit/>
          </a:bodyPr>
          <a:lstStyle/>
          <a:p>
            <a:pPr lvl="1" eaLnBrk="0" hangingPunct="0">
              <a:tabLst>
                <a:tab pos="231775" algn="l"/>
              </a:tabLst>
              <a:defRPr/>
            </a:pPr>
            <a:r>
              <a:rPr kumimoji="1" lang="en-US" sz="2000" b="1" dirty="0">
                <a:solidFill>
                  <a:srgbClr val="FFFFFF">
                    <a:lumMod val="65000"/>
                  </a:srgbClr>
                </a:solidFill>
                <a:latin typeface="Verdana" pitchFamily="34" charset="0"/>
              </a:rPr>
              <a:t> </a:t>
            </a: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overall reproductive success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other factors such as disease transmission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species range expansion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population trajectories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and the long-range evolutionary effects on the species</a:t>
            </a:r>
          </a:p>
        </p:txBody>
      </p:sp>
      <p:sp>
        <p:nvSpPr>
          <p:cNvPr id="7" name="Rectangle 3"/>
          <p:cNvSpPr>
            <a:spLocks noChangeArrowheads="1"/>
          </p:cNvSpPr>
          <p:nvPr/>
        </p:nvSpPr>
        <p:spPr bwMode="auto">
          <a:xfrm>
            <a:off x="694267" y="361950"/>
            <a:ext cx="7721600" cy="8001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121842842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800" y="3326352"/>
            <a:ext cx="6908800" cy="11848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5400" b="1" i="0" u="none" strike="noStrike" kern="1200" cap="none" spc="0" normalizeH="0" baseline="0" noProof="0" dirty="0">
                <a:ln>
                  <a:noFill/>
                </a:ln>
                <a:solidFill>
                  <a:srgbClr val="FFFFFF"/>
                </a:solidFill>
                <a:effectLst/>
                <a:uLnTx/>
                <a:uFillTx/>
                <a:latin typeface="Arial" charset="0"/>
                <a:ea typeface="+mn-ea"/>
                <a:cs typeface="+mn-cs"/>
              </a:rPr>
              <a:t>So what to do . . . ?</a:t>
            </a:r>
            <a:endParaRPr kumimoji="1" lang="en-US" sz="6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5593316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pic>
        <p:nvPicPr>
          <p:cNvPr id="5" name="Picture 4" descr="Text&#10;&#10;Description automatically generated">
            <a:extLst>
              <a:ext uri="{FF2B5EF4-FFF2-40B4-BE49-F238E27FC236}">
                <a16:creationId xmlns:a16="http://schemas.microsoft.com/office/drawing/2014/main" id="{B1E1941D-03BD-4472-AF92-692E45EFC915}"/>
              </a:ext>
            </a:extLst>
          </p:cNvPr>
          <p:cNvPicPr>
            <a:picLocks noChangeAspect="1"/>
          </p:cNvPicPr>
          <p:nvPr/>
        </p:nvPicPr>
        <p:blipFill>
          <a:blip r:embed="rId5"/>
          <a:stretch>
            <a:fillRect/>
          </a:stretch>
        </p:blipFill>
        <p:spPr>
          <a:xfrm>
            <a:off x="936820" y="3725861"/>
            <a:ext cx="7315200" cy="2346385"/>
          </a:xfrm>
          <a:prstGeom prst="rect">
            <a:avLst/>
          </a:prstGeom>
          <a:noFill/>
          <a:ln w="50800">
            <a:solidFill>
              <a:srgbClr val="A0BDE2"/>
            </a:solidFill>
          </a:ln>
        </p:spPr>
      </p:pic>
    </p:spTree>
    <p:extLst>
      <p:ext uri="{BB962C8B-B14F-4D97-AF65-F5344CB8AC3E}">
        <p14:creationId xmlns:p14="http://schemas.microsoft.com/office/powerpoint/2010/main" val="117391740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BB245D-D16F-CAEE-203E-8357ED500ECF}"/>
              </a:ext>
            </a:extLst>
          </p:cNvPr>
          <p:cNvPicPr>
            <a:picLocks noChangeAspect="1"/>
          </p:cNvPicPr>
          <p:nvPr/>
        </p:nvPicPr>
        <p:blipFill>
          <a:blip r:embed="rId3"/>
          <a:stretch>
            <a:fillRect/>
          </a:stretch>
        </p:blipFill>
        <p:spPr>
          <a:xfrm>
            <a:off x="1664301" y="442896"/>
            <a:ext cx="5853032" cy="6415103"/>
          </a:xfrm>
          <a:prstGeom prst="rect">
            <a:avLst/>
          </a:prstGeom>
        </p:spPr>
      </p:pic>
      <p:sp>
        <p:nvSpPr>
          <p:cNvPr id="6" name="TextBox 5">
            <a:extLst>
              <a:ext uri="{FF2B5EF4-FFF2-40B4-BE49-F238E27FC236}">
                <a16:creationId xmlns:a16="http://schemas.microsoft.com/office/drawing/2014/main" id="{651EB0D0-EE85-0376-6D24-A9EB27E07C42}"/>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4"/>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34490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43276" y="1940570"/>
            <a:ext cx="7315200" cy="3244158"/>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Looking at the bird situation even more </a:t>
            </a:r>
            <a:r>
              <a:rPr kumimoji="1" lang="en-US" sz="2800" b="1" i="1" u="none" strike="noStrike" kern="1200" cap="none" spc="0" normalizeH="0" baseline="0" noProof="0" dirty="0">
                <a:ln>
                  <a:noFill/>
                </a:ln>
                <a:solidFill>
                  <a:srgbClr val="FF0000"/>
                </a:solidFill>
                <a:effectLst/>
                <a:uLnTx/>
                <a:uFillTx/>
                <a:latin typeface="Arial" charset="0"/>
                <a:ea typeface="+mn-ea"/>
                <a:cs typeface="+mn-cs"/>
              </a:rPr>
              <a:t>holistically</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other studies show that urban birds are also better off </a:t>
            </a:r>
            <a:r>
              <a:rPr kumimoji="1" lang="en-US" sz="2000" b="1" i="0" u="none" strike="noStrike" kern="1200" cap="none" spc="0" normalizeH="0" baseline="0" noProof="0" dirty="0">
                <a:ln>
                  <a:noFill/>
                </a:ln>
                <a:solidFill>
                  <a:srgbClr val="FFFFFF"/>
                </a:solidFill>
                <a:effectLst/>
                <a:uLnTx/>
                <a:uFillTx/>
                <a:latin typeface="Arial" charset="0"/>
                <a:ea typeface="+mn-ea"/>
                <a:cs typeface="+mn-cs"/>
              </a:rPr>
              <a:t>(genetically and otherwise)</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living in wealthier neighborhoods than living in poorer neighborhoods . . . .</a:t>
            </a:r>
          </a:p>
        </p:txBody>
      </p:sp>
      <p:sp>
        <p:nvSpPr>
          <p:cNvPr id="2" name="TextBox 1">
            <a:extLst>
              <a:ext uri="{FF2B5EF4-FFF2-40B4-BE49-F238E27FC236}">
                <a16:creationId xmlns:a16="http://schemas.microsoft.com/office/drawing/2014/main" id="{5978FCEE-148D-8ACC-7017-79B756AA7550}"/>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1972834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FF0000"/>
                </a:solidFill>
              </a:rPr>
              <a:t>1.	</a:t>
            </a:r>
            <a:r>
              <a:rPr lang="en-US" sz="2400" dirty="0">
                <a:solidFill>
                  <a:srgbClr val="FF0000"/>
                </a:solidFill>
              </a:rPr>
              <a:t>the</a:t>
            </a:r>
            <a:r>
              <a:rPr lang="en-US" dirty="0">
                <a:solidFill>
                  <a:srgbClr val="FF0000"/>
                </a:solidFill>
              </a:rPr>
              <a:t> </a:t>
            </a:r>
            <a:r>
              <a:rPr lang="en-US" b="1" dirty="0">
                <a:solidFill>
                  <a:srgbClr val="FF0000"/>
                </a:solidFill>
              </a:rPr>
              <a:t>four fields </a:t>
            </a:r>
            <a:r>
              <a:rPr lang="en-US" sz="2400" dirty="0">
                <a:solidFill>
                  <a:srgbClr val="FF0000"/>
                </a:solidFill>
              </a:rPr>
              <a:t>of general anthropology</a:t>
            </a:r>
            <a:endParaRPr lang="en-US" b="1" dirty="0">
              <a:solidFill>
                <a:srgbClr val="FF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of Anthropology</a:t>
            </a:r>
            <a:endParaRPr lang="en-US" sz="3200" b="1" dirty="0">
              <a:solidFill>
                <a:srgbClr val="000000"/>
              </a:solidFill>
              <a:latin typeface="Arial" charset="0"/>
            </a:endParaRPr>
          </a:p>
        </p:txBody>
      </p:sp>
      <p:sp>
        <p:nvSpPr>
          <p:cNvPr id="4" name="Right Arrow 3"/>
          <p:cNvSpPr/>
          <p:nvPr/>
        </p:nvSpPr>
        <p:spPr bwMode="auto">
          <a:xfrm>
            <a:off x="332071" y="28674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Rectangle 1"/>
          <p:cNvSpPr/>
          <p:nvPr/>
        </p:nvSpPr>
        <p:spPr>
          <a:xfrm>
            <a:off x="1675523" y="1482961"/>
            <a:ext cx="5812617" cy="461665"/>
          </a:xfrm>
          <a:prstGeom prst="rect">
            <a:avLst/>
          </a:prstGeom>
        </p:spPr>
        <p:txBody>
          <a:bodyPr wrap="none">
            <a:spAutoFit/>
          </a:bodyPr>
          <a:lstStyle/>
          <a:p>
            <a:r>
              <a:rPr lang="en-US" sz="2400" b="1" dirty="0"/>
              <a:t>First let’s have a brief look at the other</a:t>
            </a:r>
            <a:endParaRPr lang="en-US" sz="2400" dirty="0"/>
          </a:p>
        </p:txBody>
      </p:sp>
    </p:spTree>
    <p:extLst>
      <p:ext uri="{BB962C8B-B14F-4D97-AF65-F5344CB8AC3E}">
        <p14:creationId xmlns:p14="http://schemas.microsoft.com/office/powerpoint/2010/main" val="314266382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08522" y="1274993"/>
            <a:ext cx="7543800" cy="4632924"/>
          </a:xfrm>
          <a:prstGeom prst="rect">
            <a:avLst/>
          </a:prstGeom>
          <a:noFill/>
          <a:ln w="28575">
            <a:noFill/>
            <a:miter lim="800000"/>
            <a:headEnd/>
            <a:tailEnd/>
          </a:ln>
        </p:spPr>
        <p:txBody>
          <a:bodyPr wrap="square" anchor="ctr">
            <a:no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Urban birds, like people, are better off in more prosperous neighborhoods than in poor and marginal areas as “patterns of income inequality . . . carry over to influence urban biodiversity” as human inequality  creates barriers to wildlife movement.</a:t>
            </a:r>
          </a:p>
        </p:txBody>
      </p:sp>
      <p:sp>
        <p:nvSpPr>
          <p:cNvPr id="2" name="TextBox 1">
            <a:extLst>
              <a:ext uri="{FF2B5EF4-FFF2-40B4-BE49-F238E27FC236}">
                <a16:creationId xmlns:a16="http://schemas.microsoft.com/office/drawing/2014/main" id="{9745FA96-6FB1-E2B5-10D2-71B9485E05B9}"/>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95174501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08525" y="1306746"/>
            <a:ext cx="7543800" cy="1951496"/>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 . . Like a wall or a highway, systemic racism creates a barrier to wildlife movement.”*</a:t>
            </a:r>
          </a:p>
        </p:txBody>
      </p:sp>
      <p:sp>
        <p:nvSpPr>
          <p:cNvPr id="2" name="TextBox 1">
            <a:extLst>
              <a:ext uri="{FF2B5EF4-FFF2-40B4-BE49-F238E27FC236}">
                <a16:creationId xmlns:a16="http://schemas.microsoft.com/office/drawing/2014/main" id="{5978FCEE-148D-8ACC-7017-79B756AA7550}"/>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
        <p:nvSpPr>
          <p:cNvPr id="4" name="Rectangle 3">
            <a:extLst>
              <a:ext uri="{FF2B5EF4-FFF2-40B4-BE49-F238E27FC236}">
                <a16:creationId xmlns:a16="http://schemas.microsoft.com/office/drawing/2014/main" id="{4EF5B9EF-949E-E049-1406-2C3C4DEA1816}"/>
              </a:ext>
            </a:extLst>
          </p:cNvPr>
          <p:cNvSpPr>
            <a:spLocks noChangeArrowheads="1"/>
          </p:cNvSpPr>
          <p:nvPr/>
        </p:nvSpPr>
        <p:spPr bwMode="auto">
          <a:xfrm>
            <a:off x="808522" y="3838190"/>
            <a:ext cx="7543800" cy="1951496"/>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In many communities, “The birds were ‘an indicator of these broader conditions that are effectively bad for people.’”*</a:t>
            </a:r>
          </a:p>
        </p:txBody>
      </p:sp>
    </p:spTree>
    <p:extLst>
      <p:ext uri="{BB962C8B-B14F-4D97-AF65-F5344CB8AC3E}">
        <p14:creationId xmlns:p14="http://schemas.microsoft.com/office/powerpoint/2010/main" val="86928109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6250D"/>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838450"/>
            <a:ext cx="7721600" cy="2095500"/>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another simple,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but important,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example . . .</a:t>
            </a:r>
          </a:p>
        </p:txBody>
      </p:sp>
    </p:spTree>
    <p:extLst>
      <p:ext uri="{BB962C8B-B14F-4D97-AF65-F5344CB8AC3E}">
        <p14:creationId xmlns:p14="http://schemas.microsoft.com/office/powerpoint/2010/main" val="143101493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A2A1A"/>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pic>
        <p:nvPicPr>
          <p:cNvPr id="2" name="Picture 1">
            <a:extLst>
              <a:ext uri="{FF2B5EF4-FFF2-40B4-BE49-F238E27FC236}">
                <a16:creationId xmlns:a16="http://schemas.microsoft.com/office/drawing/2014/main" id="{0B1F1FD2-3AC0-0433-6140-5251D5947091}"/>
              </a:ext>
            </a:extLst>
          </p:cNvPr>
          <p:cNvPicPr>
            <a:picLocks noChangeAspect="1"/>
          </p:cNvPicPr>
          <p:nvPr/>
        </p:nvPicPr>
        <p:blipFill>
          <a:blip r:embed="rId2"/>
          <a:stretch>
            <a:fillRect/>
          </a:stretch>
        </p:blipFill>
        <p:spPr>
          <a:xfrm>
            <a:off x="1696528" y="-4183"/>
            <a:ext cx="5732859" cy="6858000"/>
          </a:xfrm>
          <a:prstGeom prst="rect">
            <a:avLst/>
          </a:prstGeom>
        </p:spPr>
      </p:pic>
      <p:sp>
        <p:nvSpPr>
          <p:cNvPr id="3" name="Text Box 2">
            <a:extLst>
              <a:ext uri="{FF2B5EF4-FFF2-40B4-BE49-F238E27FC236}">
                <a16:creationId xmlns:a16="http://schemas.microsoft.com/office/drawing/2014/main" id="{6D46005E-0C86-76E7-5EA7-26BCB896F0FF}"/>
              </a:ext>
            </a:extLst>
          </p:cNvPr>
          <p:cNvSpPr txBox="1">
            <a:spLocks noChangeArrowheads="1"/>
          </p:cNvSpPr>
          <p:nvPr/>
        </p:nvSpPr>
        <p:spPr bwMode="auto">
          <a:xfrm>
            <a:off x="2490084" y="6584311"/>
            <a:ext cx="41873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https://commons.wikimedia.org/wiki/File:Dante_Gabriel_Rossetti_-_Washing_Hands.jpg</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1D6D9542-922A-C870-768A-9DE6C7EEF7F4}"/>
              </a:ext>
            </a:extLst>
          </p:cNvPr>
          <p:cNvSpPr txBox="1"/>
          <p:nvPr/>
        </p:nvSpPr>
        <p:spPr>
          <a:xfrm>
            <a:off x="2285996" y="5912936"/>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hlinkClick r:id="rId3"/>
              </a:rPr>
              <a:t>Washing Hands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1865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tooltip="w:en:Dante Gabriel Rossetti"/>
              </a:rPr>
              <a:t>Dante Gabriel Rossetti</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(1828–1882)</a:t>
            </a:r>
          </a:p>
        </p:txBody>
      </p:sp>
    </p:spTree>
    <p:extLst>
      <p:ext uri="{BB962C8B-B14F-4D97-AF65-F5344CB8AC3E}">
        <p14:creationId xmlns:p14="http://schemas.microsoft.com/office/powerpoint/2010/main" val="30230824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6250D"/>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With COVID-19 handwashing became a focused feature of life and most now recognize that handwashing in general is of tremendous importance for both the individual and for society in general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96335849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163624"/>
            <a:ext cx="9052560" cy="6347877"/>
          </a:xfrm>
          <a:prstGeom prst="rect">
            <a:avLst/>
          </a:prstGeom>
        </p:spPr>
      </p:pic>
      <p:sp>
        <p:nvSpPr>
          <p:cNvPr id="8" name="Text Box 2"/>
          <p:cNvSpPr txBox="1">
            <a:spLocks noChangeArrowheads="1"/>
          </p:cNvSpPr>
          <p:nvPr/>
        </p:nvSpPr>
        <p:spPr bwMode="auto">
          <a:xfrm>
            <a:off x="2984182" y="6565461"/>
            <a:ext cx="310373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3"/>
              </a:rPr>
              <a:t>https://www.cdc.gov/handwashing/when-how-handwashing.html</a:t>
            </a:r>
            <a:endParaRPr kumimoji="1" lang="en-US" sz="800" dirty="0">
              <a:solidFill>
                <a:srgbClr val="99CC00"/>
              </a:solidFill>
              <a:latin typeface="Arial" charset="0"/>
            </a:endParaRPr>
          </a:p>
        </p:txBody>
      </p:sp>
      <p:sp>
        <p:nvSpPr>
          <p:cNvPr id="3" name="Rectangle 2"/>
          <p:cNvSpPr/>
          <p:nvPr/>
        </p:nvSpPr>
        <p:spPr>
          <a:xfrm>
            <a:off x="778906" y="648618"/>
            <a:ext cx="7612982" cy="461665"/>
          </a:xfrm>
          <a:prstGeom prst="rect">
            <a:avLst/>
          </a:prstGeom>
        </p:spPr>
        <p:txBody>
          <a:bodyPr wrap="none">
            <a:spAutoFit/>
          </a:bodyPr>
          <a:lstStyle/>
          <a:p>
            <a:r>
              <a:rPr kumimoji="1" lang="en-US" sz="2400" b="1" dirty="0">
                <a:solidFill>
                  <a:srgbClr val="FF0000"/>
                </a:solidFill>
                <a:latin typeface="Verdana" pitchFamily="34" charset="0"/>
              </a:rPr>
              <a:t>The U.S. CDC issues lots of instructions . . .</a:t>
            </a:r>
            <a:endParaRPr lang="en-US" sz="2400" dirty="0"/>
          </a:p>
        </p:txBody>
      </p:sp>
    </p:spTree>
    <p:extLst>
      <p:ext uri="{BB962C8B-B14F-4D97-AF65-F5344CB8AC3E}">
        <p14:creationId xmlns:p14="http://schemas.microsoft.com/office/powerpoint/2010/main" val="174471896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Question:</a:t>
            </a:r>
          </a:p>
          <a:p>
            <a:pPr algn="ctr" eaLnBrk="0" hangingPunct="0">
              <a:lnSpc>
                <a:spcPct val="120000"/>
              </a:lnSpc>
            </a:pPr>
            <a:r>
              <a:rPr kumimoji="1" lang="en-US" sz="3600" b="1" dirty="0">
                <a:solidFill>
                  <a:srgbClr val="FFFFFF"/>
                </a:solidFill>
                <a:latin typeface="Verdana" pitchFamily="34" charset="0"/>
              </a:rPr>
              <a:t>Does it make any difference if you wash your hands with cold water or warm water?</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7287065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chemeClr val="bg1"/>
                </a:solidFill>
                <a:latin typeface="Verdana" pitchFamily="34" charset="0"/>
              </a:rPr>
              <a:t>?</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solidFill>
                  <a:schemeClr val="bg1"/>
                </a:solidFill>
                <a:latin typeface="Verdana" pitchFamily="34" charset="0"/>
              </a:rPr>
              <a:t>?</a:t>
            </a:r>
          </a:p>
          <a:p>
            <a:pPr algn="ctr" eaLnBrk="0" hangingPunct="0">
              <a:lnSpc>
                <a:spcPct val="120000"/>
              </a:lnSpc>
            </a:pPr>
            <a:r>
              <a:rPr kumimoji="1" lang="en-US" sz="2000" b="1" dirty="0">
                <a:solidFill>
                  <a:srgbClr val="FFFFFF"/>
                </a:solidFill>
                <a:latin typeface="Verdana" pitchFamily="34" charset="0"/>
              </a:rPr>
              <a:t>(REM: Anthropologists look at things holistically)</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02259548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rgbClr val="FF0000"/>
                </a:solidFill>
                <a:latin typeface="Verdana" pitchFamily="34" charset="0"/>
              </a:rPr>
              <a:t>No</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latin typeface="Verdana" pitchFamily="34" charset="0"/>
              </a:rPr>
              <a:t>Yes</a:t>
            </a:r>
          </a:p>
          <a:p>
            <a:pPr algn="ctr" eaLnBrk="0" hangingPunct="0">
              <a:lnSpc>
                <a:spcPct val="120000"/>
              </a:lnSpc>
            </a:pPr>
            <a:r>
              <a:rPr kumimoji="1" lang="en-US" sz="2000" b="1" dirty="0">
                <a:solidFill>
                  <a:srgbClr val="FFFFFF"/>
                </a:solidFill>
                <a:latin typeface="Verdana" pitchFamily="34" charset="0"/>
              </a:rPr>
              <a:t>(REM: Anthropologists look at things </a:t>
            </a:r>
            <a:r>
              <a:rPr kumimoji="1" lang="en-US" sz="2000" b="1" dirty="0">
                <a:solidFill>
                  <a:srgbClr val="FF0000"/>
                </a:solidFill>
                <a:latin typeface="Verdana" pitchFamily="34" charset="0"/>
              </a:rPr>
              <a:t>holistically</a:t>
            </a:r>
            <a:r>
              <a:rPr kumimoji="1" lang="en-US" sz="2000" b="1" dirty="0">
                <a:solidFill>
                  <a:srgbClr val="FFFFFF"/>
                </a:solidFill>
                <a:latin typeface="Verdana" pitchFamily="34" charset="0"/>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7099848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rgbClr val="FF0000"/>
                </a:solidFill>
                <a:latin typeface="Verdana" pitchFamily="34" charset="0"/>
              </a:rPr>
              <a:t>No</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solidFill>
                  <a:srgbClr val="FF0000"/>
                </a:solidFill>
                <a:latin typeface="Verdana" pitchFamily="34" charset="0"/>
              </a:rPr>
              <a:t>Yes</a:t>
            </a:r>
          </a:p>
          <a:p>
            <a:pPr algn="ctr" eaLnBrk="0" hangingPunct="0">
              <a:lnSpc>
                <a:spcPct val="120000"/>
              </a:lnSpc>
            </a:pPr>
            <a:r>
              <a:rPr kumimoji="1" lang="en-US" sz="2000" b="1" dirty="0">
                <a:solidFill>
                  <a:srgbClr val="FFFFFF"/>
                </a:solidFill>
                <a:latin typeface="Verdana" pitchFamily="34" charset="0"/>
              </a:rPr>
              <a:t>(REM: Anthropologists look at things </a:t>
            </a:r>
            <a:r>
              <a:rPr kumimoji="1" lang="en-US" sz="2000" b="1" dirty="0">
                <a:solidFill>
                  <a:srgbClr val="FF0000"/>
                </a:solidFill>
                <a:latin typeface="Verdana" pitchFamily="34" charset="0"/>
              </a:rPr>
              <a:t>holistically</a:t>
            </a:r>
            <a:r>
              <a:rPr kumimoji="1" lang="en-US" sz="2000" b="1" dirty="0">
                <a:solidFill>
                  <a:srgbClr val="FFFFFF"/>
                </a:solidFill>
                <a:latin typeface="Verdana" pitchFamily="34" charset="0"/>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1188364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6" y="167152"/>
            <a:ext cx="8686800" cy="6515100"/>
          </a:xfrm>
          <a:prstGeom prst="rect">
            <a:avLst/>
          </a:prstGeom>
        </p:spPr>
      </p:pic>
      <p:sp>
        <p:nvSpPr>
          <p:cNvPr id="14" name="Rectangle 13"/>
          <p:cNvSpPr/>
          <p:nvPr/>
        </p:nvSpPr>
        <p:spPr>
          <a:xfrm>
            <a:off x="1372394" y="6564260"/>
            <a:ext cx="6404317" cy="215444"/>
          </a:xfrm>
          <a:prstGeom prst="rect">
            <a:avLst/>
          </a:prstGeom>
        </p:spPr>
        <p:txBody>
          <a:bodyPr wrap="none">
            <a:spAutoFit/>
          </a:bodyPr>
          <a:lstStyle/>
          <a:p>
            <a:r>
              <a:rPr lang="en-US" sz="800" dirty="0">
                <a:hlinkClick r:id="rId3"/>
              </a:rPr>
              <a:t>https://slideplayer.com/slide/2407456/9/images/66/Four+Field+Approach+SOCIAL+ARCHAEOLOGY+AND+CULTURAL+PHYSICAL.jpg</a:t>
            </a:r>
            <a:endParaRPr lang="en-US" sz="800"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10245"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782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550" y="2112614"/>
            <a:ext cx="8153400" cy="2431435"/>
          </a:xfrm>
          <a:prstGeom prst="rect">
            <a:avLst/>
          </a:prstGeom>
          <a:solidFill>
            <a:srgbClr val="FFFFFF">
              <a:alpha val="54000"/>
            </a:srgbClr>
          </a:solidFill>
          <a:ln w="76200">
            <a:solidFill>
              <a:srgbClr val="C00000"/>
            </a:solidFill>
          </a:ln>
        </p:spPr>
        <p:txBody>
          <a:bodyPr wrap="square" lIns="228600" tIns="228600" rIns="228600" bIns="228600">
            <a:spAutoFit/>
          </a:bodyPr>
          <a:lstStyle/>
          <a:p>
            <a:pPr algn="ctr"/>
            <a:r>
              <a:rPr lang="en-US" sz="3200" b="1" dirty="0"/>
              <a:t>US scientists say they have poured cold water on the theory that washing hands with hot water kills more germs than unheated water.</a:t>
            </a:r>
          </a:p>
        </p:txBody>
      </p:sp>
    </p:spTree>
    <p:extLst>
      <p:ext uri="{BB962C8B-B14F-4D97-AF65-F5344CB8AC3E}">
        <p14:creationId xmlns:p14="http://schemas.microsoft.com/office/powerpoint/2010/main" val="9344409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46411"/>
            <a:ext cx="610936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http://jfoodprotection.org/doi/pdf/10.4315/0362-028X.JFP-16-370</a:t>
            </a:r>
            <a:r>
              <a:rPr kumimoji="1" lang="en-US" sz="800" dirty="0">
                <a:solidFill>
                  <a:srgbClr val="99CC00"/>
                </a:solidFill>
                <a:latin typeface="Arial" charset="0"/>
                <a:hlinkClick r:id="rId2"/>
              </a:rPr>
              <a:t>http://jfoodprotection.org/doi/pdf/10.4315/0362-028X.JFP-16-370</a:t>
            </a:r>
            <a:endParaRPr kumimoji="1" lang="en-US" sz="800" dirty="0">
              <a:solidFill>
                <a:srgbClr val="99CC00"/>
              </a:solidFill>
              <a:latin typeface="Arial" charset="0"/>
            </a:endParaRPr>
          </a:p>
        </p:txBody>
      </p:sp>
      <p:sp>
        <p:nvSpPr>
          <p:cNvPr id="3" name="Rectangle 2"/>
          <p:cNvSpPr/>
          <p:nvPr/>
        </p:nvSpPr>
        <p:spPr>
          <a:xfrm>
            <a:off x="1200150" y="5646298"/>
            <a:ext cx="5753100" cy="646331"/>
          </a:xfrm>
          <a:prstGeom prst="rect">
            <a:avLst/>
          </a:prstGeom>
        </p:spPr>
        <p:txBody>
          <a:bodyPr wrap="square">
            <a:spAutoFit/>
          </a:bodyPr>
          <a:lstStyle/>
          <a:p>
            <a:r>
              <a:rPr lang="en-US" i="1" dirty="0"/>
              <a:t>Journal of Food Protection</a:t>
            </a:r>
            <a:r>
              <a:rPr lang="en-US" dirty="0"/>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4221804"/>
            <a:ext cx="1663700" cy="2229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3450" y="1306351"/>
            <a:ext cx="7315200" cy="2985433"/>
          </a:xfrm>
          <a:prstGeom prst="rect">
            <a:avLst/>
          </a:prstGeom>
        </p:spPr>
        <p:txBody>
          <a:bodyPr wrap="square">
            <a:spAutoFit/>
          </a:bodyPr>
          <a:lstStyle/>
          <a:p>
            <a:pPr algn="ctr"/>
            <a:r>
              <a:rPr lang="en-US" sz="2000" dirty="0"/>
              <a:t>Article:</a:t>
            </a:r>
          </a:p>
          <a:p>
            <a:pPr algn="ctr"/>
            <a:endParaRPr lang="en-US" sz="2800" dirty="0"/>
          </a:p>
          <a:p>
            <a:r>
              <a:rPr lang="en-US" sz="2800" dirty="0"/>
              <a:t>“Quantifying the Effects of Water Temperature, Soap Volume, Lather Time, and Antimicrobial Soap as Variables in the Removal of Escherichia coli ATCC 11229 from Hands”</a:t>
            </a:r>
            <a:endParaRPr lang="en-US" sz="3200" b="1" dirty="0"/>
          </a:p>
        </p:txBody>
      </p:sp>
      <p:sp>
        <p:nvSpPr>
          <p:cNvPr id="7" name="Rectangle 6"/>
          <p:cNvSpPr/>
          <p:nvPr/>
        </p:nvSpPr>
        <p:spPr>
          <a:xfrm>
            <a:off x="1162050" y="4543336"/>
            <a:ext cx="5657850" cy="923330"/>
          </a:xfrm>
          <a:prstGeom prst="rect">
            <a:avLst/>
          </a:prstGeom>
        </p:spPr>
        <p:txBody>
          <a:bodyPr wrap="square">
            <a:spAutoFit/>
          </a:bodyPr>
          <a:lstStyle/>
          <a:p>
            <a:r>
              <a:rPr lang="en-US" dirty="0"/>
              <a:t>Dane A. Jensen, David R. </a:t>
            </a:r>
            <a:r>
              <a:rPr lang="en-US" dirty="0" err="1"/>
              <a:t>Macinga</a:t>
            </a:r>
            <a:r>
              <a:rPr lang="en-US" dirty="0"/>
              <a:t>, David J. Shumaker, Roberto </a:t>
            </a:r>
            <a:r>
              <a:rPr lang="en-US" dirty="0" err="1"/>
              <a:t>Bellino</a:t>
            </a:r>
            <a:r>
              <a:rPr lang="en-US" dirty="0"/>
              <a:t>, James W. </a:t>
            </a:r>
            <a:r>
              <a:rPr lang="en-US" dirty="0" err="1"/>
              <a:t>Arbogast</a:t>
            </a:r>
            <a:r>
              <a:rPr lang="en-US" dirty="0"/>
              <a:t> and Donald W. </a:t>
            </a:r>
            <a:r>
              <a:rPr lang="en-US" dirty="0" err="1"/>
              <a:t>Schaffner</a:t>
            </a:r>
            <a:endParaRPr lang="en-US" dirty="0"/>
          </a:p>
        </p:txBody>
      </p:sp>
    </p:spTree>
    <p:extLst>
      <p:ext uri="{BB962C8B-B14F-4D97-AF65-F5344CB8AC3E}">
        <p14:creationId xmlns:p14="http://schemas.microsoft.com/office/powerpoint/2010/main" val="17035752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1"/>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an anthropologist would look at the problem of water temperature </a:t>
            </a:r>
            <a:r>
              <a:rPr kumimoji="1" lang="en-US" sz="4000" b="1" i="1" dirty="0">
                <a:solidFill>
                  <a:srgbClr val="FF0000"/>
                </a:solidFill>
                <a:latin typeface="Verdana" pitchFamily="34" charset="0"/>
              </a:rPr>
              <a:t>holistically</a:t>
            </a:r>
            <a:r>
              <a:rPr kumimoji="1" lang="en-US" sz="4000" b="1" dirty="0">
                <a:solidFill>
                  <a:srgbClr val="FFFFFF"/>
                </a:solidFill>
                <a:latin typeface="Verdana" pitchFamily="34" charset="0"/>
              </a:rPr>
              <a:t>, and conclude that the water temperature DOES make a difference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820223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because </a:t>
            </a:r>
            <a:r>
              <a:rPr kumimoji="1" lang="en-US" sz="4000" b="1" i="1" dirty="0">
                <a:solidFill>
                  <a:srgbClr val="FF0000"/>
                </a:solidFill>
                <a:latin typeface="Verdana" pitchFamily="34" charset="0"/>
              </a:rPr>
              <a:t>length of time</a:t>
            </a:r>
            <a:r>
              <a:rPr kumimoji="1" lang="en-US" sz="4000" b="1" dirty="0">
                <a:solidFill>
                  <a:srgbClr val="FF0000"/>
                </a:solidFill>
                <a:latin typeface="Verdana" pitchFamily="34" charset="0"/>
              </a:rPr>
              <a:t> </a:t>
            </a:r>
            <a:r>
              <a:rPr kumimoji="1" lang="en-US" sz="4000" b="1" dirty="0">
                <a:solidFill>
                  <a:srgbClr val="FFFFFF"/>
                </a:solidFill>
                <a:latin typeface="Verdana" pitchFamily="34" charset="0"/>
              </a:rPr>
              <a:t>of </a:t>
            </a:r>
            <a:r>
              <a:rPr kumimoji="1" lang="en-US" sz="4000" b="1" dirty="0">
                <a:solidFill>
                  <a:srgbClr val="FF0000"/>
                </a:solidFill>
                <a:latin typeface="Verdana" pitchFamily="34" charset="0"/>
              </a:rPr>
              <a:t>washing hands</a:t>
            </a:r>
            <a:r>
              <a:rPr kumimoji="1" lang="en-US" sz="4000" b="1" dirty="0">
                <a:solidFill>
                  <a:srgbClr val="FFFFFF"/>
                </a:solidFill>
                <a:latin typeface="Verdana" pitchFamily="34" charset="0"/>
              </a:rPr>
              <a:t> </a:t>
            </a:r>
          </a:p>
          <a:p>
            <a:pPr algn="ctr" eaLnBrk="0" hangingPunct="0">
              <a:lnSpc>
                <a:spcPct val="120000"/>
              </a:lnSpc>
            </a:pPr>
            <a:r>
              <a:rPr kumimoji="1" lang="en-US" sz="3200" b="1" dirty="0">
                <a:solidFill>
                  <a:srgbClr val="FFFFFF"/>
                </a:solidFill>
                <a:latin typeface="Verdana" pitchFamily="34" charset="0"/>
              </a:rPr>
              <a:t>(like </a:t>
            </a:r>
            <a:r>
              <a:rPr kumimoji="1" lang="en-US" sz="3200" b="1" i="1" dirty="0">
                <a:solidFill>
                  <a:srgbClr val="FFFFFF"/>
                </a:solidFill>
                <a:latin typeface="Verdana" pitchFamily="34" charset="0"/>
              </a:rPr>
              <a:t>length of time </a:t>
            </a:r>
          </a:p>
          <a:p>
            <a:pPr algn="ctr" eaLnBrk="0" hangingPunct="0">
              <a:lnSpc>
                <a:spcPct val="120000"/>
              </a:lnSpc>
            </a:pPr>
            <a:r>
              <a:rPr kumimoji="1" lang="en-US" sz="3200" b="1" dirty="0">
                <a:solidFill>
                  <a:srgbClr val="FF0000"/>
                </a:solidFill>
                <a:latin typeface="Verdana" pitchFamily="34" charset="0"/>
              </a:rPr>
              <a:t>brushing one’s teeth</a:t>
            </a:r>
            <a:r>
              <a:rPr kumimoji="1" lang="en-US" sz="3200" b="1" dirty="0">
                <a:solidFill>
                  <a:srgbClr val="FFFFFF"/>
                </a:solidFill>
                <a:latin typeface="Verdana" pitchFamily="34" charset="0"/>
              </a:rPr>
              <a:t>) </a:t>
            </a:r>
          </a:p>
          <a:p>
            <a:pPr algn="ctr" eaLnBrk="0" hangingPunct="0">
              <a:lnSpc>
                <a:spcPct val="120000"/>
              </a:lnSpc>
            </a:pPr>
            <a:r>
              <a:rPr kumimoji="1" lang="en-US" sz="4000" b="1" dirty="0">
                <a:solidFill>
                  <a:srgbClr val="FFFFFF"/>
                </a:solidFill>
                <a:latin typeface="Verdana" pitchFamily="34" charset="0"/>
              </a:rPr>
              <a:t>is a key variable to overall effectiveness </a:t>
            </a:r>
          </a:p>
          <a:p>
            <a:pPr algn="ctr" eaLnBrk="0" hangingPunct="0">
              <a:lnSpc>
                <a:spcPct val="120000"/>
              </a:lnSpc>
            </a:pPr>
            <a:r>
              <a:rPr kumimoji="1" lang="en-US" sz="4000" b="1" dirty="0">
                <a:solidFill>
                  <a:srgbClr val="FFFFFF"/>
                </a:solidFill>
                <a:latin typeface="Verdana" pitchFamily="34" charset="0"/>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11223278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latin typeface="Verdana" pitchFamily="34" charset="0"/>
              </a:rPr>
              <a:t>because </a:t>
            </a:r>
            <a:r>
              <a:rPr kumimoji="1" lang="en-US" sz="4000" b="1" i="1" dirty="0">
                <a:latin typeface="Verdana" pitchFamily="34" charset="0"/>
              </a:rPr>
              <a:t>length of time</a:t>
            </a:r>
            <a:r>
              <a:rPr kumimoji="1" lang="en-US" sz="4000" b="1" dirty="0">
                <a:latin typeface="Verdana" pitchFamily="34" charset="0"/>
              </a:rPr>
              <a:t> of washing hands </a:t>
            </a:r>
          </a:p>
          <a:p>
            <a:pPr algn="ctr" eaLnBrk="0" hangingPunct="0">
              <a:lnSpc>
                <a:spcPct val="120000"/>
              </a:lnSpc>
            </a:pPr>
            <a:r>
              <a:rPr kumimoji="1" lang="en-US" sz="3200" b="1" dirty="0">
                <a:latin typeface="Verdana" pitchFamily="34" charset="0"/>
              </a:rPr>
              <a:t>(</a:t>
            </a:r>
            <a:r>
              <a:rPr kumimoji="1" lang="en-US" sz="3200" b="1" dirty="0">
                <a:solidFill>
                  <a:srgbClr val="FFFFFF"/>
                </a:solidFill>
                <a:latin typeface="Verdana" pitchFamily="34" charset="0"/>
              </a:rPr>
              <a:t>like </a:t>
            </a:r>
            <a:r>
              <a:rPr kumimoji="1" lang="en-US" sz="3200" b="1" i="1" dirty="0">
                <a:solidFill>
                  <a:srgbClr val="FF0000"/>
                </a:solidFill>
                <a:latin typeface="Verdana" pitchFamily="34" charset="0"/>
              </a:rPr>
              <a:t>length of time </a:t>
            </a:r>
          </a:p>
          <a:p>
            <a:pPr algn="ctr" eaLnBrk="0" hangingPunct="0">
              <a:lnSpc>
                <a:spcPct val="120000"/>
              </a:lnSpc>
            </a:pPr>
            <a:r>
              <a:rPr kumimoji="1" lang="en-US" sz="3200" b="1" dirty="0">
                <a:solidFill>
                  <a:srgbClr val="FF0000"/>
                </a:solidFill>
                <a:latin typeface="Verdana" pitchFamily="34" charset="0"/>
              </a:rPr>
              <a:t>brushing one’s teeth</a:t>
            </a:r>
            <a:r>
              <a:rPr kumimoji="1" lang="en-US" sz="3200" b="1" dirty="0">
                <a:latin typeface="Verdana" pitchFamily="34" charset="0"/>
              </a:rPr>
              <a:t>)</a:t>
            </a:r>
            <a:r>
              <a:rPr kumimoji="1" lang="en-US" sz="3200" b="1" dirty="0">
                <a:solidFill>
                  <a:srgbClr val="FFFFFF"/>
                </a:solidFill>
                <a:latin typeface="Verdana" pitchFamily="34" charset="0"/>
              </a:rPr>
              <a:t> </a:t>
            </a:r>
          </a:p>
          <a:p>
            <a:pPr algn="ctr" eaLnBrk="0" hangingPunct="0">
              <a:lnSpc>
                <a:spcPct val="120000"/>
              </a:lnSpc>
            </a:pPr>
            <a:r>
              <a:rPr kumimoji="1" lang="en-US" sz="4000" b="1" dirty="0">
                <a:solidFill>
                  <a:srgbClr val="FFFFFF"/>
                </a:solidFill>
                <a:latin typeface="Verdana" pitchFamily="34" charset="0"/>
              </a:rPr>
              <a:t>is a key variable to overall effectiveness </a:t>
            </a:r>
          </a:p>
          <a:p>
            <a:pPr algn="ctr" eaLnBrk="0" hangingPunct="0">
              <a:lnSpc>
                <a:spcPct val="120000"/>
              </a:lnSpc>
            </a:pPr>
            <a:r>
              <a:rPr kumimoji="1" lang="en-US" sz="4000" b="1" dirty="0">
                <a:solidFill>
                  <a:srgbClr val="FFFFFF"/>
                </a:solidFill>
                <a:latin typeface="Verdana" pitchFamily="34" charset="0"/>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773913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4988560" y="2857500"/>
            <a:ext cx="3850640" cy="1143000"/>
          </a:xfrm>
        </p:spPr>
        <p:txBody>
          <a:bodyPr/>
          <a:lstStyle/>
          <a:p>
            <a:br>
              <a:rPr lang="en-US" i="1" dirty="0"/>
            </a:br>
            <a:endParaRPr lang="en-US" i="1" dirty="0"/>
          </a:p>
        </p:txBody>
      </p:sp>
      <p:sp>
        <p:nvSpPr>
          <p:cNvPr id="6" name="Text Box 2"/>
          <p:cNvSpPr txBox="1">
            <a:spLocks noChangeArrowheads="1"/>
          </p:cNvSpPr>
          <p:nvPr/>
        </p:nvSpPr>
        <p:spPr bwMode="auto">
          <a:xfrm>
            <a:off x="1213136" y="6234032"/>
            <a:ext cx="4221797" cy="338554"/>
          </a:xfrm>
          <a:prstGeom prst="rect">
            <a:avLst/>
          </a:prstGeom>
          <a:noFill/>
          <a:ln w="9525">
            <a:noFill/>
            <a:miter lim="800000"/>
            <a:headEnd/>
            <a:tailEnd/>
          </a:ln>
        </p:spPr>
        <p:txBody>
          <a:bodyPr wrap="none">
            <a:spAutoFit/>
          </a:bodyPr>
          <a:lstStyle/>
          <a:p>
            <a:pPr eaLnBrk="0" hangingPunct="0"/>
            <a:r>
              <a:rPr lang="en-US" sz="1600" b="1" dirty="0" err="1"/>
              <a:t>Brusheez</a:t>
            </a:r>
            <a:r>
              <a:rPr lang="en-US" sz="1600" b="1" dirty="0"/>
              <a:t>® Kid's Electric Toothbrush Set </a:t>
            </a:r>
            <a:endParaRPr kumimoji="1" lang="en-US" sz="1600" b="1" dirty="0">
              <a:solidFill>
                <a:srgbClr val="99CC00"/>
              </a:solidFill>
              <a:latin typeface="Arial" charset="0"/>
            </a:endParaRPr>
          </a:p>
        </p:txBody>
      </p:sp>
      <p:pic>
        <p:nvPicPr>
          <p:cNvPr id="3" name="Picture 2" descr="A picture containing cup, toothbrush, plastic&#10;&#10;Description automatically generated">
            <a:extLst>
              <a:ext uri="{FF2B5EF4-FFF2-40B4-BE49-F238E27FC236}">
                <a16:creationId xmlns:a16="http://schemas.microsoft.com/office/drawing/2014/main" id="{83C35780-9528-1C5A-C43C-64CE4CBC0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 y="1066800"/>
            <a:ext cx="5252720" cy="5252720"/>
          </a:xfrm>
          <a:prstGeom prst="rect">
            <a:avLst/>
          </a:prstGeom>
        </p:spPr>
      </p:pic>
      <p:sp>
        <p:nvSpPr>
          <p:cNvPr id="4" name="Right Arrow 5">
            <a:extLst>
              <a:ext uri="{FF2B5EF4-FFF2-40B4-BE49-F238E27FC236}">
                <a16:creationId xmlns:a16="http://schemas.microsoft.com/office/drawing/2014/main" id="{C973F1A5-9884-76E4-BDFF-6350CDF1D9EB}"/>
              </a:ext>
            </a:extLst>
          </p:cNvPr>
          <p:cNvSpPr/>
          <p:nvPr/>
        </p:nvSpPr>
        <p:spPr bwMode="auto">
          <a:xfrm rot="7564544">
            <a:off x="3796924" y="2164399"/>
            <a:ext cx="2434069" cy="423512"/>
          </a:xfrm>
          <a:prstGeom prst="rightArrow">
            <a:avLst/>
          </a:prstGeom>
          <a:solidFill>
            <a:srgbClr val="F93F51"/>
          </a:solidFill>
          <a:ln w="76200" cap="flat" cmpd="sng" algn="ctr">
            <a:solidFill>
              <a:srgbClr val="26A6B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B51167C9-0F0D-7A08-5C74-83E4CFC499B1}"/>
              </a:ext>
            </a:extLst>
          </p:cNvPr>
          <p:cNvSpPr/>
          <p:nvPr/>
        </p:nvSpPr>
        <p:spPr>
          <a:xfrm>
            <a:off x="4727014" y="2941509"/>
            <a:ext cx="3370506" cy="2308324"/>
          </a:xfrm>
          <a:prstGeom prst="rect">
            <a:avLst/>
          </a:prstGeom>
          <a:solidFill>
            <a:srgbClr val="FFFFFF">
              <a:alpha val="54000"/>
            </a:srgbClr>
          </a:solidFill>
          <a:ln w="76200">
            <a:noFill/>
          </a:ln>
        </p:spPr>
        <p:txBody>
          <a:bodyPr wrap="square" lIns="228600" tIns="228600" rIns="228600" bIns="228600">
            <a:spAutoFit/>
          </a:bodyPr>
          <a:lstStyle/>
          <a:p>
            <a:pPr algn="ctr"/>
            <a:r>
              <a:rPr lang="en-US" sz="4000" b="1" dirty="0">
                <a:solidFill>
                  <a:srgbClr val="BF131D"/>
                </a:solidFill>
              </a:rPr>
              <a:t>Dentists knew that all along . . .</a:t>
            </a:r>
          </a:p>
        </p:txBody>
      </p:sp>
    </p:spTree>
    <p:extLst>
      <p:ext uri="{BB962C8B-B14F-4D97-AF65-F5344CB8AC3E}">
        <p14:creationId xmlns:p14="http://schemas.microsoft.com/office/powerpoint/2010/main" val="11714431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 . . in other words, </a:t>
            </a:r>
            <a:r>
              <a:rPr kumimoji="1" lang="en-US" sz="4000" b="1" dirty="0">
                <a:solidFill>
                  <a:srgbClr val="FF0000"/>
                </a:solidFill>
                <a:latin typeface="Verdana" pitchFamily="34" charset="0"/>
              </a:rPr>
              <a:t>HUMAN BEHAVIOR</a:t>
            </a:r>
          </a:p>
          <a:p>
            <a:pPr algn="ctr" eaLnBrk="0" hangingPunct="0">
              <a:lnSpc>
                <a:spcPct val="120000"/>
              </a:lnSpc>
            </a:pPr>
            <a:r>
              <a:rPr kumimoji="1" lang="en-US" sz="4000" b="1" dirty="0">
                <a:solidFill>
                  <a:srgbClr val="FFFFFF"/>
                </a:solidFill>
                <a:latin typeface="Verdana" pitchFamily="34" charset="0"/>
              </a:rPr>
              <a:t>is a most-important</a:t>
            </a:r>
          </a:p>
          <a:p>
            <a:pPr algn="ctr" eaLnBrk="0" hangingPunct="0">
              <a:lnSpc>
                <a:spcPct val="120000"/>
              </a:lnSpc>
            </a:pPr>
            <a:r>
              <a:rPr kumimoji="1" lang="en-US" sz="4000" b="1" dirty="0">
                <a:solidFill>
                  <a:srgbClr val="FFFFFF"/>
                </a:solidFill>
                <a:latin typeface="Verdana" pitchFamily="34" charset="0"/>
              </a:rPr>
              <a:t> </a:t>
            </a:r>
            <a:r>
              <a:rPr kumimoji="1" lang="en-US" sz="4000" b="1" dirty="0">
                <a:solidFill>
                  <a:srgbClr val="FF0000"/>
                </a:solidFill>
                <a:latin typeface="Verdana" pitchFamily="34" charset="0"/>
              </a:rPr>
              <a:t>key variable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42072986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 . . and people tend to wash their hands </a:t>
            </a:r>
            <a:r>
              <a:rPr kumimoji="1" lang="en-US" sz="4000" b="1" i="1" dirty="0">
                <a:solidFill>
                  <a:srgbClr val="FFFFFF"/>
                </a:solidFill>
                <a:latin typeface="Verdana" pitchFamily="34" charset="0"/>
              </a:rPr>
              <a:t>longer</a:t>
            </a:r>
            <a:r>
              <a:rPr kumimoji="1" lang="en-US" sz="4000" b="1" dirty="0">
                <a:solidFill>
                  <a:srgbClr val="FFFFFF"/>
                </a:solidFill>
                <a:latin typeface="Verdana" pitchFamily="34" charset="0"/>
              </a:rPr>
              <a:t> if the water temperature is comfortably warm</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33275171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2"/>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even the scientists focusing on water temperature in the experiments note more or less in passing that human behavior is an important issue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7338917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1"/>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rgbClr val="FFFFFF"/>
                </a:solidFill>
                <a:latin typeface="Verdana" pitchFamily="34" charset="0"/>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6" name="Rectangle 5"/>
          <p:cNvSpPr>
            <a:spLocks noChangeArrowheads="1"/>
          </p:cNvSpPr>
          <p:nvPr/>
        </p:nvSpPr>
        <p:spPr bwMode="auto">
          <a:xfrm>
            <a:off x="685800" y="741978"/>
            <a:ext cx="7772400" cy="1323439"/>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dirty="0">
                <a:latin typeface="+mj-lt"/>
              </a:rPr>
              <a:t>You’ll see the four field approach </a:t>
            </a:r>
          </a:p>
          <a:p>
            <a:pPr algn="ctr"/>
            <a:r>
              <a:rPr lang="en-US" sz="2800" dirty="0">
                <a:latin typeface="+mj-lt"/>
              </a:rPr>
              <a:t>in American Anthropology . . . </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65461"/>
            <a:ext cx="615424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http://jfoodprotection.org/doi/abs/10.4315/0362-028X.JFP-16-370</a:t>
            </a:r>
            <a:r>
              <a:rPr kumimoji="1" lang="en-US" sz="800" dirty="0">
                <a:solidFill>
                  <a:srgbClr val="99CC00"/>
                </a:solidFill>
                <a:latin typeface="Arial" charset="0"/>
                <a:hlinkClick r:id="rId2"/>
              </a:rPr>
              <a:t>http://jfoodprotection.org/doi/abs/10.4315/0362-028X.JFP-16-370</a:t>
            </a:r>
            <a:endParaRPr kumimoji="1" lang="en-US" sz="800" dirty="0">
              <a:solidFill>
                <a:srgbClr val="99CC00"/>
              </a:solidFill>
              <a:latin typeface="Arial" charset="0"/>
            </a:endParaRPr>
          </a:p>
        </p:txBody>
      </p:sp>
      <p:sp>
        <p:nvSpPr>
          <p:cNvPr id="3" name="Rectangle 2"/>
          <p:cNvSpPr/>
          <p:nvPr/>
        </p:nvSpPr>
        <p:spPr>
          <a:xfrm>
            <a:off x="1104900" y="5874898"/>
            <a:ext cx="5753100" cy="646331"/>
          </a:xfrm>
          <a:prstGeom prst="rect">
            <a:avLst/>
          </a:prstGeom>
        </p:spPr>
        <p:txBody>
          <a:bodyPr wrap="square">
            <a:spAutoFit/>
          </a:bodyPr>
          <a:lstStyle/>
          <a:p>
            <a:r>
              <a:rPr lang="en-US" i="1" dirty="0"/>
              <a:t>Journal of Food Protection</a:t>
            </a:r>
            <a:r>
              <a:rPr lang="en-US" dirty="0"/>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724"/>
            <a:ext cx="1473200" cy="1974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1050" y="658651"/>
            <a:ext cx="7600950" cy="4278094"/>
          </a:xfrm>
          <a:prstGeom prst="rect">
            <a:avLst/>
          </a:prstGeom>
        </p:spPr>
        <p:txBody>
          <a:bodyPr wrap="square">
            <a:spAutoFit/>
          </a:bodyPr>
          <a:lstStyle/>
          <a:p>
            <a:r>
              <a:rPr lang="en-US" sz="3200" b="1" dirty="0"/>
              <a:t>“A large part of the variability in the data was associated </a:t>
            </a:r>
            <a:r>
              <a:rPr lang="en-US" sz="4000" b="1" dirty="0"/>
              <a:t>with the behaviors of the volunteers</a:t>
            </a:r>
            <a:r>
              <a:rPr lang="en-US" sz="3200" b="1" dirty="0"/>
              <a:t>. Understanding what behaviors and human factors most influence hand washing may help researchers find techniques to optimize the effectiveness of hand washing.”</a:t>
            </a:r>
          </a:p>
        </p:txBody>
      </p:sp>
      <p:sp>
        <p:nvSpPr>
          <p:cNvPr id="7" name="Rectangle 6"/>
          <p:cNvSpPr/>
          <p:nvPr/>
        </p:nvSpPr>
        <p:spPr>
          <a:xfrm>
            <a:off x="1143000" y="4924336"/>
            <a:ext cx="5657850" cy="923330"/>
          </a:xfrm>
          <a:prstGeom prst="rect">
            <a:avLst/>
          </a:prstGeom>
        </p:spPr>
        <p:txBody>
          <a:bodyPr wrap="square">
            <a:spAutoFit/>
          </a:bodyPr>
          <a:lstStyle/>
          <a:p>
            <a:r>
              <a:rPr lang="en-US" b="1" dirty="0"/>
              <a:t>Dane A. Jensen, David R. </a:t>
            </a:r>
            <a:r>
              <a:rPr lang="en-US" b="1" dirty="0" err="1"/>
              <a:t>Macinga</a:t>
            </a:r>
            <a:r>
              <a:rPr lang="en-US" b="1" dirty="0"/>
              <a:t>, David J. Shumaker, Roberto </a:t>
            </a:r>
            <a:r>
              <a:rPr lang="en-US" b="1" dirty="0" err="1"/>
              <a:t>Bellino</a:t>
            </a:r>
            <a:r>
              <a:rPr lang="en-US" b="1" dirty="0"/>
              <a:t>, James W. </a:t>
            </a:r>
            <a:r>
              <a:rPr lang="en-US" b="1" dirty="0" err="1"/>
              <a:t>Arbogast</a:t>
            </a:r>
            <a:r>
              <a:rPr lang="en-US" b="1" dirty="0"/>
              <a:t> and Donald W. </a:t>
            </a:r>
            <a:r>
              <a:rPr lang="en-US" b="1" dirty="0" err="1"/>
              <a:t>Schaffner</a:t>
            </a:r>
            <a:endParaRPr lang="en-US" b="1" dirty="0"/>
          </a:p>
        </p:txBody>
      </p:sp>
    </p:spTree>
    <p:extLst>
      <p:ext uri="{BB962C8B-B14F-4D97-AF65-F5344CB8AC3E}">
        <p14:creationId xmlns:p14="http://schemas.microsoft.com/office/powerpoint/2010/main" val="383314947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41510" y="3469512"/>
            <a:ext cx="7668684" cy="646331"/>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a:solidFill>
                  <a:srgbClr val="FFFFFF"/>
                </a:solidFill>
                <a:latin typeface="Verdana" pitchFamily="34" charset="0"/>
              </a:rPr>
              <a:t>One more example . . . </a:t>
            </a:r>
          </a:p>
        </p:txBody>
      </p:sp>
    </p:spTree>
    <p:extLst>
      <p:ext uri="{BB962C8B-B14F-4D97-AF65-F5344CB8AC3E}">
        <p14:creationId xmlns:p14="http://schemas.microsoft.com/office/powerpoint/2010/main" val="47297626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Tree>
    <p:extLst>
      <p:ext uri="{BB962C8B-B14F-4D97-AF65-F5344CB8AC3E}">
        <p14:creationId xmlns:p14="http://schemas.microsoft.com/office/powerpoint/2010/main" val="33779307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3852" y="3054286"/>
            <a:ext cx="9140148" cy="3063711"/>
          </a:xfrm>
          <a:prstGeom prst="rect">
            <a:avLst/>
          </a:prstGeom>
          <a:solidFill>
            <a:schemeClr val="bg1"/>
          </a:solidFill>
          <a:ln w="9525">
            <a:noFill/>
            <a:miter lim="800000"/>
            <a:headEnd/>
            <a:tailEnd/>
          </a:ln>
        </p:spPr>
        <p:txBody>
          <a:bodyPr wrap="square" anchor="ctr">
            <a:noAutofit/>
          </a:bodyPr>
          <a:lstStyle/>
          <a:p>
            <a:pPr algn="ctr" eaLnBrk="0" hangingPunct="0">
              <a:tabLst>
                <a:tab pos="231775" algn="l"/>
              </a:tabLst>
              <a:defRPr/>
            </a:pPr>
            <a:r>
              <a:rPr kumimoji="1" lang="en-US" sz="6000" b="1" dirty="0">
                <a:solidFill>
                  <a:srgbClr val="FF0000"/>
                </a:solidFill>
                <a:latin typeface="Verdana" pitchFamily="34" charset="0"/>
              </a:rPr>
              <a:t>No</a:t>
            </a:r>
            <a:r>
              <a:rPr kumimoji="1" lang="en-US" sz="6000" b="1" dirty="0">
                <a:latin typeface="Verdana" pitchFamily="34" charset="0"/>
              </a:rPr>
              <a:t> </a:t>
            </a:r>
            <a:r>
              <a:rPr kumimoji="1" lang="en-US" sz="6000" b="1" dirty="0">
                <a:solidFill>
                  <a:srgbClr val="FF0000"/>
                </a:solidFill>
                <a:latin typeface="Verdana" pitchFamily="34" charset="0"/>
              </a:rPr>
              <a:t>. . .</a:t>
            </a:r>
          </a:p>
          <a:p>
            <a:pPr algn="ctr" eaLnBrk="0" hangingPunct="0">
              <a:tabLst>
                <a:tab pos="231775" algn="l"/>
              </a:tabLst>
              <a:defRPr/>
            </a:pPr>
            <a:r>
              <a:rPr kumimoji="1" lang="en-US" sz="2800" b="1" dirty="0">
                <a:latin typeface="Verdana" pitchFamily="34" charset="0"/>
              </a:rPr>
              <a:t>Wearing helmets may actually </a:t>
            </a:r>
            <a:r>
              <a:rPr kumimoji="1" lang="en-US" sz="2800" b="1" i="1" dirty="0">
                <a:latin typeface="Verdana" pitchFamily="34" charset="0"/>
              </a:rPr>
              <a:t>result in</a:t>
            </a:r>
            <a:r>
              <a:rPr kumimoji="1" lang="en-US" sz="2800" b="1" dirty="0">
                <a:latin typeface="Verdana" pitchFamily="34" charset="0"/>
              </a:rPr>
              <a:t> </a:t>
            </a:r>
            <a:r>
              <a:rPr kumimoji="1" lang="en-US" sz="2800" b="1" i="1" dirty="0">
                <a:latin typeface="Verdana" pitchFamily="34" charset="0"/>
              </a:rPr>
              <a:t>more</a:t>
            </a:r>
            <a:r>
              <a:rPr kumimoji="1" lang="en-US" sz="2800" b="1" dirty="0">
                <a:latin typeface="Verdana" pitchFamily="34" charset="0"/>
              </a:rPr>
              <a:t> concussions because players assume that helmets help prevent concussions and thus take less care to prevent them . . . </a:t>
            </a:r>
          </a:p>
        </p:txBody>
      </p:sp>
    </p:spTree>
    <p:extLst>
      <p:ext uri="{BB962C8B-B14F-4D97-AF65-F5344CB8AC3E}">
        <p14:creationId xmlns:p14="http://schemas.microsoft.com/office/powerpoint/2010/main" val="2418306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indent="-685800" algn="ctr" eaLnBrk="0" hangingPunct="0">
              <a:tabLst>
                <a:tab pos="231775" algn="l"/>
                <a:tab pos="8743950" algn="l"/>
              </a:tabLst>
              <a:defRPr/>
            </a:pPr>
            <a:r>
              <a:rPr kumimoji="1" lang="en-US" sz="2400" b="1" dirty="0">
                <a:latin typeface="Verdana" pitchFamily="34" charset="0"/>
              </a:rPr>
              <a:t>Concussions are caused by acceleration or deceleration of the brain </a:t>
            </a:r>
            <a:r>
              <a:rPr kumimoji="1" lang="en-US" sz="2400" b="1" i="1" dirty="0">
                <a:latin typeface="Verdana" pitchFamily="34" charset="0"/>
              </a:rPr>
              <a:t>inside </a:t>
            </a:r>
            <a:r>
              <a:rPr kumimoji="1" lang="en-US" sz="2400" b="1" dirty="0">
                <a:latin typeface="Verdana" pitchFamily="34" charset="0"/>
              </a:rPr>
              <a:t>the skull . . .</a:t>
            </a:r>
          </a:p>
          <a:p>
            <a:pPr marL="685800" indent="-685800" algn="ctr" eaLnBrk="0" hangingPunct="0">
              <a:tabLst>
                <a:tab pos="231775" algn="l"/>
                <a:tab pos="8743950" algn="l"/>
              </a:tabLst>
              <a:defRPr/>
            </a:pPr>
            <a:endParaRPr kumimoji="1" lang="en-US" sz="1400" b="1" dirty="0">
              <a:latin typeface="Verdana" pitchFamily="34" charset="0"/>
            </a:endParaRPr>
          </a:p>
          <a:p>
            <a:pPr marL="685800" indent="-685800" algn="ctr" eaLnBrk="0" hangingPunct="0">
              <a:tabLst>
                <a:tab pos="231775" algn="l"/>
                <a:tab pos="8743950" algn="l"/>
              </a:tabLst>
              <a:defRPr/>
            </a:pPr>
            <a:r>
              <a:rPr kumimoji="1" lang="en-US" sz="2400" b="1" dirty="0">
                <a:latin typeface="Verdana" pitchFamily="34" charset="0"/>
              </a:rPr>
              <a:t>Helmets on the </a:t>
            </a:r>
            <a:r>
              <a:rPr kumimoji="1" lang="en-US" sz="2400" b="1" i="1" dirty="0">
                <a:latin typeface="Verdana" pitchFamily="34" charset="0"/>
              </a:rPr>
              <a:t>outside</a:t>
            </a:r>
            <a:r>
              <a:rPr kumimoji="1" lang="en-US" sz="2400" b="1" dirty="0">
                <a:latin typeface="Verdana" pitchFamily="34" charset="0"/>
              </a:rPr>
              <a:t> of the skull do not mitigate that . . . and athletes think they can hit harder with the helmet on, and that can only </a:t>
            </a:r>
            <a:r>
              <a:rPr kumimoji="1" lang="en-US" sz="2400" b="1" i="1" dirty="0">
                <a:latin typeface="Verdana" pitchFamily="34" charset="0"/>
              </a:rPr>
              <a:t>increase</a:t>
            </a:r>
            <a:r>
              <a:rPr kumimoji="1" lang="en-US" sz="2400" b="1" dirty="0">
                <a:latin typeface="Verdana" pitchFamily="34" charset="0"/>
              </a:rPr>
              <a:t> the chances of a concussion . . . </a:t>
            </a:r>
          </a:p>
        </p:txBody>
      </p:sp>
    </p:spTree>
    <p:extLst>
      <p:ext uri="{BB962C8B-B14F-4D97-AF65-F5344CB8AC3E}">
        <p14:creationId xmlns:p14="http://schemas.microsoft.com/office/powerpoint/2010/main" val="68492937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indent="-685800" algn="ctr" eaLnBrk="0" hangingPunct="0">
              <a:tabLst>
                <a:tab pos="231775" algn="l"/>
                <a:tab pos="8743950" algn="l"/>
              </a:tabLst>
              <a:defRPr/>
            </a:pPr>
            <a:r>
              <a:rPr kumimoji="1" lang="en-US" sz="2800" b="1" dirty="0">
                <a:latin typeface="Verdana" pitchFamily="34" charset="0"/>
              </a:rPr>
              <a:t>It is more likely that if athletes were to</a:t>
            </a:r>
            <a:br>
              <a:rPr kumimoji="1" lang="en-US" sz="2800" b="1" dirty="0">
                <a:latin typeface="Verdana" pitchFamily="34" charset="0"/>
              </a:rPr>
            </a:br>
            <a:r>
              <a:rPr kumimoji="1" lang="en-US" sz="2800" b="1" dirty="0">
                <a:latin typeface="Verdana" pitchFamily="34" charset="0"/>
              </a:rPr>
              <a:t>wear </a:t>
            </a:r>
            <a:r>
              <a:rPr kumimoji="1" lang="en-US" sz="2800" b="1" i="1" dirty="0">
                <a:latin typeface="Verdana" pitchFamily="34" charset="0"/>
              </a:rPr>
              <a:t>no helmets </a:t>
            </a:r>
            <a:r>
              <a:rPr kumimoji="1" lang="en-US" sz="2800" b="1" dirty="0">
                <a:latin typeface="Verdana" pitchFamily="34" charset="0"/>
              </a:rPr>
              <a:t>that the actual number of concussions would be reduced . . .</a:t>
            </a:r>
          </a:p>
        </p:txBody>
      </p:sp>
    </p:spTree>
    <p:extLst>
      <p:ext uri="{BB962C8B-B14F-4D97-AF65-F5344CB8AC3E}">
        <p14:creationId xmlns:p14="http://schemas.microsoft.com/office/powerpoint/2010/main" val="309259027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3" name="Picture 2"/>
          <p:cNvPicPr>
            <a:picLocks noChangeAspect="1"/>
          </p:cNvPicPr>
          <p:nvPr/>
        </p:nvPicPr>
        <p:blipFill>
          <a:blip r:embed="rId2"/>
          <a:stretch>
            <a:fillRect/>
          </a:stretch>
        </p:blipFill>
        <p:spPr>
          <a:xfrm>
            <a:off x="1249082" y="360950"/>
            <a:ext cx="6670231" cy="6400800"/>
          </a:xfrm>
          <a:prstGeom prst="rect">
            <a:avLst/>
          </a:prstGeom>
        </p:spPr>
      </p:pic>
      <p:sp>
        <p:nvSpPr>
          <p:cNvPr id="6" name="Rectangle 3"/>
          <p:cNvSpPr>
            <a:spLocks noChangeArrowheads="1"/>
          </p:cNvSpPr>
          <p:nvPr/>
        </p:nvSpPr>
        <p:spPr bwMode="auto">
          <a:xfrm>
            <a:off x="0" y="5226518"/>
            <a:ext cx="9144000" cy="1570127"/>
          </a:xfrm>
          <a:prstGeom prst="rect">
            <a:avLst/>
          </a:prstGeom>
          <a:solidFill>
            <a:schemeClr val="bg1"/>
          </a:solidFill>
          <a:ln w="9525">
            <a:noFill/>
            <a:miter lim="800000"/>
            <a:headEnd/>
            <a:tailEnd/>
          </a:ln>
        </p:spPr>
        <p:txBody>
          <a:bodyPr wrap="square" anchor="ctr">
            <a:noAutofit/>
          </a:bodyPr>
          <a:lstStyle/>
          <a:p>
            <a:pPr algn="ctr" eaLnBrk="0" hangingPunct="0">
              <a:tabLst>
                <a:tab pos="231775" algn="l"/>
                <a:tab pos="8743950" algn="l"/>
              </a:tabLst>
              <a:defRPr/>
            </a:pPr>
            <a:r>
              <a:rPr kumimoji="1" lang="en-US" sz="2800" b="1" dirty="0">
                <a:latin typeface="Verdana" pitchFamily="34" charset="0"/>
              </a:rPr>
              <a:t>But </a:t>
            </a:r>
            <a:r>
              <a:rPr lang="en-US" sz="2800" b="1" dirty="0"/>
              <a:t>wear a bike helmet </a:t>
            </a:r>
            <a:r>
              <a:rPr lang="en-US" sz="2800" b="1" dirty="0">
                <a:solidFill>
                  <a:srgbClr val="FF0000"/>
                </a:solidFill>
              </a:rPr>
              <a:t>to protect your head</a:t>
            </a:r>
            <a:r>
              <a:rPr lang="en-US" sz="2800" b="1" dirty="0"/>
              <a:t>. </a:t>
            </a:r>
            <a:br>
              <a:rPr lang="en-US" sz="2800" b="1" dirty="0"/>
            </a:br>
            <a:r>
              <a:rPr lang="en-US" sz="2800" b="1" dirty="0"/>
              <a:t>Wearing a bike helmet reduces the risk of serious head injury (to your skull) by about 70 percent.</a:t>
            </a:r>
            <a:endParaRPr kumimoji="1" lang="en-US" sz="2800" b="1" dirty="0">
              <a:latin typeface="Verdana" pitchFamily="34" charset="0"/>
            </a:endParaRPr>
          </a:p>
        </p:txBody>
      </p:sp>
    </p:spTree>
    <p:extLst>
      <p:ext uri="{BB962C8B-B14F-4D97-AF65-F5344CB8AC3E}">
        <p14:creationId xmlns:p14="http://schemas.microsoft.com/office/powerpoint/2010/main" val="24597466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331406"/>
            <a:ext cx="7668684" cy="3416320"/>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a:solidFill>
                  <a:srgbClr val="FFFFFF"/>
                </a:solidFill>
                <a:latin typeface="Verdana" pitchFamily="34" charset="0"/>
              </a:rPr>
              <a:t>with humans, </a:t>
            </a:r>
            <a:br>
              <a:rPr kumimoji="1" lang="en-US" sz="3600" b="1" dirty="0">
                <a:solidFill>
                  <a:srgbClr val="FFFFFF"/>
                </a:solidFill>
                <a:latin typeface="Verdana" pitchFamily="34" charset="0"/>
              </a:rPr>
            </a:br>
            <a:r>
              <a:rPr kumimoji="1" lang="en-US" sz="3600" b="1" dirty="0">
                <a:solidFill>
                  <a:srgbClr val="FFFFFF"/>
                </a:solidFill>
                <a:latin typeface="Verdana" pitchFamily="34" charset="0"/>
              </a:rPr>
              <a:t>in anthropology, </a:t>
            </a:r>
            <a:br>
              <a:rPr kumimoji="1" lang="en-US" sz="3600" b="1" dirty="0">
                <a:solidFill>
                  <a:srgbClr val="FFFFFF"/>
                </a:solidFill>
                <a:latin typeface="Verdana" pitchFamily="34" charset="0"/>
              </a:rPr>
            </a:br>
            <a:r>
              <a:rPr kumimoji="1" lang="en-US" sz="3600" b="1" i="1" dirty="0">
                <a:solidFill>
                  <a:srgbClr val="FF0000"/>
                </a:solidFill>
                <a:latin typeface="Verdana" pitchFamily="34" charset="0"/>
              </a:rPr>
              <a:t>holism</a:t>
            </a:r>
            <a:r>
              <a:rPr kumimoji="1" lang="en-US" sz="3600" b="1" dirty="0">
                <a:solidFill>
                  <a:srgbClr val="FFFFFF"/>
                </a:solidFill>
                <a:latin typeface="Verdana" pitchFamily="34" charset="0"/>
              </a:rPr>
              <a:t> looks at an item including the many </a:t>
            </a:r>
            <a:r>
              <a:rPr kumimoji="1" lang="en-US" sz="3600" b="1" dirty="0" err="1">
                <a:solidFill>
                  <a:srgbClr val="FFFFFF"/>
                </a:solidFill>
                <a:latin typeface="Verdana" pitchFamily="34" charset="0"/>
              </a:rPr>
              <a:t>subdisciplines</a:t>
            </a:r>
            <a:r>
              <a:rPr kumimoji="1" lang="en-US" sz="3600" b="1" dirty="0">
                <a:solidFill>
                  <a:srgbClr val="FFFFFF"/>
                </a:solidFill>
                <a:latin typeface="Verdana" pitchFamily="34" charset="0"/>
              </a:rPr>
              <a:t> in the areas of . . . </a:t>
            </a:r>
          </a:p>
        </p:txBody>
      </p:sp>
    </p:spTree>
    <p:extLst>
      <p:ext uri="{BB962C8B-B14F-4D97-AF65-F5344CB8AC3E}">
        <p14:creationId xmlns:p14="http://schemas.microsoft.com/office/powerpoint/2010/main" val="5637540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5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rgbClr val="FFFFFF">
                    <a:lumMod val="65000"/>
                  </a:srgbClr>
                </a:solidFill>
                <a:latin typeface="Verdana" pitchFamily="34" charset="0"/>
              </a:rPr>
              <a:t>Global Cultures</a:t>
            </a:r>
          </a:p>
          <a:p>
            <a:pPr algn="ctr" eaLnBrk="0" hangingPunct="0">
              <a:lnSpc>
                <a:spcPct val="120000"/>
              </a:lnSpc>
            </a:pPr>
            <a:r>
              <a:rPr kumimoji="1" lang="en-US" sz="1600" b="1" dirty="0">
                <a:solidFill>
                  <a:srgbClr val="FFFFFF">
                    <a:lumMod val="65000"/>
                  </a:srgbClr>
                </a:solidFill>
                <a:latin typeface="Verdana" pitchFamily="34" charset="0"/>
              </a:rPr>
              <a:t>and its . . .</a:t>
            </a:r>
            <a:endParaRPr kumimoji="1" lang="en-US" sz="1200" b="1" dirty="0">
              <a:solidFill>
                <a:srgbClr val="FFFFFF">
                  <a:lumMod val="65000"/>
                </a:srgbClr>
              </a:solidFill>
              <a:latin typeface="Verdana" pitchFamily="34" charset="0"/>
            </a:endParaRPr>
          </a:p>
        </p:txBody>
      </p:sp>
      <p:sp>
        <p:nvSpPr>
          <p:cNvPr id="6" name="Rectangle 5"/>
          <p:cNvSpPr>
            <a:spLocks noChangeArrowheads="1"/>
          </p:cNvSpPr>
          <p:nvPr/>
        </p:nvSpPr>
        <p:spPr bwMode="auto">
          <a:xfrm>
            <a:off x="685800" y="594868"/>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b="1" dirty="0">
                <a:solidFill>
                  <a:srgbClr val="FF0000"/>
                </a:solidFill>
                <a:latin typeface="Arial"/>
              </a:rPr>
              <a:t>Holism</a:t>
            </a:r>
            <a:r>
              <a:rPr lang="en-US" sz="2400" b="1" dirty="0">
                <a:solidFill>
                  <a:srgbClr val="000000"/>
                </a:solidFill>
                <a:latin typeface="Arial"/>
              </a:rPr>
              <a:t> </a:t>
            </a:r>
            <a:r>
              <a:rPr lang="en-US" sz="2400" dirty="0">
                <a:solidFill>
                  <a:srgbClr val="000000"/>
                </a:solidFill>
                <a:latin typeface="Arial"/>
              </a:rPr>
              <a:t>tries to put all of the pieces together . . .</a:t>
            </a:r>
          </a:p>
        </p:txBody>
      </p:sp>
      <p:sp>
        <p:nvSpPr>
          <p:cNvPr id="8" name="Rectangle 7"/>
          <p:cNvSpPr/>
          <p:nvPr/>
        </p:nvSpPr>
        <p:spPr>
          <a:xfrm>
            <a:off x="4688001" y="3777742"/>
            <a:ext cx="2268570" cy="461665"/>
          </a:xfrm>
          <a:prstGeom prst="rect">
            <a:avLst/>
          </a:prstGeom>
        </p:spPr>
        <p:txBody>
          <a:bodyPr wrap="none">
            <a:spAutoFit/>
          </a:bodyPr>
          <a:lstStyle/>
          <a:p>
            <a:r>
              <a:rPr lang="en-US" sz="2400" b="1" dirty="0">
                <a:solidFill>
                  <a:srgbClr val="FFFFFF"/>
                </a:solidFill>
              </a:rPr>
              <a:t>(bio-physical) </a:t>
            </a:r>
            <a:endParaRPr lang="en-US" sz="2400" dirty="0">
              <a:solidFill>
                <a:srgbClr val="FFFFFF"/>
              </a:solidFill>
              <a:latin typeface="Arial" charset="0"/>
            </a:endParaRPr>
          </a:p>
        </p:txBody>
      </p:sp>
    </p:spTree>
    <p:extLst>
      <p:ext uri="{BB962C8B-B14F-4D97-AF65-F5344CB8AC3E}">
        <p14:creationId xmlns:p14="http://schemas.microsoft.com/office/powerpoint/2010/main" val="4174437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597985"/>
            <a:ext cx="6908800" cy="283410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let’s have a look at that on the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“Anthropology and . . . Its Parts” chart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416511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latin typeface="Verdana" pitchFamily="34" charset="0"/>
              </a:rPr>
              <a:t>sociocultural</a:t>
            </a:r>
          </a:p>
          <a:p>
            <a:pPr indent="347663" eaLnBrk="0" hangingPunct="0">
              <a:lnSpc>
                <a:spcPct val="160000"/>
              </a:lnSpc>
              <a:buFontTx/>
              <a:buChar char="•"/>
              <a:tabLst>
                <a:tab pos="231775" algn="l"/>
              </a:tabLst>
              <a:defRPr/>
            </a:pPr>
            <a:r>
              <a:rPr kumimoji="1" lang="en-US" sz="3200" b="1" dirty="0">
                <a:latin typeface="Verdana" pitchFamily="34" charset="0"/>
              </a:rPr>
              <a:t>biophysical</a:t>
            </a:r>
          </a:p>
          <a:p>
            <a:pPr indent="347663" eaLnBrk="0" hangingPunct="0">
              <a:lnSpc>
                <a:spcPct val="160000"/>
              </a:lnSpc>
              <a:buFontTx/>
              <a:buChar char="•"/>
              <a:tabLst>
                <a:tab pos="231775" algn="l"/>
              </a:tabLst>
              <a:defRPr/>
            </a:pPr>
            <a:r>
              <a:rPr kumimoji="1" lang="en-US" sz="3200" b="1" dirty="0">
                <a:latin typeface="Verdana" pitchFamily="34" charset="0"/>
              </a:rPr>
              <a:t>archaeological</a:t>
            </a:r>
          </a:p>
          <a:p>
            <a:pPr indent="347663" eaLnBrk="0" hangingPunct="0">
              <a:lnSpc>
                <a:spcPct val="160000"/>
              </a:lnSpc>
              <a:buFontTx/>
              <a:buChar char="•"/>
              <a:tabLst>
                <a:tab pos="231775" algn="l"/>
              </a:tabLst>
              <a:defRPr/>
            </a:pPr>
            <a:r>
              <a:rPr kumimoji="1" lang="en-US" sz="3200" b="1" dirty="0" err="1">
                <a:latin typeface="Verdana" pitchFamily="34" charset="0"/>
              </a:rPr>
              <a:t>linguistical</a:t>
            </a:r>
            <a:endParaRPr kumimoji="1" lang="en-US" sz="3200" b="1" dirty="0">
              <a:latin typeface="Verdana" pitchFamily="34" charset="0"/>
            </a:endParaRPr>
          </a:p>
        </p:txBody>
      </p:sp>
      <p:sp>
        <p:nvSpPr>
          <p:cNvPr id="8" name="Rectangle 3"/>
          <p:cNvSpPr>
            <a:spLocks noChangeArrowheads="1"/>
          </p:cNvSpPr>
          <p:nvPr/>
        </p:nvSpPr>
        <p:spPr bwMode="auto">
          <a:xfrm>
            <a:off x="914400" y="1209954"/>
            <a:ext cx="7315200" cy="1478418"/>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rgbClr val="FFFFFF"/>
                </a:solidFill>
                <a:latin typeface="Arial" charset="0"/>
              </a:rPr>
              <a:t>These are also </a:t>
            </a:r>
          </a:p>
          <a:p>
            <a:pPr algn="ctr" eaLnBrk="0" hangingPunct="0">
              <a:lnSpc>
                <a:spcPct val="150000"/>
              </a:lnSpc>
            </a:pPr>
            <a:r>
              <a:rPr kumimoji="1" lang="en-US" sz="3200" b="1" dirty="0">
                <a:solidFill>
                  <a:srgbClr val="FFFFFF"/>
                </a:solidFill>
                <a:latin typeface="Arial" charset="0"/>
              </a:rPr>
              <a:t>commonly known as . . . </a:t>
            </a:r>
          </a:p>
        </p:txBody>
      </p:sp>
    </p:spTree>
    <p:extLst>
      <p:ext uri="{BB962C8B-B14F-4D97-AF65-F5344CB8AC3E}">
        <p14:creationId xmlns:p14="http://schemas.microsoft.com/office/powerpoint/2010/main" val="268853945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2" name="Rectangle 1"/>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50300267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171010" name="Rectangle 3"/>
          <p:cNvSpPr>
            <a:spLocks noChangeArrowheads="1"/>
          </p:cNvSpPr>
          <p:nvPr/>
        </p:nvSpPr>
        <p:spPr bwMode="auto">
          <a:xfrm>
            <a:off x="1320800" y="1695973"/>
            <a:ext cx="6502400" cy="1163395"/>
          </a:xfrm>
          <a:prstGeom prst="rect">
            <a:avLst/>
          </a:prstGeom>
          <a:noFill/>
          <a:ln w="9525">
            <a:noFill/>
            <a:miter lim="800000"/>
            <a:headEnd/>
            <a:tailEnd/>
          </a:ln>
        </p:spPr>
        <p:txBody>
          <a:bodyPr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Global Cultures</a:t>
            </a:r>
            <a:b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br>
            <a:r>
              <a:rPr kumimoji="1" lang="en-US" sz="1600" b="1" i="0" u="none" strike="noStrike" kern="1200" cap="none" spc="0" normalizeH="0" baseline="0" noProof="0" dirty="0">
                <a:ln>
                  <a:noFill/>
                </a:ln>
                <a:solidFill>
                  <a:srgbClr val="FFFFFF"/>
                </a:solidFill>
                <a:effectLst/>
                <a:uLnTx/>
                <a:uFillTx/>
                <a:latin typeface="Verdana" pitchFamily="34" charset="0"/>
                <a:ea typeface="+mn-ea"/>
                <a:cs typeface="+mn-cs"/>
              </a:rPr>
              <a:t>and their . . .</a:t>
            </a:r>
            <a:endParaRPr kumimoji="1"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22244" name="Rectangle 3"/>
          <p:cNvSpPr>
            <a:spLocks noChangeArrowheads="1"/>
          </p:cNvSpPr>
          <p:nvPr/>
        </p:nvSpPr>
        <p:spPr bwMode="auto">
          <a:xfrm>
            <a:off x="2404534" y="2743261"/>
            <a:ext cx="5147733" cy="3243965"/>
          </a:xfrm>
          <a:prstGeom prst="rect">
            <a:avLst/>
          </a:prstGeom>
          <a:noFill/>
          <a:ln w="9525">
            <a:noFill/>
            <a:miter lim="800000"/>
            <a:headEnd/>
            <a:tailEnd/>
          </a:ln>
        </p:spPr>
        <p:txBody>
          <a:bodyPr wrap="square" anchor="ctr">
            <a:spAutoFit/>
          </a:bodyPr>
          <a:lstStyle/>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cultural / social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physical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archaeology</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linguistics</a:t>
            </a:r>
          </a:p>
        </p:txBody>
      </p:sp>
      <p:sp>
        <p:nvSpPr>
          <p:cNvPr id="5" name="Rectangle 3"/>
          <p:cNvSpPr>
            <a:spLocks noChangeArrowheads="1"/>
          </p:cNvSpPr>
          <p:nvPr/>
        </p:nvSpPr>
        <p:spPr bwMode="auto">
          <a:xfrm>
            <a:off x="1104699" y="1143055"/>
            <a:ext cx="6908800" cy="58477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REM: We’re having a look at . . . </a:t>
            </a:r>
          </a:p>
        </p:txBody>
      </p:sp>
      <p:sp>
        <p:nvSpPr>
          <p:cNvPr id="6" name="Rectangle 5"/>
          <p:cNvSpPr/>
          <p:nvPr/>
        </p:nvSpPr>
        <p:spPr>
          <a:xfrm>
            <a:off x="1768417" y="5925924"/>
            <a:ext cx="563808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Verdana" pitchFamily="34" charset="0"/>
                <a:ea typeface="+mn-ea"/>
                <a:cs typeface="+mn-cs"/>
              </a:rPr>
              <a:t>and that would appear on the chart as . .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65824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811870"/>
            <a:ext cx="6908800" cy="44063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usually anthropologists read charts from the bottom up</a:t>
            </a: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that has to do with the fact that  in archaeology the oldest layers are at the bottom of a site and the newer ones are on top</a:t>
            </a: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2941702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5680"/>
            <a:ext cx="6908800" cy="34881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first note that the two main divisions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Anthropology are</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bio-physical and cultural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54447329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4"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5" name="Rectangle 4"/>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3798538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2" name="Oval 3"/>
          <p:cNvSpPr>
            <a:spLocks noChangeArrowheads="1"/>
          </p:cNvSpPr>
          <p:nvPr/>
        </p:nvSpPr>
        <p:spPr bwMode="auto">
          <a:xfrm>
            <a:off x="5359801" y="2670048"/>
            <a:ext cx="2223862" cy="585216"/>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13" name="Oval 3"/>
          <p:cNvSpPr>
            <a:spLocks noChangeArrowheads="1"/>
          </p:cNvSpPr>
          <p:nvPr/>
        </p:nvSpPr>
        <p:spPr bwMode="auto">
          <a:xfrm>
            <a:off x="2420715" y="2670048"/>
            <a:ext cx="2223862" cy="585216"/>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68040464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7" name="Rectangle 6"/>
          <p:cNvSpPr>
            <a:spLocks noChangeArrowheads="1"/>
          </p:cNvSpPr>
          <p:nvPr/>
        </p:nvSpPr>
        <p:spPr bwMode="auto">
          <a:xfrm>
            <a:off x="2358609"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8" name="Rectangle 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02496886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19578"/>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biophysical involves</a:t>
            </a:r>
            <a:br>
              <a:rPr kumimoji="1" lang="en-US" sz="3600" b="1" i="0" u="none" strike="noStrike" kern="1200" cap="none" spc="0" normalizeH="0" baseline="0" noProof="0" dirty="0">
                <a:ln>
                  <a:noFill/>
                </a:ln>
                <a:solidFill>
                  <a:srgbClr val="FFFFFF"/>
                </a:solidFill>
                <a:effectLst/>
                <a:uLnTx/>
                <a:uFillTx/>
                <a:latin typeface="Arial" charset="0"/>
                <a:ea typeface="+mn-ea"/>
                <a:cs typeface="+mn-cs"/>
              </a:rPr>
            </a:br>
            <a:r>
              <a:rPr kumimoji="1" lang="en-US" sz="3600" b="1" i="0" u="none" strike="noStrike" kern="1200" cap="none" spc="0" normalizeH="0" baseline="0" noProof="0" dirty="0">
                <a:ln>
                  <a:noFill/>
                </a:ln>
                <a:solidFill>
                  <a:srgbClr val="FFFFFF"/>
                </a:solidFill>
                <a:effectLst/>
                <a:uLnTx/>
                <a:uFillTx/>
                <a:latin typeface="Arial" charset="0"/>
                <a:ea typeface="+mn-ea"/>
                <a:cs typeface="+mn-cs"/>
              </a:rPr>
              <a:t>things like . . .</a:t>
            </a:r>
          </a:p>
        </p:txBody>
      </p:sp>
    </p:spTree>
    <p:extLst>
      <p:ext uri="{BB962C8B-B14F-4D97-AF65-F5344CB8AC3E}">
        <p14:creationId xmlns:p14="http://schemas.microsoft.com/office/powerpoint/2010/main" val="263928496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735"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Tree>
    <p:extLst>
      <p:ext uri="{BB962C8B-B14F-4D97-AF65-F5344CB8AC3E}">
        <p14:creationId xmlns:p14="http://schemas.microsoft.com/office/powerpoint/2010/main" val="48281356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ultimately anthropologists seek to study phenomena in terms of </a:t>
            </a:r>
            <a:r>
              <a:rPr kumimoji="1" lang="en-US" sz="3600" b="1" i="1" u="none" strike="noStrike" kern="1200" cap="none" spc="0" normalizeH="0" baseline="0" noProof="0" dirty="0">
                <a:ln>
                  <a:noFill/>
                </a:ln>
                <a:solidFill>
                  <a:srgbClr val="FFFFFF"/>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1083714038"/>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20881</TotalTime>
  <Words>5487</Words>
  <Application>Microsoft Office PowerPoint</Application>
  <PresentationFormat>On-screen Show (4:3)</PresentationFormat>
  <Paragraphs>918</Paragraphs>
  <Slides>152</Slides>
  <Notes>55</Notes>
  <HiddenSlides>1</HiddenSlides>
  <MMClips>0</MMClips>
  <ScaleCrop>false</ScaleCrop>
  <HeadingPairs>
    <vt:vector size="6" baseType="variant">
      <vt:variant>
        <vt:lpstr>Fonts Used</vt:lpstr>
      </vt:variant>
      <vt:variant>
        <vt:i4>8</vt:i4>
      </vt:variant>
      <vt:variant>
        <vt:lpstr>Theme</vt:lpstr>
      </vt:variant>
      <vt:variant>
        <vt:i4>23</vt:i4>
      </vt:variant>
      <vt:variant>
        <vt:lpstr>Slide Titles</vt:lpstr>
      </vt:variant>
      <vt:variant>
        <vt:i4>152</vt:i4>
      </vt:variant>
    </vt:vector>
  </HeadingPairs>
  <TitlesOfParts>
    <vt:vector size="183" baseType="lpstr">
      <vt:lpstr>Arial</vt:lpstr>
      <vt:lpstr>Arial Black</vt:lpstr>
      <vt:lpstr>Brush Script MT</vt:lpstr>
      <vt:lpstr>Calibri</vt:lpstr>
      <vt:lpstr>Monotype Sorts</vt:lpstr>
      <vt:lpstr>Tahoma</vt:lpstr>
      <vt:lpstr>Verdana</vt:lpstr>
      <vt:lpstr>Wingdings</vt:lpstr>
      <vt:lpstr>Default Design</vt:lpstr>
      <vt:lpstr>1_Default Design</vt:lpstr>
      <vt:lpstr>2_Default Design</vt:lpstr>
      <vt:lpstr>CE Master</vt:lpstr>
      <vt:lpstr>15_Default Design</vt:lpstr>
      <vt:lpstr>17_Default Design</vt:lpstr>
      <vt:lpstr>22_Default Design</vt:lpstr>
      <vt:lpstr>37_Default Design</vt:lpstr>
      <vt:lpstr>42_Default Design</vt:lpstr>
      <vt:lpstr>4_Contemporary Portrait</vt:lpstr>
      <vt:lpstr>3_Office Theme</vt:lpstr>
      <vt:lpstr>4_Office Theme</vt:lpstr>
      <vt:lpstr>31_Default Design</vt:lpstr>
      <vt:lpstr>51_Default Design</vt:lpstr>
      <vt:lpstr>23_Contemporary Portrait</vt:lpstr>
      <vt:lpstr>6_Default Design</vt:lpstr>
      <vt:lpstr>13_Default Design</vt:lpstr>
      <vt:lpstr>26_Contemporary Portrait</vt:lpstr>
      <vt:lpstr>39_Office Theme</vt:lpstr>
      <vt:lpstr>8_Office Theme</vt:lpstr>
      <vt:lpstr>1_Blends</vt:lpstr>
      <vt:lpstr>5_Contemporary Portrait</vt:lpstr>
      <vt:lpstr>6_Contemporary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 </vt:lpstr>
      <vt:lpstr> </vt:lpstr>
      <vt:lpstr>PowerPoint Presentation</vt:lpstr>
      <vt:lpstr>PowerPoint Presentation</vt:lpstr>
      <vt:lpstr>PowerPoint Presentation</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1180</cp:revision>
  <cp:lastPrinted>2000-04-06T19:51:41Z</cp:lastPrinted>
  <dcterms:created xsi:type="dcterms:W3CDTF">2000-03-27T15:46:35Z</dcterms:created>
  <dcterms:modified xsi:type="dcterms:W3CDTF">2023-12-24T07:19:43Z</dcterms:modified>
</cp:coreProperties>
</file>