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9" r:id="rId1"/>
    <p:sldMasterId id="2147484029" r:id="rId2"/>
    <p:sldMasterId id="2147484041" r:id="rId3"/>
    <p:sldMasterId id="2147484922" r:id="rId4"/>
    <p:sldMasterId id="2147484982" r:id="rId5"/>
    <p:sldMasterId id="2147485068" r:id="rId6"/>
    <p:sldMasterId id="2147485237" r:id="rId7"/>
    <p:sldMasterId id="2147485647" r:id="rId8"/>
    <p:sldMasterId id="2147485707" r:id="rId9"/>
    <p:sldMasterId id="2147485743" r:id="rId10"/>
    <p:sldMasterId id="2147485839" r:id="rId11"/>
    <p:sldMasterId id="2147485887" r:id="rId12"/>
    <p:sldMasterId id="2147486007" r:id="rId13"/>
    <p:sldMasterId id="2147486175" r:id="rId14"/>
    <p:sldMasterId id="2147486187" r:id="rId15"/>
    <p:sldMasterId id="2147486247" r:id="rId16"/>
  </p:sldMasterIdLst>
  <p:notesMasterIdLst>
    <p:notesMasterId r:id="rId304"/>
  </p:notesMasterIdLst>
  <p:handoutMasterIdLst>
    <p:handoutMasterId r:id="rId305"/>
  </p:handoutMasterIdLst>
  <p:sldIdLst>
    <p:sldId id="1677" r:id="rId17"/>
    <p:sldId id="3320" r:id="rId18"/>
    <p:sldId id="3322" r:id="rId19"/>
    <p:sldId id="3323" r:id="rId20"/>
    <p:sldId id="3324" r:id="rId21"/>
    <p:sldId id="3396" r:id="rId22"/>
    <p:sldId id="3397" r:id="rId23"/>
    <p:sldId id="3398" r:id="rId24"/>
    <p:sldId id="3399" r:id="rId25"/>
    <p:sldId id="3400" r:id="rId26"/>
    <p:sldId id="3401" r:id="rId27"/>
    <p:sldId id="3402" r:id="rId28"/>
    <p:sldId id="3403" r:id="rId29"/>
    <p:sldId id="3404" r:id="rId30"/>
    <p:sldId id="3405" r:id="rId31"/>
    <p:sldId id="3406" r:id="rId32"/>
    <p:sldId id="3407" r:id="rId33"/>
    <p:sldId id="3408" r:id="rId34"/>
    <p:sldId id="3409" r:id="rId35"/>
    <p:sldId id="3410" r:id="rId36"/>
    <p:sldId id="3411" r:id="rId37"/>
    <p:sldId id="3412" r:id="rId38"/>
    <p:sldId id="3413" r:id="rId39"/>
    <p:sldId id="1513" r:id="rId40"/>
    <p:sldId id="1514" r:id="rId41"/>
    <p:sldId id="1515" r:id="rId42"/>
    <p:sldId id="3414" r:id="rId43"/>
    <p:sldId id="3144" r:id="rId44"/>
    <p:sldId id="3416" r:id="rId45"/>
    <p:sldId id="1517" r:id="rId46"/>
    <p:sldId id="1518" r:id="rId47"/>
    <p:sldId id="1519" r:id="rId48"/>
    <p:sldId id="1520" r:id="rId49"/>
    <p:sldId id="1521" r:id="rId50"/>
    <p:sldId id="3417" r:id="rId51"/>
    <p:sldId id="1522" r:id="rId52"/>
    <p:sldId id="3418" r:id="rId53"/>
    <p:sldId id="3419" r:id="rId54"/>
    <p:sldId id="1523" r:id="rId55"/>
    <p:sldId id="1524" r:id="rId56"/>
    <p:sldId id="1525" r:id="rId57"/>
    <p:sldId id="1698" r:id="rId58"/>
    <p:sldId id="3420" r:id="rId59"/>
    <p:sldId id="3421" r:id="rId60"/>
    <p:sldId id="3422" r:id="rId61"/>
    <p:sldId id="3423" r:id="rId62"/>
    <p:sldId id="1702" r:id="rId63"/>
    <p:sldId id="3424" r:id="rId64"/>
    <p:sldId id="3425" r:id="rId65"/>
    <p:sldId id="3426" r:id="rId66"/>
    <p:sldId id="3427" r:id="rId67"/>
    <p:sldId id="3428" r:id="rId68"/>
    <p:sldId id="3429" r:id="rId69"/>
    <p:sldId id="3430" r:id="rId70"/>
    <p:sldId id="3431" r:id="rId71"/>
    <p:sldId id="3432" r:id="rId72"/>
    <p:sldId id="3433" r:id="rId73"/>
    <p:sldId id="3434" r:id="rId74"/>
    <p:sldId id="3435" r:id="rId75"/>
    <p:sldId id="3436" r:id="rId76"/>
    <p:sldId id="3437" r:id="rId77"/>
    <p:sldId id="3438" r:id="rId78"/>
    <p:sldId id="1878" r:id="rId79"/>
    <p:sldId id="3439" r:id="rId80"/>
    <p:sldId id="3440" r:id="rId81"/>
    <p:sldId id="3441" r:id="rId82"/>
    <p:sldId id="3442" r:id="rId83"/>
    <p:sldId id="3443" r:id="rId84"/>
    <p:sldId id="3444" r:id="rId85"/>
    <p:sldId id="1879" r:id="rId86"/>
    <p:sldId id="3445" r:id="rId87"/>
    <p:sldId id="3446" r:id="rId88"/>
    <p:sldId id="3447" r:id="rId89"/>
    <p:sldId id="3448" r:id="rId90"/>
    <p:sldId id="3449" r:id="rId91"/>
    <p:sldId id="1538" r:id="rId92"/>
    <p:sldId id="1881" r:id="rId93"/>
    <p:sldId id="3450" r:id="rId94"/>
    <p:sldId id="3451" r:id="rId95"/>
    <p:sldId id="3178" r:id="rId96"/>
    <p:sldId id="3179" r:id="rId97"/>
    <p:sldId id="3452" r:id="rId98"/>
    <p:sldId id="3453" r:id="rId99"/>
    <p:sldId id="3180" r:id="rId100"/>
    <p:sldId id="3181" r:id="rId101"/>
    <p:sldId id="3182" r:id="rId102"/>
    <p:sldId id="3454" r:id="rId103"/>
    <p:sldId id="3455" r:id="rId104"/>
    <p:sldId id="3456" r:id="rId105"/>
    <p:sldId id="1719" r:id="rId106"/>
    <p:sldId id="3457" r:id="rId107"/>
    <p:sldId id="1720" r:id="rId108"/>
    <p:sldId id="1850" r:id="rId109"/>
    <p:sldId id="3458" r:id="rId110"/>
    <p:sldId id="3459" r:id="rId111"/>
    <p:sldId id="1949" r:id="rId112"/>
    <p:sldId id="3460" r:id="rId113"/>
    <p:sldId id="3461" r:id="rId114"/>
    <p:sldId id="3462" r:id="rId115"/>
    <p:sldId id="1663" r:id="rId116"/>
    <p:sldId id="3463" r:id="rId117"/>
    <p:sldId id="3464" r:id="rId118"/>
    <p:sldId id="3465" r:id="rId119"/>
    <p:sldId id="3466" r:id="rId120"/>
    <p:sldId id="3467" r:id="rId121"/>
    <p:sldId id="2110" r:id="rId122"/>
    <p:sldId id="1555" r:id="rId123"/>
    <p:sldId id="3468" r:id="rId124"/>
    <p:sldId id="3469" r:id="rId125"/>
    <p:sldId id="1557" r:id="rId126"/>
    <p:sldId id="1558" r:id="rId127"/>
    <p:sldId id="3174" r:id="rId128"/>
    <p:sldId id="1559" r:id="rId129"/>
    <p:sldId id="1560" r:id="rId130"/>
    <p:sldId id="1561" r:id="rId131"/>
    <p:sldId id="3470" r:id="rId132"/>
    <p:sldId id="1772" r:id="rId133"/>
    <p:sldId id="3471" r:id="rId134"/>
    <p:sldId id="3472" r:id="rId135"/>
    <p:sldId id="3473" r:id="rId136"/>
    <p:sldId id="1775" r:id="rId137"/>
    <p:sldId id="3474" r:id="rId138"/>
    <p:sldId id="3475" r:id="rId139"/>
    <p:sldId id="3476" r:id="rId140"/>
    <p:sldId id="3477" r:id="rId141"/>
    <p:sldId id="1780" r:id="rId142"/>
    <p:sldId id="3478" r:id="rId143"/>
    <p:sldId id="3479" r:id="rId144"/>
    <p:sldId id="3480" r:id="rId145"/>
    <p:sldId id="1771" r:id="rId146"/>
    <p:sldId id="3481" r:id="rId147"/>
    <p:sldId id="3482" r:id="rId148"/>
    <p:sldId id="3582" r:id="rId149"/>
    <p:sldId id="3583" r:id="rId150"/>
    <p:sldId id="3584" r:id="rId151"/>
    <p:sldId id="1770" r:id="rId152"/>
    <p:sldId id="3483" r:id="rId153"/>
    <p:sldId id="3484" r:id="rId154"/>
    <p:sldId id="3485" r:id="rId155"/>
    <p:sldId id="3585" r:id="rId156"/>
    <p:sldId id="1832" r:id="rId157"/>
    <p:sldId id="1729" r:id="rId158"/>
    <p:sldId id="3486" r:id="rId159"/>
    <p:sldId id="1828" r:id="rId160"/>
    <p:sldId id="1830" r:id="rId161"/>
    <p:sldId id="1831" r:id="rId162"/>
    <p:sldId id="3487" r:id="rId163"/>
    <p:sldId id="3587" r:id="rId164"/>
    <p:sldId id="3586" r:id="rId165"/>
    <p:sldId id="3595" r:id="rId166"/>
    <p:sldId id="3590" r:id="rId167"/>
    <p:sldId id="3593" r:id="rId168"/>
    <p:sldId id="3488" r:id="rId169"/>
    <p:sldId id="3489" r:id="rId170"/>
    <p:sldId id="3592" r:id="rId171"/>
    <p:sldId id="3490" r:id="rId172"/>
    <p:sldId id="3581" r:id="rId173"/>
    <p:sldId id="3589" r:id="rId174"/>
    <p:sldId id="3588" r:id="rId175"/>
    <p:sldId id="3591" r:id="rId176"/>
    <p:sldId id="3598" r:id="rId177"/>
    <p:sldId id="3594" r:id="rId178"/>
    <p:sldId id="3491" r:id="rId179"/>
    <p:sldId id="3492" r:id="rId180"/>
    <p:sldId id="3596" r:id="rId181"/>
    <p:sldId id="3597" r:id="rId182"/>
    <p:sldId id="3493" r:id="rId183"/>
    <p:sldId id="3599" r:id="rId184"/>
    <p:sldId id="3494" r:id="rId185"/>
    <p:sldId id="1935" r:id="rId186"/>
    <p:sldId id="3600" r:id="rId187"/>
    <p:sldId id="3601" r:id="rId188"/>
    <p:sldId id="1936" r:id="rId189"/>
    <p:sldId id="3495" r:id="rId190"/>
    <p:sldId id="3496" r:id="rId191"/>
    <p:sldId id="3497" r:id="rId192"/>
    <p:sldId id="3498" r:id="rId193"/>
    <p:sldId id="3499" r:id="rId194"/>
    <p:sldId id="3500" r:id="rId195"/>
    <p:sldId id="3501" r:id="rId196"/>
    <p:sldId id="3148" r:id="rId197"/>
    <p:sldId id="3502" r:id="rId198"/>
    <p:sldId id="1955" r:id="rId199"/>
    <p:sldId id="1950" r:id="rId200"/>
    <p:sldId id="1951" r:id="rId201"/>
    <p:sldId id="1952" r:id="rId202"/>
    <p:sldId id="1953" r:id="rId203"/>
    <p:sldId id="1954" r:id="rId204"/>
    <p:sldId id="3503" r:id="rId205"/>
    <p:sldId id="728" r:id="rId206"/>
    <p:sldId id="1295" r:id="rId207"/>
    <p:sldId id="743" r:id="rId208"/>
    <p:sldId id="729" r:id="rId209"/>
    <p:sldId id="742" r:id="rId210"/>
    <p:sldId id="1435" r:id="rId211"/>
    <p:sldId id="876" r:id="rId212"/>
    <p:sldId id="1436" r:id="rId213"/>
    <p:sldId id="3505" r:id="rId214"/>
    <p:sldId id="3506" r:id="rId215"/>
    <p:sldId id="3507" r:id="rId216"/>
    <p:sldId id="3508" r:id="rId217"/>
    <p:sldId id="1670" r:id="rId218"/>
    <p:sldId id="3509" r:id="rId219"/>
    <p:sldId id="3510" r:id="rId220"/>
    <p:sldId id="1856" r:id="rId221"/>
    <p:sldId id="3511" r:id="rId222"/>
    <p:sldId id="3512" r:id="rId223"/>
    <p:sldId id="3513" r:id="rId224"/>
    <p:sldId id="1860" r:id="rId225"/>
    <p:sldId id="3514" r:id="rId226"/>
    <p:sldId id="3515" r:id="rId227"/>
    <p:sldId id="3516" r:id="rId228"/>
    <p:sldId id="3517" r:id="rId229"/>
    <p:sldId id="1585" r:id="rId230"/>
    <p:sldId id="1722" r:id="rId231"/>
    <p:sldId id="3518" r:id="rId232"/>
    <p:sldId id="1724" r:id="rId233"/>
    <p:sldId id="3519" r:id="rId234"/>
    <p:sldId id="3520" r:id="rId235"/>
    <p:sldId id="3521" r:id="rId236"/>
    <p:sldId id="3522" r:id="rId237"/>
    <p:sldId id="3523" r:id="rId238"/>
    <p:sldId id="3524" r:id="rId239"/>
    <p:sldId id="3525" r:id="rId240"/>
    <p:sldId id="1589" r:id="rId241"/>
    <p:sldId id="3526" r:id="rId242"/>
    <p:sldId id="3527" r:id="rId243"/>
    <p:sldId id="3528" r:id="rId244"/>
    <p:sldId id="3529" r:id="rId245"/>
    <p:sldId id="3530" r:id="rId246"/>
    <p:sldId id="3531" r:id="rId247"/>
    <p:sldId id="3532" r:id="rId248"/>
    <p:sldId id="3533" r:id="rId249"/>
    <p:sldId id="1597" r:id="rId250"/>
    <p:sldId id="3534" r:id="rId251"/>
    <p:sldId id="3535" r:id="rId252"/>
    <p:sldId id="3536" r:id="rId253"/>
    <p:sldId id="3537" r:id="rId254"/>
    <p:sldId id="3538" r:id="rId255"/>
    <p:sldId id="3539" r:id="rId256"/>
    <p:sldId id="1640" r:id="rId257"/>
    <p:sldId id="3540" r:id="rId258"/>
    <p:sldId id="3541" r:id="rId259"/>
    <p:sldId id="1608" r:id="rId260"/>
    <p:sldId id="3542" r:id="rId261"/>
    <p:sldId id="3543" r:id="rId262"/>
    <p:sldId id="3544" r:id="rId263"/>
    <p:sldId id="3545" r:id="rId264"/>
    <p:sldId id="3546" r:id="rId265"/>
    <p:sldId id="3547" r:id="rId266"/>
    <p:sldId id="1612" r:id="rId267"/>
    <p:sldId id="1613" r:id="rId268"/>
    <p:sldId id="1614" r:id="rId269"/>
    <p:sldId id="3548" r:id="rId270"/>
    <p:sldId id="3549" r:id="rId271"/>
    <p:sldId id="3550" r:id="rId272"/>
    <p:sldId id="3551" r:id="rId273"/>
    <p:sldId id="3552" r:id="rId274"/>
    <p:sldId id="3553" r:id="rId275"/>
    <p:sldId id="3555" r:id="rId276"/>
    <p:sldId id="1622" r:id="rId277"/>
    <p:sldId id="3556" r:id="rId278"/>
    <p:sldId id="3557" r:id="rId279"/>
    <p:sldId id="3558" r:id="rId280"/>
    <p:sldId id="3559" r:id="rId281"/>
    <p:sldId id="3560" r:id="rId282"/>
    <p:sldId id="3561" r:id="rId283"/>
    <p:sldId id="3562" r:id="rId284"/>
    <p:sldId id="3565" r:id="rId285"/>
    <p:sldId id="3566" r:id="rId286"/>
    <p:sldId id="3567" r:id="rId287"/>
    <p:sldId id="1847" r:id="rId288"/>
    <p:sldId id="1848" r:id="rId289"/>
    <p:sldId id="3568" r:id="rId290"/>
    <p:sldId id="3569" r:id="rId291"/>
    <p:sldId id="3570" r:id="rId292"/>
    <p:sldId id="1683" r:id="rId293"/>
    <p:sldId id="1635" r:id="rId294"/>
    <p:sldId id="1299" r:id="rId295"/>
    <p:sldId id="3571" r:id="rId296"/>
    <p:sldId id="3572" r:id="rId297"/>
    <p:sldId id="3573" r:id="rId298"/>
    <p:sldId id="3574" r:id="rId299"/>
    <p:sldId id="3575" r:id="rId300"/>
    <p:sldId id="3576" r:id="rId301"/>
    <p:sldId id="3577" r:id="rId302"/>
    <p:sldId id="3580" r:id="rId30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03">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C9D5"/>
    <a:srgbClr val="318FA9"/>
    <a:srgbClr val="1E1A13"/>
    <a:srgbClr val="FFFFFF"/>
    <a:srgbClr val="85C9E3"/>
    <a:srgbClr val="C6EBF7"/>
    <a:srgbClr val="0E0E0E"/>
    <a:srgbClr val="1A2738"/>
    <a:srgbClr val="5E5442"/>
    <a:srgbClr val="0350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00" autoAdjust="0"/>
    <p:restoredTop sz="94404" autoAdjust="0"/>
  </p:normalViewPr>
  <p:slideViewPr>
    <p:cSldViewPr snapToGrid="0">
      <p:cViewPr>
        <p:scale>
          <a:sx n="66" d="100"/>
          <a:sy n="66" d="100"/>
        </p:scale>
        <p:origin x="1160" y="56"/>
      </p:cViewPr>
      <p:guideLst>
        <p:guide orient="horz" pos="2103"/>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 r:id="rId160" collapse="1"/>
    </p:sldLst>
  </p:outlineViewPr>
  <p:notesTextViewPr>
    <p:cViewPr>
      <p:scale>
        <a:sx n="3" d="2"/>
        <a:sy n="3" d="2"/>
      </p:scale>
      <p:origin x="0" y="0"/>
    </p:cViewPr>
  </p:notesTextViewPr>
  <p:sorterViewPr>
    <p:cViewPr varScale="1">
      <p:scale>
        <a:sx n="1" d="1"/>
        <a:sy n="1" d="1"/>
      </p:scale>
      <p:origin x="0" y="-97372"/>
    </p:cViewPr>
  </p:sorterViewPr>
  <p:notesViewPr>
    <p:cSldViewPr snapToGrid="0">
      <p:cViewPr varScale="1">
        <p:scale>
          <a:sx n="37" d="100"/>
          <a:sy n="37" d="100"/>
        </p:scale>
        <p:origin x="-1470"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21" Type="http://schemas.openxmlformats.org/officeDocument/2006/relationships/slide" Target="slides/slide5.xml"/><Relationship Id="rId63" Type="http://schemas.openxmlformats.org/officeDocument/2006/relationships/slide" Target="slides/slide47.xml"/><Relationship Id="rId159" Type="http://schemas.openxmlformats.org/officeDocument/2006/relationships/slide" Target="slides/slide143.xml"/><Relationship Id="rId170" Type="http://schemas.openxmlformats.org/officeDocument/2006/relationships/slide" Target="slides/slide154.xml"/><Relationship Id="rId226" Type="http://schemas.openxmlformats.org/officeDocument/2006/relationships/slide" Target="slides/slide210.xml"/><Relationship Id="rId268" Type="http://schemas.openxmlformats.org/officeDocument/2006/relationships/slide" Target="slides/slide252.xml"/><Relationship Id="rId32" Type="http://schemas.openxmlformats.org/officeDocument/2006/relationships/slide" Target="slides/slide16.xml"/><Relationship Id="rId74" Type="http://schemas.openxmlformats.org/officeDocument/2006/relationships/slide" Target="slides/slide58.xml"/><Relationship Id="rId128" Type="http://schemas.openxmlformats.org/officeDocument/2006/relationships/slide" Target="slides/slide112.xml"/><Relationship Id="rId5" Type="http://schemas.openxmlformats.org/officeDocument/2006/relationships/slideMaster" Target="slideMasters/slideMaster5.xml"/><Relationship Id="rId181" Type="http://schemas.openxmlformats.org/officeDocument/2006/relationships/slide" Target="slides/slide165.xml"/><Relationship Id="rId237" Type="http://schemas.openxmlformats.org/officeDocument/2006/relationships/slide" Target="slides/slide221.xml"/><Relationship Id="rId279" Type="http://schemas.openxmlformats.org/officeDocument/2006/relationships/slide" Target="slides/slide263.xml"/><Relationship Id="rId43" Type="http://schemas.openxmlformats.org/officeDocument/2006/relationships/slide" Target="slides/slide27.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notesMaster" Target="notesMasters/notesMaster1.xml"/><Relationship Id="rId85" Type="http://schemas.openxmlformats.org/officeDocument/2006/relationships/slide" Target="slides/slide69.xml"/><Relationship Id="rId150" Type="http://schemas.openxmlformats.org/officeDocument/2006/relationships/slide" Target="slides/slide134.xml"/><Relationship Id="rId192" Type="http://schemas.openxmlformats.org/officeDocument/2006/relationships/slide" Target="slides/slide176.xml"/><Relationship Id="rId206" Type="http://schemas.openxmlformats.org/officeDocument/2006/relationships/slide" Target="slides/slide190.xml"/><Relationship Id="rId248" Type="http://schemas.openxmlformats.org/officeDocument/2006/relationships/slide" Target="slides/slide232.xml"/><Relationship Id="rId12" Type="http://schemas.openxmlformats.org/officeDocument/2006/relationships/slideMaster" Target="slideMasters/slideMaster12.xml"/><Relationship Id="rId108" Type="http://schemas.openxmlformats.org/officeDocument/2006/relationships/slide" Target="slides/slide92.xml"/><Relationship Id="rId54" Type="http://schemas.openxmlformats.org/officeDocument/2006/relationships/slide" Target="slides/slide38.xml"/><Relationship Id="rId96" Type="http://schemas.openxmlformats.org/officeDocument/2006/relationships/slide" Target="slides/slide80.xml"/><Relationship Id="rId161" Type="http://schemas.openxmlformats.org/officeDocument/2006/relationships/slide" Target="slides/slide145.xml"/><Relationship Id="rId217" Type="http://schemas.openxmlformats.org/officeDocument/2006/relationships/slide" Target="slides/slide201.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281" Type="http://schemas.openxmlformats.org/officeDocument/2006/relationships/slide" Target="slides/slide265.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7.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39" Type="http://schemas.openxmlformats.org/officeDocument/2006/relationships/slide" Target="slides/slide223.xml"/><Relationship Id="rId250" Type="http://schemas.openxmlformats.org/officeDocument/2006/relationships/slide" Target="slides/slide234.xml"/><Relationship Id="rId271" Type="http://schemas.openxmlformats.org/officeDocument/2006/relationships/slide" Target="slides/slide255.xml"/><Relationship Id="rId292" Type="http://schemas.openxmlformats.org/officeDocument/2006/relationships/slide" Target="slides/slide276.xml"/><Relationship Id="rId306" Type="http://schemas.openxmlformats.org/officeDocument/2006/relationships/presProps" Target="presProps.xml"/><Relationship Id="rId24" Type="http://schemas.openxmlformats.org/officeDocument/2006/relationships/slide" Target="slides/slide8.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31" Type="http://schemas.openxmlformats.org/officeDocument/2006/relationships/slide" Target="slides/slide115.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208" Type="http://schemas.openxmlformats.org/officeDocument/2006/relationships/slide" Target="slides/slide192.xml"/><Relationship Id="rId229" Type="http://schemas.openxmlformats.org/officeDocument/2006/relationships/slide" Target="slides/slide213.xml"/><Relationship Id="rId240" Type="http://schemas.openxmlformats.org/officeDocument/2006/relationships/slide" Target="slides/slide224.xml"/><Relationship Id="rId261" Type="http://schemas.openxmlformats.org/officeDocument/2006/relationships/slide" Target="slides/slide245.xml"/><Relationship Id="rId14" Type="http://schemas.openxmlformats.org/officeDocument/2006/relationships/slideMaster" Target="slideMasters/slideMaster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8" Type="http://schemas.openxmlformats.org/officeDocument/2006/relationships/slideMaster" Target="slideMasters/slideMaster8.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219" Type="http://schemas.openxmlformats.org/officeDocument/2006/relationships/slide" Target="slides/slide203.xml"/><Relationship Id="rId230" Type="http://schemas.openxmlformats.org/officeDocument/2006/relationships/slide" Target="slides/slide214.xml"/><Relationship Id="rId251" Type="http://schemas.openxmlformats.org/officeDocument/2006/relationships/slide" Target="slides/slide235.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72" Type="http://schemas.openxmlformats.org/officeDocument/2006/relationships/slide" Target="slides/slide256.xml"/><Relationship Id="rId293" Type="http://schemas.openxmlformats.org/officeDocument/2006/relationships/slide" Target="slides/slide277.xml"/><Relationship Id="rId307" Type="http://schemas.openxmlformats.org/officeDocument/2006/relationships/viewProps" Target="viewProps.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95" Type="http://schemas.openxmlformats.org/officeDocument/2006/relationships/slide" Target="slides/slide179.xml"/><Relationship Id="rId209" Type="http://schemas.openxmlformats.org/officeDocument/2006/relationships/slide" Target="slides/slide193.xml"/><Relationship Id="rId220" Type="http://schemas.openxmlformats.org/officeDocument/2006/relationships/slide" Target="slides/slide204.xml"/><Relationship Id="rId241" Type="http://schemas.openxmlformats.org/officeDocument/2006/relationships/slide" Target="slides/slide22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262" Type="http://schemas.openxmlformats.org/officeDocument/2006/relationships/slide" Target="slides/slide246.xml"/><Relationship Id="rId283" Type="http://schemas.openxmlformats.org/officeDocument/2006/relationships/slide" Target="slides/slide267.xml"/><Relationship Id="rId78" Type="http://schemas.openxmlformats.org/officeDocument/2006/relationships/slide" Target="slides/slide62.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64" Type="http://schemas.openxmlformats.org/officeDocument/2006/relationships/slide" Target="slides/slide148.xml"/><Relationship Id="rId185" Type="http://schemas.openxmlformats.org/officeDocument/2006/relationships/slide" Target="slides/slide169.xml"/><Relationship Id="rId9" Type="http://schemas.openxmlformats.org/officeDocument/2006/relationships/slideMaster" Target="slideMasters/slideMaster9.xml"/><Relationship Id="rId210" Type="http://schemas.openxmlformats.org/officeDocument/2006/relationships/slide" Target="slides/slide194.xml"/><Relationship Id="rId26" Type="http://schemas.openxmlformats.org/officeDocument/2006/relationships/slide" Target="slides/slide10.xml"/><Relationship Id="rId231" Type="http://schemas.openxmlformats.org/officeDocument/2006/relationships/slide" Target="slides/slide215.xml"/><Relationship Id="rId252" Type="http://schemas.openxmlformats.org/officeDocument/2006/relationships/slide" Target="slides/slide236.xml"/><Relationship Id="rId273" Type="http://schemas.openxmlformats.org/officeDocument/2006/relationships/slide" Target="slides/slide257.xml"/><Relationship Id="rId294" Type="http://schemas.openxmlformats.org/officeDocument/2006/relationships/slide" Target="slides/slide278.xml"/><Relationship Id="rId308" Type="http://schemas.openxmlformats.org/officeDocument/2006/relationships/theme" Target="theme/theme1.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slide" Target="slides/slide226.xml"/><Relationship Id="rId263" Type="http://schemas.openxmlformats.org/officeDocument/2006/relationships/slide" Target="slides/slide247.xml"/><Relationship Id="rId284" Type="http://schemas.openxmlformats.org/officeDocument/2006/relationships/slide" Target="slides/slide268.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95" Type="http://schemas.openxmlformats.org/officeDocument/2006/relationships/slide" Target="slides/slide279.xml"/><Relationship Id="rId309" Type="http://schemas.openxmlformats.org/officeDocument/2006/relationships/tableStyles" Target="tableStyles.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296" Type="http://schemas.openxmlformats.org/officeDocument/2006/relationships/slide" Target="slides/slide280.xml"/><Relationship Id="rId300" Type="http://schemas.openxmlformats.org/officeDocument/2006/relationships/slide" Target="slides/slide284.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55" Type="http://schemas.openxmlformats.org/officeDocument/2006/relationships/slide" Target="slides/slide239.xml"/><Relationship Id="rId276" Type="http://schemas.openxmlformats.org/officeDocument/2006/relationships/slide" Target="slides/slide260.xml"/><Relationship Id="rId297" Type="http://schemas.openxmlformats.org/officeDocument/2006/relationships/slide" Target="slides/slide281.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301" Type="http://schemas.openxmlformats.org/officeDocument/2006/relationships/slide" Target="slides/slide285.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19" Type="http://schemas.openxmlformats.org/officeDocument/2006/relationships/slide" Target="slides/slide3.xml"/><Relationship Id="rId224" Type="http://schemas.openxmlformats.org/officeDocument/2006/relationships/slide" Target="slides/slide208.xml"/><Relationship Id="rId245" Type="http://schemas.openxmlformats.org/officeDocument/2006/relationships/slide" Target="slides/slide229.xml"/><Relationship Id="rId266" Type="http://schemas.openxmlformats.org/officeDocument/2006/relationships/slide" Target="slides/slide250.xml"/><Relationship Id="rId287" Type="http://schemas.openxmlformats.org/officeDocument/2006/relationships/slide" Target="slides/slide271.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 Type="http://schemas.openxmlformats.org/officeDocument/2006/relationships/slideMaster" Target="slideMasters/slideMaster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302" Type="http://schemas.openxmlformats.org/officeDocument/2006/relationships/slide" Target="slides/slide286.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 Id="rId190" Type="http://schemas.openxmlformats.org/officeDocument/2006/relationships/slide" Target="slides/slide174.xml"/><Relationship Id="rId204" Type="http://schemas.openxmlformats.org/officeDocument/2006/relationships/slide" Target="slides/slide188.xml"/><Relationship Id="rId225" Type="http://schemas.openxmlformats.org/officeDocument/2006/relationships/slide" Target="slides/slide209.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94" Type="http://schemas.openxmlformats.org/officeDocument/2006/relationships/slide" Target="slides/slide78.xml"/><Relationship Id="rId148" Type="http://schemas.openxmlformats.org/officeDocument/2006/relationships/slide" Target="slides/slide132.xml"/><Relationship Id="rId169" Type="http://schemas.openxmlformats.org/officeDocument/2006/relationships/slide" Target="slides/slide153.xml"/><Relationship Id="rId4" Type="http://schemas.openxmlformats.org/officeDocument/2006/relationships/slideMaster" Target="slideMasters/slideMaster4.xml"/><Relationship Id="rId180" Type="http://schemas.openxmlformats.org/officeDocument/2006/relationships/slide" Target="slides/slide16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303" Type="http://schemas.openxmlformats.org/officeDocument/2006/relationships/slide" Target="slides/slide287.xml"/><Relationship Id="rId42" Type="http://schemas.openxmlformats.org/officeDocument/2006/relationships/slide" Target="slides/slide26.xml"/><Relationship Id="rId84" Type="http://schemas.openxmlformats.org/officeDocument/2006/relationships/slide" Target="slides/slide68.xml"/><Relationship Id="rId138" Type="http://schemas.openxmlformats.org/officeDocument/2006/relationships/slide" Target="slides/slide122.xml"/><Relationship Id="rId191" Type="http://schemas.openxmlformats.org/officeDocument/2006/relationships/slide" Target="slides/slide175.xml"/><Relationship Id="rId205" Type="http://schemas.openxmlformats.org/officeDocument/2006/relationships/slide" Target="slides/slide189.xml"/><Relationship Id="rId247" Type="http://schemas.openxmlformats.org/officeDocument/2006/relationships/slide" Target="slides/slide231.xml"/><Relationship Id="rId107" Type="http://schemas.openxmlformats.org/officeDocument/2006/relationships/slide" Target="slides/slide91.xml"/><Relationship Id="rId289" Type="http://schemas.openxmlformats.org/officeDocument/2006/relationships/slide" Target="slides/slide273.xml"/><Relationship Id="rId11" Type="http://schemas.openxmlformats.org/officeDocument/2006/relationships/slideMaster" Target="slideMasters/slideMaster11.xml"/><Relationship Id="rId53" Type="http://schemas.openxmlformats.org/officeDocument/2006/relationships/slide" Target="slides/slide37.xml"/><Relationship Id="rId149" Type="http://schemas.openxmlformats.org/officeDocument/2006/relationships/slide" Target="slides/slide133.xml"/><Relationship Id="rId95" Type="http://schemas.openxmlformats.org/officeDocument/2006/relationships/slide" Target="slides/slide79.xml"/><Relationship Id="rId160" Type="http://schemas.openxmlformats.org/officeDocument/2006/relationships/slide" Target="slides/slide144.xml"/><Relationship Id="rId216" Type="http://schemas.openxmlformats.org/officeDocument/2006/relationships/slide" Target="slides/slide200.xml"/><Relationship Id="rId258" Type="http://schemas.openxmlformats.org/officeDocument/2006/relationships/slide" Target="slides/slide242.xml"/><Relationship Id="rId22" Type="http://schemas.openxmlformats.org/officeDocument/2006/relationships/slide" Target="slides/slide6.xml"/><Relationship Id="rId64" Type="http://schemas.openxmlformats.org/officeDocument/2006/relationships/slide" Target="slides/slide48.xml"/><Relationship Id="rId118" Type="http://schemas.openxmlformats.org/officeDocument/2006/relationships/slide" Target="slides/slide102.xml"/><Relationship Id="rId171" Type="http://schemas.openxmlformats.org/officeDocument/2006/relationships/slide" Target="slides/slide155.xml"/><Relationship Id="rId227" Type="http://schemas.openxmlformats.org/officeDocument/2006/relationships/slide" Target="slides/slide211.xml"/><Relationship Id="rId269" Type="http://schemas.openxmlformats.org/officeDocument/2006/relationships/slide" Target="slides/slide253.xml"/><Relationship Id="rId33" Type="http://schemas.openxmlformats.org/officeDocument/2006/relationships/slide" Target="slides/slide17.xml"/><Relationship Id="rId129" Type="http://schemas.openxmlformats.org/officeDocument/2006/relationships/slide" Target="slides/slide113.xml"/><Relationship Id="rId280" Type="http://schemas.openxmlformats.org/officeDocument/2006/relationships/slide" Target="slides/slide264.xml"/><Relationship Id="rId75" Type="http://schemas.openxmlformats.org/officeDocument/2006/relationships/slide" Target="slides/slide59.xml"/><Relationship Id="rId140" Type="http://schemas.openxmlformats.org/officeDocument/2006/relationships/slide" Target="slides/slide124.xml"/><Relationship Id="rId182" Type="http://schemas.openxmlformats.org/officeDocument/2006/relationships/slide" Target="slides/slide166.xml"/><Relationship Id="rId6" Type="http://schemas.openxmlformats.org/officeDocument/2006/relationships/slideMaster" Target="slideMasters/slideMaster6.xml"/><Relationship Id="rId238" Type="http://schemas.openxmlformats.org/officeDocument/2006/relationships/slide" Target="slides/slide222.xml"/><Relationship Id="rId291" Type="http://schemas.openxmlformats.org/officeDocument/2006/relationships/slide" Target="slides/slide275.xml"/><Relationship Id="rId305"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17" Type="http://schemas.openxmlformats.org/officeDocument/2006/relationships/slide" Target="slides/slide128.xml"/><Relationship Id="rId21" Type="http://schemas.openxmlformats.org/officeDocument/2006/relationships/slide" Target="slides/slide31.xml"/><Relationship Id="rId42" Type="http://schemas.openxmlformats.org/officeDocument/2006/relationships/slide" Target="slides/slide52.xml"/><Relationship Id="rId63" Type="http://schemas.openxmlformats.org/officeDocument/2006/relationships/slide" Target="slides/slide73.xml"/><Relationship Id="rId84" Type="http://schemas.openxmlformats.org/officeDocument/2006/relationships/slide" Target="slides/slide94.xml"/><Relationship Id="rId138" Type="http://schemas.openxmlformats.org/officeDocument/2006/relationships/slide" Target="slides/slide203.xml"/><Relationship Id="rId159" Type="http://schemas.openxmlformats.org/officeDocument/2006/relationships/slide" Target="slides/slide278.xml"/><Relationship Id="rId107" Type="http://schemas.openxmlformats.org/officeDocument/2006/relationships/slide" Target="slides/slide117.xml"/><Relationship Id="rId11" Type="http://schemas.openxmlformats.org/officeDocument/2006/relationships/slide" Target="slides/slide20.xml"/><Relationship Id="rId32" Type="http://schemas.openxmlformats.org/officeDocument/2006/relationships/slide" Target="slides/slide42.xml"/><Relationship Id="rId53" Type="http://schemas.openxmlformats.org/officeDocument/2006/relationships/slide" Target="slides/slide63.xml"/><Relationship Id="rId74" Type="http://schemas.openxmlformats.org/officeDocument/2006/relationships/slide" Target="slides/slide84.xml"/><Relationship Id="rId128" Type="http://schemas.openxmlformats.org/officeDocument/2006/relationships/slide" Target="slides/slide189.xml"/><Relationship Id="rId149" Type="http://schemas.openxmlformats.org/officeDocument/2006/relationships/slide" Target="slides/slide236.xml"/><Relationship Id="rId5" Type="http://schemas.openxmlformats.org/officeDocument/2006/relationships/slide" Target="slides/slide14.xml"/><Relationship Id="rId95" Type="http://schemas.openxmlformats.org/officeDocument/2006/relationships/slide" Target="slides/slide105.xml"/><Relationship Id="rId160" Type="http://schemas.openxmlformats.org/officeDocument/2006/relationships/slide" Target="slides/slide280.xml"/><Relationship Id="rId22" Type="http://schemas.openxmlformats.org/officeDocument/2006/relationships/slide" Target="slides/slide32.xml"/><Relationship Id="rId43" Type="http://schemas.openxmlformats.org/officeDocument/2006/relationships/slide" Target="slides/slide53.xml"/><Relationship Id="rId64" Type="http://schemas.openxmlformats.org/officeDocument/2006/relationships/slide" Target="slides/slide74.xml"/><Relationship Id="rId118" Type="http://schemas.openxmlformats.org/officeDocument/2006/relationships/slide" Target="slides/slide129.xml"/><Relationship Id="rId139" Type="http://schemas.openxmlformats.org/officeDocument/2006/relationships/slide" Target="slides/slide204.xml"/><Relationship Id="rId80" Type="http://schemas.openxmlformats.org/officeDocument/2006/relationships/slide" Target="slides/slide90.xml"/><Relationship Id="rId85" Type="http://schemas.openxmlformats.org/officeDocument/2006/relationships/slide" Target="slides/slide95.xml"/><Relationship Id="rId150" Type="http://schemas.openxmlformats.org/officeDocument/2006/relationships/slide" Target="slides/slide242.xml"/><Relationship Id="rId155" Type="http://schemas.openxmlformats.org/officeDocument/2006/relationships/slide" Target="slides/slide264.xml"/><Relationship Id="rId12" Type="http://schemas.openxmlformats.org/officeDocument/2006/relationships/slide" Target="slides/slide21.xml"/><Relationship Id="rId17" Type="http://schemas.openxmlformats.org/officeDocument/2006/relationships/slide" Target="slides/slide26.xml"/><Relationship Id="rId33" Type="http://schemas.openxmlformats.org/officeDocument/2006/relationships/slide" Target="slides/slide43.xml"/><Relationship Id="rId38" Type="http://schemas.openxmlformats.org/officeDocument/2006/relationships/slide" Target="slides/slide48.xml"/><Relationship Id="rId59" Type="http://schemas.openxmlformats.org/officeDocument/2006/relationships/slide" Target="slides/slide69.xml"/><Relationship Id="rId103" Type="http://schemas.openxmlformats.org/officeDocument/2006/relationships/slide" Target="slides/slide113.xml"/><Relationship Id="rId108" Type="http://schemas.openxmlformats.org/officeDocument/2006/relationships/slide" Target="slides/slide119.xml"/><Relationship Id="rId124" Type="http://schemas.openxmlformats.org/officeDocument/2006/relationships/slide" Target="slides/slide135.xml"/><Relationship Id="rId129" Type="http://schemas.openxmlformats.org/officeDocument/2006/relationships/slide" Target="slides/slide190.xml"/><Relationship Id="rId54" Type="http://schemas.openxmlformats.org/officeDocument/2006/relationships/slide" Target="slides/slide64.xml"/><Relationship Id="rId70" Type="http://schemas.openxmlformats.org/officeDocument/2006/relationships/slide" Target="slides/slide80.xml"/><Relationship Id="rId75" Type="http://schemas.openxmlformats.org/officeDocument/2006/relationships/slide" Target="slides/slide85.xml"/><Relationship Id="rId91" Type="http://schemas.openxmlformats.org/officeDocument/2006/relationships/slide" Target="slides/slide101.xml"/><Relationship Id="rId96" Type="http://schemas.openxmlformats.org/officeDocument/2006/relationships/slide" Target="slides/slide106.xml"/><Relationship Id="rId140" Type="http://schemas.openxmlformats.org/officeDocument/2006/relationships/slide" Target="slides/slide211.xml"/><Relationship Id="rId145" Type="http://schemas.openxmlformats.org/officeDocument/2006/relationships/slide" Target="slides/slide223.xml"/><Relationship Id="rId1" Type="http://schemas.openxmlformats.org/officeDocument/2006/relationships/slide" Target="slides/slide10.xml"/><Relationship Id="rId6" Type="http://schemas.openxmlformats.org/officeDocument/2006/relationships/slide" Target="slides/slide15.xml"/><Relationship Id="rId23" Type="http://schemas.openxmlformats.org/officeDocument/2006/relationships/slide" Target="slides/slide33.xml"/><Relationship Id="rId28" Type="http://schemas.openxmlformats.org/officeDocument/2006/relationships/slide" Target="slides/slide38.xml"/><Relationship Id="rId49" Type="http://schemas.openxmlformats.org/officeDocument/2006/relationships/slide" Target="slides/slide59.xml"/><Relationship Id="rId114" Type="http://schemas.openxmlformats.org/officeDocument/2006/relationships/slide" Target="slides/slide125.xml"/><Relationship Id="rId119" Type="http://schemas.openxmlformats.org/officeDocument/2006/relationships/slide" Target="slides/slide130.xml"/><Relationship Id="rId44" Type="http://schemas.openxmlformats.org/officeDocument/2006/relationships/slide" Target="slides/slide54.xml"/><Relationship Id="rId60" Type="http://schemas.openxmlformats.org/officeDocument/2006/relationships/slide" Target="slides/slide70.xml"/><Relationship Id="rId65" Type="http://schemas.openxmlformats.org/officeDocument/2006/relationships/slide" Target="slides/slide75.xml"/><Relationship Id="rId81" Type="http://schemas.openxmlformats.org/officeDocument/2006/relationships/slide" Target="slides/slide91.xml"/><Relationship Id="rId86" Type="http://schemas.openxmlformats.org/officeDocument/2006/relationships/slide" Target="slides/slide96.xml"/><Relationship Id="rId130" Type="http://schemas.openxmlformats.org/officeDocument/2006/relationships/slide" Target="slides/slide191.xml"/><Relationship Id="rId135" Type="http://schemas.openxmlformats.org/officeDocument/2006/relationships/slide" Target="slides/slide196.xml"/><Relationship Id="rId151" Type="http://schemas.openxmlformats.org/officeDocument/2006/relationships/slide" Target="slides/slide247.xml"/><Relationship Id="rId156" Type="http://schemas.openxmlformats.org/officeDocument/2006/relationships/slide" Target="slides/slide268.xml"/><Relationship Id="rId13" Type="http://schemas.openxmlformats.org/officeDocument/2006/relationships/slide" Target="slides/slide22.xml"/><Relationship Id="rId18" Type="http://schemas.openxmlformats.org/officeDocument/2006/relationships/slide" Target="slides/slide28.xml"/><Relationship Id="rId39" Type="http://schemas.openxmlformats.org/officeDocument/2006/relationships/slide" Target="slides/slide49.xml"/><Relationship Id="rId109" Type="http://schemas.openxmlformats.org/officeDocument/2006/relationships/slide" Target="slides/slide120.xml"/><Relationship Id="rId34" Type="http://schemas.openxmlformats.org/officeDocument/2006/relationships/slide" Target="slides/slide44.xml"/><Relationship Id="rId50" Type="http://schemas.openxmlformats.org/officeDocument/2006/relationships/slide" Target="slides/slide60.xml"/><Relationship Id="rId55" Type="http://schemas.openxmlformats.org/officeDocument/2006/relationships/slide" Target="slides/slide65.xml"/><Relationship Id="rId76" Type="http://schemas.openxmlformats.org/officeDocument/2006/relationships/slide" Target="slides/slide86.xml"/><Relationship Id="rId97" Type="http://schemas.openxmlformats.org/officeDocument/2006/relationships/slide" Target="slides/slide107.xml"/><Relationship Id="rId104" Type="http://schemas.openxmlformats.org/officeDocument/2006/relationships/slide" Target="slides/slide114.xml"/><Relationship Id="rId120" Type="http://schemas.openxmlformats.org/officeDocument/2006/relationships/slide" Target="slides/slide131.xml"/><Relationship Id="rId125" Type="http://schemas.openxmlformats.org/officeDocument/2006/relationships/slide" Target="slides/slide136.xml"/><Relationship Id="rId141" Type="http://schemas.openxmlformats.org/officeDocument/2006/relationships/slide" Target="slides/slide212.xml"/><Relationship Id="rId146" Type="http://schemas.openxmlformats.org/officeDocument/2006/relationships/slide" Target="slides/slide226.xml"/><Relationship Id="rId7" Type="http://schemas.openxmlformats.org/officeDocument/2006/relationships/slide" Target="slides/slide16.xml"/><Relationship Id="rId71" Type="http://schemas.openxmlformats.org/officeDocument/2006/relationships/slide" Target="slides/slide81.xml"/><Relationship Id="rId92" Type="http://schemas.openxmlformats.org/officeDocument/2006/relationships/slide" Target="slides/slide102.xml"/><Relationship Id="rId2" Type="http://schemas.openxmlformats.org/officeDocument/2006/relationships/slide" Target="slides/slide11.xml"/><Relationship Id="rId29" Type="http://schemas.openxmlformats.org/officeDocument/2006/relationships/slide" Target="slides/slide39.xml"/><Relationship Id="rId24" Type="http://schemas.openxmlformats.org/officeDocument/2006/relationships/slide" Target="slides/slide34.xml"/><Relationship Id="rId40" Type="http://schemas.openxmlformats.org/officeDocument/2006/relationships/slide" Target="slides/slide50.xml"/><Relationship Id="rId45" Type="http://schemas.openxmlformats.org/officeDocument/2006/relationships/slide" Target="slides/slide55.xml"/><Relationship Id="rId66" Type="http://schemas.openxmlformats.org/officeDocument/2006/relationships/slide" Target="slides/slide76.xml"/><Relationship Id="rId87" Type="http://schemas.openxmlformats.org/officeDocument/2006/relationships/slide" Target="slides/slide97.xml"/><Relationship Id="rId110" Type="http://schemas.openxmlformats.org/officeDocument/2006/relationships/slide" Target="slides/slide121.xml"/><Relationship Id="rId115" Type="http://schemas.openxmlformats.org/officeDocument/2006/relationships/slide" Target="slides/slide126.xml"/><Relationship Id="rId131" Type="http://schemas.openxmlformats.org/officeDocument/2006/relationships/slide" Target="slides/slide192.xml"/><Relationship Id="rId136" Type="http://schemas.openxmlformats.org/officeDocument/2006/relationships/slide" Target="slides/slide199.xml"/><Relationship Id="rId157" Type="http://schemas.openxmlformats.org/officeDocument/2006/relationships/slide" Target="slides/slide276.xml"/><Relationship Id="rId61" Type="http://schemas.openxmlformats.org/officeDocument/2006/relationships/slide" Target="slides/slide71.xml"/><Relationship Id="rId82" Type="http://schemas.openxmlformats.org/officeDocument/2006/relationships/slide" Target="slides/slide92.xml"/><Relationship Id="rId152" Type="http://schemas.openxmlformats.org/officeDocument/2006/relationships/slide" Target="slides/slide250.xml"/><Relationship Id="rId19" Type="http://schemas.openxmlformats.org/officeDocument/2006/relationships/slide" Target="slides/slide29.xml"/><Relationship Id="rId14" Type="http://schemas.openxmlformats.org/officeDocument/2006/relationships/slide" Target="slides/slide23.xml"/><Relationship Id="rId30" Type="http://schemas.openxmlformats.org/officeDocument/2006/relationships/slide" Target="slides/slide40.xml"/><Relationship Id="rId35" Type="http://schemas.openxmlformats.org/officeDocument/2006/relationships/slide" Target="slides/slide45.xml"/><Relationship Id="rId56" Type="http://schemas.openxmlformats.org/officeDocument/2006/relationships/slide" Target="slides/slide66.xml"/><Relationship Id="rId77" Type="http://schemas.openxmlformats.org/officeDocument/2006/relationships/slide" Target="slides/slide87.xml"/><Relationship Id="rId100" Type="http://schemas.openxmlformats.org/officeDocument/2006/relationships/slide" Target="slides/slide110.xml"/><Relationship Id="rId105" Type="http://schemas.openxmlformats.org/officeDocument/2006/relationships/slide" Target="slides/slide115.xml"/><Relationship Id="rId126" Type="http://schemas.openxmlformats.org/officeDocument/2006/relationships/slide" Target="slides/slide137.xml"/><Relationship Id="rId147" Type="http://schemas.openxmlformats.org/officeDocument/2006/relationships/slide" Target="slides/slide229.xml"/><Relationship Id="rId8" Type="http://schemas.openxmlformats.org/officeDocument/2006/relationships/slide" Target="slides/slide17.xml"/><Relationship Id="rId51" Type="http://schemas.openxmlformats.org/officeDocument/2006/relationships/slide" Target="slides/slide61.xml"/><Relationship Id="rId72" Type="http://schemas.openxmlformats.org/officeDocument/2006/relationships/slide" Target="slides/slide82.xml"/><Relationship Id="rId93" Type="http://schemas.openxmlformats.org/officeDocument/2006/relationships/slide" Target="slides/slide103.xml"/><Relationship Id="rId98" Type="http://schemas.openxmlformats.org/officeDocument/2006/relationships/slide" Target="slides/slide108.xml"/><Relationship Id="rId121" Type="http://schemas.openxmlformats.org/officeDocument/2006/relationships/slide" Target="slides/slide132.xml"/><Relationship Id="rId142" Type="http://schemas.openxmlformats.org/officeDocument/2006/relationships/slide" Target="slides/slide213.xml"/><Relationship Id="rId3" Type="http://schemas.openxmlformats.org/officeDocument/2006/relationships/slide" Target="slides/slide12.xml"/><Relationship Id="rId25" Type="http://schemas.openxmlformats.org/officeDocument/2006/relationships/slide" Target="slides/slide35.xml"/><Relationship Id="rId46" Type="http://schemas.openxmlformats.org/officeDocument/2006/relationships/slide" Target="slides/slide56.xml"/><Relationship Id="rId67" Type="http://schemas.openxmlformats.org/officeDocument/2006/relationships/slide" Target="slides/slide77.xml"/><Relationship Id="rId116" Type="http://schemas.openxmlformats.org/officeDocument/2006/relationships/slide" Target="slides/slide127.xml"/><Relationship Id="rId137" Type="http://schemas.openxmlformats.org/officeDocument/2006/relationships/slide" Target="slides/slide202.xml"/><Relationship Id="rId158" Type="http://schemas.openxmlformats.org/officeDocument/2006/relationships/slide" Target="slides/slide277.xml"/><Relationship Id="rId20" Type="http://schemas.openxmlformats.org/officeDocument/2006/relationships/slide" Target="slides/slide30.xml"/><Relationship Id="rId41" Type="http://schemas.openxmlformats.org/officeDocument/2006/relationships/slide" Target="slides/slide51.xml"/><Relationship Id="rId62" Type="http://schemas.openxmlformats.org/officeDocument/2006/relationships/slide" Target="slides/slide72.xml"/><Relationship Id="rId83" Type="http://schemas.openxmlformats.org/officeDocument/2006/relationships/slide" Target="slides/slide93.xml"/><Relationship Id="rId88" Type="http://schemas.openxmlformats.org/officeDocument/2006/relationships/slide" Target="slides/slide98.xml"/><Relationship Id="rId111" Type="http://schemas.openxmlformats.org/officeDocument/2006/relationships/slide" Target="slides/slide122.xml"/><Relationship Id="rId132" Type="http://schemas.openxmlformats.org/officeDocument/2006/relationships/slide" Target="slides/slide193.xml"/><Relationship Id="rId153" Type="http://schemas.openxmlformats.org/officeDocument/2006/relationships/slide" Target="slides/slide251.xml"/><Relationship Id="rId15" Type="http://schemas.openxmlformats.org/officeDocument/2006/relationships/slide" Target="slides/slide24.xml"/><Relationship Id="rId36" Type="http://schemas.openxmlformats.org/officeDocument/2006/relationships/slide" Target="slides/slide46.xml"/><Relationship Id="rId57" Type="http://schemas.openxmlformats.org/officeDocument/2006/relationships/slide" Target="slides/slide67.xml"/><Relationship Id="rId106" Type="http://schemas.openxmlformats.org/officeDocument/2006/relationships/slide" Target="slides/slide116.xml"/><Relationship Id="rId127" Type="http://schemas.openxmlformats.org/officeDocument/2006/relationships/slide" Target="slides/slide138.xml"/><Relationship Id="rId10" Type="http://schemas.openxmlformats.org/officeDocument/2006/relationships/slide" Target="slides/slide19.xml"/><Relationship Id="rId31" Type="http://schemas.openxmlformats.org/officeDocument/2006/relationships/slide" Target="slides/slide41.xml"/><Relationship Id="rId52" Type="http://schemas.openxmlformats.org/officeDocument/2006/relationships/slide" Target="slides/slide62.xml"/><Relationship Id="rId73" Type="http://schemas.openxmlformats.org/officeDocument/2006/relationships/slide" Target="slides/slide83.xml"/><Relationship Id="rId78" Type="http://schemas.openxmlformats.org/officeDocument/2006/relationships/slide" Target="slides/slide88.xml"/><Relationship Id="rId94" Type="http://schemas.openxmlformats.org/officeDocument/2006/relationships/slide" Target="slides/slide104.xml"/><Relationship Id="rId99" Type="http://schemas.openxmlformats.org/officeDocument/2006/relationships/slide" Target="slides/slide109.xml"/><Relationship Id="rId101" Type="http://schemas.openxmlformats.org/officeDocument/2006/relationships/slide" Target="slides/slide111.xml"/><Relationship Id="rId122" Type="http://schemas.openxmlformats.org/officeDocument/2006/relationships/slide" Target="slides/slide133.xml"/><Relationship Id="rId143" Type="http://schemas.openxmlformats.org/officeDocument/2006/relationships/slide" Target="slides/slide214.xml"/><Relationship Id="rId148" Type="http://schemas.openxmlformats.org/officeDocument/2006/relationships/slide" Target="slides/slide234.xml"/><Relationship Id="rId4" Type="http://schemas.openxmlformats.org/officeDocument/2006/relationships/slide" Target="slides/slide13.xml"/><Relationship Id="rId9" Type="http://schemas.openxmlformats.org/officeDocument/2006/relationships/slide" Target="slides/slide18.xml"/><Relationship Id="rId26" Type="http://schemas.openxmlformats.org/officeDocument/2006/relationships/slide" Target="slides/slide36.xml"/><Relationship Id="rId47" Type="http://schemas.openxmlformats.org/officeDocument/2006/relationships/slide" Target="slides/slide57.xml"/><Relationship Id="rId68" Type="http://schemas.openxmlformats.org/officeDocument/2006/relationships/slide" Target="slides/slide78.xml"/><Relationship Id="rId89" Type="http://schemas.openxmlformats.org/officeDocument/2006/relationships/slide" Target="slides/slide99.xml"/><Relationship Id="rId112" Type="http://schemas.openxmlformats.org/officeDocument/2006/relationships/slide" Target="slides/slide123.xml"/><Relationship Id="rId133" Type="http://schemas.openxmlformats.org/officeDocument/2006/relationships/slide" Target="slides/slide194.xml"/><Relationship Id="rId154" Type="http://schemas.openxmlformats.org/officeDocument/2006/relationships/slide" Target="slides/slide262.xml"/><Relationship Id="rId16" Type="http://schemas.openxmlformats.org/officeDocument/2006/relationships/slide" Target="slides/slide25.xml"/><Relationship Id="rId37" Type="http://schemas.openxmlformats.org/officeDocument/2006/relationships/slide" Target="slides/slide47.xml"/><Relationship Id="rId58" Type="http://schemas.openxmlformats.org/officeDocument/2006/relationships/slide" Target="slides/slide68.xml"/><Relationship Id="rId79" Type="http://schemas.openxmlformats.org/officeDocument/2006/relationships/slide" Target="slides/slide89.xml"/><Relationship Id="rId102" Type="http://schemas.openxmlformats.org/officeDocument/2006/relationships/slide" Target="slides/slide112.xml"/><Relationship Id="rId123" Type="http://schemas.openxmlformats.org/officeDocument/2006/relationships/slide" Target="slides/slide134.xml"/><Relationship Id="rId144" Type="http://schemas.openxmlformats.org/officeDocument/2006/relationships/slide" Target="slides/slide222.xml"/><Relationship Id="rId90" Type="http://schemas.openxmlformats.org/officeDocument/2006/relationships/slide" Target="slides/slide100.xml"/><Relationship Id="rId27" Type="http://schemas.openxmlformats.org/officeDocument/2006/relationships/slide" Target="slides/slide37.xml"/><Relationship Id="rId48" Type="http://schemas.openxmlformats.org/officeDocument/2006/relationships/slide" Target="slides/slide58.xml"/><Relationship Id="rId69" Type="http://schemas.openxmlformats.org/officeDocument/2006/relationships/slide" Target="slides/slide79.xml"/><Relationship Id="rId113" Type="http://schemas.openxmlformats.org/officeDocument/2006/relationships/slide" Target="slides/slide124.xml"/><Relationship Id="rId134" Type="http://schemas.openxmlformats.org/officeDocument/2006/relationships/slide" Target="slides/slide19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347091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atin typeface="Arial" charset="0"/>
              </a:defRPr>
            </a:lvl1pPr>
          </a:lstStyle>
          <a:p>
            <a:pPr>
              <a:defRPr/>
            </a:pPr>
            <a:endParaRPr lang="en-US"/>
          </a:p>
        </p:txBody>
      </p:sp>
      <p:sp>
        <p:nvSpPr>
          <p:cNvPr id="80899"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2113909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47849C-5A47-4F1B-8347-87C15C111F9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223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864469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94692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1644BF-A3DE-46B0-BABA-A5C77AA4E9D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275</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C2E453A-30B4-47CA-95A5-1499534A5C2B}"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281</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283</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284</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79292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5738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20447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64078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43332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23436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16779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743791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22316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734327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051574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4124249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534031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587111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755861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7839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942068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8029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206498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74826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Notes Placeholder 1">
            <a:extLst>
              <a:ext uri="{FF2B5EF4-FFF2-40B4-BE49-F238E27FC236}">
                <a16:creationId xmlns:a16="http://schemas.microsoft.com/office/drawing/2014/main" id="{E78E1291-9FB1-2CC4-D999-61AD7A366B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6100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061554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290057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10" name="Notes Placeholder 9">
            <a:extLst>
              <a:ext uri="{FF2B5EF4-FFF2-40B4-BE49-F238E27FC236}">
                <a16:creationId xmlns:a16="http://schemas.microsoft.com/office/drawing/2014/main" id="{D3874565-ACC8-B700-D921-2B0FFC659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6785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35190B66-CC6D-B822-7604-01F160CB004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6931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47754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37712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56306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097622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534659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2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445511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01165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94493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31899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098510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902281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88852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12715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65817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21106494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3964182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724808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8743FD-8E33-4B56-8844-F290D29EB8C0}"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0338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1644BF-A3DE-46B0-BABA-A5C77AA4E9D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27871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3520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334628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527056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716451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0" fontAlgn="base" latinLnBrk="0" hangingPunct="0">
              <a:lnSpc>
                <a:spcPct val="100000"/>
              </a:lnSpc>
              <a:spcBef>
                <a:spcPct val="0"/>
              </a:spcBef>
              <a:spcAft>
                <a:spcPct val="0"/>
              </a:spcAft>
              <a:buClrTx/>
              <a:buSzTx/>
              <a:buFontTx/>
              <a:buNone/>
              <a:tabLst/>
              <a:defRPr/>
            </a:pPr>
            <a:fld id="{7A668FC5-92AE-4F7C-B476-4CFB23789462}" type="slidenum">
              <a:rPr kumimoji="0" 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3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F326843-BCFA-4E96-B130-563FFC4C1168}" type="slidenum">
              <a:rPr kumimoji="0" lang="en-US" sz="13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3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1C2E453A-30B4-47CA-95A5-1499534A5C2B}" type="slidenum">
              <a:rPr kumimoji="0" 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extLst>
      <p:ext uri="{BB962C8B-B14F-4D97-AF65-F5344CB8AC3E}">
        <p14:creationId xmlns:p14="http://schemas.microsoft.com/office/powerpoint/2010/main" val="12672920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8743FD-8E33-4B56-8844-F290D29EB8C0}"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228</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634FCDA-2BDE-45C6-9B0D-07EE53E9511E}"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2579"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928192-FF61-4826-89B9-FCB3C5960839}"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230</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5981399-961B-423E-A6C3-A60B7457BDF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3779"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51CB14-2D21-4203-9053-2EBE479A2B9F}"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3780"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102A12B-437F-44A4-A0BE-D6EB8CBD6333}" type="slidenum">
              <a:rPr kumimoji="0" lang="en-US" sz="1300" b="0" i="0" u="none" strike="noStrike" kern="1200" cap="none" spc="0" normalizeH="0" baseline="3000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300" b="0" i="0" u="none" strike="noStrike" kern="1200" cap="none" spc="0" normalizeH="0" baseline="30000" noProof="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1E9CAC3-8A6D-4684-AEBC-04CA13E2DA72}"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9987"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060180-891F-4656-B0C6-1F042C4B8AAB}"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232</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9988"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3E97352-7412-4006-A6FD-EA1D336E3817}" type="slidenum">
              <a:rPr kumimoji="0" lang="en-US" sz="1300" b="0" i="0" u="none" strike="noStrike" kern="1200" cap="none" spc="0" normalizeH="0" baseline="3000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300" b="0" i="0" u="none" strike="noStrike" kern="1200" cap="none" spc="0" normalizeH="0" baseline="30000" noProof="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9F4C93-344E-4AD9-BB2C-B7D44D03EE4E}"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6435"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FAACEF7-76BD-465C-B742-F600A7CDBBCC}"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237</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243125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239</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254</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BC615B5-CFBD-41C1-99F2-B00AC082FCA4}" type="slidenum">
              <a:rPr kumimoji="0" lang="en-US" sz="1300" b="0" i="0" u="none" strike="noStrike" kern="1200" cap="none" spc="0" normalizeH="0" baseline="0" noProof="0">
                <a:ln>
                  <a:noFill/>
                </a:ln>
                <a:solidFill>
                  <a:srgbClr val="1F497D"/>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300" b="0" i="0" u="none" strike="noStrike" kern="1200" cap="none" spc="0" normalizeH="0" baseline="0" noProof="0">
              <a:ln>
                <a:noFill/>
              </a:ln>
              <a:solidFill>
                <a:srgbClr val="1F497D"/>
              </a:solidFill>
              <a:effectLst/>
              <a:uLnTx/>
              <a:uFillTx/>
              <a:latin typeface="Verdana" pitchFamily="34" charset="0"/>
              <a:ea typeface="+mn-ea"/>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5FCB8BD-029C-4208-A8A6-BBCB97277AFA}" type="slidenum">
              <a:rPr kumimoji="0" lang="en-US" sz="13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3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B6E682E-35AB-43F6-A641-90AE9A87C2FB}"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1"/>
          <p:cNvSpPr>
            <a:spLocks noGrp="1" noChangeArrowheads="1"/>
          </p:cNvSpPr>
          <p:nvPr>
            <p:ph type="dt" sz="quarter" idx="1"/>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85432ED-BC74-4DE2-B8CC-FC1D9D01005D}" type="datetime1">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12/23/2023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5411" name="Rectangle 13"/>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F9B1D3-2CDC-4BE4-A5D4-372937BE212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269</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CB6A4-A3BA-4570-BECD-D199A02C47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9528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6202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4518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52972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4127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1705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12389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75910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6432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F599-6F2A-4222-AF29-FEC3CC8634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65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D2C91-EE16-4791-903E-898938833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9396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124932"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124933"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8" name="Rectangle 8"/>
          <p:cNvSpPr>
            <a:spLocks noGrp="1" noChangeArrowheads="1"/>
          </p:cNvSpPr>
          <p:nvPr>
            <p:ph type="sldNum" sz="quarter" idx="12"/>
          </p:nvPr>
        </p:nvSpPr>
        <p:spPr/>
        <p:txBody>
          <a:bodyPr/>
          <a:lstStyle>
            <a:lvl1pPr>
              <a:defRPr/>
            </a:lvl1pPr>
          </a:lstStyle>
          <a:p>
            <a:pPr>
              <a:defRPr/>
            </a:pPr>
            <a:fld id="{2E8B480E-BC3F-44BA-89F3-418990CA09D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83432785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D9E4DF7D-62B5-4666-8AAE-7C6D0BC810F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58010173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BAC4B75F-40EB-43FE-879E-EC53BF0FF84A}"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6491422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1915D727-D69C-46CF-809F-AE8265E84C62}"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78218472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A2476467-F1B1-408F-8C4A-3DE2F4C4CE7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20277172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D4AFB6A8-1561-44FB-AFA3-A2FA3485D6D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3683266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84E35398-C0C5-4287-943D-BE33A318FB57}"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89185971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B913076-D2FA-4523-B661-C6C6AE1E47B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7098242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A7216E74-A6C6-4E4A-9F1E-90778E7FB56E}"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4846601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71245B3E-CCE7-4ED3-8ABA-F6883342E9E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71884336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8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8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5A562312-F919-4974-A243-5FE22B573AAB}"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12508849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4FC2A5-925A-4CDF-BB76-73FD6D039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2778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5A96-83B8-4EA4-A224-22AFA8C37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2240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0DD981-91DD-4A34-9B78-CCCB3A682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0237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B1E4A-C119-4472-9C3E-827361D732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2879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F1213F-D19F-4312-91E7-28FBA3F2A4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4350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F826AF0-D248-42B7-B035-0277ED394D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9408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FA10A0-E46A-4E86-B4D1-114EA54313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77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91E56-850C-44E9-960A-82CAAA3D68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981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D477F-23BF-463B-A3E4-5575153AD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1620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42B0A6-BD4E-488C-A82D-D570DF624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40054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68DE9D-3594-4076-9151-D03962AD63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2016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B4E8F-A5FD-4796-98C6-43AF6099A468}" type="slidenum">
              <a:rPr lang="en-US"/>
              <a:pPr>
                <a:defRPr/>
              </a:pPr>
              <a:t>‹#›</a:t>
            </a:fld>
            <a:endParaRPr lang="en-US"/>
          </a:p>
        </p:txBody>
      </p:sp>
    </p:spTree>
    <p:extLst>
      <p:ext uri="{BB962C8B-B14F-4D97-AF65-F5344CB8AC3E}">
        <p14:creationId xmlns:p14="http://schemas.microsoft.com/office/powerpoint/2010/main" val="22818370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DB62F-2173-4FC4-B3E8-7A505C716BA2}" type="slidenum">
              <a:rPr lang="en-US"/>
              <a:pPr>
                <a:defRPr/>
              </a:pPr>
              <a:t>‹#›</a:t>
            </a:fld>
            <a:endParaRPr lang="en-US"/>
          </a:p>
        </p:txBody>
      </p:sp>
    </p:spTree>
    <p:extLst>
      <p:ext uri="{BB962C8B-B14F-4D97-AF65-F5344CB8AC3E}">
        <p14:creationId xmlns:p14="http://schemas.microsoft.com/office/powerpoint/2010/main" val="26115514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1B176-3BA0-4DBD-BDE6-DE1507C6C116}" type="slidenum">
              <a:rPr lang="en-US"/>
              <a:pPr>
                <a:defRPr/>
              </a:pPr>
              <a:t>‹#›</a:t>
            </a:fld>
            <a:endParaRPr lang="en-US"/>
          </a:p>
        </p:txBody>
      </p:sp>
    </p:spTree>
    <p:extLst>
      <p:ext uri="{BB962C8B-B14F-4D97-AF65-F5344CB8AC3E}">
        <p14:creationId xmlns:p14="http://schemas.microsoft.com/office/powerpoint/2010/main" val="9060693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68415-D528-422F-9186-0577E592963D}" type="slidenum">
              <a:rPr lang="en-US"/>
              <a:pPr>
                <a:defRPr/>
              </a:pPr>
              <a:t>‹#›</a:t>
            </a:fld>
            <a:endParaRPr lang="en-US"/>
          </a:p>
        </p:txBody>
      </p:sp>
    </p:spTree>
    <p:extLst>
      <p:ext uri="{BB962C8B-B14F-4D97-AF65-F5344CB8AC3E}">
        <p14:creationId xmlns:p14="http://schemas.microsoft.com/office/powerpoint/2010/main" val="16311884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F5286-469B-425A-AEA6-C33F54A0AFC2}" type="slidenum">
              <a:rPr lang="en-US"/>
              <a:pPr>
                <a:defRPr/>
              </a:pPr>
              <a:t>‹#›</a:t>
            </a:fld>
            <a:endParaRPr lang="en-US"/>
          </a:p>
        </p:txBody>
      </p:sp>
    </p:spTree>
    <p:extLst>
      <p:ext uri="{BB962C8B-B14F-4D97-AF65-F5344CB8AC3E}">
        <p14:creationId xmlns:p14="http://schemas.microsoft.com/office/powerpoint/2010/main" val="30547373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A6B24D-4BF0-4AD7-BA85-9DC9978E37CD}" type="slidenum">
              <a:rPr lang="en-US"/>
              <a:pPr>
                <a:defRPr/>
              </a:pPr>
              <a:t>‹#›</a:t>
            </a:fld>
            <a:endParaRPr lang="en-US"/>
          </a:p>
        </p:txBody>
      </p:sp>
    </p:spTree>
    <p:extLst>
      <p:ext uri="{BB962C8B-B14F-4D97-AF65-F5344CB8AC3E}">
        <p14:creationId xmlns:p14="http://schemas.microsoft.com/office/powerpoint/2010/main" val="14634827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681963-E2B4-4009-8E4D-B608AD5FD980}" type="slidenum">
              <a:rPr lang="en-US"/>
              <a:pPr>
                <a:defRPr/>
              </a:pPr>
              <a:t>‹#›</a:t>
            </a:fld>
            <a:endParaRPr lang="en-US"/>
          </a:p>
        </p:txBody>
      </p:sp>
    </p:spTree>
    <p:extLst>
      <p:ext uri="{BB962C8B-B14F-4D97-AF65-F5344CB8AC3E}">
        <p14:creationId xmlns:p14="http://schemas.microsoft.com/office/powerpoint/2010/main" val="161090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A179B-0AF3-4CBF-95A2-56630620C8E3}" type="slidenum">
              <a:rPr lang="en-US"/>
              <a:pPr>
                <a:defRPr/>
              </a:pPr>
              <a:t>‹#›</a:t>
            </a:fld>
            <a:endParaRPr lang="en-US"/>
          </a:p>
        </p:txBody>
      </p:sp>
    </p:spTree>
    <p:extLst>
      <p:ext uri="{BB962C8B-B14F-4D97-AF65-F5344CB8AC3E}">
        <p14:creationId xmlns:p14="http://schemas.microsoft.com/office/powerpoint/2010/main" val="32269720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6652B2-AD99-4244-B9C7-EB8F23A40A21}" type="slidenum">
              <a:rPr lang="en-US"/>
              <a:pPr>
                <a:defRPr/>
              </a:pPr>
              <a:t>‹#›</a:t>
            </a:fld>
            <a:endParaRPr lang="en-US"/>
          </a:p>
        </p:txBody>
      </p:sp>
    </p:spTree>
    <p:extLst>
      <p:ext uri="{BB962C8B-B14F-4D97-AF65-F5344CB8AC3E}">
        <p14:creationId xmlns:p14="http://schemas.microsoft.com/office/powerpoint/2010/main" val="26288739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51F8C0-92F6-4DCB-9932-E9DA3CFBB58B}" type="slidenum">
              <a:rPr lang="en-US"/>
              <a:pPr>
                <a:defRPr/>
              </a:pPr>
              <a:t>‹#›</a:t>
            </a:fld>
            <a:endParaRPr lang="en-US"/>
          </a:p>
        </p:txBody>
      </p:sp>
    </p:spTree>
    <p:extLst>
      <p:ext uri="{BB962C8B-B14F-4D97-AF65-F5344CB8AC3E}">
        <p14:creationId xmlns:p14="http://schemas.microsoft.com/office/powerpoint/2010/main" val="29545434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9B5D47-998C-4437-B010-C0BD2EEC7167}" type="slidenum">
              <a:rPr lang="en-US"/>
              <a:pPr>
                <a:defRPr/>
              </a:pPr>
              <a:t>‹#›</a:t>
            </a:fld>
            <a:endParaRPr lang="en-US"/>
          </a:p>
        </p:txBody>
      </p:sp>
    </p:spTree>
    <p:extLst>
      <p:ext uri="{BB962C8B-B14F-4D97-AF65-F5344CB8AC3E}">
        <p14:creationId xmlns:p14="http://schemas.microsoft.com/office/powerpoint/2010/main" val="30330980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37791856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94969436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379469067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83977709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43827567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19256119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315257154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408252588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3812882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20955102"/>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31466523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E50B0A0-0606-4F58-955F-CC44201B98A6}"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D82F7FF-DB22-40B0-A1F6-7A38351E37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75484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10A43B-4334-4108-AB18-594EB33901C4}"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3B2E99-7D06-4CE5-834A-953B4AB38E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32132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A77AB83-88CF-48B5-B1FE-420B84E8413A}"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CA7921-F3FE-4EB3-A9B1-F1BF951B89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18091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4C0100F-B200-4F19-A4AD-B3D27A0002D1}"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678042-E6D8-48C0-8FD0-33348A0620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97050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954D99-A156-425B-A5B0-5E927BFAE9AA}" type="datetimeFigureOut">
              <a:rPr lang="en-US">
                <a:solidFill>
                  <a:prstClr val="black">
                    <a:tint val="75000"/>
                  </a:prstClr>
                </a:solidFill>
              </a:rPr>
              <a:pPr>
                <a:defRPr/>
              </a:pPr>
              <a:t>12/23/2023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56662CD-C2E6-41CD-BD91-69798F56B3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2740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D53A564-65E3-49FC-AD44-BB948A2F0793}" type="datetimeFigureOut">
              <a:rPr lang="en-US">
                <a:solidFill>
                  <a:prstClr val="black">
                    <a:tint val="75000"/>
                  </a:prstClr>
                </a:solidFill>
              </a:rPr>
              <a:pPr>
                <a:defRPr/>
              </a:pPr>
              <a:t>12/23/2023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8E3982B-ED78-4F18-B234-871DE7B607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67007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812662-CB44-4005-8DC0-2F9B000F2F71}" type="datetimeFigureOut">
              <a:rPr lang="en-US">
                <a:solidFill>
                  <a:prstClr val="black">
                    <a:tint val="75000"/>
                  </a:prstClr>
                </a:solidFill>
              </a:rPr>
              <a:pPr>
                <a:defRPr/>
              </a:pPr>
              <a:t>12/23/2023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DDF485-61B9-45B1-8893-241C041AA1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855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4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211680E-2688-425B-967D-5B18AD681D62}"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FDF7AC3-35F9-4F39-B153-6A95C256B6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04439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68B76-6161-4EFB-ADC6-AAE714A68108}" type="datetimeFigureOut">
              <a:rPr lang="en-US">
                <a:solidFill>
                  <a:prstClr val="black">
                    <a:tint val="75000"/>
                  </a:prstClr>
                </a:solidFill>
              </a:rPr>
              <a:pPr>
                <a:defRPr/>
              </a:pPr>
              <a:t>12/23/2023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40708C-A1C5-4458-8C1E-34E7EBAA2B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78145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30DF09-760B-4FE6-99F8-198D7DB4D09C}"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B4EAE6D-C5C7-4CFA-A72B-89BBDEB968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0448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3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83B765C-7455-4B74-BFFA-76322ABA3883}"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38CC6F-A6B0-4279-8CAD-3C2340FE54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11143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85A28EB6-E1E6-4901-9BFC-9593594DB132}" type="slidenum">
              <a:rPr lang="en-US"/>
              <a:pPr>
                <a:defRPr/>
              </a:pPr>
              <a:t>‹#›</a:t>
            </a:fld>
            <a:endParaRPr lang="en-US"/>
          </a:p>
        </p:txBody>
      </p:sp>
    </p:spTree>
    <p:extLst>
      <p:ext uri="{BB962C8B-B14F-4D97-AF65-F5344CB8AC3E}">
        <p14:creationId xmlns:p14="http://schemas.microsoft.com/office/powerpoint/2010/main" val="156277129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F4E95-4030-4B13-95ED-B7DE7D230E48}" type="slidenum">
              <a:rPr lang="en-US"/>
              <a:pPr>
                <a:defRPr/>
              </a:pPr>
              <a:t>‹#›</a:t>
            </a:fld>
            <a:endParaRPr lang="en-US"/>
          </a:p>
        </p:txBody>
      </p:sp>
    </p:spTree>
    <p:extLst>
      <p:ext uri="{BB962C8B-B14F-4D97-AF65-F5344CB8AC3E}">
        <p14:creationId xmlns:p14="http://schemas.microsoft.com/office/powerpoint/2010/main" val="269579532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7E3EF-EB0C-4190-B113-4ECC8EECF720}" type="slidenum">
              <a:rPr lang="en-US"/>
              <a:pPr>
                <a:defRPr/>
              </a:pPr>
              <a:t>‹#›</a:t>
            </a:fld>
            <a:endParaRPr lang="en-US"/>
          </a:p>
        </p:txBody>
      </p:sp>
    </p:spTree>
    <p:extLst>
      <p:ext uri="{BB962C8B-B14F-4D97-AF65-F5344CB8AC3E}">
        <p14:creationId xmlns:p14="http://schemas.microsoft.com/office/powerpoint/2010/main" val="192049678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0"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4" y="1885950"/>
            <a:ext cx="4021667" cy="417195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812E7-FB6A-41B7-9634-E4FACA7A7684}" type="slidenum">
              <a:rPr lang="en-US"/>
              <a:pPr>
                <a:defRPr/>
              </a:pPr>
              <a:t>‹#›</a:t>
            </a:fld>
            <a:endParaRPr lang="en-US"/>
          </a:p>
        </p:txBody>
      </p:sp>
    </p:spTree>
    <p:extLst>
      <p:ext uri="{BB962C8B-B14F-4D97-AF65-F5344CB8AC3E}">
        <p14:creationId xmlns:p14="http://schemas.microsoft.com/office/powerpoint/2010/main" val="8605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9434C8-76C7-4C34-8942-32F9323034C9}" type="slidenum">
              <a:rPr lang="en-US"/>
              <a:pPr>
                <a:defRPr/>
              </a:pPr>
              <a:t>‹#›</a:t>
            </a:fld>
            <a:endParaRPr lang="en-US"/>
          </a:p>
        </p:txBody>
      </p:sp>
    </p:spTree>
    <p:extLst>
      <p:ext uri="{BB962C8B-B14F-4D97-AF65-F5344CB8AC3E}">
        <p14:creationId xmlns:p14="http://schemas.microsoft.com/office/powerpoint/2010/main" val="42876729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9E05AC-D992-4A4E-8133-C26187880165}" type="slidenum">
              <a:rPr lang="en-US"/>
              <a:pPr>
                <a:defRPr/>
              </a:pPr>
              <a:t>‹#›</a:t>
            </a:fld>
            <a:endParaRPr lang="en-US"/>
          </a:p>
        </p:txBody>
      </p:sp>
    </p:spTree>
    <p:extLst>
      <p:ext uri="{BB962C8B-B14F-4D97-AF65-F5344CB8AC3E}">
        <p14:creationId xmlns:p14="http://schemas.microsoft.com/office/powerpoint/2010/main" val="2152881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AC0180-7176-4CA4-86C8-30CCA401938D}" type="slidenum">
              <a:rPr lang="en-US"/>
              <a:pPr>
                <a:defRPr/>
              </a:pPr>
              <a:t>‹#›</a:t>
            </a:fld>
            <a:endParaRPr lang="en-US"/>
          </a:p>
        </p:txBody>
      </p:sp>
    </p:spTree>
    <p:extLst>
      <p:ext uri="{BB962C8B-B14F-4D97-AF65-F5344CB8AC3E}">
        <p14:creationId xmlns:p14="http://schemas.microsoft.com/office/powerpoint/2010/main" val="301568791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7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31615A-30C7-42F7-A5EF-BCAEB279CB96}" type="slidenum">
              <a:rPr lang="en-US"/>
              <a:pPr>
                <a:defRPr/>
              </a:pPr>
              <a:t>‹#›</a:t>
            </a:fld>
            <a:endParaRPr lang="en-US"/>
          </a:p>
        </p:txBody>
      </p:sp>
    </p:spTree>
    <p:extLst>
      <p:ext uri="{BB962C8B-B14F-4D97-AF65-F5344CB8AC3E}">
        <p14:creationId xmlns:p14="http://schemas.microsoft.com/office/powerpoint/2010/main" val="327354046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BBDAEE-5402-49CB-B223-536FA1C9949C}" type="slidenum">
              <a:rPr lang="en-US"/>
              <a:pPr>
                <a:defRPr/>
              </a:pPr>
              <a:t>‹#›</a:t>
            </a:fld>
            <a:endParaRPr lang="en-US"/>
          </a:p>
        </p:txBody>
      </p:sp>
    </p:spTree>
    <p:extLst>
      <p:ext uri="{BB962C8B-B14F-4D97-AF65-F5344CB8AC3E}">
        <p14:creationId xmlns:p14="http://schemas.microsoft.com/office/powerpoint/2010/main" val="131304045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80842-A27C-4F93-8640-4F03BEB559E2}" type="slidenum">
              <a:rPr lang="en-US"/>
              <a:pPr>
                <a:defRPr/>
              </a:pPr>
              <a:t>‹#›</a:t>
            </a:fld>
            <a:endParaRPr lang="en-US"/>
          </a:p>
        </p:txBody>
      </p:sp>
    </p:spTree>
    <p:extLst>
      <p:ext uri="{BB962C8B-B14F-4D97-AF65-F5344CB8AC3E}">
        <p14:creationId xmlns:p14="http://schemas.microsoft.com/office/powerpoint/2010/main" val="99488225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11"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D5420-EEED-4EB7-878F-9FB375E4F24C}" type="slidenum">
              <a:rPr lang="en-US"/>
              <a:pPr>
                <a:defRPr/>
              </a:pPr>
              <a:t>‹#›</a:t>
            </a:fld>
            <a:endParaRPr lang="en-US"/>
          </a:p>
        </p:txBody>
      </p:sp>
    </p:spTree>
    <p:extLst>
      <p:ext uri="{BB962C8B-B14F-4D97-AF65-F5344CB8AC3E}">
        <p14:creationId xmlns:p14="http://schemas.microsoft.com/office/powerpoint/2010/main" val="9305828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3DD7D-D355-4468-8CD8-7D8BF4D3916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82839-C0A7-40B7-B132-E2B5D0FBD12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D26389-9545-45BA-BF81-68C412580DF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85EBE78-7E79-479F-8107-B784B51F2BD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7684FE2-7115-4559-9858-1BA58E0FF7A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7AACFD-51C9-4357-8098-092D3C55E79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EF86ABA-EDA0-46F3-978C-FB28CE158A0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BD4A821-6FA5-4097-8F16-3E37C4D9140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F345DC-9FA1-426B-9338-39E7CAFBC4A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6734A68-7019-4626-B251-892D11C8F96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85C8524-80AD-4B93-A8B8-7D64EB1AA89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66E4C0-41BA-42DA-83C4-FBD55B7DA45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D0FC51-B648-464A-A42D-A211AE2F549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C4944DB-034F-4933-8848-C9F7B368760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95E40B8-5242-496B-AAE6-8D083C19BBE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DEBEE0D-5B42-4F4B-A0AC-F040477C031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0DB892E-0907-49E7-9910-1F6FCED3655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CB148F-9BC7-4835-97F2-E11CA43CA52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7C96A00-307F-4720-B660-454B3F6F702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E2FEF-65B5-4F74-9145-7E252F1A712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5F17B0B-84BF-4C52-8157-345FBEC30C9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4EFDC48-B62E-4DFB-AD47-5063EFB6D03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F1B8499-6545-450A-982E-A05BFB2D4C0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4BCF17-5D7A-4EFB-8F22-2CF2B7E5DCC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FCFDCDB-300B-4C97-8151-D37FAAF711BB}"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41B0F8F-4FBE-4E30-AE76-2E1744594DC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C1E7AD0-3402-4847-9544-E32CF60AD86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3E8A84-97E0-46BB-875C-EA4F5C1B03DA}"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3120FF-FF6A-49B7-87CF-10B28D561763}"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DBC7FD-E89A-48C0-82C6-6F57565B4AB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D3BD6-8DEE-42CF-9BC2-3E7EFEB7216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D48E17-E3CE-467A-8820-F8AD58090A06}"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3A01F2-B2C3-4EB0-A456-93A299656A49}"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8A4D32-C152-4C96-8B27-FB0358C1C6E3}"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C3E8E1-65A0-43C5-B19F-7B30069EB0A1}"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D11CEB-FE4E-4BDE-931D-AF5C600DBD52}"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2C237C-A073-453E-86B1-7B586AC1FB5A}"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4279FB-098F-42AB-8D30-719376D0E76B}"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002CA-B69C-4E50-B401-DEA65307F428}"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33530-D7C2-4C01-A058-369DB03701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95213B-07E7-4E2D-8753-5C245F749F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EDB6E3-2689-4AAC-A9F1-AD2115E71AD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AC3619-049B-4296-A488-8E3DBD3ACA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AABF6B-21C6-4850-89A0-8D7EFCE359B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0EDD8E-680B-4F54-B49B-0EB65DF82B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5AB873-3BFA-4E97-86E1-134A12F2783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9288E5-86E9-432C-82CD-FE319F61F6B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60E68E-E4AA-432A-8746-33F163C8BB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E2410-5B7E-4966-AF2D-F66C937097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9660C4-C17F-41E2-A636-CB411561765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DDC267-C92B-4E22-9BF4-333F07A1D17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2438472"/>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en-US" sz="2400">
                <a:solidFill>
                  <a:srgbClr val="000000"/>
                </a:solidFill>
                <a:latin typeface="Tahoma" pitchFamily="34" charset="0"/>
              </a:endParaRPr>
            </a:p>
          </p:txBody>
        </p:sp>
      </p:grpSp>
      <p:sp>
        <p:nvSpPr>
          <p:cNvPr id="457740"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457741"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866690D-9437-4BE3-BF2D-B65471C254B8}"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06284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EDACD-7602-48F7-A3B3-CCBBE21ECE0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895A3F7-59B9-42A8-8AAA-9510B7620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181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799389CC-8D6A-45F9-BEB9-4DE5D8F969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8866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7952C688-172D-49BD-9476-E977B1C1B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65112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986C7CD-AFB9-4761-B02C-14F271256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8967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D8F9903-224E-491E-B40D-6CA8F1398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782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86C7308-0EE6-4378-A0D3-62EBC12525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6899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ED54671-EFAC-41ED-96A8-5D0B0B049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2606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5256FF-408B-4E67-8A10-C2638FFF1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64770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8DE5BA6-99C2-448C-B409-DFCD80A5D8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368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610"/>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610"/>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9F4B2F0-FC92-449D-A796-AEF54E25BB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1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29C5F8-760E-42DE-8B7F-E8F99F2D96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725361"/>
      </p:ext>
    </p:extLst>
  </p:cSld>
  <p:clrMap bg1="lt1" tx1="dk1" bg2="lt2" tx2="dk2" accent1="accent1" accent2="accent2" accent3="accent3" accent4="accent4" accent5="accent5" accent6="accent6" hlink="hlink" folHlink="folHlink"/>
  <p:sldLayoutIdLst>
    <p:sldLayoutId id="2147485744" r:id="rId1"/>
    <p:sldLayoutId id="2147485745" r:id="rId2"/>
    <p:sldLayoutId id="2147485746" r:id="rId3"/>
    <p:sldLayoutId id="2147485747" r:id="rId4"/>
    <p:sldLayoutId id="2147485748" r:id="rId5"/>
    <p:sldLayoutId id="2147485749" r:id="rId6"/>
    <p:sldLayoutId id="2147485750" r:id="rId7"/>
    <p:sldLayoutId id="2147485751" r:id="rId8"/>
    <p:sldLayoutId id="2147485752" r:id="rId9"/>
    <p:sldLayoutId id="2147485753" r:id="rId10"/>
    <p:sldLayoutId id="21474857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12390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hangingPunct="0">
              <a:defRPr/>
            </a:pPr>
            <a:endParaRPr kumimoji="1" lang="en-US" sz="2400">
              <a:solidFill>
                <a:srgbClr val="FFFFFF"/>
              </a:solidFill>
              <a:latin typeface="Times New Roman" pitchFamily="18" charset="0"/>
            </a:endParaRPr>
          </a:p>
        </p:txBody>
      </p:sp>
      <p:sp>
        <p:nvSpPr>
          <p:cNvPr id="307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pPr eaLnBrk="0" hangingPunct="0">
              <a:defRPr/>
            </a:pPr>
            <a:endParaRPr kumimoji="1" lang="en-US">
              <a:solidFill>
                <a:srgbClr val="800000"/>
              </a:solidFill>
            </a:endParaRPr>
          </a:p>
        </p:txBody>
      </p:sp>
      <p:sp>
        <p:nvSpPr>
          <p:cNvPr id="12391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pPr eaLnBrk="0" hangingPunct="0">
              <a:defRPr/>
            </a:pPr>
            <a:endParaRPr kumimoji="1" lang="en-US">
              <a:solidFill>
                <a:srgbClr val="800000"/>
              </a:solidFill>
            </a:endParaRPr>
          </a:p>
        </p:txBody>
      </p:sp>
      <p:sp>
        <p:nvSpPr>
          <p:cNvPr id="12391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pPr eaLnBrk="0" hangingPunct="0">
              <a:defRPr/>
            </a:pPr>
            <a:fld id="{E556C98A-6103-4B60-86C6-3AA93CD92E0E}" type="slidenum">
              <a:rPr kumimoji="1" lang="en-US">
                <a:solidFill>
                  <a:srgbClr val="800000"/>
                </a:solidFill>
              </a:rPr>
              <a:pPr eaLnBrk="0" hangingPunct="0">
                <a:defRPr/>
              </a:pPr>
              <a:t>‹#›</a:t>
            </a:fld>
            <a:endParaRPr kumimoji="1" lang="en-US">
              <a:solidFill>
                <a:srgbClr val="800000"/>
              </a:solidFill>
            </a:endParaRPr>
          </a:p>
        </p:txBody>
      </p:sp>
    </p:spTree>
    <p:extLst>
      <p:ext uri="{BB962C8B-B14F-4D97-AF65-F5344CB8AC3E}">
        <p14:creationId xmlns:p14="http://schemas.microsoft.com/office/powerpoint/2010/main" val="2097479450"/>
      </p:ext>
    </p:extLst>
  </p:cSld>
  <p:clrMap bg1="dk2" tx1="lt1" bg2="dk1" tx2="lt2" accent1="accent1" accent2="accent2" accent3="accent3" accent4="accent4" accent5="accent5" accent6="accent6" hlink="hlink" folHlink="folHlink"/>
  <p:sldLayoutIdLst>
    <p:sldLayoutId id="2147485840" r:id="rId1"/>
    <p:sldLayoutId id="2147485841" r:id="rId2"/>
    <p:sldLayoutId id="2147485842" r:id="rId3"/>
    <p:sldLayoutId id="2147485843" r:id="rId4"/>
    <p:sldLayoutId id="2147485844" r:id="rId5"/>
    <p:sldLayoutId id="2147485845" r:id="rId6"/>
    <p:sldLayoutId id="2147485846" r:id="rId7"/>
    <p:sldLayoutId id="2147485847" r:id="rId8"/>
    <p:sldLayoutId id="2147485848" r:id="rId9"/>
    <p:sldLayoutId id="2147485849" r:id="rId10"/>
    <p:sldLayoutId id="2147485850" r:id="rId11"/>
  </p:sldLayoutIdLst>
  <p:transition/>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aseline="300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baseline="30000">
                <a:solidFill>
                  <a:schemeClr val="tx1"/>
                </a:solidFill>
                <a:latin typeface="+mn-lt"/>
              </a:defRPr>
            </a:lvl1pPr>
          </a:lstStyle>
          <a:p>
            <a:pPr>
              <a:defRPr/>
            </a:pPr>
            <a:fld id="{4EAA8973-A7C6-43B8-91E3-A100D3EC74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5676875"/>
      </p:ext>
    </p:extLst>
  </p:cSld>
  <p:clrMap bg1="lt1" tx1="dk1" bg2="lt2" tx2="dk2" accent1="accent1" accent2="accent2" accent3="accent3" accent4="accent4" accent5="accent5" accent6="accent6" hlink="hlink" folHlink="folHlink"/>
  <p:sldLayoutIdLst>
    <p:sldLayoutId id="2147485888" r:id="rId1"/>
    <p:sldLayoutId id="2147485889" r:id="rId2"/>
    <p:sldLayoutId id="2147485890" r:id="rId3"/>
    <p:sldLayoutId id="2147485891" r:id="rId4"/>
    <p:sldLayoutId id="2147485892" r:id="rId5"/>
    <p:sldLayoutId id="2147485893" r:id="rId6"/>
    <p:sldLayoutId id="2147485894" r:id="rId7"/>
    <p:sldLayoutId id="2147485895" r:id="rId8"/>
    <p:sldLayoutId id="2147485896" r:id="rId9"/>
    <p:sldLayoutId id="2147485897" r:id="rId10"/>
    <p:sldLayoutId id="21474858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3650880-9366-4937-A845-9D537F99993A}" type="slidenum">
              <a:rPr lang="en-US"/>
              <a:pPr>
                <a:defRPr/>
              </a:pPr>
              <a:t>‹#›</a:t>
            </a:fld>
            <a:endParaRPr lang="en-US"/>
          </a:p>
        </p:txBody>
      </p:sp>
    </p:spTree>
    <p:extLst>
      <p:ext uri="{BB962C8B-B14F-4D97-AF65-F5344CB8AC3E}">
        <p14:creationId xmlns:p14="http://schemas.microsoft.com/office/powerpoint/2010/main" val="2086759409"/>
      </p:ext>
    </p:extLst>
  </p:cSld>
  <p:clrMap bg1="lt1" tx1="dk1" bg2="lt2" tx2="dk2" accent1="accent1" accent2="accent2" accent3="accent3" accent4="accent4" accent5="accent5" accent6="accent6" hlink="hlink" folHlink="folHlink"/>
  <p:sldLayoutIdLst>
    <p:sldLayoutId id="2147486008" r:id="rId1"/>
    <p:sldLayoutId id="2147486009" r:id="rId2"/>
    <p:sldLayoutId id="2147486010" r:id="rId3"/>
    <p:sldLayoutId id="2147486011" r:id="rId4"/>
    <p:sldLayoutId id="2147486012" r:id="rId5"/>
    <p:sldLayoutId id="2147486013" r:id="rId6"/>
    <p:sldLayoutId id="2147486014" r:id="rId7"/>
    <p:sldLayoutId id="2147486015" r:id="rId8"/>
    <p:sldLayoutId id="2147486016" r:id="rId9"/>
    <p:sldLayoutId id="2147486017" r:id="rId10"/>
    <p:sldLayoutId id="21474860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extLst>
      <p:ext uri="{BB962C8B-B14F-4D97-AF65-F5344CB8AC3E}">
        <p14:creationId xmlns:p14="http://schemas.microsoft.com/office/powerpoint/2010/main" val="3341845452"/>
      </p:ext>
    </p:extLst>
  </p:cSld>
  <p:clrMap bg1="lt1" tx1="dk1" bg2="lt2" tx2="dk2" accent1="accent1" accent2="accent2" accent3="accent3" accent4="accent4" accent5="accent5" accent6="accent6" hlink="hlink" folHlink="folHlink"/>
  <p:sldLayoutIdLst>
    <p:sldLayoutId id="2147486176" r:id="rId1"/>
    <p:sldLayoutId id="2147486177" r:id="rId2"/>
    <p:sldLayoutId id="2147486178" r:id="rId3"/>
    <p:sldLayoutId id="2147486179" r:id="rId4"/>
    <p:sldLayoutId id="2147486180" r:id="rId5"/>
    <p:sldLayoutId id="2147486181" r:id="rId6"/>
    <p:sldLayoutId id="2147486182" r:id="rId7"/>
    <p:sldLayoutId id="2147486183" r:id="rId8"/>
    <p:sldLayoutId id="2147486184" r:id="rId9"/>
    <p:sldLayoutId id="2147486185" r:id="rId10"/>
    <p:sldLayoutId id="214748618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4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171280B-FA7B-4EB7-B524-013C2187017C}" type="datetimeFigureOut">
              <a:rPr lang="en-US">
                <a:solidFill>
                  <a:prstClr val="black">
                    <a:tint val="75000"/>
                  </a:prstClr>
                </a:solidFill>
              </a:rPr>
              <a:pPr>
                <a:defRPr/>
              </a:pPr>
              <a:t>12/23/2023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4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4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C63A90D-49C3-4239-9967-E72195E9EF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8659747"/>
      </p:ext>
    </p:extLst>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244"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244"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244" i="0">
                <a:solidFill>
                  <a:srgbClr val="5E574E"/>
                </a:solidFill>
              </a:defRPr>
            </a:lvl1pPr>
          </a:lstStyle>
          <a:p>
            <a:pPr>
              <a:defRPr/>
            </a:pPr>
            <a:fld id="{CCF87610-BFC6-4AAB-A42E-C1AF2231250C}" type="slidenum">
              <a:rPr lang="en-US"/>
              <a:pPr>
                <a:defRPr/>
              </a:pPr>
              <a:t>‹#›</a:t>
            </a:fld>
            <a:endParaRPr lang="en-US"/>
          </a:p>
        </p:txBody>
      </p:sp>
      <p:pic>
        <p:nvPicPr>
          <p:cNvPr id="7475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71"/>
            <a:ext cx="8229600" cy="384175"/>
          </a:xfrm>
          <a:prstGeom prst="rect">
            <a:avLst/>
          </a:prstGeom>
          <a:noFill/>
          <a:ln w="9525">
            <a:noFill/>
            <a:miter lim="800000"/>
            <a:headEnd/>
            <a:tailEnd/>
          </a:ln>
        </p:spPr>
      </p:pic>
    </p:spTree>
    <p:extLst>
      <p:ext uri="{BB962C8B-B14F-4D97-AF65-F5344CB8AC3E}">
        <p14:creationId xmlns:p14="http://schemas.microsoft.com/office/powerpoint/2010/main" val="110299311"/>
      </p:ext>
    </p:extLst>
  </p:cSld>
  <p:clrMap bg1="lt1" tx1="dk1" bg2="lt2" tx2="dk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Lst>
  <p:transition/>
  <p:txStyles>
    <p:titleStyle>
      <a:lvl1pPr algn="l" rtl="0" eaLnBrk="0" fontAlgn="base" hangingPunct="0">
        <a:spcBef>
          <a:spcPct val="0"/>
        </a:spcBef>
        <a:spcAft>
          <a:spcPct val="0"/>
        </a:spcAft>
        <a:defRPr kumimoji="1" sz="3556">
          <a:solidFill>
            <a:schemeClr val="tx2"/>
          </a:solidFill>
          <a:latin typeface="+mj-lt"/>
          <a:ea typeface="+mj-ea"/>
          <a:cs typeface="+mj-cs"/>
        </a:defRPr>
      </a:lvl1pPr>
      <a:lvl2pPr algn="l" rtl="0" eaLnBrk="0" fontAlgn="base" hangingPunct="0">
        <a:spcBef>
          <a:spcPct val="0"/>
        </a:spcBef>
        <a:spcAft>
          <a:spcPct val="0"/>
        </a:spcAft>
        <a:defRPr kumimoji="1" sz="3556">
          <a:solidFill>
            <a:schemeClr val="tx2"/>
          </a:solidFill>
          <a:latin typeface="Arial Black" pitchFamily="34" charset="0"/>
        </a:defRPr>
      </a:lvl2pPr>
      <a:lvl3pPr algn="l" rtl="0" eaLnBrk="0" fontAlgn="base" hangingPunct="0">
        <a:spcBef>
          <a:spcPct val="0"/>
        </a:spcBef>
        <a:spcAft>
          <a:spcPct val="0"/>
        </a:spcAft>
        <a:defRPr kumimoji="1" sz="3556">
          <a:solidFill>
            <a:schemeClr val="tx2"/>
          </a:solidFill>
          <a:latin typeface="Arial Black" pitchFamily="34" charset="0"/>
        </a:defRPr>
      </a:lvl3pPr>
      <a:lvl4pPr algn="l" rtl="0" eaLnBrk="0" fontAlgn="base" hangingPunct="0">
        <a:spcBef>
          <a:spcPct val="0"/>
        </a:spcBef>
        <a:spcAft>
          <a:spcPct val="0"/>
        </a:spcAft>
        <a:defRPr kumimoji="1" sz="3556">
          <a:solidFill>
            <a:schemeClr val="tx2"/>
          </a:solidFill>
          <a:latin typeface="Arial Black" pitchFamily="34" charset="0"/>
        </a:defRPr>
      </a:lvl4pPr>
      <a:lvl5pPr algn="l" rtl="0" eaLnBrk="0" fontAlgn="base" hangingPunct="0">
        <a:spcBef>
          <a:spcPct val="0"/>
        </a:spcBef>
        <a:spcAft>
          <a:spcPct val="0"/>
        </a:spcAft>
        <a:defRPr kumimoji="1" sz="3556">
          <a:solidFill>
            <a:schemeClr val="tx2"/>
          </a:solidFill>
          <a:latin typeface="Arial Black" pitchFamily="34" charset="0"/>
        </a:defRPr>
      </a:lvl5pPr>
      <a:lvl6pPr marL="406405" algn="l" rtl="0" fontAlgn="base">
        <a:spcBef>
          <a:spcPct val="0"/>
        </a:spcBef>
        <a:spcAft>
          <a:spcPct val="0"/>
        </a:spcAft>
        <a:defRPr kumimoji="1" sz="3556">
          <a:solidFill>
            <a:schemeClr val="tx2"/>
          </a:solidFill>
          <a:latin typeface="Arial Black" pitchFamily="34" charset="0"/>
        </a:defRPr>
      </a:lvl6pPr>
      <a:lvl7pPr marL="812810" algn="l" rtl="0" fontAlgn="base">
        <a:spcBef>
          <a:spcPct val="0"/>
        </a:spcBef>
        <a:spcAft>
          <a:spcPct val="0"/>
        </a:spcAft>
        <a:defRPr kumimoji="1" sz="3556">
          <a:solidFill>
            <a:schemeClr val="tx2"/>
          </a:solidFill>
          <a:latin typeface="Arial Black" pitchFamily="34" charset="0"/>
        </a:defRPr>
      </a:lvl7pPr>
      <a:lvl8pPr marL="1219215" algn="l" rtl="0" fontAlgn="base">
        <a:spcBef>
          <a:spcPct val="0"/>
        </a:spcBef>
        <a:spcAft>
          <a:spcPct val="0"/>
        </a:spcAft>
        <a:defRPr kumimoji="1" sz="3556">
          <a:solidFill>
            <a:schemeClr val="tx2"/>
          </a:solidFill>
          <a:latin typeface="Arial Black" pitchFamily="34" charset="0"/>
        </a:defRPr>
      </a:lvl8pPr>
      <a:lvl9pPr marL="1625620" algn="l" rtl="0" fontAlgn="base">
        <a:spcBef>
          <a:spcPct val="0"/>
        </a:spcBef>
        <a:spcAft>
          <a:spcPct val="0"/>
        </a:spcAft>
        <a:defRPr kumimoji="1" sz="3556">
          <a:solidFill>
            <a:schemeClr val="tx2"/>
          </a:solidFill>
          <a:latin typeface="Arial Black" pitchFamily="34" charset="0"/>
        </a:defRPr>
      </a:lvl9pPr>
    </p:titleStyle>
    <p:bodyStyle>
      <a:lvl1pPr marL="304804" indent="-304804" algn="l" rtl="0" eaLnBrk="0" fontAlgn="base" hangingPunct="0">
        <a:spcBef>
          <a:spcPct val="20000"/>
        </a:spcBef>
        <a:spcAft>
          <a:spcPct val="0"/>
        </a:spcAft>
        <a:buClr>
          <a:schemeClr val="accent2"/>
        </a:buClr>
        <a:buFont typeface="Monotype Sorts"/>
        <a:buChar char="z"/>
        <a:defRPr kumimoji="1" sz="2844">
          <a:solidFill>
            <a:schemeClr val="tx1"/>
          </a:solidFill>
          <a:latin typeface="+mn-lt"/>
          <a:ea typeface="+mn-ea"/>
          <a:cs typeface="+mn-cs"/>
        </a:defRPr>
      </a:lvl1pPr>
      <a:lvl2pPr marL="660408" indent="-254003" algn="l" rtl="0" eaLnBrk="0" fontAlgn="base" hangingPunct="0">
        <a:spcBef>
          <a:spcPct val="20000"/>
        </a:spcBef>
        <a:spcAft>
          <a:spcPct val="0"/>
        </a:spcAft>
        <a:buClr>
          <a:schemeClr val="accent2"/>
        </a:buClr>
        <a:buFont typeface="Monotype Sorts"/>
        <a:buChar char="y"/>
        <a:defRPr kumimoji="1" sz="2489">
          <a:solidFill>
            <a:schemeClr val="tx1"/>
          </a:solidFill>
          <a:latin typeface="+mn-lt"/>
        </a:defRPr>
      </a:lvl2pPr>
      <a:lvl3pPr marL="1016013" indent="-203203" algn="l" rtl="0" eaLnBrk="0" fontAlgn="base" hangingPunct="0">
        <a:spcBef>
          <a:spcPct val="20000"/>
        </a:spcBef>
        <a:spcAft>
          <a:spcPct val="0"/>
        </a:spcAft>
        <a:buClr>
          <a:schemeClr val="accent2"/>
        </a:buClr>
        <a:buFont typeface="Monotype Sorts"/>
        <a:buChar char="x"/>
        <a:defRPr kumimoji="1" sz="2133">
          <a:solidFill>
            <a:schemeClr val="tx1"/>
          </a:solidFill>
          <a:latin typeface="+mn-lt"/>
        </a:defRPr>
      </a:lvl3pPr>
      <a:lvl4pPr marL="1422418" indent="-203203" algn="l" rtl="0" eaLnBrk="0" fontAlgn="base" hangingPunct="0">
        <a:spcBef>
          <a:spcPct val="20000"/>
        </a:spcBef>
        <a:spcAft>
          <a:spcPct val="0"/>
        </a:spcAft>
        <a:buClr>
          <a:schemeClr val="accent2"/>
        </a:buClr>
        <a:buChar char="•"/>
        <a:defRPr kumimoji="1" sz="1778">
          <a:solidFill>
            <a:schemeClr val="tx1"/>
          </a:solidFill>
          <a:latin typeface="+mn-lt"/>
        </a:defRPr>
      </a:lvl4pPr>
      <a:lvl5pPr marL="1828823" indent="-203203" algn="l" rtl="0" eaLnBrk="0" fontAlgn="base" hangingPunct="0">
        <a:spcBef>
          <a:spcPct val="20000"/>
        </a:spcBef>
        <a:spcAft>
          <a:spcPct val="0"/>
        </a:spcAft>
        <a:buClr>
          <a:schemeClr val="accent2"/>
        </a:buClr>
        <a:buChar char="–"/>
        <a:defRPr kumimoji="1" sz="1778">
          <a:solidFill>
            <a:schemeClr val="tx1"/>
          </a:solidFill>
          <a:latin typeface="+mn-lt"/>
        </a:defRPr>
      </a:lvl5pPr>
      <a:lvl6pPr marL="2235228" indent="-203203" algn="l" rtl="0" fontAlgn="base">
        <a:spcBef>
          <a:spcPct val="20000"/>
        </a:spcBef>
        <a:spcAft>
          <a:spcPct val="0"/>
        </a:spcAft>
        <a:buClr>
          <a:schemeClr val="accent2"/>
        </a:buClr>
        <a:buChar char="–"/>
        <a:defRPr kumimoji="1" sz="1778">
          <a:solidFill>
            <a:schemeClr val="tx1"/>
          </a:solidFill>
          <a:latin typeface="+mn-lt"/>
        </a:defRPr>
      </a:lvl6pPr>
      <a:lvl7pPr marL="2641633" indent="-203203" algn="l" rtl="0" fontAlgn="base">
        <a:spcBef>
          <a:spcPct val="20000"/>
        </a:spcBef>
        <a:spcAft>
          <a:spcPct val="0"/>
        </a:spcAft>
        <a:buClr>
          <a:schemeClr val="accent2"/>
        </a:buClr>
        <a:buChar char="–"/>
        <a:defRPr kumimoji="1" sz="1778">
          <a:solidFill>
            <a:schemeClr val="tx1"/>
          </a:solidFill>
          <a:latin typeface="+mn-lt"/>
        </a:defRPr>
      </a:lvl7pPr>
      <a:lvl8pPr marL="3048038" indent="-203203" algn="l" rtl="0" fontAlgn="base">
        <a:spcBef>
          <a:spcPct val="20000"/>
        </a:spcBef>
        <a:spcAft>
          <a:spcPct val="0"/>
        </a:spcAft>
        <a:buClr>
          <a:schemeClr val="accent2"/>
        </a:buClr>
        <a:buChar char="–"/>
        <a:defRPr kumimoji="1" sz="1778">
          <a:solidFill>
            <a:schemeClr val="tx1"/>
          </a:solidFill>
          <a:latin typeface="+mn-lt"/>
        </a:defRPr>
      </a:lvl8pPr>
      <a:lvl9pPr marL="3454443" indent="-203203" algn="l" rtl="0" fontAlgn="base">
        <a:spcBef>
          <a:spcPct val="20000"/>
        </a:spcBef>
        <a:spcAft>
          <a:spcPct val="0"/>
        </a:spcAft>
        <a:buClr>
          <a:schemeClr val="accent2"/>
        </a:buClr>
        <a:buChar char="–"/>
        <a:defRPr kumimoji="1"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rtl="0" fontAlgn="base">
              <a:spcBef>
                <a:spcPct val="0"/>
              </a:spcBef>
              <a:spcAft>
                <a:spcPct val="0"/>
              </a:spcAft>
              <a:defRPr/>
            </a:pPr>
            <a:endParaRPr lang="en-US" kern="1200">
              <a:ea typeface="+mn-ea"/>
              <a:cs typeface="+mn-cs"/>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rtl="0" fontAlgn="base">
              <a:spcBef>
                <a:spcPct val="0"/>
              </a:spcBef>
              <a:spcAft>
                <a:spcPct val="0"/>
              </a:spcAft>
              <a:defRPr/>
            </a:pPr>
            <a:endParaRPr lang="en-US" kern="1200">
              <a:ea typeface="+mn-ea"/>
              <a:cs typeface="+mn-cs"/>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rtl="0" fontAlgn="base">
              <a:spcBef>
                <a:spcPct val="0"/>
              </a:spcBef>
              <a:spcAft>
                <a:spcPct val="0"/>
              </a:spcAft>
              <a:defRPr/>
            </a:pPr>
            <a:fld id="{904F6FA4-AEF2-487A-B480-017CE54CAD74}" type="slidenum">
              <a:rPr lang="en-US" kern="1200">
                <a:ea typeface="+mn-ea"/>
                <a:cs typeface="+mn-cs"/>
              </a:rPr>
              <a:pPr rtl="0" fontAlgn="base">
                <a:spcBef>
                  <a:spcPct val="0"/>
                </a:spcBef>
                <a:spcAft>
                  <a:spcPct val="0"/>
                </a:spcAft>
                <a:defRPr/>
              </a:pPr>
              <a:t>‹#›</a:t>
            </a:fld>
            <a:endParaRPr lang="en-US" kern="1200">
              <a:ea typeface="+mn-ea"/>
              <a:cs typeface="+mn-cs"/>
            </a:endParaRPr>
          </a:p>
        </p:txBody>
      </p:sp>
    </p:spTree>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3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Arial" charset="0"/>
              <a:ea typeface="+mn-ea"/>
              <a:cs typeface="+mn-cs"/>
            </a:endParaRPr>
          </a:p>
        </p:txBody>
      </p:sp>
      <p:sp>
        <p:nvSpPr>
          <p:cNvPr id="1693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Arial" charset="0"/>
              <a:ea typeface="+mn-ea"/>
              <a:cs typeface="+mn-cs"/>
            </a:endParaRPr>
          </a:p>
        </p:txBody>
      </p:sp>
      <p:sp>
        <p:nvSpPr>
          <p:cNvPr id="1693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4512EEBB-209C-475F-9CBC-F8C37093E23B}" type="slidenum">
              <a:rPr lang="en-US" kern="1200">
                <a:solidFill>
                  <a:srgbClr val="000000"/>
                </a:solidFill>
                <a:latin typeface="Arial" charset="0"/>
                <a:ea typeface="+mn-ea"/>
                <a:cs typeface="+mn-cs"/>
              </a:rPr>
              <a:pPr rtl="0" fontAlgn="base">
                <a:spcBef>
                  <a:spcPct val="0"/>
                </a:spcBef>
                <a:spcAft>
                  <a:spcPct val="0"/>
                </a:spcAft>
                <a:defRPr/>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BB37A89-F6EC-4195-BC63-8A772D4D08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8" r:id="rId1"/>
    <p:sldLayoutId id="2147485239" r:id="rId2"/>
    <p:sldLayoutId id="2147485240" r:id="rId3"/>
    <p:sldLayoutId id="2147485241" r:id="rId4"/>
    <p:sldLayoutId id="2147485242" r:id="rId5"/>
    <p:sldLayoutId id="2147485243" r:id="rId6"/>
    <p:sldLayoutId id="2147485244" r:id="rId7"/>
    <p:sldLayoutId id="2147485245" r:id="rId8"/>
    <p:sldLayoutId id="2147485246" r:id="rId9"/>
    <p:sldLayoutId id="2147485247" r:id="rId10"/>
    <p:sldLayoutId id="21474852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4D0BB960-CEAE-4B17-B79E-E591B70783A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648" r:id="rId1"/>
    <p:sldLayoutId id="2147485649" r:id="rId2"/>
    <p:sldLayoutId id="2147485650" r:id="rId3"/>
    <p:sldLayoutId id="2147485651" r:id="rId4"/>
    <p:sldLayoutId id="2147485652" r:id="rId5"/>
    <p:sldLayoutId id="2147485653" r:id="rId6"/>
    <p:sldLayoutId id="2147485654" r:id="rId7"/>
    <p:sldLayoutId id="2147485655" r:id="rId8"/>
    <p:sldLayoutId id="2147485656" r:id="rId9"/>
    <p:sldLayoutId id="2147485657" r:id="rId10"/>
    <p:sldLayoutId id="21474856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622"/>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7" name="Rectangle 3"/>
          <p:cNvSpPr>
            <a:spLocks noChangeArrowheads="1"/>
          </p:cNvSpPr>
          <p:nvPr/>
        </p:nvSpPr>
        <p:spPr bwMode="ltGray">
          <a:xfrm>
            <a:off x="800102" y="1098622"/>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8" name="Rectangle 4"/>
          <p:cNvSpPr>
            <a:spLocks noChangeArrowheads="1"/>
          </p:cNvSpPr>
          <p:nvPr/>
        </p:nvSpPr>
        <p:spPr bwMode="ltGray">
          <a:xfrm>
            <a:off x="541374" y="1520832"/>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09" name="Rectangle 5"/>
          <p:cNvSpPr>
            <a:spLocks noChangeArrowheads="1"/>
          </p:cNvSpPr>
          <p:nvPr/>
        </p:nvSpPr>
        <p:spPr bwMode="ltGray">
          <a:xfrm>
            <a:off x="911225" y="1520832"/>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0" name="Rectangle 6"/>
          <p:cNvSpPr>
            <a:spLocks noChangeArrowheads="1"/>
          </p:cNvSpPr>
          <p:nvPr/>
        </p:nvSpPr>
        <p:spPr bwMode="ltGray">
          <a:xfrm>
            <a:off x="127002" y="1447872"/>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1" name="Rectangle 7"/>
          <p:cNvSpPr>
            <a:spLocks noChangeArrowheads="1"/>
          </p:cNvSpPr>
          <p:nvPr/>
        </p:nvSpPr>
        <p:spPr bwMode="gray">
          <a:xfrm>
            <a:off x="762001" y="990672"/>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456712" name="Rectangle 8"/>
          <p:cNvSpPr>
            <a:spLocks noChangeArrowheads="1"/>
          </p:cNvSpPr>
          <p:nvPr/>
        </p:nvSpPr>
        <p:spPr bwMode="gray">
          <a:xfrm>
            <a:off x="442916"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solidFill>
                <a:srgbClr val="000000"/>
              </a:solidFill>
              <a:latin typeface="Tahoma" pitchFamily="34" charset="0"/>
            </a:endParaRPr>
          </a:p>
        </p:txBody>
      </p:sp>
      <p:sp>
        <p:nvSpPr>
          <p:cNvPr id="1033" name="Rectangle 9"/>
          <p:cNvSpPr>
            <a:spLocks noGrp="1" noChangeArrowheads="1"/>
          </p:cNvSpPr>
          <p:nvPr>
            <p:ph type="title"/>
          </p:nvPr>
        </p:nvSpPr>
        <p:spPr bwMode="auto">
          <a:xfrm>
            <a:off x="1150974"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en-US">
              <a:solidFill>
                <a:srgbClr val="000000"/>
              </a:solidFill>
              <a:latin typeface="Tahoma" pitchFamily="34" charset="0"/>
            </a:endParaRPr>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solidFill>
                <a:srgbClr val="000000"/>
              </a:solidFill>
              <a:latin typeface="Tahoma" pitchFamily="34" charset="0"/>
            </a:endParaRPr>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EB7BD9B-7A7B-4797-8EA7-D229A18524BF}" type="slidenum">
              <a:rPr lang="en-US">
                <a:solidFill>
                  <a:srgbClr val="000000"/>
                </a:solidFill>
                <a:latin typeface="Tahoma" pitchFamily="34" charset="0"/>
              </a:rPr>
              <a:pPr>
                <a:defRPr/>
              </a:pPr>
              <a:t>‹#›</a:t>
            </a:fld>
            <a:endParaRPr lang="en-US">
              <a:solidFill>
                <a:srgbClr val="000000"/>
              </a:solidFill>
              <a:latin typeface="Tahoma" pitchFamily="34" charset="0"/>
            </a:endParaRPr>
          </a:p>
        </p:txBody>
      </p:sp>
    </p:spTree>
    <p:extLst>
      <p:ext uri="{BB962C8B-B14F-4D97-AF65-F5344CB8AC3E}">
        <p14:creationId xmlns:p14="http://schemas.microsoft.com/office/powerpoint/2010/main" val="2699549573"/>
      </p:ext>
    </p:extLst>
  </p:cSld>
  <p:clrMap bg1="lt1" tx1="dk1" bg2="lt2" tx2="dk2" accent1="accent1" accent2="accent2" accent3="accent3" accent4="accent4" accent5="accent5" accent6="accent6" hlink="hlink" folHlink="folHlink"/>
  <p:sldLayoutIdLst>
    <p:sldLayoutId id="2147485708" r:id="rId1"/>
    <p:sldLayoutId id="2147485709" r:id="rId2"/>
    <p:sldLayoutId id="2147485710" r:id="rId3"/>
    <p:sldLayoutId id="2147485711" r:id="rId4"/>
    <p:sldLayoutId id="2147485712" r:id="rId5"/>
    <p:sldLayoutId id="2147485713" r:id="rId6"/>
    <p:sldLayoutId id="2147485714" r:id="rId7"/>
    <p:sldLayoutId id="2147485715" r:id="rId8"/>
    <p:sldLayoutId id="2147485716" r:id="rId9"/>
    <p:sldLayoutId id="2147485717" r:id="rId10"/>
    <p:sldLayoutId id="2147485718"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95.xml"/></Relationships>
</file>

<file path=ppt/slides/_rels/slide104.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hyperlink" Target="https://www.facebook.com/alexganeevphotography/photos/" TargetMode="External"/><Relationship Id="rId2" Type="http://schemas.openxmlformats.org/officeDocument/2006/relationships/image" Target="../media/image56.jpeg"/><Relationship Id="rId1" Type="http://schemas.openxmlformats.org/officeDocument/2006/relationships/slideLayout" Target="../slideLayouts/slideLayout9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1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0.xml"/></Relationships>
</file>

<file path=ppt/slides/_rels/slide119.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121.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101.xml"/><Relationship Id="rId4" Type="http://schemas.openxmlformats.org/officeDocument/2006/relationships/image" Target="../media/image62.jpg"/></Relationships>
</file>

<file path=ppt/slides/_rels/slide124.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3.jpg"/><Relationship Id="rId1" Type="http://schemas.openxmlformats.org/officeDocument/2006/relationships/slideLayout" Target="../slideLayouts/slideLayout101.xml"/><Relationship Id="rId4" Type="http://schemas.openxmlformats.org/officeDocument/2006/relationships/hyperlink" Target="http://www.montgomerymn.org/"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6.jpg"/><Relationship Id="rId1" Type="http://schemas.openxmlformats.org/officeDocument/2006/relationships/slideLayout" Target="../slideLayouts/slideLayout101.xml"/><Relationship Id="rId4" Type="http://schemas.openxmlformats.org/officeDocument/2006/relationships/hyperlink" Target="http://www.montgomerymn.org/"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0.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32.xml.rels><?xml version="1.0" encoding="UTF-8" standalone="yes"?>
<Relationships xmlns="http://schemas.openxmlformats.org/package/2006/relationships"><Relationship Id="rId3" Type="http://schemas.openxmlformats.org/officeDocument/2006/relationships/hyperlink" Target="https://fleetingfarms.wordpress.com/2014/06/25/budejovice-church-montgomery-minnesota/"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czechheritageclub.com/"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czechheritageclub.com/PDF-Files/StNick-23-full.pdf"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montgomerymn.org/masopust/"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www.montgomerymn.org/" TargetMode="External"/><Relationship Id="rId2" Type="http://schemas.openxmlformats.org/officeDocument/2006/relationships/hyperlink" Target="https://en.wikipedia.org/wiki/Montgomery,_Minnesota" TargetMode="Externa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37.xml.rels><?xml version="1.0" encoding="UTF-8" standalone="yes"?>
<Relationships xmlns="http://schemas.openxmlformats.org/package/2006/relationships"><Relationship Id="rId3" Type="http://schemas.openxmlformats.org/officeDocument/2006/relationships/hyperlink" Target="https://en.wikipedia.org/wiki/Montgomery,_Minnesota"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hyperlink" Target="http://www.montgomerymn.org/"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1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142.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6.xml"/><Relationship Id="rId1" Type="http://schemas.openxmlformats.org/officeDocument/2006/relationships/slideLayout" Target="../slideLayouts/slideLayout139.xml"/><Relationship Id="rId6" Type="http://schemas.openxmlformats.org/officeDocument/2006/relationships/image" Target="../media/image79.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78.png"/></Relationships>
</file>

<file path=ppt/slides/_rels/slide143.xml.rels><?xml version="1.0" encoding="UTF-8" standalone="yes"?>
<Relationships xmlns="http://schemas.openxmlformats.org/package/2006/relationships"><Relationship Id="rId3" Type="http://schemas.openxmlformats.org/officeDocument/2006/relationships/hyperlink" Target="http://www.duluthbudgeteer.com/community/4121672-simple-cooking-leads-success" TargetMode="External"/><Relationship Id="rId2" Type="http://schemas.openxmlformats.org/officeDocument/2006/relationships/notesSlide" Target="../notesSlides/notesSlide7.xml"/><Relationship Id="rId1" Type="http://schemas.openxmlformats.org/officeDocument/2006/relationships/slideLayout" Target="../slideLayouts/slideLayout139.xml"/><Relationship Id="rId6" Type="http://schemas.openxmlformats.org/officeDocument/2006/relationships/image" Target="../media/image79.gif"/><Relationship Id="rId5" Type="http://schemas.openxmlformats.org/officeDocument/2006/relationships/hyperlink" Target="http://www.d.umn.edu/cla/faculty/troufs/anth1095/Slovenia.html#title" TargetMode="External"/><Relationship Id="rId4" Type="http://schemas.openxmlformats.org/officeDocument/2006/relationships/image" Target="../media/image78.png"/></Relationships>
</file>

<file path=ppt/slides/_rels/slide1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139.xml"/><Relationship Id="rId5" Type="http://schemas.openxmlformats.org/officeDocument/2006/relationships/hyperlink" Target="https://www.washingtonpost.com/news/in-sight/wp/2017/06/19/inside-melania-trumps-home-town/?utm_term=.f78c5c044104" TargetMode="External"/><Relationship Id="rId4" Type="http://schemas.openxmlformats.org/officeDocument/2006/relationships/image" Target="../media/image81.png"/></Relationships>
</file>

<file path=ppt/slides/_rels/slide145.xml.rels><?xml version="1.0" encoding="UTF-8" standalone="yes"?>
<Relationships xmlns="http://schemas.openxmlformats.org/package/2006/relationships"><Relationship Id="rId3" Type="http://schemas.openxmlformats.org/officeDocument/2006/relationships/hyperlink" Target="https://www.washingtonpost.com/news/in-sight/wp/2017/06/19/inside-melania-trumps-home-town/?utm_term=.f78c5c044104" TargetMode="External"/><Relationship Id="rId2" Type="http://schemas.openxmlformats.org/officeDocument/2006/relationships/notesSlide" Target="../notesSlides/notesSlide9.xml"/><Relationship Id="rId1" Type="http://schemas.openxmlformats.org/officeDocument/2006/relationships/slideLayout" Target="../slideLayouts/slideLayout139.xml"/><Relationship Id="rId4" Type="http://schemas.openxmlformats.org/officeDocument/2006/relationships/image" Target="../media/image82.png"/></Relationships>
</file>

<file path=ppt/slides/_rels/slide1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39.xml"/><Relationship Id="rId4" Type="http://schemas.openxmlformats.org/officeDocument/2006/relationships/hyperlink" Target="https://commons.wikimedia.org/wiki/File:Melania_Trump_Official_Portrait.jpg" TargetMode="Externa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0.xml"/></Relationships>
</file>

<file path=ppt/slides/_rels/slide14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2.xml"/><Relationship Id="rId1" Type="http://schemas.openxmlformats.org/officeDocument/2006/relationships/slideLayout" Target="../slideLayouts/slideLayout150.xml"/></Relationships>
</file>

<file path=ppt/slides/_rels/slide14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3.xml"/><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139.xml"/><Relationship Id="rId4" Type="http://schemas.openxmlformats.org/officeDocument/2006/relationships/hyperlink" Target="https://www.concordialanguagevillages.org/languages/finnish"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150.xml"/></Relationships>
</file>

<file path=ppt/slides/_rels/slide15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6.xml"/><Relationship Id="rId1" Type="http://schemas.openxmlformats.org/officeDocument/2006/relationships/slideLayout" Target="../slideLayouts/slideLayout139.xml"/><Relationship Id="rId4"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139.xml"/><Relationship Id="rId5" Type="http://schemas.openxmlformats.org/officeDocument/2006/relationships/hyperlink" Target="http://www.duluthbudgeteer.com/community/4121672-simple-cooking-leads-success" TargetMode="External"/><Relationship Id="rId4" Type="http://schemas.openxmlformats.org/officeDocument/2006/relationships/image" Target="../media/image90.gif"/></Relationships>
</file>

<file path=ppt/slides/_rels/slide1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139.xml"/><Relationship Id="rId4" Type="http://schemas.openxmlformats.org/officeDocument/2006/relationships/hyperlink" Target="https://www.swedishculturalsociety.org/lucia"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9.xml"/><Relationship Id="rId1" Type="http://schemas.openxmlformats.org/officeDocument/2006/relationships/slideLayout" Target="../slideLayouts/slideLayout139.xml"/><Relationship Id="rId4"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www.duluthnewstribune.com/pursuits/scrapbook/3895745-linnea-hinkel-chosen-santa-lucia" TargetMode="External"/><Relationship Id="rId7" Type="http://schemas.openxmlformats.org/officeDocument/2006/relationships/hyperlink" Target="http://www.d.umn.edu/cla/faculty/troufs/anth1095/Sweden.html#title" TargetMode="External"/><Relationship Id="rId2" Type="http://schemas.openxmlformats.org/officeDocument/2006/relationships/notesSlide" Target="../notesSlides/notesSlide20.xml"/><Relationship Id="rId1" Type="http://schemas.openxmlformats.org/officeDocument/2006/relationships/slideLayout" Target="../slideLayouts/slideLayout139.xml"/><Relationship Id="rId6" Type="http://schemas.openxmlformats.org/officeDocument/2006/relationships/image" Target="../media/image95.gif"/><Relationship Id="rId5" Type="http://schemas.openxmlformats.org/officeDocument/2006/relationships/image" Target="../media/image94.png"/><Relationship Id="rId4" Type="http://schemas.openxmlformats.org/officeDocument/2006/relationships/image" Target="../media/image93.gif"/></Relationships>
</file>

<file path=ppt/slides/_rels/slide157.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21.xml"/><Relationship Id="rId1" Type="http://schemas.openxmlformats.org/officeDocument/2006/relationships/slideLayout" Target="../slideLayouts/slideLayout139.xml"/><Relationship Id="rId6" Type="http://schemas.openxmlformats.org/officeDocument/2006/relationships/hyperlink" Target="https://www.facebook.com/Swedishculturalsociety/" TargetMode="External"/><Relationship Id="rId5" Type="http://schemas.openxmlformats.org/officeDocument/2006/relationships/image" Target="../media/image96.jpg"/><Relationship Id="rId4" Type="http://schemas.openxmlformats.org/officeDocument/2006/relationships/hyperlink" Target="http://www.d.umn.edu/cla/faculty/troufs/anth1095/Sweden.html#title"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www.facebook.com/Swedishculturalsociety/" TargetMode="External"/><Relationship Id="rId2" Type="http://schemas.openxmlformats.org/officeDocument/2006/relationships/notesSlide" Target="../notesSlides/notesSlide22.xml"/><Relationship Id="rId1" Type="http://schemas.openxmlformats.org/officeDocument/2006/relationships/slideLayout" Target="../slideLayouts/slideLayout139.xml"/><Relationship Id="rId6" Type="http://schemas.openxmlformats.org/officeDocument/2006/relationships/image" Target="../media/image97.jpg"/><Relationship Id="rId5" Type="http://schemas.openxmlformats.org/officeDocument/2006/relationships/hyperlink" Target="http://www.d.umn.edu/cla/faculty/troufs/anth1095/Sweden.html#title" TargetMode="External"/><Relationship Id="rId4" Type="http://schemas.openxmlformats.org/officeDocument/2006/relationships/image" Target="../media/image95.gif"/></Relationships>
</file>

<file path=ppt/slides/_rels/slide159.xml.rels><?xml version="1.0" encoding="UTF-8" standalone="yes"?>
<Relationships xmlns="http://schemas.openxmlformats.org/package/2006/relationships"><Relationship Id="rId3" Type="http://schemas.openxmlformats.org/officeDocument/2006/relationships/image" Target="../media/image95.gif"/><Relationship Id="rId7" Type="http://schemas.openxmlformats.org/officeDocument/2006/relationships/hyperlink" Target="https://www.facebook.com/Swedishculturalsociety/" TargetMode="External"/><Relationship Id="rId2" Type="http://schemas.openxmlformats.org/officeDocument/2006/relationships/notesSlide" Target="../notesSlides/notesSlide23.xml"/><Relationship Id="rId1" Type="http://schemas.openxmlformats.org/officeDocument/2006/relationships/slideLayout" Target="../slideLayouts/slideLayout139.xml"/><Relationship Id="rId6"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 Id="rId5" Type="http://schemas.openxmlformats.org/officeDocument/2006/relationships/image" Target="../media/image98.jpg"/><Relationship Id="rId4" Type="http://schemas.openxmlformats.org/officeDocument/2006/relationships/hyperlink" Target="http://www.d.umn.edu/cla/faculty/troufs/anth1095/Sweden.html#titl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24.xml"/><Relationship Id="rId1" Type="http://schemas.openxmlformats.org/officeDocument/2006/relationships/slideLayout" Target="../slideLayouts/slideLayout139.xml"/><Relationship Id="rId6" Type="http://schemas.openxmlformats.org/officeDocument/2006/relationships/hyperlink" Target="https://www.facebook.com/p/Sami-Cultural-Center-of-North-America-100064257266401/" TargetMode="External"/><Relationship Id="rId5" Type="http://schemas.openxmlformats.org/officeDocument/2006/relationships/image" Target="../media/image99.jpg"/><Relationship Id="rId4" Type="http://schemas.openxmlformats.org/officeDocument/2006/relationships/hyperlink" Target="http://www.d.umn.edu/cla/faculty/troufs/anth1095/Sweden.html#title"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95.gif"/><Relationship Id="rId7" Type="http://schemas.openxmlformats.org/officeDocument/2006/relationships/hyperlink" Target="https://www.facebook.com/Swedishculturalsociety/photos" TargetMode="External"/><Relationship Id="rId2" Type="http://schemas.openxmlformats.org/officeDocument/2006/relationships/notesSlide" Target="../notesSlides/notesSlide25.xml"/><Relationship Id="rId1" Type="http://schemas.openxmlformats.org/officeDocument/2006/relationships/slideLayout" Target="../slideLayouts/slideLayout139.xml"/><Relationship Id="rId6" Type="http://schemas.openxmlformats.org/officeDocument/2006/relationships/hyperlink" Target="https://www.facebook.com/Swedishculturalsociety?__cft__%5b0%5d=AZUtJRWZF9UK_PPFhryuEYfPZ_DCqpAKNqL6ef85fFmwXDxo06kftQUFxiG05MsS4vzRm2ShQh9T4WvPKDmqa9QslTdI9N3oFfsUEnVhYBBiK7e26o_1nr6_ZtQ2SJmSIFVv-_Z8TSXcobtQo0hp0CPMWsifplJ374wJpDXvde-mFnA4MyrXgKVFzNaAgtwGvlo&amp;__tn__=-UC%2CP-R" TargetMode="External"/><Relationship Id="rId5" Type="http://schemas.openxmlformats.org/officeDocument/2006/relationships/image" Target="../media/image100.jpg"/><Relationship Id="rId4" Type="http://schemas.openxmlformats.org/officeDocument/2006/relationships/hyperlink" Target="http://www.d.umn.edu/cla/faculty/troufs/anth1095/Sweden.html#title"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139.xml"/><Relationship Id="rId6" Type="http://schemas.openxmlformats.org/officeDocument/2006/relationships/hyperlink" Target="http://www.d.umn.edu/cla/faculty/troufs/anth1095/Sweden.html#title" TargetMode="External"/><Relationship Id="rId5" Type="http://schemas.openxmlformats.org/officeDocument/2006/relationships/image" Target="../media/image95.gif"/><Relationship Id="rId4" Type="http://schemas.openxmlformats.org/officeDocument/2006/relationships/hyperlink" Target="https://www.concordialanguagevillages.org/languages/swedish"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27.xml"/><Relationship Id="rId1" Type="http://schemas.openxmlformats.org/officeDocument/2006/relationships/slideLayout" Target="../slideLayouts/slideLayout139.xml"/><Relationship Id="rId5" Type="http://schemas.openxmlformats.org/officeDocument/2006/relationships/image" Target="../media/image102.png"/><Relationship Id="rId4" Type="http://schemas.openxmlformats.org/officeDocument/2006/relationships/image" Target="../media/image93.gif"/></Relationships>
</file>

<file path=ppt/slides/_rels/slide164.xml.rels><?xml version="1.0" encoding="UTF-8" standalone="yes"?>
<Relationships xmlns="http://schemas.openxmlformats.org/package/2006/relationships"><Relationship Id="rId3" Type="http://schemas.openxmlformats.org/officeDocument/2006/relationships/hyperlink" Target="http://www.samiculturalcenter.org/" TargetMode="External"/><Relationship Id="rId2" Type="http://schemas.openxmlformats.org/officeDocument/2006/relationships/notesSlide" Target="../notesSlides/notesSlide28.xml"/><Relationship Id="rId1" Type="http://schemas.openxmlformats.org/officeDocument/2006/relationships/slideLayout" Target="../slideLayouts/slideLayout139.xml"/><Relationship Id="rId5" Type="http://schemas.openxmlformats.org/officeDocument/2006/relationships/image" Target="../media/image102.png"/><Relationship Id="rId4" Type="http://schemas.openxmlformats.org/officeDocument/2006/relationships/image" Target="../media/image93.gif"/></Relationships>
</file>

<file path=ppt/slides/_rels/slide16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9.xml"/><Relationship Id="rId1" Type="http://schemas.openxmlformats.org/officeDocument/2006/relationships/slideLayout" Target="../slideLayouts/slideLayout139.xml"/><Relationship Id="rId4" Type="http://schemas.openxmlformats.org/officeDocument/2006/relationships/hyperlink" Target="https://www.facebook.com/p/Sami-Cultural-Center-of-North-America-100064257266401/"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139.xml"/><Relationship Id="rId4" Type="http://schemas.openxmlformats.org/officeDocument/2006/relationships/hyperlink" Target="https://www.facebook.com/p/Sami-Cultural-Center-of-North-America-100064257266401/" TargetMode="Externa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0.xml"/></Relationships>
</file>

<file path=ppt/slides/_rels/slide1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150.xml"/><Relationship Id="rId5" Type="http://schemas.openxmlformats.org/officeDocument/2006/relationships/image" Target="../media/image106.jpg"/><Relationship Id="rId4" Type="http://schemas.openxmlformats.org/officeDocument/2006/relationships/hyperlink" Target="https://www.facebook.com/NortunLodge16/"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33.xml"/><Relationship Id="rId1" Type="http://schemas.openxmlformats.org/officeDocument/2006/relationships/slideLayout" Target="../slideLayouts/slideLayout139.xml"/><Relationship Id="rId6" Type="http://schemas.openxmlformats.org/officeDocument/2006/relationships/image" Target="../media/image108.jpeg"/><Relationship Id="rId5" Type="http://schemas.openxmlformats.org/officeDocument/2006/relationships/image" Target="../media/image93.gif"/><Relationship Id="rId4" Type="http://schemas.openxmlformats.org/officeDocument/2006/relationships/image" Target="../media/image10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3" Type="http://schemas.openxmlformats.org/officeDocument/2006/relationships/hyperlink" Target="http://www.duluthnewstribune.com/news/4034988-duluthians-celebrate-syttende-mai" TargetMode="External"/><Relationship Id="rId2" Type="http://schemas.openxmlformats.org/officeDocument/2006/relationships/notesSlide" Target="../notesSlides/notesSlide34.xml"/><Relationship Id="rId1" Type="http://schemas.openxmlformats.org/officeDocument/2006/relationships/slideLayout" Target="../slideLayouts/slideLayout13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93.gif"/></Relationships>
</file>

<file path=ppt/slides/_rels/slide17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5.xml"/><Relationship Id="rId1" Type="http://schemas.openxmlformats.org/officeDocument/2006/relationships/slideLayout" Target="../slideLayouts/slideLayout139.xml"/><Relationship Id="rId4" Type="http://schemas.openxmlformats.org/officeDocument/2006/relationships/hyperlink" Target="https://www.facebook.com/NortunLodge16/"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36.xml"/><Relationship Id="rId1" Type="http://schemas.openxmlformats.org/officeDocument/2006/relationships/slideLayout" Target="../slideLayouts/slideLayout139.xml"/><Relationship Id="rId4" Type="http://schemas.openxmlformats.org/officeDocument/2006/relationships/hyperlink" Target="https://www.facebook.com/NortunLodge16/" TargetMode="Externa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0.xml"/></Relationships>
</file>

<file path=ppt/slides/_rels/slide1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139.xml"/></Relationships>
</file>

<file path=ppt/slides/_rels/slide1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9.xml"/><Relationship Id="rId1" Type="http://schemas.openxmlformats.org/officeDocument/2006/relationships/slideLayout" Target="../slideLayouts/slideLayout139.xml"/><Relationship Id="rId5" Type="http://schemas.openxmlformats.org/officeDocument/2006/relationships/image" Target="../media/image115.gif"/><Relationship Id="rId4" Type="http://schemas.openxmlformats.org/officeDocument/2006/relationships/hyperlink" Target="http://www.d.umn.edu/cla/faculty/troufs/anth1095/Norway.html#title"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0.xml"/><Relationship Id="rId1" Type="http://schemas.openxmlformats.org/officeDocument/2006/relationships/slideLayout" Target="../slideLayouts/slideLayout139.xml"/></Relationships>
</file>

<file path=ppt/slides/_rels/slide1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1.xml"/><Relationship Id="rId1" Type="http://schemas.openxmlformats.org/officeDocument/2006/relationships/slideLayout" Target="../slideLayouts/slideLayout13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0.xml"/></Relationships>
</file>

<file path=ppt/slides/_rels/slide1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3.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0.xml"/></Relationships>
</file>

<file path=ppt/slides/_rels/slide1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150.xml"/></Relationships>
</file>

<file path=ppt/slides/_rels/slide1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139.xml"/><Relationship Id="rId5" Type="http://schemas.openxmlformats.org/officeDocument/2006/relationships/image" Target="../media/image121.png"/><Relationship Id="rId4" Type="http://schemas.openxmlformats.org/officeDocument/2006/relationships/hyperlink" Target="http://www.mprnews.org/story/2016/09/13/npr-pho-central-to-vietnamese-identity" TargetMode="Externa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0.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0.xml"/></Relationships>
</file>

<file path=ppt/slides/_rels/slide1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9.xml"/><Relationship Id="rId1" Type="http://schemas.openxmlformats.org/officeDocument/2006/relationships/slideLayout" Target="../slideLayouts/slideLayout139.xml"/><Relationship Id="rId5" Type="http://schemas.openxmlformats.org/officeDocument/2006/relationships/image" Target="../media/image123.gif"/><Relationship Id="rId4" Type="http://schemas.openxmlformats.org/officeDocument/2006/relationships/hyperlink" Target="https://www.travelwisconsin.com/events/fairs-festivals/booya-days-40367"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139.xml"/><Relationship Id="rId5" Type="http://schemas.openxmlformats.org/officeDocument/2006/relationships/image" Target="../media/image123.gif"/><Relationship Id="rId4" Type="http://schemas.openxmlformats.org/officeDocument/2006/relationships/hyperlink" Target="https://www.travelwisconsin.com/events/fairs-festivals/booya-days-40367"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139.xml"/><Relationship Id="rId5" Type="http://schemas.openxmlformats.org/officeDocument/2006/relationships/image" Target="../media/image123.gif"/><Relationship Id="rId4" Type="http://schemas.openxmlformats.org/officeDocument/2006/relationships/hyperlink" Target="https://www.facebook.com/TheBooyahShed/"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2.xml"/><Relationship Id="rId1" Type="http://schemas.openxmlformats.org/officeDocument/2006/relationships/slideLayout" Target="../slideLayouts/slideLayout13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3" Type="http://schemas.openxmlformats.org/officeDocument/2006/relationships/hyperlink" Target="http://en.wikipedia.org/wiki/Brillat-Savarin" TargetMode="External"/><Relationship Id="rId2" Type="http://schemas.openxmlformats.org/officeDocument/2006/relationships/notesSlide" Target="../notesSlides/notesSlide53.xml"/><Relationship Id="rId1" Type="http://schemas.openxmlformats.org/officeDocument/2006/relationships/slideLayout" Target="../slideLayouts/slideLayout51.xml"/><Relationship Id="rId4" Type="http://schemas.openxmlformats.org/officeDocument/2006/relationships/image" Target="../media/image125.png"/></Relationships>
</file>

<file path=ppt/slides/_rels/slide198.xml.rels><?xml version="1.0" encoding="UTF-8" standalone="yes"?>
<Relationships xmlns="http://schemas.openxmlformats.org/package/2006/relationships"><Relationship Id="rId3" Type="http://schemas.openxmlformats.org/officeDocument/2006/relationships/hyperlink" Target="http://en.wikipedia.org/wiki/Brillat-Savarin" TargetMode="External"/><Relationship Id="rId2" Type="http://schemas.openxmlformats.org/officeDocument/2006/relationships/notesSlide" Target="../notesSlides/notesSlide54.xml"/><Relationship Id="rId1" Type="http://schemas.openxmlformats.org/officeDocument/2006/relationships/slideLayout" Target="../slideLayouts/slideLayout51.xml"/><Relationship Id="rId4" Type="http://schemas.openxmlformats.org/officeDocument/2006/relationships/image" Target="../media/image125.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hyperlink" Target="http://www.worldlicenceplates.com/usa/US_MNXX.html" TargetMode="External"/><Relationship Id="rId2" Type="http://schemas.openxmlformats.org/officeDocument/2006/relationships/notesSlide" Target="../notesSlides/notesSlide57.xml"/><Relationship Id="rId1" Type="http://schemas.openxmlformats.org/officeDocument/2006/relationships/slideLayout" Target="../slideLayouts/slideLayout18.xml"/><Relationship Id="rId5" Type="http://schemas.openxmlformats.org/officeDocument/2006/relationships/image" Target="../media/image127.png"/><Relationship Id="rId4" Type="http://schemas.openxmlformats.org/officeDocument/2006/relationships/image" Target="../media/image126.png"/></Relationships>
</file>

<file path=ppt/slides/_rels/slide206.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9.xml"/><Relationship Id="rId1" Type="http://schemas.openxmlformats.org/officeDocument/2006/relationships/slideLayout" Target="../slideLayouts/slideLayout51.xml"/><Relationship Id="rId5" Type="http://schemas.openxmlformats.org/officeDocument/2006/relationships/hyperlink" Target="http://news.minnesota.publicradio.org/features/2005/02/24_hemphills_fonduluth/?refid=0" TargetMode="External"/><Relationship Id="rId4" Type="http://schemas.openxmlformats.org/officeDocument/2006/relationships/image" Target="../media/image132.png"/></Relationships>
</file>

<file path=ppt/slides/_rels/slide208.xml.rels><?xml version="1.0" encoding="UTF-8" standalone="yes"?>
<Relationships xmlns="http://schemas.openxmlformats.org/package/2006/relationships"><Relationship Id="rId3" Type="http://schemas.openxmlformats.org/officeDocument/2006/relationships/hyperlink" Target="http://minnesota.publicradio.org/display/web/2010/05/04/ojibwe-treaty-rights/" TargetMode="External"/><Relationship Id="rId2" Type="http://schemas.openxmlformats.org/officeDocument/2006/relationships/notesSlide" Target="../notesSlides/notesSlide60.xml"/><Relationship Id="rId1" Type="http://schemas.openxmlformats.org/officeDocument/2006/relationships/slideLayout" Target="../slideLayouts/slideLayout51.xml"/><Relationship Id="rId4" Type="http://schemas.openxmlformats.org/officeDocument/2006/relationships/image" Target="../media/image133.png"/></Relationships>
</file>

<file path=ppt/slides/_rels/slide209.xml.rels><?xml version="1.0" encoding="UTF-8" standalone="yes"?>
<Relationships xmlns="http://schemas.openxmlformats.org/package/2006/relationships"><Relationship Id="rId3" Type="http://schemas.openxmlformats.org/officeDocument/2006/relationships/hyperlink" Target="http://www.startribune.com/wild-rice-showdown-looms-in-northern-minnesota/322642951/" TargetMode="External"/><Relationship Id="rId2" Type="http://schemas.openxmlformats.org/officeDocument/2006/relationships/notesSlide" Target="../notesSlides/notesSlide61.xml"/><Relationship Id="rId1" Type="http://schemas.openxmlformats.org/officeDocument/2006/relationships/slideLayout" Target="../slideLayouts/slideLayout51.xml"/><Relationship Id="rId4" Type="http://schemas.openxmlformats.org/officeDocument/2006/relationships/image" Target="../media/image134.png"/></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2.xml"/><Relationship Id="rId1" Type="http://schemas.openxmlformats.org/officeDocument/2006/relationships/slideLayout" Target="../slideLayouts/slideLayout51.xml"/><Relationship Id="rId4" Type="http://schemas.openxmlformats.org/officeDocument/2006/relationships/hyperlink" Target="http://www.startribune.com/indian-ricers-back-protesting-on-hole-in-the-day-lake/323222791/#5" TargetMode="Externa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2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21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2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2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8.xml"/><Relationship Id="rId1" Type="http://schemas.openxmlformats.org/officeDocument/2006/relationships/slideLayout" Target="../slideLayouts/slideLayout62.xml"/><Relationship Id="rId5" Type="http://schemas.openxmlformats.org/officeDocument/2006/relationships/image" Target="../media/image140.png"/><Relationship Id="rId4" Type="http://schemas.openxmlformats.org/officeDocument/2006/relationships/hyperlink" Target="http://www.duluthnewstribune.com/articles/index.cfm?id=60658&amp;section=homepage" TargetMode="External"/></Relationships>
</file>

<file path=ppt/slides/_rels/slide221.xml.rels><?xml version="1.0" encoding="UTF-8" standalone="yes"?>
<Relationships xmlns="http://schemas.openxmlformats.org/package/2006/relationships"><Relationship Id="rId3" Type="http://schemas.openxmlformats.org/officeDocument/2006/relationships/hyperlink" Target="http://www.indiancountry.com/content.cfm?id=1096416829" TargetMode="External"/><Relationship Id="rId2" Type="http://schemas.openxmlformats.org/officeDocument/2006/relationships/notesSlide" Target="../notesSlides/notesSlide69.xml"/><Relationship Id="rId1" Type="http://schemas.openxmlformats.org/officeDocument/2006/relationships/slideLayout" Target="../slideLayouts/slideLayout84.xml"/><Relationship Id="rId4" Type="http://schemas.openxmlformats.org/officeDocument/2006/relationships/image" Target="../media/image141.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61.xml"/></Relationships>
</file>

<file path=ppt/slides/_rels/slide2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27.xml.rels><?xml version="1.0" encoding="UTF-8" standalone="yes"?>
<Relationships xmlns="http://schemas.openxmlformats.org/package/2006/relationships"><Relationship Id="rId3" Type="http://schemas.openxmlformats.org/officeDocument/2006/relationships/hyperlink" Target="http://www.d.umn.edu/cla/faculty/troufs/Buffalo/PB24.html" TargetMode="External"/><Relationship Id="rId2" Type="http://schemas.openxmlformats.org/officeDocument/2006/relationships/notesSlide" Target="../notesSlides/notesSlide71.xml"/><Relationship Id="rId1" Type="http://schemas.openxmlformats.org/officeDocument/2006/relationships/slideLayout" Target="../slideLayouts/slideLayout18.xml"/><Relationship Id="rId4" Type="http://schemas.openxmlformats.org/officeDocument/2006/relationships/image" Target="../media/image144.jpeg"/></Relationships>
</file>

<file path=ppt/slides/_rels/slide228.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72.xml"/><Relationship Id="rId1" Type="http://schemas.openxmlformats.org/officeDocument/2006/relationships/slideLayout" Target="../slideLayouts/slideLayout117.xml"/><Relationship Id="rId4" Type="http://schemas.openxmlformats.org/officeDocument/2006/relationships/image" Target="../media/image145.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hyperlink" Target="http://news.mpr.org/features/2003/08/18_gundersond_spiritualityeigh/" TargetMode="External"/><Relationship Id="rId2" Type="http://schemas.openxmlformats.org/officeDocument/2006/relationships/notesSlide" Target="../notesSlides/notesSlide73.xml"/><Relationship Id="rId1" Type="http://schemas.openxmlformats.org/officeDocument/2006/relationships/slideLayout" Target="../slideLayouts/slideLayout117.xml"/><Relationship Id="rId4" Type="http://schemas.openxmlformats.org/officeDocument/2006/relationships/image" Target="../media/image146.png"/></Relationships>
</file>

<file path=ppt/slides/_rels/slide231.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74.xml"/><Relationship Id="rId1" Type="http://schemas.openxmlformats.org/officeDocument/2006/relationships/slideLayout" Target="../slideLayouts/slideLayout128.xml"/><Relationship Id="rId5" Type="http://schemas.openxmlformats.org/officeDocument/2006/relationships/image" Target="../media/image148.png"/><Relationship Id="rId4" Type="http://schemas.openxmlformats.org/officeDocument/2006/relationships/image" Target="../media/image147.png"/></Relationships>
</file>

<file path=ppt/slides/_rels/slide232.xml.rels><?xml version="1.0" encoding="UTF-8" standalone="yes"?>
<Relationships xmlns="http://schemas.openxmlformats.org/package/2006/relationships"><Relationship Id="rId3" Type="http://schemas.openxmlformats.org/officeDocument/2006/relationships/hyperlink" Target="http://news.minnesota.publicradio.org/features/2003/08/18_gundersond_spiritualityeigh/" TargetMode="External"/><Relationship Id="rId2" Type="http://schemas.openxmlformats.org/officeDocument/2006/relationships/notesSlide" Target="../notesSlides/notesSlide75.xml"/><Relationship Id="rId1" Type="http://schemas.openxmlformats.org/officeDocument/2006/relationships/slideLayout" Target="../slideLayouts/slideLayout128.xml"/><Relationship Id="rId5" Type="http://schemas.openxmlformats.org/officeDocument/2006/relationships/image" Target="../media/image147.png"/><Relationship Id="rId4" Type="http://schemas.openxmlformats.org/officeDocument/2006/relationships/image" Target="../media/image149.png"/></Relationships>
</file>

<file path=ppt/slides/_rels/slide23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7.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76.xml"/><Relationship Id="rId1" Type="http://schemas.openxmlformats.org/officeDocument/2006/relationships/slideLayout" Target="../slideLayouts/slideLayout117.xml"/><Relationship Id="rId4" Type="http://schemas.openxmlformats.org/officeDocument/2006/relationships/image" Target="../media/image152.png"/></Relationships>
</file>

<file path=ppt/slides/_rels/slide23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77.xml"/><Relationship Id="rId1" Type="http://schemas.openxmlformats.org/officeDocument/2006/relationships/slideLayout" Target="../slideLayouts/slideLayout18.xml"/><Relationship Id="rId5" Type="http://schemas.openxmlformats.org/officeDocument/2006/relationships/image" Target="../media/image153.png"/><Relationship Id="rId4" Type="http://schemas.openxmlformats.org/officeDocument/2006/relationships/hyperlink" Target="http://ourmothertongues.org/language/Ojibwe/9" TargetMode="External"/></Relationships>
</file>

<file path=ppt/slides/_rels/slide23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4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0.xml"/><Relationship Id="rId1" Type="http://schemas.openxmlformats.org/officeDocument/2006/relationships/slideLayout" Target="../slideLayouts/slideLayout18.xml"/><Relationship Id="rId5" Type="http://schemas.openxmlformats.org/officeDocument/2006/relationships/image" Target="../media/image156.png"/><Relationship Id="rId4" Type="http://schemas.openxmlformats.org/officeDocument/2006/relationships/hyperlink" Target="http://www.d.umn.edu/cla/faculty/troufs/Buffalo/PB07.html" TargetMode="Externa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4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1.xml"/><Relationship Id="rId1" Type="http://schemas.openxmlformats.org/officeDocument/2006/relationships/slideLayout" Target="../slideLayouts/slideLayout18.xml"/><Relationship Id="rId5" Type="http://schemas.openxmlformats.org/officeDocument/2006/relationships/image" Target="../media/image157.png"/><Relationship Id="rId4" Type="http://schemas.openxmlformats.org/officeDocument/2006/relationships/hyperlink" Target="http://ourmothertongues.org/language/Ojibwe/9" TargetMode="External"/></Relationships>
</file>

<file path=ppt/slides/_rels/slide24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2.xml"/><Relationship Id="rId1" Type="http://schemas.openxmlformats.org/officeDocument/2006/relationships/slideLayout" Target="../slideLayouts/slideLayout18.xml"/><Relationship Id="rId5" Type="http://schemas.openxmlformats.org/officeDocument/2006/relationships/image" Target="../media/image158.png"/><Relationship Id="rId4" Type="http://schemas.openxmlformats.org/officeDocument/2006/relationships/hyperlink" Target="http://ourmothertongues.org/language/Ojibwe/9" TargetMode="External"/></Relationships>
</file>

<file path=ppt/slides/_rels/slide24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3.xml"/><Relationship Id="rId1" Type="http://schemas.openxmlformats.org/officeDocument/2006/relationships/slideLayout" Target="../slideLayouts/slideLayout18.xml"/><Relationship Id="rId5" Type="http://schemas.openxmlformats.org/officeDocument/2006/relationships/image" Target="../media/image159.png"/><Relationship Id="rId4" Type="http://schemas.openxmlformats.org/officeDocument/2006/relationships/hyperlink" Target="http://www.tpt.org/?a=productions&amp;id=3http://cla.umn.edu/ais/undrgraduate/dakota-ojibwe-language-programs" TargetMode="External"/></Relationships>
</file>

<file path=ppt/slides/_rels/slide24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4.xml"/><Relationship Id="rId1" Type="http://schemas.openxmlformats.org/officeDocument/2006/relationships/slideLayout" Target="../slideLayouts/slideLayout18.xml"/><Relationship Id="rId5" Type="http://schemas.openxmlformats.org/officeDocument/2006/relationships/image" Target="../media/image160.png"/><Relationship Id="rId4" Type="http://schemas.openxmlformats.org/officeDocument/2006/relationships/hyperlink" Target="http://anishinabe.mpls.k12.mn.us/" TargetMode="Externa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png"/><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5.xml"/><Relationship Id="rId1" Type="http://schemas.openxmlformats.org/officeDocument/2006/relationships/slideLayout" Target="../slideLayouts/slideLayout18.xml"/><Relationship Id="rId5" Type="http://schemas.openxmlformats.org/officeDocument/2006/relationships/image" Target="../media/image164.png"/><Relationship Id="rId4" Type="http://schemas.openxmlformats.org/officeDocument/2006/relationships/hyperlink" Target="http://www.ojibwe.org/home/pdf/Ojibwe_Beginner_Dictionary.pdf" TargetMode="External"/></Relationships>
</file>

<file path=ppt/slides/_rels/slide25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6.xml"/><Relationship Id="rId1" Type="http://schemas.openxmlformats.org/officeDocument/2006/relationships/slideLayout" Target="../slideLayouts/slideLayout18.xml"/><Relationship Id="rId4" Type="http://schemas.openxmlformats.org/officeDocument/2006/relationships/hyperlink" Target="http://www.d.umn.edu/cla/faculty/troufs/anthfood/afwildrice.html"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9.xml"/><Relationship Id="rId1" Type="http://schemas.openxmlformats.org/officeDocument/2006/relationships/slideLayout" Target="../slideLayouts/slideLayout18.xml"/><Relationship Id="rId5" Type="http://schemas.openxmlformats.org/officeDocument/2006/relationships/image" Target="../media/image164.png"/><Relationship Id="rId4" Type="http://schemas.openxmlformats.org/officeDocument/2006/relationships/hyperlink" Target="http://www.ojibwe.org/home/pdf/Ojibwe_Beginner_Dictionary.pdf" TargetMode="External"/></Relationships>
</file>

<file path=ppt/slides/_rels/slide25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0.xml"/><Relationship Id="rId1" Type="http://schemas.openxmlformats.org/officeDocument/2006/relationships/slideLayout" Target="../slideLayouts/slideLayout18.xml"/><Relationship Id="rId5" Type="http://schemas.openxmlformats.org/officeDocument/2006/relationships/image" Target="../media/image156.png"/><Relationship Id="rId4" Type="http://schemas.openxmlformats.org/officeDocument/2006/relationships/hyperlink" Target="http://www.d.umn.edu/cla/faculty/troufs/Buffalo/PB07.html" TargetMode="External"/></Relationships>
</file>

<file path=ppt/slides/_rels/slide25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3.xml"/><Relationship Id="rId1" Type="http://schemas.openxmlformats.org/officeDocument/2006/relationships/slideLayout" Target="../slideLayouts/slideLayout18.xml"/><Relationship Id="rId5" Type="http://schemas.openxmlformats.org/officeDocument/2006/relationships/hyperlink" Target="http://www.angelfire.com/wa/chippewalanguagebook/index.calender.html" TargetMode="External"/><Relationship Id="rId4" Type="http://schemas.openxmlformats.org/officeDocument/2006/relationships/hyperlink" Target="http://news.bbc.co.uk/2/hi/science/nature/7144337.stm" TargetMode="External"/></Relationships>
</file>

<file path=ppt/slides/_rels/slide2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4.xml"/><Relationship Id="rId1" Type="http://schemas.openxmlformats.org/officeDocument/2006/relationships/slideLayout" Target="../slideLayouts/slideLayout62.xml"/><Relationship Id="rId5" Type="http://schemas.openxmlformats.org/officeDocument/2006/relationships/image" Target="../media/image171.png"/><Relationship Id="rId4" Type="http://schemas.openxmlformats.org/officeDocument/2006/relationships/hyperlink" Target="http://www.duluthnewstribune.com/articles/index.cfm?id=60658&amp;section=homepage" TargetMode="Externa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5.xml"/><Relationship Id="rId1" Type="http://schemas.openxmlformats.org/officeDocument/2006/relationships/slideLayout" Target="../slideLayouts/slideLayout6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26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8.xml"/><Relationship Id="rId1" Type="http://schemas.openxmlformats.org/officeDocument/2006/relationships/slideLayout" Target="../slideLayouts/slideLayout18.xml"/><Relationship Id="rId4" Type="http://schemas.openxmlformats.org/officeDocument/2006/relationships/hyperlink" Target="http://en.wikipedia.org/wiki/Menominee" TargetMode="Externa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9.xml.rels><?xml version="1.0" encoding="UTF-8" standalone="yes"?>
<Relationships xmlns="http://schemas.openxmlformats.org/package/2006/relationships"><Relationship Id="rId3" Type="http://schemas.openxmlformats.org/officeDocument/2006/relationships/hyperlink" Target="http://www.duluthnewstribune.com/articles/index.cfm?id=64520&amp;section=None" TargetMode="External"/><Relationship Id="rId2" Type="http://schemas.openxmlformats.org/officeDocument/2006/relationships/notesSlide" Target="../notesSlides/notesSlide99.xml"/><Relationship Id="rId1" Type="http://schemas.openxmlformats.org/officeDocument/2006/relationships/slideLayout" Target="../slideLayouts/slideLayout117.xml"/><Relationship Id="rId4" Type="http://schemas.openxmlformats.org/officeDocument/2006/relationships/image" Target="../media/image145.png"/></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7.xml"/></Relationships>
</file>

<file path=ppt/slides/_rels/slide27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0.xml"/><Relationship Id="rId1" Type="http://schemas.openxmlformats.org/officeDocument/2006/relationships/slideLayout" Target="../slideLayouts/slideLayout117.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0.png"/></Relationships>
</file>

<file path=ppt/slides/_rels/slide27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1.xml"/><Relationship Id="rId1" Type="http://schemas.openxmlformats.org/officeDocument/2006/relationships/slideLayout" Target="../slideLayouts/slideLayout117.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0.png"/></Relationships>
</file>

<file path=ppt/slides/_rels/slide2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2.xml"/><Relationship Id="rId1" Type="http://schemas.openxmlformats.org/officeDocument/2006/relationships/slideLayout" Target="../slideLayouts/slideLayout117.xml"/><Relationship Id="rId5" Type="http://schemas.openxmlformats.org/officeDocument/2006/relationships/hyperlink" Target="http://www.duluthnewstribune.com/articles/index.cfm?id=64520&amp;section=None" TargetMode="External"/><Relationship Id="rId4" Type="http://schemas.openxmlformats.org/officeDocument/2006/relationships/image" Target="../media/image150.png"/></Relationships>
</file>

<file path=ppt/slides/_rels/slide274.xml.rels><?xml version="1.0" encoding="UTF-8" standalone="yes"?>
<Relationships xmlns="http://schemas.openxmlformats.org/package/2006/relationships"><Relationship Id="rId3" Type="http://schemas.openxmlformats.org/officeDocument/2006/relationships/hyperlink" Target="http://www.blackbearcasinoresort.com/" TargetMode="External"/><Relationship Id="rId2" Type="http://schemas.openxmlformats.org/officeDocument/2006/relationships/notesSlide" Target="../notesSlides/notesSlide103.xml"/><Relationship Id="rId1" Type="http://schemas.openxmlformats.org/officeDocument/2006/relationships/slideLayout" Target="../slideLayouts/slideLayout18.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4.xml"/><Relationship Id="rId1" Type="http://schemas.openxmlformats.org/officeDocument/2006/relationships/slideLayout" Target="../slideLayouts/slideLayout51.xml"/><Relationship Id="rId5" Type="http://schemas.openxmlformats.org/officeDocument/2006/relationships/hyperlink" Target="http://news.minnesota.publicradio.org/features/2005/02/24_hemphills_fonduluth/?refid=0" TargetMode="External"/><Relationship Id="rId4" Type="http://schemas.openxmlformats.org/officeDocument/2006/relationships/image" Target="../media/image132.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7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5.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1.xml"/></Relationships>
</file>

<file path=ppt/slides/_rels/slide2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51.xml"/></Relationships>
</file>

<file path=ppt/slides/_rels/slide28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9.xml"/><Relationship Id="rId1" Type="http://schemas.openxmlformats.org/officeDocument/2006/relationships/slideLayout" Target="../slideLayouts/slideLayout51.xml"/><Relationship Id="rId4" Type="http://schemas.openxmlformats.org/officeDocument/2006/relationships/hyperlink" Target="http://www.mprnews.org/story/2015/12/02/appetites-iron-range-recipes" TargetMode="Externa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0.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8.jpeg"/><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d.umn.edu/~troufs/#title" TargetMode="Externa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4" Type="http://schemas.openxmlformats.org/officeDocument/2006/relationships/image" Target="../media/image22.jpeg"/></Relationships>
</file>

<file path=ppt/slides/_rels/slide49.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4.png"/><Relationship Id="rId1" Type="http://schemas.openxmlformats.org/officeDocument/2006/relationships/slideLayout" Target="../slideLayouts/slideLayout95.xml"/></Relationships>
</file>

<file path=ppt/slides/_rels/slide51.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4.png"/><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hyperlink" Target="http://www.d.umn.edu/cla/faculty/troufs/anthfood/SweetTreats.html#title" TargetMode="External"/><Relationship Id="rId2" Type="http://schemas.openxmlformats.org/officeDocument/2006/relationships/image" Target="../media/image24.png"/><Relationship Id="rId1" Type="http://schemas.openxmlformats.org/officeDocument/2006/relationships/slideLayout" Target="../slideLayouts/slideLayout95.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3" Type="http://schemas.openxmlformats.org/officeDocument/2006/relationships/hyperlink" Target="http://www.theatlantic.com/international/archive/2012/04/the-white-house-dessert-that-sparked-a-minor-turkish-greek-conflict/255439/" TargetMode="External"/><Relationship Id="rId2" Type="http://schemas.openxmlformats.org/officeDocument/2006/relationships/image" Target="../media/image21.png"/><Relationship Id="rId1" Type="http://schemas.openxmlformats.org/officeDocument/2006/relationships/slideLayout" Target="../slideLayouts/slideLayout95.xml"/><Relationship Id="rId5" Type="http://schemas.openxmlformats.org/officeDocument/2006/relationships/image" Target="../media/image23.png"/><Relationship Id="rId4" Type="http://schemas.openxmlformats.org/officeDocument/2006/relationships/image" Target="../media/image22.jpeg"/></Relationships>
</file>

<file path=ppt/slides/_rels/slide56.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26.png"/><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hyperlink" Target="http://www.ultimate-guide-to-greek-food.com/greek-coffee.html" TargetMode="External"/><Relationship Id="rId2" Type="http://schemas.openxmlformats.org/officeDocument/2006/relationships/image" Target="../media/image26.png"/><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5" Type="http://schemas.openxmlformats.org/officeDocument/2006/relationships/image" Target="../media/image28.pn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n.wikipedia.org/wiki/Turkish_coffee" TargetMode="External"/><Relationship Id="rId1" Type="http://schemas.openxmlformats.org/officeDocument/2006/relationships/slideLayout" Target="../slideLayouts/slideLayout95.xml"/><Relationship Id="rId5" Type="http://schemas.openxmlformats.org/officeDocument/2006/relationships/image" Target="../media/image28.png"/><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31.jpeg"/><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35.jpeg"/><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36.jpeg"/><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openxmlformats.org/officeDocument/2006/relationships/hyperlink" Target="https://www.facebook.com/12HolyApostlesChurch/photos/" TargetMode="External"/><Relationship Id="rId2" Type="http://schemas.openxmlformats.org/officeDocument/2006/relationships/image" Target="../media/image38.jpeg"/><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goarch.org/chapel/saints_view?contentid=165&amp;date=8/15/2015&amp;D=SA&amp;language=el" TargetMode="External"/><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40.jpe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facebook.com/pages/Taste-of-Greece-Festival-Duluth-Minnesota/199921043362252" TargetMode="External"/><Relationship Id="rId2" Type="http://schemas.openxmlformats.org/officeDocument/2006/relationships/image" Target="../media/image41.jpeg"/><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3" Type="http://schemas.openxmlformats.org/officeDocument/2006/relationships/hyperlink" Target="http://www.facebook.com/alexganeevphotography/photos/" TargetMode="External"/><Relationship Id="rId2" Type="http://schemas.openxmlformats.org/officeDocument/2006/relationships/image" Target="../media/image42.jpeg"/><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facebook.com/alexganeevphotography/photos/" TargetMode="External"/><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3" Type="http://schemas.openxmlformats.org/officeDocument/2006/relationships/hyperlink" Target="http://www.duluthnewstribune.com/news/4300249-taste-greece-marks-25-years-duluth" TargetMode="External"/><Relationship Id="rId2" Type="http://schemas.openxmlformats.org/officeDocument/2006/relationships/image" Target="../media/image44.png"/><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hyperlink" Target="https://www.youtube.com/watch?v=UhDgpXWkFHE" TargetMode="External"/><Relationship Id="rId2" Type="http://schemas.openxmlformats.org/officeDocument/2006/relationships/image" Target="../media/image49.png"/><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crystalinks.com/greekart.html" TargetMode="Externa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3" Type="http://schemas.openxmlformats.org/officeDocument/2006/relationships/hyperlink" Target="https://en.wikipedia.org/wiki/Ancient_Greek_architecture#/media/File:Boxers_Staatliche_Antikensammlungen_1541.jpg" TargetMode="External"/><Relationship Id="rId2" Type="http://schemas.openxmlformats.org/officeDocument/2006/relationships/image" Target="../media/image51.jpeg"/><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hyperlink" Target="https://en.wikipedia.org/wiki/Ancient_Greek_architecture#/media/File:O_Partenon_de_Atenas.jpg" TargetMode="External"/><Relationship Id="rId2" Type="http://schemas.openxmlformats.org/officeDocument/2006/relationships/image" Target="../media/image52.png"/><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algn="ctr" eaLnBrk="0" hangingPunct="0"/>
            <a:r>
              <a:rPr lang="en-US" sz="1000" b="1" dirty="0">
                <a:solidFill>
                  <a:srgbClr val="FFFFFF"/>
                </a:solidFill>
                <a:latin typeface="Arial" charset="0"/>
              </a:rPr>
              <a:t>© 2010-2024 </a:t>
            </a:r>
            <a:r>
              <a:rPr lang="en-US" sz="1000" b="1" dirty="0">
                <a:solidFill>
                  <a:srgbClr val="FFFFFF"/>
                </a:solidFill>
                <a:latin typeface="Arial" charset="0"/>
                <a:hlinkClick r:id="rId2"/>
              </a:rPr>
              <a:t>Timothy G. Roufs</a:t>
            </a:r>
            <a:r>
              <a:rPr lang="en-US" sz="1000" b="1" dirty="0">
                <a:solidFill>
                  <a:srgbClr val="FFFFFF"/>
                </a:solidFill>
                <a:latin typeface="Arial" charset="0"/>
              </a:rPr>
              <a:t>, University of Minnesota Duluth</a:t>
            </a:r>
            <a:endParaRPr kumimoji="1" lang="en-US" sz="1000" dirty="0">
              <a:solidFill>
                <a:srgbClr val="FFFFFF"/>
              </a:solidFill>
              <a:latin typeface="Arial" charset="0"/>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416180" y="4325779"/>
            <a:ext cx="8265404" cy="1569660"/>
          </a:xfrm>
          <a:prstGeom prst="rect">
            <a:avLst/>
          </a:prstGeom>
          <a:solidFill>
            <a:srgbClr val="D70000"/>
          </a:solid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Start deck in “Slide Show” mode,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and use your up/down arrow keys and/or </a:t>
            </a:r>
          </a:p>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396821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8"/>
            <a:ext cx="6400800" cy="2086725"/>
          </a:xfrm>
        </p:spPr>
        <p:txBody>
          <a:bodyPr>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p>
          <a:p>
            <a:pPr marL="1257300" lvl="2" eaLnBrk="1" hangingPunct="1">
              <a:tabLst>
                <a:tab pos="685800" algn="l"/>
                <a:tab pos="1200150" algn="l"/>
              </a:tabLst>
            </a:pPr>
            <a:r>
              <a:rPr lang="en-US" sz="2800" b="1" dirty="0"/>
              <a:t>are groups of people sharing a common heritage </a:t>
            </a:r>
            <a:br>
              <a:rPr lang="en-US" sz="2800" b="1" dirty="0"/>
            </a:br>
            <a:r>
              <a:rPr lang="en-US" b="1" dirty="0"/>
              <a:t>(and usually a common language)</a:t>
            </a:r>
            <a:endParaRPr lang="en-US" sz="2800" b="1" dirty="0"/>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9" name="Rectangle 8"/>
          <p:cNvSpPr/>
          <p:nvPr/>
        </p:nvSpPr>
        <p:spPr>
          <a:xfrm>
            <a:off x="113847" y="2583061"/>
            <a:ext cx="4514850" cy="120032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names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357426406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Rectangle 5"/>
          <p:cNvSpPr/>
          <p:nvPr/>
        </p:nvSpPr>
        <p:spPr>
          <a:xfrm>
            <a:off x="113847" y="2539519"/>
            <a:ext cx="4514850" cy="120032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even the names often reinforce one’s cultural identity</a:t>
            </a:r>
          </a:p>
        </p:txBody>
      </p:sp>
    </p:spTree>
    <p:extLst>
      <p:ext uri="{BB962C8B-B14F-4D97-AF65-F5344CB8AC3E}">
        <p14:creationId xmlns:p14="http://schemas.microsoft.com/office/powerpoint/2010/main" val="106489165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331778" name="Picture 2" descr="http://www.duluthnewstribune.com/media/full/jpg/2012/07/13/dimastylidemetri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5" y="1219201"/>
            <a:ext cx="3695831" cy="49541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3755410"/>
            <a:ext cx="4572000" cy="2677656"/>
          </a:xfrm>
          <a:prstGeom prst="rect">
            <a:avLst/>
          </a:prstGeom>
          <a:solidFill>
            <a:schemeClr val="bg1"/>
          </a:solid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b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Dima</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Styli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Regas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and Demetri Bush wear their dance costumes for the Taste of Greece. </a:t>
            </a: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p:txBody>
      </p:sp>
      <p:sp>
        <p:nvSpPr>
          <p:cNvPr id="6" name="Freeform 5"/>
          <p:cNvSpPr/>
          <p:nvPr/>
        </p:nvSpPr>
        <p:spPr bwMode="auto">
          <a:xfrm>
            <a:off x="449943" y="4078556"/>
            <a:ext cx="1059788" cy="566057"/>
          </a:xfrm>
          <a:custGeom>
            <a:avLst/>
            <a:gdLst>
              <a:gd name="connsiteX0" fmla="*/ 580571 w 1059788"/>
              <a:gd name="connsiteY0" fmla="*/ 522515 h 566057"/>
              <a:gd name="connsiteX1" fmla="*/ 986971 w 1059788"/>
              <a:gd name="connsiteY1" fmla="*/ 522515 h 566057"/>
              <a:gd name="connsiteX2" fmla="*/ 1030514 w 1059788"/>
              <a:gd name="connsiteY2" fmla="*/ 493486 h 566057"/>
              <a:gd name="connsiteX3" fmla="*/ 1030514 w 1059788"/>
              <a:gd name="connsiteY3" fmla="*/ 188686 h 566057"/>
              <a:gd name="connsiteX4" fmla="*/ 928914 w 1059788"/>
              <a:gd name="connsiteY4" fmla="*/ 130629 h 566057"/>
              <a:gd name="connsiteX5" fmla="*/ 885371 w 1059788"/>
              <a:gd name="connsiteY5" fmla="*/ 101600 h 566057"/>
              <a:gd name="connsiteX6" fmla="*/ 827314 w 1059788"/>
              <a:gd name="connsiteY6" fmla="*/ 87086 h 566057"/>
              <a:gd name="connsiteX7" fmla="*/ 740228 w 1059788"/>
              <a:gd name="connsiteY7" fmla="*/ 58057 h 566057"/>
              <a:gd name="connsiteX8" fmla="*/ 653143 w 1059788"/>
              <a:gd name="connsiteY8" fmla="*/ 29029 h 566057"/>
              <a:gd name="connsiteX9" fmla="*/ 595086 w 1059788"/>
              <a:gd name="connsiteY9" fmla="*/ 14515 h 566057"/>
              <a:gd name="connsiteX10" fmla="*/ 304800 w 1059788"/>
              <a:gd name="connsiteY10" fmla="*/ 0 h 566057"/>
              <a:gd name="connsiteX11" fmla="*/ 130628 w 1059788"/>
              <a:gd name="connsiteY11" fmla="*/ 43543 h 566057"/>
              <a:gd name="connsiteX12" fmla="*/ 72571 w 1059788"/>
              <a:gd name="connsiteY12" fmla="*/ 130629 h 566057"/>
              <a:gd name="connsiteX13" fmla="*/ 14514 w 1059788"/>
              <a:gd name="connsiteY13" fmla="*/ 261257 h 566057"/>
              <a:gd name="connsiteX14" fmla="*/ 0 w 1059788"/>
              <a:gd name="connsiteY14" fmla="*/ 304800 h 566057"/>
              <a:gd name="connsiteX15" fmla="*/ 14514 w 1059788"/>
              <a:gd name="connsiteY15" fmla="*/ 391886 h 566057"/>
              <a:gd name="connsiteX16" fmla="*/ 29028 w 1059788"/>
              <a:gd name="connsiteY16" fmla="*/ 435429 h 566057"/>
              <a:gd name="connsiteX17" fmla="*/ 72571 w 1059788"/>
              <a:gd name="connsiteY17" fmla="*/ 449943 h 566057"/>
              <a:gd name="connsiteX18" fmla="*/ 174171 w 1059788"/>
              <a:gd name="connsiteY18" fmla="*/ 508000 h 566057"/>
              <a:gd name="connsiteX19" fmla="*/ 261257 w 1059788"/>
              <a:gd name="connsiteY19" fmla="*/ 537029 h 566057"/>
              <a:gd name="connsiteX20" fmla="*/ 304800 w 1059788"/>
              <a:gd name="connsiteY20" fmla="*/ 551543 h 566057"/>
              <a:gd name="connsiteX21" fmla="*/ 493486 w 1059788"/>
              <a:gd name="connsiteY21" fmla="*/ 566057 h 566057"/>
              <a:gd name="connsiteX22" fmla="*/ 609600 w 1059788"/>
              <a:gd name="connsiteY22" fmla="*/ 551543 h 566057"/>
              <a:gd name="connsiteX23" fmla="*/ 725714 w 1059788"/>
              <a:gd name="connsiteY23" fmla="*/ 537029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9788" h="566057">
                <a:moveTo>
                  <a:pt x="580571" y="522515"/>
                </a:moveTo>
                <a:cubicBezTo>
                  <a:pt x="736700" y="533667"/>
                  <a:pt x="830842" y="550067"/>
                  <a:pt x="986971" y="522515"/>
                </a:cubicBezTo>
                <a:cubicBezTo>
                  <a:pt x="1004150" y="519483"/>
                  <a:pt x="1016000" y="503162"/>
                  <a:pt x="1030514" y="493486"/>
                </a:cubicBezTo>
                <a:cubicBezTo>
                  <a:pt x="1068230" y="380336"/>
                  <a:pt x="1070841" y="390323"/>
                  <a:pt x="1030514" y="188686"/>
                </a:cubicBezTo>
                <a:cubicBezTo>
                  <a:pt x="1028232" y="177278"/>
                  <a:pt x="929067" y="130716"/>
                  <a:pt x="928914" y="130629"/>
                </a:cubicBezTo>
                <a:cubicBezTo>
                  <a:pt x="913768" y="121974"/>
                  <a:pt x="901405" y="108472"/>
                  <a:pt x="885371" y="101600"/>
                </a:cubicBezTo>
                <a:cubicBezTo>
                  <a:pt x="867036" y="93742"/>
                  <a:pt x="846421" y="92818"/>
                  <a:pt x="827314" y="87086"/>
                </a:cubicBezTo>
                <a:cubicBezTo>
                  <a:pt x="798006" y="78293"/>
                  <a:pt x="769257" y="67733"/>
                  <a:pt x="740228" y="58057"/>
                </a:cubicBezTo>
                <a:lnTo>
                  <a:pt x="653143" y="29029"/>
                </a:lnTo>
                <a:cubicBezTo>
                  <a:pt x="633791" y="24191"/>
                  <a:pt x="614965" y="16172"/>
                  <a:pt x="595086" y="14515"/>
                </a:cubicBezTo>
                <a:cubicBezTo>
                  <a:pt x="498538" y="6469"/>
                  <a:pt x="401562" y="4838"/>
                  <a:pt x="304800" y="0"/>
                </a:cubicBezTo>
                <a:cubicBezTo>
                  <a:pt x="249566" y="6137"/>
                  <a:pt x="173702" y="-5684"/>
                  <a:pt x="130628" y="43543"/>
                </a:cubicBezTo>
                <a:cubicBezTo>
                  <a:pt x="107654" y="69799"/>
                  <a:pt x="91923" y="101600"/>
                  <a:pt x="72571" y="130629"/>
                </a:cubicBezTo>
                <a:cubicBezTo>
                  <a:pt x="26571" y="199629"/>
                  <a:pt x="49057" y="157628"/>
                  <a:pt x="14514" y="261257"/>
                </a:cubicBezTo>
                <a:lnTo>
                  <a:pt x="0" y="304800"/>
                </a:lnTo>
                <a:cubicBezTo>
                  <a:pt x="4838" y="333829"/>
                  <a:pt x="8130" y="363158"/>
                  <a:pt x="14514" y="391886"/>
                </a:cubicBezTo>
                <a:cubicBezTo>
                  <a:pt x="17833" y="406821"/>
                  <a:pt x="18210" y="424611"/>
                  <a:pt x="29028" y="435429"/>
                </a:cubicBezTo>
                <a:cubicBezTo>
                  <a:pt x="39846" y="446247"/>
                  <a:pt x="58057" y="445105"/>
                  <a:pt x="72571" y="449943"/>
                </a:cubicBezTo>
                <a:cubicBezTo>
                  <a:pt x="111849" y="476129"/>
                  <a:pt x="128131" y="489584"/>
                  <a:pt x="174171" y="508000"/>
                </a:cubicBezTo>
                <a:cubicBezTo>
                  <a:pt x="202581" y="519364"/>
                  <a:pt x="232228" y="527353"/>
                  <a:pt x="261257" y="537029"/>
                </a:cubicBezTo>
                <a:cubicBezTo>
                  <a:pt x="275771" y="541867"/>
                  <a:pt x="289546" y="550370"/>
                  <a:pt x="304800" y="551543"/>
                </a:cubicBezTo>
                <a:lnTo>
                  <a:pt x="493486" y="566057"/>
                </a:lnTo>
                <a:cubicBezTo>
                  <a:pt x="532191" y="561219"/>
                  <a:pt x="571125" y="557955"/>
                  <a:pt x="609600" y="551543"/>
                </a:cubicBezTo>
                <a:cubicBezTo>
                  <a:pt x="724847" y="532335"/>
                  <a:pt x="610440" y="537029"/>
                  <a:pt x="725714" y="537029"/>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7" name="Freeform 6"/>
          <p:cNvSpPr/>
          <p:nvPr/>
        </p:nvSpPr>
        <p:spPr bwMode="auto">
          <a:xfrm>
            <a:off x="3396364" y="4078514"/>
            <a:ext cx="928915" cy="510346"/>
          </a:xfrm>
          <a:custGeom>
            <a:avLst/>
            <a:gdLst>
              <a:gd name="connsiteX0" fmla="*/ 362858 w 928915"/>
              <a:gd name="connsiteY0" fmla="*/ 493486 h 510346"/>
              <a:gd name="connsiteX1" fmla="*/ 885372 w 928915"/>
              <a:gd name="connsiteY1" fmla="*/ 493486 h 510346"/>
              <a:gd name="connsiteX2" fmla="*/ 914400 w 928915"/>
              <a:gd name="connsiteY2" fmla="*/ 377372 h 510346"/>
              <a:gd name="connsiteX3" fmla="*/ 928915 w 928915"/>
              <a:gd name="connsiteY3" fmla="*/ 319315 h 510346"/>
              <a:gd name="connsiteX4" fmla="*/ 899886 w 928915"/>
              <a:gd name="connsiteY4" fmla="*/ 188686 h 510346"/>
              <a:gd name="connsiteX5" fmla="*/ 870858 w 928915"/>
              <a:gd name="connsiteY5" fmla="*/ 130629 h 510346"/>
              <a:gd name="connsiteX6" fmla="*/ 827315 w 928915"/>
              <a:gd name="connsiteY6" fmla="*/ 116115 h 510346"/>
              <a:gd name="connsiteX7" fmla="*/ 740229 w 928915"/>
              <a:gd name="connsiteY7" fmla="*/ 72572 h 510346"/>
              <a:gd name="connsiteX8" fmla="*/ 682172 w 928915"/>
              <a:gd name="connsiteY8" fmla="*/ 43543 h 510346"/>
              <a:gd name="connsiteX9" fmla="*/ 580572 w 928915"/>
              <a:gd name="connsiteY9" fmla="*/ 14515 h 510346"/>
              <a:gd name="connsiteX10" fmla="*/ 537029 w 928915"/>
              <a:gd name="connsiteY10" fmla="*/ 0 h 510346"/>
              <a:gd name="connsiteX11" fmla="*/ 188686 w 928915"/>
              <a:gd name="connsiteY11" fmla="*/ 14515 h 510346"/>
              <a:gd name="connsiteX12" fmla="*/ 145143 w 928915"/>
              <a:gd name="connsiteY12" fmla="*/ 29029 h 510346"/>
              <a:gd name="connsiteX13" fmla="*/ 101600 w 928915"/>
              <a:gd name="connsiteY13" fmla="*/ 58057 h 510346"/>
              <a:gd name="connsiteX14" fmla="*/ 43543 w 928915"/>
              <a:gd name="connsiteY14" fmla="*/ 145143 h 510346"/>
              <a:gd name="connsiteX15" fmla="*/ 14515 w 928915"/>
              <a:gd name="connsiteY15" fmla="*/ 188686 h 510346"/>
              <a:gd name="connsiteX16" fmla="*/ 0 w 928915"/>
              <a:gd name="connsiteY16" fmla="*/ 232229 h 510346"/>
              <a:gd name="connsiteX17" fmla="*/ 14515 w 928915"/>
              <a:gd name="connsiteY17" fmla="*/ 377372 h 510346"/>
              <a:gd name="connsiteX18" fmla="*/ 58058 w 928915"/>
              <a:gd name="connsiteY18" fmla="*/ 406400 h 510346"/>
              <a:gd name="connsiteX19" fmla="*/ 101600 w 928915"/>
              <a:gd name="connsiteY19" fmla="*/ 449943 h 510346"/>
              <a:gd name="connsiteX20" fmla="*/ 217715 w 928915"/>
              <a:gd name="connsiteY20" fmla="*/ 493486 h 510346"/>
              <a:gd name="connsiteX21" fmla="*/ 449943 w 928915"/>
              <a:gd name="connsiteY21" fmla="*/ 508000 h 51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915" h="510346">
                <a:moveTo>
                  <a:pt x="362858" y="493486"/>
                </a:moveTo>
                <a:cubicBezTo>
                  <a:pt x="454307" y="498865"/>
                  <a:pt x="803496" y="528575"/>
                  <a:pt x="885372" y="493486"/>
                </a:cubicBezTo>
                <a:cubicBezTo>
                  <a:pt x="922042" y="477770"/>
                  <a:pt x="904724" y="416077"/>
                  <a:pt x="914400" y="377372"/>
                </a:cubicBezTo>
                <a:lnTo>
                  <a:pt x="928915" y="319315"/>
                </a:lnTo>
                <a:cubicBezTo>
                  <a:pt x="920216" y="267126"/>
                  <a:pt x="919375" y="234160"/>
                  <a:pt x="899886" y="188686"/>
                </a:cubicBezTo>
                <a:cubicBezTo>
                  <a:pt x="891363" y="168799"/>
                  <a:pt x="886157" y="145928"/>
                  <a:pt x="870858" y="130629"/>
                </a:cubicBezTo>
                <a:cubicBezTo>
                  <a:pt x="860040" y="119811"/>
                  <a:pt x="841829" y="120953"/>
                  <a:pt x="827315" y="116115"/>
                </a:cubicBezTo>
                <a:cubicBezTo>
                  <a:pt x="743634" y="60327"/>
                  <a:pt x="824359" y="108628"/>
                  <a:pt x="740229" y="72572"/>
                </a:cubicBezTo>
                <a:cubicBezTo>
                  <a:pt x="720342" y="64049"/>
                  <a:pt x="702059" y="52066"/>
                  <a:pt x="682172" y="43543"/>
                </a:cubicBezTo>
                <a:cubicBezTo>
                  <a:pt x="647373" y="28629"/>
                  <a:pt x="617397" y="25037"/>
                  <a:pt x="580572" y="14515"/>
                </a:cubicBezTo>
                <a:cubicBezTo>
                  <a:pt x="565861" y="10312"/>
                  <a:pt x="551543" y="4838"/>
                  <a:pt x="537029" y="0"/>
                </a:cubicBezTo>
                <a:cubicBezTo>
                  <a:pt x="420915" y="4838"/>
                  <a:pt x="304584" y="5930"/>
                  <a:pt x="188686" y="14515"/>
                </a:cubicBezTo>
                <a:cubicBezTo>
                  <a:pt x="173428" y="15645"/>
                  <a:pt x="158827" y="22187"/>
                  <a:pt x="145143" y="29029"/>
                </a:cubicBezTo>
                <a:cubicBezTo>
                  <a:pt x="129541" y="36830"/>
                  <a:pt x="116114" y="48381"/>
                  <a:pt x="101600" y="58057"/>
                </a:cubicBezTo>
                <a:lnTo>
                  <a:pt x="43543" y="145143"/>
                </a:lnTo>
                <a:cubicBezTo>
                  <a:pt x="33867" y="159657"/>
                  <a:pt x="20031" y="172137"/>
                  <a:pt x="14515" y="188686"/>
                </a:cubicBezTo>
                <a:lnTo>
                  <a:pt x="0" y="232229"/>
                </a:lnTo>
                <a:cubicBezTo>
                  <a:pt x="4838" y="280610"/>
                  <a:pt x="-861" y="331245"/>
                  <a:pt x="14515" y="377372"/>
                </a:cubicBezTo>
                <a:cubicBezTo>
                  <a:pt x="20031" y="393921"/>
                  <a:pt x="44657" y="395233"/>
                  <a:pt x="58058" y="406400"/>
                </a:cubicBezTo>
                <a:cubicBezTo>
                  <a:pt x="73827" y="419541"/>
                  <a:pt x="84897" y="438012"/>
                  <a:pt x="101600" y="449943"/>
                </a:cubicBezTo>
                <a:cubicBezTo>
                  <a:pt x="132961" y="472344"/>
                  <a:pt x="179729" y="488060"/>
                  <a:pt x="217715" y="493486"/>
                </a:cubicBezTo>
                <a:cubicBezTo>
                  <a:pt x="339534" y="510888"/>
                  <a:pt x="345405" y="508000"/>
                  <a:pt x="449943" y="508000"/>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8" name="Freeform 7"/>
          <p:cNvSpPr/>
          <p:nvPr/>
        </p:nvSpPr>
        <p:spPr bwMode="auto">
          <a:xfrm>
            <a:off x="2046515" y="4496433"/>
            <a:ext cx="1596571" cy="597806"/>
          </a:xfrm>
          <a:custGeom>
            <a:avLst/>
            <a:gdLst>
              <a:gd name="connsiteX0" fmla="*/ 624728 w 1452288"/>
              <a:gd name="connsiteY0" fmla="*/ 423910 h 496481"/>
              <a:gd name="connsiteX1" fmla="*/ 769871 w 1452288"/>
              <a:gd name="connsiteY1" fmla="*/ 467453 h 496481"/>
              <a:gd name="connsiteX2" fmla="*/ 900500 w 1452288"/>
              <a:gd name="connsiteY2" fmla="*/ 481967 h 496481"/>
              <a:gd name="connsiteX3" fmla="*/ 1002100 w 1452288"/>
              <a:gd name="connsiteY3" fmla="*/ 496481 h 496481"/>
              <a:gd name="connsiteX4" fmla="*/ 1263357 w 1452288"/>
              <a:gd name="connsiteY4" fmla="*/ 481967 h 496481"/>
              <a:gd name="connsiteX5" fmla="*/ 1306900 w 1452288"/>
              <a:gd name="connsiteY5" fmla="*/ 467453 h 496481"/>
              <a:gd name="connsiteX6" fmla="*/ 1393986 w 1452288"/>
              <a:gd name="connsiteY6" fmla="*/ 409396 h 496481"/>
              <a:gd name="connsiteX7" fmla="*/ 1452043 w 1452288"/>
              <a:gd name="connsiteY7" fmla="*/ 322310 h 496481"/>
              <a:gd name="connsiteX8" fmla="*/ 1437528 w 1452288"/>
              <a:gd name="connsiteY8" fmla="*/ 191681 h 496481"/>
              <a:gd name="connsiteX9" fmla="*/ 1423014 w 1452288"/>
              <a:gd name="connsiteY9" fmla="*/ 148138 h 496481"/>
              <a:gd name="connsiteX10" fmla="*/ 1379471 w 1452288"/>
              <a:gd name="connsiteY10" fmla="*/ 104596 h 496481"/>
              <a:gd name="connsiteX11" fmla="*/ 1002100 w 1452288"/>
              <a:gd name="connsiteY11" fmla="*/ 32024 h 496481"/>
              <a:gd name="connsiteX12" fmla="*/ 566671 w 1452288"/>
              <a:gd name="connsiteY12" fmla="*/ 17510 h 496481"/>
              <a:gd name="connsiteX13" fmla="*/ 247357 w 1452288"/>
              <a:gd name="connsiteY13" fmla="*/ 17510 h 496481"/>
              <a:gd name="connsiteX14" fmla="*/ 160271 w 1452288"/>
              <a:gd name="connsiteY14" fmla="*/ 32024 h 496481"/>
              <a:gd name="connsiteX15" fmla="*/ 73186 w 1452288"/>
              <a:gd name="connsiteY15" fmla="*/ 61053 h 496481"/>
              <a:gd name="connsiteX16" fmla="*/ 614 w 1452288"/>
              <a:gd name="connsiteY16" fmla="*/ 148138 h 496481"/>
              <a:gd name="connsiteX17" fmla="*/ 15128 w 1452288"/>
              <a:gd name="connsiteY17" fmla="*/ 220710 h 496481"/>
              <a:gd name="connsiteX18" fmla="*/ 87700 w 1452288"/>
              <a:gd name="connsiteY18" fmla="*/ 293281 h 496481"/>
              <a:gd name="connsiteX19" fmla="*/ 145757 w 1452288"/>
              <a:gd name="connsiteY19" fmla="*/ 322310 h 496481"/>
              <a:gd name="connsiteX20" fmla="*/ 189300 w 1452288"/>
              <a:gd name="connsiteY20" fmla="*/ 336824 h 496481"/>
              <a:gd name="connsiteX21" fmla="*/ 305414 w 1452288"/>
              <a:gd name="connsiteY21" fmla="*/ 380367 h 496481"/>
              <a:gd name="connsiteX22" fmla="*/ 348957 w 1452288"/>
              <a:gd name="connsiteY22" fmla="*/ 409396 h 496481"/>
              <a:gd name="connsiteX23" fmla="*/ 465071 w 1452288"/>
              <a:gd name="connsiteY23" fmla="*/ 438424 h 496481"/>
              <a:gd name="connsiteX24" fmla="*/ 508614 w 1452288"/>
              <a:gd name="connsiteY24" fmla="*/ 452938 h 496481"/>
              <a:gd name="connsiteX25" fmla="*/ 740843 w 1452288"/>
              <a:gd name="connsiteY25" fmla="*/ 452938 h 49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2288" h="496481">
                <a:moveTo>
                  <a:pt x="624728" y="423910"/>
                </a:moveTo>
                <a:cubicBezTo>
                  <a:pt x="658624" y="435209"/>
                  <a:pt x="729141" y="461187"/>
                  <a:pt x="769871" y="467453"/>
                </a:cubicBezTo>
                <a:cubicBezTo>
                  <a:pt x="813172" y="474115"/>
                  <a:pt x="857027" y="476533"/>
                  <a:pt x="900500" y="481967"/>
                </a:cubicBezTo>
                <a:cubicBezTo>
                  <a:pt x="934446" y="486210"/>
                  <a:pt x="968233" y="491643"/>
                  <a:pt x="1002100" y="496481"/>
                </a:cubicBezTo>
                <a:cubicBezTo>
                  <a:pt x="1089186" y="491643"/>
                  <a:pt x="1176530" y="490236"/>
                  <a:pt x="1263357" y="481967"/>
                </a:cubicBezTo>
                <a:cubicBezTo>
                  <a:pt x="1278588" y="480517"/>
                  <a:pt x="1293526" y="474883"/>
                  <a:pt x="1306900" y="467453"/>
                </a:cubicBezTo>
                <a:cubicBezTo>
                  <a:pt x="1337398" y="450510"/>
                  <a:pt x="1393986" y="409396"/>
                  <a:pt x="1393986" y="409396"/>
                </a:cubicBezTo>
                <a:cubicBezTo>
                  <a:pt x="1413338" y="380367"/>
                  <a:pt x="1455896" y="356985"/>
                  <a:pt x="1452043" y="322310"/>
                </a:cubicBezTo>
                <a:cubicBezTo>
                  <a:pt x="1447205" y="278767"/>
                  <a:pt x="1444731" y="234896"/>
                  <a:pt x="1437528" y="191681"/>
                </a:cubicBezTo>
                <a:cubicBezTo>
                  <a:pt x="1435013" y="176590"/>
                  <a:pt x="1431501" y="160868"/>
                  <a:pt x="1423014" y="148138"/>
                </a:cubicBezTo>
                <a:cubicBezTo>
                  <a:pt x="1411628" y="131059"/>
                  <a:pt x="1395240" y="117736"/>
                  <a:pt x="1379471" y="104596"/>
                </a:cubicBezTo>
                <a:cubicBezTo>
                  <a:pt x="1278451" y="20414"/>
                  <a:pt x="1117916" y="36952"/>
                  <a:pt x="1002100" y="32024"/>
                </a:cubicBezTo>
                <a:lnTo>
                  <a:pt x="566671" y="17510"/>
                </a:lnTo>
                <a:cubicBezTo>
                  <a:pt x="414028" y="-7930"/>
                  <a:pt x="480105" y="-3648"/>
                  <a:pt x="247357" y="17510"/>
                </a:cubicBezTo>
                <a:cubicBezTo>
                  <a:pt x="218049" y="20174"/>
                  <a:pt x="188821" y="24886"/>
                  <a:pt x="160271" y="32024"/>
                </a:cubicBezTo>
                <a:cubicBezTo>
                  <a:pt x="130586" y="39445"/>
                  <a:pt x="73186" y="61053"/>
                  <a:pt x="73186" y="61053"/>
                </a:cubicBezTo>
                <a:cubicBezTo>
                  <a:pt x="61469" y="72770"/>
                  <a:pt x="3501" y="125046"/>
                  <a:pt x="614" y="148138"/>
                </a:cubicBezTo>
                <a:cubicBezTo>
                  <a:pt x="-2446" y="172617"/>
                  <a:pt x="6466" y="197611"/>
                  <a:pt x="15128" y="220710"/>
                </a:cubicBezTo>
                <a:cubicBezTo>
                  <a:pt x="29642" y="259415"/>
                  <a:pt x="53833" y="273928"/>
                  <a:pt x="87700" y="293281"/>
                </a:cubicBezTo>
                <a:cubicBezTo>
                  <a:pt x="106486" y="304016"/>
                  <a:pt x="125870" y="313787"/>
                  <a:pt x="145757" y="322310"/>
                </a:cubicBezTo>
                <a:cubicBezTo>
                  <a:pt x="159819" y="328337"/>
                  <a:pt x="175238" y="330797"/>
                  <a:pt x="189300" y="336824"/>
                </a:cubicBezTo>
                <a:cubicBezTo>
                  <a:pt x="295561" y="382364"/>
                  <a:pt x="198374" y="353608"/>
                  <a:pt x="305414" y="380367"/>
                </a:cubicBezTo>
                <a:cubicBezTo>
                  <a:pt x="319928" y="390043"/>
                  <a:pt x="333355" y="401595"/>
                  <a:pt x="348957" y="409396"/>
                </a:cubicBezTo>
                <a:cubicBezTo>
                  <a:pt x="382133" y="425984"/>
                  <a:pt x="431951" y="430144"/>
                  <a:pt x="465071" y="438424"/>
                </a:cubicBezTo>
                <a:cubicBezTo>
                  <a:pt x="479914" y="442135"/>
                  <a:pt x="493336" y="452134"/>
                  <a:pt x="508614" y="452938"/>
                </a:cubicBezTo>
                <a:cubicBezTo>
                  <a:pt x="585917" y="457006"/>
                  <a:pt x="663433" y="452938"/>
                  <a:pt x="740843" y="452938"/>
                </a:cubicBez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31218162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http://www.goarch.org/chapel/saints_view?contentid=165&amp;date=8/15/2015&amp;D=SA&amp;language=el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750423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https://www.facebook.com/12HolyApostlesChurch/photos/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5477143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1434171" y="5698153"/>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9413685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91080150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82345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 y="333940"/>
            <a:ext cx="9144001" cy="60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70313" y="3587234"/>
            <a:ext cx="5917004" cy="923330"/>
          </a:xfrm>
          <a:prstGeom prst="rect">
            <a:avLst/>
          </a:prstGeom>
          <a:ln w="76200">
            <a:solidFill>
              <a:schemeClr val="bg1"/>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3366CC"/>
                </a:solidFill>
                <a:effectLst/>
                <a:uLnTx/>
                <a:uFillTx/>
                <a:latin typeface="Arial" pitchFamily="34" charset="0"/>
                <a:ea typeface="+mn-ea"/>
                <a:cs typeface="+mn-cs"/>
              </a:rPr>
              <a:t> including colors </a:t>
            </a:r>
            <a:endParaRPr kumimoji="0" lang="en-US" sz="5400" b="0" i="0" u="none" strike="noStrike" kern="1200" cap="none" spc="0" normalizeH="0" baseline="0" noProof="0" dirty="0">
              <a:ln>
                <a:noFill/>
              </a:ln>
              <a:solidFill>
                <a:srgbClr val="3366CC"/>
              </a:solidFill>
              <a:effectLst/>
              <a:uLnTx/>
              <a:uFillTx/>
              <a:latin typeface="Arial" pitchFamily="34" charset="0"/>
              <a:ea typeface="+mn-ea"/>
              <a:cs typeface="+mn-cs"/>
            </a:endParaRPr>
          </a:p>
        </p:txBody>
      </p:sp>
    </p:spTree>
    <p:extLst>
      <p:ext uri="{BB962C8B-B14F-4D97-AF65-F5344CB8AC3E}">
        <p14:creationId xmlns:p14="http://schemas.microsoft.com/office/powerpoint/2010/main" val="270175699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4100" name="Picture 4" descr="Cup of Greek 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
            <a:ext cx="9110888" cy="68331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53570" y="607432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sng" strike="noStrike" kern="1200" cap="none" spc="0" normalizeH="0" baseline="0" noProof="0" dirty="0">
                <a:ln>
                  <a:noFill/>
                </a:ln>
                <a:solidFill>
                  <a:srgbClr val="0070C0"/>
                </a:solidFill>
                <a:effectLst/>
                <a:uLnTx/>
                <a:uFillTx/>
                <a:latin typeface="Arial" charset="0"/>
                <a:ea typeface="+mn-ea"/>
                <a:cs typeface="+mn-cs"/>
              </a:rPr>
              <a:t>“Greek Coffee”</a:t>
            </a:r>
            <a:endParaRPr kumimoji="0" lang="en-US" altLang="en-US" sz="1200" b="1" i="0" u="sng"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188656723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914400" y="2825752"/>
            <a:ext cx="4514850" cy="2702278"/>
          </a:xfrm>
        </p:spPr>
        <p:txBody>
          <a:bodyPr wrap="square">
            <a:spAutoFit/>
          </a:bodyPr>
          <a:lstStyle/>
          <a:p>
            <a:pPr marL="0" indent="0" eaLnBrk="1" hangingPunct="1">
              <a:tabLst>
                <a:tab pos="685800" algn="l"/>
                <a:tab pos="1200150" algn="l"/>
              </a:tabLst>
            </a:pPr>
            <a:r>
              <a:rPr lang="en-US" sz="4000" b="1" dirty="0"/>
              <a:t> </a:t>
            </a:r>
            <a:r>
              <a:rPr lang="en-US" sz="4400" b="1" dirty="0"/>
              <a:t>“culture</a:t>
            </a:r>
            <a:r>
              <a:rPr lang="en-US" sz="4400" b="1" dirty="0">
                <a:solidFill>
                  <a:srgbClr val="FF0000"/>
                </a:solidFill>
              </a:rPr>
              <a:t>s</a:t>
            </a:r>
            <a:r>
              <a:rPr lang="en-US" sz="4400" b="1" dirty="0"/>
              <a:t>”</a:t>
            </a:r>
            <a:endParaRPr lang="en-US" sz="4000" b="1" dirty="0"/>
          </a:p>
          <a:p>
            <a:pPr marL="1257300" lvl="2" eaLnBrk="1" hangingPunct="1">
              <a:lnSpc>
                <a:spcPct val="200000"/>
              </a:lnSpc>
              <a:tabLst>
                <a:tab pos="685800" algn="l"/>
                <a:tab pos="1200150" algn="l"/>
              </a:tabLst>
            </a:pPr>
            <a:r>
              <a:rPr lang="en-US" sz="2800" b="1" dirty="0"/>
              <a:t>are “integrated”</a:t>
            </a:r>
          </a:p>
          <a:p>
            <a:pPr marL="114300" lvl="2" indent="-114300" algn="ctr" eaLnBrk="1" hangingPunct="1">
              <a:buNone/>
            </a:pPr>
            <a:r>
              <a:rPr lang="en-US" sz="2000" b="1" dirty="0"/>
              <a:t>	-- an idea that was pioneered and emphasized by the “pioneer” anthropologist Ruth Benedict</a:t>
            </a:r>
          </a:p>
        </p:txBody>
      </p:sp>
      <p:sp>
        <p:nvSpPr>
          <p:cNvPr id="37891"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pic>
        <p:nvPicPr>
          <p:cNvPr id="6"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8" name="Rectangle 6"/>
          <p:cNvSpPr>
            <a:spLocks noChangeArrowheads="1"/>
          </p:cNvSpPr>
          <p:nvPr/>
        </p:nvSpPr>
        <p:spPr bwMode="auto">
          <a:xfrm>
            <a:off x="5624555" y="5602288"/>
            <a:ext cx="2706687" cy="8318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Ruth Fulton Benedict</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1887-1948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rPr>
              <a:t>Patterns of Culture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1934</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42" name="Picture 2" descr="https://scontent-ord1-1.xx.fbcdn.net/hphotos-xtf1/v/t1.0-9/11737967_716944915084274_237168210796935585_n.jpg?oh=fca4274bf15b0ad157557f74d722d58a&amp;oe=566A20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534475"/>
            <a:ext cx="9144000" cy="581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499644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BADDE1"/>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Tahoma" pitchFamily="34" charset="0"/>
                <a:ea typeface="+mn-ea"/>
                <a:cs typeface="+mn-cs"/>
              </a:rPr>
              <a:t>and these can be combined . . .</a:t>
            </a:r>
            <a:endParaRPr kumimoji="0" lang="en-US" sz="2800" b="0" i="0" u="none" strike="noStrike" kern="1200" cap="none" spc="0" normalizeH="0" baseline="0" noProof="0" dirty="0">
              <a:ln>
                <a:noFill/>
              </a:ln>
              <a:solidFill>
                <a:srgbClr val="00B0F0"/>
              </a:solidFill>
              <a:effectLst/>
              <a:uLnTx/>
              <a:uFillTx/>
              <a:latin typeface="Tahoma" pitchFamily="34" charset="0"/>
              <a:ea typeface="+mn-ea"/>
              <a:cs typeface="+mn-cs"/>
            </a:endParaRPr>
          </a:p>
        </p:txBody>
      </p:sp>
    </p:spTree>
    <p:extLst>
      <p:ext uri="{BB962C8B-B14F-4D97-AF65-F5344CB8AC3E}">
        <p14:creationId xmlns:p14="http://schemas.microsoft.com/office/powerpoint/2010/main" val="426590710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9779"/>
            <a:ext cx="9144000" cy="5230026"/>
          </a:xfrm>
          <a:prstGeom prst="rect">
            <a:avLst/>
          </a:prstGeom>
        </p:spPr>
      </p:pic>
      <p:sp>
        <p:nvSpPr>
          <p:cNvPr id="6" name="Rectangle 2"/>
          <p:cNvSpPr txBox="1">
            <a:spLocks noChangeArrowheads="1"/>
          </p:cNvSpPr>
          <p:nvPr/>
        </p:nvSpPr>
        <p:spPr bwMode="auto">
          <a:xfrm>
            <a:off x="319318" y="6237861"/>
            <a:ext cx="8505369"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Greek Festivals are common wherever Greeks reside . . .</a:t>
            </a:r>
          </a:p>
        </p:txBody>
      </p:sp>
      <p:sp>
        <p:nvSpPr>
          <p:cNvPr id="4" name="Rectangle 3"/>
          <p:cNvSpPr/>
          <p:nvPr/>
        </p:nvSpPr>
        <p:spPr>
          <a:xfrm rot="21100119">
            <a:off x="467673" y="4188010"/>
            <a:ext cx="8408712" cy="1323439"/>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and these features are common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In Greek communities  . . .</a:t>
            </a:r>
            <a:endParaRPr kumimoji="0" lang="en-US" sz="2800" b="0"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413976606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https://www.facebook.com/12HolyApostlesChurch/photos/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a:spLocks noChangeArrowheads="1"/>
          </p:cNvSpPr>
          <p:nvPr/>
        </p:nvSpPr>
        <p:spPr bwMode="auto">
          <a:xfrm>
            <a:off x="3236685" y="3236750"/>
            <a:ext cx="5631543" cy="258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symbols</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68938700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a:spLocks noChangeArrowheads="1"/>
          </p:cNvSpPr>
          <p:nvPr/>
        </p:nvSpPr>
        <p:spPr bwMode="auto">
          <a:xfrm>
            <a:off x="1698197" y="3280235"/>
            <a:ext cx="5631543" cy="222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food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symbols</a:t>
            </a:r>
            <a:endParaRPr kumimoji="0" lang="en-US" altLang="en-US" sz="2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25777762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3086088"/>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350" y="3448164"/>
            <a:ext cx="4514850" cy="3170099"/>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The “Zorba” begins with a low sweeping motion. Eva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19, Megan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Solem</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and Tess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start to dance.</a:t>
            </a:r>
            <a:r>
              <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p:txBody>
      </p:sp>
      <p:sp>
        <p:nvSpPr>
          <p:cNvPr id="6" name="Rectangle 5"/>
          <p:cNvSpPr>
            <a:spLocks noChangeArrowheads="1"/>
          </p:cNvSpPr>
          <p:nvPr/>
        </p:nvSpPr>
        <p:spPr bwMode="auto">
          <a:xfrm>
            <a:off x="1193789" y="188697"/>
            <a:ext cx="6730999" cy="3106058"/>
          </a:xfrm>
          <a:prstGeom prst="rect">
            <a:avLst/>
          </a:prstGeom>
          <a:solidFill>
            <a:srgbClr val="00B0F0"/>
          </a:solidFill>
          <a:ln>
            <a:noFill/>
          </a:ln>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music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dance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symbols, </a:t>
            </a:r>
            <a:b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b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(including “Zorba”)</a:t>
            </a:r>
          </a:p>
        </p:txBody>
      </p:sp>
    </p:spTree>
    <p:extLst>
      <p:ext uri="{BB962C8B-B14F-4D97-AF65-F5344CB8AC3E}">
        <p14:creationId xmlns:p14="http://schemas.microsoft.com/office/powerpoint/2010/main" val="28930140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there are many </a:t>
            </a:r>
            <a:r>
              <a:rPr kumimoji="0" lang="en-US" sz="4000" b="1" i="0" u="none" strike="noStrike" kern="1200" cap="none" spc="0" normalizeH="0" baseline="0" noProof="0" dirty="0" err="1">
                <a:ln>
                  <a:noFill/>
                </a:ln>
                <a:solidFill>
                  <a:srgbClr val="000000"/>
                </a:solidFill>
                <a:effectLst/>
                <a:uLnTx/>
                <a:uFillTx/>
                <a:latin typeface="Arial" pitchFamily="34" charset="0"/>
                <a:ea typeface="+mn-ea"/>
                <a:cs typeface="+mn-cs"/>
              </a:rPr>
              <a:t>microcultures</a:t>
            </a: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 . . . </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and . . .</a:t>
            </a:r>
          </a:p>
        </p:txBody>
      </p:sp>
    </p:spTree>
    <p:extLst>
      <p:ext uri="{BB962C8B-B14F-4D97-AF65-F5344CB8AC3E}">
        <p14:creationId xmlns:p14="http://schemas.microsoft.com/office/powerpoint/2010/main" val="191912307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98211668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4568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Montgomery,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21337805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34"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4"/>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sp>
        <p:nvSpPr>
          <p:cNvPr id="5" name="Rectangle 4"/>
          <p:cNvSpPr/>
          <p:nvPr/>
        </p:nvSpPr>
        <p:spPr>
          <a:xfrm>
            <a:off x="941477" y="3571236"/>
            <a:ext cx="7273145" cy="2308324"/>
          </a:xfrm>
          <a:prstGeom prst="rect">
            <a:avLst/>
          </a:prstGeom>
          <a:ln w="76200">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Montgomery Minnesota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Celebrates its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Czech Heritage</a:t>
            </a:r>
            <a:endParaRPr kumimoji="0" lang="en-US" sz="4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88956750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7873" name="Picture 5"/>
          <p:cNvPicPr>
            <a:picLocks noChangeAspect="1" noChangeArrowheads="1"/>
          </p:cNvPicPr>
          <p:nvPr/>
        </p:nvPicPr>
        <p:blipFill>
          <a:blip r:embed="rId2" cstate="print"/>
          <a:srcRect/>
          <a:stretch>
            <a:fillRect/>
          </a:stretch>
        </p:blipFill>
        <p:spPr bwMode="auto">
          <a:xfrm>
            <a:off x="5689604" y="2452688"/>
            <a:ext cx="2500313" cy="3124200"/>
          </a:xfrm>
          <a:prstGeom prst="rect">
            <a:avLst/>
          </a:prstGeom>
          <a:noFill/>
          <a:ln w="28575">
            <a:noFill/>
            <a:miter lim="800000"/>
            <a:headEnd/>
            <a:tailEnd/>
          </a:ln>
        </p:spPr>
      </p:pic>
      <p:sp>
        <p:nvSpPr>
          <p:cNvPr id="207874" name="Rectangle 6"/>
          <p:cNvSpPr>
            <a:spLocks noChangeArrowheads="1"/>
          </p:cNvSpPr>
          <p:nvPr/>
        </p:nvSpPr>
        <p:spPr bwMode="auto">
          <a:xfrm>
            <a:off x="5624555" y="5602288"/>
            <a:ext cx="2706687" cy="83185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Ruth Fulton Benedict</a:t>
            </a: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1887-1948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rPr>
              <a:t>Patterns of Culture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rPr>
              <a:t>1934</a:t>
            </a:r>
          </a:p>
        </p:txBody>
      </p:sp>
      <p:pic>
        <p:nvPicPr>
          <p:cNvPr id="207875" name="Picture 2"/>
          <p:cNvPicPr>
            <a:picLocks noChangeAspect="1" noChangeArrowheads="1"/>
          </p:cNvPicPr>
          <p:nvPr/>
        </p:nvPicPr>
        <p:blipFill>
          <a:blip r:embed="rId3" cstate="print"/>
          <a:srcRect/>
          <a:stretch>
            <a:fillRect/>
          </a:stretch>
        </p:blipFill>
        <p:spPr bwMode="auto">
          <a:xfrm>
            <a:off x="1230313" y="687388"/>
            <a:ext cx="3657600" cy="5486400"/>
          </a:xfrm>
          <a:prstGeom prst="rect">
            <a:avLst/>
          </a:prstGeom>
          <a:noFill/>
          <a:ln w="9525">
            <a:noFill/>
            <a:miter lim="800000"/>
            <a:headEnd/>
            <a:tailEnd/>
          </a:ln>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3"/>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pic>
        <p:nvPicPr>
          <p:cNvPr id="5" name="Picture 4" descr="A group of people wearing goggles&#10;&#10;Description automatically generated with low confidence">
            <a:extLst>
              <a:ext uri="{FF2B5EF4-FFF2-40B4-BE49-F238E27FC236}">
                <a16:creationId xmlns:a16="http://schemas.microsoft.com/office/drawing/2014/main" id="{F28E7388-D321-426A-A483-1CB44D7BE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334" y="977628"/>
            <a:ext cx="8686800" cy="5008484"/>
          </a:xfrm>
          <a:prstGeom prst="rect">
            <a:avLst/>
          </a:prstGeom>
        </p:spPr>
      </p:pic>
      <p:sp>
        <p:nvSpPr>
          <p:cNvPr id="7" name="Rectangle 6">
            <a:extLst>
              <a:ext uri="{FF2B5EF4-FFF2-40B4-BE49-F238E27FC236}">
                <a16:creationId xmlns:a16="http://schemas.microsoft.com/office/drawing/2014/main" id="{11A7F1F8-88EF-4F63-B75D-07D0673205EC}"/>
              </a:ext>
            </a:extLst>
          </p:cNvPr>
          <p:cNvSpPr/>
          <p:nvPr/>
        </p:nvSpPr>
        <p:spPr>
          <a:xfrm>
            <a:off x="7068211" y="5100714"/>
            <a:ext cx="124425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Czech</a:t>
            </a:r>
          </a:p>
        </p:txBody>
      </p:sp>
    </p:spTree>
    <p:extLst>
      <p:ext uri="{BB962C8B-B14F-4D97-AF65-F5344CB8AC3E}">
        <p14:creationId xmlns:p14="http://schemas.microsoft.com/office/powerpoint/2010/main" val="25779617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AutoShape 4" descr="Image result for Kolacy Days montgomery, m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AutoShape 6" descr="Image result for Kolacy Days montgomery, m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24"/>
            <a:ext cx="9144000" cy="6811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8911100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073"/>
            <a:ext cx="9144000" cy="5138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394763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701548" y="64338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table full of pastries&#10;&#10;Description automatically generated with low confidence">
            <a:extLst>
              <a:ext uri="{FF2B5EF4-FFF2-40B4-BE49-F238E27FC236}">
                <a16:creationId xmlns:a16="http://schemas.microsoft.com/office/drawing/2014/main" id="{DB8ED85A-B27D-4F2E-9B8A-E1C62EB47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 y="346924"/>
            <a:ext cx="9144000" cy="6099048"/>
          </a:xfrm>
          <a:prstGeom prst="rect">
            <a:avLst/>
          </a:prstGeom>
        </p:spPr>
      </p:pic>
    </p:spTree>
    <p:extLst>
      <p:ext uri="{BB962C8B-B14F-4D97-AF65-F5344CB8AC3E}">
        <p14:creationId xmlns:p14="http://schemas.microsoft.com/office/powerpoint/2010/main" val="411985366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5" name="Picture 4" descr="A child holding a bag of chips&#10;&#10;Description automatically generated with low confidence">
            <a:extLst>
              <a:ext uri="{FF2B5EF4-FFF2-40B4-BE49-F238E27FC236}">
                <a16:creationId xmlns:a16="http://schemas.microsoft.com/office/drawing/2014/main" id="{98092863-A991-4053-80B4-F41CEE897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352" y="-12700"/>
            <a:ext cx="6941296" cy="6858000"/>
          </a:xfrm>
          <a:prstGeom prst="rect">
            <a:avLst/>
          </a:prstGeom>
        </p:spPr>
      </p:pic>
      <p:sp>
        <p:nvSpPr>
          <p:cNvPr id="6" name="Rectangle 5">
            <a:extLst>
              <a:ext uri="{FF2B5EF4-FFF2-40B4-BE49-F238E27FC236}">
                <a16:creationId xmlns:a16="http://schemas.microsoft.com/office/drawing/2014/main" id="{5C846EB7-B9C4-4F6B-B423-5343222D6527}"/>
              </a:ext>
            </a:extLst>
          </p:cNvPr>
          <p:cNvSpPr/>
          <p:nvPr/>
        </p:nvSpPr>
        <p:spPr>
          <a:xfrm>
            <a:off x="3701548" y="64338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6824415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Czech Dinner Delight - Food 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 y="-308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2089031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1266" name="Picture 2" descr="Image result for montgomery, m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 y="725263"/>
            <a:ext cx="9144000" cy="53861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8232764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 name="Picture 2" descr="A person eating a hot dog&#10;&#10;Description automatically generated with medium confidence">
            <a:extLst>
              <a:ext uri="{FF2B5EF4-FFF2-40B4-BE49-F238E27FC236}">
                <a16:creationId xmlns:a16="http://schemas.microsoft.com/office/drawing/2014/main" id="{60BC3841-8E6F-4F3D-B56A-765999A79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34" y="131365"/>
            <a:ext cx="8001000" cy="6675835"/>
          </a:xfrm>
          <a:prstGeom prst="rect">
            <a:avLst/>
          </a:prstGeom>
        </p:spPr>
      </p:pic>
      <p:sp>
        <p:nvSpPr>
          <p:cNvPr id="6" name="Rectangle 5">
            <a:extLst>
              <a:ext uri="{FF2B5EF4-FFF2-40B4-BE49-F238E27FC236}">
                <a16:creationId xmlns:a16="http://schemas.microsoft.com/office/drawing/2014/main" id="{43203C75-82E9-4D7F-9CCD-8B3C814F6ADC}"/>
              </a:ext>
            </a:extLst>
          </p:cNvPr>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036167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3076" name="Picture 4" descr="eating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746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2853868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218" name="Picture 2" descr="Traditional Czech Dress - Reddemann - Tal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449"/>
            <a:ext cx="9144000" cy="6071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9242061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subTitle" idx="4294967295"/>
          </p:nvPr>
        </p:nvSpPr>
        <p:spPr>
          <a:xfrm>
            <a:off x="812800" y="2825758"/>
            <a:ext cx="7378700" cy="2733056"/>
          </a:xfrm>
        </p:spPr>
        <p:txBody>
          <a:bodyPr wrap="square">
            <a:spAutoFit/>
          </a:bodyPr>
          <a:lstStyle/>
          <a:p>
            <a:pPr marL="0" indent="0" eaLnBrk="1" hangingPunct="1">
              <a:tabLst>
                <a:tab pos="685800" algn="l"/>
                <a:tab pos="1200150" algn="l"/>
              </a:tabLst>
            </a:pPr>
            <a:r>
              <a:rPr lang="en-US" sz="4000" b="1" dirty="0">
                <a:solidFill>
                  <a:schemeClr val="accent5">
                    <a:lumMod val="90000"/>
                  </a:schemeClr>
                </a:solidFill>
              </a:rPr>
              <a:t> </a:t>
            </a:r>
            <a:r>
              <a:rPr lang="en-US" sz="4400" b="1" dirty="0">
                <a:solidFill>
                  <a:schemeClr val="accent5">
                    <a:lumMod val="90000"/>
                  </a:schemeClr>
                </a:solidFill>
              </a:rPr>
              <a:t>“cultures”</a:t>
            </a:r>
            <a:endParaRPr lang="en-US" sz="4000" b="1" dirty="0">
              <a:solidFill>
                <a:schemeClr val="accent5">
                  <a:lumMod val="90000"/>
                </a:schemeClr>
              </a:solidFill>
            </a:endParaRPr>
          </a:p>
          <a:p>
            <a:pPr marL="1257300" lvl="2" eaLnBrk="1" hangingPunct="1">
              <a:lnSpc>
                <a:spcPct val="150000"/>
              </a:lnSpc>
              <a:tabLst>
                <a:tab pos="685800" algn="l"/>
                <a:tab pos="1200150" algn="l"/>
              </a:tabLst>
            </a:pPr>
            <a:r>
              <a:rPr lang="en-US" sz="2800" b="1" dirty="0">
                <a:solidFill>
                  <a:schemeClr val="accent1"/>
                </a:solidFill>
              </a:rPr>
              <a:t>are integrated</a:t>
            </a:r>
          </a:p>
          <a:p>
            <a:pPr marL="1257300" lvl="2" eaLnBrk="1" hangingPunct="1">
              <a:spcBef>
                <a:spcPts val="0"/>
              </a:spcBef>
              <a:tabLst>
                <a:tab pos="685800" algn="l"/>
                <a:tab pos="1200150" algn="l"/>
              </a:tabLst>
            </a:pPr>
            <a:r>
              <a:rPr lang="en-US" sz="2800" b="1" dirty="0">
                <a:solidFill>
                  <a:srgbClr val="000000"/>
                </a:solidFill>
              </a:rPr>
              <a:t>Interact  and change</a:t>
            </a:r>
          </a:p>
          <a:p>
            <a:pPr marL="1714500" lvl="3" eaLnBrk="1" hangingPunct="1">
              <a:spcBef>
                <a:spcPts val="0"/>
              </a:spcBef>
              <a:tabLst>
                <a:tab pos="685800" algn="l"/>
                <a:tab pos="1200150" algn="l"/>
              </a:tabLst>
            </a:pPr>
            <a:r>
              <a:rPr lang="en-US" sz="1800" b="1" dirty="0">
                <a:solidFill>
                  <a:srgbClr val="000000"/>
                </a:solidFill>
              </a:rPr>
              <a:t>the idea that some cultures  </a:t>
            </a:r>
            <a:br>
              <a:rPr lang="en-US" sz="1800" b="1" dirty="0">
                <a:solidFill>
                  <a:srgbClr val="000000"/>
                </a:solidFill>
              </a:rPr>
            </a:br>
            <a:r>
              <a:rPr lang="en-US" sz="1600" b="1" dirty="0">
                <a:solidFill>
                  <a:srgbClr val="000000"/>
                </a:solidFill>
              </a:rPr>
              <a:t>(like “hunting and gathering” cultures, or the Amish) </a:t>
            </a:r>
            <a:br>
              <a:rPr lang="en-US" sz="1800" b="1" dirty="0">
                <a:solidFill>
                  <a:srgbClr val="000000"/>
                </a:solidFill>
              </a:rPr>
            </a:br>
            <a:r>
              <a:rPr lang="en-US" sz="1800" b="1" dirty="0">
                <a:solidFill>
                  <a:srgbClr val="000000"/>
                </a:solidFill>
              </a:rPr>
              <a:t>do not change is not correct</a:t>
            </a:r>
          </a:p>
        </p:txBody>
      </p:sp>
      <p:sp>
        <p:nvSpPr>
          <p:cNvPr id="327682"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DAEDEF">
                    <a:lumMod val="90000"/>
                  </a:srgbClr>
                </a:solidFill>
                <a:effectLst/>
                <a:uLnTx/>
                <a:uFillTx/>
                <a:latin typeface="Arial" charset="0"/>
                <a:ea typeface="+mn-ea"/>
                <a:cs typeface="+mn-cs"/>
              </a:rPr>
              <a:t>Main Characteristics</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052" name="Picture 4" descr="http://www.cityofmontgomerymn.com/vertical/Sites/%7BC9488A4E-8C1B-4BE7-847A-8154FE8966A6%7D/uploads/%7B14E20CBD-B22C-40B5-9A8E-DDD0CBAA4AAD%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281219"/>
            <a:ext cx="9144000" cy="65356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0508800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3701548" y="6408444"/>
            <a:ext cx="1736373" cy="36933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http://www.montgomerymn.org/</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 y="1021909"/>
            <a:ext cx="9144000" cy="5230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7191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4"/>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780534" y="6553584"/>
            <a:ext cx="3549370"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3"/>
              </a:rPr>
              <a:t>https://fleetingfarms.wordpress.com/2014/06/25/budejovice-church-montgomery-minnesota/</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 name="Rectangle 9"/>
          <p:cNvSpPr/>
          <p:nvPr/>
        </p:nvSpPr>
        <p:spPr>
          <a:xfrm>
            <a:off x="580611" y="4825158"/>
            <a:ext cx="3555999" cy="107721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Budejovice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(St. John's Chapel)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Montgomery, Minnesota</a:t>
            </a:r>
          </a:p>
        </p:txBody>
      </p:sp>
    </p:spTree>
    <p:extLst>
      <p:ext uri="{BB962C8B-B14F-4D97-AF65-F5344CB8AC3E}">
        <p14:creationId xmlns:p14="http://schemas.microsoft.com/office/powerpoint/2010/main" val="3350182290"/>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bg>
      <p:bgPr>
        <a:solidFill>
          <a:srgbClr val="A4BCD0"/>
        </a:solidFill>
        <a:effectLst/>
      </p:bgPr>
    </p:bg>
    <p:spTree>
      <p:nvGrpSpPr>
        <p:cNvPr id="1" name=""/>
        <p:cNvGrpSpPr/>
        <p:nvPr/>
      </p:nvGrpSpPr>
      <p:grpSpPr>
        <a:xfrm>
          <a:off x="0" y="0"/>
          <a:ext cx="0" cy="0"/>
          <a:chOff x="0" y="0"/>
          <a:chExt cx="0" cy="0"/>
        </a:xfrm>
      </p:grpSpPr>
      <p:sp>
        <p:nvSpPr>
          <p:cNvPr id="9" name="Rectangle 8"/>
          <p:cNvSpPr/>
          <p:nvPr/>
        </p:nvSpPr>
        <p:spPr>
          <a:xfrm>
            <a:off x="3800044" y="6553584"/>
            <a:ext cx="1510350"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https://www.czechheritageclub.com/</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a:extLst>
              <a:ext uri="{FF2B5EF4-FFF2-40B4-BE49-F238E27FC236}">
                <a16:creationId xmlns:a16="http://schemas.microsoft.com/office/drawing/2014/main" id="{5A2A6393-2929-B549-5CDE-16303C75B386}"/>
              </a:ext>
            </a:extLst>
          </p:cNvPr>
          <p:cNvPicPr>
            <a:picLocks noChangeAspect="1"/>
          </p:cNvPicPr>
          <p:nvPr/>
        </p:nvPicPr>
        <p:blipFill>
          <a:blip r:embed="rId3"/>
          <a:stretch>
            <a:fillRect/>
          </a:stretch>
        </p:blipFill>
        <p:spPr>
          <a:xfrm>
            <a:off x="457200" y="535723"/>
            <a:ext cx="8229600" cy="5964071"/>
          </a:xfrm>
          <a:prstGeom prst="rect">
            <a:avLst/>
          </a:prstGeom>
          <a:solidFill>
            <a:srgbClr val="ADC6D3"/>
          </a:solidFill>
        </p:spPr>
      </p:pic>
    </p:spTree>
    <p:extLst>
      <p:ext uri="{BB962C8B-B14F-4D97-AF65-F5344CB8AC3E}">
        <p14:creationId xmlns:p14="http://schemas.microsoft.com/office/powerpoint/2010/main" val="173866212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solidFill>
          <a:srgbClr val="0F4974"/>
        </a:solidFill>
        <a:effectLst/>
      </p:bgPr>
    </p:bg>
    <p:spTree>
      <p:nvGrpSpPr>
        <p:cNvPr id="1" name=""/>
        <p:cNvGrpSpPr/>
        <p:nvPr/>
      </p:nvGrpSpPr>
      <p:grpSpPr>
        <a:xfrm>
          <a:off x="0" y="0"/>
          <a:ext cx="0" cy="0"/>
          <a:chOff x="0" y="0"/>
          <a:chExt cx="0" cy="0"/>
        </a:xfrm>
      </p:grpSpPr>
      <p:sp>
        <p:nvSpPr>
          <p:cNvPr id="9" name="Rectangle 8"/>
          <p:cNvSpPr/>
          <p:nvPr/>
        </p:nvSpPr>
        <p:spPr>
          <a:xfrm>
            <a:off x="3275061" y="6553584"/>
            <a:ext cx="2560316"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https://www.c8zechheritageclub.com/PDF-Files/StNick-23-full.pdf</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a:extLst>
              <a:ext uri="{FF2B5EF4-FFF2-40B4-BE49-F238E27FC236}">
                <a16:creationId xmlns:a16="http://schemas.microsoft.com/office/drawing/2014/main" id="{2D943C0C-7E2F-6191-EA3D-A15301BB91C7}"/>
              </a:ext>
            </a:extLst>
          </p:cNvPr>
          <p:cNvPicPr>
            <a:picLocks noChangeAspect="1"/>
          </p:cNvPicPr>
          <p:nvPr/>
        </p:nvPicPr>
        <p:blipFill>
          <a:blip r:embed="rId3"/>
          <a:stretch>
            <a:fillRect/>
          </a:stretch>
        </p:blipFill>
        <p:spPr>
          <a:xfrm>
            <a:off x="2278646" y="391111"/>
            <a:ext cx="4572000" cy="6056923"/>
          </a:xfrm>
          <a:prstGeom prst="rect">
            <a:avLst/>
          </a:prstGeom>
          <a:ln w="12700">
            <a:solidFill>
              <a:schemeClr val="bg1"/>
            </a:solidFill>
          </a:ln>
        </p:spPr>
      </p:pic>
    </p:spTree>
    <p:extLst>
      <p:ext uri="{BB962C8B-B14F-4D97-AF65-F5344CB8AC3E}">
        <p14:creationId xmlns:p14="http://schemas.microsoft.com/office/powerpoint/2010/main" val="120332068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bg>
      <p:bgPr>
        <a:solidFill>
          <a:srgbClr val="0F4974"/>
        </a:solidFill>
        <a:effectLst/>
      </p:bgPr>
    </p:bg>
    <p:spTree>
      <p:nvGrpSpPr>
        <p:cNvPr id="1" name=""/>
        <p:cNvGrpSpPr/>
        <p:nvPr/>
      </p:nvGrpSpPr>
      <p:grpSpPr>
        <a:xfrm>
          <a:off x="0" y="0"/>
          <a:ext cx="0" cy="0"/>
          <a:chOff x="0" y="0"/>
          <a:chExt cx="0" cy="0"/>
        </a:xfrm>
      </p:grpSpPr>
      <p:sp>
        <p:nvSpPr>
          <p:cNvPr id="9" name="Rectangle 8"/>
          <p:cNvSpPr/>
          <p:nvPr/>
        </p:nvSpPr>
        <p:spPr>
          <a:xfrm>
            <a:off x="3670201" y="6553584"/>
            <a:ext cx="1770036" cy="18466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https://www.montgomerymn.org/masopust/</a:t>
            </a:r>
            <a:endParaRPr kumimoji="0" lang="en-US" sz="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5" name="Picture 4">
            <a:extLst>
              <a:ext uri="{FF2B5EF4-FFF2-40B4-BE49-F238E27FC236}">
                <a16:creationId xmlns:a16="http://schemas.microsoft.com/office/drawing/2014/main" id="{4335883B-D9F5-DE9F-0049-D14E3A5932BC}"/>
              </a:ext>
            </a:extLst>
          </p:cNvPr>
          <p:cNvPicPr>
            <a:picLocks noChangeAspect="1"/>
          </p:cNvPicPr>
          <p:nvPr/>
        </p:nvPicPr>
        <p:blipFill>
          <a:blip r:embed="rId3"/>
          <a:stretch>
            <a:fillRect/>
          </a:stretch>
        </p:blipFill>
        <p:spPr>
          <a:xfrm>
            <a:off x="2285882" y="453872"/>
            <a:ext cx="4572235" cy="5950256"/>
          </a:xfrm>
          <a:prstGeom prst="rect">
            <a:avLst/>
          </a:prstGeom>
        </p:spPr>
      </p:pic>
    </p:spTree>
    <p:extLst>
      <p:ext uri="{BB962C8B-B14F-4D97-AF65-F5344CB8AC3E}">
        <p14:creationId xmlns:p14="http://schemas.microsoft.com/office/powerpoint/2010/main" val="53148226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2"/>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3"/>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879" y="1386854"/>
            <a:ext cx="5160410" cy="3096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83768" y="4626429"/>
            <a:ext cx="7561943" cy="144655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2000" b="1" i="0" u="none" strike="noStrike" kern="1200" cap="none" spc="0" normalizeH="0" baseline="0" noProof="0" dirty="0" err="1">
                <a:ln>
                  <a:noFill/>
                </a:ln>
                <a:solidFill>
                  <a:srgbClr val="000000"/>
                </a:solidFill>
                <a:effectLst/>
                <a:uLnTx/>
                <a:uFillTx/>
                <a:latin typeface="Arial" pitchFamily="34" charset="0"/>
                <a:ea typeface="+mn-ea"/>
                <a:cs typeface="+mn-cs"/>
              </a:rPr>
              <a:t>Dvořák</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or Dvorak is a common Czech surname, originally referring to a rich landowner with a manor house </a:t>
            </a:r>
            <a:b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(Czech </a:t>
            </a:r>
            <a:r>
              <a:rPr kumimoji="0" lang="en-US" sz="2000" b="1" i="1" u="none" strike="noStrike" kern="1200" cap="none" spc="0" normalizeH="0" baseline="0" noProof="0" dirty="0" err="1">
                <a:ln>
                  <a:noFill/>
                </a:ln>
                <a:solidFill>
                  <a:srgbClr val="000000"/>
                </a:solidFill>
                <a:effectLst/>
                <a:uLnTx/>
                <a:uFillTx/>
                <a:latin typeface="Arial" pitchFamily="34" charset="0"/>
                <a:ea typeface="+mn-ea"/>
                <a:cs typeface="+mn-cs"/>
              </a:rPr>
              <a:t>dvůr</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It is the fourth most common surname in the Czech lands.” </a:t>
            </a:r>
            <a:r>
              <a:rPr kumimoji="0" lang="en-US" sz="700" b="0" i="0" u="none" strike="noStrike" kern="1200" cap="none" spc="0" normalizeH="0" baseline="0" noProof="0" dirty="0">
                <a:ln>
                  <a:noFill/>
                </a:ln>
                <a:solidFill>
                  <a:srgbClr val="000000"/>
                </a:solidFill>
                <a:effectLst/>
                <a:uLnTx/>
                <a:uFillTx/>
                <a:latin typeface="Arial" pitchFamily="34" charset="0"/>
                <a:ea typeface="+mn-ea"/>
                <a:cs typeface="+mn-cs"/>
              </a:rPr>
              <a:t>-- Wikipedia</a:t>
            </a:r>
          </a:p>
        </p:txBody>
      </p:sp>
    </p:spTree>
    <p:extLst>
      <p:ext uri="{BB962C8B-B14F-4D97-AF65-F5344CB8AC3E}">
        <p14:creationId xmlns:p14="http://schemas.microsoft.com/office/powerpoint/2010/main" val="190651405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2016 royalty welcome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35" y="530446"/>
            <a:ext cx="8229600" cy="5480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4098" y="6132678"/>
            <a:ext cx="3711273"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3"/>
              </a:rPr>
              <a:t>Montgomery, Minnesota</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itchFamily="34" charset="0"/>
                <a:ea typeface="+mn-ea"/>
                <a:cs typeface="+mn-cs"/>
                <a:hlinkClick r:id="rId4"/>
              </a:rPr>
              <a:t>Kolacky</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 Days Festival</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est. 1929</a:t>
            </a:r>
          </a:p>
        </p:txBody>
      </p:sp>
      <p:sp>
        <p:nvSpPr>
          <p:cNvPr id="3" name="Rectangle 2"/>
          <p:cNvSpPr/>
          <p:nvPr/>
        </p:nvSpPr>
        <p:spPr>
          <a:xfrm>
            <a:off x="3308575" y="3500904"/>
            <a:ext cx="4872872" cy="243143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rPr>
              <a:t>Motto: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1" u="none" strike="noStrike" kern="1200" cap="none" spc="0" normalizeH="0" baseline="0" noProof="0" dirty="0" err="1">
                <a:ln>
                  <a:noFill/>
                </a:ln>
                <a:solidFill>
                  <a:srgbClr val="FFFFFF"/>
                </a:solidFill>
                <a:effectLst/>
                <a:uLnTx/>
                <a:uFillTx/>
                <a:latin typeface="Arial" pitchFamily="34" charset="0"/>
                <a:ea typeface="+mn-ea"/>
                <a:cs typeface="+mn-cs"/>
              </a:rPr>
              <a:t>Vitáme</a:t>
            </a:r>
            <a:r>
              <a:rPr kumimoji="0" lang="en-US" sz="5400" b="0" i="1"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5400" b="0" i="1" u="none" strike="noStrike" kern="1200" cap="none" spc="0" normalizeH="0" baseline="0" noProof="0" dirty="0" err="1">
                <a:ln>
                  <a:noFill/>
                </a:ln>
                <a:solidFill>
                  <a:srgbClr val="FFFFFF"/>
                </a:solidFill>
                <a:effectLst/>
                <a:uLnTx/>
                <a:uFillTx/>
                <a:latin typeface="Arial" pitchFamily="34" charset="0"/>
                <a:ea typeface="+mn-ea"/>
                <a:cs typeface="+mn-cs"/>
              </a:rPr>
              <a:t>Vás</a:t>
            </a:r>
            <a:r>
              <a:rPr kumimoji="0" lang="en-US" sz="5400" b="0" i="1" u="none" strike="noStrike" kern="1200" cap="none" spc="0" normalizeH="0" baseline="0" noProof="0" dirty="0">
                <a:ln>
                  <a:noFill/>
                </a:ln>
                <a:solidFill>
                  <a:srgbClr val="FFFFFF"/>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Arial" pitchFamily="34" charset="0"/>
                <a:ea typeface="+mn-ea"/>
                <a:cs typeface="+mn-cs"/>
              </a:rPr>
              <a:t>"We welcome you"</a:t>
            </a:r>
            <a:endParaRPr kumimoji="0" lang="en-US" sz="4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422953736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10"/>
            <a:ext cx="7784196" cy="4644555"/>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there are many </a:t>
            </a:r>
            <a:r>
              <a:rPr kumimoji="0" lang="en-US" sz="4000" b="1" i="0" u="none" strike="noStrike" kern="1200" cap="none" spc="0" normalizeH="0" baseline="0" noProof="0" dirty="0" err="1">
                <a:ln>
                  <a:noFill/>
                </a:ln>
                <a:solidFill>
                  <a:srgbClr val="000000"/>
                </a:solidFill>
                <a:effectLst/>
                <a:uLnTx/>
                <a:uFillTx/>
                <a:latin typeface="Arial" pitchFamily="34" charset="0"/>
                <a:ea typeface="+mn-ea"/>
                <a:cs typeface="+mn-cs"/>
              </a:rPr>
              <a:t>microcultures</a:t>
            </a: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 . . . </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for example . . .</a:t>
            </a:r>
          </a:p>
        </p:txBody>
      </p:sp>
    </p:spTree>
    <p:extLst>
      <p:ext uri="{BB962C8B-B14F-4D97-AF65-F5344CB8AC3E}">
        <p14:creationId xmlns:p14="http://schemas.microsoft.com/office/powerpoint/2010/main" val="1029808440"/>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Ely,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8046425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243965"/>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t>are smaller groups with distinct pattern of learned and shared behavior and thinking found within larger cultures such as ethnic groups in localized regions</a:t>
            </a:r>
          </a:p>
          <a:p>
            <a:pPr lvl="1" eaLnBrk="1" hangingPunct="1">
              <a:tabLst>
                <a:tab pos="0" algn="l"/>
              </a:tabLst>
            </a:pPr>
            <a:r>
              <a:rPr lang="en-US" sz="2400" b="1" dirty="0"/>
              <a:t>some people like to think of these as </a:t>
            </a:r>
            <a:br>
              <a:rPr lang="en-US" sz="2400" b="1" dirty="0"/>
            </a:br>
            <a:r>
              <a:rPr lang="en-US" sz="2400" b="1" dirty="0"/>
              <a:t>“local cultures”</a:t>
            </a: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4260A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1648A2-F0C0-E567-683E-10D342F05E1F}"/>
              </a:ext>
            </a:extLst>
          </p:cNvPr>
          <p:cNvPicPr>
            <a:picLocks noChangeAspect="1"/>
          </p:cNvPicPr>
          <p:nvPr/>
        </p:nvPicPr>
        <p:blipFill>
          <a:blip r:embed="rId3"/>
          <a:stretch>
            <a:fillRect/>
          </a:stretch>
        </p:blipFill>
        <p:spPr>
          <a:xfrm>
            <a:off x="2188668" y="196247"/>
            <a:ext cx="4800600" cy="6324716"/>
          </a:xfrm>
          <a:prstGeom prst="rect">
            <a:avLst/>
          </a:prstGeom>
        </p:spPr>
      </p:pic>
      <p:sp>
        <p:nvSpPr>
          <p:cNvPr id="14" name="TextBox 13">
            <a:extLst>
              <a:ext uri="{FF2B5EF4-FFF2-40B4-BE49-F238E27FC236}">
                <a16:creationId xmlns:a16="http://schemas.microsoft.com/office/drawing/2014/main" id="{B25FCD0F-1218-DF10-ED99-346369835F7E}"/>
              </a:ext>
            </a:extLst>
          </p:cNvPr>
          <p:cNvSpPr txBox="1"/>
          <p:nvPr/>
        </p:nvSpPr>
        <p:spPr>
          <a:xfrm>
            <a:off x="1783974" y="6232316"/>
            <a:ext cx="5611906" cy="307777"/>
          </a:xfrm>
          <a:prstGeom prst="rect">
            <a:avLst/>
          </a:prstGeom>
          <a:noFill/>
        </p:spPr>
        <p:txBody>
          <a:bodyPr wrap="square">
            <a:spAutoFit/>
          </a:bodyPr>
          <a:lstStyle/>
          <a:p>
            <a:pPr algn="ctr"/>
            <a:r>
              <a:rPr lang="en-US" sz="1400" dirty="0"/>
              <a:t>A "Taste of Slovenia" Event Branch 23 Ely, Minnesota</a:t>
            </a:r>
          </a:p>
        </p:txBody>
      </p:sp>
    </p:spTree>
    <p:extLst>
      <p:ext uri="{BB962C8B-B14F-4D97-AF65-F5344CB8AC3E}">
        <p14:creationId xmlns:p14="http://schemas.microsoft.com/office/powerpoint/2010/main" val="326451015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Greenwood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31 May 2018</a:t>
            </a:r>
          </a:p>
        </p:txBody>
      </p:sp>
      <p:sp>
        <p:nvSpPr>
          <p:cNvPr id="5" name="Rectangle 4"/>
          <p:cNvSpPr/>
          <p:nvPr/>
        </p:nvSpPr>
        <p:spPr>
          <a:xfrm>
            <a:off x="325754" y="1400470"/>
            <a:ext cx="2034210" cy="1200329"/>
          </a:xfrm>
          <a:prstGeom prst="rect">
            <a:avLst/>
          </a:prstGeom>
          <a:noFill/>
          <a:ln w="38100">
            <a:no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uLnTx/>
                <a:uFillTx/>
                <a:latin typeface="Arial" pitchFamily="34" charset="0"/>
                <a:ea typeface="+mn-ea"/>
                <a:cs typeface="+mn-cs"/>
              </a:rPr>
              <a:t>potica</a:t>
            </a:r>
            <a:endParaRPr kumimoji="0" lang="en-US" sz="2400" b="1" i="1"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featured in</a:t>
            </a:r>
          </a:p>
        </p:txBody>
      </p:sp>
    </p:spTree>
    <p:extLst>
      <p:ext uri="{BB962C8B-B14F-4D97-AF65-F5344CB8AC3E}">
        <p14:creationId xmlns:p14="http://schemas.microsoft.com/office/powerpoint/2010/main" val="288451715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Slovenia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383504" y="4355426"/>
            <a:ext cx="8425384" cy="1292662"/>
          </a:xfrm>
          <a:prstGeom prst="rect">
            <a:avLst/>
          </a:prstGeom>
          <a:solidFill>
            <a:srgbClr val="FFFFFF"/>
          </a:solidFill>
          <a:ln w="38100">
            <a:solidFill>
              <a:schemeClr val="accent6">
                <a:lumMod val="75000"/>
              </a:schemeClr>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err="1">
                <a:ln>
                  <a:noFill/>
                </a:ln>
                <a:solidFill>
                  <a:srgbClr val="800000"/>
                </a:solidFill>
                <a:effectLst/>
                <a:uLnTx/>
                <a:uFillTx/>
                <a:latin typeface="Arial" pitchFamily="34" charset="0"/>
                <a:ea typeface="+mn-ea"/>
                <a:cs typeface="+mn-cs"/>
              </a:rPr>
              <a:t>potica</a:t>
            </a:r>
            <a:r>
              <a:rPr kumimoji="0" lang="en-US" sz="5400" b="1" i="1" u="none" strike="noStrike" kern="1200" cap="none" spc="0" normalizeH="0" baseline="0" noProof="0" dirty="0">
                <a:ln>
                  <a:noFill/>
                </a:ln>
                <a:solidFill>
                  <a:srgbClr val="800000"/>
                </a:solidFill>
                <a:effectLst/>
                <a:uLnTx/>
                <a:uFillTx/>
                <a:latin typeface="Arial" pitchFamily="34" charset="0"/>
                <a:ea typeface="+mn-ea"/>
                <a:cs typeface="+mn-cs"/>
              </a:rPr>
              <a:t>, </a:t>
            </a:r>
            <a:r>
              <a:rPr kumimoji="0" lang="en-US" sz="5400" b="1" i="0" u="none" strike="noStrike" kern="1200" cap="none" spc="0" normalizeH="0" baseline="0" noProof="0" dirty="0">
                <a:ln>
                  <a:noFill/>
                </a:ln>
                <a:solidFill>
                  <a:srgbClr val="800000"/>
                </a:solidFill>
                <a:effectLst/>
                <a:uLnTx/>
                <a:uFillTx/>
                <a:latin typeface="Arial" pitchFamily="34" charset="0"/>
                <a:ea typeface="+mn-ea"/>
                <a:cs typeface="+mn-cs"/>
              </a:rPr>
              <a:t>a Slovenian treat</a:t>
            </a:r>
            <a:endParaRPr kumimoji="0" lang="en-US" sz="2000" b="1" i="1" u="none" strike="noStrike" kern="1200" cap="none" spc="0" normalizeH="0" baseline="0" noProof="0" dirty="0">
              <a:ln>
                <a:noFill/>
              </a:ln>
              <a:solidFill>
                <a:srgbClr val="8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6695165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66775"/>
            <a:ext cx="8674100" cy="56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123338" y="1199634"/>
            <a:ext cx="10695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Slovenia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73" name="Picture 9" descr="Flag of Slove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0825"/>
            <a:ext cx="1905000" cy="952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69719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https://img.washingtonpost.com/wp-apps/imrs.php?src=https://img.washingtonpost.com/news/in-sight/wp-content/uploads/sites/35/2017/06/Melania-Home-town-01.jpg&amp;w=14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02104"/>
            <a:ext cx="9144000" cy="60939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67429" y="5816084"/>
            <a:ext cx="4211409"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3600" b="1" i="0" u="none" strike="noStrike" kern="1200" cap="none" spc="0" normalizeH="0" baseline="0" noProof="0" dirty="0" err="1">
                <a:ln>
                  <a:noFill/>
                </a:ln>
                <a:solidFill>
                  <a:srgbClr val="FFFFFF"/>
                </a:solidFill>
                <a:effectLst/>
                <a:uLnTx/>
                <a:uFillTx/>
                <a:latin typeface="Arial" pitchFamily="34" charset="0"/>
                <a:ea typeface="+mn-ea"/>
                <a:cs typeface="+mn-cs"/>
              </a:rPr>
              <a:t>Sevnica</a:t>
            </a: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 Slovenia</a:t>
            </a:r>
          </a:p>
        </p:txBody>
      </p:sp>
      <p:pic>
        <p:nvPicPr>
          <p:cNvPr id="1028" name="Picture 4" descr="Flag of Slovenia.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 y="639763"/>
            <a:ext cx="2428875" cy="12192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66168" y="6501884"/>
            <a:ext cx="6252032" cy="21544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hlinkClick r:id="rId5"/>
              </a:rPr>
              <a:t>https://www.washingtonpost.com/news/in-sight/wp/2017/06/19/inside-melania-trumps-home-town/?utm_term=.f78c5c044104</a:t>
            </a:r>
            <a:endPar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5499219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1466168" y="6501884"/>
            <a:ext cx="6252032" cy="21544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https://www.washingtonpost.com/news/in-sight/wp/2017/06/19/inside-melania-trumps-home-town/?utm_term=.f78c5c044104</a:t>
            </a:r>
            <a:endPar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4" y="361950"/>
            <a:ext cx="9144000" cy="609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05342" y="5587484"/>
            <a:ext cx="3535584"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t>hometown of </a:t>
            </a:r>
            <a:b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Melania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Knauss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Trump</a:t>
            </a:r>
            <a:endPar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0299642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275" y="177733"/>
            <a:ext cx="4279451" cy="6426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11513" y="6609606"/>
            <a:ext cx="3961342" cy="21544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hlinkClick r:id="rId4"/>
              </a:rPr>
              <a:t>https://commons.wikimedia.org/wiki/File:Melania_Trump_Official_Portrait.jpg</a:t>
            </a:r>
            <a:endParaRPr kumimoji="0" lang="en-US" sz="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1" name="Rectangle 10"/>
          <p:cNvSpPr/>
          <p:nvPr/>
        </p:nvSpPr>
        <p:spPr>
          <a:xfrm>
            <a:off x="2805342" y="5797034"/>
            <a:ext cx="3535583"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Melania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Knauss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Trump</a:t>
            </a:r>
            <a:endPar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80429509"/>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3234913"/>
            <a:ext cx="6908800"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Duluth,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55209451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134A52"/>
        </a:solidFill>
        <a:effectLst/>
      </p:bgPr>
    </p:bg>
    <p:spTree>
      <p:nvGrpSpPr>
        <p:cNvPr id="1" name=""/>
        <p:cNvGrpSpPr/>
        <p:nvPr/>
      </p:nvGrpSpPr>
      <p:grpSpPr>
        <a:xfrm>
          <a:off x="0" y="0"/>
          <a:ext cx="0" cy="0"/>
          <a:chOff x="0" y="0"/>
          <a:chExt cx="0" cy="0"/>
        </a:xfrm>
      </p:grpSpPr>
      <p:pic>
        <p:nvPicPr>
          <p:cNvPr id="4" name="Picture 3" descr="A blue and white graphic design">
            <a:extLst>
              <a:ext uri="{FF2B5EF4-FFF2-40B4-BE49-F238E27FC236}">
                <a16:creationId xmlns:a16="http://schemas.microsoft.com/office/drawing/2014/main" id="{F8154FA0-E631-A625-58AA-E58A4A7C1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28600"/>
            <a:ext cx="6400800" cy="6400800"/>
          </a:xfrm>
          <a:prstGeom prst="rect">
            <a:avLst/>
          </a:prstGeom>
        </p:spPr>
      </p:pic>
    </p:spTree>
    <p:extLst>
      <p:ext uri="{BB962C8B-B14F-4D97-AF65-F5344CB8AC3E}">
        <p14:creationId xmlns:p14="http://schemas.microsoft.com/office/powerpoint/2010/main" val="207154314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134A52"/>
        </a:solidFill>
        <a:effectLst/>
      </p:bgPr>
    </p:bg>
    <p:spTree>
      <p:nvGrpSpPr>
        <p:cNvPr id="1" name=""/>
        <p:cNvGrpSpPr/>
        <p:nvPr/>
      </p:nvGrpSpPr>
      <p:grpSpPr>
        <a:xfrm>
          <a:off x="0" y="0"/>
          <a:ext cx="0" cy="0"/>
          <a:chOff x="0" y="0"/>
          <a:chExt cx="0" cy="0"/>
        </a:xfrm>
      </p:grpSpPr>
      <p:pic>
        <p:nvPicPr>
          <p:cNvPr id="6" name="Picture 5" descr="An old person playing an accordion">
            <a:extLst>
              <a:ext uri="{FF2B5EF4-FFF2-40B4-BE49-F238E27FC236}">
                <a16:creationId xmlns:a16="http://schemas.microsoft.com/office/drawing/2014/main" id="{B848598F-FB1C-3766-8460-801E37E7C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28600"/>
            <a:ext cx="6400800" cy="6400800"/>
          </a:xfrm>
          <a:prstGeom prst="rect">
            <a:avLst/>
          </a:prstGeom>
        </p:spPr>
      </p:pic>
    </p:spTree>
    <p:extLst>
      <p:ext uri="{BB962C8B-B14F-4D97-AF65-F5344CB8AC3E}">
        <p14:creationId xmlns:p14="http://schemas.microsoft.com/office/powerpoint/2010/main" val="207198466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idx="4294967295"/>
          </p:nvPr>
        </p:nvSpPr>
        <p:spPr>
          <a:xfrm>
            <a:off x="457200" y="798513"/>
            <a:ext cx="8229600" cy="1143000"/>
          </a:xfrm>
        </p:spPr>
        <p:txBody>
          <a:bodyPr/>
          <a:lstStyle/>
          <a:p>
            <a:pPr eaLnBrk="1" hangingPunct="1"/>
            <a:r>
              <a:rPr lang="en-US" sz="4800" b="1">
                <a:solidFill>
                  <a:schemeClr val="tx1"/>
                </a:solidFill>
              </a:rPr>
              <a:t>The Concept of Culture</a:t>
            </a:r>
          </a:p>
        </p:txBody>
      </p:sp>
      <p:sp>
        <p:nvSpPr>
          <p:cNvPr id="38915" name="Rectangle 3"/>
          <p:cNvSpPr>
            <a:spLocks noGrp="1" noChangeArrowheads="1"/>
          </p:cNvSpPr>
          <p:nvPr>
            <p:ph type="subTitle" idx="4294967295"/>
          </p:nvPr>
        </p:nvSpPr>
        <p:spPr>
          <a:xfrm>
            <a:off x="900165" y="2452693"/>
            <a:ext cx="7329487" cy="3367076"/>
          </a:xfrm>
        </p:spPr>
        <p:txBody>
          <a:bodyPr>
            <a:spAutoFit/>
          </a:bodyPr>
          <a:lstStyle/>
          <a:p>
            <a:pPr eaLnBrk="1" hangingPunct="1">
              <a:lnSpc>
                <a:spcPct val="80000"/>
              </a:lnSpc>
              <a:tabLst>
                <a:tab pos="0" algn="l"/>
              </a:tabLst>
            </a:pPr>
            <a:r>
              <a:rPr lang="en-US" b="1" i="1" dirty="0" err="1">
                <a:solidFill>
                  <a:srgbClr val="FF1B36"/>
                </a:solidFill>
              </a:rPr>
              <a:t>microculture</a:t>
            </a:r>
            <a:endParaRPr lang="en-US" b="1" i="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BADDE1"/>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BADDE1"/>
                </a:solidFill>
              </a:rPr>
              <a:t>some people like to think of these as </a:t>
            </a:r>
            <a:br>
              <a:rPr lang="en-US" sz="2400" b="1" dirty="0">
                <a:solidFill>
                  <a:srgbClr val="BADDE1"/>
                </a:solidFill>
              </a:rPr>
            </a:br>
            <a:r>
              <a:rPr lang="en-US" sz="3200" b="1" dirty="0"/>
              <a:t>“local cultures”</a:t>
            </a:r>
            <a:endParaRPr lang="en-US" sz="2400" b="1" dirty="0"/>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D4F72-F50B-1669-F9D9-9129DCA56E29}"/>
              </a:ext>
            </a:extLst>
          </p:cNvPr>
          <p:cNvPicPr>
            <a:picLocks noChangeAspect="1"/>
          </p:cNvPicPr>
          <p:nvPr/>
        </p:nvPicPr>
        <p:blipFill>
          <a:blip r:embed="rId3"/>
          <a:stretch>
            <a:fillRect/>
          </a:stretch>
        </p:blipFill>
        <p:spPr>
          <a:xfrm>
            <a:off x="-1" y="484095"/>
            <a:ext cx="9119423" cy="6373906"/>
          </a:xfrm>
          <a:prstGeom prst="rect">
            <a:avLst/>
          </a:prstGeom>
        </p:spPr>
      </p:pic>
      <p:sp>
        <p:nvSpPr>
          <p:cNvPr id="4" name="TextBox 3">
            <a:extLst>
              <a:ext uri="{FF2B5EF4-FFF2-40B4-BE49-F238E27FC236}">
                <a16:creationId xmlns:a16="http://schemas.microsoft.com/office/drawing/2014/main" id="{2E28EC03-7A64-E6ED-9736-FEC49B9724C1}"/>
              </a:ext>
            </a:extLst>
          </p:cNvPr>
          <p:cNvSpPr txBox="1"/>
          <p:nvPr/>
        </p:nvSpPr>
        <p:spPr>
          <a:xfrm>
            <a:off x="2286000" y="5804233"/>
            <a:ext cx="45720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Arial" pitchFamily="34" charset="0"/>
                <a:ea typeface="+mn-ea"/>
                <a:cs typeface="+mn-cs"/>
              </a:rPr>
              <a:t>Salolampi</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 the Concordia Finnish Language, Near Bemidji, MN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6" name="Text Box 2">
            <a:extLst>
              <a:ext uri="{FF2B5EF4-FFF2-40B4-BE49-F238E27FC236}">
                <a16:creationId xmlns:a16="http://schemas.microsoft.com/office/drawing/2014/main" id="{02EC8521-3FE7-6547-15CE-A2E8905FD034}"/>
              </a:ext>
            </a:extLst>
          </p:cNvPr>
          <p:cNvSpPr txBox="1">
            <a:spLocks noChangeArrowheads="1"/>
          </p:cNvSpPr>
          <p:nvPr/>
        </p:nvSpPr>
        <p:spPr bwMode="auto">
          <a:xfrm>
            <a:off x="2872114" y="6498052"/>
            <a:ext cx="339387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hlinkClick r:id="rId4"/>
              </a:rPr>
              <a:t>https://www.concordialanguagevillages.org/languages/finnish</a:t>
            </a:r>
            <a:endPar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2841953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35094"/>
        </a:solidFill>
        <a:effectLst/>
      </p:bgPr>
    </p:bg>
    <p:spTree>
      <p:nvGrpSpPr>
        <p:cNvPr id="1" name=""/>
        <p:cNvGrpSpPr/>
        <p:nvPr/>
      </p:nvGrpSpPr>
      <p:grpSpPr>
        <a:xfrm>
          <a:off x="0" y="0"/>
          <a:ext cx="0" cy="0"/>
          <a:chOff x="0" y="0"/>
          <a:chExt cx="0" cy="0"/>
        </a:xfrm>
      </p:grpSpPr>
      <p:pic>
        <p:nvPicPr>
          <p:cNvPr id="3" name="Picture 2" descr="A white bridge with a yellow cross on a blue background&#10;&#10;Description automatically generated">
            <a:extLst>
              <a:ext uri="{FF2B5EF4-FFF2-40B4-BE49-F238E27FC236}">
                <a16:creationId xmlns:a16="http://schemas.microsoft.com/office/drawing/2014/main" id="{1460E57A-B74E-0924-FDCC-E75A9584C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512"/>
            <a:ext cx="9144000" cy="5406976"/>
          </a:xfrm>
          <a:prstGeom prst="rect">
            <a:avLst/>
          </a:prstGeom>
        </p:spPr>
      </p:pic>
    </p:spTree>
    <p:extLst>
      <p:ext uri="{BB962C8B-B14F-4D97-AF65-F5344CB8AC3E}">
        <p14:creationId xmlns:p14="http://schemas.microsoft.com/office/powerpoint/2010/main" val="621089013"/>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1A2738"/>
        </a:solidFill>
        <a:effectLst/>
      </p:bgPr>
    </p:bg>
    <p:spTree>
      <p:nvGrpSpPr>
        <p:cNvPr id="1" name=""/>
        <p:cNvGrpSpPr/>
        <p:nvPr/>
      </p:nvGrpSpPr>
      <p:grpSpPr>
        <a:xfrm>
          <a:off x="0" y="0"/>
          <a:ext cx="0" cy="0"/>
          <a:chOff x="0" y="0"/>
          <a:chExt cx="0" cy="0"/>
        </a:xfrm>
      </p:grpSpPr>
      <p:pic>
        <p:nvPicPr>
          <p:cNvPr id="4" name="Picture 3" descr="A blue sign with text on it&#10;&#10;Description automatically generated">
            <a:extLst>
              <a:ext uri="{FF2B5EF4-FFF2-40B4-BE49-F238E27FC236}">
                <a16:creationId xmlns:a16="http://schemas.microsoft.com/office/drawing/2014/main" id="{6EDDB4C5-9702-CB03-51E5-36443FB5E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2" y="265015"/>
            <a:ext cx="6581775" cy="6076950"/>
          </a:xfrm>
          <a:prstGeom prst="rect">
            <a:avLst/>
          </a:prstGeom>
        </p:spPr>
      </p:pic>
      <p:sp>
        <p:nvSpPr>
          <p:cNvPr id="5" name="TextBox 4">
            <a:extLst>
              <a:ext uri="{FF2B5EF4-FFF2-40B4-BE49-F238E27FC236}">
                <a16:creationId xmlns:a16="http://schemas.microsoft.com/office/drawing/2014/main" id="{2F106CA6-A6AB-E235-2BB7-5D6AAFFBC455}"/>
              </a:ext>
            </a:extLst>
          </p:cNvPr>
          <p:cNvSpPr txBox="1"/>
          <p:nvPr/>
        </p:nvSpPr>
        <p:spPr>
          <a:xfrm>
            <a:off x="2286000" y="6135926"/>
            <a:ext cx="4572000" cy="707886"/>
          </a:xfrm>
          <a:prstGeom prst="rect">
            <a:avLst/>
          </a:prstGeom>
          <a:noFill/>
        </p:spPr>
        <p:txBody>
          <a:bodyPr wrap="square">
            <a:spAutoFit/>
          </a:bodyPr>
          <a:lstStyle/>
          <a:p>
            <a:pPr algn="ctr"/>
            <a:r>
              <a:rPr lang="en-US" sz="2000" b="1" dirty="0">
                <a:solidFill>
                  <a:srgbClr val="FF0000"/>
                </a:solidFill>
              </a:rPr>
              <a:t>Sign in Scandia, MN.</a:t>
            </a:r>
          </a:p>
          <a:p>
            <a:pPr algn="ctr"/>
            <a:r>
              <a:rPr lang="en-US" sz="2000" b="1" dirty="0">
                <a:solidFill>
                  <a:srgbClr val="FF0000"/>
                </a:solidFill>
                <a:hlinkClick r:id="rId4">
                  <a:extLst>
                    <a:ext uri="{A12FA001-AC4F-418D-AE19-62706E023703}">
                      <ahyp:hlinkClr xmlns:ahyp="http://schemas.microsoft.com/office/drawing/2018/hyperlinkcolor" val="tx"/>
                    </a:ext>
                  </a:extLst>
                </a:hlinkClick>
              </a:rPr>
              <a:t>Swedish Cultural Society of Duluth</a:t>
            </a:r>
            <a:endParaRPr lang="en-US" sz="2000" b="1" dirty="0">
              <a:solidFill>
                <a:srgbClr val="FF0000"/>
              </a:solidFill>
            </a:endParaRPr>
          </a:p>
        </p:txBody>
      </p:sp>
    </p:spTree>
    <p:extLst>
      <p:ext uri="{BB962C8B-B14F-4D97-AF65-F5344CB8AC3E}">
        <p14:creationId xmlns:p14="http://schemas.microsoft.com/office/powerpoint/2010/main" val="747996590"/>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8" name="Picture 4" descr="http://www.duluthbudgeteer.com/sites/default/files/styles/16x9_860/public/field/image/0925.F.DBN_.BeaOjakangas.BeaInKitchen.JPG?itok=2C9tW0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93700"/>
            <a:ext cx="9144000" cy="61621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5189835"/>
            <a:ext cx="834390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Duluthian</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Beatrice </a:t>
            </a: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Ojakangas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inducted into the Scandinavian-American Hall of Fame </a:t>
            </a:r>
          </a:p>
        </p:txBody>
      </p:sp>
      <p:pic>
        <p:nvPicPr>
          <p:cNvPr id="11270" name="Picture 6" descr="Flag of Fin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1222374"/>
            <a:ext cx="1905000" cy="11715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01733" y="2444234"/>
            <a:ext cx="94128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85CF4"/>
                </a:solidFill>
                <a:effectLst/>
                <a:uLnTx/>
                <a:uFillTx/>
                <a:latin typeface="Arial" pitchFamily="34" charset="0"/>
                <a:ea typeface="+mn-ea"/>
                <a:cs typeface="+mn-cs"/>
              </a:rPr>
              <a:t>Finland</a:t>
            </a:r>
          </a:p>
        </p:txBody>
      </p:sp>
      <p:sp>
        <p:nvSpPr>
          <p:cNvPr id="7" name="Text Box 2"/>
          <p:cNvSpPr txBox="1">
            <a:spLocks noChangeArrowheads="1"/>
          </p:cNvSpPr>
          <p:nvPr/>
        </p:nvSpPr>
        <p:spPr bwMode="auto">
          <a:xfrm>
            <a:off x="2252556" y="6551842"/>
            <a:ext cx="46330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http://www.duluthbudgeteer.com/community/4121672-simple-cooking-leads-success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01711209"/>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94969" y="119213"/>
            <a:ext cx="8672050" cy="6598913"/>
          </a:xfrm>
          <a:prstGeom prst="rect">
            <a:avLst/>
          </a:prstGeom>
        </p:spPr>
      </p:pic>
      <p:sp>
        <p:nvSpPr>
          <p:cNvPr id="8" name="Text Box 2"/>
          <p:cNvSpPr txBox="1">
            <a:spLocks noChangeArrowheads="1"/>
          </p:cNvSpPr>
          <p:nvPr/>
        </p:nvSpPr>
        <p:spPr bwMode="auto">
          <a:xfrm>
            <a:off x="4735414" y="6296202"/>
            <a:ext cx="25186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https://www.swedishculturalsociety.org/lucia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4692048"/>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5E5442"/>
        </a:solidFill>
        <a:effectLst/>
      </p:bgPr>
    </p:bg>
    <p:spTree>
      <p:nvGrpSpPr>
        <p:cNvPr id="1" name=""/>
        <p:cNvGrpSpPr/>
        <p:nvPr/>
      </p:nvGrpSpPr>
      <p:grpSpPr>
        <a:xfrm>
          <a:off x="0" y="0"/>
          <a:ext cx="0" cy="0"/>
          <a:chOff x="0" y="0"/>
          <a:chExt cx="0" cy="0"/>
        </a:xfrm>
      </p:grpSpPr>
      <p:pic>
        <p:nvPicPr>
          <p:cNvPr id="3" name="Picture 2" descr="A table with food on it&#10;&#10;Description automatically generated">
            <a:extLst>
              <a:ext uri="{FF2B5EF4-FFF2-40B4-BE49-F238E27FC236}">
                <a16:creationId xmlns:a16="http://schemas.microsoft.com/office/drawing/2014/main" id="{048F0292-5853-49CF-96FE-13B4C9CA9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857" y="0"/>
            <a:ext cx="5116286" cy="6858000"/>
          </a:xfrm>
          <a:prstGeom prst="rect">
            <a:avLst/>
          </a:prstGeom>
        </p:spPr>
      </p:pic>
      <p:sp>
        <p:nvSpPr>
          <p:cNvPr id="6" name="TextBox 5">
            <a:extLst>
              <a:ext uri="{FF2B5EF4-FFF2-40B4-BE49-F238E27FC236}">
                <a16:creationId xmlns:a16="http://schemas.microsoft.com/office/drawing/2014/main" id="{4928FA49-4CF9-FF09-02B2-AB50B555C545}"/>
              </a:ext>
            </a:extLst>
          </p:cNvPr>
          <p:cNvSpPr txBox="1"/>
          <p:nvPr/>
        </p:nvSpPr>
        <p:spPr>
          <a:xfrm>
            <a:off x="2286000" y="6243506"/>
            <a:ext cx="4572000" cy="400110"/>
          </a:xfrm>
          <a:prstGeom prst="rect">
            <a:avLst/>
          </a:prstGeom>
          <a:noFill/>
        </p:spPr>
        <p:txBody>
          <a:bodyPr wrap="square">
            <a:spAutoFit/>
          </a:bodyPr>
          <a:lstStyle/>
          <a:p>
            <a:pPr algn="ctr"/>
            <a:r>
              <a:rPr lang="en-US" sz="2000" b="1" dirty="0">
                <a:solidFill>
                  <a:srgbClr val="FF0000"/>
                </a:solidFill>
                <a:hlinkClick r:id="rId4">
                  <a:extLst>
                    <a:ext uri="{A12FA001-AC4F-418D-AE19-62706E023703}">
                      <ahyp:hlinkClr xmlns:ahyp="http://schemas.microsoft.com/office/drawing/2018/hyperlinkcolor" val="tx"/>
                    </a:ext>
                  </a:extLst>
                </a:hlinkClick>
              </a:rPr>
              <a:t>Swedish Cultural Society of Duluth</a:t>
            </a:r>
            <a:endParaRPr lang="en-US" sz="2000" b="1" dirty="0">
              <a:solidFill>
                <a:srgbClr val="FF0000"/>
              </a:solidFill>
            </a:endParaRPr>
          </a:p>
        </p:txBody>
      </p:sp>
    </p:spTree>
    <p:extLst>
      <p:ext uri="{BB962C8B-B14F-4D97-AF65-F5344CB8AC3E}">
        <p14:creationId xmlns:p14="http://schemas.microsoft.com/office/powerpoint/2010/main" val="144384152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916727" y="6551842"/>
            <a:ext cx="53046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http://www.duluthnewstribune.com/pursuits/scrapbook/3895745-linnea-hinkel-chosen-santa-lucia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077" y="109538"/>
            <a:ext cx="744395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descr="Flag of Sweden.  Click for national anth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7"/>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74925308"/>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E9DADE"/>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green and white sign with a green border and a green and white text&#10;&#10;Description automatically generated">
            <a:extLst>
              <a:ext uri="{FF2B5EF4-FFF2-40B4-BE49-F238E27FC236}">
                <a16:creationId xmlns:a16="http://schemas.microsoft.com/office/drawing/2014/main" id="{E35F0266-03F2-F7D9-A93B-512BE49E7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053" y="327260"/>
            <a:ext cx="5120640" cy="6400800"/>
          </a:xfrm>
          <a:prstGeom prst="rect">
            <a:avLst/>
          </a:prstGeom>
        </p:spPr>
      </p:pic>
      <p:sp>
        <p:nvSpPr>
          <p:cNvPr id="5" name="Text Box 2">
            <a:extLst>
              <a:ext uri="{FF2B5EF4-FFF2-40B4-BE49-F238E27FC236}">
                <a16:creationId xmlns:a16="http://schemas.microsoft.com/office/drawing/2014/main" id="{7F6B398E-7D5D-A685-506C-039306158325}"/>
              </a:ext>
            </a:extLst>
          </p:cNvPr>
          <p:cNvSpPr txBox="1">
            <a:spLocks noChangeArrowheads="1"/>
          </p:cNvSpPr>
          <p:nvPr/>
        </p:nvSpPr>
        <p:spPr bwMode="auto">
          <a:xfrm>
            <a:off x="3143024"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6"/>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701038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143024"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descr="Flag of Sweden.  Click for national anth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descr="Diagram, text, letter&#10;&#10;Description automatically generated">
            <a:extLst>
              <a:ext uri="{FF2B5EF4-FFF2-40B4-BE49-F238E27FC236}">
                <a16:creationId xmlns:a16="http://schemas.microsoft.com/office/drawing/2014/main" id="{79E12519-FD41-D2E9-87D8-87A16E1844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3150" y="444500"/>
            <a:ext cx="4457700" cy="5943600"/>
          </a:xfrm>
          <a:prstGeom prst="rect">
            <a:avLst/>
          </a:prstGeom>
        </p:spPr>
      </p:pic>
    </p:spTree>
    <p:extLst>
      <p:ext uri="{BB962C8B-B14F-4D97-AF65-F5344CB8AC3E}">
        <p14:creationId xmlns:p14="http://schemas.microsoft.com/office/powerpoint/2010/main" val="337288164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8" name="Picture 7" descr="A child holding a tray with a cup and a teapot&#10;&#10;Description automatically generated">
            <a:extLst>
              <a:ext uri="{FF2B5EF4-FFF2-40B4-BE49-F238E27FC236}">
                <a16:creationId xmlns:a16="http://schemas.microsoft.com/office/drawing/2014/main" id="{005B3805-FBDE-DD0A-B651-D6C49E159B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503" y="1"/>
            <a:ext cx="5143500" cy="6858000"/>
          </a:xfrm>
          <a:prstGeom prst="rect">
            <a:avLst/>
          </a:prstGeom>
        </p:spPr>
      </p:pic>
      <p:sp>
        <p:nvSpPr>
          <p:cNvPr id="10" name="TextBox 9">
            <a:extLst>
              <a:ext uri="{FF2B5EF4-FFF2-40B4-BE49-F238E27FC236}">
                <a16:creationId xmlns:a16="http://schemas.microsoft.com/office/drawing/2014/main" id="{BCC12463-E284-968A-7D4F-786306E63584}"/>
              </a:ext>
            </a:extLst>
          </p:cNvPr>
          <p:cNvSpPr txBox="1"/>
          <p:nvPr/>
        </p:nvSpPr>
        <p:spPr>
          <a:xfrm>
            <a:off x="2286000" y="5831127"/>
            <a:ext cx="4572000" cy="984885"/>
          </a:xfrm>
          <a:prstGeom prst="rect">
            <a:avLst/>
          </a:prstGeom>
          <a:noFill/>
        </p:spPr>
        <p:txBody>
          <a:bodyPr wrap="square">
            <a:spAutoFit/>
          </a:bodyPr>
          <a:lstStyle/>
          <a:p>
            <a:pPr algn="ctr"/>
            <a:r>
              <a:rPr lang="pt-BR" sz="2000" b="1" dirty="0">
                <a:solidFill>
                  <a:srgbClr val="FF0000"/>
                </a:solidFill>
              </a:rPr>
              <a:t>2023 Lucia Greta Jablonski</a:t>
            </a:r>
          </a:p>
          <a:p>
            <a:pPr algn="ctr"/>
            <a:r>
              <a:rPr lang="en-US" sz="2000" b="1" dirty="0">
                <a:solidFill>
                  <a:srgbClr val="FF0000"/>
                </a:solidFill>
                <a:hlinkClick r:id="rId6">
                  <a:extLst>
                    <a:ext uri="{A12FA001-AC4F-418D-AE19-62706E023703}">
                      <ahyp:hlinkClr xmlns:ahyp="http://schemas.microsoft.com/office/drawing/2018/hyperlinkcolor" val="tx"/>
                    </a:ext>
                  </a:extLst>
                </a:hlinkClick>
              </a:rPr>
              <a:t>Swedish Cultural Society of Duluth</a:t>
            </a:r>
            <a:endParaRPr lang="en-US" sz="2000" b="1" dirty="0">
              <a:solidFill>
                <a:srgbClr val="FF0000"/>
              </a:solidFill>
            </a:endParaRPr>
          </a:p>
          <a:p>
            <a:endParaRPr lang="en-US" dirty="0"/>
          </a:p>
        </p:txBody>
      </p:sp>
      <p:sp>
        <p:nvSpPr>
          <p:cNvPr id="11" name="Text Box 2">
            <a:extLst>
              <a:ext uri="{FF2B5EF4-FFF2-40B4-BE49-F238E27FC236}">
                <a16:creationId xmlns:a16="http://schemas.microsoft.com/office/drawing/2014/main" id="{FE1F75F8-64DD-517B-4141-C5857ACBB657}"/>
              </a:ext>
            </a:extLst>
          </p:cNvPr>
          <p:cNvSpPr txBox="1">
            <a:spLocks noChangeArrowheads="1"/>
          </p:cNvSpPr>
          <p:nvPr/>
        </p:nvSpPr>
        <p:spPr bwMode="auto">
          <a:xfrm>
            <a:off x="3143021" y="6551842"/>
            <a:ext cx="28520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7"/>
              </a:rPr>
              <a:t>https://www.facebook.com/Swedishculturalsociety/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3336128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962927409"/>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1E1A13"/>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2" name="Picture 11" descr="A poster for a festival&#10;&#10;Description automatically generated">
            <a:extLst>
              <a:ext uri="{FF2B5EF4-FFF2-40B4-BE49-F238E27FC236}">
                <a16:creationId xmlns:a16="http://schemas.microsoft.com/office/drawing/2014/main" id="{2F3A53B1-DD09-A559-DC35-919532BF4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2050" y="151042"/>
            <a:ext cx="4946073" cy="6400800"/>
          </a:xfrm>
          <a:prstGeom prst="rect">
            <a:avLst/>
          </a:prstGeom>
        </p:spPr>
      </p:pic>
      <p:sp>
        <p:nvSpPr>
          <p:cNvPr id="14" name="Text Box 2">
            <a:extLst>
              <a:ext uri="{FF2B5EF4-FFF2-40B4-BE49-F238E27FC236}">
                <a16:creationId xmlns:a16="http://schemas.microsoft.com/office/drawing/2014/main" id="{A04CA75C-C6FA-98D3-086D-69053DA4A0B9}"/>
              </a:ext>
            </a:extLst>
          </p:cNvPr>
          <p:cNvSpPr txBox="1">
            <a:spLocks noChangeArrowheads="1"/>
          </p:cNvSpPr>
          <p:nvPr/>
        </p:nvSpPr>
        <p:spPr bwMode="auto">
          <a:xfrm>
            <a:off x="2134733" y="6609592"/>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6"/>
              </a:rPr>
              <a:t>https://www.facebook.com/p/Sami-Cultural-Center-of-North-America-100064257266401/</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326019161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40006"/>
        </a:solidFill>
        <a:effectLst/>
      </p:bgPr>
    </p:bg>
    <p:spTree>
      <p:nvGrpSpPr>
        <p:cNvPr id="1" name=""/>
        <p:cNvGrpSpPr/>
        <p:nvPr/>
      </p:nvGrpSpPr>
      <p:grpSpPr>
        <a:xfrm>
          <a:off x="0" y="0"/>
          <a:ext cx="0" cy="0"/>
          <a:chOff x="0" y="0"/>
          <a:chExt cx="0" cy="0"/>
        </a:xfrm>
      </p:grpSpPr>
      <p:pic>
        <p:nvPicPr>
          <p:cNvPr id="18434" name="Picture 2" descr="Flag of Sweden.  Click for national an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A colorful art piece of artwork">
            <a:extLst>
              <a:ext uri="{FF2B5EF4-FFF2-40B4-BE49-F238E27FC236}">
                <a16:creationId xmlns:a16="http://schemas.microsoft.com/office/drawing/2014/main" id="{C4E46B45-2D81-311A-6235-E69CE7D08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0268"/>
            <a:ext cx="9144000" cy="5116711"/>
          </a:xfrm>
          <a:prstGeom prst="rect">
            <a:avLst/>
          </a:prstGeom>
        </p:spPr>
      </p:pic>
      <p:sp>
        <p:nvSpPr>
          <p:cNvPr id="6" name="TextBox 5">
            <a:extLst>
              <a:ext uri="{FF2B5EF4-FFF2-40B4-BE49-F238E27FC236}">
                <a16:creationId xmlns:a16="http://schemas.microsoft.com/office/drawing/2014/main" id="{D3BB3344-0B53-D9F5-3E60-81EA7B2A7562}"/>
              </a:ext>
            </a:extLst>
          </p:cNvPr>
          <p:cNvSpPr txBox="1"/>
          <p:nvPr/>
        </p:nvSpPr>
        <p:spPr>
          <a:xfrm>
            <a:off x="2286000" y="5472536"/>
            <a:ext cx="4572000" cy="1415772"/>
          </a:xfrm>
          <a:prstGeom prst="rect">
            <a:avLst/>
          </a:prstGeom>
          <a:noFill/>
        </p:spPr>
        <p:txBody>
          <a:bodyPr wrap="square">
            <a:spAutoFit/>
          </a:bodyPr>
          <a:lstStyle/>
          <a:p>
            <a:pPr algn="ctr"/>
            <a:r>
              <a:rPr lang="pt-BR" sz="2000" b="1" dirty="0">
                <a:solidFill>
                  <a:srgbClr val="FF0000"/>
                </a:solidFill>
              </a:rPr>
              <a:t>Alison Aune, 2020</a:t>
            </a:r>
          </a:p>
          <a:p>
            <a:pPr algn="ctr"/>
            <a:r>
              <a:rPr lang="en-US" sz="2000" b="1" dirty="0">
                <a:solidFill>
                  <a:srgbClr val="FF0000"/>
                </a:solidFill>
              </a:rPr>
              <a:t>“Swedish Immigration Paintings”  </a:t>
            </a:r>
            <a:r>
              <a:rPr lang="en-US" sz="1400" b="1" dirty="0" err="1">
                <a:solidFill>
                  <a:srgbClr val="FF0000"/>
                </a:solidFill>
              </a:rPr>
              <a:t>Gammelgården</a:t>
            </a:r>
            <a:r>
              <a:rPr lang="en-US" sz="1400" b="1" dirty="0">
                <a:solidFill>
                  <a:srgbClr val="FF0000"/>
                </a:solidFill>
              </a:rPr>
              <a:t> Museum . </a:t>
            </a:r>
            <a:endParaRPr lang="pt-BR" sz="1400" b="1" dirty="0">
              <a:solidFill>
                <a:srgbClr val="FF0000"/>
              </a:solidFill>
            </a:endParaRPr>
          </a:p>
          <a:p>
            <a:pPr algn="ctr"/>
            <a:r>
              <a:rPr lang="en-US" sz="1400" b="1" dirty="0">
                <a:solidFill>
                  <a:srgbClr val="FF0000"/>
                </a:solidFill>
                <a:hlinkClick r:id="rId6">
                  <a:extLst>
                    <a:ext uri="{A12FA001-AC4F-418D-AE19-62706E023703}">
                      <ahyp:hlinkClr xmlns:ahyp="http://schemas.microsoft.com/office/drawing/2018/hyperlinkcolor" val="tx"/>
                    </a:ext>
                  </a:extLst>
                </a:hlinkClick>
              </a:rPr>
              <a:t>Swedish Cultural Society of Duluth</a:t>
            </a:r>
            <a:endParaRPr lang="en-US" sz="1400" b="1" dirty="0">
              <a:solidFill>
                <a:srgbClr val="FF0000"/>
              </a:solidFill>
            </a:endParaRPr>
          </a:p>
          <a:p>
            <a:endParaRPr lang="en-US" dirty="0"/>
          </a:p>
        </p:txBody>
      </p:sp>
      <p:sp>
        <p:nvSpPr>
          <p:cNvPr id="7" name="Text Box 2">
            <a:extLst>
              <a:ext uri="{FF2B5EF4-FFF2-40B4-BE49-F238E27FC236}">
                <a16:creationId xmlns:a16="http://schemas.microsoft.com/office/drawing/2014/main" id="{A4773BFC-0566-A3AA-D4F3-651B26B16B82}"/>
              </a:ext>
            </a:extLst>
          </p:cNvPr>
          <p:cNvSpPr txBox="1">
            <a:spLocks noChangeArrowheads="1"/>
          </p:cNvSpPr>
          <p:nvPr/>
        </p:nvSpPr>
        <p:spPr bwMode="auto">
          <a:xfrm>
            <a:off x="2969095" y="6551842"/>
            <a:ext cx="31999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7"/>
              </a:rPr>
              <a:t>https://www.facebook.com/Swedishculturalsociety/photos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6861694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42BA2E-CD38-B18F-61D7-953D91546D4B}"/>
              </a:ext>
            </a:extLst>
          </p:cNvPr>
          <p:cNvPicPr>
            <a:picLocks noChangeAspect="1"/>
          </p:cNvPicPr>
          <p:nvPr/>
        </p:nvPicPr>
        <p:blipFill>
          <a:blip r:embed="rId3"/>
          <a:stretch>
            <a:fillRect/>
          </a:stretch>
        </p:blipFill>
        <p:spPr>
          <a:xfrm>
            <a:off x="-1" y="421344"/>
            <a:ext cx="9150011" cy="6427694"/>
          </a:xfrm>
          <a:prstGeom prst="rect">
            <a:avLst/>
          </a:prstGeom>
        </p:spPr>
      </p:pic>
      <p:sp>
        <p:nvSpPr>
          <p:cNvPr id="8" name="TextBox 7">
            <a:extLst>
              <a:ext uri="{FF2B5EF4-FFF2-40B4-BE49-F238E27FC236}">
                <a16:creationId xmlns:a16="http://schemas.microsoft.com/office/drawing/2014/main" id="{86918986-9F30-C7EC-5932-30225A3AEBE8}"/>
              </a:ext>
            </a:extLst>
          </p:cNvPr>
          <p:cNvSpPr txBox="1"/>
          <p:nvPr/>
        </p:nvSpPr>
        <p:spPr>
          <a:xfrm>
            <a:off x="2286000" y="5804233"/>
            <a:ext cx="4572000" cy="707886"/>
          </a:xfrm>
          <a:prstGeom prst="rect">
            <a:avLst/>
          </a:prstGeom>
          <a:noFill/>
        </p:spPr>
        <p:txBody>
          <a:bodyPr wrap="square">
            <a:spAutoFit/>
          </a:bodyPr>
          <a:lstStyle/>
          <a:p>
            <a:pPr algn="ctr"/>
            <a:r>
              <a:rPr lang="en-US" sz="2000" b="1" dirty="0" err="1">
                <a:solidFill>
                  <a:srgbClr val="FF0000"/>
                </a:solidFill>
              </a:rPr>
              <a:t>Sjölunden</a:t>
            </a:r>
            <a:r>
              <a:rPr lang="en-US" sz="2000" b="1" dirty="0">
                <a:solidFill>
                  <a:srgbClr val="FF0000"/>
                </a:solidFill>
              </a:rPr>
              <a:t>, the Concordia Swedish Language, Near Bemidji, MN</a:t>
            </a:r>
            <a:endParaRPr lang="en-US" dirty="0"/>
          </a:p>
        </p:txBody>
      </p:sp>
      <p:sp>
        <p:nvSpPr>
          <p:cNvPr id="9" name="Text Box 2">
            <a:extLst>
              <a:ext uri="{FF2B5EF4-FFF2-40B4-BE49-F238E27FC236}">
                <a16:creationId xmlns:a16="http://schemas.microsoft.com/office/drawing/2014/main" id="{48C8FA82-1ECD-E0F7-F154-B112E9398100}"/>
              </a:ext>
            </a:extLst>
          </p:cNvPr>
          <p:cNvSpPr txBox="1">
            <a:spLocks noChangeArrowheads="1"/>
          </p:cNvSpPr>
          <p:nvPr/>
        </p:nvSpPr>
        <p:spPr bwMode="auto">
          <a:xfrm>
            <a:off x="2840054" y="6498052"/>
            <a:ext cx="345799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https://www.concordialanguagevillages.org/languages/swedish</a:t>
            </a:r>
            <a:endParaRPr kumimoji="0" lang="en-US" sz="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pic>
        <p:nvPicPr>
          <p:cNvPr id="10" name="Picture 2" descr="Flag of Sweden.  Click for national anthem.">
            <a:extLst>
              <a:ext uri="{FF2B5EF4-FFF2-40B4-BE49-F238E27FC236}">
                <a16:creationId xmlns:a16="http://schemas.microsoft.com/office/drawing/2014/main" id="{607A8652-8978-5FD9-A43B-149553A81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252413"/>
            <a:ext cx="982510" cy="6526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E2CFE50-0B2C-5D27-A299-A8CB0A94D638}"/>
              </a:ext>
            </a:extLst>
          </p:cNvPr>
          <p:cNvSpPr/>
          <p:nvPr/>
        </p:nvSpPr>
        <p:spPr>
          <a:xfrm>
            <a:off x="7520783" y="961664"/>
            <a:ext cx="101822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6"/>
              </a:rPr>
              <a:t>Sweden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64148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http://www.samiculturalcenter.org/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762384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555797" y="6551842"/>
            <a:ext cx="20265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http://www.samiculturalcenter.org/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4" y="204108"/>
            <a:ext cx="6886575"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10234" y="2154552"/>
            <a:ext cx="5101771" cy="3539430"/>
          </a:xfrm>
          <a:prstGeom prst="rect">
            <a:avLst/>
          </a:prstGeom>
          <a:solidFill>
            <a:srgbClr val="FF000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Sami Cultural Center of North America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Lakeside Professional Building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4915 E Superior St, Duluth, MN 55804, USA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endParaRPr>
          </a:p>
        </p:txBody>
      </p:sp>
    </p:spTree>
    <p:extLst>
      <p:ext uri="{BB962C8B-B14F-4D97-AF65-F5344CB8AC3E}">
        <p14:creationId xmlns:p14="http://schemas.microsoft.com/office/powerpoint/2010/main" val="1612555957"/>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descr="A poster and a photo of a cat&#10;&#10;Description automatically generated">
            <a:extLst>
              <a:ext uri="{FF2B5EF4-FFF2-40B4-BE49-F238E27FC236}">
                <a16:creationId xmlns:a16="http://schemas.microsoft.com/office/drawing/2014/main" id="{47202CA9-93EA-0607-F9D8-7C7A849BE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 y="32964"/>
            <a:ext cx="9144000" cy="6856629"/>
          </a:xfrm>
          <a:prstGeom prst="rect">
            <a:avLst/>
          </a:prstGeom>
        </p:spPr>
      </p:pic>
      <p:sp>
        <p:nvSpPr>
          <p:cNvPr id="10" name="Text Box 2">
            <a:extLst>
              <a:ext uri="{FF2B5EF4-FFF2-40B4-BE49-F238E27FC236}">
                <a16:creationId xmlns:a16="http://schemas.microsoft.com/office/drawing/2014/main" id="{298DAA15-590F-A0E3-1493-D7D0DAB6B027}"/>
              </a:ext>
            </a:extLst>
          </p:cNvPr>
          <p:cNvSpPr txBox="1">
            <a:spLocks noChangeArrowheads="1"/>
          </p:cNvSpPr>
          <p:nvPr/>
        </p:nvSpPr>
        <p:spPr bwMode="auto">
          <a:xfrm>
            <a:off x="2134733" y="6561467"/>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4"/>
              </a:rPr>
              <a:t>https://www.facebook.com/p/Sami-Cultural-Center-of-North-America-100064257266401/</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129740893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85C9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01662-8726-7EDA-D19A-664745969B16}"/>
              </a:ext>
            </a:extLst>
          </p:cNvPr>
          <p:cNvPicPr>
            <a:picLocks noChangeAspect="1"/>
          </p:cNvPicPr>
          <p:nvPr/>
        </p:nvPicPr>
        <p:blipFill>
          <a:blip r:embed="rId3"/>
          <a:stretch>
            <a:fillRect/>
          </a:stretch>
        </p:blipFill>
        <p:spPr>
          <a:xfrm>
            <a:off x="454255" y="836797"/>
            <a:ext cx="8229600" cy="5329238"/>
          </a:xfrm>
          <a:prstGeom prst="rect">
            <a:avLst/>
          </a:prstGeom>
        </p:spPr>
      </p:pic>
      <p:sp>
        <p:nvSpPr>
          <p:cNvPr id="2" name="Text Box 2">
            <a:extLst>
              <a:ext uri="{FF2B5EF4-FFF2-40B4-BE49-F238E27FC236}">
                <a16:creationId xmlns:a16="http://schemas.microsoft.com/office/drawing/2014/main" id="{0375FD82-F2E2-AC1E-2675-92AAC089D7F9}"/>
              </a:ext>
            </a:extLst>
          </p:cNvPr>
          <p:cNvSpPr txBox="1">
            <a:spLocks noChangeArrowheads="1"/>
          </p:cNvSpPr>
          <p:nvPr/>
        </p:nvSpPr>
        <p:spPr bwMode="auto">
          <a:xfrm>
            <a:off x="2134733" y="6561467"/>
            <a:ext cx="48686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4"/>
              </a:rPr>
              <a:t>https://www.facebook.com/p/Sami-Cultural-Center-of-North-America-100064257266401/</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37500621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330200" y="3140485"/>
            <a:ext cx="8458200" cy="20031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280612356"/>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3A1D0-CBF4-1D40-B9D1-DFE5C2714DDF}"/>
              </a:ext>
            </a:extLst>
          </p:cNvPr>
          <p:cNvPicPr>
            <a:picLocks noChangeAspect="1"/>
          </p:cNvPicPr>
          <p:nvPr/>
        </p:nvPicPr>
        <p:blipFill>
          <a:blip r:embed="rId3"/>
          <a:stretch>
            <a:fillRect/>
          </a:stretch>
        </p:blipFill>
        <p:spPr>
          <a:xfrm>
            <a:off x="173250" y="28882"/>
            <a:ext cx="8823960" cy="6789258"/>
          </a:xfrm>
          <a:prstGeom prst="rect">
            <a:avLst/>
          </a:prstGeom>
        </p:spPr>
      </p:pic>
      <p:sp>
        <p:nvSpPr>
          <p:cNvPr id="6" name="TextBox 5">
            <a:extLst>
              <a:ext uri="{FF2B5EF4-FFF2-40B4-BE49-F238E27FC236}">
                <a16:creationId xmlns:a16="http://schemas.microsoft.com/office/drawing/2014/main" id="{09AC01B7-C0C1-6040-7226-F4F66594901E}"/>
              </a:ext>
            </a:extLst>
          </p:cNvPr>
          <p:cNvSpPr txBox="1"/>
          <p:nvPr/>
        </p:nvSpPr>
        <p:spPr>
          <a:xfrm>
            <a:off x="2276375" y="6192075"/>
            <a:ext cx="4572000" cy="369332"/>
          </a:xfrm>
          <a:prstGeom prst="rect">
            <a:avLst/>
          </a:prstGeom>
          <a:solidFill>
            <a:schemeClr val="bg1"/>
          </a:solidFill>
        </p:spPr>
        <p:txBody>
          <a:bodyPr wrap="square">
            <a:spAutoFit/>
          </a:bodyPr>
          <a:lstStyle/>
          <a:p>
            <a:r>
              <a:rPr lang="en-US" dirty="0">
                <a:hlinkClick r:id="rId4"/>
              </a:rPr>
              <a:t>https://www.facebook.com/NortunLodge16/</a:t>
            </a:r>
            <a:endParaRPr lang="en-US" dirty="0"/>
          </a:p>
        </p:txBody>
      </p:sp>
      <p:pic>
        <p:nvPicPr>
          <p:cNvPr id="8" name="Picture 7" descr="A red and blue flag&#10;&#10;Description automatically generated">
            <a:extLst>
              <a:ext uri="{FF2B5EF4-FFF2-40B4-BE49-F238E27FC236}">
                <a16:creationId xmlns:a16="http://schemas.microsoft.com/office/drawing/2014/main" id="{DD02D930-547E-C4A6-5764-06462A4264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9954" y="243037"/>
            <a:ext cx="1414918" cy="857887"/>
          </a:xfrm>
          <a:prstGeom prst="rect">
            <a:avLst/>
          </a:prstGeom>
        </p:spPr>
      </p:pic>
    </p:spTree>
    <p:extLst>
      <p:ext uri="{BB962C8B-B14F-4D97-AF65-F5344CB8AC3E}">
        <p14:creationId xmlns:p14="http://schemas.microsoft.com/office/powerpoint/2010/main" val="227691351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http://www.duluthnewstribune.com/news/4034988-duluthians-celebrate-syttende-mai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706" y="437244"/>
            <a:ext cx="693741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1028" name="Picture 4" descr="http://www.duluthnewstribune.com/sites/default/files/styles/16x9_860/public/field/image/austinPARADE0518c1.jpg?itok=-toQSp-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696" y="1522495"/>
            <a:ext cx="6782184" cy="381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5374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a:spLocks noChangeArrowheads="1"/>
          </p:cNvSpPr>
          <p:nvPr/>
        </p:nvSpPr>
        <p:spPr bwMode="auto">
          <a:xfrm>
            <a:off x="1683930" y="4063788"/>
            <a:ext cx="5762625" cy="1938992"/>
          </a:xfrm>
          <a:prstGeom prst="rect">
            <a:avLst/>
          </a:prstGeom>
          <a:solidFill>
            <a:schemeClr val="bg1"/>
          </a:solidFill>
          <a:ln w="76200">
            <a:solidFill>
              <a:srgbClr val="FFC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local groups generally strive to preserve their cultural identity</a:t>
            </a:r>
          </a:p>
        </p:txBody>
      </p:sp>
    </p:spTree>
    <p:extLst>
      <p:ext uri="{BB962C8B-B14F-4D97-AF65-F5344CB8AC3E}">
        <p14:creationId xmlns:p14="http://schemas.microsoft.com/office/powerpoint/2010/main" val="96721253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227708" y="6551842"/>
            <a:ext cx="46826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http://www.duluthnewstribune.com/news/4034988-duluthians-celebrate-syttende-mai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200" y="534987"/>
            <a:ext cx="2058168" cy="30162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532" y="417741"/>
            <a:ext cx="689225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071" y="1501323"/>
            <a:ext cx="6784848" cy="381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918" y="571275"/>
            <a:ext cx="2058168" cy="301628"/>
          </a:xfrm>
          <a:prstGeom prst="rect">
            <a:avLst/>
          </a:prstGeom>
        </p:spPr>
      </p:pic>
    </p:spTree>
    <p:extLst>
      <p:ext uri="{BB962C8B-B14F-4D97-AF65-F5344CB8AC3E}">
        <p14:creationId xmlns:p14="http://schemas.microsoft.com/office/powerpoint/2010/main" val="104396986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318FA9"/>
        </a:solidFill>
        <a:effectLst/>
      </p:bgPr>
    </p:bg>
    <p:spTree>
      <p:nvGrpSpPr>
        <p:cNvPr id="1" name=""/>
        <p:cNvGrpSpPr/>
        <p:nvPr/>
      </p:nvGrpSpPr>
      <p:grpSpPr>
        <a:xfrm>
          <a:off x="0" y="0"/>
          <a:ext cx="0" cy="0"/>
          <a:chOff x="0" y="0"/>
          <a:chExt cx="0" cy="0"/>
        </a:xfrm>
      </p:grpSpPr>
      <p:pic>
        <p:nvPicPr>
          <p:cNvPr id="4" name="Picture 3" descr="A blue and white card with a boat and text&#10;&#10;Description automatically generated">
            <a:extLst>
              <a:ext uri="{FF2B5EF4-FFF2-40B4-BE49-F238E27FC236}">
                <a16:creationId xmlns:a16="http://schemas.microsoft.com/office/drawing/2014/main" id="{3FC2ED66-8A15-1CCD-6166-AEBC54385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8702"/>
            <a:ext cx="9144000" cy="4389120"/>
          </a:xfrm>
          <a:prstGeom prst="rect">
            <a:avLst/>
          </a:prstGeom>
        </p:spPr>
      </p:pic>
      <p:sp>
        <p:nvSpPr>
          <p:cNvPr id="5" name="Text Box 2">
            <a:extLst>
              <a:ext uri="{FF2B5EF4-FFF2-40B4-BE49-F238E27FC236}">
                <a16:creationId xmlns:a16="http://schemas.microsoft.com/office/drawing/2014/main" id="{72BAEC6C-DFB3-A847-4115-125877FB273B}"/>
              </a:ext>
            </a:extLst>
          </p:cNvPr>
          <p:cNvSpPr txBox="1">
            <a:spLocks noChangeArrowheads="1"/>
          </p:cNvSpPr>
          <p:nvPr/>
        </p:nvSpPr>
        <p:spPr bwMode="auto">
          <a:xfrm>
            <a:off x="3331375" y="6522967"/>
            <a:ext cx="2475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https://www.facebook.com/NortunLodge16/</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288551481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B7C9D5"/>
        </a:solidFill>
        <a:effectLst/>
      </p:bgPr>
    </p:bg>
    <p:spTree>
      <p:nvGrpSpPr>
        <p:cNvPr id="1" name=""/>
        <p:cNvGrpSpPr/>
        <p:nvPr/>
      </p:nvGrpSpPr>
      <p:grpSpPr>
        <a:xfrm>
          <a:off x="0" y="0"/>
          <a:ext cx="0" cy="0"/>
          <a:chOff x="0" y="0"/>
          <a:chExt cx="0" cy="0"/>
        </a:xfrm>
      </p:grpSpPr>
      <p:pic>
        <p:nvPicPr>
          <p:cNvPr id="3" name="Picture 2" descr="A group of people on a boat&#10;&#10;Description automatically generated">
            <a:extLst>
              <a:ext uri="{FF2B5EF4-FFF2-40B4-BE49-F238E27FC236}">
                <a16:creationId xmlns:a16="http://schemas.microsoft.com/office/drawing/2014/main" id="{07E786E5-119C-ACFE-C1C3-EA4079F0E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 y="417442"/>
            <a:ext cx="9144000" cy="6105525"/>
          </a:xfrm>
          <a:prstGeom prst="rect">
            <a:avLst/>
          </a:prstGeom>
        </p:spPr>
      </p:pic>
      <p:sp>
        <p:nvSpPr>
          <p:cNvPr id="6" name="Text Box 2">
            <a:extLst>
              <a:ext uri="{FF2B5EF4-FFF2-40B4-BE49-F238E27FC236}">
                <a16:creationId xmlns:a16="http://schemas.microsoft.com/office/drawing/2014/main" id="{A390EBEA-1C90-2183-1ACA-60521FF7B01A}"/>
              </a:ext>
            </a:extLst>
          </p:cNvPr>
          <p:cNvSpPr txBox="1">
            <a:spLocks noChangeArrowheads="1"/>
          </p:cNvSpPr>
          <p:nvPr/>
        </p:nvSpPr>
        <p:spPr bwMode="auto">
          <a:xfrm>
            <a:off x="3331375" y="6522967"/>
            <a:ext cx="2475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https://www.facebook.com/NortunLodge16/</a:t>
            </a:r>
            <a:endParaRPr kumimoji="0" lang="en-US" sz="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
        <p:nvSpPr>
          <p:cNvPr id="10" name="TextBox 9">
            <a:extLst>
              <a:ext uri="{FF2B5EF4-FFF2-40B4-BE49-F238E27FC236}">
                <a16:creationId xmlns:a16="http://schemas.microsoft.com/office/drawing/2014/main" id="{045ABA7F-3757-46D2-D554-BE9CA10F88D8}"/>
              </a:ext>
            </a:extLst>
          </p:cNvPr>
          <p:cNvSpPr txBox="1"/>
          <p:nvPr/>
        </p:nvSpPr>
        <p:spPr>
          <a:xfrm>
            <a:off x="3525252" y="5767939"/>
            <a:ext cx="2093495" cy="369332"/>
          </a:xfrm>
          <a:prstGeom prst="rect">
            <a:avLst/>
          </a:prstGeom>
          <a:noFill/>
        </p:spPr>
        <p:txBody>
          <a:bodyPr wrap="square">
            <a:spAutoFit/>
          </a:bodyPr>
          <a:lstStyle/>
          <a:p>
            <a:pPr algn="ctr"/>
            <a:r>
              <a:rPr lang="en-US" dirty="0"/>
              <a:t>Duluth, MN.</a:t>
            </a:r>
          </a:p>
        </p:txBody>
      </p:sp>
    </p:spTree>
    <p:extLst>
      <p:ext uri="{BB962C8B-B14F-4D97-AF65-F5344CB8AC3E}">
        <p14:creationId xmlns:p14="http://schemas.microsoft.com/office/powerpoint/2010/main" val="291463289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2437520"/>
            <a:ext cx="8851900" cy="292644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Norway</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8249487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531813"/>
            <a:ext cx="654367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7503799"/>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170" name="Picture 2" descr="Image may contain: 1 person, smiling, standing, outdoo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684730" y="1262102"/>
            <a:ext cx="96693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hlinkClick r:id="rId4"/>
              </a:rPr>
              <a:t>Norway</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7172" name="Picture 4" descr="Flag of Norw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518" y="366970"/>
            <a:ext cx="1217147" cy="88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76223"/>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94" name="Picture 2" descr="Image may contain: 1 person, smiling, stand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340" y="25400"/>
            <a:ext cx="5466079" cy="683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8115262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122" name="Picture 2" descr="Image may contain: 5 people, people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235" y="214542"/>
            <a:ext cx="4493895"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5078030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1943795"/>
            <a:ext cx="8851900" cy="39138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Friends of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err="1">
                <a:ln>
                  <a:noFill/>
                </a:ln>
                <a:solidFill>
                  <a:srgbClr val="FFFFFF"/>
                </a:solidFill>
                <a:effectLst/>
                <a:uLnTx/>
                <a:uFillTx/>
                <a:latin typeface="Arial" charset="0"/>
                <a:ea typeface="+mn-ea"/>
                <a:cs typeface="+mn-cs"/>
              </a:rPr>
              <a:t>Duluthian</a:t>
            </a:r>
            <a:r>
              <a:rPr kumimoji="1" lang="en-US" sz="6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Norwegian-Americans 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3915773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20" name="Picture 4" descr="https://scontent-ort2-2.xx.fbcdn.net/v/t1.0-9/14264254_10207786964773625_6318876985898348358_n.jpg?oh=6044ed06e1aaf408a4a3ea847d2e1c4b&amp;oe=5A1C1F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8" y="-23812"/>
            <a:ext cx="914746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4088921" y="6628042"/>
            <a:ext cx="93487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C.N. </a:t>
            </a:r>
            <a:r>
              <a:rPr kumimoji="0" lang="en-US" sz="800" b="0" i="0" u="none" strike="noStrike" kern="1200" cap="none" spc="0" normalizeH="0" baseline="0" noProof="0" dirty="0" err="1">
                <a:ln>
                  <a:noFill/>
                </a:ln>
                <a:solidFill>
                  <a:srgbClr val="FFFFFF"/>
                </a:solidFill>
                <a:effectLst/>
                <a:uLnTx/>
                <a:uFillTx/>
                <a:latin typeface="Verdana" pitchFamily="34" charset="0"/>
                <a:ea typeface="+mn-ea"/>
                <a:cs typeface="+mn-cs"/>
              </a:rPr>
              <a:t>FaceBook</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047937" y="6146800"/>
            <a:ext cx="501951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Ecuadorian Friends at Duluth’s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Vikre</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Distillery</a:t>
            </a:r>
          </a:p>
        </p:txBody>
      </p:sp>
    </p:spTree>
    <p:extLst>
      <p:ext uri="{BB962C8B-B14F-4D97-AF65-F5344CB8AC3E}">
        <p14:creationId xmlns:p14="http://schemas.microsoft.com/office/powerpoint/2010/main" val="36073169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387342081"/>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 y="2899185"/>
            <a:ext cx="8851900" cy="20031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Others</a:t>
            </a:r>
          </a:p>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in Duluth</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814080057"/>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502FCE-B492-407B-A5E4-628C51F7D215}"/>
              </a:ext>
            </a:extLst>
          </p:cNvPr>
          <p:cNvPicPr>
            <a:picLocks noChangeAspect="1"/>
          </p:cNvPicPr>
          <p:nvPr/>
        </p:nvPicPr>
        <p:blipFill>
          <a:blip r:embed="rId3"/>
          <a:stretch>
            <a:fillRect/>
          </a:stretch>
        </p:blipFill>
        <p:spPr>
          <a:xfrm>
            <a:off x="0" y="880533"/>
            <a:ext cx="9144000" cy="5147733"/>
          </a:xfrm>
          <a:prstGeom prst="rect">
            <a:avLst/>
          </a:prstGeom>
        </p:spPr>
      </p:pic>
      <p:sp>
        <p:nvSpPr>
          <p:cNvPr id="11" name="TextBox 10">
            <a:extLst>
              <a:ext uri="{FF2B5EF4-FFF2-40B4-BE49-F238E27FC236}">
                <a16:creationId xmlns:a16="http://schemas.microsoft.com/office/drawing/2014/main" id="{977555EA-CF81-4ABE-826A-878D2958CEF2}"/>
              </a:ext>
            </a:extLst>
          </p:cNvPr>
          <p:cNvSpPr txBox="1"/>
          <p:nvPr/>
        </p:nvSpPr>
        <p:spPr>
          <a:xfrm>
            <a:off x="2286000" y="6180667"/>
            <a:ext cx="4572000"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309 East Central Entrance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Duluth, MN 55811</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876948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19" y="816647"/>
            <a:ext cx="6583680" cy="5534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2294235" y="6551842"/>
            <a:ext cx="454964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http://www.mprnews.org/story/2016/09/13/npr-pho-central-to-vietnamese-identity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descr="Flag of Viet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421359"/>
            <a:ext cx="1190625" cy="79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697809"/>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Elsewhere in Minnesota</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375737610"/>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542416"/>
            <a:ext cx="6908800" cy="2691250"/>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Green Bay, Wisconsin</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55953364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4647" y="2235460"/>
            <a:ext cx="7927170" cy="3877985"/>
          </a:xfrm>
          <a:prstGeom prst="rect">
            <a:avLst/>
          </a:prstGeom>
          <a:ln w="76200">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The Green Bay and UPER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Arial" pitchFamily="34" charset="0"/>
                <a:ea typeface="+mn-ea"/>
                <a:cs typeface="+mn-cs"/>
              </a:rPr>
              <a:t>Wallonians</a:t>
            </a: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 celebrate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with Booyah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(French-speaking Belgian)</a:t>
            </a:r>
            <a:endParaRPr kumimoji="0" lang="en-US" sz="4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5570108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1" y="205479"/>
            <a:ext cx="9057213" cy="612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86000" y="65164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https://www.travelwisconsin.com/events/fairs-festivals/booya-days-40367</a:t>
            </a:r>
            <a:endPar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3559810" y="6216134"/>
            <a:ext cx="197342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mn-cs"/>
              </a:rPr>
              <a:t>Cadott,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(Belgium)</a:t>
            </a:r>
          </a:p>
        </p:txBody>
      </p:sp>
      <p:pic>
        <p:nvPicPr>
          <p:cNvPr id="15365"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360441"/>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96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82010" y="6165334"/>
            <a:ext cx="2334870"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mn-ea"/>
                <a:cs typeface="+mn-cs"/>
              </a:rPr>
              <a:t>Green Bay, Wisconsin</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2286000" y="6496735"/>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hlinkClick r:id="rId4"/>
              </a:rPr>
              <a:t>https://www.facebook.com/TheBooyahShed/</a:t>
            </a:r>
            <a:endParaRPr kumimoji="0" lang="en-US" sz="12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9" name="Picture 5" descr="http://www.d.umn.edu/cla/faculty/troufs/anth1095/images/flag_walloni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899" y="442912"/>
            <a:ext cx="685800" cy="5143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16266" y="1034534"/>
            <a:ext cx="1125052"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5DA13"/>
                </a:solidFill>
                <a:effectLst/>
                <a:uLnTx/>
                <a:uFillTx/>
                <a:latin typeface="Arial" pitchFamily="34" charset="0"/>
                <a:ea typeface="+mn-ea"/>
                <a:cs typeface="+mn-cs"/>
              </a:rPr>
              <a:t>Wallonia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5DA13"/>
                </a:solidFill>
                <a:effectLst/>
                <a:uLnTx/>
                <a:uFillTx/>
                <a:latin typeface="Arial" pitchFamily="34" charset="0"/>
                <a:ea typeface="+mn-ea"/>
                <a:cs typeface="+mn-cs"/>
              </a:rPr>
              <a:t>(Belgium)</a:t>
            </a:r>
          </a:p>
        </p:txBody>
      </p:sp>
    </p:spTree>
    <p:extLst>
      <p:ext uri="{BB962C8B-B14F-4D97-AF65-F5344CB8AC3E}">
        <p14:creationId xmlns:p14="http://schemas.microsoft.com/office/powerpoint/2010/main" val="2202853953"/>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700" y="457200"/>
            <a:ext cx="4168858" cy="5943600"/>
          </a:xfrm>
          <a:prstGeom prst="rect">
            <a:avLst/>
          </a:prstGeom>
        </p:spPr>
      </p:pic>
      <p:sp>
        <p:nvSpPr>
          <p:cNvPr id="4" name="Rectangle 3"/>
          <p:cNvSpPr/>
          <p:nvPr/>
        </p:nvSpPr>
        <p:spPr>
          <a:xfrm>
            <a:off x="3355488" y="5606534"/>
            <a:ext cx="2435282" cy="70788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Greenwood Press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31 May 2018</a:t>
            </a:r>
          </a:p>
        </p:txBody>
      </p:sp>
      <p:sp>
        <p:nvSpPr>
          <p:cNvPr id="5" name="Rectangle 4"/>
          <p:cNvSpPr/>
          <p:nvPr/>
        </p:nvSpPr>
        <p:spPr>
          <a:xfrm>
            <a:off x="325754" y="1400470"/>
            <a:ext cx="2034211" cy="1200329"/>
          </a:xfrm>
          <a:prstGeom prst="rect">
            <a:avLst/>
          </a:prstGeom>
          <a:noFill/>
          <a:ln w="38100">
            <a:noFill/>
          </a:ln>
        </p:spPr>
        <p:txBody>
          <a:bodyPr wrap="non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itchFamily="34" charset="0"/>
                <a:ea typeface="+mn-ea"/>
                <a:cs typeface="+mn-cs"/>
              </a:rPr>
              <a:t>booyah</a:t>
            </a:r>
            <a:endPar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featured in</a:t>
            </a:r>
          </a:p>
        </p:txBody>
      </p:sp>
    </p:spTree>
    <p:extLst>
      <p:ext uri="{BB962C8B-B14F-4D97-AF65-F5344CB8AC3E}">
        <p14:creationId xmlns:p14="http://schemas.microsoft.com/office/powerpoint/2010/main" val="1391649299"/>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66343853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83"/>
            <a:ext cx="7769225" cy="4613571"/>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3600" b="1" dirty="0">
                <a:latin typeface="Verdana" pitchFamily="34" charset="0"/>
              </a:rPr>
              <a:t>e.g., Greek-Americans</a:t>
            </a:r>
          </a:p>
          <a:p>
            <a:pPr marL="566738" lvl="1" indent="-109538" eaLnBrk="1" hangingPunct="1"/>
            <a:r>
              <a:rPr lang="en-US" sz="2000" b="1" dirty="0">
                <a:solidFill>
                  <a:schemeClr val="bg1">
                    <a:lumMod val="85000"/>
                  </a:schemeClr>
                </a:solidFill>
                <a:latin typeface="Verdana" pitchFamily="34" charset="0"/>
              </a:rPr>
              <a:t> e.g., </a:t>
            </a:r>
            <a:r>
              <a:rPr lang="en-US" sz="2000" b="1" i="1" dirty="0" err="1">
                <a:solidFill>
                  <a:schemeClr val="bg1">
                    <a:lumMod val="85000"/>
                  </a:schemeClr>
                </a:solidFill>
                <a:latin typeface="Verdana" pitchFamily="34" charset="0"/>
              </a:rPr>
              <a:t>Anishinabe</a:t>
            </a:r>
            <a:r>
              <a:rPr lang="en-US" sz="2000" b="1" dirty="0">
                <a:solidFill>
                  <a:schemeClr val="bg1">
                    <a:lumMod val="85000"/>
                  </a:schemeClr>
                </a:solidFill>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97236254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The Concept of Culture</a:t>
            </a:r>
          </a:p>
        </p:txBody>
      </p:sp>
      <p:sp>
        <p:nvSpPr>
          <p:cNvPr id="6" name="TextBox 5"/>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these cultures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3" name="Rectangle 2"/>
          <p:cNvSpPr/>
          <p:nvPr/>
        </p:nvSpPr>
        <p:spPr>
          <a:xfrm>
            <a:off x="4063186" y="573024"/>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these cultures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4"/>
          <p:cNvSpPr/>
          <p:nvPr/>
        </p:nvSpPr>
        <p:spPr>
          <a:xfrm>
            <a:off x="1248229" y="4694599"/>
            <a:ext cx="6705600" cy="1384995"/>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cultures sometimes can even be defined by their cuisine . . .</a:t>
            </a:r>
          </a:p>
        </p:txBody>
      </p:sp>
      <p:sp>
        <p:nvSpPr>
          <p:cNvPr id="6" name="Rectangle 5"/>
          <p:cNvSpPr/>
          <p:nvPr/>
        </p:nvSpPr>
        <p:spPr>
          <a:xfrm>
            <a:off x="4063186" y="573024"/>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48269" y="2786834"/>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rPr>
              <a:t>these cultures  are associated with their </a:t>
            </a:r>
            <a:r>
              <a:rPr kumimoji="0" lang="en-US" sz="2800" b="1" i="1" u="none" strike="noStrike" kern="1200" cap="none" spc="0" normalizeH="0" baseline="0" noProof="0" dirty="0">
                <a:ln>
                  <a:noFill/>
                </a:ln>
                <a:solidFill>
                  <a:srgbClr val="000000"/>
                </a:solidFill>
                <a:effectLst/>
                <a:uLnTx/>
                <a:uFillTx/>
                <a:latin typeface="Arial" pitchFamily="34" charset="0"/>
                <a:ea typeface="+mn-ea"/>
                <a:cs typeface="+mn-cs"/>
              </a:rPr>
              <a:t>cuisine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t>
            </a:r>
            <a:endPar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4"/>
          <p:cNvSpPr/>
          <p:nvPr/>
        </p:nvSpPr>
        <p:spPr>
          <a:xfrm>
            <a:off x="1248229" y="4694599"/>
            <a:ext cx="6705600" cy="1384995"/>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rPr>
              <a:t>and </a:t>
            </a:r>
            <a:r>
              <a:rPr kumimoji="0" lang="en-US" sz="2800" b="1" i="1" u="none" strike="noStrike" kern="1200" cap="none" spc="0" normalizeH="0" baseline="0" noProof="0" dirty="0">
                <a:ln>
                  <a:noFill/>
                </a:ln>
                <a:solidFill>
                  <a:srgbClr val="BBE0E3"/>
                </a:solidFill>
                <a:effectLst/>
                <a:uLnTx/>
                <a:uFillTx/>
                <a:latin typeface="Arial" pitchFamily="34" charset="0"/>
                <a:ea typeface="+mn-ea"/>
                <a:cs typeface="+mn-cs"/>
              </a:rPr>
              <a:t>can sometimes even be defined by their </a:t>
            </a:r>
            <a:r>
              <a:rPr kumimoji="0" lang="en-US" sz="2800" b="1" i="1" u="none" strike="noStrike" kern="1200" cap="none" spc="0" normalizeH="0" baseline="0" noProof="0" dirty="0">
                <a:ln>
                  <a:noFill/>
                </a:ln>
                <a:solidFill>
                  <a:srgbClr val="000000"/>
                </a:solidFill>
                <a:effectLst/>
                <a:uLnTx/>
                <a:uFillTx/>
                <a:latin typeface="Arial" pitchFamily="34" charset="0"/>
                <a:ea typeface="+mn-ea"/>
                <a:cs typeface="+mn-cs"/>
              </a:rPr>
              <a:t>cuisine</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t>
            </a:r>
            <a:endParaRPr kumimoji="0" lang="en-US" sz="2800" b="1" i="0" u="none" strike="noStrike" kern="1200" cap="none" spc="0" normalizeH="0" baseline="0" noProof="0" dirty="0">
              <a:ln>
                <a:noFill/>
              </a:ln>
              <a:solidFill>
                <a:srgbClr val="BBE0E3"/>
              </a:solidFill>
              <a:effectLst/>
              <a:uLnTx/>
              <a:uFillTx/>
              <a:latin typeface="Arial" pitchFamily="34" charset="0"/>
              <a:ea typeface="+mn-ea"/>
              <a:cs typeface="+mn-cs"/>
            </a:endParaRPr>
          </a:p>
        </p:txBody>
      </p:sp>
      <p:sp>
        <p:nvSpPr>
          <p:cNvPr id="6" name="Rectangle 5"/>
          <p:cNvSpPr/>
          <p:nvPr/>
        </p:nvSpPr>
        <p:spPr>
          <a:xfrm>
            <a:off x="4063186" y="573024"/>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solidFill>
                  <a:schemeClr val="accent5">
                    <a:lumMod val="90000"/>
                  </a:schemeClr>
                </a:solidFill>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48269" y="3106093"/>
            <a:ext cx="6686447" cy="3046988"/>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“cuisine”</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 . from French </a:t>
            </a:r>
            <a:r>
              <a:rPr kumimoji="0" lang="en-US" sz="2000" b="1" i="1" u="none" strike="noStrike" kern="1200" cap="none" spc="0" normalizeH="0" baseline="0" noProof="0" dirty="0">
                <a:ln>
                  <a:noFill/>
                </a:ln>
                <a:solidFill>
                  <a:srgbClr val="000000"/>
                </a:solidFill>
                <a:effectLst/>
                <a:uLnTx/>
                <a:uFillTx/>
                <a:latin typeface="Arial" pitchFamily="34" charset="0"/>
                <a:ea typeface="+mn-ea"/>
                <a:cs typeface="+mn-cs"/>
              </a:rPr>
              <a:t>cuisine</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‘cooking; culinary art; kitchen’;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ultimately from Latin </a:t>
            </a:r>
            <a:r>
              <a:rPr kumimoji="0" lang="en-US" sz="2000" b="1" i="1" u="none" strike="noStrike" kern="1200" cap="none" spc="0" normalizeH="0" baseline="0" noProof="0" dirty="0" err="1">
                <a:ln>
                  <a:noFill/>
                </a:ln>
                <a:solidFill>
                  <a:srgbClr val="000000"/>
                </a:solidFill>
                <a:effectLst/>
                <a:uLnTx/>
                <a:uFillTx/>
                <a:latin typeface="Arial" pitchFamily="34" charset="0"/>
                <a:ea typeface="+mn-ea"/>
                <a:cs typeface="+mn-cs"/>
              </a:rPr>
              <a:t>coquere</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‘to cook’“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 . a specific set of cooking traditions and practices, often associated with a specific culture” . .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19241" y="3091530"/>
            <a:ext cx="6686447" cy="309315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and one’s cuisine is often a key factor in one’s own individual and collective identity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19241" y="3091530"/>
            <a:ext cx="6686447" cy="244682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the most famous food and culture quote of all time is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15218011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096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The Concept of Culture</a:t>
            </a:r>
          </a:p>
        </p:txBody>
      </p:sp>
      <p:sp>
        <p:nvSpPr>
          <p:cNvPr id="4" name="TextBox 3"/>
          <p:cNvSpPr txBox="1"/>
          <p:nvPr/>
        </p:nvSpPr>
        <p:spPr>
          <a:xfrm>
            <a:off x="1219241" y="3077108"/>
            <a:ext cx="6686447" cy="3554819"/>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“Tell me what you eat, and I will tell you what you are</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Jean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Anthelme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Brillat-Savarin</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Brillat-Savarin</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800" b="0" i="1" u="none" strike="noStrike" kern="1200" cap="none" spc="0" normalizeH="0" baseline="0" noProof="0" dirty="0" err="1">
                <a:ln>
                  <a:noFill/>
                </a:ln>
                <a:solidFill>
                  <a:srgbClr val="000000"/>
                </a:solidFill>
                <a:effectLst/>
                <a:uLnTx/>
                <a:uFillTx/>
                <a:latin typeface="Arial" pitchFamily="34" charset="0"/>
                <a:ea typeface="+mn-ea"/>
                <a:cs typeface="+mn-cs"/>
              </a:rPr>
              <a:t>Physiologie</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 du </a:t>
            </a:r>
            <a:r>
              <a:rPr kumimoji="0" lang="en-US" sz="1800" b="0" i="1" u="none" strike="noStrike" kern="1200" cap="none" spc="0" normalizeH="0" baseline="0" noProof="0" dirty="0" err="1">
                <a:ln>
                  <a:noFill/>
                </a:ln>
                <a:solidFill>
                  <a:srgbClr val="000000"/>
                </a:solidFill>
                <a:effectLst/>
                <a:uLnTx/>
                <a:uFillTx/>
                <a:latin typeface="Arial" pitchFamily="34" charset="0"/>
                <a:ea typeface="+mn-ea"/>
                <a:cs typeface="+mn-cs"/>
              </a:rPr>
              <a:t>goût</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The Physiology of Taste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1875</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200" b="1" i="1"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8" name="Text Box 10"/>
          <p:cNvSpPr txBox="1">
            <a:spLocks noChangeArrowheads="1"/>
          </p:cNvSpPr>
          <p:nvPr/>
        </p:nvSpPr>
        <p:spPr bwMode="auto">
          <a:xfrm>
            <a:off x="3075236" y="6327884"/>
            <a:ext cx="2972289"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http://en.wikipedia.org/wiki/Brillat-Savarin</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1000129" y="455388"/>
            <a:ext cx="7143750" cy="5715000"/>
          </a:xfrm>
          <a:prstGeom prst="rect">
            <a:avLst/>
          </a:prstGeom>
          <a:noFill/>
          <a:ln w="9525">
            <a:noFill/>
            <a:miter lim="800000"/>
            <a:headEnd/>
            <a:tailEnd/>
          </a:ln>
        </p:spPr>
      </p:pic>
      <p:sp>
        <p:nvSpPr>
          <p:cNvPr id="2" name="Rectangle 1"/>
          <p:cNvSpPr/>
          <p:nvPr/>
        </p:nvSpPr>
        <p:spPr>
          <a:xfrm>
            <a:off x="5899587" y="5502786"/>
            <a:ext cx="697627" cy="507831"/>
          </a:xfrm>
          <a:prstGeom prst="rect">
            <a:avLst/>
          </a:prstGeom>
        </p:spPr>
        <p:txBody>
          <a:bodyPr wrap="non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1875</a:t>
            </a:r>
          </a:p>
        </p:txBody>
      </p:sp>
    </p:spTree>
    <p:extLst>
      <p:ext uri="{BB962C8B-B14F-4D97-AF65-F5344CB8AC3E}">
        <p14:creationId xmlns:p14="http://schemas.microsoft.com/office/powerpoint/2010/main" val="3550944523"/>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8" name="Text Box 10"/>
          <p:cNvSpPr txBox="1">
            <a:spLocks noChangeArrowheads="1"/>
          </p:cNvSpPr>
          <p:nvPr/>
        </p:nvSpPr>
        <p:spPr bwMode="auto">
          <a:xfrm>
            <a:off x="3075236" y="6327884"/>
            <a:ext cx="2972289"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http://en.wikipedia.org/wiki/Brillat-Savarin</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1000129" y="455388"/>
            <a:ext cx="7143750" cy="5715000"/>
          </a:xfrm>
          <a:prstGeom prst="rect">
            <a:avLst/>
          </a:prstGeom>
          <a:noFill/>
          <a:ln w="9525">
            <a:noFill/>
            <a:miter lim="800000"/>
            <a:headEnd/>
            <a:tailEnd/>
          </a:ln>
        </p:spPr>
      </p:pic>
      <p:sp>
        <p:nvSpPr>
          <p:cNvPr id="2" name="Rectangle 1"/>
          <p:cNvSpPr/>
          <p:nvPr/>
        </p:nvSpPr>
        <p:spPr>
          <a:xfrm>
            <a:off x="5899587" y="5502786"/>
            <a:ext cx="697627" cy="507831"/>
          </a:xfrm>
          <a:prstGeom prst="rect">
            <a:avLst/>
          </a:prstGeom>
        </p:spPr>
        <p:txBody>
          <a:bodyPr wrap="non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1875</a:t>
            </a:r>
          </a:p>
        </p:txBody>
      </p:sp>
      <p:sp>
        <p:nvSpPr>
          <p:cNvPr id="13" name="TextBox 12"/>
          <p:cNvSpPr txBox="1"/>
          <p:nvPr/>
        </p:nvSpPr>
        <p:spPr>
          <a:xfrm>
            <a:off x="1219241" y="3286613"/>
            <a:ext cx="6686447" cy="230832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This is one of the few books next to the Bible said to have never been out of print since its first edition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200" b="1" i="1"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255"/>
            <a:ext cx="7769225" cy="4456605"/>
          </a:xfrm>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latin typeface="Verdana" pitchFamily="34" charset="0"/>
              </a:rPr>
              <a:t>e.g., Greek-Americans</a:t>
            </a: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Cajun</a:t>
            </a: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51100938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4986931" y="4910719"/>
            <a:ext cx="184731" cy="694164"/>
          </a:xfrm>
          <a:prstGeom prst="rect">
            <a:avLst/>
          </a:prstGeom>
          <a:no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charset="0"/>
              <a:ea typeface="+mn-ea"/>
              <a:cs typeface="+mn-cs"/>
            </a:endParaRPr>
          </a:p>
        </p:txBody>
      </p:sp>
      <p:sp>
        <p:nvSpPr>
          <p:cNvPr id="624643" name="Text Box 3"/>
          <p:cNvSpPr txBox="1">
            <a:spLocks noChangeArrowheads="1"/>
          </p:cNvSpPr>
          <p:nvPr/>
        </p:nvSpPr>
        <p:spPr bwMode="auto">
          <a:xfrm>
            <a:off x="6207541" y="2675519"/>
            <a:ext cx="184731" cy="694164"/>
          </a:xfrm>
          <a:prstGeom prst="rect">
            <a:avLst/>
          </a:prstGeom>
          <a:noFill/>
          <a:ln w="9525">
            <a:noFill/>
            <a:miter lim="800000"/>
            <a:headEnd/>
            <a:tailEnd/>
          </a:ln>
        </p:spPr>
        <p:txBody>
          <a:bodyPr wrap="none" anchor="ctr">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endParaRPr kumimoji="1" lang="en-US" sz="3911" b="0" i="1" u="none" strike="noStrike" kern="1200" cap="none" spc="0" normalizeH="0" baseline="0" noProof="0">
              <a:ln>
                <a:noFill/>
              </a:ln>
              <a:solidFill>
                <a:srgbClr val="FF0000"/>
              </a:solidFill>
              <a:effectLst/>
              <a:uLnTx/>
              <a:uFillTx/>
              <a:latin typeface="Arial" charset="0"/>
              <a:ea typeface="+mn-ea"/>
              <a:cs typeface="+mn-cs"/>
            </a:endParaRPr>
          </a:p>
        </p:txBody>
      </p:sp>
      <p:sp>
        <p:nvSpPr>
          <p:cNvPr id="2" name="Rectangle 1"/>
          <p:cNvSpPr/>
          <p:nvPr/>
        </p:nvSpPr>
        <p:spPr>
          <a:xfrm>
            <a:off x="575733" y="2480733"/>
            <a:ext cx="8128000" cy="2709524"/>
          </a:xfrm>
          <a:prstGeom prst="rect">
            <a:avLst/>
          </a:prstGeom>
        </p:spPr>
        <p:txBody>
          <a:bodyPr>
            <a:spAutoFit/>
          </a:bodyPr>
          <a:lstStyle/>
          <a:p>
            <a:pPr marL="0" marR="0" lvl="0" indent="0" algn="ctr" defTabSz="81281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indicates that the materials</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are a </a:t>
            </a:r>
            <a:r>
              <a:rPr kumimoji="0" lang="en-US" sz="3200" b="1" i="0" u="none" strike="noStrike" kern="1200" cap="none" spc="0" normalizeH="0" baseline="0" noProof="0" dirty="0">
                <a:ln>
                  <a:noFill/>
                </a:ln>
                <a:solidFill>
                  <a:srgbClr val="790019"/>
                </a:solidFill>
                <a:effectLst/>
                <a:uLnTx/>
                <a:uFillTx/>
                <a:latin typeface="Arial" charset="0"/>
                <a:ea typeface="+mn-ea"/>
                <a:cs typeface="+mn-cs"/>
              </a:rPr>
              <a:t>         </a:t>
            </a:r>
            <a:r>
              <a:rPr kumimoji="0" lang="en-US" sz="3200" b="1" i="0" u="none" strike="noStrike" kern="1200" cap="none" spc="0" normalizeH="0" baseline="0" noProof="0" dirty="0" err="1">
                <a:ln>
                  <a:noFill/>
                </a:ln>
                <a:solidFill>
                  <a:srgbClr val="000000"/>
                </a:solidFill>
                <a:effectLst/>
                <a:uLnTx/>
                <a:uFillTx/>
                <a:latin typeface="Arial" charset="0"/>
                <a:ea typeface="+mn-ea"/>
                <a:cs typeface="+mn-cs"/>
              </a:rPr>
              <a:t>REMinder</a:t>
            </a:r>
            <a:r>
              <a:rPr kumimoji="0" lang="en-US" sz="32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ctr" defTabSz="81281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and are thus being repeated . . .</a:t>
            </a:r>
          </a:p>
        </p:txBody>
      </p:sp>
      <p:sp>
        <p:nvSpPr>
          <p:cNvPr id="5" name="Text Box 4">
            <a:extLst>
              <a:ext uri="{FF2B5EF4-FFF2-40B4-BE49-F238E27FC236}">
                <a16:creationId xmlns:a16="http://schemas.microsoft.com/office/drawing/2014/main" id="{83C6527F-1964-4A22-D591-6E8D7E8964C6}"/>
              </a:ext>
            </a:extLst>
          </p:cNvPr>
          <p:cNvSpPr txBox="1">
            <a:spLocks noChangeArrowheads="1"/>
          </p:cNvSpPr>
          <p:nvPr/>
        </p:nvSpPr>
        <p:spPr bwMode="auto">
          <a:xfrm>
            <a:off x="3767755" y="2353822"/>
            <a:ext cx="1746820"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p>
        </p:txBody>
      </p:sp>
      <p:sp>
        <p:nvSpPr>
          <p:cNvPr id="6" name="Text Box 4">
            <a:extLst>
              <a:ext uri="{FF2B5EF4-FFF2-40B4-BE49-F238E27FC236}">
                <a16:creationId xmlns:a16="http://schemas.microsoft.com/office/drawing/2014/main" id="{C1BA5425-8647-15E7-F5D2-50032CB5D842}"/>
              </a:ext>
            </a:extLst>
          </p:cNvPr>
          <p:cNvSpPr txBox="1">
            <a:spLocks noChangeArrowheads="1"/>
          </p:cNvSpPr>
          <p:nvPr/>
        </p:nvSpPr>
        <p:spPr bwMode="auto">
          <a:xfrm>
            <a:off x="3759200" y="3883501"/>
            <a:ext cx="2555076" cy="639534"/>
          </a:xfrm>
          <a:prstGeom prst="rect">
            <a:avLst/>
          </a:prstGeom>
          <a:solidFill>
            <a:srgbClr val="FFFF00"/>
          </a:solidFill>
          <a:ln w="76200">
            <a:solidFill>
              <a:srgbClr val="790019"/>
            </a:solidFill>
            <a:miter lim="800000"/>
            <a:headEnd/>
            <a:tailEnd/>
          </a:ln>
        </p:spPr>
        <p:txBody>
          <a:bodyPr wrap="square">
            <a:spAutoFit/>
          </a:bodyPr>
          <a:lstStyle/>
          <a:p>
            <a:pPr marL="0" marR="0" lvl="0" indent="0" algn="ctr" defTabSz="812810" rtl="0" eaLnBrk="0" fontAlgn="base" latinLnBrk="0" hangingPunct="0">
              <a:lnSpc>
                <a:spcPct val="100000"/>
              </a:lnSpc>
              <a:spcBef>
                <a:spcPct val="0"/>
              </a:spcBef>
              <a:spcAft>
                <a:spcPct val="0"/>
              </a:spcAft>
              <a:buClrTx/>
              <a:buSzTx/>
              <a:buFontTx/>
              <a:buNone/>
              <a:tabLst/>
              <a:defRPr/>
            </a:pPr>
            <a:r>
              <a:rPr kumimoji="0" lang="en-US" sz="3556" b="1" i="0" u="none" strike="noStrike" kern="1200" cap="none" spc="0" normalizeH="0" baseline="0" noProof="0" dirty="0" err="1">
                <a:ln>
                  <a:noFill/>
                </a:ln>
                <a:solidFill>
                  <a:srgbClr val="790019"/>
                </a:solidFill>
                <a:effectLst>
                  <a:outerShdw blurRad="50800" dist="38100" dir="2700000" algn="tl" rotWithShape="0">
                    <a:prstClr val="black">
                      <a:alpha val="40000"/>
                    </a:prstClr>
                  </a:outerShdw>
                </a:effectLst>
                <a:uLnTx/>
                <a:uFillTx/>
                <a:latin typeface="Arial" charset="0"/>
                <a:ea typeface="+mn-ea"/>
                <a:cs typeface="+mn-cs"/>
              </a:rPr>
              <a:t>REM</a:t>
            </a:r>
            <a:r>
              <a:rPr kumimoji="0" lang="en-US" sz="3556" b="1" i="0" u="none" strike="noStrike" kern="1200" cap="none" spc="0" normalizeH="0" baseline="0" noProof="0" dirty="0" err="1">
                <a:ln>
                  <a:noFill/>
                </a:ln>
                <a:solidFill>
                  <a:srgbClr val="FFFFFF">
                    <a:lumMod val="50000"/>
                  </a:srgbClr>
                </a:solidFill>
                <a:effectLst>
                  <a:outerShdw blurRad="50800" dist="38100" dir="2700000" algn="tl" rotWithShape="0">
                    <a:prstClr val="black">
                      <a:alpha val="40000"/>
                    </a:prstClr>
                  </a:outerShdw>
                </a:effectLst>
                <a:uLnTx/>
                <a:uFillTx/>
                <a:latin typeface="Arial" charset="0"/>
                <a:ea typeface="+mn-ea"/>
                <a:cs typeface="+mn-cs"/>
              </a:rPr>
              <a:t>inder</a:t>
            </a:r>
            <a:endParaRPr kumimoji="0" lang="en-US" sz="3556" b="1" i="0" u="none" strike="noStrike" kern="1200" cap="none" spc="0" normalizeH="0" baseline="0" noProof="0" dirty="0">
              <a:ln>
                <a:noFill/>
              </a:ln>
              <a:solidFill>
                <a:srgbClr val="FFFFFF">
                  <a:lumMod val="50000"/>
                </a:srgbClr>
              </a:solidFill>
              <a:effectLst>
                <a:outerShdw blurRad="50800" dist="38100" dir="2700000" algn="tl" rotWithShape="0">
                  <a:prstClr val="black">
                    <a:alpha val="40000"/>
                  </a:prstClr>
                </a:outerShdw>
              </a:effectLst>
              <a:uLnTx/>
              <a:uFillTx/>
              <a:latin typeface="Arial" charset="0"/>
              <a:ea typeface="+mn-ea"/>
              <a:cs typeface="+mn-cs"/>
            </a:endParaRPr>
          </a:p>
        </p:txBody>
      </p:sp>
    </p:spTree>
    <p:extLst>
      <p:ext uri="{BB962C8B-B14F-4D97-AF65-F5344CB8AC3E}">
        <p14:creationId xmlns:p14="http://schemas.microsoft.com/office/powerpoint/2010/main" val="25010368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90987917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p:cNvSpPr>
            <a:spLocks noChangeArrowheads="1"/>
          </p:cNvSpPr>
          <p:nvPr/>
        </p:nvSpPr>
        <p:spPr bwMode="auto">
          <a:xfrm>
            <a:off x="666750" y="1489579"/>
            <a:ext cx="7772400" cy="4524315"/>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br>
              <a:rPr kumimoji="0" lang="en-US" sz="3600" b="1" i="0" u="none" strike="noStrike" kern="1200" cap="none" spc="0" normalizeH="0" baseline="0" noProof="0" dirty="0">
                <a:ln>
                  <a:noFill/>
                </a:ln>
                <a:solidFill>
                  <a:srgbClr val="000000"/>
                </a:solidFill>
                <a:effectLst/>
                <a:uLnTx/>
                <a:uFillTx/>
                <a:latin typeface="Arial"/>
                <a:ea typeface="+mn-ea"/>
                <a:cs typeface="+mn-cs"/>
              </a:rPr>
            </a:br>
            <a:r>
              <a:rPr kumimoji="0" lang="en-US" sz="4000" b="1" i="0" u="none" strike="noStrike" kern="1200" cap="none" spc="0" normalizeH="0" baseline="0" noProof="0" dirty="0">
                <a:ln>
                  <a:noFill/>
                </a:ln>
                <a:solidFill>
                  <a:srgbClr val="000000"/>
                </a:solidFill>
                <a:effectLst/>
                <a:uLnTx/>
                <a:uFillTx/>
                <a:latin typeface="Arial"/>
                <a:ea typeface="+mn-ea"/>
                <a:cs typeface="+mn-cs"/>
              </a:rPr>
              <a:t>every region has its own </a:t>
            </a:r>
            <a:br>
              <a:rPr kumimoji="0" lang="en-US" sz="4000" b="1" i="0" u="none" strike="noStrike" kern="1200" cap="none" spc="0" normalizeH="0" baseline="0" noProof="0" dirty="0">
                <a:ln>
                  <a:noFill/>
                </a:ln>
                <a:solidFill>
                  <a:srgbClr val="000000"/>
                </a:solidFill>
                <a:effectLst/>
                <a:uLnTx/>
                <a:uFillTx/>
                <a:latin typeface="Arial"/>
                <a:ea typeface="+mn-ea"/>
                <a:cs typeface="+mn-cs"/>
              </a:rPr>
            </a:br>
            <a:r>
              <a:rPr kumimoji="0" lang="en-US" sz="4000" b="1" i="0" u="none" strike="noStrike" kern="1200" cap="none" spc="0" normalizeH="0" baseline="0" noProof="0" dirty="0">
                <a:ln>
                  <a:noFill/>
                </a:ln>
                <a:solidFill>
                  <a:srgbClr val="000000"/>
                </a:solidFill>
                <a:effectLst/>
                <a:uLnTx/>
                <a:uFillTx/>
                <a:latin typeface="Arial"/>
                <a:ea typeface="+mn-ea"/>
                <a:cs typeface="+mn-cs"/>
              </a:rPr>
              <a:t>local cultures, </a:t>
            </a:r>
            <a:br>
              <a:rPr kumimoji="0" lang="en-US" sz="4000" b="1" i="0" u="none" strike="noStrike" kern="1200" cap="none" spc="0" normalizeH="0" baseline="0" noProof="0" dirty="0">
                <a:ln>
                  <a:noFill/>
                </a:ln>
                <a:solidFill>
                  <a:srgbClr val="000000"/>
                </a:solidFill>
                <a:effectLst/>
                <a:uLnTx/>
                <a:uFillTx/>
                <a:latin typeface="Arial"/>
                <a:ea typeface="+mn-ea"/>
                <a:cs typeface="+mn-cs"/>
              </a:rPr>
            </a:br>
            <a:r>
              <a:rPr kumimoji="0" lang="en-US" sz="4000" b="1" i="0" u="none" strike="noStrike" kern="1200" cap="none" spc="0" normalizeH="0" baseline="0" noProof="0" dirty="0">
                <a:ln>
                  <a:noFill/>
                </a:ln>
                <a:solidFill>
                  <a:srgbClr val="000000"/>
                </a:solidFill>
                <a:effectLst/>
                <a:uLnTx/>
                <a:uFillTx/>
                <a:latin typeface="Arial"/>
                <a:ea typeface="+mn-ea"/>
                <a:cs typeface="+mn-cs"/>
              </a:rPr>
              <a:t>or </a:t>
            </a:r>
            <a:r>
              <a:rPr kumimoji="0" lang="en-US" sz="4000" b="1" i="0" u="none" strike="noStrike" kern="1200" cap="none" spc="0" normalizeH="0" baseline="0" noProof="0" dirty="0" err="1">
                <a:ln>
                  <a:noFill/>
                </a:ln>
                <a:solidFill>
                  <a:srgbClr val="000000"/>
                </a:solidFill>
                <a:effectLst/>
                <a:uLnTx/>
                <a:uFillTx/>
                <a:latin typeface="Arial"/>
                <a:ea typeface="+mn-ea"/>
                <a:cs typeface="+mn-cs"/>
              </a:rPr>
              <a:t>microcultures</a:t>
            </a:r>
            <a:r>
              <a:rPr kumimoji="0" lang="en-US" sz="4000" b="1" i="0" u="none" strike="noStrike" kern="1200" cap="none" spc="0" normalizeH="0" baseline="0" noProof="0" dirty="0">
                <a:ln>
                  <a:noFill/>
                </a:ln>
                <a:solidFill>
                  <a:srgbClr val="000000"/>
                </a:solidFill>
                <a:effectLst/>
                <a:uLnTx/>
                <a:uFillTx/>
                <a:latin typeface="Arial"/>
                <a:ea typeface="+mn-ea"/>
                <a:cs typeface="+mn-cs"/>
              </a:rPr>
              <a:t> .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922574312"/>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even in places like Minnesota</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there are many </a:t>
            </a:r>
            <a:r>
              <a:rPr kumimoji="0" lang="en-US" sz="2800" b="1" i="0" u="none" strike="noStrike" kern="1200" cap="none" spc="0" normalizeH="0" baseline="0" noProof="0" dirty="0" err="1">
                <a:ln>
                  <a:noFill/>
                </a:ln>
                <a:solidFill>
                  <a:srgbClr val="000000"/>
                </a:solidFill>
                <a:effectLst/>
                <a:uLnTx/>
                <a:uFillTx/>
                <a:latin typeface="Arial"/>
                <a:ea typeface="+mn-ea"/>
                <a:cs typeface="+mn-cs"/>
              </a:rPr>
              <a:t>microcultures</a:t>
            </a:r>
            <a:r>
              <a:rPr kumimoji="0" lang="en-US" sz="2800" b="1" i="0" u="none" strike="noStrike" kern="1200" cap="none" spc="0" normalizeH="0" baseline="0" noProof="0" dirty="0">
                <a:ln>
                  <a:noFill/>
                </a:ln>
                <a:solidFill>
                  <a:srgbClr val="000000"/>
                </a:solidFill>
                <a:effectLst/>
                <a:uLnTx/>
                <a:uFillTx/>
                <a:latin typeface="Arial"/>
                <a:ea typeface="+mn-ea"/>
                <a:cs typeface="+mn-cs"/>
              </a:rPr>
              <a:t>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610528714"/>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solidFill>
                  <a:schemeClr val="bg1">
                    <a:lumMod val="85000"/>
                  </a:schemeClr>
                </a:solidFill>
                <a:latin typeface="Verdana" pitchFamily="34" charset="0"/>
              </a:rPr>
              <a:t>e.g., Greek-Americans</a:t>
            </a:r>
          </a:p>
          <a:p>
            <a:pPr marL="566738" lvl="1" indent="-109538" eaLnBrk="1" hangingPunct="1"/>
            <a:r>
              <a:rPr lang="en-US" sz="2400" b="1" dirty="0">
                <a:latin typeface="Verdana" pitchFamily="34" charset="0"/>
              </a:rPr>
              <a:t> e.g., </a:t>
            </a:r>
            <a:r>
              <a:rPr lang="en-US" sz="2400" b="1" i="1" dirty="0" err="1">
                <a:latin typeface="Verdana" pitchFamily="34" charset="0"/>
              </a:rPr>
              <a:t>Anishinabe</a:t>
            </a:r>
            <a:r>
              <a:rPr lang="en-US" sz="2400" b="1" dirty="0">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54898948"/>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391972"/>
          </a:xfrm>
          <a:ln>
            <a:noFill/>
          </a:ln>
        </p:spPr>
        <p:txBody>
          <a:bodyPr>
            <a:spAutoFit/>
          </a:bodyPr>
          <a:lstStyle/>
          <a:p>
            <a:pPr eaLnBrk="1" hangingPunct="1"/>
            <a:r>
              <a:rPr lang="en-US" sz="2800" b="1" dirty="0" err="1">
                <a:solidFill>
                  <a:srgbClr val="FF1B36"/>
                </a:solidFill>
                <a:latin typeface="Verdana" pitchFamily="34" charset="0"/>
              </a:rPr>
              <a:t>microcultures</a:t>
            </a:r>
            <a:r>
              <a:rPr lang="en-US" sz="2800" b="1" dirty="0">
                <a:solidFill>
                  <a:srgbClr val="FF1B36"/>
                </a:solidFill>
                <a:latin typeface="Verdana" pitchFamily="34" charset="0"/>
              </a:rPr>
              <a:t> </a:t>
            </a:r>
            <a:r>
              <a:rPr lang="en-US" sz="2800" b="1" dirty="0">
                <a:latin typeface="Verdana" pitchFamily="34" charset="0"/>
              </a:rPr>
              <a:t>can include ethnic groups </a:t>
            </a:r>
            <a:r>
              <a:rPr lang="en-US" sz="2800" b="1" i="1" dirty="0">
                <a:solidFill>
                  <a:srgbClr val="FF1B36"/>
                </a:solidFill>
                <a:latin typeface="Verdana" pitchFamily="34" charset="0"/>
              </a:rPr>
              <a:t>within</a:t>
            </a:r>
            <a:r>
              <a:rPr lang="en-US" sz="2800" b="1" dirty="0">
                <a:latin typeface="Verdana" pitchFamily="34" charset="0"/>
              </a:rPr>
              <a:t> nations</a:t>
            </a:r>
          </a:p>
          <a:p>
            <a:pPr eaLnBrk="1" hangingPunct="1">
              <a:lnSpc>
                <a:spcPct val="30000"/>
              </a:lnSpc>
            </a:pPr>
            <a:endParaRPr lang="en-US" sz="1000" b="1" dirty="0">
              <a:solidFill>
                <a:srgbClr val="FF1B36"/>
              </a:solidFill>
              <a:latin typeface="Verdana" pitchFamily="34" charset="0"/>
            </a:endParaRPr>
          </a:p>
          <a:p>
            <a:pPr marL="566738" lvl="1" indent="-109538" eaLnBrk="1" hangingPunct="1"/>
            <a:r>
              <a:rPr lang="en-US" sz="2000" b="1" dirty="0">
                <a:solidFill>
                  <a:schemeClr val="bg1">
                    <a:lumMod val="85000"/>
                  </a:schemeClr>
                </a:solidFill>
                <a:latin typeface="Verdana" pitchFamily="34" charset="0"/>
              </a:rPr>
              <a:t>e.g., Greek-Americans</a:t>
            </a:r>
          </a:p>
          <a:p>
            <a:pPr marL="566738" lvl="1" indent="-109538" eaLnBrk="1" hangingPunct="1"/>
            <a:r>
              <a:rPr lang="en-US" sz="2400" b="1" dirty="0">
                <a:latin typeface="Verdana" pitchFamily="34" charset="0"/>
              </a:rPr>
              <a:t> e.g., </a:t>
            </a:r>
            <a:r>
              <a:rPr lang="en-US" sz="2400" b="1" i="1" dirty="0" err="1">
                <a:latin typeface="Verdana" pitchFamily="34" charset="0"/>
              </a:rPr>
              <a:t>Anishinabe</a:t>
            </a:r>
            <a:r>
              <a:rPr lang="en-US" sz="2400" b="1" dirty="0">
                <a:latin typeface="Verdana" pitchFamily="34" charset="0"/>
              </a:rPr>
              <a:t> (Chippewa; Ojibwa)</a:t>
            </a:r>
          </a:p>
          <a:p>
            <a:pPr marL="566738" lvl="1" indent="-109538" eaLnBrk="1" hangingPunct="1"/>
            <a:r>
              <a:rPr lang="en-US" sz="2000" b="1" dirty="0">
                <a:solidFill>
                  <a:schemeClr val="bg1">
                    <a:lumMod val="85000"/>
                  </a:schemeClr>
                </a:solidFill>
                <a:latin typeface="Verdana" pitchFamily="34" charset="0"/>
              </a:rPr>
              <a:t> e.g., Irish “</a:t>
            </a:r>
            <a:r>
              <a:rPr lang="en-US" sz="2000" b="1" dirty="0" err="1">
                <a:solidFill>
                  <a:schemeClr val="bg1">
                    <a:lumMod val="85000"/>
                  </a:schemeClr>
                </a:solidFill>
                <a:latin typeface="Verdana" pitchFamily="34" charset="0"/>
              </a:rPr>
              <a:t>Travellers</a:t>
            </a:r>
            <a:r>
              <a:rPr lang="en-US" sz="2000" b="1" dirty="0">
                <a:solidFill>
                  <a:schemeClr val="bg1">
                    <a:lumMod val="85000"/>
                  </a:schemeClr>
                </a:solidFill>
                <a:latin typeface="Verdana" pitchFamily="34" charset="0"/>
              </a:rPr>
              <a:t>”</a:t>
            </a:r>
          </a:p>
          <a:p>
            <a:pPr lvl="2" indent="-163513" eaLnBrk="1" hangingPunct="1"/>
            <a:r>
              <a:rPr lang="en-US" sz="1800" b="1" dirty="0">
                <a:solidFill>
                  <a:schemeClr val="bg1">
                    <a:lumMod val="85000"/>
                  </a:schemeClr>
                </a:solidFill>
                <a:latin typeface="Verdana" pitchFamily="34" charset="0"/>
              </a:rPr>
              <a:t>sometimes incorrectly called “Gypsies”</a:t>
            </a:r>
            <a:endParaRPr lang="en-US" sz="2000" b="1" dirty="0">
              <a:solidFill>
                <a:schemeClr val="bg1">
                  <a:lumMod val="85000"/>
                </a:schemeClr>
              </a:solidFill>
              <a:latin typeface="Verdana" pitchFamily="34" charset="0"/>
            </a:endParaRPr>
          </a:p>
          <a:p>
            <a:pPr marL="739775" lvl="1" indent="-282575" eaLnBrk="1" hangingPunct="1"/>
            <a:r>
              <a:rPr lang="en-US" sz="2000" b="1" dirty="0">
                <a:solidFill>
                  <a:schemeClr val="bg1">
                    <a:lumMod val="85000"/>
                  </a:schemeClr>
                </a:solidFill>
                <a:latin typeface="Verdana" pitchFamily="34" charset="0"/>
              </a:rPr>
              <a:t>e.g., Australian Aboriginals</a:t>
            </a:r>
          </a:p>
          <a:p>
            <a:pPr marL="739775" lvl="1" indent="-282575" eaLnBrk="1" hangingPunct="1"/>
            <a:r>
              <a:rPr lang="en-US" sz="2000" b="1" dirty="0">
                <a:solidFill>
                  <a:schemeClr val="bg1">
                    <a:lumMod val="85000"/>
                  </a:schemeClr>
                </a:solidFill>
                <a:latin typeface="Verdana" pitchFamily="34" charset="0"/>
              </a:rPr>
              <a:t>e.g., Cajun</a:t>
            </a:r>
          </a:p>
          <a:p>
            <a:pPr marL="739775" lvl="1" indent="-282575" eaLnBrk="1" hangingPunct="1"/>
            <a:r>
              <a:rPr lang="en-US" sz="2000" b="1" dirty="0">
                <a:solidFill>
                  <a:schemeClr val="bg1">
                    <a:lumMod val="85000"/>
                  </a:schemeClr>
                </a:solidFill>
                <a:latin typeface="Verdana" pitchFamily="34" charset="0"/>
              </a:rPr>
              <a:t>e.g., Rom (Gypsies)</a:t>
            </a:r>
          </a:p>
          <a:p>
            <a:pPr marL="739775" lvl="1" indent="-282575" eaLnBrk="1" hangingPunct="1"/>
            <a:r>
              <a:rPr lang="en-US" sz="2000" b="1" dirty="0">
                <a:solidFill>
                  <a:schemeClr val="bg1">
                    <a:lumMod val="85000"/>
                  </a:schemeClr>
                </a:solidFill>
                <a:latin typeface="Verdana" pitchFamily="34" charset="0"/>
              </a:rPr>
              <a:t>e.g., Basques</a:t>
            </a:r>
          </a:p>
          <a:p>
            <a:pPr marL="739775" lvl="1" indent="-282575" eaLnBrk="1" hangingPunct="1"/>
            <a:r>
              <a:rPr lang="en-US" sz="2000" b="1" dirty="0">
                <a:solidFill>
                  <a:schemeClr val="bg1">
                    <a:lumMod val="85000"/>
                  </a:schemeClr>
                </a:solidFill>
                <a:latin typeface="Verdana" pitchFamily="34" charset="0"/>
              </a:rPr>
              <a:t>e.g., Kurds</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Rectangle 4"/>
          <p:cNvSpPr>
            <a:spLocks noChangeArrowheads="1"/>
          </p:cNvSpPr>
          <p:nvPr/>
        </p:nvSpPr>
        <p:spPr bwMode="auto">
          <a:xfrm>
            <a:off x="666750" y="4087263"/>
            <a:ext cx="7772400" cy="2492990"/>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for e.g., </a:t>
            </a:r>
            <a:r>
              <a:rPr kumimoji="0" lang="en-US" sz="3600" b="1" i="1" u="none" strike="noStrike" kern="1200" cap="none" spc="0" normalizeH="0" baseline="0" noProof="0" dirty="0">
                <a:ln>
                  <a:noFill/>
                </a:ln>
                <a:solidFill>
                  <a:srgbClr val="000000"/>
                </a:solidFill>
                <a:effectLst/>
                <a:uLnTx/>
                <a:uFillTx/>
                <a:latin typeface="Arial"/>
                <a:ea typeface="+mn-ea"/>
                <a:cs typeface="+mn-cs"/>
              </a:rPr>
              <a:t>Anishinabe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(known less appropriately 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Ojibwa,” and “The Chippewa”)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 . . </a:t>
            </a:r>
          </a:p>
        </p:txBody>
      </p:sp>
    </p:spTree>
    <p:extLst>
      <p:ext uri="{BB962C8B-B14F-4D97-AF65-F5344CB8AC3E}">
        <p14:creationId xmlns:p14="http://schemas.microsoft.com/office/powerpoint/2010/main" val="2049081723"/>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1683966" y="3875178"/>
            <a:ext cx="5762625" cy="2431435"/>
          </a:xfrm>
          <a:prstGeom prst="rect">
            <a:avLst/>
          </a:prstGeom>
          <a:solidFill>
            <a:schemeClr val="bg1"/>
          </a:solidFill>
          <a:ln w="76200">
            <a:solidFill>
              <a:srgbClr val="FFC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as we have seen,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local groups generally strive to preserve their cultural identity, for e.g.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388674990"/>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5"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6"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8"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9"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0"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1"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2" name="Text Box 10"/>
          <p:cNvSpPr txBox="1">
            <a:spLocks noChangeArrowheads="1"/>
          </p:cNvSpPr>
          <p:nvPr/>
        </p:nvSpPr>
        <p:spPr bwMode="auto">
          <a:xfrm>
            <a:off x="2813050" y="6474414"/>
            <a:ext cx="3544112"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www.worldlicenceplates.com/usa/US_MNXX.html</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44043" name="Picture 7"/>
          <p:cNvPicPr>
            <a:picLocks noChangeAspect="1" noChangeArrowheads="1"/>
          </p:cNvPicPr>
          <p:nvPr/>
        </p:nvPicPr>
        <p:blipFill>
          <a:blip r:embed="rId4" cstate="print"/>
          <a:srcRect/>
          <a:stretch>
            <a:fillRect/>
          </a:stretch>
        </p:blipFill>
        <p:spPr bwMode="auto">
          <a:xfrm>
            <a:off x="598555" y="874847"/>
            <a:ext cx="7589837" cy="3387725"/>
          </a:xfrm>
          <a:prstGeom prst="rect">
            <a:avLst/>
          </a:prstGeom>
          <a:noFill/>
          <a:ln w="28575">
            <a:noFill/>
            <a:miter lim="800000"/>
            <a:headEnd/>
            <a:tailEnd/>
          </a:ln>
        </p:spPr>
      </p:pic>
      <p:pic>
        <p:nvPicPr>
          <p:cNvPr id="44044" name="Picture 6"/>
          <p:cNvPicPr>
            <a:picLocks noChangeAspect="1" noChangeArrowheads="1"/>
          </p:cNvPicPr>
          <p:nvPr/>
        </p:nvPicPr>
        <p:blipFill>
          <a:blip r:embed="rId5" cstate="print"/>
          <a:srcRect/>
          <a:stretch>
            <a:fillRect/>
          </a:stretch>
        </p:blipFill>
        <p:spPr bwMode="auto">
          <a:xfrm>
            <a:off x="3395663" y="3932238"/>
            <a:ext cx="2381250" cy="2419350"/>
          </a:xfrm>
          <a:prstGeom prst="rect">
            <a:avLst/>
          </a:prstGeom>
          <a:noFill/>
          <a:ln w="28575">
            <a:noFill/>
            <a:miter lim="800000"/>
            <a:headEnd/>
            <a:tailEnd/>
          </a:ln>
        </p:spPr>
      </p:pic>
      <p:sp>
        <p:nvSpPr>
          <p:cNvPr id="13" name="Rectangle 12"/>
          <p:cNvSpPr>
            <a:spLocks noChangeArrowheads="1"/>
          </p:cNvSpPr>
          <p:nvPr/>
        </p:nvSpPr>
        <p:spPr bwMode="auto">
          <a:xfrm>
            <a:off x="666750" y="4573314"/>
            <a:ext cx="7772400" cy="1446550"/>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probably see signs of this in your area . . . </a:t>
            </a:r>
          </a:p>
        </p:txBody>
      </p:sp>
    </p:spTree>
    <p:extLst>
      <p:ext uri="{BB962C8B-B14F-4D97-AF65-F5344CB8AC3E}">
        <p14:creationId xmlns:p14="http://schemas.microsoft.com/office/powerpoint/2010/main" val="10852034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3" name="AutoShape 3"/>
          <p:cNvSpPr>
            <a:spLocks noChangeArrowheads="1"/>
          </p:cNvSpPr>
          <p:nvPr/>
        </p:nvSpPr>
        <p:spPr bwMode="auto">
          <a:xfrm>
            <a:off x="2533653" y="3943372"/>
            <a:ext cx="1795463" cy="733425"/>
          </a:xfrm>
          <a:prstGeom prst="leftArrow">
            <a:avLst>
              <a:gd name="adj1" fmla="val 50000"/>
              <a:gd name="adj2" fmla="val 40291"/>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4" name="AutoShape 4"/>
          <p:cNvSpPr>
            <a:spLocks noChangeArrowheads="1"/>
          </p:cNvSpPr>
          <p:nvPr/>
        </p:nvSpPr>
        <p:spPr bwMode="auto">
          <a:xfrm flipV="1">
            <a:off x="1847852" y="4867297"/>
            <a:ext cx="976313" cy="733425"/>
          </a:xfrm>
          <a:prstGeom prst="leftArrow">
            <a:avLst>
              <a:gd name="adj1" fmla="val 50000"/>
              <a:gd name="adj2" fmla="val 25009"/>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6" name="AutoShape 6"/>
          <p:cNvSpPr>
            <a:spLocks noChangeArrowheads="1"/>
          </p:cNvSpPr>
          <p:nvPr/>
        </p:nvSpPr>
        <p:spPr bwMode="auto">
          <a:xfrm>
            <a:off x="2495550" y="46100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7" name="AutoShape 7"/>
          <p:cNvSpPr>
            <a:spLocks noChangeArrowheads="1"/>
          </p:cNvSpPr>
          <p:nvPr/>
        </p:nvSpPr>
        <p:spPr bwMode="auto">
          <a:xfrm>
            <a:off x="3181350" y="501005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8" name="AutoShape 8"/>
          <p:cNvSpPr>
            <a:spLocks noChangeArrowheads="1"/>
          </p:cNvSpPr>
          <p:nvPr/>
        </p:nvSpPr>
        <p:spPr bwMode="auto">
          <a:xfrm>
            <a:off x="3238501" y="52958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9" name="AutoShape 9"/>
          <p:cNvSpPr>
            <a:spLocks noChangeArrowheads="1"/>
          </p:cNvSpPr>
          <p:nvPr/>
        </p:nvSpPr>
        <p:spPr bwMode="auto">
          <a:xfrm>
            <a:off x="2724150" y="5333903"/>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50" name="Text Box 10"/>
          <p:cNvSpPr txBox="1">
            <a:spLocks noChangeArrowheads="1"/>
          </p:cNvSpPr>
          <p:nvPr/>
        </p:nvSpPr>
        <p:spPr bwMode="auto">
          <a:xfrm>
            <a:off x="2689412" y="6590549"/>
            <a:ext cx="3724096" cy="2163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mn-ea"/>
                <a:cs typeface="+mn-cs"/>
                <a:hlinkClick r:id="rId3"/>
              </a:rPr>
              <a:t>://www.blackbearcasinoresort.com/</a:t>
            </a: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5506" name="Picture 2"/>
          <p:cNvPicPr>
            <a:picLocks noChangeAspect="1" noChangeArrowheads="1"/>
          </p:cNvPicPr>
          <p:nvPr/>
        </p:nvPicPr>
        <p:blipFill>
          <a:blip r:embed="rId4" cstate="print"/>
          <a:srcRect/>
          <a:stretch>
            <a:fillRect/>
          </a:stretch>
        </p:blipFill>
        <p:spPr bwMode="auto">
          <a:xfrm>
            <a:off x="672353" y="591468"/>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3543765"/>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00" y="5544456"/>
            <a:ext cx="6110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Times New Roman" pitchFamily="18" charset="0"/>
                <a:ea typeface="+mn-ea"/>
                <a:cs typeface="+mn-cs"/>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1578438"/>
            <a:ext cx="1371600" cy="1514475"/>
          </a:xfrm>
          <a:prstGeom prst="rect">
            <a:avLst/>
          </a:prstGeom>
          <a:noFill/>
          <a:ln w="9525">
            <a:noFill/>
            <a:miter lim="800000"/>
            <a:headEnd/>
            <a:tailEnd/>
          </a:ln>
        </p:spPr>
      </p:pic>
      <p:sp>
        <p:nvSpPr>
          <p:cNvPr id="17" name="Rectangle 16"/>
          <p:cNvSpPr>
            <a:spLocks noChangeArrowheads="1"/>
          </p:cNvSpPr>
          <p:nvPr/>
        </p:nvSpPr>
        <p:spPr bwMode="auto">
          <a:xfrm>
            <a:off x="406399" y="561780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3732339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32" y="1016006"/>
            <a:ext cx="8254895" cy="21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71" y="3267396"/>
            <a:ext cx="4349748"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2465602" y="6632708"/>
            <a:ext cx="4225837"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http://news.minnesota.publicradio.org/features/2005/02/24_hemphills_fonduluth/?refid=0</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 name="Rectangle 15"/>
          <p:cNvSpPr>
            <a:spLocks noChangeArrowheads="1"/>
          </p:cNvSpPr>
          <p:nvPr/>
        </p:nvSpPr>
        <p:spPr bwMode="auto">
          <a:xfrm>
            <a:off x="406399" y="5617805"/>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1530089960"/>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8" name="Text Box 10"/>
          <p:cNvSpPr txBox="1">
            <a:spLocks noChangeArrowheads="1"/>
          </p:cNvSpPr>
          <p:nvPr/>
        </p:nvSpPr>
        <p:spPr bwMode="auto">
          <a:xfrm>
            <a:off x="2741368" y="6400372"/>
            <a:ext cx="3667992"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http://minnesota.publicradio.org/display/web/2010/05/04/ojibwe-treaty-rights/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679222" y="407191"/>
            <a:ext cx="7772400" cy="5752365"/>
          </a:xfrm>
          <a:prstGeom prst="rect">
            <a:avLst/>
          </a:prstGeom>
          <a:noFill/>
          <a:ln w="9525">
            <a:noFill/>
            <a:miter lim="800000"/>
            <a:headEnd/>
            <a:tailEnd/>
          </a:ln>
        </p:spPr>
      </p:pic>
      <p:sp>
        <p:nvSpPr>
          <p:cNvPr id="11" name="Rectangle 10"/>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231248870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 name="Text Box 10"/>
          <p:cNvSpPr txBox="1">
            <a:spLocks noChangeArrowheads="1"/>
          </p:cNvSpPr>
          <p:nvPr/>
        </p:nvSpPr>
        <p:spPr bwMode="auto">
          <a:xfrm>
            <a:off x="2422060" y="6618082"/>
            <a:ext cx="4256293"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http://www.startribune.com/wild-rice-showdown-looms-in-northern-minnesota/322642951/</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428" y="179395"/>
            <a:ext cx="578966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16037434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subTitle" idx="4294967295"/>
          </p:nvPr>
        </p:nvSpPr>
        <p:spPr>
          <a:xfrm>
            <a:off x="900201" y="1625395"/>
            <a:ext cx="7329487" cy="3367076"/>
          </a:xfrm>
        </p:spPr>
        <p:txBody>
          <a:bodyPr>
            <a:spAutoFit/>
          </a:bodyPr>
          <a:lstStyle/>
          <a:p>
            <a:pPr eaLnBrk="1" hangingPunct="1">
              <a:lnSpc>
                <a:spcPct val="80000"/>
              </a:lnSpc>
              <a:tabLst>
                <a:tab pos="0" algn="l"/>
              </a:tabLst>
            </a:pPr>
            <a:r>
              <a:rPr lang="en-US" b="1" dirty="0" err="1">
                <a:solidFill>
                  <a:srgbClr val="FF1B36"/>
                </a:solidFill>
              </a:rPr>
              <a:t>microculture</a:t>
            </a:r>
            <a:endParaRPr lang="en-US" b="1" dirty="0">
              <a:solidFill>
                <a:srgbClr val="FF1B36"/>
              </a:solidFill>
            </a:endParaRPr>
          </a:p>
          <a:p>
            <a:pPr eaLnBrk="1" hangingPunct="1">
              <a:lnSpc>
                <a:spcPct val="30000"/>
              </a:lnSpc>
              <a:tabLst>
                <a:tab pos="0" algn="l"/>
              </a:tabLst>
            </a:pPr>
            <a:endParaRPr lang="en-US" b="1" i="1" dirty="0">
              <a:solidFill>
                <a:srgbClr val="FF1B36"/>
              </a:solidFill>
            </a:endParaRPr>
          </a:p>
          <a:p>
            <a:pPr lvl="1" eaLnBrk="1" hangingPunct="1">
              <a:lnSpc>
                <a:spcPct val="110000"/>
              </a:lnSpc>
              <a:tabLst>
                <a:tab pos="0" algn="l"/>
              </a:tabLst>
            </a:pPr>
            <a:r>
              <a:rPr lang="en-US" sz="2400" b="1" dirty="0">
                <a:solidFill>
                  <a:srgbClr val="FFFFFF"/>
                </a:solidFill>
              </a:rPr>
              <a:t>are smaller groups with distinct pattern of learned and shared behavior and thinking found within larger cultures such as ethnic groups in localized regions</a:t>
            </a:r>
          </a:p>
          <a:p>
            <a:pPr lvl="1" eaLnBrk="1" hangingPunct="1">
              <a:tabLst>
                <a:tab pos="0" algn="l"/>
              </a:tabLst>
            </a:pPr>
            <a:r>
              <a:rPr lang="en-US" sz="2400" b="1" dirty="0">
                <a:solidFill>
                  <a:srgbClr val="FFFFFF"/>
                </a:solidFill>
              </a:rPr>
              <a:t>some people like to think of these as </a:t>
            </a:r>
            <a:br>
              <a:rPr lang="en-US" sz="2400" b="1" dirty="0">
                <a:solidFill>
                  <a:srgbClr val="FFFFFF"/>
                </a:solidFill>
              </a:rPr>
            </a:br>
            <a:r>
              <a:rPr lang="en-US" sz="3200" b="1" dirty="0">
                <a:solidFill>
                  <a:srgbClr val="FFFFFF"/>
                </a:solidFill>
              </a:rPr>
              <a:t>“local cultures”</a:t>
            </a:r>
            <a:endParaRPr lang="en-US" sz="2400" b="1"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6242" y="2294467"/>
            <a:ext cx="5567980" cy="4120893"/>
          </a:xfrm>
          <a:prstGeom prst="rect">
            <a:avLst/>
          </a:prstGeom>
        </p:spPr>
      </p:pic>
      <p:sp>
        <p:nvSpPr>
          <p:cNvPr id="6" name="TextBox 5"/>
          <p:cNvSpPr txBox="1">
            <a:spLocks noChangeArrowheads="1"/>
          </p:cNvSpPr>
          <p:nvPr/>
        </p:nvSpPr>
        <p:spPr bwMode="auto">
          <a:xfrm>
            <a:off x="1393365" y="3164152"/>
            <a:ext cx="6358000" cy="2400657"/>
          </a:xfrm>
          <a:prstGeom prst="rect">
            <a:avLst/>
          </a:prstGeom>
          <a:solidFill>
            <a:schemeClr val="bg1"/>
          </a:solidFill>
          <a:ln w="76200">
            <a:solidFill>
              <a:srgbClr val="FFC000"/>
            </a:solidFill>
            <a:miter lim="800000"/>
            <a:headEnd/>
            <a:tailEnd/>
          </a:ln>
        </p:spPr>
        <p:txBody>
          <a:bodyPr wrap="square" lIns="457200" tIns="457200" rIns="457200" bIns="4572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local groups generally strive to preserve their cultural identity . . .</a:t>
            </a:r>
          </a:p>
        </p:txBody>
      </p:sp>
      <p:sp>
        <p:nvSpPr>
          <p:cNvPr id="7"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243112560"/>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8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0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8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3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522" y="217710"/>
            <a:ext cx="495710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0"/>
          <p:cNvSpPr txBox="1">
            <a:spLocks noChangeArrowheads="1"/>
          </p:cNvSpPr>
          <p:nvPr/>
        </p:nvSpPr>
        <p:spPr bwMode="auto">
          <a:xfrm>
            <a:off x="2305948" y="6618082"/>
            <a:ext cx="4517583"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http://www.startribune.com/indian-ricers-back-protesting-on-hole-in-the-day-lake/323222791/#5</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1" name="Rectangle 10"/>
          <p:cNvSpPr>
            <a:spLocks noChangeArrowheads="1"/>
          </p:cNvSpPr>
          <p:nvPr/>
        </p:nvSpPr>
        <p:spPr bwMode="auto">
          <a:xfrm>
            <a:off x="391885" y="4834049"/>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the news. . . </a:t>
            </a:r>
          </a:p>
        </p:txBody>
      </p:sp>
    </p:spTree>
    <p:extLst>
      <p:ext uri="{BB962C8B-B14F-4D97-AF65-F5344CB8AC3E}">
        <p14:creationId xmlns:p14="http://schemas.microsoft.com/office/powerpoint/2010/main" val="75193049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712207857"/>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663968620"/>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people especially love their own “soul food”. . .</a:t>
            </a:r>
          </a:p>
        </p:txBody>
      </p:sp>
    </p:spTree>
    <p:extLst>
      <p:ext uri="{BB962C8B-B14F-4D97-AF65-F5344CB8AC3E}">
        <p14:creationId xmlns:p14="http://schemas.microsoft.com/office/powerpoint/2010/main" val="543051377"/>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907870"/>
            <a:ext cx="7772400" cy="181588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 is a key part of their cultural identity,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often dating back to their prehistoric past,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and defining their history . . .</a:t>
            </a:r>
          </a:p>
        </p:txBody>
      </p:sp>
    </p:spTree>
    <p:extLst>
      <p:ext uri="{BB962C8B-B14F-4D97-AF65-F5344CB8AC3E}">
        <p14:creationId xmlns:p14="http://schemas.microsoft.com/office/powerpoint/2010/main" val="1749518120"/>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8" name="Picture 4"/>
          <p:cNvPicPr>
            <a:picLocks noChangeAspect="1" noChangeArrowheads="1"/>
          </p:cNvPicPr>
          <p:nvPr/>
        </p:nvPicPr>
        <p:blipFill>
          <a:blip r:embed="rId3" cstate="print"/>
          <a:srcRect/>
          <a:stretch>
            <a:fillRect/>
          </a:stretch>
        </p:blipFill>
        <p:spPr bwMode="auto">
          <a:xfrm>
            <a:off x="2670663" y="356353"/>
            <a:ext cx="3815224" cy="5497441"/>
          </a:xfrm>
          <a:prstGeom prst="rect">
            <a:avLst/>
          </a:prstGeom>
          <a:noFill/>
          <a:ln w="9525">
            <a:noFill/>
            <a:miter lim="800000"/>
            <a:headEnd/>
            <a:tailEnd/>
          </a:ln>
          <a:effectLst/>
        </p:spPr>
      </p:pic>
      <p:sp>
        <p:nvSpPr>
          <p:cNvPr id="17" name="Rectangle 16"/>
          <p:cNvSpPr/>
          <p:nvPr/>
        </p:nvSpPr>
        <p:spPr>
          <a:xfrm>
            <a:off x="2616456" y="6060050"/>
            <a:ext cx="373692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Minnesota Historical Society Press</a:t>
            </a:r>
          </a:p>
        </p:txBody>
      </p:sp>
      <p:sp>
        <p:nvSpPr>
          <p:cNvPr id="2" name="Rectangle 1"/>
          <p:cNvSpPr/>
          <p:nvPr/>
        </p:nvSpPr>
        <p:spPr>
          <a:xfrm>
            <a:off x="479291" y="743823"/>
            <a:ext cx="2045753"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for example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76516847"/>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p:cNvSpPr/>
          <p:nvPr/>
        </p:nvSpPr>
        <p:spPr>
          <a:xfrm>
            <a:off x="2776110" y="6234218"/>
            <a:ext cx="359585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The Minnesota Ethnic Food Book</a:t>
            </a:r>
          </a:p>
        </p:txBody>
      </p:sp>
      <p:pic>
        <p:nvPicPr>
          <p:cNvPr id="12" name="Picture 2"/>
          <p:cNvPicPr>
            <a:picLocks noChangeAspect="1" noChangeArrowheads="1"/>
          </p:cNvPicPr>
          <p:nvPr/>
        </p:nvPicPr>
        <p:blipFill>
          <a:blip r:embed="rId3" cstate="print"/>
          <a:srcRect/>
          <a:stretch>
            <a:fillRect/>
          </a:stretch>
        </p:blipFill>
        <p:spPr bwMode="auto">
          <a:xfrm>
            <a:off x="1841731" y="362630"/>
            <a:ext cx="5417435" cy="5715000"/>
          </a:xfrm>
          <a:prstGeom prst="rect">
            <a:avLst/>
          </a:prstGeom>
          <a:noFill/>
          <a:ln w="76200">
            <a:solidFill>
              <a:schemeClr val="tx1"/>
            </a:solidFill>
            <a:miter lim="800000"/>
            <a:headEnd/>
            <a:tailEnd/>
          </a:ln>
          <a:effectLst/>
        </p:spPr>
      </p:pic>
    </p:spTree>
    <p:extLst>
      <p:ext uri="{BB962C8B-B14F-4D97-AF65-F5344CB8AC3E}">
        <p14:creationId xmlns:p14="http://schemas.microsoft.com/office/powerpoint/2010/main" val="4153012679"/>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490"/>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15"/>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29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40"/>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cstate="print"/>
          <a:srcRect/>
          <a:stretch>
            <a:fillRect/>
          </a:stretch>
        </p:blipFill>
        <p:spPr bwMode="auto">
          <a:xfrm>
            <a:off x="1841731" y="362630"/>
            <a:ext cx="5417435" cy="5715000"/>
          </a:xfrm>
          <a:prstGeom prst="rect">
            <a:avLst/>
          </a:prstGeom>
          <a:noFill/>
          <a:ln w="76200">
            <a:solidFill>
              <a:schemeClr val="tx1"/>
            </a:solidFill>
            <a:miter lim="800000"/>
            <a:headEnd/>
            <a:tailEnd/>
          </a:ln>
          <a:effectLst/>
        </p:spPr>
      </p:pic>
      <p:sp>
        <p:nvSpPr>
          <p:cNvPr id="13" name="Rectangle 12"/>
          <p:cNvSpPr/>
          <p:nvPr/>
        </p:nvSpPr>
        <p:spPr>
          <a:xfrm>
            <a:off x="2776110" y="6234218"/>
            <a:ext cx="359585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The Minnesota Ethnic Food Book</a:t>
            </a:r>
          </a:p>
        </p:txBody>
      </p:sp>
      <p:sp>
        <p:nvSpPr>
          <p:cNvPr id="14" name="Oval 7"/>
          <p:cNvSpPr>
            <a:spLocks noChangeArrowheads="1"/>
          </p:cNvSpPr>
          <p:nvPr/>
        </p:nvSpPr>
        <p:spPr bwMode="auto">
          <a:xfrm>
            <a:off x="1882321" y="427399"/>
            <a:ext cx="2743200" cy="519351"/>
          </a:xfrm>
          <a:prstGeom prst="ellipse">
            <a:avLst/>
          </a:prstGeom>
          <a:noFill/>
          <a:ln w="101600">
            <a:solidFill>
              <a:srgbClr val="FFC000"/>
            </a:solidFill>
            <a:round/>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 name="Rectangle 14"/>
          <p:cNvSpPr>
            <a:spLocks noChangeArrowheads="1"/>
          </p:cNvSpPr>
          <p:nvPr/>
        </p:nvSpPr>
        <p:spPr bwMode="auto">
          <a:xfrm>
            <a:off x="666750" y="2926143"/>
            <a:ext cx="7772400" cy="2492990"/>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for e.g., </a:t>
            </a:r>
            <a:r>
              <a:rPr kumimoji="0" lang="en-US" sz="3600" b="1" i="1" u="none" strike="noStrike" kern="1200" cap="none" spc="0" normalizeH="0" baseline="0" noProof="0" dirty="0">
                <a:ln>
                  <a:noFill/>
                </a:ln>
                <a:solidFill>
                  <a:srgbClr val="000000"/>
                </a:solidFill>
                <a:effectLst/>
                <a:uLnTx/>
                <a:uFillTx/>
                <a:latin typeface="Arial"/>
                <a:ea typeface="+mn-ea"/>
                <a:cs typeface="+mn-cs"/>
              </a:rPr>
              <a:t>Anishinabe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(known less appropriately 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Ojibwa,” and “The Chippewa”)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 . . </a:t>
            </a:r>
          </a:p>
        </p:txBody>
      </p:sp>
    </p:spTree>
    <p:extLst>
      <p:ext uri="{BB962C8B-B14F-4D97-AF65-F5344CB8AC3E}">
        <p14:creationId xmlns:p14="http://schemas.microsoft.com/office/powerpoint/2010/main" val="2401426940"/>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63671"/>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Indian hunter with deer, 1908.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pic>
        <p:nvPicPr>
          <p:cNvPr id="5122" name="Picture 2"/>
          <p:cNvPicPr>
            <a:picLocks noChangeAspect="1" noChangeArrowheads="1"/>
          </p:cNvPicPr>
          <p:nvPr/>
        </p:nvPicPr>
        <p:blipFill>
          <a:blip r:embed="rId3" cstate="print"/>
          <a:srcRect/>
          <a:stretch>
            <a:fillRect/>
          </a:stretch>
        </p:blipFill>
        <p:spPr bwMode="auto">
          <a:xfrm>
            <a:off x="928020" y="185076"/>
            <a:ext cx="7315200" cy="5591236"/>
          </a:xfrm>
          <a:prstGeom prst="rect">
            <a:avLst/>
          </a:prstGeom>
          <a:noFill/>
          <a:ln w="9525">
            <a:noFill/>
            <a:miter lim="800000"/>
            <a:headEnd/>
            <a:tailEnd/>
          </a:ln>
          <a:effectLst/>
        </p:spPr>
      </p:pic>
    </p:spTree>
    <p:extLst>
      <p:ext uri="{BB962C8B-B14F-4D97-AF65-F5344CB8AC3E}">
        <p14:creationId xmlns:p14="http://schemas.microsoft.com/office/powerpoint/2010/main" val="427505737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p:cNvSpPr/>
          <p:nvPr/>
        </p:nvSpPr>
        <p:spPr>
          <a:xfrm>
            <a:off x="1676414" y="5878009"/>
            <a:ext cx="5769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Pictograph from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Hegman</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Lake, Minnesota</a:t>
            </a:r>
          </a:p>
        </p:txBody>
      </p:sp>
      <p:pic>
        <p:nvPicPr>
          <p:cNvPr id="6147" name="Picture 3"/>
          <p:cNvPicPr>
            <a:picLocks noChangeAspect="1" noChangeArrowheads="1"/>
          </p:cNvPicPr>
          <p:nvPr/>
        </p:nvPicPr>
        <p:blipFill>
          <a:blip r:embed="rId3" cstate="print"/>
          <a:srcRect/>
          <a:stretch>
            <a:fillRect/>
          </a:stretch>
        </p:blipFill>
        <p:spPr bwMode="auto">
          <a:xfrm>
            <a:off x="2685079" y="682172"/>
            <a:ext cx="3744833" cy="4955662"/>
          </a:xfrm>
          <a:prstGeom prst="rect">
            <a:avLst/>
          </a:prstGeom>
          <a:noFill/>
          <a:ln w="9525">
            <a:noFill/>
            <a:miter lim="800000"/>
            <a:headEnd/>
            <a:tailEnd/>
          </a:ln>
          <a:effectLst/>
        </p:spPr>
      </p:pic>
    </p:spTree>
    <p:extLst>
      <p:ext uri="{BB962C8B-B14F-4D97-AF65-F5344CB8AC3E}">
        <p14:creationId xmlns:p14="http://schemas.microsoft.com/office/powerpoint/2010/main" val="10587053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pitchFamily="34" charset="0"/>
                <a:ea typeface="+mn-ea"/>
                <a:cs typeface="+mn-cs"/>
              </a:rPr>
              <a:t>cultural symbols . . .</a:t>
            </a:r>
          </a:p>
        </p:txBody>
      </p:sp>
      <p:sp>
        <p:nvSpPr>
          <p:cNvPr id="4" name="Right Arrow 3">
            <a:extLst>
              <a:ext uri="{FF2B5EF4-FFF2-40B4-BE49-F238E27FC236}">
                <a16:creationId xmlns:a16="http://schemas.microsoft.com/office/drawing/2014/main" id="{58AD7F7D-0A6A-4640-90F9-3474CE358A75}"/>
              </a:ext>
            </a:extLst>
          </p:cNvPr>
          <p:cNvSpPr/>
          <p:nvPr/>
        </p:nvSpPr>
        <p:spPr bwMode="auto">
          <a:xfrm>
            <a:off x="2714331" y="3137834"/>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47781973"/>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Text Box 2">
            <a:hlinkClick r:id="rId3"/>
          </p:cNvPr>
          <p:cNvSpPr txBox="1">
            <a:spLocks noChangeArrowheads="1"/>
          </p:cNvSpPr>
          <p:nvPr/>
        </p:nvSpPr>
        <p:spPr bwMode="auto">
          <a:xfrm>
            <a:off x="1831187" y="6336795"/>
            <a:ext cx="5475730"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charset="0"/>
                <a:ea typeface="+mn-ea"/>
                <a:cs typeface="+mn-cs"/>
                <a:hlinkClick r:id="rId4"/>
              </a:rPr>
              <a:t>www.duluthnewstribune.com/articles/index.cfm?id=60658&amp;section=homepage</a:t>
            </a:r>
            <a:endParaRPr kumimoji="0" lang="en-US" sz="12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126979" name="Picture 3"/>
          <p:cNvPicPr>
            <a:picLocks noChangeAspect="1" noChangeArrowheads="1"/>
          </p:cNvPicPr>
          <p:nvPr/>
        </p:nvPicPr>
        <p:blipFill>
          <a:blip r:embed="rId5" cstate="print"/>
          <a:srcRect/>
          <a:stretch>
            <a:fillRect/>
          </a:stretch>
        </p:blipFill>
        <p:spPr bwMode="auto">
          <a:xfrm>
            <a:off x="899658" y="529770"/>
            <a:ext cx="7315200" cy="5755014"/>
          </a:xfrm>
          <a:prstGeom prst="rect">
            <a:avLst/>
          </a:prstGeom>
          <a:noFill/>
          <a:ln w="9525">
            <a:noFill/>
            <a:miter lim="800000"/>
            <a:headEnd/>
            <a:tailEnd/>
          </a:ln>
        </p:spPr>
      </p:pic>
    </p:spTree>
    <p:extLst>
      <p:ext uri="{BB962C8B-B14F-4D97-AF65-F5344CB8AC3E}">
        <p14:creationId xmlns:p14="http://schemas.microsoft.com/office/powerpoint/2010/main" val="4288468797"/>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2971914" y="6578770"/>
            <a:ext cx="3179075" cy="246221"/>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mn-ea"/>
                <a:cs typeface="+mn-cs"/>
                <a:hlinkClick r:id="rId3"/>
              </a:rPr>
              <a:t>www.indiancountry.com/content.cfm?id=1096416829</a:t>
            </a:r>
            <a:endParaRPr kumimoji="0" lang="en-US" sz="10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11619" name="Picture 2"/>
          <p:cNvPicPr>
            <a:picLocks noChangeAspect="1" noChangeArrowheads="1"/>
          </p:cNvPicPr>
          <p:nvPr/>
        </p:nvPicPr>
        <p:blipFill>
          <a:blip r:embed="rId4" cstate="print"/>
          <a:srcRect/>
          <a:stretch>
            <a:fillRect/>
          </a:stretch>
        </p:blipFill>
        <p:spPr bwMode="auto">
          <a:xfrm>
            <a:off x="2572653" y="723435"/>
            <a:ext cx="3976007" cy="5486400"/>
          </a:xfrm>
          <a:prstGeom prst="rect">
            <a:avLst/>
          </a:prstGeom>
          <a:noFill/>
          <a:ln w="9525">
            <a:noFill/>
            <a:miter lim="800000"/>
            <a:headEnd/>
            <a:tailEnd/>
          </a:ln>
        </p:spPr>
      </p:pic>
    </p:spTree>
    <p:extLst>
      <p:ext uri="{BB962C8B-B14F-4D97-AF65-F5344CB8AC3E}">
        <p14:creationId xmlns:p14="http://schemas.microsoft.com/office/powerpoint/2010/main" val="808789979"/>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907870"/>
            <a:ext cx="7772400" cy="181588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 is a key part of their cultural identity,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often dating back to their prehistoric past,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and defining their history . . .</a:t>
            </a:r>
          </a:p>
        </p:txBody>
      </p:sp>
    </p:spTree>
    <p:extLst>
      <p:ext uri="{BB962C8B-B14F-4D97-AF65-F5344CB8AC3E}">
        <p14:creationId xmlns:p14="http://schemas.microsoft.com/office/powerpoint/2010/main" val="790591325"/>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457221" y="4009386"/>
            <a:ext cx="8229599" cy="89255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people still love their own “soul food”. . .</a:t>
            </a:r>
          </a:p>
        </p:txBody>
      </p:sp>
    </p:spTree>
    <p:extLst>
      <p:ext uri="{BB962C8B-B14F-4D97-AF65-F5344CB8AC3E}">
        <p14:creationId xmlns:p14="http://schemas.microsoft.com/office/powerpoint/2010/main" val="435959813"/>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117762" name="Rectangle 8"/>
          <p:cNvSpPr>
            <a:spLocks noChangeArrowheads="1"/>
          </p:cNvSpPr>
          <p:nvPr/>
        </p:nvSpPr>
        <p:spPr bwMode="auto">
          <a:xfrm>
            <a:off x="2043165" y="6331042"/>
            <a:ext cx="504933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Sherrie A. Inness, </a:t>
            </a:r>
            <a:r>
              <a:rPr kumimoji="0" lang="en-US" sz="1200" b="0" i="1" u="none" strike="noStrike" kern="1200" cap="none" spc="0" normalizeH="0" baseline="0" noProof="0" dirty="0">
                <a:ln>
                  <a:noFill/>
                </a:ln>
                <a:solidFill>
                  <a:prstClr val="black"/>
                </a:solidFill>
                <a:effectLst/>
                <a:uLnTx/>
                <a:uFillTx/>
                <a:latin typeface="Arial" charset="0"/>
                <a:ea typeface="+mn-ea"/>
                <a:cs typeface="Arial" charset="0"/>
              </a:rPr>
              <a:t>Secret Ingredients</a:t>
            </a:r>
            <a:r>
              <a:rPr kumimoji="0" lang="en-US" sz="1200" b="0" i="0" u="none" strike="noStrike" kern="1200" cap="none" spc="0" normalizeH="0" baseline="0" noProof="0" dirty="0">
                <a:ln>
                  <a:noFill/>
                </a:ln>
                <a:solidFill>
                  <a:prstClr val="black"/>
                </a:solidFill>
                <a:effectLst/>
                <a:uLnTx/>
                <a:uFillTx/>
                <a:latin typeface="Arial" charset="0"/>
                <a:ea typeface="+mn-ea"/>
                <a:cs typeface="Arial" charset="0"/>
              </a:rPr>
              <a:t>, Palgrave Macmillan, 2006, p. 169</a:t>
            </a:r>
          </a:p>
        </p:txBody>
      </p:sp>
      <p:sp>
        <p:nvSpPr>
          <p:cNvPr id="4" name="Rectangle 3"/>
          <p:cNvSpPr>
            <a:spLocks noChangeArrowheads="1"/>
          </p:cNvSpPr>
          <p:nvPr/>
        </p:nvSpPr>
        <p:spPr bwMode="auto">
          <a:xfrm>
            <a:off x="666750" y="4327093"/>
            <a:ext cx="7772400" cy="1938992"/>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we’ll see how important cookbooks have been in defining race, gender, class, and ethnic groups . . . </a:t>
            </a:r>
          </a:p>
        </p:txBody>
      </p:sp>
    </p:spTree>
    <p:extLst>
      <p:ext uri="{BB962C8B-B14F-4D97-AF65-F5344CB8AC3E}">
        <p14:creationId xmlns:p14="http://schemas.microsoft.com/office/powerpoint/2010/main" val="1404254599"/>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05615"/>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Bannock /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Frybread</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Wikimedia</a:t>
            </a:r>
          </a:p>
        </p:txBody>
      </p:sp>
      <p:pic>
        <p:nvPicPr>
          <p:cNvPr id="12290" name="Picture 2"/>
          <p:cNvPicPr>
            <a:picLocks noChangeAspect="1" noChangeArrowheads="1"/>
          </p:cNvPicPr>
          <p:nvPr/>
        </p:nvPicPr>
        <p:blipFill>
          <a:blip r:embed="rId3" cstate="print"/>
          <a:srcRect/>
          <a:stretch>
            <a:fillRect/>
          </a:stretch>
        </p:blipFill>
        <p:spPr bwMode="auto">
          <a:xfrm>
            <a:off x="2443163" y="-4297"/>
            <a:ext cx="4257675" cy="5705475"/>
          </a:xfrm>
          <a:prstGeom prst="rect">
            <a:avLst/>
          </a:prstGeom>
          <a:noFill/>
          <a:ln w="9525">
            <a:noFill/>
            <a:miter lim="800000"/>
            <a:headEnd/>
            <a:tailEnd/>
          </a:ln>
          <a:effectLst/>
        </p:spPr>
      </p:pic>
    </p:spTree>
    <p:extLst>
      <p:ext uri="{BB962C8B-B14F-4D97-AF65-F5344CB8AC3E}">
        <p14:creationId xmlns:p14="http://schemas.microsoft.com/office/powerpoint/2010/main" val="3502649579"/>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27064468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5"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6"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7"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8"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39"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0"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1"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042" name="Text Box 10"/>
          <p:cNvSpPr txBox="1">
            <a:spLocks noChangeArrowheads="1"/>
          </p:cNvSpPr>
          <p:nvPr/>
        </p:nvSpPr>
        <p:spPr bwMode="auto">
          <a:xfrm>
            <a:off x="2813114" y="6474456"/>
            <a:ext cx="4086375"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http://www.d.umn.edu/cla/faculty/troufs/Buffalo/PB24.html</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26" name="Picture 2" descr="Migwitch Mah-No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 y="1905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20795"/>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42"/>
            <a:ext cx="5791200" cy="3857625"/>
          </a:xfrm>
          <a:prstGeom prst="rect">
            <a:avLst/>
          </a:prstGeom>
          <a:noFill/>
          <a:ln w="28575">
            <a:noFill/>
            <a:miter lim="800000"/>
            <a:headEnd/>
            <a:tailEnd/>
          </a:ln>
        </p:spPr>
      </p:pic>
      <p:sp>
        <p:nvSpPr>
          <p:cNvPr id="6" name="TextBox 5"/>
          <p:cNvSpPr txBox="1"/>
          <p:nvPr/>
        </p:nvSpPr>
        <p:spPr>
          <a:xfrm>
            <a:off x="914400" y="4447185"/>
            <a:ext cx="7315200" cy="2123658"/>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srgbClr val="FFFFFF"/>
                </a:solidFill>
                <a:effectLst/>
                <a:uLnTx/>
                <a:uFillTx/>
                <a:latin typeface="Arial"/>
                <a:ea typeface="+mn-ea"/>
                <a:cs typeface="+mn-cs"/>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en-US" sz="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CLINT AUSTIN / NEWS TRIBUNE Wednesday, 16 April 2008</a:t>
            </a:r>
          </a:p>
        </p:txBody>
      </p:sp>
    </p:spTree>
    <p:extLst>
      <p:ext uri="{BB962C8B-B14F-4D97-AF65-F5344CB8AC3E}">
        <p14:creationId xmlns:p14="http://schemas.microsoft.com/office/powerpoint/2010/main" val="2917876568"/>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03125083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330297848"/>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4034" name="Picture 3">
            <a:hlinkClick r:id="rId3"/>
          </p:cNvPr>
          <p:cNvPicPr>
            <a:picLocks noChangeAspect="1" noChangeArrowheads="1"/>
          </p:cNvPicPr>
          <p:nvPr/>
        </p:nvPicPr>
        <p:blipFill>
          <a:blip r:embed="rId4" cstate="print"/>
          <a:srcRect/>
          <a:stretch>
            <a:fillRect/>
          </a:stretch>
        </p:blipFill>
        <p:spPr bwMode="auto">
          <a:xfrm>
            <a:off x="914400" y="838200"/>
            <a:ext cx="7315200" cy="5486400"/>
          </a:xfrm>
          <a:prstGeom prst="rect">
            <a:avLst/>
          </a:prstGeom>
          <a:noFill/>
          <a:ln w="9525">
            <a:noFill/>
            <a:miter lim="800000"/>
            <a:headEnd/>
            <a:tailEnd/>
          </a:ln>
        </p:spPr>
      </p:pic>
    </p:spTree>
    <p:extLst>
      <p:ext uri="{BB962C8B-B14F-4D97-AF65-F5344CB8AC3E}">
        <p14:creationId xmlns:p14="http://schemas.microsoft.com/office/powerpoint/2010/main" val="2819432013"/>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727251" y="6507205"/>
            <a:ext cx="5656164"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hlinkClick r:id="rId3"/>
              </a:rPr>
              <a:t>http://news.minnesota.publicradio.org/features/2003/08/18_gundersond_spiritualityeigh/</a:t>
            </a:r>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aphicFrame>
        <p:nvGraphicFramePr>
          <p:cNvPr id="390147" name="Group 3"/>
          <p:cNvGraphicFramePr>
            <a:graphicFrameLocks noGrp="1"/>
          </p:cNvGraphicFramePr>
          <p:nvPr/>
        </p:nvGraphicFramePr>
        <p:xfrm>
          <a:off x="914400" y="5137150"/>
          <a:ext cx="7315200" cy="118872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400" b="0" i="0" u="none" strike="noStrike" cap="none" normalizeH="0" baseline="0" dirty="0">
                          <a:ln>
                            <a:noFill/>
                          </a:ln>
                          <a:solidFill>
                            <a:schemeClr val="tx1"/>
                          </a:solidFill>
                          <a:effectLst/>
                          <a:latin typeface="Times New Roman" pitchFamily="18" charset="0"/>
                        </a:rPr>
                        <a:t>Larry </a:t>
                      </a:r>
                      <a:r>
                        <a:rPr kumimoji="1" lang="en-US" sz="2400" b="0" i="0" u="none" strike="noStrike" cap="none" normalizeH="0" baseline="0" dirty="0" err="1">
                          <a:ln>
                            <a:noFill/>
                          </a:ln>
                          <a:solidFill>
                            <a:schemeClr val="tx1"/>
                          </a:solidFill>
                          <a:effectLst/>
                          <a:latin typeface="Times New Roman" pitchFamily="18" charset="0"/>
                        </a:rPr>
                        <a:t>Aitken</a:t>
                      </a:r>
                      <a:r>
                        <a:rPr kumimoji="1" lang="en-US" sz="2400" b="0" i="0" u="none" strike="noStrike" cap="none" normalizeH="0" baseline="0" dirty="0">
                          <a:ln>
                            <a:noFill/>
                          </a:ln>
                          <a:solidFill>
                            <a:schemeClr val="tx1"/>
                          </a:solidFill>
                          <a:effectLst/>
                          <a:latin typeface="Times New Roman" pitchFamily="18" charset="0"/>
                        </a:rPr>
                        <a:t> is a Native healer on the White Earth Reservation. He says there are hundreds of plants found in the forest that can be used for medicine.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03429" name="Picture 9" descr="spacer"/>
          <p:cNvPicPr>
            <a:picLocks noChangeAspect="1" noChangeArrowheads="1"/>
          </p:cNvPicPr>
          <p:nvPr/>
        </p:nvPicPr>
        <p:blipFill>
          <a:blip r:embed="rId4"/>
          <a:srcRect/>
          <a:stretch>
            <a:fillRect/>
          </a:stretch>
        </p:blipFill>
        <p:spPr bwMode="auto">
          <a:xfrm>
            <a:off x="2798764" y="4935580"/>
            <a:ext cx="47625" cy="47625"/>
          </a:xfrm>
          <a:prstGeom prst="rect">
            <a:avLst/>
          </a:prstGeom>
          <a:noFill/>
          <a:ln w="9525">
            <a:noFill/>
            <a:miter lim="800000"/>
            <a:headEnd/>
            <a:tailEnd/>
          </a:ln>
        </p:spPr>
      </p:pic>
      <p:sp>
        <p:nvSpPr>
          <p:cNvPr id="103430" name="Rectangle 10"/>
          <p:cNvSpPr>
            <a:spLocks noChangeArrowheads="1"/>
          </p:cNvSpPr>
          <p:nvPr/>
        </p:nvSpPr>
        <p:spPr bwMode="auto">
          <a:xfrm>
            <a:off x="3489325" y="6139847"/>
            <a:ext cx="2235356" cy="461665"/>
          </a:xfrm>
          <a:prstGeom prst="rect">
            <a:avLst/>
          </a:prstGeom>
          <a:noFill/>
          <a:ln w="28575">
            <a:no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1"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(MPR Photo/Tom Robertson)</a:t>
            </a:r>
            <a:r>
              <a:rPr kumimoji="1"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 </a:t>
            </a:r>
          </a:p>
        </p:txBody>
      </p:sp>
      <p:pic>
        <p:nvPicPr>
          <p:cNvPr id="103431" name="Picture 11"/>
          <p:cNvPicPr>
            <a:picLocks noChangeAspect="1" noChangeArrowheads="1"/>
          </p:cNvPicPr>
          <p:nvPr/>
        </p:nvPicPr>
        <p:blipFill>
          <a:blip r:embed="rId5" cstate="print"/>
          <a:srcRect/>
          <a:stretch>
            <a:fillRect/>
          </a:stretch>
        </p:blipFill>
        <p:spPr bwMode="auto">
          <a:xfrm>
            <a:off x="1524000" y="457200"/>
            <a:ext cx="6019800" cy="4514850"/>
          </a:xfrm>
          <a:prstGeom prst="rect">
            <a:avLst/>
          </a:prstGeom>
          <a:noFill/>
          <a:ln w="28575">
            <a:noFill/>
            <a:miter lim="800000"/>
            <a:headEnd/>
            <a:tailEnd/>
          </a:ln>
        </p:spPr>
      </p:pic>
    </p:spTree>
    <p:extLst>
      <p:ext uri="{BB962C8B-B14F-4D97-AF65-F5344CB8AC3E}">
        <p14:creationId xmlns:p14="http://schemas.microsoft.com/office/powerpoint/2010/main" val="3395627214"/>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727251" y="6507205"/>
            <a:ext cx="5656164"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hlinkClick r:id="rId3"/>
              </a:rPr>
              <a:t>http://news.minnesota.publicradio.org/features/2003/08/18_gundersond_spiritualityeigh/</a:t>
            </a:r>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68611" name="Picture 4"/>
          <p:cNvPicPr>
            <a:picLocks noChangeAspect="1" noChangeArrowheads="1"/>
          </p:cNvPicPr>
          <p:nvPr/>
        </p:nvPicPr>
        <p:blipFill>
          <a:blip r:embed="rId4" cstate="print"/>
          <a:srcRect/>
          <a:stretch>
            <a:fillRect/>
          </a:stretch>
        </p:blipFill>
        <p:spPr bwMode="auto">
          <a:xfrm>
            <a:off x="1295400" y="76200"/>
            <a:ext cx="6553200" cy="4914900"/>
          </a:xfrm>
          <a:prstGeom prst="rect">
            <a:avLst/>
          </a:prstGeom>
          <a:noFill/>
          <a:ln w="28575">
            <a:noFill/>
            <a:miter lim="800000"/>
            <a:headEnd/>
            <a:tailEnd/>
          </a:ln>
        </p:spPr>
      </p:pic>
      <p:graphicFrame>
        <p:nvGraphicFramePr>
          <p:cNvPr id="341010" name="Group 18"/>
          <p:cNvGraphicFramePr>
            <a:graphicFrameLocks noGrp="1"/>
          </p:cNvGraphicFramePr>
          <p:nvPr/>
        </p:nvGraphicFramePr>
        <p:xfrm>
          <a:off x="914400" y="5105400"/>
          <a:ext cx="7315200" cy="1187450"/>
        </p:xfrm>
        <a:graphic>
          <a:graphicData uri="http://schemas.openxmlformats.org/drawingml/2006/table">
            <a:tbl>
              <a:tblPr/>
              <a:tblGrid>
                <a:gridCol w="7315200">
                  <a:extLst>
                    <a:ext uri="{9D8B030D-6E8A-4147-A177-3AD203B41FA5}">
                      <a16:colId xmlns:a16="http://schemas.microsoft.com/office/drawing/2014/main" val="20000"/>
                    </a:ext>
                  </a:extLst>
                </a:gridCol>
              </a:tblGrid>
              <a:tr h="11874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000" b="0" i="0" u="none" strike="noStrike" cap="none" normalizeH="0" baseline="0" dirty="0">
                          <a:ln>
                            <a:noFill/>
                          </a:ln>
                          <a:solidFill>
                            <a:schemeClr val="tx1"/>
                          </a:solidFill>
                          <a:effectLst/>
                          <a:latin typeface="Times New Roman" pitchFamily="18" charset="0"/>
                        </a:rPr>
                        <a:t>Wanda Baxter, an elder on the Red Lake Reservation, says a Native healer saved her life. She had cancer, but after three years of treatment by a tribal healer, she says she's healthy.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8614" name="Picture 16" descr="spacer"/>
          <p:cNvPicPr>
            <a:picLocks noChangeAspect="1" noChangeArrowheads="1"/>
          </p:cNvPicPr>
          <p:nvPr/>
        </p:nvPicPr>
        <p:blipFill>
          <a:blip r:embed="rId5"/>
          <a:srcRect/>
          <a:stretch>
            <a:fillRect/>
          </a:stretch>
        </p:blipFill>
        <p:spPr bwMode="auto">
          <a:xfrm>
            <a:off x="2798764" y="4935580"/>
            <a:ext cx="47625" cy="47625"/>
          </a:xfrm>
          <a:prstGeom prst="rect">
            <a:avLst/>
          </a:prstGeom>
          <a:noFill/>
          <a:ln w="9525">
            <a:noFill/>
            <a:miter lim="800000"/>
            <a:headEnd/>
            <a:tailEnd/>
          </a:ln>
        </p:spPr>
      </p:pic>
      <p:sp>
        <p:nvSpPr>
          <p:cNvPr id="68615" name="Rectangle 19"/>
          <p:cNvSpPr>
            <a:spLocks noChangeArrowheads="1"/>
          </p:cNvSpPr>
          <p:nvPr/>
        </p:nvSpPr>
        <p:spPr bwMode="auto">
          <a:xfrm>
            <a:off x="3489325" y="6139847"/>
            <a:ext cx="2235356" cy="461665"/>
          </a:xfrm>
          <a:prstGeom prst="rect">
            <a:avLst/>
          </a:prstGeom>
          <a:noFill/>
          <a:ln w="28575">
            <a:no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1200" cap="none" spc="0" normalizeH="0" baseline="0" noProof="0">
                <a:ln>
                  <a:noFill/>
                </a:ln>
                <a:solidFill>
                  <a:srgbClr val="000000"/>
                </a:solidFill>
                <a:effectLst/>
                <a:uLnTx/>
                <a:uFillTx/>
                <a:latin typeface="Times New Roman" pitchFamily="18" charset="0"/>
                <a:ea typeface="+mn-ea"/>
                <a:cs typeface="+mn-cs"/>
              </a:rPr>
              <a:t>  </a:t>
            </a:r>
            <a:r>
              <a:rPr kumimoji="1" lang="en-US" sz="1200" b="0" i="0" u="none" strike="noStrike" kern="1200" cap="none" spc="0" normalizeH="0" baseline="0" noProof="0">
                <a:ln>
                  <a:noFill/>
                </a:ln>
                <a:solidFill>
                  <a:srgbClr val="000000"/>
                </a:solidFill>
                <a:effectLst/>
                <a:uLnTx/>
                <a:uFillTx/>
                <a:latin typeface="Times New Roman" pitchFamily="18" charset="0"/>
                <a:ea typeface="+mn-ea"/>
                <a:cs typeface="+mn-cs"/>
              </a:rPr>
              <a:t>(MPR Photo/Tom Robertson)</a:t>
            </a:r>
            <a:r>
              <a:rPr kumimoji="1" lang="en-US" sz="24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Tree>
    <p:extLst>
      <p:ext uri="{BB962C8B-B14F-4D97-AF65-F5344CB8AC3E}">
        <p14:creationId xmlns:p14="http://schemas.microsoft.com/office/powerpoint/2010/main" val="1269373073"/>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29"/>
            <a:ext cx="6789039" cy="830997"/>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uLnTx/>
                <a:uFillTx/>
                <a:latin typeface="Arial" charset="0"/>
                <a:ea typeface="+mn-ea"/>
                <a:cs typeface="+mn-cs"/>
              </a:rPr>
              <a:t>Chippewa medicine man singer with ceremonial turtle clan drum.</a:t>
            </a:r>
            <a:br>
              <a:rPr kumimoji="1" lang="en-US" sz="1800" b="0" i="0" u="none" strike="noStrike" kern="1200" cap="none" spc="0" normalizeH="0" baseline="0" noProof="0" dirty="0">
                <a:ln>
                  <a:noFill/>
                </a:ln>
                <a:solidFill>
                  <a:srgbClr val="FFFFFF"/>
                </a:solidFill>
                <a:effectLst/>
                <a:uLnTx/>
                <a:uFillTx/>
                <a:latin typeface="Arial" charset="0"/>
                <a:ea typeface="+mn-ea"/>
                <a:cs typeface="+mn-cs"/>
              </a:rPr>
            </a:br>
            <a:r>
              <a:rPr kumimoji="1" lang="en-US" sz="1800" b="0" i="0" u="none" strike="noStrike" kern="1200" cap="none" spc="0" normalizeH="0" baseline="0" noProof="0" dirty="0">
                <a:ln>
                  <a:noFill/>
                </a:ln>
                <a:solidFill>
                  <a:srgbClr val="FFFFFF"/>
                </a:solidFill>
                <a:effectLst/>
                <a:uLnTx/>
                <a:uFillTx/>
                <a:latin typeface="Arial" charset="0"/>
                <a:ea typeface="+mn-ea"/>
                <a:cs typeface="+mn-cs"/>
              </a:rPr>
              <a:t>Photograph Collection </a:t>
            </a:r>
            <a:r>
              <a:rPr kumimoji="1" lang="en-US" sz="1800" b="0" i="1" u="none" strike="noStrike" kern="1200" cap="none" spc="0" normalizeH="0" baseline="0" noProof="0" dirty="0">
                <a:ln>
                  <a:noFill/>
                </a:ln>
                <a:solidFill>
                  <a:srgbClr val="FFFFFF"/>
                </a:solidFill>
                <a:effectLst/>
                <a:uLnTx/>
                <a:uFillTx/>
                <a:latin typeface="Arial" charset="0"/>
                <a:ea typeface="+mn-ea"/>
                <a:cs typeface="+mn-cs"/>
              </a:rPr>
              <a:t>ca</a:t>
            </a:r>
            <a:r>
              <a:rPr kumimoji="1" lang="en-US" sz="1800" b="0" i="0" u="none" strike="noStrike" kern="1200" cap="none" spc="0" normalizeH="0" baseline="0" noProof="0" dirty="0">
                <a:ln>
                  <a:noFill/>
                </a:ln>
                <a:solidFill>
                  <a:srgbClr val="FFFFFF"/>
                </a:solidFill>
                <a:effectLst/>
                <a:uLnTx/>
                <a:uFillTx/>
                <a:latin typeface="Arial" charset="0"/>
                <a:ea typeface="+mn-ea"/>
                <a:cs typeface="+mn-cs"/>
              </a:rPr>
              <a:t>. 1900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charset="0"/>
                <a:ea typeface="+mn-ea"/>
                <a:cs typeface="+mn-cs"/>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58"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3128120612"/>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378384358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0114" name="Picture 2" descr="PB_MED-1"/>
          <p:cNvPicPr>
            <a:picLocks noChangeAspect="1" noChangeArrowheads="1"/>
          </p:cNvPicPr>
          <p:nvPr/>
        </p:nvPicPr>
        <p:blipFill>
          <a:blip r:embed="rId2" cstate="print"/>
          <a:srcRect/>
          <a:stretch>
            <a:fillRect/>
          </a:stretch>
        </p:blipFill>
        <p:spPr bwMode="auto">
          <a:xfrm>
            <a:off x="2706932" y="341088"/>
            <a:ext cx="3705225" cy="5943600"/>
          </a:xfrm>
          <a:prstGeom prst="rect">
            <a:avLst/>
          </a:prstGeom>
          <a:noFill/>
          <a:ln w="9525">
            <a:noFill/>
            <a:miter lim="800000"/>
            <a:headEnd/>
            <a:tailEnd/>
          </a:ln>
        </p:spPr>
      </p:pic>
      <p:sp>
        <p:nvSpPr>
          <p:cNvPr id="90115" name="Rectangle 3"/>
          <p:cNvSpPr>
            <a:spLocks noChangeArrowheads="1"/>
          </p:cNvSpPr>
          <p:nvPr/>
        </p:nvSpPr>
        <p:spPr bwMode="auto">
          <a:xfrm>
            <a:off x="2797657" y="6357258"/>
            <a:ext cx="3540393"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Paul Buffalo Meditating Medicine</a:t>
            </a:r>
          </a:p>
        </p:txBody>
      </p:sp>
    </p:spTree>
    <p:extLst>
      <p:ext uri="{BB962C8B-B14F-4D97-AF65-F5344CB8AC3E}">
        <p14:creationId xmlns:p14="http://schemas.microsoft.com/office/powerpoint/2010/main" val="303939138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3687983192"/>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188" y="6569075"/>
            <a:ext cx="5118100" cy="276225"/>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p:cNvSpPr txBox="1"/>
          <p:nvPr/>
        </p:nvSpPr>
        <p:spPr>
          <a:xfrm>
            <a:off x="4267200" y="1422400"/>
            <a:ext cx="4038600" cy="483209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FFFFFF"/>
                </a:solidFill>
                <a:effectLst/>
                <a:uLnTx/>
                <a:uFillTx/>
                <a:latin typeface="Arial"/>
                <a:ea typeface="+mn-ea"/>
                <a:cs typeface="+mn-cs"/>
              </a:rPr>
              <a:t>Chuck Branch holds his son, Marcus, while singing with the </a:t>
            </a:r>
            <a:r>
              <a:rPr kumimoji="1" lang="en-US" sz="2000" b="0" i="0" u="none" strike="noStrike" kern="1200" cap="none" spc="0" normalizeH="0" baseline="0" noProof="0" dirty="0" err="1">
                <a:ln>
                  <a:noFill/>
                </a:ln>
                <a:solidFill>
                  <a:srgbClr val="FFFFFF"/>
                </a:solidFill>
                <a:effectLst/>
                <a:uLnTx/>
                <a:uFillTx/>
                <a:latin typeface="Arial"/>
                <a:ea typeface="+mn-ea"/>
                <a:cs typeface="+mn-cs"/>
              </a:rPr>
              <a:t>Onigamising</a:t>
            </a:r>
            <a:r>
              <a:rPr kumimoji="1" lang="en-US" sz="2000" b="0" i="0" u="none" strike="noStrike" kern="1200" cap="none" spc="0" normalizeH="0" baseline="0" noProof="0" dirty="0">
                <a:ln>
                  <a:noFill/>
                </a:ln>
                <a:solidFill>
                  <a:srgbClr val="FFFFFF"/>
                </a:solidFill>
                <a:effectLst/>
                <a:uLnTx/>
                <a:uFillTx/>
                <a:latin typeface="Arial"/>
                <a:ea typeface="+mn-ea"/>
                <a:cs typeface="+mn-cs"/>
              </a:rPr>
              <a:t> Singers from Grant Language &amp; Arts Magnet School during a traditional American Indian feast and giveaway Tuesday at the University of Minnesota Medical School Duluth campus. It was to recognize those who helped him during his two years there, before he moves to the Twin Cities campus of the medical school.</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CLINT AUSTIN / NEWS TRIBUNE Wednesday,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16 April 2008</a:t>
            </a:r>
          </a:p>
        </p:txBody>
      </p:sp>
      <p:pic>
        <p:nvPicPr>
          <p:cNvPr id="34820" name="Picture 2"/>
          <p:cNvPicPr>
            <a:picLocks noChangeAspect="1" noChangeArrowheads="1"/>
          </p:cNvPicPr>
          <p:nvPr/>
        </p:nvPicPr>
        <p:blipFill>
          <a:blip r:embed="rId4" cstate="print"/>
          <a:srcRect/>
          <a:stretch>
            <a:fillRect/>
          </a:stretch>
        </p:blipFill>
        <p:spPr bwMode="auto">
          <a:xfrm>
            <a:off x="914400" y="1028700"/>
            <a:ext cx="3171825" cy="4762500"/>
          </a:xfrm>
          <a:prstGeom prst="rect">
            <a:avLst/>
          </a:prstGeom>
          <a:noFill/>
          <a:ln w="28575">
            <a:noFill/>
            <a:miter lim="800000"/>
            <a:headEnd/>
            <a:tailEnd/>
          </a:ln>
        </p:spPr>
      </p:pic>
    </p:spTree>
    <p:extLst>
      <p:ext uri="{BB962C8B-B14F-4D97-AF65-F5344CB8AC3E}">
        <p14:creationId xmlns:p14="http://schemas.microsoft.com/office/powerpoint/2010/main" val="279598752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http://ourmothertongues.org/language/Ojibwe/9</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73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4586"/>
            <a:ext cx="8229600" cy="532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557973"/>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05439"/>
            <a:ext cx="4572000" cy="81560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Woman and Blueberries.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rPr>
              <a:t>Patrick </a:t>
            </a:r>
            <a:r>
              <a:rPr kumimoji="0" lang="en-US" sz="1600" b="0" i="0" u="none" strike="noStrike" kern="1200" cap="none" spc="0" normalizeH="0" baseline="0" noProof="0" dirty="0" err="1">
                <a:ln>
                  <a:noFill/>
                </a:ln>
                <a:solidFill>
                  <a:srgbClr val="FFFFFF"/>
                </a:solidFill>
                <a:effectLst/>
                <a:uLnTx/>
                <a:uFillTx/>
                <a:latin typeface="Arial" pitchFamily="34" charset="0"/>
                <a:ea typeface="+mn-ea"/>
                <a:cs typeface="+mn-cs"/>
              </a:rPr>
              <a:t>DesJarlait</a:t>
            </a:r>
            <a:r>
              <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rPr>
              <a:t> (1912-1972)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pic>
        <p:nvPicPr>
          <p:cNvPr id="3074" name="Picture 2"/>
          <p:cNvPicPr>
            <a:picLocks noChangeAspect="1" noChangeArrowheads="1"/>
          </p:cNvPicPr>
          <p:nvPr/>
        </p:nvPicPr>
        <p:blipFill>
          <a:blip r:embed="rId3" cstate="print"/>
          <a:srcRect/>
          <a:stretch>
            <a:fillRect/>
          </a:stretch>
        </p:blipFill>
        <p:spPr bwMode="auto">
          <a:xfrm>
            <a:off x="945258" y="875406"/>
            <a:ext cx="7315200" cy="4828032"/>
          </a:xfrm>
          <a:prstGeom prst="rect">
            <a:avLst/>
          </a:prstGeom>
          <a:noFill/>
          <a:ln w="9525">
            <a:noFill/>
            <a:miter lim="800000"/>
            <a:headEnd/>
            <a:tailEnd/>
          </a:ln>
          <a:effectLst/>
        </p:spPr>
      </p:pic>
    </p:spTree>
    <p:extLst>
      <p:ext uri="{BB962C8B-B14F-4D97-AF65-F5344CB8AC3E}">
        <p14:creationId xmlns:p14="http://schemas.microsoft.com/office/powerpoint/2010/main" val="114193726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6" name="TextBox 5"/>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cultures and </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microcultures</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03065846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69946" y="508009"/>
            <a:ext cx="7772400" cy="5351236"/>
          </a:xfrm>
          <a:prstGeom prst="rect">
            <a:avLst/>
          </a:prstGeom>
          <a:noFill/>
          <a:ln w="9525">
            <a:noFill/>
            <a:miter lim="800000"/>
            <a:headEnd/>
            <a:tailEnd/>
          </a:ln>
        </p:spPr>
      </p:pic>
      <p:sp>
        <p:nvSpPr>
          <p:cNvPr id="15" name="Rectangle 14"/>
          <p:cNvSpPr/>
          <p:nvPr/>
        </p:nvSpPr>
        <p:spPr>
          <a:xfrm>
            <a:off x="1618355" y="5883534"/>
            <a:ext cx="5914571" cy="76944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itchFamily="34" charset="0"/>
                <a:ea typeface="+mn-ea"/>
                <a:cs typeface="+mn-cs"/>
              </a:rPr>
              <a:t>Indian Sugar Camp</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1853</a:t>
            </a:r>
            <a:b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Seth Eastman (1808-1878 American)</a:t>
            </a:r>
            <a:b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rPr>
              <a:t>Newberry Library, Chicago </a:t>
            </a:r>
          </a:p>
        </p:txBody>
      </p:sp>
    </p:spTree>
    <p:extLst>
      <p:ext uri="{BB962C8B-B14F-4D97-AF65-F5344CB8AC3E}">
        <p14:creationId xmlns:p14="http://schemas.microsoft.com/office/powerpoint/2010/main" val="12648834"/>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349493" y="6336723"/>
            <a:ext cx="4410183"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http://www.d.umn.edu/cla/faculty/troufs/Buffalo/PB07.html#title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194" name="Picture 2"/>
          <p:cNvPicPr>
            <a:picLocks noChangeAspect="1" noChangeArrowheads="1"/>
          </p:cNvPicPr>
          <p:nvPr/>
        </p:nvPicPr>
        <p:blipFill>
          <a:blip r:embed="rId5" cstate="print"/>
          <a:srcRect/>
          <a:stretch>
            <a:fillRect/>
          </a:stretch>
        </p:blipFill>
        <p:spPr bwMode="auto">
          <a:xfrm>
            <a:off x="696675" y="1219195"/>
            <a:ext cx="7772400" cy="4857750"/>
          </a:xfrm>
          <a:prstGeom prst="rect">
            <a:avLst/>
          </a:prstGeom>
          <a:noFill/>
          <a:ln w="9525">
            <a:noFill/>
            <a:miter lim="800000"/>
            <a:headEnd/>
            <a:tailEnd/>
          </a:ln>
        </p:spPr>
      </p:pic>
    </p:spTree>
    <p:extLst>
      <p:ext uri="{BB962C8B-B14F-4D97-AF65-F5344CB8AC3E}">
        <p14:creationId xmlns:p14="http://schemas.microsoft.com/office/powerpoint/2010/main" val="3286217980"/>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333454461"/>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http://ourmothertongues.org/language/Ojibwe/9</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45" y="829349"/>
            <a:ext cx="8229600" cy="5317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471663"/>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381867" y="6539949"/>
            <a:ext cx="23455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http://ourmothertongues.org/language/Ojibwe/9</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63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420" y="815065"/>
            <a:ext cx="8229600" cy="5332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90132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1948800" y="6539949"/>
            <a:ext cx="521168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http://cla.umn.edu/ais/undhttp://www.tpt.org/?a=productions&amp;id=3rgraduate/dakota-ojibwe-language-programs</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42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1844906"/>
            <a:ext cx="8639175"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6065676"/>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3692846" y="6539949"/>
            <a:ext cx="172355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http://anishinabe.mpls.k12.mn.us/</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45" y="93631"/>
            <a:ext cx="796661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913840"/>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TextBox 3">
            <a:extLst>
              <a:ext uri="{FF2B5EF4-FFF2-40B4-BE49-F238E27FC236}">
                <a16:creationId xmlns:a16="http://schemas.microsoft.com/office/drawing/2014/main" id="{85C06110-35A2-480C-85E8-E9D31291B1B3}"/>
              </a:ext>
            </a:extLst>
          </p:cNvPr>
          <p:cNvSpPr txBox="1">
            <a:spLocks noChangeArrowheads="1"/>
          </p:cNvSpPr>
          <p:nvPr/>
        </p:nvSpPr>
        <p:spPr bwMode="auto">
          <a:xfrm>
            <a:off x="685799" y="3182156"/>
            <a:ext cx="7772400" cy="341632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language also differentiates neighboring tribal identities, as with the Lakota and </a:t>
            </a:r>
            <a:r>
              <a:rPr kumimoji="0" lang="en-US" sz="3200" b="1" i="1" u="none" strike="noStrike" kern="1200" cap="none" spc="0" normalizeH="0" baseline="0" noProof="0" dirty="0" err="1">
                <a:ln>
                  <a:noFill/>
                </a:ln>
                <a:solidFill>
                  <a:srgbClr val="000000"/>
                </a:solidFill>
                <a:effectLst/>
                <a:uLnTx/>
                <a:uFillTx/>
                <a:latin typeface="Arial" pitchFamily="34" charset="0"/>
                <a:ea typeface="+mn-ea"/>
                <a:cs typeface="+mn-cs"/>
              </a:rPr>
              <a:t>Bde</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3200" b="1" i="1" u="none" strike="noStrike" kern="1200" cap="none" spc="0" normalizeH="0" baseline="0" noProof="0" dirty="0" err="1">
                <a:ln>
                  <a:noFill/>
                </a:ln>
                <a:solidFill>
                  <a:srgbClr val="000000"/>
                </a:solidFill>
                <a:effectLst/>
                <a:uLnTx/>
                <a:uFillTx/>
                <a:latin typeface="Arial" pitchFamily="34" charset="0"/>
                <a:ea typeface="+mn-ea"/>
                <a:cs typeface="+mn-cs"/>
              </a:rPr>
              <a:t>Maka</a:t>
            </a:r>
            <a:r>
              <a:rPr kumimoji="0" lang="en-US" sz="3200" b="1" i="1" u="none" strike="noStrike" kern="1200" cap="none" spc="0" normalizeH="0" baseline="0" noProof="0" dirty="0">
                <a:ln>
                  <a:noFill/>
                </a:ln>
                <a:solidFill>
                  <a:srgbClr val="000000"/>
                </a:solidFill>
                <a:effectLst/>
                <a:uLnTx/>
                <a:uFillTx/>
                <a:latin typeface="Arial" pitchFamily="34" charset="0"/>
                <a:ea typeface="+mn-ea"/>
                <a:cs typeface="+mn-cs"/>
              </a:rPr>
              <a:t> Ska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fka</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Lake </a:t>
            </a:r>
            <a:r>
              <a:rPr kumimoji="0" lang="en-US" sz="2800" b="1" i="0" u="none" strike="noStrike" kern="1200" cap="none" spc="0" normalizeH="0" baseline="0" noProof="0" dirty="0" err="1">
                <a:ln>
                  <a:noFill/>
                </a:ln>
                <a:solidFill>
                  <a:srgbClr val="000000"/>
                </a:solidFill>
                <a:effectLst/>
                <a:uLnTx/>
                <a:uFillTx/>
                <a:latin typeface="Arial" pitchFamily="34" charset="0"/>
                <a:ea typeface="+mn-ea"/>
                <a:cs typeface="+mn-cs"/>
              </a:rPr>
              <a:t>Calhoon</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75380069"/>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B9ED2-AA40-43D8-8685-4177FEF4F604}"/>
              </a:ext>
            </a:extLst>
          </p:cNvPr>
          <p:cNvPicPr>
            <a:picLocks noChangeAspect="1"/>
          </p:cNvPicPr>
          <p:nvPr/>
        </p:nvPicPr>
        <p:blipFill>
          <a:blip r:embed="rId2"/>
          <a:stretch>
            <a:fillRect/>
          </a:stretch>
        </p:blipFill>
        <p:spPr>
          <a:xfrm>
            <a:off x="469900" y="104640"/>
            <a:ext cx="8229600" cy="6620685"/>
          </a:xfrm>
          <a:prstGeom prst="rect">
            <a:avLst/>
          </a:prstGeom>
        </p:spPr>
      </p:pic>
      <p:pic>
        <p:nvPicPr>
          <p:cNvPr id="5" name="Picture 4">
            <a:extLst>
              <a:ext uri="{FF2B5EF4-FFF2-40B4-BE49-F238E27FC236}">
                <a16:creationId xmlns:a16="http://schemas.microsoft.com/office/drawing/2014/main" id="{67FB40A2-243E-4B2C-AE81-34A8DA31C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812" y="342900"/>
            <a:ext cx="1323975" cy="228600"/>
          </a:xfrm>
          <a:prstGeom prst="rect">
            <a:avLst/>
          </a:prstGeom>
        </p:spPr>
      </p:pic>
    </p:spTree>
    <p:extLst>
      <p:ext uri="{BB962C8B-B14F-4D97-AF65-F5344CB8AC3E}">
        <p14:creationId xmlns:p14="http://schemas.microsoft.com/office/powerpoint/2010/main" val="318087156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grass, outdoor&#10;&#10;Description automatically generated">
            <a:extLst>
              <a:ext uri="{FF2B5EF4-FFF2-40B4-BE49-F238E27FC236}">
                <a16:creationId xmlns:a16="http://schemas.microsoft.com/office/drawing/2014/main" id="{7E6B24E8-6A57-4186-A375-5EC25B0F4441}"/>
              </a:ext>
            </a:extLst>
          </p:cNvPr>
          <p:cNvPicPr>
            <a:picLocks noChangeAspect="1"/>
          </p:cNvPicPr>
          <p:nvPr/>
        </p:nvPicPr>
        <p:blipFill>
          <a:blip r:embed="rId2"/>
          <a:stretch>
            <a:fillRect/>
          </a:stretch>
        </p:blipFill>
        <p:spPr>
          <a:xfrm>
            <a:off x="488825" y="152400"/>
            <a:ext cx="8229600" cy="7123008"/>
          </a:xfrm>
          <a:prstGeom prst="rect">
            <a:avLst/>
          </a:prstGeom>
        </p:spPr>
      </p:pic>
      <p:pic>
        <p:nvPicPr>
          <p:cNvPr id="6" name="Picture 5">
            <a:extLst>
              <a:ext uri="{FF2B5EF4-FFF2-40B4-BE49-F238E27FC236}">
                <a16:creationId xmlns:a16="http://schemas.microsoft.com/office/drawing/2014/main" id="{D684FA33-CDB2-4662-89DE-3DE54DD73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012" y="939800"/>
            <a:ext cx="1323975" cy="228600"/>
          </a:xfrm>
          <a:prstGeom prst="rect">
            <a:avLst/>
          </a:prstGeom>
        </p:spPr>
      </p:pic>
    </p:spTree>
    <p:extLst>
      <p:ext uri="{BB962C8B-B14F-4D97-AF65-F5344CB8AC3E}">
        <p14:creationId xmlns:p14="http://schemas.microsoft.com/office/powerpoint/2010/main" val="691279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48305" y="2786906"/>
            <a:ext cx="6686447" cy="332398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 . most often</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these cultures  are associated with their cuisine . .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and can sometimes even be defined by their cuisine …</a:t>
            </a: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4"/>
          <p:cNvSpPr/>
          <p:nvPr/>
        </p:nvSpPr>
        <p:spPr>
          <a:xfrm>
            <a:off x="1248229" y="4694671"/>
            <a:ext cx="6705600" cy="1384995"/>
          </a:xfrm>
          <a:prstGeom prst="rect">
            <a:avLst/>
          </a:prstGeom>
        </p:spPr>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they sometimes can even be defined by their cuisine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71938664"/>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BADDE1"/>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Tahoma" pitchFamily="34" charset="0"/>
                <a:ea typeface="+mn-ea"/>
                <a:cs typeface="+mn-cs"/>
              </a:rPr>
              <a:t>and these can be combined . . .</a:t>
            </a:r>
            <a:endParaRPr kumimoji="0" lang="en-US" sz="2800" b="0" i="0" u="none" strike="noStrike" kern="1200" cap="none" spc="0" normalizeH="0" baseline="0" noProof="0" dirty="0">
              <a:ln>
                <a:noFill/>
              </a:ln>
              <a:solidFill>
                <a:srgbClr val="00B0F0"/>
              </a:solidFill>
              <a:effectLst/>
              <a:uLnTx/>
              <a:uFillTx/>
              <a:latin typeface="Tahoma" pitchFamily="34" charset="0"/>
              <a:ea typeface="+mn-ea"/>
              <a:cs typeface="+mn-cs"/>
            </a:endParaRPr>
          </a:p>
        </p:txBody>
      </p:sp>
    </p:spTree>
    <p:extLst>
      <p:ext uri="{BB962C8B-B14F-4D97-AF65-F5344CB8AC3E}">
        <p14:creationId xmlns:p14="http://schemas.microsoft.com/office/powerpoint/2010/main" val="3050728084"/>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93356"/>
            <a:ext cx="7772400" cy="193899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sometimes their language defines their annual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mn-cs"/>
              </a:rPr>
              <a:t>(seasonal)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cycles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ritual calendars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503056465"/>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478919" y="6336795"/>
            <a:ext cx="4151457"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hlinkClick r:id="rId4"/>
              </a:rPr>
              <a:t>www.ojibwe.org/home/pdf/Ojibwe_Beginner_Dictionary.pdf</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7170" name="Picture 2"/>
          <p:cNvPicPr>
            <a:picLocks noChangeAspect="1" noChangeArrowheads="1"/>
          </p:cNvPicPr>
          <p:nvPr/>
        </p:nvPicPr>
        <p:blipFill>
          <a:blip r:embed="rId5" cstate="print"/>
          <a:srcRect/>
          <a:stretch>
            <a:fillRect/>
          </a:stretch>
        </p:blipFill>
        <p:spPr bwMode="auto">
          <a:xfrm>
            <a:off x="682167" y="1132113"/>
            <a:ext cx="7772400" cy="4857750"/>
          </a:xfrm>
          <a:prstGeom prst="rect">
            <a:avLst/>
          </a:prstGeom>
          <a:noFill/>
          <a:ln w="9525">
            <a:noFill/>
            <a:miter lim="800000"/>
            <a:headEnd/>
            <a:tailEnd/>
          </a:ln>
        </p:spPr>
      </p:pic>
      <p:sp>
        <p:nvSpPr>
          <p:cNvPr id="12" name="Rounded Rectangle 11"/>
          <p:cNvSpPr/>
          <p:nvPr/>
        </p:nvSpPr>
        <p:spPr bwMode="auto">
          <a:xfrm>
            <a:off x="2077494" y="3813603"/>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42039216"/>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82158" y="1146606"/>
            <a:ext cx="7772400" cy="4857750"/>
          </a:xfrm>
          <a:prstGeom prst="rect">
            <a:avLst/>
          </a:prstGeom>
          <a:noFill/>
          <a:ln w="9525">
            <a:noFill/>
            <a:miter lim="800000"/>
            <a:headEnd/>
            <a:tailEnd/>
          </a:ln>
        </p:spPr>
      </p:pic>
      <p:sp>
        <p:nvSpPr>
          <p:cNvPr id="14" name="Text Box 10"/>
          <p:cNvSpPr txBox="1">
            <a:spLocks noChangeArrowheads="1"/>
          </p:cNvSpPr>
          <p:nvPr/>
        </p:nvSpPr>
        <p:spPr bwMode="auto">
          <a:xfrm>
            <a:off x="2160808" y="6327956"/>
            <a:ext cx="4794454"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http://www.d.umn.edu/cla/faculty/troufs/anthfood/afwildrice.html#title</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00111572"/>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92523"/>
            <a:ext cx="4572000" cy="369332"/>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Paul Buffalo Meditating Wild Rice Beds</a:t>
            </a:r>
          </a:p>
        </p:txBody>
      </p:sp>
      <p:pic>
        <p:nvPicPr>
          <p:cNvPr id="4098" name="Picture 2"/>
          <p:cNvPicPr>
            <a:picLocks noChangeAspect="1" noChangeArrowheads="1"/>
          </p:cNvPicPr>
          <p:nvPr/>
        </p:nvPicPr>
        <p:blipFill>
          <a:blip r:embed="rId3" cstate="print"/>
          <a:srcRect/>
          <a:stretch>
            <a:fillRect/>
          </a:stretch>
        </p:blipFill>
        <p:spPr bwMode="auto">
          <a:xfrm>
            <a:off x="899884" y="845974"/>
            <a:ext cx="7315200" cy="4864608"/>
          </a:xfrm>
          <a:prstGeom prst="rect">
            <a:avLst/>
          </a:prstGeom>
          <a:noFill/>
          <a:ln w="9525">
            <a:noFill/>
            <a:miter lim="800000"/>
            <a:headEnd/>
            <a:tailEnd/>
          </a:ln>
          <a:effectLst/>
        </p:spPr>
      </p:pic>
    </p:spTree>
    <p:extLst>
      <p:ext uri="{BB962C8B-B14F-4D97-AF65-F5344CB8AC3E}">
        <p14:creationId xmlns:p14="http://schemas.microsoft.com/office/powerpoint/2010/main" val="384168932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947976" y="851820"/>
            <a:ext cx="7315200" cy="4646762"/>
          </a:xfrm>
          <a:prstGeom prst="rect">
            <a:avLst/>
          </a:prstGeom>
          <a:noFill/>
          <a:ln w="9525">
            <a:noFill/>
            <a:miter lim="800000"/>
            <a:headEnd/>
            <a:tailEnd/>
          </a:ln>
          <a:effectLst/>
        </p:spPr>
      </p:pic>
      <p:sp>
        <p:nvSpPr>
          <p:cNvPr id="13" name="Rectangle 12"/>
          <p:cNvSpPr/>
          <p:nvPr/>
        </p:nvSpPr>
        <p:spPr>
          <a:xfrm>
            <a:off x="1690926" y="5892699"/>
            <a:ext cx="5769429"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Indians harvesting wild rice near Brainerd, 1905.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spTree>
    <p:extLst>
      <p:ext uri="{BB962C8B-B14F-4D97-AF65-F5344CB8AC3E}">
        <p14:creationId xmlns:p14="http://schemas.microsoft.com/office/powerpoint/2010/main" val="3229995782"/>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478919" y="6336795"/>
            <a:ext cx="4151457"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Arial" pitchFamily="34" charset="0"/>
                <a:ea typeface="+mn-ea"/>
                <a:cs typeface="+mn-cs"/>
                <a:hlinkClick r:id="rId4"/>
              </a:rPr>
              <a:t>www.ojibwe.org/home/pdf/Ojibwe_Beginner_Dictionary.pdf</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7170" name="Picture 2"/>
          <p:cNvPicPr>
            <a:picLocks noChangeAspect="1" noChangeArrowheads="1"/>
          </p:cNvPicPr>
          <p:nvPr/>
        </p:nvPicPr>
        <p:blipFill>
          <a:blip r:embed="rId5" cstate="print"/>
          <a:srcRect/>
          <a:stretch>
            <a:fillRect/>
          </a:stretch>
        </p:blipFill>
        <p:spPr bwMode="auto">
          <a:xfrm>
            <a:off x="682167" y="1132113"/>
            <a:ext cx="7772400" cy="4857750"/>
          </a:xfrm>
          <a:prstGeom prst="rect">
            <a:avLst/>
          </a:prstGeom>
          <a:noFill/>
          <a:ln w="9525">
            <a:noFill/>
            <a:miter lim="800000"/>
            <a:headEnd/>
            <a:tailEnd/>
          </a:ln>
        </p:spPr>
      </p:pic>
      <p:sp>
        <p:nvSpPr>
          <p:cNvPr id="12" name="Rounded Rectangle 11"/>
          <p:cNvSpPr/>
          <p:nvPr/>
        </p:nvSpPr>
        <p:spPr bwMode="auto">
          <a:xfrm>
            <a:off x="2077494" y="3044361"/>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31991982"/>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Text Box 2">
            <a:hlinkClick r:id="rId3"/>
          </p:cNvPr>
          <p:cNvSpPr txBox="1">
            <a:spLocks noChangeArrowheads="1"/>
          </p:cNvSpPr>
          <p:nvPr/>
        </p:nvSpPr>
        <p:spPr bwMode="auto">
          <a:xfrm>
            <a:off x="2349529" y="6336795"/>
            <a:ext cx="4410183"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http://www.d.umn.edu/cla/faculty/troufs/Buffalo/PB07.html#title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8194" name="Picture 2"/>
          <p:cNvPicPr>
            <a:picLocks noChangeAspect="1" noChangeArrowheads="1"/>
          </p:cNvPicPr>
          <p:nvPr/>
        </p:nvPicPr>
        <p:blipFill>
          <a:blip r:embed="rId5" cstate="print"/>
          <a:srcRect/>
          <a:stretch>
            <a:fillRect/>
          </a:stretch>
        </p:blipFill>
        <p:spPr bwMode="auto">
          <a:xfrm>
            <a:off x="696675" y="1219195"/>
            <a:ext cx="7772400" cy="4857750"/>
          </a:xfrm>
          <a:prstGeom prst="rect">
            <a:avLst/>
          </a:prstGeom>
          <a:noFill/>
          <a:ln w="9525">
            <a:noFill/>
            <a:miter lim="800000"/>
            <a:headEnd/>
            <a:tailEnd/>
          </a:ln>
        </p:spPr>
      </p:pic>
    </p:spTree>
    <p:extLst>
      <p:ext uri="{BB962C8B-B14F-4D97-AF65-F5344CB8AC3E}">
        <p14:creationId xmlns:p14="http://schemas.microsoft.com/office/powerpoint/2010/main" val="3113495125"/>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943440" y="698740"/>
            <a:ext cx="7315200" cy="4880610"/>
          </a:xfrm>
          <a:prstGeom prst="rect">
            <a:avLst/>
          </a:prstGeom>
          <a:noFill/>
          <a:ln w="9525">
            <a:noFill/>
            <a:miter lim="800000"/>
            <a:headEnd/>
            <a:tailEnd/>
          </a:ln>
          <a:effectLst/>
        </p:spPr>
      </p:pic>
      <p:sp>
        <p:nvSpPr>
          <p:cNvPr id="14" name="Rectangle 13"/>
          <p:cNvSpPr/>
          <p:nvPr/>
        </p:nvSpPr>
        <p:spPr>
          <a:xfrm>
            <a:off x="2286000" y="5863671"/>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Day's Place, Frozen Sap, Lake Mille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Lacs</a:t>
            </a:r>
            <a:b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b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spTree>
    <p:extLst>
      <p:ext uri="{BB962C8B-B14F-4D97-AF65-F5344CB8AC3E}">
        <p14:creationId xmlns:p14="http://schemas.microsoft.com/office/powerpoint/2010/main" val="1651888900"/>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1690926" y="5863671"/>
            <a:ext cx="5769429"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Mrs. Day Granulating Maple Sugar, Lake Mille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Lacs</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a:t>
            </a: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Minnesota Historical Society</a:t>
            </a:r>
          </a:p>
        </p:txBody>
      </p:sp>
      <p:pic>
        <p:nvPicPr>
          <p:cNvPr id="2050" name="Picture 2"/>
          <p:cNvPicPr>
            <a:picLocks noChangeAspect="1" noChangeArrowheads="1"/>
          </p:cNvPicPr>
          <p:nvPr/>
        </p:nvPicPr>
        <p:blipFill>
          <a:blip r:embed="rId3" cstate="print"/>
          <a:srcRect/>
          <a:stretch>
            <a:fillRect/>
          </a:stretch>
        </p:blipFill>
        <p:spPr bwMode="auto">
          <a:xfrm>
            <a:off x="928926" y="974506"/>
            <a:ext cx="7315200" cy="4880610"/>
          </a:xfrm>
          <a:prstGeom prst="rect">
            <a:avLst/>
          </a:prstGeom>
          <a:noFill/>
          <a:ln w="9525">
            <a:noFill/>
            <a:miter lim="800000"/>
            <a:headEnd/>
            <a:tailEnd/>
          </a:ln>
          <a:effectLst/>
        </p:spPr>
      </p:pic>
    </p:spTree>
    <p:extLst>
      <p:ext uri="{BB962C8B-B14F-4D97-AF65-F5344CB8AC3E}">
        <p14:creationId xmlns:p14="http://schemas.microsoft.com/office/powerpoint/2010/main" val="372335672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1062038" y="2116141"/>
            <a:ext cx="7769225" cy="4087273"/>
          </a:xfrm>
        </p:spPr>
        <p:txBody>
          <a:bodyPr>
            <a:spAutoFit/>
          </a:bodyPr>
          <a:lstStyle/>
          <a:p>
            <a:pPr eaLnBrk="1" hangingPunct="1"/>
            <a:r>
              <a:rPr lang="en-US" sz="2800" b="1" dirty="0" err="1">
                <a:solidFill>
                  <a:schemeClr val="accent5">
                    <a:lumMod val="90000"/>
                  </a:schemeClr>
                </a:solidFill>
                <a:latin typeface="Verdana" pitchFamily="34" charset="0"/>
              </a:rPr>
              <a:t>microcultures</a:t>
            </a:r>
            <a:r>
              <a:rPr lang="en-US" sz="2800" b="1" dirty="0">
                <a:solidFill>
                  <a:schemeClr val="accent5">
                    <a:lumMod val="90000"/>
                  </a:schemeClr>
                </a:solidFill>
                <a:latin typeface="Verdana" pitchFamily="34" charset="0"/>
              </a:rPr>
              <a:t> can include ethnic groups </a:t>
            </a:r>
            <a:r>
              <a:rPr lang="en-US" sz="2800" b="1" i="1" dirty="0">
                <a:solidFill>
                  <a:schemeClr val="accent5">
                    <a:lumMod val="90000"/>
                  </a:schemeClr>
                </a:solidFill>
                <a:latin typeface="Verdana" pitchFamily="34" charset="0"/>
              </a:rPr>
              <a:t>within</a:t>
            </a:r>
            <a:r>
              <a:rPr lang="en-US" sz="2800" b="1" dirty="0">
                <a:solidFill>
                  <a:schemeClr val="accent5">
                    <a:lumMod val="90000"/>
                  </a:schemeClr>
                </a:solidFill>
                <a:latin typeface="Verdana" pitchFamily="34" charset="0"/>
              </a:rPr>
              <a:t> nations</a:t>
            </a:r>
          </a:p>
          <a:p>
            <a:pPr eaLnBrk="1" hangingPunct="1">
              <a:lnSpc>
                <a:spcPct val="30000"/>
              </a:lnSpc>
            </a:pPr>
            <a:endParaRPr lang="en-US" sz="2800" b="1" dirty="0">
              <a:solidFill>
                <a:srgbClr val="FF1B36"/>
              </a:solidFill>
              <a:latin typeface="Verdana" pitchFamily="34" charset="0"/>
            </a:endParaRPr>
          </a:p>
          <a:p>
            <a:pPr marL="566738" lvl="1" indent="-109538" eaLnBrk="1" hangingPunct="1"/>
            <a:r>
              <a:rPr lang="en-US" sz="2000" b="1" dirty="0">
                <a:latin typeface="Verdana" pitchFamily="34" charset="0"/>
              </a:rPr>
              <a:t> e.g., </a:t>
            </a:r>
            <a:r>
              <a:rPr lang="en-US" sz="2000" b="1" i="1" dirty="0" err="1">
                <a:latin typeface="Verdana" pitchFamily="34" charset="0"/>
              </a:rPr>
              <a:t>Anishinabe</a:t>
            </a:r>
            <a:r>
              <a:rPr lang="en-US" sz="2000" b="1" dirty="0">
                <a:latin typeface="Verdana" pitchFamily="34" charset="0"/>
              </a:rPr>
              <a:t> (Chippewa; Ojibwa)</a:t>
            </a:r>
          </a:p>
          <a:p>
            <a:pPr marL="566738" lvl="1" indent="-109538" eaLnBrk="1" hangingPunct="1"/>
            <a:r>
              <a:rPr lang="en-US" sz="2000" b="1" dirty="0">
                <a:latin typeface="Verdana" pitchFamily="34" charset="0"/>
              </a:rPr>
              <a:t> e.g., Irish “</a:t>
            </a:r>
            <a:r>
              <a:rPr lang="en-US" sz="2000" b="1" dirty="0" err="1">
                <a:latin typeface="Verdana" pitchFamily="34" charset="0"/>
              </a:rPr>
              <a:t>Travellers</a:t>
            </a:r>
            <a:r>
              <a:rPr lang="en-US" sz="2000" b="1" dirty="0">
                <a:latin typeface="Verdana" pitchFamily="34" charset="0"/>
              </a:rPr>
              <a:t>”</a:t>
            </a:r>
          </a:p>
          <a:p>
            <a:pPr lvl="2" indent="-163513" eaLnBrk="1" hangingPunct="1"/>
            <a:r>
              <a:rPr lang="en-US" sz="1800" b="1" dirty="0">
                <a:latin typeface="Verdana" pitchFamily="34" charset="0"/>
              </a:rPr>
              <a:t>sometimes incorrectly called “Gypsies”</a:t>
            </a:r>
            <a:endParaRPr lang="en-US" sz="2000" b="1" dirty="0">
              <a:latin typeface="Verdana" pitchFamily="34" charset="0"/>
            </a:endParaRPr>
          </a:p>
          <a:p>
            <a:pPr marL="739775" lvl="1" indent="-282575" eaLnBrk="1" hangingPunct="1"/>
            <a:r>
              <a:rPr lang="en-US" sz="2000" b="1" dirty="0">
                <a:latin typeface="Verdana" pitchFamily="34" charset="0"/>
              </a:rPr>
              <a:t>e.g., Australian Aboriginals</a:t>
            </a:r>
          </a:p>
          <a:p>
            <a:pPr marL="739775" lvl="1" indent="-282575" eaLnBrk="1" hangingPunct="1"/>
            <a:r>
              <a:rPr lang="en-US" sz="2000" b="1" dirty="0">
                <a:latin typeface="Verdana" pitchFamily="34" charset="0"/>
              </a:rPr>
              <a:t>e.g., </a:t>
            </a:r>
            <a:r>
              <a:rPr lang="en-US" sz="2000" b="1" dirty="0" err="1">
                <a:latin typeface="Verdana" pitchFamily="34" charset="0"/>
              </a:rPr>
              <a:t>Cajan</a:t>
            </a:r>
            <a:endParaRPr lang="en-US" sz="2000" b="1" dirty="0">
              <a:latin typeface="Verdana" pitchFamily="34" charset="0"/>
            </a:endParaRPr>
          </a:p>
          <a:p>
            <a:pPr marL="739775" lvl="1" indent="-282575" eaLnBrk="1" hangingPunct="1"/>
            <a:r>
              <a:rPr lang="en-US" sz="2000" b="1" dirty="0">
                <a:latin typeface="Verdana" pitchFamily="34" charset="0"/>
              </a:rPr>
              <a:t>e.g., Rom (Gypsies)</a:t>
            </a:r>
          </a:p>
          <a:p>
            <a:pPr marL="739775" lvl="1" indent="-282575" eaLnBrk="1" hangingPunct="1"/>
            <a:r>
              <a:rPr lang="en-US" sz="2000" b="1" dirty="0">
                <a:latin typeface="Verdana" pitchFamily="34" charset="0"/>
              </a:rPr>
              <a:t>e.g., Basques</a:t>
            </a:r>
          </a:p>
          <a:p>
            <a:pPr marL="739775" lvl="1" indent="-282575" eaLnBrk="1" hangingPunct="1"/>
            <a:r>
              <a:rPr lang="en-US" sz="2000" b="1" dirty="0">
                <a:latin typeface="Verdana" pitchFamily="34" charset="0"/>
              </a:rPr>
              <a:t>e.g., Kurds</a:t>
            </a:r>
          </a:p>
        </p:txBody>
      </p:sp>
      <p:sp>
        <p:nvSpPr>
          <p:cNvPr id="4" name="TextBox 3"/>
          <p:cNvSpPr txBox="1"/>
          <p:nvPr/>
        </p:nvSpPr>
        <p:spPr>
          <a:xfrm>
            <a:off x="1219277" y="3091530"/>
            <a:ext cx="6686447" cy="3093154"/>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 . and one’s cuisine is often a key factor in one’s own individual and collective identity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2889537694"/>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682158" y="1175634"/>
            <a:ext cx="7772400" cy="4857750"/>
          </a:xfrm>
          <a:prstGeom prst="rect">
            <a:avLst/>
          </a:prstGeom>
          <a:noFill/>
          <a:ln w="9525">
            <a:noFill/>
            <a:miter lim="800000"/>
            <a:headEnd/>
            <a:tailEnd/>
          </a:ln>
        </p:spPr>
      </p:pic>
      <p:sp>
        <p:nvSpPr>
          <p:cNvPr id="13" name="Text Box 2">
            <a:hlinkClick r:id="rId4"/>
          </p:cNvPr>
          <p:cNvSpPr txBox="1">
            <a:spLocks noChangeArrowheads="1"/>
          </p:cNvSpPr>
          <p:nvPr/>
        </p:nvSpPr>
        <p:spPr bwMode="auto">
          <a:xfrm>
            <a:off x="1999640" y="6336795"/>
            <a:ext cx="5109797"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http://www.angelfire.com/wa/chippewalanguagebook/index.calender.html</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2" name="Rounded Rectangle 11"/>
          <p:cNvSpPr/>
          <p:nvPr/>
        </p:nvSpPr>
        <p:spPr bwMode="auto">
          <a:xfrm>
            <a:off x="2643540" y="4176453"/>
            <a:ext cx="3612189" cy="395524"/>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3907690"/>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Text Box 2">
            <a:hlinkClick r:id="rId3"/>
          </p:cNvPr>
          <p:cNvSpPr txBox="1">
            <a:spLocks noChangeArrowheads="1"/>
          </p:cNvSpPr>
          <p:nvPr/>
        </p:nvSpPr>
        <p:spPr bwMode="auto">
          <a:xfrm>
            <a:off x="1816673" y="6336795"/>
            <a:ext cx="5475730"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www.duluthnewstribune.com/articles/index.cfm?id=60658&amp;section=homepage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28003" name="Picture 2"/>
          <p:cNvPicPr>
            <a:picLocks noChangeAspect="1" noChangeArrowheads="1"/>
          </p:cNvPicPr>
          <p:nvPr/>
        </p:nvPicPr>
        <p:blipFill>
          <a:blip r:embed="rId5" cstate="print"/>
          <a:srcRect/>
          <a:stretch>
            <a:fillRect/>
          </a:stretch>
        </p:blipFill>
        <p:spPr bwMode="auto">
          <a:xfrm>
            <a:off x="1838451" y="1785459"/>
            <a:ext cx="5459179" cy="3457881"/>
          </a:xfrm>
          <a:prstGeom prst="rect">
            <a:avLst/>
          </a:prstGeom>
          <a:noFill/>
          <a:ln w="9525">
            <a:noFill/>
            <a:miter lim="800000"/>
            <a:headEnd/>
            <a:tailEnd/>
          </a:ln>
        </p:spPr>
      </p:pic>
      <p:sp>
        <p:nvSpPr>
          <p:cNvPr id="128004" name="Rectangle 4"/>
          <p:cNvSpPr>
            <a:spLocks noChangeArrowheads="1"/>
          </p:cNvSpPr>
          <p:nvPr/>
        </p:nvSpPr>
        <p:spPr bwMode="auto">
          <a:xfrm>
            <a:off x="1295400" y="5331821"/>
            <a:ext cx="6629400" cy="92333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Blueberry Bannock, also known as Indian biscuits, is made with a batter of blueberry juice, maple sugar, flour, baking powder and eggs </a:t>
            </a:r>
            <a:r>
              <a:rPr kumimoji="0" lang="en-US" sz="1000" b="0" i="0" u="none" strike="noStrike" kern="1200" cap="none" spc="0" normalizeH="0" baseline="0" noProof="0" dirty="0">
                <a:ln>
                  <a:noFill/>
                </a:ln>
                <a:solidFill>
                  <a:srgbClr val="000000"/>
                </a:solidFill>
                <a:effectLst/>
                <a:uLnTx/>
                <a:uFillTx/>
                <a:latin typeface="Arial" charset="0"/>
                <a:ea typeface="+mn-ea"/>
                <a:cs typeface="+mn-cs"/>
              </a:rPr>
              <a:t>-- DEREK MONTGOMERY/NEWS TRIBUNE</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36808531"/>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we can see food reflected in historical linguistics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999225922"/>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914382" y="1277232"/>
            <a:ext cx="7315200" cy="4572000"/>
          </a:xfrm>
          <a:prstGeom prst="rect">
            <a:avLst/>
          </a:prstGeom>
          <a:noFill/>
          <a:ln w="9525">
            <a:noFill/>
            <a:miter lim="800000"/>
            <a:headEnd/>
            <a:tailEnd/>
          </a:ln>
          <a:effectLst/>
        </p:spPr>
      </p:pic>
      <p:sp>
        <p:nvSpPr>
          <p:cNvPr id="12"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71147241"/>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46"/>
            <a:ext cx="7772400" cy="95410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modern-day place names . . .</a:t>
            </a:r>
          </a:p>
        </p:txBody>
      </p:sp>
      <p:sp>
        <p:nvSpPr>
          <p:cNvPr id="6"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4285928735"/>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4099" name="Picture 3"/>
          <p:cNvPicPr>
            <a:picLocks noChangeAspect="1" noChangeArrowheads="1"/>
          </p:cNvPicPr>
          <p:nvPr/>
        </p:nvPicPr>
        <p:blipFill>
          <a:blip r:embed="rId3" cstate="print"/>
          <a:srcRect/>
          <a:stretch>
            <a:fillRect/>
          </a:stretch>
        </p:blipFill>
        <p:spPr bwMode="auto">
          <a:xfrm>
            <a:off x="696672" y="1076534"/>
            <a:ext cx="7772400" cy="5085644"/>
          </a:xfrm>
          <a:prstGeom prst="rect">
            <a:avLst/>
          </a:prstGeom>
          <a:noFill/>
          <a:ln w="9525">
            <a:noFill/>
            <a:miter lim="800000"/>
            <a:headEnd/>
            <a:tailEnd/>
          </a:ln>
        </p:spPr>
      </p:pic>
      <p:sp>
        <p:nvSpPr>
          <p:cNvPr id="18" name="Rectangle 2"/>
          <p:cNvSpPr txBox="1">
            <a:spLocks noChangeArrowheads="1"/>
          </p:cNvSpPr>
          <p:nvPr/>
        </p:nvSpPr>
        <p:spPr bwMode="auto">
          <a:xfrm>
            <a:off x="457200" y="2046512"/>
            <a:ext cx="8229600" cy="3783855"/>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Minnesota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Place Names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include</a:t>
            </a:r>
            <a:endPar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Mahnomen (“wild  rice”)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Mahnomen County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pitchFamily="34" charset="0"/>
                <a:ea typeface="+mn-ea"/>
                <a:cs typeface="+mn-cs"/>
              </a:rPr>
              <a:t>Nibish</a:t>
            </a: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(“tea”)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Menahga (“blueberry”) . . .</a:t>
            </a: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4589480"/>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675131" y="370728"/>
            <a:ext cx="7772400" cy="5793819"/>
          </a:xfrm>
          <a:prstGeom prst="rect">
            <a:avLst/>
          </a:prstGeom>
          <a:noFill/>
          <a:ln w="9525">
            <a:noFill/>
            <a:miter lim="800000"/>
            <a:headEnd/>
            <a:tailEnd/>
          </a:ln>
        </p:spPr>
      </p:pic>
      <p:sp>
        <p:nvSpPr>
          <p:cNvPr id="13" name="Rectangle 2"/>
          <p:cNvSpPr txBox="1">
            <a:spLocks noChangeArrowheads="1"/>
          </p:cNvSpPr>
          <p:nvPr/>
        </p:nvSpPr>
        <p:spPr bwMode="auto">
          <a:xfrm>
            <a:off x="457200" y="2046512"/>
            <a:ext cx="8229600" cy="3783855"/>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Wisconsin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Place Names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include</a:t>
            </a:r>
            <a:endPar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Menominee (“wild  rice”)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Kenosha (</a:t>
            </a:r>
            <a:r>
              <a:rPr kumimoji="0" lang="en-US" sz="2000" b="1" i="1" u="none" strike="noStrike" kern="1200" cap="none" spc="0" normalizeH="0" baseline="0" noProof="0" dirty="0" err="1">
                <a:ln>
                  <a:noFill/>
                </a:ln>
                <a:solidFill>
                  <a:srgbClr val="FFFFFF"/>
                </a:solidFill>
                <a:effectLst/>
                <a:uLnTx/>
                <a:uFillTx/>
                <a:latin typeface="Arial" pitchFamily="34" charset="0"/>
                <a:ea typeface="+mn-ea"/>
                <a:cs typeface="+mn-cs"/>
              </a:rPr>
              <a:t>ginoozhe</a:t>
            </a: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 “pike”)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Kewaunee (“prairie hen / wild duck”)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55880070"/>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2" name="Picture 2"/>
          <p:cNvPicPr>
            <a:picLocks noChangeAspect="1" noChangeArrowheads="1"/>
          </p:cNvPicPr>
          <p:nvPr/>
        </p:nvPicPr>
        <p:blipFill>
          <a:blip r:embed="rId3" cstate="print"/>
          <a:srcRect/>
          <a:stretch>
            <a:fillRect/>
          </a:stretch>
        </p:blipFill>
        <p:spPr bwMode="auto">
          <a:xfrm>
            <a:off x="682158" y="1161120"/>
            <a:ext cx="7772400" cy="4857750"/>
          </a:xfrm>
          <a:prstGeom prst="rect">
            <a:avLst/>
          </a:prstGeom>
          <a:noFill/>
          <a:ln w="9525">
            <a:noFill/>
            <a:miter lim="800000"/>
            <a:headEnd/>
            <a:tailEnd/>
          </a:ln>
        </p:spPr>
      </p:pic>
      <p:sp>
        <p:nvSpPr>
          <p:cNvPr id="12" name="Text Box 10"/>
          <p:cNvSpPr txBox="1">
            <a:spLocks noChangeArrowheads="1"/>
          </p:cNvSpPr>
          <p:nvPr/>
        </p:nvSpPr>
        <p:spPr bwMode="auto">
          <a:xfrm>
            <a:off x="3162274" y="6327956"/>
            <a:ext cx="2818400"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http://en.wikipedia.org/wiki/Menominee</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4" name="Rounded Rectangle 13"/>
          <p:cNvSpPr/>
          <p:nvPr/>
        </p:nvSpPr>
        <p:spPr bwMode="auto">
          <a:xfrm>
            <a:off x="2324154" y="3842646"/>
            <a:ext cx="3234818" cy="903526"/>
          </a:xfrm>
          <a:prstGeom prst="roundRect">
            <a:avLst/>
          </a:pr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1" lang="en-US" sz="6600" b="0" i="1" u="none" strike="noStrike" kern="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56805167"/>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540105959"/>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3"/>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3795" name="Picture 2"/>
          <p:cNvPicPr>
            <a:picLocks noChangeAspect="1" noChangeArrowheads="1"/>
          </p:cNvPicPr>
          <p:nvPr/>
        </p:nvPicPr>
        <p:blipFill>
          <a:blip r:embed="rId4" cstate="print"/>
          <a:srcRect/>
          <a:stretch>
            <a:fillRect/>
          </a:stretch>
        </p:blipFill>
        <p:spPr bwMode="auto">
          <a:xfrm>
            <a:off x="1676400" y="457242"/>
            <a:ext cx="5791200" cy="3857625"/>
          </a:xfrm>
          <a:prstGeom prst="rect">
            <a:avLst/>
          </a:prstGeom>
          <a:noFill/>
          <a:ln w="28575">
            <a:noFill/>
            <a:miter lim="800000"/>
            <a:headEnd/>
            <a:tailEnd/>
          </a:ln>
        </p:spPr>
      </p:pic>
      <p:sp>
        <p:nvSpPr>
          <p:cNvPr id="6" name="TextBox 5"/>
          <p:cNvSpPr txBox="1"/>
          <p:nvPr/>
        </p:nvSpPr>
        <p:spPr>
          <a:xfrm>
            <a:off x="914400" y="4447185"/>
            <a:ext cx="7315200" cy="2123658"/>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srgbClr val="FFFFFF"/>
                </a:solidFill>
                <a:effectLst/>
                <a:uLnTx/>
                <a:uFillTx/>
                <a:latin typeface="Arial"/>
                <a:ea typeface="+mn-ea"/>
                <a:cs typeface="+mn-cs"/>
              </a:rPr>
              <a:t>Chuck Branch (left) gives a beaded pen and lanyard to Dr. Deborah Powell, dean of the University of Minnesota Medical School, during a traditional American Indian feast and giveaway Tuesday at the University of Minnesota Medical School Duluth campus. The event was to recognize those who helped him during his two years at the school. He will finish at the University of Minnesota-Twin Cities campus. The pen has turtles in its design, representing his clan.</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1" lang="en-US" sz="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Times New Roman" pitchFamily="18" charset="0"/>
                <a:ea typeface="+mn-ea"/>
                <a:cs typeface="+mn-cs"/>
              </a:rPr>
              <a:t>CLINT AUSTIN / NEWS TRIBUNE Wednesday, 16 April 2008</a:t>
            </a:r>
          </a:p>
        </p:txBody>
      </p:sp>
    </p:spTree>
    <p:extLst>
      <p:ext uri="{BB962C8B-B14F-4D97-AF65-F5344CB8AC3E}">
        <p14:creationId xmlns:p14="http://schemas.microsoft.com/office/powerpoint/2010/main" val="26073967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25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52F8-DC49-4803-997C-AD87F6DCBB2D}"/>
              </a:ext>
            </a:extLst>
          </p:cNvPr>
          <p:cNvSpPr>
            <a:spLocks noGrp="1"/>
          </p:cNvSpPr>
          <p:nvPr>
            <p:ph type="title"/>
          </p:nvPr>
        </p:nvSpPr>
        <p:spPr/>
        <p:txBody>
          <a:bodyPr/>
          <a:lstStyle/>
          <a:p>
            <a:endParaRPr lang="en-US" dirty="0"/>
          </a:p>
        </p:txBody>
      </p:sp>
      <p:pic>
        <p:nvPicPr>
          <p:cNvPr id="7" name="Content Placeholder 6" descr="Map&#10;&#10;Description automatically generated with low confidence">
            <a:extLst>
              <a:ext uri="{FF2B5EF4-FFF2-40B4-BE49-F238E27FC236}">
                <a16:creationId xmlns:a16="http://schemas.microsoft.com/office/drawing/2014/main" id="{7C2E0203-AA46-F207-C9B2-72694446A3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73" y="844747"/>
            <a:ext cx="9144000" cy="5143500"/>
          </a:xfrm>
        </p:spPr>
      </p:pic>
    </p:spTree>
    <p:extLst>
      <p:ext uri="{BB962C8B-B14F-4D97-AF65-F5344CB8AC3E}">
        <p14:creationId xmlns:p14="http://schemas.microsoft.com/office/powerpoint/2010/main" val="254241310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1625157" y="5691229"/>
            <a:ext cx="6789039" cy="830997"/>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uLnTx/>
                <a:uFillTx/>
                <a:latin typeface="Arial" charset="0"/>
                <a:ea typeface="+mn-ea"/>
                <a:cs typeface="+mn-cs"/>
              </a:rPr>
              <a:t>Chippewa medicine man singer with ceremonial turtle clan drum.</a:t>
            </a:r>
            <a:br>
              <a:rPr kumimoji="1" lang="en-US" sz="1800" b="0" i="0" u="none" strike="noStrike" kern="1200" cap="none" spc="0" normalizeH="0" baseline="0" noProof="0" dirty="0">
                <a:ln>
                  <a:noFill/>
                </a:ln>
                <a:solidFill>
                  <a:srgbClr val="FFFFFF"/>
                </a:solidFill>
                <a:effectLst/>
                <a:uLnTx/>
                <a:uFillTx/>
                <a:latin typeface="Arial" charset="0"/>
                <a:ea typeface="+mn-ea"/>
                <a:cs typeface="+mn-cs"/>
              </a:rPr>
            </a:br>
            <a:r>
              <a:rPr kumimoji="1" lang="en-US" sz="1800" b="0" i="0" u="none" strike="noStrike" kern="1200" cap="none" spc="0" normalizeH="0" baseline="0" noProof="0" dirty="0">
                <a:ln>
                  <a:noFill/>
                </a:ln>
                <a:solidFill>
                  <a:srgbClr val="FFFFFF"/>
                </a:solidFill>
                <a:effectLst/>
                <a:uLnTx/>
                <a:uFillTx/>
                <a:latin typeface="Arial" charset="0"/>
                <a:ea typeface="+mn-ea"/>
                <a:cs typeface="+mn-cs"/>
              </a:rPr>
              <a:t>Photograph Collection </a:t>
            </a:r>
            <a:r>
              <a:rPr kumimoji="1" lang="en-US" sz="1800" b="0" i="1" u="none" strike="noStrike" kern="1200" cap="none" spc="0" normalizeH="0" baseline="0" noProof="0" dirty="0">
                <a:ln>
                  <a:noFill/>
                </a:ln>
                <a:solidFill>
                  <a:srgbClr val="FFFFFF"/>
                </a:solidFill>
                <a:effectLst/>
                <a:uLnTx/>
                <a:uFillTx/>
                <a:latin typeface="Arial" charset="0"/>
                <a:ea typeface="+mn-ea"/>
                <a:cs typeface="+mn-cs"/>
              </a:rPr>
              <a:t>ca</a:t>
            </a:r>
            <a:r>
              <a:rPr kumimoji="1" lang="en-US" sz="1800" b="0" i="0" u="none" strike="noStrike" kern="1200" cap="none" spc="0" normalizeH="0" baseline="0" noProof="0" dirty="0">
                <a:ln>
                  <a:noFill/>
                </a:ln>
                <a:solidFill>
                  <a:srgbClr val="FFFFFF"/>
                </a:solidFill>
                <a:effectLst/>
                <a:uLnTx/>
                <a:uFillTx/>
                <a:latin typeface="Arial" charset="0"/>
                <a:ea typeface="+mn-ea"/>
                <a:cs typeface="+mn-cs"/>
              </a:rPr>
              <a:t>. 1900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charset="0"/>
                <a:ea typeface="+mn-ea"/>
                <a:cs typeface="+mn-cs"/>
              </a:rPr>
              <a:t>Minnesota Historical Society, Negative No. 21120 </a:t>
            </a:r>
          </a:p>
        </p:txBody>
      </p:sp>
      <p:pic>
        <p:nvPicPr>
          <p:cNvPr id="55299" name="Picture 4"/>
          <p:cNvPicPr>
            <a:picLocks noChangeAspect="1" noChangeArrowheads="1"/>
          </p:cNvPicPr>
          <p:nvPr/>
        </p:nvPicPr>
        <p:blipFill>
          <a:blip r:embed="rId2" cstate="print"/>
          <a:srcRect/>
          <a:stretch>
            <a:fillRect/>
          </a:stretch>
        </p:blipFill>
        <p:spPr bwMode="auto">
          <a:xfrm>
            <a:off x="3094058" y="76200"/>
            <a:ext cx="4449763" cy="5562600"/>
          </a:xfrm>
          <a:prstGeom prst="rect">
            <a:avLst/>
          </a:prstGeom>
          <a:noFill/>
          <a:ln w="9525">
            <a:noFill/>
            <a:miter lim="800000"/>
            <a:headEnd/>
            <a:tailEnd/>
          </a:ln>
        </p:spPr>
      </p:pic>
    </p:spTree>
    <p:extLst>
      <p:ext uri="{BB962C8B-B14F-4D97-AF65-F5344CB8AC3E}">
        <p14:creationId xmlns:p14="http://schemas.microsoft.com/office/powerpoint/2010/main" val="3846050185"/>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1" u="none" strike="noStrike" kern="1200" cap="none" spc="0" normalizeH="0" baseline="0" noProof="0" dirty="0">
                <a:ln>
                  <a:noFill/>
                </a:ln>
                <a:solidFill>
                  <a:srgbClr val="FF0000"/>
                </a:solidFill>
                <a:effectLst/>
                <a:uLnTx/>
                <a:uFillTx/>
                <a:latin typeface="Arial" charset="0"/>
                <a:ea typeface="+mn-ea"/>
                <a:cs typeface="+mn-cs"/>
              </a:rPr>
              <a:t>ca</a:t>
            </a:r>
            <a:r>
              <a:rPr kumimoji="1" lang="en-US" sz="2800" b="1" i="0" u="none" strike="noStrike" kern="1200" cap="none" spc="0" normalizeH="0" baseline="0" noProof="0" dirty="0">
                <a:ln>
                  <a:noFill/>
                </a:ln>
                <a:solidFill>
                  <a:srgbClr val="FF0000"/>
                </a:solidFill>
                <a:effectLst/>
                <a:uLnTx/>
                <a:uFillTx/>
                <a:latin typeface="Arial" charset="0"/>
                <a:ea typeface="+mn-ea"/>
                <a:cs typeface="+mn-cs"/>
              </a:rPr>
              <a:t>. 1900</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7" name="Rectangle 6"/>
          <p:cNvSpPr/>
          <p:nvPr/>
        </p:nvSpPr>
        <p:spPr>
          <a:xfrm>
            <a:off x="5191093" y="4751044"/>
            <a:ext cx="98616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0000"/>
                </a:solidFill>
                <a:effectLst/>
                <a:uLnTx/>
                <a:uFillTx/>
                <a:latin typeface="Arial" charset="0"/>
                <a:ea typeface="+mn-ea"/>
                <a:cs typeface="+mn-cs"/>
              </a:rPr>
              <a:t>2008</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5"/>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74058099"/>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1" u="none" strike="noStrike" kern="1200" cap="none" spc="0" normalizeH="0" baseline="0" noProof="0" dirty="0">
                <a:ln>
                  <a:noFill/>
                </a:ln>
                <a:solidFill>
                  <a:srgbClr val="FFFFFF"/>
                </a:solidFill>
                <a:effectLst/>
                <a:uLnTx/>
                <a:uFillTx/>
                <a:latin typeface="Arial" charset="0"/>
                <a:ea typeface="+mn-ea"/>
                <a:cs typeface="+mn-cs"/>
              </a:rPr>
              <a:t>ca</a:t>
            </a:r>
            <a:r>
              <a:rPr kumimoji="1" lang="en-US" sz="2800" b="1" i="0" u="none" strike="noStrike" kern="1200" cap="none" spc="0" normalizeH="0" baseline="0" noProof="0" dirty="0">
                <a:ln>
                  <a:noFill/>
                </a:ln>
                <a:solidFill>
                  <a:srgbClr val="FFFFFF"/>
                </a:solidFill>
                <a:effectLst/>
                <a:uLnTx/>
                <a:uFillTx/>
                <a:latin typeface="Arial" charset="0"/>
                <a:ea typeface="+mn-ea"/>
                <a:cs typeface="+mn-cs"/>
              </a:rPr>
              <a:t>. 1900</a:t>
            </a: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Rectangle 6"/>
          <p:cNvSpPr/>
          <p:nvPr/>
        </p:nvSpPr>
        <p:spPr>
          <a:xfrm>
            <a:off x="5191093" y="4751044"/>
            <a:ext cx="98616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mn-ea"/>
                <a:cs typeface="+mn-cs"/>
              </a:rPr>
              <a:t>2008</a:t>
            </a:r>
            <a:endPar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5"/>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Down Arrow 8"/>
          <p:cNvSpPr/>
          <p:nvPr/>
        </p:nvSpPr>
        <p:spPr>
          <a:xfrm rot="1855510">
            <a:off x="5980656" y="815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
        <p:nvSpPr>
          <p:cNvPr id="10" name="Down Arrow 9"/>
          <p:cNvSpPr/>
          <p:nvPr/>
        </p:nvSpPr>
        <p:spPr>
          <a:xfrm rot="1855510">
            <a:off x="3339056" y="1323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3788976802"/>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cstate="print"/>
          <a:srcRect/>
          <a:stretch>
            <a:fillRect/>
          </a:stretch>
        </p:blipFill>
        <p:spPr bwMode="auto">
          <a:xfrm>
            <a:off x="4433546" y="1516750"/>
            <a:ext cx="5791200" cy="3857625"/>
          </a:xfrm>
          <a:prstGeom prst="rect">
            <a:avLst/>
          </a:prstGeom>
          <a:noFill/>
          <a:ln w="2857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995250" y="-717665"/>
            <a:ext cx="6356180" cy="7945791"/>
          </a:xfrm>
          <a:prstGeom prst="rect">
            <a:avLst/>
          </a:prstGeom>
          <a:noFill/>
          <a:ln w="9525">
            <a:noFill/>
            <a:miter lim="800000"/>
            <a:headEnd/>
            <a:tailEnd/>
          </a:ln>
        </p:spPr>
      </p:pic>
      <p:sp>
        <p:nvSpPr>
          <p:cNvPr id="2" name="Rectangle 1"/>
          <p:cNvSpPr/>
          <p:nvPr/>
        </p:nvSpPr>
        <p:spPr>
          <a:xfrm>
            <a:off x="2208442" y="4932466"/>
            <a:ext cx="1585690"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1" u="none" strike="noStrike" kern="1200" cap="none" spc="0" normalizeH="0" baseline="0" noProof="0" dirty="0">
                <a:ln>
                  <a:noFill/>
                </a:ln>
                <a:solidFill>
                  <a:srgbClr val="FF0000"/>
                </a:solidFill>
                <a:effectLst/>
                <a:uLnTx/>
                <a:uFillTx/>
                <a:latin typeface="Arial" charset="0"/>
                <a:ea typeface="+mn-ea"/>
                <a:cs typeface="+mn-cs"/>
              </a:rPr>
              <a:t>ca</a:t>
            </a:r>
            <a:r>
              <a:rPr kumimoji="1" lang="en-US" sz="2800" b="1" i="0" u="none" strike="noStrike" kern="1200" cap="none" spc="0" normalizeH="0" baseline="0" noProof="0" dirty="0">
                <a:ln>
                  <a:noFill/>
                </a:ln>
                <a:solidFill>
                  <a:srgbClr val="FF0000"/>
                </a:solidFill>
                <a:effectLst/>
                <a:uLnTx/>
                <a:uFillTx/>
                <a:latin typeface="Arial" charset="0"/>
                <a:ea typeface="+mn-ea"/>
                <a:cs typeface="+mn-cs"/>
              </a:rPr>
              <a:t>. 1900</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7" name="Rectangle 6"/>
          <p:cNvSpPr/>
          <p:nvPr/>
        </p:nvSpPr>
        <p:spPr>
          <a:xfrm>
            <a:off x="5191093" y="4751044"/>
            <a:ext cx="98616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0000"/>
                </a:solidFill>
                <a:effectLst/>
                <a:uLnTx/>
                <a:uFillTx/>
                <a:latin typeface="Arial" charset="0"/>
                <a:ea typeface="+mn-ea"/>
                <a:cs typeface="+mn-cs"/>
              </a:rPr>
              <a:t>2008</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8" name="Rectangle 19"/>
          <p:cNvSpPr>
            <a:spLocks noChangeArrowheads="1"/>
          </p:cNvSpPr>
          <p:nvPr/>
        </p:nvSpPr>
        <p:spPr bwMode="auto">
          <a:xfrm>
            <a:off x="2008208" y="6568730"/>
            <a:ext cx="5118261" cy="276999"/>
          </a:xfrm>
          <a:prstGeom prst="rect">
            <a:avLst/>
          </a:prstGeom>
          <a:noFill/>
          <a:ln w="2857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200" b="0" i="0" u="none" strike="noStrike" kern="1200" cap="none" spc="0" normalizeH="0" baseline="0" noProof="0" dirty="0">
                <a:ln>
                  <a:noFill/>
                </a:ln>
                <a:solidFill>
                  <a:srgbClr val="FFFFFF"/>
                </a:solidFill>
                <a:effectLst/>
                <a:uLnTx/>
                <a:uFillTx/>
                <a:latin typeface="Arial"/>
                <a:ea typeface="+mn-ea"/>
                <a:cs typeface="+mn-cs"/>
                <a:hlinkClick r:id="rId5"/>
              </a:rPr>
              <a:t>www.duluthnewstribune.com/articles/index.cfm?id=64520&amp;section=None</a:t>
            </a:r>
            <a:endParaRPr kumimoji="1"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Down Arrow 8"/>
          <p:cNvSpPr/>
          <p:nvPr/>
        </p:nvSpPr>
        <p:spPr>
          <a:xfrm rot="1855510">
            <a:off x="5980656" y="815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
        <p:nvSpPr>
          <p:cNvPr id="10" name="Down Arrow 9"/>
          <p:cNvSpPr/>
          <p:nvPr/>
        </p:nvSpPr>
        <p:spPr>
          <a:xfrm rot="1855510">
            <a:off x="3339056" y="1323596"/>
            <a:ext cx="813322" cy="2585535"/>
          </a:xfrm>
          <a:prstGeom prst="downArrow">
            <a:avLst/>
          </a:prstGeom>
          <a:solidFill>
            <a:srgbClr val="FFD700"/>
          </a:solidFill>
          <a:ln w="762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0000"/>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558048288"/>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AutoShape 2"/>
          <p:cNvSpPr>
            <a:spLocks noChangeArrowheads="1"/>
          </p:cNvSpPr>
          <p:nvPr/>
        </p:nvSpPr>
        <p:spPr bwMode="auto">
          <a:xfrm>
            <a:off x="2914653" y="46100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3" name="AutoShape 3"/>
          <p:cNvSpPr>
            <a:spLocks noChangeArrowheads="1"/>
          </p:cNvSpPr>
          <p:nvPr/>
        </p:nvSpPr>
        <p:spPr bwMode="auto">
          <a:xfrm>
            <a:off x="2533653" y="3943414"/>
            <a:ext cx="1795463" cy="733425"/>
          </a:xfrm>
          <a:prstGeom prst="leftArrow">
            <a:avLst>
              <a:gd name="adj1" fmla="val 50000"/>
              <a:gd name="adj2" fmla="val 40291"/>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4" name="AutoShape 4"/>
          <p:cNvSpPr>
            <a:spLocks noChangeArrowheads="1"/>
          </p:cNvSpPr>
          <p:nvPr/>
        </p:nvSpPr>
        <p:spPr bwMode="auto">
          <a:xfrm flipV="1">
            <a:off x="1847852" y="4867339"/>
            <a:ext cx="976313" cy="733425"/>
          </a:xfrm>
          <a:prstGeom prst="leftArrow">
            <a:avLst>
              <a:gd name="adj1" fmla="val 50000"/>
              <a:gd name="adj2" fmla="val 25009"/>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5"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6" name="AutoShape 6"/>
          <p:cNvSpPr>
            <a:spLocks noChangeArrowheads="1"/>
          </p:cNvSpPr>
          <p:nvPr/>
        </p:nvSpPr>
        <p:spPr bwMode="auto">
          <a:xfrm>
            <a:off x="2495550" y="46100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7" name="AutoShape 7"/>
          <p:cNvSpPr>
            <a:spLocks noChangeArrowheads="1"/>
          </p:cNvSpPr>
          <p:nvPr/>
        </p:nvSpPr>
        <p:spPr bwMode="auto">
          <a:xfrm>
            <a:off x="3181350" y="501009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8" name="AutoShape 8"/>
          <p:cNvSpPr>
            <a:spLocks noChangeArrowheads="1"/>
          </p:cNvSpPr>
          <p:nvPr/>
        </p:nvSpPr>
        <p:spPr bwMode="auto">
          <a:xfrm>
            <a:off x="3238501" y="52958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49" name="AutoShape 9"/>
          <p:cNvSpPr>
            <a:spLocks noChangeArrowheads="1"/>
          </p:cNvSpPr>
          <p:nvPr/>
        </p:nvSpPr>
        <p:spPr bwMode="auto">
          <a:xfrm>
            <a:off x="2724150" y="5333945"/>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5050" name="Text Box 10"/>
          <p:cNvSpPr txBox="1">
            <a:spLocks noChangeArrowheads="1"/>
          </p:cNvSpPr>
          <p:nvPr/>
        </p:nvSpPr>
        <p:spPr bwMode="auto">
          <a:xfrm>
            <a:off x="2689412" y="6590549"/>
            <a:ext cx="3724096" cy="2163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charset="0"/>
                <a:ea typeface="+mn-ea"/>
                <a:cs typeface="+mn-cs"/>
                <a:hlinkClick r:id="rId3"/>
              </a:rPr>
              <a:t>://www.blackbearcasinoresort.com/</a:t>
            </a:r>
            <a:endParaRPr kumimoji="0" lang="en-US" sz="800" b="0" i="1"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5506" name="Picture 2"/>
          <p:cNvPicPr>
            <a:picLocks noChangeAspect="1" noChangeArrowheads="1"/>
          </p:cNvPicPr>
          <p:nvPr/>
        </p:nvPicPr>
        <p:blipFill>
          <a:blip r:embed="rId4" cstate="print"/>
          <a:srcRect/>
          <a:stretch>
            <a:fillRect/>
          </a:stretch>
        </p:blipFill>
        <p:spPr bwMode="auto">
          <a:xfrm>
            <a:off x="672353" y="591468"/>
            <a:ext cx="7772400" cy="4857750"/>
          </a:xfrm>
          <a:prstGeom prst="rect">
            <a:avLst/>
          </a:prstGeom>
          <a:noFill/>
          <a:ln w="9525">
            <a:noFill/>
            <a:miter lim="800000"/>
            <a:headEnd/>
            <a:tailEnd/>
          </a:ln>
        </p:spPr>
      </p:pic>
      <p:pic>
        <p:nvPicPr>
          <p:cNvPr id="405507" name="Picture 3"/>
          <p:cNvPicPr>
            <a:picLocks noChangeAspect="1" noChangeArrowheads="1"/>
          </p:cNvPicPr>
          <p:nvPr/>
        </p:nvPicPr>
        <p:blipFill>
          <a:blip r:embed="rId5" cstate="print"/>
          <a:srcRect/>
          <a:stretch>
            <a:fillRect/>
          </a:stretch>
        </p:blipFill>
        <p:spPr bwMode="auto">
          <a:xfrm>
            <a:off x="3381375" y="3543807"/>
            <a:ext cx="2381250" cy="1590675"/>
          </a:xfrm>
          <a:prstGeom prst="rect">
            <a:avLst/>
          </a:prstGeom>
          <a:noFill/>
          <a:ln w="9525">
            <a:noFill/>
            <a:miter lim="800000"/>
            <a:headEnd/>
            <a:tailEnd/>
          </a:ln>
        </p:spPr>
      </p:pic>
      <p:sp>
        <p:nvSpPr>
          <p:cNvPr id="15" name="Text Box 4"/>
          <p:cNvSpPr txBox="1">
            <a:spLocks noChangeArrowheads="1"/>
          </p:cNvSpPr>
          <p:nvPr/>
        </p:nvSpPr>
        <p:spPr bwMode="auto">
          <a:xfrm>
            <a:off x="4495821" y="5544456"/>
            <a:ext cx="611065"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Times New Roman" pitchFamily="18" charset="0"/>
                <a:ea typeface="+mn-ea"/>
                <a:cs typeface="+mn-cs"/>
              </a:rPr>
              <a:t>Wikipedia</a:t>
            </a:r>
          </a:p>
        </p:txBody>
      </p:sp>
      <p:pic>
        <p:nvPicPr>
          <p:cNvPr id="405508" name="Picture 4"/>
          <p:cNvPicPr>
            <a:picLocks noChangeAspect="1" noChangeArrowheads="1"/>
          </p:cNvPicPr>
          <p:nvPr/>
        </p:nvPicPr>
        <p:blipFill>
          <a:blip r:embed="rId6" cstate="print"/>
          <a:srcRect/>
          <a:stretch>
            <a:fillRect/>
          </a:stretch>
        </p:blipFill>
        <p:spPr bwMode="auto">
          <a:xfrm>
            <a:off x="1781628" y="1578480"/>
            <a:ext cx="1371600" cy="1514475"/>
          </a:xfrm>
          <a:prstGeom prst="rect">
            <a:avLst/>
          </a:prstGeom>
          <a:noFill/>
          <a:ln w="9525">
            <a:noFill/>
            <a:miter lim="800000"/>
            <a:headEnd/>
            <a:tailEnd/>
          </a:ln>
        </p:spPr>
      </p:pic>
      <p:sp>
        <p:nvSpPr>
          <p:cNvPr id="17" name="Rectangle 16"/>
          <p:cNvSpPr>
            <a:spLocks noChangeArrowheads="1"/>
          </p:cNvSpPr>
          <p:nvPr/>
        </p:nvSpPr>
        <p:spPr bwMode="auto">
          <a:xfrm>
            <a:off x="406399" y="5617847"/>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4018210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5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53" y="1016006"/>
            <a:ext cx="8254895" cy="21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874" y="3267396"/>
            <a:ext cx="4349748" cy="326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10"/>
          <p:cNvSpPr txBox="1">
            <a:spLocks noChangeArrowheads="1"/>
          </p:cNvSpPr>
          <p:nvPr/>
        </p:nvSpPr>
        <p:spPr bwMode="auto">
          <a:xfrm>
            <a:off x="2465606" y="6632708"/>
            <a:ext cx="4225837"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5"/>
              </a:rPr>
              <a:t>http://news.minnesota.publicradio.org/features/2005/02/24_hemphills_fonduluth/?refid=0</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6" name="Rectangle 15"/>
          <p:cNvSpPr>
            <a:spLocks noChangeArrowheads="1"/>
          </p:cNvSpPr>
          <p:nvPr/>
        </p:nvSpPr>
        <p:spPr bwMode="auto">
          <a:xfrm>
            <a:off x="406399" y="5617847"/>
            <a:ext cx="8316686" cy="954107"/>
          </a:xfrm>
          <a:prstGeom prst="rect">
            <a:avLst/>
          </a:prstGeom>
          <a:solidFill>
            <a:schemeClr val="bg1"/>
          </a:solidFill>
          <a:ln w="76200">
            <a:solidFill>
              <a:srgbClr val="FFC000"/>
            </a:solidFill>
            <a:miter lim="800000"/>
            <a:headEnd/>
            <a:tailEnd/>
          </a:ln>
        </p:spPr>
        <p:txBody>
          <a:bodyPr wrap="square" lIns="228600" tIns="228600" rIns="228600" bIns="2286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you can see signs of this in tourism . . . </a:t>
            </a:r>
          </a:p>
        </p:txBody>
      </p:sp>
    </p:spTree>
    <p:extLst>
      <p:ext uri="{BB962C8B-B14F-4D97-AF65-F5344CB8AC3E}">
        <p14:creationId xmlns:p14="http://schemas.microsoft.com/office/powerpoint/2010/main" val="2238742644"/>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972482"/>
            <a:ext cx="7784196" cy="5631518"/>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and, as usual, 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968911134"/>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BADDE1"/>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BADDE1"/>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ectangle 3"/>
          <p:cNvSpPr/>
          <p:nvPr/>
        </p:nvSpPr>
        <p:spPr>
          <a:xfrm rot="20270984">
            <a:off x="483076" y="3977799"/>
            <a:ext cx="8049641" cy="707886"/>
          </a:xfrm>
          <a:prstGeom prst="rect">
            <a:avLst/>
          </a:prstGeom>
          <a:no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Tahoma" pitchFamily="34" charset="0"/>
                <a:ea typeface="+mn-ea"/>
                <a:cs typeface="+mn-cs"/>
              </a:rPr>
              <a:t>and these can be combined . . .</a:t>
            </a:r>
            <a:endParaRPr kumimoji="0" lang="en-US" sz="2800" b="0" i="0" u="none" strike="noStrike" kern="1200" cap="none" spc="0" normalizeH="0" baseline="0" noProof="0" dirty="0">
              <a:ln>
                <a:noFill/>
              </a:ln>
              <a:solidFill>
                <a:srgbClr val="00B0F0"/>
              </a:solidFill>
              <a:effectLst/>
              <a:uLnTx/>
              <a:uFillTx/>
              <a:latin typeface="Tahoma" pitchFamily="34" charset="0"/>
              <a:ea typeface="+mn-ea"/>
              <a:cs typeface="+mn-cs"/>
            </a:endParaRPr>
          </a:p>
        </p:txBody>
      </p:sp>
    </p:spTree>
    <p:extLst>
      <p:ext uri="{BB962C8B-B14F-4D97-AF65-F5344CB8AC3E}">
        <p14:creationId xmlns:p14="http://schemas.microsoft.com/office/powerpoint/2010/main" val="2892413230"/>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943477" y="2162660"/>
            <a:ext cx="7257087" cy="4108817"/>
          </a:xfrm>
          <a:prstGeom prst="rect">
            <a:avLst/>
          </a:prstGeom>
          <a:solidFill>
            <a:schemeClr val="bg1"/>
          </a:solidFill>
          <a:ln w="76200">
            <a:solidFill>
              <a:srgbClr val="FFC000"/>
            </a:solidFill>
          </a:ln>
        </p:spPr>
        <p:txBody>
          <a:bodyPr wrap="square" rtlCol="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 . . these elements are often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key factors in one’s individual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in collective,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even national, identities . . .</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Tree>
    <p:extLst>
      <p:ext uri="{BB962C8B-B14F-4D97-AF65-F5344CB8AC3E}">
        <p14:creationId xmlns:p14="http://schemas.microsoft.com/office/powerpoint/2010/main" val="3478517187"/>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363691" y="5954581"/>
            <a:ext cx="2410788"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rPr>
              <a:t>University of Arizona pres (1998)</a:t>
            </a:r>
          </a:p>
        </p:txBody>
      </p:sp>
      <p:pic>
        <p:nvPicPr>
          <p:cNvPr id="4098" name="Picture 2"/>
          <p:cNvPicPr>
            <a:picLocks noChangeAspect="1" noChangeArrowheads="1"/>
          </p:cNvPicPr>
          <p:nvPr/>
        </p:nvPicPr>
        <p:blipFill>
          <a:blip r:embed="rId3" cstate="print"/>
          <a:srcRect/>
          <a:stretch>
            <a:fillRect/>
          </a:stretch>
        </p:blipFill>
        <p:spPr bwMode="auto">
          <a:xfrm>
            <a:off x="3178627" y="1478290"/>
            <a:ext cx="2772228" cy="4213786"/>
          </a:xfrm>
          <a:prstGeom prst="rect">
            <a:avLst/>
          </a:prstGeom>
          <a:noFill/>
          <a:ln w="9525">
            <a:noFill/>
            <a:miter lim="800000"/>
            <a:headEnd/>
            <a:tailEnd/>
          </a:ln>
        </p:spPr>
      </p:pic>
      <p:sp>
        <p:nvSpPr>
          <p:cNvPr id="4" name="TextBox 3"/>
          <p:cNvSpPr txBox="1">
            <a:spLocks noChangeArrowheads="1"/>
          </p:cNvSpPr>
          <p:nvPr/>
        </p:nvSpPr>
        <p:spPr bwMode="auto">
          <a:xfrm>
            <a:off x="685799" y="4182706"/>
            <a:ext cx="7772400" cy="83099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and this is the case for almost every group . .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31</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th</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2023</a:t>
            </a:r>
          </a:p>
        </p:txBody>
      </p:sp>
    </p:spTree>
    <p:extLst>
      <p:ext uri="{BB962C8B-B14F-4D97-AF65-F5344CB8AC3E}">
        <p14:creationId xmlns:p14="http://schemas.microsoft.com/office/powerpoint/2010/main" val="435144413"/>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69"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BADDE1"/>
                </a:solidFill>
                <a:effectLst/>
                <a:uLnTx/>
                <a:uFillTx/>
                <a:latin typeface="Arial" pitchFamily="34" charset="0"/>
                <a:ea typeface="+mn-ea"/>
                <a:cs typeface="+mn-cs"/>
              </a:rPr>
              <a:t>The Concept of Culture</a:t>
            </a:r>
          </a:p>
        </p:txBody>
      </p:sp>
      <p:sp>
        <p:nvSpPr>
          <p:cNvPr id="5" name="Rectangle 3"/>
          <p:cNvSpPr txBox="1">
            <a:spLocks noChangeArrowheads="1"/>
          </p:cNvSpPr>
          <p:nvPr/>
        </p:nvSpPr>
        <p:spPr bwMode="auto">
          <a:xfrm>
            <a:off x="1062038" y="2116138"/>
            <a:ext cx="7769225" cy="3828740"/>
          </a:xfrm>
          <a:prstGeom prst="rect">
            <a:avLst/>
          </a:prstGeom>
          <a:noFill/>
          <a:ln w="9525">
            <a:noFill/>
            <a:miter lim="800000"/>
            <a:headEnd/>
            <a:tailEnd/>
          </a:ln>
        </p:spPr>
        <p:txBody>
          <a:bodyPr>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1" i="0" u="none" strike="noStrike" kern="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rPr>
              <a:t> </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can include ethnic groups </a:t>
            </a:r>
            <a:r>
              <a:rPr kumimoji="0" lang="en-US" sz="2800" b="1" i="1" u="none" strike="noStrike" kern="0" cap="none" spc="0" normalizeH="0" baseline="0" noProof="0" dirty="0">
                <a:ln>
                  <a:noFill/>
                </a:ln>
                <a:solidFill>
                  <a:srgbClr val="FF1B36"/>
                </a:solidFill>
                <a:effectLst/>
                <a:uLnTx/>
                <a:uFillTx/>
                <a:latin typeface="Verdana" pitchFamily="34" charset="0"/>
                <a:ea typeface="+mn-ea"/>
                <a:cs typeface="+mn-cs"/>
              </a:rPr>
              <a:t>within</a:t>
            </a:r>
            <a:r>
              <a:rPr kumimoji="0" lang="en-US" sz="2800" b="1" i="0" u="none" strike="noStrike" kern="0" cap="none" spc="0" normalizeH="0" baseline="0" noProof="0" dirty="0">
                <a:ln>
                  <a:noFill/>
                </a:ln>
                <a:solidFill>
                  <a:srgbClr val="000000"/>
                </a:solidFill>
                <a:effectLst/>
                <a:uLnTx/>
                <a:uFillTx/>
                <a:latin typeface="Verdana" pitchFamily="34" charset="0"/>
                <a:ea typeface="+mn-ea"/>
                <a:cs typeface="+mn-cs"/>
              </a:rPr>
              <a:t> nations</a:t>
            </a:r>
          </a:p>
          <a:p>
            <a:pPr marL="342900" marR="0" lvl="0" indent="-342900" algn="l" defTabSz="914400" rtl="0" eaLnBrk="1" fontAlgn="base" latinLnBrk="0" hangingPunct="1">
              <a:lnSpc>
                <a:spcPct val="30000"/>
              </a:lnSpc>
              <a:spcBef>
                <a:spcPct val="20000"/>
              </a:spcBef>
              <a:spcAft>
                <a:spcPct val="0"/>
              </a:spcAft>
              <a:buClrTx/>
              <a:buSzTx/>
              <a:buFontTx/>
              <a:buChar char="•"/>
              <a:tabLst/>
              <a:defRPr/>
            </a:pPr>
            <a:endParaRPr kumimoji="0" lang="en-US" sz="2800" b="1" i="0" u="none" strike="noStrike" kern="0" cap="none" spc="0" normalizeH="0" baseline="0" noProof="0" dirty="0">
              <a:ln>
                <a:noFill/>
              </a:ln>
              <a:solidFill>
                <a:srgbClr val="FF1B36"/>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e.g., </a:t>
            </a:r>
            <a:r>
              <a:rPr kumimoji="0" lang="en-US" sz="2400" b="1" i="1" u="none" strike="noStrike" kern="0" cap="none" spc="0" normalizeH="0" baseline="0" noProof="0" dirty="0" err="1">
                <a:ln>
                  <a:noFill/>
                </a:ln>
                <a:solidFill>
                  <a:srgbClr val="000000"/>
                </a:solidFill>
                <a:effectLst/>
                <a:uLnTx/>
                <a:uFillTx/>
                <a:latin typeface="Verdana" pitchFamily="34" charset="0"/>
                <a:ea typeface="+mn-ea"/>
                <a:cs typeface="+mn-cs"/>
              </a:rPr>
              <a:t>Anishinabe</a:t>
            </a:r>
            <a:r>
              <a:rPr kumimoji="0" lang="en-US" sz="2400" b="1" i="0" u="none" strike="noStrike" kern="0" cap="none" spc="0" normalizeH="0" baseline="0" noProof="0" dirty="0">
                <a:ln>
                  <a:noFill/>
                </a:ln>
                <a:solidFill>
                  <a:srgbClr val="000000"/>
                </a:solidFill>
                <a:effectLst/>
                <a:uLnTx/>
                <a:uFillTx/>
                <a:latin typeface="Verdana" pitchFamily="34" charset="0"/>
                <a:ea typeface="+mn-ea"/>
                <a:cs typeface="+mn-cs"/>
              </a:rPr>
              <a:t> (Chippewa; Ojibwa)</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Irish “</a:t>
            </a:r>
            <a:r>
              <a:rPr kumimoji="0" lang="en-US" sz="2000" b="1" i="0" u="none" strike="noStrike" kern="0" cap="none" spc="0" normalizeH="0" baseline="0" noProof="0" dirty="0" err="1">
                <a:ln>
                  <a:noFill/>
                </a:ln>
                <a:solidFill>
                  <a:srgbClr val="DAEDEF">
                    <a:lumMod val="90000"/>
                  </a:srgbClr>
                </a:solidFill>
                <a:effectLst/>
                <a:uLnTx/>
                <a:uFillTx/>
                <a:latin typeface="Verdana" pitchFamily="34" charset="0"/>
                <a:ea typeface="+mn-ea"/>
                <a:cs typeface="+mn-cs"/>
              </a:rPr>
              <a:t>Travellers</a:t>
            </a: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a:t>
            </a:r>
          </a:p>
          <a:p>
            <a:pPr marL="1143000" marR="0" lvl="2" indent="-163513" algn="l" defTabSz="914400" rtl="0" eaLnBrk="1" fontAlgn="base" latinLnBrk="0" hangingPunct="1">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sometimes incorrectly called “Gypsies”</a:t>
            </a:r>
            <a:endPar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endParaRP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Rom (Gypsies)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e.g., Basques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Kurds</a:t>
            </a:r>
          </a:p>
          <a:p>
            <a:pPr marL="628650" marR="0" lvl="1" indent="-1714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DAEDEF">
                    <a:lumMod val="90000"/>
                  </a:srgbClr>
                </a:solidFill>
                <a:effectLst/>
                <a:uLnTx/>
                <a:uFillTx/>
                <a:latin typeface="Verdana" pitchFamily="34" charset="0"/>
                <a:ea typeface="+mn-ea"/>
                <a:cs typeface="+mn-cs"/>
              </a:rPr>
              <a:t> e.g., Australian Aboriginals</a:t>
            </a:r>
          </a:p>
        </p:txBody>
      </p:sp>
      <p:sp>
        <p:nvSpPr>
          <p:cNvPr id="4" name="TextBox 3"/>
          <p:cNvSpPr txBox="1">
            <a:spLocks noChangeArrowheads="1"/>
          </p:cNvSpPr>
          <p:nvPr/>
        </p:nvSpPr>
        <p:spPr bwMode="auto">
          <a:xfrm>
            <a:off x="685799" y="3820704"/>
            <a:ext cx="77724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and people especially love their own “soul food”. . .</a:t>
            </a: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14653"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3" name="AutoShape 3"/>
          <p:cNvSpPr>
            <a:spLocks noChangeArrowheads="1"/>
          </p:cNvSpPr>
          <p:nvPr/>
        </p:nvSpPr>
        <p:spPr bwMode="auto">
          <a:xfrm>
            <a:off x="2533653" y="3943454"/>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4" name="AutoShape 4"/>
          <p:cNvSpPr>
            <a:spLocks noChangeArrowheads="1"/>
          </p:cNvSpPr>
          <p:nvPr/>
        </p:nvSpPr>
        <p:spPr bwMode="auto">
          <a:xfrm flipV="1">
            <a:off x="1847852" y="4867379"/>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5"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6" name="AutoShape 6"/>
          <p:cNvSpPr>
            <a:spLocks noChangeArrowheads="1"/>
          </p:cNvSpPr>
          <p:nvPr/>
        </p:nvSpPr>
        <p:spPr bwMode="auto">
          <a:xfrm>
            <a:off x="2495550" y="46102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7" name="AutoShape 7"/>
          <p:cNvSpPr>
            <a:spLocks noChangeArrowheads="1"/>
          </p:cNvSpPr>
          <p:nvPr/>
        </p:nvSpPr>
        <p:spPr bwMode="auto">
          <a:xfrm>
            <a:off x="3181350" y="501025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088" name="AutoShape 8"/>
          <p:cNvSpPr>
            <a:spLocks noChangeArrowheads="1"/>
          </p:cNvSpPr>
          <p:nvPr/>
        </p:nvSpPr>
        <p:spPr bwMode="auto">
          <a:xfrm>
            <a:off x="3238501" y="52960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6089" name="AutoShape 9"/>
          <p:cNvSpPr>
            <a:spLocks noChangeArrowheads="1"/>
          </p:cNvSpPr>
          <p:nvPr/>
        </p:nvSpPr>
        <p:spPr bwMode="auto">
          <a:xfrm>
            <a:off x="2724150" y="5334104"/>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Rectangle 13"/>
          <p:cNvSpPr/>
          <p:nvPr/>
        </p:nvSpPr>
        <p:spPr>
          <a:xfrm>
            <a:off x="2286000" y="5805543"/>
            <a:ext cx="4572000" cy="53860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Bannock / </a:t>
            </a:r>
            <a:r>
              <a:rPr kumimoji="0" lang="en-US" sz="1800" b="0" i="0" u="none" strike="noStrike" kern="1200" cap="none" spc="0" normalizeH="0" baseline="0" noProof="0" dirty="0" err="1">
                <a:ln>
                  <a:noFill/>
                </a:ln>
                <a:solidFill>
                  <a:srgbClr val="FFFFFF"/>
                </a:solidFill>
                <a:effectLst/>
                <a:uLnTx/>
                <a:uFillTx/>
                <a:latin typeface="Arial" pitchFamily="34" charset="0"/>
                <a:ea typeface="+mn-ea"/>
                <a:cs typeface="+mn-cs"/>
              </a:rPr>
              <a:t>Frybread</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rPr>
              <a:t>Wikimedia</a:t>
            </a:r>
          </a:p>
        </p:txBody>
      </p:sp>
      <p:pic>
        <p:nvPicPr>
          <p:cNvPr id="12290" name="Picture 2"/>
          <p:cNvPicPr>
            <a:picLocks noChangeAspect="1" noChangeArrowheads="1"/>
          </p:cNvPicPr>
          <p:nvPr/>
        </p:nvPicPr>
        <p:blipFill>
          <a:blip r:embed="rId3" cstate="print"/>
          <a:srcRect/>
          <a:stretch>
            <a:fillRect/>
          </a:stretch>
        </p:blipFill>
        <p:spPr bwMode="auto">
          <a:xfrm>
            <a:off x="2443163" y="-4297"/>
            <a:ext cx="4257675" cy="5705475"/>
          </a:xfrm>
          <a:prstGeom prst="rect">
            <a:avLst/>
          </a:prstGeom>
          <a:noFill/>
          <a:ln w="9525">
            <a:noFill/>
            <a:miter lim="800000"/>
            <a:headEnd/>
            <a:tailEnd/>
          </a:ln>
          <a:effectLst/>
        </p:spPr>
      </p:pic>
    </p:spTree>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 name="Rectangle 14"/>
          <p:cNvSpPr>
            <a:spLocks noChangeArrowheads="1"/>
          </p:cNvSpPr>
          <p:nvPr/>
        </p:nvSpPr>
        <p:spPr bwMode="auto">
          <a:xfrm>
            <a:off x="666750" y="2717182"/>
            <a:ext cx="7772400" cy="2185214"/>
          </a:xfrm>
          <a:prstGeom prst="rect">
            <a:avLst/>
          </a:prstGeom>
          <a:solidFill>
            <a:schemeClr val="bg1"/>
          </a:solidFill>
          <a:ln w="76200">
            <a:solidFill>
              <a:srgbClr val="FFC000"/>
            </a:solid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even in places like Minnesota</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there are many </a:t>
            </a:r>
            <a:r>
              <a:rPr kumimoji="0" lang="en-US" sz="2800" b="1" i="0" u="none" strike="noStrike" kern="1200" cap="none" spc="0" normalizeH="0" baseline="0" noProof="0" dirty="0" err="1">
                <a:ln>
                  <a:noFill/>
                </a:ln>
                <a:solidFill>
                  <a:srgbClr val="000000"/>
                </a:solidFill>
                <a:effectLst/>
                <a:uLnTx/>
                <a:uFillTx/>
                <a:latin typeface="Arial"/>
                <a:ea typeface="+mn-ea"/>
                <a:cs typeface="+mn-cs"/>
              </a:rPr>
              <a:t>microcultures</a:t>
            </a:r>
            <a:r>
              <a:rPr kumimoji="0" lang="en-US" sz="2800" b="1" i="0" u="none" strike="noStrike" kern="1200" cap="none" spc="0" normalizeH="0" baseline="0" noProof="0" dirty="0">
                <a:ln>
                  <a:noFill/>
                </a:ln>
                <a:solidFill>
                  <a:srgbClr val="000000"/>
                </a:solidFill>
                <a:effectLst/>
                <a:uLnTx/>
                <a:uFillTx/>
                <a:latin typeface="Arial"/>
                <a:ea typeface="+mn-ea"/>
                <a:cs typeface="+mn-cs"/>
              </a:rPr>
              <a:t>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12" name="Rectangle 11"/>
          <p:cNvSpPr/>
          <p:nvPr/>
        </p:nvSpPr>
        <p:spPr>
          <a:xfrm>
            <a:off x="4063186" y="1066500"/>
            <a:ext cx="98296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REM</a:t>
            </a:r>
          </a:p>
        </p:txBody>
      </p:sp>
    </p:spTree>
    <p:extLst>
      <p:ext uri="{BB962C8B-B14F-4D97-AF65-F5344CB8AC3E}">
        <p14:creationId xmlns:p14="http://schemas.microsoft.com/office/powerpoint/2010/main" val="538785493"/>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6148" name="Picture 4"/>
          <p:cNvPicPr>
            <a:picLocks noChangeAspect="1" noChangeArrowheads="1"/>
          </p:cNvPicPr>
          <p:nvPr/>
        </p:nvPicPr>
        <p:blipFill>
          <a:blip r:embed="rId3" cstate="print"/>
          <a:srcRect/>
          <a:stretch>
            <a:fillRect/>
          </a:stretch>
        </p:blipFill>
        <p:spPr bwMode="auto">
          <a:xfrm>
            <a:off x="2670664" y="356389"/>
            <a:ext cx="3815224" cy="5497441"/>
          </a:xfrm>
          <a:prstGeom prst="rect">
            <a:avLst/>
          </a:prstGeom>
          <a:noFill/>
          <a:ln w="9525">
            <a:noFill/>
            <a:miter lim="800000"/>
            <a:headEnd/>
            <a:tailEnd/>
          </a:ln>
          <a:effectLst/>
        </p:spPr>
      </p:pic>
      <p:sp>
        <p:nvSpPr>
          <p:cNvPr id="17" name="Rectangle 16"/>
          <p:cNvSpPr/>
          <p:nvPr/>
        </p:nvSpPr>
        <p:spPr>
          <a:xfrm>
            <a:off x="2616456" y="6060050"/>
            <a:ext cx="373692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Minnesota Historical Society Press</a:t>
            </a:r>
          </a:p>
        </p:txBody>
      </p:sp>
      <p:sp>
        <p:nvSpPr>
          <p:cNvPr id="2" name="Rectangle 1"/>
          <p:cNvSpPr/>
          <p:nvPr/>
        </p:nvSpPr>
        <p:spPr>
          <a:xfrm>
            <a:off x="479310" y="743823"/>
            <a:ext cx="2045753"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for example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96512910"/>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2914653"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1" name="AutoShape 3"/>
          <p:cNvSpPr>
            <a:spLocks noChangeArrowheads="1"/>
          </p:cNvSpPr>
          <p:nvPr/>
        </p:nvSpPr>
        <p:spPr bwMode="auto">
          <a:xfrm>
            <a:off x="2533653" y="3943526"/>
            <a:ext cx="1795463" cy="733663"/>
          </a:xfrm>
          <a:prstGeom prst="leftArrow">
            <a:avLst>
              <a:gd name="adj1" fmla="val 50000"/>
              <a:gd name="adj2" fmla="val 40278"/>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2" name="AutoShape 4"/>
          <p:cNvSpPr>
            <a:spLocks noChangeArrowheads="1"/>
          </p:cNvSpPr>
          <p:nvPr/>
        </p:nvSpPr>
        <p:spPr bwMode="auto">
          <a:xfrm flipV="1">
            <a:off x="1847852" y="4867451"/>
            <a:ext cx="976313" cy="733663"/>
          </a:xfrm>
          <a:prstGeom prst="leftArrow">
            <a:avLst>
              <a:gd name="adj1" fmla="val 50000"/>
              <a:gd name="adj2" fmla="val 25000"/>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3" name="AutoShape 5"/>
          <p:cNvSpPr>
            <a:spLocks noChangeArrowheads="1"/>
          </p:cNvSpPr>
          <p:nvPr/>
        </p:nvSpPr>
        <p:spPr bwMode="auto">
          <a:xfrm>
            <a:off x="1847852" y="6572251"/>
            <a:ext cx="976313" cy="733663"/>
          </a:xfrm>
          <a:prstGeom prst="leftArrow">
            <a:avLst>
              <a:gd name="adj1" fmla="val 50000"/>
              <a:gd name="adj2" fmla="val 50245"/>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4" name="AutoShape 6"/>
          <p:cNvSpPr>
            <a:spLocks noChangeArrowheads="1"/>
          </p:cNvSpPr>
          <p:nvPr/>
        </p:nvSpPr>
        <p:spPr bwMode="auto">
          <a:xfrm>
            <a:off x="2495550" y="46102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5" name="AutoShape 7"/>
          <p:cNvSpPr>
            <a:spLocks noChangeArrowheads="1"/>
          </p:cNvSpPr>
          <p:nvPr/>
        </p:nvSpPr>
        <p:spPr bwMode="auto">
          <a:xfrm>
            <a:off x="3181350" y="501032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6" name="AutoShape 8"/>
          <p:cNvSpPr>
            <a:spLocks noChangeArrowheads="1"/>
          </p:cNvSpPr>
          <p:nvPr/>
        </p:nvSpPr>
        <p:spPr bwMode="auto">
          <a:xfrm>
            <a:off x="3238501" y="52960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017" name="AutoShape 9"/>
          <p:cNvSpPr>
            <a:spLocks noChangeArrowheads="1"/>
          </p:cNvSpPr>
          <p:nvPr/>
        </p:nvSpPr>
        <p:spPr bwMode="auto">
          <a:xfrm>
            <a:off x="2724150" y="5334176"/>
            <a:ext cx="245474" cy="733663"/>
          </a:xfrm>
          <a:prstGeom prst="leftArrow">
            <a:avLst>
              <a:gd name="adj1" fmla="val 50000"/>
              <a:gd name="adj2" fmla="val 50245"/>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885" y="450179"/>
            <a:ext cx="5943600" cy="591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0"/>
          <p:cNvSpPr txBox="1">
            <a:spLocks noChangeArrowheads="1"/>
          </p:cNvSpPr>
          <p:nvPr/>
        </p:nvSpPr>
        <p:spPr bwMode="auto">
          <a:xfrm>
            <a:off x="2072839" y="6474456"/>
            <a:ext cx="496918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http://www.mprnews.org/story/2015/12/02/appetites-iron-range-recipes</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66112070"/>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23950" y="2621980"/>
            <a:ext cx="6908800" cy="286232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ts val="500"/>
              </a:spcAft>
              <a:buClrTx/>
              <a:buSzTx/>
              <a:buFontTx/>
              <a:buNone/>
              <a:tabLst/>
              <a:defRPr/>
            </a:pPr>
            <a:r>
              <a:rPr kumimoji="1" lang="en-US" sz="6000" b="1" i="0" u="none" strike="noStrike" kern="1200" cap="none" spc="0" normalizeH="0" baseline="0" noProof="0" dirty="0">
                <a:ln>
                  <a:noFill/>
                </a:ln>
                <a:solidFill>
                  <a:srgbClr val="FFFFFF"/>
                </a:solidFill>
                <a:effectLst/>
                <a:uLnTx/>
                <a:uFillTx/>
                <a:latin typeface="Arial" charset="0"/>
                <a:ea typeface="+mn-ea"/>
                <a:cs typeface="+mn-cs"/>
              </a:rPr>
              <a:t>Main Characteristics in a Nutshell</a:t>
            </a:r>
            <a:endParaRPr kumimoji="1" lang="en-US" sz="72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34688904"/>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solidFill>
                  <a:srgbClr val="FF0000"/>
                </a:solidFill>
              </a:rPr>
              <a:t>culture </a:t>
            </a:r>
            <a:r>
              <a:rPr lang="en-US" sz="2000" dirty="0">
                <a:solidFill>
                  <a:srgbClr val="FF0000"/>
                </a:solidFill>
              </a:rPr>
              <a:t>as a primary concept</a:t>
            </a:r>
            <a:endParaRPr lang="en-US" dirty="0">
              <a:solidFill>
                <a:srgbClr val="FF0000"/>
              </a:solidFill>
            </a:endParaRPr>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of 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ight Arrow 3"/>
          <p:cNvSpPr/>
          <p:nvPr/>
        </p:nvSpPr>
        <p:spPr bwMode="auto">
          <a:xfrm>
            <a:off x="332071" y="3575909"/>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9784558"/>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2010-2024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Rectangle 7">
            <a:extLst>
              <a:ext uri="{FF2B5EF4-FFF2-40B4-BE49-F238E27FC236}">
                <a16:creationId xmlns:a16="http://schemas.microsoft.com/office/drawing/2014/main" id="{490FCA9E-8ECC-F184-9C5E-56E74AFED0CD}"/>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18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1080 </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Global Cultures</a:t>
            </a:r>
          </a:p>
        </p:txBody>
      </p:sp>
      <p:sp>
        <p:nvSpPr>
          <p:cNvPr id="12" name="Rectangle 3">
            <a:extLst>
              <a:ext uri="{FF2B5EF4-FFF2-40B4-BE49-F238E27FC236}">
                <a16:creationId xmlns:a16="http://schemas.microsoft.com/office/drawing/2014/main" id="{D06E6FE0-19D2-3338-F756-07739E56E234}"/>
              </a:ext>
            </a:extLst>
          </p:cNvPr>
          <p:cNvSpPr txBox="1">
            <a:spLocks noChangeArrowheads="1"/>
          </p:cNvSpPr>
          <p:nvPr/>
        </p:nvSpPr>
        <p:spPr bwMode="auto">
          <a:xfrm>
            <a:off x="645693" y="3224658"/>
            <a:ext cx="7848600" cy="2123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Culture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Concept</a:t>
            </a:r>
          </a:p>
        </p:txBody>
      </p:sp>
      <p:sp>
        <p:nvSpPr>
          <p:cNvPr id="9" name="Rectangle 8">
            <a:extLst>
              <a:ext uri="{FF2B5EF4-FFF2-40B4-BE49-F238E27FC236}">
                <a16:creationId xmlns:a16="http://schemas.microsoft.com/office/drawing/2014/main" id="{8A2FF553-6084-27E6-19E6-1A687EA8DD51}"/>
              </a:ext>
            </a:extLst>
          </p:cNvPr>
          <p:cNvSpPr/>
          <p:nvPr/>
        </p:nvSpPr>
        <p:spPr>
          <a:xfrm>
            <a:off x="1319196" y="2523328"/>
            <a:ext cx="6502400" cy="579646"/>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3200" b="1" i="1" u="none" strike="noStrike" kern="1200" cap="none" spc="0" normalizeH="0" baseline="0" noProof="0" dirty="0">
                <a:ln w="6350">
                  <a:solidFill>
                    <a:srgbClr val="0C0600"/>
                  </a:solidFill>
                  <a:prstDash val="solid"/>
                  <a:miter lim="800000"/>
                </a:ln>
                <a:solidFill>
                  <a:srgbClr val="FF0000"/>
                </a:solidFill>
                <a:effectLst>
                  <a:outerShdw blurRad="50800" dist="165100" dir="18900000" algn="bl" rotWithShape="0">
                    <a:prstClr val="black">
                      <a:alpha val="40000"/>
                    </a:prstClr>
                  </a:outerShdw>
                </a:effectLst>
                <a:uLnTx/>
                <a:uFillTx/>
                <a:latin typeface="Arial" pitchFamily="34" charset="0"/>
                <a:ea typeface="+mn-ea"/>
                <a:cs typeface="+mn-cs"/>
              </a:rPr>
              <a:t>The End</a:t>
            </a:r>
          </a:p>
        </p:txBody>
      </p:sp>
    </p:spTree>
    <p:extLst>
      <p:ext uri="{BB962C8B-B14F-4D97-AF65-F5344CB8AC3E}">
        <p14:creationId xmlns:p14="http://schemas.microsoft.com/office/powerpoint/2010/main" val="1371114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AE344D-BD0C-090E-F016-E006EA56CBD5}"/>
              </a:ext>
            </a:extLst>
          </p:cNvPr>
          <p:cNvPicPr>
            <a:picLocks noChangeAspect="1"/>
          </p:cNvPicPr>
          <p:nvPr/>
        </p:nvPicPr>
        <p:blipFill>
          <a:blip r:embed="rId2"/>
          <a:stretch>
            <a:fillRect/>
          </a:stretch>
        </p:blipFill>
        <p:spPr>
          <a:xfrm>
            <a:off x="247650" y="587802"/>
            <a:ext cx="8686800" cy="5669741"/>
          </a:xfrm>
          <a:prstGeom prst="rect">
            <a:avLst/>
          </a:prstGeom>
        </p:spPr>
      </p:pic>
      <p:sp>
        <p:nvSpPr>
          <p:cNvPr id="2" name="Rectangle 5">
            <a:extLst>
              <a:ext uri="{FF2B5EF4-FFF2-40B4-BE49-F238E27FC236}">
                <a16:creationId xmlns:a16="http://schemas.microsoft.com/office/drawing/2014/main" id="{23F5DE79-C737-96EA-5631-A63DCBF17E59}"/>
              </a:ext>
            </a:extLst>
          </p:cNvPr>
          <p:cNvSpPr>
            <a:spLocks noChangeArrowheads="1"/>
          </p:cNvSpPr>
          <p:nvPr/>
        </p:nvSpPr>
        <p:spPr bwMode="auto">
          <a:xfrm>
            <a:off x="444500" y="762000"/>
            <a:ext cx="8229600" cy="1143000"/>
          </a:xfrm>
          <a:prstGeom prst="rect">
            <a:avLst/>
          </a:prstGeom>
          <a:solidFill>
            <a:srgbClr val="E7EEF8"/>
          </a:solidFill>
          <a:ln>
            <a:noFill/>
          </a:ln>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40006"/>
                </a:solidFill>
                <a:effectLst/>
                <a:uLnTx/>
                <a:uFillTx/>
                <a:latin typeface="Arial" charset="0"/>
                <a:ea typeface="+mn-ea"/>
                <a:cs typeface="+mn-cs"/>
              </a:rPr>
              <a:t>A Taste of Greece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40006"/>
                </a:solidFill>
                <a:effectLst/>
                <a:uLnTx/>
                <a:uFillTx/>
                <a:latin typeface="Arial" charset="0"/>
                <a:ea typeface="+mn-ea"/>
                <a:cs typeface="+mn-cs"/>
              </a:rPr>
              <a:t>31</a:t>
            </a:r>
            <a:r>
              <a:rPr kumimoji="0" lang="en-US" altLang="en-US" sz="3200" b="1" i="0" u="none" strike="noStrike" kern="1200" cap="none" spc="0" normalizeH="0" baseline="30000" noProof="0" dirty="0">
                <a:ln>
                  <a:noFill/>
                </a:ln>
                <a:solidFill>
                  <a:srgbClr val="040006"/>
                </a:solidFill>
                <a:effectLst/>
                <a:uLnTx/>
                <a:uFillTx/>
                <a:latin typeface="Arial" charset="0"/>
                <a:ea typeface="+mn-ea"/>
                <a:cs typeface="+mn-cs"/>
              </a:rPr>
              <a:t>th</a:t>
            </a:r>
            <a:r>
              <a:rPr kumimoji="0" lang="en-US" altLang="en-US" sz="3200" b="1" i="0" u="none" strike="noStrike" kern="1200" cap="none" spc="0" normalizeH="0" baseline="0" noProof="0" dirty="0">
                <a:ln>
                  <a:noFill/>
                </a:ln>
                <a:solidFill>
                  <a:srgbClr val="040006"/>
                </a:solidFill>
                <a:effectLst/>
                <a:uLnTx/>
                <a:uFillTx/>
                <a:latin typeface="Arial" charset="0"/>
                <a:ea typeface="+mn-ea"/>
                <a:cs typeface="+mn-cs"/>
              </a:rPr>
              <a:t> Annual Food Festival 2023</a:t>
            </a:r>
          </a:p>
        </p:txBody>
      </p:sp>
    </p:spTree>
    <p:extLst>
      <p:ext uri="{BB962C8B-B14F-4D97-AF65-F5344CB8AC3E}">
        <p14:creationId xmlns:p14="http://schemas.microsoft.com/office/powerpoint/2010/main" val="40734517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algn="ctr" eaLnBrk="0" hangingPunct="0"/>
            <a:r>
              <a:rPr lang="en-US" sz="1000" b="1" dirty="0">
                <a:solidFill>
                  <a:srgbClr val="FFFFFF"/>
                </a:solidFill>
                <a:latin typeface="Arial" charset="0"/>
              </a:rPr>
              <a:t>© 2010-2024 </a:t>
            </a:r>
            <a:r>
              <a:rPr lang="en-US" sz="1000" b="1" dirty="0">
                <a:solidFill>
                  <a:srgbClr val="FFFFFF"/>
                </a:solidFill>
                <a:latin typeface="Arial" charset="0"/>
                <a:hlinkClick r:id="rId2"/>
              </a:rPr>
              <a:t>Timothy G. Roufs</a:t>
            </a:r>
            <a:r>
              <a:rPr lang="en-US" sz="1000" b="1" dirty="0">
                <a:solidFill>
                  <a:srgbClr val="FFFFFF"/>
                </a:solidFill>
                <a:latin typeface="Arial" charset="0"/>
              </a:rPr>
              <a:t>, University of Minnesota Duluth</a:t>
            </a:r>
            <a:endParaRPr kumimoji="1" lang="en-US" sz="1000" dirty="0">
              <a:solidFill>
                <a:srgbClr val="FFFFFF"/>
              </a:solidFill>
              <a:latin typeface="Arial" charset="0"/>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p:txBody>
      </p:sp>
      <p:sp>
        <p:nvSpPr>
          <p:cNvPr id="9" name="Rectangle 3"/>
          <p:cNvSpPr txBox="1">
            <a:spLocks noChangeArrowheads="1"/>
          </p:cNvSpPr>
          <p:nvPr/>
        </p:nvSpPr>
        <p:spPr bwMode="auto">
          <a:xfrm>
            <a:off x="656925" y="3052608"/>
            <a:ext cx="7848600" cy="28992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Main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Characteristics of</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rPr>
              <a:t>Anthropology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1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mn-lt"/>
              <a:ea typeface="+mn-ea"/>
              <a:cs typeface="+mn-cs"/>
            </a:endParaRPr>
          </a:p>
        </p:txBody>
      </p:sp>
      <p:sp>
        <p:nvSpPr>
          <p:cNvPr id="8" name="Rectangle 7">
            <a:extLst>
              <a:ext uri="{FF2B5EF4-FFF2-40B4-BE49-F238E27FC236}">
                <a16:creationId xmlns:a16="http://schemas.microsoft.com/office/drawing/2014/main" id="{490FCA9E-8ECC-F184-9C5E-56E74AFED0CD}"/>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1080 </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Global Cultures</a:t>
            </a:r>
          </a:p>
        </p:txBody>
      </p:sp>
    </p:spTree>
    <p:extLst>
      <p:ext uri="{BB962C8B-B14F-4D97-AF65-F5344CB8AC3E}">
        <p14:creationId xmlns:p14="http://schemas.microsoft.com/office/powerpoint/2010/main" val="944859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8194" name="Picture 2" descr="https://scontent-ord1-1.xx.fbcdn.net/hphotos-xft1/v/t1.0-9/11751879_716539088458190_3418543600364512663_n.jpg?oh=55a90d93550b4f288b72475935cbe6f7&amp;oe=567C7B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9" y="348378"/>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2763844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5364" name="Picture 4" descr="https://scontent-ord1-1.xx.fbcdn.net/hphotos-xtp1/v/t1.0-9/11755904_716944645084301_5457725057718804317_n.jpg?oh=6595b4733a491ad4331a4e9fb85248a2&amp;oe=566904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6447"/>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30213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descr="File:Greek Salad Choriati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6" y="0"/>
            <a:ext cx="89967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820343"/>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charset="0"/>
                <a:ea typeface="+mn-ea"/>
                <a:cs typeface="+mn-cs"/>
              </a:rPr>
              <a:t>“Greek Salad”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Arial" charset="0"/>
                <a:ea typeface="+mn-ea"/>
                <a:cs typeface="+mn-cs"/>
              </a:rPr>
              <a:t>“Farmer’s Salad”</a:t>
            </a:r>
            <a:endParaRPr kumimoji="0" lang="en-US" altLang="en-US" sz="1800" b="1" i="0"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270580739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7410" name="Picture 2" descr="https://scontent-ord1-1.xx.fbcdn.net/hphotos-xpf1/v/t1.0-9/11036084_716943978417701_7038675029656858260_n.jpg?oh=2879e8608817af0bea3fa299adb684db&amp;oe=5667CC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7066"/>
            <a:ext cx="9144000" cy="53054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4354429"/>
            <a:ext cx="8229600" cy="91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 Salad”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“Farmer’s Salad”</a:t>
            </a:r>
          </a:p>
        </p:txBody>
      </p:sp>
    </p:spTree>
    <p:extLst>
      <p:ext uri="{BB962C8B-B14F-4D97-AF65-F5344CB8AC3E}">
        <p14:creationId xmlns:p14="http://schemas.microsoft.com/office/powerpoint/2010/main" val="240919679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5362" name="Picture 2" descr="https://scontent-ord1-1.xx.fbcdn.net/hphotos-xft1/v/t1.0-9/11752009_716541068457992_6944690628452772014_n.jpg?oh=97ebe2b0021173e07cf897064ae5d891&amp;oe=5679456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9647"/>
            <a:ext cx="9144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10386" y="3244334"/>
            <a:ext cx="72327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Gyro</a:t>
            </a:r>
          </a:p>
        </p:txBody>
      </p:sp>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gyro</a:t>
            </a:r>
          </a:p>
        </p:txBody>
      </p:sp>
    </p:spTree>
    <p:extLst>
      <p:ext uri="{BB962C8B-B14F-4D97-AF65-F5344CB8AC3E}">
        <p14:creationId xmlns:p14="http://schemas.microsoft.com/office/powerpoint/2010/main" val="116143342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charset="0"/>
                <a:ea typeface="+mn-ea"/>
                <a:cs typeface="+mn-cs"/>
              </a:rPr>
              <a:t>A Tate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FFFFFF"/>
                </a:solidFill>
                <a:effectLst/>
                <a:uLnTx/>
                <a:uFillTx/>
                <a:latin typeface="Arial" charset="0"/>
                <a:ea typeface="+mn-ea"/>
                <a:cs typeface="+mn-cs"/>
              </a:rPr>
              <a:t>25</a:t>
            </a:r>
            <a:r>
              <a:rPr kumimoji="0" lang="en-US" altLang="en-US" sz="1050" b="1" i="0" u="none" strike="noStrike" kern="1200" cap="none" spc="0" normalizeH="0" baseline="30000" noProof="0" dirty="0">
                <a:ln>
                  <a:noFill/>
                </a:ln>
                <a:solidFill>
                  <a:srgbClr val="FFFFFF"/>
                </a:solidFill>
                <a:effectLst/>
                <a:uLnTx/>
                <a:uFillTx/>
                <a:latin typeface="Arial" charset="0"/>
                <a:ea typeface="+mn-ea"/>
                <a:cs typeface="+mn-cs"/>
              </a:rPr>
              <a:t>th</a:t>
            </a:r>
            <a:r>
              <a:rPr kumimoji="0" lang="en-US" altLang="en-US" sz="1050" b="1" i="0" u="none" strike="noStrike" kern="1200" cap="none" spc="0" normalizeH="0" baseline="0" noProof="0" dirty="0">
                <a:ln>
                  <a:noFill/>
                </a:ln>
                <a:solidFill>
                  <a:srgbClr val="FFFFFF"/>
                </a:solidFill>
                <a:effectLst/>
                <a:uLnTx/>
                <a:uFillTx/>
                <a:latin typeface="Arial" charset="0"/>
                <a:ea typeface="+mn-ea"/>
                <a:cs typeface="+mn-cs"/>
              </a:rPr>
              <a:t> Annual Food Festival 2017</a:t>
            </a:r>
          </a:p>
        </p:txBody>
      </p:sp>
      <p:sp>
        <p:nvSpPr>
          <p:cNvPr id="7" name="Rectangle 6"/>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gyro</a:t>
            </a:r>
          </a:p>
        </p:txBody>
      </p:sp>
    </p:spTree>
    <p:extLst>
      <p:ext uri="{BB962C8B-B14F-4D97-AF65-F5344CB8AC3E}">
        <p14:creationId xmlns:p14="http://schemas.microsoft.com/office/powerpoint/2010/main" val="20053250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6386" name="Picture 2" descr="https://scontent-ord1-1.xx.fbcdn.net/hphotos-xpf1/v/t1.0-9/11745539_716541378457961_5766966098652099487_n.jpg?oh=97a57735886770776774c6593be04bb7&amp;oe=56630E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304"/>
            <a:ext cx="9144000" cy="48387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453570" y="5624391"/>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souvlaki</a:t>
            </a:r>
          </a:p>
        </p:txBody>
      </p:sp>
    </p:spTree>
    <p:extLst>
      <p:ext uri="{BB962C8B-B14F-4D97-AF65-F5344CB8AC3E}">
        <p14:creationId xmlns:p14="http://schemas.microsoft.com/office/powerpoint/2010/main" val="202663667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75766"/>
            <a:ext cx="9117515" cy="6230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dolmathes</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a:t>
            </a:r>
          </a:p>
        </p:txBody>
      </p:sp>
    </p:spTree>
    <p:extLst>
      <p:ext uri="{BB962C8B-B14F-4D97-AF65-F5344CB8AC3E}">
        <p14:creationId xmlns:p14="http://schemas.microsoft.com/office/powerpoint/2010/main" val="170696551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8336"/>
            <a:ext cx="9197125" cy="6284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453570" y="5921829"/>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galaktoboureko</a:t>
            </a:r>
            <a:endParaRPr kumimoji="0" lang="en-US" altLang="en-US" sz="4000" b="1" i="1"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23287229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loukoumades</a:t>
            </a:r>
            <a:endParaRPr kumimoji="0" lang="en-US" altLang="en-US" sz="4000" b="1" i="1"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30744183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algn="ctr" eaLnBrk="0" hangingPunct="0"/>
            <a:r>
              <a:rPr lang="en-US" sz="1000" b="1" dirty="0">
                <a:solidFill>
                  <a:srgbClr val="FFFFFF"/>
                </a:solidFill>
                <a:latin typeface="Arial" charset="0"/>
              </a:rPr>
              <a:t>© 2010-2024 </a:t>
            </a:r>
            <a:r>
              <a:rPr lang="en-US" sz="1000" b="1" dirty="0">
                <a:solidFill>
                  <a:srgbClr val="FFFFFF"/>
                </a:solidFill>
                <a:latin typeface="Arial" charset="0"/>
                <a:hlinkClick r:id="rId2"/>
              </a:rPr>
              <a:t>Timothy G. Roufs</a:t>
            </a:r>
            <a:r>
              <a:rPr lang="en-US" sz="1000" b="1" dirty="0">
                <a:solidFill>
                  <a:srgbClr val="FFFFFF"/>
                </a:solidFill>
                <a:latin typeface="Arial" charset="0"/>
              </a:rPr>
              <a:t>, University of Minnesota Duluth</a:t>
            </a:r>
            <a:endParaRPr kumimoji="1" lang="en-US" sz="1000" dirty="0">
              <a:solidFill>
                <a:srgbClr val="FFFFFF"/>
              </a:solidFill>
              <a:latin typeface="Arial" charset="0"/>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p:txBody>
      </p:sp>
      <p:sp>
        <p:nvSpPr>
          <p:cNvPr id="8" name="Rectangle 7">
            <a:extLst>
              <a:ext uri="{FF2B5EF4-FFF2-40B4-BE49-F238E27FC236}">
                <a16:creationId xmlns:a16="http://schemas.microsoft.com/office/drawing/2014/main" id="{490FCA9E-8ECC-F184-9C5E-56E74AFED0CD}"/>
              </a:ext>
            </a:extLst>
          </p:cNvPr>
          <p:cNvSpPr/>
          <p:nvPr/>
        </p:nvSpPr>
        <p:spPr>
          <a:xfrm>
            <a:off x="1320800" y="840514"/>
            <a:ext cx="6502400" cy="671979"/>
          </a:xfrm>
          <a:prstGeom prst="rect">
            <a:avLst/>
          </a:prstGeom>
        </p:spPr>
        <p:txBody>
          <a:bodyPr lIns="81280" tIns="40640" rIns="81280">
            <a:spAutoFit/>
          </a:bodyPr>
          <a:lstStyle/>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ANTH 1080 </a:t>
            </a:r>
          </a:p>
          <a:p>
            <a:pPr marL="2133627" marR="0" lvl="0" indent="-2133627" algn="ctr" defTabSz="914400" rtl="0" eaLnBrk="0" fontAlgn="base" latinLnBrk="0" hangingPunct="0">
              <a:lnSpc>
                <a:spcPct val="100000"/>
              </a:lnSpc>
              <a:spcBef>
                <a:spcPct val="0"/>
              </a:spcBef>
              <a:spcAft>
                <a:spcPct val="0"/>
              </a:spcAft>
              <a:buClrTx/>
              <a:buSzTx/>
              <a:buFontTx/>
              <a:buNone/>
              <a:tabLst/>
              <a:defRPr/>
            </a:pPr>
            <a:r>
              <a:rPr kumimoji="1" lang="en-US" sz="20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Global Cultures</a:t>
            </a:r>
          </a:p>
        </p:txBody>
      </p:sp>
      <p:sp>
        <p:nvSpPr>
          <p:cNvPr id="12" name="Rectangle 3">
            <a:extLst>
              <a:ext uri="{FF2B5EF4-FFF2-40B4-BE49-F238E27FC236}">
                <a16:creationId xmlns:a16="http://schemas.microsoft.com/office/drawing/2014/main" id="{D06E6FE0-19D2-3338-F756-07739E56E234}"/>
              </a:ext>
            </a:extLst>
          </p:cNvPr>
          <p:cNvSpPr txBox="1">
            <a:spLocks noChangeArrowheads="1"/>
          </p:cNvSpPr>
          <p:nvPr/>
        </p:nvSpPr>
        <p:spPr bwMode="auto">
          <a:xfrm>
            <a:off x="645693" y="3224658"/>
            <a:ext cx="7848600" cy="2123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Culture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as 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1" lang="en-US" sz="4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Primary Concept</a:t>
            </a:r>
          </a:p>
        </p:txBody>
      </p:sp>
    </p:spTree>
    <p:extLst>
      <p:ext uri="{BB962C8B-B14F-4D97-AF65-F5344CB8AC3E}">
        <p14:creationId xmlns:p14="http://schemas.microsoft.com/office/powerpoint/2010/main" val="3585316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Tree>
    <p:extLst>
      <p:ext uri="{BB962C8B-B14F-4D97-AF65-F5344CB8AC3E}">
        <p14:creationId xmlns:p14="http://schemas.microsoft.com/office/powerpoint/2010/main" val="26304603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5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218"/>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62"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01887046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864265" y="4085586"/>
            <a:ext cx="4237058" cy="175432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itchFamily="34" charset="0"/>
                <a:ea typeface="+mn-ea"/>
                <a:cs typeface="+mn-cs"/>
              </a:rPr>
              <a:t>dimond</a:t>
            </a: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-shaped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with a whole clove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no pistachios</a:t>
            </a:r>
          </a:p>
        </p:txBody>
      </p:sp>
    </p:spTree>
    <p:extLst>
      <p:ext uri="{BB962C8B-B14F-4D97-AF65-F5344CB8AC3E}">
        <p14:creationId xmlns:p14="http://schemas.microsoft.com/office/powerpoint/2010/main" val="39269225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444500" y="6121400"/>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charset="0"/>
                <a:ea typeface="+mn-ea"/>
                <a:cs typeface="+mn-cs"/>
              </a:rPr>
              <a:t>A Tate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0" b="1" i="0" u="none" strike="noStrike" kern="1200" cap="none" spc="0" normalizeH="0" baseline="0" noProof="0" dirty="0">
                <a:ln>
                  <a:noFill/>
                </a:ln>
                <a:solidFill>
                  <a:srgbClr val="000000"/>
                </a:solidFill>
                <a:effectLst/>
                <a:uLnTx/>
                <a:uFillTx/>
                <a:latin typeface="Arial" charset="0"/>
                <a:ea typeface="+mn-ea"/>
                <a:cs typeface="+mn-cs"/>
              </a:rPr>
              <a:t>25</a:t>
            </a:r>
            <a:r>
              <a:rPr kumimoji="0" lang="en-US" altLang="en-US" sz="1050" b="1" i="0" u="none" strike="noStrike" kern="1200" cap="none" spc="0" normalizeH="0" baseline="30000" noProof="0" dirty="0">
                <a:ln>
                  <a:noFill/>
                </a:ln>
                <a:solidFill>
                  <a:srgbClr val="000000"/>
                </a:solidFill>
                <a:effectLst/>
                <a:uLnTx/>
                <a:uFillTx/>
                <a:latin typeface="Arial" charset="0"/>
                <a:ea typeface="+mn-ea"/>
                <a:cs typeface="+mn-cs"/>
              </a:rPr>
              <a:t>th</a:t>
            </a:r>
            <a:r>
              <a:rPr kumimoji="0" lang="en-US" altLang="en-US" sz="1050" b="1" i="0" u="none" strike="noStrike" kern="1200" cap="none" spc="0" normalizeH="0" baseline="0" noProof="0" dirty="0">
                <a:ln>
                  <a:noFill/>
                </a:ln>
                <a:solidFill>
                  <a:srgbClr val="000000"/>
                </a:solidFill>
                <a:effectLst/>
                <a:uLnTx/>
                <a:uFillTx/>
                <a:latin typeface="Arial" charset="0"/>
                <a:ea typeface="+mn-ea"/>
                <a:cs typeface="+mn-cs"/>
              </a:rPr>
              <a:t> Annual Food Festival 2017</a:t>
            </a:r>
          </a:p>
        </p:txBody>
      </p:sp>
      <p:sp>
        <p:nvSpPr>
          <p:cNvPr id="5" name="Rectangle 4">
            <a:extLst>
              <a:ext uri="{FF2B5EF4-FFF2-40B4-BE49-F238E27FC236}">
                <a16:creationId xmlns:a16="http://schemas.microsoft.com/office/drawing/2014/main" id="{2BE6133A-6B08-4E8D-BD79-B2196C204410}"/>
              </a:ext>
            </a:extLst>
          </p:cNvPr>
          <p:cNvSpPr/>
          <p:nvPr/>
        </p:nvSpPr>
        <p:spPr>
          <a:xfrm>
            <a:off x="1072469" y="4357717"/>
            <a:ext cx="6955751"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cut diamond-shaped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then served with a whole clove</a:t>
            </a:r>
          </a:p>
        </p:txBody>
      </p:sp>
    </p:spTree>
    <p:extLst>
      <p:ext uri="{BB962C8B-B14F-4D97-AF65-F5344CB8AC3E}">
        <p14:creationId xmlns:p14="http://schemas.microsoft.com/office/powerpoint/2010/main" val="404042049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95"/>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3119897" y="3650726"/>
            <a:ext cx="2781531"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with pistachios</a:t>
            </a:r>
          </a:p>
        </p:txBody>
      </p:sp>
    </p:spTree>
    <p:extLst>
      <p:ext uri="{BB962C8B-B14F-4D97-AF65-F5344CB8AC3E}">
        <p14:creationId xmlns:p14="http://schemas.microsoft.com/office/powerpoint/2010/main" val="196137523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42733296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1929704" y="3215302"/>
            <a:ext cx="5724645"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rectangular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often with pistachios</a:t>
            </a:r>
          </a:p>
        </p:txBody>
      </p:sp>
    </p:spTree>
    <p:extLst>
      <p:ext uri="{BB962C8B-B14F-4D97-AF65-F5344CB8AC3E}">
        <p14:creationId xmlns:p14="http://schemas.microsoft.com/office/powerpoint/2010/main" val="42694273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Tree>
    <p:extLst>
      <p:ext uri="{BB962C8B-B14F-4D97-AF65-F5344CB8AC3E}">
        <p14:creationId xmlns:p14="http://schemas.microsoft.com/office/powerpoint/2010/main" val="157571214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001484" y="188687"/>
            <a:ext cx="45719" cy="58057"/>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4" name="Rectangle 3"/>
          <p:cNvSpPr/>
          <p:nvPr/>
        </p:nvSpPr>
        <p:spPr bwMode="auto">
          <a:xfrm>
            <a:off x="416832" y="536803"/>
            <a:ext cx="7711168" cy="20467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7" name="Rectangle 6"/>
          <p:cNvSpPr/>
          <p:nvPr/>
        </p:nvSpPr>
        <p:spPr>
          <a:xfrm>
            <a:off x="1718394" y="1052159"/>
            <a:ext cx="2441694"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Greek flag</a:t>
            </a:r>
          </a:p>
        </p:txBody>
      </p:sp>
      <p:sp>
        <p:nvSpPr>
          <p:cNvPr id="8" name="Rectangle 7"/>
          <p:cNvSpPr/>
          <p:nvPr/>
        </p:nvSpPr>
        <p:spPr>
          <a:xfrm>
            <a:off x="4494553" y="1629445"/>
            <a:ext cx="3638560"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Turkish baklava</a:t>
            </a:r>
          </a:p>
        </p:txBody>
      </p:sp>
      <p:sp>
        <p:nvSpPr>
          <p:cNvPr id="9" name="Down Arrow 8"/>
          <p:cNvSpPr/>
          <p:nvPr/>
        </p:nvSpPr>
        <p:spPr bwMode="auto">
          <a:xfrm rot="19738080">
            <a:off x="3168668" y="1701468"/>
            <a:ext cx="331011" cy="1089844"/>
          </a:xfrm>
          <a:prstGeom prst="downArrow">
            <a:avLst/>
          </a:prstGeom>
          <a:solidFill>
            <a:schemeClr val="bg1"/>
          </a:solidFill>
          <a:ln w="76200" cap="flat" cmpd="sng" algn="ctr">
            <a:solidFill>
              <a:srgbClr val="0070C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12" name="Down Arrow 11"/>
          <p:cNvSpPr/>
          <p:nvPr/>
        </p:nvSpPr>
        <p:spPr bwMode="auto">
          <a:xfrm rot="1760386">
            <a:off x="5496761" y="2244436"/>
            <a:ext cx="361154" cy="1850036"/>
          </a:xfrm>
          <a:prstGeom prst="downArrow">
            <a:avLst/>
          </a:prstGeom>
          <a:solidFill>
            <a:schemeClr val="bg1"/>
          </a:solid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itchFamily="34" charset="0"/>
              <a:ea typeface="+mn-ea"/>
              <a:cs typeface="+mn-cs"/>
            </a:endParaRPr>
          </a:p>
        </p:txBody>
      </p:sp>
    </p:spTree>
    <p:extLst>
      <p:ext uri="{BB962C8B-B14F-4D97-AF65-F5344CB8AC3E}">
        <p14:creationId xmlns:p14="http://schemas.microsoft.com/office/powerpoint/2010/main" val="314752932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33589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t>culture </a:t>
            </a:r>
            <a:r>
              <a:rPr lang="en-US" sz="2000" dirty="0"/>
              <a:t>as a primary concept</a:t>
            </a:r>
            <a:endParaRPr lang="en-US" dirty="0"/>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Tree>
    <p:extLst>
      <p:ext uri="{BB962C8B-B14F-4D97-AF65-F5344CB8AC3E}">
        <p14:creationId xmlns:p14="http://schemas.microsoft.com/office/powerpoint/2010/main" val="232715751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3"/>
          <p:cNvSpPr/>
          <p:nvPr/>
        </p:nvSpPr>
        <p:spPr>
          <a:xfrm>
            <a:off x="2453560" y="5058617"/>
            <a:ext cx="4265911" cy="769441"/>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“baklava wars”</a:t>
            </a:r>
          </a:p>
        </p:txBody>
      </p:sp>
    </p:spTree>
    <p:extLst>
      <p:ext uri="{BB962C8B-B14F-4D97-AF65-F5344CB8AC3E}">
        <p14:creationId xmlns:p14="http://schemas.microsoft.com/office/powerpoint/2010/main" val="35724146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6043881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2588" y="0"/>
            <a:ext cx="4802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http://www.d.umn.edu/cla/faculty/troufs/anthfood/SweetTreats.html#title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392" y="273083"/>
            <a:ext cx="7313404" cy="6130860"/>
          </a:xfrm>
          <a:prstGeom prst="rect">
            <a:avLst/>
          </a:prstGeom>
          <a:noFill/>
          <a:ln w="762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bwMode="auto">
          <a:xfrm>
            <a:off x="1944914" y="3266729"/>
            <a:ext cx="5892800" cy="1159111"/>
          </a:xfrm>
          <a:custGeom>
            <a:avLst/>
            <a:gdLst>
              <a:gd name="connsiteX0" fmla="*/ 464457 w 5515429"/>
              <a:gd name="connsiteY0" fmla="*/ 696686 h 957943"/>
              <a:gd name="connsiteX1" fmla="*/ 740229 w 5515429"/>
              <a:gd name="connsiteY1" fmla="*/ 725714 h 957943"/>
              <a:gd name="connsiteX2" fmla="*/ 841829 w 5515429"/>
              <a:gd name="connsiteY2" fmla="*/ 740229 h 957943"/>
              <a:gd name="connsiteX3" fmla="*/ 1146629 w 5515429"/>
              <a:gd name="connsiteY3" fmla="*/ 769257 h 957943"/>
              <a:gd name="connsiteX4" fmla="*/ 1436915 w 5515429"/>
              <a:gd name="connsiteY4" fmla="*/ 798286 h 957943"/>
              <a:gd name="connsiteX5" fmla="*/ 1538515 w 5515429"/>
              <a:gd name="connsiteY5" fmla="*/ 812800 h 957943"/>
              <a:gd name="connsiteX6" fmla="*/ 1843315 w 5515429"/>
              <a:gd name="connsiteY6" fmla="*/ 841829 h 957943"/>
              <a:gd name="connsiteX7" fmla="*/ 2075543 w 5515429"/>
              <a:gd name="connsiteY7" fmla="*/ 870857 h 957943"/>
              <a:gd name="connsiteX8" fmla="*/ 2235200 w 5515429"/>
              <a:gd name="connsiteY8" fmla="*/ 899886 h 957943"/>
              <a:gd name="connsiteX9" fmla="*/ 2380343 w 5515429"/>
              <a:gd name="connsiteY9" fmla="*/ 914400 h 957943"/>
              <a:gd name="connsiteX10" fmla="*/ 2510972 w 5515429"/>
              <a:gd name="connsiteY10" fmla="*/ 928914 h 957943"/>
              <a:gd name="connsiteX11" fmla="*/ 2975429 w 5515429"/>
              <a:gd name="connsiteY11" fmla="*/ 957943 h 957943"/>
              <a:gd name="connsiteX12" fmla="*/ 3352800 w 5515429"/>
              <a:gd name="connsiteY12" fmla="*/ 943429 h 957943"/>
              <a:gd name="connsiteX13" fmla="*/ 3744686 w 5515429"/>
              <a:gd name="connsiteY13" fmla="*/ 914400 h 957943"/>
              <a:gd name="connsiteX14" fmla="*/ 4064000 w 5515429"/>
              <a:gd name="connsiteY14" fmla="*/ 885372 h 957943"/>
              <a:gd name="connsiteX15" fmla="*/ 4267200 w 5515429"/>
              <a:gd name="connsiteY15" fmla="*/ 856343 h 957943"/>
              <a:gd name="connsiteX16" fmla="*/ 4368800 w 5515429"/>
              <a:gd name="connsiteY16" fmla="*/ 841829 h 957943"/>
              <a:gd name="connsiteX17" fmla="*/ 4412343 w 5515429"/>
              <a:gd name="connsiteY17" fmla="*/ 827314 h 957943"/>
              <a:gd name="connsiteX18" fmla="*/ 4688115 w 5515429"/>
              <a:gd name="connsiteY18" fmla="*/ 798286 h 957943"/>
              <a:gd name="connsiteX19" fmla="*/ 4833257 w 5515429"/>
              <a:gd name="connsiteY19" fmla="*/ 769257 h 957943"/>
              <a:gd name="connsiteX20" fmla="*/ 4876800 w 5515429"/>
              <a:gd name="connsiteY20" fmla="*/ 754743 h 957943"/>
              <a:gd name="connsiteX21" fmla="*/ 4992915 w 5515429"/>
              <a:gd name="connsiteY21" fmla="*/ 740229 h 957943"/>
              <a:gd name="connsiteX22" fmla="*/ 5196115 w 5515429"/>
              <a:gd name="connsiteY22" fmla="*/ 711200 h 957943"/>
              <a:gd name="connsiteX23" fmla="*/ 5341257 w 5515429"/>
              <a:gd name="connsiteY23" fmla="*/ 682172 h 957943"/>
              <a:gd name="connsiteX24" fmla="*/ 5384800 w 5515429"/>
              <a:gd name="connsiteY24" fmla="*/ 638629 h 957943"/>
              <a:gd name="connsiteX25" fmla="*/ 5471886 w 5515429"/>
              <a:gd name="connsiteY25" fmla="*/ 580572 h 957943"/>
              <a:gd name="connsiteX26" fmla="*/ 5486400 w 5515429"/>
              <a:gd name="connsiteY26" fmla="*/ 522514 h 957943"/>
              <a:gd name="connsiteX27" fmla="*/ 5515429 w 5515429"/>
              <a:gd name="connsiteY27" fmla="*/ 435429 h 957943"/>
              <a:gd name="connsiteX28" fmla="*/ 5486400 w 5515429"/>
              <a:gd name="connsiteY28" fmla="*/ 304800 h 957943"/>
              <a:gd name="connsiteX29" fmla="*/ 5457372 w 5515429"/>
              <a:gd name="connsiteY29" fmla="*/ 246743 h 957943"/>
              <a:gd name="connsiteX30" fmla="*/ 5399315 w 5515429"/>
              <a:gd name="connsiteY30" fmla="*/ 232229 h 957943"/>
              <a:gd name="connsiteX31" fmla="*/ 5239657 w 5515429"/>
              <a:gd name="connsiteY31" fmla="*/ 188686 h 957943"/>
              <a:gd name="connsiteX32" fmla="*/ 5196115 w 5515429"/>
              <a:gd name="connsiteY32" fmla="*/ 159657 h 957943"/>
              <a:gd name="connsiteX33" fmla="*/ 5152572 w 5515429"/>
              <a:gd name="connsiteY33" fmla="*/ 145143 h 957943"/>
              <a:gd name="connsiteX34" fmla="*/ 5080000 w 5515429"/>
              <a:gd name="connsiteY34" fmla="*/ 116114 h 957943"/>
              <a:gd name="connsiteX35" fmla="*/ 4934857 w 5515429"/>
              <a:gd name="connsiteY35" fmla="*/ 101600 h 957943"/>
              <a:gd name="connsiteX36" fmla="*/ 4804229 w 5515429"/>
              <a:gd name="connsiteY36" fmla="*/ 87086 h 957943"/>
              <a:gd name="connsiteX37" fmla="*/ 4484915 w 5515429"/>
              <a:gd name="connsiteY37" fmla="*/ 58057 h 957943"/>
              <a:gd name="connsiteX38" fmla="*/ 3077029 w 5515429"/>
              <a:gd name="connsiteY38" fmla="*/ 58057 h 957943"/>
              <a:gd name="connsiteX39" fmla="*/ 3033486 w 5515429"/>
              <a:gd name="connsiteY39" fmla="*/ 43543 h 957943"/>
              <a:gd name="connsiteX40" fmla="*/ 2598057 w 5515429"/>
              <a:gd name="connsiteY40" fmla="*/ 0 h 957943"/>
              <a:gd name="connsiteX41" fmla="*/ 1959429 w 5515429"/>
              <a:gd name="connsiteY41" fmla="*/ 43543 h 957943"/>
              <a:gd name="connsiteX42" fmla="*/ 1872343 w 5515429"/>
              <a:gd name="connsiteY42" fmla="*/ 58057 h 957943"/>
              <a:gd name="connsiteX43" fmla="*/ 1814286 w 5515429"/>
              <a:gd name="connsiteY43" fmla="*/ 72572 h 957943"/>
              <a:gd name="connsiteX44" fmla="*/ 1669143 w 5515429"/>
              <a:gd name="connsiteY44" fmla="*/ 87086 h 957943"/>
              <a:gd name="connsiteX45" fmla="*/ 1349829 w 5515429"/>
              <a:gd name="connsiteY45" fmla="*/ 130629 h 957943"/>
              <a:gd name="connsiteX46" fmla="*/ 1103086 w 5515429"/>
              <a:gd name="connsiteY46" fmla="*/ 159657 h 957943"/>
              <a:gd name="connsiteX47" fmla="*/ 827315 w 5515429"/>
              <a:gd name="connsiteY47" fmla="*/ 188686 h 957943"/>
              <a:gd name="connsiteX48" fmla="*/ 740229 w 5515429"/>
              <a:gd name="connsiteY48" fmla="*/ 203200 h 957943"/>
              <a:gd name="connsiteX49" fmla="*/ 537029 w 5515429"/>
              <a:gd name="connsiteY49" fmla="*/ 232229 h 957943"/>
              <a:gd name="connsiteX50" fmla="*/ 478972 w 5515429"/>
              <a:gd name="connsiteY50" fmla="*/ 246743 h 957943"/>
              <a:gd name="connsiteX51" fmla="*/ 435429 w 5515429"/>
              <a:gd name="connsiteY51" fmla="*/ 261257 h 957943"/>
              <a:gd name="connsiteX52" fmla="*/ 261257 w 5515429"/>
              <a:gd name="connsiteY52" fmla="*/ 304800 h 957943"/>
              <a:gd name="connsiteX53" fmla="*/ 203200 w 5515429"/>
              <a:gd name="connsiteY53" fmla="*/ 319314 h 957943"/>
              <a:gd name="connsiteX54" fmla="*/ 116115 w 5515429"/>
              <a:gd name="connsiteY54" fmla="*/ 362857 h 957943"/>
              <a:gd name="connsiteX55" fmla="*/ 29029 w 5515429"/>
              <a:gd name="connsiteY55" fmla="*/ 391886 h 957943"/>
              <a:gd name="connsiteX56" fmla="*/ 0 w 5515429"/>
              <a:gd name="connsiteY56" fmla="*/ 435429 h 957943"/>
              <a:gd name="connsiteX57" fmla="*/ 29029 w 5515429"/>
              <a:gd name="connsiteY57" fmla="*/ 522514 h 957943"/>
              <a:gd name="connsiteX58" fmla="*/ 58057 w 5515429"/>
              <a:gd name="connsiteY58" fmla="*/ 566057 h 957943"/>
              <a:gd name="connsiteX59" fmla="*/ 232229 w 5515429"/>
              <a:gd name="connsiteY59" fmla="*/ 653143 h 957943"/>
              <a:gd name="connsiteX60" fmla="*/ 275772 w 5515429"/>
              <a:gd name="connsiteY60" fmla="*/ 667657 h 957943"/>
              <a:gd name="connsiteX61" fmla="*/ 319315 w 5515429"/>
              <a:gd name="connsiteY61" fmla="*/ 682172 h 957943"/>
              <a:gd name="connsiteX62" fmla="*/ 377372 w 5515429"/>
              <a:gd name="connsiteY62" fmla="*/ 711200 h 957943"/>
              <a:gd name="connsiteX63" fmla="*/ 609600 w 5515429"/>
              <a:gd name="connsiteY63" fmla="*/ 711200 h 95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515429" h="957943">
                <a:moveTo>
                  <a:pt x="464457" y="696686"/>
                </a:moveTo>
                <a:cubicBezTo>
                  <a:pt x="648983" y="727440"/>
                  <a:pt x="446714" y="696362"/>
                  <a:pt x="740229" y="725714"/>
                </a:cubicBezTo>
                <a:cubicBezTo>
                  <a:pt x="774270" y="729118"/>
                  <a:pt x="807883" y="735986"/>
                  <a:pt x="841829" y="740229"/>
                </a:cubicBezTo>
                <a:cubicBezTo>
                  <a:pt x="967505" y="755939"/>
                  <a:pt x="1012381" y="758070"/>
                  <a:pt x="1146629" y="769257"/>
                </a:cubicBezTo>
                <a:cubicBezTo>
                  <a:pt x="1334287" y="800535"/>
                  <a:pt x="1126854" y="768757"/>
                  <a:pt x="1436915" y="798286"/>
                </a:cubicBezTo>
                <a:cubicBezTo>
                  <a:pt x="1470971" y="801529"/>
                  <a:pt x="1504569" y="808557"/>
                  <a:pt x="1538515" y="812800"/>
                </a:cubicBezTo>
                <a:cubicBezTo>
                  <a:pt x="1704575" y="833557"/>
                  <a:pt x="1655364" y="823929"/>
                  <a:pt x="1843315" y="841829"/>
                </a:cubicBezTo>
                <a:cubicBezTo>
                  <a:pt x="1909472" y="848130"/>
                  <a:pt x="2007467" y="859511"/>
                  <a:pt x="2075543" y="870857"/>
                </a:cubicBezTo>
                <a:cubicBezTo>
                  <a:pt x="2164730" y="885722"/>
                  <a:pt x="2138384" y="887784"/>
                  <a:pt x="2235200" y="899886"/>
                </a:cubicBezTo>
                <a:cubicBezTo>
                  <a:pt x="2283447" y="905917"/>
                  <a:pt x="2331988" y="909310"/>
                  <a:pt x="2380343" y="914400"/>
                </a:cubicBezTo>
                <a:cubicBezTo>
                  <a:pt x="2423913" y="918986"/>
                  <a:pt x="2467341" y="924947"/>
                  <a:pt x="2510972" y="928914"/>
                </a:cubicBezTo>
                <a:cubicBezTo>
                  <a:pt x="2688986" y="945097"/>
                  <a:pt x="2786166" y="947982"/>
                  <a:pt x="2975429" y="957943"/>
                </a:cubicBezTo>
                <a:lnTo>
                  <a:pt x="3352800" y="943429"/>
                </a:lnTo>
                <a:cubicBezTo>
                  <a:pt x="3483577" y="936026"/>
                  <a:pt x="3744686" y="914400"/>
                  <a:pt x="3744686" y="914400"/>
                </a:cubicBezTo>
                <a:cubicBezTo>
                  <a:pt x="3928324" y="883794"/>
                  <a:pt x="3749567" y="910527"/>
                  <a:pt x="4064000" y="885372"/>
                </a:cubicBezTo>
                <a:cubicBezTo>
                  <a:pt x="4242361" y="871103"/>
                  <a:pt x="4138597" y="877776"/>
                  <a:pt x="4267200" y="856343"/>
                </a:cubicBezTo>
                <a:cubicBezTo>
                  <a:pt x="4300945" y="850719"/>
                  <a:pt x="4334933" y="846667"/>
                  <a:pt x="4368800" y="841829"/>
                </a:cubicBezTo>
                <a:cubicBezTo>
                  <a:pt x="4383314" y="836991"/>
                  <a:pt x="4397221" y="829640"/>
                  <a:pt x="4412343" y="827314"/>
                </a:cubicBezTo>
                <a:cubicBezTo>
                  <a:pt x="4816361" y="765157"/>
                  <a:pt x="4315183" y="857170"/>
                  <a:pt x="4688115" y="798286"/>
                </a:cubicBezTo>
                <a:cubicBezTo>
                  <a:pt x="4736850" y="790591"/>
                  <a:pt x="4786450" y="784859"/>
                  <a:pt x="4833257" y="769257"/>
                </a:cubicBezTo>
                <a:cubicBezTo>
                  <a:pt x="4847771" y="764419"/>
                  <a:pt x="4861747" y="757480"/>
                  <a:pt x="4876800" y="754743"/>
                </a:cubicBezTo>
                <a:cubicBezTo>
                  <a:pt x="4915177" y="747766"/>
                  <a:pt x="4954266" y="745499"/>
                  <a:pt x="4992915" y="740229"/>
                </a:cubicBezTo>
                <a:cubicBezTo>
                  <a:pt x="5060709" y="730984"/>
                  <a:pt x="5129023" y="724618"/>
                  <a:pt x="5196115" y="711200"/>
                </a:cubicBezTo>
                <a:lnTo>
                  <a:pt x="5341257" y="682172"/>
                </a:lnTo>
                <a:cubicBezTo>
                  <a:pt x="5355771" y="667658"/>
                  <a:pt x="5367721" y="650015"/>
                  <a:pt x="5384800" y="638629"/>
                </a:cubicBezTo>
                <a:cubicBezTo>
                  <a:pt x="5510836" y="554604"/>
                  <a:pt x="5332976" y="719479"/>
                  <a:pt x="5471886" y="580572"/>
                </a:cubicBezTo>
                <a:cubicBezTo>
                  <a:pt x="5476724" y="561219"/>
                  <a:pt x="5480668" y="541621"/>
                  <a:pt x="5486400" y="522514"/>
                </a:cubicBezTo>
                <a:cubicBezTo>
                  <a:pt x="5495192" y="493206"/>
                  <a:pt x="5515429" y="435429"/>
                  <a:pt x="5515429" y="435429"/>
                </a:cubicBezTo>
                <a:cubicBezTo>
                  <a:pt x="5506729" y="383228"/>
                  <a:pt x="5505891" y="350280"/>
                  <a:pt x="5486400" y="304800"/>
                </a:cubicBezTo>
                <a:cubicBezTo>
                  <a:pt x="5477877" y="284913"/>
                  <a:pt x="5473994" y="260594"/>
                  <a:pt x="5457372" y="246743"/>
                </a:cubicBezTo>
                <a:cubicBezTo>
                  <a:pt x="5442048" y="233973"/>
                  <a:pt x="5418667" y="237067"/>
                  <a:pt x="5399315" y="232229"/>
                </a:cubicBezTo>
                <a:cubicBezTo>
                  <a:pt x="5249522" y="157333"/>
                  <a:pt x="5459339" y="254591"/>
                  <a:pt x="5239657" y="188686"/>
                </a:cubicBezTo>
                <a:cubicBezTo>
                  <a:pt x="5222949" y="183674"/>
                  <a:pt x="5211717" y="167458"/>
                  <a:pt x="5196115" y="159657"/>
                </a:cubicBezTo>
                <a:cubicBezTo>
                  <a:pt x="5182431" y="152815"/>
                  <a:pt x="5166897" y="150515"/>
                  <a:pt x="5152572" y="145143"/>
                </a:cubicBezTo>
                <a:cubicBezTo>
                  <a:pt x="5128177" y="135995"/>
                  <a:pt x="5105548" y="121224"/>
                  <a:pt x="5080000" y="116114"/>
                </a:cubicBezTo>
                <a:cubicBezTo>
                  <a:pt x="5032322" y="106578"/>
                  <a:pt x="4983212" y="106690"/>
                  <a:pt x="4934857" y="101600"/>
                </a:cubicBezTo>
                <a:cubicBezTo>
                  <a:pt x="4891287" y="97014"/>
                  <a:pt x="4847860" y="91052"/>
                  <a:pt x="4804229" y="87086"/>
                </a:cubicBezTo>
                <a:cubicBezTo>
                  <a:pt x="4411053" y="51343"/>
                  <a:pt x="4789921" y="91948"/>
                  <a:pt x="4484915" y="58057"/>
                </a:cubicBezTo>
                <a:cubicBezTo>
                  <a:pt x="3823132" y="73815"/>
                  <a:pt x="3798490" y="82935"/>
                  <a:pt x="3077029" y="58057"/>
                </a:cubicBezTo>
                <a:cubicBezTo>
                  <a:pt x="3061739" y="57530"/>
                  <a:pt x="3048692" y="45233"/>
                  <a:pt x="3033486" y="43543"/>
                </a:cubicBezTo>
                <a:cubicBezTo>
                  <a:pt x="2466973" y="-19403"/>
                  <a:pt x="2847771" y="41618"/>
                  <a:pt x="2598057" y="0"/>
                </a:cubicBezTo>
                <a:cubicBezTo>
                  <a:pt x="2425290" y="7511"/>
                  <a:pt x="2134096" y="14433"/>
                  <a:pt x="1959429" y="43543"/>
                </a:cubicBezTo>
                <a:cubicBezTo>
                  <a:pt x="1930400" y="48381"/>
                  <a:pt x="1901201" y="52285"/>
                  <a:pt x="1872343" y="58057"/>
                </a:cubicBezTo>
                <a:cubicBezTo>
                  <a:pt x="1852782" y="61969"/>
                  <a:pt x="1834033" y="69751"/>
                  <a:pt x="1814286" y="72572"/>
                </a:cubicBezTo>
                <a:cubicBezTo>
                  <a:pt x="1766152" y="79448"/>
                  <a:pt x="1717524" y="82248"/>
                  <a:pt x="1669143" y="87086"/>
                </a:cubicBezTo>
                <a:cubicBezTo>
                  <a:pt x="1445383" y="131837"/>
                  <a:pt x="1598543" y="106942"/>
                  <a:pt x="1349829" y="130629"/>
                </a:cubicBezTo>
                <a:cubicBezTo>
                  <a:pt x="1192990" y="145566"/>
                  <a:pt x="1251493" y="143167"/>
                  <a:pt x="1103086" y="159657"/>
                </a:cubicBezTo>
                <a:cubicBezTo>
                  <a:pt x="1018628" y="169041"/>
                  <a:pt x="912309" y="177354"/>
                  <a:pt x="827315" y="188686"/>
                </a:cubicBezTo>
                <a:cubicBezTo>
                  <a:pt x="798144" y="192575"/>
                  <a:pt x="769332" y="198834"/>
                  <a:pt x="740229" y="203200"/>
                </a:cubicBezTo>
                <a:cubicBezTo>
                  <a:pt x="672565" y="213350"/>
                  <a:pt x="603407" y="215635"/>
                  <a:pt x="537029" y="232229"/>
                </a:cubicBezTo>
                <a:cubicBezTo>
                  <a:pt x="517677" y="237067"/>
                  <a:pt x="498152" y="241263"/>
                  <a:pt x="478972" y="246743"/>
                </a:cubicBezTo>
                <a:cubicBezTo>
                  <a:pt x="464261" y="250946"/>
                  <a:pt x="450212" y="257315"/>
                  <a:pt x="435429" y="261257"/>
                </a:cubicBezTo>
                <a:cubicBezTo>
                  <a:pt x="377605" y="276677"/>
                  <a:pt x="319314" y="290286"/>
                  <a:pt x="261257" y="304800"/>
                </a:cubicBezTo>
                <a:cubicBezTo>
                  <a:pt x="241905" y="309638"/>
                  <a:pt x="222124" y="313006"/>
                  <a:pt x="203200" y="319314"/>
                </a:cubicBezTo>
                <a:cubicBezTo>
                  <a:pt x="44386" y="372254"/>
                  <a:pt x="284945" y="287821"/>
                  <a:pt x="116115" y="362857"/>
                </a:cubicBezTo>
                <a:cubicBezTo>
                  <a:pt x="88153" y="375284"/>
                  <a:pt x="29029" y="391886"/>
                  <a:pt x="29029" y="391886"/>
                </a:cubicBezTo>
                <a:cubicBezTo>
                  <a:pt x="19353" y="406400"/>
                  <a:pt x="0" y="417985"/>
                  <a:pt x="0" y="435429"/>
                </a:cubicBezTo>
                <a:cubicBezTo>
                  <a:pt x="0" y="466028"/>
                  <a:pt x="16602" y="494553"/>
                  <a:pt x="29029" y="522514"/>
                </a:cubicBezTo>
                <a:cubicBezTo>
                  <a:pt x="36114" y="538454"/>
                  <a:pt x="44929" y="554570"/>
                  <a:pt x="58057" y="566057"/>
                </a:cubicBezTo>
                <a:cubicBezTo>
                  <a:pt x="127314" y="626657"/>
                  <a:pt x="150012" y="625737"/>
                  <a:pt x="232229" y="653143"/>
                </a:cubicBezTo>
                <a:lnTo>
                  <a:pt x="275772" y="667657"/>
                </a:lnTo>
                <a:cubicBezTo>
                  <a:pt x="290286" y="672495"/>
                  <a:pt x="305631" y="675330"/>
                  <a:pt x="319315" y="682172"/>
                </a:cubicBezTo>
                <a:cubicBezTo>
                  <a:pt x="338667" y="691848"/>
                  <a:pt x="355843" y="709047"/>
                  <a:pt x="377372" y="711200"/>
                </a:cubicBezTo>
                <a:cubicBezTo>
                  <a:pt x="454397" y="718902"/>
                  <a:pt x="532191" y="711200"/>
                  <a:pt x="609600" y="711200"/>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2453560" y="5058617"/>
            <a:ext cx="4265911" cy="769441"/>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“baklava wars”</a:t>
            </a:r>
          </a:p>
        </p:txBody>
      </p:sp>
    </p:spTree>
    <p:extLst>
      <p:ext uri="{BB962C8B-B14F-4D97-AF65-F5344CB8AC3E}">
        <p14:creationId xmlns:p14="http://schemas.microsoft.com/office/powerpoint/2010/main" val="300959278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08318" cy="683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453570" y="600171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Arial" charset="0"/>
                <a:ea typeface="+mn-ea"/>
                <a:cs typeface="+mn-cs"/>
              </a:rPr>
              <a:t>Greek</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baklava</a:t>
            </a:r>
            <a:endParaRPr kumimoji="0" lang="en-US" altLang="en-US" sz="2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12" name="Freeform 11"/>
          <p:cNvSpPr/>
          <p:nvPr/>
        </p:nvSpPr>
        <p:spPr bwMode="auto">
          <a:xfrm rot="199803">
            <a:off x="-43456" y="1088182"/>
            <a:ext cx="6239118" cy="2646385"/>
          </a:xfrm>
          <a:custGeom>
            <a:avLst/>
            <a:gdLst>
              <a:gd name="connsiteX0" fmla="*/ 0 w 5515429"/>
              <a:gd name="connsiteY0" fmla="*/ 508000 h 1814285"/>
              <a:gd name="connsiteX1" fmla="*/ 2061029 w 5515429"/>
              <a:gd name="connsiteY1" fmla="*/ 116114 h 1814285"/>
              <a:gd name="connsiteX2" fmla="*/ 5515429 w 5515429"/>
              <a:gd name="connsiteY2" fmla="*/ 0 h 1814285"/>
              <a:gd name="connsiteX3" fmla="*/ 2989943 w 5515429"/>
              <a:gd name="connsiteY3" fmla="*/ 1814285 h 1814285"/>
              <a:gd name="connsiteX4" fmla="*/ 43543 w 5515429"/>
              <a:gd name="connsiteY4" fmla="*/ 1727200 h 1814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429" h="1814285">
                <a:moveTo>
                  <a:pt x="0" y="508000"/>
                </a:moveTo>
                <a:lnTo>
                  <a:pt x="2061029" y="116114"/>
                </a:lnTo>
                <a:lnTo>
                  <a:pt x="5515429" y="0"/>
                </a:lnTo>
                <a:lnTo>
                  <a:pt x="2989943" y="1814285"/>
                </a:lnTo>
                <a:lnTo>
                  <a:pt x="43543" y="1727200"/>
                </a:lnTo>
              </a:path>
            </a:pathLst>
          </a:custGeom>
          <a:noFill/>
          <a:ln w="762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3" name="Down Arrow 12"/>
          <p:cNvSpPr/>
          <p:nvPr/>
        </p:nvSpPr>
        <p:spPr bwMode="auto">
          <a:xfrm rot="18076632">
            <a:off x="1024344" y="-141213"/>
            <a:ext cx="677795" cy="2496459"/>
          </a:xfrm>
          <a:prstGeom prst="downArrow">
            <a:avLst/>
          </a:prstGeom>
          <a:solidFill>
            <a:srgbClr val="00B0F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6" name="Rectangle 5"/>
          <p:cNvSpPr/>
          <p:nvPr/>
        </p:nvSpPr>
        <p:spPr>
          <a:xfrm>
            <a:off x="864265" y="4085586"/>
            <a:ext cx="4237058" cy="1754326"/>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pitchFamily="34" charset="0"/>
                <a:ea typeface="+mn-ea"/>
                <a:cs typeface="+mn-cs"/>
              </a:rPr>
              <a:t>dimond</a:t>
            </a: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-shaped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with a whole clove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no pistachios</a:t>
            </a:r>
          </a:p>
        </p:txBody>
      </p:sp>
    </p:spTree>
    <p:extLst>
      <p:ext uri="{BB962C8B-B14F-4D97-AF65-F5344CB8AC3E}">
        <p14:creationId xmlns:p14="http://schemas.microsoft.com/office/powerpoint/2010/main" val="165750576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484" name="Picture 4" descr="http://i.ytimg.com/vi/8IIjVmMf5Nw/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72686"/>
            <a:ext cx="9144000" cy="51494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453570" y="6146859"/>
            <a:ext cx="8229600" cy="45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0000"/>
                </a:solidFill>
                <a:effectLst/>
                <a:uLnTx/>
                <a:uFillTx/>
                <a:latin typeface="Arial" charset="0"/>
                <a:ea typeface="+mn-ea"/>
                <a:cs typeface="+mn-cs"/>
              </a:rPr>
              <a:t>Turkish baklava</a:t>
            </a:r>
            <a:endParaRPr kumimoji="0" lang="en-US" altLang="en-US" sz="2400" b="1" i="1" u="none" strike="noStrike" kern="1200" cap="none" spc="0" normalizeH="0" baseline="0" noProof="0" dirty="0">
              <a:ln>
                <a:noFill/>
              </a:ln>
              <a:solidFill>
                <a:srgbClr val="FF0000"/>
              </a:solidFill>
              <a:effectLst/>
              <a:uLnTx/>
              <a:uFillTx/>
              <a:latin typeface="Arial" charset="0"/>
              <a:ea typeface="+mn-ea"/>
              <a:cs typeface="+mn-cs"/>
            </a:endParaRPr>
          </a:p>
        </p:txBody>
      </p:sp>
      <p:sp>
        <p:nvSpPr>
          <p:cNvPr id="2" name="Rectangle 1"/>
          <p:cNvSpPr/>
          <p:nvPr/>
        </p:nvSpPr>
        <p:spPr>
          <a:xfrm>
            <a:off x="1929704" y="3215302"/>
            <a:ext cx="5724645" cy="120032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rectangular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often with pistachios</a:t>
            </a:r>
          </a:p>
        </p:txBody>
      </p:sp>
    </p:spTree>
    <p:extLst>
      <p:ext uri="{BB962C8B-B14F-4D97-AF65-F5344CB8AC3E}">
        <p14:creationId xmlns:p14="http://schemas.microsoft.com/office/powerpoint/2010/main" val="173017082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6809"/>
            <a:ext cx="8686800" cy="5736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44583" y="6560167"/>
            <a:ext cx="6629400" cy="21544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http://www.theatlantic.com/international/archive/2012/04/the-white-house-dessert-that-sparked-a-minor-turkish-greek-conflict/255439/</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 name="Picture 5" descr="http://cdn.theatlantic.com/static/mt/assets/international/baklawa%20april4%20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2" y="2716922"/>
            <a:ext cx="6491968" cy="31668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115" y="734785"/>
            <a:ext cx="4003041" cy="250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11106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Ellinikos</a:t>
            </a:r>
            <a:r>
              <a:rPr kumimoji="0" lang="en-US" altLang="en-US" sz="4000" b="1" i="1" u="none" strike="noStrike" kern="1200" cap="none" spc="0" normalizeH="0" baseline="0" noProof="0" dirty="0">
                <a:ln>
                  <a:noFill/>
                </a:ln>
                <a:solidFill>
                  <a:srgbClr val="0070C0"/>
                </a:solidFill>
                <a:effectLst/>
                <a:uLnTx/>
                <a:uFillTx/>
                <a:latin typeface="Arial" charset="0"/>
                <a:ea typeface="+mn-ea"/>
                <a:cs typeface="+mn-cs"/>
              </a:rPr>
              <a:t> </a:t>
            </a:r>
            <a:r>
              <a:rPr kumimoji="0" lang="en-US" altLang="en-US" sz="4000" b="1" i="1" u="none" strike="noStrike" kern="1200" cap="none" spc="0" normalizeH="0" baseline="0" noProof="0" dirty="0" err="1">
                <a:ln>
                  <a:noFill/>
                </a:ln>
                <a:solidFill>
                  <a:srgbClr val="0070C0"/>
                </a:solidFill>
                <a:effectLst/>
                <a:uLnTx/>
                <a:uFillTx/>
                <a:latin typeface="Arial" charset="0"/>
                <a:ea typeface="+mn-ea"/>
                <a:cs typeface="+mn-cs"/>
              </a:rPr>
              <a:t>Kafes</a:t>
            </a:r>
            <a:endParaRPr kumimoji="0" lang="en-US" altLang="en-US" sz="40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http://www.ultimate-guide-to-greek-food.com/greek-coffee.html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083878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758369" y="5551674"/>
            <a:ext cx="8229600" cy="72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charset="0"/>
                <a:ea typeface="+mn-ea"/>
                <a:cs typeface="+mn-cs"/>
              </a:rPr>
              <a:t>Greek coffee?</a:t>
            </a:r>
          </a:p>
        </p:txBody>
      </p:sp>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http://www.ultimate-guide-to-greek-food.com/greek-coffee.html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061146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49737496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75773" y="566060"/>
            <a:ext cx="2685143" cy="943429"/>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17906066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CD"/>
        </a:solidFill>
        <a:effectLst/>
      </p:bgPr>
    </p:bg>
    <p:spTree>
      <p:nvGrpSpPr>
        <p:cNvPr id="1" name=""/>
        <p:cNvGrpSpPr/>
        <p:nvPr/>
      </p:nvGrpSpPr>
      <p:grpSpPr>
        <a:xfrm>
          <a:off x="0" y="0"/>
          <a:ext cx="0" cy="0"/>
          <a:chOff x="0" y="0"/>
          <a:chExt cx="0" cy="0"/>
        </a:xfrm>
      </p:grpSpPr>
      <p:sp>
        <p:nvSpPr>
          <p:cNvPr id="530433" name="Rectangle 3"/>
          <p:cNvSpPr>
            <a:spLocks noGrp="1" noChangeArrowheads="1"/>
          </p:cNvSpPr>
          <p:nvPr>
            <p:ph type="subTitle" idx="4294967295"/>
          </p:nvPr>
        </p:nvSpPr>
        <p:spPr>
          <a:xfrm>
            <a:off x="914406" y="2770380"/>
            <a:ext cx="7639045" cy="3051926"/>
          </a:xfrm>
        </p:spPr>
        <p:txBody>
          <a:bodyPr wrap="square">
            <a:spAutoFit/>
          </a:bodyPr>
          <a:lstStyle/>
          <a:p>
            <a:pPr marL="457200" indent="-457200" eaLnBrk="1" hangingPunct="1">
              <a:buNone/>
              <a:tabLst>
                <a:tab pos="457200" algn="l"/>
              </a:tabLst>
            </a:pPr>
            <a:r>
              <a:rPr lang="en-US" b="1" dirty="0">
                <a:solidFill>
                  <a:srgbClr val="000000"/>
                </a:solidFill>
              </a:rPr>
              <a:t>1.	</a:t>
            </a:r>
            <a:r>
              <a:rPr lang="en-US" sz="2400" dirty="0"/>
              <a:t>the</a:t>
            </a:r>
            <a:r>
              <a:rPr lang="en-US" dirty="0"/>
              <a:t> </a:t>
            </a:r>
            <a:r>
              <a:rPr lang="en-US" b="1" dirty="0"/>
              <a:t>four fields </a:t>
            </a:r>
            <a:r>
              <a:rPr lang="en-US" sz="2400" dirty="0"/>
              <a:t>of general anthropology</a:t>
            </a:r>
            <a:endParaRPr lang="en-US" b="1" dirty="0">
              <a:solidFill>
                <a:srgbClr val="000000"/>
              </a:solidFill>
            </a:endParaRPr>
          </a:p>
          <a:p>
            <a:pPr eaLnBrk="1" hangingPunct="1">
              <a:lnSpc>
                <a:spcPct val="0"/>
              </a:lnSpc>
              <a:buFont typeface="Wingdings" pitchFamily="2" charset="2"/>
              <a:buNone/>
              <a:tabLst>
                <a:tab pos="0" algn="l"/>
              </a:tabLst>
            </a:pPr>
            <a:endParaRPr lang="en-US" b="1" dirty="0">
              <a:solidFill>
                <a:srgbClr val="000000"/>
              </a:solidFill>
            </a:endParaRPr>
          </a:p>
          <a:p>
            <a:pPr marL="457200" indent="-457200" eaLnBrk="1" hangingPunct="1">
              <a:buAutoNum type="arabicPeriod" startAt="2"/>
              <a:tabLst>
                <a:tab pos="0" algn="l"/>
              </a:tabLst>
            </a:pPr>
            <a:r>
              <a:rPr lang="en-US" b="1" dirty="0">
                <a:solidFill>
                  <a:srgbClr val="FF0000"/>
                </a:solidFill>
              </a:rPr>
              <a:t>culture </a:t>
            </a:r>
            <a:r>
              <a:rPr lang="en-US" sz="2000" dirty="0">
                <a:solidFill>
                  <a:srgbClr val="FF0000"/>
                </a:solidFill>
              </a:rPr>
              <a:t>as a primary concept</a:t>
            </a:r>
            <a:endParaRPr lang="en-US" dirty="0">
              <a:solidFill>
                <a:srgbClr val="FF0000"/>
              </a:solidFill>
            </a:endParaRPr>
          </a:p>
          <a:p>
            <a:pPr marL="457200" indent="-457200" eaLnBrk="1" hangingPunct="1">
              <a:buAutoNum type="arabicPeriod" startAt="2"/>
              <a:tabLst>
                <a:tab pos="0" algn="l"/>
                <a:tab pos="457200" algn="l"/>
              </a:tabLst>
            </a:pPr>
            <a:r>
              <a:rPr lang="en-US" b="1" dirty="0"/>
              <a:t>comparative method</a:t>
            </a:r>
            <a:r>
              <a:rPr lang="en-US" dirty="0"/>
              <a:t> </a:t>
            </a:r>
            <a:r>
              <a:rPr lang="en-US" sz="2400" dirty="0"/>
              <a:t>as major approach</a:t>
            </a:r>
            <a:endParaRPr lang="en-US" dirty="0"/>
          </a:p>
          <a:p>
            <a:pPr marL="457200" indent="-457200" eaLnBrk="1" hangingPunct="1">
              <a:buAutoNum type="arabicPeriod" startAt="2"/>
              <a:tabLst>
                <a:tab pos="0" algn="l"/>
              </a:tabLst>
            </a:pPr>
            <a:r>
              <a:rPr lang="en-US" b="1" dirty="0"/>
              <a:t>holism</a:t>
            </a:r>
            <a:r>
              <a:rPr lang="en-US" dirty="0"/>
              <a:t> </a:t>
            </a:r>
            <a:r>
              <a:rPr lang="en-US" sz="2400" dirty="0"/>
              <a:t>as a primary theoretical goal</a:t>
            </a:r>
            <a:endParaRPr lang="en-US" dirty="0"/>
          </a:p>
          <a:p>
            <a:pPr marL="457200" indent="-457200" eaLnBrk="1" hangingPunct="1">
              <a:buAutoNum type="arabicPeriod" startAt="2"/>
              <a:tabLst>
                <a:tab pos="457200" algn="l"/>
              </a:tabLst>
            </a:pPr>
            <a:r>
              <a:rPr lang="en-US" b="1" dirty="0"/>
              <a:t>fieldwork</a:t>
            </a:r>
            <a:r>
              <a:rPr lang="en-US" dirty="0"/>
              <a:t> </a:t>
            </a:r>
            <a:r>
              <a:rPr lang="en-US" sz="2400" dirty="0"/>
              <a:t>as a primary research technique</a:t>
            </a:r>
            <a:endParaRPr lang="en-US" b="1" dirty="0">
              <a:solidFill>
                <a:srgbClr val="000000"/>
              </a:solidFill>
            </a:endParaRPr>
          </a:p>
        </p:txBody>
      </p:sp>
      <p:sp>
        <p:nvSpPr>
          <p:cNvPr id="530434" name="Rectangle 2"/>
          <p:cNvSpPr txBox="1">
            <a:spLocks noChangeArrowheads="1"/>
          </p:cNvSpPr>
          <p:nvPr/>
        </p:nvSpPr>
        <p:spPr bwMode="auto">
          <a:xfrm>
            <a:off x="457200" y="1600200"/>
            <a:ext cx="8229600" cy="1494972"/>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Main Characteristics </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of</a:t>
            </a:r>
            <a:r>
              <a:rPr kumimoji="0" lang="en-US" sz="2400" b="1" i="0" u="none" strike="noStrike" kern="1200" cap="none" spc="0" normalizeH="0" baseline="30000" noProof="0" dirty="0" err="1">
                <a:ln>
                  <a:noFill/>
                </a:ln>
                <a:solidFill>
                  <a:srgbClr val="000000"/>
                </a:solidFill>
                <a:effectLst/>
                <a:uLnTx/>
                <a:uFillTx/>
                <a:latin typeface="Arial" pitchFamily="34" charset="0"/>
                <a:ea typeface="+mn-ea"/>
                <a:cs typeface="Arial" panose="020B0604020202020204" pitchFamily="34" charset="0"/>
              </a:rPr>
              <a:t>˄</a:t>
            </a:r>
            <a:r>
              <a:rPr kumimoji="0" lang="en-US" sz="3200" b="1" i="0" u="none" strike="noStrike" kern="1200" cap="none" spc="0" normalizeH="0" baseline="0" noProof="0" dirty="0" err="1">
                <a:ln>
                  <a:noFill/>
                </a:ln>
                <a:solidFill>
                  <a:srgbClr val="000000"/>
                </a:solidFill>
                <a:effectLst/>
                <a:uLnTx/>
                <a:uFillTx/>
                <a:latin typeface="Arial" pitchFamily="34" charset="0"/>
                <a:ea typeface="+mn-ea"/>
                <a:cs typeface="+mn-cs"/>
              </a:rPr>
              <a:t>Anthropology</a:t>
            </a: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1"/>
          <p:cNvSpPr/>
          <p:nvPr/>
        </p:nvSpPr>
        <p:spPr>
          <a:xfrm rot="20797098">
            <a:off x="4635030" y="1454863"/>
            <a:ext cx="1915909" cy="76944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rPr>
              <a:t>American</a:t>
            </a:r>
            <a:endParaRPr kumimoji="0" lang="en-US" sz="4400" b="0" i="0" u="none" strike="noStrike" kern="1200" cap="none" spc="0" normalizeH="0" baseline="0" noProof="0" dirty="0">
              <a:ln>
                <a:noFill/>
              </a:ln>
              <a:solidFill>
                <a:srgbClr val="000000"/>
              </a:solidFill>
              <a:effectLst/>
              <a:uLnTx/>
              <a:uFillTx/>
              <a:latin typeface="Brush Script MT" panose="03060802040406070304" pitchFamily="66" charset="0"/>
              <a:ea typeface="+mn-ea"/>
              <a:cs typeface="+mn-cs"/>
            </a:endParaRPr>
          </a:p>
        </p:txBody>
      </p:sp>
      <p:sp>
        <p:nvSpPr>
          <p:cNvPr id="5" name="Right Arrow 3">
            <a:extLst>
              <a:ext uri="{FF2B5EF4-FFF2-40B4-BE49-F238E27FC236}">
                <a16:creationId xmlns:a16="http://schemas.microsoft.com/office/drawing/2014/main" id="{915599FC-B5BC-5FB5-15E4-755BCDD196BF}"/>
              </a:ext>
            </a:extLst>
          </p:cNvPr>
          <p:cNvSpPr/>
          <p:nvPr/>
        </p:nvSpPr>
        <p:spPr bwMode="auto">
          <a:xfrm>
            <a:off x="332071" y="3550845"/>
            <a:ext cx="553465" cy="423512"/>
          </a:xfrm>
          <a:prstGeom prst="rightArrow">
            <a:avLst/>
          </a:prstGeom>
          <a:solidFill>
            <a:srgbClr val="FFFFFF"/>
          </a:solidFill>
          <a:ln w="762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590338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692" y="2902857"/>
            <a:ext cx="6135541" cy="25554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bwMode="auto">
          <a:xfrm>
            <a:off x="275774" y="566060"/>
            <a:ext cx="2452915" cy="943429"/>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76949405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13585397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6000" y="6531139"/>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https://en.wikipedia.org/wiki/Turkish_coffee</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6" y="461966"/>
            <a:ext cx="8867775"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799603" y="1586446"/>
            <a:ext cx="5322075" cy="644375"/>
          </a:xfrm>
          <a:prstGeom prst="rect">
            <a:avLst/>
          </a:prstGeom>
          <a:noFill/>
          <a:ln w="5715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79239"/>
            <a:ext cx="8229600" cy="970029"/>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7733" y="594859"/>
            <a:ext cx="1052059" cy="957034"/>
          </a:xfrm>
          <a:prstGeom prst="rect">
            <a:avLst/>
          </a:prstGeom>
        </p:spPr>
      </p:pic>
    </p:spTree>
    <p:extLst>
      <p:ext uri="{BB962C8B-B14F-4D97-AF65-F5344CB8AC3E}">
        <p14:creationId xmlns:p14="http://schemas.microsoft.com/office/powerpoint/2010/main" val="295009557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444825" y="356134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9365392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82203063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1266" name="Picture 2" descr="https://scontent-ord1-1.xx.fbcdn.net/hphotos-xfp1/v/t1.0-9/11694944_716539258458173_2137944777291332678_n.jpg?oh=09b273f87847ae80e73a5fa9d05c5dd2&amp;oe=566FA9C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816" y="8347"/>
            <a:ext cx="42433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383968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3314" name="Picture 2" descr="https://scontent-ord1-1.xx.fbcdn.net/hphotos-xfp1/v/t1.0-9/11223659_716539861791446_5081062444181955862_n.jpg?oh=557b49098d1fbaac9240b39eb3848f80&amp;oe=567A888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005"/>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5664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06595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514350"/>
            <a:ext cx="7572375"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3381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074" name="Picture 2" descr="https://scontent-ord1-1.xx.fbcdn.net/hphotos-xfa1/v/t1.0-9/483190_449692515051769_186164349_n.jpg?oh=4ca1a56a1ce8a86ff618512a57b55b60&amp;oe=5660E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5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https://www.facebook.com/pages/Taste-of-Greece-Festival-Duluth-Minnesota/199921043362252</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4868402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4787" name="Rectangle 3"/>
          <p:cNvSpPr>
            <a:spLocks noGrp="1" noChangeArrowheads="1"/>
          </p:cNvSpPr>
          <p:nvPr>
            <p:ph type="subTitle" idx="4294967295"/>
          </p:nvPr>
        </p:nvSpPr>
        <p:spPr>
          <a:xfrm>
            <a:off x="914400" y="2151063"/>
            <a:ext cx="6400800" cy="4119562"/>
          </a:xfrm>
        </p:spPr>
        <p:txBody>
          <a:bodyPr>
            <a:spAutoFit/>
          </a:bodyPr>
          <a:lstStyle/>
          <a:p>
            <a:pPr marL="0" indent="0" eaLnBrk="1" hangingPunct="1">
              <a:tabLst>
                <a:tab pos="685800" algn="l"/>
              </a:tabLst>
            </a:pPr>
            <a:r>
              <a:rPr lang="en-US" sz="4000" b="1" dirty="0"/>
              <a:t> </a:t>
            </a:r>
            <a:r>
              <a:rPr lang="en-US" sz="4400" b="1" dirty="0"/>
              <a:t>“culture” is</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b="1" dirty="0"/>
              <a:t>based on symbols</a:t>
            </a:r>
          </a:p>
          <a:p>
            <a:pPr lvl="1" eaLnBrk="1" hangingPunct="1">
              <a:tabLst>
                <a:tab pos="685800" algn="l"/>
              </a:tabLst>
            </a:pPr>
            <a:r>
              <a:rPr lang="en-US" b="1" dirty="0"/>
              <a:t>integrated</a:t>
            </a:r>
          </a:p>
        </p:txBody>
      </p:sp>
      <p:sp>
        <p:nvSpPr>
          <p:cNvPr id="35843"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550698" y="3994487"/>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8238815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220111996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0054"/>
            <a:ext cx="8763000" cy="6485546"/>
          </a:xfrm>
          <a:prstGeom prst="rect">
            <a:avLst/>
          </a:prstGeom>
        </p:spPr>
      </p:pic>
    </p:spTree>
    <p:extLst>
      <p:ext uri="{BB962C8B-B14F-4D97-AF65-F5344CB8AC3E}">
        <p14:creationId xmlns:p14="http://schemas.microsoft.com/office/powerpoint/2010/main" val="101511992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28" name="Picture 4" descr="http://www.meocca.org/images/church%20pics/twelve_holy_apostles_dulu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66" y="-14513"/>
            <a:ext cx="818422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https://www.facebook.com/pages/Taste-of-Greece-Festival-Duluth-Minnesota/199921043362252</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2865811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bwMode="auto">
          <a:xfrm>
            <a:off x="444500" y="64004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85CF4"/>
                </a:solidFill>
                <a:effectLst/>
                <a:uLnTx/>
                <a:uFillTx/>
                <a:latin typeface="Arial" pitchFamily="34" charset="0"/>
                <a:ea typeface="+mn-ea"/>
                <a:cs typeface="+mn-cs"/>
              </a:rPr>
              <a:t>The Taste of Greece Festival, Duluth, MN, 2017</a:t>
            </a:r>
          </a:p>
        </p:txBody>
      </p:sp>
    </p:spTree>
    <p:extLst>
      <p:ext uri="{BB962C8B-B14F-4D97-AF65-F5344CB8AC3E}">
        <p14:creationId xmlns:p14="http://schemas.microsoft.com/office/powerpoint/2010/main" val="326167702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030" name="Picture 6" descr="https://scontent-ord1-1.xx.fbcdn.net/hphotos-xfa1/v/t1.0-9/198352_429416043778106_1264405574_n.jpg?oh=506ee5266840af096ab5a9bb04f8e7df&amp;oe=566D22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012" y="3"/>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https://www.facebook.com/12HolyApostlesChurch/photos/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506219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8" name="Rectangle 7"/>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http://www.goarch.org/chapel/saints_view?contentid=165&amp;date=8/15/2015&amp;D=SA&amp;language=el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38" y="333375"/>
            <a:ext cx="7172325"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13860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704711" y="441799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8754369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49145986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9458" name="Picture 2" descr="https://scontent-ord1-1.xx.fbcdn.net/hphotos-xfp1/v/t1.0-9/11009115_843979792321727_8795418194692312653_n.jpg?oh=dc912069881f38250e2a99c3604a870b&amp;oe=5676AC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2" y="0"/>
            <a:ext cx="51434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9321484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7" name="Rectangle 3"/>
          <p:cNvSpPr>
            <a:spLocks noGrp="1" noChangeArrowheads="1"/>
          </p:cNvSpPr>
          <p:nvPr>
            <p:ph type="subTitle" idx="4294967295"/>
          </p:nvPr>
        </p:nvSpPr>
        <p:spPr>
          <a:xfrm>
            <a:off x="914400" y="2151165"/>
            <a:ext cx="6400800" cy="4302125"/>
          </a:xfrm>
        </p:spPr>
        <p:txBody>
          <a:bodyPr>
            <a:spAutoFit/>
          </a:bodyPr>
          <a:lstStyle/>
          <a:p>
            <a:pPr marL="0" indent="0" eaLnBrk="1" hangingPunct="1">
              <a:tabLst>
                <a:tab pos="685800" algn="l"/>
              </a:tabLst>
            </a:pPr>
            <a:r>
              <a:rPr lang="en-US" sz="4000" b="1" dirty="0"/>
              <a:t> </a:t>
            </a:r>
            <a:r>
              <a:rPr lang="en-US" sz="4400" b="1" dirty="0"/>
              <a:t>“culture”</a:t>
            </a:r>
          </a:p>
          <a:p>
            <a:pPr marL="0" indent="0" eaLnBrk="1" hangingPunct="1">
              <a:lnSpc>
                <a:spcPct val="40000"/>
              </a:lnSpc>
              <a:tabLst>
                <a:tab pos="685800" algn="l"/>
              </a:tabLst>
            </a:pPr>
            <a:endParaRPr lang="en-US" sz="4000" b="1" dirty="0"/>
          </a:p>
          <a:p>
            <a:pPr lvl="1" eaLnBrk="1" hangingPunct="1">
              <a:tabLst>
                <a:tab pos="685800" algn="l"/>
              </a:tabLst>
            </a:pPr>
            <a:r>
              <a:rPr lang="en-US" b="1" dirty="0"/>
              <a:t>learned</a:t>
            </a:r>
          </a:p>
          <a:p>
            <a:pPr lvl="1" eaLnBrk="1" hangingPunct="1">
              <a:tabLst>
                <a:tab pos="685800" algn="l"/>
              </a:tabLst>
            </a:pPr>
            <a:r>
              <a:rPr lang="en-US" b="1" dirty="0"/>
              <a:t>shared</a:t>
            </a:r>
          </a:p>
          <a:p>
            <a:pPr lvl="1" eaLnBrk="1" hangingPunct="1">
              <a:tabLst>
                <a:tab pos="685800" algn="l"/>
              </a:tabLst>
            </a:pPr>
            <a:r>
              <a:rPr lang="en-US" b="1" dirty="0"/>
              <a:t>transmitted from generation to generation</a:t>
            </a:r>
          </a:p>
          <a:p>
            <a:pPr lvl="1" eaLnBrk="1" hangingPunct="1">
              <a:tabLst>
                <a:tab pos="685800" algn="l"/>
              </a:tabLst>
            </a:pPr>
            <a:r>
              <a:rPr lang="en-US" sz="3600" b="1" dirty="0"/>
              <a:t>based on symbols</a:t>
            </a:r>
          </a:p>
          <a:p>
            <a:pPr lvl="1" eaLnBrk="1" hangingPunct="1">
              <a:tabLst>
                <a:tab pos="685800" algn="l"/>
              </a:tabLst>
            </a:pPr>
            <a:r>
              <a:rPr lang="en-US" b="1" dirty="0"/>
              <a:t>integrated</a:t>
            </a:r>
          </a:p>
        </p:txBody>
      </p:sp>
      <p:sp>
        <p:nvSpPr>
          <p:cNvPr id="203778"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
        <p:nvSpPr>
          <p:cNvPr id="4" name="TextBox 3"/>
          <p:cNvSpPr txBox="1">
            <a:spLocks noChangeArrowheads="1"/>
          </p:cNvSpPr>
          <p:nvPr/>
        </p:nvSpPr>
        <p:spPr bwMode="auto">
          <a:xfrm>
            <a:off x="1379135" y="3235655"/>
            <a:ext cx="5762625" cy="2554545"/>
          </a:xfrm>
          <a:prstGeom prst="rect">
            <a:avLst/>
          </a:prstGeom>
          <a:solidFill>
            <a:schemeClr val="bg1"/>
          </a:solidFill>
          <a:ln w="76200">
            <a:solidFill>
              <a:srgbClr val="FFC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some focus on the idea that it involves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“shared understanding”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760403" y="4831881"/>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267142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188135247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2050" name="Picture 2" descr="https://scontent-ord1-1.xx.fbcdn.net/hphotos-xaf1/v/t1.0-9/197772_443145592373128_1460943302_n.jpg?oh=f3267cf15a3f4646d15a646c57bf8e13&amp;oe=565D77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 y="18304"/>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624863"/>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https://www.facebook.com/pages/Taste-of-Greece-Festival-Duluth-Minnesota/199921043362252</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5071161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2290" name="Picture 2" descr="https://scontent-ord1-1.xx.fbcdn.net/hphotos-xfl1/v/t1.0-9/11752438_716539418458157_6656276734935766601_n.jpg?oh=050a811e0b8b72638e98b1e900d571c3&amp;oe=568232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5" y="139187"/>
            <a:ext cx="9144000" cy="6638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1741707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ectangle 3"/>
          <p:cNvSpPr/>
          <p:nvPr/>
        </p:nvSpPr>
        <p:spPr>
          <a:xfrm>
            <a:off x="1085659" y="3228119"/>
            <a:ext cx="6977230" cy="1538883"/>
          </a:xfrm>
          <a:prstGeom prst="rect">
            <a:avLst/>
          </a:prstGeom>
          <a:solidFill>
            <a:srgbClr val="FFFFFF"/>
          </a:solidFill>
        </p:spPr>
        <p:txBody>
          <a:bodyPr wrap="none"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and in Greek communities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Tahoma" pitchFamily="34" charset="0"/>
                <a:ea typeface="+mn-ea"/>
                <a:cs typeface="+mn-cs"/>
              </a:rPr>
              <a:t>there’s </a:t>
            </a:r>
            <a:r>
              <a:rPr kumimoji="0" lang="en-US" sz="5400" b="1" i="0" u="none" strike="noStrike" kern="1200" cap="none" spc="0" normalizeH="0" baseline="0" noProof="0" dirty="0">
                <a:ln>
                  <a:noFill/>
                </a:ln>
                <a:solidFill>
                  <a:srgbClr val="0070C0"/>
                </a:solidFill>
                <a:effectLst/>
                <a:uLnTx/>
                <a:uFillTx/>
                <a:latin typeface="Tahoma" pitchFamily="34" charset="0"/>
                <a:ea typeface="+mn-ea"/>
                <a:cs typeface="+mn-cs"/>
              </a:rPr>
              <a:t>ALWAYS</a:t>
            </a:r>
            <a:endParaRPr kumimoji="0" lang="en-US" sz="4000" b="0" i="0" u="none" strike="noStrike" kern="1200" cap="none" spc="0" normalizeH="0" baseline="0" noProof="0" dirty="0">
              <a:ln>
                <a:noFill/>
              </a:ln>
              <a:solidFill>
                <a:srgbClr val="0070C0"/>
              </a:solidFill>
              <a:effectLst/>
              <a:uLnTx/>
              <a:uFillTx/>
              <a:latin typeface="Tahoma" pitchFamily="34" charset="0"/>
              <a:ea typeface="+mn-ea"/>
              <a:cs typeface="+mn-cs"/>
            </a:endParaRPr>
          </a:p>
        </p:txBody>
      </p:sp>
    </p:spTree>
    <p:extLst>
      <p:ext uri="{BB962C8B-B14F-4D97-AF65-F5344CB8AC3E}">
        <p14:creationId xmlns:p14="http://schemas.microsoft.com/office/powerpoint/2010/main" val="125176057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6000" y="6574681"/>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www.facebook.com/alexganeevphotography/photos/</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4338" name="Picture 2" descr="https://scontent-ord1-1.xx.fbcdn.net/hphotos-xtp1/v/t1.0-9/11143160_716540138458085_9056509914808660963_n.jpg?oh=841d7d0d6e416c99a5a34fab43bf2a7e&amp;oe=567B41E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056"/>
            <a:ext cx="9144000" cy="591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14566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9218" name="Picture 2" descr="https://scontent-ord1-1.xx.fbcdn.net/hphotos-xpf1/v/t1.0-9/11754269_716944741750958_7872089523363528479_n.jpg?oh=fbaf87d7dfc011ec9740fa30b171eda5&amp;oe=5674A0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5487"/>
            <a:ext cx="9144000"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7976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163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23</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2015</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373062"/>
            <a:ext cx="81183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0" y="6623735"/>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99">
                    <a:lumMod val="60000"/>
                    <a:lumOff val="40000"/>
                  </a:srgbClr>
                </a:solidFill>
                <a:effectLst/>
                <a:uLnTx/>
                <a:uFillTx/>
                <a:latin typeface="Arial" pitchFamily="34" charset="0"/>
                <a:ea typeface="+mn-ea"/>
                <a:cs typeface="+mn-cs"/>
                <a:hlinkClick r:id="rId3"/>
              </a:rPr>
              <a:t>http://www.duluthnewstribune.com/news/4300249-taste-greece-marks-25-years-duluth</a:t>
            </a:r>
            <a:endParaRPr kumimoji="0" lang="en-US" sz="800" b="0" i="0" u="none" strike="noStrike" kern="1200" cap="none" spc="0" normalizeH="0" baseline="0" noProof="0" dirty="0">
              <a:ln>
                <a:noFill/>
              </a:ln>
              <a:solidFill>
                <a:srgbClr val="333399">
                  <a:lumMod val="60000"/>
                  <a:lumOff val="40000"/>
                </a:srgbClr>
              </a:solidFill>
              <a:effectLst/>
              <a:uLnTx/>
              <a:uFillTx/>
              <a:latin typeface="Arial" pitchFamily="34" charset="0"/>
              <a:ea typeface="+mn-ea"/>
              <a:cs typeface="+mn-cs"/>
            </a:endParaRPr>
          </a:p>
        </p:txBody>
      </p:sp>
      <p:sp>
        <p:nvSpPr>
          <p:cNvPr id="3" name="Rectangle 2"/>
          <p:cNvSpPr/>
          <p:nvPr/>
        </p:nvSpPr>
        <p:spPr>
          <a:xfrm>
            <a:off x="3849218" y="982533"/>
            <a:ext cx="363593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CF01">
                    <a:lumMod val="50000"/>
                  </a:srgbClr>
                </a:solidFill>
                <a:effectLst/>
                <a:uLnTx/>
                <a:uFillTx/>
                <a:latin typeface="Arial" pitchFamily="34" charset="0"/>
                <a:ea typeface="+mn-ea"/>
                <a:cs typeface="+mn-cs"/>
              </a:rPr>
              <a:t>. . . now 27 years . . .</a:t>
            </a:r>
            <a:endParaRPr kumimoji="0" lang="en-US" sz="2800" b="0" i="0" u="none" strike="noStrike" kern="1200" cap="none" spc="0" normalizeH="0" baseline="0" noProof="0" dirty="0">
              <a:ln>
                <a:noFill/>
              </a:ln>
              <a:solidFill>
                <a:srgbClr val="FFCF01">
                  <a:lumMod val="50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50370699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381000" y="3429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uLnTx/>
                <a:uFillTx/>
                <a:latin typeface="Arial" charset="0"/>
                <a:ea typeface="+mn-ea"/>
                <a:cs typeface="+mn-cs"/>
              </a:rPr>
              <a:t>A Taste of Greece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22</a:t>
            </a:r>
            <a:r>
              <a:rPr kumimoji="0" lang="en-US" altLang="en-US" sz="3200" b="1" i="0" u="none" strike="noStrike" kern="1200" cap="none" spc="0" normalizeH="0" baseline="30000" noProof="0" dirty="0">
                <a:ln>
                  <a:noFill/>
                </a:ln>
                <a:solidFill>
                  <a:srgbClr val="FFFFFF"/>
                </a:solidFill>
                <a:effectLst/>
                <a:uLnTx/>
                <a:uFillTx/>
                <a:latin typeface="Arial" charset="0"/>
                <a:ea typeface="+mn-ea"/>
                <a:cs typeface="+mn-cs"/>
              </a:rPr>
              <a:t>nd</a:t>
            </a:r>
            <a:r>
              <a:rPr kumimoji="0" lang="en-US" altLang="en-US" sz="3200" b="1" i="0" u="none" strike="noStrike" kern="1200" cap="none" spc="0" normalizeH="0" baseline="0" noProof="0" dirty="0">
                <a:ln>
                  <a:noFill/>
                </a:ln>
                <a:solidFill>
                  <a:srgbClr val="FFFFFF"/>
                </a:solidFill>
                <a:effectLst/>
                <a:uLnTx/>
                <a:uFillTx/>
                <a:latin typeface="Arial" charset="0"/>
                <a:ea typeface="+mn-ea"/>
                <a:cs typeface="+mn-cs"/>
              </a:rPr>
              <a:t> Annual Food Festival 2014</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609600"/>
            <a:ext cx="8458200" cy="5563798"/>
          </a:xfrm>
          <a:prstGeom prst="rect">
            <a:avLst/>
          </a:prstGeom>
        </p:spPr>
      </p:pic>
      <p:pic>
        <p:nvPicPr>
          <p:cNvPr id="247810" name="Picture 2" descr="http://www.duluthnewstribune.com/media/full/jpg/2012/07/13/0715greekevamegantessdancing_50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2476500"/>
            <a:ext cx="4267200" cy="36612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3350" y="3448128"/>
            <a:ext cx="4514850" cy="3293209"/>
          </a:xfrm>
          <a:prstGeom prst="rect">
            <a:avLst/>
          </a:prstGeom>
          <a:solidFill>
            <a:schemeClr val="bg1"/>
          </a:solidFill>
          <a:ln w="76200">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The </a:t>
            </a:r>
            <a:r>
              <a:rPr kumimoji="0" lang="en-US" sz="3200" b="1" i="0" u="none" strike="noStrike" kern="1200" cap="none" spc="0" normalizeH="0" baseline="0" noProof="0" dirty="0">
                <a:ln>
                  <a:noFill/>
                </a:ln>
                <a:solidFill>
                  <a:srgbClr val="FF0000"/>
                </a:solidFill>
                <a:effectLst/>
                <a:uLnTx/>
                <a:uFillTx/>
                <a:latin typeface="Tahoma" pitchFamily="34" charset="0"/>
                <a:ea typeface="+mn-ea"/>
                <a:cs typeface="+mn-cs"/>
              </a:rPr>
              <a:t>“Zorba” </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begins with a low sweeping motion. Eva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19, Megan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Solem</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and Tess </a:t>
            </a:r>
            <a:r>
              <a:rPr kumimoji="0" lang="en-US" sz="2400" b="1"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2400" b="1" i="0" u="none" strike="noStrike" kern="1200" cap="none" spc="0" normalizeH="0" baseline="0" noProof="0" dirty="0">
                <a:ln>
                  <a:noFill/>
                </a:ln>
                <a:solidFill>
                  <a:srgbClr val="0070C0"/>
                </a:solidFill>
                <a:effectLst/>
                <a:uLnTx/>
                <a:uFillTx/>
                <a:latin typeface="Tahoma" pitchFamily="34" charset="0"/>
                <a:ea typeface="+mn-ea"/>
                <a:cs typeface="+mn-cs"/>
              </a:rPr>
              <a:t>, 15, start to dance.</a:t>
            </a:r>
            <a:r>
              <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Tahom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(Photo by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Patra</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 </a:t>
            </a:r>
            <a:r>
              <a:rPr kumimoji="0" lang="en-US" sz="1600" b="0" i="0" u="none" strike="noStrike" kern="1200" cap="none" spc="0" normalizeH="0" baseline="0" noProof="0" dirty="0" err="1">
                <a:ln>
                  <a:noFill/>
                </a:ln>
                <a:solidFill>
                  <a:srgbClr val="0070C0"/>
                </a:solidFill>
                <a:effectLst/>
                <a:uLnTx/>
                <a:uFillTx/>
                <a:latin typeface="Tahoma" pitchFamily="34" charset="0"/>
                <a:ea typeface="+mn-ea"/>
                <a:cs typeface="+mn-cs"/>
              </a:rPr>
              <a:t>Sevastiades</a:t>
            </a:r>
            <a:r>
              <a:rPr kumimoji="0" lang="en-US" sz="1600" b="0" i="0" u="none" strike="noStrike" kern="1200" cap="none" spc="0" normalizeH="0" baseline="0" noProof="0" dirty="0">
                <a:ln>
                  <a:noFill/>
                </a:ln>
                <a:solidFill>
                  <a:srgbClr val="0070C0"/>
                </a:solidFill>
                <a:effectLst/>
                <a:uLnTx/>
                <a:uFillTx/>
                <a:latin typeface="Tahoma" pitchFamily="34" charset="0"/>
                <a:ea typeface="+mn-ea"/>
                <a:cs typeface="+mn-cs"/>
              </a:rPr>
              <a:t>)</a:t>
            </a:r>
          </a:p>
        </p:txBody>
      </p:sp>
    </p:spTree>
    <p:extLst>
      <p:ext uri="{BB962C8B-B14F-4D97-AF65-F5344CB8AC3E}">
        <p14:creationId xmlns:p14="http://schemas.microsoft.com/office/powerpoint/2010/main" val="18433731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2"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5" y="4823336"/>
            <a:ext cx="2539683" cy="926984"/>
          </a:xfrm>
          <a:prstGeom prst="rect">
            <a:avLst/>
          </a:prstGeom>
        </p:spPr>
      </p:pic>
      <p:sp>
        <p:nvSpPr>
          <p:cNvPr id="7" name="Rectangle 6"/>
          <p:cNvSpPr/>
          <p:nvPr/>
        </p:nvSpPr>
        <p:spPr>
          <a:xfrm>
            <a:off x="2032316"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627138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1" name="Rectangle 3"/>
          <p:cNvSpPr>
            <a:spLocks noGrp="1" noChangeArrowheads="1"/>
          </p:cNvSpPr>
          <p:nvPr>
            <p:ph type="subTitle" idx="4294967295"/>
          </p:nvPr>
        </p:nvSpPr>
        <p:spPr>
          <a:xfrm>
            <a:off x="914400" y="2833688"/>
            <a:ext cx="6400800" cy="3048000"/>
          </a:xfrm>
        </p:spPr>
        <p:txBody>
          <a:bodyPr>
            <a:spAutoFit/>
          </a:bodyPr>
          <a:lstStyle/>
          <a:p>
            <a:pPr marL="0" indent="0" eaLnBrk="1" hangingPunct="1">
              <a:tabLst>
                <a:tab pos="742950" algn="l"/>
              </a:tabLst>
            </a:pPr>
            <a:r>
              <a:rPr lang="en-US" sz="4000" b="1"/>
              <a:t> </a:t>
            </a:r>
            <a:r>
              <a:rPr lang="en-US" sz="4400" b="1"/>
              <a:t>“culture”</a:t>
            </a:r>
          </a:p>
          <a:p>
            <a:pPr marL="0" indent="0" eaLnBrk="1" hangingPunct="1">
              <a:lnSpc>
                <a:spcPct val="30000"/>
              </a:lnSpc>
              <a:tabLst>
                <a:tab pos="742950" algn="l"/>
              </a:tabLst>
            </a:pPr>
            <a:endParaRPr lang="en-US" sz="4400" b="1"/>
          </a:p>
          <a:p>
            <a:pPr marL="971550" lvl="2" indent="0" eaLnBrk="1" hangingPunct="1">
              <a:lnSpc>
                <a:spcPct val="90000"/>
              </a:lnSpc>
              <a:tabLst>
                <a:tab pos="742950" algn="l"/>
              </a:tabLst>
            </a:pPr>
            <a:r>
              <a:rPr lang="en-US" sz="2800" b="1"/>
              <a:t> is not inherited</a:t>
            </a:r>
            <a:r>
              <a:rPr lang="en-US" b="1"/>
              <a:t> </a:t>
            </a:r>
          </a:p>
          <a:p>
            <a:pPr lvl="1" eaLnBrk="1" hangingPunct="1">
              <a:lnSpc>
                <a:spcPct val="90000"/>
              </a:lnSpc>
              <a:buFontTx/>
              <a:buNone/>
              <a:tabLst>
                <a:tab pos="742950" algn="l"/>
              </a:tabLst>
            </a:pPr>
            <a:r>
              <a:rPr lang="en-US" sz="3600" b="1"/>
              <a:t>	     </a:t>
            </a:r>
            <a:r>
              <a:rPr lang="en-US" sz="2000" b="1"/>
              <a:t>(</a:t>
            </a:r>
            <a:r>
              <a:rPr lang="en-US" sz="2000" b="1" i="1"/>
              <a:t>i.e.</a:t>
            </a:r>
            <a:r>
              <a:rPr lang="en-US" sz="2000" b="1"/>
              <a:t>, is not biological)</a:t>
            </a:r>
          </a:p>
          <a:p>
            <a:pPr marL="1200150" lvl="4" indent="0" eaLnBrk="1" hangingPunct="1">
              <a:buFontTx/>
              <a:buNone/>
              <a:tabLst>
                <a:tab pos="742950" algn="l"/>
              </a:tabLst>
            </a:pPr>
            <a:endParaRPr lang="en-US" b="1"/>
          </a:p>
          <a:p>
            <a:pPr marL="971550" lvl="2" indent="0" eaLnBrk="1" hangingPunct="1">
              <a:tabLst>
                <a:tab pos="742950" algn="l"/>
              </a:tabLst>
            </a:pPr>
            <a:r>
              <a:rPr lang="en-US" sz="2800" b="1"/>
              <a:t> is not “instinct”</a:t>
            </a:r>
          </a:p>
        </p:txBody>
      </p:sp>
      <p:sp>
        <p:nvSpPr>
          <p:cNvPr id="36867" name="Rectangle 2"/>
          <p:cNvSpPr txBox="1">
            <a:spLocks noChangeArrowheads="1"/>
          </p:cNvSpPr>
          <p:nvPr/>
        </p:nvSpPr>
        <p:spPr bwMode="auto">
          <a:xfrm>
            <a:off x="457200" y="855663"/>
            <a:ext cx="82296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itchFamily="34" charset="0"/>
                <a:ea typeface="+mn-ea"/>
                <a:cs typeface="+mn-cs"/>
              </a:rPr>
              <a:t>Main Characteristics</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5"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7" name="Rectangle 6"/>
          <p:cNvSpPr/>
          <p:nvPr/>
        </p:nvSpPr>
        <p:spPr>
          <a:xfrm>
            <a:off x="2032320"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1665463" y="3720584"/>
            <a:ext cx="6694461" cy="83099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itchFamily="34" charset="0"/>
                <a:ea typeface="+mn-ea"/>
                <a:cs typeface="+mn-cs"/>
              </a:rPr>
              <a:t>watch this short video</a:t>
            </a:r>
            <a:endParaRPr kumimoji="0" lang="en-US" sz="4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1002596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 y="1013512"/>
            <a:ext cx="9144000" cy="51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422402"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12" name="Rectangle 11"/>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5" y="4823336"/>
            <a:ext cx="2539683" cy="926984"/>
          </a:xfrm>
          <a:prstGeom prst="rect">
            <a:avLst/>
          </a:prstGeom>
        </p:spPr>
      </p:pic>
      <p:sp>
        <p:nvSpPr>
          <p:cNvPr id="7" name="Rectangle 6"/>
          <p:cNvSpPr/>
          <p:nvPr/>
        </p:nvSpPr>
        <p:spPr>
          <a:xfrm>
            <a:off x="2032316"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Rectangle 7"/>
          <p:cNvSpPr/>
          <p:nvPr/>
        </p:nvSpPr>
        <p:spPr>
          <a:xfrm>
            <a:off x="211760" y="4323350"/>
            <a:ext cx="8758881"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https://www.youtube.com/wa8:07tch?v=UhDgpXWkFHE</a:t>
            </a:r>
            <a:endPar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2" name="TextBox 1"/>
          <p:cNvSpPr txBox="1"/>
          <p:nvPr/>
        </p:nvSpPr>
        <p:spPr>
          <a:xfrm>
            <a:off x="1023753" y="2159411"/>
            <a:ext cx="7584063" cy="230832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itchFamily="34" charset="0"/>
                <a:ea typeface="+mn-ea"/>
                <a:cs typeface="+mn-cs"/>
              </a:rPr>
              <a:t>Watch this short video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(8:07 min.)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It says a lot about Greek culture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34" charset="0"/>
                <a:ea typeface="+mn-ea"/>
                <a:cs typeface="+mn-cs"/>
              </a:rPr>
              <a:t>and about festivals</a:t>
            </a:r>
          </a:p>
        </p:txBody>
      </p:sp>
    </p:spTree>
    <p:extLst>
      <p:ext uri="{BB962C8B-B14F-4D97-AF65-F5344CB8AC3E}">
        <p14:creationId xmlns:p14="http://schemas.microsoft.com/office/powerpoint/2010/main" val="258262633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 y="1018272"/>
            <a:ext cx="9144000" cy="513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422405" y="6240911"/>
            <a:ext cx="6277429"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Ottawa Greek Festival (</a:t>
            </a:r>
            <a:r>
              <a:rPr kumimoji="0" lang="en-US" sz="1800" b="1" i="0" u="none" strike="noStrike" kern="1200" cap="none" spc="0" normalizeH="0" baseline="0" noProof="0" dirty="0" err="1">
                <a:ln>
                  <a:noFill/>
                </a:ln>
                <a:solidFill>
                  <a:srgbClr val="FFFFFF"/>
                </a:solidFill>
                <a:effectLst/>
                <a:uLnTx/>
                <a:uFillTx/>
                <a:latin typeface="Arial" pitchFamily="34" charset="0"/>
                <a:ea typeface="+mn-ea"/>
                <a:cs typeface="+mn-cs"/>
              </a:rPr>
              <a:t>GreekFest</a:t>
            </a: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t>
            </a:r>
          </a:p>
        </p:txBody>
      </p:sp>
      <p:sp>
        <p:nvSpPr>
          <p:cNvPr id="8" name="Rectangle 7"/>
          <p:cNvSpPr/>
          <p:nvPr/>
        </p:nvSpPr>
        <p:spPr>
          <a:xfrm>
            <a:off x="2256976" y="6545720"/>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hlinkClick r:id="rId3"/>
              </a:rPr>
              <a:t>https://www.youtube.com/watch?v=UhDgpXWkFHE</a:t>
            </a:r>
            <a:endParaRPr kumimoji="0" lang="en-US" sz="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9" name="Picture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78" y="4823336"/>
            <a:ext cx="2539683" cy="926984"/>
          </a:xfrm>
          <a:prstGeom prst="rect">
            <a:avLst/>
          </a:prstGeom>
        </p:spPr>
      </p:pic>
      <p:sp>
        <p:nvSpPr>
          <p:cNvPr id="10" name="Rectangle 9"/>
          <p:cNvSpPr/>
          <p:nvPr/>
        </p:nvSpPr>
        <p:spPr>
          <a:xfrm>
            <a:off x="2032320" y="5808376"/>
            <a:ext cx="69762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mn-cs"/>
              </a:rPr>
              <a:t>. . . 5:00</a:t>
            </a:r>
            <a:endParaRPr kumimoji="0" lang="en-US" sz="11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697646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rgbClr val="3366CC"/>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fine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4" name="Right Arrow 3"/>
          <p:cNvSpPr/>
          <p:nvPr/>
        </p:nvSpPr>
        <p:spPr bwMode="auto">
          <a:xfrm>
            <a:off x="2146450" y="4928136"/>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851080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http://www.crystalinks.com/greekart.html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8436" name="Picture 4" descr="http://www.crystalinks.com/gkdisc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30" y="580571"/>
            <a:ext cx="3843397" cy="58852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8265" y="5488073"/>
            <a:ext cx="1783502" cy="64633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Discus Thrower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itchFamily="34" charset="0"/>
                <a:ea typeface="+mn-ea"/>
                <a:cs typeface="+mn-cs"/>
              </a:rPr>
              <a:t>ca.</a:t>
            </a: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 460 B.C. </a:t>
            </a:r>
          </a:p>
        </p:txBody>
      </p:sp>
    </p:spTree>
    <p:extLst>
      <p:ext uri="{BB962C8B-B14F-4D97-AF65-F5344CB8AC3E}">
        <p14:creationId xmlns:p14="http://schemas.microsoft.com/office/powerpoint/2010/main" val="223336338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a:xfrm>
          <a:off x="0" y="0"/>
          <a:ext cx="0" cy="0"/>
          <a:chOff x="0" y="0"/>
          <a:chExt cx="0" cy="0"/>
        </a:xfrm>
      </p:grpSpPr>
      <p:pic>
        <p:nvPicPr>
          <p:cNvPr id="1026" name="Picture 2" descr="https://upload.wikimedia.org/wikipedia/commons/thumb/b/bb/Boxers_Staatliche_Antikensammlungen_1541.jpg/800px-Boxers_Staatliche_Antikensammlungen_15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485" y="662529"/>
            <a:ext cx="4194629" cy="6172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78856" y="6545940"/>
            <a:ext cx="6371772" cy="21544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https://en.wikipedia.org/wiki/Ancient_Greek_architecture#/media/File:Boxers_Staatliche_Antikensammlungen_1541.jpg</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Rectangle 1"/>
          <p:cNvSpPr/>
          <p:nvPr/>
        </p:nvSpPr>
        <p:spPr>
          <a:xfrm>
            <a:off x="4318000" y="5341022"/>
            <a:ext cx="4572000" cy="92333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Black figure </a:t>
            </a:r>
            <a:r>
              <a:rPr kumimoji="0" lang="en-US" sz="1800" b="0" i="1" u="none" strike="noStrike" kern="1200" cap="none" spc="0" normalizeH="0" baseline="0" noProof="0" dirty="0">
                <a:ln>
                  <a:noFill/>
                </a:ln>
                <a:solidFill>
                  <a:srgbClr val="000000"/>
                </a:solidFill>
                <a:effectLst/>
                <a:uLnTx/>
                <a:uFillTx/>
                <a:latin typeface="Arial" pitchFamily="34" charset="0"/>
                <a:ea typeface="+mn-ea"/>
                <a:cs typeface="+mn-cs"/>
              </a:rPr>
              <a:t>Amphora</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rPr>
              <a:t>Atalante</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 painter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500-490 B.C.</a:t>
            </a:r>
          </a:p>
        </p:txBody>
      </p:sp>
    </p:spTree>
    <p:extLst>
      <p:ext uri="{BB962C8B-B14F-4D97-AF65-F5344CB8AC3E}">
        <p14:creationId xmlns:p14="http://schemas.microsoft.com/office/powerpoint/2010/main" val="38851029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6" name="TextBox 5"/>
          <p:cNvSpPr txBox="1">
            <a:spLocks noChangeArrowheads="1"/>
          </p:cNvSpPr>
          <p:nvPr/>
        </p:nvSpPr>
        <p:spPr bwMode="auto">
          <a:xfrm>
            <a:off x="667656"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t>architecture </a:t>
            </a:r>
            <a:br>
              <a:rPr kumimoji="0" lang="en-US" sz="40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(sometimes)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
        <p:nvSpPr>
          <p:cNvPr id="7" name="Right Arrow 6"/>
          <p:cNvSpPr/>
          <p:nvPr/>
        </p:nvSpPr>
        <p:spPr bwMode="auto">
          <a:xfrm>
            <a:off x="1694060" y="4947385"/>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9695964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197"/>
            <a:ext cx="91440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0" y="6624863"/>
            <a:ext cx="4572000" cy="215444"/>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https://en.wikipedia.org/wiki/Ancient_Greek_architecture#/media/File:O_Partenon_de_Atenas.jpg</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0787011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cultural symbols . . .</a:t>
            </a:r>
          </a:p>
        </p:txBody>
      </p:sp>
      <p:sp>
        <p:nvSpPr>
          <p:cNvPr id="4" name="Right Arrow 3"/>
          <p:cNvSpPr/>
          <p:nvPr/>
        </p:nvSpPr>
        <p:spPr bwMode="auto">
          <a:xfrm>
            <a:off x="2358196" y="5274647"/>
            <a:ext cx="1309036" cy="423512"/>
          </a:xfrm>
          <a:prstGeom prst="rightArrow">
            <a:avLst/>
          </a:prstGeom>
          <a:solidFill>
            <a:srgbClr val="FFFFFF"/>
          </a:solid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2082571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rgbClr val="0070C0"/>
        </a:solidFill>
        <a:effectLst/>
      </p:bgPr>
    </p:bg>
    <p:spTree>
      <p:nvGrpSpPr>
        <p:cNvPr id="1" name=""/>
        <p:cNvGrpSpPr/>
        <p:nvPr/>
      </p:nvGrpSpPr>
      <p:grpSpPr>
        <a:xfrm>
          <a:off x="0" y="0"/>
          <a:ext cx="0" cy="0"/>
          <a:chOff x="0" y="0"/>
          <a:chExt cx="0" cy="0"/>
        </a:xfrm>
      </p:grpSpPr>
      <p:sp>
        <p:nvSpPr>
          <p:cNvPr id="40963" name="Rectangle 2"/>
          <p:cNvSpPr txBox="1">
            <a:spLocks noChangeArrowheads="1"/>
          </p:cNvSpPr>
          <p:nvPr/>
        </p:nvSpPr>
        <p:spPr bwMode="auto">
          <a:xfrm>
            <a:off x="457200" y="406071"/>
            <a:ext cx="8229600" cy="406734"/>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BADDE1"/>
                </a:solidFill>
                <a:effectLst/>
                <a:uLnTx/>
                <a:uFillTx/>
                <a:latin typeface="Arial" pitchFamily="34" charset="0"/>
                <a:ea typeface="+mn-ea"/>
                <a:cs typeface="+mn-cs"/>
              </a:rPr>
              <a:t>The Concept of Culture</a:t>
            </a:r>
          </a:p>
        </p:txBody>
      </p:sp>
      <p:sp>
        <p:nvSpPr>
          <p:cNvPr id="5" name="TextBox 4"/>
          <p:cNvSpPr txBox="1">
            <a:spLocks noChangeArrowheads="1"/>
          </p:cNvSpPr>
          <p:nvPr/>
        </p:nvSpPr>
        <p:spPr bwMode="auto">
          <a:xfrm>
            <a:off x="667658" y="1407902"/>
            <a:ext cx="7784196" cy="5138042"/>
          </a:xfrm>
          <a:prstGeom prst="rect">
            <a:avLst/>
          </a:prstGeom>
          <a:solidFill>
            <a:schemeClr val="bg1"/>
          </a:solidFill>
          <a:ln w="76200">
            <a:solidFill>
              <a:srgbClr val="FFC000"/>
            </a:solidFill>
            <a:miter lim="800000"/>
            <a:headEnd/>
            <a:tailEnd/>
          </a:ln>
        </p:spPr>
        <p:txBody>
          <a:bodyPr lIns="228600" tIns="228600" rIns="228600" bIns="22860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local groups </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err="1">
                <a:ln>
                  <a:noFill/>
                </a:ln>
                <a:solidFill>
                  <a:srgbClr val="FF1B36"/>
                </a:solidFill>
                <a:effectLst/>
                <a:uLnTx/>
                <a:uFillTx/>
                <a:latin typeface="Verdana" pitchFamily="34" charset="0"/>
                <a:ea typeface="+mn-ea"/>
                <a:cs typeface="+mn-cs"/>
              </a:rPr>
              <a:t>microcultures</a:t>
            </a:r>
            <a:r>
              <a:rPr kumimoji="0" lang="en-US" sz="2800" b="1" i="0" u="none" strike="noStrike" kern="1200" cap="none" spc="0" normalizeH="0" baseline="0" noProof="0" dirty="0">
                <a:ln>
                  <a:noFill/>
                </a:ln>
                <a:solidFill>
                  <a:srgbClr val="FF1B36"/>
                </a:solidFill>
                <a:effectLst/>
                <a:uLnTx/>
                <a:uFillTx/>
                <a:latin typeface="Verdan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generally strive to preserve their cultural identity with . .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food</a:t>
            </a:r>
            <a:b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b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clothing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ritual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music, dance, and other arts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itchFamily="34" charset="0"/>
                <a:ea typeface="+mn-ea"/>
                <a:cs typeface="+mn-cs"/>
              </a:rPr>
              <a:t>language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cultural symbols . . .</a:t>
            </a:r>
          </a:p>
        </p:txBody>
      </p:sp>
    </p:spTree>
    <p:extLst>
      <p:ext uri="{BB962C8B-B14F-4D97-AF65-F5344CB8AC3E}">
        <p14:creationId xmlns:p14="http://schemas.microsoft.com/office/powerpoint/2010/main" val="785010437"/>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7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17934</TotalTime>
  <Words>7768</Words>
  <Application>Microsoft Office PowerPoint</Application>
  <PresentationFormat>On-screen Show (4:3)</PresentationFormat>
  <Paragraphs>1379</Paragraphs>
  <Slides>287</Slides>
  <Notes>110</Notes>
  <HiddenSlides>2</HiddenSlides>
  <MMClips>0</MMClips>
  <ScaleCrop>false</ScaleCrop>
  <HeadingPairs>
    <vt:vector size="6" baseType="variant">
      <vt:variant>
        <vt:lpstr>Fonts Used</vt:lpstr>
      </vt:variant>
      <vt:variant>
        <vt:i4>10</vt:i4>
      </vt:variant>
      <vt:variant>
        <vt:lpstr>Theme</vt:lpstr>
      </vt:variant>
      <vt:variant>
        <vt:i4>16</vt:i4>
      </vt:variant>
      <vt:variant>
        <vt:lpstr>Slide Titles</vt:lpstr>
      </vt:variant>
      <vt:variant>
        <vt:i4>287</vt:i4>
      </vt:variant>
    </vt:vector>
  </HeadingPairs>
  <TitlesOfParts>
    <vt:vector size="313" baseType="lpstr">
      <vt:lpstr>Arial</vt:lpstr>
      <vt:lpstr>Arial Black</vt:lpstr>
      <vt:lpstr>Arial Narrow</vt:lpstr>
      <vt:lpstr>Brush Script MT</vt:lpstr>
      <vt:lpstr>Calibri</vt:lpstr>
      <vt:lpstr>Monotype Sorts</vt:lpstr>
      <vt:lpstr>Tahoma</vt:lpstr>
      <vt:lpstr>Times New Roman</vt:lpstr>
      <vt:lpstr>Verdana</vt:lpstr>
      <vt:lpstr>Wingdings</vt:lpstr>
      <vt:lpstr>Default Design</vt:lpstr>
      <vt:lpstr>1_Default Design</vt:lpstr>
      <vt:lpstr>2_Default Design</vt:lpstr>
      <vt:lpstr>22_Default Design</vt:lpstr>
      <vt:lpstr>8_Default Design</vt:lpstr>
      <vt:lpstr>28_Default Design</vt:lpstr>
      <vt:lpstr>39_Default Design</vt:lpstr>
      <vt:lpstr>27_Default Design</vt:lpstr>
      <vt:lpstr>Blends</vt:lpstr>
      <vt:lpstr>6_Default Design</vt:lpstr>
      <vt:lpstr>16_Default Design</vt:lpstr>
      <vt:lpstr>26_Default Design</vt:lpstr>
      <vt:lpstr>35_Default Design</vt:lpstr>
      <vt:lpstr>28_Contemporary Portrait</vt:lpstr>
      <vt:lpstr>Office Theme</vt:lpstr>
      <vt:lpstr>3_Contemporary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Concept of Culture</vt:lpstr>
      <vt:lpstr>The Concept of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1156</cp:revision>
  <cp:lastPrinted>2000-04-06T19:51:41Z</cp:lastPrinted>
  <dcterms:created xsi:type="dcterms:W3CDTF">2000-03-27T15:46:35Z</dcterms:created>
  <dcterms:modified xsi:type="dcterms:W3CDTF">2023-12-24T04:39:44Z</dcterms:modified>
</cp:coreProperties>
</file>