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9" r:id="rId1"/>
    <p:sldMasterId id="2147484922" r:id="rId2"/>
    <p:sldMasterId id="2147485623" r:id="rId3"/>
    <p:sldMasterId id="2147485683" r:id="rId4"/>
    <p:sldMasterId id="2147486127" r:id="rId5"/>
    <p:sldMasterId id="2147486163" r:id="rId6"/>
    <p:sldMasterId id="2147486247" r:id="rId7"/>
    <p:sldMasterId id="2147486259" r:id="rId8"/>
  </p:sldMasterIdLst>
  <p:notesMasterIdLst>
    <p:notesMasterId r:id="rId69"/>
  </p:notesMasterIdLst>
  <p:handoutMasterIdLst>
    <p:handoutMasterId r:id="rId70"/>
  </p:handoutMasterIdLst>
  <p:sldIdLst>
    <p:sldId id="1677" r:id="rId9"/>
    <p:sldId id="3320" r:id="rId10"/>
    <p:sldId id="3322" r:id="rId11"/>
    <p:sldId id="3323" r:id="rId12"/>
    <p:sldId id="3324" r:id="rId13"/>
    <p:sldId id="4070" r:id="rId14"/>
    <p:sldId id="3629" r:id="rId15"/>
    <p:sldId id="3634" r:id="rId16"/>
    <p:sldId id="3635" r:id="rId17"/>
    <p:sldId id="4073" r:id="rId18"/>
    <p:sldId id="3637" r:id="rId19"/>
    <p:sldId id="3638" r:id="rId20"/>
    <p:sldId id="3639" r:id="rId21"/>
    <p:sldId id="3640" r:id="rId22"/>
    <p:sldId id="3641" r:id="rId23"/>
    <p:sldId id="3642" r:id="rId24"/>
    <p:sldId id="3643" r:id="rId25"/>
    <p:sldId id="3644" r:id="rId26"/>
    <p:sldId id="3680" r:id="rId27"/>
    <p:sldId id="3645" r:id="rId28"/>
    <p:sldId id="3646" r:id="rId29"/>
    <p:sldId id="3647" r:id="rId30"/>
    <p:sldId id="3648" r:id="rId31"/>
    <p:sldId id="3649" r:id="rId32"/>
    <p:sldId id="3650" r:id="rId33"/>
    <p:sldId id="3651" r:id="rId34"/>
    <p:sldId id="3652" r:id="rId35"/>
    <p:sldId id="3653" r:id="rId36"/>
    <p:sldId id="4060" r:id="rId37"/>
    <p:sldId id="4071" r:id="rId38"/>
    <p:sldId id="3660" r:id="rId39"/>
    <p:sldId id="3661" r:id="rId40"/>
    <p:sldId id="3662" r:id="rId41"/>
    <p:sldId id="3663" r:id="rId42"/>
    <p:sldId id="3664" r:id="rId43"/>
    <p:sldId id="3665" r:id="rId44"/>
    <p:sldId id="3666" r:id="rId45"/>
    <p:sldId id="3667" r:id="rId46"/>
    <p:sldId id="3668" r:id="rId47"/>
    <p:sldId id="3669" r:id="rId48"/>
    <p:sldId id="4074" r:id="rId49"/>
    <p:sldId id="3670" r:id="rId50"/>
    <p:sldId id="3671" r:id="rId51"/>
    <p:sldId id="3672" r:id="rId52"/>
    <p:sldId id="3673" r:id="rId53"/>
    <p:sldId id="3674" r:id="rId54"/>
    <p:sldId id="3675" r:id="rId55"/>
    <p:sldId id="3676" r:id="rId56"/>
    <p:sldId id="3677" r:id="rId57"/>
    <p:sldId id="3678" r:id="rId58"/>
    <p:sldId id="4072" r:id="rId59"/>
    <p:sldId id="4064" r:id="rId60"/>
    <p:sldId id="4065" r:id="rId61"/>
    <p:sldId id="4066" r:id="rId62"/>
    <p:sldId id="4052" r:id="rId63"/>
    <p:sldId id="4075" r:id="rId64"/>
    <p:sldId id="4068" r:id="rId65"/>
    <p:sldId id="4069" r:id="rId66"/>
    <p:sldId id="3327" r:id="rId67"/>
    <p:sldId id="3630" r:id="rId6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583"/>
    <a:srgbClr val="000000"/>
    <a:srgbClr val="FFFFFF"/>
    <a:srgbClr val="0070C0"/>
    <a:srgbClr val="FFD961"/>
    <a:srgbClr val="BADDE1"/>
    <a:srgbClr val="FFFFCD"/>
    <a:srgbClr val="FFFFAF"/>
    <a:srgbClr val="000600"/>
    <a:srgbClr val="91E3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15" autoAdjust="0"/>
    <p:restoredTop sz="94660"/>
  </p:normalViewPr>
  <p:slideViewPr>
    <p:cSldViewPr snapToGrid="0">
      <p:cViewPr>
        <p:scale>
          <a:sx n="66" d="100"/>
          <a:sy n="66" d="100"/>
        </p:scale>
        <p:origin x="1020" y="148"/>
      </p:cViewPr>
      <p:guideLst>
        <p:guide orient="horz" pos="2103"/>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800"/>
    </p:cViewPr>
  </p:sorterViewPr>
  <p:notesViewPr>
    <p:cSldViewPr snapToGrid="0">
      <p:cViewPr varScale="1">
        <p:scale>
          <a:sx n="37" d="100"/>
          <a:sy n="37" d="100"/>
        </p:scale>
        <p:origin x="-147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8FEB9EEB-AC0C-41B8-84E9-0373B1DA916C}" type="slidenum">
              <a:rPr lang="en-US"/>
              <a:pPr>
                <a:defRPr/>
              </a:pPr>
              <a:t>‹#›</a:t>
            </a:fld>
            <a:endParaRPr lang="en-US"/>
          </a:p>
        </p:txBody>
      </p:sp>
    </p:spTree>
    <p:extLst>
      <p:ext uri="{BB962C8B-B14F-4D97-AF65-F5344CB8AC3E}">
        <p14:creationId xmlns:p14="http://schemas.microsoft.com/office/powerpoint/2010/main" val="234709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808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2273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0C47849C-5A47-4F1B-8347-87C15C111F98}" type="slidenum">
              <a:rPr lang="en-US"/>
              <a:pPr>
                <a:defRPr/>
              </a:pPr>
              <a:t>‹#›</a:t>
            </a:fld>
            <a:endParaRPr lang="en-US"/>
          </a:p>
        </p:txBody>
      </p:sp>
    </p:spTree>
    <p:extLst>
      <p:ext uri="{BB962C8B-B14F-4D97-AF65-F5344CB8AC3E}">
        <p14:creationId xmlns:p14="http://schemas.microsoft.com/office/powerpoint/2010/main" val="2113909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10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281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78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73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10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747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551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159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487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5148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799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A1FFA3F-0529-47EE-AF88-438232F16B2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C6797D-333A-4C39-B5D1-96373ADC429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CA95195-6071-4C8F-85D5-A9298C7D7ED4}"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292821-B1E5-4D3E-ABF9-D495292D418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2532446-A9E8-4F0F-A87F-856B24F33D88}"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1BE6C5-F862-431A-A625-9D1A8DC307DE}"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2E96AE-28E5-4C2B-814A-AC280434BAE7}"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94B4F53-C1EF-4049-9C80-91A8783D320A}"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063A11C-B25D-46F8-B798-36A813BEB91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4ECC4B-5B79-4AE2-AF62-15C7F2F1D6B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7806D5-08C1-41C8-BE9F-898D222DB95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54"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8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307202"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20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9B949A82-6A3C-4E31-85C2-4E862D74151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7C9A2A-CAB2-4BF9-B4D9-39B42C5B9E03}"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FAD22-7A8B-4D4A-A7F3-EBD26704469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3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72"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40E61-5E41-4C59-AEEC-F8CC797E9C4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A9164-903E-42E2-BF78-DCB383641F1D}"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A17F5E-362E-414C-99DC-70A48150DEAE}"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D10D82-8482-4D6F-A7DA-B7B9BF571775}"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2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19B19-5454-4893-9B4C-CA613B09A662}"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F62408-86DB-468F-B1A0-B8CC21D1A3D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88365-24E9-4185-A3D8-3C3C28A392D7}"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8C24A-3B56-4F59-8404-FBC5C7B292A4}"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extLst>
      <p:ext uri="{BB962C8B-B14F-4D97-AF65-F5344CB8AC3E}">
        <p14:creationId xmlns:p14="http://schemas.microsoft.com/office/powerpoint/2010/main" val="188727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extLst>
      <p:ext uri="{BB962C8B-B14F-4D97-AF65-F5344CB8AC3E}">
        <p14:creationId xmlns:p14="http://schemas.microsoft.com/office/powerpoint/2010/main" val="3663287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extLst>
      <p:ext uri="{BB962C8B-B14F-4D97-AF65-F5344CB8AC3E}">
        <p14:creationId xmlns:p14="http://schemas.microsoft.com/office/powerpoint/2010/main" val="806685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extLst>
      <p:ext uri="{BB962C8B-B14F-4D97-AF65-F5344CB8AC3E}">
        <p14:creationId xmlns:p14="http://schemas.microsoft.com/office/powerpoint/2010/main" val="346130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extLst>
      <p:ext uri="{BB962C8B-B14F-4D97-AF65-F5344CB8AC3E}">
        <p14:creationId xmlns:p14="http://schemas.microsoft.com/office/powerpoint/2010/main" val="25123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extLst>
      <p:ext uri="{BB962C8B-B14F-4D97-AF65-F5344CB8AC3E}">
        <p14:creationId xmlns:p14="http://schemas.microsoft.com/office/powerpoint/2010/main" val="133267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extLst>
      <p:ext uri="{BB962C8B-B14F-4D97-AF65-F5344CB8AC3E}">
        <p14:creationId xmlns:p14="http://schemas.microsoft.com/office/powerpoint/2010/main" val="99019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extLst>
      <p:ext uri="{BB962C8B-B14F-4D97-AF65-F5344CB8AC3E}">
        <p14:creationId xmlns:p14="http://schemas.microsoft.com/office/powerpoint/2010/main" val="2996822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extLst>
      <p:ext uri="{BB962C8B-B14F-4D97-AF65-F5344CB8AC3E}">
        <p14:creationId xmlns:p14="http://schemas.microsoft.com/office/powerpoint/2010/main" val="2536551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extLst>
      <p:ext uri="{BB962C8B-B14F-4D97-AF65-F5344CB8AC3E}">
        <p14:creationId xmlns:p14="http://schemas.microsoft.com/office/powerpoint/2010/main" val="1316635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extLst>
      <p:ext uri="{BB962C8B-B14F-4D97-AF65-F5344CB8AC3E}">
        <p14:creationId xmlns:p14="http://schemas.microsoft.com/office/powerpoint/2010/main" val="2434807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D5A15-DD98-4E06-84A4-CC8985EED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590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2CCBB-B48C-4688-AA99-401A53C4B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11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26867-E981-479C-B990-1C00008F9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271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5463DA-9758-4977-9A58-FCAC9CABD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18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FF9779-67C1-45C2-BCA9-C99A5D6DC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785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FA063-A919-4412-A0B8-603E388762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551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D1D87F-5718-472C-969E-198112277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6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6BF5D3-0594-4D90-8AFF-B8BB576B8A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0406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058C3-CB48-408C-ABE9-3868B06DC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47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1F76E6-6999-4AF9-B9E9-6DAB290D2F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240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1" y="274659"/>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C201C-3D4C-47EC-825F-FA435D916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738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85A28EB6-E1E6-4901-9BFC-9593594DB132}" type="slidenum">
              <a:rPr lang="en-US"/>
              <a:pPr>
                <a:defRPr/>
              </a:pPr>
              <a:t>‹#›</a:t>
            </a:fld>
            <a:endParaRPr lang="en-US"/>
          </a:p>
        </p:txBody>
      </p:sp>
    </p:spTree>
    <p:extLst>
      <p:ext uri="{BB962C8B-B14F-4D97-AF65-F5344CB8AC3E}">
        <p14:creationId xmlns:p14="http://schemas.microsoft.com/office/powerpoint/2010/main" val="15627712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F4E95-4030-4B13-95ED-B7DE7D230E48}" type="slidenum">
              <a:rPr lang="en-US"/>
              <a:pPr>
                <a:defRPr/>
              </a:pPr>
              <a:t>‹#›</a:t>
            </a:fld>
            <a:endParaRPr lang="en-US"/>
          </a:p>
        </p:txBody>
      </p:sp>
    </p:spTree>
    <p:extLst>
      <p:ext uri="{BB962C8B-B14F-4D97-AF65-F5344CB8AC3E}">
        <p14:creationId xmlns:p14="http://schemas.microsoft.com/office/powerpoint/2010/main" val="269579532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7E3EF-EB0C-4190-B113-4ECC8EECF720}" type="slidenum">
              <a:rPr lang="en-US"/>
              <a:pPr>
                <a:defRPr/>
              </a:pPr>
              <a:t>‹#›</a:t>
            </a:fld>
            <a:endParaRPr lang="en-US"/>
          </a:p>
        </p:txBody>
      </p:sp>
    </p:spTree>
    <p:extLst>
      <p:ext uri="{BB962C8B-B14F-4D97-AF65-F5344CB8AC3E}">
        <p14:creationId xmlns:p14="http://schemas.microsoft.com/office/powerpoint/2010/main" val="1920496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0"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4"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812E7-FB6A-41B7-9634-E4FACA7A7684}" type="slidenum">
              <a:rPr lang="en-US"/>
              <a:pPr>
                <a:defRPr/>
              </a:pPr>
              <a:t>‹#›</a:t>
            </a:fld>
            <a:endParaRPr lang="en-US"/>
          </a:p>
        </p:txBody>
      </p:sp>
    </p:spTree>
    <p:extLst>
      <p:ext uri="{BB962C8B-B14F-4D97-AF65-F5344CB8AC3E}">
        <p14:creationId xmlns:p14="http://schemas.microsoft.com/office/powerpoint/2010/main" val="86059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9434C8-76C7-4C34-8942-32F9323034C9}" type="slidenum">
              <a:rPr lang="en-US"/>
              <a:pPr>
                <a:defRPr/>
              </a:pPr>
              <a:t>‹#›</a:t>
            </a:fld>
            <a:endParaRPr lang="en-US"/>
          </a:p>
        </p:txBody>
      </p:sp>
    </p:spTree>
    <p:extLst>
      <p:ext uri="{BB962C8B-B14F-4D97-AF65-F5344CB8AC3E}">
        <p14:creationId xmlns:p14="http://schemas.microsoft.com/office/powerpoint/2010/main" val="42876729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E05AC-D992-4A4E-8133-C26187880165}" type="slidenum">
              <a:rPr lang="en-US"/>
              <a:pPr>
                <a:defRPr/>
              </a:pPr>
              <a:t>‹#›</a:t>
            </a:fld>
            <a:endParaRPr lang="en-US"/>
          </a:p>
        </p:txBody>
      </p:sp>
    </p:spTree>
    <p:extLst>
      <p:ext uri="{BB962C8B-B14F-4D97-AF65-F5344CB8AC3E}">
        <p14:creationId xmlns:p14="http://schemas.microsoft.com/office/powerpoint/2010/main" val="2152881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AC0180-7176-4CA4-86C8-30CCA401938D}" type="slidenum">
              <a:rPr lang="en-US"/>
              <a:pPr>
                <a:defRPr/>
              </a:pPr>
              <a:t>‹#›</a:t>
            </a:fld>
            <a:endParaRPr lang="en-US"/>
          </a:p>
        </p:txBody>
      </p:sp>
    </p:spTree>
    <p:extLst>
      <p:ext uri="{BB962C8B-B14F-4D97-AF65-F5344CB8AC3E}">
        <p14:creationId xmlns:p14="http://schemas.microsoft.com/office/powerpoint/2010/main" val="301568791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31615A-30C7-42F7-A5EF-BCAEB279CB96}" type="slidenum">
              <a:rPr lang="en-US"/>
              <a:pPr>
                <a:defRPr/>
              </a:pPr>
              <a:t>‹#›</a:t>
            </a:fld>
            <a:endParaRPr lang="en-US"/>
          </a:p>
        </p:txBody>
      </p:sp>
    </p:spTree>
    <p:extLst>
      <p:ext uri="{BB962C8B-B14F-4D97-AF65-F5344CB8AC3E}">
        <p14:creationId xmlns:p14="http://schemas.microsoft.com/office/powerpoint/2010/main" val="32735404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BDAEE-5402-49CB-B223-536FA1C9949C}" type="slidenum">
              <a:rPr lang="en-US"/>
              <a:pPr>
                <a:defRPr/>
              </a:pPr>
              <a:t>‹#›</a:t>
            </a:fld>
            <a:endParaRPr lang="en-US"/>
          </a:p>
        </p:txBody>
      </p:sp>
    </p:spTree>
    <p:extLst>
      <p:ext uri="{BB962C8B-B14F-4D97-AF65-F5344CB8AC3E}">
        <p14:creationId xmlns:p14="http://schemas.microsoft.com/office/powerpoint/2010/main" val="131304045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80842-A27C-4F93-8640-4F03BEB559E2}" type="slidenum">
              <a:rPr lang="en-US"/>
              <a:pPr>
                <a:defRPr/>
              </a:pPr>
              <a:t>‹#›</a:t>
            </a:fld>
            <a:endParaRPr lang="en-US"/>
          </a:p>
        </p:txBody>
      </p:sp>
    </p:spTree>
    <p:extLst>
      <p:ext uri="{BB962C8B-B14F-4D97-AF65-F5344CB8AC3E}">
        <p14:creationId xmlns:p14="http://schemas.microsoft.com/office/powerpoint/2010/main" val="9948822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11"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D5420-EEED-4EB7-878F-9FB375E4F24C}" type="slidenum">
              <a:rPr lang="en-US"/>
              <a:pPr>
                <a:defRPr/>
              </a:pPr>
              <a:t>‹#›</a:t>
            </a:fld>
            <a:endParaRPr lang="en-US"/>
          </a:p>
        </p:txBody>
      </p:sp>
    </p:spTree>
    <p:extLst>
      <p:ext uri="{BB962C8B-B14F-4D97-AF65-F5344CB8AC3E}">
        <p14:creationId xmlns:p14="http://schemas.microsoft.com/office/powerpoint/2010/main" val="9305828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42191218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6042339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12765154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0"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365678778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362353375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31237861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16711817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67907296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155017032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119332768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7"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1534799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3F1196D-6E90-4168-86F8-F84964D13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rtl="0" fontAlgn="base">
              <a:spcAft>
                <a:spcPct val="0"/>
              </a:spcAft>
              <a:defRPr/>
            </a:pPr>
            <a:endParaRPr lang="en-US" kern="1200">
              <a:solidFill>
                <a:srgbClr val="000000"/>
              </a:solidFill>
              <a:latin typeface="Arial"/>
              <a:ea typeface="+mn-ea"/>
              <a:cs typeface="+mn-cs"/>
            </a:endParaRPr>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rtl="0" fontAlgn="base">
              <a:spcAft>
                <a:spcPct val="0"/>
              </a:spcAft>
              <a:defRPr/>
            </a:pPr>
            <a:endParaRPr lang="en-US" kern="1200">
              <a:solidFill>
                <a:srgbClr val="000000"/>
              </a:solidFill>
              <a:latin typeface="Arial"/>
              <a:ea typeface="+mn-ea"/>
              <a:cs typeface="+mn-cs"/>
            </a:endParaRPr>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rtl="0" fontAlgn="base">
              <a:spcAft>
                <a:spcPct val="0"/>
              </a:spcAft>
              <a:defRPr/>
            </a:pPr>
            <a:fld id="{0F60B05A-8A16-494C-9CA8-394F783BFA15}" type="slidenum">
              <a:rPr lang="en-US" kern="1200">
                <a:solidFill>
                  <a:srgbClr val="000000"/>
                </a:solidFill>
                <a:latin typeface="Arial"/>
                <a:ea typeface="+mn-ea"/>
                <a:cs typeface="+mn-cs"/>
              </a:rPr>
              <a:pPr rtl="0" fontAlgn="base">
                <a:spcAft>
                  <a:spcPct val="0"/>
                </a:spcAft>
                <a:defRPr/>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59"/>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618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defRPr>
            </a:lvl1pPr>
          </a:lstStyle>
          <a:p>
            <a:pPr>
              <a:defRPr/>
            </a:pPr>
            <a:fld id="{C6753CBE-FBD0-437F-BE24-0703D52F95C0}" type="slidenum">
              <a:rPr lang="en-US">
                <a:solidFill>
                  <a:srgbClr val="5E574E"/>
                </a:solidFill>
                <a:latin typeface="Arial" charset="0"/>
              </a:rPr>
              <a:pPr>
                <a:defRPr/>
              </a:pPr>
              <a:t>‹#›</a:t>
            </a:fld>
            <a:endParaRPr lang="en-US">
              <a:solidFill>
                <a:srgbClr val="5E574E"/>
              </a:solidFill>
              <a:latin typeface="Arial" charset="0"/>
            </a:endParaRPr>
          </a:p>
        </p:txBody>
      </p:sp>
      <p:pic>
        <p:nvPicPr>
          <p:cNvPr id="1331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27"/>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solidFill>
                  <a:srgbClr val="000000"/>
                </a:solidFill>
                <a:latin typeface="Arial" charset="0"/>
              </a:defRPr>
            </a:lvl1pPr>
          </a:lstStyle>
          <a:p>
            <a:pPr>
              <a:defRPr/>
            </a:pPr>
            <a:fld id="{03F1196D-6E90-4168-86F8-F84964D1395F}" type="slidenum">
              <a:rPr lang="en-US"/>
              <a:pPr>
                <a:defRPr/>
              </a:pPr>
              <a:t>‹#›</a:t>
            </a:fld>
            <a:endParaRPr lang="en-US"/>
          </a:p>
        </p:txBody>
      </p:sp>
    </p:spTree>
    <p:extLst>
      <p:ext uri="{BB962C8B-B14F-4D97-AF65-F5344CB8AC3E}">
        <p14:creationId xmlns:p14="http://schemas.microsoft.com/office/powerpoint/2010/main" val="1605554414"/>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vl1pPr>
          </a:lstStyle>
          <a:p>
            <a:pPr>
              <a:defRPr/>
            </a:pPr>
            <a:endParaRPr lang="en-US">
              <a:solidFill>
                <a:srgbClr val="000000"/>
              </a:solidFill>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vl1pPr>
          </a:lstStyle>
          <a:p>
            <a:pPr>
              <a:defRPr/>
            </a:pPr>
            <a:endParaRPr lang="en-US">
              <a:solidFill>
                <a:srgbClr val="000000"/>
              </a:solidFill>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vl1pPr>
          </a:lstStyle>
          <a:p>
            <a:pPr>
              <a:defRPr/>
            </a:pPr>
            <a:fld id="{9E51E057-6A53-4F59-9C55-C20B5AE82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587470"/>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244"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244"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244" i="0">
                <a:solidFill>
                  <a:srgbClr val="5E574E"/>
                </a:solidFill>
              </a:defRPr>
            </a:lvl1pPr>
          </a:lstStyle>
          <a:p>
            <a:pPr>
              <a:defRPr/>
            </a:pPr>
            <a:fld id="{CCF87610-BFC6-4AAB-A42E-C1AF2231250C}" type="slidenum">
              <a:rPr lang="en-US"/>
              <a:pPr>
                <a:defRPr/>
              </a:pPr>
              <a:t>‹#›</a:t>
            </a:fld>
            <a:endParaRPr lang="en-US"/>
          </a:p>
        </p:txBody>
      </p:sp>
      <p:pic>
        <p:nvPicPr>
          <p:cNvPr id="7475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71"/>
            <a:ext cx="8229600" cy="384175"/>
          </a:xfrm>
          <a:prstGeom prst="rect">
            <a:avLst/>
          </a:prstGeom>
          <a:noFill/>
          <a:ln w="9525">
            <a:noFill/>
            <a:miter lim="800000"/>
            <a:headEnd/>
            <a:tailEnd/>
          </a:ln>
        </p:spPr>
      </p:pic>
    </p:spTree>
    <p:extLst>
      <p:ext uri="{BB962C8B-B14F-4D97-AF65-F5344CB8AC3E}">
        <p14:creationId xmlns:p14="http://schemas.microsoft.com/office/powerpoint/2010/main" val="110299311"/>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Lst>
  <p:transition/>
  <p:txStyles>
    <p:titleStyle>
      <a:lvl1pPr algn="l" rtl="0" eaLnBrk="0" fontAlgn="base" hangingPunct="0">
        <a:spcBef>
          <a:spcPct val="0"/>
        </a:spcBef>
        <a:spcAft>
          <a:spcPct val="0"/>
        </a:spcAft>
        <a:defRPr kumimoji="1" sz="3556">
          <a:solidFill>
            <a:schemeClr val="tx2"/>
          </a:solidFill>
          <a:latin typeface="+mj-lt"/>
          <a:ea typeface="+mj-ea"/>
          <a:cs typeface="+mj-cs"/>
        </a:defRPr>
      </a:lvl1pPr>
      <a:lvl2pPr algn="l" rtl="0" eaLnBrk="0" fontAlgn="base" hangingPunct="0">
        <a:spcBef>
          <a:spcPct val="0"/>
        </a:spcBef>
        <a:spcAft>
          <a:spcPct val="0"/>
        </a:spcAft>
        <a:defRPr kumimoji="1" sz="3556">
          <a:solidFill>
            <a:schemeClr val="tx2"/>
          </a:solidFill>
          <a:latin typeface="Arial Black" pitchFamily="34" charset="0"/>
        </a:defRPr>
      </a:lvl2pPr>
      <a:lvl3pPr algn="l" rtl="0" eaLnBrk="0" fontAlgn="base" hangingPunct="0">
        <a:spcBef>
          <a:spcPct val="0"/>
        </a:spcBef>
        <a:spcAft>
          <a:spcPct val="0"/>
        </a:spcAft>
        <a:defRPr kumimoji="1" sz="3556">
          <a:solidFill>
            <a:schemeClr val="tx2"/>
          </a:solidFill>
          <a:latin typeface="Arial Black" pitchFamily="34" charset="0"/>
        </a:defRPr>
      </a:lvl3pPr>
      <a:lvl4pPr algn="l" rtl="0" eaLnBrk="0" fontAlgn="base" hangingPunct="0">
        <a:spcBef>
          <a:spcPct val="0"/>
        </a:spcBef>
        <a:spcAft>
          <a:spcPct val="0"/>
        </a:spcAft>
        <a:defRPr kumimoji="1" sz="3556">
          <a:solidFill>
            <a:schemeClr val="tx2"/>
          </a:solidFill>
          <a:latin typeface="Arial Black" pitchFamily="34" charset="0"/>
        </a:defRPr>
      </a:lvl4pPr>
      <a:lvl5pPr algn="l" rtl="0" eaLnBrk="0" fontAlgn="base" hangingPunct="0">
        <a:spcBef>
          <a:spcPct val="0"/>
        </a:spcBef>
        <a:spcAft>
          <a:spcPct val="0"/>
        </a:spcAft>
        <a:defRPr kumimoji="1" sz="3556">
          <a:solidFill>
            <a:schemeClr val="tx2"/>
          </a:solidFill>
          <a:latin typeface="Arial Black" pitchFamily="34" charset="0"/>
        </a:defRPr>
      </a:lvl5pPr>
      <a:lvl6pPr marL="406405" algn="l" rtl="0" fontAlgn="base">
        <a:spcBef>
          <a:spcPct val="0"/>
        </a:spcBef>
        <a:spcAft>
          <a:spcPct val="0"/>
        </a:spcAft>
        <a:defRPr kumimoji="1" sz="3556">
          <a:solidFill>
            <a:schemeClr val="tx2"/>
          </a:solidFill>
          <a:latin typeface="Arial Black" pitchFamily="34" charset="0"/>
        </a:defRPr>
      </a:lvl6pPr>
      <a:lvl7pPr marL="812810" algn="l" rtl="0" fontAlgn="base">
        <a:spcBef>
          <a:spcPct val="0"/>
        </a:spcBef>
        <a:spcAft>
          <a:spcPct val="0"/>
        </a:spcAft>
        <a:defRPr kumimoji="1" sz="3556">
          <a:solidFill>
            <a:schemeClr val="tx2"/>
          </a:solidFill>
          <a:latin typeface="Arial Black" pitchFamily="34" charset="0"/>
        </a:defRPr>
      </a:lvl7pPr>
      <a:lvl8pPr marL="1219215" algn="l" rtl="0" fontAlgn="base">
        <a:spcBef>
          <a:spcPct val="0"/>
        </a:spcBef>
        <a:spcAft>
          <a:spcPct val="0"/>
        </a:spcAft>
        <a:defRPr kumimoji="1" sz="3556">
          <a:solidFill>
            <a:schemeClr val="tx2"/>
          </a:solidFill>
          <a:latin typeface="Arial Black" pitchFamily="34" charset="0"/>
        </a:defRPr>
      </a:lvl8pPr>
      <a:lvl9pPr marL="1625620" algn="l" rtl="0" fontAlgn="base">
        <a:spcBef>
          <a:spcPct val="0"/>
        </a:spcBef>
        <a:spcAft>
          <a:spcPct val="0"/>
        </a:spcAft>
        <a:defRPr kumimoji="1" sz="3556">
          <a:solidFill>
            <a:schemeClr val="tx2"/>
          </a:solidFill>
          <a:latin typeface="Arial Black" pitchFamily="34" charset="0"/>
        </a:defRPr>
      </a:lvl9pPr>
    </p:titleStyle>
    <p:bodyStyle>
      <a:lvl1pPr marL="304804" indent="-304804" algn="l" rtl="0" eaLnBrk="0" fontAlgn="base" hangingPunct="0">
        <a:spcBef>
          <a:spcPct val="20000"/>
        </a:spcBef>
        <a:spcAft>
          <a:spcPct val="0"/>
        </a:spcAft>
        <a:buClr>
          <a:schemeClr val="accent2"/>
        </a:buClr>
        <a:buFont typeface="Monotype Sorts"/>
        <a:buChar char="z"/>
        <a:defRPr kumimoji="1"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accent2"/>
        </a:buClr>
        <a:buFont typeface="Monotype Sorts"/>
        <a:buChar char="y"/>
        <a:defRPr kumimoji="1" sz="2489">
          <a:solidFill>
            <a:schemeClr val="tx1"/>
          </a:solidFill>
          <a:latin typeface="+mn-lt"/>
        </a:defRPr>
      </a:lvl2pPr>
      <a:lvl3pPr marL="1016013" indent="-203203" algn="l" rtl="0" eaLnBrk="0" fontAlgn="base" hangingPunct="0">
        <a:spcBef>
          <a:spcPct val="20000"/>
        </a:spcBef>
        <a:spcAft>
          <a:spcPct val="0"/>
        </a:spcAft>
        <a:buClr>
          <a:schemeClr val="accent2"/>
        </a:buClr>
        <a:buFont typeface="Monotype Sorts"/>
        <a:buChar char="x"/>
        <a:defRPr kumimoji="1" sz="2133">
          <a:solidFill>
            <a:schemeClr val="tx1"/>
          </a:solidFill>
          <a:latin typeface="+mn-lt"/>
        </a:defRPr>
      </a:lvl3pPr>
      <a:lvl4pPr marL="1422418" indent="-203203" algn="l" rtl="0" eaLnBrk="0" fontAlgn="base" hangingPunct="0">
        <a:spcBef>
          <a:spcPct val="20000"/>
        </a:spcBef>
        <a:spcAft>
          <a:spcPct val="0"/>
        </a:spcAft>
        <a:buClr>
          <a:schemeClr val="accent2"/>
        </a:buClr>
        <a:buChar char="•"/>
        <a:defRPr kumimoji="1" sz="1778">
          <a:solidFill>
            <a:schemeClr val="tx1"/>
          </a:solidFill>
          <a:latin typeface="+mn-lt"/>
        </a:defRPr>
      </a:lvl4pPr>
      <a:lvl5pPr marL="1828823" indent="-203203" algn="l" rtl="0" eaLnBrk="0" fontAlgn="base" hangingPunct="0">
        <a:spcBef>
          <a:spcPct val="20000"/>
        </a:spcBef>
        <a:spcAft>
          <a:spcPct val="0"/>
        </a:spcAft>
        <a:buClr>
          <a:schemeClr val="accent2"/>
        </a:buClr>
        <a:buChar char="–"/>
        <a:defRPr kumimoji="1" sz="1778">
          <a:solidFill>
            <a:schemeClr val="tx1"/>
          </a:solidFill>
          <a:latin typeface="+mn-lt"/>
        </a:defRPr>
      </a:lvl5pPr>
      <a:lvl6pPr marL="2235228" indent="-203203" algn="l" rtl="0" fontAlgn="base">
        <a:spcBef>
          <a:spcPct val="20000"/>
        </a:spcBef>
        <a:spcAft>
          <a:spcPct val="0"/>
        </a:spcAft>
        <a:buClr>
          <a:schemeClr val="accent2"/>
        </a:buClr>
        <a:buChar char="–"/>
        <a:defRPr kumimoji="1" sz="1778">
          <a:solidFill>
            <a:schemeClr val="tx1"/>
          </a:solidFill>
          <a:latin typeface="+mn-lt"/>
        </a:defRPr>
      </a:lvl6pPr>
      <a:lvl7pPr marL="2641633" indent="-203203" algn="l" rtl="0" fontAlgn="base">
        <a:spcBef>
          <a:spcPct val="20000"/>
        </a:spcBef>
        <a:spcAft>
          <a:spcPct val="0"/>
        </a:spcAft>
        <a:buClr>
          <a:schemeClr val="accent2"/>
        </a:buClr>
        <a:buChar char="–"/>
        <a:defRPr kumimoji="1" sz="1778">
          <a:solidFill>
            <a:schemeClr val="tx1"/>
          </a:solidFill>
          <a:latin typeface="+mn-lt"/>
        </a:defRPr>
      </a:lvl7pPr>
      <a:lvl8pPr marL="3048038" indent="-203203" algn="l" rtl="0" fontAlgn="base">
        <a:spcBef>
          <a:spcPct val="20000"/>
        </a:spcBef>
        <a:spcAft>
          <a:spcPct val="0"/>
        </a:spcAft>
        <a:buClr>
          <a:schemeClr val="accent2"/>
        </a:buClr>
        <a:buChar char="–"/>
        <a:defRPr kumimoji="1" sz="1778">
          <a:solidFill>
            <a:schemeClr val="tx1"/>
          </a:solidFill>
          <a:latin typeface="+mn-lt"/>
        </a:defRPr>
      </a:lvl8pPr>
      <a:lvl9pPr marL="3454443" indent="-203203" algn="l" rtl="0" fontAlgn="base">
        <a:spcBef>
          <a:spcPct val="20000"/>
        </a:spcBef>
        <a:spcAft>
          <a:spcPct val="0"/>
        </a:spcAft>
        <a:buClr>
          <a:schemeClr val="accent2"/>
        </a:buClr>
        <a:buChar char="–"/>
        <a:defRPr kumimoji="1"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pPr>
                <a:defRPr/>
              </a:pPr>
              <a:t>‹#›</a:t>
            </a:fld>
            <a:endParaRPr lang="en-US"/>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63"/>
            <a:ext cx="8229600" cy="384175"/>
          </a:xfrm>
          <a:prstGeom prst="rect">
            <a:avLst/>
          </a:prstGeom>
          <a:noFill/>
          <a:ln w="9525">
            <a:noFill/>
            <a:miter lim="800000"/>
            <a:headEnd/>
            <a:tailEnd/>
          </a:ln>
        </p:spPr>
      </p:pic>
    </p:spTree>
    <p:extLst>
      <p:ext uri="{BB962C8B-B14F-4D97-AF65-F5344CB8AC3E}">
        <p14:creationId xmlns:p14="http://schemas.microsoft.com/office/powerpoint/2010/main" val="2745312798"/>
      </p:ext>
    </p:extLst>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2.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16180" y="4325779"/>
            <a:ext cx="8265404" cy="1569660"/>
          </a:xfrm>
          <a:prstGeom prst="rect">
            <a:avLst/>
          </a:prstGeom>
          <a:solidFill>
            <a:srgbClr val="D70000"/>
          </a:solid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Start deck in “Slide Show” mode,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and use your up/down arrow keys and/or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396821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1852512"/>
            <a:ext cx="6908800" cy="422679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Note two terms in the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C</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haracteristics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of A</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nthropology</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listing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0365860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Tree>
    <p:extLst>
      <p:ext uri="{BB962C8B-B14F-4D97-AF65-F5344CB8AC3E}">
        <p14:creationId xmlns:p14="http://schemas.microsoft.com/office/powerpoint/2010/main" val="29960377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4" name="Rectangle 3"/>
          <p:cNvSpPr/>
          <p:nvPr/>
        </p:nvSpPr>
        <p:spPr>
          <a:xfrm>
            <a:off x="811003" y="3817551"/>
            <a:ext cx="7895771" cy="923330"/>
          </a:xfrm>
          <a:prstGeom prst="rect">
            <a:avLst/>
          </a:prstGeom>
          <a:solidFill>
            <a:srgbClr val="FFFFFF"/>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pitchFamily="34" charset="0"/>
                <a:ea typeface="+mn-ea"/>
                <a:cs typeface="+mn-cs"/>
              </a:rPr>
              <a:t>what’s the difference?</a:t>
            </a:r>
            <a:endParaRPr kumimoji="0" lang="en-US" sz="5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168177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171939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6" name="TextBox 5"/>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8" name="Text Box 4"/>
          <p:cNvSpPr txBox="1">
            <a:spLocks noChangeArrowheads="1"/>
          </p:cNvSpPr>
          <p:nvPr/>
        </p:nvSpPr>
        <p:spPr bwMode="auto">
          <a:xfrm>
            <a:off x="899879" y="2514636"/>
            <a:ext cx="7315200" cy="2886944"/>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data gathering </a:t>
            </a:r>
            <a:r>
              <a:rPr kumimoji="0" lang="en-US" sz="3200" b="1" i="1" u="none" strike="noStrike" kern="1200" cap="none" spc="0" normalizeH="0" baseline="0" noProof="0" dirty="0">
                <a:ln>
                  <a:noFill/>
                </a:ln>
                <a:solidFill>
                  <a:srgbClr val="000000"/>
                </a:solidFill>
                <a:effectLst/>
                <a:uLnTx/>
                <a:uFillTx/>
                <a:latin typeface="Tahoma" pitchFamily="34" charset="0"/>
                <a:ea typeface="+mn-ea"/>
                <a:cs typeface="+mn-cs"/>
              </a:rPr>
              <a:t>technique —</a:t>
            </a: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 </a:t>
            </a:r>
            <a:b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participant observation</a:t>
            </a:r>
          </a:p>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(fieldwork)</a:t>
            </a:r>
          </a:p>
        </p:txBody>
      </p:sp>
    </p:spTree>
    <p:extLst>
      <p:ext uri="{BB962C8B-B14F-4D97-AF65-F5344CB8AC3E}">
        <p14:creationId xmlns:p14="http://schemas.microsoft.com/office/powerpoint/2010/main" val="24949165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65502"/>
            <a:ext cx="7315200" cy="3977640"/>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 but </a:t>
            </a: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mn-cs"/>
              </a:rPr>
              <a:t>“participant observation”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is a characteristic technique use by anthropologists, especially cultural anthropologists (ethnologists)</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764603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50987"/>
            <a:ext cx="7315200" cy="3998269"/>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BBE0E3"/>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but “participant observation” is a characteristic technique use by anthropologists, especially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cultural anthropologists</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r>
              <a:rPr kumimoji="0" lang="en-US" sz="3600" b="1" i="0" u="none" strike="noStrike" kern="1200" cap="none" spc="0" normalizeH="0" baseline="0" noProof="0" dirty="0">
                <a:ln>
                  <a:noFill/>
                </a:ln>
                <a:solidFill>
                  <a:srgbClr val="FF0000"/>
                </a:solidFill>
                <a:effectLst/>
                <a:uLnTx/>
                <a:uFillTx/>
                <a:latin typeface="Arial" pitchFamily="34" charset="0"/>
                <a:ea typeface="+mn-ea"/>
                <a:cs typeface="+mn-cs"/>
              </a:rPr>
              <a:t>ethnologists</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endPar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Box 6"/>
          <p:cNvSpPr txBox="1">
            <a:spLocks noChangeArrowheads="1"/>
          </p:cNvSpPr>
          <p:nvPr/>
        </p:nvSpPr>
        <p:spPr bwMode="auto">
          <a:xfrm>
            <a:off x="3502255" y="4276597"/>
            <a:ext cx="1620957" cy="646331"/>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NOTE:</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15413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764761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i="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5" name="TextBox 6"/>
          <p:cNvSpPr txBox="1">
            <a:spLocks noChangeArrowheads="1"/>
          </p:cNvSpPr>
          <p:nvPr/>
        </p:nvSpPr>
        <p:spPr bwMode="auto">
          <a:xfrm>
            <a:off x="4673391" y="3294948"/>
            <a:ext cx="3219151"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itchFamily="34" charset="0"/>
                <a:ea typeface="+mn-ea"/>
                <a:cs typeface="+mn-cs"/>
              </a:rPr>
              <a:t>  = approach</a:t>
            </a:r>
          </a:p>
        </p:txBody>
      </p:sp>
      <p:sp>
        <p:nvSpPr>
          <p:cNvPr id="10" name="TextBox 9"/>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11" name="Rectangle 10"/>
          <p:cNvSpPr/>
          <p:nvPr/>
        </p:nvSpPr>
        <p:spPr>
          <a:xfrm>
            <a:off x="4136571" y="4028218"/>
            <a:ext cx="4174699" cy="461665"/>
          </a:xfrm>
          <a:prstGeom prst="rect">
            <a:avLst/>
          </a:prstGeom>
          <a:solidFill>
            <a:schemeClr val="bg1"/>
          </a:solid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how you use information</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Up-Down Arrow 11"/>
          <p:cNvSpPr/>
          <p:nvPr/>
        </p:nvSpPr>
        <p:spPr bwMode="auto">
          <a:xfrm rot="1880826">
            <a:off x="3919645" y="3222804"/>
            <a:ext cx="406400" cy="2552764"/>
          </a:xfrm>
          <a:prstGeom prst="up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7527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42408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4986931" y="49107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624643" name="Text Box 3"/>
          <p:cNvSpPr txBox="1">
            <a:spLocks noChangeArrowheads="1"/>
          </p:cNvSpPr>
          <p:nvPr/>
        </p:nvSpPr>
        <p:spPr bwMode="auto">
          <a:xfrm>
            <a:off x="6207541" y="26755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2" name="Rectangle 1"/>
          <p:cNvSpPr/>
          <p:nvPr/>
        </p:nvSpPr>
        <p:spPr>
          <a:xfrm>
            <a:off x="575733" y="2480733"/>
            <a:ext cx="8128000" cy="2709524"/>
          </a:xfrm>
          <a:prstGeom prst="rect">
            <a:avLst/>
          </a:prstGeom>
        </p:spPr>
        <p:txBody>
          <a:bodyPr>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indicates that the materials</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are a </a:t>
            </a:r>
            <a:r>
              <a:rPr kumimoji="0" lang="en-US" sz="3200" b="1" i="0" u="none" strike="noStrike" kern="1200" cap="none" spc="0" normalizeH="0" baseline="0" noProof="0" dirty="0">
                <a:ln>
                  <a:noFill/>
                </a:ln>
                <a:solidFill>
                  <a:srgbClr val="790019"/>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charset="0"/>
                <a:ea typeface="+mn-ea"/>
                <a:cs typeface="+mn-cs"/>
              </a:rPr>
              <a:t>REMinder</a:t>
            </a:r>
            <a:r>
              <a:rPr kumimoji="0" lang="en-US" sz="32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and are thus being repeated . . .</a:t>
            </a:r>
          </a:p>
        </p:txBody>
      </p:sp>
      <p:sp>
        <p:nvSpPr>
          <p:cNvPr id="5" name="Text Box 4">
            <a:extLst>
              <a:ext uri="{FF2B5EF4-FFF2-40B4-BE49-F238E27FC236}">
                <a16:creationId xmlns:a16="http://schemas.microsoft.com/office/drawing/2014/main" id="{83C6527F-1964-4A22-D591-6E8D7E8964C6}"/>
              </a:ext>
            </a:extLst>
          </p:cNvPr>
          <p:cNvSpPr txBox="1">
            <a:spLocks noChangeArrowheads="1"/>
          </p:cNvSpPr>
          <p:nvPr/>
        </p:nvSpPr>
        <p:spPr bwMode="auto">
          <a:xfrm>
            <a:off x="3767755" y="2353822"/>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
        <p:nvSpPr>
          <p:cNvPr id="6" name="Text Box 4">
            <a:extLst>
              <a:ext uri="{FF2B5EF4-FFF2-40B4-BE49-F238E27FC236}">
                <a16:creationId xmlns:a16="http://schemas.microsoft.com/office/drawing/2014/main" id="{C1BA5425-8647-15E7-F5D2-50032CB5D842}"/>
              </a:ext>
            </a:extLst>
          </p:cNvPr>
          <p:cNvSpPr txBox="1">
            <a:spLocks noChangeArrowheads="1"/>
          </p:cNvSpPr>
          <p:nvPr/>
        </p:nvSpPr>
        <p:spPr bwMode="auto">
          <a:xfrm>
            <a:off x="3759200" y="3883501"/>
            <a:ext cx="2555076"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err="1">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r>
              <a:rPr kumimoji="0" lang="en-US" sz="3556" b="1" i="0" u="none" strike="noStrike" kern="1200" cap="none" spc="0" normalizeH="0" baseline="0" noProof="0" dirty="0" err="1">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rPr>
              <a:t>inder</a:t>
            </a:r>
            <a:endParaRPr kumimoji="0" lang="en-US" sz="3556" b="1" i="0" u="none" strike="noStrike" kern="1200" cap="none" spc="0" normalizeH="0" baseline="0" noProof="0" dirty="0">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5010368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176692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460"/>
            <a:ext cx="7315200" cy="2400657"/>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other tools include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things like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317567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02298"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914393" y="1364446"/>
            <a:ext cx="7315200" cy="4616648"/>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0" indent="-231775" algn="l" defTabSz="914400" rtl="0" eaLnBrk="1" fontAlgn="base" latinLnBrk="0" hangingPunct="1">
              <a:lnSpc>
                <a:spcPct val="15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“24-hour activity survey”</a:t>
            </a:r>
          </a:p>
          <a:p>
            <a:pPr marL="290513" marR="0" lvl="1" indent="0" algn="l" defTabSz="914400" rtl="0" eaLnBrk="1" fontAlgn="base" latinLnBrk="0" hangingPunct="1">
              <a:lnSpc>
                <a:spcPct val="150000"/>
              </a:lnSpc>
              <a:spcBef>
                <a:spcPct val="0"/>
              </a:spcBef>
              <a:spcAft>
                <a:spcPct val="0"/>
              </a:spcAft>
              <a:buClrTx/>
              <a:buSzTx/>
              <a:buFontTx/>
              <a:buNone/>
              <a:tabLst>
                <a:tab pos="231775" algn="l"/>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(self-reported, diary)</a:t>
            </a:r>
          </a:p>
          <a:p>
            <a:pPr marL="457200" marR="0" lvl="1" indent="0" algn="l" defTabSz="914400" rtl="0" eaLnBrk="1" fontAlgn="base" latinLnBrk="0" hangingPunct="1">
              <a:lnSpc>
                <a:spcPct val="150000"/>
              </a:lnSpc>
              <a:spcBef>
                <a:spcPct val="0"/>
              </a:spcBef>
              <a:spcAft>
                <a:spcPct val="0"/>
              </a:spcAft>
              <a:buClrTx/>
              <a:buSzTx/>
              <a:buFontTx/>
              <a:buNone/>
              <a:tabLst>
                <a:tab pos="231775" algn="l"/>
              </a:tabLst>
              <a:defRPr/>
            </a:pPr>
            <a:endParaRPr kumimoji="0" lang="en-US" sz="20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“interview schedules”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(interviewer asks questions and records answers)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“questionnaire”</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(person records own information retrospectively)</a:t>
            </a: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Tree>
    <p:extLst>
      <p:ext uri="{BB962C8B-B14F-4D97-AF65-F5344CB8AC3E}">
        <p14:creationId xmlns:p14="http://schemas.microsoft.com/office/powerpoint/2010/main" val="37283189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526"/>
            <a:ext cx="7315200" cy="3139321"/>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and in Global Cultures studies there are lots of other tools and approaches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7991570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914393" y="1088663"/>
            <a:ext cx="7315200" cy="5355312"/>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studies of humans and non-humans in the laboratory</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biochemical research </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(“test tube”)</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epidemiological research </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(deals with populations data and trends)</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clinical studies of humans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(generally medical)</a:t>
            </a:r>
          </a:p>
        </p:txBody>
      </p:sp>
    </p:spTree>
    <p:extLst>
      <p:ext uri="{BB962C8B-B14F-4D97-AF65-F5344CB8AC3E}">
        <p14:creationId xmlns:p14="http://schemas.microsoft.com/office/powerpoint/2010/main" val="27173001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817382"/>
            <a:ext cx="6908800" cy="342401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often like to use a research “technique” based on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0000"/>
                </a:solidFill>
                <a:effectLst/>
                <a:uLnTx/>
                <a:uFillTx/>
                <a:latin typeface="Arial" charset="0"/>
                <a:ea typeface="+mn-ea"/>
                <a:cs typeface="+mn-cs"/>
              </a:rPr>
              <a:t>“unobtrusive measures”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400" b="0" i="0" u="none" strike="noStrike" kern="1200" cap="none" spc="0" normalizeH="0" baseline="0" noProof="0" dirty="0">
                <a:ln>
                  <a:noFill/>
                </a:ln>
                <a:solidFill>
                  <a:srgbClr val="FFFFFF"/>
                </a:solidFill>
                <a:effectLst/>
                <a:uLnTx/>
                <a:uFillTx/>
                <a:latin typeface="Arial" charset="0"/>
                <a:ea typeface="+mn-ea"/>
                <a:cs typeface="+mn-cs"/>
              </a:rPr>
              <a:t>(either in the field or elsewhere)</a:t>
            </a: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778117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899879" y="464467"/>
            <a:ext cx="7692578" cy="5770811"/>
          </a:xfrm>
          <a:prstGeom prst="rect">
            <a:avLst/>
          </a:prstGeom>
          <a:solidFill>
            <a:schemeClr val="bg1"/>
          </a:solidFill>
          <a:ln w="76200">
            <a:solidFill>
              <a:srgbClr val="FFC000"/>
            </a:solidFill>
            <a:miter lim="800000"/>
            <a:headEnd/>
            <a:tailEnd/>
          </a:ln>
        </p:spPr>
        <p:txBody>
          <a:bodyPr wrap="square" lIns="457200" tIns="457200" rIns="457200" bIns="228600">
            <a:spAutoFit/>
          </a:bodyPr>
          <a:lstStyle/>
          <a:p>
            <a:pPr marL="231775" marR="0" lvl="1" indent="-231775" algn="ctr" defTabSz="914400" rtl="0" eaLnBrk="1" fontAlgn="base" latinLnBrk="0" hangingPunct="1">
              <a:lnSpc>
                <a:spcPct val="100000"/>
              </a:lnSpc>
              <a:spcBef>
                <a:spcPct val="0"/>
              </a:spcBef>
              <a:spcAft>
                <a:spcPct val="0"/>
              </a:spcAft>
              <a:buClrTx/>
              <a:buSzTx/>
              <a:buFontTx/>
              <a:buNone/>
              <a:tabLst>
                <a:tab pos="231775" algn="l"/>
              </a:tabLst>
              <a:defRPr/>
            </a:pPr>
            <a:r>
              <a:rPr kumimoji="0" lang="en-US" sz="3600" b="1" i="0" u="none" strike="noStrike" kern="1200" cap="none" spc="0" normalizeH="0" baseline="0" noProof="0" dirty="0">
                <a:ln>
                  <a:noFill/>
                </a:ln>
                <a:solidFill>
                  <a:srgbClr val="000000"/>
                </a:solidFill>
                <a:effectLst/>
                <a:uLnTx/>
                <a:uFillTx/>
                <a:latin typeface="Tahoma" pitchFamily="34" charset="0"/>
                <a:ea typeface="+mn-ea"/>
                <a:cs typeface="+mn-cs"/>
              </a:rPr>
              <a:t>“unobtrusive measures”</a:t>
            </a:r>
          </a:p>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16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analysis of data on availability in government, commerce, industry, markets</a:t>
            </a: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things like food supply data analysis</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(U.S.A. production + imported)</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(foods </a:t>
            </a:r>
            <a:r>
              <a:rPr kumimoji="0" lang="en-US" b="0" i="1" u="none" strike="noStrike" kern="1200" cap="none" spc="0" normalizeH="0" baseline="0" noProof="0" dirty="0">
                <a:ln>
                  <a:noFill/>
                </a:ln>
                <a:solidFill>
                  <a:srgbClr val="000000"/>
                </a:solidFill>
                <a:effectLst/>
                <a:uLnTx/>
                <a:uFillTx/>
                <a:latin typeface="Tahoma" pitchFamily="34" charset="0"/>
                <a:ea typeface="+mn-ea"/>
                <a:cs typeface="+mn-cs"/>
              </a:rPr>
              <a:t>available</a:t>
            </a: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 for consumption)</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(unknown: home garden production, hunting/fishing/foraging, amount of food wasted . . .)</a:t>
            </a:r>
            <a:endPar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chemical composition analysis . . .</a:t>
            </a:r>
            <a:endParaRPr kumimoji="0" lang="en-US" sz="28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007572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But 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14052879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5667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26160" y="2710075"/>
            <a:ext cx="7120890" cy="24826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a:t>
            </a:r>
            <a:r>
              <a:rPr kumimoji="1" lang="en-US" sz="3600" b="1" i="0" u="none" strike="noStrike" kern="1200" cap="none" spc="0" normalizeH="0" baseline="0" noProof="0" dirty="0">
                <a:ln>
                  <a:noFill/>
                </a:ln>
                <a:solidFill>
                  <a:srgbClr val="FF0000"/>
                </a:solidFill>
                <a:effectLst/>
                <a:uLnTx/>
                <a:uFillTx/>
                <a:latin typeface="Arial" charset="0"/>
                <a:ea typeface="+mn-ea"/>
                <a:cs typeface="+mn-cs"/>
              </a:rPr>
              <a:t>fieldwork</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in the area of </a:t>
            </a:r>
            <a:r>
              <a:rPr kumimoji="1" lang="en-US" sz="3600" b="1" dirty="0">
                <a:solidFill>
                  <a:srgbClr val="FFFFFF"/>
                </a:solidFill>
                <a:latin typeface="Arial" charset="0"/>
              </a:rPr>
              <a:t>Global Cultures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is some of the very best . . .</a:t>
            </a:r>
          </a:p>
        </p:txBody>
      </p:sp>
    </p:spTree>
    <p:extLst>
      <p:ext uri="{BB962C8B-B14F-4D97-AF65-F5344CB8AC3E}">
        <p14:creationId xmlns:p14="http://schemas.microsoft.com/office/powerpoint/2010/main" val="42156686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9" name="Rectangle 3"/>
          <p:cNvSpPr txBox="1">
            <a:spLocks noChangeArrowheads="1"/>
          </p:cNvSpPr>
          <p:nvPr/>
        </p:nvSpPr>
        <p:spPr bwMode="auto">
          <a:xfrm>
            <a:off x="656925" y="3052608"/>
            <a:ext cx="7848600" cy="2899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Main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Characteristics of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Anthropology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1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Tree>
    <p:extLst>
      <p:ext uri="{BB962C8B-B14F-4D97-AF65-F5344CB8AC3E}">
        <p14:creationId xmlns:p14="http://schemas.microsoft.com/office/powerpoint/2010/main" val="94485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08230" y="1075224"/>
            <a:ext cx="7120890" cy="510389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Unfortunately, in this class we cannot travel to places far and wide in person, so we’ll do the next best thing and go there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1" u="none" strike="noStrike" kern="1200" cap="none" spc="0" normalizeH="0" baseline="0" noProof="0" dirty="0">
                <a:ln>
                  <a:noFill/>
                </a:ln>
                <a:solidFill>
                  <a:srgbClr val="FFFFFF"/>
                </a:solidFill>
                <a:effectLst/>
                <a:uLnTx/>
                <a:uFillTx/>
                <a:latin typeface="Arial" charset="0"/>
                <a:ea typeface="+mn-ea"/>
                <a:cs typeface="+mn-cs"/>
              </a:rPr>
              <a:t>via</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videos and slides.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In class  we’ll see . . .</a:t>
            </a:r>
          </a:p>
        </p:txBody>
      </p:sp>
    </p:spTree>
    <p:extLst>
      <p:ext uri="{BB962C8B-B14F-4D97-AF65-F5344CB8AC3E}">
        <p14:creationId xmlns:p14="http://schemas.microsoft.com/office/powerpoint/2010/main" val="33996642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80" y="2084839"/>
            <a:ext cx="7315200" cy="442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7349" y="4088732"/>
            <a:ext cx="5772735" cy="14465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France . . .</a:t>
            </a:r>
            <a:endParaRPr kumimoji="0" lang="en-US" sz="8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769772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6" name="Text Box 2"/>
          <p:cNvSpPr txBox="1">
            <a:spLocks noChangeArrowheads="1"/>
          </p:cNvSpPr>
          <p:nvPr/>
        </p:nvSpPr>
        <p:spPr bwMode="auto">
          <a:xfrm>
            <a:off x="682169" y="1123959"/>
            <a:ext cx="7779656" cy="1384995"/>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this including,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Après l'hiver, le printemps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After</a:t>
            </a:r>
            <a:r>
              <a:rPr kumimoji="0" lang="fr-FR" sz="20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Winter, </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Spring</a:t>
            </a: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77" y="2756496"/>
            <a:ext cx="6400800" cy="3706713"/>
          </a:xfrm>
          <a:prstGeom prst="rect">
            <a:avLst/>
          </a:prstGeom>
        </p:spPr>
      </p:pic>
    </p:spTree>
    <p:extLst>
      <p:ext uri="{BB962C8B-B14F-4D97-AF65-F5344CB8AC3E}">
        <p14:creationId xmlns:p14="http://schemas.microsoft.com/office/powerpoint/2010/main" val="39303631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540128" y="601173"/>
            <a:ext cx="6079872" cy="530017"/>
          </a:xfrm>
          <a:prstGeom prst="rect">
            <a:avLst/>
          </a:prstGeom>
          <a:solidFill>
            <a:srgbClr val="FFFFFF"/>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844" b="1" i="0" u="none" strike="noStrike" kern="1200" cap="none" spc="0" normalizeH="0" baseline="0" noProof="0" dirty="0">
                <a:ln>
                  <a:noFill/>
                </a:ln>
                <a:solidFill>
                  <a:srgbClr val="0C0600"/>
                </a:solidFill>
                <a:effectLst/>
                <a:uLnTx/>
                <a:uFillTx/>
                <a:latin typeface="Arial" charset="0"/>
                <a:ea typeface="+mn-ea"/>
                <a:cs typeface="+mn-cs"/>
              </a:rPr>
              <a:t>Films and Videos</a:t>
            </a:r>
            <a:endParaRPr kumimoji="1" lang="en-US" sz="3200" b="1" i="0" u="none" strike="noStrike" kern="1200" cap="none" spc="0" normalizeH="0" baseline="0" noProof="0" dirty="0">
              <a:ln>
                <a:noFill/>
              </a:ln>
              <a:solidFill>
                <a:srgbClr val="0C0600"/>
              </a:solidFill>
              <a:effectLst/>
              <a:uLnTx/>
              <a:uFillTx/>
              <a:latin typeface="Arial" charset="0"/>
              <a:ea typeface="+mn-ea"/>
              <a:cs typeface="+mn-cs"/>
            </a:endParaRPr>
          </a:p>
        </p:txBody>
      </p:sp>
      <p:pic>
        <p:nvPicPr>
          <p:cNvPr id="10" name="Picture 9"/>
          <p:cNvPicPr>
            <a:picLocks noChangeAspect="1"/>
          </p:cNvPicPr>
          <p:nvPr/>
        </p:nvPicPr>
        <p:blipFill>
          <a:blip r:embed="rId2"/>
          <a:stretch>
            <a:fillRect/>
          </a:stretch>
        </p:blipFill>
        <p:spPr>
          <a:xfrm>
            <a:off x="304800" y="1436313"/>
            <a:ext cx="8534400" cy="56502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34" y="3022600"/>
            <a:ext cx="5579533" cy="3115733"/>
          </a:xfrm>
          <a:prstGeom prst="rect">
            <a:avLst/>
          </a:prstGeom>
        </p:spPr>
      </p:pic>
    </p:spTree>
    <p:extLst>
      <p:ext uri="{BB962C8B-B14F-4D97-AF65-F5344CB8AC3E}">
        <p14:creationId xmlns:p14="http://schemas.microsoft.com/office/powerpoint/2010/main" val="14830765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540128" y="601173"/>
            <a:ext cx="6079872" cy="530017"/>
          </a:xfrm>
          <a:prstGeom prst="rect">
            <a:avLst/>
          </a:prstGeom>
          <a:solidFill>
            <a:srgbClr val="FFFFFF"/>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844" b="1" i="0" u="none" strike="noStrike" kern="1200" cap="none" spc="0" normalizeH="0" baseline="0" noProof="0" dirty="0">
                <a:ln>
                  <a:noFill/>
                </a:ln>
                <a:solidFill>
                  <a:srgbClr val="0C0600"/>
                </a:solidFill>
                <a:effectLst/>
                <a:uLnTx/>
                <a:uFillTx/>
                <a:latin typeface="Arial" charset="0"/>
                <a:ea typeface="+mn-ea"/>
                <a:cs typeface="+mn-cs"/>
              </a:rPr>
              <a:t>Films and Videos</a:t>
            </a:r>
            <a:endParaRPr kumimoji="1" lang="en-US" sz="3200" b="1" i="0" u="none" strike="noStrike" kern="1200" cap="none" spc="0" normalizeH="0" baseline="0" noProof="0" dirty="0">
              <a:ln>
                <a:noFill/>
              </a:ln>
              <a:solidFill>
                <a:srgbClr val="0C0600"/>
              </a:solidFill>
              <a:effectLst/>
              <a:uLnTx/>
              <a:uFillTx/>
              <a:latin typeface="Arial" charset="0"/>
              <a:ea typeface="+mn-ea"/>
              <a:cs typeface="+mn-cs"/>
            </a:endParaRPr>
          </a:p>
        </p:txBody>
      </p:sp>
      <p:pic>
        <p:nvPicPr>
          <p:cNvPr id="10" name="Picture 9"/>
          <p:cNvPicPr>
            <a:picLocks noChangeAspect="1"/>
          </p:cNvPicPr>
          <p:nvPr/>
        </p:nvPicPr>
        <p:blipFill>
          <a:blip r:embed="rId2"/>
          <a:stretch>
            <a:fillRect/>
          </a:stretch>
        </p:blipFill>
        <p:spPr>
          <a:xfrm>
            <a:off x="304800" y="1436313"/>
            <a:ext cx="8534400" cy="56502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34" y="3022600"/>
            <a:ext cx="5579533" cy="3115733"/>
          </a:xfrm>
          <a:prstGeom prst="rect">
            <a:avLst/>
          </a:prstGeom>
        </p:spPr>
      </p:pic>
    </p:spTree>
    <p:extLst>
      <p:ext uri="{BB962C8B-B14F-4D97-AF65-F5344CB8AC3E}">
        <p14:creationId xmlns:p14="http://schemas.microsoft.com/office/powerpoint/2010/main" val="19681844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867" y="503767"/>
            <a:ext cx="7044267" cy="5850467"/>
          </a:xfrm>
          <a:prstGeom prst="rect">
            <a:avLst/>
          </a:prstGeom>
        </p:spPr>
      </p:pic>
      <p:sp>
        <p:nvSpPr>
          <p:cNvPr id="8" name="Rectangle 3"/>
          <p:cNvSpPr>
            <a:spLocks noChangeArrowheads="1"/>
          </p:cNvSpPr>
          <p:nvPr/>
        </p:nvSpPr>
        <p:spPr bwMode="auto">
          <a:xfrm>
            <a:off x="1532063" y="5446442"/>
            <a:ext cx="6079872" cy="420564"/>
          </a:xfrm>
          <a:prstGeom prst="rect">
            <a:avLst/>
          </a:prstGeom>
          <a:solidFill>
            <a:srgbClr val="FFCC00"/>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133" b="1" i="0" u="none" strike="noStrike" kern="1200" cap="none" spc="0" normalizeH="0" baseline="0" noProof="0" dirty="0">
                <a:ln>
                  <a:noFill/>
                </a:ln>
                <a:solidFill>
                  <a:srgbClr val="0C0600"/>
                </a:solidFill>
                <a:effectLst/>
                <a:uLnTx/>
                <a:uFillTx/>
                <a:latin typeface="Arial" charset="0"/>
                <a:ea typeface="+mn-ea"/>
                <a:cs typeface="+mn-cs"/>
              </a:rPr>
              <a:t>We’ll visit immigrants to Spain</a:t>
            </a:r>
            <a:endParaRPr kumimoji="1" lang="en-US" sz="2133" b="1" i="1" u="none" strike="noStrike" kern="1200" cap="none" spc="0" normalizeH="0" baseline="0" noProof="0" dirty="0">
              <a:ln>
                <a:noFill/>
              </a:ln>
              <a:solidFill>
                <a:srgbClr val="0C0600"/>
              </a:solidFill>
              <a:effectLst/>
              <a:uLnTx/>
              <a:uFillTx/>
              <a:latin typeface="Arial" charset="0"/>
              <a:ea typeface="+mn-ea"/>
              <a:cs typeface="+mn-cs"/>
            </a:endParaRPr>
          </a:p>
        </p:txBody>
      </p:sp>
    </p:spTree>
    <p:extLst>
      <p:ext uri="{BB962C8B-B14F-4D97-AF65-F5344CB8AC3E}">
        <p14:creationId xmlns:p14="http://schemas.microsoft.com/office/powerpoint/2010/main" val="3681698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2226" name="Picture 2" descr="A bullfight in Sevilla, S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0" y="20082"/>
            <a:ext cx="8519886" cy="6828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406305" y="503488"/>
            <a:ext cx="6301725" cy="523220"/>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visit Spain and Portugal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8352185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91633"/>
            <a:ext cx="8534400" cy="4864530"/>
          </a:xfrm>
          <a:prstGeom prst="rect">
            <a:avLst/>
          </a:prstGeom>
        </p:spPr>
      </p:pic>
      <p:sp>
        <p:nvSpPr>
          <p:cNvPr id="5" name="Rectangle 3"/>
          <p:cNvSpPr>
            <a:spLocks noChangeArrowheads="1"/>
          </p:cNvSpPr>
          <p:nvPr/>
        </p:nvSpPr>
        <p:spPr bwMode="auto">
          <a:xfrm>
            <a:off x="1230491" y="5320469"/>
            <a:ext cx="6660443" cy="748795"/>
          </a:xfrm>
          <a:prstGeom prst="rect">
            <a:avLst/>
          </a:prstGeom>
          <a:solidFill>
            <a:srgbClr val="FFCC00"/>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133" b="1" i="0" u="none" strike="noStrike" kern="1200" cap="none" spc="0" normalizeH="0" baseline="0" noProof="0" dirty="0">
                <a:ln>
                  <a:noFill/>
                </a:ln>
                <a:solidFill>
                  <a:srgbClr val="0C0600"/>
                </a:solidFill>
                <a:effectLst/>
                <a:uLnTx/>
                <a:uFillTx/>
                <a:latin typeface="Arial" charset="0"/>
                <a:ea typeface="+mn-ea"/>
                <a:cs typeface="+mn-cs"/>
              </a:rPr>
              <a:t>And we’re going to visit Spanish emigrants to Scotland </a:t>
            </a:r>
            <a:r>
              <a:rPr kumimoji="1" lang="en-US" sz="2133" b="1" i="1" u="none" strike="noStrike" kern="1200" cap="none" spc="0" normalizeH="0" baseline="0" noProof="0" dirty="0">
                <a:ln>
                  <a:noFill/>
                </a:ln>
                <a:solidFill>
                  <a:srgbClr val="0C0600"/>
                </a:solidFill>
                <a:effectLst/>
                <a:uLnTx/>
                <a:uFillTx/>
                <a:latin typeface="Arial" charset="0"/>
                <a:ea typeface="+mn-ea"/>
                <a:cs typeface="+mn-cs"/>
              </a:rPr>
              <a:t>on-line</a:t>
            </a:r>
          </a:p>
        </p:txBody>
      </p:sp>
      <p:sp>
        <p:nvSpPr>
          <p:cNvPr id="6" name="Rectangle 5"/>
          <p:cNvSpPr/>
          <p:nvPr/>
        </p:nvSpPr>
        <p:spPr>
          <a:xfrm>
            <a:off x="234925" y="4045190"/>
            <a:ext cx="8674169" cy="646331"/>
          </a:xfrm>
          <a:prstGeom prst="rect">
            <a:avLst/>
          </a:prstGeom>
          <a:solidFill>
            <a:srgbClr val="0000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Spanish emigrants to Scotland</a:t>
            </a:r>
            <a:endParaRPr kumimoji="0" lang="en-US" sz="36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7318421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067" y="1084136"/>
            <a:ext cx="3657600" cy="3037742"/>
          </a:xfrm>
          <a:prstGeom prst="rect">
            <a:avLst/>
          </a:prstGeom>
        </p:spPr>
      </p:pic>
      <p:pic>
        <p:nvPicPr>
          <p:cNvPr id="5" name="Picture 4"/>
          <p:cNvPicPr>
            <a:picLocks noChangeAspect="1"/>
          </p:cNvPicPr>
          <p:nvPr/>
        </p:nvPicPr>
        <p:blipFill>
          <a:blip r:embed="rId3"/>
          <a:stretch>
            <a:fillRect/>
          </a:stretch>
        </p:blipFill>
        <p:spPr>
          <a:xfrm>
            <a:off x="4413504" y="1084136"/>
            <a:ext cx="4425696" cy="2522606"/>
          </a:xfrm>
          <a:prstGeom prst="rect">
            <a:avLst/>
          </a:prstGeom>
        </p:spPr>
      </p:pic>
      <p:sp>
        <p:nvSpPr>
          <p:cNvPr id="2" name="Rectangle 1"/>
          <p:cNvSpPr/>
          <p:nvPr/>
        </p:nvSpPr>
        <p:spPr>
          <a:xfrm flipH="1">
            <a:off x="3691467" y="2616201"/>
            <a:ext cx="982133" cy="995209"/>
          </a:xfrm>
          <a:prstGeom prst="rect">
            <a:avLst/>
          </a:prstGeom>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5867" b="0"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3" name="Rectangle 2"/>
          <p:cNvSpPr/>
          <p:nvPr/>
        </p:nvSpPr>
        <p:spPr>
          <a:xfrm>
            <a:off x="127403" y="2887133"/>
            <a:ext cx="3810659" cy="420564"/>
          </a:xfrm>
          <a:prstGeom prst="rect">
            <a:avLst/>
          </a:prstGeom>
          <a:solidFill>
            <a:srgbClr val="FFCC00"/>
          </a:solidFill>
        </p:spPr>
        <p:txBody>
          <a:bodyPr wrap="none">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r>
              <a:rPr kumimoji="1" lang="en-US" sz="2133" b="1" i="0" u="none" strike="noStrike" kern="1200" cap="none" spc="0" normalizeH="0" baseline="0" noProof="0" dirty="0">
                <a:ln>
                  <a:noFill/>
                </a:ln>
                <a:solidFill>
                  <a:srgbClr val="000000"/>
                </a:solidFill>
                <a:effectLst/>
                <a:uLnTx/>
                <a:uFillTx/>
                <a:latin typeface="Arial" charset="0"/>
                <a:ea typeface="+mn-ea"/>
                <a:cs typeface="+mn-cs"/>
              </a:rPr>
              <a:t>foreign immigrants to Spain</a:t>
            </a:r>
            <a:endParaRPr kumimoji="0" lang="en-US" sz="21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p:nvPr/>
        </p:nvSpPr>
        <p:spPr>
          <a:xfrm>
            <a:off x="4571872" y="2883164"/>
            <a:ext cx="4192173" cy="420564"/>
          </a:xfrm>
          <a:prstGeom prst="rect">
            <a:avLst/>
          </a:prstGeom>
          <a:solidFill>
            <a:srgbClr val="FFCC00"/>
          </a:solidFill>
        </p:spPr>
        <p:txBody>
          <a:bodyPr wrap="none">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r>
              <a:rPr kumimoji="1" lang="en-US" sz="2133" b="1" i="0" u="none" strike="noStrike" kern="1200" cap="none" spc="0" normalizeH="0" baseline="0" noProof="0" dirty="0">
                <a:ln>
                  <a:noFill/>
                </a:ln>
                <a:solidFill>
                  <a:srgbClr val="000000"/>
                </a:solidFill>
                <a:effectLst/>
                <a:uLnTx/>
                <a:uFillTx/>
                <a:latin typeface="Arial" charset="0"/>
                <a:ea typeface="+mn-ea"/>
                <a:cs typeface="+mn-cs"/>
              </a:rPr>
              <a:t>Spanish emigrants to Scotland</a:t>
            </a:r>
            <a:endParaRPr kumimoji="0" lang="en-US" sz="21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p:cNvSpPr/>
          <p:nvPr/>
        </p:nvSpPr>
        <p:spPr>
          <a:xfrm flipH="1">
            <a:off x="33867" y="5153449"/>
            <a:ext cx="982133" cy="995209"/>
          </a:xfrm>
          <a:prstGeom prst="rect">
            <a:avLst/>
          </a:prstGeom>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5867" b="0" i="0" u="none" strike="noStrike" kern="1200" cap="none" spc="0" normalizeH="0" baseline="0" noProof="0" dirty="0">
                <a:ln>
                  <a:noFill/>
                </a:ln>
                <a:solidFill>
                  <a:srgbClr val="FFFFFF"/>
                </a:solidFill>
                <a:effectLst/>
                <a:uLnTx/>
                <a:uFillTx/>
                <a:latin typeface="Arial" charset="0"/>
                <a:ea typeface="+mn-ea"/>
                <a:cs typeface="+mn-cs"/>
              </a:rPr>
              <a:t>+</a:t>
            </a:r>
          </a:p>
        </p:txBody>
      </p:sp>
      <p:pic>
        <p:nvPicPr>
          <p:cNvPr id="6" name="Picture 5"/>
          <p:cNvPicPr>
            <a:picLocks noChangeAspect="1"/>
          </p:cNvPicPr>
          <p:nvPr/>
        </p:nvPicPr>
        <p:blipFill>
          <a:blip r:embed="rId4"/>
          <a:stretch>
            <a:fillRect/>
          </a:stretch>
        </p:blipFill>
        <p:spPr>
          <a:xfrm>
            <a:off x="4692970" y="4617084"/>
            <a:ext cx="4146230" cy="1522731"/>
          </a:xfrm>
          <a:prstGeom prst="rect">
            <a:avLst/>
          </a:prstGeom>
        </p:spPr>
      </p:pic>
      <p:pic>
        <p:nvPicPr>
          <p:cNvPr id="10" name="Picture 9"/>
          <p:cNvPicPr>
            <a:picLocks noChangeAspect="1"/>
          </p:cNvPicPr>
          <p:nvPr/>
        </p:nvPicPr>
        <p:blipFill>
          <a:blip r:embed="rId5"/>
          <a:stretch>
            <a:fillRect/>
          </a:stretch>
        </p:blipFill>
        <p:spPr>
          <a:xfrm>
            <a:off x="846667" y="4666029"/>
            <a:ext cx="2844800" cy="1593697"/>
          </a:xfrm>
          <a:prstGeom prst="rect">
            <a:avLst/>
          </a:prstGeom>
        </p:spPr>
      </p:pic>
      <p:sp>
        <p:nvSpPr>
          <p:cNvPr id="11" name="Rectangle 10"/>
          <p:cNvSpPr/>
          <p:nvPr/>
        </p:nvSpPr>
        <p:spPr>
          <a:xfrm>
            <a:off x="904408" y="5264203"/>
            <a:ext cx="2719014" cy="748795"/>
          </a:xfrm>
          <a:prstGeom prst="rect">
            <a:avLst/>
          </a:prstGeom>
          <a:solidFill>
            <a:srgbClr val="FFCC00"/>
          </a:solidFill>
        </p:spPr>
        <p:txBody>
          <a:bodyPr wrap="non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current news from </a:t>
            </a:r>
          </a:p>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Spain and Scotland</a:t>
            </a:r>
          </a:p>
        </p:txBody>
      </p:sp>
      <p:sp>
        <p:nvSpPr>
          <p:cNvPr id="14" name="Striped Right Arrow 13"/>
          <p:cNvSpPr/>
          <p:nvPr/>
        </p:nvSpPr>
        <p:spPr bwMode="auto">
          <a:xfrm>
            <a:off x="3853243" y="5368883"/>
            <a:ext cx="718757" cy="430784"/>
          </a:xfrm>
          <a:prstGeom prst="stripedRightArrow">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81280" tIns="40640" rIns="81280" bIns="40640" numCol="1" rtlCol="0" anchor="t" anchorCtr="0" compatLnSpc="1">
            <a:prstTxWarp prst="textNoShape">
              <a:avLst/>
            </a:prstTxWarp>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p:cNvSpPr/>
          <p:nvPr/>
        </p:nvSpPr>
        <p:spPr>
          <a:xfrm>
            <a:off x="5452533" y="5196470"/>
            <a:ext cx="2656096" cy="748795"/>
          </a:xfrm>
          <a:prstGeom prst="rect">
            <a:avLst/>
          </a:prstGeom>
          <a:solidFill>
            <a:srgbClr val="FFCC00"/>
          </a:solidFill>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immigration</a:t>
            </a:r>
          </a:p>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discussion</a:t>
            </a:r>
          </a:p>
        </p:txBody>
      </p:sp>
      <p:sp>
        <p:nvSpPr>
          <p:cNvPr id="13" name="Rectangle 12"/>
          <p:cNvSpPr/>
          <p:nvPr/>
        </p:nvSpPr>
        <p:spPr>
          <a:xfrm>
            <a:off x="614049" y="404109"/>
            <a:ext cx="7887096" cy="523220"/>
          </a:xfrm>
          <a:prstGeom prst="rect">
            <a:avLst/>
          </a:prstGeom>
          <a:solidFill>
            <a:srgbClr val="0000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we’ll try to develop a holistic view . . .</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8063079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789"/>
            <a:ext cx="9144000" cy="5143500"/>
          </a:xfrm>
          <a:prstGeom prst="rect">
            <a:avLst/>
          </a:prstGeom>
        </p:spPr>
      </p:pic>
      <p:sp>
        <p:nvSpPr>
          <p:cNvPr id="6" name="Text Box 2"/>
          <p:cNvSpPr txBox="1">
            <a:spLocks noChangeArrowheads="1"/>
          </p:cNvSpPr>
          <p:nvPr/>
        </p:nvSpPr>
        <p:spPr bwMode="auto">
          <a:xfrm>
            <a:off x="1" y="2979227"/>
            <a:ext cx="9144000" cy="255454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native cultural reformers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6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Australia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12710900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Tree>
    <p:extLst>
      <p:ext uri="{BB962C8B-B14F-4D97-AF65-F5344CB8AC3E}">
        <p14:creationId xmlns:p14="http://schemas.microsoft.com/office/powerpoint/2010/main" val="358531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419"/>
            <a:ext cx="9144000" cy="5143500"/>
          </a:xfrm>
          <a:prstGeom prst="rect">
            <a:avLst/>
          </a:prstGeom>
        </p:spPr>
      </p:pic>
      <p:sp>
        <p:nvSpPr>
          <p:cNvPr id="7" name="Text Box 2"/>
          <p:cNvSpPr txBox="1">
            <a:spLocks noChangeArrowheads="1"/>
          </p:cNvSpPr>
          <p:nvPr/>
        </p:nvSpPr>
        <p:spPr bwMode="auto">
          <a:xfrm>
            <a:off x="14513" y="3344796"/>
            <a:ext cx="9144000" cy="187743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We’ll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Aatsinki</a:t>
            </a:r>
            <a:r>
              <a:rPr kumimoji="0" lang="en-US" sz="48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 Arctic Cowboys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of the frozen forests of Finnish Lapland</a:t>
            </a:r>
            <a:endParaRPr kumimoji="0" lang="en-US" sz="18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0647216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9B9A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descr="A person in a red and blue shirt&#10;&#10;Description automatically generated">
            <a:extLst>
              <a:ext uri="{FF2B5EF4-FFF2-40B4-BE49-F238E27FC236}">
                <a16:creationId xmlns:a16="http://schemas.microsoft.com/office/drawing/2014/main" id="{1B6D985E-3022-2F86-EB3C-77F4F56EF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030"/>
            <a:ext cx="9137304" cy="5118233"/>
          </a:xfrm>
          <a:prstGeom prst="rect">
            <a:avLst/>
          </a:prstGeom>
        </p:spPr>
      </p:pic>
      <p:sp>
        <p:nvSpPr>
          <p:cNvPr id="5" name="Text Box 2">
            <a:extLst>
              <a:ext uri="{FF2B5EF4-FFF2-40B4-BE49-F238E27FC236}">
                <a16:creationId xmlns:a16="http://schemas.microsoft.com/office/drawing/2014/main" id="{7C21411F-2EF3-5F52-C73F-D98F34272E35}"/>
              </a:ext>
            </a:extLst>
          </p:cNvPr>
          <p:cNvSpPr txBox="1">
            <a:spLocks noChangeArrowheads="1"/>
          </p:cNvSpPr>
          <p:nvPr/>
        </p:nvSpPr>
        <p:spPr bwMode="auto">
          <a:xfrm>
            <a:off x="87382" y="6177237"/>
            <a:ext cx="895801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Finland, the “Happiest Country in the World”</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9" name="Picture 8" descr="A blue cross on a white background&#10;&#10;Description automatically generated">
            <a:extLst>
              <a:ext uri="{FF2B5EF4-FFF2-40B4-BE49-F238E27FC236}">
                <a16:creationId xmlns:a16="http://schemas.microsoft.com/office/drawing/2014/main" id="{5D0C4014-E28A-6CFA-4611-95B63B565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65" y="359895"/>
            <a:ext cx="1905000" cy="1171575"/>
          </a:xfrm>
          <a:prstGeom prst="rect">
            <a:avLst/>
          </a:prstGeom>
        </p:spPr>
      </p:pic>
    </p:spTree>
    <p:extLst>
      <p:ext uri="{BB962C8B-B14F-4D97-AF65-F5344CB8AC3E}">
        <p14:creationId xmlns:p14="http://schemas.microsoft.com/office/powerpoint/2010/main" val="22751170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10" name="Text Box 2"/>
          <p:cNvSpPr txBox="1">
            <a:spLocks noChangeArrowheads="1"/>
          </p:cNvSpPr>
          <p:nvPr/>
        </p:nvSpPr>
        <p:spPr bwMode="auto">
          <a:xfrm>
            <a:off x="4645117" y="2570188"/>
            <a:ext cx="4050430"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And we’ll have a look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Hmong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immigrants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(in Appleton, Wisconsin)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73" y="324901"/>
            <a:ext cx="4383314" cy="6212986"/>
          </a:xfrm>
          <a:prstGeom prst="rect">
            <a:avLst/>
          </a:prstGeom>
        </p:spPr>
      </p:pic>
    </p:spTree>
    <p:extLst>
      <p:ext uri="{BB962C8B-B14F-4D97-AF65-F5344CB8AC3E}">
        <p14:creationId xmlns:p14="http://schemas.microsoft.com/office/powerpoint/2010/main" val="23281932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8"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 visit to Malaysia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47106" name="Picture 2" descr="http://www.d.umn.edu/cla/faculty/troufs/anth4616/images/Boo!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1" y="2155372"/>
            <a:ext cx="2626767" cy="395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0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06" y="14510"/>
            <a:ext cx="5709757" cy="6858000"/>
          </a:xfrm>
          <a:prstGeom prst="rect">
            <a:avLst/>
          </a:prstGeom>
        </p:spPr>
      </p:pic>
      <p:sp>
        <p:nvSpPr>
          <p:cNvPr id="6" name="Text Box 2"/>
          <p:cNvSpPr txBox="1">
            <a:spLocks noChangeArrowheads="1"/>
          </p:cNvSpPr>
          <p:nvPr/>
        </p:nvSpPr>
        <p:spPr bwMode="auto">
          <a:xfrm>
            <a:off x="2556755" y="3008073"/>
            <a:ext cx="4050430" cy="357020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visit 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with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“whirling Dervishes”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44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Türkiye</a:t>
            </a: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fka</a:t>
            </a:r>
            <a:r>
              <a:rPr kumimoji="0" lang="en-US"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Turkey</a:t>
            </a:r>
          </a:p>
        </p:txBody>
      </p:sp>
    </p:spTree>
    <p:extLst>
      <p:ext uri="{BB962C8B-B14F-4D97-AF65-F5344CB8AC3E}">
        <p14:creationId xmlns:p14="http://schemas.microsoft.com/office/powerpoint/2010/main" val="33056453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878F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14740"/>
            <a:ext cx="9144000" cy="56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739260" y="6310730"/>
            <a:ext cx="7679638"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We’ll also visit China and Malaysia . . .</a:t>
            </a:r>
            <a:endParaRPr kumimoji="0" lang="en-US" sz="40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15963957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8"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t>
            </a:r>
            <a:r>
              <a:rPr lang="en-US" sz="3600" b="1" dirty="0">
                <a:solidFill>
                  <a:srgbClr val="333399"/>
                </a:solidFill>
                <a:effectLst>
                  <a:outerShdw blurRad="50800" dist="38100" dir="2700000" algn="tl" rotWithShape="0">
                    <a:prstClr val="black">
                      <a:alpha val="40000"/>
                    </a:prstClr>
                  </a:outerShdw>
                </a:effectLst>
                <a:latin typeface="Arial" charset="0"/>
              </a:rPr>
              <a:t>and</a:t>
            </a: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Mexico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50178" name="Picture 2" descr="http://www.d.umn.edu/cla/faculty/troufs/anthfood/images/food_for_the_ancestors_dv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786" y="1904460"/>
            <a:ext cx="2764064" cy="44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548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1202" name="Picture 2" descr="Ganges: River to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71" y="14514"/>
            <a:ext cx="8801077" cy="6845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India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7645326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17" y="486665"/>
            <a:ext cx="4498340" cy="6356350"/>
          </a:xfrm>
          <a:prstGeom prst="rect">
            <a:avLst/>
          </a:prstGeom>
        </p:spPr>
      </p:pic>
      <p:sp>
        <p:nvSpPr>
          <p:cNvPr id="10" name="Text Box 2"/>
          <p:cNvSpPr txBox="1">
            <a:spLocks noChangeArrowheads="1"/>
          </p:cNvSpPr>
          <p:nvPr/>
        </p:nvSpPr>
        <p:spPr bwMode="auto">
          <a:xfrm>
            <a:off x="4775746" y="1086214"/>
            <a:ext cx="4050430" cy="457048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We’ll compare</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Niger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(West Africa)</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Nepal</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France / England</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Canada . . .</a:t>
            </a:r>
            <a:endParaRPr kumimoji="0" lang="en-US" sz="4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4990726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2"/>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63139FF3-E75B-4350-9E3C-38108BF945D0}"/>
              </a:ext>
            </a:extLst>
          </p:cNvPr>
          <p:cNvPicPr>
            <a:picLocks noChangeAspect="1"/>
          </p:cNvPicPr>
          <p:nvPr/>
        </p:nvPicPr>
        <p:blipFill>
          <a:blip r:embed="rId2"/>
          <a:stretch>
            <a:fillRect/>
          </a:stretch>
        </p:blipFill>
        <p:spPr>
          <a:xfrm>
            <a:off x="254000" y="1008042"/>
            <a:ext cx="8686800" cy="4896422"/>
          </a:xfrm>
          <a:prstGeom prst="rect">
            <a:avLst/>
          </a:prstGeom>
        </p:spPr>
      </p:pic>
      <p:sp>
        <p:nvSpPr>
          <p:cNvPr id="6" name="Text Box 2">
            <a:extLst>
              <a:ext uri="{FF2B5EF4-FFF2-40B4-BE49-F238E27FC236}">
                <a16:creationId xmlns:a16="http://schemas.microsoft.com/office/drawing/2014/main" id="{620247EE-AD07-42C1-BD85-48DAFE098EBA}"/>
              </a:ext>
            </a:extLst>
          </p:cNvPr>
          <p:cNvSpPr txBox="1">
            <a:spLocks noChangeArrowheads="1"/>
          </p:cNvSpPr>
          <p:nvPr/>
        </p:nvSpPr>
        <p:spPr bwMode="auto">
          <a:xfrm>
            <a:off x="0" y="3432763"/>
            <a:ext cx="9144000" cy="138499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Aymara of Bolivia</a:t>
            </a:r>
            <a:endParaRPr kumimoji="0" lang="en-US" sz="18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
        <p:nvSpPr>
          <p:cNvPr id="8" name="TextBox 7">
            <a:extLst>
              <a:ext uri="{FF2B5EF4-FFF2-40B4-BE49-F238E27FC236}">
                <a16:creationId xmlns:a16="http://schemas.microsoft.com/office/drawing/2014/main" id="{B67D7021-3766-49F0-A985-9C0B8E9A2932}"/>
              </a:ext>
            </a:extLst>
          </p:cNvPr>
          <p:cNvSpPr txBox="1"/>
          <p:nvPr/>
        </p:nvSpPr>
        <p:spPr>
          <a:xfrm>
            <a:off x="635000" y="6021563"/>
            <a:ext cx="7873999"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itchFamily="34" charset="0"/>
                <a:ea typeface="+mn-ea"/>
                <a:cs typeface="+mn-cs"/>
              </a:rPr>
              <a:t>VIDEO: </a:t>
            </a:r>
            <a:r>
              <a:rPr kumimoji="0" lang="en-US" sz="2800" b="1" i="1" u="none" strike="noStrike" kern="1200" cap="none" spc="0" normalizeH="0" baseline="0" noProof="0" dirty="0" err="1">
                <a:ln>
                  <a:noFill/>
                </a:ln>
                <a:solidFill>
                  <a:srgbClr val="FFFFFF"/>
                </a:solidFill>
                <a:effectLst/>
                <a:uLnTx/>
                <a:uFillTx/>
                <a:latin typeface="Arial" pitchFamily="34" charset="0"/>
                <a:ea typeface="+mn-ea"/>
                <a:cs typeface="+mn-cs"/>
              </a:rPr>
              <a:t>Tejiendo</a:t>
            </a:r>
            <a:r>
              <a:rPr kumimoji="0" lang="en-US" sz="2800" b="1" i="1"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sz="2800" b="1" i="1" u="none" strike="noStrike" kern="1200" cap="none" spc="0" normalizeH="0" baseline="0" noProof="0" dirty="0" err="1">
                <a:ln>
                  <a:noFill/>
                </a:ln>
                <a:solidFill>
                  <a:srgbClr val="FFFFFF"/>
                </a:solidFill>
                <a:effectLst/>
                <a:uLnTx/>
                <a:uFillTx/>
                <a:latin typeface="Arial" pitchFamily="34" charset="0"/>
                <a:ea typeface="+mn-ea"/>
                <a:cs typeface="+mn-cs"/>
              </a:rPr>
              <a:t>Relatos</a:t>
            </a:r>
            <a:r>
              <a:rPr kumimoji="0" lang="en-US" sz="2800" b="1" i="1" u="none" strike="noStrike" kern="1200" cap="none" spc="0" normalizeH="0" baseline="0" noProof="0" dirty="0">
                <a:ln>
                  <a:noFill/>
                </a:ln>
                <a:solidFill>
                  <a:srgbClr val="FFFFFF"/>
                </a:solidFill>
                <a:effectLst/>
                <a:uLnTx/>
                <a:uFillTx/>
                <a:latin typeface="Arial" pitchFamily="34" charset="0"/>
                <a:ea typeface="+mn-ea"/>
                <a:cs typeface="+mn-cs"/>
              </a:rPr>
              <a:t>—”Weaving Stories</a:t>
            </a:r>
            <a:r>
              <a:rPr kumimoji="0" lang="en-US" sz="2800" b="1" i="0" u="none" strike="noStrike" kern="1200" cap="none" spc="0" normalizeH="0" baseline="0" noProof="0" dirty="0">
                <a:ln>
                  <a:noFill/>
                </a:ln>
                <a:solidFill>
                  <a:srgbClr val="FFFFFF"/>
                </a:solidFill>
                <a:effectLst/>
                <a:uLnTx/>
                <a:uFillTx/>
                <a:latin typeface="Arial" pitchFamily="34" charset="0"/>
                <a:ea typeface="+mn-ea"/>
                <a:cs typeface="+mn-cs"/>
              </a:rPr>
              <a:t>"</a:t>
            </a:r>
          </a:p>
        </p:txBody>
      </p:sp>
    </p:spTree>
    <p:extLst>
      <p:ext uri="{BB962C8B-B14F-4D97-AF65-F5344CB8AC3E}">
        <p14:creationId xmlns:p14="http://schemas.microsoft.com/office/powerpoint/2010/main" val="17933386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t>fieldwork</a:t>
            </a:r>
            <a:r>
              <a:rPr lang="en-US" dirty="0"/>
              <a:t> </a:t>
            </a:r>
            <a:r>
              <a:rPr lang="en-US" sz="2400" dirty="0"/>
              <a:t>as a primary research technique</a:t>
            </a:r>
            <a:endParaRPr lang="en-US" b="1" dirty="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23271575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2"/>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descr="A group of people scuba diving&#10;&#10;Description automatically generated with medium confidence">
            <a:extLst>
              <a:ext uri="{FF2B5EF4-FFF2-40B4-BE49-F238E27FC236}">
                <a16:creationId xmlns:a16="http://schemas.microsoft.com/office/drawing/2014/main" id="{6B5AC961-D937-4570-9276-D4732A457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091391"/>
            <a:ext cx="9144000" cy="4852294"/>
          </a:xfrm>
          <a:prstGeom prst="rect">
            <a:avLst/>
          </a:prstGeom>
        </p:spPr>
      </p:pic>
      <p:sp>
        <p:nvSpPr>
          <p:cNvPr id="9" name="Text Box 2">
            <a:extLst>
              <a:ext uri="{FF2B5EF4-FFF2-40B4-BE49-F238E27FC236}">
                <a16:creationId xmlns:a16="http://schemas.microsoft.com/office/drawing/2014/main" id="{E395BB81-3B8C-4E9F-B476-DBFB1B9B107A}"/>
              </a:ext>
            </a:extLst>
          </p:cNvPr>
          <p:cNvSpPr txBox="1">
            <a:spLocks noChangeArrowheads="1"/>
          </p:cNvSpPr>
          <p:nvPr/>
        </p:nvSpPr>
        <p:spPr bwMode="auto">
          <a:xfrm>
            <a:off x="267860" y="5426663"/>
            <a:ext cx="8698339" cy="113877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we’ll visit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rgbClr val="FFFFFF"/>
                </a:solidFill>
                <a:effectLst>
                  <a:outerShdw blurRad="50800" dist="38100" dir="2700000" algn="tl" rotWithShape="0">
                    <a:prstClr val="black">
                      <a:alpha val="40000"/>
                    </a:prstClr>
                  </a:outerShdw>
                </a:effectLst>
                <a:latin typeface="Arial" charset="0"/>
              </a:rPr>
              <a:t>T</a:t>
            </a:r>
            <a:r>
              <a:rPr kumimoji="0" lang="en-US" sz="32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he Caribbean with Simon Reeve</a:t>
            </a:r>
            <a:endParaRPr kumimoji="0" lang="en-US" sz="11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5745006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788895" y="447318"/>
            <a:ext cx="7570321" cy="597452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as I mentioned earlier and in the “An Important Note on Videos and Visual Anthropology,” we would LOVE to take you along with us around the world, but the next best thing we can do is bring the world to you in the form of films and videos.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we’ll do a lot of that.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5783979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23686747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42724"/>
            <a:ext cx="8195733" cy="4660956"/>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lumMod val="50000"/>
                </a:srgbClr>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lumMod val="50000"/>
                  </a:srgbClr>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133" b="0" i="0" u="none" strike="noStrike" kern="1200" cap="none" spc="0" normalizeH="0" baseline="0" noProof="0" dirty="0">
                <a:ln>
                  <a:noFill/>
                </a:ln>
                <a:solidFill>
                  <a:srgbClr val="FFFFFF"/>
                </a:solidFill>
                <a:effectLst/>
                <a:uLnTx/>
                <a:uFillTx/>
                <a:latin typeface="Arial" charset="0"/>
                <a:ea typeface="+mn-ea"/>
                <a:cs typeface="+mn-cs"/>
              </a:rPr>
              <a:t>(but one can always sign up for one or more study abroad experiences).</a:t>
            </a:r>
            <a:endParaRPr kumimoji="1" lang="en-US" sz="2844"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958364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13314" name="Picture 2" descr="http://upload.wikimedia.org/wikipedia/commons/thumb/9/97/The_Earth_seen_from_Apollo_17.jpg/300px-The_Earth_seen_from_Apollo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58" y="14514"/>
            <a:ext cx="6825796" cy="682579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406305" y="3072464"/>
            <a:ext cx="6301725"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So we’ll 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around the world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via videos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and slides</a:t>
            </a:r>
            <a:endParaRPr kumimoji="0" lang="en-US" sz="4400" b="0"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endParaRPr>
          </a:p>
        </p:txBody>
      </p:sp>
    </p:spTree>
    <p:extLst>
      <p:ext uri="{BB962C8B-B14F-4D97-AF65-F5344CB8AC3E}">
        <p14:creationId xmlns:p14="http://schemas.microsoft.com/office/powerpoint/2010/main" val="367541346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432036"/>
            <a:ext cx="6908800" cy="254678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what does</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Leonardo DiCaprio</a:t>
            </a:r>
            <a:r>
              <a:rPr kumimoji="1" lang="en-US" sz="3600" b="1" dirty="0">
                <a:solidFill>
                  <a:srgbClr val="FFFFFF"/>
                </a:solidFill>
                <a:latin typeface="Arial" charset="0"/>
              </a:rPr>
              <a:t> think of this collection?</a:t>
            </a: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040961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show="0">
  <p:cSld>
    <p:bg>
      <p:bgPr>
        <a:solidFill>
          <a:srgbClr val="131313"/>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6A3A472C-60D5-5B13-BA7B-BBC0E195DC07}"/>
              </a:ext>
            </a:extLst>
          </p:cNvPr>
          <p:cNvPicPr>
            <a:picLocks noChangeAspect="1"/>
          </p:cNvPicPr>
          <p:nvPr/>
        </p:nvPicPr>
        <p:blipFill>
          <a:blip r:embed="rId2"/>
          <a:stretch>
            <a:fillRect/>
          </a:stretch>
        </p:blipFill>
        <p:spPr>
          <a:xfrm>
            <a:off x="1015763" y="0"/>
            <a:ext cx="7112473" cy="6825422"/>
          </a:xfrm>
          <a:prstGeom prst="rect">
            <a:avLst/>
          </a:prstGeom>
        </p:spPr>
      </p:pic>
      <p:pic>
        <p:nvPicPr>
          <p:cNvPr id="9" name="Picture 8">
            <a:extLst>
              <a:ext uri="{FF2B5EF4-FFF2-40B4-BE49-F238E27FC236}">
                <a16:creationId xmlns:a16="http://schemas.microsoft.com/office/drawing/2014/main" id="{66E0E115-7FEB-A4CC-91D0-56A335C9CDA2}"/>
              </a:ext>
            </a:extLst>
          </p:cNvPr>
          <p:cNvPicPr>
            <a:picLocks noChangeAspect="1"/>
          </p:cNvPicPr>
          <p:nvPr/>
        </p:nvPicPr>
        <p:blipFill>
          <a:blip r:embed="rId3"/>
          <a:stretch>
            <a:fillRect/>
          </a:stretch>
        </p:blipFill>
        <p:spPr>
          <a:xfrm>
            <a:off x="5747468" y="232505"/>
            <a:ext cx="3181201" cy="1788804"/>
          </a:xfrm>
          <a:prstGeom prst="rect">
            <a:avLst/>
          </a:prstGeom>
        </p:spPr>
      </p:pic>
    </p:spTree>
    <p:extLst>
      <p:ext uri="{BB962C8B-B14F-4D97-AF65-F5344CB8AC3E}">
        <p14:creationId xmlns:p14="http://schemas.microsoft.com/office/powerpoint/2010/main" val="32868887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23950" y="2621980"/>
            <a:ext cx="6908800" cy="286232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6000" b="1" i="0" u="none" strike="noStrike" kern="1200" cap="none" spc="0" normalizeH="0" baseline="0" noProof="0" dirty="0">
                <a:ln>
                  <a:noFill/>
                </a:ln>
                <a:solidFill>
                  <a:srgbClr val="FFFFFF"/>
                </a:solidFill>
                <a:effectLst/>
                <a:uLnTx/>
                <a:uFillTx/>
                <a:latin typeface="Arial" charset="0"/>
                <a:ea typeface="+mn-ea"/>
                <a:cs typeface="+mn-cs"/>
              </a:rPr>
              <a:t>Main Characteristics in a Nutshell</a:t>
            </a:r>
            <a:endParaRPr kumimoji="1" lang="en-US" sz="72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Text Box 4">
            <a:extLst>
              <a:ext uri="{FF2B5EF4-FFF2-40B4-BE49-F238E27FC236}">
                <a16:creationId xmlns:a16="http://schemas.microsoft.com/office/drawing/2014/main" id="{E864582F-B9D6-B3BF-3AA1-384C42FF7F11}"/>
              </a:ext>
            </a:extLst>
          </p:cNvPr>
          <p:cNvSpPr txBox="1">
            <a:spLocks noChangeArrowheads="1"/>
          </p:cNvSpPr>
          <p:nvPr/>
        </p:nvSpPr>
        <p:spPr bwMode="auto">
          <a:xfrm>
            <a:off x="3713965" y="946363"/>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Tree>
    <p:extLst>
      <p:ext uri="{BB962C8B-B14F-4D97-AF65-F5344CB8AC3E}">
        <p14:creationId xmlns:p14="http://schemas.microsoft.com/office/powerpoint/2010/main" val="34433142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t>1.	</a:t>
            </a:r>
            <a:r>
              <a:rPr lang="en-US" sz="1800" dirty="0"/>
              <a:t>the</a:t>
            </a:r>
            <a:r>
              <a:rPr lang="en-US" sz="2400" dirty="0"/>
              <a:t> </a:t>
            </a:r>
            <a:r>
              <a:rPr lang="en-US" sz="2400" b="1" dirty="0"/>
              <a:t>four fields </a:t>
            </a:r>
            <a:r>
              <a:rPr lang="en-US" sz="1800" dirty="0"/>
              <a:t>of general anthropology</a:t>
            </a:r>
            <a:endParaRPr lang="en-US" sz="2400" b="1" dirty="0"/>
          </a:p>
          <a:p>
            <a:pPr eaLnBrk="1" hangingPunct="1">
              <a:lnSpc>
                <a:spcPct val="0"/>
              </a:lnSpc>
              <a:buFont typeface="Wingdings" pitchFamily="2" charset="2"/>
              <a:buNone/>
              <a:tabLst>
                <a:tab pos="0" algn="l"/>
              </a:tabLst>
            </a:pPr>
            <a:endParaRPr lang="en-US" sz="2400" b="1" dirty="0"/>
          </a:p>
          <a:p>
            <a:pPr marL="457200" indent="-457200" eaLnBrk="1" hangingPunct="1">
              <a:buAutoNum type="arabicPeriod" startAt="2"/>
              <a:tabLst>
                <a:tab pos="0" algn="l"/>
              </a:tabLst>
            </a:pPr>
            <a:r>
              <a:rPr lang="en-US" sz="2400" b="1" dirty="0"/>
              <a:t>culture </a:t>
            </a:r>
            <a:r>
              <a:rPr lang="en-US" sz="1600" dirty="0"/>
              <a:t>as a primary concept</a:t>
            </a:r>
            <a:endParaRPr lang="en-US" sz="2400" dirty="0"/>
          </a:p>
          <a:p>
            <a:pPr marL="457200" indent="-457200" eaLnBrk="1" hangingPunct="1">
              <a:buAutoNum type="arabicPeriod" startAt="2"/>
              <a:tabLst>
                <a:tab pos="0" algn="l"/>
                <a:tab pos="457200" algn="l"/>
              </a:tabLst>
            </a:pPr>
            <a:r>
              <a:rPr lang="en-US" sz="2400" b="1" dirty="0"/>
              <a:t>comparative method</a:t>
            </a:r>
            <a:r>
              <a:rPr lang="en-US" sz="2400" dirty="0"/>
              <a:t> </a:t>
            </a:r>
            <a:r>
              <a:rPr lang="en-US" sz="1800" dirty="0"/>
              <a:t>as major approach</a:t>
            </a:r>
            <a:endParaRPr lang="en-US" sz="2400" dirty="0"/>
          </a:p>
          <a:p>
            <a:pPr marL="457200" indent="-457200" eaLnBrk="1" hangingPunct="1">
              <a:buAutoNum type="arabicPeriod" startAt="2"/>
              <a:tabLst>
                <a:tab pos="0" algn="l"/>
              </a:tabLst>
            </a:pPr>
            <a:r>
              <a:rPr lang="en-US" sz="2400" b="1" dirty="0"/>
              <a:t>holism</a:t>
            </a:r>
            <a:r>
              <a:rPr lang="en-US" sz="2400" dirty="0"/>
              <a:t> </a:t>
            </a:r>
            <a:r>
              <a:rPr lang="en-US" sz="1800" dirty="0"/>
              <a:t>as a primary theoretical goal</a:t>
            </a:r>
            <a:endParaRPr lang="en-US" sz="2400" dirty="0"/>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6151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906798"/>
            <a:ext cx="6908800" cy="305468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finally,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we have the last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characteristic of American Anthropology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9" name="Rectangle 8">
            <a:extLst>
              <a:ext uri="{FF2B5EF4-FFF2-40B4-BE49-F238E27FC236}">
                <a16:creationId xmlns:a16="http://schemas.microsoft.com/office/drawing/2014/main" id="{20863767-9544-DC95-8B71-5B972FAF14BC}"/>
              </a:ext>
            </a:extLst>
          </p:cNvPr>
          <p:cNvSpPr/>
          <p:nvPr/>
        </p:nvSpPr>
        <p:spPr>
          <a:xfrm>
            <a:off x="1319196" y="2523328"/>
            <a:ext cx="6502400" cy="579646"/>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3200" b="1" i="1" u="none" strike="noStrike" kern="1200" cap="none" spc="0" normalizeH="0" baseline="0" noProof="0" dirty="0">
                <a:ln w="6350">
                  <a:solidFill>
                    <a:srgbClr val="0C0600"/>
                  </a:solidFill>
                  <a:prstDash val="solid"/>
                  <a:miter lim="800000"/>
                </a:ln>
                <a:solidFill>
                  <a:srgbClr val="FF0000"/>
                </a:solidFill>
                <a:effectLst>
                  <a:outerShdw blurRad="50800" dist="165100" dir="18900000" algn="bl" rotWithShape="0">
                    <a:prstClr val="black">
                      <a:alpha val="40000"/>
                    </a:prstClr>
                  </a:outerShdw>
                </a:effectLst>
                <a:uLnTx/>
                <a:uFillTx/>
                <a:latin typeface="Arial" pitchFamily="34" charset="0"/>
                <a:ea typeface="+mn-ea"/>
                <a:cs typeface="+mn-cs"/>
              </a:rPr>
              <a:t>The End</a:t>
            </a:r>
          </a:p>
        </p:txBody>
      </p:sp>
    </p:spTree>
    <p:extLst>
      <p:ext uri="{BB962C8B-B14F-4D97-AF65-F5344CB8AC3E}">
        <p14:creationId xmlns:p14="http://schemas.microsoft.com/office/powerpoint/2010/main" val="20536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solidFill>
                  <a:srgbClr val="FF0000"/>
                </a:solidFill>
              </a:rPr>
              <a:t>fieldwork</a:t>
            </a:r>
            <a:r>
              <a:rPr lang="en-US" dirty="0">
                <a:solidFill>
                  <a:srgbClr val="FF0000"/>
                </a:solidFill>
              </a:rPr>
              <a:t> </a:t>
            </a:r>
            <a:r>
              <a:rPr lang="en-US" sz="2400" dirty="0">
                <a:solidFill>
                  <a:srgbClr val="FF0000"/>
                </a:solidFill>
              </a:rPr>
              <a:t>as a primary research technique</a:t>
            </a:r>
            <a:endParaRPr lang="en-US" b="1" dirty="0">
              <a:solidFill>
                <a:srgbClr val="FF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
        <p:nvSpPr>
          <p:cNvPr id="5" name="Right Arrow 3">
            <a:extLst>
              <a:ext uri="{FF2B5EF4-FFF2-40B4-BE49-F238E27FC236}">
                <a16:creationId xmlns:a16="http://schemas.microsoft.com/office/drawing/2014/main" id="{180E59B3-558D-A74E-DEE2-9EB963AF8B35}"/>
              </a:ext>
            </a:extLst>
          </p:cNvPr>
          <p:cNvSpPr/>
          <p:nvPr/>
        </p:nvSpPr>
        <p:spPr bwMode="auto">
          <a:xfrm>
            <a:off x="332071" y="5306620"/>
            <a:ext cx="553465" cy="423512"/>
          </a:xfrm>
          <a:prstGeom prst="rightArrow">
            <a:avLst/>
          </a:prstGeom>
          <a:solidFill>
            <a:srgbClr val="FFFFFF"/>
          </a:solidFill>
          <a:ln w="762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7543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37440265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0245656"/>
      </p:ext>
    </p:extLst>
  </p:cSld>
  <p:clrMapOvr>
    <a:masterClrMapping/>
  </p:clrMapOvr>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18621</TotalTime>
  <Words>2138</Words>
  <Application>Microsoft Office PowerPoint</Application>
  <PresentationFormat>On-screen Show (4:3)</PresentationFormat>
  <Paragraphs>316</Paragraphs>
  <Slides>60</Slides>
  <Notes>13</Notes>
  <HiddenSlides>7</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60</vt:i4>
      </vt:variant>
    </vt:vector>
  </HeadingPairs>
  <TitlesOfParts>
    <vt:vector size="74" baseType="lpstr">
      <vt:lpstr>Arial</vt:lpstr>
      <vt:lpstr>Arial Black</vt:lpstr>
      <vt:lpstr>Brush Script MT</vt:lpstr>
      <vt:lpstr>Monotype Sorts</vt:lpstr>
      <vt:lpstr>Tahoma</vt:lpstr>
      <vt:lpstr>Wingdings</vt:lpstr>
      <vt:lpstr>1_Default Design</vt:lpstr>
      <vt:lpstr>22_Default Design</vt:lpstr>
      <vt:lpstr>22_Contemporary Portrait</vt:lpstr>
      <vt:lpstr>6_Contemporary Portrait</vt:lpstr>
      <vt:lpstr>47_Default Design</vt:lpstr>
      <vt:lpstr>3_Default Design</vt:lpstr>
      <vt:lpstr>3_Contemporary Portrait</vt:lpstr>
      <vt:lpstr>28_Contemporary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Distincitve Qualities of Anthropology Concept of Culture Comparative Method Wholistic Approach</dc:title>
  <dc:creator>CLA</dc:creator>
  <cp:lastModifiedBy>Tim Roufs</cp:lastModifiedBy>
  <cp:revision>1176</cp:revision>
  <cp:lastPrinted>2000-04-06T19:51:41Z</cp:lastPrinted>
  <dcterms:created xsi:type="dcterms:W3CDTF">2000-03-27T15:46:35Z</dcterms:created>
  <dcterms:modified xsi:type="dcterms:W3CDTF">2023-12-25T05:10:46Z</dcterms:modified>
</cp:coreProperties>
</file>