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9" r:id="rId1"/>
    <p:sldMasterId id="2147484029" r:id="rId2"/>
    <p:sldMasterId id="2147484041" r:id="rId3"/>
    <p:sldMasterId id="2147484066" r:id="rId4"/>
    <p:sldMasterId id="2147484874" r:id="rId5"/>
    <p:sldMasterId id="2147484922" r:id="rId6"/>
    <p:sldMasterId id="2147484934" r:id="rId7"/>
    <p:sldMasterId id="2147484982" r:id="rId8"/>
    <p:sldMasterId id="2147485213" r:id="rId9"/>
    <p:sldMasterId id="2147485237" r:id="rId10"/>
    <p:sldMasterId id="2147485369" r:id="rId11"/>
    <p:sldMasterId id="2147485453" r:id="rId12"/>
    <p:sldMasterId id="2147485623" r:id="rId13"/>
    <p:sldMasterId id="2147485707" r:id="rId14"/>
    <p:sldMasterId id="2147485743" r:id="rId15"/>
    <p:sldMasterId id="2147485839" r:id="rId16"/>
    <p:sldMasterId id="2147485971" r:id="rId17"/>
    <p:sldMasterId id="2147486007" r:id="rId18"/>
    <p:sldMasterId id="2147486175" r:id="rId19"/>
    <p:sldMasterId id="2147486187" r:id="rId20"/>
    <p:sldMasterId id="2147486247" r:id="rId21"/>
  </p:sldMasterIdLst>
  <p:notesMasterIdLst>
    <p:notesMasterId r:id="rId106"/>
  </p:notesMasterIdLst>
  <p:handoutMasterIdLst>
    <p:handoutMasterId r:id="rId107"/>
  </p:handoutMasterIdLst>
  <p:sldIdLst>
    <p:sldId id="1677" r:id="rId22"/>
    <p:sldId id="3320" r:id="rId23"/>
    <p:sldId id="3322" r:id="rId24"/>
    <p:sldId id="3323" r:id="rId25"/>
    <p:sldId id="3325" r:id="rId26"/>
    <p:sldId id="3326" r:id="rId27"/>
    <p:sldId id="3327" r:id="rId28"/>
    <p:sldId id="3328" r:id="rId29"/>
    <p:sldId id="3329" r:id="rId30"/>
    <p:sldId id="3330" r:id="rId31"/>
    <p:sldId id="3331" r:id="rId32"/>
    <p:sldId id="3332" r:id="rId33"/>
    <p:sldId id="3333" r:id="rId34"/>
    <p:sldId id="3334" r:id="rId35"/>
    <p:sldId id="3335" r:id="rId36"/>
    <p:sldId id="3336" r:id="rId37"/>
    <p:sldId id="3337" r:id="rId38"/>
    <p:sldId id="3338" r:id="rId39"/>
    <p:sldId id="3339" r:id="rId40"/>
    <p:sldId id="1020" r:id="rId41"/>
    <p:sldId id="467" r:id="rId42"/>
    <p:sldId id="1294" r:id="rId43"/>
    <p:sldId id="1469" r:id="rId44"/>
    <p:sldId id="3340" r:id="rId45"/>
    <p:sldId id="1470" r:id="rId46"/>
    <p:sldId id="1880" r:id="rId47"/>
    <p:sldId id="1476" r:id="rId48"/>
    <p:sldId id="1509" r:id="rId49"/>
    <p:sldId id="1510" r:id="rId50"/>
    <p:sldId id="3341" r:id="rId51"/>
    <p:sldId id="3342" r:id="rId52"/>
    <p:sldId id="3343" r:id="rId53"/>
    <p:sldId id="3344" r:id="rId54"/>
    <p:sldId id="3345" r:id="rId55"/>
    <p:sldId id="3346" r:id="rId56"/>
    <p:sldId id="3347" r:id="rId57"/>
    <p:sldId id="3390" r:id="rId58"/>
    <p:sldId id="3348" r:id="rId59"/>
    <p:sldId id="3349" r:id="rId60"/>
    <p:sldId id="3351" r:id="rId61"/>
    <p:sldId id="3352" r:id="rId62"/>
    <p:sldId id="3350" r:id="rId63"/>
    <p:sldId id="3353" r:id="rId64"/>
    <p:sldId id="3355" r:id="rId65"/>
    <p:sldId id="3386" r:id="rId66"/>
    <p:sldId id="3356" r:id="rId67"/>
    <p:sldId id="3357" r:id="rId68"/>
    <p:sldId id="3358" r:id="rId69"/>
    <p:sldId id="3359" r:id="rId70"/>
    <p:sldId id="3360" r:id="rId71"/>
    <p:sldId id="495" r:id="rId72"/>
    <p:sldId id="3387" r:id="rId73"/>
    <p:sldId id="3361" r:id="rId74"/>
    <p:sldId id="3362" r:id="rId75"/>
    <p:sldId id="983" r:id="rId76"/>
    <p:sldId id="3363" r:id="rId77"/>
    <p:sldId id="3364" r:id="rId78"/>
    <p:sldId id="3365" r:id="rId79"/>
    <p:sldId id="3366" r:id="rId80"/>
    <p:sldId id="3367" r:id="rId81"/>
    <p:sldId id="3368" r:id="rId82"/>
    <p:sldId id="1586" r:id="rId83"/>
    <p:sldId id="3369" r:id="rId84"/>
    <p:sldId id="3370" r:id="rId85"/>
    <p:sldId id="3371" r:id="rId86"/>
    <p:sldId id="3372" r:id="rId87"/>
    <p:sldId id="3373" r:id="rId88"/>
    <p:sldId id="3374" r:id="rId89"/>
    <p:sldId id="3375" r:id="rId90"/>
    <p:sldId id="3388" r:id="rId91"/>
    <p:sldId id="3391" r:id="rId92"/>
    <p:sldId id="3389" r:id="rId93"/>
    <p:sldId id="3376" r:id="rId94"/>
    <p:sldId id="3377" r:id="rId95"/>
    <p:sldId id="3378" r:id="rId96"/>
    <p:sldId id="3379" r:id="rId97"/>
    <p:sldId id="3380" r:id="rId98"/>
    <p:sldId id="3381" r:id="rId99"/>
    <p:sldId id="1552" r:id="rId100"/>
    <p:sldId id="1553" r:id="rId101"/>
    <p:sldId id="877" r:id="rId102"/>
    <p:sldId id="3382" r:id="rId103"/>
    <p:sldId id="3383" r:id="rId104"/>
    <p:sldId id="3385" r:id="rId10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583"/>
    <a:srgbClr val="000000"/>
    <a:srgbClr val="FFFFFF"/>
    <a:srgbClr val="0070C0"/>
    <a:srgbClr val="FFD961"/>
    <a:srgbClr val="BADDE1"/>
    <a:srgbClr val="FFFFCD"/>
    <a:srgbClr val="FFFFAF"/>
    <a:srgbClr val="000600"/>
    <a:srgbClr val="91E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515" autoAdjust="0"/>
    <p:restoredTop sz="94660"/>
  </p:normalViewPr>
  <p:slideViewPr>
    <p:cSldViewPr snapToGrid="0">
      <p:cViewPr>
        <p:scale>
          <a:sx n="66" d="100"/>
          <a:sy n="66" d="100"/>
        </p:scale>
        <p:origin x="1020" y="148"/>
      </p:cViewPr>
      <p:guideLst>
        <p:guide orient="horz" pos="2103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6176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6" Type="http://schemas.openxmlformats.org/officeDocument/2006/relationships/slideMaster" Target="slideMasters/slideMaster16.xml"/><Relationship Id="rId107" Type="http://schemas.openxmlformats.org/officeDocument/2006/relationships/handoutMaster" Target="handoutMasters/handoutMaster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slide" Target="slides/slide82.xml"/><Relationship Id="rId108" Type="http://schemas.openxmlformats.org/officeDocument/2006/relationships/presProps" Target="presProps.xml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viewProps" Target="viewProps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theme" Target="theme/theme1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5.xml"/><Relationship Id="rId13" Type="http://schemas.openxmlformats.org/officeDocument/2006/relationships/slide" Target="slides/slide30.xml"/><Relationship Id="rId18" Type="http://schemas.openxmlformats.org/officeDocument/2006/relationships/slide" Target="slides/slide78.xml"/><Relationship Id="rId3" Type="http://schemas.openxmlformats.org/officeDocument/2006/relationships/slide" Target="slides/slide19.xml"/><Relationship Id="rId7" Type="http://schemas.openxmlformats.org/officeDocument/2006/relationships/slide" Target="slides/slide23.xml"/><Relationship Id="rId12" Type="http://schemas.openxmlformats.org/officeDocument/2006/relationships/slide" Target="slides/slide29.xml"/><Relationship Id="rId17" Type="http://schemas.openxmlformats.org/officeDocument/2006/relationships/slide" Target="slides/slide58.xml"/><Relationship Id="rId2" Type="http://schemas.openxmlformats.org/officeDocument/2006/relationships/slide" Target="slides/slide18.xml"/><Relationship Id="rId16" Type="http://schemas.openxmlformats.org/officeDocument/2006/relationships/slide" Target="slides/slide57.xml"/><Relationship Id="rId20" Type="http://schemas.openxmlformats.org/officeDocument/2006/relationships/slide" Target="slides/slide80.xml"/><Relationship Id="rId1" Type="http://schemas.openxmlformats.org/officeDocument/2006/relationships/slide" Target="slides/slide17.xml"/><Relationship Id="rId6" Type="http://schemas.openxmlformats.org/officeDocument/2006/relationships/slide" Target="slides/slide22.xml"/><Relationship Id="rId11" Type="http://schemas.openxmlformats.org/officeDocument/2006/relationships/slide" Target="slides/slide28.xml"/><Relationship Id="rId5" Type="http://schemas.openxmlformats.org/officeDocument/2006/relationships/slide" Target="slides/slide21.xml"/><Relationship Id="rId15" Type="http://schemas.openxmlformats.org/officeDocument/2006/relationships/slide" Target="slides/slide56.xml"/><Relationship Id="rId10" Type="http://schemas.openxmlformats.org/officeDocument/2006/relationships/slide" Target="slides/slide27.xml"/><Relationship Id="rId19" Type="http://schemas.openxmlformats.org/officeDocument/2006/relationships/slide" Target="slides/slide79.xml"/><Relationship Id="rId4" Type="http://schemas.openxmlformats.org/officeDocument/2006/relationships/slide" Target="slides/slide20.xml"/><Relationship Id="rId9" Type="http://schemas.openxmlformats.org/officeDocument/2006/relationships/slide" Target="slides/slide26.xml"/><Relationship Id="rId14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91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09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86CF96-D1CB-4D41-82D0-8389C51CBEB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171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946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0EF4C-430F-447F-9CD5-15907E3C10F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244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004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76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60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60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668FC5-92AE-4F7C-B476-4CFB2378946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8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20A8E-285B-4C16-AB62-3D9A4C3FFF9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1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02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358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1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58" y="27475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6F3B9-F8ED-43CD-BE6C-786C9813CF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E8A84-97E0-46BB-875C-EA4F5C1B0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120FF-FF6A-49B7-87CF-10B28D561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BC7FD-E89A-48C0-82C6-6F57565B4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48E17-E3CE-467A-8820-F8AD58090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A01F2-B2C3-4EB0-A456-93A299656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A4D32-C152-4C96-8B27-FB0358C1C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3E8E1-65A0-43C5-B19F-7B30069EB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11CEB-FE4E-4BDE-931D-AF5C600DB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C237C-A073-453E-86B1-7B586AC1F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279FB-098F-42AB-8D30-719376D0E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002CA-B69C-4E50-B401-DEA65307F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AD5DE43-57DF-4E2D-874C-8A6126F23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EA4A5-E8A4-4C8E-8863-87B4B638F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A640-1BC0-4C88-A06A-CF7041217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5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0B95E-2CC7-4068-9DCA-258FA2CA9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700DF-03AA-49AE-9991-517E1D838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53E8B-8894-41EF-8AAE-C447C7759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085F2-7A45-45D1-BDA5-B84082298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49915-FABB-404F-A5C4-F2E9DA311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781B6-16D0-4685-8A2A-E63BE629D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051E-FC91-46A5-B1E4-CAC20244B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B2B-35FC-4CD2-937A-8D37F7278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022C-C1A0-4566-85E1-215B33FAF87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54D9A-0C31-48EF-B86F-3B4E369B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922AD-C908-48A5-A585-E11DAB27190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23B46-61FD-4541-8594-26437A54F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84BBA-2BF4-4251-87AA-BCF112FC4B81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74C48-6A83-4A73-B248-0C70EBA2E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83EFF-1DC9-48B1-A695-84F1EB43CE11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AA660-20F1-48BE-8B62-66A8983A2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2AC88-3E32-40BC-AE34-F03366B8BD42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E6B6-3825-48F1-AA26-40F2080AB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08FD-737E-49E0-BA64-6BB448194F34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5FF8F-1B4C-4FA6-9EA3-E6943A4E3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27CB0-8C39-4F59-86F6-39ADCF0284CE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510FF-7351-42E8-9901-8A8448115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AAC0-5F5A-4651-9787-4F6F2B1EDCBC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4DCCE-A5F8-4B9D-AE73-FEC3ADF0B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C511-7C5E-4FA2-9FE4-0CD9F5C081FC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F8D06-7222-472B-9685-970CB1720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1FBB-9D08-4FE1-B43A-BB47268A8EE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AEC31-5E76-41DD-B6E4-F61FE8875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47623-2562-4045-8EE1-E946F224E898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BDD9-0BFC-4462-8C83-073CD184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54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8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5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2438472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866690D-9437-4BE3-BF2D-B65471C254B8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416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5A3F7-59B9-42A8-8AAA-9510B76209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819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389CC-8D6A-45F9-BEB9-4DE5D8F96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663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2C688-172D-49BD-9476-E977B1C1B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112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C7CD-AFB9-4761-B02C-14F271256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96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9903-224E-491E-B40D-6CA8F1398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826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7308-0EE6-4378-A0D3-62EBC12525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899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54671-EFAC-41ED-96A8-5D0B0B049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606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256FF-408B-4E67-8A10-C2638FFF1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7705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5BA6-99C2-448C-B409-DFCD80A5D8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6870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10"/>
            <a:ext cx="1951038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10"/>
            <a:ext cx="5700712" cy="551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B2F0-FC92-449D-A796-AEF54E25B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6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528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2025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5180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97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127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705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389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9109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432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515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396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B480E-BC3F-44BA-89F3-418990CA09D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27857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4DF7D-62B5-4666-8AAE-7C6D0BC810F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01732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4B75F-40EB-43FE-879E-EC53BF0FF84A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1422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D727-D69C-46CF-809F-AE8265E84C62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84720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76467-F1B1-408F-8C4A-3DE2F4C4CE7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71723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FB6A8-1561-44FB-AFA3-A2FA3485D6DB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32668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35398-C0C5-4287-943D-BE33A318FB57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59719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13076-D2FA-4523-B661-C6C6AE1E47B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24206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16E74-A6C6-4E4A-9F1E-90778E7FB56E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60151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45B3E-CCE7-4ED3-8ABA-F6883342E9E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843362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62312-F919-4974-A243-5FE22B573AAB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88494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865-83D8-4F9A-8888-A0D477A0B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ADA4F-4197-419E-9B70-7AAFBD0184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6617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FE3-7B46-4431-AF09-377163D76E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24B6-CC47-4BF7-BD96-BAC0D31253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77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FBA8-2716-4802-A466-3CC4CD2AB0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84F4C-C2D5-4F45-ADFD-08A9D8722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269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F394-2748-484C-AE9E-1187D7EED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8E10-A1F3-486B-AD5C-B0DA06FE79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781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C6FA-EA5C-4D3A-AE51-30B989FC99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23A87-71BA-48C8-97F0-3FDD9D166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9198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8F7-E1DD-4D0E-8A5B-4CF3C98948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9D2-4A3A-484E-B133-449774A22D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5140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1C48-1D6B-4013-A9BC-035C3008DE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5EA4-3902-477F-94F0-8D31FA6BA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2170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9305-C222-4ED6-8267-C33ABC2AB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9EA92-DAFE-43DC-9994-2115EF2827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446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2D72-5230-44E9-AA7B-A04C8353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0A70-0A85-42B8-A4D3-E34CB34AB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3401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9FF5-18FC-4B08-BFC0-367F7CAD70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1C57-9D1F-4858-A11F-6F57A3F3AE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7110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8EDF-684C-477D-91F4-7377AD0B8C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11BA9-C54D-4512-88A6-8A30BC47D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3449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B4E8F-A5FD-4796-98C6-43AF6099A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37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DB62F-2173-4FC4-B3E8-7A505C716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5140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B176-3BA0-4DBD-BDE6-DE1507C6C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938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68415-D528-422F-9186-0577E592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8842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5286-469B-425A-AEA6-C33F54A0A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373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B24D-4BF0-4AD7-BA85-9DC9978E3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8279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81963-E2B4-4009-8E4D-B608AD5FD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0330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A179B-0AF3-4CBF-95A2-56630620C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202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652B2-AD99-4244-B9C7-EB8F23A40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7394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1F8C0-92F6-4DCB-9932-E9DA3CFBB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4340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5D47-998C-4437-B010-C0BD2EEC7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9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18562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94363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90671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77097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75674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61192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71545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2588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28829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5510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7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5234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0B0A0-0606-4F58-955F-CC44201B98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2F7FF-DB22-40B0-A1F6-7A38351E37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4844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0A43B-4334-4108-AB18-594EB33901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B2E99-7D06-4CE5-834A-953B4AB38E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1324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7AB83-88CF-48B5-B1FE-420B84E841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A7921-F3FE-4EB3-A9B1-F1BF951B89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0915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100F-B200-4F19-A4AD-B3D27A0002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8042-E6D8-48C0-8FD0-33348A0620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0507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54D99-A156-425B-A5B0-5E927BFAE9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662CD-C2E6-41CD-BD91-69798F56B3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4040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3A564-65E3-49FC-AD44-BB948A2F07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3982B-ED78-4F18-B234-871DE7B607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0070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12662-CB44-4005-8DC0-2F9B000F2F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DF485-61B9-45B1-8893-241C041AA1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56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1680E-2688-425B-967D-5B18AD681D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F7AC3-35F9-4F39-B153-6A95C256B6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4399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68B76-6161-4EFB-ADC6-AAE714A681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0708C-A1C5-4458-8C1E-34E7EBAA2B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14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0DF09-760B-4FE6-99F8-198D7DB4D0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EAE6D-C5C7-4CFA-A72B-89BBDEB968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481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B765C-7455-4B74-BFFA-76322ABA38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8CC6F-A6B0-4279-8CAD-3C2340FE54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1430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71294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95328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96786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0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4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93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72945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8171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7912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1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046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DE66-0E29-45F4-813C-C80E0FA35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40457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82253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1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8281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88DA-493C-4160-A8D5-CA0600A6B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EA33-D003-435A-82A0-DF3A7732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A8DD-56F9-4985-A93C-EF1F078ED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8535D-6635-4E1C-B7E0-66CAD01F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E331-3866-416C-9E66-63870BFC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8022A-9D9B-4AC4-93F9-D1C63F4D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1FB44-B2EC-44A3-8E7C-311BA009E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C686-E176-40A4-A884-06B7D9255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11DE7-E7D7-4FBF-AD3B-B57758D1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F2C5-C97A-4EF9-8208-910D72A23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E2BF-602C-4EF1-B57E-0894C582F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ED45-4783-4F44-9FDF-2BA0ADBC7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0623-321A-4C9F-AEA6-AE0E5F01C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2263-7EE4-4B31-BE95-F71DEA0FC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9BC9-58D7-4C01-B32F-69878B258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E37E-14DE-4248-A841-1963EE16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F5C0A-9EC9-4CB4-9E9A-45A951368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8AABC-A77B-4F0F-B829-1B51F39AA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6DB1C-1AAF-4B10-9B76-C29F582B9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A60C6-5372-466F-A9A0-04E793B8B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9D49-7279-4540-9453-41C57592D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CE90-F038-478D-80D5-AECC21AD2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CD5A15-DD98-4E06-84A4-CC8985EED67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92CCBB-B48C-4688-AA99-401A53C4BFB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3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126867-E981-479C-B990-1C00008F96A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5463DA-9758-4977-9A58-FCAC9CABD4E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FF9779-67C1-45C2-BCA9-C99A5D6DCE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1DFA063-A919-4412-A0B8-603E388762F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D1D87F-5718-472C-969E-198112277A3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8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6BF5D3-0594-4D90-8AFF-B8BB576B8A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D058C3-CB48-408C-ABE9-3868B06DC5E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F76E6-6999-4AF9-B9E9-6DAB290D2F6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68" y="27477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AC201C-3D4C-47EC-825F-FA435D9169D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53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3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8471B56-0774-4879-8F5D-568B400280E9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0D915F0-6ADC-4425-AF73-181A7B3D64B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4086E4-4492-491C-806F-AD7094D7E4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728B17B-4A95-4CA7-AB1D-D9F14F4760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51DE1A4-87EF-4C3F-9D8B-E4A667CD866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DD093C-14AF-4236-9FC3-0A7B51453D1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26E5A6-F9AE-43B5-AF35-99693485FF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8DC04F0-10AA-46BC-931C-8C63A6637E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B651B53-133F-4F63-B637-1368F6116A8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42E81DD-1BE7-457D-BC91-4D2D6CE3FDE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E2A93C2-A705-407F-8861-6A2987669F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85EBE78-7E79-479F-8107-B784B51F2BD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684FE2-7115-4559-9858-1BA58E0FF7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7AACFD-51C9-4357-8098-092D3C55E79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F86ABA-EDA0-46F3-978C-FB28CE158A0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D4A821-6FA5-4097-8F16-3E37C4D9140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734A68-7019-4626-B251-892D11C8F9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5C8524-80AD-4B93-A8B8-7D64EB1AA89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966E4C0-41BA-42DA-83C4-FBD55B7DA45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D0FC51-B648-464A-A42D-A211AE2F549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4944DB-034F-4933-8848-C9F7B368760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95E40B8-5242-496B-AAE6-8D083C19BBE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32031-E206-4FF8-852C-2E90A5F07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E3087-7EE8-4648-853C-6D984EA2C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86430-25D8-4858-95E9-F74A1B4A91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1A1B9-DA87-4C81-94F9-6EC1636F20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EBB8A-6509-4A0E-A1C5-C027250040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12915-C1EA-4D1F-AF2E-F4C5D9CE57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24142-1C36-4056-A033-CEC967730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6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05861-648D-4139-9926-3C097F6DE9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53A91-35FC-4BB2-B952-24837B713B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00BD1-7064-4E9E-9B45-E3AAD07E37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5BB37A89-F6EC-4195-BC63-8A772D4D0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8" r:id="rId1"/>
    <p:sldLayoutId id="2147485239" r:id="rId2"/>
    <p:sldLayoutId id="2147485240" r:id="rId3"/>
    <p:sldLayoutId id="2147485241" r:id="rId4"/>
    <p:sldLayoutId id="2147485242" r:id="rId5"/>
    <p:sldLayoutId id="2147485243" r:id="rId6"/>
    <p:sldLayoutId id="2147485244" r:id="rId7"/>
    <p:sldLayoutId id="2147485245" r:id="rId8"/>
    <p:sldLayoutId id="2147485246" r:id="rId9"/>
    <p:sldLayoutId id="2147485247" r:id="rId10"/>
    <p:sldLayoutId id="21474852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E602C9D-98D3-4393-9683-98332985D1BF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5018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6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70" r:id="rId1"/>
    <p:sldLayoutId id="2147485371" r:id="rId2"/>
    <p:sldLayoutId id="2147485372" r:id="rId3"/>
    <p:sldLayoutId id="2147485373" r:id="rId4"/>
    <p:sldLayoutId id="2147485374" r:id="rId5"/>
    <p:sldLayoutId id="2147485375" r:id="rId6"/>
    <p:sldLayoutId id="2147485376" r:id="rId7"/>
    <p:sldLayoutId id="2147485377" r:id="rId8"/>
    <p:sldLayoutId id="2147485378" r:id="rId9"/>
    <p:sldLayoutId id="2147485379" r:id="rId10"/>
    <p:sldLayoutId id="214748538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3B6205D-DDD5-4B03-9B84-889B20A845E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02F5AB2-84B7-4901-9956-BBED34DC0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54" r:id="rId1"/>
    <p:sldLayoutId id="2147485455" r:id="rId2"/>
    <p:sldLayoutId id="2147485456" r:id="rId3"/>
    <p:sldLayoutId id="2147485457" r:id="rId4"/>
    <p:sldLayoutId id="2147485458" r:id="rId5"/>
    <p:sldLayoutId id="2147485459" r:id="rId6"/>
    <p:sldLayoutId id="2147485460" r:id="rId7"/>
    <p:sldLayoutId id="2147485461" r:id="rId8"/>
    <p:sldLayoutId id="2147485462" r:id="rId9"/>
    <p:sldLayoutId id="2147485463" r:id="rId10"/>
    <p:sldLayoutId id="21474854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5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17513" y="1098622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800102" y="1098622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541374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911225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27002" y="1447872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762001" y="990672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42916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74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B7BD9B-7A7B-4797-8EA7-D229A18524BF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4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8" r:id="rId1"/>
    <p:sldLayoutId id="2147485709" r:id="rId2"/>
    <p:sldLayoutId id="2147485710" r:id="rId3"/>
    <p:sldLayoutId id="2147485711" r:id="rId4"/>
    <p:sldLayoutId id="2147485712" r:id="rId5"/>
    <p:sldLayoutId id="2147485713" r:id="rId6"/>
    <p:sldLayoutId id="2147485714" r:id="rId7"/>
    <p:sldLayoutId id="2147485715" r:id="rId8"/>
    <p:sldLayoutId id="2147485716" r:id="rId9"/>
    <p:sldLayoutId id="2147485717" r:id="rId10"/>
    <p:sldLayoutId id="214748571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2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44" r:id="rId1"/>
    <p:sldLayoutId id="2147485745" r:id="rId2"/>
    <p:sldLayoutId id="2147485746" r:id="rId3"/>
    <p:sldLayoutId id="2147485747" r:id="rId4"/>
    <p:sldLayoutId id="2147485748" r:id="rId5"/>
    <p:sldLayoutId id="2147485749" r:id="rId6"/>
    <p:sldLayoutId id="2147485750" r:id="rId7"/>
    <p:sldLayoutId id="2147485751" r:id="rId8"/>
    <p:sldLayoutId id="2147485752" r:id="rId9"/>
    <p:sldLayoutId id="2147485753" r:id="rId10"/>
    <p:sldLayoutId id="2147485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kumimoji="1" lang="en-US">
              <a:solidFill>
                <a:srgbClr val="800000"/>
              </a:solidFill>
            </a:endParaRP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kumimoji="1" lang="en-US">
              <a:solidFill>
                <a:srgbClr val="800000"/>
              </a:solidFill>
            </a:endParaRPr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556C98A-6103-4B60-86C6-3AA93CD92E0E}" type="slidenum">
              <a:rPr kumimoji="1" lang="en-US">
                <a:solidFill>
                  <a:srgbClr val="800000"/>
                </a:solidFill>
              </a:rPr>
              <a:pPr eaLnBrk="0" hangingPunct="0">
                <a:defRPr/>
              </a:pPr>
              <a:t>‹#›</a:t>
            </a:fld>
            <a:endParaRPr kumimoji="1"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794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840" r:id="rId1"/>
    <p:sldLayoutId id="2147485841" r:id="rId2"/>
    <p:sldLayoutId id="2147485842" r:id="rId3"/>
    <p:sldLayoutId id="2147485843" r:id="rId4"/>
    <p:sldLayoutId id="2147485844" r:id="rId5"/>
    <p:sldLayoutId id="2147485845" r:id="rId6"/>
    <p:sldLayoutId id="2147485846" r:id="rId7"/>
    <p:sldLayoutId id="2147485847" r:id="rId8"/>
    <p:sldLayoutId id="2147485848" r:id="rId9"/>
    <p:sldLayoutId id="2147485849" r:id="rId10"/>
    <p:sldLayoutId id="2147485850" r:id="rId11"/>
  </p:sldLayoutIdLst>
  <p:transition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C7251-E2ED-4CB5-A5B6-9A5543040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E9AFD0-9A45-4EA1-8B63-CC2AD0A80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3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72" r:id="rId1"/>
    <p:sldLayoutId id="2147485973" r:id="rId2"/>
    <p:sldLayoutId id="2147485974" r:id="rId3"/>
    <p:sldLayoutId id="2147485975" r:id="rId4"/>
    <p:sldLayoutId id="2147485976" r:id="rId5"/>
    <p:sldLayoutId id="2147485977" r:id="rId6"/>
    <p:sldLayoutId id="2147485978" r:id="rId7"/>
    <p:sldLayoutId id="2147485979" r:id="rId8"/>
    <p:sldLayoutId id="2147485980" r:id="rId9"/>
    <p:sldLayoutId id="2147485981" r:id="rId10"/>
    <p:sldLayoutId id="214748598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3650880-9366-4937-A845-9D537F99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5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8" r:id="rId1"/>
    <p:sldLayoutId id="2147486009" r:id="rId2"/>
    <p:sldLayoutId id="2147486010" r:id="rId3"/>
    <p:sldLayoutId id="2147486011" r:id="rId4"/>
    <p:sldLayoutId id="2147486012" r:id="rId5"/>
    <p:sldLayoutId id="2147486013" r:id="rId6"/>
    <p:sldLayoutId id="2147486014" r:id="rId7"/>
    <p:sldLayoutId id="2147486015" r:id="rId8"/>
    <p:sldLayoutId id="2147486016" r:id="rId9"/>
    <p:sldLayoutId id="2147486017" r:id="rId10"/>
    <p:sldLayoutId id="21474860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6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184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6" r:id="rId1"/>
    <p:sldLayoutId id="2147486177" r:id="rId2"/>
    <p:sldLayoutId id="2147486178" r:id="rId3"/>
    <p:sldLayoutId id="2147486179" r:id="rId4"/>
    <p:sldLayoutId id="2147486180" r:id="rId5"/>
    <p:sldLayoutId id="2147486181" r:id="rId6"/>
    <p:sldLayoutId id="2147486182" r:id="rId7"/>
    <p:sldLayoutId id="2147486183" r:id="rId8"/>
    <p:sldLayoutId id="2147486184" r:id="rId9"/>
    <p:sldLayoutId id="2147486185" r:id="rId10"/>
    <p:sldLayoutId id="214748618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71280B-FA7B-4EB7-B524-013C218701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63A90D-49C3-4239-9967-E72195E9EF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5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88" r:id="rId1"/>
    <p:sldLayoutId id="2147486189" r:id="rId2"/>
    <p:sldLayoutId id="2147486190" r:id="rId3"/>
    <p:sldLayoutId id="2147486191" r:id="rId4"/>
    <p:sldLayoutId id="2147486192" r:id="rId5"/>
    <p:sldLayoutId id="2147486193" r:id="rId6"/>
    <p:sldLayoutId id="2147486194" r:id="rId7"/>
    <p:sldLayoutId id="2147486195" r:id="rId8"/>
    <p:sldLayoutId id="2147486196" r:id="rId9"/>
    <p:sldLayoutId id="2147486197" r:id="rId10"/>
    <p:sldLayoutId id="21474861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7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29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48" r:id="rId1"/>
    <p:sldLayoutId id="2147486249" r:id="rId2"/>
    <p:sldLayoutId id="2147486250" r:id="rId3"/>
    <p:sldLayoutId id="2147486251" r:id="rId4"/>
    <p:sldLayoutId id="2147486252" r:id="rId5"/>
    <p:sldLayoutId id="2147486253" r:id="rId6"/>
    <p:sldLayoutId id="2147486254" r:id="rId7"/>
    <p:sldLayoutId id="2147486255" r:id="rId8"/>
    <p:sldLayoutId id="2147486256" r:id="rId9"/>
    <p:sldLayoutId id="2147486257" r:id="rId10"/>
    <p:sldLayoutId id="214748625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5pPr>
      <a:lvl6pPr marL="40640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6pPr>
      <a:lvl7pPr marL="81281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7pPr>
      <a:lvl8pPr marL="121921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8pPr>
      <a:lvl9pPr marL="162562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09812D4-9873-4911-82F1-ACF7D3B19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AC0793B-2A51-42BA-975B-09B40FB2C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E51E057-6A53-4F59-9C55-C20B5AE82C4E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78" r:id="rId4"/>
    <p:sldLayoutId id="2147484879" r:id="rId5"/>
    <p:sldLayoutId id="2147484880" r:id="rId6"/>
    <p:sldLayoutId id="2147484881" r:id="rId7"/>
    <p:sldLayoutId id="2147484882" r:id="rId8"/>
    <p:sldLayoutId id="2147484883" r:id="rId9"/>
    <p:sldLayoutId id="2147484884" r:id="rId10"/>
    <p:sldLayoutId id="21474848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2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fld id="{B0142987-C064-45A3-B920-988788DD0447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04F6FA4-AEF2-487A-B480-017CE54CAD74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3" r:id="rId1"/>
    <p:sldLayoutId id="2147484984" r:id="rId2"/>
    <p:sldLayoutId id="2147484985" r:id="rId3"/>
    <p:sldLayoutId id="2147484986" r:id="rId4"/>
    <p:sldLayoutId id="2147484987" r:id="rId5"/>
    <p:sldLayoutId id="2147484988" r:id="rId6"/>
    <p:sldLayoutId id="2147484989" r:id="rId7"/>
    <p:sldLayoutId id="2147484990" r:id="rId8"/>
    <p:sldLayoutId id="2147484991" r:id="rId9"/>
    <p:sldLayoutId id="2147484992" r:id="rId10"/>
    <p:sldLayoutId id="21474849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4F8460-D1C9-4013-8BAC-EECAF710881F}" type="slidenum">
              <a:rPr kumimoji="1" lang="en-US" i="1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4" r:id="rId1"/>
    <p:sldLayoutId id="2147485215" r:id="rId2"/>
    <p:sldLayoutId id="2147485216" r:id="rId3"/>
    <p:sldLayoutId id="2147485217" r:id="rId4"/>
    <p:sldLayoutId id="2147485218" r:id="rId5"/>
    <p:sldLayoutId id="2147485219" r:id="rId6"/>
    <p:sldLayoutId id="2147485220" r:id="rId7"/>
    <p:sldLayoutId id="2147485221" r:id="rId8"/>
    <p:sldLayoutId id="2147485222" r:id="rId9"/>
    <p:sldLayoutId id="2147485223" r:id="rId10"/>
    <p:sldLayoutId id="21474852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blinpass.com/dublin-attractions/the-boxty-house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theguardian.com/science/2023/dec/14/neanderthal-dna-may-explain-why-some-of-us-are-morning-people?CMP=share_btn_link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cientist.com/article/2349196-antibiotics-encoded-in-neanderthal-dna-could-help-us-fight-infections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news.bbc.co.uk/2/hi/health/7120564.stm" TargetMode="External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en.wikipedia.org/wiki/Lactose_intolerance" TargetMode="External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2/12/16/style/buccal-fat-removal-tiktok-plastic-surgery.html?smid=em-shar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.umn.edu/cla/faculty/troufs/anth1602/pchoebel.html#title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bbc.com/news/world-europe-35130792" TargetMode="Externa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23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outlook.live.com/mail/0/inbox/id/AQQkADAwATY0MDABLThjYwAxLTJjN2YtMDACLTAwCgAQAO9LDmUJCQBBSasELYWIBD7v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crystalinks.com/greekart.html" TargetMode="External"/><Relationship Id="rId1" Type="http://schemas.openxmlformats.org/officeDocument/2006/relationships/slideLayout" Target="../slideLayouts/slideLayout1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cient_Greek_architecture#/media/File:Boxers_Staatliche_Antikensammlungen_1541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cient_Greek_architecture#/media/File:O_Partenon_de_Atenas.jp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aftexts.html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amazon.com/Empires-Food-Feast-Famine-Civilizations/dp/1582437939/ref=sr_1_1?ie=UTF8&amp;qid=1452654498&amp;sr=8-1&amp;keywords=empires+of+food" TargetMode="External"/><Relationship Id="rId1" Type="http://schemas.openxmlformats.org/officeDocument/2006/relationships/slideLayout" Target="../slideLayouts/slideLayout5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amazon.com/Empires-Food-Feast-Famine-Civilizations/dp/1582437939/ref=sr_1_1?ie=UTF8&amp;qid=1452654498&amp;sr=8-1&amp;keywords=empires+of+food" TargetMode="External"/><Relationship Id="rId1" Type="http://schemas.openxmlformats.org/officeDocument/2006/relationships/slideLayout" Target="../slideLayouts/slideLayout5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iculturalcenter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5.xm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player.com/slide/2407456/9/images/66/Four+Field+Approach+SOCIAL+ARCHAEOLOGY+AND+CULTURAL+PHYSICAL.jp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42.png"/><Relationship Id="rId5" Type="http://schemas.openxmlformats.org/officeDocument/2006/relationships/hyperlink" Target="https://theconversation.com/when-did-humans-first-start-to-speak-how-language-evolved-in-africa-194372" TargetMode="External"/><Relationship Id="rId4" Type="http://schemas.openxmlformats.org/officeDocument/2006/relationships/hyperlink" Target="http://news.bbc.co.uk/2/hi/science/nature/7144337.stm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www.smithsonianmag.com/smart-news/rizz-is-oxfords-2023-word-of-the-year-180983367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23.jpg"/><Relationship Id="rId5" Type="http://schemas.openxmlformats.org/officeDocument/2006/relationships/image" Target="../media/image45.png"/><Relationship Id="rId4" Type="http://schemas.openxmlformats.org/officeDocument/2006/relationships/hyperlink" Target="https://www.bbc.co.uk/news/uk-63857329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hyperlink" Target="http://ourmothertongues.org/language/Ojibwe/9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hyperlink" Target="http://www.tpt.org/?a=productions&amp;id=3http://cla.umn.edu/ais/undrgraduate/dakota-ojibwe-language-programs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goarch.org/chapel/saints_view?contentid=165&amp;date=8/15/2015&amp;D=SA&amp;language=el" TargetMode="External"/><Relationship Id="rId1" Type="http://schemas.openxmlformats.org/officeDocument/2006/relationships/slideLayout" Target="../slideLayouts/slideLayout1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12HolyApostlesChurch/photos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rillat-Savarin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© 2010-2024 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  <a:hlinkClick r:id="rId2"/>
              </a:rPr>
              <a:t>Timothy G. Roufs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, University of Minnesota Duluth</a:t>
            </a:r>
            <a:endParaRPr kumimoji="1" lang="en-US" sz="1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16180" y="4325779"/>
            <a:ext cx="8265404" cy="156966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Start deck in “Slide Show” mode, </a:t>
            </a:r>
          </a:p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use your up/down arrow keys and/or </a:t>
            </a:r>
          </a:p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396821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2914653" y="46101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533653" y="3943420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1847852" y="4867345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495550" y="46101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181350" y="501022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238501" y="52959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724150" y="533407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914400" y="3219278"/>
            <a:ext cx="7315200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These are also commonly known as . . . </a:t>
            </a:r>
          </a:p>
        </p:txBody>
      </p:sp>
    </p:spTree>
    <p:extLst>
      <p:ext uri="{BB962C8B-B14F-4D97-AF65-F5344CB8AC3E}">
        <p14:creationId xmlns:p14="http://schemas.microsoft.com/office/powerpoint/2010/main" val="207332883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2404534" y="2743207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27586" y="1173781"/>
            <a:ext cx="7816645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</p:spTree>
    <p:extLst>
      <p:ext uri="{BB962C8B-B14F-4D97-AF65-F5344CB8AC3E}">
        <p14:creationId xmlns:p14="http://schemas.microsoft.com/office/powerpoint/2010/main" val="208322232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72406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14811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151063"/>
            <a:ext cx="6400800" cy="4119562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“culture” is</a:t>
            </a:r>
          </a:p>
          <a:p>
            <a:pPr marL="0" indent="0" eaLnBrk="1" hangingPunct="1">
              <a:lnSpc>
                <a:spcPct val="40000"/>
              </a:lnSpc>
              <a:tabLst>
                <a:tab pos="685800" algn="l"/>
              </a:tabLst>
            </a:pPr>
            <a:endParaRPr lang="en-US" sz="4000" b="1" dirty="0"/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learned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shared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transmitted from generation to generation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based on symbols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integrated</a:t>
            </a:r>
          </a:p>
        </p:txBody>
      </p:sp>
      <p:sp>
        <p:nvSpPr>
          <p:cNvPr id="3584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151165"/>
            <a:ext cx="6400800" cy="43021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“culture”</a:t>
            </a:r>
          </a:p>
          <a:p>
            <a:pPr marL="0" indent="0" eaLnBrk="1" hangingPunct="1">
              <a:lnSpc>
                <a:spcPct val="40000"/>
              </a:lnSpc>
              <a:tabLst>
                <a:tab pos="685800" algn="l"/>
              </a:tabLst>
            </a:pPr>
            <a:endParaRPr lang="en-US" sz="4000" b="1" dirty="0"/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learned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shared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transmitted from generation to generation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sz="3600" b="1" dirty="0"/>
              <a:t>based on symbols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/>
              <a:t>integrated</a:t>
            </a:r>
          </a:p>
        </p:txBody>
      </p:sp>
      <p:sp>
        <p:nvSpPr>
          <p:cNvPr id="203778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9135" y="3235655"/>
            <a:ext cx="5762625" cy="255454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some focus on the idea that it involves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“shared understanding”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33688"/>
            <a:ext cx="6400800" cy="3048000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742950" algn="l"/>
              </a:tabLst>
            </a:pPr>
            <a:r>
              <a:rPr lang="en-US" sz="4000" b="1"/>
              <a:t> </a:t>
            </a:r>
            <a:r>
              <a:rPr lang="en-US" sz="4400" b="1"/>
              <a:t>“culture”</a:t>
            </a:r>
          </a:p>
          <a:p>
            <a:pPr marL="0" indent="0" eaLnBrk="1" hangingPunct="1">
              <a:lnSpc>
                <a:spcPct val="30000"/>
              </a:lnSpc>
              <a:tabLst>
                <a:tab pos="742950" algn="l"/>
              </a:tabLst>
            </a:pPr>
            <a:endParaRPr lang="en-US" sz="4400" b="1"/>
          </a:p>
          <a:p>
            <a:pPr marL="971550" lvl="2" indent="0" eaLnBrk="1" hangingPunct="1">
              <a:lnSpc>
                <a:spcPct val="90000"/>
              </a:lnSpc>
              <a:tabLst>
                <a:tab pos="742950" algn="l"/>
              </a:tabLst>
            </a:pPr>
            <a:r>
              <a:rPr lang="en-US" sz="2800" b="1"/>
              <a:t> is not inherited</a:t>
            </a:r>
            <a:r>
              <a:rPr lang="en-US" b="1"/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  <a:tabLst>
                <a:tab pos="742950" algn="l"/>
              </a:tabLst>
            </a:pPr>
            <a:r>
              <a:rPr lang="en-US" sz="3600" b="1"/>
              <a:t>	     </a:t>
            </a:r>
            <a:r>
              <a:rPr lang="en-US" sz="2000" b="1"/>
              <a:t>(</a:t>
            </a:r>
            <a:r>
              <a:rPr lang="en-US" sz="2000" b="1" i="1"/>
              <a:t>i.e.</a:t>
            </a:r>
            <a:r>
              <a:rPr lang="en-US" sz="2000" b="1"/>
              <a:t>, is not biological)</a:t>
            </a:r>
          </a:p>
          <a:p>
            <a:pPr marL="1200150" lvl="4" indent="0" eaLnBrk="1" hangingPunct="1">
              <a:buFontTx/>
              <a:buNone/>
              <a:tabLst>
                <a:tab pos="742950" algn="l"/>
              </a:tabLst>
            </a:pPr>
            <a:endParaRPr lang="en-US" b="1"/>
          </a:p>
          <a:p>
            <a:pPr marL="971550" lvl="2" indent="0" eaLnBrk="1" hangingPunct="1">
              <a:tabLst>
                <a:tab pos="742950" algn="l"/>
              </a:tabLst>
            </a:pPr>
            <a:r>
              <a:rPr lang="en-US" sz="2800" b="1"/>
              <a:t> is not “instinct”</a:t>
            </a:r>
          </a:p>
        </p:txBody>
      </p:sp>
      <p:sp>
        <p:nvSpPr>
          <p:cNvPr id="36867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8"/>
            <a:ext cx="6400800" cy="20867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</a:p>
          <a:p>
            <a:pPr marL="1257300" lvl="2" eaLnBrk="1" hangingPunct="1">
              <a:tabLst>
                <a:tab pos="685800" algn="l"/>
                <a:tab pos="1200150" algn="l"/>
              </a:tabLst>
            </a:pPr>
            <a:r>
              <a:rPr lang="en-US" sz="2800" b="1" dirty="0"/>
              <a:t>are groups of people sharing a common heritage </a:t>
            </a:r>
            <a:br>
              <a:rPr lang="en-US" sz="2800" b="1" dirty="0"/>
            </a:br>
            <a:r>
              <a:rPr lang="en-US" b="1" dirty="0"/>
              <a:t>(and usually a common language)</a:t>
            </a:r>
            <a:endParaRPr lang="en-US" sz="2800" b="1" dirty="0"/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2"/>
            <a:ext cx="4514850" cy="2702278"/>
          </a:xfrm>
        </p:spPr>
        <p:txBody>
          <a:bodyPr wrap="square"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  <a:endParaRPr lang="en-US" sz="4000" b="1" dirty="0"/>
          </a:p>
          <a:p>
            <a:pPr marL="1257300" lvl="2" eaLnBrk="1" hangingPunct="1">
              <a:lnSpc>
                <a:spcPct val="200000"/>
              </a:lnSpc>
              <a:tabLst>
                <a:tab pos="685800" algn="l"/>
                <a:tab pos="1200150" algn="l"/>
              </a:tabLst>
            </a:pPr>
            <a:r>
              <a:rPr lang="en-US" sz="2800" b="1" dirty="0"/>
              <a:t>are “integrated”</a:t>
            </a:r>
          </a:p>
          <a:p>
            <a:pPr marL="114300" lvl="2" indent="-114300" algn="ctr" eaLnBrk="1" hangingPunct="1">
              <a:buNone/>
            </a:pPr>
            <a:r>
              <a:rPr lang="en-US" sz="2000" b="1" dirty="0"/>
              <a:t>	-- an idea that was pioneered and emphasized by the “pioneer” anthropologist Ruth Benedict</a:t>
            </a:r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4" y="2452688"/>
            <a:ext cx="2500313" cy="3124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624555" y="5602288"/>
            <a:ext cx="2706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Ruth Fulton Benedict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1887-1948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Patterns of Culture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1934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4" y="2452688"/>
            <a:ext cx="2500313" cy="3124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07874" name="Rectangle 6"/>
          <p:cNvSpPr>
            <a:spLocks noChangeArrowheads="1"/>
          </p:cNvSpPr>
          <p:nvPr/>
        </p:nvSpPr>
        <p:spPr bwMode="auto">
          <a:xfrm>
            <a:off x="5624555" y="5602288"/>
            <a:ext cx="2706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Ruth Fulton Benedict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1887-1948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Patterns of Culture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1934</a:t>
            </a:r>
          </a:p>
        </p:txBody>
      </p:sp>
      <p:pic>
        <p:nvPicPr>
          <p:cNvPr id="2078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0313" y="687388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4986931" y="4910719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207541" y="2675519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5733" y="2480733"/>
            <a:ext cx="8128000" cy="27095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8128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indicates that the materials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REMinder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are thus being repeated . . 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3C6527F-1964-4A22-D591-6E8D7E89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755" y="2353822"/>
            <a:ext cx="1746820" cy="639534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1BA5425-8647-15E7-F5D2-50032CB5D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3883501"/>
            <a:ext cx="2555076" cy="639534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inder</a:t>
            </a:r>
            <a:endParaRPr kumimoji="0" lang="en-US" sz="3556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3689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12800" y="2825758"/>
            <a:ext cx="7378700" cy="2733056"/>
          </a:xfrm>
        </p:spPr>
        <p:txBody>
          <a:bodyPr wrap="square"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>
                <a:solidFill>
                  <a:schemeClr val="accent5">
                    <a:lumMod val="90000"/>
                  </a:schemeClr>
                </a:solidFill>
              </a:rPr>
              <a:t> </a:t>
            </a:r>
            <a:r>
              <a:rPr lang="en-US" sz="4400" b="1" dirty="0">
                <a:solidFill>
                  <a:schemeClr val="accent5">
                    <a:lumMod val="90000"/>
                  </a:schemeClr>
                </a:solidFill>
              </a:rPr>
              <a:t>“cultures”</a:t>
            </a:r>
            <a:endParaRPr lang="en-US" sz="4000" b="1" dirty="0">
              <a:solidFill>
                <a:schemeClr val="accent5">
                  <a:lumMod val="90000"/>
                </a:schemeClr>
              </a:solidFill>
            </a:endParaRPr>
          </a:p>
          <a:p>
            <a:pPr marL="1257300" lvl="2" eaLnBrk="1" hangingPunct="1">
              <a:lnSpc>
                <a:spcPct val="150000"/>
              </a:lnSpc>
              <a:tabLst>
                <a:tab pos="685800" algn="l"/>
                <a:tab pos="1200150" algn="l"/>
              </a:tabLst>
            </a:pPr>
            <a:r>
              <a:rPr lang="en-US" sz="2800" b="1" dirty="0">
                <a:solidFill>
                  <a:schemeClr val="accent1"/>
                </a:solidFill>
              </a:rPr>
              <a:t>are integrated</a:t>
            </a:r>
          </a:p>
          <a:p>
            <a:pPr marL="1257300" lvl="2" eaLnBrk="1" hangingPunct="1">
              <a:spcBef>
                <a:spcPts val="0"/>
              </a:spcBef>
              <a:tabLst>
                <a:tab pos="685800" algn="l"/>
                <a:tab pos="1200150" algn="l"/>
              </a:tabLst>
            </a:pPr>
            <a:r>
              <a:rPr lang="en-US" sz="2800" b="1" dirty="0">
                <a:solidFill>
                  <a:srgbClr val="000000"/>
                </a:solidFill>
              </a:rPr>
              <a:t>Interact  and change</a:t>
            </a:r>
          </a:p>
          <a:p>
            <a:pPr marL="1714500" lvl="3" eaLnBrk="1" hangingPunct="1">
              <a:spcBef>
                <a:spcPts val="0"/>
              </a:spcBef>
              <a:tabLst>
                <a:tab pos="685800" algn="l"/>
                <a:tab pos="1200150" algn="l"/>
              </a:tabLst>
            </a:pPr>
            <a:r>
              <a:rPr lang="en-US" sz="1800" b="1" dirty="0">
                <a:solidFill>
                  <a:srgbClr val="000000"/>
                </a:solidFill>
              </a:rPr>
              <a:t>the idea that some cultures  </a:t>
            </a:r>
            <a:br>
              <a:rPr lang="en-US" sz="1800" b="1" dirty="0">
                <a:solidFill>
                  <a:srgbClr val="000000"/>
                </a:solidFill>
              </a:rPr>
            </a:br>
            <a:r>
              <a:rPr lang="en-US" sz="1600" b="1" dirty="0">
                <a:solidFill>
                  <a:srgbClr val="000000"/>
                </a:solidFill>
              </a:rPr>
              <a:t>(like “hunting and gathering” cultures, or the Amish) </a:t>
            </a:r>
            <a:br>
              <a:rPr lang="en-US" sz="1800" b="1" dirty="0">
                <a:solidFill>
                  <a:srgbClr val="000000"/>
                </a:solidFill>
              </a:rPr>
            </a:br>
            <a:r>
              <a:rPr lang="en-US" sz="1800" b="1" dirty="0">
                <a:solidFill>
                  <a:srgbClr val="000000"/>
                </a:solidFill>
              </a:rPr>
              <a:t>do not change is not correct</a:t>
            </a:r>
          </a:p>
        </p:txBody>
      </p:sp>
      <p:sp>
        <p:nvSpPr>
          <p:cNvPr id="327682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798513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tx1"/>
                </a:solidFill>
              </a:rPr>
              <a:t>The Concept of Culture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65" y="2452693"/>
            <a:ext cx="7329487" cy="3243965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i="1" dirty="0" err="1">
                <a:solidFill>
                  <a:srgbClr val="FF1B36"/>
                </a:solidFill>
              </a:rPr>
              <a:t>microculture</a:t>
            </a:r>
            <a:endParaRPr lang="en-US" b="1" i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/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/>
              <a:t>some people like to think of these as </a:t>
            </a:r>
            <a:br>
              <a:rPr lang="en-US" sz="2400" b="1" dirty="0"/>
            </a:br>
            <a:r>
              <a:rPr lang="en-US" sz="2400" b="1" dirty="0"/>
              <a:t>“local cultures”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798513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tx1"/>
                </a:solidFill>
              </a:rPr>
              <a:t>The Concept of Culture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65" y="2452693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i="1" dirty="0" err="1">
                <a:solidFill>
                  <a:srgbClr val="FF1B36"/>
                </a:solidFill>
              </a:rPr>
              <a:t>microculture</a:t>
            </a:r>
            <a:endParaRPr lang="en-US" b="1" i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BADDE1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BADDE1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BADDE1"/>
                </a:solidFill>
              </a:rPr>
            </a:br>
            <a:r>
              <a:rPr lang="en-US" sz="3200" b="1" dirty="0"/>
              <a:t>“local cultures”</a:t>
            </a:r>
            <a:endParaRPr lang="en-US" sz="2400" b="1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e.g., Greek-Americans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107238993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3441729" y="6394002"/>
            <a:ext cx="22365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http://en.wikipedia.org/wiki/Main_Page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9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1312" y="-10878"/>
            <a:ext cx="41814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62225" y="5573588"/>
            <a:ext cx="396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Gitana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Raimundo Madrazo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1841-1920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e.g., Greek-Americans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3930" y="4063788"/>
            <a:ext cx="5762625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generally strive to preserve their cultural identity</a:t>
            </a:r>
          </a:p>
        </p:txBody>
      </p:sp>
    </p:spTree>
    <p:extLst>
      <p:ext uri="{BB962C8B-B14F-4D97-AF65-F5344CB8AC3E}">
        <p14:creationId xmlns:p14="http://schemas.microsoft.com/office/powerpoint/2010/main" val="403126829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378394159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3"/>
            <a:ext cx="7769225" cy="4613571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10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3600" b="1" dirty="0">
                <a:latin typeface="Verdana" pitchFamily="34" charset="0"/>
              </a:rPr>
              <a:t>e.g., Greek-Americans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36886320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201" y="1625395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dirty="0" err="1">
                <a:solidFill>
                  <a:srgbClr val="FF1B36"/>
                </a:solidFill>
              </a:rPr>
              <a:t>microculture</a:t>
            </a:r>
            <a:endParaRPr lang="en-US" b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“local cultures”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42" y="2294467"/>
            <a:ext cx="5567980" cy="412089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326950185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201" y="1625395"/>
            <a:ext cx="7329487" cy="3367076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dirty="0" err="1">
                <a:solidFill>
                  <a:srgbClr val="FF1B36"/>
                </a:solidFill>
              </a:rPr>
              <a:t>microculture</a:t>
            </a:r>
            <a:endParaRPr lang="en-US" b="1" dirty="0">
              <a:solidFill>
                <a:srgbClr val="FF1B36"/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dirty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are smaller groups with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some people like to think of these as 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“local cultures”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42" y="2294467"/>
            <a:ext cx="5567980" cy="412089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93365" y="3164152"/>
            <a:ext cx="6358000" cy="240065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457200" tIns="457200" rIns="457200" bIns="4572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generally strive to preserve their cultural identity . . 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113761587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© 2010-2024 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  <a:hlinkClick r:id="rId2"/>
              </a:rPr>
              <a:t>Timothy G. Roufs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, University of Minnesota Duluth</a:t>
            </a:r>
            <a:endParaRPr kumimoji="1" lang="en-US" sz="1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0976" y="365511"/>
            <a:ext cx="4169664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56925" y="3052608"/>
            <a:ext cx="7848600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Characteristics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Anthropology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0FCA9E-8ECC-F184-9C5E-56E74AFED0CD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1080 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Global Cultures</a:t>
            </a:r>
          </a:p>
        </p:txBody>
      </p:sp>
    </p:spTree>
    <p:extLst>
      <p:ext uri="{BB962C8B-B14F-4D97-AF65-F5344CB8AC3E}">
        <p14:creationId xmlns:p14="http://schemas.microsoft.com/office/powerpoint/2010/main" val="944859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58AD7F7D-0A6A-4640-90F9-3474CE358A75}"/>
              </a:ext>
            </a:extLst>
          </p:cNvPr>
          <p:cNvSpPr/>
          <p:nvPr/>
        </p:nvSpPr>
        <p:spPr bwMode="auto">
          <a:xfrm>
            <a:off x="2714331" y="3137834"/>
            <a:ext cx="1309036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10679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62413407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882" y="369666"/>
            <a:ext cx="7315200" cy="54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400648" y="5849085"/>
            <a:ext cx="6364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Desert People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https://www.dublinpass.com/dublin-attractions/the-boxty-house.html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https://www.dublinpass.com/dublin-attractions/the-boxty-house.html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 descr="https://www.dublinpass.com/images_lib/1770051758_gallaghers-smal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1"/>
            <a:ext cx="9100148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43801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1220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58609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Bio-physical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URL link to print: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https://www.d.umn.edu/cla/faculty/troufs/anth1602/pchoebel.html#title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70450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65581"/>
            <a:ext cx="6908800" cy="23083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biophysical looks at all things biological and physical, and 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subjects like . . .</a:t>
            </a:r>
          </a:p>
        </p:txBody>
      </p:sp>
    </p:spTree>
    <p:extLst>
      <p:ext uri="{BB962C8B-B14F-4D97-AF65-F5344CB8AC3E}">
        <p14:creationId xmlns:p14="http://schemas.microsoft.com/office/powerpoint/2010/main" val="324772290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90B65AFE-3FE5-2AF4-4420-209EA224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35" y="6394010"/>
            <a:ext cx="65774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https://www.theguardian.com/science/2023/dec/14/neanderthal-dna-may-explain-why-some-of-us-are-morning-people?CMP=share_btn_link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057AF0-CD9D-7D19-EB7C-C5AB07C9D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208" y="979764"/>
            <a:ext cx="5486400" cy="5258854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13C6B2DF-8A78-90FC-2F94-EC261DEFC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3844" y="170045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14 December 2023</a:t>
            </a:r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26D39BEC-3B7E-F149-49F9-1EEE60CF3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95" y="502546"/>
            <a:ext cx="2135705" cy="4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0747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DB8E4-63AB-EFF4-C277-144CF3829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89846"/>
            <a:ext cx="5529572" cy="5943600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90B65AFE-3FE5-2AF4-4420-209EA224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35" y="6394010"/>
            <a:ext cx="54697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https://www.newscientist.com/article/2349196-antibiotics-encoded-in-neanderthal-dna-could-help-us-fight-infections/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95CEB-288B-0391-6A10-5197ED3BD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010" y="1946266"/>
            <a:ext cx="1752690" cy="32386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E0D4CF9-40FE-9EA6-33DE-0474271E9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219" y="210471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 December 2022</a:t>
            </a:r>
          </a:p>
        </p:txBody>
      </p:sp>
    </p:spTree>
    <p:extLst>
      <p:ext uri="{BB962C8B-B14F-4D97-AF65-F5344CB8AC3E}">
        <p14:creationId xmlns:p14="http://schemas.microsoft.com/office/powerpoint/2010/main" val="394043480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19578"/>
            <a:ext cx="69088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biophysical 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things like . . .</a:t>
            </a:r>
          </a:p>
        </p:txBody>
      </p:sp>
    </p:spTree>
    <p:extLst>
      <p:ext uri="{BB962C8B-B14F-4D97-AF65-F5344CB8AC3E}">
        <p14:creationId xmlns:p14="http://schemas.microsoft.com/office/powerpoint/2010/main" val="33789950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© 2010-2024 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  <a:hlinkClick r:id="rId2"/>
              </a:rPr>
              <a:t>Timothy G. Roufs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, University of Minnesota Duluth</a:t>
            </a:r>
            <a:endParaRPr kumimoji="1" lang="en-US" sz="1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0976" y="365511"/>
            <a:ext cx="4169664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56925" y="3601247"/>
            <a:ext cx="7848600" cy="197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</a:t>
            </a: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he Four </a:t>
            </a:r>
            <a:r>
              <a:rPr kumimoji="1" lang="en-US" sz="36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</a:t>
            </a:r>
            <a:r>
              <a:rPr kumimoji="1" lang="en-US" sz="3600" b="1" i="1" u="none" strike="noStrike" kern="0" cap="none" spc="0" normalizeH="0" baseline="0" noProof="0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ields</a:t>
            </a: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American Anthropology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0FCA9E-8ECC-F184-9C5E-56E74AFED0CD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1080 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Global Cultures</a:t>
            </a:r>
          </a:p>
        </p:txBody>
      </p:sp>
    </p:spTree>
    <p:extLst>
      <p:ext uri="{BB962C8B-B14F-4D97-AF65-F5344CB8AC3E}">
        <p14:creationId xmlns:p14="http://schemas.microsoft.com/office/powerpoint/2010/main" val="3585316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414718" y="6394010"/>
            <a:ext cx="228940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http://news.bbc.co.uk/2/hi/health/7120564.stm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70226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919578"/>
            <a:ext cx="69088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biophysical involves</a:t>
            </a:r>
            <a:b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things like . . .</a:t>
            </a:r>
          </a:p>
        </p:txBody>
      </p:sp>
    </p:spTree>
    <p:extLst>
      <p:ext uri="{BB962C8B-B14F-4D97-AF65-F5344CB8AC3E}">
        <p14:creationId xmlns:p14="http://schemas.microsoft.com/office/powerpoint/2010/main" val="76900014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/>
          <p:cNvSpPr txBox="1">
            <a:spLocks noChangeArrowheads="1"/>
          </p:cNvSpPr>
          <p:nvPr/>
        </p:nvSpPr>
        <p:spPr bwMode="auto">
          <a:xfrm>
            <a:off x="3414692" y="6394010"/>
            <a:ext cx="23423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http://en.wikipedia.org/wiki/Lactose_intolerance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91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17600" y="4087458"/>
            <a:ext cx="6908800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Europeans are some of the few peoples of the world that can drink milk without getting sick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4724400" y="1222375"/>
            <a:ext cx="1266825" cy="860425"/>
          </a:xfrm>
          <a:custGeom>
            <a:avLst/>
            <a:gdLst>
              <a:gd name="connsiteX0" fmla="*/ 1257300 w 1266825"/>
              <a:gd name="connsiteY0" fmla="*/ 358775 h 860425"/>
              <a:gd name="connsiteX1" fmla="*/ 1143000 w 1266825"/>
              <a:gd name="connsiteY1" fmla="*/ 225425 h 860425"/>
              <a:gd name="connsiteX2" fmla="*/ 819150 w 1266825"/>
              <a:gd name="connsiteY2" fmla="*/ 130175 h 860425"/>
              <a:gd name="connsiteX3" fmla="*/ 609600 w 1266825"/>
              <a:gd name="connsiteY3" fmla="*/ 15875 h 860425"/>
              <a:gd name="connsiteX4" fmla="*/ 476250 w 1266825"/>
              <a:gd name="connsiteY4" fmla="*/ 34925 h 860425"/>
              <a:gd name="connsiteX5" fmla="*/ 323850 w 1266825"/>
              <a:gd name="connsiteY5" fmla="*/ 206375 h 860425"/>
              <a:gd name="connsiteX6" fmla="*/ 247650 w 1266825"/>
              <a:gd name="connsiteY6" fmla="*/ 225425 h 860425"/>
              <a:gd name="connsiteX7" fmla="*/ 76200 w 1266825"/>
              <a:gd name="connsiteY7" fmla="*/ 358775 h 860425"/>
              <a:gd name="connsiteX8" fmla="*/ 19050 w 1266825"/>
              <a:gd name="connsiteY8" fmla="*/ 530225 h 860425"/>
              <a:gd name="connsiteX9" fmla="*/ 190500 w 1266825"/>
              <a:gd name="connsiteY9" fmla="*/ 663575 h 860425"/>
              <a:gd name="connsiteX10" fmla="*/ 285750 w 1266825"/>
              <a:gd name="connsiteY10" fmla="*/ 720725 h 860425"/>
              <a:gd name="connsiteX11" fmla="*/ 304800 w 1266825"/>
              <a:gd name="connsiteY11" fmla="*/ 815975 h 860425"/>
              <a:gd name="connsiteX12" fmla="*/ 514350 w 1266825"/>
              <a:gd name="connsiteY12" fmla="*/ 815975 h 860425"/>
              <a:gd name="connsiteX13" fmla="*/ 666750 w 1266825"/>
              <a:gd name="connsiteY13" fmla="*/ 835025 h 860425"/>
              <a:gd name="connsiteX14" fmla="*/ 781050 w 1266825"/>
              <a:gd name="connsiteY14" fmla="*/ 835025 h 860425"/>
              <a:gd name="connsiteX15" fmla="*/ 914400 w 1266825"/>
              <a:gd name="connsiteY15" fmla="*/ 835025 h 860425"/>
              <a:gd name="connsiteX16" fmla="*/ 1047750 w 1266825"/>
              <a:gd name="connsiteY16" fmla="*/ 682625 h 860425"/>
              <a:gd name="connsiteX17" fmla="*/ 1123950 w 1266825"/>
              <a:gd name="connsiteY17" fmla="*/ 568325 h 860425"/>
              <a:gd name="connsiteX18" fmla="*/ 1200150 w 1266825"/>
              <a:gd name="connsiteY18" fmla="*/ 511175 h 860425"/>
              <a:gd name="connsiteX19" fmla="*/ 1257300 w 1266825"/>
              <a:gd name="connsiteY19" fmla="*/ 358775 h 8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66825" h="860425">
                <a:moveTo>
                  <a:pt x="1257300" y="358775"/>
                </a:moveTo>
                <a:cubicBezTo>
                  <a:pt x="1247775" y="311150"/>
                  <a:pt x="1216025" y="263525"/>
                  <a:pt x="1143000" y="225425"/>
                </a:cubicBezTo>
                <a:cubicBezTo>
                  <a:pt x="1069975" y="187325"/>
                  <a:pt x="908050" y="165100"/>
                  <a:pt x="819150" y="130175"/>
                </a:cubicBezTo>
                <a:cubicBezTo>
                  <a:pt x="730250" y="95250"/>
                  <a:pt x="666750" y="31750"/>
                  <a:pt x="609600" y="15875"/>
                </a:cubicBezTo>
                <a:cubicBezTo>
                  <a:pt x="552450" y="0"/>
                  <a:pt x="523875" y="3175"/>
                  <a:pt x="476250" y="34925"/>
                </a:cubicBezTo>
                <a:cubicBezTo>
                  <a:pt x="428625" y="66675"/>
                  <a:pt x="361950" y="174625"/>
                  <a:pt x="323850" y="206375"/>
                </a:cubicBezTo>
                <a:cubicBezTo>
                  <a:pt x="285750" y="238125"/>
                  <a:pt x="288925" y="200025"/>
                  <a:pt x="247650" y="225425"/>
                </a:cubicBezTo>
                <a:cubicBezTo>
                  <a:pt x="206375" y="250825"/>
                  <a:pt x="114300" y="307975"/>
                  <a:pt x="76200" y="358775"/>
                </a:cubicBezTo>
                <a:cubicBezTo>
                  <a:pt x="38100" y="409575"/>
                  <a:pt x="0" y="479425"/>
                  <a:pt x="19050" y="530225"/>
                </a:cubicBezTo>
                <a:cubicBezTo>
                  <a:pt x="38100" y="581025"/>
                  <a:pt x="146050" y="631825"/>
                  <a:pt x="190500" y="663575"/>
                </a:cubicBezTo>
                <a:cubicBezTo>
                  <a:pt x="234950" y="695325"/>
                  <a:pt x="266700" y="695325"/>
                  <a:pt x="285750" y="720725"/>
                </a:cubicBezTo>
                <a:cubicBezTo>
                  <a:pt x="304800" y="746125"/>
                  <a:pt x="266700" y="800100"/>
                  <a:pt x="304800" y="815975"/>
                </a:cubicBezTo>
                <a:cubicBezTo>
                  <a:pt x="342900" y="831850"/>
                  <a:pt x="454025" y="812800"/>
                  <a:pt x="514350" y="815975"/>
                </a:cubicBezTo>
                <a:cubicBezTo>
                  <a:pt x="574675" y="819150"/>
                  <a:pt x="622300" y="831850"/>
                  <a:pt x="666750" y="835025"/>
                </a:cubicBezTo>
                <a:cubicBezTo>
                  <a:pt x="711200" y="838200"/>
                  <a:pt x="781050" y="835025"/>
                  <a:pt x="781050" y="835025"/>
                </a:cubicBezTo>
                <a:cubicBezTo>
                  <a:pt x="822325" y="835025"/>
                  <a:pt x="869950" y="860425"/>
                  <a:pt x="914400" y="835025"/>
                </a:cubicBezTo>
                <a:cubicBezTo>
                  <a:pt x="958850" y="809625"/>
                  <a:pt x="1012825" y="727075"/>
                  <a:pt x="1047750" y="682625"/>
                </a:cubicBezTo>
                <a:cubicBezTo>
                  <a:pt x="1082675" y="638175"/>
                  <a:pt x="1098550" y="596900"/>
                  <a:pt x="1123950" y="568325"/>
                </a:cubicBezTo>
                <a:cubicBezTo>
                  <a:pt x="1149350" y="539750"/>
                  <a:pt x="1174750" y="546100"/>
                  <a:pt x="1200150" y="511175"/>
                </a:cubicBezTo>
                <a:cubicBezTo>
                  <a:pt x="1225550" y="476250"/>
                  <a:pt x="1266825" y="406400"/>
                  <a:pt x="1257300" y="358775"/>
                </a:cubicBezTo>
                <a:close/>
              </a:path>
            </a:pathLst>
          </a:cu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8582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0663" y="281220"/>
            <a:ext cx="3781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0" y="616842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Penguin Avery, 2009</a:t>
            </a:r>
          </a:p>
        </p:txBody>
      </p:sp>
    </p:spTree>
    <p:extLst>
      <p:ext uri="{BB962C8B-B14F-4D97-AF65-F5344CB8AC3E}">
        <p14:creationId xmlns:p14="http://schemas.microsoft.com/office/powerpoint/2010/main" val="422829388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1427865"/>
            <a:ext cx="6908800" cy="292644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but ultimately anthropologists seek to study phenomena in terms of </a:t>
            </a: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 physical and cultural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aspects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08371403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7CF23A-C955-5DD9-00E8-40FE99DD9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196" y="447541"/>
            <a:ext cx="4602442" cy="5943600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093A2B2F-0591-C393-8B39-1E0F77283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8" y="6394010"/>
            <a:ext cx="4953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https://www.nytimes.com/2022/12/16/style/buccal-fat-removal-tiktok-plastic-surgery.html?smid=em-share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4EF5003-B570-7392-DB58-E8680C1BD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619" y="224441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16 December 2022</a:t>
            </a:r>
          </a:p>
        </p:txBody>
      </p:sp>
    </p:spTree>
    <p:extLst>
      <p:ext uri="{BB962C8B-B14F-4D97-AF65-F5344CB8AC3E}">
        <p14:creationId xmlns:p14="http://schemas.microsoft.com/office/powerpoint/2010/main" val="189475963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71632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58609" y="2645241"/>
            <a:ext cx="244202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Bio-physical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2686" y="26093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Global Cultures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2218" y="6261990"/>
            <a:ext cx="7049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URL link to print: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https://www.d.umn.edu/cla/faculty/troufs/anth1602/pchoebel.html#title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14391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4" name="Subtitle 2"/>
          <p:cNvSpPr txBox="1">
            <a:spLocks/>
          </p:cNvSpPr>
          <p:nvPr/>
        </p:nvSpPr>
        <p:spPr bwMode="auto">
          <a:xfrm>
            <a:off x="914400" y="2188940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 rIns="457200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example, numerous studies have shown that exposure to images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[cultural]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 ultrathin models can lead to body dissatisfaction and eventually to unhealthy eating behaviors and physical illness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[physical]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. .</a:t>
            </a:r>
          </a:p>
        </p:txBody>
      </p:sp>
      <p:sp>
        <p:nvSpPr>
          <p:cNvPr id="481285" name="TextBox 2"/>
          <p:cNvSpPr txBox="1">
            <a:spLocks noChangeArrowheads="1"/>
          </p:cNvSpPr>
          <p:nvPr/>
        </p:nvSpPr>
        <p:spPr bwMode="auto">
          <a:xfrm>
            <a:off x="914400" y="6245225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115</a:t>
            </a:r>
          </a:p>
        </p:txBody>
      </p:sp>
    </p:spTree>
    <p:extLst>
      <p:ext uri="{BB962C8B-B14F-4D97-AF65-F5344CB8AC3E}">
        <p14:creationId xmlns:p14="http://schemas.microsoft.com/office/powerpoint/2010/main" val="5812288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3"/>
          <p:cNvSpPr>
            <a:spLocks noChangeArrowheads="1"/>
          </p:cNvSpPr>
          <p:nvPr/>
        </p:nvSpPr>
        <p:spPr bwMode="auto">
          <a:xfrm>
            <a:off x="1856096" y="6483464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http://www.bbc.com/news/world-europe-35130792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00" y="445863"/>
            <a:ext cx="603245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4" y="4640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72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73494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32485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088582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archaeology investigates cultures of the past, and questions of how things that we see today came to be that way, including forensics . . .</a:t>
            </a:r>
          </a:p>
        </p:txBody>
      </p:sp>
    </p:spTree>
    <p:extLst>
      <p:ext uri="{BB962C8B-B14F-4D97-AF65-F5344CB8AC3E}">
        <p14:creationId xmlns:p14="http://schemas.microsoft.com/office/powerpoint/2010/main" val="174966485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A1DD4-3513-20F4-322C-C60B20B96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00" y="312059"/>
            <a:ext cx="5476999" cy="59436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2E7B03F-8C06-A0FC-4ED7-F369725F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219" y="1368118"/>
            <a:ext cx="1979386" cy="2289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23 December 2022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A8C86C3C-61A0-BC6C-D9E3-3E572AA68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418" y="6394010"/>
            <a:ext cx="63930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https://outlook.live.com/mail/0/inbox/id/AQQkADAwATY0MDABLThjYwAxLTJjN2YtMDACLTAwCgAQAO9LDmUJCQBBSasELYWIBD7v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99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38AE71-213F-B116-97B9-905E0D844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25" y="1210482"/>
            <a:ext cx="1269841" cy="38095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066800"/>
            <a:ext cx="8001000" cy="5029200"/>
          </a:xfrm>
        </p:spPr>
        <p:txBody>
          <a:bodyPr/>
          <a:lstStyle/>
          <a:p>
            <a:pPr eaLnBrk="1" hangingPunct="1"/>
            <a:r>
              <a:rPr lang="en-US" b="1" dirty="0"/>
              <a:t>Early Neolithic sites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719973" y="6281059"/>
            <a:ext cx="5700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Ed.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349.</a:t>
            </a:r>
          </a:p>
        </p:txBody>
      </p:sp>
      <p:pic>
        <p:nvPicPr>
          <p:cNvPr id="71684" name="Picture 4" descr="Sites_Fertile_Cresc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3115" y="1814518"/>
            <a:ext cx="433387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2077742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676400"/>
            <a:ext cx="7772400" cy="4857750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/>
              <a:t>the comparative method </a:t>
            </a:r>
            <a:r>
              <a:rPr lang="en-US" b="1">
                <a:solidFill>
                  <a:srgbClr val="FF1B36"/>
                </a:solidFill>
              </a:rPr>
              <a:t>compares</a:t>
            </a:r>
            <a:r>
              <a:rPr lang="en-US" b="1"/>
              <a:t> things, for e.g., process of domestication / civilization</a:t>
            </a:r>
          </a:p>
          <a:p>
            <a:pPr marL="285750" indent="-285750" eaLnBrk="1" hangingPunct="1">
              <a:lnSpc>
                <a:spcPct val="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b="1"/>
          </a:p>
          <a:p>
            <a:pPr marL="1828800" lvl="2" indent="0" eaLnBrk="1" hangingPunct="1">
              <a:lnSpc>
                <a:spcPct val="9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maize 	– 	Mexico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wheat 	– 	Turkey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rice 		– 	China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manioc 	– 	Brazil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/>
              <a:t>millet 	– 	Africa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647700" y="152400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marR="0" lvl="0" indent="-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Origin of Domestication for Selected Plants</a:t>
            </a:r>
            <a:endParaRPr kumimoji="1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4515" name="Picture 3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2" y="1214889"/>
            <a:ext cx="7772400" cy="479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705448" y="6274258"/>
            <a:ext cx="5700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Ed.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342.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708881" y="2794227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rice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7,000 ybp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891625" y="3882797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manioc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485225" y="2404835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maize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4,200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20" name="Text Box 9"/>
          <p:cNvSpPr txBox="1">
            <a:spLocks noChangeArrowheads="1"/>
          </p:cNvSpPr>
          <p:nvPr/>
        </p:nvSpPr>
        <p:spPr bwMode="auto">
          <a:xfrm>
            <a:off x="4639583" y="1548717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wheat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10,500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3892550" y="3945389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millet</a:t>
            </a:r>
          </a:p>
          <a:p>
            <a:pPr marL="0" marR="0" lvl="0" indent="0" algn="ctr" defTabSz="914400" rtl="0" eaLnBrk="1" fontAlgn="base" latinLnBrk="0" hangingPunct="1">
              <a:lnSpc>
                <a:spcPct val="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4,000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ybp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22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Compare . . 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3" name="TextBox 1"/>
          <p:cNvSpPr txBox="1">
            <a:spLocks noChangeArrowheads="1"/>
          </p:cNvSpPr>
          <p:nvPr/>
        </p:nvSpPr>
        <p:spPr bwMode="auto">
          <a:xfrm>
            <a:off x="914400" y="1173163"/>
            <a:ext cx="7315200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F. J. Simoons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1994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Eat not this Flesh, Food Avoidances from Pre-history to Present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Madison: University of Wisconsin Press.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509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6325" y="3276684"/>
            <a:ext cx="18700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http://www.crystalinks.com/greekart.html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8436" name="Picture 4" descr="http://www.crystalinks.com/gkdisc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30" y="580571"/>
            <a:ext cx="3843397" cy="588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78265" y="5488073"/>
            <a:ext cx="1783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Discus Thrower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460 B.C. </a:t>
            </a:r>
          </a:p>
        </p:txBody>
      </p:sp>
    </p:spTree>
    <p:extLst>
      <p:ext uri="{BB962C8B-B14F-4D97-AF65-F5344CB8AC3E}">
        <p14:creationId xmlns:p14="http://schemas.microsoft.com/office/powerpoint/2010/main" val="321998361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b/bb/Boxers_Staatliche_Antikensammlungen_1541.jpg/800px-Boxers_Staatliche_Antikensammlungen_15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5" y="662529"/>
            <a:ext cx="4194629" cy="617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8856" y="6545940"/>
            <a:ext cx="63717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https://en.wikipedia.org/wiki/Ancient_Greek_architecture#/media/File:Boxers_Staatliche_Antikensammlungen_1541.jpg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18000" y="53410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Black figure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Amphora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Atalante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painter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500-490 B.C.</a:t>
            </a:r>
          </a:p>
        </p:txBody>
      </p:sp>
    </p:spTree>
    <p:extLst>
      <p:ext uri="{BB962C8B-B14F-4D97-AF65-F5344CB8AC3E}">
        <p14:creationId xmlns:p14="http://schemas.microsoft.com/office/powerpoint/2010/main" val="3451659875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97"/>
            <a:ext cx="9144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https://en.wikipedia.org/wiki/Ancient_Greek_architecture#/media/File:O_Partenon_de_Atenas.jpg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958140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ChangeArrowheads="1"/>
          </p:cNvSpPr>
          <p:nvPr/>
        </p:nvSpPr>
        <p:spPr bwMode="auto">
          <a:xfrm>
            <a:off x="2675474" y="5237313"/>
            <a:ext cx="3765774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Sophie D. Coe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America's First Cuisines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Austin: University of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Texax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Press, 1994.</a:t>
            </a:r>
          </a:p>
        </p:txBody>
      </p:sp>
      <p:pic>
        <p:nvPicPr>
          <p:cNvPr id="191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7656" y="1578414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3117978" y="6400815"/>
            <a:ext cx="2904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www.d.umn.edu/cla/faculty/troufs/anthfood/aftexts.html#title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10854" y="1356647"/>
            <a:ext cx="155363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Aztec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Maya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Inca</a:t>
            </a:r>
          </a:p>
        </p:txBody>
      </p:sp>
    </p:spTree>
    <p:extLst>
      <p:ext uri="{BB962C8B-B14F-4D97-AF65-F5344CB8AC3E}">
        <p14:creationId xmlns:p14="http://schemas.microsoft.com/office/powerpoint/2010/main" val="38427215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</a:rPr>
              <a:t>1.	</a:t>
            </a:r>
            <a:r>
              <a:rPr lang="en-US" sz="2400" dirty="0">
                <a:solidFill>
                  <a:srgbClr val="FF0000"/>
                </a:solidFill>
              </a:rPr>
              <a:t>the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four fields </a:t>
            </a:r>
            <a:r>
              <a:rPr lang="en-US" sz="2400" dirty="0">
                <a:solidFill>
                  <a:srgbClr val="FF0000"/>
                </a:solidFill>
              </a:rPr>
              <a:t>of general anthropology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/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32071" y="2839175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817234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834501" y="6545955"/>
            <a:ext cx="74719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http://www.amazon.com/Empires-Food-Feast-Famine-Civilizations/dp/1582437939/ref=sr_1_1?ie=UTF8&amp;qid=1452654498&amp;sr=8-1&amp;keywords=empires+of+food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932210" y="6292958"/>
            <a:ext cx="265329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Berkeley: University of California, 2012</a:t>
            </a:r>
          </a:p>
        </p:txBody>
      </p:sp>
      <p:pic>
        <p:nvPicPr>
          <p:cNvPr id="4100" name="Picture 4" descr="http://ecx.images-amazon.com/images/I/51IyTk%2BOHjL._SX330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52" y="291481"/>
            <a:ext cx="395445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40147" y="471293"/>
            <a:ext cx="30628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Mesopotamia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China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Pacific Islands</a:t>
            </a:r>
          </a:p>
        </p:txBody>
      </p:sp>
    </p:spTree>
    <p:extLst>
      <p:ext uri="{BB962C8B-B14F-4D97-AF65-F5344CB8AC3E}">
        <p14:creationId xmlns:p14="http://schemas.microsoft.com/office/powerpoint/2010/main" val="241125172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834501" y="6545955"/>
            <a:ext cx="74719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http://www.amazon.com/Empires-Food-Feast-Famine-Civilizations/dp/1582437939/ref=sr_1_1?ie=UTF8&amp;qid=1452654498&amp;sr=8-1&amp;keywords=empires+of+food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40147" y="471293"/>
            <a:ext cx="30628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Mesopotamia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China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North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South America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Asia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Africa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Pacific Islands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62" y="304794"/>
            <a:ext cx="386366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234372" y="6292958"/>
            <a:ext cx="204895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Berkeley: Counterpoint, 2012:</a:t>
            </a:r>
          </a:p>
        </p:txBody>
      </p:sp>
    </p:spTree>
    <p:extLst>
      <p:ext uri="{BB962C8B-B14F-4D97-AF65-F5344CB8AC3E}">
        <p14:creationId xmlns:p14="http://schemas.microsoft.com/office/powerpoint/2010/main" val="240003180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6414" y="5878009"/>
            <a:ext cx="576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Pictograph 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Hegman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Lake, Minnesota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5079" y="682172"/>
            <a:ext cx="3744833" cy="49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35959389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946" y="508009"/>
            <a:ext cx="7772400" cy="535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618355" y="5883534"/>
            <a:ext cx="5914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Indian Sugar Camp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1853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Seth Eastman (1808-1878 American)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Newberry Library, Chicago </a:t>
            </a:r>
          </a:p>
        </p:txBody>
      </p:sp>
    </p:spTree>
    <p:extLst>
      <p:ext uri="{BB962C8B-B14F-4D97-AF65-F5344CB8AC3E}">
        <p14:creationId xmlns:p14="http://schemas.microsoft.com/office/powerpoint/2010/main" val="2288929941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976" y="851820"/>
            <a:ext cx="7315200" cy="464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690926" y="5892699"/>
            <a:ext cx="576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Indians harvesting wild rice near Brainerd, 1905.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Minnesota Historical Society</a:t>
            </a:r>
          </a:p>
        </p:txBody>
      </p:sp>
    </p:spTree>
    <p:extLst>
      <p:ext uri="{BB962C8B-B14F-4D97-AF65-F5344CB8AC3E}">
        <p14:creationId xmlns:p14="http://schemas.microsoft.com/office/powerpoint/2010/main" val="4083965987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1625157" y="5691229"/>
            <a:ext cx="6789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Chippewa medicine man singer with ceremonial turtle clan drum.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Photograph Collection </a:t>
            </a:r>
            <a:r>
              <a:rPr kumimoji="1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1900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Minnesota Historical Society, Negative No. 21120 </a:t>
            </a: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4058" y="76200"/>
            <a:ext cx="444976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8238146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55797" y="6551842"/>
            <a:ext cx="20265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http://www.samiculturalcenter.org/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00" y="534987"/>
            <a:ext cx="2058168" cy="30162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4" y="204108"/>
            <a:ext cx="688657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661547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058079"/>
            <a:ext cx="6908800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finally . . .</a:t>
            </a:r>
          </a:p>
        </p:txBody>
      </p:sp>
    </p:spTree>
    <p:extLst>
      <p:ext uri="{BB962C8B-B14F-4D97-AF65-F5344CB8AC3E}">
        <p14:creationId xmlns:p14="http://schemas.microsoft.com/office/powerpoint/2010/main" val="2052733620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643470" y="2954703"/>
            <a:ext cx="5147733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sociocultural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biophysical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04699" y="896786"/>
            <a:ext cx="6908800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. . . we’re going to have a look at . . .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233333" y="2925669"/>
            <a:ext cx="4605867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 / biological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linguistical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63766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2365581"/>
            <a:ext cx="6908800" cy="23083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linguistics looks at languages and dialects historically, psychologically, and culturally . . .</a:t>
            </a:r>
          </a:p>
        </p:txBody>
      </p:sp>
    </p:spTree>
    <p:extLst>
      <p:ext uri="{BB962C8B-B14F-4D97-AF65-F5344CB8AC3E}">
        <p14:creationId xmlns:p14="http://schemas.microsoft.com/office/powerpoint/2010/main" val="148602444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6" y="167152"/>
            <a:ext cx="8686800" cy="6515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72394" y="6564260"/>
            <a:ext cx="64043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https://slideplayer.com/slide/2407456/9/images/66/Four+Field+Approach+SOCIAL+ARCHAEOLOGY+AND+CULTURAL+PHYSICAL.jpg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54300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66D5F8-A6FC-8777-355A-E53A2A4C7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99" y="1292102"/>
            <a:ext cx="8769801" cy="4781796"/>
          </a:xfrm>
          <a:prstGeom prst="rect">
            <a:avLst/>
          </a:prstGeom>
        </p:spPr>
      </p:pic>
      <p:sp>
        <p:nvSpPr>
          <p:cNvPr id="5" name="Text Box 2">
            <a:hlinkClick r:id="rId4"/>
            <a:extLst>
              <a:ext uri="{FF2B5EF4-FFF2-40B4-BE49-F238E27FC236}">
                <a16:creationId xmlns:a16="http://schemas.microsoft.com/office/drawing/2014/main" id="{8266F3FD-CDC9-B30B-0373-EB6A2067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772" y="6539949"/>
            <a:ext cx="50097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5"/>
              </a:rPr>
              <a:t>https://theconversation.com/when-did-humans-first-start-to-speak-how-language-evolved-in-africa-194372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93A65-30EF-A0B2-5698-AC8B8725B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53" y="396722"/>
            <a:ext cx="2800494" cy="577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C146FA-D22D-AB9D-F675-8DBEB469CB06}"/>
              </a:ext>
            </a:extLst>
          </p:cNvPr>
          <p:cNvSpPr txBox="1"/>
          <p:nvPr/>
        </p:nvSpPr>
        <p:spPr>
          <a:xfrm>
            <a:off x="644453" y="9042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December 11, 2022</a:t>
            </a:r>
          </a:p>
        </p:txBody>
      </p:sp>
    </p:spTree>
    <p:extLst>
      <p:ext uri="{BB962C8B-B14F-4D97-AF65-F5344CB8AC3E}">
        <p14:creationId xmlns:p14="http://schemas.microsoft.com/office/powerpoint/2010/main" val="359109202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hlinkClick r:id="rId3"/>
            <a:extLst>
              <a:ext uri="{FF2B5EF4-FFF2-40B4-BE49-F238E27FC236}">
                <a16:creationId xmlns:a16="http://schemas.microsoft.com/office/drawing/2014/main" id="{8266F3FD-CDC9-B30B-0373-EB6A2067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4575" y="6539949"/>
            <a:ext cx="45801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https://www.smithsonianmag.com/smart-news/rizz-is-oxfords-2023-word-of-the-year-180983367/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B482E-C5E0-C9CF-AA23-6DCED2042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387" y="422514"/>
            <a:ext cx="7315200" cy="6012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43ADC8-E3E7-CE1F-3406-40926869B984}"/>
              </a:ext>
            </a:extLst>
          </p:cNvPr>
          <p:cNvSpPr/>
          <p:nvPr/>
        </p:nvSpPr>
        <p:spPr bwMode="auto">
          <a:xfrm>
            <a:off x="5969000" y="2197100"/>
            <a:ext cx="2641600" cy="42383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A3B8A0-627B-60FB-8C96-FD417D769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039" y="1384288"/>
            <a:ext cx="1390721" cy="4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3429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hlinkClick r:id="rId3"/>
            <a:extLst>
              <a:ext uri="{FF2B5EF4-FFF2-40B4-BE49-F238E27FC236}">
                <a16:creationId xmlns:a16="http://schemas.microsoft.com/office/drawing/2014/main" id="{8266F3FD-CDC9-B30B-0373-EB6A2067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306" y="6539949"/>
            <a:ext cx="20906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https://www.bbc.co.uk/news/uk-63857329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F6CAD-199B-245A-B443-5B64B0DA3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559" y="558800"/>
            <a:ext cx="6708129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FF8FF-1DFD-D122-C563-9CE10A87CB37}"/>
              </a:ext>
            </a:extLst>
          </p:cNvPr>
          <p:cNvSpPr txBox="1"/>
          <p:nvPr/>
        </p:nvSpPr>
        <p:spPr>
          <a:xfrm>
            <a:off x="1165153" y="1424936"/>
            <a:ext cx="2225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December 11,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E4FF4-DD5E-8780-283F-C8DD6F90F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477" y="1635002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10395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381867" y="6539949"/>
            <a:ext cx="23455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http://ourmothertongues.org/language/Ojibwe/9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45" y="829349"/>
            <a:ext cx="8229600" cy="53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482694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948800" y="6539949"/>
            <a:ext cx="5211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http://cla.umn.edu/ais/undhttp://www.tpt.org/?a=productions&amp;id=3rgraduate/dakota-ojibwe-language-programs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844906"/>
            <a:ext cx="86391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910795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31" y="370728"/>
            <a:ext cx="7772400" cy="579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57200" y="2046512"/>
            <a:ext cx="8229600" cy="378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Wisconsin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Place Names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include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Menominee (“wild  rice”)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Kenosha 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ginoozhe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“pike”)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Kewaunee (“prairie hen / wild duck”)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4168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672" y="1076534"/>
            <a:ext cx="7772400" cy="508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57200" y="2046512"/>
            <a:ext cx="8229600" cy="378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Minnesota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Place Names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include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Mahnomen (“wild  rice”)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Mahnomen County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Nibish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(“tea”)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Menahga (“blueberry”) 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403890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ee, grass, outdoor&#10;&#10;Description automatically generated">
            <a:extLst>
              <a:ext uri="{FF2B5EF4-FFF2-40B4-BE49-F238E27FC236}">
                <a16:creationId xmlns:a16="http://schemas.microsoft.com/office/drawing/2014/main" id="{7E6B24E8-6A57-4186-A375-5EC25B0F4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25" y="152400"/>
            <a:ext cx="8229600" cy="7123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4FA33-CDB2-4662-89DE-3DE54DD73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12" y="939800"/>
            <a:ext cx="132397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086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1000" y="3429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Taste of Greece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</a:t>
            </a:r>
            <a:r>
              <a:rPr kumimoji="0" lang="en-US" alt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Annual Food Festival 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609600"/>
            <a:ext cx="8458200" cy="5563798"/>
          </a:xfrm>
          <a:prstGeom prst="rect">
            <a:avLst/>
          </a:prstGeom>
        </p:spPr>
      </p:pic>
      <p:pic>
        <p:nvPicPr>
          <p:cNvPr id="331778" name="Picture 2" descr="http://www.duluthnewstribune.com/media/full/jpg/2012/07/13/dimastylidemetri_5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5" y="1219201"/>
            <a:ext cx="3695831" cy="495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" y="3755410"/>
            <a:ext cx="4572000" cy="267765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Dima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Sevastiades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Styli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Regas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and Demetri Bush wear their dance costumes for the Taste of Greece.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(Photo 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Patra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Sevastiades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449943" y="4078556"/>
            <a:ext cx="1059788" cy="566057"/>
          </a:xfrm>
          <a:custGeom>
            <a:avLst/>
            <a:gdLst>
              <a:gd name="connsiteX0" fmla="*/ 580571 w 1059788"/>
              <a:gd name="connsiteY0" fmla="*/ 522515 h 566057"/>
              <a:gd name="connsiteX1" fmla="*/ 986971 w 1059788"/>
              <a:gd name="connsiteY1" fmla="*/ 522515 h 566057"/>
              <a:gd name="connsiteX2" fmla="*/ 1030514 w 1059788"/>
              <a:gd name="connsiteY2" fmla="*/ 493486 h 566057"/>
              <a:gd name="connsiteX3" fmla="*/ 1030514 w 1059788"/>
              <a:gd name="connsiteY3" fmla="*/ 188686 h 566057"/>
              <a:gd name="connsiteX4" fmla="*/ 928914 w 1059788"/>
              <a:gd name="connsiteY4" fmla="*/ 130629 h 566057"/>
              <a:gd name="connsiteX5" fmla="*/ 885371 w 1059788"/>
              <a:gd name="connsiteY5" fmla="*/ 101600 h 566057"/>
              <a:gd name="connsiteX6" fmla="*/ 827314 w 1059788"/>
              <a:gd name="connsiteY6" fmla="*/ 87086 h 566057"/>
              <a:gd name="connsiteX7" fmla="*/ 740228 w 1059788"/>
              <a:gd name="connsiteY7" fmla="*/ 58057 h 566057"/>
              <a:gd name="connsiteX8" fmla="*/ 653143 w 1059788"/>
              <a:gd name="connsiteY8" fmla="*/ 29029 h 566057"/>
              <a:gd name="connsiteX9" fmla="*/ 595086 w 1059788"/>
              <a:gd name="connsiteY9" fmla="*/ 14515 h 566057"/>
              <a:gd name="connsiteX10" fmla="*/ 304800 w 1059788"/>
              <a:gd name="connsiteY10" fmla="*/ 0 h 566057"/>
              <a:gd name="connsiteX11" fmla="*/ 130628 w 1059788"/>
              <a:gd name="connsiteY11" fmla="*/ 43543 h 566057"/>
              <a:gd name="connsiteX12" fmla="*/ 72571 w 1059788"/>
              <a:gd name="connsiteY12" fmla="*/ 130629 h 566057"/>
              <a:gd name="connsiteX13" fmla="*/ 14514 w 1059788"/>
              <a:gd name="connsiteY13" fmla="*/ 261257 h 566057"/>
              <a:gd name="connsiteX14" fmla="*/ 0 w 1059788"/>
              <a:gd name="connsiteY14" fmla="*/ 304800 h 566057"/>
              <a:gd name="connsiteX15" fmla="*/ 14514 w 1059788"/>
              <a:gd name="connsiteY15" fmla="*/ 391886 h 566057"/>
              <a:gd name="connsiteX16" fmla="*/ 29028 w 1059788"/>
              <a:gd name="connsiteY16" fmla="*/ 435429 h 566057"/>
              <a:gd name="connsiteX17" fmla="*/ 72571 w 1059788"/>
              <a:gd name="connsiteY17" fmla="*/ 449943 h 566057"/>
              <a:gd name="connsiteX18" fmla="*/ 174171 w 1059788"/>
              <a:gd name="connsiteY18" fmla="*/ 508000 h 566057"/>
              <a:gd name="connsiteX19" fmla="*/ 261257 w 1059788"/>
              <a:gd name="connsiteY19" fmla="*/ 537029 h 566057"/>
              <a:gd name="connsiteX20" fmla="*/ 304800 w 1059788"/>
              <a:gd name="connsiteY20" fmla="*/ 551543 h 566057"/>
              <a:gd name="connsiteX21" fmla="*/ 493486 w 1059788"/>
              <a:gd name="connsiteY21" fmla="*/ 566057 h 566057"/>
              <a:gd name="connsiteX22" fmla="*/ 609600 w 1059788"/>
              <a:gd name="connsiteY22" fmla="*/ 551543 h 566057"/>
              <a:gd name="connsiteX23" fmla="*/ 725714 w 1059788"/>
              <a:gd name="connsiteY23" fmla="*/ 537029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59788" h="566057">
                <a:moveTo>
                  <a:pt x="580571" y="522515"/>
                </a:moveTo>
                <a:cubicBezTo>
                  <a:pt x="736700" y="533667"/>
                  <a:pt x="830842" y="550067"/>
                  <a:pt x="986971" y="522515"/>
                </a:cubicBezTo>
                <a:cubicBezTo>
                  <a:pt x="1004150" y="519483"/>
                  <a:pt x="1016000" y="503162"/>
                  <a:pt x="1030514" y="493486"/>
                </a:cubicBezTo>
                <a:cubicBezTo>
                  <a:pt x="1068230" y="380336"/>
                  <a:pt x="1070841" y="390323"/>
                  <a:pt x="1030514" y="188686"/>
                </a:cubicBezTo>
                <a:cubicBezTo>
                  <a:pt x="1028232" y="177278"/>
                  <a:pt x="929067" y="130716"/>
                  <a:pt x="928914" y="130629"/>
                </a:cubicBezTo>
                <a:cubicBezTo>
                  <a:pt x="913768" y="121974"/>
                  <a:pt x="901405" y="108472"/>
                  <a:pt x="885371" y="101600"/>
                </a:cubicBezTo>
                <a:cubicBezTo>
                  <a:pt x="867036" y="93742"/>
                  <a:pt x="846421" y="92818"/>
                  <a:pt x="827314" y="87086"/>
                </a:cubicBezTo>
                <a:cubicBezTo>
                  <a:pt x="798006" y="78293"/>
                  <a:pt x="769257" y="67733"/>
                  <a:pt x="740228" y="58057"/>
                </a:cubicBezTo>
                <a:lnTo>
                  <a:pt x="653143" y="29029"/>
                </a:lnTo>
                <a:cubicBezTo>
                  <a:pt x="633791" y="24191"/>
                  <a:pt x="614965" y="16172"/>
                  <a:pt x="595086" y="14515"/>
                </a:cubicBezTo>
                <a:cubicBezTo>
                  <a:pt x="498538" y="6469"/>
                  <a:pt x="401562" y="4838"/>
                  <a:pt x="304800" y="0"/>
                </a:cubicBezTo>
                <a:cubicBezTo>
                  <a:pt x="249566" y="6137"/>
                  <a:pt x="173702" y="-5684"/>
                  <a:pt x="130628" y="43543"/>
                </a:cubicBezTo>
                <a:cubicBezTo>
                  <a:pt x="107654" y="69799"/>
                  <a:pt x="91923" y="101600"/>
                  <a:pt x="72571" y="130629"/>
                </a:cubicBezTo>
                <a:cubicBezTo>
                  <a:pt x="26571" y="199629"/>
                  <a:pt x="49057" y="157628"/>
                  <a:pt x="14514" y="261257"/>
                </a:cubicBezTo>
                <a:lnTo>
                  <a:pt x="0" y="304800"/>
                </a:lnTo>
                <a:cubicBezTo>
                  <a:pt x="4838" y="333829"/>
                  <a:pt x="8130" y="363158"/>
                  <a:pt x="14514" y="391886"/>
                </a:cubicBezTo>
                <a:cubicBezTo>
                  <a:pt x="17833" y="406821"/>
                  <a:pt x="18210" y="424611"/>
                  <a:pt x="29028" y="435429"/>
                </a:cubicBezTo>
                <a:cubicBezTo>
                  <a:pt x="39846" y="446247"/>
                  <a:pt x="58057" y="445105"/>
                  <a:pt x="72571" y="449943"/>
                </a:cubicBezTo>
                <a:cubicBezTo>
                  <a:pt x="111849" y="476129"/>
                  <a:pt x="128131" y="489584"/>
                  <a:pt x="174171" y="508000"/>
                </a:cubicBezTo>
                <a:cubicBezTo>
                  <a:pt x="202581" y="519364"/>
                  <a:pt x="232228" y="527353"/>
                  <a:pt x="261257" y="537029"/>
                </a:cubicBezTo>
                <a:cubicBezTo>
                  <a:pt x="275771" y="541867"/>
                  <a:pt x="289546" y="550370"/>
                  <a:pt x="304800" y="551543"/>
                </a:cubicBezTo>
                <a:lnTo>
                  <a:pt x="493486" y="566057"/>
                </a:lnTo>
                <a:cubicBezTo>
                  <a:pt x="532191" y="561219"/>
                  <a:pt x="571125" y="557955"/>
                  <a:pt x="609600" y="551543"/>
                </a:cubicBezTo>
                <a:cubicBezTo>
                  <a:pt x="724847" y="532335"/>
                  <a:pt x="610440" y="537029"/>
                  <a:pt x="725714" y="537029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3396364" y="4078514"/>
            <a:ext cx="928915" cy="510346"/>
          </a:xfrm>
          <a:custGeom>
            <a:avLst/>
            <a:gdLst>
              <a:gd name="connsiteX0" fmla="*/ 362858 w 928915"/>
              <a:gd name="connsiteY0" fmla="*/ 493486 h 510346"/>
              <a:gd name="connsiteX1" fmla="*/ 885372 w 928915"/>
              <a:gd name="connsiteY1" fmla="*/ 493486 h 510346"/>
              <a:gd name="connsiteX2" fmla="*/ 914400 w 928915"/>
              <a:gd name="connsiteY2" fmla="*/ 377372 h 510346"/>
              <a:gd name="connsiteX3" fmla="*/ 928915 w 928915"/>
              <a:gd name="connsiteY3" fmla="*/ 319315 h 510346"/>
              <a:gd name="connsiteX4" fmla="*/ 899886 w 928915"/>
              <a:gd name="connsiteY4" fmla="*/ 188686 h 510346"/>
              <a:gd name="connsiteX5" fmla="*/ 870858 w 928915"/>
              <a:gd name="connsiteY5" fmla="*/ 130629 h 510346"/>
              <a:gd name="connsiteX6" fmla="*/ 827315 w 928915"/>
              <a:gd name="connsiteY6" fmla="*/ 116115 h 510346"/>
              <a:gd name="connsiteX7" fmla="*/ 740229 w 928915"/>
              <a:gd name="connsiteY7" fmla="*/ 72572 h 510346"/>
              <a:gd name="connsiteX8" fmla="*/ 682172 w 928915"/>
              <a:gd name="connsiteY8" fmla="*/ 43543 h 510346"/>
              <a:gd name="connsiteX9" fmla="*/ 580572 w 928915"/>
              <a:gd name="connsiteY9" fmla="*/ 14515 h 510346"/>
              <a:gd name="connsiteX10" fmla="*/ 537029 w 928915"/>
              <a:gd name="connsiteY10" fmla="*/ 0 h 510346"/>
              <a:gd name="connsiteX11" fmla="*/ 188686 w 928915"/>
              <a:gd name="connsiteY11" fmla="*/ 14515 h 510346"/>
              <a:gd name="connsiteX12" fmla="*/ 145143 w 928915"/>
              <a:gd name="connsiteY12" fmla="*/ 29029 h 510346"/>
              <a:gd name="connsiteX13" fmla="*/ 101600 w 928915"/>
              <a:gd name="connsiteY13" fmla="*/ 58057 h 510346"/>
              <a:gd name="connsiteX14" fmla="*/ 43543 w 928915"/>
              <a:gd name="connsiteY14" fmla="*/ 145143 h 510346"/>
              <a:gd name="connsiteX15" fmla="*/ 14515 w 928915"/>
              <a:gd name="connsiteY15" fmla="*/ 188686 h 510346"/>
              <a:gd name="connsiteX16" fmla="*/ 0 w 928915"/>
              <a:gd name="connsiteY16" fmla="*/ 232229 h 510346"/>
              <a:gd name="connsiteX17" fmla="*/ 14515 w 928915"/>
              <a:gd name="connsiteY17" fmla="*/ 377372 h 510346"/>
              <a:gd name="connsiteX18" fmla="*/ 58058 w 928915"/>
              <a:gd name="connsiteY18" fmla="*/ 406400 h 510346"/>
              <a:gd name="connsiteX19" fmla="*/ 101600 w 928915"/>
              <a:gd name="connsiteY19" fmla="*/ 449943 h 510346"/>
              <a:gd name="connsiteX20" fmla="*/ 217715 w 928915"/>
              <a:gd name="connsiteY20" fmla="*/ 493486 h 510346"/>
              <a:gd name="connsiteX21" fmla="*/ 449943 w 928915"/>
              <a:gd name="connsiteY21" fmla="*/ 508000 h 51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28915" h="510346">
                <a:moveTo>
                  <a:pt x="362858" y="493486"/>
                </a:moveTo>
                <a:cubicBezTo>
                  <a:pt x="454307" y="498865"/>
                  <a:pt x="803496" y="528575"/>
                  <a:pt x="885372" y="493486"/>
                </a:cubicBezTo>
                <a:cubicBezTo>
                  <a:pt x="922042" y="477770"/>
                  <a:pt x="904724" y="416077"/>
                  <a:pt x="914400" y="377372"/>
                </a:cubicBezTo>
                <a:lnTo>
                  <a:pt x="928915" y="319315"/>
                </a:lnTo>
                <a:cubicBezTo>
                  <a:pt x="920216" y="267126"/>
                  <a:pt x="919375" y="234160"/>
                  <a:pt x="899886" y="188686"/>
                </a:cubicBezTo>
                <a:cubicBezTo>
                  <a:pt x="891363" y="168799"/>
                  <a:pt x="886157" y="145928"/>
                  <a:pt x="870858" y="130629"/>
                </a:cubicBezTo>
                <a:cubicBezTo>
                  <a:pt x="860040" y="119811"/>
                  <a:pt x="841829" y="120953"/>
                  <a:pt x="827315" y="116115"/>
                </a:cubicBezTo>
                <a:cubicBezTo>
                  <a:pt x="743634" y="60327"/>
                  <a:pt x="824359" y="108628"/>
                  <a:pt x="740229" y="72572"/>
                </a:cubicBezTo>
                <a:cubicBezTo>
                  <a:pt x="720342" y="64049"/>
                  <a:pt x="702059" y="52066"/>
                  <a:pt x="682172" y="43543"/>
                </a:cubicBezTo>
                <a:cubicBezTo>
                  <a:pt x="647373" y="28629"/>
                  <a:pt x="617397" y="25037"/>
                  <a:pt x="580572" y="14515"/>
                </a:cubicBezTo>
                <a:cubicBezTo>
                  <a:pt x="565861" y="10312"/>
                  <a:pt x="551543" y="4838"/>
                  <a:pt x="537029" y="0"/>
                </a:cubicBezTo>
                <a:cubicBezTo>
                  <a:pt x="420915" y="4838"/>
                  <a:pt x="304584" y="5930"/>
                  <a:pt x="188686" y="14515"/>
                </a:cubicBezTo>
                <a:cubicBezTo>
                  <a:pt x="173428" y="15645"/>
                  <a:pt x="158827" y="22187"/>
                  <a:pt x="145143" y="29029"/>
                </a:cubicBezTo>
                <a:cubicBezTo>
                  <a:pt x="129541" y="36830"/>
                  <a:pt x="116114" y="48381"/>
                  <a:pt x="101600" y="58057"/>
                </a:cubicBezTo>
                <a:lnTo>
                  <a:pt x="43543" y="145143"/>
                </a:lnTo>
                <a:cubicBezTo>
                  <a:pt x="33867" y="159657"/>
                  <a:pt x="20031" y="172137"/>
                  <a:pt x="14515" y="188686"/>
                </a:cubicBezTo>
                <a:lnTo>
                  <a:pt x="0" y="232229"/>
                </a:lnTo>
                <a:cubicBezTo>
                  <a:pt x="4838" y="280610"/>
                  <a:pt x="-861" y="331245"/>
                  <a:pt x="14515" y="377372"/>
                </a:cubicBezTo>
                <a:cubicBezTo>
                  <a:pt x="20031" y="393921"/>
                  <a:pt x="44657" y="395233"/>
                  <a:pt x="58058" y="406400"/>
                </a:cubicBezTo>
                <a:cubicBezTo>
                  <a:pt x="73827" y="419541"/>
                  <a:pt x="84897" y="438012"/>
                  <a:pt x="101600" y="449943"/>
                </a:cubicBezTo>
                <a:cubicBezTo>
                  <a:pt x="132961" y="472344"/>
                  <a:pt x="179729" y="488060"/>
                  <a:pt x="217715" y="493486"/>
                </a:cubicBezTo>
                <a:cubicBezTo>
                  <a:pt x="339534" y="510888"/>
                  <a:pt x="345405" y="508000"/>
                  <a:pt x="449943" y="508000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2046515" y="4496433"/>
            <a:ext cx="1596571" cy="597806"/>
          </a:xfrm>
          <a:custGeom>
            <a:avLst/>
            <a:gdLst>
              <a:gd name="connsiteX0" fmla="*/ 624728 w 1452288"/>
              <a:gd name="connsiteY0" fmla="*/ 423910 h 496481"/>
              <a:gd name="connsiteX1" fmla="*/ 769871 w 1452288"/>
              <a:gd name="connsiteY1" fmla="*/ 467453 h 496481"/>
              <a:gd name="connsiteX2" fmla="*/ 900500 w 1452288"/>
              <a:gd name="connsiteY2" fmla="*/ 481967 h 496481"/>
              <a:gd name="connsiteX3" fmla="*/ 1002100 w 1452288"/>
              <a:gd name="connsiteY3" fmla="*/ 496481 h 496481"/>
              <a:gd name="connsiteX4" fmla="*/ 1263357 w 1452288"/>
              <a:gd name="connsiteY4" fmla="*/ 481967 h 496481"/>
              <a:gd name="connsiteX5" fmla="*/ 1306900 w 1452288"/>
              <a:gd name="connsiteY5" fmla="*/ 467453 h 496481"/>
              <a:gd name="connsiteX6" fmla="*/ 1393986 w 1452288"/>
              <a:gd name="connsiteY6" fmla="*/ 409396 h 496481"/>
              <a:gd name="connsiteX7" fmla="*/ 1452043 w 1452288"/>
              <a:gd name="connsiteY7" fmla="*/ 322310 h 496481"/>
              <a:gd name="connsiteX8" fmla="*/ 1437528 w 1452288"/>
              <a:gd name="connsiteY8" fmla="*/ 191681 h 496481"/>
              <a:gd name="connsiteX9" fmla="*/ 1423014 w 1452288"/>
              <a:gd name="connsiteY9" fmla="*/ 148138 h 496481"/>
              <a:gd name="connsiteX10" fmla="*/ 1379471 w 1452288"/>
              <a:gd name="connsiteY10" fmla="*/ 104596 h 496481"/>
              <a:gd name="connsiteX11" fmla="*/ 1002100 w 1452288"/>
              <a:gd name="connsiteY11" fmla="*/ 32024 h 496481"/>
              <a:gd name="connsiteX12" fmla="*/ 566671 w 1452288"/>
              <a:gd name="connsiteY12" fmla="*/ 17510 h 496481"/>
              <a:gd name="connsiteX13" fmla="*/ 247357 w 1452288"/>
              <a:gd name="connsiteY13" fmla="*/ 17510 h 496481"/>
              <a:gd name="connsiteX14" fmla="*/ 160271 w 1452288"/>
              <a:gd name="connsiteY14" fmla="*/ 32024 h 496481"/>
              <a:gd name="connsiteX15" fmla="*/ 73186 w 1452288"/>
              <a:gd name="connsiteY15" fmla="*/ 61053 h 496481"/>
              <a:gd name="connsiteX16" fmla="*/ 614 w 1452288"/>
              <a:gd name="connsiteY16" fmla="*/ 148138 h 496481"/>
              <a:gd name="connsiteX17" fmla="*/ 15128 w 1452288"/>
              <a:gd name="connsiteY17" fmla="*/ 220710 h 496481"/>
              <a:gd name="connsiteX18" fmla="*/ 87700 w 1452288"/>
              <a:gd name="connsiteY18" fmla="*/ 293281 h 496481"/>
              <a:gd name="connsiteX19" fmla="*/ 145757 w 1452288"/>
              <a:gd name="connsiteY19" fmla="*/ 322310 h 496481"/>
              <a:gd name="connsiteX20" fmla="*/ 189300 w 1452288"/>
              <a:gd name="connsiteY20" fmla="*/ 336824 h 496481"/>
              <a:gd name="connsiteX21" fmla="*/ 305414 w 1452288"/>
              <a:gd name="connsiteY21" fmla="*/ 380367 h 496481"/>
              <a:gd name="connsiteX22" fmla="*/ 348957 w 1452288"/>
              <a:gd name="connsiteY22" fmla="*/ 409396 h 496481"/>
              <a:gd name="connsiteX23" fmla="*/ 465071 w 1452288"/>
              <a:gd name="connsiteY23" fmla="*/ 438424 h 496481"/>
              <a:gd name="connsiteX24" fmla="*/ 508614 w 1452288"/>
              <a:gd name="connsiteY24" fmla="*/ 452938 h 496481"/>
              <a:gd name="connsiteX25" fmla="*/ 740843 w 1452288"/>
              <a:gd name="connsiteY25" fmla="*/ 452938 h 49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52288" h="496481">
                <a:moveTo>
                  <a:pt x="624728" y="423910"/>
                </a:moveTo>
                <a:cubicBezTo>
                  <a:pt x="658624" y="435209"/>
                  <a:pt x="729141" y="461187"/>
                  <a:pt x="769871" y="467453"/>
                </a:cubicBezTo>
                <a:cubicBezTo>
                  <a:pt x="813172" y="474115"/>
                  <a:pt x="857027" y="476533"/>
                  <a:pt x="900500" y="481967"/>
                </a:cubicBezTo>
                <a:cubicBezTo>
                  <a:pt x="934446" y="486210"/>
                  <a:pt x="968233" y="491643"/>
                  <a:pt x="1002100" y="496481"/>
                </a:cubicBezTo>
                <a:cubicBezTo>
                  <a:pt x="1089186" y="491643"/>
                  <a:pt x="1176530" y="490236"/>
                  <a:pt x="1263357" y="481967"/>
                </a:cubicBezTo>
                <a:cubicBezTo>
                  <a:pt x="1278588" y="480517"/>
                  <a:pt x="1293526" y="474883"/>
                  <a:pt x="1306900" y="467453"/>
                </a:cubicBezTo>
                <a:cubicBezTo>
                  <a:pt x="1337398" y="450510"/>
                  <a:pt x="1393986" y="409396"/>
                  <a:pt x="1393986" y="409396"/>
                </a:cubicBezTo>
                <a:cubicBezTo>
                  <a:pt x="1413338" y="380367"/>
                  <a:pt x="1455896" y="356985"/>
                  <a:pt x="1452043" y="322310"/>
                </a:cubicBezTo>
                <a:cubicBezTo>
                  <a:pt x="1447205" y="278767"/>
                  <a:pt x="1444731" y="234896"/>
                  <a:pt x="1437528" y="191681"/>
                </a:cubicBezTo>
                <a:cubicBezTo>
                  <a:pt x="1435013" y="176590"/>
                  <a:pt x="1431501" y="160868"/>
                  <a:pt x="1423014" y="148138"/>
                </a:cubicBezTo>
                <a:cubicBezTo>
                  <a:pt x="1411628" y="131059"/>
                  <a:pt x="1395240" y="117736"/>
                  <a:pt x="1379471" y="104596"/>
                </a:cubicBezTo>
                <a:cubicBezTo>
                  <a:pt x="1278451" y="20414"/>
                  <a:pt x="1117916" y="36952"/>
                  <a:pt x="1002100" y="32024"/>
                </a:cubicBezTo>
                <a:lnTo>
                  <a:pt x="566671" y="17510"/>
                </a:lnTo>
                <a:cubicBezTo>
                  <a:pt x="414028" y="-7930"/>
                  <a:pt x="480105" y="-3648"/>
                  <a:pt x="247357" y="17510"/>
                </a:cubicBezTo>
                <a:cubicBezTo>
                  <a:pt x="218049" y="20174"/>
                  <a:pt x="188821" y="24886"/>
                  <a:pt x="160271" y="32024"/>
                </a:cubicBezTo>
                <a:cubicBezTo>
                  <a:pt x="130586" y="39445"/>
                  <a:pt x="73186" y="61053"/>
                  <a:pt x="73186" y="61053"/>
                </a:cubicBezTo>
                <a:cubicBezTo>
                  <a:pt x="61469" y="72770"/>
                  <a:pt x="3501" y="125046"/>
                  <a:pt x="614" y="148138"/>
                </a:cubicBezTo>
                <a:cubicBezTo>
                  <a:pt x="-2446" y="172617"/>
                  <a:pt x="6466" y="197611"/>
                  <a:pt x="15128" y="220710"/>
                </a:cubicBezTo>
                <a:cubicBezTo>
                  <a:pt x="29642" y="259415"/>
                  <a:pt x="53833" y="273928"/>
                  <a:pt x="87700" y="293281"/>
                </a:cubicBezTo>
                <a:cubicBezTo>
                  <a:pt x="106486" y="304016"/>
                  <a:pt x="125870" y="313787"/>
                  <a:pt x="145757" y="322310"/>
                </a:cubicBezTo>
                <a:cubicBezTo>
                  <a:pt x="159819" y="328337"/>
                  <a:pt x="175238" y="330797"/>
                  <a:pt x="189300" y="336824"/>
                </a:cubicBezTo>
                <a:cubicBezTo>
                  <a:pt x="295561" y="382364"/>
                  <a:pt x="198374" y="353608"/>
                  <a:pt x="305414" y="380367"/>
                </a:cubicBezTo>
                <a:cubicBezTo>
                  <a:pt x="319928" y="390043"/>
                  <a:pt x="333355" y="401595"/>
                  <a:pt x="348957" y="409396"/>
                </a:cubicBezTo>
                <a:cubicBezTo>
                  <a:pt x="382133" y="425984"/>
                  <a:pt x="431951" y="430144"/>
                  <a:pt x="465071" y="438424"/>
                </a:cubicBezTo>
                <a:cubicBezTo>
                  <a:pt x="479914" y="442135"/>
                  <a:pt x="493336" y="452134"/>
                  <a:pt x="508614" y="452938"/>
                </a:cubicBezTo>
                <a:cubicBezTo>
                  <a:pt x="585917" y="457006"/>
                  <a:pt x="663433" y="452938"/>
                  <a:pt x="740843" y="452938"/>
                </a:cubicBezTo>
              </a:path>
            </a:pathLst>
          </a:custGeom>
          <a:noFill/>
          <a:ln w="762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B45C1-9F44-6559-8219-3E2C3FF59174}"/>
              </a:ext>
            </a:extLst>
          </p:cNvPr>
          <p:cNvSpPr/>
          <p:nvPr/>
        </p:nvSpPr>
        <p:spPr>
          <a:xfrm>
            <a:off x="113847" y="2549044"/>
            <a:ext cx="451485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e.g., names often reinforce one’s cultural identity</a:t>
            </a:r>
          </a:p>
        </p:txBody>
      </p:sp>
    </p:spTree>
    <p:extLst>
      <p:ext uri="{BB962C8B-B14F-4D97-AF65-F5344CB8AC3E}">
        <p14:creationId xmlns:p14="http://schemas.microsoft.com/office/powerpoint/2010/main" val="2508987460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http://www.goarch.org/chapel/saints_view?contentid=165&amp;date=8/15/2015&amp;D=SA&amp;language=el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333375"/>
            <a:ext cx="717232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88094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DD79AA-0942-4F56-B068-315C31971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4049"/>
            <a:ext cx="8229600" cy="564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33356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content-ord1-1.xx.fbcdn.net/hphotos-xfa1/v/t1.0-9/198352_429416043778106_1264405574_n.jpg?oh=506ee5266840af096ab5a9bb04f8e7df&amp;oe=566D228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12" y="3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0" y="66248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https://www.facebook.com/12HolyApostlesChurch/photos/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75240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4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6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7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3075236" y="6327884"/>
            <a:ext cx="29722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http://en.wikipedia.org/wiki/Brillat-Savarin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9" y="455388"/>
            <a:ext cx="71437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899587" y="5502786"/>
            <a:ext cx="69762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1875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241" y="3286613"/>
            <a:ext cx="6686447" cy="230832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This is one of the few books next to the Bible said to have never been out of print since its first edition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621980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 Characteristics in a Nutshell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13075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FF0000"/>
                </a:solidFill>
              </a:rPr>
              <a:t>1.	</a:t>
            </a:r>
            <a:r>
              <a:rPr lang="en-US" sz="2400" dirty="0">
                <a:solidFill>
                  <a:srgbClr val="FF0000"/>
                </a:solidFill>
              </a:rPr>
              <a:t>the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four fields </a:t>
            </a:r>
            <a:r>
              <a:rPr lang="en-US" sz="2400" dirty="0">
                <a:solidFill>
                  <a:srgbClr val="FF0000"/>
                </a:solidFill>
              </a:rPr>
              <a:t>of general anthropology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/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32071" y="2839175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700402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2010-2024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Timothy G. Roufs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University of Minnesota Duluth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0976" y="365511"/>
            <a:ext cx="4169664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56925" y="3601247"/>
            <a:ext cx="7848600" cy="197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The Four F</a:t>
            </a:r>
            <a:r>
              <a:rPr kumimoji="1" lang="en-US" sz="3600" b="1" i="1" u="none" strike="noStrike" kern="0" cap="none" spc="0" normalizeH="0" baseline="0" noProof="0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ields</a:t>
            </a: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American Anthropology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0FCA9E-8ECC-F184-9C5E-56E74AFED0CD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1080 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Global Cultures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980111-4E1E-F089-580B-B97F416FB6D4}"/>
              </a:ext>
            </a:extLst>
          </p:cNvPr>
          <p:cNvSpPr/>
          <p:nvPr/>
        </p:nvSpPr>
        <p:spPr>
          <a:xfrm>
            <a:off x="1319196" y="2523328"/>
            <a:ext cx="6502400" cy="579646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510600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1320800" y="2412231"/>
            <a:ext cx="65024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American Anthropology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404534" y="3124267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cultural / social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physical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archaeology</a:t>
            </a:r>
          </a:p>
          <a:p>
            <a:pPr marL="0" marR="0" lvl="0" indent="347663" algn="l" defTabSz="914400" rtl="0" eaLnBrk="0" fontAlgn="base" latinLnBrk="0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linguistics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" y="653490"/>
            <a:ext cx="7772400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You’ll see the four field approach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American Anthropology . . . </a:t>
            </a:r>
          </a:p>
        </p:txBody>
      </p:sp>
    </p:spTree>
    <p:extLst>
      <p:ext uri="{BB962C8B-B14F-4D97-AF65-F5344CB8AC3E}">
        <p14:creationId xmlns:p14="http://schemas.microsoft.com/office/powerpoint/2010/main" val="210595427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Default Design">
  <a:themeElements>
    <a:clrScheme name="1_Default Design 2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00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1_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5_Default Design">
  <a:themeElements>
    <a:clrScheme name="1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8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17779</TotalTime>
  <Words>2284</Words>
  <Application>Microsoft Office PowerPoint</Application>
  <PresentationFormat>On-screen Show (4:3)</PresentationFormat>
  <Paragraphs>422</Paragraphs>
  <Slides>84</Slides>
  <Notes>27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84</vt:i4>
      </vt:variant>
    </vt:vector>
  </HeadingPairs>
  <TitlesOfParts>
    <vt:vector size="115" baseType="lpstr">
      <vt:lpstr>Arial</vt:lpstr>
      <vt:lpstr>Arial Black</vt:lpstr>
      <vt:lpstr>Arial Narrow</vt:lpstr>
      <vt:lpstr>Brush Script MT</vt:lpstr>
      <vt:lpstr>Calibri</vt:lpstr>
      <vt:lpstr>Monotype Sorts</vt:lpstr>
      <vt:lpstr>Tahoma</vt:lpstr>
      <vt:lpstr>Times New Roman</vt:lpstr>
      <vt:lpstr>Verdana</vt:lpstr>
      <vt:lpstr>Wingdings</vt:lpstr>
      <vt:lpstr>Default Design</vt:lpstr>
      <vt:lpstr>1_Default Design</vt:lpstr>
      <vt:lpstr>2_Default Design</vt:lpstr>
      <vt:lpstr>15_Default Design</vt:lpstr>
      <vt:lpstr>17_Default Design</vt:lpstr>
      <vt:lpstr>22_Default Design</vt:lpstr>
      <vt:lpstr>2_Meadow</vt:lpstr>
      <vt:lpstr>8_Default Design</vt:lpstr>
      <vt:lpstr>37_Default Design</vt:lpstr>
      <vt:lpstr>39_Default Design</vt:lpstr>
      <vt:lpstr>4_Contemporary Portrait</vt:lpstr>
      <vt:lpstr>38_Office Theme</vt:lpstr>
      <vt:lpstr>22_Contemporary Portrait</vt:lpstr>
      <vt:lpstr>Blends</vt:lpstr>
      <vt:lpstr>6_Default Design</vt:lpstr>
      <vt:lpstr>16_Default Design</vt:lpstr>
      <vt:lpstr>5_Office Theme</vt:lpstr>
      <vt:lpstr>35_Default Design</vt:lpstr>
      <vt:lpstr>28_Contemporary Portrait</vt:lpstr>
      <vt:lpstr>Office Theme</vt:lpstr>
      <vt:lpstr>3_Contemporary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Concept of Culture</vt:lpstr>
      <vt:lpstr>The Concept of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1142</cp:revision>
  <cp:lastPrinted>2000-04-06T19:51:41Z</cp:lastPrinted>
  <dcterms:created xsi:type="dcterms:W3CDTF">2000-03-27T15:46:35Z</dcterms:created>
  <dcterms:modified xsi:type="dcterms:W3CDTF">2023-12-24T00:59:39Z</dcterms:modified>
</cp:coreProperties>
</file>