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s/slide136.xml" ContentType="application/vnd.openxmlformats-officedocument.presentationml.slide+xml"/>
  <Override PartName="/ppt/slides/slide183.xml" ContentType="application/vnd.openxmlformats-officedocument.presentationml.slide+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s/slide124.xml" ContentType="application/vnd.openxmlformats-officedocument.presentationml.slide+xml"/>
  <Override PartName="/ppt/slides/slide171.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Layouts/slideLayout232.xml" ContentType="application/vnd.openxmlformats-officedocument.presentationml.slideLayout+xml"/>
  <Override PartName="/ppt/slides/slide143.xml" ContentType="application/vnd.openxmlformats-officedocument.presentationml.slide+xml"/>
  <Override PartName="/ppt/slides/slide190.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142.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notesSlides/notesSlide136.xml" ContentType="application/vnd.openxmlformats-officedocument.presentationml.notesSlide+xml"/>
  <Override PartName="/ppt/slides/slide67.xml" ContentType="application/vnd.openxmlformats-officedocument.presentationml.slide+xml"/>
  <Override PartName="/ppt/slides/slide238.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Masters/slideMaster19.xml" ContentType="application/vnd.openxmlformats-officedocument.presentationml.slideMaster+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s/slide141.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131.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s/slide233.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Layouts/slideLayout215.xml" ContentType="application/vnd.openxmlformats-officedocument.presentationml.slideLayout+xml"/>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notesSlides/notesSlide147.xml" ContentType="application/vnd.openxmlformats-officedocument.presentationml.notesSlide+xml"/>
  <Override PartName="/ppt/slides/slide78.xml" ContentType="application/vnd.openxmlformats-officedocument.presentationml.slide+xml"/>
  <Override PartName="/ppt/slideLayouts/slideLayout177.xml" ContentType="application/vnd.openxmlformats-officedocument.presentationml.slideLayout+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s/slide167.xml" ContentType="application/vnd.openxmlformats-officedocument.presentationml.slide+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notesSlides/notesSlide1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3" r:id="rId3"/>
    <p:sldMasterId id="2147483798" r:id="rId4"/>
    <p:sldMasterId id="2147483914" r:id="rId5"/>
    <p:sldMasterId id="2147483915" r:id="rId6"/>
    <p:sldMasterId id="2147483917" r:id="rId7"/>
    <p:sldMasterId id="2147484010" r:id="rId8"/>
    <p:sldMasterId id="2147484024" r:id="rId9"/>
    <p:sldMasterId id="2147484037" r:id="rId10"/>
    <p:sldMasterId id="2147484050" r:id="rId11"/>
    <p:sldMasterId id="2147484062" r:id="rId12"/>
    <p:sldMasterId id="2147484074" r:id="rId13"/>
    <p:sldMasterId id="2147484086" r:id="rId14"/>
    <p:sldMasterId id="2147484099" r:id="rId15"/>
    <p:sldMasterId id="2147484111" r:id="rId16"/>
    <p:sldMasterId id="2147484123" r:id="rId17"/>
    <p:sldMasterId id="2147484149" r:id="rId18"/>
    <p:sldMasterId id="2147484162" r:id="rId19"/>
    <p:sldMasterId id="2147484175" r:id="rId20"/>
  </p:sldMasterIdLst>
  <p:notesMasterIdLst>
    <p:notesMasterId r:id="rId284"/>
  </p:notesMasterIdLst>
  <p:sldIdLst>
    <p:sldId id="725" r:id="rId21"/>
    <p:sldId id="522" r:id="rId22"/>
    <p:sldId id="573" r:id="rId23"/>
    <p:sldId id="720" r:id="rId24"/>
    <p:sldId id="726" r:id="rId25"/>
    <p:sldId id="727" r:id="rId26"/>
    <p:sldId id="728" r:id="rId27"/>
    <p:sldId id="729" r:id="rId28"/>
    <p:sldId id="730" r:id="rId29"/>
    <p:sldId id="731" r:id="rId30"/>
    <p:sldId id="732" r:id="rId31"/>
    <p:sldId id="733" r:id="rId32"/>
    <p:sldId id="734" r:id="rId33"/>
    <p:sldId id="735" r:id="rId34"/>
    <p:sldId id="736" r:id="rId35"/>
    <p:sldId id="737" r:id="rId36"/>
    <p:sldId id="741" r:id="rId37"/>
    <p:sldId id="742" r:id="rId38"/>
    <p:sldId id="694" r:id="rId39"/>
    <p:sldId id="739" r:id="rId40"/>
    <p:sldId id="740" r:id="rId41"/>
    <p:sldId id="695" r:id="rId42"/>
    <p:sldId id="743" r:id="rId43"/>
    <p:sldId id="744" r:id="rId44"/>
    <p:sldId id="745" r:id="rId45"/>
    <p:sldId id="746" r:id="rId46"/>
    <p:sldId id="718" r:id="rId47"/>
    <p:sldId id="693" r:id="rId48"/>
    <p:sldId id="574" r:id="rId49"/>
    <p:sldId id="669" r:id="rId50"/>
    <p:sldId id="566" r:id="rId51"/>
    <p:sldId id="577" r:id="rId52"/>
    <p:sldId id="663" r:id="rId53"/>
    <p:sldId id="670" r:id="rId54"/>
    <p:sldId id="662" r:id="rId55"/>
    <p:sldId id="664" r:id="rId56"/>
    <p:sldId id="665" r:id="rId57"/>
    <p:sldId id="572" r:id="rId58"/>
    <p:sldId id="666" r:id="rId59"/>
    <p:sldId id="567" r:id="rId60"/>
    <p:sldId id="668" r:id="rId61"/>
    <p:sldId id="667" r:id="rId62"/>
    <p:sldId id="565" r:id="rId63"/>
    <p:sldId id="569" r:id="rId64"/>
    <p:sldId id="568" r:id="rId65"/>
    <p:sldId id="576" r:id="rId66"/>
    <p:sldId id="559" r:id="rId67"/>
    <p:sldId id="560" r:id="rId68"/>
    <p:sldId id="575" r:id="rId69"/>
    <p:sldId id="529" r:id="rId70"/>
    <p:sldId id="671" r:id="rId71"/>
    <p:sldId id="528" r:id="rId72"/>
    <p:sldId id="562" r:id="rId73"/>
    <p:sldId id="563" r:id="rId74"/>
    <p:sldId id="561" r:id="rId75"/>
    <p:sldId id="524" r:id="rId76"/>
    <p:sldId id="697" r:id="rId77"/>
    <p:sldId id="554" r:id="rId78"/>
    <p:sldId id="555" r:id="rId79"/>
    <p:sldId id="556" r:id="rId80"/>
    <p:sldId id="698" r:id="rId81"/>
    <p:sldId id="523" r:id="rId82"/>
    <p:sldId id="611" r:id="rId83"/>
    <p:sldId id="612" r:id="rId84"/>
    <p:sldId id="613" r:id="rId85"/>
    <p:sldId id="699" r:id="rId86"/>
    <p:sldId id="614" r:id="rId87"/>
    <p:sldId id="615" r:id="rId88"/>
    <p:sldId id="700" r:id="rId89"/>
    <p:sldId id="701" r:id="rId90"/>
    <p:sldId id="616" r:id="rId91"/>
    <p:sldId id="617" r:id="rId92"/>
    <p:sldId id="618" r:id="rId93"/>
    <p:sldId id="550" r:id="rId94"/>
    <p:sldId id="551" r:id="rId95"/>
    <p:sldId id="552" r:id="rId96"/>
    <p:sldId id="619" r:id="rId97"/>
    <p:sldId id="620" r:id="rId98"/>
    <p:sldId id="502" r:id="rId99"/>
    <p:sldId id="503" r:id="rId100"/>
    <p:sldId id="621" r:id="rId101"/>
    <p:sldId id="504" r:id="rId102"/>
    <p:sldId id="622" r:id="rId103"/>
    <p:sldId id="505" r:id="rId104"/>
    <p:sldId id="506" r:id="rId105"/>
    <p:sldId id="601" r:id="rId106"/>
    <p:sldId id="747" r:id="rId107"/>
    <p:sldId id="507" r:id="rId108"/>
    <p:sldId id="499" r:id="rId109"/>
    <p:sldId id="646" r:id="rId110"/>
    <p:sldId id="510" r:id="rId111"/>
    <p:sldId id="643" r:id="rId112"/>
    <p:sldId id="647" r:id="rId113"/>
    <p:sldId id="588" r:id="rId114"/>
    <p:sldId id="513" r:id="rId115"/>
    <p:sldId id="586" r:id="rId116"/>
    <p:sldId id="587" r:id="rId117"/>
    <p:sldId id="584" r:id="rId118"/>
    <p:sldId id="589" r:id="rId119"/>
    <p:sldId id="590" r:id="rId120"/>
    <p:sldId id="645" r:id="rId121"/>
    <p:sldId id="650" r:id="rId122"/>
    <p:sldId id="648" r:id="rId123"/>
    <p:sldId id="644" r:id="rId124"/>
    <p:sldId id="653" r:id="rId125"/>
    <p:sldId id="672" r:id="rId126"/>
    <p:sldId id="673" r:id="rId127"/>
    <p:sldId id="652" r:id="rId128"/>
    <p:sldId id="649" r:id="rId129"/>
    <p:sldId id="533" r:id="rId130"/>
    <p:sldId id="515" r:id="rId131"/>
    <p:sldId id="516" r:id="rId132"/>
    <p:sldId id="532" r:id="rId133"/>
    <p:sldId id="511" r:id="rId134"/>
    <p:sldId id="517" r:id="rId135"/>
    <p:sldId id="748" r:id="rId136"/>
    <p:sldId id="520" r:id="rId137"/>
    <p:sldId id="531" r:id="rId138"/>
    <p:sldId id="702" r:id="rId139"/>
    <p:sldId id="519" r:id="rId140"/>
    <p:sldId id="703" r:id="rId141"/>
    <p:sldId id="521" r:id="rId142"/>
    <p:sldId id="534" r:id="rId143"/>
    <p:sldId id="704" r:id="rId144"/>
    <p:sldId id="508" r:id="rId145"/>
    <p:sldId id="518" r:id="rId146"/>
    <p:sldId id="256" r:id="rId147"/>
    <p:sldId id="402" r:id="rId148"/>
    <p:sldId id="476" r:id="rId149"/>
    <p:sldId id="674" r:id="rId150"/>
    <p:sldId id="705" r:id="rId151"/>
    <p:sldId id="468" r:id="rId152"/>
    <p:sldId id="676" r:id="rId153"/>
    <p:sldId id="706" r:id="rId154"/>
    <p:sldId id="707" r:id="rId155"/>
    <p:sldId id="708" r:id="rId156"/>
    <p:sldId id="675" r:id="rId157"/>
    <p:sldId id="691" r:id="rId158"/>
    <p:sldId id="690" r:id="rId159"/>
    <p:sldId id="684" r:id="rId160"/>
    <p:sldId id="685" r:id="rId161"/>
    <p:sldId id="383" r:id="rId162"/>
    <p:sldId id="686" r:id="rId163"/>
    <p:sldId id="680" r:id="rId164"/>
    <p:sldId id="384" r:id="rId165"/>
    <p:sldId id="464" r:id="rId166"/>
    <p:sldId id="441" r:id="rId167"/>
    <p:sldId id="469" r:id="rId168"/>
    <p:sldId id="442" r:id="rId169"/>
    <p:sldId id="477" r:id="rId170"/>
    <p:sldId id="385" r:id="rId171"/>
    <p:sldId id="687" r:id="rId172"/>
    <p:sldId id="710" r:id="rId173"/>
    <p:sldId id="709" r:id="rId174"/>
    <p:sldId id="681" r:id="rId175"/>
    <p:sldId id="386" r:id="rId176"/>
    <p:sldId id="465" r:id="rId177"/>
    <p:sldId id="444" r:id="rId178"/>
    <p:sldId id="445" r:id="rId179"/>
    <p:sldId id="446" r:id="rId180"/>
    <p:sldId id="449" r:id="rId181"/>
    <p:sldId id="470" r:id="rId182"/>
    <p:sldId id="461" r:id="rId183"/>
    <p:sldId id="447" r:id="rId184"/>
    <p:sldId id="448" r:id="rId185"/>
    <p:sldId id="478" r:id="rId186"/>
    <p:sldId id="387" r:id="rId187"/>
    <p:sldId id="688" r:id="rId188"/>
    <p:sldId id="711" r:id="rId189"/>
    <p:sldId id="682" r:id="rId190"/>
    <p:sldId id="388" r:id="rId191"/>
    <p:sldId id="466" r:id="rId192"/>
    <p:sldId id="467" r:id="rId193"/>
    <p:sldId id="450" r:id="rId194"/>
    <p:sldId id="454" r:id="rId195"/>
    <p:sldId id="451" r:id="rId196"/>
    <p:sldId id="456" r:id="rId197"/>
    <p:sldId id="455" r:id="rId198"/>
    <p:sldId id="535" r:id="rId199"/>
    <p:sldId id="536" r:id="rId200"/>
    <p:sldId id="537" r:id="rId201"/>
    <p:sldId id="479" r:id="rId202"/>
    <p:sldId id="389" r:id="rId203"/>
    <p:sldId id="689" r:id="rId204"/>
    <p:sldId id="712" r:id="rId205"/>
    <p:sldId id="713" r:id="rId206"/>
    <p:sldId id="683" r:id="rId207"/>
    <p:sldId id="390" r:id="rId208"/>
    <p:sldId id="553" r:id="rId209"/>
    <p:sldId id="719" r:id="rId210"/>
    <p:sldId id="458" r:id="rId211"/>
    <p:sldId id="457" r:id="rId212"/>
    <p:sldId id="459" r:id="rId213"/>
    <p:sldId id="557" r:id="rId214"/>
    <p:sldId id="558" r:id="rId215"/>
    <p:sldId id="472" r:id="rId216"/>
    <p:sldId id="474" r:id="rId217"/>
    <p:sldId id="538" r:id="rId218"/>
    <p:sldId id="473" r:id="rId219"/>
    <p:sldId id="463" r:id="rId220"/>
    <p:sldId id="714" r:id="rId221"/>
    <p:sldId id="715" r:id="rId222"/>
    <p:sldId id="716" r:id="rId223"/>
    <p:sldId id="483" r:id="rId224"/>
    <p:sldId id="717" r:id="rId225"/>
    <p:sldId id="491" r:id="rId226"/>
    <p:sldId id="492" r:id="rId227"/>
    <p:sldId id="493" r:id="rId228"/>
    <p:sldId id="625" r:id="rId229"/>
    <p:sldId id="623" r:id="rId230"/>
    <p:sldId id="624" r:id="rId231"/>
    <p:sldId id="486" r:id="rId232"/>
    <p:sldId id="539" r:id="rId233"/>
    <p:sldId id="578" r:id="rId234"/>
    <p:sldId id="549" r:id="rId235"/>
    <p:sldId id="583" r:id="rId236"/>
    <p:sldId id="592" r:id="rId237"/>
    <p:sldId id="604" r:id="rId238"/>
    <p:sldId id="626" r:id="rId239"/>
    <p:sldId id="628" r:id="rId240"/>
    <p:sldId id="540" r:id="rId241"/>
    <p:sldId id="596" r:id="rId242"/>
    <p:sldId id="627" r:id="rId243"/>
    <p:sldId id="541" r:id="rId244"/>
    <p:sldId id="595" r:id="rId245"/>
    <p:sldId id="598" r:id="rId246"/>
    <p:sldId id="599" r:id="rId247"/>
    <p:sldId id="602" r:id="rId248"/>
    <p:sldId id="629" r:id="rId249"/>
    <p:sldId id="630" r:id="rId250"/>
    <p:sldId id="600" r:id="rId251"/>
    <p:sldId id="605" r:id="rId252"/>
    <p:sldId id="607" r:id="rId253"/>
    <p:sldId id="606" r:id="rId254"/>
    <p:sldId id="631" r:id="rId255"/>
    <p:sldId id="608" r:id="rId256"/>
    <p:sldId id="546" r:id="rId257"/>
    <p:sldId id="582" r:id="rId258"/>
    <p:sldId id="651" r:id="rId259"/>
    <p:sldId id="638" r:id="rId260"/>
    <p:sldId id="637" r:id="rId261"/>
    <p:sldId id="639" r:id="rId262"/>
    <p:sldId id="543" r:id="rId263"/>
    <p:sldId id="640" r:id="rId264"/>
    <p:sldId id="641" r:id="rId265"/>
    <p:sldId id="642" r:id="rId266"/>
    <p:sldId id="544" r:id="rId267"/>
    <p:sldId id="545" r:id="rId268"/>
    <p:sldId id="548" r:id="rId269"/>
    <p:sldId id="654" r:id="rId270"/>
    <p:sldId id="655" r:id="rId271"/>
    <p:sldId id="656" r:id="rId272"/>
    <p:sldId id="657" r:id="rId273"/>
    <p:sldId id="661" r:id="rId274"/>
    <p:sldId id="632" r:id="rId275"/>
    <p:sldId id="659" r:id="rId276"/>
    <p:sldId id="660" r:id="rId277"/>
    <p:sldId id="658" r:id="rId278"/>
    <p:sldId id="633" r:id="rId279"/>
    <p:sldId id="634" r:id="rId280"/>
    <p:sldId id="635" r:id="rId281"/>
    <p:sldId id="636" r:id="rId282"/>
    <p:sldId id="692" r:id="rId283"/>
  </p:sldIdLst>
  <p:sldSz cx="9144000" cy="6858000" type="screen4x3"/>
  <p:notesSz cx="6858000" cy="9144000"/>
  <p:defaultTextStyle>
    <a:defPPr>
      <a:defRPr lang="en-US"/>
    </a:defPPr>
    <a:lvl1pPr algn="ctr" rtl="0" fontAlgn="base">
      <a:spcBef>
        <a:spcPct val="20000"/>
      </a:spcBef>
      <a:spcAft>
        <a:spcPct val="0"/>
      </a:spcAft>
      <a:defRPr sz="1200" b="1" kern="1200">
        <a:solidFill>
          <a:schemeClr val="tx1"/>
        </a:solidFill>
        <a:latin typeface="Verdana" pitchFamily="34" charset="0"/>
        <a:ea typeface="+mn-ea"/>
        <a:cs typeface="+mn-cs"/>
      </a:defRPr>
    </a:lvl1pPr>
    <a:lvl2pPr marL="457200" algn="ctr" rtl="0" fontAlgn="base">
      <a:spcBef>
        <a:spcPct val="20000"/>
      </a:spcBef>
      <a:spcAft>
        <a:spcPct val="0"/>
      </a:spcAft>
      <a:defRPr sz="1200" b="1" kern="1200">
        <a:solidFill>
          <a:schemeClr val="tx1"/>
        </a:solidFill>
        <a:latin typeface="Verdana" pitchFamily="34" charset="0"/>
        <a:ea typeface="+mn-ea"/>
        <a:cs typeface="+mn-cs"/>
      </a:defRPr>
    </a:lvl2pPr>
    <a:lvl3pPr marL="914400" algn="ctr" rtl="0" fontAlgn="base">
      <a:spcBef>
        <a:spcPct val="20000"/>
      </a:spcBef>
      <a:spcAft>
        <a:spcPct val="0"/>
      </a:spcAft>
      <a:defRPr sz="1200" b="1" kern="1200">
        <a:solidFill>
          <a:schemeClr val="tx1"/>
        </a:solidFill>
        <a:latin typeface="Verdana" pitchFamily="34" charset="0"/>
        <a:ea typeface="+mn-ea"/>
        <a:cs typeface="+mn-cs"/>
      </a:defRPr>
    </a:lvl3pPr>
    <a:lvl4pPr marL="1371600" algn="ctr" rtl="0" fontAlgn="base">
      <a:spcBef>
        <a:spcPct val="20000"/>
      </a:spcBef>
      <a:spcAft>
        <a:spcPct val="0"/>
      </a:spcAft>
      <a:defRPr sz="1200" b="1" kern="1200">
        <a:solidFill>
          <a:schemeClr val="tx1"/>
        </a:solidFill>
        <a:latin typeface="Verdana" pitchFamily="34" charset="0"/>
        <a:ea typeface="+mn-ea"/>
        <a:cs typeface="+mn-cs"/>
      </a:defRPr>
    </a:lvl4pPr>
    <a:lvl5pPr marL="1828800" algn="ctr" rtl="0" fontAlgn="base">
      <a:spcBef>
        <a:spcPct val="20000"/>
      </a:spcBef>
      <a:spcAft>
        <a:spcPct val="0"/>
      </a:spcAft>
      <a:defRPr sz="1200" b="1" kern="1200">
        <a:solidFill>
          <a:schemeClr val="tx1"/>
        </a:solidFill>
        <a:latin typeface="Verdana" pitchFamily="34" charset="0"/>
        <a:ea typeface="+mn-ea"/>
        <a:cs typeface="+mn-cs"/>
      </a:defRPr>
    </a:lvl5pPr>
    <a:lvl6pPr marL="2286000" algn="l" defTabSz="914400" rtl="0" eaLnBrk="1" latinLnBrk="0" hangingPunct="1">
      <a:defRPr sz="1200" b="1" kern="1200">
        <a:solidFill>
          <a:schemeClr val="tx1"/>
        </a:solidFill>
        <a:latin typeface="Verdana" pitchFamily="34" charset="0"/>
        <a:ea typeface="+mn-ea"/>
        <a:cs typeface="+mn-cs"/>
      </a:defRPr>
    </a:lvl6pPr>
    <a:lvl7pPr marL="2743200" algn="l" defTabSz="914400" rtl="0" eaLnBrk="1" latinLnBrk="0" hangingPunct="1">
      <a:defRPr sz="1200" b="1" kern="1200">
        <a:solidFill>
          <a:schemeClr val="tx1"/>
        </a:solidFill>
        <a:latin typeface="Verdana" pitchFamily="34" charset="0"/>
        <a:ea typeface="+mn-ea"/>
        <a:cs typeface="+mn-cs"/>
      </a:defRPr>
    </a:lvl7pPr>
    <a:lvl8pPr marL="3200400" algn="l" defTabSz="914400" rtl="0" eaLnBrk="1" latinLnBrk="0" hangingPunct="1">
      <a:defRPr sz="1200" b="1" kern="1200">
        <a:solidFill>
          <a:schemeClr val="tx1"/>
        </a:solidFill>
        <a:latin typeface="Verdana" pitchFamily="34" charset="0"/>
        <a:ea typeface="+mn-ea"/>
        <a:cs typeface="+mn-cs"/>
      </a:defRPr>
    </a:lvl8pPr>
    <a:lvl9pPr marL="3657600" algn="l" defTabSz="914400" rtl="0" eaLnBrk="1" latinLnBrk="0" hangingPunct="1">
      <a:defRPr sz="1200" b="1"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2400"/>
    <a:srgbClr val="D69B80"/>
    <a:srgbClr val="895623"/>
    <a:srgbClr val="FFFFFF"/>
    <a:srgbClr val="E6C3B3"/>
    <a:srgbClr val="FF00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230" autoAdjust="0"/>
    <p:restoredTop sz="98164" autoAdjust="0"/>
  </p:normalViewPr>
  <p:slideViewPr>
    <p:cSldViewPr>
      <p:cViewPr>
        <p:scale>
          <a:sx n="66" d="100"/>
          <a:sy n="66" d="100"/>
        </p:scale>
        <p:origin x="-276"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8" d="100"/>
          <a:sy n="58" d="100"/>
        </p:scale>
        <p:origin x="-181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226" Type="http://schemas.openxmlformats.org/officeDocument/2006/relationships/slide" Target="slides/slide206.xml"/><Relationship Id="rId247" Type="http://schemas.openxmlformats.org/officeDocument/2006/relationships/slide" Target="slides/slide227.xml"/><Relationship Id="rId107" Type="http://schemas.openxmlformats.org/officeDocument/2006/relationships/slide" Target="slides/slide87.xml"/><Relationship Id="rId268" Type="http://schemas.openxmlformats.org/officeDocument/2006/relationships/slide" Target="slides/slide248.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slide" Target="slides/slide196.xml"/><Relationship Id="rId237" Type="http://schemas.openxmlformats.org/officeDocument/2006/relationships/slide" Target="slides/slide217.xml"/><Relationship Id="rId258" Type="http://schemas.openxmlformats.org/officeDocument/2006/relationships/slide" Target="slides/slide238.xml"/><Relationship Id="rId279" Type="http://schemas.openxmlformats.org/officeDocument/2006/relationships/slide" Target="slides/slide259.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227" Type="http://schemas.openxmlformats.org/officeDocument/2006/relationships/slide" Target="slides/slide207.xml"/><Relationship Id="rId248" Type="http://schemas.openxmlformats.org/officeDocument/2006/relationships/slide" Target="slides/slide228.xml"/><Relationship Id="rId269" Type="http://schemas.openxmlformats.org/officeDocument/2006/relationships/slide" Target="slides/slide249.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280" Type="http://schemas.openxmlformats.org/officeDocument/2006/relationships/slide" Target="slides/slide260.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217" Type="http://schemas.openxmlformats.org/officeDocument/2006/relationships/slide" Target="slides/slide197.xml"/><Relationship Id="rId6" Type="http://schemas.openxmlformats.org/officeDocument/2006/relationships/slideMaster" Target="slideMasters/slideMaster6.xml"/><Relationship Id="rId238" Type="http://schemas.openxmlformats.org/officeDocument/2006/relationships/slide" Target="slides/slide218.xml"/><Relationship Id="rId259" Type="http://schemas.openxmlformats.org/officeDocument/2006/relationships/slide" Target="slides/slide239.xml"/><Relationship Id="rId23" Type="http://schemas.openxmlformats.org/officeDocument/2006/relationships/slide" Target="slides/slide3.xml"/><Relationship Id="rId119" Type="http://schemas.openxmlformats.org/officeDocument/2006/relationships/slide" Target="slides/slide99.xml"/><Relationship Id="rId270" Type="http://schemas.openxmlformats.org/officeDocument/2006/relationships/slide" Target="slides/slide250.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228" Type="http://schemas.openxmlformats.org/officeDocument/2006/relationships/slide" Target="slides/slide208.xml"/><Relationship Id="rId249" Type="http://schemas.openxmlformats.org/officeDocument/2006/relationships/slide" Target="slides/slide2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260" Type="http://schemas.openxmlformats.org/officeDocument/2006/relationships/slide" Target="slides/slide240.xml"/><Relationship Id="rId265" Type="http://schemas.openxmlformats.org/officeDocument/2006/relationships/slide" Target="slides/slide245.xml"/><Relationship Id="rId281" Type="http://schemas.openxmlformats.org/officeDocument/2006/relationships/slide" Target="slides/slide261.xml"/><Relationship Id="rId286" Type="http://schemas.openxmlformats.org/officeDocument/2006/relationships/viewProps" Target="viewProps.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183" Type="http://schemas.openxmlformats.org/officeDocument/2006/relationships/slide" Target="slides/slide163.xml"/><Relationship Id="rId213" Type="http://schemas.openxmlformats.org/officeDocument/2006/relationships/slide" Target="slides/slide193.xml"/><Relationship Id="rId218" Type="http://schemas.openxmlformats.org/officeDocument/2006/relationships/slide" Target="slides/slide198.xml"/><Relationship Id="rId234" Type="http://schemas.openxmlformats.org/officeDocument/2006/relationships/slide" Target="slides/slide214.xml"/><Relationship Id="rId239" Type="http://schemas.openxmlformats.org/officeDocument/2006/relationships/slide" Target="slides/slide219.xml"/><Relationship Id="rId2" Type="http://schemas.openxmlformats.org/officeDocument/2006/relationships/slideMaster" Target="slideMasters/slideMaster2.xml"/><Relationship Id="rId29" Type="http://schemas.openxmlformats.org/officeDocument/2006/relationships/slide" Target="slides/slide9.xml"/><Relationship Id="rId250" Type="http://schemas.openxmlformats.org/officeDocument/2006/relationships/slide" Target="slides/slide230.xml"/><Relationship Id="rId255" Type="http://schemas.openxmlformats.org/officeDocument/2006/relationships/slide" Target="slides/slide235.xml"/><Relationship Id="rId271" Type="http://schemas.openxmlformats.org/officeDocument/2006/relationships/slide" Target="slides/slide251.xml"/><Relationship Id="rId276" Type="http://schemas.openxmlformats.org/officeDocument/2006/relationships/slide" Target="slides/slide256.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199" Type="http://schemas.openxmlformats.org/officeDocument/2006/relationships/slide" Target="slides/slide179.xml"/><Relationship Id="rId203" Type="http://schemas.openxmlformats.org/officeDocument/2006/relationships/slide" Target="slides/slide183.xml"/><Relationship Id="rId208" Type="http://schemas.openxmlformats.org/officeDocument/2006/relationships/slide" Target="slides/slide188.xml"/><Relationship Id="rId229" Type="http://schemas.openxmlformats.org/officeDocument/2006/relationships/slide" Target="slides/slide209.xml"/><Relationship Id="rId19" Type="http://schemas.openxmlformats.org/officeDocument/2006/relationships/slideMaster" Target="slideMasters/slideMaster19.xml"/><Relationship Id="rId224" Type="http://schemas.openxmlformats.org/officeDocument/2006/relationships/slide" Target="slides/slide204.xml"/><Relationship Id="rId240" Type="http://schemas.openxmlformats.org/officeDocument/2006/relationships/slide" Target="slides/slide220.xml"/><Relationship Id="rId245" Type="http://schemas.openxmlformats.org/officeDocument/2006/relationships/slide" Target="slides/slide225.xml"/><Relationship Id="rId261" Type="http://schemas.openxmlformats.org/officeDocument/2006/relationships/slide" Target="slides/slide241.xml"/><Relationship Id="rId266" Type="http://schemas.openxmlformats.org/officeDocument/2006/relationships/slide" Target="slides/slide246.xml"/><Relationship Id="rId287" Type="http://schemas.openxmlformats.org/officeDocument/2006/relationships/theme" Target="theme/theme1.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282" Type="http://schemas.openxmlformats.org/officeDocument/2006/relationships/slide" Target="slides/slide262.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219" Type="http://schemas.openxmlformats.org/officeDocument/2006/relationships/slide" Target="slides/slide199.xml"/><Relationship Id="rId3" Type="http://schemas.openxmlformats.org/officeDocument/2006/relationships/slideMaster" Target="slideMasters/slideMaster3.xml"/><Relationship Id="rId214" Type="http://schemas.openxmlformats.org/officeDocument/2006/relationships/slide" Target="slides/slide194.xml"/><Relationship Id="rId230" Type="http://schemas.openxmlformats.org/officeDocument/2006/relationships/slide" Target="slides/slide210.xml"/><Relationship Id="rId235" Type="http://schemas.openxmlformats.org/officeDocument/2006/relationships/slide" Target="slides/slide215.xml"/><Relationship Id="rId251" Type="http://schemas.openxmlformats.org/officeDocument/2006/relationships/slide" Target="slides/slide231.xml"/><Relationship Id="rId256" Type="http://schemas.openxmlformats.org/officeDocument/2006/relationships/slide" Target="slides/slide236.xml"/><Relationship Id="rId277" Type="http://schemas.openxmlformats.org/officeDocument/2006/relationships/slide" Target="slides/slide257.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72" Type="http://schemas.openxmlformats.org/officeDocument/2006/relationships/slide" Target="slides/slide252.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slide" Target="slides/slide189.xml"/><Relationship Id="rId190" Type="http://schemas.openxmlformats.org/officeDocument/2006/relationships/slide" Target="slides/slide170.xml"/><Relationship Id="rId204" Type="http://schemas.openxmlformats.org/officeDocument/2006/relationships/slide" Target="slides/slide184.xml"/><Relationship Id="rId220" Type="http://schemas.openxmlformats.org/officeDocument/2006/relationships/slide" Target="slides/slide200.xml"/><Relationship Id="rId225" Type="http://schemas.openxmlformats.org/officeDocument/2006/relationships/slide" Target="slides/slide205.xml"/><Relationship Id="rId241" Type="http://schemas.openxmlformats.org/officeDocument/2006/relationships/slide" Target="slides/slide221.xml"/><Relationship Id="rId246" Type="http://schemas.openxmlformats.org/officeDocument/2006/relationships/slide" Target="slides/slide226.xml"/><Relationship Id="rId267" Type="http://schemas.openxmlformats.org/officeDocument/2006/relationships/slide" Target="slides/slide247.xml"/><Relationship Id="rId288"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262" Type="http://schemas.openxmlformats.org/officeDocument/2006/relationships/slide" Target="slides/slide242.xml"/><Relationship Id="rId28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slide" Target="slides/slide190.xml"/><Relationship Id="rId215" Type="http://schemas.openxmlformats.org/officeDocument/2006/relationships/slide" Target="slides/slide195.xml"/><Relationship Id="rId236" Type="http://schemas.openxmlformats.org/officeDocument/2006/relationships/slide" Target="slides/slide216.xml"/><Relationship Id="rId257" Type="http://schemas.openxmlformats.org/officeDocument/2006/relationships/slide" Target="slides/slide237.xml"/><Relationship Id="rId278" Type="http://schemas.openxmlformats.org/officeDocument/2006/relationships/slide" Target="slides/slide258.xml"/><Relationship Id="rId26" Type="http://schemas.openxmlformats.org/officeDocument/2006/relationships/slide" Target="slides/slide6.xml"/><Relationship Id="rId231" Type="http://schemas.openxmlformats.org/officeDocument/2006/relationships/slide" Target="slides/slide211.xml"/><Relationship Id="rId252" Type="http://schemas.openxmlformats.org/officeDocument/2006/relationships/slide" Target="slides/slide232.xml"/><Relationship Id="rId273" Type="http://schemas.openxmlformats.org/officeDocument/2006/relationships/slide" Target="slides/slide253.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1.xml"/><Relationship Id="rId242" Type="http://schemas.openxmlformats.org/officeDocument/2006/relationships/slide" Target="slides/slide222.xml"/><Relationship Id="rId263" Type="http://schemas.openxmlformats.org/officeDocument/2006/relationships/slide" Target="slides/slide243.xml"/><Relationship Id="rId284" Type="http://schemas.openxmlformats.org/officeDocument/2006/relationships/notesMaster" Target="notesMasters/notesMaster1.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slide" Target="slides/slide191.xml"/><Relationship Id="rId232" Type="http://schemas.openxmlformats.org/officeDocument/2006/relationships/slide" Target="slides/slide212.xml"/><Relationship Id="rId253" Type="http://schemas.openxmlformats.org/officeDocument/2006/relationships/slide" Target="slides/slide233.xml"/><Relationship Id="rId274" Type="http://schemas.openxmlformats.org/officeDocument/2006/relationships/slide" Target="slides/slide254.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222" Type="http://schemas.openxmlformats.org/officeDocument/2006/relationships/slide" Target="slides/slide202.xml"/><Relationship Id="rId243" Type="http://schemas.openxmlformats.org/officeDocument/2006/relationships/slide" Target="slides/slide223.xml"/><Relationship Id="rId264" Type="http://schemas.openxmlformats.org/officeDocument/2006/relationships/slide" Target="slides/slide244.xml"/><Relationship Id="rId285"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slide" Target="slides/slide192.xml"/><Relationship Id="rId233" Type="http://schemas.openxmlformats.org/officeDocument/2006/relationships/slide" Target="slides/slide213.xml"/><Relationship Id="rId254" Type="http://schemas.openxmlformats.org/officeDocument/2006/relationships/slide" Target="slides/slide234.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275" Type="http://schemas.openxmlformats.org/officeDocument/2006/relationships/slide" Target="slides/slide255.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202" Type="http://schemas.openxmlformats.org/officeDocument/2006/relationships/slide" Target="slides/slide182.xml"/><Relationship Id="rId223" Type="http://schemas.openxmlformats.org/officeDocument/2006/relationships/slide" Target="slides/slide203.xml"/><Relationship Id="rId244" Type="http://schemas.openxmlformats.org/officeDocument/2006/relationships/slide" Target="slides/slide2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203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11B7B01-3723-40AA-A5B7-0A0D8C962DD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solidFill>
                  <a:prstClr val="black"/>
                </a:solidFill>
              </a:rPr>
              <a:pPr/>
              <a:t>1</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10</a:t>
            </a:fld>
            <a:endParaRPr lang="en-US" smtClean="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E301BD9-3F58-47B0-9E15-8A785DE22905}" type="slidenum">
              <a:rPr lang="en-US" b="0"/>
              <a:pPr algn="r"/>
              <a:t>130</a:t>
            </a:fld>
            <a:endParaRPr lang="en-US" b="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E301BD9-3F58-47B0-9E15-8A785DE22905}" type="slidenum">
              <a:rPr lang="en-US" b="0"/>
              <a:pPr algn="r"/>
              <a:t>131</a:t>
            </a:fld>
            <a:endParaRPr lang="en-US" b="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0F11B20-EFBF-4C97-A629-E927C61E3E79}" type="slidenum">
              <a:rPr lang="en-US" b="0"/>
              <a:pPr algn="r"/>
              <a:t>137</a:t>
            </a:fld>
            <a:endParaRPr lang="en-US" b="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EBB3DBF-968B-4B54-9E47-AEABEB2B9EA0}" type="slidenum">
              <a:rPr lang="en-US" b="0"/>
              <a:pPr algn="r"/>
              <a:t>140</a:t>
            </a:fld>
            <a:endParaRPr lang="en-US" b="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E7B5870-CF14-499A-A307-38A31C797B21}" type="slidenum">
              <a:rPr lang="en-US" b="0"/>
              <a:pPr algn="r"/>
              <a:t>141</a:t>
            </a:fld>
            <a:endParaRPr lang="en-US" b="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985B467-C4BE-42E3-829A-CD0B17024BDE}" type="slidenum">
              <a:rPr lang="en-US" b="0"/>
              <a:pPr algn="r"/>
              <a:t>144</a:t>
            </a:fld>
            <a:endParaRPr lang="en-US" b="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43515-D1F5-4893-8087-A1F5BEC78A15}" type="slidenum">
              <a:rPr lang="en-US" b="0">
                <a:solidFill>
                  <a:prstClr val="black"/>
                </a:solidFill>
              </a:rPr>
              <a:pPr algn="r"/>
              <a:t>153</a:t>
            </a:fld>
            <a:endParaRPr lang="en-US" b="0">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43515-D1F5-4893-8087-A1F5BEC78A15}" type="slidenum">
              <a:rPr lang="en-US" b="0"/>
              <a:pPr algn="r"/>
              <a:t>155</a:t>
            </a:fld>
            <a:endParaRPr lang="en-US" b="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43515-D1F5-4893-8087-A1F5BEC78A15}" type="slidenum">
              <a:rPr lang="en-US" b="0">
                <a:solidFill>
                  <a:prstClr val="black"/>
                </a:solidFill>
              </a:rPr>
              <a:pPr algn="r"/>
              <a:t>169</a:t>
            </a:fld>
            <a:endParaRPr lang="en-US" b="0">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07FECF6-8E58-4F54-9D16-39E77E4F420F}" type="slidenum">
              <a:rPr lang="en-US" b="0"/>
              <a:pPr algn="r"/>
              <a:t>170</a:t>
            </a:fld>
            <a:endParaRPr lang="en-US"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11</a:t>
            </a:fld>
            <a:endParaRPr lang="en-US" smtClean="0">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43515-D1F5-4893-8087-A1F5BEC78A15}" type="slidenum">
              <a:rPr lang="en-US" b="0">
                <a:solidFill>
                  <a:prstClr val="black"/>
                </a:solidFill>
              </a:rPr>
              <a:pPr algn="r"/>
              <a:t>185</a:t>
            </a:fld>
            <a:endParaRPr lang="en-US" b="0">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2E43515-D1F5-4893-8087-A1F5BEC78A15}" type="slidenum">
              <a:rPr lang="en-US" b="0">
                <a:solidFill>
                  <a:prstClr val="black"/>
                </a:solidFill>
              </a:rPr>
              <a:pPr algn="r"/>
              <a:t>186</a:t>
            </a:fld>
            <a:endParaRPr lang="en-US" b="0">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2C283FA-FD5B-463D-8235-C5DCE754F102}" type="slidenum">
              <a:rPr lang="en-US" b="0"/>
              <a:pPr algn="r"/>
              <a:t>187</a:t>
            </a:fld>
            <a:endParaRPr lang="en-US" b="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AA54CF2F-11CE-410B-8992-FDF0B2961B34}" type="slidenum">
              <a:rPr lang="en-US" smtClean="0"/>
              <a:pPr/>
              <a:t>197</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0029E625-FEC4-4F3B-AB00-AA8273054E7D}" type="slidenum">
              <a:rPr lang="en-US" smtClean="0"/>
              <a:pPr/>
              <a:t>198</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00D9CD3-05EE-474D-82A9-400EFED5D4BF}" type="slidenum">
              <a:rPr lang="en-US" smtClean="0">
                <a:solidFill>
                  <a:prstClr val="black"/>
                </a:solidFill>
              </a:rPr>
              <a:pPr/>
              <a:t>202</a:t>
            </a:fld>
            <a:endParaRPr lang="en-US" smtClean="0">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118C41D8-2772-4953-BEB3-49A3B3E24D8F}" type="slidenum">
              <a:rPr lang="en-US" smtClean="0">
                <a:solidFill>
                  <a:prstClr val="black"/>
                </a:solidFill>
              </a:rPr>
              <a:pPr/>
              <a:t>203</a:t>
            </a:fld>
            <a:endParaRPr lang="en-US" smtClean="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59D72958-B5C8-4859-831E-E170AC087CA2}" type="slidenum">
              <a:rPr lang="en-US" smtClean="0"/>
              <a:pPr/>
              <a:t>204</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5459BAC3-FCFD-441C-BBC2-B0235795D371}" type="slidenum">
              <a:rPr lang="en-US" smtClean="0">
                <a:solidFill>
                  <a:prstClr val="black"/>
                </a:solidFill>
              </a:rPr>
              <a:pPr/>
              <a:t>205</a:t>
            </a:fld>
            <a:endParaRPr lang="en-US" smtClean="0">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441D3754-3093-461C-8265-E764CD1C5A48}" type="slidenum">
              <a:rPr lang="en-US" smtClean="0"/>
              <a:pPr/>
              <a:t>206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12</a:t>
            </a:fld>
            <a:endParaRPr lang="en-US" smtClean="0">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D01D320E-7833-436A-A7A4-A5960F055F9B}" type="slidenum">
              <a:rPr lang="en-US" smtClean="0"/>
              <a:pPr/>
              <a:t>207</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17901CB2-AA2E-493A-A904-9837E42269A9}" type="slidenum">
              <a:rPr lang="en-US" smtClean="0"/>
              <a:pPr/>
              <a:t>208</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3D0F7BB5-1D50-4DEE-AD23-4C3C3B8901CF}" type="slidenum">
              <a:rPr lang="en-US" smtClean="0"/>
              <a:pPr/>
              <a:t>209</a:t>
            </a:fld>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AEFE5DDC-356F-46CB-BD30-97C6CF04475D}" type="slidenum">
              <a:rPr lang="en-US" smtClean="0"/>
              <a:pPr/>
              <a:t>210</a:t>
            </a:fld>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5B50423B-9D75-4975-A50B-0C8683977A02}" type="slidenum">
              <a:rPr lang="en-US" smtClean="0"/>
              <a:pPr/>
              <a:t>211</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2681EF0B-1C6D-422B-8C8C-7B66DE4B588B}" type="slidenum">
              <a:rPr lang="en-US" smtClean="0"/>
              <a:pPr/>
              <a:t>212</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C5B5082-EB32-4A23-BA51-072F44AC77D4}" type="slidenum">
              <a:rPr lang="en-US" smtClean="0"/>
              <a:pPr/>
              <a:t>214</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769FEC87-2CA8-4092-8434-70597F24D164}" type="slidenum">
              <a:rPr lang="en-US" smtClean="0"/>
              <a:pPr/>
              <a:t>217</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8CD7928D-1591-4E01-B1E2-D9CCC16F2EAD}" type="slidenum">
              <a:rPr lang="en-US" smtClean="0"/>
              <a:pPr/>
              <a:t>218</a:t>
            </a:fld>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6AC414FE-6560-488E-A495-2B67CC8FF231}" type="slidenum">
              <a:rPr lang="en-US" smtClean="0"/>
              <a:pPr/>
              <a:t>222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13</a:t>
            </a:fld>
            <a:endParaRPr lang="en-US" smtClean="0">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66AF909A-2E53-47AB-82F0-3456AEAD0C34}" type="slidenum">
              <a:rPr lang="en-US" smtClean="0"/>
              <a:pPr/>
              <a:t>223</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E7E430FC-A511-4183-BAC7-216EAE7F2B3D}" type="slidenum">
              <a:rPr lang="en-US" smtClean="0"/>
              <a:pPr/>
              <a:t>225</a:t>
            </a:fld>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B0FA42D8-DA27-4E58-817C-5502C5DE5E61}" type="slidenum">
              <a:rPr lang="en-US" smtClean="0"/>
              <a:pPr/>
              <a:t>226</a:t>
            </a:fld>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5C78F0E-84D5-448A-B34A-C28B4F0D2F72}" type="slidenum">
              <a:rPr lang="en-US" smtClean="0"/>
              <a:pPr/>
              <a:t>227</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66D4F12A-FA69-4064-B3AA-8B69761DB3EE}" type="slidenum">
              <a:rPr lang="en-US" smtClean="0"/>
              <a:pPr/>
              <a:t>228</a:t>
            </a:fld>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2AE41C3D-3D01-4E4F-BE69-EAC4266DB842}" type="slidenum">
              <a:rPr lang="en-US" smtClean="0"/>
              <a:pPr/>
              <a:t>229</a:t>
            </a:fld>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A95E9AC1-0648-4853-9AF9-B3C92505773D}" type="slidenum">
              <a:rPr lang="en-US" smtClean="0"/>
              <a:pPr/>
              <a:t>230</a:t>
            </a:fld>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4B6AE5E2-D6DC-4486-A496-371415A53369}" type="slidenum">
              <a:rPr lang="en-US" smtClean="0"/>
              <a:pPr/>
              <a:t>231</a:t>
            </a:fld>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ED35F27D-CB36-4771-9F6E-CE77621C67D6}" type="slidenum">
              <a:rPr lang="en-US" smtClean="0"/>
              <a:pPr/>
              <a:t>232</a:t>
            </a:fld>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6DCA7FA0-7AF8-453C-AA26-4F9872D47F87}" type="slidenum">
              <a:rPr lang="en-US" smtClean="0"/>
              <a:pPr/>
              <a:t>233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14</a:t>
            </a:fld>
            <a:endParaRPr lang="en-US" smtClean="0">
              <a:solidFill>
                <a:prstClr val="black"/>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683C9483-E30F-43FF-AD03-B0886DF42364}" type="slidenum">
              <a:rPr lang="en-US" smtClean="0"/>
              <a:pPr/>
              <a:t>234</a:t>
            </a:fld>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34729D20-CE3F-4738-A93B-941DD6491408}" type="slidenum">
              <a:rPr lang="en-US" smtClean="0"/>
              <a:pPr/>
              <a:t>235</a:t>
            </a:fld>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E63CF57C-FBC9-45C3-988B-BB8E2EC5B13F}" type="slidenum">
              <a:rPr lang="en-US" smtClean="0"/>
              <a:pPr/>
              <a:t>236</a:t>
            </a:fld>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7764E9B-5873-43F5-B70B-81AA07F9A20C}" type="slidenum">
              <a:rPr lang="en-US" smtClean="0"/>
              <a:pPr/>
              <a:t>238</a:t>
            </a:fld>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57A72F0B-5869-4CF8-B213-ABCFF48CC03B}" type="slidenum">
              <a:rPr lang="en-US" smtClean="0"/>
              <a:pPr/>
              <a:t>239</a:t>
            </a:fld>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AA57F000-8B12-45CF-8751-34CD597468CD}" type="slidenum">
              <a:rPr lang="en-US" smtClean="0"/>
              <a:pPr/>
              <a:t>241</a:t>
            </a:fld>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554D3DC-421B-42C2-BCC2-74E06E15B464}" type="slidenum">
              <a:rPr lang="en-US" smtClean="0"/>
              <a:pPr/>
              <a:t>242</a:t>
            </a:fld>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17A461EB-BD14-4482-870A-26DA7F79FE49}" type="slidenum">
              <a:rPr lang="en-US" smtClean="0"/>
              <a:pPr/>
              <a:t>243</a:t>
            </a:fld>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D2E2E18D-AE99-43F1-BE57-DE2D631483D3}" type="slidenum">
              <a:rPr lang="en-US" smtClean="0"/>
              <a:pPr/>
              <a:t>244</a:t>
            </a:fld>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03A0B47F-FDB0-4FC8-9632-36394A7DBD6B}" type="slidenum">
              <a:rPr lang="en-US" smtClean="0"/>
              <a:pPr/>
              <a:t>245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15</a:t>
            </a:fld>
            <a:endParaRPr lang="en-US" smtClean="0">
              <a:solidFill>
                <a:prstClr val="black"/>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F5479F19-4459-4C3D-A6BD-FE8597274E8B}" type="slidenum">
              <a:rPr lang="en-US" smtClean="0"/>
              <a:pPr/>
              <a:t>246</a:t>
            </a:fld>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C2AA7FE3-4F73-4151-832F-5D64038EFF73}" type="slidenum">
              <a:rPr lang="en-US" smtClean="0"/>
              <a:pPr/>
              <a:t>247</a:t>
            </a:fld>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72662A8-019D-4057-A5BC-0A884BAA127F}" type="slidenum">
              <a:rPr lang="en-US" smtClean="0"/>
              <a:pPr/>
              <a:t>248</a:t>
            </a:fld>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8E99377D-C29F-4387-B6A7-A25E574957DB}" type="slidenum">
              <a:rPr lang="en-US" smtClean="0"/>
              <a:pPr/>
              <a:t>249</a:t>
            </a:fld>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D95328AD-AC64-49C8-B0BA-46191CAE80B2}" type="slidenum">
              <a:rPr lang="en-US" smtClean="0"/>
              <a:pPr/>
              <a:t>250</a:t>
            </a:fld>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3E9FBB07-0211-45DB-87E1-8EC9A19725D8}" type="slidenum">
              <a:rPr lang="en-US" smtClean="0"/>
              <a:pPr/>
              <a:t>251</a:t>
            </a:fld>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10AAA3A-36E3-4AD4-9B1E-69FF77F69768}" type="slidenum">
              <a:rPr lang="en-US" smtClean="0"/>
              <a:pPr/>
              <a:t>252</a:t>
            </a:fld>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4F328CA-EA01-488C-808B-49777E53F72A}" type="slidenum">
              <a:rPr lang="en-US" smtClean="0"/>
              <a:pPr/>
              <a:t>253</a:t>
            </a:fld>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922602A-4E1F-4510-A98F-C17BC69849CF}" type="slidenum">
              <a:rPr lang="en-US" smtClean="0"/>
              <a:pPr/>
              <a:t>254</a:t>
            </a:fld>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056C47A-973C-494A-B372-276F69073906}" type="slidenum">
              <a:rPr lang="en-US" smtClean="0"/>
              <a:pPr/>
              <a:t>255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16</a:t>
            </a:fld>
            <a:endParaRPr lang="en-US" smtClean="0">
              <a:solidFill>
                <a:prstClr val="black"/>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03909963-D4FC-4E49-8864-FC395D2E1215}" type="slidenum">
              <a:rPr lang="en-US" smtClean="0"/>
              <a:pPr/>
              <a:t>256</a:t>
            </a:fld>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D70C1BD7-5B0E-4FB3-8B77-4215DC9318F2}" type="slidenum">
              <a:rPr lang="en-US" smtClean="0"/>
              <a:pPr/>
              <a:t>257</a:t>
            </a:fld>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BF962E4B-6FC0-451D-83CD-81636B5D08D3}" type="slidenum">
              <a:rPr lang="en-US" smtClean="0"/>
              <a:pPr/>
              <a:t>258</a:t>
            </a:fld>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D5DF17E8-116D-4E73-BC2F-810DE5B8F8F2}" type="slidenum">
              <a:rPr lang="en-US" smtClean="0"/>
              <a:pPr/>
              <a:t>259</a:t>
            </a:fld>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DFB5FBA7-34FD-45EC-8382-4FD74CE579A0}" type="slidenum">
              <a:rPr lang="en-US" smtClean="0"/>
              <a:pPr/>
              <a:t>260</a:t>
            </a:fld>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A393C4E9-2E82-4D6F-A8F6-64F005D36085}" type="slidenum">
              <a:rPr lang="en-US" smtClean="0"/>
              <a:pPr/>
              <a:t>261</a:t>
            </a:fld>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E7DF2DE3-F7A0-4FCA-8320-9D76011DDAC0}" type="slidenum">
              <a:rPr lang="en-US" smtClean="0"/>
              <a:pPr/>
              <a:t>262</a:t>
            </a:fld>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E08FA3-B271-4D71-912D-81F438234737}" type="slidenum">
              <a:rPr lang="en-US" b="0"/>
              <a:pPr algn="r"/>
              <a:t>263</a:t>
            </a:fld>
            <a:endParaRPr lang="en-US"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17</a:t>
            </a:fld>
            <a:endParaRPr lang="en-US"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18</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20</a:t>
            </a:fld>
            <a:endParaRPr 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21</a:t>
            </a:fld>
            <a:endParaRPr lang="en-US"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23</a:t>
            </a:fld>
            <a:endParaRPr lang="en-US"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24</a:t>
            </a:fld>
            <a:endParaRPr 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25</a:t>
            </a:fld>
            <a:endParaRPr 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26</a:t>
            </a:fld>
            <a:endParaRPr 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8B4A75C8-3D42-44CA-81D1-1765AE614B44}"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09B4A05-CF72-4EF6-B318-61A8603B36AD}"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C0914FC-1F48-433D-BE8B-9358B1247605}" type="slidenum">
              <a:rPr lang="en-US" b="0"/>
              <a:pPr algn="r"/>
              <a:t>30</a:t>
            </a:fld>
            <a:endParaRPr lang="en-US" b="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EE529BEB-147C-4F3E-B671-98CACD8DFCF9}"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A97CC87A-0B31-4F26-9F0A-F8A045E52070}"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3B86189-635B-423D-BD4C-910A881BCD7C}" type="slidenum">
              <a:rPr lang="en-US" b="0"/>
              <a:pPr algn="r"/>
              <a:t>33</a:t>
            </a:fld>
            <a:endParaRPr lang="en-US"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CCEF6D-0413-47F6-9DB0-A6304A62610D}" type="slidenum">
              <a:rPr lang="en-US" b="0"/>
              <a:pPr algn="r"/>
              <a:t>34</a:t>
            </a:fld>
            <a:endParaRPr lang="en-US"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1F3754B-ABBA-4CAB-84A6-6F5D37AE2DA8}" type="slidenum">
              <a:rPr lang="en-US" b="0"/>
              <a:pPr algn="r"/>
              <a:t>35</a:t>
            </a:fld>
            <a:endParaRPr lang="en-US"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3729BC6-5510-4DC3-9520-806D0193AC7C}" type="slidenum">
              <a:rPr lang="en-US" b="0"/>
              <a:pPr algn="r"/>
              <a:t>36</a:t>
            </a:fld>
            <a:endParaRPr lang="en-US"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D58F170-982D-420F-B6DC-A71FA293B238}" type="slidenum">
              <a:rPr lang="en-US" b="0"/>
              <a:pPr algn="r"/>
              <a:t>37</a:t>
            </a:fld>
            <a:endParaRPr lang="en-US" b="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BB674EB6-4A31-49F2-9063-7556B247D478}"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8DAB5C2-341A-46B5-A280-1D12393E6816}" type="slidenum">
              <a:rPr lang="en-US" b="0"/>
              <a:pPr algn="r"/>
              <a:t>39</a:t>
            </a:fld>
            <a:endParaRPr lang="en-US"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4</a:t>
            </a:fld>
            <a:endParaRPr lang="en-US"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98604C36-D2B6-4EB3-A874-3B86F16467CB}"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FEE8665-09B7-4E92-AAEF-F35D57ACEC31}" type="slidenum">
              <a:rPr lang="en-US" b="0"/>
              <a:pPr algn="r"/>
              <a:t>41</a:t>
            </a:fld>
            <a:endParaRPr lang="en-US"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2DAD54-4B4A-462C-A212-4CC6358EE33D}" type="slidenum">
              <a:rPr lang="en-US" b="0"/>
              <a:pPr algn="r"/>
              <a:t>42</a:t>
            </a:fld>
            <a:endParaRPr lang="en-US" b="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A4EDB0F3-16F6-4C3F-8B46-4488118096A8}"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A7BC3CA2-5CAE-4CB0-A273-B308A975DBDC}"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BCCF72DA-3FEB-4858-BDEF-C3BE457E4BDE}"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0E28832B-B3D5-41DB-BCD6-FAAE842844F6}"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4E975E4-EECF-494C-AA11-05FC5BED4331}"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0134A66A-1A09-4849-B04C-B5F044F13960}"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91E492BC-C759-4345-AAE0-3D4F4A57357D}"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5</a:t>
            </a:fld>
            <a:endParaRPr lang="en-US" smtClean="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276521CE-A8F7-4C44-B8C1-227ED6A24411}"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A71F001-0D02-4592-89B3-1AE591ADE392}" type="slidenum">
              <a:rPr lang="en-US" b="0"/>
              <a:pPr algn="r"/>
              <a:t>51</a:t>
            </a:fld>
            <a:endParaRPr lang="en-US"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B10CCAF6-C3DA-487C-95C1-6904A1959737}"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533F153E-9F77-4BE4-8C30-70E1CFEFAE24}"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BDA5FE8C-A9D3-46D2-8B57-06B71963AF51}"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363E9AFA-3B72-46D6-9C70-111AAF476479}"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4A7F522D-7A91-4AB3-B4B3-A0059EA0656C}"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a:spcBef>
                <a:spcPct val="0"/>
              </a:spcBef>
            </a:pPr>
            <a:fld id="{86967D65-0526-48FE-85E9-257E1AC2631E}" type="slidenum">
              <a:rPr lang="en-US">
                <a:solidFill>
                  <a:srgbClr val="000000"/>
                </a:solidFill>
                <a:latin typeface="Arial" charset="0"/>
              </a:rPr>
              <a:pPr>
                <a:spcBef>
                  <a:spcPct val="0"/>
                </a:spcBef>
              </a:pPr>
              <a:t>57</a:t>
            </a:fld>
            <a:endParaRPr lang="en-US">
              <a:solidFill>
                <a:srgbClr val="000000"/>
              </a:solidFill>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a:spcBef>
                <a:spcPct val="0"/>
              </a:spcBef>
            </a:pPr>
            <a:fld id="{86967D65-0526-48FE-85E9-257E1AC2631E}" type="slidenum">
              <a:rPr lang="en-US">
                <a:solidFill>
                  <a:srgbClr val="000000"/>
                </a:solidFill>
                <a:latin typeface="Arial" charset="0"/>
              </a:rPr>
              <a:pPr>
                <a:spcBef>
                  <a:spcPct val="0"/>
                </a:spcBef>
              </a:pPr>
              <a:t>61</a:t>
            </a:fld>
            <a:endParaRPr lang="en-US">
              <a:solidFill>
                <a:srgbClr val="000000"/>
              </a:solidFill>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FD2D6FE-1C0D-4BAD-AA6F-4CCA5F914052}" type="slidenum">
              <a:rPr lang="en-US" smtClean="0"/>
              <a:pPr/>
              <a:t>62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6</a:t>
            </a:fld>
            <a:endParaRPr lang="en-US" smtClean="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3FD2D6FE-1C0D-4BAD-AA6F-4CCA5F914052}" type="slidenum">
              <a:rPr lang="en-US" smtClean="0">
                <a:solidFill>
                  <a:prstClr val="black"/>
                </a:solidFill>
              </a:rPr>
              <a:pPr/>
              <a:t>70</a:t>
            </a:fld>
            <a:endParaRPr lang="en-US" smtClean="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87</a:t>
            </a:fld>
            <a:endParaRPr lang="en-US" smtClean="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2E9E630B-06D3-4C04-BB24-9954D34A475A}" type="slidenum">
              <a:rPr lang="en-US" smtClean="0"/>
              <a:pPr/>
              <a:t>89</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875BEDDD-9BFE-4B1C-B411-1456DADA42A1}" type="slidenum">
              <a:rPr lang="en-US" smtClean="0"/>
              <a:pPr/>
              <a:t>90</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BDFFCB2-8008-4DFF-A3FA-63608990D949}" type="slidenum">
              <a:rPr lang="en-US" smtClean="0"/>
              <a:pPr/>
              <a:t>91</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5DF15470-6CF7-4AE9-84A6-44336BC7C144}" type="slidenum">
              <a:rPr lang="en-US" smtClean="0"/>
              <a:pPr/>
              <a:t>92</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DA3DF61D-60C8-4A61-8C34-2F7844C5FEA7}" type="slidenum">
              <a:rPr lang="en-US" smtClean="0"/>
              <a:pPr/>
              <a:t>93</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37D72C5-42F1-4D21-87E0-4B2E3A75BD78}" type="slidenum">
              <a:rPr lang="en-US" smtClean="0"/>
              <a:pPr/>
              <a:t>94</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6B5B285-1FAE-4DCE-B3E9-5CCE3EA6F4DC}" type="slidenum">
              <a:rPr lang="en-US" smtClean="0"/>
              <a:pPr/>
              <a:t>95</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18FD922F-36C0-4B36-ADE0-86464F0B96C7}" type="slidenum">
              <a:rPr lang="en-US" smtClean="0"/>
              <a:pPr/>
              <a:t>96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7</a:t>
            </a:fld>
            <a:endParaRPr lang="en-US" smtClean="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ECC1A93-9C7C-4BC5-9DF6-D27EF91D4078}" type="slidenum">
              <a:rPr lang="en-US" smtClean="0"/>
              <a:pPr/>
              <a:t>97</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05E8606-8239-4AB7-8281-CC188D562258}" type="slidenum">
              <a:rPr lang="en-US" smtClean="0"/>
              <a:pPr/>
              <a:t>98</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FE844EA3-074B-4513-9403-7009C3E50F72}" type="slidenum">
              <a:rPr lang="en-US" smtClean="0"/>
              <a:pPr/>
              <a:t>99</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EAA41656-C47C-4EA5-A099-2D7C41CB8F38}" type="slidenum">
              <a:rPr lang="en-US" smtClean="0"/>
              <a:pPr/>
              <a:t>100</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AF04AF8-50E0-44F9-9303-4C1E8F0EB870}" type="slidenum">
              <a:rPr lang="en-US" smtClean="0"/>
              <a:pPr/>
              <a:t>101</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58A64B1C-E13E-47A3-8ED9-47F7B71F4814}" type="slidenum">
              <a:rPr lang="en-US" smtClean="0"/>
              <a:pPr/>
              <a:t>102</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C7825930-0244-45CB-8CE8-D27A7395A6CF}" type="slidenum">
              <a:rPr lang="en-US" smtClean="0"/>
              <a:pPr/>
              <a:t>103</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1AA26700-1716-43E2-A010-688796A86462}" type="slidenum">
              <a:rPr lang="en-US" smtClean="0"/>
              <a:pPr/>
              <a:t>104</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2F12B018-5109-475D-9016-22F5CB6C9C97}" type="slidenum">
              <a:rPr lang="en-US" smtClean="0"/>
              <a:pPr/>
              <a:t>105</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79B6EC-2CC9-4C80-A607-0B1D08E65CAE}" type="slidenum">
              <a:rPr lang="en-US" b="0"/>
              <a:pPr algn="r"/>
              <a:t>106</a:t>
            </a:fld>
            <a:endParaRPr lang="en-US"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8</a:t>
            </a:fld>
            <a:endParaRPr lang="en-US" smtClean="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4ABF5E-CBD1-434E-B7AD-95B83FA846D8}" type="slidenum">
              <a:rPr lang="en-US" b="0"/>
              <a:pPr algn="r"/>
              <a:t>107</a:t>
            </a:fld>
            <a:endParaRPr lang="en-US" b="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A90938B-11B7-4F44-8065-08C306FA3EB3}" type="slidenum">
              <a:rPr lang="en-US" smtClean="0"/>
              <a:pPr/>
              <a:t>108</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54FD17BF-8DC5-4C4B-B6F5-37D98199DAE1}" type="slidenum">
              <a:rPr lang="en-US" smtClean="0"/>
              <a:pPr/>
              <a:t>109</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D839C61D-0F47-4C92-863E-44F3A4CF8982}" type="slidenum">
              <a:rPr lang="en-US" smtClean="0"/>
              <a:pPr/>
              <a:t>110</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70C939B-67CE-4E81-9A9D-A995A027472C}" type="slidenum">
              <a:rPr lang="en-US" smtClean="0"/>
              <a:pPr/>
              <a:t>111</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F81AD68B-2BDA-4A68-BA1D-EA4225DEC556}" type="slidenum">
              <a:rPr lang="en-US" smtClean="0"/>
              <a:pPr/>
              <a:t>112</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B778A0E-7981-48A8-A875-E890419D5715}" type="slidenum">
              <a:rPr lang="en-US" smtClean="0"/>
              <a:pPr/>
              <a:t>113</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EDB3518D-E39E-4FEB-AA68-AEE355DE6E6B}" type="slidenum">
              <a:rPr lang="en-US" smtClean="0"/>
              <a:pPr/>
              <a:t>114</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817510A-7CE7-491F-8FB5-BC9B47F80177}" type="slidenum">
              <a:rPr lang="en-US" smtClean="0"/>
              <a:pPr/>
              <a:t>115</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116</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65CEDE45-6039-48E3-A71A-86EA261217F0}" type="slidenum">
              <a:rPr lang="en-US" smtClean="0">
                <a:solidFill>
                  <a:prstClr val="black"/>
                </a:solidFill>
              </a:rPr>
              <a:pPr/>
              <a:t>9</a:t>
            </a:fld>
            <a:endParaRPr lang="en-US" smtClean="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C8346DC0-7E48-443B-ACBF-329B6488BAB9}" type="slidenum">
              <a:rPr lang="en-US" smtClean="0"/>
              <a:pPr/>
              <a:t>117</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2FA90A88-2C3B-426B-AA18-78872F30F464}" type="slidenum">
              <a:rPr lang="en-US" smtClean="0"/>
              <a:pPr/>
              <a:t>118</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2FA90A88-2C3B-426B-AA18-78872F30F464}" type="slidenum">
              <a:rPr lang="en-US" smtClean="0"/>
              <a:pPr/>
              <a:t>119</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pPr/>
              <a:t>120</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A89E493-B448-4A16-899F-4D846586281B}" type="slidenum">
              <a:rPr lang="en-US" smtClean="0"/>
              <a:pPr/>
              <a:t>121</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594AA63C-0669-4CAD-A3CF-078E94277336}" type="slidenum">
              <a:rPr lang="en-US" smtClean="0"/>
              <a:pPr/>
              <a:t>122</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83B2E98A-2E39-41A5-8E48-ED04EAC5378F}" type="slidenum">
              <a:rPr lang="en-US" smtClean="0"/>
              <a:pPr/>
              <a:t>123</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141ABBB-9AEF-42CB-B9DB-8D316AF4D534}" type="slidenum">
              <a:rPr lang="en-US" smtClean="0">
                <a:solidFill>
                  <a:prstClr val="black"/>
                </a:solidFill>
              </a:rPr>
              <a:pPr/>
              <a:t>124</a:t>
            </a:fld>
            <a:endParaRPr lang="en-US" smtClean="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141ABBB-9AEF-42CB-B9DB-8D316AF4D534}" type="slidenum">
              <a:rPr lang="en-US" smtClean="0"/>
              <a:pPr/>
              <a:t>125</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DCF130B2-B4DD-449D-A558-903D86B53927}" type="slidenum">
              <a:rPr lang="en-US" smtClean="0"/>
              <a:pPr/>
              <a:t>126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8.xml"/><Relationship Id="rId4" Type="http://schemas.openxmlformats.org/officeDocument/2006/relationships/image" Target="../media/image3.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3.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14400" y="1600200"/>
            <a:ext cx="7315200" cy="2283702"/>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26E55E9-15B1-4EC5-B51B-FB0D6344F8F9}"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856D86E-D9B6-4017-9B86-2DEFF1FBC27C}"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517833F-E35F-4660-86D8-908D715BC90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3644388-EF81-4030-923B-395BC137700A}"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2011D909-F1E9-4CD7-ABE4-D7F7B5AF23D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8E358218-3E36-4364-A8BD-9D817C9F2CC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76D6852E-05E6-4C0E-8A62-5D635BC1B7A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777D9E4-47C4-4EAF-9B3D-174E6AAEE584}"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89D208B-3707-4949-959F-4E4FA5C413D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6BD7E4C-E54E-4B4F-B4F7-5D35DFD95E0B}"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7859D4F-D514-4695-9098-B3A64C8AFCE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26E55E9-15B1-4EC5-B51B-FB0D6344F8F9}"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856D86E-D9B6-4017-9B86-2DEFF1FBC27C}"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517833F-E35F-4660-86D8-908D715BC90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3644388-EF81-4030-923B-395BC137700A}"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2011D909-F1E9-4CD7-ABE4-D7F7B5AF23D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8E358218-3E36-4364-A8BD-9D817C9F2CC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76D6852E-05E6-4C0E-8A62-5D635BC1B7A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777D9E4-47C4-4EAF-9B3D-174E6AAEE584}"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89D208B-3707-4949-959F-4E4FA5C413D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6BD7E4C-E54E-4B4F-B4F7-5D35DFD95E0B}"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824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7859D4F-D514-4695-9098-B3A64C8AFCE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grpSp>
      <p:sp>
        <p:nvSpPr>
          <p:cNvPr id="33178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178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0C18EE9-F3DE-4AF3-B9DA-1A2E4962843E}"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C04C21-1676-414F-A85E-25908A194F6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FFCB86E-0FAB-47A3-89EE-D47C0E0FE97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00F0C3A-39BC-42FA-978E-3C87F8AC591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7D52C10-2129-47A1-A093-5490E32A6E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A8476B36-6457-4BF5-8B87-C91E47FF78E8}"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EE13B88-0CDA-40BF-AAC2-FEBEA18E122C}"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E74BD39-72FF-4C99-9206-419D19588325}"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54D22DA-8A73-4EE2-AB74-57A38F9D48D6}"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07C7C28-843E-4BCD-BA06-D457581FD24D}"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4536D4D-BB7B-41CF-A888-FD98D24A6E5D}"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56210B-A7BC-454E-A596-50FADBFA8C3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841BD-EBC8-4DE7-BE3B-79F847DEAA4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9886" y="3810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99886" y="1766888"/>
            <a:ext cx="7315200"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76299B-E69E-4875-B0B5-CFFD86DCED2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181AB-E1B9-4BAF-8E56-8A24C138219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2DD5C2-ABE2-4052-8561-BD3B30ACC59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CCD5E-0C60-4E48-923F-E0CA19BD6681}"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2363EA-6311-442A-A94A-BA8355CAACD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F742386-F3D5-4AD5-9D4E-F62B67B9655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6BA746-98F6-44D2-9DBA-A51E856B7B4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CC5E9-B6DA-45E4-8FAD-1E13919A82E4}"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66BFBA-05DB-4AE3-97F1-66D9AFC809A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57A413-064B-477D-8302-D5848CBF27F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4467CC-016C-48D2-9903-3B5FFAD73F3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D8B79-E3A2-415A-B506-E806673DAEBD}"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FB6C88-7FCB-4B79-892E-5F5E76A5FA6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7B08128-0FBB-43BA-95FB-BD828A081918}"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E9E9AC-B80C-46F5-9661-052D60BB57F6}"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10FFFB-6CB8-4B00-BF96-E6C779FE1626}"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5C2340-E285-4A87-BE06-1CC33077EEB3}"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B931EE-FBEA-47F8-9FBB-89F57B4634FB}"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0B2A84-A5BD-48B1-B384-E05330D8D551}"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2A1D8E-62DD-4AED-B8A0-51C5DF91AB32}"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B2F8EB-C98F-4083-AFED-CE3714AAC684}"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3FADD-DA4F-4E06-A0EC-422AC40F6EBE}"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3EA40E-3857-42CD-BCA1-4ED1597B290F}"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FC56C-0EB6-41FD-B741-7B7347992804}"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2038" y="1766888"/>
            <a:ext cx="7769225" cy="4113212"/>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08195-B34F-413F-8C3F-30239F6F7A74}"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26E55E9-15B1-4EC5-B51B-FB0D6344F8F9}"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856D86E-D9B6-4017-9B86-2DEFF1FBC27C}"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517833F-E35F-4660-86D8-908D715BC902}"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13644388-EF81-4030-923B-395BC137700A}"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2011D909-F1E9-4CD7-ABE4-D7F7B5AF23D2}"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8E358218-3E36-4364-A8BD-9D817C9F2CCF}"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76D6852E-05E6-4C0E-8A62-5D635BC1B7A2}"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777D9E4-47C4-4EAF-9B3D-174E6AAEE584}"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89D208B-3707-4949-959F-4E4FA5C413D8}"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6BD7E4C-E54E-4B4F-B4F7-5D35DFD95E0B}"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7859D4F-D514-4695-9098-B3A64C8AFCEE}"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A18D79-1BB0-4A59-A9B4-CA29F6B56362}"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10F7B-BE1D-4623-A6D4-2FEB253AF438}"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75F91BD-90C2-4BF8-9A42-AD1F87B8091C}" type="datetimeFigureOut">
              <a:rPr lang="en-US"/>
              <a:pPr/>
              <a:t>4/20/2010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336886-BAC4-4616-AA11-6B53FC30178C}"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1E3F236-1C9C-4D5B-81BC-A37861E941DA}" type="datetimeFigureOut">
              <a:rPr lang="en-US"/>
              <a:pPr/>
              <a:t>4/20/2010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1C720A-73C7-4371-872C-A6683AF1C0F1}"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DFB1500-71F3-4E76-BA99-2C2A38AEE955}" type="datetimeFigureOut">
              <a:rPr lang="en-US"/>
              <a:pPr/>
              <a:t>4/20/2010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FF374A4-689B-4C7B-B3FB-821875778D3C}"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590242A-376E-44DA-BED2-3B82CE485CD4}" type="datetimeFigureOut">
              <a:rPr lang="en-US"/>
              <a:pPr/>
              <a:t>4/20/2010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DFB166C-D869-483C-BDF0-965486DF9076}"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D0E7D92C-B572-4DC8-81F4-364993736A0D}" type="datetimeFigureOut">
              <a:rPr lang="en-US"/>
              <a:pPr/>
              <a:t>4/20/2010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5C6DD20-4D47-4FC0-A479-A8091870A22B}"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C320F17-C8B4-44D0-A248-F8BDD2224377}" type="datetimeFigureOut">
              <a:rPr lang="en-US"/>
              <a:pPr/>
              <a:t>4/20/2010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9637252-AC91-4E0F-A23A-075A67BF7E52}"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FDD1AA7-A39F-4473-95B9-DA67C109C328}" type="datetimeFigureOut">
              <a:rPr lang="en-US"/>
              <a:pPr/>
              <a:t>4/20/2010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5990E9A-880E-43FB-BDAC-7EA711678C3F}"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E000B86-7E60-4C53-80F7-A8A2A1BDC7C3}" type="datetimeFigureOut">
              <a:rPr lang="en-US"/>
              <a:pPr/>
              <a:t>4/20/2010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975B513-6CDE-48DF-BF37-0BF433F68A0C}"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D777B82-33D9-489D-9143-1564B2290399}" type="datetimeFigureOut">
              <a:rPr lang="en-US"/>
              <a:pPr/>
              <a:t>4/20/2010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A15D24-92F0-4F18-B906-CB37FC48AB37}"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4910BF5-3DD2-4723-9727-90DCE8F92019}" type="datetimeFigureOut">
              <a:rPr lang="en-US"/>
              <a:pPr/>
              <a:t>4/20/2010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B5C150-88E7-459D-BC0D-D9E59AAE061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530E3F-0205-4909-96CA-D5895A450B42}"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4A2952-931E-4B27-B383-888B6E71A76E}" type="datetimeFigureOut">
              <a:rPr lang="en-US"/>
              <a:pPr/>
              <a:t>4/20/2010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16D271-014D-49F0-B5B5-19BFACA0BE32}"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F2ECFFAC-4EBE-4BFB-BDEB-9101F48C8408}" type="datetimeFigureOut">
              <a:rPr lang="en-US"/>
              <a:pPr/>
              <a:t>4/20/2010</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F077DEB-39DF-4078-B973-0AA1E4DF215E}"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4209B-9658-42E1-994B-F474510D4497}"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25"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31187" cy="5894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cstate="print"/>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cstate="print"/>
          <a:srcRect/>
          <a:stretch>
            <a:fillRect/>
          </a:stretch>
        </p:blipFill>
        <p:spPr bwMode="auto">
          <a:xfrm>
            <a:off x="1981200" y="3657600"/>
            <a:ext cx="5715000" cy="95250"/>
          </a:xfrm>
          <a:prstGeom prst="rect">
            <a:avLst/>
          </a:prstGeom>
          <a:noFill/>
          <a:ln w="9525">
            <a:noFill/>
            <a:miter lim="800000"/>
            <a:headEnd/>
            <a:tailEnd/>
          </a:ln>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6DDF6620-17F7-4722-AAD5-D95AACAC1E86}"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359FD1-C0F7-47D9-B7FD-FACE48AAC4FE}"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02C67-AEE3-47D7-A1AB-C9948AF56267}"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5CCA63-D502-4929-A717-3942167AEAB0}"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FB3081-8EAC-4E56-BE62-A6DAB4D9B6DF}" type="slidenum">
              <a:rPr lang="en-US">
                <a:solidFill>
                  <a:srgbClr val="482400"/>
                </a:solidFill>
              </a:rPr>
              <a:pPr>
                <a:defRPr/>
              </a:pPr>
              <a:t>‹#›</a:t>
            </a:fld>
            <a:endParaRPr lang="en-US">
              <a:solidFill>
                <a:srgbClr val="482400"/>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18" Type="http://schemas.openxmlformats.org/officeDocument/2006/relationships/image" Target="../media/image5.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4.png"/><Relationship Id="rId2" Type="http://schemas.openxmlformats.org/officeDocument/2006/relationships/slideLayout" Target="../slideLayouts/slideLayout108.xml"/><Relationship Id="rId16" Type="http://schemas.openxmlformats.org/officeDocument/2006/relationships/image" Target="../media/image3.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2.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17" Type="http://schemas.openxmlformats.org/officeDocument/2006/relationships/image" Target="../media/image5.png"/><Relationship Id="rId2" Type="http://schemas.openxmlformats.org/officeDocument/2006/relationships/slideLayout" Target="../slideLayouts/slideLayout131.xml"/><Relationship Id="rId16" Type="http://schemas.openxmlformats.org/officeDocument/2006/relationships/image" Target="../media/image4.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17" Type="http://schemas.openxmlformats.org/officeDocument/2006/relationships/image" Target="../media/image5.png"/><Relationship Id="rId2" Type="http://schemas.openxmlformats.org/officeDocument/2006/relationships/slideLayout" Target="../slideLayouts/slideLayout142.xml"/><Relationship Id="rId16" Type="http://schemas.openxmlformats.org/officeDocument/2006/relationships/image" Target="../media/image4.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3.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18" Type="http://schemas.openxmlformats.org/officeDocument/2006/relationships/image" Target="../media/image5.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4.png"/><Relationship Id="rId2" Type="http://schemas.openxmlformats.org/officeDocument/2006/relationships/slideLayout" Target="../slideLayouts/slideLayout153.xml"/><Relationship Id="rId16" Type="http://schemas.openxmlformats.org/officeDocument/2006/relationships/image" Target="../media/image3.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2.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7.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7.pn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7.xml"/><Relationship Id="rId18" Type="http://schemas.openxmlformats.org/officeDocument/2006/relationships/image" Target="../media/image5.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image" Target="../media/image4.png"/><Relationship Id="rId2" Type="http://schemas.openxmlformats.org/officeDocument/2006/relationships/slideLayout" Target="../slideLayouts/slideLayout187.xml"/><Relationship Id="rId16" Type="http://schemas.openxmlformats.org/officeDocument/2006/relationships/image" Target="../media/image3.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image" Target="../media/image2.png"/><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8.xml"/><Relationship Id="rId18" Type="http://schemas.openxmlformats.org/officeDocument/2006/relationships/image" Target="../media/image5.pn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image" Target="../media/image4.png"/><Relationship Id="rId2" Type="http://schemas.openxmlformats.org/officeDocument/2006/relationships/slideLayout" Target="../slideLayouts/slideLayout199.xml"/><Relationship Id="rId16" Type="http://schemas.openxmlformats.org/officeDocument/2006/relationships/image" Target="../media/image3.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image" Target="../media/image2.png"/><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18" Type="http://schemas.openxmlformats.org/officeDocument/2006/relationships/image" Target="../media/image5.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4.png"/><Relationship Id="rId2" Type="http://schemas.openxmlformats.org/officeDocument/2006/relationships/slideLayout" Target="../slideLayouts/slideLayout211.xml"/><Relationship Id="rId16" Type="http://schemas.openxmlformats.org/officeDocument/2006/relationships/image" Target="../media/image3.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0.xml"/><Relationship Id="rId18" Type="http://schemas.openxmlformats.org/officeDocument/2006/relationships/image" Target="../media/image5.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4.png"/><Relationship Id="rId2" Type="http://schemas.openxmlformats.org/officeDocument/2006/relationships/slideLayout" Target="../slideLayouts/slideLayout223.xml"/><Relationship Id="rId16" Type="http://schemas.openxmlformats.org/officeDocument/2006/relationships/image" Target="../media/image3.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2.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png"/><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49.xml"/><Relationship Id="rId16" Type="http://schemas.openxmlformats.org/officeDocument/2006/relationships/image" Target="../media/image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3.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18" Type="http://schemas.openxmlformats.org/officeDocument/2006/relationships/image" Target="../media/image5.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4.png"/><Relationship Id="rId2" Type="http://schemas.openxmlformats.org/officeDocument/2006/relationships/slideLayout" Target="../slideLayouts/slideLayout96.xml"/><Relationship Id="rId16" Type="http://schemas.openxmlformats.org/officeDocument/2006/relationships/image" Target="../media/image3.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2.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pPr>
                <a:defRPr/>
              </a:pPr>
              <a:t>‹#›</a:t>
            </a:fld>
            <a:endParaRPr lang="en-US"/>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0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365570" name="Picture 2" descr="Expbanna"/>
          <p:cNvPicPr>
            <a:picLocks noChangeAspect="1" noChangeArrowheads="1"/>
          </p:cNvPicPr>
          <p:nvPr/>
        </p:nvPicPr>
        <p:blipFill>
          <a:blip r:embed="rId14" cstate="print"/>
          <a:srcRect/>
          <a:stretch>
            <a:fillRect/>
          </a:stretch>
        </p:blipFill>
        <p:spPr bwMode="invGray">
          <a:xfrm>
            <a:off x="0" y="0"/>
            <a:ext cx="685800" cy="6858000"/>
          </a:xfrm>
          <a:prstGeom prst="rect">
            <a:avLst/>
          </a:prstGeom>
          <a:noFill/>
          <a:ln w="9525">
            <a:noFill/>
            <a:miter lim="800000"/>
            <a:headEnd/>
            <a:tailEnd/>
          </a:ln>
        </p:spPr>
      </p:pic>
      <p:sp>
        <p:nvSpPr>
          <p:cNvPr id="365571"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DE315BCA-F1D1-4D51-A8E9-BC6BC7BB98B7}" type="slidenum">
              <a:rPr lang="en-US">
                <a:solidFill>
                  <a:srgbClr val="482400"/>
                </a:solidFill>
              </a:rPr>
              <a:pPr>
                <a:defRPr/>
              </a:pPr>
              <a:t>‹#›</a:t>
            </a:fld>
            <a:endParaRPr lang="en-US">
              <a:solidFill>
                <a:srgbClr val="482400"/>
              </a:solidFill>
            </a:endParaRPr>
          </a:p>
        </p:txBody>
      </p:sp>
      <p:pic>
        <p:nvPicPr>
          <p:cNvPr id="365575" name="Picture 7" descr="EXPHORSA"/>
          <p:cNvPicPr>
            <a:picLocks noChangeAspect="1" noChangeArrowheads="1"/>
          </p:cNvPicPr>
          <p:nvPr/>
        </p:nvPicPr>
        <p:blipFill>
          <a:blip r:embed="rId15" cstate="print"/>
          <a:srcRect/>
          <a:stretch>
            <a:fillRect/>
          </a:stretch>
        </p:blipFill>
        <p:spPr bwMode="auto">
          <a:xfrm>
            <a:off x="1066800" y="1574800"/>
            <a:ext cx="7772400" cy="130175"/>
          </a:xfrm>
          <a:prstGeom prst="rect">
            <a:avLst/>
          </a:prstGeom>
          <a:noFill/>
          <a:ln w="9525">
            <a:noFill/>
            <a:miter lim="800000"/>
            <a:headEnd/>
            <a:tailEnd/>
          </a:ln>
        </p:spPr>
      </p:pic>
      <p:sp>
        <p:nvSpPr>
          <p:cNvPr id="365576"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365570" name="Picture 2" descr="Expbanna"/>
          <p:cNvPicPr>
            <a:picLocks noChangeAspect="1" noChangeArrowheads="1"/>
          </p:cNvPicPr>
          <p:nvPr/>
        </p:nvPicPr>
        <p:blipFill>
          <a:blip r:embed="rId14" cstate="print"/>
          <a:srcRect/>
          <a:stretch>
            <a:fillRect/>
          </a:stretch>
        </p:blipFill>
        <p:spPr bwMode="invGray">
          <a:xfrm>
            <a:off x="0" y="0"/>
            <a:ext cx="685800" cy="6858000"/>
          </a:xfrm>
          <a:prstGeom prst="rect">
            <a:avLst/>
          </a:prstGeom>
          <a:noFill/>
          <a:ln w="9525">
            <a:noFill/>
            <a:miter lim="800000"/>
            <a:headEnd/>
            <a:tailEnd/>
          </a:ln>
        </p:spPr>
      </p:pic>
      <p:sp>
        <p:nvSpPr>
          <p:cNvPr id="365571"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DE315BCA-F1D1-4D51-A8E9-BC6BC7BB98B7}" type="slidenum">
              <a:rPr lang="en-US">
                <a:solidFill>
                  <a:srgbClr val="482400"/>
                </a:solidFill>
              </a:rPr>
              <a:pPr>
                <a:defRPr/>
              </a:pPr>
              <a:t>‹#›</a:t>
            </a:fld>
            <a:endParaRPr lang="en-US">
              <a:solidFill>
                <a:srgbClr val="482400"/>
              </a:solidFill>
            </a:endParaRPr>
          </a:p>
        </p:txBody>
      </p:sp>
      <p:pic>
        <p:nvPicPr>
          <p:cNvPr id="365575" name="Picture 7" descr="EXPHORSA"/>
          <p:cNvPicPr>
            <a:picLocks noChangeAspect="1" noChangeArrowheads="1"/>
          </p:cNvPicPr>
          <p:nvPr/>
        </p:nvPicPr>
        <p:blipFill>
          <a:blip r:embed="rId15" cstate="print"/>
          <a:srcRect/>
          <a:stretch>
            <a:fillRect/>
          </a:stretch>
        </p:blipFill>
        <p:spPr bwMode="auto">
          <a:xfrm>
            <a:off x="1066800" y="1574800"/>
            <a:ext cx="7772400" cy="130175"/>
          </a:xfrm>
          <a:prstGeom prst="rect">
            <a:avLst/>
          </a:prstGeom>
          <a:noFill/>
          <a:ln w="9525">
            <a:noFill/>
            <a:miter lim="800000"/>
            <a:headEnd/>
            <a:tailEnd/>
          </a:ln>
        </p:spPr>
      </p:pic>
      <p:sp>
        <p:nvSpPr>
          <p:cNvPr id="365576"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solidFill>
                <a:srgbClr val="003300"/>
              </a:solidFill>
            </a:endParaRPr>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solidFill>
                <a:srgbClr val="003300"/>
              </a:solidFill>
            </a:endParaRPr>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solidFill>
                <a:srgbClr val="003300"/>
              </a:solidFill>
            </a:endParaRPr>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solidFill>
                <a:srgbClr val="003300"/>
              </a:solidFill>
            </a:endParaRPr>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solidFill>
                <a:srgbClr val="003300"/>
              </a:solidFill>
            </a:endParaRPr>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solidFill>
                <a:srgbClr val="003300"/>
              </a:solidFill>
            </a:endParaRPr>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solidFill>
                <a:srgbClr val="003300"/>
              </a:solidFill>
            </a:endParaRPr>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solidFill>
                <a:srgbClr val="003300"/>
              </a:solidFill>
            </a:endParaRPr>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3075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sz="3200"/>
          </a:p>
        </p:txBody>
      </p:sp>
      <p:sp>
        <p:nvSpPr>
          <p:cNvPr id="330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sz="3200"/>
          </a:p>
        </p:txBody>
      </p:sp>
      <p:sp>
        <p:nvSpPr>
          <p:cNvPr id="330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p>
        </p:txBody>
      </p:sp>
      <p:sp>
        <p:nvSpPr>
          <p:cNvPr id="330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defRPr/>
            </a:pPr>
            <a:endParaRPr lang="en-US" sz="3200"/>
          </a:p>
        </p:txBody>
      </p:sp>
      <p:sp>
        <p:nvSpPr>
          <p:cNvPr id="33075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sz="3200"/>
          </a:p>
        </p:txBody>
      </p:sp>
      <p:sp>
        <p:nvSpPr>
          <p:cNvPr id="33075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sz="3200"/>
          </a:p>
        </p:txBody>
      </p:sp>
      <p:sp>
        <p:nvSpPr>
          <p:cNvPr id="33076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076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a:lvl1pPr>
          </a:lstStyle>
          <a:p>
            <a:pPr>
              <a:defRPr/>
            </a:pPr>
            <a:endParaRPr lang="en-US"/>
          </a:p>
        </p:txBody>
      </p:sp>
      <p:sp>
        <p:nvSpPr>
          <p:cNvPr id="33076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p>
        </p:txBody>
      </p:sp>
      <p:sp>
        <p:nvSpPr>
          <p:cNvPr id="33076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B4CC9C36-B16D-4A8D-8E93-D7294C9F08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pPr>
              <a:defRPr/>
            </a:pPr>
            <a:endParaRPr lang="en-US"/>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pPr>
              <a:defRPr/>
            </a:pPr>
            <a:endParaRPr lang="en-US"/>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pPr>
              <a:defRPr/>
            </a:pPr>
            <a:fld id="{7EF09D92-EB42-4394-A063-A8FF330BA4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4098"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AD01FC5D-BBEF-49D2-A22D-3210F579F208}" type="slidenum">
              <a:rPr lang="en-US"/>
              <a:pPr>
                <a:defRPr/>
              </a:pPr>
              <a:t>‹#›</a:t>
            </a:fld>
            <a:endParaRPr lang="en-US"/>
          </a:p>
        </p:txBody>
      </p:sp>
      <p:pic>
        <p:nvPicPr>
          <p:cNvPr id="4103"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4104"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09"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365570" name="Picture 2" descr="Expbanna"/>
          <p:cNvPicPr>
            <a:picLocks noChangeAspect="1" noChangeArrowheads="1"/>
          </p:cNvPicPr>
          <p:nvPr/>
        </p:nvPicPr>
        <p:blipFill>
          <a:blip r:embed="rId14" cstate="print"/>
          <a:srcRect/>
          <a:stretch>
            <a:fillRect/>
          </a:stretch>
        </p:blipFill>
        <p:spPr bwMode="invGray">
          <a:xfrm>
            <a:off x="0" y="0"/>
            <a:ext cx="685800" cy="6858000"/>
          </a:xfrm>
          <a:prstGeom prst="rect">
            <a:avLst/>
          </a:prstGeom>
          <a:noFill/>
          <a:ln w="9525">
            <a:noFill/>
            <a:miter lim="800000"/>
            <a:headEnd/>
            <a:tailEnd/>
          </a:ln>
        </p:spPr>
      </p:pic>
      <p:sp>
        <p:nvSpPr>
          <p:cNvPr id="365571"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DE315BCA-F1D1-4D51-A8E9-BC6BC7BB98B7}" type="slidenum">
              <a:rPr lang="en-US"/>
              <a:pPr>
                <a:defRPr/>
              </a:pPr>
              <a:t>‹#›</a:t>
            </a:fld>
            <a:endParaRPr lang="en-US"/>
          </a:p>
        </p:txBody>
      </p:sp>
      <p:pic>
        <p:nvPicPr>
          <p:cNvPr id="365575" name="Picture 7" descr="EXPHORSA"/>
          <p:cNvPicPr>
            <a:picLocks noChangeAspect="1" noChangeArrowheads="1"/>
          </p:cNvPicPr>
          <p:nvPr/>
        </p:nvPicPr>
        <p:blipFill>
          <a:blip r:embed="rId15" cstate="print"/>
          <a:srcRect/>
          <a:stretch>
            <a:fillRect/>
          </a:stretch>
        </p:blipFill>
        <p:spPr bwMode="auto">
          <a:xfrm>
            <a:off x="1066800" y="1574800"/>
            <a:ext cx="7772400" cy="130175"/>
          </a:xfrm>
          <a:prstGeom prst="rect">
            <a:avLst/>
          </a:prstGeom>
          <a:noFill/>
          <a:ln w="9525">
            <a:noFill/>
            <a:miter lim="800000"/>
            <a:headEnd/>
            <a:tailEnd/>
          </a:ln>
        </p:spPr>
      </p:pic>
      <p:sp>
        <p:nvSpPr>
          <p:cNvPr id="365576"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lnSpc>
          <a:spcPct val="120000"/>
        </a:lnSpc>
        <a:spcBef>
          <a:spcPct val="20000"/>
        </a:spcBef>
        <a:spcAft>
          <a:spcPct val="0"/>
        </a:spcAft>
        <a:buChar char="•"/>
        <a:defRPr sz="3200">
          <a:solidFill>
            <a:schemeClr val="tx1"/>
          </a:solidFill>
          <a:latin typeface="+mn-lt"/>
          <a:ea typeface="+mn-ea"/>
          <a:cs typeface="+mn-cs"/>
        </a:defRPr>
      </a:lvl1pPr>
      <a:lvl2pPr marL="742950" indent="-285750" algn="l" rtl="0" fontAlgn="base">
        <a:lnSpc>
          <a:spcPct val="120000"/>
        </a:lnSpc>
        <a:spcBef>
          <a:spcPct val="20000"/>
        </a:spcBef>
        <a:spcAft>
          <a:spcPct val="0"/>
        </a:spcAft>
        <a:buChar char="–"/>
        <a:defRPr sz="2800">
          <a:solidFill>
            <a:schemeClr val="tx1"/>
          </a:solidFill>
          <a:latin typeface="+mn-lt"/>
        </a:defRPr>
      </a:lvl2pPr>
      <a:lvl3pPr marL="1143000" indent="-228600" algn="l" rtl="0" fontAlgn="base">
        <a:lnSpc>
          <a:spcPct val="120000"/>
        </a:lnSpc>
        <a:spcBef>
          <a:spcPct val="20000"/>
        </a:spcBef>
        <a:spcAft>
          <a:spcPct val="0"/>
        </a:spcAft>
        <a:buChar char="•"/>
        <a:defRPr sz="2400">
          <a:solidFill>
            <a:schemeClr val="tx1"/>
          </a:solidFill>
          <a:latin typeface="+mn-lt"/>
        </a:defRPr>
      </a:lvl3pPr>
      <a:lvl4pPr marL="1600200" indent="-228600" algn="l" rtl="0" fontAlgn="base">
        <a:lnSpc>
          <a:spcPct val="120000"/>
        </a:lnSpc>
        <a:spcBef>
          <a:spcPct val="20000"/>
        </a:spcBef>
        <a:spcAft>
          <a:spcPct val="0"/>
        </a:spcAft>
        <a:buChar char="–"/>
        <a:defRPr sz="2000">
          <a:solidFill>
            <a:schemeClr val="tx1"/>
          </a:solidFill>
          <a:latin typeface="+mn-lt"/>
        </a:defRPr>
      </a:lvl4pPr>
      <a:lvl5pPr marL="2057400" indent="-228600" algn="l" rtl="0" fontAlgn="base">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69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6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latin typeface="+mn-lt"/>
              </a:defRPr>
            </a:lvl1pPr>
          </a:lstStyle>
          <a:p>
            <a:fld id="{1FB0DBBC-06EC-4D79-9625-85DE1994143F}" type="datetimeFigureOut">
              <a:rPr lang="en-US"/>
              <a:pPr/>
              <a:t>4/20/2010</a:t>
            </a:fld>
            <a:endParaRPr lang="en-US"/>
          </a:p>
        </p:txBody>
      </p:sp>
      <p:sp>
        <p:nvSpPr>
          <p:cNvPr id="466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endParaRPr lang="en-US"/>
          </a:p>
        </p:txBody>
      </p:sp>
      <p:sp>
        <p:nvSpPr>
          <p:cNvPr id="466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fld id="{AB733A73-884C-4339-9825-4AF822CA3D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cstate="print"/>
          <a:srcRect/>
          <a:stretch>
            <a:fillRect/>
          </a:stretch>
        </p:blipFill>
        <p:spPr bwMode="invGray">
          <a:xfrm>
            <a:off x="0" y="0"/>
            <a:ext cx="6858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381000"/>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charset="0"/>
              </a:defRPr>
            </a:lvl1pPr>
          </a:lstStyle>
          <a:p>
            <a:pPr>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charset="0"/>
              </a:defRPr>
            </a:lvl1pPr>
          </a:lstStyle>
          <a:p>
            <a:pPr>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charset="0"/>
              </a:defRPr>
            </a:lvl1pPr>
          </a:lstStyle>
          <a:p>
            <a:pPr>
              <a:defRPr/>
            </a:pPr>
            <a:fld id="{2567F168-933A-479E-82E0-4112D3478651}"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6" cstate="print"/>
          <a:srcRect/>
          <a:stretch>
            <a:fillRect/>
          </a:stretch>
        </p:blipFill>
        <p:spPr bwMode="auto">
          <a:xfrm>
            <a:off x="1066800" y="1574800"/>
            <a:ext cx="7772400" cy="130175"/>
          </a:xfrm>
          <a:prstGeom prst="rect">
            <a:avLst/>
          </a:prstGeom>
          <a:noFill/>
          <a:ln w="9525">
            <a:noFill/>
            <a:miter lim="800000"/>
            <a:headEnd/>
            <a:tailEnd/>
          </a:ln>
        </p:spPr>
      </p:pic>
      <p:sp>
        <p:nvSpPr>
          <p:cNvPr id="1032" name="Rectangle 8"/>
          <p:cNvSpPr>
            <a:spLocks noGrp="1" noChangeArrowheads="1"/>
          </p:cNvSpPr>
          <p:nvPr>
            <p:ph type="body" idx="1"/>
          </p:nvPr>
        </p:nvSpPr>
        <p:spPr bwMode="auto">
          <a:xfrm>
            <a:off x="914400" y="1766888"/>
            <a:ext cx="7315200"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8"/>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news.nationalgeographic.com/news/2009/02/090202-ancient-chocolate.html?source=rss" TargetMode="External"/><Relationship Id="rId2" Type="http://schemas.openxmlformats.org/officeDocument/2006/relationships/notesSlide" Target="../notesSlides/notesSlide10.xml"/><Relationship Id="rId1" Type="http://schemas.openxmlformats.org/officeDocument/2006/relationships/slideLayout" Target="../slideLayouts/slideLayout204.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0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54.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54.xml"/><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hyperlink" Target="http://www.cadbury.co.uk/EN/CTB2003/about_chocolate/history_cadbury/"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members.shaw.ca/b.bogdan/caramilk/cadbury.htm"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14.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15.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16.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hyperlink" Target="http://www.publications.bham.ac.uk/birmingham_magazine/b_magazine1996-99/b99_22.htm"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dectc.bham.sch.uk/form_gallery.html"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hyperlink" Target="http://www.dectc.bham.sch.uk/form_gallery.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04.xml"/></Relationships>
</file>

<file path=ppt/slides/_rels/slide1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hyperlink" Target="http://en.wikipedia.org/wiki/Bournville"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22.xml.rels><?xml version="1.0" encoding="UTF-8" standalone="yes"?>
<Relationships xmlns="http://schemas.openxmlformats.org/package/2006/relationships"><Relationship Id="rId3" Type="http://schemas.openxmlformats.org/officeDocument/2006/relationships/hyperlink" Target="http://www.virtualbrum.co.uk/heritage/page6.htm"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113.xml"/></Relationships>
</file>

<file path=ppt/slides/_rels/slide1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04.xml"/></Relationships>
</file>

<file path=ppt/slides/_rels/slide130.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0.xml"/><Relationship Id="rId1" Type="http://schemas.openxmlformats.org/officeDocument/2006/relationships/slideLayout" Target="../slideLayouts/slideLayout54.xml"/><Relationship Id="rId4" Type="http://schemas.openxmlformats.org/officeDocument/2006/relationships/image" Target="../media/image95.png"/></Relationships>
</file>

<file path=ppt/slides/_rels/slide13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1.xml"/><Relationship Id="rId1" Type="http://schemas.openxmlformats.org/officeDocument/2006/relationships/slideLayout" Target="../slideLayouts/slideLayout54.xml"/><Relationship Id="rId4" Type="http://schemas.openxmlformats.org/officeDocument/2006/relationships/image" Target="../media/image9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37.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2.xml"/><Relationship Id="rId1" Type="http://schemas.openxmlformats.org/officeDocument/2006/relationships/slideLayout" Target="../slideLayouts/slideLayout54.xml"/><Relationship Id="rId4" Type="http://schemas.openxmlformats.org/officeDocument/2006/relationships/image" Target="../media/image9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9.xml.rels><?xml version="1.0" encoding="UTF-8" standalone="yes"?>
<Relationships xmlns="http://schemas.openxmlformats.org/package/2006/relationships"><Relationship Id="rId2" Type="http://schemas.openxmlformats.org/officeDocument/2006/relationships/hyperlink" Target="http://www.d.umn.edu/cla/faculty/troufs/anth1095/PowerPoint/four-stage_model.ppt" TargetMode="Externa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hyperlink" Target="http://www.pbs.org/wgbh/nova/maya/worl_sans1.html#map" TargetMode="External"/><Relationship Id="rId2" Type="http://schemas.openxmlformats.org/officeDocument/2006/relationships/notesSlide" Target="../notesSlides/notesSlide14.xml"/><Relationship Id="rId1" Type="http://schemas.openxmlformats.org/officeDocument/2006/relationships/slideLayout" Target="../slideLayouts/slideLayout204.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3.xml"/><Relationship Id="rId1" Type="http://schemas.openxmlformats.org/officeDocument/2006/relationships/slideLayout" Target="../slideLayouts/slideLayout54.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4.xml"/><Relationship Id="rId1" Type="http://schemas.openxmlformats.org/officeDocument/2006/relationships/slideLayout" Target="../slideLayouts/slideLayout5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4.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5.xml"/><Relationship Id="rId1" Type="http://schemas.openxmlformats.org/officeDocument/2006/relationships/slideLayout" Target="../slideLayouts/slideLayout5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15.xml"/><Relationship Id="rId1" Type="http://schemas.openxmlformats.org/officeDocument/2006/relationships/slideLayout" Target="../slideLayouts/slideLayout204.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6.xml"/><Relationship Id="rId1" Type="http://schemas.openxmlformats.org/officeDocument/2006/relationships/slideLayout" Target="../slideLayouts/slideLayout136.xml"/><Relationship Id="rId4" Type="http://schemas.openxmlformats.org/officeDocument/2006/relationships/image" Target="../media/image9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55.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7.xml"/><Relationship Id="rId1" Type="http://schemas.openxmlformats.org/officeDocument/2006/relationships/slideLayout" Target="../slideLayouts/slideLayout54.xml"/><Relationship Id="rId4" Type="http://schemas.openxmlformats.org/officeDocument/2006/relationships/image" Target="../media/image9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news.bbc.co.uk/2/hi/business/7923385.stm" TargetMode="External"/><Relationship Id="rId2" Type="http://schemas.openxmlformats.org/officeDocument/2006/relationships/notesSlide" Target="../notesSlides/notesSlide16.xml"/><Relationship Id="rId1" Type="http://schemas.openxmlformats.org/officeDocument/2006/relationships/slideLayout" Target="../slideLayouts/slideLayout204.xml"/><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9.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8.xml"/><Relationship Id="rId1" Type="http://schemas.openxmlformats.org/officeDocument/2006/relationships/slideLayout" Target="../slideLayouts/slideLayout54.xml"/><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hyperlink" Target="http://news.bbc.co.uk/2/hi/uk_news/scotland/glasgow_and_west/7938282.stm" TargetMode="External"/><Relationship Id="rId2" Type="http://schemas.openxmlformats.org/officeDocument/2006/relationships/notesSlide" Target="../notesSlides/notesSlide17.xml"/><Relationship Id="rId1" Type="http://schemas.openxmlformats.org/officeDocument/2006/relationships/slideLayout" Target="../slideLayouts/slideLayout228.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09.xml"/><Relationship Id="rId1" Type="http://schemas.openxmlformats.org/officeDocument/2006/relationships/slideLayout" Target="../slideLayouts/slideLayout54.xml"/><Relationship Id="rId4" Type="http://schemas.openxmlformats.org/officeDocument/2006/relationships/image" Target="../media/image10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news.bbc.co.uk/2/hi/uk_news/scotland/glasgow_and_west/7938282.stm" TargetMode="External"/><Relationship Id="rId2" Type="http://schemas.openxmlformats.org/officeDocument/2006/relationships/notesSlide" Target="../notesSlides/notesSlide18.xml"/><Relationship Id="rId1" Type="http://schemas.openxmlformats.org/officeDocument/2006/relationships/slideLayout" Target="../slideLayouts/slideLayout228.xml"/><Relationship Id="rId4" Type="http://schemas.openxmlformats.org/officeDocument/2006/relationships/image" Target="../media/image22.png"/></Relationships>
</file>

<file path=ppt/slides/_rels/slide180.xml.rels><?xml version="1.0" encoding="UTF-8" standalone="yes"?>
<Relationships xmlns="http://schemas.openxmlformats.org/package/2006/relationships"><Relationship Id="rId3" Type="http://schemas.openxmlformats.org/officeDocument/2006/relationships/hyperlink" Target="http://en.wikipedia.org/wiki/Absolute_zero" TargetMode="External"/><Relationship Id="rId2" Type="http://schemas.openxmlformats.org/officeDocument/2006/relationships/hyperlink" Target="http://en.wikipedia.org/wiki/Thermodynamic_temperature" TargetMode="External"/><Relationship Id="rId1" Type="http://schemas.openxmlformats.org/officeDocument/2006/relationships/slideLayout" Target="../slideLayouts/slideLayout2.xml"/><Relationship Id="rId4" Type="http://schemas.openxmlformats.org/officeDocument/2006/relationships/hyperlink" Target="http://en.wikipedia.org/wiki/Kelvin"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en.wikipedia.org/wiki/Absolute_zero" TargetMode="External"/><Relationship Id="rId2" Type="http://schemas.openxmlformats.org/officeDocument/2006/relationships/hyperlink" Target="http://en.wikipedia.org/wiki/Thermodynamic_temperature" TargetMode="External"/><Relationship Id="rId1" Type="http://schemas.openxmlformats.org/officeDocument/2006/relationships/slideLayout" Target="../slideLayouts/slideLayout2.xml"/><Relationship Id="rId4" Type="http://schemas.openxmlformats.org/officeDocument/2006/relationships/hyperlink" Target="http://en.wikipedia.org/wiki/Kelvin"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5.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10.xml"/><Relationship Id="rId1" Type="http://schemas.openxmlformats.org/officeDocument/2006/relationships/slideLayout" Target="../slideLayouts/slideLayout147.xml"/><Relationship Id="rId4" Type="http://schemas.openxmlformats.org/officeDocument/2006/relationships/image" Target="../media/image102.png"/></Relationships>
</file>

<file path=ppt/slides/_rels/slide186.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11.xml"/><Relationship Id="rId1" Type="http://schemas.openxmlformats.org/officeDocument/2006/relationships/slideLayout" Target="../slideLayouts/slideLayout147.xml"/><Relationship Id="rId4" Type="http://schemas.openxmlformats.org/officeDocument/2006/relationships/image" Target="../media/image102.png"/></Relationships>
</file>

<file path=ppt/slides/_rels/slide187.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notesSlide" Target="../notesSlides/notesSlide112.xml"/><Relationship Id="rId1" Type="http://schemas.openxmlformats.org/officeDocument/2006/relationships/slideLayout" Target="../slideLayouts/slideLayout54.xml"/><Relationship Id="rId4" Type="http://schemas.openxmlformats.org/officeDocument/2006/relationships/image" Target="../media/image10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news.bbc.co.uk/2/hi/health/7363004.stm"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hyperlink" Target="http://www.mrkland.com/fun/xocoatl/barlist.htm"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www.mrkland.com/fun/xocoatl/barlist.htm" TargetMode="External"/><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news.bbc.co.uk/2/hi/uk_news/scotland/glasgow_and_west/7940393.stm" TargetMode="External"/><Relationship Id="rId2" Type="http://schemas.openxmlformats.org/officeDocument/2006/relationships/notesSlide" Target="../notesSlides/notesSlide20.xml"/><Relationship Id="rId1" Type="http://schemas.openxmlformats.org/officeDocument/2006/relationships/slideLayout" Target="../slideLayouts/slideLayout216.xml"/><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hyperlink" Target="http://www.parade.com/articles/editions/2006/edition_11-12-2006/Chocolate" TargetMode="External"/><Relationship Id="rId2" Type="http://schemas.openxmlformats.org/officeDocument/2006/relationships/image" Target="../media/image105.png"/><Relationship Id="rId1" Type="http://schemas.openxmlformats.org/officeDocument/2006/relationships/slideLayout" Target="../slideLayouts/slideLayout158.xml"/></Relationships>
</file>

<file path=ppt/slides/_rels/slide202.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5.xml"/><Relationship Id="rId1" Type="http://schemas.openxmlformats.org/officeDocument/2006/relationships/slideLayout" Target="../slideLayouts/slideLayout170.xml"/><Relationship Id="rId4" Type="http://schemas.openxmlformats.org/officeDocument/2006/relationships/image" Target="../media/image106.png"/></Relationships>
</file>

<file path=ppt/slides/_rels/slide203.xml.rels><?xml version="1.0" encoding="UTF-8" standalone="yes"?>
<Relationships xmlns="http://schemas.openxmlformats.org/package/2006/relationships"><Relationship Id="rId3" Type="http://schemas.openxmlformats.org/officeDocument/2006/relationships/hyperlink" Target="http://www.hersheys.com/whatsnew/products.asp" TargetMode="External"/><Relationship Id="rId2" Type="http://schemas.openxmlformats.org/officeDocument/2006/relationships/notesSlide" Target="../notesSlides/notesSlide116.xml"/><Relationship Id="rId1" Type="http://schemas.openxmlformats.org/officeDocument/2006/relationships/slideLayout" Target="../slideLayouts/slideLayout170.xml"/><Relationship Id="rId4" Type="http://schemas.openxmlformats.org/officeDocument/2006/relationships/image" Target="../media/image107.png"/></Relationships>
</file>

<file path=ppt/slides/_rels/slide204.xml.rels><?xml version="1.0" encoding="UTF-8" standalone="yes"?>
<Relationships xmlns="http://schemas.openxmlformats.org/package/2006/relationships"><Relationship Id="rId3" Type="http://schemas.openxmlformats.org/officeDocument/2006/relationships/hyperlink" Target="http://www.hersheys.com/cacaoreserve/" TargetMode="External"/><Relationship Id="rId2" Type="http://schemas.openxmlformats.org/officeDocument/2006/relationships/notesSlide" Target="../notesSlides/notesSlide117.xml"/><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205.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8.xml"/><Relationship Id="rId1" Type="http://schemas.openxmlformats.org/officeDocument/2006/relationships/slideLayout" Target="../slideLayouts/slideLayout181.xml"/><Relationship Id="rId4" Type="http://schemas.openxmlformats.org/officeDocument/2006/relationships/image" Target="../media/image109.png"/></Relationships>
</file>

<file path=ppt/slides/_rels/slide206.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19.xml"/><Relationship Id="rId1" Type="http://schemas.openxmlformats.org/officeDocument/2006/relationships/slideLayout" Target="../slideLayouts/slideLayout19.xml"/><Relationship Id="rId4" Type="http://schemas.openxmlformats.org/officeDocument/2006/relationships/image" Target="../media/image109.png"/></Relationships>
</file>

<file path=ppt/slides/_rels/slide207.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20.xml"/><Relationship Id="rId1" Type="http://schemas.openxmlformats.org/officeDocument/2006/relationships/slideLayout" Target="../slideLayouts/slideLayout19.xml"/><Relationship Id="rId4" Type="http://schemas.openxmlformats.org/officeDocument/2006/relationships/image" Target="../media/image109.png"/></Relationships>
</file>

<file path=ppt/slides/_rels/slide208.xml.rels><?xml version="1.0" encoding="UTF-8" standalone="yes"?>
<Relationships xmlns="http://schemas.openxmlformats.org/package/2006/relationships"><Relationship Id="rId3" Type="http://schemas.openxmlformats.org/officeDocument/2006/relationships/hyperlink" Target="http://www.thehersheycompany.com/news/release.asp?releaseID=901574" TargetMode="External"/><Relationship Id="rId2" Type="http://schemas.openxmlformats.org/officeDocument/2006/relationships/notesSlide" Target="../notesSlides/notesSlide121.xml"/><Relationship Id="rId1" Type="http://schemas.openxmlformats.org/officeDocument/2006/relationships/slideLayout" Target="../slideLayouts/slideLayout19.xml"/><Relationship Id="rId4" Type="http://schemas.openxmlformats.org/officeDocument/2006/relationships/image" Target="../media/image109.png"/></Relationships>
</file>

<file path=ppt/slides/_rels/slide209.xml.rels><?xml version="1.0" encoding="UTF-8" standalone="yes"?>
<Relationships xmlns="http://schemas.openxmlformats.org/package/2006/relationships"><Relationship Id="rId3" Type="http://schemas.openxmlformats.org/officeDocument/2006/relationships/hyperlink" Target="http://www.slashfood.com/2007/02/13/russell-stover-goes-upscale/" TargetMode="External"/><Relationship Id="rId2" Type="http://schemas.openxmlformats.org/officeDocument/2006/relationships/notesSlide" Target="../notesSlides/notesSlide122.xml"/><Relationship Id="rId1" Type="http://schemas.openxmlformats.org/officeDocument/2006/relationships/slideLayout" Target="../slideLayouts/slideLayout19.xml"/><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hyperlink" Target="http://news.bbc.co.uk/2/hi/uk_news/scotland/glasgow_and_west/7940393.stm" TargetMode="External"/><Relationship Id="rId2" Type="http://schemas.openxmlformats.org/officeDocument/2006/relationships/notesSlide" Target="../notesSlides/notesSlide21.xml"/><Relationship Id="rId1" Type="http://schemas.openxmlformats.org/officeDocument/2006/relationships/slideLayout" Target="../slideLayouts/slideLayout216.xml"/><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hyperlink" Target="http://www.slashfood.com/2007/02/13/russell-stover-goes-upscale/" TargetMode="External"/><Relationship Id="rId2" Type="http://schemas.openxmlformats.org/officeDocument/2006/relationships/notesSlide" Target="../notesSlides/notesSlide123.xml"/><Relationship Id="rId1" Type="http://schemas.openxmlformats.org/officeDocument/2006/relationships/slideLayout" Target="../slideLayouts/slideLayout19.xml"/><Relationship Id="rId4" Type="http://schemas.openxmlformats.org/officeDocument/2006/relationships/image" Target="../media/image111.png"/></Relationships>
</file>

<file path=ppt/slides/_rels/slide211.xml.rels><?xml version="1.0" encoding="UTF-8" standalone="yes"?>
<Relationships xmlns="http://schemas.openxmlformats.org/package/2006/relationships"><Relationship Id="rId3" Type="http://schemas.openxmlformats.org/officeDocument/2006/relationships/hyperlink" Target="http://profile.myspace.com/index.cfm?fuseaction=user.viewprofile&amp;friendID=127403281" TargetMode="External"/><Relationship Id="rId2" Type="http://schemas.openxmlformats.org/officeDocument/2006/relationships/notesSlide" Target="../notesSlides/notesSlide124.xml"/><Relationship Id="rId1" Type="http://schemas.openxmlformats.org/officeDocument/2006/relationships/slideLayout" Target="../slideLayouts/slideLayout19.xml"/><Relationship Id="rId4" Type="http://schemas.openxmlformats.org/officeDocument/2006/relationships/image" Target="../media/image112.png"/></Relationships>
</file>

<file path=ppt/slides/_rels/slide212.xml.rels><?xml version="1.0" encoding="UTF-8" standalone="yes"?>
<Relationships xmlns="http://schemas.openxmlformats.org/package/2006/relationships"><Relationship Id="rId3" Type="http://schemas.openxmlformats.org/officeDocument/2006/relationships/hyperlink" Target="http://www.seventypercent.com/chocop/bars_list.asp" TargetMode="External"/><Relationship Id="rId2" Type="http://schemas.openxmlformats.org/officeDocument/2006/relationships/notesSlide" Target="../notesSlides/notesSlide125.xml"/><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21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foodnavigator.com/Legislation/FDF-defends-industry-against-fat-tax-for-chocolate/?c=QcauhLNRE2A+PfG+s4JMQA==&amp;utm_source=newsletter_daily&amp;utm_medium=email&amp;utm_campaign=Newsletter+Daily"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23.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26.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227.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228.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29.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30.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31.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hyperlink" Target="http://findarticles.com/p/articles/mi_m4PRN/is_2008_Feb_14/ai_n24263172" TargetMode="External"/><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hyperlink" Target="http://ghirardelli.com/products/chocbars_intense_twilight.aspx"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ghirardelli.com/products/chocbars_intense_twilight.aspx" TargetMode="External"/><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243.xml.rels><?xml version="1.0" encoding="UTF-8" standalone="yes"?>
<Relationships xmlns="http://schemas.openxmlformats.org/package/2006/relationships"><Relationship Id="rId3" Type="http://schemas.openxmlformats.org/officeDocument/2006/relationships/hyperlink" Target="http://users.skynet.be/chocolat/uk/index.html" TargetMode="External"/><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246.xml.rels><?xml version="1.0" encoding="UTF-8" standalone="yes"?>
<Relationships xmlns="http://schemas.openxmlformats.org/package/2006/relationships"><Relationship Id="rId3" Type="http://schemas.openxmlformats.org/officeDocument/2006/relationships/hyperlink" Target="http://www.seventypercent.com/chocop/bars.asp" TargetMode="External"/><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2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hyperlink" Target="http://en.wikipedia.org/wiki/Ghirardelli" TargetMode="External"/><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59.xml"/><Relationship Id="rId1" Type="http://schemas.openxmlformats.org/officeDocument/2006/relationships/slideLayout" Target="../slideLayouts/slideLayout42.xml"/></Relationships>
</file>

<file path=ppt/slides/_rels/slide256.xml.rels><?xml version="1.0" encoding="UTF-8" standalone="yes"?>
<Relationships xmlns="http://schemas.openxmlformats.org/package/2006/relationships"><Relationship Id="rId3" Type="http://schemas.openxmlformats.org/officeDocument/2006/relationships/hyperlink" Target="http://en.wikipedia.org/wiki/Vodka_war" TargetMode="External"/><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2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hyperlink" Target="http://en.wikipedia.org/wiki/Vodka_war" TargetMode="External"/></Relationships>
</file>

<file path=ppt/slides/_rels/slide258.xml.rels><?xml version="1.0" encoding="UTF-8" standalone="yes"?>
<Relationships xmlns="http://schemas.openxmlformats.org/package/2006/relationships"><Relationship Id="rId3" Type="http://schemas.openxmlformats.org/officeDocument/2006/relationships/hyperlink" Target="http://news.bbc.co.uk/2/hi/europe/5332432.stm" TargetMode="External"/><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259.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3.xml"/><Relationship Id="rId1" Type="http://schemas.openxmlformats.org/officeDocument/2006/relationships/slideLayout" Target="../slideLayouts/slideLayout42.xml"/><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260.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4.xml"/><Relationship Id="rId1" Type="http://schemas.openxmlformats.org/officeDocument/2006/relationships/slideLayout" Target="../slideLayouts/slideLayout42.xml"/><Relationship Id="rId4" Type="http://schemas.openxmlformats.org/officeDocument/2006/relationships/image" Target="../media/image131.png"/></Relationships>
</file>

<file path=ppt/slides/_rels/slide261.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5.xml"/><Relationship Id="rId1" Type="http://schemas.openxmlformats.org/officeDocument/2006/relationships/slideLayout" Target="../slideLayouts/slideLayout42.xml"/><Relationship Id="rId4" Type="http://schemas.openxmlformats.org/officeDocument/2006/relationships/image" Target="../media/image132.png"/></Relationships>
</file>

<file path=ppt/slides/_rels/slide262.xml.rels><?xml version="1.0" encoding="UTF-8" standalone="yes"?>
<Relationships xmlns="http://schemas.openxmlformats.org/package/2006/relationships"><Relationship Id="rId3" Type="http://schemas.openxmlformats.org/officeDocument/2006/relationships/hyperlink" Target="http://www.duluthnewstribune.com/articles/index.cfm?id=29177&amp;section=Opinion" TargetMode="External"/><Relationship Id="rId2" Type="http://schemas.openxmlformats.org/officeDocument/2006/relationships/notesSlide" Target="../notesSlides/notesSlide166.xml"/><Relationship Id="rId1" Type="http://schemas.openxmlformats.org/officeDocument/2006/relationships/slideLayout" Target="../slideLayouts/slideLayout42.xml"/><Relationship Id="rId4" Type="http://schemas.openxmlformats.org/officeDocument/2006/relationships/image" Target="../media/image133.png"/></Relationships>
</file>

<file path=ppt/slides/_rels/slide263.xml.rels><?xml version="1.0" encoding="UTF-8" standalone="yes"?>
<Relationships xmlns="http://schemas.openxmlformats.org/package/2006/relationships"><Relationship Id="rId3" Type="http://schemas.openxmlformats.org/officeDocument/2006/relationships/hyperlink" Target="http://news.bbc.co.uk/2/hi/business/7322033.stm" TargetMode="External"/><Relationship Id="rId2" Type="http://schemas.openxmlformats.org/officeDocument/2006/relationships/notesSlide" Target="../notesSlides/notesSlide167.xml"/><Relationship Id="rId1" Type="http://schemas.openxmlformats.org/officeDocument/2006/relationships/slideLayout" Target="../slideLayouts/slideLayout54.xml"/><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Thirty_years_war"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news.bbc.co.uk/2/hi/business/8604851.st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hyperlink" Target="http://www.guardian.co.uk/uk/2003/jan/17/foodanddrink"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www.guardian.co.uk/uk/2003/jan/17/foodanddrink"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54.xml"/><Relationship Id="rId4" Type="http://schemas.openxmlformats.org/officeDocument/2006/relationships/hyperlink" Target="http://www.cadbury.co.uk/EN/CTB2003/about_chocolate/history_cadbury/"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hyperlink" Target="http://www.thisismoney.co.uk/investing-and-markets/article.html?in_article_id=440876&amp;in_page_id=3&amp;position=moretopstories" TargetMode="External"/><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hyperlink" Target="http://www.genevalunch.com/genevalunchrethink/2008/04/wrigleys-plus-b.html" TargetMode="External"/><Relationship Id="rId2" Type="http://schemas.openxmlformats.org/officeDocument/2006/relationships/notesSlide" Target="../notesSlides/notesSlide36.xml"/><Relationship Id="rId1" Type="http://schemas.openxmlformats.org/officeDocument/2006/relationships/slideLayout" Target="../slideLayouts/slideLayout54.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hyperlink" Target="http://www.just-food.com/article.aspx?ID=88892"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hyperlink" Target="http://www.just-food.com/article.aspx?ID=88892/"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4.xml"/><Relationship Id="rId1" Type="http://schemas.openxmlformats.org/officeDocument/2006/relationships/slideLayout" Target="../slideLayouts/slideLayout19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www.cnn.com/2003/WORLD/europe/01/16/chocolate.war/"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hyperlink" Target="http://www.chocolate-history.co.uk/chocolate-war.htm"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query.nytimes.com/gst/fullpage.html?res=9B01E1DF113EF937A15753C1A961958260&amp;sec=&amp;spon=&amp;pagewanted=all"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abcnews.go.com/Business/IndustryInfo/wireStory?id=3454145"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hyperlink" Target="http://abcnews.go.com/Business/IndustryInfo/wireStory?id=3454145"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hyperlink" Target="http://www.startribune.com/local/west/91286514.html?elr=KArksUUUoDEy3LGDiO7aiU"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Protected_geographical_indications_in_the_European_Union"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Protected_designation_of_origin" TargetMode="External"/><Relationship Id="rId2" Type="http://schemas.openxmlformats.org/officeDocument/2006/relationships/notesSlide" Target="../notesSlides/notesSlide51.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Protected_designation_of_origin"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hyperlink" Target="http://www.npr.org/templates/story/story.php?storyId=4975895"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hyperlink" Target="http://www.helleniccomserve.com/fetagreek.html"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hyperlink" Target="http://news.bbc.co.uk/2/hi/uk_news/england/north_yorkshire/6606779.stm"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hyperlink" Target="http://www.fornobravo.com/vera_pizza_napoletana/VPN_spec.html"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57.xml"/><Relationship Id="rId1" Type="http://schemas.openxmlformats.org/officeDocument/2006/relationships/slideLayout" Target="../slideLayouts/slideLayout88.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0.xml"/><Relationship Id="rId4" Type="http://schemas.openxmlformats.org/officeDocument/2006/relationships/hyperlink" Target="http://www.savilerowclub.com/annai/knit.ht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beknitted.blogspot.com/2004_08_01_beknitted_archive.html" TargetMode="External"/><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hyperlink" Target="http://www.d.umn.edu/cla/faculty/troufs/anthfood/afchocolate.html#title" TargetMode="External"/><Relationship Id="rId2" Type="http://schemas.openxmlformats.org/officeDocument/2006/relationships/notesSlide" Target="../notesSlides/notesSlide6.xml"/><Relationship Id="rId1" Type="http://schemas.openxmlformats.org/officeDocument/2006/relationships/slideLayout" Target="../slideLayouts/slideLayout20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58.xml"/><Relationship Id="rId1" Type="http://schemas.openxmlformats.org/officeDocument/2006/relationships/slideLayout" Target="../slideLayouts/slideLayout88.xml"/><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hyperlink" Target="http://news.nationalgeographic.com/news/2007/11/071112-chocolate.html" TargetMode="External"/><Relationship Id="rId2" Type="http://schemas.openxmlformats.org/officeDocument/2006/relationships/notesSlide" Target="../notesSlides/notesSlide7.xml"/><Relationship Id="rId1" Type="http://schemas.openxmlformats.org/officeDocument/2006/relationships/slideLayout" Target="../slideLayouts/slideLayout20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hyperlink" Target="http://www.davidsumberg.com/new_page_17.htm" TargetMode="External"/><Relationship Id="rId2" Type="http://schemas.openxmlformats.org/officeDocument/2006/relationships/notesSlide" Target="../notesSlides/notesSlide60.xml"/><Relationship Id="rId1" Type="http://schemas.openxmlformats.org/officeDocument/2006/relationships/slideLayout" Target="../slideLayouts/slideLayout101.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pbs.org/wgbh/nova/maya/worl_sans1.html#map" TargetMode="External"/><Relationship Id="rId2" Type="http://schemas.openxmlformats.org/officeDocument/2006/relationships/notesSlide" Target="../notesSlides/notesSlide8.xml"/><Relationship Id="rId1" Type="http://schemas.openxmlformats.org/officeDocument/2006/relationships/slideLayout" Target="../slideLayouts/slideLayout204.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mrkland.com/fun/xocoatl/bars.ht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mrkland.com/fun/xocoatl/#SEL" TargetMode="External"/><Relationship Id="rId2" Type="http://schemas.openxmlformats.org/officeDocument/2006/relationships/hyperlink" Target="http://www.mrkland.com/fun/xocoatl/barlist.htm" TargetMode="External"/><Relationship Id="rId1" Type="http://schemas.openxmlformats.org/officeDocument/2006/relationships/slideLayout" Target="../slideLayouts/slideLayout2.xml"/><Relationship Id="rId5" Type="http://schemas.openxmlformats.org/officeDocument/2006/relationships/hyperlink" Target="http://www.xocoatl.org/bars.htm" TargetMode="External"/><Relationship Id="rId4" Type="http://schemas.openxmlformats.org/officeDocument/2006/relationships/hyperlink" Target="http://www.mrkland.com/fun/xocoatl/bars.htm"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foodnavigator.com/Financial-Industry/Cargill-shows-confidence-in-chocolate-with-16m-investment/?c=QcauhLNRE2CrO53iyC9juA==&amp;utm_source=newsletter_daily&amp;utm_medium=email&amp;utm_campaign=Newsletter+Daily" TargetMode="External"/><Relationship Id="rId2" Type="http://schemas.openxmlformats.org/officeDocument/2006/relationships/notesSlide" Target="../notesSlides/notesSlide61.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hyperlink" Target="http://www.guardian.co.uk/uk_news/story/0,3604,876445,00.html" TargetMode="External"/><Relationship Id="rId2" Type="http://schemas.openxmlformats.org/officeDocument/2006/relationships/hyperlink" Target="http://www.davidsumberg.com/new_page_17.htm" TargetMode="External"/><Relationship Id="rId1" Type="http://schemas.openxmlformats.org/officeDocument/2006/relationships/slideLayout" Target="../slideLayouts/slideLayout2.xml"/><Relationship Id="rId4" Type="http://schemas.openxmlformats.org/officeDocument/2006/relationships/hyperlink" Target="http://en.wikipedia.org/wiki/Big_Chocolate"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mrkland.com/fun/xocoatl/barlist.htm"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0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sp>
        <p:nvSpPr>
          <p:cNvPr id="10243" name="Rectangle 3"/>
          <p:cNvSpPr>
            <a:spLocks noChangeArrowheads="1"/>
          </p:cNvSpPr>
          <p:nvPr/>
        </p:nvSpPr>
        <p:spPr bwMode="auto">
          <a:xfrm>
            <a:off x="814388" y="1899547"/>
            <a:ext cx="7491412" cy="4105739"/>
          </a:xfrm>
          <a:prstGeom prst="rect">
            <a:avLst/>
          </a:prstGeom>
          <a:noFill/>
          <a:ln w="9525">
            <a:noFill/>
            <a:miter lim="800000"/>
            <a:headEnd/>
            <a:tailEnd/>
          </a:ln>
        </p:spPr>
        <p:txBody>
          <a:bodyPr wrap="square">
            <a:spAutoFit/>
          </a:bodyPr>
          <a:lstStyle/>
          <a:p>
            <a:pPr>
              <a:lnSpc>
                <a:spcPct val="160000"/>
              </a:lnSpc>
              <a:spcBef>
                <a:spcPct val="0"/>
              </a:spcBef>
            </a:pPr>
            <a:r>
              <a:rPr lang="en-US" sz="4800" dirty="0" smtClean="0">
                <a:solidFill>
                  <a:srgbClr val="FFFFFF"/>
                </a:solidFill>
                <a:latin typeface="Times" pitchFamily="18" charset="0"/>
              </a:rPr>
              <a:t>First</a:t>
            </a:r>
          </a:p>
          <a:p>
            <a:pPr>
              <a:spcBef>
                <a:spcPct val="0"/>
              </a:spcBef>
            </a:pPr>
            <a:r>
              <a:rPr lang="en-US" sz="9600" i="1" dirty="0" smtClean="0">
                <a:solidFill>
                  <a:srgbClr val="FFFFFF"/>
                </a:solidFill>
                <a:latin typeface="Times" pitchFamily="18" charset="0"/>
              </a:rPr>
              <a:t>The News</a:t>
            </a:r>
          </a:p>
          <a:p>
            <a:pPr>
              <a:spcBef>
                <a:spcPct val="0"/>
              </a:spcBef>
            </a:pPr>
            <a:r>
              <a:rPr lang="en-US" sz="4400" i="1" dirty="0" smtClean="0">
                <a:solidFill>
                  <a:srgbClr val="FFFFFF"/>
                </a:solidFill>
                <a:latin typeface="Times" pitchFamily="18" charset="0"/>
              </a:rPr>
              <a:t>and a little</a:t>
            </a:r>
          </a:p>
          <a:p>
            <a:pPr>
              <a:spcBef>
                <a:spcPct val="0"/>
              </a:spcBef>
            </a:pPr>
            <a:r>
              <a:rPr lang="en-US" sz="4400" i="1" dirty="0" err="1" smtClean="0">
                <a:solidFill>
                  <a:srgbClr val="FFFFFF"/>
                </a:solidFill>
                <a:latin typeface="Times" pitchFamily="18" charset="0"/>
              </a:rPr>
              <a:t>chocolately</a:t>
            </a:r>
            <a:r>
              <a:rPr lang="en-US" sz="4400" i="1" dirty="0" smtClean="0">
                <a:solidFill>
                  <a:srgbClr val="FFFFFF"/>
                </a:solidFill>
                <a:latin typeface="Times" pitchFamily="18" charset="0"/>
              </a:rPr>
              <a:t> background</a:t>
            </a:r>
            <a:endParaRPr lang="en-US" sz="4400" i="1" dirty="0">
              <a:solidFill>
                <a:srgbClr val="FFFFFF"/>
              </a:solidFill>
              <a:latin typeface="Times"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75967" y="6481215"/>
            <a:ext cx="6572633"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http://news.nationalgeographic.com/news/2009/02/090202-ancient-chocolate.html?source=rss</a:t>
            </a:r>
            <a:endParaRPr lang="en-US" b="0" dirty="0">
              <a:solidFill>
                <a:srgbClr val="FFFFFF"/>
              </a:solidFill>
              <a:latin typeface="Arial" charset="0"/>
            </a:endParaRPr>
          </a:p>
        </p:txBody>
      </p:sp>
      <p:pic>
        <p:nvPicPr>
          <p:cNvPr id="6146" name="Picture 2"/>
          <p:cNvPicPr>
            <a:picLocks noChangeAspect="1" noChangeArrowheads="1"/>
          </p:cNvPicPr>
          <p:nvPr/>
        </p:nvPicPr>
        <p:blipFill>
          <a:blip r:embed="rId4" cstate="print"/>
          <a:srcRect/>
          <a:stretch>
            <a:fillRect/>
          </a:stretch>
        </p:blipFill>
        <p:spPr bwMode="auto">
          <a:xfrm>
            <a:off x="1143000" y="457200"/>
            <a:ext cx="6831224" cy="5943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Madagascar Dark Chocolate 75%</a:t>
            </a:r>
            <a:endParaRPr lang="en-US" sz="1600" dirty="0">
              <a:solidFill>
                <a:srgbClr val="895623"/>
              </a:solidFill>
            </a:endParaRPr>
          </a:p>
          <a:p>
            <a:pPr>
              <a:spcBef>
                <a:spcPct val="50000"/>
              </a:spcBef>
            </a:pPr>
            <a:endParaRPr lang="en-US" sz="900" dirty="0">
              <a:solidFill>
                <a:srgbClr val="895623"/>
              </a:solidFill>
            </a:endParaRPr>
          </a:p>
          <a:p>
            <a:pPr>
              <a:spcBef>
                <a:spcPct val="50000"/>
              </a:spcBef>
            </a:pPr>
            <a:r>
              <a:rPr lang="en-US" sz="1400" dirty="0" err="1">
                <a:solidFill>
                  <a:srgbClr val="895623"/>
                </a:solidFill>
              </a:rPr>
              <a:t>Hachez</a:t>
            </a:r>
            <a:r>
              <a:rPr lang="en-US" sz="1400" dirty="0">
                <a:solidFill>
                  <a:srgbClr val="895623"/>
                </a:solidFill>
              </a:rPr>
              <a:t> 88% "Premier Cru" with Cocoa Nibs Bar</a:t>
            </a:r>
          </a:p>
          <a:p>
            <a:pPr>
              <a:spcBef>
                <a:spcPct val="50000"/>
              </a:spcBef>
            </a:pPr>
            <a:r>
              <a:rPr lang="en-US" sz="900" dirty="0">
                <a:solidFill>
                  <a:srgbClr val="895623"/>
                </a:solidFill>
              </a:rPr>
              <a:t>Net wt. 3.5oz/100g. </a:t>
            </a:r>
          </a:p>
          <a:p>
            <a:pPr>
              <a:spcBef>
                <a:spcPct val="50000"/>
              </a:spcBef>
            </a:pPr>
            <a:r>
              <a:rPr lang="en-US" sz="900" dirty="0">
                <a:solidFill>
                  <a:srgbClr val="895623"/>
                </a:solidFill>
              </a:rPr>
              <a:t>$4.49 (27 April 2008)</a:t>
            </a:r>
          </a:p>
        </p:txBody>
      </p:sp>
      <p:pic>
        <p:nvPicPr>
          <p:cNvPr id="67587" name="Picture 3"/>
          <p:cNvPicPr>
            <a:picLocks noChangeAspect="1" noChangeArrowheads="1"/>
          </p:cNvPicPr>
          <p:nvPr/>
        </p:nvPicPr>
        <p:blipFill>
          <a:blip r:embed="rId3" cstate="print"/>
          <a:srcRect/>
          <a:stretch>
            <a:fillRect/>
          </a:stretch>
        </p:blipFill>
        <p:spPr bwMode="auto">
          <a:xfrm>
            <a:off x="2190750" y="1047750"/>
            <a:ext cx="4762500"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Spain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2209800" y="1028700"/>
            <a:ext cx="4762500" cy="4762500"/>
          </a:xfrm>
          <a:prstGeom prst="rect">
            <a:avLst/>
          </a:prstGeom>
          <a:noFill/>
          <a:ln w="9525">
            <a:noFill/>
            <a:miter lim="800000"/>
            <a:headEnd/>
            <a:tailEnd/>
          </a:ln>
        </p:spPr>
      </p:pic>
      <p:sp>
        <p:nvSpPr>
          <p:cNvPr id="69635" name="Rectangle 4"/>
          <p:cNvSpPr>
            <a:spLocks noChangeArrowheads="1"/>
          </p:cNvSpPr>
          <p:nvPr/>
        </p:nvSpPr>
        <p:spPr bwMode="auto">
          <a:xfrm>
            <a:off x="914400" y="5667375"/>
            <a:ext cx="7315200" cy="1160463"/>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Chocovic 71% Guyave</a:t>
            </a:r>
            <a:endParaRPr lang="en-US" sz="900" dirty="0">
              <a:solidFill>
                <a:srgbClr val="895623"/>
              </a:solidFill>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cstate="print"/>
          <a:srcRect/>
          <a:stretch>
            <a:fillRect/>
          </a:stretch>
        </p:blipFill>
        <p:spPr bwMode="auto">
          <a:xfrm>
            <a:off x="1057275" y="457200"/>
            <a:ext cx="7019925"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Ireland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3" cstate="print"/>
          <a:srcRect/>
          <a:stretch>
            <a:fillRect/>
          </a:stretch>
        </p:blipFill>
        <p:spPr bwMode="auto">
          <a:xfrm>
            <a:off x="1981200" y="2052638"/>
            <a:ext cx="1562100" cy="3190875"/>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152400" y="2057400"/>
            <a:ext cx="1562100" cy="3219450"/>
          </a:xfrm>
          <a:prstGeom prst="rect">
            <a:avLst/>
          </a:prstGeom>
          <a:noFill/>
          <a:ln w="9525">
            <a:noFill/>
            <a:miter lim="800000"/>
            <a:headEnd/>
            <a:tailEnd/>
          </a:ln>
        </p:spPr>
      </p:pic>
      <p:pic>
        <p:nvPicPr>
          <p:cNvPr id="72711" name="Picture 7"/>
          <p:cNvPicPr>
            <a:picLocks noChangeAspect="1" noChangeArrowheads="1"/>
          </p:cNvPicPr>
          <p:nvPr/>
        </p:nvPicPr>
        <p:blipFill>
          <a:blip r:embed="rId5" cstate="print"/>
          <a:srcRect/>
          <a:stretch>
            <a:fillRect/>
          </a:stretch>
        </p:blipFill>
        <p:spPr bwMode="auto">
          <a:xfrm>
            <a:off x="962025" y="152400"/>
            <a:ext cx="1552575" cy="1790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cstate="print"/>
          <a:srcRect/>
          <a:stretch>
            <a:fillRect/>
          </a:stretch>
        </p:blipFill>
        <p:spPr bwMode="auto">
          <a:xfrm>
            <a:off x="3771900" y="2057400"/>
            <a:ext cx="1562100" cy="3200400"/>
          </a:xfrm>
          <a:prstGeom prst="rect">
            <a:avLst/>
          </a:prstGeom>
          <a:noFill/>
          <a:ln w="9525">
            <a:noFill/>
            <a:miter lim="800000"/>
            <a:headEnd/>
            <a:tailEnd/>
          </a:ln>
        </p:spPr>
      </p:pic>
      <p:pic>
        <p:nvPicPr>
          <p:cNvPr id="407555" name="Picture 3"/>
          <p:cNvPicPr>
            <a:picLocks noChangeAspect="1" noChangeArrowheads="1"/>
          </p:cNvPicPr>
          <p:nvPr/>
        </p:nvPicPr>
        <p:blipFill>
          <a:blip r:embed="rId4" cstate="print"/>
          <a:srcRect/>
          <a:stretch>
            <a:fillRect/>
          </a:stretch>
        </p:blipFill>
        <p:spPr bwMode="auto">
          <a:xfrm>
            <a:off x="1981200" y="2052638"/>
            <a:ext cx="1562100" cy="3190875"/>
          </a:xfrm>
          <a:prstGeom prst="rect">
            <a:avLst/>
          </a:prstGeom>
          <a:noFill/>
          <a:ln w="9525">
            <a:noFill/>
            <a:miter lim="800000"/>
            <a:headEnd/>
            <a:tailEnd/>
          </a:ln>
        </p:spPr>
      </p:pic>
      <p:pic>
        <p:nvPicPr>
          <p:cNvPr id="407556" name="Picture 4"/>
          <p:cNvPicPr>
            <a:picLocks noChangeAspect="1" noChangeArrowheads="1"/>
          </p:cNvPicPr>
          <p:nvPr/>
        </p:nvPicPr>
        <p:blipFill>
          <a:blip r:embed="rId5" cstate="print"/>
          <a:srcRect/>
          <a:stretch>
            <a:fillRect/>
          </a:stretch>
        </p:blipFill>
        <p:spPr bwMode="auto">
          <a:xfrm>
            <a:off x="152400" y="2057400"/>
            <a:ext cx="1562100" cy="3219450"/>
          </a:xfrm>
          <a:prstGeom prst="rect">
            <a:avLst/>
          </a:prstGeom>
          <a:noFill/>
          <a:ln w="9525">
            <a:noFill/>
            <a:miter lim="800000"/>
            <a:headEnd/>
            <a:tailEnd/>
          </a:ln>
        </p:spPr>
      </p:pic>
      <p:pic>
        <p:nvPicPr>
          <p:cNvPr id="407557" name="Picture 5"/>
          <p:cNvPicPr>
            <a:picLocks noChangeAspect="1" noChangeArrowheads="1"/>
          </p:cNvPicPr>
          <p:nvPr/>
        </p:nvPicPr>
        <p:blipFill>
          <a:blip r:embed="rId6" cstate="print"/>
          <a:srcRect/>
          <a:stretch>
            <a:fillRect/>
          </a:stretch>
        </p:blipFill>
        <p:spPr bwMode="auto">
          <a:xfrm>
            <a:off x="5638800" y="2057400"/>
            <a:ext cx="1562100" cy="3152775"/>
          </a:xfrm>
          <a:prstGeom prst="rect">
            <a:avLst/>
          </a:prstGeom>
          <a:noFill/>
          <a:ln w="9525">
            <a:noFill/>
            <a:miter lim="800000"/>
            <a:headEnd/>
            <a:tailEnd/>
          </a:ln>
        </p:spPr>
      </p:pic>
      <p:pic>
        <p:nvPicPr>
          <p:cNvPr id="407558" name="Picture 6"/>
          <p:cNvPicPr>
            <a:picLocks noChangeAspect="1" noChangeArrowheads="1"/>
          </p:cNvPicPr>
          <p:nvPr/>
        </p:nvPicPr>
        <p:blipFill>
          <a:blip r:embed="rId7" cstate="print"/>
          <a:srcRect/>
          <a:stretch>
            <a:fillRect/>
          </a:stretch>
        </p:blipFill>
        <p:spPr bwMode="auto">
          <a:xfrm>
            <a:off x="7439025" y="2057400"/>
            <a:ext cx="1552575" cy="3167063"/>
          </a:xfrm>
          <a:prstGeom prst="rect">
            <a:avLst/>
          </a:prstGeom>
          <a:noFill/>
          <a:ln w="9525">
            <a:noFill/>
            <a:miter lim="800000"/>
            <a:headEnd/>
            <a:tailEnd/>
          </a:ln>
        </p:spPr>
      </p:pic>
      <p:pic>
        <p:nvPicPr>
          <p:cNvPr id="407559" name="Picture 7"/>
          <p:cNvPicPr>
            <a:picLocks noChangeAspect="1" noChangeArrowheads="1"/>
          </p:cNvPicPr>
          <p:nvPr/>
        </p:nvPicPr>
        <p:blipFill>
          <a:blip r:embed="rId8" cstate="print"/>
          <a:srcRect/>
          <a:stretch>
            <a:fillRect/>
          </a:stretch>
        </p:blipFill>
        <p:spPr bwMode="auto">
          <a:xfrm>
            <a:off x="962025" y="152400"/>
            <a:ext cx="1552575" cy="1790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1654" name="Picture 6"/>
          <p:cNvPicPr>
            <a:picLocks noChangeAspect="1" noChangeArrowheads="1"/>
          </p:cNvPicPr>
          <p:nvPr/>
        </p:nvPicPr>
        <p:blipFill>
          <a:blip r:embed="rId3" cstate="print"/>
          <a:srcRect/>
          <a:stretch>
            <a:fillRect/>
          </a:stretch>
        </p:blipFill>
        <p:spPr bwMode="auto">
          <a:xfrm>
            <a:off x="7439025" y="2057400"/>
            <a:ext cx="1552575" cy="3167063"/>
          </a:xfrm>
          <a:prstGeom prst="rect">
            <a:avLst/>
          </a:prstGeom>
          <a:noFill/>
          <a:ln w="9525">
            <a:noFill/>
            <a:miter lim="800000"/>
            <a:headEnd/>
            <a:tailEnd/>
          </a:ln>
        </p:spPr>
      </p:pic>
      <p:pic>
        <p:nvPicPr>
          <p:cNvPr id="411655" name="Picture 7"/>
          <p:cNvPicPr>
            <a:picLocks noChangeAspect="1" noChangeArrowheads="1"/>
          </p:cNvPicPr>
          <p:nvPr/>
        </p:nvPicPr>
        <p:blipFill>
          <a:blip r:embed="rId4" cstate="print"/>
          <a:srcRect/>
          <a:stretch>
            <a:fillRect/>
          </a:stretch>
        </p:blipFill>
        <p:spPr bwMode="auto">
          <a:xfrm>
            <a:off x="962025" y="152400"/>
            <a:ext cx="1552575" cy="1790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Denmark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cstate="print"/>
          <a:srcRect/>
          <a:stretch>
            <a:fillRect/>
          </a:stretch>
        </p:blipFill>
        <p:spPr bwMode="auto">
          <a:xfrm>
            <a:off x="3133725" y="1047750"/>
            <a:ext cx="2962275" cy="4762500"/>
          </a:xfrm>
          <a:prstGeom prst="rect">
            <a:avLst/>
          </a:prstGeom>
          <a:noFill/>
          <a:ln w="9525">
            <a:noFill/>
            <a:miter lim="800000"/>
            <a:headEnd/>
            <a:tailEnd/>
          </a:ln>
        </p:spPr>
      </p:pic>
      <p:pic>
        <p:nvPicPr>
          <p:cNvPr id="74755" name="Picture 4"/>
          <p:cNvPicPr>
            <a:picLocks noChangeAspect="1" noChangeArrowheads="1"/>
          </p:cNvPicPr>
          <p:nvPr/>
        </p:nvPicPr>
        <p:blipFill>
          <a:blip r:embed="rId4" cstate="print"/>
          <a:srcRect/>
          <a:stretch>
            <a:fillRect/>
          </a:stretch>
        </p:blipFill>
        <p:spPr bwMode="auto">
          <a:xfrm>
            <a:off x="400050" y="1066800"/>
            <a:ext cx="2800350" cy="4762500"/>
          </a:xfrm>
          <a:prstGeom prst="rect">
            <a:avLst/>
          </a:prstGeom>
          <a:noFill/>
          <a:ln w="9525">
            <a:noFill/>
            <a:miter lim="800000"/>
            <a:headEnd/>
            <a:tailEnd/>
          </a:ln>
        </p:spPr>
      </p:pic>
      <p:pic>
        <p:nvPicPr>
          <p:cNvPr id="74757" name="Picture 8"/>
          <p:cNvPicPr>
            <a:picLocks noChangeAspect="1" noChangeArrowheads="1"/>
          </p:cNvPicPr>
          <p:nvPr/>
        </p:nvPicPr>
        <p:blipFill>
          <a:blip r:embed="rId5" cstate="print"/>
          <a:srcRect/>
          <a:stretch>
            <a:fillRect/>
          </a:stretch>
        </p:blipFill>
        <p:spPr bwMode="auto">
          <a:xfrm>
            <a:off x="1295400" y="457200"/>
            <a:ext cx="1143000" cy="447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pic>
        <p:nvPicPr>
          <p:cNvPr id="10242" name="Picture 2"/>
          <p:cNvPicPr>
            <a:picLocks noChangeAspect="1" noChangeArrowheads="1"/>
          </p:cNvPicPr>
          <p:nvPr/>
        </p:nvPicPr>
        <p:blipFill>
          <a:blip r:embed="rId3" cstate="print"/>
          <a:srcRect/>
          <a:stretch>
            <a:fillRect/>
          </a:stretch>
        </p:blipFill>
        <p:spPr bwMode="auto">
          <a:xfrm>
            <a:off x="914400" y="457200"/>
            <a:ext cx="7437446" cy="5943600"/>
          </a:xfrm>
          <a:prstGeom prst="rect">
            <a:avLst/>
          </a:prstGeom>
          <a:noFill/>
          <a:ln w="9525">
            <a:noFill/>
            <a:miter lim="800000"/>
            <a:headEnd/>
            <a:tailEnd/>
          </a:ln>
          <a:effectLst/>
        </p:spPr>
      </p:pic>
      <p:sp>
        <p:nvSpPr>
          <p:cNvPr id="8" name="5-Point Star 7"/>
          <p:cNvSpPr/>
          <p:nvPr/>
        </p:nvSpPr>
        <p:spPr bwMode="auto">
          <a:xfrm>
            <a:off x="6553200" y="5029200"/>
            <a:ext cx="457200" cy="45720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9" name="5-Point Star 8"/>
          <p:cNvSpPr/>
          <p:nvPr/>
        </p:nvSpPr>
        <p:spPr bwMode="auto">
          <a:xfrm>
            <a:off x="2667000" y="1233714"/>
            <a:ext cx="457200" cy="45720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3" name="Rectangle 12"/>
          <p:cNvSpPr/>
          <p:nvPr/>
        </p:nvSpPr>
        <p:spPr>
          <a:xfrm>
            <a:off x="5518313" y="4403669"/>
            <a:ext cx="2529859" cy="701731"/>
          </a:xfrm>
          <a:prstGeom prst="rect">
            <a:avLst/>
          </a:prstGeom>
        </p:spPr>
        <p:txBody>
          <a:bodyPr wrap="none">
            <a:spAutoFit/>
          </a:bodyPr>
          <a:lstStyle/>
          <a:p>
            <a:r>
              <a:rPr lang="en-US" sz="1800" dirty="0" smtClean="0">
                <a:solidFill>
                  <a:srgbClr val="FFFFFF"/>
                </a:solidFill>
              </a:rPr>
              <a:t>Puerto Escondido,</a:t>
            </a:r>
          </a:p>
          <a:p>
            <a:r>
              <a:rPr lang="en-US" sz="1800" dirty="0" smtClean="0">
                <a:solidFill>
                  <a:srgbClr val="FFFFFF"/>
                </a:solidFill>
              </a:rPr>
              <a:t>Honduras</a:t>
            </a:r>
            <a:endParaRPr lang="en-US" sz="1800" dirty="0">
              <a:solidFill>
                <a:srgbClr val="FFFFFF"/>
              </a:solidFill>
            </a:endParaRPr>
          </a:p>
        </p:txBody>
      </p:sp>
      <p:sp>
        <p:nvSpPr>
          <p:cNvPr id="15" name="Rectangle 14"/>
          <p:cNvSpPr/>
          <p:nvPr/>
        </p:nvSpPr>
        <p:spPr>
          <a:xfrm>
            <a:off x="965263" y="669869"/>
            <a:ext cx="1930337" cy="701731"/>
          </a:xfrm>
          <a:prstGeom prst="rect">
            <a:avLst/>
          </a:prstGeom>
        </p:spPr>
        <p:txBody>
          <a:bodyPr wrap="none">
            <a:spAutoFit/>
          </a:bodyPr>
          <a:lstStyle/>
          <a:p>
            <a:r>
              <a:rPr lang="en-US" sz="1800" dirty="0" smtClean="0">
                <a:solidFill>
                  <a:srgbClr val="FFFFFF"/>
                </a:solidFill>
              </a:rPr>
              <a:t>Albuquerque,</a:t>
            </a:r>
          </a:p>
          <a:p>
            <a:r>
              <a:rPr lang="en-US" sz="1800" dirty="0" smtClean="0">
                <a:solidFill>
                  <a:srgbClr val="FFFFFF"/>
                </a:solidFill>
              </a:rPr>
              <a:t>New Mexico</a:t>
            </a:r>
            <a:endParaRPr lang="en-US" sz="1800" dirty="0">
              <a:solidFill>
                <a:srgbClr val="FFFFFF"/>
              </a:solidFill>
            </a:endParaRPr>
          </a:p>
        </p:txBody>
      </p:sp>
      <p:sp>
        <p:nvSpPr>
          <p:cNvPr id="16" name="Rectangle 15"/>
          <p:cNvSpPr/>
          <p:nvPr/>
        </p:nvSpPr>
        <p:spPr>
          <a:xfrm>
            <a:off x="6172200" y="5515428"/>
            <a:ext cx="2238113" cy="369332"/>
          </a:xfrm>
          <a:prstGeom prst="rect">
            <a:avLst/>
          </a:prstGeom>
        </p:spPr>
        <p:txBody>
          <a:bodyPr wrap="none">
            <a:spAutoFit/>
          </a:bodyPr>
          <a:lstStyle/>
          <a:p>
            <a:r>
              <a:rPr lang="en-US" sz="1800" dirty="0" smtClean="0">
                <a:solidFill>
                  <a:srgbClr val="FFFFFF"/>
                </a:solidFill>
              </a:rPr>
              <a:t>1100 – 800 B.C.</a:t>
            </a:r>
            <a:endParaRPr lang="en-US" sz="1800" dirty="0">
              <a:solidFill>
                <a:srgbClr val="FFFFFF"/>
              </a:solidFill>
            </a:endParaRPr>
          </a:p>
        </p:txBody>
      </p:sp>
      <p:sp>
        <p:nvSpPr>
          <p:cNvPr id="17" name="Rectangle 16"/>
          <p:cNvSpPr/>
          <p:nvPr/>
        </p:nvSpPr>
        <p:spPr>
          <a:xfrm>
            <a:off x="838200" y="1676400"/>
            <a:ext cx="2597186" cy="369332"/>
          </a:xfrm>
          <a:prstGeom prst="rect">
            <a:avLst/>
          </a:prstGeom>
        </p:spPr>
        <p:txBody>
          <a:bodyPr wrap="none">
            <a:spAutoFit/>
          </a:bodyPr>
          <a:lstStyle/>
          <a:p>
            <a:r>
              <a:rPr lang="en-US" sz="1800" dirty="0" smtClean="0">
                <a:solidFill>
                  <a:srgbClr val="FFFFFF"/>
                </a:solidFill>
              </a:rPr>
              <a:t>A.D. 1000. – 1125</a:t>
            </a:r>
            <a:endParaRPr lang="en-US" sz="1800" dirty="0">
              <a:solidFill>
                <a:srgbClr val="FFFFFF"/>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1371600" y="3657600"/>
            <a:ext cx="6438900" cy="82391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England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6802" name="Picture 5"/>
          <p:cNvPicPr>
            <a:picLocks noChangeAspect="1" noChangeArrowheads="1"/>
          </p:cNvPicPr>
          <p:nvPr/>
        </p:nvPicPr>
        <p:blipFill>
          <a:blip r:embed="rId3" cstate="print"/>
          <a:srcRect/>
          <a:stretch>
            <a:fillRect/>
          </a:stretch>
        </p:blipFill>
        <p:spPr bwMode="auto">
          <a:xfrm>
            <a:off x="1704975" y="1952625"/>
            <a:ext cx="5734050" cy="2952750"/>
          </a:xfrm>
          <a:prstGeom prst="rect">
            <a:avLst/>
          </a:prstGeom>
          <a:noFill/>
          <a:ln w="9525">
            <a:noFill/>
            <a:miter lim="800000"/>
            <a:headEnd/>
            <a:tailEnd/>
          </a:ln>
        </p:spPr>
      </p:pic>
      <p:sp>
        <p:nvSpPr>
          <p:cNvPr id="76803" name="Text Box 6"/>
          <p:cNvSpPr txBox="1">
            <a:spLocks noChangeArrowheads="1"/>
          </p:cNvSpPr>
          <p:nvPr/>
        </p:nvSpPr>
        <p:spPr bwMode="auto">
          <a:xfrm>
            <a:off x="1801813" y="6430963"/>
            <a:ext cx="5513387" cy="274637"/>
          </a:xfrm>
          <a:prstGeom prst="rect">
            <a:avLst/>
          </a:prstGeom>
          <a:noFill/>
          <a:ln w="9525">
            <a:noFill/>
            <a:miter lim="800000"/>
            <a:headEnd/>
            <a:tailEnd/>
          </a:ln>
        </p:spPr>
        <p:txBody>
          <a:bodyPr wrap="none">
            <a:spAutoFit/>
          </a:bodyPr>
          <a:lstStyle/>
          <a:p>
            <a:r>
              <a:rPr lang="en-US">
                <a:latin typeface="Arial" charset="0"/>
                <a:hlinkClick r:id="rId4"/>
              </a:rPr>
              <a:t>http://www.cadbury.co.uk/EN/CTB2003/about_chocolate/history_cadbury/</a:t>
            </a:r>
            <a:endParaRPr lang="en-US">
              <a:latin typeface="Arial"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589213" y="6477000"/>
            <a:ext cx="3962400" cy="274638"/>
          </a:xfrm>
          <a:prstGeom prst="rect">
            <a:avLst/>
          </a:prstGeom>
          <a:noFill/>
          <a:ln w="9525">
            <a:noFill/>
            <a:miter lim="800000"/>
            <a:headEnd/>
            <a:tailEnd/>
          </a:ln>
        </p:spPr>
        <p:txBody>
          <a:bodyPr wrap="none">
            <a:spAutoFit/>
          </a:bodyPr>
          <a:lstStyle/>
          <a:p>
            <a:r>
              <a:rPr lang="en-US" b="0">
                <a:solidFill>
                  <a:srgbClr val="895623"/>
                </a:solidFill>
                <a:latin typeface="Arial" charset="0"/>
                <a:hlinkClick r:id="rId3"/>
              </a:rPr>
              <a:t>http://members.shaw.ca/b.bogdan/caramilk/cadbury.htm</a:t>
            </a:r>
            <a:endParaRPr lang="en-US" b="0">
              <a:solidFill>
                <a:srgbClr val="895623"/>
              </a:solidFill>
              <a:latin typeface="Arial" charset="0"/>
            </a:endParaRPr>
          </a:p>
        </p:txBody>
      </p:sp>
      <p:pic>
        <p:nvPicPr>
          <p:cNvPr id="77827" name="Picture 4"/>
          <p:cNvPicPr>
            <a:picLocks noChangeAspect="1" noChangeArrowheads="1"/>
          </p:cNvPicPr>
          <p:nvPr/>
        </p:nvPicPr>
        <p:blipFill>
          <a:blip r:embed="rId4" cstate="print"/>
          <a:srcRect/>
          <a:stretch>
            <a:fillRect/>
          </a:stretch>
        </p:blipFill>
        <p:spPr bwMode="auto">
          <a:xfrm>
            <a:off x="2952750" y="2576513"/>
            <a:ext cx="3238500" cy="1704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298950" y="6521450"/>
            <a:ext cx="546100" cy="336550"/>
          </a:xfrm>
          <a:prstGeom prst="rect">
            <a:avLst/>
          </a:prstGeom>
          <a:noFill/>
          <a:ln w="9525">
            <a:noFill/>
            <a:miter lim="800000"/>
            <a:headEnd/>
            <a:tailEnd/>
          </a:ln>
        </p:spPr>
        <p:txBody>
          <a:bodyPr wrap="none">
            <a:spAutoFit/>
          </a:bodyPr>
          <a:lstStyle/>
          <a:p>
            <a:r>
              <a:rPr lang="en-US" sz="1600" b="0">
                <a:solidFill>
                  <a:schemeClr val="bg1"/>
                </a:solidFill>
              </a:rPr>
              <a:t>xxx</a:t>
            </a:r>
          </a:p>
        </p:txBody>
      </p:sp>
      <p:pic>
        <p:nvPicPr>
          <p:cNvPr id="78851" name="Picture 3"/>
          <p:cNvPicPr>
            <a:picLocks noChangeAspect="1" noChangeArrowheads="1"/>
          </p:cNvPicPr>
          <p:nvPr/>
        </p:nvPicPr>
        <p:blipFill>
          <a:blip r:embed="rId3" cstate="print"/>
          <a:srcRect/>
          <a:stretch>
            <a:fillRect/>
          </a:stretch>
        </p:blipFill>
        <p:spPr bwMode="auto">
          <a:xfrm>
            <a:off x="914400" y="228600"/>
            <a:ext cx="6172200" cy="3186113"/>
          </a:xfrm>
          <a:prstGeom prst="rect">
            <a:avLst/>
          </a:prstGeom>
          <a:noFill/>
          <a:ln w="9525">
            <a:noFill/>
            <a:miter lim="800000"/>
            <a:headEnd/>
            <a:tailEnd/>
          </a:ln>
        </p:spPr>
      </p:pic>
      <p:pic>
        <p:nvPicPr>
          <p:cNvPr id="78852" name="Picture 4"/>
          <p:cNvPicPr>
            <a:picLocks noChangeAspect="1" noChangeArrowheads="1"/>
          </p:cNvPicPr>
          <p:nvPr/>
        </p:nvPicPr>
        <p:blipFill>
          <a:blip r:embed="rId4" cstate="print"/>
          <a:srcRect/>
          <a:stretch>
            <a:fillRect/>
          </a:stretch>
        </p:blipFill>
        <p:spPr bwMode="auto">
          <a:xfrm>
            <a:off x="838200" y="3886200"/>
            <a:ext cx="2857500" cy="1295400"/>
          </a:xfrm>
          <a:prstGeom prst="rect">
            <a:avLst/>
          </a:prstGeom>
          <a:noFill/>
          <a:ln w="9525">
            <a:noFill/>
            <a:miter lim="800000"/>
            <a:headEnd/>
            <a:tailEnd/>
          </a:ln>
        </p:spPr>
      </p:pic>
      <p:pic>
        <p:nvPicPr>
          <p:cNvPr id="78853" name="Picture 5"/>
          <p:cNvPicPr>
            <a:picLocks noChangeAspect="1" noChangeArrowheads="1"/>
          </p:cNvPicPr>
          <p:nvPr/>
        </p:nvPicPr>
        <p:blipFill>
          <a:blip r:embed="rId5" cstate="print"/>
          <a:srcRect/>
          <a:stretch>
            <a:fillRect/>
          </a:stretch>
        </p:blipFill>
        <p:spPr bwMode="auto">
          <a:xfrm>
            <a:off x="4038600" y="4191000"/>
            <a:ext cx="4114800" cy="186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847975" y="6573838"/>
            <a:ext cx="3446463"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http://www.virtualbrum.co.uk/heritage/page6.htm</a:t>
            </a:r>
            <a:endParaRPr lang="en-US" b="0">
              <a:solidFill>
                <a:schemeClr val="bg1"/>
              </a:solidFill>
              <a:latin typeface="Arial" charset="0"/>
            </a:endParaRPr>
          </a:p>
        </p:txBody>
      </p:sp>
      <p:pic>
        <p:nvPicPr>
          <p:cNvPr id="7987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79876" name="Rectangle 5"/>
          <p:cNvSpPr>
            <a:spLocks noChangeArrowheads="1"/>
          </p:cNvSpPr>
          <p:nvPr/>
        </p:nvSpPr>
        <p:spPr bwMode="auto">
          <a:xfrm>
            <a:off x="3400425" y="6200775"/>
            <a:ext cx="2362200" cy="428625"/>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FFFFFF"/>
                </a:solidFill>
              </a:rPr>
              <a:t>Selly</a:t>
            </a:r>
            <a:r>
              <a:rPr lang="en-US" sz="1600" dirty="0">
                <a:solidFill>
                  <a:srgbClr val="FFFFFF"/>
                </a:solidFill>
              </a:rPr>
              <a:t> Manor House</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520950" y="6572250"/>
            <a:ext cx="4102100" cy="274638"/>
          </a:xfrm>
          <a:prstGeom prst="rect">
            <a:avLst/>
          </a:prstGeom>
          <a:noFill/>
          <a:ln w="9525">
            <a:noFill/>
            <a:miter lim="800000"/>
            <a:headEnd/>
            <a:tailEnd/>
          </a:ln>
        </p:spPr>
        <p:txBody>
          <a:bodyPr wrap="none">
            <a:spAutoFit/>
          </a:bodyPr>
          <a:lstStyle/>
          <a:p>
            <a:r>
              <a:rPr lang="en-US" b="0">
                <a:solidFill>
                  <a:schemeClr val="bg1"/>
                </a:solidFill>
                <a:hlinkClick r:id="rId3"/>
              </a:rPr>
              <a:t>http://www.virtualbrum.co.uk/heritage/page6.htm</a:t>
            </a:r>
            <a:endParaRPr lang="en-US" b="0">
              <a:solidFill>
                <a:schemeClr val="bg1"/>
              </a:solidFill>
            </a:endParaRPr>
          </a:p>
        </p:txBody>
      </p:sp>
      <p:pic>
        <p:nvPicPr>
          <p:cNvPr id="80899" name="Picture 5"/>
          <p:cNvPicPr>
            <a:picLocks noChangeAspect="1" noChangeArrowheads="1"/>
          </p:cNvPicPr>
          <p:nvPr/>
        </p:nvPicPr>
        <p:blipFill>
          <a:blip r:embed="rId4" cstate="print"/>
          <a:srcRect/>
          <a:stretch>
            <a:fillRect/>
          </a:stretch>
        </p:blipFill>
        <p:spPr bwMode="auto">
          <a:xfrm>
            <a:off x="1219200" y="609600"/>
            <a:ext cx="6753225" cy="5553075"/>
          </a:xfrm>
          <a:prstGeom prst="rect">
            <a:avLst/>
          </a:prstGeom>
          <a:noFill/>
          <a:ln w="9525">
            <a:noFill/>
            <a:miter lim="800000"/>
            <a:headEnd/>
            <a:tailEnd/>
          </a:ln>
        </p:spPr>
      </p:pic>
      <p:sp>
        <p:nvSpPr>
          <p:cNvPr id="80900" name="Rectangle 6"/>
          <p:cNvSpPr>
            <a:spLocks noChangeArrowheads="1"/>
          </p:cNvSpPr>
          <p:nvPr/>
        </p:nvSpPr>
        <p:spPr bwMode="auto">
          <a:xfrm>
            <a:off x="2286000" y="6096000"/>
            <a:ext cx="4572000" cy="685800"/>
          </a:xfrm>
          <a:prstGeom prst="rect">
            <a:avLst/>
          </a:prstGeom>
          <a:noFill/>
          <a:ln w="9525">
            <a:noFill/>
            <a:miter lim="800000"/>
            <a:headEnd/>
            <a:tailEnd/>
          </a:ln>
        </p:spPr>
        <p:txBody>
          <a:bodyPr wrap="none" lIns="0" tIns="0" rIns="0" bIns="0" anchor="ctr" anchorCtr="1"/>
          <a:lstStyle/>
          <a:p>
            <a:pPr>
              <a:lnSpc>
                <a:spcPct val="80000"/>
              </a:lnSpc>
              <a:spcBef>
                <a:spcPct val="50000"/>
              </a:spcBef>
            </a:pPr>
            <a:r>
              <a:rPr lang="en-US" dirty="0" err="1">
                <a:solidFill>
                  <a:srgbClr val="FFFFFF"/>
                </a:solidFill>
              </a:rPr>
              <a:t>Bournville</a:t>
            </a:r>
            <a:r>
              <a:rPr lang="en-US" dirty="0">
                <a:solidFill>
                  <a:srgbClr val="FFFFFF"/>
                </a:solidFill>
              </a:rPr>
              <a:t> Carillon</a:t>
            </a:r>
          </a:p>
          <a:p>
            <a:pPr>
              <a:lnSpc>
                <a:spcPct val="80000"/>
              </a:lnSpc>
              <a:spcBef>
                <a:spcPct val="50000"/>
              </a:spcBef>
            </a:pPr>
            <a:r>
              <a:rPr lang="en-US" dirty="0" err="1">
                <a:solidFill>
                  <a:srgbClr val="FFFFFF"/>
                </a:solidFill>
              </a:rPr>
              <a:t>Bournville</a:t>
            </a:r>
            <a:r>
              <a:rPr lang="en-US" dirty="0">
                <a:solidFill>
                  <a:srgbClr val="FFFFFF"/>
                </a:solidFill>
              </a:rPr>
              <a:t> Junior School</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3" cstate="print"/>
          <a:srcRect/>
          <a:stretch>
            <a:fillRect/>
          </a:stretch>
        </p:blipFill>
        <p:spPr bwMode="auto">
          <a:xfrm>
            <a:off x="460375" y="930275"/>
            <a:ext cx="8226425" cy="5165725"/>
          </a:xfrm>
          <a:prstGeom prst="rect">
            <a:avLst/>
          </a:prstGeom>
          <a:noFill/>
          <a:ln w="9525">
            <a:noFill/>
            <a:miter lim="800000"/>
            <a:headEnd/>
            <a:tailEnd/>
          </a:ln>
        </p:spPr>
      </p:pic>
      <p:sp>
        <p:nvSpPr>
          <p:cNvPr id="81923" name="Text Box 6"/>
          <p:cNvSpPr txBox="1">
            <a:spLocks noChangeArrowheads="1"/>
          </p:cNvSpPr>
          <p:nvPr/>
        </p:nvSpPr>
        <p:spPr bwMode="auto">
          <a:xfrm>
            <a:off x="1349375" y="6430963"/>
            <a:ext cx="6411913" cy="274637"/>
          </a:xfrm>
          <a:prstGeom prst="rect">
            <a:avLst/>
          </a:prstGeom>
          <a:noFill/>
          <a:ln w="9525">
            <a:noFill/>
            <a:miter lim="800000"/>
            <a:headEnd/>
            <a:tailEnd/>
          </a:ln>
        </p:spPr>
        <p:txBody>
          <a:bodyPr wrap="none">
            <a:spAutoFit/>
          </a:bodyPr>
          <a:lstStyle/>
          <a:p>
            <a:r>
              <a:rPr lang="en-US" b="0">
                <a:latin typeface="Arial" charset="0"/>
                <a:hlinkClick r:id="rId4"/>
              </a:rPr>
              <a:t>http://www.publications.bham.ac.uk/birmingham_magazine/b_magazine1996-99/b99_22.htm</a:t>
            </a:r>
            <a:endParaRPr lang="en-US" b="0">
              <a:latin typeface="Arial"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85800" y="5562600"/>
            <a:ext cx="7696200" cy="914400"/>
          </a:xfrm>
          <a:prstGeom prst="rect">
            <a:avLst/>
          </a:prstGeom>
          <a:solidFill>
            <a:schemeClr val="bg1"/>
          </a:solidFill>
          <a:ln w="9525">
            <a:noFill/>
            <a:miter lim="800000"/>
            <a:headEnd/>
            <a:tailEnd/>
          </a:ln>
        </p:spPr>
        <p:txBody>
          <a:bodyPr wrap="none" lIns="0" tIns="0" rIns="0" bIns="0" anchor="ctr" anchorCtr="1"/>
          <a:lstStyle/>
          <a:p>
            <a:pPr>
              <a:spcBef>
                <a:spcPct val="50000"/>
              </a:spcBef>
            </a:pPr>
            <a:r>
              <a:rPr lang="en-US" sz="1600" dirty="0">
                <a:solidFill>
                  <a:srgbClr val="895623"/>
                </a:solidFill>
              </a:rPr>
              <a:t>Dame Elizabeth Cadbury School and Sixth Form College</a:t>
            </a:r>
          </a:p>
          <a:p>
            <a:pPr>
              <a:spcBef>
                <a:spcPct val="50000"/>
              </a:spcBef>
            </a:pPr>
            <a:r>
              <a:rPr lang="en-US" sz="1600" dirty="0">
                <a:solidFill>
                  <a:srgbClr val="895623"/>
                </a:solidFill>
              </a:rPr>
              <a:t>Birmingham, Warwickshire, United Kingdom</a:t>
            </a:r>
          </a:p>
        </p:txBody>
      </p:sp>
      <p:sp>
        <p:nvSpPr>
          <p:cNvPr id="2051" name="Rectangle 3"/>
          <p:cNvSpPr>
            <a:spLocks noChangeArrowheads="1"/>
          </p:cNvSpPr>
          <p:nvPr/>
        </p:nvSpPr>
        <p:spPr bwMode="auto">
          <a:xfrm>
            <a:off x="791028" y="6537328"/>
            <a:ext cx="7543800"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dirty="0" smtClean="0">
                <a:ln>
                  <a:noFill/>
                </a:ln>
                <a:solidFill>
                  <a:schemeClr val="tx1"/>
                </a:solidFill>
                <a:effectLst/>
                <a:latin typeface="Arial" charset="0"/>
                <a:hlinkClick r:id="rId3"/>
              </a:rPr>
              <a:t>http://www.dectc.bham.sch.uk/form_gallery.html</a:t>
            </a:r>
            <a:endParaRPr kumimoji="0" lang="en-US" sz="800" b="0" i="0" u="none" strike="noStrike" cap="none" normalizeH="0" dirty="0" smtClean="0">
              <a:ln>
                <a:noFill/>
              </a:ln>
              <a:solidFill>
                <a:schemeClr val="tx1"/>
              </a:solidFill>
              <a:effectLst/>
              <a:latin typeface="Arial" charset="0"/>
            </a:endParaRPr>
          </a:p>
        </p:txBody>
      </p:sp>
      <p:pic>
        <p:nvPicPr>
          <p:cNvPr id="2052" name="Picture 4"/>
          <p:cNvPicPr>
            <a:picLocks noChangeAspect="1" noChangeArrowheads="1"/>
          </p:cNvPicPr>
          <p:nvPr/>
        </p:nvPicPr>
        <p:blipFill>
          <a:blip r:embed="rId4" cstate="print"/>
          <a:srcRect/>
          <a:stretch>
            <a:fillRect/>
          </a:stretch>
        </p:blipFill>
        <p:spPr bwMode="auto">
          <a:xfrm>
            <a:off x="685800" y="45669"/>
            <a:ext cx="7772400" cy="545524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85800" y="5562600"/>
            <a:ext cx="7696200" cy="914400"/>
          </a:xfrm>
          <a:prstGeom prst="rect">
            <a:avLst/>
          </a:prstGeom>
          <a:solidFill>
            <a:schemeClr val="bg1"/>
          </a:solidFill>
          <a:ln w="9525">
            <a:noFill/>
            <a:miter lim="800000"/>
            <a:headEnd/>
            <a:tailEnd/>
          </a:ln>
        </p:spPr>
        <p:txBody>
          <a:bodyPr wrap="none" lIns="0" tIns="0" rIns="0" bIns="0" anchor="ctr" anchorCtr="1"/>
          <a:lstStyle/>
          <a:p>
            <a:pPr>
              <a:spcBef>
                <a:spcPct val="50000"/>
              </a:spcBef>
            </a:pPr>
            <a:r>
              <a:rPr lang="en-US" sz="1600" dirty="0">
                <a:solidFill>
                  <a:srgbClr val="895623"/>
                </a:solidFill>
              </a:rPr>
              <a:t>Dame Elizabeth Cadbury School and Sixth Form College</a:t>
            </a:r>
          </a:p>
          <a:p>
            <a:pPr>
              <a:spcBef>
                <a:spcPct val="50000"/>
              </a:spcBef>
            </a:pPr>
            <a:r>
              <a:rPr lang="en-US" sz="1600" dirty="0">
                <a:solidFill>
                  <a:srgbClr val="895623"/>
                </a:solidFill>
              </a:rPr>
              <a:t>Birmingham, Warwickshire, United Kingdom</a:t>
            </a:r>
          </a:p>
        </p:txBody>
      </p:sp>
      <p:pic>
        <p:nvPicPr>
          <p:cNvPr id="2050" name="Picture 2"/>
          <p:cNvPicPr>
            <a:picLocks noChangeAspect="1" noChangeArrowheads="1"/>
          </p:cNvPicPr>
          <p:nvPr/>
        </p:nvPicPr>
        <p:blipFill>
          <a:blip r:embed="rId3" cstate="print"/>
          <a:srcRect/>
          <a:stretch>
            <a:fillRect/>
          </a:stretch>
        </p:blipFill>
        <p:spPr bwMode="auto">
          <a:xfrm>
            <a:off x="671286" y="137782"/>
            <a:ext cx="7772400" cy="5424818"/>
          </a:xfrm>
          <a:prstGeom prst="rect">
            <a:avLst/>
          </a:prstGeom>
          <a:noFill/>
          <a:ln w="9525">
            <a:noFill/>
            <a:miter lim="800000"/>
            <a:headEnd/>
            <a:tailEnd/>
          </a:ln>
        </p:spPr>
      </p:pic>
      <p:sp>
        <p:nvSpPr>
          <p:cNvPr id="2051" name="Rectangle 3"/>
          <p:cNvSpPr>
            <a:spLocks noChangeArrowheads="1"/>
          </p:cNvSpPr>
          <p:nvPr/>
        </p:nvSpPr>
        <p:spPr bwMode="auto">
          <a:xfrm>
            <a:off x="791028" y="6537328"/>
            <a:ext cx="7543800"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dirty="0" smtClean="0">
                <a:ln>
                  <a:noFill/>
                </a:ln>
                <a:solidFill>
                  <a:schemeClr val="tx1"/>
                </a:solidFill>
                <a:effectLst/>
                <a:latin typeface="Arial" charset="0"/>
                <a:hlinkClick r:id="rId4"/>
              </a:rPr>
              <a:t>http://www.dectc.bham.sch.uk/form_gallery.html</a:t>
            </a:r>
            <a:endParaRPr kumimoji="0" lang="en-US" sz="800" b="0" i="0" u="none" strike="noStrike" cap="none" normalizeH="0" dirty="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pic>
        <p:nvPicPr>
          <p:cNvPr id="11266" name="Picture 2"/>
          <p:cNvPicPr>
            <a:picLocks noChangeAspect="1" noChangeArrowheads="1"/>
          </p:cNvPicPr>
          <p:nvPr/>
        </p:nvPicPr>
        <p:blipFill>
          <a:blip r:embed="rId3" cstate="print"/>
          <a:srcRect/>
          <a:stretch>
            <a:fillRect/>
          </a:stretch>
        </p:blipFill>
        <p:spPr bwMode="auto">
          <a:xfrm>
            <a:off x="109538" y="0"/>
            <a:ext cx="8924925" cy="6867525"/>
          </a:xfrm>
          <a:prstGeom prst="rect">
            <a:avLst/>
          </a:prstGeom>
          <a:noFill/>
          <a:ln w="9525">
            <a:noFill/>
            <a:miter lim="800000"/>
            <a:headEnd/>
            <a:tailEnd/>
          </a:ln>
          <a:effectLst/>
        </p:spPr>
      </p:pic>
      <p:sp>
        <p:nvSpPr>
          <p:cNvPr id="19" name="5-Point Star 18"/>
          <p:cNvSpPr/>
          <p:nvPr/>
        </p:nvSpPr>
        <p:spPr bwMode="auto">
          <a:xfrm>
            <a:off x="4864464" y="3855720"/>
            <a:ext cx="182880" cy="18288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20" name="5-Point Star 19"/>
          <p:cNvSpPr/>
          <p:nvPr/>
        </p:nvSpPr>
        <p:spPr bwMode="auto">
          <a:xfrm>
            <a:off x="3855720" y="2560320"/>
            <a:ext cx="182880" cy="18288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21" name="Rectangle 20"/>
          <p:cNvSpPr/>
          <p:nvPr/>
        </p:nvSpPr>
        <p:spPr>
          <a:xfrm>
            <a:off x="5257800" y="3794069"/>
            <a:ext cx="2529859" cy="701731"/>
          </a:xfrm>
          <a:prstGeom prst="rect">
            <a:avLst/>
          </a:prstGeom>
        </p:spPr>
        <p:txBody>
          <a:bodyPr wrap="none">
            <a:spAutoFit/>
          </a:bodyPr>
          <a:lstStyle/>
          <a:p>
            <a:r>
              <a:rPr lang="en-US" sz="1800" dirty="0" smtClean="0">
                <a:solidFill>
                  <a:srgbClr val="FFFFFF"/>
                </a:solidFill>
              </a:rPr>
              <a:t>Puerto Escondido,</a:t>
            </a:r>
          </a:p>
          <a:p>
            <a:r>
              <a:rPr lang="en-US" sz="1800" dirty="0" smtClean="0">
                <a:solidFill>
                  <a:srgbClr val="FFFFFF"/>
                </a:solidFill>
              </a:rPr>
              <a:t>Honduras</a:t>
            </a:r>
            <a:endParaRPr lang="en-US" sz="1800" dirty="0">
              <a:solidFill>
                <a:srgbClr val="FFFFFF"/>
              </a:solidFill>
            </a:endParaRPr>
          </a:p>
        </p:txBody>
      </p:sp>
      <p:sp>
        <p:nvSpPr>
          <p:cNvPr id="22" name="Rectangle 21"/>
          <p:cNvSpPr/>
          <p:nvPr/>
        </p:nvSpPr>
        <p:spPr>
          <a:xfrm>
            <a:off x="5305687" y="4572000"/>
            <a:ext cx="2238113" cy="369332"/>
          </a:xfrm>
          <a:prstGeom prst="rect">
            <a:avLst/>
          </a:prstGeom>
        </p:spPr>
        <p:txBody>
          <a:bodyPr wrap="none">
            <a:spAutoFit/>
          </a:bodyPr>
          <a:lstStyle/>
          <a:p>
            <a:r>
              <a:rPr lang="en-US" sz="1800" dirty="0" smtClean="0">
                <a:solidFill>
                  <a:srgbClr val="FFFFFF"/>
                </a:solidFill>
              </a:rPr>
              <a:t>1100 – 800 B.C.</a:t>
            </a:r>
            <a:endParaRPr lang="en-US" sz="1800" dirty="0">
              <a:solidFill>
                <a:srgbClr val="FFFFFF"/>
              </a:solidFill>
            </a:endParaRPr>
          </a:p>
        </p:txBody>
      </p:sp>
      <p:sp>
        <p:nvSpPr>
          <p:cNvPr id="23" name="Rectangle 22"/>
          <p:cNvSpPr/>
          <p:nvPr/>
        </p:nvSpPr>
        <p:spPr>
          <a:xfrm>
            <a:off x="2489263" y="1828800"/>
            <a:ext cx="1930337" cy="701731"/>
          </a:xfrm>
          <a:prstGeom prst="rect">
            <a:avLst/>
          </a:prstGeom>
        </p:spPr>
        <p:txBody>
          <a:bodyPr wrap="none">
            <a:spAutoFit/>
          </a:bodyPr>
          <a:lstStyle/>
          <a:p>
            <a:r>
              <a:rPr lang="en-US" sz="1800" dirty="0" smtClean="0">
                <a:solidFill>
                  <a:srgbClr val="FFFFFF"/>
                </a:solidFill>
              </a:rPr>
              <a:t>Albuquerque,</a:t>
            </a:r>
          </a:p>
          <a:p>
            <a:r>
              <a:rPr lang="en-US" sz="1800" dirty="0" smtClean="0">
                <a:solidFill>
                  <a:srgbClr val="FFFFFF"/>
                </a:solidFill>
              </a:rPr>
              <a:t>New Mexico</a:t>
            </a:r>
            <a:endParaRPr lang="en-US" sz="1800" dirty="0">
              <a:solidFill>
                <a:srgbClr val="FFFFFF"/>
              </a:solidFill>
            </a:endParaRPr>
          </a:p>
        </p:txBody>
      </p:sp>
      <p:sp>
        <p:nvSpPr>
          <p:cNvPr id="24" name="Rectangle 23"/>
          <p:cNvSpPr/>
          <p:nvPr/>
        </p:nvSpPr>
        <p:spPr>
          <a:xfrm>
            <a:off x="831814" y="2667000"/>
            <a:ext cx="2597186" cy="369332"/>
          </a:xfrm>
          <a:prstGeom prst="rect">
            <a:avLst/>
          </a:prstGeom>
        </p:spPr>
        <p:txBody>
          <a:bodyPr wrap="none">
            <a:spAutoFit/>
          </a:bodyPr>
          <a:lstStyle/>
          <a:p>
            <a:r>
              <a:rPr lang="en-US" sz="1800" dirty="0" smtClean="0">
                <a:solidFill>
                  <a:srgbClr val="FFFFFF"/>
                </a:solidFill>
              </a:rPr>
              <a:t>A.D. 1000. – 1125</a:t>
            </a:r>
            <a:endParaRPr lang="en-US" sz="1800" dirty="0">
              <a:solidFill>
                <a:srgbClr val="FFFFFF"/>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48833"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4"/>
          <p:cNvSpPr>
            <a:spLocks noChangeArrowheads="1"/>
          </p:cNvSpPr>
          <p:nvPr/>
        </p:nvSpPr>
        <p:spPr bwMode="auto">
          <a:xfrm>
            <a:off x="2286000" y="5711370"/>
            <a:ext cx="4572000" cy="609600"/>
          </a:xfrm>
          <a:prstGeom prst="rect">
            <a:avLst/>
          </a:prstGeom>
          <a:noFill/>
          <a:ln w="9525">
            <a:noFill/>
            <a:miter lim="800000"/>
            <a:headEnd/>
            <a:tailEnd/>
          </a:ln>
        </p:spPr>
        <p:txBody>
          <a:bodyPr wrap="none" lIns="0" tIns="0" rIns="0" bIns="0" anchor="ctr" anchorCtr="1"/>
          <a:lstStyle/>
          <a:p>
            <a:pPr>
              <a:spcBef>
                <a:spcPct val="50000"/>
              </a:spcBef>
            </a:pPr>
            <a:r>
              <a:rPr lang="en-US" sz="1600" dirty="0" err="1" smtClean="0">
                <a:solidFill>
                  <a:schemeClr val="bg1"/>
                </a:solidFill>
              </a:rPr>
              <a:t>Bournville</a:t>
            </a:r>
            <a:r>
              <a:rPr lang="en-US" sz="1600" dirty="0" smtClean="0">
                <a:solidFill>
                  <a:schemeClr val="bg1"/>
                </a:solidFill>
              </a:rPr>
              <a:t> Shops around the Green</a:t>
            </a:r>
            <a:endParaRPr lang="en-US" sz="1600" dirty="0">
              <a:solidFill>
                <a:schemeClr val="bg1"/>
              </a:solidFill>
            </a:endParaRPr>
          </a:p>
        </p:txBody>
      </p:sp>
      <p:sp>
        <p:nvSpPr>
          <p:cNvPr id="8" name="Text Box 2"/>
          <p:cNvSpPr txBox="1">
            <a:spLocks noChangeArrowheads="1"/>
          </p:cNvSpPr>
          <p:nvPr/>
        </p:nvSpPr>
        <p:spPr bwMode="auto">
          <a:xfrm>
            <a:off x="3616977" y="6393540"/>
            <a:ext cx="1869423" cy="215444"/>
          </a:xfrm>
          <a:prstGeom prst="rect">
            <a:avLst/>
          </a:prstGeom>
          <a:noFill/>
          <a:ln w="9525">
            <a:noFill/>
            <a:miter lim="800000"/>
            <a:headEnd/>
            <a:tailEnd/>
          </a:ln>
        </p:spPr>
        <p:txBody>
          <a:bodyPr wrap="none">
            <a:spAutoFit/>
          </a:bodyPr>
          <a:lstStyle/>
          <a:p>
            <a:r>
              <a:rPr lang="en-US" sz="800" b="0" dirty="0" smtClean="0">
                <a:solidFill>
                  <a:schemeClr val="bg1"/>
                </a:solidFill>
                <a:latin typeface="Arial" charset="0"/>
                <a:hlinkClick r:id="rId4"/>
              </a:rPr>
              <a:t>http://en.wikipedia.org/wiki/Bournville</a:t>
            </a:r>
            <a:endParaRPr lang="en-US" sz="800" b="0"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2847975" y="6573838"/>
            <a:ext cx="3446463"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http://www.virtualbrum.co.uk/heritage/page6.htm</a:t>
            </a:r>
            <a:endParaRPr lang="en-US" b="0">
              <a:solidFill>
                <a:schemeClr val="bg1"/>
              </a:solidFill>
              <a:latin typeface="Arial" charset="0"/>
            </a:endParaRPr>
          </a:p>
        </p:txBody>
      </p:sp>
      <p:sp>
        <p:nvSpPr>
          <p:cNvPr id="83971" name="Rectangle 4"/>
          <p:cNvSpPr>
            <a:spLocks noChangeArrowheads="1"/>
          </p:cNvSpPr>
          <p:nvPr/>
        </p:nvSpPr>
        <p:spPr bwMode="auto">
          <a:xfrm>
            <a:off x="2286000" y="5867400"/>
            <a:ext cx="4572000" cy="609600"/>
          </a:xfrm>
          <a:prstGeom prst="rect">
            <a:avLst/>
          </a:prstGeom>
          <a:solidFill>
            <a:srgbClr val="895623"/>
          </a:solidFill>
          <a:ln w="9525">
            <a:noFill/>
            <a:miter lim="800000"/>
            <a:headEnd/>
            <a:tailEnd/>
          </a:ln>
        </p:spPr>
        <p:txBody>
          <a:bodyPr wrap="none" lIns="0" tIns="0" rIns="0" bIns="0" anchor="ctr" anchorCtr="1"/>
          <a:lstStyle/>
          <a:p>
            <a:pPr>
              <a:spcBef>
                <a:spcPct val="50000"/>
              </a:spcBef>
            </a:pPr>
            <a:r>
              <a:rPr lang="en-US" sz="1600">
                <a:solidFill>
                  <a:schemeClr val="bg1"/>
                </a:solidFill>
              </a:rPr>
              <a:t>Bournville</a:t>
            </a:r>
          </a:p>
        </p:txBody>
      </p:sp>
      <p:pic>
        <p:nvPicPr>
          <p:cNvPr id="83972" name="Picture 5"/>
          <p:cNvPicPr>
            <a:picLocks noChangeAspect="1" noChangeArrowheads="1"/>
          </p:cNvPicPr>
          <p:nvPr/>
        </p:nvPicPr>
        <p:blipFill>
          <a:blip r:embed="rId4" cstate="print"/>
          <a:srcRect/>
          <a:stretch>
            <a:fillRect/>
          </a:stretch>
        </p:blipFill>
        <p:spPr bwMode="auto">
          <a:xfrm>
            <a:off x="1966913" y="381000"/>
            <a:ext cx="51816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871663" y="6521450"/>
            <a:ext cx="5400675" cy="336550"/>
          </a:xfrm>
          <a:prstGeom prst="rect">
            <a:avLst/>
          </a:prstGeom>
          <a:noFill/>
          <a:ln w="9525">
            <a:noFill/>
            <a:miter lim="800000"/>
            <a:headEnd/>
            <a:tailEnd/>
          </a:ln>
        </p:spPr>
        <p:txBody>
          <a:bodyPr wrap="none">
            <a:spAutoFit/>
          </a:bodyPr>
          <a:lstStyle/>
          <a:p>
            <a:r>
              <a:rPr lang="en-US" sz="1600" b="0">
                <a:solidFill>
                  <a:schemeClr val="bg1"/>
                </a:solidFill>
                <a:hlinkClick r:id="rId3"/>
              </a:rPr>
              <a:t>http://www.virtualbrum.co.uk/heritage/page6.htm</a:t>
            </a:r>
            <a:endParaRPr lang="en-US" sz="1600" b="0">
              <a:solidFill>
                <a:schemeClr val="bg1"/>
              </a:solidFill>
            </a:endParaRPr>
          </a:p>
        </p:txBody>
      </p:sp>
      <p:sp>
        <p:nvSpPr>
          <p:cNvPr id="84995" name="Rectangle 3"/>
          <p:cNvSpPr>
            <a:spLocks noChangeArrowheads="1"/>
          </p:cNvSpPr>
          <p:nvPr/>
        </p:nvSpPr>
        <p:spPr bwMode="auto">
          <a:xfrm>
            <a:off x="1219200" y="5334000"/>
            <a:ext cx="6705600" cy="990600"/>
          </a:xfrm>
          <a:prstGeom prst="rect">
            <a:avLst/>
          </a:prstGeom>
          <a:solidFill>
            <a:srgbClr val="895623"/>
          </a:solidFill>
          <a:ln w="9525">
            <a:noFill/>
            <a:miter lim="800000"/>
            <a:headEnd/>
            <a:tailEnd/>
          </a:ln>
        </p:spPr>
        <p:txBody>
          <a:bodyPr wrap="none" lIns="0" tIns="0" rIns="0" bIns="0" anchor="ctr" anchorCtr="1"/>
          <a:lstStyle/>
          <a:p>
            <a:pPr>
              <a:spcBef>
                <a:spcPct val="50000"/>
              </a:spcBef>
            </a:pPr>
            <a:r>
              <a:rPr lang="en-US" sz="1600">
                <a:solidFill>
                  <a:schemeClr val="bg1"/>
                </a:solidFill>
              </a:rPr>
              <a:t>The Quaker Meeting House </a:t>
            </a:r>
          </a:p>
          <a:p>
            <a:pPr>
              <a:spcBef>
                <a:spcPct val="50000"/>
              </a:spcBef>
            </a:pPr>
            <a:r>
              <a:rPr lang="en-US" sz="1600">
                <a:solidFill>
                  <a:schemeClr val="bg1"/>
                </a:solidFill>
              </a:rPr>
              <a:t>Selly Manor Museum and Bournville Village Trust</a:t>
            </a:r>
          </a:p>
        </p:txBody>
      </p:sp>
      <p:pic>
        <p:nvPicPr>
          <p:cNvPr id="84996" name="Picture 5"/>
          <p:cNvPicPr>
            <a:picLocks noChangeAspect="1" noChangeArrowheads="1"/>
          </p:cNvPicPr>
          <p:nvPr/>
        </p:nvPicPr>
        <p:blipFill>
          <a:blip r:embed="rId4" cstate="print"/>
          <a:srcRect/>
          <a:stretch>
            <a:fillRect/>
          </a:stretch>
        </p:blipFill>
        <p:spPr bwMode="auto">
          <a:xfrm>
            <a:off x="1524000" y="609600"/>
            <a:ext cx="6096000" cy="4584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371600" y="3657600"/>
            <a:ext cx="6438900" cy="82391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the United States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557213" y="709613"/>
            <a:ext cx="8001000" cy="4629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557213" y="709613"/>
            <a:ext cx="8001000" cy="4629150"/>
          </a:xfrm>
          <a:prstGeom prst="rect">
            <a:avLst/>
          </a:prstGeom>
          <a:noFill/>
          <a:ln w="9525">
            <a:noFill/>
            <a:miter lim="800000"/>
            <a:headEnd/>
            <a:tailEnd/>
          </a:ln>
        </p:spPr>
      </p:pic>
      <p:pic>
        <p:nvPicPr>
          <p:cNvPr id="394246" name="Picture 6" descr="Hershey_wrapper_600"/>
          <p:cNvPicPr>
            <a:picLocks noChangeAspect="1" noChangeArrowheads="1"/>
          </p:cNvPicPr>
          <p:nvPr/>
        </p:nvPicPr>
        <p:blipFill>
          <a:blip r:embed="rId4" cstate="print"/>
          <a:srcRect/>
          <a:stretch>
            <a:fillRect/>
          </a:stretch>
        </p:blipFill>
        <p:spPr bwMode="auto">
          <a:xfrm>
            <a:off x="700088" y="3886200"/>
            <a:ext cx="7712075" cy="2525713"/>
          </a:xfrm>
          <a:prstGeom prst="rect">
            <a:avLst/>
          </a:prstGeom>
          <a:noFill/>
          <a:ln w="76200">
            <a:solidFill>
              <a:schemeClr val="bg1"/>
            </a:solidFill>
            <a:miter lim="800000"/>
            <a:headEnd/>
            <a:tailEnd/>
          </a:ln>
        </p:spPr>
      </p:pic>
      <p:sp>
        <p:nvSpPr>
          <p:cNvPr id="394247" name="Text Box 7"/>
          <p:cNvSpPr txBox="1">
            <a:spLocks noChangeArrowheads="1"/>
          </p:cNvSpPr>
          <p:nvPr/>
        </p:nvSpPr>
        <p:spPr bwMode="auto">
          <a:xfrm>
            <a:off x="785813" y="1371600"/>
            <a:ext cx="7443787" cy="2306638"/>
          </a:xfrm>
          <a:prstGeom prst="rect">
            <a:avLst/>
          </a:prstGeom>
          <a:solidFill>
            <a:srgbClr val="895623"/>
          </a:solidFill>
          <a:ln w="9525">
            <a:noFill/>
            <a:miter lim="800000"/>
            <a:headEnd/>
            <a:tailEnd/>
          </a:ln>
        </p:spPr>
        <p:txBody>
          <a:bodyPr wrap="none"/>
          <a:lstStyle/>
          <a:p>
            <a:endParaRPr lang="en-US" sz="3200"/>
          </a:p>
          <a:p>
            <a:r>
              <a:rPr lang="en-US" sz="3200">
                <a:solidFill>
                  <a:schemeClr val="bg1"/>
                </a:solidFill>
              </a:rPr>
              <a:t>What does Hershey say about</a:t>
            </a:r>
          </a:p>
          <a:p>
            <a:r>
              <a:rPr lang="en-US" sz="3200">
                <a:solidFill>
                  <a:schemeClr val="bg1"/>
                </a:solidFill>
              </a:rPr>
              <a:t>its cocoa content?</a:t>
            </a:r>
          </a:p>
          <a:p>
            <a:endParaRPr lang="en-US" sz="3200">
              <a:solidFill>
                <a:schemeClr val="bg1"/>
              </a:solidFill>
            </a:endParaRPr>
          </a:p>
        </p:txBody>
      </p:sp>
      <p:sp>
        <p:nvSpPr>
          <p:cNvPr id="394248" name="Text Box 8"/>
          <p:cNvSpPr txBox="1">
            <a:spLocks noChangeArrowheads="1"/>
          </p:cNvSpPr>
          <p:nvPr/>
        </p:nvSpPr>
        <p:spPr bwMode="auto">
          <a:xfrm>
            <a:off x="785813" y="4029075"/>
            <a:ext cx="7443787" cy="2295525"/>
          </a:xfrm>
          <a:prstGeom prst="rect">
            <a:avLst/>
          </a:prstGeom>
          <a:solidFill>
            <a:srgbClr val="895623"/>
          </a:solidFill>
          <a:ln w="9525">
            <a:noFill/>
            <a:miter lim="800000"/>
            <a:headEnd/>
            <a:tailEnd/>
          </a:ln>
        </p:spPr>
        <p:txBody>
          <a:bodyPr wrap="none"/>
          <a:lstStyle/>
          <a:p>
            <a:endParaRPr lang="en-US" sz="2400"/>
          </a:p>
          <a:p>
            <a:r>
              <a:rPr lang="en-US" sz="2400">
                <a:solidFill>
                  <a:schemeClr val="bg1"/>
                </a:solidFill>
              </a:rPr>
              <a:t>Well . . . (usually) </a:t>
            </a:r>
            <a:r>
              <a:rPr lang="en-US" sz="2400" i="1">
                <a:solidFill>
                  <a:schemeClr val="bg1"/>
                </a:solidFill>
              </a:rPr>
              <a:t>exactly</a:t>
            </a:r>
            <a:r>
              <a:rPr lang="en-US" sz="2400">
                <a:solidFill>
                  <a:schemeClr val="bg1"/>
                </a:solidFill>
              </a:rPr>
              <a:t> </a:t>
            </a:r>
            <a:r>
              <a:rPr lang="en-US" sz="2400" i="1">
                <a:solidFill>
                  <a:schemeClr val="bg1"/>
                </a:solidFill>
              </a:rPr>
              <a:t>nothing</a:t>
            </a:r>
            <a:endParaRPr lang="en-US" sz="2400">
              <a:solidFill>
                <a:schemeClr val="bg1"/>
              </a:solidFill>
            </a:endParaRPr>
          </a:p>
          <a:p>
            <a:r>
              <a:rPr lang="en-US" sz="1800">
                <a:solidFill>
                  <a:schemeClr val="bg1"/>
                </a:solidFill>
              </a:rPr>
              <a:t>but we know it is</a:t>
            </a:r>
          </a:p>
          <a:p>
            <a:r>
              <a:rPr lang="en-US" sz="1800">
                <a:solidFill>
                  <a:schemeClr val="bg1"/>
                </a:solidFill>
              </a:rPr>
              <a:t>at least 10%</a:t>
            </a:r>
          </a:p>
          <a:p>
            <a:r>
              <a:rPr lang="en-US" sz="1800">
                <a:solidFill>
                  <a:schemeClr val="bg1"/>
                </a:solidFill>
              </a:rPr>
              <a:t>because that’s the law in America</a:t>
            </a:r>
          </a:p>
        </p:txBody>
      </p:sp>
      <p:sp>
        <p:nvSpPr>
          <p:cNvPr id="87046" name="Text Box 6"/>
          <p:cNvSpPr txBox="1">
            <a:spLocks noChangeArrowheads="1"/>
          </p:cNvSpPr>
          <p:nvPr/>
        </p:nvSpPr>
        <p:spPr bwMode="auto">
          <a:xfrm>
            <a:off x="2286000" y="4953000"/>
            <a:ext cx="4572000" cy="1066800"/>
          </a:xfrm>
          <a:prstGeom prst="rect">
            <a:avLst/>
          </a:prstGeom>
          <a:solidFill>
            <a:srgbClr val="895623"/>
          </a:solidFill>
          <a:ln w="9525">
            <a:noFill/>
            <a:miter lim="800000"/>
            <a:headEnd/>
            <a:tailEnd/>
          </a:ln>
          <a:effectLst/>
        </p:spPr>
        <p:txBody>
          <a:bodyPr>
            <a:spAutoFit/>
          </a:bodyPr>
          <a:lstStyle/>
          <a:p>
            <a:endParaRPr lang="en-US" sz="1600">
              <a:solidFill>
                <a:schemeClr val="bg1"/>
              </a:solidFill>
            </a:endParaRPr>
          </a:p>
          <a:p>
            <a:r>
              <a:rPr lang="en-US" sz="2000">
                <a:solidFill>
                  <a:schemeClr val="bg1"/>
                </a:solidFill>
              </a:rPr>
              <a:t>but it is said to be 11%</a:t>
            </a:r>
          </a:p>
          <a:p>
            <a:endParaRPr lang="en-US" sz="20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4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7" grpId="0" animBg="1"/>
      <p:bldP spid="394248" grpId="0" animBg="1"/>
      <p:bldP spid="87046"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88066" name="Picture 5" descr="Hershey_wrapper_600"/>
          <p:cNvPicPr>
            <a:picLocks noChangeAspect="1" noChangeArrowheads="1"/>
          </p:cNvPicPr>
          <p:nvPr/>
        </p:nvPicPr>
        <p:blipFill>
          <a:blip r:embed="rId3" cstate="print"/>
          <a:srcRect/>
          <a:stretch>
            <a:fillRect/>
          </a:stretch>
        </p:blipFill>
        <p:spPr bwMode="auto">
          <a:xfrm>
            <a:off x="1676400" y="3105150"/>
            <a:ext cx="5715000" cy="2152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1752600" y="3962400"/>
            <a:ext cx="6400800" cy="1555750"/>
          </a:xfrm>
          <a:ln w="9525" cmpd="sng"/>
        </p:spPr>
        <p:txBody>
          <a:bodyPr>
            <a:spAutoFit/>
          </a:bodyPr>
          <a:lstStyle/>
          <a:p>
            <a:pPr eaLnBrk="1" hangingPunct="1"/>
            <a:r>
              <a:rPr lang="en-US" sz="9600" b="1" dirty="0" smtClean="0">
                <a:latin typeface="Verdana" pitchFamily="34" charset="0"/>
              </a:rPr>
              <a:t>Sc</a:t>
            </a:r>
            <a:r>
              <a:rPr lang="en-US" sz="9600" b="1" dirty="0" smtClean="0">
                <a:solidFill>
                  <a:srgbClr val="482400"/>
                </a:solidFill>
                <a:latin typeface="Verdana" pitchFamily="34" charset="0"/>
              </a:rPr>
              <a:t>a</a:t>
            </a:r>
            <a:r>
              <a:rPr lang="en-US" sz="9600" b="1" dirty="0" smtClean="0">
                <a:latin typeface="Verdana" pitchFamily="34" charset="0"/>
              </a:rPr>
              <a:t>ling</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latin typeface="Verdana" pitchFamily="34" charset="0"/>
              </a:rPr>
              <a:t> </a:t>
            </a:r>
            <a:endParaRPr lang="en-US" sz="3600" b="1" smtClean="0">
              <a:latin typeface="Verdana" pitchFamily="34" charset="0"/>
            </a:endParaRPr>
          </a:p>
        </p:txBody>
      </p:sp>
      <p:sp>
        <p:nvSpPr>
          <p:cNvPr id="90115" name="Rectangle 3"/>
          <p:cNvSpPr>
            <a:spLocks noGrp="1" noChangeArrowheads="1"/>
          </p:cNvSpPr>
          <p:nvPr>
            <p:ph type="body" idx="1"/>
          </p:nvPr>
        </p:nvSpPr>
        <p:spPr>
          <a:xfrm>
            <a:off x="914400" y="1905000"/>
            <a:ext cx="7769225" cy="4894263"/>
          </a:xfrm>
        </p:spPr>
        <p:txBody>
          <a:bodyPr>
            <a:spAutoFit/>
          </a:bodyPr>
          <a:lstStyle/>
          <a:p>
            <a:pPr marL="609600" indent="-609600" algn="ctr" eaLnBrk="1" hangingPunct="1">
              <a:buFontTx/>
              <a:buNone/>
            </a:pPr>
            <a:r>
              <a:rPr lang="en-US" sz="4800" b="1" dirty="0" smtClean="0">
                <a:solidFill>
                  <a:srgbClr val="482400"/>
                </a:solidFill>
                <a:latin typeface="Verdana" pitchFamily="34" charset="0"/>
              </a:rPr>
              <a:t>Scaling</a:t>
            </a:r>
          </a:p>
          <a:p>
            <a:pPr marL="609600" indent="-609600" algn="ctr" eaLnBrk="1" hangingPunct="1">
              <a:lnSpc>
                <a:spcPct val="10000"/>
              </a:lnSpc>
              <a:buFontTx/>
              <a:buNone/>
            </a:pPr>
            <a:endParaRPr lang="en-US" sz="4800" b="1" dirty="0" smtClean="0">
              <a:solidFill>
                <a:srgbClr val="482400"/>
              </a:solidFill>
              <a:latin typeface="Verdana" pitchFamily="34" charset="0"/>
            </a:endParaRPr>
          </a:p>
          <a:p>
            <a:pPr marL="1530350" lvl="2" indent="-550863" eaLnBrk="1" hangingPunct="1">
              <a:lnSpc>
                <a:spcPct val="140000"/>
              </a:lnSpc>
              <a:buFontTx/>
              <a:buAutoNum type="arabicPeriod"/>
            </a:pPr>
            <a:r>
              <a:rPr lang="en-US" sz="3200" b="1" dirty="0" smtClean="0">
                <a:solidFill>
                  <a:srgbClr val="482400"/>
                </a:solidFill>
                <a:latin typeface="Verdana" pitchFamily="34" charset="0"/>
              </a:rPr>
              <a:t>nominal</a:t>
            </a:r>
          </a:p>
          <a:p>
            <a:pPr marL="1530350" lvl="2" indent="-550863" eaLnBrk="1" hangingPunct="1">
              <a:lnSpc>
                <a:spcPct val="140000"/>
              </a:lnSpc>
              <a:buFontTx/>
              <a:buAutoNum type="arabicPeriod"/>
            </a:pPr>
            <a:r>
              <a:rPr lang="en-US" sz="3200" b="1" dirty="0" smtClean="0">
                <a:solidFill>
                  <a:srgbClr val="482400"/>
                </a:solidFill>
                <a:latin typeface="Verdana" pitchFamily="34" charset="0"/>
              </a:rPr>
              <a:t>ordinal</a:t>
            </a:r>
          </a:p>
          <a:p>
            <a:pPr marL="1530350" lvl="2" indent="-550863" eaLnBrk="1" hangingPunct="1">
              <a:lnSpc>
                <a:spcPct val="140000"/>
              </a:lnSpc>
              <a:buFontTx/>
              <a:buAutoNum type="arabicPeriod"/>
            </a:pPr>
            <a:r>
              <a:rPr lang="en-US" sz="3200" b="1" dirty="0" smtClean="0">
                <a:solidFill>
                  <a:srgbClr val="482400"/>
                </a:solidFill>
                <a:latin typeface="Verdana" pitchFamily="34" charset="0"/>
              </a:rPr>
              <a:t>interval</a:t>
            </a:r>
          </a:p>
          <a:p>
            <a:pPr marL="1530350" lvl="2" indent="-550863" eaLnBrk="1" hangingPunct="1">
              <a:lnSpc>
                <a:spcPct val="140000"/>
              </a:lnSpc>
              <a:buFontTx/>
              <a:buAutoNum type="arabicPeriod"/>
            </a:pPr>
            <a:r>
              <a:rPr lang="en-US" sz="3200" b="1" dirty="0" smtClean="0">
                <a:solidFill>
                  <a:srgbClr val="482400"/>
                </a:solidFill>
                <a:latin typeface="Verdana" pitchFamily="34" charset="0"/>
              </a:rPr>
              <a:t>ratio</a:t>
            </a:r>
          </a:p>
          <a:p>
            <a:pPr marL="990600" lvl="1" indent="-533400" algn="ctr" eaLnBrk="1" hangingPunct="1">
              <a:lnSpc>
                <a:spcPct val="280000"/>
              </a:lnSpc>
              <a:buFont typeface="Wingdings" pitchFamily="2" charset="2"/>
              <a:buNone/>
            </a:pPr>
            <a:r>
              <a:rPr lang="en-US" sz="1400" b="1" dirty="0" smtClean="0">
                <a:solidFill>
                  <a:srgbClr val="482400"/>
                </a:solidFill>
                <a:latin typeface="Verdana" pitchFamily="34" charset="0"/>
              </a:rPr>
              <a:t>After H. Russell Bernard,</a:t>
            </a:r>
            <a:r>
              <a:rPr lang="en-US" sz="1400" b="1" i="1" dirty="0" smtClean="0">
                <a:solidFill>
                  <a:srgbClr val="482400"/>
                </a:solidFill>
                <a:latin typeface="Verdana" pitchFamily="34" charset="0"/>
              </a:rPr>
              <a:t> Research Methods in Anthropology</a:t>
            </a:r>
            <a:r>
              <a:rPr lang="en-US" sz="1400" b="1" dirty="0" smtClean="0">
                <a:solidFill>
                  <a:srgbClr val="482400"/>
                </a:solidFill>
                <a:latin typeface="Verdana" pitchFamily="34" charset="0"/>
              </a:rPr>
              <a:t>, 1994</a:t>
            </a:r>
            <a:r>
              <a:rPr lang="en-US" sz="1600" b="1" i="1" dirty="0" smtClean="0">
                <a:solidFill>
                  <a:srgbClr val="482400"/>
                </a:solidFill>
                <a:latin typeface="Verdana" pitchFamily="34" charset="0"/>
              </a:rPr>
              <a:t> </a:t>
            </a:r>
            <a:endParaRPr lang="en-US" sz="3600"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latin typeface="Verdana" pitchFamily="34" charset="0"/>
              </a:rPr>
              <a:t> </a:t>
            </a:r>
            <a:endParaRPr lang="en-US" sz="3600" b="1" smtClean="0">
              <a:latin typeface="Verdana" pitchFamily="34" charset="0"/>
            </a:endParaRPr>
          </a:p>
        </p:txBody>
      </p:sp>
      <p:sp>
        <p:nvSpPr>
          <p:cNvPr id="91139"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smtClean="0">
                <a:solidFill>
                  <a:srgbClr val="895623"/>
                </a:solidFill>
                <a:latin typeface="Verdana" pitchFamily="34" charset="0"/>
              </a:rPr>
              <a:t>Scaling</a:t>
            </a:r>
          </a:p>
          <a:p>
            <a:pPr marL="609600" indent="-609600" algn="ctr" eaLnBrk="1" hangingPunct="1">
              <a:lnSpc>
                <a:spcPct val="10000"/>
              </a:lnSpc>
              <a:buFontTx/>
              <a:buNone/>
            </a:pPr>
            <a:endParaRPr lang="en-US" sz="4800" b="1" dirty="0" smtClean="0">
              <a:solidFill>
                <a:srgbClr val="895623"/>
              </a:solidFill>
              <a:latin typeface="Verdana" pitchFamily="34" charset="0"/>
            </a:endParaRPr>
          </a:p>
          <a:p>
            <a:pPr marL="1530350" lvl="2" indent="-550863" eaLnBrk="1" hangingPunct="1">
              <a:lnSpc>
                <a:spcPct val="140000"/>
              </a:lnSpc>
              <a:buFontTx/>
              <a:buAutoNum type="arabicPeriod"/>
            </a:pPr>
            <a:r>
              <a:rPr lang="en-US" sz="3200" b="1" dirty="0" smtClean="0">
                <a:solidFill>
                  <a:srgbClr val="895623"/>
                </a:solidFill>
                <a:latin typeface="Verdana" pitchFamily="34" charset="0"/>
              </a:rPr>
              <a:t>nominal</a:t>
            </a:r>
          </a:p>
          <a:p>
            <a:pPr marL="1530350" lvl="2" indent="-550863" eaLnBrk="1" hangingPunct="1">
              <a:lnSpc>
                <a:spcPct val="140000"/>
              </a:lnSpc>
              <a:buFontTx/>
              <a:buAutoNum type="arabicPeriod"/>
            </a:pPr>
            <a:r>
              <a:rPr lang="en-US" sz="3200" b="1" dirty="0" smtClean="0">
                <a:solidFill>
                  <a:srgbClr val="D69B80"/>
                </a:solidFill>
                <a:latin typeface="Verdana" pitchFamily="34" charset="0"/>
              </a:rPr>
              <a:t>ordinal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smtClean="0">
                <a:latin typeface="Verdana" pitchFamily="34" charset="0"/>
              </a:rPr>
              <a:t>After H. Russell Bernard,</a:t>
            </a:r>
            <a:r>
              <a:rPr lang="en-US" sz="1400" b="1" i="1" dirty="0" smtClean="0">
                <a:latin typeface="Verdana" pitchFamily="34" charset="0"/>
              </a:rPr>
              <a:t> Research Methods in Anthropology</a:t>
            </a:r>
            <a:r>
              <a:rPr lang="en-US" sz="1400" b="1" dirty="0" smtClean="0">
                <a:latin typeface="Verdana" pitchFamily="34" charset="0"/>
              </a:rPr>
              <a:t>, 1994</a:t>
            </a:r>
            <a:r>
              <a:rPr lang="en-US" sz="1600" b="1" i="1" dirty="0" smtClean="0">
                <a:latin typeface="Verdana" pitchFamily="34" charset="0"/>
              </a:rPr>
              <a:t> </a:t>
            </a:r>
            <a:endParaRPr lang="en-US" sz="36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pic>
        <p:nvPicPr>
          <p:cNvPr id="10242" name="Picture 2"/>
          <p:cNvPicPr>
            <a:picLocks noChangeAspect="1" noChangeArrowheads="1"/>
          </p:cNvPicPr>
          <p:nvPr/>
        </p:nvPicPr>
        <p:blipFill>
          <a:blip r:embed="rId3" cstate="print"/>
          <a:srcRect/>
          <a:stretch>
            <a:fillRect/>
          </a:stretch>
        </p:blipFill>
        <p:spPr bwMode="auto">
          <a:xfrm>
            <a:off x="914400" y="457200"/>
            <a:ext cx="7437446" cy="5943600"/>
          </a:xfrm>
          <a:prstGeom prst="rect">
            <a:avLst/>
          </a:prstGeom>
          <a:noFill/>
          <a:ln w="9525">
            <a:noFill/>
            <a:miter lim="800000"/>
            <a:headEnd/>
            <a:tailEnd/>
          </a:ln>
          <a:effectLst/>
        </p:spPr>
      </p:pic>
      <p:sp>
        <p:nvSpPr>
          <p:cNvPr id="8" name="5-Point Star 7"/>
          <p:cNvSpPr/>
          <p:nvPr/>
        </p:nvSpPr>
        <p:spPr bwMode="auto">
          <a:xfrm>
            <a:off x="6553200" y="5029200"/>
            <a:ext cx="457200" cy="457200"/>
          </a:xfrm>
          <a:prstGeom prst="star5">
            <a:avLst/>
          </a:prstGeom>
          <a:solidFill>
            <a:srgbClr val="D69B80"/>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9" name="5-Point Star 8"/>
          <p:cNvSpPr/>
          <p:nvPr/>
        </p:nvSpPr>
        <p:spPr bwMode="auto">
          <a:xfrm>
            <a:off x="2667000" y="1233714"/>
            <a:ext cx="457200" cy="457200"/>
          </a:xfrm>
          <a:prstGeom prst="star5">
            <a:avLst/>
          </a:prstGeom>
          <a:solidFill>
            <a:srgbClr val="D69B80"/>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3" name="Rectangle 12"/>
          <p:cNvSpPr/>
          <p:nvPr/>
        </p:nvSpPr>
        <p:spPr>
          <a:xfrm>
            <a:off x="5518313" y="4403669"/>
            <a:ext cx="2529859" cy="701731"/>
          </a:xfrm>
          <a:prstGeom prst="rect">
            <a:avLst/>
          </a:prstGeom>
        </p:spPr>
        <p:txBody>
          <a:bodyPr wrap="none">
            <a:spAutoFit/>
          </a:bodyPr>
          <a:lstStyle/>
          <a:p>
            <a:r>
              <a:rPr lang="en-US" sz="1800" dirty="0" smtClean="0">
                <a:solidFill>
                  <a:srgbClr val="D69B80"/>
                </a:solidFill>
              </a:rPr>
              <a:t>Puerto Escondido,</a:t>
            </a:r>
          </a:p>
          <a:p>
            <a:r>
              <a:rPr lang="en-US" sz="1800" dirty="0" smtClean="0">
                <a:solidFill>
                  <a:srgbClr val="D69B80"/>
                </a:solidFill>
              </a:rPr>
              <a:t>Honduras</a:t>
            </a:r>
            <a:endParaRPr lang="en-US" sz="1800" dirty="0">
              <a:solidFill>
                <a:srgbClr val="D69B80"/>
              </a:solidFill>
            </a:endParaRPr>
          </a:p>
        </p:txBody>
      </p:sp>
      <p:sp>
        <p:nvSpPr>
          <p:cNvPr id="15" name="Rectangle 14"/>
          <p:cNvSpPr/>
          <p:nvPr/>
        </p:nvSpPr>
        <p:spPr>
          <a:xfrm>
            <a:off x="965263" y="669869"/>
            <a:ext cx="1930337" cy="701731"/>
          </a:xfrm>
          <a:prstGeom prst="rect">
            <a:avLst/>
          </a:prstGeom>
        </p:spPr>
        <p:txBody>
          <a:bodyPr wrap="none">
            <a:spAutoFit/>
          </a:bodyPr>
          <a:lstStyle/>
          <a:p>
            <a:r>
              <a:rPr lang="en-US" sz="1800" dirty="0" smtClean="0">
                <a:solidFill>
                  <a:srgbClr val="D69B80"/>
                </a:solidFill>
              </a:rPr>
              <a:t>Albuquerque,</a:t>
            </a:r>
          </a:p>
          <a:p>
            <a:r>
              <a:rPr lang="en-US" sz="1800" dirty="0" smtClean="0">
                <a:solidFill>
                  <a:srgbClr val="D69B80"/>
                </a:solidFill>
              </a:rPr>
              <a:t>New Mexico</a:t>
            </a:r>
            <a:endParaRPr lang="en-US" sz="1800" dirty="0">
              <a:solidFill>
                <a:srgbClr val="D69B80"/>
              </a:solidFill>
            </a:endParaRPr>
          </a:p>
        </p:txBody>
      </p:sp>
      <p:sp>
        <p:nvSpPr>
          <p:cNvPr id="16" name="Oval 15"/>
          <p:cNvSpPr/>
          <p:nvPr/>
        </p:nvSpPr>
        <p:spPr bwMode="auto">
          <a:xfrm rot="1635969">
            <a:off x="4991863" y="5380895"/>
            <a:ext cx="914400" cy="182880"/>
          </a:xfrm>
          <a:prstGeom prst="ellipse">
            <a:avLst/>
          </a:prstGeom>
          <a:noFill/>
          <a:ln w="76200">
            <a:solidFill>
              <a:srgbClr val="FFFFFF"/>
            </a:solid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7" name="Rectangle 16"/>
          <p:cNvSpPr/>
          <p:nvPr/>
        </p:nvSpPr>
        <p:spPr>
          <a:xfrm>
            <a:off x="2819400" y="5024735"/>
            <a:ext cx="2021707" cy="461665"/>
          </a:xfrm>
          <a:prstGeom prst="rect">
            <a:avLst/>
          </a:prstGeom>
        </p:spPr>
        <p:txBody>
          <a:bodyPr wrap="none">
            <a:spAutoFit/>
          </a:bodyPr>
          <a:lstStyle/>
          <a:p>
            <a:r>
              <a:rPr lang="en-US" sz="2400" dirty="0" err="1" smtClean="0">
                <a:solidFill>
                  <a:srgbClr val="FFFFFF"/>
                </a:solidFill>
              </a:rPr>
              <a:t>Soconusco</a:t>
            </a:r>
            <a:endParaRPr lang="en-US" sz="2400" dirty="0">
              <a:solidFill>
                <a:srgbClr val="FFFFFF"/>
              </a:solidFill>
            </a:endParaRPr>
          </a:p>
        </p:txBody>
      </p:sp>
      <p:sp>
        <p:nvSpPr>
          <p:cNvPr id="18" name="Rectangle 17"/>
          <p:cNvSpPr/>
          <p:nvPr/>
        </p:nvSpPr>
        <p:spPr>
          <a:xfrm>
            <a:off x="3698937" y="5498068"/>
            <a:ext cx="1635063" cy="369332"/>
          </a:xfrm>
          <a:prstGeom prst="rect">
            <a:avLst/>
          </a:prstGeom>
        </p:spPr>
        <p:txBody>
          <a:bodyPr wrap="none">
            <a:spAutoFit/>
          </a:bodyPr>
          <a:lstStyle/>
          <a:p>
            <a:r>
              <a:rPr lang="en-US" sz="1800" b="0" dirty="0" smtClean="0">
                <a:solidFill>
                  <a:srgbClr val="FFFFFF"/>
                </a:solidFill>
              </a:rPr>
              <a:t>(</a:t>
            </a:r>
            <a:r>
              <a:rPr lang="en-US" sz="1800" b="0" dirty="0" err="1" smtClean="0">
                <a:solidFill>
                  <a:srgbClr val="FFFFFF"/>
                </a:solidFill>
              </a:rPr>
              <a:t>Xoconocho</a:t>
            </a:r>
            <a:r>
              <a:rPr lang="en-US" sz="1800" b="0" dirty="0" smtClean="0">
                <a:solidFill>
                  <a:srgbClr val="FFFFFF"/>
                </a:solidFill>
              </a:rPr>
              <a:t>)</a:t>
            </a:r>
            <a:endParaRPr lang="en-US" sz="1800" b="0" dirty="0">
              <a:solidFill>
                <a:srgbClr val="FFFFFF"/>
              </a:solidFill>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pic>
        <p:nvPicPr>
          <p:cNvPr id="235521" name="Picture 1"/>
          <p:cNvPicPr>
            <a:picLocks noChangeAspect="1" noChangeArrowheads="1"/>
          </p:cNvPicPr>
          <p:nvPr/>
        </p:nvPicPr>
        <p:blipFill>
          <a:blip r:embed="rId4" cstate="print"/>
          <a:srcRect/>
          <a:stretch>
            <a:fillRect/>
          </a:stretch>
        </p:blipFill>
        <p:spPr bwMode="auto">
          <a:xfrm>
            <a:off x="2667000" y="442686"/>
            <a:ext cx="380619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pic>
        <p:nvPicPr>
          <p:cNvPr id="417797" name="Picture 5"/>
          <p:cNvPicPr>
            <a:picLocks noChangeAspect="1" noChangeArrowheads="1"/>
          </p:cNvPicPr>
          <p:nvPr/>
        </p:nvPicPr>
        <p:blipFill>
          <a:blip r:embed="rId4" cstate="print"/>
          <a:srcRect/>
          <a:stretch>
            <a:fillRect/>
          </a:stretch>
        </p:blipFill>
        <p:spPr bwMode="auto">
          <a:xfrm>
            <a:off x="2822575" y="914400"/>
            <a:ext cx="3502025"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612775" y="2469357"/>
            <a:ext cx="7769225" cy="3822585"/>
          </a:xfrm>
        </p:spPr>
        <p:txBody>
          <a:bodyPr>
            <a:spAutoFit/>
          </a:bodyPr>
          <a:lstStyle/>
          <a:p>
            <a:pPr marL="465138" lvl="1" indent="0" algn="ctr" eaLnBrk="1" hangingPunct="1">
              <a:lnSpc>
                <a:spcPct val="120000"/>
              </a:lnSpc>
              <a:buFont typeface="Wingdings" pitchFamily="2" charset="2"/>
              <a:buNone/>
            </a:pPr>
            <a:r>
              <a:rPr lang="en-US" b="1" i="1" dirty="0" smtClean="0">
                <a:solidFill>
                  <a:srgbClr val="895623"/>
                </a:solidFill>
                <a:latin typeface="Verdana" pitchFamily="34" charset="0"/>
              </a:rPr>
              <a:t>Understanding Global Cultures: Metaphorical Journeys Through 29 Nations, Clusters of Nations, Continents, and Diversity, Fourth Edition</a:t>
            </a:r>
          </a:p>
          <a:p>
            <a:pPr marL="465138" lvl="1" indent="0" algn="ctr" eaLnBrk="1" hangingPunct="1">
              <a:lnSpc>
                <a:spcPct val="120000"/>
              </a:lnSpc>
              <a:buFont typeface="Wingdings" pitchFamily="2" charset="2"/>
              <a:buNone/>
            </a:pPr>
            <a:endParaRPr lang="en-US" sz="1200" b="1" i="1" dirty="0" smtClean="0">
              <a:solidFill>
                <a:srgbClr val="895623"/>
              </a:solidFill>
              <a:latin typeface="Verdana" pitchFamily="34" charset="0"/>
            </a:endParaRPr>
          </a:p>
          <a:p>
            <a:pPr marL="1120775" lvl="1" indent="-266700" algn="ctr" eaLnBrk="1" hangingPunct="1">
              <a:buNone/>
            </a:pPr>
            <a:r>
              <a:rPr lang="en-US" sz="2400" b="1" dirty="0" smtClean="0">
                <a:solidFill>
                  <a:srgbClr val="895623"/>
                </a:solidFill>
                <a:latin typeface="Arial" charset="0"/>
              </a:rPr>
              <a:t>Martin J. Gannon and </a:t>
            </a:r>
            <a:r>
              <a:rPr lang="en-US" sz="2400" b="1" dirty="0" err="1" smtClean="0">
                <a:solidFill>
                  <a:srgbClr val="895623"/>
                </a:solidFill>
                <a:latin typeface="Arial" charset="0"/>
              </a:rPr>
              <a:t>Rajnandini</a:t>
            </a:r>
            <a:r>
              <a:rPr lang="en-US" sz="2400" b="1" dirty="0" smtClean="0">
                <a:solidFill>
                  <a:srgbClr val="895623"/>
                </a:solidFill>
                <a:latin typeface="Arial" charset="0"/>
              </a:rPr>
              <a:t> (Raj) Pillai</a:t>
            </a:r>
            <a:r>
              <a:rPr lang="en-US" sz="2400" b="1" dirty="0" smtClean="0">
                <a:solidFill>
                  <a:srgbClr val="895623"/>
                </a:solidFill>
                <a:latin typeface="Verdana" pitchFamily="34" charset="0"/>
              </a:rPr>
              <a:t> </a:t>
            </a:r>
          </a:p>
          <a:p>
            <a:pPr marL="1120775" lvl="1" indent="-266700" algn="ctr" eaLnBrk="1" hangingPunct="1">
              <a:buFont typeface="Wingdings" pitchFamily="2" charset="2"/>
              <a:buNone/>
            </a:pPr>
            <a:r>
              <a:rPr lang="en-US" sz="2400" b="1" dirty="0" smtClean="0">
                <a:solidFill>
                  <a:srgbClr val="895623"/>
                </a:solidFill>
                <a:latin typeface="Arial" charset="0"/>
              </a:rPr>
              <a:t>SAGE Publications, Thousand Oaks, CA, 2009</a:t>
            </a:r>
            <a:endParaRPr lang="en-US" sz="2400" b="1" dirty="0" smtClean="0">
              <a:solidFill>
                <a:srgbClr val="895623"/>
              </a:solidFill>
              <a:latin typeface="Verdana" pitchFamily="34" charset="0"/>
            </a:endParaRPr>
          </a:p>
        </p:txBody>
      </p:sp>
      <p:sp>
        <p:nvSpPr>
          <p:cNvPr id="92163" name="Rectangle 3"/>
          <p:cNvSpPr>
            <a:spLocks noGrp="1" noChangeArrowheads="1"/>
          </p:cNvSpPr>
          <p:nvPr>
            <p:ph type="title"/>
          </p:nvPr>
        </p:nvSpPr>
        <p:spPr>
          <a:noFill/>
        </p:spPr>
        <p:txBody>
          <a:bodyPr/>
          <a:lstStyle/>
          <a:p>
            <a:pPr eaLnBrk="1" hangingPunct="1"/>
            <a:r>
              <a:rPr lang="en-US" sz="2800" b="1" smtClean="0"/>
              <a:t>Scaling</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6" name="Rectangle 2"/>
          <p:cNvSpPr>
            <a:spLocks noGrp="1" noChangeArrowheads="1"/>
          </p:cNvSpPr>
          <p:nvPr>
            <p:ph type="body" idx="4294967295"/>
          </p:nvPr>
        </p:nvSpPr>
        <p:spPr>
          <a:xfrm>
            <a:off x="152400" y="346075"/>
            <a:ext cx="8991600" cy="6015038"/>
          </a:xfrm>
        </p:spPr>
        <p:txBody>
          <a:bodyPr>
            <a:spAutoFit/>
          </a:bodyPr>
          <a:lstStyle/>
          <a:p>
            <a:pPr>
              <a:lnSpc>
                <a:spcPct val="70000"/>
              </a:lnSpc>
              <a:buFontTx/>
              <a:buNone/>
            </a:pPr>
            <a:r>
              <a:rPr lang="en-US" sz="2800" b="1" dirty="0">
                <a:solidFill>
                  <a:srgbClr val="895623"/>
                </a:solidFill>
                <a:latin typeface="Verdana" pitchFamily="34" charset="0"/>
              </a:rPr>
              <a:t>“units of analysis” may also include:</a:t>
            </a:r>
          </a:p>
          <a:p>
            <a:pPr>
              <a:buFontTx/>
              <a:buNone/>
            </a:pPr>
            <a:endParaRPr lang="en-US" sz="2800" b="1" dirty="0">
              <a:solidFill>
                <a:srgbClr val="D69B80"/>
              </a:solidFill>
              <a:latin typeface="Verdana" pitchFamily="34" charset="0"/>
            </a:endParaRPr>
          </a:p>
          <a:p>
            <a:pPr marL="865188" lvl="1" indent="-407988"/>
            <a:r>
              <a:rPr lang="en-US" sz="3200" b="1" dirty="0">
                <a:solidFill>
                  <a:srgbClr val="D69B80"/>
                </a:solidFill>
                <a:latin typeface="Verdana" pitchFamily="34" charset="0"/>
              </a:rPr>
              <a:t>a nation</a:t>
            </a:r>
          </a:p>
          <a:p>
            <a:pPr marL="1208088" lvl="2">
              <a:buFontTx/>
              <a:buNone/>
            </a:pPr>
            <a:r>
              <a:rPr lang="en-US" b="1" dirty="0">
                <a:solidFill>
                  <a:srgbClr val="D69B80"/>
                </a:solidFill>
                <a:latin typeface="Verdana" pitchFamily="34" charset="0"/>
              </a:rPr>
              <a:t> </a:t>
            </a:r>
            <a:r>
              <a:rPr lang="en-US" sz="2000" b="1" dirty="0">
                <a:solidFill>
                  <a:srgbClr val="D69B80"/>
                </a:solidFill>
                <a:latin typeface="Verdana" pitchFamily="34" charset="0"/>
              </a:rPr>
              <a:t>(“national character studies”)</a:t>
            </a:r>
            <a:endParaRPr lang="en-US" b="1" dirty="0">
              <a:solidFill>
                <a:srgbClr val="D69B80"/>
              </a:solidFill>
              <a:latin typeface="Verdana" pitchFamily="34" charset="0"/>
            </a:endParaRPr>
          </a:p>
          <a:p>
            <a:pPr marL="865188" lvl="1" indent="-407988"/>
            <a:r>
              <a:rPr lang="en-US" sz="3200" b="1" dirty="0">
                <a:solidFill>
                  <a:srgbClr val="D69B80"/>
                </a:solidFill>
                <a:latin typeface="Verdana" pitchFamily="34" charset="0"/>
              </a:rPr>
              <a:t>the item or action itself</a:t>
            </a:r>
            <a:endParaRPr lang="en-US" b="1" dirty="0">
              <a:solidFill>
                <a:srgbClr val="D69B80"/>
              </a:solidFill>
              <a:latin typeface="Verdana" pitchFamily="34" charset="0"/>
            </a:endParaRPr>
          </a:p>
          <a:p>
            <a:pPr marL="1208088" lvl="2">
              <a:buFontTx/>
              <a:buNone/>
            </a:pPr>
            <a:r>
              <a:rPr lang="en-US" b="1" dirty="0">
                <a:solidFill>
                  <a:srgbClr val="D69B80"/>
                </a:solidFill>
                <a:latin typeface="Verdana" pitchFamily="34" charset="0"/>
              </a:rPr>
              <a:t> </a:t>
            </a:r>
            <a:r>
              <a:rPr lang="en-US" sz="2000" b="1" dirty="0">
                <a:solidFill>
                  <a:srgbClr val="D69B80"/>
                </a:solidFill>
                <a:latin typeface="Verdana" pitchFamily="34" charset="0"/>
              </a:rPr>
              <a:t>(including “processes”)</a:t>
            </a:r>
            <a:endParaRPr lang="en-US" sz="3200" b="1" dirty="0">
              <a:solidFill>
                <a:srgbClr val="D69B80"/>
              </a:solidFill>
              <a:latin typeface="Verdana" pitchFamily="34" charset="0"/>
            </a:endParaRPr>
          </a:p>
          <a:p>
            <a:pPr marL="865188" lvl="1" indent="-407988"/>
            <a:r>
              <a:rPr lang="en-US" sz="3200" b="1" dirty="0">
                <a:solidFill>
                  <a:srgbClr val="895623"/>
                </a:solidFill>
                <a:latin typeface="Verdana" pitchFamily="34" charset="0"/>
              </a:rPr>
              <a:t>a “cultural metaphor”</a:t>
            </a:r>
          </a:p>
          <a:p>
            <a:pPr marL="865188" lvl="1" indent="-407988">
              <a:buFontTx/>
              <a:buNone/>
            </a:pPr>
            <a:r>
              <a:rPr lang="en-US" sz="3200" b="1" dirty="0">
                <a:solidFill>
                  <a:srgbClr val="895623"/>
                </a:solidFill>
                <a:latin typeface="Verdana" pitchFamily="34" charset="0"/>
              </a:rPr>
              <a:t>		</a:t>
            </a:r>
            <a:r>
              <a:rPr lang="en-US" sz="1800" b="1" dirty="0">
                <a:solidFill>
                  <a:srgbClr val="895623"/>
                </a:solidFill>
                <a:latin typeface="Verdana" pitchFamily="34" charset="0"/>
              </a:rPr>
              <a:t>(analogy, by means of cultural metaphors)</a:t>
            </a:r>
            <a:endParaRPr lang="en-US" b="1" dirty="0">
              <a:solidFill>
                <a:srgbClr val="895623"/>
              </a:solidFill>
              <a:latin typeface="Verdana" pitchFamily="34" charset="0"/>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609600"/>
            <a:ext cx="8229600" cy="1143000"/>
          </a:xfrm>
        </p:spPr>
        <p:txBody>
          <a:bodyPr/>
          <a:lstStyle/>
          <a:p>
            <a:pPr eaLnBrk="1" hangingPunct="1"/>
            <a:r>
              <a:rPr lang="en-US" sz="2400" b="1" dirty="0" smtClean="0">
                <a:solidFill>
                  <a:srgbClr val="482400"/>
                </a:solidFill>
                <a:latin typeface="Verdana" pitchFamily="34" charset="0"/>
              </a:rPr>
              <a:t>Gannon and </a:t>
            </a:r>
            <a:r>
              <a:rPr lang="en-US" sz="2400" b="1" dirty="0" err="1" smtClean="0">
                <a:solidFill>
                  <a:srgbClr val="482400"/>
                </a:solidFill>
                <a:latin typeface="Verdana" pitchFamily="34" charset="0"/>
              </a:rPr>
              <a:t>Pillai’s</a:t>
            </a:r>
            <a:r>
              <a:rPr lang="en-US" sz="2400" b="1" dirty="0" smtClean="0">
                <a:solidFill>
                  <a:srgbClr val="482400"/>
                </a:solidFill>
                <a:latin typeface="Verdana" pitchFamily="34" charset="0"/>
              </a:rPr>
              <a:t/>
            </a:r>
            <a:br>
              <a:rPr lang="en-US" sz="2400" b="1" dirty="0" smtClean="0">
                <a:solidFill>
                  <a:srgbClr val="482400"/>
                </a:solidFill>
                <a:latin typeface="Verdana" pitchFamily="34" charset="0"/>
              </a:rPr>
            </a:br>
            <a:r>
              <a:rPr lang="en-US" sz="3200" b="1" dirty="0" smtClean="0">
                <a:solidFill>
                  <a:srgbClr val="482400"/>
                </a:solidFill>
                <a:latin typeface="Verdana" pitchFamily="34" charset="0"/>
              </a:rPr>
              <a:t>European Cultural Metaphors</a:t>
            </a:r>
            <a:br>
              <a:rPr lang="en-US" sz="3200" b="1" dirty="0" smtClean="0">
                <a:solidFill>
                  <a:srgbClr val="482400"/>
                </a:solidFill>
                <a:latin typeface="Verdana" pitchFamily="34" charset="0"/>
              </a:rPr>
            </a:br>
            <a:r>
              <a:rPr lang="en-US" sz="2000" b="1" dirty="0" smtClean="0">
                <a:solidFill>
                  <a:srgbClr val="482400"/>
                </a:solidFill>
                <a:latin typeface="Verdana" pitchFamily="34" charset="0"/>
              </a:rPr>
              <a:t>include</a:t>
            </a:r>
          </a:p>
        </p:txBody>
      </p:sp>
      <p:sp>
        <p:nvSpPr>
          <p:cNvPr id="39939" name="Rectangle 3"/>
          <p:cNvSpPr>
            <a:spLocks noGrp="1" noChangeArrowheads="1"/>
          </p:cNvSpPr>
          <p:nvPr>
            <p:ph type="body" idx="1"/>
          </p:nvPr>
        </p:nvSpPr>
        <p:spPr>
          <a:xfrm>
            <a:off x="914400" y="2430440"/>
            <a:ext cx="7315200" cy="3877985"/>
          </a:xfrm>
        </p:spPr>
        <p:txBody>
          <a:bodyPr>
            <a:spAutoFit/>
          </a:bodyPr>
          <a:lstStyle/>
          <a:p>
            <a:pPr marL="566738" indent="-566738" eaLnBrk="1" hangingPunct="1">
              <a:spcBef>
                <a:spcPts val="1000"/>
              </a:spcBef>
              <a:buFontTx/>
              <a:buNone/>
              <a:tabLst>
                <a:tab pos="1379538" algn="l"/>
              </a:tabLst>
            </a:pPr>
            <a:r>
              <a:rPr lang="en-US" sz="2800" b="1" dirty="0" smtClean="0">
                <a:solidFill>
                  <a:srgbClr val="482400"/>
                </a:solidFill>
              </a:rPr>
              <a:t>Ch. 5.	The Turkish </a:t>
            </a:r>
            <a:r>
              <a:rPr lang="en-US" sz="2800" b="1" dirty="0" err="1" smtClean="0">
                <a:solidFill>
                  <a:srgbClr val="482400"/>
                </a:solidFill>
              </a:rPr>
              <a:t>Coffehouse</a:t>
            </a:r>
            <a:r>
              <a:rPr lang="en-US" sz="2800" dirty="0" smtClean="0">
                <a:solidFill>
                  <a:srgbClr val="482400"/>
                </a:solidFill>
              </a:rPr>
              <a:t> </a:t>
            </a:r>
          </a:p>
          <a:p>
            <a:pPr marL="566738" indent="-566738" eaLnBrk="1" hangingPunct="1">
              <a:spcBef>
                <a:spcPts val="1000"/>
              </a:spcBef>
              <a:buFontTx/>
              <a:buNone/>
              <a:tabLst>
                <a:tab pos="1379538" algn="l"/>
              </a:tabLst>
            </a:pPr>
            <a:r>
              <a:rPr lang="en-US" sz="2800" b="1" dirty="0" smtClean="0">
                <a:solidFill>
                  <a:srgbClr val="482400"/>
                </a:solidFill>
              </a:rPr>
              <a:t>Ch. 7. 	The Polish Village Church</a:t>
            </a:r>
          </a:p>
          <a:p>
            <a:pPr marL="566738" indent="-566738" eaLnBrk="1" hangingPunct="1">
              <a:spcBef>
                <a:spcPts val="1000"/>
              </a:spcBef>
              <a:buNone/>
              <a:tabLst>
                <a:tab pos="1379538" algn="l"/>
              </a:tabLst>
            </a:pPr>
            <a:r>
              <a:rPr lang="en-US" sz="2800" b="1" dirty="0" smtClean="0">
                <a:solidFill>
                  <a:srgbClr val="482400"/>
                </a:solidFill>
              </a:rPr>
              <a:t>Ch. 9. 	The Swedish </a:t>
            </a:r>
            <a:r>
              <a:rPr lang="en-US" sz="2800" b="1" i="1" dirty="0" err="1" smtClean="0">
                <a:solidFill>
                  <a:srgbClr val="482400"/>
                </a:solidFill>
              </a:rPr>
              <a:t>Stuga</a:t>
            </a:r>
            <a:endParaRPr lang="en-US" sz="2800" b="1" i="1" dirty="0" smtClean="0">
              <a:solidFill>
                <a:srgbClr val="482400"/>
              </a:solidFill>
            </a:endParaRPr>
          </a:p>
          <a:p>
            <a:pPr marL="566738" indent="-566738" eaLnBrk="1" hangingPunct="1">
              <a:spcBef>
                <a:spcPts val="1000"/>
              </a:spcBef>
              <a:buNone/>
              <a:tabLst>
                <a:tab pos="1379538" algn="l"/>
              </a:tabLst>
            </a:pPr>
            <a:r>
              <a:rPr lang="en-US" sz="2800" b="1" dirty="0" smtClean="0">
                <a:solidFill>
                  <a:srgbClr val="482400"/>
                </a:solidFill>
              </a:rPr>
              <a:t>Ch. 10. 	The Finnish Sauna</a:t>
            </a:r>
          </a:p>
          <a:p>
            <a:pPr marL="566738" indent="-566738" eaLnBrk="1" hangingPunct="1">
              <a:spcBef>
                <a:spcPts val="1000"/>
              </a:spcBef>
              <a:buNone/>
              <a:tabLst>
                <a:tab pos="1379538" algn="l"/>
              </a:tabLst>
            </a:pPr>
            <a:r>
              <a:rPr lang="en-US" sz="2800" b="1" dirty="0" smtClean="0">
                <a:solidFill>
                  <a:srgbClr val="482400"/>
                </a:solidFill>
              </a:rPr>
              <a:t>Ch. 11. 	The Danish Christmas Luncheon</a:t>
            </a:r>
          </a:p>
          <a:p>
            <a:pPr marL="566738" indent="-566738" eaLnBrk="1" hangingPunct="1">
              <a:spcBef>
                <a:spcPts val="1000"/>
              </a:spcBef>
              <a:buFontTx/>
              <a:buNone/>
              <a:tabLst>
                <a:tab pos="1379538" algn="l"/>
              </a:tabLst>
            </a:pPr>
            <a:r>
              <a:rPr lang="en-US" sz="2800" b="1" dirty="0" smtClean="0">
                <a:solidFill>
                  <a:srgbClr val="482400"/>
                </a:solidFill>
              </a:rPr>
              <a:t>Ch. 12. 	The German Symphony</a:t>
            </a:r>
            <a:endParaRPr lang="en-US" sz="2800" dirty="0" smtClean="0">
              <a:solidFill>
                <a:srgbClr val="482400"/>
              </a:solidFill>
            </a:endParaRPr>
          </a:p>
          <a:p>
            <a:pPr marL="566738" indent="-566738" eaLnBrk="1" hangingPunct="1">
              <a:spcBef>
                <a:spcPts val="1000"/>
              </a:spcBef>
              <a:buFontTx/>
              <a:buNone/>
              <a:tabLst>
                <a:tab pos="1379538" algn="l"/>
              </a:tabLst>
            </a:pPr>
            <a:r>
              <a:rPr lang="en-US" sz="2800" b="1" dirty="0" smtClean="0">
                <a:solidFill>
                  <a:srgbClr val="482400"/>
                </a:solidFill>
              </a:rPr>
              <a:t>Ch. 13. 	Irish Conversations</a:t>
            </a:r>
            <a:endParaRPr lang="en-US" sz="2800" dirty="0" smtClean="0">
              <a:solidFill>
                <a:srgbClr val="482400"/>
              </a:solidFill>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smtClean="0">
                <a:solidFill>
                  <a:srgbClr val="482400"/>
                </a:solidFill>
                <a:latin typeface="Verdana" pitchFamily="34" charset="0"/>
              </a:rPr>
              <a:t>Gannon and </a:t>
            </a:r>
            <a:r>
              <a:rPr lang="en-US" sz="2400" b="1" dirty="0" err="1" smtClean="0">
                <a:solidFill>
                  <a:srgbClr val="482400"/>
                </a:solidFill>
                <a:latin typeface="Verdana" pitchFamily="34" charset="0"/>
              </a:rPr>
              <a:t>Pillai's</a:t>
            </a:r>
            <a:r>
              <a:rPr lang="en-US" sz="2400" b="1" dirty="0" smtClean="0">
                <a:solidFill>
                  <a:srgbClr val="482400"/>
                </a:solidFill>
                <a:latin typeface="Verdana" pitchFamily="34" charset="0"/>
              </a:rPr>
              <a:t/>
            </a:r>
            <a:br>
              <a:rPr lang="en-US" sz="2400" b="1" dirty="0" smtClean="0">
                <a:solidFill>
                  <a:srgbClr val="482400"/>
                </a:solidFill>
                <a:latin typeface="Verdana" pitchFamily="34" charset="0"/>
              </a:rPr>
            </a:br>
            <a:r>
              <a:rPr lang="en-US" sz="3200" b="1" dirty="0" smtClean="0">
                <a:solidFill>
                  <a:srgbClr val="482400"/>
                </a:solidFill>
                <a:latin typeface="Verdana" pitchFamily="34" charset="0"/>
              </a:rPr>
              <a:t>European Cultural Metaphors</a:t>
            </a:r>
            <a:br>
              <a:rPr lang="en-US" sz="3200" b="1" dirty="0" smtClean="0">
                <a:solidFill>
                  <a:srgbClr val="482400"/>
                </a:solidFill>
                <a:latin typeface="Verdana" pitchFamily="34" charset="0"/>
              </a:rPr>
            </a:br>
            <a:r>
              <a:rPr lang="en-US" sz="2000" b="1" dirty="0" smtClean="0">
                <a:solidFill>
                  <a:srgbClr val="482400"/>
                </a:solidFill>
                <a:latin typeface="Verdana" pitchFamily="34" charset="0"/>
              </a:rPr>
              <a:t>include</a:t>
            </a:r>
          </a:p>
        </p:txBody>
      </p:sp>
      <p:sp>
        <p:nvSpPr>
          <p:cNvPr id="38915" name="Rectangle 3"/>
          <p:cNvSpPr>
            <a:spLocks noGrp="1" noChangeArrowheads="1"/>
          </p:cNvSpPr>
          <p:nvPr>
            <p:ph type="body" idx="1"/>
          </p:nvPr>
        </p:nvSpPr>
        <p:spPr>
          <a:xfrm>
            <a:off x="900752" y="2424752"/>
            <a:ext cx="7315200" cy="3877985"/>
          </a:xfrm>
        </p:spPr>
        <p:txBody>
          <a:bodyPr>
            <a:spAutoFit/>
          </a:bodyPr>
          <a:lstStyle/>
          <a:p>
            <a:pPr marL="566738" indent="-566738" eaLnBrk="1" hangingPunct="1">
              <a:spcBef>
                <a:spcPts val="1000"/>
              </a:spcBef>
              <a:buNone/>
              <a:tabLst>
                <a:tab pos="1379538" algn="l"/>
              </a:tabLst>
            </a:pPr>
            <a:r>
              <a:rPr lang="en-US" sz="2800" b="1" dirty="0" smtClean="0">
                <a:solidFill>
                  <a:srgbClr val="482400"/>
                </a:solidFill>
              </a:rPr>
              <a:t>Ch. 15. 	French Wine</a:t>
            </a:r>
            <a:r>
              <a:rPr lang="en-US" sz="2800" dirty="0" smtClean="0">
                <a:solidFill>
                  <a:srgbClr val="482400"/>
                </a:solidFill>
              </a:rPr>
              <a:t> . . .</a:t>
            </a:r>
          </a:p>
          <a:p>
            <a:pPr marL="566738" indent="-566738" eaLnBrk="1" hangingPunct="1">
              <a:spcBef>
                <a:spcPts val="1000"/>
              </a:spcBef>
              <a:buFontTx/>
              <a:buNone/>
              <a:tabLst>
                <a:tab pos="1379538" algn="l"/>
              </a:tabLst>
            </a:pPr>
            <a:r>
              <a:rPr lang="en-US" sz="2800" b="1" dirty="0" smtClean="0">
                <a:solidFill>
                  <a:srgbClr val="482400"/>
                </a:solidFill>
              </a:rPr>
              <a:t>Ch. 17. 	The Traditional British House</a:t>
            </a:r>
          </a:p>
          <a:p>
            <a:pPr marL="566738" indent="-566738" eaLnBrk="1" hangingPunct="1">
              <a:spcBef>
                <a:spcPts val="1000"/>
              </a:spcBef>
              <a:buFontTx/>
              <a:buNone/>
              <a:tabLst>
                <a:tab pos="1379538" algn="l"/>
              </a:tabLst>
            </a:pPr>
            <a:r>
              <a:rPr lang="en-US" sz="2800" b="1" dirty="0" smtClean="0">
                <a:solidFill>
                  <a:srgbClr val="482400"/>
                </a:solidFill>
              </a:rPr>
              <a:t>Ch. 21.	The Italian Opera </a:t>
            </a:r>
          </a:p>
          <a:p>
            <a:pPr marL="566738" indent="-566738" eaLnBrk="1" hangingPunct="1">
              <a:spcBef>
                <a:spcPts val="1000"/>
              </a:spcBef>
              <a:buFontTx/>
              <a:buNone/>
              <a:tabLst>
                <a:tab pos="1379538" algn="l"/>
              </a:tabLst>
            </a:pPr>
            <a:r>
              <a:rPr lang="en-US" sz="2800" b="1" dirty="0" smtClean="0">
                <a:solidFill>
                  <a:srgbClr val="482400"/>
                </a:solidFill>
              </a:rPr>
              <a:t>Ch. 22. 	Belgian Lace </a:t>
            </a:r>
          </a:p>
          <a:p>
            <a:pPr marL="566738" indent="-566738" eaLnBrk="1" hangingPunct="1">
              <a:spcBef>
                <a:spcPts val="1000"/>
              </a:spcBef>
              <a:buFontTx/>
              <a:buNone/>
              <a:tabLst>
                <a:tab pos="1379538" algn="l"/>
              </a:tabLst>
            </a:pPr>
            <a:r>
              <a:rPr lang="en-US" sz="2800" b="1" dirty="0" smtClean="0">
                <a:solidFill>
                  <a:srgbClr val="482400"/>
                </a:solidFill>
              </a:rPr>
              <a:t>Ch. 24. 	The Russian Ballet</a:t>
            </a:r>
          </a:p>
          <a:p>
            <a:pPr marL="566738" indent="-566738" eaLnBrk="1" hangingPunct="1">
              <a:spcBef>
                <a:spcPts val="1000"/>
              </a:spcBef>
              <a:buFontTx/>
              <a:buNone/>
              <a:tabLst>
                <a:tab pos="1379538" algn="l"/>
              </a:tabLst>
            </a:pPr>
            <a:r>
              <a:rPr lang="en-US" sz="2800" b="1" dirty="0" smtClean="0">
                <a:solidFill>
                  <a:srgbClr val="482400"/>
                </a:solidFill>
              </a:rPr>
              <a:t>Ch. 30. 	The Spanish Bullfight</a:t>
            </a:r>
          </a:p>
          <a:p>
            <a:pPr marL="566738" indent="-566738" eaLnBrk="1" hangingPunct="1">
              <a:spcBef>
                <a:spcPts val="1000"/>
              </a:spcBef>
              <a:buFontTx/>
              <a:buNone/>
              <a:tabLst>
                <a:tab pos="1379538" algn="l"/>
              </a:tabLst>
            </a:pPr>
            <a:r>
              <a:rPr lang="en-US" sz="2800" b="1" dirty="0" smtClean="0">
                <a:solidFill>
                  <a:srgbClr val="482400"/>
                </a:solidFill>
              </a:rPr>
              <a:t>Ch. 31. 	The Portuguese Bullfight </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smtClean="0">
                <a:latin typeface="Verdana" pitchFamily="34" charset="0"/>
              </a:rPr>
              <a:t>Gannon and </a:t>
            </a:r>
            <a:r>
              <a:rPr lang="en-US" sz="2400" b="1" dirty="0" err="1" smtClean="0">
                <a:latin typeface="Verdana" pitchFamily="34" charset="0"/>
              </a:rPr>
              <a:t>Pillai's</a:t>
            </a:r>
            <a:r>
              <a:rPr lang="en-US" sz="2400" b="1" dirty="0" smtClean="0">
                <a:latin typeface="Verdana" pitchFamily="34" charset="0"/>
              </a:rPr>
              <a:t/>
            </a:r>
            <a:br>
              <a:rPr lang="en-US" sz="2400" b="1" dirty="0" smtClean="0">
                <a:latin typeface="Verdana" pitchFamily="34" charset="0"/>
              </a:rPr>
            </a:br>
            <a:r>
              <a:rPr lang="en-US" sz="3200" b="1" dirty="0" smtClean="0">
                <a:latin typeface="Verdana" pitchFamily="34" charset="0"/>
              </a:rPr>
              <a:t>European Cultural Metaphors</a:t>
            </a:r>
            <a:br>
              <a:rPr lang="en-US" sz="3200" b="1" dirty="0" smtClean="0">
                <a:latin typeface="Verdana" pitchFamily="34" charset="0"/>
              </a:rPr>
            </a:br>
            <a:r>
              <a:rPr lang="en-US" sz="2000" b="1" dirty="0" smtClean="0">
                <a:latin typeface="Verdana" pitchFamily="34" charset="0"/>
              </a:rPr>
              <a:t>include</a:t>
            </a:r>
          </a:p>
        </p:txBody>
      </p:sp>
      <p:sp>
        <p:nvSpPr>
          <p:cNvPr id="38915" name="Rectangle 3"/>
          <p:cNvSpPr>
            <a:spLocks noGrp="1" noChangeArrowheads="1"/>
          </p:cNvSpPr>
          <p:nvPr>
            <p:ph type="body" idx="1"/>
          </p:nvPr>
        </p:nvSpPr>
        <p:spPr>
          <a:xfrm>
            <a:off x="900752" y="2424752"/>
            <a:ext cx="7315200" cy="3631763"/>
          </a:xfrm>
        </p:spPr>
        <p:txBody>
          <a:bodyPr>
            <a:spAutoFit/>
          </a:bodyPr>
          <a:lstStyle/>
          <a:p>
            <a:pPr marL="566738" indent="-566738" eaLnBrk="1" hangingPunct="1">
              <a:spcBef>
                <a:spcPts val="1000"/>
              </a:spcBef>
              <a:buNone/>
              <a:tabLst>
                <a:tab pos="1379538" algn="l"/>
              </a:tabLst>
            </a:pPr>
            <a:r>
              <a:rPr lang="en-US" sz="2400" b="1" dirty="0" smtClean="0">
                <a:solidFill>
                  <a:srgbClr val="E6C3B3"/>
                </a:solidFill>
              </a:rPr>
              <a:t>Ch. 15. 	French Wine</a:t>
            </a:r>
            <a:r>
              <a:rPr lang="en-US" sz="2400" dirty="0" smtClean="0">
                <a:solidFill>
                  <a:srgbClr val="E6C3B3"/>
                </a:solidFill>
              </a:rPr>
              <a:t> . . .</a:t>
            </a:r>
          </a:p>
          <a:p>
            <a:pPr marL="566738" indent="-566738" eaLnBrk="1" hangingPunct="1">
              <a:spcBef>
                <a:spcPts val="1000"/>
              </a:spcBef>
              <a:buFontTx/>
              <a:buNone/>
              <a:tabLst>
                <a:tab pos="1379538" algn="l"/>
              </a:tabLst>
            </a:pPr>
            <a:r>
              <a:rPr lang="en-US" sz="2800" b="1" dirty="0" smtClean="0">
                <a:solidFill>
                  <a:srgbClr val="482400"/>
                </a:solidFill>
              </a:rPr>
              <a:t>Ch. 17. 	The Traditional British House</a:t>
            </a:r>
          </a:p>
          <a:p>
            <a:pPr marL="566738" indent="-566738" eaLnBrk="1" hangingPunct="1">
              <a:spcBef>
                <a:spcPts val="1000"/>
              </a:spcBef>
              <a:buFontTx/>
              <a:buNone/>
              <a:tabLst>
                <a:tab pos="1379538" algn="l"/>
              </a:tabLst>
            </a:pPr>
            <a:r>
              <a:rPr lang="en-US" sz="2800" b="1" dirty="0" smtClean="0">
                <a:solidFill>
                  <a:srgbClr val="482400"/>
                </a:solidFill>
              </a:rPr>
              <a:t>Ch. 21.	The Italian Opera </a:t>
            </a:r>
          </a:p>
          <a:p>
            <a:pPr marL="566738" indent="-566738" eaLnBrk="1" hangingPunct="1">
              <a:spcBef>
                <a:spcPts val="1000"/>
              </a:spcBef>
              <a:buFontTx/>
              <a:buNone/>
              <a:tabLst>
                <a:tab pos="1379538" algn="l"/>
              </a:tabLst>
            </a:pPr>
            <a:r>
              <a:rPr lang="en-US" sz="2400" b="1" dirty="0" smtClean="0">
                <a:solidFill>
                  <a:srgbClr val="E6C3B3"/>
                </a:solidFill>
              </a:rPr>
              <a:t>Ch. 22. 	Belgian Lace </a:t>
            </a:r>
          </a:p>
          <a:p>
            <a:pPr marL="566738" indent="-566738" eaLnBrk="1" hangingPunct="1">
              <a:spcBef>
                <a:spcPts val="1000"/>
              </a:spcBef>
              <a:buFontTx/>
              <a:buNone/>
              <a:tabLst>
                <a:tab pos="1379538" algn="l"/>
              </a:tabLst>
            </a:pPr>
            <a:r>
              <a:rPr lang="en-US" sz="2400" b="1" dirty="0" smtClean="0">
                <a:solidFill>
                  <a:srgbClr val="E6C3B3"/>
                </a:solidFill>
              </a:rPr>
              <a:t>Ch. 24. 	The Russian Ballet</a:t>
            </a:r>
          </a:p>
          <a:p>
            <a:pPr marL="566738" indent="-566738" eaLnBrk="1" hangingPunct="1">
              <a:spcBef>
                <a:spcPts val="1000"/>
              </a:spcBef>
              <a:buFontTx/>
              <a:buNone/>
              <a:tabLst>
                <a:tab pos="1379538" algn="l"/>
              </a:tabLst>
            </a:pPr>
            <a:r>
              <a:rPr lang="en-US" sz="2400" b="1" dirty="0" smtClean="0">
                <a:solidFill>
                  <a:srgbClr val="E6C3B3"/>
                </a:solidFill>
              </a:rPr>
              <a:t>Ch. 30. 	The Spanish Bullfight</a:t>
            </a:r>
          </a:p>
          <a:p>
            <a:pPr marL="566738" indent="-566738" eaLnBrk="1" hangingPunct="1">
              <a:spcBef>
                <a:spcPts val="1000"/>
              </a:spcBef>
              <a:buFontTx/>
              <a:buNone/>
              <a:tabLst>
                <a:tab pos="1379538" algn="l"/>
              </a:tabLst>
            </a:pPr>
            <a:r>
              <a:rPr lang="en-US" sz="2400" b="1" dirty="0" smtClean="0">
                <a:solidFill>
                  <a:srgbClr val="E6C3B3"/>
                </a:solidFill>
              </a:rPr>
              <a:t>Ch. 31. 	The Portuguese Bullfight </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21890"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pic>
        <p:nvPicPr>
          <p:cNvPr id="421892" name="Picture 4"/>
          <p:cNvPicPr>
            <a:picLocks noChangeAspect="1" noChangeArrowheads="1"/>
          </p:cNvPicPr>
          <p:nvPr/>
        </p:nvPicPr>
        <p:blipFill>
          <a:blip r:embed="rId4" cstate="print"/>
          <a:srcRect/>
          <a:stretch>
            <a:fillRect/>
          </a:stretch>
        </p:blipFill>
        <p:spPr bwMode="auto">
          <a:xfrm>
            <a:off x="1257300" y="458788"/>
            <a:ext cx="6591300" cy="5942012"/>
          </a:xfrm>
          <a:prstGeom prst="rect">
            <a:avLst/>
          </a:prstGeom>
          <a:noFill/>
          <a:ln w="9525">
            <a:noFill/>
            <a:miter lim="800000"/>
            <a:headEnd/>
            <a:tailEnd/>
          </a:ln>
          <a:effectLst/>
        </p:spPr>
      </p:pic>
      <p:sp>
        <p:nvSpPr>
          <p:cNvPr id="421893" name="Rectangle 5"/>
          <p:cNvSpPr>
            <a:spLocks noChangeArrowheads="1"/>
          </p:cNvSpPr>
          <p:nvPr/>
        </p:nvSpPr>
        <p:spPr bwMode="auto">
          <a:xfrm>
            <a:off x="1676400" y="1371600"/>
            <a:ext cx="5257800" cy="533400"/>
          </a:xfrm>
          <a:prstGeom prst="rect">
            <a:avLst/>
          </a:prstGeom>
          <a:noFill/>
          <a:ln w="76200">
            <a:solidFill>
              <a:srgbClr val="000000"/>
            </a:solidFill>
            <a:miter lim="800000"/>
            <a:headEnd/>
            <a:tailEnd/>
          </a:ln>
          <a:effectLst/>
        </p:spPr>
        <p:txBody>
          <a:bodyPr wrap="none" anchor="ctr"/>
          <a:lstStyle/>
          <a:p>
            <a:endParaRPr lang="en-US"/>
          </a:p>
        </p:txBody>
      </p:sp>
      <p:sp>
        <p:nvSpPr>
          <p:cNvPr id="421894" name="Rectangle 6"/>
          <p:cNvSpPr>
            <a:spLocks noChangeArrowheads="1"/>
          </p:cNvSpPr>
          <p:nvPr/>
        </p:nvSpPr>
        <p:spPr bwMode="auto">
          <a:xfrm>
            <a:off x="1676400" y="4114800"/>
            <a:ext cx="5257800" cy="533400"/>
          </a:xfrm>
          <a:prstGeom prst="rect">
            <a:avLst/>
          </a:prstGeom>
          <a:noFill/>
          <a:ln w="76200">
            <a:solidFill>
              <a:srgbClr val="000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r>
              <a:rPr lang="en-US" sz="2800"/>
              <a:t>Fig. 1.1. Process, Goals, and Expression of Emotions </a:t>
            </a:r>
            <a:r>
              <a:rPr lang="en-US" sz="1800"/>
              <a:t>(p. 12)</a:t>
            </a:r>
          </a:p>
        </p:txBody>
      </p:sp>
      <p:graphicFrame>
        <p:nvGraphicFramePr>
          <p:cNvPr id="470019" name="Group 3"/>
          <p:cNvGraphicFramePr>
            <a:graphicFrameLocks noGrp="1"/>
          </p:cNvGraphicFramePr>
          <p:nvPr>
            <p:ph type="tbl" idx="1"/>
          </p:nvPr>
        </p:nvGraphicFramePr>
        <p:xfrm>
          <a:off x="457200" y="1524000"/>
          <a:ext cx="8147050" cy="4066032"/>
        </p:xfrm>
        <a:graphic>
          <a:graphicData uri="http://schemas.openxmlformats.org/drawingml/2006/table">
            <a:tbl>
              <a:tblPr/>
              <a:tblGrid>
                <a:gridCol w="2019300"/>
                <a:gridCol w="993775"/>
                <a:gridCol w="2058988"/>
                <a:gridCol w="3074987"/>
              </a:tblGrid>
              <a:tr h="609600">
                <a:tc gridSpan="4">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Open Expression of Emotions and Feelings</a:t>
                      </a:r>
                      <a:endParaRPr kumimoji="0" lang="en-US"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5720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Degree to which process must be emphasized before goals can be discussed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Lower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71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sz="2800"/>
              <a:t>Fig. 1.1. Process, Goals, and Expression of Emotions </a:t>
            </a:r>
            <a:r>
              <a:rPr lang="en-US" sz="1800"/>
              <a:t>(p. 12)</a:t>
            </a:r>
          </a:p>
        </p:txBody>
      </p:sp>
      <p:graphicFrame>
        <p:nvGraphicFramePr>
          <p:cNvPr id="467971" name="Group 3"/>
          <p:cNvGraphicFramePr>
            <a:graphicFrameLocks noGrp="1"/>
          </p:cNvGraphicFramePr>
          <p:nvPr>
            <p:ph type="tbl" idx="1"/>
          </p:nvPr>
        </p:nvGraphicFramePr>
        <p:xfrm>
          <a:off x="457200" y="1524000"/>
          <a:ext cx="8147050" cy="4657344"/>
        </p:xfrm>
        <a:graphic>
          <a:graphicData uri="http://schemas.openxmlformats.org/drawingml/2006/table">
            <a:tbl>
              <a:tblPr/>
              <a:tblGrid>
                <a:gridCol w="2019300"/>
                <a:gridCol w="993775"/>
                <a:gridCol w="2058988"/>
                <a:gridCol w="3074987"/>
              </a:tblGrid>
              <a:tr h="609600">
                <a:tc gridSpan="4">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Open Expression of Emotions and Feelings</a:t>
                      </a:r>
                      <a:endParaRPr kumimoji="0" lang="en-US"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5720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Degree to which process must be emphasized before goals can be discussed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Lower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71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England, </a:t>
                      </a:r>
                      <a:r>
                        <a:rPr kumimoji="0" lang="en-US" sz="2800" b="1" i="0" u="none" strike="noStrike" cap="none" normalizeH="0" baseline="0" smtClean="0">
                          <a:ln>
                            <a:noFill/>
                          </a:ln>
                          <a:solidFill>
                            <a:srgbClr val="FF3300"/>
                          </a:solidFill>
                          <a:effectLst/>
                          <a:latin typeface="Arial" charset="0"/>
                        </a:rPr>
                        <a:t>Ireland</a:t>
                      </a:r>
                      <a:r>
                        <a:rPr kumimoji="0" lang="en-US" sz="2800" b="0" i="0" u="none" strike="noStrike" cap="none" normalizeH="0" baseline="0" smtClean="0">
                          <a:ln>
                            <a:noFill/>
                          </a:ln>
                          <a:solidFill>
                            <a:schemeClr val="tx1"/>
                          </a:solidFill>
                          <a:effectLst/>
                          <a:latin typeface="Arial" charset="0"/>
                        </a:rPr>
                        <a:t>, and Scotland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United States and Germany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China, Japan, and India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Mexico, Spain, and Italy</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7993" name="Text Box 25"/>
          <p:cNvSpPr txBox="1">
            <a:spLocks noChangeArrowheads="1"/>
          </p:cNvSpPr>
          <p:nvPr/>
        </p:nvSpPr>
        <p:spPr bwMode="auto">
          <a:xfrm>
            <a:off x="565150" y="6353175"/>
            <a:ext cx="7964488" cy="396875"/>
          </a:xfrm>
          <a:prstGeom prst="rect">
            <a:avLst/>
          </a:prstGeom>
          <a:noFill/>
          <a:ln w="9525">
            <a:noFill/>
            <a:miter lim="800000"/>
            <a:headEnd/>
            <a:tailEnd/>
          </a:ln>
          <a:effectLst/>
        </p:spPr>
        <p:txBody>
          <a:bodyPr wrap="none">
            <a:spAutoFit/>
          </a:bodyPr>
          <a:lstStyle/>
          <a:p>
            <a:r>
              <a:rPr lang="en-US" sz="2000"/>
              <a:t>More on the “</a:t>
            </a:r>
            <a:r>
              <a:rPr lang="en-US" sz="2000">
                <a:hlinkClick r:id="rId2"/>
              </a:rPr>
              <a:t>Four-Stage Model</a:t>
            </a:r>
            <a:r>
              <a:rPr lang="en-US" sz="2000"/>
              <a:t>” later, time permitting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67000" y="6477000"/>
            <a:ext cx="3798989"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www.pbs.org/wgbh/nova/maya/worl_sans1.html#map</a:t>
            </a:r>
            <a:endParaRPr lang="en-US" b="0" dirty="0">
              <a:solidFill>
                <a:srgbClr val="FFFFFF"/>
              </a:solidFill>
              <a:latin typeface="Arial" charset="0"/>
            </a:endParaRPr>
          </a:p>
        </p:txBody>
      </p:sp>
      <p:pic>
        <p:nvPicPr>
          <p:cNvPr id="9218" name="Picture 2"/>
          <p:cNvPicPr>
            <a:picLocks noChangeAspect="1" noChangeArrowheads="1"/>
          </p:cNvPicPr>
          <p:nvPr/>
        </p:nvPicPr>
        <p:blipFill>
          <a:blip r:embed="rId4" cstate="print"/>
          <a:srcRect/>
          <a:stretch>
            <a:fillRect/>
          </a:stretch>
        </p:blipFill>
        <p:spPr bwMode="auto">
          <a:xfrm>
            <a:off x="2514600" y="457200"/>
            <a:ext cx="3972136" cy="5943600"/>
          </a:xfrm>
          <a:prstGeom prst="rect">
            <a:avLst/>
          </a:prstGeom>
          <a:noFill/>
          <a:ln w="9525">
            <a:noFill/>
            <a:miter lim="800000"/>
            <a:headEnd/>
            <a:tailEnd/>
          </a:ln>
          <a:effectLst/>
        </p:spPr>
      </p:pic>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3" name="Oval 12"/>
          <p:cNvSpPr/>
          <p:nvPr/>
        </p:nvSpPr>
        <p:spPr bwMode="auto">
          <a:xfrm rot="2759264">
            <a:off x="2378232" y="4587858"/>
            <a:ext cx="1135868" cy="274320"/>
          </a:xfrm>
          <a:prstGeom prst="ellipse">
            <a:avLst/>
          </a:prstGeom>
          <a:noFill/>
          <a:ln w="76200">
            <a:solidFill>
              <a:srgbClr val="FFFFFF"/>
            </a:solid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6" name="Rectangle 15"/>
          <p:cNvSpPr/>
          <p:nvPr/>
        </p:nvSpPr>
        <p:spPr>
          <a:xfrm>
            <a:off x="914400" y="4876800"/>
            <a:ext cx="2021707" cy="461665"/>
          </a:xfrm>
          <a:prstGeom prst="rect">
            <a:avLst/>
          </a:prstGeom>
        </p:spPr>
        <p:txBody>
          <a:bodyPr wrap="none">
            <a:spAutoFit/>
          </a:bodyPr>
          <a:lstStyle/>
          <a:p>
            <a:r>
              <a:rPr lang="en-US" sz="2400" dirty="0" err="1" smtClean="0">
                <a:solidFill>
                  <a:srgbClr val="FFFFFF"/>
                </a:solidFill>
              </a:rPr>
              <a:t>Soconusco</a:t>
            </a:r>
            <a:endParaRPr lang="en-US" sz="2400" dirty="0">
              <a:solidFill>
                <a:srgbClr val="FFFFFF"/>
              </a:solidFill>
            </a:endParaRPr>
          </a:p>
        </p:txBody>
      </p:sp>
      <p:sp>
        <p:nvSpPr>
          <p:cNvPr id="17" name="Rectangle 16"/>
          <p:cNvSpPr/>
          <p:nvPr/>
        </p:nvSpPr>
        <p:spPr>
          <a:xfrm>
            <a:off x="1408551" y="5334000"/>
            <a:ext cx="1635063" cy="369332"/>
          </a:xfrm>
          <a:prstGeom prst="rect">
            <a:avLst/>
          </a:prstGeom>
        </p:spPr>
        <p:txBody>
          <a:bodyPr wrap="none">
            <a:spAutoFit/>
          </a:bodyPr>
          <a:lstStyle/>
          <a:p>
            <a:r>
              <a:rPr lang="en-US" sz="1800" b="0" dirty="0" smtClean="0">
                <a:solidFill>
                  <a:srgbClr val="FFFFFF"/>
                </a:solidFill>
              </a:rPr>
              <a:t>(</a:t>
            </a:r>
            <a:r>
              <a:rPr lang="en-US" sz="1800" b="0" dirty="0" err="1" smtClean="0">
                <a:solidFill>
                  <a:srgbClr val="FFFFFF"/>
                </a:solidFill>
              </a:rPr>
              <a:t>Xoconocho</a:t>
            </a:r>
            <a:r>
              <a:rPr lang="en-US" sz="1800" b="0" dirty="0" smtClean="0">
                <a:solidFill>
                  <a:srgbClr val="FFFFFF"/>
                </a:solidFill>
              </a:rPr>
              <a:t>)</a:t>
            </a:r>
            <a:endParaRPr lang="en-US" sz="1800" b="0" dirty="0">
              <a:solidFill>
                <a:srgbClr val="FFFFFF"/>
              </a:solidFill>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451586"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graphicFrame>
        <p:nvGraphicFramePr>
          <p:cNvPr id="451613" name="Group 29"/>
          <p:cNvGraphicFramePr>
            <a:graphicFrameLocks noGrp="1"/>
          </p:cNvGraphicFramePr>
          <p:nvPr/>
        </p:nvGraphicFramePr>
        <p:xfrm>
          <a:off x="742950" y="1201738"/>
          <a:ext cx="7620000" cy="5151120"/>
        </p:xfrm>
        <a:graphic>
          <a:graphicData uri="http://schemas.openxmlformats.org/drawingml/2006/table">
            <a:tbl>
              <a:tblPr/>
              <a:tblGrid>
                <a:gridCol w="1485900"/>
                <a:gridCol w="1252538"/>
                <a:gridCol w="2449512"/>
                <a:gridCol w="2432050"/>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Degree to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which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process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must be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emphasized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before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goals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can be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discussed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                 Expression of Emotion and Feelings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                      Lower</a:t>
                      </a:r>
                      <a:r>
                        <a:rPr kumimoji="0" lang="en-US" sz="2800" b="0" i="0" u="none" strike="noStrike" cap="none" normalizeH="0" baseline="0" smtClean="0">
                          <a:ln>
                            <a:noFill/>
                          </a:ln>
                          <a:solidFill>
                            <a:schemeClr val="tx1"/>
                          </a:solidFill>
                          <a:effectLst/>
                          <a:latin typeface="Times New Roman" pitchFamily="18" charset="0"/>
                        </a:rPr>
                        <a:t>                   </a:t>
                      </a:r>
                      <a:r>
                        <a:rPr kumimoji="0" lang="en-US" sz="2000" b="1" i="0" u="none" strike="noStrike" cap="none" normalizeH="0" baseline="0" smtClean="0">
                          <a:ln>
                            <a:noFill/>
                          </a:ln>
                          <a:solidFill>
                            <a:schemeClr val="tx1"/>
                          </a:solidFill>
                          <a:effectLst/>
                          <a:latin typeface="Times New Roman" pitchFamily="18"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908175">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Lower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England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Ireland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Scotland</a:t>
                      </a:r>
                      <a:endParaRPr kumimoji="0" lang="en-US" sz="24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U.S.A.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7002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China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Japan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India</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Mexico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Spain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Italy</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604" name="Rectangle 2"/>
          <p:cNvSpPr>
            <a:spLocks noChangeArrowheads="1"/>
          </p:cNvSpPr>
          <p:nvPr/>
        </p:nvSpPr>
        <p:spPr bwMode="auto">
          <a:xfrm>
            <a:off x="685800" y="304800"/>
            <a:ext cx="7772400" cy="609600"/>
          </a:xfrm>
          <a:prstGeom prst="rect">
            <a:avLst/>
          </a:prstGeom>
          <a:noFill/>
          <a:ln w="9525">
            <a:noFill/>
            <a:miter lim="800000"/>
            <a:headEnd/>
            <a:tailEnd/>
          </a:ln>
        </p:spPr>
        <p:txBody>
          <a:bodyPr anchor="b"/>
          <a:lstStyle/>
          <a:p>
            <a:pPr algn="l">
              <a:spcBef>
                <a:spcPct val="0"/>
              </a:spcBef>
            </a:pPr>
            <a:r>
              <a:rPr lang="en-US" sz="2400" b="0">
                <a:solidFill>
                  <a:schemeClr val="tx2"/>
                </a:solidFill>
                <a:latin typeface="Times New Roman" pitchFamily="18" charset="0"/>
              </a:rPr>
              <a:t>Fig. 1.1. Process, Goals, and Expression of Emotion </a:t>
            </a:r>
            <a:r>
              <a:rPr lang="en-US" sz="2000" b="0">
                <a:solidFill>
                  <a:schemeClr val="tx2"/>
                </a:solidFill>
                <a:latin typeface="Times New Roman" pitchFamily="18" charset="0"/>
              </a:rPr>
              <a:t>(p. 12)</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455682"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graphicFrame>
        <p:nvGraphicFramePr>
          <p:cNvPr id="455683" name="Group 3"/>
          <p:cNvGraphicFramePr>
            <a:graphicFrameLocks noGrp="1"/>
          </p:cNvGraphicFramePr>
          <p:nvPr/>
        </p:nvGraphicFramePr>
        <p:xfrm>
          <a:off x="742950" y="1201738"/>
          <a:ext cx="7620000" cy="5151120"/>
        </p:xfrm>
        <a:graphic>
          <a:graphicData uri="http://schemas.openxmlformats.org/drawingml/2006/table">
            <a:tbl>
              <a:tblPr/>
              <a:tblGrid>
                <a:gridCol w="1485900"/>
                <a:gridCol w="1252538"/>
                <a:gridCol w="2449512"/>
                <a:gridCol w="2432050"/>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Degree to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which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process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must be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emphasized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before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goals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can be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discussed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Expression of Emotion and Feelings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Lower</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908175">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England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Ireland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Scotland</a:t>
                      </a:r>
                      <a:endParaRPr kumimoji="0" lang="en-US" sz="2400" b="0"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U.S.A.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Germany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7002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China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Japan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India</a:t>
                      </a: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Mexico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Spain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Italy</a:t>
                      </a:r>
                      <a:endParaRPr kumimoji="0" lang="en-US" sz="2400" b="0" i="0" u="none" strike="noStrike" cap="none" normalizeH="0" baseline="0" dirty="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5700" name="Rectangle 2"/>
          <p:cNvSpPr>
            <a:spLocks noChangeArrowheads="1"/>
          </p:cNvSpPr>
          <p:nvPr/>
        </p:nvSpPr>
        <p:spPr bwMode="auto">
          <a:xfrm>
            <a:off x="685800" y="304800"/>
            <a:ext cx="7772400" cy="609600"/>
          </a:xfrm>
          <a:prstGeom prst="rect">
            <a:avLst/>
          </a:prstGeom>
          <a:noFill/>
          <a:ln w="9525">
            <a:noFill/>
            <a:miter lim="800000"/>
            <a:headEnd/>
            <a:tailEnd/>
          </a:ln>
        </p:spPr>
        <p:txBody>
          <a:bodyPr anchor="b"/>
          <a:lstStyle/>
          <a:p>
            <a:pPr algn="l">
              <a:spcBef>
                <a:spcPct val="0"/>
              </a:spcBef>
            </a:pPr>
            <a:r>
              <a:rPr lang="en-US" sz="2400" b="0" dirty="0">
                <a:solidFill>
                  <a:srgbClr val="482400"/>
                </a:solidFill>
                <a:latin typeface="Times New Roman" pitchFamily="18" charset="0"/>
              </a:rPr>
              <a:t>Fig. 1.1. Process, Goals, and Expression of Emotion </a:t>
            </a:r>
            <a:r>
              <a:rPr lang="en-US" sz="2000" b="0" dirty="0">
                <a:solidFill>
                  <a:srgbClr val="482400"/>
                </a:solidFill>
                <a:latin typeface="Times New Roman" pitchFamily="18" charset="0"/>
              </a:rPr>
              <a:t>(p. 12)</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2800" smtClean="0"/>
              <a:t>Fig. 1.2. Four Generic Types of Cultures </a:t>
            </a:r>
            <a:r>
              <a:rPr lang="en-US" sz="2400" smtClean="0"/>
              <a:t>(p. 13)</a:t>
            </a:r>
          </a:p>
        </p:txBody>
      </p:sp>
      <p:graphicFrame>
        <p:nvGraphicFramePr>
          <p:cNvPr id="196611"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8754" name="Rectangle 2"/>
          <p:cNvSpPr>
            <a:spLocks noGrp="1" noChangeArrowheads="1"/>
          </p:cNvSpPr>
          <p:nvPr>
            <p:ph type="title" idx="4294967295"/>
          </p:nvPr>
        </p:nvSpPr>
        <p:spPr/>
        <p:txBody>
          <a:bodyPr/>
          <a:lstStyle/>
          <a:p>
            <a:r>
              <a:rPr lang="en-US" sz="2800"/>
              <a:t>Fig. 1.2. Four Generic Types of Cultures </a:t>
            </a:r>
            <a:r>
              <a:rPr lang="en-US" sz="2400"/>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8772" name="Text Box 20"/>
          <p:cNvSpPr txBox="1">
            <a:spLocks noChangeArrowheads="1"/>
          </p:cNvSpPr>
          <p:nvPr/>
        </p:nvSpPr>
        <p:spPr bwMode="auto">
          <a:xfrm>
            <a:off x="7161213" y="5475288"/>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58773"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
        <p:nvSpPr>
          <p:cNvPr id="458774" name="Text Box 22"/>
          <p:cNvSpPr txBox="1">
            <a:spLocks noChangeArrowheads="1"/>
          </p:cNvSpPr>
          <p:nvPr/>
        </p:nvSpPr>
        <p:spPr bwMode="auto">
          <a:xfrm>
            <a:off x="4800600" y="5486400"/>
            <a:ext cx="1049338" cy="6969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Britain</a:t>
            </a:r>
          </a:p>
          <a:p>
            <a:r>
              <a:rPr lang="en-US" sz="1800" dirty="0">
                <a:solidFill>
                  <a:srgbClr val="482400"/>
                </a:solidFill>
              </a:rPr>
              <a:t>U.S.A.</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1062038" y="2135188"/>
            <a:ext cx="7769225" cy="4068762"/>
          </a:xfrm>
        </p:spPr>
        <p:txBody>
          <a:bodyPr>
            <a:spAutoFit/>
          </a:bodyPr>
          <a:lstStyle/>
          <a:p>
            <a:pPr marL="609600" indent="-609600" eaLnBrk="1" hangingPunct="1">
              <a:buFontTx/>
              <a:buAutoNum type="arabicPeriod"/>
            </a:pPr>
            <a:r>
              <a:rPr lang="en-US" b="1" dirty="0" smtClean="0">
                <a:solidFill>
                  <a:srgbClr val="482400"/>
                </a:solidFill>
                <a:latin typeface="Verdana" pitchFamily="34" charset="0"/>
              </a:rPr>
              <a:t>Horizontal Collectivism / Community Sharing</a:t>
            </a:r>
          </a:p>
          <a:p>
            <a:pPr marL="609600" indent="-609600" eaLnBrk="1" hangingPunct="1">
              <a:buFontTx/>
              <a:buAutoNum type="arabicPeriod"/>
            </a:pPr>
            <a:endParaRPr lang="en-US" sz="2400"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nominal scaling</a:t>
            </a:r>
          </a:p>
          <a:p>
            <a:pPr marL="830263" lvl="1" indent="-373063" eaLnBrk="1" hangingPunct="1"/>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only names are given to entities</a:t>
            </a:r>
          </a:p>
          <a:p>
            <a:pPr marL="830263" lvl="1" indent="-373063" eaLnBrk="1" hangingPunct="1"/>
            <a:endParaRPr lang="en-US" b="1" dirty="0" smtClean="0">
              <a:solidFill>
                <a:srgbClr val="482400"/>
              </a:solidFill>
              <a:latin typeface="Verdana" pitchFamily="34" charset="0"/>
            </a:endParaRPr>
          </a:p>
          <a:p>
            <a:pPr marL="1322388" lvl="2" indent="-293688" eaLnBrk="1" hangingPunct="1"/>
            <a:r>
              <a:rPr lang="en-US" sz="2800" b="1" dirty="0" smtClean="0">
                <a:solidFill>
                  <a:srgbClr val="482400"/>
                </a:solidFill>
                <a:latin typeface="Verdana" pitchFamily="34" charset="0"/>
              </a:rPr>
              <a:t>in-group vs. out-group</a:t>
            </a:r>
          </a:p>
        </p:txBody>
      </p:sp>
      <p:sp>
        <p:nvSpPr>
          <p:cNvPr id="94211" name="Rectangle 5"/>
          <p:cNvSpPr>
            <a:spLocks noGrp="1" noChangeArrowheads="1"/>
          </p:cNvSpPr>
          <p:nvPr>
            <p:ph type="title"/>
          </p:nvPr>
        </p:nvSpPr>
        <p:spPr>
          <a:noFill/>
        </p:spPr>
        <p:txBody>
          <a:bodyPr/>
          <a:lstStyle/>
          <a:p>
            <a:pPr eaLnBrk="1" hangingPunct="1"/>
            <a:r>
              <a:rPr lang="en-US" sz="2400" b="1" smtClean="0"/>
              <a:t>Scaling</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nominal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naming something</a:t>
            </a:r>
          </a:p>
        </p:txBody>
      </p:sp>
      <p:sp>
        <p:nvSpPr>
          <p:cNvPr id="95235" name="Rectangle 3"/>
          <p:cNvSpPr>
            <a:spLocks noGrp="1" noChangeArrowheads="1"/>
          </p:cNvSpPr>
          <p:nvPr>
            <p:ph type="title"/>
          </p:nvPr>
        </p:nvSpPr>
        <p:spPr>
          <a:noFill/>
        </p:spPr>
        <p:txBody>
          <a:bodyPr/>
          <a:lstStyle/>
          <a:p>
            <a:pPr eaLnBrk="1" hangingPunct="1"/>
            <a:r>
              <a:rPr lang="en-US" sz="2800" b="1" dirty="0" smtClean="0">
                <a:solidFill>
                  <a:srgbClr val="482400"/>
                </a:solidFill>
              </a:rPr>
              <a:t>Scaling</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1062038" y="2135188"/>
            <a:ext cx="7769225" cy="4006850"/>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nominal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a nominal variable is an item on a list of things</a:t>
            </a:r>
          </a:p>
          <a:p>
            <a:pPr marL="830263" lvl="1" indent="-373063" eaLnBrk="1" hangingPunct="1">
              <a:lnSpc>
                <a:spcPct val="50000"/>
              </a:lnSpc>
            </a:pPr>
            <a:endParaRPr lang="en-US" b="1" dirty="0" smtClean="0">
              <a:solidFill>
                <a:srgbClr val="482400"/>
              </a:solidFill>
              <a:latin typeface="Verdana" pitchFamily="34" charset="0"/>
            </a:endParaRPr>
          </a:p>
          <a:p>
            <a:pPr marL="1243013" lvl="2" indent="-214313" eaLnBrk="1" hangingPunct="1"/>
            <a:r>
              <a:rPr lang="en-US" b="1" dirty="0" smtClean="0">
                <a:solidFill>
                  <a:srgbClr val="482400"/>
                </a:solidFill>
                <a:latin typeface="Verdana" pitchFamily="34" charset="0"/>
              </a:rPr>
              <a:t>the variables are mutually exclusive</a:t>
            </a:r>
          </a:p>
          <a:p>
            <a:pPr marL="830263" lvl="1" indent="-373063" eaLnBrk="1" hangingPunct="1">
              <a:lnSpc>
                <a:spcPct val="50000"/>
              </a:lnSpc>
            </a:pPr>
            <a:endParaRPr lang="en-US" b="1" dirty="0" smtClean="0">
              <a:solidFill>
                <a:srgbClr val="482400"/>
              </a:solidFill>
              <a:latin typeface="Verdana" pitchFamily="34" charset="0"/>
            </a:endParaRPr>
          </a:p>
          <a:p>
            <a:pPr marL="1243013" lvl="2" indent="-214313" eaLnBrk="1" hangingPunct="1"/>
            <a:r>
              <a:rPr lang="en-US" b="1" dirty="0" smtClean="0">
                <a:solidFill>
                  <a:srgbClr val="482400"/>
                </a:solidFill>
                <a:latin typeface="Verdana" pitchFamily="34" charset="0"/>
              </a:rPr>
              <a:t>but they do not exhaust the possibilities</a:t>
            </a:r>
          </a:p>
        </p:txBody>
      </p:sp>
      <p:sp>
        <p:nvSpPr>
          <p:cNvPr id="96259" name="Rectangle 7"/>
          <p:cNvSpPr>
            <a:spLocks noGrp="1" noChangeArrowheads="1"/>
          </p:cNvSpPr>
          <p:nvPr>
            <p:ph type="title"/>
          </p:nvPr>
        </p:nvSpPr>
        <p:spPr>
          <a:noFill/>
        </p:spPr>
        <p:txBody>
          <a:bodyPr/>
          <a:lstStyle/>
          <a:p>
            <a:pPr eaLnBrk="1" hangingPunct="1"/>
            <a:r>
              <a:rPr lang="en-US" sz="2400" b="1" dirty="0" smtClean="0">
                <a:solidFill>
                  <a:srgbClr val="482400"/>
                </a:solidFill>
              </a:rPr>
              <a:t>Scaling</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z="2400" b="1" dirty="0" smtClean="0"/>
              <a:t>Scal</a:t>
            </a:r>
            <a:r>
              <a:rPr lang="en-US" sz="2400" b="1" dirty="0" smtClean="0">
                <a:solidFill>
                  <a:srgbClr val="482400"/>
                </a:solidFill>
              </a:rPr>
              <a:t>i</a:t>
            </a:r>
            <a:r>
              <a:rPr lang="en-US" sz="2400" b="1" dirty="0" smtClean="0"/>
              <a:t>ng</a:t>
            </a:r>
          </a:p>
        </p:txBody>
      </p:sp>
      <p:sp>
        <p:nvSpPr>
          <p:cNvPr id="97283" name="Rectangle 3"/>
          <p:cNvSpPr>
            <a:spLocks noGrp="1" noChangeArrowheads="1"/>
          </p:cNvSpPr>
          <p:nvPr>
            <p:ph type="body" idx="1"/>
          </p:nvPr>
        </p:nvSpPr>
        <p:spPr>
          <a:xfrm>
            <a:off x="1062038" y="2135188"/>
            <a:ext cx="7769225" cy="4413516"/>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religion</a:t>
            </a:r>
          </a:p>
          <a:p>
            <a:pPr marL="609600" indent="-609600" eaLnBrk="1" hangingPunct="1">
              <a:lnSpc>
                <a:spcPct val="20000"/>
              </a:lnSpc>
              <a:buFontTx/>
              <a:buNone/>
            </a:pPr>
            <a:endParaRPr lang="en-US" sz="3600" b="1" dirty="0" smtClean="0">
              <a:solidFill>
                <a:srgbClr val="482400"/>
              </a:solidFill>
              <a:latin typeface="Verdana" pitchFamily="34" charset="0"/>
            </a:endParaRPr>
          </a:p>
          <a:p>
            <a:pPr marL="1978025" lvl="3" indent="-381000" eaLnBrk="1" hangingPunct="1"/>
            <a:r>
              <a:rPr lang="en-US" sz="3200" b="1" dirty="0" smtClean="0">
                <a:solidFill>
                  <a:srgbClr val="482400"/>
                </a:solidFill>
                <a:latin typeface="Verdana" pitchFamily="34" charset="0"/>
              </a:rPr>
              <a:t>Hindu</a:t>
            </a:r>
          </a:p>
          <a:p>
            <a:pPr marL="1978025" lvl="3" indent="-381000" eaLnBrk="1" hangingPunct="1"/>
            <a:r>
              <a:rPr lang="en-US" sz="3200" b="1" dirty="0" smtClean="0">
                <a:solidFill>
                  <a:srgbClr val="482400"/>
                </a:solidFill>
                <a:latin typeface="Verdana" pitchFamily="34" charset="0"/>
              </a:rPr>
              <a:t>Moslem</a:t>
            </a:r>
          </a:p>
          <a:p>
            <a:pPr marL="1978025" lvl="3" indent="-381000" eaLnBrk="1" hangingPunct="1"/>
            <a:r>
              <a:rPr lang="en-US" sz="3200" b="1" dirty="0" smtClean="0">
                <a:solidFill>
                  <a:srgbClr val="482400"/>
                </a:solidFill>
                <a:latin typeface="Verdana" pitchFamily="34" charset="0"/>
              </a:rPr>
              <a:t>Buddhist</a:t>
            </a:r>
          </a:p>
          <a:p>
            <a:pPr marL="1978025" lvl="3" indent="-381000" eaLnBrk="1" hangingPunct="1"/>
            <a:r>
              <a:rPr lang="en-US" sz="3200" b="1" dirty="0" smtClean="0">
                <a:solidFill>
                  <a:srgbClr val="482400"/>
                </a:solidFill>
                <a:latin typeface="Verdana" pitchFamily="34" charset="0"/>
              </a:rPr>
              <a:t>Christian</a:t>
            </a:r>
          </a:p>
          <a:p>
            <a:pPr marL="1978025" lvl="3" indent="-381000" eaLnBrk="1" hangingPunct="1"/>
            <a:r>
              <a:rPr lang="en-US" sz="3200" b="1" dirty="0" smtClean="0">
                <a:solidFill>
                  <a:srgbClr val="482400"/>
                </a:solidFill>
                <a:latin typeface="Verdana" pitchFamily="34" charset="0"/>
              </a:rPr>
              <a:t>Druid</a:t>
            </a:r>
          </a:p>
          <a:p>
            <a:pPr marL="1978025" lvl="3" indent="-381000" eaLnBrk="1" hangingPunct="1"/>
            <a:r>
              <a:rPr lang="en-US" sz="3200" b="1" dirty="0" smtClean="0">
                <a:solidFill>
                  <a:srgbClr val="482400"/>
                </a:solidFill>
                <a:latin typeface="Verdana" pitchFamily="34" charset="0"/>
              </a:rPr>
              <a:t>“Other”</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2400" b="1" dirty="0" smtClean="0"/>
              <a:t>Sc</a:t>
            </a:r>
            <a:r>
              <a:rPr lang="en-US" sz="2400" b="1" dirty="0" smtClean="0">
                <a:solidFill>
                  <a:srgbClr val="482400"/>
                </a:solidFill>
              </a:rPr>
              <a:t>a</a:t>
            </a:r>
            <a:r>
              <a:rPr lang="en-US" sz="2400" b="1" dirty="0" smtClean="0"/>
              <a:t>ling</a:t>
            </a:r>
          </a:p>
        </p:txBody>
      </p:sp>
      <p:sp>
        <p:nvSpPr>
          <p:cNvPr id="98307"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a:t>
            </a:r>
          </a:p>
          <a:p>
            <a:pPr marL="1978025" lvl="3" indent="-381000" eaLnBrk="1" hangingPunct="1"/>
            <a:r>
              <a:rPr lang="en-US" sz="2400" b="1" dirty="0" smtClean="0">
                <a:solidFill>
                  <a:srgbClr val="482400"/>
                </a:solidFill>
                <a:latin typeface="Verdana" pitchFamily="34" charset="0"/>
              </a:rPr>
              <a:t>Godiva </a:t>
            </a:r>
          </a:p>
          <a:p>
            <a:pPr marL="1978025" lvl="3" indent="-381000" eaLnBrk="1" hangingPunct="1"/>
            <a:r>
              <a:rPr lang="en-US" sz="2400" b="1" dirty="0" smtClean="0">
                <a:solidFill>
                  <a:srgbClr val="482400"/>
                </a:solidFill>
                <a:latin typeface="Verdana" pitchFamily="34" charset="0"/>
              </a:rPr>
              <a:t>Ghirardelli</a:t>
            </a:r>
          </a:p>
          <a:p>
            <a:pPr marL="1978025" lvl="3" indent="-381000" eaLnBrk="1" hangingPunct="1"/>
            <a:r>
              <a:rPr lang="en-US" sz="2400" b="1" dirty="0" smtClean="0">
                <a:solidFill>
                  <a:srgbClr val="482400"/>
                </a:solidFill>
                <a:latin typeface="Verdana" pitchFamily="34" charset="0"/>
              </a:rPr>
              <a:t>Whitman</a:t>
            </a:r>
          </a:p>
          <a:p>
            <a:pPr marL="1978025" lvl="3" indent="-381000" eaLnBrk="1" hangingPunct="1"/>
            <a:r>
              <a:rPr lang="en-US" sz="2400" b="1" dirty="0" smtClean="0">
                <a:solidFill>
                  <a:srgbClr val="482400"/>
                </a:solidFill>
                <a:latin typeface="Verdana" pitchFamily="34" charset="0"/>
              </a:rPr>
              <a:t>Cadbury</a:t>
            </a:r>
          </a:p>
          <a:p>
            <a:pPr marL="1978025" lvl="3" indent="-381000" eaLnBrk="1" hangingPunct="1"/>
            <a:r>
              <a:rPr lang="en-US" sz="2400" b="1" dirty="0" smtClean="0">
                <a:solidFill>
                  <a:srgbClr val="482400"/>
                </a:solidFill>
                <a:latin typeface="Verdana" pitchFamily="34" charset="0"/>
              </a:rPr>
              <a:t>Hershey</a:t>
            </a:r>
          </a:p>
          <a:p>
            <a:pPr marL="1978025" lvl="3" indent="-381000" eaLnBrk="1" hangingPunct="1"/>
            <a:r>
              <a:rPr lang="en-US" sz="2400" b="1" dirty="0" smtClean="0">
                <a:solidFill>
                  <a:srgbClr val="482400"/>
                </a:solidFill>
                <a:latin typeface="Verdana" pitchFamily="34" charset="0"/>
              </a:rPr>
              <a:t>Nestle</a:t>
            </a:r>
          </a:p>
          <a:p>
            <a:pPr marL="1978025" lvl="3" indent="-381000" eaLnBrk="1" hangingPunct="1"/>
            <a:r>
              <a:rPr lang="en-US" sz="2400" b="1" dirty="0" err="1" smtClean="0">
                <a:solidFill>
                  <a:srgbClr val="482400"/>
                </a:solidFill>
                <a:latin typeface="Verdana" pitchFamily="34" charset="0"/>
              </a:rPr>
              <a:t>Brachs</a:t>
            </a:r>
            <a:endParaRPr lang="en-US" sz="2400"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084586" y="6337887"/>
            <a:ext cx="4940328"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http://www.d.umn.edu/cla/faculty/troufs/anthfood/afchocolate.html#title</a:t>
            </a:r>
            <a:endParaRPr lang="en-US" b="0" dirty="0">
              <a:solidFill>
                <a:srgbClr val="FFFFFF"/>
              </a:solidFill>
              <a:latin typeface="Arial" charset="0"/>
            </a:endParaRPr>
          </a:p>
        </p:txBody>
      </p:sp>
      <p:pic>
        <p:nvPicPr>
          <p:cNvPr id="5123" name="Picture 3"/>
          <p:cNvPicPr>
            <a:picLocks noChangeAspect="1" noChangeArrowheads="1"/>
          </p:cNvPicPr>
          <p:nvPr/>
        </p:nvPicPr>
        <p:blipFill>
          <a:blip r:embed="rId4" cstate="print"/>
          <a:srcRect/>
          <a:stretch>
            <a:fillRect/>
          </a:stretch>
        </p:blipFill>
        <p:spPr bwMode="auto">
          <a:xfrm>
            <a:off x="2671536" y="457200"/>
            <a:ext cx="3771900" cy="5715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latin typeface="Verdana" pitchFamily="34" charset="0"/>
              </a:rPr>
              <a:t> </a:t>
            </a:r>
            <a:endParaRPr lang="en-US" sz="3600" b="1" smtClean="0">
              <a:latin typeface="Verdana" pitchFamily="34" charset="0"/>
            </a:endParaRPr>
          </a:p>
        </p:txBody>
      </p:sp>
      <p:sp>
        <p:nvSpPr>
          <p:cNvPr id="99331" name="Rectangle 3"/>
          <p:cNvSpPr>
            <a:spLocks noGrp="1" noChangeArrowheads="1"/>
          </p:cNvSpPr>
          <p:nvPr>
            <p:ph type="body" idx="1"/>
          </p:nvPr>
        </p:nvSpPr>
        <p:spPr>
          <a:xfrm>
            <a:off x="914400" y="1905000"/>
            <a:ext cx="7769225" cy="4894263"/>
          </a:xfrm>
        </p:spPr>
        <p:txBody>
          <a:bodyPr>
            <a:spAutoFit/>
          </a:bodyPr>
          <a:lstStyle/>
          <a:p>
            <a:pPr marL="609600" indent="-609600" algn="ctr" eaLnBrk="1" hangingPunct="1">
              <a:buFontTx/>
              <a:buNone/>
            </a:pPr>
            <a:r>
              <a:rPr lang="en-US" sz="4800" b="1" dirty="0" smtClean="0">
                <a:solidFill>
                  <a:srgbClr val="482400"/>
                </a:solidFill>
                <a:latin typeface="Verdana" pitchFamily="34" charset="0"/>
              </a:rPr>
              <a:t>Scaling</a:t>
            </a:r>
          </a:p>
          <a:p>
            <a:pPr marL="609600" indent="-609600" algn="ctr" eaLnBrk="1" hangingPunct="1">
              <a:lnSpc>
                <a:spcPct val="10000"/>
              </a:lnSpc>
              <a:buFontTx/>
              <a:buNone/>
            </a:pPr>
            <a:endParaRPr lang="en-US" sz="4800" b="1" dirty="0" smtClean="0">
              <a:latin typeface="Verdana" pitchFamily="34" charset="0"/>
            </a:endParaRP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smtClean="0">
                <a:solidFill>
                  <a:srgbClr val="482400"/>
                </a:solidFill>
                <a:latin typeface="Verdana" pitchFamily="34" charset="0"/>
              </a:rPr>
              <a:t>ordinal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smtClean="0">
                <a:latin typeface="Verdana" pitchFamily="34" charset="0"/>
              </a:rPr>
              <a:t>After H. Russell Bernard,</a:t>
            </a:r>
            <a:r>
              <a:rPr lang="en-US" sz="1400" b="1" i="1" dirty="0" smtClean="0">
                <a:latin typeface="Verdana" pitchFamily="34" charset="0"/>
              </a:rPr>
              <a:t> Research Methods in Anthropology</a:t>
            </a:r>
            <a:r>
              <a:rPr lang="en-US" sz="1400" b="1" dirty="0" smtClean="0">
                <a:latin typeface="Verdana" pitchFamily="34" charset="0"/>
              </a:rPr>
              <a:t>, 1994</a:t>
            </a:r>
            <a:r>
              <a:rPr lang="en-US" sz="1600" b="1" i="1" dirty="0" smtClean="0">
                <a:latin typeface="Verdana" pitchFamily="34" charset="0"/>
              </a:rPr>
              <a:t> </a:t>
            </a:r>
            <a:endParaRPr lang="en-US" sz="36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2800" dirty="0" smtClean="0">
                <a:solidFill>
                  <a:srgbClr val="482400"/>
                </a:solidFill>
              </a:rPr>
              <a:t>Fig. 1.2. Four Generic Types of Cultures </a:t>
            </a:r>
            <a:r>
              <a:rPr lang="en-US" sz="2400" dirty="0" smtClean="0">
                <a:solidFill>
                  <a:srgbClr val="482400"/>
                </a:solidFill>
              </a:rPr>
              <a:t>(p. 15)</a:t>
            </a:r>
          </a:p>
        </p:txBody>
      </p:sp>
      <p:graphicFrame>
        <p:nvGraphicFramePr>
          <p:cNvPr id="199683"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r>
            </a:tbl>
          </a:graphicData>
        </a:graphic>
      </p:graphicFrame>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idx="4294967295"/>
          </p:nvPr>
        </p:nvSpPr>
        <p:spPr/>
        <p:txBody>
          <a:bodyPr/>
          <a:lstStyle/>
          <a:p>
            <a:r>
              <a:rPr lang="en-US" sz="2800" dirty="0">
                <a:solidFill>
                  <a:srgbClr val="482400"/>
                </a:solidFill>
              </a:rPr>
              <a:t>Fig. 1.2. Four Generic Types of Cultures </a:t>
            </a:r>
            <a:r>
              <a:rPr lang="en-US" sz="2400" dirty="0">
                <a:solidFill>
                  <a:srgbClr val="482400"/>
                </a:solidFill>
              </a:rPr>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0820" name="Text Box 20"/>
          <p:cNvSpPr txBox="1">
            <a:spLocks noChangeArrowheads="1"/>
          </p:cNvSpPr>
          <p:nvPr/>
        </p:nvSpPr>
        <p:spPr bwMode="auto">
          <a:xfrm>
            <a:off x="7101114" y="5257800"/>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39298"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671286" y="1143000"/>
            <a:ext cx="7772400" cy="4857750"/>
          </a:xfrm>
          <a:prstGeom prst="rect">
            <a:avLst/>
          </a:prstGeom>
          <a:noFill/>
          <a:ln w="9525">
            <a:noFill/>
            <a:miter lim="800000"/>
            <a:headEnd/>
            <a:tailEnd/>
          </a:ln>
        </p:spPr>
      </p:pic>
      <p:sp>
        <p:nvSpPr>
          <p:cNvPr id="6" name="Rectangle 4"/>
          <p:cNvSpPr>
            <a:spLocks noChangeArrowheads="1"/>
          </p:cNvSpPr>
          <p:nvPr/>
        </p:nvSpPr>
        <p:spPr bwMode="auto">
          <a:xfrm>
            <a:off x="2119086" y="3857172"/>
            <a:ext cx="4572000" cy="816428"/>
          </a:xfrm>
          <a:prstGeom prst="rect">
            <a:avLst/>
          </a:prstGeom>
          <a:noFill/>
          <a:ln w="76200">
            <a:solidFill>
              <a:srgbClr val="FFC000"/>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609600"/>
            <a:ext cx="8229600" cy="1143000"/>
          </a:xfrm>
        </p:spPr>
        <p:txBody>
          <a:bodyPr/>
          <a:lstStyle/>
          <a:p>
            <a:pPr eaLnBrk="1" hangingPunct="1"/>
            <a:r>
              <a:rPr lang="en-US" sz="2400" b="1" dirty="0" smtClean="0">
                <a:latin typeface="Verdana" pitchFamily="34" charset="0"/>
              </a:rPr>
              <a:t>Gannon and </a:t>
            </a:r>
            <a:r>
              <a:rPr lang="en-US" sz="2400" b="1" dirty="0" err="1" smtClean="0">
                <a:latin typeface="Verdana" pitchFamily="34" charset="0"/>
              </a:rPr>
              <a:t>Pillai’s</a:t>
            </a:r>
            <a:r>
              <a:rPr lang="en-US" sz="2400" b="1" dirty="0" smtClean="0">
                <a:latin typeface="Verdana" pitchFamily="34" charset="0"/>
              </a:rPr>
              <a:t/>
            </a:r>
            <a:br>
              <a:rPr lang="en-US" sz="2400" b="1" dirty="0" smtClean="0">
                <a:latin typeface="Verdana" pitchFamily="34" charset="0"/>
              </a:rPr>
            </a:br>
            <a:r>
              <a:rPr lang="en-US" sz="3200" b="1" dirty="0" smtClean="0">
                <a:latin typeface="Verdana" pitchFamily="34" charset="0"/>
              </a:rPr>
              <a:t>European Cultural Metaphors</a:t>
            </a:r>
            <a:br>
              <a:rPr lang="en-US" sz="3200" b="1" dirty="0" smtClean="0">
                <a:latin typeface="Verdana" pitchFamily="34" charset="0"/>
              </a:rPr>
            </a:br>
            <a:r>
              <a:rPr lang="en-US" sz="2000" b="1" dirty="0" smtClean="0">
                <a:latin typeface="Verdana" pitchFamily="34" charset="0"/>
              </a:rPr>
              <a:t>include</a:t>
            </a:r>
          </a:p>
        </p:txBody>
      </p:sp>
      <p:sp>
        <p:nvSpPr>
          <p:cNvPr id="39939" name="Rectangle 3"/>
          <p:cNvSpPr>
            <a:spLocks noGrp="1" noChangeArrowheads="1"/>
          </p:cNvSpPr>
          <p:nvPr>
            <p:ph type="body" idx="1"/>
          </p:nvPr>
        </p:nvSpPr>
        <p:spPr>
          <a:xfrm>
            <a:off x="914400" y="2430440"/>
            <a:ext cx="7315200" cy="3877985"/>
          </a:xfrm>
        </p:spPr>
        <p:txBody>
          <a:bodyPr>
            <a:spAutoFit/>
          </a:bodyPr>
          <a:lstStyle/>
          <a:p>
            <a:pPr marL="566738" indent="-566738" eaLnBrk="1" hangingPunct="1">
              <a:spcBef>
                <a:spcPts val="1000"/>
              </a:spcBef>
              <a:buFontTx/>
              <a:buNone/>
              <a:tabLst>
                <a:tab pos="1379538" algn="l"/>
              </a:tabLst>
            </a:pPr>
            <a:r>
              <a:rPr lang="en-US" sz="2800" b="1" dirty="0" smtClean="0">
                <a:solidFill>
                  <a:srgbClr val="482400"/>
                </a:solidFill>
              </a:rPr>
              <a:t>Ch. 5.	The Turkish </a:t>
            </a:r>
            <a:r>
              <a:rPr lang="en-US" sz="2800" b="1" dirty="0" err="1" smtClean="0">
                <a:solidFill>
                  <a:srgbClr val="482400"/>
                </a:solidFill>
              </a:rPr>
              <a:t>Coffehouse</a:t>
            </a:r>
            <a:r>
              <a:rPr lang="en-US" sz="2800" dirty="0" smtClean="0">
                <a:solidFill>
                  <a:srgbClr val="482400"/>
                </a:solidFill>
              </a:rPr>
              <a:t> </a:t>
            </a:r>
          </a:p>
          <a:p>
            <a:pPr marL="566738" indent="-566738" eaLnBrk="1" hangingPunct="1">
              <a:spcBef>
                <a:spcPts val="1000"/>
              </a:spcBef>
              <a:buFontTx/>
              <a:buNone/>
              <a:tabLst>
                <a:tab pos="1379538" algn="l"/>
              </a:tabLst>
            </a:pPr>
            <a:r>
              <a:rPr lang="en-US" sz="2800" b="1" dirty="0" smtClean="0">
                <a:solidFill>
                  <a:srgbClr val="482400"/>
                </a:solidFill>
              </a:rPr>
              <a:t>Ch. 7. 	The Polish Village Church</a:t>
            </a:r>
          </a:p>
          <a:p>
            <a:pPr marL="566738" indent="-566738" eaLnBrk="1" hangingPunct="1">
              <a:spcBef>
                <a:spcPts val="1000"/>
              </a:spcBef>
              <a:buNone/>
              <a:tabLst>
                <a:tab pos="1379538" algn="l"/>
              </a:tabLst>
            </a:pPr>
            <a:r>
              <a:rPr lang="en-US" sz="2800" b="1" dirty="0" smtClean="0">
                <a:solidFill>
                  <a:srgbClr val="482400"/>
                </a:solidFill>
              </a:rPr>
              <a:t>Ch. 9. 	The Swedish </a:t>
            </a:r>
            <a:r>
              <a:rPr lang="en-US" sz="2800" b="1" i="1" dirty="0" err="1" smtClean="0">
                <a:solidFill>
                  <a:srgbClr val="482400"/>
                </a:solidFill>
              </a:rPr>
              <a:t>Stuga</a:t>
            </a:r>
            <a:endParaRPr lang="en-US" sz="2800" b="1" i="1" dirty="0" smtClean="0">
              <a:solidFill>
                <a:srgbClr val="482400"/>
              </a:solidFill>
            </a:endParaRPr>
          </a:p>
          <a:p>
            <a:pPr marL="566738" indent="-566738" eaLnBrk="1" hangingPunct="1">
              <a:spcBef>
                <a:spcPts val="1000"/>
              </a:spcBef>
              <a:buNone/>
              <a:tabLst>
                <a:tab pos="1379538" algn="l"/>
              </a:tabLst>
            </a:pPr>
            <a:r>
              <a:rPr lang="en-US" sz="2800" b="1" dirty="0" smtClean="0">
                <a:solidFill>
                  <a:srgbClr val="482400"/>
                </a:solidFill>
              </a:rPr>
              <a:t>Ch. 10. 	The Finnish Sauna</a:t>
            </a:r>
          </a:p>
          <a:p>
            <a:pPr marL="566738" indent="-566738" eaLnBrk="1" hangingPunct="1">
              <a:spcBef>
                <a:spcPts val="1000"/>
              </a:spcBef>
              <a:buNone/>
              <a:tabLst>
                <a:tab pos="1379538" algn="l"/>
              </a:tabLst>
            </a:pPr>
            <a:r>
              <a:rPr lang="en-US" sz="2800" b="1" dirty="0" smtClean="0">
                <a:solidFill>
                  <a:srgbClr val="482400"/>
                </a:solidFill>
              </a:rPr>
              <a:t>Ch. 11. 	The Danish Christmas Luncheon</a:t>
            </a:r>
          </a:p>
          <a:p>
            <a:pPr marL="566738" indent="-566738" eaLnBrk="1" hangingPunct="1">
              <a:spcBef>
                <a:spcPts val="1000"/>
              </a:spcBef>
              <a:buFontTx/>
              <a:buNone/>
              <a:tabLst>
                <a:tab pos="1379538" algn="l"/>
              </a:tabLst>
            </a:pPr>
            <a:r>
              <a:rPr lang="en-US" sz="2800" b="1" dirty="0" smtClean="0">
                <a:solidFill>
                  <a:srgbClr val="482400"/>
                </a:solidFill>
              </a:rPr>
              <a:t>Ch. 12. 	The German Symphony</a:t>
            </a:r>
            <a:endParaRPr lang="en-US" sz="2800" dirty="0" smtClean="0">
              <a:solidFill>
                <a:srgbClr val="482400"/>
              </a:solidFill>
            </a:endParaRPr>
          </a:p>
          <a:p>
            <a:pPr marL="566738" indent="-566738" eaLnBrk="1" hangingPunct="1">
              <a:spcBef>
                <a:spcPts val="1000"/>
              </a:spcBef>
              <a:buFontTx/>
              <a:buNone/>
              <a:tabLst>
                <a:tab pos="1379538" algn="l"/>
              </a:tabLst>
            </a:pPr>
            <a:r>
              <a:rPr lang="en-US" sz="2800" b="1" dirty="0" smtClean="0">
                <a:solidFill>
                  <a:srgbClr val="482400"/>
                </a:solidFill>
              </a:rPr>
              <a:t>Ch. 13. 	Irish Conversations</a:t>
            </a:r>
            <a:endParaRPr lang="en-US" sz="2800" dirty="0" smtClean="0">
              <a:solidFill>
                <a:srgbClr val="482400"/>
              </a:solidFill>
            </a:endParaRPr>
          </a:p>
        </p:txBody>
      </p:sp>
      <p:sp>
        <p:nvSpPr>
          <p:cNvPr id="4" name="Rectangle 4"/>
          <p:cNvSpPr>
            <a:spLocks noChangeArrowheads="1"/>
          </p:cNvSpPr>
          <p:nvPr/>
        </p:nvSpPr>
        <p:spPr bwMode="auto">
          <a:xfrm>
            <a:off x="914400" y="2957286"/>
            <a:ext cx="7239000" cy="609600"/>
          </a:xfrm>
          <a:prstGeom prst="rect">
            <a:avLst/>
          </a:prstGeom>
          <a:noFill/>
          <a:ln w="76200">
            <a:solidFill>
              <a:srgbClr val="FFC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39298"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pic>
        <p:nvPicPr>
          <p:cNvPr id="439299" name="Picture 3"/>
          <p:cNvPicPr>
            <a:picLocks noChangeAspect="1" noChangeArrowheads="1"/>
          </p:cNvPicPr>
          <p:nvPr/>
        </p:nvPicPr>
        <p:blipFill>
          <a:blip r:embed="rId4" cstate="print"/>
          <a:srcRect/>
          <a:stretch>
            <a:fillRect/>
          </a:stretch>
        </p:blipFill>
        <p:spPr bwMode="auto">
          <a:xfrm>
            <a:off x="457200" y="228600"/>
            <a:ext cx="8226425" cy="6373813"/>
          </a:xfrm>
          <a:prstGeom prst="rect">
            <a:avLst/>
          </a:prstGeom>
          <a:noFill/>
          <a:ln w="9525">
            <a:noFill/>
            <a:miter lim="800000"/>
            <a:headEnd/>
            <a:tailEnd/>
          </a:ln>
          <a:effectLst/>
        </p:spPr>
      </p:pic>
      <p:sp>
        <p:nvSpPr>
          <p:cNvPr id="439300" name="Rectangle 4"/>
          <p:cNvSpPr>
            <a:spLocks noChangeArrowheads="1"/>
          </p:cNvSpPr>
          <p:nvPr/>
        </p:nvSpPr>
        <p:spPr bwMode="auto">
          <a:xfrm>
            <a:off x="1143000" y="5410200"/>
            <a:ext cx="5257800" cy="609600"/>
          </a:xfrm>
          <a:prstGeom prst="rect">
            <a:avLst/>
          </a:prstGeom>
          <a:noFill/>
          <a:ln w="76200">
            <a:solidFill>
              <a:srgbClr val="4824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1379" name="Rectangle 3"/>
          <p:cNvSpPr>
            <a:spLocks noGrp="1" noChangeArrowheads="1"/>
          </p:cNvSpPr>
          <p:nvPr>
            <p:ph type="body" idx="1"/>
          </p:nvPr>
        </p:nvSpPr>
        <p:spPr>
          <a:xfrm>
            <a:off x="1062038" y="2135188"/>
            <a:ext cx="7769225" cy="4327338"/>
          </a:xfrm>
        </p:spPr>
        <p:txBody>
          <a:bodyPr>
            <a:spAutoFit/>
          </a:bodyPr>
          <a:lstStyle/>
          <a:p>
            <a:pPr marL="609600" indent="-609600" eaLnBrk="1" hangingPunct="1">
              <a:buFontTx/>
              <a:buAutoNum type="arabicPeriod" startAt="2"/>
            </a:pPr>
            <a:r>
              <a:rPr lang="en-US" b="1" dirty="0" smtClean="0">
                <a:solidFill>
                  <a:srgbClr val="482400"/>
                </a:solidFill>
                <a:latin typeface="Verdana" pitchFamily="34" charset="0"/>
              </a:rPr>
              <a:t>Vertical Collectivism / Authority Ranking Cultures</a:t>
            </a:r>
          </a:p>
          <a:p>
            <a:pPr marL="609600" indent="-609600" eaLnBrk="1" hangingPunct="1">
              <a:buFontTx/>
              <a:buAutoNum type="arabicPeriod" startAt="2"/>
            </a:pPr>
            <a:endParaRPr lang="en-US" sz="2400" b="1" dirty="0" smtClean="0">
              <a:solidFill>
                <a:srgbClr val="482400"/>
              </a:solidFill>
              <a:latin typeface="Verdana" pitchFamily="34" charset="0"/>
            </a:endParaRPr>
          </a:p>
          <a:p>
            <a:pPr marL="830263" lvl="1" indent="-373063" eaLnBrk="1" hangingPunct="1"/>
            <a:r>
              <a:rPr lang="en-US" sz="2400" b="1" dirty="0" smtClean="0">
                <a:solidFill>
                  <a:srgbClr val="482400"/>
                </a:solidFill>
                <a:latin typeface="Verdana" pitchFamily="34" charset="0"/>
              </a:rPr>
              <a:t>ordinal scaling</a:t>
            </a:r>
          </a:p>
          <a:p>
            <a:pPr marL="830263" lvl="1" indent="-373063" eaLnBrk="1" hangingPunct="1"/>
            <a:endParaRPr lang="en-US" sz="2400" b="1" dirty="0" smtClean="0">
              <a:solidFill>
                <a:srgbClr val="482400"/>
              </a:solidFill>
              <a:latin typeface="Verdana" pitchFamily="34" charset="0"/>
            </a:endParaRPr>
          </a:p>
          <a:p>
            <a:pPr marL="830263" lvl="1" indent="-373063" eaLnBrk="1" hangingPunct="1"/>
            <a:r>
              <a:rPr lang="en-US" sz="2400" b="1" dirty="0" smtClean="0">
                <a:solidFill>
                  <a:srgbClr val="482400"/>
                </a:solidFill>
                <a:latin typeface="Verdana" pitchFamily="34" charset="0"/>
              </a:rPr>
              <a:t>individual A may be more important than individual B, and individual C may be more important than individual B, but there is no common unit of measurement</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2800" b="1" dirty="0" smtClean="0">
                <a:solidFill>
                  <a:srgbClr val="482400"/>
                </a:solidFill>
              </a:rPr>
              <a:t>Scaling</a:t>
            </a:r>
          </a:p>
        </p:txBody>
      </p:sp>
      <p:sp>
        <p:nvSpPr>
          <p:cNvPr id="102403" name="Rectangle 3"/>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ordinal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putting things in order</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3427"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ordinal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ordinal variables are exhaustive and mutually exclusive</a:t>
            </a:r>
          </a:p>
          <a:p>
            <a:pPr marL="830263" lvl="1" indent="-373063" eaLnBrk="1" hangingPunct="1"/>
            <a:endParaRPr lang="en-US" b="1" dirty="0" smtClean="0">
              <a:solidFill>
                <a:srgbClr val="482400"/>
              </a:solidFill>
              <a:latin typeface="Verdana" pitchFamily="34" charset="0"/>
            </a:endParaRPr>
          </a:p>
          <a:p>
            <a:pPr marL="830263" lvl="1" indent="-373063" eaLnBrk="1" hangingPunct="1"/>
            <a:r>
              <a:rPr lang="en-US" b="1" i="1" dirty="0" smtClean="0">
                <a:solidFill>
                  <a:srgbClr val="482400"/>
                </a:solidFill>
                <a:latin typeface="Verdana" pitchFamily="34" charset="0"/>
              </a:rPr>
              <a:t>and</a:t>
            </a:r>
            <a:r>
              <a:rPr lang="en-US" b="1" dirty="0" smtClean="0">
                <a:solidFill>
                  <a:srgbClr val="482400"/>
                </a:solidFill>
                <a:latin typeface="Verdana" pitchFamily="34" charset="0"/>
              </a:rPr>
              <a:t> their values can be rank ordered</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4451" name="Rectangle 3"/>
          <p:cNvSpPr>
            <a:spLocks noGrp="1" noChangeArrowheads="1"/>
          </p:cNvSpPr>
          <p:nvPr>
            <p:ph type="body" idx="1"/>
          </p:nvPr>
        </p:nvSpPr>
        <p:spPr>
          <a:xfrm>
            <a:off x="1062038" y="2135188"/>
            <a:ext cx="7769225" cy="3044488"/>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ordinal scaling</a:t>
            </a:r>
          </a:p>
          <a:p>
            <a:pPr marL="609600" indent="-609600" eaLnBrk="1" hangingPunct="1">
              <a:buFontTx/>
              <a:buNone/>
            </a:pPr>
            <a:endParaRPr lang="en-US" sz="3600" b="1" dirty="0" smtClean="0">
              <a:solidFill>
                <a:srgbClr val="482400"/>
              </a:solidFill>
              <a:latin typeface="Verdana" pitchFamily="34" charset="0"/>
            </a:endParaRPr>
          </a:p>
          <a:p>
            <a:pPr marL="1322388" lvl="2" indent="-293688" eaLnBrk="1" hangingPunct="1">
              <a:lnSpc>
                <a:spcPct val="60000"/>
              </a:lnSpc>
            </a:pPr>
            <a:r>
              <a:rPr lang="en-US" sz="2800" b="1" dirty="0" smtClean="0">
                <a:solidFill>
                  <a:srgbClr val="482400"/>
                </a:solidFill>
                <a:latin typeface="Verdana" pitchFamily="34" charset="0"/>
              </a:rPr>
              <a:t>high</a:t>
            </a:r>
          </a:p>
          <a:p>
            <a:pPr marL="1322388" lvl="2" indent="-293688" eaLnBrk="1" hangingPunct="1">
              <a:lnSpc>
                <a:spcPct val="60000"/>
              </a:lnSpc>
            </a:pPr>
            <a:endParaRPr lang="en-US" sz="2800" b="1" dirty="0" smtClean="0">
              <a:solidFill>
                <a:srgbClr val="482400"/>
              </a:solidFill>
              <a:latin typeface="Verdana" pitchFamily="34" charset="0"/>
            </a:endParaRPr>
          </a:p>
          <a:p>
            <a:pPr marL="1322388" lvl="2" indent="-293688" eaLnBrk="1" hangingPunct="1">
              <a:lnSpc>
                <a:spcPct val="60000"/>
              </a:lnSpc>
            </a:pPr>
            <a:r>
              <a:rPr lang="en-US" sz="2800" b="1" dirty="0" smtClean="0">
                <a:solidFill>
                  <a:srgbClr val="482400"/>
                </a:solidFill>
                <a:latin typeface="Verdana" pitchFamily="34" charset="0"/>
              </a:rPr>
              <a:t>medium</a:t>
            </a:r>
          </a:p>
          <a:p>
            <a:pPr marL="1322388" lvl="2" indent="-293688" eaLnBrk="1" hangingPunct="1">
              <a:lnSpc>
                <a:spcPct val="60000"/>
              </a:lnSpc>
            </a:pPr>
            <a:endParaRPr lang="en-US" sz="2800" b="1" dirty="0" smtClean="0">
              <a:solidFill>
                <a:srgbClr val="482400"/>
              </a:solidFill>
              <a:latin typeface="Verdana" pitchFamily="34" charset="0"/>
            </a:endParaRPr>
          </a:p>
          <a:p>
            <a:pPr marL="1322388" lvl="2" indent="-293688" eaLnBrk="1" hangingPunct="1">
              <a:lnSpc>
                <a:spcPct val="60000"/>
              </a:lnSpc>
            </a:pPr>
            <a:r>
              <a:rPr lang="en-US" sz="2800" b="1" dirty="0" smtClean="0">
                <a:solidFill>
                  <a:srgbClr val="482400"/>
                </a:solidFill>
                <a:latin typeface="Verdana" pitchFamily="34" charset="0"/>
              </a:rPr>
              <a:t>low</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13616" y="6336075"/>
            <a:ext cx="3496470"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http://news.bbc.co.uk/2/hi/business/7923385.stm</a:t>
            </a:r>
            <a:endParaRPr lang="en-US" b="0" dirty="0">
              <a:solidFill>
                <a:srgbClr val="FFFFFF"/>
              </a:solidFill>
              <a:latin typeface="Arial" charset="0"/>
            </a:endParaRPr>
          </a:p>
        </p:txBody>
      </p:sp>
      <p:pic>
        <p:nvPicPr>
          <p:cNvPr id="7170" name="Picture 2"/>
          <p:cNvPicPr>
            <a:picLocks noChangeAspect="1" noChangeArrowheads="1"/>
          </p:cNvPicPr>
          <p:nvPr/>
        </p:nvPicPr>
        <p:blipFill>
          <a:blip r:embed="rId4" cstate="print"/>
          <a:srcRect/>
          <a:stretch>
            <a:fillRect/>
          </a:stretch>
        </p:blipFill>
        <p:spPr bwMode="auto">
          <a:xfrm>
            <a:off x="914400" y="743856"/>
            <a:ext cx="7315200" cy="54101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5475" name="Rectangle 3"/>
          <p:cNvSpPr>
            <a:spLocks noGrp="1" noChangeArrowheads="1"/>
          </p:cNvSpPr>
          <p:nvPr>
            <p:ph type="body" idx="1"/>
          </p:nvPr>
        </p:nvSpPr>
        <p:spPr>
          <a:xfrm>
            <a:off x="1062038" y="2135188"/>
            <a:ext cx="7769225" cy="3170237"/>
          </a:xfrm>
        </p:spPr>
        <p:txBody>
          <a:bodyPr>
            <a:spAutoFit/>
          </a:bodyPr>
          <a:lstStyle/>
          <a:p>
            <a:pPr marL="609600" indent="-609600" eaLnBrk="1" hangingPunct="1">
              <a:buFontTx/>
              <a:buNone/>
            </a:pPr>
            <a:r>
              <a:rPr lang="en-US" sz="3600" b="1" dirty="0" smtClean="0">
                <a:solidFill>
                  <a:srgbClr val="482400"/>
                </a:solidFill>
                <a:latin typeface="Verdana" pitchFamily="34" charset="0"/>
              </a:rPr>
              <a:t>	socioeconomic class </a:t>
            </a:r>
            <a:r>
              <a:rPr lang="en-US" b="1" dirty="0" smtClean="0">
                <a:solidFill>
                  <a:srgbClr val="482400"/>
                </a:solidFill>
                <a:latin typeface="Verdana" pitchFamily="34" charset="0"/>
              </a:rPr>
              <a:t>(SES)</a:t>
            </a:r>
          </a:p>
          <a:p>
            <a:pPr marL="609600" indent="-609600" eaLnBrk="1" hangingPunct="1">
              <a:lnSpc>
                <a:spcPct val="60000"/>
              </a:lnSpc>
              <a:buFontTx/>
              <a:buNone/>
            </a:pPr>
            <a:endParaRPr lang="en-US" b="1" dirty="0" smtClean="0">
              <a:solidFill>
                <a:srgbClr val="482400"/>
              </a:solidFill>
              <a:latin typeface="Verdana" pitchFamily="34" charset="0"/>
            </a:endParaRPr>
          </a:p>
          <a:p>
            <a:pPr marL="609600" indent="-609600" eaLnBrk="1" hangingPunct="1">
              <a:lnSpc>
                <a:spcPct val="20000"/>
              </a:lnSpc>
              <a:buFontTx/>
              <a:buNone/>
            </a:pPr>
            <a:endParaRPr lang="en-US" sz="3600" b="1" dirty="0" smtClean="0">
              <a:solidFill>
                <a:srgbClr val="482400"/>
              </a:solidFill>
              <a:latin typeface="Verdana" pitchFamily="34" charset="0"/>
            </a:endParaRPr>
          </a:p>
          <a:p>
            <a:pPr marL="1322388" lvl="2" indent="-293688" eaLnBrk="1" hangingPunct="1">
              <a:lnSpc>
                <a:spcPct val="70000"/>
              </a:lnSpc>
            </a:pPr>
            <a:r>
              <a:rPr lang="en-US" sz="2800" b="1" dirty="0" smtClean="0">
                <a:solidFill>
                  <a:srgbClr val="482400"/>
                </a:solidFill>
                <a:latin typeface="Verdana" pitchFamily="34" charset="0"/>
              </a:rPr>
              <a:t>upper class</a:t>
            </a:r>
          </a:p>
          <a:p>
            <a:pPr marL="1322388" lvl="2" indent="-293688" eaLnBrk="1" hangingPunct="1">
              <a:lnSpc>
                <a:spcPct val="70000"/>
              </a:lnSpc>
            </a:pPr>
            <a:endParaRPr lang="en-US" sz="2800" b="1" dirty="0" smtClean="0">
              <a:solidFill>
                <a:srgbClr val="482400"/>
              </a:solidFill>
              <a:latin typeface="Verdana" pitchFamily="34" charset="0"/>
            </a:endParaRPr>
          </a:p>
          <a:p>
            <a:pPr marL="1322388" lvl="2" indent="-293688" eaLnBrk="1" hangingPunct="1">
              <a:lnSpc>
                <a:spcPct val="70000"/>
              </a:lnSpc>
            </a:pPr>
            <a:r>
              <a:rPr lang="en-US" sz="2800" b="1" dirty="0" smtClean="0">
                <a:solidFill>
                  <a:srgbClr val="482400"/>
                </a:solidFill>
                <a:latin typeface="Verdana" pitchFamily="34" charset="0"/>
              </a:rPr>
              <a:t>middle class</a:t>
            </a:r>
          </a:p>
          <a:p>
            <a:pPr marL="1322388" lvl="2" indent="-293688" eaLnBrk="1" hangingPunct="1">
              <a:lnSpc>
                <a:spcPct val="70000"/>
              </a:lnSpc>
            </a:pPr>
            <a:endParaRPr lang="en-US" sz="2800" b="1" dirty="0" smtClean="0">
              <a:solidFill>
                <a:srgbClr val="482400"/>
              </a:solidFill>
              <a:latin typeface="Verdana" pitchFamily="34" charset="0"/>
            </a:endParaRPr>
          </a:p>
          <a:p>
            <a:pPr marL="1322388" lvl="2" indent="-293688" eaLnBrk="1" hangingPunct="1">
              <a:lnSpc>
                <a:spcPct val="70000"/>
              </a:lnSpc>
            </a:pPr>
            <a:r>
              <a:rPr lang="en-US" sz="2800" b="1" dirty="0" smtClean="0">
                <a:solidFill>
                  <a:srgbClr val="482400"/>
                </a:solidFill>
                <a:latin typeface="Verdana" pitchFamily="34" charset="0"/>
              </a:rPr>
              <a:t>lower class</a:t>
            </a: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6499" name="Rectangle 3"/>
          <p:cNvSpPr>
            <a:spLocks noGrp="1" noChangeArrowheads="1"/>
          </p:cNvSpPr>
          <p:nvPr>
            <p:ph type="body" idx="1"/>
          </p:nvPr>
        </p:nvSpPr>
        <p:spPr>
          <a:xfrm>
            <a:off x="1062038" y="2135188"/>
            <a:ext cx="7769225" cy="3829050"/>
          </a:xfrm>
        </p:spPr>
        <p:txBody>
          <a:bodyPr>
            <a:spAutoFit/>
          </a:bodyPr>
          <a:lstStyle/>
          <a:p>
            <a:pPr marL="830263" lvl="1" indent="-373063" eaLnBrk="1" hangingPunct="1">
              <a:buFont typeface="Wingdings" pitchFamily="2" charset="2"/>
              <a:buNone/>
            </a:pPr>
            <a:r>
              <a:rPr lang="en-US" sz="3200" b="1" dirty="0" smtClean="0">
                <a:solidFill>
                  <a:srgbClr val="482400"/>
                </a:solidFill>
                <a:latin typeface="Verdana" pitchFamily="34" charset="0"/>
              </a:rPr>
              <a:t>types of political organization</a:t>
            </a:r>
          </a:p>
          <a:p>
            <a:pPr marL="609600" indent="-609600" eaLnBrk="1" hangingPunct="1">
              <a:lnSpc>
                <a:spcPct val="40000"/>
              </a:lnSpc>
              <a:buFontTx/>
              <a:buNone/>
            </a:pPr>
            <a:endParaRPr lang="en-US" sz="2800" b="1" dirty="0" smtClean="0">
              <a:solidFill>
                <a:srgbClr val="482400"/>
              </a:solidFill>
              <a:latin typeface="Verdana" pitchFamily="34" charset="0"/>
            </a:endParaRPr>
          </a:p>
          <a:p>
            <a:pPr marL="1381125" lvl="2" indent="-352425" eaLnBrk="1" hangingPunct="1">
              <a:lnSpc>
                <a:spcPct val="120000"/>
              </a:lnSpc>
            </a:pPr>
            <a:r>
              <a:rPr lang="en-US" sz="2800" b="1" dirty="0" smtClean="0">
                <a:solidFill>
                  <a:srgbClr val="482400"/>
                </a:solidFill>
                <a:latin typeface="Verdana" pitchFamily="34" charset="0"/>
              </a:rPr>
              <a:t>“peasant society”</a:t>
            </a:r>
          </a:p>
          <a:p>
            <a:pPr marL="1381125" lvl="2" indent="-352425" eaLnBrk="1" hangingPunct="1">
              <a:lnSpc>
                <a:spcPct val="120000"/>
              </a:lnSpc>
            </a:pPr>
            <a:r>
              <a:rPr lang="en-US" sz="2800" b="1" dirty="0" smtClean="0">
                <a:solidFill>
                  <a:srgbClr val="482400"/>
                </a:solidFill>
                <a:latin typeface="Verdana" pitchFamily="34" charset="0"/>
              </a:rPr>
              <a:t>“primitive state”</a:t>
            </a:r>
          </a:p>
          <a:p>
            <a:pPr marL="1381125" lvl="2" indent="-352425" eaLnBrk="1" hangingPunct="1">
              <a:lnSpc>
                <a:spcPct val="120000"/>
              </a:lnSpc>
            </a:pPr>
            <a:r>
              <a:rPr lang="en-US" sz="2800" b="1" dirty="0" smtClean="0">
                <a:solidFill>
                  <a:srgbClr val="482400"/>
                </a:solidFill>
                <a:latin typeface="Verdana" pitchFamily="34" charset="0"/>
              </a:rPr>
              <a:t>“chiefdom”</a:t>
            </a:r>
          </a:p>
          <a:p>
            <a:pPr marL="1381125" lvl="2" indent="-352425" eaLnBrk="1" hangingPunct="1">
              <a:lnSpc>
                <a:spcPct val="120000"/>
              </a:lnSpc>
            </a:pPr>
            <a:r>
              <a:rPr lang="en-US" sz="2800" b="1" dirty="0" smtClean="0">
                <a:solidFill>
                  <a:srgbClr val="482400"/>
                </a:solidFill>
                <a:latin typeface="Verdana" pitchFamily="34" charset="0"/>
              </a:rPr>
              <a:t>“tribe”</a:t>
            </a:r>
          </a:p>
          <a:p>
            <a:pPr marL="1381125" lvl="2" indent="-352425" eaLnBrk="1" hangingPunct="1">
              <a:lnSpc>
                <a:spcPct val="120000"/>
              </a:lnSpc>
            </a:pPr>
            <a:r>
              <a:rPr lang="en-US" sz="2800" b="1" dirty="0" smtClean="0">
                <a:solidFill>
                  <a:srgbClr val="482400"/>
                </a:solidFill>
                <a:latin typeface="Verdana" pitchFamily="34" charset="0"/>
              </a:rPr>
              <a:t>“band”</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7523"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best</a:t>
            </a:r>
          </a:p>
          <a:p>
            <a:pPr marL="1978025" lvl="3" indent="-381000" eaLnBrk="1" hangingPunct="1"/>
            <a:r>
              <a:rPr lang="en-US" sz="2400" b="1" dirty="0" smtClean="0">
                <a:solidFill>
                  <a:srgbClr val="482400"/>
                </a:solidFill>
                <a:latin typeface="Verdana" pitchFamily="34" charset="0"/>
              </a:rPr>
              <a:t>Godiva 		better</a:t>
            </a:r>
          </a:p>
          <a:p>
            <a:pPr marL="1978025" lvl="3" indent="-381000" eaLnBrk="1" hangingPunct="1"/>
            <a:r>
              <a:rPr lang="en-US" sz="2400" b="1" dirty="0" smtClean="0">
                <a:solidFill>
                  <a:srgbClr val="482400"/>
                </a:solidFill>
                <a:latin typeface="Verdana" pitchFamily="34" charset="0"/>
              </a:rPr>
              <a:t>Ghirardelli	better</a:t>
            </a:r>
          </a:p>
          <a:p>
            <a:pPr marL="1978025" lvl="3" indent="-381000" eaLnBrk="1" hangingPunct="1"/>
            <a:r>
              <a:rPr lang="en-US" sz="2400" b="1" dirty="0" smtClean="0">
                <a:solidFill>
                  <a:srgbClr val="482400"/>
                </a:solidFill>
                <a:latin typeface="Verdana" pitchFamily="34" charset="0"/>
              </a:rPr>
              <a:t>Cadbury		good</a:t>
            </a:r>
          </a:p>
          <a:p>
            <a:pPr marL="1978025" lvl="3" indent="-381000" eaLnBrk="1" hangingPunct="1"/>
            <a:r>
              <a:rPr lang="en-US" sz="2400" b="1" dirty="0" smtClean="0">
                <a:solidFill>
                  <a:srgbClr val="482400"/>
                </a:solidFill>
                <a:latin typeface="Verdana" pitchFamily="34" charset="0"/>
              </a:rPr>
              <a:t>Whitman		good</a:t>
            </a: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good</a:t>
            </a:r>
          </a:p>
          <a:p>
            <a:pPr marL="1978025" lvl="3" indent="-381000" eaLnBrk="1" hangingPunct="1"/>
            <a:r>
              <a:rPr lang="en-US" sz="2400" b="1" dirty="0" smtClean="0">
                <a:solidFill>
                  <a:srgbClr val="482400"/>
                </a:solidFill>
                <a:latin typeface="Verdana" pitchFamily="34" charset="0"/>
              </a:rPr>
              <a:t>Hershey </a:t>
            </a:r>
            <a:r>
              <a:rPr lang="en-US" sz="1400" dirty="0" smtClean="0">
                <a:solidFill>
                  <a:srgbClr val="482400"/>
                </a:solidFill>
                <a:latin typeface="Verdana" pitchFamily="34" charset="0"/>
              </a:rPr>
              <a:t>(orig.)</a:t>
            </a:r>
            <a:r>
              <a:rPr lang="en-US" sz="2400" b="1" dirty="0" smtClean="0">
                <a:solidFill>
                  <a:srgbClr val="482400"/>
                </a:solidFill>
                <a:latin typeface="Verdana" pitchFamily="34" charset="0"/>
              </a:rPr>
              <a:t>	fair</a:t>
            </a:r>
          </a:p>
          <a:p>
            <a:pPr marL="1978025" lvl="3" indent="-381000" eaLnBrk="1" hangingPunct="1"/>
            <a:r>
              <a:rPr lang="en-US" sz="2400" b="1" dirty="0" smtClean="0">
                <a:solidFill>
                  <a:srgbClr val="482400"/>
                </a:solidFill>
                <a:latin typeface="Verdana" pitchFamily="34" charset="0"/>
              </a:rPr>
              <a:t>Nestle		fair</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8547" name="Rectangle 3"/>
          <p:cNvSpPr>
            <a:spLocks noGrp="1" noChangeArrowheads="1"/>
          </p:cNvSpPr>
          <p:nvPr>
            <p:ph type="body" idx="1"/>
          </p:nvPr>
        </p:nvSpPr>
        <p:spPr>
          <a:xfrm>
            <a:off x="1062038" y="2135188"/>
            <a:ext cx="7769225" cy="2190750"/>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ordinal scaling</a:t>
            </a:r>
          </a:p>
          <a:p>
            <a:pPr marL="609600" indent="-609600" eaLnBrk="1" hangingPunct="1">
              <a:lnSpc>
                <a:spcPct val="70000"/>
              </a:lnSpc>
              <a:buFontTx/>
              <a:buNone/>
            </a:pPr>
            <a:endParaRPr lang="en-US" b="1" dirty="0" smtClean="0">
              <a:solidFill>
                <a:srgbClr val="482400"/>
              </a:solidFill>
              <a:latin typeface="Verdana" pitchFamily="34" charset="0"/>
            </a:endParaRPr>
          </a:p>
          <a:p>
            <a:pPr marL="830263" lvl="1" indent="-373063" eaLnBrk="1" hangingPunct="1">
              <a:lnSpc>
                <a:spcPct val="120000"/>
              </a:lnSpc>
            </a:pPr>
            <a:r>
              <a:rPr lang="en-US" b="1" dirty="0" smtClean="0">
                <a:solidFill>
                  <a:srgbClr val="482400"/>
                </a:solidFill>
                <a:latin typeface="Verdana" pitchFamily="34" charset="0"/>
              </a:rPr>
              <a:t>in general, </a:t>
            </a:r>
            <a:r>
              <a:rPr lang="en-US" b="1" i="1" dirty="0" smtClean="0">
                <a:solidFill>
                  <a:srgbClr val="482400"/>
                </a:solidFill>
                <a:latin typeface="Verdana" pitchFamily="34" charset="0"/>
              </a:rPr>
              <a:t>concepts</a:t>
            </a:r>
            <a:r>
              <a:rPr lang="en-US" b="1" dirty="0" smtClean="0">
                <a:solidFill>
                  <a:srgbClr val="482400"/>
                </a:solidFill>
                <a:latin typeface="Verdana" pitchFamily="34" charset="0"/>
              </a:rPr>
              <a:t> are measured at the ordinal level </a:t>
            </a:r>
            <a:endParaRPr lang="en-US" b="1" i="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09571" name="Rectangle 3"/>
          <p:cNvSpPr>
            <a:spLocks noGrp="1" noChangeArrowheads="1"/>
          </p:cNvSpPr>
          <p:nvPr>
            <p:ph type="body" idx="1"/>
          </p:nvPr>
        </p:nvSpPr>
        <p:spPr>
          <a:xfrm>
            <a:off x="1062038" y="2135188"/>
            <a:ext cx="7769225" cy="3165475"/>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level of acculturation</a:t>
            </a:r>
          </a:p>
          <a:p>
            <a:pPr marL="609600" indent="-609600" eaLnBrk="1" hangingPunct="1">
              <a:lnSpc>
                <a:spcPct val="60000"/>
              </a:lnSpc>
              <a:buFontTx/>
              <a:buNone/>
            </a:pPr>
            <a:endParaRPr lang="en-US" sz="3600" b="1" dirty="0" smtClean="0">
              <a:solidFill>
                <a:srgbClr val="482400"/>
              </a:solidFill>
              <a:latin typeface="Verdana" pitchFamily="34" charset="0"/>
            </a:endParaRPr>
          </a:p>
          <a:p>
            <a:pPr marL="609600" indent="-609600" eaLnBrk="1" hangingPunct="1">
              <a:lnSpc>
                <a:spcPct val="20000"/>
              </a:lnSpc>
              <a:buFontTx/>
              <a:buNone/>
            </a:pPr>
            <a:endParaRPr lang="en-US" sz="3600" b="1" dirty="0" smtClean="0">
              <a:solidFill>
                <a:srgbClr val="482400"/>
              </a:solidFill>
              <a:latin typeface="Verdana" pitchFamily="34" charset="0"/>
            </a:endParaRPr>
          </a:p>
          <a:p>
            <a:pPr marL="1381125" lvl="2" indent="-352425" eaLnBrk="1" hangingPunct="1">
              <a:lnSpc>
                <a:spcPct val="70000"/>
              </a:lnSpc>
            </a:pPr>
            <a:r>
              <a:rPr lang="en-US" sz="2800" b="1" dirty="0" smtClean="0">
                <a:solidFill>
                  <a:srgbClr val="482400"/>
                </a:solidFill>
                <a:latin typeface="Verdana" pitchFamily="34" charset="0"/>
              </a:rPr>
              <a:t>very acculturated</a:t>
            </a:r>
          </a:p>
          <a:p>
            <a:pPr marL="1978025" lvl="3" indent="-381000" eaLnBrk="1" hangingPunct="1">
              <a:lnSpc>
                <a:spcPct val="70000"/>
              </a:lnSpc>
            </a:pPr>
            <a:endParaRPr lang="en-US" sz="2400" b="1" dirty="0" smtClean="0">
              <a:solidFill>
                <a:srgbClr val="482400"/>
              </a:solidFill>
              <a:latin typeface="Verdana" pitchFamily="34" charset="0"/>
            </a:endParaRPr>
          </a:p>
          <a:p>
            <a:pPr marL="1381125" lvl="2" indent="-352425" eaLnBrk="1" hangingPunct="1">
              <a:lnSpc>
                <a:spcPct val="70000"/>
              </a:lnSpc>
            </a:pPr>
            <a:r>
              <a:rPr lang="en-US" sz="2800" b="1" dirty="0" smtClean="0">
                <a:solidFill>
                  <a:srgbClr val="482400"/>
                </a:solidFill>
                <a:latin typeface="Verdana" pitchFamily="34" charset="0"/>
              </a:rPr>
              <a:t>somewhat acculturated</a:t>
            </a:r>
          </a:p>
          <a:p>
            <a:pPr marL="1381125" lvl="2" indent="-352425" eaLnBrk="1" hangingPunct="1">
              <a:lnSpc>
                <a:spcPct val="70000"/>
              </a:lnSpc>
            </a:pPr>
            <a:endParaRPr lang="en-US" sz="2800" b="1" dirty="0" smtClean="0">
              <a:solidFill>
                <a:srgbClr val="482400"/>
              </a:solidFill>
              <a:latin typeface="Verdana" pitchFamily="34" charset="0"/>
            </a:endParaRPr>
          </a:p>
          <a:p>
            <a:pPr marL="1381125" lvl="2" indent="-352425" eaLnBrk="1" hangingPunct="1">
              <a:lnSpc>
                <a:spcPct val="70000"/>
              </a:lnSpc>
            </a:pPr>
            <a:r>
              <a:rPr lang="en-US" sz="2800" b="1" dirty="0" err="1" smtClean="0">
                <a:solidFill>
                  <a:srgbClr val="482400"/>
                </a:solidFill>
                <a:latin typeface="Verdana" pitchFamily="34" charset="0"/>
              </a:rPr>
              <a:t>unacculturated</a:t>
            </a:r>
            <a:endParaRPr lang="en-US" sz="2800"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10595" name="Rectangle 3"/>
          <p:cNvSpPr>
            <a:spLocks noGrp="1" noChangeArrowheads="1"/>
          </p:cNvSpPr>
          <p:nvPr>
            <p:ph type="body" idx="1"/>
          </p:nvPr>
        </p:nvSpPr>
        <p:spPr>
          <a:xfrm>
            <a:off x="1062038" y="2135188"/>
            <a:ext cx="7769225" cy="3781425"/>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ordinal scaling</a:t>
            </a:r>
          </a:p>
          <a:p>
            <a:pPr marL="609600" indent="-609600" eaLnBrk="1" hangingPunct="1">
              <a:lnSpc>
                <a:spcPct val="70000"/>
              </a:lnSpc>
              <a:buFontTx/>
              <a:buNone/>
            </a:pPr>
            <a:endParaRPr lang="en-US" b="1" dirty="0" smtClean="0">
              <a:solidFill>
                <a:srgbClr val="482400"/>
              </a:solidFill>
              <a:latin typeface="Verdana" pitchFamily="34" charset="0"/>
            </a:endParaRPr>
          </a:p>
          <a:p>
            <a:pPr marL="830263" lvl="1" indent="-373063" eaLnBrk="1" hangingPunct="1">
              <a:lnSpc>
                <a:spcPct val="110000"/>
              </a:lnSpc>
            </a:pPr>
            <a:r>
              <a:rPr lang="en-US" sz="2400" b="1" dirty="0" smtClean="0">
                <a:solidFill>
                  <a:srgbClr val="482400"/>
                </a:solidFill>
                <a:latin typeface="Verdana" pitchFamily="34" charset="0"/>
              </a:rPr>
              <a:t>what ordinal variables do not tell us is </a:t>
            </a:r>
            <a:r>
              <a:rPr lang="en-US" sz="2400" b="1" i="1" dirty="0" smtClean="0">
                <a:solidFill>
                  <a:srgbClr val="482400"/>
                </a:solidFill>
                <a:latin typeface="Verdana" pitchFamily="34" charset="0"/>
              </a:rPr>
              <a:t>how much more</a:t>
            </a:r>
            <a:endParaRPr lang="en-US" sz="2400" b="1" dirty="0" smtClean="0">
              <a:solidFill>
                <a:srgbClr val="482400"/>
              </a:solidFill>
              <a:latin typeface="Verdana" pitchFamily="34" charset="0"/>
            </a:endParaRPr>
          </a:p>
          <a:p>
            <a:pPr marL="830263" lvl="1" indent="-373063" eaLnBrk="1" hangingPunct="1">
              <a:lnSpc>
                <a:spcPct val="20000"/>
              </a:lnSpc>
            </a:pPr>
            <a:endParaRPr lang="en-US" sz="2400" b="1" dirty="0" smtClean="0">
              <a:solidFill>
                <a:srgbClr val="482400"/>
              </a:solidFill>
              <a:latin typeface="Verdana" pitchFamily="34" charset="0"/>
            </a:endParaRPr>
          </a:p>
          <a:p>
            <a:pPr marL="830263" lvl="1" indent="-373063" eaLnBrk="1" hangingPunct="1">
              <a:lnSpc>
                <a:spcPct val="110000"/>
              </a:lnSpc>
            </a:pPr>
            <a:r>
              <a:rPr lang="en-US" sz="2400" b="1" dirty="0" smtClean="0">
                <a:solidFill>
                  <a:srgbClr val="482400"/>
                </a:solidFill>
                <a:latin typeface="Verdana" pitchFamily="34" charset="0"/>
              </a:rPr>
              <a:t>the most important characteristic of ordinal measure is that there is no way to tell how far apart the attributes are from one another </a:t>
            </a:r>
            <a:endParaRPr lang="en-US" sz="2400" b="1" i="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latin typeface="Verdana" pitchFamily="34" charset="0"/>
              </a:rPr>
              <a:t> </a:t>
            </a:r>
            <a:endParaRPr lang="en-US" sz="3600" b="1" smtClean="0">
              <a:latin typeface="Verdana" pitchFamily="34" charset="0"/>
            </a:endParaRPr>
          </a:p>
        </p:txBody>
      </p:sp>
      <p:sp>
        <p:nvSpPr>
          <p:cNvPr id="111619"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smtClean="0">
                <a:solidFill>
                  <a:srgbClr val="482400"/>
                </a:solidFill>
                <a:latin typeface="Verdana" pitchFamily="34" charset="0"/>
              </a:rPr>
              <a:t>Scaling</a:t>
            </a:r>
          </a:p>
          <a:p>
            <a:pPr marL="609600" indent="-609600" algn="ctr" eaLnBrk="1" hangingPunct="1">
              <a:lnSpc>
                <a:spcPct val="10000"/>
              </a:lnSpc>
              <a:buFontTx/>
              <a:buNone/>
            </a:pPr>
            <a:endParaRPr lang="en-US" sz="4800" b="1" dirty="0" smtClean="0">
              <a:latin typeface="Verdana" pitchFamily="34" charset="0"/>
            </a:endParaRP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ordinal</a:t>
            </a:r>
          </a:p>
          <a:p>
            <a:pPr marL="1530350" lvl="2" indent="-550863" eaLnBrk="1" hangingPunct="1">
              <a:lnSpc>
                <a:spcPct val="140000"/>
              </a:lnSpc>
              <a:buFontTx/>
              <a:buAutoNum type="arabicPeriod"/>
            </a:pPr>
            <a:r>
              <a:rPr lang="en-US" sz="3200" b="1" dirty="0" smtClean="0">
                <a:solidFill>
                  <a:srgbClr val="482400"/>
                </a:solidFill>
                <a:latin typeface="Verdana" pitchFamily="34" charset="0"/>
              </a:rPr>
              <a:t>interval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ratio</a:t>
            </a:r>
          </a:p>
          <a:p>
            <a:pPr marL="990600" lvl="1" indent="-533400" algn="ctr" eaLnBrk="1" hangingPunct="1">
              <a:lnSpc>
                <a:spcPct val="280000"/>
              </a:lnSpc>
              <a:buFont typeface="Wingdings" pitchFamily="2" charset="2"/>
              <a:buNone/>
            </a:pPr>
            <a:r>
              <a:rPr lang="en-US" sz="1400" b="1" dirty="0" smtClean="0">
                <a:latin typeface="Verdana" pitchFamily="34" charset="0"/>
              </a:rPr>
              <a:t>After H. Russell Bernard,</a:t>
            </a:r>
            <a:r>
              <a:rPr lang="en-US" sz="1400" b="1" i="1" dirty="0" smtClean="0">
                <a:latin typeface="Verdana" pitchFamily="34" charset="0"/>
              </a:rPr>
              <a:t> Research Methods in Anthropology</a:t>
            </a:r>
            <a:r>
              <a:rPr lang="en-US" sz="1400" b="1" dirty="0" smtClean="0">
                <a:latin typeface="Verdana" pitchFamily="34" charset="0"/>
              </a:rPr>
              <a:t>, 1994</a:t>
            </a:r>
            <a:r>
              <a:rPr lang="en-US" sz="1600" b="1" i="1" dirty="0" smtClean="0">
                <a:latin typeface="Verdana" pitchFamily="34" charset="0"/>
              </a:rPr>
              <a:t> </a:t>
            </a:r>
            <a:endParaRPr lang="en-US" sz="36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2800" dirty="0" smtClean="0">
                <a:solidFill>
                  <a:srgbClr val="482400"/>
                </a:solidFill>
              </a:rPr>
              <a:t>Fig. 1.2. Four Generic Types of Cultures </a:t>
            </a:r>
            <a:r>
              <a:rPr lang="en-US" sz="2400" dirty="0" smtClean="0">
                <a:solidFill>
                  <a:srgbClr val="482400"/>
                </a:solidFill>
              </a:rPr>
              <a:t>(p. 15)</a:t>
            </a:r>
          </a:p>
        </p:txBody>
      </p:sp>
      <p:graphicFrame>
        <p:nvGraphicFramePr>
          <p:cNvPr id="201753" name="Group 25"/>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382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p:txBody>
          <a:bodyPr/>
          <a:lstStyle/>
          <a:p>
            <a:r>
              <a:rPr lang="en-US" sz="2800"/>
              <a:t>Fig. 1.2. Four Generic Types of Cultures </a:t>
            </a:r>
            <a:r>
              <a:rPr lang="en-US" sz="2400"/>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2868" name="Text Box 20"/>
          <p:cNvSpPr txBox="1">
            <a:spLocks noChangeArrowheads="1"/>
          </p:cNvSpPr>
          <p:nvPr/>
        </p:nvSpPr>
        <p:spPr bwMode="auto">
          <a:xfrm>
            <a:off x="7086600" y="5304972"/>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62869"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39298"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505858" name="Picture 2"/>
          <p:cNvPicPr>
            <a:picLocks noChangeAspect="1" noChangeArrowheads="1"/>
          </p:cNvPicPr>
          <p:nvPr/>
        </p:nvPicPr>
        <p:blipFill>
          <a:blip r:embed="rId4" cstate="print"/>
          <a:srcRect/>
          <a:stretch>
            <a:fillRect/>
          </a:stretch>
        </p:blipFill>
        <p:spPr bwMode="auto">
          <a:xfrm>
            <a:off x="671286" y="990600"/>
            <a:ext cx="7772400" cy="4857750"/>
          </a:xfrm>
          <a:prstGeom prst="rect">
            <a:avLst/>
          </a:prstGeom>
          <a:noFill/>
          <a:ln w="9525">
            <a:noFill/>
            <a:miter lim="800000"/>
            <a:headEnd/>
            <a:tailEnd/>
          </a:ln>
        </p:spPr>
      </p:pic>
      <p:sp>
        <p:nvSpPr>
          <p:cNvPr id="7" name="Rectangle 4"/>
          <p:cNvSpPr>
            <a:spLocks noChangeArrowheads="1"/>
          </p:cNvSpPr>
          <p:nvPr/>
        </p:nvSpPr>
        <p:spPr bwMode="auto">
          <a:xfrm>
            <a:off x="1981200" y="2119086"/>
            <a:ext cx="4572000" cy="2852058"/>
          </a:xfrm>
          <a:prstGeom prst="rect">
            <a:avLst/>
          </a:prstGeom>
          <a:noFill/>
          <a:ln w="76200">
            <a:solidFill>
              <a:srgbClr val="482400"/>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http://news.bbc.co.uk/2/hi/uk_news/scotland/glasgow_and_west/7938282.stm</a:t>
            </a:r>
            <a:endParaRPr lang="en-US" b="0" dirty="0">
              <a:solidFill>
                <a:srgbClr val="FFFFFF"/>
              </a:solidFill>
              <a:latin typeface="Arial" charset="0"/>
            </a:endParaRPr>
          </a:p>
        </p:txBody>
      </p:sp>
      <p:pic>
        <p:nvPicPr>
          <p:cNvPr id="8196" name="Picture 4"/>
          <p:cNvPicPr>
            <a:picLocks noChangeAspect="1" noChangeArrowheads="1"/>
          </p:cNvPicPr>
          <p:nvPr/>
        </p:nvPicPr>
        <p:blipFill>
          <a:blip r:embed="rId4" cstate="print"/>
          <a:srcRect/>
          <a:stretch>
            <a:fillRect/>
          </a:stretch>
        </p:blipFill>
        <p:spPr bwMode="auto">
          <a:xfrm>
            <a:off x="1327627" y="228600"/>
            <a:ext cx="6444773" cy="5943600"/>
          </a:xfrm>
          <a:prstGeom prst="rect">
            <a:avLst/>
          </a:prstGeom>
          <a:noFill/>
          <a:ln w="9525" cap="flat" cmpd="sng">
            <a:noFill/>
            <a:prstDash val="solid"/>
            <a:miter lim="800000"/>
            <a:headEnd/>
            <a:tailEnd/>
          </a:ln>
          <a:effectLst/>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pic>
        <p:nvPicPr>
          <p:cNvPr id="443396" name="Picture 4"/>
          <p:cNvPicPr>
            <a:picLocks noChangeAspect="1" noChangeArrowheads="1"/>
          </p:cNvPicPr>
          <p:nvPr/>
        </p:nvPicPr>
        <p:blipFill>
          <a:blip r:embed="rId4" cstate="print"/>
          <a:srcRect/>
          <a:stretch>
            <a:fillRect/>
          </a:stretch>
        </p:blipFill>
        <p:spPr bwMode="auto">
          <a:xfrm>
            <a:off x="457200" y="685800"/>
            <a:ext cx="8226425" cy="5410200"/>
          </a:xfrm>
          <a:prstGeom prst="rect">
            <a:avLst/>
          </a:prstGeom>
          <a:noFill/>
          <a:ln w="9525">
            <a:noFill/>
            <a:miter lim="800000"/>
            <a:headEnd/>
            <a:tailEnd/>
          </a:ln>
          <a:effectLst/>
        </p:spPr>
      </p:pic>
      <p:sp>
        <p:nvSpPr>
          <p:cNvPr id="443397" name="Rectangle 5"/>
          <p:cNvSpPr>
            <a:spLocks noChangeArrowheads="1"/>
          </p:cNvSpPr>
          <p:nvPr/>
        </p:nvSpPr>
        <p:spPr bwMode="auto">
          <a:xfrm>
            <a:off x="1143000" y="4419600"/>
            <a:ext cx="5257800" cy="1600200"/>
          </a:xfrm>
          <a:prstGeom prst="rect">
            <a:avLst/>
          </a:prstGeom>
          <a:solidFill>
            <a:schemeClr val="accent1">
              <a:alpha val="67000"/>
            </a:schemeClr>
          </a:solidFill>
          <a:ln w="76200">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13667" name="Rectangle 3"/>
          <p:cNvSpPr>
            <a:spLocks noGrp="1" noChangeArrowheads="1"/>
          </p:cNvSpPr>
          <p:nvPr>
            <p:ph type="body" idx="1"/>
          </p:nvPr>
        </p:nvSpPr>
        <p:spPr>
          <a:xfrm>
            <a:off x="1062038" y="2135188"/>
            <a:ext cx="7769225" cy="4431983"/>
          </a:xfrm>
        </p:spPr>
        <p:txBody>
          <a:bodyPr>
            <a:spAutoFit/>
          </a:bodyPr>
          <a:lstStyle/>
          <a:p>
            <a:pPr marL="609600" indent="-609600" eaLnBrk="1" hangingPunct="1">
              <a:buFontTx/>
              <a:buAutoNum type="arabicPeriod" startAt="3"/>
            </a:pPr>
            <a:r>
              <a:rPr lang="en-US" b="1" dirty="0" smtClean="0">
                <a:solidFill>
                  <a:srgbClr val="482400"/>
                </a:solidFill>
                <a:latin typeface="Verdana" pitchFamily="34" charset="0"/>
              </a:rPr>
              <a:t>Horizontal Individualism / Equality Matching Cultures</a:t>
            </a:r>
          </a:p>
          <a:p>
            <a:pPr marL="609600" indent="-609600" eaLnBrk="1" hangingPunct="1">
              <a:lnSpc>
                <a:spcPct val="50000"/>
              </a:lnSpc>
              <a:buFontTx/>
              <a:buAutoNum type="arabicPeriod" startAt="3"/>
            </a:pPr>
            <a:endParaRPr lang="en-US" b="1" dirty="0" smtClean="0">
              <a:solidFill>
                <a:srgbClr val="482400"/>
              </a:solidFill>
              <a:latin typeface="Verdana" pitchFamily="34" charset="0"/>
            </a:endParaRPr>
          </a:p>
          <a:p>
            <a:pPr marL="830263" lvl="1" indent="-373063" eaLnBrk="1" hangingPunct="1">
              <a:lnSpc>
                <a:spcPct val="90000"/>
              </a:lnSpc>
            </a:pPr>
            <a:r>
              <a:rPr lang="en-US" sz="2400" b="1" dirty="0" smtClean="0">
                <a:solidFill>
                  <a:srgbClr val="482400"/>
                </a:solidFill>
                <a:latin typeface="Verdana" pitchFamily="34" charset="0"/>
              </a:rPr>
              <a:t>interval scale</a:t>
            </a:r>
          </a:p>
          <a:p>
            <a:pPr marL="830263" lvl="1" indent="-373063" eaLnBrk="1" hangingPunct="1">
              <a:lnSpc>
                <a:spcPct val="50000"/>
              </a:lnSpc>
            </a:pPr>
            <a:endParaRPr lang="en-US" sz="2000" b="1" dirty="0" smtClean="0">
              <a:solidFill>
                <a:srgbClr val="482400"/>
              </a:solidFill>
              <a:latin typeface="Verdana" pitchFamily="34" charset="0"/>
            </a:endParaRPr>
          </a:p>
          <a:p>
            <a:pPr marL="830263" lvl="1" indent="-373063" eaLnBrk="1" hangingPunct="1"/>
            <a:r>
              <a:rPr lang="en-US" sz="2400" b="1" dirty="0" smtClean="0">
                <a:solidFill>
                  <a:srgbClr val="482400"/>
                </a:solidFill>
                <a:latin typeface="Verdana" pitchFamily="34" charset="0"/>
              </a:rPr>
              <a:t>culture does have a common unit of measurement, but it does not make value judgments about individual worth</a:t>
            </a:r>
          </a:p>
          <a:p>
            <a:pPr marL="830263" lvl="1" indent="-373063" eaLnBrk="1" hangingPunct="1">
              <a:lnSpc>
                <a:spcPct val="40000"/>
              </a:lnSpc>
            </a:pPr>
            <a:endParaRPr lang="en-US" sz="2400" b="1" dirty="0" smtClean="0">
              <a:solidFill>
                <a:srgbClr val="482400"/>
              </a:solidFill>
              <a:latin typeface="Verdana" pitchFamily="34" charset="0"/>
            </a:endParaRPr>
          </a:p>
          <a:p>
            <a:pPr marL="1336675" lvl="2" indent="-249238" eaLnBrk="1" hangingPunct="1">
              <a:lnSpc>
                <a:spcPct val="90000"/>
              </a:lnSpc>
            </a:pPr>
            <a:r>
              <a:rPr lang="en-US" sz="2000" b="1" dirty="0" smtClean="0">
                <a:solidFill>
                  <a:srgbClr val="482400"/>
                </a:solidFill>
                <a:latin typeface="Verdana" pitchFamily="34" charset="0"/>
              </a:rPr>
              <a:t>there are too many dimensions along which individuals can be measures</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z="2800" b="1" dirty="0" smtClean="0">
                <a:solidFill>
                  <a:srgbClr val="482400"/>
                </a:solidFill>
              </a:rPr>
              <a:t>Scaling</a:t>
            </a:r>
          </a:p>
        </p:txBody>
      </p:sp>
      <p:sp>
        <p:nvSpPr>
          <p:cNvPr id="114691" name="Rectangle 3"/>
          <p:cNvSpPr>
            <a:spLocks noGrp="1" noChangeArrowheads="1"/>
          </p:cNvSpPr>
          <p:nvPr>
            <p:ph type="body" idx="1"/>
          </p:nvPr>
        </p:nvSpPr>
        <p:spPr>
          <a:xfrm>
            <a:off x="1062038" y="2135188"/>
            <a:ext cx="7769225" cy="1738312"/>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putting items at fixed intervals</a:t>
            </a:r>
            <a:endParaRPr lang="en-US" b="1" i="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z="2800" b="1" dirty="0" smtClean="0">
                <a:solidFill>
                  <a:srgbClr val="482400"/>
                </a:solidFill>
              </a:rPr>
              <a:t>Scaling</a:t>
            </a:r>
          </a:p>
        </p:txBody>
      </p:sp>
      <p:sp>
        <p:nvSpPr>
          <p:cNvPr id="115715" name="Rectangle 3"/>
          <p:cNvSpPr>
            <a:spLocks noGrp="1" noChangeArrowheads="1"/>
          </p:cNvSpPr>
          <p:nvPr>
            <p:ph type="body" idx="1"/>
          </p:nvPr>
        </p:nvSpPr>
        <p:spPr>
          <a:xfrm>
            <a:off x="1062038" y="2135188"/>
            <a:ext cx="7769225" cy="3354387"/>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lnSpc>
                <a:spcPct val="70000"/>
              </a:lnSpc>
              <a:buFontTx/>
              <a:buNone/>
            </a:pPr>
            <a:endParaRPr lang="en-US" b="1" dirty="0" smtClean="0">
              <a:solidFill>
                <a:srgbClr val="482400"/>
              </a:solidFill>
              <a:latin typeface="Verdana" pitchFamily="34" charset="0"/>
            </a:endParaRPr>
          </a:p>
          <a:p>
            <a:pPr marL="830263" lvl="1" indent="-373063" eaLnBrk="1" hangingPunct="1">
              <a:lnSpc>
                <a:spcPct val="110000"/>
              </a:lnSpc>
            </a:pPr>
            <a:r>
              <a:rPr lang="en-US" b="1" dirty="0" smtClean="0">
                <a:solidFill>
                  <a:srgbClr val="482400"/>
                </a:solidFill>
                <a:latin typeface="Verdana" pitchFamily="34" charset="0"/>
              </a:rPr>
              <a:t>concrete, observable things are often measured at the interval level</a:t>
            </a:r>
          </a:p>
          <a:p>
            <a:pPr marL="830263" lvl="1" indent="-373063" eaLnBrk="1" hangingPunct="1">
              <a:lnSpc>
                <a:spcPct val="60000"/>
              </a:lnSpc>
            </a:pPr>
            <a:endParaRPr lang="en-US" b="1" dirty="0" smtClean="0">
              <a:solidFill>
                <a:srgbClr val="482400"/>
              </a:solidFill>
              <a:latin typeface="Verdana" pitchFamily="34" charset="0"/>
            </a:endParaRPr>
          </a:p>
          <a:p>
            <a:pPr marL="1243013" lvl="2" indent="-214313" eaLnBrk="1" hangingPunct="1"/>
            <a:r>
              <a:rPr lang="en-US" b="1" dirty="0" smtClean="0">
                <a:solidFill>
                  <a:srgbClr val="482400"/>
                </a:solidFill>
                <a:latin typeface="Verdana" pitchFamily="34" charset="0"/>
              </a:rPr>
              <a:t>but not always</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16739"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interval variables are exhaustive and mutually exclusive</a:t>
            </a:r>
          </a:p>
          <a:p>
            <a:pPr marL="830263" lvl="1" indent="-373063" eaLnBrk="1" hangingPunct="1"/>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and their values can be rank ordered</a:t>
            </a:r>
            <a:endParaRPr lang="en-US" b="1" i="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17763" name="Rectangle 3"/>
          <p:cNvSpPr>
            <a:spLocks noGrp="1" noChangeArrowheads="1"/>
          </p:cNvSpPr>
          <p:nvPr>
            <p:ph type="body" idx="1"/>
          </p:nvPr>
        </p:nvSpPr>
        <p:spPr>
          <a:xfrm>
            <a:off x="1062038" y="2135188"/>
            <a:ext cx="7769225" cy="2336800"/>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lnSpc>
                <a:spcPct val="120000"/>
              </a:lnSpc>
            </a:pPr>
            <a:r>
              <a:rPr lang="en-US" b="1" i="1" dirty="0" smtClean="0">
                <a:solidFill>
                  <a:srgbClr val="482400"/>
                </a:solidFill>
                <a:latin typeface="Verdana" pitchFamily="34" charset="0"/>
              </a:rPr>
              <a:t>and</a:t>
            </a:r>
            <a:r>
              <a:rPr lang="en-US" b="1" dirty="0" smtClean="0">
                <a:solidFill>
                  <a:srgbClr val="482400"/>
                </a:solidFill>
                <a:latin typeface="Verdana" pitchFamily="34" charset="0"/>
              </a:rPr>
              <a:t> the distances between the attributes are meaningful</a:t>
            </a:r>
            <a:endParaRPr lang="en-US" b="1" i="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18787" name="Rectangle 3"/>
          <p:cNvSpPr>
            <a:spLocks noGrp="1" noChangeArrowheads="1"/>
          </p:cNvSpPr>
          <p:nvPr>
            <p:ph type="body" idx="1"/>
          </p:nvPr>
        </p:nvSpPr>
        <p:spPr>
          <a:xfrm>
            <a:off x="1062038" y="2135188"/>
            <a:ext cx="7769225" cy="3933384"/>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lnSpc>
                <a:spcPct val="40000"/>
              </a:lnSpc>
              <a:buFontTx/>
              <a:buNone/>
            </a:pPr>
            <a:endParaRPr lang="en-US" sz="3600" b="1" dirty="0" smtClean="0">
              <a:solidFill>
                <a:srgbClr val="482400"/>
              </a:solidFill>
              <a:latin typeface="Verdana" pitchFamily="34" charset="0"/>
            </a:endParaRPr>
          </a:p>
          <a:p>
            <a:pPr marL="1243013" lvl="2" indent="-214313" eaLnBrk="1" hangingPunct="1"/>
            <a:r>
              <a:rPr lang="en-US" sz="3200" b="1" dirty="0" smtClean="0">
                <a:solidFill>
                  <a:srgbClr val="482400"/>
                </a:solidFill>
                <a:latin typeface="Verdana" pitchFamily="34" charset="0"/>
              </a:rPr>
              <a:t>30° Fahrenheit</a:t>
            </a:r>
          </a:p>
          <a:p>
            <a:pPr marL="1243013" lvl="2" indent="-214313" eaLnBrk="1" hangingPunct="1"/>
            <a:r>
              <a:rPr lang="en-US" sz="3200" b="1" dirty="0" smtClean="0">
                <a:solidFill>
                  <a:srgbClr val="482400"/>
                </a:solidFill>
                <a:latin typeface="Verdana" pitchFamily="34" charset="0"/>
              </a:rPr>
              <a:t>40° Fahrenheit</a:t>
            </a:r>
          </a:p>
          <a:p>
            <a:pPr marL="1243013" lvl="2" indent="-214313" eaLnBrk="1" hangingPunct="1"/>
            <a:endParaRPr lang="en-US" sz="3200" b="1" dirty="0" smtClean="0">
              <a:solidFill>
                <a:srgbClr val="482400"/>
              </a:solidFill>
              <a:latin typeface="Verdana" pitchFamily="34" charset="0"/>
            </a:endParaRPr>
          </a:p>
          <a:p>
            <a:pPr marL="1243013" lvl="2" indent="-214313" eaLnBrk="1" hangingPunct="1"/>
            <a:r>
              <a:rPr lang="en-US" sz="3200" b="1" dirty="0" smtClean="0">
                <a:solidFill>
                  <a:srgbClr val="482400"/>
                </a:solidFill>
                <a:latin typeface="Verdana" pitchFamily="34" charset="0"/>
              </a:rPr>
              <a:t>70° Fahrenheit</a:t>
            </a:r>
          </a:p>
          <a:p>
            <a:pPr marL="1243013" lvl="2" indent="-214313" eaLnBrk="1" hangingPunct="1"/>
            <a:r>
              <a:rPr lang="en-US" sz="3200" b="1" dirty="0" smtClean="0">
                <a:solidFill>
                  <a:srgbClr val="482400"/>
                </a:solidFill>
                <a:latin typeface="Verdana" pitchFamily="34" charset="0"/>
              </a:rPr>
              <a:t>80° Fahrenheit</a:t>
            </a: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19811" name="Rectangle 3"/>
          <p:cNvSpPr>
            <a:spLocks noGrp="1" noChangeArrowheads="1"/>
          </p:cNvSpPr>
          <p:nvPr>
            <p:ph type="body" idx="1"/>
          </p:nvPr>
        </p:nvSpPr>
        <p:spPr>
          <a:xfrm>
            <a:off x="1062038" y="2135188"/>
            <a:ext cx="7769225" cy="3342453"/>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lnSpc>
                <a:spcPct val="40000"/>
              </a:lnSpc>
              <a:buFontTx/>
              <a:buNone/>
            </a:pPr>
            <a:endParaRPr lang="en-US" sz="3600" b="1" dirty="0" smtClean="0">
              <a:solidFill>
                <a:srgbClr val="482400"/>
              </a:solidFill>
              <a:latin typeface="Verdana" pitchFamily="34" charset="0"/>
            </a:endParaRPr>
          </a:p>
          <a:p>
            <a:pPr marL="1381125" lvl="2" indent="-352425" eaLnBrk="1" hangingPunct="1"/>
            <a:r>
              <a:rPr lang="en-US" sz="3200" b="1" dirty="0" smtClean="0">
                <a:solidFill>
                  <a:srgbClr val="482400"/>
                </a:solidFill>
                <a:latin typeface="Verdana" pitchFamily="34" charset="0"/>
              </a:rPr>
              <a:t>40° F - 30° F = 10° F</a:t>
            </a:r>
          </a:p>
          <a:p>
            <a:pPr marL="1381125" lvl="2" indent="-352425" eaLnBrk="1" hangingPunct="1"/>
            <a:endParaRPr lang="en-US" sz="3200" b="1" dirty="0" smtClean="0">
              <a:solidFill>
                <a:srgbClr val="482400"/>
              </a:solidFill>
              <a:latin typeface="Verdana" pitchFamily="34" charset="0"/>
            </a:endParaRPr>
          </a:p>
          <a:p>
            <a:pPr marL="1381125" lvl="2" indent="-352425" eaLnBrk="1" hangingPunct="1"/>
            <a:r>
              <a:rPr lang="en-US" sz="3200" b="1" dirty="0" smtClean="0">
                <a:solidFill>
                  <a:srgbClr val="482400"/>
                </a:solidFill>
                <a:latin typeface="Verdana" pitchFamily="34" charset="0"/>
              </a:rPr>
              <a:t>80° F - 70° F = 10° F </a:t>
            </a:r>
          </a:p>
          <a:p>
            <a:pPr marL="1381125" lvl="2" indent="-352425" eaLnBrk="1" hangingPunct="1">
              <a:buFontTx/>
              <a:buNone/>
            </a:pPr>
            <a:endParaRPr lang="en-US" sz="3200"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20835" name="Rectangle 3"/>
          <p:cNvSpPr>
            <a:spLocks noGrp="1" noChangeArrowheads="1"/>
          </p:cNvSpPr>
          <p:nvPr>
            <p:ph type="body" idx="1"/>
          </p:nvPr>
        </p:nvSpPr>
        <p:spPr>
          <a:xfrm>
            <a:off x="1062038" y="2135188"/>
            <a:ext cx="7769225" cy="4228850"/>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interval scaling</a:t>
            </a:r>
          </a:p>
          <a:p>
            <a:pPr marL="609600" indent="-609600" eaLnBrk="1" hangingPunct="1">
              <a:lnSpc>
                <a:spcPct val="40000"/>
              </a:lnSpc>
              <a:buFontTx/>
              <a:buNone/>
            </a:pPr>
            <a:endParaRPr lang="en-US" sz="3600" b="1" dirty="0" smtClean="0">
              <a:solidFill>
                <a:srgbClr val="482400"/>
              </a:solidFill>
              <a:latin typeface="Verdana" pitchFamily="34" charset="0"/>
            </a:endParaRPr>
          </a:p>
          <a:p>
            <a:pPr marL="1381125" lvl="2" indent="-352425" eaLnBrk="1" hangingPunct="1"/>
            <a:r>
              <a:rPr lang="en-US" sz="3200" b="1" dirty="0" smtClean="0">
                <a:solidFill>
                  <a:srgbClr val="482400"/>
                </a:solidFill>
                <a:latin typeface="Verdana" pitchFamily="34" charset="0"/>
              </a:rPr>
              <a:t>but there is no “zero point”</a:t>
            </a:r>
          </a:p>
          <a:p>
            <a:pPr marL="1381125" lvl="2" indent="-352425" eaLnBrk="1" hangingPunct="1"/>
            <a:endParaRPr lang="en-US" sz="3200" b="1" dirty="0" smtClean="0">
              <a:solidFill>
                <a:srgbClr val="482400"/>
              </a:solidFill>
              <a:latin typeface="Verdana" pitchFamily="34" charset="0"/>
            </a:endParaRPr>
          </a:p>
          <a:p>
            <a:pPr marL="1381125" lvl="2" indent="-352425" eaLnBrk="1" hangingPunct="1"/>
            <a:r>
              <a:rPr lang="en-US" sz="3200" b="1" i="1" dirty="0" smtClean="0">
                <a:solidFill>
                  <a:srgbClr val="482400"/>
                </a:solidFill>
                <a:latin typeface="Verdana" pitchFamily="34" charset="0"/>
              </a:rPr>
              <a:t>i.e., </a:t>
            </a:r>
            <a:r>
              <a:rPr lang="en-US" sz="3200" b="1" dirty="0" smtClean="0">
                <a:solidFill>
                  <a:srgbClr val="482400"/>
                </a:solidFill>
                <a:latin typeface="Verdana" pitchFamily="34" charset="0"/>
              </a:rPr>
              <a:t>80° Fahrenheit is not twice as warm as 40° Fahrenheit</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21859" name="Rectangle 3"/>
          <p:cNvSpPr>
            <a:spLocks noGrp="1" noChangeArrowheads="1"/>
          </p:cNvSpPr>
          <p:nvPr>
            <p:ph type="body" idx="1"/>
          </p:nvPr>
        </p:nvSpPr>
        <p:spPr>
          <a:xfrm>
            <a:off x="1062038" y="3167742"/>
            <a:ext cx="7769225" cy="1865126"/>
          </a:xfrm>
        </p:spPr>
        <p:txBody>
          <a:bodyPr>
            <a:spAutoFit/>
          </a:bodyPr>
          <a:lstStyle/>
          <a:p>
            <a:pPr marL="0" lvl="1" indent="0" algn="ctr" eaLnBrk="1" hangingPunct="1">
              <a:buFont typeface="Wingdings" pitchFamily="2" charset="2"/>
              <a:buNone/>
            </a:pPr>
            <a:r>
              <a:rPr lang="en-US" sz="3600" b="1" dirty="0" smtClean="0">
                <a:solidFill>
                  <a:srgbClr val="482400"/>
                </a:solidFill>
                <a:latin typeface="Verdana" pitchFamily="34" charset="0"/>
              </a:rPr>
              <a:t>There </a:t>
            </a:r>
            <a:r>
              <a:rPr lang="en-US" sz="3600" b="1" i="1" dirty="0" smtClean="0">
                <a:solidFill>
                  <a:srgbClr val="482400"/>
                </a:solidFill>
                <a:latin typeface="Verdana" pitchFamily="34" charset="0"/>
              </a:rPr>
              <a:t>could</a:t>
            </a:r>
            <a:r>
              <a:rPr lang="en-US" sz="3600" b="1" dirty="0" smtClean="0">
                <a:solidFill>
                  <a:srgbClr val="482400"/>
                </a:solidFill>
                <a:latin typeface="Verdana" pitchFamily="34" charset="0"/>
              </a:rPr>
              <a:t> be a zero point, </a:t>
            </a:r>
            <a:endParaRPr lang="en-US" sz="3600" b="1" dirty="0" smtClean="0">
              <a:solidFill>
                <a:srgbClr val="482400"/>
              </a:solidFill>
              <a:latin typeface="Verdana" pitchFamily="34" charset="0"/>
            </a:endParaRPr>
          </a:p>
          <a:p>
            <a:pPr marL="465138" lvl="1" indent="-7938" algn="ctr" eaLnBrk="1" hangingPunct="1">
              <a:buFont typeface="Wingdings" pitchFamily="2" charset="2"/>
              <a:buNone/>
            </a:pPr>
            <a:r>
              <a:rPr lang="en-US" sz="3600" b="1" dirty="0" smtClean="0">
                <a:solidFill>
                  <a:srgbClr val="482400"/>
                </a:solidFill>
                <a:latin typeface="Verdana" pitchFamily="34" charset="0"/>
              </a:rPr>
              <a:t>and </a:t>
            </a:r>
            <a:r>
              <a:rPr lang="en-US" sz="3600" b="1" dirty="0" smtClean="0">
                <a:solidFill>
                  <a:srgbClr val="482400"/>
                </a:solidFill>
                <a:latin typeface="Verdana" pitchFamily="34" charset="0"/>
              </a:rPr>
              <a:t>there is with Kelvin system temperatures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43314" y="6481215"/>
            <a:ext cx="5455341"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http://news.bbc.co.uk/2/hi/uk_news/scotland/glasgow_and_west/7938282.stm</a:t>
            </a:r>
            <a:endParaRPr lang="en-US" b="0" dirty="0">
              <a:solidFill>
                <a:srgbClr val="FFFFFF"/>
              </a:solidFill>
              <a:latin typeface="Arial" charset="0"/>
            </a:endParaRPr>
          </a:p>
        </p:txBody>
      </p:sp>
      <p:pic>
        <p:nvPicPr>
          <p:cNvPr id="3074" name="Picture 2"/>
          <p:cNvPicPr>
            <a:picLocks noChangeAspect="1" noChangeArrowheads="1"/>
          </p:cNvPicPr>
          <p:nvPr/>
        </p:nvPicPr>
        <p:blipFill>
          <a:blip r:embed="rId4" cstate="print"/>
          <a:srcRect/>
          <a:stretch>
            <a:fillRect/>
          </a:stretch>
        </p:blipFill>
        <p:spPr bwMode="auto">
          <a:xfrm>
            <a:off x="914400" y="1127058"/>
            <a:ext cx="7315200" cy="496894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z="2400" b="1" smtClean="0"/>
              <a:t>Scaling</a:t>
            </a:r>
          </a:p>
        </p:txBody>
      </p:sp>
      <p:sp>
        <p:nvSpPr>
          <p:cNvPr id="122883" name="Rectangle 3"/>
          <p:cNvSpPr>
            <a:spLocks noGrp="1" noChangeArrowheads="1"/>
          </p:cNvSpPr>
          <p:nvPr>
            <p:ph type="body" idx="1"/>
          </p:nvPr>
        </p:nvSpPr>
        <p:spPr>
          <a:xfrm>
            <a:off x="1062038" y="2286000"/>
            <a:ext cx="7769225" cy="2398713"/>
          </a:xfrm>
        </p:spPr>
        <p:txBody>
          <a:bodyPr>
            <a:spAutoFit/>
          </a:bodyPr>
          <a:lstStyle/>
          <a:p>
            <a:pPr marL="830263" lvl="1" indent="-373063" eaLnBrk="1" hangingPunct="1">
              <a:buFont typeface="Wingdings" pitchFamily="2" charset="2"/>
              <a:buNone/>
            </a:pPr>
            <a:r>
              <a:rPr lang="en-US" b="1" dirty="0" smtClean="0"/>
              <a:t>“The Kelvin scale is a </a:t>
            </a:r>
            <a:r>
              <a:rPr lang="en-US" b="1" dirty="0" smtClean="0">
                <a:hlinkClick r:id="rId2" tooltip="Thermodynamic temperature"/>
              </a:rPr>
              <a:t>thermodynamic (absolute) temperature</a:t>
            </a:r>
            <a:r>
              <a:rPr lang="en-US" b="1" dirty="0" smtClean="0"/>
              <a:t> scale, and zero </a:t>
            </a:r>
            <a:r>
              <a:rPr lang="en-US" b="1" dirty="0" err="1" smtClean="0"/>
              <a:t>kelvin</a:t>
            </a:r>
            <a:r>
              <a:rPr lang="en-US" b="1" dirty="0" smtClean="0"/>
              <a:t> (0 K) is defined as </a:t>
            </a:r>
            <a:r>
              <a:rPr lang="en-US" b="1" dirty="0" smtClean="0">
                <a:hlinkClick r:id="rId3" tooltip="Absolute zero"/>
              </a:rPr>
              <a:t>absolute zero</a:t>
            </a:r>
            <a:r>
              <a:rPr lang="en-US" b="1" dirty="0" smtClean="0"/>
              <a:t> </a:t>
            </a:r>
          </a:p>
          <a:p>
            <a:pPr marL="830263" lvl="1" indent="-373063" eaLnBrk="1" hangingPunct="1">
              <a:buFont typeface="Wingdings" pitchFamily="2" charset="2"/>
              <a:buNone/>
            </a:pPr>
            <a:r>
              <a:rPr lang="en-US" b="1" dirty="0" smtClean="0"/>
              <a:t>	(-273.15 degrees </a:t>
            </a:r>
            <a:r>
              <a:rPr lang="en-US" b="1" dirty="0" smtClean="0"/>
              <a:t>Celsius) </a:t>
            </a:r>
            <a:endParaRPr lang="en-US" b="1" dirty="0" smtClean="0"/>
          </a:p>
          <a:p>
            <a:pPr marL="830263" lvl="1" indent="-373063" eaLnBrk="1" hangingPunct="1">
              <a:buFont typeface="Wingdings" pitchFamily="2" charset="2"/>
              <a:buNone/>
            </a:pPr>
            <a:r>
              <a:rPr lang="en-US" b="1" dirty="0" smtClean="0"/>
              <a:t>	which is the coldest possible temperature.</a:t>
            </a:r>
            <a:r>
              <a:rPr lang="en-US" dirty="0" smtClean="0"/>
              <a:t>”</a:t>
            </a:r>
          </a:p>
        </p:txBody>
      </p:sp>
      <p:sp>
        <p:nvSpPr>
          <p:cNvPr id="122884" name="Rectangle 4"/>
          <p:cNvSpPr>
            <a:spLocks noChangeArrowheads="1"/>
          </p:cNvSpPr>
          <p:nvPr/>
        </p:nvSpPr>
        <p:spPr bwMode="auto">
          <a:xfrm>
            <a:off x="2509838" y="6400800"/>
            <a:ext cx="4195762" cy="336550"/>
          </a:xfrm>
          <a:prstGeom prst="rect">
            <a:avLst/>
          </a:prstGeom>
          <a:noFill/>
          <a:ln w="9525">
            <a:noFill/>
            <a:miter lim="800000"/>
            <a:headEnd/>
            <a:tailEnd/>
          </a:ln>
        </p:spPr>
        <p:txBody>
          <a:bodyPr>
            <a:spAutoFit/>
          </a:bodyPr>
          <a:lstStyle/>
          <a:p>
            <a:pPr marL="830263" lvl="1" indent="-373063" algn="l">
              <a:buClr>
                <a:schemeClr val="accent2"/>
              </a:buClr>
              <a:buFont typeface="Wingdings" pitchFamily="2" charset="2"/>
              <a:buNone/>
            </a:pPr>
            <a:r>
              <a:rPr lang="en-US" sz="1600" b="0">
                <a:latin typeface="Arial" charset="0"/>
                <a:hlinkClick r:id="rId4"/>
              </a:rPr>
              <a:t>http://en.wikipedia.org/wiki/Kelvin</a:t>
            </a:r>
            <a:endParaRPr lang="en-US" sz="1600" b="0">
              <a:latin typeface="Arial" charset="0"/>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z="2400" b="1" smtClean="0"/>
              <a:t>Scaling</a:t>
            </a:r>
          </a:p>
        </p:txBody>
      </p:sp>
      <p:sp>
        <p:nvSpPr>
          <p:cNvPr id="123907" name="Rectangle 3"/>
          <p:cNvSpPr>
            <a:spLocks noGrp="1" noChangeArrowheads="1"/>
          </p:cNvSpPr>
          <p:nvPr>
            <p:ph type="body" idx="1"/>
          </p:nvPr>
        </p:nvSpPr>
        <p:spPr>
          <a:xfrm>
            <a:off x="1062038" y="2286000"/>
            <a:ext cx="7769225" cy="2398713"/>
          </a:xfrm>
        </p:spPr>
        <p:txBody>
          <a:bodyPr>
            <a:spAutoFit/>
          </a:bodyPr>
          <a:lstStyle/>
          <a:p>
            <a:pPr marL="830263" lvl="1" indent="-373063" eaLnBrk="1" hangingPunct="1">
              <a:buFont typeface="Wingdings" pitchFamily="2" charset="2"/>
              <a:buNone/>
            </a:pPr>
            <a:r>
              <a:rPr lang="en-US" b="1" dirty="0" smtClean="0">
                <a:solidFill>
                  <a:schemeClr val="accent2"/>
                </a:solidFill>
              </a:rPr>
              <a:t>“The Kelvin scale is a </a:t>
            </a:r>
            <a:r>
              <a:rPr lang="en-US" b="1" dirty="0" smtClean="0">
                <a:solidFill>
                  <a:schemeClr val="accent2"/>
                </a:solidFill>
                <a:hlinkClick r:id="rId2" tooltip="Thermodynamic temperature"/>
              </a:rPr>
              <a:t>thermodynamic (absolute) temperature</a:t>
            </a:r>
            <a:r>
              <a:rPr lang="en-US" b="1" dirty="0" smtClean="0">
                <a:solidFill>
                  <a:schemeClr val="accent2"/>
                </a:solidFill>
              </a:rPr>
              <a:t> scale, and zero </a:t>
            </a:r>
            <a:r>
              <a:rPr lang="en-US" b="1" dirty="0" err="1" smtClean="0">
                <a:solidFill>
                  <a:schemeClr val="accent2"/>
                </a:solidFill>
              </a:rPr>
              <a:t>kelvin</a:t>
            </a:r>
            <a:r>
              <a:rPr lang="en-US" b="1" dirty="0" smtClean="0">
                <a:solidFill>
                  <a:schemeClr val="accent2"/>
                </a:solidFill>
              </a:rPr>
              <a:t> (0 K) is defined as </a:t>
            </a:r>
            <a:r>
              <a:rPr lang="en-US" b="1" dirty="0" smtClean="0">
                <a:solidFill>
                  <a:schemeClr val="accent2"/>
                </a:solidFill>
                <a:hlinkClick r:id="rId3" tooltip="Absolute zero"/>
              </a:rPr>
              <a:t>absolute zero</a:t>
            </a:r>
            <a:r>
              <a:rPr lang="en-US" b="1" dirty="0" smtClean="0">
                <a:solidFill>
                  <a:schemeClr val="accent2"/>
                </a:solidFill>
              </a:rPr>
              <a:t> </a:t>
            </a:r>
          </a:p>
          <a:p>
            <a:pPr marL="830263" lvl="1" indent="-373063" eaLnBrk="1" hangingPunct="1">
              <a:buFont typeface="Wingdings" pitchFamily="2" charset="2"/>
              <a:buNone/>
            </a:pPr>
            <a:r>
              <a:rPr lang="en-US" b="1" dirty="0" smtClean="0">
                <a:solidFill>
                  <a:schemeClr val="accent2"/>
                </a:solidFill>
              </a:rPr>
              <a:t>	(-273.15 degrees </a:t>
            </a:r>
            <a:r>
              <a:rPr lang="en-US" b="1" dirty="0" smtClean="0">
                <a:solidFill>
                  <a:schemeClr val="accent2"/>
                </a:solidFill>
              </a:rPr>
              <a:t>Celsius</a:t>
            </a:r>
            <a:r>
              <a:rPr lang="en-US" b="1" dirty="0" smtClean="0">
                <a:solidFill>
                  <a:schemeClr val="accent2"/>
                </a:solidFill>
              </a:rPr>
              <a:t>) </a:t>
            </a:r>
          </a:p>
          <a:p>
            <a:pPr marL="830263" lvl="1" indent="-373063" eaLnBrk="1" hangingPunct="1">
              <a:buFont typeface="Wingdings" pitchFamily="2" charset="2"/>
              <a:buNone/>
            </a:pPr>
            <a:r>
              <a:rPr lang="en-US" b="1" dirty="0" smtClean="0">
                <a:solidFill>
                  <a:schemeClr val="accent2"/>
                </a:solidFill>
              </a:rPr>
              <a:t>	which is the coldest possible temperature.</a:t>
            </a:r>
            <a:r>
              <a:rPr lang="en-US" dirty="0" smtClean="0">
                <a:solidFill>
                  <a:schemeClr val="accent2"/>
                </a:solidFill>
              </a:rPr>
              <a:t>”</a:t>
            </a:r>
          </a:p>
        </p:txBody>
      </p:sp>
      <p:sp>
        <p:nvSpPr>
          <p:cNvPr id="123908" name="Rectangle 4"/>
          <p:cNvSpPr>
            <a:spLocks noChangeArrowheads="1"/>
          </p:cNvSpPr>
          <p:nvPr/>
        </p:nvSpPr>
        <p:spPr bwMode="auto">
          <a:xfrm>
            <a:off x="2509838" y="6400800"/>
            <a:ext cx="4195762" cy="336550"/>
          </a:xfrm>
          <a:prstGeom prst="rect">
            <a:avLst/>
          </a:prstGeom>
          <a:noFill/>
          <a:ln w="9525">
            <a:noFill/>
            <a:miter lim="800000"/>
            <a:headEnd/>
            <a:tailEnd/>
          </a:ln>
        </p:spPr>
        <p:txBody>
          <a:bodyPr>
            <a:spAutoFit/>
          </a:bodyPr>
          <a:lstStyle/>
          <a:p>
            <a:pPr marL="830263" lvl="1" indent="-373063" algn="l">
              <a:buClr>
                <a:schemeClr val="accent2"/>
              </a:buClr>
              <a:buFont typeface="Wingdings" pitchFamily="2" charset="2"/>
              <a:buNone/>
            </a:pPr>
            <a:r>
              <a:rPr lang="en-US" sz="1600" b="0">
                <a:latin typeface="Arial" charset="0"/>
                <a:hlinkClick r:id="rId4"/>
              </a:rPr>
              <a:t>http://en.wikipedia.org/wiki/Kelvin</a:t>
            </a:r>
            <a:endParaRPr lang="en-US" sz="1600" b="0">
              <a:latin typeface="Arial" charset="0"/>
            </a:endParaRPr>
          </a:p>
        </p:txBody>
      </p:sp>
      <p:sp>
        <p:nvSpPr>
          <p:cNvPr id="123909" name="Rectangle 5"/>
          <p:cNvSpPr>
            <a:spLocks noChangeArrowheads="1"/>
          </p:cNvSpPr>
          <p:nvPr/>
        </p:nvSpPr>
        <p:spPr bwMode="auto">
          <a:xfrm>
            <a:off x="1524000" y="4724400"/>
            <a:ext cx="6934200" cy="1569660"/>
          </a:xfrm>
          <a:prstGeom prst="rect">
            <a:avLst/>
          </a:prstGeom>
          <a:noFill/>
          <a:ln w="9525">
            <a:noFill/>
            <a:miter lim="800000"/>
            <a:headEnd/>
            <a:tailEnd/>
          </a:ln>
        </p:spPr>
        <p:txBody>
          <a:bodyPr>
            <a:spAutoFit/>
          </a:bodyPr>
          <a:lstStyle/>
          <a:p>
            <a:pPr marL="465138" lvl="1" indent="-7938">
              <a:buClr>
                <a:schemeClr val="accent2"/>
              </a:buClr>
              <a:buFont typeface="Wingdings" pitchFamily="2" charset="2"/>
              <a:buNone/>
            </a:pPr>
            <a:r>
              <a:rPr lang="en-US" sz="3200" dirty="0">
                <a:solidFill>
                  <a:srgbClr val="482400"/>
                </a:solidFill>
              </a:rPr>
              <a:t>and that means the Kelvin scale is </a:t>
            </a:r>
            <a:r>
              <a:rPr lang="en-US" sz="3200" i="1" dirty="0">
                <a:solidFill>
                  <a:srgbClr val="482400"/>
                </a:solidFill>
              </a:rPr>
              <a:t>ratio</a:t>
            </a:r>
            <a:r>
              <a:rPr lang="en-US" sz="3200" dirty="0">
                <a:solidFill>
                  <a:srgbClr val="482400"/>
                </a:solidFill>
              </a:rPr>
              <a:t> rather than interval scaling</a:t>
            </a:r>
            <a:endParaRPr lang="en-US" sz="2800" dirty="0">
              <a:solidFill>
                <a:srgbClr val="482400"/>
              </a:solidFill>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latin typeface="Verdana" pitchFamily="34" charset="0"/>
              </a:rPr>
              <a:t> </a:t>
            </a:r>
            <a:endParaRPr lang="en-US" sz="3600" b="1" smtClean="0">
              <a:latin typeface="Verdana" pitchFamily="34" charset="0"/>
            </a:endParaRPr>
          </a:p>
        </p:txBody>
      </p:sp>
      <p:sp>
        <p:nvSpPr>
          <p:cNvPr id="124931" name="Rectangle 3"/>
          <p:cNvSpPr>
            <a:spLocks noGrp="1" noChangeArrowheads="1"/>
          </p:cNvSpPr>
          <p:nvPr>
            <p:ph type="body" idx="1"/>
          </p:nvPr>
        </p:nvSpPr>
        <p:spPr>
          <a:xfrm>
            <a:off x="914400" y="1905000"/>
            <a:ext cx="7769225" cy="4942892"/>
          </a:xfrm>
        </p:spPr>
        <p:txBody>
          <a:bodyPr>
            <a:spAutoFit/>
          </a:bodyPr>
          <a:lstStyle/>
          <a:p>
            <a:pPr marL="609600" indent="-609600" algn="ctr" eaLnBrk="1" hangingPunct="1">
              <a:buFontTx/>
              <a:buNone/>
            </a:pPr>
            <a:r>
              <a:rPr lang="en-US" sz="4800" b="1" dirty="0" smtClean="0">
                <a:solidFill>
                  <a:srgbClr val="482400"/>
                </a:solidFill>
                <a:latin typeface="Verdana" pitchFamily="34" charset="0"/>
              </a:rPr>
              <a:t>Scaling</a:t>
            </a:r>
          </a:p>
          <a:p>
            <a:pPr marL="609600" indent="-609600" algn="ctr" eaLnBrk="1" hangingPunct="1">
              <a:lnSpc>
                <a:spcPct val="10000"/>
              </a:lnSpc>
              <a:buFontTx/>
              <a:buNone/>
            </a:pPr>
            <a:endParaRPr lang="en-US" sz="4800" b="1" dirty="0" smtClean="0">
              <a:latin typeface="Verdana" pitchFamily="34" charset="0"/>
            </a:endParaRP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nominal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ordinal</a:t>
            </a:r>
          </a:p>
          <a:p>
            <a:pPr marL="1530350" lvl="2" indent="-550863" eaLnBrk="1" hangingPunct="1">
              <a:lnSpc>
                <a:spcPct val="140000"/>
              </a:lnSpc>
              <a:buFontTx/>
              <a:buAutoNum type="arabicPeriod"/>
            </a:pPr>
            <a:r>
              <a:rPr lang="en-US" sz="3200" b="1" dirty="0" smtClean="0">
                <a:solidFill>
                  <a:schemeClr val="accent2"/>
                </a:solidFill>
                <a:latin typeface="Verdana" pitchFamily="34" charset="0"/>
              </a:rPr>
              <a:t>interval</a:t>
            </a:r>
          </a:p>
          <a:p>
            <a:pPr marL="1530350" lvl="2" indent="-550863" eaLnBrk="1" hangingPunct="1">
              <a:lnSpc>
                <a:spcPct val="140000"/>
              </a:lnSpc>
              <a:buFontTx/>
              <a:buAutoNum type="arabicPeriod"/>
            </a:pPr>
            <a:r>
              <a:rPr lang="en-US" sz="3200" b="1" dirty="0" smtClean="0">
                <a:solidFill>
                  <a:srgbClr val="482400"/>
                </a:solidFill>
                <a:latin typeface="Verdana" pitchFamily="34" charset="0"/>
              </a:rPr>
              <a:t>ratio</a:t>
            </a:r>
          </a:p>
          <a:p>
            <a:pPr marL="990600" lvl="1" indent="-533400" algn="ctr" eaLnBrk="1" hangingPunct="1">
              <a:lnSpc>
                <a:spcPct val="280000"/>
              </a:lnSpc>
              <a:buFont typeface="Wingdings" pitchFamily="2" charset="2"/>
              <a:buNone/>
            </a:pPr>
            <a:r>
              <a:rPr lang="en-US" sz="1400" b="1" dirty="0" smtClean="0">
                <a:solidFill>
                  <a:srgbClr val="482400"/>
                </a:solidFill>
                <a:latin typeface="Verdana" pitchFamily="34" charset="0"/>
              </a:rPr>
              <a:t>After H. Russell Bernard,</a:t>
            </a:r>
            <a:r>
              <a:rPr lang="en-US" sz="1400" b="1" i="1" dirty="0" smtClean="0">
                <a:solidFill>
                  <a:srgbClr val="482400"/>
                </a:solidFill>
                <a:latin typeface="Verdana" pitchFamily="34" charset="0"/>
              </a:rPr>
              <a:t> Research Methods in Anthropology</a:t>
            </a:r>
            <a:r>
              <a:rPr lang="en-US" sz="1400" b="1" dirty="0" smtClean="0">
                <a:solidFill>
                  <a:srgbClr val="482400"/>
                </a:solidFill>
                <a:latin typeface="Verdana" pitchFamily="34" charset="0"/>
              </a:rPr>
              <a:t>, 1994</a:t>
            </a:r>
            <a:r>
              <a:rPr lang="en-US" sz="1600" b="1" i="1" dirty="0" smtClean="0">
                <a:solidFill>
                  <a:srgbClr val="482400"/>
                </a:solidFill>
                <a:latin typeface="Verdana" pitchFamily="34" charset="0"/>
              </a:rPr>
              <a:t> </a:t>
            </a:r>
            <a:endParaRPr lang="en-US" sz="3600"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z="2800" dirty="0" smtClean="0">
                <a:solidFill>
                  <a:srgbClr val="482400"/>
                </a:solidFill>
              </a:rPr>
              <a:t>Fig. 1.2. Four Generic Types of Cultures </a:t>
            </a:r>
            <a:r>
              <a:rPr lang="en-US" sz="2400" dirty="0" smtClean="0">
                <a:solidFill>
                  <a:srgbClr val="482400"/>
                </a:solidFill>
              </a:rPr>
              <a:t>(p. 15)</a:t>
            </a:r>
          </a:p>
        </p:txBody>
      </p:sp>
      <p:graphicFrame>
        <p:nvGraphicFramePr>
          <p:cNvPr id="203779"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idx="4294967295"/>
          </p:nvPr>
        </p:nvSpPr>
        <p:spPr/>
        <p:txBody>
          <a:bodyPr/>
          <a:lstStyle/>
          <a:p>
            <a:r>
              <a:rPr lang="en-US" sz="2800" dirty="0">
                <a:solidFill>
                  <a:srgbClr val="482400"/>
                </a:solidFill>
              </a:rPr>
              <a:t>Fig. 1.2. Four Generic Types of Cultures </a:t>
            </a:r>
            <a:r>
              <a:rPr lang="en-US" sz="2400" dirty="0">
                <a:solidFill>
                  <a:srgbClr val="482400"/>
                </a:solidFill>
              </a:rPr>
              <a:t>(p. 13)</a:t>
            </a:r>
          </a:p>
        </p:txBody>
      </p:sp>
      <p:graphicFrame>
        <p:nvGraphicFramePr>
          <p:cNvPr id="196611" name="Group 3"/>
          <p:cNvGraphicFramePr>
            <a:graphicFrameLocks noGrp="1"/>
          </p:cNvGraphicFramePr>
          <p:nvPr>
            <p:ph type="tbl" idx="4294967295"/>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                    INDIVIDUALISM</a:t>
                      </a:r>
                      <a:r>
                        <a:rPr kumimoji="0" lang="en-US" sz="2800" b="0" i="0" u="none" strike="noStrike" cap="none" normalizeH="0" baseline="0" dirty="0" smtClean="0">
                          <a:ln>
                            <a:noFill/>
                          </a:ln>
                          <a:solidFill>
                            <a:srgbClr val="482400"/>
                          </a:solidFill>
                          <a:effectLst/>
                          <a:latin typeface="Times New Roman" pitchFamily="18" charset="0"/>
                        </a:rPr>
                        <a:t>   </a:t>
                      </a:r>
                      <a:r>
                        <a:rPr kumimoji="0" lang="en-US" sz="2000" b="1" i="0" u="none" strike="noStrike" cap="none" normalizeH="0" baseline="0" dirty="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4916" name="Text Box 20"/>
          <p:cNvSpPr txBox="1">
            <a:spLocks noChangeArrowheads="1"/>
          </p:cNvSpPr>
          <p:nvPr/>
        </p:nvSpPr>
        <p:spPr bwMode="auto">
          <a:xfrm>
            <a:off x="7101114" y="5257800"/>
            <a:ext cx="1073150" cy="696912"/>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Poland</a:t>
            </a:r>
          </a:p>
          <a:p>
            <a:r>
              <a:rPr lang="en-US" sz="1800" dirty="0">
                <a:solidFill>
                  <a:srgbClr val="482400"/>
                </a:solidFill>
              </a:rPr>
              <a:t>Turkey</a:t>
            </a:r>
          </a:p>
        </p:txBody>
      </p:sp>
      <p:sp>
        <p:nvSpPr>
          <p:cNvPr id="464917" name="Text Box 21"/>
          <p:cNvSpPr txBox="1">
            <a:spLocks noChangeArrowheads="1"/>
          </p:cNvSpPr>
          <p:nvPr/>
        </p:nvSpPr>
        <p:spPr bwMode="auto">
          <a:xfrm>
            <a:off x="4667250" y="3200400"/>
            <a:ext cx="1352550" cy="16875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Germany</a:t>
            </a:r>
          </a:p>
          <a:p>
            <a:r>
              <a:rPr lang="en-US" sz="1800" dirty="0">
                <a:solidFill>
                  <a:srgbClr val="482400"/>
                </a:solidFill>
              </a:rPr>
              <a:t>Sweden</a:t>
            </a:r>
          </a:p>
          <a:p>
            <a:r>
              <a:rPr lang="en-US" sz="1800" dirty="0">
                <a:solidFill>
                  <a:srgbClr val="482400"/>
                </a:solidFill>
              </a:rPr>
              <a:t>Ireland</a:t>
            </a:r>
          </a:p>
          <a:p>
            <a:r>
              <a:rPr lang="en-US" sz="1800" dirty="0">
                <a:solidFill>
                  <a:srgbClr val="482400"/>
                </a:solidFill>
              </a:rPr>
              <a:t>Denmark</a:t>
            </a:r>
          </a:p>
          <a:p>
            <a:r>
              <a:rPr lang="en-US" sz="1800" dirty="0">
                <a:solidFill>
                  <a:srgbClr val="482400"/>
                </a:solidFill>
              </a:rPr>
              <a:t>France</a:t>
            </a:r>
          </a:p>
        </p:txBody>
      </p:sp>
      <p:sp>
        <p:nvSpPr>
          <p:cNvPr id="464918" name="Text Box 22"/>
          <p:cNvSpPr txBox="1">
            <a:spLocks noChangeArrowheads="1"/>
          </p:cNvSpPr>
          <p:nvPr/>
        </p:nvSpPr>
        <p:spPr bwMode="auto">
          <a:xfrm>
            <a:off x="4800600" y="5486400"/>
            <a:ext cx="1049338" cy="696913"/>
          </a:xfrm>
          <a:prstGeom prst="rect">
            <a:avLst/>
          </a:prstGeom>
          <a:solidFill>
            <a:schemeClr val="bg1"/>
          </a:solidFill>
          <a:ln w="9525">
            <a:noFill/>
            <a:miter lim="800000"/>
            <a:headEnd/>
            <a:tailEnd/>
          </a:ln>
          <a:effectLst/>
        </p:spPr>
        <p:txBody>
          <a:bodyPr wrap="none">
            <a:spAutoFit/>
          </a:bodyPr>
          <a:lstStyle/>
          <a:p>
            <a:r>
              <a:rPr lang="en-US" sz="1800" dirty="0">
                <a:solidFill>
                  <a:srgbClr val="482400"/>
                </a:solidFill>
              </a:rPr>
              <a:t>Britain</a:t>
            </a:r>
          </a:p>
          <a:p>
            <a:r>
              <a:rPr lang="en-US" sz="1800" dirty="0">
                <a:solidFill>
                  <a:srgbClr val="482400"/>
                </a:solidFill>
              </a:rPr>
              <a:t>U.S.A.</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39298"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506882"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6" name="Rectangle 4"/>
          <p:cNvSpPr>
            <a:spLocks noChangeArrowheads="1"/>
          </p:cNvSpPr>
          <p:nvPr/>
        </p:nvSpPr>
        <p:spPr bwMode="auto">
          <a:xfrm>
            <a:off x="1981200" y="2877456"/>
            <a:ext cx="4572000" cy="1008744"/>
          </a:xfrm>
          <a:prstGeom prst="rect">
            <a:avLst/>
          </a:prstGeom>
          <a:noFill/>
          <a:ln w="76200">
            <a:solidFill>
              <a:srgbClr val="482400"/>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39298"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solidFill>
                  <a:srgbClr val="000000"/>
                </a:solidFill>
                <a:hlinkClick r:id="rId3"/>
              </a:rPr>
              <a:t>www.d.umn.edu/cla/faculty/troufs/anth1095/index.html#text</a:t>
            </a:r>
            <a:endParaRPr lang="en-US" b="0">
              <a:solidFill>
                <a:srgbClr val="000000"/>
              </a:solidFill>
            </a:endParaRPr>
          </a:p>
        </p:txBody>
      </p:sp>
      <p:pic>
        <p:nvPicPr>
          <p:cNvPr id="506882"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6" name="Rectangle 4"/>
          <p:cNvSpPr>
            <a:spLocks noChangeArrowheads="1"/>
          </p:cNvSpPr>
          <p:nvPr/>
        </p:nvSpPr>
        <p:spPr bwMode="auto">
          <a:xfrm>
            <a:off x="1981200" y="2877456"/>
            <a:ext cx="4572000" cy="1008744"/>
          </a:xfrm>
          <a:prstGeom prst="rect">
            <a:avLst/>
          </a:prstGeom>
          <a:noFill/>
          <a:ln w="76200">
            <a:solidFill>
              <a:srgbClr val="482400"/>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447490" name="Text Box 2"/>
          <p:cNvSpPr txBox="1">
            <a:spLocks noChangeArrowheads="1"/>
          </p:cNvSpPr>
          <p:nvPr/>
        </p:nvSpPr>
        <p:spPr bwMode="auto">
          <a:xfrm>
            <a:off x="2097088" y="6573838"/>
            <a:ext cx="4946650" cy="274637"/>
          </a:xfrm>
          <a:prstGeom prst="rect">
            <a:avLst/>
          </a:prstGeom>
          <a:noFill/>
          <a:ln w="9525">
            <a:noFill/>
            <a:miter lim="800000"/>
            <a:headEnd/>
            <a:tailEnd/>
          </a:ln>
        </p:spPr>
        <p:txBody>
          <a:bodyPr wrap="none">
            <a:spAutoFit/>
          </a:bodyPr>
          <a:lstStyle/>
          <a:p>
            <a:r>
              <a:rPr lang="en-US" b="0">
                <a:hlinkClick r:id="rId3"/>
              </a:rPr>
              <a:t>www.d.umn.edu/cla/faculty/troufs/anth1095/index.html#text</a:t>
            </a:r>
            <a:endParaRPr lang="en-US" b="0"/>
          </a:p>
        </p:txBody>
      </p:sp>
      <p:pic>
        <p:nvPicPr>
          <p:cNvPr id="447491" name="Picture 3"/>
          <p:cNvPicPr>
            <a:picLocks noChangeAspect="1" noChangeArrowheads="1"/>
          </p:cNvPicPr>
          <p:nvPr/>
        </p:nvPicPr>
        <p:blipFill>
          <a:blip r:embed="rId4" cstate="print"/>
          <a:srcRect/>
          <a:stretch>
            <a:fillRect/>
          </a:stretch>
        </p:blipFill>
        <p:spPr bwMode="auto">
          <a:xfrm>
            <a:off x="457200" y="685800"/>
            <a:ext cx="8226425" cy="5410200"/>
          </a:xfrm>
          <a:prstGeom prst="rect">
            <a:avLst/>
          </a:prstGeom>
          <a:noFill/>
          <a:ln w="9525">
            <a:noFill/>
            <a:miter lim="800000"/>
            <a:headEnd/>
            <a:tailEnd/>
          </a:ln>
          <a:effectLst/>
        </p:spPr>
      </p:pic>
      <p:sp>
        <p:nvSpPr>
          <p:cNvPr id="447492" name="Rectangle 4"/>
          <p:cNvSpPr>
            <a:spLocks noChangeArrowheads="1"/>
          </p:cNvSpPr>
          <p:nvPr/>
        </p:nvSpPr>
        <p:spPr bwMode="auto">
          <a:xfrm>
            <a:off x="1143000" y="1295400"/>
            <a:ext cx="5257800" cy="3124200"/>
          </a:xfrm>
          <a:prstGeom prst="rect">
            <a:avLst/>
          </a:prstGeom>
          <a:solidFill>
            <a:schemeClr val="accent1">
              <a:alpha val="67000"/>
            </a:schemeClr>
          </a:solidFill>
          <a:ln w="76200">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26979" name="Rectangle 3"/>
          <p:cNvSpPr>
            <a:spLocks noGrp="1" noChangeArrowheads="1"/>
          </p:cNvSpPr>
          <p:nvPr>
            <p:ph type="body" idx="1"/>
          </p:nvPr>
        </p:nvSpPr>
        <p:spPr>
          <a:xfrm>
            <a:off x="1062038" y="2135188"/>
            <a:ext cx="7769225" cy="4555093"/>
          </a:xfrm>
        </p:spPr>
        <p:txBody>
          <a:bodyPr>
            <a:spAutoFit/>
          </a:bodyPr>
          <a:lstStyle/>
          <a:p>
            <a:pPr marL="609600" indent="-609600" eaLnBrk="1" hangingPunct="1">
              <a:buFontTx/>
              <a:buAutoNum type="arabicPeriod" startAt="4"/>
            </a:pPr>
            <a:r>
              <a:rPr lang="en-US" b="1" dirty="0" smtClean="0">
                <a:solidFill>
                  <a:srgbClr val="482400"/>
                </a:solidFill>
                <a:latin typeface="Verdana" pitchFamily="34" charset="0"/>
              </a:rPr>
              <a:t>Vertical Individualism / Market Pricing Cultures</a:t>
            </a:r>
          </a:p>
          <a:p>
            <a:pPr marL="609600" indent="-609600" eaLnBrk="1" hangingPunct="1">
              <a:lnSpc>
                <a:spcPct val="80000"/>
              </a:lnSpc>
              <a:buFontTx/>
              <a:buAutoNum type="arabicPeriod" startAt="4"/>
            </a:pPr>
            <a:endParaRPr lang="en-US" sz="2400" b="1" dirty="0" smtClean="0">
              <a:solidFill>
                <a:srgbClr val="482400"/>
              </a:solidFill>
              <a:latin typeface="Verdana" pitchFamily="34" charset="0"/>
            </a:endParaRPr>
          </a:p>
          <a:p>
            <a:pPr marL="830263" lvl="1" indent="-373063" eaLnBrk="1" hangingPunct="1">
              <a:lnSpc>
                <a:spcPct val="80000"/>
              </a:lnSpc>
            </a:pPr>
            <a:r>
              <a:rPr lang="en-US" sz="2400" b="1" dirty="0" smtClean="0">
                <a:solidFill>
                  <a:srgbClr val="482400"/>
                </a:solidFill>
                <a:latin typeface="Verdana" pitchFamily="34" charset="0"/>
              </a:rPr>
              <a:t>scale is ratio</a:t>
            </a:r>
          </a:p>
          <a:p>
            <a:pPr marL="830263" lvl="1" indent="-373063" eaLnBrk="1" hangingPunct="1">
              <a:lnSpc>
                <a:spcPct val="40000"/>
              </a:lnSpc>
            </a:pPr>
            <a:endParaRPr lang="en-US" sz="2400" b="1" dirty="0" smtClean="0">
              <a:solidFill>
                <a:srgbClr val="482400"/>
              </a:solidFill>
              <a:latin typeface="Verdana" pitchFamily="34" charset="0"/>
            </a:endParaRPr>
          </a:p>
          <a:p>
            <a:pPr marL="830263" lvl="1" indent="-373063" eaLnBrk="1" hangingPunct="1"/>
            <a:r>
              <a:rPr lang="en-US" sz="2400" b="1" dirty="0" smtClean="0">
                <a:solidFill>
                  <a:srgbClr val="482400"/>
                </a:solidFill>
                <a:latin typeface="Verdana" pitchFamily="34" charset="0"/>
              </a:rPr>
              <a:t>there is a common unit of measurement</a:t>
            </a:r>
          </a:p>
          <a:p>
            <a:pPr marL="830263" lvl="1" indent="-373063" eaLnBrk="1" hangingPunct="1">
              <a:lnSpc>
                <a:spcPct val="40000"/>
              </a:lnSpc>
            </a:pPr>
            <a:endParaRPr lang="en-US" sz="2400" b="1" dirty="0" smtClean="0">
              <a:solidFill>
                <a:srgbClr val="482400"/>
              </a:solidFill>
              <a:latin typeface="Verdana" pitchFamily="34" charset="0"/>
            </a:endParaRPr>
          </a:p>
          <a:p>
            <a:pPr marL="830263" lvl="1" indent="-373063" eaLnBrk="1" hangingPunct="1">
              <a:lnSpc>
                <a:spcPct val="80000"/>
              </a:lnSpc>
            </a:pPr>
            <a:r>
              <a:rPr lang="en-US" sz="2400" b="1" dirty="0" smtClean="0">
                <a:solidFill>
                  <a:srgbClr val="482400"/>
                </a:solidFill>
                <a:latin typeface="Verdana" pitchFamily="34" charset="0"/>
              </a:rPr>
              <a:t>and a true zero point</a:t>
            </a:r>
          </a:p>
          <a:p>
            <a:pPr marL="830263" lvl="1" indent="-373063" eaLnBrk="1" hangingPunct="1">
              <a:lnSpc>
                <a:spcPct val="40000"/>
              </a:lnSpc>
            </a:pPr>
            <a:endParaRPr lang="en-US" sz="2400" b="1" dirty="0" smtClean="0">
              <a:solidFill>
                <a:srgbClr val="482400"/>
              </a:solidFill>
              <a:latin typeface="Verdana" pitchFamily="34" charset="0"/>
            </a:endParaRPr>
          </a:p>
          <a:p>
            <a:pPr marL="1265238" lvl="2" indent="-239713" eaLnBrk="1" hangingPunct="1">
              <a:lnSpc>
                <a:spcPct val="90000"/>
              </a:lnSpc>
            </a:pPr>
            <a:r>
              <a:rPr lang="en-US" sz="2000" b="1" dirty="0" smtClean="0">
                <a:solidFill>
                  <a:srgbClr val="482400"/>
                </a:solidFill>
                <a:latin typeface="Verdana" pitchFamily="34" charset="0"/>
              </a:rPr>
              <a:t>allows members of the culture to transform every other dimension and compare them monetarily</a:t>
            </a: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28003" name="Rectangle 3"/>
          <p:cNvSpPr>
            <a:spLocks noGrp="1" noChangeArrowheads="1"/>
          </p:cNvSpPr>
          <p:nvPr>
            <p:ph type="body" idx="1"/>
          </p:nvPr>
        </p:nvSpPr>
        <p:spPr>
          <a:xfrm>
            <a:off x="1062038" y="2135188"/>
            <a:ext cx="7769225" cy="4555093"/>
          </a:xfrm>
        </p:spPr>
        <p:txBody>
          <a:bodyPr>
            <a:spAutoFit/>
          </a:bodyPr>
          <a:lstStyle/>
          <a:p>
            <a:pPr marL="609600" indent="-609600" eaLnBrk="1" hangingPunct="1">
              <a:buFontTx/>
              <a:buAutoNum type="arabicPeriod" startAt="4"/>
            </a:pPr>
            <a:r>
              <a:rPr lang="en-US" b="1" dirty="0" smtClean="0">
                <a:solidFill>
                  <a:schemeClr val="accent2"/>
                </a:solidFill>
                <a:latin typeface="Verdana" pitchFamily="34" charset="0"/>
              </a:rPr>
              <a:t>Vertical Individualism / Market Pricing Cultures</a:t>
            </a:r>
          </a:p>
          <a:p>
            <a:pPr marL="609600" indent="-609600" eaLnBrk="1" hangingPunct="1">
              <a:lnSpc>
                <a:spcPct val="80000"/>
              </a:lnSpc>
              <a:buFontTx/>
              <a:buAutoNum type="arabicPeriod" startAt="4"/>
            </a:pPr>
            <a:endParaRPr lang="en-US" sz="2400" b="1" dirty="0" smtClean="0">
              <a:solidFill>
                <a:schemeClr val="accent2"/>
              </a:solidFill>
              <a:latin typeface="Verdana" pitchFamily="34" charset="0"/>
            </a:endParaRPr>
          </a:p>
          <a:p>
            <a:pPr marL="830263" lvl="1" indent="-373063" eaLnBrk="1" hangingPunct="1">
              <a:lnSpc>
                <a:spcPct val="80000"/>
              </a:lnSpc>
            </a:pPr>
            <a:r>
              <a:rPr lang="en-US" sz="2400" b="1" dirty="0" smtClean="0">
                <a:solidFill>
                  <a:schemeClr val="accent2"/>
                </a:solidFill>
                <a:latin typeface="Verdana" pitchFamily="34" charset="0"/>
              </a:rPr>
              <a:t>scale is ratio</a:t>
            </a:r>
          </a:p>
          <a:p>
            <a:pPr marL="830263" lvl="1" indent="-373063" eaLnBrk="1" hangingPunct="1">
              <a:lnSpc>
                <a:spcPct val="40000"/>
              </a:lnSpc>
            </a:pPr>
            <a:endParaRPr lang="en-US" sz="2400" b="1" dirty="0" smtClean="0">
              <a:solidFill>
                <a:schemeClr val="accent2"/>
              </a:solidFill>
              <a:latin typeface="Verdana" pitchFamily="34" charset="0"/>
            </a:endParaRPr>
          </a:p>
          <a:p>
            <a:pPr marL="830263" lvl="1" indent="-373063" eaLnBrk="1" hangingPunct="1"/>
            <a:r>
              <a:rPr lang="en-US" sz="2400" b="1" dirty="0" smtClean="0">
                <a:solidFill>
                  <a:schemeClr val="accent2"/>
                </a:solidFill>
                <a:latin typeface="Verdana" pitchFamily="34" charset="0"/>
              </a:rPr>
              <a:t>there is a common unit of measurement</a:t>
            </a:r>
          </a:p>
          <a:p>
            <a:pPr marL="830263" lvl="1" indent="-373063" eaLnBrk="1" hangingPunct="1">
              <a:lnSpc>
                <a:spcPct val="40000"/>
              </a:lnSpc>
            </a:pPr>
            <a:endParaRPr lang="en-US" sz="2400" b="1" dirty="0" smtClean="0">
              <a:solidFill>
                <a:schemeClr val="accent2"/>
              </a:solidFill>
              <a:latin typeface="Verdana" pitchFamily="34" charset="0"/>
            </a:endParaRPr>
          </a:p>
          <a:p>
            <a:pPr marL="830263" lvl="1" indent="-373063" eaLnBrk="1" hangingPunct="1">
              <a:lnSpc>
                <a:spcPct val="80000"/>
              </a:lnSpc>
            </a:pPr>
            <a:r>
              <a:rPr lang="en-US" sz="2400" b="1" dirty="0" smtClean="0">
                <a:solidFill>
                  <a:schemeClr val="accent2"/>
                </a:solidFill>
                <a:latin typeface="Verdana" pitchFamily="34" charset="0"/>
              </a:rPr>
              <a:t>and a true zero point</a:t>
            </a:r>
          </a:p>
          <a:p>
            <a:pPr marL="830263" lvl="1" indent="-373063" eaLnBrk="1" hangingPunct="1">
              <a:lnSpc>
                <a:spcPct val="40000"/>
              </a:lnSpc>
            </a:pPr>
            <a:endParaRPr lang="en-US" sz="2400" b="1" dirty="0" smtClean="0">
              <a:solidFill>
                <a:schemeClr val="accent2"/>
              </a:solidFill>
              <a:latin typeface="Verdana" pitchFamily="34" charset="0"/>
            </a:endParaRPr>
          </a:p>
          <a:p>
            <a:pPr marL="1265238" lvl="2" indent="-239713" eaLnBrk="1" hangingPunct="1">
              <a:lnSpc>
                <a:spcPct val="90000"/>
              </a:lnSpc>
            </a:pPr>
            <a:r>
              <a:rPr lang="en-US" sz="2000" b="1" dirty="0" smtClean="0">
                <a:solidFill>
                  <a:srgbClr val="482400"/>
                </a:solidFill>
                <a:latin typeface="Verdana" pitchFamily="34" charset="0"/>
              </a:rPr>
              <a:t>allows members of the culture to transform every other dimension and compare them monetarily</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10114" y="6481215"/>
            <a:ext cx="3308919" cy="276999"/>
          </a:xfrm>
          <a:prstGeom prst="rect">
            <a:avLst/>
          </a:prstGeom>
          <a:noFill/>
          <a:ln w="9525">
            <a:noFill/>
            <a:miter lim="800000"/>
            <a:headEnd/>
            <a:tailEnd/>
          </a:ln>
        </p:spPr>
        <p:txBody>
          <a:bodyPr wrap="none">
            <a:spAutoFit/>
          </a:bodyPr>
          <a:lstStyle/>
          <a:p>
            <a:r>
              <a:rPr lang="en-US" b="0" dirty="0" smtClean="0">
                <a:solidFill>
                  <a:schemeClr val="bg1"/>
                </a:solidFill>
                <a:latin typeface="Arial" charset="0"/>
                <a:hlinkClick r:id="rId3"/>
              </a:rPr>
              <a:t>http://news.bbc.co.uk/2/hi/health/7363004.stm</a:t>
            </a:r>
            <a:endParaRPr lang="en-US" b="0" dirty="0">
              <a:solidFill>
                <a:schemeClr val="bg1"/>
              </a:solidFill>
              <a:latin typeface="Arial" charset="0"/>
            </a:endParaRPr>
          </a:p>
        </p:txBody>
      </p:sp>
      <p:pic>
        <p:nvPicPr>
          <p:cNvPr id="479234" name="Picture 2"/>
          <p:cNvPicPr>
            <a:picLocks noChangeAspect="1" noChangeArrowheads="1"/>
          </p:cNvPicPr>
          <p:nvPr/>
        </p:nvPicPr>
        <p:blipFill>
          <a:blip r:embed="rId4" cstate="print"/>
          <a:srcRect/>
          <a:stretch>
            <a:fillRect/>
          </a:stretch>
        </p:blipFill>
        <p:spPr bwMode="auto">
          <a:xfrm>
            <a:off x="914400" y="837830"/>
            <a:ext cx="7315200" cy="5181970"/>
          </a:xfrm>
          <a:prstGeom prst="rect">
            <a:avLst/>
          </a:prstGeom>
          <a:noFill/>
          <a:ln w="9525" cap="flat" cmpd="sng">
            <a:noFill/>
            <a:prstDash val="solid"/>
            <a:miter lim="800000"/>
            <a:headEnd/>
            <a:tailEnd/>
          </a:ln>
          <a:effectLst/>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29027" name="Rectangle 3"/>
          <p:cNvSpPr>
            <a:spLocks noGrp="1" noChangeArrowheads="1"/>
          </p:cNvSpPr>
          <p:nvPr>
            <p:ph type="body" idx="1"/>
          </p:nvPr>
        </p:nvSpPr>
        <p:spPr>
          <a:xfrm>
            <a:off x="1062038" y="2135188"/>
            <a:ext cx="7769225" cy="2185214"/>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ratio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interval variables that have a zero </a:t>
            </a:r>
            <a:r>
              <a:rPr lang="en-US" b="1" dirty="0" smtClean="0">
                <a:solidFill>
                  <a:srgbClr val="482400"/>
                </a:solidFill>
                <a:latin typeface="Verdana" pitchFamily="34" charset="0"/>
              </a:rPr>
              <a:t>point</a:t>
            </a:r>
            <a:endParaRPr lang="en-US"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30051" name="Rectangle 3"/>
          <p:cNvSpPr>
            <a:spLocks noGrp="1" noChangeArrowheads="1"/>
          </p:cNvSpPr>
          <p:nvPr>
            <p:ph type="body" idx="1"/>
          </p:nvPr>
        </p:nvSpPr>
        <p:spPr>
          <a:xfrm>
            <a:off x="1062038" y="2135188"/>
            <a:ext cx="7769225" cy="3617912"/>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ratio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a 40-year-old is 10 years older than a 30-year-old</a:t>
            </a:r>
          </a:p>
          <a:p>
            <a:pPr marL="830263" lvl="1" indent="-373063" eaLnBrk="1" hangingPunct="1"/>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a 40-year-old is twice as old as a 20-year-old</a:t>
            </a:r>
            <a:endParaRPr lang="en-US" b="1" i="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29027" name="Rectangle 3"/>
          <p:cNvSpPr>
            <a:spLocks noGrp="1" noChangeArrowheads="1"/>
          </p:cNvSpPr>
          <p:nvPr>
            <p:ph type="body" idx="1"/>
          </p:nvPr>
        </p:nvSpPr>
        <p:spPr>
          <a:xfrm>
            <a:off x="1062038" y="2135188"/>
            <a:ext cx="7769225" cy="4345805"/>
          </a:xfrm>
        </p:spPr>
        <p:txBody>
          <a:bodyPr>
            <a:spAutoFit/>
          </a:bodyPr>
          <a:lstStyle/>
          <a:p>
            <a:pPr marL="830263" lvl="1" indent="-373063" eaLnBrk="1" hangingPunct="1">
              <a:buFont typeface="Wingdings" pitchFamily="2" charset="2"/>
              <a:buNone/>
            </a:pPr>
            <a:r>
              <a:rPr lang="en-US" sz="3600" b="1" dirty="0" smtClean="0">
                <a:solidFill>
                  <a:srgbClr val="482400"/>
                </a:solidFill>
                <a:latin typeface="Verdana" pitchFamily="34" charset="0"/>
              </a:rPr>
              <a:t>ratio scaling</a:t>
            </a:r>
          </a:p>
          <a:p>
            <a:pPr marL="609600" indent="-609600" eaLnBrk="1" hangingPunct="1">
              <a:buFontTx/>
              <a:buNone/>
            </a:pPr>
            <a:endParaRPr lang="en-US" b="1" dirty="0" smtClean="0">
              <a:solidFill>
                <a:srgbClr val="482400"/>
              </a:solidFill>
              <a:latin typeface="Verdana" pitchFamily="34" charset="0"/>
            </a:endParaRPr>
          </a:p>
          <a:p>
            <a:pPr marL="830263" lvl="1" indent="-373063" eaLnBrk="1" hangingPunct="1"/>
            <a:r>
              <a:rPr lang="en-US" b="1" dirty="0" smtClean="0">
                <a:solidFill>
                  <a:srgbClr val="482400"/>
                </a:solidFill>
                <a:latin typeface="Verdana" pitchFamily="34" charset="0"/>
              </a:rPr>
              <a:t>in </a:t>
            </a:r>
            <a:r>
              <a:rPr lang="en-US" b="1" dirty="0" smtClean="0">
                <a:solidFill>
                  <a:srgbClr val="482400"/>
                </a:solidFill>
                <a:latin typeface="Verdana" pitchFamily="34" charset="0"/>
              </a:rPr>
              <a:t>the social sciences there are few interval variables that are not also ratio variables</a:t>
            </a:r>
            <a:endParaRPr lang="en-US" b="1" i="1" dirty="0" smtClean="0">
              <a:solidFill>
                <a:srgbClr val="482400"/>
              </a:solidFill>
              <a:latin typeface="Verdana" pitchFamily="34" charset="0"/>
            </a:endParaRPr>
          </a:p>
          <a:p>
            <a:pPr marL="830263" lvl="1" indent="-373063" eaLnBrk="1" hangingPunct="1"/>
            <a:endParaRPr lang="en-US" sz="1200" b="1" dirty="0" smtClean="0">
              <a:solidFill>
                <a:srgbClr val="482400"/>
              </a:solidFill>
              <a:latin typeface="Verdana" pitchFamily="34" charset="0"/>
            </a:endParaRPr>
          </a:p>
          <a:p>
            <a:pPr marL="830263" lvl="1" indent="-373063" eaLnBrk="1" hangingPunct="1">
              <a:lnSpc>
                <a:spcPct val="110000"/>
              </a:lnSpc>
            </a:pPr>
            <a:r>
              <a:rPr lang="en-US" b="1" dirty="0" smtClean="0">
                <a:solidFill>
                  <a:srgbClr val="482400"/>
                </a:solidFill>
                <a:latin typeface="Verdana" pitchFamily="34" charset="0"/>
              </a:rPr>
              <a:t>it is common practice in the social sciences to refer to ratio variables as interval variables</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32099"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smtClean="0">
                <a:solidFill>
                  <a:srgbClr val="482400"/>
                </a:solidFill>
                <a:latin typeface="Verdana" pitchFamily="34" charset="0"/>
              </a:rPr>
              <a:t>ratio scaling</a:t>
            </a:r>
          </a:p>
          <a:p>
            <a:pPr marL="609600" indent="-609600" eaLnBrk="1" hangingPunct="1">
              <a:lnSpc>
                <a:spcPct val="40000"/>
              </a:lnSpc>
              <a:buFontTx/>
              <a:buNone/>
            </a:pPr>
            <a:endParaRPr lang="en-US" sz="4000" b="1" dirty="0" smtClean="0">
              <a:solidFill>
                <a:srgbClr val="482400"/>
              </a:solidFill>
              <a:latin typeface="Verdana" pitchFamily="34" charset="0"/>
            </a:endParaRPr>
          </a:p>
          <a:p>
            <a:pPr marL="1381125" lvl="2" indent="-352425" eaLnBrk="1" hangingPunct="1"/>
            <a:r>
              <a:rPr lang="en-US" sz="2800" b="1" dirty="0" smtClean="0">
                <a:solidFill>
                  <a:srgbClr val="482400"/>
                </a:solidFill>
                <a:latin typeface="Verdana" pitchFamily="34" charset="0"/>
              </a:rPr>
              <a:t>years of education</a:t>
            </a:r>
          </a:p>
          <a:p>
            <a:pPr marL="1381125" lvl="2" indent="-352425" eaLnBrk="1" hangingPunct="1"/>
            <a:r>
              <a:rPr lang="en-US" sz="2800" b="1" dirty="0" smtClean="0">
                <a:solidFill>
                  <a:srgbClr val="482400"/>
                </a:solidFill>
                <a:latin typeface="Verdana" pitchFamily="34" charset="0"/>
              </a:rPr>
              <a:t>income in dollars, Euros . . .</a:t>
            </a:r>
          </a:p>
          <a:p>
            <a:pPr marL="1381125" lvl="2" indent="-352425" eaLnBrk="1" hangingPunct="1"/>
            <a:r>
              <a:rPr lang="en-US" sz="2800" b="1" dirty="0" smtClean="0">
                <a:solidFill>
                  <a:srgbClr val="482400"/>
                </a:solidFill>
                <a:latin typeface="Verdana" pitchFamily="34" charset="0"/>
              </a:rPr>
              <a:t>years spent migrating</a:t>
            </a:r>
          </a:p>
          <a:p>
            <a:pPr marL="1381125" lvl="2" indent="-352425" eaLnBrk="1" hangingPunct="1"/>
            <a:r>
              <a:rPr lang="en-US" sz="2800" b="1" dirty="0" smtClean="0">
                <a:solidFill>
                  <a:srgbClr val="482400"/>
                </a:solidFill>
                <a:latin typeface="Verdana" pitchFamily="34" charset="0"/>
              </a:rPr>
              <a:t>population size</a:t>
            </a:r>
          </a:p>
          <a:p>
            <a:pPr marL="1381125" lvl="2" indent="-352425" eaLnBrk="1" hangingPunct="1"/>
            <a:r>
              <a:rPr lang="en-US" sz="2800" b="1" dirty="0" smtClean="0">
                <a:solidFill>
                  <a:srgbClr val="482400"/>
                </a:solidFill>
                <a:latin typeface="Verdana" pitchFamily="34" charset="0"/>
              </a:rPr>
              <a:t># doctors / 100,000</a:t>
            </a:r>
          </a:p>
          <a:p>
            <a:pPr marL="1381125" lvl="2" indent="-352425" eaLnBrk="1" hangingPunct="1"/>
            <a:r>
              <a:rPr lang="en-US" sz="2800" b="1" dirty="0" smtClean="0">
                <a:solidFill>
                  <a:srgbClr val="482400"/>
                </a:solidFill>
                <a:latin typeface="Verdana" pitchFamily="34" charset="0"/>
              </a:rPr>
              <a:t># violent crimes / 100,000</a:t>
            </a: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z="2400" b="1" smtClean="0">
                <a:solidFill>
                  <a:schemeClr val="accent2"/>
                </a:solidFill>
              </a:rPr>
              <a:t>Scaling</a:t>
            </a:r>
          </a:p>
        </p:txBody>
      </p:sp>
      <p:sp>
        <p:nvSpPr>
          <p:cNvPr id="133123"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smtClean="0">
                <a:solidFill>
                  <a:schemeClr val="accent2"/>
                </a:solidFill>
                <a:latin typeface="Verdana" pitchFamily="34" charset="0"/>
              </a:rPr>
              <a:t>ratio scaling</a:t>
            </a:r>
          </a:p>
          <a:p>
            <a:pPr marL="609600" indent="-609600" eaLnBrk="1" hangingPunct="1">
              <a:lnSpc>
                <a:spcPct val="40000"/>
              </a:lnSpc>
              <a:buFontTx/>
              <a:buNone/>
            </a:pPr>
            <a:endParaRPr lang="en-US" sz="4000" b="1" dirty="0" smtClean="0">
              <a:solidFill>
                <a:schemeClr val="accent2"/>
              </a:solidFill>
              <a:latin typeface="Verdana" pitchFamily="34" charset="0"/>
            </a:endParaRPr>
          </a:p>
          <a:p>
            <a:pPr marL="1381125" lvl="2" indent="-352425" eaLnBrk="1" hangingPunct="1"/>
            <a:r>
              <a:rPr lang="en-US" sz="2800" b="1" dirty="0" smtClean="0">
                <a:solidFill>
                  <a:schemeClr val="accent2"/>
                </a:solidFill>
                <a:latin typeface="Verdana" pitchFamily="34" charset="0"/>
              </a:rPr>
              <a:t>years of education</a:t>
            </a:r>
          </a:p>
          <a:p>
            <a:pPr marL="1381125" lvl="2" indent="-352425" eaLnBrk="1" hangingPunct="1"/>
            <a:r>
              <a:rPr lang="en-US" sz="2800" b="1" dirty="0" smtClean="0">
                <a:solidFill>
                  <a:schemeClr val="accent2"/>
                </a:solidFill>
                <a:latin typeface="Verdana" pitchFamily="34" charset="0"/>
              </a:rPr>
              <a:t>income in dollars, Euros . . .</a:t>
            </a:r>
          </a:p>
          <a:p>
            <a:pPr marL="1381125" lvl="2" indent="-352425" eaLnBrk="1" hangingPunct="1"/>
            <a:r>
              <a:rPr lang="en-US" sz="2800" b="1" dirty="0" smtClean="0">
                <a:solidFill>
                  <a:schemeClr val="accent2"/>
                </a:solidFill>
                <a:latin typeface="Verdana" pitchFamily="34" charset="0"/>
              </a:rPr>
              <a:t>years spent migrating</a:t>
            </a:r>
          </a:p>
          <a:p>
            <a:pPr marL="1381125" lvl="2" indent="-352425" eaLnBrk="1" hangingPunct="1"/>
            <a:r>
              <a:rPr lang="en-US" sz="2800" b="1" dirty="0" smtClean="0">
                <a:solidFill>
                  <a:schemeClr val="accent2"/>
                </a:solidFill>
                <a:latin typeface="Verdana" pitchFamily="34" charset="0"/>
              </a:rPr>
              <a:t>population size</a:t>
            </a:r>
          </a:p>
          <a:p>
            <a:pPr marL="1381125" lvl="2" indent="-352425" eaLnBrk="1" hangingPunct="1"/>
            <a:r>
              <a:rPr lang="en-US" sz="2800" b="1" dirty="0" smtClean="0">
                <a:solidFill>
                  <a:srgbClr val="482400"/>
                </a:solidFill>
                <a:latin typeface="Verdana" pitchFamily="34" charset="0"/>
              </a:rPr>
              <a:t># doctors / 100,000</a:t>
            </a:r>
          </a:p>
          <a:p>
            <a:pPr marL="1381125" lvl="2" indent="-352425" eaLnBrk="1" hangingPunct="1"/>
            <a:r>
              <a:rPr lang="en-US" sz="2800" b="1" dirty="0" smtClean="0">
                <a:solidFill>
                  <a:srgbClr val="482400"/>
                </a:solidFill>
                <a:latin typeface="Verdana" pitchFamily="34" charset="0"/>
              </a:rPr>
              <a:t># violent crimes / 100,000</a:t>
            </a:r>
          </a:p>
        </p:txBody>
      </p:sp>
      <p:sp>
        <p:nvSpPr>
          <p:cNvPr id="517124" name="Text Box 4"/>
          <p:cNvSpPr txBox="1">
            <a:spLocks noChangeArrowheads="1"/>
          </p:cNvSpPr>
          <p:nvPr/>
        </p:nvSpPr>
        <p:spPr bwMode="auto">
          <a:xfrm>
            <a:off x="1644650" y="982663"/>
            <a:ext cx="6508750" cy="4289316"/>
          </a:xfrm>
          <a:prstGeom prst="rect">
            <a:avLst/>
          </a:prstGeom>
          <a:solidFill>
            <a:schemeClr val="accent2"/>
          </a:solidFill>
          <a:ln w="9525">
            <a:noFill/>
            <a:miter lim="800000"/>
            <a:headEnd/>
            <a:tailEnd/>
          </a:ln>
        </p:spPr>
        <p:txBody>
          <a:bodyPr>
            <a:spAutoFit/>
          </a:bodyPr>
          <a:lstStyle/>
          <a:p>
            <a:pPr>
              <a:lnSpc>
                <a:spcPct val="60000"/>
              </a:lnSpc>
            </a:pPr>
            <a:endParaRPr lang="en-US" sz="3200" dirty="0">
              <a:solidFill>
                <a:srgbClr val="482400"/>
              </a:solidFill>
            </a:endParaRPr>
          </a:p>
          <a:p>
            <a:pPr>
              <a:lnSpc>
                <a:spcPct val="110000"/>
              </a:lnSpc>
            </a:pPr>
            <a:r>
              <a:rPr lang="en-US" sz="3200" dirty="0">
                <a:solidFill>
                  <a:srgbClr val="482400"/>
                </a:solidFill>
              </a:rPr>
              <a:t>X cases per Y number</a:t>
            </a:r>
          </a:p>
          <a:p>
            <a:pPr>
              <a:lnSpc>
                <a:spcPct val="110000"/>
              </a:lnSpc>
            </a:pPr>
            <a:r>
              <a:rPr lang="en-US" sz="2000" dirty="0">
                <a:solidFill>
                  <a:srgbClr val="482400"/>
                </a:solidFill>
              </a:rPr>
              <a:t>(X / Y)</a:t>
            </a:r>
          </a:p>
          <a:p>
            <a:pPr>
              <a:lnSpc>
                <a:spcPct val="70000"/>
              </a:lnSpc>
            </a:pPr>
            <a:endParaRPr lang="en-US" sz="2000" dirty="0">
              <a:solidFill>
                <a:srgbClr val="482400"/>
              </a:solidFill>
            </a:endParaRPr>
          </a:p>
          <a:p>
            <a:pPr>
              <a:lnSpc>
                <a:spcPct val="70000"/>
              </a:lnSpc>
            </a:pPr>
            <a:r>
              <a:rPr lang="en-US" sz="3200" dirty="0">
                <a:solidFill>
                  <a:srgbClr val="482400"/>
                </a:solidFill>
              </a:rPr>
              <a:t>are</a:t>
            </a:r>
          </a:p>
          <a:p>
            <a:pPr>
              <a:lnSpc>
                <a:spcPct val="60000"/>
              </a:lnSpc>
            </a:pPr>
            <a:endParaRPr lang="en-US" sz="3200" dirty="0">
              <a:solidFill>
                <a:srgbClr val="482400"/>
              </a:solidFill>
            </a:endParaRPr>
          </a:p>
          <a:p>
            <a:pPr>
              <a:lnSpc>
                <a:spcPct val="60000"/>
              </a:lnSpc>
            </a:pPr>
            <a:r>
              <a:rPr lang="en-US" sz="4400" dirty="0">
                <a:solidFill>
                  <a:srgbClr val="482400"/>
                </a:solidFill>
              </a:rPr>
              <a:t>“rates”</a:t>
            </a:r>
          </a:p>
          <a:p>
            <a:pPr>
              <a:lnSpc>
                <a:spcPct val="40000"/>
              </a:lnSpc>
            </a:pPr>
            <a:endParaRPr lang="en-US" sz="4400" dirty="0">
              <a:solidFill>
                <a:srgbClr val="482400"/>
              </a:solidFill>
            </a:endParaRPr>
          </a:p>
          <a:p>
            <a:pPr>
              <a:lnSpc>
                <a:spcPct val="60000"/>
              </a:lnSpc>
            </a:pPr>
            <a:r>
              <a:rPr lang="en-US" sz="3200" i="1" dirty="0">
                <a:solidFill>
                  <a:srgbClr val="482400"/>
                </a:solidFill>
              </a:rPr>
              <a:t>and can be compared</a:t>
            </a:r>
          </a:p>
          <a:p>
            <a:pPr>
              <a:lnSpc>
                <a:spcPct val="60000"/>
              </a:lnSpc>
            </a:pPr>
            <a:endParaRPr lang="en-US" sz="3200" dirty="0">
              <a:solidFill>
                <a:srgbClr val="482400"/>
              </a:solidFill>
            </a:endParaRPr>
          </a:p>
        </p:txBody>
      </p:sp>
      <p:sp>
        <p:nvSpPr>
          <p:cNvPr id="517126" name="AutoShape 6"/>
          <p:cNvSpPr>
            <a:spLocks noChangeArrowheads="1"/>
          </p:cNvSpPr>
          <p:nvPr/>
        </p:nvSpPr>
        <p:spPr bwMode="auto">
          <a:xfrm rot="3267740">
            <a:off x="342900" y="3086100"/>
            <a:ext cx="3352800" cy="1447800"/>
          </a:xfrm>
          <a:prstGeom prst="rightArrow">
            <a:avLst>
              <a:gd name="adj1" fmla="val 50000"/>
              <a:gd name="adj2" fmla="val 57895"/>
            </a:avLst>
          </a:prstGeom>
          <a:solidFill>
            <a:schemeClr val="accent2"/>
          </a:solidFill>
          <a:ln w="9525">
            <a:solidFill>
              <a:schemeClr val="tx1"/>
            </a:solidFill>
            <a:miter lim="800000"/>
            <a:headEnd/>
            <a:tailEnd/>
          </a:ln>
        </p:spPr>
        <p:txBody>
          <a:bodyPr wrap="none" anchor="ctr"/>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6"/>
                                        </p:tgtEl>
                                        <p:attrNameLst>
                                          <p:attrName>style.visibility</p:attrName>
                                        </p:attrNameLst>
                                      </p:cBhvr>
                                      <p:to>
                                        <p:strVal val="visible"/>
                                      </p:to>
                                    </p:set>
                                  </p:childTnLst>
                                  <p:subTnLst>
                                    <p:set>
                                      <p:cBhvr override="childStyle">
                                        <p:cTn dur="1" fill="hold" display="0" masterRel="nextClick" afterEffect="1"/>
                                        <p:tgtEl>
                                          <p:spTgt spid="5171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7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4" grpId="0" animBg="1"/>
      <p:bldP spid="517126"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z="2400" b="1" smtClean="0">
                <a:solidFill>
                  <a:schemeClr val="accent2"/>
                </a:solidFill>
              </a:rPr>
              <a:t>Scaling</a:t>
            </a:r>
          </a:p>
        </p:txBody>
      </p:sp>
      <p:sp>
        <p:nvSpPr>
          <p:cNvPr id="134147" name="Rectangle 3"/>
          <p:cNvSpPr>
            <a:spLocks noGrp="1" noChangeArrowheads="1"/>
          </p:cNvSpPr>
          <p:nvPr>
            <p:ph type="body" idx="1"/>
          </p:nvPr>
        </p:nvSpPr>
        <p:spPr>
          <a:xfrm>
            <a:off x="1062038" y="2135188"/>
            <a:ext cx="7769225" cy="4144962"/>
          </a:xfrm>
        </p:spPr>
        <p:txBody>
          <a:bodyPr>
            <a:spAutoFit/>
          </a:bodyPr>
          <a:lstStyle/>
          <a:p>
            <a:pPr marL="830263" lvl="1" indent="-373063" eaLnBrk="1" hangingPunct="1">
              <a:buFont typeface="Wingdings" pitchFamily="2" charset="2"/>
              <a:buNone/>
            </a:pPr>
            <a:r>
              <a:rPr lang="en-US" sz="4000" b="1" dirty="0" smtClean="0">
                <a:solidFill>
                  <a:schemeClr val="accent2"/>
                </a:solidFill>
                <a:latin typeface="Verdana" pitchFamily="34" charset="0"/>
              </a:rPr>
              <a:t>ratio scaling</a:t>
            </a:r>
          </a:p>
          <a:p>
            <a:pPr marL="609600" indent="-609600" eaLnBrk="1" hangingPunct="1">
              <a:lnSpc>
                <a:spcPct val="40000"/>
              </a:lnSpc>
              <a:buFontTx/>
              <a:buNone/>
            </a:pPr>
            <a:endParaRPr lang="en-US" sz="4000" b="1" dirty="0" smtClean="0">
              <a:solidFill>
                <a:schemeClr val="accent2"/>
              </a:solidFill>
              <a:latin typeface="Verdana" pitchFamily="34" charset="0"/>
            </a:endParaRPr>
          </a:p>
          <a:p>
            <a:pPr marL="1381125" lvl="2" indent="-352425" eaLnBrk="1" hangingPunct="1"/>
            <a:r>
              <a:rPr lang="en-US" sz="2800" b="1" dirty="0" smtClean="0">
                <a:solidFill>
                  <a:schemeClr val="accent2"/>
                </a:solidFill>
                <a:latin typeface="Verdana" pitchFamily="34" charset="0"/>
              </a:rPr>
              <a:t>years of education</a:t>
            </a:r>
          </a:p>
          <a:p>
            <a:pPr marL="1381125" lvl="2" indent="-352425" eaLnBrk="1" hangingPunct="1"/>
            <a:r>
              <a:rPr lang="en-US" sz="2800" b="1" dirty="0" smtClean="0">
                <a:solidFill>
                  <a:schemeClr val="accent2"/>
                </a:solidFill>
                <a:latin typeface="Verdana" pitchFamily="34" charset="0"/>
              </a:rPr>
              <a:t>income in dollars, Euros . . .</a:t>
            </a:r>
          </a:p>
          <a:p>
            <a:pPr marL="1381125" lvl="2" indent="-352425" eaLnBrk="1" hangingPunct="1"/>
            <a:r>
              <a:rPr lang="en-US" sz="2800" b="1" dirty="0" smtClean="0">
                <a:solidFill>
                  <a:schemeClr val="accent2"/>
                </a:solidFill>
                <a:latin typeface="Verdana" pitchFamily="34" charset="0"/>
              </a:rPr>
              <a:t>years spent migrating</a:t>
            </a:r>
          </a:p>
          <a:p>
            <a:pPr marL="1381125" lvl="2" indent="-352425" eaLnBrk="1" hangingPunct="1"/>
            <a:r>
              <a:rPr lang="en-US" sz="2800" b="1" dirty="0" smtClean="0">
                <a:solidFill>
                  <a:schemeClr val="accent2"/>
                </a:solidFill>
                <a:latin typeface="Verdana" pitchFamily="34" charset="0"/>
              </a:rPr>
              <a:t>population size</a:t>
            </a:r>
          </a:p>
          <a:p>
            <a:pPr marL="1381125" lvl="2" indent="-352425" eaLnBrk="1" hangingPunct="1"/>
            <a:r>
              <a:rPr lang="en-US" sz="2800" b="1" dirty="0" smtClean="0">
                <a:solidFill>
                  <a:srgbClr val="482400"/>
                </a:solidFill>
                <a:latin typeface="Verdana" pitchFamily="34" charset="0"/>
              </a:rPr>
              <a:t># doctors / 100,000</a:t>
            </a:r>
          </a:p>
          <a:p>
            <a:pPr marL="1381125" lvl="2" indent="-352425" eaLnBrk="1" hangingPunct="1"/>
            <a:r>
              <a:rPr lang="en-US" sz="2800" b="1" dirty="0" smtClean="0">
                <a:solidFill>
                  <a:srgbClr val="482400"/>
                </a:solidFill>
                <a:latin typeface="Verdana" pitchFamily="34" charset="0"/>
              </a:rPr>
              <a:t># violent crimes / 100,000</a:t>
            </a:r>
          </a:p>
        </p:txBody>
      </p:sp>
      <p:sp>
        <p:nvSpPr>
          <p:cNvPr id="134148" name="Text Box 4"/>
          <p:cNvSpPr txBox="1">
            <a:spLocks noChangeArrowheads="1"/>
          </p:cNvSpPr>
          <p:nvPr/>
        </p:nvSpPr>
        <p:spPr bwMode="auto">
          <a:xfrm>
            <a:off x="1644650" y="982663"/>
            <a:ext cx="6508750" cy="4350871"/>
          </a:xfrm>
          <a:prstGeom prst="rect">
            <a:avLst/>
          </a:prstGeom>
          <a:solidFill>
            <a:schemeClr val="accent2"/>
          </a:solidFill>
          <a:ln w="9525">
            <a:noFill/>
            <a:miter lim="800000"/>
            <a:headEnd/>
            <a:tailEnd/>
          </a:ln>
        </p:spPr>
        <p:txBody>
          <a:bodyPr>
            <a:spAutoFit/>
          </a:bodyPr>
          <a:lstStyle/>
          <a:p>
            <a:pPr>
              <a:lnSpc>
                <a:spcPct val="60000"/>
              </a:lnSpc>
            </a:pPr>
            <a:endParaRPr lang="en-US" sz="3200" dirty="0">
              <a:solidFill>
                <a:srgbClr val="482400"/>
              </a:solidFill>
            </a:endParaRPr>
          </a:p>
          <a:p>
            <a:pPr>
              <a:lnSpc>
                <a:spcPct val="90000"/>
              </a:lnSpc>
            </a:pPr>
            <a:endParaRPr lang="en-US" sz="3200" dirty="0">
              <a:solidFill>
                <a:srgbClr val="482400"/>
              </a:solidFill>
            </a:endParaRPr>
          </a:p>
          <a:p>
            <a:endParaRPr lang="en-US" sz="3200" dirty="0">
              <a:solidFill>
                <a:srgbClr val="482400"/>
              </a:solidFill>
            </a:endParaRPr>
          </a:p>
          <a:p>
            <a:r>
              <a:rPr lang="en-US" sz="3200" dirty="0">
                <a:solidFill>
                  <a:srgbClr val="482400"/>
                </a:solidFill>
              </a:rPr>
              <a:t>non-ratio data</a:t>
            </a:r>
          </a:p>
          <a:p>
            <a:pPr>
              <a:lnSpc>
                <a:spcPct val="110000"/>
              </a:lnSpc>
            </a:pPr>
            <a:r>
              <a:rPr lang="en-US" sz="3200" dirty="0">
                <a:solidFill>
                  <a:srgbClr val="482400"/>
                </a:solidFill>
              </a:rPr>
              <a:t>that are not rates</a:t>
            </a:r>
          </a:p>
          <a:p>
            <a:pPr>
              <a:lnSpc>
                <a:spcPct val="110000"/>
              </a:lnSpc>
            </a:pPr>
            <a:r>
              <a:rPr lang="en-US" sz="3200" i="1" dirty="0">
                <a:solidFill>
                  <a:srgbClr val="482400"/>
                </a:solidFill>
              </a:rPr>
              <a:t>often can not be compared</a:t>
            </a:r>
          </a:p>
          <a:p>
            <a:pPr>
              <a:lnSpc>
                <a:spcPct val="60000"/>
              </a:lnSpc>
            </a:pPr>
            <a:endParaRPr lang="en-US" sz="3200" i="1" dirty="0">
              <a:solidFill>
                <a:srgbClr val="482400"/>
              </a:solidFill>
            </a:endParaRPr>
          </a:p>
          <a:p>
            <a:pPr>
              <a:lnSpc>
                <a:spcPct val="10000"/>
              </a:lnSpc>
            </a:pPr>
            <a:endParaRPr lang="en-US" sz="3200" dirty="0">
              <a:solidFill>
                <a:srgbClr val="482400"/>
              </a:solidFill>
            </a:endParaRPr>
          </a:p>
          <a:p>
            <a:pPr>
              <a:lnSpc>
                <a:spcPct val="20000"/>
              </a:lnSpc>
            </a:pPr>
            <a:endParaRPr lang="en-US" sz="3200" dirty="0">
              <a:solidFill>
                <a:srgbClr val="482400"/>
              </a:solidFill>
            </a:endParaRPr>
          </a:p>
          <a:p>
            <a:pPr>
              <a:lnSpc>
                <a:spcPct val="10000"/>
              </a:lnSpc>
            </a:pPr>
            <a:endParaRPr lang="en-US" sz="3200" dirty="0">
              <a:solidFill>
                <a:srgbClr val="482400"/>
              </a:solidFill>
            </a:endParaRP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z="2400" b="1" smtClean="0"/>
              <a:t>Scaling</a:t>
            </a:r>
          </a:p>
        </p:txBody>
      </p:sp>
      <p:sp>
        <p:nvSpPr>
          <p:cNvPr id="135171"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a:t>
            </a:r>
            <a:r>
              <a:rPr lang="en-US" b="1" dirty="0" smtClean="0">
                <a:solidFill>
                  <a:srgbClr val="482400"/>
                </a:solidFill>
                <a:latin typeface="Verdana" pitchFamily="34" charset="0"/>
              </a:rPr>
              <a:t>70+% cacao</a:t>
            </a:r>
          </a:p>
          <a:p>
            <a:pPr marL="1978025" lvl="3" indent="-381000" eaLnBrk="1" hangingPunct="1"/>
            <a:r>
              <a:rPr lang="en-US" sz="2400" b="1" dirty="0" smtClean="0">
                <a:solidFill>
                  <a:srgbClr val="482400"/>
                </a:solidFill>
                <a:latin typeface="Verdana" pitchFamily="34" charset="0"/>
              </a:rPr>
              <a:t>Godiva 		</a:t>
            </a:r>
            <a:r>
              <a:rPr lang="en-US" b="1" dirty="0" smtClean="0">
                <a:solidFill>
                  <a:srgbClr val="482400"/>
                </a:solidFill>
                <a:latin typeface="Verdana" pitchFamily="34" charset="0"/>
              </a:rPr>
              <a:t>70%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Ghirardelli	</a:t>
            </a:r>
            <a:r>
              <a:rPr lang="en-US" b="1" dirty="0" smtClean="0">
                <a:solidFill>
                  <a:srgbClr val="482400"/>
                </a:solidFill>
                <a:latin typeface="Verdana" pitchFamily="34" charset="0"/>
              </a:rPr>
              <a:t>40%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Cadbury		</a:t>
            </a:r>
            <a:r>
              <a:rPr lang="en-US" b="1" dirty="0" smtClean="0">
                <a:solidFill>
                  <a:srgbClr val="482400"/>
                </a:solidFill>
                <a:latin typeface="Verdana" pitchFamily="34" charset="0"/>
              </a:rPr>
              <a:t>08%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Whitman		</a:t>
            </a:r>
            <a:r>
              <a:rPr lang="en-US" b="1" dirty="0" smtClean="0">
                <a:solidFill>
                  <a:srgbClr val="482400"/>
                </a:solidFill>
                <a:latin typeface="Verdana" pitchFamily="34" charset="0"/>
              </a:rPr>
              <a:t>xx%   cacao</a:t>
            </a:r>
            <a:endParaRPr lang="en-US" sz="2400" b="1" dirty="0" smtClean="0">
              <a:solidFill>
                <a:srgbClr val="482400"/>
              </a:solidFill>
              <a:latin typeface="Verdana" pitchFamily="34" charset="0"/>
            </a:endParaRP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a:t>
            </a:r>
            <a:r>
              <a:rPr lang="en-US" b="1" dirty="0" smtClean="0">
                <a:solidFill>
                  <a:srgbClr val="482400"/>
                </a:solidFill>
                <a:latin typeface="Verdana" pitchFamily="34" charset="0"/>
              </a:rPr>
              <a:t>xx%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Hershey </a:t>
            </a:r>
            <a:r>
              <a:rPr lang="en-US" sz="1400" dirty="0" smtClean="0">
                <a:solidFill>
                  <a:srgbClr val="482400"/>
                </a:solidFill>
                <a:latin typeface="Verdana" pitchFamily="34" charset="0"/>
              </a:rPr>
              <a:t>(orig.)</a:t>
            </a:r>
            <a:r>
              <a:rPr lang="en-US" sz="2400" b="1" dirty="0" smtClean="0">
                <a:solidFill>
                  <a:srgbClr val="482400"/>
                </a:solidFill>
                <a:latin typeface="Verdana" pitchFamily="34" charset="0"/>
              </a:rPr>
              <a:t> 	</a:t>
            </a:r>
            <a:r>
              <a:rPr lang="en-US" b="1" dirty="0" smtClean="0">
                <a:solidFill>
                  <a:srgbClr val="482400"/>
                </a:solidFill>
                <a:latin typeface="Verdana" pitchFamily="34" charset="0"/>
              </a:rPr>
              <a:t>10%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Nestle		</a:t>
            </a:r>
            <a:r>
              <a:rPr lang="en-US" b="1" dirty="0" smtClean="0">
                <a:solidFill>
                  <a:srgbClr val="482400"/>
                </a:solidFill>
                <a:latin typeface="Verdana" pitchFamily="34" charset="0"/>
              </a:rPr>
              <a:t>10%   cacao</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3" cstate="print"/>
          <a:srcRect/>
          <a:stretch>
            <a:fillRect/>
          </a:stretch>
        </p:blipFill>
        <p:spPr bwMode="auto">
          <a:xfrm>
            <a:off x="460375" y="306388"/>
            <a:ext cx="8226425" cy="6170612"/>
          </a:xfrm>
          <a:prstGeom prst="rect">
            <a:avLst/>
          </a:prstGeom>
          <a:noFill/>
          <a:ln w="9525">
            <a:noFill/>
            <a:miter lim="800000"/>
            <a:headEnd/>
            <a:tailEnd/>
          </a:ln>
        </p:spPr>
      </p:pic>
      <p:sp>
        <p:nvSpPr>
          <p:cNvPr id="136195" name="Text Box 4"/>
          <p:cNvSpPr txBox="1">
            <a:spLocks noChangeArrowheads="1"/>
          </p:cNvSpPr>
          <p:nvPr/>
        </p:nvSpPr>
        <p:spPr bwMode="auto">
          <a:xfrm>
            <a:off x="2841625" y="6553200"/>
            <a:ext cx="3459163" cy="274638"/>
          </a:xfrm>
          <a:prstGeom prst="rect">
            <a:avLst/>
          </a:prstGeom>
          <a:noFill/>
          <a:ln w="9525">
            <a:noFill/>
            <a:miter lim="800000"/>
            <a:headEnd/>
            <a:tailEnd/>
          </a:ln>
        </p:spPr>
        <p:txBody>
          <a:bodyPr wrap="none">
            <a:spAutoFit/>
          </a:bodyPr>
          <a:lstStyle/>
          <a:p>
            <a:r>
              <a:rPr lang="en-US" b="0">
                <a:solidFill>
                  <a:schemeClr val="bg1"/>
                </a:solidFill>
                <a:hlinkClick r:id="rId4"/>
              </a:rPr>
              <a:t>www.mrkland.com/fun/xocoatl/barlist.htm</a:t>
            </a:r>
            <a:endParaRPr lang="en-US" b="0">
              <a:solidFill>
                <a:schemeClr val="bg1"/>
              </a:solidFill>
            </a:endParaRP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951038" y="6521450"/>
            <a:ext cx="5243512" cy="336550"/>
          </a:xfrm>
          <a:prstGeom prst="rect">
            <a:avLst/>
          </a:prstGeom>
          <a:noFill/>
          <a:ln w="9525">
            <a:noFill/>
            <a:miter lim="800000"/>
            <a:headEnd/>
            <a:tailEnd/>
          </a:ln>
        </p:spPr>
        <p:txBody>
          <a:bodyPr wrap="none">
            <a:spAutoFit/>
          </a:bodyPr>
          <a:lstStyle/>
          <a:p>
            <a:r>
              <a:rPr lang="en-US" sz="1600" b="0">
                <a:solidFill>
                  <a:schemeClr val="bg1"/>
                </a:solidFill>
                <a:hlinkClick r:id="rId3"/>
              </a:rPr>
              <a:t>http://www.mrkland.com/fun/xocoatl/barlist.htm</a:t>
            </a:r>
            <a:endParaRPr lang="en-US" sz="1600" b="0">
              <a:solidFill>
                <a:schemeClr val="bg1"/>
              </a:solidFill>
            </a:endParaRPr>
          </a:p>
        </p:txBody>
      </p:sp>
      <p:sp>
        <p:nvSpPr>
          <p:cNvPr id="137219" name="Rectangle 3"/>
          <p:cNvSpPr>
            <a:spLocks noChangeArrowheads="1"/>
          </p:cNvSpPr>
          <p:nvPr/>
        </p:nvSpPr>
        <p:spPr bwMode="auto">
          <a:xfrm>
            <a:off x="1371600" y="1155700"/>
            <a:ext cx="6438900" cy="5262979"/>
          </a:xfrm>
          <a:prstGeom prst="rect">
            <a:avLst/>
          </a:prstGeom>
          <a:noFill/>
          <a:ln w="9525">
            <a:noFill/>
            <a:miter lim="800000"/>
            <a:headEnd/>
            <a:tailEnd/>
          </a:ln>
        </p:spPr>
        <p:txBody>
          <a:bodyPr>
            <a:spAutoFit/>
          </a:bodyPr>
          <a:lstStyle/>
          <a:p>
            <a:pPr>
              <a:lnSpc>
                <a:spcPct val="120000"/>
              </a:lnSpc>
              <a:spcBef>
                <a:spcPct val="0"/>
              </a:spcBef>
            </a:pPr>
            <a:r>
              <a:rPr lang="en-US" sz="4000" dirty="0" smtClean="0">
                <a:solidFill>
                  <a:schemeClr val="bg1"/>
                </a:solidFill>
                <a:latin typeface="Georgia" pitchFamily="18" charset="0"/>
              </a:rPr>
              <a:t>REM:</a:t>
            </a:r>
          </a:p>
          <a:p>
            <a:pPr>
              <a:lnSpc>
                <a:spcPct val="120000"/>
              </a:lnSpc>
              <a:spcBef>
                <a:spcPct val="0"/>
              </a:spcBef>
            </a:pPr>
            <a:r>
              <a:rPr lang="en-US" sz="4000" dirty="0" smtClean="0">
                <a:solidFill>
                  <a:schemeClr val="bg1"/>
                </a:solidFill>
                <a:latin typeface="Georgia" pitchFamily="18" charset="0"/>
              </a:rPr>
              <a:t>“Anything </a:t>
            </a:r>
            <a:r>
              <a:rPr lang="en-US" sz="4000" dirty="0">
                <a:solidFill>
                  <a:schemeClr val="bg1"/>
                </a:solidFill>
                <a:latin typeface="Georgia" pitchFamily="18" charset="0"/>
              </a:rPr>
              <a:t>can be called </a:t>
            </a:r>
            <a:r>
              <a:rPr lang="en-US" sz="4000" i="1" dirty="0">
                <a:solidFill>
                  <a:schemeClr val="bg1"/>
                </a:solidFill>
                <a:latin typeface="Georgia" pitchFamily="18" charset="0"/>
              </a:rPr>
              <a:t>Chocolate</a:t>
            </a:r>
            <a:r>
              <a:rPr lang="en-US" sz="4000" dirty="0">
                <a:solidFill>
                  <a:schemeClr val="bg1"/>
                </a:solidFill>
                <a:latin typeface="Georgia" pitchFamily="18" charset="0"/>
              </a:rPr>
              <a:t> in the EU, as long as it contains at least 1% Chocolate. </a:t>
            </a:r>
          </a:p>
          <a:p>
            <a:pPr>
              <a:lnSpc>
                <a:spcPct val="120000"/>
              </a:lnSpc>
              <a:spcBef>
                <a:spcPct val="0"/>
              </a:spcBef>
            </a:pPr>
            <a:r>
              <a:rPr lang="en-US" sz="4000" dirty="0">
                <a:solidFill>
                  <a:schemeClr val="bg1"/>
                </a:solidFill>
                <a:latin typeface="Georgia" pitchFamily="18" charset="0"/>
              </a:rPr>
              <a:t>In the USA the FDA minimum is 10%.”</a:t>
            </a:r>
            <a:endParaRPr lang="en-US" sz="4000" dirty="0">
              <a:solidFill>
                <a:schemeClr val="bg1"/>
              </a:solidFill>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38243" name="Rectangle 3"/>
          <p:cNvSpPr>
            <a:spLocks noGrp="1" noChangeArrowheads="1"/>
          </p:cNvSpPr>
          <p:nvPr>
            <p:ph type="body" idx="1"/>
          </p:nvPr>
        </p:nvSpPr>
        <p:spPr>
          <a:xfrm>
            <a:off x="1062038" y="2103438"/>
            <a:ext cx="7769225" cy="4640181"/>
          </a:xfrm>
        </p:spPr>
        <p:txBody>
          <a:bodyPr>
            <a:spAutoFit/>
          </a:bodyPr>
          <a:lstStyle/>
          <a:p>
            <a:pPr marL="0" indent="0" eaLnBrk="1" hangingPunct="1">
              <a:lnSpc>
                <a:spcPct val="90000"/>
              </a:lnSpc>
              <a:buFontTx/>
              <a:buNone/>
            </a:pPr>
            <a:r>
              <a:rPr lang="en-US" b="1" dirty="0" smtClean="0">
                <a:solidFill>
                  <a:srgbClr val="482400"/>
                </a:solidFill>
                <a:latin typeface="Verdana" pitchFamily="34" charset="0"/>
              </a:rPr>
              <a:t>The Chocolate Wars</a:t>
            </a:r>
          </a:p>
          <a:p>
            <a:pPr marL="0" indent="0" eaLnBrk="1" hangingPunct="1">
              <a:lnSpc>
                <a:spcPct val="60000"/>
              </a:lnSpc>
              <a:buFontTx/>
              <a:buNone/>
            </a:pPr>
            <a:endParaRPr lang="en-US" sz="3600" b="1" dirty="0" smtClean="0">
              <a:solidFill>
                <a:srgbClr val="482400"/>
              </a:solidFill>
              <a:latin typeface="Verdana" pitchFamily="34" charset="0"/>
            </a:endParaRPr>
          </a:p>
          <a:p>
            <a:pPr marL="0" indent="0" eaLnBrk="1" hangingPunct="1">
              <a:lnSpc>
                <a:spcPct val="90000"/>
              </a:lnSpc>
              <a:buFontTx/>
              <a:buNone/>
            </a:pPr>
            <a:r>
              <a:rPr lang="en-US" sz="2400" b="1" dirty="0" smtClean="0">
                <a:solidFill>
                  <a:srgbClr val="482400"/>
                </a:solidFill>
                <a:latin typeface="Georgia" pitchFamily="18" charset="0"/>
              </a:rPr>
              <a:t>“In 1994 the European Union was establishing Europe-wide food standards. When they came around to Chocolate, Belgium and France and Germany supported the idea of creating a standard that said only something that was in excess of 50% Cacao could be called </a:t>
            </a:r>
            <a:r>
              <a:rPr lang="en-US" sz="2400" b="1" i="1" dirty="0" smtClean="0">
                <a:solidFill>
                  <a:srgbClr val="482400"/>
                </a:solidFill>
                <a:latin typeface="Georgia" pitchFamily="18" charset="0"/>
              </a:rPr>
              <a:t>Chocolate</a:t>
            </a:r>
            <a:r>
              <a:rPr lang="en-US" sz="2400" b="1" dirty="0" smtClean="0">
                <a:solidFill>
                  <a:srgbClr val="482400"/>
                </a:solidFill>
                <a:latin typeface="Georgia" pitchFamily="18" charset="0"/>
              </a:rPr>
              <a:t>. England (home of Cadbury which manufactures tons of candy that contains less than 10% Cacao) opposed the idea</a:t>
            </a:r>
            <a:r>
              <a:rPr lang="en-US" sz="2400" b="1" dirty="0" smtClean="0">
                <a:solidFill>
                  <a:srgbClr val="482400"/>
                </a:solidFill>
                <a:latin typeface="Verdana" pitchFamily="34" charset="0"/>
              </a:rPr>
              <a:t>.”</a:t>
            </a:r>
          </a:p>
          <a:p>
            <a:pPr marL="0" indent="0" eaLnBrk="1" hangingPunct="1">
              <a:lnSpc>
                <a:spcPct val="30000"/>
              </a:lnSpc>
              <a:buFontTx/>
              <a:buNone/>
            </a:pPr>
            <a:endParaRPr lang="en-US" sz="2400" b="1" dirty="0" smtClean="0">
              <a:solidFill>
                <a:srgbClr val="482400"/>
              </a:solidFill>
              <a:latin typeface="Verdana" pitchFamily="34" charset="0"/>
            </a:endParaRPr>
          </a:p>
          <a:p>
            <a:pPr marL="0" indent="0" algn="ctr" eaLnBrk="1" hangingPunct="1">
              <a:lnSpc>
                <a:spcPct val="90000"/>
              </a:lnSpc>
              <a:buFontTx/>
              <a:buNone/>
            </a:pPr>
            <a:r>
              <a:rPr lang="en-US" sz="1600" b="1" dirty="0" smtClean="0">
                <a:solidFill>
                  <a:srgbClr val="482400"/>
                </a:solidFill>
                <a:latin typeface="Verdana" pitchFamily="34" charset="0"/>
              </a:rPr>
              <a:t>	</a:t>
            </a:r>
            <a:r>
              <a:rPr lang="en-US" sz="1600" b="1" dirty="0" smtClean="0">
                <a:solidFill>
                  <a:srgbClr val="482400"/>
                </a:solidFill>
                <a:latin typeface="Verdana" pitchFamily="34" charset="0"/>
                <a:hlinkClick r:id="rId2"/>
              </a:rPr>
              <a:t>www.mrkland.com/fun/xocoatl/bars.htm</a:t>
            </a:r>
            <a:endParaRPr lang="en-US" sz="1600" b="1" dirty="0" smtClean="0">
              <a:solidFill>
                <a:srgbClr val="482400"/>
              </a:solidFill>
              <a:latin typeface="Verdana" pitchFamily="34" charset="0"/>
            </a:endParaRPr>
          </a:p>
          <a:p>
            <a:pPr marL="0" indent="0" eaLnBrk="1" hangingPunct="1">
              <a:lnSpc>
                <a:spcPct val="0"/>
              </a:lnSpc>
              <a:buFontTx/>
              <a:buNone/>
            </a:pPr>
            <a:endParaRPr lang="en-US" sz="2400" b="1" dirty="0" smtClean="0">
              <a:solidFill>
                <a:srgbClr val="482400"/>
              </a:solidFill>
              <a:latin typeface="Verdana"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10243" name="Rectangle 3"/>
          <p:cNvSpPr>
            <a:spLocks noChangeArrowheads="1"/>
          </p:cNvSpPr>
          <p:nvPr/>
        </p:nvSpPr>
        <p:spPr bwMode="auto">
          <a:xfrm>
            <a:off x="814388" y="1315081"/>
            <a:ext cx="7491412" cy="3637919"/>
          </a:xfrm>
          <a:prstGeom prst="rect">
            <a:avLst/>
          </a:prstGeom>
          <a:noFill/>
          <a:ln w="9525">
            <a:noFill/>
            <a:miter lim="800000"/>
            <a:headEnd/>
            <a:tailEnd/>
          </a:ln>
        </p:spPr>
        <p:txBody>
          <a:bodyPr wrap="square">
            <a:spAutoFit/>
          </a:bodyPr>
          <a:lstStyle/>
          <a:p>
            <a:pPr>
              <a:lnSpc>
                <a:spcPct val="160000"/>
              </a:lnSpc>
              <a:spcBef>
                <a:spcPct val="0"/>
              </a:spcBef>
            </a:pPr>
            <a:r>
              <a:rPr lang="en-US" sz="4800" dirty="0" smtClean="0">
                <a:solidFill>
                  <a:schemeClr val="bg1"/>
                </a:solidFill>
                <a:latin typeface="Times" pitchFamily="18" charset="0"/>
              </a:rPr>
              <a:t>First</a:t>
            </a:r>
          </a:p>
          <a:p>
            <a:pPr>
              <a:lnSpc>
                <a:spcPct val="160000"/>
              </a:lnSpc>
              <a:spcBef>
                <a:spcPct val="0"/>
              </a:spcBef>
            </a:pPr>
            <a:r>
              <a:rPr lang="en-US" sz="9600" i="1" dirty="0" smtClean="0">
                <a:solidFill>
                  <a:schemeClr val="bg1"/>
                </a:solidFill>
                <a:latin typeface="Times" pitchFamily="18" charset="0"/>
              </a:rPr>
              <a:t>The News</a:t>
            </a:r>
            <a:endParaRPr lang="en-US" sz="9600" i="1" dirty="0">
              <a:solidFill>
                <a:schemeClr val="bg1"/>
              </a:solidFill>
              <a:latin typeface="Times"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http://news.bbc.co.uk/2/hi/uk_news/scotland/glasgow_and_west/7940393.stm</a:t>
            </a:r>
            <a:endParaRPr lang="en-US" b="0" dirty="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914400" y="1153465"/>
            <a:ext cx="7315200" cy="486633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2800" dirty="0" smtClean="0">
                <a:solidFill>
                  <a:srgbClr val="482400"/>
                </a:solidFill>
              </a:rPr>
              <a:t>Fig. 1.2. Four Generic Types of Cultures </a:t>
            </a:r>
            <a:r>
              <a:rPr lang="en-US" sz="2400" dirty="0" smtClean="0">
                <a:solidFill>
                  <a:srgbClr val="482400"/>
                </a:solidFill>
              </a:rPr>
              <a:t>(p. 15)</a:t>
            </a:r>
          </a:p>
        </p:txBody>
      </p:sp>
      <p:graphicFrame>
        <p:nvGraphicFramePr>
          <p:cNvPr id="302083" name="Group 3"/>
          <p:cNvGraphicFramePr>
            <a:graphicFrameLocks noGrp="1"/>
          </p:cNvGraphicFramePr>
          <p:nvPr>
            <p:ph type="tbl" idx="1"/>
          </p:nvPr>
        </p:nvGraphicFramePr>
        <p:xfrm>
          <a:off x="1062038" y="2193925"/>
          <a:ext cx="7842250" cy="4285488"/>
        </p:xfrm>
        <a:graphic>
          <a:graphicData uri="http://schemas.openxmlformats.org/drawingml/2006/table">
            <a:tbl>
              <a:tblPr/>
              <a:tblGrid>
                <a:gridCol w="1528762"/>
                <a:gridCol w="1524000"/>
                <a:gridCol w="2286000"/>
                <a:gridCol w="2503488"/>
              </a:tblGrid>
              <a:tr h="442913">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482400"/>
                          </a:solidFill>
                          <a:effectLst/>
                          <a:latin typeface="Times New Roman" pitchFamily="18" charset="0"/>
                        </a:rPr>
                        <a:t>POWER DISTANCE</a:t>
                      </a:r>
                      <a:endParaRPr kumimoji="0" lang="en-US" sz="2000" b="0" i="0" u="none" strike="noStrike" cap="none" normalizeH="0" baseline="0" dirty="0" smtClean="0">
                        <a:ln>
                          <a:noFill/>
                        </a:ln>
                        <a:solidFill>
                          <a:srgbClr val="4824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4824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                    INDIVIDUALISM</a:t>
                      </a:r>
                      <a:r>
                        <a:rPr kumimoji="0" lang="en-US" sz="2800" b="0" i="0" u="none" strike="noStrike" cap="none" normalizeH="0" baseline="0" smtClean="0">
                          <a:ln>
                            <a:noFill/>
                          </a:ln>
                          <a:solidFill>
                            <a:srgbClr val="482400"/>
                          </a:solidFill>
                          <a:effectLst/>
                          <a:latin typeface="Times New Roman" pitchFamily="18" charset="0"/>
                        </a:rPr>
                        <a:t>   </a:t>
                      </a:r>
                      <a:r>
                        <a:rPr kumimoji="0" lang="en-US" sz="2000" b="1" i="0" u="none" strike="noStrike" cap="none" normalizeH="0" baseline="0" smtClean="0">
                          <a:ln>
                            <a:noFill/>
                          </a:ln>
                          <a:solidFill>
                            <a:srgbClr val="482400"/>
                          </a:solidFill>
                          <a:effectLst/>
                          <a:latin typeface="Times New Roman" pitchFamily="18" charset="0"/>
                        </a:rPr>
                        <a:t>COLLECTIVISM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27113">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(horizontal)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482400"/>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High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482400"/>
                          </a:solidFill>
                          <a:effectLst/>
                          <a:latin typeface="Times New Roman" pitchFamily="18" charset="0"/>
                        </a:rPr>
                        <a:t>(vertical)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Equality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Matching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(interval)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4824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Community Sharing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(nominal)</a:t>
                      </a:r>
                      <a:r>
                        <a:rPr kumimoji="0" lang="en-US" sz="2800" b="0" i="0" u="none" strike="noStrike" cap="none" normalizeH="0" baseline="0" smtClean="0">
                          <a:ln>
                            <a:noFill/>
                          </a:ln>
                          <a:solidFill>
                            <a:srgbClr val="4824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Market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482400"/>
                          </a:solidFill>
                          <a:effectLst/>
                          <a:latin typeface="Times New Roman" pitchFamily="18" charset="0"/>
                        </a:rPr>
                        <a:t>Pricing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482400"/>
                          </a:solidFill>
                          <a:effectLst/>
                          <a:latin typeface="Times New Roman" pitchFamily="18" charset="0"/>
                        </a:rPr>
                        <a:t>(ratio)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482400"/>
                          </a:solidFill>
                          <a:effectLst/>
                          <a:latin typeface="Times New Roman" pitchFamily="18" charset="0"/>
                        </a:rPr>
                        <a:t>Authority Ranking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482400"/>
                          </a:solidFill>
                          <a:effectLst/>
                          <a:latin typeface="Times New Roman" pitchFamily="18" charset="0"/>
                        </a:rPr>
                        <a:t>(ordinal)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p:cNvPicPr>
            <a:picLocks noChangeAspect="1" noChangeArrowheads="1"/>
          </p:cNvPicPr>
          <p:nvPr/>
        </p:nvPicPr>
        <p:blipFill>
          <a:blip r:embed="rId2" cstate="print"/>
          <a:srcRect/>
          <a:stretch>
            <a:fillRect/>
          </a:stretch>
        </p:blipFill>
        <p:spPr bwMode="auto">
          <a:xfrm>
            <a:off x="1295400" y="685800"/>
            <a:ext cx="7313613" cy="5484813"/>
          </a:xfrm>
          <a:prstGeom prst="rect">
            <a:avLst/>
          </a:prstGeom>
          <a:noFill/>
          <a:ln w="9525">
            <a:noFill/>
            <a:miter lim="800000"/>
            <a:headEnd/>
            <a:tailEnd/>
          </a:ln>
        </p:spPr>
      </p:pic>
      <p:sp>
        <p:nvSpPr>
          <p:cNvPr id="140291" name="Rectangle 5"/>
          <p:cNvSpPr>
            <a:spLocks noChangeArrowheads="1"/>
          </p:cNvSpPr>
          <p:nvPr/>
        </p:nvSpPr>
        <p:spPr bwMode="auto">
          <a:xfrm>
            <a:off x="3163888" y="6415088"/>
            <a:ext cx="3617912" cy="214312"/>
          </a:xfrm>
          <a:prstGeom prst="rect">
            <a:avLst/>
          </a:prstGeom>
          <a:noFill/>
          <a:ln w="9525">
            <a:noFill/>
            <a:miter lim="800000"/>
            <a:headEnd/>
            <a:tailEnd/>
          </a:ln>
        </p:spPr>
        <p:txBody>
          <a:bodyPr wrap="none">
            <a:spAutoFit/>
          </a:bodyPr>
          <a:lstStyle/>
          <a:p>
            <a:r>
              <a:rPr lang="en-US" sz="800" b="0">
                <a:solidFill>
                  <a:srgbClr val="000000"/>
                </a:solidFill>
                <a:latin typeface="Arial" charset="0"/>
                <a:hlinkClick r:id="rId3"/>
              </a:rPr>
              <a:t>http://www.parade.com/articles/editions/2006/edition_11-12-2006/Chocolate</a:t>
            </a:r>
            <a:endParaRPr lang="en-US" sz="800" b="0">
              <a:solidFill>
                <a:srgbClr val="000000"/>
              </a:solidFill>
              <a:latin typeface="Arial" charset="0"/>
            </a:endParaRPr>
          </a:p>
        </p:txBody>
      </p:sp>
      <p:sp>
        <p:nvSpPr>
          <p:cNvPr id="326662" name="Oval 6"/>
          <p:cNvSpPr>
            <a:spLocks noChangeArrowheads="1"/>
          </p:cNvSpPr>
          <p:nvPr/>
        </p:nvSpPr>
        <p:spPr bwMode="auto">
          <a:xfrm>
            <a:off x="1905000" y="3810000"/>
            <a:ext cx="3048000" cy="12954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
        <p:nvSpPr>
          <p:cNvPr id="326663" name="Oval 7"/>
          <p:cNvSpPr>
            <a:spLocks noChangeArrowheads="1"/>
          </p:cNvSpPr>
          <p:nvPr/>
        </p:nvSpPr>
        <p:spPr bwMode="auto">
          <a:xfrm>
            <a:off x="2200275" y="3114675"/>
            <a:ext cx="1828800" cy="609600"/>
          </a:xfrm>
          <a:prstGeom prst="ellipse">
            <a:avLst/>
          </a:prstGeom>
          <a:noFill/>
          <a:ln w="76200">
            <a:solidFill>
              <a:srgbClr val="895623"/>
            </a:solidFill>
            <a:round/>
            <a:headEnd/>
            <a:tailEnd/>
          </a:ln>
        </p:spPr>
        <p:txBody>
          <a:bodyPr wrap="none" anchor="ctr"/>
          <a:lstStyle/>
          <a:p>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663"/>
                                        </p:tgtEl>
                                        <p:attrNameLst>
                                          <p:attrName>style.visibility</p:attrName>
                                        </p:attrNameLst>
                                      </p:cBhvr>
                                      <p:to>
                                        <p:strVal val="visible"/>
                                      </p:to>
                                    </p:set>
                                  </p:childTnLst>
                                  <p:subTnLst>
                                    <p:set>
                                      <p:cBhvr override="childStyle">
                                        <p:cTn dur="1" fill="hold" display="0" masterRel="nextClick" afterEffect="1"/>
                                        <p:tgtEl>
                                          <p:spTgt spid="32666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6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2" grpId="0" animBg="1"/>
      <p:bldP spid="326663"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1314" name="Text Box 3"/>
          <p:cNvSpPr txBox="1">
            <a:spLocks noChangeArrowheads="1"/>
          </p:cNvSpPr>
          <p:nvPr/>
        </p:nvSpPr>
        <p:spPr bwMode="auto">
          <a:xfrm>
            <a:off x="3140075" y="6572250"/>
            <a:ext cx="3133725" cy="274638"/>
          </a:xfrm>
          <a:prstGeom prst="rect">
            <a:avLst/>
          </a:prstGeom>
          <a:noFill/>
          <a:ln w="9525">
            <a:noFill/>
            <a:miter lim="800000"/>
            <a:headEnd/>
            <a:tailEnd/>
          </a:ln>
        </p:spPr>
        <p:txBody>
          <a:bodyPr wrap="none">
            <a:spAutoFit/>
          </a:bodyPr>
          <a:lstStyle/>
          <a:p>
            <a:pPr>
              <a:spcBef>
                <a:spcPct val="0"/>
              </a:spcBef>
            </a:pPr>
            <a:r>
              <a:rPr lang="en-US" b="0">
                <a:solidFill>
                  <a:srgbClr val="003300"/>
                </a:solidFill>
                <a:hlinkClick r:id="rId3"/>
              </a:rPr>
              <a:t>http://www.thehersheycompany.com/</a:t>
            </a:r>
            <a:endParaRPr lang="en-US" b="0">
              <a:solidFill>
                <a:srgbClr val="003300"/>
              </a:solidFill>
            </a:endParaRPr>
          </a:p>
        </p:txBody>
      </p:sp>
      <p:pic>
        <p:nvPicPr>
          <p:cNvPr id="141315" name="Picture 16"/>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8961" name="Oval 17"/>
          <p:cNvSpPr>
            <a:spLocks noChangeArrowheads="1"/>
          </p:cNvSpPr>
          <p:nvPr/>
        </p:nvSpPr>
        <p:spPr bwMode="auto">
          <a:xfrm>
            <a:off x="3200400" y="2000250"/>
            <a:ext cx="4038600" cy="13716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1"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2338" name="Text Box 3"/>
          <p:cNvSpPr txBox="1">
            <a:spLocks noChangeArrowheads="1"/>
          </p:cNvSpPr>
          <p:nvPr/>
        </p:nvSpPr>
        <p:spPr bwMode="auto">
          <a:xfrm>
            <a:off x="4433888" y="6521450"/>
            <a:ext cx="546100" cy="336550"/>
          </a:xfrm>
          <a:prstGeom prst="rect">
            <a:avLst/>
          </a:prstGeom>
          <a:noFill/>
          <a:ln w="9525">
            <a:noFill/>
            <a:miter lim="800000"/>
            <a:headEnd/>
            <a:tailEnd/>
          </a:ln>
        </p:spPr>
        <p:txBody>
          <a:bodyPr wrap="none">
            <a:spAutoFit/>
          </a:bodyPr>
          <a:lstStyle/>
          <a:p>
            <a:pPr>
              <a:spcBef>
                <a:spcPct val="0"/>
              </a:spcBef>
            </a:pPr>
            <a:r>
              <a:rPr lang="en-US" sz="1600" b="0">
                <a:solidFill>
                  <a:srgbClr val="003300"/>
                </a:solidFill>
              </a:rPr>
              <a:t>xxx</a:t>
            </a:r>
          </a:p>
        </p:txBody>
      </p:sp>
      <p:sp>
        <p:nvSpPr>
          <p:cNvPr id="142339" name="Text Box 4"/>
          <p:cNvSpPr txBox="1">
            <a:spLocks noChangeArrowheads="1"/>
          </p:cNvSpPr>
          <p:nvPr/>
        </p:nvSpPr>
        <p:spPr bwMode="auto">
          <a:xfrm>
            <a:off x="2659063" y="6572250"/>
            <a:ext cx="4094162" cy="274638"/>
          </a:xfrm>
          <a:prstGeom prst="rect">
            <a:avLst/>
          </a:prstGeom>
          <a:noFill/>
          <a:ln w="9525">
            <a:noFill/>
            <a:miter lim="800000"/>
            <a:headEnd/>
            <a:tailEnd/>
          </a:ln>
        </p:spPr>
        <p:txBody>
          <a:bodyPr wrap="none">
            <a:spAutoFit/>
          </a:bodyPr>
          <a:lstStyle/>
          <a:p>
            <a:pPr>
              <a:spcBef>
                <a:spcPct val="0"/>
              </a:spcBef>
            </a:pPr>
            <a:r>
              <a:rPr lang="en-US" b="0">
                <a:solidFill>
                  <a:srgbClr val="FFFFFF"/>
                </a:solidFill>
                <a:hlinkClick r:id="rId3"/>
              </a:rPr>
              <a:t>http://www.hersheys.com/whatsnew/products.asp</a:t>
            </a:r>
            <a:endParaRPr lang="en-US" b="0">
              <a:solidFill>
                <a:srgbClr val="FFFFFF"/>
              </a:solidFill>
            </a:endParaRPr>
          </a:p>
        </p:txBody>
      </p:sp>
      <p:pic>
        <p:nvPicPr>
          <p:cNvPr id="142340" name="Picture 5"/>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2806" name="Oval 6"/>
          <p:cNvSpPr>
            <a:spLocks noChangeArrowheads="1"/>
          </p:cNvSpPr>
          <p:nvPr/>
        </p:nvSpPr>
        <p:spPr bwMode="auto">
          <a:xfrm>
            <a:off x="3152775" y="1357313"/>
            <a:ext cx="1905000" cy="11430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6" grpId="0" animBg="1"/>
    </p:bld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3265488" y="6573838"/>
            <a:ext cx="2881312" cy="274637"/>
          </a:xfrm>
          <a:prstGeom prst="rect">
            <a:avLst/>
          </a:prstGeom>
          <a:noFill/>
          <a:ln w="9525">
            <a:noFill/>
            <a:miter lim="800000"/>
            <a:headEnd/>
            <a:tailEnd/>
          </a:ln>
        </p:spPr>
        <p:txBody>
          <a:bodyPr wrap="none">
            <a:spAutoFit/>
          </a:bodyPr>
          <a:lstStyle/>
          <a:p>
            <a:pPr>
              <a:spcBef>
                <a:spcPct val="0"/>
              </a:spcBef>
            </a:pPr>
            <a:r>
              <a:rPr lang="en-US" b="0">
                <a:solidFill>
                  <a:schemeClr val="tx2"/>
                </a:solidFill>
                <a:latin typeface="Arial" charset="0"/>
                <a:hlinkClick r:id="rId3"/>
              </a:rPr>
              <a:t>http://www.hersheys.com/cacaoreserve/</a:t>
            </a:r>
            <a:endParaRPr lang="en-US" b="0">
              <a:solidFill>
                <a:schemeClr val="tx2"/>
              </a:solidFill>
              <a:latin typeface="Arial" charset="0"/>
            </a:endParaRPr>
          </a:p>
        </p:txBody>
      </p:sp>
      <p:pic>
        <p:nvPicPr>
          <p:cNvPr id="143363" name="Picture 4"/>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4386" name="Text Box 3"/>
          <p:cNvSpPr txBox="1">
            <a:spLocks noChangeArrowheads="1"/>
          </p:cNvSpPr>
          <p:nvPr/>
        </p:nvSpPr>
        <p:spPr bwMode="auto">
          <a:xfrm>
            <a:off x="2112963" y="6573838"/>
            <a:ext cx="5186362" cy="274637"/>
          </a:xfrm>
          <a:prstGeom prst="rect">
            <a:avLst/>
          </a:prstGeom>
          <a:noFill/>
          <a:ln w="9525">
            <a:noFill/>
            <a:miter lim="800000"/>
            <a:headEnd/>
            <a:tailEnd/>
          </a:ln>
        </p:spPr>
        <p:txBody>
          <a:bodyPr wrap="none">
            <a:spAutoFit/>
          </a:bodyPr>
          <a:lstStyle/>
          <a:p>
            <a:pPr>
              <a:spcBef>
                <a:spcPct val="0"/>
              </a:spcBef>
            </a:pPr>
            <a:r>
              <a:rPr lang="en-US" b="0">
                <a:solidFill>
                  <a:srgbClr val="FFFFFF"/>
                </a:solidFill>
                <a:latin typeface="Arial" charset="0"/>
                <a:hlinkClick r:id="rId3"/>
              </a:rPr>
              <a:t>http://www.thehersheycompany.com/news/release.asp?releaseID=901574</a:t>
            </a:r>
            <a:endParaRPr lang="en-US" b="0">
              <a:solidFill>
                <a:srgbClr val="FFFFFF"/>
              </a:solidFill>
              <a:latin typeface="Arial" charset="0"/>
            </a:endParaRPr>
          </a:p>
        </p:txBody>
      </p:sp>
      <p:pic>
        <p:nvPicPr>
          <p:cNvPr id="144387" name="Picture 4"/>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336901" name="Oval 5"/>
          <p:cNvSpPr>
            <a:spLocks noChangeArrowheads="1"/>
          </p:cNvSpPr>
          <p:nvPr/>
        </p:nvSpPr>
        <p:spPr bwMode="auto">
          <a:xfrm>
            <a:off x="2743200" y="3962400"/>
            <a:ext cx="4953000" cy="1905000"/>
          </a:xfrm>
          <a:prstGeom prst="ellipse">
            <a:avLst/>
          </a:prstGeom>
          <a:noFill/>
          <a:ln w="76200">
            <a:solidFill>
              <a:srgbClr val="895623"/>
            </a:solidFill>
            <a:round/>
            <a:headEnd/>
            <a:tailEnd/>
          </a:ln>
        </p:spPr>
        <p:txBody>
          <a:bodyPr wrap="none" anchor="ctr"/>
          <a:lstStyle/>
          <a:p>
            <a:endParaRPr lang="en-US" sz="3200">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1"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2112963" y="6573838"/>
            <a:ext cx="5186362" cy="274637"/>
          </a:xfrm>
          <a:prstGeom prst="rect">
            <a:avLst/>
          </a:prstGeom>
          <a:solidFill>
            <a:schemeClr val="tx2"/>
          </a:solidFill>
          <a:ln w="9525">
            <a:noFill/>
            <a:miter lim="800000"/>
            <a:headEnd/>
            <a:tailEnd/>
          </a:ln>
        </p:spPr>
        <p:txBody>
          <a:bodyPr wrap="none">
            <a:spAutoFit/>
          </a:bodyPr>
          <a:lstStyle/>
          <a:p>
            <a:pPr>
              <a:spcBef>
                <a:spcPct val="0"/>
              </a:spcBef>
            </a:pPr>
            <a:r>
              <a:rPr lang="en-US" b="0">
                <a:solidFill>
                  <a:schemeClr val="tx2"/>
                </a:solidFill>
                <a:latin typeface="Arial" charset="0"/>
                <a:hlinkClick r:id="rId3"/>
              </a:rPr>
              <a:t>http://www.thehersheycompany.com/news/release.asp?releaseID=901574</a:t>
            </a:r>
            <a:endParaRPr lang="en-US" b="0">
              <a:solidFill>
                <a:schemeClr val="tx2"/>
              </a:solidFill>
              <a:latin typeface="Arial" charset="0"/>
            </a:endParaRPr>
          </a:p>
        </p:txBody>
      </p:sp>
      <p:pic>
        <p:nvPicPr>
          <p:cNvPr id="145411"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5412" name="Rectangle 5"/>
          <p:cNvSpPr>
            <a:spLocks noChangeArrowheads="1"/>
          </p:cNvSpPr>
          <p:nvPr/>
        </p:nvSpPr>
        <p:spPr bwMode="auto">
          <a:xfrm>
            <a:off x="733425" y="596484"/>
            <a:ext cx="7696200" cy="5601533"/>
          </a:xfrm>
          <a:prstGeom prst="rect">
            <a:avLst/>
          </a:prstGeom>
          <a:solidFill>
            <a:schemeClr val="tx2"/>
          </a:solidFill>
          <a:ln w="9525">
            <a:noFill/>
            <a:miter lim="800000"/>
            <a:headEnd/>
            <a:tailEnd/>
          </a:ln>
        </p:spPr>
        <p:txBody>
          <a:bodyPr lIns="457200" tIns="457200" rIns="457200" bIns="457200" anchor="ctr">
            <a:spAutoFit/>
          </a:bodyPr>
          <a:lstStyle/>
          <a:p>
            <a:pPr algn="l"/>
            <a:r>
              <a:rPr lang="en-US" sz="2000" dirty="0">
                <a:solidFill>
                  <a:srgbClr val="482400"/>
                </a:solidFill>
                <a:latin typeface="Arial" charset="0"/>
              </a:rPr>
              <a:t>"Consumers today are searching for new, premium experiences," said Chris Baldwin, Senior Vice President, President, U.S. Commercial Group, The Hershey Company. "Cacao Reserve by Hershey's meets this rapidly growing demand by offering consumers an indulgent chocolate made with carefully chosen, slowly roasted cacao beans, blended with the finest all-natural </a:t>
            </a:r>
            <a:r>
              <a:rPr lang="en-US" sz="2000" dirty="0" smtClean="0">
                <a:solidFill>
                  <a:srgbClr val="482400"/>
                </a:solidFill>
                <a:latin typeface="Arial" charset="0"/>
              </a:rPr>
              <a:t>ingredients. . . ."</a:t>
            </a:r>
            <a:endParaRPr lang="en-US" sz="2000" dirty="0">
              <a:solidFill>
                <a:srgbClr val="482400"/>
              </a:solidFill>
              <a:latin typeface="Arial" charset="0"/>
            </a:endParaRPr>
          </a:p>
          <a:p>
            <a:pPr algn="l"/>
            <a:r>
              <a:rPr lang="en-US" sz="2000" dirty="0" smtClean="0">
                <a:solidFill>
                  <a:srgbClr val="482400"/>
                </a:solidFill>
                <a:latin typeface="Arial" charset="0"/>
              </a:rPr>
              <a:t>“The </a:t>
            </a:r>
            <a:r>
              <a:rPr lang="en-US" sz="2000" dirty="0">
                <a:solidFill>
                  <a:srgbClr val="482400"/>
                </a:solidFill>
                <a:latin typeface="Arial" charset="0"/>
              </a:rPr>
              <a:t>Cacao Reserve by Hershey's line includes a broad range of premium chocolate products that will let consumers explore different subtleties and intensities of chocolate while learning more about the flavors they prefer. Available in single-serve and take-home bars, truffles and drinking cocoa, the initial line of chocolate bars </a:t>
            </a:r>
            <a:r>
              <a:rPr lang="en-US" sz="2000" dirty="0" smtClean="0">
                <a:solidFill>
                  <a:srgbClr val="482400"/>
                </a:solidFill>
                <a:latin typeface="Arial" charset="0"/>
              </a:rPr>
              <a:t>includes. . . .”</a:t>
            </a:r>
            <a:endParaRPr lang="en-US" sz="2000" dirty="0">
              <a:solidFill>
                <a:srgbClr val="482400"/>
              </a:solidFill>
              <a:latin typeface="Arial" charset="0"/>
            </a:endParaRP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2112963" y="6573838"/>
            <a:ext cx="5186362" cy="274637"/>
          </a:xfrm>
          <a:prstGeom prst="rect">
            <a:avLst/>
          </a:prstGeom>
          <a:solidFill>
            <a:srgbClr val="000000"/>
          </a:solidFill>
          <a:ln w="9525">
            <a:noFill/>
            <a:miter lim="800000"/>
            <a:headEnd/>
            <a:tailEnd/>
          </a:ln>
        </p:spPr>
        <p:txBody>
          <a:bodyPr wrap="none">
            <a:spAutoFit/>
          </a:bodyPr>
          <a:lstStyle/>
          <a:p>
            <a:pPr>
              <a:spcBef>
                <a:spcPct val="0"/>
              </a:spcBef>
            </a:pPr>
            <a:r>
              <a:rPr lang="en-US" b="0">
                <a:solidFill>
                  <a:schemeClr val="tx2"/>
                </a:solidFill>
                <a:latin typeface="Arial" charset="0"/>
                <a:hlinkClick r:id="rId3"/>
              </a:rPr>
              <a:t>http://www.thehersheycompany.com/news/release.asp?releaseID=901574</a:t>
            </a:r>
            <a:endParaRPr lang="en-US" b="0">
              <a:solidFill>
                <a:schemeClr val="tx2"/>
              </a:solidFill>
              <a:latin typeface="Arial" charset="0"/>
            </a:endParaRPr>
          </a:p>
        </p:txBody>
      </p:sp>
      <p:pic>
        <p:nvPicPr>
          <p:cNvPr id="14643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6436" name="Rectangle 4"/>
          <p:cNvSpPr>
            <a:spLocks noChangeArrowheads="1"/>
          </p:cNvSpPr>
          <p:nvPr/>
        </p:nvSpPr>
        <p:spPr bwMode="auto">
          <a:xfrm>
            <a:off x="460375" y="76200"/>
            <a:ext cx="8226425" cy="6467475"/>
          </a:xfrm>
          <a:prstGeom prst="rect">
            <a:avLst/>
          </a:prstGeom>
          <a:solidFill>
            <a:schemeClr val="tx2"/>
          </a:solidFill>
          <a:ln w="9525">
            <a:noFill/>
            <a:miter lim="800000"/>
            <a:headEnd/>
            <a:tailEnd/>
          </a:ln>
        </p:spPr>
        <p:txBody>
          <a:bodyPr lIns="457200" tIns="457200" rIns="457200" bIns="457200" anchor="ctr"/>
          <a:lstStyle/>
          <a:p>
            <a:pPr algn="l">
              <a:tabLst>
                <a:tab pos="231775" algn="l"/>
              </a:tabLst>
            </a:pPr>
            <a:r>
              <a:rPr lang="en-US" sz="2400" dirty="0">
                <a:latin typeface="Arial" charset="0"/>
              </a:rPr>
              <a:t>The initial line of Cacao Reserve by Hershey's chocolate bars includes:</a:t>
            </a:r>
          </a:p>
          <a:p>
            <a:pPr algn="l">
              <a:tabLst>
                <a:tab pos="231775" algn="l"/>
              </a:tabLst>
            </a:pPr>
            <a:endParaRPr lang="en-US" sz="2400" dirty="0">
              <a:latin typeface="Arial" charset="0"/>
            </a:endParaRPr>
          </a:p>
          <a:p>
            <a:pPr algn="l">
              <a:tabLst>
                <a:tab pos="231775" algn="l"/>
              </a:tabLst>
            </a:pPr>
            <a:r>
              <a:rPr lang="en-US" sz="2000" dirty="0">
                <a:latin typeface="Arial" charset="0"/>
              </a:rPr>
              <a:t>-- </a:t>
            </a:r>
            <a:r>
              <a:rPr lang="en-US" sz="2000" dirty="0">
                <a:solidFill>
                  <a:srgbClr val="482400"/>
                </a:solidFill>
                <a:latin typeface="Arial" charset="0"/>
              </a:rPr>
              <a:t>Premium</a:t>
            </a:r>
            <a:r>
              <a:rPr lang="en-US" sz="2000" dirty="0">
                <a:latin typeface="Arial" charset="0"/>
              </a:rPr>
              <a:t> Milk (35% cacao): Premium European-style milk 	chocolate with a smooth, velvety texture</a:t>
            </a:r>
          </a:p>
          <a:p>
            <a:pPr algn="l">
              <a:tabLst>
                <a:tab pos="231775" algn="l"/>
              </a:tabLst>
            </a:pPr>
            <a:endParaRPr lang="en-US" sz="2000" dirty="0">
              <a:latin typeface="Arial" charset="0"/>
            </a:endParaRPr>
          </a:p>
          <a:p>
            <a:pPr algn="l">
              <a:tabLst>
                <a:tab pos="231775" algn="l"/>
              </a:tabLst>
            </a:pPr>
            <a:r>
              <a:rPr lang="en-US" sz="2000" dirty="0">
                <a:latin typeface="Arial" charset="0"/>
              </a:rPr>
              <a:t>-- Premium Milk with Hazelnuts (35% cacao): 	Carefully 	chopped, premium- grade hazelnuts for great taste and 	texture</a:t>
            </a:r>
          </a:p>
          <a:p>
            <a:pPr algn="l">
              <a:tabLst>
                <a:tab pos="231775" algn="l"/>
              </a:tabLst>
            </a:pPr>
            <a:r>
              <a:rPr lang="en-US" sz="2000" dirty="0">
                <a:latin typeface="Arial" charset="0"/>
              </a:rPr>
              <a:t> </a:t>
            </a:r>
          </a:p>
          <a:p>
            <a:pPr algn="l">
              <a:tabLst>
                <a:tab pos="231775" algn="l"/>
              </a:tabLst>
            </a:pPr>
            <a:r>
              <a:rPr lang="en-US" sz="2000" dirty="0">
                <a:latin typeface="Arial" charset="0"/>
              </a:rPr>
              <a:t>-- Extra Dark (65% cacao): Slowly roasted beans and 	a higher 	cacao level bring out the rich, indulgent flavor of this 	selection</a:t>
            </a:r>
          </a:p>
          <a:p>
            <a:pPr algn="l">
              <a:tabLst>
                <a:tab pos="231775" algn="l"/>
              </a:tabLst>
            </a:pPr>
            <a:endParaRPr lang="en-US" sz="2000" dirty="0">
              <a:latin typeface="Arial" charset="0"/>
            </a:endParaRPr>
          </a:p>
          <a:p>
            <a:pPr algn="l">
              <a:tabLst>
                <a:tab pos="231775" algn="l"/>
              </a:tabLst>
            </a:pPr>
            <a:r>
              <a:rPr lang="en-US" sz="2000" dirty="0">
                <a:latin typeface="Arial" charset="0"/>
              </a:rPr>
              <a:t>-- Extra Dark with Nibs (65% cacao): Includes "the heart of the 	cacao bean" for crunch and a flavor that is truly unique.</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112963" y="6573838"/>
            <a:ext cx="5186362" cy="274637"/>
          </a:xfrm>
          <a:prstGeom prst="rect">
            <a:avLst/>
          </a:prstGeom>
          <a:solidFill>
            <a:srgbClr val="000000"/>
          </a:solidFill>
          <a:ln w="9525">
            <a:noFill/>
            <a:miter lim="800000"/>
            <a:headEnd/>
            <a:tailEnd/>
          </a:ln>
        </p:spPr>
        <p:txBody>
          <a:bodyPr wrap="none">
            <a:spAutoFit/>
          </a:bodyPr>
          <a:lstStyle/>
          <a:p>
            <a:pPr>
              <a:spcBef>
                <a:spcPct val="0"/>
              </a:spcBef>
            </a:pPr>
            <a:r>
              <a:rPr lang="en-US" b="0">
                <a:solidFill>
                  <a:schemeClr val="tx2"/>
                </a:solidFill>
                <a:latin typeface="Arial" charset="0"/>
                <a:hlinkClick r:id="rId3"/>
              </a:rPr>
              <a:t>http://www.thehersheycompany.com/news/release.asp?releaseID=901574</a:t>
            </a:r>
            <a:endParaRPr lang="en-US" b="0">
              <a:solidFill>
                <a:schemeClr val="tx2"/>
              </a:solidFill>
              <a:latin typeface="Arial" charset="0"/>
            </a:endParaRPr>
          </a:p>
        </p:txBody>
      </p:sp>
      <p:pic>
        <p:nvPicPr>
          <p:cNvPr id="147459"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solidFill>
            <a:schemeClr val="tx2"/>
          </a:solidFill>
          <a:ln w="9525">
            <a:noFill/>
            <a:miter lim="800000"/>
            <a:headEnd/>
            <a:tailEnd/>
          </a:ln>
        </p:spPr>
      </p:pic>
      <p:sp>
        <p:nvSpPr>
          <p:cNvPr id="147460" name="Rectangle 5"/>
          <p:cNvSpPr>
            <a:spLocks noChangeArrowheads="1"/>
          </p:cNvSpPr>
          <p:nvPr/>
        </p:nvSpPr>
        <p:spPr bwMode="auto">
          <a:xfrm>
            <a:off x="457200" y="127000"/>
            <a:ext cx="8226425" cy="6578600"/>
          </a:xfrm>
          <a:prstGeom prst="rect">
            <a:avLst/>
          </a:prstGeom>
          <a:solidFill>
            <a:schemeClr val="tx2"/>
          </a:solidFill>
          <a:ln w="9525">
            <a:noFill/>
            <a:miter lim="800000"/>
            <a:headEnd/>
            <a:tailEnd/>
          </a:ln>
        </p:spPr>
        <p:txBody>
          <a:bodyPr lIns="457200" tIns="457200" rIns="457200" bIns="457200" anchor="ctr"/>
          <a:lstStyle/>
          <a:p>
            <a:pPr algn="l">
              <a:tabLst>
                <a:tab pos="231775" algn="l"/>
              </a:tabLst>
            </a:pPr>
            <a:r>
              <a:rPr lang="en-US" sz="2000" dirty="0">
                <a:solidFill>
                  <a:srgbClr val="482400"/>
                </a:solidFill>
                <a:latin typeface="Arial" charset="0"/>
              </a:rPr>
              <a:t>The line will [also] include four premium chocolate bars made with cacao beans from individual countries of origin. Cacao Reserve by Hershey's Country of Origin bars encourage consumers to explore their different nuances of flavor and aroma. The single origin collection includes:</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Java, Indonesia (32% cacao): Fine milk chocolate, caramel 	taste and a light, tart accent</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Arriba (50% cacao): Dark milk blend with a hint of herbal 	notes</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Santo Domingo (67% cacao): Rich dark chocolate with an 	intriguing wine and spice character</a:t>
            </a:r>
          </a:p>
          <a:p>
            <a:pPr algn="l">
              <a:tabLst>
                <a:tab pos="231775" algn="l"/>
              </a:tabLst>
            </a:pPr>
            <a:endParaRPr lang="en-US" sz="2000" dirty="0">
              <a:solidFill>
                <a:srgbClr val="482400"/>
              </a:solidFill>
              <a:latin typeface="Arial" charset="0"/>
            </a:endParaRPr>
          </a:p>
          <a:p>
            <a:pPr algn="l">
              <a:tabLst>
                <a:tab pos="231775" algn="l"/>
              </a:tabLst>
            </a:pPr>
            <a:r>
              <a:rPr lang="en-US" sz="2000" dirty="0">
                <a:solidFill>
                  <a:srgbClr val="482400"/>
                </a:solidFill>
                <a:latin typeface="Arial" charset="0"/>
              </a:rPr>
              <a:t>-- Sao Tome (70% cacao): A blend of rich aromas and subtle 	spices for a dark, distinct taste</a:t>
            </a:r>
            <a:endParaRPr lang="en-US" sz="2400" dirty="0">
              <a:solidFill>
                <a:srgbClr val="482400"/>
              </a:solidFill>
              <a:latin typeface="Arial" charset="0"/>
            </a:endParaRP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48482" name="Text Box 3"/>
          <p:cNvSpPr txBox="1">
            <a:spLocks noChangeArrowheads="1"/>
          </p:cNvSpPr>
          <p:nvPr/>
        </p:nvSpPr>
        <p:spPr bwMode="auto">
          <a:xfrm>
            <a:off x="2438400" y="6573838"/>
            <a:ext cx="4310063" cy="276225"/>
          </a:xfrm>
          <a:prstGeom prst="rect">
            <a:avLst/>
          </a:prstGeom>
          <a:noFill/>
          <a:ln w="9525">
            <a:noFill/>
            <a:miter lim="800000"/>
            <a:headEnd/>
            <a:tailEnd/>
          </a:ln>
        </p:spPr>
        <p:txBody>
          <a:bodyPr wrap="none">
            <a:spAutoFit/>
          </a:bodyPr>
          <a:lstStyle/>
          <a:p>
            <a:pPr>
              <a:spcBef>
                <a:spcPct val="0"/>
              </a:spcBef>
            </a:pPr>
            <a:r>
              <a:rPr lang="en-US" b="0">
                <a:solidFill>
                  <a:schemeClr val="tx2"/>
                </a:solidFill>
                <a:latin typeface="Arial" charset="0"/>
                <a:hlinkClick r:id="rId3"/>
              </a:rPr>
              <a:t>www.slashfood.com/2007/02/13/russell-stover-goes-upscale/</a:t>
            </a:r>
            <a:endParaRPr lang="en-US" b="0">
              <a:solidFill>
                <a:schemeClr val="tx2"/>
              </a:solidFill>
              <a:latin typeface="Arial" charset="0"/>
            </a:endParaRPr>
          </a:p>
        </p:txBody>
      </p:sp>
      <p:pic>
        <p:nvPicPr>
          <p:cNvPr id="148483" name="Picture 3"/>
          <p:cNvPicPr>
            <a:picLocks noChangeAspect="1" noChangeArrowheads="1"/>
          </p:cNvPicPr>
          <p:nvPr/>
        </p:nvPicPr>
        <p:blipFill>
          <a:blip r:embed="rId4" cstate="print"/>
          <a:srcRect/>
          <a:stretch>
            <a:fillRect/>
          </a:stretch>
        </p:blipFill>
        <p:spPr bwMode="auto">
          <a:xfrm>
            <a:off x="2171700" y="1028700"/>
            <a:ext cx="4762500"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6466701"/>
            <a:ext cx="5455341"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http://news.bbc.co.uk/2/hi/uk_news/scotland/glasgow_and_west/7940393.stm</a:t>
            </a:r>
            <a:endParaRPr lang="en-US" b="0" dirty="0">
              <a:solidFill>
                <a:srgbClr val="FFFFFF"/>
              </a:solidFill>
              <a:latin typeface="Arial" charset="0"/>
            </a:endParaRPr>
          </a:p>
        </p:txBody>
      </p:sp>
      <p:pic>
        <p:nvPicPr>
          <p:cNvPr id="2050" name="Picture 2"/>
          <p:cNvPicPr>
            <a:picLocks noChangeAspect="1" noChangeArrowheads="1"/>
          </p:cNvPicPr>
          <p:nvPr/>
        </p:nvPicPr>
        <p:blipFill>
          <a:blip r:embed="rId4" cstate="print"/>
          <a:srcRect/>
          <a:stretch>
            <a:fillRect/>
          </a:stretch>
        </p:blipFill>
        <p:spPr bwMode="auto">
          <a:xfrm>
            <a:off x="914400" y="1241030"/>
            <a:ext cx="7315200" cy="462637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9506" name="Text Box 3"/>
          <p:cNvSpPr txBox="1">
            <a:spLocks noChangeArrowheads="1"/>
          </p:cNvSpPr>
          <p:nvPr/>
        </p:nvSpPr>
        <p:spPr bwMode="auto">
          <a:xfrm>
            <a:off x="2438400" y="6573838"/>
            <a:ext cx="4310063" cy="276225"/>
          </a:xfrm>
          <a:prstGeom prst="rect">
            <a:avLst/>
          </a:prstGeom>
          <a:noFill/>
          <a:ln w="9525">
            <a:noFill/>
            <a:miter lim="800000"/>
            <a:headEnd/>
            <a:tailEnd/>
          </a:ln>
        </p:spPr>
        <p:txBody>
          <a:bodyPr wrap="none">
            <a:spAutoFit/>
          </a:bodyPr>
          <a:lstStyle/>
          <a:p>
            <a:pPr>
              <a:spcBef>
                <a:spcPct val="0"/>
              </a:spcBef>
            </a:pPr>
            <a:r>
              <a:rPr lang="en-US" b="0">
                <a:solidFill>
                  <a:schemeClr val="tx2"/>
                </a:solidFill>
                <a:latin typeface="Arial" charset="0"/>
                <a:hlinkClick r:id="rId3"/>
              </a:rPr>
              <a:t>www.slashfood.com/2007/02/13/russell-stover-goes-upscale/</a:t>
            </a:r>
            <a:endParaRPr lang="en-US" b="0">
              <a:solidFill>
                <a:schemeClr val="tx2"/>
              </a:solidFill>
              <a:latin typeface="Arial" charset="0"/>
            </a:endParaRPr>
          </a:p>
        </p:txBody>
      </p:sp>
      <p:pic>
        <p:nvPicPr>
          <p:cNvPr id="149507" name="Picture 2"/>
          <p:cNvPicPr>
            <a:picLocks noChangeAspect="1" noChangeArrowheads="1"/>
          </p:cNvPicPr>
          <p:nvPr/>
        </p:nvPicPr>
        <p:blipFill>
          <a:blip r:embed="rId4" cstate="print"/>
          <a:srcRect/>
          <a:stretch>
            <a:fillRect/>
          </a:stretch>
        </p:blipFill>
        <p:spPr bwMode="auto">
          <a:xfrm>
            <a:off x="838200" y="457200"/>
            <a:ext cx="7410450" cy="5943600"/>
          </a:xfrm>
          <a:prstGeom prst="rect">
            <a:avLst/>
          </a:prstGeom>
          <a:noFill/>
          <a:ln w="9525">
            <a:noFill/>
            <a:miter lim="800000"/>
            <a:headEnd/>
            <a:tailEnd/>
          </a:ln>
        </p:spPr>
      </p:pic>
      <p:sp>
        <p:nvSpPr>
          <p:cNvPr id="6" name="TextBox 5"/>
          <p:cNvSpPr txBox="1">
            <a:spLocks noChangeArrowheads="1"/>
          </p:cNvSpPr>
          <p:nvPr/>
        </p:nvSpPr>
        <p:spPr bwMode="auto">
          <a:xfrm>
            <a:off x="1981200" y="3352800"/>
            <a:ext cx="5181600" cy="2235200"/>
          </a:xfrm>
          <a:prstGeom prst="rect">
            <a:avLst/>
          </a:prstGeom>
          <a:solidFill>
            <a:schemeClr val="tx2"/>
          </a:solidFill>
          <a:ln w="9525">
            <a:noFill/>
            <a:miter lim="800000"/>
            <a:headEnd/>
            <a:tailEnd/>
          </a:ln>
        </p:spPr>
        <p:txBody>
          <a:bodyPr>
            <a:spAutoFit/>
          </a:bodyPr>
          <a:lstStyle/>
          <a:p>
            <a:endParaRPr lang="en-US" sz="2400" dirty="0">
              <a:solidFill>
                <a:srgbClr val="482400"/>
              </a:solidFill>
            </a:endParaRPr>
          </a:p>
          <a:p>
            <a:r>
              <a:rPr lang="en-US" sz="2400" dirty="0">
                <a:solidFill>
                  <a:srgbClr val="482400"/>
                </a:solidFill>
              </a:rPr>
              <a:t>Started by the uncle of</a:t>
            </a:r>
          </a:p>
          <a:p>
            <a:r>
              <a:rPr lang="en-US" sz="2400" dirty="0">
                <a:solidFill>
                  <a:srgbClr val="482400"/>
                </a:solidFill>
              </a:rPr>
              <a:t>Duluth Minnesota’s own</a:t>
            </a:r>
          </a:p>
          <a:p>
            <a:r>
              <a:rPr lang="en-US" sz="2400" dirty="0">
                <a:solidFill>
                  <a:srgbClr val="482400"/>
                </a:solidFill>
              </a:rPr>
              <a:t>Russell </a:t>
            </a:r>
            <a:r>
              <a:rPr lang="en-US" sz="2400" dirty="0" smtClean="0">
                <a:solidFill>
                  <a:srgbClr val="482400"/>
                </a:solidFill>
              </a:rPr>
              <a:t>Stover . . .</a:t>
            </a:r>
            <a:endParaRPr lang="en-US" sz="2400" dirty="0">
              <a:solidFill>
                <a:srgbClr val="482400"/>
              </a:solidFill>
            </a:endParaRPr>
          </a:p>
          <a:p>
            <a:endParaRPr lang="en-US" sz="24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1524000" y="6573838"/>
            <a:ext cx="6102350" cy="276225"/>
          </a:xfrm>
          <a:prstGeom prst="rect">
            <a:avLst/>
          </a:prstGeom>
          <a:noFill/>
          <a:ln w="9525">
            <a:noFill/>
            <a:miter lim="800000"/>
            <a:headEnd/>
            <a:tailEnd/>
          </a:ln>
        </p:spPr>
        <p:txBody>
          <a:bodyPr wrap="none">
            <a:spAutoFit/>
          </a:bodyPr>
          <a:lstStyle/>
          <a:p>
            <a:pPr>
              <a:spcBef>
                <a:spcPct val="0"/>
              </a:spcBef>
            </a:pPr>
            <a:r>
              <a:rPr lang="en-US" b="0">
                <a:latin typeface="Arial" charset="0"/>
                <a:hlinkClick r:id="rId3"/>
              </a:rPr>
              <a:t>http://profile.myspace.com/index.cfm?fuseaction=user.viewprofile&amp;friendID=127403281</a:t>
            </a:r>
            <a:endParaRPr lang="en-US" b="0">
              <a:latin typeface="Arial" charset="0"/>
            </a:endParaRPr>
          </a:p>
        </p:txBody>
      </p:sp>
      <p:pic>
        <p:nvPicPr>
          <p:cNvPr id="150531" name="Picture 2"/>
          <p:cNvPicPr>
            <a:picLocks noChangeAspect="1" noChangeArrowheads="1"/>
          </p:cNvPicPr>
          <p:nvPr/>
        </p:nvPicPr>
        <p:blipFill>
          <a:blip r:embed="rId4" cstate="print"/>
          <a:srcRect/>
          <a:stretch>
            <a:fillRect/>
          </a:stretch>
        </p:blipFill>
        <p:spPr bwMode="auto">
          <a:xfrm>
            <a:off x="914400" y="457200"/>
            <a:ext cx="7362825"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151554" name="Text Box 3"/>
          <p:cNvSpPr txBox="1">
            <a:spLocks noChangeArrowheads="1"/>
          </p:cNvSpPr>
          <p:nvPr/>
        </p:nvSpPr>
        <p:spPr bwMode="auto">
          <a:xfrm>
            <a:off x="2844800" y="6573838"/>
            <a:ext cx="3725863" cy="274637"/>
          </a:xfrm>
          <a:prstGeom prst="rect">
            <a:avLst/>
          </a:prstGeom>
          <a:noFill/>
          <a:ln w="9525">
            <a:noFill/>
            <a:miter lim="800000"/>
            <a:headEnd/>
            <a:tailEnd/>
          </a:ln>
        </p:spPr>
        <p:txBody>
          <a:bodyPr wrap="none">
            <a:spAutoFit/>
          </a:bodyPr>
          <a:lstStyle/>
          <a:p>
            <a:pPr>
              <a:spcBef>
                <a:spcPct val="0"/>
              </a:spcBef>
            </a:pPr>
            <a:r>
              <a:rPr lang="en-US" b="0">
                <a:latin typeface="Arial" charset="0"/>
                <a:hlinkClick r:id="rId3"/>
              </a:rPr>
              <a:t>http://www.seventypercent.com/chocop/bars_list.asp</a:t>
            </a:r>
            <a:endParaRPr lang="en-US" b="0">
              <a:latin typeface="Arial" charset="0"/>
            </a:endParaRPr>
          </a:p>
        </p:txBody>
      </p:sp>
      <p:pic>
        <p:nvPicPr>
          <p:cNvPr id="151555" name="Picture 4"/>
          <p:cNvPicPr>
            <a:picLocks noChangeAspect="1" noChangeArrowheads="1"/>
          </p:cNvPicPr>
          <p:nvPr/>
        </p:nvPicPr>
        <p:blipFill>
          <a:blip r:embed="rId4" cstate="print"/>
          <a:srcRect/>
          <a:stretch>
            <a:fillRect/>
          </a:stretch>
        </p:blipFill>
        <p:spPr bwMode="auto">
          <a:xfrm>
            <a:off x="838200" y="685800"/>
            <a:ext cx="7313613"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52579"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a:t>
            </a:r>
          </a:p>
          <a:p>
            <a:pPr marL="1978025" lvl="3" indent="-381000" eaLnBrk="1" hangingPunct="1"/>
            <a:r>
              <a:rPr lang="en-US" sz="2400" b="1" dirty="0" smtClean="0">
                <a:solidFill>
                  <a:srgbClr val="482400"/>
                </a:solidFill>
                <a:latin typeface="Verdana" pitchFamily="34" charset="0"/>
              </a:rPr>
              <a:t>Godiva 		</a:t>
            </a:r>
          </a:p>
          <a:p>
            <a:pPr marL="1978025" lvl="3" indent="-381000" eaLnBrk="1" hangingPunct="1"/>
            <a:r>
              <a:rPr lang="en-US" sz="2400" b="1" dirty="0" smtClean="0">
                <a:solidFill>
                  <a:srgbClr val="482400"/>
                </a:solidFill>
                <a:latin typeface="Verdana" pitchFamily="34" charset="0"/>
              </a:rPr>
              <a:t>Ghirardelli	</a:t>
            </a:r>
          </a:p>
          <a:p>
            <a:pPr marL="1978025" lvl="3" indent="-381000" eaLnBrk="1" hangingPunct="1"/>
            <a:r>
              <a:rPr lang="en-US" sz="2400" b="1" dirty="0" smtClean="0">
                <a:solidFill>
                  <a:srgbClr val="482400"/>
                </a:solidFill>
                <a:latin typeface="Verdana" pitchFamily="34" charset="0"/>
              </a:rPr>
              <a:t>Cadbury		</a:t>
            </a:r>
          </a:p>
          <a:p>
            <a:pPr marL="1978025" lvl="3" indent="-381000" eaLnBrk="1" hangingPunct="1"/>
            <a:r>
              <a:rPr lang="en-US" sz="2400" b="1" dirty="0" smtClean="0">
                <a:solidFill>
                  <a:srgbClr val="482400"/>
                </a:solidFill>
                <a:latin typeface="Verdana" pitchFamily="34" charset="0"/>
              </a:rPr>
              <a:t>Whitman		</a:t>
            </a: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a:t>
            </a:r>
          </a:p>
          <a:p>
            <a:pPr marL="1978025" lvl="3" indent="-381000" eaLnBrk="1" hangingPunct="1"/>
            <a:r>
              <a:rPr lang="en-US" sz="2400" b="1" dirty="0" smtClean="0">
                <a:solidFill>
                  <a:srgbClr val="482400"/>
                </a:solidFill>
                <a:latin typeface="Verdana" pitchFamily="34" charset="0"/>
              </a:rPr>
              <a:t>Hershey </a:t>
            </a:r>
            <a:r>
              <a:rPr lang="en-US" sz="1400" dirty="0" smtClean="0">
                <a:solidFill>
                  <a:srgbClr val="482400"/>
                </a:solidFill>
                <a:latin typeface="Verdana" pitchFamily="34" charset="0"/>
              </a:rPr>
              <a:t>(orig.)</a:t>
            </a:r>
            <a:r>
              <a:rPr lang="en-US" sz="2400" b="1" dirty="0" smtClean="0">
                <a:solidFill>
                  <a:srgbClr val="482400"/>
                </a:solidFill>
                <a:latin typeface="Verdana" pitchFamily="34" charset="0"/>
              </a:rPr>
              <a:t>	</a:t>
            </a:r>
          </a:p>
          <a:p>
            <a:pPr marL="1978025" lvl="3" indent="-381000" eaLnBrk="1" hangingPunct="1"/>
            <a:r>
              <a:rPr lang="en-US" sz="2400" b="1" dirty="0" smtClean="0">
                <a:solidFill>
                  <a:srgbClr val="482400"/>
                </a:solidFill>
                <a:latin typeface="Verdana" pitchFamily="34" charset="0"/>
              </a:rPr>
              <a:t>Nestle		</a:t>
            </a:r>
          </a:p>
        </p:txBody>
      </p:sp>
      <p:sp>
        <p:nvSpPr>
          <p:cNvPr id="152580" name="Rectangle 5"/>
          <p:cNvSpPr>
            <a:spLocks noChangeArrowheads="1"/>
          </p:cNvSpPr>
          <p:nvPr/>
        </p:nvSpPr>
        <p:spPr bwMode="auto">
          <a:xfrm>
            <a:off x="1638300" y="3505200"/>
            <a:ext cx="6438900" cy="823913"/>
          </a:xfrm>
          <a:prstGeom prst="rect">
            <a:avLst/>
          </a:prstGeom>
          <a:solidFill>
            <a:srgbClr val="895623"/>
          </a:solid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summary</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153603"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“Nominal”</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4" name="Rectangle 3"/>
          <p:cNvSpPr>
            <a:spLocks noChangeArrowheads="1"/>
          </p:cNvSpPr>
          <p:nvPr/>
        </p:nvSpPr>
        <p:spPr bwMode="auto">
          <a:xfrm>
            <a:off x="838200" y="3497263"/>
            <a:ext cx="7467600" cy="2751137"/>
          </a:xfrm>
          <a:prstGeom prst="rect">
            <a:avLst/>
          </a:prstGeom>
          <a:noFill/>
          <a:ln w="9525">
            <a:noFill/>
            <a:miter lim="800000"/>
            <a:headEnd/>
            <a:tailEnd/>
          </a:ln>
        </p:spPr>
        <p:txBody>
          <a:bodyPr>
            <a:spAutoFit/>
          </a:bodyPr>
          <a:lstStyle/>
          <a:p>
            <a:pPr marL="231775" indent="-231775" algn="l">
              <a:lnSpc>
                <a:spcPct val="120000"/>
              </a:lnSpc>
              <a:spcBef>
                <a:spcPct val="0"/>
              </a:spcBef>
              <a:buFont typeface="Arial" pitchFamily="34" charset="0"/>
              <a:buChar char="•"/>
              <a:tabLst>
                <a:tab pos="231775" algn="l"/>
              </a:tabLst>
              <a:defRPr/>
            </a:pPr>
            <a:r>
              <a:rPr lang="en-US" sz="2800" dirty="0">
                <a:solidFill>
                  <a:schemeClr val="bg1"/>
                </a:solidFill>
              </a:rPr>
              <a:t> naming something</a:t>
            </a:r>
          </a:p>
          <a:p>
            <a:pPr marL="231775" indent="-231775" algn="l">
              <a:lnSpc>
                <a:spcPct val="120000"/>
              </a:lnSpc>
              <a:spcBef>
                <a:spcPct val="0"/>
              </a:spcBef>
              <a:buFont typeface="Arial" pitchFamily="34" charset="0"/>
              <a:buChar char="•"/>
              <a:tabLst>
                <a:tab pos="231775" algn="l"/>
              </a:tabLst>
              <a:defRPr/>
            </a:pPr>
            <a:endParaRPr lang="en-US" sz="1600" dirty="0">
              <a:solidFill>
                <a:schemeClr val="bg1"/>
              </a:solidFill>
            </a:endParaRPr>
          </a:p>
          <a:p>
            <a:pPr marL="406400" indent="-406400" algn="l">
              <a:lnSpc>
                <a:spcPct val="120000"/>
              </a:lnSpc>
              <a:spcBef>
                <a:spcPct val="0"/>
              </a:spcBef>
              <a:buFont typeface="Arial" pitchFamily="34" charset="0"/>
              <a:buChar char="•"/>
              <a:tabLst>
                <a:tab pos="347663" algn="l"/>
              </a:tabLst>
              <a:defRPr/>
            </a:pPr>
            <a:r>
              <a:rPr lang="en-US" sz="2800" dirty="0">
                <a:solidFill>
                  <a:schemeClr val="bg1"/>
                </a:solidFill>
              </a:rPr>
              <a:t>only names are given to entities</a:t>
            </a:r>
          </a:p>
          <a:p>
            <a:pPr marL="406400" indent="-406400" algn="l">
              <a:lnSpc>
                <a:spcPct val="120000"/>
              </a:lnSpc>
              <a:spcBef>
                <a:spcPct val="0"/>
              </a:spcBef>
              <a:buFont typeface="Arial" pitchFamily="34" charset="0"/>
              <a:buChar char="•"/>
              <a:tabLst>
                <a:tab pos="347663" algn="l"/>
              </a:tabLst>
              <a:defRPr/>
            </a:pPr>
            <a:endParaRPr lang="en-US" sz="1600" dirty="0">
              <a:solidFill>
                <a:schemeClr val="bg1"/>
              </a:solidFill>
            </a:endParaRPr>
          </a:p>
          <a:p>
            <a:pPr marL="406400" indent="-406400" algn="l">
              <a:lnSpc>
                <a:spcPct val="120000"/>
              </a:lnSpc>
              <a:spcBef>
                <a:spcPct val="0"/>
              </a:spcBef>
              <a:buFont typeface="Arial" pitchFamily="34" charset="0"/>
              <a:buChar char="•"/>
              <a:tabLst>
                <a:tab pos="347663" algn="l"/>
              </a:tabLst>
              <a:defRPr/>
            </a:pPr>
            <a:r>
              <a:rPr lang="en-US" sz="2800" dirty="0">
                <a:solidFill>
                  <a:schemeClr val="bg1"/>
                </a:solidFill>
              </a:rPr>
              <a:t>a nominal variable is an item on a list of things</a:t>
            </a: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54627"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a:t>
            </a:r>
          </a:p>
          <a:p>
            <a:pPr marL="1978025" lvl="3" indent="-381000" eaLnBrk="1" hangingPunct="1"/>
            <a:r>
              <a:rPr lang="en-US" sz="2400" b="1" dirty="0" smtClean="0">
                <a:solidFill>
                  <a:srgbClr val="482400"/>
                </a:solidFill>
                <a:latin typeface="Verdana" pitchFamily="34" charset="0"/>
              </a:rPr>
              <a:t>Godiva 		</a:t>
            </a:r>
          </a:p>
          <a:p>
            <a:pPr marL="1978025" lvl="3" indent="-381000" eaLnBrk="1" hangingPunct="1"/>
            <a:r>
              <a:rPr lang="en-US" sz="2400" b="1" dirty="0" smtClean="0">
                <a:solidFill>
                  <a:srgbClr val="482400"/>
                </a:solidFill>
                <a:latin typeface="Verdana" pitchFamily="34" charset="0"/>
              </a:rPr>
              <a:t>Ghirardelli	</a:t>
            </a:r>
          </a:p>
          <a:p>
            <a:pPr marL="1978025" lvl="3" indent="-381000" eaLnBrk="1" hangingPunct="1"/>
            <a:r>
              <a:rPr lang="en-US" sz="2400" b="1" dirty="0" smtClean="0">
                <a:solidFill>
                  <a:srgbClr val="482400"/>
                </a:solidFill>
                <a:latin typeface="Verdana" pitchFamily="34" charset="0"/>
              </a:rPr>
              <a:t>Cadbury		</a:t>
            </a:r>
          </a:p>
          <a:p>
            <a:pPr marL="1978025" lvl="3" indent="-381000" eaLnBrk="1" hangingPunct="1"/>
            <a:r>
              <a:rPr lang="en-US" sz="2400" b="1" dirty="0" smtClean="0">
                <a:solidFill>
                  <a:srgbClr val="482400"/>
                </a:solidFill>
                <a:latin typeface="Verdana" pitchFamily="34" charset="0"/>
              </a:rPr>
              <a:t>Whitman		</a:t>
            </a: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a:t>
            </a:r>
          </a:p>
          <a:p>
            <a:pPr marL="1978025" lvl="3" indent="-381000" eaLnBrk="1" hangingPunct="1"/>
            <a:r>
              <a:rPr lang="en-US" sz="2400" b="1" dirty="0" smtClean="0">
                <a:solidFill>
                  <a:srgbClr val="482400"/>
                </a:solidFill>
                <a:latin typeface="Verdana" pitchFamily="34" charset="0"/>
              </a:rPr>
              <a:t>Hershey </a:t>
            </a:r>
            <a:r>
              <a:rPr lang="en-US" sz="1400" dirty="0" smtClean="0">
                <a:solidFill>
                  <a:srgbClr val="482400"/>
                </a:solidFill>
                <a:latin typeface="Verdana" pitchFamily="34" charset="0"/>
              </a:rPr>
              <a:t>(orig.)</a:t>
            </a:r>
            <a:r>
              <a:rPr lang="en-US" sz="2400" b="1" dirty="0" smtClean="0">
                <a:solidFill>
                  <a:srgbClr val="482400"/>
                </a:solidFill>
                <a:latin typeface="Verdana" pitchFamily="34" charset="0"/>
              </a:rPr>
              <a:t>	</a:t>
            </a:r>
          </a:p>
          <a:p>
            <a:pPr marL="1978025" lvl="3" indent="-381000" eaLnBrk="1" hangingPunct="1"/>
            <a:r>
              <a:rPr lang="en-US" sz="2400" b="1" dirty="0" smtClean="0">
                <a:solidFill>
                  <a:srgbClr val="482400"/>
                </a:solidFill>
                <a:latin typeface="Verdana" pitchFamily="34" charset="0"/>
              </a:rPr>
              <a:t>Nestle		</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55651"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a:t>
            </a:r>
          </a:p>
          <a:p>
            <a:pPr marL="1978025" lvl="3" indent="-381000" eaLnBrk="1" hangingPunct="1"/>
            <a:r>
              <a:rPr lang="en-US" sz="2400" b="1" dirty="0" smtClean="0">
                <a:solidFill>
                  <a:srgbClr val="482400"/>
                </a:solidFill>
                <a:latin typeface="Verdana" pitchFamily="34" charset="0"/>
              </a:rPr>
              <a:t>French</a:t>
            </a:r>
          </a:p>
          <a:p>
            <a:pPr marL="1978025" lvl="3" indent="-381000" eaLnBrk="1" hangingPunct="1"/>
            <a:r>
              <a:rPr lang="en-US" sz="2400" b="1" dirty="0" smtClean="0">
                <a:solidFill>
                  <a:srgbClr val="482400"/>
                </a:solidFill>
                <a:latin typeface="Verdana" pitchFamily="34" charset="0"/>
              </a:rPr>
              <a:t>Italian</a:t>
            </a:r>
          </a:p>
          <a:p>
            <a:pPr marL="1978025" lvl="3" indent="-381000" eaLnBrk="1" hangingPunct="1"/>
            <a:r>
              <a:rPr lang="en-US" sz="2400" b="1" dirty="0" smtClean="0">
                <a:solidFill>
                  <a:srgbClr val="482400"/>
                </a:solidFill>
                <a:latin typeface="Verdana" pitchFamily="34" charset="0"/>
              </a:rPr>
              <a:t>Spanish		</a:t>
            </a:r>
          </a:p>
          <a:p>
            <a:pPr marL="1978025" lvl="3" indent="-381000" eaLnBrk="1" hangingPunct="1"/>
            <a:r>
              <a:rPr lang="en-US" sz="2400" b="1" dirty="0" smtClean="0">
                <a:solidFill>
                  <a:srgbClr val="482400"/>
                </a:solidFill>
                <a:latin typeface="Verdana" pitchFamily="34" charset="0"/>
              </a:rPr>
              <a:t>German</a:t>
            </a:r>
          </a:p>
          <a:p>
            <a:pPr marL="1978025" lvl="3" indent="-381000" eaLnBrk="1" hangingPunct="1"/>
            <a:r>
              <a:rPr lang="en-US" sz="2400" b="1" dirty="0" smtClean="0">
                <a:solidFill>
                  <a:srgbClr val="482400"/>
                </a:solidFill>
                <a:latin typeface="Verdana" pitchFamily="34" charset="0"/>
              </a:rPr>
              <a:t>Swiss</a:t>
            </a:r>
          </a:p>
          <a:p>
            <a:pPr marL="1978025" lvl="3" indent="-381000" eaLnBrk="1" hangingPunct="1"/>
            <a:r>
              <a:rPr lang="en-US" sz="2400" b="1" dirty="0" smtClean="0">
                <a:solidFill>
                  <a:srgbClr val="482400"/>
                </a:solidFill>
                <a:latin typeface="Verdana" pitchFamily="34" charset="0"/>
              </a:rPr>
              <a:t>American</a:t>
            </a:r>
          </a:p>
          <a:p>
            <a:pPr marL="1978025" lvl="3" indent="-381000" eaLnBrk="1" hangingPunct="1"/>
            <a:r>
              <a:rPr lang="en-US" sz="2400" b="1" dirty="0" smtClean="0">
                <a:solidFill>
                  <a:srgbClr val="482400"/>
                </a:solidFill>
                <a:latin typeface="Verdana" pitchFamily="34" charset="0"/>
              </a:rPr>
              <a:t>British</a:t>
            </a:r>
          </a:p>
          <a:p>
            <a:pPr marL="1978025" lvl="3" indent="-381000" eaLnBrk="1" hangingPunct="1"/>
            <a:r>
              <a:rPr lang="en-US" sz="2400" b="1" dirty="0" smtClean="0">
                <a:solidFill>
                  <a:srgbClr val="482400"/>
                </a:solidFill>
                <a:latin typeface="Verdana" pitchFamily="34" charset="0"/>
              </a:rPr>
              <a:t>Venezuelan</a:t>
            </a:r>
          </a:p>
          <a:p>
            <a:pPr marL="1978025" lvl="3" indent="-381000" eaLnBrk="1" hangingPunct="1"/>
            <a:r>
              <a:rPr lang="en-US" sz="2400" b="1" dirty="0" smtClean="0">
                <a:solidFill>
                  <a:srgbClr val="482400"/>
                </a:solidFill>
                <a:latin typeface="Verdana" pitchFamily="34" charset="0"/>
              </a:rPr>
              <a:t>Ecuadorian		</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56675" name="Picture 4"/>
          <p:cNvPicPr>
            <a:picLocks noChangeAspect="1" noChangeArrowheads="1"/>
          </p:cNvPicPr>
          <p:nvPr/>
        </p:nvPicPr>
        <p:blipFill>
          <a:blip r:embed="rId4" cstate="print"/>
          <a:srcRect/>
          <a:stretch>
            <a:fillRect/>
          </a:stretch>
        </p:blipFill>
        <p:spPr bwMode="auto">
          <a:xfrm>
            <a:off x="317500" y="228600"/>
            <a:ext cx="8521700" cy="5943600"/>
          </a:xfrm>
          <a:prstGeom prst="rect">
            <a:avLst/>
          </a:prstGeom>
          <a:noFill/>
          <a:ln w="9525">
            <a:noFill/>
            <a:miter lim="800000"/>
            <a:headEnd/>
            <a:tailEnd/>
          </a:ln>
        </p:spPr>
      </p:pic>
      <p:sp>
        <p:nvSpPr>
          <p:cNvPr id="5" name="Left Arrow 4"/>
          <p:cNvSpPr>
            <a:spLocks noChangeArrowheads="1"/>
          </p:cNvSpPr>
          <p:nvPr/>
        </p:nvSpPr>
        <p:spPr bwMode="auto">
          <a:xfrm rot="1155959">
            <a:off x="1035050" y="8239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2800350" y="6583363"/>
            <a:ext cx="3511550"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157699"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“Ordinal”</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157700" name="Rectangle 3"/>
          <p:cNvSpPr>
            <a:spLocks noChangeArrowheads="1"/>
          </p:cNvSpPr>
          <p:nvPr/>
        </p:nvSpPr>
        <p:spPr bwMode="auto">
          <a:xfrm>
            <a:off x="838200" y="3497263"/>
            <a:ext cx="7467600" cy="3213100"/>
          </a:xfrm>
          <a:prstGeom prst="rect">
            <a:avLst/>
          </a:prstGeom>
          <a:noFill/>
          <a:ln w="9525">
            <a:noFill/>
            <a:miter lim="800000"/>
            <a:headEnd/>
            <a:tailEnd/>
          </a:ln>
        </p:spPr>
        <p:txBody>
          <a:bodyPr>
            <a:spAutoFit/>
          </a:bodyPr>
          <a:lstStyle/>
          <a:p>
            <a:pPr marL="231775" lvl="1" indent="-231775" algn="l">
              <a:lnSpc>
                <a:spcPct val="120000"/>
              </a:lnSpc>
              <a:spcBef>
                <a:spcPct val="0"/>
              </a:spcBef>
              <a:buFont typeface="Arial" charset="0"/>
              <a:buChar char="•"/>
              <a:tabLst>
                <a:tab pos="231775" algn="l"/>
              </a:tabLst>
            </a:pPr>
            <a:r>
              <a:rPr lang="en-US" sz="2800">
                <a:solidFill>
                  <a:schemeClr val="bg1"/>
                </a:solidFill>
              </a:rPr>
              <a:t> simply putting things in order</a:t>
            </a:r>
          </a:p>
          <a:p>
            <a:pPr marL="231775" indent="-231775" algn="l">
              <a:lnSpc>
                <a:spcPct val="120000"/>
              </a:lnSpc>
              <a:spcBef>
                <a:spcPct val="0"/>
              </a:spcBef>
              <a:buFont typeface="Arial" charset="0"/>
              <a:buChar char="•"/>
              <a:tabLst>
                <a:tab pos="231775" algn="l"/>
              </a:tabLst>
            </a:pPr>
            <a:endParaRPr lang="en-US" sz="1600">
              <a:solidFill>
                <a:schemeClr val="bg1"/>
              </a:solidFill>
            </a:endParaRPr>
          </a:p>
          <a:p>
            <a:pPr marL="231775" indent="-231775" algn="l">
              <a:lnSpc>
                <a:spcPct val="120000"/>
              </a:lnSpc>
              <a:spcBef>
                <a:spcPct val="0"/>
              </a:spcBef>
              <a:buFont typeface="Arial" charset="0"/>
              <a:buChar char="•"/>
              <a:tabLst>
                <a:tab pos="231775" algn="l"/>
              </a:tabLst>
            </a:pPr>
            <a:r>
              <a:rPr lang="en-US" sz="2800">
                <a:solidFill>
                  <a:schemeClr val="bg1"/>
                </a:solidFill>
              </a:rPr>
              <a:t>“A” may be better than “B”, and “C” better than B, but there is no common unit of measurement</a:t>
            </a:r>
          </a:p>
          <a:p>
            <a:pPr marL="231775" indent="-231775" algn="l">
              <a:lnSpc>
                <a:spcPct val="120000"/>
              </a:lnSpc>
              <a:spcBef>
                <a:spcPct val="0"/>
              </a:spcBef>
              <a:buFont typeface="Arial" charset="0"/>
              <a:buChar char="•"/>
              <a:tabLst>
                <a:tab pos="231775" algn="l"/>
              </a:tabLst>
            </a:pPr>
            <a:endParaRPr lang="en-US" sz="900">
              <a:solidFill>
                <a:schemeClr val="bg1"/>
              </a:solidFill>
            </a:endParaRPr>
          </a:p>
          <a:p>
            <a:pPr marL="231775" lvl="1" indent="-231775" algn="l">
              <a:lnSpc>
                <a:spcPct val="120000"/>
              </a:lnSpc>
              <a:spcBef>
                <a:spcPct val="0"/>
              </a:spcBef>
              <a:buFont typeface="Arial" charset="0"/>
              <a:buChar char="•"/>
              <a:tabLst>
                <a:tab pos="231775" algn="l"/>
              </a:tabLst>
            </a:pPr>
            <a:r>
              <a:rPr lang="en-US" sz="1600">
                <a:solidFill>
                  <a:schemeClr val="bg1"/>
                </a:solidFill>
              </a:rPr>
              <a:t>So “A” may or may not be twice as good as “C”, for example</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58723"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best		</a:t>
            </a:r>
          </a:p>
          <a:p>
            <a:pPr marL="1978025" lvl="3" indent="-381000" eaLnBrk="1" hangingPunct="1"/>
            <a:r>
              <a:rPr lang="en-US" sz="2400" b="1" dirty="0" smtClean="0">
                <a:solidFill>
                  <a:srgbClr val="482400"/>
                </a:solidFill>
                <a:latin typeface="Verdana" pitchFamily="34" charset="0"/>
              </a:rPr>
              <a:t>French		best</a:t>
            </a:r>
          </a:p>
          <a:p>
            <a:pPr marL="1978025" lvl="3" indent="-381000" eaLnBrk="1" hangingPunct="1"/>
            <a:r>
              <a:rPr lang="en-US" sz="2400" b="1" dirty="0" smtClean="0">
                <a:solidFill>
                  <a:srgbClr val="482400"/>
                </a:solidFill>
                <a:latin typeface="Verdana" pitchFamily="34" charset="0"/>
              </a:rPr>
              <a:t>Italian		best</a:t>
            </a:r>
          </a:p>
          <a:p>
            <a:pPr marL="1978025" lvl="3" indent="-381000" eaLnBrk="1" hangingPunct="1"/>
            <a:r>
              <a:rPr lang="en-US" sz="2400" b="1" dirty="0" smtClean="0">
                <a:solidFill>
                  <a:srgbClr val="482400"/>
                </a:solidFill>
                <a:latin typeface="Verdana" pitchFamily="34" charset="0"/>
              </a:rPr>
              <a:t>Spanish		better</a:t>
            </a:r>
          </a:p>
          <a:p>
            <a:pPr marL="1978025" lvl="3" indent="-381000" eaLnBrk="1" hangingPunct="1"/>
            <a:r>
              <a:rPr lang="en-US" sz="2400" b="1" dirty="0" smtClean="0">
                <a:solidFill>
                  <a:srgbClr val="482400"/>
                </a:solidFill>
                <a:latin typeface="Verdana" pitchFamily="34" charset="0"/>
              </a:rPr>
              <a:t>German		better</a:t>
            </a:r>
          </a:p>
          <a:p>
            <a:pPr marL="1978025" lvl="3" indent="-381000" eaLnBrk="1" hangingPunct="1"/>
            <a:r>
              <a:rPr lang="en-US" sz="2400" b="1" dirty="0" smtClean="0">
                <a:solidFill>
                  <a:srgbClr val="482400"/>
                </a:solidFill>
                <a:latin typeface="Verdana" pitchFamily="34" charset="0"/>
              </a:rPr>
              <a:t>Swiss		better</a:t>
            </a:r>
          </a:p>
          <a:p>
            <a:pPr marL="1978025" lvl="3" indent="-381000" eaLnBrk="1" hangingPunct="1"/>
            <a:r>
              <a:rPr lang="en-US" sz="2400" b="1" dirty="0" smtClean="0">
                <a:solidFill>
                  <a:srgbClr val="482400"/>
                </a:solidFill>
                <a:latin typeface="Verdana" pitchFamily="34" charset="0"/>
              </a:rPr>
              <a:t>American		good</a:t>
            </a:r>
          </a:p>
          <a:p>
            <a:pPr marL="1978025" lvl="3" indent="-381000" eaLnBrk="1" hangingPunct="1"/>
            <a:r>
              <a:rPr lang="en-US" sz="2400" b="1" dirty="0" smtClean="0">
                <a:solidFill>
                  <a:srgbClr val="482400"/>
                </a:solidFill>
                <a:latin typeface="Verdana" pitchFamily="34" charset="0"/>
              </a:rPr>
              <a:t>British		good	</a:t>
            </a:r>
          </a:p>
          <a:p>
            <a:pPr marL="1978025" lvl="3" indent="-381000" eaLnBrk="1" hangingPunct="1"/>
            <a:r>
              <a:rPr lang="en-US" sz="2400" b="1" dirty="0" smtClean="0">
                <a:solidFill>
                  <a:srgbClr val="482400"/>
                </a:solidFill>
                <a:latin typeface="Verdana" pitchFamily="34" charset="0"/>
              </a:rPr>
              <a:t>Venezuelan	unknown	</a:t>
            </a:r>
          </a:p>
          <a:p>
            <a:pPr marL="1978025" lvl="3" indent="-381000" eaLnBrk="1" hangingPunct="1"/>
            <a:r>
              <a:rPr lang="en-US" sz="2400" b="1" dirty="0" smtClean="0">
                <a:solidFill>
                  <a:srgbClr val="482400"/>
                </a:solidFill>
                <a:latin typeface="Verdana" pitchFamily="34" charset="0"/>
              </a:rPr>
              <a:t>Ecuadorian	unknown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5910" y="6481215"/>
            <a:ext cx="1489062" cy="276999"/>
          </a:xfrm>
          <a:prstGeom prst="rect">
            <a:avLst/>
          </a:prstGeom>
          <a:noFill/>
          <a:ln w="9525">
            <a:noFill/>
            <a:miter lim="800000"/>
            <a:headEnd/>
            <a:tailEnd/>
          </a:ln>
        </p:spPr>
        <p:txBody>
          <a:bodyPr wrap="none">
            <a:spAutoFit/>
          </a:bodyPr>
          <a:lstStyle/>
          <a:p>
            <a:r>
              <a:rPr lang="en-US" b="0" dirty="0" smtClean="0">
                <a:solidFill>
                  <a:schemeClr val="bg1"/>
                </a:solidFill>
                <a:latin typeface="Arial" charset="0"/>
                <a:hlinkClick r:id="rId3"/>
              </a:rPr>
              <a:t>Foodnavigator.com</a:t>
            </a:r>
            <a:endParaRPr lang="en-US" b="0" dirty="0">
              <a:solidFill>
                <a:schemeClr val="bg1"/>
              </a:solidFill>
              <a:latin typeface="Arial" charset="0"/>
            </a:endParaRPr>
          </a:p>
        </p:txBody>
      </p:sp>
      <p:pic>
        <p:nvPicPr>
          <p:cNvPr id="480258" name="Picture 2"/>
          <p:cNvPicPr>
            <a:picLocks noChangeAspect="1" noChangeArrowheads="1"/>
          </p:cNvPicPr>
          <p:nvPr/>
        </p:nvPicPr>
        <p:blipFill>
          <a:blip r:embed="rId4" cstate="print"/>
          <a:srcRect/>
          <a:stretch>
            <a:fillRect/>
          </a:stretch>
        </p:blipFill>
        <p:spPr bwMode="auto">
          <a:xfrm>
            <a:off x="914400" y="1126114"/>
            <a:ext cx="7315200" cy="4874636"/>
          </a:xfrm>
          <a:prstGeom prst="rect">
            <a:avLst/>
          </a:prstGeom>
          <a:noFill/>
          <a:ln w="9525" cap="flat" cmpd="sng">
            <a:noFill/>
            <a:prstDash val="solid"/>
            <a:miter lim="800000"/>
            <a:headEnd/>
            <a:tailEnd/>
          </a:ln>
          <a:effectLst/>
        </p:spPr>
      </p:pic>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35171" name="Rectangle 3"/>
          <p:cNvSpPr>
            <a:spLocks noGrp="1" noChangeArrowheads="1"/>
          </p:cNvSpPr>
          <p:nvPr>
            <p:ph type="body" idx="1"/>
          </p:nvPr>
        </p:nvSpPr>
        <p:spPr>
          <a:xfrm>
            <a:off x="1062038" y="1600200"/>
            <a:ext cx="7769225" cy="5194300"/>
          </a:xfrm>
        </p:spPr>
        <p:txBody>
          <a:bodyPr>
            <a:spAutoFit/>
          </a:bodyPr>
          <a:lstStyle/>
          <a:p>
            <a:pPr marL="609600" indent="-609600" eaLnBrk="1" hangingPunct="1">
              <a:buFontTx/>
              <a:buNone/>
              <a:defRPr/>
            </a:pPr>
            <a:r>
              <a:rPr lang="en-US" b="1" dirty="0" smtClean="0">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defRPr/>
            </a:pPr>
            <a:endParaRPr lang="en-US" sz="3600" b="1" dirty="0" smtClean="0">
              <a:latin typeface="Verdana" pitchFamily="34" charset="0"/>
            </a:endParaRPr>
          </a:p>
          <a:p>
            <a:pPr marL="1978025" lvl="3" indent="-381000" eaLnBrk="1" hangingPunct="1">
              <a:defRPr/>
            </a:pPr>
            <a:r>
              <a:rPr lang="en-US" sz="2400" b="1" dirty="0" smtClean="0">
                <a:solidFill>
                  <a:schemeClr val="tx2">
                    <a:lumMod val="90000"/>
                    <a:lumOff val="10000"/>
                  </a:schemeClr>
                </a:solidFill>
                <a:latin typeface="Verdana" pitchFamily="34" charset="0"/>
              </a:rPr>
              <a:t>Belgian 		best		</a:t>
            </a:r>
          </a:p>
          <a:p>
            <a:pPr marL="1978025" lvl="3" indent="-381000" eaLnBrk="1" hangingPunct="1">
              <a:defRPr/>
            </a:pPr>
            <a:r>
              <a:rPr lang="en-US" sz="2400" b="1" dirty="0" smtClean="0">
                <a:solidFill>
                  <a:schemeClr val="tx2">
                    <a:lumMod val="90000"/>
                    <a:lumOff val="10000"/>
                  </a:schemeClr>
                </a:solidFill>
                <a:latin typeface="Verdana" pitchFamily="34" charset="0"/>
              </a:rPr>
              <a:t>French		best</a:t>
            </a:r>
          </a:p>
          <a:p>
            <a:pPr marL="1978025" lvl="3" indent="-381000" eaLnBrk="1" hangingPunct="1">
              <a:defRPr/>
            </a:pPr>
            <a:r>
              <a:rPr lang="en-US" sz="2400" b="1" dirty="0" smtClean="0">
                <a:solidFill>
                  <a:schemeClr val="tx2">
                    <a:lumMod val="90000"/>
                    <a:lumOff val="10000"/>
                  </a:schemeClr>
                </a:solidFill>
                <a:latin typeface="Verdana" pitchFamily="34" charset="0"/>
              </a:rPr>
              <a:t>Italian		best</a:t>
            </a:r>
          </a:p>
          <a:p>
            <a:pPr marL="1978025" lvl="3" indent="-381000" eaLnBrk="1" hangingPunct="1">
              <a:defRPr/>
            </a:pPr>
            <a:r>
              <a:rPr lang="en-US" sz="2400" b="1" dirty="0" smtClean="0">
                <a:solidFill>
                  <a:schemeClr val="tx2">
                    <a:lumMod val="50000"/>
                    <a:lumOff val="50000"/>
                  </a:schemeClr>
                </a:solidFill>
                <a:latin typeface="Verdana" pitchFamily="34" charset="0"/>
              </a:rPr>
              <a:t>Spanish		better</a:t>
            </a:r>
          </a:p>
          <a:p>
            <a:pPr marL="1978025" lvl="3" indent="-381000" eaLnBrk="1" hangingPunct="1">
              <a:defRPr/>
            </a:pPr>
            <a:r>
              <a:rPr lang="en-US" sz="2400" b="1" dirty="0" smtClean="0">
                <a:solidFill>
                  <a:schemeClr val="tx2">
                    <a:lumMod val="50000"/>
                    <a:lumOff val="50000"/>
                  </a:schemeClr>
                </a:solidFill>
                <a:latin typeface="Verdana" pitchFamily="34" charset="0"/>
              </a:rPr>
              <a:t>German		better</a:t>
            </a:r>
          </a:p>
          <a:p>
            <a:pPr marL="1978025" lvl="3" indent="-381000" eaLnBrk="1" hangingPunct="1">
              <a:defRPr/>
            </a:pPr>
            <a:r>
              <a:rPr lang="en-US" sz="2400" b="1" dirty="0" smtClean="0">
                <a:solidFill>
                  <a:schemeClr val="tx2">
                    <a:lumMod val="50000"/>
                    <a:lumOff val="50000"/>
                  </a:schemeClr>
                </a:solidFill>
                <a:latin typeface="Verdana" pitchFamily="34" charset="0"/>
              </a:rPr>
              <a:t>Swiss		better</a:t>
            </a:r>
          </a:p>
          <a:p>
            <a:pPr marL="1978025" lvl="3" indent="-381000" eaLnBrk="1" hangingPunct="1">
              <a:defRPr/>
            </a:pPr>
            <a:r>
              <a:rPr lang="en-US" sz="2400" b="1" dirty="0" smtClean="0">
                <a:solidFill>
                  <a:schemeClr val="tx2">
                    <a:lumMod val="25000"/>
                    <a:lumOff val="75000"/>
                  </a:schemeClr>
                </a:solidFill>
                <a:latin typeface="Verdana" pitchFamily="34" charset="0"/>
              </a:rPr>
              <a:t>American		good</a:t>
            </a:r>
          </a:p>
          <a:p>
            <a:pPr marL="1978025" lvl="3" indent="-381000" eaLnBrk="1" hangingPunct="1">
              <a:defRPr/>
            </a:pPr>
            <a:r>
              <a:rPr lang="en-US" sz="2400" b="1" dirty="0" smtClean="0">
                <a:solidFill>
                  <a:schemeClr val="tx2">
                    <a:lumMod val="25000"/>
                    <a:lumOff val="75000"/>
                  </a:schemeClr>
                </a:solidFill>
                <a:latin typeface="Verdana" pitchFamily="34" charset="0"/>
              </a:rPr>
              <a:t>British		good	</a:t>
            </a:r>
          </a:p>
          <a:p>
            <a:pPr marL="1978025" lvl="3" indent="-381000" eaLnBrk="1" hangingPunct="1">
              <a:defRPr/>
            </a:pPr>
            <a:r>
              <a:rPr lang="en-US" sz="2400" b="1" dirty="0" smtClean="0">
                <a:solidFill>
                  <a:schemeClr val="tx2">
                    <a:lumMod val="10000"/>
                    <a:lumOff val="90000"/>
                  </a:schemeClr>
                </a:solidFill>
                <a:latin typeface="Verdana" pitchFamily="34" charset="0"/>
              </a:rPr>
              <a:t>Venezuelan	unknown	</a:t>
            </a:r>
          </a:p>
          <a:p>
            <a:pPr marL="1978025" lvl="3" indent="-381000" eaLnBrk="1" hangingPunct="1">
              <a:defRPr/>
            </a:pPr>
            <a:r>
              <a:rPr lang="en-US" sz="2400" b="1" dirty="0" smtClean="0">
                <a:solidFill>
                  <a:schemeClr val="tx2">
                    <a:lumMod val="10000"/>
                    <a:lumOff val="90000"/>
                  </a:schemeClr>
                </a:solidFill>
                <a:latin typeface="Verdana" pitchFamily="34" charset="0"/>
              </a:rPr>
              <a:t>Ecuadorian	unknown	</a:t>
            </a: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60771"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best</a:t>
            </a:r>
          </a:p>
          <a:p>
            <a:pPr marL="1978025" lvl="3" indent="-381000" eaLnBrk="1" hangingPunct="1"/>
            <a:r>
              <a:rPr lang="en-US" sz="2400" b="1" dirty="0" smtClean="0">
                <a:solidFill>
                  <a:srgbClr val="482400"/>
                </a:solidFill>
                <a:latin typeface="Verdana" pitchFamily="34" charset="0"/>
              </a:rPr>
              <a:t>Godiva 		better</a:t>
            </a:r>
          </a:p>
          <a:p>
            <a:pPr marL="1978025" lvl="3" indent="-381000" eaLnBrk="1" hangingPunct="1"/>
            <a:r>
              <a:rPr lang="en-US" sz="2400" b="1" dirty="0" smtClean="0">
                <a:solidFill>
                  <a:srgbClr val="482400"/>
                </a:solidFill>
                <a:latin typeface="Verdana" pitchFamily="34" charset="0"/>
              </a:rPr>
              <a:t>Ghirardelli	better</a:t>
            </a:r>
          </a:p>
          <a:p>
            <a:pPr marL="1978025" lvl="3" indent="-381000" eaLnBrk="1" hangingPunct="1"/>
            <a:r>
              <a:rPr lang="en-US" sz="2400" b="1" dirty="0" smtClean="0">
                <a:solidFill>
                  <a:srgbClr val="482400"/>
                </a:solidFill>
                <a:latin typeface="Verdana" pitchFamily="34" charset="0"/>
              </a:rPr>
              <a:t>Cadbury		good</a:t>
            </a:r>
          </a:p>
          <a:p>
            <a:pPr marL="1978025" lvl="3" indent="-381000" eaLnBrk="1" hangingPunct="1"/>
            <a:r>
              <a:rPr lang="en-US" sz="2400" b="1" dirty="0" smtClean="0">
                <a:solidFill>
                  <a:srgbClr val="482400"/>
                </a:solidFill>
                <a:latin typeface="Verdana" pitchFamily="34" charset="0"/>
              </a:rPr>
              <a:t>Whitman		good</a:t>
            </a: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good</a:t>
            </a:r>
          </a:p>
          <a:p>
            <a:pPr marL="1978025" lvl="3" indent="-381000" eaLnBrk="1" hangingPunct="1"/>
            <a:r>
              <a:rPr lang="en-US" sz="2400" b="1" dirty="0" smtClean="0">
                <a:solidFill>
                  <a:srgbClr val="482400"/>
                </a:solidFill>
                <a:latin typeface="Verdana" pitchFamily="34" charset="0"/>
              </a:rPr>
              <a:t>Hershey </a:t>
            </a:r>
            <a:r>
              <a:rPr lang="en-US" sz="1400" dirty="0" smtClean="0">
                <a:solidFill>
                  <a:srgbClr val="482400"/>
                </a:solidFill>
                <a:latin typeface="Verdana" pitchFamily="34" charset="0"/>
              </a:rPr>
              <a:t>(orig.)</a:t>
            </a:r>
            <a:r>
              <a:rPr lang="en-US" sz="2400" b="1" dirty="0" smtClean="0">
                <a:solidFill>
                  <a:srgbClr val="482400"/>
                </a:solidFill>
                <a:latin typeface="Verdana" pitchFamily="34" charset="0"/>
              </a:rPr>
              <a:t>	fair</a:t>
            </a:r>
          </a:p>
          <a:p>
            <a:pPr marL="1978025" lvl="3" indent="-381000" eaLnBrk="1" hangingPunct="1"/>
            <a:r>
              <a:rPr lang="en-US" sz="2400" b="1" dirty="0" smtClean="0">
                <a:solidFill>
                  <a:srgbClr val="482400"/>
                </a:solidFill>
                <a:latin typeface="Verdana" pitchFamily="34" charset="0"/>
              </a:rPr>
              <a:t>Nestle		fair</a:t>
            </a: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1795"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15" name="Left Arrow 14"/>
          <p:cNvSpPr>
            <a:spLocks noChangeArrowheads="1"/>
          </p:cNvSpPr>
          <p:nvPr/>
        </p:nvSpPr>
        <p:spPr bwMode="auto">
          <a:xfrm rot="-195576">
            <a:off x="2122488" y="6588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2819"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162820" name="TextBox 4"/>
          <p:cNvSpPr txBox="1">
            <a:spLocks noChangeArrowheads="1"/>
          </p:cNvSpPr>
          <p:nvPr/>
        </p:nvSpPr>
        <p:spPr bwMode="auto">
          <a:xfrm>
            <a:off x="2133600" y="1552575"/>
            <a:ext cx="866775" cy="400050"/>
          </a:xfrm>
          <a:prstGeom prst="rect">
            <a:avLst/>
          </a:prstGeom>
          <a:noFill/>
          <a:ln w="9525">
            <a:noFill/>
            <a:miter lim="800000"/>
            <a:headEnd/>
            <a:tailEnd/>
          </a:ln>
        </p:spPr>
        <p:txBody>
          <a:bodyPr wrap="none">
            <a:spAutoFit/>
          </a:bodyPr>
          <a:lstStyle/>
          <a:p>
            <a:r>
              <a:rPr lang="en-US" sz="2000" dirty="0">
                <a:solidFill>
                  <a:schemeClr val="bg1"/>
                </a:solidFill>
              </a:rPr>
              <a:t>Italy</a:t>
            </a:r>
          </a:p>
        </p:txBody>
      </p:sp>
      <p:sp>
        <p:nvSpPr>
          <p:cNvPr id="162821" name="TextBox 7"/>
          <p:cNvSpPr txBox="1">
            <a:spLocks noChangeArrowheads="1"/>
          </p:cNvSpPr>
          <p:nvPr/>
        </p:nvSpPr>
        <p:spPr bwMode="auto">
          <a:xfrm>
            <a:off x="2133600" y="2114550"/>
            <a:ext cx="1154113" cy="400050"/>
          </a:xfrm>
          <a:prstGeom prst="rect">
            <a:avLst/>
          </a:prstGeom>
          <a:noFill/>
          <a:ln w="9525">
            <a:noFill/>
            <a:miter lim="800000"/>
            <a:headEnd/>
            <a:tailEnd/>
          </a:ln>
        </p:spPr>
        <p:txBody>
          <a:bodyPr wrap="none">
            <a:spAutoFit/>
          </a:bodyPr>
          <a:lstStyle/>
          <a:p>
            <a:r>
              <a:rPr lang="en-US" sz="2000">
                <a:solidFill>
                  <a:schemeClr val="bg1"/>
                </a:solidFill>
              </a:rPr>
              <a:t>France</a:t>
            </a:r>
          </a:p>
        </p:txBody>
      </p:sp>
      <p:sp>
        <p:nvSpPr>
          <p:cNvPr id="162822" name="TextBox 8"/>
          <p:cNvSpPr txBox="1">
            <a:spLocks noChangeArrowheads="1"/>
          </p:cNvSpPr>
          <p:nvPr/>
        </p:nvSpPr>
        <p:spPr bwMode="auto">
          <a:xfrm>
            <a:off x="2122488" y="2605088"/>
            <a:ext cx="1154112" cy="400050"/>
          </a:xfrm>
          <a:prstGeom prst="rect">
            <a:avLst/>
          </a:prstGeom>
          <a:noFill/>
          <a:ln w="9525">
            <a:noFill/>
            <a:miter lim="800000"/>
            <a:headEnd/>
            <a:tailEnd/>
          </a:ln>
        </p:spPr>
        <p:txBody>
          <a:bodyPr wrap="none">
            <a:spAutoFit/>
          </a:bodyPr>
          <a:lstStyle/>
          <a:p>
            <a:r>
              <a:rPr lang="en-US" sz="2000">
                <a:solidFill>
                  <a:schemeClr val="bg1"/>
                </a:solidFill>
              </a:rPr>
              <a:t>France</a:t>
            </a:r>
          </a:p>
        </p:txBody>
      </p:sp>
      <p:sp>
        <p:nvSpPr>
          <p:cNvPr id="162823" name="TextBox 9"/>
          <p:cNvSpPr txBox="1">
            <a:spLocks noChangeArrowheads="1"/>
          </p:cNvSpPr>
          <p:nvPr/>
        </p:nvSpPr>
        <p:spPr bwMode="auto">
          <a:xfrm>
            <a:off x="2133600" y="3108325"/>
            <a:ext cx="1011238" cy="400050"/>
          </a:xfrm>
          <a:prstGeom prst="rect">
            <a:avLst/>
          </a:prstGeom>
          <a:noFill/>
          <a:ln w="9525">
            <a:noFill/>
            <a:miter lim="800000"/>
            <a:headEnd/>
            <a:tailEnd/>
          </a:ln>
        </p:spPr>
        <p:txBody>
          <a:bodyPr wrap="none">
            <a:spAutoFit/>
          </a:bodyPr>
          <a:lstStyle/>
          <a:p>
            <a:r>
              <a:rPr lang="en-US" sz="2000">
                <a:solidFill>
                  <a:schemeClr val="bg1"/>
                </a:solidFill>
              </a:rPr>
              <a:t>Swiss</a:t>
            </a:r>
          </a:p>
        </p:txBody>
      </p:sp>
      <p:sp>
        <p:nvSpPr>
          <p:cNvPr id="162824" name="TextBox 10"/>
          <p:cNvSpPr txBox="1">
            <a:spLocks noChangeArrowheads="1"/>
          </p:cNvSpPr>
          <p:nvPr/>
        </p:nvSpPr>
        <p:spPr bwMode="auto">
          <a:xfrm>
            <a:off x="2133600" y="3581400"/>
            <a:ext cx="866775" cy="400050"/>
          </a:xfrm>
          <a:prstGeom prst="rect">
            <a:avLst/>
          </a:prstGeom>
          <a:noFill/>
          <a:ln w="9525">
            <a:noFill/>
            <a:miter lim="800000"/>
            <a:headEnd/>
            <a:tailEnd/>
          </a:ln>
        </p:spPr>
        <p:txBody>
          <a:bodyPr wrap="none">
            <a:spAutoFit/>
          </a:bodyPr>
          <a:lstStyle/>
          <a:p>
            <a:r>
              <a:rPr lang="en-US" sz="2000">
                <a:solidFill>
                  <a:schemeClr val="bg1"/>
                </a:solidFill>
              </a:rPr>
              <a:t>Italy</a:t>
            </a:r>
          </a:p>
        </p:txBody>
      </p:sp>
      <p:sp>
        <p:nvSpPr>
          <p:cNvPr id="162825" name="TextBox 13"/>
          <p:cNvSpPr txBox="1">
            <a:spLocks noChangeArrowheads="1"/>
          </p:cNvSpPr>
          <p:nvPr/>
        </p:nvSpPr>
        <p:spPr bwMode="auto">
          <a:xfrm>
            <a:off x="2120900" y="4953000"/>
            <a:ext cx="6016625" cy="400050"/>
          </a:xfrm>
          <a:prstGeom prst="rect">
            <a:avLst/>
          </a:prstGeom>
          <a:noFill/>
          <a:ln w="9525">
            <a:noFill/>
            <a:miter lim="800000"/>
            <a:headEnd/>
            <a:tailEnd/>
          </a:ln>
        </p:spPr>
        <p:txBody>
          <a:bodyPr wrap="none">
            <a:spAutoFit/>
          </a:bodyPr>
          <a:lstStyle/>
          <a:p>
            <a:r>
              <a:rPr lang="en-US" sz="2000">
                <a:solidFill>
                  <a:schemeClr val="bg1"/>
                </a:solidFill>
              </a:rPr>
              <a:t>Franco-American, using French methods</a:t>
            </a:r>
          </a:p>
        </p:txBody>
      </p:sp>
      <p:sp>
        <p:nvSpPr>
          <p:cNvPr id="162826" name="TextBox 14"/>
          <p:cNvSpPr txBox="1">
            <a:spLocks noChangeArrowheads="1"/>
          </p:cNvSpPr>
          <p:nvPr/>
        </p:nvSpPr>
        <p:spPr bwMode="auto">
          <a:xfrm>
            <a:off x="2133600" y="5314950"/>
            <a:ext cx="1666875" cy="400050"/>
          </a:xfrm>
          <a:prstGeom prst="rect">
            <a:avLst/>
          </a:prstGeom>
          <a:noFill/>
          <a:ln w="9525">
            <a:noFill/>
            <a:miter lim="800000"/>
            <a:headEnd/>
            <a:tailEnd/>
          </a:ln>
        </p:spPr>
        <p:txBody>
          <a:bodyPr wrap="none">
            <a:spAutoFit/>
          </a:bodyPr>
          <a:lstStyle/>
          <a:p>
            <a:r>
              <a:rPr lang="en-US" sz="2000">
                <a:solidFill>
                  <a:schemeClr val="bg1"/>
                </a:solidFill>
              </a:rPr>
              <a:t>Venezuela</a:t>
            </a:r>
          </a:p>
        </p:txBody>
      </p:sp>
      <p:sp>
        <p:nvSpPr>
          <p:cNvPr id="162827" name="TextBox 15"/>
          <p:cNvSpPr txBox="1">
            <a:spLocks noChangeArrowheads="1"/>
          </p:cNvSpPr>
          <p:nvPr/>
        </p:nvSpPr>
        <p:spPr bwMode="auto">
          <a:xfrm>
            <a:off x="2120900" y="5715000"/>
            <a:ext cx="1666875" cy="400050"/>
          </a:xfrm>
          <a:prstGeom prst="rect">
            <a:avLst/>
          </a:prstGeom>
          <a:noFill/>
          <a:ln w="9525">
            <a:noFill/>
            <a:miter lim="800000"/>
            <a:headEnd/>
            <a:tailEnd/>
          </a:ln>
        </p:spPr>
        <p:txBody>
          <a:bodyPr wrap="none">
            <a:spAutoFit/>
          </a:bodyPr>
          <a:lstStyle/>
          <a:p>
            <a:r>
              <a:rPr lang="en-US" sz="2000">
                <a:solidFill>
                  <a:schemeClr val="bg1"/>
                </a:solidFill>
              </a:rPr>
              <a:t>Venezuela</a:t>
            </a:r>
          </a:p>
        </p:txBody>
      </p:sp>
      <p:sp>
        <p:nvSpPr>
          <p:cNvPr id="162828" name="TextBox 16"/>
          <p:cNvSpPr txBox="1">
            <a:spLocks noChangeArrowheads="1"/>
          </p:cNvSpPr>
          <p:nvPr/>
        </p:nvSpPr>
        <p:spPr bwMode="auto">
          <a:xfrm>
            <a:off x="2133600" y="4019550"/>
            <a:ext cx="1154113" cy="400050"/>
          </a:xfrm>
          <a:prstGeom prst="rect">
            <a:avLst/>
          </a:prstGeom>
          <a:noFill/>
          <a:ln w="9525">
            <a:noFill/>
            <a:miter lim="800000"/>
            <a:headEnd/>
            <a:tailEnd/>
          </a:ln>
        </p:spPr>
        <p:txBody>
          <a:bodyPr wrap="none">
            <a:spAutoFit/>
          </a:bodyPr>
          <a:lstStyle/>
          <a:p>
            <a:r>
              <a:rPr lang="en-US" sz="2000">
                <a:solidFill>
                  <a:schemeClr val="bg1"/>
                </a:solidFill>
              </a:rPr>
              <a:t>France</a:t>
            </a:r>
          </a:p>
        </p:txBody>
      </p:sp>
      <p:sp>
        <p:nvSpPr>
          <p:cNvPr id="162829" name="TextBox 18"/>
          <p:cNvSpPr txBox="1">
            <a:spLocks noChangeArrowheads="1"/>
          </p:cNvSpPr>
          <p:nvPr/>
        </p:nvSpPr>
        <p:spPr bwMode="auto">
          <a:xfrm>
            <a:off x="2133600" y="4495800"/>
            <a:ext cx="1154113" cy="400050"/>
          </a:xfrm>
          <a:prstGeom prst="rect">
            <a:avLst/>
          </a:prstGeom>
          <a:noFill/>
          <a:ln w="9525">
            <a:noFill/>
            <a:miter lim="800000"/>
            <a:headEnd/>
            <a:tailEnd/>
          </a:ln>
        </p:spPr>
        <p:txBody>
          <a:bodyPr wrap="none">
            <a:spAutoFit/>
          </a:bodyPr>
          <a:lstStyle/>
          <a:p>
            <a:r>
              <a:rPr lang="en-US" sz="2000">
                <a:solidFill>
                  <a:schemeClr val="bg1"/>
                </a:solidFill>
              </a:rPr>
              <a:t>France</a:t>
            </a: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63843" name="Rectangle 3"/>
          <p:cNvSpPr>
            <a:spLocks noGrp="1" noChangeArrowheads="1"/>
          </p:cNvSpPr>
          <p:nvPr>
            <p:ph type="body" idx="1"/>
          </p:nvPr>
        </p:nvSpPr>
        <p:spPr>
          <a:xfrm>
            <a:off x="1062038" y="2135188"/>
            <a:ext cx="7769225" cy="4308231"/>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Belgian 		</a:t>
            </a:r>
            <a:r>
              <a:rPr lang="en-US" b="1" dirty="0" smtClean="0">
                <a:solidFill>
                  <a:srgbClr val="482400"/>
                </a:solidFill>
                <a:latin typeface="Verdana" pitchFamily="34" charset="0"/>
              </a:rPr>
              <a:t>70+% cacao</a:t>
            </a:r>
          </a:p>
          <a:p>
            <a:pPr marL="1978025" lvl="3" indent="-381000" eaLnBrk="1" hangingPunct="1"/>
            <a:r>
              <a:rPr lang="en-US" sz="2400" b="1" dirty="0" smtClean="0">
                <a:solidFill>
                  <a:srgbClr val="482400"/>
                </a:solidFill>
                <a:latin typeface="Verdana" pitchFamily="34" charset="0"/>
              </a:rPr>
              <a:t>Godiva 		</a:t>
            </a:r>
            <a:r>
              <a:rPr lang="en-US" b="1" dirty="0" smtClean="0">
                <a:solidFill>
                  <a:srgbClr val="482400"/>
                </a:solidFill>
                <a:latin typeface="Verdana" pitchFamily="34" charset="0"/>
              </a:rPr>
              <a:t>70%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Ghirardelli	</a:t>
            </a:r>
            <a:r>
              <a:rPr lang="en-US" b="1" dirty="0" smtClean="0">
                <a:solidFill>
                  <a:srgbClr val="482400"/>
                </a:solidFill>
                <a:latin typeface="Verdana" pitchFamily="34" charset="0"/>
              </a:rPr>
              <a:t>40%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Cadbury		</a:t>
            </a:r>
            <a:r>
              <a:rPr lang="en-US" b="1" dirty="0" smtClean="0">
                <a:solidFill>
                  <a:srgbClr val="482400"/>
                </a:solidFill>
                <a:latin typeface="Verdana" pitchFamily="34" charset="0"/>
              </a:rPr>
              <a:t>08%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Whitman		</a:t>
            </a:r>
            <a:r>
              <a:rPr lang="en-US" b="1" dirty="0" smtClean="0">
                <a:solidFill>
                  <a:srgbClr val="482400"/>
                </a:solidFill>
                <a:latin typeface="Verdana" pitchFamily="34" charset="0"/>
              </a:rPr>
              <a:t>xx%   cacao</a:t>
            </a:r>
            <a:endParaRPr lang="en-US" sz="2400" b="1" dirty="0" smtClean="0">
              <a:solidFill>
                <a:srgbClr val="482400"/>
              </a:solidFill>
              <a:latin typeface="Verdana" pitchFamily="34" charset="0"/>
            </a:endParaRP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a:t>
            </a:r>
            <a:r>
              <a:rPr lang="en-US" b="1" dirty="0" smtClean="0">
                <a:solidFill>
                  <a:srgbClr val="482400"/>
                </a:solidFill>
                <a:latin typeface="Verdana" pitchFamily="34" charset="0"/>
              </a:rPr>
              <a:t>xx%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Hershey </a:t>
            </a:r>
            <a:r>
              <a:rPr lang="en-US" sz="1400" dirty="0" smtClean="0">
                <a:solidFill>
                  <a:srgbClr val="482400"/>
                </a:solidFill>
                <a:latin typeface="Verdana" pitchFamily="34" charset="0"/>
              </a:rPr>
              <a:t>(orig.)</a:t>
            </a:r>
            <a:r>
              <a:rPr lang="en-US" sz="2400" b="1" dirty="0" smtClean="0">
                <a:solidFill>
                  <a:srgbClr val="482400"/>
                </a:solidFill>
                <a:latin typeface="Verdana" pitchFamily="34" charset="0"/>
              </a:rPr>
              <a:t> 	</a:t>
            </a:r>
            <a:r>
              <a:rPr lang="en-US" b="1" dirty="0" smtClean="0">
                <a:solidFill>
                  <a:srgbClr val="482400"/>
                </a:solidFill>
                <a:latin typeface="Verdana" pitchFamily="34" charset="0"/>
              </a:rPr>
              <a:t>10%   cacao</a:t>
            </a:r>
            <a:endParaRPr lang="en-US" sz="24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Nestle		</a:t>
            </a:r>
            <a:r>
              <a:rPr lang="en-US" b="1" dirty="0" smtClean="0">
                <a:solidFill>
                  <a:srgbClr val="482400"/>
                </a:solidFill>
                <a:latin typeface="Verdana" pitchFamily="34" charset="0"/>
              </a:rPr>
              <a:t>10%   cacao</a:t>
            </a: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4867" name="Picture 2"/>
          <p:cNvPicPr>
            <a:picLocks noChangeAspect="1" noChangeArrowheads="1"/>
          </p:cNvPicPr>
          <p:nvPr/>
        </p:nvPicPr>
        <p:blipFill>
          <a:blip r:embed="rId4" cstate="print"/>
          <a:srcRect/>
          <a:stretch>
            <a:fillRect/>
          </a:stretch>
        </p:blipFill>
        <p:spPr bwMode="auto">
          <a:xfrm>
            <a:off x="928688" y="457200"/>
            <a:ext cx="7377112" cy="5943600"/>
          </a:xfrm>
          <a:prstGeom prst="rect">
            <a:avLst/>
          </a:prstGeom>
          <a:noFill/>
          <a:ln w="9525">
            <a:noFill/>
            <a:miter lim="800000"/>
            <a:headEnd/>
            <a:tailEnd/>
          </a:ln>
        </p:spPr>
      </p:pic>
      <p:sp>
        <p:nvSpPr>
          <p:cNvPr id="6" name="Left Arrow 5"/>
          <p:cNvSpPr>
            <a:spLocks noChangeArrowheads="1"/>
          </p:cNvSpPr>
          <p:nvPr/>
        </p:nvSpPr>
        <p:spPr bwMode="auto">
          <a:xfrm>
            <a:off x="1905000" y="700088"/>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5891" name="Picture 2"/>
          <p:cNvPicPr>
            <a:picLocks noChangeAspect="1" noChangeArrowheads="1"/>
          </p:cNvPicPr>
          <p:nvPr/>
        </p:nvPicPr>
        <p:blipFill>
          <a:blip r:embed="rId4" cstate="print"/>
          <a:srcRect/>
          <a:stretch>
            <a:fillRect/>
          </a:stretch>
        </p:blipFill>
        <p:spPr bwMode="auto">
          <a:xfrm>
            <a:off x="939800" y="457200"/>
            <a:ext cx="7289800" cy="5943600"/>
          </a:xfrm>
          <a:prstGeom prst="rect">
            <a:avLst/>
          </a:prstGeom>
          <a:noFill/>
          <a:ln w="9525">
            <a:noFill/>
            <a:miter lim="800000"/>
            <a:headEnd/>
            <a:tailEnd/>
          </a:ln>
        </p:spPr>
      </p:pic>
      <p:sp>
        <p:nvSpPr>
          <p:cNvPr id="165892" name="Left Arrow 6"/>
          <p:cNvSpPr>
            <a:spLocks noChangeArrowheads="1"/>
          </p:cNvSpPr>
          <p:nvPr/>
        </p:nvSpPr>
        <p:spPr bwMode="auto">
          <a:xfrm rot="-3432203">
            <a:off x="5183188" y="4319588"/>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6915" name="Picture 2"/>
          <p:cNvPicPr>
            <a:picLocks noChangeAspect="1" noChangeArrowheads="1"/>
          </p:cNvPicPr>
          <p:nvPr/>
        </p:nvPicPr>
        <p:blipFill>
          <a:blip r:embed="rId4" cstate="print"/>
          <a:srcRect/>
          <a:stretch>
            <a:fillRect/>
          </a:stretch>
        </p:blipFill>
        <p:spPr bwMode="auto">
          <a:xfrm>
            <a:off x="990600" y="457200"/>
            <a:ext cx="7065963" cy="5943600"/>
          </a:xfrm>
          <a:prstGeom prst="rect">
            <a:avLst/>
          </a:prstGeom>
          <a:noFill/>
          <a:ln w="9525">
            <a:noFill/>
            <a:miter lim="800000"/>
            <a:headEnd/>
            <a:tailEnd/>
          </a:ln>
        </p:spPr>
      </p:pic>
      <p:sp>
        <p:nvSpPr>
          <p:cNvPr id="166916" name="Left Arrow 3"/>
          <p:cNvSpPr>
            <a:spLocks noChangeArrowheads="1"/>
          </p:cNvSpPr>
          <p:nvPr/>
        </p:nvSpPr>
        <p:spPr bwMode="auto">
          <a:xfrm rot="2797822">
            <a:off x="5448300" y="3838575"/>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7939"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167940" name="Left Arrow 3"/>
          <p:cNvSpPr>
            <a:spLocks noChangeArrowheads="1"/>
          </p:cNvSpPr>
          <p:nvPr/>
        </p:nvSpPr>
        <p:spPr bwMode="auto">
          <a:xfrm rot="-3069857">
            <a:off x="5345113" y="3948113"/>
            <a:ext cx="2895600" cy="1219200"/>
          </a:xfrm>
          <a:prstGeom prst="leftArrow">
            <a:avLst>
              <a:gd name="adj1" fmla="val 50000"/>
              <a:gd name="adj2" fmla="val 49996"/>
            </a:avLst>
          </a:prstGeom>
          <a:solidFill>
            <a:schemeClr val="bg1"/>
          </a:solidFill>
          <a:ln w="76200" algn="ctr">
            <a:solidFill>
              <a:srgbClr val="482400"/>
            </a:solidFill>
            <a:round/>
            <a:headEnd/>
            <a:tailEnd/>
          </a:ln>
        </p:spPr>
        <p:txBody>
          <a:bodyPr wrap="none"/>
          <a:lstStyle/>
          <a:p>
            <a:endParaRPr lang="en-US" sz="3200"/>
          </a:p>
        </p:txBody>
      </p:sp>
      <p:sp>
        <p:nvSpPr>
          <p:cNvPr id="6" name="TextBox 5"/>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kern="0" dirty="0">
              <a:solidFill>
                <a:srgbClr val="482400"/>
              </a:solidFill>
            </a:endParaRPr>
          </a:p>
          <a:p>
            <a:pPr fontAlgn="auto">
              <a:spcBef>
                <a:spcPts val="0"/>
              </a:spcBef>
              <a:spcAft>
                <a:spcPts val="0"/>
              </a:spcAft>
              <a:defRPr/>
            </a:pPr>
            <a:r>
              <a:rPr lang="en-US" sz="2400" kern="0" dirty="0">
                <a:solidFill>
                  <a:srgbClr val="482400"/>
                </a:solidFill>
              </a:rPr>
              <a:t>If something was ranked and listed as a 4.5</a:t>
            </a:r>
          </a:p>
          <a:p>
            <a:pPr fontAlgn="auto">
              <a:spcBef>
                <a:spcPts val="0"/>
              </a:spcBef>
              <a:spcAft>
                <a:spcPts val="0"/>
              </a:spcAft>
              <a:defRPr/>
            </a:pPr>
            <a:r>
              <a:rPr lang="en-US" sz="2400" kern="0" dirty="0">
                <a:solidFill>
                  <a:srgbClr val="482400"/>
                </a:solidFill>
              </a:rPr>
              <a:t>would that mean that it was only half as good</a:t>
            </a:r>
          </a:p>
          <a:p>
            <a:pPr fontAlgn="auto">
              <a:spcBef>
                <a:spcPts val="0"/>
              </a:spcBef>
              <a:spcAft>
                <a:spcPts val="0"/>
              </a:spcAft>
              <a:defRPr/>
            </a:pPr>
            <a:r>
              <a:rPr lang="en-US" sz="2400" kern="0" dirty="0">
                <a:solidFill>
                  <a:srgbClr val="482400"/>
                </a:solidFill>
              </a:rPr>
              <a:t>as a 9.0 </a:t>
            </a:r>
            <a:r>
              <a:rPr lang="en-US" sz="2400" kern="0" dirty="0" smtClean="0">
                <a:solidFill>
                  <a:srgbClr val="482400"/>
                </a:solidFill>
              </a:rPr>
              <a:t>chocolate ?</a:t>
            </a:r>
            <a:endParaRPr lang="en-US" sz="2400" kern="0" dirty="0">
              <a:solidFill>
                <a:srgbClr val="482400"/>
              </a:solidFill>
            </a:endParaRPr>
          </a:p>
          <a:p>
            <a:pPr fontAlgn="auto">
              <a:spcBef>
                <a:spcPts val="0"/>
              </a:spcBef>
              <a:spcAft>
                <a:spcPts val="0"/>
              </a:spcAft>
              <a:defRPr/>
            </a:pPr>
            <a:endParaRPr lang="en-US" sz="2400" kern="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8963"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6" name="TextBox 5"/>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rgbClr val="482400"/>
              </a:solidFill>
            </a:endParaRPr>
          </a:p>
          <a:p>
            <a:pPr fontAlgn="auto">
              <a:spcBef>
                <a:spcPts val="0"/>
              </a:spcBef>
              <a:spcAft>
                <a:spcPts val="0"/>
              </a:spcAft>
              <a:defRPr/>
            </a:pPr>
            <a:r>
              <a:rPr lang="en-US" sz="2400" b="0" kern="0" dirty="0">
                <a:solidFill>
                  <a:srgbClr val="482400"/>
                </a:solidFill>
              </a:rPr>
              <a:t>If something was ranked and listed as a 4.5</a:t>
            </a:r>
          </a:p>
          <a:p>
            <a:pPr fontAlgn="auto">
              <a:spcBef>
                <a:spcPts val="0"/>
              </a:spcBef>
              <a:spcAft>
                <a:spcPts val="0"/>
              </a:spcAft>
              <a:defRPr/>
            </a:pPr>
            <a:r>
              <a:rPr lang="en-US" sz="2400" b="0" kern="0" dirty="0">
                <a:solidFill>
                  <a:srgbClr val="482400"/>
                </a:solidFill>
              </a:rPr>
              <a:t>would that mean that it was only </a:t>
            </a:r>
            <a:r>
              <a:rPr lang="en-US" sz="2400" b="0" i="1" kern="0" dirty="0">
                <a:solidFill>
                  <a:srgbClr val="482400"/>
                </a:solidFill>
              </a:rPr>
              <a:t>half</a:t>
            </a:r>
            <a:r>
              <a:rPr lang="en-US" sz="2400" b="0" kern="0" dirty="0">
                <a:solidFill>
                  <a:srgbClr val="482400"/>
                </a:solidFill>
              </a:rPr>
              <a:t> as good</a:t>
            </a:r>
          </a:p>
          <a:p>
            <a:pPr fontAlgn="auto">
              <a:spcBef>
                <a:spcPts val="0"/>
              </a:spcBef>
              <a:spcAft>
                <a:spcPts val="0"/>
              </a:spcAft>
              <a:defRPr/>
            </a:pPr>
            <a:r>
              <a:rPr lang="en-US" sz="2400" b="0" kern="0" dirty="0">
                <a:solidFill>
                  <a:srgbClr val="482400"/>
                </a:solidFill>
              </a:rPr>
              <a:t>as a 9.0 chocolate?</a:t>
            </a:r>
          </a:p>
          <a:p>
            <a:pPr fontAlgn="auto">
              <a:spcBef>
                <a:spcPts val="0"/>
              </a:spcBef>
              <a:spcAft>
                <a:spcPts val="0"/>
              </a:spcAft>
              <a:defRPr/>
            </a:pPr>
            <a:endParaRPr lang="en-US" sz="2400" b="0" kern="0" dirty="0">
              <a:solidFill>
                <a:srgbClr val="482400"/>
              </a:solidFill>
            </a:endParaRPr>
          </a:p>
        </p:txBody>
      </p:sp>
      <p:sp>
        <p:nvSpPr>
          <p:cNvPr id="7" name="TextBox 6"/>
          <p:cNvSpPr txBox="1"/>
          <p:nvPr/>
        </p:nvSpPr>
        <p:spPr>
          <a:xfrm>
            <a:off x="1295400" y="3581400"/>
            <a:ext cx="5181600" cy="2554288"/>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rgbClr val="482400"/>
              </a:solidFill>
            </a:endParaRPr>
          </a:p>
          <a:p>
            <a:pPr fontAlgn="auto">
              <a:spcBef>
                <a:spcPts val="0"/>
              </a:spcBef>
              <a:spcAft>
                <a:spcPts val="0"/>
              </a:spcAft>
              <a:defRPr/>
            </a:pPr>
            <a:r>
              <a:rPr lang="en-US" sz="2400" kern="0" dirty="0">
                <a:solidFill>
                  <a:srgbClr val="482400"/>
                </a:solidFill>
              </a:rPr>
              <a:t>Or would an </a:t>
            </a:r>
          </a:p>
          <a:p>
            <a:pPr fontAlgn="auto">
              <a:spcBef>
                <a:spcPts val="0"/>
              </a:spcBef>
              <a:spcAft>
                <a:spcPts val="0"/>
              </a:spcAft>
              <a:defRPr/>
            </a:pPr>
            <a:r>
              <a:rPr lang="en-US" sz="2400" kern="0" dirty="0">
                <a:solidFill>
                  <a:srgbClr val="482400"/>
                </a:solidFill>
              </a:rPr>
              <a:t>8.0 compared to an 9.0</a:t>
            </a:r>
          </a:p>
          <a:p>
            <a:pPr fontAlgn="auto">
              <a:spcBef>
                <a:spcPts val="0"/>
              </a:spcBef>
              <a:spcAft>
                <a:spcPts val="0"/>
              </a:spcAft>
              <a:defRPr/>
            </a:pPr>
            <a:r>
              <a:rPr lang="en-US" sz="2400" kern="0" dirty="0">
                <a:solidFill>
                  <a:srgbClr val="482400"/>
                </a:solidFill>
              </a:rPr>
              <a:t>be the same </a:t>
            </a:r>
            <a:r>
              <a:rPr lang="en-US" sz="2400" i="1" kern="0" dirty="0">
                <a:solidFill>
                  <a:srgbClr val="482400"/>
                </a:solidFill>
              </a:rPr>
              <a:t>difference</a:t>
            </a:r>
            <a:r>
              <a:rPr lang="en-US" sz="2400" kern="0" dirty="0">
                <a:solidFill>
                  <a:srgbClr val="482400"/>
                </a:solidFill>
              </a:rPr>
              <a:t> as a </a:t>
            </a:r>
          </a:p>
          <a:p>
            <a:pPr fontAlgn="auto">
              <a:spcBef>
                <a:spcPts val="0"/>
              </a:spcBef>
              <a:spcAft>
                <a:spcPts val="0"/>
              </a:spcAft>
              <a:defRPr/>
            </a:pPr>
            <a:r>
              <a:rPr lang="en-US" sz="2400" kern="0" dirty="0">
                <a:solidFill>
                  <a:srgbClr val="482400"/>
                </a:solidFill>
              </a:rPr>
              <a:t>5.0 compared to a 6.0?</a:t>
            </a:r>
          </a:p>
          <a:p>
            <a:pPr fontAlgn="auto">
              <a:spcBef>
                <a:spcPts val="0"/>
              </a:spcBef>
              <a:spcAft>
                <a:spcPts val="0"/>
              </a:spcAft>
              <a:defRPr/>
            </a:pPr>
            <a:r>
              <a:rPr lang="en-US" sz="1400" b="0" kern="0" dirty="0">
                <a:solidFill>
                  <a:srgbClr val="482400"/>
                </a:solidFill>
              </a:rPr>
              <a:t>(one unit)</a:t>
            </a:r>
          </a:p>
          <a:p>
            <a:pPr fontAlgn="auto">
              <a:spcBef>
                <a:spcPts val="0"/>
              </a:spcBef>
              <a:spcAft>
                <a:spcPts val="0"/>
              </a:spcAft>
              <a:defRPr/>
            </a:pPr>
            <a:endParaRPr lang="en-US" sz="2400" b="0" kern="0" dirty="0">
              <a:solidFill>
                <a:srgbClr val="48240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0">
  <p:cSld>
    <p:bg>
      <p:bgPr>
        <a:solidFill>
          <a:srgbClr val="FFC000"/>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69987" name="Picture 2"/>
          <p:cNvPicPr>
            <a:picLocks noChangeAspect="1" noChangeArrowheads="1"/>
          </p:cNvPicPr>
          <p:nvPr/>
        </p:nvPicPr>
        <p:blipFill>
          <a:blip r:embed="rId4" cstate="print"/>
          <a:srcRect/>
          <a:stretch>
            <a:fillRect/>
          </a:stretch>
        </p:blipFill>
        <p:spPr bwMode="auto">
          <a:xfrm>
            <a:off x="1066800" y="457200"/>
            <a:ext cx="7035800" cy="5943600"/>
          </a:xfrm>
          <a:prstGeom prst="rect">
            <a:avLst/>
          </a:prstGeom>
          <a:noFill/>
          <a:ln w="9525">
            <a:noFill/>
            <a:miter lim="800000"/>
            <a:headEnd/>
            <a:tailEnd/>
          </a:ln>
        </p:spPr>
      </p:pic>
      <p:sp>
        <p:nvSpPr>
          <p:cNvPr id="7" name="TextBox 6"/>
          <p:cNvSpPr txBox="1"/>
          <p:nvPr/>
        </p:nvSpPr>
        <p:spPr>
          <a:xfrm>
            <a:off x="1295400" y="3581400"/>
            <a:ext cx="5181600" cy="2308225"/>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ysClr val="windowText" lastClr="000000"/>
              </a:solidFill>
            </a:endParaRPr>
          </a:p>
          <a:p>
            <a:pPr fontAlgn="auto">
              <a:spcBef>
                <a:spcPts val="0"/>
              </a:spcBef>
              <a:spcAft>
                <a:spcPts val="0"/>
              </a:spcAft>
              <a:defRPr/>
            </a:pPr>
            <a:r>
              <a:rPr lang="en-US" sz="2400" b="0" kern="0" dirty="0">
                <a:solidFill>
                  <a:srgbClr val="FFFFFF"/>
                </a:solidFill>
              </a:rPr>
              <a:t>Or would a </a:t>
            </a:r>
          </a:p>
          <a:p>
            <a:pPr fontAlgn="auto">
              <a:spcBef>
                <a:spcPts val="0"/>
              </a:spcBef>
              <a:spcAft>
                <a:spcPts val="0"/>
              </a:spcAft>
              <a:defRPr/>
            </a:pPr>
            <a:r>
              <a:rPr lang="en-US" sz="2400" b="0" kern="0" dirty="0">
                <a:solidFill>
                  <a:srgbClr val="FFFFFF"/>
                </a:solidFill>
              </a:rPr>
              <a:t>8.0 </a:t>
            </a:r>
            <a:r>
              <a:rPr lang="en-US" sz="2400" b="0" kern="0" dirty="0" err="1">
                <a:solidFill>
                  <a:srgbClr val="FFFFFF"/>
                </a:solidFill>
              </a:rPr>
              <a:t>compaFred</a:t>
            </a:r>
            <a:r>
              <a:rPr lang="en-US" sz="2400" b="0" kern="0" dirty="0">
                <a:solidFill>
                  <a:srgbClr val="FFFFFF"/>
                </a:solidFill>
              </a:rPr>
              <a:t> to an 9.0</a:t>
            </a:r>
          </a:p>
          <a:p>
            <a:pPr fontAlgn="auto">
              <a:spcBef>
                <a:spcPts val="0"/>
              </a:spcBef>
              <a:spcAft>
                <a:spcPts val="0"/>
              </a:spcAft>
              <a:defRPr/>
            </a:pPr>
            <a:r>
              <a:rPr lang="en-US" sz="2400" b="0" kern="0" dirty="0">
                <a:solidFill>
                  <a:srgbClr val="FFFFFF"/>
                </a:solidFill>
              </a:rPr>
              <a:t>be the same </a:t>
            </a:r>
            <a:r>
              <a:rPr lang="en-US" sz="2400" b="0" i="1" kern="0" dirty="0">
                <a:solidFill>
                  <a:srgbClr val="FFFFFF"/>
                </a:solidFill>
              </a:rPr>
              <a:t>difference</a:t>
            </a:r>
            <a:r>
              <a:rPr lang="en-US" sz="2400" b="0" kern="0" dirty="0">
                <a:solidFill>
                  <a:srgbClr val="FFFFFF"/>
                </a:solidFill>
              </a:rPr>
              <a:t> as a </a:t>
            </a:r>
          </a:p>
          <a:p>
            <a:pPr fontAlgn="auto">
              <a:spcBef>
                <a:spcPts val="0"/>
              </a:spcBef>
              <a:spcAft>
                <a:spcPts val="0"/>
              </a:spcAft>
              <a:defRPr/>
            </a:pPr>
            <a:r>
              <a:rPr lang="en-US" sz="2400" b="0" kern="0" dirty="0">
                <a:solidFill>
                  <a:srgbClr val="FFFFFF"/>
                </a:solidFill>
              </a:rPr>
              <a:t>5.0 compared to</a:t>
            </a:r>
          </a:p>
          <a:p>
            <a:pPr fontAlgn="auto">
              <a:spcBef>
                <a:spcPts val="0"/>
              </a:spcBef>
              <a:spcAft>
                <a:spcPts val="0"/>
              </a:spcAft>
              <a:defRPr/>
            </a:pPr>
            <a:r>
              <a:rPr lang="en-US" sz="2400" b="0" kern="0" dirty="0">
                <a:solidFill>
                  <a:srgbClr val="FFFFFF"/>
                </a:solidFill>
              </a:rPr>
              <a:t> a 6.0?</a:t>
            </a:r>
            <a:endParaRPr lang="en-US" sz="2400" b="0" kern="0" dirty="0">
              <a:solidFill>
                <a:sysClr val="windowText" lastClr="000000"/>
              </a:solidFill>
            </a:endParaRPr>
          </a:p>
        </p:txBody>
      </p:sp>
      <p:sp>
        <p:nvSpPr>
          <p:cNvPr id="169989" name="TextBox 8"/>
          <p:cNvSpPr txBox="1">
            <a:spLocks noChangeArrowheads="1"/>
          </p:cNvSpPr>
          <p:nvPr/>
        </p:nvSpPr>
        <p:spPr bwMode="auto">
          <a:xfrm>
            <a:off x="3529013" y="4597400"/>
            <a:ext cx="814387" cy="584200"/>
          </a:xfrm>
          <a:prstGeom prst="rect">
            <a:avLst/>
          </a:prstGeom>
          <a:noFill/>
          <a:ln w="9525">
            <a:noFill/>
            <a:miter lim="800000"/>
            <a:headEnd/>
            <a:tailEnd/>
          </a:ln>
        </p:spPr>
        <p:txBody>
          <a:bodyPr wrap="none">
            <a:spAutoFit/>
          </a:bodyPr>
          <a:lstStyle/>
          <a:p>
            <a:r>
              <a:rPr lang="en-US" sz="3200"/>
              <a:t>No</a:t>
            </a:r>
          </a:p>
        </p:txBody>
      </p:sp>
      <p:sp>
        <p:nvSpPr>
          <p:cNvPr id="12" name="TextBox 11"/>
          <p:cNvSpPr txBox="1"/>
          <p:nvPr/>
        </p:nvSpPr>
        <p:spPr>
          <a:xfrm>
            <a:off x="1295400" y="762000"/>
            <a:ext cx="5181600" cy="2678113"/>
          </a:xfrm>
          <a:prstGeom prst="rect">
            <a:avLst/>
          </a:prstGeom>
          <a:solidFill>
            <a:srgbClr val="FFFFFF"/>
          </a:solidFill>
        </p:spPr>
        <p:txBody>
          <a:bodyPr>
            <a:spAutoFit/>
          </a:bodyPr>
          <a:lstStyle/>
          <a:p>
            <a:pPr fontAlgn="auto">
              <a:spcBef>
                <a:spcPts val="0"/>
              </a:spcBef>
              <a:spcAft>
                <a:spcPts val="0"/>
              </a:spcAft>
              <a:defRPr/>
            </a:pPr>
            <a:endParaRPr lang="en-US" sz="2400" b="0" kern="0" dirty="0">
              <a:solidFill>
                <a:sysClr val="windowText" lastClr="000000"/>
              </a:solidFill>
            </a:endParaRPr>
          </a:p>
          <a:p>
            <a:pPr fontAlgn="auto">
              <a:spcBef>
                <a:spcPts val="0"/>
              </a:spcBef>
              <a:spcAft>
                <a:spcPts val="0"/>
              </a:spcAft>
              <a:defRPr/>
            </a:pPr>
            <a:r>
              <a:rPr lang="en-US" sz="2400" b="0" kern="0" dirty="0">
                <a:solidFill>
                  <a:srgbClr val="FFFFFF"/>
                </a:solidFill>
              </a:rPr>
              <a:t>If something was ranked and listed as a 4.5</a:t>
            </a:r>
          </a:p>
          <a:p>
            <a:pPr fontAlgn="auto">
              <a:spcBef>
                <a:spcPts val="0"/>
              </a:spcBef>
              <a:spcAft>
                <a:spcPts val="0"/>
              </a:spcAft>
              <a:defRPr/>
            </a:pPr>
            <a:r>
              <a:rPr lang="en-US" sz="2400" b="0" kern="0" dirty="0">
                <a:solidFill>
                  <a:srgbClr val="FFFFFF"/>
                </a:solidFill>
              </a:rPr>
              <a:t>would that mean that it was only </a:t>
            </a:r>
            <a:r>
              <a:rPr lang="en-US" sz="2400" b="0" i="1" kern="0" dirty="0">
                <a:solidFill>
                  <a:srgbClr val="FFFFFF"/>
                </a:solidFill>
              </a:rPr>
              <a:t>half</a:t>
            </a:r>
            <a:r>
              <a:rPr lang="en-US" sz="2400" b="0" kern="0" dirty="0">
                <a:solidFill>
                  <a:srgbClr val="FFFFFF"/>
                </a:solidFill>
              </a:rPr>
              <a:t> as good</a:t>
            </a:r>
          </a:p>
          <a:p>
            <a:pPr fontAlgn="auto">
              <a:spcBef>
                <a:spcPts val="0"/>
              </a:spcBef>
              <a:spcAft>
                <a:spcPts val="0"/>
              </a:spcAft>
              <a:defRPr/>
            </a:pPr>
            <a:r>
              <a:rPr lang="en-US" sz="2400" b="0" kern="0" dirty="0">
                <a:solidFill>
                  <a:srgbClr val="FFFFFF"/>
                </a:solidFill>
              </a:rPr>
              <a:t>as a 9.0 chocolate?</a:t>
            </a:r>
          </a:p>
          <a:p>
            <a:pPr fontAlgn="auto">
              <a:spcBef>
                <a:spcPts val="0"/>
              </a:spcBef>
              <a:spcAft>
                <a:spcPts val="0"/>
              </a:spcAft>
              <a:defRPr/>
            </a:pPr>
            <a:endParaRPr lang="en-US" sz="2400" b="0" kern="0" dirty="0">
              <a:solidFill>
                <a:sysClr val="windowText" lastClr="000000"/>
              </a:solidFill>
            </a:endParaRPr>
          </a:p>
        </p:txBody>
      </p:sp>
      <p:sp>
        <p:nvSpPr>
          <p:cNvPr id="169991" name="TextBox 12"/>
          <p:cNvSpPr txBox="1">
            <a:spLocks noChangeArrowheads="1"/>
          </p:cNvSpPr>
          <p:nvPr/>
        </p:nvSpPr>
        <p:spPr bwMode="auto">
          <a:xfrm>
            <a:off x="3529013" y="2057400"/>
            <a:ext cx="814387" cy="584200"/>
          </a:xfrm>
          <a:prstGeom prst="rect">
            <a:avLst/>
          </a:prstGeom>
          <a:noFill/>
          <a:ln w="9525">
            <a:noFill/>
            <a:miter lim="800000"/>
            <a:headEnd/>
            <a:tailEnd/>
          </a:ln>
        </p:spPr>
        <p:txBody>
          <a:bodyPr wrap="none">
            <a:spAutoFit/>
          </a:bodyPr>
          <a:lstStyle/>
          <a:p>
            <a:r>
              <a:rPr lang="en-US" sz="3200"/>
              <a:t>No</a:t>
            </a:r>
          </a:p>
        </p:txBody>
      </p:sp>
      <p:sp>
        <p:nvSpPr>
          <p:cNvPr id="15" name="TextBox 14"/>
          <p:cNvSpPr txBox="1">
            <a:spLocks noChangeArrowheads="1"/>
          </p:cNvSpPr>
          <p:nvPr/>
        </p:nvSpPr>
        <p:spPr bwMode="auto">
          <a:xfrm>
            <a:off x="1371600" y="838200"/>
            <a:ext cx="4991100" cy="5311775"/>
          </a:xfrm>
          <a:prstGeom prst="rect">
            <a:avLst/>
          </a:prstGeom>
          <a:solidFill>
            <a:srgbClr val="FFFFFF"/>
          </a:solidFill>
          <a:ln w="9525">
            <a:noFill/>
            <a:miter lim="800000"/>
            <a:headEnd/>
            <a:tailEnd/>
          </a:ln>
        </p:spPr>
        <p:txBody>
          <a:bodyPr wrap="none">
            <a:spAutoFit/>
          </a:bodyPr>
          <a:lstStyle/>
          <a:p>
            <a:endParaRPr lang="en-US" sz="3200" dirty="0">
              <a:solidFill>
                <a:srgbClr val="482400"/>
              </a:solidFill>
            </a:endParaRPr>
          </a:p>
          <a:p>
            <a:r>
              <a:rPr lang="en-US" sz="3200" dirty="0">
                <a:solidFill>
                  <a:srgbClr val="482400"/>
                </a:solidFill>
              </a:rPr>
              <a:t>For that to be the</a:t>
            </a:r>
          </a:p>
          <a:p>
            <a:r>
              <a:rPr lang="en-US" sz="3200" dirty="0">
                <a:solidFill>
                  <a:srgbClr val="482400"/>
                </a:solidFill>
              </a:rPr>
              <a:t>case you would have</a:t>
            </a:r>
          </a:p>
          <a:p>
            <a:r>
              <a:rPr lang="en-US" sz="3200" dirty="0">
                <a:solidFill>
                  <a:srgbClr val="482400"/>
                </a:solidFill>
              </a:rPr>
              <a:t>to have an </a:t>
            </a:r>
          </a:p>
          <a:p>
            <a:r>
              <a:rPr lang="en-US" sz="3200" dirty="0">
                <a:solidFill>
                  <a:srgbClr val="482400"/>
                </a:solidFill>
              </a:rPr>
              <a:t>“Interval”</a:t>
            </a:r>
          </a:p>
          <a:p>
            <a:r>
              <a:rPr lang="en-US" sz="3200" dirty="0">
                <a:solidFill>
                  <a:srgbClr val="482400"/>
                </a:solidFill>
              </a:rPr>
              <a:t>or</a:t>
            </a:r>
          </a:p>
          <a:p>
            <a:r>
              <a:rPr lang="en-US" sz="3200" dirty="0">
                <a:solidFill>
                  <a:srgbClr val="482400"/>
                </a:solidFill>
              </a:rPr>
              <a:t>“Ratio”</a:t>
            </a:r>
          </a:p>
          <a:p>
            <a:r>
              <a:rPr lang="en-US" sz="3200" dirty="0">
                <a:solidFill>
                  <a:srgbClr val="482400"/>
                </a:solidFill>
              </a:rPr>
              <a:t>scale</a:t>
            </a:r>
          </a:p>
          <a:p>
            <a:endParaRPr lang="en-US" sz="32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1.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sp>
        <p:nvSpPr>
          <p:cNvPr id="171011" name="Rectangle 4"/>
          <p:cNvSpPr>
            <a:spLocks noChangeArrowheads="1"/>
          </p:cNvSpPr>
          <p:nvPr/>
        </p:nvSpPr>
        <p:spPr bwMode="auto">
          <a:xfrm>
            <a:off x="1248228" y="2605314"/>
            <a:ext cx="6629400" cy="2677656"/>
          </a:xfrm>
          <a:prstGeom prst="rect">
            <a:avLst/>
          </a:prstGeom>
          <a:noFill/>
          <a:ln w="9525">
            <a:noFill/>
            <a:miter lim="800000"/>
            <a:headEnd/>
            <a:tailEnd/>
          </a:ln>
        </p:spPr>
        <p:txBody>
          <a:bodyPr>
            <a:spAutoFit/>
          </a:bodyPr>
          <a:lstStyle/>
          <a:p>
            <a:r>
              <a:rPr lang="en-US" sz="2400" dirty="0">
                <a:solidFill>
                  <a:schemeClr val="bg1"/>
                </a:solidFill>
              </a:rPr>
              <a:t>Seventypercent.com Ltd. Office 6</a:t>
            </a:r>
          </a:p>
          <a:p>
            <a:r>
              <a:rPr lang="en-US" sz="2400" dirty="0">
                <a:solidFill>
                  <a:schemeClr val="bg1"/>
                </a:solidFill>
              </a:rPr>
              <a:t>Neath Farm Business Park</a:t>
            </a:r>
          </a:p>
          <a:p>
            <a:r>
              <a:rPr lang="en-US" sz="2400" dirty="0">
                <a:solidFill>
                  <a:schemeClr val="bg1"/>
                </a:solidFill>
              </a:rPr>
              <a:t> 154 Church End</a:t>
            </a:r>
          </a:p>
          <a:p>
            <a:r>
              <a:rPr lang="en-US" sz="2400" dirty="0">
                <a:solidFill>
                  <a:schemeClr val="bg1"/>
                </a:solidFill>
              </a:rPr>
              <a:t>Cherry Hinton</a:t>
            </a:r>
          </a:p>
          <a:p>
            <a:r>
              <a:rPr lang="en-US" sz="2400" dirty="0">
                <a:solidFill>
                  <a:schemeClr val="bg1"/>
                </a:solidFill>
              </a:rPr>
              <a:t>Cambridge,</a:t>
            </a:r>
          </a:p>
          <a:p>
            <a:r>
              <a:rPr lang="en-US" sz="2400" dirty="0">
                <a:solidFill>
                  <a:schemeClr val="bg1"/>
                </a:solidFill>
              </a:rPr>
              <a:t> CB1 3LD, UK</a:t>
            </a: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2034"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“Interval”</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4" name="Rectangle 3"/>
          <p:cNvSpPr>
            <a:spLocks noChangeArrowheads="1"/>
          </p:cNvSpPr>
          <p:nvPr/>
        </p:nvSpPr>
        <p:spPr bwMode="auto">
          <a:xfrm>
            <a:off x="838200" y="3497263"/>
            <a:ext cx="7467600" cy="2662267"/>
          </a:xfrm>
          <a:prstGeom prst="rect">
            <a:avLst/>
          </a:prstGeom>
          <a:noFill/>
          <a:ln w="9525">
            <a:noFill/>
            <a:miter lim="800000"/>
            <a:headEnd/>
            <a:tailEnd/>
          </a:ln>
        </p:spPr>
        <p:txBody>
          <a:bodyPr>
            <a:spAutoFit/>
          </a:bodyPr>
          <a:lstStyle/>
          <a:p>
            <a:pPr marL="347663" lvl="1" indent="-347663" algn="l">
              <a:spcBef>
                <a:spcPct val="0"/>
              </a:spcBef>
              <a:buFont typeface="Arial" charset="0"/>
              <a:buChar char="•"/>
            </a:pPr>
            <a:r>
              <a:rPr lang="en-US" sz="2800" dirty="0">
                <a:solidFill>
                  <a:schemeClr val="bg1"/>
                </a:solidFill>
              </a:rPr>
              <a:t>putting items at fixed intervals</a:t>
            </a:r>
          </a:p>
          <a:p>
            <a:pPr marL="347663" lvl="1" indent="-347663" algn="l">
              <a:spcBef>
                <a:spcPct val="0"/>
              </a:spcBef>
              <a:buFont typeface="Arial" charset="0"/>
              <a:buChar char="•"/>
            </a:pPr>
            <a:endParaRPr lang="en-US" sz="1600" dirty="0">
              <a:solidFill>
                <a:schemeClr val="bg1"/>
              </a:solidFill>
            </a:endParaRPr>
          </a:p>
          <a:p>
            <a:pPr marL="347663" lvl="1" indent="-347663" algn="l">
              <a:spcBef>
                <a:spcPct val="0"/>
              </a:spcBef>
              <a:buFont typeface="Arial" charset="0"/>
              <a:buChar char="•"/>
            </a:pPr>
            <a:r>
              <a:rPr lang="en-US" sz="2800" dirty="0">
                <a:solidFill>
                  <a:schemeClr val="bg1"/>
                </a:solidFill>
              </a:rPr>
              <a:t>and their values can be rank ordered</a:t>
            </a:r>
          </a:p>
          <a:p>
            <a:pPr marL="347663" lvl="1" indent="-347663" algn="l">
              <a:spcBef>
                <a:spcPct val="0"/>
              </a:spcBef>
              <a:buFont typeface="Arial" charset="0"/>
              <a:buChar char="•"/>
            </a:pPr>
            <a:endParaRPr lang="en-US" sz="1100" dirty="0">
              <a:solidFill>
                <a:schemeClr val="bg1"/>
              </a:solidFill>
            </a:endParaRPr>
          </a:p>
          <a:p>
            <a:pPr marL="347663" lvl="1" indent="-347663" algn="l">
              <a:spcBef>
                <a:spcPct val="0"/>
              </a:spcBef>
              <a:buFont typeface="Arial" charset="0"/>
              <a:buChar char="•"/>
            </a:pPr>
            <a:r>
              <a:rPr lang="en-US" sz="2800" dirty="0">
                <a:solidFill>
                  <a:schemeClr val="bg1"/>
                </a:solidFill>
              </a:rPr>
              <a:t>and the distances between the attributes are meaningful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3058"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“Interval”</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4" name="Rectangle 3"/>
          <p:cNvSpPr>
            <a:spLocks noChangeArrowheads="1"/>
          </p:cNvSpPr>
          <p:nvPr/>
        </p:nvSpPr>
        <p:spPr bwMode="auto">
          <a:xfrm>
            <a:off x="838200" y="3435350"/>
            <a:ext cx="7467600" cy="2677656"/>
          </a:xfrm>
          <a:prstGeom prst="rect">
            <a:avLst/>
          </a:prstGeom>
          <a:noFill/>
          <a:ln w="9525">
            <a:noFill/>
            <a:miter lim="800000"/>
            <a:headEnd/>
            <a:tailEnd/>
          </a:ln>
        </p:spPr>
        <p:txBody>
          <a:bodyPr>
            <a:spAutoFit/>
          </a:bodyPr>
          <a:lstStyle/>
          <a:p>
            <a:pPr marL="347663" lvl="1" indent="-347663" algn="l">
              <a:spcBef>
                <a:spcPct val="0"/>
              </a:spcBef>
              <a:buFont typeface="Arial" charset="0"/>
              <a:buChar char="•"/>
            </a:pPr>
            <a:r>
              <a:rPr lang="en-US" sz="2800" dirty="0">
                <a:solidFill>
                  <a:schemeClr val="bg1"/>
                </a:solidFill>
              </a:rPr>
              <a:t>there are few interval variables that are not also ratio variables</a:t>
            </a:r>
          </a:p>
          <a:p>
            <a:pPr marL="347663" lvl="1" indent="-347663" algn="l">
              <a:spcBef>
                <a:spcPct val="0"/>
              </a:spcBef>
              <a:buFont typeface="Arial" charset="0"/>
              <a:buChar char="•"/>
            </a:pPr>
            <a:endParaRPr lang="en-US" sz="2800" dirty="0">
              <a:solidFill>
                <a:schemeClr val="bg1"/>
              </a:solidFill>
            </a:endParaRPr>
          </a:p>
          <a:p>
            <a:pPr marL="347663" lvl="1" indent="-347663" algn="l">
              <a:spcBef>
                <a:spcPct val="0"/>
              </a:spcBef>
              <a:buFont typeface="Arial" charset="0"/>
              <a:buChar char="•"/>
            </a:pPr>
            <a:r>
              <a:rPr lang="en-US" sz="2800" dirty="0">
                <a:solidFill>
                  <a:schemeClr val="bg1"/>
                </a:solidFill>
              </a:rPr>
              <a:t>it is common practice in the social sciences to refer to ratio variables as interval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4082"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“Ratio”</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4" name="Rectangle 3"/>
          <p:cNvSpPr>
            <a:spLocks noChangeArrowheads="1"/>
          </p:cNvSpPr>
          <p:nvPr/>
        </p:nvSpPr>
        <p:spPr bwMode="auto">
          <a:xfrm>
            <a:off x="838200" y="3497263"/>
            <a:ext cx="7467600" cy="2585323"/>
          </a:xfrm>
          <a:prstGeom prst="rect">
            <a:avLst/>
          </a:prstGeom>
          <a:noFill/>
          <a:ln w="9525">
            <a:noFill/>
            <a:miter lim="800000"/>
            <a:headEnd/>
            <a:tailEnd/>
          </a:ln>
        </p:spPr>
        <p:txBody>
          <a:bodyPr>
            <a:spAutoFit/>
          </a:bodyPr>
          <a:lstStyle/>
          <a:p>
            <a:pPr marL="231775" lvl="1" indent="-231775" algn="l">
              <a:spcBef>
                <a:spcPct val="0"/>
              </a:spcBef>
              <a:buFont typeface="Arial" charset="0"/>
              <a:buChar char="•"/>
              <a:tabLst>
                <a:tab pos="231775" algn="l"/>
              </a:tabLst>
            </a:pPr>
            <a:r>
              <a:rPr lang="en-US" sz="2400" dirty="0">
                <a:solidFill>
                  <a:schemeClr val="bg1"/>
                </a:solidFill>
              </a:rPr>
              <a:t> there is a common unit of measurement</a:t>
            </a:r>
          </a:p>
          <a:p>
            <a:pPr marL="231775" lvl="1" indent="-231775" algn="l">
              <a:spcBef>
                <a:spcPct val="0"/>
              </a:spcBef>
              <a:buFont typeface="Arial" charset="0"/>
              <a:buChar char="•"/>
              <a:tabLst>
                <a:tab pos="231775" algn="l"/>
              </a:tabLst>
            </a:pPr>
            <a:endParaRPr lang="en-US" sz="2400" dirty="0">
              <a:solidFill>
                <a:schemeClr val="bg1"/>
              </a:solidFill>
            </a:endParaRPr>
          </a:p>
          <a:p>
            <a:pPr marL="231775" lvl="1" indent="-231775" algn="l">
              <a:spcBef>
                <a:spcPct val="0"/>
              </a:spcBef>
              <a:buFont typeface="Arial" charset="0"/>
              <a:buChar char="•"/>
              <a:tabLst>
                <a:tab pos="231775" algn="l"/>
              </a:tabLst>
            </a:pPr>
            <a:r>
              <a:rPr lang="en-US" sz="2400" dirty="0">
                <a:solidFill>
                  <a:schemeClr val="bg1"/>
                </a:solidFill>
              </a:rPr>
              <a:t>and a true zero point</a:t>
            </a:r>
          </a:p>
          <a:p>
            <a:pPr marL="231775" lvl="1" indent="-231775" algn="l">
              <a:spcBef>
                <a:spcPct val="0"/>
              </a:spcBef>
              <a:buFont typeface="Arial" charset="0"/>
              <a:buChar char="•"/>
              <a:tabLst>
                <a:tab pos="231775" algn="l"/>
              </a:tabLst>
            </a:pPr>
            <a:endParaRPr lang="en-US" sz="1800" dirty="0">
              <a:solidFill>
                <a:schemeClr val="bg1"/>
              </a:solidFill>
            </a:endParaRPr>
          </a:p>
          <a:p>
            <a:pPr marL="231775" lvl="1" indent="-231775" algn="l">
              <a:spcBef>
                <a:spcPct val="0"/>
              </a:spcBef>
              <a:buFont typeface="Arial" charset="0"/>
              <a:buChar char="•"/>
              <a:tabLst>
                <a:tab pos="231775" algn="l"/>
              </a:tabLst>
            </a:pPr>
            <a:r>
              <a:rPr lang="en-US" sz="2400" dirty="0">
                <a:solidFill>
                  <a:schemeClr val="bg1"/>
                </a:solidFill>
              </a:rPr>
              <a:t>allows members of the culture to transform every other dimension and compare them monetarily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5106"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“Ratio”</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4" name="Rectangle 3"/>
          <p:cNvSpPr>
            <a:spLocks noChangeArrowheads="1"/>
          </p:cNvSpPr>
          <p:nvPr/>
        </p:nvSpPr>
        <p:spPr bwMode="auto">
          <a:xfrm>
            <a:off x="838200" y="3497263"/>
            <a:ext cx="7467600" cy="2708434"/>
          </a:xfrm>
          <a:prstGeom prst="rect">
            <a:avLst/>
          </a:prstGeom>
          <a:noFill/>
          <a:ln w="9525">
            <a:noFill/>
            <a:miter lim="800000"/>
            <a:headEnd/>
            <a:tailEnd/>
          </a:ln>
        </p:spPr>
        <p:txBody>
          <a:bodyPr>
            <a:spAutoFit/>
          </a:bodyPr>
          <a:lstStyle/>
          <a:p>
            <a:pPr marL="231775" lvl="1" indent="-231775" algn="l">
              <a:spcBef>
                <a:spcPct val="0"/>
              </a:spcBef>
              <a:buFont typeface="Arial" pitchFamily="34" charset="0"/>
              <a:buChar char="•"/>
              <a:tabLst>
                <a:tab pos="231775" algn="l"/>
              </a:tabLst>
              <a:defRPr/>
            </a:pPr>
            <a:r>
              <a:rPr lang="en-US" sz="2400" dirty="0">
                <a:solidFill>
                  <a:srgbClr val="D69B80"/>
                </a:solidFill>
              </a:rPr>
              <a:t> there is a common unit of measurement</a:t>
            </a:r>
          </a:p>
          <a:p>
            <a:pPr marL="231775" lvl="1" indent="-231775" algn="l">
              <a:spcBef>
                <a:spcPct val="0"/>
              </a:spcBef>
              <a:buFont typeface="Arial" pitchFamily="34" charset="0"/>
              <a:buChar char="•"/>
              <a:tabLst>
                <a:tab pos="231775" algn="l"/>
              </a:tabLst>
              <a:defRPr/>
            </a:pPr>
            <a:endParaRPr lang="en-US" sz="2400" dirty="0">
              <a:solidFill>
                <a:schemeClr val="bg1"/>
              </a:solidFill>
            </a:endParaRPr>
          </a:p>
          <a:p>
            <a:pPr marL="231775" lvl="1" indent="-231775" algn="l">
              <a:spcBef>
                <a:spcPct val="0"/>
              </a:spcBef>
              <a:buFont typeface="Arial" pitchFamily="34" charset="0"/>
              <a:buChar char="•"/>
              <a:tabLst>
                <a:tab pos="231775" algn="l"/>
              </a:tabLst>
              <a:defRPr/>
            </a:pPr>
            <a:r>
              <a:rPr lang="en-US" sz="3200" dirty="0">
                <a:solidFill>
                  <a:schemeClr val="bg1"/>
                </a:solidFill>
              </a:rPr>
              <a:t>and a true zero point</a:t>
            </a:r>
          </a:p>
          <a:p>
            <a:pPr marL="231775" lvl="1" indent="-231775" algn="l">
              <a:spcBef>
                <a:spcPct val="0"/>
              </a:spcBef>
              <a:buFont typeface="Arial" pitchFamily="34" charset="0"/>
              <a:buChar char="•"/>
              <a:tabLst>
                <a:tab pos="231775" algn="l"/>
              </a:tabLst>
              <a:defRPr/>
            </a:pPr>
            <a:endParaRPr lang="en-US" sz="1800" dirty="0">
              <a:solidFill>
                <a:schemeClr val="bg1"/>
              </a:solidFill>
            </a:endParaRPr>
          </a:p>
          <a:p>
            <a:pPr marL="231775" lvl="1" indent="-231775" algn="l">
              <a:spcBef>
                <a:spcPct val="0"/>
              </a:spcBef>
              <a:buFont typeface="Arial" pitchFamily="34" charset="0"/>
              <a:buChar char="•"/>
              <a:tabLst>
                <a:tab pos="231775" algn="l"/>
              </a:tabLst>
              <a:defRPr/>
            </a:pPr>
            <a:r>
              <a:rPr lang="en-US" sz="2400" dirty="0">
                <a:solidFill>
                  <a:srgbClr val="D69B80"/>
                </a:solidFill>
              </a:rPr>
              <a:t>allows members of the culture to transform every other dimension and compare them monetarily</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6130" name="Rectangle 3"/>
          <p:cNvSpPr>
            <a:spLocks noChangeArrowheads="1"/>
          </p:cNvSpPr>
          <p:nvPr/>
        </p:nvSpPr>
        <p:spPr bwMode="auto">
          <a:xfrm>
            <a:off x="533400" y="1554163"/>
            <a:ext cx="8153400" cy="157003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“Ratio”</a:t>
            </a:r>
          </a:p>
          <a:p>
            <a:pPr>
              <a:lnSpc>
                <a:spcPct val="120000"/>
              </a:lnSpc>
              <a:spcBef>
                <a:spcPct val="0"/>
              </a:spcBef>
            </a:pPr>
            <a:r>
              <a:rPr lang="en-US" sz="3200">
                <a:solidFill>
                  <a:schemeClr val="bg1"/>
                </a:solidFill>
                <a:latin typeface="Georgia" pitchFamily="18" charset="0"/>
              </a:rPr>
              <a:t>scaling</a:t>
            </a:r>
            <a:endParaRPr lang="en-US" sz="3200">
              <a:solidFill>
                <a:schemeClr val="bg1"/>
              </a:solidFill>
            </a:endParaRPr>
          </a:p>
        </p:txBody>
      </p:sp>
      <p:sp>
        <p:nvSpPr>
          <p:cNvPr id="4" name="Rectangle 3"/>
          <p:cNvSpPr>
            <a:spLocks noChangeArrowheads="1"/>
          </p:cNvSpPr>
          <p:nvPr/>
        </p:nvSpPr>
        <p:spPr bwMode="auto">
          <a:xfrm>
            <a:off x="838200" y="3497263"/>
            <a:ext cx="7467600" cy="2723823"/>
          </a:xfrm>
          <a:prstGeom prst="rect">
            <a:avLst/>
          </a:prstGeom>
          <a:noFill/>
          <a:ln w="9525">
            <a:noFill/>
            <a:miter lim="800000"/>
            <a:headEnd/>
            <a:tailEnd/>
          </a:ln>
        </p:spPr>
        <p:txBody>
          <a:bodyPr>
            <a:spAutoFit/>
          </a:bodyPr>
          <a:lstStyle/>
          <a:p>
            <a:pPr marL="231775" lvl="1" indent="-231775" algn="l">
              <a:spcBef>
                <a:spcPct val="0"/>
              </a:spcBef>
              <a:buFont typeface="Arial" pitchFamily="34" charset="0"/>
              <a:buChar char="•"/>
              <a:tabLst>
                <a:tab pos="231775" algn="l"/>
              </a:tabLst>
              <a:defRPr/>
            </a:pPr>
            <a:r>
              <a:rPr lang="en-US" sz="2800" dirty="0">
                <a:solidFill>
                  <a:schemeClr val="bg1"/>
                </a:solidFill>
              </a:rPr>
              <a:t> interval variables that have a zero point</a:t>
            </a:r>
          </a:p>
          <a:p>
            <a:pPr marL="231775" lvl="1" indent="-231775" algn="l">
              <a:spcBef>
                <a:spcPct val="0"/>
              </a:spcBef>
              <a:buFont typeface="Arial" pitchFamily="34" charset="0"/>
              <a:buChar char="•"/>
              <a:tabLst>
                <a:tab pos="231775" algn="l"/>
              </a:tabLst>
              <a:defRPr/>
            </a:pPr>
            <a:endParaRPr lang="en-US" dirty="0">
              <a:solidFill>
                <a:schemeClr val="bg1"/>
              </a:solidFill>
            </a:endParaRPr>
          </a:p>
          <a:p>
            <a:pPr marL="231775" lvl="1" indent="-231775" algn="l">
              <a:spcBef>
                <a:spcPct val="0"/>
              </a:spcBef>
              <a:buFont typeface="Arial" pitchFamily="34" charset="0"/>
              <a:buChar char="•"/>
              <a:tabLst>
                <a:tab pos="231775" algn="l"/>
              </a:tabLst>
              <a:defRPr/>
            </a:pPr>
            <a:r>
              <a:rPr lang="en-US" sz="2800" dirty="0">
                <a:solidFill>
                  <a:schemeClr val="bg1"/>
                </a:solidFill>
              </a:rPr>
              <a:t>there are few interval variables that are not also ratio variables</a:t>
            </a:r>
          </a:p>
          <a:p>
            <a:pPr marL="231775" lvl="1" indent="-231775" algn="l">
              <a:spcBef>
                <a:spcPct val="0"/>
              </a:spcBef>
              <a:buFont typeface="Arial" pitchFamily="34" charset="0"/>
              <a:buChar char="•"/>
              <a:tabLst>
                <a:tab pos="231775" algn="l"/>
              </a:tabLst>
              <a:defRPr/>
            </a:pPr>
            <a:endParaRPr lang="en-US" sz="700" dirty="0">
              <a:solidFill>
                <a:schemeClr val="bg1"/>
              </a:solidFill>
            </a:endParaRPr>
          </a:p>
          <a:p>
            <a:pPr marL="231775" lvl="1" indent="-231775" algn="l">
              <a:spcBef>
                <a:spcPct val="0"/>
              </a:spcBef>
              <a:buFont typeface="Arial" pitchFamily="34" charset="0"/>
              <a:buChar char="•"/>
              <a:tabLst>
                <a:tab pos="231775" algn="l"/>
              </a:tabLst>
              <a:defRPr/>
            </a:pPr>
            <a:r>
              <a:rPr lang="en-US" sz="2000" dirty="0">
                <a:solidFill>
                  <a:schemeClr val="bg1">
                    <a:lumMod val="50000"/>
                  </a:schemeClr>
                </a:solidFill>
              </a:rPr>
              <a:t>it is common practice in the social sciences to refer to ratio variables as interval variables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77155" name="Rectangle 3"/>
          <p:cNvSpPr>
            <a:spLocks noGrp="1" noChangeArrowheads="1"/>
          </p:cNvSpPr>
          <p:nvPr>
            <p:ph type="body" idx="1"/>
          </p:nvPr>
        </p:nvSpPr>
        <p:spPr>
          <a:xfrm>
            <a:off x="1062038" y="2135188"/>
            <a:ext cx="7769225" cy="4308475"/>
          </a:xfrm>
        </p:spPr>
        <p:txBody>
          <a:bodyPr>
            <a:spAutoFit/>
          </a:bodyPr>
          <a:lstStyle/>
          <a:p>
            <a:pPr marL="609600" indent="-609600" eaLnBrk="1" hangingPunct="1">
              <a:buFontTx/>
              <a:buNone/>
            </a:pPr>
            <a:r>
              <a:rPr lang="en-US" b="1" dirty="0" smtClean="0">
                <a:solidFill>
                  <a:srgbClr val="482400"/>
                </a:solidFill>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pPr>
            <a:endParaRPr lang="en-US" sz="3600" b="1" dirty="0" smtClean="0">
              <a:solidFill>
                <a:srgbClr val="482400"/>
              </a:solidFill>
              <a:latin typeface="Verdana" pitchFamily="34" charset="0"/>
            </a:endParaRPr>
          </a:p>
          <a:p>
            <a:pPr marL="1978025" lvl="3" indent="-381000" eaLnBrk="1" hangingPunct="1"/>
            <a:r>
              <a:rPr lang="en-US" sz="2400" b="1" dirty="0" smtClean="0">
                <a:solidFill>
                  <a:srgbClr val="482400"/>
                </a:solidFill>
                <a:latin typeface="Verdana" pitchFamily="34" charset="0"/>
              </a:rPr>
              <a:t>Belgium		$1.62</a:t>
            </a:r>
          </a:p>
          <a:p>
            <a:pPr marL="1978025" lvl="3" indent="-381000" eaLnBrk="1" hangingPunct="1"/>
            <a:r>
              <a:rPr lang="en-US" sz="2400" b="1" dirty="0" smtClean="0">
                <a:solidFill>
                  <a:srgbClr val="482400"/>
                </a:solidFill>
                <a:latin typeface="Verdana" pitchFamily="34" charset="0"/>
              </a:rPr>
              <a:t>Godiva 		$1.08</a:t>
            </a:r>
          </a:p>
          <a:p>
            <a:pPr marL="1978025" lvl="3" indent="-381000" eaLnBrk="1" hangingPunct="1"/>
            <a:r>
              <a:rPr lang="en-US" sz="2400" b="1" dirty="0" smtClean="0">
                <a:solidFill>
                  <a:srgbClr val="482400"/>
                </a:solidFill>
                <a:latin typeface="Verdana" pitchFamily="34" charset="0"/>
              </a:rPr>
              <a:t>Ghirardelli	$  .69</a:t>
            </a:r>
          </a:p>
          <a:p>
            <a:pPr marL="1978025" lvl="3" indent="-381000" eaLnBrk="1" hangingPunct="1"/>
            <a:r>
              <a:rPr lang="en-US" sz="2400" b="1" dirty="0" smtClean="0">
                <a:solidFill>
                  <a:srgbClr val="482400"/>
                </a:solidFill>
                <a:latin typeface="Verdana" pitchFamily="34" charset="0"/>
              </a:rPr>
              <a:t>Cadbury		$  .41</a:t>
            </a:r>
          </a:p>
          <a:p>
            <a:pPr marL="1978025" lvl="3" indent="-381000" eaLnBrk="1" hangingPunct="1"/>
            <a:r>
              <a:rPr lang="en-US" sz="2400" b="1" dirty="0" smtClean="0">
                <a:solidFill>
                  <a:srgbClr val="482400"/>
                </a:solidFill>
                <a:latin typeface="Verdana" pitchFamily="34" charset="0"/>
              </a:rPr>
              <a:t>Whitman		$  .29</a:t>
            </a:r>
          </a:p>
          <a:p>
            <a:pPr marL="1978025" lvl="3" indent="-381000" eaLnBrk="1" hangingPunct="1"/>
            <a:r>
              <a:rPr lang="en-US" sz="2400" b="1" dirty="0" err="1" smtClean="0">
                <a:solidFill>
                  <a:srgbClr val="482400"/>
                </a:solidFill>
                <a:latin typeface="Verdana" pitchFamily="34" charset="0"/>
              </a:rPr>
              <a:t>Brachs</a:t>
            </a:r>
            <a:r>
              <a:rPr lang="en-US" sz="2400" b="1" dirty="0" smtClean="0">
                <a:solidFill>
                  <a:srgbClr val="482400"/>
                </a:solidFill>
                <a:latin typeface="Verdana" pitchFamily="34" charset="0"/>
              </a:rPr>
              <a:t>		$  .28</a:t>
            </a:r>
          </a:p>
          <a:p>
            <a:pPr marL="1978025" lvl="3" indent="-381000" eaLnBrk="1" hangingPunct="1"/>
            <a:r>
              <a:rPr lang="en-US" sz="2400" b="1" dirty="0" smtClean="0">
                <a:solidFill>
                  <a:srgbClr val="482400"/>
                </a:solidFill>
                <a:latin typeface="Verdana" pitchFamily="34" charset="0"/>
              </a:rPr>
              <a:t>Hershey		$  .24</a:t>
            </a:r>
          </a:p>
          <a:p>
            <a:pPr marL="1978025" lvl="3" indent="-381000" eaLnBrk="1" hangingPunct="1"/>
            <a:r>
              <a:rPr lang="en-US" sz="2400" b="1" dirty="0" smtClean="0">
                <a:solidFill>
                  <a:srgbClr val="482400"/>
                </a:solidFill>
                <a:latin typeface="Verdana" pitchFamily="34" charset="0"/>
              </a:rPr>
              <a:t>Nestle		$  .23</a:t>
            </a: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178179" name="Rectangle 3"/>
          <p:cNvSpPr>
            <a:spLocks noChangeArrowheads="1"/>
          </p:cNvSpPr>
          <p:nvPr/>
        </p:nvSpPr>
        <p:spPr bwMode="auto">
          <a:xfrm>
            <a:off x="1828800" y="3363913"/>
            <a:ext cx="5486400" cy="979487"/>
          </a:xfrm>
          <a:prstGeom prst="rect">
            <a:avLst/>
          </a:prstGeom>
          <a:noFill/>
          <a:ln w="9525">
            <a:noFill/>
            <a:miter lim="800000"/>
            <a:headEnd/>
            <a:tailEnd/>
          </a:ln>
        </p:spPr>
        <p:txBody>
          <a:bodyPr>
            <a:spAutoFit/>
          </a:bodyPr>
          <a:lstStyle/>
          <a:p>
            <a:pPr>
              <a:lnSpc>
                <a:spcPct val="120000"/>
              </a:lnSpc>
              <a:spcBef>
                <a:spcPct val="0"/>
              </a:spcBef>
            </a:pPr>
            <a:r>
              <a:rPr lang="en-US" sz="4800">
                <a:solidFill>
                  <a:schemeClr val="bg1"/>
                </a:solidFill>
                <a:latin typeface="Georgia" pitchFamily="18" charset="0"/>
              </a:rPr>
              <a:t>The winner . . . .</a:t>
            </a: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9202"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hlinkClick r:id="rId3"/>
              </a:rPr>
              <a:t>http://findarticles.com/p/articles/mi_m4PRN/is_2008_Feb_14/ai_n24263172</a:t>
            </a:r>
            <a:endParaRPr lang="en-US"/>
          </a:p>
        </p:txBody>
      </p:sp>
      <p:pic>
        <p:nvPicPr>
          <p:cNvPr id="179203" name="Picture 2"/>
          <p:cNvPicPr>
            <a:picLocks noChangeAspect="1" noChangeArrowheads="1"/>
          </p:cNvPicPr>
          <p:nvPr/>
        </p:nvPicPr>
        <p:blipFill>
          <a:blip r:embed="rId4" cstate="print"/>
          <a:srcRect/>
          <a:stretch>
            <a:fillRect/>
          </a:stretch>
        </p:blipFill>
        <p:spPr bwMode="auto">
          <a:xfrm>
            <a:off x="460375" y="665163"/>
            <a:ext cx="8226425" cy="5507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bg>
      <p:bgPr>
        <a:solidFill>
          <a:srgbClr val="FFC000"/>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sz="2400" b="1" dirty="0" smtClean="0">
                <a:solidFill>
                  <a:srgbClr val="482400"/>
                </a:solidFill>
              </a:rPr>
              <a:t>Scaling</a:t>
            </a:r>
          </a:p>
        </p:txBody>
      </p:sp>
      <p:sp>
        <p:nvSpPr>
          <p:cNvPr id="135171" name="Rectangle 3"/>
          <p:cNvSpPr>
            <a:spLocks noGrp="1" noChangeArrowheads="1"/>
          </p:cNvSpPr>
          <p:nvPr>
            <p:ph type="body" idx="1"/>
          </p:nvPr>
        </p:nvSpPr>
        <p:spPr>
          <a:xfrm>
            <a:off x="1062038" y="1600200"/>
            <a:ext cx="7769225" cy="5268494"/>
          </a:xfrm>
        </p:spPr>
        <p:txBody>
          <a:bodyPr>
            <a:spAutoFit/>
          </a:bodyPr>
          <a:lstStyle/>
          <a:p>
            <a:pPr marL="609600" indent="-609600" eaLnBrk="1" hangingPunct="1">
              <a:buFontTx/>
              <a:buNone/>
              <a:defRPr/>
            </a:pPr>
            <a:r>
              <a:rPr lang="en-US" b="1" dirty="0" smtClean="0">
                <a:latin typeface="Verdana" pitchFamily="34" charset="0"/>
              </a:rPr>
              <a:t>	</a:t>
            </a:r>
            <a:r>
              <a:rPr lang="en-US" sz="3600" b="1" dirty="0" smtClean="0">
                <a:solidFill>
                  <a:srgbClr val="482400"/>
                </a:solidFill>
                <a:latin typeface="Verdana" pitchFamily="34" charset="0"/>
              </a:rPr>
              <a:t>chocolates</a:t>
            </a:r>
          </a:p>
          <a:p>
            <a:pPr marL="609600" indent="-609600" eaLnBrk="1" hangingPunct="1">
              <a:lnSpc>
                <a:spcPct val="0"/>
              </a:lnSpc>
              <a:buFontTx/>
              <a:buNone/>
              <a:defRPr/>
            </a:pPr>
            <a:endParaRPr lang="en-US" sz="3600" b="1" dirty="0" smtClean="0">
              <a:latin typeface="Verdana" pitchFamily="34" charset="0"/>
            </a:endParaRPr>
          </a:p>
          <a:p>
            <a:pPr marL="1978025" lvl="3" indent="-381000" eaLnBrk="1" hangingPunct="1">
              <a:defRPr/>
            </a:pPr>
            <a:r>
              <a:rPr lang="en-US" sz="2400" b="1" dirty="0" smtClean="0">
                <a:solidFill>
                  <a:schemeClr val="accent6">
                    <a:lumMod val="60000"/>
                    <a:lumOff val="40000"/>
                  </a:schemeClr>
                </a:solidFill>
                <a:latin typeface="Verdana" pitchFamily="34" charset="0"/>
              </a:rPr>
              <a:t>Belgian 		best		</a:t>
            </a:r>
          </a:p>
          <a:p>
            <a:pPr marL="1978025" lvl="3" indent="-381000" eaLnBrk="1" hangingPunct="1">
              <a:defRPr/>
            </a:pPr>
            <a:r>
              <a:rPr lang="en-US" sz="2400" b="1" dirty="0" smtClean="0">
                <a:solidFill>
                  <a:schemeClr val="accent6">
                    <a:lumMod val="60000"/>
                    <a:lumOff val="40000"/>
                  </a:schemeClr>
                </a:solidFill>
                <a:latin typeface="Verdana" pitchFamily="34" charset="0"/>
              </a:rPr>
              <a:t>French		best</a:t>
            </a:r>
          </a:p>
          <a:p>
            <a:pPr marL="1978025" lvl="3" indent="-381000" eaLnBrk="1" hangingPunct="1">
              <a:defRPr/>
            </a:pPr>
            <a:r>
              <a:rPr lang="en-US" sz="2800" b="1" dirty="0" smtClean="0">
                <a:solidFill>
                  <a:schemeClr val="tx2">
                    <a:lumMod val="90000"/>
                    <a:lumOff val="10000"/>
                  </a:schemeClr>
                </a:solidFill>
                <a:latin typeface="Verdana" pitchFamily="34" charset="0"/>
              </a:rPr>
              <a:t>Italian		best</a:t>
            </a:r>
          </a:p>
          <a:p>
            <a:pPr marL="1978025" lvl="3" indent="-381000" eaLnBrk="1" hangingPunct="1">
              <a:defRPr/>
            </a:pPr>
            <a:r>
              <a:rPr lang="en-US" sz="2400" b="1" dirty="0" smtClean="0">
                <a:solidFill>
                  <a:schemeClr val="accent6">
                    <a:lumMod val="60000"/>
                    <a:lumOff val="40000"/>
                  </a:schemeClr>
                </a:solidFill>
                <a:latin typeface="Verdana" pitchFamily="34" charset="0"/>
              </a:rPr>
              <a:t>Spanish		better</a:t>
            </a:r>
          </a:p>
          <a:p>
            <a:pPr marL="1978025" lvl="3" indent="-381000" eaLnBrk="1" hangingPunct="1">
              <a:defRPr/>
            </a:pPr>
            <a:r>
              <a:rPr lang="en-US" sz="2400" b="1" dirty="0" smtClean="0">
                <a:solidFill>
                  <a:schemeClr val="accent6">
                    <a:lumMod val="60000"/>
                    <a:lumOff val="40000"/>
                  </a:schemeClr>
                </a:solidFill>
                <a:latin typeface="Verdana" pitchFamily="34" charset="0"/>
              </a:rPr>
              <a:t>German		better</a:t>
            </a:r>
          </a:p>
          <a:p>
            <a:pPr marL="1978025" lvl="3" indent="-381000" eaLnBrk="1" hangingPunct="1">
              <a:defRPr/>
            </a:pPr>
            <a:r>
              <a:rPr lang="en-US" sz="2400" b="1" dirty="0" smtClean="0">
                <a:solidFill>
                  <a:schemeClr val="accent6">
                    <a:lumMod val="60000"/>
                    <a:lumOff val="40000"/>
                  </a:schemeClr>
                </a:solidFill>
                <a:latin typeface="Verdana" pitchFamily="34" charset="0"/>
              </a:rPr>
              <a:t>Swiss		better</a:t>
            </a:r>
          </a:p>
          <a:p>
            <a:pPr marL="1978025" lvl="3" indent="-381000" eaLnBrk="1" hangingPunct="1">
              <a:defRPr/>
            </a:pPr>
            <a:r>
              <a:rPr lang="en-US" sz="2400" b="1" dirty="0" smtClean="0">
                <a:solidFill>
                  <a:schemeClr val="accent6">
                    <a:lumMod val="60000"/>
                    <a:lumOff val="40000"/>
                  </a:schemeClr>
                </a:solidFill>
                <a:latin typeface="Verdana" pitchFamily="34" charset="0"/>
              </a:rPr>
              <a:t>American		good</a:t>
            </a:r>
          </a:p>
          <a:p>
            <a:pPr marL="1978025" lvl="3" indent="-381000" eaLnBrk="1" hangingPunct="1">
              <a:defRPr/>
            </a:pPr>
            <a:r>
              <a:rPr lang="en-US" sz="2400" b="1" dirty="0" smtClean="0">
                <a:solidFill>
                  <a:schemeClr val="accent6">
                    <a:lumMod val="60000"/>
                    <a:lumOff val="40000"/>
                  </a:schemeClr>
                </a:solidFill>
                <a:latin typeface="Verdana" pitchFamily="34" charset="0"/>
              </a:rPr>
              <a:t>British		good	</a:t>
            </a:r>
          </a:p>
          <a:p>
            <a:pPr marL="1978025" lvl="3" indent="-381000" eaLnBrk="1" hangingPunct="1">
              <a:defRPr/>
            </a:pPr>
            <a:r>
              <a:rPr lang="en-US" sz="2400" b="1" dirty="0" smtClean="0">
                <a:solidFill>
                  <a:schemeClr val="accent6">
                    <a:lumMod val="60000"/>
                    <a:lumOff val="40000"/>
                  </a:schemeClr>
                </a:solidFill>
                <a:latin typeface="Verdana" pitchFamily="34" charset="0"/>
              </a:rPr>
              <a:t>Venezuelan	unknown	</a:t>
            </a:r>
          </a:p>
          <a:p>
            <a:pPr marL="1978025" lvl="3" indent="-381000" eaLnBrk="1" hangingPunct="1">
              <a:defRPr/>
            </a:pPr>
            <a:r>
              <a:rPr lang="en-US" sz="2400" b="1" dirty="0" smtClean="0">
                <a:solidFill>
                  <a:schemeClr val="accent6">
                    <a:lumMod val="60000"/>
                    <a:lumOff val="40000"/>
                  </a:schemeClr>
                </a:solidFill>
                <a:latin typeface="Verdana" pitchFamily="34" charset="0"/>
              </a:rPr>
              <a:t>Ecuadorian	unknown	</a:t>
            </a:r>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cstate="print"/>
          <a:srcRect/>
          <a:stretch>
            <a:fillRect/>
          </a:stretch>
        </p:blipFill>
        <p:spPr bwMode="auto">
          <a:xfrm>
            <a:off x="1752600" y="533400"/>
            <a:ext cx="5715000" cy="5715000"/>
          </a:xfrm>
          <a:prstGeom prst="rect">
            <a:avLst/>
          </a:prstGeom>
          <a:noFill/>
          <a:ln w="9525">
            <a:noFill/>
            <a:miter lim="800000"/>
            <a:headEnd/>
            <a:tailEnd/>
          </a:ln>
        </p:spPr>
      </p:pic>
      <p:sp>
        <p:nvSpPr>
          <p:cNvPr id="181251" name="Rectangle 7"/>
          <p:cNvSpPr>
            <a:spLocks noChangeArrowheads="1"/>
          </p:cNvSpPr>
          <p:nvPr/>
        </p:nvSpPr>
        <p:spPr bwMode="auto">
          <a:xfrm>
            <a:off x="867228" y="6397170"/>
            <a:ext cx="7391400" cy="215444"/>
          </a:xfrm>
          <a:prstGeom prst="rect">
            <a:avLst/>
          </a:prstGeom>
          <a:noFill/>
          <a:ln w="9525">
            <a:noFill/>
            <a:miter lim="800000"/>
            <a:headEnd/>
            <a:tailEnd/>
          </a:ln>
        </p:spPr>
        <p:txBody>
          <a:bodyPr>
            <a:spAutoFit/>
          </a:bodyPr>
          <a:lstStyle/>
          <a:p>
            <a:r>
              <a:rPr lang="en-US" sz="800" b="0" dirty="0">
                <a:hlinkClick r:id="rId4"/>
              </a:rPr>
              <a:t>http://ghirardelli.com/products/chocbars_intense_twilight.aspx</a:t>
            </a:r>
            <a:endParaRPr lang="en-US" sz="800" b="0" dirty="0"/>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2274"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hlinkClick r:id="rId3"/>
              </a:rPr>
              <a:t>http://ghirardelli.com/products/chocbars_intense_twilight.aspx</a:t>
            </a:r>
            <a:endParaRPr lang="en-US"/>
          </a:p>
        </p:txBody>
      </p:sp>
      <p:pic>
        <p:nvPicPr>
          <p:cNvPr id="182275" name="Picture 2"/>
          <p:cNvPicPr>
            <a:picLocks noChangeAspect="1" noChangeArrowheads="1"/>
          </p:cNvPicPr>
          <p:nvPr/>
        </p:nvPicPr>
        <p:blipFill>
          <a:blip r:embed="rId4" cstate="print"/>
          <a:srcRect/>
          <a:stretch>
            <a:fillRect/>
          </a:stretch>
        </p:blipFill>
        <p:spPr bwMode="auto">
          <a:xfrm>
            <a:off x="1219200" y="76200"/>
            <a:ext cx="6742113"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982913" y="6573838"/>
            <a:ext cx="3178175"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http://users.skynet.be/chocolat/uk/index.html</a:t>
            </a:r>
            <a:endParaRPr lang="en-US" b="0">
              <a:solidFill>
                <a:schemeClr val="bg1"/>
              </a:solidFill>
              <a:latin typeface="Arial" charset="0"/>
            </a:endParaRPr>
          </a:p>
        </p:txBody>
      </p:sp>
      <p:pic>
        <p:nvPicPr>
          <p:cNvPr id="183299"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4322" name="Rectangle 3"/>
          <p:cNvSpPr>
            <a:spLocks noChangeArrowheads="1"/>
          </p:cNvSpPr>
          <p:nvPr/>
        </p:nvSpPr>
        <p:spPr bwMode="auto">
          <a:xfrm>
            <a:off x="1828800" y="2743200"/>
            <a:ext cx="5562600" cy="1717675"/>
          </a:xfrm>
          <a:prstGeom prst="rect">
            <a:avLst/>
          </a:prstGeom>
          <a:noFill/>
          <a:ln w="9525">
            <a:noFill/>
            <a:miter lim="800000"/>
            <a:headEnd/>
            <a:tailEnd/>
          </a:ln>
        </p:spPr>
        <p:txBody>
          <a:bodyPr>
            <a:spAutoFit/>
          </a:bodyPr>
          <a:lstStyle/>
          <a:p>
            <a:pPr>
              <a:lnSpc>
                <a:spcPct val="120000"/>
              </a:lnSpc>
              <a:spcBef>
                <a:spcPct val="0"/>
              </a:spcBef>
            </a:pPr>
            <a:r>
              <a:rPr lang="en-US" sz="4400" dirty="0">
                <a:solidFill>
                  <a:schemeClr val="bg1"/>
                </a:solidFill>
                <a:latin typeface="Georgia" pitchFamily="18" charset="0"/>
              </a:rPr>
              <a:t>And what do the</a:t>
            </a:r>
          </a:p>
          <a:p>
            <a:pPr>
              <a:lnSpc>
                <a:spcPct val="120000"/>
              </a:lnSpc>
              <a:spcBef>
                <a:spcPct val="0"/>
              </a:spcBef>
            </a:pPr>
            <a:r>
              <a:rPr lang="en-US" sz="4400" dirty="0">
                <a:solidFill>
                  <a:schemeClr val="bg1"/>
                </a:solidFill>
                <a:latin typeface="Georgia" pitchFamily="18" charset="0"/>
              </a:rPr>
              <a:t>critics </a:t>
            </a:r>
            <a:r>
              <a:rPr lang="en-US" sz="4400" dirty="0" smtClean="0">
                <a:solidFill>
                  <a:schemeClr val="bg1"/>
                </a:solidFill>
                <a:latin typeface="Georgia" pitchFamily="18" charset="0"/>
              </a:rPr>
              <a:t>say ?</a:t>
            </a:r>
            <a:endParaRPr lang="en-US" sz="4400" dirty="0">
              <a:solidFill>
                <a:schemeClr val="bg1"/>
              </a:solidFill>
              <a:latin typeface="Georgia" pitchFamily="18" charset="0"/>
            </a:endParaRPr>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85347" name="Picture 2"/>
          <p:cNvPicPr>
            <a:picLocks noChangeAspect="1" noChangeArrowheads="1"/>
          </p:cNvPicPr>
          <p:nvPr/>
        </p:nvPicPr>
        <p:blipFill>
          <a:blip r:embed="rId4" cstate="print"/>
          <a:srcRect/>
          <a:stretch>
            <a:fillRect/>
          </a:stretch>
        </p:blipFill>
        <p:spPr bwMode="auto">
          <a:xfrm>
            <a:off x="914400" y="263525"/>
            <a:ext cx="7315200" cy="6289675"/>
          </a:xfrm>
          <a:prstGeom prst="rect">
            <a:avLst/>
          </a:prstGeom>
          <a:noFill/>
          <a:ln w="9525">
            <a:noFill/>
            <a:miter lim="800000"/>
            <a:headEnd/>
            <a:tailEnd/>
          </a:ln>
        </p:spPr>
      </p:pic>
      <p:sp>
        <p:nvSpPr>
          <p:cNvPr id="185348" name="Left Arrow 5"/>
          <p:cNvSpPr>
            <a:spLocks noChangeArrowheads="1"/>
          </p:cNvSpPr>
          <p:nvPr/>
        </p:nvSpPr>
        <p:spPr bwMode="auto">
          <a:xfrm rot="-1979226">
            <a:off x="6380163" y="1146175"/>
            <a:ext cx="2444750" cy="614363"/>
          </a:xfrm>
          <a:prstGeom prst="leftArrow">
            <a:avLst>
              <a:gd name="adj1" fmla="val 50000"/>
              <a:gd name="adj2" fmla="val 50092"/>
            </a:avLst>
          </a:prstGeom>
          <a:solidFill>
            <a:schemeClr val="bg1"/>
          </a:solidFill>
          <a:ln w="76200" algn="ctr">
            <a:solidFill>
              <a:srgbClr val="482400"/>
            </a:solidFill>
            <a:round/>
            <a:headEnd/>
            <a:tailEnd/>
          </a:ln>
        </p:spPr>
        <p:txBody>
          <a:bodyPr wrap="none"/>
          <a:lstStyle/>
          <a:p>
            <a:endParaRPr lang="en-US" sz="3200"/>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3016250" y="6567488"/>
            <a:ext cx="3094038" cy="277812"/>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www.seventypercent.com/chocop/bars.asp</a:t>
            </a:r>
            <a:endParaRPr lang="en-US" b="0">
              <a:solidFill>
                <a:schemeClr val="bg1"/>
              </a:solidFill>
              <a:latin typeface="Arial" charset="0"/>
            </a:endParaRPr>
          </a:p>
        </p:txBody>
      </p:sp>
      <p:pic>
        <p:nvPicPr>
          <p:cNvPr id="186371" name="Picture 3"/>
          <p:cNvPicPr>
            <a:picLocks noChangeAspect="1" noChangeArrowheads="1"/>
          </p:cNvPicPr>
          <p:nvPr/>
        </p:nvPicPr>
        <p:blipFill>
          <a:blip r:embed="rId4" cstate="print"/>
          <a:srcRect/>
          <a:stretch>
            <a:fillRect/>
          </a:stretch>
        </p:blipFill>
        <p:spPr bwMode="auto">
          <a:xfrm>
            <a:off x="914400" y="152400"/>
            <a:ext cx="7315200" cy="6553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2162175" y="2286000"/>
            <a:ext cx="4819650" cy="2286000"/>
          </a:xfrm>
          <a:prstGeom prst="rect">
            <a:avLst/>
          </a:prstGeom>
          <a:noFill/>
          <a:ln w="9525">
            <a:noFill/>
            <a:miter lim="800000"/>
            <a:headEnd/>
            <a:tailEnd/>
          </a:ln>
        </p:spPr>
      </p:pic>
      <p:sp>
        <p:nvSpPr>
          <p:cNvPr id="187395" name="Rectangle 3"/>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482400"/>
                </a:solidFill>
              </a:rPr>
              <a:t>Dolfin</a:t>
            </a:r>
            <a:r>
              <a:rPr lang="en-US" sz="1600" dirty="0">
                <a:solidFill>
                  <a:srgbClr val="482400"/>
                </a:solidFill>
              </a:rPr>
              <a:t> </a:t>
            </a:r>
            <a:r>
              <a:rPr lang="en-US" sz="1600" dirty="0" err="1">
                <a:solidFill>
                  <a:srgbClr val="482400"/>
                </a:solidFill>
              </a:rPr>
              <a:t>Chocolat</a:t>
            </a:r>
            <a:r>
              <a:rPr lang="en-US" sz="1600" dirty="0">
                <a:solidFill>
                  <a:srgbClr val="482400"/>
                </a:solidFill>
              </a:rPr>
              <a:t> Noir 88% De Cacao</a:t>
            </a:r>
          </a:p>
          <a:p>
            <a:pPr>
              <a:spcBef>
                <a:spcPct val="50000"/>
              </a:spcBef>
            </a:pPr>
            <a:r>
              <a:rPr lang="en-US" sz="1600" b="0" dirty="0" err="1">
                <a:solidFill>
                  <a:srgbClr val="482400"/>
                </a:solidFill>
              </a:rPr>
              <a:t>Dolfin's</a:t>
            </a:r>
            <a:r>
              <a:rPr lang="en-US" sz="1600" b="0" dirty="0">
                <a:solidFill>
                  <a:srgbClr val="482400"/>
                </a:solidFill>
              </a:rPr>
              <a:t> darkest Belgian chocolate bar</a:t>
            </a:r>
          </a:p>
          <a:p>
            <a:pPr>
              <a:spcBef>
                <a:spcPct val="50000"/>
              </a:spcBef>
            </a:pPr>
            <a:r>
              <a:rPr lang="en-US" sz="1600" b="0" dirty="0">
                <a:solidFill>
                  <a:srgbClr val="482400"/>
                </a:solidFill>
              </a:rPr>
              <a:t>very intense, very delightful! </a:t>
            </a:r>
          </a:p>
          <a:p>
            <a:pPr>
              <a:spcBef>
                <a:spcPct val="50000"/>
              </a:spcBef>
            </a:pPr>
            <a:r>
              <a:rPr lang="en-US" sz="1400" b="0" dirty="0">
                <a:solidFill>
                  <a:srgbClr val="482400"/>
                </a:solidFill>
              </a:rPr>
              <a:t>70g/2.47 oz, 88% Cocoa.</a:t>
            </a:r>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800" dirty="0" err="1">
                <a:solidFill>
                  <a:srgbClr val="482400"/>
                </a:solidFill>
              </a:rPr>
              <a:t>Chocolat</a:t>
            </a:r>
            <a:r>
              <a:rPr lang="en-US" sz="1800" dirty="0">
                <a:solidFill>
                  <a:srgbClr val="482400"/>
                </a:solidFill>
              </a:rPr>
              <a:t> Weiss Dark </a:t>
            </a:r>
            <a:r>
              <a:rPr lang="en-US" sz="1800" dirty="0" err="1">
                <a:solidFill>
                  <a:srgbClr val="482400"/>
                </a:solidFill>
              </a:rPr>
              <a:t>Kacinkoa</a:t>
            </a:r>
            <a:r>
              <a:rPr lang="en-US" sz="1800" dirty="0">
                <a:solidFill>
                  <a:srgbClr val="482400"/>
                </a:solidFill>
              </a:rPr>
              <a:t> 85% Bar</a:t>
            </a:r>
          </a:p>
          <a:p>
            <a:pPr>
              <a:spcBef>
                <a:spcPct val="50000"/>
              </a:spcBef>
            </a:pPr>
            <a:r>
              <a:rPr lang="en-US" sz="1600" dirty="0">
                <a:solidFill>
                  <a:srgbClr val="482400"/>
                </a:solidFill>
              </a:rPr>
              <a:t>A blend of </a:t>
            </a:r>
            <a:r>
              <a:rPr lang="en-US" sz="1600" dirty="0" err="1">
                <a:solidFill>
                  <a:srgbClr val="482400"/>
                </a:solidFill>
              </a:rPr>
              <a:t>Criollos</a:t>
            </a:r>
            <a:r>
              <a:rPr lang="en-US" sz="1600" dirty="0">
                <a:solidFill>
                  <a:srgbClr val="482400"/>
                </a:solidFill>
              </a:rPr>
              <a:t>, </a:t>
            </a:r>
            <a:r>
              <a:rPr lang="en-US" sz="1600" dirty="0" err="1">
                <a:solidFill>
                  <a:srgbClr val="482400"/>
                </a:solidFill>
              </a:rPr>
              <a:t>Forasteros</a:t>
            </a:r>
            <a:r>
              <a:rPr lang="en-US" sz="1600" dirty="0">
                <a:solidFill>
                  <a:srgbClr val="482400"/>
                </a:solidFill>
              </a:rPr>
              <a:t> and </a:t>
            </a:r>
            <a:r>
              <a:rPr lang="en-US" sz="1600" dirty="0" err="1">
                <a:solidFill>
                  <a:srgbClr val="482400"/>
                </a:solidFill>
              </a:rPr>
              <a:t>Trinitarios</a:t>
            </a:r>
            <a:r>
              <a:rPr lang="en-US" sz="1600" dirty="0">
                <a:solidFill>
                  <a:srgbClr val="482400"/>
                </a:solidFill>
              </a:rPr>
              <a:t> cocoa beans. </a:t>
            </a:r>
          </a:p>
          <a:p>
            <a:pPr>
              <a:spcBef>
                <a:spcPct val="50000"/>
              </a:spcBef>
            </a:pPr>
            <a:r>
              <a:rPr lang="en-US" sz="900" dirty="0">
                <a:solidFill>
                  <a:srgbClr val="482400"/>
                </a:solidFill>
              </a:rPr>
              <a:t>The taste is that of elegance: </a:t>
            </a:r>
          </a:p>
          <a:p>
            <a:pPr>
              <a:spcBef>
                <a:spcPct val="50000"/>
              </a:spcBef>
            </a:pPr>
            <a:r>
              <a:rPr lang="en-US" sz="900" dirty="0">
                <a:solidFill>
                  <a:srgbClr val="482400"/>
                </a:solidFill>
              </a:rPr>
              <a:t>The finesse of tannins, a fruity aroma, a sustained flavor, </a:t>
            </a:r>
          </a:p>
          <a:p>
            <a:pPr>
              <a:spcBef>
                <a:spcPct val="50000"/>
              </a:spcBef>
            </a:pPr>
            <a:r>
              <a:rPr lang="en-US" sz="900" dirty="0">
                <a:solidFill>
                  <a:srgbClr val="482400"/>
                </a:solidFill>
              </a:rPr>
              <a:t>and a quite surprising sweetness toward the end </a:t>
            </a:r>
          </a:p>
          <a:p>
            <a:pPr>
              <a:spcBef>
                <a:spcPct val="50000"/>
              </a:spcBef>
            </a:pPr>
            <a:r>
              <a:rPr lang="en-US" sz="900" dirty="0">
                <a:solidFill>
                  <a:srgbClr val="482400"/>
                </a:solidFill>
              </a:rPr>
              <a:t>of tasting for an 85% cocoa-content bar. </a:t>
            </a:r>
          </a:p>
          <a:p>
            <a:pPr>
              <a:spcBef>
                <a:spcPct val="50000"/>
              </a:spcBef>
            </a:pPr>
            <a:r>
              <a:rPr lang="en-US" sz="900" dirty="0">
                <a:solidFill>
                  <a:srgbClr val="482400"/>
                </a:solidFill>
              </a:rPr>
              <a:t>Net wt. 3.5oz/100g. </a:t>
            </a:r>
          </a:p>
        </p:txBody>
      </p:sp>
      <p:pic>
        <p:nvPicPr>
          <p:cNvPr id="188419" name="Picture 3"/>
          <p:cNvPicPr>
            <a:picLocks noChangeAspect="1" noChangeArrowheads="1"/>
          </p:cNvPicPr>
          <p:nvPr/>
        </p:nvPicPr>
        <p:blipFill>
          <a:blip r:embed="rId3" cstate="print"/>
          <a:srcRect/>
          <a:stretch>
            <a:fillRect/>
          </a:stretch>
        </p:blipFill>
        <p:spPr bwMode="auto">
          <a:xfrm>
            <a:off x="3505200" y="381000"/>
            <a:ext cx="2143125" cy="4286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1143000" y="2286000"/>
            <a:ext cx="6934200" cy="1600200"/>
          </a:xfrm>
          <a:prstGeom prst="rect">
            <a:avLst/>
          </a:prstGeom>
          <a:noFill/>
          <a:ln w="9525">
            <a:noFill/>
            <a:miter lim="800000"/>
            <a:headEnd/>
            <a:tailEnd/>
          </a:ln>
        </p:spPr>
        <p:txBody>
          <a:bodyPr wrap="none" lIns="0" tIns="0" rIns="0" bIns="0" anchor="ctr" anchorCtr="1"/>
          <a:lstStyle/>
          <a:p>
            <a:pPr>
              <a:spcBef>
                <a:spcPct val="50000"/>
              </a:spcBef>
            </a:pPr>
            <a:r>
              <a:rPr lang="en-US" sz="3600">
                <a:solidFill>
                  <a:schemeClr val="bg1"/>
                </a:solidFill>
                <a:latin typeface="Arial" charset="0"/>
              </a:rPr>
              <a:t>Have a go at a taste test</a:t>
            </a:r>
          </a:p>
          <a:p>
            <a:pPr>
              <a:spcBef>
                <a:spcPct val="50000"/>
              </a:spcBef>
            </a:pPr>
            <a:r>
              <a:rPr lang="en-US" sz="3600">
                <a:solidFill>
                  <a:schemeClr val="bg1"/>
                </a:solidFill>
                <a:latin typeface="Arial" charset="0"/>
              </a:rPr>
              <a:t>and see what you think . . .</a:t>
            </a:r>
            <a:r>
              <a:rPr lang="en-US" sz="2800">
                <a:solidFill>
                  <a:schemeClr val="bg1"/>
                </a:solidFill>
              </a:rPr>
              <a:t> </a:t>
            </a:r>
          </a:p>
        </p:txBody>
      </p:sp>
      <p:sp>
        <p:nvSpPr>
          <p:cNvPr id="504836" name="Rectangle 4"/>
          <p:cNvSpPr>
            <a:spLocks noChangeArrowheads="1"/>
          </p:cNvSpPr>
          <p:nvPr/>
        </p:nvSpPr>
        <p:spPr bwMode="auto">
          <a:xfrm>
            <a:off x="914400" y="3962400"/>
            <a:ext cx="7277100" cy="1409700"/>
          </a:xfrm>
          <a:prstGeom prst="rect">
            <a:avLst/>
          </a:prstGeom>
          <a:solidFill>
            <a:srgbClr val="895623"/>
          </a:solidFill>
          <a:ln w="9525">
            <a:noFill/>
            <a:miter lim="800000"/>
            <a:headEnd/>
            <a:tailEnd/>
          </a:ln>
        </p:spPr>
        <p:txBody>
          <a:bodyPr>
            <a:spAutoFit/>
          </a:bodyPr>
          <a:lstStyle/>
          <a:p>
            <a:pPr>
              <a:lnSpc>
                <a:spcPct val="120000"/>
              </a:lnSpc>
              <a:spcBef>
                <a:spcPct val="0"/>
              </a:spcBef>
            </a:pPr>
            <a:r>
              <a:rPr lang="en-US" sz="3600">
                <a:solidFill>
                  <a:schemeClr val="bg1"/>
                </a:solidFill>
                <a:latin typeface="Arial" charset="0"/>
              </a:rPr>
              <a:t>but try</a:t>
            </a:r>
          </a:p>
          <a:p>
            <a:pPr>
              <a:lnSpc>
                <a:spcPct val="120000"/>
              </a:lnSpc>
              <a:spcBef>
                <a:spcPct val="0"/>
              </a:spcBef>
            </a:pPr>
            <a:r>
              <a:rPr lang="en-US" sz="3600">
                <a:solidFill>
                  <a:schemeClr val="bg1"/>
                </a:solidFill>
                <a:latin typeface="Arial" charset="0"/>
              </a:rPr>
              <a:t>the “Italian” chocolate first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0">
  <p:cSld>
    <p:bg>
      <p:bgPr>
        <a:solidFill>
          <a:srgbClr val="FFC000"/>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2274" name="Rectangle 3"/>
          <p:cNvSpPr>
            <a:spLocks noChangeArrowheads="1"/>
          </p:cNvSpPr>
          <p:nvPr/>
        </p:nvSpPr>
        <p:spPr bwMode="auto">
          <a:xfrm>
            <a:off x="990600" y="1135063"/>
            <a:ext cx="7620000" cy="5189113"/>
          </a:xfrm>
          <a:prstGeom prst="rect">
            <a:avLst/>
          </a:prstGeom>
          <a:noFill/>
          <a:ln w="9525">
            <a:noFill/>
            <a:miter lim="800000"/>
            <a:headEnd/>
            <a:tailEnd/>
          </a:ln>
        </p:spPr>
        <p:txBody>
          <a:bodyPr wrap="square">
            <a:spAutoFit/>
          </a:bodyPr>
          <a:lstStyle/>
          <a:p>
            <a:pPr marL="228600" indent="-228600">
              <a:lnSpc>
                <a:spcPct val="120000"/>
              </a:lnSpc>
              <a:spcBef>
                <a:spcPct val="0"/>
              </a:spcBef>
            </a:pPr>
            <a:r>
              <a:rPr lang="en-US" sz="2400" dirty="0">
                <a:solidFill>
                  <a:schemeClr val="bg1"/>
                </a:solidFill>
                <a:latin typeface="Georgia" pitchFamily="18" charset="0"/>
              </a:rPr>
              <a:t>Of course, one could ask</a:t>
            </a:r>
          </a:p>
          <a:p>
            <a:pPr marL="228600" indent="-228600">
              <a:lnSpc>
                <a:spcPct val="120000"/>
              </a:lnSpc>
              <a:spcBef>
                <a:spcPct val="0"/>
              </a:spcBef>
            </a:pPr>
            <a:r>
              <a:rPr lang="en-US" sz="4400" dirty="0">
                <a:solidFill>
                  <a:schemeClr val="bg1"/>
                </a:solidFill>
                <a:latin typeface="Georgia" pitchFamily="18" charset="0"/>
              </a:rPr>
              <a:t>What </a:t>
            </a:r>
            <a:r>
              <a:rPr lang="en-US" sz="4400" i="1" dirty="0">
                <a:solidFill>
                  <a:schemeClr val="bg1"/>
                </a:solidFill>
                <a:latin typeface="Georgia" pitchFamily="18" charset="0"/>
              </a:rPr>
              <a:t>is</a:t>
            </a:r>
          </a:p>
          <a:p>
            <a:pPr marL="228600" indent="-228600">
              <a:lnSpc>
                <a:spcPct val="120000"/>
              </a:lnSpc>
              <a:spcBef>
                <a:spcPct val="0"/>
              </a:spcBef>
            </a:pPr>
            <a:r>
              <a:rPr lang="en-US" sz="4400" dirty="0">
                <a:solidFill>
                  <a:schemeClr val="bg1"/>
                </a:solidFill>
                <a:latin typeface="Georgia" pitchFamily="18" charset="0"/>
              </a:rPr>
              <a:t>“Italian”</a:t>
            </a:r>
          </a:p>
          <a:p>
            <a:pPr marL="228600" indent="-228600">
              <a:lnSpc>
                <a:spcPct val="120000"/>
              </a:lnSpc>
              <a:spcBef>
                <a:spcPct val="0"/>
              </a:spcBef>
            </a:pPr>
            <a:endParaRPr lang="en-US" sz="2000" dirty="0">
              <a:solidFill>
                <a:schemeClr val="bg1"/>
              </a:solidFill>
              <a:latin typeface="Georgia" pitchFamily="18" charset="0"/>
            </a:endParaRPr>
          </a:p>
          <a:p>
            <a:pPr marL="228600" indent="-228600" algn="l">
              <a:lnSpc>
                <a:spcPct val="120000"/>
              </a:lnSpc>
              <a:spcBef>
                <a:spcPct val="0"/>
              </a:spcBef>
              <a:buFont typeface="Arial" charset="0"/>
              <a:buChar char="•"/>
            </a:pPr>
            <a:r>
              <a:rPr lang="en-US" sz="2400" dirty="0">
                <a:solidFill>
                  <a:schemeClr val="bg1"/>
                </a:solidFill>
                <a:latin typeface="Georgia" pitchFamily="18" charset="0"/>
              </a:rPr>
              <a:t>Country of origin of the finished </a:t>
            </a:r>
            <a:r>
              <a:rPr lang="en-US" sz="2400" dirty="0" smtClean="0">
                <a:solidFill>
                  <a:schemeClr val="bg1"/>
                </a:solidFill>
                <a:latin typeface="Georgia" pitchFamily="18" charset="0"/>
              </a:rPr>
              <a:t>product ?</a:t>
            </a:r>
            <a:endParaRPr lang="en-US" sz="2400" dirty="0">
              <a:solidFill>
                <a:schemeClr val="bg1"/>
              </a:solidFill>
              <a:latin typeface="Georgia" pitchFamily="18" charset="0"/>
            </a:endParaRPr>
          </a:p>
          <a:p>
            <a:pPr marL="228600" indent="-228600" algn="l">
              <a:lnSpc>
                <a:spcPct val="120000"/>
              </a:lnSpc>
              <a:spcBef>
                <a:spcPct val="0"/>
              </a:spcBef>
              <a:buFont typeface="Arial" charset="0"/>
              <a:buChar char="•"/>
            </a:pPr>
            <a:r>
              <a:rPr lang="en-US" sz="2400" dirty="0">
                <a:solidFill>
                  <a:schemeClr val="bg1"/>
                </a:solidFill>
                <a:latin typeface="Georgia" pitchFamily="18" charset="0"/>
              </a:rPr>
              <a:t>Chocolate </a:t>
            </a:r>
            <a:r>
              <a:rPr lang="en-US" sz="2400" dirty="0" smtClean="0">
                <a:solidFill>
                  <a:schemeClr val="bg1"/>
                </a:solidFill>
                <a:latin typeface="Georgia" pitchFamily="18" charset="0"/>
              </a:rPr>
              <a:t>style/recipe ?</a:t>
            </a:r>
            <a:endParaRPr lang="en-US" sz="2400" dirty="0">
              <a:solidFill>
                <a:schemeClr val="bg1"/>
              </a:solidFill>
              <a:latin typeface="Georgia" pitchFamily="18" charset="0"/>
            </a:endParaRPr>
          </a:p>
          <a:p>
            <a:pPr marL="228600" indent="-228600" algn="l">
              <a:lnSpc>
                <a:spcPct val="120000"/>
              </a:lnSpc>
              <a:spcBef>
                <a:spcPct val="0"/>
              </a:spcBef>
              <a:buFont typeface="Arial" charset="0"/>
              <a:buChar char="•"/>
            </a:pPr>
            <a:r>
              <a:rPr lang="en-US" sz="2400" dirty="0">
                <a:solidFill>
                  <a:schemeClr val="bg1"/>
                </a:solidFill>
                <a:latin typeface="Georgia" pitchFamily="18" charset="0"/>
              </a:rPr>
              <a:t>Country of corporate </a:t>
            </a:r>
            <a:r>
              <a:rPr lang="en-US" sz="2400" dirty="0" smtClean="0">
                <a:solidFill>
                  <a:schemeClr val="bg1"/>
                </a:solidFill>
                <a:latin typeface="Georgia" pitchFamily="18" charset="0"/>
              </a:rPr>
              <a:t>owner ?</a:t>
            </a:r>
            <a:endParaRPr lang="en-US" sz="2400" dirty="0">
              <a:solidFill>
                <a:schemeClr val="bg1"/>
              </a:solidFill>
              <a:latin typeface="Georgia" pitchFamily="18" charset="0"/>
            </a:endParaRPr>
          </a:p>
          <a:p>
            <a:pPr marL="228600" indent="-228600" algn="l">
              <a:lnSpc>
                <a:spcPct val="120000"/>
              </a:lnSpc>
              <a:spcBef>
                <a:spcPct val="0"/>
              </a:spcBef>
              <a:buFont typeface="Arial" charset="0"/>
              <a:buChar char="•"/>
            </a:pPr>
            <a:r>
              <a:rPr lang="en-US" sz="2400" dirty="0">
                <a:solidFill>
                  <a:schemeClr val="bg1"/>
                </a:solidFill>
                <a:latin typeface="Georgia" pitchFamily="18" charset="0"/>
              </a:rPr>
              <a:t>Location of factory/division of the </a:t>
            </a:r>
            <a:r>
              <a:rPr lang="en-US" sz="2400" dirty="0" smtClean="0">
                <a:solidFill>
                  <a:schemeClr val="bg1"/>
                </a:solidFill>
                <a:latin typeface="Georgia" pitchFamily="18" charset="0"/>
              </a:rPr>
              <a:t>company ?</a:t>
            </a:r>
            <a:endParaRPr lang="en-US" sz="2400" dirty="0">
              <a:solidFill>
                <a:schemeClr val="bg1"/>
              </a:solidFill>
              <a:latin typeface="Georgia" pitchFamily="18" charset="0"/>
            </a:endParaRPr>
          </a:p>
          <a:p>
            <a:pPr marL="228600" indent="-228600" algn="l">
              <a:lnSpc>
                <a:spcPct val="120000"/>
              </a:lnSpc>
              <a:spcBef>
                <a:spcPct val="0"/>
              </a:spcBef>
              <a:buFont typeface="Arial" charset="0"/>
              <a:buChar char="•"/>
            </a:pPr>
            <a:r>
              <a:rPr lang="en-US" sz="2400" dirty="0">
                <a:solidFill>
                  <a:schemeClr val="bg1"/>
                </a:solidFill>
                <a:latin typeface="Georgia" pitchFamily="18" charset="0"/>
              </a:rPr>
              <a:t>Country of origin of the key raw </a:t>
            </a:r>
            <a:r>
              <a:rPr lang="en-US" sz="2400" dirty="0" smtClean="0">
                <a:solidFill>
                  <a:schemeClr val="bg1"/>
                </a:solidFill>
                <a:latin typeface="Georgia" pitchFamily="18" charset="0"/>
              </a:rPr>
              <a:t>materials ?</a:t>
            </a:r>
            <a:endParaRPr lang="en-US" sz="2400" dirty="0">
              <a:solidFill>
                <a:schemeClr val="bg1"/>
              </a:solidFill>
              <a:latin typeface="Georgia" pitchFamily="18" charset="0"/>
            </a:endParaRPr>
          </a:p>
          <a:p>
            <a:pPr marL="228600" indent="-228600" algn="l">
              <a:lnSpc>
                <a:spcPct val="120000"/>
              </a:lnSpc>
              <a:spcBef>
                <a:spcPct val="0"/>
              </a:spcBef>
              <a:buFont typeface="Arial" charset="0"/>
              <a:buChar char="•"/>
            </a:pPr>
            <a:r>
              <a:rPr lang="en-US" sz="2400" dirty="0">
                <a:solidFill>
                  <a:schemeClr val="bg1"/>
                </a:solidFill>
                <a:latin typeface="Georgia" pitchFamily="18" charset="0"/>
              </a:rPr>
              <a:t>Does globalization </a:t>
            </a:r>
            <a:r>
              <a:rPr lang="en-US" sz="2400" dirty="0" smtClean="0">
                <a:solidFill>
                  <a:schemeClr val="bg1"/>
                </a:solidFill>
                <a:latin typeface="Georgia" pitchFamily="18" charset="0"/>
              </a:rPr>
              <a:t>matter ?</a:t>
            </a:r>
            <a:endParaRPr lang="en-US" sz="2400" dirty="0">
              <a:solidFill>
                <a:schemeClr val="bg1"/>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7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27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27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227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22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1490"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hlinkClick r:id="rId3"/>
              </a:rPr>
              <a:t>http://en.wikipedia.org/wiki/Ghirardelli</a:t>
            </a:r>
            <a:endParaRPr lang="en-US"/>
          </a:p>
        </p:txBody>
      </p:sp>
      <p:pic>
        <p:nvPicPr>
          <p:cNvPr id="191491" name="Picture 2"/>
          <p:cNvPicPr>
            <a:picLocks noChangeAspect="1" noChangeArrowheads="1"/>
          </p:cNvPicPr>
          <p:nvPr/>
        </p:nvPicPr>
        <p:blipFill>
          <a:blip r:embed="rId4" cstate="print"/>
          <a:srcRect/>
          <a:stretch>
            <a:fillRect/>
          </a:stretch>
        </p:blipFill>
        <p:spPr bwMode="auto">
          <a:xfrm>
            <a:off x="460375" y="674688"/>
            <a:ext cx="8226425" cy="54784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2514" name="Rectangle 3"/>
          <p:cNvSpPr>
            <a:spLocks noChangeArrowheads="1"/>
          </p:cNvSpPr>
          <p:nvPr/>
        </p:nvSpPr>
        <p:spPr bwMode="auto">
          <a:xfrm>
            <a:off x="1219200" y="909638"/>
            <a:ext cx="6705600" cy="5262562"/>
          </a:xfrm>
          <a:prstGeom prst="rect">
            <a:avLst/>
          </a:prstGeom>
          <a:noFill/>
          <a:ln w="9525">
            <a:noFill/>
            <a:miter lim="800000"/>
            <a:headEnd/>
            <a:tailEnd/>
          </a:ln>
        </p:spPr>
        <p:txBody>
          <a:bodyPr>
            <a:spAutoFit/>
          </a:bodyPr>
          <a:lstStyle/>
          <a:p>
            <a:pPr>
              <a:lnSpc>
                <a:spcPct val="120000"/>
              </a:lnSpc>
              <a:spcBef>
                <a:spcPct val="0"/>
              </a:spcBef>
            </a:pPr>
            <a:r>
              <a:rPr lang="en-US" sz="2400">
                <a:solidFill>
                  <a:schemeClr val="bg1"/>
                </a:solidFill>
                <a:latin typeface="Georgia" pitchFamily="18" charset="0"/>
              </a:rPr>
              <a:t>And anyway, </a:t>
            </a:r>
          </a:p>
          <a:p>
            <a:pPr>
              <a:lnSpc>
                <a:spcPct val="120000"/>
              </a:lnSpc>
              <a:spcBef>
                <a:spcPct val="0"/>
              </a:spcBef>
            </a:pPr>
            <a:endParaRPr lang="en-US" sz="4400" i="1">
              <a:solidFill>
                <a:schemeClr val="bg1"/>
              </a:solidFill>
              <a:latin typeface="Georgia" pitchFamily="18" charset="0"/>
            </a:endParaRPr>
          </a:p>
          <a:p>
            <a:pPr>
              <a:lnSpc>
                <a:spcPct val="120000"/>
              </a:lnSpc>
              <a:spcBef>
                <a:spcPct val="0"/>
              </a:spcBef>
            </a:pPr>
            <a:r>
              <a:rPr lang="en-US" sz="4400" i="1">
                <a:solidFill>
                  <a:schemeClr val="bg1"/>
                </a:solidFill>
                <a:latin typeface="Georgia" pitchFamily="18" charset="0"/>
              </a:rPr>
              <a:t>Xocolatl</a:t>
            </a:r>
          </a:p>
          <a:p>
            <a:pPr>
              <a:lnSpc>
                <a:spcPct val="120000"/>
              </a:lnSpc>
              <a:spcBef>
                <a:spcPct val="0"/>
              </a:spcBef>
            </a:pPr>
            <a:r>
              <a:rPr lang="en-US" sz="2800">
                <a:solidFill>
                  <a:schemeClr val="bg1"/>
                </a:solidFill>
                <a:latin typeface="Georgia" pitchFamily="18" charset="0"/>
              </a:rPr>
              <a:t>(the original “</a:t>
            </a:r>
            <a:r>
              <a:rPr lang="en-US" sz="2800" i="1">
                <a:solidFill>
                  <a:schemeClr val="bg1"/>
                </a:solidFill>
                <a:latin typeface="Georgia" pitchFamily="18" charset="0"/>
              </a:rPr>
              <a:t>choco-atl</a:t>
            </a:r>
            <a:r>
              <a:rPr lang="en-US" sz="2800">
                <a:solidFill>
                  <a:schemeClr val="bg1"/>
                </a:solidFill>
                <a:latin typeface="Georgia" pitchFamily="18" charset="0"/>
              </a:rPr>
              <a:t>”)</a:t>
            </a:r>
          </a:p>
          <a:p>
            <a:pPr>
              <a:lnSpc>
                <a:spcPct val="120000"/>
              </a:lnSpc>
              <a:spcBef>
                <a:spcPct val="0"/>
              </a:spcBef>
            </a:pPr>
            <a:r>
              <a:rPr lang="en-US" sz="2800">
                <a:solidFill>
                  <a:schemeClr val="bg1"/>
                </a:solidFill>
                <a:latin typeface="Georgia" pitchFamily="18" charset="0"/>
              </a:rPr>
              <a:t>is  really</a:t>
            </a:r>
          </a:p>
          <a:p>
            <a:pPr>
              <a:lnSpc>
                <a:spcPct val="120000"/>
              </a:lnSpc>
              <a:spcBef>
                <a:spcPct val="0"/>
              </a:spcBef>
            </a:pPr>
            <a:r>
              <a:rPr lang="en-US" sz="2800">
                <a:solidFill>
                  <a:schemeClr val="bg1"/>
                </a:solidFill>
                <a:latin typeface="Georgia" pitchFamily="18" charset="0"/>
              </a:rPr>
              <a:t>Nahuatl (Aztec)</a:t>
            </a:r>
          </a:p>
          <a:p>
            <a:pPr>
              <a:lnSpc>
                <a:spcPct val="120000"/>
              </a:lnSpc>
              <a:spcBef>
                <a:spcPct val="0"/>
              </a:spcBef>
            </a:pPr>
            <a:endParaRPr lang="en-US" sz="2800">
              <a:solidFill>
                <a:schemeClr val="bg1"/>
              </a:solidFill>
              <a:latin typeface="Georgia" pitchFamily="18" charset="0"/>
            </a:endParaRPr>
          </a:p>
          <a:p>
            <a:pPr>
              <a:lnSpc>
                <a:spcPct val="120000"/>
              </a:lnSpc>
              <a:spcBef>
                <a:spcPct val="0"/>
              </a:spcBef>
            </a:pPr>
            <a:r>
              <a:rPr lang="en-US" sz="2800">
                <a:solidFill>
                  <a:schemeClr val="bg1"/>
                </a:solidFill>
                <a:latin typeface="Georgia" pitchFamily="18" charset="0"/>
              </a:rPr>
              <a:t>[but they just drank it</a:t>
            </a:r>
          </a:p>
          <a:p>
            <a:pPr>
              <a:lnSpc>
                <a:spcPct val="120000"/>
              </a:lnSpc>
              <a:spcBef>
                <a:spcPct val="0"/>
              </a:spcBef>
            </a:pPr>
            <a:r>
              <a:rPr lang="en-US" sz="2800">
                <a:solidFill>
                  <a:schemeClr val="bg1"/>
                </a:solidFill>
                <a:latin typeface="Georgia" pitchFamily="18" charset="0"/>
              </a:rPr>
              <a:t>as a liquid ( -</a:t>
            </a:r>
            <a:r>
              <a:rPr lang="en-US" sz="2800" i="1">
                <a:solidFill>
                  <a:schemeClr val="bg1"/>
                </a:solidFill>
                <a:latin typeface="Georgia" pitchFamily="18" charset="0"/>
              </a:rPr>
              <a:t>atl</a:t>
            </a:r>
            <a:r>
              <a:rPr lang="en-US" sz="2800">
                <a:solidFill>
                  <a:schemeClr val="bg1"/>
                </a:solidFill>
                <a:latin typeface="Georgia" pitchFamily="18" charset="0"/>
              </a:rPr>
              <a:t>)]</a:t>
            </a:r>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3538" name="Rectangle 7"/>
          <p:cNvSpPr>
            <a:spLocks noChangeArrowheads="1"/>
          </p:cNvSpPr>
          <p:nvPr/>
        </p:nvSpPr>
        <p:spPr bwMode="auto">
          <a:xfrm>
            <a:off x="852488" y="6567488"/>
            <a:ext cx="7391400" cy="276225"/>
          </a:xfrm>
          <a:prstGeom prst="rect">
            <a:avLst/>
          </a:prstGeom>
          <a:noFill/>
          <a:ln w="9525">
            <a:noFill/>
            <a:miter lim="800000"/>
            <a:headEnd/>
            <a:tailEnd/>
          </a:ln>
        </p:spPr>
        <p:txBody>
          <a:bodyPr>
            <a:spAutoFit/>
          </a:bodyPr>
          <a:lstStyle/>
          <a:p>
            <a:r>
              <a:rPr lang="en-US">
                <a:hlinkClick r:id="rId3"/>
              </a:rPr>
              <a:t>www.d.umn.edu/cla/faculty/troufs/anthfood/afchocolate.html#title</a:t>
            </a:r>
            <a:endParaRPr lang="en-US"/>
          </a:p>
        </p:txBody>
      </p:sp>
      <p:pic>
        <p:nvPicPr>
          <p:cNvPr id="193539" name="Picture 2"/>
          <p:cNvPicPr>
            <a:picLocks noChangeAspect="1" noChangeArrowheads="1"/>
          </p:cNvPicPr>
          <p:nvPr/>
        </p:nvPicPr>
        <p:blipFill>
          <a:blip r:embed="rId4" cstate="print"/>
          <a:srcRect/>
          <a:stretch>
            <a:fillRect/>
          </a:stretch>
        </p:blipFill>
        <p:spPr bwMode="auto">
          <a:xfrm>
            <a:off x="460375" y="492125"/>
            <a:ext cx="8226425" cy="5832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4562" name="Rectangle 3"/>
          <p:cNvSpPr>
            <a:spLocks noChangeArrowheads="1"/>
          </p:cNvSpPr>
          <p:nvPr/>
        </p:nvSpPr>
        <p:spPr bwMode="auto">
          <a:xfrm>
            <a:off x="1219200" y="2706688"/>
            <a:ext cx="6705600" cy="1865312"/>
          </a:xfrm>
          <a:prstGeom prst="rect">
            <a:avLst/>
          </a:prstGeom>
          <a:noFill/>
          <a:ln w="9525">
            <a:noFill/>
            <a:miter lim="800000"/>
            <a:headEnd/>
            <a:tailEnd/>
          </a:ln>
        </p:spPr>
        <p:txBody>
          <a:bodyPr>
            <a:spAutoFit/>
          </a:bodyPr>
          <a:lstStyle/>
          <a:p>
            <a:pPr>
              <a:lnSpc>
                <a:spcPct val="120000"/>
              </a:lnSpc>
              <a:spcBef>
                <a:spcPct val="0"/>
              </a:spcBef>
            </a:pPr>
            <a:r>
              <a:rPr lang="en-US" sz="4800" dirty="0">
                <a:solidFill>
                  <a:schemeClr val="bg1"/>
                </a:solidFill>
                <a:latin typeface="Georgia" pitchFamily="18" charset="0"/>
              </a:rPr>
              <a:t>What’s Next</a:t>
            </a:r>
          </a:p>
          <a:p>
            <a:pPr>
              <a:lnSpc>
                <a:spcPct val="120000"/>
              </a:lnSpc>
              <a:spcBef>
                <a:spcPct val="0"/>
              </a:spcBef>
            </a:pPr>
            <a:r>
              <a:rPr lang="en-US" sz="4800" dirty="0">
                <a:solidFill>
                  <a:schemeClr val="bg1"/>
                </a:solidFill>
                <a:latin typeface="Georgia" pitchFamily="18" charset="0"/>
              </a:rPr>
              <a:t>In EU </a:t>
            </a:r>
            <a:r>
              <a:rPr lang="en-US" sz="4800" dirty="0" smtClean="0">
                <a:solidFill>
                  <a:schemeClr val="bg1"/>
                </a:solidFill>
                <a:latin typeface="Georgia" pitchFamily="18" charset="0"/>
              </a:rPr>
              <a:t>Wars ?</a:t>
            </a:r>
            <a:endParaRPr lang="en-US" sz="5400" dirty="0">
              <a:solidFill>
                <a:schemeClr val="bg1"/>
              </a:solidFill>
              <a:latin typeface="Georgia" pitchFamily="18" charset="0"/>
            </a:endParaRPr>
          </a:p>
        </p:txBody>
      </p:sp>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http://www.duluthnewstribune.com/</a:t>
            </a:r>
            <a:endParaRPr lang="en-US" b="0">
              <a:solidFill>
                <a:schemeClr val="bg1"/>
              </a:solidFill>
              <a:latin typeface="Arial" charset="0"/>
            </a:endParaRPr>
          </a:p>
        </p:txBody>
      </p:sp>
      <p:sp>
        <p:nvSpPr>
          <p:cNvPr id="195587" name="Rectangle 3"/>
          <p:cNvSpPr>
            <a:spLocks noChangeArrowheads="1"/>
          </p:cNvSpPr>
          <p:nvPr/>
        </p:nvSpPr>
        <p:spPr bwMode="auto">
          <a:xfrm>
            <a:off x="814388" y="1397000"/>
            <a:ext cx="7491412" cy="4089400"/>
          </a:xfrm>
          <a:prstGeom prst="rect">
            <a:avLst/>
          </a:prstGeom>
          <a:noFill/>
          <a:ln w="9525">
            <a:noFill/>
            <a:miter lim="800000"/>
            <a:headEnd/>
            <a:tailEnd/>
          </a:ln>
        </p:spPr>
        <p:txBody>
          <a:bodyPr>
            <a:spAutoFit/>
          </a:bodyPr>
          <a:lstStyle/>
          <a:p>
            <a:pPr>
              <a:lnSpc>
                <a:spcPct val="160000"/>
              </a:lnSpc>
              <a:spcBef>
                <a:spcPct val="0"/>
              </a:spcBef>
            </a:pPr>
            <a:r>
              <a:rPr lang="en-US" sz="2400" b="0">
                <a:latin typeface="Arial" charset="0"/>
              </a:rPr>
              <a:t>Coming Attraction? </a:t>
            </a:r>
          </a:p>
          <a:p>
            <a:pPr>
              <a:lnSpc>
                <a:spcPct val="140000"/>
              </a:lnSpc>
              <a:spcBef>
                <a:spcPct val="0"/>
              </a:spcBef>
            </a:pPr>
            <a:r>
              <a:rPr lang="en-US" sz="6000">
                <a:latin typeface="Arial" charset="0"/>
              </a:rPr>
              <a:t>European Union</a:t>
            </a:r>
          </a:p>
          <a:p>
            <a:pPr>
              <a:lnSpc>
                <a:spcPct val="140000"/>
              </a:lnSpc>
              <a:spcBef>
                <a:spcPct val="0"/>
              </a:spcBef>
            </a:pPr>
            <a:r>
              <a:rPr lang="en-US" sz="6000">
                <a:latin typeface="Arial" charset="0"/>
              </a:rPr>
              <a:t> “Vodka Wars”</a:t>
            </a:r>
          </a:p>
          <a:p>
            <a:pPr>
              <a:lnSpc>
                <a:spcPct val="140000"/>
              </a:lnSpc>
              <a:spcBef>
                <a:spcPct val="0"/>
              </a:spcBef>
            </a:pPr>
            <a:r>
              <a:rPr lang="en-US" sz="4000">
                <a:latin typeface="Arial" charset="0"/>
              </a:rPr>
              <a:t>November 2006 - ?</a:t>
            </a: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6610"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hlinkClick r:id="rId3"/>
              </a:rPr>
              <a:t>http://en.wikipedia.org/wiki/Vodka_war</a:t>
            </a:r>
            <a:endParaRPr lang="en-US"/>
          </a:p>
        </p:txBody>
      </p:sp>
      <p:pic>
        <p:nvPicPr>
          <p:cNvPr id="196611" name="Picture 2"/>
          <p:cNvPicPr>
            <a:picLocks noChangeAspect="1" noChangeArrowheads="1"/>
          </p:cNvPicPr>
          <p:nvPr/>
        </p:nvPicPr>
        <p:blipFill>
          <a:blip r:embed="rId4" cstate="print"/>
          <a:srcRect/>
          <a:stretch>
            <a:fillRect/>
          </a:stretch>
        </p:blipFill>
        <p:spPr bwMode="auto">
          <a:xfrm>
            <a:off x="457200" y="990600"/>
            <a:ext cx="8226425" cy="5141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srcRect/>
          <a:stretch>
            <a:fillRect/>
          </a:stretch>
        </p:blipFill>
        <p:spPr bwMode="auto">
          <a:xfrm>
            <a:off x="460375" y="282575"/>
            <a:ext cx="8226425" cy="6194425"/>
          </a:xfrm>
          <a:prstGeom prst="rect">
            <a:avLst/>
          </a:prstGeom>
          <a:noFill/>
          <a:ln w="9525">
            <a:noFill/>
            <a:miter lim="800000"/>
            <a:headEnd/>
            <a:tailEnd/>
          </a:ln>
        </p:spPr>
      </p:pic>
      <p:sp>
        <p:nvSpPr>
          <p:cNvPr id="197635" name="Rectangle 7"/>
          <p:cNvSpPr>
            <a:spLocks noChangeArrowheads="1"/>
          </p:cNvSpPr>
          <p:nvPr/>
        </p:nvSpPr>
        <p:spPr bwMode="auto">
          <a:xfrm>
            <a:off x="838200" y="6567488"/>
            <a:ext cx="7391400" cy="277812"/>
          </a:xfrm>
          <a:prstGeom prst="rect">
            <a:avLst/>
          </a:prstGeom>
          <a:noFill/>
          <a:ln w="9525">
            <a:noFill/>
            <a:miter lim="800000"/>
            <a:headEnd/>
            <a:tailEnd/>
          </a:ln>
        </p:spPr>
        <p:txBody>
          <a:bodyPr>
            <a:spAutoFit/>
          </a:bodyPr>
          <a:lstStyle/>
          <a:p>
            <a:r>
              <a:rPr lang="en-US">
                <a:hlinkClick r:id="rId4"/>
              </a:rPr>
              <a:t>http://en.wikipedia.org/wiki/Vodka_war</a:t>
            </a:r>
            <a:endParaRPr lang="en-US"/>
          </a:p>
        </p:txBody>
      </p:sp>
      <p:sp>
        <p:nvSpPr>
          <p:cNvPr id="9" name="Freeform 8"/>
          <p:cNvSpPr>
            <a:spLocks noChangeArrowheads="1"/>
          </p:cNvSpPr>
          <p:nvPr/>
        </p:nvSpPr>
        <p:spPr bwMode="auto">
          <a:xfrm>
            <a:off x="442913" y="3114675"/>
            <a:ext cx="8243887" cy="1103313"/>
          </a:xfrm>
          <a:custGeom>
            <a:avLst/>
            <a:gdLst>
              <a:gd name="T0" fmla="*/ 1349830 w 8244114"/>
              <a:gd name="T1" fmla="*/ 232228 h 1103085"/>
              <a:gd name="T2" fmla="*/ 1509487 w 8244114"/>
              <a:gd name="T3" fmla="*/ 14514 h 1103085"/>
              <a:gd name="T4" fmla="*/ 8244114 w 8244114"/>
              <a:gd name="T5" fmla="*/ 0 h 1103085"/>
              <a:gd name="T6" fmla="*/ 8229602 w 8244114"/>
              <a:gd name="T7" fmla="*/ 783771 h 1103085"/>
              <a:gd name="T8" fmla="*/ 2177143 w 8244114"/>
              <a:gd name="T9" fmla="*/ 783771 h 1103085"/>
              <a:gd name="T10" fmla="*/ 2148115 w 8244114"/>
              <a:gd name="T11" fmla="*/ 1074057 h 1103085"/>
              <a:gd name="T12" fmla="*/ 0 w 8244114"/>
              <a:gd name="T13" fmla="*/ 1103085 h 1103085"/>
              <a:gd name="T14" fmla="*/ 29029 w 8244114"/>
              <a:gd name="T15" fmla="*/ 377371 h 1103085"/>
              <a:gd name="T16" fmla="*/ 1233715 w 8244114"/>
              <a:gd name="T17" fmla="*/ 348342 h 1103085"/>
              <a:gd name="T18" fmla="*/ 1349830 w 8244114"/>
              <a:gd name="T19" fmla="*/ 232228 h 11030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44114"/>
              <a:gd name="T31" fmla="*/ 0 h 1103085"/>
              <a:gd name="T32" fmla="*/ 8244114 w 8244114"/>
              <a:gd name="T33" fmla="*/ 1103085 h 11030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44114" h="1103085">
                <a:moveTo>
                  <a:pt x="1349829" y="232228"/>
                </a:moveTo>
                <a:lnTo>
                  <a:pt x="1509486" y="14514"/>
                </a:lnTo>
                <a:lnTo>
                  <a:pt x="8244114" y="0"/>
                </a:lnTo>
                <a:lnTo>
                  <a:pt x="8229600" y="783771"/>
                </a:lnTo>
                <a:lnTo>
                  <a:pt x="2177143" y="783771"/>
                </a:lnTo>
                <a:lnTo>
                  <a:pt x="2148114" y="1074057"/>
                </a:lnTo>
                <a:lnTo>
                  <a:pt x="0" y="1103085"/>
                </a:lnTo>
                <a:lnTo>
                  <a:pt x="29029" y="377371"/>
                </a:lnTo>
                <a:lnTo>
                  <a:pt x="1233714" y="348342"/>
                </a:lnTo>
                <a:lnTo>
                  <a:pt x="1349829" y="232228"/>
                </a:lnTo>
                <a:close/>
              </a:path>
            </a:pathLst>
          </a:custGeom>
          <a:noFill/>
          <a:ln w="76200" algn="ctr">
            <a:solidFill>
              <a:srgbClr val="482400"/>
            </a:solidFill>
            <a:round/>
            <a:headEnd/>
            <a:tailEnd/>
          </a:ln>
        </p:spPr>
        <p:txBody>
          <a:bodyPr wrap="none"/>
          <a:lstStyle/>
          <a:p>
            <a:endParaRPr lang="en-US" sz="3200"/>
          </a:p>
        </p:txBody>
      </p:sp>
      <p:sp>
        <p:nvSpPr>
          <p:cNvPr id="10" name="Freeform 9"/>
          <p:cNvSpPr>
            <a:spLocks noChangeArrowheads="1"/>
          </p:cNvSpPr>
          <p:nvPr/>
        </p:nvSpPr>
        <p:spPr bwMode="auto">
          <a:xfrm>
            <a:off x="465138" y="1404938"/>
            <a:ext cx="8185150" cy="1103312"/>
          </a:xfrm>
          <a:custGeom>
            <a:avLst/>
            <a:gdLst>
              <a:gd name="T0" fmla="*/ 3410857 w 8186057"/>
              <a:gd name="T1" fmla="*/ 304800 h 1103086"/>
              <a:gd name="T2" fmla="*/ 3439887 w 8186057"/>
              <a:gd name="T3" fmla="*/ 0 h 1103086"/>
              <a:gd name="T4" fmla="*/ 8186057 w 8186057"/>
              <a:gd name="T5" fmla="*/ 0 h 1103086"/>
              <a:gd name="T6" fmla="*/ 8186057 w 8186057"/>
              <a:gd name="T7" fmla="*/ 740229 h 1103086"/>
              <a:gd name="T8" fmla="*/ 1553029 w 8186057"/>
              <a:gd name="T9" fmla="*/ 725715 h 1103086"/>
              <a:gd name="T10" fmla="*/ 1320800 w 8186057"/>
              <a:gd name="T11" fmla="*/ 1103086 h 1103086"/>
              <a:gd name="T12" fmla="*/ 0 w 8186057"/>
              <a:gd name="T13" fmla="*/ 1103086 h 1103086"/>
              <a:gd name="T14" fmla="*/ 29029 w 8186057"/>
              <a:gd name="T15" fmla="*/ 333829 h 1103086"/>
              <a:gd name="T16" fmla="*/ 3410857 w 8186057"/>
              <a:gd name="T17" fmla="*/ 304800 h 11030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86057"/>
              <a:gd name="T28" fmla="*/ 0 h 1103086"/>
              <a:gd name="T29" fmla="*/ 8186057 w 8186057"/>
              <a:gd name="T30" fmla="*/ 1103086 h 11030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86057" h="1103086">
                <a:moveTo>
                  <a:pt x="3410857" y="304800"/>
                </a:moveTo>
                <a:lnTo>
                  <a:pt x="3439886" y="0"/>
                </a:lnTo>
                <a:lnTo>
                  <a:pt x="8186057" y="0"/>
                </a:lnTo>
                <a:lnTo>
                  <a:pt x="8186057" y="740229"/>
                </a:lnTo>
                <a:lnTo>
                  <a:pt x="1553029" y="725715"/>
                </a:lnTo>
                <a:lnTo>
                  <a:pt x="1320800" y="1103086"/>
                </a:lnTo>
                <a:lnTo>
                  <a:pt x="0" y="1103086"/>
                </a:lnTo>
                <a:lnTo>
                  <a:pt x="29029" y="333829"/>
                </a:lnTo>
                <a:lnTo>
                  <a:pt x="3410857" y="304800"/>
                </a:lnTo>
                <a:close/>
              </a:path>
            </a:pathLst>
          </a:custGeom>
          <a:noFill/>
          <a:ln w="76200" algn="ctr">
            <a:solidFill>
              <a:srgbClr val="482400"/>
            </a:solidFill>
            <a:round/>
            <a:headEnd/>
            <a:tailEnd/>
          </a:ln>
        </p:spPr>
        <p:txBody>
          <a:bodyPr wrap="none"/>
          <a:lstStyle/>
          <a:p>
            <a:endParaRPr lang="en-US" sz="3200"/>
          </a:p>
        </p:txBody>
      </p:sp>
      <p:sp>
        <p:nvSpPr>
          <p:cNvPr id="11" name="TextBox 10"/>
          <p:cNvSpPr txBox="1">
            <a:spLocks noChangeArrowheads="1"/>
          </p:cNvSpPr>
          <p:nvPr/>
        </p:nvSpPr>
        <p:spPr bwMode="auto">
          <a:xfrm>
            <a:off x="1600200" y="2971800"/>
            <a:ext cx="5970588" cy="2947988"/>
          </a:xfrm>
          <a:prstGeom prst="rect">
            <a:avLst/>
          </a:prstGeom>
          <a:solidFill>
            <a:srgbClr val="FFFFFF"/>
          </a:solidFill>
          <a:ln w="9525">
            <a:noFill/>
            <a:miter lim="800000"/>
            <a:headEnd/>
            <a:tailEnd/>
          </a:ln>
        </p:spPr>
        <p:txBody>
          <a:bodyPr>
            <a:spAutoFit/>
          </a:bodyPr>
          <a:lstStyle/>
          <a:p>
            <a:endParaRPr lang="en-US" sz="3200" dirty="0">
              <a:solidFill>
                <a:srgbClr val="482400"/>
              </a:solidFill>
            </a:endParaRPr>
          </a:p>
          <a:p>
            <a:r>
              <a:rPr lang="en-US" sz="3200" dirty="0">
                <a:solidFill>
                  <a:srgbClr val="482400"/>
                </a:solidFill>
              </a:rPr>
              <a:t>Does this </a:t>
            </a:r>
            <a:r>
              <a:rPr lang="en-US" sz="3200" dirty="0" smtClean="0">
                <a:solidFill>
                  <a:srgbClr val="482400"/>
                </a:solidFill>
              </a:rPr>
              <a:t>labeling</a:t>
            </a:r>
            <a:endParaRPr lang="en-US" sz="3200" dirty="0">
              <a:solidFill>
                <a:srgbClr val="482400"/>
              </a:solidFill>
            </a:endParaRPr>
          </a:p>
          <a:p>
            <a:r>
              <a:rPr lang="en-US" sz="3200" dirty="0">
                <a:solidFill>
                  <a:srgbClr val="482400"/>
                </a:solidFill>
              </a:rPr>
              <a:t>“compromise”</a:t>
            </a:r>
          </a:p>
          <a:p>
            <a:r>
              <a:rPr lang="en-US" sz="3200" dirty="0">
                <a:solidFill>
                  <a:srgbClr val="482400"/>
                </a:solidFill>
              </a:rPr>
              <a:t>sound </a:t>
            </a:r>
            <a:r>
              <a:rPr lang="en-US" sz="3200" dirty="0" smtClean="0">
                <a:solidFill>
                  <a:srgbClr val="482400"/>
                </a:solidFill>
              </a:rPr>
              <a:t>familiar ?</a:t>
            </a:r>
            <a:endParaRPr lang="en-US" sz="3200" dirty="0">
              <a:solidFill>
                <a:srgbClr val="482400"/>
              </a:solidFill>
            </a:endParaRPr>
          </a:p>
          <a:p>
            <a:endParaRPr lang="en-US" sz="3200" dirty="0">
              <a:solidFill>
                <a:srgbClr val="4824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2909888" y="6567488"/>
            <a:ext cx="3368675" cy="277812"/>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http://news.bbc.co.uk/2/hi/europe/5332432.stm</a:t>
            </a:r>
            <a:endParaRPr lang="en-US" b="0">
              <a:solidFill>
                <a:schemeClr val="bg1"/>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http://www.duluthnewstribune.com/</a:t>
            </a:r>
            <a:endParaRPr lang="en-US" b="0">
              <a:solidFill>
                <a:schemeClr val="bg1"/>
              </a:solidFill>
              <a:latin typeface="Arial" charset="0"/>
            </a:endParaRPr>
          </a:p>
        </p:txBody>
      </p:sp>
      <p:pic>
        <p:nvPicPr>
          <p:cNvPr id="199683"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0">
  <p:cSld>
    <p:bg>
      <p:bgPr>
        <a:solidFill>
          <a:srgbClr val="FFC000"/>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http://www.duluthnewstribune.com/</a:t>
            </a:r>
            <a:endParaRPr lang="en-US" b="0">
              <a:solidFill>
                <a:schemeClr val="bg1"/>
              </a:solidFill>
              <a:latin typeface="Arial" charset="0"/>
            </a:endParaRPr>
          </a:p>
        </p:txBody>
      </p:sp>
      <p:pic>
        <p:nvPicPr>
          <p:cNvPr id="200707"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200708" name="Oval 4"/>
          <p:cNvSpPr>
            <a:spLocks noChangeArrowheads="1"/>
          </p:cNvSpPr>
          <p:nvPr/>
        </p:nvSpPr>
        <p:spPr bwMode="auto">
          <a:xfrm>
            <a:off x="2667000" y="2514600"/>
            <a:ext cx="3276600" cy="1295400"/>
          </a:xfrm>
          <a:prstGeom prst="ellipse">
            <a:avLst/>
          </a:prstGeom>
          <a:noFill/>
          <a:ln w="76200">
            <a:solidFill>
              <a:schemeClr val="bg2"/>
            </a:solidFill>
            <a:round/>
            <a:headEnd/>
            <a:tailEnd/>
          </a:ln>
        </p:spPr>
        <p:txBody>
          <a:bodyPr wrap="none" anchor="ctr"/>
          <a:lstStyle/>
          <a:p>
            <a:endParaRPr lang="en-US" sz="3200"/>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http://www.duluthnewstribune.com/</a:t>
            </a:r>
            <a:endParaRPr lang="en-US" b="0">
              <a:solidFill>
                <a:schemeClr val="bg1"/>
              </a:solidFill>
              <a:latin typeface="Arial" charset="0"/>
            </a:endParaRPr>
          </a:p>
        </p:txBody>
      </p:sp>
      <p:pic>
        <p:nvPicPr>
          <p:cNvPr id="201731"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201732" name="Oval 4"/>
          <p:cNvSpPr>
            <a:spLocks noChangeArrowheads="1"/>
          </p:cNvSpPr>
          <p:nvPr/>
        </p:nvSpPr>
        <p:spPr bwMode="auto">
          <a:xfrm>
            <a:off x="2895600" y="2743200"/>
            <a:ext cx="3657600" cy="2209800"/>
          </a:xfrm>
          <a:prstGeom prst="ellipse">
            <a:avLst/>
          </a:prstGeom>
          <a:noFill/>
          <a:ln w="76200">
            <a:solidFill>
              <a:schemeClr val="bg2"/>
            </a:solidFill>
            <a:round/>
            <a:headEnd/>
            <a:tailEnd/>
          </a:ln>
        </p:spPr>
        <p:txBody>
          <a:bodyPr wrap="none" anchor="ctr"/>
          <a:lstStyle/>
          <a:p>
            <a:endParaRPr lang="en-US" sz="3200"/>
          </a:p>
        </p:txBody>
      </p:sp>
    </p:spTree>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3284538" y="6477000"/>
            <a:ext cx="2541587" cy="274638"/>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http://www.duluthnewstribune.com/</a:t>
            </a:r>
            <a:endParaRPr lang="en-US" b="0">
              <a:solidFill>
                <a:schemeClr val="bg1"/>
              </a:solidFill>
              <a:latin typeface="Arial" charset="0"/>
            </a:endParaRPr>
          </a:p>
        </p:txBody>
      </p:sp>
      <p:pic>
        <p:nvPicPr>
          <p:cNvPr id="202755"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503812" name="Oval 4"/>
          <p:cNvSpPr>
            <a:spLocks noChangeArrowheads="1"/>
          </p:cNvSpPr>
          <p:nvPr/>
        </p:nvSpPr>
        <p:spPr bwMode="auto">
          <a:xfrm>
            <a:off x="2743200" y="3276600"/>
            <a:ext cx="3810000" cy="2819400"/>
          </a:xfrm>
          <a:prstGeom prst="ellipse">
            <a:avLst/>
          </a:prstGeom>
          <a:noFill/>
          <a:ln w="76200">
            <a:solidFill>
              <a:schemeClr val="bg2"/>
            </a:solidFill>
            <a:round/>
            <a:headEnd/>
            <a:tailEnd/>
          </a:ln>
        </p:spPr>
        <p:txBody>
          <a:bodyPr wrap="none" anchor="ctr"/>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animBg="1"/>
    </p:bldLst>
  </p:timing>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3176757" y="6397170"/>
            <a:ext cx="2810385" cy="215444"/>
          </a:xfrm>
          <a:prstGeom prst="rect">
            <a:avLst/>
          </a:prstGeom>
          <a:noFill/>
          <a:ln w="9525">
            <a:noFill/>
            <a:miter lim="800000"/>
            <a:headEnd/>
            <a:tailEnd/>
          </a:ln>
        </p:spPr>
        <p:txBody>
          <a:bodyPr wrap="none">
            <a:spAutoFit/>
          </a:bodyPr>
          <a:lstStyle/>
          <a:p>
            <a:pPr algn="l"/>
            <a:r>
              <a:rPr lang="en-US" sz="800" b="0" dirty="0">
                <a:hlinkClick r:id="rId3"/>
              </a:rPr>
              <a:t>http://news.bbc.co.uk/2/hi/business/7322033.stm</a:t>
            </a:r>
            <a:endParaRPr lang="en-US" sz="800" b="0" dirty="0"/>
          </a:p>
        </p:txBody>
      </p:sp>
      <p:pic>
        <p:nvPicPr>
          <p:cNvPr id="473092" name="Picture 4"/>
          <p:cNvPicPr>
            <a:picLocks noChangeAspect="1" noChangeArrowheads="1"/>
          </p:cNvPicPr>
          <p:nvPr/>
        </p:nvPicPr>
        <p:blipFill>
          <a:blip r:embed="rId4" cstate="print"/>
          <a:srcRect/>
          <a:stretch>
            <a:fillRect/>
          </a:stretch>
        </p:blipFill>
        <p:spPr bwMode="auto">
          <a:xfrm>
            <a:off x="685800" y="647642"/>
            <a:ext cx="7772400" cy="553907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10243" name="Rectangle 3"/>
          <p:cNvSpPr>
            <a:spLocks noChangeArrowheads="1"/>
          </p:cNvSpPr>
          <p:nvPr/>
        </p:nvSpPr>
        <p:spPr bwMode="auto">
          <a:xfrm>
            <a:off x="814388" y="914400"/>
            <a:ext cx="7491412" cy="5521325"/>
          </a:xfrm>
          <a:prstGeom prst="rect">
            <a:avLst/>
          </a:prstGeom>
          <a:noFill/>
          <a:ln w="9525">
            <a:noFill/>
            <a:miter lim="800000"/>
            <a:headEnd/>
            <a:tailEnd/>
          </a:ln>
        </p:spPr>
        <p:txBody>
          <a:bodyPr>
            <a:spAutoFit/>
          </a:bodyPr>
          <a:lstStyle/>
          <a:p>
            <a:pPr>
              <a:lnSpc>
                <a:spcPct val="160000"/>
              </a:lnSpc>
              <a:spcBef>
                <a:spcPct val="0"/>
              </a:spcBef>
            </a:pPr>
            <a:r>
              <a:rPr lang="en-US" sz="2400" b="0" dirty="0">
                <a:solidFill>
                  <a:schemeClr val="bg1"/>
                </a:solidFill>
                <a:latin typeface="Arial" charset="0"/>
              </a:rPr>
              <a:t>The</a:t>
            </a:r>
          </a:p>
          <a:p>
            <a:pPr>
              <a:lnSpc>
                <a:spcPct val="140000"/>
              </a:lnSpc>
              <a:spcBef>
                <a:spcPct val="0"/>
              </a:spcBef>
            </a:pPr>
            <a:r>
              <a:rPr lang="en-US" sz="6000" dirty="0">
                <a:solidFill>
                  <a:schemeClr val="bg1"/>
                </a:solidFill>
                <a:latin typeface="Arial" charset="0"/>
              </a:rPr>
              <a:t>European Union</a:t>
            </a:r>
          </a:p>
          <a:p>
            <a:pPr>
              <a:lnSpc>
                <a:spcPct val="140000"/>
              </a:lnSpc>
              <a:spcBef>
                <a:spcPct val="0"/>
              </a:spcBef>
            </a:pPr>
            <a:r>
              <a:rPr lang="en-US" sz="6000" dirty="0">
                <a:solidFill>
                  <a:schemeClr val="bg1"/>
                </a:solidFill>
                <a:latin typeface="Arial" charset="0"/>
              </a:rPr>
              <a:t> “Chocolate Wars”</a:t>
            </a:r>
          </a:p>
          <a:p>
            <a:pPr>
              <a:lnSpc>
                <a:spcPct val="140000"/>
              </a:lnSpc>
              <a:spcBef>
                <a:spcPct val="0"/>
              </a:spcBef>
            </a:pPr>
            <a:r>
              <a:rPr lang="en-US" sz="3600" dirty="0">
                <a:solidFill>
                  <a:schemeClr val="bg1"/>
                </a:solidFill>
                <a:latin typeface="Arial" charset="0"/>
              </a:rPr>
              <a:t>1973-2003</a:t>
            </a:r>
          </a:p>
          <a:p>
            <a:pPr>
              <a:lnSpc>
                <a:spcPct val="160000"/>
              </a:lnSpc>
              <a:spcBef>
                <a:spcPct val="0"/>
              </a:spcBef>
            </a:pPr>
            <a:r>
              <a:rPr lang="en-US" sz="2400" b="0" dirty="0">
                <a:solidFill>
                  <a:schemeClr val="bg1"/>
                </a:solidFill>
                <a:latin typeface="Arial" charset="0"/>
              </a:rPr>
              <a:t>a run-up to</a:t>
            </a:r>
          </a:p>
          <a:p>
            <a:pPr>
              <a:lnSpc>
                <a:spcPct val="160000"/>
              </a:lnSpc>
              <a:spcBef>
                <a:spcPct val="0"/>
              </a:spcBef>
            </a:pPr>
            <a:r>
              <a:rPr lang="en-US" sz="3600" dirty="0">
                <a:solidFill>
                  <a:schemeClr val="bg1"/>
                </a:solidFill>
                <a:latin typeface="Arial" charset="0"/>
              </a:rPr>
              <a:t>Scaling</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95600" y="6573838"/>
            <a:ext cx="3281363" cy="276225"/>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http://en.wikipedia.org/wiki/Thirty_years_war /</a:t>
            </a:r>
            <a:endParaRPr lang="en-US" b="0">
              <a:solidFill>
                <a:schemeClr val="bg1"/>
              </a:solidFill>
              <a:latin typeface="Arial" charset="0"/>
            </a:endParaRPr>
          </a:p>
        </p:txBody>
      </p:sp>
      <p:pic>
        <p:nvPicPr>
          <p:cNvPr id="8195" name="Picture 3"/>
          <p:cNvPicPr>
            <a:picLocks noChangeAspect="1" noChangeArrowheads="1"/>
          </p:cNvPicPr>
          <p:nvPr/>
        </p:nvPicPr>
        <p:blipFill>
          <a:blip r:embed="rId4" cstate="print"/>
          <a:srcRect/>
          <a:stretch>
            <a:fillRect/>
          </a:stretch>
        </p:blipFill>
        <p:spPr bwMode="auto">
          <a:xfrm>
            <a:off x="460375" y="1127125"/>
            <a:ext cx="8226425" cy="4968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436227" name="Rectangle 3"/>
          <p:cNvSpPr>
            <a:spLocks noChangeArrowheads="1"/>
          </p:cNvSpPr>
          <p:nvPr/>
        </p:nvSpPr>
        <p:spPr bwMode="auto">
          <a:xfrm>
            <a:off x="814388" y="1555750"/>
            <a:ext cx="7491412" cy="4819781"/>
          </a:xfrm>
          <a:prstGeom prst="rect">
            <a:avLst/>
          </a:prstGeom>
          <a:noFill/>
          <a:ln w="9525">
            <a:noFill/>
            <a:miter lim="800000"/>
            <a:headEnd/>
            <a:tailEnd/>
          </a:ln>
        </p:spPr>
        <p:txBody>
          <a:bodyPr>
            <a:spAutoFit/>
          </a:bodyPr>
          <a:lstStyle/>
          <a:p>
            <a:pPr>
              <a:lnSpc>
                <a:spcPct val="160000"/>
              </a:lnSpc>
              <a:spcBef>
                <a:spcPct val="0"/>
              </a:spcBef>
            </a:pPr>
            <a:r>
              <a:rPr lang="en-US" sz="3200" dirty="0">
                <a:solidFill>
                  <a:schemeClr val="bg1"/>
                </a:solidFill>
                <a:latin typeface="Arial" charset="0"/>
              </a:rPr>
              <a:t>The real “Thirty Years’ War”</a:t>
            </a:r>
          </a:p>
          <a:p>
            <a:pPr>
              <a:lnSpc>
                <a:spcPct val="160000"/>
              </a:lnSpc>
              <a:spcBef>
                <a:spcPct val="0"/>
              </a:spcBef>
            </a:pPr>
            <a:r>
              <a:rPr lang="en-US" sz="3200" dirty="0">
                <a:solidFill>
                  <a:schemeClr val="bg1"/>
                </a:solidFill>
                <a:latin typeface="Arial" charset="0"/>
              </a:rPr>
              <a:t>was fought in London and Europe</a:t>
            </a:r>
          </a:p>
          <a:p>
            <a:pPr>
              <a:lnSpc>
                <a:spcPct val="160000"/>
              </a:lnSpc>
              <a:spcBef>
                <a:spcPct val="0"/>
              </a:spcBef>
            </a:pPr>
            <a:r>
              <a:rPr lang="en-US" sz="3200" dirty="0">
                <a:solidFill>
                  <a:schemeClr val="bg1"/>
                </a:solidFill>
                <a:latin typeface="Arial" charset="0"/>
              </a:rPr>
              <a:t>but  it ended in</a:t>
            </a:r>
          </a:p>
          <a:p>
            <a:pPr>
              <a:lnSpc>
                <a:spcPct val="160000"/>
              </a:lnSpc>
              <a:spcBef>
                <a:spcPct val="0"/>
              </a:spcBef>
            </a:pPr>
            <a:r>
              <a:rPr lang="en-US" sz="3200" dirty="0">
                <a:solidFill>
                  <a:schemeClr val="bg1"/>
                </a:solidFill>
                <a:latin typeface="Arial" charset="0"/>
              </a:rPr>
              <a:t>2003</a:t>
            </a:r>
          </a:p>
          <a:p>
            <a:pPr>
              <a:lnSpc>
                <a:spcPct val="160000"/>
              </a:lnSpc>
              <a:spcBef>
                <a:spcPct val="0"/>
              </a:spcBef>
            </a:pPr>
            <a:r>
              <a:rPr lang="en-US" sz="3200" dirty="0">
                <a:solidFill>
                  <a:schemeClr val="bg1"/>
                </a:solidFill>
                <a:latin typeface="Arial" charset="0"/>
              </a:rPr>
              <a:t>Not in </a:t>
            </a:r>
            <a:r>
              <a:rPr lang="en-US" sz="3200" dirty="0" smtClean="0">
                <a:solidFill>
                  <a:schemeClr val="bg1"/>
                </a:solidFill>
                <a:latin typeface="Arial" charset="0"/>
              </a:rPr>
              <a:t>1648 . . .</a:t>
            </a:r>
            <a:endParaRPr lang="en-US" sz="3200" dirty="0">
              <a:solidFill>
                <a:schemeClr val="bg1"/>
              </a:solidFill>
              <a:latin typeface="Arial" charset="0"/>
            </a:endParaRPr>
          </a:p>
          <a:p>
            <a:pPr>
              <a:lnSpc>
                <a:spcPct val="160000"/>
              </a:lnSpc>
              <a:spcBef>
                <a:spcPct val="0"/>
              </a:spcBef>
            </a:pPr>
            <a:r>
              <a:rPr lang="en-US" sz="3200" dirty="0">
                <a:solidFill>
                  <a:schemeClr val="bg1"/>
                </a:solidFill>
                <a:latin typeface="Arial" charset="0"/>
              </a:rPr>
              <a:t>or did </a:t>
            </a:r>
            <a:r>
              <a:rPr lang="en-US" sz="3200" dirty="0" smtClean="0">
                <a:solidFill>
                  <a:schemeClr val="bg1"/>
                </a:solidFill>
                <a:latin typeface="Arial" charset="0"/>
              </a:rPr>
              <a:t>it ?</a:t>
            </a:r>
            <a:endParaRPr lang="en-US" sz="3200" dirty="0">
              <a:solidFill>
                <a:schemeClr val="bg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363762" y="6400800"/>
            <a:ext cx="2414444" cy="215444"/>
          </a:xfrm>
          <a:prstGeom prst="rect">
            <a:avLst/>
          </a:prstGeom>
          <a:noFill/>
          <a:ln w="9525">
            <a:noFill/>
            <a:miter lim="800000"/>
            <a:headEnd/>
            <a:tailEnd/>
          </a:ln>
        </p:spPr>
        <p:txBody>
          <a:bodyPr wrap="none">
            <a:spAutoFit/>
          </a:bodyPr>
          <a:lstStyle/>
          <a:p>
            <a:r>
              <a:rPr lang="en-US" sz="800" b="0" dirty="0" smtClean="0">
                <a:solidFill>
                  <a:schemeClr val="bg1"/>
                </a:solidFill>
                <a:latin typeface="Arial" charset="0"/>
                <a:hlinkClick r:id="rId3"/>
              </a:rPr>
              <a:t>http://news.bbc.co.uk/2/hi/business/8604851.stm</a:t>
            </a:r>
            <a:endParaRPr lang="en-US" sz="800" b="0" dirty="0">
              <a:solidFill>
                <a:schemeClr val="bg1"/>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113937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2697163"/>
            <a:ext cx="7772400" cy="2948499"/>
          </a:xfrm>
          <a:prstGeom prst="rect">
            <a:avLst/>
          </a:prstGeom>
          <a:solidFill>
            <a:schemeClr val="bg1"/>
          </a:solidFill>
          <a:ln w="9525">
            <a:noFill/>
            <a:miter lim="800000"/>
            <a:headEnd/>
            <a:tailEnd/>
          </a:ln>
        </p:spPr>
        <p:txBody>
          <a:bodyPr>
            <a:spAutoFit/>
          </a:bodyPr>
          <a:lstStyle/>
          <a:p>
            <a:endParaRPr lang="en-US" sz="3200" dirty="0"/>
          </a:p>
          <a:p>
            <a:r>
              <a:rPr lang="en-US" sz="3200" dirty="0">
                <a:solidFill>
                  <a:srgbClr val="895623"/>
                </a:solidFill>
              </a:rPr>
              <a:t>Thursday, 16 January 2003,</a:t>
            </a:r>
          </a:p>
          <a:p>
            <a:r>
              <a:rPr lang="en-US" sz="3200" dirty="0">
                <a:solidFill>
                  <a:srgbClr val="895623"/>
                </a:solidFill>
              </a:rPr>
              <a:t>the Chocolate War</a:t>
            </a:r>
          </a:p>
          <a:p>
            <a:r>
              <a:rPr lang="en-US" sz="3200" dirty="0">
                <a:solidFill>
                  <a:srgbClr val="895623"/>
                </a:solidFill>
              </a:rPr>
              <a:t>officially </a:t>
            </a:r>
            <a:r>
              <a:rPr lang="en-US" sz="3200" dirty="0" smtClean="0">
                <a:solidFill>
                  <a:srgbClr val="895623"/>
                </a:solidFill>
              </a:rPr>
              <a:t>ends . . .</a:t>
            </a:r>
            <a:endParaRPr lang="en-US" sz="3200" dirty="0">
              <a:solidFill>
                <a:srgbClr val="895623"/>
              </a:solidFill>
            </a:endParaRPr>
          </a:p>
          <a:p>
            <a:endParaRPr lang="en-US" sz="32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792413" y="6573838"/>
            <a:ext cx="3532187" cy="276225"/>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www.guardian.co.uk/uk/2003/jan/17/foodanddrink</a:t>
            </a:r>
            <a:endParaRPr lang="en-US" b="0">
              <a:solidFill>
                <a:schemeClr val="bg1"/>
              </a:solidFill>
              <a:latin typeface="Arial" charset="0"/>
            </a:endParaRPr>
          </a:p>
        </p:txBody>
      </p:sp>
      <p:pic>
        <p:nvPicPr>
          <p:cNvPr id="11267" name="Picture 2"/>
          <p:cNvPicPr>
            <a:picLocks noChangeAspect="1" noChangeArrowheads="1"/>
          </p:cNvPicPr>
          <p:nvPr/>
        </p:nvPicPr>
        <p:blipFill>
          <a:blip r:embed="rId4" cstate="print"/>
          <a:srcRect/>
          <a:stretch>
            <a:fillRect/>
          </a:stretch>
        </p:blipFill>
        <p:spPr bwMode="auto">
          <a:xfrm>
            <a:off x="685800" y="503080"/>
            <a:ext cx="7772400" cy="54985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792413" y="6573838"/>
            <a:ext cx="3532187" cy="276225"/>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www.guardian.co.uk/uk/2003/jan/17/foodanddrink</a:t>
            </a:r>
            <a:endParaRPr lang="en-US" b="0">
              <a:solidFill>
                <a:schemeClr val="bg1"/>
              </a:solidFill>
              <a:latin typeface="Arial" charset="0"/>
            </a:endParaRPr>
          </a:p>
        </p:txBody>
      </p:sp>
      <p:pic>
        <p:nvPicPr>
          <p:cNvPr id="12291" name="Picture 2"/>
          <p:cNvPicPr>
            <a:picLocks noChangeAspect="1" noChangeArrowheads="1"/>
          </p:cNvPicPr>
          <p:nvPr/>
        </p:nvPicPr>
        <p:blipFill>
          <a:blip r:embed="rId4" cstate="print"/>
          <a:srcRect/>
          <a:stretch>
            <a:fillRect/>
          </a:stretch>
        </p:blipFill>
        <p:spPr bwMode="auto">
          <a:xfrm>
            <a:off x="436563" y="501650"/>
            <a:ext cx="8226425" cy="5700713"/>
          </a:xfrm>
          <a:prstGeom prst="rect">
            <a:avLst/>
          </a:prstGeom>
          <a:noFill/>
          <a:ln w="9525">
            <a:noFill/>
            <a:miter lim="800000"/>
            <a:headEnd/>
            <a:tailEnd/>
          </a:ln>
        </p:spPr>
      </p:pic>
      <p:sp>
        <p:nvSpPr>
          <p:cNvPr id="4" name="TextBox 3"/>
          <p:cNvSpPr txBox="1">
            <a:spLocks noChangeArrowheads="1"/>
          </p:cNvSpPr>
          <p:nvPr/>
        </p:nvSpPr>
        <p:spPr bwMode="auto">
          <a:xfrm>
            <a:off x="914400" y="1905000"/>
            <a:ext cx="7162800" cy="2357568"/>
          </a:xfrm>
          <a:prstGeom prst="rect">
            <a:avLst/>
          </a:prstGeom>
          <a:solidFill>
            <a:schemeClr val="bg1"/>
          </a:solidFill>
          <a:ln w="9525">
            <a:noFill/>
            <a:miter lim="800000"/>
            <a:headEnd/>
            <a:tailEnd/>
          </a:ln>
        </p:spPr>
        <p:txBody>
          <a:bodyPr>
            <a:spAutoFit/>
          </a:bodyPr>
          <a:lstStyle/>
          <a:p>
            <a:endParaRPr lang="en-US" sz="3200" dirty="0"/>
          </a:p>
          <a:p>
            <a:r>
              <a:rPr lang="en-US" sz="3200" dirty="0">
                <a:solidFill>
                  <a:schemeClr val="tx2">
                    <a:lumMod val="90000"/>
                    <a:lumOff val="10000"/>
                  </a:schemeClr>
                </a:solidFill>
              </a:rPr>
              <a:t>Cadbury’s</a:t>
            </a:r>
          </a:p>
          <a:p>
            <a:r>
              <a:rPr lang="en-US" sz="3200" strike="dblStrike" dirty="0" smtClean="0">
                <a:solidFill>
                  <a:schemeClr val="tx2">
                    <a:lumMod val="90000"/>
                    <a:lumOff val="10000"/>
                  </a:schemeClr>
                </a:solidFill>
              </a:rPr>
              <a:t> is </a:t>
            </a:r>
            <a:r>
              <a:rPr lang="en-US" sz="3200" dirty="0" smtClean="0">
                <a:solidFill>
                  <a:schemeClr val="tx2">
                    <a:lumMod val="90000"/>
                    <a:lumOff val="10000"/>
                  </a:schemeClr>
                </a:solidFill>
              </a:rPr>
              <a:t>  was British</a:t>
            </a:r>
            <a:endParaRPr lang="en-US" sz="3200" dirty="0">
              <a:solidFill>
                <a:schemeClr val="tx2">
                  <a:lumMod val="90000"/>
                  <a:lumOff val="10000"/>
                </a:schemeClr>
              </a:solidFill>
            </a:endParaRPr>
          </a:p>
          <a:p>
            <a:endParaRPr lang="en-US" sz="3200" dirty="0"/>
          </a:p>
        </p:txBody>
      </p:sp>
      <p:sp>
        <p:nvSpPr>
          <p:cNvPr id="12293" name="AutoShape 5"/>
          <p:cNvSpPr>
            <a:spLocks noChangeArrowheads="1"/>
          </p:cNvSpPr>
          <p:nvPr/>
        </p:nvSpPr>
        <p:spPr bwMode="auto">
          <a:xfrm>
            <a:off x="5600700" y="1162050"/>
            <a:ext cx="2590800" cy="457200"/>
          </a:xfrm>
          <a:prstGeom prst="leftArrow">
            <a:avLst>
              <a:gd name="adj1" fmla="val 50000"/>
              <a:gd name="adj2" fmla="val 141667"/>
            </a:avLst>
          </a:prstGeom>
          <a:solidFill>
            <a:srgbClr val="895623"/>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29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0690" name="Picture 5"/>
          <p:cNvPicPr>
            <a:picLocks noChangeAspect="1" noChangeArrowheads="1"/>
          </p:cNvPicPr>
          <p:nvPr/>
        </p:nvPicPr>
        <p:blipFill>
          <a:blip r:embed="rId3" cstate="print"/>
          <a:srcRect/>
          <a:stretch>
            <a:fillRect/>
          </a:stretch>
        </p:blipFill>
        <p:spPr bwMode="auto">
          <a:xfrm>
            <a:off x="1704975" y="1952625"/>
            <a:ext cx="5734050" cy="2952750"/>
          </a:xfrm>
          <a:prstGeom prst="rect">
            <a:avLst/>
          </a:prstGeom>
          <a:noFill/>
          <a:ln w="9525">
            <a:noFill/>
            <a:miter lim="800000"/>
            <a:headEnd/>
            <a:tailEnd/>
          </a:ln>
        </p:spPr>
      </p:pic>
      <p:sp>
        <p:nvSpPr>
          <p:cNvPr id="370691" name="Text Box 6"/>
          <p:cNvSpPr txBox="1">
            <a:spLocks noChangeArrowheads="1"/>
          </p:cNvSpPr>
          <p:nvPr/>
        </p:nvSpPr>
        <p:spPr bwMode="auto">
          <a:xfrm>
            <a:off x="1801813" y="6430963"/>
            <a:ext cx="5513387" cy="274637"/>
          </a:xfrm>
          <a:prstGeom prst="rect">
            <a:avLst/>
          </a:prstGeom>
          <a:noFill/>
          <a:ln w="9525">
            <a:noFill/>
            <a:miter lim="800000"/>
            <a:headEnd/>
            <a:tailEnd/>
          </a:ln>
        </p:spPr>
        <p:txBody>
          <a:bodyPr wrap="none">
            <a:spAutoFit/>
          </a:bodyPr>
          <a:lstStyle/>
          <a:p>
            <a:r>
              <a:rPr lang="en-US">
                <a:latin typeface="Arial" charset="0"/>
                <a:hlinkClick r:id="rId4"/>
              </a:rPr>
              <a:t>http://www.cadbury.co.uk/EN/CTB2003/about_chocolate/history_cadbury/</a:t>
            </a:r>
            <a:endParaRPr lang="en-US">
              <a:latin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1828800"/>
            <a:ext cx="7162800" cy="2916238"/>
          </a:xfrm>
          <a:prstGeom prst="rect">
            <a:avLst/>
          </a:prstGeom>
          <a:solidFill>
            <a:schemeClr val="bg1"/>
          </a:solidFill>
          <a:ln w="9525">
            <a:noFill/>
            <a:miter lim="800000"/>
            <a:headEnd/>
            <a:tailEnd/>
          </a:ln>
        </p:spPr>
        <p:txBody>
          <a:bodyPr>
            <a:spAutoFit/>
          </a:bodyPr>
          <a:lstStyle/>
          <a:p>
            <a:endParaRPr lang="en-US" sz="3200"/>
          </a:p>
          <a:p>
            <a:r>
              <a:rPr lang="en-US" sz="3200"/>
              <a:t>2008</a:t>
            </a:r>
          </a:p>
          <a:p>
            <a:r>
              <a:rPr lang="en-US" sz="3200"/>
              <a:t>The Chocolate War</a:t>
            </a:r>
          </a:p>
          <a:p>
            <a:r>
              <a:rPr lang="en-US" sz="3200"/>
              <a:t> may be flaring up again …</a:t>
            </a:r>
          </a:p>
          <a:p>
            <a:endParaRPr lang="en-US" sz="3200"/>
          </a:p>
        </p:txBody>
      </p:sp>
      <p:sp>
        <p:nvSpPr>
          <p:cNvPr id="2" name="TextBox 3"/>
          <p:cNvSpPr txBox="1">
            <a:spLocks noChangeArrowheads="1"/>
          </p:cNvSpPr>
          <p:nvPr/>
        </p:nvSpPr>
        <p:spPr bwMode="auto">
          <a:xfrm>
            <a:off x="990600" y="1808163"/>
            <a:ext cx="7162800" cy="2948499"/>
          </a:xfrm>
          <a:prstGeom prst="rect">
            <a:avLst/>
          </a:prstGeom>
          <a:solidFill>
            <a:schemeClr val="bg1"/>
          </a:solidFill>
          <a:ln w="9525">
            <a:noFill/>
            <a:miter lim="800000"/>
            <a:headEnd/>
            <a:tailEnd/>
          </a:ln>
        </p:spPr>
        <p:txBody>
          <a:bodyPr>
            <a:spAutoFit/>
          </a:bodyPr>
          <a:lstStyle/>
          <a:p>
            <a:endParaRPr lang="en-US" sz="3200" dirty="0"/>
          </a:p>
          <a:p>
            <a:r>
              <a:rPr lang="en-US" sz="3200" dirty="0">
                <a:solidFill>
                  <a:schemeClr val="tx2">
                    <a:lumMod val="90000"/>
                    <a:lumOff val="10000"/>
                  </a:schemeClr>
                </a:solidFill>
              </a:rPr>
              <a:t>2008</a:t>
            </a:r>
          </a:p>
          <a:p>
            <a:r>
              <a:rPr lang="en-US" sz="3200" dirty="0">
                <a:solidFill>
                  <a:schemeClr val="tx2">
                    <a:lumMod val="90000"/>
                    <a:lumOff val="10000"/>
                  </a:schemeClr>
                </a:solidFill>
              </a:rPr>
              <a:t>The </a:t>
            </a:r>
            <a:r>
              <a:rPr lang="en-US" sz="3200" dirty="0">
                <a:solidFill>
                  <a:srgbClr val="FF0000"/>
                </a:solidFill>
              </a:rPr>
              <a:t>Confection</a:t>
            </a:r>
            <a:r>
              <a:rPr lang="en-US" sz="3200" dirty="0"/>
              <a:t> </a:t>
            </a:r>
            <a:r>
              <a:rPr lang="en-US" sz="3200" dirty="0">
                <a:solidFill>
                  <a:schemeClr val="tx2">
                    <a:lumMod val="90000"/>
                    <a:lumOff val="10000"/>
                  </a:schemeClr>
                </a:solidFill>
              </a:rPr>
              <a:t>War</a:t>
            </a:r>
          </a:p>
          <a:p>
            <a:r>
              <a:rPr lang="en-US" sz="3200" dirty="0">
                <a:solidFill>
                  <a:schemeClr val="tx2">
                    <a:lumMod val="90000"/>
                    <a:lumOff val="10000"/>
                  </a:schemeClr>
                </a:solidFill>
              </a:rPr>
              <a:t> may be flaring up </a:t>
            </a:r>
            <a:r>
              <a:rPr lang="en-US" sz="3200" dirty="0" smtClean="0">
                <a:solidFill>
                  <a:schemeClr val="tx2">
                    <a:lumMod val="90000"/>
                    <a:lumOff val="10000"/>
                  </a:schemeClr>
                </a:solidFill>
              </a:rPr>
              <a:t>again . . .</a:t>
            </a:r>
            <a:endParaRPr lang="en-US" sz="3200" dirty="0">
              <a:solidFill>
                <a:schemeClr val="tx2">
                  <a:lumMod val="90000"/>
                  <a:lumOff val="10000"/>
                </a:schemeClr>
              </a:solidFill>
            </a:endParaRPr>
          </a:p>
          <a:p>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66594" name="Text Box 2"/>
          <p:cNvSpPr txBox="1">
            <a:spLocks noChangeArrowheads="1"/>
          </p:cNvSpPr>
          <p:nvPr/>
        </p:nvSpPr>
        <p:spPr bwMode="auto">
          <a:xfrm>
            <a:off x="1314450" y="6600825"/>
            <a:ext cx="6494463" cy="214313"/>
          </a:xfrm>
          <a:prstGeom prst="rect">
            <a:avLst/>
          </a:prstGeom>
          <a:noFill/>
          <a:ln w="9525">
            <a:noFill/>
            <a:miter lim="800000"/>
            <a:headEnd/>
            <a:tailEnd/>
          </a:ln>
        </p:spPr>
        <p:txBody>
          <a:bodyPr wrap="none">
            <a:spAutoFit/>
          </a:bodyPr>
          <a:lstStyle/>
          <a:p>
            <a:r>
              <a:rPr lang="en-US" sz="800" b="0">
                <a:hlinkClick r:id="rId3"/>
              </a:rPr>
              <a:t>www.thisismoney.co.uk/investing-and-markets/article.html?in_article_id=440876&amp;in_page_id=3&amp;position=moretopstories</a:t>
            </a:r>
            <a:endParaRPr lang="en-US" sz="800" b="0"/>
          </a:p>
        </p:txBody>
      </p:sp>
      <p:pic>
        <p:nvPicPr>
          <p:cNvPr id="366597" name="Picture 5"/>
          <p:cNvPicPr>
            <a:picLocks noChangeAspect="1" noChangeArrowheads="1"/>
          </p:cNvPicPr>
          <p:nvPr/>
        </p:nvPicPr>
        <p:blipFill>
          <a:blip r:embed="rId4" cstate="print"/>
          <a:srcRect/>
          <a:stretch>
            <a:fillRect/>
          </a:stretch>
        </p:blipFill>
        <p:spPr bwMode="auto">
          <a:xfrm>
            <a:off x="958850" y="458788"/>
            <a:ext cx="7194550" cy="5942012"/>
          </a:xfrm>
          <a:prstGeom prst="rect">
            <a:avLst/>
          </a:prstGeom>
          <a:noFill/>
          <a:ln w="9525">
            <a:noFill/>
            <a:miter lim="800000"/>
            <a:headEnd/>
            <a:tailEnd/>
          </a:ln>
          <a:effectLst/>
        </p:spPr>
      </p:pic>
      <p:sp>
        <p:nvSpPr>
          <p:cNvPr id="366598" name="Rectangle 6"/>
          <p:cNvSpPr>
            <a:spLocks noChangeArrowheads="1"/>
          </p:cNvSpPr>
          <p:nvPr/>
        </p:nvSpPr>
        <p:spPr bwMode="auto">
          <a:xfrm>
            <a:off x="2571750" y="2952750"/>
            <a:ext cx="2438400" cy="1295400"/>
          </a:xfrm>
          <a:prstGeom prst="rect">
            <a:avLst/>
          </a:prstGeom>
          <a:noFill/>
          <a:ln w="76200">
            <a:solidFill>
              <a:schemeClr val="tx2">
                <a:lumMod val="90000"/>
                <a:lumOff val="10000"/>
              </a:schemeClr>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6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608138" y="6600825"/>
            <a:ext cx="5903912" cy="274638"/>
          </a:xfrm>
          <a:prstGeom prst="rect">
            <a:avLst/>
          </a:prstGeom>
          <a:noFill/>
          <a:ln w="9525">
            <a:noFill/>
            <a:miter lim="800000"/>
            <a:headEnd/>
            <a:tailEnd/>
          </a:ln>
        </p:spPr>
        <p:txBody>
          <a:bodyPr wrap="none">
            <a:spAutoFit/>
          </a:bodyPr>
          <a:lstStyle/>
          <a:p>
            <a:r>
              <a:rPr lang="en-US" b="0">
                <a:hlinkClick r:id="rId3"/>
              </a:rPr>
              <a:t>www.genevalunch.com/genevalunchrethink/2008/04/wrigleys-plus-b.html</a:t>
            </a:r>
            <a:endParaRPr lang="en-US" b="0"/>
          </a:p>
        </p:txBody>
      </p:sp>
      <p:pic>
        <p:nvPicPr>
          <p:cNvPr id="374789" name="Picture 5"/>
          <p:cNvPicPr>
            <a:picLocks noChangeAspect="1" noChangeArrowheads="1"/>
          </p:cNvPicPr>
          <p:nvPr/>
        </p:nvPicPr>
        <p:blipFill>
          <a:blip r:embed="rId4" cstate="print"/>
          <a:srcRect/>
          <a:stretch>
            <a:fillRect/>
          </a:stretch>
        </p:blipFill>
        <p:spPr bwMode="auto">
          <a:xfrm>
            <a:off x="1676400" y="454025"/>
            <a:ext cx="5832475" cy="5946775"/>
          </a:xfrm>
          <a:prstGeom prst="rect">
            <a:avLst/>
          </a:prstGeom>
          <a:noFill/>
          <a:ln w="9525">
            <a:noFill/>
            <a:miter lim="800000"/>
            <a:headEnd/>
            <a:tailEnd/>
          </a:ln>
          <a:effectLst/>
        </p:spPr>
      </p:pic>
      <p:sp>
        <p:nvSpPr>
          <p:cNvPr id="374790" name="Rectangle 6"/>
          <p:cNvSpPr>
            <a:spLocks noChangeArrowheads="1"/>
          </p:cNvSpPr>
          <p:nvPr/>
        </p:nvSpPr>
        <p:spPr bwMode="auto">
          <a:xfrm>
            <a:off x="2819400" y="1676400"/>
            <a:ext cx="4495800" cy="685800"/>
          </a:xfrm>
          <a:prstGeom prst="rect">
            <a:avLst/>
          </a:prstGeom>
          <a:noFill/>
          <a:ln w="76200">
            <a:solidFill>
              <a:schemeClr val="tx2">
                <a:lumMod val="90000"/>
                <a:lumOff val="10000"/>
              </a:schemeClr>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4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2514600"/>
            <a:ext cx="7162800" cy="1747838"/>
          </a:xfrm>
          <a:prstGeom prst="rect">
            <a:avLst/>
          </a:prstGeom>
          <a:solidFill>
            <a:schemeClr val="bg1"/>
          </a:solidFill>
          <a:ln w="9525">
            <a:noFill/>
            <a:miter lim="800000"/>
            <a:headEnd/>
            <a:tailEnd/>
          </a:ln>
        </p:spPr>
        <p:txBody>
          <a:bodyPr>
            <a:spAutoFit/>
          </a:bodyPr>
          <a:lstStyle/>
          <a:p>
            <a:endParaRPr lang="en-US" sz="3200"/>
          </a:p>
          <a:p>
            <a:r>
              <a:rPr lang="en-US" sz="3200"/>
              <a:t>Back to the war …</a:t>
            </a:r>
          </a:p>
          <a:p>
            <a:endParaRPr lang="en-US" sz="3200"/>
          </a:p>
        </p:txBody>
      </p:sp>
      <p:sp>
        <p:nvSpPr>
          <p:cNvPr id="2" name="TextBox 3"/>
          <p:cNvSpPr txBox="1">
            <a:spLocks noChangeArrowheads="1"/>
          </p:cNvSpPr>
          <p:nvPr/>
        </p:nvSpPr>
        <p:spPr bwMode="auto">
          <a:xfrm>
            <a:off x="990600" y="2112963"/>
            <a:ext cx="7162800" cy="2948499"/>
          </a:xfrm>
          <a:prstGeom prst="rect">
            <a:avLst/>
          </a:prstGeom>
          <a:solidFill>
            <a:schemeClr val="bg1"/>
          </a:solidFill>
          <a:ln w="9525">
            <a:noFill/>
            <a:miter lim="800000"/>
            <a:headEnd/>
            <a:tailEnd/>
          </a:ln>
        </p:spPr>
        <p:txBody>
          <a:bodyPr>
            <a:spAutoFit/>
          </a:bodyPr>
          <a:lstStyle/>
          <a:p>
            <a:endParaRPr lang="en-US" sz="3200" dirty="0"/>
          </a:p>
          <a:p>
            <a:r>
              <a:rPr lang="en-US" sz="3200" dirty="0">
                <a:solidFill>
                  <a:schemeClr val="tx2">
                    <a:lumMod val="90000"/>
                    <a:lumOff val="10000"/>
                  </a:schemeClr>
                </a:solidFill>
              </a:rPr>
              <a:t>2000</a:t>
            </a:r>
          </a:p>
          <a:p>
            <a:r>
              <a:rPr lang="en-US" sz="3200" dirty="0">
                <a:solidFill>
                  <a:schemeClr val="tx2">
                    <a:lumMod val="90000"/>
                    <a:lumOff val="10000"/>
                  </a:schemeClr>
                </a:solidFill>
              </a:rPr>
              <a:t>The Chocolate War</a:t>
            </a:r>
          </a:p>
          <a:p>
            <a:r>
              <a:rPr lang="en-US" sz="3200" dirty="0">
                <a:solidFill>
                  <a:schemeClr val="tx2">
                    <a:lumMod val="90000"/>
                    <a:lumOff val="10000"/>
                  </a:schemeClr>
                </a:solidFill>
              </a:rPr>
              <a:t>“ends” </a:t>
            </a:r>
            <a:r>
              <a:rPr lang="en-US" sz="3200" dirty="0" smtClean="0">
                <a:solidFill>
                  <a:schemeClr val="tx2">
                    <a:lumMod val="90000"/>
                    <a:lumOff val="10000"/>
                  </a:schemeClr>
                </a:solidFill>
              </a:rPr>
              <a:t>early . . .</a:t>
            </a:r>
            <a:endParaRPr lang="en-US" sz="3200" dirty="0">
              <a:solidFill>
                <a:schemeClr val="tx2">
                  <a:lumMod val="90000"/>
                  <a:lumOff val="10000"/>
                </a:schemeClr>
              </a:solidFill>
            </a:endParaRPr>
          </a:p>
          <a:p>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0" y="6573838"/>
            <a:ext cx="3089275" cy="276225"/>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www.just-food.com/article.aspx?ID=88892</a:t>
            </a:r>
            <a:r>
              <a:rPr lang="en-US" b="0">
                <a:solidFill>
                  <a:schemeClr val="bg1"/>
                </a:solidFill>
                <a:latin typeface="Arial" charset="0"/>
                <a:hlinkClick r:id="rId4"/>
              </a:rPr>
              <a:t>/</a:t>
            </a:r>
            <a:endParaRPr lang="en-US" b="0">
              <a:solidFill>
                <a:schemeClr val="bg1"/>
              </a:solidFill>
              <a:latin typeface="Arial" charset="0"/>
            </a:endParaRPr>
          </a:p>
        </p:txBody>
      </p:sp>
      <p:pic>
        <p:nvPicPr>
          <p:cNvPr id="14339" name="Picture 2"/>
          <p:cNvPicPr>
            <a:picLocks noChangeAspect="1" noChangeArrowheads="1"/>
          </p:cNvPicPr>
          <p:nvPr/>
        </p:nvPicPr>
        <p:blipFill>
          <a:blip r:embed="rId5" cstate="print"/>
          <a:srcRect/>
          <a:stretch>
            <a:fillRect/>
          </a:stretch>
        </p:blipFill>
        <p:spPr bwMode="auto">
          <a:xfrm>
            <a:off x="1090613" y="457200"/>
            <a:ext cx="7062787"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90600" y="1222375"/>
            <a:ext cx="7162800" cy="4388894"/>
          </a:xfrm>
          <a:prstGeom prst="rect">
            <a:avLst/>
          </a:prstGeom>
          <a:solidFill>
            <a:schemeClr val="bg1"/>
          </a:solidFill>
          <a:ln w="9525">
            <a:noFill/>
            <a:miter lim="800000"/>
            <a:headEnd/>
            <a:tailEnd/>
          </a:ln>
        </p:spPr>
        <p:txBody>
          <a:bodyPr>
            <a:spAutoFit/>
          </a:bodyPr>
          <a:lstStyle/>
          <a:p>
            <a:endParaRPr lang="en-US" sz="3200" dirty="0"/>
          </a:p>
          <a:p>
            <a:r>
              <a:rPr lang="en-US" sz="3200" dirty="0">
                <a:solidFill>
                  <a:schemeClr val="tx2">
                    <a:lumMod val="90000"/>
                    <a:lumOff val="10000"/>
                  </a:schemeClr>
                </a:solidFill>
              </a:rPr>
              <a:t>2003</a:t>
            </a:r>
          </a:p>
          <a:p>
            <a:r>
              <a:rPr lang="en-US" sz="3200" dirty="0">
                <a:solidFill>
                  <a:schemeClr val="tx2">
                    <a:lumMod val="90000"/>
                    <a:lumOff val="10000"/>
                  </a:schemeClr>
                </a:solidFill>
              </a:rPr>
              <a:t>The Chocolate War</a:t>
            </a:r>
          </a:p>
          <a:p>
            <a:r>
              <a:rPr lang="en-US" sz="3200" dirty="0">
                <a:solidFill>
                  <a:schemeClr val="tx2">
                    <a:lumMod val="90000"/>
                    <a:lumOff val="10000"/>
                  </a:schemeClr>
                </a:solidFill>
              </a:rPr>
              <a:t>ends </a:t>
            </a:r>
            <a:r>
              <a:rPr lang="en-US" sz="3200" dirty="0" smtClean="0">
                <a:solidFill>
                  <a:schemeClr val="tx2">
                    <a:lumMod val="90000"/>
                    <a:lumOff val="10000"/>
                  </a:schemeClr>
                </a:solidFill>
              </a:rPr>
              <a:t>again . . .</a:t>
            </a:r>
            <a:endParaRPr lang="en-US" sz="3200" dirty="0">
              <a:solidFill>
                <a:schemeClr val="tx2">
                  <a:lumMod val="90000"/>
                  <a:lumOff val="10000"/>
                </a:schemeClr>
              </a:solidFill>
            </a:endParaRPr>
          </a:p>
          <a:p>
            <a:endParaRPr lang="en-US" sz="1400" dirty="0" smtClean="0">
              <a:solidFill>
                <a:schemeClr val="tx2">
                  <a:lumMod val="90000"/>
                  <a:lumOff val="10000"/>
                </a:schemeClr>
              </a:solidFill>
            </a:endParaRPr>
          </a:p>
          <a:p>
            <a:r>
              <a:rPr lang="en-US" sz="3200" dirty="0" smtClean="0">
                <a:solidFill>
                  <a:schemeClr val="tx2">
                    <a:lumMod val="90000"/>
                    <a:lumOff val="10000"/>
                  </a:schemeClr>
                </a:solidFill>
              </a:rPr>
              <a:t>. . . well</a:t>
            </a:r>
            <a:r>
              <a:rPr lang="en-US" sz="3200" dirty="0">
                <a:solidFill>
                  <a:schemeClr val="tx2">
                    <a:lumMod val="90000"/>
                    <a:lumOff val="10000"/>
                  </a:schemeClr>
                </a:solidFill>
              </a:rPr>
              <a:t>, actually, </a:t>
            </a:r>
          </a:p>
          <a:p>
            <a:r>
              <a:rPr lang="en-US" sz="3200" dirty="0">
                <a:solidFill>
                  <a:schemeClr val="tx2">
                    <a:lumMod val="90000"/>
                    <a:lumOff val="10000"/>
                  </a:schemeClr>
                </a:solidFill>
              </a:rPr>
              <a:t>the “battle” </a:t>
            </a:r>
            <a:r>
              <a:rPr lang="en-US" sz="3200" dirty="0" smtClean="0">
                <a:solidFill>
                  <a:schemeClr val="tx2">
                    <a:lumMod val="90000"/>
                    <a:lumOff val="10000"/>
                  </a:schemeClr>
                </a:solidFill>
              </a:rPr>
              <a:t>ends . . .</a:t>
            </a:r>
            <a:endParaRPr lang="en-US" sz="3200" dirty="0">
              <a:solidFill>
                <a:schemeClr val="tx2">
                  <a:lumMod val="90000"/>
                  <a:lumOff val="10000"/>
                </a:schemeClr>
              </a:solidFill>
            </a:endParaRPr>
          </a:p>
          <a:p>
            <a:endParaRPr lang="en-US" sz="3200" dirty="0">
              <a:solidFill>
                <a:schemeClr val="tx2">
                  <a:lumMod val="90000"/>
                  <a:lumOff val="1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pic>
        <p:nvPicPr>
          <p:cNvPr id="1026" name="Picture 2"/>
          <p:cNvPicPr>
            <a:picLocks noChangeAspect="1" noChangeArrowheads="1"/>
          </p:cNvPicPr>
          <p:nvPr/>
        </p:nvPicPr>
        <p:blipFill>
          <a:blip r:embed="rId4" cstate="print"/>
          <a:srcRect/>
          <a:stretch>
            <a:fillRect/>
          </a:stretch>
        </p:blipFill>
        <p:spPr bwMode="auto">
          <a:xfrm>
            <a:off x="914400" y="1295400"/>
            <a:ext cx="73152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600" y="6573838"/>
            <a:ext cx="4108450" cy="276225"/>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www.cnn.com/2003/WORLD/europe/01/16/chocolate.war/</a:t>
            </a:r>
            <a:endParaRPr lang="en-US" b="0">
              <a:solidFill>
                <a:schemeClr val="bg1"/>
              </a:solidFill>
              <a:latin typeface="Arial" charset="0"/>
            </a:endParaRPr>
          </a:p>
        </p:txBody>
      </p:sp>
      <p:pic>
        <p:nvPicPr>
          <p:cNvPr id="13315" name="Picture 2"/>
          <p:cNvPicPr>
            <a:picLocks noChangeAspect="1" noChangeArrowheads="1"/>
          </p:cNvPicPr>
          <p:nvPr/>
        </p:nvPicPr>
        <p:blipFill>
          <a:blip r:embed="rId4" cstate="print"/>
          <a:srcRect/>
          <a:stretch>
            <a:fillRect/>
          </a:stretch>
        </p:blipFill>
        <p:spPr bwMode="auto">
          <a:xfrm>
            <a:off x="1014413" y="457200"/>
            <a:ext cx="7138987"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38200" y="1927225"/>
            <a:ext cx="7467600" cy="4168775"/>
          </a:xfrm>
          <a:prstGeom prst="rect">
            <a:avLst/>
          </a:prstGeom>
          <a:solidFill>
            <a:schemeClr val="bg1"/>
          </a:solidFill>
          <a:ln w="9525">
            <a:noFill/>
            <a:miter lim="800000"/>
            <a:headEnd/>
            <a:tailEnd/>
          </a:ln>
        </p:spPr>
        <p:txBody>
          <a:bodyPr>
            <a:spAutoFit/>
          </a:bodyPr>
          <a:lstStyle/>
          <a:p>
            <a:endParaRPr lang="en-US" sz="3200" dirty="0">
              <a:solidFill>
                <a:schemeClr val="tx2">
                  <a:lumMod val="90000"/>
                  <a:lumOff val="10000"/>
                </a:schemeClr>
              </a:solidFill>
            </a:endParaRPr>
          </a:p>
          <a:p>
            <a:r>
              <a:rPr lang="en-US" sz="2800" dirty="0">
                <a:solidFill>
                  <a:schemeClr val="tx2">
                    <a:lumMod val="90000"/>
                    <a:lumOff val="10000"/>
                  </a:schemeClr>
                </a:solidFill>
              </a:rPr>
              <a:t>Britain may have won the battle,</a:t>
            </a:r>
          </a:p>
          <a:p>
            <a:r>
              <a:rPr lang="en-US" sz="2800" dirty="0">
                <a:solidFill>
                  <a:schemeClr val="tx2">
                    <a:lumMod val="90000"/>
                    <a:lumOff val="10000"/>
                  </a:schemeClr>
                </a:solidFill>
              </a:rPr>
              <a:t>but they were soon</a:t>
            </a:r>
          </a:p>
          <a:p>
            <a:r>
              <a:rPr lang="en-US" sz="2800" dirty="0">
                <a:solidFill>
                  <a:schemeClr val="tx2">
                    <a:lumMod val="90000"/>
                    <a:lumOff val="10000"/>
                  </a:schemeClr>
                </a:solidFill>
              </a:rPr>
              <a:t>to lose the </a:t>
            </a:r>
            <a:r>
              <a:rPr lang="en-US" sz="2800" dirty="0" smtClean="0">
                <a:solidFill>
                  <a:schemeClr val="tx2">
                    <a:lumMod val="90000"/>
                    <a:lumOff val="10000"/>
                  </a:schemeClr>
                </a:solidFill>
              </a:rPr>
              <a:t>war . . .</a:t>
            </a:r>
            <a:endParaRPr lang="en-US" sz="2800" dirty="0">
              <a:solidFill>
                <a:schemeClr val="tx2">
                  <a:lumMod val="90000"/>
                  <a:lumOff val="10000"/>
                </a:schemeClr>
              </a:solidFill>
            </a:endParaRPr>
          </a:p>
          <a:p>
            <a:endParaRPr lang="en-US" sz="2800" dirty="0">
              <a:solidFill>
                <a:schemeClr val="tx2">
                  <a:lumMod val="90000"/>
                  <a:lumOff val="10000"/>
                </a:schemeClr>
              </a:solidFill>
            </a:endParaRPr>
          </a:p>
          <a:p>
            <a:r>
              <a:rPr lang="en-US" sz="2800" dirty="0">
                <a:solidFill>
                  <a:schemeClr val="tx2">
                    <a:lumMod val="90000"/>
                    <a:lumOff val="10000"/>
                  </a:schemeClr>
                </a:solidFill>
              </a:rPr>
              <a:t>at least</a:t>
            </a:r>
          </a:p>
          <a:p>
            <a:r>
              <a:rPr lang="en-US" sz="2800" dirty="0">
                <a:solidFill>
                  <a:schemeClr val="tx2">
                    <a:lumMod val="90000"/>
                    <a:lumOff val="10000"/>
                  </a:schemeClr>
                </a:solidFill>
              </a:rPr>
              <a:t>the high-stakes </a:t>
            </a:r>
            <a:r>
              <a:rPr lang="en-US" sz="2800" dirty="0" smtClean="0">
                <a:solidFill>
                  <a:schemeClr val="tx2">
                    <a:lumMod val="90000"/>
                    <a:lumOff val="10000"/>
                  </a:schemeClr>
                </a:solidFill>
              </a:rPr>
              <a:t>war . . .</a:t>
            </a:r>
            <a:endParaRPr lang="en-US" sz="2800" dirty="0">
              <a:solidFill>
                <a:schemeClr val="tx2">
                  <a:lumMod val="90000"/>
                  <a:lumOff val="10000"/>
                </a:schemeClr>
              </a:solidFill>
            </a:endParaRPr>
          </a:p>
          <a:p>
            <a:endParaRPr lang="en-US" sz="2800" dirty="0">
              <a:solidFill>
                <a:schemeClr val="tx2">
                  <a:lumMod val="90000"/>
                  <a:lumOff val="1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87074"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387075" name="Rectangle 3"/>
          <p:cNvSpPr>
            <a:spLocks noChangeArrowheads="1"/>
          </p:cNvSpPr>
          <p:nvPr/>
        </p:nvSpPr>
        <p:spPr bwMode="auto">
          <a:xfrm>
            <a:off x="814388" y="2679700"/>
            <a:ext cx="7491412" cy="2948499"/>
          </a:xfrm>
          <a:prstGeom prst="rect">
            <a:avLst/>
          </a:prstGeom>
          <a:noFill/>
          <a:ln w="9525">
            <a:noFill/>
            <a:miter lim="800000"/>
            <a:headEnd/>
            <a:tailEnd/>
          </a:ln>
        </p:spPr>
        <p:txBody>
          <a:bodyPr>
            <a:spAutoFit/>
          </a:bodyPr>
          <a:lstStyle/>
          <a:p>
            <a:pPr>
              <a:lnSpc>
                <a:spcPct val="160000"/>
              </a:lnSpc>
              <a:spcBef>
                <a:spcPct val="0"/>
              </a:spcBef>
            </a:pPr>
            <a:r>
              <a:rPr lang="en-US" sz="3600" dirty="0">
                <a:solidFill>
                  <a:schemeClr val="bg1"/>
                </a:solidFill>
                <a:latin typeface="Arial" charset="0"/>
              </a:rPr>
              <a:t>Much has been written</a:t>
            </a:r>
          </a:p>
          <a:p>
            <a:pPr>
              <a:lnSpc>
                <a:spcPct val="160000"/>
              </a:lnSpc>
              <a:spcBef>
                <a:spcPct val="0"/>
              </a:spcBef>
            </a:pPr>
            <a:r>
              <a:rPr lang="en-US" sz="3600" dirty="0">
                <a:solidFill>
                  <a:schemeClr val="bg1"/>
                </a:solidFill>
                <a:latin typeface="Arial" charset="0"/>
              </a:rPr>
              <a:t>about</a:t>
            </a:r>
          </a:p>
          <a:p>
            <a:pPr>
              <a:lnSpc>
                <a:spcPct val="160000"/>
              </a:lnSpc>
              <a:spcBef>
                <a:spcPct val="0"/>
              </a:spcBef>
            </a:pPr>
            <a:r>
              <a:rPr lang="en-US" sz="4400" dirty="0">
                <a:solidFill>
                  <a:schemeClr val="bg1"/>
                </a:solidFill>
                <a:latin typeface="Arial" charset="0"/>
              </a:rPr>
              <a:t>the “Chocolate War</a:t>
            </a:r>
            <a:r>
              <a:rPr lang="en-US" sz="4400" dirty="0" smtClean="0">
                <a:solidFill>
                  <a:schemeClr val="bg1"/>
                </a:solidFill>
                <a:latin typeface="Arial" charset="0"/>
              </a:rPr>
              <a:t>” </a:t>
            </a:r>
            <a:r>
              <a:rPr lang="en-US" sz="3600" dirty="0" smtClean="0">
                <a:solidFill>
                  <a:schemeClr val="bg1"/>
                </a:solidFill>
                <a:latin typeface="Arial" charset="0"/>
              </a:rPr>
              <a:t>. . .</a:t>
            </a:r>
            <a:endParaRPr lang="en-US" sz="4800"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792413" y="6573838"/>
            <a:ext cx="3397250" cy="276225"/>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www.chocolate-history.co.uk/chocolate-war.htm</a:t>
            </a:r>
            <a:endParaRPr lang="en-US" b="0">
              <a:solidFill>
                <a:schemeClr val="bg1"/>
              </a:solidFill>
              <a:latin typeface="Arial" charset="0"/>
            </a:endParaRPr>
          </a:p>
        </p:txBody>
      </p:sp>
      <p:pic>
        <p:nvPicPr>
          <p:cNvPr id="15363" name="Picture 3"/>
          <p:cNvPicPr>
            <a:picLocks noChangeAspect="1" noChangeArrowheads="1"/>
          </p:cNvPicPr>
          <p:nvPr/>
        </p:nvPicPr>
        <p:blipFill>
          <a:blip r:embed="rId4" cstate="print"/>
          <a:srcRect/>
          <a:stretch>
            <a:fillRect/>
          </a:stretch>
        </p:blipFill>
        <p:spPr bwMode="auto">
          <a:xfrm>
            <a:off x="685800" y="1123576"/>
            <a:ext cx="7772400" cy="48581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47913" y="6559550"/>
            <a:ext cx="4468812" cy="276225"/>
          </a:xfrm>
          <a:prstGeom prst="rect">
            <a:avLst/>
          </a:prstGeom>
          <a:noFill/>
          <a:ln w="9525">
            <a:noFill/>
            <a:miter lim="800000"/>
            <a:headEnd/>
            <a:tailEnd/>
          </a:ln>
        </p:spPr>
        <p:txBody>
          <a:bodyPr wrap="none">
            <a:spAutoFit/>
          </a:bodyPr>
          <a:lstStyle/>
          <a:p>
            <a:r>
              <a:rPr lang="en-US" b="0" i="1">
                <a:solidFill>
                  <a:schemeClr val="bg1"/>
                </a:solidFill>
                <a:latin typeface="Arial" charset="0"/>
              </a:rPr>
              <a:t>Geoforum</a:t>
            </a:r>
            <a:r>
              <a:rPr lang="en-US" b="0">
                <a:solidFill>
                  <a:schemeClr val="bg1"/>
                </a:solidFill>
                <a:latin typeface="Arial" charset="0"/>
              </a:rPr>
              <a:t>, Volume 37, Issue 6, November 2006,  pp. 999-1007/</a:t>
            </a:r>
          </a:p>
        </p:txBody>
      </p:sp>
      <p:pic>
        <p:nvPicPr>
          <p:cNvPr id="16387" name="Picture 2"/>
          <p:cNvPicPr>
            <a:picLocks noChangeAspect="1" noChangeArrowheads="1"/>
          </p:cNvPicPr>
          <p:nvPr/>
        </p:nvPicPr>
        <p:blipFill>
          <a:blip r:embed="rId3" cstate="print"/>
          <a:srcRect/>
          <a:stretch>
            <a:fillRect/>
          </a:stretch>
        </p:blipFill>
        <p:spPr bwMode="auto">
          <a:xfrm>
            <a:off x="1035050" y="457200"/>
            <a:ext cx="7118350"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676400" y="6573838"/>
            <a:ext cx="5845175" cy="215900"/>
          </a:xfrm>
          <a:prstGeom prst="rect">
            <a:avLst/>
          </a:prstGeom>
          <a:noFill/>
          <a:ln w="9525">
            <a:noFill/>
            <a:miter lim="800000"/>
            <a:headEnd/>
            <a:tailEnd/>
          </a:ln>
        </p:spPr>
        <p:txBody>
          <a:bodyPr wrap="none">
            <a:spAutoFit/>
          </a:bodyPr>
          <a:lstStyle/>
          <a:p>
            <a:r>
              <a:rPr lang="en-US" sz="800" b="0">
                <a:solidFill>
                  <a:schemeClr val="bg1"/>
                </a:solidFill>
                <a:latin typeface="Arial" charset="0"/>
                <a:hlinkClick r:id="rId3"/>
              </a:rPr>
              <a:t>http://query.nytimes.com/gst/fullpage.html?res=9B01E1DF113EF937A15753C1A961958260&amp;sec=&amp;spon=&amp;pagewanted=all</a:t>
            </a:r>
            <a:endParaRPr lang="en-US" sz="800" b="0">
              <a:solidFill>
                <a:schemeClr val="bg1"/>
              </a:solidFill>
              <a:latin typeface="Arial" charset="0"/>
            </a:endParaRPr>
          </a:p>
        </p:txBody>
      </p:sp>
      <p:pic>
        <p:nvPicPr>
          <p:cNvPr id="17411" name="Picture 2"/>
          <p:cNvPicPr>
            <a:picLocks noChangeAspect="1" noChangeArrowheads="1"/>
          </p:cNvPicPr>
          <p:nvPr/>
        </p:nvPicPr>
        <p:blipFill>
          <a:blip r:embed="rId4" cstate="print"/>
          <a:srcRect/>
          <a:stretch>
            <a:fillRect/>
          </a:stretch>
        </p:blipFill>
        <p:spPr bwMode="auto">
          <a:xfrm>
            <a:off x="685800" y="457200"/>
            <a:ext cx="7772400" cy="55585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18435" name="Rectangle 3"/>
          <p:cNvSpPr>
            <a:spLocks noChangeArrowheads="1"/>
          </p:cNvSpPr>
          <p:nvPr/>
        </p:nvSpPr>
        <p:spPr bwMode="auto">
          <a:xfrm>
            <a:off x="814388" y="1828800"/>
            <a:ext cx="7491412" cy="3609975"/>
          </a:xfrm>
          <a:prstGeom prst="rect">
            <a:avLst/>
          </a:prstGeom>
          <a:noFill/>
          <a:ln w="9525">
            <a:noFill/>
            <a:miter lim="800000"/>
            <a:headEnd/>
            <a:tailEnd/>
          </a:ln>
        </p:spPr>
        <p:txBody>
          <a:bodyPr>
            <a:spAutoFit/>
          </a:bodyPr>
          <a:lstStyle/>
          <a:p>
            <a:pPr>
              <a:lnSpc>
                <a:spcPct val="160000"/>
              </a:lnSpc>
              <a:spcBef>
                <a:spcPct val="0"/>
              </a:spcBef>
            </a:pPr>
            <a:r>
              <a:rPr lang="en-US" sz="3600" dirty="0">
                <a:solidFill>
                  <a:schemeClr val="bg1"/>
                </a:solidFill>
                <a:latin typeface="Arial" charset="0"/>
              </a:rPr>
              <a:t>In 2007 the </a:t>
            </a:r>
          </a:p>
          <a:p>
            <a:pPr>
              <a:lnSpc>
                <a:spcPct val="160000"/>
              </a:lnSpc>
              <a:spcBef>
                <a:spcPct val="0"/>
              </a:spcBef>
            </a:pPr>
            <a:r>
              <a:rPr lang="en-US" sz="3600" dirty="0">
                <a:solidFill>
                  <a:schemeClr val="bg1"/>
                </a:solidFill>
                <a:latin typeface="Arial" charset="0"/>
              </a:rPr>
              <a:t>chocolate hostilities</a:t>
            </a:r>
          </a:p>
          <a:p>
            <a:pPr>
              <a:lnSpc>
                <a:spcPct val="160000"/>
              </a:lnSpc>
              <a:spcBef>
                <a:spcPct val="0"/>
              </a:spcBef>
            </a:pPr>
            <a:r>
              <a:rPr lang="en-US" sz="3600" dirty="0">
                <a:solidFill>
                  <a:schemeClr val="bg1"/>
                </a:solidFill>
                <a:latin typeface="Arial" charset="0"/>
              </a:rPr>
              <a:t>flared up</a:t>
            </a:r>
          </a:p>
          <a:p>
            <a:pPr>
              <a:lnSpc>
                <a:spcPct val="160000"/>
              </a:lnSpc>
              <a:spcBef>
                <a:spcPct val="0"/>
              </a:spcBef>
            </a:pPr>
            <a:r>
              <a:rPr lang="en-US" sz="3600" dirty="0">
                <a:solidFill>
                  <a:schemeClr val="bg1"/>
                </a:solidFill>
                <a:latin typeface="Arial" charset="0"/>
              </a:rPr>
              <a:t>in a former British </a:t>
            </a:r>
            <a:r>
              <a:rPr lang="en-US" sz="3600" dirty="0" smtClean="0">
                <a:solidFill>
                  <a:schemeClr val="bg1"/>
                </a:solidFill>
                <a:latin typeface="Arial" charset="0"/>
              </a:rPr>
              <a:t>Colony . . .</a:t>
            </a:r>
            <a:endParaRPr lang="en-US" sz="4800"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92338" y="6573838"/>
            <a:ext cx="4759325"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http://abcnews.go.com/Business/IndustryInfo/wireStory?id=3454145</a:t>
            </a:r>
            <a:endParaRPr lang="en-US" b="0">
              <a:solidFill>
                <a:schemeClr val="bg1"/>
              </a:solidFill>
              <a:latin typeface="Arial" charset="0"/>
            </a:endParaRPr>
          </a:p>
        </p:txBody>
      </p:sp>
      <p:pic>
        <p:nvPicPr>
          <p:cNvPr id="19459" name="Picture 4"/>
          <p:cNvPicPr>
            <a:picLocks noChangeAspect="1" noChangeArrowheads="1"/>
          </p:cNvPicPr>
          <p:nvPr/>
        </p:nvPicPr>
        <p:blipFill>
          <a:blip r:embed="rId4" cstate="print"/>
          <a:srcRect/>
          <a:stretch>
            <a:fillRect/>
          </a:stretch>
        </p:blipFill>
        <p:spPr bwMode="auto">
          <a:xfrm>
            <a:off x="460375" y="990600"/>
            <a:ext cx="8226425" cy="5141913"/>
          </a:xfrm>
          <a:prstGeom prst="rect">
            <a:avLst/>
          </a:prstGeom>
          <a:noFill/>
          <a:ln w="9525">
            <a:noFill/>
            <a:miter lim="800000"/>
            <a:headEnd/>
            <a:tailEnd/>
          </a:ln>
        </p:spPr>
      </p:pic>
      <p:sp>
        <p:nvSpPr>
          <p:cNvPr id="19460" name="Oval 5"/>
          <p:cNvSpPr>
            <a:spLocks noChangeArrowheads="1"/>
          </p:cNvSpPr>
          <p:nvPr/>
        </p:nvSpPr>
        <p:spPr bwMode="auto">
          <a:xfrm>
            <a:off x="1085850" y="5524500"/>
            <a:ext cx="1905000" cy="609600"/>
          </a:xfrm>
          <a:prstGeom prst="ellipse">
            <a:avLst/>
          </a:prstGeom>
          <a:noFill/>
          <a:ln w="76200">
            <a:solidFill>
              <a:srgbClr val="895623"/>
            </a:solidFill>
            <a:round/>
            <a:headEnd/>
            <a:tailEnd/>
          </a:ln>
        </p:spPr>
        <p:txBody>
          <a:bodyPr wrap="none" anchor="ctr"/>
          <a:lstStyle/>
          <a:p>
            <a:endParaRPr lang="en-US" sz="3200"/>
          </a:p>
        </p:txBody>
      </p:sp>
      <p:sp>
        <p:nvSpPr>
          <p:cNvPr id="4" name="TextBox 3"/>
          <p:cNvSpPr txBox="1">
            <a:spLocks noChangeArrowheads="1"/>
          </p:cNvSpPr>
          <p:nvPr/>
        </p:nvSpPr>
        <p:spPr bwMode="auto">
          <a:xfrm>
            <a:off x="533400" y="2819400"/>
            <a:ext cx="7162800" cy="2209836"/>
          </a:xfrm>
          <a:prstGeom prst="rect">
            <a:avLst/>
          </a:prstGeom>
          <a:solidFill>
            <a:schemeClr val="bg1"/>
          </a:solidFill>
          <a:ln w="9525">
            <a:noFill/>
            <a:miter lim="800000"/>
            <a:headEnd/>
            <a:tailEnd/>
          </a:ln>
        </p:spPr>
        <p:txBody>
          <a:bodyPr>
            <a:spAutoFit/>
          </a:bodyPr>
          <a:lstStyle/>
          <a:p>
            <a:endParaRPr lang="en-US" sz="3200" dirty="0">
              <a:solidFill>
                <a:schemeClr val="tx2">
                  <a:lumMod val="90000"/>
                  <a:lumOff val="10000"/>
                </a:schemeClr>
              </a:solidFill>
            </a:endParaRPr>
          </a:p>
          <a:p>
            <a:r>
              <a:rPr lang="en-US" sz="2400" dirty="0">
                <a:solidFill>
                  <a:schemeClr val="tx2">
                    <a:lumMod val="90000"/>
                    <a:lumOff val="10000"/>
                  </a:schemeClr>
                </a:solidFill>
              </a:rPr>
              <a:t>The question again is</a:t>
            </a:r>
          </a:p>
          <a:p>
            <a:r>
              <a:rPr lang="en-US" sz="3200" dirty="0">
                <a:solidFill>
                  <a:schemeClr val="tx2">
                    <a:lumMod val="90000"/>
                    <a:lumOff val="10000"/>
                  </a:schemeClr>
                </a:solidFill>
              </a:rPr>
              <a:t>“What is ‘chocolate</a:t>
            </a:r>
            <a:r>
              <a:rPr lang="en-US" sz="3200" dirty="0" smtClean="0">
                <a:solidFill>
                  <a:schemeClr val="tx2">
                    <a:lumMod val="90000"/>
                    <a:lumOff val="10000"/>
                  </a:schemeClr>
                </a:solidFill>
              </a:rPr>
              <a:t>’” ?</a:t>
            </a:r>
            <a:endParaRPr lang="en-US" sz="3200" dirty="0">
              <a:solidFill>
                <a:schemeClr val="tx2">
                  <a:lumMod val="90000"/>
                  <a:lumOff val="10000"/>
                </a:schemeClr>
              </a:solidFill>
            </a:endParaRPr>
          </a:p>
          <a:p>
            <a:endParaRPr lang="en-US" sz="3200" dirty="0">
              <a:solidFill>
                <a:schemeClr val="tx2">
                  <a:lumMod val="90000"/>
                  <a:lumOff val="1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192338" y="6573838"/>
            <a:ext cx="4759325"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http://abcnews.go.com/Business/IndustryInfo/wireStory?id=3454145</a:t>
            </a:r>
            <a:endParaRPr lang="en-US" b="0">
              <a:solidFill>
                <a:schemeClr val="bg1"/>
              </a:solidFill>
              <a:latin typeface="Arial" charset="0"/>
            </a:endParaRPr>
          </a:p>
        </p:txBody>
      </p:sp>
      <p:pic>
        <p:nvPicPr>
          <p:cNvPr id="20483" name="Picture 5"/>
          <p:cNvPicPr>
            <a:picLocks noChangeAspect="1" noChangeArrowheads="1"/>
          </p:cNvPicPr>
          <p:nvPr/>
        </p:nvPicPr>
        <p:blipFill>
          <a:blip r:embed="rId4" cstate="print"/>
          <a:srcRect/>
          <a:stretch>
            <a:fillRect/>
          </a:stretch>
        </p:blipFill>
        <p:spPr bwMode="auto">
          <a:xfrm>
            <a:off x="460375" y="877888"/>
            <a:ext cx="8226425" cy="5141912"/>
          </a:xfrm>
          <a:prstGeom prst="rect">
            <a:avLst/>
          </a:prstGeom>
          <a:noFill/>
          <a:ln w="9525">
            <a:noFill/>
            <a:miter lim="800000"/>
            <a:headEnd/>
            <a:tailEnd/>
          </a:ln>
        </p:spPr>
      </p:pic>
      <p:sp>
        <p:nvSpPr>
          <p:cNvPr id="524294" name="Oval 6"/>
          <p:cNvSpPr>
            <a:spLocks noChangeArrowheads="1"/>
          </p:cNvSpPr>
          <p:nvPr/>
        </p:nvSpPr>
        <p:spPr bwMode="auto">
          <a:xfrm>
            <a:off x="2133600" y="1066800"/>
            <a:ext cx="2209800" cy="2667000"/>
          </a:xfrm>
          <a:prstGeom prst="ellipse">
            <a:avLst/>
          </a:prstGeom>
          <a:noFill/>
          <a:ln w="76200">
            <a:solidFill>
              <a:srgbClr val="895623"/>
            </a:solidFill>
            <a:round/>
            <a:headEnd/>
            <a:tailEnd/>
          </a:ln>
        </p:spPr>
        <p:txBody>
          <a:bodyPr wrap="none" anchor="ctr"/>
          <a:lstStyle/>
          <a:p>
            <a:endParaRPr lang="en-US" sz="3200"/>
          </a:p>
        </p:txBody>
      </p:sp>
      <p:sp>
        <p:nvSpPr>
          <p:cNvPr id="524295" name="Oval 7"/>
          <p:cNvSpPr>
            <a:spLocks noChangeArrowheads="1"/>
          </p:cNvSpPr>
          <p:nvPr/>
        </p:nvSpPr>
        <p:spPr bwMode="auto">
          <a:xfrm>
            <a:off x="2133600" y="2895600"/>
            <a:ext cx="2209800" cy="3048000"/>
          </a:xfrm>
          <a:prstGeom prst="ellipse">
            <a:avLst/>
          </a:prstGeom>
          <a:noFill/>
          <a:ln w="76200">
            <a:solidFill>
              <a:srgbClr val="895623"/>
            </a:solidFill>
            <a:round/>
            <a:headEnd/>
            <a:tailEnd/>
          </a:ln>
        </p:spPr>
        <p:txBody>
          <a:bodyPr wrap="none" anchor="ctr"/>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4294"/>
                                        </p:tgtEl>
                                        <p:attrNameLst>
                                          <p:attrName>style.visibility</p:attrName>
                                        </p:attrNameLst>
                                      </p:cBhvr>
                                      <p:to>
                                        <p:strVal val="visible"/>
                                      </p:to>
                                    </p:set>
                                  </p:childTnLst>
                                  <p:subTnLst>
                                    <p:set>
                                      <p:cBhvr override="childStyle">
                                        <p:cTn dur="1" fill="hold" display="0" masterRel="nextClick" afterEffect="1"/>
                                        <p:tgtEl>
                                          <p:spTgt spid="52429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4" grpId="0" animBg="1"/>
      <p:bldP spid="52429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sp>
        <p:nvSpPr>
          <p:cNvPr id="21507" name="Rectangle 3"/>
          <p:cNvSpPr>
            <a:spLocks noChangeArrowheads="1"/>
          </p:cNvSpPr>
          <p:nvPr/>
        </p:nvSpPr>
        <p:spPr bwMode="auto">
          <a:xfrm>
            <a:off x="838200" y="2571750"/>
            <a:ext cx="7491413" cy="1466850"/>
          </a:xfrm>
          <a:prstGeom prst="rect">
            <a:avLst/>
          </a:prstGeom>
          <a:noFill/>
          <a:ln w="9525">
            <a:noFill/>
            <a:miter lim="800000"/>
            <a:headEnd/>
            <a:tailEnd/>
          </a:ln>
        </p:spPr>
        <p:txBody>
          <a:bodyPr>
            <a:spAutoFit/>
          </a:bodyPr>
          <a:lstStyle/>
          <a:p>
            <a:pPr>
              <a:lnSpc>
                <a:spcPct val="160000"/>
              </a:lnSpc>
              <a:spcBef>
                <a:spcPct val="0"/>
              </a:spcBef>
            </a:pPr>
            <a:r>
              <a:rPr lang="en-US" sz="2400" b="0">
                <a:solidFill>
                  <a:schemeClr val="bg1"/>
                </a:solidFill>
                <a:latin typeface="Arial" charset="0"/>
              </a:rPr>
              <a:t>European Union</a:t>
            </a:r>
          </a:p>
          <a:p>
            <a:pPr>
              <a:lnSpc>
                <a:spcPct val="160000"/>
              </a:lnSpc>
              <a:spcBef>
                <a:spcPct val="0"/>
              </a:spcBef>
            </a:pPr>
            <a:r>
              <a:rPr lang="en-US" sz="3200">
                <a:solidFill>
                  <a:schemeClr val="bg1"/>
                </a:solidFill>
                <a:latin typeface="Arial" charset="0"/>
              </a:rPr>
              <a:t>“protected geographical indications”</a:t>
            </a:r>
            <a:endParaRPr lang="en-US" sz="360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9525">
            <a:noFill/>
            <a:miter lim="800000"/>
            <a:headEnd/>
            <a:tailEnd/>
          </a:ln>
        </p:spPr>
      </p:pic>
      <p:sp>
        <p:nvSpPr>
          <p:cNvPr id="5" name="Rectangle 4"/>
          <p:cNvSpPr/>
          <p:nvPr/>
        </p:nvSpPr>
        <p:spPr>
          <a:xfrm>
            <a:off x="671286" y="6395812"/>
            <a:ext cx="7772400" cy="215444"/>
          </a:xfrm>
          <a:prstGeom prst="rect">
            <a:avLst/>
          </a:prstGeom>
        </p:spPr>
        <p:txBody>
          <a:bodyPr>
            <a:spAutoFit/>
          </a:bodyPr>
          <a:lstStyle/>
          <a:p>
            <a:r>
              <a:rPr lang="en-US" sz="800" dirty="0" smtClean="0">
                <a:solidFill>
                  <a:srgbClr val="FFFFFF"/>
                </a:solidFill>
                <a:hlinkClick r:id="rId4"/>
              </a:rPr>
              <a:t>http://www.startribune.com/local/west/91286514.html?elr=KArksUUUoDEy3LGDiO7aiU</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490663" y="6477000"/>
            <a:ext cx="6119812"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http://en.wikipedia.org/wiki/Protected_geographical_indications_in_the_European_Union</a:t>
            </a:r>
            <a:endParaRPr lang="en-US" b="0">
              <a:solidFill>
                <a:schemeClr val="bg1"/>
              </a:solidFill>
              <a:latin typeface="Arial" charset="0"/>
            </a:endParaRPr>
          </a:p>
        </p:txBody>
      </p:sp>
      <p:pic>
        <p:nvPicPr>
          <p:cNvPr id="22531" name="Picture 4"/>
          <p:cNvPicPr>
            <a:picLocks noChangeAspect="1" noChangeArrowheads="1"/>
          </p:cNvPicPr>
          <p:nvPr/>
        </p:nvPicPr>
        <p:blipFill>
          <a:blip r:embed="rId4" cstate="print"/>
          <a:srcRect/>
          <a:stretch>
            <a:fillRect/>
          </a:stretch>
        </p:blipFill>
        <p:spPr bwMode="auto">
          <a:xfrm>
            <a:off x="685800" y="1142626"/>
            <a:ext cx="7772400" cy="48581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2468563" y="6477000"/>
            <a:ext cx="4175125"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http://en.wikipedia.org/wiki/Protected_designation_of_origin</a:t>
            </a:r>
            <a:endParaRPr lang="en-US" b="0">
              <a:solidFill>
                <a:schemeClr val="bg1"/>
              </a:solidFill>
              <a:latin typeface="Arial" charset="0"/>
            </a:endParaRPr>
          </a:p>
        </p:txBody>
      </p:sp>
      <p:pic>
        <p:nvPicPr>
          <p:cNvPr id="403463" name="Picture 7"/>
          <p:cNvPicPr>
            <a:picLocks noChangeAspect="1" noChangeArrowheads="1"/>
          </p:cNvPicPr>
          <p:nvPr/>
        </p:nvPicPr>
        <p:blipFill>
          <a:blip r:embed="rId4" cstate="print"/>
          <a:srcRect/>
          <a:stretch>
            <a:fillRect/>
          </a:stretch>
        </p:blipFill>
        <p:spPr bwMode="auto">
          <a:xfrm>
            <a:off x="414338" y="460375"/>
            <a:ext cx="8226425" cy="5894388"/>
          </a:xfrm>
          <a:prstGeom prst="rect">
            <a:avLst/>
          </a:prstGeom>
          <a:noFill/>
          <a:ln w="9525">
            <a:noFill/>
            <a:miter lim="800000"/>
            <a:headEnd/>
            <a:tailEnd/>
          </a:ln>
          <a:effectLst/>
        </p:spPr>
      </p:pic>
      <p:sp>
        <p:nvSpPr>
          <p:cNvPr id="4" name="TextBox 3"/>
          <p:cNvSpPr txBox="1">
            <a:spLocks noChangeArrowheads="1"/>
          </p:cNvSpPr>
          <p:nvPr/>
        </p:nvSpPr>
        <p:spPr bwMode="auto">
          <a:xfrm>
            <a:off x="419100" y="1714500"/>
            <a:ext cx="7105650" cy="1618905"/>
          </a:xfrm>
          <a:prstGeom prst="rect">
            <a:avLst/>
          </a:prstGeom>
          <a:solidFill>
            <a:schemeClr val="bg1"/>
          </a:solidFill>
          <a:ln w="9525">
            <a:noFill/>
            <a:miter lim="800000"/>
            <a:headEnd/>
            <a:tailEnd/>
          </a:ln>
        </p:spPr>
        <p:txBody>
          <a:bodyPr>
            <a:spAutoFit/>
          </a:bodyPr>
          <a:lstStyle/>
          <a:p>
            <a:endParaRPr lang="en-US" sz="3200" dirty="0">
              <a:solidFill>
                <a:schemeClr val="tx2">
                  <a:lumMod val="90000"/>
                  <a:lumOff val="10000"/>
                </a:schemeClr>
              </a:solidFill>
            </a:endParaRPr>
          </a:p>
          <a:p>
            <a:r>
              <a:rPr lang="en-US" sz="2400" dirty="0">
                <a:solidFill>
                  <a:schemeClr val="tx2">
                    <a:lumMod val="90000"/>
                    <a:lumOff val="10000"/>
                  </a:schemeClr>
                </a:solidFill>
              </a:rPr>
              <a:t>“Protected Designation of Origin”</a:t>
            </a:r>
          </a:p>
          <a:p>
            <a:endParaRPr lang="en-US" sz="3200" dirty="0">
              <a:solidFill>
                <a:schemeClr val="tx2">
                  <a:lumMod val="90000"/>
                  <a:lumOff val="10000"/>
                </a:schemeClr>
              </a:solidFill>
            </a:endParaRPr>
          </a:p>
        </p:txBody>
      </p:sp>
      <p:sp>
        <p:nvSpPr>
          <p:cNvPr id="2" name="TextBox 3"/>
          <p:cNvSpPr txBox="1">
            <a:spLocks noChangeArrowheads="1"/>
          </p:cNvSpPr>
          <p:nvPr/>
        </p:nvSpPr>
        <p:spPr bwMode="auto">
          <a:xfrm>
            <a:off x="457200" y="3219450"/>
            <a:ext cx="6934200" cy="1530350"/>
          </a:xfrm>
          <a:prstGeom prst="rect">
            <a:avLst/>
          </a:prstGeom>
          <a:solidFill>
            <a:schemeClr val="bg1"/>
          </a:solidFill>
          <a:ln w="9525">
            <a:noFill/>
            <a:miter lim="800000"/>
            <a:headEnd/>
            <a:tailEnd/>
          </a:ln>
        </p:spPr>
        <p:txBody>
          <a:bodyPr>
            <a:spAutoFit/>
          </a:bodyPr>
          <a:lstStyle/>
          <a:p>
            <a:endParaRPr lang="en-US" sz="3200" dirty="0">
              <a:solidFill>
                <a:schemeClr val="tx2">
                  <a:lumMod val="90000"/>
                  <a:lumOff val="10000"/>
                </a:schemeClr>
              </a:solidFill>
            </a:endParaRPr>
          </a:p>
          <a:p>
            <a:r>
              <a:rPr lang="en-US" sz="2400" dirty="0">
                <a:solidFill>
                  <a:schemeClr val="tx2">
                    <a:lumMod val="90000"/>
                    <a:lumOff val="10000"/>
                  </a:schemeClr>
                </a:solidFill>
              </a:rPr>
              <a:t>“Protected Geographical Indication”</a:t>
            </a:r>
          </a:p>
          <a:p>
            <a:endParaRPr lang="en-US" sz="2800" dirty="0">
              <a:solidFill>
                <a:schemeClr val="tx2">
                  <a:lumMod val="90000"/>
                  <a:lumOff val="10000"/>
                </a:schemeClr>
              </a:solidFill>
            </a:endParaRPr>
          </a:p>
        </p:txBody>
      </p:sp>
      <p:sp>
        <p:nvSpPr>
          <p:cNvPr id="3" name="TextBox 3"/>
          <p:cNvSpPr txBox="1">
            <a:spLocks noChangeArrowheads="1"/>
          </p:cNvSpPr>
          <p:nvPr/>
        </p:nvSpPr>
        <p:spPr bwMode="auto">
          <a:xfrm>
            <a:off x="438150" y="4648200"/>
            <a:ext cx="6953250" cy="1530350"/>
          </a:xfrm>
          <a:prstGeom prst="rect">
            <a:avLst/>
          </a:prstGeom>
          <a:solidFill>
            <a:schemeClr val="bg1"/>
          </a:solidFill>
          <a:ln w="9525">
            <a:noFill/>
            <a:miter lim="800000"/>
            <a:headEnd/>
            <a:tailEnd/>
          </a:ln>
        </p:spPr>
        <p:txBody>
          <a:bodyPr>
            <a:spAutoFit/>
          </a:bodyPr>
          <a:lstStyle/>
          <a:p>
            <a:endParaRPr lang="en-US" sz="3200" dirty="0">
              <a:solidFill>
                <a:schemeClr val="tx2">
                  <a:lumMod val="90000"/>
                  <a:lumOff val="10000"/>
                </a:schemeClr>
              </a:solidFill>
            </a:endParaRPr>
          </a:p>
          <a:p>
            <a:r>
              <a:rPr lang="en-US" sz="2400" dirty="0">
                <a:solidFill>
                  <a:schemeClr val="tx2">
                    <a:lumMod val="90000"/>
                    <a:lumOff val="10000"/>
                  </a:schemeClr>
                </a:solidFill>
              </a:rPr>
              <a:t>“Traditional Specialty Guaranteed”</a:t>
            </a:r>
          </a:p>
          <a:p>
            <a:endParaRPr lang="en-US" sz="2800" dirty="0">
              <a:solidFill>
                <a:schemeClr val="tx2">
                  <a:lumMod val="90000"/>
                  <a:lumOff val="1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468563" y="6477000"/>
            <a:ext cx="4175125"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http://en.wikipedia.org/wiki/Protected_designation_of_origin</a:t>
            </a:r>
            <a:endParaRPr lang="en-US" b="0">
              <a:solidFill>
                <a:schemeClr val="bg1"/>
              </a:solidFill>
              <a:latin typeface="Arial" charset="0"/>
            </a:endParaRPr>
          </a:p>
        </p:txBody>
      </p:sp>
      <p:pic>
        <p:nvPicPr>
          <p:cNvPr id="24579" name="Picture 4"/>
          <p:cNvPicPr>
            <a:picLocks noChangeAspect="1" noChangeArrowheads="1"/>
          </p:cNvPicPr>
          <p:nvPr/>
        </p:nvPicPr>
        <p:blipFill>
          <a:blip r:embed="rId4" cstate="print"/>
          <a:srcRect/>
          <a:stretch>
            <a:fillRect/>
          </a:stretch>
        </p:blipFill>
        <p:spPr bwMode="auto">
          <a:xfrm>
            <a:off x="839788" y="457200"/>
            <a:ext cx="7542212" cy="5943600"/>
          </a:xfrm>
          <a:prstGeom prst="rect">
            <a:avLst/>
          </a:prstGeom>
          <a:noFill/>
          <a:ln w="9525">
            <a:noFill/>
            <a:miter lim="800000"/>
            <a:headEnd/>
            <a:tailEnd/>
          </a:ln>
        </p:spPr>
      </p:pic>
      <p:sp>
        <p:nvSpPr>
          <p:cNvPr id="24580" name="Rectangle 4"/>
          <p:cNvSpPr>
            <a:spLocks noChangeArrowheads="1"/>
          </p:cNvSpPr>
          <p:nvPr/>
        </p:nvSpPr>
        <p:spPr bwMode="auto">
          <a:xfrm>
            <a:off x="914400" y="1676400"/>
            <a:ext cx="7391400" cy="3048000"/>
          </a:xfrm>
          <a:prstGeom prst="rect">
            <a:avLst/>
          </a:prstGeom>
          <a:noFill/>
          <a:ln w="76200">
            <a:solidFill>
              <a:schemeClr val="tx2">
                <a:lumMod val="90000"/>
                <a:lumOff val="10000"/>
              </a:schemeClr>
            </a:solidFill>
            <a:miter lim="800000"/>
            <a:headEnd/>
            <a:tailEnd/>
          </a:ln>
          <a:effectLst/>
        </p:spPr>
        <p:txBody>
          <a:bodyPr wrap="none" anchor="ctr"/>
          <a:lstStyle/>
          <a:p>
            <a:endParaRPr lang="en-US"/>
          </a:p>
        </p:txBody>
      </p:sp>
      <p:sp>
        <p:nvSpPr>
          <p:cNvPr id="24581" name="Rectangle 5"/>
          <p:cNvSpPr>
            <a:spLocks noChangeArrowheads="1"/>
          </p:cNvSpPr>
          <p:nvPr/>
        </p:nvSpPr>
        <p:spPr bwMode="auto">
          <a:xfrm>
            <a:off x="7162800" y="1752600"/>
            <a:ext cx="1066800" cy="175260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81250" y="6573838"/>
            <a:ext cx="4381500" cy="274637"/>
          </a:xfrm>
          <a:prstGeom prst="rect">
            <a:avLst/>
          </a:prstGeom>
          <a:noFill/>
          <a:ln w="9525">
            <a:noFill/>
            <a:miter lim="800000"/>
            <a:headEnd/>
            <a:tailEnd/>
          </a:ln>
        </p:spPr>
        <p:txBody>
          <a:bodyPr wrap="none">
            <a:spAutoFit/>
          </a:bodyPr>
          <a:lstStyle/>
          <a:p>
            <a:pPr algn="l"/>
            <a:r>
              <a:rPr lang="en-US" b="0">
                <a:solidFill>
                  <a:schemeClr val="bg1"/>
                </a:solidFill>
                <a:latin typeface="Arial" charset="0"/>
                <a:hlinkClick r:id="rId3"/>
              </a:rPr>
              <a:t>http://www.npr.org/templates/story/story.php?storyId=4975895</a:t>
            </a:r>
            <a:endParaRPr lang="en-US" b="0">
              <a:solidFill>
                <a:schemeClr val="bg1"/>
              </a:solidFill>
              <a:latin typeface="Arial" charset="0"/>
            </a:endParaRPr>
          </a:p>
        </p:txBody>
      </p:sp>
      <p:pic>
        <p:nvPicPr>
          <p:cNvPr id="25603" name="Picture 4"/>
          <p:cNvPicPr>
            <a:picLocks noChangeAspect="1" noChangeArrowheads="1"/>
          </p:cNvPicPr>
          <p:nvPr/>
        </p:nvPicPr>
        <p:blipFill>
          <a:blip r:embed="rId4" cstate="print"/>
          <a:srcRect/>
          <a:stretch>
            <a:fillRect/>
          </a:stretch>
        </p:blipFill>
        <p:spPr bwMode="auto">
          <a:xfrm>
            <a:off x="666750" y="1142625"/>
            <a:ext cx="7772400" cy="4858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849563" y="6573838"/>
            <a:ext cx="3446462"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http://www.helleniccomserve.com/fetagreek.html</a:t>
            </a:r>
            <a:endParaRPr lang="en-US" b="0">
              <a:solidFill>
                <a:schemeClr val="bg1"/>
              </a:solidFill>
              <a:latin typeface="Arial" charset="0"/>
            </a:endParaRPr>
          </a:p>
        </p:txBody>
      </p:sp>
      <p:pic>
        <p:nvPicPr>
          <p:cNvPr id="26627" name="Picture 4"/>
          <p:cNvPicPr>
            <a:picLocks noChangeAspect="1" noChangeArrowheads="1"/>
          </p:cNvPicPr>
          <p:nvPr/>
        </p:nvPicPr>
        <p:blipFill>
          <a:blip r:embed="rId4" cstate="print"/>
          <a:srcRect/>
          <a:stretch>
            <a:fillRect/>
          </a:stretch>
        </p:blipFill>
        <p:spPr bwMode="auto">
          <a:xfrm>
            <a:off x="666750" y="973138"/>
            <a:ext cx="7772400" cy="48581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005013" y="6573838"/>
            <a:ext cx="5133975" cy="274637"/>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http://news.bbc.co.uk/2/hi/uk_news/england/north_yorkshire/6606779.stm</a:t>
            </a:r>
            <a:endParaRPr lang="en-US" b="0">
              <a:solidFill>
                <a:schemeClr val="bg1"/>
              </a:solidFill>
              <a:latin typeface="Arial" charset="0"/>
            </a:endParaRPr>
          </a:p>
        </p:txBody>
      </p:sp>
      <p:pic>
        <p:nvPicPr>
          <p:cNvPr id="27651" name="Picture 5"/>
          <p:cNvPicPr>
            <a:picLocks noChangeAspect="1" noChangeArrowheads="1"/>
          </p:cNvPicPr>
          <p:nvPr/>
        </p:nvPicPr>
        <p:blipFill>
          <a:blip r:embed="rId4" cstate="print"/>
          <a:srcRect/>
          <a:stretch>
            <a:fillRect/>
          </a:stretch>
        </p:blipFill>
        <p:spPr bwMode="auto">
          <a:xfrm>
            <a:off x="666750" y="1123950"/>
            <a:ext cx="7772400" cy="48581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09800" y="6477000"/>
            <a:ext cx="4694238"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http://www.fornobravo.com/vera_pizza_napoletana/VPN_spec.html</a:t>
            </a:r>
            <a:endParaRPr lang="en-US" b="0">
              <a:solidFill>
                <a:schemeClr val="bg1"/>
              </a:solidFill>
              <a:latin typeface="Arial" charset="0"/>
            </a:endParaRPr>
          </a:p>
        </p:txBody>
      </p:sp>
      <p:pic>
        <p:nvPicPr>
          <p:cNvPr id="28675" name="Picture 7"/>
          <p:cNvPicPr>
            <a:picLocks noChangeAspect="1" noChangeArrowheads="1"/>
          </p:cNvPicPr>
          <p:nvPr/>
        </p:nvPicPr>
        <p:blipFill>
          <a:blip r:embed="rId4" cstate="print"/>
          <a:srcRect/>
          <a:stretch>
            <a:fillRect/>
          </a:stretch>
        </p:blipFill>
        <p:spPr bwMode="auto">
          <a:xfrm>
            <a:off x="762000" y="133350"/>
            <a:ext cx="7467600" cy="6267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3"/>
          </p:cNvPr>
          <p:cNvPicPr>
            <a:picLocks noChangeAspect="1" noChangeArrowheads="1"/>
          </p:cNvPicPr>
          <p:nvPr/>
        </p:nvPicPr>
        <p:blipFill>
          <a:blip r:embed="rId4" cstate="print"/>
          <a:srcRect l="22629" t="6609" r="22198" b="9483"/>
          <a:stretch>
            <a:fillRect/>
          </a:stretch>
        </p:blipFill>
        <p:spPr bwMode="auto">
          <a:xfrm>
            <a:off x="2265363" y="461963"/>
            <a:ext cx="5078412" cy="5791200"/>
          </a:xfrm>
          <a:prstGeom prst="rect">
            <a:avLst/>
          </a:prstGeom>
          <a:noFill/>
          <a:ln w="9525">
            <a:noFill/>
            <a:miter lim="800000"/>
            <a:headEnd/>
            <a:tailEnd/>
          </a:ln>
        </p:spPr>
      </p:pic>
      <p:sp>
        <p:nvSpPr>
          <p:cNvPr id="906243" name="Oval 3"/>
          <p:cNvSpPr>
            <a:spLocks noChangeArrowheads="1"/>
          </p:cNvSpPr>
          <p:nvPr/>
        </p:nvSpPr>
        <p:spPr bwMode="auto">
          <a:xfrm>
            <a:off x="2660650" y="3505200"/>
            <a:ext cx="1301750" cy="685800"/>
          </a:xfrm>
          <a:prstGeom prst="ellipse">
            <a:avLst/>
          </a:prstGeom>
          <a:noFill/>
          <a:ln w="57150">
            <a:solidFill>
              <a:srgbClr val="895623"/>
            </a:solidFill>
            <a:round/>
            <a:headEnd/>
            <a:tailEnd/>
          </a:ln>
        </p:spPr>
        <p:txBody>
          <a:bodyPr wrap="none" anchor="ctr"/>
          <a:lstStyle/>
          <a:p>
            <a:endParaRPr lang="en-US">
              <a:solidFill>
                <a:srgbClr val="000000"/>
              </a:solidFill>
              <a:latin typeface="Arial" charset="0"/>
            </a:endParaRPr>
          </a:p>
        </p:txBody>
      </p:sp>
      <p:sp>
        <p:nvSpPr>
          <p:cNvPr id="4" name="AutoShape 10"/>
          <p:cNvSpPr>
            <a:spLocks noChangeArrowheads="1"/>
          </p:cNvSpPr>
          <p:nvPr/>
        </p:nvSpPr>
        <p:spPr bwMode="auto">
          <a:xfrm rot="1697584">
            <a:off x="3900488" y="1114425"/>
            <a:ext cx="533400" cy="2590800"/>
          </a:xfrm>
          <a:prstGeom prst="downArrow">
            <a:avLst>
              <a:gd name="adj1" fmla="val 50000"/>
              <a:gd name="adj2" fmla="val 121429"/>
            </a:avLst>
          </a:prstGeom>
          <a:solidFill>
            <a:srgbClr val="895623"/>
          </a:solidFill>
          <a:ln w="9525">
            <a:no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6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ran"/>
          <p:cNvPicPr>
            <a:picLocks noChangeAspect="1" noChangeArrowheads="1"/>
          </p:cNvPicPr>
          <p:nvPr/>
        </p:nvPicPr>
        <p:blipFill>
          <a:blip r:embed="rId2" cstate="print"/>
          <a:srcRect/>
          <a:stretch>
            <a:fillRect/>
          </a:stretch>
        </p:blipFill>
        <p:spPr bwMode="auto">
          <a:xfrm>
            <a:off x="1371600" y="2590800"/>
            <a:ext cx="2381250" cy="1781175"/>
          </a:xfrm>
          <a:prstGeom prst="rect">
            <a:avLst/>
          </a:prstGeom>
          <a:noFill/>
          <a:ln w="9525">
            <a:noFill/>
            <a:miter lim="800000"/>
            <a:headEnd/>
            <a:tailEnd/>
          </a:ln>
        </p:spPr>
      </p:pic>
      <p:pic>
        <p:nvPicPr>
          <p:cNvPr id="29699" name="Picture 3" descr="aran2"/>
          <p:cNvPicPr>
            <a:picLocks noChangeAspect="1" noChangeArrowheads="1"/>
          </p:cNvPicPr>
          <p:nvPr/>
        </p:nvPicPr>
        <p:blipFill>
          <a:blip r:embed="rId3" cstate="print"/>
          <a:srcRect/>
          <a:stretch>
            <a:fillRect/>
          </a:stretch>
        </p:blipFill>
        <p:spPr bwMode="auto">
          <a:xfrm>
            <a:off x="4876800" y="2743200"/>
            <a:ext cx="2381250" cy="2514600"/>
          </a:xfrm>
          <a:prstGeom prst="rect">
            <a:avLst/>
          </a:prstGeom>
          <a:noFill/>
          <a:ln w="9525">
            <a:noFill/>
            <a:miter lim="800000"/>
            <a:headEnd/>
            <a:tailEnd/>
          </a:ln>
        </p:spPr>
      </p:pic>
      <p:sp>
        <p:nvSpPr>
          <p:cNvPr id="29700" name="Rectangle 4"/>
          <p:cNvSpPr>
            <a:spLocks noChangeArrowheads="1"/>
          </p:cNvSpPr>
          <p:nvPr/>
        </p:nvSpPr>
        <p:spPr bwMode="auto">
          <a:xfrm>
            <a:off x="2971800" y="6477000"/>
            <a:ext cx="3167063" cy="274638"/>
          </a:xfrm>
          <a:prstGeom prst="rect">
            <a:avLst/>
          </a:prstGeom>
          <a:noFill/>
          <a:ln w="9525">
            <a:noFill/>
            <a:miter lim="800000"/>
            <a:headEnd/>
            <a:tailEnd/>
          </a:ln>
        </p:spPr>
        <p:txBody>
          <a:bodyPr wrap="none">
            <a:spAutoFit/>
          </a:bodyPr>
          <a:lstStyle/>
          <a:p>
            <a:r>
              <a:rPr lang="en-US" b="0">
                <a:latin typeface="Arial" charset="0"/>
                <a:hlinkClick r:id="rId4"/>
              </a:rPr>
              <a:t>http://www.savilerowclub.com/annai/knit.htm</a:t>
            </a:r>
            <a:endParaRPr lang="en-US" b="0">
              <a:latin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photos1.blogger.com/img/167/1383/640/England%20and%20Ireland%20037.jpg"/>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30723" name="Rectangle 3"/>
          <p:cNvSpPr>
            <a:spLocks noChangeArrowheads="1"/>
          </p:cNvSpPr>
          <p:nvPr/>
        </p:nvSpPr>
        <p:spPr bwMode="auto">
          <a:xfrm>
            <a:off x="838200" y="6156325"/>
            <a:ext cx="7396163" cy="396875"/>
          </a:xfrm>
          <a:prstGeom prst="rect">
            <a:avLst/>
          </a:prstGeom>
          <a:noFill/>
          <a:ln w="9525">
            <a:noFill/>
            <a:miter lim="800000"/>
            <a:headEnd/>
            <a:tailEnd/>
          </a:ln>
        </p:spPr>
        <p:txBody>
          <a:bodyPr wrap="none" anchor="ctr">
            <a:spAutoFit/>
          </a:bodyPr>
          <a:lstStyle/>
          <a:p>
            <a:pPr algn="l">
              <a:spcBef>
                <a:spcPct val="0"/>
              </a:spcBef>
            </a:pPr>
            <a:r>
              <a:rPr lang="en-US" sz="2000" b="0">
                <a:latin typeface="Arial" charset="0"/>
              </a:rPr>
              <a:t>Mairead's cottage where the workshop takes place on Inish Oirr </a:t>
            </a:r>
          </a:p>
        </p:txBody>
      </p:sp>
      <p:sp>
        <p:nvSpPr>
          <p:cNvPr id="30724" name="Rectangle 4"/>
          <p:cNvSpPr>
            <a:spLocks noChangeArrowheads="1"/>
          </p:cNvSpPr>
          <p:nvPr/>
        </p:nvSpPr>
        <p:spPr bwMode="auto">
          <a:xfrm>
            <a:off x="2951389" y="6545263"/>
            <a:ext cx="3203121" cy="215444"/>
          </a:xfrm>
          <a:prstGeom prst="rect">
            <a:avLst/>
          </a:prstGeom>
          <a:noFill/>
          <a:ln w="9525">
            <a:noFill/>
            <a:miter lim="800000"/>
            <a:headEnd/>
            <a:tailEnd/>
          </a:ln>
        </p:spPr>
        <p:txBody>
          <a:bodyPr wrap="none">
            <a:spAutoFit/>
          </a:bodyPr>
          <a:lstStyle/>
          <a:p>
            <a:r>
              <a:rPr lang="en-US" sz="800" b="0" dirty="0">
                <a:latin typeface="Arial" charset="0"/>
                <a:hlinkClick r:id="rId3"/>
              </a:rPr>
              <a:t>http://beknitted.blogspot.com/2004_08_01_beknitted_archive.html</a:t>
            </a:r>
            <a:endParaRPr lang="en-US" sz="800" b="0" dirty="0">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084586" y="6337887"/>
            <a:ext cx="4940328"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http://www.d.umn.edu/cla/faculty/troufs/anthfood/afchocolate.html#title</a:t>
            </a:r>
            <a:endParaRPr lang="en-US" b="0" dirty="0">
              <a:solidFill>
                <a:srgbClr val="FFFFFF"/>
              </a:solidFill>
              <a:latin typeface="Arial" charset="0"/>
            </a:endParaRPr>
          </a:p>
        </p:txBody>
      </p:sp>
      <p:pic>
        <p:nvPicPr>
          <p:cNvPr id="4098" name="Picture 2"/>
          <p:cNvPicPr>
            <a:picLocks noChangeAspect="1" noChangeArrowheads="1"/>
          </p:cNvPicPr>
          <p:nvPr/>
        </p:nvPicPr>
        <p:blipFill>
          <a:blip r:embed="rId4" cstate="print"/>
          <a:srcRect/>
          <a:stretch>
            <a:fillRect/>
          </a:stretch>
        </p:blipFill>
        <p:spPr bwMode="auto">
          <a:xfrm>
            <a:off x="914400" y="1295400"/>
            <a:ext cx="7315200" cy="4572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8190033"/>
          <p:cNvPicPr>
            <a:picLocks noGrp="1" noChangeAspect="1" noChangeArrowheads="1"/>
          </p:cNvPicPr>
          <p:nvPr>
            <p:ph/>
          </p:nvPr>
        </p:nvPicPr>
        <p:blipFill>
          <a:blip r:embed="rId2" cstate="print"/>
          <a:srcRect/>
          <a:stretch>
            <a:fillRect/>
          </a:stretch>
        </p:blipFill>
        <p:spPr>
          <a:xfrm>
            <a:off x="669925" y="274638"/>
            <a:ext cx="7802563" cy="5851525"/>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hlinkClick r:id="rId3"/>
          </p:cNvPr>
          <p:cNvPicPr>
            <a:picLocks noChangeAspect="1" noChangeArrowheads="1"/>
          </p:cNvPicPr>
          <p:nvPr/>
        </p:nvPicPr>
        <p:blipFill>
          <a:blip r:embed="rId4" cstate="print"/>
          <a:srcRect l="22629" t="6609" r="22198" b="9483"/>
          <a:stretch>
            <a:fillRect/>
          </a:stretch>
        </p:blipFill>
        <p:spPr bwMode="auto">
          <a:xfrm>
            <a:off x="914400" y="1295400"/>
            <a:ext cx="534570" cy="609600"/>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1861180" y="4182"/>
            <a:ext cx="6368420" cy="685381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chemeClr val="bg1"/>
                </a:solidFill>
                <a:latin typeface="Arial" charset="0"/>
                <a:hlinkClick r:id="rId3"/>
              </a:rPr>
              <a:t>http://www.davidsumberg.com/new_page_17.htm</a:t>
            </a:r>
            <a:endParaRPr lang="en-US" b="0">
              <a:solidFill>
                <a:schemeClr val="bg1"/>
              </a:solidFill>
              <a:latin typeface="Arial" charset="0"/>
            </a:endParaRPr>
          </a:p>
        </p:txBody>
      </p:sp>
      <p:pic>
        <p:nvPicPr>
          <p:cNvPr id="32771" name="Picture 4"/>
          <p:cNvPicPr>
            <a:picLocks noChangeAspect="1" noChangeArrowheads="1"/>
          </p:cNvPicPr>
          <p:nvPr/>
        </p:nvPicPr>
        <p:blipFill>
          <a:blip r:embed="rId4" cstate="print"/>
          <a:srcRect/>
          <a:stretch>
            <a:fillRect/>
          </a:stretch>
        </p:blipFill>
        <p:spPr bwMode="auto">
          <a:xfrm>
            <a:off x="747713" y="557213"/>
            <a:ext cx="7615237" cy="5711825"/>
          </a:xfrm>
          <a:prstGeom prst="rect">
            <a:avLst/>
          </a:prstGeom>
          <a:noFill/>
          <a:ln w="9525">
            <a:noFill/>
            <a:miter lim="800000"/>
            <a:headEnd/>
            <a:tailEnd/>
          </a:ln>
        </p:spPr>
      </p:pic>
      <p:sp>
        <p:nvSpPr>
          <p:cNvPr id="438277" name="Oval 5"/>
          <p:cNvSpPr>
            <a:spLocks noChangeArrowheads="1"/>
          </p:cNvSpPr>
          <p:nvPr/>
        </p:nvSpPr>
        <p:spPr bwMode="auto">
          <a:xfrm>
            <a:off x="1447800" y="2057400"/>
            <a:ext cx="6781800" cy="2057400"/>
          </a:xfrm>
          <a:prstGeom prst="ellipse">
            <a:avLst/>
          </a:prstGeom>
          <a:noFill/>
          <a:ln w="76200">
            <a:solidFill>
              <a:schemeClr val="bg1"/>
            </a:solidFill>
            <a:round/>
            <a:headEnd/>
            <a:tailEnd/>
          </a:ln>
        </p:spPr>
        <p:txBody>
          <a:bodyPr wrap="none" anchor="ctr"/>
          <a:lstStyle/>
          <a:p>
            <a:endParaRPr lang="en-US" sz="3200"/>
          </a:p>
        </p:txBody>
      </p:sp>
      <p:sp>
        <p:nvSpPr>
          <p:cNvPr id="438279" name="Line 7"/>
          <p:cNvSpPr>
            <a:spLocks noChangeShapeType="1"/>
          </p:cNvSpPr>
          <p:nvPr/>
        </p:nvSpPr>
        <p:spPr bwMode="auto">
          <a:xfrm>
            <a:off x="7119938" y="3138488"/>
            <a:ext cx="609600" cy="0"/>
          </a:xfrm>
          <a:prstGeom prst="line">
            <a:avLst/>
          </a:prstGeom>
          <a:noFill/>
          <a:ln w="76200">
            <a:solidFill>
              <a:schemeClr val="bg1"/>
            </a:solidFill>
            <a:round/>
            <a:headEnd/>
            <a:tailEnd/>
          </a:ln>
        </p:spPr>
        <p:txBody>
          <a:bodyPr wrap="none"/>
          <a:lstStyle/>
          <a:p>
            <a:endParaRPr lang="en-US"/>
          </a:p>
        </p:txBody>
      </p:sp>
      <p:sp>
        <p:nvSpPr>
          <p:cNvPr id="438280" name="Line 8"/>
          <p:cNvSpPr>
            <a:spLocks noChangeShapeType="1"/>
          </p:cNvSpPr>
          <p:nvPr/>
        </p:nvSpPr>
        <p:spPr bwMode="auto">
          <a:xfrm>
            <a:off x="2057400" y="3352800"/>
            <a:ext cx="609600" cy="0"/>
          </a:xfrm>
          <a:prstGeom prst="line">
            <a:avLst/>
          </a:prstGeom>
          <a:noFill/>
          <a:ln w="76200">
            <a:solidFill>
              <a:schemeClr val="bg1"/>
            </a:solidFill>
            <a:round/>
            <a:headEnd/>
            <a:tailEnd/>
          </a:ln>
        </p:spPr>
        <p:txBody>
          <a:bodyPr wrap="none"/>
          <a:lstStyle/>
          <a:p>
            <a:endParaRPr lang="en-US"/>
          </a:p>
        </p:txBody>
      </p:sp>
      <p:sp>
        <p:nvSpPr>
          <p:cNvPr id="7" name="Text Box 5"/>
          <p:cNvSpPr txBox="1">
            <a:spLocks noChangeArrowheads="1"/>
          </p:cNvSpPr>
          <p:nvPr/>
        </p:nvSpPr>
        <p:spPr bwMode="auto">
          <a:xfrm>
            <a:off x="3276600" y="4891088"/>
            <a:ext cx="3429000" cy="823912"/>
          </a:xfrm>
          <a:prstGeom prst="rect">
            <a:avLst/>
          </a:prstGeom>
          <a:noFill/>
          <a:ln w="9525">
            <a:noFill/>
            <a:miter lim="800000"/>
            <a:headEnd/>
            <a:tailEnd/>
          </a:ln>
        </p:spPr>
        <p:txBody>
          <a:bodyPr>
            <a:spAutoFit/>
          </a:bodyPr>
          <a:lstStyle/>
          <a:p>
            <a:r>
              <a:rPr lang="en-US" sz="4800">
                <a:solidFill>
                  <a:schemeClr val="bg1"/>
                </a:solidFill>
              </a:rPr>
              <a:t>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7"/>
                                        </p:tgtEl>
                                        <p:attrNameLst>
                                          <p:attrName>style.visibility</p:attrName>
                                        </p:attrNameLst>
                                      </p:cBhvr>
                                      <p:to>
                                        <p:strVal val="visible"/>
                                      </p:to>
                                    </p:set>
                                  </p:childTnLst>
                                  <p:subTnLst>
                                    <p:set>
                                      <p:cBhvr override="childStyle">
                                        <p:cTn dur="1" fill="hold" display="0" masterRel="nextClick" afterEffect="1"/>
                                        <p:tgtEl>
                                          <p:spTgt spid="4382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nimBg="1"/>
      <p:bldP spid="438279" grpId="0" animBg="1"/>
      <p:bldP spid="438280"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smtClean="0"/>
              <a:t>Scaling</a:t>
            </a:r>
          </a:p>
        </p:txBody>
      </p:sp>
      <p:sp>
        <p:nvSpPr>
          <p:cNvPr id="33795" name="Rectangle 3"/>
          <p:cNvSpPr>
            <a:spLocks noGrp="1" noChangeArrowheads="1"/>
          </p:cNvSpPr>
          <p:nvPr>
            <p:ph type="body" idx="1"/>
          </p:nvPr>
        </p:nvSpPr>
        <p:spPr>
          <a:xfrm>
            <a:off x="1062038" y="2135188"/>
            <a:ext cx="7769225" cy="4664803"/>
          </a:xfrm>
        </p:spPr>
        <p:txBody>
          <a:bodyPr>
            <a:spAutoFit/>
          </a:bodyPr>
          <a:lstStyle/>
          <a:p>
            <a:pPr marL="0" indent="0" eaLnBrk="1" hangingPunct="1">
              <a:buFontTx/>
              <a:buNone/>
            </a:pPr>
            <a:r>
              <a:rPr lang="en-US" sz="3600" b="1" dirty="0" smtClean="0">
                <a:solidFill>
                  <a:schemeClr val="tx2">
                    <a:lumMod val="90000"/>
                    <a:lumOff val="10000"/>
                  </a:schemeClr>
                </a:solidFill>
                <a:latin typeface="Verdana" pitchFamily="34" charset="0"/>
              </a:rPr>
              <a:t>chocolates</a:t>
            </a:r>
          </a:p>
          <a:p>
            <a:pPr marL="0" indent="0" eaLnBrk="1" hangingPunct="1">
              <a:buFontTx/>
              <a:buNone/>
            </a:pPr>
            <a:r>
              <a:rPr lang="en-US" sz="2400" b="1" dirty="0" smtClean="0">
                <a:solidFill>
                  <a:schemeClr val="tx2">
                    <a:lumMod val="90000"/>
                    <a:lumOff val="10000"/>
                  </a:schemeClr>
                </a:solidFill>
                <a:latin typeface="Georgia" pitchFamily="18" charset="0"/>
              </a:rPr>
              <a:t>“In 1994 the European Union was establishing Europe-wide food standards. When they came around to Chocolate, Belgium and France and Germany supported the idea of creating a standard that said only something that was in excess of 50% Cacao could be called </a:t>
            </a:r>
            <a:r>
              <a:rPr lang="en-US" sz="2400" b="1" i="1" dirty="0" smtClean="0">
                <a:solidFill>
                  <a:schemeClr val="tx2">
                    <a:lumMod val="90000"/>
                    <a:lumOff val="10000"/>
                  </a:schemeClr>
                </a:solidFill>
                <a:latin typeface="Georgia" pitchFamily="18" charset="0"/>
              </a:rPr>
              <a:t>Chocolate</a:t>
            </a:r>
            <a:r>
              <a:rPr lang="en-US" sz="2400" b="1" dirty="0" smtClean="0">
                <a:solidFill>
                  <a:schemeClr val="tx2">
                    <a:lumMod val="90000"/>
                    <a:lumOff val="10000"/>
                  </a:schemeClr>
                </a:solidFill>
                <a:latin typeface="Georgia" pitchFamily="18" charset="0"/>
              </a:rPr>
              <a:t>. England (home of Cadbury which manufactures tons of candy that contains less than 10% Cacao) opposed the idea</a:t>
            </a:r>
            <a:r>
              <a:rPr lang="en-US" sz="2400" b="1" dirty="0" smtClean="0">
                <a:solidFill>
                  <a:schemeClr val="tx2">
                    <a:lumMod val="90000"/>
                    <a:lumOff val="10000"/>
                  </a:schemeClr>
                </a:solidFill>
                <a:latin typeface="Verdana" pitchFamily="34" charset="0"/>
              </a:rPr>
              <a:t>.” . . .</a:t>
            </a:r>
          </a:p>
          <a:p>
            <a:pPr marL="0" indent="0" eaLnBrk="1" hangingPunct="1">
              <a:lnSpc>
                <a:spcPct val="30000"/>
              </a:lnSpc>
              <a:buFontTx/>
              <a:buNone/>
            </a:pPr>
            <a:endParaRPr lang="en-US" sz="2400" b="1" dirty="0" smtClean="0">
              <a:solidFill>
                <a:schemeClr val="tx2">
                  <a:lumMod val="90000"/>
                  <a:lumOff val="10000"/>
                </a:schemeClr>
              </a:solidFill>
              <a:latin typeface="Verdana" pitchFamily="34" charset="0"/>
            </a:endParaRPr>
          </a:p>
          <a:p>
            <a:pPr marL="0" indent="0" eaLnBrk="1" hangingPunct="1">
              <a:buFontTx/>
              <a:buNone/>
            </a:pPr>
            <a:r>
              <a:rPr lang="en-US" sz="1600" b="1" dirty="0" smtClean="0">
                <a:solidFill>
                  <a:schemeClr val="tx2">
                    <a:lumMod val="90000"/>
                    <a:lumOff val="10000"/>
                  </a:schemeClr>
                </a:solidFill>
                <a:latin typeface="Verdana" pitchFamily="34" charset="0"/>
              </a:rPr>
              <a:t>	</a:t>
            </a:r>
            <a:r>
              <a:rPr lang="en-US" sz="1600" b="1" dirty="0" smtClean="0">
                <a:solidFill>
                  <a:schemeClr val="tx2">
                    <a:lumMod val="90000"/>
                    <a:lumOff val="10000"/>
                  </a:schemeClr>
                </a:solidFill>
                <a:latin typeface="Verdana" pitchFamily="34" charset="0"/>
                <a:hlinkClick r:id="rId2"/>
              </a:rPr>
              <a:t>http://www.mrkland.com/fun/xocoatl/bars.htm</a:t>
            </a:r>
            <a:endParaRPr lang="en-US" sz="1600" b="1" dirty="0" smtClean="0">
              <a:solidFill>
                <a:schemeClr val="tx2">
                  <a:lumMod val="90000"/>
                  <a:lumOff val="10000"/>
                </a:schemeClr>
              </a:solidFill>
              <a:latin typeface="Verdana" pitchFamily="34" charset="0"/>
            </a:endParaRPr>
          </a:p>
          <a:p>
            <a:pPr marL="0" indent="0" eaLnBrk="1" hangingPunct="1">
              <a:lnSpc>
                <a:spcPct val="0"/>
              </a:lnSpc>
              <a:buFontTx/>
              <a:buNone/>
            </a:pPr>
            <a:endParaRPr lang="en-US" sz="2400" b="1" dirty="0" smtClean="0">
              <a:solidFill>
                <a:schemeClr val="tx2">
                  <a:lumMod val="90000"/>
                  <a:lumOff val="10000"/>
                </a:schemeClr>
              </a:solidFill>
              <a:latin typeface="Verdana"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2400" b="1" smtClean="0"/>
              <a:t>Scaling</a:t>
            </a:r>
          </a:p>
        </p:txBody>
      </p:sp>
      <p:sp>
        <p:nvSpPr>
          <p:cNvPr id="34819" name="Rectangle 3"/>
          <p:cNvSpPr>
            <a:spLocks noGrp="1" noChangeArrowheads="1"/>
          </p:cNvSpPr>
          <p:nvPr>
            <p:ph type="body" idx="1"/>
          </p:nvPr>
        </p:nvSpPr>
        <p:spPr>
          <a:xfrm>
            <a:off x="1062038" y="2135188"/>
            <a:ext cx="7769225" cy="4121769"/>
          </a:xfrm>
        </p:spPr>
        <p:txBody>
          <a:bodyPr>
            <a:spAutoFit/>
          </a:bodyPr>
          <a:lstStyle/>
          <a:p>
            <a:pPr marL="0" indent="0" eaLnBrk="1" hangingPunct="1">
              <a:buFontTx/>
              <a:buNone/>
            </a:pPr>
            <a:r>
              <a:rPr lang="en-US" sz="3600" b="1" dirty="0" smtClean="0">
                <a:solidFill>
                  <a:schemeClr val="accent2"/>
                </a:solidFill>
                <a:latin typeface="Verdana" pitchFamily="34" charset="0"/>
              </a:rPr>
              <a:t>chocolates</a:t>
            </a:r>
          </a:p>
          <a:p>
            <a:pPr marL="0" indent="0" eaLnBrk="1" hangingPunct="1">
              <a:buFontTx/>
              <a:buNone/>
            </a:pPr>
            <a:r>
              <a:rPr lang="en-US" sz="2800" b="1" dirty="0" smtClean="0">
                <a:solidFill>
                  <a:schemeClr val="tx2">
                    <a:lumMod val="90000"/>
                    <a:lumOff val="10000"/>
                  </a:schemeClr>
                </a:solidFill>
                <a:latin typeface="Georgia" pitchFamily="18" charset="0"/>
              </a:rPr>
              <a:t>“In 1994 the European Union was establishing Europe-wide food standards. </a:t>
            </a:r>
            <a:r>
              <a:rPr lang="en-US" sz="2000" b="1" dirty="0" smtClean="0">
                <a:solidFill>
                  <a:schemeClr val="accent2"/>
                </a:solidFill>
                <a:latin typeface="Georgia" pitchFamily="18" charset="0"/>
              </a:rPr>
              <a:t>When they came around to Chocolate, Belgium and France and Germany supported the idea of creating a standard that said only something that was in excess of 50% Cacao could be called </a:t>
            </a:r>
            <a:r>
              <a:rPr lang="en-US" sz="2000" b="1" i="1" dirty="0" smtClean="0">
                <a:solidFill>
                  <a:schemeClr val="accent2"/>
                </a:solidFill>
                <a:latin typeface="Georgia" pitchFamily="18" charset="0"/>
              </a:rPr>
              <a:t>Chocolate</a:t>
            </a:r>
            <a:r>
              <a:rPr lang="en-US" sz="2000" b="1" dirty="0" smtClean="0">
                <a:solidFill>
                  <a:schemeClr val="accent2"/>
                </a:solidFill>
                <a:latin typeface="Georgia" pitchFamily="18" charset="0"/>
              </a:rPr>
              <a:t>. England (home of Cadbury which manufactures tons of candy that contains less than 10% Cacao) opposed the idea</a:t>
            </a:r>
            <a:r>
              <a:rPr lang="en-US" sz="2000" b="1" dirty="0" smtClean="0">
                <a:solidFill>
                  <a:schemeClr val="accent2"/>
                </a:solidFill>
                <a:latin typeface="Verdana" pitchFamily="34" charset="0"/>
              </a:rPr>
              <a:t>.” . . .</a:t>
            </a:r>
            <a:endParaRPr lang="en-US" sz="2400" b="1" dirty="0" smtClean="0">
              <a:solidFill>
                <a:schemeClr val="accent2"/>
              </a:solidFill>
              <a:latin typeface="Verdana" pitchFamily="34" charset="0"/>
            </a:endParaRP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2400" b="1" smtClean="0"/>
              <a:t>Scaling</a:t>
            </a:r>
          </a:p>
        </p:txBody>
      </p:sp>
      <p:sp>
        <p:nvSpPr>
          <p:cNvPr id="35843" name="Rectangle 3"/>
          <p:cNvSpPr>
            <a:spLocks noGrp="1" noChangeArrowheads="1"/>
          </p:cNvSpPr>
          <p:nvPr>
            <p:ph type="body" idx="1"/>
          </p:nvPr>
        </p:nvSpPr>
        <p:spPr>
          <a:xfrm>
            <a:off x="1062038" y="2135188"/>
            <a:ext cx="7769225" cy="4664803"/>
          </a:xfrm>
        </p:spPr>
        <p:txBody>
          <a:bodyPr>
            <a:spAutoFit/>
          </a:bodyPr>
          <a:lstStyle/>
          <a:p>
            <a:pPr marL="0" indent="0" eaLnBrk="1" hangingPunct="1">
              <a:buFontTx/>
              <a:buNone/>
            </a:pPr>
            <a:r>
              <a:rPr lang="en-US" sz="3600" b="1" dirty="0" smtClean="0">
                <a:solidFill>
                  <a:schemeClr val="accent2"/>
                </a:solidFill>
                <a:latin typeface="Verdana" pitchFamily="34" charset="0"/>
              </a:rPr>
              <a:t>chocolates</a:t>
            </a:r>
          </a:p>
          <a:p>
            <a:pPr marL="0" indent="0" eaLnBrk="1" hangingPunct="1">
              <a:buFontTx/>
              <a:buNone/>
            </a:pPr>
            <a:r>
              <a:rPr lang="en-US" sz="2400" b="1" dirty="0" smtClean="0">
                <a:solidFill>
                  <a:schemeClr val="accent2"/>
                </a:solidFill>
                <a:latin typeface="Georgia" pitchFamily="18" charset="0"/>
              </a:rPr>
              <a:t>“In 1994 the European Union was establishing Europe-wide food standards. When they came around to Chocolate,</a:t>
            </a:r>
            <a:r>
              <a:rPr lang="en-US" sz="2400" b="1" dirty="0" smtClean="0">
                <a:latin typeface="Georgia" pitchFamily="18" charset="0"/>
              </a:rPr>
              <a:t> </a:t>
            </a:r>
            <a:r>
              <a:rPr lang="en-US" sz="2400" b="1" dirty="0" smtClean="0">
                <a:solidFill>
                  <a:schemeClr val="tx2">
                    <a:lumMod val="90000"/>
                    <a:lumOff val="10000"/>
                  </a:schemeClr>
                </a:solidFill>
                <a:latin typeface="Georgia" pitchFamily="18" charset="0"/>
              </a:rPr>
              <a:t>Belgium and France and Germany</a:t>
            </a:r>
            <a:r>
              <a:rPr lang="en-US" sz="2400" b="1" dirty="0" smtClean="0">
                <a:latin typeface="Georgia" pitchFamily="18" charset="0"/>
              </a:rPr>
              <a:t> </a:t>
            </a:r>
            <a:r>
              <a:rPr lang="en-US" sz="2400" b="1" dirty="0" smtClean="0">
                <a:solidFill>
                  <a:schemeClr val="accent2"/>
                </a:solidFill>
                <a:latin typeface="Georgia" pitchFamily="18" charset="0"/>
              </a:rPr>
              <a:t>supported the idea of creating a standard that</a:t>
            </a:r>
            <a:r>
              <a:rPr lang="en-US" sz="2400" b="1" dirty="0" smtClean="0">
                <a:latin typeface="Georgia" pitchFamily="18" charset="0"/>
              </a:rPr>
              <a:t> </a:t>
            </a:r>
            <a:r>
              <a:rPr lang="en-US" sz="2400" b="1" dirty="0" smtClean="0">
                <a:solidFill>
                  <a:schemeClr val="tx2">
                    <a:lumMod val="90000"/>
                    <a:lumOff val="10000"/>
                  </a:schemeClr>
                </a:solidFill>
                <a:latin typeface="Georgia" pitchFamily="18" charset="0"/>
              </a:rPr>
              <a:t>said only something that was in excess of 50% Cacao could be called </a:t>
            </a:r>
            <a:r>
              <a:rPr lang="en-US" sz="2400" b="1" i="1" dirty="0" smtClean="0">
                <a:solidFill>
                  <a:schemeClr val="tx2">
                    <a:lumMod val="90000"/>
                    <a:lumOff val="10000"/>
                  </a:schemeClr>
                </a:solidFill>
                <a:latin typeface="Georgia" pitchFamily="18" charset="0"/>
              </a:rPr>
              <a:t>Chocolate</a:t>
            </a:r>
            <a:r>
              <a:rPr lang="en-US" sz="2400" b="1" dirty="0" smtClean="0">
                <a:solidFill>
                  <a:schemeClr val="accent2"/>
                </a:solidFill>
                <a:latin typeface="Georgia" pitchFamily="18" charset="0"/>
              </a:rPr>
              <a:t>. England (home of Cadbury which manufactures tons of candy that contains less than 10% Cacao) opposed the idea</a:t>
            </a:r>
            <a:r>
              <a:rPr lang="en-US" sz="2400" b="1" dirty="0" smtClean="0">
                <a:solidFill>
                  <a:schemeClr val="accent2"/>
                </a:solidFill>
                <a:latin typeface="Verdana" pitchFamily="34" charset="0"/>
              </a:rPr>
              <a:t>.” . . .</a:t>
            </a: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smtClean="0"/>
              <a:t>Scaling</a:t>
            </a:r>
          </a:p>
        </p:txBody>
      </p:sp>
      <p:sp>
        <p:nvSpPr>
          <p:cNvPr id="33795" name="Rectangle 3"/>
          <p:cNvSpPr>
            <a:spLocks noGrp="1" noChangeArrowheads="1"/>
          </p:cNvSpPr>
          <p:nvPr>
            <p:ph type="body" idx="1"/>
          </p:nvPr>
        </p:nvSpPr>
        <p:spPr>
          <a:xfrm>
            <a:off x="914400" y="1905000"/>
            <a:ext cx="7315200" cy="4971233"/>
          </a:xfrm>
        </p:spPr>
        <p:txBody>
          <a:bodyPr>
            <a:spAutoFit/>
          </a:bodyPr>
          <a:lstStyle/>
          <a:p>
            <a:pPr marL="0" indent="0" eaLnBrk="1" hangingPunct="1">
              <a:buFontTx/>
              <a:buNone/>
            </a:pPr>
            <a:r>
              <a:rPr lang="en-US" sz="3600" b="1" dirty="0" smtClean="0">
                <a:solidFill>
                  <a:srgbClr val="D69B80"/>
                </a:solidFill>
                <a:latin typeface="Verdana" pitchFamily="34" charset="0"/>
              </a:rPr>
              <a:t>chocolates</a:t>
            </a:r>
          </a:p>
          <a:p>
            <a:pPr marL="0" indent="0" eaLnBrk="1" hangingPunct="1">
              <a:buFontTx/>
              <a:buNone/>
            </a:pPr>
            <a:r>
              <a:rPr lang="en-US" sz="2400" b="1" dirty="0" smtClean="0">
                <a:solidFill>
                  <a:srgbClr val="D69B80"/>
                </a:solidFill>
                <a:latin typeface="Georgia" pitchFamily="18" charset="0"/>
              </a:rPr>
              <a:t>“In 1994 the European Union was establishing Europe-wide food standards. When they came around to Chocolate, </a:t>
            </a:r>
            <a:r>
              <a:rPr lang="en-US" sz="2400" b="1" dirty="0" smtClean="0">
                <a:solidFill>
                  <a:schemeClr val="tx2">
                    <a:lumMod val="90000"/>
                    <a:lumOff val="10000"/>
                  </a:schemeClr>
                </a:solidFill>
                <a:latin typeface="Georgia" pitchFamily="18" charset="0"/>
              </a:rPr>
              <a:t>Belgium and France and Germany </a:t>
            </a:r>
            <a:r>
              <a:rPr lang="en-US" sz="2400" b="1" dirty="0" smtClean="0">
                <a:solidFill>
                  <a:srgbClr val="D69B80"/>
                </a:solidFill>
                <a:latin typeface="Georgia" pitchFamily="18" charset="0"/>
              </a:rPr>
              <a:t>supported the idea of creating a standard that </a:t>
            </a:r>
            <a:r>
              <a:rPr lang="en-US" sz="2400" b="1" dirty="0" smtClean="0">
                <a:solidFill>
                  <a:schemeClr val="tx2">
                    <a:lumMod val="90000"/>
                    <a:lumOff val="10000"/>
                  </a:schemeClr>
                </a:solidFill>
                <a:latin typeface="Georgia" pitchFamily="18" charset="0"/>
              </a:rPr>
              <a:t>said only something that was in excess of 50% Cacao could be called </a:t>
            </a:r>
            <a:r>
              <a:rPr lang="en-US" sz="2400" b="1" i="1" dirty="0" smtClean="0">
                <a:solidFill>
                  <a:schemeClr val="tx2">
                    <a:lumMod val="90000"/>
                    <a:lumOff val="10000"/>
                  </a:schemeClr>
                </a:solidFill>
                <a:latin typeface="Georgia" pitchFamily="18" charset="0"/>
              </a:rPr>
              <a:t>Chocolate</a:t>
            </a:r>
            <a:r>
              <a:rPr lang="en-US" sz="2400" b="1" dirty="0" smtClean="0">
                <a:solidFill>
                  <a:srgbClr val="D69B80"/>
                </a:solidFill>
                <a:latin typeface="Georgia" pitchFamily="18" charset="0"/>
              </a:rPr>
              <a:t>. England (home of Cadbury which manufactures tons of candy that contains less than 10% Cacao) opposed the idea</a:t>
            </a:r>
            <a:r>
              <a:rPr lang="en-US" sz="2400" b="1" dirty="0" smtClean="0">
                <a:solidFill>
                  <a:srgbClr val="D69B80"/>
                </a:solidFill>
                <a:latin typeface="Verdana" pitchFamily="34" charset="0"/>
              </a:rPr>
              <a:t>.” . . .</a:t>
            </a:r>
          </a:p>
          <a:p>
            <a:pPr marL="0" indent="0" eaLnBrk="1" hangingPunct="1">
              <a:lnSpc>
                <a:spcPct val="30000"/>
              </a:lnSpc>
              <a:buFontTx/>
              <a:buNone/>
            </a:pPr>
            <a:endParaRPr lang="en-US" sz="2400" b="1" dirty="0" smtClean="0">
              <a:solidFill>
                <a:srgbClr val="D69B80"/>
              </a:solidFill>
              <a:latin typeface="Verdana" pitchFamily="34" charset="0"/>
            </a:endParaRPr>
          </a:p>
          <a:p>
            <a:pPr marL="0" indent="0" eaLnBrk="1" hangingPunct="1">
              <a:buFontTx/>
              <a:buNone/>
            </a:pPr>
            <a:r>
              <a:rPr lang="en-US" sz="1600" b="1" dirty="0" smtClean="0">
                <a:solidFill>
                  <a:srgbClr val="D69B80"/>
                </a:solidFill>
                <a:latin typeface="Verdana" pitchFamily="34" charset="0"/>
              </a:rPr>
              <a:t>	</a:t>
            </a:r>
            <a:r>
              <a:rPr lang="en-US" sz="1600" b="1" dirty="0" smtClean="0">
                <a:solidFill>
                  <a:srgbClr val="D69B80"/>
                </a:solidFill>
                <a:latin typeface="Verdana" pitchFamily="34" charset="0"/>
                <a:hlinkClick r:id="rId2"/>
              </a:rPr>
              <a:t>http://www.mrkland.com/fun/xocoatl/bars.htm</a:t>
            </a:r>
            <a:endParaRPr lang="en-US" sz="1600" b="1" dirty="0" smtClean="0">
              <a:solidFill>
                <a:srgbClr val="D69B80"/>
              </a:solidFill>
              <a:latin typeface="Verdana" pitchFamily="34" charset="0"/>
            </a:endParaRPr>
          </a:p>
          <a:p>
            <a:pPr marL="0" indent="0" eaLnBrk="1" hangingPunct="1">
              <a:lnSpc>
                <a:spcPct val="0"/>
              </a:lnSpc>
              <a:buFontTx/>
              <a:buNone/>
            </a:pPr>
            <a:endParaRPr lang="en-US" sz="2400" b="1" dirty="0" smtClean="0">
              <a:solidFill>
                <a:srgbClr val="D69B80"/>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62000" y="2743199"/>
            <a:ext cx="1676185" cy="86868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971800" y="2739570"/>
            <a:ext cx="1314450" cy="866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923972" y="2795814"/>
            <a:ext cx="1304925" cy="8001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2400" b="1" smtClean="0"/>
              <a:t>Scaling</a:t>
            </a:r>
          </a:p>
        </p:txBody>
      </p:sp>
      <p:sp>
        <p:nvSpPr>
          <p:cNvPr id="36867" name="Rectangle 3"/>
          <p:cNvSpPr>
            <a:spLocks noGrp="1" noChangeArrowheads="1"/>
          </p:cNvSpPr>
          <p:nvPr>
            <p:ph type="body" idx="1"/>
          </p:nvPr>
        </p:nvSpPr>
        <p:spPr>
          <a:xfrm>
            <a:off x="1062038" y="2135188"/>
            <a:ext cx="7769225" cy="4790992"/>
          </a:xfrm>
        </p:spPr>
        <p:txBody>
          <a:bodyPr>
            <a:spAutoFit/>
          </a:bodyPr>
          <a:lstStyle/>
          <a:p>
            <a:pPr marL="0" indent="0" eaLnBrk="1" hangingPunct="1">
              <a:lnSpc>
                <a:spcPct val="90000"/>
              </a:lnSpc>
              <a:buFontTx/>
              <a:buNone/>
            </a:pPr>
            <a:r>
              <a:rPr lang="en-US" sz="1800" b="1" dirty="0" smtClean="0">
                <a:solidFill>
                  <a:schemeClr val="accent2"/>
                </a:solidFill>
                <a:latin typeface="Verdana" pitchFamily="34" charset="0"/>
              </a:rPr>
              <a:t>Chocolates and “The Chocolate War”</a:t>
            </a:r>
          </a:p>
          <a:p>
            <a:pPr marL="0" indent="0" eaLnBrk="1" hangingPunct="1">
              <a:lnSpc>
                <a:spcPct val="90000"/>
              </a:lnSpc>
              <a:buFontTx/>
              <a:buNone/>
            </a:pPr>
            <a:r>
              <a:rPr lang="en-US" sz="2800" b="1" dirty="0" smtClean="0">
                <a:solidFill>
                  <a:schemeClr val="tx2">
                    <a:lumMod val="90000"/>
                    <a:lumOff val="10000"/>
                  </a:schemeClr>
                </a:solidFill>
                <a:latin typeface="Georgia" pitchFamily="18" charset="0"/>
              </a:rPr>
              <a:t>“</a:t>
            </a:r>
            <a:r>
              <a:rPr lang="en-US" sz="2800" b="1" dirty="0" smtClean="0">
                <a:solidFill>
                  <a:schemeClr val="tx2">
                    <a:lumMod val="90000"/>
                    <a:lumOff val="10000"/>
                  </a:schemeClr>
                </a:solidFill>
              </a:rPr>
              <a:t>After months of arguments and threatened trade wars</a:t>
            </a:r>
            <a:r>
              <a:rPr lang="en-US" sz="2400" b="1" dirty="0" smtClean="0">
                <a:solidFill>
                  <a:schemeClr val="accent2"/>
                </a:solidFill>
              </a:rPr>
              <a:t>, Germany switched sides -- they have several large milk-chocolate-candy manufacturers and supposedly there was pressure from Switzerland, which is not in the EU, but manufactures huge quantities of milk-chocolate-candy. So England, and Cadbury won. Anything can be called </a:t>
            </a:r>
            <a:r>
              <a:rPr lang="en-US" sz="2400" b="1" i="1" dirty="0" smtClean="0">
                <a:solidFill>
                  <a:schemeClr val="accent2"/>
                </a:solidFill>
              </a:rPr>
              <a:t>Chocolate</a:t>
            </a:r>
            <a:r>
              <a:rPr lang="en-US" sz="2400" b="1" dirty="0" smtClean="0">
                <a:solidFill>
                  <a:schemeClr val="accent2"/>
                </a:solidFill>
              </a:rPr>
              <a:t> in the EU, as long as it contains at least 1% Chocolate. (In the USA the FDA minimum is 10%.) However -- the EU said that each bar must state on the label the percentage of Cacao that it contains.</a:t>
            </a:r>
            <a:r>
              <a:rPr lang="en-US" sz="2400" b="1" dirty="0" smtClean="0">
                <a:solidFill>
                  <a:schemeClr val="accent2"/>
                </a:solidFill>
                <a:latin typeface="Verdana" pitchFamily="34" charset="0"/>
              </a:rPr>
              <a:t>” . . .</a:t>
            </a: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lnSpc>
                <a:spcPct val="90000"/>
              </a:lnSpc>
              <a:buFontTx/>
              <a:buNone/>
            </a:pPr>
            <a:r>
              <a:rPr lang="en-US" sz="1600" b="1" dirty="0" smtClean="0">
                <a:solidFill>
                  <a:schemeClr val="accent2"/>
                </a:solidFill>
                <a:latin typeface="Verdana" pitchFamily="34" charset="0"/>
              </a:rPr>
              <a:t>	</a:t>
            </a:r>
            <a:r>
              <a:rPr lang="en-US" sz="1600" b="1" dirty="0" smtClean="0">
                <a:solidFill>
                  <a:schemeClr val="accent2"/>
                </a:solidFill>
                <a:latin typeface="Verdana" pitchFamily="34" charset="0"/>
                <a:hlinkClick r:id="rId2"/>
              </a:rPr>
              <a:t>http://www.mrkland.com/fun/xocoatl/bars.htm</a:t>
            </a:r>
            <a:endParaRPr lang="en-US" sz="1600" b="1" dirty="0" smtClean="0">
              <a:solidFill>
                <a:schemeClr val="accent2"/>
              </a:solidFill>
              <a:latin typeface="Verdana" pitchFamily="34" charset="0"/>
            </a:endParaRPr>
          </a:p>
          <a:p>
            <a:pPr marL="0" indent="0" eaLnBrk="1" hangingPunct="1">
              <a:lnSpc>
                <a:spcPct val="0"/>
              </a:lnSpc>
              <a:buFontTx/>
              <a:buNone/>
            </a:pPr>
            <a:endParaRPr lang="en-US" sz="2400" b="1" dirty="0" smtClean="0">
              <a:solidFill>
                <a:schemeClr val="accent2"/>
              </a:solidFill>
              <a:latin typeface="Verdana" pitchFamily="34"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2400" b="1" smtClean="0"/>
              <a:t>Scaling</a:t>
            </a:r>
          </a:p>
        </p:txBody>
      </p:sp>
      <p:sp>
        <p:nvSpPr>
          <p:cNvPr id="37891" name="Rectangle 3"/>
          <p:cNvSpPr>
            <a:spLocks noGrp="1" noChangeArrowheads="1"/>
          </p:cNvSpPr>
          <p:nvPr>
            <p:ph type="body" idx="1"/>
          </p:nvPr>
        </p:nvSpPr>
        <p:spPr>
          <a:xfrm>
            <a:off x="1062038" y="2135188"/>
            <a:ext cx="7769225" cy="4327980"/>
          </a:xfrm>
        </p:spPr>
        <p:txBody>
          <a:bodyPr>
            <a:spAutoFit/>
          </a:bodyPr>
          <a:lstStyle/>
          <a:p>
            <a:pPr marL="0" indent="0" eaLnBrk="1" hangingPunct="1">
              <a:lnSpc>
                <a:spcPct val="90000"/>
              </a:lnSpc>
              <a:buFontTx/>
              <a:buNone/>
            </a:pPr>
            <a:r>
              <a:rPr lang="en-US" sz="1800" b="1" dirty="0" smtClean="0">
                <a:solidFill>
                  <a:schemeClr val="accent2"/>
                </a:solidFill>
                <a:latin typeface="Verdana" pitchFamily="34" charset="0"/>
              </a:rPr>
              <a:t>Chocolates and “The Chocolate War”</a:t>
            </a:r>
          </a:p>
          <a:p>
            <a:pPr marL="0" indent="0" eaLnBrk="1" hangingPunct="1">
              <a:lnSpc>
                <a:spcPct val="90000"/>
              </a:lnSpc>
              <a:buFontTx/>
              <a:buNone/>
            </a:pPr>
            <a:r>
              <a:rPr lang="en-US" sz="2400" b="1" dirty="0" smtClean="0">
                <a:solidFill>
                  <a:schemeClr val="accent2"/>
                </a:solidFill>
                <a:latin typeface="Georgia" pitchFamily="18" charset="0"/>
              </a:rPr>
              <a:t>“</a:t>
            </a:r>
            <a:r>
              <a:rPr lang="en-US" sz="2400" b="1" dirty="0" smtClean="0">
                <a:solidFill>
                  <a:schemeClr val="accent2"/>
                </a:solidFill>
              </a:rPr>
              <a:t>After months of arguments and threatened trade wars,</a:t>
            </a:r>
            <a:r>
              <a:rPr lang="en-US" sz="2400" b="1" dirty="0" smtClean="0"/>
              <a:t> </a:t>
            </a:r>
            <a:r>
              <a:rPr lang="en-US" sz="2800" b="1" dirty="0" smtClean="0">
                <a:solidFill>
                  <a:schemeClr val="tx2">
                    <a:lumMod val="90000"/>
                    <a:lumOff val="10000"/>
                  </a:schemeClr>
                </a:solidFill>
              </a:rPr>
              <a:t>Germany switched sides </a:t>
            </a:r>
            <a:r>
              <a:rPr lang="en-US" sz="2400" b="1" dirty="0" smtClean="0">
                <a:solidFill>
                  <a:schemeClr val="accent2"/>
                </a:solidFill>
              </a:rPr>
              <a:t>-- they have several large milk-chocolate-candy manufacturers and</a:t>
            </a:r>
            <a:r>
              <a:rPr lang="en-US" sz="2400" b="1" dirty="0" smtClean="0"/>
              <a:t> </a:t>
            </a:r>
            <a:r>
              <a:rPr lang="en-US" sz="2800" b="1" dirty="0" smtClean="0">
                <a:solidFill>
                  <a:schemeClr val="tx2">
                    <a:lumMod val="90000"/>
                    <a:lumOff val="10000"/>
                  </a:schemeClr>
                </a:solidFill>
              </a:rPr>
              <a:t>supposedly there was pressure from Switzerland, which is not in the EU</a:t>
            </a:r>
            <a:r>
              <a:rPr lang="en-US" sz="2400" b="1" dirty="0" smtClean="0">
                <a:solidFill>
                  <a:schemeClr val="accent2"/>
                </a:solidFill>
              </a:rPr>
              <a:t>, but manufactures huge quantities of milk-chocolate-candy.</a:t>
            </a:r>
            <a:r>
              <a:rPr lang="en-US" sz="2400" b="1" dirty="0" smtClean="0"/>
              <a:t> </a:t>
            </a:r>
            <a:r>
              <a:rPr lang="en-US" sz="2800" b="1" dirty="0" smtClean="0">
                <a:solidFill>
                  <a:schemeClr val="tx2">
                    <a:lumMod val="90000"/>
                    <a:lumOff val="10000"/>
                  </a:schemeClr>
                </a:solidFill>
              </a:rPr>
              <a:t>So England, and Cadbury won</a:t>
            </a:r>
            <a:r>
              <a:rPr lang="en-US" sz="2400" b="1" dirty="0" smtClean="0">
                <a:solidFill>
                  <a:schemeClr val="accent2"/>
                </a:solidFill>
              </a:rPr>
              <a:t>. </a:t>
            </a:r>
            <a:r>
              <a:rPr lang="en-US" sz="2000" b="1" dirty="0" smtClean="0">
                <a:solidFill>
                  <a:schemeClr val="accent2"/>
                </a:solidFill>
              </a:rPr>
              <a:t>Anything can be called </a:t>
            </a:r>
            <a:r>
              <a:rPr lang="en-US" sz="2000" b="1" i="1" dirty="0" smtClean="0">
                <a:solidFill>
                  <a:schemeClr val="accent2"/>
                </a:solidFill>
              </a:rPr>
              <a:t>Chocolate</a:t>
            </a:r>
            <a:r>
              <a:rPr lang="en-US" sz="2000" b="1" dirty="0" smtClean="0">
                <a:solidFill>
                  <a:schemeClr val="accent2"/>
                </a:solidFill>
              </a:rPr>
              <a:t> in the EU, as long as it contains at least 1% Chocolate. (In the USA the FDA minimum is 10%.) However -- the EU said that each bar must state on the label the percentage of Cacao that it contains.</a:t>
            </a:r>
            <a:r>
              <a:rPr lang="en-US" sz="2000" b="1" dirty="0" smtClean="0">
                <a:solidFill>
                  <a:schemeClr val="accent2"/>
                </a:solidFill>
                <a:latin typeface="Verdana" pitchFamily="34" charset="0"/>
              </a:rPr>
              <a:t>” . . .</a:t>
            </a: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lnSpc>
                <a:spcPct val="9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400" b="1" dirty="0" smtClean="0"/>
              <a:t>Scaling</a:t>
            </a:r>
          </a:p>
        </p:txBody>
      </p:sp>
      <p:sp>
        <p:nvSpPr>
          <p:cNvPr id="33795" name="Rectangle 3"/>
          <p:cNvSpPr>
            <a:spLocks noGrp="1" noChangeArrowheads="1"/>
          </p:cNvSpPr>
          <p:nvPr>
            <p:ph type="body" idx="1"/>
          </p:nvPr>
        </p:nvSpPr>
        <p:spPr>
          <a:xfrm>
            <a:off x="914400" y="1905000"/>
            <a:ext cx="7315200" cy="4971233"/>
          </a:xfrm>
        </p:spPr>
        <p:txBody>
          <a:bodyPr>
            <a:spAutoFit/>
          </a:bodyPr>
          <a:lstStyle/>
          <a:p>
            <a:pPr marL="0" indent="0" eaLnBrk="1" hangingPunct="1">
              <a:buFontTx/>
              <a:buNone/>
            </a:pPr>
            <a:r>
              <a:rPr lang="en-US" sz="3600" b="1" dirty="0" smtClean="0">
                <a:solidFill>
                  <a:srgbClr val="D69B80"/>
                </a:solidFill>
                <a:latin typeface="Verdana" pitchFamily="34" charset="0"/>
              </a:rPr>
              <a:t>chocolates</a:t>
            </a:r>
          </a:p>
          <a:p>
            <a:pPr marL="0" indent="0" eaLnBrk="1" hangingPunct="1">
              <a:buFontTx/>
              <a:buNone/>
            </a:pPr>
            <a:r>
              <a:rPr lang="en-US" sz="2400" b="1" dirty="0" smtClean="0">
                <a:solidFill>
                  <a:srgbClr val="D69B80"/>
                </a:solidFill>
                <a:latin typeface="Georgia" pitchFamily="18" charset="0"/>
              </a:rPr>
              <a:t>“In 1994 the European Union was establishing Europe-wide food standards. When they came around to Chocolate, </a:t>
            </a:r>
            <a:r>
              <a:rPr lang="en-US" sz="2400" b="1" dirty="0" smtClean="0">
                <a:solidFill>
                  <a:schemeClr val="tx2">
                    <a:lumMod val="90000"/>
                    <a:lumOff val="10000"/>
                  </a:schemeClr>
                </a:solidFill>
                <a:latin typeface="Georgia" pitchFamily="18" charset="0"/>
              </a:rPr>
              <a:t>Belgium and France and Germany </a:t>
            </a:r>
            <a:r>
              <a:rPr lang="en-US" sz="2400" b="1" dirty="0" smtClean="0">
                <a:solidFill>
                  <a:srgbClr val="D69B80"/>
                </a:solidFill>
                <a:latin typeface="Georgia" pitchFamily="18" charset="0"/>
              </a:rPr>
              <a:t>supported the idea of creating a standard that </a:t>
            </a:r>
            <a:r>
              <a:rPr lang="en-US" sz="2400" b="1" dirty="0" smtClean="0">
                <a:latin typeface="Georgia" pitchFamily="18" charset="0"/>
              </a:rPr>
              <a:t>said only </a:t>
            </a:r>
            <a:r>
              <a:rPr lang="en-US" sz="2400" b="1" dirty="0" smtClean="0">
                <a:solidFill>
                  <a:schemeClr val="tx2">
                    <a:lumMod val="90000"/>
                    <a:lumOff val="10000"/>
                  </a:schemeClr>
                </a:solidFill>
                <a:latin typeface="Georgia" pitchFamily="18" charset="0"/>
              </a:rPr>
              <a:t>something that was in excess of 50% Cacao could be called </a:t>
            </a:r>
            <a:r>
              <a:rPr lang="en-US" sz="2400" b="1" i="1" dirty="0" smtClean="0">
                <a:solidFill>
                  <a:schemeClr val="tx2">
                    <a:lumMod val="90000"/>
                    <a:lumOff val="10000"/>
                  </a:schemeClr>
                </a:solidFill>
                <a:latin typeface="Georgia" pitchFamily="18" charset="0"/>
              </a:rPr>
              <a:t>Chocolate</a:t>
            </a:r>
            <a:r>
              <a:rPr lang="en-US" sz="2400" b="1" dirty="0" smtClean="0">
                <a:solidFill>
                  <a:schemeClr val="tx2">
                    <a:lumMod val="90000"/>
                    <a:lumOff val="10000"/>
                  </a:schemeClr>
                </a:solidFill>
                <a:latin typeface="Georgia" pitchFamily="18" charset="0"/>
              </a:rPr>
              <a:t>. England (home </a:t>
            </a:r>
            <a:r>
              <a:rPr lang="en-US" sz="2400" b="1" dirty="0" smtClean="0">
                <a:solidFill>
                  <a:srgbClr val="D69B80"/>
                </a:solidFill>
                <a:latin typeface="Georgia" pitchFamily="18" charset="0"/>
              </a:rPr>
              <a:t>of Cadbury which manufactures tons of candy that contains less than 10% Cacao) opposed the idea</a:t>
            </a:r>
            <a:r>
              <a:rPr lang="en-US" sz="2400" b="1" dirty="0" smtClean="0">
                <a:solidFill>
                  <a:srgbClr val="D69B80"/>
                </a:solidFill>
                <a:latin typeface="Verdana" pitchFamily="34" charset="0"/>
              </a:rPr>
              <a:t>.” . . .</a:t>
            </a:r>
          </a:p>
          <a:p>
            <a:pPr marL="0" indent="0" eaLnBrk="1" hangingPunct="1">
              <a:lnSpc>
                <a:spcPct val="30000"/>
              </a:lnSpc>
              <a:buFontTx/>
              <a:buNone/>
            </a:pPr>
            <a:endParaRPr lang="en-US" sz="2400" b="1" dirty="0" smtClean="0">
              <a:solidFill>
                <a:srgbClr val="D69B80"/>
              </a:solidFill>
              <a:latin typeface="Verdana" pitchFamily="34" charset="0"/>
            </a:endParaRPr>
          </a:p>
          <a:p>
            <a:pPr marL="0" indent="0" eaLnBrk="1" hangingPunct="1">
              <a:buFontTx/>
              <a:buNone/>
            </a:pPr>
            <a:r>
              <a:rPr lang="en-US" sz="1600" b="1" dirty="0" smtClean="0">
                <a:solidFill>
                  <a:srgbClr val="D69B80"/>
                </a:solidFill>
                <a:latin typeface="Verdana" pitchFamily="34" charset="0"/>
              </a:rPr>
              <a:t>	</a:t>
            </a:r>
            <a:r>
              <a:rPr lang="en-US" sz="1600" b="1" dirty="0" smtClean="0">
                <a:solidFill>
                  <a:srgbClr val="D69B80"/>
                </a:solidFill>
                <a:latin typeface="Verdana" pitchFamily="34" charset="0"/>
                <a:hlinkClick r:id="rId2"/>
              </a:rPr>
              <a:t>http://www.mrkland.com/fun/xocoatl/bars.htm</a:t>
            </a:r>
            <a:endParaRPr lang="en-US" sz="1600" b="1" dirty="0" smtClean="0">
              <a:solidFill>
                <a:srgbClr val="D69B80"/>
              </a:solidFill>
              <a:latin typeface="Verdana" pitchFamily="34" charset="0"/>
            </a:endParaRPr>
          </a:p>
          <a:p>
            <a:pPr marL="0" indent="0" eaLnBrk="1" hangingPunct="1">
              <a:lnSpc>
                <a:spcPct val="0"/>
              </a:lnSpc>
              <a:buFontTx/>
              <a:buNone/>
            </a:pPr>
            <a:endParaRPr lang="en-US" sz="2400" b="1" dirty="0" smtClean="0">
              <a:solidFill>
                <a:srgbClr val="D69B80"/>
              </a:solidFill>
              <a:latin typeface="Verdana"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762000" y="2743199"/>
            <a:ext cx="1676185" cy="86868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2971800" y="2739570"/>
            <a:ext cx="1314450" cy="866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4923972" y="2795814"/>
            <a:ext cx="1304925" cy="800100"/>
          </a:xfrm>
          <a:prstGeom prst="rect">
            <a:avLst/>
          </a:prstGeom>
          <a:noFill/>
          <a:ln w="9525">
            <a:noFill/>
            <a:miter lim="800000"/>
            <a:headEnd/>
            <a:tailEnd/>
          </a:ln>
          <a:effectLst/>
        </p:spPr>
      </p:pic>
      <p:pic>
        <p:nvPicPr>
          <p:cNvPr id="13314" name="Picture 2"/>
          <p:cNvPicPr>
            <a:picLocks noChangeAspect="1" noChangeArrowheads="1"/>
          </p:cNvPicPr>
          <p:nvPr/>
        </p:nvPicPr>
        <p:blipFill>
          <a:blip r:embed="rId6" cstate="print"/>
          <a:srcRect/>
          <a:stretch>
            <a:fillRect/>
          </a:stretch>
        </p:blipFill>
        <p:spPr bwMode="auto">
          <a:xfrm>
            <a:off x="1857271" y="4038600"/>
            <a:ext cx="2753249" cy="18288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7" cstate="print"/>
          <a:srcRect/>
          <a:stretch>
            <a:fillRect/>
          </a:stretch>
        </p:blipFill>
        <p:spPr bwMode="auto">
          <a:xfrm>
            <a:off x="4866752" y="4038600"/>
            <a:ext cx="2753248" cy="1828800"/>
          </a:xfrm>
          <a:prstGeom prst="rect">
            <a:avLst/>
          </a:prstGeom>
          <a:noFill/>
          <a:ln w="9525">
            <a:noFill/>
            <a:miter lim="800000"/>
            <a:headEnd/>
            <a:tailEnd/>
          </a:ln>
          <a:effectLst/>
        </p:spPr>
      </p:pic>
      <p:sp>
        <p:nvSpPr>
          <p:cNvPr id="9" name="Rectangle 8"/>
          <p:cNvSpPr/>
          <p:nvPr/>
        </p:nvSpPr>
        <p:spPr>
          <a:xfrm>
            <a:off x="2438400" y="5791200"/>
            <a:ext cx="1545616" cy="646331"/>
          </a:xfrm>
          <a:prstGeom prst="rect">
            <a:avLst/>
          </a:prstGeom>
        </p:spPr>
        <p:txBody>
          <a:bodyPr wrap="none">
            <a:spAutoFit/>
          </a:bodyPr>
          <a:lstStyle/>
          <a:p>
            <a:r>
              <a:rPr lang="en-US" sz="3600" dirty="0" smtClean="0">
                <a:solidFill>
                  <a:schemeClr val="tx2">
                    <a:lumMod val="90000"/>
                    <a:lumOff val="10000"/>
                  </a:schemeClr>
                </a:solidFill>
                <a:latin typeface="Georgia" pitchFamily="18" charset="0"/>
              </a:rPr>
              <a:t>Spain</a:t>
            </a:r>
            <a:endParaRPr lang="en-US" sz="3600" dirty="0">
              <a:solidFill>
                <a:schemeClr val="tx2">
                  <a:lumMod val="90000"/>
                  <a:lumOff val="10000"/>
                </a:schemeClr>
              </a:solidFill>
            </a:endParaRPr>
          </a:p>
        </p:txBody>
      </p:sp>
      <p:sp>
        <p:nvSpPr>
          <p:cNvPr id="10" name="Rectangle 9"/>
          <p:cNvSpPr/>
          <p:nvPr/>
        </p:nvSpPr>
        <p:spPr>
          <a:xfrm>
            <a:off x="5515107" y="5791200"/>
            <a:ext cx="1266693" cy="646331"/>
          </a:xfrm>
          <a:prstGeom prst="rect">
            <a:avLst/>
          </a:prstGeom>
        </p:spPr>
        <p:txBody>
          <a:bodyPr wrap="none">
            <a:spAutoFit/>
          </a:bodyPr>
          <a:lstStyle/>
          <a:p>
            <a:r>
              <a:rPr lang="en-US" sz="3600" dirty="0" smtClean="0">
                <a:solidFill>
                  <a:schemeClr val="tx2">
                    <a:lumMod val="90000"/>
                    <a:lumOff val="10000"/>
                  </a:schemeClr>
                </a:solidFill>
                <a:latin typeface="Georgia" pitchFamily="18" charset="0"/>
              </a:rPr>
              <a:t>Italy</a:t>
            </a:r>
            <a:endParaRPr lang="en-US" sz="3600" dirty="0">
              <a:solidFill>
                <a:schemeClr val="tx2">
                  <a:lumMod val="90000"/>
                  <a:lumOff val="10000"/>
                </a:schemeClr>
              </a:solidFill>
            </a:endParaRPr>
          </a:p>
        </p:txBody>
      </p:sp>
      <p:sp>
        <p:nvSpPr>
          <p:cNvPr id="11" name="Rectangle 10"/>
          <p:cNvSpPr/>
          <p:nvPr/>
        </p:nvSpPr>
        <p:spPr>
          <a:xfrm>
            <a:off x="838200" y="1203472"/>
            <a:ext cx="7315200" cy="1311128"/>
          </a:xfrm>
          <a:prstGeom prst="rect">
            <a:avLst/>
          </a:prstGeom>
          <a:solidFill>
            <a:srgbClr val="895623"/>
          </a:solidFill>
        </p:spPr>
        <p:txBody>
          <a:bodyPr wrap="square">
            <a:spAutoFit/>
          </a:bodyPr>
          <a:lstStyle/>
          <a:p>
            <a:r>
              <a:rPr lang="en-US" sz="3600" dirty="0" smtClean="0">
                <a:solidFill>
                  <a:schemeClr val="bg1"/>
                </a:solidFill>
                <a:latin typeface="Georgia" pitchFamily="18" charset="0"/>
              </a:rPr>
              <a:t>Spain and Italy</a:t>
            </a:r>
          </a:p>
          <a:p>
            <a:r>
              <a:rPr lang="en-US" sz="3600" dirty="0" smtClean="0">
                <a:solidFill>
                  <a:schemeClr val="bg1"/>
                </a:solidFill>
                <a:latin typeface="Georgia" pitchFamily="18" charset="0"/>
              </a:rPr>
              <a:t>Banned “Chocolate”</a:t>
            </a:r>
            <a:endParaRPr lang="en-US" sz="3600" dirty="0">
              <a:solidFill>
                <a:schemeClr val="bg1"/>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94888" y="6481215"/>
            <a:ext cx="5153398"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http://news.nationalgeographic.com/news/2007/11/071112-chocolate.html</a:t>
            </a:r>
            <a:endParaRPr lang="en-US" b="0" dirty="0">
              <a:solidFill>
                <a:srgbClr val="FFFFFF"/>
              </a:solidFill>
              <a:latin typeface="Arial" charset="0"/>
            </a:endParaRPr>
          </a:p>
        </p:txBody>
      </p:sp>
      <p:pic>
        <p:nvPicPr>
          <p:cNvPr id="6147" name="Picture 3"/>
          <p:cNvPicPr>
            <a:picLocks noChangeAspect="1" noChangeArrowheads="1"/>
          </p:cNvPicPr>
          <p:nvPr/>
        </p:nvPicPr>
        <p:blipFill>
          <a:blip r:embed="rId4" cstate="print"/>
          <a:srcRect/>
          <a:stretch>
            <a:fillRect/>
          </a:stretch>
        </p:blipFill>
        <p:spPr bwMode="auto">
          <a:xfrm>
            <a:off x="958970" y="400050"/>
            <a:ext cx="7270630" cy="5943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00350" y="6477000"/>
            <a:ext cx="3511550" cy="274638"/>
          </a:xfrm>
          <a:prstGeom prst="rect">
            <a:avLst/>
          </a:prstGeom>
          <a:noFill/>
          <a:ln w="9525">
            <a:noFill/>
            <a:miter lim="800000"/>
            <a:headEnd/>
            <a:tailEnd/>
          </a:ln>
        </p:spPr>
        <p:txBody>
          <a:bodyPr wrap="none">
            <a:spAutoFit/>
          </a:bodyPr>
          <a:lstStyle/>
          <a:p>
            <a:r>
              <a:rPr lang="en-US" b="0">
                <a:solidFill>
                  <a:srgbClr val="FFFFFF"/>
                </a:solidFill>
                <a:latin typeface="Arial" charset="0"/>
                <a:hlinkClick r:id="rId3"/>
              </a:rPr>
              <a:t>http://www.davidsumberg.com/new_page_17.htm</a:t>
            </a:r>
            <a:endParaRPr lang="en-US" b="0">
              <a:solidFill>
                <a:srgbClr val="FFFFFF"/>
              </a:solidFill>
              <a:latin typeface="Arial" charset="0"/>
            </a:endParaRPr>
          </a:p>
        </p:txBody>
      </p:sp>
      <p:pic>
        <p:nvPicPr>
          <p:cNvPr id="32771" name="Picture 4"/>
          <p:cNvPicPr>
            <a:picLocks noChangeAspect="1" noChangeArrowheads="1"/>
          </p:cNvPicPr>
          <p:nvPr/>
        </p:nvPicPr>
        <p:blipFill>
          <a:blip r:embed="rId4" cstate="print"/>
          <a:srcRect/>
          <a:stretch>
            <a:fillRect/>
          </a:stretch>
        </p:blipFill>
        <p:spPr bwMode="auto">
          <a:xfrm>
            <a:off x="914400" y="685418"/>
            <a:ext cx="7315200" cy="5486782"/>
          </a:xfrm>
          <a:prstGeom prst="rect">
            <a:avLst/>
          </a:prstGeom>
          <a:noFill/>
          <a:ln w="9525">
            <a:noFill/>
            <a:miter lim="800000"/>
            <a:headEnd/>
            <a:tailEnd/>
          </a:ln>
        </p:spPr>
      </p:pic>
      <p:sp>
        <p:nvSpPr>
          <p:cNvPr id="438277" name="Oval 5"/>
          <p:cNvSpPr>
            <a:spLocks noChangeArrowheads="1"/>
          </p:cNvSpPr>
          <p:nvPr/>
        </p:nvSpPr>
        <p:spPr bwMode="auto">
          <a:xfrm>
            <a:off x="1447800" y="2209800"/>
            <a:ext cx="6781800" cy="2057400"/>
          </a:xfrm>
          <a:prstGeom prst="ellipse">
            <a:avLst/>
          </a:prstGeom>
          <a:noFill/>
          <a:ln w="76200">
            <a:solidFill>
              <a:schemeClr val="bg1"/>
            </a:solidFill>
            <a:round/>
            <a:headEnd/>
            <a:tailEnd/>
          </a:ln>
        </p:spPr>
        <p:txBody>
          <a:bodyPr wrap="none" anchor="ctr"/>
          <a:lstStyle/>
          <a:p>
            <a:endParaRPr lang="en-US" sz="3200">
              <a:solidFill>
                <a:srgbClr val="000000"/>
              </a:solidFill>
            </a:endParaRPr>
          </a:p>
        </p:txBody>
      </p:sp>
      <p:sp>
        <p:nvSpPr>
          <p:cNvPr id="438279" name="Line 7"/>
          <p:cNvSpPr>
            <a:spLocks noChangeShapeType="1"/>
          </p:cNvSpPr>
          <p:nvPr/>
        </p:nvSpPr>
        <p:spPr bwMode="auto">
          <a:xfrm>
            <a:off x="7010400" y="3124200"/>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438280" name="Line 8"/>
          <p:cNvSpPr>
            <a:spLocks noChangeShapeType="1"/>
          </p:cNvSpPr>
          <p:nvPr/>
        </p:nvSpPr>
        <p:spPr bwMode="auto">
          <a:xfrm>
            <a:off x="2148114" y="3338286"/>
            <a:ext cx="609600" cy="0"/>
          </a:xfrm>
          <a:prstGeom prst="line">
            <a:avLst/>
          </a:prstGeom>
          <a:noFill/>
          <a:ln w="76200">
            <a:solidFill>
              <a:schemeClr val="bg1"/>
            </a:solidFill>
            <a:round/>
            <a:headEnd/>
            <a:tailEnd/>
          </a:ln>
        </p:spPr>
        <p:txBody>
          <a:bodyPr wrap="none"/>
          <a:lstStyle/>
          <a:p>
            <a:endParaRPr lang="en-US">
              <a:solidFill>
                <a:srgbClr val="000000"/>
              </a:solidFill>
            </a:endParaRPr>
          </a:p>
        </p:txBody>
      </p:sp>
      <p:sp>
        <p:nvSpPr>
          <p:cNvPr id="7" name="Text Box 5"/>
          <p:cNvSpPr txBox="1">
            <a:spLocks noChangeArrowheads="1"/>
          </p:cNvSpPr>
          <p:nvPr/>
        </p:nvSpPr>
        <p:spPr bwMode="auto">
          <a:xfrm>
            <a:off x="2866572" y="4891088"/>
            <a:ext cx="3429000" cy="823912"/>
          </a:xfrm>
          <a:prstGeom prst="rect">
            <a:avLst/>
          </a:prstGeom>
          <a:noFill/>
          <a:ln w="9525">
            <a:noFill/>
            <a:miter lim="800000"/>
            <a:headEnd/>
            <a:tailEnd/>
          </a:ln>
        </p:spPr>
        <p:txBody>
          <a:bodyPr>
            <a:spAutoFit/>
          </a:bodyPr>
          <a:lstStyle/>
          <a:p>
            <a:r>
              <a:rPr lang="en-US" sz="4800" dirty="0">
                <a:solidFill>
                  <a:srgbClr val="FFFFFF"/>
                </a:solidFill>
              </a:rPr>
              <a:t>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7"/>
                                        </p:tgtEl>
                                        <p:attrNameLst>
                                          <p:attrName>style.visibility</p:attrName>
                                        </p:attrNameLst>
                                      </p:cBhvr>
                                      <p:to>
                                        <p:strVal val="visible"/>
                                      </p:to>
                                    </p:set>
                                  </p:childTnLst>
                                  <p:subTnLst>
                                    <p:set>
                                      <p:cBhvr override="childStyle">
                                        <p:cTn dur="1" fill="hold" display="0" masterRel="nextClick" afterEffect="1"/>
                                        <p:tgtEl>
                                          <p:spTgt spid="43827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7" grpId="0" animBg="1"/>
      <p:bldP spid="438279" grpId="0" animBg="1"/>
      <p:bldP spid="43828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2400" b="1" smtClean="0"/>
              <a:t>Scaling</a:t>
            </a:r>
          </a:p>
        </p:txBody>
      </p:sp>
      <p:sp>
        <p:nvSpPr>
          <p:cNvPr id="38915" name="Rectangle 3"/>
          <p:cNvSpPr>
            <a:spLocks noGrp="1" noChangeArrowheads="1"/>
          </p:cNvSpPr>
          <p:nvPr>
            <p:ph type="body" idx="1"/>
          </p:nvPr>
        </p:nvSpPr>
        <p:spPr>
          <a:xfrm>
            <a:off x="1062038" y="2135188"/>
            <a:ext cx="7769225" cy="4232569"/>
          </a:xfrm>
        </p:spPr>
        <p:txBody>
          <a:bodyPr>
            <a:spAutoFit/>
          </a:bodyPr>
          <a:lstStyle/>
          <a:p>
            <a:pPr marL="0" indent="0" eaLnBrk="1" hangingPunct="1">
              <a:lnSpc>
                <a:spcPct val="90000"/>
              </a:lnSpc>
              <a:buFontTx/>
              <a:buNone/>
            </a:pPr>
            <a:r>
              <a:rPr lang="en-US" sz="1600" b="1" dirty="0" smtClean="0">
                <a:solidFill>
                  <a:schemeClr val="accent2"/>
                </a:solidFill>
                <a:latin typeface="Verdana" pitchFamily="34" charset="0"/>
              </a:rPr>
              <a:t>Chocolates and “The Chocolate War”</a:t>
            </a:r>
          </a:p>
          <a:p>
            <a:pPr marL="0" indent="0" eaLnBrk="1" hangingPunct="1">
              <a:lnSpc>
                <a:spcPct val="90000"/>
              </a:lnSpc>
              <a:buFontTx/>
              <a:buNone/>
            </a:pPr>
            <a:r>
              <a:rPr lang="en-US" sz="2000" b="1" dirty="0" smtClean="0">
                <a:solidFill>
                  <a:schemeClr val="accent2"/>
                </a:solidFill>
                <a:latin typeface="Georgia" pitchFamily="18" charset="0"/>
              </a:rPr>
              <a:t>“</a:t>
            </a:r>
            <a:r>
              <a:rPr lang="en-US" sz="2000" b="1" dirty="0" smtClean="0">
                <a:solidFill>
                  <a:schemeClr val="accent2"/>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a:t>
            </a:r>
            <a:r>
              <a:rPr lang="en-US" sz="2000" b="1" dirty="0" smtClean="0"/>
              <a:t> </a:t>
            </a:r>
            <a:r>
              <a:rPr lang="en-US" sz="2800" b="1" dirty="0" smtClean="0">
                <a:solidFill>
                  <a:srgbClr val="895623"/>
                </a:solidFill>
              </a:rPr>
              <a:t>Anything can be called </a:t>
            </a:r>
            <a:r>
              <a:rPr lang="en-US" sz="2800" b="1" i="1" dirty="0" smtClean="0">
                <a:solidFill>
                  <a:srgbClr val="895623"/>
                </a:solidFill>
              </a:rPr>
              <a:t>Chocolate</a:t>
            </a:r>
            <a:r>
              <a:rPr lang="en-US" sz="2800" b="1" dirty="0" smtClean="0">
                <a:solidFill>
                  <a:srgbClr val="895623"/>
                </a:solidFill>
              </a:rPr>
              <a:t> in the EU, as long as it contains at least 1% Chocolate. (In the USA the FDA minimum is 10%.) </a:t>
            </a:r>
            <a:r>
              <a:rPr lang="en-US" sz="2000" b="1" dirty="0" smtClean="0">
                <a:solidFill>
                  <a:schemeClr val="accent2"/>
                </a:solidFill>
              </a:rPr>
              <a:t>However -- the EU said that each bar must state on the label the percentage of Cacao that it contains.</a:t>
            </a:r>
            <a:r>
              <a:rPr lang="en-US" sz="2000" b="1" dirty="0" smtClean="0">
                <a:solidFill>
                  <a:schemeClr val="accent2"/>
                </a:solidFill>
                <a:latin typeface="Verdana" pitchFamily="34" charset="0"/>
              </a:rPr>
              <a:t>” . . .</a:t>
            </a:r>
            <a:endParaRPr lang="en-US" sz="2400" b="1" dirty="0" smtClean="0">
              <a:solidFill>
                <a:schemeClr val="accent2"/>
              </a:solidFill>
              <a:latin typeface="Verdana" pitchFamily="34" charset="0"/>
            </a:endParaRP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lnSpc>
                <a:spcPct val="9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2400" b="1" smtClean="0"/>
              <a:t>Scaling</a:t>
            </a:r>
          </a:p>
        </p:txBody>
      </p:sp>
      <p:sp>
        <p:nvSpPr>
          <p:cNvPr id="39939" name="Rectangle 3"/>
          <p:cNvSpPr>
            <a:spLocks noGrp="1" noChangeArrowheads="1"/>
          </p:cNvSpPr>
          <p:nvPr>
            <p:ph type="body" idx="1"/>
          </p:nvPr>
        </p:nvSpPr>
        <p:spPr>
          <a:xfrm>
            <a:off x="1062038" y="2135188"/>
            <a:ext cx="7769225" cy="3733971"/>
          </a:xfrm>
        </p:spPr>
        <p:txBody>
          <a:bodyPr>
            <a:spAutoFit/>
          </a:bodyPr>
          <a:lstStyle/>
          <a:p>
            <a:pPr marL="0" indent="0" eaLnBrk="1" hangingPunct="1">
              <a:lnSpc>
                <a:spcPct val="90000"/>
              </a:lnSpc>
              <a:buFontTx/>
              <a:buNone/>
            </a:pPr>
            <a:r>
              <a:rPr lang="en-US" sz="1600" b="1" dirty="0" smtClean="0">
                <a:solidFill>
                  <a:schemeClr val="accent2"/>
                </a:solidFill>
                <a:latin typeface="Verdana" pitchFamily="34" charset="0"/>
              </a:rPr>
              <a:t>Chocolates and “The Chocolate War”</a:t>
            </a:r>
          </a:p>
          <a:p>
            <a:pPr marL="0" indent="0" eaLnBrk="1" hangingPunct="1">
              <a:lnSpc>
                <a:spcPct val="90000"/>
              </a:lnSpc>
              <a:buFontTx/>
              <a:buNone/>
            </a:pPr>
            <a:r>
              <a:rPr lang="en-US" sz="2000" b="1" dirty="0" smtClean="0">
                <a:solidFill>
                  <a:schemeClr val="accent2"/>
                </a:solidFill>
                <a:latin typeface="Georgia" pitchFamily="18" charset="0"/>
              </a:rPr>
              <a:t>“</a:t>
            </a:r>
            <a:r>
              <a:rPr lang="en-US" sz="2000" b="1" dirty="0" smtClean="0">
                <a:solidFill>
                  <a:schemeClr val="accent2"/>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a:t>
            </a:r>
            <a:r>
              <a:rPr lang="en-US" sz="2000" b="1" dirty="0" smtClean="0"/>
              <a:t> </a:t>
            </a:r>
            <a:r>
              <a:rPr lang="en-US" sz="2000" b="1" dirty="0" smtClean="0">
                <a:solidFill>
                  <a:schemeClr val="accent2"/>
                </a:solidFill>
              </a:rPr>
              <a:t>Anything can be called </a:t>
            </a:r>
            <a:r>
              <a:rPr lang="en-US" sz="2000" b="1" i="1" dirty="0" smtClean="0">
                <a:solidFill>
                  <a:schemeClr val="accent2"/>
                </a:solidFill>
              </a:rPr>
              <a:t>Chocolate</a:t>
            </a:r>
            <a:r>
              <a:rPr lang="en-US" sz="2000" b="1" dirty="0" smtClean="0">
                <a:solidFill>
                  <a:schemeClr val="accent2"/>
                </a:solidFill>
              </a:rPr>
              <a:t> in the EU, as long as it contains at least 1% Chocolate. (In the USA the FDA minimum is 10%.)</a:t>
            </a:r>
            <a:r>
              <a:rPr lang="en-US" sz="2000" b="1" dirty="0" smtClean="0"/>
              <a:t> </a:t>
            </a:r>
            <a:r>
              <a:rPr lang="en-US" sz="2800" b="1" dirty="0" smtClean="0">
                <a:solidFill>
                  <a:srgbClr val="895623"/>
                </a:solidFill>
              </a:rPr>
              <a:t>However -- the EU said that each bar must state on the label the percentage of Cacao that it contains.</a:t>
            </a:r>
            <a:r>
              <a:rPr lang="en-US" sz="2800" b="1" dirty="0" smtClean="0">
                <a:solidFill>
                  <a:srgbClr val="895623"/>
                </a:solidFill>
                <a:latin typeface="Verdana" pitchFamily="34" charset="0"/>
              </a:rPr>
              <a:t>” . . .</a:t>
            </a:r>
            <a:endParaRPr lang="en-US" sz="2400" b="1" dirty="0" smtClean="0">
              <a:solidFill>
                <a:srgbClr val="895623"/>
              </a:solidFill>
              <a:latin typeface="Verdana" pitchFamily="34" charset="0"/>
            </a:endParaRPr>
          </a:p>
          <a:p>
            <a:pPr marL="0" indent="0" eaLnBrk="1" hangingPunct="1">
              <a:lnSpc>
                <a:spcPct val="30000"/>
              </a:lnSpc>
              <a:buFontTx/>
              <a:buNone/>
            </a:pPr>
            <a:endParaRPr lang="en-US" sz="2400" b="1" dirty="0" smtClean="0">
              <a:latin typeface="Verdana" pitchFamily="34" charset="0"/>
            </a:endParaRPr>
          </a:p>
          <a:p>
            <a:pPr marL="0" indent="0" eaLnBrk="1" hangingPunct="1">
              <a:lnSpc>
                <a:spcPct val="9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2400" b="1" smtClean="0"/>
              <a:t>Scaling</a:t>
            </a:r>
          </a:p>
        </p:txBody>
      </p:sp>
      <p:sp>
        <p:nvSpPr>
          <p:cNvPr id="475139" name="Rectangle 3"/>
          <p:cNvSpPr>
            <a:spLocks noGrp="1" noChangeArrowheads="1"/>
          </p:cNvSpPr>
          <p:nvPr>
            <p:ph type="body" idx="1"/>
          </p:nvPr>
        </p:nvSpPr>
        <p:spPr>
          <a:xfrm>
            <a:off x="1062038" y="2135188"/>
            <a:ext cx="7769225" cy="3733971"/>
          </a:xfrm>
        </p:spPr>
        <p:txBody>
          <a:bodyPr>
            <a:spAutoFit/>
          </a:bodyPr>
          <a:lstStyle/>
          <a:p>
            <a:pPr marL="0" indent="0" eaLnBrk="1" hangingPunct="1">
              <a:lnSpc>
                <a:spcPct val="90000"/>
              </a:lnSpc>
              <a:buFontTx/>
              <a:buNone/>
              <a:defRPr/>
            </a:pPr>
            <a:r>
              <a:rPr lang="en-US" sz="1600" b="1" dirty="0" smtClean="0">
                <a:solidFill>
                  <a:schemeClr val="accent1">
                    <a:lumMod val="90000"/>
                  </a:schemeClr>
                </a:solidFill>
                <a:latin typeface="Verdana" pitchFamily="34" charset="0"/>
              </a:rPr>
              <a:t>Chocolates and “The Chocolate War”</a:t>
            </a:r>
          </a:p>
          <a:p>
            <a:pPr marL="0" indent="0" eaLnBrk="1" hangingPunct="1">
              <a:lnSpc>
                <a:spcPct val="90000"/>
              </a:lnSpc>
              <a:buFontTx/>
              <a:buNone/>
              <a:defRPr/>
            </a:pPr>
            <a:r>
              <a:rPr lang="en-US" sz="2000" b="1" dirty="0" smtClean="0">
                <a:solidFill>
                  <a:schemeClr val="accent1">
                    <a:lumMod val="90000"/>
                  </a:schemeClr>
                </a:solidFill>
                <a:latin typeface="Georgia" pitchFamily="18" charset="0"/>
              </a:rPr>
              <a:t>“</a:t>
            </a:r>
            <a:r>
              <a:rPr lang="en-US" sz="2000" b="1" dirty="0" smtClean="0">
                <a:solidFill>
                  <a:schemeClr val="accent1">
                    <a:lumMod val="90000"/>
                  </a:schemeClr>
                </a:solidFill>
              </a:rPr>
              <a:t>After months of arguments and threatened trade wars, Germany switched sides -- they have several large milk-chocolate-candy manufacturers and supposedly there was pressure from Switzerland, which is not in the EU, but manufactures huge quantities of milk-chocolate-candy. So England, and Cadbury won. Anything can be called </a:t>
            </a:r>
            <a:r>
              <a:rPr lang="en-US" sz="2000" b="1" i="1" dirty="0" smtClean="0">
                <a:solidFill>
                  <a:schemeClr val="accent1">
                    <a:lumMod val="90000"/>
                  </a:schemeClr>
                </a:solidFill>
              </a:rPr>
              <a:t>Chocolate</a:t>
            </a:r>
            <a:r>
              <a:rPr lang="en-US" sz="2000" b="1" dirty="0" smtClean="0">
                <a:solidFill>
                  <a:schemeClr val="accent1">
                    <a:lumMod val="90000"/>
                  </a:schemeClr>
                </a:solidFill>
              </a:rPr>
              <a:t> in the EU, as long as it contains at least 1% Chocolate. (In the USA the FDA minimum is 10%.)</a:t>
            </a:r>
            <a:r>
              <a:rPr lang="en-US" sz="2400" b="1" dirty="0" smtClean="0">
                <a:solidFill>
                  <a:schemeClr val="accent1">
                    <a:lumMod val="90000"/>
                  </a:schemeClr>
                </a:solidFill>
              </a:rPr>
              <a:t> </a:t>
            </a:r>
            <a:r>
              <a:rPr lang="en-US" sz="2800" b="1" dirty="0" smtClean="0">
                <a:solidFill>
                  <a:srgbClr val="FF0000"/>
                </a:solidFill>
              </a:rPr>
              <a:t>However -- the EU said that each bar must state on the label the percentage of Cacao that it contains.</a:t>
            </a:r>
            <a:r>
              <a:rPr lang="en-US" sz="2800" b="1" dirty="0" smtClean="0">
                <a:solidFill>
                  <a:srgbClr val="FF0000"/>
                </a:solidFill>
                <a:latin typeface="Verdana" pitchFamily="34" charset="0"/>
              </a:rPr>
              <a:t>” . . .</a:t>
            </a:r>
            <a:endParaRPr lang="en-US" sz="2400" b="1" dirty="0" smtClean="0">
              <a:solidFill>
                <a:srgbClr val="FF0000"/>
              </a:solidFill>
              <a:latin typeface="Verdana" pitchFamily="34" charset="0"/>
            </a:endParaRPr>
          </a:p>
          <a:p>
            <a:pPr marL="0" indent="0" eaLnBrk="1" hangingPunct="1">
              <a:lnSpc>
                <a:spcPct val="30000"/>
              </a:lnSpc>
              <a:buFontTx/>
              <a:buNone/>
              <a:defRPr/>
            </a:pPr>
            <a:endParaRPr lang="en-US" sz="2400" b="1" dirty="0" smtClean="0">
              <a:latin typeface="Verdana" pitchFamily="34" charset="0"/>
            </a:endParaRPr>
          </a:p>
          <a:p>
            <a:pPr marL="0" indent="0" eaLnBrk="1" hangingPunct="1">
              <a:lnSpc>
                <a:spcPct val="90000"/>
              </a:lnSpc>
              <a:buFontTx/>
              <a:buNone/>
              <a:defRPr/>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defRPr/>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400" b="1" smtClean="0"/>
              <a:t>Scaling</a:t>
            </a:r>
          </a:p>
        </p:txBody>
      </p:sp>
      <p:sp>
        <p:nvSpPr>
          <p:cNvPr id="41987" name="Rectangle 3"/>
          <p:cNvSpPr>
            <a:spLocks noGrp="1" noChangeArrowheads="1"/>
          </p:cNvSpPr>
          <p:nvPr>
            <p:ph type="body" idx="1"/>
          </p:nvPr>
        </p:nvSpPr>
        <p:spPr>
          <a:xfrm>
            <a:off x="1062038" y="2135188"/>
            <a:ext cx="7769225" cy="4664803"/>
          </a:xfrm>
        </p:spPr>
        <p:txBody>
          <a:bodyPr>
            <a:spAutoFit/>
          </a:bodyPr>
          <a:lstStyle/>
          <a:p>
            <a:pPr marL="0" indent="0" eaLnBrk="1" hangingPunct="1">
              <a:lnSpc>
                <a:spcPct val="80000"/>
              </a:lnSpc>
              <a:buFontTx/>
              <a:buNone/>
            </a:pPr>
            <a:r>
              <a:rPr lang="en-US" sz="1800" b="1" dirty="0" smtClean="0">
                <a:solidFill>
                  <a:schemeClr val="accent2"/>
                </a:solidFill>
                <a:latin typeface="Verdana" pitchFamily="34" charset="0"/>
              </a:rPr>
              <a:t>Chocolates and “The Chocolate War”</a:t>
            </a:r>
          </a:p>
          <a:p>
            <a:pPr marL="0" indent="0" eaLnBrk="1" hangingPunct="1">
              <a:lnSpc>
                <a:spcPct val="80000"/>
              </a:lnSpc>
              <a:buFontTx/>
              <a:buNone/>
            </a:pPr>
            <a:r>
              <a:rPr lang="en-US" sz="2800" b="1" dirty="0" smtClean="0">
                <a:solidFill>
                  <a:srgbClr val="895623"/>
                </a:solidFill>
                <a:latin typeface="Georgia" pitchFamily="18" charset="0"/>
              </a:rPr>
              <a:t>“</a:t>
            </a:r>
            <a:r>
              <a:rPr lang="en-US" sz="2800" b="1" dirty="0" smtClean="0">
                <a:solidFill>
                  <a:srgbClr val="895623"/>
                </a:solidFill>
              </a:rPr>
              <a:t>That last bit was crucial, and the reaction was predictable. Consumers flocked to the few bars that were rich &amp; pure, 70% or more. </a:t>
            </a:r>
            <a:r>
              <a:rPr lang="en-US" sz="2400" b="1" dirty="0" smtClean="0">
                <a:solidFill>
                  <a:schemeClr val="accent2"/>
                </a:solidFill>
              </a:rPr>
              <a:t>So the milk-chocolate-candy prints the percentages in teeny tiny print on the back, and the pure bars print it in huge print on the front. The pure bars were so popular that new brands and varieties are introduced every day!  </a:t>
            </a:r>
            <a:r>
              <a:rPr lang="en-US" sz="2400" b="1" dirty="0" err="1" smtClean="0">
                <a:solidFill>
                  <a:schemeClr val="accent2"/>
                </a:solidFill>
              </a:rPr>
              <a:t>Galler</a:t>
            </a:r>
            <a:r>
              <a:rPr lang="en-US" sz="2400" b="1" dirty="0" smtClean="0">
                <a:solidFill>
                  <a:schemeClr val="accent2"/>
                </a:solidFill>
              </a:rPr>
              <a:t> claims to have been the first to sell a bar with 70% Cacao in Belgium in 1993.  Even Cadbury has one (in late 1997 they raised the Cacao content from 64% to 76%), called 1898 -- but they do not put their own name anywhere on it, for fear of hurting sales!!!</a:t>
            </a:r>
            <a:r>
              <a:rPr lang="en-US" sz="2400" dirty="0" smtClean="0">
                <a:solidFill>
                  <a:schemeClr val="accent2"/>
                </a:solidFill>
              </a:rPr>
              <a:t> </a:t>
            </a:r>
            <a:r>
              <a:rPr lang="en-US" sz="2400" b="1" dirty="0" smtClean="0">
                <a:solidFill>
                  <a:schemeClr val="accent2"/>
                </a:solidFill>
                <a:latin typeface="Verdana" pitchFamily="34" charset="0"/>
              </a:rPr>
              <a:t>.” . . .</a:t>
            </a: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lnSpc>
                <a:spcPct val="8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2400" b="1" smtClean="0"/>
              <a:t>Scaling</a:t>
            </a:r>
          </a:p>
        </p:txBody>
      </p:sp>
      <p:sp>
        <p:nvSpPr>
          <p:cNvPr id="43011" name="Rectangle 3"/>
          <p:cNvSpPr>
            <a:spLocks noGrp="1" noChangeArrowheads="1"/>
          </p:cNvSpPr>
          <p:nvPr>
            <p:ph type="body" idx="1"/>
          </p:nvPr>
        </p:nvSpPr>
        <p:spPr>
          <a:xfrm>
            <a:off x="1062038" y="2135188"/>
            <a:ext cx="7769225" cy="4701736"/>
          </a:xfrm>
        </p:spPr>
        <p:txBody>
          <a:bodyPr>
            <a:spAutoFit/>
          </a:bodyPr>
          <a:lstStyle/>
          <a:p>
            <a:pPr marL="0" indent="0" eaLnBrk="1" hangingPunct="1">
              <a:lnSpc>
                <a:spcPct val="80000"/>
              </a:lnSpc>
              <a:buFontTx/>
              <a:buNone/>
            </a:pPr>
            <a:r>
              <a:rPr lang="en-US" sz="1800" b="1" dirty="0" smtClean="0">
                <a:solidFill>
                  <a:schemeClr val="accent2"/>
                </a:solidFill>
                <a:latin typeface="Verdana" pitchFamily="34" charset="0"/>
              </a:rPr>
              <a:t>Chocolates and “The Chocolate War”</a:t>
            </a:r>
          </a:p>
          <a:p>
            <a:pPr marL="0" indent="0" eaLnBrk="1" hangingPunct="1">
              <a:lnSpc>
                <a:spcPct val="80000"/>
              </a:lnSpc>
              <a:buFontTx/>
              <a:buNone/>
            </a:pPr>
            <a:r>
              <a:rPr lang="en-US" sz="2400" b="1" dirty="0" smtClean="0">
                <a:solidFill>
                  <a:schemeClr val="accent2"/>
                </a:solidFill>
                <a:latin typeface="Georgia" pitchFamily="18" charset="0"/>
              </a:rPr>
              <a:t>“</a:t>
            </a:r>
            <a:r>
              <a:rPr lang="en-US" sz="2400" b="1" dirty="0" smtClean="0">
                <a:solidFill>
                  <a:schemeClr val="accent2"/>
                </a:solidFill>
              </a:rPr>
              <a:t>That last bit was crucial, and the reaction was predictable. Consumers flocked to the few bars that were rich &amp; pure, 70% or more.</a:t>
            </a:r>
            <a:r>
              <a:rPr lang="en-US" sz="2400" b="1" dirty="0" smtClean="0"/>
              <a:t> </a:t>
            </a:r>
            <a:r>
              <a:rPr lang="en-US" sz="2800" b="1" dirty="0" smtClean="0">
                <a:solidFill>
                  <a:srgbClr val="895623"/>
                </a:solidFill>
              </a:rPr>
              <a:t>So the milk-chocolate-candy prints the percentages in teeny tiny print on the back, and the pure bars print it in huge print on the front. </a:t>
            </a:r>
            <a:r>
              <a:rPr lang="en-US" sz="2400" b="1" dirty="0" smtClean="0">
                <a:solidFill>
                  <a:schemeClr val="accent2"/>
                </a:solidFill>
              </a:rPr>
              <a:t>The pure bars were so popular that new brands and varieties are introduced every day! </a:t>
            </a:r>
            <a:r>
              <a:rPr lang="en-US" sz="2400" b="1" dirty="0" err="1" smtClean="0">
                <a:solidFill>
                  <a:schemeClr val="accent2"/>
                </a:solidFill>
              </a:rPr>
              <a:t>Galler</a:t>
            </a:r>
            <a:r>
              <a:rPr lang="en-US" sz="2400" b="1" dirty="0" smtClean="0">
                <a:solidFill>
                  <a:schemeClr val="accent2"/>
                </a:solidFill>
              </a:rPr>
              <a:t> claims to have been the first to sell a bar with 70% Cacao in Belgium in 1993.  Even Cadbury has one (in late 1997 they raised the Cacao content from 64% to 76%), called 1898 -- but they do not put their own name anywhere on it, for fear of hurting sales!!!</a:t>
            </a:r>
            <a:r>
              <a:rPr lang="en-US" sz="2400" dirty="0" smtClean="0">
                <a:solidFill>
                  <a:schemeClr val="accent2"/>
                </a:solidFill>
              </a:rPr>
              <a:t> </a:t>
            </a:r>
            <a:r>
              <a:rPr lang="en-US" sz="2400" b="1" dirty="0" smtClean="0">
                <a:solidFill>
                  <a:schemeClr val="accent2"/>
                </a:solidFill>
                <a:latin typeface="Verdana" pitchFamily="34" charset="0"/>
              </a:rPr>
              <a:t>.” . . .</a:t>
            </a:r>
          </a:p>
          <a:p>
            <a:pPr marL="0" indent="0" eaLnBrk="1" hangingPunct="1">
              <a:lnSpc>
                <a:spcPct val="30000"/>
              </a:lnSpc>
              <a:buFontTx/>
              <a:buNone/>
            </a:pPr>
            <a:endParaRPr lang="en-US" sz="2400" b="1" dirty="0" smtClean="0">
              <a:solidFill>
                <a:schemeClr val="accent2"/>
              </a:solidFill>
              <a:latin typeface="Verdana" pitchFamily="34" charset="0"/>
            </a:endParaRPr>
          </a:p>
          <a:p>
            <a:pPr marL="0" indent="0" eaLnBrk="1" hangingPunct="1">
              <a:lnSpc>
                <a:spcPct val="8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b="1" smtClean="0"/>
              <a:t>Scaling</a:t>
            </a:r>
          </a:p>
        </p:txBody>
      </p:sp>
      <p:sp>
        <p:nvSpPr>
          <p:cNvPr id="44035" name="Rectangle 3"/>
          <p:cNvSpPr>
            <a:spLocks noGrp="1" noChangeArrowheads="1"/>
          </p:cNvSpPr>
          <p:nvPr>
            <p:ph type="body" idx="1"/>
          </p:nvPr>
        </p:nvSpPr>
        <p:spPr>
          <a:xfrm>
            <a:off x="1062038" y="2135188"/>
            <a:ext cx="7769225" cy="4750981"/>
          </a:xfrm>
        </p:spPr>
        <p:txBody>
          <a:bodyPr>
            <a:spAutoFit/>
          </a:bodyPr>
          <a:lstStyle/>
          <a:p>
            <a:pPr marL="0" indent="0" eaLnBrk="1" hangingPunct="1">
              <a:lnSpc>
                <a:spcPct val="80000"/>
              </a:lnSpc>
              <a:buFontTx/>
              <a:buNone/>
            </a:pPr>
            <a:r>
              <a:rPr lang="en-US" sz="1800" b="1" dirty="0" smtClean="0">
                <a:solidFill>
                  <a:schemeClr val="accent2"/>
                </a:solidFill>
                <a:latin typeface="Verdana" pitchFamily="34" charset="0"/>
              </a:rPr>
              <a:t>Chocolates and “The Chocolate War”</a:t>
            </a:r>
          </a:p>
          <a:p>
            <a:pPr marL="0" indent="0" eaLnBrk="1" hangingPunct="1">
              <a:lnSpc>
                <a:spcPct val="80000"/>
              </a:lnSpc>
              <a:buFontTx/>
              <a:buNone/>
            </a:pPr>
            <a:r>
              <a:rPr lang="en-US" sz="2400" b="1" dirty="0" smtClean="0">
                <a:solidFill>
                  <a:schemeClr val="accent2"/>
                </a:solidFill>
                <a:latin typeface="Georgia" pitchFamily="18" charset="0"/>
              </a:rPr>
              <a:t>“</a:t>
            </a:r>
            <a:r>
              <a:rPr lang="en-US" sz="2400" b="1" dirty="0" smtClean="0">
                <a:solidFill>
                  <a:schemeClr val="accent2"/>
                </a:solidFill>
              </a:rPr>
              <a:t>That last bit was crucial, and the reaction was predictable. Consumers flocked to the few bars that were rich &amp; pure, 70% or more. So the milk-chocolate-candy prints the percentages in teeny tiny print on the back, and the pure bars print it in huge print on the front.</a:t>
            </a:r>
            <a:r>
              <a:rPr lang="en-US" sz="2400" b="1" dirty="0" smtClean="0"/>
              <a:t> </a:t>
            </a:r>
            <a:r>
              <a:rPr lang="en-US" sz="2800" b="1" dirty="0" smtClean="0">
                <a:solidFill>
                  <a:srgbClr val="895623"/>
                </a:solidFill>
              </a:rPr>
              <a:t>The pure bars were so popular that new brands and varieties are introduced every day!  </a:t>
            </a:r>
            <a:r>
              <a:rPr lang="en-US" sz="2800" b="1" dirty="0" err="1" smtClean="0">
                <a:solidFill>
                  <a:srgbClr val="895623"/>
                </a:solidFill>
              </a:rPr>
              <a:t>Galler</a:t>
            </a:r>
            <a:r>
              <a:rPr lang="en-US" sz="2800" b="1" dirty="0" smtClean="0">
                <a:solidFill>
                  <a:srgbClr val="895623"/>
                </a:solidFill>
              </a:rPr>
              <a:t> claims to have been the first to sell a bar with 70% Cacao in Belgium in 1993.  </a:t>
            </a:r>
            <a:r>
              <a:rPr lang="en-US" sz="2400" b="1" dirty="0" smtClean="0">
                <a:solidFill>
                  <a:srgbClr val="D69B80"/>
                </a:solidFill>
              </a:rPr>
              <a:t>Even Cadbury has one (in late 1997 they raised the Cacao content from 64% to 76%), called 1898 -- but they do not put their own name anywhere on it, for fear of hurting sales!!!</a:t>
            </a:r>
            <a:r>
              <a:rPr lang="en-US" sz="2400" dirty="0" smtClean="0">
                <a:solidFill>
                  <a:srgbClr val="D69B80"/>
                </a:solidFill>
              </a:rPr>
              <a:t> </a:t>
            </a:r>
            <a:r>
              <a:rPr lang="en-US" sz="2400" b="1" dirty="0" smtClean="0">
                <a:solidFill>
                  <a:srgbClr val="D69B80"/>
                </a:solidFill>
                <a:latin typeface="Verdana" pitchFamily="34" charset="0"/>
              </a:rPr>
              <a:t>.” . . .</a:t>
            </a:r>
          </a:p>
          <a:p>
            <a:pPr marL="0" indent="0" eaLnBrk="1" hangingPunct="1">
              <a:lnSpc>
                <a:spcPct val="30000"/>
              </a:lnSpc>
              <a:buFontTx/>
              <a:buNone/>
            </a:pPr>
            <a:endParaRPr lang="en-US" sz="2400" b="1" dirty="0" smtClean="0">
              <a:latin typeface="Verdana" pitchFamily="34" charset="0"/>
            </a:endParaRPr>
          </a:p>
          <a:p>
            <a:pPr marL="0" indent="0" eaLnBrk="1" hangingPunct="1">
              <a:lnSpc>
                <a:spcPct val="8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2400" b="1" smtClean="0"/>
              <a:t>Scaling</a:t>
            </a:r>
          </a:p>
        </p:txBody>
      </p:sp>
      <p:sp>
        <p:nvSpPr>
          <p:cNvPr id="45059" name="Rectangle 3"/>
          <p:cNvSpPr>
            <a:spLocks noGrp="1" noChangeArrowheads="1"/>
          </p:cNvSpPr>
          <p:nvPr>
            <p:ph type="body" idx="1"/>
          </p:nvPr>
        </p:nvSpPr>
        <p:spPr>
          <a:xfrm>
            <a:off x="1062038" y="2135188"/>
            <a:ext cx="7769225" cy="4750981"/>
          </a:xfrm>
        </p:spPr>
        <p:txBody>
          <a:bodyPr>
            <a:spAutoFit/>
          </a:bodyPr>
          <a:lstStyle/>
          <a:p>
            <a:pPr marL="0" indent="0" eaLnBrk="1" hangingPunct="1">
              <a:lnSpc>
                <a:spcPct val="80000"/>
              </a:lnSpc>
              <a:buFontTx/>
              <a:buNone/>
            </a:pPr>
            <a:r>
              <a:rPr lang="en-US" sz="1800" b="1" dirty="0" smtClean="0">
                <a:solidFill>
                  <a:schemeClr val="accent2"/>
                </a:solidFill>
                <a:latin typeface="Verdana" pitchFamily="34" charset="0"/>
              </a:rPr>
              <a:t>Chocolates and “The Chocolate War”</a:t>
            </a:r>
          </a:p>
          <a:p>
            <a:pPr marL="0" indent="0" eaLnBrk="1" hangingPunct="1">
              <a:lnSpc>
                <a:spcPct val="80000"/>
              </a:lnSpc>
              <a:buFontTx/>
              <a:buNone/>
            </a:pPr>
            <a:r>
              <a:rPr lang="en-US" sz="2400" b="1" dirty="0" smtClean="0">
                <a:solidFill>
                  <a:schemeClr val="accent2"/>
                </a:solidFill>
                <a:latin typeface="Georgia" pitchFamily="18" charset="0"/>
              </a:rPr>
              <a:t>“</a:t>
            </a:r>
            <a:r>
              <a:rPr lang="en-US" sz="2400" b="1" dirty="0" smtClean="0">
                <a:solidFill>
                  <a:schemeClr val="accent2"/>
                </a:solidFill>
              </a:rPr>
              <a:t>That last bit was </a:t>
            </a:r>
            <a:r>
              <a:rPr lang="en-US" sz="2400" b="1" dirty="0" smtClean="0">
                <a:solidFill>
                  <a:srgbClr val="D69B80"/>
                </a:solidFill>
              </a:rPr>
              <a:t>crucial, and the reaction </a:t>
            </a:r>
            <a:r>
              <a:rPr lang="en-US" sz="2400" b="1" dirty="0" smtClean="0">
                <a:solidFill>
                  <a:schemeClr val="accent2"/>
                </a:solidFill>
              </a:rPr>
              <a:t>was predictable. Consumers flocked to the few bars that were rich &amp; pure, 70% or more. So the milk-chocolate-candy prints the percentages in teeny tiny print on the back, and the pure bars print it in huge print on the front</a:t>
            </a:r>
            <a:r>
              <a:rPr lang="en-US" sz="2400" b="1" dirty="0" smtClean="0">
                <a:solidFill>
                  <a:srgbClr val="D69B80"/>
                </a:solidFill>
              </a:rPr>
              <a:t>. The pure bars were so popular that new brands and varieties are introduced every day! </a:t>
            </a:r>
            <a:r>
              <a:rPr lang="en-US" sz="2400" b="1" dirty="0" err="1" smtClean="0">
                <a:solidFill>
                  <a:srgbClr val="D69B80"/>
                </a:solidFill>
              </a:rPr>
              <a:t>Galler</a:t>
            </a:r>
            <a:r>
              <a:rPr lang="en-US" sz="2400" b="1" dirty="0" smtClean="0">
                <a:solidFill>
                  <a:srgbClr val="D69B80"/>
                </a:solidFill>
              </a:rPr>
              <a:t> claims to have been the first to sell a bar with 70% Cacao in Belgium in 1993. </a:t>
            </a:r>
            <a:r>
              <a:rPr lang="en-US" sz="2800" b="1" dirty="0" smtClean="0">
                <a:solidFill>
                  <a:srgbClr val="895623"/>
                </a:solidFill>
              </a:rPr>
              <a:t>Even Cadbury has one (in late 1997 they raised the Cacao content from 64% to 76%), called 1898 -- but they do not put their own name anywhere on it, for fear of hurting sales!!!</a:t>
            </a:r>
            <a:r>
              <a:rPr lang="en-US" sz="2800" dirty="0" smtClean="0">
                <a:solidFill>
                  <a:srgbClr val="895623"/>
                </a:solidFill>
              </a:rPr>
              <a:t> </a:t>
            </a:r>
            <a:r>
              <a:rPr lang="en-US" sz="2800" b="1" dirty="0" smtClean="0">
                <a:solidFill>
                  <a:srgbClr val="895623"/>
                </a:solidFill>
                <a:latin typeface="Verdana" pitchFamily="34" charset="0"/>
              </a:rPr>
              <a:t>.” . . .</a:t>
            </a:r>
            <a:endParaRPr lang="en-US" sz="2400" b="1" dirty="0" smtClean="0">
              <a:solidFill>
                <a:srgbClr val="895623"/>
              </a:solidFill>
              <a:latin typeface="Verdana" pitchFamily="34" charset="0"/>
            </a:endParaRPr>
          </a:p>
          <a:p>
            <a:pPr marL="0" indent="0" eaLnBrk="1" hangingPunct="1">
              <a:lnSpc>
                <a:spcPct val="30000"/>
              </a:lnSpc>
              <a:buFontTx/>
              <a:buNone/>
            </a:pPr>
            <a:endParaRPr lang="en-US" sz="2400" b="1" dirty="0" smtClean="0">
              <a:latin typeface="Verdana" pitchFamily="34" charset="0"/>
            </a:endParaRPr>
          </a:p>
          <a:p>
            <a:pPr marL="0" indent="0" eaLnBrk="1" hangingPunct="1">
              <a:lnSpc>
                <a:spcPct val="8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2400" b="1" smtClean="0"/>
              <a:t>Scaling</a:t>
            </a:r>
          </a:p>
        </p:txBody>
      </p:sp>
      <p:sp>
        <p:nvSpPr>
          <p:cNvPr id="46083" name="Rectangle 3"/>
          <p:cNvSpPr>
            <a:spLocks noGrp="1" noChangeArrowheads="1"/>
          </p:cNvSpPr>
          <p:nvPr>
            <p:ph type="body" idx="1"/>
          </p:nvPr>
        </p:nvSpPr>
        <p:spPr>
          <a:xfrm>
            <a:off x="1062038" y="2135188"/>
            <a:ext cx="7769225" cy="4418012"/>
          </a:xfrm>
          <a:noFill/>
        </p:spPr>
        <p:txBody>
          <a:bodyPr/>
          <a:lstStyle/>
          <a:p>
            <a:pPr marL="0" indent="0" eaLnBrk="1" hangingPunct="1">
              <a:lnSpc>
                <a:spcPct val="80000"/>
              </a:lnSpc>
              <a:buFontTx/>
              <a:buNone/>
            </a:pPr>
            <a:r>
              <a:rPr lang="en-US" sz="1800" b="1" dirty="0" smtClean="0">
                <a:solidFill>
                  <a:srgbClr val="895623"/>
                </a:solidFill>
                <a:latin typeface="Verdana" pitchFamily="34" charset="0"/>
              </a:rPr>
              <a:t>Chocolates and “The Chocolate War”</a:t>
            </a:r>
          </a:p>
          <a:p>
            <a:pPr marL="0" indent="0" eaLnBrk="1" hangingPunct="1">
              <a:lnSpc>
                <a:spcPct val="80000"/>
              </a:lnSpc>
              <a:buFontTx/>
              <a:buNone/>
            </a:pPr>
            <a:endParaRPr lang="en-US" sz="1800" b="1" dirty="0" smtClean="0">
              <a:solidFill>
                <a:srgbClr val="895623"/>
              </a:solidFill>
              <a:latin typeface="Verdana" pitchFamily="34" charset="0"/>
            </a:endParaRPr>
          </a:p>
          <a:p>
            <a:pPr marL="0" indent="0" eaLnBrk="1" hangingPunct="1">
              <a:lnSpc>
                <a:spcPct val="90000"/>
              </a:lnSpc>
              <a:buFontTx/>
              <a:buNone/>
            </a:pPr>
            <a:r>
              <a:rPr lang="en-US" sz="2000" b="1" dirty="0" smtClean="0">
                <a:solidFill>
                  <a:srgbClr val="895623"/>
                </a:solidFill>
                <a:latin typeface="Georgia" pitchFamily="18" charset="0"/>
              </a:rPr>
              <a:t>“</a:t>
            </a:r>
            <a:r>
              <a:rPr lang="en-US" sz="2000" b="1" dirty="0" smtClean="0">
                <a:solidFill>
                  <a:srgbClr val="895623"/>
                </a:solidFill>
              </a:rPr>
              <a:t>In late 1998 and early 1999, before I went to Europe, I started to notice a very few pure bars at specialty stores in Seattle, but they were outrageously expensive. In 29 countries in Europe, I discovered that every country has at least ONE, 70%+ Chocolate bar, and most countries have several. In France and Belgium, even the grocery store brands have a 70%+ pure Chocolate bar! France, Belgium, Germany and Poland were the best countries for good pure Chocolate bars. Switzerland, Hungary and Finland, were the worst. I didn't go to Spain, but I did notice that although it is often hard to find, the Spanish Chocolate I did find was excellent. I suspect Spain is probably a great country for pure, real Chocolate, which is historically understandable.</a:t>
            </a:r>
            <a:r>
              <a:rPr lang="en-US" sz="2000" dirty="0" smtClean="0">
                <a:solidFill>
                  <a:srgbClr val="895623"/>
                </a:solidFill>
              </a:rPr>
              <a:t> </a:t>
            </a:r>
            <a:r>
              <a:rPr lang="en-US" sz="2000" b="1" dirty="0" smtClean="0">
                <a:solidFill>
                  <a:srgbClr val="895623"/>
                </a:solidFill>
                <a:latin typeface="Verdana" pitchFamily="34" charset="0"/>
              </a:rPr>
              <a:t>”   . . . </a:t>
            </a:r>
          </a:p>
          <a:p>
            <a:pPr marL="0" indent="0" eaLnBrk="1" hangingPunct="1">
              <a:lnSpc>
                <a:spcPct val="30000"/>
              </a:lnSpc>
              <a:buFontTx/>
              <a:buNone/>
            </a:pPr>
            <a:endParaRPr lang="en-US" sz="2000" b="1" dirty="0" smtClean="0">
              <a:solidFill>
                <a:srgbClr val="895623"/>
              </a:solidFill>
              <a:latin typeface="Verdana" pitchFamily="34" charset="0"/>
            </a:endParaRPr>
          </a:p>
          <a:p>
            <a:pPr marL="0" indent="0" eaLnBrk="1" hangingPunct="1">
              <a:lnSpc>
                <a:spcPct val="80000"/>
              </a:lnSpc>
              <a:buFontTx/>
              <a:buNone/>
            </a:pPr>
            <a:r>
              <a:rPr lang="en-US" sz="800" b="1" dirty="0" smtClean="0">
                <a:solidFill>
                  <a:srgbClr val="895623"/>
                </a:solidFill>
                <a:latin typeface="Verdana" pitchFamily="34" charset="0"/>
              </a:rPr>
              <a:t>	</a:t>
            </a:r>
            <a:r>
              <a:rPr lang="en-US" sz="800" b="1" dirty="0" smtClean="0">
                <a:solidFill>
                  <a:srgbClr val="895623"/>
                </a:solidFill>
                <a:latin typeface="Verdana" pitchFamily="34" charset="0"/>
                <a:hlinkClick r:id="rId2"/>
              </a:rPr>
              <a:t>http://www.mrkland.com/fun/xocoatl/bars.htm</a:t>
            </a:r>
            <a:endParaRPr lang="en-US" sz="1200" b="1" dirty="0" smtClean="0">
              <a:solidFill>
                <a:srgbClr val="895623"/>
              </a:solidFill>
              <a:latin typeface="Verdana"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2400" b="1" smtClean="0"/>
              <a:t>Scaling</a:t>
            </a:r>
          </a:p>
        </p:txBody>
      </p:sp>
      <p:sp>
        <p:nvSpPr>
          <p:cNvPr id="39939" name="Rectangle 3"/>
          <p:cNvSpPr>
            <a:spLocks noGrp="1" noChangeArrowheads="1"/>
          </p:cNvSpPr>
          <p:nvPr>
            <p:ph type="body" idx="1"/>
          </p:nvPr>
        </p:nvSpPr>
        <p:spPr>
          <a:xfrm>
            <a:off x="1062038" y="1752600"/>
            <a:ext cx="7769225" cy="4418012"/>
          </a:xfrm>
        </p:spPr>
        <p:txBody>
          <a:bodyPr/>
          <a:lstStyle/>
          <a:p>
            <a:pPr marL="0" indent="0" eaLnBrk="1" hangingPunct="1">
              <a:lnSpc>
                <a:spcPct val="80000"/>
              </a:lnSpc>
              <a:buFontTx/>
              <a:buNone/>
              <a:defRPr/>
            </a:pPr>
            <a:r>
              <a:rPr lang="en-US" sz="1800" b="1" dirty="0" smtClean="0">
                <a:solidFill>
                  <a:srgbClr val="895623"/>
                </a:solidFill>
                <a:latin typeface="Verdana" pitchFamily="34" charset="0"/>
              </a:rPr>
              <a:t>Chocolates and “The Chocolate War”</a:t>
            </a:r>
          </a:p>
          <a:p>
            <a:pPr marL="0" indent="0" eaLnBrk="1" hangingPunct="1">
              <a:lnSpc>
                <a:spcPct val="80000"/>
              </a:lnSpc>
              <a:buFontTx/>
              <a:buNone/>
              <a:defRPr/>
            </a:pPr>
            <a:endParaRPr lang="en-US" sz="900" b="1" dirty="0" smtClean="0">
              <a:latin typeface="Verdana" pitchFamily="34" charset="0"/>
            </a:endParaRPr>
          </a:p>
          <a:p>
            <a:pPr marL="0" indent="0" eaLnBrk="1" hangingPunct="1">
              <a:lnSpc>
                <a:spcPct val="90000"/>
              </a:lnSpc>
              <a:buFontTx/>
              <a:buNone/>
              <a:defRPr/>
            </a:pPr>
            <a:r>
              <a:rPr lang="en-US" sz="1800" b="1" dirty="0" smtClean="0">
                <a:solidFill>
                  <a:srgbClr val="D69B80"/>
                </a:solidFill>
                <a:latin typeface="Georgia" pitchFamily="18" charset="0"/>
              </a:rPr>
              <a:t>“</a:t>
            </a:r>
            <a:r>
              <a:rPr lang="en-US" sz="1800" b="1" dirty="0" smtClean="0">
                <a:solidFill>
                  <a:srgbClr val="D69B80"/>
                </a:solidFill>
              </a:rPr>
              <a:t>In late 1998 and early 1999, before I went to Europe, I started to notice a very few pure bars at specialty stores in Seattle, but they were outrageously expensive. </a:t>
            </a:r>
            <a:r>
              <a:rPr lang="en-US" sz="2800" b="1" dirty="0" smtClean="0">
                <a:solidFill>
                  <a:srgbClr val="895623"/>
                </a:solidFill>
              </a:rPr>
              <a:t>In 29 countries in Europe, I discovered that every country has at least ONE, 70%+ Chocolate bar, and most countries have several. In France and Belgium, even the grocery store brands have a 70%+ pure Chocolate bar!  France, Belgium, Germany and Poland were the best countries for good pure Chocolate bars. Switzerland, Hungary and Finland, were the worst.</a:t>
            </a:r>
            <a:r>
              <a:rPr lang="en-US" sz="2800" b="1" dirty="0" smtClean="0"/>
              <a:t> </a:t>
            </a:r>
            <a:r>
              <a:rPr lang="en-US" sz="1800" b="1" dirty="0" smtClean="0">
                <a:solidFill>
                  <a:srgbClr val="D69B80"/>
                </a:solidFill>
              </a:rPr>
              <a:t>I didn't go to Spain, but I did notice that although it is often hard to find, the Spanish Chocolate I did find was excellent. I suspect Spain is probably a great country for pure, real Chocolate, which is historically understandable.</a:t>
            </a:r>
            <a:r>
              <a:rPr lang="en-US" sz="1800" dirty="0" smtClean="0">
                <a:solidFill>
                  <a:srgbClr val="D69B80"/>
                </a:solidFill>
              </a:rPr>
              <a:t> </a:t>
            </a:r>
            <a:r>
              <a:rPr lang="en-US" sz="1800" b="1" dirty="0" smtClean="0">
                <a:solidFill>
                  <a:srgbClr val="D69B80"/>
                </a:solidFill>
                <a:latin typeface="Verdana" pitchFamily="34" charset="0"/>
              </a:rPr>
              <a:t>”   </a:t>
            </a:r>
            <a:r>
              <a:rPr lang="en-US" sz="1800" b="1" dirty="0" smtClean="0">
                <a:solidFill>
                  <a:schemeClr val="accent2">
                    <a:lumMod val="60000"/>
                    <a:lumOff val="40000"/>
                  </a:schemeClr>
                </a:solidFill>
                <a:latin typeface="Verdana" pitchFamily="34" charset="0"/>
              </a:rPr>
              <a:t>. . . </a:t>
            </a:r>
            <a:endParaRPr lang="en-US" sz="2000" b="1" dirty="0" smtClean="0">
              <a:solidFill>
                <a:schemeClr val="accent2">
                  <a:lumMod val="60000"/>
                  <a:lumOff val="40000"/>
                </a:schemeClr>
              </a:solidFill>
              <a:latin typeface="Verdana" pitchFamily="34" charset="0"/>
            </a:endParaRPr>
          </a:p>
          <a:p>
            <a:pPr marL="0" indent="0" eaLnBrk="1" hangingPunct="1">
              <a:lnSpc>
                <a:spcPct val="30000"/>
              </a:lnSpc>
              <a:buFontTx/>
              <a:buNone/>
              <a:defRPr/>
            </a:pPr>
            <a:endParaRPr lang="en-US" sz="2000" b="1" dirty="0" smtClean="0">
              <a:latin typeface="Verdana" pitchFamily="34" charset="0"/>
            </a:endParaRPr>
          </a:p>
          <a:p>
            <a:pPr marL="0" indent="0" eaLnBrk="1" hangingPunct="1">
              <a:lnSpc>
                <a:spcPct val="80000"/>
              </a:lnSpc>
              <a:buFontTx/>
              <a:buNone/>
              <a:defRPr/>
            </a:pPr>
            <a:r>
              <a:rPr lang="en-US" sz="800" b="1" dirty="0" smtClean="0">
                <a:latin typeface="Verdana" pitchFamily="34" charset="0"/>
              </a:rPr>
              <a:t>	</a:t>
            </a:r>
            <a:r>
              <a:rPr lang="en-US" sz="800" b="1" dirty="0" smtClean="0">
                <a:latin typeface="Verdana" pitchFamily="34" charset="0"/>
                <a:hlinkClick r:id="rId2"/>
              </a:rPr>
              <a:t>http://www.mrkland.com/fun/xocoatl/bars.htm</a:t>
            </a:r>
            <a:endParaRPr lang="en-US" sz="12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67000" y="6477000"/>
            <a:ext cx="3798989"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www.pbs.org/wgbh/nova/maya/worl_sans1.html#map</a:t>
            </a:r>
            <a:endParaRPr lang="en-US" b="0" dirty="0">
              <a:solidFill>
                <a:srgbClr val="FFFFFF"/>
              </a:solidFill>
              <a:latin typeface="Arial" charset="0"/>
            </a:endParaRPr>
          </a:p>
        </p:txBody>
      </p:sp>
      <p:pic>
        <p:nvPicPr>
          <p:cNvPr id="9218" name="Picture 2"/>
          <p:cNvPicPr>
            <a:picLocks noChangeAspect="1" noChangeArrowheads="1"/>
          </p:cNvPicPr>
          <p:nvPr/>
        </p:nvPicPr>
        <p:blipFill>
          <a:blip r:embed="rId4" cstate="print"/>
          <a:srcRect/>
          <a:stretch>
            <a:fillRect/>
          </a:stretch>
        </p:blipFill>
        <p:spPr bwMode="auto">
          <a:xfrm>
            <a:off x="2514600" y="457200"/>
            <a:ext cx="3972136" cy="5943600"/>
          </a:xfrm>
          <a:prstGeom prst="rect">
            <a:avLst/>
          </a:prstGeom>
          <a:noFill/>
          <a:ln w="9525">
            <a:noFill/>
            <a:miter lim="800000"/>
            <a:headEnd/>
            <a:tailEnd/>
          </a:ln>
          <a:effectLst/>
        </p:spPr>
      </p:pic>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8" name="Rectangle 7"/>
          <p:cNvSpPr/>
          <p:nvPr/>
        </p:nvSpPr>
        <p:spPr>
          <a:xfrm>
            <a:off x="5105400" y="3962400"/>
            <a:ext cx="2446504" cy="369332"/>
          </a:xfrm>
          <a:prstGeom prst="rect">
            <a:avLst/>
          </a:prstGeom>
        </p:spPr>
        <p:txBody>
          <a:bodyPr wrap="none">
            <a:spAutoFit/>
          </a:bodyPr>
          <a:lstStyle/>
          <a:p>
            <a:r>
              <a:rPr lang="en-US" sz="1800" dirty="0" smtClean="0">
                <a:solidFill>
                  <a:srgbClr val="FFFFFF"/>
                </a:solidFill>
              </a:rPr>
              <a:t>Puerto Escondido</a:t>
            </a:r>
            <a:endParaRPr lang="en-US" sz="1800" dirty="0">
              <a:solidFill>
                <a:srgbClr val="FFFFFF"/>
              </a:solidFill>
            </a:endParaRPr>
          </a:p>
        </p:txBody>
      </p:sp>
      <p:sp>
        <p:nvSpPr>
          <p:cNvPr id="9" name="5-Point Star 8"/>
          <p:cNvSpPr/>
          <p:nvPr/>
        </p:nvSpPr>
        <p:spPr bwMode="auto">
          <a:xfrm>
            <a:off x="6052458" y="4267200"/>
            <a:ext cx="457200" cy="457200"/>
          </a:xfrm>
          <a:prstGeom prst="star5">
            <a:avLst/>
          </a:prstGeom>
          <a:solidFill>
            <a:srgbClr val="FFFFFF"/>
          </a:solidFill>
          <a:ln w="9525">
            <a:noFill/>
            <a:miter lim="800000"/>
            <a:headEnd/>
            <a:tailEnd/>
          </a:ln>
        </p:spPr>
        <p:txBody>
          <a:bodyPr wrap="square"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4" name="Rectangle 13"/>
          <p:cNvSpPr/>
          <p:nvPr/>
        </p:nvSpPr>
        <p:spPr>
          <a:xfrm>
            <a:off x="5610487" y="5117068"/>
            <a:ext cx="2238113" cy="369332"/>
          </a:xfrm>
          <a:prstGeom prst="rect">
            <a:avLst/>
          </a:prstGeom>
        </p:spPr>
        <p:txBody>
          <a:bodyPr wrap="none">
            <a:spAutoFit/>
          </a:bodyPr>
          <a:lstStyle/>
          <a:p>
            <a:r>
              <a:rPr lang="en-US" sz="1800" dirty="0" smtClean="0">
                <a:solidFill>
                  <a:srgbClr val="FFFFFF"/>
                </a:solidFill>
              </a:rPr>
              <a:t>1100 – 800 B.C.</a:t>
            </a:r>
            <a:endParaRPr lang="en-US" sz="1800" dirty="0">
              <a:solidFill>
                <a:srgbClr val="FFFFFF"/>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2400" b="1" smtClean="0"/>
              <a:t>Scaling</a:t>
            </a:r>
          </a:p>
        </p:txBody>
      </p:sp>
      <p:sp>
        <p:nvSpPr>
          <p:cNvPr id="48131" name="Rectangle 3"/>
          <p:cNvSpPr>
            <a:spLocks noGrp="1" noChangeArrowheads="1"/>
          </p:cNvSpPr>
          <p:nvPr>
            <p:ph type="body" idx="1"/>
          </p:nvPr>
        </p:nvSpPr>
        <p:spPr>
          <a:xfrm>
            <a:off x="1062038" y="2135188"/>
            <a:ext cx="7769225" cy="4585935"/>
          </a:xfrm>
        </p:spPr>
        <p:txBody>
          <a:bodyPr>
            <a:spAutoFit/>
          </a:bodyPr>
          <a:lstStyle/>
          <a:p>
            <a:pPr marL="0" indent="0" eaLnBrk="1" hangingPunct="1">
              <a:lnSpc>
                <a:spcPct val="80000"/>
              </a:lnSpc>
              <a:buFontTx/>
              <a:buNone/>
            </a:pPr>
            <a:r>
              <a:rPr lang="en-US" sz="1800" b="1" dirty="0" smtClean="0">
                <a:solidFill>
                  <a:srgbClr val="895623"/>
                </a:solidFill>
                <a:latin typeface="Verdana" pitchFamily="34" charset="0"/>
              </a:rPr>
              <a:t>Chocolates and “The Chocolate War”</a:t>
            </a:r>
          </a:p>
          <a:p>
            <a:pPr marL="0" indent="0" eaLnBrk="1" hangingPunct="1">
              <a:lnSpc>
                <a:spcPct val="80000"/>
              </a:lnSpc>
              <a:buFontTx/>
              <a:buNone/>
            </a:pPr>
            <a:endParaRPr lang="en-US" sz="1800" b="1" dirty="0" smtClean="0">
              <a:solidFill>
                <a:srgbClr val="895623"/>
              </a:solidFill>
              <a:latin typeface="Verdana" pitchFamily="34" charset="0"/>
            </a:endParaRPr>
          </a:p>
          <a:p>
            <a:pPr marL="0" indent="0" eaLnBrk="1" hangingPunct="1">
              <a:lnSpc>
                <a:spcPct val="80000"/>
              </a:lnSpc>
              <a:buFontTx/>
              <a:buNone/>
            </a:pPr>
            <a:r>
              <a:rPr lang="en-US" sz="2000" b="1" dirty="0" smtClean="0">
                <a:solidFill>
                  <a:srgbClr val="895623"/>
                </a:solidFill>
                <a:latin typeface="Georgia" pitchFamily="18" charset="0"/>
              </a:rPr>
              <a:t>“</a:t>
            </a:r>
            <a:r>
              <a:rPr lang="en-US" sz="2000" b="1" dirty="0" smtClean="0">
                <a:solidFill>
                  <a:srgbClr val="895623"/>
                </a:solidFill>
              </a:rPr>
              <a:t>Even more exciting, I found several brands that market bars with identical recipes but the Cacao is from different plant varieties and/or from different parts of the world. It is amazing to compare! Toward the end of my trip I saw several more of the series -- even Nestle has a series of three bars from three different countries!!! However, it contains the artificial flavor Vanillin, which is a silly thing to add to a bar for trying to compare Chocolate subtleties! The French brand </a:t>
            </a:r>
            <a:r>
              <a:rPr lang="en-US" sz="2000" b="1" i="1" dirty="0" err="1" smtClean="0">
                <a:solidFill>
                  <a:srgbClr val="895623"/>
                </a:solidFill>
              </a:rPr>
              <a:t>Chocolat</a:t>
            </a:r>
            <a:r>
              <a:rPr lang="en-US" sz="2000" b="1" i="1" dirty="0" smtClean="0">
                <a:solidFill>
                  <a:srgbClr val="895623"/>
                </a:solidFill>
              </a:rPr>
              <a:t> </a:t>
            </a:r>
            <a:r>
              <a:rPr lang="en-US" sz="2000" b="1" i="1" dirty="0" err="1" smtClean="0">
                <a:solidFill>
                  <a:srgbClr val="895623"/>
                </a:solidFill>
              </a:rPr>
              <a:t>Bonnat</a:t>
            </a:r>
            <a:r>
              <a:rPr lang="en-US" sz="2000" b="1" dirty="0" smtClean="0">
                <a:solidFill>
                  <a:srgbClr val="895623"/>
                </a:solidFill>
              </a:rPr>
              <a:t> was certainly the best of these. Their line of seven (now eight) 75% Cacao bars, each from a different part of the world is amazing: No Vanilla, no lecithin, just Chocolate and a little sugar. I cannot read the French on the label very well, but they do not appear to note which varieties each bar consists of. There was also a Spanish brand, </a:t>
            </a:r>
            <a:r>
              <a:rPr lang="en-US" sz="2000" b="1" i="1" dirty="0" err="1" smtClean="0">
                <a:solidFill>
                  <a:srgbClr val="895623"/>
                </a:solidFill>
              </a:rPr>
              <a:t>Chocovic</a:t>
            </a:r>
            <a:r>
              <a:rPr lang="en-US" sz="2000" b="1" dirty="0" smtClean="0">
                <a:solidFill>
                  <a:srgbClr val="895623"/>
                </a:solidFill>
              </a:rPr>
              <a:t>, of which I had only small tasters, that was from different varieties and was very good.</a:t>
            </a:r>
            <a:r>
              <a:rPr lang="en-US" sz="2000" b="1" dirty="0" smtClean="0">
                <a:solidFill>
                  <a:srgbClr val="895623"/>
                </a:solidFill>
                <a:latin typeface="Verdana" pitchFamily="34" charset="0"/>
              </a:rPr>
              <a:t>” . . .</a:t>
            </a:r>
          </a:p>
          <a:p>
            <a:pPr marL="0" indent="0" eaLnBrk="1" hangingPunct="1">
              <a:lnSpc>
                <a:spcPct val="30000"/>
              </a:lnSpc>
              <a:buFontTx/>
              <a:buNone/>
            </a:pPr>
            <a:endParaRPr lang="en-US" sz="2000" b="1" dirty="0" smtClean="0">
              <a:solidFill>
                <a:srgbClr val="895623"/>
              </a:solidFill>
              <a:latin typeface="Verdana" pitchFamily="34" charset="0"/>
            </a:endParaRPr>
          </a:p>
          <a:p>
            <a:pPr marL="0" indent="0" eaLnBrk="1" hangingPunct="1">
              <a:lnSpc>
                <a:spcPct val="80000"/>
              </a:lnSpc>
              <a:buFontTx/>
              <a:buNone/>
            </a:pPr>
            <a:r>
              <a:rPr lang="en-US" sz="1400" b="1" dirty="0" smtClean="0">
                <a:solidFill>
                  <a:srgbClr val="895623"/>
                </a:solidFill>
                <a:latin typeface="Verdana" pitchFamily="34" charset="0"/>
              </a:rPr>
              <a:t>	</a:t>
            </a:r>
            <a:r>
              <a:rPr lang="en-US" sz="1400" b="1" dirty="0" smtClean="0">
                <a:solidFill>
                  <a:srgbClr val="895623"/>
                </a:solidFill>
                <a:latin typeface="Verdana" pitchFamily="34" charset="0"/>
                <a:hlinkClick r:id="rId2"/>
              </a:rPr>
              <a:t>http://www.mrkland.com/fun/xocoatl/bars.htm</a:t>
            </a:r>
            <a:endParaRPr lang="en-US" sz="1400" b="1" dirty="0" smtClean="0">
              <a:solidFill>
                <a:srgbClr val="895623"/>
              </a:solidFill>
              <a:latin typeface="Verdana" pitchFamily="34" charset="0"/>
            </a:endParaRPr>
          </a:p>
          <a:p>
            <a:pPr marL="0" indent="0" eaLnBrk="1" hangingPunct="1">
              <a:lnSpc>
                <a:spcPct val="0"/>
              </a:lnSpc>
              <a:buFontTx/>
              <a:buNone/>
            </a:pPr>
            <a:endParaRPr lang="en-US" sz="2000" b="1" dirty="0" smtClean="0">
              <a:solidFill>
                <a:srgbClr val="895623"/>
              </a:solidFill>
              <a:latin typeface="Verdana" pitchFamily="34"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2400" b="1" smtClean="0"/>
              <a:t>Scaling</a:t>
            </a:r>
          </a:p>
        </p:txBody>
      </p:sp>
      <p:sp>
        <p:nvSpPr>
          <p:cNvPr id="49155" name="Rectangle 3"/>
          <p:cNvSpPr>
            <a:spLocks noGrp="1" noChangeArrowheads="1"/>
          </p:cNvSpPr>
          <p:nvPr>
            <p:ph type="body" idx="1"/>
          </p:nvPr>
        </p:nvSpPr>
        <p:spPr>
          <a:xfrm>
            <a:off x="1062038" y="2135188"/>
            <a:ext cx="7769225" cy="5198346"/>
          </a:xfrm>
        </p:spPr>
        <p:txBody>
          <a:bodyPr>
            <a:spAutoFit/>
          </a:bodyPr>
          <a:lstStyle/>
          <a:p>
            <a:pPr marL="0" indent="0" eaLnBrk="1" hangingPunct="1">
              <a:lnSpc>
                <a:spcPct val="80000"/>
              </a:lnSpc>
              <a:buFontTx/>
              <a:buNone/>
            </a:pPr>
            <a:r>
              <a:rPr lang="en-US" sz="1800" b="1" dirty="0" smtClean="0">
                <a:solidFill>
                  <a:srgbClr val="895623"/>
                </a:solidFill>
                <a:latin typeface="Verdana" pitchFamily="34" charset="0"/>
              </a:rPr>
              <a:t>Chocolates and “The Chocolate War”</a:t>
            </a:r>
          </a:p>
          <a:p>
            <a:pPr marL="0" indent="0" eaLnBrk="1" hangingPunct="1">
              <a:lnSpc>
                <a:spcPct val="80000"/>
              </a:lnSpc>
              <a:buFontTx/>
              <a:buNone/>
            </a:pPr>
            <a:endParaRPr lang="en-US" sz="1800" b="1" dirty="0" smtClean="0">
              <a:solidFill>
                <a:srgbClr val="895623"/>
              </a:solidFill>
              <a:latin typeface="Verdana" pitchFamily="34" charset="0"/>
            </a:endParaRPr>
          </a:p>
          <a:p>
            <a:pPr marL="0" indent="0" eaLnBrk="1" hangingPunct="1">
              <a:lnSpc>
                <a:spcPct val="80000"/>
              </a:lnSpc>
              <a:buFontTx/>
              <a:buNone/>
            </a:pPr>
            <a:r>
              <a:rPr lang="en-US" sz="2800" b="1" dirty="0" smtClean="0">
                <a:solidFill>
                  <a:srgbClr val="895623"/>
                </a:solidFill>
                <a:latin typeface="Georgia" pitchFamily="18" charset="0"/>
              </a:rPr>
              <a:t>“</a:t>
            </a:r>
            <a:r>
              <a:rPr lang="en-US" sz="2800" b="1" dirty="0" smtClean="0">
                <a:solidFill>
                  <a:srgbClr val="895623"/>
                </a:solidFill>
              </a:rPr>
              <a:t>Even more exciting, I found several brands that market bars with identical recipes but the Cacao is from different plant varieties and/or from different parts of the world</a:t>
            </a:r>
            <a:r>
              <a:rPr lang="en-US" sz="2000" b="1" dirty="0" smtClean="0">
                <a:solidFill>
                  <a:srgbClr val="D69B80"/>
                </a:solidFill>
              </a:rPr>
              <a:t>. It is amazing to compare! Toward the end of my trip I saw several more of the series -- even Nestle has a series of three bars from three different countries!!! However, it contains the artificial flavor Vanillin, which is a silly thing to add to a bar for trying to compare Chocolate subtleties! The French brand </a:t>
            </a:r>
            <a:r>
              <a:rPr lang="en-US" sz="2000" b="1" i="1" dirty="0" err="1" smtClean="0">
                <a:solidFill>
                  <a:srgbClr val="D69B80"/>
                </a:solidFill>
              </a:rPr>
              <a:t>Chocolat</a:t>
            </a:r>
            <a:r>
              <a:rPr lang="en-US" sz="2000" b="1" i="1" dirty="0" smtClean="0">
                <a:solidFill>
                  <a:srgbClr val="D69B80"/>
                </a:solidFill>
              </a:rPr>
              <a:t> </a:t>
            </a:r>
            <a:r>
              <a:rPr lang="en-US" sz="2000" b="1" i="1" dirty="0" err="1" smtClean="0">
                <a:solidFill>
                  <a:srgbClr val="D69B80"/>
                </a:solidFill>
              </a:rPr>
              <a:t>Bonnat</a:t>
            </a:r>
            <a:r>
              <a:rPr lang="en-US" sz="2000" b="1" dirty="0" smtClean="0">
                <a:solidFill>
                  <a:srgbClr val="D69B80"/>
                </a:solidFill>
              </a:rPr>
              <a:t> was certainly the best of these. Their line of seven (now eight) 75% Cacao bars, each from a different part of the world is amazing: No Vanilla, no lecithin, just Chocolate and a little sugar. I cannot read the French on the label very well, but they do not appear to note which varieties each bar consists of. There was also a Spanish brand, </a:t>
            </a:r>
            <a:r>
              <a:rPr lang="en-US" sz="2000" b="1" i="1" dirty="0" err="1" smtClean="0">
                <a:solidFill>
                  <a:srgbClr val="D69B80"/>
                </a:solidFill>
              </a:rPr>
              <a:t>Chocovic</a:t>
            </a:r>
            <a:r>
              <a:rPr lang="en-US" sz="2000" b="1" dirty="0" smtClean="0">
                <a:solidFill>
                  <a:srgbClr val="D69B80"/>
                </a:solidFill>
              </a:rPr>
              <a:t>, of which I had only small tasters, that was from different varieties and was very good.</a:t>
            </a:r>
            <a:r>
              <a:rPr lang="en-US" sz="2000" b="1" dirty="0" smtClean="0">
                <a:solidFill>
                  <a:srgbClr val="D69B80"/>
                </a:solidFill>
                <a:latin typeface="Verdana" pitchFamily="34" charset="0"/>
              </a:rPr>
              <a:t>” . . .</a:t>
            </a:r>
          </a:p>
          <a:p>
            <a:pPr marL="0" indent="0" eaLnBrk="1" hangingPunct="1">
              <a:lnSpc>
                <a:spcPct val="30000"/>
              </a:lnSpc>
              <a:buFontTx/>
              <a:buNone/>
            </a:pPr>
            <a:endParaRPr lang="en-US" sz="2000" b="1" dirty="0" smtClean="0">
              <a:latin typeface="Verdana" pitchFamily="34" charset="0"/>
            </a:endParaRPr>
          </a:p>
          <a:p>
            <a:pPr marL="0" indent="0" eaLnBrk="1" hangingPunct="1">
              <a:lnSpc>
                <a:spcPct val="80000"/>
              </a:lnSpc>
              <a:buFontTx/>
              <a:buNone/>
            </a:pPr>
            <a:r>
              <a:rPr lang="en-US" sz="1400" b="1" dirty="0" smtClean="0">
                <a:latin typeface="Verdana" pitchFamily="34" charset="0"/>
              </a:rPr>
              <a:t>	</a:t>
            </a:r>
            <a:r>
              <a:rPr lang="en-US" sz="1400" b="1" dirty="0" smtClean="0">
                <a:latin typeface="Verdana" pitchFamily="34" charset="0"/>
                <a:hlinkClick r:id="rId2"/>
              </a:rPr>
              <a:t>http://www.mrkland.com/fun/xocoatl/bars.htm</a:t>
            </a:r>
            <a:endParaRPr lang="en-US" sz="1400" b="1" dirty="0" smtClean="0">
              <a:latin typeface="Verdana" pitchFamily="34" charset="0"/>
            </a:endParaRPr>
          </a:p>
          <a:p>
            <a:pPr marL="0" indent="0" eaLnBrk="1" hangingPunct="1">
              <a:lnSpc>
                <a:spcPct val="0"/>
              </a:lnSpc>
              <a:buFontTx/>
              <a:buNone/>
            </a:pPr>
            <a:endParaRPr lang="en-US" sz="20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2400" b="1" smtClean="0"/>
              <a:t>Scaling</a:t>
            </a:r>
          </a:p>
        </p:txBody>
      </p:sp>
      <p:sp>
        <p:nvSpPr>
          <p:cNvPr id="50179" name="Rectangle 3"/>
          <p:cNvSpPr>
            <a:spLocks noGrp="1" noChangeArrowheads="1"/>
          </p:cNvSpPr>
          <p:nvPr>
            <p:ph type="body" idx="1"/>
          </p:nvPr>
        </p:nvSpPr>
        <p:spPr>
          <a:xfrm>
            <a:off x="1062038" y="2135188"/>
            <a:ext cx="7769225" cy="4307782"/>
          </a:xfrm>
        </p:spPr>
        <p:txBody>
          <a:bodyPr>
            <a:spAutoFit/>
          </a:bodyPr>
          <a:lstStyle/>
          <a:p>
            <a:pPr marL="0" indent="0" eaLnBrk="1" hangingPunct="1">
              <a:lnSpc>
                <a:spcPct val="90000"/>
              </a:lnSpc>
              <a:buFontTx/>
              <a:buNone/>
            </a:pPr>
            <a:r>
              <a:rPr lang="en-US" sz="1800" b="1" dirty="0" smtClean="0">
                <a:solidFill>
                  <a:srgbClr val="895623"/>
                </a:solidFill>
                <a:latin typeface="Verdana" pitchFamily="34" charset="0"/>
              </a:rPr>
              <a:t>Chocolates and “The Chocolate War”</a:t>
            </a:r>
          </a:p>
          <a:p>
            <a:pPr marL="0" indent="0" eaLnBrk="1" hangingPunct="1">
              <a:lnSpc>
                <a:spcPct val="90000"/>
              </a:lnSpc>
              <a:buFontTx/>
              <a:buNone/>
            </a:pPr>
            <a:endParaRPr lang="en-US" sz="1800" b="1" dirty="0" smtClean="0">
              <a:solidFill>
                <a:srgbClr val="895623"/>
              </a:solidFill>
              <a:latin typeface="Verdana" pitchFamily="34" charset="0"/>
            </a:endParaRPr>
          </a:p>
          <a:p>
            <a:pPr marL="0" indent="0" eaLnBrk="1" hangingPunct="1">
              <a:lnSpc>
                <a:spcPct val="90000"/>
              </a:lnSpc>
              <a:buFontTx/>
              <a:buNone/>
            </a:pPr>
            <a:r>
              <a:rPr lang="en-US" sz="2400" b="1" dirty="0" smtClean="0">
                <a:solidFill>
                  <a:srgbClr val="895623"/>
                </a:solidFill>
                <a:latin typeface="Georgia" pitchFamily="18" charset="0"/>
              </a:rPr>
              <a:t>“</a:t>
            </a:r>
            <a:r>
              <a:rPr lang="en-US" sz="2400" b="1" dirty="0" smtClean="0">
                <a:solidFill>
                  <a:srgbClr val="895623"/>
                </a:solidFill>
              </a:rPr>
              <a:t>There are even a couple of US manufacturers! One, Chocolate made in Belgium and packaged in the US under the absolutely horrible brand name </a:t>
            </a:r>
            <a:r>
              <a:rPr lang="en-US" sz="2400" b="1" i="1" dirty="0" err="1" smtClean="0">
                <a:solidFill>
                  <a:srgbClr val="895623"/>
                </a:solidFill>
              </a:rPr>
              <a:t>ChocoLove</a:t>
            </a:r>
            <a:r>
              <a:rPr lang="en-US" sz="2400" b="1" dirty="0" smtClean="0">
                <a:solidFill>
                  <a:srgbClr val="895623"/>
                </a:solidFill>
              </a:rPr>
              <a:t> has different bars ranging from 25% </a:t>
            </a:r>
            <a:r>
              <a:rPr lang="en-US" sz="2400" b="1" i="1" dirty="0" smtClean="0">
                <a:solidFill>
                  <a:srgbClr val="895623"/>
                </a:solidFill>
              </a:rPr>
              <a:t>(the richest milk chocolate you will ever find)</a:t>
            </a:r>
            <a:r>
              <a:rPr lang="en-US" sz="2400" b="1" dirty="0" smtClean="0">
                <a:solidFill>
                  <a:srgbClr val="895623"/>
                </a:solidFill>
              </a:rPr>
              <a:t> to 77% (YUM!) (and also 100% baking Chocolate). Despite the awful name, the Chocolate is pretty good. They recently introduced a couple of Organic bars too, 61% &amp; 73%. </a:t>
            </a:r>
            <a:r>
              <a:rPr lang="en-US" sz="2400" b="1" dirty="0" err="1" smtClean="0">
                <a:solidFill>
                  <a:srgbClr val="895623"/>
                </a:solidFill>
              </a:rPr>
              <a:t>Sharfen</a:t>
            </a:r>
            <a:r>
              <a:rPr lang="en-US" sz="2400" b="1" dirty="0" smtClean="0">
                <a:solidFill>
                  <a:srgbClr val="895623"/>
                </a:solidFill>
              </a:rPr>
              <a:t>-Berger appears to actually make their 70% bars in the US. . . .</a:t>
            </a:r>
            <a:r>
              <a:rPr lang="en-US" sz="2400" b="1" dirty="0" smtClean="0">
                <a:solidFill>
                  <a:srgbClr val="895623"/>
                </a:solidFill>
                <a:latin typeface="Verdana" pitchFamily="34" charset="0"/>
              </a:rPr>
              <a:t>”</a:t>
            </a:r>
          </a:p>
          <a:p>
            <a:pPr marL="0" indent="0" eaLnBrk="1" hangingPunct="1">
              <a:lnSpc>
                <a:spcPct val="30000"/>
              </a:lnSpc>
              <a:buFontTx/>
              <a:buNone/>
            </a:pPr>
            <a:endParaRPr lang="en-US" sz="2400" b="1" dirty="0" smtClean="0">
              <a:latin typeface="Verdana" pitchFamily="34" charset="0"/>
            </a:endParaRPr>
          </a:p>
          <a:p>
            <a:pPr marL="0" indent="0" eaLnBrk="1" hangingPunct="1">
              <a:lnSpc>
                <a:spcPct val="9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2400" b="1" smtClean="0"/>
              <a:t>Scaling</a:t>
            </a:r>
          </a:p>
        </p:txBody>
      </p:sp>
      <p:sp>
        <p:nvSpPr>
          <p:cNvPr id="41987" name="Rectangle 3"/>
          <p:cNvSpPr>
            <a:spLocks noGrp="1" noChangeArrowheads="1"/>
          </p:cNvSpPr>
          <p:nvPr>
            <p:ph type="body" idx="1"/>
          </p:nvPr>
        </p:nvSpPr>
        <p:spPr>
          <a:xfrm>
            <a:off x="1062038" y="2135188"/>
            <a:ext cx="7769225" cy="4308475"/>
          </a:xfrm>
        </p:spPr>
        <p:txBody>
          <a:bodyPr>
            <a:spAutoFit/>
          </a:bodyPr>
          <a:lstStyle/>
          <a:p>
            <a:pPr marL="0" indent="0" eaLnBrk="1" hangingPunct="1">
              <a:lnSpc>
                <a:spcPct val="90000"/>
              </a:lnSpc>
              <a:buFontTx/>
              <a:buNone/>
              <a:defRPr/>
            </a:pPr>
            <a:r>
              <a:rPr lang="en-US" sz="1800" b="1" dirty="0" smtClean="0">
                <a:latin typeface="Verdana" pitchFamily="34" charset="0"/>
              </a:rPr>
              <a:t>Chocolates and “The Chocolate War”</a:t>
            </a:r>
          </a:p>
          <a:p>
            <a:pPr marL="0" indent="0" eaLnBrk="1" hangingPunct="1">
              <a:lnSpc>
                <a:spcPct val="90000"/>
              </a:lnSpc>
              <a:buFontTx/>
              <a:buNone/>
              <a:defRPr/>
            </a:pPr>
            <a:endParaRPr lang="en-US" sz="1800" b="1" dirty="0" smtClean="0">
              <a:latin typeface="Verdana" pitchFamily="34" charset="0"/>
            </a:endParaRPr>
          </a:p>
          <a:p>
            <a:pPr marL="0" indent="0" eaLnBrk="1" hangingPunct="1">
              <a:lnSpc>
                <a:spcPct val="90000"/>
              </a:lnSpc>
              <a:buFontTx/>
              <a:buNone/>
              <a:defRPr/>
            </a:pPr>
            <a:r>
              <a:rPr lang="en-US" sz="2800" b="1" dirty="0" smtClean="0">
                <a:solidFill>
                  <a:srgbClr val="895623"/>
                </a:solidFill>
                <a:latin typeface="Georgia" pitchFamily="18" charset="0"/>
              </a:rPr>
              <a:t>“</a:t>
            </a:r>
            <a:r>
              <a:rPr lang="en-US" sz="2800" b="1" dirty="0" smtClean="0">
                <a:solidFill>
                  <a:srgbClr val="895623"/>
                </a:solidFill>
              </a:rPr>
              <a:t>There are even a couple of US manufacturers! </a:t>
            </a:r>
            <a:r>
              <a:rPr lang="en-US" sz="2400" b="1" dirty="0" smtClean="0">
                <a:solidFill>
                  <a:srgbClr val="D69B80"/>
                </a:solidFill>
              </a:rPr>
              <a:t>One, Chocolate made in Belgium and packaged in the US under the absolutely horrible brand name </a:t>
            </a:r>
            <a:r>
              <a:rPr lang="en-US" sz="2400" b="1" i="1" dirty="0" err="1" smtClean="0">
                <a:solidFill>
                  <a:srgbClr val="D69B80"/>
                </a:solidFill>
              </a:rPr>
              <a:t>ChocoLove</a:t>
            </a:r>
            <a:r>
              <a:rPr lang="en-US" sz="2400" b="1" dirty="0" smtClean="0">
                <a:solidFill>
                  <a:srgbClr val="D69B80"/>
                </a:solidFill>
              </a:rPr>
              <a:t> has different bars ranging from 25% </a:t>
            </a:r>
            <a:r>
              <a:rPr lang="en-US" sz="2400" b="1" i="1" dirty="0" smtClean="0">
                <a:solidFill>
                  <a:srgbClr val="D69B80"/>
                </a:solidFill>
              </a:rPr>
              <a:t>(the richest milk chocolate you will ever find)</a:t>
            </a:r>
            <a:r>
              <a:rPr lang="en-US" sz="2400" b="1" dirty="0" smtClean="0">
                <a:solidFill>
                  <a:srgbClr val="D69B80"/>
                </a:solidFill>
              </a:rPr>
              <a:t> to 77% (YUM!) (and also 100% baking Chocolate). Despite the awful name, the Chocolate is pretty good. They recently introduced a couple of Organic bars too, 61% &amp; 73%. </a:t>
            </a:r>
            <a:r>
              <a:rPr lang="en-US" sz="2400" b="1" dirty="0" err="1" smtClean="0">
                <a:solidFill>
                  <a:srgbClr val="D69B80"/>
                </a:solidFill>
              </a:rPr>
              <a:t>Sharfen</a:t>
            </a:r>
            <a:r>
              <a:rPr lang="en-US" sz="2400" b="1" dirty="0" smtClean="0">
                <a:solidFill>
                  <a:srgbClr val="D69B80"/>
                </a:solidFill>
              </a:rPr>
              <a:t>-Berger appears to actually make their 70% bars in the US. …</a:t>
            </a:r>
            <a:r>
              <a:rPr lang="en-US" sz="2400" b="1" dirty="0" smtClean="0">
                <a:solidFill>
                  <a:srgbClr val="D69B80"/>
                </a:solidFill>
                <a:latin typeface="Verdana" pitchFamily="34" charset="0"/>
              </a:rPr>
              <a:t>”</a:t>
            </a:r>
          </a:p>
          <a:p>
            <a:pPr marL="0" indent="0" eaLnBrk="1" hangingPunct="1">
              <a:lnSpc>
                <a:spcPct val="30000"/>
              </a:lnSpc>
              <a:buFontTx/>
              <a:buNone/>
              <a:defRPr/>
            </a:pPr>
            <a:endParaRPr lang="en-US" sz="2400" b="1" dirty="0" smtClean="0">
              <a:solidFill>
                <a:schemeClr val="accent2">
                  <a:lumMod val="60000"/>
                  <a:lumOff val="40000"/>
                </a:schemeClr>
              </a:solidFill>
              <a:latin typeface="Verdana" pitchFamily="34" charset="0"/>
            </a:endParaRPr>
          </a:p>
          <a:p>
            <a:pPr marL="0" indent="0" eaLnBrk="1" hangingPunct="1">
              <a:lnSpc>
                <a:spcPct val="90000"/>
              </a:lnSpc>
              <a:buFontTx/>
              <a:buNone/>
              <a:defRPr/>
            </a:pPr>
            <a:r>
              <a:rPr lang="en-US" sz="1600" b="1" dirty="0" smtClean="0">
                <a:solidFill>
                  <a:schemeClr val="accent2">
                    <a:lumMod val="60000"/>
                    <a:lumOff val="40000"/>
                  </a:schemeClr>
                </a:solidFill>
                <a:latin typeface="Verdana" pitchFamily="34" charset="0"/>
              </a:rPr>
              <a:t>	</a:t>
            </a:r>
            <a:r>
              <a:rPr lang="en-US" sz="1600" b="1" dirty="0" smtClean="0">
                <a:solidFill>
                  <a:schemeClr val="accent2">
                    <a:lumMod val="60000"/>
                    <a:lumOff val="40000"/>
                  </a:schemeClr>
                </a:solidFill>
                <a:latin typeface="Verdana" pitchFamily="34" charset="0"/>
                <a:hlinkClick r:id="rId2"/>
              </a:rPr>
              <a:t>http://www.mrkland.com/fun/xocoatl/bars.htm</a:t>
            </a:r>
            <a:endParaRPr lang="en-US" sz="1600" b="1" dirty="0" smtClean="0">
              <a:solidFill>
                <a:schemeClr val="accent2">
                  <a:lumMod val="60000"/>
                  <a:lumOff val="40000"/>
                </a:schemeClr>
              </a:solidFill>
              <a:latin typeface="Verdana" pitchFamily="34" charset="0"/>
            </a:endParaRPr>
          </a:p>
          <a:p>
            <a:pPr marL="0" indent="0" eaLnBrk="1" hangingPunct="1">
              <a:lnSpc>
                <a:spcPct val="0"/>
              </a:lnSpc>
              <a:buFontTx/>
              <a:buNone/>
              <a:defRPr/>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2400" b="1" smtClean="0"/>
              <a:t>Scaling</a:t>
            </a:r>
          </a:p>
        </p:txBody>
      </p:sp>
      <p:sp>
        <p:nvSpPr>
          <p:cNvPr id="52227" name="Rectangle 3"/>
          <p:cNvSpPr>
            <a:spLocks noGrp="1" noChangeArrowheads="1"/>
          </p:cNvSpPr>
          <p:nvPr>
            <p:ph type="body" idx="1"/>
          </p:nvPr>
        </p:nvSpPr>
        <p:spPr>
          <a:xfrm>
            <a:off x="1062038" y="2135188"/>
            <a:ext cx="7769225" cy="4398768"/>
          </a:xfrm>
        </p:spPr>
        <p:txBody>
          <a:bodyPr>
            <a:spAutoFit/>
          </a:bodyPr>
          <a:lstStyle/>
          <a:p>
            <a:pPr marL="0" indent="0" eaLnBrk="1" hangingPunct="1">
              <a:lnSpc>
                <a:spcPct val="90000"/>
              </a:lnSpc>
              <a:buFontTx/>
              <a:buNone/>
            </a:pPr>
            <a:r>
              <a:rPr lang="en-US" sz="1800" b="1" dirty="0" smtClean="0">
                <a:solidFill>
                  <a:srgbClr val="895623"/>
                </a:solidFill>
                <a:latin typeface="Verdana" pitchFamily="34" charset="0"/>
              </a:rPr>
              <a:t>Chocolates and “The Chocolate War”</a:t>
            </a:r>
          </a:p>
          <a:p>
            <a:pPr marL="0" indent="0" eaLnBrk="1" hangingPunct="1">
              <a:lnSpc>
                <a:spcPct val="90000"/>
              </a:lnSpc>
              <a:buFontTx/>
              <a:buNone/>
            </a:pPr>
            <a:endParaRPr lang="en-US" sz="1800" b="1" dirty="0" smtClean="0">
              <a:latin typeface="Verdana" pitchFamily="34" charset="0"/>
            </a:endParaRPr>
          </a:p>
          <a:p>
            <a:pPr marL="0" indent="0" eaLnBrk="1" hangingPunct="1">
              <a:lnSpc>
                <a:spcPct val="90000"/>
              </a:lnSpc>
              <a:buFontTx/>
              <a:buNone/>
            </a:pPr>
            <a:r>
              <a:rPr lang="en-US" sz="2000" b="1" dirty="0" smtClean="0">
                <a:solidFill>
                  <a:srgbClr val="D69B80"/>
                </a:solidFill>
                <a:latin typeface="Georgia" pitchFamily="18" charset="0"/>
              </a:rPr>
              <a:t>“</a:t>
            </a:r>
            <a:r>
              <a:rPr lang="en-US" sz="2000" b="1" dirty="0" smtClean="0">
                <a:solidFill>
                  <a:srgbClr val="D69B80"/>
                </a:solidFill>
              </a:rPr>
              <a:t>Between late 2000 and mid 2001 it was fairly difficult to find pure bars here in Seattle, but things are changing very fast. In April of 2003 I did a couple of tastings with about 20 of the best bars in the world. As recently as November of 2001 I could not have purchased ANY of those bars here in Seattle, and yet now I am able to get ALL of them here! </a:t>
            </a:r>
            <a:r>
              <a:rPr lang="en-US" sz="2800" b="1" dirty="0" smtClean="0">
                <a:solidFill>
                  <a:srgbClr val="895623"/>
                </a:solidFill>
              </a:rPr>
              <a:t>Pure bars are becoming almost COMMON -- the important talent is now determining the best pure bars, not just finding any!</a:t>
            </a:r>
            <a:r>
              <a:rPr lang="en-US" sz="2800" dirty="0" smtClean="0">
                <a:solidFill>
                  <a:srgbClr val="895623"/>
                </a:solidFill>
              </a:rPr>
              <a:t> </a:t>
            </a:r>
            <a:r>
              <a:rPr lang="en-US" sz="2800" b="1" dirty="0" smtClean="0">
                <a:solidFill>
                  <a:srgbClr val="895623"/>
                </a:solidFill>
                <a:latin typeface="Verdana" pitchFamily="34" charset="0"/>
              </a:rPr>
              <a:t>”  . . .</a:t>
            </a:r>
            <a:endParaRPr lang="en-US" sz="2400" b="1" dirty="0" smtClean="0">
              <a:solidFill>
                <a:srgbClr val="895623"/>
              </a:solidFill>
              <a:latin typeface="Verdana" pitchFamily="34" charset="0"/>
            </a:endParaRPr>
          </a:p>
          <a:p>
            <a:pPr marL="0" indent="0" eaLnBrk="1" hangingPunct="1">
              <a:lnSpc>
                <a:spcPct val="90000"/>
              </a:lnSpc>
              <a:buFontTx/>
              <a:buNone/>
            </a:pPr>
            <a:endParaRPr lang="en-US" sz="2400" b="1" dirty="0" smtClean="0">
              <a:latin typeface="Verdana" pitchFamily="34" charset="0"/>
            </a:endParaRPr>
          </a:p>
          <a:p>
            <a:pPr marL="0" indent="0" eaLnBrk="1" hangingPunct="1">
              <a:lnSpc>
                <a:spcPct val="90000"/>
              </a:lnSpc>
              <a:buFontTx/>
              <a:buNone/>
            </a:pPr>
            <a:r>
              <a:rPr lang="en-US" sz="1600" b="1" dirty="0" smtClean="0">
                <a:latin typeface="Verdana" pitchFamily="34" charset="0"/>
              </a:rPr>
              <a:t>	</a:t>
            </a:r>
            <a:r>
              <a:rPr lang="en-US" sz="1600" b="1" dirty="0" smtClean="0">
                <a:latin typeface="Verdana" pitchFamily="34" charset="0"/>
                <a:hlinkClick r:id="rId2"/>
              </a:rPr>
              <a:t>http://www.mrkland.com/fun/xocoatl/bars.htm</a:t>
            </a:r>
            <a:endParaRPr lang="en-US" sz="1600" b="1" dirty="0" smtClean="0">
              <a:latin typeface="Verdana" pitchFamily="34" charset="0"/>
            </a:endParaRPr>
          </a:p>
          <a:p>
            <a:pPr marL="0" indent="0" eaLnBrk="1" hangingPunct="1">
              <a:lnSpc>
                <a:spcPct val="0"/>
              </a:lnSpc>
              <a:buFontTx/>
              <a:buNone/>
            </a:pPr>
            <a:endParaRPr lang="en-US" sz="2400" b="1"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2400" b="1" smtClean="0"/>
              <a:t>Scaling</a:t>
            </a:r>
          </a:p>
        </p:txBody>
      </p:sp>
      <p:sp>
        <p:nvSpPr>
          <p:cNvPr id="53251" name="Rectangle 3"/>
          <p:cNvSpPr>
            <a:spLocks noGrp="1" noChangeArrowheads="1"/>
          </p:cNvSpPr>
          <p:nvPr>
            <p:ph type="body" idx="1"/>
          </p:nvPr>
        </p:nvSpPr>
        <p:spPr>
          <a:xfrm>
            <a:off x="1062038" y="2135188"/>
            <a:ext cx="7769225" cy="4598182"/>
          </a:xfrm>
        </p:spPr>
        <p:txBody>
          <a:bodyPr>
            <a:spAutoFit/>
          </a:bodyPr>
          <a:lstStyle/>
          <a:p>
            <a:pPr marL="0" indent="0" eaLnBrk="1" hangingPunct="1">
              <a:lnSpc>
                <a:spcPct val="90000"/>
              </a:lnSpc>
              <a:buFontTx/>
              <a:buNone/>
            </a:pPr>
            <a:r>
              <a:rPr lang="en-US" sz="1800" b="1" dirty="0" smtClean="0">
                <a:solidFill>
                  <a:srgbClr val="895623"/>
                </a:solidFill>
                <a:latin typeface="Verdana" pitchFamily="34" charset="0"/>
              </a:rPr>
              <a:t>Chocolates and “The Chocolate War”</a:t>
            </a:r>
          </a:p>
          <a:p>
            <a:pPr marL="0" indent="0" eaLnBrk="1" hangingPunct="1">
              <a:lnSpc>
                <a:spcPct val="90000"/>
              </a:lnSpc>
              <a:buFontTx/>
              <a:buNone/>
            </a:pPr>
            <a:endParaRPr lang="en-US" sz="2400" b="1" dirty="0" smtClean="0">
              <a:latin typeface="Verdana" pitchFamily="34" charset="0"/>
            </a:endParaRPr>
          </a:p>
          <a:p>
            <a:pPr marL="0" indent="0" eaLnBrk="1" hangingPunct="1">
              <a:lnSpc>
                <a:spcPct val="90000"/>
              </a:lnSpc>
              <a:buFontTx/>
              <a:buNone/>
            </a:pPr>
            <a:r>
              <a:rPr lang="en-US" sz="3600" b="1" dirty="0" smtClean="0">
                <a:solidFill>
                  <a:srgbClr val="895623"/>
                </a:solidFill>
                <a:latin typeface="Georgia" pitchFamily="18" charset="0"/>
              </a:rPr>
              <a:t>“</a:t>
            </a:r>
            <a:r>
              <a:rPr lang="en-US" sz="3600" b="1" i="1" dirty="0" smtClean="0">
                <a:solidFill>
                  <a:srgbClr val="895623"/>
                </a:solidFill>
              </a:rPr>
              <a:t>I will not buy any bar with less than 70% Cacao</a:t>
            </a:r>
            <a:r>
              <a:rPr lang="en-US" sz="3600" b="1" dirty="0" smtClean="0">
                <a:solidFill>
                  <a:srgbClr val="895623"/>
                </a:solidFill>
              </a:rPr>
              <a:t>, and generally will not eat any Chocolate that is less than 60% -- I just don't like it.</a:t>
            </a:r>
            <a:r>
              <a:rPr lang="en-US" sz="3600" b="1" dirty="0" smtClean="0">
                <a:solidFill>
                  <a:srgbClr val="895623"/>
                </a:solidFill>
                <a:latin typeface="Verdana" pitchFamily="34" charset="0"/>
              </a:rPr>
              <a:t>”</a:t>
            </a:r>
          </a:p>
          <a:p>
            <a:pPr marL="0" indent="0" eaLnBrk="1" hangingPunct="1">
              <a:lnSpc>
                <a:spcPct val="30000"/>
              </a:lnSpc>
              <a:buFontTx/>
              <a:buNone/>
            </a:pPr>
            <a:endParaRPr lang="en-US" b="1" dirty="0" smtClean="0">
              <a:latin typeface="Verdana" pitchFamily="34" charset="0"/>
            </a:endParaRPr>
          </a:p>
          <a:p>
            <a:pPr marL="0" indent="0" eaLnBrk="1" hangingPunct="1">
              <a:lnSpc>
                <a:spcPct val="90000"/>
              </a:lnSpc>
              <a:buFontTx/>
              <a:buNone/>
            </a:pPr>
            <a:r>
              <a:rPr lang="en-US" sz="1600" dirty="0" smtClean="0">
                <a:latin typeface="Arial" charset="0"/>
                <a:hlinkClick r:id="rId2"/>
              </a:rPr>
              <a:t>Mark’s entire list</a:t>
            </a:r>
            <a:endParaRPr lang="en-US" sz="1600" dirty="0" smtClean="0">
              <a:latin typeface="Arial" charset="0"/>
            </a:endParaRPr>
          </a:p>
          <a:p>
            <a:pPr marL="0" indent="0" eaLnBrk="1" hangingPunct="1">
              <a:lnSpc>
                <a:spcPct val="90000"/>
              </a:lnSpc>
              <a:buFontTx/>
              <a:buNone/>
            </a:pPr>
            <a:r>
              <a:rPr lang="en-US" sz="1600" dirty="0" err="1" smtClean="0">
                <a:latin typeface="Arial" charset="0"/>
                <a:hlinkClick r:id="rId3"/>
              </a:rPr>
              <a:t>mrk.'s</a:t>
            </a:r>
            <a:r>
              <a:rPr lang="en-US" sz="1600" dirty="0" smtClean="0">
                <a:latin typeface="Arial" charset="0"/>
                <a:hlinkClick r:id="rId3"/>
              </a:rPr>
              <a:t> Chocolate site</a:t>
            </a:r>
            <a:r>
              <a:rPr lang="en-US" sz="1600" dirty="0" smtClean="0">
                <a:latin typeface="Arial" charset="0"/>
              </a:rPr>
              <a:t/>
            </a:r>
            <a:br>
              <a:rPr lang="en-US" sz="1600" dirty="0" smtClean="0">
                <a:latin typeface="Arial" charset="0"/>
              </a:rPr>
            </a:br>
            <a:r>
              <a:rPr lang="en-US" sz="1600" dirty="0" smtClean="0">
                <a:latin typeface="Arial" charset="0"/>
                <a:hlinkClick r:id="rId3"/>
              </a:rPr>
              <a:t>http://www.mrkland.com/fun/xocoatl/#SEL</a:t>
            </a:r>
            <a:endParaRPr lang="en-US" sz="1600" dirty="0" smtClean="0">
              <a:latin typeface="Arial" charset="0"/>
            </a:endParaRPr>
          </a:p>
          <a:p>
            <a:pPr marL="0" indent="0" eaLnBrk="1" hangingPunct="1">
              <a:lnSpc>
                <a:spcPct val="90000"/>
              </a:lnSpc>
              <a:buFontTx/>
              <a:buNone/>
            </a:pPr>
            <a:endParaRPr lang="en-US" sz="1600" dirty="0" smtClean="0">
              <a:latin typeface="Arial" charset="0"/>
            </a:endParaRPr>
          </a:p>
          <a:p>
            <a:pPr marL="0" indent="0" algn="ctr" eaLnBrk="1" hangingPunct="1">
              <a:lnSpc>
                <a:spcPct val="90000"/>
              </a:lnSpc>
              <a:buFontTx/>
              <a:buNone/>
            </a:pPr>
            <a:r>
              <a:rPr lang="en-US" sz="1600" dirty="0" smtClean="0">
                <a:solidFill>
                  <a:srgbClr val="895623"/>
                </a:solidFill>
              </a:rPr>
              <a:t>Real Chocolate Bars</a:t>
            </a:r>
            <a:r>
              <a:rPr lang="en-US" sz="1600" dirty="0" smtClean="0">
                <a:latin typeface="Verdana" pitchFamily="34" charset="0"/>
              </a:rPr>
              <a:t>	</a:t>
            </a:r>
          </a:p>
          <a:p>
            <a:pPr marL="0" indent="0" algn="ctr" eaLnBrk="1" hangingPunct="1">
              <a:lnSpc>
                <a:spcPct val="90000"/>
              </a:lnSpc>
              <a:buFontTx/>
              <a:buNone/>
            </a:pPr>
            <a:r>
              <a:rPr lang="en-US" sz="1200" dirty="0" smtClean="0">
                <a:latin typeface="Verdana" pitchFamily="34" charset="0"/>
                <a:hlinkClick r:id="rId4"/>
              </a:rPr>
              <a:t>http://www.mrkland.com/fun/xocoatl/bars.htm</a:t>
            </a:r>
            <a:r>
              <a:rPr lang="en-US" sz="1200" dirty="0" smtClean="0">
                <a:latin typeface="Verdana" pitchFamily="34" charset="0"/>
              </a:rPr>
              <a:t> </a:t>
            </a:r>
            <a:r>
              <a:rPr lang="en-US" sz="1200" dirty="0" smtClean="0">
                <a:latin typeface="Verdana" pitchFamily="34" charset="0"/>
                <a:hlinkClick r:id="rId5"/>
              </a:rPr>
              <a:t>www.xocoatl.org/bars.htm</a:t>
            </a:r>
            <a:r>
              <a:rPr lang="en-US" sz="1200" dirty="0" smtClean="0">
                <a:latin typeface="Verdana" pitchFamily="34" charset="0"/>
              </a:rPr>
              <a:t> </a:t>
            </a:r>
            <a:endParaRPr lang="en-US" sz="1800" dirty="0" smtClean="0">
              <a:latin typeface="Verdana"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2400" b="1" smtClean="0"/>
              <a:t>Scaling</a:t>
            </a:r>
          </a:p>
        </p:txBody>
      </p:sp>
      <p:pic>
        <p:nvPicPr>
          <p:cNvPr id="54275" name="Picture 2"/>
          <p:cNvPicPr>
            <a:picLocks noChangeAspect="1" noChangeArrowheads="1"/>
          </p:cNvPicPr>
          <p:nvPr/>
        </p:nvPicPr>
        <p:blipFill>
          <a:blip r:embed="rId2" cstate="print"/>
          <a:srcRect/>
          <a:stretch>
            <a:fillRect/>
          </a:stretch>
        </p:blipFill>
        <p:spPr bwMode="auto">
          <a:xfrm>
            <a:off x="923925" y="1858963"/>
            <a:ext cx="7886700" cy="4846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show="0">
  <p:cSld>
    <p:bg>
      <p:bgPr>
        <a:solidFill>
          <a:srgbClr val="92D050"/>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357676" y="6337887"/>
            <a:ext cx="413896" cy="276999"/>
          </a:xfrm>
          <a:prstGeom prst="rect">
            <a:avLst/>
          </a:prstGeom>
          <a:noFill/>
          <a:ln w="9525">
            <a:noFill/>
            <a:miter lim="800000"/>
            <a:headEnd/>
            <a:tailEnd/>
          </a:ln>
        </p:spPr>
        <p:txBody>
          <a:bodyPr wrap="none">
            <a:spAutoFit/>
          </a:bodyPr>
          <a:lstStyle/>
          <a:p>
            <a:r>
              <a:rPr lang="en-US" b="0" dirty="0" smtClean="0">
                <a:solidFill>
                  <a:srgbClr val="FFFFFF"/>
                </a:solidFill>
                <a:latin typeface="Arial" charset="0"/>
                <a:hlinkClick r:id="rId3"/>
              </a:rPr>
              <a:t>link</a:t>
            </a:r>
            <a:endParaRPr lang="en-US" b="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2400" b="1" smtClean="0"/>
              <a:t>Scaling</a:t>
            </a:r>
          </a:p>
        </p:txBody>
      </p:sp>
      <p:sp>
        <p:nvSpPr>
          <p:cNvPr id="55299" name="Rectangle 4"/>
          <p:cNvSpPr>
            <a:spLocks noGrp="1" noChangeArrowheads="1"/>
          </p:cNvSpPr>
          <p:nvPr>
            <p:ph type="body" idx="1"/>
          </p:nvPr>
        </p:nvSpPr>
        <p:spPr/>
        <p:txBody>
          <a:bodyPr/>
          <a:lstStyle/>
          <a:p>
            <a:pPr eaLnBrk="1" hangingPunct="1"/>
            <a:endParaRPr lang="en-US" sz="2400" b="1" dirty="0" smtClean="0"/>
          </a:p>
          <a:p>
            <a:pPr eaLnBrk="1" hangingPunct="1"/>
            <a:r>
              <a:rPr lang="en-US" sz="2400" b="1" dirty="0" smtClean="0">
                <a:hlinkClick r:id="rId2"/>
              </a:rPr>
              <a:t>Chocolate Wars</a:t>
            </a:r>
            <a:r>
              <a:rPr lang="en-US" dirty="0" smtClean="0"/>
              <a:t> </a:t>
            </a:r>
            <a:r>
              <a:rPr lang="en-US" sz="2000" dirty="0" smtClean="0"/>
              <a:t>12/1/02</a:t>
            </a:r>
          </a:p>
          <a:p>
            <a:pPr eaLnBrk="1" hangingPunct="1"/>
            <a:endParaRPr lang="en-US" sz="2000" dirty="0" smtClean="0"/>
          </a:p>
          <a:p>
            <a:pPr eaLnBrk="1" hangingPunct="1"/>
            <a:r>
              <a:rPr lang="en-US" sz="2400" b="1" dirty="0" smtClean="0">
                <a:hlinkClick r:id="rId3"/>
              </a:rPr>
              <a:t>Guardian Unlimited | The Guardian | Chocolate war over after 30 years</a:t>
            </a:r>
            <a:endParaRPr lang="en-US" sz="2400" b="1" dirty="0" smtClean="0"/>
          </a:p>
          <a:p>
            <a:pPr lvl="1" eaLnBrk="1" hangingPunct="1"/>
            <a:r>
              <a:rPr lang="en-US" sz="1000" dirty="0" smtClean="0"/>
              <a:t>&lt;</a:t>
            </a:r>
            <a:r>
              <a:rPr lang="en-US" sz="1000" dirty="0" smtClean="0">
                <a:hlinkClick r:id="rId3"/>
              </a:rPr>
              <a:t>http://www.guardian.co.uk/uk_news/story/0,3604,876445,00.html</a:t>
            </a:r>
            <a:r>
              <a:rPr lang="en-US" sz="1000" dirty="0" smtClean="0"/>
              <a:t>&gt; </a:t>
            </a:r>
          </a:p>
          <a:p>
            <a:pPr lvl="1" eaLnBrk="1" hangingPunct="1"/>
            <a:endParaRPr lang="en-US" sz="1000" dirty="0" smtClean="0"/>
          </a:p>
          <a:p>
            <a:pPr lvl="1" eaLnBrk="1" hangingPunct="1"/>
            <a:endParaRPr lang="en-US" sz="1000" dirty="0" smtClean="0"/>
          </a:p>
          <a:p>
            <a:pPr eaLnBrk="1" hangingPunct="1"/>
            <a:r>
              <a:rPr lang="en-US" sz="2400" b="1" dirty="0" smtClean="0">
                <a:solidFill>
                  <a:srgbClr val="895623"/>
                </a:solidFill>
                <a:hlinkClick r:id="rId4"/>
              </a:rPr>
              <a:t>Big Chocolate - Wikipedia, the free encyclopedia</a:t>
            </a:r>
            <a:endParaRPr lang="en-US" sz="2400" b="1" dirty="0" smtClean="0">
              <a:solidFill>
                <a:srgbClr val="895623"/>
              </a:solidFill>
            </a:endParaRPr>
          </a:p>
          <a:p>
            <a:pPr lvl="1" eaLnBrk="1" hangingPunct="1"/>
            <a:r>
              <a:rPr lang="en-US" sz="1200" b="1" dirty="0" smtClean="0">
                <a:solidFill>
                  <a:srgbClr val="895623"/>
                </a:solidFill>
                <a:hlinkClick r:id="rId4"/>
              </a:rPr>
              <a:t>http://en.wikipedia.org/wiki/Big_Chocolate</a:t>
            </a:r>
            <a:endParaRPr lang="en-US" sz="1200" b="1" dirty="0" smtClean="0">
              <a:solidFill>
                <a:srgbClr val="895623"/>
              </a:solidFill>
            </a:endParaRPr>
          </a:p>
          <a:p>
            <a:pPr eaLnBrk="1" hangingPunct="1"/>
            <a:endParaRPr lang="en-US" sz="1400" b="1" dirty="0" smtClean="0"/>
          </a:p>
          <a:p>
            <a:pPr eaLnBrk="1" hangingPunct="1"/>
            <a:endParaRPr lang="en-US" sz="1200" dirty="0" smtClean="0"/>
          </a:p>
          <a:p>
            <a:pPr eaLnBrk="1" hangingPunct="1"/>
            <a:endParaRPr lang="en-US" sz="1200" dirty="0"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951038" y="6521450"/>
            <a:ext cx="5243512" cy="336550"/>
          </a:xfrm>
          <a:prstGeom prst="rect">
            <a:avLst/>
          </a:prstGeom>
          <a:noFill/>
          <a:ln w="9525">
            <a:noFill/>
            <a:miter lim="800000"/>
            <a:headEnd/>
            <a:tailEnd/>
          </a:ln>
        </p:spPr>
        <p:txBody>
          <a:bodyPr wrap="none">
            <a:spAutoFit/>
          </a:bodyPr>
          <a:lstStyle/>
          <a:p>
            <a:r>
              <a:rPr lang="en-US" sz="1600" b="0">
                <a:solidFill>
                  <a:schemeClr val="bg1"/>
                </a:solidFill>
                <a:hlinkClick r:id="rId3"/>
              </a:rPr>
              <a:t>http://www.mrkland.com/fun/xocoatl/barlist.htm</a:t>
            </a:r>
            <a:endParaRPr lang="en-US" sz="1600" b="0">
              <a:solidFill>
                <a:schemeClr val="bg1"/>
              </a:solidFill>
            </a:endParaRPr>
          </a:p>
        </p:txBody>
      </p:sp>
      <p:sp>
        <p:nvSpPr>
          <p:cNvPr id="56323" name="Rectangle 3"/>
          <p:cNvSpPr>
            <a:spLocks noChangeArrowheads="1"/>
          </p:cNvSpPr>
          <p:nvPr/>
        </p:nvSpPr>
        <p:spPr bwMode="auto">
          <a:xfrm>
            <a:off x="1371600" y="1155700"/>
            <a:ext cx="6438900" cy="4483100"/>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“Anything can be called </a:t>
            </a:r>
            <a:r>
              <a:rPr lang="en-US" sz="4000" i="1">
                <a:solidFill>
                  <a:schemeClr val="bg1"/>
                </a:solidFill>
                <a:latin typeface="Georgia" pitchFamily="18" charset="0"/>
              </a:rPr>
              <a:t>Chocolate</a:t>
            </a:r>
            <a:r>
              <a:rPr lang="en-US" sz="4000">
                <a:solidFill>
                  <a:schemeClr val="bg1"/>
                </a:solidFill>
                <a:latin typeface="Georgia" pitchFamily="18" charset="0"/>
              </a:rPr>
              <a:t> in the EU, as long as it contains at least 1% Chocolate. </a:t>
            </a:r>
          </a:p>
          <a:p>
            <a:pPr>
              <a:lnSpc>
                <a:spcPct val="120000"/>
              </a:lnSpc>
              <a:spcBef>
                <a:spcPct val="0"/>
              </a:spcBef>
            </a:pPr>
            <a:r>
              <a:rPr lang="en-US" sz="4000">
                <a:solidFill>
                  <a:schemeClr val="bg1"/>
                </a:solidFill>
                <a:latin typeface="Georgia" pitchFamily="18" charset="0"/>
              </a:rPr>
              <a:t>In the USA the FDA minimum is 10%.”</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0">
  <p:cSld>
    <p:bg>
      <p:bgPr>
        <a:solidFill>
          <a:srgbClr val="895623"/>
        </a:solidFill>
        <a:effectLst/>
      </p:bgPr>
    </p:bg>
    <p:spTree>
      <p:nvGrpSpPr>
        <p:cNvPr id="1" name=""/>
        <p:cNvGrpSpPr/>
        <p:nvPr/>
      </p:nvGrpSpPr>
      <p:grpSpPr>
        <a:xfrm>
          <a:off x="0" y="0"/>
          <a:ext cx="0" cy="0"/>
          <a:chOff x="0" y="0"/>
          <a:chExt cx="0" cy="0"/>
        </a:xfrm>
      </p:grpSpPr>
      <p:sp>
        <p:nvSpPr>
          <p:cNvPr id="5" name="Cross 4"/>
          <p:cNvSpPr/>
          <p:nvPr/>
        </p:nvSpPr>
        <p:spPr bwMode="auto">
          <a:xfrm>
            <a:off x="6096000" y="4495800"/>
            <a:ext cx="914400" cy="914400"/>
          </a:xfrm>
          <a:prstGeom prst="plus">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1" name="7-Point Star 10"/>
          <p:cNvSpPr/>
          <p:nvPr/>
        </p:nvSpPr>
        <p:spPr bwMode="auto">
          <a:xfrm>
            <a:off x="57912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2" name="7-Point Star 11"/>
          <p:cNvSpPr/>
          <p:nvPr/>
        </p:nvSpPr>
        <p:spPr bwMode="auto">
          <a:xfrm>
            <a:off x="6096000" y="4724400"/>
            <a:ext cx="914400" cy="914400"/>
          </a:xfrm>
          <a:prstGeom prst="star7">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0" name="Oval 9"/>
          <p:cNvSpPr/>
          <p:nvPr/>
        </p:nvSpPr>
        <p:spPr bwMode="auto">
          <a:xfrm>
            <a:off x="2438400" y="4114800"/>
            <a:ext cx="1600200" cy="12192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sp>
        <p:nvSpPr>
          <p:cNvPr id="14" name="Oval 13"/>
          <p:cNvSpPr/>
          <p:nvPr/>
        </p:nvSpPr>
        <p:spPr bwMode="auto">
          <a:xfrm>
            <a:off x="3124200" y="4876800"/>
            <a:ext cx="914400" cy="914400"/>
          </a:xfrm>
          <a:prstGeom prst="ellipse">
            <a:avLst/>
          </a:prstGeom>
          <a:noFill/>
          <a:ln w="9525">
            <a:noFill/>
            <a:miter lim="800000"/>
            <a:headEnd/>
            <a:tailEnd/>
          </a:ln>
        </p:spPr>
        <p:txBody>
          <a:bodyPr rtlCol="0" anchor="ctr">
            <a:spAutoFit/>
          </a:bodyPr>
          <a:lstStyle/>
          <a:p>
            <a:pPr marL="231775" indent="-231775" algn="l">
              <a:lnSpc>
                <a:spcPct val="120000"/>
              </a:lnSpc>
              <a:spcBef>
                <a:spcPct val="0"/>
              </a:spcBef>
              <a:buFont typeface="Arial" charset="0"/>
              <a:buChar char="•"/>
              <a:tabLst>
                <a:tab pos="231775" algn="l"/>
              </a:tabLst>
            </a:pPr>
            <a:endParaRPr lang="en-US" sz="2400" dirty="0">
              <a:solidFill>
                <a:srgbClr val="FFFFFF"/>
              </a:solidFill>
            </a:endParaRPr>
          </a:p>
        </p:txBody>
      </p:sp>
      <p:pic>
        <p:nvPicPr>
          <p:cNvPr id="10243" name="Picture 3"/>
          <p:cNvPicPr>
            <a:picLocks noChangeAspect="1" noChangeArrowheads="1"/>
          </p:cNvPicPr>
          <p:nvPr/>
        </p:nvPicPr>
        <p:blipFill>
          <a:blip r:embed="rId3" cstate="print"/>
          <a:srcRect/>
          <a:stretch>
            <a:fillRect/>
          </a:stretch>
        </p:blipFill>
        <p:spPr bwMode="auto">
          <a:xfrm>
            <a:off x="854361" y="457200"/>
            <a:ext cx="7451439" cy="5943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Belgium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3" cstate="print"/>
          <a:srcRect/>
          <a:stretch>
            <a:fillRect/>
          </a:stretch>
        </p:blipFill>
        <p:spPr bwMode="auto">
          <a:xfrm>
            <a:off x="2162175" y="2286000"/>
            <a:ext cx="4819650" cy="2286000"/>
          </a:xfrm>
          <a:prstGeom prst="rect">
            <a:avLst/>
          </a:prstGeom>
          <a:noFill/>
          <a:ln w="9525">
            <a:noFill/>
            <a:miter lim="800000"/>
            <a:headEnd/>
            <a:tailEnd/>
          </a:ln>
        </p:spPr>
      </p:pic>
      <p:sp>
        <p:nvSpPr>
          <p:cNvPr id="58371" name="Rectangle 5"/>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600" dirty="0" err="1">
                <a:solidFill>
                  <a:srgbClr val="895623"/>
                </a:solidFill>
              </a:rPr>
              <a:t>Dolfin</a:t>
            </a:r>
            <a:r>
              <a:rPr lang="en-US" sz="1600" dirty="0">
                <a:solidFill>
                  <a:srgbClr val="895623"/>
                </a:solidFill>
              </a:rPr>
              <a:t> </a:t>
            </a:r>
            <a:r>
              <a:rPr lang="en-US" sz="1600" dirty="0" err="1">
                <a:solidFill>
                  <a:srgbClr val="895623"/>
                </a:solidFill>
              </a:rPr>
              <a:t>Chocolat</a:t>
            </a:r>
            <a:r>
              <a:rPr lang="en-US" sz="1600" dirty="0">
                <a:solidFill>
                  <a:srgbClr val="895623"/>
                </a:solidFill>
              </a:rPr>
              <a:t> Noir 88% De Cacao</a:t>
            </a:r>
          </a:p>
          <a:p>
            <a:pPr>
              <a:spcBef>
                <a:spcPct val="50000"/>
              </a:spcBef>
            </a:pPr>
            <a:r>
              <a:rPr lang="en-US" sz="1600" b="0" dirty="0" err="1">
                <a:solidFill>
                  <a:srgbClr val="895623"/>
                </a:solidFill>
              </a:rPr>
              <a:t>Dolfin's</a:t>
            </a:r>
            <a:r>
              <a:rPr lang="en-US" sz="1600" b="0" dirty="0">
                <a:solidFill>
                  <a:srgbClr val="895623"/>
                </a:solidFill>
              </a:rPr>
              <a:t> darkest Belgian chocolate bar</a:t>
            </a:r>
          </a:p>
          <a:p>
            <a:pPr>
              <a:spcBef>
                <a:spcPct val="50000"/>
              </a:spcBef>
            </a:pPr>
            <a:r>
              <a:rPr lang="en-US" sz="1600" b="0" dirty="0">
                <a:solidFill>
                  <a:srgbClr val="895623"/>
                </a:solidFill>
              </a:rPr>
              <a:t>very intense, very delightful! </a:t>
            </a:r>
          </a:p>
          <a:p>
            <a:pPr>
              <a:spcBef>
                <a:spcPct val="50000"/>
              </a:spcBef>
            </a:pPr>
            <a:r>
              <a:rPr lang="en-US" sz="1400" b="0" dirty="0">
                <a:solidFill>
                  <a:srgbClr val="895623"/>
                </a:solidFill>
              </a:rPr>
              <a:t>70g/2.47 oz, 88% Cocoa.</a:t>
            </a:r>
          </a:p>
        </p:txBody>
      </p:sp>
      <p:sp>
        <p:nvSpPr>
          <p:cNvPr id="398342" name="AutoShape 6"/>
          <p:cNvSpPr>
            <a:spLocks noChangeArrowheads="1"/>
          </p:cNvSpPr>
          <p:nvPr/>
        </p:nvSpPr>
        <p:spPr bwMode="auto">
          <a:xfrm rot="-7689064">
            <a:off x="1600200" y="1600200"/>
            <a:ext cx="3048000" cy="914400"/>
          </a:xfrm>
          <a:prstGeom prst="leftArrow">
            <a:avLst>
              <a:gd name="adj1" fmla="val 50000"/>
              <a:gd name="adj2" fmla="val 83333"/>
            </a:avLst>
          </a:prstGeom>
          <a:solidFill>
            <a:srgbClr val="895623"/>
          </a:solidFill>
          <a:ln w="9525">
            <a:solidFill>
              <a:srgbClr val="895623"/>
            </a:solidFill>
            <a:miter lim="800000"/>
            <a:headEnd/>
            <a:tailEnd/>
          </a:ln>
        </p:spPr>
        <p:txBody>
          <a:bodyPr wrap="none" anchor="ctr"/>
          <a:lstStyle/>
          <a:p>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2"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Italy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914400" y="5667375"/>
            <a:ext cx="7315200" cy="1160463"/>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Amedei</a:t>
            </a:r>
            <a:endParaRPr lang="en-US" sz="900" dirty="0">
              <a:solidFill>
                <a:srgbClr val="895623"/>
              </a:solidFill>
            </a:endParaRPr>
          </a:p>
        </p:txBody>
      </p:sp>
      <p:pic>
        <p:nvPicPr>
          <p:cNvPr id="60419" name="Picture 2"/>
          <p:cNvPicPr>
            <a:picLocks noChangeAspect="1" noChangeArrowheads="1"/>
          </p:cNvPicPr>
          <p:nvPr/>
        </p:nvPicPr>
        <p:blipFill>
          <a:blip r:embed="rId3" cstate="print"/>
          <a:srcRect/>
          <a:stretch>
            <a:fillRect/>
          </a:stretch>
        </p:blipFill>
        <p:spPr bwMode="auto">
          <a:xfrm>
            <a:off x="762000" y="871538"/>
            <a:ext cx="7620000" cy="5114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France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1752600" y="4848225"/>
            <a:ext cx="5638800" cy="1600200"/>
          </a:xfrm>
          <a:prstGeom prst="rect">
            <a:avLst/>
          </a:prstGeom>
          <a:noFill/>
          <a:ln w="9525">
            <a:noFill/>
            <a:miter lim="800000"/>
            <a:headEnd/>
            <a:tailEnd/>
          </a:ln>
        </p:spPr>
        <p:txBody>
          <a:bodyPr wrap="none" lIns="0" tIns="0" rIns="0" bIns="0" anchor="ctr" anchorCtr="1"/>
          <a:lstStyle/>
          <a:p>
            <a:pPr>
              <a:spcBef>
                <a:spcPct val="50000"/>
              </a:spcBef>
            </a:pPr>
            <a:r>
              <a:rPr lang="en-US" sz="1800" dirty="0" err="1">
                <a:solidFill>
                  <a:srgbClr val="895623"/>
                </a:solidFill>
              </a:rPr>
              <a:t>Chocolat</a:t>
            </a:r>
            <a:r>
              <a:rPr lang="en-US" sz="1800" dirty="0">
                <a:solidFill>
                  <a:srgbClr val="895623"/>
                </a:solidFill>
              </a:rPr>
              <a:t> Weiss Dark </a:t>
            </a:r>
            <a:r>
              <a:rPr lang="en-US" sz="1800" dirty="0" err="1">
                <a:solidFill>
                  <a:srgbClr val="895623"/>
                </a:solidFill>
              </a:rPr>
              <a:t>Kacinkoa</a:t>
            </a:r>
            <a:r>
              <a:rPr lang="en-US" sz="1800" dirty="0">
                <a:solidFill>
                  <a:srgbClr val="895623"/>
                </a:solidFill>
              </a:rPr>
              <a:t> 85% Bar</a:t>
            </a:r>
          </a:p>
          <a:p>
            <a:pPr>
              <a:spcBef>
                <a:spcPct val="50000"/>
              </a:spcBef>
            </a:pPr>
            <a:r>
              <a:rPr lang="en-US" sz="1600" dirty="0">
                <a:solidFill>
                  <a:srgbClr val="895623"/>
                </a:solidFill>
              </a:rPr>
              <a:t>A blend of </a:t>
            </a:r>
            <a:r>
              <a:rPr lang="en-US" sz="1600" dirty="0" err="1">
                <a:solidFill>
                  <a:srgbClr val="895623"/>
                </a:solidFill>
              </a:rPr>
              <a:t>Criollos</a:t>
            </a:r>
            <a:r>
              <a:rPr lang="en-US" sz="1600" dirty="0">
                <a:solidFill>
                  <a:srgbClr val="895623"/>
                </a:solidFill>
              </a:rPr>
              <a:t>, </a:t>
            </a:r>
            <a:r>
              <a:rPr lang="en-US" sz="1600" dirty="0" err="1">
                <a:solidFill>
                  <a:srgbClr val="895623"/>
                </a:solidFill>
              </a:rPr>
              <a:t>Forasteros</a:t>
            </a:r>
            <a:r>
              <a:rPr lang="en-US" sz="1600" dirty="0">
                <a:solidFill>
                  <a:srgbClr val="895623"/>
                </a:solidFill>
              </a:rPr>
              <a:t> and </a:t>
            </a:r>
            <a:r>
              <a:rPr lang="en-US" sz="1600" dirty="0" err="1">
                <a:solidFill>
                  <a:srgbClr val="895623"/>
                </a:solidFill>
              </a:rPr>
              <a:t>Trinitarios</a:t>
            </a:r>
            <a:r>
              <a:rPr lang="en-US" sz="1600" dirty="0">
                <a:solidFill>
                  <a:srgbClr val="895623"/>
                </a:solidFill>
              </a:rPr>
              <a:t> cocoa beans. </a:t>
            </a:r>
          </a:p>
          <a:p>
            <a:pPr>
              <a:spcBef>
                <a:spcPct val="50000"/>
              </a:spcBef>
            </a:pPr>
            <a:r>
              <a:rPr lang="en-US" sz="900" dirty="0">
                <a:solidFill>
                  <a:srgbClr val="895623"/>
                </a:solidFill>
              </a:rPr>
              <a:t>The taste is that of elegance: </a:t>
            </a:r>
          </a:p>
          <a:p>
            <a:pPr>
              <a:spcBef>
                <a:spcPct val="50000"/>
              </a:spcBef>
            </a:pPr>
            <a:r>
              <a:rPr lang="en-US" sz="900" dirty="0">
                <a:solidFill>
                  <a:srgbClr val="895623"/>
                </a:solidFill>
              </a:rPr>
              <a:t>The finesse of tannins, a fruity aroma, a sustained flavor, </a:t>
            </a:r>
          </a:p>
          <a:p>
            <a:pPr>
              <a:spcBef>
                <a:spcPct val="50000"/>
              </a:spcBef>
            </a:pPr>
            <a:r>
              <a:rPr lang="en-US" sz="900" dirty="0">
                <a:solidFill>
                  <a:srgbClr val="895623"/>
                </a:solidFill>
              </a:rPr>
              <a:t>and a quite surprising sweetness toward the end </a:t>
            </a:r>
          </a:p>
          <a:p>
            <a:pPr>
              <a:spcBef>
                <a:spcPct val="50000"/>
              </a:spcBef>
            </a:pPr>
            <a:r>
              <a:rPr lang="en-US" sz="900" dirty="0">
                <a:solidFill>
                  <a:srgbClr val="895623"/>
                </a:solidFill>
              </a:rPr>
              <a:t>of tasting for an 85% cocoa-content bar. </a:t>
            </a:r>
          </a:p>
          <a:p>
            <a:pPr>
              <a:spcBef>
                <a:spcPct val="50000"/>
              </a:spcBef>
            </a:pPr>
            <a:r>
              <a:rPr lang="en-US" sz="900" dirty="0">
                <a:solidFill>
                  <a:srgbClr val="895623"/>
                </a:solidFill>
              </a:rPr>
              <a:t>Net wt. 3.5oz/100g. </a:t>
            </a:r>
          </a:p>
        </p:txBody>
      </p:sp>
      <p:pic>
        <p:nvPicPr>
          <p:cNvPr id="62467" name="Picture 6"/>
          <p:cNvPicPr>
            <a:picLocks noChangeAspect="1" noChangeArrowheads="1"/>
          </p:cNvPicPr>
          <p:nvPr/>
        </p:nvPicPr>
        <p:blipFill>
          <a:blip r:embed="rId3" cstate="print"/>
          <a:srcRect/>
          <a:stretch>
            <a:fillRect/>
          </a:stretch>
        </p:blipFill>
        <p:spPr bwMode="auto">
          <a:xfrm>
            <a:off x="3505200" y="381000"/>
            <a:ext cx="2143125" cy="4286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Madagascar Dark Chocolate 75%</a:t>
            </a:r>
            <a:endParaRPr lang="en-US" sz="1600" dirty="0">
              <a:solidFill>
                <a:srgbClr val="895623"/>
              </a:solidFill>
            </a:endParaRPr>
          </a:p>
          <a:p>
            <a:pPr>
              <a:spcBef>
                <a:spcPct val="50000"/>
              </a:spcBef>
            </a:pPr>
            <a:endParaRPr lang="en-US" sz="900" dirty="0">
              <a:solidFill>
                <a:srgbClr val="895623"/>
              </a:solidFill>
            </a:endParaRPr>
          </a:p>
          <a:p>
            <a:pPr>
              <a:spcBef>
                <a:spcPct val="50000"/>
              </a:spcBef>
            </a:pPr>
            <a:r>
              <a:rPr lang="en-US" sz="900" dirty="0">
                <a:solidFill>
                  <a:srgbClr val="895623"/>
                </a:solidFill>
              </a:rPr>
              <a:t>Net wt. 3.5oz/100g. </a:t>
            </a:r>
          </a:p>
          <a:p>
            <a:pPr>
              <a:spcBef>
                <a:spcPct val="50000"/>
              </a:spcBef>
            </a:pPr>
            <a:r>
              <a:rPr lang="en-US" sz="900" dirty="0">
                <a:solidFill>
                  <a:srgbClr val="895623"/>
                </a:solidFill>
              </a:rPr>
              <a:t>$7.99 (27 April 2008)</a:t>
            </a:r>
          </a:p>
        </p:txBody>
      </p:sp>
      <p:pic>
        <p:nvPicPr>
          <p:cNvPr id="63491" name="Picture 2"/>
          <p:cNvPicPr>
            <a:picLocks noChangeAspect="1" noChangeArrowheads="1"/>
          </p:cNvPicPr>
          <p:nvPr/>
        </p:nvPicPr>
        <p:blipFill>
          <a:blip r:embed="rId3" cstate="print"/>
          <a:srcRect/>
          <a:stretch>
            <a:fillRect/>
          </a:stretch>
        </p:blipFill>
        <p:spPr bwMode="auto">
          <a:xfrm>
            <a:off x="2171700" y="685800"/>
            <a:ext cx="4762500" cy="4762500"/>
          </a:xfrm>
          <a:prstGeom prst="rect">
            <a:avLst/>
          </a:prstGeom>
          <a:noFill/>
          <a:ln w="9525">
            <a:noFill/>
            <a:miter lim="800000"/>
            <a:headEnd/>
            <a:tailEnd/>
          </a:ln>
        </p:spPr>
      </p:pic>
      <p:sp>
        <p:nvSpPr>
          <p:cNvPr id="7" name="Oval 6"/>
          <p:cNvSpPr>
            <a:spLocks noChangeArrowheads="1"/>
          </p:cNvSpPr>
          <p:nvPr/>
        </p:nvSpPr>
        <p:spPr bwMode="auto">
          <a:xfrm>
            <a:off x="34290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4514" name="Picture 4"/>
          <p:cNvPicPr preferRelativeResize="0">
            <a:picLocks noChangeArrowheads="1"/>
          </p:cNvPicPr>
          <p:nvPr/>
        </p:nvPicPr>
        <p:blipFill>
          <a:blip r:embed="rId3" cstate="print"/>
          <a:srcRect/>
          <a:stretch>
            <a:fillRect/>
          </a:stretch>
        </p:blipFill>
        <p:spPr bwMode="auto">
          <a:xfrm>
            <a:off x="76200" y="381000"/>
            <a:ext cx="2970213" cy="5886450"/>
          </a:xfrm>
          <a:prstGeom prst="rect">
            <a:avLst/>
          </a:prstGeom>
          <a:noFill/>
          <a:ln w="9525">
            <a:noFill/>
            <a:miter lim="800000"/>
            <a:headEnd/>
            <a:tailEnd/>
          </a:ln>
        </p:spPr>
      </p:pic>
      <p:pic>
        <p:nvPicPr>
          <p:cNvPr id="64515" name="Picture 5"/>
          <p:cNvPicPr>
            <a:picLocks noChangeAspect="1" noChangeArrowheads="1"/>
          </p:cNvPicPr>
          <p:nvPr/>
        </p:nvPicPr>
        <p:blipFill>
          <a:blip r:embed="rId4" cstate="print"/>
          <a:srcRect/>
          <a:stretch>
            <a:fillRect/>
          </a:stretch>
        </p:blipFill>
        <p:spPr bwMode="auto">
          <a:xfrm>
            <a:off x="6097588" y="381000"/>
            <a:ext cx="2970212" cy="5886450"/>
          </a:xfrm>
          <a:prstGeom prst="rect">
            <a:avLst/>
          </a:prstGeom>
          <a:noFill/>
          <a:ln w="9525">
            <a:noFill/>
            <a:miter lim="800000"/>
            <a:headEnd/>
            <a:tailEnd/>
          </a:ln>
        </p:spPr>
      </p:pic>
      <p:pic>
        <p:nvPicPr>
          <p:cNvPr id="64516" name="Picture 3"/>
          <p:cNvPicPr>
            <a:picLocks noChangeAspect="1" noChangeArrowheads="1"/>
          </p:cNvPicPr>
          <p:nvPr/>
        </p:nvPicPr>
        <p:blipFill>
          <a:blip r:embed="rId5" cstate="print"/>
          <a:srcRect/>
          <a:stretch>
            <a:fillRect/>
          </a:stretch>
        </p:blipFill>
        <p:spPr bwMode="auto">
          <a:xfrm>
            <a:off x="3086100" y="381000"/>
            <a:ext cx="2970213" cy="5902325"/>
          </a:xfrm>
          <a:prstGeom prst="rect">
            <a:avLst/>
          </a:prstGeom>
          <a:noFill/>
          <a:ln w="9525">
            <a:noFill/>
            <a:miter lim="800000"/>
            <a:headEnd/>
            <a:tailEnd/>
          </a:ln>
        </p:spPr>
      </p:pic>
      <p:sp>
        <p:nvSpPr>
          <p:cNvPr id="9" name="Oval 8"/>
          <p:cNvSpPr>
            <a:spLocks noChangeArrowheads="1"/>
          </p:cNvSpPr>
          <p:nvPr/>
        </p:nvSpPr>
        <p:spPr bwMode="auto">
          <a:xfrm>
            <a:off x="34290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10" name="Oval 9"/>
          <p:cNvSpPr>
            <a:spLocks noChangeArrowheads="1"/>
          </p:cNvSpPr>
          <p:nvPr/>
        </p:nvSpPr>
        <p:spPr bwMode="auto">
          <a:xfrm>
            <a:off x="5334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
        <p:nvSpPr>
          <p:cNvPr id="11" name="Oval 10"/>
          <p:cNvSpPr>
            <a:spLocks noChangeArrowheads="1"/>
          </p:cNvSpPr>
          <p:nvPr/>
        </p:nvSpPr>
        <p:spPr bwMode="auto">
          <a:xfrm>
            <a:off x="6400800" y="2133600"/>
            <a:ext cx="2286000" cy="838200"/>
          </a:xfrm>
          <a:prstGeom prst="ellipse">
            <a:avLst/>
          </a:prstGeom>
          <a:noFill/>
          <a:ln w="76200" algn="ctr">
            <a:solidFill>
              <a:srgbClr val="895623"/>
            </a:solidFill>
            <a:round/>
            <a:headEnd/>
            <a:tailEnd/>
          </a:ln>
        </p:spPr>
        <p:txBody>
          <a:bodyPr wrap="none"/>
          <a:lstStyle/>
          <a:p>
            <a:endParaRPr lang="en-US" sz="3200">
              <a:solidFill>
                <a:srgbClr val="89562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cstate="print"/>
          <a:srcRect/>
          <a:stretch>
            <a:fillRect/>
          </a:stretch>
        </p:blipFill>
        <p:spPr bwMode="auto">
          <a:xfrm>
            <a:off x="3581400" y="1179513"/>
            <a:ext cx="1981200" cy="4078287"/>
          </a:xfrm>
          <a:prstGeom prst="rect">
            <a:avLst/>
          </a:prstGeom>
          <a:noFill/>
          <a:ln w="9525">
            <a:noFill/>
            <a:miter lim="800000"/>
            <a:headEnd/>
            <a:tailEnd/>
          </a:ln>
        </p:spPr>
      </p:pic>
      <p:sp>
        <p:nvSpPr>
          <p:cNvPr id="4" name="Oval 3"/>
          <p:cNvSpPr>
            <a:spLocks noChangeArrowheads="1"/>
          </p:cNvSpPr>
          <p:nvPr/>
        </p:nvSpPr>
        <p:spPr bwMode="auto">
          <a:xfrm>
            <a:off x="3657600" y="1752600"/>
            <a:ext cx="1676400" cy="609600"/>
          </a:xfrm>
          <a:prstGeom prst="ellipse">
            <a:avLst/>
          </a:prstGeom>
          <a:noFill/>
          <a:ln w="76200" algn="ctr">
            <a:solidFill>
              <a:schemeClr val="bg1"/>
            </a:solidFill>
            <a:round/>
            <a:headEnd/>
            <a:tailEnd/>
          </a:ln>
        </p:spPr>
        <p:txBody>
          <a:bodyPr wrap="none"/>
          <a:lstStyle/>
          <a:p>
            <a:endParaRPr lang="en-US" sz="3200">
              <a:solidFill>
                <a:schemeClr val="bg1"/>
              </a:solidFill>
            </a:endParaRPr>
          </a:p>
        </p:txBody>
      </p:sp>
      <p:sp>
        <p:nvSpPr>
          <p:cNvPr id="65540" name="Rectangle 4"/>
          <p:cNvSpPr>
            <a:spLocks noChangeArrowheads="1"/>
          </p:cNvSpPr>
          <p:nvPr/>
        </p:nvSpPr>
        <p:spPr bwMode="auto">
          <a:xfrm>
            <a:off x="1752600" y="5240338"/>
            <a:ext cx="5638800" cy="1600200"/>
          </a:xfrm>
          <a:prstGeom prst="rect">
            <a:avLst/>
          </a:prstGeom>
          <a:noFill/>
          <a:ln w="9525">
            <a:noFill/>
            <a:miter lim="800000"/>
            <a:headEnd/>
            <a:tailEnd/>
          </a:ln>
        </p:spPr>
        <p:txBody>
          <a:bodyPr wrap="none" lIns="0" tIns="0" rIns="0" bIns="0" anchor="ctr" anchorCtr="1"/>
          <a:lstStyle/>
          <a:p>
            <a:pPr>
              <a:spcBef>
                <a:spcPct val="50000"/>
              </a:spcBef>
            </a:pPr>
            <a:r>
              <a:rPr lang="pt-BR" sz="1600" dirty="0">
                <a:solidFill>
                  <a:srgbClr val="895623"/>
                </a:solidFill>
              </a:rPr>
              <a:t>Pralus “Le 100%”</a:t>
            </a:r>
          </a:p>
          <a:p>
            <a:pPr>
              <a:spcBef>
                <a:spcPct val="50000"/>
              </a:spcBef>
            </a:pPr>
            <a:endParaRPr lang="en-US" sz="900" dirty="0">
              <a:solidFill>
                <a:srgbClr val="895623"/>
              </a:solidFill>
            </a:endParaRPr>
          </a:p>
          <a:p>
            <a:pPr>
              <a:spcBef>
                <a:spcPct val="50000"/>
              </a:spcBef>
            </a:pPr>
            <a:r>
              <a:rPr lang="en-US" sz="900" dirty="0">
                <a:solidFill>
                  <a:srgbClr val="895623"/>
                </a:solidFill>
              </a:rPr>
              <a:t>Net wt. 3.5oz/100g. </a:t>
            </a:r>
          </a:p>
          <a:p>
            <a:pPr>
              <a:spcBef>
                <a:spcPct val="50000"/>
              </a:spcBef>
            </a:pPr>
            <a:r>
              <a:rPr lang="en-US" sz="900" dirty="0">
                <a:solidFill>
                  <a:srgbClr val="895623"/>
                </a:solidFill>
              </a:rPr>
              <a:t>$8.29 (27 April 2008)</a:t>
            </a:r>
          </a:p>
        </p:txBody>
      </p:sp>
      <p:sp>
        <p:nvSpPr>
          <p:cNvPr id="65541" name="Text Box 5"/>
          <p:cNvSpPr txBox="1">
            <a:spLocks noChangeArrowheads="1"/>
          </p:cNvSpPr>
          <p:nvPr/>
        </p:nvSpPr>
        <p:spPr bwMode="auto">
          <a:xfrm>
            <a:off x="5576817" y="1828800"/>
            <a:ext cx="3100529" cy="1212640"/>
          </a:xfrm>
          <a:prstGeom prst="rect">
            <a:avLst/>
          </a:prstGeom>
          <a:noFill/>
          <a:ln w="9525">
            <a:noFill/>
            <a:miter lim="800000"/>
            <a:headEnd/>
            <a:tailEnd/>
          </a:ln>
          <a:effectLst/>
        </p:spPr>
        <p:txBody>
          <a:bodyPr wrap="none">
            <a:spAutoFit/>
          </a:bodyPr>
          <a:lstStyle/>
          <a:p>
            <a:r>
              <a:rPr lang="en-US" sz="2000" i="1" dirty="0">
                <a:solidFill>
                  <a:srgbClr val="895623"/>
                </a:solidFill>
              </a:rPr>
              <a:t>“Le cent”</a:t>
            </a:r>
          </a:p>
          <a:p>
            <a:endParaRPr lang="en-US" sz="2000" i="1" dirty="0">
              <a:solidFill>
                <a:srgbClr val="895623"/>
              </a:solidFill>
            </a:endParaRPr>
          </a:p>
          <a:p>
            <a:r>
              <a:rPr lang="en-US" sz="2000" i="1" dirty="0">
                <a:solidFill>
                  <a:srgbClr val="895623"/>
                </a:solidFill>
              </a:rPr>
              <a:t>“</a:t>
            </a:r>
            <a:r>
              <a:rPr lang="en-US" sz="2400" i="1" dirty="0">
                <a:solidFill>
                  <a:srgbClr val="895623"/>
                </a:solidFill>
              </a:rPr>
              <a:t>THE</a:t>
            </a:r>
            <a:r>
              <a:rPr lang="en-US" sz="1800" dirty="0">
                <a:solidFill>
                  <a:srgbClr val="895623"/>
                </a:solidFill>
              </a:rPr>
              <a:t> </a:t>
            </a:r>
            <a:r>
              <a:rPr lang="en-US" sz="2000" dirty="0">
                <a:solidFill>
                  <a:srgbClr val="895623"/>
                </a:solidFill>
              </a:rPr>
              <a:t>one-hundred”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5541"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895623"/>
        </a:solidFill>
        <a:effectLst/>
      </p:bgPr>
    </p:bg>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1371600" y="3657600"/>
            <a:ext cx="6438900" cy="830263"/>
          </a:xfrm>
          <a:prstGeom prst="rect">
            <a:avLst/>
          </a:prstGeom>
          <a:noFill/>
          <a:ln w="9525">
            <a:noFill/>
            <a:miter lim="800000"/>
            <a:headEnd/>
            <a:tailEnd/>
          </a:ln>
        </p:spPr>
        <p:txBody>
          <a:bodyPr>
            <a:spAutoFit/>
          </a:bodyPr>
          <a:lstStyle/>
          <a:p>
            <a:pPr>
              <a:lnSpc>
                <a:spcPct val="120000"/>
              </a:lnSpc>
              <a:spcBef>
                <a:spcPct val="0"/>
              </a:spcBef>
            </a:pPr>
            <a:r>
              <a:rPr lang="en-US" sz="4000">
                <a:solidFill>
                  <a:schemeClr val="bg1"/>
                </a:solidFill>
                <a:latin typeface="Georgia" pitchFamily="18" charset="0"/>
              </a:rPr>
              <a:t>In Germany . . .</a:t>
            </a:r>
            <a:endParaRPr lang="en-US" sz="400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Expedition">
  <a:themeElements>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4_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4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Expedition">
  <a:themeElements>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4_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4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xpedition">
  <a:themeElements>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4_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4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4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spAutoFit/>
      </a:bodyPr>
      <a:lstStyle>
        <a:defPPr marL="231775" indent="-231775" algn="l">
          <a:lnSpc>
            <a:spcPct val="120000"/>
          </a:lnSpc>
          <a:spcBef>
            <a:spcPct val="0"/>
          </a:spcBef>
          <a:buFont typeface="Arial" charset="0"/>
          <a:buChar char="•"/>
          <a:tabLst>
            <a:tab pos="231775" algn="l"/>
          </a:tabLst>
          <a:defRPr sz="2400" dirty="0">
            <a:solidFill>
              <a:schemeClr val="bg1"/>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4740</TotalTime>
  <Words>6275</Words>
  <Application>Microsoft Office PowerPoint</Application>
  <PresentationFormat>On-screen Show (4:3)</PresentationFormat>
  <Paragraphs>1598</Paragraphs>
  <Slides>263</Slides>
  <Notes>167</Notes>
  <HiddenSlides>36</HiddenSlides>
  <MMClips>0</MMClips>
  <ScaleCrop>false</ScaleCrop>
  <HeadingPairs>
    <vt:vector size="4" baseType="variant">
      <vt:variant>
        <vt:lpstr>Theme</vt:lpstr>
      </vt:variant>
      <vt:variant>
        <vt:i4>20</vt:i4>
      </vt:variant>
      <vt:variant>
        <vt:lpstr>Slide Titles</vt:lpstr>
      </vt:variant>
      <vt:variant>
        <vt:i4>263</vt:i4>
      </vt:variant>
    </vt:vector>
  </HeadingPairs>
  <TitlesOfParts>
    <vt:vector size="283" baseType="lpstr">
      <vt:lpstr>Expedition</vt:lpstr>
      <vt:lpstr>Meadow</vt:lpstr>
      <vt:lpstr>Default Design</vt:lpstr>
      <vt:lpstr>1_Expedition</vt:lpstr>
      <vt:lpstr>4_Expedition</vt:lpstr>
      <vt:lpstr>CE Master</vt:lpstr>
      <vt:lpstr>2_Default Design</vt:lpstr>
      <vt:lpstr>1_CE Master</vt:lpstr>
      <vt:lpstr>2_Expedition</vt:lpstr>
      <vt:lpstr>3_Expedition</vt:lpstr>
      <vt:lpstr>3_Default Design</vt:lpstr>
      <vt:lpstr>5_Expedition</vt:lpstr>
      <vt:lpstr>6_Expedition</vt:lpstr>
      <vt:lpstr>7_Expedition</vt:lpstr>
      <vt:lpstr>1_Meadow</vt:lpstr>
      <vt:lpstr>2_Meadow</vt:lpstr>
      <vt:lpstr>8_Expedition</vt:lpstr>
      <vt:lpstr>10_Expedition</vt:lpstr>
      <vt:lpstr>11_Expedition</vt:lpstr>
      <vt:lpstr>12_Expedition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Scaling</vt:lpstr>
      <vt:lpstr>Scaling</vt:lpstr>
      <vt:lpstr>Scaling</vt:lpstr>
      <vt:lpstr>Scaling</vt:lpstr>
      <vt:lpstr>Scaling</vt:lpstr>
      <vt:lpstr>Scaling</vt:lpstr>
      <vt:lpstr>Scaling</vt:lpstr>
      <vt:lpstr>Slide 70</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Scaling</vt:lpstr>
      <vt:lpstr>Slide 87</vt:lpstr>
      <vt:lpstr>Scaling</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Scaling</vt:lpstr>
      <vt:lpstr> </vt:lpstr>
      <vt:lpstr> </vt:lpstr>
      <vt:lpstr>Slide 130</vt:lpstr>
      <vt:lpstr>Slide 131</vt:lpstr>
      <vt:lpstr>Scaling</vt:lpstr>
      <vt:lpstr>Slide 133</vt:lpstr>
      <vt:lpstr>Gannon and Pillai’s European Cultural Metaphors include</vt:lpstr>
      <vt:lpstr>Gannon and Pillai's European Cultural Metaphors include</vt:lpstr>
      <vt:lpstr>Gannon and Pillai's European Cultural Metaphors include</vt:lpstr>
      <vt:lpstr>Slide 137</vt:lpstr>
      <vt:lpstr>Fig. 1.1. Process, Goals, and Expression of Emotions (p. 12)</vt:lpstr>
      <vt:lpstr>Fig. 1.1. Process, Goals, and Expression of Emotions (p. 12)</vt:lpstr>
      <vt:lpstr>Slide 140</vt:lpstr>
      <vt:lpstr>Slide 141</vt:lpstr>
      <vt:lpstr>Fig. 1.2. Four Generic Types of Cultures (p. 13)</vt:lpstr>
      <vt:lpstr>Fig. 1.2. Four Generic Types of Cultures (p. 13)</vt:lpstr>
      <vt:lpstr>Slide 144</vt:lpstr>
      <vt:lpstr>Scaling</vt:lpstr>
      <vt:lpstr>Scaling</vt:lpstr>
      <vt:lpstr>Scaling</vt:lpstr>
      <vt:lpstr>Scaling</vt:lpstr>
      <vt:lpstr>Scaling</vt:lpstr>
      <vt:lpstr> </vt:lpstr>
      <vt:lpstr>Fig. 1.2. Four Generic Types of Cultures (p. 15)</vt:lpstr>
      <vt:lpstr>Fig. 1.2. Four Generic Types of Cultures (p. 13)</vt:lpstr>
      <vt:lpstr>Slide 153</vt:lpstr>
      <vt:lpstr>Gannon and Pillai’s European Cultural Metaphors include</vt:lpstr>
      <vt:lpstr>Slide 155</vt:lpstr>
      <vt:lpstr>Scaling</vt:lpstr>
      <vt:lpstr>Scaling</vt:lpstr>
      <vt:lpstr>Scaling</vt:lpstr>
      <vt:lpstr>Scaling</vt:lpstr>
      <vt:lpstr>Scaling</vt:lpstr>
      <vt:lpstr>Scaling</vt:lpstr>
      <vt:lpstr>Scaling</vt:lpstr>
      <vt:lpstr>Scaling</vt:lpstr>
      <vt:lpstr>Scaling</vt:lpstr>
      <vt:lpstr>Scaling</vt:lpstr>
      <vt:lpstr> </vt:lpstr>
      <vt:lpstr>Fig. 1.2. Four Generic Types of Cultures (p. 15)</vt:lpstr>
      <vt:lpstr>Fig. 1.2. Four Generic Types of Cultures (p. 13)</vt:lpstr>
      <vt:lpstr>Slide 169</vt:lpstr>
      <vt:lpstr>Slide 170</vt:lpstr>
      <vt:lpstr>Scaling</vt:lpstr>
      <vt:lpstr>Scaling</vt:lpstr>
      <vt:lpstr>Scaling</vt:lpstr>
      <vt:lpstr>Scaling</vt:lpstr>
      <vt:lpstr>Scaling</vt:lpstr>
      <vt:lpstr>Scaling</vt:lpstr>
      <vt:lpstr>Scaling</vt:lpstr>
      <vt:lpstr>Scaling</vt:lpstr>
      <vt:lpstr>Scaling</vt:lpstr>
      <vt:lpstr>Scaling</vt:lpstr>
      <vt:lpstr>Scaling</vt:lpstr>
      <vt:lpstr> </vt:lpstr>
      <vt:lpstr>Fig. 1.2. Four Generic Types of Cultures (p. 15)</vt:lpstr>
      <vt:lpstr>Fig. 1.2. Four Generic Types of Cultures (p. 13)</vt:lpstr>
      <vt:lpstr>Slide 185</vt:lpstr>
      <vt:lpstr>Slide 186</vt:lpstr>
      <vt:lpstr>Slide 187</vt:lpstr>
      <vt:lpstr>Scaling</vt:lpstr>
      <vt:lpstr>Scaling</vt:lpstr>
      <vt:lpstr>Scaling</vt:lpstr>
      <vt:lpstr>Scaling</vt:lpstr>
      <vt:lpstr>Scaling</vt:lpstr>
      <vt:lpstr>Scaling</vt:lpstr>
      <vt:lpstr>Scaling</vt:lpstr>
      <vt:lpstr>Scaling</vt:lpstr>
      <vt:lpstr>Scaling</vt:lpstr>
      <vt:lpstr>Slide 197</vt:lpstr>
      <vt:lpstr>Slide 198</vt:lpstr>
      <vt:lpstr>Scaling</vt:lpstr>
      <vt:lpstr>Fig. 1.2. Four Generic Types of Cultures (p. 15)</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Scaling</vt:lpstr>
      <vt:lpstr>Slide 214</vt:lpstr>
      <vt:lpstr>Scaling</vt:lpstr>
      <vt:lpstr>Scaling</vt:lpstr>
      <vt:lpstr>Slide 217</vt:lpstr>
      <vt:lpstr>Slide 218</vt:lpstr>
      <vt:lpstr>Scaling</vt:lpstr>
      <vt:lpstr>Scaling</vt:lpstr>
      <vt:lpstr>Scaling</vt:lpstr>
      <vt:lpstr>Slide 222</vt:lpstr>
      <vt:lpstr>Slide 223</vt:lpstr>
      <vt:lpstr>Scaling</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Scaling</vt:lpstr>
      <vt:lpstr>Slide 238</vt:lpstr>
      <vt:lpstr>Slide 239</vt:lpstr>
      <vt:lpstr>Scaling</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vector>
  </TitlesOfParts>
  <Company>soc/anth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452</cp:revision>
  <cp:lastPrinted>1601-01-01T00:00:00Z</cp:lastPrinted>
  <dcterms:created xsi:type="dcterms:W3CDTF">2002-07-30T18:59:13Z</dcterms:created>
  <dcterms:modified xsi:type="dcterms:W3CDTF">2010-04-20T15:44:05Z</dcterms:modified>
</cp:coreProperties>
</file>