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5861" r:id="rId2"/>
    <p:sldMasterId id="2147485873" r:id="rId3"/>
    <p:sldMasterId id="2147485885" r:id="rId4"/>
    <p:sldMasterId id="2147485897" r:id="rId5"/>
    <p:sldMasterId id="2147485909" r:id="rId6"/>
    <p:sldMasterId id="2147485922" r:id="rId7"/>
    <p:sldMasterId id="2147485970" r:id="rId8"/>
    <p:sldMasterId id="2147486006" r:id="rId9"/>
    <p:sldMasterId id="2147486018" r:id="rId10"/>
    <p:sldMasterId id="2147486030" r:id="rId11"/>
    <p:sldMasterId id="2147486042" r:id="rId12"/>
    <p:sldMasterId id="2147486054" r:id="rId13"/>
  </p:sldMasterIdLst>
  <p:notesMasterIdLst>
    <p:notesMasterId r:id="rId63"/>
  </p:notesMasterIdLst>
  <p:sldIdLst>
    <p:sldId id="825" r:id="rId14"/>
    <p:sldId id="826" r:id="rId15"/>
    <p:sldId id="807" r:id="rId16"/>
    <p:sldId id="749" r:id="rId17"/>
    <p:sldId id="750" r:id="rId18"/>
    <p:sldId id="784" r:id="rId19"/>
    <p:sldId id="785" r:id="rId20"/>
    <p:sldId id="788" r:id="rId21"/>
    <p:sldId id="787" r:id="rId22"/>
    <p:sldId id="789" r:id="rId23"/>
    <p:sldId id="806" r:id="rId24"/>
    <p:sldId id="827" r:id="rId25"/>
    <p:sldId id="828" r:id="rId26"/>
    <p:sldId id="786" r:id="rId27"/>
    <p:sldId id="783" r:id="rId28"/>
    <p:sldId id="755" r:id="rId29"/>
    <p:sldId id="756" r:id="rId30"/>
    <p:sldId id="757" r:id="rId31"/>
    <p:sldId id="831" r:id="rId32"/>
    <p:sldId id="792" r:id="rId33"/>
    <p:sldId id="832" r:id="rId34"/>
    <p:sldId id="833" r:id="rId35"/>
    <p:sldId id="795" r:id="rId36"/>
    <p:sldId id="834" r:id="rId37"/>
    <p:sldId id="835" r:id="rId38"/>
    <p:sldId id="836" r:id="rId39"/>
    <p:sldId id="760" r:id="rId40"/>
    <p:sldId id="844" r:id="rId41"/>
    <p:sldId id="845" r:id="rId42"/>
    <p:sldId id="763" r:id="rId43"/>
    <p:sldId id="764" r:id="rId44"/>
    <p:sldId id="765" r:id="rId45"/>
    <p:sldId id="766" r:id="rId46"/>
    <p:sldId id="767" r:id="rId47"/>
    <p:sldId id="768" r:id="rId48"/>
    <p:sldId id="769" r:id="rId49"/>
    <p:sldId id="770" r:id="rId50"/>
    <p:sldId id="771" r:id="rId51"/>
    <p:sldId id="772" r:id="rId52"/>
    <p:sldId id="808" r:id="rId53"/>
    <p:sldId id="839" r:id="rId54"/>
    <p:sldId id="819" r:id="rId55"/>
    <p:sldId id="820" r:id="rId56"/>
    <p:sldId id="776" r:id="rId57"/>
    <p:sldId id="841" r:id="rId58"/>
    <p:sldId id="842" r:id="rId59"/>
    <p:sldId id="843" r:id="rId60"/>
    <p:sldId id="823" r:id="rId61"/>
    <p:sldId id="824" r:id="rId62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6600" i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C0600"/>
    <a:srgbClr val="000000"/>
    <a:srgbClr val="000600"/>
    <a:srgbClr val="FF6600"/>
    <a:srgbClr val="FFCF89"/>
    <a:srgbClr val="FFDAA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9" autoAdjust="0"/>
    <p:restoredTop sz="94660"/>
  </p:normalViewPr>
  <p:slideViewPr>
    <p:cSldViewPr>
      <p:cViewPr>
        <p:scale>
          <a:sx n="50" d="100"/>
          <a:sy n="50" d="100"/>
        </p:scale>
        <p:origin x="-1008" y="-522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9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10D4465-9750-48DD-A337-075B0ED1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0066D-1198-4EAE-AECA-710EB5DFB86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0066D-1198-4EAE-AECA-710EB5DFB86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0066D-1198-4EAE-AECA-710EB5DFB86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0066D-1198-4EAE-AECA-710EB5DFB86B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191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4A9A53-012A-43C0-9644-DF5E471F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FB44-39B1-4F3C-A38F-7D3210F3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53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191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4A9A53-012A-43C0-9644-DF5E471F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202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AC76-3096-4B30-898C-9C1109FE12E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796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490E-CC57-4812-A245-109262573D1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683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8192-720D-49B1-840D-9639F701CD7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576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A31B-EB53-4CF5-B3A7-451F2AC7709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8780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BF06-E2E0-4420-9565-B690D02A463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8901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694-4152-45AB-91C7-C66ED084BF0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533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9F83-B487-4654-AD3F-753D040156C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08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9670-889F-4C9F-B353-1DBF934733A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10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8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0775-52B5-490A-B132-5CAC5648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FB44-39B1-4F3C-A38F-7D3210F3635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417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8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0775-52B5-490A-B132-5CAC56481E68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7442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562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87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118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137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056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785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179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44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54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172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684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077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0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95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27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1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09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0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692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61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20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85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191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4A9A53-012A-43C0-9644-DF5E471F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652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AC76-3096-4B30-898C-9C1109FE12E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6291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490E-CC57-4812-A245-109262573D1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43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8192-720D-49B1-840D-9639F701CD7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91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A31B-EB53-4CF5-B3A7-451F2AC7709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1281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BF06-E2E0-4420-9565-B690D02A463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686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694-4152-45AB-91C7-C66ED084BF0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8000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9F83-B487-4654-AD3F-753D040156C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785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9670-889F-4C9F-B353-1DBF934733A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53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FB44-39B1-4F3C-A38F-7D3210F3635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8163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8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0775-52B5-490A-B132-5CAC56481E68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18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8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3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AC76-3096-4B30-898C-9C1109FE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9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490E-CC57-4812-A245-109262573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2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8" y="274652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2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8192-720D-49B1-840D-9639F701C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75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75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0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0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A31B-EB53-4CF5-B3A7-451F2AC77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2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BF06-E2E0-4420-9565-B690D02A4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9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9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7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7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7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694-4152-45AB-91C7-C66ED084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6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5" y="274646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D8D513F-5D9B-410A-9A5F-C32C6702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9F83-B487-4654-AD3F-753D0401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1D8F-E00D-4449-8947-18002209629C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2B42-5D2F-42DB-8C0A-418C56F2BF6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4FD7-05F1-4194-A8F1-6FB38C64FFDF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6FF7-EDAC-44D6-8921-EDB4C0E5334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6DDE-96FA-4844-A847-EDD105DAD4C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4867-83FA-46A0-8BA8-6524190744F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8E98D-2EDE-4F64-AADE-91E40CD1C9AB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75DF2-5255-4DCD-B7D2-25788823A1D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5092-C699-4755-ABBA-82CE849A59B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D344-2EF3-4863-A1FC-7673781FAD3F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9670-889F-4C9F-B353-1DBF9347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2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122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7926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9232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8777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3286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9064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989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653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6301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924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10287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10287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10287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5800" y="533400"/>
            <a:ext cx="9601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4943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89675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BE365C-F905-406C-A039-D4E091C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220" r:id="rId2"/>
    <p:sldLayoutId id="2147485221" r:id="rId3"/>
    <p:sldLayoutId id="2147485222" r:id="rId4"/>
    <p:sldLayoutId id="2147485223" r:id="rId5"/>
    <p:sldLayoutId id="2147485224" r:id="rId6"/>
    <p:sldLayoutId id="2147485225" r:id="rId7"/>
    <p:sldLayoutId id="2147485226" r:id="rId8"/>
    <p:sldLayoutId id="2147485227" r:id="rId9"/>
    <p:sldLayoutId id="2147485228" r:id="rId10"/>
    <p:sldLayoutId id="214748522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10287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10287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10287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5800" y="533400"/>
            <a:ext cx="9601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4943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89675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BE365C-F905-406C-A039-D4E091C930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9" r:id="rId1"/>
    <p:sldLayoutId id="2147486020" r:id="rId2"/>
    <p:sldLayoutId id="2147486021" r:id="rId3"/>
    <p:sldLayoutId id="2147486022" r:id="rId4"/>
    <p:sldLayoutId id="2147486023" r:id="rId5"/>
    <p:sldLayoutId id="2147486024" r:id="rId6"/>
    <p:sldLayoutId id="2147486025" r:id="rId7"/>
    <p:sldLayoutId id="2147486026" r:id="rId8"/>
    <p:sldLayoutId id="2147486027" r:id="rId9"/>
    <p:sldLayoutId id="2147486028" r:id="rId10"/>
    <p:sldLayoutId id="214748602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2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6032" r:id="rId2"/>
    <p:sldLayoutId id="2147486033" r:id="rId3"/>
    <p:sldLayoutId id="2147486034" r:id="rId4"/>
    <p:sldLayoutId id="2147486035" r:id="rId5"/>
    <p:sldLayoutId id="2147486036" r:id="rId6"/>
    <p:sldLayoutId id="2147486037" r:id="rId7"/>
    <p:sldLayoutId id="2147486038" r:id="rId8"/>
    <p:sldLayoutId id="2147486039" r:id="rId9"/>
    <p:sldLayoutId id="2147486040" r:id="rId10"/>
    <p:sldLayoutId id="214748604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0" lang="en-US" i="0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0" lang="en-US" i="0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kumimoji="0" lang="en-US" i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3" r:id="rId1"/>
    <p:sldLayoutId id="2147486044" r:id="rId2"/>
    <p:sldLayoutId id="2147486045" r:id="rId3"/>
    <p:sldLayoutId id="2147486046" r:id="rId4"/>
    <p:sldLayoutId id="2147486047" r:id="rId5"/>
    <p:sldLayoutId id="2147486048" r:id="rId6"/>
    <p:sldLayoutId id="2147486049" r:id="rId7"/>
    <p:sldLayoutId id="2147486050" r:id="rId8"/>
    <p:sldLayoutId id="2147486051" r:id="rId9"/>
    <p:sldLayoutId id="2147486052" r:id="rId10"/>
    <p:sldLayoutId id="2147486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10287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10287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10287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5800" y="533400"/>
            <a:ext cx="9601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4943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89675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BE365C-F905-406C-A039-D4E091C930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5" r:id="rId1"/>
    <p:sldLayoutId id="2147486056" r:id="rId2"/>
    <p:sldLayoutId id="2147486057" r:id="rId3"/>
    <p:sldLayoutId id="2147486058" r:id="rId4"/>
    <p:sldLayoutId id="2147486059" r:id="rId5"/>
    <p:sldLayoutId id="2147486060" r:id="rId6"/>
    <p:sldLayoutId id="2147486061" r:id="rId7"/>
    <p:sldLayoutId id="2147486062" r:id="rId8"/>
    <p:sldLayoutId id="2147486063" r:id="rId9"/>
    <p:sldLayoutId id="2147486064" r:id="rId10"/>
    <p:sldLayoutId id="21474860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6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5875" r:id="rId2"/>
    <p:sldLayoutId id="2147485876" r:id="rId3"/>
    <p:sldLayoutId id="2147485877" r:id="rId4"/>
    <p:sldLayoutId id="2147485878" r:id="rId5"/>
    <p:sldLayoutId id="2147485879" r:id="rId6"/>
    <p:sldLayoutId id="2147485880" r:id="rId7"/>
    <p:sldLayoutId id="2147485881" r:id="rId8"/>
    <p:sldLayoutId id="2147485882" r:id="rId9"/>
    <p:sldLayoutId id="2147485883" r:id="rId10"/>
    <p:sldLayoutId id="2147485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kumimoji="0" lang="en-US" i="0"/>
              <a:pPr>
                <a:defRPr/>
              </a:pPr>
              <a:t>‹#›</a:t>
            </a:fld>
            <a:endParaRPr kumimoji="0" lang="en-US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kumimoji="0" lang="en-US" i="0"/>
              <a:pPr>
                <a:defRPr/>
              </a:pPr>
              <a:t>‹#›</a:t>
            </a:fld>
            <a:endParaRPr kumimoji="0" lang="en-US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kumimoji="0" lang="en-US" i="0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kumimoji="0" lang="en-US" i="0"/>
              <a:pPr>
                <a:defRPr/>
              </a:pPr>
              <a:t>‹#›</a:t>
            </a:fld>
            <a:endParaRPr kumimoji="0" lang="en-US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12" r:id="rId3"/>
    <p:sldLayoutId id="2147485913" r:id="rId4"/>
    <p:sldLayoutId id="2147485914" r:id="rId5"/>
    <p:sldLayoutId id="2147485915" r:id="rId6"/>
    <p:sldLayoutId id="2147485916" r:id="rId7"/>
    <p:sldLayoutId id="2147485917" r:id="rId8"/>
    <p:sldLayoutId id="2147485918" r:id="rId9"/>
    <p:sldLayoutId id="2147485919" r:id="rId10"/>
    <p:sldLayoutId id="2147485920" r:id="rId11"/>
    <p:sldLayoutId id="21474859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0" lang="en-US" i="0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0" lang="en-US" i="0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kumimoji="0" lang="en-US" i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i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CFB8E5D-B6BB-4A7F-BE57-4E3F6152CA4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7" r:id="rId7"/>
    <p:sldLayoutId id="2147485978" r:id="rId8"/>
    <p:sldLayoutId id="2147485979" r:id="rId9"/>
    <p:sldLayoutId id="2147485980" r:id="rId10"/>
    <p:sldLayoutId id="214748598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kumimoji="0" lang="en-US" i="0">
              <a:solidFill>
                <a:srgbClr val="5E574E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kumimoji="0" lang="en-US" i="0">
              <a:solidFill>
                <a:srgbClr val="5E574E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kumimoji="0" lang="en-US" i="0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kumimoji="0" lang="en-US" i="0">
              <a:solidFill>
                <a:srgbClr val="5E574E"/>
              </a:solidFill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2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86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7" r:id="rId1"/>
    <p:sldLayoutId id="2147486008" r:id="rId2"/>
    <p:sldLayoutId id="2147486009" r:id="rId3"/>
    <p:sldLayoutId id="2147486010" r:id="rId4"/>
    <p:sldLayoutId id="2147486011" r:id="rId5"/>
    <p:sldLayoutId id="2147486012" r:id="rId6"/>
    <p:sldLayoutId id="2147486013" r:id="rId7"/>
    <p:sldLayoutId id="2147486014" r:id="rId8"/>
    <p:sldLayoutId id="2147486015" r:id="rId9"/>
    <p:sldLayoutId id="2147486016" r:id="rId10"/>
    <p:sldLayoutId id="21474860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osettapanglossia.longnow.org/wiki/index.php/Yanomam%C3%B6_Languag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54565" y="6339114"/>
            <a:ext cx="3540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 dirty="0">
                <a:solidFill>
                  <a:srgbClr val="FFFFFF"/>
                </a:solidFill>
                <a:hlinkClick r:id="rId3"/>
              </a:rPr>
              <a:t>http://www.d.umn.edu/cla/faculty/troufs/anth1602/</a:t>
            </a:r>
            <a:endParaRPr lang="en-US" sz="1200" i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9" y="1318986"/>
            <a:ext cx="3726071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687" y="2195286"/>
            <a:ext cx="1878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2100" y="3581400"/>
            <a:ext cx="7315200" cy="156966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Orientation </a:t>
            </a:r>
            <a:r>
              <a:rPr lang="en-US" sz="4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</a:p>
          <a:p>
            <a:pPr marL="2400300" indent="-2400300" algn="ctr" eaLnBrk="0" hangingPunct="0">
              <a:defRPr/>
            </a:pPr>
            <a:r>
              <a:rPr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Prehistoric Cultures</a:t>
            </a:r>
            <a:endParaRPr lang="en-US" sz="48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6500" y="568160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800" b="1" i="0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48500" y="5923002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kumimoji="0" lang="en-US" sz="1200" i="0" dirty="0" smtClean="0">
                <a:solidFill>
                  <a:srgbClr val="FFFFFF"/>
                </a:solidFill>
              </a:rPr>
              <a:t>© 2010-2013</a:t>
            </a:r>
            <a:endParaRPr lang="en-US" sz="1200" i="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5577" y="1284982"/>
            <a:ext cx="74238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 i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use </a:t>
            </a:r>
            <a:r>
              <a:rPr lang="en-US" sz="3200" b="1" i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up/down arrow keys and/or </a:t>
            </a:r>
          </a:p>
          <a:p>
            <a:pPr algn="ctr" eaLnBrk="0" hangingPunct="0"/>
            <a:r>
              <a:rPr lang="en-US" sz="3200" b="1" i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2613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838200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983642"/>
            <a:ext cx="7772400" cy="367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lang="en-US" sz="3600" b="1" i="0" dirty="0">
                <a:solidFill>
                  <a:srgbClr val="FFFFFF"/>
                </a:solidFill>
              </a:rPr>
              <a:t>a</a:t>
            </a:r>
            <a:r>
              <a:rPr lang="en-US" sz="3600" b="1" i="0" dirty="0" smtClean="0">
                <a:solidFill>
                  <a:srgbClr val="FFFFFF"/>
                </a:solidFill>
              </a:rPr>
              <a:t>nd </a:t>
            </a:r>
            <a:r>
              <a:rPr lang="en-US" sz="3600" b="1" i="0" dirty="0" smtClean="0">
                <a:solidFill>
                  <a:srgbClr val="FFFFFF"/>
                </a:solidFill>
              </a:rPr>
              <a:t>lots of people find these topics interesting . . .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>
                <a:solidFill>
                  <a:srgbClr val="0C0600"/>
                </a:solidFill>
              </a:rPr>
              <a:t>t</a:t>
            </a:r>
            <a:r>
              <a:rPr lang="en-US" sz="3600" b="1" i="0" dirty="0" smtClean="0">
                <a:solidFill>
                  <a:srgbClr val="0C0600"/>
                </a:solidFill>
              </a:rPr>
              <a:t>here </a:t>
            </a:r>
            <a:r>
              <a:rPr lang="en-US" sz="3600" b="1" i="0" dirty="0" smtClean="0">
                <a:solidFill>
                  <a:srgbClr val="0C0600"/>
                </a:solidFill>
              </a:rPr>
              <a:t>have been </a:t>
            </a:r>
            <a:endParaRPr lang="en-US" sz="3600" b="1" i="0" dirty="0" smtClean="0">
              <a:solidFill>
                <a:srgbClr val="0C0600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0C0600"/>
                </a:solidFill>
              </a:rPr>
              <a:t>almost three </a:t>
            </a:r>
            <a:r>
              <a:rPr lang="en-US" sz="3600" b="1" i="0" dirty="0" smtClean="0">
                <a:solidFill>
                  <a:srgbClr val="0C0600"/>
                </a:solidFill>
              </a:rPr>
              <a:t>million 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0C0600"/>
                </a:solidFill>
              </a:rPr>
              <a:t>page views of the UMD 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0C0600"/>
                </a:solidFill>
              </a:rPr>
              <a:t>Prehistoric Cultures WebPages . . .</a:t>
            </a:r>
            <a:endParaRPr lang="en-US" sz="3600" b="1" i="0" dirty="0">
              <a:solidFill>
                <a:srgbClr val="0C0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983642"/>
            <a:ext cx="7772400" cy="3672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lang="en-US" sz="3600" b="1" i="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3600" b="1" i="0" dirty="0" smtClean="0">
                <a:solidFill>
                  <a:schemeClr val="bg1">
                    <a:lumMod val="65000"/>
                  </a:schemeClr>
                </a:solidFill>
              </a:rPr>
              <a:t>nd </a:t>
            </a:r>
            <a:r>
              <a:rPr lang="en-US" sz="3600" b="1" i="0" dirty="0" smtClean="0">
                <a:solidFill>
                  <a:schemeClr val="bg1">
                    <a:lumMod val="65000"/>
                  </a:schemeClr>
                </a:solidFill>
              </a:rPr>
              <a:t>lots of people find these topics interesting . . .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>
                <a:solidFill>
                  <a:srgbClr val="FFFFFF"/>
                </a:solidFill>
              </a:rPr>
              <a:t>t</a:t>
            </a:r>
            <a:r>
              <a:rPr lang="en-US" sz="3600" b="1" i="0" dirty="0" smtClean="0">
                <a:solidFill>
                  <a:srgbClr val="FFFFFF"/>
                </a:solidFill>
              </a:rPr>
              <a:t>here </a:t>
            </a:r>
            <a:r>
              <a:rPr lang="en-US" sz="3600" b="1" i="0" dirty="0" smtClean="0">
                <a:solidFill>
                  <a:srgbClr val="FFFFFF"/>
                </a:solidFill>
              </a:rPr>
              <a:t>have been </a:t>
            </a:r>
            <a:endParaRPr lang="en-US" sz="3600" b="1" i="0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almost three </a:t>
            </a:r>
            <a:r>
              <a:rPr lang="en-US" sz="3600" b="1" i="0" dirty="0" smtClean="0">
                <a:solidFill>
                  <a:srgbClr val="FFFFFF"/>
                </a:solidFill>
              </a:rPr>
              <a:t>million 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page views of the UMD </a:t>
            </a:r>
          </a:p>
          <a:p>
            <a:pPr algn="ctr" eaLnBrk="0" hangingPunct="0"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Prehistoric Cultures WebPages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0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8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120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28700" y="2208074"/>
            <a:ext cx="82296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last few years there has been almost  three million page visits to the </a:t>
            </a:r>
          </a:p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Prehistoric </a:t>
            </a:r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Cultures course pages . . .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191500" y="4267200"/>
            <a:ext cx="1143000" cy="643164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en-US" sz="1800" i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1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872342"/>
            <a:ext cx="7772400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but </a:t>
            </a:r>
            <a:r>
              <a:rPr lang="en-US" sz="3600" b="1" i="0" dirty="0" smtClean="0">
                <a:solidFill>
                  <a:srgbClr val="FFFFFF"/>
                </a:solidFill>
              </a:rPr>
              <a:t>Prehistoric Cultures is also an excellent place to have a look at all four fields of American Anthropology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485900" y="1862116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4000" b="1" i="0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American Anthropology</a:t>
            </a:r>
            <a:endParaRPr lang="en-US" sz="4000" b="1" i="0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05101" y="2743214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lang="en-US" sz="3200" b="1" i="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42786" y="3046274"/>
            <a:ext cx="77724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i="0" dirty="0">
                <a:solidFill>
                  <a:srgbClr val="FFFFFF"/>
                </a:solidFill>
              </a:rPr>
              <a:t>s</a:t>
            </a:r>
            <a:r>
              <a:rPr lang="en-US" sz="3600" b="1" i="0" dirty="0" smtClean="0">
                <a:solidFill>
                  <a:srgbClr val="FFFFFF"/>
                </a:solidFill>
              </a:rPr>
              <a:t>o </a:t>
            </a:r>
            <a:r>
              <a:rPr lang="en-US" sz="3600" b="1" i="0" dirty="0" smtClean="0">
                <a:solidFill>
                  <a:srgbClr val="FFFFFF"/>
                </a:solidFill>
              </a:rPr>
              <a:t>. . </a:t>
            </a:r>
            <a:r>
              <a:rPr lang="en-US" sz="3600" b="1" i="0" dirty="0" smtClean="0">
                <a:solidFill>
                  <a:srgbClr val="FFFFFF"/>
                </a:solidFill>
              </a:rPr>
              <a:t>.</a:t>
            </a:r>
          </a:p>
          <a:p>
            <a:pPr algn="ctr" eaLnBrk="0" hangingPunct="0"/>
            <a:r>
              <a:rPr lang="en-US" sz="3600" b="1" i="0" dirty="0" smtClean="0">
                <a:solidFill>
                  <a:srgbClr val="FFFFFF"/>
                </a:solidFill>
              </a:rPr>
              <a:t> </a:t>
            </a:r>
          </a:p>
          <a:p>
            <a:pPr algn="ctr" eaLnBrk="0" hangingPunct="0"/>
            <a:r>
              <a:rPr lang="en-US" sz="3600" b="1" i="0" dirty="0" smtClean="0">
                <a:solidFill>
                  <a:srgbClr val="FFFFFF"/>
                </a:solidFill>
              </a:rPr>
              <a:t>we’re </a:t>
            </a:r>
            <a:r>
              <a:rPr lang="en-US" sz="3600" b="1" i="0" dirty="0" smtClean="0">
                <a:solidFill>
                  <a:srgbClr val="FFFFFF"/>
                </a:solidFill>
              </a:rPr>
              <a:t>going to have a look at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485900" y="1714384"/>
            <a:ext cx="73152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4000" b="1" i="0" dirty="0" smtClean="0">
                <a:solidFill>
                  <a:srgbClr val="FFFFFF"/>
                </a:solidFill>
                <a:latin typeface="Verdana" pitchFamily="34" charset="0"/>
              </a:rPr>
              <a:t>Prehistory and Primates</a:t>
            </a:r>
            <a:br>
              <a:rPr lang="en-US" sz="4000" b="1" i="0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1600" b="1" i="0" dirty="0" smtClean="0">
                <a:solidFill>
                  <a:srgbClr val="FFFFFF"/>
                </a:solidFill>
                <a:latin typeface="Verdana" pitchFamily="34" charset="0"/>
              </a:rPr>
              <a:t>and their . . .</a:t>
            </a:r>
            <a:endParaRPr lang="en-US" sz="1200" b="1" i="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705101" y="2743214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lang="en-US" sz="3200" b="1" i="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2786" y="1143007"/>
            <a:ext cx="7772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i="0" dirty="0" smtClean="0">
                <a:solidFill>
                  <a:schemeClr val="bg1">
                    <a:lumMod val="65000"/>
                  </a:schemeClr>
                </a:solidFill>
              </a:rPr>
              <a:t>so </a:t>
            </a:r>
            <a:r>
              <a:rPr lang="en-US" sz="3200" b="1" i="0" dirty="0" smtClean="0">
                <a:solidFill>
                  <a:schemeClr val="bg1">
                    <a:lumMod val="65000"/>
                  </a:schemeClr>
                </a:solidFill>
              </a:rPr>
              <a:t>. . . we’re going to have a look at . . . </a:t>
            </a:r>
            <a:endParaRPr lang="en-US" sz="3200" b="1" i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7018" y="589642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0" dirty="0" smtClean="0">
                <a:solidFill>
                  <a:srgbClr val="FFFFFF"/>
                </a:solidFill>
                <a:latin typeface="Verdana" pitchFamily="34" charset="0"/>
              </a:rPr>
              <a:t>aspects</a:t>
            </a:r>
            <a:endParaRPr kumimoji="0" lang="en-US" sz="180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89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14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8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2908457"/>
            <a:ext cx="77724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and </a:t>
            </a:r>
            <a:r>
              <a:rPr lang="en-US" sz="3600" b="1" i="0" dirty="0" smtClean="0">
                <a:solidFill>
                  <a:srgbClr val="FFFFFF"/>
                </a:solidFill>
              </a:rPr>
              <a:t>you’ll visit these same fields </a:t>
            </a:r>
            <a:r>
              <a:rPr lang="en-US" sz="3600" b="1" i="0" dirty="0" smtClean="0">
                <a:solidFill>
                  <a:srgbClr val="FFFFFF"/>
                </a:solidFill>
              </a:rPr>
              <a:t>as </a:t>
            </a:r>
            <a:r>
              <a:rPr lang="en-US" sz="3600" b="1" i="0" dirty="0" smtClean="0">
                <a:solidFill>
                  <a:srgbClr val="FFFFFF"/>
                </a:solidFill>
              </a:rPr>
              <a:t>you go through your text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9" y="1318986"/>
            <a:ext cx="3726071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</p:spTree>
    <p:extLst>
      <p:ext uri="{BB962C8B-B14F-4D97-AF65-F5344CB8AC3E}">
        <p14:creationId xmlns:p14="http://schemas.microsoft.com/office/powerpoint/2010/main" val="40983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54565" y="6339114"/>
            <a:ext cx="3540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 dirty="0">
                <a:solidFill>
                  <a:srgbClr val="FFFFFF"/>
                </a:solidFill>
                <a:hlinkClick r:id="rId3"/>
              </a:rPr>
              <a:t>http://www.d.umn.edu/cla/faculty/troufs/anth1602/</a:t>
            </a:r>
            <a:endParaRPr lang="en-US" sz="1200" i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9" y="1318986"/>
            <a:ext cx="3726071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687" y="2195286"/>
            <a:ext cx="1878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2100" y="3581400"/>
            <a:ext cx="7315200" cy="156966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lang="en-US" sz="4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Orientation </a:t>
            </a:r>
            <a:r>
              <a:rPr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endParaRPr lang="en-US" sz="48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r>
              <a:rPr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Prehistoric Cultures</a:t>
            </a:r>
            <a:endParaRPr lang="en-US" sz="48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6500" y="568160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800" b="1" i="0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48500" y="5923002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kumimoji="0" lang="en-US" sz="1200" i="0" dirty="0" smtClean="0">
                <a:solidFill>
                  <a:srgbClr val="FFFFFF"/>
                </a:solidFill>
              </a:rPr>
              <a:t>© 2010-2013</a:t>
            </a:r>
            <a:endParaRPr lang="en-US" sz="12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89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14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8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2825491"/>
            <a:ext cx="7772400" cy="25853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and </a:t>
            </a:r>
            <a:r>
              <a:rPr lang="en-US" sz="3600" b="1" i="0" dirty="0" smtClean="0">
                <a:solidFill>
                  <a:srgbClr val="FFFFFF"/>
                </a:solidFill>
              </a:rPr>
              <a:t>you’ll visit these same fields </a:t>
            </a:r>
            <a:r>
              <a:rPr lang="en-US" sz="3600" b="1" i="0" dirty="0" smtClean="0">
                <a:solidFill>
                  <a:srgbClr val="FFFFFF"/>
                </a:solidFill>
              </a:rPr>
              <a:t>as </a:t>
            </a:r>
            <a:r>
              <a:rPr lang="en-US" sz="3600" b="1" i="0" dirty="0" smtClean="0">
                <a:solidFill>
                  <a:srgbClr val="FFFFFF"/>
                </a:solidFill>
              </a:rPr>
              <a:t>you go through your and other class materials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0" y="119301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4198" y="2644914"/>
            <a:ext cx="564488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Moodle “Block 1” DAY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8895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120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30301" y="2644914"/>
            <a:ext cx="53126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Moodle “Block 1” 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765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89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14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8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3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1846790"/>
            <a:ext cx="7772400" cy="41446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and </a:t>
            </a:r>
            <a:r>
              <a:rPr lang="en-US" sz="3600" b="1" i="0" dirty="0" smtClean="0">
                <a:solidFill>
                  <a:srgbClr val="FFFFFF"/>
                </a:solidFill>
              </a:rPr>
              <a:t>you’ll start right off with a look at “What’s New” in anthropology at the Texas A&amp;M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Anthropology World News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WebPage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1817"/>
            <a:ext cx="8686800" cy="54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95350" y="3740092"/>
            <a:ext cx="8496300" cy="2584508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061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882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7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882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1050" y="4154277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more </a:t>
            </a:r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on that later . . . </a:t>
            </a:r>
          </a:p>
        </p:txBody>
      </p:sp>
    </p:spTree>
    <p:extLst>
      <p:ext uri="{BB962C8B-B14F-4D97-AF65-F5344CB8AC3E}">
        <p14:creationId xmlns:p14="http://schemas.microsoft.com/office/powerpoint/2010/main" val="7390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57300" y="2094067"/>
            <a:ext cx="7772400" cy="3313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and </a:t>
            </a:r>
            <a:r>
              <a:rPr lang="en-US" sz="3600" b="1" i="0" dirty="0" smtClean="0">
                <a:solidFill>
                  <a:srgbClr val="FFFFFF"/>
                </a:solidFill>
              </a:rPr>
              <a:t>to study Prehistoric Cultures in this tradition there are a few basic characteristics of anthropology to keep in mind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0" y="1873250"/>
            <a:ext cx="8434983" cy="4294702"/>
          </a:xfrm>
        </p:spPr>
        <p:txBody>
          <a:bodyPr>
            <a:spAutoFit/>
          </a:bodyPr>
          <a:lstStyle/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</a:t>
            </a:r>
            <a:r>
              <a:rPr lang="en-US" sz="2800" b="1" dirty="0" smtClean="0">
                <a:solidFill>
                  <a:srgbClr val="000000"/>
                </a:solidFill>
              </a:rPr>
              <a:t>	</a:t>
            </a:r>
            <a:r>
              <a:rPr lang="en-US" sz="28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four fields</a:t>
            </a:r>
            <a:r>
              <a:rPr lang="en-US" sz="2400" dirty="0" smtClean="0"/>
              <a:t> </a:t>
            </a:r>
            <a:r>
              <a:rPr lang="en-US" sz="2800" dirty="0" smtClean="0"/>
              <a:t>of general anthropology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2.	</a:t>
            </a:r>
            <a:r>
              <a:rPr lang="en-US" sz="2400" b="1" i="1" dirty="0" smtClean="0">
                <a:solidFill>
                  <a:srgbClr val="FF0000"/>
                </a:solidFill>
              </a:rPr>
              <a:t>culture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a primary </a:t>
            </a:r>
            <a:r>
              <a:rPr lang="en-US" sz="2400" b="1" i="1" dirty="0" smtClean="0">
                <a:solidFill>
                  <a:srgbClr val="000000"/>
                </a:solidFill>
              </a:rPr>
              <a:t>concept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3.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 method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major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approach</a:t>
            </a:r>
            <a:r>
              <a:rPr lang="en-US" sz="2400" b="1" dirty="0" smtClean="0">
                <a:solidFill>
                  <a:srgbClr val="000000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4. 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holism</a:t>
            </a:r>
            <a:r>
              <a:rPr lang="en-US" sz="2400" b="1" dirty="0" smtClean="0">
                <a:solidFill>
                  <a:srgbClr val="000000"/>
                </a:solidFill>
              </a:rPr>
              <a:t> or the study of "humankind" as a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whole, as a </a:t>
            </a:r>
            <a:r>
              <a:rPr lang="en-US" sz="2400" b="1" i="1" dirty="0" smtClean="0">
                <a:solidFill>
                  <a:srgbClr val="000000"/>
                </a:solidFill>
              </a:rPr>
              <a:t>primary theoretical goal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fieldwork</a:t>
            </a:r>
            <a:r>
              <a:rPr lang="en-US" sz="2400" b="1" dirty="0" smtClean="0">
                <a:solidFill>
                  <a:srgbClr val="000000"/>
                </a:solidFill>
              </a:rPr>
              <a:t> as a primary research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technique, involving </a:t>
            </a:r>
            <a:r>
              <a:rPr lang="en-US" sz="2400" b="1" i="1" dirty="0" smtClean="0">
                <a:solidFill>
                  <a:srgbClr val="000000"/>
                </a:solidFill>
              </a:rPr>
              <a:t>“participant observation”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82708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4800" b="1" i="0">
                <a:solidFill>
                  <a:srgbClr val="000000"/>
                </a:solidFill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32927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0" y="1873250"/>
            <a:ext cx="8434983" cy="4294702"/>
          </a:xfrm>
        </p:spPr>
        <p:txBody>
          <a:bodyPr>
            <a:spAutoFit/>
          </a:bodyPr>
          <a:lstStyle/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</a:t>
            </a:r>
            <a:r>
              <a:rPr lang="en-US" sz="2800" b="1" dirty="0" smtClean="0">
                <a:solidFill>
                  <a:srgbClr val="000000"/>
                </a:solidFill>
              </a:rPr>
              <a:t>	</a:t>
            </a:r>
            <a:r>
              <a:rPr lang="en-US" sz="28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four fields</a:t>
            </a:r>
            <a:r>
              <a:rPr lang="en-US" sz="2400" dirty="0" smtClean="0"/>
              <a:t> </a:t>
            </a:r>
            <a:r>
              <a:rPr lang="en-US" sz="2800" dirty="0" smtClean="0"/>
              <a:t>of general anthropology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2.	</a:t>
            </a:r>
            <a:r>
              <a:rPr lang="en-US" sz="2400" b="1" i="1" dirty="0" smtClean="0">
                <a:solidFill>
                  <a:srgbClr val="FF0000"/>
                </a:solidFill>
              </a:rPr>
              <a:t>culture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a primary </a:t>
            </a:r>
            <a:r>
              <a:rPr lang="en-US" sz="2400" b="1" i="1" dirty="0" smtClean="0">
                <a:solidFill>
                  <a:srgbClr val="000000"/>
                </a:solidFill>
              </a:rPr>
              <a:t>concept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3.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 method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major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approach</a:t>
            </a:r>
            <a:r>
              <a:rPr lang="en-US" sz="2400" b="1" dirty="0" smtClean="0">
                <a:solidFill>
                  <a:srgbClr val="000000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4. 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holism</a:t>
            </a:r>
            <a:r>
              <a:rPr lang="en-US" sz="2400" b="1" dirty="0" smtClean="0">
                <a:solidFill>
                  <a:srgbClr val="000000"/>
                </a:solidFill>
              </a:rPr>
              <a:t> or the study of "humankind" as a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whole, as a </a:t>
            </a:r>
            <a:r>
              <a:rPr lang="en-US" sz="2400" b="1" i="1" dirty="0" smtClean="0">
                <a:solidFill>
                  <a:srgbClr val="000000"/>
                </a:solidFill>
              </a:rPr>
              <a:t>primary theoretical goal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fieldwork</a:t>
            </a:r>
            <a:r>
              <a:rPr lang="en-US" sz="2400" b="1" dirty="0" smtClean="0">
                <a:solidFill>
                  <a:srgbClr val="000000"/>
                </a:solidFill>
              </a:rPr>
              <a:t> as a primary research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technique, involving </a:t>
            </a:r>
            <a:r>
              <a:rPr lang="en-US" sz="2400" b="1" i="1" dirty="0" smtClean="0">
                <a:solidFill>
                  <a:srgbClr val="000000"/>
                </a:solidFill>
              </a:rPr>
              <a:t>“participant observation”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82708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4800" b="1" i="0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" y="3849472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more on this later . . . </a:t>
            </a:r>
          </a:p>
        </p:txBody>
      </p:sp>
    </p:spTree>
    <p:extLst>
      <p:ext uri="{BB962C8B-B14F-4D97-AF65-F5344CB8AC3E}">
        <p14:creationId xmlns:p14="http://schemas.microsoft.com/office/powerpoint/2010/main" val="47995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57300" y="1752852"/>
            <a:ext cx="7772400" cy="440120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i="0" dirty="0" smtClean="0">
                <a:solidFill>
                  <a:srgbClr val="FFFFFF"/>
                </a:solidFill>
              </a:rPr>
              <a:t>one </a:t>
            </a:r>
            <a:r>
              <a:rPr lang="en-US" sz="3600" b="1" i="0" dirty="0" smtClean="0">
                <a:solidFill>
                  <a:srgbClr val="FFFFFF"/>
                </a:solidFill>
              </a:rPr>
              <a:t>item you will see often </a:t>
            </a:r>
          </a:p>
          <a:p>
            <a:pPr algn="ctr" eaLnBrk="0" hangingPunct="0"/>
            <a:r>
              <a:rPr lang="en-US" sz="2800" i="0" dirty="0" smtClean="0">
                <a:solidFill>
                  <a:srgbClr val="FFFFFF"/>
                </a:solidFill>
              </a:rPr>
              <a:t>(and often repeated)</a:t>
            </a:r>
            <a:r>
              <a:rPr lang="en-US" sz="2800" b="1" i="0" dirty="0" smtClean="0">
                <a:solidFill>
                  <a:srgbClr val="FFFFFF"/>
                </a:solidFill>
              </a:rPr>
              <a:t> </a:t>
            </a:r>
          </a:p>
          <a:p>
            <a:pPr algn="ctr" eaLnBrk="0" hangingPunct="0"/>
            <a:r>
              <a:rPr lang="en-US" sz="3600" b="1" i="0" dirty="0" smtClean="0">
                <a:solidFill>
                  <a:srgbClr val="FFFFFF"/>
                </a:solidFill>
              </a:rPr>
              <a:t>is that American Anthropology traditionally has a four-fold approach to the study of humans and closely related species</a:t>
            </a:r>
          </a:p>
          <a:p>
            <a:pPr algn="ctr" eaLnBrk="0" hangingPunct="0"/>
            <a:endParaRPr lang="en-US" sz="3600" b="1" i="0" dirty="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3600" b="1" i="0" dirty="0">
                <a:solidFill>
                  <a:srgbClr val="FFFFFF"/>
                </a:solidFill>
              </a:rPr>
              <a:t>t</a:t>
            </a:r>
            <a:r>
              <a:rPr lang="en-US" sz="3600" b="1" i="0" dirty="0" smtClean="0">
                <a:solidFill>
                  <a:srgbClr val="FFFFFF"/>
                </a:solidFill>
              </a:rPr>
              <a:t>hese </a:t>
            </a:r>
            <a:r>
              <a:rPr lang="en-US" sz="3600" b="1" i="0" dirty="0" smtClean="0">
                <a:solidFill>
                  <a:srgbClr val="FFFFFF"/>
                </a:solidFill>
              </a:rPr>
              <a:t>four fields include 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42786" y="2918810"/>
            <a:ext cx="7772400" cy="2482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finally</a:t>
            </a:r>
            <a:r>
              <a:rPr lang="en-US" sz="3600" b="1" i="0" dirty="0" smtClean="0">
                <a:solidFill>
                  <a:srgbClr val="FFFFFF"/>
                </a:solidFill>
              </a:rPr>
              <a:t>, to round off our theoretical perspectives, we’ll have a brief look at 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3200" b="1" i="0" dirty="0" smtClean="0">
                <a:solidFill>
                  <a:srgbClr val="000000"/>
                </a:solidFill>
              </a:rPr>
              <a:t>a few</a:t>
            </a:r>
            <a:r>
              <a:rPr kumimoji="0" lang="en-US" sz="4800" b="1" i="0" dirty="0" smtClean="0">
                <a:solidFill>
                  <a:srgbClr val="000000"/>
                </a:solidFill>
              </a:rPr>
              <a:t/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4800" b="1" i="0" dirty="0" smtClean="0">
                <a:solidFill>
                  <a:srgbClr val="000000"/>
                </a:solidFill>
              </a:rPr>
              <a:t>“Other Important Terms”</a:t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3200" b="1" i="0" dirty="0" smtClean="0">
                <a:solidFill>
                  <a:srgbClr val="FFFFFF"/>
                </a:solidFill>
              </a:rPr>
              <a:t> including . . .</a:t>
            </a:r>
            <a:endParaRPr kumimoji="0" lang="en-US" sz="48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5" y="3189485"/>
            <a:ext cx="8434983" cy="2830327"/>
          </a:xfrm>
        </p:spPr>
        <p:txBody>
          <a:bodyPr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ethnocentrism</a:t>
            </a: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absolute 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critical cultural relativism</a:t>
            </a: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3.	“multiple cultural worlds”</a:t>
            </a: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3200" b="1" i="0" dirty="0" smtClean="0">
                <a:solidFill>
                  <a:srgbClr val="000000"/>
                </a:solidFill>
              </a:rPr>
              <a:t>a few</a:t>
            </a:r>
            <a:r>
              <a:rPr kumimoji="0" lang="en-US" sz="4800" b="1" i="0" dirty="0" smtClean="0">
                <a:solidFill>
                  <a:srgbClr val="000000"/>
                </a:solidFill>
              </a:rPr>
              <a:t/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4800" b="1" i="0" dirty="0" smtClean="0">
                <a:solidFill>
                  <a:srgbClr val="000000"/>
                </a:solidFill>
              </a:rPr>
              <a:t>“Other Important Terms”</a:t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3200" b="1" i="0" dirty="0" smtClean="0">
                <a:solidFill>
                  <a:srgbClr val="000000"/>
                </a:solidFill>
              </a:rPr>
              <a:t> including . . .</a:t>
            </a:r>
            <a:endParaRPr kumimoji="0" lang="en-US" sz="4800" b="1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5" y="3189485"/>
            <a:ext cx="8434983" cy="2830327"/>
          </a:xfrm>
        </p:spPr>
        <p:txBody>
          <a:bodyPr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ethnocentrism</a:t>
            </a: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absolute 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critical cultural relativism</a:t>
            </a: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3.	“multiple cultural worlds”</a:t>
            </a: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3200" b="1" i="0" dirty="0" smtClean="0">
                <a:solidFill>
                  <a:srgbClr val="000000"/>
                </a:solidFill>
              </a:rPr>
              <a:t>a few</a:t>
            </a:r>
            <a:r>
              <a:rPr kumimoji="0" lang="en-US" sz="4800" b="1" i="0" dirty="0" smtClean="0">
                <a:solidFill>
                  <a:srgbClr val="000000"/>
                </a:solidFill>
              </a:rPr>
              <a:t/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4800" b="1" i="0" dirty="0" smtClean="0">
                <a:solidFill>
                  <a:srgbClr val="000000"/>
                </a:solidFill>
              </a:rPr>
              <a:t>“Other Important Terms”</a:t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3200" b="1" i="0" dirty="0" smtClean="0">
                <a:solidFill>
                  <a:srgbClr val="000000"/>
                </a:solidFill>
              </a:rPr>
              <a:t> including . . .</a:t>
            </a:r>
            <a:endParaRPr kumimoji="0" lang="en-US" sz="4800" b="1" i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" y="3849472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more </a:t>
            </a:r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on this later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3200" b="1" i="0" dirty="0" smtClean="0">
                <a:solidFill>
                  <a:srgbClr val="000000"/>
                </a:solidFill>
              </a:rPr>
              <a:t>and</a:t>
            </a:r>
            <a:r>
              <a:rPr kumimoji="0" lang="en-US" sz="4800" b="1" i="0" dirty="0" smtClean="0">
                <a:solidFill>
                  <a:srgbClr val="000000"/>
                </a:solidFill>
              </a:rPr>
              <a:t/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4800" b="1" i="0" dirty="0" smtClean="0">
                <a:solidFill>
                  <a:srgbClr val="000000"/>
                </a:solidFill>
              </a:rPr>
              <a:t>“Units of Analysis”</a:t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3200" b="1" i="0" dirty="0" smtClean="0">
                <a:solidFill>
                  <a:srgbClr val="FFFFFF"/>
                </a:solidFill>
              </a:rPr>
              <a:t> including . . .</a:t>
            </a:r>
            <a:endParaRPr kumimoji="0" lang="en-US" sz="48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0480" y="786948"/>
            <a:ext cx="8229600" cy="5553828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one person</a:t>
            </a:r>
            <a:endParaRPr lang="en-US" sz="18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family</a:t>
            </a:r>
            <a:endParaRPr lang="en-US" sz="16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“cultural metaphor”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0480" y="786948"/>
            <a:ext cx="8229600" cy="5553828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one person</a:t>
            </a:r>
            <a:endParaRPr lang="en-US" sz="18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family</a:t>
            </a:r>
            <a:endParaRPr lang="en-US" sz="16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“cultural metaphor”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" y="3849472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more </a:t>
            </a:r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on this later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sz="3200" b="1" i="0" dirty="0" smtClean="0">
                <a:solidFill>
                  <a:srgbClr val="000000"/>
                </a:solidFill>
              </a:rPr>
              <a:t>and we’ll have a brief look at</a:t>
            </a:r>
            <a:r>
              <a:rPr kumimoji="0" lang="en-US" sz="4800" b="1" i="0" dirty="0" smtClean="0">
                <a:solidFill>
                  <a:srgbClr val="000000"/>
                </a:solidFill>
              </a:rPr>
              <a:t/>
            </a:r>
            <a:br>
              <a:rPr kumimoji="0" lang="en-US" sz="4800" b="1" i="0" dirty="0" smtClean="0">
                <a:solidFill>
                  <a:srgbClr val="000000"/>
                </a:solidFill>
              </a:rPr>
            </a:br>
            <a:r>
              <a:rPr kumimoji="0" lang="en-US" sz="4800" b="1" i="0" dirty="0" smtClean="0">
                <a:solidFill>
                  <a:srgbClr val="000000"/>
                </a:solidFill>
              </a:rPr>
              <a:t>Three Major Perennial Debates</a:t>
            </a:r>
            <a:r>
              <a:rPr kumimoji="0" lang="en-US" sz="3200" b="1" i="0" dirty="0" smtClean="0">
                <a:solidFill>
                  <a:srgbClr val="FFFFFF"/>
                </a:solidFill>
              </a:rPr>
              <a:t> including . . .</a:t>
            </a:r>
            <a:endParaRPr kumimoji="0" lang="en-US" sz="48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0480" y="1905012"/>
            <a:ext cx="8277820" cy="4421210"/>
          </a:xfrm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Biological Determinism 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vs. Cultural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Constructionism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err="1" smtClean="0">
                <a:solidFill>
                  <a:srgbClr val="000000"/>
                </a:solidFill>
              </a:rPr>
              <a:t>Ideationism</a:t>
            </a:r>
            <a:r>
              <a:rPr lang="en-US" sz="2800" b="1" i="1" dirty="0" smtClean="0">
                <a:solidFill>
                  <a:srgbClr val="000000"/>
                </a:solidFill>
              </a:rPr>
              <a:t> vs. Cultural Materialism</a:t>
            </a:r>
          </a:p>
          <a:p>
            <a:pPr marL="508000" indent="-50800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Individual Agency vs. Structuralism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(“free will” vs. “power structures”)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  <a:defRPr/>
            </a:pP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0492" y="434975"/>
            <a:ext cx="83599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n-US" sz="2800" b="1" i="0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three major contemporary debates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0480" y="1905012"/>
            <a:ext cx="8277820" cy="4421210"/>
          </a:xfrm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Biological Determinism 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vs. Cultural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Constructionism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err="1" smtClean="0">
                <a:solidFill>
                  <a:srgbClr val="000000"/>
                </a:solidFill>
              </a:rPr>
              <a:t>Ideationism</a:t>
            </a:r>
            <a:r>
              <a:rPr lang="en-US" sz="2800" b="1" i="1" dirty="0" smtClean="0">
                <a:solidFill>
                  <a:srgbClr val="000000"/>
                </a:solidFill>
              </a:rPr>
              <a:t> vs. Cultural Materialism</a:t>
            </a:r>
          </a:p>
          <a:p>
            <a:pPr marL="508000" indent="-50800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Individual Agency vs. Structuralism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(“free will” vs. “power structures”)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  <a:defRPr/>
            </a:pP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0492" y="434975"/>
            <a:ext cx="83599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en-US" sz="2800" b="1" i="0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three major contemporary debates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0100" y="3849472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more </a:t>
            </a:r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on this later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485900" y="1862116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4000" b="1" i="0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American Anthropology</a:t>
            </a:r>
            <a:endParaRPr lang="en-US" sz="4000" b="1" i="0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05101" y="2743214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lang="en-US" sz="3200" b="1" i="0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lang="en-US" sz="3200" b="1" i="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2786" y="1219200"/>
            <a:ext cx="7772400" cy="50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and </a:t>
            </a:r>
            <a:r>
              <a:rPr lang="en-US" sz="3600" b="1" i="0" dirty="0" smtClean="0">
                <a:solidFill>
                  <a:srgbClr val="FFFFFF"/>
                </a:solidFill>
              </a:rPr>
              <a:t>so, to study </a:t>
            </a:r>
            <a:r>
              <a:rPr lang="en-US" sz="3600" b="1" i="0" dirty="0" smtClean="0">
                <a:solidFill>
                  <a:srgbClr val="FFFFFF"/>
                </a:solidFill>
              </a:rPr>
              <a:t>Prehistoric Cultures in </a:t>
            </a:r>
            <a:r>
              <a:rPr lang="en-US" sz="3600" b="1" i="0" dirty="0" smtClean="0">
                <a:solidFill>
                  <a:srgbClr val="FFFFFF"/>
                </a:solidFill>
              </a:rPr>
              <a:t>the American Anthropological  tradition we’ll further consider the items you see listed in the </a:t>
            </a:r>
            <a:endParaRPr lang="en-US" sz="3600" b="1" i="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Week </a:t>
            </a:r>
            <a:r>
              <a:rPr lang="en-US" sz="3600" b="1" i="0" dirty="0" smtClean="0">
                <a:solidFill>
                  <a:srgbClr val="FFFFFF"/>
                </a:solidFill>
              </a:rPr>
              <a:t>1 </a:t>
            </a:r>
            <a:r>
              <a:rPr lang="en-US" sz="3600" b="1" i="0" dirty="0" smtClean="0">
                <a:solidFill>
                  <a:srgbClr val="FFFFFF"/>
                </a:solidFill>
              </a:rPr>
              <a:t>“Topics” </a:t>
            </a:r>
            <a:r>
              <a:rPr lang="en-US" sz="3600" b="1" i="0" dirty="0" smtClean="0">
                <a:solidFill>
                  <a:srgbClr val="FFFFFF"/>
                </a:solidFill>
              </a:rPr>
              <a:t>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23850"/>
            <a:ext cx="7772400" cy="615926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562100" y="3524250"/>
            <a:ext cx="5486400" cy="6858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1800" i="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32808" y="5029200"/>
            <a:ext cx="7772400" cy="646331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0" lang="en-US" sz="3600" b="1" i="0" dirty="0" smtClean="0">
                <a:solidFill>
                  <a:srgbClr val="000000"/>
                </a:solidFill>
                <a:latin typeface="Arial"/>
              </a:rPr>
              <a:t>topics . . .</a:t>
            </a:r>
          </a:p>
        </p:txBody>
      </p:sp>
      <p:sp>
        <p:nvSpPr>
          <p:cNvPr id="6" name="Striped Right Arrow 5"/>
          <p:cNvSpPr/>
          <p:nvPr/>
        </p:nvSpPr>
        <p:spPr bwMode="auto">
          <a:xfrm rot="10800000">
            <a:off x="3985986" y="3657599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073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2"/>
            <a:ext cx="10287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094"/>
            <a:ext cx="10287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81100" y="2932307"/>
            <a:ext cx="7772400" cy="16516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0" dirty="0" smtClean="0">
                <a:solidFill>
                  <a:srgbClr val="FFFFFF"/>
                </a:solidFill>
              </a:rPr>
              <a:t>we’ll </a:t>
            </a:r>
            <a:r>
              <a:rPr lang="en-US" sz="3600" b="1" i="0" dirty="0" smtClean="0">
                <a:solidFill>
                  <a:srgbClr val="FFFFFF"/>
                </a:solidFill>
              </a:rPr>
              <a:t>go there and continue our explorations . . . 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0" y="119301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4198" y="2644914"/>
            <a:ext cx="564488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Moodle “Block 1” DAY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6506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12060"/>
            <a:ext cx="8686800" cy="48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30301" y="2644914"/>
            <a:ext cx="53126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/>
              <a:t>Moodle “Block 1” 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373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54565" y="6339114"/>
            <a:ext cx="3540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 dirty="0">
                <a:solidFill>
                  <a:srgbClr val="FFFFFF"/>
                </a:solidFill>
                <a:hlinkClick r:id="rId3"/>
              </a:rPr>
              <a:t>http://www.d.umn.edu/cla/faculty/troufs/anth1602/</a:t>
            </a:r>
            <a:endParaRPr lang="en-US" sz="1200" i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9" y="1318986"/>
            <a:ext cx="3726071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687" y="2195286"/>
            <a:ext cx="1878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2100" y="2971800"/>
            <a:ext cx="7315200" cy="1323439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lang="en-US" sz="8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Oriented</a:t>
            </a:r>
            <a:endParaRPr lang="en-US" sz="8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6500" y="568160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800" b="1" i="0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48500" y="5923002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kumimoji="0" lang="en-US" sz="1200" i="0" dirty="0" smtClean="0">
                <a:solidFill>
                  <a:srgbClr val="FFFFFF"/>
                </a:solidFill>
              </a:rPr>
              <a:t>© 2010-2013</a:t>
            </a:r>
            <a:endParaRPr lang="en-US" sz="12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5029" y="258708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24" y="1030518"/>
            <a:ext cx="874395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5908" y="866339"/>
            <a:ext cx="6301725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sz="4400" b="1" i="0" dirty="0" smtClean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first “field trip” . . .</a:t>
            </a:r>
            <a:endParaRPr kumimoji="0" lang="en-US" sz="4400" b="1" i="0" dirty="0"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23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5029" y="258708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440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14929" y="6490156"/>
            <a:ext cx="723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0" dirty="0" smtClean="0">
                <a:hlinkClick r:id="rId3"/>
              </a:rPr>
              <a:t>http://rosettapanglossia.longnow.org/wiki/index.php/Yanomam%C3%B6_Language</a:t>
            </a:r>
            <a:endParaRPr lang="en-US" sz="800" i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5908" y="866339"/>
            <a:ext cx="6301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sz="4400" b="1" i="0" dirty="0" smtClean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first “field trip” . . .</a:t>
            </a:r>
            <a:endParaRPr kumimoji="0" lang="en-US" sz="4400" b="1" i="0" dirty="0"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35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2720907"/>
            <a:ext cx="7772400" cy="18184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>
                <a:solidFill>
                  <a:srgbClr val="FFFFFF"/>
                </a:solidFill>
              </a:rPr>
              <a:t>s</a:t>
            </a:r>
            <a:r>
              <a:rPr lang="en-US" sz="3600" b="1" i="0" dirty="0" smtClean="0">
                <a:solidFill>
                  <a:srgbClr val="FFFFFF"/>
                </a:solidFill>
              </a:rPr>
              <a:t>o </a:t>
            </a:r>
            <a:r>
              <a:rPr lang="en-US" sz="3600" b="1" i="0" dirty="0" smtClean="0">
                <a:solidFill>
                  <a:srgbClr val="FFFFFF"/>
                </a:solidFill>
              </a:rPr>
              <a:t>why study</a:t>
            </a:r>
          </a:p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Prehistoric Cultures?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2672482"/>
            <a:ext cx="7772400" cy="25853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>
                <a:solidFill>
                  <a:srgbClr val="FFFFFF"/>
                </a:solidFill>
              </a:rPr>
              <a:t>i</a:t>
            </a:r>
            <a:r>
              <a:rPr lang="en-US" sz="3600" b="1" i="0" dirty="0" smtClean="0">
                <a:solidFill>
                  <a:srgbClr val="FFFFFF"/>
                </a:solidFill>
              </a:rPr>
              <a:t>t’s </a:t>
            </a:r>
            <a:r>
              <a:rPr lang="en-US" sz="3600" b="1" i="0" dirty="0" smtClean="0">
                <a:solidFill>
                  <a:srgbClr val="FFFFFF"/>
                </a:solidFill>
              </a:rPr>
              <a:t>an excellent place to find out about many fascinating aspects relating to humans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2665278"/>
            <a:ext cx="77724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>
                <a:solidFill>
                  <a:srgbClr val="FFFFFF"/>
                </a:solidFill>
              </a:rPr>
              <a:t>a</a:t>
            </a:r>
            <a:r>
              <a:rPr lang="en-US" sz="3600" b="1" i="0" dirty="0" smtClean="0">
                <a:solidFill>
                  <a:srgbClr val="FFFFFF"/>
                </a:solidFill>
              </a:rPr>
              <a:t>nd </a:t>
            </a:r>
            <a:r>
              <a:rPr lang="en-US" sz="3600" b="1" i="0" dirty="0" smtClean="0">
                <a:solidFill>
                  <a:srgbClr val="FFFFFF"/>
                </a:solidFill>
              </a:rPr>
              <a:t>you already know </a:t>
            </a:r>
            <a:r>
              <a:rPr lang="en-US" sz="3600" b="1" i="0" dirty="0" smtClean="0">
                <a:solidFill>
                  <a:srgbClr val="FFFFFF"/>
                </a:solidFill>
              </a:rPr>
              <a:t>a lot about those </a:t>
            </a:r>
            <a:r>
              <a:rPr lang="en-US" sz="3600" b="1" i="0" dirty="0" smtClean="0">
                <a:solidFill>
                  <a:srgbClr val="FFFFFF"/>
                </a:solidFill>
              </a:rPr>
              <a:t>sorts of things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2678482"/>
            <a:ext cx="7772400" cy="2649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just have a look at the little pictures on the course materials, </a:t>
            </a:r>
          </a:p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lang="en-US" sz="3600" b="1" i="0" dirty="0" smtClean="0">
                <a:solidFill>
                  <a:srgbClr val="FFFFFF"/>
                </a:solidFill>
              </a:rPr>
              <a:t>for e.g., . . .</a:t>
            </a:r>
            <a:endParaRPr lang="en-US" sz="3600" b="1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819150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8404</TotalTime>
  <Words>667</Words>
  <Application>Microsoft Office PowerPoint</Application>
  <PresentationFormat>35mm Slides</PresentationFormat>
  <Paragraphs>174</Paragraphs>
  <Slides>49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1_Meadow</vt:lpstr>
      <vt:lpstr>22_Contemporary Portrait</vt:lpstr>
      <vt:lpstr>9_Default Design</vt:lpstr>
      <vt:lpstr>5_Default Design</vt:lpstr>
      <vt:lpstr>48_Default Design</vt:lpstr>
      <vt:lpstr>25_Default Design</vt:lpstr>
      <vt:lpstr>1_Default Design</vt:lpstr>
      <vt:lpstr>1_Contemporary Portrait</vt:lpstr>
      <vt:lpstr>6_Contemporary Portrait</vt:lpstr>
      <vt:lpstr>2_Meadow</vt:lpstr>
      <vt:lpstr>8_Contemporary Portrait</vt:lpstr>
      <vt:lpstr>2_Default Design</vt:lpstr>
      <vt:lpstr>4_Meadow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494</cp:revision>
  <cp:lastPrinted>2000-04-12T17:52:36Z</cp:lastPrinted>
  <dcterms:created xsi:type="dcterms:W3CDTF">2000-03-27T14:48:03Z</dcterms:created>
  <dcterms:modified xsi:type="dcterms:W3CDTF">2012-09-02T20:03:47Z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