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3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6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8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9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0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79" r:id="rId4"/>
    <p:sldMasterId id="2147484922" r:id="rId5"/>
    <p:sldMasterId id="2147484958" r:id="rId6"/>
    <p:sldMasterId id="2147484982" r:id="rId7"/>
    <p:sldMasterId id="2147485092" r:id="rId8"/>
    <p:sldMasterId id="2147485273" r:id="rId9"/>
    <p:sldMasterId id="2147485309" r:id="rId10"/>
    <p:sldMasterId id="2147485573" r:id="rId11"/>
    <p:sldMasterId id="2147485623" r:id="rId12"/>
    <p:sldMasterId id="2147485635" r:id="rId13"/>
    <p:sldMasterId id="2147485647" r:id="rId14"/>
    <p:sldMasterId id="2147485659" r:id="rId15"/>
    <p:sldMasterId id="2147485672" r:id="rId16"/>
    <p:sldMasterId id="2147485684" r:id="rId17"/>
    <p:sldMasterId id="2147485708" r:id="rId18"/>
    <p:sldMasterId id="2147485720" r:id="rId19"/>
    <p:sldMasterId id="2147485732" r:id="rId20"/>
    <p:sldMasterId id="2147485744" r:id="rId21"/>
    <p:sldMasterId id="2147485756" r:id="rId22"/>
    <p:sldMasterId id="2147485768" r:id="rId23"/>
    <p:sldMasterId id="2147485780" r:id="rId24"/>
    <p:sldMasterId id="2147485792" r:id="rId25"/>
    <p:sldMasterId id="2147485804" r:id="rId26"/>
    <p:sldMasterId id="2147485816" r:id="rId27"/>
    <p:sldMasterId id="2147485829" r:id="rId28"/>
    <p:sldMasterId id="2147485841" r:id="rId29"/>
    <p:sldMasterId id="2147485853" r:id="rId30"/>
    <p:sldMasterId id="2147485865" r:id="rId31"/>
  </p:sldMasterIdLst>
  <p:notesMasterIdLst>
    <p:notesMasterId r:id="rId121"/>
  </p:notesMasterIdLst>
  <p:handoutMasterIdLst>
    <p:handoutMasterId r:id="rId122"/>
  </p:handoutMasterIdLst>
  <p:sldIdLst>
    <p:sldId id="1368" r:id="rId32"/>
    <p:sldId id="1386" r:id="rId33"/>
    <p:sldId id="1275" r:id="rId34"/>
    <p:sldId id="1338" r:id="rId35"/>
    <p:sldId id="1360" r:id="rId36"/>
    <p:sldId id="1339" r:id="rId37"/>
    <p:sldId id="1340" r:id="rId38"/>
    <p:sldId id="1361" r:id="rId39"/>
    <p:sldId id="1341" r:id="rId40"/>
    <p:sldId id="1342" r:id="rId41"/>
    <p:sldId id="1362" r:id="rId42"/>
    <p:sldId id="1343" r:id="rId43"/>
    <p:sldId id="1363" r:id="rId44"/>
    <p:sldId id="1345" r:id="rId45"/>
    <p:sldId id="1346" r:id="rId46"/>
    <p:sldId id="1354" r:id="rId47"/>
    <p:sldId id="1347" r:id="rId48"/>
    <p:sldId id="1348" r:id="rId49"/>
    <p:sldId id="1349" r:id="rId50"/>
    <p:sldId id="1350" r:id="rId51"/>
    <p:sldId id="1351" r:id="rId52"/>
    <p:sldId id="1352" r:id="rId53"/>
    <p:sldId id="1353" r:id="rId54"/>
    <p:sldId id="1357" r:id="rId55"/>
    <p:sldId id="1369" r:id="rId56"/>
    <p:sldId id="1370" r:id="rId57"/>
    <p:sldId id="1328" r:id="rId58"/>
    <p:sldId id="1329" r:id="rId59"/>
    <p:sldId id="521" r:id="rId60"/>
    <p:sldId id="1276" r:id="rId61"/>
    <p:sldId id="522" r:id="rId62"/>
    <p:sldId id="523" r:id="rId63"/>
    <p:sldId id="1277" r:id="rId64"/>
    <p:sldId id="525" r:id="rId65"/>
    <p:sldId id="1278" r:id="rId66"/>
    <p:sldId id="1280" r:id="rId67"/>
    <p:sldId id="1281" r:id="rId68"/>
    <p:sldId id="1282" r:id="rId69"/>
    <p:sldId id="1283" r:id="rId70"/>
    <p:sldId id="1284" r:id="rId71"/>
    <p:sldId id="1285" r:id="rId72"/>
    <p:sldId id="1001" r:id="rId73"/>
    <p:sldId id="1291" r:id="rId74"/>
    <p:sldId id="1071" r:id="rId75"/>
    <p:sldId id="1286" r:id="rId76"/>
    <p:sldId id="1332" r:id="rId77"/>
    <p:sldId id="1333" r:id="rId78"/>
    <p:sldId id="1334" r:id="rId79"/>
    <p:sldId id="1380" r:id="rId80"/>
    <p:sldId id="1287" r:id="rId81"/>
    <p:sldId id="859" r:id="rId82"/>
    <p:sldId id="1288" r:id="rId83"/>
    <p:sldId id="1364" r:id="rId84"/>
    <p:sldId id="530" r:id="rId85"/>
    <p:sldId id="531" r:id="rId86"/>
    <p:sldId id="1290" r:id="rId87"/>
    <p:sldId id="1382" r:id="rId88"/>
    <p:sldId id="1383" r:id="rId89"/>
    <p:sldId id="1371" r:id="rId90"/>
    <p:sldId id="1384" r:id="rId91"/>
    <p:sldId id="534" r:id="rId92"/>
    <p:sldId id="1330" r:id="rId93"/>
    <p:sldId id="1331" r:id="rId94"/>
    <p:sldId id="1247" r:id="rId95"/>
    <p:sldId id="1365" r:id="rId96"/>
    <p:sldId id="1297" r:id="rId97"/>
    <p:sldId id="1308" r:id="rId98"/>
    <p:sldId id="1309" r:id="rId99"/>
    <p:sldId id="1299" r:id="rId100"/>
    <p:sldId id="1376" r:id="rId101"/>
    <p:sldId id="1377" r:id="rId102"/>
    <p:sldId id="1378" r:id="rId103"/>
    <p:sldId id="1303" r:id="rId104"/>
    <p:sldId id="1305" r:id="rId105"/>
    <p:sldId id="1306" r:id="rId106"/>
    <p:sldId id="1379" r:id="rId107"/>
    <p:sldId id="1301" r:id="rId108"/>
    <p:sldId id="1307" r:id="rId109"/>
    <p:sldId id="1298" r:id="rId110"/>
    <p:sldId id="1385" r:id="rId111"/>
    <p:sldId id="1131" r:id="rId112"/>
    <p:sldId id="1311" r:id="rId113"/>
    <p:sldId id="1293" r:id="rId114"/>
    <p:sldId id="1132" r:id="rId115"/>
    <p:sldId id="1302" r:id="rId116"/>
    <p:sldId id="1294" r:id="rId117"/>
    <p:sldId id="1295" r:id="rId118"/>
    <p:sldId id="540" r:id="rId119"/>
    <p:sldId id="1381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ADDE1"/>
    <a:srgbClr val="000600"/>
    <a:srgbClr val="91E3B0"/>
    <a:srgbClr val="D79694"/>
    <a:srgbClr val="64D890"/>
    <a:srgbClr val="FF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1" autoAdjust="0"/>
    <p:restoredTop sz="94658" autoAdjust="0"/>
  </p:normalViewPr>
  <p:slideViewPr>
    <p:cSldViewPr snapToGrid="0">
      <p:cViewPr>
        <p:scale>
          <a:sx n="50" d="100"/>
          <a:sy n="50" d="100"/>
        </p:scale>
        <p:origin x="-1638" y="-43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84" Type="http://schemas.openxmlformats.org/officeDocument/2006/relationships/slide" Target="slides/slide53.xml"/><Relationship Id="rId89" Type="http://schemas.openxmlformats.org/officeDocument/2006/relationships/slide" Target="slides/slide58.xml"/><Relationship Id="rId112" Type="http://schemas.openxmlformats.org/officeDocument/2006/relationships/slide" Target="slides/slide8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74" Type="http://schemas.openxmlformats.org/officeDocument/2006/relationships/slide" Target="slides/slide43.xml"/><Relationship Id="rId79" Type="http://schemas.openxmlformats.org/officeDocument/2006/relationships/slide" Target="slides/slide48.xml"/><Relationship Id="rId102" Type="http://schemas.openxmlformats.org/officeDocument/2006/relationships/slide" Target="slides/slide71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9.xml"/><Relationship Id="rId95" Type="http://schemas.openxmlformats.org/officeDocument/2006/relationships/slide" Target="slides/slide6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113" Type="http://schemas.openxmlformats.org/officeDocument/2006/relationships/slide" Target="slides/slide82.xml"/><Relationship Id="rId118" Type="http://schemas.openxmlformats.org/officeDocument/2006/relationships/slide" Target="slides/slide87.xml"/><Relationship Id="rId80" Type="http://schemas.openxmlformats.org/officeDocument/2006/relationships/slide" Target="slides/slide49.xml"/><Relationship Id="rId85" Type="http://schemas.openxmlformats.org/officeDocument/2006/relationships/slide" Target="slides/slide5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59" Type="http://schemas.openxmlformats.org/officeDocument/2006/relationships/slide" Target="slides/slide28.xml"/><Relationship Id="rId103" Type="http://schemas.openxmlformats.org/officeDocument/2006/relationships/slide" Target="slides/slide72.xml"/><Relationship Id="rId108" Type="http://schemas.openxmlformats.org/officeDocument/2006/relationships/slide" Target="slides/slide77.xml"/><Relationship Id="rId124" Type="http://schemas.openxmlformats.org/officeDocument/2006/relationships/viewProps" Target="viewProps.xml"/><Relationship Id="rId54" Type="http://schemas.openxmlformats.org/officeDocument/2006/relationships/slide" Target="slides/slide23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91" Type="http://schemas.openxmlformats.org/officeDocument/2006/relationships/slide" Target="slides/slide60.xml"/><Relationship Id="rId96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8.xml"/><Relationship Id="rId114" Type="http://schemas.openxmlformats.org/officeDocument/2006/relationships/slide" Target="slides/slide83.xml"/><Relationship Id="rId119" Type="http://schemas.openxmlformats.org/officeDocument/2006/relationships/slide" Target="slides/slide88.xml"/><Relationship Id="rId44" Type="http://schemas.openxmlformats.org/officeDocument/2006/relationships/slide" Target="slides/slide13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81" Type="http://schemas.openxmlformats.org/officeDocument/2006/relationships/slide" Target="slides/slide50.xml"/><Relationship Id="rId86" Type="http://schemas.openxmlformats.org/officeDocument/2006/relationships/slide" Target="slides/slide55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8.xml"/><Relationship Id="rId109" Type="http://schemas.openxmlformats.org/officeDocument/2006/relationships/slide" Target="slides/slide78.xml"/><Relationship Id="rId34" Type="http://schemas.openxmlformats.org/officeDocument/2006/relationships/slide" Target="slides/slide3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76" Type="http://schemas.openxmlformats.org/officeDocument/2006/relationships/slide" Target="slides/slide45.xml"/><Relationship Id="rId97" Type="http://schemas.openxmlformats.org/officeDocument/2006/relationships/slide" Target="slides/slide66.xml"/><Relationship Id="rId104" Type="http://schemas.openxmlformats.org/officeDocument/2006/relationships/slide" Target="slides/slide73.xml"/><Relationship Id="rId120" Type="http://schemas.openxmlformats.org/officeDocument/2006/relationships/slide" Target="slides/slide89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0.xml"/><Relationship Id="rId92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66" Type="http://schemas.openxmlformats.org/officeDocument/2006/relationships/slide" Target="slides/slide35.xml"/><Relationship Id="rId87" Type="http://schemas.openxmlformats.org/officeDocument/2006/relationships/slide" Target="slides/slide56.xml"/><Relationship Id="rId110" Type="http://schemas.openxmlformats.org/officeDocument/2006/relationships/slide" Target="slides/slide79.xml"/><Relationship Id="rId115" Type="http://schemas.openxmlformats.org/officeDocument/2006/relationships/slide" Target="slides/slide84.xml"/><Relationship Id="rId61" Type="http://schemas.openxmlformats.org/officeDocument/2006/relationships/slide" Target="slides/slide30.xml"/><Relationship Id="rId82" Type="http://schemas.openxmlformats.org/officeDocument/2006/relationships/slide" Target="slides/slide5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56" Type="http://schemas.openxmlformats.org/officeDocument/2006/relationships/slide" Target="slides/slide25.xml"/><Relationship Id="rId77" Type="http://schemas.openxmlformats.org/officeDocument/2006/relationships/slide" Target="slides/slide46.xml"/><Relationship Id="rId100" Type="http://schemas.openxmlformats.org/officeDocument/2006/relationships/slide" Target="slides/slide69.xml"/><Relationship Id="rId105" Type="http://schemas.openxmlformats.org/officeDocument/2006/relationships/slide" Target="slides/slide74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93" Type="http://schemas.openxmlformats.org/officeDocument/2006/relationships/slide" Target="slides/slide62.xml"/><Relationship Id="rId98" Type="http://schemas.openxmlformats.org/officeDocument/2006/relationships/slide" Target="slides/slide67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5.xml"/><Relationship Id="rId67" Type="http://schemas.openxmlformats.org/officeDocument/2006/relationships/slide" Target="slides/slide36.xml"/><Relationship Id="rId116" Type="http://schemas.openxmlformats.org/officeDocument/2006/relationships/slide" Target="slides/slide8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0.xml"/><Relationship Id="rId62" Type="http://schemas.openxmlformats.org/officeDocument/2006/relationships/slide" Target="slides/slide31.xml"/><Relationship Id="rId83" Type="http://schemas.openxmlformats.org/officeDocument/2006/relationships/slide" Target="slides/slide52.xml"/><Relationship Id="rId88" Type="http://schemas.openxmlformats.org/officeDocument/2006/relationships/slide" Target="slides/slide57.xml"/><Relationship Id="rId111" Type="http://schemas.openxmlformats.org/officeDocument/2006/relationships/slide" Target="slides/slide80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5.xml"/><Relationship Id="rId57" Type="http://schemas.openxmlformats.org/officeDocument/2006/relationships/slide" Target="slides/slide26.xml"/><Relationship Id="rId106" Type="http://schemas.openxmlformats.org/officeDocument/2006/relationships/slide" Target="slides/slide7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21.xml"/><Relationship Id="rId73" Type="http://schemas.openxmlformats.org/officeDocument/2006/relationships/slide" Target="slides/slide42.xml"/><Relationship Id="rId78" Type="http://schemas.openxmlformats.org/officeDocument/2006/relationships/slide" Target="slides/slide47.xml"/><Relationship Id="rId94" Type="http://schemas.openxmlformats.org/officeDocument/2006/relationships/slide" Target="slides/slide63.xml"/><Relationship Id="rId99" Type="http://schemas.openxmlformats.org/officeDocument/2006/relationships/slide" Target="slides/slide68.xml"/><Relationship Id="rId101" Type="http://schemas.openxmlformats.org/officeDocument/2006/relationships/slide" Target="slides/slide70.xml"/><Relationship Id="rId12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3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>
                <a:solidFill>
                  <a:prstClr val="black"/>
                </a:solidFill>
              </a:rPr>
              <a:pPr eaLnBrk="0" hangingPunct="0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1776-384C-4FC5-9310-96F23C0ABD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C615B5-CFBD-41C1-99F2-B00AC082FCA4}" type="slidenum">
              <a:rPr lang="en-US" sz="1200">
                <a:solidFill>
                  <a:srgbClr val="1F497D"/>
                </a:solidFill>
                <a:latin typeface="Verdana" pitchFamily="34" charset="0"/>
              </a:rPr>
              <a:pPr algn="r"/>
              <a:t>46</a:t>
            </a:fld>
            <a:endParaRPr lang="en-US" sz="1200">
              <a:solidFill>
                <a:srgbClr val="1F497D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0D551-A21A-44F3-9D77-E803DA6F3DB7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7A54E-B023-40C3-BA4E-F3F7BED5F394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7A54E-B023-40C3-BA4E-F3F7BED5F39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BFE1E09-0B16-4F46-B9A2-522AC842F5E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BFE1E09-0B16-4F46-B9A2-522AC842F5EF}" type="slidenum"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6F861-EE6F-4C9C-BEBE-1C619343652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BE446-99BC-4A28-B0BD-B266ABEBDDD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785BB-62C5-44C5-9BDA-14391F992EE4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>
                <a:solidFill>
                  <a:prstClr val="black"/>
                </a:solidFill>
              </a:rPr>
              <a:pPr eaLnBrk="0" hangingPunct="0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0F040-6943-4D84-A71E-096DE0FEFBA1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7D2C3A-4341-4C0F-B31B-3576A12B9DB3}" type="slidenum">
              <a:rPr lang="en-US" sz="1200">
                <a:solidFill>
                  <a:prstClr val="black"/>
                </a:solidFill>
                <a:latin typeface="Verdana" pitchFamily="34" charset="0"/>
              </a:rPr>
              <a:pPr algn="r"/>
              <a:t>60</a:t>
            </a:fld>
            <a:endParaRPr lang="en-US" sz="12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23708-8425-43CE-A2D1-64429C6375E7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A9443-1106-4502-B9C1-21951A0304C5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B2BFDA-1890-4481-A3CB-57DAACDDFADD}" type="slidenum">
              <a:rPr lang="en-US" sz="1200">
                <a:solidFill>
                  <a:prstClr val="black"/>
                </a:solidFill>
                <a:latin typeface="Verdana" pitchFamily="34" charset="0"/>
              </a:rPr>
              <a:pPr algn="r"/>
              <a:t>62</a:t>
            </a:fld>
            <a:endParaRPr lang="en-US" sz="1200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F387C-8D0C-4717-BA96-93FADFA687F2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A41F43D-1CBC-47DB-8EE2-C099FCCEFC8E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hangingPunct="0"/>
              <a:t>64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C9F56B-491B-49B7-BCC9-7DBFD87E730D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66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C0D2-CDD8-417F-A8FB-6B2887B0C285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CB6B5-D4E1-4618-A352-6D3D62EFF93C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70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A1486-D325-4D72-ACE0-9C19F964649E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/>
              <a:t>71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DAF24A-3DB4-4864-8F6A-B6F692D3983D}" type="slidenum">
              <a:rPr lang="en-US" sz="1200">
                <a:solidFill>
                  <a:srgbClr val="000000"/>
                </a:solidFill>
                <a:latin typeface="Verdana" pitchFamily="34" charset="0"/>
              </a:rPr>
              <a:pPr algn="r"/>
              <a:t>72</a:t>
            </a:fld>
            <a:endParaRPr lang="en-US" sz="12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FB4DB6-05C0-4BD6-8D12-150943D777AA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73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1761D7-867C-4C67-A2F6-8A297873AEEF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74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B3A54-1DED-4D4D-84CA-40D800E2D9B0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75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B29577-A0AF-4CDA-AA68-0750B87FF2D7}" type="slidenum">
              <a:rPr lang="en-US" sz="1200">
                <a:solidFill>
                  <a:srgbClr val="000000"/>
                </a:solidFill>
                <a:latin typeface="Verdana" pitchFamily="34" charset="0"/>
              </a:rPr>
              <a:pPr algn="r"/>
              <a:t>76</a:t>
            </a:fld>
            <a:endParaRPr lang="en-US" sz="12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A6EBE-FE8A-40E2-8DC1-90BA4560E382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DB876-EDB9-43B7-BC95-A8FA0C014BD6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79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DB876-EDB9-43B7-BC95-A8FA0C014BD6}" type="slidenum">
              <a:rPr lang="en-US">
                <a:solidFill>
                  <a:srgbClr val="000000"/>
                </a:solidFill>
                <a:latin typeface="Verdana" pitchFamily="34" charset="0"/>
              </a:rPr>
              <a:pPr/>
              <a:t>80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0A8E-285B-4C16-AB62-3D9A4C3FFF9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hangingPunct="0"/>
            <a:fld id="{9694E55A-00E7-4F4D-BFF1-26543BFC5C39}" type="slidenum">
              <a:rPr kumimoji="1" lang="en-US" i="1">
                <a:solidFill>
                  <a:srgbClr val="FF0000"/>
                </a:solidFill>
                <a:latin typeface="Arial" charset="0"/>
              </a:rPr>
              <a:pPr eaLnBrk="0" hangingPunct="0"/>
              <a:t>85</a:t>
            </a:fld>
            <a:endParaRPr kumimoji="1" lang="en-US" i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>
                <a:solidFill>
                  <a:prstClr val="black"/>
                </a:solidFill>
              </a:rPr>
              <a:pPr eaLnBrk="0" hangingPunct="0"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E1E09-0B16-4F46-B9A2-522AC842F5EF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A622C-9955-4584-89DD-FD04FB2EE50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1776-384C-4FC5-9310-96F23C0ABD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1776-384C-4FC5-9310-96F23C0ABD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B1776-384C-4FC5-9310-96F23C0ABD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1CEA-4DE0-43FE-AF41-92DECFF1C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D4F9-AF1A-4ADD-BE97-21DE5BDAA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6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315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6BDC-8580-49E8-AFA6-620D6EA9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735B-1A24-4B4C-8B2B-6164ACF54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4278-252B-4C66-BC67-0C52843D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4B05-325A-4AD1-87D6-E1D6FE1A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C1E4-319A-4BC8-A460-937678858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464E-B09D-4623-ABD3-1116026006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DD67-DFAC-4055-93ED-443FA4276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ED33-C13E-44FB-9DE8-7A8273E83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BE2F-DB0A-4C67-A3BE-95FFCE482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44"/>
            <a:ext cx="7315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08C7-7DD4-4532-901A-CEC436518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6"/>
            <a:ext cx="73152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8723-9167-41D7-9B8D-6463F5AC3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DC45-85B5-4DF8-BD49-BFAEA3439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89A2-47EE-4630-BDDF-75F477776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CA02-C681-4692-BEEC-F7029D5C7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E24C-8458-43F4-9F04-3A56B2BD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4277-0DC7-4D61-9DF2-D3E6E45EC2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47E4-229B-4C91-B55E-2245317BA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F208-410D-42EC-A0C2-0D3043708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42F2-2F6E-4348-8619-2BFAAF5EEF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BFC9-8BCE-4C4F-9E37-8202628FB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3CE0-F46B-44DC-AF76-3F4B6DF63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6A23-EAE9-4B84-AEBC-BF9B01A4F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" y="-12700"/>
            <a:ext cx="9239956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407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7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502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2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DAF-DA88-4FCF-B26C-100637FCC0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6CBA-6FCC-4342-B0D8-E38410EA83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65D-AEAB-44EA-88F1-2CF3CDB47B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6528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435" y="166528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CB62-71E9-4FF1-B7C3-7C3A59B720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75CF-D11B-4FF0-BE3C-A02D09EC9D4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AB34-731B-45D0-BD37-7E3906BAA6A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A76-E063-4EF8-A696-CEE5F70BAD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09A8-46FB-4877-A5E6-774E739920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8F-BE33-480D-8925-4D1336089C4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DBE7-5C6B-4954-9558-8220CEB3AF9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979" y="350838"/>
            <a:ext cx="1945923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50838"/>
            <a:ext cx="5703711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2F85-C552-4945-8F42-BB4A95E190E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3E45E13-D2D0-4973-ABE7-5FF39A77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8992-01AF-4869-92A5-DD2D6DF9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AF14-2EE7-4EF0-A787-8D36CEEE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D089-512F-405D-9226-ABAA552C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1122-F92C-4E7D-B02A-D207620D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FFEF4-A2DE-4CB3-BC5B-696D6CE3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4B6B-4E3F-4CB3-97B0-2698122A3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1403-580C-44A7-827B-81CBC743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C18B-5D23-4131-9E21-3F091C8D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8CE-6006-477A-B542-35CC6974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F4975-76E2-4F2C-9AE2-9C253E2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752D-F315-4D05-9E38-9048B95E4A2B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7702-71E6-4C71-A203-D2D42214CFAF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EED0-3EEF-4938-AB9E-284870E9F69D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531-68A7-475D-8CC2-11F04B0D4A98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971F-FF4D-403D-B7FB-1AEEBF10C323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EC95-DE53-4342-9B72-74A86EA5C179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DFF3-14AE-49A6-9E9C-19D478F09389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8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5596-228A-43DC-A116-4DC807242C0A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27A-E2F7-4489-9597-B25A4D854430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4F877-635B-4186-8A63-77308B676DD4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9" y="274675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5DFB-ACC6-4193-8816-95F7E2333481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DD8E8-46B3-4A81-850D-1FE09E26E05F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52679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679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7009895-63EA-4BA2-B4B9-1419BC5B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2564-7153-4112-8071-C9BF9672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FE2A-0009-46C2-9822-DEE7D1B16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9995-3E7D-42C6-8133-CEA6E044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C5E9-870D-4ABD-B844-26301DD21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5385-903B-4DF9-8A5C-28817F5D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AD24-3CBF-4436-840A-697ADE0C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1EB0-F7AE-45B3-B733-8F9BF7E2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928C-16C5-486D-809E-E7A8C7DB6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B1BF-BBED-41DD-9DA1-B3D0278BF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D5D2-CCBD-4AA7-8249-CF43D2A7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6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39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D012FE-553F-4693-B084-461144F4FD1A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B5FA-7DB4-4CB0-98C9-7A6B446E66CC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D290-F95E-470B-9A12-B1A492E50458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CD2-D70C-4D3C-85A7-504E3F4971AC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B37D-C419-4D33-BE20-D4C3D5951D4B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0B91-E04C-4434-A828-D4B2FA35600B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6C3A-A8B9-4305-8AFA-71235AB66AFF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495A-645B-4A1D-8A3C-ACAFF54906B4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EF15-F6D5-41E4-85CB-FE8178988333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9998-51BD-4EBD-8AE7-B5BF94FF3A8C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454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5716-34FE-4245-9A26-7BD4803AD109}" type="slidenum">
              <a:rPr lang="en-US">
                <a:solidFill>
                  <a:srgbClr val="545472"/>
                </a:solidFill>
              </a:rPr>
              <a:pPr/>
              <a:t>‹#›</a:t>
            </a:fld>
            <a:endParaRPr lang="en-US">
              <a:solidFill>
                <a:srgbClr val="54547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1156-5E07-4B78-B46B-3211205DB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10F0-0071-4989-90C6-473B68DC65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47AD-081A-4ECE-9548-30422D2D7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7886-9716-4E11-8457-444C66BDB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F1EB2-0E68-4156-B4A8-E6E365BF9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B03E-1164-4AF7-98EC-465722626A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9F64-91C2-4A47-9EBD-731C3537D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A209-8F65-4C7C-98B5-E767CE83D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823C-DA11-487D-A4BF-650A5DF02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A112-8523-48B5-BF22-11EBD43A5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2ED1-2434-4084-9F92-0235EF480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CFB6-8696-41FF-A4DC-DF74FECEC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3BE7-3EFA-43E2-8D09-FD963CDF4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6F66-0FE8-4A4F-867E-7EAA593D6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1924-6D1F-444C-A401-15C430FB3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3AA6-E858-4AD6-B5EE-42A77DAF2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4EE9-3327-42E1-B730-1AC5826D64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5105-A937-49C6-A372-8C9EBB1EC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2C4D-A463-49EC-9340-9B1351EB36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F311B-CE16-45A5-8CAB-DB3CEF821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9904-35D0-4191-8F62-8EC720DD8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EAEB6-39CB-439E-ADD6-5BB32A894B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89BA-1483-4439-9044-4F1BC6656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E2A2-133F-452D-AC42-C82D8D0EA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405C-0217-4F92-B21B-7AB105EDF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C918-434E-45F3-AEDF-FAE47F32F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F515-9D7A-4D67-B6DD-DF8E5B9B3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55E7-3BA9-4745-A924-D557F1D66C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782C-F5F0-4B13-893C-68B1994999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D7FC-044F-4A1F-9386-1F6D69FEE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80A9-3FDE-418B-AAF6-5BD3D680CB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F19F2-2EB6-4843-A838-0940FEA9D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43B2-7CD7-470A-9C4E-5FA3F3949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77C59-A680-47F5-AEE2-2DF5B411DE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DE22-E8D4-4D5E-B903-23072B0EF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7D4B5-0FDC-4B35-B691-157DB923C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7F358-67FA-4F06-8739-0992A7757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7AF7-F0EE-43B3-B3FD-B1893C6C1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E8BE5-49C7-42DB-A5AC-38C45707B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AE0F-3CE9-4725-A715-8219B7BECC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13AC-83FB-4B43-95B0-7A29264B6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F59C-9208-46E6-AB34-C801F2032C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A7EB-3768-480E-B324-E8E179F59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B5A3-3A4C-4D07-BEAD-120C911FA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4E8F-A5FD-4796-98C6-43AF6099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B62F-2173-4FC4-B3E8-7A505C716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1B176-3BA0-4DBD-BDE6-DE1507C6C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8415-D528-422F-9186-0577E592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5286-469B-425A-AEA6-C33F54A0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B24D-4BF0-4AD7-BA85-9DC9978E3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81963-E2B4-4009-8E4D-B608AD5FD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179B-0AF3-4CBF-95A2-56630620C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52B2-AD99-4244-B9C7-EB8F23A40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F8C0-92F6-4DCB-9932-E9DA3CFB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5D47-998C-4437-B010-C0BD2EEC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1059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1059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1059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1060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106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86D5DEB8-91BC-4EC8-A522-016186E62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92D2-5FDD-4259-BB0F-8A344CEABAA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EFEF-8AA2-4998-8C7A-E8CAE1F2B56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903B7-80BE-4877-8417-91D08DE69A3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88F0-AB9E-4777-B671-151773ACCFAE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29211-E21A-488E-A82D-A898856472F6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7E490-CB78-46A8-9181-A4EA2957BA4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F95C3-5EF2-48D3-97F6-4312D1AD1A0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1D8E-0017-4B67-A77A-23F6117508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1B0C-6991-489A-A15F-56D7E2BE9CB2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E308-80B1-4EA5-B1B5-96B7EF4D20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 baseline="300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CE499FC-65CB-496A-B6C2-C6EDA9A95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6F19-D2D8-4845-9E51-5ACA034AA3F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741F-6951-4062-BD65-B9C8787CAE8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CEF3-D71D-4FD1-89F0-126C224F26D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C6B0-B1AA-433C-8D02-2F70CFA3318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7051-98E1-4C56-A4E6-E37FCF5822B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A1A-61D5-4F85-AEB0-40D152DB321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698F1-6E51-43B7-9419-759E2A79C36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67B7-8B76-493C-B399-24162E5C516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1275-B217-41E6-A5B5-AF533586195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4427-CCB2-484E-AAFE-1D1C3421AA1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EA93-0105-477F-952B-229C508E4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5552-A585-4E52-B5F3-6A39CC4A6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70F3-9EA0-41BF-A518-6017F00D0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37B-3AEA-45EC-AB4D-F68C395A0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1FE1-DA58-4226-B756-83F8C03829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DDBA-209B-4F62-94C8-D43900245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CB9E-F2ED-4984-B494-E51D66375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3CEF-5CD3-4E3C-81CC-36D9E68E0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C026-3899-4FB2-BBCD-56738B9DB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DDF9-E85B-416A-9A8C-A4EC75B47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002-54A0-46F5-BB5B-F5A4C8DE1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D812EC0-3038-4ABB-9B59-589528510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13A1-2844-43C5-B5B9-A4D3C00CE23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9451-29A3-426B-90BA-75EC7C407A9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EE7D-E3D8-498D-80B8-3D0125D60F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304E-BD7B-447C-A16E-0A2A9C7D330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8E91-47B6-4D17-B851-F67B3123D3B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986E-0680-4C1A-BCAA-ECCBE7BFD5C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ECBD-1401-4C8F-87CE-6B67FE633DF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D2EB-38EC-40A8-9364-9138A37D494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B15B-1BCC-4258-89CD-E45BB3F5C68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E72B-F544-4086-8A9D-E37977C5283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32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E0AB1F6-A6CE-4DF4-9658-DDB17719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58F1-7A41-421A-BD20-DAACB02C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A2D-629B-475D-AD1B-CA4FABCE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4B40-9E13-4835-B459-14787A00A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2A17-C00C-4916-80EC-1B3CF60F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19CF-D527-46A2-8DD0-B76ADDA0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8655-C49D-4A90-A70F-9BA2A286B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8CCC-AA17-4F53-BE2D-98CCE8B73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A5F1-B487-4C98-A02A-0BCB5802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60CA-6582-49AB-9597-EE7BB6DF2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4389-6E1E-4AAA-8E8C-0597197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9797-E1A1-4F29-AED6-C9095422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B0C9-901F-4465-A8A4-A198FC1D4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89E6A-23CB-4B0F-A4F6-456C806D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6634-E704-4E73-A8BC-3A325F63C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14A6-F2C3-438D-B9A6-1062CC61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2CA2-3E75-4F39-A12D-91AA6903E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4D24-EA51-4C57-8EDA-30BDA2BB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A306-72B8-48A8-9E20-ED3C63D1D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5716-C079-4468-8D8E-65A50598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5DFF-3CBE-4844-AA63-CA5A29D5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AF97-DBEE-4EC0-A1DA-C9262DFF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77C59-A680-47F5-AEE2-2DF5B411DE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DE22-E8D4-4D5E-B903-23072B0EF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7D4B5-0FDC-4B35-B691-157DB923CB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7F358-67FA-4F06-8739-0992A7757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7AF7-F0EE-43B3-B3FD-B1893C6C18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E8BE5-49C7-42DB-A5AC-38C45707B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AE0F-3CE9-4725-A715-8219B7BECC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13AC-83FB-4B43-95B0-7A29264B6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3F59C-9208-46E6-AB34-C801F2032C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A7EB-3768-480E-B324-E8E179F59D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B5A3-3A4C-4D07-BEAD-120C911FA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7639-5044-4689-B9DD-67C4DAFE0C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C916-D7FF-4C1D-8B88-745FFC844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3C68-8C8E-426E-981C-081CDCAC6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2492-F3C9-45FC-8480-7ED955C09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5F20-E81C-4B04-92C2-05A0C22CD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95E9-584C-43B8-AB61-EAF5BE55E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F76A-A32E-4E18-B45A-F6A3389C41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0743-C00F-4779-95C4-ACE15D3B5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9769-C5C7-4854-B453-F1FB574CB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97A4-C64B-4685-AD6D-C25524801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A688-8289-4415-9C58-B9CA291424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B8AD-5C1D-49B7-80E4-9A7020E3B5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311F-8B12-4F93-A889-A8FF17F88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27BC-2855-48E6-8600-3D6C3635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2362-54AC-45F8-B0E5-A3BFF5A6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C8B4-D621-4AE0-A623-211D40AE8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32DBA-8F82-4EEB-B665-911FA7E13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EAF0-1352-43FC-A35D-83FA3871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2CEB-847D-482C-AA6C-D2304697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4A6C-8D50-49F7-B769-1249B05A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D624-3EE4-4AE9-97AE-04B214067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668E-8B56-4038-B116-B1033095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85EBE78-7E79-479F-8107-B784B51F2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7684FE2-7115-4559-9858-1BA58E0FF7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7AACFD-51C9-4357-8098-092D3C55E79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EF86ABA-EDA0-46F3-978C-FB28CE158A0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BD4A821-6FA5-4097-8F16-3E37C4D9140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6734A68-7019-4626-B251-892D11C8F9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5C8524-80AD-4B93-A8B8-7D64EB1AA89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966E4C0-41BA-42DA-83C4-FBD55B7DA4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4D0FC51-B648-464A-A42D-A211AE2F549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4944DB-034F-4933-8848-C9F7B36876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5E40B8-5242-496B-AAE6-8D083C19BBE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FD3CF6F-9D62-405B-840D-C4A4E920B3F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DB756C-EA41-494F-93AE-CF99223AEA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3F3810-ED1C-444C-92B1-48AA55CD52A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21DA97-3643-45C9-8BA8-3AFEC8814D3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769A26-06D8-41BD-BD86-5A980BC9EEB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FA1A599-58C4-4CEE-91C0-A84324CB1DF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589131B-5D98-41ED-B601-46BFF75BE3F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2DFB30-AE4C-4698-A34D-46D84E07E3C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F21BDC3-6AE1-4EEF-8E25-C59E3B1D31D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98674F8-AEC8-4F28-AA64-D5EF6BC66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0B9A03F-E8EB-489F-9131-543D358D068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FA3F-0529-47EE-AF88-438232F16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797D-333A-4C39-B5D1-96373ADC4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195-6071-4C8F-85D5-A9298C7D7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2821-B1E5-4D3E-ABF9-D495292D4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2446-A9E8-4F0F-A87F-856B24F33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E6C5-F862-431A-A625-9D1A8DC30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96AE-28E5-4C2B-814A-AC280434B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4F53-C1EF-4049-9C80-91A8783D32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A11C-B25D-46F8-B798-36A813BEB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CC4B-5B79-4AE2-AF62-15C7F2F1D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06D5-08C1-41C8-BE9F-898D222D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8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DAF1876-A19F-411E-9038-8D1FC0F263C1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A67D1B-03A6-4505-974E-B65D80B5CDBD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" y="-12700"/>
            <a:ext cx="9239956" cy="6940550"/>
            <a:chOff x="-12" y="-10"/>
            <a:chExt cx="5820" cy="4372"/>
          </a:xfrm>
        </p:grpSpPr>
        <p:sp>
          <p:nvSpPr>
            <p:cNvPr id="4065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65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65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65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065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D1AE3E-F7C8-4442-B9BA-7F12D5DB9C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26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35268F8-5617-483F-8E0D-5B69A899C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8" r:id="rId1"/>
    <p:sldLayoutId id="2147485649" r:id="rId2"/>
    <p:sldLayoutId id="2147485650" r:id="rId3"/>
    <p:sldLayoutId id="2147485651" r:id="rId4"/>
    <p:sldLayoutId id="2147485652" r:id="rId5"/>
    <p:sldLayoutId id="2147485653" r:id="rId6"/>
    <p:sldLayoutId id="2147485654" r:id="rId7"/>
    <p:sldLayoutId id="2147485655" r:id="rId8"/>
    <p:sldLayoutId id="2147485656" r:id="rId9"/>
    <p:sldLayoutId id="2147485657" r:id="rId10"/>
    <p:sldLayoutId id="21474856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fld id="{F79C9D1D-2223-42A1-887A-978BE446210B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5257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7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93EA66A-980B-45FF-A421-BC954A236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545472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BB19D9-04F9-4C6A-9831-62A909F09828}" type="slidenum">
              <a:rPr lang="en-US">
                <a:solidFill>
                  <a:srgbClr val="545472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EF13826-F5C7-4C8D-B694-238B2DE07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9" r:id="rId1"/>
    <p:sldLayoutId id="2147485710" r:id="rId2"/>
    <p:sldLayoutId id="2147485711" r:id="rId3"/>
    <p:sldLayoutId id="2147485712" r:id="rId4"/>
    <p:sldLayoutId id="2147485713" r:id="rId5"/>
    <p:sldLayoutId id="2147485714" r:id="rId6"/>
    <p:sldLayoutId id="2147485715" r:id="rId7"/>
    <p:sldLayoutId id="2147485716" r:id="rId8"/>
    <p:sldLayoutId id="2147485717" r:id="rId9"/>
    <p:sldLayoutId id="2147485718" r:id="rId10"/>
    <p:sldLayoutId id="2147485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62FDF0-F93E-49FD-B30D-896489FCC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AE0E0956-52E8-4C5E-95E0-4C8287C15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3" r:id="rId1"/>
    <p:sldLayoutId id="2147485734" r:id="rId2"/>
    <p:sldLayoutId id="2147485735" r:id="rId3"/>
    <p:sldLayoutId id="2147485736" r:id="rId4"/>
    <p:sldLayoutId id="2147485737" r:id="rId5"/>
    <p:sldLayoutId id="2147485738" r:id="rId6"/>
    <p:sldLayoutId id="2147485739" r:id="rId7"/>
    <p:sldLayoutId id="2147485740" r:id="rId8"/>
    <p:sldLayoutId id="2147485741" r:id="rId9"/>
    <p:sldLayoutId id="2147485742" r:id="rId10"/>
    <p:sldLayoutId id="2147485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00A863-CD1F-46E4-96E5-0EAF6DA5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3650880-9366-4937-A845-9D537F99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7" r:id="rId1"/>
    <p:sldLayoutId id="2147485758" r:id="rId2"/>
    <p:sldLayoutId id="2147485759" r:id="rId3"/>
    <p:sldLayoutId id="2147485760" r:id="rId4"/>
    <p:sldLayoutId id="2147485761" r:id="rId5"/>
    <p:sldLayoutId id="2147485762" r:id="rId6"/>
    <p:sldLayoutId id="2147485763" r:id="rId7"/>
    <p:sldLayoutId id="2147485764" r:id="rId8"/>
    <p:sldLayoutId id="2147485765" r:id="rId9"/>
    <p:sldLayoutId id="2147485766" r:id="rId10"/>
    <p:sldLayoutId id="21474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095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9D6FA915-68D2-40D6-B02E-8D6A50A1AAC3}" type="slidenum">
              <a:rPr lang="en-US">
                <a:solidFill>
                  <a:srgbClr val="003300"/>
                </a:solidFill>
                <a:latin typeface="Verdana" pitchFamily="34" charset="0"/>
              </a:rPr>
              <a:pPr/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aseline="300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9669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/>
            </a:lvl1pPr>
          </a:lstStyle>
          <a:p>
            <a:pPr>
              <a:defRPr/>
            </a:pPr>
            <a:fld id="{52D29409-69ED-491F-9552-0C49942317B1}" type="slidenum">
              <a:rPr lang="en-US">
                <a:solidFill>
                  <a:srgbClr val="0033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1" r:id="rId1"/>
    <p:sldLayoutId id="2147485782" r:id="rId2"/>
    <p:sldLayoutId id="2147485783" r:id="rId3"/>
    <p:sldLayoutId id="2147485784" r:id="rId4"/>
    <p:sldLayoutId id="2147485785" r:id="rId5"/>
    <p:sldLayoutId id="2147485786" r:id="rId6"/>
    <p:sldLayoutId id="2147485787" r:id="rId7"/>
    <p:sldLayoutId id="2147485788" r:id="rId8"/>
    <p:sldLayoutId id="2147485789" r:id="rId9"/>
    <p:sldLayoutId id="2147485790" r:id="rId10"/>
    <p:sldLayoutId id="2147485791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B44B70-0969-4581-A9A0-9D052C05DC0A}" type="slidenum">
              <a:rPr lang="en-US">
                <a:solidFill>
                  <a:srgbClr val="000000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3" r:id="rId1"/>
    <p:sldLayoutId id="2147485794" r:id="rId2"/>
    <p:sldLayoutId id="2147485795" r:id="rId3"/>
    <p:sldLayoutId id="2147485796" r:id="rId4"/>
    <p:sldLayoutId id="2147485797" r:id="rId5"/>
    <p:sldLayoutId id="2147485798" r:id="rId6"/>
    <p:sldLayoutId id="2147485799" r:id="rId7"/>
    <p:sldLayoutId id="2147485800" r:id="rId8"/>
    <p:sldLayoutId id="2147485801" r:id="rId9"/>
    <p:sldLayoutId id="2147485802" r:id="rId10"/>
    <p:sldLayoutId id="2147485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408367B-32BC-4F86-800A-A86824D5E9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5" r:id="rId1"/>
    <p:sldLayoutId id="2147485806" r:id="rId2"/>
    <p:sldLayoutId id="2147485807" r:id="rId3"/>
    <p:sldLayoutId id="2147485808" r:id="rId4"/>
    <p:sldLayoutId id="2147485809" r:id="rId5"/>
    <p:sldLayoutId id="2147485810" r:id="rId6"/>
    <p:sldLayoutId id="2147485811" r:id="rId7"/>
    <p:sldLayoutId id="2147485812" r:id="rId8"/>
    <p:sldLayoutId id="2147485813" r:id="rId9"/>
    <p:sldLayoutId id="2147485814" r:id="rId10"/>
    <p:sldLayoutId id="214748581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  <p:sldLayoutId id="21474858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8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821EEA8-F3C1-4F87-A3F3-31993F361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AADC5C9-3D71-44EF-997F-BA5D06DEF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500A863-CD1F-46E4-96E5-0EAF6DA5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7EDF8C-00EF-4ABD-87F6-756F111CA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71003DE-2E2C-4FFD-AC01-8D8370F1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04F6FA4-AEF2-487A-B480-017CE54CAD74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4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04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FCE84E9-ABA2-4065-A387-2FB06A23073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F60B05A-8A16-494C-9CA8-394F783BF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5.xml"/><Relationship Id="rId4" Type="http://schemas.openxmlformats.org/officeDocument/2006/relationships/hyperlink" Target="http://www.d.umn.edu/cla/faculty/troufs/anth1602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5.xml"/><Relationship Id="rId4" Type="http://schemas.openxmlformats.org/officeDocument/2006/relationships/hyperlink" Target="http://www.d.umn.edu/cla/faculty/troufs/anth160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oluntary_euthanasi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middle_east/7711554.s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1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outh_asia/4536579.s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male_genital_mutil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health/2009-05-15-forced-chemotherapy_N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iner.com/a-1567034~Father_renews_call_to_dismiss_homicide_charg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wm.com/programs/news/view_news.php?articleid=224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video/Yanomam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0.xml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anthropology/tutor/case_studies/dani/marriag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0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.umn.edu/cla/faculty/troufs/anth1602/video/Yanomamo.html" TargetMode="External"/><Relationship Id="rId1" Type="http://schemas.openxmlformats.org/officeDocument/2006/relationships/slideLayout" Target="../slideLayouts/slideLayout29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earth/main.jhtml?xml=/earth/2007/11/29/sciharem129.x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1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americas/7333004.s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luthnewstribune.com/articles/index.cfm?id=6855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mailto:kpates@duluthnews.com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news.com/wires/2007Oct16/0,4670,ODDIsraelDadaposs67Kids,00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0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africa/8485730.s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news.go.com/sections/science/DailyNews/neanderthal990930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8/02/27/neanderthal-cannibalism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9.xml"/><Relationship Id="rId4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su/030407/030407-13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connected/main.jhtml?xml=/connected/2003/10/15/ecfcann14.xml&amp;sSheet=/connected/2003/10/15/ixconn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pravda.ru/science/19/94/377/14863_cannibalism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8/06/080604-human-sacrifice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9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tronomica.org/gastro/pages/sample3.2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5.xml"/><Relationship Id="rId4" Type="http://schemas.openxmlformats.org/officeDocument/2006/relationships/hyperlink" Target="http://www.d.umn.edu/cla/faculty/troufs/anth160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algn="ctr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algn="ctr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81803" y="3377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u</a:t>
            </a:r>
            <a:r>
              <a:rPr kumimoji="1" lang="en-US" sz="2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se </a:t>
            </a:r>
            <a:r>
              <a:rPr kumimoji="1" lang="en-US" sz="2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your up/down arrow keys and/or </a:t>
            </a:r>
          </a:p>
          <a:p>
            <a:pPr algn="ctr" eaLnBrk="0" hangingPunct="0"/>
            <a:r>
              <a:rPr kumimoji="1" lang="en-US" sz="2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your space bar to advance the slides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 </a:t>
            </a:r>
          </a:p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aka "Lucy's Baby”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2723223"/>
            <a:ext cx="78486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Other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Important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Terms</a:t>
            </a:r>
            <a:endParaRPr kumimoji="1" lang="en-US" sz="100" b="1" i="1" kern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Verdana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808000"/>
              </a:buClr>
              <a:defRPr/>
            </a:pPr>
            <a:r>
              <a:rPr kumimoji="1" lang="en-US" sz="24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Prehistoric Cultures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</a:t>
            </a:r>
            <a:r>
              <a:rPr lang="en-US" sz="4000" b="1" dirty="0" err="1" smtClean="0"/>
              <a:t>ethn</a:t>
            </a:r>
            <a:r>
              <a:rPr lang="en-US" sz="4000" b="1" dirty="0" smtClean="0"/>
              <a:t> – </a:t>
            </a:r>
            <a:r>
              <a:rPr lang="en-US" sz="4000" b="1" dirty="0" err="1" smtClean="0">
                <a:solidFill>
                  <a:srgbClr val="FF0000"/>
                </a:solidFill>
              </a:rPr>
              <a:t>ology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marL="457200" lvl="1" indent="285750" eaLnBrk="1" hangingPunct="1"/>
            <a:r>
              <a:rPr lang="en-US" b="1" dirty="0" smtClean="0"/>
              <a:t> comparative </a:t>
            </a:r>
            <a:r>
              <a:rPr lang="en-US" b="1" i="1" dirty="0" smtClean="0"/>
              <a:t>study</a:t>
            </a:r>
            <a:r>
              <a:rPr lang="en-US" b="1" dirty="0" smtClean="0"/>
              <a:t> of cultures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2537278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</a:t>
            </a:r>
            <a:r>
              <a:rPr lang="en-US" sz="4000" b="1" dirty="0" err="1" smtClean="0"/>
              <a:t>ethn</a:t>
            </a:r>
            <a:r>
              <a:rPr lang="en-US" sz="4000" b="1" dirty="0" smtClean="0"/>
              <a:t> – </a:t>
            </a:r>
            <a:r>
              <a:rPr lang="en-US" sz="4000" b="1" dirty="0" err="1" smtClean="0">
                <a:solidFill>
                  <a:srgbClr val="FF0000"/>
                </a:solidFill>
              </a:rPr>
              <a:t>ology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 ethno</a:t>
            </a:r>
            <a:r>
              <a:rPr lang="en-US" b="1" dirty="0" smtClean="0">
                <a:solidFill>
                  <a:srgbClr val="FF0000"/>
                </a:solidFill>
              </a:rPr>
              <a:t>logy</a:t>
            </a:r>
            <a:r>
              <a:rPr lang="en-US" b="1" dirty="0" smtClean="0"/>
              <a:t> looks at “why” and “how”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ethn</a:t>
            </a:r>
            <a:r>
              <a:rPr lang="en-US" sz="4000" b="1" dirty="0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marL="457200" lvl="1" indent="285750" eaLnBrk="1" hangingPunct="1"/>
            <a:r>
              <a:rPr lang="en-US" b="1" dirty="0" smtClean="0"/>
              <a:t> comparative </a:t>
            </a:r>
            <a:r>
              <a:rPr lang="en-US" b="1" i="1" dirty="0" smtClean="0"/>
              <a:t>study</a:t>
            </a:r>
            <a:r>
              <a:rPr lang="en-US" b="1" dirty="0" smtClean="0"/>
              <a:t> of cultures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ethn</a:t>
            </a:r>
            <a:r>
              <a:rPr lang="en-US" sz="4000" b="1" dirty="0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marL="457200" lvl="1" indent="285750" eaLnBrk="1" hangingPunct="1"/>
            <a:r>
              <a:rPr lang="en-US" b="1" dirty="0" smtClean="0">
                <a:solidFill>
                  <a:srgbClr val="FFFFFF"/>
                </a:solidFill>
              </a:rPr>
              <a:t> comparative </a:t>
            </a:r>
            <a:r>
              <a:rPr lang="en-US" b="1" i="1" dirty="0" smtClean="0">
                <a:solidFill>
                  <a:srgbClr val="FFFFFF"/>
                </a:solidFill>
              </a:rPr>
              <a:t>study</a:t>
            </a:r>
            <a:r>
              <a:rPr lang="en-US" b="1" dirty="0" smtClean="0">
                <a:solidFill>
                  <a:srgbClr val="FFFFFF"/>
                </a:solidFill>
              </a:rPr>
              <a:t> of cultures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52696" y="864955"/>
            <a:ext cx="485775" cy="2155145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4800" i="1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2169906" y="3185866"/>
            <a:ext cx="595084" cy="203233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793" y="3895988"/>
            <a:ext cx="77724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</a:rPr>
              <a:t>ake </a:t>
            </a:r>
            <a:r>
              <a:rPr lang="en-US" sz="2400" b="1" dirty="0" smtClean="0">
                <a:solidFill>
                  <a:srgbClr val="000000"/>
                </a:solidFill>
              </a:rPr>
              <a:t>out the </a:t>
            </a:r>
            <a:r>
              <a:rPr lang="en-US" sz="2400" b="1" i="1" dirty="0" smtClean="0">
                <a:solidFill>
                  <a:srgbClr val="000000"/>
                </a:solidFill>
              </a:rPr>
              <a:t>n</a:t>
            </a:r>
            <a:r>
              <a:rPr lang="en-US" sz="2400" b="1" dirty="0" smtClean="0">
                <a:solidFill>
                  <a:srgbClr val="000000"/>
                </a:solidFill>
              </a:rPr>
              <a:t> and that yields an entirely different word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</a:t>
            </a:r>
            <a:r>
              <a:rPr lang="en-US" sz="4000" b="1" dirty="0" err="1" smtClean="0"/>
              <a:t>eth</a:t>
            </a:r>
            <a:r>
              <a:rPr lang="en-US" sz="4000" b="1" dirty="0" err="1" smtClean="0">
                <a:solidFill>
                  <a:srgbClr val="FF0000"/>
                </a:solidFill>
              </a:rPr>
              <a:t>ology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marL="457200" lvl="1" indent="285750" eaLnBrk="1" hangingPunct="1"/>
            <a:r>
              <a:rPr lang="en-US" b="1" dirty="0" smtClean="0">
                <a:solidFill>
                  <a:schemeClr val="bg1"/>
                </a:solidFill>
              </a:rPr>
              <a:t> comparative </a:t>
            </a:r>
            <a:r>
              <a:rPr lang="en-US" b="1" i="1" dirty="0" smtClean="0">
                <a:solidFill>
                  <a:schemeClr val="bg1"/>
                </a:solidFill>
              </a:rPr>
              <a:t>study</a:t>
            </a:r>
            <a:r>
              <a:rPr lang="en-US" b="1" dirty="0" smtClean="0">
                <a:solidFill>
                  <a:schemeClr val="bg1"/>
                </a:solidFill>
              </a:rPr>
              <a:t> of cultures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093042" y="864955"/>
            <a:ext cx="485775" cy="2155145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38100">
            <a:solidFill>
              <a:srgbClr val="5E574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4800" i="1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2698" y="3933348"/>
            <a:ext cx="6778625" cy="146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457200"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smtClean="0">
                <a:solidFill>
                  <a:srgbClr val="000000"/>
                </a:solidFill>
                <a:latin typeface="Arial"/>
              </a:rPr>
              <a:t>scientific </a:t>
            </a:r>
            <a:r>
              <a:rPr lang="en-US" sz="2800" b="1" i="1" kern="0" smtClean="0">
                <a:solidFill>
                  <a:srgbClr val="000000"/>
                </a:solidFill>
                <a:latin typeface="Arial"/>
              </a:rPr>
              <a:t>study of the social 	behavior of animals, </a:t>
            </a:r>
            <a:r>
              <a:rPr lang="en-US" sz="2800" b="1" kern="0" smtClean="0">
                <a:solidFill>
                  <a:srgbClr val="000000"/>
                </a:solidFill>
                <a:latin typeface="Arial"/>
              </a:rPr>
              <a:t>especially in 	their natural environments</a:t>
            </a:r>
            <a:endParaRPr lang="en-US" sz="2800" b="1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1981200"/>
            <a:ext cx="6778625" cy="2862263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smtClean="0"/>
              <a:t> primatology</a:t>
            </a:r>
          </a:p>
          <a:p>
            <a:pPr marL="0" indent="0" eaLnBrk="1" hangingPunct="1">
              <a:lnSpc>
                <a:spcPct val="40000"/>
              </a:lnSpc>
            </a:pPr>
            <a:endParaRPr lang="en-US" sz="4000" b="1" smtClean="0"/>
          </a:p>
          <a:p>
            <a:pPr lvl="1" indent="-228600" eaLnBrk="1" hangingPunct="1"/>
            <a:r>
              <a:rPr lang="en-US" b="1" smtClean="0"/>
              <a:t>  scientific study of the social   	behavior of</a:t>
            </a:r>
            <a:r>
              <a:rPr lang="en-US" b="1" i="1" smtClean="0"/>
              <a:t> primates, </a:t>
            </a:r>
            <a:r>
              <a:rPr lang="en-US" b="1" smtClean="0"/>
              <a:t>especially 	(non-human primates) apes and 	monkeys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1981200"/>
            <a:ext cx="6778625" cy="2862263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smtClean="0"/>
              <a:t> primatology</a:t>
            </a:r>
          </a:p>
          <a:p>
            <a:pPr marL="0" indent="0" eaLnBrk="1" hangingPunct="1">
              <a:lnSpc>
                <a:spcPct val="40000"/>
              </a:lnSpc>
            </a:pPr>
            <a:endParaRPr lang="en-US" sz="4000" b="1" smtClean="0"/>
          </a:p>
          <a:p>
            <a:pPr lvl="1" indent="-228600" eaLnBrk="1" hangingPunct="1"/>
            <a:r>
              <a:rPr lang="en-US" b="1" smtClean="0"/>
              <a:t>  scientific study of the social   	behavior of</a:t>
            </a:r>
            <a:r>
              <a:rPr lang="en-US" b="1" i="1" smtClean="0"/>
              <a:t> primates, </a:t>
            </a:r>
            <a:r>
              <a:rPr lang="en-US" b="1" smtClean="0"/>
              <a:t>especially 	(non-human primates) apes and 	monkeys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793" y="4981838"/>
            <a:ext cx="77724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000000"/>
                </a:solidFill>
              </a:rPr>
              <a:t>we’ll see </a:t>
            </a:r>
            <a:r>
              <a:rPr lang="en-US" sz="2400" b="1" dirty="0" smtClean="0">
                <a:solidFill>
                  <a:srgbClr val="000000"/>
                </a:solidFill>
              </a:rPr>
              <a:t>this in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Ch. 6, “An Overview of the Primates”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Ch. 7, “Primate Behavior”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3775" y="1952625"/>
            <a:ext cx="7162800" cy="4591050"/>
          </a:xfrm>
        </p:spPr>
        <p:txBody>
          <a:bodyPr>
            <a:spAutoFit/>
          </a:bodyPr>
          <a:lstStyle/>
          <a:p>
            <a:pPr marL="0" indent="0" eaLnBrk="1" hangingPunct="1">
              <a:tabLst>
                <a:tab pos="1257300" algn="l"/>
              </a:tabLst>
            </a:pPr>
            <a:r>
              <a:rPr lang="en-US" sz="4000" b="1" dirty="0" smtClean="0"/>
              <a:t> “primatologist”</a:t>
            </a:r>
          </a:p>
          <a:p>
            <a:pPr marL="0" indent="0" eaLnBrk="1" hangingPunct="1">
              <a:lnSpc>
                <a:spcPct val="40000"/>
              </a:lnSpc>
              <a:tabLst>
                <a:tab pos="1257300" algn="l"/>
              </a:tabLst>
            </a:pPr>
            <a:endParaRPr lang="en-US" sz="4000" b="1" dirty="0" smtClean="0"/>
          </a:p>
          <a:p>
            <a:pPr marL="800100" lvl="1" indent="-342900" eaLnBrk="1" hangingPunct="1">
              <a:lnSpc>
                <a:spcPct val="130000"/>
              </a:lnSpc>
              <a:tabLst>
                <a:tab pos="1257300" algn="l"/>
              </a:tabLst>
            </a:pPr>
            <a:r>
              <a:rPr lang="en-US" b="1" dirty="0" smtClean="0"/>
              <a:t>usually refers to one who studies the behavior and social lives of chimpanzees, gorillas, orangutans, monkeys, etc.</a:t>
            </a:r>
          </a:p>
          <a:p>
            <a:pPr marL="800100" lvl="1" indent="-342900" eaLnBrk="1" hangingPunct="1">
              <a:lnSpc>
                <a:spcPct val="50000"/>
              </a:lnSpc>
              <a:tabLst>
                <a:tab pos="1257300" algn="l"/>
              </a:tabLst>
            </a:pPr>
            <a:endParaRPr lang="en-US" b="1" dirty="0" smtClean="0"/>
          </a:p>
          <a:p>
            <a:pPr marL="1371600" lvl="3" eaLnBrk="1" hangingPunct="1">
              <a:lnSpc>
                <a:spcPct val="130000"/>
              </a:lnSpc>
              <a:tabLst>
                <a:tab pos="1257300" algn="l"/>
              </a:tabLst>
            </a:pPr>
            <a:r>
              <a:rPr lang="en-US" b="1" dirty="0" smtClean="0"/>
              <a:t>e.g., Jane </a:t>
            </a:r>
            <a:r>
              <a:rPr lang="en-US" b="1" dirty="0" err="1" smtClean="0"/>
              <a:t>Goodall</a:t>
            </a:r>
            <a:r>
              <a:rPr lang="en-US" b="1" dirty="0" smtClean="0"/>
              <a:t>, Diane </a:t>
            </a:r>
            <a:r>
              <a:rPr lang="en-US" b="1" dirty="0" err="1" smtClean="0"/>
              <a:t>Fossy</a:t>
            </a:r>
            <a:endParaRPr lang="en-US" b="1" dirty="0" smtClean="0"/>
          </a:p>
          <a:p>
            <a:pPr marL="1371600" lvl="3" eaLnBrk="1" hangingPunct="1">
              <a:lnSpc>
                <a:spcPct val="130000"/>
              </a:lnSpc>
              <a:buFontTx/>
              <a:buNone/>
              <a:tabLst>
                <a:tab pos="1257300" algn="l"/>
              </a:tabLst>
            </a:pPr>
            <a:r>
              <a:rPr lang="en-US" b="1" dirty="0" smtClean="0"/>
              <a:t>		</a:t>
            </a:r>
            <a:r>
              <a:rPr lang="en-US" b="1" dirty="0" err="1" smtClean="0"/>
              <a:t>Birute</a:t>
            </a:r>
            <a:r>
              <a:rPr lang="en-US" b="1" dirty="0" smtClean="0"/>
              <a:t> </a:t>
            </a:r>
            <a:r>
              <a:rPr lang="en-US" b="1" dirty="0" err="1" smtClean="0"/>
              <a:t>Galdikas-Brindamour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891" y="437238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53585" y="6237517"/>
            <a:ext cx="3004476" cy="3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Grand Central Publishing, 2006</a:t>
            </a:r>
            <a:endParaRPr 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3503" y="5118812"/>
            <a:ext cx="73152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Jane </a:t>
            </a:r>
            <a:r>
              <a:rPr lang="en-US" sz="2000" b="1" dirty="0" err="1" smtClean="0">
                <a:solidFill>
                  <a:srgbClr val="000000"/>
                </a:solidFill>
              </a:rPr>
              <a:t>Goodall</a:t>
            </a:r>
            <a:r>
              <a:rPr lang="en-US" sz="2000" b="1" dirty="0" smtClean="0">
                <a:solidFill>
                  <a:srgbClr val="000000"/>
                </a:solidFill>
              </a:rPr>
              <a:t> is the most famous primatologist of all time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27138" y="2867025"/>
            <a:ext cx="7162800" cy="3479800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“primates” include</a:t>
            </a:r>
          </a:p>
          <a:p>
            <a:pPr marL="0" indent="0" eaLnBrk="1" hangingPunct="1">
              <a:lnSpc>
                <a:spcPct val="70000"/>
              </a:lnSpc>
            </a:pPr>
            <a:endParaRPr lang="en-US" sz="2800" b="1" dirty="0" smtClean="0"/>
          </a:p>
          <a:p>
            <a:pPr marL="914400" lvl="2" indent="0" eaLnBrk="1" hangingPunct="1">
              <a:lnSpc>
                <a:spcPct val="120000"/>
              </a:lnSpc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prosimians</a:t>
            </a:r>
            <a:r>
              <a:rPr lang="en-US" sz="2800" b="1" dirty="0" smtClean="0"/>
              <a:t> (“pre-monkeys”)</a:t>
            </a:r>
          </a:p>
          <a:p>
            <a:pPr marL="914400" lvl="2" indent="0" eaLnBrk="1" hangingPunct="1">
              <a:lnSpc>
                <a:spcPct val="120000"/>
              </a:lnSpc>
            </a:pPr>
            <a:r>
              <a:rPr lang="en-US" sz="2800" b="1" dirty="0" smtClean="0"/>
              <a:t> monkeys</a:t>
            </a:r>
          </a:p>
          <a:p>
            <a:pPr marL="914400" lvl="2" indent="0" eaLnBrk="1" hangingPunct="1">
              <a:lnSpc>
                <a:spcPct val="120000"/>
              </a:lnSpc>
            </a:pPr>
            <a:r>
              <a:rPr lang="en-US" sz="2800" b="1" dirty="0" smtClean="0"/>
              <a:t> apes</a:t>
            </a:r>
          </a:p>
          <a:p>
            <a:pPr marL="914400" lvl="2" indent="0" eaLnBrk="1" hangingPunct="1">
              <a:lnSpc>
                <a:spcPct val="120000"/>
              </a:lnSpc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and also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algn="ctr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algn="ctr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 </a:t>
            </a:r>
          </a:p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aka "Lucy's Baby”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2723223"/>
            <a:ext cx="78486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Other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Important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Terms</a:t>
            </a:r>
            <a:endParaRPr kumimoji="1" lang="en-US" sz="100" b="1" i="1" kern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Verdana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808000"/>
              </a:buClr>
              <a:defRPr/>
            </a:pPr>
            <a:r>
              <a:rPr kumimoji="1" lang="en-US" sz="24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Prehistoric Cultures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0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27138" y="2867025"/>
            <a:ext cx="7162800" cy="3479800"/>
          </a:xfrm>
        </p:spPr>
        <p:txBody>
          <a:bodyPr>
            <a:spAutoFit/>
          </a:bodyPr>
          <a:lstStyle/>
          <a:p>
            <a:pPr marL="0" indent="0" eaLnBrk="1" hangingPunct="1">
              <a:defRPr/>
            </a:pPr>
            <a:r>
              <a:rPr lang="en-US" sz="4000" b="1" dirty="0" smtClean="0">
                <a:solidFill>
                  <a:schemeClr val="accent5">
                    <a:lumMod val="90000"/>
                  </a:schemeClr>
                </a:solidFill>
              </a:rPr>
              <a:t> “primates”</a:t>
            </a:r>
          </a:p>
          <a:p>
            <a:pPr marL="0" indent="0" eaLnBrk="1" hangingPunct="1">
              <a:lnSpc>
                <a:spcPct val="70000"/>
              </a:lnSpc>
              <a:defRPr/>
            </a:pPr>
            <a:endParaRPr lang="en-US" sz="2800" b="1" dirty="0" smtClean="0">
              <a:solidFill>
                <a:schemeClr val="accent5">
                  <a:lumMod val="90000"/>
                </a:schemeClr>
              </a:solidFill>
            </a:endParaRPr>
          </a:p>
          <a:p>
            <a:pPr marL="914400" lvl="2" indent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90000"/>
                  </a:schemeClr>
                </a:solidFill>
              </a:rPr>
              <a:t>prosimians</a:t>
            </a: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</a:rPr>
              <a:t> (“pre-monkeys”)</a:t>
            </a:r>
          </a:p>
          <a:p>
            <a:pPr marL="914400" lvl="2" indent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</a:rPr>
              <a:t> monkeys</a:t>
            </a:r>
          </a:p>
          <a:p>
            <a:pPr marL="914400" lvl="2" indent="0" eaLnBrk="1" hangingPunct="1"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</a:rPr>
              <a:t> apes</a:t>
            </a:r>
          </a:p>
          <a:p>
            <a:pPr marL="914400" lvl="2" indent="0" eaLnBrk="1" hangingPunct="1">
              <a:lnSpc>
                <a:spcPct val="120000"/>
              </a:lnSpc>
              <a:defRPr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and also humans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3360" y="2863334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smtClean="0">
                <a:solidFill>
                  <a:srgbClr val="BADDE1"/>
                </a:solidFill>
                <a:latin typeface="Arial"/>
              </a:rPr>
              <a:t>include</a:t>
            </a:r>
            <a:endParaRPr lang="en-US" dirty="0">
              <a:solidFill>
                <a:srgbClr val="BADDE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AutoShape 3"/>
          <p:cNvSpPr>
            <a:spLocks noChangeArrowheads="1"/>
          </p:cNvSpPr>
          <p:nvPr/>
        </p:nvSpPr>
        <p:spPr bwMode="auto">
          <a:xfrm>
            <a:off x="29146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35" name="AutoShape 4"/>
          <p:cNvSpPr>
            <a:spLocks noChangeArrowheads="1"/>
          </p:cNvSpPr>
          <p:nvPr/>
        </p:nvSpPr>
        <p:spPr bwMode="auto">
          <a:xfrm>
            <a:off x="2533650" y="3943350"/>
            <a:ext cx="1795463" cy="11144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36" name="AutoShape 5"/>
          <p:cNvSpPr>
            <a:spLocks noChangeArrowheads="1"/>
          </p:cNvSpPr>
          <p:nvPr/>
        </p:nvSpPr>
        <p:spPr bwMode="auto">
          <a:xfrm flipV="1">
            <a:off x="1847850" y="4867275"/>
            <a:ext cx="976313" cy="19907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37" name="AutoShape 6"/>
          <p:cNvSpPr>
            <a:spLocks noChangeArrowheads="1"/>
          </p:cNvSpPr>
          <p:nvPr/>
        </p:nvSpPr>
        <p:spPr bwMode="auto">
          <a:xfrm>
            <a:off x="1847850" y="65722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38" name="AutoShape 7"/>
          <p:cNvSpPr>
            <a:spLocks noChangeArrowheads="1"/>
          </p:cNvSpPr>
          <p:nvPr/>
        </p:nvSpPr>
        <p:spPr bwMode="auto">
          <a:xfrm>
            <a:off x="24955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39" name="AutoShape 8"/>
          <p:cNvSpPr>
            <a:spLocks noChangeArrowheads="1"/>
          </p:cNvSpPr>
          <p:nvPr/>
        </p:nvSpPr>
        <p:spPr bwMode="auto">
          <a:xfrm>
            <a:off x="3181350" y="50101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40" name="AutoShape 9"/>
          <p:cNvSpPr>
            <a:spLocks noChangeArrowheads="1"/>
          </p:cNvSpPr>
          <p:nvPr/>
        </p:nvSpPr>
        <p:spPr bwMode="auto">
          <a:xfrm>
            <a:off x="3238500" y="52959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41" name="AutoShape 10"/>
          <p:cNvSpPr>
            <a:spLocks noChangeArrowheads="1"/>
          </p:cNvSpPr>
          <p:nvPr/>
        </p:nvSpPr>
        <p:spPr bwMode="auto">
          <a:xfrm>
            <a:off x="272415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1642" name="Text Box 13"/>
          <p:cNvSpPr txBox="1">
            <a:spLocks noChangeArrowheads="1"/>
          </p:cNvSpPr>
          <p:nvPr/>
        </p:nvSpPr>
        <p:spPr bwMode="auto">
          <a:xfrm>
            <a:off x="2579688" y="6329363"/>
            <a:ext cx="394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www.d.umn.edu/cla/faculty/troufs/anth1602/pcprim.html</a:t>
            </a:r>
          </a:p>
        </p:txBody>
      </p:sp>
      <p:pic>
        <p:nvPicPr>
          <p:cNvPr id="5816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13188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44" name="Rectangle 14"/>
          <p:cNvSpPr>
            <a:spLocks noChangeArrowheads="1"/>
          </p:cNvSpPr>
          <p:nvPr/>
        </p:nvSpPr>
        <p:spPr bwMode="auto">
          <a:xfrm>
            <a:off x="1450975" y="5427663"/>
            <a:ext cx="6126163" cy="34131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3775" y="2867025"/>
            <a:ext cx="7162800" cy="2646878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“non-human primates” are</a:t>
            </a:r>
          </a:p>
          <a:p>
            <a:pPr marL="457200" lvl="1" indent="0" eaLnBrk="1" hangingPunct="1">
              <a:lnSpc>
                <a:spcPct val="130000"/>
              </a:lnSpc>
            </a:pPr>
            <a:r>
              <a:rPr lang="en-US" b="1" dirty="0" smtClean="0"/>
              <a:t> </a:t>
            </a:r>
            <a:r>
              <a:rPr lang="en-US" b="1" dirty="0" err="1" smtClean="0"/>
              <a:t>prosimians</a:t>
            </a:r>
            <a:r>
              <a:rPr lang="en-US" b="1" dirty="0" smtClean="0"/>
              <a:t> (“pre-monkeys”)</a:t>
            </a:r>
          </a:p>
          <a:p>
            <a:pPr marL="457200" lvl="1" indent="0" eaLnBrk="1" hangingPunct="1">
              <a:lnSpc>
                <a:spcPct val="130000"/>
              </a:lnSpc>
            </a:pPr>
            <a:r>
              <a:rPr lang="en-US" b="1" dirty="0" smtClean="0"/>
              <a:t> monkeys</a:t>
            </a:r>
          </a:p>
          <a:p>
            <a:pPr marL="457200" lvl="1" indent="0" eaLnBrk="1" hangingPunct="1">
              <a:lnSpc>
                <a:spcPct val="130000"/>
              </a:lnSpc>
            </a:pPr>
            <a:r>
              <a:rPr lang="en-US" b="1" dirty="0" smtClean="0"/>
              <a:t> apes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3"/>
          <p:cNvSpPr>
            <a:spLocks noChangeArrowheads="1"/>
          </p:cNvSpPr>
          <p:nvPr/>
        </p:nvSpPr>
        <p:spPr bwMode="auto">
          <a:xfrm>
            <a:off x="29146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7" name="AutoShape 4"/>
          <p:cNvSpPr>
            <a:spLocks noChangeArrowheads="1"/>
          </p:cNvSpPr>
          <p:nvPr/>
        </p:nvSpPr>
        <p:spPr bwMode="auto">
          <a:xfrm>
            <a:off x="2533650" y="3943350"/>
            <a:ext cx="1795463" cy="1114425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8" name="AutoShape 5"/>
          <p:cNvSpPr>
            <a:spLocks noChangeArrowheads="1"/>
          </p:cNvSpPr>
          <p:nvPr/>
        </p:nvSpPr>
        <p:spPr bwMode="auto">
          <a:xfrm flipV="1">
            <a:off x="1847850" y="4867275"/>
            <a:ext cx="976313" cy="19907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9" name="AutoShape 6"/>
          <p:cNvSpPr>
            <a:spLocks noChangeArrowheads="1"/>
          </p:cNvSpPr>
          <p:nvPr/>
        </p:nvSpPr>
        <p:spPr bwMode="auto">
          <a:xfrm>
            <a:off x="1847850" y="65722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0" name="AutoShape 7"/>
          <p:cNvSpPr>
            <a:spLocks noChangeArrowheads="1"/>
          </p:cNvSpPr>
          <p:nvPr/>
        </p:nvSpPr>
        <p:spPr bwMode="auto">
          <a:xfrm>
            <a:off x="24955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1" name="AutoShape 8"/>
          <p:cNvSpPr>
            <a:spLocks noChangeArrowheads="1"/>
          </p:cNvSpPr>
          <p:nvPr/>
        </p:nvSpPr>
        <p:spPr bwMode="auto">
          <a:xfrm>
            <a:off x="3181350" y="50101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2" name="AutoShape 9"/>
          <p:cNvSpPr>
            <a:spLocks noChangeArrowheads="1"/>
          </p:cNvSpPr>
          <p:nvPr/>
        </p:nvSpPr>
        <p:spPr bwMode="auto">
          <a:xfrm>
            <a:off x="3238500" y="52959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3" name="AutoShape 10"/>
          <p:cNvSpPr>
            <a:spLocks noChangeArrowheads="1"/>
          </p:cNvSpPr>
          <p:nvPr/>
        </p:nvSpPr>
        <p:spPr bwMode="auto">
          <a:xfrm>
            <a:off x="272415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4" name="Text Box 13"/>
          <p:cNvSpPr txBox="1">
            <a:spLocks noChangeArrowheads="1"/>
          </p:cNvSpPr>
          <p:nvPr/>
        </p:nvSpPr>
        <p:spPr bwMode="auto">
          <a:xfrm>
            <a:off x="2579688" y="6329363"/>
            <a:ext cx="394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" charset="0"/>
              </a:rPr>
              <a:t>www.d.umn.edu/cla/faculty/troufs/anth1602/pcprim.html</a:t>
            </a:r>
          </a:p>
        </p:txBody>
      </p:sp>
      <p:pic>
        <p:nvPicPr>
          <p:cNvPr id="5847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13188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16" name="Rectangle 12"/>
          <p:cNvSpPr>
            <a:spLocks noChangeArrowheads="1"/>
          </p:cNvSpPr>
          <p:nvPr/>
        </p:nvSpPr>
        <p:spPr bwMode="auto">
          <a:xfrm>
            <a:off x="1450975" y="1524000"/>
            <a:ext cx="6126163" cy="397033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7" name="Text Box 13"/>
          <p:cNvSpPr txBox="1">
            <a:spLocks noChangeArrowheads="1"/>
          </p:cNvSpPr>
          <p:nvPr/>
        </p:nvSpPr>
        <p:spPr bwMode="auto">
          <a:xfrm>
            <a:off x="3078163" y="3090863"/>
            <a:ext cx="4060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Arial" charset="0"/>
              </a:rPr>
              <a:t>“non-human primates”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3"/>
          <p:cNvSpPr>
            <a:spLocks noChangeArrowheads="1"/>
          </p:cNvSpPr>
          <p:nvPr/>
        </p:nvSpPr>
        <p:spPr bwMode="auto">
          <a:xfrm>
            <a:off x="29146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8" name="AutoShape 5"/>
          <p:cNvSpPr>
            <a:spLocks noChangeArrowheads="1"/>
          </p:cNvSpPr>
          <p:nvPr/>
        </p:nvSpPr>
        <p:spPr bwMode="auto">
          <a:xfrm flipV="1">
            <a:off x="1847850" y="4867275"/>
            <a:ext cx="976313" cy="19907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9" name="AutoShape 6"/>
          <p:cNvSpPr>
            <a:spLocks noChangeArrowheads="1"/>
          </p:cNvSpPr>
          <p:nvPr/>
        </p:nvSpPr>
        <p:spPr bwMode="auto">
          <a:xfrm>
            <a:off x="1847850" y="65722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0" name="AutoShape 7"/>
          <p:cNvSpPr>
            <a:spLocks noChangeArrowheads="1"/>
          </p:cNvSpPr>
          <p:nvPr/>
        </p:nvSpPr>
        <p:spPr bwMode="auto">
          <a:xfrm>
            <a:off x="24955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1" name="AutoShape 8"/>
          <p:cNvSpPr>
            <a:spLocks noChangeArrowheads="1"/>
          </p:cNvSpPr>
          <p:nvPr/>
        </p:nvSpPr>
        <p:spPr bwMode="auto">
          <a:xfrm>
            <a:off x="3181350" y="50101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2" name="AutoShape 9"/>
          <p:cNvSpPr>
            <a:spLocks noChangeArrowheads="1"/>
          </p:cNvSpPr>
          <p:nvPr/>
        </p:nvSpPr>
        <p:spPr bwMode="auto">
          <a:xfrm>
            <a:off x="3238500" y="52959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3" name="AutoShape 10"/>
          <p:cNvSpPr>
            <a:spLocks noChangeArrowheads="1"/>
          </p:cNvSpPr>
          <p:nvPr/>
        </p:nvSpPr>
        <p:spPr bwMode="auto">
          <a:xfrm>
            <a:off x="272415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9" y="1291771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02597" y="1448498"/>
            <a:ext cx="73152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with regard to primates, note one major recent change </a:t>
            </a:r>
            <a:r>
              <a:rPr lang="en-US" sz="3200" b="1" i="1" dirty="0" smtClean="0">
                <a:solidFill>
                  <a:srgbClr val="000000"/>
                </a:solidFill>
              </a:rPr>
              <a:t>. . .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34001" y="3092449"/>
            <a:ext cx="1182914" cy="3810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3"/>
          <p:cNvSpPr>
            <a:spLocks noChangeArrowheads="1"/>
          </p:cNvSpPr>
          <p:nvPr/>
        </p:nvSpPr>
        <p:spPr bwMode="auto">
          <a:xfrm>
            <a:off x="29146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8" name="AutoShape 5"/>
          <p:cNvSpPr>
            <a:spLocks noChangeArrowheads="1"/>
          </p:cNvSpPr>
          <p:nvPr/>
        </p:nvSpPr>
        <p:spPr bwMode="auto">
          <a:xfrm flipV="1">
            <a:off x="1847850" y="4867275"/>
            <a:ext cx="976313" cy="19907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9" name="AutoShape 6"/>
          <p:cNvSpPr>
            <a:spLocks noChangeArrowheads="1"/>
          </p:cNvSpPr>
          <p:nvPr/>
        </p:nvSpPr>
        <p:spPr bwMode="auto">
          <a:xfrm>
            <a:off x="1847850" y="65722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0" name="AutoShape 7"/>
          <p:cNvSpPr>
            <a:spLocks noChangeArrowheads="1"/>
          </p:cNvSpPr>
          <p:nvPr/>
        </p:nvSpPr>
        <p:spPr bwMode="auto">
          <a:xfrm>
            <a:off x="24955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1" name="AutoShape 8"/>
          <p:cNvSpPr>
            <a:spLocks noChangeArrowheads="1"/>
          </p:cNvSpPr>
          <p:nvPr/>
        </p:nvSpPr>
        <p:spPr bwMode="auto">
          <a:xfrm>
            <a:off x="3181350" y="50101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2" name="AutoShape 9"/>
          <p:cNvSpPr>
            <a:spLocks noChangeArrowheads="1"/>
          </p:cNvSpPr>
          <p:nvPr/>
        </p:nvSpPr>
        <p:spPr bwMode="auto">
          <a:xfrm>
            <a:off x="3238500" y="52959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3" name="AutoShape 10"/>
          <p:cNvSpPr>
            <a:spLocks noChangeArrowheads="1"/>
          </p:cNvSpPr>
          <p:nvPr/>
        </p:nvSpPr>
        <p:spPr bwMode="auto">
          <a:xfrm>
            <a:off x="272415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9" y="1291771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5334001" y="3092449"/>
            <a:ext cx="1182914" cy="3810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2597" y="4425692"/>
            <a:ext cx="73152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“hominins” is now generally used rather than “hominids”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2597" y="1448498"/>
            <a:ext cx="73152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ADDE1"/>
                </a:solidFill>
              </a:rPr>
              <a:t>with regard to primates, note one major recent change </a:t>
            </a:r>
            <a:r>
              <a:rPr lang="en-US" sz="3200" b="1" i="1" dirty="0" smtClean="0">
                <a:solidFill>
                  <a:srgbClr val="BADDE1"/>
                </a:solidFill>
              </a:rPr>
              <a:t>. . .</a:t>
            </a:r>
            <a:endParaRPr lang="en-US" sz="3200" b="1" dirty="0" smtClean="0">
              <a:solidFill>
                <a:srgbClr val="BADDE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AutoShape 3"/>
          <p:cNvSpPr>
            <a:spLocks noChangeArrowheads="1"/>
          </p:cNvSpPr>
          <p:nvPr/>
        </p:nvSpPr>
        <p:spPr bwMode="auto">
          <a:xfrm>
            <a:off x="29146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8" name="AutoShape 5"/>
          <p:cNvSpPr>
            <a:spLocks noChangeArrowheads="1"/>
          </p:cNvSpPr>
          <p:nvPr/>
        </p:nvSpPr>
        <p:spPr bwMode="auto">
          <a:xfrm flipV="1">
            <a:off x="1847850" y="4867275"/>
            <a:ext cx="976313" cy="1990725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09" name="AutoShape 6"/>
          <p:cNvSpPr>
            <a:spLocks noChangeArrowheads="1"/>
          </p:cNvSpPr>
          <p:nvPr/>
        </p:nvSpPr>
        <p:spPr bwMode="auto">
          <a:xfrm>
            <a:off x="1847850" y="65722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0" name="AutoShape 7"/>
          <p:cNvSpPr>
            <a:spLocks noChangeArrowheads="1"/>
          </p:cNvSpPr>
          <p:nvPr/>
        </p:nvSpPr>
        <p:spPr bwMode="auto">
          <a:xfrm>
            <a:off x="2495550" y="46101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1" name="AutoShape 8"/>
          <p:cNvSpPr>
            <a:spLocks noChangeArrowheads="1"/>
          </p:cNvSpPr>
          <p:nvPr/>
        </p:nvSpPr>
        <p:spPr bwMode="auto">
          <a:xfrm>
            <a:off x="3181350" y="50101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2" name="AutoShape 9"/>
          <p:cNvSpPr>
            <a:spLocks noChangeArrowheads="1"/>
          </p:cNvSpPr>
          <p:nvPr/>
        </p:nvSpPr>
        <p:spPr bwMode="auto">
          <a:xfrm>
            <a:off x="3238500" y="52959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4713" name="AutoShape 10"/>
          <p:cNvSpPr>
            <a:spLocks noChangeArrowheads="1"/>
          </p:cNvSpPr>
          <p:nvPr/>
        </p:nvSpPr>
        <p:spPr bwMode="auto">
          <a:xfrm>
            <a:off x="2724150" y="5334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9" y="1291771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5334001" y="3092449"/>
            <a:ext cx="1182914" cy="3810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2597" y="4425692"/>
            <a:ext cx="73152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ADDE1"/>
                </a:solidFill>
              </a:rPr>
              <a:t>“hominins” is now generally used rather than “hominids”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7133" y="535034"/>
            <a:ext cx="7315200" cy="243143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this reflects a relatively recent change in the classification of the Great Apes and prehistoric forms like “Lucy”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4225" y="3821113"/>
            <a:ext cx="751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Arial" charset="0"/>
              </a:rPr>
              <a:t>other </a:t>
            </a:r>
            <a:r>
              <a:rPr lang="en-US" sz="3600" b="1" kern="0" dirty="0">
                <a:solidFill>
                  <a:srgbClr val="000000"/>
                </a:solidFill>
                <a:latin typeface="Arial" charset="0"/>
              </a:rPr>
              <a:t>important terms include . . .</a:t>
            </a:r>
            <a:endParaRPr lang="en-US" sz="3600" b="1" i="1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25" y="2576513"/>
            <a:ext cx="7358063" cy="3292475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smtClean="0"/>
              <a:t>ethnocentrism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smtClean="0"/>
          </a:p>
          <a:p>
            <a:pPr lvl="1" eaLnBrk="1" hangingPunct="1">
              <a:lnSpc>
                <a:spcPct val="120000"/>
              </a:lnSpc>
            </a:pPr>
            <a:r>
              <a:rPr lang="en-US" b="1" smtClean="0"/>
              <a:t>judging other cultures by the standards of one’s own culture rather than by the standards of that particular culture</a:t>
            </a:r>
            <a:endParaRPr lang="en-US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9" y="2576537"/>
            <a:ext cx="7358063" cy="3293209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smtClean="0"/>
              <a:t>ethnocentrism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judging other cultures by the standards of one’s own culture rather than by the standards of that particular culture</a:t>
            </a:r>
            <a:endParaRPr lang="en-US" b="1" i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0791" y="1223689"/>
            <a:ext cx="6502400" cy="1287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>
                <a:solidFill>
                  <a:srgbClr val="000000"/>
                </a:solidFill>
                <a:latin typeface="Verdana" pitchFamily="34" charset="0"/>
              </a:rPr>
              <a:t>two fundamental concepts in anthropology are 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33522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en-US" sz="4000" b="1" kern="0" dirty="0" smtClean="0">
                <a:solidFill>
                  <a:srgbClr val="000000"/>
                </a:solidFill>
                <a:latin typeface="Arial"/>
              </a:rPr>
              <a:t>cultural relativism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320800" y="1682893"/>
            <a:ext cx="6502400" cy="420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</a:rPr>
              <a:t> . . . and one or more of these term clarifications</a:t>
            </a:r>
          </a:p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</a:rPr>
              <a:t>might prove interesting, and even helpful with your exams and class projects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9" y="2576537"/>
            <a:ext cx="7358063" cy="3293209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smtClean="0"/>
              <a:t>ethnocentrism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is the mindset of judging other cultures by the standards of one’s own culture rather than by the standards of that particular culture</a:t>
            </a:r>
            <a:endParaRPr lang="en-US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39"/>
            <a:ext cx="7315200" cy="3810274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smtClean="0"/>
              <a:t>cultural relativism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refers to the perspective that each culture must be understood in terms of the values and ideas of that culture and should not be judged by the standards of another </a:t>
            </a:r>
            <a:endParaRPr lang="en-US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25"/>
            <a:ext cx="7315200" cy="1568450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smtClean="0"/>
              <a:t>cultural relativism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5825" y="3883025"/>
            <a:ext cx="73294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b="1">
                <a:solidFill>
                  <a:srgbClr val="000000"/>
                </a:solidFill>
              </a:rPr>
              <a:t> absolute cultural relativism</a:t>
            </a:r>
          </a:p>
          <a:p>
            <a:pPr>
              <a:buFont typeface="Arial" pitchFamily="34" charset="0"/>
              <a:buChar char="•"/>
            </a:pPr>
            <a:endParaRPr lang="en-US" sz="3200" b="1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>
                <a:solidFill>
                  <a:srgbClr val="000000"/>
                </a:solidFill>
              </a:rPr>
              <a:t> critical cultural relativism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06277" y="1828800"/>
            <a:ext cx="6502400" cy="1886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</a:rPr>
              <a:t>in recent times two types of cultural relativism have emerged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562225"/>
            <a:ext cx="7315200" cy="1568450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dirty="0" smtClean="0"/>
              <a:t>cultural relativism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4000" b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5825" y="3883025"/>
            <a:ext cx="7329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 absolute cultural relativism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solidFill>
                  <a:srgbClr val="BADDE1"/>
                </a:solidFill>
              </a:rPr>
              <a:t> critical cultural relativism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06277" y="1828800"/>
            <a:ext cx="6502400" cy="1886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</a:rPr>
              <a:t>in recent times two types of cultural relativism have emerged . . 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20790" y="1814250"/>
            <a:ext cx="6502400" cy="1886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Verdana" pitchFamily="34" charset="0"/>
              </a:rPr>
              <a:t>the term as originally proposed came to be referred to as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27" y="2981325"/>
            <a:ext cx="7329487" cy="2677656"/>
          </a:xfrm>
        </p:spPr>
        <p:txBody>
          <a:bodyPr>
            <a:spAutoFit/>
          </a:bodyPr>
          <a:lstStyle/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the perspective that says a person from one culture should not question the rightness or wrongness of behavior or ideas in other cultures because that would be ethnocentric</a:t>
            </a:r>
            <a:endParaRPr lang="en-US" b="1" i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9177" y="1952625"/>
            <a:ext cx="7329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642" y="2895155"/>
            <a:ext cx="7402044" cy="3287054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1200" b="1" dirty="0" smtClean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was quickly criticized as unacceptable as, taken literally, [absolute] cultural relativism suggested we should accept </a:t>
            </a:r>
            <a:r>
              <a:rPr lang="en-US" b="1" i="1" dirty="0" smtClean="0"/>
              <a:t>anything</a:t>
            </a:r>
            <a:r>
              <a:rPr lang="en-US" b="1" dirty="0" smtClean="0"/>
              <a:t> and everything that was thought to be OK by the people under consideration</a:t>
            </a:r>
            <a:endParaRPr lang="en-US" b="1" i="1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9177" y="1952625"/>
            <a:ext cx="7329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27" y="2643881"/>
            <a:ext cx="7329487" cy="3890296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1200" b="1" dirty="0" smtClean="0"/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critics quickly pointed to Hitler and the World War II Holocaust</a:t>
            </a:r>
            <a:r>
              <a:rPr lang="en-US" b="1" i="1" dirty="0" smtClean="0"/>
              <a:t> </a:t>
            </a:r>
            <a:r>
              <a:rPr lang="en-US" b="1" dirty="0" smtClean="0"/>
              <a:t>and (rightfully) said that no one should accept behaviors that resulted in The [WW II] Holocaust; that such behavior was unacceptable under any circumstances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9177" y="1952625"/>
            <a:ext cx="7329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27" y="2812611"/>
            <a:ext cx="7329487" cy="3200876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50000"/>
              </a:lnSpc>
              <a:buFontTx/>
              <a:buNone/>
            </a:pPr>
            <a:endParaRPr lang="en-US" sz="1200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and the critics added enough other examples so that the original concept of cultural relativism was modified and resulted in today’s concept of </a:t>
            </a:r>
          </a:p>
          <a:p>
            <a:pPr lvl="1" algn="ctr" eaLnBrk="1" hangingPunct="1">
              <a:lnSpc>
                <a:spcPct val="120000"/>
              </a:lnSpc>
              <a:buNone/>
            </a:pPr>
            <a:r>
              <a:rPr lang="en-US" sz="4000" b="1" dirty="0" smtClean="0"/>
              <a:t>critical cultural relativism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9177" y="1952625"/>
            <a:ext cx="7329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9" y="1962150"/>
            <a:ext cx="7343775" cy="3778250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4000" b="1" dirty="0" smtClean="0"/>
              <a:t>critical cultural relativism</a:t>
            </a:r>
          </a:p>
          <a:p>
            <a:pPr marL="0" indent="0" eaLnBrk="1" hangingPunct="1">
              <a:lnSpc>
                <a:spcPct val="50000"/>
              </a:lnSpc>
              <a:buFontTx/>
              <a:buNone/>
              <a:tabLst>
                <a:tab pos="742950" algn="l"/>
              </a:tabLst>
            </a:pPr>
            <a:endParaRPr lang="en-US" sz="4000" b="1" dirty="0" smtClean="0"/>
          </a:p>
          <a:p>
            <a:pPr marL="800100" lvl="1" indent="-342900" eaLnBrk="1" hangingPunct="1">
              <a:lnSpc>
                <a:spcPct val="120000"/>
              </a:lnSpc>
              <a:tabLst>
                <a:tab pos="742950" algn="l"/>
              </a:tabLst>
            </a:pPr>
            <a:r>
              <a:rPr lang="en-US" b="1" dirty="0" smtClean="0"/>
              <a:t>offers an alternative view that poses questions about cultural practices and ideas in terms of who accepts them and why, and who they might be harming or helping</a:t>
            </a:r>
            <a:endParaRPr lang="en-US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9" y="1962152"/>
            <a:ext cx="7343775" cy="4038029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4000" b="1" dirty="0" smtClean="0"/>
              <a:t>critical cultural relativism . . 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742950" algn="l"/>
              </a:tabLst>
            </a:pPr>
            <a:endParaRPr lang="en-US" sz="1800" b="1" dirty="0" smtClean="0"/>
          </a:p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2800" b="1" dirty="0" smtClean="0"/>
              <a:t>answered many of the early critics</a:t>
            </a:r>
          </a:p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endParaRPr lang="en-US" sz="1600" b="1" dirty="0" smtClean="0"/>
          </a:p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2800" b="1" dirty="0"/>
              <a:t>b</a:t>
            </a:r>
            <a:r>
              <a:rPr lang="en-US" sz="2800" b="1" dirty="0" smtClean="0"/>
              <a:t>ut—even </a:t>
            </a:r>
            <a:r>
              <a:rPr lang="en-US" sz="2800" b="1" dirty="0" smtClean="0"/>
              <a:t>accepting the modified concept—it is oftentimes not easy to figure out what “. . . in terms of who accepts them and why, and who they might be harming or helping” means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793" y="3991238"/>
            <a:ext cx="77724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</a:rPr>
              <a:t>his </a:t>
            </a:r>
            <a:r>
              <a:rPr lang="en-US" sz="2400" b="1" dirty="0" smtClean="0">
                <a:solidFill>
                  <a:srgbClr val="000000"/>
                </a:solidFill>
              </a:rPr>
              <a:t>is the same chart as in the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“Main Characteristics of Anthropology”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material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839" y="1962150"/>
            <a:ext cx="7343775" cy="3644075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4000" b="1" dirty="0" smtClean="0"/>
              <a:t>critical cultural relativism . . 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742950" algn="l"/>
              </a:tabLst>
            </a:pPr>
            <a:endParaRPr lang="en-US" sz="1800" b="1" dirty="0" smtClean="0"/>
          </a:p>
          <a:p>
            <a:pPr marL="0" indent="0" eaLnBrk="1" hangingPunct="1">
              <a:buFontTx/>
              <a:buNone/>
              <a:tabLst>
                <a:tab pos="742950" algn="l"/>
              </a:tabLst>
            </a:pPr>
            <a:endParaRPr lang="en-US" sz="1800" b="1" dirty="0" smtClean="0"/>
          </a:p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2800" b="1" dirty="0"/>
              <a:t>l</a:t>
            </a:r>
            <a:r>
              <a:rPr lang="en-US" sz="2800" b="1" dirty="0" smtClean="0"/>
              <a:t>et’s </a:t>
            </a:r>
            <a:r>
              <a:rPr lang="en-US" sz="2800" b="1" dirty="0" smtClean="0"/>
              <a:t>look at a few examples of where </a:t>
            </a:r>
          </a:p>
          <a:p>
            <a:pPr marL="0" indent="0" algn="ctr" eaLnBrk="1" hangingPunct="1">
              <a:buFontTx/>
              <a:buNone/>
              <a:tabLst>
                <a:tab pos="742950" algn="l"/>
              </a:tabLst>
            </a:pPr>
            <a:r>
              <a:rPr lang="en-US" sz="2800" b="1" dirty="0" smtClean="0"/>
              <a:t>“it is oftentimes not easy to figure out what ‘. . . in terms of who accepts them and why, and who they might be harming or helping’ means” . . .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21636"/>
            <a:ext cx="7300912" cy="2850011"/>
          </a:xfrm>
        </p:spPr>
        <p:txBody>
          <a:bodyPr>
            <a:spAutoFit/>
          </a:bodyPr>
          <a:lstStyle/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00"/>
                </a:solidFill>
              </a:rPr>
              <a:t>d</a:t>
            </a:r>
            <a:r>
              <a:rPr lang="en-US" sz="3200" b="1" dirty="0" smtClean="0">
                <a:solidFill>
                  <a:srgbClr val="000000"/>
                </a:solidFill>
              </a:rPr>
              <a:t>octor </a:t>
            </a:r>
            <a:r>
              <a:rPr lang="en-US" sz="3200" b="1" dirty="0">
                <a:solidFill>
                  <a:srgbClr val="000000"/>
                </a:solidFill>
              </a:rPr>
              <a:t>a</a:t>
            </a:r>
            <a:r>
              <a:rPr lang="en-US" sz="3200" b="1" dirty="0" smtClean="0">
                <a:solidFill>
                  <a:srgbClr val="000000"/>
                </a:solidFill>
              </a:rPr>
              <a:t>ssisted </a:t>
            </a:r>
            <a:r>
              <a:rPr lang="en-US" sz="3200" b="1" dirty="0">
                <a:solidFill>
                  <a:srgbClr val="000000"/>
                </a:solidFill>
              </a:rPr>
              <a:t>s</a:t>
            </a:r>
            <a:r>
              <a:rPr lang="en-US" sz="3200" b="1" dirty="0" smtClean="0">
                <a:solidFill>
                  <a:srgbClr val="000000"/>
                </a:solidFill>
              </a:rPr>
              <a:t>uicide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arranged “underage” marriage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female genital mutilations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withholding of medical treatment of children for religious reasons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BADDE1"/>
                </a:solidFill>
              </a:rPr>
              <a:t>polygyny</a:t>
            </a:r>
            <a:r>
              <a:rPr lang="en-US" sz="2000" b="1" dirty="0" smtClean="0">
                <a:solidFill>
                  <a:srgbClr val="BADDE1"/>
                </a:solidFill>
              </a:rPr>
              <a:t>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49" y="766554"/>
            <a:ext cx="7772400" cy="526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9286" y="4731649"/>
            <a:ext cx="6686447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n many places doctor assisted suicide is legal, </a:t>
            </a:r>
            <a:r>
              <a:rPr lang="en-US" sz="2400" b="1" kern="0" dirty="0" smtClean="0">
                <a:solidFill>
                  <a:srgbClr val="000000"/>
                </a:solidFill>
              </a:rPr>
              <a:t>perfectly acceptable to many if not most, of the members of a culture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49" y="766554"/>
            <a:ext cx="7772400" cy="526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9286" y="4731651"/>
            <a:ext cx="6686447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is that OK?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71" y="114662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22187" y="6401935"/>
            <a:ext cx="24753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 charset="0"/>
                <a:hlinkClick r:id="rId3"/>
              </a:rPr>
              <a:t>\ http://en.wikipedia.org/wiki/Voluntary_euthanasia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286" y="2730475"/>
            <a:ext cx="6686447" cy="1938992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</a:rPr>
              <a:t>p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eople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living in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the states of Oregon and Washington, and the countries of Belgium, Luxembourg, The Netherlands and Switzerland think so 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(for e.g.)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66102" y="4669961"/>
            <a:ext cx="3336414" cy="947068"/>
          </a:xfrm>
          <a:prstGeom prst="round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21635"/>
            <a:ext cx="7300912" cy="2813078"/>
          </a:xfrm>
        </p:spPr>
        <p:txBody>
          <a:bodyPr>
            <a:spAutoFit/>
          </a:bodyPr>
          <a:lstStyle/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Doctor Assisted Suicide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arranged “underage” marriage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female genital mutilations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withholding of medical treatment of children for religious reasons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BADDE1"/>
                </a:solidFill>
              </a:rPr>
              <a:t>polygyny</a:t>
            </a:r>
            <a:r>
              <a:rPr lang="en-US" sz="2000" b="1" dirty="0" smtClean="0">
                <a:solidFill>
                  <a:srgbClr val="BADDE1"/>
                </a:solidFill>
              </a:rPr>
              <a:t>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3072488" y="6399442"/>
            <a:ext cx="29931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Verdana" pitchFamily="34" charset="0"/>
                <a:hlinkClick r:id="rId3"/>
              </a:rPr>
              <a:t>http://news.bbc.co.uk/2/hi/middle_east/7711554.stm</a:t>
            </a:r>
            <a:endParaRPr lang="en-US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384175"/>
            <a:ext cx="55578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9286" y="5486379"/>
            <a:ext cx="6686447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 9-year-old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requests a divorce in Yemen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410706" y="6339114"/>
            <a:ext cx="42948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http://news.bbc.co.uk/2/hi/south_asia/4536579.stm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14" y="3429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705100"/>
            <a:ext cx="4419600" cy="3314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442913" y="5577114"/>
            <a:ext cx="826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F1F7E9"/>
                </a:solidFill>
                <a:latin typeface="Verdana" pitchFamily="34" charset="0"/>
              </a:rPr>
              <a:t>N!ai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, one of the little girls in the film </a:t>
            </a:r>
            <a:r>
              <a:rPr lang="en-US" sz="2000" b="1" i="1" dirty="0">
                <a:solidFill>
                  <a:srgbClr val="F1F7E9"/>
                </a:solidFill>
                <a:latin typeface="Verdana" pitchFamily="34" charset="0"/>
              </a:rPr>
              <a:t>The 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Hunters, </a:t>
            </a:r>
          </a:p>
          <a:p>
            <a:pPr algn="ctr"/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was married to </a:t>
            </a:r>
            <a:r>
              <a:rPr lang="en-US" sz="2000" b="1" dirty="0" err="1">
                <a:solidFill>
                  <a:srgbClr val="F1F7E9"/>
                </a:solidFill>
                <a:latin typeface="Verdana" pitchFamily="34" charset="0"/>
              </a:rPr>
              <a:t>Gunda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 at the age of 8</a:t>
            </a:r>
            <a:r>
              <a:rPr lang="en-US" sz="2000" baseline="30000" dirty="0">
                <a:solidFill>
                  <a:srgbClr val="F1F7E9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552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442913" y="5577114"/>
            <a:ext cx="826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F1F7E9"/>
                </a:solidFill>
                <a:latin typeface="Verdana" pitchFamily="34" charset="0"/>
              </a:rPr>
              <a:t>N!ai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, one of the little girls in the film </a:t>
            </a:r>
            <a:r>
              <a:rPr lang="en-US" sz="2000" b="1" i="1" dirty="0">
                <a:solidFill>
                  <a:srgbClr val="F1F7E9"/>
                </a:solidFill>
                <a:latin typeface="Verdana" pitchFamily="34" charset="0"/>
              </a:rPr>
              <a:t>The Hunters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, </a:t>
            </a:r>
          </a:p>
          <a:p>
            <a:pPr algn="ctr"/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was married to </a:t>
            </a:r>
            <a:r>
              <a:rPr lang="en-US" sz="2000" b="1" dirty="0" err="1">
                <a:solidFill>
                  <a:srgbClr val="F1F7E9"/>
                </a:solidFill>
                <a:latin typeface="Verdana" pitchFamily="34" charset="0"/>
              </a:rPr>
              <a:t>Gunda</a:t>
            </a:r>
            <a:r>
              <a:rPr lang="en-US" sz="2000" b="1" dirty="0">
                <a:solidFill>
                  <a:srgbClr val="F1F7E9"/>
                </a:solidFill>
                <a:latin typeface="Verdana" pitchFamily="34" charset="0"/>
              </a:rPr>
              <a:t> at the age of 8</a:t>
            </a:r>
            <a:r>
              <a:rPr lang="en-US" sz="2000" baseline="30000" dirty="0">
                <a:solidFill>
                  <a:srgbClr val="F1F7E9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552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71229" y="3918836"/>
            <a:ext cx="6686447" cy="120032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</a:rPr>
              <a:t>w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e’ll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see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The Hunters and </a:t>
            </a:r>
            <a:r>
              <a:rPr kumimoji="0" lang="en-US" sz="24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N!ai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! </a:t>
            </a:r>
            <a:r>
              <a:rPr kumimoji="0" lang="en-US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(as a little girl) </a:t>
            </a:r>
            <a:r>
              <a:rPr kumimoji="0" lang="en-US" sz="24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Week 13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80346" y="4536422"/>
            <a:ext cx="3542852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r>
              <a:rPr kumimoji="1" lang="en-US" sz="3200" b="1" dirty="0">
                <a:solidFill>
                  <a:srgbClr val="000000"/>
                </a:solidFill>
              </a:rPr>
              <a:t>difficult terms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52261" y="4630309"/>
            <a:ext cx="1309687" cy="420687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5780549" y="2938934"/>
            <a:ext cx="1309687" cy="420687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009999"/>
              </a:buClr>
            </a:pPr>
            <a:endParaRPr kumimoji="1" lang="en-US" sz="3200" b="1">
              <a:solidFill>
                <a:srgbClr val="BBE0E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21635"/>
            <a:ext cx="7300912" cy="2813078"/>
          </a:xfrm>
        </p:spPr>
        <p:txBody>
          <a:bodyPr>
            <a:spAutoFit/>
          </a:bodyPr>
          <a:lstStyle/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Doctor Assisted Suicide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arranged “underage” marriage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female genital mutilations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withholding of medical treatment of children for religious reasons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BADDE1"/>
                </a:solidFill>
              </a:rPr>
              <a:t>polygyny</a:t>
            </a:r>
            <a:r>
              <a:rPr lang="en-US" sz="2000" b="1" dirty="0" smtClean="0">
                <a:solidFill>
                  <a:srgbClr val="BADDE1"/>
                </a:solidFill>
              </a:rPr>
              <a:t>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61387" y="6389922"/>
            <a:ext cx="26212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http://en.wikipedia.org/wiki/Female_genital_mutilation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72" y="1291767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542" y="4521389"/>
            <a:ext cx="7315200" cy="1398954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21635"/>
            <a:ext cx="7300912" cy="2874633"/>
          </a:xfrm>
        </p:spPr>
        <p:txBody>
          <a:bodyPr>
            <a:spAutoFit/>
          </a:bodyPr>
          <a:lstStyle/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Doctor Assisted Suicide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arranged “underage” marriage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female genital mutilations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withholding of medical treatment of children for religious reasons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err="1" smtClean="0">
                <a:solidFill>
                  <a:srgbClr val="BADDE1"/>
                </a:solidFill>
              </a:rPr>
              <a:t>polygyny</a:t>
            </a:r>
            <a:r>
              <a:rPr lang="en-US" sz="2000" b="1" dirty="0" smtClean="0">
                <a:solidFill>
                  <a:srgbClr val="BADDE1"/>
                </a:solidFill>
              </a:rPr>
              <a:t>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94112" y="6389922"/>
            <a:ext cx="35557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  <a:hlinkClick r:id="rId3"/>
              </a:rPr>
              <a:t>www.usatoday.com/news/health/2009-05-15-forced-chemotherapy_N.htm</a:t>
            </a:r>
            <a:endParaRPr lang="en-US" sz="8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057" y="430432"/>
            <a:ext cx="700231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9286" y="4675352"/>
            <a:ext cx="6686447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this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is in Minnesota, not Africa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485727" y="6391518"/>
            <a:ext cx="4172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hlinkClick r:id="rId3"/>
              </a:rPr>
              <a:t>www.examiner.com/a-1567034~Father_renews_call_to_dismiss_homicide_charge.html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193" y="455613"/>
            <a:ext cx="6792668" cy="5715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772" y="2120888"/>
            <a:ext cx="6686447" cy="830997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this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is in Wisconsin, not Minnesota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019528" y="6391518"/>
            <a:ext cx="31165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hlinkClick r:id="rId3"/>
              </a:rPr>
              <a:t>www.wuwm.com/programs/news/view_news.php?articleid=2242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77" y="938240"/>
            <a:ext cx="7589837" cy="5210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21635"/>
            <a:ext cx="7300912" cy="2813078"/>
          </a:xfrm>
        </p:spPr>
        <p:txBody>
          <a:bodyPr>
            <a:spAutoFit/>
          </a:bodyPr>
          <a:lstStyle/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Doctor Assisted Suicide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arranged “underage” marriage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female genital mutilations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BADDE1"/>
                </a:solidFill>
              </a:rPr>
              <a:t>withholding of medical treatment of children for religious reasons</a:t>
            </a:r>
          </a:p>
          <a:p>
            <a:pPr marL="855663" lvl="1" indent="-398463" eaLnBrk="1" hangingPunct="1">
              <a:lnSpc>
                <a:spcPct val="120000"/>
              </a:lnSpc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polygyny</a:t>
            </a:r>
            <a:r>
              <a:rPr lang="en-US" sz="3200" b="1" dirty="0" smtClean="0">
                <a:solidFill>
                  <a:srgbClr val="000000"/>
                </a:solidFill>
              </a:rPr>
              <a:t> . . 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about?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558338" y="6339114"/>
            <a:ext cx="5999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http://www.d.umn.edu/cla/faculty/troufs/anth1602/video/Yanomamo.html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371600" y="6337887"/>
            <a:ext cx="63653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http://www.umanitoba.ca/anthropology/tutor/case_studies/dani/marriage.html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" y="556260"/>
            <a:ext cx="7589520" cy="5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2074863" y="6526213"/>
            <a:ext cx="499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1200">
                <a:solidFill>
                  <a:srgbClr val="FFFFFF"/>
                </a:solidFill>
                <a:latin typeface="Arial" charset="0"/>
                <a:hlinkClick r:id="rId2"/>
              </a:rPr>
              <a:t>www.d.umn.edu/cla/faculty/troufs/anth1602/video/Yanomamo.html#title</a:t>
            </a:r>
            <a:endParaRPr kumimoji="1"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1331" name="Rectangle 2"/>
          <p:cNvSpPr>
            <a:spLocks noChangeArrowheads="1"/>
          </p:cNvSpPr>
          <p:nvPr/>
        </p:nvSpPr>
        <p:spPr bwMode="auto">
          <a:xfrm>
            <a:off x="457200" y="369888"/>
            <a:ext cx="8229600" cy="4111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FFFFFF"/>
                </a:solidFill>
                <a:latin typeface="Arial" charset="0"/>
              </a:rPr>
              <a:t>Compare . . .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13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089025"/>
            <a:ext cx="7588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3306763"/>
            <a:ext cx="7562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81318"/>
            <a:ext cx="6778625" cy="2300287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ethno</a:t>
            </a:r>
            <a:r>
              <a:rPr lang="en-US" sz="4000" b="1" dirty="0" smtClean="0">
                <a:solidFill>
                  <a:srgbClr val="FF0000"/>
                </a:solidFill>
              </a:rPr>
              <a:t>graphy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marL="457200" lvl="1" indent="0" eaLnBrk="1" hangingPunct="1">
              <a:lnSpc>
                <a:spcPct val="110000"/>
              </a:lnSpc>
            </a:pPr>
            <a:r>
              <a:rPr lang="en-US" b="1" dirty="0" smtClean="0"/>
              <a:t> scientific </a:t>
            </a:r>
            <a:r>
              <a:rPr lang="en-US" b="1" i="1" dirty="0" smtClean="0"/>
              <a:t>description</a:t>
            </a:r>
            <a:r>
              <a:rPr lang="en-US" b="1" dirty="0" smtClean="0"/>
              <a:t> of cultures</a:t>
            </a:r>
          </a:p>
          <a:p>
            <a:pPr marL="457200" lvl="1" indent="0" eaLnBrk="1" hangingPunct="1">
              <a:lnSpc>
                <a:spcPct val="110000"/>
              </a:lnSpc>
              <a:buFontTx/>
              <a:buNone/>
            </a:pPr>
            <a:r>
              <a:rPr lang="en-US" b="1" dirty="0" smtClean="0"/>
              <a:t> 	  </a:t>
            </a:r>
            <a:r>
              <a:rPr lang="en-US" sz="2000" b="1" dirty="0" smtClean="0"/>
              <a:t>(“a portrait of a people”)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80886" y="6339114"/>
            <a:ext cx="657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www.telegraph.co.uk/earth/main.jhtml?xml=/earth/2007/11/29/sciharem129.xml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7772400" cy="43279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914653" y="461012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2533653" y="3943378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 flipV="1">
            <a:off x="1847852" y="4867303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2495550" y="461012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3181350" y="501017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3238501" y="529592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2724150" y="5334028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346894" y="6402404"/>
            <a:ext cx="24240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hlinkClick r:id="rId3"/>
              </a:rPr>
              <a:t>http://news.bbc.co.uk/2/hi/americas/7333004.stm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85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917" y="724806"/>
            <a:ext cx="7315200" cy="54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514600" y="6516688"/>
            <a:ext cx="4044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  <a:hlinkClick r:id="rId3"/>
              </a:rPr>
              <a:t>www.duluthnewstribune.com/articles/index.cfm?id=68557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914400" y="1082675"/>
            <a:ext cx="793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Grandma's Marathon: Remembering a fallen champion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838200" y="1676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Verdana" pitchFamily="34" charset="0"/>
                <a:hlinkClick r:id="rId4"/>
              </a:rPr>
              <a:t>Kevin Pates</a:t>
            </a:r>
            <a:r>
              <a:rPr lang="en-US" sz="1000" dirty="0">
                <a:solidFill>
                  <a:srgbClr val="000000"/>
                </a:solidFill>
                <a:latin typeface="Verdana" pitchFamily="34" charset="0"/>
              </a:rPr>
              <a:t> Duluth News Tribune</a:t>
            </a:r>
            <a:br>
              <a:rPr lang="en-US" sz="10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Verdana" pitchFamily="34" charset="0"/>
              </a:rPr>
              <a:t>Published Sunday, June 15, 2008</a:t>
            </a:r>
          </a:p>
        </p:txBody>
      </p:sp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47700"/>
            <a:ext cx="2857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838200" y="2357438"/>
            <a:ext cx="5638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There will be a moment of silence before the start of Saturday’s 32nd Grandma’s Marathon.</a:t>
            </a:r>
          </a:p>
          <a:p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Standing on North Shore Drive, just south of Two Harbors, Stephen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Muturi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will gather his thoughts and emotions before the day’s task of running 26.2 miles.</a:t>
            </a:r>
          </a:p>
          <a:p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He’ll remember close friend and countryman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Wesly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Ngetich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, last year’s champion, who was killed Jan. 21 at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Emarti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village in Kenya’s Trans Mara district.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Ngetich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was caught in the middle of an incident that turned violent. He was 31 and had two wives and three children, ages 8, 6 and 1.  “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Wesly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was a peacemaker. . . .”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562100"/>
            <a:ext cx="2133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838200" y="5395913"/>
            <a:ext cx="5486400" cy="990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124856" y="6339114"/>
            <a:ext cx="6886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 pitchFamily="34" charset="0"/>
                <a:hlinkClick r:id="rId3"/>
              </a:rPr>
              <a:t>http://www.foxnews.com/wires/2007Oct16/0,4670,ODDIsraelDadaposs67Kids,00.html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AutoShape 2"/>
          <p:cNvSpPr>
            <a:spLocks noChangeArrowheads="1"/>
          </p:cNvSpPr>
          <p:nvPr/>
        </p:nvSpPr>
        <p:spPr bwMode="auto">
          <a:xfrm>
            <a:off x="2914653" y="460999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1" name="AutoShape 3"/>
          <p:cNvSpPr>
            <a:spLocks noChangeArrowheads="1"/>
          </p:cNvSpPr>
          <p:nvPr/>
        </p:nvSpPr>
        <p:spPr bwMode="auto">
          <a:xfrm>
            <a:off x="2533653" y="3943368"/>
            <a:ext cx="1795463" cy="733425"/>
          </a:xfrm>
          <a:prstGeom prst="leftArrow">
            <a:avLst>
              <a:gd name="adj1" fmla="val 50000"/>
              <a:gd name="adj2" fmla="val 4029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 flipV="1">
            <a:off x="1847852" y="4867293"/>
            <a:ext cx="976313" cy="733425"/>
          </a:xfrm>
          <a:prstGeom prst="leftArrow">
            <a:avLst>
              <a:gd name="adj1" fmla="val 50000"/>
              <a:gd name="adj2" fmla="val 2500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1847852" y="6572252"/>
            <a:ext cx="976313" cy="733425"/>
          </a:xfrm>
          <a:prstGeom prst="leftArrow">
            <a:avLst>
              <a:gd name="adj1" fmla="val 50000"/>
              <a:gd name="adj2" fmla="val 5026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4" name="AutoShape 6"/>
          <p:cNvSpPr>
            <a:spLocks noChangeArrowheads="1"/>
          </p:cNvSpPr>
          <p:nvPr/>
        </p:nvSpPr>
        <p:spPr bwMode="auto">
          <a:xfrm>
            <a:off x="2495550" y="460999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5" name="AutoShape 7"/>
          <p:cNvSpPr>
            <a:spLocks noChangeArrowheads="1"/>
          </p:cNvSpPr>
          <p:nvPr/>
        </p:nvSpPr>
        <p:spPr bwMode="auto">
          <a:xfrm>
            <a:off x="3181350" y="501004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6" name="AutoShape 8"/>
          <p:cNvSpPr>
            <a:spLocks noChangeArrowheads="1"/>
          </p:cNvSpPr>
          <p:nvPr/>
        </p:nvSpPr>
        <p:spPr bwMode="auto">
          <a:xfrm>
            <a:off x="3238501" y="529579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097" name="AutoShape 9"/>
          <p:cNvSpPr>
            <a:spLocks noChangeArrowheads="1"/>
          </p:cNvSpPr>
          <p:nvPr/>
        </p:nvSpPr>
        <p:spPr bwMode="auto">
          <a:xfrm>
            <a:off x="2724150" y="5333899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33978" y="6402404"/>
            <a:ext cx="22589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http://news.bbc.co.uk/2/hi/africa/8485730.stm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689" y="1146629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 flipV="1">
            <a:off x="2061029" y="4978406"/>
            <a:ext cx="4020457" cy="79828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 ? . . 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627" y="3563448"/>
            <a:ext cx="7300912" cy="8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cannibalism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194" name="Picture 2" descr="26_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533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0025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420197"/>
            <a:ext cx="7300912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Marvin Harris</a:t>
            </a:r>
            <a:b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(of “cultural materialism” fame)</a:t>
            </a:r>
            <a:b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writes about cannibalism </a:t>
            </a:r>
          </a:p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from an anthropological view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1088" y="6248400"/>
            <a:ext cx="1170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545472"/>
                </a:solidFill>
                <a:latin typeface="Times New Roman" pitchFamily="18" charset="0"/>
              </a:rPr>
              <a:t>Knopf 1991</a:t>
            </a:r>
            <a:endParaRPr lang="en-US" sz="1600" dirty="0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83" name="Picture 3" descr="C:\www\Sasha\PC-26.jpg\26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4" y="228600"/>
            <a:ext cx="4141787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95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i="0" dirty="0" smtClean="0">
                <a:solidFill>
                  <a:srgbClr val="BADDE1"/>
                </a:solidFill>
              </a:rPr>
              <a:t>cannibalism</a:t>
            </a:r>
            <a:endParaRPr lang="en-US" sz="4800" b="1" dirty="0" smtClean="0">
              <a:solidFill>
                <a:srgbClr val="BADDE1"/>
              </a:solidFill>
            </a:endParaRPr>
          </a:p>
        </p:txBody>
      </p:sp>
      <p:sp>
        <p:nvSpPr>
          <p:cNvPr id="1166338" name="Text Box 3"/>
          <p:cNvSpPr txBox="1">
            <a:spLocks noChangeArrowheads="1"/>
          </p:cNvSpPr>
          <p:nvPr/>
        </p:nvSpPr>
        <p:spPr bwMode="auto">
          <a:xfrm>
            <a:off x="914400" y="3429000"/>
            <a:ext cx="731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r>
              <a:rPr lang="en-US" sz="28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“</a:t>
            </a:r>
            <a:r>
              <a: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  <a:hlinkClick r:id="rId2"/>
              </a:rPr>
              <a:t>Bones Offer Evidence of a Neanderthal - Eat - Neanderthal World</a:t>
            </a:r>
            <a:r>
              <a: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”</a:t>
            </a:r>
          </a:p>
          <a:p>
            <a:pPr indent="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FontTx/>
              <a:buChar char="•"/>
              <a:tabLst>
                <a:tab pos="171450" algn="l"/>
              </a:tabLst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indent="342900" algn="ctr" rtl="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r>
              <a:rPr lang="en-US" sz="24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78 fragments from 6 skeletons</a:t>
            </a: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indent="34290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endParaRPr lang="en-US" sz="28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indent="342900" algn="ctr" rtl="0" eaLnBrk="0" fontAlgn="base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r>
              <a:rPr lang="en-US" sz="2800" i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ca</a:t>
            </a:r>
            <a:r>
              <a:rPr lang="en-US" sz="2800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. 100,000 ybp</a:t>
            </a:r>
            <a:endParaRPr lang="en-US" sz="2400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indent="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endParaRPr lang="en-US" sz="2400" b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  <a:p>
            <a:pPr indent="342900" algn="ctr" rtl="0" eaLnBrk="0" fontAlgn="base" hangingPunct="0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tabLst>
                <a:tab pos="171450" algn="l"/>
              </a:tabLst>
            </a:pPr>
            <a:r>
              <a:rPr lang="en-US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30 September 1999</a:t>
            </a:r>
          </a:p>
        </p:txBody>
      </p:sp>
      <p:sp>
        <p:nvSpPr>
          <p:cNvPr id="1166339" name="Text Box 4"/>
          <p:cNvSpPr txBox="1">
            <a:spLocks noChangeArrowheads="1"/>
          </p:cNvSpPr>
          <p:nvPr/>
        </p:nvSpPr>
        <p:spPr bwMode="auto">
          <a:xfrm>
            <a:off x="457201" y="2525713"/>
            <a:ext cx="8210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</a:pPr>
            <a:r>
              <a:rPr lang="en-US" sz="4000" b="1" kern="120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Moula-Gercy, France</a:t>
            </a:r>
            <a:endParaRPr lang="en-US" b="1" i="1" kern="1200">
              <a:solidFill>
                <a:srgbClr val="0033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81317"/>
            <a:ext cx="6778625" cy="2314480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ethno – </a:t>
            </a:r>
            <a:r>
              <a:rPr lang="en-US" sz="4000" b="1" dirty="0" err="1" smtClean="0">
                <a:solidFill>
                  <a:srgbClr val="FF0000"/>
                </a:solidFill>
              </a:rPr>
              <a:t>graphy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"/>
              </a:lnSpc>
            </a:pPr>
            <a:endParaRPr lang="en-US" sz="4000" b="1" dirty="0" smtClean="0"/>
          </a:p>
          <a:p>
            <a:pPr lvl="1" eaLnBrk="1" hangingPunct="1">
              <a:lnSpc>
                <a:spcPct val="50000"/>
              </a:lnSpc>
            </a:pPr>
            <a:endParaRPr lang="en-US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i="1" dirty="0" smtClean="0"/>
              <a:t>graph</a:t>
            </a:r>
            <a:r>
              <a:rPr lang="en-US" b="1" dirty="0" smtClean="0"/>
              <a:t> from the Greek, meaning something “written” or “drawn”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2" descr="map_france990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43815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2963863" y="6189663"/>
            <a:ext cx="3303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rgbClr val="F1F7E9"/>
                </a:solidFill>
                <a:latin typeface="Arial" charset="0"/>
              </a:rPr>
              <a:t>ABACNEWS.com/MagellanGeographix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2" descr="ap_neanderthal_bone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35829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2652713" y="6051550"/>
            <a:ext cx="39036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b="1" dirty="0">
                <a:solidFill>
                  <a:srgbClr val="F1F7E9"/>
                </a:solidFill>
                <a:latin typeface="Times New Roman" pitchFamily="18" charset="0"/>
              </a:rPr>
              <a:t>Fragment of a Neandertal thigh </a:t>
            </a:r>
            <a:r>
              <a:rPr lang="en-US" b="1" dirty="0" smtClean="0">
                <a:solidFill>
                  <a:srgbClr val="F1F7E9"/>
                </a:solidFill>
                <a:latin typeface="Times New Roman" pitchFamily="18" charset="0"/>
              </a:rPr>
              <a:t>bone</a:t>
            </a:r>
            <a:endParaRPr lang="en-US" b="1" dirty="0">
              <a:solidFill>
                <a:srgbClr val="F1F7E9"/>
              </a:solidFill>
              <a:latin typeface="Times New Roman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rgbClr val="F1F7E9"/>
                </a:solidFill>
                <a:latin typeface="Times New Roman" pitchFamily="18" charset="0"/>
              </a:rPr>
              <a:t>UCAL Berkeley / AP Photo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2543610" y="6389918"/>
            <a:ext cx="4044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Verdana" pitchFamily="34" charset="0"/>
                <a:hlinkClick r:id="rId3"/>
              </a:rPr>
              <a:t>http://dsc.discovery.com/news/2008/02/27/neanderthal-cannibalism.html</a:t>
            </a:r>
            <a:endParaRPr lang="en-US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287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03275"/>
            <a:ext cx="7589838" cy="529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97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Text Box 2"/>
          <p:cNvSpPr txBox="1">
            <a:spLocks noChangeArrowheads="1"/>
          </p:cNvSpPr>
          <p:nvPr/>
        </p:nvSpPr>
        <p:spPr bwMode="auto">
          <a:xfrm>
            <a:off x="1787531" y="6578637"/>
            <a:ext cx="5570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http://english.pravda.ru/science/19/94/377/14863_cannibalism.html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2354922" y="6389918"/>
            <a:ext cx="44438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Verdana" pitchFamily="34" charset="0"/>
                <a:hlinkClick r:id="rId3"/>
              </a:rPr>
              <a:t>http://news.nationalgeographic.com/news/2008/06/080604-human-sacrifice.html</a:t>
            </a:r>
            <a:endParaRPr lang="en-US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318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96913"/>
            <a:ext cx="7772400" cy="5475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6_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95363"/>
            <a:ext cx="4953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26_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38"/>
            <a:ext cx="58674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24677" y="1753698"/>
            <a:ext cx="3600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kern="0" dirty="0" smtClean="0">
                <a:solidFill>
                  <a:srgbClr val="FFFFFF"/>
                </a:solidFill>
                <a:latin typeface="+mn-lt"/>
              </a:rPr>
              <a:t>“survival</a:t>
            </a:r>
          </a:p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cannibalism”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8" name="Text Box 4"/>
          <p:cNvSpPr txBox="1">
            <a:spLocks noChangeArrowheads="1"/>
          </p:cNvSpPr>
          <p:nvPr/>
        </p:nvSpPr>
        <p:spPr bwMode="auto">
          <a:xfrm>
            <a:off x="790186" y="2552701"/>
            <a:ext cx="345517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Stephen King</a:t>
            </a:r>
          </a:p>
          <a:p>
            <a:pPr algn="ctr"/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“Survivor Type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”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1985</a:t>
            </a: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83429" name="Picture 5" descr="C:\www\anth1604\images_temp\Skeleton_Cr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6" y="685800"/>
            <a:ext cx="3235325" cy="542925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81527" y="5087448"/>
            <a:ext cx="3600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kern="0" dirty="0" smtClean="0">
                <a:solidFill>
                  <a:srgbClr val="FFFFFF"/>
                </a:solidFill>
                <a:latin typeface="+mn-lt"/>
              </a:rPr>
              <a:t>“survival</a:t>
            </a:r>
          </a:p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cannibalism”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242" name="Picture 3" descr="sil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2" y="228600"/>
            <a:ext cx="4406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00827" y="3925398"/>
            <a:ext cx="3600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kern="0" dirty="0" smtClean="0">
                <a:solidFill>
                  <a:srgbClr val="FFFFFF"/>
                </a:solidFill>
                <a:latin typeface="+mn-lt"/>
              </a:rPr>
              <a:t>“gustatory</a:t>
            </a:r>
          </a:p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cannibalism”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81317"/>
            <a:ext cx="6778625" cy="2314480"/>
          </a:xfrm>
        </p:spPr>
        <p:txBody>
          <a:bodyPr>
            <a:spAutoFit/>
          </a:bodyPr>
          <a:lstStyle/>
          <a:p>
            <a:pPr marL="0" indent="0" eaLnBrk="1" hangingPunct="1"/>
            <a:r>
              <a:rPr lang="en-US" sz="4000" b="1" dirty="0" smtClean="0"/>
              <a:t> ethno – </a:t>
            </a:r>
            <a:r>
              <a:rPr lang="en-US" sz="4000" b="1" dirty="0" err="1" smtClean="0">
                <a:solidFill>
                  <a:srgbClr val="FF0000"/>
                </a:solidFill>
              </a:rPr>
              <a:t>graphy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"/>
              </a:lnSpc>
            </a:pPr>
            <a:endParaRPr lang="en-US" sz="4000" b="1" dirty="0" smtClean="0"/>
          </a:p>
          <a:p>
            <a:pPr lvl="1" eaLnBrk="1" hangingPunct="1">
              <a:lnSpc>
                <a:spcPct val="50000"/>
              </a:lnSpc>
            </a:pPr>
            <a:endParaRPr lang="en-US" b="1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b="1" dirty="0" smtClean="0"/>
              <a:t>ethno</a:t>
            </a:r>
            <a:r>
              <a:rPr lang="en-US" b="1" dirty="0" smtClean="0">
                <a:solidFill>
                  <a:srgbClr val="FF0000"/>
                </a:solidFill>
              </a:rPr>
              <a:t>graphy</a:t>
            </a:r>
            <a:r>
              <a:rPr lang="en-US" b="1" dirty="0" smtClean="0"/>
              <a:t> looks at “who,” “what,” “where” and “when”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81151" y="3715848"/>
            <a:ext cx="4743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“ritual cannibalism”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 txBox="1">
            <a:spLocks noChangeArrowheads="1"/>
          </p:cNvSpPr>
          <p:nvPr/>
        </p:nvSpPr>
        <p:spPr bwMode="auto">
          <a:xfrm>
            <a:off x="900113" y="1270010"/>
            <a:ext cx="7300912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cultural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relativism?</a:t>
            </a:r>
            <a:endParaRPr lang="en-US" sz="40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BE0E3"/>
                </a:solidFill>
                <a:latin typeface="Arial" charset="0"/>
              </a:rPr>
              <a:t> stealing peoples’ land and property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BE0E3"/>
                </a:solidFill>
                <a:latin typeface="Arial" charset="0"/>
              </a:rPr>
              <a:t>infant cranial deformation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Aztec human heart </a:t>
            </a: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sacrifice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cannibalism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 selling </a:t>
            </a: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and eating children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 eating insects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 eating dogs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. . .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226" y="2652471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17448" y="4499658"/>
            <a:ext cx="5685852" cy="2000548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lIns="228600" tIns="228600" rIns="228600" bIns="2286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charset="0"/>
              </a:rPr>
              <a:t>e.g., Aztecs must sacrifice and eat humans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charset="0"/>
              </a:rPr>
              <a:t>in order to please the gods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charset="0"/>
              </a:rPr>
              <a:t>in order that the gods allow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charset="0"/>
              </a:rPr>
              <a:t>the sun to rise each day,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 charset="0"/>
              </a:rPr>
              <a:t>so that the world doesn’t end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1151" y="3715848"/>
            <a:ext cx="47434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+mn-lt"/>
              </a:rPr>
              <a:t>“ritual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cannibalism”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30223" y="2577132"/>
            <a:ext cx="7315200" cy="30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</a:rPr>
              <a:t>we’ll have a </a:t>
            </a:r>
            <a:r>
              <a:rPr lang="en-US" sz="4000" b="1" i="1" dirty="0" smtClean="0">
                <a:solidFill>
                  <a:srgbClr val="FFFFFF"/>
                </a:solidFill>
                <a:latin typeface="Times New Roman"/>
              </a:rPr>
              <a:t>very</a:t>
            </a:r>
            <a:r>
              <a:rPr lang="en-US" sz="4000" b="1" dirty="0" smtClean="0">
                <a:solidFill>
                  <a:srgbClr val="FFFFFF"/>
                </a:solidFill>
                <a:latin typeface="Times New Roman"/>
              </a:rPr>
              <a:t> short look at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</a:rPr>
              <a:t>cannibalism 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</a:rPr>
              <a:t>with the discussion of </a:t>
            </a:r>
          </a:p>
          <a:p>
            <a:pPr algn="ctr"/>
            <a:r>
              <a:rPr lang="en-US" sz="4000" b="1" i="1" dirty="0" smtClean="0">
                <a:solidFill>
                  <a:srgbClr val="FFFFFF"/>
                </a:solidFill>
                <a:latin typeface="Times New Roman"/>
              </a:rPr>
              <a:t>Homo erectus</a:t>
            </a:r>
            <a:endParaRPr lang="en-US" sz="4000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Times New Roman"/>
              </a:rPr>
              <a:t>Week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82709" y="1872360"/>
            <a:ext cx="6778625" cy="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kern="0" dirty="0">
                <a:latin typeface="+mn-lt"/>
              </a:rPr>
              <a:t>h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ow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about ? . . 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627" y="1081555"/>
            <a:ext cx="730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cultural relativism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BADDE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 txBox="1">
            <a:spLocks noChangeArrowheads="1"/>
          </p:cNvSpPr>
          <p:nvPr/>
        </p:nvSpPr>
        <p:spPr bwMode="auto">
          <a:xfrm>
            <a:off x="900113" y="1270010"/>
            <a:ext cx="7300912" cy="55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cultural relativism</a:t>
            </a:r>
            <a:endParaRPr lang="en-US" sz="40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BE0E3"/>
                </a:solidFill>
                <a:latin typeface="Arial" charset="0"/>
              </a:rPr>
              <a:t> stealing peoples’ land and property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BE0E3"/>
                </a:solidFill>
                <a:latin typeface="Arial" charset="0"/>
              </a:rPr>
              <a:t>infant cranial deformation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Aztec human heart </a:t>
            </a: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sacrifice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BADDE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BADDE1"/>
                </a:solidFill>
                <a:latin typeface="Arial" charset="0"/>
              </a:rPr>
              <a:t>cannibalism</a:t>
            </a:r>
            <a:endParaRPr lang="en-US" sz="2800" b="1" dirty="0">
              <a:solidFill>
                <a:srgbClr val="BADDE1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selling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and eating children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eating insects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eating dogs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. . .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8226" y="2652471"/>
            <a:ext cx="20503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1532468" y="6400837"/>
            <a:ext cx="6421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Verdana" pitchFamily="34" charset="0"/>
                <a:hlinkClick r:id="rId3"/>
              </a:rPr>
              <a:t>http://www.gastronomica.org/gastro/pages/sample3.2.html</a:t>
            </a:r>
            <a:endParaRPr lang="en-US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4" y="952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7350478" y="3733809"/>
            <a:ext cx="1309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Verdana" pitchFamily="34" charset="0"/>
              </a:rPr>
              <a:t>Spring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Verdana" pitchFamily="34" charset="0"/>
              </a:rPr>
              <a:t>2003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1547" y="2129752"/>
            <a:ext cx="5762625" cy="892552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lIns="228600" tIns="228600" rIns="228600" bIns="2286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or eating gorilla?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2875" y="3294282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Arial" charset="0"/>
              </a:rPr>
              <a:t>switching to </a:t>
            </a:r>
          </a:p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Arial" charset="0"/>
              </a:rPr>
              <a:t>a much more pleasant subject . . .</a:t>
            </a:r>
            <a:endParaRPr lang="en-US" sz="3600" b="1" dirty="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6915" y="2184862"/>
            <a:ext cx="710322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CC00"/>
                </a:solidFill>
                <a:latin typeface="Arial" charset="0"/>
              </a:rPr>
              <a:t>always</a:t>
            </a:r>
            <a:r>
              <a:rPr lang="en-US" sz="3600" b="1" dirty="0" smtClean="0">
                <a:solidFill>
                  <a:srgbClr val="FFCC00"/>
                </a:solidFill>
                <a:latin typeface="Arial" charset="0"/>
              </a:rPr>
              <a:t> remember</a:t>
            </a:r>
          </a:p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Arial" charset="0"/>
              </a:rPr>
              <a:t>that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charset="0"/>
              </a:rPr>
              <a:t>people live in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charset="0"/>
              </a:rPr>
              <a:t>multiple cultural worlds</a:t>
            </a:r>
            <a:endParaRPr lang="en-US" sz="3600" b="1" dirty="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812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multiple cultural worlds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include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14629" y="2006602"/>
            <a:ext cx="5591175" cy="4327525"/>
          </a:xfr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class</a:t>
            </a:r>
            <a:endParaRPr lang="en-US" b="1" smtClean="0"/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endParaRPr lang="en-US" b="1" smtClean="0"/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race</a:t>
            </a:r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endParaRPr lang="en-US" b="1" smtClean="0"/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ethnicity</a:t>
            </a:r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endParaRPr lang="en-US" b="1" smtClean="0"/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gender</a:t>
            </a:r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endParaRPr lang="en-US" b="1" smtClean="0"/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age</a:t>
            </a:r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endParaRPr lang="en-US" b="1" i="1" smtClean="0">
              <a:solidFill>
                <a:srgbClr val="FF1B36"/>
              </a:solidFill>
            </a:endParaRPr>
          </a:p>
          <a:p>
            <a:pPr marL="285750" indent="-285750" eaLnBrk="1" hangingPunct="1">
              <a:lnSpc>
                <a:spcPct val="60000"/>
              </a:lnSpc>
              <a:tabLst>
                <a:tab pos="0" algn="l"/>
              </a:tabLst>
            </a:pPr>
            <a:r>
              <a:rPr lang="en-US" b="1" i="1" smtClean="0">
                <a:solidFill>
                  <a:srgbClr val="FF1B36"/>
                </a:solidFill>
              </a:rPr>
              <a:t>institutions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algn="ctr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algn="ctr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 </a:t>
            </a:r>
          </a:p>
          <a:p>
            <a:pPr marL="342900" indent="-342900" algn="ctr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aka "Lucy's Baby”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2578083"/>
            <a:ext cx="78486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Other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Important</a:t>
            </a:r>
          </a:p>
          <a:p>
            <a:pPr algn="ctr">
              <a:spcBef>
                <a:spcPct val="20000"/>
              </a:spcBef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Terms</a:t>
            </a:r>
          </a:p>
          <a:p>
            <a:pPr algn="ctr">
              <a:spcBef>
                <a:spcPct val="20000"/>
              </a:spcBef>
            </a:pPr>
            <a:r>
              <a:rPr kumimoji="1" lang="en-US" sz="2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to come later . . .</a:t>
            </a:r>
            <a:endParaRPr kumimoji="1" lang="en-US" sz="2800" b="1" i="1" kern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7881" y="173484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2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more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98" y="2876551"/>
            <a:ext cx="6778625" cy="1927225"/>
          </a:xfrm>
        </p:spPr>
        <p:txBody>
          <a:bodyPr/>
          <a:lstStyle/>
          <a:p>
            <a:pPr marL="0" indent="0" eaLnBrk="1" hangingPunct="1"/>
            <a:r>
              <a:rPr lang="en-US" sz="4000" b="1" dirty="0" smtClean="0"/>
              <a:t> ethn</a:t>
            </a:r>
            <a:r>
              <a:rPr lang="en-US" sz="4000" b="1" dirty="0" smtClean="0">
                <a:solidFill>
                  <a:srgbClr val="FF0000"/>
                </a:solidFill>
              </a:rPr>
              <a:t>ology</a:t>
            </a:r>
          </a:p>
          <a:p>
            <a:pPr marL="0" indent="0" eaLnBrk="1" hangingPunct="1">
              <a:lnSpc>
                <a:spcPct val="60000"/>
              </a:lnSpc>
            </a:pPr>
            <a:endParaRPr lang="en-US" sz="4000" b="1" dirty="0" smtClean="0"/>
          </a:p>
          <a:p>
            <a:pPr marL="457200" lvl="1" indent="285750" eaLnBrk="1" hangingPunct="1"/>
            <a:r>
              <a:rPr lang="en-US" b="1" dirty="0" smtClean="0"/>
              <a:t> comparative </a:t>
            </a:r>
            <a:r>
              <a:rPr lang="en-US" b="1" i="1" dirty="0" smtClean="0"/>
              <a:t>study</a:t>
            </a:r>
            <a:r>
              <a:rPr lang="en-US" b="1" dirty="0" smtClean="0"/>
              <a:t> of cultures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Marble">
  <a:themeElements>
    <a:clrScheme name="1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1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4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1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2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13551</TotalTime>
  <Words>1639</Words>
  <Application>Microsoft Office PowerPoint</Application>
  <PresentationFormat>On-screen Show (4:3)</PresentationFormat>
  <Paragraphs>358</Paragraphs>
  <Slides>89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31</vt:i4>
      </vt:variant>
      <vt:variant>
        <vt:lpstr>Slide Titles</vt:lpstr>
      </vt:variant>
      <vt:variant>
        <vt:i4>89</vt:i4>
      </vt:variant>
    </vt:vector>
  </HeadingPairs>
  <TitlesOfParts>
    <vt:vector size="120" baseType="lpstr">
      <vt:lpstr>Default Design</vt:lpstr>
      <vt:lpstr>1_Default Design</vt:lpstr>
      <vt:lpstr>2_Default Design</vt:lpstr>
      <vt:lpstr>4_Default Design</vt:lpstr>
      <vt:lpstr>22_Default Design</vt:lpstr>
      <vt:lpstr>23_Default Design</vt:lpstr>
      <vt:lpstr>8_Default Design</vt:lpstr>
      <vt:lpstr>30_Default Design</vt:lpstr>
      <vt:lpstr>42_Default Design</vt:lpstr>
      <vt:lpstr>44_Default Design</vt:lpstr>
      <vt:lpstr>31_Default Design</vt:lpstr>
      <vt:lpstr>3_Default Design</vt:lpstr>
      <vt:lpstr>6_Marble</vt:lpstr>
      <vt:lpstr>42_Meadow</vt:lpstr>
      <vt:lpstr>5_Default Design</vt:lpstr>
      <vt:lpstr>44_Meadow</vt:lpstr>
      <vt:lpstr>Sumi Painting</vt:lpstr>
      <vt:lpstr>6_Default Design</vt:lpstr>
      <vt:lpstr>7_Default Design</vt:lpstr>
      <vt:lpstr>1_white3</vt:lpstr>
      <vt:lpstr>white3</vt:lpstr>
      <vt:lpstr>21_Default Design</vt:lpstr>
      <vt:lpstr>5_Meadow</vt:lpstr>
      <vt:lpstr>Meadow</vt:lpstr>
      <vt:lpstr>39_Default Design</vt:lpstr>
      <vt:lpstr>1_Meadow</vt:lpstr>
      <vt:lpstr>CE Master</vt:lpstr>
      <vt:lpstr>2_Meadow</vt:lpstr>
      <vt:lpstr>32_Default Design</vt:lpstr>
      <vt:lpstr>2_white3</vt:lpstr>
      <vt:lpstr>9_Default Design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cannibalism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cultural worlds include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842</cp:revision>
  <cp:lastPrinted>2000-04-06T19:51:41Z</cp:lastPrinted>
  <dcterms:created xsi:type="dcterms:W3CDTF">2000-03-27T15:46:35Z</dcterms:created>
  <dcterms:modified xsi:type="dcterms:W3CDTF">2012-09-03T02:24:10Z</dcterms:modified>
</cp:coreProperties>
</file>