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56" r:id="rId2"/>
    <p:sldMasterId id="2147483658" r:id="rId3"/>
    <p:sldMasterId id="2147483692" r:id="rId4"/>
    <p:sldMasterId id="2147483706" r:id="rId5"/>
    <p:sldMasterId id="2147483764" r:id="rId6"/>
    <p:sldMasterId id="2147483776" r:id="rId7"/>
    <p:sldMasterId id="2147483790" r:id="rId8"/>
    <p:sldMasterId id="2147483892" r:id="rId9"/>
  </p:sldMasterIdLst>
  <p:notesMasterIdLst>
    <p:notesMasterId r:id="rId133"/>
  </p:notesMasterIdLst>
  <p:sldIdLst>
    <p:sldId id="609" r:id="rId10"/>
    <p:sldId id="610" r:id="rId11"/>
    <p:sldId id="600" r:id="rId12"/>
    <p:sldId id="542" r:id="rId13"/>
    <p:sldId id="501" r:id="rId14"/>
    <p:sldId id="601" r:id="rId15"/>
    <p:sldId id="476" r:id="rId16"/>
    <p:sldId id="603" r:id="rId17"/>
    <p:sldId id="538" r:id="rId18"/>
    <p:sldId id="582" r:id="rId19"/>
    <p:sldId id="502" r:id="rId20"/>
    <p:sldId id="539" r:id="rId21"/>
    <p:sldId id="605" r:id="rId22"/>
    <p:sldId id="606" r:id="rId23"/>
    <p:sldId id="595" r:id="rId24"/>
    <p:sldId id="413" r:id="rId25"/>
    <p:sldId id="414" r:id="rId26"/>
    <p:sldId id="611" r:id="rId27"/>
    <p:sldId id="510" r:id="rId28"/>
    <p:sldId id="585" r:id="rId29"/>
    <p:sldId id="588" r:id="rId30"/>
    <p:sldId id="415" r:id="rId31"/>
    <p:sldId id="474" r:id="rId32"/>
    <p:sldId id="487" r:id="rId33"/>
    <p:sldId id="509" r:id="rId34"/>
    <p:sldId id="356" r:id="rId35"/>
    <p:sldId id="353" r:id="rId36"/>
    <p:sldId id="507" r:id="rId37"/>
    <p:sldId id="423" r:id="rId38"/>
    <p:sldId id="592" r:id="rId39"/>
    <p:sldId id="424" r:id="rId40"/>
    <p:sldId id="425" r:id="rId41"/>
    <p:sldId id="530" r:id="rId42"/>
    <p:sldId id="587" r:id="rId43"/>
    <p:sldId id="511" r:id="rId44"/>
    <p:sldId id="512" r:id="rId45"/>
    <p:sldId id="583" r:id="rId46"/>
    <p:sldId id="368" r:id="rId47"/>
    <p:sldId id="481" r:id="rId48"/>
    <p:sldId id="482" r:id="rId49"/>
    <p:sldId id="591" r:id="rId50"/>
    <p:sldId id="589" r:id="rId51"/>
    <p:sldId id="590" r:id="rId52"/>
    <p:sldId id="488" r:id="rId53"/>
    <p:sldId id="364" r:id="rId54"/>
    <p:sldId id="367" r:id="rId55"/>
    <p:sldId id="537" r:id="rId56"/>
    <p:sldId id="612" r:id="rId57"/>
    <p:sldId id="431" r:id="rId58"/>
    <p:sldId id="432" r:id="rId59"/>
    <p:sldId id="489" r:id="rId60"/>
    <p:sldId id="374" r:id="rId61"/>
    <p:sldId id="375" r:id="rId62"/>
    <p:sldId id="593" r:id="rId63"/>
    <p:sldId id="594" r:id="rId64"/>
    <p:sldId id="490" r:id="rId65"/>
    <p:sldId id="559" r:id="rId66"/>
    <p:sldId id="560" r:id="rId67"/>
    <p:sldId id="491" r:id="rId68"/>
    <p:sldId id="556" r:id="rId69"/>
    <p:sldId id="505" r:id="rId70"/>
    <p:sldId id="543" r:id="rId71"/>
    <p:sldId id="544" r:id="rId72"/>
    <p:sldId id="504" r:id="rId73"/>
    <p:sldId id="545" r:id="rId74"/>
    <p:sldId id="478" r:id="rId75"/>
    <p:sldId id="449" r:id="rId76"/>
    <p:sldId id="463" r:id="rId77"/>
    <p:sldId id="533" r:id="rId78"/>
    <p:sldId id="531" r:id="rId79"/>
    <p:sldId id="532" r:id="rId80"/>
    <p:sldId id="520" r:id="rId81"/>
    <p:sldId id="528" r:id="rId82"/>
    <p:sldId id="524" r:id="rId83"/>
    <p:sldId id="526" r:id="rId84"/>
    <p:sldId id="525" r:id="rId85"/>
    <p:sldId id="513" r:id="rId86"/>
    <p:sldId id="486" r:id="rId87"/>
    <p:sldId id="464" r:id="rId88"/>
    <p:sldId id="534" r:id="rId89"/>
    <p:sldId id="485" r:id="rId90"/>
    <p:sldId id="465" r:id="rId91"/>
    <p:sldId id="522" r:id="rId92"/>
    <p:sldId id="541" r:id="rId93"/>
    <p:sldId id="471" r:id="rId94"/>
    <p:sldId id="472" r:id="rId95"/>
    <p:sldId id="514" r:id="rId96"/>
    <p:sldId id="468" r:id="rId97"/>
    <p:sldId id="494" r:id="rId98"/>
    <p:sldId id="607" r:id="rId99"/>
    <p:sldId id="492" r:id="rId100"/>
    <p:sldId id="561" r:id="rId101"/>
    <p:sldId id="586" r:id="rId102"/>
    <p:sldId id="613" r:id="rId103"/>
    <p:sldId id="563" r:id="rId104"/>
    <p:sldId id="564" r:id="rId105"/>
    <p:sldId id="565" r:id="rId106"/>
    <p:sldId id="566" r:id="rId107"/>
    <p:sldId id="567" r:id="rId108"/>
    <p:sldId id="568" r:id="rId109"/>
    <p:sldId id="569" r:id="rId110"/>
    <p:sldId id="570" r:id="rId111"/>
    <p:sldId id="571" r:id="rId112"/>
    <p:sldId id="572" r:id="rId113"/>
    <p:sldId id="580" r:id="rId114"/>
    <p:sldId id="584" r:id="rId115"/>
    <p:sldId id="614" r:id="rId116"/>
    <p:sldId id="575" r:id="rId117"/>
    <p:sldId id="576" r:id="rId118"/>
    <p:sldId id="615" r:id="rId119"/>
    <p:sldId id="577" r:id="rId120"/>
    <p:sldId id="578" r:id="rId121"/>
    <p:sldId id="579" r:id="rId122"/>
    <p:sldId id="581" r:id="rId123"/>
    <p:sldId id="517" r:id="rId124"/>
    <p:sldId id="519" r:id="rId125"/>
    <p:sldId id="404" r:id="rId126"/>
    <p:sldId id="405" r:id="rId127"/>
    <p:sldId id="535" r:id="rId128"/>
    <p:sldId id="596" r:id="rId129"/>
    <p:sldId id="597" r:id="rId130"/>
    <p:sldId id="616" r:id="rId131"/>
    <p:sldId id="617" r:id="rId13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Verdana" pitchFamily="34" charset="0"/>
        <a:ea typeface="+mn-ea"/>
        <a:cs typeface="+mn-cs"/>
      </a:defRPr>
    </a:lvl1pPr>
    <a:lvl2pPr marL="457200" algn="l" rtl="0" fontAlgn="base">
      <a:spcBef>
        <a:spcPct val="0"/>
      </a:spcBef>
      <a:spcAft>
        <a:spcPct val="0"/>
      </a:spcAft>
      <a:defRPr sz="2400" kern="1200">
        <a:solidFill>
          <a:schemeClr val="tx1"/>
        </a:solidFill>
        <a:latin typeface="Verdana" pitchFamily="34" charset="0"/>
        <a:ea typeface="+mn-ea"/>
        <a:cs typeface="+mn-cs"/>
      </a:defRPr>
    </a:lvl2pPr>
    <a:lvl3pPr marL="914400" algn="l" rtl="0" fontAlgn="base">
      <a:spcBef>
        <a:spcPct val="0"/>
      </a:spcBef>
      <a:spcAft>
        <a:spcPct val="0"/>
      </a:spcAft>
      <a:defRPr sz="2400" kern="1200">
        <a:solidFill>
          <a:schemeClr val="tx1"/>
        </a:solidFill>
        <a:latin typeface="Verdana" pitchFamily="34" charset="0"/>
        <a:ea typeface="+mn-ea"/>
        <a:cs typeface="+mn-cs"/>
      </a:defRPr>
    </a:lvl3pPr>
    <a:lvl4pPr marL="1371600" algn="l" rtl="0" fontAlgn="base">
      <a:spcBef>
        <a:spcPct val="0"/>
      </a:spcBef>
      <a:spcAft>
        <a:spcPct val="0"/>
      </a:spcAft>
      <a:defRPr sz="2400" kern="1200">
        <a:solidFill>
          <a:schemeClr val="tx1"/>
        </a:solidFill>
        <a:latin typeface="Verdana" pitchFamily="34" charset="0"/>
        <a:ea typeface="+mn-ea"/>
        <a:cs typeface="+mn-cs"/>
      </a:defRPr>
    </a:lvl4pPr>
    <a:lvl5pPr marL="1828800" algn="l" rtl="0" fontAlgn="base">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8" autoAdjust="0"/>
    <p:restoredTop sz="94682" autoAdjust="0"/>
  </p:normalViewPr>
  <p:slideViewPr>
    <p:cSldViewPr>
      <p:cViewPr>
        <p:scale>
          <a:sx n="50" d="100"/>
          <a:sy n="50" d="100"/>
        </p:scale>
        <p:origin x="-854" y="-638"/>
      </p:cViewPr>
      <p:guideLst>
        <p:guide orient="horz" pos="2112"/>
        <p:guide pos="292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notesMaster" Target="notesMasters/notesMaster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slide" Target="slides/slide109.xml"/><Relationship Id="rId126" Type="http://schemas.openxmlformats.org/officeDocument/2006/relationships/slide" Target="slides/slide117.xml"/><Relationship Id="rId13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slide" Target="slides/slide120.xml"/><Relationship Id="rId13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slide" Target="slides/slide1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slide" Target="slides/slide121.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_rels/viewProps.xml.rels><?xml version="1.0" encoding="UTF-8" standalone="yes"?>
<Relationships xmlns="http://schemas.openxmlformats.org/package/2006/relationships"><Relationship Id="rId1"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802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02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02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802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AF5D66-CC26-4B7B-942F-15B1BCBDC80F}" type="slidenum">
              <a:rPr lang="en-US"/>
              <a:pPr>
                <a:defRPr/>
              </a:pPr>
              <a:t>‹#›</a:t>
            </a:fld>
            <a:endParaRPr lang="en-US"/>
          </a:p>
        </p:txBody>
      </p:sp>
    </p:spTree>
    <p:extLst>
      <p:ext uri="{BB962C8B-B14F-4D97-AF65-F5344CB8AC3E}">
        <p14:creationId xmlns:p14="http://schemas.microsoft.com/office/powerpoint/2010/main" val="30865331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p:spPr>
        <p:txBody>
          <a:bodyPr/>
          <a:lstStyle/>
          <a:p>
            <a:fld id="{4A70066D-1198-4EAE-AECA-710EB5DFB86B}"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p>
            <a:fld id="{F12CE4BB-BFB3-4D37-AD5F-1E19578B7328}" type="slidenum">
              <a:rPr lang="en-US" smtClean="0"/>
              <a:pPr/>
              <a:t>13</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p>
            <a:fld id="{44B83818-2C6B-4968-B1B9-59B2A52AD6C2}" type="slidenum">
              <a:rPr lang="en-US" smtClean="0"/>
              <a:pPr/>
              <a:t>14</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fld id="{FB756C3D-CBB7-49DC-8789-D8C7F9E60BBE}" type="slidenum">
              <a:rPr lang="en-US" smtClean="0">
                <a:solidFill>
                  <a:srgbClr val="000000"/>
                </a:solidFill>
              </a:rPr>
              <a:pPr/>
              <a:t>15</a:t>
            </a:fld>
            <a:endParaRPr 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p:spPr>
        <p:txBody>
          <a:bodyPr/>
          <a:lstStyle/>
          <a:p>
            <a:fld id="{3C126351-DF11-4D31-B3BD-81AC3D7BE2CE}" type="slidenum">
              <a:rPr lang="en-US" smtClean="0"/>
              <a:pPr/>
              <a:t>16</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p:spPr>
        <p:txBody>
          <a:bodyPr/>
          <a:lstStyle/>
          <a:p>
            <a:fld id="{31C5D86D-17DC-48F9-8515-66781F94AEE6}" type="slidenum">
              <a:rPr lang="en-US" smtClean="0"/>
              <a:pPr/>
              <a:t>17</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p:spPr>
        <p:txBody>
          <a:bodyPr/>
          <a:lstStyle/>
          <a:p>
            <a:fld id="{31C5D86D-17DC-48F9-8515-66781F94AEE6}" type="slidenum">
              <a:rPr lang="en-US" smtClean="0"/>
              <a:pPr/>
              <a:t>18</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p:spPr>
        <p:txBody>
          <a:bodyPr/>
          <a:lstStyle/>
          <a:p>
            <a:fld id="{E1B5E502-2151-4092-B1CE-D9FAE128DF7E}" type="slidenum">
              <a:rPr lang="en-US" smtClean="0"/>
              <a:pPr/>
              <a:t>19</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p>
            <a:fld id="{1B9D72D6-D2B3-4048-B488-902338FFB22B}" type="slidenum">
              <a:rPr lang="en-US" smtClean="0"/>
              <a:pPr/>
              <a:t>20</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p:spPr>
        <p:txBody>
          <a:bodyPr/>
          <a:lstStyle/>
          <a:p>
            <a:fld id="{151384C2-F20E-4CDF-8F0D-16BBA1B7074A}" type="slidenum">
              <a:rPr lang="en-US" smtClean="0"/>
              <a:pPr/>
              <a:t>21</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p>
            <a:fld id="{09757F92-DABA-4ACB-BD86-DA260A4EB898}" type="slidenum">
              <a:rPr lang="en-US" smtClean="0"/>
              <a:pPr/>
              <a:t>22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p:spPr>
        <p:txBody>
          <a:bodyPr/>
          <a:lstStyle/>
          <a:p>
            <a:fld id="{4A70066D-1198-4EAE-AECA-710EB5DFB86B}"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p>
            <a:fld id="{ED17B670-19A1-4531-A8D2-3B18F135B3D1}" type="slidenum">
              <a:rPr lang="en-US" smtClean="0"/>
              <a:pPr/>
              <a:t>24</a:t>
            </a:fld>
            <a:endParaRPr lang="en-US" smtClean="0"/>
          </a:p>
        </p:txBody>
      </p:sp>
      <p:sp>
        <p:nvSpPr>
          <p:cNvPr id="14643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p>
            <a:fld id="{8422AF1E-23F9-4AC0-85BA-2ABBEB6C5C79}" type="slidenum">
              <a:rPr lang="en-US" smtClean="0"/>
              <a:pPr/>
              <a:t>27</a:t>
            </a:fld>
            <a:endParaRPr lang="en-US" smtClean="0"/>
          </a:p>
        </p:txBody>
      </p:sp>
      <p:sp>
        <p:nvSpPr>
          <p:cNvPr id="150530" name="Rectangle 2"/>
          <p:cNvSpPr>
            <a:spLocks noGrp="1" noRot="1" noChangeAspect="1" noChangeArrowheads="1" noTextEdit="1"/>
          </p:cNvSpPr>
          <p:nvPr>
            <p:ph type="sldImg"/>
          </p:nvPr>
        </p:nvSpPr>
        <p:spPr>
          <a:xfrm>
            <a:off x="1143000" y="685800"/>
            <a:ext cx="4572000" cy="3429000"/>
          </a:xfrm>
          <a:ln/>
        </p:spPr>
      </p:sp>
      <p:sp>
        <p:nvSpPr>
          <p:cNvPr id="150531" name="Rectangle 3"/>
          <p:cNvSpPr>
            <a:spLocks noGrp="1" noChangeArrowheads="1"/>
          </p:cNvSpPr>
          <p:nvPr>
            <p:ph type="body" idx="1"/>
          </p:nvPr>
        </p:nvSpPr>
        <p:spPr>
          <a:noFill/>
          <a:ln/>
        </p:spPr>
        <p:txBody>
          <a:bodyPr/>
          <a:lstStyle/>
          <a:p>
            <a:pPr eaLnBrk="1" hangingPunct="1"/>
            <a:r>
              <a:rPr lang="en-US" smtClean="0"/>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p>
            <a:fld id="{ABBFBC4D-6C68-421E-9801-B24E153AFDE2}" type="slidenum">
              <a:rPr lang="en-US" smtClean="0"/>
              <a:pPr/>
              <a:t>28</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p>
            <a:fld id="{B18FACEA-5E40-4790-9099-DC70075C0139}" type="slidenum">
              <a:rPr lang="en-US" smtClean="0"/>
              <a:pPr/>
              <a:t>29</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p>
            <a:fld id="{0A2889B3-FCC9-4FE4-A514-D0452D8242FA}" type="slidenum">
              <a:rPr lang="en-US" smtClean="0"/>
              <a:pPr/>
              <a:t>30</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p>
            <a:fld id="{13638C7E-B542-403A-8ACB-D03EE741480D}" type="slidenum">
              <a:rPr lang="en-US" smtClean="0"/>
              <a:pPr/>
              <a:t>31</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p>
            <a:fld id="{0A368C4E-00D8-4058-9D61-89CD178A3CF0}" type="slidenum">
              <a:rPr lang="en-US" smtClean="0"/>
              <a:pPr/>
              <a:t>32</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p>
            <a:fld id="{33DCC720-FE3D-4D71-B767-0259AD9EB3F1}" type="slidenum">
              <a:rPr lang="en-US" smtClean="0"/>
              <a:pPr/>
              <a:t>33</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p>
            <a:fld id="{BD66DDED-5FBD-4D11-8B6D-146A573C635D}" type="slidenum">
              <a:rPr lang="en-US" smtClean="0"/>
              <a:pPr/>
              <a:t>34</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p>
            <a:fld id="{3E3FBD26-A704-4246-9C58-76C796ECF7C9}" type="slidenum">
              <a:rPr lang="en-US" smtClean="0"/>
              <a:pPr/>
              <a:t>35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fld id="{41BED0EE-2451-4B5F-ADF5-7E867AE8E37D}" type="slidenum">
              <a:rPr lang="en-US" smtClean="0"/>
              <a:pPr/>
              <a:t>5</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p>
            <a:fld id="{2E6C998B-D5EF-40E6-81F7-EDE7BF2BB689}" type="slidenum">
              <a:rPr lang="en-US" smtClean="0"/>
              <a:pPr/>
              <a:t>36</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p>
            <a:fld id="{81FEA868-F75B-4F99-8AB9-B217ACB3CD07}" type="slidenum">
              <a:rPr lang="en-US" smtClean="0"/>
              <a:pPr/>
              <a:t>37</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p>
            <a:fld id="{24CF4771-F3C2-4B44-9941-850C612461A7}" type="slidenum">
              <a:rPr lang="en-US" smtClean="0"/>
              <a:pPr/>
              <a:t>39</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p:spPr>
        <p:txBody>
          <a:bodyPr/>
          <a:lstStyle/>
          <a:p>
            <a:fld id="{D4C6D932-621B-44B4-8BF5-5A4E2551958C}" type="slidenum">
              <a:rPr lang="en-US" smtClean="0"/>
              <a:pPr/>
              <a:t>40</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p>
            <a:fld id="{A0744F9D-1174-4B72-8BDC-F0B2ADF04676}" type="slidenum">
              <a:rPr lang="en-US" smtClean="0"/>
              <a:pPr/>
              <a:t>41</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86F48756-AF76-4E30-B9FC-4C3C1FE32D98}" type="slidenum">
              <a:rPr lang="en-US" smtClean="0"/>
              <a:pPr/>
              <a:t>42</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p>
            <a:fld id="{58135DE6-CC75-4D61-9803-177CC9AB1258}" type="slidenum">
              <a:rPr lang="en-US" smtClean="0"/>
              <a:pPr/>
              <a:t>43</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p>
            <a:fld id="{C9610F70-7659-40D9-9632-161F3CA8B1CA}" type="slidenum">
              <a:rPr lang="en-US" smtClean="0"/>
              <a:pPr/>
              <a:t>47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p>
            <a:fld id="{C9610F70-7659-40D9-9632-161F3CA8B1CA}" type="slidenum">
              <a:rPr lang="en-US" smtClean="0"/>
              <a:pPr/>
              <a:t>48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p:spPr>
        <p:txBody>
          <a:bodyPr/>
          <a:lstStyle/>
          <a:p>
            <a:fld id="{19674456-B60A-4273-A911-F9D296839FFB}" type="slidenum">
              <a:rPr lang="en-US" smtClean="0"/>
              <a:pPr/>
              <a:t>49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p>
            <a:fld id="{9F18C2B4-C264-4BC8-8794-49AC0EF7B093}" type="slidenum">
              <a:rPr lang="en-US" smtClean="0"/>
              <a:pPr/>
              <a:t>6</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9ABB7D8A-2BED-4229-B7DD-C700D70F3115}" type="slidenum">
              <a:rPr lang="en-US" smtClean="0"/>
              <a:pPr/>
              <a:t>50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p>
            <a:fld id="{F458CF3C-711C-4ABD-A729-A085E8ACD21B}" type="slidenum">
              <a:rPr lang="en-US" smtClean="0"/>
              <a:pPr/>
              <a:t>54</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378BBD1E-3336-4897-9E23-03E16A282C82}" type="slidenum">
              <a:rPr lang="en-US" smtClean="0"/>
              <a:pPr/>
              <a:t>55</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p:spPr>
        <p:txBody>
          <a:bodyPr/>
          <a:lstStyle/>
          <a:p>
            <a:fld id="{4622224D-DB4B-4A06-8016-987818452763}" type="slidenum">
              <a:rPr lang="en-US" smtClean="0"/>
              <a:pPr/>
              <a:t>57</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p:spPr>
        <p:txBody>
          <a:bodyPr/>
          <a:lstStyle/>
          <a:p>
            <a:fld id="{F70C5AA6-95EE-40D8-9ABA-BE5169C8E322}" type="slidenum">
              <a:rPr lang="en-US" smtClean="0"/>
              <a:pPr/>
              <a:t>58</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p:spPr>
        <p:txBody>
          <a:bodyPr/>
          <a:lstStyle/>
          <a:p>
            <a:fld id="{368B0B4E-36E6-4807-8B10-D3E3A70F0786}" type="slidenum">
              <a:rPr lang="en-US" smtClean="0"/>
              <a:pPr/>
              <a:t>60</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p>
            <a:fld id="{311EB420-3B36-46F4-A6E0-E801C378ED55}" type="slidenum">
              <a:rPr lang="en-US" smtClean="0"/>
              <a:pPr/>
              <a:t>61</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p:spPr>
        <p:txBody>
          <a:bodyPr/>
          <a:lstStyle/>
          <a:p>
            <a:fld id="{D01D44BD-CA3F-408D-870C-B4C04185EA7D}" type="slidenum">
              <a:rPr lang="en-US" smtClean="0"/>
              <a:pPr/>
              <a:t>64</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p:spPr>
        <p:txBody>
          <a:bodyPr/>
          <a:lstStyle/>
          <a:p>
            <a:fld id="{82BF12FF-EAE1-4462-ACE9-B530021C268C}" type="slidenum">
              <a:rPr lang="en-US" smtClean="0"/>
              <a:pPr/>
              <a:t>69</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p:spPr>
        <p:txBody>
          <a:bodyPr/>
          <a:lstStyle/>
          <a:p>
            <a:fld id="{7D4CE5A6-6257-4207-804E-D8FFEA9C0521}" type="slidenum">
              <a:rPr lang="en-US" smtClean="0"/>
              <a:pPr/>
              <a:t>70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p>
            <a:fld id="{B948135E-FD69-421F-9334-23C497086C34}" type="slidenum">
              <a:rPr lang="en-US" smtClean="0"/>
              <a:pPr/>
              <a:t>7</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p:spPr>
        <p:txBody>
          <a:bodyPr/>
          <a:lstStyle/>
          <a:p>
            <a:fld id="{DCB2257C-3B47-4B7A-8216-6ED7CD49BB71}" type="slidenum">
              <a:rPr lang="en-US" smtClean="0"/>
              <a:pPr/>
              <a:t>71</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p:spPr>
        <p:txBody>
          <a:bodyPr/>
          <a:lstStyle/>
          <a:p>
            <a:fld id="{606345B5-D2E1-4027-8859-9891124F3B3C}" type="slidenum">
              <a:rPr lang="en-US" smtClean="0"/>
              <a:pPr/>
              <a:t>72</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p:spPr>
        <p:txBody>
          <a:bodyPr/>
          <a:lstStyle/>
          <a:p>
            <a:fld id="{BE8C313C-36D6-4111-99C8-B5E63F57AF57}" type="slidenum">
              <a:rPr lang="en-US" smtClean="0"/>
              <a:pPr/>
              <a:t>73</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p:spPr>
        <p:txBody>
          <a:bodyPr/>
          <a:lstStyle/>
          <a:p>
            <a:fld id="{09D60E8E-1ECA-41B8-A9B6-6CA80FCDBBEC}" type="slidenum">
              <a:rPr lang="en-US" smtClean="0"/>
              <a:pPr/>
              <a:t>74</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p:spPr>
        <p:txBody>
          <a:bodyPr/>
          <a:lstStyle/>
          <a:p>
            <a:fld id="{650D5D7B-DF1A-41E2-A4B4-E60DDED3096C}" type="slidenum">
              <a:rPr lang="en-US" smtClean="0"/>
              <a:pPr/>
              <a:t>75</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p:spPr>
        <p:txBody>
          <a:bodyPr/>
          <a:lstStyle/>
          <a:p>
            <a:fld id="{2C60F601-6D86-4F14-9095-77E35CE04FF5}" type="slidenum">
              <a:rPr lang="en-US" smtClean="0"/>
              <a:pPr/>
              <a:t>76</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p:spPr>
        <p:txBody>
          <a:bodyPr/>
          <a:lstStyle/>
          <a:p>
            <a:fld id="{621D8964-CDEA-4476-8552-D334FB147327}" type="slidenum">
              <a:rPr lang="en-US" smtClean="0"/>
              <a:pPr/>
              <a:t>77</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p:spPr>
        <p:txBody>
          <a:bodyPr/>
          <a:lstStyle/>
          <a:p>
            <a:fld id="{FD65E1B9-AF93-4BCF-9D3F-E141FBB39D20}" type="slidenum">
              <a:rPr lang="en-US" smtClean="0"/>
              <a:pPr/>
              <a:t>83</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p:spPr>
        <p:txBody>
          <a:bodyPr/>
          <a:lstStyle/>
          <a:p>
            <a:fld id="{69BE373C-E0AD-46F0-88A7-6C2EC9504C7F}" type="slidenum">
              <a:rPr lang="en-US" smtClean="0"/>
              <a:pPr/>
              <a:t>87</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0F86835-B175-4B75-AAEB-8837033E299F}" type="slidenum">
              <a:rPr lang="en-US" sz="1200"/>
              <a:pPr algn="r"/>
              <a:t>90</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p>
            <a:fld id="{1DED396B-F3A4-4F74-A799-66338120A13C}" type="slidenum">
              <a:rPr lang="en-US" smtClean="0"/>
              <a:pPr/>
              <a:t>9</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p:spPr>
        <p:txBody>
          <a:bodyPr/>
          <a:lstStyle/>
          <a:p>
            <a:fld id="{BDF04F92-3477-49EC-88F6-551B909DE461}" type="slidenum">
              <a:rPr lang="en-US" smtClean="0"/>
              <a:pPr/>
              <a:t>93</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054049F-2F03-41B7-9ED2-5BA1B671EAA5}" type="slidenum">
              <a:rPr lang="en-US" sz="1200"/>
              <a:pPr algn="r"/>
              <a:t>94</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p:spPr>
        <p:txBody>
          <a:bodyPr/>
          <a:lstStyle/>
          <a:p>
            <a:fld id="{85E3ECF7-7247-4DF6-95CC-0FE26B8C93F5}" type="slidenum">
              <a:rPr lang="en-US" smtClean="0"/>
              <a:pPr/>
              <a:t>95</a:t>
            </a:fld>
            <a:endParaRPr lang="en-US" smtClean="0"/>
          </a:p>
        </p:txBody>
      </p:sp>
      <p:sp>
        <p:nvSpPr>
          <p:cNvPr id="25805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p:spPr>
        <p:txBody>
          <a:bodyPr/>
          <a:lstStyle/>
          <a:p>
            <a:fld id="{52C3190E-2C81-4E67-BF3D-FEB96E7D293D}" type="slidenum">
              <a:rPr lang="en-US" smtClean="0"/>
              <a:pPr/>
              <a:t>106</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p:spPr>
        <p:txBody>
          <a:bodyPr/>
          <a:lstStyle/>
          <a:p>
            <a:fld id="{52C3190E-2C81-4E67-BF3D-FEB96E7D293D}" type="slidenum">
              <a:rPr lang="en-US" smtClean="0"/>
              <a:pPr/>
              <a:t>107</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p:spPr>
        <p:txBody>
          <a:bodyPr/>
          <a:lstStyle/>
          <a:p>
            <a:fld id="{248A1C71-BFDE-4916-8120-12F12A9E27C3}" type="slidenum">
              <a:rPr lang="en-US" smtClean="0"/>
              <a:pPr/>
              <a:t>108</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p:spPr>
        <p:txBody>
          <a:bodyPr/>
          <a:lstStyle/>
          <a:p>
            <a:fld id="{6AE723EB-2559-4E6A-A8F4-AC735F776BBF}" type="slidenum">
              <a:rPr lang="en-US" smtClean="0"/>
              <a:pPr/>
              <a:t>109</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p:spPr>
        <p:txBody>
          <a:bodyPr/>
          <a:lstStyle/>
          <a:p>
            <a:fld id="{9C2F7260-DD94-4EDC-A443-96DC93110E70}" type="slidenum">
              <a:rPr lang="en-US" smtClean="0"/>
              <a:pPr/>
              <a:t>110</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p:spPr>
        <p:txBody>
          <a:bodyPr/>
          <a:lstStyle/>
          <a:p>
            <a:fld id="{9C2F7260-DD94-4EDC-A443-96DC93110E70}" type="slidenum">
              <a:rPr lang="en-US" smtClean="0"/>
              <a:pPr/>
              <a:t>111</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p:spPr>
        <p:txBody>
          <a:bodyPr/>
          <a:lstStyle/>
          <a:p>
            <a:fld id="{C93F7063-E0DF-4EF7-9821-AB7F75170019}" type="slidenum">
              <a:rPr lang="en-US" smtClean="0"/>
              <a:pPr/>
              <a:t>112</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09DFC61A-7A7D-4DB8-8CF8-1C9637FD1858}" type="slidenum">
              <a:rPr lang="en-US" smtClean="0"/>
              <a:pPr/>
              <a:t>10</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p:spPr>
        <p:txBody>
          <a:bodyPr/>
          <a:lstStyle/>
          <a:p>
            <a:fld id="{97047DC4-BFC3-4D94-96CF-5F949BB33F51}" type="slidenum">
              <a:rPr lang="en-US" smtClean="0"/>
              <a:pPr/>
              <a:t>113</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p:spPr>
        <p:txBody>
          <a:bodyPr/>
          <a:lstStyle/>
          <a:p>
            <a:fld id="{59A88B32-2FE7-4B3E-AD31-DD8561271E45}" type="slidenum">
              <a:rPr lang="en-US" smtClean="0"/>
              <a:pPr/>
              <a:t>119</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46A25B1-A1B4-448F-B74F-CB4DC9A797CB}" type="slidenum">
              <a:rPr lang="en-US" sz="1200">
                <a:solidFill>
                  <a:srgbClr val="1F497D"/>
                </a:solidFill>
              </a:rPr>
              <a:pPr algn="r"/>
              <a:t>120</a:t>
            </a:fld>
            <a:endParaRPr lang="en-US" sz="1200">
              <a:solidFill>
                <a:srgbClr val="1F497D"/>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32B60A6-ED06-4E4D-8B0B-E4690C77C907}" type="slidenum">
              <a:rPr lang="en-US" sz="1200">
                <a:solidFill>
                  <a:srgbClr val="1F497D"/>
                </a:solidFill>
              </a:rPr>
              <a:pPr algn="r"/>
              <a:t>121</a:t>
            </a:fld>
            <a:endParaRPr lang="en-US" sz="1200">
              <a:solidFill>
                <a:srgbClr val="1F497D"/>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32B60A6-ED06-4E4D-8B0B-E4690C77C907}" type="slidenum">
              <a:rPr lang="en-US" sz="1200">
                <a:solidFill>
                  <a:srgbClr val="1F497D"/>
                </a:solidFill>
              </a:rPr>
              <a:pPr algn="r"/>
              <a:t>122</a:t>
            </a:fld>
            <a:endParaRPr lang="en-US" sz="1200">
              <a:solidFill>
                <a:srgbClr val="1F497D"/>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B1E4F860-6563-4FFD-BFA8-34147720F4E0}" type="slidenum">
              <a:rPr lang="en-US" smtClean="0"/>
              <a:pPr/>
              <a:t>11</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p>
            <a:fld id="{A5FDD3A4-5C86-43FB-8406-CAD1701D3C1B}" type="slidenum">
              <a:rPr lang="en-US" smtClean="0"/>
              <a:pPr/>
              <a:t>12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4112BD-29F1-4B31-8159-0CEEC3026F9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E3F562-00C1-402B-8DE6-A618D5C604F0}"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BD2FB44-39B1-4F3C-A38F-7D3210F3635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1773924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9F50775-52B5-490A-B132-5CAC56481E6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5130172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1D2EF2-DE54-479D-8B0D-728A6580459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CB9DA-68B9-412A-A622-435DC3D6B39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a:p>
          </p:txBody>
        </p:sp>
      </p:grpSp>
      <p:sp>
        <p:nvSpPr>
          <p:cNvPr id="53351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3351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2DEABF1-75DE-4393-9AE3-F899A939C473}"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7482F11-8997-4B87-B75F-BAF1C672CD8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A061D44-4E2B-4DBC-A834-9995E2CB93C9}"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1121065-DDDA-4078-A0E7-9FC1FC7FDF00}"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BBB33651-0B14-4181-9C01-A239ADAE80A3}"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FD9FE91E-8D25-4657-A579-307B56ECD985}"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80750145-F7ED-41F3-8EC8-84B49D5778D6}"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DABCF-792E-48E0-ADE7-796940330D0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16D229B-3144-4B91-ACB0-66C23D7F73D7}"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A44E03F-BB39-428D-AC21-DEED100E44FB}"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FEFD3F3-2FF4-4D7A-9EC8-AEE8E3F336D9}"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B4299DD-F5A0-4BDB-B75D-3DC07A974CCE}"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BD924A-AF33-4540-9EEA-327C18AEFDF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7CB2A9-85E4-4DE8-9014-32734E3160D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22CA4A-A783-4A50-9CEA-4CDF4E48F1E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FAC34C-93E7-40D5-81FA-17223F66DC73}"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5ED486-C5F4-4018-9F72-6118BC5CC41A}"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2347FF-35E9-407B-9749-6B9639E10E9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82BCF7-AB8F-4810-9F27-36F46BBDC24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221095-62B4-4ADF-8A05-3B2E221D172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DA62A1-7BB9-4D0A-8D7B-A101FBC0CF4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2C32D5-4A17-4813-B5BC-B57769441EA2}"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6AC6C2-F226-42E2-929B-B9F5ECB44E4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50465F-FE26-488A-91A7-28671834464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26799D-5DEC-493B-95F2-24684939EA13}"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4CAC52-63D1-4167-8CD3-A07059957E21}"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8F077D-9A18-498C-9D82-6104AAF6ACAC}"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E2CF04-FD5A-4DE4-AD85-78F09DE258D4}"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1536F5-6D7B-417D-B1BB-F4C62F16D3B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B3FBCF-FD93-4CF4-9D86-FFF150D8384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69711E-FD32-44D8-AC57-09805FE4621B}"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9F8F89-D6B3-4B0D-B2E0-87673EEBBF6B}"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9E73D7-A111-497E-BFBF-D23732F33938}"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E6D343-25AE-4A0E-BA1E-D3B736A75C37}"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7D1031-4BF1-4DC7-8337-4C27B606112B}"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058008-30C8-41CE-BFFF-5AF6003C732F}"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019BFB-9833-4363-8F47-E32E5AE851AA}"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559216-C01B-45F4-BFC0-DCF208660DA7}"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FD0421-F8B8-498D-A72E-12ECA21FBA77}"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537F83-A7E9-4F98-8FE6-F0B976779A7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CF1460-850A-4181-8B8A-11B74B46BF01}"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543E35-AFD5-4B13-9C8A-1126F2A6EFA7}"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BA415F-070F-4DCB-8AE8-C03D5F40F74A}"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67D8018-2169-42A7-922C-D6F0025A3349}"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968C3EC-002F-413A-B7DA-11169B218591}"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7E11BF-73DD-4EE9-B303-A90949047100}"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D22FFF-1829-4BCC-8F7D-A32270FAAAA1}"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73C815-F35A-4474-AA6B-2F8ABAD33F7D}"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C5A255-9B5D-4F30-8901-D89B76CB5833}"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55D9A8-B6C7-4426-A575-BD2AD0C09546}"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2F3DF3-4E52-417B-AC4B-07683B2B0D4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0724FE-64C5-4617-90A2-B6B6F1031D94}"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C529F9-2682-41F8-83DF-909D13EBB387}"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C71F80-2447-471D-B210-4657912FBD9D}"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219E43-97E0-4661-8431-18F561B89454}"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D887E34-C385-49BE-953E-5717C32CEEF5}"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E664AD-1329-404D-A265-1F5C7CE7DF13}"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6BC105-0786-4EAB-BA0A-9E88C5395201}"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CDC3EE-1B35-4FAD-BF39-E3EBF17B7363}"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CBE9EE-B2E4-48BA-876B-5EA60E9CDE71}"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6EA073-25E6-4691-9B1F-FD48A043A514}"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0B3C96-1A9C-4114-9763-DB0B49522FB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7C1F586-2017-4061-B252-82062D19319A}"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5BE233-E974-4410-8DE7-C6CCF9EAFC56}"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6C1B75-F360-4825-9B69-7639B0F9416F}"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ACC073-1EAE-41E5-8BB7-8A3468FB0414}"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FFC358-F77A-49A4-BDB0-9A682D645F8B}"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19C243-97F8-40B2-8136-1ABAC2CD183B}"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A1C11E-E034-40A9-BB7D-7C8F4EFCE932}"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4B0F0A-FD82-4105-BA09-09804E1D6657}"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413E32-4916-41C1-8630-3AF9A1C9DC79}"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2A196F-9B22-45DB-9745-778100DE4AEF}"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450239-47E4-4DD4-AA10-23F831A6699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C51AEC-2B98-4588-9F0B-5C86F047132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D34793-9BFE-4D32-99E9-BCDC7A83A878}"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770777-BE9E-415F-9A76-62AD77DC7A38}"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F34ABB-7815-44F2-AC13-0E6E5D129BCC}"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0116B6F-5759-4B8F-890A-E95678870539}"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36B9365B-6E97-4E6E-8191-9EA0F7393C57}"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C8EB8AED-EED9-4F5D-A0F7-44A16A7DC195}"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673EF81A-EE9B-4F8A-9BA7-052B32E18A36}"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B4DFAB4-2CC3-4EC4-A7F3-D24DBD7FE120}"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49E84D0-1C60-4FE0-BEA0-E58928ACA9C7}"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26931E-2875-4E3B-B908-232503449B8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5C7FB6-3AD9-4954-8D23-E85C9AC19C0A}"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22CE54-031D-43C5-9289-15CA3C43C58B}"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latin typeface="Arial"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i="1">
                <a:solidFill>
                  <a:srgbClr val="FF0000"/>
                </a:solidFill>
                <a:latin typeface="Arial"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i="1">
                <a:solidFill>
                  <a:srgbClr val="FF0000"/>
                </a:solidFill>
                <a:latin typeface="Arial"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i="1">
                <a:solidFill>
                  <a:srgbClr val="FF0000"/>
                </a:solidFill>
                <a:latin typeface="Arial"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i="1">
                <a:solidFill>
                  <a:srgbClr val="FF0000"/>
                </a:solidFill>
                <a:latin typeface="Arial"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i="1">
                <a:solidFill>
                  <a:srgbClr val="FF0000"/>
                </a:solidFill>
                <a:latin typeface="Arial" charset="0"/>
              </a:endParaRPr>
            </a:p>
          </p:txBody>
        </p:sp>
      </p:grpSp>
      <p:sp>
        <p:nvSpPr>
          <p:cNvPr id="271369"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71370"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B4A9A53-012A-43C0-9644-DF5E471F6E5B}" type="slidenum">
              <a:rPr lang="en-US"/>
              <a:pPr>
                <a:defRPr/>
              </a:pPr>
              <a:t>‹#›</a:t>
            </a:fld>
            <a:endParaRPr lang="en-US"/>
          </a:p>
        </p:txBody>
      </p:sp>
    </p:spTree>
    <p:extLst>
      <p:ext uri="{BB962C8B-B14F-4D97-AF65-F5344CB8AC3E}">
        <p14:creationId xmlns:p14="http://schemas.microsoft.com/office/powerpoint/2010/main" val="317883246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0DDAC76-3096-4B30-898C-9C1109FE12E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7998751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B7C490E-CC57-4812-A245-109262573D1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7714301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E5EC8192-720D-49B1-840D-9639F701CD7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4658088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EEC2A31B-EB53-4CF5-B3A7-451F2AC7709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3652411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6FCBF06-E2E0-4420-9565-B690D02A463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647085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8F35694-4152-45AB-91C7-C66ED084BF0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6145815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F459F83-B487-4654-AD3F-753D040156C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4830257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33A9670-889F-4C9F-B353-1DBF934733A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79159451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8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0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470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470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5A60ACA-D0C3-4735-8EAC-29D2D529EE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32482"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a:p>
        </p:txBody>
      </p:sp>
      <p:sp>
        <p:nvSpPr>
          <p:cNvPr id="53248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532484"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a:p>
        </p:txBody>
      </p:sp>
      <p:sp>
        <p:nvSpPr>
          <p:cNvPr id="532485"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a:p>
        </p:txBody>
      </p:sp>
      <p:sp>
        <p:nvSpPr>
          <p:cNvPr id="532486"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a:p>
        </p:txBody>
      </p:sp>
      <p:sp>
        <p:nvSpPr>
          <p:cNvPr id="532487"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a:p>
        </p:txBody>
      </p:sp>
      <p:sp>
        <p:nvSpPr>
          <p:cNvPr id="53248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4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249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pPr>
              <a:defRPr/>
            </a:pPr>
            <a:endParaRPr lang="en-US"/>
          </a:p>
        </p:txBody>
      </p:sp>
      <p:sp>
        <p:nvSpPr>
          <p:cNvPr id="53249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a:defRPr/>
            </a:pPr>
            <a:endParaRPr lang="en-US"/>
          </a:p>
        </p:txBody>
      </p:sp>
      <p:sp>
        <p:nvSpPr>
          <p:cNvPr id="53249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2ACA126-9E54-45B1-A714-5A30DD7D9E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1"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3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543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543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9657232-31B2-4E30-BF10-567119736A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0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470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470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A6ACA77F-4892-4D9A-B4FF-28D779CF71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2227"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7BFCED19-4357-49AC-A084-C586386BE4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4515"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3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en-US"/>
          </a:p>
        </p:txBody>
      </p:sp>
      <p:sp>
        <p:nvSpPr>
          <p:cNvPr id="423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423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9DEA70C1-8184-4875-9CDD-10AFFB04DD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6803"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3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en-US"/>
          </a:p>
        </p:txBody>
      </p:sp>
      <p:sp>
        <p:nvSpPr>
          <p:cNvPr id="423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423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B9AA2E2C-93CD-4233-A4C0-9FCC09A0FB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00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0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470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470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2EED7E4-EDCD-4AD0-A192-314AD4B7EC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70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i="1">
              <a:solidFill>
                <a:srgbClr val="FF0000"/>
              </a:solidFill>
              <a:latin typeface="Arial" charset="0"/>
            </a:endParaRPr>
          </a:p>
        </p:txBody>
      </p:sp>
      <p:sp>
        <p:nvSpPr>
          <p:cNvPr id="270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latin typeface="Arial" charset="0"/>
            </a:endParaRPr>
          </a:p>
        </p:txBody>
      </p:sp>
      <p:sp>
        <p:nvSpPr>
          <p:cNvPr id="270340"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i="1">
              <a:solidFill>
                <a:srgbClr val="FF0000"/>
              </a:solidFill>
              <a:latin typeface="Arial" charset="0"/>
            </a:endParaRPr>
          </a:p>
        </p:txBody>
      </p:sp>
      <p:sp>
        <p:nvSpPr>
          <p:cNvPr id="270341"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i="1">
              <a:solidFill>
                <a:srgbClr val="FF0000"/>
              </a:solidFill>
              <a:latin typeface="Arial" charset="0"/>
            </a:endParaRPr>
          </a:p>
        </p:txBody>
      </p:sp>
      <p:sp>
        <p:nvSpPr>
          <p:cNvPr id="270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i="1">
              <a:solidFill>
                <a:srgbClr val="FF0000"/>
              </a:solidFill>
              <a:latin typeface="Arial" charset="0"/>
            </a:endParaRPr>
          </a:p>
        </p:txBody>
      </p:sp>
      <p:sp>
        <p:nvSpPr>
          <p:cNvPr id="270343"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i="1">
              <a:solidFill>
                <a:srgbClr val="FF0000"/>
              </a:solidFill>
              <a:latin typeface="Arial" charset="0"/>
            </a:endParaRPr>
          </a:p>
        </p:txBody>
      </p:sp>
      <p:sp>
        <p:nvSpPr>
          <p:cNvPr id="270344"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21"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0346"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i="0">
                <a:solidFill>
                  <a:schemeClr val="tx1"/>
                </a:solidFill>
                <a:latin typeface="+mn-lt"/>
              </a:defRPr>
            </a:lvl1pPr>
          </a:lstStyle>
          <a:p>
            <a:pPr>
              <a:defRPr/>
            </a:pPr>
            <a:endParaRPr lang="en-US">
              <a:solidFill>
                <a:srgbClr val="003300"/>
              </a:solidFill>
            </a:endParaRPr>
          </a:p>
        </p:txBody>
      </p:sp>
      <p:sp>
        <p:nvSpPr>
          <p:cNvPr id="270347"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i="0">
                <a:solidFill>
                  <a:schemeClr val="tx1"/>
                </a:solidFill>
                <a:latin typeface="+mn-lt"/>
              </a:defRPr>
            </a:lvl1pPr>
          </a:lstStyle>
          <a:p>
            <a:pPr>
              <a:defRPr/>
            </a:pPr>
            <a:endParaRPr lang="en-US">
              <a:solidFill>
                <a:srgbClr val="003300"/>
              </a:solidFill>
            </a:endParaRPr>
          </a:p>
        </p:txBody>
      </p:sp>
      <p:sp>
        <p:nvSpPr>
          <p:cNvPr id="270348"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i="0">
                <a:solidFill>
                  <a:schemeClr val="tx1"/>
                </a:solidFill>
                <a:latin typeface="+mn-lt"/>
              </a:defRPr>
            </a:lvl1pPr>
          </a:lstStyle>
          <a:p>
            <a:pPr>
              <a:defRPr/>
            </a:pPr>
            <a:fld id="{CABE365C-F905-406C-A039-D4E091C9309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2140806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cla/faculty/troufs/anth1602/" TargetMode="External"/><Relationship Id="rId2" Type="http://schemas.openxmlformats.org/officeDocument/2006/relationships/notesSlide" Target="../notesSlides/notesSlide1.xml"/><Relationship Id="rId1" Type="http://schemas.openxmlformats.org/officeDocument/2006/relationships/slideLayout" Target="../slideLayouts/slideLayout97.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hyperlink" Target="http://www.blackwellpublishing.com/ridley/a-z/Peppered_moth.asp" TargetMode="External"/><Relationship Id="rId2" Type="http://schemas.openxmlformats.org/officeDocument/2006/relationships/notesSlide" Target="../notesSlides/notesSlide64.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10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69.wmf"/></Relationships>
</file>

<file path=ppt/slides/_rels/slide1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www.cnn.com/2008/WORLD/europe/09/15/uk.church.darwin.apology.ap/index.html" TargetMode="External"/><Relationship Id="rId2" Type="http://schemas.openxmlformats.org/officeDocument/2006/relationships/notesSlide" Target="../notesSlides/notesSlide72.xml"/><Relationship Id="rId1" Type="http://schemas.openxmlformats.org/officeDocument/2006/relationships/slideLayout" Target="../slideLayouts/slideLayout53.xml"/><Relationship Id="rId4" Type="http://schemas.openxmlformats.org/officeDocument/2006/relationships/image" Target="../media/image71.png"/></Relationships>
</file>

<file path=ppt/slides/_rels/slide121.xml.rels><?xml version="1.0" encoding="UTF-8" standalone="yes"?>
<Relationships xmlns="http://schemas.openxmlformats.org/package/2006/relationships"><Relationship Id="rId3" Type="http://schemas.openxmlformats.org/officeDocument/2006/relationships/hyperlink" Target="http://en.wikipedia.org/wiki/Evolution_and_the_Roman_Catholic_Church" TargetMode="External"/><Relationship Id="rId2" Type="http://schemas.openxmlformats.org/officeDocument/2006/relationships/notesSlide" Target="../notesSlides/notesSlide73.xml"/><Relationship Id="rId1" Type="http://schemas.openxmlformats.org/officeDocument/2006/relationships/slideLayout" Target="../slideLayouts/slideLayout53.xml"/><Relationship Id="rId4" Type="http://schemas.openxmlformats.org/officeDocument/2006/relationships/image" Target="../media/image72.png"/></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53.xml"/><Relationship Id="rId4" Type="http://schemas.openxmlformats.org/officeDocument/2006/relationships/hyperlink" Target="http://www.d.umn.edu/cla/faculty/troufs/anth1602/PowerPoint/pcpp-06/pc-06A.ppt"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hyperlink" Target="http://news.bbc.co.uk/1/hi/sci/tech/2415261.st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www.rit.edu/~rhrsbi/GalapagosPages/DarwinFinch.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www.honoluluzoo.org/galapagos_tortoise.ht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cla/faculty/troufs/anth1602/" TargetMode="External"/><Relationship Id="rId2" Type="http://schemas.openxmlformats.org/officeDocument/2006/relationships/notesSlide" Target="../notesSlides/notesSlide2.xml"/><Relationship Id="rId1" Type="http://schemas.openxmlformats.org/officeDocument/2006/relationships/slideLayout" Target="../slideLayouts/slideLayout97.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hyperlink" Target="http://www.news.com.au/story/0,10117,16864720-13762,00.html"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news.bbc.co.uk/2/hi/asia-pacific/5109342.stm"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ucmp.berkeley.edu/history/malthus.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ucmp.berkeley.edu/history/malthus.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news.bbc.co.uk/2/hi/europe/6287228.st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www.dnr.state.mn.us/fwt/back_issues/september00/article3.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duluthsuperior.com/mld/duluthsuperior/news/local/14423504.htm" TargetMode="External"/><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news.nationalgeographic.com/news/2002/07/0702_020702_snakehead.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ublib.buffalo.edu/libraries/projects/cases/Isle.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duluthsuperior.com/mld/duluthsuperior/news/local/14064838.htm" TargetMode="External"/><Relationship Id="rId2" Type="http://schemas.openxmlformats.org/officeDocument/2006/relationships/notesSlide" Target="../notesSlides/notesSlide34.xml"/><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hyperlink" Target="http://www.duluthnewstribune.com/articles/index.cfm?id=37350&amp;section=None" TargetMode="External"/><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hyperlink" Target="http://www.ucmp.berkeley.edu/history/malthus.htm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www.ucmp.berkeley.edu/history/malthus.htm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en.wikipedia.org/wiki/Genghis_khan"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hyperlink" Target="http://en.wikipedia.org/wiki/Ismail_the_Bloodthirsty"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www.mnhs.org/index.html"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hyperlink" Target="http://www.follysfarm.com/difference_between_mule_and_a_hinny.ht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news.bbc.co.uk/1/hi/sci/tech/2282801.stm"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3" Type="http://schemas.openxmlformats.org/officeDocument/2006/relationships/hyperlink" Target="http://www.sfgate.com/cgi-bin/article.cgi?file=/chronicle/archive/2002/07/11/MN205986.DTL" TargetMode="Externa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hyperlink" Target="http://news.bbc.co.uk/1/hi/health/2284783.stm"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86.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86.xml"/></Relationships>
</file>

<file path=ppt/slides/_rels/slide95.xml.rels><?xml version="1.0" encoding="UTF-8" standalone="yes"?>
<Relationships xmlns="http://schemas.openxmlformats.org/package/2006/relationships"><Relationship Id="rId3" Type="http://schemas.openxmlformats.org/officeDocument/2006/relationships/hyperlink" Target="http://www.ucmp.berkeley.edu/history/malthus.html"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www.ucmp.berkeley.edu/history/malthus.html"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www.ucmp.berkeley.edu/history/malthus.html"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2785120" y="6339117"/>
            <a:ext cx="3540906" cy="276999"/>
          </a:xfrm>
          <a:prstGeom prst="rect">
            <a:avLst/>
          </a:prstGeom>
          <a:noFill/>
          <a:ln w="9525">
            <a:noFill/>
            <a:miter lim="800000"/>
            <a:headEnd/>
            <a:tailEnd/>
          </a:ln>
        </p:spPr>
        <p:txBody>
          <a:bodyPr wrap="none">
            <a:spAutoFit/>
          </a:bodyPr>
          <a:lstStyle/>
          <a:p>
            <a:pPr algn="ctr"/>
            <a:r>
              <a:rPr kumimoji="1" lang="en-US" sz="1200" dirty="0">
                <a:solidFill>
                  <a:srgbClr val="FFFFFF"/>
                </a:solidFill>
                <a:latin typeface="Arial" charset="0"/>
                <a:hlinkClick r:id="rId3"/>
              </a:rPr>
              <a:t>http://www.d.umn.edu/cla/faculty/troufs/anth1602/</a:t>
            </a:r>
            <a:endParaRPr kumimoji="1" lang="en-US" sz="1200" dirty="0">
              <a:solidFill>
                <a:srgbClr val="FFFFFF"/>
              </a:solidFill>
              <a:latin typeface="Arial"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805" y="1318986"/>
            <a:ext cx="3312063" cy="4777014"/>
          </a:xfrm>
          <a:prstGeom prst="rect">
            <a:avLst/>
          </a:prstGeom>
          <a:ln w="3175">
            <a:solidFill>
              <a:srgbClr val="FFCF37"/>
            </a:solidFill>
          </a:ln>
        </p:spPr>
      </p:pic>
      <p:pic>
        <p:nvPicPr>
          <p:cNvPr id="5" name="Picture 3"/>
          <p:cNvPicPr>
            <a:picLocks noChangeAspect="1" noChangeArrowheads="1"/>
          </p:cNvPicPr>
          <p:nvPr/>
        </p:nvPicPr>
        <p:blipFill>
          <a:blip r:embed="rId5" cstate="print"/>
          <a:srcRect/>
          <a:stretch>
            <a:fillRect/>
          </a:stretch>
        </p:blipFill>
        <p:spPr bwMode="auto">
          <a:xfrm>
            <a:off x="6357057" y="2195286"/>
            <a:ext cx="1669345" cy="3124200"/>
          </a:xfrm>
          <a:prstGeom prst="rect">
            <a:avLst/>
          </a:prstGeom>
          <a:noFill/>
          <a:ln w="9525">
            <a:noFill/>
            <a:miter lim="800000"/>
            <a:headEnd/>
            <a:tailEnd/>
          </a:ln>
        </p:spPr>
      </p:pic>
      <p:sp>
        <p:nvSpPr>
          <p:cNvPr id="6" name="Rectangle 5"/>
          <p:cNvSpPr/>
          <p:nvPr/>
        </p:nvSpPr>
        <p:spPr>
          <a:xfrm>
            <a:off x="1388533" y="3581400"/>
            <a:ext cx="6502400" cy="1384995"/>
          </a:xfrm>
          <a:prstGeom prst="rect">
            <a:avLst/>
          </a:prstGeom>
        </p:spPr>
        <p:txBody>
          <a:bodyPr lIns="91440" tIns="45720" rIns="91440">
            <a:spAutoFit/>
          </a:bodyPr>
          <a:lstStyle/>
          <a:p>
            <a:pPr marL="2400300" indent="-2400300" algn="ctr" eaLnBrk="0" hangingPunct="0">
              <a:defRPr/>
            </a:pPr>
            <a:r>
              <a:rPr kumimoji="1" lang="en-US" sz="36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History of Though:</a:t>
            </a:r>
          </a:p>
          <a:p>
            <a:pPr marL="2400300" indent="-2400300" eaLnBrk="0" hangingPunct="0">
              <a:defRPr/>
            </a:pPr>
            <a:r>
              <a:rPr kumimoji="1" lang="en-US" sz="48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Darwin and Wallace</a:t>
            </a:r>
            <a:endParaRPr kumimoji="1" lang="en-US" sz="4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endParaRPr>
          </a:p>
        </p:txBody>
      </p:sp>
      <p:sp>
        <p:nvSpPr>
          <p:cNvPr id="12" name="Rectangle 11"/>
          <p:cNvSpPr>
            <a:spLocks noChangeArrowheads="1"/>
          </p:cNvSpPr>
          <p:nvPr/>
        </p:nvSpPr>
        <p:spPr bwMode="auto">
          <a:xfrm>
            <a:off x="5409784" y="5681604"/>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University of Minnesota Duluth</a:t>
            </a:r>
            <a:endParaRPr kumimoji="1" lang="en-US" sz="2800" b="1" dirty="0">
              <a:solidFill>
                <a:srgbClr val="FFFFFF"/>
              </a:solidFill>
              <a:latin typeface="Arial" charset="0"/>
            </a:endParaRPr>
          </a:p>
        </p:txBody>
      </p:sp>
      <p:sp>
        <p:nvSpPr>
          <p:cNvPr id="13" name="Rectangle 11"/>
          <p:cNvSpPr>
            <a:spLocks noChangeArrowheads="1"/>
          </p:cNvSpPr>
          <p:nvPr/>
        </p:nvSpPr>
        <p:spPr bwMode="auto">
          <a:xfrm>
            <a:off x="6265333" y="5923002"/>
            <a:ext cx="1461911" cy="553998"/>
          </a:xfrm>
          <a:prstGeom prst="rect">
            <a:avLst/>
          </a:prstGeom>
          <a:noFill/>
          <a:ln w="9525">
            <a:noFill/>
            <a:miter lim="800000"/>
            <a:headEnd/>
            <a:tailEnd/>
          </a:ln>
        </p:spPr>
        <p:txBody>
          <a:bodyPr>
            <a:spAutoFit/>
          </a:bodyPr>
          <a:lstStyle/>
          <a:p>
            <a:pPr algn="ctr" eaLnBrk="0" hangingPunct="0"/>
            <a:r>
              <a:rPr kumimoji="1" lang="en-US" sz="1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Tim Roufs</a:t>
            </a:r>
          </a:p>
          <a:p>
            <a:pPr algn="ctr" eaLnBrk="0" hangingPunct="0"/>
            <a:r>
              <a:rPr lang="en-US" sz="1200" dirty="0" smtClean="0">
                <a:solidFill>
                  <a:srgbClr val="FFFFFF"/>
                </a:solidFill>
                <a:latin typeface="Arial" charset="0"/>
              </a:rPr>
              <a:t>© 2010-2013</a:t>
            </a:r>
            <a:endParaRPr kumimoji="1" lang="en-US" sz="1200" dirty="0">
              <a:solidFill>
                <a:srgbClr val="FFFFFF"/>
              </a:solidFill>
              <a:latin typeface="Arial" charset="0"/>
            </a:endParaRPr>
          </a:p>
        </p:txBody>
      </p:sp>
    </p:spTree>
    <p:extLst>
      <p:ext uri="{BB962C8B-B14F-4D97-AF65-F5344CB8AC3E}">
        <p14:creationId xmlns:p14="http://schemas.microsoft.com/office/powerpoint/2010/main" val="13054462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4953000" y="1068388"/>
            <a:ext cx="3276600" cy="3539430"/>
          </a:xfrm>
          <a:prstGeom prst="rect">
            <a:avLst/>
          </a:prstGeom>
          <a:noFill/>
          <a:ln w="9525">
            <a:noFill/>
            <a:miter lim="800000"/>
            <a:headEnd/>
            <a:tailEnd/>
          </a:ln>
        </p:spPr>
        <p:txBody>
          <a:bodyPr>
            <a:spAutoFit/>
          </a:bodyPr>
          <a:lstStyle/>
          <a:p>
            <a:pPr algn="ctr"/>
            <a:r>
              <a:rPr kumimoji="1" lang="en-US" sz="3200" b="1"/>
              <a:t>In 1839 Charles Darwin married his  first cousin, Emma Wedgwood</a:t>
            </a:r>
          </a:p>
        </p:txBody>
      </p:sp>
      <p:sp>
        <p:nvSpPr>
          <p:cNvPr id="119811" name="Rectangle 3"/>
          <p:cNvSpPr>
            <a:spLocks noChangeArrowheads="1"/>
          </p:cNvSpPr>
          <p:nvPr/>
        </p:nvSpPr>
        <p:spPr bwMode="auto">
          <a:xfrm>
            <a:off x="914400" y="5080001"/>
            <a:ext cx="7315200" cy="1692771"/>
          </a:xfrm>
          <a:prstGeom prst="rect">
            <a:avLst/>
          </a:prstGeom>
          <a:noFill/>
          <a:ln w="9525">
            <a:noFill/>
            <a:miter lim="800000"/>
            <a:headEnd/>
            <a:tailEnd/>
          </a:ln>
        </p:spPr>
        <p:txBody>
          <a:bodyPr>
            <a:spAutoFit/>
          </a:bodyPr>
          <a:lstStyle/>
          <a:p>
            <a:pPr marL="285750" indent="-285750">
              <a:spcBef>
                <a:spcPct val="20000"/>
              </a:spcBef>
              <a:buFontTx/>
              <a:buChar char="•"/>
            </a:pPr>
            <a:r>
              <a:rPr lang="en-US" sz="2000" b="1"/>
              <a:t>Daughter of the younger Josiah Wedgwood, son of the Josiah Wedgwood who founded the pottery works</a:t>
            </a:r>
          </a:p>
          <a:p>
            <a:pPr marL="285750" indent="-285750">
              <a:spcBef>
                <a:spcPct val="20000"/>
              </a:spcBef>
              <a:buFontTx/>
              <a:buChar char="•"/>
            </a:pPr>
            <a:r>
              <a:rPr lang="en-US" sz="2000" b="1"/>
              <a:t>Darwin's mother Susannah was the sister of his wife’s father</a:t>
            </a:r>
          </a:p>
        </p:txBody>
      </p:sp>
      <p:pic>
        <p:nvPicPr>
          <p:cNvPr id="119812" name="Picture 4" descr="darwin"/>
          <p:cNvPicPr>
            <a:picLocks noChangeAspect="1" noChangeArrowheads="1"/>
          </p:cNvPicPr>
          <p:nvPr/>
        </p:nvPicPr>
        <p:blipFill>
          <a:blip r:embed="rId3" cstate="print"/>
          <a:srcRect/>
          <a:stretch>
            <a:fillRect/>
          </a:stretch>
        </p:blipFill>
        <p:spPr bwMode="auto">
          <a:xfrm>
            <a:off x="954088" y="457200"/>
            <a:ext cx="3541712" cy="449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body" idx="1"/>
          </p:nvPr>
        </p:nvSpPr>
        <p:spPr>
          <a:xfrm>
            <a:off x="900113" y="1938338"/>
            <a:ext cx="7315200" cy="4351961"/>
          </a:xfrm>
        </p:spPr>
        <p:txBody>
          <a:bodyPr>
            <a:spAutoFit/>
          </a:bodyPr>
          <a:lstStyle/>
          <a:p>
            <a:pPr marL="457200" indent="-457200" eaLnBrk="1" hangingPunct="1"/>
            <a:r>
              <a:rPr lang="en-US" sz="4800" b="1" smtClean="0"/>
              <a:t>Observation 5</a:t>
            </a:r>
            <a:r>
              <a:rPr lang="en-US" sz="5400" smtClean="0"/>
              <a:t/>
            </a:r>
            <a:br>
              <a:rPr lang="en-US" sz="5400" smtClean="0"/>
            </a:br>
            <a:r>
              <a:rPr lang="en-US" smtClean="0"/>
              <a:t/>
            </a:r>
            <a:br>
              <a:rPr lang="en-US" smtClean="0"/>
            </a:br>
            <a:r>
              <a:rPr lang="en-US" sz="4000" b="1" smtClean="0"/>
              <a:t>Parents often pass their individual variations on to their offspring</a:t>
            </a:r>
          </a:p>
          <a:p>
            <a:pPr marL="457200" indent="-457200" eaLnBrk="1" hangingPunct="1">
              <a:buFontTx/>
              <a:buNone/>
            </a:pPr>
            <a:endParaRPr lang="en-US" sz="4000" b="1" i="1" smtClean="0"/>
          </a:p>
          <a:p>
            <a:pPr marL="457200" indent="-457200" algn="ctr" eaLnBrk="1" hangingPunct="1">
              <a:buFontTx/>
              <a:buNone/>
            </a:pPr>
            <a:r>
              <a:rPr lang="en-US" sz="2400" smtClean="0"/>
              <a:t>(Source: Animal breeders, taxonomists)</a:t>
            </a:r>
          </a:p>
        </p:txBody>
      </p:sp>
      <p:sp>
        <p:nvSpPr>
          <p:cNvPr id="263170" name="Rectangle 3"/>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body" idx="1"/>
          </p:nvPr>
        </p:nvSpPr>
        <p:spPr>
          <a:xfrm>
            <a:off x="900114" y="1981200"/>
            <a:ext cx="7329487" cy="4114800"/>
          </a:xfrm>
        </p:spPr>
        <p:txBody>
          <a:bodyPr/>
          <a:lstStyle/>
          <a:p>
            <a:pPr marL="457200" indent="-457200" eaLnBrk="1" hangingPunct="1">
              <a:lnSpc>
                <a:spcPct val="90000"/>
              </a:lnSpc>
            </a:pPr>
            <a:r>
              <a:rPr lang="en-US" sz="4800" b="1" smtClean="0"/>
              <a:t>Conclusion 2</a:t>
            </a:r>
            <a:r>
              <a:rPr lang="en-US" sz="4800" smtClean="0"/>
              <a:t/>
            </a:r>
            <a:br>
              <a:rPr lang="en-US" sz="4800" smtClean="0"/>
            </a:br>
            <a:r>
              <a:rPr lang="en-US" sz="2800" smtClean="0"/>
              <a:t/>
            </a:r>
            <a:br>
              <a:rPr lang="en-US" sz="2800" smtClean="0"/>
            </a:br>
            <a:r>
              <a:rPr lang="en-US" sz="4000" b="1" smtClean="0"/>
              <a:t>Hence in the struggle for existence individuals featuring favorable variations will enjoy a </a:t>
            </a:r>
            <a:r>
              <a:rPr lang="en-US" sz="4000" b="1" i="1" smtClean="0"/>
              <a:t>competitive advantage</a:t>
            </a:r>
            <a:r>
              <a:rPr lang="en-US" sz="4000" b="1" smtClean="0"/>
              <a:t> over others . . .</a:t>
            </a:r>
            <a:r>
              <a:rPr lang="en-US" sz="4400" b="1" smtClean="0"/>
              <a:t> </a:t>
            </a:r>
          </a:p>
        </p:txBody>
      </p:sp>
      <p:sp>
        <p:nvSpPr>
          <p:cNvPr id="264194" name="Rectangle 3"/>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body" idx="1"/>
          </p:nvPr>
        </p:nvSpPr>
        <p:spPr>
          <a:xfrm>
            <a:off x="900114" y="1981200"/>
            <a:ext cx="7253287" cy="4114800"/>
          </a:xfrm>
        </p:spPr>
        <p:txBody>
          <a:bodyPr/>
          <a:lstStyle/>
          <a:p>
            <a:pPr eaLnBrk="1" hangingPunct="1">
              <a:buFontTx/>
              <a:buNone/>
            </a:pPr>
            <a:r>
              <a:rPr lang="en-US" smtClean="0"/>
              <a:t/>
            </a:r>
            <a:br>
              <a:rPr lang="en-US" smtClean="0"/>
            </a:br>
            <a:r>
              <a:rPr lang="en-US" sz="4000" b="1" smtClean="0"/>
              <a:t>. . . And they will survive in proportionately greater numbers and will </a:t>
            </a:r>
            <a:r>
              <a:rPr lang="en-US" sz="4000" b="1" i="1" smtClean="0"/>
              <a:t> produce offspring in increasingly greater numbers</a:t>
            </a:r>
            <a:endParaRPr lang="en-US" sz="4000" b="1" smtClean="0"/>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body" idx="1"/>
          </p:nvPr>
        </p:nvSpPr>
        <p:spPr>
          <a:xfrm>
            <a:off x="900114" y="2376490"/>
            <a:ext cx="7329487" cy="3933384"/>
          </a:xfrm>
        </p:spPr>
        <p:txBody>
          <a:bodyPr>
            <a:spAutoFit/>
          </a:bodyPr>
          <a:lstStyle/>
          <a:p>
            <a:pPr eaLnBrk="1" hangingPunct="1">
              <a:buFontTx/>
              <a:buNone/>
            </a:pPr>
            <a:r>
              <a:rPr lang="en-US" smtClean="0"/>
              <a:t/>
            </a:r>
            <a:br>
              <a:rPr lang="en-US" smtClean="0"/>
            </a:br>
            <a:r>
              <a:rPr lang="en-US" sz="4000" b="1" smtClean="0"/>
              <a:t>There is “differential reproduction” and “differential survival,” </a:t>
            </a:r>
            <a:r>
              <a:rPr lang="en-US" sz="4000" b="1" i="1" smtClean="0"/>
              <a:t>i.e.</a:t>
            </a:r>
            <a:r>
              <a:rPr lang="en-US" sz="4000" b="1" smtClean="0"/>
              <a:t>, “natural selection”</a:t>
            </a:r>
          </a:p>
          <a:p>
            <a:pPr algn="ctr" eaLnBrk="1" hangingPunct="1">
              <a:buFontTx/>
              <a:buNone/>
            </a:pPr>
            <a:endParaRPr lang="en-US" sz="2400" smtClean="0"/>
          </a:p>
          <a:p>
            <a:pPr algn="ctr" eaLnBrk="1" hangingPunct="1">
              <a:buFontTx/>
              <a:buNone/>
            </a:pPr>
            <a:r>
              <a:rPr lang="en-US" sz="2400" smtClean="0"/>
              <a:t>(Author of inference: Darwin)</a:t>
            </a:r>
            <a:endParaRPr lang="en-US" sz="4400" b="1" i="1" smtClean="0"/>
          </a:p>
        </p:txBody>
      </p:sp>
      <p:sp>
        <p:nvSpPr>
          <p:cNvPr id="266242" name="Rectangle 3"/>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body" idx="1"/>
          </p:nvPr>
        </p:nvSpPr>
        <p:spPr>
          <a:xfrm>
            <a:off x="900114" y="1533525"/>
            <a:ext cx="7329487" cy="4733604"/>
          </a:xfrm>
        </p:spPr>
        <p:txBody>
          <a:bodyPr>
            <a:spAutoFit/>
          </a:bodyPr>
          <a:lstStyle/>
          <a:p>
            <a:pPr marL="457200" indent="-457200" eaLnBrk="1" hangingPunct="1"/>
            <a:r>
              <a:rPr lang="en-US" sz="4800" b="1" smtClean="0"/>
              <a:t>Conclusion 3</a:t>
            </a:r>
            <a:r>
              <a:rPr lang="en-US" sz="6000" smtClean="0"/>
              <a:t/>
            </a:r>
            <a:br>
              <a:rPr lang="en-US" sz="6000" smtClean="0"/>
            </a:br>
            <a:r>
              <a:rPr lang="en-US" sz="3600" smtClean="0"/>
              <a:t/>
            </a:r>
            <a:br>
              <a:rPr lang="en-US" sz="3600" smtClean="0"/>
            </a:br>
            <a:r>
              <a:rPr lang="en-US" sz="4000" b="1" smtClean="0"/>
              <a:t>Through the action of natural selection over many generations a species could evolve</a:t>
            </a:r>
          </a:p>
          <a:p>
            <a:pPr marL="457200" indent="-457200" algn="ctr" eaLnBrk="1" hangingPunct="1">
              <a:buFontTx/>
              <a:buNone/>
            </a:pPr>
            <a:endParaRPr lang="en-US" sz="2400" smtClean="0"/>
          </a:p>
          <a:p>
            <a:pPr marL="457200" indent="-457200" algn="ctr" eaLnBrk="1" hangingPunct="1">
              <a:buFontTx/>
              <a:buNone/>
            </a:pPr>
            <a:r>
              <a:rPr lang="en-US" sz="2400" smtClean="0"/>
              <a:t>(Author of inference: Darwin)</a:t>
            </a:r>
            <a:endParaRPr lang="en-US" sz="4800" b="1" smtClean="0"/>
          </a:p>
        </p:txBody>
      </p:sp>
      <p:sp>
        <p:nvSpPr>
          <p:cNvPr id="267266" name="Rectangle 3"/>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ChangeArrowheads="1"/>
          </p:cNvSpPr>
          <p:nvPr>
            <p:ph type="body" idx="1"/>
          </p:nvPr>
        </p:nvSpPr>
        <p:spPr>
          <a:xfrm>
            <a:off x="900114" y="2184400"/>
            <a:ext cx="7329487" cy="3835400"/>
          </a:xfrm>
        </p:spPr>
        <p:txBody>
          <a:bodyPr>
            <a:spAutoFit/>
          </a:bodyPr>
          <a:lstStyle/>
          <a:p>
            <a:pPr algn="ctr" eaLnBrk="1" hangingPunct="1">
              <a:buFontTx/>
              <a:buNone/>
            </a:pPr>
            <a:r>
              <a:rPr lang="en-US" b="1" smtClean="0"/>
              <a:t>Both Darwin and Wallace knew:</a:t>
            </a:r>
          </a:p>
          <a:p>
            <a:pPr algn="ctr" eaLnBrk="1" hangingPunct="1">
              <a:buFontTx/>
              <a:buNone/>
            </a:pPr>
            <a:endParaRPr lang="en-US" b="1" smtClean="0"/>
          </a:p>
          <a:p>
            <a:pPr algn="ctr" eaLnBrk="1" hangingPunct="1">
              <a:buFontTx/>
              <a:buNone/>
            </a:pPr>
            <a:r>
              <a:rPr lang="en-US" sz="4800" b="1" smtClean="0"/>
              <a:t>the principle cause of</a:t>
            </a:r>
          </a:p>
          <a:p>
            <a:pPr algn="ctr" eaLnBrk="1" hangingPunct="1">
              <a:buFontTx/>
              <a:buNone/>
            </a:pPr>
            <a:r>
              <a:rPr lang="en-US" sz="4800" b="1" smtClean="0"/>
              <a:t>natural selection</a:t>
            </a:r>
          </a:p>
          <a:p>
            <a:pPr algn="ctr" eaLnBrk="1" hangingPunct="1">
              <a:buFontTx/>
              <a:buNone/>
            </a:pPr>
            <a:r>
              <a:rPr lang="en-US" sz="4800" b="1" smtClean="0"/>
              <a:t>is the </a:t>
            </a:r>
            <a:r>
              <a:rPr lang="en-US" sz="4800" b="1" smtClean="0">
                <a:solidFill>
                  <a:srgbClr val="FF0000"/>
                </a:solidFill>
              </a:rPr>
              <a:t>environment</a:t>
            </a:r>
          </a:p>
        </p:txBody>
      </p:sp>
      <p:sp>
        <p:nvSpPr>
          <p:cNvPr id="268290" name="Rectangle 3"/>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9382"/>
            <a:ext cx="8229600" cy="6297618"/>
          </a:xfrm>
          <a:prstGeom prst="rect">
            <a:avLst/>
          </a:prstGeom>
        </p:spPr>
      </p:pic>
      <p:sp>
        <p:nvSpPr>
          <p:cNvPr id="6" name="Text Box 1029"/>
          <p:cNvSpPr txBox="1">
            <a:spLocks noChangeArrowheads="1"/>
          </p:cNvSpPr>
          <p:nvPr/>
        </p:nvSpPr>
        <p:spPr bwMode="auto">
          <a:xfrm>
            <a:off x="3155127" y="6412468"/>
            <a:ext cx="2895153" cy="369332"/>
          </a:xfrm>
          <a:prstGeom prst="rect">
            <a:avLst/>
          </a:prstGeom>
          <a:noFill/>
          <a:ln w="9525">
            <a:noFill/>
            <a:miter lim="800000"/>
            <a:headEnd/>
            <a:tailEnd/>
          </a:ln>
        </p:spPr>
        <p:txBody>
          <a:bodyPr wrap="none">
            <a:spAutoFit/>
          </a:bodyPr>
          <a:lstStyle/>
          <a:p>
            <a:pPr algn="ctr">
              <a:lnSpc>
                <a:spcPct val="150000"/>
              </a:lnSpc>
            </a:pPr>
            <a:r>
              <a:rPr lang="en-US" sz="1200" i="1" dirty="0">
                <a:solidFill>
                  <a:schemeClr val="bg1"/>
                </a:solidFill>
                <a:latin typeface="Arial" charset="0"/>
                <a:cs typeface="Arial" charset="0"/>
              </a:rPr>
              <a:t>Understanding Humans, </a:t>
            </a:r>
            <a:r>
              <a:rPr lang="en-US" sz="1200" i="1" dirty="0" smtClean="0">
                <a:solidFill>
                  <a:schemeClr val="bg1"/>
                </a:solidFill>
                <a:latin typeface="Arial" charset="0"/>
                <a:cs typeface="Arial" charset="0"/>
              </a:rPr>
              <a:t>11th </a:t>
            </a:r>
            <a:r>
              <a:rPr lang="en-US" sz="1200" i="1" dirty="0">
                <a:solidFill>
                  <a:schemeClr val="bg1"/>
                </a:solidFill>
                <a:latin typeface="Arial" charset="0"/>
                <a:cs typeface="Arial" charset="0"/>
              </a:rPr>
              <a:t>ed</a:t>
            </a:r>
            <a:r>
              <a:rPr lang="en-US" sz="1200" dirty="0">
                <a:solidFill>
                  <a:schemeClr val="bg1"/>
                </a:solidFill>
                <a:latin typeface="Arial" charset="0"/>
                <a:cs typeface="Arial" charset="0"/>
              </a:rPr>
              <a:t>., p.  31</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69314" name="Text Box 2"/>
          <p:cNvSpPr txBox="1">
            <a:spLocks noChangeArrowheads="1"/>
          </p:cNvSpPr>
          <p:nvPr/>
        </p:nvSpPr>
        <p:spPr bwMode="auto">
          <a:xfrm>
            <a:off x="1312312" y="6527800"/>
            <a:ext cx="6482865" cy="338554"/>
          </a:xfrm>
          <a:prstGeom prst="rect">
            <a:avLst/>
          </a:prstGeom>
          <a:noFill/>
          <a:ln w="9525">
            <a:noFill/>
            <a:miter lim="800000"/>
            <a:headEnd/>
            <a:tailEnd/>
          </a:ln>
        </p:spPr>
        <p:txBody>
          <a:bodyPr wrap="none">
            <a:spAutoFit/>
          </a:bodyPr>
          <a:lstStyle/>
          <a:p>
            <a:pPr algn="ctr"/>
            <a:r>
              <a:rPr lang="en-US" sz="1600">
                <a:solidFill>
                  <a:schemeClr val="tx2"/>
                </a:solidFill>
                <a:hlinkClick r:id="rId3"/>
              </a:rPr>
              <a:t>www.blackwellpublishing.com/ridley/a-z/Peppered_moth.asp</a:t>
            </a:r>
            <a:endParaRPr lang="en-US" sz="1600">
              <a:solidFill>
                <a:schemeClr val="tx2"/>
              </a:solidFill>
            </a:endParaRPr>
          </a:p>
        </p:txBody>
      </p:sp>
      <p:pic>
        <p:nvPicPr>
          <p:cNvPr id="269315" name="Picture 3"/>
          <p:cNvPicPr>
            <a:picLocks noChangeAspect="1" noChangeArrowheads="1"/>
          </p:cNvPicPr>
          <p:nvPr/>
        </p:nvPicPr>
        <p:blipFill>
          <a:blip r:embed="rId4" cstate="print"/>
          <a:srcRect/>
          <a:stretch>
            <a:fillRect/>
          </a:stretch>
        </p:blipFill>
        <p:spPr bwMode="auto">
          <a:xfrm>
            <a:off x="792164" y="901700"/>
            <a:ext cx="7589837" cy="5041900"/>
          </a:xfrm>
          <a:prstGeom prst="rect">
            <a:avLst/>
          </a:prstGeom>
          <a:noFill/>
          <a:ln w="9525">
            <a:noFill/>
            <a:miter lim="800000"/>
            <a:headEnd/>
            <a:tailEnd/>
          </a:ln>
        </p:spPr>
      </p:pic>
      <p:sp>
        <p:nvSpPr>
          <p:cNvPr id="269316" name="Text Box 1029"/>
          <p:cNvSpPr txBox="1">
            <a:spLocks noChangeArrowheads="1"/>
          </p:cNvSpPr>
          <p:nvPr/>
        </p:nvSpPr>
        <p:spPr bwMode="auto">
          <a:xfrm>
            <a:off x="3113162" y="6248400"/>
            <a:ext cx="2906566" cy="369332"/>
          </a:xfrm>
          <a:prstGeom prst="rect">
            <a:avLst/>
          </a:prstGeom>
          <a:noFill/>
          <a:ln w="9525">
            <a:noFill/>
            <a:miter lim="800000"/>
            <a:headEnd/>
            <a:tailEnd/>
          </a:ln>
        </p:spPr>
        <p:txBody>
          <a:bodyPr wrap="none">
            <a:spAutoFit/>
          </a:bodyPr>
          <a:lstStyle/>
          <a:p>
            <a:pPr algn="ctr">
              <a:lnSpc>
                <a:spcPct val="150000"/>
              </a:lnSpc>
            </a:pPr>
            <a:r>
              <a:rPr lang="en-US" sz="1200" i="1">
                <a:solidFill>
                  <a:schemeClr val="bg1"/>
                </a:solidFill>
                <a:latin typeface="Arial" charset="0"/>
                <a:cs typeface="Arial" charset="0"/>
              </a:rPr>
              <a:t>Understanding Humans, 10th ed</a:t>
            </a:r>
            <a:r>
              <a:rPr lang="en-US" sz="1200">
                <a:solidFill>
                  <a:schemeClr val="bg1"/>
                </a:solidFill>
                <a:latin typeface="Arial" charset="0"/>
                <a:cs typeface="Arial" charset="0"/>
              </a:rPr>
              <a:t>., p.  31</a:t>
            </a:r>
          </a:p>
        </p:txBody>
      </p:sp>
    </p:spTree>
    <p:extLst>
      <p:ext uri="{BB962C8B-B14F-4D97-AF65-F5344CB8AC3E}">
        <p14:creationId xmlns:p14="http://schemas.microsoft.com/office/powerpoint/2010/main" val="2395727451"/>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05_50"/>
          <p:cNvPicPr>
            <a:picLocks noChangeAspect="1" noChangeArrowheads="1"/>
          </p:cNvPicPr>
          <p:nvPr/>
        </p:nvPicPr>
        <p:blipFill>
          <a:blip r:embed="rId3" cstate="print"/>
          <a:srcRect/>
          <a:stretch>
            <a:fillRect/>
          </a:stretch>
        </p:blipFill>
        <p:spPr bwMode="auto">
          <a:xfrm>
            <a:off x="838200" y="139702"/>
            <a:ext cx="7620000" cy="6303963"/>
          </a:xfrm>
          <a:prstGeom prst="rect">
            <a:avLst/>
          </a:prstGeom>
          <a:noFill/>
          <a:ln w="9525">
            <a:noFill/>
            <a:miter lim="800000"/>
            <a:headEnd/>
            <a:tailEnd/>
          </a:ln>
        </p:spPr>
      </p:pic>
      <p:sp>
        <p:nvSpPr>
          <p:cNvPr id="273410" name="Text Box 3"/>
          <p:cNvSpPr txBox="1">
            <a:spLocks noChangeArrowheads="1"/>
          </p:cNvSpPr>
          <p:nvPr/>
        </p:nvSpPr>
        <p:spPr bwMode="auto">
          <a:xfrm>
            <a:off x="2109258" y="6477000"/>
            <a:ext cx="5165197" cy="397032"/>
          </a:xfrm>
          <a:prstGeom prst="rect">
            <a:avLst/>
          </a:prstGeom>
          <a:noFill/>
          <a:ln w="9525">
            <a:noFill/>
            <a:miter lim="800000"/>
            <a:headEnd/>
            <a:tailEnd/>
          </a:ln>
        </p:spPr>
        <p:txBody>
          <a:bodyPr wrap="none">
            <a:spAutoFit/>
          </a:bodyPr>
          <a:lstStyle/>
          <a:p>
            <a:pPr marL="457200" indent="-457200" algn="ctr">
              <a:lnSpc>
                <a:spcPct val="110000"/>
              </a:lnSpc>
            </a:pPr>
            <a:r>
              <a:rPr lang="en-US" sz="1800" b="1">
                <a:solidFill>
                  <a:schemeClr val="tx2"/>
                </a:solidFill>
              </a:rPr>
              <a:t>But look at them without color vision. </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05_51"/>
          <p:cNvPicPr>
            <a:picLocks noChangeAspect="1" noChangeArrowheads="1"/>
          </p:cNvPicPr>
          <p:nvPr/>
        </p:nvPicPr>
        <p:blipFill>
          <a:blip r:embed="rId3" cstate="print"/>
          <a:srcRect/>
          <a:stretch>
            <a:fillRect/>
          </a:stretch>
        </p:blipFill>
        <p:spPr bwMode="auto">
          <a:xfrm>
            <a:off x="1425576" y="228600"/>
            <a:ext cx="6346825"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1858" name="Text Box 2051"/>
          <p:cNvSpPr txBox="1">
            <a:spLocks noChangeArrowheads="1"/>
          </p:cNvSpPr>
          <p:nvPr/>
        </p:nvSpPr>
        <p:spPr bwMode="auto">
          <a:xfrm>
            <a:off x="2516678" y="5867401"/>
            <a:ext cx="4297971" cy="491738"/>
          </a:xfrm>
          <a:prstGeom prst="rect">
            <a:avLst/>
          </a:prstGeom>
          <a:noFill/>
          <a:ln w="9525">
            <a:noFill/>
            <a:miter lim="800000"/>
            <a:headEnd/>
            <a:tailEnd/>
          </a:ln>
        </p:spPr>
        <p:txBody>
          <a:bodyPr wrap="none">
            <a:spAutoFit/>
          </a:bodyPr>
          <a:lstStyle/>
          <a:p>
            <a:pPr algn="ctr">
              <a:lnSpc>
                <a:spcPct val="150000"/>
              </a:lnSpc>
            </a:pPr>
            <a:r>
              <a:rPr lang="en-US" sz="2000" b="1" dirty="0"/>
              <a:t>The route of the HMS </a:t>
            </a:r>
            <a:r>
              <a:rPr lang="en-US" sz="2000" b="1" i="1" dirty="0"/>
              <a:t>Beagle</a:t>
            </a:r>
            <a:endParaRPr lang="en-US" sz="2000" b="1" dirty="0"/>
          </a:p>
        </p:txBody>
      </p:sp>
      <p:sp>
        <p:nvSpPr>
          <p:cNvPr id="121863" name="Text Box 1029"/>
          <p:cNvSpPr txBox="1">
            <a:spLocks noChangeArrowheads="1"/>
          </p:cNvSpPr>
          <p:nvPr/>
        </p:nvSpPr>
        <p:spPr bwMode="auto">
          <a:xfrm>
            <a:off x="3118868" y="6248400"/>
            <a:ext cx="2895152" cy="335156"/>
          </a:xfrm>
          <a:prstGeom prst="rect">
            <a:avLst/>
          </a:prstGeom>
          <a:noFill/>
          <a:ln w="9525">
            <a:noFill/>
            <a:miter lim="800000"/>
            <a:headEnd/>
            <a:tailEnd/>
          </a:ln>
        </p:spPr>
        <p:txBody>
          <a:bodyPr wrap="none">
            <a:spAutoFit/>
          </a:bodyPr>
          <a:lstStyle/>
          <a:p>
            <a:pPr algn="ctr">
              <a:lnSpc>
                <a:spcPct val="150000"/>
              </a:lnSpc>
            </a:pPr>
            <a:r>
              <a:rPr lang="en-US" sz="1200" i="1" dirty="0">
                <a:latin typeface="Arial" charset="0"/>
                <a:cs typeface="Arial" charset="0"/>
              </a:rPr>
              <a:t>Understanding Humans, </a:t>
            </a:r>
            <a:r>
              <a:rPr lang="en-US" sz="1200" i="1" dirty="0" smtClean="0">
                <a:latin typeface="Arial" charset="0"/>
                <a:cs typeface="Arial" charset="0"/>
              </a:rPr>
              <a:t>11th </a:t>
            </a:r>
            <a:r>
              <a:rPr lang="en-US" sz="1200" i="1" dirty="0">
                <a:latin typeface="Arial" charset="0"/>
                <a:cs typeface="Arial" charset="0"/>
              </a:rPr>
              <a:t>ed</a:t>
            </a:r>
            <a:r>
              <a:rPr lang="en-US" sz="1200" dirty="0">
                <a:latin typeface="Arial" charset="0"/>
                <a:cs typeface="Arial" charset="0"/>
              </a:rPr>
              <a:t>., p.  27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685800"/>
            <a:ext cx="8229600" cy="5297704"/>
          </a:xfrm>
          <a:prstGeom prst="rect">
            <a:avLst/>
          </a:prstGeom>
        </p:spPr>
      </p:pic>
      <p:sp>
        <p:nvSpPr>
          <p:cNvPr id="9" name="Oval 2054"/>
          <p:cNvSpPr>
            <a:spLocks noChangeArrowheads="1"/>
          </p:cNvSpPr>
          <p:nvPr/>
        </p:nvSpPr>
        <p:spPr bwMode="auto">
          <a:xfrm>
            <a:off x="1676400" y="3703320"/>
            <a:ext cx="1676400" cy="762000"/>
          </a:xfrm>
          <a:prstGeom prst="ellipse">
            <a:avLst/>
          </a:prstGeom>
          <a:noFill/>
          <a:ln w="76200">
            <a:solidFill>
              <a:schemeClr val="folHlink"/>
            </a:solidFill>
            <a:round/>
            <a:headEnd/>
            <a:tailEnd/>
          </a:ln>
        </p:spPr>
        <p:txBody>
          <a:bodyPr wrap="none" anchor="ctr"/>
          <a:lstStyle/>
          <a:p>
            <a:pPr algn="ctr"/>
            <a:endParaRPr lang="en-US" sz="2000">
              <a:solidFill>
                <a:schemeClr val="folHlink"/>
              </a:solidFill>
            </a:endParaRPr>
          </a:p>
        </p:txBody>
      </p:sp>
      <p:sp>
        <p:nvSpPr>
          <p:cNvPr id="10" name="Text Box 2055"/>
          <p:cNvSpPr txBox="1">
            <a:spLocks noChangeArrowheads="1"/>
          </p:cNvSpPr>
          <p:nvPr/>
        </p:nvSpPr>
        <p:spPr bwMode="auto">
          <a:xfrm>
            <a:off x="4342165" y="2453640"/>
            <a:ext cx="915635" cy="400110"/>
          </a:xfrm>
          <a:prstGeom prst="rect">
            <a:avLst/>
          </a:prstGeom>
          <a:noFill/>
          <a:ln w="9525">
            <a:noFill/>
            <a:miter lim="800000"/>
            <a:headEnd/>
            <a:tailEnd/>
          </a:ln>
        </p:spPr>
        <p:txBody>
          <a:bodyPr wrap="none">
            <a:spAutoFit/>
          </a:bodyPr>
          <a:lstStyle/>
          <a:p>
            <a:r>
              <a:rPr lang="en-US" sz="2000" b="1" dirty="0"/>
              <a:t>1831</a:t>
            </a:r>
          </a:p>
        </p:txBody>
      </p:sp>
      <p:sp>
        <p:nvSpPr>
          <p:cNvPr id="11" name="Text Box 2056"/>
          <p:cNvSpPr txBox="1">
            <a:spLocks noChangeArrowheads="1"/>
          </p:cNvSpPr>
          <p:nvPr/>
        </p:nvSpPr>
        <p:spPr bwMode="auto">
          <a:xfrm>
            <a:off x="2057400" y="3943290"/>
            <a:ext cx="915635" cy="400110"/>
          </a:xfrm>
          <a:prstGeom prst="rect">
            <a:avLst/>
          </a:prstGeom>
          <a:noFill/>
          <a:ln w="9525">
            <a:noFill/>
            <a:miter lim="800000"/>
            <a:headEnd/>
            <a:tailEnd/>
          </a:ln>
        </p:spPr>
        <p:txBody>
          <a:bodyPr wrap="none">
            <a:spAutoFit/>
          </a:bodyPr>
          <a:lstStyle/>
          <a:p>
            <a:r>
              <a:rPr lang="en-US" sz="2000" b="1" dirty="0"/>
              <a:t>1835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1"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606" y="0"/>
            <a:ext cx="6390788" cy="6858000"/>
          </a:xfrm>
          <a:prstGeom prst="rect">
            <a:avLst/>
          </a:prstGeom>
        </p:spPr>
      </p:pic>
      <p:sp>
        <p:nvSpPr>
          <p:cNvPr id="7" name="Text Box 1029"/>
          <p:cNvSpPr txBox="1">
            <a:spLocks noChangeArrowheads="1"/>
          </p:cNvSpPr>
          <p:nvPr/>
        </p:nvSpPr>
        <p:spPr bwMode="auto">
          <a:xfrm>
            <a:off x="3124200" y="6278880"/>
            <a:ext cx="2895152" cy="335156"/>
          </a:xfrm>
          <a:prstGeom prst="rect">
            <a:avLst/>
          </a:prstGeom>
          <a:noFill/>
          <a:ln w="9525">
            <a:noFill/>
            <a:miter lim="800000"/>
            <a:headEnd/>
            <a:tailEnd/>
          </a:ln>
        </p:spPr>
        <p:txBody>
          <a:bodyPr wrap="none">
            <a:spAutoFit/>
          </a:bodyPr>
          <a:lstStyle/>
          <a:p>
            <a:pPr algn="ctr">
              <a:lnSpc>
                <a:spcPct val="150000"/>
              </a:lnSpc>
            </a:pPr>
            <a:r>
              <a:rPr lang="en-US" sz="1200" i="1" dirty="0">
                <a:latin typeface="Arial" charset="0"/>
                <a:cs typeface="Arial" charset="0"/>
              </a:rPr>
              <a:t>Understanding Humans, </a:t>
            </a:r>
            <a:r>
              <a:rPr lang="en-US" sz="1200" i="1" dirty="0" smtClean="0">
                <a:latin typeface="Arial" charset="0"/>
                <a:cs typeface="Arial" charset="0"/>
              </a:rPr>
              <a:t>11th </a:t>
            </a:r>
            <a:r>
              <a:rPr lang="en-US" sz="1200" i="1" dirty="0">
                <a:latin typeface="Arial" charset="0"/>
                <a:cs typeface="Arial" charset="0"/>
              </a:rPr>
              <a:t>ed</a:t>
            </a:r>
            <a:r>
              <a:rPr lang="en-US" sz="1200" dirty="0">
                <a:latin typeface="Arial" charset="0"/>
                <a:cs typeface="Arial" charset="0"/>
              </a:rPr>
              <a:t>., p.  </a:t>
            </a:r>
            <a:r>
              <a:rPr lang="en-US" sz="1200" dirty="0" smtClean="0">
                <a:latin typeface="Arial" charset="0"/>
                <a:cs typeface="Arial" charset="0"/>
              </a:rPr>
              <a:t>29</a:t>
            </a:r>
            <a:endParaRPr lang="en-US" sz="1200" dirty="0">
              <a:latin typeface="Arial" charset="0"/>
              <a:cs typeface="Arial" charset="0"/>
            </a:endParaRPr>
          </a:p>
        </p:txBody>
      </p:sp>
    </p:spTree>
    <p:extLst>
      <p:ext uri="{BB962C8B-B14F-4D97-AF65-F5344CB8AC3E}">
        <p14:creationId xmlns:p14="http://schemas.microsoft.com/office/powerpoint/2010/main" val="963732237"/>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ext Box 3"/>
          <p:cNvSpPr txBox="1">
            <a:spLocks noChangeArrowheads="1"/>
          </p:cNvSpPr>
          <p:nvPr/>
        </p:nvSpPr>
        <p:spPr bwMode="auto">
          <a:xfrm>
            <a:off x="914400" y="5334001"/>
            <a:ext cx="7315200" cy="1006429"/>
          </a:xfrm>
          <a:prstGeom prst="rect">
            <a:avLst/>
          </a:prstGeom>
          <a:noFill/>
          <a:ln w="9525">
            <a:noFill/>
            <a:miter lim="800000"/>
            <a:headEnd/>
            <a:tailEnd/>
          </a:ln>
        </p:spPr>
        <p:txBody>
          <a:bodyPr>
            <a:spAutoFit/>
          </a:bodyPr>
          <a:lstStyle/>
          <a:p>
            <a:pPr marL="457200" indent="-457200" algn="ctr">
              <a:lnSpc>
                <a:spcPct val="110000"/>
              </a:lnSpc>
            </a:pPr>
            <a:r>
              <a:rPr lang="en-US" sz="1800" b="1">
                <a:solidFill>
                  <a:schemeClr val="tx2"/>
                </a:solidFill>
              </a:rPr>
              <a:t>Contrasting ideas about the mechanism of evolution. </a:t>
            </a:r>
          </a:p>
          <a:p>
            <a:pPr marL="457200" indent="-457200" algn="ctr">
              <a:lnSpc>
                <a:spcPct val="110000"/>
              </a:lnSpc>
              <a:buFontTx/>
              <a:buAutoNum type="alphaLcParenBoth"/>
            </a:pPr>
            <a:r>
              <a:rPr lang="en-US" sz="1800" b="1">
                <a:solidFill>
                  <a:schemeClr val="tx2"/>
                </a:solidFill>
              </a:rPr>
              <a:t>According to Lamarck’s theory</a:t>
            </a:r>
          </a:p>
          <a:p>
            <a:pPr marL="457200" indent="-457200" algn="ctr">
              <a:lnSpc>
                <a:spcPct val="110000"/>
              </a:lnSpc>
              <a:buFontTx/>
              <a:buAutoNum type="alphaLcParenBoth"/>
            </a:pPr>
            <a:r>
              <a:rPr lang="en-US" sz="1800" b="1">
                <a:solidFill>
                  <a:schemeClr val="tx2"/>
                </a:solidFill>
              </a:rPr>
              <a:t> According to the Darwin-Wallace</a:t>
            </a:r>
          </a:p>
        </p:txBody>
      </p:sp>
      <p:pic>
        <p:nvPicPr>
          <p:cNvPr id="277506" name="Picture 4" descr="giraffes-Turn80205"/>
          <p:cNvPicPr>
            <a:picLocks noChangeAspect="1" noChangeArrowheads="1"/>
          </p:cNvPicPr>
          <p:nvPr/>
        </p:nvPicPr>
        <p:blipFill>
          <a:blip r:embed="rId3" cstate="print"/>
          <a:srcRect/>
          <a:stretch>
            <a:fillRect/>
          </a:stretch>
        </p:blipFill>
        <p:spPr bwMode="auto">
          <a:xfrm>
            <a:off x="792164" y="461965"/>
            <a:ext cx="7589837" cy="4719637"/>
          </a:xfrm>
          <a:prstGeom prst="rect">
            <a:avLst/>
          </a:prstGeom>
          <a:noFill/>
          <a:ln w="9525">
            <a:noFill/>
            <a:miter lim="800000"/>
            <a:headEnd/>
            <a:tailEnd/>
          </a:ln>
        </p:spPr>
      </p:pic>
      <p:sp>
        <p:nvSpPr>
          <p:cNvPr id="277507" name="Text Box 1029"/>
          <p:cNvSpPr txBox="1">
            <a:spLocks noChangeArrowheads="1"/>
          </p:cNvSpPr>
          <p:nvPr/>
        </p:nvSpPr>
        <p:spPr bwMode="auto">
          <a:xfrm>
            <a:off x="3118868" y="6248400"/>
            <a:ext cx="2895153" cy="369332"/>
          </a:xfrm>
          <a:prstGeom prst="rect">
            <a:avLst/>
          </a:prstGeom>
          <a:noFill/>
          <a:ln w="9525">
            <a:noFill/>
            <a:miter lim="800000"/>
            <a:headEnd/>
            <a:tailEnd/>
          </a:ln>
        </p:spPr>
        <p:txBody>
          <a:bodyPr wrap="none">
            <a:spAutoFit/>
          </a:bodyPr>
          <a:lstStyle/>
          <a:p>
            <a:pPr algn="ctr">
              <a:lnSpc>
                <a:spcPct val="150000"/>
              </a:lnSpc>
            </a:pPr>
            <a:r>
              <a:rPr lang="en-US" sz="1200" i="1" dirty="0">
                <a:latin typeface="Arial" charset="0"/>
                <a:cs typeface="Arial" charset="0"/>
              </a:rPr>
              <a:t>Understanding Humans, </a:t>
            </a:r>
            <a:r>
              <a:rPr lang="en-US" sz="1200" i="1" dirty="0" smtClean="0">
                <a:latin typeface="Arial" charset="0"/>
                <a:cs typeface="Arial" charset="0"/>
              </a:rPr>
              <a:t>11th </a:t>
            </a:r>
            <a:r>
              <a:rPr lang="en-US" sz="1200" i="1" dirty="0">
                <a:latin typeface="Arial" charset="0"/>
                <a:cs typeface="Arial" charset="0"/>
              </a:rPr>
              <a:t>ed</a:t>
            </a:r>
            <a:r>
              <a:rPr lang="en-US" sz="1200" dirty="0">
                <a:latin typeface="Arial" charset="0"/>
                <a:cs typeface="Arial" charset="0"/>
              </a:rPr>
              <a:t>., p.  24</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05_53"/>
          <p:cNvPicPr>
            <a:picLocks noChangeAspect="1" noChangeArrowheads="1"/>
          </p:cNvPicPr>
          <p:nvPr/>
        </p:nvPicPr>
        <p:blipFill>
          <a:blip r:embed="rId3" cstate="print"/>
          <a:srcRect/>
          <a:stretch>
            <a:fillRect/>
          </a:stretch>
        </p:blipFill>
        <p:spPr bwMode="auto">
          <a:xfrm>
            <a:off x="2120900" y="228600"/>
            <a:ext cx="4965700"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05_61"/>
          <p:cNvPicPr>
            <a:picLocks noChangeAspect="1" noChangeArrowheads="1"/>
          </p:cNvPicPr>
          <p:nvPr/>
        </p:nvPicPr>
        <p:blipFill>
          <a:blip r:embed="rId3" cstate="print"/>
          <a:srcRect/>
          <a:stretch>
            <a:fillRect/>
          </a:stretch>
        </p:blipFill>
        <p:spPr bwMode="auto">
          <a:xfrm>
            <a:off x="3003550" y="228600"/>
            <a:ext cx="3244850"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ChangeArrowheads="1"/>
          </p:cNvSpPr>
          <p:nvPr>
            <p:ph type="body" idx="1"/>
          </p:nvPr>
        </p:nvSpPr>
        <p:spPr>
          <a:xfrm>
            <a:off x="900114" y="1295400"/>
            <a:ext cx="7329487" cy="2286000"/>
          </a:xfrm>
        </p:spPr>
        <p:txBody>
          <a:bodyPr/>
          <a:lstStyle/>
          <a:p>
            <a:pPr marL="457200" indent="-457200" eaLnBrk="1" hangingPunct="1">
              <a:lnSpc>
                <a:spcPct val="90000"/>
              </a:lnSpc>
            </a:pPr>
            <a:r>
              <a:rPr lang="en-US" sz="4800" b="1" smtClean="0">
                <a:latin typeface="Verdana" pitchFamily="34" charset="0"/>
              </a:rPr>
              <a:t>Problem</a:t>
            </a:r>
            <a:r>
              <a:rPr lang="en-US" sz="2800" b="1" smtClean="0">
                <a:latin typeface="Verdana" pitchFamily="34" charset="0"/>
              </a:rPr>
              <a:t/>
            </a:r>
            <a:br>
              <a:rPr lang="en-US" sz="2800" b="1" smtClean="0">
                <a:latin typeface="Verdana" pitchFamily="34" charset="0"/>
              </a:rPr>
            </a:br>
            <a:r>
              <a:rPr lang="en-US" sz="2800" smtClean="0">
                <a:latin typeface="Verdana" pitchFamily="34" charset="0"/>
              </a:rPr>
              <a:t/>
            </a:r>
            <a:br>
              <a:rPr lang="en-US" sz="2800" smtClean="0">
                <a:latin typeface="Verdana" pitchFamily="34" charset="0"/>
              </a:rPr>
            </a:br>
            <a:r>
              <a:rPr lang="en-US" sz="4000" b="1" smtClean="0">
                <a:latin typeface="Verdana" pitchFamily="34" charset="0"/>
              </a:rPr>
              <a:t>What is the </a:t>
            </a:r>
            <a:r>
              <a:rPr lang="en-US" sz="4000" b="1" i="1" smtClean="0">
                <a:latin typeface="Verdana" pitchFamily="34" charset="0"/>
              </a:rPr>
              <a:t>source</a:t>
            </a:r>
            <a:r>
              <a:rPr lang="en-US" sz="4000" b="1" smtClean="0">
                <a:latin typeface="Verdana" pitchFamily="34" charset="0"/>
              </a:rPr>
              <a:t> of individual variation</a:t>
            </a:r>
            <a:r>
              <a:rPr lang="en-US" sz="4000" smtClean="0">
                <a:latin typeface="Verdana" pitchFamily="34" charset="0"/>
              </a:rPr>
              <a:t>?</a:t>
            </a:r>
          </a:p>
        </p:txBody>
      </p:sp>
      <p:sp>
        <p:nvSpPr>
          <p:cNvPr id="524291" name="Text Box 3"/>
          <p:cNvSpPr txBox="1">
            <a:spLocks noChangeArrowheads="1"/>
          </p:cNvSpPr>
          <p:nvPr/>
        </p:nvSpPr>
        <p:spPr bwMode="auto">
          <a:xfrm>
            <a:off x="900114" y="3794125"/>
            <a:ext cx="7329487" cy="2554545"/>
          </a:xfrm>
          <a:prstGeom prst="rect">
            <a:avLst/>
          </a:prstGeom>
          <a:noFill/>
          <a:ln w="9525">
            <a:noFill/>
            <a:miter lim="800000"/>
            <a:headEnd/>
            <a:tailEnd/>
          </a:ln>
        </p:spPr>
        <p:txBody>
          <a:bodyPr>
            <a:spAutoFit/>
          </a:bodyPr>
          <a:lstStyle/>
          <a:p>
            <a:pPr marL="114300"/>
            <a:r>
              <a:rPr kumimoji="1" lang="en-US" sz="4000" b="1"/>
              <a:t>Didn’t know then because of lack of knowledge of modern genetics</a:t>
            </a:r>
          </a:p>
        </p:txBody>
      </p:sp>
      <p:sp>
        <p:nvSpPr>
          <p:cNvPr id="283651" name="Rectangle 4"/>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4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27"/>
          <p:cNvSpPr>
            <a:spLocks noGrp="1" noChangeArrowheads="1"/>
          </p:cNvSpPr>
          <p:nvPr>
            <p:ph type="body" idx="1"/>
          </p:nvPr>
        </p:nvSpPr>
        <p:spPr>
          <a:xfrm>
            <a:off x="900114" y="2514600"/>
            <a:ext cx="7329487" cy="2947988"/>
          </a:xfrm>
        </p:spPr>
        <p:txBody>
          <a:bodyPr>
            <a:spAutoFit/>
          </a:bodyPr>
          <a:lstStyle/>
          <a:p>
            <a:pPr algn="ctr" eaLnBrk="1" hangingPunct="1">
              <a:buFontTx/>
              <a:buNone/>
            </a:pPr>
            <a:r>
              <a:rPr lang="en-US" b="1" smtClean="0"/>
              <a:t>Neither Darwin nor Wallace knew:</a:t>
            </a:r>
          </a:p>
          <a:p>
            <a:pPr algn="ctr" eaLnBrk="1" hangingPunct="1">
              <a:buFontTx/>
              <a:buNone/>
            </a:pPr>
            <a:endParaRPr lang="en-US" b="1" smtClean="0"/>
          </a:p>
          <a:p>
            <a:pPr algn="ctr" eaLnBrk="1" hangingPunct="1">
              <a:buFontTx/>
              <a:buNone/>
            </a:pPr>
            <a:r>
              <a:rPr lang="en-US" sz="4800" b="1" smtClean="0"/>
              <a:t>the source of</a:t>
            </a:r>
          </a:p>
          <a:p>
            <a:pPr algn="ctr" eaLnBrk="1" hangingPunct="1">
              <a:buFontTx/>
              <a:buNone/>
            </a:pPr>
            <a:r>
              <a:rPr lang="en-US" sz="4800" b="1" smtClean="0"/>
              <a:t>individual variation</a:t>
            </a:r>
          </a:p>
        </p:txBody>
      </p:sp>
      <p:sp>
        <p:nvSpPr>
          <p:cNvPr id="284674" name="Rectangle 1029"/>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051"/>
          <p:cNvSpPr>
            <a:spLocks noGrp="1" noChangeArrowheads="1"/>
          </p:cNvSpPr>
          <p:nvPr>
            <p:ph type="body" idx="1"/>
          </p:nvPr>
        </p:nvSpPr>
        <p:spPr>
          <a:xfrm>
            <a:off x="900114" y="2162175"/>
            <a:ext cx="7329487" cy="4025900"/>
          </a:xfrm>
        </p:spPr>
        <p:txBody>
          <a:bodyPr>
            <a:spAutoFit/>
          </a:bodyPr>
          <a:lstStyle/>
          <a:p>
            <a:pPr algn="ctr" eaLnBrk="1" hangingPunct="1">
              <a:spcBef>
                <a:spcPct val="0"/>
              </a:spcBef>
              <a:buFontTx/>
              <a:buNone/>
            </a:pPr>
            <a:r>
              <a:rPr lang="en-US" b="1" smtClean="0"/>
              <a:t>Neither Darwin nor Wallace knew:</a:t>
            </a:r>
          </a:p>
          <a:p>
            <a:pPr algn="ctr" eaLnBrk="1" hangingPunct="1">
              <a:buFontTx/>
              <a:buNone/>
            </a:pPr>
            <a:r>
              <a:rPr lang="en-US" sz="4800" b="1" smtClean="0"/>
              <a:t>the source of</a:t>
            </a:r>
          </a:p>
          <a:p>
            <a:pPr algn="ctr" eaLnBrk="1" hangingPunct="1">
              <a:buFontTx/>
              <a:buNone/>
            </a:pPr>
            <a:r>
              <a:rPr lang="en-US" sz="4800" b="1" smtClean="0"/>
              <a:t>individual variation</a:t>
            </a:r>
          </a:p>
          <a:p>
            <a:pPr algn="ctr" eaLnBrk="1" hangingPunct="1">
              <a:buFontTx/>
              <a:buNone/>
            </a:pPr>
            <a:r>
              <a:rPr lang="en-US" sz="4400" b="1" smtClean="0"/>
              <a:t>= genetics</a:t>
            </a:r>
          </a:p>
          <a:p>
            <a:pPr algn="ctr" eaLnBrk="1" hangingPunct="1">
              <a:lnSpc>
                <a:spcPct val="30000"/>
              </a:lnSpc>
              <a:buFontTx/>
              <a:buNone/>
            </a:pPr>
            <a:endParaRPr lang="en-US" sz="4400" b="1" smtClean="0"/>
          </a:p>
          <a:p>
            <a:pPr algn="ctr" eaLnBrk="1" hangingPunct="1">
              <a:buFontTx/>
              <a:buNone/>
            </a:pPr>
            <a:r>
              <a:rPr lang="en-US" sz="2800" b="1" smtClean="0"/>
              <a:t>(inherited characteristics)</a:t>
            </a:r>
          </a:p>
        </p:txBody>
      </p:sp>
      <p:sp>
        <p:nvSpPr>
          <p:cNvPr id="285698" name="Rectangle 2053"/>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21" name="Rectangle 3"/>
          <p:cNvSpPr>
            <a:spLocks noGrp="1" noChangeArrowheads="1"/>
          </p:cNvSpPr>
          <p:nvPr>
            <p:ph type="body" idx="1"/>
          </p:nvPr>
        </p:nvSpPr>
        <p:spPr>
          <a:xfrm>
            <a:off x="903288" y="1371602"/>
            <a:ext cx="7326312" cy="2874963"/>
          </a:xfrm>
        </p:spPr>
        <p:txBody>
          <a:bodyPr/>
          <a:lstStyle/>
          <a:p>
            <a:pPr eaLnBrk="1" hangingPunct="1">
              <a:lnSpc>
                <a:spcPct val="80000"/>
              </a:lnSpc>
              <a:spcBef>
                <a:spcPct val="100000"/>
              </a:spcBef>
              <a:spcAft>
                <a:spcPct val="100000"/>
              </a:spcAft>
              <a:buFontTx/>
              <a:buNone/>
            </a:pPr>
            <a:r>
              <a:rPr lang="en-US" sz="4800" b="1" smtClean="0">
                <a:latin typeface="Verdana" pitchFamily="34" charset="0"/>
              </a:rPr>
              <a:t>Problem:</a:t>
            </a:r>
            <a:br>
              <a:rPr lang="en-US" sz="4800" b="1" smtClean="0">
                <a:latin typeface="Verdana" pitchFamily="34" charset="0"/>
              </a:rPr>
            </a:br>
            <a:r>
              <a:rPr lang="en-US" sz="5400" smtClean="0">
                <a:latin typeface="Verdana" pitchFamily="34" charset="0"/>
              </a:rPr>
              <a:t/>
            </a:r>
            <a:br>
              <a:rPr lang="en-US" sz="5400" smtClean="0">
                <a:latin typeface="Verdana" pitchFamily="34" charset="0"/>
              </a:rPr>
            </a:br>
            <a:r>
              <a:rPr lang="en-US" b="1" smtClean="0">
                <a:latin typeface="Verdana" pitchFamily="34" charset="0"/>
              </a:rPr>
              <a:t>If natural selection only weeds out what already exists, how can it produce anything new?</a:t>
            </a:r>
            <a:endParaRPr lang="en-US" sz="3600" smtClean="0">
              <a:latin typeface="Verdana" pitchFamily="34" charset="0"/>
            </a:endParaRPr>
          </a:p>
        </p:txBody>
      </p:sp>
      <p:sp>
        <p:nvSpPr>
          <p:cNvPr id="286722" name="Text Box 4"/>
          <p:cNvSpPr txBox="1">
            <a:spLocks noChangeArrowheads="1"/>
          </p:cNvSpPr>
          <p:nvPr/>
        </p:nvSpPr>
        <p:spPr bwMode="auto">
          <a:xfrm>
            <a:off x="900114" y="4495801"/>
            <a:ext cx="7329487" cy="1815882"/>
          </a:xfrm>
          <a:prstGeom prst="rect">
            <a:avLst/>
          </a:prstGeom>
          <a:noFill/>
          <a:ln w="9525">
            <a:noFill/>
            <a:miter lim="800000"/>
            <a:headEnd/>
            <a:tailEnd/>
          </a:ln>
        </p:spPr>
        <p:txBody>
          <a:bodyPr>
            <a:spAutoFit/>
          </a:bodyPr>
          <a:lstStyle/>
          <a:p>
            <a:r>
              <a:rPr kumimoji="1" lang="en-US" sz="2800" b="1"/>
              <a:t>Didn’t know then because of lack of knowledge of mutation and sexual recombination from modern genetics</a:t>
            </a:r>
          </a:p>
        </p:txBody>
      </p:sp>
      <p:sp>
        <p:nvSpPr>
          <p:cNvPr id="286723" name="Rectangle 6"/>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762000" y="609600"/>
            <a:ext cx="7772400" cy="1143000"/>
          </a:xfrm>
        </p:spPr>
        <p:txBody>
          <a:bodyPr/>
          <a:lstStyle/>
          <a:p>
            <a:pPr eaLnBrk="1" hangingPunct="1"/>
            <a:r>
              <a:rPr lang="en-US" smtClean="0"/>
              <a:t>Mutation</a:t>
            </a:r>
          </a:p>
        </p:txBody>
      </p:sp>
      <p:graphicFrame>
        <p:nvGraphicFramePr>
          <p:cNvPr id="1026" name="Object 3"/>
          <p:cNvGraphicFramePr>
            <a:graphicFrameLocks noGrp="1" noChangeAspect="1"/>
          </p:cNvGraphicFramePr>
          <p:nvPr>
            <p:ph type="tbl" idx="1"/>
          </p:nvPr>
        </p:nvGraphicFramePr>
        <p:xfrm>
          <a:off x="765175" y="1828800"/>
          <a:ext cx="7745413" cy="4238625"/>
        </p:xfrm>
        <a:graphic>
          <a:graphicData uri="http://schemas.openxmlformats.org/presentationml/2006/ole">
            <mc:AlternateContent xmlns:mc="http://schemas.openxmlformats.org/markup-compatibility/2006">
              <mc:Choice xmlns:v="urn:schemas-microsoft-com:vml" Requires="v">
                <p:oleObj spid="_x0000_s1040" name="Document" r:id="rId3" imgW="7759080" imgH="4246560" progId="Word.Document.8">
                  <p:embed/>
                </p:oleObj>
              </mc:Choice>
              <mc:Fallback>
                <p:oleObj name="Document" r:id="rId3" imgW="7759080" imgH="424656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828800"/>
                        <a:ext cx="7745413" cy="423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9795" name="Text Box 4"/>
          <p:cNvSpPr txBox="1">
            <a:spLocks noChangeArrowheads="1"/>
          </p:cNvSpPr>
          <p:nvPr/>
        </p:nvSpPr>
        <p:spPr bwMode="auto">
          <a:xfrm>
            <a:off x="1458013" y="6248400"/>
            <a:ext cx="6358151" cy="358624"/>
          </a:xfrm>
          <a:prstGeom prst="rect">
            <a:avLst/>
          </a:prstGeom>
          <a:noFill/>
          <a:ln w="9525">
            <a:noFill/>
            <a:miter lim="800000"/>
            <a:headEnd/>
            <a:tailEnd/>
          </a:ln>
        </p:spPr>
        <p:txBody>
          <a:bodyPr wrap="none">
            <a:spAutoFit/>
          </a:bodyPr>
          <a:lstStyle/>
          <a:p>
            <a:pPr algn="ctr">
              <a:lnSpc>
                <a:spcPct val="150000"/>
              </a:lnSpc>
            </a:pPr>
            <a:r>
              <a:rPr lang="en-US" sz="2000" i="1" baseline="30000" dirty="0">
                <a:solidFill>
                  <a:schemeClr val="bg1"/>
                </a:solidFill>
              </a:rPr>
              <a:t>Understanding Physical Anthropology and Archaeology, </a:t>
            </a:r>
            <a:r>
              <a:rPr lang="en-US" sz="2000" i="1" baseline="30000" dirty="0" smtClean="0">
                <a:solidFill>
                  <a:schemeClr val="bg1"/>
                </a:solidFill>
              </a:rPr>
              <a:t>11th </a:t>
            </a:r>
            <a:r>
              <a:rPr lang="en-US" sz="2000" i="1" baseline="30000" dirty="0">
                <a:solidFill>
                  <a:schemeClr val="bg1"/>
                </a:solidFill>
              </a:rPr>
              <a:t>ed</a:t>
            </a:r>
            <a:r>
              <a:rPr lang="en-US" sz="2000" baseline="30000" dirty="0">
                <a:solidFill>
                  <a:schemeClr val="bg1"/>
                </a:solidFill>
              </a:rPr>
              <a:t>., p.  </a:t>
            </a:r>
            <a:r>
              <a:rPr lang="en-US" sz="2000" baseline="30000" dirty="0" smtClean="0">
                <a:solidFill>
                  <a:schemeClr val="bg1"/>
                </a:solidFill>
              </a:rPr>
              <a:t>41</a:t>
            </a:r>
            <a:endParaRPr lang="en-US" sz="2000" baseline="30000"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8229600" cy="517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5"/>
          <p:cNvSpPr>
            <a:spLocks noChangeArrowheads="1"/>
          </p:cNvSpPr>
          <p:nvPr/>
        </p:nvSpPr>
        <p:spPr bwMode="auto">
          <a:xfrm rot="16626116">
            <a:off x="2887226" y="3089295"/>
            <a:ext cx="2565806" cy="1174041"/>
          </a:xfrm>
          <a:prstGeom prst="ellipse">
            <a:avLst/>
          </a:prstGeom>
          <a:noFill/>
          <a:ln w="76200">
            <a:solidFill>
              <a:schemeClr val="accent1"/>
            </a:solidFill>
            <a:round/>
            <a:headEnd/>
            <a:tailEnd/>
          </a:ln>
        </p:spPr>
        <p:txBody>
          <a:bodyPr wrap="none" anchor="ctr"/>
          <a:lstStyle/>
          <a:p>
            <a:pPr algn="ctr"/>
            <a:endParaRPr lang="en-US" sz="2000"/>
          </a:p>
        </p:txBody>
      </p:sp>
      <p:sp>
        <p:nvSpPr>
          <p:cNvPr id="9" name="Text Box 6"/>
          <p:cNvSpPr txBox="1">
            <a:spLocks noChangeArrowheads="1"/>
          </p:cNvSpPr>
          <p:nvPr/>
        </p:nvSpPr>
        <p:spPr bwMode="auto">
          <a:xfrm>
            <a:off x="838856" y="2738735"/>
            <a:ext cx="2361544" cy="461665"/>
          </a:xfrm>
          <a:prstGeom prst="rect">
            <a:avLst/>
          </a:prstGeom>
          <a:solidFill>
            <a:schemeClr val="bg1"/>
          </a:solidFill>
          <a:ln w="9525">
            <a:noFill/>
            <a:miter lim="800000"/>
            <a:headEnd/>
            <a:tailEnd/>
          </a:ln>
        </p:spPr>
        <p:txBody>
          <a:bodyPr wrap="none">
            <a:spAutoFit/>
          </a:bodyPr>
          <a:lstStyle/>
          <a:p>
            <a:r>
              <a:rPr lang="en-US" b="1" dirty="0"/>
              <a:t>A – T -  C - G</a:t>
            </a:r>
          </a:p>
        </p:txBody>
      </p:sp>
      <p:sp>
        <p:nvSpPr>
          <p:cNvPr id="10" name="Line 9"/>
          <p:cNvSpPr>
            <a:spLocks noChangeShapeType="1"/>
          </p:cNvSpPr>
          <p:nvPr/>
        </p:nvSpPr>
        <p:spPr bwMode="auto">
          <a:xfrm flipV="1">
            <a:off x="3123544" y="2743200"/>
            <a:ext cx="1143655" cy="226367"/>
          </a:xfrm>
          <a:prstGeom prst="line">
            <a:avLst/>
          </a:prstGeom>
          <a:noFill/>
          <a:ln w="38100">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5" descr="galapagos3"/>
          <p:cNvPicPr>
            <a:picLocks noChangeAspect="1" noChangeArrowheads="1"/>
          </p:cNvPicPr>
          <p:nvPr/>
        </p:nvPicPr>
        <p:blipFill>
          <a:blip r:embed="rId3" cstate="print"/>
          <a:srcRect/>
          <a:stretch>
            <a:fillRect/>
          </a:stretch>
        </p:blipFill>
        <p:spPr bwMode="auto">
          <a:xfrm>
            <a:off x="457200" y="339727"/>
            <a:ext cx="8229600" cy="6137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Text Box 2"/>
          <p:cNvSpPr txBox="1">
            <a:spLocks noChangeArrowheads="1"/>
          </p:cNvSpPr>
          <p:nvPr/>
        </p:nvSpPr>
        <p:spPr bwMode="auto">
          <a:xfrm>
            <a:off x="1190661" y="6542090"/>
            <a:ext cx="6722994" cy="276999"/>
          </a:xfrm>
          <a:prstGeom prst="rect">
            <a:avLst/>
          </a:prstGeom>
          <a:noFill/>
          <a:ln w="9525">
            <a:noFill/>
            <a:miter lim="800000"/>
            <a:headEnd/>
            <a:tailEnd/>
          </a:ln>
        </p:spPr>
        <p:txBody>
          <a:bodyPr wrap="none">
            <a:spAutoFit/>
          </a:bodyPr>
          <a:lstStyle/>
          <a:p>
            <a:pPr algn="ctr"/>
            <a:r>
              <a:rPr lang="en-US" sz="1200">
                <a:solidFill>
                  <a:schemeClr val="tx2"/>
                </a:solidFill>
                <a:hlinkClick r:id="rId3"/>
              </a:rPr>
              <a:t>www.cnn.com/2008/WORLD/europe/09/15/uk.church.darwin.apology.ap/index.html</a:t>
            </a:r>
            <a:endParaRPr lang="en-US" sz="1200">
              <a:solidFill>
                <a:schemeClr val="tx2"/>
              </a:solidFill>
            </a:endParaRPr>
          </a:p>
        </p:txBody>
      </p:sp>
      <p:pic>
        <p:nvPicPr>
          <p:cNvPr id="291843" name="Picture 3"/>
          <p:cNvPicPr>
            <a:picLocks noChangeAspect="1" noChangeArrowheads="1"/>
          </p:cNvPicPr>
          <p:nvPr/>
        </p:nvPicPr>
        <p:blipFill>
          <a:blip r:embed="rId4" cstate="print"/>
          <a:srcRect/>
          <a:stretch>
            <a:fillRect/>
          </a:stretch>
        </p:blipFill>
        <p:spPr bwMode="auto">
          <a:xfrm>
            <a:off x="915988" y="457202"/>
            <a:ext cx="7313612" cy="59293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3890" name="Text Box 2"/>
          <p:cNvSpPr txBox="1">
            <a:spLocks noChangeArrowheads="1"/>
          </p:cNvSpPr>
          <p:nvPr/>
        </p:nvSpPr>
        <p:spPr bwMode="auto">
          <a:xfrm>
            <a:off x="1616272" y="6542090"/>
            <a:ext cx="5868594" cy="276999"/>
          </a:xfrm>
          <a:prstGeom prst="rect">
            <a:avLst/>
          </a:prstGeom>
          <a:noFill/>
          <a:ln w="9525">
            <a:noFill/>
            <a:miter lim="800000"/>
            <a:headEnd/>
            <a:tailEnd/>
          </a:ln>
        </p:spPr>
        <p:txBody>
          <a:bodyPr wrap="none">
            <a:spAutoFit/>
          </a:bodyPr>
          <a:lstStyle/>
          <a:p>
            <a:pPr algn="ctr"/>
            <a:r>
              <a:rPr lang="en-US" sz="1200">
                <a:solidFill>
                  <a:schemeClr val="tx2"/>
                </a:solidFill>
                <a:hlinkClick r:id="rId3"/>
              </a:rPr>
              <a:t>http://en.wikipedia.org/wiki/Evolution_and_the_Roman_Catholic_Church</a:t>
            </a:r>
            <a:endParaRPr lang="en-US" sz="1200">
              <a:solidFill>
                <a:schemeClr val="tx2"/>
              </a:solidFill>
            </a:endParaRPr>
          </a:p>
        </p:txBody>
      </p:sp>
      <p:pic>
        <p:nvPicPr>
          <p:cNvPr id="293891" name="Picture 4"/>
          <p:cNvPicPr>
            <a:picLocks noChangeAspect="1" noChangeArrowheads="1"/>
          </p:cNvPicPr>
          <p:nvPr/>
        </p:nvPicPr>
        <p:blipFill>
          <a:blip r:embed="rId4" cstate="print"/>
          <a:srcRect/>
          <a:stretch>
            <a:fillRect/>
          </a:stretch>
        </p:blipFill>
        <p:spPr bwMode="auto">
          <a:xfrm>
            <a:off x="915988" y="990600"/>
            <a:ext cx="7313612" cy="4827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15134"/>
          </a:xfrm>
          <a:prstGeom prst="rect">
            <a:avLst/>
          </a:prstGeom>
        </p:spPr>
      </p:pic>
      <p:sp>
        <p:nvSpPr>
          <p:cNvPr id="6" name="Text Box 4"/>
          <p:cNvSpPr txBox="1">
            <a:spLocks noChangeArrowheads="1"/>
          </p:cNvSpPr>
          <p:nvPr/>
        </p:nvSpPr>
        <p:spPr bwMode="auto">
          <a:xfrm>
            <a:off x="1458013" y="6248400"/>
            <a:ext cx="6358152" cy="358624"/>
          </a:xfrm>
          <a:prstGeom prst="rect">
            <a:avLst/>
          </a:prstGeom>
          <a:noFill/>
          <a:ln w="9525">
            <a:noFill/>
            <a:miter lim="800000"/>
            <a:headEnd/>
            <a:tailEnd/>
          </a:ln>
        </p:spPr>
        <p:txBody>
          <a:bodyPr wrap="none">
            <a:spAutoFit/>
          </a:bodyPr>
          <a:lstStyle/>
          <a:p>
            <a:pPr algn="ctr">
              <a:lnSpc>
                <a:spcPct val="150000"/>
              </a:lnSpc>
            </a:pPr>
            <a:r>
              <a:rPr lang="en-US" sz="2000" i="1" baseline="30000" dirty="0"/>
              <a:t>Understanding Physical Anthropology and Archaeology, </a:t>
            </a:r>
            <a:r>
              <a:rPr lang="en-US" sz="2000" i="1" baseline="30000" dirty="0" smtClean="0"/>
              <a:t>11th </a:t>
            </a:r>
            <a:r>
              <a:rPr lang="en-US" sz="2000" i="1" baseline="30000" dirty="0"/>
              <a:t>ed</a:t>
            </a:r>
            <a:r>
              <a:rPr lang="en-US" sz="2000" baseline="30000" dirty="0"/>
              <a:t>., p.  </a:t>
            </a:r>
            <a:r>
              <a:rPr lang="en-US" sz="2000" baseline="30000" dirty="0" smtClean="0"/>
              <a:t>48</a:t>
            </a:r>
            <a:endParaRPr lang="en-US" sz="2000" baseline="30000" dirty="0"/>
          </a:p>
        </p:txBody>
      </p:sp>
      <p:sp>
        <p:nvSpPr>
          <p:cNvPr id="7" name="Rectangle 6"/>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Important People / Works</a:t>
            </a:r>
          </a:p>
        </p:txBody>
      </p:sp>
      <p:sp>
        <p:nvSpPr>
          <p:cNvPr id="8" name="Text Box 4"/>
          <p:cNvSpPr txBox="1">
            <a:spLocks noChangeArrowheads="1"/>
          </p:cNvSpPr>
          <p:nvPr/>
        </p:nvSpPr>
        <p:spPr bwMode="auto">
          <a:xfrm>
            <a:off x="2949636" y="838200"/>
            <a:ext cx="3401893" cy="400110"/>
          </a:xfrm>
          <a:prstGeom prst="rect">
            <a:avLst/>
          </a:prstGeom>
          <a:noFill/>
          <a:ln w="9525">
            <a:noFill/>
            <a:miter lim="800000"/>
            <a:headEnd/>
            <a:tailEnd/>
          </a:ln>
        </p:spPr>
        <p:txBody>
          <a:bodyPr wrap="none">
            <a:spAutoFit/>
          </a:bodyPr>
          <a:lstStyle/>
          <a:p>
            <a:pPr algn="ctr"/>
            <a:r>
              <a:rPr kumimoji="1" lang="en-US" sz="2000"/>
              <a:t>Continue on to </a:t>
            </a:r>
            <a:r>
              <a:rPr kumimoji="1" lang="en-US" sz="2000">
                <a:hlinkClick r:id="rId4"/>
              </a:rPr>
              <a:t>Set #06A</a:t>
            </a:r>
            <a:endParaRPr kumimoji="1" lang="en-US" sz="2000">
              <a:hlinkClick r:id="" action="ppaction://hlinkshowjump?jump=nextslide"/>
            </a:endParaRPr>
          </a:p>
        </p:txBody>
      </p:sp>
      <p:sp>
        <p:nvSpPr>
          <p:cNvPr id="9" name="Rectangle 3"/>
          <p:cNvSpPr txBox="1">
            <a:spLocks noChangeArrowheads="1"/>
          </p:cNvSpPr>
          <p:nvPr/>
        </p:nvSpPr>
        <p:spPr>
          <a:xfrm>
            <a:off x="1143000" y="5187315"/>
            <a:ext cx="7010400" cy="984885"/>
          </a:xfrm>
          <a:prstGeom prst="rect">
            <a:avLst/>
          </a:prstGeom>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pPr>
            <a:r>
              <a:rPr lang="en-US" sz="4000" b="1" dirty="0" err="1" smtClean="0"/>
              <a:t>Gregor</a:t>
            </a:r>
            <a:r>
              <a:rPr lang="en-US" sz="4000" b="1" dirty="0" smtClean="0"/>
              <a:t> Johann Mendel</a:t>
            </a:r>
            <a:br>
              <a:rPr lang="en-US" sz="4000" b="1" dirty="0" smtClean="0"/>
            </a:br>
            <a:r>
              <a:rPr lang="en-US" sz="1800" dirty="0" smtClean="0"/>
              <a:t>(1822 - 1884)</a:t>
            </a:r>
            <a:endParaRPr lang="en-US" sz="2000" i="1" dirty="0" smtClean="0"/>
          </a:p>
        </p:txBody>
      </p:sp>
    </p:spTree>
    <p:extLst>
      <p:ext uri="{BB962C8B-B14F-4D97-AF65-F5344CB8AC3E}">
        <p14:creationId xmlns:p14="http://schemas.microsoft.com/office/powerpoint/2010/main" val="288232908"/>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a:gsLst>
              <a:gs pos="0">
                <a:schemeClr val="accent1">
                  <a:shade val="30000"/>
                  <a:satMod val="115000"/>
                  <a:alpha val="0"/>
                </a:schemeClr>
              </a:gs>
              <a:gs pos="50000">
                <a:schemeClr val="accent1">
                  <a:shade val="67500"/>
                  <a:satMod val="115000"/>
                  <a:alpha val="0"/>
                </a:schemeClr>
              </a:gs>
              <a:gs pos="100000">
                <a:srgbClr val="C00000">
                  <a:alpha val="49000"/>
                </a:srgbClr>
              </a:gs>
            </a:gsLst>
            <a:lin ang="5400000" scaled="0"/>
          </a:gradFill>
          <a:ln w="9525">
            <a:noFill/>
            <a:miter lim="800000"/>
            <a:headEnd/>
            <a:tailEnd/>
          </a:ln>
        </p:spPr>
        <p:txBody>
          <a:bodyPr anchor="ctr"/>
          <a:lstStyle/>
          <a:p>
            <a:pPr algn="ctr">
              <a:lnSpc>
                <a:spcPct val="140000"/>
              </a:lnSpc>
              <a:defRPr/>
            </a:pPr>
            <a:endParaRPr lang="en-US" sz="3200" b="1" dirty="0">
              <a:solidFill>
                <a:srgbClr val="FFFFFF"/>
              </a:solidFill>
              <a:latin typeface="Arial" charset="0"/>
            </a:endParaRPr>
          </a:p>
          <a:p>
            <a:pPr algn="ctr">
              <a:lnSpc>
                <a:spcPct val="140000"/>
              </a:lnSpc>
              <a:defRPr/>
            </a:pPr>
            <a:r>
              <a:rPr lang="en-US" sz="3200" b="1" dirty="0">
                <a:solidFill>
                  <a:srgbClr val="FFFFFF"/>
                </a:solidFill>
                <a:latin typeface="Arial" charset="0"/>
              </a:rPr>
              <a:t> </a:t>
            </a:r>
          </a:p>
        </p:txBody>
      </p:sp>
      <p:sp>
        <p:nvSpPr>
          <p:cNvPr id="115715" name="Text Box 1029"/>
          <p:cNvSpPr txBox="1">
            <a:spLocks noChangeArrowheads="1"/>
          </p:cNvSpPr>
          <p:nvPr/>
        </p:nvSpPr>
        <p:spPr bwMode="auto">
          <a:xfrm>
            <a:off x="3098875" y="6262689"/>
            <a:ext cx="2906566" cy="369332"/>
          </a:xfrm>
          <a:prstGeom prst="rect">
            <a:avLst/>
          </a:prstGeom>
          <a:noFill/>
          <a:ln w="9525">
            <a:noFill/>
            <a:miter lim="800000"/>
            <a:headEnd/>
            <a:tailEnd/>
          </a:ln>
        </p:spPr>
        <p:txBody>
          <a:bodyPr wrap="none">
            <a:spAutoFit/>
          </a:bodyPr>
          <a:lstStyle/>
          <a:p>
            <a:pPr algn="ctr">
              <a:lnSpc>
                <a:spcPct val="150000"/>
              </a:lnSpc>
            </a:pPr>
            <a:r>
              <a:rPr lang="en-US" sz="1200" i="1">
                <a:solidFill>
                  <a:srgbClr val="FFFFFF"/>
                </a:solidFill>
                <a:latin typeface="Arial" charset="0"/>
                <a:cs typeface="Arial" charset="0"/>
              </a:rPr>
              <a:t>Understanding Humans, 10th ed</a:t>
            </a:r>
            <a:r>
              <a:rPr lang="en-US" sz="1200">
                <a:solidFill>
                  <a:srgbClr val="FFFFFF"/>
                </a:solidFill>
                <a:latin typeface="Arial" charset="0"/>
                <a:cs typeface="Arial" charset="0"/>
              </a:rPr>
              <a:t>., p.  26</a:t>
            </a:r>
          </a:p>
        </p:txBody>
      </p:sp>
    </p:spTree>
    <p:extLst>
      <p:ext uri="{BB962C8B-B14F-4D97-AF65-F5344CB8AC3E}">
        <p14:creationId xmlns:p14="http://schemas.microsoft.com/office/powerpoint/2010/main" val="233439624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cstate="print"/>
          <a:srcRect/>
          <a:stretch>
            <a:fillRect/>
          </a:stretch>
        </p:blipFill>
        <p:spPr bwMode="auto">
          <a:xfrm>
            <a:off x="1600200" y="457200"/>
            <a:ext cx="5892800" cy="5943600"/>
          </a:xfrm>
          <a:prstGeom prst="rect">
            <a:avLst/>
          </a:prstGeom>
          <a:noFill/>
          <a:ln w="9525">
            <a:noFill/>
            <a:miter lim="800000"/>
            <a:headEnd/>
            <a:tailEnd/>
          </a:ln>
        </p:spPr>
      </p:pic>
      <p:pic>
        <p:nvPicPr>
          <p:cNvPr id="125955" name="Picture 4"/>
          <p:cNvPicPr preferRelativeResize="0">
            <a:picLocks noChangeArrowheads="1"/>
          </p:cNvPicPr>
          <p:nvPr/>
        </p:nvPicPr>
        <p:blipFill>
          <a:blip r:embed="rId4" cstate="print"/>
          <a:srcRect/>
          <a:stretch>
            <a:fillRect/>
          </a:stretch>
        </p:blipFill>
        <p:spPr bwMode="auto">
          <a:xfrm>
            <a:off x="1735138" y="900115"/>
            <a:ext cx="5638800" cy="37480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8002" name="Picture 5" descr="galapagos3"/>
          <p:cNvPicPr>
            <a:picLocks noChangeAspect="1" noChangeArrowheads="1"/>
          </p:cNvPicPr>
          <p:nvPr/>
        </p:nvPicPr>
        <p:blipFill>
          <a:blip r:embed="rId3" cstate="print"/>
          <a:srcRect/>
          <a:stretch>
            <a:fillRect/>
          </a:stretch>
        </p:blipFill>
        <p:spPr bwMode="auto">
          <a:xfrm>
            <a:off x="457200" y="339727"/>
            <a:ext cx="8229600" cy="6137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0050" name="Picture 9"/>
          <p:cNvPicPr>
            <a:picLocks noChangeAspect="1" noChangeArrowheads="1"/>
          </p:cNvPicPr>
          <p:nvPr/>
        </p:nvPicPr>
        <p:blipFill>
          <a:blip r:embed="rId3" cstate="print"/>
          <a:srcRect/>
          <a:stretch>
            <a:fillRect/>
          </a:stretch>
        </p:blipFill>
        <p:spPr bwMode="auto">
          <a:xfrm>
            <a:off x="792164" y="685802"/>
            <a:ext cx="7589837" cy="5465763"/>
          </a:xfrm>
          <a:prstGeom prst="rect">
            <a:avLst/>
          </a:prstGeom>
          <a:noFill/>
          <a:ln w="9525">
            <a:noFill/>
            <a:miter lim="800000"/>
            <a:headEnd/>
            <a:tailEnd/>
          </a:ln>
        </p:spPr>
      </p:pic>
      <p:sp>
        <p:nvSpPr>
          <p:cNvPr id="130051" name="Text Box 8"/>
          <p:cNvSpPr txBox="1">
            <a:spLocks noChangeArrowheads="1"/>
          </p:cNvSpPr>
          <p:nvPr/>
        </p:nvSpPr>
        <p:spPr bwMode="auto">
          <a:xfrm>
            <a:off x="3019425" y="6611938"/>
            <a:ext cx="3103735" cy="230832"/>
          </a:xfrm>
          <a:prstGeom prst="rect">
            <a:avLst/>
          </a:prstGeom>
          <a:noFill/>
          <a:ln w="9525">
            <a:noFill/>
            <a:miter lim="800000"/>
            <a:headEnd/>
            <a:tailEnd/>
          </a:ln>
        </p:spPr>
        <p:txBody>
          <a:bodyPr wrap="none">
            <a:spAutoFit/>
          </a:bodyPr>
          <a:lstStyle/>
          <a:p>
            <a:r>
              <a:rPr lang="en-US" sz="900">
                <a:solidFill>
                  <a:srgbClr val="339933"/>
                </a:solidFill>
                <a:hlinkClick r:id="rId4"/>
              </a:rPr>
              <a:t>http://news.bbc.co.uk/1/hi/sci/tech/2415261.stm</a:t>
            </a:r>
            <a:endParaRPr lang="en-US" sz="900">
              <a:solidFill>
                <a:srgbClr val="339933"/>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2098" name="Picture 4"/>
          <p:cNvPicPr>
            <a:picLocks noChangeAspect="1" noChangeArrowheads="1"/>
          </p:cNvPicPr>
          <p:nvPr/>
        </p:nvPicPr>
        <p:blipFill>
          <a:blip r:embed="rId3" cstate="print"/>
          <a:srcRect/>
          <a:stretch>
            <a:fillRect/>
          </a:stretch>
        </p:blipFill>
        <p:spPr bwMode="auto">
          <a:xfrm>
            <a:off x="762000" y="706438"/>
            <a:ext cx="7589838" cy="5465762"/>
          </a:xfrm>
          <a:prstGeom prst="rect">
            <a:avLst/>
          </a:prstGeom>
          <a:noFill/>
          <a:ln w="9525">
            <a:noFill/>
            <a:miter lim="800000"/>
            <a:headEnd/>
            <a:tailEnd/>
          </a:ln>
        </p:spPr>
      </p:pic>
      <p:sp>
        <p:nvSpPr>
          <p:cNvPr id="132099" name="Text Box 7"/>
          <p:cNvSpPr txBox="1">
            <a:spLocks noChangeArrowheads="1"/>
          </p:cNvSpPr>
          <p:nvPr/>
        </p:nvSpPr>
        <p:spPr bwMode="auto">
          <a:xfrm>
            <a:off x="1960564" y="6553201"/>
            <a:ext cx="5241243" cy="307777"/>
          </a:xfrm>
          <a:prstGeom prst="rect">
            <a:avLst/>
          </a:prstGeom>
          <a:noFill/>
          <a:ln w="9525">
            <a:noFill/>
            <a:miter lim="800000"/>
            <a:headEnd/>
            <a:tailEnd/>
          </a:ln>
        </p:spPr>
        <p:txBody>
          <a:bodyPr wrap="none">
            <a:spAutoFit/>
          </a:bodyPr>
          <a:lstStyle/>
          <a:p>
            <a:r>
              <a:rPr lang="en-US" sz="1400">
                <a:solidFill>
                  <a:schemeClr val="bg1"/>
                </a:solidFill>
                <a:hlinkClick r:id="rId4"/>
              </a:rPr>
              <a:t>www.rit.edu/~rhrsbi/GalapagosPages/DarwinFinch.html</a:t>
            </a:r>
            <a:endParaRPr lang="en-US" sz="1400">
              <a:solidFill>
                <a:schemeClr val="bg1"/>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4147" name="Text Box 3"/>
          <p:cNvSpPr txBox="1">
            <a:spLocks noChangeArrowheads="1"/>
          </p:cNvSpPr>
          <p:nvPr/>
        </p:nvSpPr>
        <p:spPr bwMode="auto">
          <a:xfrm>
            <a:off x="1344588" y="5867401"/>
            <a:ext cx="6702476" cy="553998"/>
          </a:xfrm>
          <a:prstGeom prst="rect">
            <a:avLst/>
          </a:prstGeom>
          <a:noFill/>
          <a:ln w="9525">
            <a:noFill/>
            <a:miter lim="800000"/>
            <a:headEnd/>
            <a:tailEnd/>
          </a:ln>
        </p:spPr>
        <p:txBody>
          <a:bodyPr wrap="none">
            <a:spAutoFit/>
          </a:bodyPr>
          <a:lstStyle/>
          <a:p>
            <a:pPr algn="ctr">
              <a:lnSpc>
                <a:spcPct val="150000"/>
              </a:lnSpc>
            </a:pPr>
            <a:r>
              <a:rPr lang="en-US" sz="2000" b="1">
                <a:solidFill>
                  <a:schemeClr val="tx2"/>
                </a:solidFill>
              </a:rPr>
              <a:t>Beak variation in Darwin’s Galápagos finches</a:t>
            </a:r>
          </a:p>
        </p:txBody>
      </p:sp>
      <p:sp>
        <p:nvSpPr>
          <p:cNvPr id="134148" name="Text Box 1029"/>
          <p:cNvSpPr txBox="1">
            <a:spLocks noChangeArrowheads="1"/>
          </p:cNvSpPr>
          <p:nvPr/>
        </p:nvSpPr>
        <p:spPr bwMode="auto">
          <a:xfrm>
            <a:off x="3118868" y="6248401"/>
            <a:ext cx="2895152" cy="335156"/>
          </a:xfrm>
          <a:prstGeom prst="rect">
            <a:avLst/>
          </a:prstGeom>
          <a:noFill/>
          <a:ln w="9525">
            <a:noFill/>
            <a:miter lim="800000"/>
            <a:headEnd/>
            <a:tailEnd/>
          </a:ln>
        </p:spPr>
        <p:txBody>
          <a:bodyPr wrap="none">
            <a:spAutoFit/>
          </a:bodyPr>
          <a:lstStyle/>
          <a:p>
            <a:pPr algn="ctr">
              <a:lnSpc>
                <a:spcPct val="150000"/>
              </a:lnSpc>
            </a:pPr>
            <a:r>
              <a:rPr lang="en-US" sz="1200" i="1" dirty="0">
                <a:latin typeface="Arial" charset="0"/>
                <a:cs typeface="Arial" charset="0"/>
              </a:rPr>
              <a:t>Understanding Humans, </a:t>
            </a:r>
            <a:r>
              <a:rPr lang="en-US" sz="1200" i="1" dirty="0" smtClean="0">
                <a:latin typeface="Arial" charset="0"/>
                <a:cs typeface="Arial" charset="0"/>
              </a:rPr>
              <a:t>11th </a:t>
            </a:r>
            <a:r>
              <a:rPr lang="en-US" sz="1200" i="1" dirty="0">
                <a:latin typeface="Arial" charset="0"/>
                <a:cs typeface="Arial" charset="0"/>
              </a:rPr>
              <a:t>ed</a:t>
            </a:r>
            <a:r>
              <a:rPr lang="en-US" sz="1200" dirty="0">
                <a:latin typeface="Arial" charset="0"/>
                <a:cs typeface="Arial" charset="0"/>
              </a:rPr>
              <a:t>., p.  </a:t>
            </a:r>
            <a:r>
              <a:rPr lang="en-US" sz="1200" dirty="0" smtClean="0">
                <a:latin typeface="Arial" charset="0"/>
                <a:cs typeface="Arial" charset="0"/>
              </a:rPr>
              <a:t>28</a:t>
            </a:r>
            <a:endParaRPr lang="en-US" sz="1200" dirty="0">
              <a:latin typeface="Arial"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96207"/>
            <a:ext cx="8229600" cy="3938154"/>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4146" name="Picture 2" descr="T02_12"/>
          <p:cNvPicPr>
            <a:picLocks noChangeAspect="1" noChangeArrowheads="1"/>
          </p:cNvPicPr>
          <p:nvPr/>
        </p:nvPicPr>
        <p:blipFill>
          <a:blip r:embed="rId3" cstate="print"/>
          <a:srcRect/>
          <a:stretch>
            <a:fillRect/>
          </a:stretch>
        </p:blipFill>
        <p:spPr bwMode="auto">
          <a:xfrm>
            <a:off x="1524000" y="152402"/>
            <a:ext cx="6248400" cy="5681663"/>
          </a:xfrm>
          <a:prstGeom prst="rect">
            <a:avLst/>
          </a:prstGeom>
          <a:noFill/>
          <a:ln w="9525">
            <a:noFill/>
            <a:miter lim="800000"/>
            <a:headEnd/>
            <a:tailEnd/>
          </a:ln>
        </p:spPr>
      </p:pic>
      <p:sp>
        <p:nvSpPr>
          <p:cNvPr id="134147" name="Text Box 3"/>
          <p:cNvSpPr txBox="1">
            <a:spLocks noChangeArrowheads="1"/>
          </p:cNvSpPr>
          <p:nvPr/>
        </p:nvSpPr>
        <p:spPr bwMode="auto">
          <a:xfrm>
            <a:off x="1344588" y="5867401"/>
            <a:ext cx="6702476" cy="553998"/>
          </a:xfrm>
          <a:prstGeom prst="rect">
            <a:avLst/>
          </a:prstGeom>
          <a:noFill/>
          <a:ln w="9525">
            <a:noFill/>
            <a:miter lim="800000"/>
            <a:headEnd/>
            <a:tailEnd/>
          </a:ln>
        </p:spPr>
        <p:txBody>
          <a:bodyPr wrap="none">
            <a:spAutoFit/>
          </a:bodyPr>
          <a:lstStyle/>
          <a:p>
            <a:pPr algn="ctr">
              <a:lnSpc>
                <a:spcPct val="150000"/>
              </a:lnSpc>
            </a:pPr>
            <a:r>
              <a:rPr lang="en-US" sz="2000" b="1">
                <a:solidFill>
                  <a:schemeClr val="tx2"/>
                </a:solidFill>
              </a:rPr>
              <a:t>Beak variation in Darwin’s Galápagos finches</a:t>
            </a:r>
          </a:p>
        </p:txBody>
      </p:sp>
      <p:sp>
        <p:nvSpPr>
          <p:cNvPr id="134148" name="Text Box 1029"/>
          <p:cNvSpPr txBox="1">
            <a:spLocks noChangeArrowheads="1"/>
          </p:cNvSpPr>
          <p:nvPr/>
        </p:nvSpPr>
        <p:spPr bwMode="auto">
          <a:xfrm>
            <a:off x="3113162" y="6248401"/>
            <a:ext cx="2906566" cy="369332"/>
          </a:xfrm>
          <a:prstGeom prst="rect">
            <a:avLst/>
          </a:prstGeom>
          <a:noFill/>
          <a:ln w="9525">
            <a:noFill/>
            <a:miter lim="800000"/>
            <a:headEnd/>
            <a:tailEnd/>
          </a:ln>
        </p:spPr>
        <p:txBody>
          <a:bodyPr wrap="none">
            <a:spAutoFit/>
          </a:bodyPr>
          <a:lstStyle/>
          <a:p>
            <a:pPr algn="ctr">
              <a:lnSpc>
                <a:spcPct val="150000"/>
              </a:lnSpc>
            </a:pPr>
            <a:r>
              <a:rPr lang="en-US" sz="1200" i="1">
                <a:latin typeface="Arial" charset="0"/>
                <a:cs typeface="Arial" charset="0"/>
              </a:rPr>
              <a:t>Understanding Humans, 10th ed</a:t>
            </a:r>
            <a:r>
              <a:rPr lang="en-US" sz="1200">
                <a:latin typeface="Arial" charset="0"/>
                <a:cs typeface="Arial" charset="0"/>
              </a:rPr>
              <a:t>., p.  27</a:t>
            </a:r>
          </a:p>
        </p:txBody>
      </p:sp>
    </p:spTree>
    <p:extLst>
      <p:ext uri="{BB962C8B-B14F-4D97-AF65-F5344CB8AC3E}">
        <p14:creationId xmlns:p14="http://schemas.microsoft.com/office/powerpoint/2010/main" val="322685206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6194" name="Picture 3"/>
          <p:cNvPicPr>
            <a:picLocks noChangeAspect="1" noChangeArrowheads="1"/>
          </p:cNvPicPr>
          <p:nvPr/>
        </p:nvPicPr>
        <p:blipFill>
          <a:blip r:embed="rId3" cstate="print"/>
          <a:srcRect/>
          <a:stretch>
            <a:fillRect/>
          </a:stretch>
        </p:blipFill>
        <p:spPr bwMode="auto">
          <a:xfrm>
            <a:off x="715964" y="304800"/>
            <a:ext cx="7589837" cy="6148388"/>
          </a:xfrm>
          <a:prstGeom prst="rect">
            <a:avLst/>
          </a:prstGeom>
          <a:noFill/>
          <a:ln w="9525">
            <a:noFill/>
            <a:miter lim="800000"/>
            <a:headEnd/>
            <a:tailEnd/>
          </a:ln>
        </p:spPr>
      </p:pic>
      <p:sp>
        <p:nvSpPr>
          <p:cNvPr id="136195" name="Text Box 4"/>
          <p:cNvSpPr txBox="1">
            <a:spLocks noChangeArrowheads="1"/>
          </p:cNvSpPr>
          <p:nvPr/>
        </p:nvSpPr>
        <p:spPr bwMode="auto">
          <a:xfrm>
            <a:off x="2100263" y="6559552"/>
            <a:ext cx="3751733" cy="276999"/>
          </a:xfrm>
          <a:prstGeom prst="rect">
            <a:avLst/>
          </a:prstGeom>
          <a:noFill/>
          <a:ln w="9525">
            <a:noFill/>
            <a:miter lim="800000"/>
            <a:headEnd/>
            <a:tailEnd/>
          </a:ln>
        </p:spPr>
        <p:txBody>
          <a:bodyPr wrap="none">
            <a:spAutoFit/>
          </a:bodyPr>
          <a:lstStyle/>
          <a:p>
            <a:r>
              <a:rPr lang="en-US" sz="1200">
                <a:solidFill>
                  <a:schemeClr val="bg1"/>
                </a:solidFill>
                <a:hlinkClick r:id="rId4"/>
              </a:rPr>
              <a:t>www.honoluluzoo.org/galapagos_tortoise.htm</a:t>
            </a:r>
            <a:endParaRPr lang="en-US" sz="1200">
              <a:solidFill>
                <a:schemeClr val="bg1"/>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2785120" y="6339117"/>
            <a:ext cx="3540906" cy="276999"/>
          </a:xfrm>
          <a:prstGeom prst="rect">
            <a:avLst/>
          </a:prstGeom>
          <a:noFill/>
          <a:ln w="9525">
            <a:noFill/>
            <a:miter lim="800000"/>
            <a:headEnd/>
            <a:tailEnd/>
          </a:ln>
        </p:spPr>
        <p:txBody>
          <a:bodyPr wrap="none">
            <a:spAutoFit/>
          </a:bodyPr>
          <a:lstStyle/>
          <a:p>
            <a:pPr algn="ctr"/>
            <a:r>
              <a:rPr kumimoji="1" lang="en-US" sz="1200" dirty="0">
                <a:solidFill>
                  <a:srgbClr val="FFFFFF"/>
                </a:solidFill>
                <a:latin typeface="Arial" charset="0"/>
                <a:hlinkClick r:id="rId3"/>
              </a:rPr>
              <a:t>http://www.d.umn.edu/cla/faculty/troufs/anth1602/</a:t>
            </a:r>
            <a:endParaRPr kumimoji="1" lang="en-US" sz="1200" dirty="0">
              <a:solidFill>
                <a:srgbClr val="FFFFFF"/>
              </a:solidFill>
              <a:latin typeface="Arial"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805" y="1318986"/>
            <a:ext cx="3312063" cy="4777014"/>
          </a:xfrm>
          <a:prstGeom prst="rect">
            <a:avLst/>
          </a:prstGeom>
          <a:ln w="3175">
            <a:solidFill>
              <a:srgbClr val="FFCF37"/>
            </a:solidFill>
          </a:ln>
        </p:spPr>
      </p:pic>
      <p:pic>
        <p:nvPicPr>
          <p:cNvPr id="5" name="Picture 3"/>
          <p:cNvPicPr>
            <a:picLocks noChangeAspect="1" noChangeArrowheads="1"/>
          </p:cNvPicPr>
          <p:nvPr/>
        </p:nvPicPr>
        <p:blipFill>
          <a:blip r:embed="rId5" cstate="print"/>
          <a:srcRect/>
          <a:stretch>
            <a:fillRect/>
          </a:stretch>
        </p:blipFill>
        <p:spPr bwMode="auto">
          <a:xfrm>
            <a:off x="6357057" y="2195286"/>
            <a:ext cx="1669345" cy="3124200"/>
          </a:xfrm>
          <a:prstGeom prst="rect">
            <a:avLst/>
          </a:prstGeom>
          <a:noFill/>
          <a:ln w="9525">
            <a:noFill/>
            <a:miter lim="800000"/>
            <a:headEnd/>
            <a:tailEnd/>
          </a:ln>
        </p:spPr>
      </p:pic>
      <p:sp>
        <p:nvSpPr>
          <p:cNvPr id="6" name="Rectangle 5"/>
          <p:cNvSpPr/>
          <p:nvPr/>
        </p:nvSpPr>
        <p:spPr>
          <a:xfrm>
            <a:off x="1388533" y="3581400"/>
            <a:ext cx="6502400" cy="1323439"/>
          </a:xfrm>
          <a:prstGeom prst="rect">
            <a:avLst/>
          </a:prstGeom>
        </p:spPr>
        <p:txBody>
          <a:bodyPr lIns="91440" tIns="45720" rIns="91440">
            <a:spAutoFit/>
          </a:bodyPr>
          <a:lstStyle/>
          <a:p>
            <a:pPr marL="2400300" indent="-2400300" algn="ctr" eaLnBrk="0" hangingPunct="0">
              <a:defRPr/>
            </a:pPr>
            <a:r>
              <a:rPr kumimoji="1" lang="en-US" sz="40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 . . or how to make sense</a:t>
            </a:r>
          </a:p>
          <a:p>
            <a:pPr marL="2400300" indent="-2400300" algn="ctr" eaLnBrk="0" hangingPunct="0">
              <a:defRPr/>
            </a:pPr>
            <a:r>
              <a:rPr kumimoji="1" lang="en-US" sz="40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out of Ch. 2 of the text . . .</a:t>
            </a:r>
          </a:p>
        </p:txBody>
      </p:sp>
      <p:sp>
        <p:nvSpPr>
          <p:cNvPr id="12" name="Rectangle 11"/>
          <p:cNvSpPr>
            <a:spLocks noChangeArrowheads="1"/>
          </p:cNvSpPr>
          <p:nvPr/>
        </p:nvSpPr>
        <p:spPr bwMode="auto">
          <a:xfrm>
            <a:off x="5409784" y="5681604"/>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University of Minnesota Duluth</a:t>
            </a:r>
            <a:endParaRPr kumimoji="1" lang="en-US" sz="2800" b="1" dirty="0">
              <a:solidFill>
                <a:srgbClr val="FFFFFF"/>
              </a:solidFill>
              <a:latin typeface="Arial" charset="0"/>
            </a:endParaRPr>
          </a:p>
        </p:txBody>
      </p:sp>
      <p:sp>
        <p:nvSpPr>
          <p:cNvPr id="13" name="Rectangle 11"/>
          <p:cNvSpPr>
            <a:spLocks noChangeArrowheads="1"/>
          </p:cNvSpPr>
          <p:nvPr/>
        </p:nvSpPr>
        <p:spPr bwMode="auto">
          <a:xfrm>
            <a:off x="6265333" y="5923002"/>
            <a:ext cx="1461911" cy="553998"/>
          </a:xfrm>
          <a:prstGeom prst="rect">
            <a:avLst/>
          </a:prstGeom>
          <a:noFill/>
          <a:ln w="9525">
            <a:noFill/>
            <a:miter lim="800000"/>
            <a:headEnd/>
            <a:tailEnd/>
          </a:ln>
        </p:spPr>
        <p:txBody>
          <a:bodyPr>
            <a:spAutoFit/>
          </a:bodyPr>
          <a:lstStyle/>
          <a:p>
            <a:pPr algn="ctr" eaLnBrk="0" hangingPunct="0"/>
            <a:r>
              <a:rPr kumimoji="1" lang="en-US" sz="1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Tim Roufs</a:t>
            </a:r>
          </a:p>
          <a:p>
            <a:pPr algn="ctr" eaLnBrk="0" hangingPunct="0"/>
            <a:r>
              <a:rPr lang="en-US" sz="1200" dirty="0" smtClean="0">
                <a:solidFill>
                  <a:srgbClr val="FFFFFF"/>
                </a:solidFill>
                <a:latin typeface="Arial" charset="0"/>
              </a:rPr>
              <a:t>© 2010-2013</a:t>
            </a:r>
            <a:endParaRPr kumimoji="1" lang="en-US" sz="1200" dirty="0">
              <a:solidFill>
                <a:srgbClr val="FFFFFF"/>
              </a:solidFill>
              <a:latin typeface="Arial" charset="0"/>
            </a:endParaRPr>
          </a:p>
        </p:txBody>
      </p:sp>
    </p:spTree>
    <p:extLst>
      <p:ext uri="{BB962C8B-B14F-4D97-AF65-F5344CB8AC3E}">
        <p14:creationId xmlns:p14="http://schemas.microsoft.com/office/powerpoint/2010/main" val="127499052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1381174" y="6527800"/>
            <a:ext cx="6418168" cy="338554"/>
          </a:xfrm>
          <a:prstGeom prst="rect">
            <a:avLst/>
          </a:prstGeom>
          <a:noFill/>
          <a:ln w="9525">
            <a:noFill/>
            <a:miter lim="800000"/>
            <a:headEnd/>
            <a:tailEnd/>
          </a:ln>
        </p:spPr>
        <p:txBody>
          <a:bodyPr wrap="none">
            <a:spAutoFit/>
          </a:bodyPr>
          <a:lstStyle/>
          <a:p>
            <a:pPr algn="ctr"/>
            <a:r>
              <a:rPr lang="en-US" sz="1600">
                <a:solidFill>
                  <a:schemeClr val="tx2"/>
                </a:solidFill>
                <a:hlinkClick r:id="rId3"/>
              </a:rPr>
              <a:t>www.news.com.au/story/0,10117,16864720-13762,00.html</a:t>
            </a:r>
            <a:endParaRPr lang="en-US" sz="1600">
              <a:solidFill>
                <a:schemeClr val="tx2"/>
              </a:solidFill>
            </a:endParaRPr>
          </a:p>
        </p:txBody>
      </p:sp>
      <p:pic>
        <p:nvPicPr>
          <p:cNvPr id="138243" name="Picture 3"/>
          <p:cNvPicPr>
            <a:picLocks noChangeAspect="1" noChangeArrowheads="1"/>
          </p:cNvPicPr>
          <p:nvPr/>
        </p:nvPicPr>
        <p:blipFill>
          <a:blip r:embed="rId4" cstate="print"/>
          <a:srcRect/>
          <a:stretch>
            <a:fillRect/>
          </a:stretch>
        </p:blipFill>
        <p:spPr bwMode="auto">
          <a:xfrm>
            <a:off x="792164" y="576265"/>
            <a:ext cx="7589837" cy="5692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2090412" y="6527800"/>
            <a:ext cx="4998100" cy="338554"/>
          </a:xfrm>
          <a:prstGeom prst="rect">
            <a:avLst/>
          </a:prstGeom>
          <a:noFill/>
          <a:ln w="9525">
            <a:noFill/>
            <a:miter lim="800000"/>
            <a:headEnd/>
            <a:tailEnd/>
          </a:ln>
        </p:spPr>
        <p:txBody>
          <a:bodyPr wrap="none">
            <a:spAutoFit/>
          </a:bodyPr>
          <a:lstStyle/>
          <a:p>
            <a:pPr algn="ctr"/>
            <a:r>
              <a:rPr lang="en-US" sz="1600">
                <a:solidFill>
                  <a:schemeClr val="tx2"/>
                </a:solidFill>
                <a:hlinkClick r:id="rId3"/>
              </a:rPr>
              <a:t>news.bbc.co.uk/2/hi/asia-pacific/5109342.stm</a:t>
            </a:r>
            <a:endParaRPr lang="en-US" sz="1600">
              <a:solidFill>
                <a:schemeClr val="tx2"/>
              </a:solidFill>
            </a:endParaRPr>
          </a:p>
        </p:txBody>
      </p:sp>
      <p:pic>
        <p:nvPicPr>
          <p:cNvPr id="140291" name="Picture 4"/>
          <p:cNvPicPr>
            <a:picLocks noChangeAspect="1" noChangeArrowheads="1"/>
          </p:cNvPicPr>
          <p:nvPr/>
        </p:nvPicPr>
        <p:blipFill>
          <a:blip r:embed="rId4" cstate="print"/>
          <a:srcRect/>
          <a:stretch>
            <a:fillRect/>
          </a:stretch>
        </p:blipFill>
        <p:spPr bwMode="auto">
          <a:xfrm>
            <a:off x="792164" y="633413"/>
            <a:ext cx="7589837" cy="56911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42338" name="Picture 2" descr="05_15"/>
          <p:cNvPicPr>
            <a:picLocks noChangeAspect="1" noChangeArrowheads="1"/>
          </p:cNvPicPr>
          <p:nvPr/>
        </p:nvPicPr>
        <p:blipFill>
          <a:blip r:embed="rId3" cstate="print"/>
          <a:srcRect/>
          <a:stretch>
            <a:fillRect/>
          </a:stretch>
        </p:blipFill>
        <p:spPr bwMode="auto">
          <a:xfrm>
            <a:off x="1162050" y="230188"/>
            <a:ext cx="6838950" cy="63801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5" name="Rectangle 3"/>
          <p:cNvSpPr>
            <a:spLocks noGrp="1" noChangeArrowheads="1"/>
          </p:cNvSpPr>
          <p:nvPr>
            <p:ph type="subTitle" idx="4294967295"/>
          </p:nvPr>
        </p:nvSpPr>
        <p:spPr>
          <a:xfrm>
            <a:off x="914400" y="2970215"/>
            <a:ext cx="7315200" cy="2287587"/>
          </a:xfrm>
        </p:spPr>
        <p:txBody>
          <a:bodyPr>
            <a:spAutoFit/>
          </a:bodyPr>
          <a:lstStyle/>
          <a:p>
            <a:pPr marL="0" indent="0" algn="ctr" eaLnBrk="1" hangingPunct="1">
              <a:buFontTx/>
              <a:buNone/>
            </a:pPr>
            <a:r>
              <a:rPr lang="en-US" sz="4800" b="1" smtClean="0"/>
              <a:t>Why would God make a separate species for each island?</a:t>
            </a:r>
          </a:p>
        </p:txBody>
      </p:sp>
      <p:sp>
        <p:nvSpPr>
          <p:cNvPr id="144386" name="Text Box 4"/>
          <p:cNvSpPr txBox="1">
            <a:spLocks noChangeArrowheads="1"/>
          </p:cNvSpPr>
          <p:nvPr/>
        </p:nvSpPr>
        <p:spPr bwMode="auto">
          <a:xfrm>
            <a:off x="704850" y="936626"/>
            <a:ext cx="7888288" cy="1077218"/>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3200" b="1"/>
              <a:t>Eventually</a:t>
            </a:r>
          </a:p>
          <a:p>
            <a:pPr algn="ctr" eaLnBrk="0" hangingPunct="0">
              <a:lnSpc>
                <a:spcPct val="90000"/>
              </a:lnSpc>
              <a:spcBef>
                <a:spcPct val="20000"/>
              </a:spcBef>
              <a:buClr>
                <a:schemeClr val="hlink"/>
              </a:buClr>
            </a:pPr>
            <a:r>
              <a:rPr lang="en-US" sz="3200" b="1"/>
              <a:t>Darwin asked the question:</a:t>
            </a:r>
            <a:endParaRPr lang="en-US" b="1"/>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26"/>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
        <p:nvSpPr>
          <p:cNvPr id="145410" name="Rectangle 1027"/>
          <p:cNvSpPr>
            <a:spLocks noGrp="1" noChangeArrowheads="1"/>
          </p:cNvSpPr>
          <p:nvPr>
            <p:ph type="body" idx="1"/>
          </p:nvPr>
        </p:nvSpPr>
        <p:spPr>
          <a:xfrm>
            <a:off x="900114" y="1658938"/>
            <a:ext cx="7329487" cy="4551362"/>
          </a:xfrm>
        </p:spPr>
        <p:txBody>
          <a:bodyPr/>
          <a:lstStyle/>
          <a:p>
            <a:pPr marL="457200" indent="-457200" eaLnBrk="1" hangingPunct="1"/>
            <a:r>
              <a:rPr lang="en-US" sz="4800" b="1" smtClean="0"/>
              <a:t>Observation 1</a:t>
            </a:r>
            <a:r>
              <a:rPr lang="en-US" sz="4800" smtClean="0"/>
              <a:t/>
            </a:r>
            <a:br>
              <a:rPr lang="en-US" sz="4800" smtClean="0"/>
            </a:br>
            <a:r>
              <a:rPr lang="en-US" sz="2800" smtClean="0"/>
              <a:t/>
            </a:r>
            <a:br>
              <a:rPr lang="en-US" sz="2800" smtClean="0"/>
            </a:br>
            <a:r>
              <a:rPr lang="en-US" sz="4000" b="1" smtClean="0"/>
              <a:t>Without environmental pressures, every species tends to </a:t>
            </a:r>
            <a:r>
              <a:rPr lang="en-US" sz="4000" b="1" i="1" smtClean="0"/>
              <a:t>multiply in geometric progression</a:t>
            </a:r>
          </a:p>
          <a:p>
            <a:pPr marL="457200" indent="-457200" eaLnBrk="1" hangingPunct="1">
              <a:buFontTx/>
              <a:buNone/>
            </a:pPr>
            <a:endParaRPr lang="en-US" sz="2800" b="1" i="1" smtClean="0"/>
          </a:p>
          <a:p>
            <a:pPr marL="457200" indent="-457200" algn="ctr" eaLnBrk="1" hangingPunct="1">
              <a:buFontTx/>
              <a:buNone/>
            </a:pPr>
            <a:r>
              <a:rPr lang="en-US" sz="2400" smtClean="0"/>
              <a:t>(</a:t>
            </a:r>
            <a:r>
              <a:rPr lang="en-US" sz="2400" smtClean="0">
                <a:hlinkClick r:id="rId3"/>
              </a:rPr>
              <a:t>Thomas Malthus</a:t>
            </a:r>
            <a:r>
              <a:rPr lang="en-US" sz="2400" smtClean="0"/>
              <a:t>, </a:t>
            </a:r>
            <a:r>
              <a:rPr lang="en-US" sz="2400" i="1" smtClean="0"/>
              <a:t>Essay on the Principle of Population,</a:t>
            </a:r>
            <a:r>
              <a:rPr lang="en-US" sz="2400" smtClean="0"/>
              <a:t> 1798, and others)</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3"/>
          <p:cNvSpPr>
            <a:spLocks noGrp="1" noChangeArrowheads="1"/>
          </p:cNvSpPr>
          <p:nvPr>
            <p:ph type="body" idx="1"/>
          </p:nvPr>
        </p:nvSpPr>
        <p:spPr>
          <a:xfrm>
            <a:off x="900114" y="1584326"/>
            <a:ext cx="7329487" cy="4690515"/>
          </a:xfrm>
        </p:spPr>
        <p:txBody>
          <a:bodyPr>
            <a:spAutoFit/>
          </a:bodyPr>
          <a:lstStyle/>
          <a:p>
            <a:pPr eaLnBrk="1" hangingPunct="1"/>
            <a:r>
              <a:rPr lang="en-US" sz="3600" b="1" smtClean="0"/>
              <a:t>population, </a:t>
            </a:r>
            <a:r>
              <a:rPr lang="en-US" sz="3600" b="1" i="1" smtClean="0"/>
              <a:t>when unchecked</a:t>
            </a:r>
            <a:r>
              <a:rPr lang="en-US" sz="3600" b="1" smtClean="0"/>
              <a:t>, grows in a geometric ratio</a:t>
            </a:r>
          </a:p>
          <a:p>
            <a:pPr eaLnBrk="1" hangingPunct="1">
              <a:lnSpc>
                <a:spcPct val="40000"/>
              </a:lnSpc>
              <a:buFontTx/>
              <a:buNone/>
            </a:pPr>
            <a:endParaRPr lang="en-US" sz="3600" b="1" smtClean="0"/>
          </a:p>
          <a:p>
            <a:pPr eaLnBrk="1" hangingPunct="1"/>
            <a:r>
              <a:rPr lang="en-US" sz="3600" b="1" smtClean="0"/>
              <a:t>population, if unchecked, the human population will double every 25 years because of </a:t>
            </a:r>
            <a:r>
              <a:rPr lang="en-US" sz="3600" b="1" i="1" smtClean="0"/>
              <a:t>geometric</a:t>
            </a:r>
            <a:r>
              <a:rPr lang="en-US" sz="3600" b="1" smtClean="0"/>
              <a:t> </a:t>
            </a:r>
            <a:r>
              <a:rPr lang="en-US" sz="3600" b="1" i="1" smtClean="0"/>
              <a:t>progression</a:t>
            </a:r>
          </a:p>
          <a:p>
            <a:pPr eaLnBrk="1" hangingPunct="1">
              <a:lnSpc>
                <a:spcPct val="10000"/>
              </a:lnSpc>
              <a:buFontTx/>
              <a:buNone/>
            </a:pPr>
            <a:endParaRPr lang="en-US" sz="3600" b="1" smtClean="0"/>
          </a:p>
          <a:p>
            <a:pPr lvl="2" eaLnBrk="1" hangingPunct="1"/>
            <a:r>
              <a:rPr lang="en-US" sz="3600" b="1" smtClean="0"/>
              <a:t>1, 2, 4, 8, 16, 32, 64. . . .</a:t>
            </a:r>
          </a:p>
        </p:txBody>
      </p:sp>
      <p:sp>
        <p:nvSpPr>
          <p:cNvPr id="147458" name="Rectangle 7"/>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7" name="Rectangle 3"/>
          <p:cNvSpPr>
            <a:spLocks noGrp="1" noChangeArrowheads="1"/>
          </p:cNvSpPr>
          <p:nvPr>
            <p:ph type="body" idx="1"/>
          </p:nvPr>
        </p:nvSpPr>
        <p:spPr>
          <a:xfrm>
            <a:off x="900114" y="2114550"/>
            <a:ext cx="7329487" cy="4114800"/>
          </a:xfrm>
        </p:spPr>
        <p:txBody>
          <a:bodyPr/>
          <a:lstStyle/>
          <a:p>
            <a:pPr marL="457200" indent="-457200" eaLnBrk="1" hangingPunct="1"/>
            <a:r>
              <a:rPr lang="en-US" sz="5400" b="1" smtClean="0"/>
              <a:t>Arithmatic</a:t>
            </a:r>
            <a:r>
              <a:rPr lang="en-US" sz="5400" smtClean="0"/>
              <a:t/>
            </a:r>
            <a:br>
              <a:rPr lang="en-US" sz="5400" smtClean="0"/>
            </a:br>
            <a:r>
              <a:rPr lang="en-US" smtClean="0"/>
              <a:t>(+2) 	2 -- 4 -- 6 -- 8 -- 10 -- 12 -- </a:t>
            </a:r>
            <a:r>
              <a:rPr lang="en-US" i="1" smtClean="0"/>
              <a:t>n</a:t>
            </a:r>
            <a:r>
              <a:rPr lang="en-US" smtClean="0"/>
              <a:t/>
            </a:r>
            <a:br>
              <a:rPr lang="en-US" smtClean="0"/>
            </a:br>
            <a:endParaRPr lang="en-US" smtClean="0"/>
          </a:p>
          <a:p>
            <a:pPr marL="457200" indent="-457200" eaLnBrk="1" hangingPunct="1"/>
            <a:r>
              <a:rPr lang="en-US" sz="6000" b="1" smtClean="0"/>
              <a:t>Geometric</a:t>
            </a:r>
            <a:r>
              <a:rPr lang="en-US" sz="6000" smtClean="0"/>
              <a:t/>
            </a:r>
            <a:br>
              <a:rPr lang="en-US" sz="6000" smtClean="0"/>
            </a:br>
            <a:r>
              <a:rPr lang="en-US" smtClean="0"/>
              <a:t/>
            </a:r>
            <a:br>
              <a:rPr lang="en-US" smtClean="0"/>
            </a:br>
            <a:r>
              <a:rPr lang="en-US" smtClean="0"/>
              <a:t>(X 2)	2 -- 4 -- 8 -- 16 -- 32 -- 64 -- </a:t>
            </a:r>
            <a:r>
              <a:rPr lang="en-US" i="1" smtClean="0"/>
              <a:t>n</a:t>
            </a:r>
            <a:endParaRPr lang="en-US" smtClean="0"/>
          </a:p>
        </p:txBody>
      </p:sp>
      <p:sp>
        <p:nvSpPr>
          <p:cNvPr id="148482" name="Rectangle 5"/>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87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87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Grp="1" noChangeArrowheads="1"/>
          </p:cNvSpPr>
          <p:nvPr>
            <p:ph type="body" idx="1"/>
          </p:nvPr>
        </p:nvSpPr>
        <p:spPr>
          <a:xfrm>
            <a:off x="900114" y="2220913"/>
            <a:ext cx="7329487" cy="4056062"/>
          </a:xfrm>
        </p:spPr>
        <p:txBody>
          <a:bodyPr>
            <a:spAutoFit/>
          </a:bodyPr>
          <a:lstStyle/>
          <a:p>
            <a:pPr algn="ctr" eaLnBrk="1" hangingPunct="1">
              <a:buFontTx/>
              <a:buNone/>
            </a:pPr>
            <a:r>
              <a:rPr lang="en-US" smtClean="0"/>
              <a:t/>
            </a:r>
            <a:br>
              <a:rPr lang="en-US" smtClean="0"/>
            </a:br>
            <a:r>
              <a:rPr lang="en-US" sz="4400" b="1" smtClean="0"/>
              <a:t>Potential exponential increase of populations =</a:t>
            </a:r>
          </a:p>
          <a:p>
            <a:pPr algn="ctr" eaLnBrk="1" hangingPunct="1">
              <a:lnSpc>
                <a:spcPct val="140000"/>
              </a:lnSpc>
              <a:buFontTx/>
              <a:buNone/>
            </a:pPr>
            <a:r>
              <a:rPr lang="en-US" sz="4400" b="1" smtClean="0"/>
              <a:t>  “superfecundity”</a:t>
            </a:r>
          </a:p>
          <a:p>
            <a:pPr eaLnBrk="1" hangingPunct="1">
              <a:buFontTx/>
              <a:buNone/>
            </a:pPr>
            <a:endParaRPr lang="en-US" b="1" i="1" smtClean="0"/>
          </a:p>
          <a:p>
            <a:pPr algn="ctr" eaLnBrk="1" hangingPunct="1">
              <a:buFontTx/>
              <a:buNone/>
            </a:pPr>
            <a:r>
              <a:rPr lang="en-US" sz="2400" smtClean="0"/>
              <a:t>(</a:t>
            </a:r>
            <a:r>
              <a:rPr lang="en-US" sz="2400" smtClean="0">
                <a:hlinkClick r:id="rId3"/>
              </a:rPr>
              <a:t>Thomas Malthus</a:t>
            </a:r>
            <a:r>
              <a:rPr lang="en-US" sz="2400" smtClean="0"/>
              <a:t>, 1798 and others)</a:t>
            </a:r>
          </a:p>
        </p:txBody>
      </p:sp>
      <p:sp>
        <p:nvSpPr>
          <p:cNvPr id="149506" name="Rectangle 5"/>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1554" name="Text Box 3"/>
          <p:cNvSpPr txBox="1">
            <a:spLocks noChangeArrowheads="1"/>
          </p:cNvSpPr>
          <p:nvPr/>
        </p:nvSpPr>
        <p:spPr bwMode="auto">
          <a:xfrm>
            <a:off x="3415768" y="5867401"/>
            <a:ext cx="2539478" cy="553998"/>
          </a:xfrm>
          <a:prstGeom prst="rect">
            <a:avLst/>
          </a:prstGeom>
          <a:noFill/>
          <a:ln w="9525">
            <a:noFill/>
            <a:miter lim="800000"/>
            <a:headEnd/>
            <a:tailEnd/>
          </a:ln>
        </p:spPr>
        <p:txBody>
          <a:bodyPr wrap="none">
            <a:spAutoFit/>
          </a:bodyPr>
          <a:lstStyle/>
          <a:p>
            <a:pPr algn="ctr">
              <a:lnSpc>
                <a:spcPct val="150000"/>
              </a:lnSpc>
            </a:pPr>
            <a:r>
              <a:rPr lang="en-US" sz="2000" b="1">
                <a:solidFill>
                  <a:schemeClr val="tx2"/>
                </a:solidFill>
              </a:rPr>
              <a:t>Thomas Malthus</a:t>
            </a:r>
          </a:p>
        </p:txBody>
      </p:sp>
      <p:sp>
        <p:nvSpPr>
          <p:cNvPr id="151556" name="Text Box 1029"/>
          <p:cNvSpPr txBox="1">
            <a:spLocks noChangeArrowheads="1"/>
          </p:cNvSpPr>
          <p:nvPr/>
        </p:nvSpPr>
        <p:spPr bwMode="auto">
          <a:xfrm>
            <a:off x="3161730" y="6248400"/>
            <a:ext cx="2895152" cy="335156"/>
          </a:xfrm>
          <a:prstGeom prst="rect">
            <a:avLst/>
          </a:prstGeom>
          <a:noFill/>
          <a:ln w="9525">
            <a:noFill/>
            <a:miter lim="800000"/>
            <a:headEnd/>
            <a:tailEnd/>
          </a:ln>
        </p:spPr>
        <p:txBody>
          <a:bodyPr wrap="none">
            <a:spAutoFit/>
          </a:bodyPr>
          <a:lstStyle/>
          <a:p>
            <a:pPr algn="ctr">
              <a:lnSpc>
                <a:spcPct val="150000"/>
              </a:lnSpc>
            </a:pPr>
            <a:r>
              <a:rPr lang="en-US" sz="1200" i="1" dirty="0">
                <a:solidFill>
                  <a:schemeClr val="bg1"/>
                </a:solidFill>
                <a:latin typeface="Arial" charset="0"/>
                <a:cs typeface="Arial" charset="0"/>
              </a:rPr>
              <a:t>Understanding Humans, </a:t>
            </a:r>
            <a:r>
              <a:rPr lang="en-US" sz="1200" i="1" dirty="0" smtClean="0">
                <a:solidFill>
                  <a:schemeClr val="bg1"/>
                </a:solidFill>
                <a:latin typeface="Arial" charset="0"/>
                <a:cs typeface="Arial" charset="0"/>
              </a:rPr>
              <a:t>11th </a:t>
            </a:r>
            <a:r>
              <a:rPr lang="en-US" sz="1200" i="1" dirty="0">
                <a:solidFill>
                  <a:schemeClr val="bg1"/>
                </a:solidFill>
                <a:latin typeface="Arial" charset="0"/>
                <a:cs typeface="Arial" charset="0"/>
              </a:rPr>
              <a:t>ed</a:t>
            </a:r>
            <a:r>
              <a:rPr lang="en-US" sz="1200" dirty="0">
                <a:solidFill>
                  <a:schemeClr val="bg1"/>
                </a:solidFill>
                <a:latin typeface="Arial" charset="0"/>
                <a:cs typeface="Arial" charset="0"/>
              </a:rPr>
              <a:t>., p.  </a:t>
            </a:r>
            <a:r>
              <a:rPr lang="en-US" sz="1200" dirty="0" smtClean="0">
                <a:solidFill>
                  <a:schemeClr val="bg1"/>
                </a:solidFill>
                <a:latin typeface="Arial" charset="0"/>
                <a:cs typeface="Arial" charset="0"/>
              </a:rPr>
              <a:t>24</a:t>
            </a:r>
            <a:endParaRPr lang="en-US" sz="1200" dirty="0">
              <a:solidFill>
                <a:schemeClr val="bg1"/>
              </a:solidFill>
              <a:latin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7044"/>
            <a:ext cx="8229600" cy="4258102"/>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53602" name="Picture 3" descr="05_23"/>
          <p:cNvPicPr>
            <a:picLocks noChangeAspect="1" noChangeArrowheads="1"/>
          </p:cNvPicPr>
          <p:nvPr/>
        </p:nvPicPr>
        <p:blipFill>
          <a:blip r:embed="rId3" cstate="print"/>
          <a:srcRect/>
          <a:stretch>
            <a:fillRect/>
          </a:stretch>
        </p:blipFill>
        <p:spPr bwMode="auto">
          <a:xfrm>
            <a:off x="1882776" y="228600"/>
            <a:ext cx="5432425"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a:gsLst>
              <a:gs pos="0">
                <a:schemeClr val="accent1">
                  <a:shade val="30000"/>
                  <a:satMod val="115000"/>
                  <a:alpha val="0"/>
                </a:schemeClr>
              </a:gs>
              <a:gs pos="50000">
                <a:schemeClr val="accent1">
                  <a:shade val="67500"/>
                  <a:satMod val="115000"/>
                  <a:alpha val="0"/>
                </a:schemeClr>
              </a:gs>
              <a:gs pos="100000">
                <a:srgbClr val="C00000">
                  <a:alpha val="49000"/>
                </a:srgbClr>
              </a:gs>
            </a:gsLst>
            <a:lin ang="5400000" scaled="0"/>
          </a:gradFill>
          <a:ln w="9525">
            <a:noFill/>
            <a:miter lim="800000"/>
            <a:headEnd/>
            <a:tailEnd/>
          </a:ln>
        </p:spPr>
        <p:txBody>
          <a:bodyPr anchor="ctr"/>
          <a:lstStyle/>
          <a:p>
            <a:pPr algn="ctr">
              <a:lnSpc>
                <a:spcPct val="140000"/>
              </a:lnSpc>
              <a:defRPr/>
            </a:pPr>
            <a:endParaRPr lang="en-US" sz="3200" b="1" dirty="0">
              <a:solidFill>
                <a:srgbClr val="FFFFFF"/>
              </a:solidFill>
              <a:latin typeface="Arial" charset="0"/>
            </a:endParaRPr>
          </a:p>
          <a:p>
            <a:pPr algn="ctr">
              <a:lnSpc>
                <a:spcPct val="140000"/>
              </a:lnSpc>
              <a:defRPr/>
            </a:pPr>
            <a:r>
              <a:rPr lang="en-US" sz="3200" b="1" dirty="0">
                <a:solidFill>
                  <a:srgbClr val="FFFFFF"/>
                </a:solidFill>
                <a:latin typeface="Arial" charset="0"/>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941" y="457200"/>
            <a:ext cx="4420859" cy="5943600"/>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55650" name="Picture 3"/>
          <p:cNvPicPr>
            <a:picLocks noChangeAspect="1" noChangeArrowheads="1"/>
          </p:cNvPicPr>
          <p:nvPr/>
        </p:nvPicPr>
        <p:blipFill>
          <a:blip r:embed="rId3" cstate="print"/>
          <a:srcRect/>
          <a:stretch>
            <a:fillRect/>
          </a:stretch>
        </p:blipFill>
        <p:spPr bwMode="auto">
          <a:xfrm>
            <a:off x="914401" y="685802"/>
            <a:ext cx="7313613" cy="5484813"/>
          </a:xfrm>
          <a:prstGeom prst="rect">
            <a:avLst/>
          </a:prstGeom>
          <a:noFill/>
          <a:ln w="9525">
            <a:noFill/>
            <a:miter lim="800000"/>
            <a:headEnd/>
            <a:tailEnd/>
          </a:ln>
        </p:spPr>
      </p:pic>
      <p:sp>
        <p:nvSpPr>
          <p:cNvPr id="155651" name="Text Box 4"/>
          <p:cNvSpPr txBox="1">
            <a:spLocks noChangeArrowheads="1"/>
          </p:cNvSpPr>
          <p:nvPr/>
        </p:nvSpPr>
        <p:spPr bwMode="auto">
          <a:xfrm>
            <a:off x="2553797" y="6578601"/>
            <a:ext cx="3995133" cy="276999"/>
          </a:xfrm>
          <a:prstGeom prst="rect">
            <a:avLst/>
          </a:prstGeom>
          <a:noFill/>
          <a:ln w="9525">
            <a:noFill/>
            <a:miter lim="800000"/>
            <a:headEnd/>
            <a:tailEnd/>
          </a:ln>
        </p:spPr>
        <p:txBody>
          <a:bodyPr wrap="none">
            <a:spAutoFit/>
          </a:bodyPr>
          <a:lstStyle/>
          <a:p>
            <a:pPr algn="ctr"/>
            <a:r>
              <a:rPr lang="en-US" sz="1200">
                <a:hlinkClick r:id="rId4"/>
              </a:rPr>
              <a:t>http://news.bbc.co.uk/2/hi/europe/6287228.stm</a:t>
            </a:r>
            <a:endParaRPr lang="en-US" sz="120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57698" name="Picture 1026" descr="05_24"/>
          <p:cNvPicPr>
            <a:picLocks noChangeAspect="1" noChangeArrowheads="1"/>
          </p:cNvPicPr>
          <p:nvPr/>
        </p:nvPicPr>
        <p:blipFill>
          <a:blip r:embed="rId3" cstate="print"/>
          <a:srcRect/>
          <a:stretch>
            <a:fillRect/>
          </a:stretch>
        </p:blipFill>
        <p:spPr bwMode="auto">
          <a:xfrm>
            <a:off x="762000" y="1676402"/>
            <a:ext cx="7589838" cy="4119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59746" name="Picture 2" descr="05_25"/>
          <p:cNvPicPr>
            <a:picLocks noChangeAspect="1" noChangeArrowheads="1"/>
          </p:cNvPicPr>
          <p:nvPr/>
        </p:nvPicPr>
        <p:blipFill>
          <a:blip r:embed="rId3" cstate="print"/>
          <a:srcRect/>
          <a:stretch>
            <a:fillRect/>
          </a:stretch>
        </p:blipFill>
        <p:spPr bwMode="auto">
          <a:xfrm>
            <a:off x="792164" y="1792288"/>
            <a:ext cx="7589837" cy="40751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61794" name="Picture 4"/>
          <p:cNvPicPr>
            <a:picLocks noChangeAspect="1" noChangeArrowheads="1"/>
          </p:cNvPicPr>
          <p:nvPr/>
        </p:nvPicPr>
        <p:blipFill>
          <a:blip r:embed="rId3" cstate="print"/>
          <a:srcRect/>
          <a:stretch>
            <a:fillRect/>
          </a:stretch>
        </p:blipFill>
        <p:spPr bwMode="auto">
          <a:xfrm>
            <a:off x="792164" y="533402"/>
            <a:ext cx="7589837" cy="5692775"/>
          </a:xfrm>
          <a:prstGeom prst="rect">
            <a:avLst/>
          </a:prstGeom>
          <a:noFill/>
          <a:ln w="9525">
            <a:noFill/>
            <a:miter lim="800000"/>
            <a:headEnd/>
            <a:tailEnd/>
          </a:ln>
        </p:spPr>
      </p:pic>
      <p:sp>
        <p:nvSpPr>
          <p:cNvPr id="161795" name="Text Box 5"/>
          <p:cNvSpPr txBox="1">
            <a:spLocks noChangeArrowheads="1"/>
          </p:cNvSpPr>
          <p:nvPr/>
        </p:nvSpPr>
        <p:spPr bwMode="auto">
          <a:xfrm>
            <a:off x="1955800" y="6521452"/>
            <a:ext cx="5282408" cy="276999"/>
          </a:xfrm>
          <a:prstGeom prst="rect">
            <a:avLst/>
          </a:prstGeom>
          <a:noFill/>
          <a:ln w="9525">
            <a:noFill/>
            <a:miter lim="800000"/>
            <a:headEnd/>
            <a:tailEnd/>
          </a:ln>
        </p:spPr>
        <p:txBody>
          <a:bodyPr wrap="none">
            <a:spAutoFit/>
          </a:bodyPr>
          <a:lstStyle/>
          <a:p>
            <a:r>
              <a:rPr lang="en-US" sz="1200">
                <a:solidFill>
                  <a:schemeClr val="bg1"/>
                </a:solidFill>
                <a:hlinkClick r:id="rId4"/>
              </a:rPr>
              <a:t>www.dnr.state.mn.us/fwt/back_issues/september00/article3.html</a:t>
            </a:r>
            <a:endParaRPr lang="en-US" sz="1200">
              <a:solidFill>
                <a:schemeClr val="bg1"/>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1676915" y="6578601"/>
            <a:ext cx="5750485" cy="276999"/>
          </a:xfrm>
          <a:prstGeom prst="rect">
            <a:avLst/>
          </a:prstGeom>
          <a:noFill/>
          <a:ln w="9525">
            <a:noFill/>
            <a:miter lim="800000"/>
            <a:headEnd/>
            <a:tailEnd/>
          </a:ln>
        </p:spPr>
        <p:txBody>
          <a:bodyPr wrap="none">
            <a:spAutoFit/>
          </a:bodyPr>
          <a:lstStyle/>
          <a:p>
            <a:pPr algn="ctr"/>
            <a:r>
              <a:rPr lang="en-US" sz="1200">
                <a:solidFill>
                  <a:schemeClr val="tx2"/>
                </a:solidFill>
                <a:hlinkClick r:id="rId3"/>
              </a:rPr>
              <a:t>www.duluthsuperior.com/mld/duluthsuperior/news/local/14423504.htm</a:t>
            </a:r>
            <a:endParaRPr lang="en-US" sz="1200">
              <a:solidFill>
                <a:schemeClr val="tx2"/>
              </a:solidFill>
            </a:endParaRPr>
          </a:p>
        </p:txBody>
      </p:sp>
      <p:pic>
        <p:nvPicPr>
          <p:cNvPr id="163843" name="Picture 3"/>
          <p:cNvPicPr>
            <a:picLocks noChangeAspect="1" noChangeArrowheads="1"/>
          </p:cNvPicPr>
          <p:nvPr/>
        </p:nvPicPr>
        <p:blipFill>
          <a:blip r:embed="rId4" cstate="print"/>
          <a:srcRect/>
          <a:stretch>
            <a:fillRect/>
          </a:stretch>
        </p:blipFill>
        <p:spPr bwMode="auto">
          <a:xfrm>
            <a:off x="792164" y="576265"/>
            <a:ext cx="7589837" cy="5692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65890" name="Picture 3"/>
          <p:cNvPicPr>
            <a:picLocks noChangeAspect="1" noChangeArrowheads="1"/>
          </p:cNvPicPr>
          <p:nvPr/>
        </p:nvPicPr>
        <p:blipFill>
          <a:blip r:embed="rId3" cstate="print"/>
          <a:srcRect/>
          <a:stretch>
            <a:fillRect/>
          </a:stretch>
        </p:blipFill>
        <p:spPr bwMode="auto">
          <a:xfrm>
            <a:off x="792164" y="555627"/>
            <a:ext cx="7589837" cy="5692775"/>
          </a:xfrm>
          <a:prstGeom prst="rect">
            <a:avLst/>
          </a:prstGeom>
          <a:noFill/>
          <a:ln w="9525">
            <a:noFill/>
            <a:miter lim="800000"/>
            <a:headEnd/>
            <a:tailEnd/>
          </a:ln>
        </p:spPr>
      </p:pic>
      <p:sp>
        <p:nvSpPr>
          <p:cNvPr id="165891" name="Text Box 4"/>
          <p:cNvSpPr txBox="1">
            <a:spLocks noChangeArrowheads="1"/>
          </p:cNvSpPr>
          <p:nvPr/>
        </p:nvSpPr>
        <p:spPr bwMode="auto">
          <a:xfrm>
            <a:off x="4640788" y="2209801"/>
            <a:ext cx="1664238" cy="461665"/>
          </a:xfrm>
          <a:prstGeom prst="rect">
            <a:avLst/>
          </a:prstGeom>
          <a:noFill/>
          <a:ln w="9525">
            <a:noFill/>
            <a:miter lim="800000"/>
            <a:headEnd/>
            <a:tailEnd/>
          </a:ln>
        </p:spPr>
        <p:txBody>
          <a:bodyPr wrap="none">
            <a:spAutoFit/>
          </a:bodyPr>
          <a:lstStyle/>
          <a:p>
            <a:pPr algn="ctr">
              <a:lnSpc>
                <a:spcPct val="150000"/>
              </a:lnSpc>
            </a:pPr>
            <a:r>
              <a:rPr lang="en-US" b="1" baseline="30000"/>
              <a:t>02 July 2002</a:t>
            </a:r>
          </a:p>
        </p:txBody>
      </p:sp>
      <p:sp>
        <p:nvSpPr>
          <p:cNvPr id="165892" name="Text Box 5"/>
          <p:cNvSpPr txBox="1">
            <a:spLocks noChangeArrowheads="1"/>
          </p:cNvSpPr>
          <p:nvPr/>
        </p:nvSpPr>
        <p:spPr bwMode="auto">
          <a:xfrm>
            <a:off x="3489326" y="6381750"/>
            <a:ext cx="184731" cy="338554"/>
          </a:xfrm>
          <a:prstGeom prst="rect">
            <a:avLst/>
          </a:prstGeom>
          <a:noFill/>
          <a:ln w="9525">
            <a:noFill/>
            <a:miter lim="800000"/>
            <a:headEnd/>
            <a:tailEnd/>
          </a:ln>
        </p:spPr>
        <p:txBody>
          <a:bodyPr wrap="none">
            <a:spAutoFit/>
          </a:bodyPr>
          <a:lstStyle/>
          <a:p>
            <a:endParaRPr lang="en-US" sz="1600"/>
          </a:p>
        </p:txBody>
      </p:sp>
      <p:sp>
        <p:nvSpPr>
          <p:cNvPr id="165893" name="Text Box 7"/>
          <p:cNvSpPr txBox="1">
            <a:spLocks noChangeArrowheads="1"/>
          </p:cNvSpPr>
          <p:nvPr/>
        </p:nvSpPr>
        <p:spPr bwMode="auto">
          <a:xfrm>
            <a:off x="1524000" y="6553202"/>
            <a:ext cx="6156494" cy="276999"/>
          </a:xfrm>
          <a:prstGeom prst="rect">
            <a:avLst/>
          </a:prstGeom>
          <a:noFill/>
          <a:ln w="9525">
            <a:noFill/>
            <a:miter lim="800000"/>
            <a:headEnd/>
            <a:tailEnd/>
          </a:ln>
        </p:spPr>
        <p:txBody>
          <a:bodyPr wrap="none">
            <a:spAutoFit/>
          </a:bodyPr>
          <a:lstStyle/>
          <a:p>
            <a:r>
              <a:rPr lang="en-US" sz="1200">
                <a:solidFill>
                  <a:schemeClr val="bg1"/>
                </a:solidFill>
                <a:hlinkClick r:id="rId4"/>
              </a:rPr>
              <a:t>news.nationalgeographic.com/news/2002/07/0702_020702_snakehead.html</a:t>
            </a:r>
            <a:endParaRPr lang="en-US" sz="1200">
              <a:solidFill>
                <a:schemeClr val="bg1"/>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7938" name="Text Box 3"/>
          <p:cNvSpPr txBox="1">
            <a:spLocks noChangeArrowheads="1"/>
          </p:cNvSpPr>
          <p:nvPr/>
        </p:nvSpPr>
        <p:spPr bwMode="auto">
          <a:xfrm>
            <a:off x="1265089" y="6170614"/>
            <a:ext cx="6728125" cy="646331"/>
          </a:xfrm>
          <a:prstGeom prst="rect">
            <a:avLst/>
          </a:prstGeom>
          <a:noFill/>
          <a:ln w="9525">
            <a:noFill/>
            <a:miter lim="800000"/>
            <a:headEnd/>
            <a:tailEnd/>
          </a:ln>
        </p:spPr>
        <p:txBody>
          <a:bodyPr wrap="none">
            <a:spAutoFit/>
          </a:bodyPr>
          <a:lstStyle/>
          <a:p>
            <a:pPr algn="ctr">
              <a:lnSpc>
                <a:spcPct val="150000"/>
              </a:lnSpc>
            </a:pPr>
            <a:r>
              <a:rPr lang="en-US" b="1" i="1" baseline="30000"/>
              <a:t>Duluth News Tribune</a:t>
            </a:r>
            <a:r>
              <a:rPr lang="en-US" b="1" baseline="30000"/>
              <a:t>,</a:t>
            </a:r>
            <a:r>
              <a:rPr lang="en-US" b="1"/>
              <a:t> </a:t>
            </a:r>
            <a:r>
              <a:rPr lang="en-US" b="1" baseline="30000"/>
              <a:t>Thursday 19 September, 2002, 2A</a:t>
            </a:r>
          </a:p>
        </p:txBody>
      </p:sp>
      <p:pic>
        <p:nvPicPr>
          <p:cNvPr id="167939" name="Picture 7" descr="snakehead"/>
          <p:cNvPicPr>
            <a:picLocks noChangeAspect="1" noChangeArrowheads="1"/>
          </p:cNvPicPr>
          <p:nvPr/>
        </p:nvPicPr>
        <p:blipFill>
          <a:blip r:embed="rId3" cstate="print"/>
          <a:srcRect/>
          <a:stretch>
            <a:fillRect/>
          </a:stretch>
        </p:blipFill>
        <p:spPr bwMode="auto">
          <a:xfrm>
            <a:off x="5122864" y="533400"/>
            <a:ext cx="2573337" cy="5562600"/>
          </a:xfrm>
          <a:prstGeom prst="rect">
            <a:avLst/>
          </a:prstGeom>
          <a:noFill/>
          <a:ln w="9525">
            <a:noFill/>
            <a:miter lim="800000"/>
            <a:headEnd/>
            <a:tailEnd/>
          </a:ln>
        </p:spPr>
      </p:pic>
      <p:sp>
        <p:nvSpPr>
          <p:cNvPr id="167940" name="Text Box 8"/>
          <p:cNvSpPr txBox="1">
            <a:spLocks noChangeArrowheads="1"/>
          </p:cNvSpPr>
          <p:nvPr/>
        </p:nvSpPr>
        <p:spPr bwMode="auto">
          <a:xfrm>
            <a:off x="914400" y="2638426"/>
            <a:ext cx="3505200" cy="1569660"/>
          </a:xfrm>
          <a:prstGeom prst="rect">
            <a:avLst/>
          </a:prstGeom>
          <a:noFill/>
          <a:ln w="9525">
            <a:noFill/>
            <a:miter lim="800000"/>
            <a:headEnd/>
            <a:tailEnd/>
          </a:ln>
        </p:spPr>
        <p:txBody>
          <a:bodyPr>
            <a:spAutoFit/>
          </a:bodyPr>
          <a:lstStyle/>
          <a:p>
            <a:pPr algn="ctr"/>
            <a:r>
              <a:rPr lang="en-US" b="1">
                <a:solidFill>
                  <a:schemeClr val="tx2"/>
                </a:solidFill>
              </a:rPr>
              <a:t>In 2 years 2 snakeheads </a:t>
            </a:r>
          </a:p>
          <a:p>
            <a:pPr algn="ctr"/>
            <a:r>
              <a:rPr lang="en-US" b="1">
                <a:solidFill>
                  <a:schemeClr val="tx2"/>
                </a:solidFill>
              </a:rPr>
              <a:t>bred to 1000+ </a:t>
            </a:r>
            <a:br>
              <a:rPr lang="en-US" b="1">
                <a:solidFill>
                  <a:schemeClr val="tx2"/>
                </a:solidFill>
              </a:rPr>
            </a:br>
            <a:r>
              <a:rPr lang="en-US" b="1">
                <a:solidFill>
                  <a:schemeClr val="tx2"/>
                </a:solidFill>
              </a:rPr>
              <a:t>in a 4-acre pond</a:t>
            </a:r>
          </a:p>
        </p:txBody>
      </p:sp>
      <p:sp>
        <p:nvSpPr>
          <p:cNvPr id="167941" name="Oval 9"/>
          <p:cNvSpPr>
            <a:spLocks noChangeArrowheads="1"/>
          </p:cNvSpPr>
          <p:nvPr/>
        </p:nvSpPr>
        <p:spPr bwMode="auto">
          <a:xfrm>
            <a:off x="4572000" y="381000"/>
            <a:ext cx="2819400" cy="1600200"/>
          </a:xfrm>
          <a:prstGeom prst="ellipse">
            <a:avLst/>
          </a:prstGeom>
          <a:noFill/>
          <a:ln w="76200">
            <a:solidFill>
              <a:schemeClr val="folHlink"/>
            </a:solidFill>
            <a:round/>
            <a:headEnd/>
            <a:tailEnd/>
          </a:ln>
        </p:spPr>
        <p:txBody>
          <a:bodyPr wrap="none" anchor="ctr"/>
          <a:lstStyle/>
          <a:p>
            <a:pPr algn="ctr"/>
            <a:endParaRPr lang="en-US" sz="2000">
              <a:solidFill>
                <a:schemeClr val="folHlink"/>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9986" name="Picture 3" descr="snakehead"/>
          <p:cNvPicPr>
            <a:picLocks noChangeAspect="1" noChangeArrowheads="1"/>
          </p:cNvPicPr>
          <p:nvPr/>
        </p:nvPicPr>
        <p:blipFill>
          <a:blip r:embed="rId3" cstate="print"/>
          <a:srcRect/>
          <a:stretch>
            <a:fillRect/>
          </a:stretch>
        </p:blipFill>
        <p:spPr bwMode="auto">
          <a:xfrm>
            <a:off x="5205414" y="609600"/>
            <a:ext cx="2643187" cy="5715000"/>
          </a:xfrm>
          <a:prstGeom prst="rect">
            <a:avLst/>
          </a:prstGeom>
          <a:noFill/>
          <a:ln w="9525">
            <a:noFill/>
            <a:miter lim="800000"/>
            <a:headEnd/>
            <a:tailEnd/>
          </a:ln>
        </p:spPr>
      </p:pic>
      <p:sp>
        <p:nvSpPr>
          <p:cNvPr id="169987" name="Text Box 4"/>
          <p:cNvSpPr txBox="1">
            <a:spLocks noChangeArrowheads="1"/>
          </p:cNvSpPr>
          <p:nvPr/>
        </p:nvSpPr>
        <p:spPr bwMode="auto">
          <a:xfrm>
            <a:off x="914400" y="2638426"/>
            <a:ext cx="3505200" cy="1569660"/>
          </a:xfrm>
          <a:prstGeom prst="rect">
            <a:avLst/>
          </a:prstGeom>
          <a:noFill/>
          <a:ln w="9525">
            <a:noFill/>
            <a:miter lim="800000"/>
            <a:headEnd/>
            <a:tailEnd/>
          </a:ln>
        </p:spPr>
        <p:txBody>
          <a:bodyPr>
            <a:spAutoFit/>
          </a:bodyPr>
          <a:lstStyle/>
          <a:p>
            <a:pPr algn="ctr"/>
            <a:r>
              <a:rPr lang="en-US" b="1">
                <a:solidFill>
                  <a:schemeClr val="tx2"/>
                </a:solidFill>
              </a:rPr>
              <a:t>In 2 years 2 snakeheads </a:t>
            </a:r>
          </a:p>
          <a:p>
            <a:pPr algn="ctr"/>
            <a:r>
              <a:rPr lang="en-US" b="1">
                <a:solidFill>
                  <a:schemeClr val="tx2"/>
                </a:solidFill>
              </a:rPr>
              <a:t>bred to 1000+ </a:t>
            </a:r>
            <a:br>
              <a:rPr lang="en-US" b="1">
                <a:solidFill>
                  <a:schemeClr val="tx2"/>
                </a:solidFill>
              </a:rPr>
            </a:br>
            <a:r>
              <a:rPr lang="en-US" b="1">
                <a:solidFill>
                  <a:schemeClr val="tx2"/>
                </a:solidFill>
              </a:rPr>
              <a:t>in a 4-acre pond</a:t>
            </a:r>
          </a:p>
        </p:txBody>
      </p:sp>
      <p:pic>
        <p:nvPicPr>
          <p:cNvPr id="169988" name="Picture 5"/>
          <p:cNvPicPr>
            <a:picLocks noChangeAspect="1" noChangeArrowheads="1"/>
          </p:cNvPicPr>
          <p:nvPr/>
        </p:nvPicPr>
        <p:blipFill>
          <a:blip r:embed="rId4" cstate="print"/>
          <a:srcRect/>
          <a:stretch>
            <a:fillRect/>
          </a:stretch>
        </p:blipFill>
        <p:spPr bwMode="auto">
          <a:xfrm>
            <a:off x="914400" y="1466850"/>
            <a:ext cx="5562600" cy="4171950"/>
          </a:xfrm>
          <a:prstGeom prst="rect">
            <a:avLst/>
          </a:prstGeom>
          <a:noFill/>
          <a:ln w="9525">
            <a:noFill/>
            <a:miter lim="800000"/>
            <a:headEnd/>
            <a:tailEnd/>
          </a:ln>
        </p:spPr>
      </p:pic>
      <p:pic>
        <p:nvPicPr>
          <p:cNvPr id="169989" name="Picture 6"/>
          <p:cNvPicPr>
            <a:picLocks noChangeAspect="1" noChangeArrowheads="1"/>
          </p:cNvPicPr>
          <p:nvPr/>
        </p:nvPicPr>
        <p:blipFill>
          <a:blip r:embed="rId5" cstate="print"/>
          <a:srcRect/>
          <a:stretch>
            <a:fillRect/>
          </a:stretch>
        </p:blipFill>
        <p:spPr bwMode="auto">
          <a:xfrm>
            <a:off x="2990850" y="3081338"/>
            <a:ext cx="5238750" cy="3929062"/>
          </a:xfrm>
          <a:prstGeom prst="rect">
            <a:avLst/>
          </a:prstGeom>
          <a:noFill/>
          <a:ln w="9525">
            <a:noFill/>
            <a:miter lim="800000"/>
            <a:headEnd/>
            <a:tailEnd/>
          </a:ln>
        </p:spPr>
      </p:pic>
      <p:sp>
        <p:nvSpPr>
          <p:cNvPr id="169990" name="Text Box 7"/>
          <p:cNvSpPr txBox="1">
            <a:spLocks noChangeArrowheads="1"/>
          </p:cNvSpPr>
          <p:nvPr/>
        </p:nvSpPr>
        <p:spPr bwMode="auto">
          <a:xfrm>
            <a:off x="0" y="6400802"/>
            <a:ext cx="9144000" cy="646331"/>
          </a:xfrm>
          <a:prstGeom prst="rect">
            <a:avLst/>
          </a:prstGeom>
          <a:solidFill>
            <a:srgbClr val="000000"/>
          </a:solidFill>
          <a:ln w="9525">
            <a:noFill/>
            <a:miter lim="800000"/>
            <a:headEnd/>
            <a:tailEnd/>
          </a:ln>
        </p:spPr>
        <p:txBody>
          <a:bodyPr>
            <a:spAutoFit/>
          </a:bodyPr>
          <a:lstStyle/>
          <a:p>
            <a:pPr algn="ctr">
              <a:lnSpc>
                <a:spcPct val="150000"/>
              </a:lnSpc>
            </a:pPr>
            <a:r>
              <a:rPr lang="en-US" b="1" i="1" baseline="30000">
                <a:solidFill>
                  <a:schemeClr val="bg1"/>
                </a:solidFill>
              </a:rPr>
              <a:t>Duluth News Tribune</a:t>
            </a:r>
            <a:r>
              <a:rPr lang="en-US" b="1" baseline="30000">
                <a:solidFill>
                  <a:schemeClr val="bg1"/>
                </a:solidFill>
              </a:rPr>
              <a:t>,</a:t>
            </a:r>
            <a:r>
              <a:rPr lang="en-US" b="1">
                <a:solidFill>
                  <a:schemeClr val="bg1"/>
                </a:solidFill>
              </a:rPr>
              <a:t> </a:t>
            </a:r>
            <a:r>
              <a:rPr lang="en-US" b="1" baseline="30000">
                <a:solidFill>
                  <a:schemeClr val="bg1"/>
                </a:solidFill>
              </a:rPr>
              <a:t>Thursday 14 October, 2004</a:t>
            </a:r>
          </a:p>
        </p:txBody>
      </p:sp>
      <p:sp>
        <p:nvSpPr>
          <p:cNvPr id="169991" name="Text Box 8"/>
          <p:cNvSpPr txBox="1">
            <a:spLocks noChangeArrowheads="1"/>
          </p:cNvSpPr>
          <p:nvPr/>
        </p:nvSpPr>
        <p:spPr bwMode="auto">
          <a:xfrm>
            <a:off x="4938714" y="2228851"/>
            <a:ext cx="1090363" cy="461665"/>
          </a:xfrm>
          <a:prstGeom prst="rect">
            <a:avLst/>
          </a:prstGeom>
          <a:noFill/>
          <a:ln w="9525">
            <a:noFill/>
            <a:miter lim="800000"/>
            <a:headEnd/>
            <a:tailEnd/>
          </a:ln>
        </p:spPr>
        <p:txBody>
          <a:bodyPr wrap="none">
            <a:spAutoFit/>
          </a:bodyPr>
          <a:lstStyle/>
          <a:p>
            <a:r>
              <a:rPr lang="en-US" b="1"/>
              <a:t>p. 2D</a:t>
            </a:r>
          </a:p>
        </p:txBody>
      </p:sp>
      <p:sp>
        <p:nvSpPr>
          <p:cNvPr id="169992" name="Text Box 9"/>
          <p:cNvSpPr txBox="1">
            <a:spLocks noChangeArrowheads="1"/>
          </p:cNvSpPr>
          <p:nvPr/>
        </p:nvSpPr>
        <p:spPr bwMode="auto">
          <a:xfrm>
            <a:off x="6767514" y="3581401"/>
            <a:ext cx="1090363" cy="461665"/>
          </a:xfrm>
          <a:prstGeom prst="rect">
            <a:avLst/>
          </a:prstGeom>
          <a:noFill/>
          <a:ln w="9525">
            <a:noFill/>
            <a:miter lim="800000"/>
            <a:headEnd/>
            <a:tailEnd/>
          </a:ln>
        </p:spPr>
        <p:txBody>
          <a:bodyPr wrap="none">
            <a:spAutoFit/>
          </a:bodyPr>
          <a:lstStyle/>
          <a:p>
            <a:r>
              <a:rPr lang="en-US" b="1"/>
              <a:t>p. 5D</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3"/>
          <p:cNvSpPr>
            <a:spLocks noGrp="1" noChangeArrowheads="1"/>
          </p:cNvSpPr>
          <p:nvPr>
            <p:ph type="body" idx="1"/>
          </p:nvPr>
        </p:nvSpPr>
        <p:spPr>
          <a:xfrm>
            <a:off x="900114" y="1544638"/>
            <a:ext cx="7329487" cy="4598182"/>
          </a:xfrm>
        </p:spPr>
        <p:txBody>
          <a:bodyPr>
            <a:spAutoFit/>
          </a:bodyPr>
          <a:lstStyle/>
          <a:p>
            <a:pPr marL="457200" indent="-457200" eaLnBrk="1" hangingPunct="1"/>
            <a:r>
              <a:rPr lang="en-US" sz="4800" b="1" smtClean="0"/>
              <a:t>Observation 2</a:t>
            </a:r>
            <a:r>
              <a:rPr lang="en-US" sz="4800" smtClean="0"/>
              <a:t/>
            </a:r>
            <a:br>
              <a:rPr lang="en-US" sz="4800" smtClean="0"/>
            </a:br>
            <a:r>
              <a:rPr lang="en-US" sz="3600" smtClean="0"/>
              <a:t/>
            </a:r>
            <a:br>
              <a:rPr lang="en-US" sz="3600" smtClean="0"/>
            </a:br>
            <a:r>
              <a:rPr lang="en-US" sz="3600" b="1" smtClean="0"/>
              <a:t>But under field conditions, although fluctuations occur frequently, the size of a population remains </a:t>
            </a:r>
            <a:r>
              <a:rPr lang="en-US" sz="3600" b="1" i="1" smtClean="0"/>
              <a:t>remarkable constant</a:t>
            </a:r>
            <a:r>
              <a:rPr lang="en-US" sz="3600" b="1" smtClean="0"/>
              <a:t> over long periods of time</a:t>
            </a:r>
            <a:endParaRPr lang="en-US" sz="4000" b="1" smtClean="0"/>
          </a:p>
          <a:p>
            <a:pPr marL="457200" indent="-457200" algn="ctr" eaLnBrk="1" hangingPunct="1">
              <a:buFontTx/>
              <a:buNone/>
            </a:pPr>
            <a:r>
              <a:rPr lang="en-US" sz="2400" smtClean="0"/>
              <a:t>(Source: Universal observations)</a:t>
            </a:r>
          </a:p>
        </p:txBody>
      </p:sp>
      <p:sp>
        <p:nvSpPr>
          <p:cNvPr id="172034" name="Rectangle 5"/>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73058" name="Picture 3"/>
          <p:cNvPicPr>
            <a:picLocks noChangeAspect="1" noChangeArrowheads="1"/>
          </p:cNvPicPr>
          <p:nvPr/>
        </p:nvPicPr>
        <p:blipFill>
          <a:blip r:embed="rId3" cstate="print"/>
          <a:srcRect/>
          <a:stretch>
            <a:fillRect/>
          </a:stretch>
        </p:blipFill>
        <p:spPr bwMode="auto">
          <a:xfrm>
            <a:off x="792164" y="708025"/>
            <a:ext cx="7589837" cy="5464175"/>
          </a:xfrm>
          <a:prstGeom prst="rect">
            <a:avLst/>
          </a:prstGeom>
          <a:noFill/>
          <a:ln w="9525">
            <a:noFill/>
            <a:miter lim="800000"/>
            <a:headEnd/>
            <a:tailEnd/>
          </a:ln>
        </p:spPr>
      </p:pic>
      <p:sp>
        <p:nvSpPr>
          <p:cNvPr id="173059" name="Text Box 4"/>
          <p:cNvSpPr txBox="1">
            <a:spLocks noChangeArrowheads="1"/>
          </p:cNvSpPr>
          <p:nvPr/>
        </p:nvSpPr>
        <p:spPr bwMode="auto">
          <a:xfrm>
            <a:off x="2520950" y="6553202"/>
            <a:ext cx="4107984" cy="276999"/>
          </a:xfrm>
          <a:prstGeom prst="rect">
            <a:avLst/>
          </a:prstGeom>
          <a:noFill/>
          <a:ln w="9525">
            <a:noFill/>
            <a:miter lim="800000"/>
            <a:headEnd/>
            <a:tailEnd/>
          </a:ln>
        </p:spPr>
        <p:txBody>
          <a:bodyPr wrap="none">
            <a:spAutoFit/>
          </a:bodyPr>
          <a:lstStyle/>
          <a:p>
            <a:r>
              <a:rPr lang="en-US" sz="1200">
                <a:solidFill>
                  <a:schemeClr val="bg1"/>
                </a:solidFill>
                <a:hlinkClick r:id="rId4"/>
              </a:rPr>
              <a:t>ublib.buffalo.edu/libraries/projects/cases/Isle.html</a:t>
            </a:r>
            <a:endParaRPr lang="en-US" sz="1200">
              <a:solidFill>
                <a:schemeClr val="bg1"/>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3"/>
          <p:cNvSpPr>
            <a:spLocks noGrp="1" noChangeArrowheads="1"/>
          </p:cNvSpPr>
          <p:nvPr>
            <p:ph type="body" idx="1"/>
          </p:nvPr>
        </p:nvSpPr>
        <p:spPr>
          <a:xfrm>
            <a:off x="1066800" y="1981202"/>
            <a:ext cx="7010400" cy="1579563"/>
          </a:xfrm>
        </p:spPr>
        <p:txBody>
          <a:bodyPr/>
          <a:lstStyle/>
          <a:p>
            <a:pPr algn="ctr" eaLnBrk="1" hangingPunct="1">
              <a:buFontTx/>
              <a:buNone/>
            </a:pPr>
            <a:r>
              <a:rPr lang="en-US" sz="5400" b="1" smtClean="0"/>
              <a:t>Charles Darwin</a:t>
            </a:r>
            <a:endParaRPr lang="en-US" smtClean="0"/>
          </a:p>
          <a:p>
            <a:pPr algn="ctr" eaLnBrk="1" hangingPunct="1">
              <a:buFontTx/>
              <a:buNone/>
            </a:pPr>
            <a:r>
              <a:rPr lang="en-US" sz="2800" smtClean="0"/>
              <a:t>(1809 - 1882)</a:t>
            </a:r>
            <a:endParaRPr lang="en-US" i="1" smtClean="0"/>
          </a:p>
        </p:txBody>
      </p:sp>
      <p:sp>
        <p:nvSpPr>
          <p:cNvPr id="468996" name="Text Box 4"/>
          <p:cNvSpPr txBox="1">
            <a:spLocks noChangeArrowheads="1"/>
          </p:cNvSpPr>
          <p:nvPr/>
        </p:nvSpPr>
        <p:spPr bwMode="auto">
          <a:xfrm>
            <a:off x="990600" y="3954464"/>
            <a:ext cx="7315200" cy="1027974"/>
          </a:xfrm>
          <a:prstGeom prst="rect">
            <a:avLst/>
          </a:prstGeom>
          <a:noFill/>
          <a:ln w="9525">
            <a:noFill/>
            <a:miter lim="800000"/>
            <a:headEnd/>
            <a:tailEnd/>
          </a:ln>
        </p:spPr>
        <p:txBody>
          <a:bodyPr>
            <a:spAutoFit/>
          </a:bodyPr>
          <a:lstStyle/>
          <a:p>
            <a:pPr marL="342900" indent="-342900" algn="ctr" eaLnBrk="0" hangingPunct="0">
              <a:spcBef>
                <a:spcPct val="20000"/>
              </a:spcBef>
              <a:buClr>
                <a:schemeClr val="hlink"/>
              </a:buClr>
              <a:buFontTx/>
              <a:buChar char="•"/>
              <a:tabLst>
                <a:tab pos="1143000" algn="l"/>
              </a:tabLst>
            </a:pPr>
            <a:r>
              <a:rPr kumimoji="1" lang="en-US" sz="3200" b="1" i="1"/>
              <a:t>Origin of Species</a:t>
            </a:r>
          </a:p>
          <a:p>
            <a:pPr marL="342900" indent="-342900" algn="ctr" eaLnBrk="0" hangingPunct="0">
              <a:spcBef>
                <a:spcPct val="20000"/>
              </a:spcBef>
              <a:buClr>
                <a:schemeClr val="hlink"/>
              </a:buClr>
              <a:tabLst>
                <a:tab pos="1143000" algn="l"/>
              </a:tabLst>
            </a:pPr>
            <a:r>
              <a:rPr kumimoji="1" lang="en-US"/>
              <a:t>1859</a:t>
            </a:r>
            <a:endParaRPr lang="en-US" sz="1600"/>
          </a:p>
        </p:txBody>
      </p:sp>
      <p:sp>
        <p:nvSpPr>
          <p:cNvPr id="468997" name="Text Box 5"/>
          <p:cNvSpPr txBox="1">
            <a:spLocks noChangeArrowheads="1"/>
          </p:cNvSpPr>
          <p:nvPr/>
        </p:nvSpPr>
        <p:spPr bwMode="auto">
          <a:xfrm>
            <a:off x="990600" y="5380039"/>
            <a:ext cx="7315200" cy="1027974"/>
          </a:xfrm>
          <a:prstGeom prst="rect">
            <a:avLst/>
          </a:prstGeom>
          <a:noFill/>
          <a:ln w="9525">
            <a:noFill/>
            <a:miter lim="800000"/>
            <a:headEnd/>
            <a:tailEnd/>
          </a:ln>
        </p:spPr>
        <p:txBody>
          <a:bodyPr>
            <a:spAutoFit/>
          </a:bodyPr>
          <a:lstStyle/>
          <a:p>
            <a:pPr marL="342900" indent="-342900" algn="ctr" eaLnBrk="0" hangingPunct="0">
              <a:spcBef>
                <a:spcPct val="20000"/>
              </a:spcBef>
              <a:buClr>
                <a:schemeClr val="hlink"/>
              </a:buClr>
              <a:buFontTx/>
              <a:buChar char="•"/>
            </a:pPr>
            <a:r>
              <a:rPr kumimoji="1" lang="en-US" sz="3200" b="1" i="1"/>
              <a:t>Descent of Man</a:t>
            </a:r>
            <a:endParaRPr kumimoji="1" lang="en-US"/>
          </a:p>
          <a:p>
            <a:pPr marL="342900" indent="-342900" algn="ctr" eaLnBrk="0" hangingPunct="0">
              <a:spcBef>
                <a:spcPct val="20000"/>
              </a:spcBef>
              <a:buClr>
                <a:schemeClr val="hlink"/>
              </a:buClr>
            </a:pPr>
            <a:r>
              <a:rPr kumimoji="1" lang="en-US"/>
              <a:t>1871</a:t>
            </a:r>
            <a:endParaRPr lang="en-US" sz="2000"/>
          </a:p>
        </p:txBody>
      </p:sp>
      <p:sp>
        <p:nvSpPr>
          <p:cNvPr id="106500" name="Rectangle 6"/>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Important People / Works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89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8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autoUpdateAnimBg="0"/>
      <p:bldP spid="468997"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75106" name="Picture 4" descr="Isle_Royal000314A"/>
          <p:cNvPicPr>
            <a:picLocks noChangeAspect="1" noChangeArrowheads="1"/>
          </p:cNvPicPr>
          <p:nvPr/>
        </p:nvPicPr>
        <p:blipFill>
          <a:blip r:embed="rId3" cstate="print"/>
          <a:srcRect/>
          <a:stretch>
            <a:fillRect/>
          </a:stretch>
        </p:blipFill>
        <p:spPr bwMode="auto">
          <a:xfrm>
            <a:off x="792164" y="1627188"/>
            <a:ext cx="7589837" cy="3706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1896246" y="6580190"/>
            <a:ext cx="5316585" cy="276999"/>
          </a:xfrm>
          <a:prstGeom prst="rect">
            <a:avLst/>
          </a:prstGeom>
          <a:noFill/>
          <a:ln w="9525">
            <a:noFill/>
            <a:miter lim="800000"/>
            <a:headEnd/>
            <a:tailEnd/>
          </a:ln>
        </p:spPr>
        <p:txBody>
          <a:bodyPr wrap="none">
            <a:spAutoFit/>
          </a:bodyPr>
          <a:lstStyle/>
          <a:p>
            <a:pPr algn="ctr"/>
            <a:r>
              <a:rPr lang="en-US" sz="1200">
                <a:solidFill>
                  <a:schemeClr val="tx2"/>
                </a:solidFill>
                <a:latin typeface="Arial" charset="0"/>
                <a:hlinkClick r:id="rId3"/>
              </a:rPr>
              <a:t>http://www.duluthsuperior.com/mld/duluthsuperior/news/local/14064838.htm</a:t>
            </a:r>
            <a:endParaRPr lang="en-US" sz="1200">
              <a:solidFill>
                <a:schemeClr val="tx2"/>
              </a:solidFill>
              <a:latin typeface="Arial" charset="0"/>
            </a:endParaRPr>
          </a:p>
        </p:txBody>
      </p:sp>
      <p:pic>
        <p:nvPicPr>
          <p:cNvPr id="177155" name="Picture 3"/>
          <p:cNvPicPr>
            <a:picLocks noChangeAspect="1" noChangeArrowheads="1"/>
          </p:cNvPicPr>
          <p:nvPr/>
        </p:nvPicPr>
        <p:blipFill>
          <a:blip r:embed="rId4" cstate="print"/>
          <a:srcRect/>
          <a:stretch>
            <a:fillRect/>
          </a:stretch>
        </p:blipFill>
        <p:spPr bwMode="auto">
          <a:xfrm>
            <a:off x="792164" y="576265"/>
            <a:ext cx="7589837" cy="5692775"/>
          </a:xfrm>
          <a:prstGeom prst="rect">
            <a:avLst/>
          </a:prstGeom>
          <a:noFill/>
          <a:ln w="9525">
            <a:noFill/>
            <a:miter lim="800000"/>
            <a:headEnd/>
            <a:tailEnd/>
          </a:ln>
        </p:spPr>
      </p:pic>
      <p:pic>
        <p:nvPicPr>
          <p:cNvPr id="177156" name="Picture 4"/>
          <p:cNvPicPr>
            <a:picLocks noChangeAspect="1" noChangeArrowheads="1"/>
          </p:cNvPicPr>
          <p:nvPr/>
        </p:nvPicPr>
        <p:blipFill>
          <a:blip r:embed="rId5" cstate="print"/>
          <a:srcRect/>
          <a:stretch>
            <a:fillRect/>
          </a:stretch>
        </p:blipFill>
        <p:spPr bwMode="auto">
          <a:xfrm>
            <a:off x="5719763" y="352427"/>
            <a:ext cx="2933700" cy="517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2"/>
          <p:cNvSpPr txBox="1">
            <a:spLocks noChangeArrowheads="1"/>
          </p:cNvSpPr>
          <p:nvPr/>
        </p:nvSpPr>
        <p:spPr bwMode="auto">
          <a:xfrm>
            <a:off x="4279463" y="6527800"/>
            <a:ext cx="550151" cy="338554"/>
          </a:xfrm>
          <a:prstGeom prst="rect">
            <a:avLst/>
          </a:prstGeom>
          <a:noFill/>
          <a:ln w="9525">
            <a:noFill/>
            <a:miter lim="800000"/>
            <a:headEnd/>
            <a:tailEnd/>
          </a:ln>
        </p:spPr>
        <p:txBody>
          <a:bodyPr wrap="none">
            <a:spAutoFit/>
          </a:bodyPr>
          <a:lstStyle/>
          <a:p>
            <a:pPr algn="ctr"/>
            <a:r>
              <a:rPr lang="en-US" sz="1600">
                <a:solidFill>
                  <a:schemeClr val="bg1"/>
                </a:solidFill>
              </a:rPr>
              <a:t>xxx</a:t>
            </a:r>
          </a:p>
        </p:txBody>
      </p:sp>
      <p:sp>
        <p:nvSpPr>
          <p:cNvPr id="179202" name="Rectangle 3"/>
          <p:cNvSpPr>
            <a:spLocks noChangeArrowheads="1"/>
          </p:cNvSpPr>
          <p:nvPr/>
        </p:nvSpPr>
        <p:spPr bwMode="auto">
          <a:xfrm>
            <a:off x="914400" y="2515900"/>
            <a:ext cx="7315200" cy="3046988"/>
          </a:xfrm>
          <a:prstGeom prst="rect">
            <a:avLst/>
          </a:prstGeom>
          <a:noFill/>
          <a:ln w="28575">
            <a:noFill/>
            <a:miter lim="800000"/>
            <a:headEnd/>
            <a:tailEnd/>
          </a:ln>
        </p:spPr>
        <p:txBody>
          <a:bodyPr anchor="ctr">
            <a:spAutoFit/>
          </a:bodyPr>
          <a:lstStyle/>
          <a:p>
            <a:pPr algn="ctr"/>
            <a:r>
              <a:rPr lang="en-US" b="1">
                <a:solidFill>
                  <a:schemeClr val="tx2"/>
                </a:solidFill>
                <a:hlinkClick r:id="rId3"/>
              </a:rPr>
              <a:t>Isle Royale moose, wolf continue decline</a:t>
            </a:r>
            <a:endParaRPr lang="en-US" b="1">
              <a:solidFill>
                <a:schemeClr val="tx2"/>
              </a:solidFill>
            </a:endParaRPr>
          </a:p>
          <a:p>
            <a:pPr algn="ctr"/>
            <a:endParaRPr lang="en-US" b="1">
              <a:solidFill>
                <a:schemeClr val="tx2"/>
              </a:solidFill>
            </a:endParaRPr>
          </a:p>
          <a:p>
            <a:pPr algn="ctr"/>
            <a:endParaRPr lang="en-US" b="1">
              <a:solidFill>
                <a:schemeClr val="tx2"/>
              </a:solidFill>
            </a:endParaRPr>
          </a:p>
          <a:p>
            <a:pPr algn="ctr"/>
            <a:r>
              <a:rPr lang="en-US" b="1">
                <a:solidFill>
                  <a:schemeClr val="tx2"/>
                </a:solidFill>
              </a:rPr>
              <a:t>TREND CONTINUES: </a:t>
            </a:r>
            <a:r>
              <a:rPr lang="en-US">
                <a:solidFill>
                  <a:schemeClr val="tx2"/>
                </a:solidFill>
              </a:rPr>
              <a:t>The battle between predator and prey on Lake Superior’s largest island is turning out to be a lose-lose situation this winter as wolf and moose numbers continue a downward spiral. </a:t>
            </a:r>
          </a:p>
        </p:txBody>
      </p:sp>
      <p:pic>
        <p:nvPicPr>
          <p:cNvPr id="179203" name="Picture 4"/>
          <p:cNvPicPr>
            <a:picLocks noChangeAspect="1" noChangeArrowheads="1"/>
          </p:cNvPicPr>
          <p:nvPr/>
        </p:nvPicPr>
        <p:blipFill>
          <a:blip r:embed="rId4" cstate="print"/>
          <a:srcRect/>
          <a:stretch>
            <a:fillRect/>
          </a:stretch>
        </p:blipFill>
        <p:spPr bwMode="auto">
          <a:xfrm>
            <a:off x="2900363" y="1185865"/>
            <a:ext cx="3314700" cy="48577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2"/>
          <p:cNvSpPr txBox="1">
            <a:spLocks noChangeArrowheads="1"/>
          </p:cNvSpPr>
          <p:nvPr/>
        </p:nvSpPr>
        <p:spPr bwMode="auto">
          <a:xfrm>
            <a:off x="4279463" y="6527800"/>
            <a:ext cx="550151" cy="338554"/>
          </a:xfrm>
          <a:prstGeom prst="rect">
            <a:avLst/>
          </a:prstGeom>
          <a:noFill/>
          <a:ln w="9525">
            <a:noFill/>
            <a:miter lim="800000"/>
            <a:headEnd/>
            <a:tailEnd/>
          </a:ln>
        </p:spPr>
        <p:txBody>
          <a:bodyPr wrap="none">
            <a:spAutoFit/>
          </a:bodyPr>
          <a:lstStyle/>
          <a:p>
            <a:pPr algn="ctr"/>
            <a:r>
              <a:rPr lang="en-US" sz="1600"/>
              <a:t>xxx</a:t>
            </a:r>
          </a:p>
        </p:txBody>
      </p:sp>
      <p:sp>
        <p:nvSpPr>
          <p:cNvPr id="181250" name="Rectangle 3"/>
          <p:cNvSpPr>
            <a:spLocks noChangeArrowheads="1"/>
          </p:cNvSpPr>
          <p:nvPr/>
        </p:nvSpPr>
        <p:spPr bwMode="auto">
          <a:xfrm>
            <a:off x="900114" y="1383459"/>
            <a:ext cx="7329487" cy="4770537"/>
          </a:xfrm>
          <a:prstGeom prst="rect">
            <a:avLst/>
          </a:prstGeom>
          <a:noFill/>
          <a:ln w="28575">
            <a:noFill/>
            <a:miter lim="800000"/>
            <a:headEnd/>
            <a:tailEnd/>
          </a:ln>
        </p:spPr>
        <p:txBody>
          <a:bodyPr anchor="ctr">
            <a:spAutoFit/>
          </a:bodyPr>
          <a:lstStyle/>
          <a:p>
            <a:pPr algn="ctr"/>
            <a:r>
              <a:rPr lang="en-US">
                <a:solidFill>
                  <a:schemeClr val="tx2"/>
                </a:solidFill>
              </a:rPr>
              <a:t> </a:t>
            </a:r>
            <a:br>
              <a:rPr lang="en-US">
                <a:solidFill>
                  <a:schemeClr val="tx2"/>
                </a:solidFill>
              </a:rPr>
            </a:br>
            <a:r>
              <a:rPr lang="en-US" b="1">
                <a:solidFill>
                  <a:schemeClr val="tx2"/>
                </a:solidFill>
              </a:rPr>
              <a:t>Isle Royale moose, wolf continue decline</a:t>
            </a:r>
            <a:r>
              <a:rPr lang="en-US">
                <a:solidFill>
                  <a:schemeClr val="tx2"/>
                </a:solidFill>
              </a:rPr>
              <a:t/>
            </a:r>
            <a:br>
              <a:rPr lang="en-US">
                <a:solidFill>
                  <a:schemeClr val="tx2"/>
                </a:solidFill>
              </a:rPr>
            </a:br>
            <a:r>
              <a:rPr lang="en-US" sz="1600" i="1">
                <a:solidFill>
                  <a:schemeClr val="tx2"/>
                </a:solidFill>
              </a:rPr>
              <a:t>John Myers</a:t>
            </a:r>
            <a:r>
              <a:rPr lang="en-US" sz="1600">
                <a:solidFill>
                  <a:schemeClr val="tx2"/>
                </a:solidFill>
              </a:rPr>
              <a:t/>
            </a:r>
            <a:br>
              <a:rPr lang="en-US" sz="1600">
                <a:solidFill>
                  <a:schemeClr val="tx2"/>
                </a:solidFill>
              </a:rPr>
            </a:br>
            <a:r>
              <a:rPr lang="en-US" sz="1600" i="1">
                <a:solidFill>
                  <a:schemeClr val="tx2"/>
                </a:solidFill>
              </a:rPr>
              <a:t>Duluth News Tribune - 03/08/2007</a:t>
            </a:r>
          </a:p>
          <a:p>
            <a:pPr algn="ctr"/>
            <a:endParaRPr lang="en-US" sz="1600">
              <a:solidFill>
                <a:schemeClr val="tx2"/>
              </a:solidFill>
            </a:endParaRPr>
          </a:p>
          <a:p>
            <a:r>
              <a:rPr lang="en-US" sz="1600">
                <a:solidFill>
                  <a:schemeClr val="tx2"/>
                </a:solidFill>
              </a:rPr>
              <a:t>The battle between predator and prey on Lake Superior’s largest island is turning out to be a lose-lose situation this winter as wolf and moose numbers continue a downward spiral.</a:t>
            </a:r>
          </a:p>
          <a:p>
            <a:r>
              <a:rPr lang="en-US" sz="1600">
                <a:solidFill>
                  <a:schemeClr val="tx2"/>
                </a:solidFill>
              </a:rPr>
              <a:t>Isle Royale moose numbers crashed another 15 percent from the 2006 record low level of 450, at just 385 animals. Wolf numbers declined nearly one-third, from 30 to 21.</a:t>
            </a:r>
          </a:p>
          <a:p>
            <a:r>
              <a:rPr lang="en-US" sz="1600">
                <a:solidFill>
                  <a:schemeClr val="tx2"/>
                </a:solidFill>
              </a:rPr>
              <a:t>Moose on the island are dying for a variety of reasons, including hot summers, infestations of ticks and relentless hunting pressure from remaining wolves, said John Vucetich, an assistant professor at Michigan Technological University in Houghton who helped conduct this winter’s survey.</a:t>
            </a:r>
          </a:p>
          <a:p>
            <a:r>
              <a:rPr lang="en-US" sz="1600">
                <a:solidFill>
                  <a:schemeClr val="tx2"/>
                </a:solidFill>
              </a:rPr>
              <a:t>With fewer moose to eat, wolves are battling and killing each other over the right to the remaining moose.</a:t>
            </a:r>
          </a:p>
        </p:txBody>
      </p:sp>
      <p:pic>
        <p:nvPicPr>
          <p:cNvPr id="181251" name="Picture 4"/>
          <p:cNvPicPr>
            <a:picLocks noChangeAspect="1" noChangeArrowheads="1"/>
          </p:cNvPicPr>
          <p:nvPr/>
        </p:nvPicPr>
        <p:blipFill>
          <a:blip r:embed="rId3" cstate="print"/>
          <a:srcRect/>
          <a:stretch>
            <a:fillRect/>
          </a:stretch>
        </p:blipFill>
        <p:spPr bwMode="auto">
          <a:xfrm>
            <a:off x="2900363" y="381002"/>
            <a:ext cx="3314700" cy="48577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p:cNvSpPr>
            <a:spLocks noGrp="1" noChangeArrowheads="1"/>
          </p:cNvSpPr>
          <p:nvPr>
            <p:ph type="body" idx="1"/>
          </p:nvPr>
        </p:nvSpPr>
        <p:spPr>
          <a:xfrm>
            <a:off x="900114" y="1373188"/>
            <a:ext cx="7329487" cy="4895850"/>
          </a:xfrm>
        </p:spPr>
        <p:txBody>
          <a:bodyPr>
            <a:spAutoFit/>
          </a:bodyPr>
          <a:lstStyle/>
          <a:p>
            <a:pPr marL="457200" indent="-457200" eaLnBrk="1" hangingPunct="1"/>
            <a:r>
              <a:rPr lang="en-US" sz="4800" b="1" smtClean="0"/>
              <a:t>Observation 3</a:t>
            </a:r>
            <a:r>
              <a:rPr lang="en-US" sz="4800" smtClean="0"/>
              <a:t/>
            </a:r>
            <a:br>
              <a:rPr lang="en-US" sz="4800" smtClean="0"/>
            </a:br>
            <a:r>
              <a:rPr lang="en-US" sz="4800" smtClean="0"/>
              <a:t/>
            </a:r>
            <a:br>
              <a:rPr lang="en-US" sz="4800" smtClean="0"/>
            </a:br>
            <a:r>
              <a:rPr lang="en-US" sz="4000" b="1" smtClean="0"/>
              <a:t>Limits are placed on</a:t>
            </a:r>
          </a:p>
          <a:p>
            <a:pPr marL="457200" indent="-457200" eaLnBrk="1" hangingPunct="1">
              <a:buFontTx/>
              <a:buNone/>
            </a:pPr>
            <a:r>
              <a:rPr lang="en-US" sz="4000" b="1" smtClean="0"/>
              <a:t>	population expansion</a:t>
            </a:r>
          </a:p>
          <a:p>
            <a:pPr marL="457200" indent="-457200" eaLnBrk="1" hangingPunct="1">
              <a:buFontTx/>
              <a:buNone/>
            </a:pPr>
            <a:r>
              <a:rPr lang="en-US" sz="4000" b="1" smtClean="0"/>
              <a:t>	by limited environmental resources</a:t>
            </a:r>
          </a:p>
          <a:p>
            <a:pPr marL="457200" indent="-457200" eaLnBrk="1" hangingPunct="1">
              <a:lnSpc>
                <a:spcPct val="0"/>
              </a:lnSpc>
            </a:pPr>
            <a:endParaRPr lang="en-US" sz="5400" b="1" smtClean="0"/>
          </a:p>
          <a:p>
            <a:pPr marL="457200" indent="-457200" algn="ctr" eaLnBrk="1" hangingPunct="1">
              <a:buFontTx/>
              <a:buNone/>
            </a:pPr>
            <a:r>
              <a:rPr lang="en-US" sz="2400" smtClean="0"/>
              <a:t>(Source: observations reinforced by </a:t>
            </a:r>
            <a:r>
              <a:rPr lang="en-US" sz="2400" smtClean="0">
                <a:hlinkClick r:id="rId2"/>
              </a:rPr>
              <a:t>Malthus</a:t>
            </a:r>
            <a:r>
              <a:rPr lang="en-US" sz="2400" smtClean="0"/>
              <a:t>)</a:t>
            </a:r>
          </a:p>
        </p:txBody>
      </p:sp>
      <p:sp>
        <p:nvSpPr>
          <p:cNvPr id="183298" name="Rectangle 5"/>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3"/>
          <p:cNvSpPr>
            <a:spLocks noGrp="1" noChangeArrowheads="1"/>
          </p:cNvSpPr>
          <p:nvPr>
            <p:ph type="body" idx="1"/>
          </p:nvPr>
        </p:nvSpPr>
        <p:spPr>
          <a:xfrm>
            <a:off x="900114" y="1677990"/>
            <a:ext cx="7329487" cy="4960937"/>
          </a:xfrm>
        </p:spPr>
        <p:txBody>
          <a:bodyPr>
            <a:spAutoFit/>
          </a:bodyPr>
          <a:lstStyle/>
          <a:p>
            <a:pPr marL="457200" indent="-457200" eaLnBrk="1" hangingPunct="1">
              <a:lnSpc>
                <a:spcPct val="90000"/>
              </a:lnSpc>
            </a:pPr>
            <a:r>
              <a:rPr lang="en-US" sz="4800" b="1" smtClean="0"/>
              <a:t>Conclusion 1</a:t>
            </a:r>
            <a:r>
              <a:rPr lang="en-US" sz="4800" smtClean="0"/>
              <a:t/>
            </a:r>
            <a:br>
              <a:rPr lang="en-US" sz="4800" smtClean="0"/>
            </a:br>
            <a:r>
              <a:rPr lang="en-US" sz="4000" smtClean="0"/>
              <a:t/>
            </a:r>
            <a:br>
              <a:rPr lang="en-US" sz="4000" smtClean="0"/>
            </a:br>
            <a:r>
              <a:rPr lang="en-US" sz="4000" b="1" smtClean="0"/>
              <a:t>Therefore not all organisms will survive to adulthood and reproduce </a:t>
            </a:r>
          </a:p>
          <a:p>
            <a:pPr marL="857250" lvl="1" eaLnBrk="1" hangingPunct="1"/>
            <a:r>
              <a:rPr lang="en-US" sz="3600" b="1" smtClean="0"/>
              <a:t>therefore there must be a “</a:t>
            </a:r>
            <a:r>
              <a:rPr lang="en-US" sz="3600" b="1" i="1" smtClean="0"/>
              <a:t>struggle for existence</a:t>
            </a:r>
            <a:r>
              <a:rPr lang="en-US" sz="3600" b="1" smtClean="0"/>
              <a:t>”</a:t>
            </a:r>
          </a:p>
          <a:p>
            <a:pPr marL="457200" indent="-457200" eaLnBrk="1" hangingPunct="1">
              <a:lnSpc>
                <a:spcPct val="40000"/>
              </a:lnSpc>
              <a:buFontTx/>
              <a:buNone/>
            </a:pPr>
            <a:endParaRPr lang="en-US" sz="4000" b="1" smtClean="0"/>
          </a:p>
          <a:p>
            <a:pPr marL="457200" indent="-457200" algn="ctr" eaLnBrk="1" hangingPunct="1">
              <a:buFontTx/>
              <a:buNone/>
            </a:pPr>
            <a:r>
              <a:rPr lang="en-US" sz="2400" smtClean="0"/>
              <a:t>(Author of inference: </a:t>
            </a:r>
            <a:r>
              <a:rPr lang="en-US" sz="2400" smtClean="0">
                <a:hlinkClick r:id="rId2"/>
              </a:rPr>
              <a:t>Thomas Malthus</a:t>
            </a:r>
            <a:r>
              <a:rPr lang="en-US" sz="2400" smtClean="0"/>
              <a:t>)</a:t>
            </a:r>
          </a:p>
        </p:txBody>
      </p:sp>
      <p:sp>
        <p:nvSpPr>
          <p:cNvPr id="184322" name="Rectangle 5"/>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3"/>
          <p:cNvSpPr>
            <a:spLocks noGrp="1" noChangeArrowheads="1"/>
          </p:cNvSpPr>
          <p:nvPr>
            <p:ph type="body" idx="1"/>
          </p:nvPr>
        </p:nvSpPr>
        <p:spPr>
          <a:xfrm>
            <a:off x="900114" y="1544638"/>
            <a:ext cx="7329487" cy="5127558"/>
          </a:xfrm>
        </p:spPr>
        <p:txBody>
          <a:bodyPr>
            <a:spAutoFit/>
          </a:bodyPr>
          <a:lstStyle/>
          <a:p>
            <a:pPr marL="457200" indent="-457200" eaLnBrk="1" hangingPunct="1"/>
            <a:r>
              <a:rPr lang="en-US" sz="4800" b="1" smtClean="0"/>
              <a:t>Observation 4</a:t>
            </a:r>
            <a:r>
              <a:rPr lang="en-US" sz="6000" smtClean="0"/>
              <a:t/>
            </a:r>
            <a:br>
              <a:rPr lang="en-US" sz="6000" smtClean="0"/>
            </a:br>
            <a:r>
              <a:rPr lang="en-US" sz="3600" smtClean="0"/>
              <a:t/>
            </a:r>
            <a:br>
              <a:rPr lang="en-US" sz="3600" smtClean="0"/>
            </a:br>
            <a:r>
              <a:rPr lang="en-US" sz="4000" b="1" smtClean="0"/>
              <a:t>Not all members of a species are alike</a:t>
            </a:r>
          </a:p>
          <a:p>
            <a:pPr marL="857250" lvl="1" eaLnBrk="1" hangingPunct="1"/>
            <a:r>
              <a:rPr lang="en-US" sz="3600" b="1" smtClean="0"/>
              <a:t>that is, there exists considerable </a:t>
            </a:r>
            <a:r>
              <a:rPr lang="en-US" sz="3600" b="1" i="1" smtClean="0"/>
              <a:t>individual uniqueness and variation</a:t>
            </a:r>
          </a:p>
          <a:p>
            <a:pPr marL="457200" indent="-457200" algn="ctr" eaLnBrk="1" hangingPunct="1">
              <a:lnSpc>
                <a:spcPct val="60000"/>
              </a:lnSpc>
              <a:buFontTx/>
              <a:buNone/>
            </a:pPr>
            <a:endParaRPr lang="en-US" sz="2400" smtClean="0"/>
          </a:p>
          <a:p>
            <a:pPr marL="457200" indent="-457200" algn="ctr" eaLnBrk="1" hangingPunct="1">
              <a:buFontTx/>
              <a:buNone/>
            </a:pPr>
            <a:r>
              <a:rPr lang="en-US" sz="2400" smtClean="0"/>
              <a:t>(Source: Animal breeders, taxonomists)</a:t>
            </a:r>
          </a:p>
        </p:txBody>
      </p:sp>
      <p:sp>
        <p:nvSpPr>
          <p:cNvPr id="185346" name="Rectangle 5"/>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86372" name="Text Box 1029"/>
          <p:cNvSpPr txBox="1">
            <a:spLocks noChangeArrowheads="1"/>
          </p:cNvSpPr>
          <p:nvPr/>
        </p:nvSpPr>
        <p:spPr bwMode="auto">
          <a:xfrm>
            <a:off x="3118868" y="6248400"/>
            <a:ext cx="2895152" cy="335156"/>
          </a:xfrm>
          <a:prstGeom prst="rect">
            <a:avLst/>
          </a:prstGeom>
          <a:noFill/>
          <a:ln w="9525">
            <a:noFill/>
            <a:miter lim="800000"/>
            <a:headEnd/>
            <a:tailEnd/>
          </a:ln>
        </p:spPr>
        <p:txBody>
          <a:bodyPr wrap="none">
            <a:spAutoFit/>
          </a:bodyPr>
          <a:lstStyle/>
          <a:p>
            <a:pPr algn="ctr">
              <a:lnSpc>
                <a:spcPct val="150000"/>
              </a:lnSpc>
            </a:pPr>
            <a:r>
              <a:rPr lang="en-US" sz="1200" i="1" dirty="0">
                <a:solidFill>
                  <a:schemeClr val="bg1"/>
                </a:solidFill>
                <a:latin typeface="Arial" charset="0"/>
                <a:cs typeface="Arial" charset="0"/>
              </a:rPr>
              <a:t>Understanding Humans, </a:t>
            </a:r>
            <a:r>
              <a:rPr lang="en-US" sz="1200" i="1" dirty="0" smtClean="0">
                <a:solidFill>
                  <a:schemeClr val="bg1"/>
                </a:solidFill>
                <a:latin typeface="Arial" charset="0"/>
                <a:cs typeface="Arial" charset="0"/>
              </a:rPr>
              <a:t>11th </a:t>
            </a:r>
            <a:r>
              <a:rPr lang="en-US" sz="1200" i="1" dirty="0">
                <a:solidFill>
                  <a:schemeClr val="bg1"/>
                </a:solidFill>
                <a:latin typeface="Arial" charset="0"/>
                <a:cs typeface="Arial" charset="0"/>
              </a:rPr>
              <a:t>ed</a:t>
            </a:r>
            <a:r>
              <a:rPr lang="en-US" sz="1200" dirty="0">
                <a:solidFill>
                  <a:schemeClr val="bg1"/>
                </a:solidFill>
                <a:latin typeface="Arial" charset="0"/>
                <a:cs typeface="Arial" charset="0"/>
              </a:rPr>
              <a:t>., p.  </a:t>
            </a:r>
            <a:r>
              <a:rPr lang="en-US" sz="1200" dirty="0" smtClean="0">
                <a:solidFill>
                  <a:schemeClr val="bg1"/>
                </a:solidFill>
                <a:latin typeface="Arial" charset="0"/>
                <a:cs typeface="Arial" charset="0"/>
              </a:rPr>
              <a:t>86</a:t>
            </a:r>
            <a:endParaRPr lang="en-US" sz="1200" dirty="0">
              <a:solidFill>
                <a:schemeClr val="bg1"/>
              </a:solidFill>
              <a:latin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52" y="667506"/>
            <a:ext cx="7269495" cy="5522987"/>
          </a:xfrm>
          <a:prstGeom prst="rect">
            <a:avLst/>
          </a:prstGeo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86370" name="Picture 4" descr="Turn80503a"/>
          <p:cNvPicPr>
            <a:picLocks noChangeAspect="1" noChangeArrowheads="1"/>
          </p:cNvPicPr>
          <p:nvPr/>
        </p:nvPicPr>
        <p:blipFill>
          <a:blip r:embed="rId3" cstate="print"/>
          <a:srcRect/>
          <a:stretch>
            <a:fillRect/>
          </a:stretch>
        </p:blipFill>
        <p:spPr bwMode="auto">
          <a:xfrm>
            <a:off x="1165226" y="381000"/>
            <a:ext cx="3178175" cy="5867400"/>
          </a:xfrm>
          <a:prstGeom prst="rect">
            <a:avLst/>
          </a:prstGeom>
          <a:noFill/>
          <a:ln w="9525">
            <a:noFill/>
            <a:miter lim="800000"/>
            <a:headEnd/>
            <a:tailEnd/>
          </a:ln>
        </p:spPr>
      </p:pic>
      <p:pic>
        <p:nvPicPr>
          <p:cNvPr id="186371" name="Picture 5" descr="Turn80503b"/>
          <p:cNvPicPr>
            <a:picLocks noChangeAspect="1" noChangeArrowheads="1"/>
          </p:cNvPicPr>
          <p:nvPr/>
        </p:nvPicPr>
        <p:blipFill>
          <a:blip r:embed="rId4" cstate="print"/>
          <a:srcRect/>
          <a:stretch>
            <a:fillRect/>
          </a:stretch>
        </p:blipFill>
        <p:spPr bwMode="auto">
          <a:xfrm>
            <a:off x="4800600" y="381002"/>
            <a:ext cx="3576638" cy="5846763"/>
          </a:xfrm>
          <a:prstGeom prst="rect">
            <a:avLst/>
          </a:prstGeom>
          <a:noFill/>
          <a:ln w="9525">
            <a:noFill/>
            <a:miter lim="800000"/>
            <a:headEnd/>
            <a:tailEnd/>
          </a:ln>
        </p:spPr>
      </p:pic>
      <p:sp>
        <p:nvSpPr>
          <p:cNvPr id="186372" name="Text Box 1029"/>
          <p:cNvSpPr txBox="1">
            <a:spLocks noChangeArrowheads="1"/>
          </p:cNvSpPr>
          <p:nvPr/>
        </p:nvSpPr>
        <p:spPr bwMode="auto">
          <a:xfrm>
            <a:off x="3113162" y="6248400"/>
            <a:ext cx="2906566" cy="369332"/>
          </a:xfrm>
          <a:prstGeom prst="rect">
            <a:avLst/>
          </a:prstGeom>
          <a:noFill/>
          <a:ln w="9525">
            <a:noFill/>
            <a:miter lim="800000"/>
            <a:headEnd/>
            <a:tailEnd/>
          </a:ln>
        </p:spPr>
        <p:txBody>
          <a:bodyPr wrap="none">
            <a:spAutoFit/>
          </a:bodyPr>
          <a:lstStyle/>
          <a:p>
            <a:pPr algn="ctr">
              <a:lnSpc>
                <a:spcPct val="150000"/>
              </a:lnSpc>
            </a:pPr>
            <a:r>
              <a:rPr lang="en-US" sz="1200" i="1">
                <a:solidFill>
                  <a:schemeClr val="bg1"/>
                </a:solidFill>
                <a:latin typeface="Arial" charset="0"/>
                <a:cs typeface="Arial" charset="0"/>
              </a:rPr>
              <a:t>Understanding Humans, 10th ed</a:t>
            </a:r>
            <a:r>
              <a:rPr lang="en-US" sz="1200">
                <a:solidFill>
                  <a:schemeClr val="bg1"/>
                </a:solidFill>
                <a:latin typeface="Arial" charset="0"/>
                <a:cs typeface="Arial" charset="0"/>
              </a:rPr>
              <a:t>., p.  89</a:t>
            </a:r>
          </a:p>
        </p:txBody>
      </p:sp>
    </p:spTree>
    <p:extLst>
      <p:ext uri="{BB962C8B-B14F-4D97-AF65-F5344CB8AC3E}">
        <p14:creationId xmlns:p14="http://schemas.microsoft.com/office/powerpoint/2010/main" val="331433701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88418" name="Picture 1026" descr="05_34"/>
          <p:cNvPicPr>
            <a:picLocks noChangeAspect="1" noChangeArrowheads="1"/>
          </p:cNvPicPr>
          <p:nvPr/>
        </p:nvPicPr>
        <p:blipFill>
          <a:blip r:embed="rId3" cstate="print"/>
          <a:srcRect/>
          <a:stretch>
            <a:fillRect/>
          </a:stretch>
        </p:blipFill>
        <p:spPr bwMode="auto">
          <a:xfrm>
            <a:off x="792164" y="762000"/>
            <a:ext cx="7589837" cy="5360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1618" name="Text Box 1027"/>
          <p:cNvSpPr txBox="1">
            <a:spLocks noChangeArrowheads="1"/>
          </p:cNvSpPr>
          <p:nvPr/>
        </p:nvSpPr>
        <p:spPr bwMode="auto">
          <a:xfrm>
            <a:off x="2743537" y="5805489"/>
            <a:ext cx="3672801" cy="507831"/>
          </a:xfrm>
          <a:prstGeom prst="rect">
            <a:avLst/>
          </a:prstGeom>
          <a:noFill/>
          <a:ln w="9525">
            <a:noFill/>
            <a:miter lim="800000"/>
            <a:headEnd/>
            <a:tailEnd/>
          </a:ln>
        </p:spPr>
        <p:txBody>
          <a:bodyPr wrap="none">
            <a:spAutoFit/>
          </a:bodyPr>
          <a:lstStyle/>
          <a:p>
            <a:pPr algn="ctr">
              <a:lnSpc>
                <a:spcPct val="150000"/>
              </a:lnSpc>
            </a:pPr>
            <a:r>
              <a:rPr lang="en-US" sz="1800" b="1">
                <a:solidFill>
                  <a:schemeClr val="bg1"/>
                </a:solidFill>
                <a:latin typeface="Arial" charset="0"/>
                <a:cs typeface="Arial" charset="0"/>
              </a:rPr>
              <a:t>Charles Darwin as a young man</a:t>
            </a:r>
          </a:p>
        </p:txBody>
      </p:sp>
      <p:pic>
        <p:nvPicPr>
          <p:cNvPr id="111619" name="Picture 1029" descr="Darwin2Turn80209"/>
          <p:cNvPicPr>
            <a:picLocks noChangeAspect="1" noChangeArrowheads="1"/>
          </p:cNvPicPr>
          <p:nvPr/>
        </p:nvPicPr>
        <p:blipFill>
          <a:blip r:embed="rId3" cstate="print"/>
          <a:srcRect/>
          <a:stretch>
            <a:fillRect/>
          </a:stretch>
        </p:blipFill>
        <p:spPr bwMode="auto">
          <a:xfrm>
            <a:off x="2438401" y="201615"/>
            <a:ext cx="4462463" cy="5665787"/>
          </a:xfrm>
          <a:prstGeom prst="rect">
            <a:avLst/>
          </a:prstGeom>
          <a:noFill/>
          <a:ln w="9525">
            <a:noFill/>
            <a:miter lim="800000"/>
            <a:headEnd/>
            <a:tailEnd/>
          </a:ln>
        </p:spPr>
      </p:pic>
      <p:sp>
        <p:nvSpPr>
          <p:cNvPr id="111620" name="Text Box 1029"/>
          <p:cNvSpPr txBox="1">
            <a:spLocks noChangeArrowheads="1"/>
          </p:cNvSpPr>
          <p:nvPr/>
        </p:nvSpPr>
        <p:spPr bwMode="auto">
          <a:xfrm>
            <a:off x="2130396" y="6276975"/>
            <a:ext cx="4937185" cy="369332"/>
          </a:xfrm>
          <a:prstGeom prst="rect">
            <a:avLst/>
          </a:prstGeom>
          <a:noFill/>
          <a:ln w="9525">
            <a:noFill/>
            <a:miter lim="800000"/>
            <a:headEnd/>
            <a:tailEnd/>
          </a:ln>
        </p:spPr>
        <p:txBody>
          <a:bodyPr wrap="none">
            <a:spAutoFit/>
          </a:bodyPr>
          <a:lstStyle/>
          <a:p>
            <a:pPr algn="ctr">
              <a:lnSpc>
                <a:spcPct val="150000"/>
              </a:lnSpc>
            </a:pPr>
            <a:r>
              <a:rPr lang="en-US" sz="1200" i="1">
                <a:solidFill>
                  <a:schemeClr val="bg1"/>
                </a:solidFill>
                <a:latin typeface="Arial" charset="0"/>
                <a:cs typeface="Arial" charset="0"/>
              </a:rPr>
              <a:t>Understanding Physical Anthropology and Archaeology, 8th ed</a:t>
            </a:r>
            <a:r>
              <a:rPr lang="en-US" sz="1200">
                <a:solidFill>
                  <a:schemeClr val="bg1"/>
                </a:solidFill>
                <a:latin typeface="Arial" charset="0"/>
                <a:cs typeface="Arial" charset="0"/>
              </a:rPr>
              <a:t>., p.  30</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90466" name="Picture 1026" descr="05_35"/>
          <p:cNvPicPr>
            <a:picLocks noChangeAspect="1" noChangeArrowheads="1"/>
          </p:cNvPicPr>
          <p:nvPr/>
        </p:nvPicPr>
        <p:blipFill>
          <a:blip r:embed="rId3" cstate="print"/>
          <a:srcRect/>
          <a:stretch>
            <a:fillRect/>
          </a:stretch>
        </p:blipFill>
        <p:spPr bwMode="auto">
          <a:xfrm>
            <a:off x="762000" y="1009650"/>
            <a:ext cx="7589838"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p:cNvSpPr>
            <a:spLocks noGrp="1" noChangeArrowheads="1"/>
          </p:cNvSpPr>
          <p:nvPr>
            <p:ph type="body" idx="1"/>
          </p:nvPr>
        </p:nvSpPr>
        <p:spPr>
          <a:xfrm>
            <a:off x="911226" y="1601789"/>
            <a:ext cx="7318375" cy="4351961"/>
          </a:xfrm>
        </p:spPr>
        <p:txBody>
          <a:bodyPr>
            <a:spAutoFit/>
          </a:bodyPr>
          <a:lstStyle/>
          <a:p>
            <a:pPr marL="457200" indent="-457200" eaLnBrk="1" hangingPunct="1"/>
            <a:r>
              <a:rPr lang="en-US" sz="4800" b="1" smtClean="0"/>
              <a:t>Observation 5</a:t>
            </a:r>
            <a:r>
              <a:rPr lang="en-US" sz="5400" smtClean="0"/>
              <a:t/>
            </a:r>
            <a:br>
              <a:rPr lang="en-US" sz="5400" smtClean="0"/>
            </a:br>
            <a:r>
              <a:rPr lang="en-US" smtClean="0"/>
              <a:t/>
            </a:r>
            <a:br>
              <a:rPr lang="en-US" smtClean="0"/>
            </a:br>
            <a:r>
              <a:rPr lang="en-US" sz="4000" b="1" smtClean="0"/>
              <a:t>Parents often pass their individual variations on to their offspring</a:t>
            </a:r>
          </a:p>
          <a:p>
            <a:pPr marL="457200" indent="-457200" eaLnBrk="1" hangingPunct="1">
              <a:buFontTx/>
              <a:buNone/>
            </a:pPr>
            <a:endParaRPr lang="en-US" sz="4000" b="1" i="1" smtClean="0"/>
          </a:p>
          <a:p>
            <a:pPr marL="457200" indent="-457200" algn="ctr" eaLnBrk="1" hangingPunct="1">
              <a:buFontTx/>
              <a:buNone/>
            </a:pPr>
            <a:r>
              <a:rPr lang="en-US" sz="2400" smtClean="0"/>
              <a:t>(Source: Animal breeders, taxonomists)</a:t>
            </a:r>
          </a:p>
        </p:txBody>
      </p:sp>
      <p:sp>
        <p:nvSpPr>
          <p:cNvPr id="192514" name="Rectangle 5"/>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3"/>
          <p:cNvSpPr>
            <a:spLocks noGrp="1" noChangeArrowheads="1"/>
          </p:cNvSpPr>
          <p:nvPr>
            <p:ph type="body" idx="1"/>
          </p:nvPr>
        </p:nvSpPr>
        <p:spPr>
          <a:xfrm>
            <a:off x="900114" y="1828800"/>
            <a:ext cx="7329487" cy="4114800"/>
          </a:xfrm>
        </p:spPr>
        <p:txBody>
          <a:bodyPr/>
          <a:lstStyle/>
          <a:p>
            <a:pPr marL="457200" indent="-457200" eaLnBrk="1" hangingPunct="1">
              <a:lnSpc>
                <a:spcPct val="90000"/>
              </a:lnSpc>
            </a:pPr>
            <a:r>
              <a:rPr lang="en-US" sz="4800" b="1" smtClean="0"/>
              <a:t>Conclusion 2</a:t>
            </a:r>
            <a:r>
              <a:rPr lang="en-US" sz="4800" smtClean="0"/>
              <a:t/>
            </a:r>
            <a:br>
              <a:rPr lang="en-US" sz="4800" smtClean="0"/>
            </a:br>
            <a:r>
              <a:rPr lang="en-US" sz="2800" smtClean="0"/>
              <a:t/>
            </a:r>
            <a:br>
              <a:rPr lang="en-US" sz="2800" smtClean="0"/>
            </a:br>
            <a:r>
              <a:rPr lang="en-US" sz="4000" b="1" smtClean="0"/>
              <a:t>Hence in “the struggle for existence” individuals featuring favorable variations will enjoy a </a:t>
            </a:r>
            <a:r>
              <a:rPr lang="en-US" sz="4000" b="1" i="1" smtClean="0"/>
              <a:t>competitive advantage</a:t>
            </a:r>
            <a:r>
              <a:rPr lang="en-US" sz="4000" b="1" smtClean="0"/>
              <a:t> over others . . .</a:t>
            </a:r>
            <a:r>
              <a:rPr lang="en-US" sz="4400" b="1" smtClean="0"/>
              <a:t> </a:t>
            </a:r>
          </a:p>
        </p:txBody>
      </p:sp>
      <p:sp>
        <p:nvSpPr>
          <p:cNvPr id="193538" name="Rectangle 5"/>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3"/>
          <p:cNvSpPr>
            <a:spLocks noGrp="1" noChangeArrowheads="1"/>
          </p:cNvSpPr>
          <p:nvPr>
            <p:ph type="body" idx="1"/>
          </p:nvPr>
        </p:nvSpPr>
        <p:spPr>
          <a:xfrm>
            <a:off x="900114" y="1476375"/>
            <a:ext cx="7329487" cy="4819650"/>
          </a:xfrm>
        </p:spPr>
        <p:txBody>
          <a:bodyPr/>
          <a:lstStyle/>
          <a:p>
            <a:pPr eaLnBrk="1" hangingPunct="1">
              <a:buFontTx/>
              <a:buNone/>
            </a:pPr>
            <a:r>
              <a:rPr lang="en-US" smtClean="0"/>
              <a:t/>
            </a:r>
            <a:br>
              <a:rPr lang="en-US" smtClean="0"/>
            </a:br>
            <a:r>
              <a:rPr lang="en-US" sz="4000" b="1" smtClean="0"/>
              <a:t>. . . and they will survive in proportionately greater numbers</a:t>
            </a:r>
          </a:p>
          <a:p>
            <a:pPr eaLnBrk="1" hangingPunct="1">
              <a:buFontTx/>
              <a:buNone/>
            </a:pPr>
            <a:endParaRPr lang="en-US" sz="4000" b="1" smtClean="0"/>
          </a:p>
          <a:p>
            <a:pPr eaLnBrk="1" hangingPunct="1">
              <a:buFontTx/>
              <a:buNone/>
            </a:pPr>
            <a:r>
              <a:rPr lang="en-US" sz="4000" b="1" smtClean="0"/>
              <a:t>	. . . and will </a:t>
            </a:r>
            <a:r>
              <a:rPr lang="en-US" sz="4000" b="1" i="1" smtClean="0"/>
              <a:t> produce offspring in increasingly greater numbers</a:t>
            </a:r>
            <a:endParaRPr lang="en-US" sz="4000" b="1" smtClean="0"/>
          </a:p>
        </p:txBody>
      </p:sp>
      <p:sp>
        <p:nvSpPr>
          <p:cNvPr id="194562" name="Rectangle 5"/>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5586" name="Text Box 4"/>
          <p:cNvSpPr txBox="1">
            <a:spLocks noChangeArrowheads="1"/>
          </p:cNvSpPr>
          <p:nvPr/>
        </p:nvSpPr>
        <p:spPr bwMode="auto">
          <a:xfrm>
            <a:off x="3489326" y="6381750"/>
            <a:ext cx="184731" cy="338554"/>
          </a:xfrm>
          <a:prstGeom prst="rect">
            <a:avLst/>
          </a:prstGeom>
          <a:noFill/>
          <a:ln w="9525">
            <a:noFill/>
            <a:miter lim="800000"/>
            <a:headEnd/>
            <a:tailEnd/>
          </a:ln>
        </p:spPr>
        <p:txBody>
          <a:bodyPr wrap="none">
            <a:spAutoFit/>
          </a:bodyPr>
          <a:lstStyle/>
          <a:p>
            <a:endParaRPr lang="en-US" sz="1600"/>
          </a:p>
        </p:txBody>
      </p:sp>
      <p:sp>
        <p:nvSpPr>
          <p:cNvPr id="195587" name="Text Box 5"/>
          <p:cNvSpPr txBox="1">
            <a:spLocks noChangeArrowheads="1"/>
          </p:cNvSpPr>
          <p:nvPr/>
        </p:nvSpPr>
        <p:spPr bwMode="auto">
          <a:xfrm>
            <a:off x="2819400" y="6578601"/>
            <a:ext cx="3531736" cy="276999"/>
          </a:xfrm>
          <a:prstGeom prst="rect">
            <a:avLst/>
          </a:prstGeom>
          <a:noFill/>
          <a:ln w="9525">
            <a:noFill/>
            <a:miter lim="800000"/>
            <a:headEnd/>
            <a:tailEnd/>
          </a:ln>
        </p:spPr>
        <p:txBody>
          <a:bodyPr wrap="none">
            <a:spAutoFit/>
          </a:bodyPr>
          <a:lstStyle/>
          <a:p>
            <a:r>
              <a:rPr lang="en-US" sz="1200">
                <a:solidFill>
                  <a:schemeClr val="bg1"/>
                </a:solidFill>
                <a:hlinkClick r:id="rId3"/>
              </a:rPr>
              <a:t>http://en.wikipedia.org/wiki/Genghis_khan</a:t>
            </a:r>
            <a:endParaRPr lang="en-US" sz="1200">
              <a:solidFill>
                <a:schemeClr val="bg1"/>
              </a:solidFill>
            </a:endParaRPr>
          </a:p>
        </p:txBody>
      </p:sp>
      <p:sp>
        <p:nvSpPr>
          <p:cNvPr id="195588" name="Rectangle 6"/>
          <p:cNvSpPr>
            <a:spLocks noChangeArrowheads="1"/>
          </p:cNvSpPr>
          <p:nvPr/>
        </p:nvSpPr>
        <p:spPr bwMode="auto">
          <a:xfrm>
            <a:off x="2264069" y="2998829"/>
            <a:ext cx="4666663" cy="3570208"/>
          </a:xfrm>
          <a:prstGeom prst="rect">
            <a:avLst/>
          </a:prstGeom>
          <a:noFill/>
          <a:ln w="9525">
            <a:noFill/>
            <a:miter lim="800000"/>
            <a:headEnd/>
            <a:tailEnd/>
          </a:ln>
        </p:spPr>
        <p:txBody>
          <a:bodyPr wrap="none" anchor="ctr">
            <a:spAutoFit/>
          </a:bodyPr>
          <a:lstStyle/>
          <a:p>
            <a:pPr algn="ctr"/>
            <a:r>
              <a:rPr lang="en-US" sz="600"/>
              <a:t>  </a:t>
            </a:r>
            <a:r>
              <a:rPr lang="en-US" sz="17800"/>
              <a:t> </a:t>
            </a:r>
            <a:r>
              <a:rPr lang="en-US" sz="600"/>
              <a:t>                                                                                                                                     </a:t>
            </a:r>
            <a:endParaRPr lang="en-US" sz="1100"/>
          </a:p>
          <a:p>
            <a:pPr algn="ctr" eaLnBrk="0" hangingPunct="0"/>
            <a:r>
              <a:rPr lang="en-US" sz="1600">
                <a:solidFill>
                  <a:schemeClr val="bg1"/>
                </a:solidFill>
                <a:hlinkClick r:id="rId3"/>
              </a:rPr>
              <a:t>Genghis Khan</a:t>
            </a:r>
            <a:r>
              <a:rPr lang="en-US" sz="1600">
                <a:solidFill>
                  <a:schemeClr val="bg1"/>
                </a:solidFill>
              </a:rPr>
              <a:t/>
            </a:r>
            <a:br>
              <a:rPr lang="en-US" sz="1600">
                <a:solidFill>
                  <a:schemeClr val="bg1"/>
                </a:solidFill>
              </a:rPr>
            </a:br>
            <a:r>
              <a:rPr lang="en-US" sz="1600">
                <a:solidFill>
                  <a:schemeClr val="bg1"/>
                </a:solidFill>
              </a:rPr>
              <a:t>Khagan of Mongol Empire</a:t>
            </a:r>
            <a:br>
              <a:rPr lang="en-US" sz="1600">
                <a:solidFill>
                  <a:schemeClr val="bg1"/>
                </a:solidFill>
              </a:rPr>
            </a:br>
            <a:r>
              <a:rPr lang="en-US" sz="1600">
                <a:solidFill>
                  <a:schemeClr val="bg1"/>
                </a:solidFill>
              </a:rPr>
              <a:t>("Khan of the Mongols")</a:t>
            </a:r>
          </a:p>
        </p:txBody>
      </p:sp>
      <p:pic>
        <p:nvPicPr>
          <p:cNvPr id="195589" name="Picture 7" descr="Photo from National Geographic page.">
            <a:hlinkClick r:id="rId3"/>
          </p:cNvPr>
          <p:cNvPicPr>
            <a:picLocks noChangeAspect="1" noChangeArrowheads="1"/>
          </p:cNvPicPr>
          <p:nvPr/>
        </p:nvPicPr>
        <p:blipFill>
          <a:blip r:embed="rId4" cstate="print"/>
          <a:srcRect/>
          <a:stretch>
            <a:fillRect/>
          </a:stretch>
        </p:blipFill>
        <p:spPr bwMode="auto">
          <a:xfrm>
            <a:off x="2971801" y="1066800"/>
            <a:ext cx="3130550" cy="4648200"/>
          </a:xfrm>
          <a:prstGeom prst="rect">
            <a:avLst/>
          </a:prstGeom>
          <a:noFill/>
          <a:ln w="9525">
            <a:noFill/>
            <a:miter lim="800000"/>
            <a:headEnd/>
            <a:tailEnd/>
          </a:ln>
        </p:spPr>
      </p:pic>
      <p:pic>
        <p:nvPicPr>
          <p:cNvPr id="195590" name="Picture 8"/>
          <p:cNvPicPr>
            <a:picLocks noChangeAspect="1" noChangeArrowheads="1"/>
          </p:cNvPicPr>
          <p:nvPr/>
        </p:nvPicPr>
        <p:blipFill>
          <a:blip r:embed="rId5" cstate="print"/>
          <a:srcRect/>
          <a:stretch>
            <a:fillRect/>
          </a:stretch>
        </p:blipFill>
        <p:spPr bwMode="auto">
          <a:xfrm>
            <a:off x="2362200" y="141288"/>
            <a:ext cx="4419600" cy="8493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3489326" y="6381750"/>
            <a:ext cx="184731" cy="338554"/>
          </a:xfrm>
          <a:prstGeom prst="rect">
            <a:avLst/>
          </a:prstGeom>
          <a:noFill/>
          <a:ln w="9525">
            <a:noFill/>
            <a:miter lim="800000"/>
            <a:headEnd/>
            <a:tailEnd/>
          </a:ln>
        </p:spPr>
        <p:txBody>
          <a:bodyPr wrap="none">
            <a:spAutoFit/>
          </a:bodyPr>
          <a:lstStyle/>
          <a:p>
            <a:endParaRPr lang="en-US" sz="1600"/>
          </a:p>
        </p:txBody>
      </p:sp>
      <p:sp>
        <p:nvSpPr>
          <p:cNvPr id="197635" name="Text Box 3"/>
          <p:cNvSpPr txBox="1">
            <a:spLocks noChangeArrowheads="1"/>
          </p:cNvSpPr>
          <p:nvPr/>
        </p:nvSpPr>
        <p:spPr bwMode="auto">
          <a:xfrm>
            <a:off x="2438401" y="6578601"/>
            <a:ext cx="4273157" cy="276999"/>
          </a:xfrm>
          <a:prstGeom prst="rect">
            <a:avLst/>
          </a:prstGeom>
          <a:noFill/>
          <a:ln w="9525">
            <a:noFill/>
            <a:miter lim="800000"/>
            <a:headEnd/>
            <a:tailEnd/>
          </a:ln>
        </p:spPr>
        <p:txBody>
          <a:bodyPr wrap="none">
            <a:spAutoFit/>
          </a:bodyPr>
          <a:lstStyle/>
          <a:p>
            <a:r>
              <a:rPr lang="en-US" sz="1200">
                <a:hlinkClick r:id="rId3"/>
              </a:rPr>
              <a:t>http://en.wikipedia.org/wiki/Ismail_the_Bloodthirsty</a:t>
            </a:r>
            <a:endParaRPr lang="en-US" sz="1200"/>
          </a:p>
        </p:txBody>
      </p:sp>
      <p:pic>
        <p:nvPicPr>
          <p:cNvPr id="197636" name="Picture 6"/>
          <p:cNvPicPr>
            <a:picLocks noChangeAspect="1" noChangeArrowheads="1"/>
          </p:cNvPicPr>
          <p:nvPr/>
        </p:nvPicPr>
        <p:blipFill>
          <a:blip r:embed="rId4" cstate="print"/>
          <a:srcRect/>
          <a:stretch>
            <a:fillRect/>
          </a:stretch>
        </p:blipFill>
        <p:spPr bwMode="auto">
          <a:xfrm>
            <a:off x="915988" y="687388"/>
            <a:ext cx="7313612" cy="5484812"/>
          </a:xfrm>
          <a:prstGeom prst="rect">
            <a:avLst/>
          </a:prstGeom>
          <a:noFill/>
          <a:ln w="9525">
            <a:noFill/>
            <a:miter lim="800000"/>
            <a:headEnd/>
            <a:tailEnd/>
          </a:ln>
        </p:spPr>
      </p:pic>
      <p:sp>
        <p:nvSpPr>
          <p:cNvPr id="197637" name="Text Box 8"/>
          <p:cNvSpPr txBox="1">
            <a:spLocks noChangeArrowheads="1"/>
          </p:cNvSpPr>
          <p:nvPr/>
        </p:nvSpPr>
        <p:spPr bwMode="auto">
          <a:xfrm>
            <a:off x="2924176" y="6223001"/>
            <a:ext cx="3344505" cy="400110"/>
          </a:xfrm>
          <a:prstGeom prst="rect">
            <a:avLst/>
          </a:prstGeom>
          <a:noFill/>
          <a:ln w="9525">
            <a:noFill/>
            <a:miter lim="800000"/>
            <a:headEnd/>
            <a:tailEnd/>
          </a:ln>
        </p:spPr>
        <p:txBody>
          <a:bodyPr wrap="none">
            <a:spAutoFit/>
          </a:bodyPr>
          <a:lstStyle/>
          <a:p>
            <a:r>
              <a:rPr lang="en-US" sz="2000">
                <a:solidFill>
                  <a:schemeClr val="bg1"/>
                </a:solidFill>
              </a:rPr>
              <a:t>“Ismail the Bloodthirsty”</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3"/>
          <p:cNvSpPr>
            <a:spLocks noGrp="1" noChangeArrowheads="1"/>
          </p:cNvSpPr>
          <p:nvPr>
            <p:ph type="body" idx="1"/>
          </p:nvPr>
        </p:nvSpPr>
        <p:spPr>
          <a:xfrm>
            <a:off x="900114" y="1843088"/>
            <a:ext cx="7329487" cy="4432300"/>
          </a:xfrm>
        </p:spPr>
        <p:txBody>
          <a:bodyPr>
            <a:spAutoFit/>
          </a:bodyPr>
          <a:lstStyle/>
          <a:p>
            <a:pPr algn="ctr" eaLnBrk="1" hangingPunct="1">
              <a:buFontTx/>
              <a:buNone/>
            </a:pPr>
            <a:r>
              <a:rPr lang="en-US" sz="4000" b="1" smtClean="0"/>
              <a:t>There is</a:t>
            </a:r>
          </a:p>
          <a:p>
            <a:pPr algn="ctr" eaLnBrk="1" hangingPunct="1">
              <a:buFontTx/>
              <a:buNone/>
            </a:pPr>
            <a:r>
              <a:rPr lang="en-US" sz="4000" b="1" smtClean="0"/>
              <a:t>“differential reproduction”</a:t>
            </a:r>
          </a:p>
          <a:p>
            <a:pPr algn="ctr" eaLnBrk="1" hangingPunct="1">
              <a:buFontTx/>
              <a:buNone/>
            </a:pPr>
            <a:r>
              <a:rPr lang="en-US" sz="4000" b="1" smtClean="0"/>
              <a:t>and </a:t>
            </a:r>
          </a:p>
          <a:p>
            <a:pPr algn="ctr" eaLnBrk="1" hangingPunct="1">
              <a:buFontTx/>
              <a:buNone/>
            </a:pPr>
            <a:r>
              <a:rPr lang="en-US" sz="4000" b="1" smtClean="0"/>
              <a:t>“differential survival</a:t>
            </a:r>
          </a:p>
          <a:p>
            <a:pPr lvl="1" algn="ctr" eaLnBrk="1" hangingPunct="1"/>
            <a:r>
              <a:rPr lang="en-US" sz="3600" b="1" i="1" smtClean="0"/>
              <a:t>i.e.</a:t>
            </a:r>
            <a:r>
              <a:rPr lang="en-US" sz="3600" b="1" smtClean="0"/>
              <a:t>, “</a:t>
            </a:r>
            <a:r>
              <a:rPr lang="en-US" sz="3600" b="1" smtClean="0">
                <a:solidFill>
                  <a:srgbClr val="FF0000"/>
                </a:solidFill>
              </a:rPr>
              <a:t>natural selection</a:t>
            </a:r>
            <a:r>
              <a:rPr lang="en-US" sz="3600" b="1" smtClean="0"/>
              <a:t>”</a:t>
            </a:r>
          </a:p>
          <a:p>
            <a:pPr algn="ctr" eaLnBrk="1" hangingPunct="1">
              <a:buFontTx/>
              <a:buNone/>
            </a:pPr>
            <a:endParaRPr lang="en-US" sz="2400" smtClean="0"/>
          </a:p>
          <a:p>
            <a:pPr algn="ctr" eaLnBrk="1" hangingPunct="1">
              <a:buFontTx/>
              <a:buNone/>
            </a:pPr>
            <a:r>
              <a:rPr lang="en-US" sz="2400" smtClean="0"/>
              <a:t>(Author of inference: Darwin)</a:t>
            </a:r>
            <a:endParaRPr lang="en-US" sz="4400" b="1" i="1" smtClean="0"/>
          </a:p>
        </p:txBody>
      </p:sp>
      <p:sp>
        <p:nvSpPr>
          <p:cNvPr id="199682" name="Rectangle 5"/>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0706" name="Picture 2" descr="05_47"/>
          <p:cNvPicPr>
            <a:picLocks noChangeAspect="1" noChangeArrowheads="1"/>
          </p:cNvPicPr>
          <p:nvPr/>
        </p:nvPicPr>
        <p:blipFill>
          <a:blip r:embed="rId3" cstate="print"/>
          <a:srcRect/>
          <a:stretch>
            <a:fillRect/>
          </a:stretch>
        </p:blipFill>
        <p:spPr bwMode="auto">
          <a:xfrm>
            <a:off x="792164" y="1387477"/>
            <a:ext cx="7589837" cy="4098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2754" name="Picture 2" descr="Origin_of_Species1"/>
          <p:cNvPicPr>
            <a:picLocks noChangeAspect="1" noChangeArrowheads="1"/>
          </p:cNvPicPr>
          <p:nvPr/>
        </p:nvPicPr>
        <p:blipFill>
          <a:blip r:embed="rId3" cstate="print"/>
          <a:srcRect/>
          <a:stretch>
            <a:fillRect/>
          </a:stretch>
        </p:blipFill>
        <p:spPr bwMode="auto">
          <a:xfrm>
            <a:off x="792164" y="457202"/>
            <a:ext cx="7589837" cy="5903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3"/>
          <p:cNvSpPr>
            <a:spLocks noGrp="1" noChangeArrowheads="1"/>
          </p:cNvSpPr>
          <p:nvPr>
            <p:ph type="body" idx="1"/>
          </p:nvPr>
        </p:nvSpPr>
        <p:spPr>
          <a:xfrm>
            <a:off x="900114" y="1295400"/>
            <a:ext cx="7329487" cy="5029069"/>
          </a:xfrm>
        </p:spPr>
        <p:txBody>
          <a:bodyPr>
            <a:spAutoFit/>
          </a:bodyPr>
          <a:lstStyle/>
          <a:p>
            <a:pPr marL="457200" indent="-457200" eaLnBrk="1" hangingPunct="1"/>
            <a:r>
              <a:rPr lang="en-US" sz="4800" b="1" smtClean="0"/>
              <a:t>Conclusion 3</a:t>
            </a:r>
            <a:r>
              <a:rPr lang="en-US" sz="6000" smtClean="0"/>
              <a:t/>
            </a:r>
            <a:br>
              <a:rPr lang="en-US" sz="6000" smtClean="0"/>
            </a:br>
            <a:r>
              <a:rPr lang="en-US" sz="3600" smtClean="0"/>
              <a:t/>
            </a:r>
            <a:br>
              <a:rPr lang="en-US" sz="3600" smtClean="0"/>
            </a:br>
            <a:r>
              <a:rPr lang="en-US" sz="4000" b="1" smtClean="0"/>
              <a:t>Through the action of </a:t>
            </a:r>
            <a:r>
              <a:rPr lang="en-US" sz="4000" b="1" smtClean="0">
                <a:solidFill>
                  <a:srgbClr val="FF0000"/>
                </a:solidFill>
              </a:rPr>
              <a:t>natural selection</a:t>
            </a:r>
            <a:r>
              <a:rPr lang="en-US" sz="4000" b="1" smtClean="0"/>
              <a:t> over many generations a species could evolve</a:t>
            </a:r>
          </a:p>
          <a:p>
            <a:pPr marL="457200" indent="-457200" eaLnBrk="1" hangingPunct="1"/>
            <a:endParaRPr lang="en-US" sz="4000" b="1" smtClean="0"/>
          </a:p>
          <a:p>
            <a:pPr marL="457200" indent="-457200" algn="ctr" eaLnBrk="1" hangingPunct="1">
              <a:buFontTx/>
              <a:buNone/>
            </a:pPr>
            <a:r>
              <a:rPr lang="en-US" sz="2400" smtClean="0"/>
              <a:t>(Author of inference: Darwin)</a:t>
            </a:r>
            <a:endParaRPr lang="en-US" sz="4800" b="1" smtClean="0"/>
          </a:p>
        </p:txBody>
      </p:sp>
      <p:sp>
        <p:nvSpPr>
          <p:cNvPr id="204802" name="Rectangle 5"/>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3666" name="Text Box 1029"/>
          <p:cNvSpPr txBox="1">
            <a:spLocks noChangeArrowheads="1"/>
          </p:cNvSpPr>
          <p:nvPr/>
        </p:nvSpPr>
        <p:spPr bwMode="auto">
          <a:xfrm>
            <a:off x="3104581" y="6262689"/>
            <a:ext cx="2895153" cy="369332"/>
          </a:xfrm>
          <a:prstGeom prst="rect">
            <a:avLst/>
          </a:prstGeom>
          <a:noFill/>
          <a:ln w="9525">
            <a:noFill/>
            <a:miter lim="800000"/>
            <a:headEnd/>
            <a:tailEnd/>
          </a:ln>
        </p:spPr>
        <p:txBody>
          <a:bodyPr wrap="none">
            <a:spAutoFit/>
          </a:bodyPr>
          <a:lstStyle/>
          <a:p>
            <a:pPr algn="ctr">
              <a:lnSpc>
                <a:spcPct val="150000"/>
              </a:lnSpc>
            </a:pPr>
            <a:r>
              <a:rPr lang="en-US" sz="1200" i="1" dirty="0">
                <a:solidFill>
                  <a:schemeClr val="bg1"/>
                </a:solidFill>
                <a:latin typeface="Arial" charset="0"/>
                <a:cs typeface="Arial" charset="0"/>
              </a:rPr>
              <a:t>Understanding Humans, </a:t>
            </a:r>
            <a:r>
              <a:rPr lang="en-US" sz="1200" i="1" dirty="0" smtClean="0">
                <a:solidFill>
                  <a:schemeClr val="bg1"/>
                </a:solidFill>
                <a:latin typeface="Arial" charset="0"/>
                <a:cs typeface="Arial" charset="0"/>
              </a:rPr>
              <a:t>11</a:t>
            </a:r>
            <a:r>
              <a:rPr lang="en-US" sz="1200" i="1" baseline="30000" dirty="0" smtClean="0">
                <a:solidFill>
                  <a:schemeClr val="bg1"/>
                </a:solidFill>
                <a:latin typeface="Arial" charset="0"/>
                <a:cs typeface="Arial" charset="0"/>
              </a:rPr>
              <a:t>th</a:t>
            </a:r>
            <a:r>
              <a:rPr lang="en-US" sz="1200" i="1" dirty="0" smtClean="0">
                <a:solidFill>
                  <a:schemeClr val="bg1"/>
                </a:solidFill>
                <a:latin typeface="Arial" charset="0"/>
                <a:cs typeface="Arial" charset="0"/>
              </a:rPr>
              <a:t> </a:t>
            </a:r>
            <a:r>
              <a:rPr lang="en-US" sz="1200" i="1" dirty="0">
                <a:solidFill>
                  <a:schemeClr val="bg1"/>
                </a:solidFill>
                <a:latin typeface="Arial" charset="0"/>
                <a:cs typeface="Arial" charset="0"/>
              </a:rPr>
              <a:t>ed</a:t>
            </a:r>
            <a:r>
              <a:rPr lang="en-US" sz="1200" dirty="0">
                <a:solidFill>
                  <a:schemeClr val="bg1"/>
                </a:solidFill>
                <a:latin typeface="Arial" charset="0"/>
                <a:cs typeface="Arial" charset="0"/>
              </a:rPr>
              <a:t>., p.  26</a:t>
            </a:r>
          </a:p>
        </p:txBody>
      </p:sp>
      <p:pic>
        <p:nvPicPr>
          <p:cNvPr id="113667" name="Picture 5" descr="0207.jpg"/>
          <p:cNvPicPr>
            <a:picLocks noChangeAspect="1"/>
          </p:cNvPicPr>
          <p:nvPr/>
        </p:nvPicPr>
        <p:blipFill>
          <a:blip r:embed="rId3" cstate="print"/>
          <a:srcRect/>
          <a:stretch>
            <a:fillRect/>
          </a:stretch>
        </p:blipFill>
        <p:spPr bwMode="auto">
          <a:xfrm>
            <a:off x="1582738" y="88900"/>
            <a:ext cx="5808662" cy="5943600"/>
          </a:xfrm>
          <a:prstGeom prst="rect">
            <a:avLst/>
          </a:prstGeom>
          <a:noFill/>
          <a:ln w="9525">
            <a:noFill/>
            <a:miter lim="800000"/>
            <a:headEnd/>
            <a:tailEnd/>
          </a:ln>
        </p:spPr>
      </p:pic>
      <p:sp>
        <p:nvSpPr>
          <p:cNvPr id="113668" name="Text Box 1027"/>
          <p:cNvSpPr txBox="1">
            <a:spLocks noChangeArrowheads="1"/>
          </p:cNvSpPr>
          <p:nvPr/>
        </p:nvSpPr>
        <p:spPr bwMode="auto">
          <a:xfrm>
            <a:off x="2714530" y="4953001"/>
            <a:ext cx="3762568" cy="923330"/>
          </a:xfrm>
          <a:prstGeom prst="rect">
            <a:avLst/>
          </a:prstGeom>
          <a:noFill/>
          <a:ln w="9525">
            <a:noFill/>
            <a:miter lim="800000"/>
            <a:headEnd/>
            <a:tailEnd/>
          </a:ln>
        </p:spPr>
        <p:txBody>
          <a:bodyPr wrap="none">
            <a:spAutoFit/>
          </a:bodyPr>
          <a:lstStyle/>
          <a:p>
            <a:pPr algn="ctr">
              <a:lnSpc>
                <a:spcPct val="150000"/>
              </a:lnSpc>
            </a:pPr>
            <a:r>
              <a:rPr lang="en-US" sz="1800" b="1">
                <a:solidFill>
                  <a:schemeClr val="bg1"/>
                </a:solidFill>
                <a:latin typeface="Arial" charset="0"/>
                <a:cs typeface="Arial" charset="0"/>
              </a:rPr>
              <a:t>Charles Darwin five years before</a:t>
            </a:r>
          </a:p>
          <a:p>
            <a:pPr algn="ctr">
              <a:lnSpc>
                <a:spcPct val="150000"/>
              </a:lnSpc>
            </a:pPr>
            <a:r>
              <a:rPr lang="en-US" sz="1800" b="1">
                <a:solidFill>
                  <a:schemeClr val="bg1"/>
                </a:solidFill>
                <a:latin typeface="Arial" charset="0"/>
                <a:cs typeface="Arial" charset="0"/>
              </a:rPr>
              <a:t>publication of </a:t>
            </a:r>
            <a:r>
              <a:rPr lang="en-US" sz="1800" b="1" i="1">
                <a:solidFill>
                  <a:schemeClr val="bg1"/>
                </a:solidFill>
                <a:latin typeface="Arial" charset="0"/>
                <a:cs typeface="Arial" charset="0"/>
              </a:rPr>
              <a:t>Origin of Species</a:t>
            </a:r>
            <a:endParaRPr lang="en-US" sz="1800" b="1">
              <a:solidFill>
                <a:schemeClr val="bg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900114" y="1898650"/>
            <a:ext cx="7329487" cy="4197350"/>
          </a:xfrm>
          <a:prstGeom prst="rect">
            <a:avLst/>
          </a:prstGeom>
          <a:noFill/>
          <a:ln w="9525">
            <a:noFill/>
            <a:miter lim="800000"/>
            <a:headEnd/>
            <a:tailEnd/>
          </a:ln>
        </p:spPr>
        <p:txBody>
          <a:bodyPr>
            <a:spAutoFit/>
          </a:bodyPr>
          <a:lstStyle/>
          <a:p>
            <a:pPr algn="ctr"/>
            <a:r>
              <a:rPr lang="en-US" sz="4400" b="1">
                <a:solidFill>
                  <a:srgbClr val="FF0000"/>
                </a:solidFill>
              </a:rPr>
              <a:t>Natural Selection:</a:t>
            </a:r>
          </a:p>
          <a:p>
            <a:pPr algn="ctr">
              <a:lnSpc>
                <a:spcPct val="70000"/>
              </a:lnSpc>
            </a:pPr>
            <a:endParaRPr lang="en-US" sz="4400">
              <a:solidFill>
                <a:schemeClr val="tx2"/>
              </a:solidFill>
            </a:endParaRPr>
          </a:p>
          <a:p>
            <a:r>
              <a:rPr lang="en-US" sz="3200">
                <a:solidFill>
                  <a:schemeClr val="tx2"/>
                </a:solidFill>
              </a:rPr>
              <a:t>The principle mechanism of Darwinian evolutionary change, by which the individuals best adapted to the environment contributed more offspring to succeeding generations than others do. . .</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7874" name="Text Box 1026"/>
          <p:cNvSpPr txBox="1">
            <a:spLocks noChangeArrowheads="1"/>
          </p:cNvSpPr>
          <p:nvPr/>
        </p:nvSpPr>
        <p:spPr bwMode="auto">
          <a:xfrm>
            <a:off x="900114" y="1919288"/>
            <a:ext cx="7329487" cy="3948112"/>
          </a:xfrm>
          <a:prstGeom prst="rect">
            <a:avLst/>
          </a:prstGeom>
          <a:noFill/>
          <a:ln w="9525">
            <a:noFill/>
            <a:miter lim="800000"/>
            <a:headEnd/>
            <a:tailEnd/>
          </a:ln>
        </p:spPr>
        <p:txBody>
          <a:bodyPr>
            <a:spAutoFit/>
          </a:bodyPr>
          <a:lstStyle/>
          <a:p>
            <a:pPr algn="ctr"/>
            <a:r>
              <a:rPr lang="en-US" sz="4400" b="1">
                <a:solidFill>
                  <a:srgbClr val="FF0000"/>
                </a:solidFill>
              </a:rPr>
              <a:t>Natural Selection:</a:t>
            </a:r>
            <a:endParaRPr lang="en-US" sz="4400">
              <a:solidFill>
                <a:schemeClr val="tx2"/>
              </a:solidFill>
            </a:endParaRPr>
          </a:p>
          <a:p>
            <a:pPr algn="ctr">
              <a:lnSpc>
                <a:spcPct val="80000"/>
              </a:lnSpc>
            </a:pPr>
            <a:endParaRPr lang="en-US" sz="3600">
              <a:solidFill>
                <a:schemeClr val="tx2"/>
              </a:solidFill>
            </a:endParaRPr>
          </a:p>
          <a:p>
            <a:r>
              <a:rPr lang="en-US" sz="3600">
                <a:solidFill>
                  <a:schemeClr val="tx2"/>
                </a:solidFill>
              </a:rPr>
              <a:t>As more of such individuals’ characteristics are incorporated into the gene pool, the characteristics of the population evolve.</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1" name="Rectangle 3"/>
          <p:cNvSpPr>
            <a:spLocks noGrp="1" noChangeArrowheads="1"/>
          </p:cNvSpPr>
          <p:nvPr>
            <p:ph type="subTitle" idx="4294967295"/>
          </p:nvPr>
        </p:nvSpPr>
        <p:spPr>
          <a:xfrm>
            <a:off x="900114" y="2667000"/>
            <a:ext cx="7329487" cy="3581400"/>
          </a:xfrm>
        </p:spPr>
        <p:txBody>
          <a:bodyPr/>
          <a:lstStyle/>
          <a:p>
            <a:pPr marL="609600" indent="-609600" eaLnBrk="1" hangingPunct="1">
              <a:lnSpc>
                <a:spcPct val="90000"/>
              </a:lnSpc>
              <a:buFontTx/>
              <a:buAutoNum type="arabicPeriod"/>
            </a:pPr>
            <a:r>
              <a:rPr lang="en-US" sz="4000" b="1" smtClean="0"/>
              <a:t>A change in the genetic structure of a population</a:t>
            </a:r>
          </a:p>
          <a:p>
            <a:pPr marL="609600" indent="-609600" eaLnBrk="1" hangingPunct="1">
              <a:lnSpc>
                <a:spcPct val="90000"/>
              </a:lnSpc>
              <a:buFontTx/>
              <a:buAutoNum type="arabicPeriod"/>
            </a:pPr>
            <a:endParaRPr lang="en-US" sz="4000" b="1" smtClean="0"/>
          </a:p>
          <a:p>
            <a:pPr marL="609600" indent="-609600" eaLnBrk="1" hangingPunct="1">
              <a:lnSpc>
                <a:spcPct val="90000"/>
              </a:lnSpc>
              <a:buFontTx/>
              <a:buAutoNum type="arabicPeriod"/>
            </a:pPr>
            <a:r>
              <a:rPr lang="en-US" sz="4000" b="1" smtClean="0"/>
              <a:t>The term is also frequently used to refer to the appearance of a new species</a:t>
            </a:r>
          </a:p>
        </p:txBody>
      </p:sp>
      <p:sp>
        <p:nvSpPr>
          <p:cNvPr id="209922" name="Text Box 4"/>
          <p:cNvSpPr txBox="1">
            <a:spLocks noChangeArrowheads="1"/>
          </p:cNvSpPr>
          <p:nvPr/>
        </p:nvSpPr>
        <p:spPr bwMode="auto">
          <a:xfrm>
            <a:off x="703264" y="1600200"/>
            <a:ext cx="7888287" cy="750888"/>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800" b="1"/>
              <a:t>evolution</a:t>
            </a:r>
          </a:p>
        </p:txBody>
      </p:sp>
      <p:sp>
        <p:nvSpPr>
          <p:cNvPr id="209923" name="Rectangle 5"/>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Glossary</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Rectangle 3"/>
          <p:cNvSpPr>
            <a:spLocks noGrp="1" noChangeArrowheads="1"/>
          </p:cNvSpPr>
          <p:nvPr>
            <p:ph type="subTitle" idx="4294967295"/>
          </p:nvPr>
        </p:nvSpPr>
        <p:spPr>
          <a:xfrm>
            <a:off x="900114" y="2590800"/>
            <a:ext cx="7329487" cy="3409950"/>
          </a:xfrm>
        </p:spPr>
        <p:txBody>
          <a:bodyPr/>
          <a:lstStyle/>
          <a:p>
            <a:pPr marL="0" indent="0" algn="ctr" eaLnBrk="1" hangingPunct="1">
              <a:buFontTx/>
              <a:buNone/>
            </a:pPr>
            <a:r>
              <a:rPr lang="en-US" sz="3600" b="1" smtClean="0">
                <a:latin typeface="Verdana" pitchFamily="34" charset="0"/>
              </a:rPr>
              <a:t>Modern genetic definition:</a:t>
            </a:r>
          </a:p>
          <a:p>
            <a:pPr marL="0" indent="0" algn="ctr" eaLnBrk="1" hangingPunct="1">
              <a:buFontTx/>
              <a:buNone/>
            </a:pPr>
            <a:endParaRPr lang="en-US" sz="4000" b="1" smtClean="0">
              <a:latin typeface="Verdana" pitchFamily="34" charset="0"/>
            </a:endParaRPr>
          </a:p>
          <a:p>
            <a:pPr marL="0" indent="0" algn="ctr" eaLnBrk="1" hangingPunct="1">
              <a:buFontTx/>
              <a:buNone/>
            </a:pPr>
            <a:r>
              <a:rPr lang="en-US" b="1" smtClean="0">
                <a:latin typeface="Verdana" pitchFamily="34" charset="0"/>
              </a:rPr>
              <a:t>a change in the frequency of alleles</a:t>
            </a:r>
            <a:br>
              <a:rPr lang="en-US" b="1" smtClean="0">
                <a:latin typeface="Verdana" pitchFamily="34" charset="0"/>
              </a:rPr>
            </a:br>
            <a:r>
              <a:rPr lang="en-US" sz="2000" smtClean="0">
                <a:latin typeface="Verdana" pitchFamily="34" charset="0"/>
              </a:rPr>
              <a:t>(one of a group of genes)</a:t>
            </a:r>
            <a:r>
              <a:rPr lang="en-US" b="1" smtClean="0">
                <a:latin typeface="Verdana" pitchFamily="34" charset="0"/>
              </a:rPr>
              <a:t/>
            </a:r>
            <a:br>
              <a:rPr lang="en-US" b="1" smtClean="0">
                <a:latin typeface="Verdana" pitchFamily="34" charset="0"/>
              </a:rPr>
            </a:br>
            <a:r>
              <a:rPr lang="en-US" b="1" smtClean="0">
                <a:latin typeface="Verdana" pitchFamily="34" charset="0"/>
              </a:rPr>
              <a:t>from one generation</a:t>
            </a:r>
            <a:br>
              <a:rPr lang="en-US" b="1" smtClean="0">
                <a:latin typeface="Verdana" pitchFamily="34" charset="0"/>
              </a:rPr>
            </a:br>
            <a:r>
              <a:rPr lang="en-US" b="1" smtClean="0">
                <a:latin typeface="Verdana" pitchFamily="34" charset="0"/>
              </a:rPr>
              <a:t>to the next</a:t>
            </a:r>
          </a:p>
        </p:txBody>
      </p:sp>
      <p:sp>
        <p:nvSpPr>
          <p:cNvPr id="210946" name="Rectangle 5"/>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Glossary</a:t>
            </a:r>
          </a:p>
        </p:txBody>
      </p:sp>
      <p:sp>
        <p:nvSpPr>
          <p:cNvPr id="210947" name="Text Box 6"/>
          <p:cNvSpPr txBox="1">
            <a:spLocks noChangeArrowheads="1"/>
          </p:cNvSpPr>
          <p:nvPr/>
        </p:nvSpPr>
        <p:spPr bwMode="auto">
          <a:xfrm>
            <a:off x="703264" y="1600200"/>
            <a:ext cx="7888287" cy="750888"/>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800" b="1"/>
              <a:t>evolution</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1970" name="Text Box 1027"/>
          <p:cNvSpPr txBox="1">
            <a:spLocks noChangeArrowheads="1"/>
          </p:cNvSpPr>
          <p:nvPr/>
        </p:nvSpPr>
        <p:spPr bwMode="auto">
          <a:xfrm>
            <a:off x="838200" y="1447801"/>
            <a:ext cx="7391400" cy="4881336"/>
          </a:xfrm>
          <a:prstGeom prst="rect">
            <a:avLst/>
          </a:prstGeom>
          <a:noFill/>
          <a:ln w="9525">
            <a:noFill/>
            <a:miter lim="800000"/>
            <a:headEnd/>
            <a:tailEnd/>
          </a:ln>
        </p:spPr>
        <p:txBody>
          <a:bodyPr>
            <a:spAutoFit/>
          </a:bodyPr>
          <a:lstStyle/>
          <a:p>
            <a:pPr algn="ctr">
              <a:lnSpc>
                <a:spcPct val="120000"/>
              </a:lnSpc>
            </a:pPr>
            <a:r>
              <a:rPr lang="en-US" sz="4800" b="1">
                <a:solidFill>
                  <a:srgbClr val="FF0000"/>
                </a:solidFill>
              </a:rPr>
              <a:t>Evolution:</a:t>
            </a:r>
            <a:r>
              <a:rPr lang="en-US" sz="4800">
                <a:solidFill>
                  <a:schemeClr val="tx2"/>
                </a:solidFill>
              </a:rPr>
              <a:t> </a:t>
            </a:r>
          </a:p>
          <a:p>
            <a:pPr>
              <a:lnSpc>
                <a:spcPct val="70000"/>
              </a:lnSpc>
            </a:pPr>
            <a:endParaRPr lang="en-US" sz="4800">
              <a:solidFill>
                <a:schemeClr val="tx2"/>
              </a:solidFill>
            </a:endParaRPr>
          </a:p>
          <a:p>
            <a:r>
              <a:rPr lang="en-US" sz="4400">
                <a:solidFill>
                  <a:schemeClr val="tx2"/>
                </a:solidFill>
              </a:rPr>
              <a:t>cumulative changes in the average characteristics of a population that occur over many generations</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7" name="Rectangle 2"/>
          <p:cNvSpPr>
            <a:spLocks noGrp="1" noChangeArrowheads="1"/>
          </p:cNvSpPr>
          <p:nvPr>
            <p:ph type="body" idx="1"/>
          </p:nvPr>
        </p:nvSpPr>
        <p:spPr>
          <a:xfrm>
            <a:off x="1143000" y="1619252"/>
            <a:ext cx="7010400" cy="1579563"/>
          </a:xfrm>
        </p:spPr>
        <p:txBody>
          <a:bodyPr/>
          <a:lstStyle/>
          <a:p>
            <a:pPr algn="ctr" eaLnBrk="1" hangingPunct="1">
              <a:buFontTx/>
              <a:buNone/>
            </a:pPr>
            <a:r>
              <a:rPr lang="en-US" sz="4800" b="1" smtClean="0">
                <a:latin typeface="Verdana" pitchFamily="34" charset="0"/>
              </a:rPr>
              <a:t>Charles Darwin</a:t>
            </a:r>
            <a:endParaRPr lang="en-US" sz="2800" smtClean="0">
              <a:latin typeface="Verdana" pitchFamily="34" charset="0"/>
            </a:endParaRPr>
          </a:p>
          <a:p>
            <a:pPr algn="ctr" eaLnBrk="1" hangingPunct="1">
              <a:buFontTx/>
              <a:buNone/>
            </a:pPr>
            <a:r>
              <a:rPr lang="en-US" sz="2400" smtClean="0">
                <a:latin typeface="Verdana" pitchFamily="34" charset="0"/>
              </a:rPr>
              <a:t>(1809 - 1882)</a:t>
            </a:r>
            <a:endParaRPr lang="en-US" sz="2800" i="1" smtClean="0">
              <a:latin typeface="Verdana" pitchFamily="34" charset="0"/>
            </a:endParaRPr>
          </a:p>
        </p:txBody>
      </p:sp>
      <p:sp>
        <p:nvSpPr>
          <p:cNvPr id="214018" name="Text Box 3"/>
          <p:cNvSpPr txBox="1">
            <a:spLocks noChangeArrowheads="1"/>
          </p:cNvSpPr>
          <p:nvPr/>
        </p:nvSpPr>
        <p:spPr bwMode="auto">
          <a:xfrm>
            <a:off x="990600" y="3352800"/>
            <a:ext cx="7315200" cy="1027974"/>
          </a:xfrm>
          <a:prstGeom prst="rect">
            <a:avLst/>
          </a:prstGeom>
          <a:noFill/>
          <a:ln w="9525">
            <a:noFill/>
            <a:miter lim="800000"/>
            <a:headEnd/>
            <a:tailEnd/>
          </a:ln>
        </p:spPr>
        <p:txBody>
          <a:bodyPr>
            <a:spAutoFit/>
          </a:bodyPr>
          <a:lstStyle/>
          <a:p>
            <a:pPr marL="342900" indent="-342900" algn="ctr" eaLnBrk="0" hangingPunct="0">
              <a:spcBef>
                <a:spcPct val="20000"/>
              </a:spcBef>
              <a:buClr>
                <a:schemeClr val="hlink"/>
              </a:buClr>
              <a:tabLst>
                <a:tab pos="1143000" algn="l"/>
              </a:tabLst>
            </a:pPr>
            <a:r>
              <a:rPr kumimoji="1" lang="en-US" sz="3200" b="1" i="1"/>
              <a:t>Origin of Species</a:t>
            </a:r>
          </a:p>
          <a:p>
            <a:pPr marL="342900" indent="-342900" algn="ctr" eaLnBrk="0" hangingPunct="0">
              <a:spcBef>
                <a:spcPct val="20000"/>
              </a:spcBef>
              <a:buClr>
                <a:schemeClr val="hlink"/>
              </a:buClr>
              <a:tabLst>
                <a:tab pos="1143000" algn="l"/>
              </a:tabLst>
            </a:pPr>
            <a:r>
              <a:rPr kumimoji="1" lang="en-US"/>
              <a:t>1859</a:t>
            </a:r>
            <a:endParaRPr lang="en-US" sz="1600"/>
          </a:p>
        </p:txBody>
      </p:sp>
      <p:sp>
        <p:nvSpPr>
          <p:cNvPr id="214019" name="Rectangle 5"/>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3"/>
          <p:cNvSpPr>
            <a:spLocks noGrp="1" noChangeArrowheads="1"/>
          </p:cNvSpPr>
          <p:nvPr>
            <p:ph type="body" idx="1"/>
          </p:nvPr>
        </p:nvSpPr>
        <p:spPr>
          <a:xfrm>
            <a:off x="1143000" y="3360738"/>
            <a:ext cx="7010400" cy="3071610"/>
          </a:xfrm>
        </p:spPr>
        <p:txBody>
          <a:bodyPr>
            <a:spAutoFit/>
          </a:bodyPr>
          <a:lstStyle/>
          <a:p>
            <a:pPr algn="ctr" eaLnBrk="1" hangingPunct="1">
              <a:buFontTx/>
              <a:buNone/>
            </a:pPr>
            <a:r>
              <a:rPr lang="en-US" b="1" i="1" smtClean="0">
                <a:latin typeface="Verdana" pitchFamily="34" charset="0"/>
              </a:rPr>
              <a:t>On the Origin of Species by Means of Natural Selection or the Preservation of Favoured Races in the Struggle for Life</a:t>
            </a:r>
          </a:p>
          <a:p>
            <a:pPr algn="ctr" eaLnBrk="1" hangingPunct="1">
              <a:lnSpc>
                <a:spcPct val="120000"/>
              </a:lnSpc>
              <a:buFontTx/>
              <a:buNone/>
            </a:pPr>
            <a:r>
              <a:rPr lang="en-US" sz="2400" smtClean="0">
                <a:latin typeface="Verdana" pitchFamily="34" charset="0"/>
              </a:rPr>
              <a:t>1859</a:t>
            </a:r>
          </a:p>
        </p:txBody>
      </p:sp>
      <p:sp>
        <p:nvSpPr>
          <p:cNvPr id="215042" name="Rectangle 5"/>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Important People / Works</a:t>
            </a:r>
          </a:p>
        </p:txBody>
      </p:sp>
      <p:sp>
        <p:nvSpPr>
          <p:cNvPr id="215043" name="Rectangle 6"/>
          <p:cNvSpPr>
            <a:spLocks noChangeArrowheads="1"/>
          </p:cNvSpPr>
          <p:nvPr/>
        </p:nvSpPr>
        <p:spPr bwMode="auto">
          <a:xfrm>
            <a:off x="1143000" y="1619252"/>
            <a:ext cx="7010400" cy="1579563"/>
          </a:xfrm>
          <a:prstGeom prst="rect">
            <a:avLst/>
          </a:prstGeom>
          <a:noFill/>
          <a:ln w="9525">
            <a:noFill/>
            <a:miter lim="800000"/>
            <a:headEnd/>
            <a:tailEnd/>
          </a:ln>
        </p:spPr>
        <p:txBody>
          <a:bodyPr/>
          <a:lstStyle/>
          <a:p>
            <a:pPr marL="342900" indent="-342900" algn="ctr">
              <a:spcBef>
                <a:spcPct val="20000"/>
              </a:spcBef>
            </a:pPr>
            <a:r>
              <a:rPr lang="en-US" sz="4800" b="1"/>
              <a:t>Charles Darwin</a:t>
            </a:r>
            <a:endParaRPr lang="en-US" sz="2800"/>
          </a:p>
          <a:p>
            <a:pPr marL="342900" indent="-342900" algn="ctr">
              <a:spcBef>
                <a:spcPct val="20000"/>
              </a:spcBef>
            </a:pPr>
            <a:r>
              <a:rPr lang="en-US"/>
              <a:t>(1809 - 1882)</a:t>
            </a:r>
            <a:endParaRPr lang="en-US" sz="2800" i="1"/>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ext Box 4"/>
          <p:cNvSpPr txBox="1">
            <a:spLocks noChangeArrowheads="1"/>
          </p:cNvSpPr>
          <p:nvPr/>
        </p:nvSpPr>
        <p:spPr bwMode="auto">
          <a:xfrm>
            <a:off x="627064" y="2597150"/>
            <a:ext cx="7888287" cy="84023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5400" b="1"/>
              <a:t>biospecies</a:t>
            </a:r>
            <a:endParaRPr lang="en-US" sz="4400" b="1"/>
          </a:p>
        </p:txBody>
      </p:sp>
      <p:sp>
        <p:nvSpPr>
          <p:cNvPr id="216066" name="Text Box 6"/>
          <p:cNvSpPr txBox="1">
            <a:spLocks noChangeArrowheads="1"/>
          </p:cNvSpPr>
          <p:nvPr/>
        </p:nvSpPr>
        <p:spPr bwMode="auto">
          <a:xfrm>
            <a:off x="4479635" y="3536951"/>
            <a:ext cx="184731" cy="461665"/>
          </a:xfrm>
          <a:prstGeom prst="rect">
            <a:avLst/>
          </a:prstGeom>
          <a:noFill/>
          <a:ln w="9525">
            <a:noFill/>
            <a:miter lim="800000"/>
            <a:headEnd/>
            <a:tailEnd/>
          </a:ln>
        </p:spPr>
        <p:txBody>
          <a:bodyPr wrap="none">
            <a:spAutoFit/>
          </a:bodyPr>
          <a:lstStyle/>
          <a:p>
            <a:pPr algn="ctr"/>
            <a:endParaRPr lang="en-US"/>
          </a:p>
        </p:txBody>
      </p:sp>
      <p:sp>
        <p:nvSpPr>
          <p:cNvPr id="216067" name="Text Box 11"/>
          <p:cNvSpPr txBox="1">
            <a:spLocks noChangeArrowheads="1"/>
          </p:cNvSpPr>
          <p:nvPr/>
        </p:nvSpPr>
        <p:spPr bwMode="auto">
          <a:xfrm>
            <a:off x="646114" y="3886200"/>
            <a:ext cx="7888287" cy="84023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5400" b="1"/>
              <a:t>paleospecies</a:t>
            </a:r>
            <a:endParaRPr lang="en-US" sz="4400" b="1"/>
          </a:p>
        </p:txBody>
      </p:sp>
      <p:sp>
        <p:nvSpPr>
          <p:cNvPr id="216068" name="Text Box 14"/>
          <p:cNvSpPr txBox="1">
            <a:spLocks noChangeArrowheads="1"/>
          </p:cNvSpPr>
          <p:nvPr/>
        </p:nvSpPr>
        <p:spPr bwMode="auto">
          <a:xfrm>
            <a:off x="1476376" y="5105400"/>
            <a:ext cx="6143625" cy="914400"/>
          </a:xfrm>
          <a:prstGeom prst="rect">
            <a:avLst/>
          </a:prstGeom>
          <a:noFill/>
          <a:ln w="9525">
            <a:noFill/>
            <a:miter lim="800000"/>
            <a:headEnd/>
            <a:tailEnd/>
          </a:ln>
        </p:spPr>
        <p:txBody>
          <a:bodyPr>
            <a:spAutoFit/>
          </a:bodyPr>
          <a:lstStyle/>
          <a:p>
            <a:pPr algn="ctr"/>
            <a:r>
              <a:rPr lang="en-US" sz="5400" b="1"/>
              <a:t>chronospecies</a:t>
            </a:r>
          </a:p>
        </p:txBody>
      </p:sp>
      <p:sp>
        <p:nvSpPr>
          <p:cNvPr id="216069" name="Rectangle 15"/>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Glossary</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ext Box 3"/>
          <p:cNvSpPr txBox="1">
            <a:spLocks noChangeArrowheads="1"/>
          </p:cNvSpPr>
          <p:nvPr/>
        </p:nvSpPr>
        <p:spPr bwMode="auto">
          <a:xfrm>
            <a:off x="627064" y="2597150"/>
            <a:ext cx="7888287" cy="84023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5400" b="1"/>
              <a:t>biospecies</a:t>
            </a:r>
            <a:endParaRPr lang="en-US" sz="4400" b="1"/>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8114" name="Text Box 7"/>
          <p:cNvSpPr txBox="1">
            <a:spLocks noChangeArrowheads="1"/>
          </p:cNvSpPr>
          <p:nvPr/>
        </p:nvSpPr>
        <p:spPr bwMode="auto">
          <a:xfrm>
            <a:off x="1956054" y="5616576"/>
            <a:ext cx="5436681" cy="1077218"/>
          </a:xfrm>
          <a:prstGeom prst="rect">
            <a:avLst/>
          </a:prstGeom>
          <a:noFill/>
          <a:ln w="9525">
            <a:noFill/>
            <a:miter lim="800000"/>
            <a:headEnd/>
            <a:tailEnd/>
          </a:ln>
        </p:spPr>
        <p:txBody>
          <a:bodyPr wrap="none">
            <a:spAutoFit/>
          </a:bodyPr>
          <a:lstStyle/>
          <a:p>
            <a:pPr algn="ctr"/>
            <a:r>
              <a:rPr lang="en-US" sz="1600" b="1">
                <a:solidFill>
                  <a:schemeClr val="tx2"/>
                </a:solidFill>
              </a:rPr>
              <a:t>Paul H. Ristau driving a mule-drawn cart </a:t>
            </a:r>
            <a:br>
              <a:rPr lang="en-US" sz="1600" b="1">
                <a:solidFill>
                  <a:schemeClr val="tx2"/>
                </a:solidFill>
              </a:rPr>
            </a:br>
            <a:r>
              <a:rPr lang="en-US" sz="1600" b="1">
                <a:solidFill>
                  <a:schemeClr val="tx2"/>
                </a:solidFill>
              </a:rPr>
              <a:t>in Superior, Wisconsin, </a:t>
            </a:r>
            <a:r>
              <a:rPr lang="en-US" sz="1600" b="1" i="1">
                <a:solidFill>
                  <a:schemeClr val="tx2"/>
                </a:solidFill>
              </a:rPr>
              <a:t>ca.</a:t>
            </a:r>
            <a:r>
              <a:rPr lang="en-US" sz="1600" b="1">
                <a:solidFill>
                  <a:schemeClr val="tx2"/>
                </a:solidFill>
              </a:rPr>
              <a:t> 1890</a:t>
            </a:r>
          </a:p>
          <a:p>
            <a:pPr algn="ctr"/>
            <a:endParaRPr lang="en-US" sz="1600" b="1">
              <a:solidFill>
                <a:schemeClr val="tx2"/>
              </a:solidFill>
            </a:endParaRPr>
          </a:p>
          <a:p>
            <a:pPr algn="ctr"/>
            <a:r>
              <a:rPr lang="en-US" sz="1600">
                <a:solidFill>
                  <a:schemeClr val="tx2"/>
                </a:solidFill>
                <a:hlinkClick r:id="rId3"/>
              </a:rPr>
              <a:t>Photo courtesy of the Minnesota Historical Society</a:t>
            </a:r>
            <a:r>
              <a:rPr lang="en-US" sz="1600">
                <a:solidFill>
                  <a:schemeClr val="tx2"/>
                </a:solidFill>
              </a:rPr>
              <a:t> </a:t>
            </a:r>
          </a:p>
        </p:txBody>
      </p:sp>
      <p:pic>
        <p:nvPicPr>
          <p:cNvPr id="218115" name="Picture 8" descr="mule"/>
          <p:cNvPicPr>
            <a:picLocks noChangeAspect="1" noChangeArrowheads="1"/>
          </p:cNvPicPr>
          <p:nvPr/>
        </p:nvPicPr>
        <p:blipFill>
          <a:blip r:embed="rId4" cstate="print"/>
          <a:srcRect/>
          <a:stretch>
            <a:fillRect/>
          </a:stretch>
        </p:blipFill>
        <p:spPr bwMode="auto">
          <a:xfrm>
            <a:off x="792164" y="200027"/>
            <a:ext cx="7589837" cy="5349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9571" name="Text Box 1028"/>
          <p:cNvSpPr txBox="1">
            <a:spLocks noChangeArrowheads="1"/>
          </p:cNvSpPr>
          <p:nvPr/>
        </p:nvSpPr>
        <p:spPr bwMode="auto">
          <a:xfrm>
            <a:off x="1476713" y="5910264"/>
            <a:ext cx="6135013" cy="507831"/>
          </a:xfrm>
          <a:prstGeom prst="rect">
            <a:avLst/>
          </a:prstGeom>
          <a:noFill/>
          <a:ln w="9525">
            <a:noFill/>
            <a:miter lim="800000"/>
            <a:headEnd/>
            <a:tailEnd/>
          </a:ln>
        </p:spPr>
        <p:txBody>
          <a:bodyPr wrap="none">
            <a:spAutoFit/>
          </a:bodyPr>
          <a:lstStyle/>
          <a:p>
            <a:pPr algn="ctr">
              <a:lnSpc>
                <a:spcPct val="150000"/>
              </a:lnSpc>
            </a:pPr>
            <a:r>
              <a:rPr lang="en-US" sz="1800" b="1">
                <a:solidFill>
                  <a:schemeClr val="bg1"/>
                </a:solidFill>
                <a:latin typeface="Arial" charset="0"/>
                <a:cs typeface="Arial" charset="0"/>
              </a:rPr>
              <a:t>The Darwin home, Down House, in the village of Down</a:t>
            </a:r>
          </a:p>
        </p:txBody>
      </p:sp>
      <p:sp>
        <p:nvSpPr>
          <p:cNvPr id="109572" name="Text Box 1029"/>
          <p:cNvSpPr txBox="1">
            <a:spLocks noChangeArrowheads="1"/>
          </p:cNvSpPr>
          <p:nvPr/>
        </p:nvSpPr>
        <p:spPr bwMode="auto">
          <a:xfrm>
            <a:off x="2087534" y="6276976"/>
            <a:ext cx="4937185" cy="369332"/>
          </a:xfrm>
          <a:prstGeom prst="rect">
            <a:avLst/>
          </a:prstGeom>
          <a:noFill/>
          <a:ln w="9525">
            <a:noFill/>
            <a:miter lim="800000"/>
            <a:headEnd/>
            <a:tailEnd/>
          </a:ln>
        </p:spPr>
        <p:txBody>
          <a:bodyPr wrap="none">
            <a:spAutoFit/>
          </a:bodyPr>
          <a:lstStyle/>
          <a:p>
            <a:pPr algn="ctr">
              <a:lnSpc>
                <a:spcPct val="150000"/>
              </a:lnSpc>
            </a:pPr>
            <a:r>
              <a:rPr lang="en-US" sz="1200" i="1" dirty="0">
                <a:solidFill>
                  <a:schemeClr val="bg1"/>
                </a:solidFill>
                <a:latin typeface="Arial" charset="0"/>
                <a:cs typeface="Arial" charset="0"/>
              </a:rPr>
              <a:t>Understanding Physical Anthropology and Archaeology, 8th ed</a:t>
            </a:r>
            <a:r>
              <a:rPr lang="en-US" sz="1200" dirty="0">
                <a:solidFill>
                  <a:schemeClr val="bg1"/>
                </a:solidFill>
                <a:latin typeface="Arial" charset="0"/>
                <a:cs typeface="Arial" charset="0"/>
              </a:rPr>
              <a:t>., p.  </a:t>
            </a:r>
            <a:r>
              <a:rPr lang="en-US" sz="1200" dirty="0" smtClean="0">
                <a:solidFill>
                  <a:schemeClr val="bg1"/>
                </a:solidFill>
                <a:latin typeface="Arial" charset="0"/>
                <a:cs typeface="Arial" charset="0"/>
              </a:rPr>
              <a:t>28</a:t>
            </a:r>
            <a:endParaRPr lang="en-US" sz="1200" dirty="0">
              <a:solidFill>
                <a:schemeClr val="bg1"/>
              </a:solidFill>
              <a:latin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08254"/>
            <a:ext cx="7772400" cy="4559146"/>
          </a:xfrm>
          <a:prstGeom prst="rect">
            <a:avLst/>
          </a:prstGeom>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0162" name="Text Box 17"/>
          <p:cNvSpPr txBox="1">
            <a:spLocks noChangeArrowheads="1"/>
          </p:cNvSpPr>
          <p:nvPr/>
        </p:nvSpPr>
        <p:spPr bwMode="auto">
          <a:xfrm>
            <a:off x="1360351" y="1127127"/>
            <a:ext cx="2457725" cy="1015663"/>
          </a:xfrm>
          <a:prstGeom prst="rect">
            <a:avLst/>
          </a:prstGeom>
          <a:noFill/>
          <a:ln w="9525">
            <a:noFill/>
            <a:miter lim="800000"/>
            <a:headEnd/>
            <a:tailEnd/>
          </a:ln>
        </p:spPr>
        <p:txBody>
          <a:bodyPr wrap="none">
            <a:spAutoFit/>
          </a:bodyPr>
          <a:lstStyle/>
          <a:p>
            <a:pPr algn="ctr"/>
            <a:r>
              <a:rPr lang="en-US" sz="3600" b="1">
                <a:solidFill>
                  <a:schemeClr val="tx2"/>
                </a:solidFill>
              </a:rPr>
              <a:t>male ass</a:t>
            </a:r>
          </a:p>
          <a:p>
            <a:pPr algn="ctr"/>
            <a:r>
              <a:rPr lang="en-US">
                <a:solidFill>
                  <a:schemeClr val="tx2"/>
                </a:solidFill>
              </a:rPr>
              <a:t>(jack)</a:t>
            </a:r>
          </a:p>
        </p:txBody>
      </p:sp>
      <p:sp>
        <p:nvSpPr>
          <p:cNvPr id="220163" name="Text Box 18"/>
          <p:cNvSpPr txBox="1">
            <a:spLocks noChangeArrowheads="1"/>
          </p:cNvSpPr>
          <p:nvPr/>
        </p:nvSpPr>
        <p:spPr bwMode="auto">
          <a:xfrm>
            <a:off x="5465718" y="1111250"/>
            <a:ext cx="1946367" cy="1569660"/>
          </a:xfrm>
          <a:prstGeom prst="rect">
            <a:avLst/>
          </a:prstGeom>
          <a:noFill/>
          <a:ln w="9525">
            <a:noFill/>
            <a:miter lim="800000"/>
            <a:headEnd/>
            <a:tailEnd/>
          </a:ln>
        </p:spPr>
        <p:txBody>
          <a:bodyPr wrap="none">
            <a:spAutoFit/>
          </a:bodyPr>
          <a:lstStyle/>
          <a:p>
            <a:pPr algn="ctr"/>
            <a:r>
              <a:rPr lang="en-US" sz="3600" b="1">
                <a:solidFill>
                  <a:schemeClr val="tx2"/>
                </a:solidFill>
              </a:rPr>
              <a:t>female</a:t>
            </a:r>
          </a:p>
          <a:p>
            <a:pPr algn="ctr"/>
            <a:r>
              <a:rPr lang="en-US" sz="3600" b="1">
                <a:solidFill>
                  <a:schemeClr val="tx2"/>
                </a:solidFill>
              </a:rPr>
              <a:t>horse</a:t>
            </a:r>
          </a:p>
          <a:p>
            <a:pPr algn="ctr"/>
            <a:r>
              <a:rPr lang="en-US">
                <a:solidFill>
                  <a:schemeClr val="tx2"/>
                </a:solidFill>
              </a:rPr>
              <a:t>(mare)</a:t>
            </a:r>
          </a:p>
        </p:txBody>
      </p:sp>
      <p:sp>
        <p:nvSpPr>
          <p:cNvPr id="220164" name="Text Box 19"/>
          <p:cNvSpPr txBox="1">
            <a:spLocks noChangeArrowheads="1"/>
          </p:cNvSpPr>
          <p:nvPr/>
        </p:nvSpPr>
        <p:spPr bwMode="auto">
          <a:xfrm>
            <a:off x="3932136" y="3168651"/>
            <a:ext cx="1465466" cy="646331"/>
          </a:xfrm>
          <a:prstGeom prst="rect">
            <a:avLst/>
          </a:prstGeom>
          <a:noFill/>
          <a:ln w="9525">
            <a:noFill/>
            <a:miter lim="800000"/>
            <a:headEnd/>
            <a:tailEnd/>
          </a:ln>
        </p:spPr>
        <p:txBody>
          <a:bodyPr wrap="none">
            <a:spAutoFit/>
          </a:bodyPr>
          <a:lstStyle/>
          <a:p>
            <a:pPr algn="ctr"/>
            <a:r>
              <a:rPr lang="en-US" sz="3600" b="1">
                <a:solidFill>
                  <a:schemeClr val="tx2"/>
                </a:solidFill>
              </a:rPr>
              <a:t>mule</a:t>
            </a:r>
          </a:p>
        </p:txBody>
      </p:sp>
      <p:cxnSp>
        <p:nvCxnSpPr>
          <p:cNvPr id="220165" name="AutoShape 20"/>
          <p:cNvCxnSpPr>
            <a:cxnSpLocks noChangeShapeType="1"/>
          </p:cNvCxnSpPr>
          <p:nvPr/>
        </p:nvCxnSpPr>
        <p:spPr bwMode="auto">
          <a:xfrm>
            <a:off x="4038600" y="1600200"/>
            <a:ext cx="1143000" cy="0"/>
          </a:xfrm>
          <a:prstGeom prst="straightConnector1">
            <a:avLst/>
          </a:prstGeom>
          <a:noFill/>
          <a:ln w="76200">
            <a:solidFill>
              <a:schemeClr val="tx2"/>
            </a:solidFill>
            <a:round/>
            <a:headEnd/>
            <a:tailEnd/>
          </a:ln>
        </p:spPr>
      </p:cxnSp>
      <p:cxnSp>
        <p:nvCxnSpPr>
          <p:cNvPr id="220166" name="AutoShape 21"/>
          <p:cNvCxnSpPr>
            <a:cxnSpLocks noChangeShapeType="1"/>
          </p:cNvCxnSpPr>
          <p:nvPr/>
        </p:nvCxnSpPr>
        <p:spPr bwMode="auto">
          <a:xfrm>
            <a:off x="4627564" y="1600202"/>
            <a:ext cx="1587" cy="1584325"/>
          </a:xfrm>
          <a:prstGeom prst="straightConnector1">
            <a:avLst/>
          </a:prstGeom>
          <a:noFill/>
          <a:ln w="76200">
            <a:solidFill>
              <a:schemeClr val="tx2"/>
            </a:solidFill>
            <a:round/>
            <a:headEnd/>
            <a:tailEnd/>
          </a:ln>
        </p:spPr>
      </p:cxnSp>
      <p:sp>
        <p:nvSpPr>
          <p:cNvPr id="220167" name="Text Box 22"/>
          <p:cNvSpPr txBox="1">
            <a:spLocks noChangeArrowheads="1"/>
          </p:cNvSpPr>
          <p:nvPr/>
        </p:nvSpPr>
        <p:spPr bwMode="auto">
          <a:xfrm>
            <a:off x="879206" y="4495801"/>
            <a:ext cx="7409401" cy="1815882"/>
          </a:xfrm>
          <a:prstGeom prst="rect">
            <a:avLst/>
          </a:prstGeom>
          <a:noFill/>
          <a:ln w="9525">
            <a:noFill/>
            <a:miter lim="800000"/>
            <a:headEnd/>
            <a:tailEnd/>
          </a:ln>
        </p:spPr>
        <p:txBody>
          <a:bodyPr wrap="none">
            <a:spAutoFit/>
          </a:bodyPr>
          <a:lstStyle/>
          <a:p>
            <a:pPr marL="228600" indent="-228600" algn="ctr">
              <a:buFontTx/>
              <a:buChar char="•"/>
              <a:tabLst>
                <a:tab pos="285750" algn="l"/>
              </a:tabLst>
            </a:pPr>
            <a:r>
              <a:rPr lang="en-US" sz="2800" b="1">
                <a:solidFill>
                  <a:schemeClr val="tx2"/>
                </a:solidFill>
              </a:rPr>
              <a:t>all male mules are sterile</a:t>
            </a:r>
          </a:p>
          <a:p>
            <a:pPr marL="228600" indent="-228600" algn="ctr">
              <a:tabLst>
                <a:tab pos="285750" algn="l"/>
              </a:tabLst>
            </a:pPr>
            <a:endParaRPr lang="en-US" sz="2800" b="1">
              <a:solidFill>
                <a:schemeClr val="tx2"/>
              </a:solidFill>
            </a:endParaRPr>
          </a:p>
          <a:p>
            <a:pPr marL="228600" indent="-228600" algn="ctr">
              <a:buFontTx/>
              <a:buChar char="•"/>
              <a:tabLst>
                <a:tab pos="285750" algn="l"/>
              </a:tabLst>
            </a:pPr>
            <a:r>
              <a:rPr lang="en-US" sz="2800" b="1">
                <a:solidFill>
                  <a:schemeClr val="tx2"/>
                </a:solidFill>
              </a:rPr>
              <a:t>almost all female mules are sterile</a:t>
            </a:r>
          </a:p>
          <a:p>
            <a:pPr marL="228600" indent="-228600" algn="ctr">
              <a:tabLst>
                <a:tab pos="285750" algn="l"/>
              </a:tabLst>
            </a:pPr>
            <a:r>
              <a:rPr lang="en-US" sz="2800" b="1">
                <a:solidFill>
                  <a:schemeClr val="tx2"/>
                </a:solidFill>
              </a:rPr>
              <a:t>if not ¾ horse or ¾ ass</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2210" name="Text Box 2"/>
          <p:cNvSpPr txBox="1">
            <a:spLocks noChangeArrowheads="1"/>
          </p:cNvSpPr>
          <p:nvPr/>
        </p:nvSpPr>
        <p:spPr bwMode="auto">
          <a:xfrm>
            <a:off x="864212" y="1127127"/>
            <a:ext cx="2959465" cy="1015663"/>
          </a:xfrm>
          <a:prstGeom prst="rect">
            <a:avLst/>
          </a:prstGeom>
          <a:noFill/>
          <a:ln w="9525">
            <a:noFill/>
            <a:miter lim="800000"/>
            <a:headEnd/>
            <a:tailEnd/>
          </a:ln>
        </p:spPr>
        <p:txBody>
          <a:bodyPr wrap="none">
            <a:spAutoFit/>
          </a:bodyPr>
          <a:lstStyle/>
          <a:p>
            <a:pPr algn="ctr"/>
            <a:r>
              <a:rPr lang="en-US" sz="3600" b="1">
                <a:solidFill>
                  <a:schemeClr val="tx2"/>
                </a:solidFill>
              </a:rPr>
              <a:t>female ass</a:t>
            </a:r>
          </a:p>
          <a:p>
            <a:pPr algn="ctr"/>
            <a:r>
              <a:rPr lang="en-US">
                <a:solidFill>
                  <a:schemeClr val="tx2"/>
                </a:solidFill>
              </a:rPr>
              <a:t>(jennet)</a:t>
            </a:r>
          </a:p>
        </p:txBody>
      </p:sp>
      <p:sp>
        <p:nvSpPr>
          <p:cNvPr id="222211" name="Text Box 3"/>
          <p:cNvSpPr txBox="1">
            <a:spLocks noChangeArrowheads="1"/>
          </p:cNvSpPr>
          <p:nvPr/>
        </p:nvSpPr>
        <p:spPr bwMode="auto">
          <a:xfrm>
            <a:off x="5429097" y="1111250"/>
            <a:ext cx="1640193" cy="1569660"/>
          </a:xfrm>
          <a:prstGeom prst="rect">
            <a:avLst/>
          </a:prstGeom>
          <a:noFill/>
          <a:ln w="9525">
            <a:noFill/>
            <a:miter lim="800000"/>
            <a:headEnd/>
            <a:tailEnd/>
          </a:ln>
        </p:spPr>
        <p:txBody>
          <a:bodyPr wrap="none">
            <a:spAutoFit/>
          </a:bodyPr>
          <a:lstStyle/>
          <a:p>
            <a:pPr algn="ctr"/>
            <a:r>
              <a:rPr lang="en-US" sz="3600" b="1">
                <a:solidFill>
                  <a:schemeClr val="tx2"/>
                </a:solidFill>
              </a:rPr>
              <a:t>male</a:t>
            </a:r>
          </a:p>
          <a:p>
            <a:pPr algn="ctr"/>
            <a:r>
              <a:rPr lang="en-US" sz="3600" b="1">
                <a:solidFill>
                  <a:schemeClr val="tx2"/>
                </a:solidFill>
              </a:rPr>
              <a:t>horse</a:t>
            </a:r>
          </a:p>
          <a:p>
            <a:pPr algn="ctr"/>
            <a:r>
              <a:rPr lang="en-US">
                <a:solidFill>
                  <a:schemeClr val="tx2"/>
                </a:solidFill>
              </a:rPr>
              <a:t>(stallion)</a:t>
            </a:r>
          </a:p>
        </p:txBody>
      </p:sp>
      <p:sp>
        <p:nvSpPr>
          <p:cNvPr id="222212" name="Text Box 4"/>
          <p:cNvSpPr txBox="1">
            <a:spLocks noChangeArrowheads="1"/>
          </p:cNvSpPr>
          <p:nvPr/>
        </p:nvSpPr>
        <p:spPr bwMode="auto">
          <a:xfrm>
            <a:off x="3853567" y="3168651"/>
            <a:ext cx="1627369" cy="646331"/>
          </a:xfrm>
          <a:prstGeom prst="rect">
            <a:avLst/>
          </a:prstGeom>
          <a:noFill/>
          <a:ln w="9525">
            <a:noFill/>
            <a:miter lim="800000"/>
            <a:headEnd/>
            <a:tailEnd/>
          </a:ln>
        </p:spPr>
        <p:txBody>
          <a:bodyPr wrap="none">
            <a:spAutoFit/>
          </a:bodyPr>
          <a:lstStyle/>
          <a:p>
            <a:pPr algn="ctr"/>
            <a:r>
              <a:rPr lang="en-US" sz="3600" b="1">
                <a:solidFill>
                  <a:schemeClr val="tx2"/>
                </a:solidFill>
              </a:rPr>
              <a:t>hinny</a:t>
            </a:r>
          </a:p>
        </p:txBody>
      </p:sp>
      <p:cxnSp>
        <p:nvCxnSpPr>
          <p:cNvPr id="222213" name="AutoShape 5"/>
          <p:cNvCxnSpPr>
            <a:cxnSpLocks noChangeShapeType="1"/>
          </p:cNvCxnSpPr>
          <p:nvPr/>
        </p:nvCxnSpPr>
        <p:spPr bwMode="auto">
          <a:xfrm>
            <a:off x="4038600" y="1600200"/>
            <a:ext cx="1143000" cy="0"/>
          </a:xfrm>
          <a:prstGeom prst="straightConnector1">
            <a:avLst/>
          </a:prstGeom>
          <a:noFill/>
          <a:ln w="76200">
            <a:solidFill>
              <a:schemeClr val="tx2"/>
            </a:solidFill>
            <a:round/>
            <a:headEnd/>
            <a:tailEnd/>
          </a:ln>
        </p:spPr>
      </p:cxnSp>
      <p:cxnSp>
        <p:nvCxnSpPr>
          <p:cNvPr id="222214" name="AutoShape 6"/>
          <p:cNvCxnSpPr>
            <a:cxnSpLocks noChangeShapeType="1"/>
          </p:cNvCxnSpPr>
          <p:nvPr/>
        </p:nvCxnSpPr>
        <p:spPr bwMode="auto">
          <a:xfrm>
            <a:off x="4608514" y="1600202"/>
            <a:ext cx="1587" cy="1584325"/>
          </a:xfrm>
          <a:prstGeom prst="straightConnector1">
            <a:avLst/>
          </a:prstGeom>
          <a:noFill/>
          <a:ln w="76200">
            <a:solidFill>
              <a:schemeClr val="tx2"/>
            </a:solidFill>
            <a:round/>
            <a:headEnd/>
            <a:tailEnd/>
          </a:ln>
        </p:spPr>
      </p:cxnSp>
      <p:sp>
        <p:nvSpPr>
          <p:cNvPr id="222215" name="Text Box 7"/>
          <p:cNvSpPr txBox="1">
            <a:spLocks noChangeArrowheads="1"/>
          </p:cNvSpPr>
          <p:nvPr/>
        </p:nvSpPr>
        <p:spPr bwMode="auto">
          <a:xfrm>
            <a:off x="2223420" y="4681538"/>
            <a:ext cx="4865436" cy="1126462"/>
          </a:xfrm>
          <a:prstGeom prst="rect">
            <a:avLst/>
          </a:prstGeom>
          <a:noFill/>
          <a:ln w="9525">
            <a:noFill/>
            <a:miter lim="800000"/>
            <a:headEnd/>
            <a:tailEnd/>
          </a:ln>
        </p:spPr>
        <p:txBody>
          <a:bodyPr wrap="none">
            <a:spAutoFit/>
          </a:bodyPr>
          <a:lstStyle/>
          <a:p>
            <a:pPr marL="285750" indent="-285750" algn="ctr">
              <a:lnSpc>
                <a:spcPct val="120000"/>
              </a:lnSpc>
              <a:buFontTx/>
              <a:buChar char="•"/>
            </a:pPr>
            <a:r>
              <a:rPr lang="en-US" sz="2800" b="1">
                <a:solidFill>
                  <a:schemeClr val="tx2"/>
                </a:solidFill>
              </a:rPr>
              <a:t>all hinnies are sterile,</a:t>
            </a:r>
          </a:p>
          <a:p>
            <a:pPr marL="285750" indent="-285750" algn="ctr">
              <a:lnSpc>
                <a:spcPct val="120000"/>
              </a:lnSpc>
            </a:pPr>
            <a:r>
              <a:rPr lang="en-US" sz="2800" b="1">
                <a:solidFill>
                  <a:schemeClr val="tx2"/>
                </a:solidFill>
              </a:rPr>
              <a:t>except in rare cases</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1026"/>
          <p:cNvPicPr>
            <a:picLocks noChangeAspect="1" noChangeArrowheads="1"/>
          </p:cNvPicPr>
          <p:nvPr/>
        </p:nvPicPr>
        <p:blipFill>
          <a:blip r:embed="rId3" cstate="print"/>
          <a:srcRect/>
          <a:stretch>
            <a:fillRect/>
          </a:stretch>
        </p:blipFill>
        <p:spPr bwMode="auto">
          <a:xfrm>
            <a:off x="792164" y="555627"/>
            <a:ext cx="7589837" cy="5692775"/>
          </a:xfrm>
          <a:prstGeom prst="rect">
            <a:avLst/>
          </a:prstGeom>
          <a:noFill/>
          <a:ln w="9525">
            <a:noFill/>
            <a:miter lim="800000"/>
            <a:headEnd/>
            <a:tailEnd/>
          </a:ln>
        </p:spPr>
      </p:pic>
      <p:sp>
        <p:nvSpPr>
          <p:cNvPr id="224259" name="Text Box 1027"/>
          <p:cNvSpPr txBox="1">
            <a:spLocks noChangeArrowheads="1"/>
          </p:cNvSpPr>
          <p:nvPr/>
        </p:nvSpPr>
        <p:spPr bwMode="auto">
          <a:xfrm>
            <a:off x="1905001" y="6553202"/>
            <a:ext cx="5272405" cy="276999"/>
          </a:xfrm>
          <a:prstGeom prst="rect">
            <a:avLst/>
          </a:prstGeom>
          <a:noFill/>
          <a:ln w="9525">
            <a:noFill/>
            <a:miter lim="800000"/>
            <a:headEnd/>
            <a:tailEnd/>
          </a:ln>
        </p:spPr>
        <p:txBody>
          <a:bodyPr wrap="none">
            <a:spAutoFit/>
          </a:bodyPr>
          <a:lstStyle/>
          <a:p>
            <a:r>
              <a:rPr lang="en-US" sz="1200">
                <a:solidFill>
                  <a:schemeClr val="bg1"/>
                </a:solidFill>
                <a:hlinkClick r:id="rId4"/>
              </a:rPr>
              <a:t>www.follysfarm.com/difference_between_mule_and_a_hinny.htm</a:t>
            </a:r>
            <a:endParaRPr lang="en-US" sz="1200">
              <a:solidFill>
                <a:schemeClr val="bg1"/>
              </a:solidFill>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6306" name="Picture 2" descr="sparrows"/>
          <p:cNvPicPr>
            <a:picLocks noChangeAspect="1" noChangeArrowheads="1"/>
          </p:cNvPicPr>
          <p:nvPr/>
        </p:nvPicPr>
        <p:blipFill>
          <a:blip r:embed="rId3" cstate="print"/>
          <a:srcRect/>
          <a:stretch>
            <a:fillRect/>
          </a:stretch>
        </p:blipFill>
        <p:spPr bwMode="auto">
          <a:xfrm>
            <a:off x="762000" y="479425"/>
            <a:ext cx="7589838" cy="5921375"/>
          </a:xfrm>
          <a:prstGeom prst="rect">
            <a:avLst/>
          </a:prstGeom>
          <a:noFill/>
          <a:ln w="9525">
            <a:noFill/>
            <a:miter lim="800000"/>
            <a:headEnd/>
            <a:tailEnd/>
          </a:ln>
        </p:spPr>
      </p:pic>
      <p:sp>
        <p:nvSpPr>
          <p:cNvPr id="226307" name="Text Box 3"/>
          <p:cNvSpPr txBox="1">
            <a:spLocks noChangeArrowheads="1"/>
          </p:cNvSpPr>
          <p:nvPr/>
        </p:nvSpPr>
        <p:spPr bwMode="auto">
          <a:xfrm>
            <a:off x="2917826" y="6088065"/>
            <a:ext cx="4778375" cy="396875"/>
          </a:xfrm>
          <a:prstGeom prst="rect">
            <a:avLst/>
          </a:prstGeom>
          <a:noFill/>
          <a:ln w="9525">
            <a:noFill/>
            <a:miter lim="800000"/>
            <a:headEnd/>
            <a:tailEnd/>
          </a:ln>
        </p:spPr>
        <p:txBody>
          <a:bodyPr>
            <a:spAutoFit/>
          </a:bodyPr>
          <a:lstStyle/>
          <a:p>
            <a:pPr algn="ctr">
              <a:spcBef>
                <a:spcPct val="50000"/>
              </a:spcBef>
            </a:pPr>
            <a:endParaRPr lang="en-US" sz="2000" i="1"/>
          </a:p>
        </p:txBody>
      </p:sp>
      <p:sp>
        <p:nvSpPr>
          <p:cNvPr id="226308" name="Text Box 4"/>
          <p:cNvSpPr txBox="1">
            <a:spLocks noChangeArrowheads="1"/>
          </p:cNvSpPr>
          <p:nvPr/>
        </p:nvSpPr>
        <p:spPr bwMode="auto">
          <a:xfrm>
            <a:off x="2894241" y="6553202"/>
            <a:ext cx="3353931" cy="276999"/>
          </a:xfrm>
          <a:prstGeom prst="rect">
            <a:avLst/>
          </a:prstGeom>
          <a:noFill/>
          <a:ln w="9525">
            <a:noFill/>
            <a:miter lim="800000"/>
            <a:headEnd/>
            <a:tailEnd/>
          </a:ln>
        </p:spPr>
        <p:txBody>
          <a:bodyPr wrap="none">
            <a:spAutoFit/>
          </a:bodyPr>
          <a:lstStyle/>
          <a:p>
            <a:pPr algn="ctr"/>
            <a:r>
              <a:rPr lang="en-US" sz="1200" i="1"/>
              <a:t>Humankind Emerging</a:t>
            </a:r>
            <a:r>
              <a:rPr lang="en-US" sz="1200"/>
              <a:t>, 7</a:t>
            </a:r>
            <a:r>
              <a:rPr lang="en-US" sz="1200" baseline="30000"/>
              <a:t>th</a:t>
            </a:r>
            <a:r>
              <a:rPr lang="en-US" sz="1200"/>
              <a:t> edition, p. 418</a:t>
            </a:r>
          </a:p>
        </p:txBody>
      </p:sp>
      <p:sp>
        <p:nvSpPr>
          <p:cNvPr id="409605" name="Text Box 5"/>
          <p:cNvSpPr txBox="1">
            <a:spLocks noChangeArrowheads="1"/>
          </p:cNvSpPr>
          <p:nvPr/>
        </p:nvSpPr>
        <p:spPr bwMode="auto">
          <a:xfrm>
            <a:off x="6322801" y="1905001"/>
            <a:ext cx="503664" cy="584775"/>
          </a:xfrm>
          <a:prstGeom prst="rect">
            <a:avLst/>
          </a:prstGeom>
          <a:solidFill>
            <a:schemeClr val="folHlink"/>
          </a:solidFill>
          <a:ln w="9525">
            <a:noFill/>
            <a:miter lim="800000"/>
            <a:headEnd/>
            <a:tailEnd/>
          </a:ln>
        </p:spPr>
        <p:txBody>
          <a:bodyPr wrap="none">
            <a:spAutoFit/>
          </a:bodyPr>
          <a:lstStyle/>
          <a:p>
            <a:pPr algn="ctr"/>
            <a:r>
              <a:rPr lang="en-US" sz="3200" b="1">
                <a:solidFill>
                  <a:schemeClr val="tx2"/>
                </a:solidFill>
              </a:rPr>
              <a:t>A</a:t>
            </a:r>
          </a:p>
        </p:txBody>
      </p:sp>
      <p:sp>
        <p:nvSpPr>
          <p:cNvPr id="409606" name="Text Box 6"/>
          <p:cNvSpPr txBox="1">
            <a:spLocks noChangeArrowheads="1"/>
          </p:cNvSpPr>
          <p:nvPr/>
        </p:nvSpPr>
        <p:spPr bwMode="auto">
          <a:xfrm>
            <a:off x="7505519" y="1981201"/>
            <a:ext cx="497252" cy="584775"/>
          </a:xfrm>
          <a:prstGeom prst="rect">
            <a:avLst/>
          </a:prstGeom>
          <a:solidFill>
            <a:schemeClr val="folHlink"/>
          </a:solidFill>
          <a:ln w="9525">
            <a:noFill/>
            <a:miter lim="800000"/>
            <a:headEnd/>
            <a:tailEnd/>
          </a:ln>
        </p:spPr>
        <p:txBody>
          <a:bodyPr wrap="none">
            <a:spAutoFit/>
          </a:bodyPr>
          <a:lstStyle/>
          <a:p>
            <a:pPr algn="ctr"/>
            <a:r>
              <a:rPr lang="en-US" sz="3200" b="1">
                <a:solidFill>
                  <a:schemeClr val="tx2"/>
                </a:solidFill>
              </a:rPr>
              <a:t>B</a:t>
            </a:r>
          </a:p>
        </p:txBody>
      </p:sp>
      <p:sp>
        <p:nvSpPr>
          <p:cNvPr id="409607" name="Text Box 7"/>
          <p:cNvSpPr txBox="1">
            <a:spLocks noChangeArrowheads="1"/>
          </p:cNvSpPr>
          <p:nvPr/>
        </p:nvSpPr>
        <p:spPr bwMode="auto">
          <a:xfrm>
            <a:off x="7465823" y="4267201"/>
            <a:ext cx="498855" cy="584775"/>
          </a:xfrm>
          <a:prstGeom prst="rect">
            <a:avLst/>
          </a:prstGeom>
          <a:solidFill>
            <a:schemeClr val="folHlink"/>
          </a:solidFill>
          <a:ln w="9525">
            <a:noFill/>
            <a:miter lim="800000"/>
            <a:headEnd/>
            <a:tailEnd/>
          </a:ln>
        </p:spPr>
        <p:txBody>
          <a:bodyPr wrap="none">
            <a:spAutoFit/>
          </a:bodyPr>
          <a:lstStyle/>
          <a:p>
            <a:pPr algn="ctr"/>
            <a:r>
              <a:rPr lang="en-US" sz="3200" b="1">
                <a:solidFill>
                  <a:schemeClr val="tx2"/>
                </a:solidFill>
              </a:rPr>
              <a:t>X</a:t>
            </a:r>
          </a:p>
        </p:txBody>
      </p:sp>
      <p:sp>
        <p:nvSpPr>
          <p:cNvPr id="409608" name="Text Box 8"/>
          <p:cNvSpPr txBox="1">
            <a:spLocks noChangeArrowheads="1"/>
          </p:cNvSpPr>
          <p:nvPr/>
        </p:nvSpPr>
        <p:spPr bwMode="auto">
          <a:xfrm>
            <a:off x="7465970" y="5334001"/>
            <a:ext cx="468398" cy="584775"/>
          </a:xfrm>
          <a:prstGeom prst="rect">
            <a:avLst/>
          </a:prstGeom>
          <a:solidFill>
            <a:schemeClr val="folHlink"/>
          </a:solidFill>
          <a:ln w="9525">
            <a:noFill/>
            <a:miter lim="800000"/>
            <a:headEnd/>
            <a:tailEnd/>
          </a:ln>
        </p:spPr>
        <p:txBody>
          <a:bodyPr wrap="none">
            <a:spAutoFit/>
          </a:bodyPr>
          <a:lstStyle/>
          <a:p>
            <a:pPr algn="ctr"/>
            <a:r>
              <a:rPr lang="en-US" sz="3200" b="1">
                <a:solidFill>
                  <a:schemeClr val="tx2"/>
                </a:solidFill>
              </a:rPr>
              <a:t>Z</a:t>
            </a:r>
          </a:p>
        </p:txBody>
      </p:sp>
      <p:sp>
        <p:nvSpPr>
          <p:cNvPr id="409609" name="Text Box 9"/>
          <p:cNvSpPr txBox="1">
            <a:spLocks noChangeArrowheads="1"/>
          </p:cNvSpPr>
          <p:nvPr/>
        </p:nvSpPr>
        <p:spPr bwMode="auto">
          <a:xfrm>
            <a:off x="7470424" y="3505200"/>
            <a:ext cx="532518" cy="584775"/>
          </a:xfrm>
          <a:prstGeom prst="rect">
            <a:avLst/>
          </a:prstGeom>
          <a:solidFill>
            <a:schemeClr val="folHlink"/>
          </a:solidFill>
          <a:ln w="9525">
            <a:noFill/>
            <a:miter lim="800000"/>
            <a:headEnd/>
            <a:tailEnd/>
          </a:ln>
        </p:spPr>
        <p:txBody>
          <a:bodyPr wrap="none">
            <a:spAutoFit/>
          </a:bodyPr>
          <a:lstStyle/>
          <a:p>
            <a:pPr algn="ctr"/>
            <a:r>
              <a:rPr lang="en-US" sz="3200" b="1">
                <a:solidFill>
                  <a:schemeClr val="tx2"/>
                </a:solidFill>
              </a:rPr>
              <a:t>N</a:t>
            </a:r>
          </a:p>
        </p:txBody>
      </p:sp>
      <p:sp>
        <p:nvSpPr>
          <p:cNvPr id="409610" name="Text Box 10"/>
          <p:cNvSpPr txBox="1">
            <a:spLocks noChangeArrowheads="1"/>
          </p:cNvSpPr>
          <p:nvPr/>
        </p:nvSpPr>
        <p:spPr bwMode="auto">
          <a:xfrm>
            <a:off x="7521472" y="2773365"/>
            <a:ext cx="481222" cy="584775"/>
          </a:xfrm>
          <a:prstGeom prst="rect">
            <a:avLst/>
          </a:prstGeom>
          <a:solidFill>
            <a:schemeClr val="folHlink"/>
          </a:solidFill>
          <a:ln w="9525">
            <a:noFill/>
            <a:miter lim="800000"/>
            <a:headEnd/>
            <a:tailEnd/>
          </a:ln>
        </p:spPr>
        <p:txBody>
          <a:bodyPr wrap="none">
            <a:spAutoFit/>
          </a:bodyPr>
          <a:lstStyle/>
          <a:p>
            <a:pPr algn="ctr"/>
            <a:r>
              <a:rPr lang="en-US" sz="3200" b="1">
                <a:solidFill>
                  <a:schemeClr val="tx2"/>
                </a:solidFill>
              </a:rPr>
              <a:t>C</a:t>
            </a:r>
          </a:p>
        </p:txBody>
      </p:sp>
      <p:sp>
        <p:nvSpPr>
          <p:cNvPr id="226315" name="Text Box 11"/>
          <p:cNvSpPr txBox="1">
            <a:spLocks noChangeArrowheads="1"/>
          </p:cNvSpPr>
          <p:nvPr/>
        </p:nvSpPr>
        <p:spPr bwMode="auto">
          <a:xfrm>
            <a:off x="596900" y="838201"/>
            <a:ext cx="3397084" cy="1384995"/>
          </a:xfrm>
          <a:prstGeom prst="rect">
            <a:avLst/>
          </a:prstGeom>
          <a:noFill/>
          <a:ln w="9525">
            <a:noFill/>
            <a:miter lim="800000"/>
            <a:headEnd/>
            <a:tailEnd/>
          </a:ln>
        </p:spPr>
        <p:txBody>
          <a:bodyPr wrap="none">
            <a:spAutoFit/>
          </a:bodyPr>
          <a:lstStyle/>
          <a:p>
            <a:r>
              <a:rPr lang="en-US" sz="2800" b="1"/>
              <a:t>But  species are</a:t>
            </a:r>
          </a:p>
          <a:p>
            <a:r>
              <a:rPr lang="en-US" sz="2800" b="1"/>
              <a:t>sometimes not</a:t>
            </a:r>
          </a:p>
          <a:p>
            <a:r>
              <a:rPr lang="en-US" sz="2800" b="1"/>
              <a:t>easy to define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6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9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5" grpId="0" animBg="1"/>
      <p:bldP spid="409606" grpId="0" animBg="1"/>
      <p:bldP spid="409607" grpId="0" animBg="1"/>
      <p:bldP spid="409608" grpId="0" animBg="1"/>
      <p:bldP spid="409609" grpId="0" animBg="1"/>
      <p:bldP spid="409610"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8354" name="Text Box 1026"/>
          <p:cNvSpPr txBox="1">
            <a:spLocks noChangeArrowheads="1"/>
          </p:cNvSpPr>
          <p:nvPr/>
        </p:nvSpPr>
        <p:spPr bwMode="auto">
          <a:xfrm>
            <a:off x="559408" y="928689"/>
            <a:ext cx="662362" cy="830997"/>
          </a:xfrm>
          <a:prstGeom prst="rect">
            <a:avLst/>
          </a:prstGeom>
          <a:noFill/>
          <a:ln w="9525">
            <a:noFill/>
            <a:miter lim="800000"/>
            <a:headEnd/>
            <a:tailEnd/>
          </a:ln>
        </p:spPr>
        <p:txBody>
          <a:bodyPr wrap="none">
            <a:spAutoFit/>
          </a:bodyPr>
          <a:lstStyle/>
          <a:p>
            <a:pPr algn="ctr"/>
            <a:r>
              <a:rPr lang="en-US" sz="4800" b="1">
                <a:solidFill>
                  <a:schemeClr val="tx2"/>
                </a:solidFill>
              </a:rPr>
              <a:t>A</a:t>
            </a:r>
          </a:p>
        </p:txBody>
      </p:sp>
      <p:sp>
        <p:nvSpPr>
          <p:cNvPr id="228355" name="AutoShape 1027"/>
          <p:cNvSpPr>
            <a:spLocks noChangeArrowheads="1"/>
          </p:cNvSpPr>
          <p:nvPr/>
        </p:nvSpPr>
        <p:spPr bwMode="auto">
          <a:xfrm>
            <a:off x="1309688" y="1114427"/>
            <a:ext cx="976312" cy="485775"/>
          </a:xfrm>
          <a:custGeom>
            <a:avLst/>
            <a:gdLst>
              <a:gd name="T0" fmla="*/ 33096705 w 21600"/>
              <a:gd name="T1" fmla="*/ 0 h 21600"/>
              <a:gd name="T2" fmla="*/ 0 w 21600"/>
              <a:gd name="T3" fmla="*/ 5462449 h 21600"/>
              <a:gd name="T4" fmla="*/ 33096705 w 21600"/>
              <a:gd name="T5" fmla="*/ 10924876 h 21600"/>
              <a:gd name="T6" fmla="*/ 44128936 w 21600"/>
              <a:gd name="T7" fmla="*/ 5462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28356" name="Text Box 1028"/>
          <p:cNvSpPr txBox="1">
            <a:spLocks noChangeArrowheads="1"/>
          </p:cNvSpPr>
          <p:nvPr/>
        </p:nvSpPr>
        <p:spPr bwMode="auto">
          <a:xfrm>
            <a:off x="2396184" y="928689"/>
            <a:ext cx="654346" cy="830997"/>
          </a:xfrm>
          <a:prstGeom prst="rect">
            <a:avLst/>
          </a:prstGeom>
          <a:noFill/>
          <a:ln w="9525">
            <a:noFill/>
            <a:miter lim="800000"/>
            <a:headEnd/>
            <a:tailEnd/>
          </a:ln>
        </p:spPr>
        <p:txBody>
          <a:bodyPr wrap="none">
            <a:spAutoFit/>
          </a:bodyPr>
          <a:lstStyle/>
          <a:p>
            <a:pPr algn="ctr"/>
            <a:r>
              <a:rPr lang="en-US" sz="4800" b="1">
                <a:solidFill>
                  <a:schemeClr val="tx2"/>
                </a:solidFill>
              </a:rPr>
              <a:t>B</a:t>
            </a:r>
          </a:p>
        </p:txBody>
      </p:sp>
      <p:sp>
        <p:nvSpPr>
          <p:cNvPr id="228357" name="Text Box 1029"/>
          <p:cNvSpPr txBox="1">
            <a:spLocks noChangeArrowheads="1"/>
          </p:cNvSpPr>
          <p:nvPr/>
        </p:nvSpPr>
        <p:spPr bwMode="auto">
          <a:xfrm>
            <a:off x="4309238" y="928689"/>
            <a:ext cx="630301" cy="830997"/>
          </a:xfrm>
          <a:prstGeom prst="rect">
            <a:avLst/>
          </a:prstGeom>
          <a:noFill/>
          <a:ln w="9525">
            <a:noFill/>
            <a:miter lim="800000"/>
            <a:headEnd/>
            <a:tailEnd/>
          </a:ln>
        </p:spPr>
        <p:txBody>
          <a:bodyPr wrap="none">
            <a:spAutoFit/>
          </a:bodyPr>
          <a:lstStyle/>
          <a:p>
            <a:pPr algn="ctr"/>
            <a:r>
              <a:rPr lang="en-US" sz="4800" b="1">
                <a:solidFill>
                  <a:schemeClr val="tx2"/>
                </a:solidFill>
              </a:rPr>
              <a:t>C</a:t>
            </a:r>
          </a:p>
        </p:txBody>
      </p:sp>
      <p:sp>
        <p:nvSpPr>
          <p:cNvPr id="228358" name="Text Box 1030"/>
          <p:cNvSpPr txBox="1">
            <a:spLocks noChangeArrowheads="1"/>
          </p:cNvSpPr>
          <p:nvPr/>
        </p:nvSpPr>
        <p:spPr bwMode="auto">
          <a:xfrm>
            <a:off x="6024961" y="928689"/>
            <a:ext cx="705642" cy="830997"/>
          </a:xfrm>
          <a:prstGeom prst="rect">
            <a:avLst/>
          </a:prstGeom>
          <a:noFill/>
          <a:ln w="9525">
            <a:noFill/>
            <a:miter lim="800000"/>
            <a:headEnd/>
            <a:tailEnd/>
          </a:ln>
        </p:spPr>
        <p:txBody>
          <a:bodyPr wrap="none">
            <a:spAutoFit/>
          </a:bodyPr>
          <a:lstStyle/>
          <a:p>
            <a:pPr algn="ctr"/>
            <a:r>
              <a:rPr lang="en-US" sz="4800" b="1">
                <a:solidFill>
                  <a:schemeClr val="tx2"/>
                </a:solidFill>
              </a:rPr>
              <a:t>N</a:t>
            </a:r>
          </a:p>
        </p:txBody>
      </p:sp>
      <p:sp>
        <p:nvSpPr>
          <p:cNvPr id="228359" name="AutoShape 1032"/>
          <p:cNvSpPr>
            <a:spLocks noChangeArrowheads="1"/>
          </p:cNvSpPr>
          <p:nvPr/>
        </p:nvSpPr>
        <p:spPr bwMode="auto">
          <a:xfrm>
            <a:off x="6796088" y="1114427"/>
            <a:ext cx="976312" cy="485775"/>
          </a:xfrm>
          <a:custGeom>
            <a:avLst/>
            <a:gdLst>
              <a:gd name="T0" fmla="*/ 33096705 w 21600"/>
              <a:gd name="T1" fmla="*/ 0 h 21600"/>
              <a:gd name="T2" fmla="*/ 0 w 21600"/>
              <a:gd name="T3" fmla="*/ 5462449 h 21600"/>
              <a:gd name="T4" fmla="*/ 33096705 w 21600"/>
              <a:gd name="T5" fmla="*/ 10924876 h 21600"/>
              <a:gd name="T6" fmla="*/ 44128936 w 21600"/>
              <a:gd name="T7" fmla="*/ 5462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28360" name="AutoShape 1033"/>
          <p:cNvSpPr>
            <a:spLocks noChangeArrowheads="1"/>
          </p:cNvSpPr>
          <p:nvPr/>
        </p:nvSpPr>
        <p:spPr bwMode="auto">
          <a:xfrm>
            <a:off x="4953001" y="1114427"/>
            <a:ext cx="976313" cy="485775"/>
          </a:xfrm>
          <a:custGeom>
            <a:avLst/>
            <a:gdLst>
              <a:gd name="T0" fmla="*/ 33096784 w 21600"/>
              <a:gd name="T1" fmla="*/ 0 h 21600"/>
              <a:gd name="T2" fmla="*/ 0 w 21600"/>
              <a:gd name="T3" fmla="*/ 5462449 h 21600"/>
              <a:gd name="T4" fmla="*/ 33096784 w 21600"/>
              <a:gd name="T5" fmla="*/ 10924876 h 21600"/>
              <a:gd name="T6" fmla="*/ 44129027 w 21600"/>
              <a:gd name="T7" fmla="*/ 5462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28361" name="AutoShape 1034"/>
          <p:cNvSpPr>
            <a:spLocks noChangeArrowheads="1"/>
          </p:cNvSpPr>
          <p:nvPr/>
        </p:nvSpPr>
        <p:spPr bwMode="auto">
          <a:xfrm>
            <a:off x="3138488" y="1114427"/>
            <a:ext cx="976312" cy="485775"/>
          </a:xfrm>
          <a:custGeom>
            <a:avLst/>
            <a:gdLst>
              <a:gd name="T0" fmla="*/ 33096705 w 21600"/>
              <a:gd name="T1" fmla="*/ 0 h 21600"/>
              <a:gd name="T2" fmla="*/ 0 w 21600"/>
              <a:gd name="T3" fmla="*/ 5462449 h 21600"/>
              <a:gd name="T4" fmla="*/ 33096705 w 21600"/>
              <a:gd name="T5" fmla="*/ 10924876 h 21600"/>
              <a:gd name="T6" fmla="*/ 44128936 w 21600"/>
              <a:gd name="T7" fmla="*/ 5462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28362" name="Text Box 1040"/>
          <p:cNvSpPr txBox="1">
            <a:spLocks noChangeArrowheads="1"/>
          </p:cNvSpPr>
          <p:nvPr/>
        </p:nvSpPr>
        <p:spPr bwMode="auto">
          <a:xfrm>
            <a:off x="7925656" y="928689"/>
            <a:ext cx="611065" cy="830997"/>
          </a:xfrm>
          <a:prstGeom prst="rect">
            <a:avLst/>
          </a:prstGeom>
          <a:noFill/>
          <a:ln w="9525">
            <a:noFill/>
            <a:miter lim="800000"/>
            <a:headEnd/>
            <a:tailEnd/>
          </a:ln>
        </p:spPr>
        <p:txBody>
          <a:bodyPr wrap="none">
            <a:spAutoFit/>
          </a:bodyPr>
          <a:lstStyle/>
          <a:p>
            <a:pPr algn="ctr"/>
            <a:r>
              <a:rPr lang="en-US" sz="4800" b="1">
                <a:solidFill>
                  <a:schemeClr val="tx2"/>
                </a:solidFill>
              </a:rPr>
              <a:t>Z</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559408" y="928689"/>
            <a:ext cx="662362" cy="830997"/>
          </a:xfrm>
          <a:prstGeom prst="rect">
            <a:avLst/>
          </a:prstGeom>
          <a:noFill/>
          <a:ln w="9525">
            <a:noFill/>
            <a:miter lim="800000"/>
            <a:headEnd/>
            <a:tailEnd/>
          </a:ln>
        </p:spPr>
        <p:txBody>
          <a:bodyPr wrap="none">
            <a:spAutoFit/>
          </a:bodyPr>
          <a:lstStyle/>
          <a:p>
            <a:pPr algn="ctr"/>
            <a:r>
              <a:rPr lang="en-US" sz="4800" b="1">
                <a:solidFill>
                  <a:schemeClr val="tx2"/>
                </a:solidFill>
              </a:rPr>
              <a:t>A</a:t>
            </a:r>
          </a:p>
        </p:txBody>
      </p:sp>
      <p:sp>
        <p:nvSpPr>
          <p:cNvPr id="230403" name="AutoShape 3"/>
          <p:cNvSpPr>
            <a:spLocks noChangeArrowheads="1"/>
          </p:cNvSpPr>
          <p:nvPr/>
        </p:nvSpPr>
        <p:spPr bwMode="auto">
          <a:xfrm>
            <a:off x="1309688" y="1114427"/>
            <a:ext cx="976312" cy="485775"/>
          </a:xfrm>
          <a:custGeom>
            <a:avLst/>
            <a:gdLst>
              <a:gd name="T0" fmla="*/ 33096705 w 21600"/>
              <a:gd name="T1" fmla="*/ 0 h 21600"/>
              <a:gd name="T2" fmla="*/ 0 w 21600"/>
              <a:gd name="T3" fmla="*/ 5462449 h 21600"/>
              <a:gd name="T4" fmla="*/ 33096705 w 21600"/>
              <a:gd name="T5" fmla="*/ 10924876 h 21600"/>
              <a:gd name="T6" fmla="*/ 44128936 w 21600"/>
              <a:gd name="T7" fmla="*/ 5462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30404" name="Text Box 4"/>
          <p:cNvSpPr txBox="1">
            <a:spLocks noChangeArrowheads="1"/>
          </p:cNvSpPr>
          <p:nvPr/>
        </p:nvSpPr>
        <p:spPr bwMode="auto">
          <a:xfrm>
            <a:off x="2396184" y="928689"/>
            <a:ext cx="654346" cy="830997"/>
          </a:xfrm>
          <a:prstGeom prst="rect">
            <a:avLst/>
          </a:prstGeom>
          <a:noFill/>
          <a:ln w="9525">
            <a:noFill/>
            <a:miter lim="800000"/>
            <a:headEnd/>
            <a:tailEnd/>
          </a:ln>
        </p:spPr>
        <p:txBody>
          <a:bodyPr wrap="none">
            <a:spAutoFit/>
          </a:bodyPr>
          <a:lstStyle/>
          <a:p>
            <a:pPr algn="ctr"/>
            <a:r>
              <a:rPr lang="en-US" sz="4800" b="1">
                <a:solidFill>
                  <a:schemeClr val="tx2"/>
                </a:solidFill>
              </a:rPr>
              <a:t>B</a:t>
            </a:r>
          </a:p>
        </p:txBody>
      </p:sp>
      <p:sp>
        <p:nvSpPr>
          <p:cNvPr id="230405" name="Text Box 5"/>
          <p:cNvSpPr txBox="1">
            <a:spLocks noChangeArrowheads="1"/>
          </p:cNvSpPr>
          <p:nvPr/>
        </p:nvSpPr>
        <p:spPr bwMode="auto">
          <a:xfrm>
            <a:off x="4309238" y="928689"/>
            <a:ext cx="630301" cy="830997"/>
          </a:xfrm>
          <a:prstGeom prst="rect">
            <a:avLst/>
          </a:prstGeom>
          <a:noFill/>
          <a:ln w="9525">
            <a:noFill/>
            <a:miter lim="800000"/>
            <a:headEnd/>
            <a:tailEnd/>
          </a:ln>
        </p:spPr>
        <p:txBody>
          <a:bodyPr wrap="none">
            <a:spAutoFit/>
          </a:bodyPr>
          <a:lstStyle/>
          <a:p>
            <a:pPr algn="ctr"/>
            <a:r>
              <a:rPr lang="en-US" sz="4800" b="1">
                <a:solidFill>
                  <a:schemeClr val="tx2"/>
                </a:solidFill>
              </a:rPr>
              <a:t>C</a:t>
            </a:r>
          </a:p>
        </p:txBody>
      </p:sp>
      <p:sp>
        <p:nvSpPr>
          <p:cNvPr id="230406" name="Text Box 6"/>
          <p:cNvSpPr txBox="1">
            <a:spLocks noChangeArrowheads="1"/>
          </p:cNvSpPr>
          <p:nvPr/>
        </p:nvSpPr>
        <p:spPr bwMode="auto">
          <a:xfrm>
            <a:off x="6024961" y="928689"/>
            <a:ext cx="705642" cy="830997"/>
          </a:xfrm>
          <a:prstGeom prst="rect">
            <a:avLst/>
          </a:prstGeom>
          <a:noFill/>
          <a:ln w="9525">
            <a:noFill/>
            <a:miter lim="800000"/>
            <a:headEnd/>
            <a:tailEnd/>
          </a:ln>
        </p:spPr>
        <p:txBody>
          <a:bodyPr wrap="none">
            <a:spAutoFit/>
          </a:bodyPr>
          <a:lstStyle/>
          <a:p>
            <a:pPr algn="ctr"/>
            <a:r>
              <a:rPr lang="en-US" sz="4800" b="1">
                <a:solidFill>
                  <a:schemeClr val="tx2"/>
                </a:solidFill>
              </a:rPr>
              <a:t>N</a:t>
            </a:r>
          </a:p>
        </p:txBody>
      </p:sp>
      <p:sp>
        <p:nvSpPr>
          <p:cNvPr id="230407" name="Text Box 7"/>
          <p:cNvSpPr txBox="1">
            <a:spLocks noChangeArrowheads="1"/>
          </p:cNvSpPr>
          <p:nvPr/>
        </p:nvSpPr>
        <p:spPr bwMode="auto">
          <a:xfrm>
            <a:off x="5639656" y="3367089"/>
            <a:ext cx="611065" cy="830997"/>
          </a:xfrm>
          <a:prstGeom prst="rect">
            <a:avLst/>
          </a:prstGeom>
          <a:noFill/>
          <a:ln w="9525">
            <a:noFill/>
            <a:miter lim="800000"/>
            <a:headEnd/>
            <a:tailEnd/>
          </a:ln>
        </p:spPr>
        <p:txBody>
          <a:bodyPr wrap="none">
            <a:spAutoFit/>
          </a:bodyPr>
          <a:lstStyle/>
          <a:p>
            <a:pPr algn="ctr"/>
            <a:r>
              <a:rPr lang="en-US" sz="4800" b="1">
                <a:solidFill>
                  <a:schemeClr val="tx2"/>
                </a:solidFill>
              </a:rPr>
              <a:t>Z</a:t>
            </a:r>
          </a:p>
        </p:txBody>
      </p:sp>
      <p:sp>
        <p:nvSpPr>
          <p:cNvPr id="230408" name="AutoShape 8"/>
          <p:cNvSpPr>
            <a:spLocks noChangeArrowheads="1"/>
          </p:cNvSpPr>
          <p:nvPr/>
        </p:nvSpPr>
        <p:spPr bwMode="auto">
          <a:xfrm>
            <a:off x="6796088" y="1114427"/>
            <a:ext cx="976312" cy="485775"/>
          </a:xfrm>
          <a:custGeom>
            <a:avLst/>
            <a:gdLst>
              <a:gd name="T0" fmla="*/ 33096705 w 21600"/>
              <a:gd name="T1" fmla="*/ 0 h 21600"/>
              <a:gd name="T2" fmla="*/ 0 w 21600"/>
              <a:gd name="T3" fmla="*/ 5462449 h 21600"/>
              <a:gd name="T4" fmla="*/ 33096705 w 21600"/>
              <a:gd name="T5" fmla="*/ 10924876 h 21600"/>
              <a:gd name="T6" fmla="*/ 44128936 w 21600"/>
              <a:gd name="T7" fmla="*/ 5462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30409" name="AutoShape 9"/>
          <p:cNvSpPr>
            <a:spLocks noChangeArrowheads="1"/>
          </p:cNvSpPr>
          <p:nvPr/>
        </p:nvSpPr>
        <p:spPr bwMode="auto">
          <a:xfrm>
            <a:off x="4953001" y="1114427"/>
            <a:ext cx="976313" cy="485775"/>
          </a:xfrm>
          <a:custGeom>
            <a:avLst/>
            <a:gdLst>
              <a:gd name="T0" fmla="*/ 33096784 w 21600"/>
              <a:gd name="T1" fmla="*/ 0 h 21600"/>
              <a:gd name="T2" fmla="*/ 0 w 21600"/>
              <a:gd name="T3" fmla="*/ 5462449 h 21600"/>
              <a:gd name="T4" fmla="*/ 33096784 w 21600"/>
              <a:gd name="T5" fmla="*/ 10924876 h 21600"/>
              <a:gd name="T6" fmla="*/ 44129027 w 21600"/>
              <a:gd name="T7" fmla="*/ 5462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30410" name="AutoShape 10"/>
          <p:cNvSpPr>
            <a:spLocks noChangeArrowheads="1"/>
          </p:cNvSpPr>
          <p:nvPr/>
        </p:nvSpPr>
        <p:spPr bwMode="auto">
          <a:xfrm>
            <a:off x="3138488" y="1114427"/>
            <a:ext cx="976312" cy="485775"/>
          </a:xfrm>
          <a:custGeom>
            <a:avLst/>
            <a:gdLst>
              <a:gd name="T0" fmla="*/ 33096705 w 21600"/>
              <a:gd name="T1" fmla="*/ 0 h 21600"/>
              <a:gd name="T2" fmla="*/ 0 w 21600"/>
              <a:gd name="T3" fmla="*/ 5462449 h 21600"/>
              <a:gd name="T4" fmla="*/ 33096705 w 21600"/>
              <a:gd name="T5" fmla="*/ 10924876 h 21600"/>
              <a:gd name="T6" fmla="*/ 44128936 w 21600"/>
              <a:gd name="T7" fmla="*/ 5462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30411" name="Text Box 11"/>
          <p:cNvSpPr txBox="1">
            <a:spLocks noChangeArrowheads="1"/>
          </p:cNvSpPr>
          <p:nvPr/>
        </p:nvSpPr>
        <p:spPr bwMode="auto">
          <a:xfrm>
            <a:off x="2845408" y="3443289"/>
            <a:ext cx="662362" cy="830997"/>
          </a:xfrm>
          <a:prstGeom prst="rect">
            <a:avLst/>
          </a:prstGeom>
          <a:noFill/>
          <a:ln w="9525">
            <a:noFill/>
            <a:miter lim="800000"/>
            <a:headEnd/>
            <a:tailEnd/>
          </a:ln>
        </p:spPr>
        <p:txBody>
          <a:bodyPr wrap="none">
            <a:spAutoFit/>
          </a:bodyPr>
          <a:lstStyle/>
          <a:p>
            <a:pPr algn="ctr"/>
            <a:r>
              <a:rPr lang="en-US" sz="4800" b="1">
                <a:solidFill>
                  <a:schemeClr val="tx2"/>
                </a:solidFill>
              </a:rPr>
              <a:t>A</a:t>
            </a:r>
          </a:p>
        </p:txBody>
      </p:sp>
      <p:sp>
        <p:nvSpPr>
          <p:cNvPr id="230412" name="AutoShape 12"/>
          <p:cNvSpPr>
            <a:spLocks noChangeArrowheads="1"/>
          </p:cNvSpPr>
          <p:nvPr/>
        </p:nvSpPr>
        <p:spPr bwMode="auto">
          <a:xfrm>
            <a:off x="4129088" y="3657601"/>
            <a:ext cx="976312" cy="485775"/>
          </a:xfrm>
          <a:custGeom>
            <a:avLst/>
            <a:gdLst>
              <a:gd name="T0" fmla="*/ 33096705 w 21600"/>
              <a:gd name="T1" fmla="*/ 0 h 21600"/>
              <a:gd name="T2" fmla="*/ 0 w 21600"/>
              <a:gd name="T3" fmla="*/ 5462449 h 21600"/>
              <a:gd name="T4" fmla="*/ 33096705 w 21600"/>
              <a:gd name="T5" fmla="*/ 10924876 h 21600"/>
              <a:gd name="T6" fmla="*/ 44128936 w 21600"/>
              <a:gd name="T7" fmla="*/ 5462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30413" name="Line 13"/>
          <p:cNvSpPr>
            <a:spLocks noChangeShapeType="1"/>
          </p:cNvSpPr>
          <p:nvPr/>
        </p:nvSpPr>
        <p:spPr bwMode="auto">
          <a:xfrm flipH="1">
            <a:off x="4267200" y="3276600"/>
            <a:ext cx="762000" cy="1371600"/>
          </a:xfrm>
          <a:prstGeom prst="line">
            <a:avLst/>
          </a:prstGeom>
          <a:noFill/>
          <a:ln w="76200">
            <a:solidFill>
              <a:srgbClr val="FF0000"/>
            </a:solidFill>
            <a:round/>
            <a:headEnd/>
            <a:tailEnd/>
          </a:ln>
        </p:spPr>
        <p:txBody>
          <a:bodyPr/>
          <a:lstStyle/>
          <a:p>
            <a:endParaRPr lang="en-US"/>
          </a:p>
        </p:txBody>
      </p:sp>
      <p:sp>
        <p:nvSpPr>
          <p:cNvPr id="230414" name="Text Box 14"/>
          <p:cNvSpPr txBox="1">
            <a:spLocks noChangeArrowheads="1"/>
          </p:cNvSpPr>
          <p:nvPr/>
        </p:nvSpPr>
        <p:spPr bwMode="auto">
          <a:xfrm>
            <a:off x="7925656" y="928689"/>
            <a:ext cx="611065" cy="830997"/>
          </a:xfrm>
          <a:prstGeom prst="rect">
            <a:avLst/>
          </a:prstGeom>
          <a:noFill/>
          <a:ln w="9525">
            <a:noFill/>
            <a:miter lim="800000"/>
            <a:headEnd/>
            <a:tailEnd/>
          </a:ln>
        </p:spPr>
        <p:txBody>
          <a:bodyPr wrap="none">
            <a:spAutoFit/>
          </a:bodyPr>
          <a:lstStyle/>
          <a:p>
            <a:pPr algn="ctr"/>
            <a:r>
              <a:rPr lang="en-US" sz="4800" b="1">
                <a:solidFill>
                  <a:schemeClr val="tx2"/>
                </a:solidFill>
              </a:rPr>
              <a:t>Z</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2450" name="Text Box 2"/>
          <p:cNvSpPr txBox="1">
            <a:spLocks noChangeArrowheads="1"/>
          </p:cNvSpPr>
          <p:nvPr/>
        </p:nvSpPr>
        <p:spPr bwMode="auto">
          <a:xfrm>
            <a:off x="559408" y="928689"/>
            <a:ext cx="662362" cy="830997"/>
          </a:xfrm>
          <a:prstGeom prst="rect">
            <a:avLst/>
          </a:prstGeom>
          <a:noFill/>
          <a:ln w="9525">
            <a:noFill/>
            <a:miter lim="800000"/>
            <a:headEnd/>
            <a:tailEnd/>
          </a:ln>
        </p:spPr>
        <p:txBody>
          <a:bodyPr wrap="none">
            <a:spAutoFit/>
          </a:bodyPr>
          <a:lstStyle/>
          <a:p>
            <a:pPr algn="ctr"/>
            <a:r>
              <a:rPr lang="en-US" sz="4800" b="1">
                <a:solidFill>
                  <a:schemeClr val="tx2"/>
                </a:solidFill>
              </a:rPr>
              <a:t>A</a:t>
            </a:r>
          </a:p>
        </p:txBody>
      </p:sp>
      <p:sp>
        <p:nvSpPr>
          <p:cNvPr id="232451" name="AutoShape 3"/>
          <p:cNvSpPr>
            <a:spLocks noChangeArrowheads="1"/>
          </p:cNvSpPr>
          <p:nvPr/>
        </p:nvSpPr>
        <p:spPr bwMode="auto">
          <a:xfrm>
            <a:off x="1309688" y="1114427"/>
            <a:ext cx="976312" cy="485775"/>
          </a:xfrm>
          <a:custGeom>
            <a:avLst/>
            <a:gdLst>
              <a:gd name="T0" fmla="*/ 33096705 w 21600"/>
              <a:gd name="T1" fmla="*/ 0 h 21600"/>
              <a:gd name="T2" fmla="*/ 0 w 21600"/>
              <a:gd name="T3" fmla="*/ 5462449 h 21600"/>
              <a:gd name="T4" fmla="*/ 33096705 w 21600"/>
              <a:gd name="T5" fmla="*/ 10924876 h 21600"/>
              <a:gd name="T6" fmla="*/ 44128936 w 21600"/>
              <a:gd name="T7" fmla="*/ 5462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32452" name="Text Box 4"/>
          <p:cNvSpPr txBox="1">
            <a:spLocks noChangeArrowheads="1"/>
          </p:cNvSpPr>
          <p:nvPr/>
        </p:nvSpPr>
        <p:spPr bwMode="auto">
          <a:xfrm>
            <a:off x="2396184" y="928689"/>
            <a:ext cx="654346" cy="830997"/>
          </a:xfrm>
          <a:prstGeom prst="rect">
            <a:avLst/>
          </a:prstGeom>
          <a:noFill/>
          <a:ln w="9525">
            <a:noFill/>
            <a:miter lim="800000"/>
            <a:headEnd/>
            <a:tailEnd/>
          </a:ln>
        </p:spPr>
        <p:txBody>
          <a:bodyPr wrap="none">
            <a:spAutoFit/>
          </a:bodyPr>
          <a:lstStyle/>
          <a:p>
            <a:pPr algn="ctr"/>
            <a:r>
              <a:rPr lang="en-US" sz="4800" b="1">
                <a:solidFill>
                  <a:schemeClr val="tx2"/>
                </a:solidFill>
              </a:rPr>
              <a:t>B</a:t>
            </a:r>
          </a:p>
        </p:txBody>
      </p:sp>
      <p:sp>
        <p:nvSpPr>
          <p:cNvPr id="232453" name="Text Box 5"/>
          <p:cNvSpPr txBox="1">
            <a:spLocks noChangeArrowheads="1"/>
          </p:cNvSpPr>
          <p:nvPr/>
        </p:nvSpPr>
        <p:spPr bwMode="auto">
          <a:xfrm>
            <a:off x="4309238" y="928689"/>
            <a:ext cx="630301" cy="830997"/>
          </a:xfrm>
          <a:prstGeom prst="rect">
            <a:avLst/>
          </a:prstGeom>
          <a:noFill/>
          <a:ln w="9525">
            <a:noFill/>
            <a:miter lim="800000"/>
            <a:headEnd/>
            <a:tailEnd/>
          </a:ln>
        </p:spPr>
        <p:txBody>
          <a:bodyPr wrap="none">
            <a:spAutoFit/>
          </a:bodyPr>
          <a:lstStyle/>
          <a:p>
            <a:pPr algn="ctr"/>
            <a:r>
              <a:rPr lang="en-US" sz="4800" b="1">
                <a:solidFill>
                  <a:schemeClr val="tx2"/>
                </a:solidFill>
              </a:rPr>
              <a:t>C</a:t>
            </a:r>
          </a:p>
        </p:txBody>
      </p:sp>
      <p:sp>
        <p:nvSpPr>
          <p:cNvPr id="232454" name="Text Box 6"/>
          <p:cNvSpPr txBox="1">
            <a:spLocks noChangeArrowheads="1"/>
          </p:cNvSpPr>
          <p:nvPr/>
        </p:nvSpPr>
        <p:spPr bwMode="auto">
          <a:xfrm>
            <a:off x="6024961" y="928689"/>
            <a:ext cx="705642" cy="830997"/>
          </a:xfrm>
          <a:prstGeom prst="rect">
            <a:avLst/>
          </a:prstGeom>
          <a:noFill/>
          <a:ln w="9525">
            <a:noFill/>
            <a:miter lim="800000"/>
            <a:headEnd/>
            <a:tailEnd/>
          </a:ln>
        </p:spPr>
        <p:txBody>
          <a:bodyPr wrap="none">
            <a:spAutoFit/>
          </a:bodyPr>
          <a:lstStyle/>
          <a:p>
            <a:pPr algn="ctr"/>
            <a:r>
              <a:rPr lang="en-US" sz="4800" b="1">
                <a:solidFill>
                  <a:schemeClr val="tx2"/>
                </a:solidFill>
              </a:rPr>
              <a:t>N</a:t>
            </a:r>
          </a:p>
        </p:txBody>
      </p:sp>
      <p:sp>
        <p:nvSpPr>
          <p:cNvPr id="232455" name="Text Box 7"/>
          <p:cNvSpPr txBox="1">
            <a:spLocks noChangeArrowheads="1"/>
          </p:cNvSpPr>
          <p:nvPr/>
        </p:nvSpPr>
        <p:spPr bwMode="auto">
          <a:xfrm>
            <a:off x="7925656" y="928689"/>
            <a:ext cx="611065" cy="830997"/>
          </a:xfrm>
          <a:prstGeom prst="rect">
            <a:avLst/>
          </a:prstGeom>
          <a:noFill/>
          <a:ln w="9525">
            <a:noFill/>
            <a:miter lim="800000"/>
            <a:headEnd/>
            <a:tailEnd/>
          </a:ln>
        </p:spPr>
        <p:txBody>
          <a:bodyPr wrap="none">
            <a:spAutoFit/>
          </a:bodyPr>
          <a:lstStyle/>
          <a:p>
            <a:pPr algn="ctr"/>
            <a:r>
              <a:rPr lang="en-US" sz="4800" b="1">
                <a:solidFill>
                  <a:schemeClr val="tx2"/>
                </a:solidFill>
              </a:rPr>
              <a:t>Z</a:t>
            </a:r>
          </a:p>
        </p:txBody>
      </p:sp>
      <p:sp>
        <p:nvSpPr>
          <p:cNvPr id="232456" name="AutoShape 8"/>
          <p:cNvSpPr>
            <a:spLocks noChangeArrowheads="1"/>
          </p:cNvSpPr>
          <p:nvPr/>
        </p:nvSpPr>
        <p:spPr bwMode="auto">
          <a:xfrm>
            <a:off x="6796088" y="1114427"/>
            <a:ext cx="976312" cy="485775"/>
          </a:xfrm>
          <a:custGeom>
            <a:avLst/>
            <a:gdLst>
              <a:gd name="T0" fmla="*/ 33096705 w 21600"/>
              <a:gd name="T1" fmla="*/ 0 h 21600"/>
              <a:gd name="T2" fmla="*/ 0 w 21600"/>
              <a:gd name="T3" fmla="*/ 5462449 h 21600"/>
              <a:gd name="T4" fmla="*/ 33096705 w 21600"/>
              <a:gd name="T5" fmla="*/ 10924876 h 21600"/>
              <a:gd name="T6" fmla="*/ 44128936 w 21600"/>
              <a:gd name="T7" fmla="*/ 5462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32457" name="AutoShape 9"/>
          <p:cNvSpPr>
            <a:spLocks noChangeArrowheads="1"/>
          </p:cNvSpPr>
          <p:nvPr/>
        </p:nvSpPr>
        <p:spPr bwMode="auto">
          <a:xfrm>
            <a:off x="4953001" y="1114427"/>
            <a:ext cx="976313" cy="485775"/>
          </a:xfrm>
          <a:custGeom>
            <a:avLst/>
            <a:gdLst>
              <a:gd name="T0" fmla="*/ 33096784 w 21600"/>
              <a:gd name="T1" fmla="*/ 0 h 21600"/>
              <a:gd name="T2" fmla="*/ 0 w 21600"/>
              <a:gd name="T3" fmla="*/ 5462449 h 21600"/>
              <a:gd name="T4" fmla="*/ 33096784 w 21600"/>
              <a:gd name="T5" fmla="*/ 10924876 h 21600"/>
              <a:gd name="T6" fmla="*/ 44129027 w 21600"/>
              <a:gd name="T7" fmla="*/ 5462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32458" name="AutoShape 10"/>
          <p:cNvSpPr>
            <a:spLocks noChangeArrowheads="1"/>
          </p:cNvSpPr>
          <p:nvPr/>
        </p:nvSpPr>
        <p:spPr bwMode="auto">
          <a:xfrm>
            <a:off x="3138488" y="1114427"/>
            <a:ext cx="976312" cy="485775"/>
          </a:xfrm>
          <a:custGeom>
            <a:avLst/>
            <a:gdLst>
              <a:gd name="T0" fmla="*/ 33096705 w 21600"/>
              <a:gd name="T1" fmla="*/ 0 h 21600"/>
              <a:gd name="T2" fmla="*/ 0 w 21600"/>
              <a:gd name="T3" fmla="*/ 5462449 h 21600"/>
              <a:gd name="T4" fmla="*/ 33096705 w 21600"/>
              <a:gd name="T5" fmla="*/ 10924876 h 21600"/>
              <a:gd name="T6" fmla="*/ 44128936 w 21600"/>
              <a:gd name="T7" fmla="*/ 5462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32459" name="Text Box 11"/>
          <p:cNvSpPr txBox="1">
            <a:spLocks noChangeArrowheads="1"/>
          </p:cNvSpPr>
          <p:nvPr/>
        </p:nvSpPr>
        <p:spPr bwMode="auto">
          <a:xfrm>
            <a:off x="885268" y="2495551"/>
            <a:ext cx="3201517" cy="646331"/>
          </a:xfrm>
          <a:prstGeom prst="rect">
            <a:avLst/>
          </a:prstGeom>
          <a:noFill/>
          <a:ln w="9525">
            <a:noFill/>
            <a:miter lim="800000"/>
            <a:headEnd/>
            <a:tailEnd/>
          </a:ln>
        </p:spPr>
        <p:txBody>
          <a:bodyPr wrap="none">
            <a:spAutoFit/>
          </a:bodyPr>
          <a:lstStyle/>
          <a:p>
            <a:pPr algn="ctr"/>
            <a:r>
              <a:rPr lang="en-US" sz="3600" b="1">
                <a:solidFill>
                  <a:schemeClr val="tx2"/>
                </a:solidFill>
              </a:rPr>
              <a:t>Smithwick  </a:t>
            </a:r>
          </a:p>
        </p:txBody>
      </p:sp>
      <p:sp>
        <p:nvSpPr>
          <p:cNvPr id="399372" name="Text Box 12"/>
          <p:cNvSpPr txBox="1">
            <a:spLocks noChangeArrowheads="1"/>
          </p:cNvSpPr>
          <p:nvPr/>
        </p:nvSpPr>
        <p:spPr bwMode="auto">
          <a:xfrm>
            <a:off x="4816228" y="2613026"/>
            <a:ext cx="3137397" cy="3908762"/>
          </a:xfrm>
          <a:prstGeom prst="rect">
            <a:avLst/>
          </a:prstGeom>
          <a:noFill/>
          <a:ln w="9525">
            <a:noFill/>
            <a:miter lim="800000"/>
            <a:headEnd/>
            <a:tailEnd/>
          </a:ln>
        </p:spPr>
        <p:txBody>
          <a:bodyPr wrap="none">
            <a:spAutoFit/>
          </a:bodyPr>
          <a:lstStyle/>
          <a:p>
            <a:pPr algn="ctr"/>
            <a:r>
              <a:rPr lang="en-US" sz="2800" b="1">
                <a:solidFill>
                  <a:schemeClr val="tx2"/>
                </a:solidFill>
              </a:rPr>
              <a:t>“Smíth-wick”</a:t>
            </a:r>
          </a:p>
          <a:p>
            <a:pPr algn="ctr"/>
            <a:r>
              <a:rPr lang="en-US" sz="1600">
                <a:solidFill>
                  <a:schemeClr val="tx2"/>
                </a:solidFill>
              </a:rPr>
              <a:t>(Duluth)</a:t>
            </a:r>
          </a:p>
          <a:p>
            <a:pPr algn="ctr"/>
            <a:endParaRPr lang="en-US" sz="1600">
              <a:solidFill>
                <a:schemeClr val="tx2"/>
              </a:solidFill>
            </a:endParaRPr>
          </a:p>
          <a:p>
            <a:pPr algn="ctr"/>
            <a:r>
              <a:rPr lang="en-US" sz="2800" b="1">
                <a:solidFill>
                  <a:schemeClr val="tx2"/>
                </a:solidFill>
              </a:rPr>
              <a:t>“Smidt-whick”</a:t>
            </a:r>
          </a:p>
          <a:p>
            <a:pPr algn="ctr"/>
            <a:r>
              <a:rPr lang="en-US" sz="1600">
                <a:solidFill>
                  <a:schemeClr val="tx2"/>
                </a:solidFill>
              </a:rPr>
              <a:t>(Galway, Ireland)</a:t>
            </a:r>
          </a:p>
          <a:p>
            <a:pPr algn="ctr"/>
            <a:endParaRPr lang="en-US" sz="2800" b="1">
              <a:solidFill>
                <a:schemeClr val="tx2"/>
              </a:solidFill>
            </a:endParaRPr>
          </a:p>
          <a:p>
            <a:pPr algn="ctr"/>
            <a:r>
              <a:rPr lang="en-US" sz="2800" b="1">
                <a:solidFill>
                  <a:schemeClr val="tx2"/>
                </a:solidFill>
              </a:rPr>
              <a:t>“Sméddik”</a:t>
            </a:r>
          </a:p>
          <a:p>
            <a:pPr algn="ctr"/>
            <a:r>
              <a:rPr lang="en-US" sz="1600">
                <a:solidFill>
                  <a:schemeClr val="tx2"/>
                </a:solidFill>
              </a:rPr>
              <a:t>(Birmingham, England)</a:t>
            </a:r>
          </a:p>
          <a:p>
            <a:pPr algn="ctr"/>
            <a:endParaRPr lang="en-US" sz="2800" b="1">
              <a:solidFill>
                <a:schemeClr val="tx2"/>
              </a:solidFill>
            </a:endParaRPr>
          </a:p>
          <a:p>
            <a:pPr algn="ctr"/>
            <a:r>
              <a:rPr lang="en-US" sz="2800" b="1">
                <a:solidFill>
                  <a:schemeClr val="tx2"/>
                </a:solidFill>
              </a:rPr>
              <a:t>“Smǽr</a:t>
            </a:r>
            <a:r>
              <a:rPr lang="en-US" sz="1800">
                <a:solidFill>
                  <a:schemeClr val="tx2"/>
                </a:solidFill>
              </a:rPr>
              <a:t>i</a:t>
            </a:r>
            <a:r>
              <a:rPr lang="en-US" sz="2800" b="1">
                <a:solidFill>
                  <a:schemeClr val="tx2"/>
                </a:solidFill>
              </a:rPr>
              <a:t>k”</a:t>
            </a:r>
          </a:p>
          <a:p>
            <a:pPr algn="ctr"/>
            <a:r>
              <a:rPr lang="en-US" sz="1600">
                <a:solidFill>
                  <a:schemeClr val="tx2"/>
                </a:solidFill>
              </a:rPr>
              <a:t>(Smithwick , England)</a:t>
            </a:r>
          </a:p>
        </p:txBody>
      </p:sp>
      <p:sp>
        <p:nvSpPr>
          <p:cNvPr id="232461" name="Rectangle 13"/>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b="1">
                <a:solidFill>
                  <a:schemeClr val="tx2"/>
                </a:solidFill>
              </a:rPr>
              <a:t>Parallel from Linguistics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7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7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7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2" grpId="0" build="p"/>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34498" name="Picture 4"/>
          <p:cNvPicPr>
            <a:picLocks noChangeAspect="1" noChangeArrowheads="1"/>
          </p:cNvPicPr>
          <p:nvPr/>
        </p:nvPicPr>
        <p:blipFill>
          <a:blip r:embed="rId3" cstate="print"/>
          <a:srcRect/>
          <a:stretch>
            <a:fillRect/>
          </a:stretch>
        </p:blipFill>
        <p:spPr bwMode="auto">
          <a:xfrm>
            <a:off x="792164" y="706438"/>
            <a:ext cx="7589837" cy="5465762"/>
          </a:xfrm>
          <a:prstGeom prst="rect">
            <a:avLst/>
          </a:prstGeom>
          <a:noFill/>
          <a:ln w="9525">
            <a:noFill/>
            <a:miter lim="800000"/>
            <a:headEnd/>
            <a:tailEnd/>
          </a:ln>
        </p:spPr>
      </p:pic>
      <p:sp>
        <p:nvSpPr>
          <p:cNvPr id="234499" name="Text Box 5"/>
          <p:cNvSpPr txBox="1">
            <a:spLocks noChangeArrowheads="1"/>
          </p:cNvSpPr>
          <p:nvPr/>
        </p:nvSpPr>
        <p:spPr bwMode="auto">
          <a:xfrm>
            <a:off x="2566988" y="6553202"/>
            <a:ext cx="4062459" cy="276999"/>
          </a:xfrm>
          <a:prstGeom prst="rect">
            <a:avLst/>
          </a:prstGeom>
          <a:noFill/>
          <a:ln w="9525">
            <a:noFill/>
            <a:miter lim="800000"/>
            <a:headEnd/>
            <a:tailEnd/>
          </a:ln>
        </p:spPr>
        <p:txBody>
          <a:bodyPr wrap="none">
            <a:spAutoFit/>
          </a:bodyPr>
          <a:lstStyle/>
          <a:p>
            <a:r>
              <a:rPr lang="en-US" sz="1200">
                <a:solidFill>
                  <a:schemeClr val="bg1"/>
                </a:solidFill>
                <a:hlinkClick r:id="rId4"/>
              </a:rPr>
              <a:t>http://news.bbc.co.uk/1/hi/sci/tech/2282801.stm</a:t>
            </a:r>
            <a:endParaRPr lang="en-US" sz="1200">
              <a:solidFill>
                <a:schemeClr val="bg1"/>
              </a:solidFill>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36546" name="Picture 2" descr="01-22R"/>
          <p:cNvPicPr>
            <a:picLocks noChangeAspect="1" noChangeArrowheads="1"/>
          </p:cNvPicPr>
          <p:nvPr/>
        </p:nvPicPr>
        <p:blipFill>
          <a:blip r:embed="rId2" cstate="print"/>
          <a:srcRect/>
          <a:stretch>
            <a:fillRect/>
          </a:stretch>
        </p:blipFill>
        <p:spPr bwMode="auto">
          <a:xfrm>
            <a:off x="792164" y="152400"/>
            <a:ext cx="7589837" cy="6502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69" name="Text Box 3"/>
          <p:cNvSpPr txBox="1">
            <a:spLocks noChangeArrowheads="1"/>
          </p:cNvSpPr>
          <p:nvPr/>
        </p:nvSpPr>
        <p:spPr bwMode="auto">
          <a:xfrm>
            <a:off x="627064" y="2597150"/>
            <a:ext cx="7888287" cy="84023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5400" b="1">
                <a:solidFill>
                  <a:schemeClr val="accent1"/>
                </a:solidFill>
              </a:rPr>
              <a:t>biospecies</a:t>
            </a:r>
          </a:p>
        </p:txBody>
      </p:sp>
      <p:sp>
        <p:nvSpPr>
          <p:cNvPr id="237570" name="Text Box 5"/>
          <p:cNvSpPr txBox="1">
            <a:spLocks noChangeArrowheads="1"/>
          </p:cNvSpPr>
          <p:nvPr/>
        </p:nvSpPr>
        <p:spPr bwMode="auto">
          <a:xfrm>
            <a:off x="646114" y="3886200"/>
            <a:ext cx="7888287" cy="84023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5400" b="1"/>
              <a:t>paleospecies</a:t>
            </a:r>
            <a:endParaRPr lang="en-US" sz="4400" b="1"/>
          </a:p>
        </p:txBody>
      </p:sp>
      <p:sp>
        <p:nvSpPr>
          <p:cNvPr id="237571" name="Rectangle 7"/>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Glossary</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a:gsLst>
              <a:gs pos="0">
                <a:schemeClr val="accent1">
                  <a:shade val="30000"/>
                  <a:satMod val="115000"/>
                  <a:alpha val="0"/>
                </a:schemeClr>
              </a:gs>
              <a:gs pos="50000">
                <a:schemeClr val="accent1">
                  <a:shade val="67500"/>
                  <a:satMod val="115000"/>
                  <a:alpha val="0"/>
                </a:schemeClr>
              </a:gs>
              <a:gs pos="100000">
                <a:srgbClr val="C00000">
                  <a:alpha val="49000"/>
                </a:srgbClr>
              </a:gs>
            </a:gsLst>
            <a:lin ang="5400000" scaled="0"/>
          </a:gradFill>
          <a:ln w="9525">
            <a:noFill/>
            <a:miter lim="800000"/>
            <a:headEnd/>
            <a:tailEnd/>
          </a:ln>
        </p:spPr>
        <p:txBody>
          <a:bodyPr anchor="ctr"/>
          <a:lstStyle/>
          <a:p>
            <a:pPr algn="ctr">
              <a:lnSpc>
                <a:spcPct val="140000"/>
              </a:lnSpc>
              <a:defRPr/>
            </a:pPr>
            <a:endParaRPr lang="en-US" sz="3200" b="1" dirty="0">
              <a:solidFill>
                <a:srgbClr val="FFFFFF"/>
              </a:solidFill>
              <a:latin typeface="Arial" charset="0"/>
            </a:endParaRPr>
          </a:p>
          <a:p>
            <a:pPr algn="ctr">
              <a:lnSpc>
                <a:spcPct val="140000"/>
              </a:lnSpc>
              <a:defRPr/>
            </a:pPr>
            <a:r>
              <a:rPr lang="en-US" sz="3200" b="1" dirty="0">
                <a:solidFill>
                  <a:srgbClr val="FFFFFF"/>
                </a:solidFill>
                <a:latin typeface="Arial" charset="0"/>
              </a:rPr>
              <a:t> </a:t>
            </a:r>
          </a:p>
        </p:txBody>
      </p:sp>
      <p:sp>
        <p:nvSpPr>
          <p:cNvPr id="3" name="Rectangle 2"/>
          <p:cNvSpPr txBox="1">
            <a:spLocks noChangeArrowheads="1"/>
          </p:cNvSpPr>
          <p:nvPr/>
        </p:nvSpPr>
        <p:spPr>
          <a:xfrm>
            <a:off x="762000" y="990600"/>
            <a:ext cx="7772400" cy="1143000"/>
          </a:xfrm>
          <a:prstGeom prst="rect">
            <a:avLst/>
          </a:prstGeom>
        </p:spPr>
        <p:txBody>
          <a:bodyPr/>
          <a:lstStyle/>
          <a:p>
            <a:pPr algn="ctr">
              <a:defRPr/>
            </a:pPr>
            <a:r>
              <a:rPr lang="en-US" sz="3600" kern="0" dirty="0">
                <a:solidFill>
                  <a:schemeClr val="bg1"/>
                </a:solidFill>
                <a:ea typeface="+mj-ea"/>
                <a:cs typeface="+mj-cs"/>
              </a:rPr>
              <a:t>Charles Darwin</a:t>
            </a:r>
          </a:p>
        </p:txBody>
      </p:sp>
      <p:sp>
        <p:nvSpPr>
          <p:cNvPr id="4" name="Rectangle 3"/>
          <p:cNvSpPr txBox="1">
            <a:spLocks noChangeArrowheads="1"/>
          </p:cNvSpPr>
          <p:nvPr/>
        </p:nvSpPr>
        <p:spPr>
          <a:xfrm>
            <a:off x="762000" y="1943102"/>
            <a:ext cx="7772400" cy="2066925"/>
          </a:xfrm>
          <a:prstGeom prst="rect">
            <a:avLst/>
          </a:prstGeom>
        </p:spPr>
        <p:txBody>
          <a:bodyPr>
            <a:spAutoFit/>
          </a:bodyPr>
          <a:lstStyle/>
          <a:p>
            <a:pPr marL="342900" indent="-342900" algn="ctr">
              <a:spcBef>
                <a:spcPct val="20000"/>
              </a:spcBef>
              <a:defRPr/>
            </a:pPr>
            <a:r>
              <a:rPr lang="en-US" sz="3600" b="1" kern="0" dirty="0">
                <a:solidFill>
                  <a:schemeClr val="bg1"/>
                </a:solidFill>
              </a:rPr>
              <a:t>Journey on</a:t>
            </a:r>
          </a:p>
          <a:p>
            <a:pPr marL="342900" indent="-342900" algn="ctr">
              <a:spcBef>
                <a:spcPct val="20000"/>
              </a:spcBef>
              <a:defRPr/>
            </a:pPr>
            <a:r>
              <a:rPr lang="en-US" sz="5400" b="1" i="1" kern="0" dirty="0">
                <a:solidFill>
                  <a:schemeClr val="bg1"/>
                </a:solidFill>
              </a:rPr>
              <a:t>The Beagle</a:t>
            </a:r>
            <a:endParaRPr lang="en-US" sz="5400" b="1" kern="0" dirty="0">
              <a:solidFill>
                <a:schemeClr val="bg1"/>
              </a:solidFill>
            </a:endParaRPr>
          </a:p>
          <a:p>
            <a:pPr marL="342900" indent="-342900" algn="ctr">
              <a:spcBef>
                <a:spcPct val="20000"/>
              </a:spcBef>
              <a:defRPr/>
            </a:pPr>
            <a:r>
              <a:rPr lang="en-US" b="1" kern="0" dirty="0">
                <a:solidFill>
                  <a:schemeClr val="bg1"/>
                </a:solidFill>
              </a:rPr>
              <a:t>1831 - 1836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52" y="1895847"/>
            <a:ext cx="7269495" cy="4352553"/>
          </a:xfrm>
          <a:prstGeom prst="rect">
            <a:avLst/>
          </a:prstGeom>
        </p:spPr>
      </p:pic>
      <p:sp>
        <p:nvSpPr>
          <p:cNvPr id="7" name="Rectangle 3"/>
          <p:cNvSpPr txBox="1">
            <a:spLocks noChangeArrowheads="1"/>
          </p:cNvSpPr>
          <p:nvPr/>
        </p:nvSpPr>
        <p:spPr>
          <a:xfrm>
            <a:off x="914400" y="2095502"/>
            <a:ext cx="7772400" cy="2066925"/>
          </a:xfrm>
          <a:prstGeom prst="rect">
            <a:avLst/>
          </a:prstGeom>
        </p:spPr>
        <p:txBody>
          <a:bodyPr>
            <a:spAutoFit/>
          </a:bodyPr>
          <a:lstStyle/>
          <a:p>
            <a:pPr marL="342900" indent="-342900" algn="ctr">
              <a:spcBef>
                <a:spcPct val="20000"/>
              </a:spcBef>
              <a:defRPr/>
            </a:pPr>
            <a:r>
              <a:rPr lang="en-US" sz="3600" b="1" kern="0" dirty="0"/>
              <a:t>Journey on</a:t>
            </a:r>
          </a:p>
          <a:p>
            <a:pPr marL="342900" indent="-342900" algn="ctr">
              <a:spcBef>
                <a:spcPct val="20000"/>
              </a:spcBef>
              <a:defRPr/>
            </a:pPr>
            <a:r>
              <a:rPr lang="en-US" sz="5400" b="1" i="1" kern="0" dirty="0"/>
              <a:t>The Beagle</a:t>
            </a:r>
            <a:endParaRPr lang="en-US" sz="5400" b="1" kern="0" dirty="0"/>
          </a:p>
          <a:p>
            <a:pPr marL="342900" indent="-342900" algn="ctr">
              <a:spcBef>
                <a:spcPct val="20000"/>
              </a:spcBef>
              <a:defRPr/>
            </a:pPr>
            <a:r>
              <a:rPr lang="en-US" b="1" kern="0" dirty="0"/>
              <a:t>1831 - 1836</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2626597" y="5562602"/>
            <a:ext cx="3890810" cy="707886"/>
          </a:xfrm>
          <a:prstGeom prst="rect">
            <a:avLst/>
          </a:prstGeom>
          <a:noFill/>
          <a:ln w="9525">
            <a:noFill/>
            <a:miter lim="800000"/>
            <a:headEnd/>
            <a:tailEnd/>
          </a:ln>
        </p:spPr>
        <p:txBody>
          <a:bodyPr wrap="none">
            <a:spAutoFit/>
          </a:bodyPr>
          <a:lstStyle/>
          <a:p>
            <a:pPr algn="ctr" eaLnBrk="0" hangingPunct="0"/>
            <a:r>
              <a:rPr kumimoji="1" lang="en-US" sz="4000" b="1">
                <a:latin typeface="Arial" charset="0"/>
              </a:rPr>
              <a:t>KNM-WT 17000</a:t>
            </a:r>
          </a:p>
        </p:txBody>
      </p:sp>
      <p:pic>
        <p:nvPicPr>
          <p:cNvPr id="238595" name="Picture 3"/>
          <p:cNvPicPr>
            <a:picLocks noChangeAspect="1" noChangeArrowheads="1"/>
          </p:cNvPicPr>
          <p:nvPr/>
        </p:nvPicPr>
        <p:blipFill>
          <a:blip r:embed="rId2" cstate="print"/>
          <a:srcRect/>
          <a:stretch>
            <a:fillRect/>
          </a:stretch>
        </p:blipFill>
        <p:spPr bwMode="auto">
          <a:xfrm>
            <a:off x="792164" y="328615"/>
            <a:ext cx="7589837" cy="6148387"/>
          </a:xfrm>
          <a:prstGeom prst="rect">
            <a:avLst/>
          </a:prstGeom>
          <a:noFill/>
          <a:ln w="9525">
            <a:noFill/>
            <a:miter lim="800000"/>
            <a:headEnd/>
            <a:tailEnd/>
          </a:ln>
        </p:spPr>
      </p:pic>
      <p:sp>
        <p:nvSpPr>
          <p:cNvPr id="238596" name="Text Box 4"/>
          <p:cNvSpPr txBox="1">
            <a:spLocks noChangeArrowheads="1"/>
          </p:cNvSpPr>
          <p:nvPr/>
        </p:nvSpPr>
        <p:spPr bwMode="auto">
          <a:xfrm>
            <a:off x="4365689" y="3429001"/>
            <a:ext cx="4057521" cy="1538883"/>
          </a:xfrm>
          <a:prstGeom prst="rect">
            <a:avLst/>
          </a:prstGeom>
          <a:solidFill>
            <a:schemeClr val="bg1"/>
          </a:solidFill>
          <a:ln w="9525">
            <a:noFill/>
            <a:miter lim="800000"/>
            <a:headEnd/>
            <a:tailEnd/>
          </a:ln>
        </p:spPr>
        <p:txBody>
          <a:bodyPr wrap="none">
            <a:spAutoFit/>
          </a:bodyPr>
          <a:lstStyle/>
          <a:p>
            <a:pPr algn="ctr" eaLnBrk="0" hangingPunct="0"/>
            <a:r>
              <a:rPr kumimoji="1" lang="en-US" sz="4000" b="1" i="1">
                <a:solidFill>
                  <a:srgbClr val="0C0600"/>
                </a:solidFill>
                <a:latin typeface="Arial" charset="0"/>
              </a:rPr>
              <a:t>Sahelanthropus</a:t>
            </a:r>
          </a:p>
          <a:p>
            <a:pPr algn="ctr" eaLnBrk="0" hangingPunct="0"/>
            <a:r>
              <a:rPr kumimoji="1" lang="en-US" sz="4000" b="1" i="1">
                <a:solidFill>
                  <a:srgbClr val="0C0600"/>
                </a:solidFill>
                <a:latin typeface="Arial" charset="0"/>
              </a:rPr>
              <a:t>tchadensis</a:t>
            </a:r>
            <a:r>
              <a:rPr kumimoji="1" lang="en-US" sz="5400" b="1" i="1">
                <a:solidFill>
                  <a:srgbClr val="FF0000"/>
                </a:solidFill>
                <a:latin typeface="Arial" charset="0"/>
              </a:rPr>
              <a:t> </a:t>
            </a:r>
          </a:p>
        </p:txBody>
      </p:sp>
      <p:sp>
        <p:nvSpPr>
          <p:cNvPr id="238597" name="Text Box 5"/>
          <p:cNvSpPr txBox="1">
            <a:spLocks noChangeArrowheads="1"/>
          </p:cNvSpPr>
          <p:nvPr/>
        </p:nvSpPr>
        <p:spPr bwMode="auto">
          <a:xfrm>
            <a:off x="1143000" y="6583365"/>
            <a:ext cx="6959790" cy="276999"/>
          </a:xfrm>
          <a:prstGeom prst="rect">
            <a:avLst/>
          </a:prstGeom>
          <a:noFill/>
          <a:ln w="9525">
            <a:noFill/>
            <a:miter lim="800000"/>
            <a:headEnd/>
            <a:tailEnd/>
          </a:ln>
        </p:spPr>
        <p:txBody>
          <a:bodyPr wrap="none">
            <a:spAutoFit/>
          </a:bodyPr>
          <a:lstStyle/>
          <a:p>
            <a:r>
              <a:rPr lang="en-US" sz="1200">
                <a:solidFill>
                  <a:schemeClr val="bg1"/>
                </a:solidFill>
                <a:hlinkClick r:id="rId3"/>
              </a:rPr>
              <a:t>www.sfgate.com/cgi-bin/article.cgi?file=/chronicle/archive/2002/07/11/MN205986.DTL</a:t>
            </a:r>
            <a:endParaRPr lang="en-US" sz="1200">
              <a:solidFill>
                <a:schemeClr val="bg1"/>
              </a:solidFill>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39618" name="Picture 2" descr="Time-2001-07-23-cover"/>
          <p:cNvPicPr>
            <a:picLocks noChangeAspect="1" noChangeArrowheads="1"/>
          </p:cNvPicPr>
          <p:nvPr/>
        </p:nvPicPr>
        <p:blipFill>
          <a:blip r:embed="rId2" cstate="print"/>
          <a:srcRect/>
          <a:stretch>
            <a:fillRect/>
          </a:stretch>
        </p:blipFill>
        <p:spPr bwMode="auto">
          <a:xfrm>
            <a:off x="3792538" y="228600"/>
            <a:ext cx="4132262" cy="6324600"/>
          </a:xfrm>
          <a:prstGeom prst="rect">
            <a:avLst/>
          </a:prstGeom>
          <a:noFill/>
          <a:ln w="9525">
            <a:noFill/>
            <a:miter lim="800000"/>
            <a:headEnd/>
            <a:tailEnd/>
          </a:ln>
        </p:spPr>
      </p:pic>
      <p:sp>
        <p:nvSpPr>
          <p:cNvPr id="239619" name="Text Box 3"/>
          <p:cNvSpPr txBox="1">
            <a:spLocks noChangeArrowheads="1"/>
          </p:cNvSpPr>
          <p:nvPr/>
        </p:nvSpPr>
        <p:spPr bwMode="auto">
          <a:xfrm>
            <a:off x="894075" y="1403350"/>
            <a:ext cx="2364750" cy="2123658"/>
          </a:xfrm>
          <a:prstGeom prst="rect">
            <a:avLst/>
          </a:prstGeom>
          <a:noFill/>
          <a:ln w="9525">
            <a:noFill/>
            <a:miter lim="800000"/>
            <a:headEnd/>
            <a:tailEnd/>
          </a:ln>
        </p:spPr>
        <p:txBody>
          <a:bodyPr wrap="none">
            <a:spAutoFit/>
          </a:bodyPr>
          <a:lstStyle/>
          <a:p>
            <a:pPr algn="ctr" eaLnBrk="0" hangingPunct="0"/>
            <a:r>
              <a:rPr kumimoji="1" lang="en-US" sz="2000" b="1">
                <a:solidFill>
                  <a:schemeClr val="bg1"/>
                </a:solidFill>
              </a:rPr>
              <a:t>July 23, 2001</a:t>
            </a:r>
          </a:p>
          <a:p>
            <a:pPr algn="ctr" eaLnBrk="0" hangingPunct="0"/>
            <a:endParaRPr kumimoji="1" lang="en-US" sz="2000" b="1">
              <a:solidFill>
                <a:schemeClr val="bg1"/>
              </a:solidFill>
            </a:endParaRPr>
          </a:p>
          <a:p>
            <a:pPr algn="ctr" eaLnBrk="0" hangingPunct="0"/>
            <a:endParaRPr kumimoji="1" lang="en-US" sz="2000" b="1">
              <a:solidFill>
                <a:schemeClr val="bg1"/>
              </a:solidFill>
            </a:endParaRPr>
          </a:p>
          <a:p>
            <a:pPr algn="ctr" eaLnBrk="0" hangingPunct="0"/>
            <a:r>
              <a:rPr kumimoji="1" lang="en-US" b="1" i="1">
                <a:solidFill>
                  <a:schemeClr val="bg1"/>
                </a:solidFill>
              </a:rPr>
              <a:t>Ardipithecus</a:t>
            </a:r>
          </a:p>
          <a:p>
            <a:pPr algn="ctr" eaLnBrk="0" hangingPunct="0"/>
            <a:r>
              <a:rPr kumimoji="1" lang="en-US" b="1" i="1">
                <a:solidFill>
                  <a:schemeClr val="bg1"/>
                </a:solidFill>
              </a:rPr>
              <a:t>ramidus</a:t>
            </a:r>
          </a:p>
          <a:p>
            <a:pPr algn="ctr" eaLnBrk="0" hangingPunct="0"/>
            <a:r>
              <a:rPr kumimoji="1" lang="en-US" b="1" i="1">
                <a:solidFill>
                  <a:schemeClr val="bg1"/>
                </a:solidFill>
              </a:rPr>
              <a:t>kadabba</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Text Box 3"/>
          <p:cNvSpPr txBox="1">
            <a:spLocks noChangeArrowheads="1"/>
          </p:cNvSpPr>
          <p:nvPr/>
        </p:nvSpPr>
        <p:spPr bwMode="auto">
          <a:xfrm>
            <a:off x="627064" y="2597150"/>
            <a:ext cx="7888287" cy="84023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5400" b="1">
                <a:solidFill>
                  <a:schemeClr val="accent1"/>
                </a:solidFill>
              </a:rPr>
              <a:t>biospecies</a:t>
            </a:r>
            <a:endParaRPr lang="en-US" sz="4400" b="1">
              <a:solidFill>
                <a:schemeClr val="accent1"/>
              </a:solidFill>
            </a:endParaRPr>
          </a:p>
        </p:txBody>
      </p:sp>
      <p:sp>
        <p:nvSpPr>
          <p:cNvPr id="240642" name="Text Box 5"/>
          <p:cNvSpPr txBox="1">
            <a:spLocks noChangeArrowheads="1"/>
          </p:cNvSpPr>
          <p:nvPr/>
        </p:nvSpPr>
        <p:spPr bwMode="auto">
          <a:xfrm>
            <a:off x="646114" y="3886200"/>
            <a:ext cx="7888287" cy="84023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5400" b="1">
                <a:solidFill>
                  <a:schemeClr val="accent1"/>
                </a:solidFill>
              </a:rPr>
              <a:t>paleospecies</a:t>
            </a:r>
            <a:endParaRPr lang="en-US" sz="4400" b="1">
              <a:solidFill>
                <a:schemeClr val="accent1"/>
              </a:solidFill>
            </a:endParaRPr>
          </a:p>
        </p:txBody>
      </p:sp>
      <p:sp>
        <p:nvSpPr>
          <p:cNvPr id="240643" name="Text Box 6"/>
          <p:cNvSpPr txBox="1">
            <a:spLocks noChangeArrowheads="1"/>
          </p:cNvSpPr>
          <p:nvPr/>
        </p:nvSpPr>
        <p:spPr bwMode="auto">
          <a:xfrm>
            <a:off x="1476376" y="5105400"/>
            <a:ext cx="6143625" cy="914400"/>
          </a:xfrm>
          <a:prstGeom prst="rect">
            <a:avLst/>
          </a:prstGeom>
          <a:noFill/>
          <a:ln w="9525">
            <a:noFill/>
            <a:miter lim="800000"/>
            <a:headEnd/>
            <a:tailEnd/>
          </a:ln>
        </p:spPr>
        <p:txBody>
          <a:bodyPr>
            <a:spAutoFit/>
          </a:bodyPr>
          <a:lstStyle/>
          <a:p>
            <a:pPr algn="ctr"/>
            <a:r>
              <a:rPr lang="en-US" sz="5400" b="1"/>
              <a:t>chronospecies</a:t>
            </a:r>
          </a:p>
        </p:txBody>
      </p:sp>
      <p:sp>
        <p:nvSpPr>
          <p:cNvPr id="240644" name="Rectangle 7"/>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Glossary</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41666" name="Picture 2" descr="Origin_of_Species1"/>
          <p:cNvPicPr>
            <a:picLocks noChangeAspect="1" noChangeArrowheads="1"/>
          </p:cNvPicPr>
          <p:nvPr/>
        </p:nvPicPr>
        <p:blipFill>
          <a:blip r:embed="rId3" cstate="print"/>
          <a:srcRect/>
          <a:stretch>
            <a:fillRect/>
          </a:stretch>
        </p:blipFill>
        <p:spPr bwMode="auto">
          <a:xfrm>
            <a:off x="762000" y="457202"/>
            <a:ext cx="7589838" cy="5903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3" name="Rectangle 3"/>
          <p:cNvSpPr>
            <a:spLocks noGrp="1" noChangeArrowheads="1"/>
          </p:cNvSpPr>
          <p:nvPr>
            <p:ph type="body" idx="1"/>
          </p:nvPr>
        </p:nvSpPr>
        <p:spPr>
          <a:xfrm>
            <a:off x="762000" y="2649538"/>
            <a:ext cx="7772400" cy="1046162"/>
          </a:xfrm>
        </p:spPr>
        <p:txBody>
          <a:bodyPr/>
          <a:lstStyle/>
          <a:p>
            <a:pPr algn="ctr" eaLnBrk="1" hangingPunct="1">
              <a:buFontTx/>
              <a:buNone/>
            </a:pPr>
            <a:r>
              <a:rPr lang="en-US" sz="5400" b="1" smtClean="0">
                <a:latin typeface="Verdana" pitchFamily="34" charset="0"/>
              </a:rPr>
              <a:t>genotype</a:t>
            </a:r>
          </a:p>
        </p:txBody>
      </p:sp>
      <p:sp>
        <p:nvSpPr>
          <p:cNvPr id="243714" name="Text Box 4"/>
          <p:cNvSpPr txBox="1">
            <a:spLocks noChangeArrowheads="1"/>
          </p:cNvSpPr>
          <p:nvPr/>
        </p:nvSpPr>
        <p:spPr bwMode="auto">
          <a:xfrm>
            <a:off x="1524000" y="3962401"/>
            <a:ext cx="6248400" cy="1148007"/>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kumimoji="1" lang="en-US" sz="5400" b="1"/>
              <a:t>phenotype</a:t>
            </a:r>
          </a:p>
          <a:p>
            <a:pPr algn="ctr"/>
            <a:endParaRPr lang="en-US" sz="2000"/>
          </a:p>
        </p:txBody>
      </p:sp>
      <p:sp>
        <p:nvSpPr>
          <p:cNvPr id="243715" name="Rectangle 6"/>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Basic Concepts</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4737" name="Text Box 1028"/>
          <p:cNvSpPr txBox="1">
            <a:spLocks noChangeArrowheads="1"/>
          </p:cNvSpPr>
          <p:nvPr/>
        </p:nvSpPr>
        <p:spPr bwMode="auto">
          <a:xfrm>
            <a:off x="900114" y="3886200"/>
            <a:ext cx="7329487" cy="954088"/>
          </a:xfrm>
          <a:prstGeom prst="rect">
            <a:avLst/>
          </a:prstGeom>
          <a:noFill/>
          <a:ln w="9525">
            <a:noFill/>
            <a:miter lim="800000"/>
            <a:headEnd/>
            <a:tailEnd/>
          </a:ln>
        </p:spPr>
        <p:txBody>
          <a:bodyPr>
            <a:spAutoFit/>
          </a:bodyPr>
          <a:lstStyle/>
          <a:p>
            <a:pPr marL="342900" indent="-342900" algn="ctr" eaLnBrk="0" hangingPunct="0">
              <a:lnSpc>
                <a:spcPct val="90000"/>
              </a:lnSpc>
              <a:spcBef>
                <a:spcPct val="20000"/>
              </a:spcBef>
              <a:buClr>
                <a:schemeClr val="hlink"/>
              </a:buClr>
            </a:pPr>
            <a:r>
              <a:rPr kumimoji="1" lang="en-US" sz="2800" b="1"/>
              <a:t>includes genetic items</a:t>
            </a:r>
          </a:p>
          <a:p>
            <a:pPr marL="342900" indent="-342900" algn="ctr" eaLnBrk="0" hangingPunct="0">
              <a:lnSpc>
                <a:spcPct val="90000"/>
              </a:lnSpc>
              <a:spcBef>
                <a:spcPct val="20000"/>
              </a:spcBef>
              <a:buClr>
                <a:schemeClr val="hlink"/>
              </a:buClr>
            </a:pPr>
            <a:r>
              <a:rPr kumimoji="1" lang="en-US" sz="2800" b="1"/>
              <a:t>you </a:t>
            </a:r>
            <a:r>
              <a:rPr kumimoji="1" lang="en-US" sz="2800" b="1" i="1"/>
              <a:t>can not see</a:t>
            </a:r>
            <a:endParaRPr kumimoji="1" lang="en-US" sz="2800" b="1"/>
          </a:p>
        </p:txBody>
      </p:sp>
      <p:sp>
        <p:nvSpPr>
          <p:cNvPr id="244738" name="Rectangle 1031"/>
          <p:cNvSpPr>
            <a:spLocks noChangeArrowheads="1"/>
          </p:cNvSpPr>
          <p:nvPr/>
        </p:nvSpPr>
        <p:spPr bwMode="auto">
          <a:xfrm>
            <a:off x="762000" y="2649538"/>
            <a:ext cx="7772400" cy="1046162"/>
          </a:xfrm>
          <a:prstGeom prst="rect">
            <a:avLst/>
          </a:prstGeom>
          <a:noFill/>
          <a:ln w="9525">
            <a:noFill/>
            <a:miter lim="800000"/>
            <a:headEnd/>
            <a:tailEnd/>
          </a:ln>
        </p:spPr>
        <p:txBody>
          <a:bodyPr/>
          <a:lstStyle/>
          <a:p>
            <a:pPr marL="342900" indent="-342900" algn="ctr" eaLnBrk="0" hangingPunct="0">
              <a:spcBef>
                <a:spcPct val="20000"/>
              </a:spcBef>
              <a:buClr>
                <a:schemeClr val="hlink"/>
              </a:buClr>
            </a:pPr>
            <a:r>
              <a:rPr kumimoji="1" lang="en-US" sz="5400" b="1"/>
              <a:t>genotype</a:t>
            </a:r>
          </a:p>
        </p:txBody>
      </p:sp>
      <p:sp>
        <p:nvSpPr>
          <p:cNvPr id="244739" name="Rectangle 1033"/>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Basic Concepts</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61" name="Rectangle 3"/>
          <p:cNvSpPr>
            <a:spLocks noGrp="1" noChangeArrowheads="1"/>
          </p:cNvSpPr>
          <p:nvPr>
            <p:ph type="body" idx="1"/>
          </p:nvPr>
        </p:nvSpPr>
        <p:spPr>
          <a:xfrm>
            <a:off x="685800" y="2057402"/>
            <a:ext cx="7772400" cy="1046163"/>
          </a:xfrm>
        </p:spPr>
        <p:txBody>
          <a:bodyPr/>
          <a:lstStyle/>
          <a:p>
            <a:pPr algn="ctr" eaLnBrk="1" hangingPunct="1">
              <a:buFontTx/>
              <a:buNone/>
            </a:pPr>
            <a:r>
              <a:rPr lang="en-US" sz="5400" b="1" smtClean="0">
                <a:latin typeface="Verdana" pitchFamily="34" charset="0"/>
              </a:rPr>
              <a:t>phenotype</a:t>
            </a:r>
          </a:p>
        </p:txBody>
      </p:sp>
      <p:sp>
        <p:nvSpPr>
          <p:cNvPr id="245762" name="Text Box 4"/>
          <p:cNvSpPr txBox="1">
            <a:spLocks noChangeArrowheads="1"/>
          </p:cNvSpPr>
          <p:nvPr/>
        </p:nvSpPr>
        <p:spPr bwMode="auto">
          <a:xfrm>
            <a:off x="900114" y="3422651"/>
            <a:ext cx="7329487" cy="3207032"/>
          </a:xfrm>
          <a:prstGeom prst="rect">
            <a:avLst/>
          </a:prstGeom>
          <a:noFill/>
          <a:ln w="9525">
            <a:noFill/>
            <a:miter lim="800000"/>
            <a:headEnd/>
            <a:tailEnd/>
          </a:ln>
        </p:spPr>
        <p:txBody>
          <a:bodyPr>
            <a:spAutoFit/>
          </a:bodyPr>
          <a:lstStyle/>
          <a:p>
            <a:pPr algn="ctr" eaLnBrk="0" hangingPunct="0">
              <a:spcBef>
                <a:spcPct val="20000"/>
              </a:spcBef>
              <a:buClr>
                <a:schemeClr val="hlink"/>
              </a:buClr>
            </a:pPr>
            <a:r>
              <a:rPr kumimoji="1" lang="en-US" sz="2800" b="1"/>
              <a:t>the observable physical characteristics of an organism</a:t>
            </a:r>
            <a:endParaRPr kumimoji="1" lang="en-US" sz="3200" b="1"/>
          </a:p>
          <a:p>
            <a:pPr algn="ctr" eaLnBrk="0" hangingPunct="0">
              <a:lnSpc>
                <a:spcPct val="40000"/>
              </a:lnSpc>
              <a:spcBef>
                <a:spcPct val="20000"/>
              </a:spcBef>
              <a:buClr>
                <a:schemeClr val="hlink"/>
              </a:buClr>
            </a:pPr>
            <a:endParaRPr kumimoji="1" lang="en-US" sz="3200" b="1"/>
          </a:p>
          <a:p>
            <a:pPr marL="742950" lvl="1" indent="-285750" eaLnBrk="0" hangingPunct="0">
              <a:lnSpc>
                <a:spcPct val="140000"/>
              </a:lnSpc>
              <a:spcBef>
                <a:spcPct val="20000"/>
              </a:spcBef>
              <a:buClr>
                <a:schemeClr val="hlink"/>
              </a:buClr>
              <a:buFontTx/>
              <a:buChar char="•"/>
            </a:pPr>
            <a:r>
              <a:rPr kumimoji="1" lang="en-US" b="1"/>
              <a:t>the things you can see</a:t>
            </a:r>
          </a:p>
          <a:p>
            <a:pPr marL="742950" lvl="1" indent="-285750" eaLnBrk="0" hangingPunct="0">
              <a:lnSpc>
                <a:spcPct val="140000"/>
              </a:lnSpc>
              <a:spcBef>
                <a:spcPct val="20000"/>
              </a:spcBef>
              <a:buClr>
                <a:schemeClr val="hlink"/>
              </a:buClr>
              <a:buFontTx/>
              <a:buChar char="•"/>
            </a:pPr>
            <a:r>
              <a:rPr kumimoji="1" lang="en-US" b="1"/>
              <a:t>the detectable expressions of genotypes</a:t>
            </a:r>
          </a:p>
          <a:p>
            <a:pPr marL="742950" lvl="1" indent="-285750" eaLnBrk="0" hangingPunct="0">
              <a:lnSpc>
                <a:spcPct val="50000"/>
              </a:lnSpc>
              <a:spcBef>
                <a:spcPct val="20000"/>
              </a:spcBef>
              <a:buClr>
                <a:schemeClr val="hlink"/>
              </a:buClr>
              <a:buFontTx/>
              <a:buChar char="•"/>
            </a:pPr>
            <a:endParaRPr kumimoji="1" lang="en-US" b="1"/>
          </a:p>
        </p:txBody>
      </p:sp>
      <p:sp>
        <p:nvSpPr>
          <p:cNvPr id="245763" name="Rectangle 6"/>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Basic Concepts</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46786" name="Picture 3"/>
          <p:cNvPicPr>
            <a:picLocks noChangeAspect="1" noChangeArrowheads="1"/>
          </p:cNvPicPr>
          <p:nvPr/>
        </p:nvPicPr>
        <p:blipFill>
          <a:blip r:embed="rId3" cstate="print"/>
          <a:srcRect/>
          <a:stretch>
            <a:fillRect/>
          </a:stretch>
        </p:blipFill>
        <p:spPr bwMode="auto">
          <a:xfrm>
            <a:off x="792164" y="708025"/>
            <a:ext cx="7589837" cy="5464175"/>
          </a:xfrm>
          <a:prstGeom prst="rect">
            <a:avLst/>
          </a:prstGeom>
          <a:noFill/>
          <a:ln w="9525">
            <a:noFill/>
            <a:miter lim="800000"/>
            <a:headEnd/>
            <a:tailEnd/>
          </a:ln>
        </p:spPr>
      </p:pic>
      <p:sp>
        <p:nvSpPr>
          <p:cNvPr id="246787" name="Text Box 4"/>
          <p:cNvSpPr txBox="1">
            <a:spLocks noChangeArrowheads="1"/>
          </p:cNvSpPr>
          <p:nvPr/>
        </p:nvSpPr>
        <p:spPr bwMode="auto">
          <a:xfrm>
            <a:off x="2408806" y="6521450"/>
            <a:ext cx="4485139" cy="338554"/>
          </a:xfrm>
          <a:prstGeom prst="rect">
            <a:avLst/>
          </a:prstGeom>
          <a:noFill/>
          <a:ln w="9525">
            <a:noFill/>
            <a:miter lim="800000"/>
            <a:headEnd/>
            <a:tailEnd/>
          </a:ln>
        </p:spPr>
        <p:txBody>
          <a:bodyPr wrap="none">
            <a:spAutoFit/>
          </a:bodyPr>
          <a:lstStyle/>
          <a:p>
            <a:pPr algn="ctr"/>
            <a:r>
              <a:rPr lang="en-US" sz="1600">
                <a:solidFill>
                  <a:schemeClr val="tx2"/>
                </a:solidFill>
                <a:hlinkClick r:id="rId4"/>
              </a:rPr>
              <a:t>news.bbc.co.uk/1/hi/health/2284783.stm</a:t>
            </a:r>
            <a:endParaRPr lang="en-US" sz="1600">
              <a:solidFill>
                <a:schemeClr val="tx2"/>
              </a:solidFill>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8833" name="Rectangle 3"/>
          <p:cNvSpPr>
            <a:spLocks noGrp="1" noChangeArrowheads="1"/>
          </p:cNvSpPr>
          <p:nvPr>
            <p:ph type="body" idx="1"/>
          </p:nvPr>
        </p:nvSpPr>
        <p:spPr>
          <a:xfrm>
            <a:off x="762000" y="1081088"/>
            <a:ext cx="7772400" cy="519112"/>
          </a:xfrm>
        </p:spPr>
        <p:txBody>
          <a:bodyPr>
            <a:spAutoFit/>
          </a:bodyPr>
          <a:lstStyle/>
          <a:p>
            <a:pPr algn="ctr" eaLnBrk="1" hangingPunct="1">
              <a:buFontTx/>
              <a:buNone/>
            </a:pPr>
            <a:r>
              <a:rPr lang="en-US" sz="2800" b="1" smtClean="0">
                <a:latin typeface="Verdana" pitchFamily="34" charset="0"/>
              </a:rPr>
              <a:t>Phenotype / Genotype</a:t>
            </a:r>
          </a:p>
        </p:txBody>
      </p:sp>
      <p:sp>
        <p:nvSpPr>
          <p:cNvPr id="248834" name="Text Box 4"/>
          <p:cNvSpPr txBox="1">
            <a:spLocks noChangeArrowheads="1"/>
          </p:cNvSpPr>
          <p:nvPr/>
        </p:nvSpPr>
        <p:spPr bwMode="auto">
          <a:xfrm>
            <a:off x="1524000" y="3733800"/>
            <a:ext cx="6248400" cy="171450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kumimoji="1" lang="en-US" sz="4800" b="1"/>
              <a:t>my wife’s family’s feet</a:t>
            </a:r>
          </a:p>
          <a:p>
            <a:pPr algn="ctr"/>
            <a:endParaRPr lang="en-US" sz="2000"/>
          </a:p>
        </p:txBody>
      </p:sp>
      <p:sp>
        <p:nvSpPr>
          <p:cNvPr id="248835" name="Rectangle 6"/>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Basic Concepts</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7" name="Text Box 4"/>
          <p:cNvSpPr txBox="1">
            <a:spLocks noChangeArrowheads="1"/>
          </p:cNvSpPr>
          <p:nvPr/>
        </p:nvSpPr>
        <p:spPr bwMode="auto">
          <a:xfrm>
            <a:off x="1143000" y="3744915"/>
            <a:ext cx="7010400" cy="750887"/>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kumimoji="1" lang="en-US" sz="4800" b="1"/>
              <a:t>my cousins’ feet</a:t>
            </a:r>
            <a:endParaRPr lang="en-US" sz="4800"/>
          </a:p>
        </p:txBody>
      </p:sp>
      <p:sp>
        <p:nvSpPr>
          <p:cNvPr id="249858" name="Rectangle 6"/>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Basic Concepts</a:t>
            </a:r>
          </a:p>
        </p:txBody>
      </p:sp>
      <p:sp>
        <p:nvSpPr>
          <p:cNvPr id="249859" name="Rectangle 13"/>
          <p:cNvSpPr>
            <a:spLocks noGrp="1" noChangeArrowheads="1"/>
          </p:cNvSpPr>
          <p:nvPr>
            <p:ph type="body" idx="1"/>
          </p:nvPr>
        </p:nvSpPr>
        <p:spPr>
          <a:xfrm>
            <a:off x="762000" y="1081088"/>
            <a:ext cx="7772400" cy="519112"/>
          </a:xfrm>
        </p:spPr>
        <p:txBody>
          <a:bodyPr>
            <a:spAutoFit/>
          </a:bodyPr>
          <a:lstStyle/>
          <a:p>
            <a:pPr algn="ctr" eaLnBrk="1" hangingPunct="1">
              <a:buFontTx/>
              <a:buNone/>
            </a:pPr>
            <a:r>
              <a:rPr lang="en-US" sz="2800" b="1" smtClean="0">
                <a:latin typeface="Verdana" pitchFamily="34" charset="0"/>
              </a:rPr>
              <a:t>Phenotype / Genotype</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17762" name="Picture 3"/>
          <p:cNvPicPr>
            <a:picLocks noChangeAspect="1" noChangeArrowheads="1"/>
          </p:cNvPicPr>
          <p:nvPr/>
        </p:nvPicPr>
        <p:blipFill>
          <a:blip r:embed="rId3" cstate="print"/>
          <a:srcRect/>
          <a:stretch>
            <a:fillRect/>
          </a:stretch>
        </p:blipFill>
        <p:spPr bwMode="auto">
          <a:xfrm>
            <a:off x="792164" y="555627"/>
            <a:ext cx="7589837" cy="5692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1059" name="Text Box 3"/>
          <p:cNvSpPr txBox="1">
            <a:spLocks noChangeArrowheads="1"/>
          </p:cNvSpPr>
          <p:nvPr/>
        </p:nvSpPr>
        <p:spPr bwMode="auto">
          <a:xfrm>
            <a:off x="1110388" y="5670552"/>
            <a:ext cx="6875600" cy="646331"/>
          </a:xfrm>
          <a:prstGeom prst="rect">
            <a:avLst/>
          </a:prstGeom>
          <a:noFill/>
          <a:ln w="9525">
            <a:noFill/>
            <a:miter lim="800000"/>
            <a:headEnd/>
            <a:tailEnd/>
          </a:ln>
        </p:spPr>
        <p:txBody>
          <a:bodyPr wrap="none">
            <a:spAutoFit/>
          </a:bodyPr>
          <a:lstStyle/>
          <a:p>
            <a:pPr algn="ctr">
              <a:lnSpc>
                <a:spcPct val="150000"/>
              </a:lnSpc>
            </a:pPr>
            <a:r>
              <a:rPr lang="en-US">
                <a:latin typeface="Arial" charset="0"/>
              </a:rPr>
              <a:t>Polydactyly in a human infant (a) and in a cat (b).</a:t>
            </a:r>
          </a:p>
        </p:txBody>
      </p:sp>
      <p:sp>
        <p:nvSpPr>
          <p:cNvPr id="301060" name="Text Box 1029"/>
          <p:cNvSpPr txBox="1">
            <a:spLocks noChangeArrowheads="1"/>
          </p:cNvSpPr>
          <p:nvPr/>
        </p:nvSpPr>
        <p:spPr bwMode="auto">
          <a:xfrm>
            <a:off x="3112369" y="6248401"/>
            <a:ext cx="2906566" cy="369332"/>
          </a:xfrm>
          <a:prstGeom prst="rect">
            <a:avLst/>
          </a:prstGeom>
          <a:noFill/>
          <a:ln w="9525">
            <a:noFill/>
            <a:miter lim="800000"/>
            <a:headEnd/>
            <a:tailEnd/>
          </a:ln>
        </p:spPr>
        <p:txBody>
          <a:bodyPr wrap="none">
            <a:spAutoFit/>
          </a:bodyPr>
          <a:lstStyle/>
          <a:p>
            <a:pPr algn="ctr">
              <a:lnSpc>
                <a:spcPct val="150000"/>
              </a:lnSpc>
            </a:pPr>
            <a:r>
              <a:rPr lang="en-US" sz="1200" i="1">
                <a:latin typeface="Arial" charset="0"/>
                <a:cs typeface="Arial" charset="0"/>
              </a:rPr>
              <a:t>Understanding Humans, 10th ed</a:t>
            </a:r>
            <a:r>
              <a:rPr lang="en-US" sz="1200">
                <a:latin typeface="Arial" charset="0"/>
                <a:cs typeface="Arial" charset="0"/>
              </a:rPr>
              <a:t>., p.  38</a:t>
            </a:r>
          </a:p>
        </p:txBody>
      </p:sp>
      <p:pic>
        <p:nvPicPr>
          <p:cNvPr id="301061" name="Picture 5" descr="0301"/>
          <p:cNvPicPr>
            <a:picLocks noChangeAspect="1" noChangeArrowheads="1"/>
          </p:cNvPicPr>
          <p:nvPr/>
        </p:nvPicPr>
        <p:blipFill>
          <a:blip r:embed="rId3" cstate="print"/>
          <a:srcRect/>
          <a:stretch>
            <a:fillRect/>
          </a:stretch>
        </p:blipFill>
        <p:spPr bwMode="auto">
          <a:xfrm>
            <a:off x="688976" y="1570038"/>
            <a:ext cx="7769225" cy="3916362"/>
          </a:xfrm>
          <a:prstGeom prst="rect">
            <a:avLst/>
          </a:prstGeom>
          <a:noFill/>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Text Box 4"/>
          <p:cNvSpPr txBox="1">
            <a:spLocks noChangeArrowheads="1"/>
          </p:cNvSpPr>
          <p:nvPr/>
        </p:nvSpPr>
        <p:spPr bwMode="auto">
          <a:xfrm>
            <a:off x="1524000" y="3744915"/>
            <a:ext cx="6248400" cy="1055687"/>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kumimoji="1" lang="en-US" sz="4800" b="1"/>
              <a:t>my wife’s heart</a:t>
            </a:r>
          </a:p>
          <a:p>
            <a:pPr algn="ctr"/>
            <a:endParaRPr lang="en-US" sz="2000"/>
          </a:p>
        </p:txBody>
      </p:sp>
      <p:pic>
        <p:nvPicPr>
          <p:cNvPr id="250882" name="Picture 5" descr="heart"/>
          <p:cNvPicPr>
            <a:picLocks noChangeAspect="1" noChangeArrowheads="1"/>
          </p:cNvPicPr>
          <p:nvPr/>
        </p:nvPicPr>
        <p:blipFill>
          <a:blip r:embed="rId2" cstate="print"/>
          <a:srcRect/>
          <a:stretch>
            <a:fillRect/>
          </a:stretch>
        </p:blipFill>
        <p:spPr bwMode="auto">
          <a:xfrm>
            <a:off x="4114800" y="4800600"/>
            <a:ext cx="914400" cy="914400"/>
          </a:xfrm>
          <a:prstGeom prst="rect">
            <a:avLst/>
          </a:prstGeom>
          <a:noFill/>
          <a:ln w="9525">
            <a:noFill/>
            <a:miter lim="800000"/>
            <a:headEnd/>
            <a:tailEnd/>
          </a:ln>
        </p:spPr>
      </p:pic>
      <p:sp>
        <p:nvSpPr>
          <p:cNvPr id="250883" name="Rectangle 6"/>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Basic Concepts</a:t>
            </a:r>
          </a:p>
        </p:txBody>
      </p:sp>
      <p:sp>
        <p:nvSpPr>
          <p:cNvPr id="250884" name="Rectangle 11"/>
          <p:cNvSpPr>
            <a:spLocks noGrp="1" noChangeArrowheads="1"/>
          </p:cNvSpPr>
          <p:nvPr>
            <p:ph type="body" idx="1"/>
          </p:nvPr>
        </p:nvSpPr>
        <p:spPr>
          <a:xfrm>
            <a:off x="762000" y="1081088"/>
            <a:ext cx="7772400" cy="519112"/>
          </a:xfrm>
        </p:spPr>
        <p:txBody>
          <a:bodyPr>
            <a:spAutoFit/>
          </a:bodyPr>
          <a:lstStyle/>
          <a:p>
            <a:pPr algn="ctr" eaLnBrk="1" hangingPunct="1">
              <a:buFontTx/>
              <a:buNone/>
            </a:pPr>
            <a:r>
              <a:rPr lang="en-US" sz="2800" b="1" smtClean="0">
                <a:latin typeface="Verdana" pitchFamily="34" charset="0"/>
              </a:rPr>
              <a:t>Phenotype / Genotype</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1905" name="Rectangle 2"/>
          <p:cNvSpPr>
            <a:spLocks noGrp="1" noChangeArrowheads="1"/>
          </p:cNvSpPr>
          <p:nvPr>
            <p:ph type="body" idx="1"/>
          </p:nvPr>
        </p:nvSpPr>
        <p:spPr>
          <a:xfrm>
            <a:off x="900114" y="2286002"/>
            <a:ext cx="7329487" cy="4094163"/>
          </a:xfrm>
        </p:spPr>
        <p:txBody>
          <a:bodyPr>
            <a:spAutoFit/>
          </a:bodyPr>
          <a:lstStyle/>
          <a:p>
            <a:pPr algn="ctr" eaLnBrk="1" hangingPunct="1">
              <a:lnSpc>
                <a:spcPct val="80000"/>
              </a:lnSpc>
              <a:buFontTx/>
              <a:buNone/>
            </a:pPr>
            <a:r>
              <a:rPr lang="en-US" sz="4800" b="1" smtClean="0">
                <a:latin typeface="Verdana" pitchFamily="34" charset="0"/>
              </a:rPr>
              <a:t>Alfred Wallace</a:t>
            </a:r>
            <a:r>
              <a:rPr lang="en-US" sz="4800" smtClean="0">
                <a:latin typeface="Verdana" pitchFamily="34" charset="0"/>
              </a:rPr>
              <a:t> </a:t>
            </a:r>
            <a:br>
              <a:rPr lang="en-US" sz="4800" smtClean="0">
                <a:latin typeface="Verdana" pitchFamily="34" charset="0"/>
              </a:rPr>
            </a:br>
            <a:r>
              <a:rPr lang="en-US" sz="2400" smtClean="0">
                <a:latin typeface="Verdana" pitchFamily="34" charset="0"/>
              </a:rPr>
              <a:t>(1823 - 1913)</a:t>
            </a:r>
            <a:br>
              <a:rPr lang="en-US" sz="2400" smtClean="0">
                <a:latin typeface="Verdana" pitchFamily="34" charset="0"/>
              </a:rPr>
            </a:br>
            <a:endParaRPr lang="en-US" sz="2400" smtClean="0">
              <a:latin typeface="Verdana" pitchFamily="34" charset="0"/>
            </a:endParaRPr>
          </a:p>
          <a:p>
            <a:pPr eaLnBrk="1" hangingPunct="1">
              <a:buFontTx/>
              <a:buNone/>
            </a:pPr>
            <a:r>
              <a:rPr lang="en-US" smtClean="0">
                <a:latin typeface="Verdana" pitchFamily="34" charset="0"/>
              </a:rPr>
              <a:t>	</a:t>
            </a:r>
            <a:r>
              <a:rPr lang="en-US" sz="3600" b="1" smtClean="0">
                <a:latin typeface="Verdana" pitchFamily="34" charset="0"/>
              </a:rPr>
              <a:t>working separately from Darwin arrived at the same generalizations at the same time as Darwin</a:t>
            </a:r>
            <a:r>
              <a:rPr lang="en-US" sz="2800" smtClean="0">
                <a:latin typeface="Verdana" pitchFamily="34" charset="0"/>
              </a:rPr>
              <a:t/>
            </a:r>
            <a:br>
              <a:rPr lang="en-US" sz="2800" smtClean="0">
                <a:latin typeface="Verdana" pitchFamily="34" charset="0"/>
              </a:rPr>
            </a:br>
            <a:endParaRPr lang="en-US" smtClean="0"/>
          </a:p>
        </p:txBody>
      </p:sp>
      <p:sp>
        <p:nvSpPr>
          <p:cNvPr id="251906" name="Rectangle 3"/>
          <p:cNvSpPr>
            <a:spLocks noChangeArrowheads="1"/>
          </p:cNvSpPr>
          <p:nvPr/>
        </p:nvSpPr>
        <p:spPr bwMode="auto">
          <a:xfrm>
            <a:off x="1600200" y="152400"/>
            <a:ext cx="6096000" cy="533400"/>
          </a:xfrm>
          <a:prstGeom prst="rect">
            <a:avLst/>
          </a:prstGeom>
          <a:noFill/>
          <a:ln w="9525">
            <a:noFill/>
            <a:miter lim="800000"/>
            <a:headEnd/>
            <a:tailEnd/>
          </a:ln>
        </p:spPr>
        <p:txBody>
          <a:bodyPr anchor="ctr"/>
          <a:lstStyle/>
          <a:p>
            <a:pPr algn="ctr"/>
            <a:r>
              <a:rPr lang="en-US">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252930" name="Text Box 2"/>
          <p:cNvSpPr txBox="1">
            <a:spLocks noChangeArrowheads="1"/>
          </p:cNvSpPr>
          <p:nvPr/>
        </p:nvSpPr>
        <p:spPr bwMode="auto">
          <a:xfrm>
            <a:off x="3038976" y="5867401"/>
            <a:ext cx="3310522" cy="553998"/>
          </a:xfrm>
          <a:prstGeom prst="rect">
            <a:avLst/>
          </a:prstGeom>
          <a:noFill/>
          <a:ln w="9525">
            <a:noFill/>
            <a:miter lim="800000"/>
            <a:headEnd/>
            <a:tailEnd/>
          </a:ln>
        </p:spPr>
        <p:txBody>
          <a:bodyPr wrap="none">
            <a:spAutoFit/>
          </a:bodyPr>
          <a:lstStyle/>
          <a:p>
            <a:pPr algn="ctr">
              <a:lnSpc>
                <a:spcPct val="150000"/>
              </a:lnSpc>
            </a:pPr>
            <a:r>
              <a:rPr lang="en-US" sz="2000" b="1">
                <a:solidFill>
                  <a:schemeClr val="tx2"/>
                </a:solidFill>
              </a:rPr>
              <a:t>Alfred Russel Wallace</a:t>
            </a:r>
          </a:p>
        </p:txBody>
      </p:sp>
      <p:sp>
        <p:nvSpPr>
          <p:cNvPr id="252931" name="Text Box 1029"/>
          <p:cNvSpPr txBox="1">
            <a:spLocks noChangeArrowheads="1"/>
          </p:cNvSpPr>
          <p:nvPr/>
        </p:nvSpPr>
        <p:spPr bwMode="auto">
          <a:xfrm>
            <a:off x="3156024" y="6248400"/>
            <a:ext cx="2906566" cy="369332"/>
          </a:xfrm>
          <a:prstGeom prst="rect">
            <a:avLst/>
          </a:prstGeom>
          <a:noFill/>
          <a:ln w="9525">
            <a:noFill/>
            <a:miter lim="800000"/>
            <a:headEnd/>
            <a:tailEnd/>
          </a:ln>
        </p:spPr>
        <p:txBody>
          <a:bodyPr wrap="none">
            <a:spAutoFit/>
          </a:bodyPr>
          <a:lstStyle/>
          <a:p>
            <a:pPr algn="ctr">
              <a:lnSpc>
                <a:spcPct val="150000"/>
              </a:lnSpc>
            </a:pPr>
            <a:r>
              <a:rPr lang="en-US" sz="1200" i="1">
                <a:latin typeface="Arial" charset="0"/>
                <a:cs typeface="Arial" charset="0"/>
              </a:rPr>
              <a:t>Understanding Humans, 10th ed</a:t>
            </a:r>
            <a:r>
              <a:rPr lang="en-US" sz="1200">
                <a:latin typeface="Arial" charset="0"/>
                <a:cs typeface="Arial" charset="0"/>
              </a:rPr>
              <a:t>., p.  29</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5155" name="Text Box 1029"/>
          <p:cNvSpPr txBox="1">
            <a:spLocks noChangeArrowheads="1"/>
          </p:cNvSpPr>
          <p:nvPr/>
        </p:nvSpPr>
        <p:spPr bwMode="auto">
          <a:xfrm>
            <a:off x="3097238" y="6248401"/>
            <a:ext cx="2936830" cy="369332"/>
          </a:xfrm>
          <a:prstGeom prst="rect">
            <a:avLst/>
          </a:prstGeom>
          <a:noFill/>
          <a:ln w="9525">
            <a:noFill/>
            <a:miter lim="800000"/>
            <a:headEnd/>
            <a:tailEnd/>
          </a:ln>
        </p:spPr>
        <p:txBody>
          <a:bodyPr wrap="none">
            <a:spAutoFit/>
          </a:bodyPr>
          <a:lstStyle/>
          <a:p>
            <a:pPr algn="ctr">
              <a:lnSpc>
                <a:spcPct val="150000"/>
              </a:lnSpc>
            </a:pPr>
            <a:r>
              <a:rPr lang="en-US" sz="1200" i="1" dirty="0">
                <a:latin typeface="Arial" charset="0"/>
                <a:cs typeface="Arial" charset="0"/>
              </a:rPr>
              <a:t>Understanding Humans, </a:t>
            </a:r>
            <a:r>
              <a:rPr lang="en-US" sz="1200" i="1" dirty="0" smtClean="0">
                <a:latin typeface="Arial" charset="0"/>
                <a:cs typeface="Arial" charset="0"/>
              </a:rPr>
              <a:t>11h </a:t>
            </a:r>
            <a:r>
              <a:rPr lang="en-US" sz="1200" i="1" dirty="0">
                <a:latin typeface="Arial" charset="0"/>
                <a:cs typeface="Arial" charset="0"/>
              </a:rPr>
              <a:t>ed</a:t>
            </a:r>
            <a:r>
              <a:rPr lang="en-US" sz="1200" dirty="0">
                <a:latin typeface="Arial" charset="0"/>
                <a:cs typeface="Arial" charset="0"/>
              </a:rPr>
              <a:t>., p.  </a:t>
            </a:r>
            <a:r>
              <a:rPr lang="en-US" sz="1200" dirty="0" smtClean="0">
                <a:latin typeface="Arial" charset="0"/>
                <a:cs typeface="Arial" charset="0"/>
              </a:rPr>
              <a:t>30</a:t>
            </a:r>
            <a:endParaRPr lang="en-US" sz="1200" dirty="0">
              <a:latin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831713"/>
            <a:ext cx="8229600" cy="5416687"/>
          </a:xfrm>
          <a:prstGeom prst="rect">
            <a:avLst/>
          </a:prstGeom>
        </p:spPr>
      </p:pic>
      <p:sp>
        <p:nvSpPr>
          <p:cNvPr id="6" name="Text Box 3"/>
          <p:cNvSpPr txBox="1">
            <a:spLocks noChangeArrowheads="1"/>
          </p:cNvSpPr>
          <p:nvPr/>
        </p:nvSpPr>
        <p:spPr bwMode="auto">
          <a:xfrm>
            <a:off x="3344337" y="5756277"/>
            <a:ext cx="2433103" cy="507831"/>
          </a:xfrm>
          <a:prstGeom prst="rect">
            <a:avLst/>
          </a:prstGeom>
          <a:solidFill>
            <a:schemeClr val="bg1"/>
          </a:solidFill>
          <a:ln w="9525">
            <a:noFill/>
            <a:miter lim="800000"/>
            <a:headEnd/>
            <a:tailEnd/>
          </a:ln>
        </p:spPr>
        <p:txBody>
          <a:bodyPr wrap="none">
            <a:spAutoFit/>
          </a:bodyPr>
          <a:lstStyle/>
          <a:p>
            <a:pPr algn="ctr">
              <a:lnSpc>
                <a:spcPct val="150000"/>
              </a:lnSpc>
            </a:pPr>
            <a:r>
              <a:rPr lang="en-US" sz="1800" dirty="0">
                <a:latin typeface="Arial" charset="0"/>
              </a:rPr>
              <a:t>Alfred </a:t>
            </a:r>
            <a:r>
              <a:rPr lang="en-US" sz="1800" dirty="0" err="1">
                <a:latin typeface="Arial" charset="0"/>
              </a:rPr>
              <a:t>Russel</a:t>
            </a:r>
            <a:r>
              <a:rPr lang="en-US" sz="1800" dirty="0">
                <a:latin typeface="Arial" charset="0"/>
              </a:rPr>
              <a:t> Wallace</a:t>
            </a:r>
          </a:p>
        </p:txBody>
      </p:sp>
    </p:spTree>
    <p:extLst>
      <p:ext uri="{BB962C8B-B14F-4D97-AF65-F5344CB8AC3E}">
        <p14:creationId xmlns:p14="http://schemas.microsoft.com/office/powerpoint/2010/main" val="3373990084"/>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
        <p:nvSpPr>
          <p:cNvPr id="257026" name="Rectangle 3"/>
          <p:cNvSpPr>
            <a:spLocks noGrp="1" noChangeArrowheads="1"/>
          </p:cNvSpPr>
          <p:nvPr>
            <p:ph type="body" idx="1"/>
          </p:nvPr>
        </p:nvSpPr>
        <p:spPr>
          <a:xfrm>
            <a:off x="838200" y="1277938"/>
            <a:ext cx="7329488" cy="4970462"/>
          </a:xfrm>
        </p:spPr>
        <p:txBody>
          <a:bodyPr/>
          <a:lstStyle/>
          <a:p>
            <a:pPr marL="457200" indent="-457200" eaLnBrk="1" hangingPunct="1"/>
            <a:r>
              <a:rPr lang="en-US" sz="4800" b="1" smtClean="0"/>
              <a:t>Observation 1</a:t>
            </a:r>
            <a:r>
              <a:rPr lang="en-US" sz="4800" smtClean="0"/>
              <a:t/>
            </a:r>
            <a:br>
              <a:rPr lang="en-US" sz="4800" smtClean="0"/>
            </a:br>
            <a:r>
              <a:rPr lang="en-US" sz="2800" smtClean="0"/>
              <a:t/>
            </a:r>
            <a:br>
              <a:rPr lang="en-US" sz="2800" smtClean="0"/>
            </a:br>
            <a:r>
              <a:rPr lang="en-US" sz="4000" b="1" smtClean="0"/>
              <a:t>Without environmental pressures, every species tends to </a:t>
            </a:r>
            <a:r>
              <a:rPr lang="en-US" sz="4000" b="1" i="1" smtClean="0"/>
              <a:t>multiply in geometric progression</a:t>
            </a:r>
          </a:p>
          <a:p>
            <a:pPr marL="457200" indent="-457200" eaLnBrk="1" hangingPunct="1">
              <a:buFontTx/>
              <a:buNone/>
            </a:pPr>
            <a:endParaRPr lang="en-US" sz="2800" b="1" i="1" smtClean="0"/>
          </a:p>
          <a:p>
            <a:pPr marL="457200" indent="-457200" algn="ctr" eaLnBrk="1" hangingPunct="1">
              <a:buFontTx/>
              <a:buNone/>
            </a:pPr>
            <a:r>
              <a:rPr lang="en-US" sz="2400" smtClean="0"/>
              <a:t>(</a:t>
            </a:r>
            <a:r>
              <a:rPr lang="en-US" sz="2400" smtClean="0">
                <a:hlinkClick r:id="rId3"/>
              </a:rPr>
              <a:t>Thomas Malthus</a:t>
            </a:r>
            <a:r>
              <a:rPr lang="en-US" sz="2400" smtClean="0"/>
              <a:t>, </a:t>
            </a:r>
            <a:r>
              <a:rPr lang="en-US" sz="2400" i="1" smtClean="0"/>
              <a:t>Essay on the Principle of Population,</a:t>
            </a:r>
            <a:r>
              <a:rPr lang="en-US" sz="2400" smtClean="0"/>
              <a:t> 1798, and others)</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body" idx="1"/>
          </p:nvPr>
        </p:nvSpPr>
        <p:spPr>
          <a:xfrm>
            <a:off x="900114" y="1544638"/>
            <a:ext cx="7329487" cy="4782848"/>
          </a:xfrm>
        </p:spPr>
        <p:txBody>
          <a:bodyPr>
            <a:spAutoFit/>
          </a:bodyPr>
          <a:lstStyle/>
          <a:p>
            <a:pPr marL="457200" indent="-457200" eaLnBrk="1" hangingPunct="1"/>
            <a:r>
              <a:rPr lang="en-US" sz="4800" b="1" smtClean="0"/>
              <a:t>Observation 2</a:t>
            </a:r>
            <a:r>
              <a:rPr lang="en-US" sz="4800" smtClean="0"/>
              <a:t/>
            </a:r>
            <a:br>
              <a:rPr lang="en-US" sz="4800" smtClean="0"/>
            </a:br>
            <a:r>
              <a:rPr lang="en-US" sz="3600" smtClean="0"/>
              <a:t/>
            </a:r>
            <a:br>
              <a:rPr lang="en-US" sz="3600" smtClean="0"/>
            </a:br>
            <a:r>
              <a:rPr lang="en-US" sz="3600" b="1" smtClean="0"/>
              <a:t>But under field conditions, although fluctuations occur frequently, the size of a population remains </a:t>
            </a:r>
            <a:r>
              <a:rPr lang="en-US" sz="3600" b="1" i="1" smtClean="0"/>
              <a:t>remarkable constant</a:t>
            </a:r>
            <a:r>
              <a:rPr lang="en-US" sz="3600" b="1" smtClean="0"/>
              <a:t> over long periods of time</a:t>
            </a:r>
            <a:endParaRPr lang="en-US" sz="4000" b="1" smtClean="0"/>
          </a:p>
          <a:p>
            <a:pPr marL="457200" indent="-457200" eaLnBrk="1" hangingPunct="1">
              <a:lnSpc>
                <a:spcPct val="10000"/>
              </a:lnSpc>
            </a:pPr>
            <a:endParaRPr lang="en-US" sz="4000" b="1" smtClean="0"/>
          </a:p>
          <a:p>
            <a:pPr marL="457200" indent="-457200" algn="ctr" eaLnBrk="1" hangingPunct="1">
              <a:buFontTx/>
              <a:buNone/>
            </a:pPr>
            <a:r>
              <a:rPr lang="en-US" sz="2400" smtClean="0"/>
              <a:t>(Source: Universal observations)</a:t>
            </a:r>
          </a:p>
        </p:txBody>
      </p:sp>
      <p:sp>
        <p:nvSpPr>
          <p:cNvPr id="259074" name="Rectangle 3"/>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body" idx="1"/>
          </p:nvPr>
        </p:nvSpPr>
        <p:spPr>
          <a:xfrm>
            <a:off x="900114" y="1219201"/>
            <a:ext cx="7329487" cy="5092804"/>
          </a:xfrm>
        </p:spPr>
        <p:txBody>
          <a:bodyPr>
            <a:spAutoFit/>
          </a:bodyPr>
          <a:lstStyle/>
          <a:p>
            <a:pPr marL="457200" indent="-457200" eaLnBrk="1" hangingPunct="1"/>
            <a:r>
              <a:rPr lang="en-US" sz="4800" b="1" smtClean="0"/>
              <a:t>Observation 3</a:t>
            </a:r>
            <a:r>
              <a:rPr lang="en-US" sz="4800" smtClean="0"/>
              <a:t/>
            </a:r>
            <a:br>
              <a:rPr lang="en-US" sz="4800" smtClean="0"/>
            </a:br>
            <a:r>
              <a:rPr lang="en-US" sz="4800" smtClean="0"/>
              <a:t/>
            </a:r>
            <a:br>
              <a:rPr lang="en-US" sz="4800" smtClean="0"/>
            </a:br>
            <a:r>
              <a:rPr lang="en-US" sz="4000" b="1" smtClean="0"/>
              <a:t>Limits are placed on population expansion by limited environmental resources</a:t>
            </a:r>
          </a:p>
          <a:p>
            <a:pPr marL="457200" indent="-457200" eaLnBrk="1" hangingPunct="1">
              <a:lnSpc>
                <a:spcPct val="0"/>
              </a:lnSpc>
            </a:pPr>
            <a:endParaRPr lang="en-US" sz="5400" b="1" smtClean="0"/>
          </a:p>
          <a:p>
            <a:pPr marL="457200" indent="-457200" algn="ctr" eaLnBrk="1" hangingPunct="1">
              <a:buFontTx/>
              <a:buNone/>
            </a:pPr>
            <a:endParaRPr lang="en-US" sz="2400" smtClean="0"/>
          </a:p>
          <a:p>
            <a:pPr marL="457200" indent="-457200" algn="ctr" eaLnBrk="1" hangingPunct="1">
              <a:buFontTx/>
              <a:buNone/>
            </a:pPr>
            <a:r>
              <a:rPr lang="en-US" sz="2400" smtClean="0"/>
              <a:t>(Source: observations reinforced by </a:t>
            </a:r>
            <a:r>
              <a:rPr lang="en-US" sz="2400" smtClean="0">
                <a:hlinkClick r:id="rId2"/>
              </a:rPr>
              <a:t>Malthus</a:t>
            </a:r>
            <a:r>
              <a:rPr lang="en-US" sz="2400" smtClean="0"/>
              <a:t>)</a:t>
            </a:r>
          </a:p>
        </p:txBody>
      </p:sp>
      <p:sp>
        <p:nvSpPr>
          <p:cNvPr id="260098" name="Rectangle 3"/>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ChangeArrowheads="1"/>
          </p:cNvSpPr>
          <p:nvPr>
            <p:ph type="body" idx="1"/>
          </p:nvPr>
        </p:nvSpPr>
        <p:spPr>
          <a:xfrm>
            <a:off x="900114" y="1290640"/>
            <a:ext cx="7329487" cy="4960937"/>
          </a:xfrm>
        </p:spPr>
        <p:txBody>
          <a:bodyPr>
            <a:spAutoFit/>
          </a:bodyPr>
          <a:lstStyle/>
          <a:p>
            <a:pPr marL="457200" indent="-457200" eaLnBrk="1" hangingPunct="1">
              <a:lnSpc>
                <a:spcPct val="90000"/>
              </a:lnSpc>
            </a:pPr>
            <a:r>
              <a:rPr lang="en-US" sz="4800" b="1" smtClean="0"/>
              <a:t>Conclusion 1</a:t>
            </a:r>
            <a:r>
              <a:rPr lang="en-US" sz="4800" smtClean="0"/>
              <a:t/>
            </a:r>
            <a:br>
              <a:rPr lang="en-US" sz="4800" smtClean="0"/>
            </a:br>
            <a:r>
              <a:rPr lang="en-US" sz="4000" smtClean="0"/>
              <a:t/>
            </a:r>
            <a:br>
              <a:rPr lang="en-US" sz="4000" smtClean="0"/>
            </a:br>
            <a:r>
              <a:rPr lang="en-US" sz="4000" b="1" smtClean="0"/>
              <a:t>Therefore not all organisms will survive to adulthood and reproduce </a:t>
            </a:r>
          </a:p>
          <a:p>
            <a:pPr marL="857250" lvl="1" eaLnBrk="1" hangingPunct="1"/>
            <a:r>
              <a:rPr lang="en-US" sz="3600" b="1" smtClean="0"/>
              <a:t>therefore there must be a “</a:t>
            </a:r>
            <a:r>
              <a:rPr lang="en-US" sz="3600" b="1" i="1" smtClean="0"/>
              <a:t>struggle for existence</a:t>
            </a:r>
            <a:r>
              <a:rPr lang="en-US" sz="3600" b="1" smtClean="0"/>
              <a:t>”</a:t>
            </a:r>
          </a:p>
          <a:p>
            <a:pPr marL="457200" indent="-457200" eaLnBrk="1" hangingPunct="1">
              <a:lnSpc>
                <a:spcPct val="40000"/>
              </a:lnSpc>
              <a:buFontTx/>
              <a:buNone/>
            </a:pPr>
            <a:endParaRPr lang="en-US" sz="4000" b="1" smtClean="0"/>
          </a:p>
          <a:p>
            <a:pPr marL="457200" indent="-457200" algn="ctr" eaLnBrk="1" hangingPunct="1">
              <a:buFontTx/>
              <a:buNone/>
            </a:pPr>
            <a:r>
              <a:rPr lang="en-US" sz="2400" smtClean="0"/>
              <a:t>(Author of inference: </a:t>
            </a:r>
            <a:r>
              <a:rPr lang="en-US" sz="2400" smtClean="0">
                <a:hlinkClick r:id="rId2"/>
              </a:rPr>
              <a:t>Thomas Malthus</a:t>
            </a:r>
            <a:r>
              <a:rPr lang="en-US" sz="2400" smtClean="0"/>
              <a:t>)</a:t>
            </a:r>
          </a:p>
        </p:txBody>
      </p:sp>
      <p:sp>
        <p:nvSpPr>
          <p:cNvPr id="261122" name="Rectangle 3"/>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body" idx="1"/>
          </p:nvPr>
        </p:nvSpPr>
        <p:spPr>
          <a:xfrm>
            <a:off x="900114" y="1544639"/>
            <a:ext cx="7329487" cy="4687887"/>
          </a:xfrm>
        </p:spPr>
        <p:txBody>
          <a:bodyPr>
            <a:spAutoFit/>
          </a:bodyPr>
          <a:lstStyle/>
          <a:p>
            <a:pPr marL="457200" indent="-457200" eaLnBrk="1" hangingPunct="1"/>
            <a:r>
              <a:rPr lang="en-US" sz="4800" b="1" smtClean="0"/>
              <a:t>Observation 4</a:t>
            </a:r>
            <a:r>
              <a:rPr lang="en-US" sz="6000" smtClean="0"/>
              <a:t/>
            </a:r>
            <a:br>
              <a:rPr lang="en-US" sz="6000" smtClean="0"/>
            </a:br>
            <a:r>
              <a:rPr lang="en-US" sz="3600" smtClean="0"/>
              <a:t/>
            </a:r>
            <a:br>
              <a:rPr lang="en-US" sz="3600" smtClean="0"/>
            </a:br>
            <a:r>
              <a:rPr lang="en-US" sz="4000" b="1" smtClean="0"/>
              <a:t>Not all members of a species are alike; that is, there exists considerable </a:t>
            </a:r>
            <a:r>
              <a:rPr lang="en-US" sz="4000" b="1" i="1" smtClean="0"/>
              <a:t>individual uniqueness and variation</a:t>
            </a:r>
          </a:p>
          <a:p>
            <a:pPr marL="457200" indent="-457200" algn="ctr" eaLnBrk="1" hangingPunct="1">
              <a:buFontTx/>
              <a:buNone/>
            </a:pPr>
            <a:endParaRPr lang="en-US" sz="2400" smtClean="0"/>
          </a:p>
          <a:p>
            <a:pPr marL="457200" indent="-457200" algn="ctr" eaLnBrk="1" hangingPunct="1">
              <a:buFontTx/>
              <a:buNone/>
            </a:pPr>
            <a:r>
              <a:rPr lang="en-US" sz="2400" smtClean="0"/>
              <a:t>(Source: Animal breeders, taxonomists)</a:t>
            </a:r>
          </a:p>
        </p:txBody>
      </p:sp>
      <p:sp>
        <p:nvSpPr>
          <p:cNvPr id="262146" name="Rectangle 3"/>
          <p:cNvSpPr>
            <a:spLocks noGrp="1" noChangeArrowheads="1"/>
          </p:cNvSpPr>
          <p:nvPr>
            <p:ph type="title"/>
          </p:nvPr>
        </p:nvSpPr>
        <p:spPr>
          <a:xfrm>
            <a:off x="1600200" y="152400"/>
            <a:ext cx="6096000" cy="533400"/>
          </a:xfrm>
        </p:spPr>
        <p:txBody>
          <a:bodyPr/>
          <a:lstStyle/>
          <a:p>
            <a:pPr eaLnBrk="1" hangingPunct="1"/>
            <a:r>
              <a:rPr lang="en-US" sz="2400" smtClean="0">
                <a:latin typeface="Verdana" pitchFamily="34" charset="0"/>
              </a:rPr>
              <a:t>Theory of Natural Selection</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Default Design">
  <a:themeElements>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2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C:\Documents and Settings\Administrator\Application Data\Microsoft\Templates\white3.pot</Template>
  <TotalTime>7125</TotalTime>
  <Words>1315</Words>
  <Application>Microsoft Office PowerPoint</Application>
  <PresentationFormat>On-screen Show (4:3)</PresentationFormat>
  <Paragraphs>456</Paragraphs>
  <Slides>123</Slides>
  <Notes>74</Notes>
  <HiddenSlides>2</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123</vt:i4>
      </vt:variant>
    </vt:vector>
  </HeadingPairs>
  <TitlesOfParts>
    <vt:vector size="133" baseType="lpstr">
      <vt:lpstr>white3</vt:lpstr>
      <vt:lpstr>1_Meadow</vt:lpstr>
      <vt:lpstr>Default Design</vt:lpstr>
      <vt:lpstr>1_white3</vt:lpstr>
      <vt:lpstr>14_Default Design</vt:lpstr>
      <vt:lpstr>2_Default Design</vt:lpstr>
      <vt:lpstr>3_Default Design</vt:lpstr>
      <vt:lpstr>2_white3</vt:lpstr>
      <vt:lpstr>6_Meadow</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Theory of Natural Selection</vt:lpstr>
      <vt:lpstr>Theory of Natural Selection</vt:lpstr>
      <vt:lpstr>Theory of Natural Selection</vt:lpstr>
      <vt:lpstr>Theory of Natural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Theory of Natural Selection</vt:lpstr>
      <vt:lpstr>PowerPoint Presentation</vt:lpstr>
      <vt:lpstr>PowerPoint Presentation</vt:lpstr>
      <vt:lpstr>PowerPoint Presentation</vt:lpstr>
      <vt:lpstr>PowerPoint Presentation</vt:lpstr>
      <vt:lpstr>PowerPoint Presentation</vt:lpstr>
      <vt:lpstr>Theory of Natural Selection</vt:lpstr>
      <vt:lpstr>Theory of Natural Selection</vt:lpstr>
      <vt:lpstr>Theory of Natural Selection</vt:lpstr>
      <vt:lpstr>PowerPoint Presentation</vt:lpstr>
      <vt:lpstr>PowerPoint Presentation</vt:lpstr>
      <vt:lpstr>PowerPoint Presentation</vt:lpstr>
      <vt:lpstr>PowerPoint Presentation</vt:lpstr>
      <vt:lpstr>Theory of Natural Selection</vt:lpstr>
      <vt:lpstr>Theory of Natural Selection</vt:lpstr>
      <vt:lpstr>Theory of Natural Selection</vt:lpstr>
      <vt:lpstr>PowerPoint Presentation</vt:lpstr>
      <vt:lpstr>PowerPoint Presentation</vt:lpstr>
      <vt:lpstr>Theory of Natural Selection</vt:lpstr>
      <vt:lpstr>PowerPoint Presentation</vt:lpstr>
      <vt:lpstr>PowerPoint Presentation</vt:lpstr>
      <vt:lpstr>Theory of Natural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Theory of Natural Selection</vt:lpstr>
      <vt:lpstr>Theory of Natural Selection</vt:lpstr>
      <vt:lpstr>Theory of Natural Selection</vt:lpstr>
      <vt:lpstr>Theory of Natural Selection</vt:lpstr>
      <vt:lpstr>Theory of Natural Selection</vt:lpstr>
      <vt:lpstr>Theory of Natural Selection</vt:lpstr>
      <vt:lpstr>Theory of Natural Selection</vt:lpstr>
      <vt:lpstr>PowerPoint Presentation</vt:lpstr>
      <vt:lpstr>Theory of Natural Selection</vt:lpstr>
      <vt:lpstr>Theory of Natural Selection</vt:lpstr>
      <vt:lpstr>Theory of Natural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Theory of Natural Selection</vt:lpstr>
      <vt:lpstr>Theory of Natural Selection</vt:lpstr>
      <vt:lpstr>Theory of Natural Selection</vt:lpstr>
      <vt:lpstr>Theory of Natural Selection</vt:lpstr>
      <vt:lpstr>Mutation</vt:lpstr>
      <vt:lpstr>PowerPoint Presentation</vt:lpstr>
      <vt:lpstr>PowerPoint Presentation</vt:lpstr>
      <vt:lpstr>PowerPoint Presentation</vt:lpstr>
      <vt:lpstr>PowerPoint Presentation</vt:lpstr>
      <vt:lpstr>PowerPoint Presentation</vt:lpstr>
    </vt:vector>
  </TitlesOfParts>
  <Company>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G. Roufs</dc:creator>
  <cp:lastModifiedBy>Tim Roufs</cp:lastModifiedBy>
  <cp:revision>248</cp:revision>
  <dcterms:created xsi:type="dcterms:W3CDTF">2000-06-25T20:57:16Z</dcterms:created>
  <dcterms:modified xsi:type="dcterms:W3CDTF">2012-09-18T18:14:15Z</dcterms:modified>
</cp:coreProperties>
</file>