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85" r:id="rId3"/>
    <p:sldMasterId id="2147483697" r:id="rId4"/>
  </p:sldMasterIdLst>
  <p:notesMasterIdLst>
    <p:notesMasterId r:id="rId25"/>
  </p:notesMasterIdLst>
  <p:sldIdLst>
    <p:sldId id="543" r:id="rId5"/>
    <p:sldId id="476" r:id="rId6"/>
    <p:sldId id="504" r:id="rId7"/>
    <p:sldId id="524" r:id="rId8"/>
    <p:sldId id="525" r:id="rId9"/>
    <p:sldId id="528" r:id="rId10"/>
    <p:sldId id="526" r:id="rId11"/>
    <p:sldId id="527" r:id="rId12"/>
    <p:sldId id="529" r:id="rId13"/>
    <p:sldId id="530" r:id="rId14"/>
    <p:sldId id="531" r:id="rId15"/>
    <p:sldId id="532" r:id="rId16"/>
    <p:sldId id="341" r:id="rId17"/>
    <p:sldId id="477" r:id="rId18"/>
    <p:sldId id="534" r:id="rId19"/>
    <p:sldId id="535" r:id="rId20"/>
    <p:sldId id="540" r:id="rId21"/>
    <p:sldId id="536" r:id="rId22"/>
    <p:sldId id="537" r:id="rId23"/>
    <p:sldId id="544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562" y="-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83EADF-4B08-4279-A4D3-E438705BBE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09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67815-6528-43E5-B4BB-ACB8825A203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68772-4035-4836-BE88-BD2A31EF11BA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78D2B-0C6E-4D27-81DA-A7A512EB9EA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956DA-AC38-42CB-8B29-C5B82643D8E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17050-5FF5-4DBD-8717-62F3E1241A5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079AB-21F4-4347-B241-A192565CF06B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C5A1C-632A-4F1E-A870-C2143D7322B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EE2C28F-9F01-4223-A8D3-27F4239F08D2}" type="slidenum">
              <a:rPr lang="en-US">
                <a:solidFill>
                  <a:prstClr val="black"/>
                </a:solidFill>
              </a:rPr>
              <a:pPr eaLnBrk="0" hangingPunct="0"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D78F776A-8C09-4285-B63B-89FAB5771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397B2-BE0E-48AA-8ED7-D692E61E4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F3682-FE3A-4EEB-971D-049272911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3219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220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221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222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223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224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322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322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322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393228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39322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0C044CA9-06B1-4F61-A825-FCBE055CA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639E-A8A5-4BFE-A90C-1A4D3FC24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9DD52-25DD-4CCD-9422-632785ED9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F5FBD-7E5B-4BB4-ABF9-FCD78332B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CEA1-EA65-4751-B1AF-DC60E15A5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90E64-37FC-4CBB-974B-791A9898E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0A5D-E625-4484-9739-4233F41B4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BC624-4C3B-4E42-BAB0-8FEFC8D90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3EE11-2AF1-4BE1-A3FB-592B551E8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1B5CF-32BF-438C-99F0-5DD2908EB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63AEE-5876-414C-9DEB-E2E9D09F4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D3BC8-99B2-46DD-A2BD-FDDC88C49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AE671-F031-4B3D-B1B0-D2BA66FB9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14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663C-CC53-4E04-A057-462D46F440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44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37C2-F804-409D-9B2D-F23FE04A3A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85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8001-A2A0-4AB1-BD7A-FA6E3EFC43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1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D907-9FB4-4326-8CAD-82FA27D41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07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08504-8285-4E4A-870C-7CEF417313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49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4893-A4DD-435F-903B-BC82D12A45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3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26318-2386-469F-B66C-EB3BE89AF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D42D3-93D2-4CA1-9A9D-5D05AE24E9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34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0DA1-3521-4F52-AA53-731608E3C5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0CAE-57B1-4B00-9350-43DEDF321E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45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D9FC-2D9E-4C40-906E-CF4FBF3B07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32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kumimoji="1" lang="en-US" sz="6600" i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713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4D812EC0-3038-4ABB-9B59-589528510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2524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013A1-2844-43C5-B5B9-A4D3C00CE23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3391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9451-29A3-426B-90BA-75EC7C407A9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316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5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5EE7D-E3D8-498D-80B8-3D0125D60F9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9658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304E-BD7B-447C-A16E-0A2A9C7D330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0339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8E91-47B6-4D17-B851-F67B3123D3B3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76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D9F3-A42B-4A41-8DF4-17F9507F8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D986E-0680-4C1A-BCAA-ECCBE7BFD5C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5587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ECBD-1401-4C8F-87CE-6B67FE633DFE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7795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D2EB-38EC-40A8-9364-9138A37D494C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5020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B15B-1BCC-4258-89CD-E45BB3F5C68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059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3834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E72B-F544-4086-8A9D-E37977C5283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726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752B0-8413-46E8-8412-E90D13506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9592E-A323-42B2-9E63-A5BBCDE923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CDC4D-0F5F-436B-9569-B8C67E5C5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7ABDB-644A-435A-BDDE-7ED294C1A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FCA57-4694-4D76-AFEC-3E353191F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CB1DD9EB-D1F2-41D7-A5F4-D0F2F86DD8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19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19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2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22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220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9220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9220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D86890E0-7E63-42B1-9EB7-79D803F1E7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98B29583-758E-46B1-9DD2-F05485B960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7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66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03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408367B-32BC-4F86-800A-A86824D5E997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9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www.d.umn.edu/cla/faculty/troufs/anth160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C00000">
                  <a:alpha val="49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40000"/>
              </a:lnSpc>
            </a:pPr>
            <a:endParaRPr lang="en-US" sz="3200" b="1" dirty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140000"/>
              </a:lnSpc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05" y="1318986"/>
            <a:ext cx="3312063" cy="4777014"/>
          </a:xfrm>
          <a:prstGeom prst="rect">
            <a:avLst/>
          </a:prstGeom>
          <a:ln w="3175">
            <a:solidFill>
              <a:srgbClr val="FFCF37"/>
            </a:solidFill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038239" y="6324600"/>
            <a:ext cx="146191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sz="12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Tim Roufs</a:t>
            </a:r>
          </a:p>
          <a:p>
            <a:pPr eaLnBrk="0" hangingPunct="0"/>
            <a:r>
              <a:rPr lang="en-US" sz="1000" dirty="0" smtClean="0">
                <a:solidFill>
                  <a:srgbClr val="FFFFFF"/>
                </a:solidFill>
                <a:latin typeface="Arial" charset="0"/>
              </a:rPr>
              <a:t>© 2010-2013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47914" y="4539294"/>
            <a:ext cx="8001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Conceptual Changes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Between the 18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20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Centuries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155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of Units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/>
              <a:t>After 1859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914400" y="2914650"/>
            <a:ext cx="7315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000" b="1" dirty="0"/>
              <a:t>variable populations are seen to diverge </a:t>
            </a:r>
            <a:r>
              <a:rPr kumimoji="1" lang="en-US" sz="4000" b="1" dirty="0" err="1"/>
              <a:t>multidimensionally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Depth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/>
              <a:t>Before 1859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7315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400" b="1" dirty="0"/>
              <a:t>people believed in a recent creation of the world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</a:pPr>
            <a:endParaRPr kumimoji="1" lang="en-US" sz="4400" b="1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1600" b="1" dirty="0"/>
              <a:t>(on 23 October 4004 B.C.)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Depth</a:t>
            </a:r>
          </a:p>
        </p:txBody>
      </p:sp>
      <p:sp>
        <p:nvSpPr>
          <p:cNvPr id="3788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/>
              <a:t>After 1859</a:t>
            </a:r>
          </a:p>
        </p:txBody>
      </p:sp>
      <p:sp>
        <p:nvSpPr>
          <p:cNvPr id="378884" name="Text Box 1028"/>
          <p:cNvSpPr txBox="1">
            <a:spLocks noChangeArrowheads="1"/>
          </p:cNvSpPr>
          <p:nvPr/>
        </p:nvSpPr>
        <p:spPr bwMode="auto">
          <a:xfrm>
            <a:off x="914400" y="2895600"/>
            <a:ext cx="7315200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400" b="1" dirty="0"/>
              <a:t>people begin to think in geological eras of millions of years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Past Imges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30388"/>
            <a:ext cx="7010400" cy="3937000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3600" b="1" dirty="0"/>
              <a:t>“Past images of our ancient ancestors were a mix of fact and fancy that often reflected the prejudices of the age as much as they did the fossil record.” </a:t>
            </a:r>
            <a:r>
              <a:rPr lang="en-US" sz="1600" b="1" dirty="0"/>
              <a:t>– UNWP 02-27-89</a:t>
            </a:r>
            <a:endParaRPr lang="en-US" sz="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9" name="Picture 7" descr="06-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813" y="228600"/>
            <a:ext cx="4344987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7" name="Picture 5" descr="flintstone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" y="774610"/>
            <a:ext cx="7589520" cy="53975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3" name="Picture 3" descr="06-4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363" y="1039813"/>
            <a:ext cx="5121275" cy="4778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6" name="Picture 4" descr="noble_sav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0613" y="228600"/>
            <a:ext cx="4375150" cy="647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1" name="Picture 3" descr="06-4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4963" y="1268413"/>
            <a:ext cx="3394075" cy="4321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9" name="Picture 3" descr="06-49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581150"/>
            <a:ext cx="7000875" cy="3695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8" name="Picture 4" descr="06-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7963"/>
            <a:ext cx="7924800" cy="6421437"/>
          </a:xfrm>
          <a:prstGeom prst="rect">
            <a:avLst/>
          </a:prstGeom>
          <a:noFill/>
        </p:spPr>
      </p:pic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2457450" y="1181100"/>
            <a:ext cx="4191000" cy="11430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2457450" y="2343150"/>
            <a:ext cx="4191000" cy="11430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folHlink"/>
              </a:solidFill>
            </a:endParaRP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2438400" y="3505200"/>
            <a:ext cx="4191000" cy="11430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folHlink"/>
              </a:solidFill>
            </a:endParaRPr>
          </a:p>
        </p:txBody>
      </p:sp>
      <p:sp>
        <p:nvSpPr>
          <p:cNvPr id="303112" name="Oval 8"/>
          <p:cNvSpPr>
            <a:spLocks noChangeArrowheads="1"/>
          </p:cNvSpPr>
          <p:nvPr/>
        </p:nvSpPr>
        <p:spPr bwMode="auto">
          <a:xfrm>
            <a:off x="2438400" y="4267200"/>
            <a:ext cx="4191000" cy="11430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folHlink"/>
              </a:solidFill>
            </a:endParaRPr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2457450" y="5410200"/>
            <a:ext cx="4191000" cy="1143000"/>
          </a:xfrm>
          <a:prstGeom prst="ellips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9" grpId="0" animBg="1"/>
      <p:bldP spid="303110" grpId="0" animBg="1"/>
      <p:bldP spid="303111" grpId="0" animBg="1"/>
      <p:bldP spid="303112" grpId="0" animBg="1"/>
      <p:bldP spid="3031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2400300" indent="-2400300" eaLnBrk="0" hangingPunct="0"/>
            <a:endParaRPr kumimoji="1" lang="en-US" sz="7200" b="1" i="1" dirty="0">
              <a:solidFill>
                <a:srgbClr val="FFFFFF"/>
              </a:solidFill>
              <a:latin typeface="Arial" charset="0"/>
            </a:endParaRPr>
          </a:p>
          <a:p>
            <a:pPr marL="2400300" indent="-2400300" eaLnBrk="0" hangingPunct="0"/>
            <a:endParaRPr kumimoji="1" lang="en-US" sz="36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07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6" y="-14514"/>
            <a:ext cx="9137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384259" y="5879462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University of Minnesota Duluth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406027" y="6118940"/>
            <a:ext cx="2341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>
                <a:solidFill>
                  <a:srgbClr val="FFFFFF"/>
                </a:solidFill>
                <a:latin typeface="Arial" charset="0"/>
              </a:rPr>
              <a:t>Tim Roufs   © 2010-2013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804987" y="6341522"/>
            <a:ext cx="3540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1200" dirty="0">
                <a:solidFill>
                  <a:srgbClr val="FFFFFF"/>
                </a:solidFill>
                <a:latin typeface="Arial" charset="0"/>
                <a:hlinkClick r:id="rId4"/>
              </a:rPr>
              <a:t>http://</a:t>
            </a:r>
            <a:r>
              <a:rPr kumimoji="1" lang="en-US" sz="1200" dirty="0" smtClean="0">
                <a:solidFill>
                  <a:srgbClr val="FFFFFF"/>
                </a:solidFill>
                <a:latin typeface="Arial" charset="0"/>
                <a:hlinkClick r:id="rId4"/>
              </a:rPr>
              <a:t>www.d.umn.edu/cla/faculty/troufs/anth1602/</a:t>
            </a:r>
            <a:endParaRPr kumimoji="1"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7086602" y="5945395"/>
            <a:ext cx="2057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Clr>
                <a:srgbClr val="808000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"</a:t>
            </a:r>
            <a:r>
              <a:rPr kumimoji="1" lang="en-US" sz="1200" b="1" i="1" kern="0" dirty="0" err="1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Selam</a:t>
            </a: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" </a:t>
            </a:r>
          </a:p>
          <a:p>
            <a:pPr marL="342900" indent="-342900">
              <a:spcBef>
                <a:spcPts val="0"/>
              </a:spcBef>
              <a:buClr>
                <a:srgbClr val="808000"/>
              </a:buClr>
            </a:pPr>
            <a:r>
              <a:rPr kumimoji="1" lang="en-US" sz="12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aka "Lucy's Baby”</a:t>
            </a:r>
            <a:endParaRPr kumimoji="1" lang="en-US" sz="2400" b="1" i="1" kern="0" dirty="0" smtClean="0">
              <a:solidFill>
                <a:srgbClr val="003300"/>
              </a:solidFill>
              <a:latin typeface="Verdana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642258" y="2723223"/>
            <a:ext cx="7848600" cy="29823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buClr>
                <a:srgbClr val="808000"/>
              </a:buClr>
              <a:defRPr/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Main</a:t>
            </a:r>
          </a:p>
          <a:p>
            <a:pPr marL="342900" indent="-342900">
              <a:spcBef>
                <a:spcPts val="0"/>
              </a:spcBef>
              <a:buClr>
                <a:srgbClr val="808000"/>
              </a:buClr>
              <a:defRPr/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Characteristics of</a:t>
            </a:r>
          </a:p>
          <a:p>
            <a:pPr marL="342900" indent="-342900">
              <a:spcBef>
                <a:spcPts val="0"/>
              </a:spcBef>
              <a:buClr>
                <a:srgbClr val="808000"/>
              </a:buClr>
              <a:defRPr/>
            </a:pPr>
            <a:r>
              <a:rPr kumimoji="1" lang="en-US" sz="48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Anthropology</a:t>
            </a:r>
          </a:p>
          <a:p>
            <a:pPr marL="342900" indent="-342900">
              <a:spcBef>
                <a:spcPts val="0"/>
              </a:spcBef>
              <a:buClr>
                <a:srgbClr val="808000"/>
              </a:buClr>
              <a:buFontTx/>
              <a:buChar char="•"/>
              <a:defRPr/>
            </a:pPr>
            <a:endParaRPr kumimoji="1" lang="en-US" sz="100" b="1" i="1" kern="0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Verdana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808000"/>
              </a:buClr>
              <a:defRPr/>
            </a:pPr>
            <a:r>
              <a:rPr kumimoji="1" lang="en-US" sz="2400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Prehistoric Cultures</a:t>
            </a:r>
            <a:endParaRPr kumimoji="1" lang="en-US" sz="2400" b="1" i="1" kern="0" dirty="0" smtClean="0">
              <a:solidFill>
                <a:srgbClr val="003300"/>
              </a:solidFill>
              <a:latin typeface="Verdana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81086" y="2286000"/>
            <a:ext cx="2720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en-US" dirty="0">
                <a:solidFill>
                  <a:schemeClr val="bg1"/>
                </a:solidFill>
              </a:rPr>
              <a:t>Continue on to </a:t>
            </a:r>
            <a:r>
              <a:rPr kumimoji="1" lang="en-US" dirty="0" smtClean="0">
                <a:solidFill>
                  <a:schemeClr val="bg1"/>
                </a:solidFill>
              </a:rPr>
              <a:t>. . .</a:t>
            </a:r>
            <a:endParaRPr kumimoji="1" lang="en-US" dirty="0">
              <a:solidFill>
                <a:schemeClr val="bg1"/>
              </a:solidFill>
              <a:hlinkClick r:id="" action="ppaction://hlinkshowjump?jump=nextslide"/>
            </a:endParaRPr>
          </a:p>
        </p:txBody>
      </p:sp>
    </p:spTree>
    <p:extLst>
      <p:ext uri="{BB962C8B-B14F-4D97-AF65-F5344CB8AC3E}">
        <p14:creationId xmlns:p14="http://schemas.microsoft.com/office/powerpoint/2010/main" val="2042086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/>
              <a:t>Before 1859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914400" y="2895600"/>
            <a:ext cx="7315200" cy="205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400" b="1" dirty="0"/>
              <a:t>types are original, static,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400" b="1" dirty="0"/>
              <a:t>and immutable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/>
              <a:t>After 1859</a:t>
            </a: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914400" y="2895600"/>
            <a:ext cx="7391400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400" b="1" dirty="0"/>
              <a:t>breeding populations are considered variable and changing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/>
              <a:t>Before 1859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914400" y="2933700"/>
            <a:ext cx="731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000" b="1" dirty="0"/>
              <a:t>deviations from a type are considered accidental, anomalous, or pathological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Inheritance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/>
              <a:t>After 1859</a:t>
            </a: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914400" y="2781300"/>
            <a:ext cx="73152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000" b="1" dirty="0"/>
              <a:t>particulate inheritance</a:t>
            </a:r>
          </a:p>
          <a:p>
            <a:pPr eaLnBrk="0" hangingPunct="0">
              <a:lnSpc>
                <a:spcPct val="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400" b="1" dirty="0"/>
              <a:t>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2400" b="1" dirty="0"/>
              <a:t>(</a:t>
            </a:r>
            <a:r>
              <a:rPr kumimoji="1" lang="en-US" sz="2400" b="1" dirty="0" err="1"/>
              <a:t>Mendelian</a:t>
            </a:r>
            <a:r>
              <a:rPr kumimoji="1" lang="en-US" sz="2400" b="1" dirty="0"/>
              <a:t> genetics)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/>
              <a:t>After 1859</a:t>
            </a: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914400" y="2933700"/>
            <a:ext cx="73152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000" b="1" dirty="0"/>
              <a:t>genetic variation is basis for change and adaptation by natural selection</a:t>
            </a:r>
          </a:p>
          <a:p>
            <a:pPr eaLnBrk="0" hangingPunct="0">
              <a:lnSpc>
                <a:spcPct val="4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400" b="1" dirty="0"/>
              <a:t>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2400" b="1" dirty="0"/>
              <a:t>(differential reproduction)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Inheritance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/>
              <a:t>Before 1859</a:t>
            </a: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457200" y="29337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4000" b="1" dirty="0"/>
              <a:t>blending inheritance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of Units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/>
              <a:t>Before 1859</a:t>
            </a: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914400" y="2971800"/>
            <a:ext cx="7315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1" lang="en-US" sz="3600" b="1" dirty="0"/>
              <a:t>types are arrayed hierarchically on a </a:t>
            </a:r>
            <a:r>
              <a:rPr kumimoji="1" lang="en-US" sz="3600" b="1" dirty="0" err="1"/>
              <a:t>unilinear</a:t>
            </a:r>
            <a:r>
              <a:rPr kumimoji="1" lang="en-US" sz="3600" b="1" dirty="0"/>
              <a:t> scale of perfection called a “Great Chain of Being”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Designs\MEADOW.POT</Template>
  <TotalTime>3099</TotalTime>
  <Words>230</Words>
  <Application>Microsoft Office PowerPoint</Application>
  <PresentationFormat>On-screen Show (4:3)</PresentationFormat>
  <Paragraphs>64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Meadow</vt:lpstr>
      <vt:lpstr>1_Meadow</vt:lpstr>
      <vt:lpstr>3_Default Design</vt:lpstr>
      <vt:lpstr>2_Meadow</vt:lpstr>
      <vt:lpstr>PowerPoint Presentation</vt:lpstr>
      <vt:lpstr>PowerPoint Presentation</vt:lpstr>
      <vt:lpstr>Units</vt:lpstr>
      <vt:lpstr>Units</vt:lpstr>
      <vt:lpstr>Variation</vt:lpstr>
      <vt:lpstr>Inheritance</vt:lpstr>
      <vt:lpstr>Variation</vt:lpstr>
      <vt:lpstr>Inheritance</vt:lpstr>
      <vt:lpstr>Relationship of Units</vt:lpstr>
      <vt:lpstr>Relationship of Units</vt:lpstr>
      <vt:lpstr>Time Depth</vt:lpstr>
      <vt:lpstr>Time Depth</vt:lpstr>
      <vt:lpstr>Past Imges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104</cp:revision>
  <dcterms:created xsi:type="dcterms:W3CDTF">2000-06-25T20:57:16Z</dcterms:created>
  <dcterms:modified xsi:type="dcterms:W3CDTF">2012-09-18T18:02:58Z</dcterms:modified>
</cp:coreProperties>
</file>