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slideMasters/slideMaster8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notesSlides/notesSlide45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3656" r:id="rId2"/>
    <p:sldMasterId id="2147483658" r:id="rId3"/>
    <p:sldMasterId id="2147483725" r:id="rId4"/>
    <p:sldMasterId id="2147483737" r:id="rId5"/>
    <p:sldMasterId id="2147483749" r:id="rId6"/>
    <p:sldMasterId id="2147483761" r:id="rId7"/>
    <p:sldMasterId id="2147483773" r:id="rId8"/>
  </p:sldMasterIdLst>
  <p:notesMasterIdLst>
    <p:notesMasterId r:id="rId100"/>
  </p:notesMasterIdLst>
  <p:sldIdLst>
    <p:sldId id="675" r:id="rId9"/>
    <p:sldId id="674" r:id="rId10"/>
    <p:sldId id="629" r:id="rId11"/>
    <p:sldId id="663" r:id="rId12"/>
    <p:sldId id="636" r:id="rId13"/>
    <p:sldId id="679" r:id="rId14"/>
    <p:sldId id="680" r:id="rId15"/>
    <p:sldId id="637" r:id="rId16"/>
    <p:sldId id="638" r:id="rId17"/>
    <p:sldId id="639" r:id="rId18"/>
    <p:sldId id="701" r:id="rId19"/>
    <p:sldId id="640" r:id="rId20"/>
    <p:sldId id="641" r:id="rId21"/>
    <p:sldId id="642" r:id="rId22"/>
    <p:sldId id="643" r:id="rId23"/>
    <p:sldId id="644" r:id="rId24"/>
    <p:sldId id="645" r:id="rId25"/>
    <p:sldId id="646" r:id="rId26"/>
    <p:sldId id="647" r:id="rId27"/>
    <p:sldId id="648" r:id="rId28"/>
    <p:sldId id="678" r:id="rId29"/>
    <p:sldId id="649" r:id="rId30"/>
    <p:sldId id="650" r:id="rId31"/>
    <p:sldId id="651" r:id="rId32"/>
    <p:sldId id="652" r:id="rId33"/>
    <p:sldId id="653" r:id="rId34"/>
    <p:sldId id="528" r:id="rId35"/>
    <p:sldId id="682" r:id="rId36"/>
    <p:sldId id="683" r:id="rId37"/>
    <p:sldId id="702" r:id="rId38"/>
    <p:sldId id="631" r:id="rId39"/>
    <p:sldId id="525" r:id="rId40"/>
    <p:sldId id="628" r:id="rId41"/>
    <p:sldId id="614" r:id="rId42"/>
    <p:sldId id="529" r:id="rId43"/>
    <p:sldId id="530" r:id="rId44"/>
    <p:sldId id="531" r:id="rId45"/>
    <p:sldId id="532" r:id="rId46"/>
    <p:sldId id="536" r:id="rId47"/>
    <p:sldId id="482" r:id="rId48"/>
    <p:sldId id="626" r:id="rId49"/>
    <p:sldId id="630" r:id="rId50"/>
    <p:sldId id="690" r:id="rId51"/>
    <p:sldId id="692" r:id="rId52"/>
    <p:sldId id="693" r:id="rId53"/>
    <p:sldId id="691" r:id="rId54"/>
    <p:sldId id="695" r:id="rId55"/>
    <p:sldId id="694" r:id="rId56"/>
    <p:sldId id="685" r:id="rId57"/>
    <p:sldId id="688" r:id="rId58"/>
    <p:sldId id="689" r:id="rId59"/>
    <p:sldId id="686" r:id="rId60"/>
    <p:sldId id="696" r:id="rId61"/>
    <p:sldId id="655" r:id="rId62"/>
    <p:sldId id="703" r:id="rId63"/>
    <p:sldId id="661" r:id="rId64"/>
    <p:sldId id="656" r:id="rId65"/>
    <p:sldId id="698" r:id="rId66"/>
    <p:sldId id="699" r:id="rId67"/>
    <p:sldId id="670" r:id="rId68"/>
    <p:sldId id="700" r:id="rId69"/>
    <p:sldId id="657" r:id="rId70"/>
    <p:sldId id="704" r:id="rId71"/>
    <p:sldId id="705" r:id="rId72"/>
    <p:sldId id="697" r:id="rId73"/>
    <p:sldId id="658" r:id="rId74"/>
    <p:sldId id="659" r:id="rId75"/>
    <p:sldId id="558" r:id="rId76"/>
    <p:sldId id="632" r:id="rId77"/>
    <p:sldId id="664" r:id="rId78"/>
    <p:sldId id="665" r:id="rId79"/>
    <p:sldId id="666" r:id="rId80"/>
    <p:sldId id="667" r:id="rId81"/>
    <p:sldId id="669" r:id="rId82"/>
    <p:sldId id="671" r:id="rId83"/>
    <p:sldId id="553" r:id="rId84"/>
    <p:sldId id="627" r:id="rId85"/>
    <p:sldId id="615" r:id="rId86"/>
    <p:sldId id="555" r:id="rId87"/>
    <p:sldId id="622" r:id="rId88"/>
    <p:sldId id="621" r:id="rId89"/>
    <p:sldId id="617" r:id="rId90"/>
    <p:sldId id="634" r:id="rId91"/>
    <p:sldId id="566" r:id="rId92"/>
    <p:sldId id="706" r:id="rId93"/>
    <p:sldId id="662" r:id="rId94"/>
    <p:sldId id="561" r:id="rId95"/>
    <p:sldId id="562" r:id="rId96"/>
    <p:sldId id="624" r:id="rId97"/>
    <p:sldId id="633" r:id="rId98"/>
    <p:sldId id="568" r:id="rId9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9900"/>
    <a:srgbClr val="FFEEB7"/>
    <a:srgbClr val="FC1F0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2807" autoAdjust="0"/>
    <p:restoredTop sz="94660" autoAdjust="0"/>
  </p:normalViewPr>
  <p:slideViewPr>
    <p:cSldViewPr>
      <p:cViewPr>
        <p:scale>
          <a:sx n="66" d="100"/>
          <a:sy n="66" d="100"/>
        </p:scale>
        <p:origin x="-930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05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802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02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/>
            </a:lvl1pPr>
          </a:lstStyle>
          <a:p>
            <a:pPr>
              <a:defRPr/>
            </a:pPr>
            <a:fld id="{77AA7BA0-1250-434F-939A-5D6DF152C4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BF6029-F86D-46BC-93E2-8861AEAC0191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9C6A8-B2D9-4B14-87CD-1C339EF478C3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CED4BF-B038-4CE6-AA55-CCE63531E948}" type="slidenum">
              <a:rPr lang="en-US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B7450A-D87D-444E-A361-15DD287AC18D}" type="slidenum">
              <a:rPr lang="en-US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E7F8EF-F18C-4DB3-8564-F105C367AEBC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5C669F1-79C8-47EA-9123-8DF70F93605B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9DF669-9E9A-4679-8033-CDDC370EAFA9}" type="slidenum">
              <a:rPr lang="en-US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81157B-4B91-43D9-A839-AD0DB5AC6336}" type="slidenum">
              <a:rPr lang="en-US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27C656-E464-4B6B-A48A-260E3DC505D0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99D9FA-8509-40B2-97EF-E9294209ACB3}" type="slidenum">
              <a:rPr lang="en-US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DE05FB-7E41-4C1A-BC7B-1624EA8B34AB}" type="slidenum">
              <a:rPr lang="en-US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2EC4C-1105-463D-9B93-A1A381A1506A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E04E74-EEF6-4ED1-BB63-C724CF12679C}" type="slidenum">
              <a:rPr lang="en-US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E667AD-3EC9-4284-B028-F7A61A05F458}" type="slidenum">
              <a:rPr lang="en-US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D942D4-5867-4E8A-AE3F-1D33C843698F}" type="slidenum">
              <a:rPr lang="en-US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733912-D3FF-4C69-BFBA-E6A67AABB59A}" type="slidenum">
              <a:rPr lang="en-US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877866-E67D-44D5-B9F5-2E6FE4C208CA}" type="slidenum">
              <a:rPr lang="en-US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0BE5A6-8FCB-49A4-A25A-522A1413650A}" type="slidenum">
              <a:rPr lang="en-US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4918CE-6939-4B4B-AF9E-C9A7D4903B9F}" type="slidenum">
              <a:rPr lang="en-US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D937C-8D04-467D-879A-590D078B460C}" type="slidenum">
              <a:rPr lang="en-US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C95E6A-EB93-4D61-976C-F1D52F28695E}" type="slidenum">
              <a:rPr lang="en-US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3833F9-A33B-4493-AFE0-5B26A2F505E9}" type="slidenum">
              <a:rPr lang="en-US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F6E69D-6F68-43EC-B805-46A3C2345FC2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45B463-C8CA-477D-AEF7-B38689038021}" type="slidenum">
              <a:rPr lang="en-US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8333AA-2357-45C0-BB45-748536FB1FB3}" type="slidenum">
              <a:rPr lang="en-US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5A7AAB-51A7-49A5-89D7-A374949AFED9}" type="slidenum">
              <a:rPr lang="en-US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05B5C4-217E-4D60-9153-742312E81EF5}" type="slidenum">
              <a:rPr lang="en-US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B91F21-8091-4C6D-994D-DA36F054BAD6}" type="slidenum">
              <a:rPr lang="en-US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EBDEBC-4F53-440C-881D-70AEAB09655C}" type="slidenum">
              <a:rPr lang="en-US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4FD0CA-C9F6-4090-B2A0-B02FF43EBBFB}" type="slidenum">
              <a:rPr lang="en-US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4B03A5-284E-4225-82E6-F550E6FB7FC6}" type="slidenum">
              <a:rPr lang="en-US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A659BF7-2D98-4B24-B4F4-C4F0CD9160A2}" type="slidenum">
              <a:rPr lang="en-US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86D4EC-2AE8-40CC-8A3C-8CEE74890707}" type="slidenum">
              <a:rPr lang="en-US"/>
              <a:pPr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F789F1-491D-4BD6-84B0-53EF9A2C57DA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824611-A7EE-4721-B42E-CF9A29A0A747}" type="slidenum">
              <a:rPr lang="en-US"/>
              <a:pPr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D159CE-08EA-4335-A813-6183434FC9E2}" type="slidenum">
              <a:rPr lang="en-US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BA39F9-E1F0-4BFD-B99B-438550A2CFFC}" type="slidenum">
              <a:rPr lang="en-US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9262FA-A203-49B8-ADE5-83EBB7B568F7}" type="slidenum">
              <a:rPr lang="en-US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AEB492-47A7-46DB-9C8A-7C3F9F7FD461}" type="slidenum">
              <a:rPr lang="en-US"/>
              <a:pPr/>
              <a:t>88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2AE688-8F8D-4811-B869-AB2B2F8EA5D1}" type="slidenum">
              <a:rPr lang="en-US"/>
              <a:pPr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2578B8-0B5A-4F4D-B2DD-1F580C5A3921}" type="slidenum">
              <a:rPr lang="en-US"/>
              <a:pPr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5C669F1-79C8-47EA-9123-8DF70F93605B}" type="slidenum">
              <a:rPr lang="en-US" sz="1200" kern="120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 kern="1200">
              <a:solidFill>
                <a:prstClr val="black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E698F2-3991-4D48-B6B5-394A6E7FBD1C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3C0957-9CFB-4844-A385-F012FDB45E55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1CA288-7169-4E43-8B56-92D8EFC16E97}" type="slidenum">
              <a:rPr lang="en-US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0CED4BF-B038-4CE6-AA55-CCE63531E948}" type="slidenum">
              <a:rPr lang="en-US" sz="1200" b="1" kern="1200">
                <a:solidFill>
                  <a:prstClr val="black"/>
                </a:solidFill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 b="1" kern="1200">
              <a:solidFill>
                <a:prstClr val="black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6E02E-7968-415B-AA76-45BE83E9BA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BAEBF-B3DA-4F2F-ADE8-8D5391F94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25E5D4-A5D3-4360-B055-4C705BEF9A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0314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0314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DA374AC7-227E-4CF2-8E8C-CA83B8CCAB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B9DC43-7311-48AF-938E-A2E6B030E2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E4137-0204-4366-80E5-85E1B5DFCC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49438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632ED7-84C7-468F-9C70-82128585DA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BB8F1-B5FF-40E5-B0AD-C857C6E74C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C072F2-2801-4D5C-8A21-56CEF0AB8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AF911-D53E-4BFD-9DEF-F1068EF53A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79888-C52B-4FB2-9529-489D61748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189CC-5D9E-46E8-BB77-34471F6AA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03393-1B37-40F7-97A6-FD9570BF16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4DCAB-5E6D-4F82-B77F-2A1DB92F8D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659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659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4F266-74FE-4AFC-8DC7-0DF96867C0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A4472-664A-4FBA-90CB-87238FF1EF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84AD8-EFFC-4B4C-B162-CE1714B13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B61F1-0B40-4783-9F7D-7A5509190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EF596A-0A4B-49DA-9D94-1DB2A1010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89C37-FA09-4121-8F01-F525F45001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4185A5-2D61-42B7-8FAB-7A998AF509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BBC00-E4D0-4CDB-A319-EBD4D33215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39A567-4971-4B5B-B099-BA6A95EB8E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21795-F8F0-4FED-BA27-5C5090997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F3869-19A7-4B59-B8C6-649FE2CC0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A8FC7-8C26-4D54-9C0B-0532B57B1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E9F09-EF87-4770-B680-AD52A696FA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0AE671-F031-4B3D-B1B0-D2BA66FB90D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3B5663C-CC53-4E04-A057-462D46F4400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CC37C2-F804-409D-9B2D-F23FE04A3A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C578001-A2A0-4AB1-BD7A-FA6E3EFC43B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33D907-9FB4-4326-8CAD-82FA27D4100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0408504-8285-4E4A-870C-7CEF4173131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84C70D-B622-43CA-AFEF-4AA7BDD79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3FF4893-A4DD-435F-903B-BC82D12A455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CAD42D3-93D2-4CA1-9A9D-5D05AE24E9F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5E00DA1-3521-4F52-AA53-731608E3C5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4C0CAE-57B1-4B00-9350-43DEDF321E7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19BD9FC-2D9E-4C40-906E-CF4FBF3B07C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80AE671-F031-4B3D-B1B0-D2BA66FB90D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3B5663C-CC53-4E04-A057-462D46F4400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CC37C2-F804-409D-9B2D-F23FE04A3AB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C578001-A2A0-4AB1-BD7A-FA6E3EFC43B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33D907-9FB4-4326-8CAD-82FA27D4100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145AD-CF65-4DB5-925B-F8CDCF97B6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0408504-8285-4E4A-870C-7CEF4173131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3FF4893-A4DD-435F-903B-BC82D12A455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CAD42D3-93D2-4CA1-9A9D-5D05AE24E9F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5E00DA1-3521-4F52-AA53-731608E3C5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4C0CAE-57B1-4B00-9350-43DEDF321E7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19BD9FC-2D9E-4C40-906E-CF4FBF3B07C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0B6E02E-7968-415B-AA76-45BE83E9BA8B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7189CC-5D9E-46E8-BB77-34471F6AAFCB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B39A567-4971-4B5B-B099-BA6A95EB8E0A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A84C70D-B622-43CA-AFEF-4AA7BDD79DCB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6ACE97-C2DD-4DA4-AC87-6E75C01DA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E7145AD-CF65-4DB5-925B-F8CDCF97B6D5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16ACE97-C2DD-4DA4-AC87-6E75C01DA5F3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433E426-EF1A-4EBE-85B2-B73CDDDF4689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655A2F-294D-4A39-94ED-CCE62276977D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0752D69-B52E-4720-A859-85ECDBF36A10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42BAEBF-B3DA-4F2F-ADE8-8D5391F9433D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225E5D4-A5D3-4360-B055-4C705BEF9AB2}" type="slidenum">
              <a:rPr lang="en-US" sz="1400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9CC00D-A1D9-466B-9E06-38AFA77CD97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19407C-C9A0-4731-9928-AEE1A2BC405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38ECC8-1B98-4DBA-9C60-8D5ADFB4230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3E426-EF1A-4EBE-85B2-B73CDDDF4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D5520A6-4C70-45B3-A993-83B43E6DDE9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21A38C6-6BDC-4753-9913-CD05164BA32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D250F3F-7782-4126-967C-4F28A086F47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9E4CCE-71EC-44CC-9F50-AAC9D8F5AED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1AF1222-6634-4630-828B-275CD2FDD23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5A05F7-3016-47FF-8715-E702B9F2C5C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62F286D-F0B2-42DC-ADEA-55244086EE2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CD01099-79C8-4929-B888-8709C37AF5D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39CC00D-A1D9-466B-9E06-38AFA77CD97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19407C-C9A0-4731-9928-AEE1A2BC405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55A2F-294D-4A39-94ED-CCE622769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38ECC8-1B98-4DBA-9C60-8D5ADFB4230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D5520A6-4C70-45B3-A993-83B43E6DDE9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21A38C6-6BDC-4753-9913-CD05164BA32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D250F3F-7782-4126-967C-4F28A086F47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89E4CCE-71EC-44CC-9F50-AAC9D8F5AED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1AF1222-6634-4630-828B-275CD2FDD23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F5A05F7-3016-47FF-8715-E702B9F2C5C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62F286D-F0B2-42DC-ADEA-55244086EE2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CD01099-79C8-4929-B888-8709C37AF5D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52D69-B52E-4720-A859-85ECDBF36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90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0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90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latin typeface="+mn-lt"/>
              </a:defRPr>
            </a:lvl1pPr>
          </a:lstStyle>
          <a:p>
            <a:pPr>
              <a:defRPr/>
            </a:pPr>
            <a:fld id="{BBF19063-704D-466E-B6D2-0EB23AA04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4" name="Line 2"/>
          <p:cNvSpPr>
            <a:spLocks noChangeShapeType="1"/>
          </p:cNvSpPr>
          <p:nvPr/>
        </p:nvSpPr>
        <p:spPr bwMode="auto">
          <a:xfrm>
            <a:off x="0" y="15240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02115" name="Rectangle 3"/>
          <p:cNvSpPr>
            <a:spLocks noChangeArrowheads="1"/>
          </p:cNvSpPr>
          <p:nvPr/>
        </p:nvSpPr>
        <p:spPr bwMode="auto">
          <a:xfrm>
            <a:off x="0" y="6400800"/>
            <a:ext cx="9144000" cy="1524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02116" name="Rectangle 4" descr="mutegras"/>
          <p:cNvSpPr>
            <a:spLocks noChangeArrowheads="1"/>
          </p:cNvSpPr>
          <p:nvPr/>
        </p:nvSpPr>
        <p:spPr bwMode="ltGray">
          <a:xfrm>
            <a:off x="0" y="0"/>
            <a:ext cx="9144000" cy="15240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02117" name="Rectangle 5" descr="mutegras"/>
          <p:cNvSpPr>
            <a:spLocks noChangeArrowheads="1"/>
          </p:cNvSpPr>
          <p:nvPr/>
        </p:nvSpPr>
        <p:spPr bwMode="ltGray">
          <a:xfrm>
            <a:off x="0" y="6553200"/>
            <a:ext cx="9144000" cy="304800"/>
          </a:xfrm>
          <a:prstGeom prst="rect">
            <a:avLst/>
          </a:prstGeom>
          <a:blipFill dpi="0" rotWithShape="0">
            <a:blip r:embed="rId1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02118" name="Line 6"/>
          <p:cNvSpPr>
            <a:spLocks noChangeShapeType="1"/>
          </p:cNvSpPr>
          <p:nvPr/>
        </p:nvSpPr>
        <p:spPr bwMode="auto">
          <a:xfrm>
            <a:off x="0" y="6553200"/>
            <a:ext cx="9144000" cy="1588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02119" name="Rectangle 7"/>
          <p:cNvSpPr>
            <a:spLocks noChangeArrowheads="1"/>
          </p:cNvSpPr>
          <p:nvPr/>
        </p:nvSpPr>
        <p:spPr bwMode="auto">
          <a:xfrm>
            <a:off x="609600" y="533400"/>
            <a:ext cx="8534400" cy="685800"/>
          </a:xfrm>
          <a:prstGeom prst="rect">
            <a:avLst/>
          </a:prstGeom>
          <a:solidFill>
            <a:schemeClr val="hlink">
              <a:alpha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02120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02122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212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896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212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8967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 b="0" smtClean="0"/>
            </a:lvl1pPr>
          </a:lstStyle>
          <a:p>
            <a:pPr>
              <a:defRPr/>
            </a:pPr>
            <a:fld id="{0E1C5799-27BF-480D-88F6-A9D6E5CC7A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922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22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22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latin typeface="+mn-lt"/>
              </a:defRPr>
            </a:lvl1pPr>
          </a:lstStyle>
          <a:p>
            <a:pPr>
              <a:defRPr/>
            </a:pPr>
            <a:fld id="{7DAADC43-F216-4385-9802-849DC5F3C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8B29583-758E-46B1-9DD2-F05485B96062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39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239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239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8B29583-758E-46B1-9DD2-F05485B96062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908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908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  <p:sp>
        <p:nvSpPr>
          <p:cNvPr id="5908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BBF19063-704D-466E-B6D2-0EB23AA044EA}" type="slidenum">
              <a:rPr lang="en-US" kern="120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Times New Roman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986DC3D-05B6-4BD8-A08B-7BEFD34DABF5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986DC3D-05B6-4BD8-A08B-7BEFD34DABF5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.umn.edu/cla/faculty/troufs/anth1602/pcmajor_char.html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pchistory.html#titl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.umn.edu/cla/faculty/troufs/anth1602/video/Yanomamo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blackwellpublishing.com/ridley/tutorials/The_theory_of_natural_selection__part_2_8.asp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anova.com/news/story/sm_818836.html?menu=news.technology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snbc.msn.com/id/11346164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bc.co.uk/2/hi/health/6055430.stm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mh.com.au/news/national/the-costello-smirk-through-the-ages/2006/07/15/1152637916308.html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lfmoon.org/beauty.html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bmn.com/news/story?day=021118&amp;story=1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nford.edu/dept/news/pr/03/cultures25.html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.umn.edu/cla/faculty/troufs/anth1602/PowerPoint/pcpp-07/pc-07B.ppt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 descr="Lewis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254000"/>
            <a:ext cx="4927600" cy="6350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914400" y="2057400"/>
            <a:ext cx="7315200" cy="3141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Major Characteristics of Modern Physical Anthropology</a:t>
            </a:r>
          </a:p>
          <a:p>
            <a:pPr marL="342900" marR="0" lvl="0" indent="-342900" algn="ctr" defTabSz="914400" rtl="0" eaLnBrk="1" fontAlgn="base" latinLnBrk="0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#1 - #6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07-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228600"/>
            <a:ext cx="5588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638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2419" name="Rectangle 3"/>
          <p:cNvSpPr>
            <a:spLocks noChangeArrowheads="1"/>
          </p:cNvSpPr>
          <p:nvPr/>
        </p:nvSpPr>
        <p:spPr bwMode="auto">
          <a:xfrm>
            <a:off x="1944688" y="4884738"/>
            <a:ext cx="4065587" cy="579437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</a:pPr>
            <a:r>
              <a:rPr kumimoji="1" lang="en-US" sz="32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difficult terms</a:t>
            </a:r>
          </a:p>
        </p:txBody>
      </p:sp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6208713" y="4862513"/>
            <a:ext cx="1309687" cy="420687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</a:pPr>
            <a:endParaRPr kumimoji="1" lang="en-US" sz="3200" b="1" kern="1200">
              <a:solidFill>
                <a:srgbClr val="BBE0E3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5751513" y="3417888"/>
            <a:ext cx="1309687" cy="420687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</a:pPr>
            <a:endParaRPr kumimoji="1" lang="en-US" sz="3200" b="1" kern="1200">
              <a:solidFill>
                <a:srgbClr val="BBE0E3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2174875"/>
            <a:ext cx="6400800" cy="3540125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smtClean="0">
                <a:latin typeface="Verdana" pitchFamily="34" charset="0"/>
              </a:rPr>
              <a:t> </a:t>
            </a:r>
            <a:r>
              <a:rPr lang="en-US" sz="4000" b="1" smtClean="0">
                <a:solidFill>
                  <a:schemeClr val="bg2"/>
                </a:solidFill>
                <a:latin typeface="Verdana" pitchFamily="34" charset="0"/>
              </a:rPr>
              <a:t>eth</a:t>
            </a:r>
            <a:r>
              <a:rPr lang="en-US" sz="4000" b="1" smtClean="0">
                <a:latin typeface="Verdana" pitchFamily="34" charset="0"/>
              </a:rPr>
              <a:t>ology</a:t>
            </a:r>
          </a:p>
          <a:p>
            <a:pPr marL="0" indent="0" eaLnBrk="1" hangingPunct="1">
              <a:lnSpc>
                <a:spcPct val="30000"/>
              </a:lnSpc>
            </a:pPr>
            <a:endParaRPr lang="en-US" sz="4000" b="1" smtClean="0">
              <a:latin typeface="Verdana" pitchFamily="34" charset="0"/>
            </a:endParaRPr>
          </a:p>
          <a:p>
            <a:pPr marL="457200" lvl="1" indent="0" eaLnBrk="1" hangingPunct="1"/>
            <a:r>
              <a:rPr lang="en-US" sz="3200" b="1" smtClean="0">
                <a:latin typeface="Verdana" pitchFamily="34" charset="0"/>
              </a:rPr>
              <a:t> scientific </a:t>
            </a:r>
            <a:r>
              <a:rPr lang="en-US" sz="3200" b="1" i="1" smtClean="0">
                <a:latin typeface="Verdana" pitchFamily="34" charset="0"/>
              </a:rPr>
              <a:t>study of the 	social behavior of 	animals, </a:t>
            </a:r>
            <a:r>
              <a:rPr lang="en-US" sz="3200" b="1" smtClean="0">
                <a:latin typeface="Verdana" pitchFamily="34" charset="0"/>
              </a:rPr>
              <a:t>especially in 	their natural 	environments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13716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0"/>
              <a:t>Glossary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2189163"/>
            <a:ext cx="6400800" cy="2017712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smtClean="0">
                <a:latin typeface="Verdana" pitchFamily="34" charset="0"/>
              </a:rPr>
              <a:t> ethn</a:t>
            </a:r>
            <a:r>
              <a:rPr lang="en-US" sz="4000" b="1" smtClean="0">
                <a:solidFill>
                  <a:schemeClr val="bg2"/>
                </a:solidFill>
                <a:latin typeface="Verdana" pitchFamily="34" charset="0"/>
              </a:rPr>
              <a:t>ology</a:t>
            </a:r>
          </a:p>
          <a:p>
            <a:pPr marL="0" indent="0" eaLnBrk="1" hangingPunct="1">
              <a:lnSpc>
                <a:spcPct val="20000"/>
              </a:lnSpc>
            </a:pPr>
            <a:endParaRPr lang="en-US" sz="4000" b="1" smtClean="0">
              <a:latin typeface="Verdana" pitchFamily="34" charset="0"/>
            </a:endParaRPr>
          </a:p>
          <a:p>
            <a:pPr marL="457200" lvl="1" indent="0" eaLnBrk="1" hangingPunct="1"/>
            <a:r>
              <a:rPr lang="en-US" sz="3200" b="1" smtClean="0">
                <a:latin typeface="Verdana" pitchFamily="34" charset="0"/>
              </a:rPr>
              <a:t> comparative </a:t>
            </a:r>
            <a:r>
              <a:rPr lang="en-US" sz="3200" b="1" i="1" smtClean="0">
                <a:latin typeface="Verdana" pitchFamily="34" charset="0"/>
              </a:rPr>
              <a:t>study</a:t>
            </a:r>
            <a:r>
              <a:rPr lang="en-US" sz="3200" b="1" smtClean="0">
                <a:latin typeface="Verdana" pitchFamily="34" charset="0"/>
              </a:rPr>
              <a:t> of 	cultures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13716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0"/>
              <a:t>Glossary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2170113"/>
            <a:ext cx="6400800" cy="3235325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smtClean="0">
                <a:latin typeface="Verdana" pitchFamily="34" charset="0"/>
              </a:rPr>
              <a:t> primatology</a:t>
            </a:r>
          </a:p>
          <a:p>
            <a:pPr marL="0" indent="0" eaLnBrk="1" hangingPunct="1">
              <a:lnSpc>
                <a:spcPct val="60000"/>
              </a:lnSpc>
            </a:pPr>
            <a:endParaRPr lang="en-US" sz="4000" b="1" smtClean="0">
              <a:latin typeface="Verdana" pitchFamily="34" charset="0"/>
            </a:endParaRPr>
          </a:p>
          <a:p>
            <a:pPr marL="457200" lvl="1" indent="0" eaLnBrk="1" hangingPunct="1"/>
            <a:r>
              <a:rPr lang="en-US" sz="3200" b="1" smtClean="0">
                <a:latin typeface="Verdana" pitchFamily="34" charset="0"/>
              </a:rPr>
              <a:t> scientific study of the 	social behavior of</a:t>
            </a:r>
            <a:r>
              <a:rPr lang="en-US" sz="3200" b="1" i="1" smtClean="0">
                <a:latin typeface="Verdana" pitchFamily="34" charset="0"/>
              </a:rPr>
              <a:t> 	primates, </a:t>
            </a:r>
            <a:r>
              <a:rPr lang="en-US" sz="3200" b="1" smtClean="0">
                <a:latin typeface="Verdana" pitchFamily="34" charset="0"/>
              </a:rPr>
              <a:t>especially 	apes and monkeys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3716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0"/>
              <a:t>Glossary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2157413"/>
            <a:ext cx="6400800" cy="4265783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dirty="0" smtClean="0">
                <a:latin typeface="Verdana" pitchFamily="34" charset="0"/>
              </a:rPr>
              <a:t> primatologist</a:t>
            </a:r>
          </a:p>
          <a:p>
            <a:pPr marL="0" indent="0" eaLnBrk="1" hangingPunct="1">
              <a:lnSpc>
                <a:spcPct val="30000"/>
              </a:lnSpc>
            </a:pPr>
            <a:endParaRPr lang="en-US" sz="4000" b="1" dirty="0" smtClean="0">
              <a:latin typeface="Verdana" pitchFamily="34" charset="0"/>
            </a:endParaRPr>
          </a:p>
          <a:p>
            <a:pPr marL="457200" lvl="1" indent="0" eaLnBrk="1" hangingPunct="1"/>
            <a:r>
              <a:rPr lang="en-US" sz="3200" b="1" dirty="0" smtClean="0">
                <a:latin typeface="Verdana" pitchFamily="34" charset="0"/>
              </a:rPr>
              <a:t> one who studies the 	behavior and social 	lives of chimpanzees, 	gorillas, monkeys, etc.</a:t>
            </a:r>
          </a:p>
          <a:p>
            <a:pPr marL="457200" lvl="1" indent="0" eaLnBrk="1" hangingPunct="1">
              <a:lnSpc>
                <a:spcPct val="40000"/>
              </a:lnSpc>
            </a:pPr>
            <a:endParaRPr lang="en-US" sz="100" b="1" dirty="0" smtClean="0">
              <a:latin typeface="Verdana" pitchFamily="34" charset="0"/>
            </a:endParaRPr>
          </a:p>
          <a:p>
            <a:pPr marL="1714500" lvl="3" indent="-342900" eaLnBrk="1" hangingPunct="1"/>
            <a:r>
              <a:rPr lang="en-US" b="1" dirty="0" smtClean="0">
                <a:latin typeface="Verdana" pitchFamily="34" charset="0"/>
              </a:rPr>
              <a:t>e.g., Jane </a:t>
            </a:r>
            <a:r>
              <a:rPr lang="en-US" b="1" dirty="0" err="1" smtClean="0">
                <a:latin typeface="Verdana" pitchFamily="34" charset="0"/>
              </a:rPr>
              <a:t>Goodall</a:t>
            </a:r>
            <a:r>
              <a:rPr lang="en-US" b="1" dirty="0" smtClean="0">
                <a:latin typeface="Verdana" pitchFamily="34" charset="0"/>
              </a:rPr>
              <a:t> </a:t>
            </a:r>
          </a:p>
          <a:p>
            <a:pPr marL="1714500" lvl="3" indent="-342900" eaLnBrk="1" hangingPunct="1"/>
            <a:r>
              <a:rPr lang="en-US" b="1" dirty="0" smtClean="0">
                <a:latin typeface="Verdana" pitchFamily="34" charset="0"/>
              </a:rPr>
              <a:t>Diane </a:t>
            </a:r>
            <a:r>
              <a:rPr lang="en-US" b="1" dirty="0" err="1" smtClean="0">
                <a:latin typeface="Verdana" pitchFamily="34" charset="0"/>
              </a:rPr>
              <a:t>Fossy</a:t>
            </a:r>
            <a:endParaRPr lang="en-US" b="1" dirty="0" smtClean="0">
              <a:latin typeface="Verdana" pitchFamily="34" charset="0"/>
            </a:endParaRPr>
          </a:p>
          <a:p>
            <a:pPr marL="1714500" lvl="3" indent="-342900" eaLnBrk="1" hangingPunct="1"/>
            <a:r>
              <a:rPr lang="en-US" b="1" dirty="0" err="1" smtClean="0">
                <a:latin typeface="Verdana" pitchFamily="34" charset="0"/>
              </a:rPr>
              <a:t>Birute</a:t>
            </a:r>
            <a:r>
              <a:rPr lang="en-US" b="1" dirty="0" smtClean="0">
                <a:latin typeface="Verdana" pitchFamily="34" charset="0"/>
              </a:rPr>
              <a:t> </a:t>
            </a:r>
            <a:r>
              <a:rPr lang="en-US" b="1" dirty="0" err="1" smtClean="0">
                <a:latin typeface="Verdana" pitchFamily="34" charset="0"/>
              </a:rPr>
              <a:t>Galdikas-Brindamour</a:t>
            </a:r>
            <a:endParaRPr lang="en-US" b="1" dirty="0" smtClean="0">
              <a:latin typeface="Verdana" pitchFamily="34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3716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0"/>
              <a:t>Glossary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2879725"/>
            <a:ext cx="6400800" cy="1835150"/>
          </a:xfrm>
        </p:spPr>
        <p:txBody>
          <a:bodyPr>
            <a:spAutoFit/>
          </a:bodyPr>
          <a:lstStyle/>
          <a:p>
            <a:pPr marL="0" indent="0" eaLnBrk="1" hangingPunct="1"/>
            <a:r>
              <a:rPr lang="en-US" sz="4000" b="1" smtClean="0">
                <a:latin typeface="Verdana" pitchFamily="34" charset="0"/>
              </a:rPr>
              <a:t> primatologist</a:t>
            </a:r>
          </a:p>
          <a:p>
            <a:pPr marL="0" indent="0" eaLnBrk="1" hangingPunct="1">
              <a:lnSpc>
                <a:spcPct val="70000"/>
              </a:lnSpc>
            </a:pPr>
            <a:endParaRPr lang="en-US" sz="4000" b="1" smtClean="0">
              <a:latin typeface="Verdana" pitchFamily="34" charset="0"/>
            </a:endParaRPr>
          </a:p>
          <a:p>
            <a:pPr marL="914400" lvl="2" indent="0" eaLnBrk="1" hangingPunct="1"/>
            <a:r>
              <a:rPr lang="en-US" sz="3200" b="1" smtClean="0">
                <a:latin typeface="Verdana" pitchFamily="34" charset="0"/>
              </a:rPr>
              <a:t>e.g., Jane Goodall</a:t>
            </a: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3716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0"/>
              <a:t>Glossary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07-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76200"/>
            <a:ext cx="417988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62350" y="5546725"/>
            <a:ext cx="2028119" cy="49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Jane </a:t>
            </a:r>
            <a:r>
              <a:rPr lang="en-US" sz="2000" dirty="0" err="1">
                <a:solidFill>
                  <a:schemeClr val="bg1"/>
                </a:solidFill>
              </a:rPr>
              <a:t>Goodall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07-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152400"/>
            <a:ext cx="435927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62350" y="5546725"/>
            <a:ext cx="2028119" cy="49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Jane </a:t>
            </a:r>
            <a:r>
              <a:rPr lang="en-US" sz="2000" dirty="0" err="1">
                <a:solidFill>
                  <a:schemeClr val="bg1"/>
                </a:solidFill>
              </a:rPr>
              <a:t>Goodall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07-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834519"/>
            <a:ext cx="7772400" cy="531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62350" y="5546725"/>
            <a:ext cx="2028119" cy="49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</a:rPr>
              <a:t>Jane </a:t>
            </a:r>
            <a:r>
              <a:rPr lang="en-US" sz="2000" dirty="0" err="1">
                <a:solidFill>
                  <a:schemeClr val="bg1"/>
                </a:solidFill>
              </a:rPr>
              <a:t>Goodall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7" descr="Lewis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200" y="254000"/>
            <a:ext cx="4927600" cy="6350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47800" y="2835951"/>
            <a:ext cx="6172200" cy="216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. . . or how to make sense</a:t>
            </a:r>
            <a:b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</a:b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out of</a:t>
            </a:r>
            <a:b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</a:b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Ch. 2 and Ch. 3 of the text . . 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3716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0"/>
              <a:t>Glossary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371600" y="2879725"/>
            <a:ext cx="6400800" cy="183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sz="4000"/>
              <a:t> primatologist</a:t>
            </a:r>
          </a:p>
          <a:p>
            <a:pPr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endParaRPr lang="en-US" sz="4000"/>
          </a:p>
          <a:p>
            <a:pPr lvl="2">
              <a:spcBef>
                <a:spcPct val="20000"/>
              </a:spcBef>
              <a:buFontTx/>
              <a:buChar char="•"/>
            </a:pPr>
            <a:r>
              <a:rPr lang="en-US" sz="3200"/>
              <a:t>e.g., Diane Fossy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162050"/>
            <a:ext cx="77724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562350" y="5257800"/>
            <a:ext cx="1742785" cy="49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Dian </a:t>
            </a:r>
            <a:r>
              <a:rPr lang="en-US" sz="2000" dirty="0" err="1" smtClean="0"/>
              <a:t>Fossy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07-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228600"/>
            <a:ext cx="4064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667415" y="4967514"/>
            <a:ext cx="1742785" cy="49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Dian </a:t>
            </a:r>
            <a:r>
              <a:rPr lang="en-US" sz="2000" dirty="0" err="1" smtClean="0"/>
              <a:t>Fossy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07-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925284"/>
            <a:ext cx="7772400" cy="524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562350" y="5257800"/>
            <a:ext cx="1742785" cy="49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Dian </a:t>
            </a:r>
            <a:r>
              <a:rPr lang="en-US" sz="2000" dirty="0" err="1" smtClean="0"/>
              <a:t>Fossy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3716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0"/>
              <a:t>Glossary</a:t>
            </a:r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371600" y="2879725"/>
            <a:ext cx="640080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en-US" sz="4000"/>
              <a:t> primatologist</a:t>
            </a:r>
          </a:p>
          <a:p>
            <a:pPr>
              <a:lnSpc>
                <a:spcPct val="70000"/>
              </a:lnSpc>
              <a:spcBef>
                <a:spcPct val="20000"/>
              </a:spcBef>
              <a:buFontTx/>
              <a:buChar char="•"/>
            </a:pPr>
            <a:endParaRPr lang="en-US" sz="4000"/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r>
              <a:rPr lang="en-US" sz="3200"/>
              <a:t>e.g., Birute Galdikas - Brindamour</a:t>
            </a:r>
          </a:p>
          <a:p>
            <a:pPr marL="1200150" lvl="2" indent="-285750">
              <a:spcBef>
                <a:spcPct val="20000"/>
              </a:spcBef>
              <a:buFontTx/>
              <a:buChar char="•"/>
            </a:pPr>
            <a:endParaRPr lang="en-US" sz="32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07-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228600"/>
            <a:ext cx="42259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07-3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75139" y="228600"/>
            <a:ext cx="41687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smtClean="0">
                <a:solidFill>
                  <a:schemeClr val="tx1"/>
                </a:solidFill>
                <a:latin typeface="Verdana" pitchFamily="34" charset="0"/>
              </a:rPr>
              <a:t>Modern Physical Anthropology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420256"/>
            <a:ext cx="7315200" cy="3848100"/>
          </a:xfrm>
        </p:spPr>
        <p:txBody>
          <a:bodyPr wrap="square">
            <a:spAutoFit/>
          </a:bodyPr>
          <a:lstStyle/>
          <a:p>
            <a:pPr marL="685800" indent="-685800" eaLnBrk="1" hangingPunct="1">
              <a:lnSpc>
                <a:spcPct val="110000"/>
              </a:lnSpc>
              <a:buFontTx/>
              <a:buNone/>
              <a:tabLst>
                <a:tab pos="685800" algn="l"/>
              </a:tabLst>
            </a:pPr>
            <a:r>
              <a:rPr lang="en-US" b="1" dirty="0" smtClean="0">
                <a:latin typeface="Verdana" pitchFamily="34" charset="0"/>
              </a:rPr>
              <a:t>2.	Shift of Emphasis from </a:t>
            </a:r>
            <a:r>
              <a:rPr lang="en-US" b="1" i="1" dirty="0" smtClean="0">
                <a:latin typeface="Verdana" pitchFamily="34" charset="0"/>
              </a:rPr>
              <a:t>measurement and classification </a:t>
            </a:r>
            <a:r>
              <a:rPr lang="en-US" b="1" dirty="0" smtClean="0">
                <a:latin typeface="Verdana" pitchFamily="34" charset="0"/>
              </a:rPr>
              <a:t>toward a concern with the influence of </a:t>
            </a:r>
            <a:r>
              <a:rPr lang="en-US" b="1" i="1" dirty="0" smtClean="0">
                <a:latin typeface="Verdana" pitchFamily="34" charset="0"/>
              </a:rPr>
              <a:t>genetics on stability and variation</a:t>
            </a:r>
            <a:r>
              <a:rPr lang="en-US" b="1" dirty="0" smtClean="0">
                <a:latin typeface="Verdana" pitchFamily="34" charset="0"/>
              </a:rPr>
              <a:t> in human populations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 descr="text 10th ed p 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486" y="272142"/>
            <a:ext cx="4572000" cy="61842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 descr="text 10th ed p 71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275772"/>
            <a:ext cx="4572000" cy="61813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990600"/>
            <a:ext cx="7772400" cy="1920875"/>
          </a:xfrm>
        </p:spPr>
        <p:txBody>
          <a:bodyPr>
            <a:spAutoFit/>
          </a:bodyPr>
          <a:lstStyle/>
          <a:p>
            <a:pPr eaLnBrk="1" hangingPunct="1"/>
            <a:r>
              <a:rPr lang="en-US" sz="4000" b="1" smtClean="0">
                <a:solidFill>
                  <a:schemeClr val="tx1"/>
                </a:solidFill>
                <a:latin typeface="Verdana" pitchFamily="34" charset="0"/>
              </a:rPr>
              <a:t>Major Periods in the History of Physical Anthropology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0100" y="3444875"/>
            <a:ext cx="7239000" cy="3013075"/>
          </a:xfrm>
        </p:spPr>
        <p:txBody>
          <a:bodyPr>
            <a:spAutoFit/>
          </a:bodyPr>
          <a:lstStyle/>
          <a:p>
            <a:pPr eaLnBrk="1" hangingPunct="1"/>
            <a:r>
              <a:rPr lang="en-US" sz="2400" b="1" dirty="0" smtClean="0">
                <a:solidFill>
                  <a:schemeClr val="folHlink"/>
                </a:solidFill>
                <a:latin typeface="Verdana" pitchFamily="34" charset="0"/>
              </a:rPr>
              <a:t>“Pre-Scientific Period” (to 1859)</a:t>
            </a:r>
          </a:p>
          <a:p>
            <a:pPr eaLnBrk="1" hangingPunct="1">
              <a:buFontTx/>
              <a:buNone/>
            </a:pPr>
            <a:endParaRPr lang="en-US" sz="2400" b="1" dirty="0" smtClean="0">
              <a:solidFill>
                <a:schemeClr val="folHlink"/>
              </a:solidFill>
              <a:latin typeface="Verdana" pitchFamily="34" charset="0"/>
            </a:endParaRPr>
          </a:p>
          <a:p>
            <a:pPr eaLnBrk="1" hangingPunct="1"/>
            <a:r>
              <a:rPr lang="en-US" sz="2400" b="1" dirty="0" smtClean="0">
                <a:solidFill>
                  <a:schemeClr val="folHlink"/>
                </a:solidFill>
                <a:latin typeface="Verdana" pitchFamily="34" charset="0"/>
              </a:rPr>
              <a:t>Period of Evolutionism and Concern over Races (1860 - ca. 1940)</a:t>
            </a:r>
          </a:p>
          <a:p>
            <a:pPr eaLnBrk="1" hangingPunct="1"/>
            <a:endParaRPr lang="en-US" sz="2400" b="1" dirty="0" smtClean="0">
              <a:solidFill>
                <a:schemeClr val="folHlink"/>
              </a:solidFill>
              <a:latin typeface="Verdana" pitchFamily="34" charset="0"/>
            </a:endParaRPr>
          </a:p>
          <a:p>
            <a:pPr eaLnBrk="1" hangingPunct="1"/>
            <a:r>
              <a:rPr lang="en-US" sz="2400" b="1" dirty="0" smtClean="0">
                <a:latin typeface="Verdana" pitchFamily="34" charset="0"/>
                <a:hlinkClick r:id="rId2"/>
              </a:rPr>
              <a:t>The Period Since WW II</a:t>
            </a:r>
            <a:endParaRPr lang="en-US" sz="2400" b="1" dirty="0" smtClean="0">
              <a:latin typeface="Verdana" pitchFamily="34" charset="0"/>
            </a:endParaRPr>
          </a:p>
          <a:p>
            <a:pPr eaLnBrk="1" hangingPunct="1">
              <a:buFontTx/>
              <a:buNone/>
            </a:pPr>
            <a:endParaRPr lang="en-US" sz="2400" b="1" dirty="0" smtClean="0">
              <a:solidFill>
                <a:schemeClr val="folHlink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638" y="555625"/>
            <a:ext cx="7589837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3"/>
          <p:cNvSpPr>
            <a:spLocks noChangeArrowheads="1"/>
          </p:cNvSpPr>
          <p:nvPr/>
        </p:nvSpPr>
        <p:spPr bwMode="auto">
          <a:xfrm>
            <a:off x="2104572" y="4891314"/>
            <a:ext cx="1309687" cy="420687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</a:pPr>
            <a:endParaRPr kumimoji="1" lang="en-US" sz="3200" b="1" kern="1200">
              <a:solidFill>
                <a:srgbClr val="BBE0E3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2783339" y="4187370"/>
            <a:ext cx="903289" cy="420687"/>
          </a:xfrm>
          <a:prstGeom prst="ellips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999"/>
              </a:buClr>
            </a:pPr>
            <a:endParaRPr kumimoji="1" lang="en-US" sz="3200" b="1" kern="1200">
              <a:solidFill>
                <a:srgbClr val="BBE0E3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oli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624114"/>
            <a:ext cx="7772400" cy="55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949" name="Oval 5"/>
          <p:cNvSpPr>
            <a:spLocks noChangeArrowheads="1"/>
          </p:cNvSpPr>
          <p:nvPr/>
        </p:nvSpPr>
        <p:spPr bwMode="auto">
          <a:xfrm>
            <a:off x="2086428" y="4771572"/>
            <a:ext cx="1524000" cy="6858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2728686" y="3995058"/>
            <a:ext cx="1524000" cy="6858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949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07-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5600" y="228600"/>
            <a:ext cx="5892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 descr="Hrdlicka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286" y="366486"/>
            <a:ext cx="7772400" cy="579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1586080" y="6339114"/>
            <a:ext cx="595772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0" dirty="0">
                <a:solidFill>
                  <a:schemeClr val="bg1"/>
                </a:solidFill>
              </a:rPr>
              <a:t>Brace, </a:t>
            </a:r>
            <a:r>
              <a:rPr lang="en-US" sz="1200" b="0" i="1" dirty="0">
                <a:solidFill>
                  <a:schemeClr val="bg1"/>
                </a:solidFill>
              </a:rPr>
              <a:t>The Stages of Human Evolution, 3rd Ed.</a:t>
            </a:r>
            <a:r>
              <a:rPr lang="en-US" sz="1200" b="0" dirty="0">
                <a:solidFill>
                  <a:schemeClr val="bg1"/>
                </a:solidFill>
              </a:rPr>
              <a:t>, Prentice-Hall, 1988, p. 25.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1038225" y="2324100"/>
            <a:ext cx="780097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r>
              <a:rPr lang="en-US" dirty="0" err="1"/>
              <a:t>Hrdlička</a:t>
            </a:r>
            <a:r>
              <a:rPr lang="en-US" dirty="0"/>
              <a:t>, </a:t>
            </a:r>
            <a:r>
              <a:rPr lang="en-US" dirty="0" err="1"/>
              <a:t>Aleš</a:t>
            </a:r>
            <a:r>
              <a:rPr lang="en-US" dirty="0"/>
              <a:t>.  “Anthropology of the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Chippewa.”  (1916).  In </a:t>
            </a:r>
            <a:r>
              <a:rPr lang="en-US" i="1" dirty="0"/>
              <a:t>Holmes</a:t>
            </a:r>
          </a:p>
          <a:p>
            <a:pPr marL="457200" indent="-457200"/>
            <a:endParaRPr lang="en-US" i="1" dirty="0"/>
          </a:p>
          <a:p>
            <a:pPr marL="457200" indent="-457200"/>
            <a:r>
              <a:rPr lang="en-US" i="1" dirty="0"/>
              <a:t>	 Anniversary Volume</a:t>
            </a:r>
            <a:r>
              <a:rPr lang="en-US" dirty="0"/>
              <a:t>, F. W. Hodge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	(ed.).  Washington: G. W. Bryan, </a:t>
            </a:r>
          </a:p>
          <a:p>
            <a:pPr marL="457200" indent="-457200"/>
            <a:endParaRPr lang="en-US" dirty="0"/>
          </a:p>
          <a:p>
            <a:pPr marL="457200" indent="-457200"/>
            <a:r>
              <a:rPr lang="en-US" dirty="0"/>
              <a:t>	pp. 198 – 227.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07-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916" y="624114"/>
            <a:ext cx="7772400" cy="55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07-0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28600"/>
            <a:ext cx="7589520" cy="634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07-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228600"/>
            <a:ext cx="6019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07-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485134"/>
            <a:ext cx="7772400" cy="5839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400300"/>
            <a:ext cx="7315200" cy="3848100"/>
          </a:xfrm>
        </p:spPr>
        <p:txBody>
          <a:bodyPr wrap="square">
            <a:spAutoFit/>
          </a:bodyPr>
          <a:lstStyle/>
          <a:p>
            <a:pPr marL="609600" indent="-609600" eaLnBrk="1" hangingPunct="1">
              <a:lnSpc>
                <a:spcPct val="110000"/>
              </a:lnSpc>
              <a:buFontTx/>
              <a:buNone/>
              <a:tabLst>
                <a:tab pos="685800" algn="l"/>
              </a:tabLst>
            </a:pPr>
            <a:r>
              <a:rPr lang="en-US" b="1" dirty="0" smtClean="0">
                <a:solidFill>
                  <a:schemeClr val="folHlink"/>
                </a:solidFill>
                <a:latin typeface="Verdana" pitchFamily="34" charset="0"/>
              </a:rPr>
              <a:t>2.	Shift of Emphasis from </a:t>
            </a:r>
            <a:r>
              <a:rPr lang="en-US" b="1" i="1" dirty="0" smtClean="0">
                <a:solidFill>
                  <a:schemeClr val="folHlink"/>
                </a:solidFill>
                <a:latin typeface="Verdana" pitchFamily="34" charset="0"/>
              </a:rPr>
              <a:t>measurement and classification</a:t>
            </a:r>
            <a:r>
              <a:rPr lang="en-US" b="1" i="1" dirty="0" smtClean="0">
                <a:latin typeface="Verdana" pitchFamily="34" charset="0"/>
              </a:rPr>
              <a:t> </a:t>
            </a:r>
            <a:r>
              <a:rPr lang="en-US" b="1" dirty="0" smtClean="0">
                <a:latin typeface="Verdana" pitchFamily="34" charset="0"/>
              </a:rPr>
              <a:t>toward a concern with the influence of </a:t>
            </a:r>
            <a:r>
              <a:rPr lang="en-US" b="1" i="1" dirty="0" smtClean="0">
                <a:latin typeface="Verdana" pitchFamily="34" charset="0"/>
              </a:rPr>
              <a:t>genetics on stability and variation</a:t>
            </a:r>
            <a:r>
              <a:rPr lang="en-US" b="1" dirty="0" smtClean="0">
                <a:latin typeface="Verdana" pitchFamily="34" charset="0"/>
              </a:rPr>
              <a:t> in human populations</a:t>
            </a:r>
          </a:p>
        </p:txBody>
      </p:sp>
      <p:sp>
        <p:nvSpPr>
          <p:cNvPr id="35843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3200" smtClean="0">
                <a:solidFill>
                  <a:schemeClr val="tx1"/>
                </a:solidFill>
                <a:latin typeface="Verdana" pitchFamily="34" charset="0"/>
              </a:rPr>
              <a:t>Modern Physical Anthropology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2300061" y="6282872"/>
            <a:ext cx="4520147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latin typeface="Arial" charset="0"/>
              </a:rPr>
              <a:t>http://</a:t>
            </a:r>
            <a:r>
              <a:rPr lang="en-US" sz="1200" b="0" dirty="0">
                <a:latin typeface="Arial" charset="0"/>
                <a:hlinkClick r:id="rId3"/>
              </a:rPr>
              <a:t>www.d.umn.edu/cla/faculty/troufs/anth1602/pchistory.html</a:t>
            </a:r>
            <a:endParaRPr lang="en-US" sz="1200" b="0" dirty="0">
              <a:latin typeface="Arial" charset="0"/>
            </a:endParaRPr>
          </a:p>
        </p:txBody>
      </p:sp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457200"/>
            <a:ext cx="7772400" cy="582887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84039" name="Oval 7"/>
          <p:cNvSpPr>
            <a:spLocks noChangeArrowheads="1"/>
          </p:cNvSpPr>
          <p:nvPr/>
        </p:nvSpPr>
        <p:spPr bwMode="auto">
          <a:xfrm>
            <a:off x="1589543" y="4510994"/>
            <a:ext cx="2743200" cy="8382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403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3810000"/>
            <a:ext cx="7315200" cy="2308324"/>
          </a:xfrm>
        </p:spPr>
        <p:txBody>
          <a:bodyPr wrap="square"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b="1" dirty="0" smtClean="0">
                <a:latin typeface="Verdana" pitchFamily="34" charset="0"/>
              </a:rPr>
              <a:t>things are inherited as “particles”</a:t>
            </a:r>
          </a:p>
          <a:p>
            <a:pPr marL="0" indent="0" algn="ctr" eaLnBrk="1" hangingPunct="1">
              <a:lnSpc>
                <a:spcPct val="50000"/>
              </a:lnSpc>
              <a:buFontTx/>
              <a:buNone/>
            </a:pPr>
            <a:endParaRPr lang="en-US" b="1" dirty="0" smtClean="0">
              <a:latin typeface="Verdana" pitchFamily="34" charset="0"/>
            </a:endParaRPr>
          </a:p>
          <a:p>
            <a:pPr marL="914400" lvl="2" indent="0" eaLnBrk="1" hangingPunct="1"/>
            <a:r>
              <a:rPr lang="en-US" b="1" dirty="0" smtClean="0">
                <a:latin typeface="Verdana" pitchFamily="34" charset="0"/>
              </a:rPr>
              <a:t>chromosomes</a:t>
            </a:r>
          </a:p>
          <a:p>
            <a:pPr marL="914400" lvl="2" indent="0" eaLnBrk="1" hangingPunct="1"/>
            <a:r>
              <a:rPr lang="en-US" b="1" dirty="0" smtClean="0">
                <a:latin typeface="Verdana" pitchFamily="34" charset="0"/>
              </a:rPr>
              <a:t>DNA</a:t>
            </a:r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628650" y="2300288"/>
            <a:ext cx="788828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4000"/>
              <a:t>particulate inheritance</a:t>
            </a:r>
          </a:p>
        </p:txBody>
      </p:sp>
      <p:sp>
        <p:nvSpPr>
          <p:cNvPr id="36868" name="Rectangle 5"/>
          <p:cNvSpPr>
            <a:spLocks noChangeArrowheads="1"/>
          </p:cNvSpPr>
          <p:nvPr/>
        </p:nvSpPr>
        <p:spPr bwMode="auto">
          <a:xfrm>
            <a:off x="13716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0"/>
              <a:t>Glossary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Turn8030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8014" y="422958"/>
            <a:ext cx="6434138" cy="528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085977" y="5758542"/>
            <a:ext cx="496411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/>
              <a:t>A model of a human chromosome</a:t>
            </a:r>
          </a:p>
        </p:txBody>
      </p:sp>
      <p:sp>
        <p:nvSpPr>
          <p:cNvPr id="6" name="Text Box 1029"/>
          <p:cNvSpPr txBox="1">
            <a:spLocks noChangeArrowheads="1"/>
          </p:cNvSpPr>
          <p:nvPr/>
        </p:nvSpPr>
        <p:spPr bwMode="auto">
          <a:xfrm>
            <a:off x="3025929" y="6277428"/>
            <a:ext cx="3070071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latin typeface="Arial" pitchFamily="34" charset="0"/>
                <a:ea typeface="+mn-ea"/>
                <a:cs typeface="Arial" pitchFamily="34" charset="0"/>
              </a:rPr>
              <a:t>Understanding Humans, 10</a:t>
            </a:r>
            <a:r>
              <a:rPr lang="en-US" sz="1200" i="1" kern="1200" baseline="30000" dirty="0">
                <a:latin typeface="Arial" pitchFamily="34" charset="0"/>
                <a:ea typeface="+mn-ea"/>
                <a:cs typeface="Arial" pitchFamily="34" charset="0"/>
              </a:rPr>
              <a:t>th </a:t>
            </a:r>
            <a:r>
              <a:rPr lang="en-US" sz="1200" i="1" kern="1200" dirty="0">
                <a:latin typeface="Arial" pitchFamily="34" charset="0"/>
                <a:ea typeface="+mn-ea"/>
                <a:cs typeface="Arial" pitchFamily="34" charset="0"/>
              </a:rPr>
              <a:t>ed</a:t>
            </a:r>
            <a:r>
              <a:rPr lang="en-US" sz="1200" kern="1200" dirty="0">
                <a:latin typeface="Arial" pitchFamily="34" charset="0"/>
                <a:ea typeface="+mn-ea"/>
                <a:cs typeface="Arial" pitchFamily="34" charset="0"/>
              </a:rPr>
              <a:t>., p.  </a:t>
            </a:r>
            <a:r>
              <a:rPr lang="en-US" sz="1200" kern="1200" dirty="0" smtClean="0">
                <a:latin typeface="Arial" pitchFamily="34" charset="0"/>
                <a:ea typeface="+mn-ea"/>
                <a:cs typeface="Arial" pitchFamily="34" charset="0"/>
              </a:rPr>
              <a:t>76</a:t>
            </a:r>
            <a:endParaRPr lang="en-US" sz="1200" kern="1200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782888"/>
            <a:ext cx="7772400" cy="10461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800" b="1" smtClean="0">
                <a:latin typeface="Verdana" pitchFamily="34" charset="0"/>
              </a:rPr>
              <a:t>genotype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447800" y="4278313"/>
            <a:ext cx="6248400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kumimoji="1" lang="en-US" sz="4800"/>
              <a:t>phenotype</a:t>
            </a:r>
          </a:p>
          <a:p>
            <a:pPr algn="ctr"/>
            <a:endParaRPr lang="en-US" sz="2000" b="0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16002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0">
                <a:solidFill>
                  <a:schemeClr val="tx2"/>
                </a:solidFill>
              </a:rPr>
              <a:t>Basic Concepts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3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7772400" cy="4057192"/>
          </a:xfrm>
          <a:prstGeom prst="rect">
            <a:avLst/>
          </a:prstGeom>
        </p:spPr>
      </p:pic>
      <p:sp>
        <p:nvSpPr>
          <p:cNvPr id="7" name="Text Box 1029"/>
          <p:cNvSpPr txBox="1">
            <a:spLocks noChangeArrowheads="1"/>
          </p:cNvSpPr>
          <p:nvPr/>
        </p:nvSpPr>
        <p:spPr bwMode="auto">
          <a:xfrm>
            <a:off x="3124200" y="6279730"/>
            <a:ext cx="2864887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latin typeface="Arial" pitchFamily="34" charset="0"/>
                <a:ea typeface="+mn-ea"/>
                <a:cs typeface="Arial" pitchFamily="34" charset="0"/>
              </a:rPr>
              <a:t>Understanding Humans, 10</a:t>
            </a:r>
            <a:r>
              <a:rPr lang="en-US" sz="1200" b="0" i="1" kern="1200" baseline="30000" dirty="0">
                <a:latin typeface="Arial" pitchFamily="34" charset="0"/>
                <a:ea typeface="+mn-ea"/>
                <a:cs typeface="Arial" pitchFamily="34" charset="0"/>
              </a:rPr>
              <a:t>th</a:t>
            </a:r>
            <a:r>
              <a:rPr lang="en-US" sz="1200" b="0" i="1" kern="1200" dirty="0">
                <a:latin typeface="Arial" pitchFamily="34" charset="0"/>
                <a:ea typeface="+mn-ea"/>
                <a:cs typeface="Arial" pitchFamily="34" charset="0"/>
              </a:rPr>
              <a:t> ed</a:t>
            </a:r>
            <a:r>
              <a:rPr lang="en-US" sz="1200" b="0" kern="1200" dirty="0">
                <a:latin typeface="Arial" pitchFamily="34" charset="0"/>
                <a:ea typeface="+mn-ea"/>
                <a:cs typeface="Arial" pitchFamily="34" charset="0"/>
              </a:rPr>
              <a:t>., p.  </a:t>
            </a:r>
            <a:r>
              <a:rPr lang="en-US" sz="1200" b="0" kern="1200" dirty="0" smtClean="0">
                <a:latin typeface="Arial" pitchFamily="34" charset="0"/>
                <a:ea typeface="+mn-ea"/>
                <a:cs typeface="Arial" pitchFamily="34" charset="0"/>
              </a:rPr>
              <a:t>53</a:t>
            </a:r>
            <a:endParaRPr lang="en-US" sz="1200" b="0" kern="1200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857828" y="5152907"/>
            <a:ext cx="533992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/>
              <a:t>Punnett</a:t>
            </a:r>
            <a:r>
              <a:rPr lang="en-US" sz="2000" dirty="0" smtClean="0"/>
              <a:t> square representing </a:t>
            </a:r>
          </a:p>
          <a:p>
            <a:pPr algn="ctr">
              <a:lnSpc>
                <a:spcPct val="150000"/>
              </a:lnSpc>
            </a:pPr>
            <a:r>
              <a:rPr lang="en-US" sz="2000" dirty="0" smtClean="0"/>
              <a:t>possible genotypes and phenotypes</a:t>
            </a:r>
            <a:endParaRPr lang="en-US" sz="2000" dirty="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678147" y="1186542"/>
            <a:ext cx="4875053" cy="1800493"/>
          </a:xfrm>
          <a:prstGeom prst="rect">
            <a:avLst/>
          </a:prstGeom>
          <a:solidFill>
            <a:srgbClr val="FFEEB7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smtClean="0"/>
              <a:t>gametes are “reproductive cells </a:t>
            </a:r>
          </a:p>
          <a:p>
            <a:pPr algn="ctr">
              <a:lnSpc>
                <a:spcPct val="150000"/>
              </a:lnSpc>
            </a:pPr>
            <a:r>
              <a:rPr lang="en-US" sz="1800" b="0" dirty="0" smtClean="0"/>
              <a:t>(eggs and sperm in animals)</a:t>
            </a:r>
          </a:p>
          <a:p>
            <a:pPr algn="ctr">
              <a:lnSpc>
                <a:spcPct val="150000"/>
              </a:lnSpc>
            </a:pPr>
            <a:r>
              <a:rPr lang="en-US" sz="1800" b="0" dirty="0" smtClean="0"/>
              <a:t>developed from precursor cells</a:t>
            </a:r>
          </a:p>
          <a:p>
            <a:pPr algn="ctr">
              <a:lnSpc>
                <a:spcPct val="150000"/>
              </a:lnSpc>
            </a:pPr>
            <a:r>
              <a:rPr lang="en-US" sz="1800" b="0" dirty="0" smtClean="0"/>
              <a:t>in ovaries and testes”</a:t>
            </a:r>
            <a:endParaRPr lang="en-US" sz="18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3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7772400" cy="4057192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857828" y="5152907"/>
            <a:ext cx="59763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solidFill>
                  <a:srgbClr val="FFEEB7"/>
                </a:solidFill>
              </a:rPr>
              <a:t>Punnett</a:t>
            </a:r>
            <a:r>
              <a:rPr lang="en-US" sz="2000" dirty="0" smtClean="0">
                <a:solidFill>
                  <a:srgbClr val="FFEEB7"/>
                </a:solidFill>
              </a:rPr>
              <a:t> square representing </a:t>
            </a: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FFEEB7"/>
                </a:solidFill>
              </a:rPr>
              <a:t>possible </a:t>
            </a:r>
            <a:r>
              <a:rPr lang="en-US" sz="2800" dirty="0" smtClean="0"/>
              <a:t>genotypes </a:t>
            </a:r>
            <a:r>
              <a:rPr lang="en-US" sz="2000" dirty="0" smtClean="0">
                <a:solidFill>
                  <a:srgbClr val="FFEEB7"/>
                </a:solidFill>
              </a:rPr>
              <a:t>and phenotypes</a:t>
            </a:r>
            <a:endParaRPr lang="en-US" sz="2000" dirty="0">
              <a:solidFill>
                <a:srgbClr val="FFEEB7"/>
              </a:solidFill>
            </a:endParaRPr>
          </a:p>
        </p:txBody>
      </p:sp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3124200" y="6279730"/>
            <a:ext cx="2864887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latin typeface="Arial" pitchFamily="34" charset="0"/>
                <a:ea typeface="+mn-ea"/>
                <a:cs typeface="Arial" pitchFamily="34" charset="0"/>
              </a:rPr>
              <a:t>Understanding Humans, 10</a:t>
            </a:r>
            <a:r>
              <a:rPr lang="en-US" sz="1200" b="0" i="1" kern="1200" baseline="30000" dirty="0">
                <a:latin typeface="Arial" pitchFamily="34" charset="0"/>
                <a:ea typeface="+mn-ea"/>
                <a:cs typeface="Arial" pitchFamily="34" charset="0"/>
              </a:rPr>
              <a:t>th</a:t>
            </a:r>
            <a:r>
              <a:rPr lang="en-US" sz="1200" b="0" i="1" kern="1200" dirty="0">
                <a:latin typeface="Arial" pitchFamily="34" charset="0"/>
                <a:ea typeface="+mn-ea"/>
                <a:cs typeface="Arial" pitchFamily="34" charset="0"/>
              </a:rPr>
              <a:t> ed</a:t>
            </a:r>
            <a:r>
              <a:rPr lang="en-US" sz="1200" b="0" kern="1200" dirty="0">
                <a:latin typeface="Arial" pitchFamily="34" charset="0"/>
                <a:ea typeface="+mn-ea"/>
                <a:cs typeface="Arial" pitchFamily="34" charset="0"/>
              </a:rPr>
              <a:t>., p.  </a:t>
            </a:r>
            <a:r>
              <a:rPr lang="en-US" sz="1200" b="0" kern="1200" dirty="0" smtClean="0">
                <a:latin typeface="Arial" pitchFamily="34" charset="0"/>
                <a:ea typeface="+mn-ea"/>
                <a:cs typeface="Arial" pitchFamily="34" charset="0"/>
              </a:rPr>
              <a:t>53</a:t>
            </a:r>
            <a:endParaRPr lang="en-US" sz="1200" b="0" kern="1200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3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7772400" cy="4057192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857828" y="5152907"/>
            <a:ext cx="597631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solidFill>
                  <a:srgbClr val="FFEEB7"/>
                </a:solidFill>
              </a:rPr>
              <a:t>Punnett</a:t>
            </a:r>
            <a:r>
              <a:rPr lang="en-US" sz="2000" dirty="0" smtClean="0">
                <a:solidFill>
                  <a:srgbClr val="FFEEB7"/>
                </a:solidFill>
              </a:rPr>
              <a:t> square representing </a:t>
            </a: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FFEEB7"/>
                </a:solidFill>
              </a:rPr>
              <a:t>possible </a:t>
            </a:r>
            <a:r>
              <a:rPr lang="en-US" sz="2800" dirty="0" smtClean="0"/>
              <a:t>genotypes </a:t>
            </a:r>
            <a:r>
              <a:rPr lang="en-US" sz="2000" dirty="0" smtClean="0">
                <a:solidFill>
                  <a:srgbClr val="FFEEB7"/>
                </a:solidFill>
              </a:rPr>
              <a:t>and phenotypes</a:t>
            </a:r>
            <a:endParaRPr lang="en-US" sz="2000" dirty="0">
              <a:solidFill>
                <a:srgbClr val="FFEEB7"/>
              </a:solidFill>
            </a:endParaRPr>
          </a:p>
        </p:txBody>
      </p:sp>
      <p:sp>
        <p:nvSpPr>
          <p:cNvPr id="5" name="Rounded Rectangle 4"/>
          <p:cNvSpPr/>
          <p:nvPr/>
        </p:nvSpPr>
        <p:spPr bwMode="auto">
          <a:xfrm>
            <a:off x="3966030" y="2409372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962400" y="4009572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6705600" y="2409372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6705600" y="4024086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 Box 1029"/>
          <p:cNvSpPr txBox="1">
            <a:spLocks noChangeArrowheads="1"/>
          </p:cNvSpPr>
          <p:nvPr/>
        </p:nvSpPr>
        <p:spPr bwMode="auto">
          <a:xfrm>
            <a:off x="3124200" y="6279730"/>
            <a:ext cx="2864887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latin typeface="Arial" pitchFamily="34" charset="0"/>
                <a:ea typeface="+mn-ea"/>
                <a:cs typeface="Arial" pitchFamily="34" charset="0"/>
              </a:rPr>
              <a:t>Understanding Humans, 10</a:t>
            </a:r>
            <a:r>
              <a:rPr lang="en-US" sz="1200" b="0" i="1" kern="1200" baseline="30000" dirty="0">
                <a:latin typeface="Arial" pitchFamily="34" charset="0"/>
                <a:ea typeface="+mn-ea"/>
                <a:cs typeface="Arial" pitchFamily="34" charset="0"/>
              </a:rPr>
              <a:t>th</a:t>
            </a:r>
            <a:r>
              <a:rPr lang="en-US" sz="1200" b="0" i="1" kern="1200" dirty="0">
                <a:latin typeface="Arial" pitchFamily="34" charset="0"/>
                <a:ea typeface="+mn-ea"/>
                <a:cs typeface="Arial" pitchFamily="34" charset="0"/>
              </a:rPr>
              <a:t> ed</a:t>
            </a:r>
            <a:r>
              <a:rPr lang="en-US" sz="1200" b="0" kern="1200" dirty="0">
                <a:latin typeface="Arial" pitchFamily="34" charset="0"/>
                <a:ea typeface="+mn-ea"/>
                <a:cs typeface="Arial" pitchFamily="34" charset="0"/>
              </a:rPr>
              <a:t>., p.  </a:t>
            </a:r>
            <a:r>
              <a:rPr lang="en-US" sz="1200" b="0" kern="1200" dirty="0" smtClean="0">
                <a:latin typeface="Arial" pitchFamily="34" charset="0"/>
                <a:ea typeface="+mn-ea"/>
                <a:cs typeface="Arial" pitchFamily="34" charset="0"/>
              </a:rPr>
              <a:t>53</a:t>
            </a:r>
            <a:endParaRPr lang="en-US" sz="1200" b="0" kern="1200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3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7772400" cy="4057192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857828" y="5152907"/>
            <a:ext cx="60147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 smtClean="0">
                <a:solidFill>
                  <a:srgbClr val="FFEEB7"/>
                </a:solidFill>
              </a:rPr>
              <a:t>Punnett</a:t>
            </a:r>
            <a:r>
              <a:rPr lang="en-US" sz="2000" dirty="0" smtClean="0">
                <a:solidFill>
                  <a:srgbClr val="FFEEB7"/>
                </a:solidFill>
              </a:rPr>
              <a:t> square representing </a:t>
            </a:r>
          </a:p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FFEEB7"/>
                </a:solidFill>
              </a:rPr>
              <a:t>possible genotypes and </a:t>
            </a:r>
            <a:r>
              <a:rPr lang="en-US" sz="2800" dirty="0" smtClean="0"/>
              <a:t>phenotypes</a:t>
            </a:r>
            <a:endParaRPr lang="en-US" sz="2000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3966030" y="2757714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966030" y="4357914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6705600" y="2743200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6691086" y="4343400"/>
            <a:ext cx="762000" cy="4572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 Box 1029"/>
          <p:cNvSpPr txBox="1">
            <a:spLocks noChangeArrowheads="1"/>
          </p:cNvSpPr>
          <p:nvPr/>
        </p:nvSpPr>
        <p:spPr bwMode="auto">
          <a:xfrm>
            <a:off x="3124200" y="6279730"/>
            <a:ext cx="2864887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latin typeface="Arial" pitchFamily="34" charset="0"/>
                <a:ea typeface="+mn-ea"/>
                <a:cs typeface="Arial" pitchFamily="34" charset="0"/>
              </a:rPr>
              <a:t>Understanding Humans, 10</a:t>
            </a:r>
            <a:r>
              <a:rPr lang="en-US" sz="1200" b="0" i="1" kern="1200" baseline="30000" dirty="0">
                <a:latin typeface="Arial" pitchFamily="34" charset="0"/>
                <a:ea typeface="+mn-ea"/>
                <a:cs typeface="Arial" pitchFamily="34" charset="0"/>
              </a:rPr>
              <a:t>th</a:t>
            </a:r>
            <a:r>
              <a:rPr lang="en-US" sz="1200" b="0" i="1" kern="1200" dirty="0">
                <a:latin typeface="Arial" pitchFamily="34" charset="0"/>
                <a:ea typeface="+mn-ea"/>
                <a:cs typeface="Arial" pitchFamily="34" charset="0"/>
              </a:rPr>
              <a:t> ed</a:t>
            </a:r>
            <a:r>
              <a:rPr lang="en-US" sz="1200" b="0" kern="1200" dirty="0">
                <a:latin typeface="Arial" pitchFamily="34" charset="0"/>
                <a:ea typeface="+mn-ea"/>
                <a:cs typeface="Arial" pitchFamily="34" charset="0"/>
              </a:rPr>
              <a:t>., p.  </a:t>
            </a:r>
            <a:r>
              <a:rPr lang="en-US" sz="1200" b="0" kern="1200" dirty="0" smtClean="0">
                <a:latin typeface="Arial" pitchFamily="34" charset="0"/>
                <a:ea typeface="+mn-ea"/>
                <a:cs typeface="Arial" pitchFamily="34" charset="0"/>
              </a:rPr>
              <a:t>53</a:t>
            </a:r>
            <a:endParaRPr lang="en-US" sz="1200" b="0" kern="1200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03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428" y="228600"/>
            <a:ext cx="4940648" cy="59436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 bwMode="auto">
          <a:xfrm>
            <a:off x="2256972" y="2057400"/>
            <a:ext cx="4495800" cy="2286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2271486" y="3962400"/>
            <a:ext cx="4495800" cy="2286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2242458" y="5838372"/>
            <a:ext cx="4495800" cy="228600"/>
          </a:xfrm>
          <a:prstGeom prst="roundRect">
            <a:avLst/>
          </a:prstGeom>
          <a:noFill/>
          <a:ln w="762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 Box 1029"/>
          <p:cNvSpPr txBox="1">
            <a:spLocks noChangeArrowheads="1"/>
          </p:cNvSpPr>
          <p:nvPr/>
        </p:nvSpPr>
        <p:spPr bwMode="auto">
          <a:xfrm>
            <a:off x="3124200" y="6279730"/>
            <a:ext cx="2864887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latin typeface="Arial" pitchFamily="34" charset="0"/>
                <a:ea typeface="+mn-ea"/>
                <a:cs typeface="Arial" pitchFamily="34" charset="0"/>
              </a:rPr>
              <a:t>Understanding Humans, 10</a:t>
            </a:r>
            <a:r>
              <a:rPr lang="en-US" sz="1200" b="0" i="1" kern="1200" baseline="30000" dirty="0">
                <a:latin typeface="Arial" pitchFamily="34" charset="0"/>
                <a:ea typeface="+mn-ea"/>
                <a:cs typeface="Arial" pitchFamily="34" charset="0"/>
              </a:rPr>
              <a:t>th</a:t>
            </a:r>
            <a:r>
              <a:rPr lang="en-US" sz="1200" b="0" i="1" kern="1200" dirty="0">
                <a:latin typeface="Arial" pitchFamily="34" charset="0"/>
                <a:ea typeface="+mn-ea"/>
                <a:cs typeface="Arial" pitchFamily="34" charset="0"/>
              </a:rPr>
              <a:t> ed</a:t>
            </a:r>
            <a:r>
              <a:rPr lang="en-US" sz="1200" b="0" kern="1200" dirty="0">
                <a:latin typeface="Arial" pitchFamily="34" charset="0"/>
                <a:ea typeface="+mn-ea"/>
                <a:cs typeface="Arial" pitchFamily="34" charset="0"/>
              </a:rPr>
              <a:t>., p.  </a:t>
            </a:r>
            <a:r>
              <a:rPr lang="en-US" sz="1200" b="0" kern="1200" dirty="0" smtClean="0">
                <a:latin typeface="Arial" pitchFamily="34" charset="0"/>
                <a:ea typeface="+mn-ea"/>
                <a:cs typeface="Arial" pitchFamily="34" charset="0"/>
              </a:rPr>
              <a:t>52</a:t>
            </a:r>
            <a:endParaRPr lang="en-US" sz="1200" b="0" kern="1200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782888"/>
            <a:ext cx="7772400" cy="10461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800" b="1" smtClean="0">
                <a:latin typeface="Verdana" pitchFamily="34" charset="0"/>
              </a:rPr>
              <a:t>genotype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447800" y="4278313"/>
            <a:ext cx="6248400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kumimoji="1" lang="en-US" sz="4800"/>
              <a:t>phenotype</a:t>
            </a:r>
          </a:p>
          <a:p>
            <a:pPr algn="ctr"/>
            <a:endParaRPr lang="en-US" sz="2000" b="0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16002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0">
                <a:solidFill>
                  <a:schemeClr val="tx2"/>
                </a:solidFill>
              </a:rPr>
              <a:t>Basic Concepts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782888"/>
            <a:ext cx="7772400" cy="10461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800" b="1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Verdana" pitchFamily="34" charset="0"/>
              </a:rPr>
              <a:t>genotype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447800" y="4278313"/>
            <a:ext cx="6248400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kumimoji="1" lang="en-US" sz="4800"/>
              <a:t>phenotype</a:t>
            </a:r>
          </a:p>
          <a:p>
            <a:pPr algn="ctr"/>
            <a:endParaRPr lang="en-US" sz="2000" b="0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16002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0">
                <a:solidFill>
                  <a:schemeClr val="tx2"/>
                </a:solidFill>
              </a:rPr>
              <a:t>Basic Concepts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99886" y="2957286"/>
            <a:ext cx="7315200" cy="2041525"/>
          </a:xfrm>
        </p:spPr>
        <p:txBody>
          <a:bodyPr>
            <a:spAutoFit/>
          </a:bodyPr>
          <a:lstStyle/>
          <a:p>
            <a:pPr marL="685800" indent="-685800" eaLnBrk="1" hangingPunct="1">
              <a:buFontTx/>
              <a:buNone/>
            </a:pPr>
            <a:r>
              <a:rPr lang="en-US" b="1" dirty="0" smtClean="0">
                <a:latin typeface="Verdana" pitchFamily="34" charset="0"/>
              </a:rPr>
              <a:t>1.	Increased interest in the behavior of </a:t>
            </a:r>
            <a:r>
              <a:rPr lang="en-US" b="1" i="1" dirty="0" smtClean="0">
                <a:latin typeface="Verdana" pitchFamily="34" charset="0"/>
              </a:rPr>
              <a:t>apes</a:t>
            </a:r>
            <a:r>
              <a:rPr lang="en-US" b="1" dirty="0" smtClean="0">
                <a:latin typeface="Verdana" pitchFamily="34" charset="0"/>
              </a:rPr>
              <a:t> and </a:t>
            </a:r>
            <a:r>
              <a:rPr lang="en-US" b="1" i="1" dirty="0" smtClean="0">
                <a:latin typeface="Verdana" pitchFamily="34" charset="0"/>
              </a:rPr>
              <a:t>monkeys</a:t>
            </a:r>
            <a:r>
              <a:rPr lang="en-US" b="1" dirty="0" smtClean="0">
                <a:latin typeface="Verdana" pitchFamily="34" charset="0"/>
              </a:rPr>
              <a:t>, particularly </a:t>
            </a:r>
            <a:r>
              <a:rPr lang="en-US" b="1" i="1" dirty="0" smtClean="0">
                <a:latin typeface="Verdana" pitchFamily="34" charset="0"/>
              </a:rPr>
              <a:t>field studies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3200" smtClean="0">
                <a:solidFill>
                  <a:schemeClr val="tx1"/>
                </a:solidFill>
                <a:latin typeface="Verdana" pitchFamily="34" charset="0"/>
              </a:rPr>
              <a:t>Modern Physical Anthropology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 descr="040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012" y="89647"/>
            <a:ext cx="5593976" cy="6678706"/>
          </a:xfrm>
          <a:prstGeom prst="rect">
            <a:avLst/>
          </a:prstGeom>
        </p:spPr>
      </p:pic>
      <p:sp>
        <p:nvSpPr>
          <p:cNvPr id="4" name="Text Box 1029"/>
          <p:cNvSpPr txBox="1">
            <a:spLocks noChangeArrowheads="1"/>
          </p:cNvSpPr>
          <p:nvPr/>
        </p:nvSpPr>
        <p:spPr bwMode="auto">
          <a:xfrm>
            <a:off x="3026150" y="6248400"/>
            <a:ext cx="30700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Understanding Humans, 10</a:t>
            </a:r>
            <a:r>
              <a:rPr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 ed</a:t>
            </a:r>
            <a:r>
              <a:rPr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., p.  </a:t>
            </a:r>
            <a:r>
              <a:rPr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76</a:t>
            </a:r>
            <a:endParaRPr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497126" y="5562600"/>
            <a:ext cx="6075702" cy="695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“Some examples of phenotypic variation among Africans.”</a:t>
            </a:r>
          </a:p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San (South African)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 descr="0401a_th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246" y="762000"/>
            <a:ext cx="1920240" cy="2286000"/>
          </a:xfrm>
          <a:prstGeom prst="rect">
            <a:avLst/>
          </a:prstGeom>
        </p:spPr>
      </p:pic>
      <p:pic>
        <p:nvPicPr>
          <p:cNvPr id="8" name="Picture 7" descr="0401b_th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762000"/>
            <a:ext cx="1996440" cy="2286000"/>
          </a:xfrm>
          <a:prstGeom prst="rect">
            <a:avLst/>
          </a:prstGeom>
        </p:spPr>
      </p:pic>
      <p:pic>
        <p:nvPicPr>
          <p:cNvPr id="9" name="Picture 8" descr="0401c_th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9486" y="3276600"/>
            <a:ext cx="1874520" cy="2286000"/>
          </a:xfrm>
          <a:prstGeom prst="rect">
            <a:avLst/>
          </a:prstGeom>
        </p:spPr>
      </p:pic>
      <p:pic>
        <p:nvPicPr>
          <p:cNvPr id="10" name="Picture 9" descr="0401d_thm.jpg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566886" y="3276600"/>
            <a:ext cx="1993392" cy="2286000"/>
          </a:xfrm>
          <a:prstGeom prst="rect">
            <a:avLst/>
          </a:prstGeom>
        </p:spPr>
      </p:pic>
      <p:pic>
        <p:nvPicPr>
          <p:cNvPr id="11" name="Picture 10" descr="0401e_thm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3276600"/>
            <a:ext cx="1828800" cy="2286000"/>
          </a:xfrm>
          <a:prstGeom prst="rect">
            <a:avLst/>
          </a:prstGeom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497126" y="5562600"/>
            <a:ext cx="6075702" cy="695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“Some examples of phenotypic variation among Africans.”</a:t>
            </a:r>
          </a:p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San (South African)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Text Box 1029"/>
          <p:cNvSpPr txBox="1">
            <a:spLocks noChangeArrowheads="1"/>
          </p:cNvSpPr>
          <p:nvPr/>
        </p:nvSpPr>
        <p:spPr bwMode="auto">
          <a:xfrm>
            <a:off x="3026150" y="6248400"/>
            <a:ext cx="30700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Understanding Humans, 10</a:t>
            </a:r>
            <a:r>
              <a:rPr lang="en-US" sz="1200" i="1" kern="1200" baseline="30000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th</a:t>
            </a:r>
            <a:r>
              <a:rPr lang="en-US" sz="1200" i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 ed</a:t>
            </a:r>
            <a:r>
              <a:rPr lang="en-US" sz="1200" kern="1200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., p.  </a:t>
            </a:r>
            <a:r>
              <a:rPr lang="en-US" sz="1200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rPr>
              <a:t>76</a:t>
            </a:r>
            <a:endParaRPr lang="en-US" sz="1200" kern="1200" dirty="0">
              <a:solidFill>
                <a:srgbClr val="FFFFFF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2782888"/>
            <a:ext cx="7772400" cy="104616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4800" b="1" smtClean="0">
                <a:latin typeface="Verdana" pitchFamily="34" charset="0"/>
              </a:rPr>
              <a:t>genotype</a:t>
            </a:r>
          </a:p>
        </p:txBody>
      </p:sp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1447800" y="4278313"/>
            <a:ext cx="6248400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kumimoji="1" lang="en-US" sz="4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phenotype</a:t>
            </a:r>
          </a:p>
          <a:p>
            <a:pPr algn="ctr"/>
            <a:endParaRPr lang="en-US" sz="2000" b="0" dirty="0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1600200" y="152400"/>
            <a:ext cx="6096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b="0">
                <a:solidFill>
                  <a:schemeClr val="tx2"/>
                </a:solidFill>
              </a:rPr>
              <a:t>Basic Concepts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03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749" y="304800"/>
            <a:ext cx="7552223" cy="5943600"/>
          </a:xfrm>
          <a:prstGeom prst="rect">
            <a:avLst/>
          </a:prstGeom>
        </p:spPr>
      </p:pic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3125799" y="6277428"/>
            <a:ext cx="2850459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latin typeface="Arial" pitchFamily="34" charset="0"/>
                <a:ea typeface="+mn-ea"/>
                <a:cs typeface="Arial" pitchFamily="34" charset="0"/>
              </a:rPr>
              <a:t>Understanding Humans, 10</a:t>
            </a:r>
            <a:r>
              <a:rPr lang="en-US" sz="1200" b="0" i="1" kern="1200" baseline="30000" dirty="0">
                <a:latin typeface="Arial" pitchFamily="34" charset="0"/>
                <a:ea typeface="+mn-ea"/>
                <a:cs typeface="Arial" pitchFamily="34" charset="0"/>
              </a:rPr>
              <a:t>th </a:t>
            </a:r>
            <a:r>
              <a:rPr lang="en-US" sz="1200" b="0" i="1" kern="1200" dirty="0">
                <a:latin typeface="Arial" pitchFamily="34" charset="0"/>
                <a:ea typeface="+mn-ea"/>
                <a:cs typeface="Arial" pitchFamily="34" charset="0"/>
              </a:rPr>
              <a:t>ed</a:t>
            </a:r>
            <a:r>
              <a:rPr lang="en-US" sz="1200" b="0" kern="1200" dirty="0">
                <a:latin typeface="Arial" pitchFamily="34" charset="0"/>
                <a:ea typeface="+mn-ea"/>
                <a:cs typeface="Arial" pitchFamily="34" charset="0"/>
              </a:rPr>
              <a:t>., p.  </a:t>
            </a:r>
            <a:r>
              <a:rPr lang="en-US" sz="1200" b="0" dirty="0" smtClean="0">
                <a:latin typeface="Arial" pitchFamily="34" charset="0"/>
                <a:cs typeface="Arial" pitchFamily="34" charset="0"/>
              </a:rPr>
              <a:t>45</a:t>
            </a:r>
            <a:endParaRPr lang="en-US" sz="1200" b="0" kern="1200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2897188"/>
            <a:ext cx="7315200" cy="2062103"/>
          </a:xfrm>
        </p:spPr>
        <p:txBody>
          <a:bodyPr wrap="square">
            <a:spAutoFit/>
          </a:bodyPr>
          <a:lstStyle/>
          <a:p>
            <a:pPr marL="742950" indent="-742950" eaLnBrk="1" hangingPunct="1">
              <a:buFontTx/>
              <a:buAutoNum type="arabicPeriod" startAt="3"/>
            </a:pPr>
            <a:r>
              <a:rPr lang="en-US" sz="4000" b="1" dirty="0" smtClean="0">
                <a:latin typeface="Verdana" pitchFamily="34" charset="0"/>
              </a:rPr>
              <a:t>Work on</a:t>
            </a:r>
            <a:r>
              <a:rPr lang="en-US" sz="4000" b="1" i="1" dirty="0" smtClean="0">
                <a:latin typeface="Verdana" pitchFamily="34" charset="0"/>
              </a:rPr>
              <a:t> blood studies, </a:t>
            </a:r>
            <a:r>
              <a:rPr lang="en-US" sz="4000" b="1" dirty="0" smtClean="0">
                <a:latin typeface="Verdana" pitchFamily="34" charset="0"/>
              </a:rPr>
              <a:t>blood typing</a:t>
            </a:r>
          </a:p>
          <a:p>
            <a:pPr marL="1143000" lvl="1" indent="-742950" eaLnBrk="1" hangingPunct="1">
              <a:buNone/>
            </a:pPr>
            <a:r>
              <a:rPr lang="en-US" sz="3600" b="1" dirty="0" smtClean="0">
                <a:latin typeface="Verdana" pitchFamily="34" charset="0"/>
              </a:rPr>
              <a:t>  . . .</a:t>
            </a:r>
            <a:endParaRPr lang="en-US" sz="3600" b="1" i="1" dirty="0" smtClean="0">
              <a:latin typeface="Verdana" pitchFamily="34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3200" smtClean="0">
                <a:solidFill>
                  <a:schemeClr val="tx1"/>
                </a:solidFill>
                <a:latin typeface="Verdana" pitchFamily="34" charset="0"/>
              </a:rPr>
              <a:t>Modern Physical Anthropology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 descr="text 10th ed p 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486" y="272142"/>
            <a:ext cx="4572000" cy="618429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1828098" y="6339114"/>
            <a:ext cx="54725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 smtClean="0">
                <a:solidFill>
                  <a:schemeClr val="bg1"/>
                </a:solidFill>
                <a:hlinkClick r:id="rId3"/>
              </a:rPr>
              <a:t>www.d.umn.edu/cla/faculty/troufs/anth1602/video/Yanomamo.html</a:t>
            </a:r>
            <a:endParaRPr lang="en-US" sz="1200" b="0" dirty="0">
              <a:solidFill>
                <a:schemeClr val="bg1"/>
              </a:solidFill>
            </a:endParaRPr>
          </a:p>
        </p:txBody>
      </p:sp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2170" y="343322"/>
            <a:ext cx="7772400" cy="582887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07-4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9350" y="228600"/>
            <a:ext cx="43624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029"/>
          <p:cNvSpPr txBox="1">
            <a:spLocks noChangeArrowheads="1"/>
          </p:cNvSpPr>
          <p:nvPr/>
        </p:nvSpPr>
        <p:spPr bwMode="auto">
          <a:xfrm>
            <a:off x="3140313" y="6277428"/>
            <a:ext cx="2850459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latin typeface="Arial" pitchFamily="34" charset="0"/>
                <a:ea typeface="+mn-ea"/>
                <a:cs typeface="Arial" pitchFamily="34" charset="0"/>
              </a:rPr>
              <a:t>Understanding Humans, 10</a:t>
            </a:r>
            <a:r>
              <a:rPr lang="en-US" sz="1200" b="0" i="1" kern="1200" baseline="30000" dirty="0">
                <a:latin typeface="Arial" pitchFamily="34" charset="0"/>
                <a:ea typeface="+mn-ea"/>
                <a:cs typeface="Arial" pitchFamily="34" charset="0"/>
              </a:rPr>
              <a:t>th </a:t>
            </a:r>
            <a:r>
              <a:rPr lang="en-US" sz="1200" b="0" i="1" kern="1200" dirty="0">
                <a:latin typeface="Arial" pitchFamily="34" charset="0"/>
                <a:ea typeface="+mn-ea"/>
                <a:cs typeface="Arial" pitchFamily="34" charset="0"/>
              </a:rPr>
              <a:t>ed</a:t>
            </a:r>
            <a:r>
              <a:rPr lang="en-US" sz="1200" b="0" kern="1200" dirty="0">
                <a:latin typeface="Arial" pitchFamily="34" charset="0"/>
                <a:ea typeface="+mn-ea"/>
                <a:cs typeface="Arial" pitchFamily="34" charset="0"/>
              </a:rPr>
              <a:t>., p.  </a:t>
            </a:r>
            <a:r>
              <a:rPr lang="en-US" sz="1200" b="0" dirty="0" smtClean="0">
                <a:latin typeface="Arial" pitchFamily="34" charset="0"/>
                <a:cs typeface="Arial" pitchFamily="34" charset="0"/>
              </a:rPr>
              <a:t>57</a:t>
            </a:r>
            <a:endParaRPr lang="en-US" sz="1200" b="0" kern="1200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Picture 3" descr="0317a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14627"/>
            <a:ext cx="7772400" cy="3443173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288618" y="5219229"/>
            <a:ext cx="6530954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/>
              <a:t>(a) Shows “the discontinuous Distribution of a </a:t>
            </a:r>
            <a:r>
              <a:rPr lang="en-US" sz="1400" dirty="0" err="1" smtClean="0"/>
              <a:t>Mendelian</a:t>
            </a:r>
            <a:r>
              <a:rPr lang="en-US" sz="1400" dirty="0" smtClean="0"/>
              <a:t> trait </a:t>
            </a:r>
            <a:br>
              <a:rPr lang="en-US" sz="1400" dirty="0" smtClean="0"/>
            </a:br>
            <a:r>
              <a:rPr lang="en-US" sz="1400" dirty="0" smtClean="0"/>
              <a:t>(ABO blood type)</a:t>
            </a:r>
          </a:p>
          <a:p>
            <a:pPr algn="ctr">
              <a:lnSpc>
                <a:spcPct val="150000"/>
              </a:lnSpc>
            </a:pPr>
            <a:r>
              <a:rPr lang="en-US" sz="1400" dirty="0" smtClean="0"/>
              <a:t>in a theoretical population. . . .”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930806" y="5219229"/>
            <a:ext cx="73324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/>
              <a:t>“ABO blood group system.  </a:t>
            </a:r>
          </a:p>
          <a:p>
            <a:pPr algn="ctr">
              <a:lnSpc>
                <a:spcPct val="150000"/>
              </a:lnSpc>
            </a:pPr>
            <a:r>
              <a:rPr lang="en-US" sz="1400" dirty="0" smtClean="0"/>
              <a:t>Distribution of the </a:t>
            </a:r>
            <a:r>
              <a:rPr lang="en-US" sz="1400" i="1" dirty="0" smtClean="0"/>
              <a:t>B</a:t>
            </a:r>
            <a:r>
              <a:rPr lang="en-US" sz="1400" dirty="0" smtClean="0"/>
              <a:t> allele in the indigenous populations of the world.”</a:t>
            </a:r>
          </a:p>
          <a:p>
            <a:pPr algn="ctr">
              <a:lnSpc>
                <a:spcPct val="150000"/>
              </a:lnSpc>
            </a:pPr>
            <a:r>
              <a:rPr lang="en-US" sz="1200" b="0" dirty="0" smtClean="0"/>
              <a:t>(After </a:t>
            </a:r>
            <a:r>
              <a:rPr lang="en-US" sz="1200" b="0" dirty="0" err="1" smtClean="0"/>
              <a:t>Mourant</a:t>
            </a:r>
            <a:r>
              <a:rPr lang="en-US" sz="1200" b="0" dirty="0" smtClean="0"/>
              <a:t> et al., 1976.)</a:t>
            </a:r>
          </a:p>
        </p:txBody>
      </p:sp>
      <p:pic>
        <p:nvPicPr>
          <p:cNvPr id="7" name="Picture 6" descr="04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98525"/>
            <a:ext cx="7772400" cy="4259275"/>
          </a:xfrm>
          <a:prstGeom prst="rect">
            <a:avLst/>
          </a:prstGeom>
        </p:spPr>
      </p:pic>
      <p:sp>
        <p:nvSpPr>
          <p:cNvPr id="6" name="Text Box 1029"/>
          <p:cNvSpPr txBox="1">
            <a:spLocks noChangeArrowheads="1"/>
          </p:cNvSpPr>
          <p:nvPr/>
        </p:nvSpPr>
        <p:spPr bwMode="auto">
          <a:xfrm>
            <a:off x="3140313" y="6277428"/>
            <a:ext cx="2850459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latin typeface="Arial" pitchFamily="34" charset="0"/>
                <a:ea typeface="+mn-ea"/>
                <a:cs typeface="Arial" pitchFamily="34" charset="0"/>
              </a:rPr>
              <a:t>Understanding Humans, 10</a:t>
            </a:r>
            <a:r>
              <a:rPr lang="en-US" sz="1200" b="0" i="1" kern="1200" baseline="30000" dirty="0">
                <a:latin typeface="Arial" pitchFamily="34" charset="0"/>
                <a:ea typeface="+mn-ea"/>
                <a:cs typeface="Arial" pitchFamily="34" charset="0"/>
              </a:rPr>
              <a:t>th </a:t>
            </a:r>
            <a:r>
              <a:rPr lang="en-US" sz="1200" b="0" i="1" kern="1200" dirty="0">
                <a:latin typeface="Arial" pitchFamily="34" charset="0"/>
                <a:ea typeface="+mn-ea"/>
                <a:cs typeface="Arial" pitchFamily="34" charset="0"/>
              </a:rPr>
              <a:t>ed</a:t>
            </a:r>
            <a:r>
              <a:rPr lang="en-US" sz="1200" b="0" kern="1200" dirty="0">
                <a:latin typeface="Arial" pitchFamily="34" charset="0"/>
                <a:ea typeface="+mn-ea"/>
                <a:cs typeface="Arial" pitchFamily="34" charset="0"/>
              </a:rPr>
              <a:t>., p.  </a:t>
            </a:r>
            <a:r>
              <a:rPr lang="en-US" sz="1200" b="0" dirty="0" smtClean="0">
                <a:latin typeface="Arial" pitchFamily="34" charset="0"/>
                <a:cs typeface="Arial" pitchFamily="34" charset="0"/>
              </a:rPr>
              <a:t>57</a:t>
            </a:r>
            <a:endParaRPr lang="en-US" sz="1200" b="0" kern="1200" dirty="0"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7" name="Picture 6" descr="text 10th ed p 149c.jpg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71486" y="410028"/>
            <a:ext cx="4572000" cy="604418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0688" y="2447925"/>
            <a:ext cx="5762625" cy="2809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sp>
        <p:nvSpPr>
          <p:cNvPr id="43011" name="Rectangle 17"/>
          <p:cNvSpPr>
            <a:spLocks noChangeArrowheads="1"/>
          </p:cNvSpPr>
          <p:nvPr/>
        </p:nvSpPr>
        <p:spPr bwMode="auto">
          <a:xfrm>
            <a:off x="1914525" y="5791200"/>
            <a:ext cx="5324475" cy="4572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/>
              <a:t>sickle cell anemia frequencies</a:t>
            </a:r>
            <a:endParaRPr lang="en-US" b="0"/>
          </a:p>
        </p:txBody>
      </p:sp>
      <p:sp>
        <p:nvSpPr>
          <p:cNvPr id="43012" name="Rectangle 18"/>
          <p:cNvSpPr>
            <a:spLocks noChangeArrowheads="1"/>
          </p:cNvSpPr>
          <p:nvPr/>
        </p:nvSpPr>
        <p:spPr bwMode="auto">
          <a:xfrm>
            <a:off x="1385367" y="6368665"/>
            <a:ext cx="6328977" cy="24622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 smtClean="0">
                <a:hlinkClick r:id="rId4"/>
              </a:rPr>
              <a:t>www.blackwellpublishing.com/ridley/tutorials/The_theory_of_natural_selection</a:t>
            </a:r>
            <a:r>
              <a:rPr lang="en-US" sz="1000" b="0" dirty="0">
                <a:hlinkClick r:id="rId4"/>
              </a:rPr>
              <a:t>__part_2_8.asp</a:t>
            </a:r>
            <a:endParaRPr lang="en-US" sz="10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3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5557"/>
            <a:ext cx="7772400" cy="6580043"/>
          </a:xfrm>
          <a:prstGeom prst="rect">
            <a:avLst/>
          </a:prstGeom>
        </p:spPr>
      </p:pic>
      <p:sp>
        <p:nvSpPr>
          <p:cNvPr id="8" name="Text Box 1029"/>
          <p:cNvSpPr txBox="1">
            <a:spLocks noChangeArrowheads="1"/>
          </p:cNvSpPr>
          <p:nvPr/>
        </p:nvSpPr>
        <p:spPr bwMode="auto">
          <a:xfrm>
            <a:off x="3140313" y="6277428"/>
            <a:ext cx="2850459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latin typeface="Arial" pitchFamily="34" charset="0"/>
                <a:ea typeface="+mn-ea"/>
                <a:cs typeface="Arial" pitchFamily="34" charset="0"/>
              </a:rPr>
              <a:t>Understanding Humans, 10</a:t>
            </a:r>
            <a:r>
              <a:rPr lang="en-US" sz="1200" b="0" i="1" kern="1200" baseline="30000" dirty="0">
                <a:latin typeface="Arial" pitchFamily="34" charset="0"/>
                <a:ea typeface="+mn-ea"/>
                <a:cs typeface="Arial" pitchFamily="34" charset="0"/>
              </a:rPr>
              <a:t>th </a:t>
            </a:r>
            <a:r>
              <a:rPr lang="en-US" sz="1200" b="0" i="1" kern="1200" dirty="0">
                <a:latin typeface="Arial" pitchFamily="34" charset="0"/>
                <a:ea typeface="+mn-ea"/>
                <a:cs typeface="Arial" pitchFamily="34" charset="0"/>
              </a:rPr>
              <a:t>ed</a:t>
            </a:r>
            <a:r>
              <a:rPr lang="en-US" sz="1200" b="0" kern="1200" dirty="0">
                <a:latin typeface="Arial" pitchFamily="34" charset="0"/>
                <a:ea typeface="+mn-ea"/>
                <a:cs typeface="Arial" pitchFamily="34" charset="0"/>
              </a:rPr>
              <a:t>., p.  </a:t>
            </a:r>
            <a:r>
              <a:rPr lang="en-US" sz="1200" b="0" dirty="0" smtClean="0">
                <a:latin typeface="Arial" pitchFamily="34" charset="0"/>
                <a:cs typeface="Arial" pitchFamily="34" charset="0"/>
              </a:rPr>
              <a:t>68</a:t>
            </a:r>
            <a:endParaRPr lang="en-US" sz="1200" b="0" kern="1200" dirty="0"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685800" y="5715000"/>
            <a:ext cx="5734262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/>
              <a:t>“Distribution of the sickle-cell allele in the Old World.”</a:t>
            </a:r>
            <a:endParaRPr lang="en-US" sz="1200" b="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2897188"/>
            <a:ext cx="7315200" cy="2530475"/>
          </a:xfrm>
        </p:spPr>
        <p:txBody>
          <a:bodyPr wrap="square">
            <a:spAutoFit/>
          </a:bodyPr>
          <a:lstStyle/>
          <a:p>
            <a:pPr marL="685800" indent="-685800" eaLnBrk="1" hangingPunct="1">
              <a:buFontTx/>
              <a:buAutoNum type="arabicPeriod" startAt="4"/>
            </a:pPr>
            <a:r>
              <a:rPr lang="en-US" sz="4000" b="1" dirty="0" smtClean="0">
                <a:latin typeface="Verdana" pitchFamily="34" charset="0"/>
              </a:rPr>
              <a:t>Work on </a:t>
            </a:r>
            <a:r>
              <a:rPr lang="en-US" sz="4000" b="1" i="1" dirty="0" smtClean="0">
                <a:latin typeface="Verdana" pitchFamily="34" charset="0"/>
              </a:rPr>
              <a:t>dietary influences</a:t>
            </a:r>
            <a:r>
              <a:rPr lang="en-US" sz="4000" b="1" dirty="0" smtClean="0">
                <a:latin typeface="Verdana" pitchFamily="34" charset="0"/>
              </a:rPr>
              <a:t> on body composition, nutrition and health</a:t>
            </a:r>
            <a:endParaRPr lang="en-US" sz="4000" b="1" i="1" dirty="0" smtClean="0">
              <a:latin typeface="Verdana" pitchFamily="34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3200" smtClean="0">
                <a:solidFill>
                  <a:schemeClr val="tx1"/>
                </a:solidFill>
                <a:latin typeface="Verdana" pitchFamily="34" charset="0"/>
              </a:rPr>
              <a:t>Modern Physical Anthropology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 descr="text 10th ed p 1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0514" y="457200"/>
            <a:ext cx="4531995" cy="5943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5" name="Picture 4" descr="text 10th ed p 345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00514" y="457200"/>
            <a:ext cx="4483446" cy="5943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3" name="Picture 2" descr="01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423000"/>
            <a:ext cx="8686800" cy="5802782"/>
          </a:xfrm>
          <a:prstGeom prst="rect">
            <a:avLst/>
          </a:prstGeom>
        </p:spPr>
      </p:pic>
      <p:sp>
        <p:nvSpPr>
          <p:cNvPr id="4" name="Text Box 1029"/>
          <p:cNvSpPr txBox="1">
            <a:spLocks noChangeArrowheads="1"/>
          </p:cNvSpPr>
          <p:nvPr/>
        </p:nvSpPr>
        <p:spPr bwMode="auto">
          <a:xfrm>
            <a:off x="3178099" y="6262914"/>
            <a:ext cx="2765501" cy="335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0" i="1" kern="1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Understanding Humans, 10</a:t>
            </a:r>
            <a:r>
              <a:rPr lang="en-US" sz="1200" b="0" i="1" kern="1200" baseline="300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th </a:t>
            </a:r>
            <a:r>
              <a:rPr lang="en-US" sz="1200" b="0" i="1" kern="1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ed</a:t>
            </a:r>
            <a:r>
              <a:rPr lang="en-US" sz="1200" b="0" kern="120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rPr>
              <a:t>., p.  </a:t>
            </a:r>
            <a:r>
              <a:rPr lang="en-US" sz="12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</a:t>
            </a:r>
            <a:endParaRPr lang="en-US" sz="1200" b="0" kern="1200" dirty="0">
              <a:solidFill>
                <a:schemeClr val="bg1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35816" y="5433536"/>
            <a:ext cx="5479385" cy="695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Kathleen Galvin measures upper arm circumference </a:t>
            </a:r>
          </a:p>
          <a:p>
            <a:pPr algn="ctr">
              <a:lnSpc>
                <a:spcPct val="150000"/>
              </a:lnSpc>
            </a:pPr>
            <a:r>
              <a:rPr lang="en-US" sz="1400" dirty="0" smtClean="0">
                <a:solidFill>
                  <a:schemeClr val="bg1"/>
                </a:solidFill>
              </a:rPr>
              <a:t>of a young </a:t>
            </a:r>
            <a:r>
              <a:rPr lang="en-US" sz="1400" dirty="0" err="1" smtClean="0">
                <a:solidFill>
                  <a:schemeClr val="bg1"/>
                </a:solidFill>
              </a:rPr>
              <a:t>Maasai</a:t>
            </a:r>
            <a:r>
              <a:rPr lang="en-US" sz="1400" dirty="0" smtClean="0">
                <a:solidFill>
                  <a:schemeClr val="bg1"/>
                </a:solidFill>
              </a:rPr>
              <a:t> boy in </a:t>
            </a:r>
            <a:r>
              <a:rPr lang="en-US" sz="1400" dirty="0" err="1" smtClean="0">
                <a:solidFill>
                  <a:schemeClr val="bg1"/>
                </a:solidFill>
              </a:rPr>
              <a:t>Tanania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  <a:endParaRPr lang="en-US" sz="1200" b="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07-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7575" y="228600"/>
            <a:ext cx="47466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07-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75" y="236538"/>
            <a:ext cx="6638925" cy="639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895600"/>
            <a:ext cx="7315200" cy="3182410"/>
          </a:xfrm>
        </p:spPr>
        <p:txBody>
          <a:bodyPr wrap="square">
            <a:spAutoFit/>
          </a:bodyPr>
          <a:lstStyle/>
          <a:p>
            <a:pPr marL="685800" indent="-685800" eaLnBrk="1" hangingPunct="1">
              <a:buFontTx/>
              <a:buAutoNum type="arabicPeriod" startAt="5"/>
            </a:pPr>
            <a:r>
              <a:rPr lang="en-US" sz="4000" b="1" dirty="0" smtClean="0">
                <a:latin typeface="Verdana" pitchFamily="34" charset="0"/>
              </a:rPr>
              <a:t>Work on the effects of things like differing </a:t>
            </a:r>
            <a:r>
              <a:rPr lang="en-US" sz="4000" b="1" i="1" dirty="0" smtClean="0">
                <a:latin typeface="Verdana" pitchFamily="34" charset="0"/>
              </a:rPr>
              <a:t>muscle stress</a:t>
            </a:r>
            <a:r>
              <a:rPr lang="en-US" sz="4000" b="1" dirty="0" smtClean="0">
                <a:latin typeface="Verdana" pitchFamily="34" charset="0"/>
              </a:rPr>
              <a:t> on body shape</a:t>
            </a:r>
          </a:p>
          <a:p>
            <a:pPr marL="685800" indent="-685800" eaLnBrk="1" hangingPunct="1">
              <a:lnSpc>
                <a:spcPct val="10000"/>
              </a:lnSpc>
              <a:buFontTx/>
              <a:buAutoNum type="arabicPeriod" startAt="5"/>
            </a:pPr>
            <a:endParaRPr lang="en-US" sz="4000" b="1" dirty="0" smtClean="0">
              <a:latin typeface="Verdana" pitchFamily="34" charset="0"/>
            </a:endParaRPr>
          </a:p>
          <a:p>
            <a:pPr marL="2019300" lvl="2" indent="-457200" eaLnBrk="1" hangingPunct="1"/>
            <a:r>
              <a:rPr lang="en-US" b="1" dirty="0" smtClean="0">
                <a:latin typeface="Verdana" pitchFamily="34" charset="0"/>
              </a:rPr>
              <a:t>human morphology</a:t>
            </a:r>
          </a:p>
        </p:txBody>
      </p:sp>
      <p:sp>
        <p:nvSpPr>
          <p:cNvPr id="47107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3200" smtClean="0">
                <a:solidFill>
                  <a:schemeClr val="tx1"/>
                </a:solidFill>
                <a:latin typeface="Verdana" pitchFamily="34" charset="0"/>
              </a:rPr>
              <a:t>Modern Physical Anthropology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527232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 descr="text 10th ed p 117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486" y="415537"/>
            <a:ext cx="4572000" cy="60433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2798763" y="6339114"/>
            <a:ext cx="35115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0" dirty="0">
                <a:solidFill>
                  <a:schemeClr val="tx2"/>
                </a:solidFill>
                <a:hlinkClick r:id="rId3"/>
              </a:rPr>
              <a:t>http://www.msnbc.msn.com/id/11346164/</a:t>
            </a:r>
            <a:endParaRPr lang="en-US" sz="1200" b="0" dirty="0">
              <a:solidFill>
                <a:schemeClr val="tx2"/>
              </a:solidFill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810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2201863"/>
            <a:ext cx="7239000" cy="3342453"/>
          </a:xfrm>
        </p:spPr>
        <p:txBody>
          <a:bodyPr wrap="square">
            <a:spAutoFit/>
          </a:bodyPr>
          <a:lstStyle/>
          <a:p>
            <a:pPr marL="685800" indent="-685800" algn="ctr" eaLnBrk="1" hangingPunct="1">
              <a:lnSpc>
                <a:spcPct val="120000"/>
              </a:lnSpc>
              <a:buFontTx/>
              <a:buNone/>
            </a:pPr>
            <a:r>
              <a:rPr lang="en-US" b="1" dirty="0" smtClean="0">
                <a:latin typeface="Verdana" pitchFamily="34" charset="0"/>
              </a:rPr>
              <a:t>	Why do children</a:t>
            </a:r>
          </a:p>
          <a:p>
            <a:pPr marL="685800" indent="-685800" algn="ctr" eaLnBrk="1" hangingPunct="1">
              <a:lnSpc>
                <a:spcPct val="120000"/>
              </a:lnSpc>
              <a:buFontTx/>
              <a:buNone/>
            </a:pPr>
            <a:r>
              <a:rPr lang="en-US" b="1" dirty="0" smtClean="0">
                <a:latin typeface="Verdana" pitchFamily="34" charset="0"/>
              </a:rPr>
              <a:t>adopted at a very young age</a:t>
            </a:r>
          </a:p>
          <a:p>
            <a:pPr marL="685800" indent="-685800" algn="ctr" eaLnBrk="1" hangingPunct="1">
              <a:lnSpc>
                <a:spcPct val="120000"/>
              </a:lnSpc>
              <a:buFontTx/>
              <a:buNone/>
            </a:pPr>
            <a:r>
              <a:rPr lang="en-US" b="1" dirty="0" smtClean="0">
                <a:latin typeface="Verdana" pitchFamily="34" charset="0"/>
              </a:rPr>
              <a:t>often end up</a:t>
            </a:r>
          </a:p>
          <a:p>
            <a:pPr marL="685800" indent="-685800" algn="ctr" eaLnBrk="1" hangingPunct="1">
              <a:lnSpc>
                <a:spcPct val="120000"/>
              </a:lnSpc>
              <a:buFontTx/>
              <a:buNone/>
            </a:pPr>
            <a:r>
              <a:rPr lang="en-US" b="1" dirty="0" smtClean="0">
                <a:latin typeface="Verdana" pitchFamily="34" charset="0"/>
              </a:rPr>
              <a:t>looking like their adoptive parent(s)?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3200" smtClean="0">
                <a:solidFill>
                  <a:schemeClr val="tx1"/>
                </a:solidFill>
                <a:latin typeface="Verdana" pitchFamily="34" charset="0"/>
              </a:rPr>
              <a:t>Modern Physical Anthropology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/>
        </p:nvSpPr>
        <p:spPr bwMode="auto">
          <a:xfrm>
            <a:off x="3114902" y="6339114"/>
            <a:ext cx="28956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0" dirty="0">
                <a:solidFill>
                  <a:schemeClr val="bg1"/>
                </a:solidFill>
                <a:latin typeface="Arial" charset="0"/>
                <a:hlinkClick r:id="rId3"/>
              </a:rPr>
              <a:t>news.bbc.co.uk/2/hi/health/6055430.stm</a:t>
            </a:r>
            <a:endParaRPr lang="en-US" sz="1200" b="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43322"/>
            <a:ext cx="7772400" cy="582887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1020763" y="6339114"/>
            <a:ext cx="70627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0" dirty="0">
                <a:solidFill>
                  <a:schemeClr val="tx2"/>
                </a:solidFill>
                <a:latin typeface="Arial" charset="0"/>
                <a:hlinkClick r:id="rId3"/>
              </a:rPr>
              <a:t>www.smh.com.au/news/national/the-costello-smirk-through-the-ages/2006/07/15/1152637916308.html</a:t>
            </a:r>
            <a:endParaRPr lang="en-US" sz="1200" b="0" dirty="0">
              <a:solidFill>
                <a:schemeClr val="tx2"/>
              </a:solidFill>
              <a:latin typeface="Arial" charset="0"/>
            </a:endParaRP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286" y="328386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20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81000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514600" y="5653314"/>
            <a:ext cx="4121150" cy="3048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 dirty="0"/>
              <a:t>Casey and Penny Roufs 27 September 2007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10" descr="PC08001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76200"/>
            <a:ext cx="7154863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379253" y="5653314"/>
            <a:ext cx="2368405" cy="30777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0" dirty="0"/>
              <a:t>Casey and </a:t>
            </a:r>
            <a:r>
              <a:rPr lang="en-US" sz="1400" b="0" dirty="0" smtClean="0"/>
              <a:t>Tim Roufs 27</a:t>
            </a:r>
            <a:endParaRPr lang="en-US" sz="1400" b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07-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228600"/>
            <a:ext cx="29368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smiling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453570"/>
            <a:ext cx="7772400" cy="5712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2628130" y="6337887"/>
            <a:ext cx="38924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200" b="0" dirty="0">
                <a:solidFill>
                  <a:schemeClr val="tx2"/>
                </a:solidFill>
              </a:rPr>
              <a:t>Campbell, </a:t>
            </a:r>
            <a:r>
              <a:rPr lang="en-US" sz="1200" b="0" i="1" dirty="0">
                <a:solidFill>
                  <a:schemeClr val="tx2"/>
                </a:solidFill>
              </a:rPr>
              <a:t>Humankind Emerging, 8</a:t>
            </a:r>
            <a:r>
              <a:rPr lang="en-US" sz="1200" b="0" i="1" baseline="30000" dirty="0">
                <a:solidFill>
                  <a:schemeClr val="tx2"/>
                </a:solidFill>
              </a:rPr>
              <a:t>th</a:t>
            </a:r>
            <a:r>
              <a:rPr lang="en-US" sz="1200" b="0" i="1" dirty="0">
                <a:solidFill>
                  <a:schemeClr val="tx2"/>
                </a:solidFill>
              </a:rPr>
              <a:t> ed</a:t>
            </a:r>
            <a:r>
              <a:rPr lang="en-US" sz="1200" b="0" dirty="0">
                <a:solidFill>
                  <a:schemeClr val="tx2"/>
                </a:solidFill>
              </a:rPr>
              <a:t>., p. 369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chimp-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" y="1617793"/>
            <a:ext cx="7589520" cy="3944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07-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228600"/>
            <a:ext cx="630237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07-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228600"/>
            <a:ext cx="52038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968625"/>
            <a:ext cx="7315200" cy="2505301"/>
          </a:xfrm>
        </p:spPr>
        <p:txBody>
          <a:bodyPr wrap="square">
            <a:spAutoFit/>
          </a:bodyPr>
          <a:lstStyle/>
          <a:p>
            <a:pPr marL="0" indent="0" algn="ctr" eaLnBrk="1" hangingPunct="1">
              <a:buFontTx/>
              <a:buNone/>
            </a:pPr>
            <a:r>
              <a:rPr lang="en-US" b="1" dirty="0" smtClean="0">
                <a:latin typeface="Verdana" pitchFamily="34" charset="0"/>
              </a:rPr>
              <a:t>This process is  unintentional, and occurs by imitation</a:t>
            </a:r>
          </a:p>
          <a:p>
            <a:pPr marL="0" indent="0" algn="ctr" eaLnBrk="1" hangingPunct="1">
              <a:lnSpc>
                <a:spcPct val="50000"/>
              </a:lnSpc>
              <a:buFontTx/>
              <a:buNone/>
            </a:pPr>
            <a:endParaRPr lang="en-US" b="1" dirty="0" smtClean="0">
              <a:latin typeface="Verdana" pitchFamily="34" charset="0"/>
            </a:endParaRPr>
          </a:p>
          <a:p>
            <a:pPr marL="0" indent="0" algn="ctr" eaLnBrk="1" hangingPunct="1">
              <a:buFontTx/>
              <a:buNone/>
            </a:pPr>
            <a:r>
              <a:rPr lang="en-US" b="1" dirty="0" smtClean="0">
                <a:latin typeface="Verdana" pitchFamily="34" charset="0"/>
              </a:rPr>
              <a:t>But in other situations body modification is intentional . . .</a:t>
            </a:r>
            <a:endParaRPr lang="en-US" b="1" i="1" dirty="0" smtClean="0">
              <a:latin typeface="Verdana" pitchFamily="34" charset="0"/>
            </a:endParaRPr>
          </a:p>
        </p:txBody>
      </p:sp>
      <p:sp>
        <p:nvSpPr>
          <p:cNvPr id="59395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3200" smtClean="0">
                <a:solidFill>
                  <a:schemeClr val="tx1"/>
                </a:solidFill>
                <a:latin typeface="Verdana" pitchFamily="34" charset="0"/>
              </a:rPr>
              <a:t>Modern Physical Anthropology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skull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62200" y="3219450"/>
            <a:ext cx="59055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3951689" y="6351361"/>
            <a:ext cx="1215397" cy="25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kumimoji="1" lang="en-US" sz="1200" b="0" dirty="0">
                <a:solidFill>
                  <a:schemeClr val="accent1"/>
                </a:solidFill>
                <a:hlinkClick r:id="rId3"/>
              </a:rPr>
              <a:t>halfmoon.org</a:t>
            </a:r>
            <a:endParaRPr kumimoji="1" lang="en-US" sz="1200" b="0" dirty="0"/>
          </a:p>
        </p:txBody>
      </p:sp>
      <p:pic>
        <p:nvPicPr>
          <p:cNvPr id="60420" name="Picture 4" descr="04_4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1360" y="1143000"/>
            <a:ext cx="3617098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838200" y="650875"/>
            <a:ext cx="37544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kumimoji="1" lang="en-US" sz="1800" dirty="0" err="1">
                <a:solidFill>
                  <a:schemeClr val="bg1"/>
                </a:solidFill>
              </a:rPr>
              <a:t>Koskimo</a:t>
            </a:r>
            <a:r>
              <a:rPr kumimoji="1" lang="en-US" sz="1800" dirty="0">
                <a:solidFill>
                  <a:schemeClr val="bg1"/>
                </a:solidFill>
              </a:rPr>
              <a:t> (Kwakiutl) woman</a:t>
            </a:r>
          </a:p>
        </p:txBody>
      </p:sp>
      <p:sp>
        <p:nvSpPr>
          <p:cNvPr id="60422" name="Text Box 6"/>
          <p:cNvSpPr txBox="1">
            <a:spLocks noChangeArrowheads="1"/>
          </p:cNvSpPr>
          <p:nvPr/>
        </p:nvSpPr>
        <p:spPr bwMode="auto">
          <a:xfrm>
            <a:off x="4800600" y="2784475"/>
            <a:ext cx="337978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kumimoji="1" lang="en-US" sz="1800" dirty="0">
                <a:solidFill>
                  <a:schemeClr val="bg1"/>
                </a:solidFill>
              </a:rPr>
              <a:t>Mayan head deformation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Mursi_Labret"/>
          <p:cNvPicPr>
            <a:picLocks noChangeAspect="1" noChangeArrowheads="1"/>
          </p:cNvPicPr>
          <p:nvPr/>
        </p:nvPicPr>
        <p:blipFill>
          <a:blip r:embed="rId3">
            <a:lum bright="36000" contrast="40000"/>
          </a:blip>
          <a:srcRect/>
          <a:stretch>
            <a:fillRect/>
          </a:stretch>
        </p:blipFill>
        <p:spPr bwMode="auto">
          <a:xfrm>
            <a:off x="4267200" y="671286"/>
            <a:ext cx="417059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 descr="07-3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9886" y="667656"/>
            <a:ext cx="3189514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 descr="Rotterdam_50948_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872514"/>
            <a:ext cx="7772400" cy="5270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7236" name="Text Box 4"/>
          <p:cNvSpPr txBox="1">
            <a:spLocks noChangeArrowheads="1"/>
          </p:cNvSpPr>
          <p:nvPr/>
        </p:nvSpPr>
        <p:spPr bwMode="auto">
          <a:xfrm>
            <a:off x="1447800" y="4343400"/>
            <a:ext cx="22225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Nurture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or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Nature?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723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886075"/>
            <a:ext cx="7315200" cy="3170099"/>
          </a:xfrm>
        </p:spPr>
        <p:txBody>
          <a:bodyPr wrap="square">
            <a:spAutoFit/>
          </a:bodyPr>
          <a:lstStyle/>
          <a:p>
            <a:pPr marL="685800" indent="-685800" eaLnBrk="1" hangingPunct="1">
              <a:buFontTx/>
              <a:buNone/>
            </a:pPr>
            <a:r>
              <a:rPr lang="en-US" sz="4000" b="1" dirty="0" smtClean="0">
                <a:latin typeface="Verdana" pitchFamily="34" charset="0"/>
              </a:rPr>
              <a:t>6.	Work on</a:t>
            </a:r>
            <a:r>
              <a:rPr lang="en-US" sz="4000" b="1" i="1" dirty="0" smtClean="0">
                <a:latin typeface="Verdana" pitchFamily="34" charset="0"/>
              </a:rPr>
              <a:t> </a:t>
            </a:r>
            <a:r>
              <a:rPr lang="en-US" sz="4000" b="1" dirty="0" smtClean="0">
                <a:latin typeface="Verdana" pitchFamily="34" charset="0"/>
              </a:rPr>
              <a:t>genetic processes as they determine </a:t>
            </a:r>
            <a:r>
              <a:rPr lang="en-US" sz="4000" b="1" i="1" dirty="0" smtClean="0">
                <a:latin typeface="Verdana" pitchFamily="34" charset="0"/>
              </a:rPr>
              <a:t>morphology </a:t>
            </a:r>
            <a:r>
              <a:rPr lang="en-US" sz="4000" b="1" dirty="0" smtClean="0">
                <a:latin typeface="Verdana" pitchFamily="34" charset="0"/>
              </a:rPr>
              <a:t>and other things . . . </a:t>
            </a:r>
          </a:p>
        </p:txBody>
      </p:sp>
      <p:sp>
        <p:nvSpPr>
          <p:cNvPr id="63491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3200" smtClean="0">
                <a:solidFill>
                  <a:schemeClr val="tx1"/>
                </a:solidFill>
                <a:latin typeface="Verdana" pitchFamily="34" charset="0"/>
              </a:rPr>
              <a:t>Modern Physical Anthropology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1">
                  <a:shade val="30000"/>
                  <a:satMod val="115000"/>
                  <a:alpha val="0"/>
                </a:schemeClr>
              </a:gs>
              <a:gs pos="50000">
                <a:schemeClr val="accent1">
                  <a:shade val="67500"/>
                  <a:satMod val="115000"/>
                  <a:alpha val="0"/>
                </a:schemeClr>
              </a:gs>
              <a:gs pos="100000">
                <a:srgbClr val="C00000">
                  <a:alpha val="49000"/>
                </a:srgb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kern="1200" dirty="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  <a:p>
            <a:pPr algn="ctr" rtl="0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 descr="text 10th ed p 71.jpg"/>
          <p:cNvPicPr preferRelativeResize="0"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275772"/>
            <a:ext cx="4572000" cy="61813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olis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609600"/>
            <a:ext cx="7772400" cy="55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5" name="Oval 4"/>
          <p:cNvSpPr>
            <a:spLocks noChangeArrowheads="1"/>
          </p:cNvSpPr>
          <p:nvPr/>
        </p:nvSpPr>
        <p:spPr bwMode="auto">
          <a:xfrm>
            <a:off x="1952172" y="3663042"/>
            <a:ext cx="1447800" cy="647700"/>
          </a:xfrm>
          <a:prstGeom prst="ellips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07-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228600"/>
            <a:ext cx="51403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07-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228600"/>
            <a:ext cx="621665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19314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07-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228600"/>
            <a:ext cx="5588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C0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19314"/>
            <a:ext cx="7772400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3451225"/>
            <a:ext cx="7315200" cy="2530475"/>
          </a:xfrm>
        </p:spPr>
        <p:txBody>
          <a:bodyPr wrap="square">
            <a:spAutoFit/>
          </a:bodyPr>
          <a:lstStyle/>
          <a:p>
            <a:pPr marL="685800" indent="-685800" eaLnBrk="1" hangingPunct="1">
              <a:buFontTx/>
              <a:buAutoNum type="arabicPeriod" startAt="7"/>
            </a:pPr>
            <a:r>
              <a:rPr lang="en-US" sz="4000" b="1" dirty="0" smtClean="0">
                <a:latin typeface="Verdana" pitchFamily="34" charset="0"/>
              </a:rPr>
              <a:t>Work on</a:t>
            </a:r>
            <a:r>
              <a:rPr lang="en-US" sz="4000" b="1" i="1" dirty="0" smtClean="0">
                <a:latin typeface="Verdana" pitchFamily="34" charset="0"/>
              </a:rPr>
              <a:t> </a:t>
            </a:r>
            <a:r>
              <a:rPr lang="en-US" sz="4000" b="1" dirty="0" smtClean="0">
                <a:latin typeface="Verdana" pitchFamily="34" charset="0"/>
              </a:rPr>
              <a:t>effects of culture as it influences human breeding patterns</a:t>
            </a:r>
            <a:endParaRPr lang="en-US" sz="4000" b="1" i="1" dirty="0" smtClean="0">
              <a:latin typeface="Verdana" pitchFamily="34" charset="0"/>
            </a:endParaRPr>
          </a:p>
        </p:txBody>
      </p:sp>
      <p:sp>
        <p:nvSpPr>
          <p:cNvPr id="69635" name="Text Box 4"/>
          <p:cNvSpPr txBox="1">
            <a:spLocks noChangeArrowheads="1"/>
          </p:cNvSpPr>
          <p:nvPr/>
        </p:nvSpPr>
        <p:spPr bwMode="auto">
          <a:xfrm>
            <a:off x="3519488" y="2071688"/>
            <a:ext cx="211296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4800">
                <a:hlinkClick r:id="rId2"/>
              </a:rPr>
              <a:t>NEXT</a:t>
            </a:r>
            <a:r>
              <a:rPr lang="en-US" sz="2000" b="0"/>
              <a:t>:</a:t>
            </a:r>
          </a:p>
        </p:txBody>
      </p:sp>
      <p:sp>
        <p:nvSpPr>
          <p:cNvPr id="69636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3200" smtClean="0">
                <a:solidFill>
                  <a:schemeClr val="tx1"/>
                </a:solidFill>
                <a:latin typeface="Verdana" pitchFamily="34" charset="0"/>
              </a:rPr>
              <a:t>Modern Physical Anthropology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Meadow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white3">
  <a:themeElements>
    <a:clrScheme name="">
      <a:dk1>
        <a:srgbClr val="000000"/>
      </a:dk1>
      <a:lt1>
        <a:srgbClr val="FFFFFF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FF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white3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white3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te3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hite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Settings\Administrator\Application Data\Microsoft\Templates\white3.pot</Template>
  <TotalTime>4410</TotalTime>
  <Words>662</Words>
  <Application>Microsoft Office PowerPoint</Application>
  <PresentationFormat>On-screen Show (4:3)</PresentationFormat>
  <Paragraphs>229</Paragraphs>
  <Slides>91</Slides>
  <Notes>46</Notes>
  <HiddenSlides>2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91</vt:i4>
      </vt:variant>
    </vt:vector>
  </HeadingPairs>
  <TitlesOfParts>
    <vt:vector size="99" baseType="lpstr">
      <vt:lpstr>white3</vt:lpstr>
      <vt:lpstr>Meadow</vt:lpstr>
      <vt:lpstr>Default Design</vt:lpstr>
      <vt:lpstr>2_Default Design</vt:lpstr>
      <vt:lpstr>3_Default Design</vt:lpstr>
      <vt:lpstr>1_white3</vt:lpstr>
      <vt:lpstr>1_Default Design</vt:lpstr>
      <vt:lpstr>4_Default Design</vt:lpstr>
      <vt:lpstr>Slide 1</vt:lpstr>
      <vt:lpstr>Slide 2</vt:lpstr>
      <vt:lpstr>Major Periods in the History of Physical Anthropology</vt:lpstr>
      <vt:lpstr>Slide 4</vt:lpstr>
      <vt:lpstr>Modern Physical Anthropology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Modern Physical Anthropology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Modern Physical Anthropology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Modern Physical Anthropology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Modern Physical Anthropology</vt:lpstr>
      <vt:lpstr>Slide 63</vt:lpstr>
      <vt:lpstr>Slide 64</vt:lpstr>
      <vt:lpstr>Slide 65</vt:lpstr>
      <vt:lpstr>Slide 66</vt:lpstr>
      <vt:lpstr>Slide 67</vt:lpstr>
      <vt:lpstr>Modern Physical Anthropology</vt:lpstr>
      <vt:lpstr>Slide 69</vt:lpstr>
      <vt:lpstr>Slide 70</vt:lpstr>
      <vt:lpstr>Modern Physical Anthropology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Modern Physical Anthropology</vt:lpstr>
      <vt:lpstr>Slide 81</vt:lpstr>
      <vt:lpstr>Slide 82</vt:lpstr>
      <vt:lpstr>Slide 83</vt:lpstr>
      <vt:lpstr>Modern Physical Anthropology</vt:lpstr>
      <vt:lpstr>Slide 85</vt:lpstr>
      <vt:lpstr>Slide 86</vt:lpstr>
      <vt:lpstr>Slide 87</vt:lpstr>
      <vt:lpstr>Slide 88</vt:lpstr>
      <vt:lpstr>Slide 89</vt:lpstr>
      <vt:lpstr>Slide 90</vt:lpstr>
      <vt:lpstr>Modern Physical Anthropology</vt:lpstr>
    </vt:vector>
  </TitlesOfParts>
  <Company>UM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Timothy G. Roufs</dc:creator>
  <cp:lastModifiedBy>Tim Roufs</cp:lastModifiedBy>
  <cp:revision>235</cp:revision>
  <dcterms:created xsi:type="dcterms:W3CDTF">2000-06-25T20:57:16Z</dcterms:created>
  <dcterms:modified xsi:type="dcterms:W3CDTF">2009-11-07T23:40:35Z</dcterms:modified>
</cp:coreProperties>
</file>