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89" r:id="rId3"/>
    <p:sldMasterId id="2147483701" r:id="rId4"/>
  </p:sldMasterIdLst>
  <p:notesMasterIdLst>
    <p:notesMasterId r:id="rId49"/>
  </p:notesMasterIdLst>
  <p:sldIdLst>
    <p:sldId id="622" r:id="rId5"/>
    <p:sldId id="593" r:id="rId6"/>
    <p:sldId id="643" r:id="rId7"/>
    <p:sldId id="625" r:id="rId8"/>
    <p:sldId id="632" r:id="rId9"/>
    <p:sldId id="626" r:id="rId10"/>
    <p:sldId id="627" r:id="rId11"/>
    <p:sldId id="628" r:id="rId12"/>
    <p:sldId id="629" r:id="rId13"/>
    <p:sldId id="630" r:id="rId14"/>
    <p:sldId id="631" r:id="rId15"/>
    <p:sldId id="619" r:id="rId16"/>
    <p:sldId id="595" r:id="rId17"/>
    <p:sldId id="620" r:id="rId18"/>
    <p:sldId id="621" r:id="rId19"/>
    <p:sldId id="617" r:id="rId20"/>
    <p:sldId id="642" r:id="rId21"/>
    <p:sldId id="597" r:id="rId22"/>
    <p:sldId id="601" r:id="rId23"/>
    <p:sldId id="599" r:id="rId24"/>
    <p:sldId id="600" r:id="rId25"/>
    <p:sldId id="603" r:id="rId26"/>
    <p:sldId id="633" r:id="rId27"/>
    <p:sldId id="623" r:id="rId28"/>
    <p:sldId id="604" r:id="rId29"/>
    <p:sldId id="605" r:id="rId30"/>
    <p:sldId id="606" r:id="rId31"/>
    <p:sldId id="607" r:id="rId32"/>
    <p:sldId id="609" r:id="rId33"/>
    <p:sldId id="624" r:id="rId34"/>
    <p:sldId id="610" r:id="rId35"/>
    <p:sldId id="611" r:id="rId36"/>
    <p:sldId id="640" r:id="rId37"/>
    <p:sldId id="634" r:id="rId38"/>
    <p:sldId id="635" r:id="rId39"/>
    <p:sldId id="636" r:id="rId40"/>
    <p:sldId id="612" r:id="rId41"/>
    <p:sldId id="613" r:id="rId42"/>
    <p:sldId id="614" r:id="rId43"/>
    <p:sldId id="638" r:id="rId44"/>
    <p:sldId id="637" r:id="rId45"/>
    <p:sldId id="639" r:id="rId46"/>
    <p:sldId id="615" r:id="rId47"/>
    <p:sldId id="616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FFFBEB"/>
    <a:srgbClr val="FFFAE5"/>
    <a:srgbClr val="FFFDF7"/>
    <a:srgbClr val="FFFFFF"/>
    <a:srgbClr val="FFF9F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25" autoAdjust="0"/>
    <p:restoredTop sz="94660" autoAdjust="0"/>
  </p:normalViewPr>
  <p:slideViewPr>
    <p:cSldViewPr>
      <p:cViewPr>
        <p:scale>
          <a:sx n="66" d="100"/>
          <a:sy n="66" d="100"/>
        </p:scale>
        <p:origin x="-93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Verdana" pitchFamily="34" charset="0"/>
              </a:defRPr>
            </a:lvl1pPr>
          </a:lstStyle>
          <a:p>
            <a:fld id="{5B9207DE-67A1-4659-B902-363BAE858D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78132-5893-468A-A3CC-838DDD56216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DA081-A67B-4732-9FEB-6FCA7B32C86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C4CE0-B4E2-4FFB-AE8A-EAD7FF19C62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A0C6A-07F0-493F-9F65-0E4154CBE03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CBA74-C9EE-487C-B6E1-D147796821F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6FABC-F02C-4902-B65A-EDFC1A0D215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20D12-2548-4796-A310-DC4E53836C53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B68EA-E993-4E9C-9542-203CF81F8F0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B16FC-5BD4-4E58-81D4-B8DD230BC3C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5CD80-F56F-4551-9DAB-B6F99AA79CB4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6D38D-0097-4CC1-A485-32F3736530D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98914-1F71-45CF-97B0-464BE3A4668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6B2BC-267B-41AF-9CAB-777A8E90A3BB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8F48A-034E-4B6D-9404-EEDCBA7BCA8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D94E6-7D80-4158-9489-87165C45C697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97D03-D775-4A30-B965-67C6E044D68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B74F0-28B9-48B2-BD37-901F75914AF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8DA3B-6512-4FE6-9B9D-3EA741365EF8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6DE51-7B40-49F0-BF83-CDFD1E5A45E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3FA88-65E9-4CD7-A6EA-1C70F6C44190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F6B8B-EE2C-49A2-B56A-257CD0FEB3A7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90865-65BF-4948-9541-A4A1C713137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75369-44CA-4E17-888F-D1BCBB43D60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D169-3F8C-4C4E-9C3F-233BA7CB11ED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BB81E-363E-423D-964D-4CF41035161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A37B5-EF08-49AD-9039-9F25328B352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EB5AF-9820-44C8-A972-EA019ED027C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3EB5AF-9820-44C8-A972-EA019ED027CA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D5478-C43E-4AE2-A066-337E0D6AB18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6D00-CD1F-4213-BB07-9D38F9DA3AA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166D6-1157-4C3B-A450-BAE8BA136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5002-3EBA-4521-A570-17CDD0C44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E4D9-FDE0-408E-B8FE-28FD9A64B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3E47E-4B61-43CF-8D1B-95A50F07E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5722-936E-41B3-A147-A4EE2D00D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FD8CD-AC80-4C2F-8F4A-ECCE7F7C7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6402-4DAD-4784-880F-D42E53F8C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A7039-F106-4FEC-AEF4-F79F76B66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4D42-5F29-41B1-A11A-E3171D506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5E3BD-9D3B-47CB-B763-F2C738634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38DFD-2256-45B5-91EE-4EE1D3F06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ED38-4FFF-4F7A-AD7C-917FE0598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22FB3-CADD-404F-B084-379F44739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5BA7C-2480-4C94-86CA-E399B30A8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8F2D5-993A-442B-988B-BD72238BB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90166D6-1157-4C3B-A450-BAE8BA13674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5FED38-4FFF-4F7A-AD7C-917FE059876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67D863-6352-4BFF-A4DE-C5261839FDE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32681D-27CF-46B8-AB8B-BCE91985601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2A48E3-7091-4208-A495-ADBF4872779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B279290-8B99-43C9-911F-BA0E96B05CB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45A4CA-EA75-4BF8-924F-EED79B8FE5A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D863-6352-4BFF-A4DE-C5261839F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D7315C-4FAA-4467-9445-AA4B2657FD4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4EEACA8-1A6E-412C-BC91-571F509C4DC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B2F5002-3EBA-4521-A570-17CDD0C44F8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840E4D9-FDE0-408E-B8FE-28FD9A64BE5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80AE671-F031-4B3D-B1B0-D2BA66FB90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B5663C-CC53-4E04-A057-462D46F4400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CC37C2-F804-409D-9B2D-F23FE04A3A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578001-A2A0-4AB1-BD7A-FA6E3EFC43B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33D907-9FB4-4326-8CAD-82FA27D4100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408504-8285-4E4A-870C-7CEF4173131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2681D-27CF-46B8-AB8B-BCE919856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3FF4893-A4DD-435F-903B-BC82D12A45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CAD42D3-93D2-4CA1-9A9D-5D05AE24E9F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5E00DA1-3521-4F52-AA53-731608E3C57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4C0CAE-57B1-4B00-9350-43DEDF321E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9BD9FC-2D9E-4C40-906E-CF4FBF3B07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48E3-7091-4208-A495-ADBF48727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79290-8B99-43C9-911F-BA0E96B05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5A4CA-EA75-4BF8-924F-EED79B8FE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7315C-4FAA-4467-9445-AA4B2657F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EACA8-1A6E-412C-BC91-571F509C4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611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611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DBC83F3-2ACF-4696-8CE4-8FE6C49FD5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CE4E186-961E-4B8A-BD85-FD23BF2F15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1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1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DBC83F3-2ACF-4696-8CE4-8FE6C49FD57E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8B29583-758E-46B1-9DD2-F05485B96062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2/10/29/science/social/29IND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2/10/29/science/social/29INDI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ribune.com/1513/story/1465076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ald-journal.com/obits/2004/otto0704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rgreas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helongestlistofthelongeststuffatthelongestdomainnameatlonglast.com/most43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6/01/0120_060120_irish_men_2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3/02/0214_030214_genghi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537901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youngest_birth_mother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est_mother.tripod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egnancy_over_age_50#Cases_of_pregnancy_over_5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602/PowerPoint/pcpp-08/pc-08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americas/6057004.s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uluthsuperior.com/mld/duluthsuperior/news/15546939.ht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Verdana" pitchFamily="34" charset="0"/>
              </a:rPr>
              <a:t>Prehistoric Cultures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01938"/>
            <a:ext cx="7315200" cy="3141662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 </a:t>
            </a:r>
            <a:r>
              <a:rPr lang="en-US" sz="4000" b="1" dirty="0">
                <a:latin typeface="Verdana" pitchFamily="34" charset="0"/>
              </a:rPr>
              <a:t>Major Characteristics of Modern Physical Anthropology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latin typeface="Verdana" pitchFamily="34" charset="0"/>
              </a:rPr>
              <a:t>#8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2081213" y="6339114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31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3322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2115456" y="6339114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32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Turn81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2429200"/>
            <a:ext cx="7589520" cy="3209600"/>
          </a:xfrm>
          <a:prstGeom prst="rect">
            <a:avLst/>
          </a:prstGeom>
          <a:noFill/>
        </p:spPr>
      </p:pic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1672336" y="6282872"/>
            <a:ext cx="5780750" cy="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1" dirty="0">
                <a:latin typeface="Verdana" pitchFamily="34" charset="0"/>
              </a:rPr>
              <a:t>Understanding Physical Anthropology and Archaeology, 9</a:t>
            </a:r>
            <a:r>
              <a:rPr lang="en-US" sz="1200" b="0" i="1" baseline="30000" dirty="0">
                <a:latin typeface="Verdana" pitchFamily="34" charset="0"/>
              </a:rPr>
              <a:t>th</a:t>
            </a:r>
            <a:r>
              <a:rPr lang="en-US" sz="1200" b="0" i="1" dirty="0">
                <a:latin typeface="Verdana" pitchFamily="34" charset="0"/>
              </a:rPr>
              <a:t> ed</a:t>
            </a:r>
            <a:r>
              <a:rPr lang="en-US" sz="1200" b="0" dirty="0">
                <a:latin typeface="Verdana" pitchFamily="34" charset="0"/>
              </a:rPr>
              <a:t>., pp. 365.</a:t>
            </a:r>
          </a:p>
        </p:txBody>
      </p:sp>
      <p:pic>
        <p:nvPicPr>
          <p:cNvPr id="599044" name="Picture 4" descr="07-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58" y="914400"/>
            <a:ext cx="5570542" cy="2423458"/>
          </a:xfrm>
          <a:prstGeom prst="rect">
            <a:avLst/>
          </a:prstGeom>
          <a:noFill/>
        </p:spPr>
      </p:pic>
      <p:sp>
        <p:nvSpPr>
          <p:cNvPr id="599045" name="Oval 5"/>
          <p:cNvSpPr>
            <a:spLocks noChangeArrowheads="1"/>
          </p:cNvSpPr>
          <p:nvPr/>
        </p:nvSpPr>
        <p:spPr bwMode="auto">
          <a:xfrm>
            <a:off x="609600" y="4724400"/>
            <a:ext cx="990600" cy="12192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599046" name="Oval 6"/>
          <p:cNvSpPr>
            <a:spLocks noChangeArrowheads="1"/>
          </p:cNvSpPr>
          <p:nvPr/>
        </p:nvSpPr>
        <p:spPr bwMode="auto">
          <a:xfrm rot="2470234">
            <a:off x="6461417" y="4164885"/>
            <a:ext cx="914400" cy="9906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 rot="5400000">
            <a:off x="6896100" y="1905000"/>
            <a:ext cx="990600" cy="13716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 animBg="1" autoUpdateAnimBg="0"/>
      <p:bldP spid="599046" grpId="0" animBg="1" autoUpdateAnimBg="0"/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 descr="07-70"/>
          <p:cNvPicPr>
            <a:picLocks noChangeAspect="1" noChangeArrowheads="1"/>
          </p:cNvPicPr>
          <p:nvPr/>
        </p:nvPicPr>
        <p:blipFill>
          <a:blip r:embed="rId3">
            <a:lum bright="13000" contrast="-10000"/>
          </a:blip>
          <a:srcRect/>
          <a:stretch>
            <a:fillRect/>
          </a:stretch>
        </p:blipFill>
        <p:spPr bwMode="auto">
          <a:xfrm>
            <a:off x="685800" y="2017222"/>
            <a:ext cx="7772400" cy="3530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6" name="Picture 4" descr="population_cha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30175"/>
            <a:ext cx="6629400" cy="6061075"/>
          </a:xfrm>
          <a:prstGeom prst="rect">
            <a:avLst/>
          </a:prstGeom>
          <a:noFill/>
        </p:spPr>
      </p:pic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2332231" y="6339114"/>
            <a:ext cx="4460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FFFFFF"/>
                </a:solidFill>
                <a:latin typeface="Verdana" pitchFamily="34" charset="0"/>
              </a:rPr>
              <a:t>Campbell – Loy, </a:t>
            </a:r>
            <a:r>
              <a:rPr lang="en-US" sz="1200" b="0" i="1" dirty="0">
                <a:solidFill>
                  <a:srgbClr val="FFFFFF"/>
                </a:solidFill>
                <a:latin typeface="Verdana" pitchFamily="34" charset="0"/>
              </a:rPr>
              <a:t>Humankind Emerging, 7th ed</a:t>
            </a:r>
            <a:r>
              <a:rPr lang="en-US" sz="1200" b="0" dirty="0">
                <a:solidFill>
                  <a:srgbClr val="FFFFFF"/>
                </a:solidFill>
                <a:latin typeface="Verdana" pitchFamily="34" charset="0"/>
              </a:rPr>
              <a:t>., p. 545</a:t>
            </a:r>
            <a:r>
              <a:rPr lang="en-US" sz="1200" b="0" i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4" name="Picture 4" descr="population_desit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514" y="1959454"/>
            <a:ext cx="7589520" cy="3603146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32231" y="6339114"/>
            <a:ext cx="4460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FFFFFF"/>
                </a:solidFill>
                <a:latin typeface="Verdana" pitchFamily="34" charset="0"/>
              </a:rPr>
              <a:t>Campbell – Loy, </a:t>
            </a:r>
            <a:r>
              <a:rPr lang="en-US" sz="1200" b="0" i="1" dirty="0">
                <a:solidFill>
                  <a:srgbClr val="FFFFFF"/>
                </a:solidFill>
                <a:latin typeface="Verdana" pitchFamily="34" charset="0"/>
              </a:rPr>
              <a:t>Humankind Emerging, 7th ed</a:t>
            </a:r>
            <a:r>
              <a:rPr lang="en-US" sz="1200" b="0" dirty="0">
                <a:solidFill>
                  <a:srgbClr val="FFFFFF"/>
                </a:solidFill>
                <a:latin typeface="Verdana" pitchFamily="34" charset="0"/>
              </a:rPr>
              <a:t>., p. </a:t>
            </a:r>
            <a:r>
              <a:rPr lang="en-US" sz="1200" b="0" dirty="0" smtClean="0">
                <a:solidFill>
                  <a:srgbClr val="FFFFFF"/>
                </a:solidFill>
                <a:latin typeface="Verdana" pitchFamily="34" charset="0"/>
              </a:rPr>
              <a:t>542</a:t>
            </a:r>
            <a:endParaRPr lang="en-US" sz="1200" b="0" i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6017"/>
            <a:ext cx="7772400" cy="559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7306" y="319816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8.3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" y="707692"/>
            <a:ext cx="7589520" cy="54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7306" y="319816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8.3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6450" y="593725"/>
            <a:ext cx="7575550" cy="527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 dirty="0">
                <a:latin typeface="Verdana" pitchFamily="34" charset="0"/>
              </a:rPr>
              <a:t>The Backbone of History: Health and Nutrition in the Western Hemisphere</a:t>
            </a:r>
            <a:r>
              <a:rPr lang="en-US" sz="2000" dirty="0">
                <a:latin typeface="Verdana" pitchFamily="34" charset="0"/>
              </a:rPr>
              <a:t>, Richard H. </a:t>
            </a:r>
            <a:r>
              <a:rPr lang="en-US" sz="2000" dirty="0" err="1">
                <a:latin typeface="Verdana" pitchFamily="34" charset="0"/>
              </a:rPr>
              <a:t>Steckel</a:t>
            </a:r>
            <a:r>
              <a:rPr lang="en-US" sz="2000" dirty="0">
                <a:latin typeface="Verdana" pitchFamily="34" charset="0"/>
              </a:rPr>
              <a:t> and Dr. Jerome C. Rose (Cambridge University Press, 2002).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dirty="0">
                <a:latin typeface="Verdana" pitchFamily="34" charset="0"/>
              </a:rPr>
              <a:t>“The researchers attributed the widespread decline in health in large part to the rise of agriculture and urban living.”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dirty="0">
                <a:latin typeface="Verdana" pitchFamily="34" charset="0"/>
              </a:rPr>
              <a:t>“The more mobile, less densely settled populations were usually the healthiest pre-Columbians.”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dirty="0">
                <a:latin typeface="Verdana" pitchFamily="34" charset="0"/>
              </a:rPr>
              <a:t>“Even so, in the simplest hunter-gatherer societies, few people survived past age 50. In the healthiest cultures in the 1,000 years before Columbus, a life span of no more than 35 years might be usual.”</a:t>
            </a:r>
          </a:p>
          <a:p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2333172" y="6337887"/>
            <a:ext cx="4460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latin typeface="Verdana" pitchFamily="34" charset="0"/>
              </a:rPr>
              <a:t>Campbell – Loy, </a:t>
            </a:r>
            <a:r>
              <a:rPr lang="en-US" sz="1200" b="0" i="1" dirty="0">
                <a:latin typeface="Verdana" pitchFamily="34" charset="0"/>
              </a:rPr>
              <a:t>Humankind Emerging, 7th ed</a:t>
            </a:r>
            <a:r>
              <a:rPr lang="en-US" sz="1200" b="0" dirty="0">
                <a:latin typeface="Verdana" pitchFamily="34" charset="0"/>
              </a:rPr>
              <a:t>., p. 544</a:t>
            </a:r>
            <a:r>
              <a:rPr lang="en-US" sz="1200" b="0" i="1" dirty="0">
                <a:latin typeface="Verdana" pitchFamily="34" charset="0"/>
              </a:rPr>
              <a:t> </a:t>
            </a:r>
          </a:p>
        </p:txBody>
      </p:sp>
      <p:pic>
        <p:nvPicPr>
          <p:cNvPr id="504836" name="Picture 4" descr="life_expectanc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70" y="1300480"/>
            <a:ext cx="7772400" cy="4490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315200" cy="641350"/>
          </a:xfr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600" b="1" dirty="0">
                <a:latin typeface="Verdana" pitchFamily="34" charset="0"/>
              </a:rPr>
              <a:t>average life span = ca. 76</a:t>
            </a:r>
          </a:p>
        </p:txBody>
      </p:sp>
      <p:sp>
        <p:nvSpPr>
          <p:cNvPr id="515076" name="Text Box 1028"/>
          <p:cNvSpPr txBox="1">
            <a:spLocks noChangeArrowheads="1"/>
          </p:cNvSpPr>
          <p:nvPr/>
        </p:nvSpPr>
        <p:spPr bwMode="auto">
          <a:xfrm>
            <a:off x="914400" y="3581400"/>
            <a:ext cx="73152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600" dirty="0">
                <a:latin typeface="Verdana" pitchFamily="34" charset="0"/>
              </a:rPr>
              <a:t>“potential life span</a:t>
            </a:r>
            <a:r>
              <a:rPr kumimoji="1" lang="en-US" sz="3600" dirty="0" smtClean="0">
                <a:latin typeface="Verdana" pitchFamily="34" charset="0"/>
              </a:rPr>
              <a:t>”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600" dirty="0" smtClean="0">
                <a:latin typeface="Verdana" pitchFamily="34" charset="0"/>
              </a:rPr>
              <a:t>=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600" i="1" dirty="0" smtClean="0">
                <a:latin typeface="Verdana" pitchFamily="34" charset="0"/>
              </a:rPr>
              <a:t>ca</a:t>
            </a:r>
            <a:r>
              <a:rPr kumimoji="1" lang="en-US" sz="3600" dirty="0">
                <a:latin typeface="Verdana" pitchFamily="34" charset="0"/>
              </a:rPr>
              <a:t>. 116</a:t>
            </a:r>
          </a:p>
          <a:p>
            <a:endParaRPr lang="en-US" sz="1200" b="0" dirty="0">
              <a:latin typeface="Verdana" pitchFamily="34" charset="0"/>
            </a:endParaRPr>
          </a:p>
        </p:txBody>
      </p:sp>
      <p:sp>
        <p:nvSpPr>
          <p:cNvPr id="515078" name="Rectangle 103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Basic Concepts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  <p:bldP spid="515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850697"/>
            <a:ext cx="7315200" cy="2530475"/>
          </a:xfrm>
        </p:spPr>
        <p:txBody>
          <a:bodyPr wrap="square">
            <a:spAutoFit/>
          </a:bodyPr>
          <a:lstStyle/>
          <a:p>
            <a:pPr marL="685800" indent="-685800">
              <a:buFontTx/>
              <a:buAutoNum type="arabicPeriod" startAt="8"/>
            </a:pPr>
            <a:r>
              <a:rPr lang="en-US" sz="4000" b="1" dirty="0">
                <a:latin typeface="Verdana" pitchFamily="34" charset="0"/>
              </a:rPr>
              <a:t>Work on</a:t>
            </a:r>
            <a:r>
              <a:rPr lang="en-US" sz="4000" b="1" i="1" dirty="0">
                <a:latin typeface="Verdana" pitchFamily="34" charset="0"/>
              </a:rPr>
              <a:t> </a:t>
            </a:r>
            <a:r>
              <a:rPr lang="en-US" sz="4000" b="1" dirty="0">
                <a:latin typeface="Verdana" pitchFamily="34" charset="0"/>
              </a:rPr>
              <a:t>population studies, including effect of population density on behavior</a:t>
            </a:r>
            <a:endParaRPr lang="en-US" sz="4000" b="1" i="1" dirty="0">
              <a:latin typeface="Verdana" pitchFamily="34" charset="0"/>
            </a:endParaRPr>
          </a:p>
        </p:txBody>
      </p:sp>
      <p:sp>
        <p:nvSpPr>
          <p:cNvPr id="49766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07-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541" y="457200"/>
            <a:ext cx="3947659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 descr="07-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05650"/>
            <a:ext cx="7772400" cy="48521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8775"/>
            <a:ext cx="7315200" cy="1946275"/>
          </a:xfr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000" b="1" dirty="0"/>
              <a:t> differential reproduction</a:t>
            </a:r>
          </a:p>
          <a:p>
            <a:pPr marL="609600" indent="-609600" algn="ctr">
              <a:buFontTx/>
              <a:buNone/>
            </a:pPr>
            <a:endParaRPr lang="en-US" sz="4000" b="1" dirty="0"/>
          </a:p>
          <a:p>
            <a:pPr marL="609600" indent="-609600" algn="ctr">
              <a:buFontTx/>
              <a:buNone/>
            </a:pPr>
            <a:r>
              <a:rPr lang="en-US" sz="2800" b="1" dirty="0"/>
              <a:t>differential survival</a:t>
            </a:r>
            <a:endParaRPr lang="en-US" sz="2800" b="1" i="1" dirty="0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3784600" y="6339114"/>
            <a:ext cx="1652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latin typeface="Arial" pitchFamily="34" charset="0"/>
                <a:cs typeface="Arial" pitchFamily="34" charset="0"/>
                <a:hlinkClick r:id="rId3"/>
              </a:rPr>
              <a:t>www.startribune.com/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79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168570" y="286385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/>
              <a:t>]</a:t>
            </a:r>
            <a:r>
              <a:rPr lang="en-US" sz="9600" dirty="0"/>
              <a:t> </a:t>
            </a:r>
            <a:r>
              <a:rPr lang="en-US" sz="5400" dirty="0"/>
              <a:t>6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1863048" y="6310086"/>
            <a:ext cx="540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  <a:latin typeface="Verdana" pitchFamily="34" charset="0"/>
                <a:hlinkClick r:id="rId3"/>
              </a:rPr>
              <a:t>http://www.herald-journal.com/obits/2004/otto0704.html</a:t>
            </a:r>
            <a:endParaRPr lang="en-US" sz="1400" b="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9314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5334000" y="3323772"/>
            <a:ext cx="22415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200" dirty="0" smtClean="0"/>
              <a:t>]</a:t>
            </a:r>
            <a:r>
              <a:rPr lang="en-US" sz="9600" dirty="0" smtClean="0"/>
              <a:t> </a:t>
            </a:r>
            <a:r>
              <a:rPr lang="en-US" sz="5400" dirty="0" smtClean="0"/>
              <a:t>74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utoUpdateAnimBg="0"/>
      <p:bldP spid="61338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 descr="08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739" y="442686"/>
            <a:ext cx="5017861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6" name="Picture 2" descr="08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53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 descr="08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360362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08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"/>
            <a:ext cx="301625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 descr="08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"/>
            <a:ext cx="1739446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text 10th ed p 34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514" y="457200"/>
            <a:ext cx="4483446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3527195" y="6339114"/>
            <a:ext cx="2088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http://www.beargrease.com/</a:t>
            </a:r>
            <a:endParaRPr lang="en-US" sz="12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4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08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19958"/>
            <a:ext cx="7772400" cy="3574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 descr="08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64324"/>
            <a:ext cx="7772400" cy="3631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2"/>
          <p:cNvSpPr txBox="1">
            <a:spLocks noChangeArrowheads="1"/>
          </p:cNvSpPr>
          <p:nvPr/>
        </p:nvSpPr>
        <p:spPr bwMode="auto">
          <a:xfrm>
            <a:off x="1734456" y="6342744"/>
            <a:ext cx="5640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http://thelongestlistofthelongeststuffatthelongestdomainnameatlonglast.com/most43.html</a:t>
            </a:r>
            <a:endParaRPr lang="en-US" sz="1200" b="0" dirty="0"/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5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763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9467" name="Text Box 11"/>
          <p:cNvSpPr txBox="1">
            <a:spLocks noChangeArrowheads="1"/>
          </p:cNvSpPr>
          <p:nvPr/>
        </p:nvSpPr>
        <p:spPr bwMode="auto">
          <a:xfrm>
            <a:off x="2090966" y="4124323"/>
            <a:ext cx="1098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/>
              <a:t>69</a:t>
            </a:r>
            <a:r>
              <a:rPr lang="en-US" dirty="0"/>
              <a:t>  </a:t>
            </a:r>
            <a:r>
              <a:rPr lang="en-US" sz="6000" dirty="0"/>
              <a:t>[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1890486" y="6339114"/>
            <a:ext cx="5357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http://news.nationalgeographic.com/news/2006/01/0120_060120_irish_men_2.html/</a:t>
            </a:r>
            <a:endParaRPr lang="en-US" sz="1200" b="0" dirty="0"/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4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2046061" y="6339114"/>
            <a:ext cx="5026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http://news.nationalgeographic.com/news/2003/02/0214_030214_genghis.html</a:t>
            </a:r>
            <a:endParaRPr lang="en-US" sz="1200" b="0" dirty="0"/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4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858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3403600" y="6339114"/>
            <a:ext cx="2324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www.msnbc.msn.com/id/5379014/</a:t>
            </a:r>
            <a:endParaRPr lang="en-US" sz="1200" b="0" dirty="0"/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4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71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667000"/>
            <a:ext cx="1917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48000"/>
            <a:ext cx="7315200" cy="701675"/>
          </a:xfr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4000" b="1" dirty="0">
                <a:latin typeface="Verdana" pitchFamily="34" charset="0"/>
              </a:rPr>
              <a:t> special situations</a:t>
            </a:r>
            <a:endParaRPr lang="en-US" sz="4000" b="1" i="1" dirty="0">
              <a:latin typeface="Verdana" pitchFamily="34" charset="0"/>
            </a:endParaRPr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 descr="08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11588"/>
            <a:ext cx="7772400" cy="2998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5_yr_old_mo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45419"/>
            <a:ext cx="7772400" cy="5655381"/>
          </a:xfrm>
          <a:prstGeom prst="rect">
            <a:avLst/>
          </a:prstGeom>
          <a:noFill/>
        </p:spPr>
      </p:pic>
      <p:sp>
        <p:nvSpPr>
          <p:cNvPr id="586755" name="Oval 3"/>
          <p:cNvSpPr>
            <a:spLocks noChangeArrowheads="1"/>
          </p:cNvSpPr>
          <p:nvPr/>
        </p:nvSpPr>
        <p:spPr bwMode="auto">
          <a:xfrm>
            <a:off x="990600" y="2057400"/>
            <a:ext cx="2438400" cy="914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2296886" y="6339114"/>
            <a:ext cx="4546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2"/>
              </a:rPr>
              <a:t>www.duluthsuperior.com/mld/duluthsuperior/news/15546939.htm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2477899" y="6339114"/>
            <a:ext cx="4184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http://</a:t>
            </a:r>
            <a:r>
              <a:rPr lang="en-US" sz="1200" b="0" dirty="0">
                <a:latin typeface="Arial" pitchFamily="34" charset="0"/>
                <a:hlinkClick r:id="rId3"/>
              </a:rPr>
              <a:t>en.wikipedia.org/wiki/List_of_youngest_birth_mothers</a:t>
            </a:r>
            <a:endParaRPr lang="en-US" sz="1200" b="0" dirty="0">
              <a:latin typeface="Arial" pitchFamily="34" charset="0"/>
            </a:endParaRP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5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858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2"/>
          <p:cNvSpPr txBox="1">
            <a:spLocks noChangeArrowheads="1"/>
          </p:cNvSpPr>
          <p:nvPr/>
        </p:nvSpPr>
        <p:spPr bwMode="auto">
          <a:xfrm>
            <a:off x="3272970" y="6339114"/>
            <a:ext cx="2593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latin typeface="Arial" pitchFamily="34" charset="0"/>
                <a:hlinkClick r:id="rId3"/>
              </a:rPr>
              <a:t>http://youngest_mother.tripod.com//</a:t>
            </a:r>
            <a:endParaRPr lang="en-US" sz="1200" b="0" dirty="0">
              <a:latin typeface="Arial" pitchFamily="34" charset="0"/>
            </a:endParaRPr>
          </a:p>
        </p:txBody>
      </p:sp>
      <p:sp>
        <p:nvSpPr>
          <p:cNvPr id="650243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502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1874838" y="6339114"/>
            <a:ext cx="536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hlinkClick r:id="rId3"/>
              </a:rPr>
              <a:t>http://en.wikipedia.org/wiki/Pregnancy_over_age_50#Cases_of_pregnancy_over_50</a:t>
            </a:r>
            <a:endParaRPr lang="en-US" sz="1200" b="0" dirty="0"/>
          </a:p>
        </p:txBody>
      </p:sp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6019800" y="5165725"/>
            <a:ext cx="2241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0"/>
              <a:t>]</a:t>
            </a:r>
            <a:r>
              <a:rPr lang="en-US" sz="9600"/>
              <a:t> </a:t>
            </a:r>
            <a:r>
              <a:rPr lang="en-US" sz="4000"/>
              <a:t>74</a:t>
            </a:r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]</a:t>
            </a:r>
            <a:r>
              <a:rPr lang="en-US" sz="9600"/>
              <a:t> </a:t>
            </a:r>
            <a:r>
              <a:rPr lang="en-US" sz="3600"/>
              <a:t>6</a:t>
            </a:r>
          </a:p>
        </p:txBody>
      </p:sp>
      <p:pic>
        <p:nvPicPr>
          <p:cNvPr id="65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00150"/>
            <a:ext cx="758952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08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10854"/>
            <a:ext cx="7772400" cy="31740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62980"/>
            <a:ext cx="7315200" cy="523220"/>
          </a:xfr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9"/>
            </a:pPr>
            <a:r>
              <a:rPr lang="en-US" sz="2800" b="1" dirty="0">
                <a:latin typeface="Verdana" pitchFamily="34" charset="0"/>
              </a:rPr>
              <a:t> Work on </a:t>
            </a:r>
            <a:r>
              <a:rPr lang="en-US" sz="2800" b="1" dirty="0" err="1">
                <a:latin typeface="Verdana" pitchFamily="34" charset="0"/>
              </a:rPr>
              <a:t>Biocultural</a:t>
            </a:r>
            <a:r>
              <a:rPr lang="en-US" sz="2800" b="1" dirty="0">
                <a:latin typeface="Verdana" pitchFamily="34" charset="0"/>
              </a:rPr>
              <a:t> Evolution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2981325" y="1524000"/>
            <a:ext cx="319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000" b="0">
                <a:latin typeface="Verdana" pitchFamily="34" charset="0"/>
              </a:rPr>
              <a:t>Continue on to </a:t>
            </a:r>
            <a:r>
              <a:rPr kumimoji="1" lang="en-US" sz="2000" b="0">
                <a:latin typeface="Verdana" pitchFamily="34" charset="0"/>
                <a:hlinkClick r:id="rId2"/>
              </a:rPr>
              <a:t>Set #08</a:t>
            </a:r>
            <a:endParaRPr kumimoji="1" lang="en-US" sz="2000" b="0">
              <a:latin typeface="Verdana" pitchFamily="34" charset="0"/>
              <a:hlinkClick r:id="" action="ppaction://hlinkshowjump?jump=nextslide"/>
            </a:endParaRPr>
          </a:p>
        </p:txBody>
      </p:sp>
      <p:sp>
        <p:nvSpPr>
          <p:cNvPr id="5908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3003550" y="6339114"/>
            <a:ext cx="309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3"/>
              </a:rPr>
              <a:t>news.bbc.co.uk/2/hi/</a:t>
            </a:r>
            <a:r>
              <a:rPr lang="en-US" sz="1200" b="0" dirty="0" err="1">
                <a:solidFill>
                  <a:schemeClr val="bg1"/>
                </a:solidFill>
                <a:latin typeface="Arial" charset="0"/>
                <a:hlinkClick r:id="rId3"/>
              </a:rPr>
              <a:t>americas</a:t>
            </a:r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3"/>
              </a:rPr>
              <a:t>/6057004.stm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34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7772400" cy="5828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2110241" y="6339114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7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2100942" y="6339114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8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2093003" y="6336619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9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2095727" y="6339114"/>
            <a:ext cx="4929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Arial" charset="0"/>
                <a:hlinkClick r:id="rId2"/>
              </a:rPr>
              <a:t>http://www.duluthsuperior.com/mld/duluthsuperior/news/15546939.htm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30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70" y="381000"/>
            <a:ext cx="7772400" cy="58288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Data\Microsoft\Templates\white3.pot</Template>
  <TotalTime>3838</TotalTime>
  <Words>350</Words>
  <Application>Microsoft Office PowerPoint</Application>
  <PresentationFormat>On-screen Show (4:3)</PresentationFormat>
  <Paragraphs>99</Paragraphs>
  <Slides>44</Slides>
  <Notes>30</Notes>
  <HiddenSlides>4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white3</vt:lpstr>
      <vt:lpstr>Default Design</vt:lpstr>
      <vt:lpstr>2_white3</vt:lpstr>
      <vt:lpstr>2_Default Design</vt:lpstr>
      <vt:lpstr>Prehistoric Cultures</vt:lpstr>
      <vt:lpstr>Modern Physical Anthropology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Basic Concepts</vt:lpstr>
      <vt:lpstr>Slide 20</vt:lpstr>
      <vt:lpstr>Slide 21</vt:lpstr>
      <vt:lpstr>Modern Physical Anthropology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Modern Physical Anthropology</vt:lpstr>
      <vt:lpstr>Slide 38</vt:lpstr>
      <vt:lpstr>Slide 39</vt:lpstr>
      <vt:lpstr>Slide 40</vt:lpstr>
      <vt:lpstr>Slide 41</vt:lpstr>
      <vt:lpstr>Slide 42</vt:lpstr>
      <vt:lpstr>Slide 43</vt:lpstr>
      <vt:lpstr>Modern Physical Anthropology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199</cp:revision>
  <dcterms:created xsi:type="dcterms:W3CDTF">2000-06-25T20:57:16Z</dcterms:created>
  <dcterms:modified xsi:type="dcterms:W3CDTF">2009-11-07T23:58:06Z</dcterms:modified>
</cp:coreProperties>
</file>