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3" r:id="rId2"/>
    <p:sldMasterId id="2147483733" r:id="rId3"/>
    <p:sldMasterId id="2147483781" r:id="rId4"/>
    <p:sldMasterId id="2147483800" r:id="rId5"/>
    <p:sldMasterId id="2147483955" r:id="rId6"/>
    <p:sldMasterId id="2147483967" r:id="rId7"/>
    <p:sldMasterId id="2147483979" r:id="rId8"/>
  </p:sldMasterIdLst>
  <p:notesMasterIdLst>
    <p:notesMasterId r:id="rId58"/>
  </p:notesMasterIdLst>
  <p:sldIdLst>
    <p:sldId id="683" r:id="rId9"/>
    <p:sldId id="684" r:id="rId10"/>
    <p:sldId id="658" r:id="rId11"/>
    <p:sldId id="659" r:id="rId12"/>
    <p:sldId id="654" r:id="rId13"/>
    <p:sldId id="661" r:id="rId14"/>
    <p:sldId id="666" r:id="rId15"/>
    <p:sldId id="479" r:id="rId16"/>
    <p:sldId id="672" r:id="rId17"/>
    <p:sldId id="676" r:id="rId18"/>
    <p:sldId id="640" r:id="rId19"/>
    <p:sldId id="481" r:id="rId20"/>
    <p:sldId id="670" r:id="rId21"/>
    <p:sldId id="675" r:id="rId22"/>
    <p:sldId id="593" r:id="rId23"/>
    <p:sldId id="649" r:id="rId24"/>
    <p:sldId id="630" r:id="rId25"/>
    <p:sldId id="685" r:id="rId26"/>
    <p:sldId id="662" r:id="rId27"/>
    <p:sldId id="690" r:id="rId28"/>
    <p:sldId id="482" r:id="rId29"/>
    <p:sldId id="686" r:id="rId30"/>
    <p:sldId id="681" r:id="rId31"/>
    <p:sldId id="674" r:id="rId32"/>
    <p:sldId id="624" r:id="rId33"/>
    <p:sldId id="483" r:id="rId34"/>
    <p:sldId id="687" r:id="rId35"/>
    <p:sldId id="688" r:id="rId36"/>
    <p:sldId id="598" r:id="rId37"/>
    <p:sldId id="678" r:id="rId38"/>
    <p:sldId id="689" r:id="rId39"/>
    <p:sldId id="663" r:id="rId40"/>
    <p:sldId id="485" r:id="rId41"/>
    <p:sldId id="673" r:id="rId42"/>
    <p:sldId id="664" r:id="rId43"/>
    <p:sldId id="486" r:id="rId44"/>
    <p:sldId id="487" r:id="rId45"/>
    <p:sldId id="578" r:id="rId46"/>
    <p:sldId id="610" r:id="rId47"/>
    <p:sldId id="613" r:id="rId48"/>
    <p:sldId id="618" r:id="rId49"/>
    <p:sldId id="621" r:id="rId50"/>
    <p:sldId id="639" r:id="rId51"/>
    <p:sldId id="665" r:id="rId52"/>
    <p:sldId id="553" r:id="rId53"/>
    <p:sldId id="591" r:id="rId54"/>
    <p:sldId id="611" r:id="rId55"/>
    <p:sldId id="677" r:id="rId56"/>
    <p:sldId id="623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00"/>
    <a:srgbClr val="FFEAD1"/>
    <a:srgbClr val="CC6600"/>
    <a:srgbClr val="FCECDC"/>
    <a:srgbClr val="FAEDD2"/>
    <a:srgbClr val="FFECD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98" autoAdjust="0"/>
    <p:restoredTop sz="94660"/>
  </p:normalViewPr>
  <p:slideViewPr>
    <p:cSldViewPr>
      <p:cViewPr>
        <p:scale>
          <a:sx n="66" d="100"/>
          <a:sy n="66" d="100"/>
        </p:scale>
        <p:origin x="-413" y="-398"/>
      </p:cViewPr>
      <p:guideLst>
        <p:guide orient="horz" pos="2112"/>
        <p:guide pos="292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45.xml"/><Relationship Id="rId3" Type="http://schemas.openxmlformats.org/officeDocument/2006/relationships/slide" Target="slides/slide21.xml"/><Relationship Id="rId7" Type="http://schemas.openxmlformats.org/officeDocument/2006/relationships/slide" Target="slides/slide37.xml"/><Relationship Id="rId2" Type="http://schemas.openxmlformats.org/officeDocument/2006/relationships/slide" Target="slides/slide12.xml"/><Relationship Id="rId1" Type="http://schemas.openxmlformats.org/officeDocument/2006/relationships/slide" Target="slides/slide8.xml"/><Relationship Id="rId6" Type="http://schemas.openxmlformats.org/officeDocument/2006/relationships/slide" Target="slides/slide36.xml"/><Relationship Id="rId5" Type="http://schemas.openxmlformats.org/officeDocument/2006/relationships/slide" Target="slides/slide33.xml"/><Relationship Id="rId4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1F092D-410F-4C7A-BB71-AC01A3402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40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13CC2D-E2CE-4325-A2E3-F7AE126FE3FE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BFC1C3-B871-42F7-8E70-2663221B886B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F0ACFC-E531-45A2-B08E-F6499371F72B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B1A77A-6EA9-41B7-8FBC-572288760495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14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C11746-8C4F-4F1B-B9E1-D8CDC3436069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355CCB-5EF9-4853-A6AC-57F174FCCA13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16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4FA81-2830-410F-A27B-D34AA69B929D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355CCB-5EF9-4853-A6AC-57F174FCCA13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18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928A34-AA34-4DF2-955A-366FFBD02031}" type="slidenum">
              <a:rPr lang="en-US" i="1" smtClean="0">
                <a:solidFill>
                  <a:srgbClr val="1F497D"/>
                </a:solidFill>
              </a:rPr>
              <a:pPr/>
              <a:t>19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374F4-BD04-415C-B2D2-4BDB540213E6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20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8AC0E-A1F4-42EC-8BED-93B2B1B8DDDA}" type="slidenum">
              <a:rPr lang="en-US" i="1" smtClean="0">
                <a:solidFill>
                  <a:srgbClr val="1F497D"/>
                </a:solidFill>
              </a:rPr>
              <a:pPr/>
              <a:t>3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16069-A574-4232-8A1B-E8869D77B8B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374F4-BD04-415C-B2D2-4BDB540213E6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22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F5F3CE-6AEC-4474-A622-DF074AB74F0B}" type="slidenum">
              <a:rPr lang="en-US" sz="1200"/>
              <a:pPr algn="r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3816C8-FF2E-4BFD-BA6C-ED0A5DC7269C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24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069BFC-B77F-4228-83C6-4EFA53A07F2F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6E392A-FFB6-44CB-BC52-3D61326767B3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374F4-BD04-415C-B2D2-4BDB540213E6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27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374F4-BD04-415C-B2D2-4BDB540213E6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28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97044D-6520-4428-85A2-2C87CD078FD0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CA3867-7AE0-49C8-8F5F-1795433B0A10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30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E7850-85BF-476A-9520-D3E2AECB0DA8}" type="slidenum">
              <a:rPr lang="en-US" i="1" smtClean="0">
                <a:solidFill>
                  <a:srgbClr val="1F497D"/>
                </a:solidFill>
              </a:rPr>
              <a:pPr/>
              <a:t>4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374F4-BD04-415C-B2D2-4BDB540213E6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31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A2DD34-2C4E-4132-8BEC-7DC828D6BDD7}" type="slidenum">
              <a:rPr lang="en-US" i="1" smtClean="0">
                <a:solidFill>
                  <a:srgbClr val="1F497D"/>
                </a:solidFill>
              </a:rPr>
              <a:pPr/>
              <a:t>32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E5A417-9C06-4F6F-8A2F-93366CFBBDB8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11F056-1C32-410B-8F9A-7B1F1898420C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EFA2AF-CAD1-482A-A5E0-2EB8C1B342FB}" type="slidenum">
              <a:rPr lang="en-US" i="1" smtClean="0">
                <a:solidFill>
                  <a:srgbClr val="1F497D"/>
                </a:solidFill>
              </a:rPr>
              <a:pPr/>
              <a:t>35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EE5F5-785C-41A3-8AAD-1160205F320F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3259D-B722-43D2-967C-31B485D8664F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E4E9D6-C123-406E-9623-C739A6E4CBD9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D4096A-57E8-4FB9-96BA-3F67D73EFE7C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B73080-DA99-4B14-99E1-753E05AF83BF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923958-8941-4D68-9538-CCDAD046DC43}" type="slidenum">
              <a:rPr lang="en-US" i="1" smtClean="0">
                <a:solidFill>
                  <a:srgbClr val="1F497D"/>
                </a:solidFill>
              </a:rPr>
              <a:pPr/>
              <a:t>5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3E9F2-131E-490D-858C-EB511B8D272C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8C8F8-8B64-44C1-BCAC-99D05FD6D8BC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D51209-6642-4C26-BDCE-62099F2CD840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B3316-3987-440B-A5DB-A000DC2E1EA0}" type="slidenum">
              <a:rPr lang="en-US" i="1" smtClean="0">
                <a:solidFill>
                  <a:srgbClr val="1F497D"/>
                </a:solidFill>
              </a:rPr>
              <a:pPr/>
              <a:t>44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5AF80A-6EC4-48A7-9266-904A049219E0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835681-AE61-42C8-AC95-2CC8C71438AE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AE8250-8BEB-4305-A84B-C3BA32B59BFA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2E3CEF-036C-462C-A3FA-464BC633DDD6}" type="slidenum">
              <a:rPr lang="en-US" i="1" smtClean="0">
                <a:solidFill>
                  <a:srgbClr val="1F497D"/>
                </a:solidFill>
              </a:rPr>
              <a:pPr/>
              <a:t>48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929F2-BE75-4A9E-92AE-DD8B7BDCCE3D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FBA49-4FD4-401D-A86A-6170D8A53BA5}" type="slidenum">
              <a:rPr lang="en-US" i="1" smtClean="0">
                <a:solidFill>
                  <a:srgbClr val="1F497D"/>
                </a:solidFill>
              </a:rPr>
              <a:pPr/>
              <a:t>6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C6E00-76BB-4BD3-A842-FFEB0E8C470E}" type="slidenum">
              <a:rPr lang="en-US" i="1" smtClean="0">
                <a:solidFill>
                  <a:srgbClr val="1F497D"/>
                </a:solidFill>
              </a:rPr>
              <a:pPr/>
              <a:t>7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5634B-CA1E-4F46-AB11-1BFE82940411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B4F4A-9756-48B6-AC03-DA715C19EFF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3673B-B795-4690-90E6-C624B210C159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8042023-0900-4985-B444-60CFAB017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9533A-1D6C-477E-AF3D-54BB5E8AF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EC3F9-86B6-48D7-B031-DE4C6EA46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698A5-07C3-4293-97E3-6BD106575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07BA5-6CF1-4190-AE8F-588BA0AB7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1B72-7ADA-4F8A-A979-48E1451CD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7E5A7-C70D-447F-8684-D7AE96998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8A110-FECE-486C-9E7A-72FBB2C8D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E06D6-B5C1-46E8-A07B-427F9686A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FEC69-39C4-44C4-9D24-7AA8C544F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3B03D-4EE6-4581-B4B1-16761A691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32427-3AE5-4EED-84E8-184AB6082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EC169-B5E8-4967-852B-BF7A1AB1D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9B4FB-9792-4A03-8B26-E1AE32ED3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DF141-2A72-4DBC-AC4E-C73EB1B52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00AF44A-BE22-44F4-8983-7B75F31AF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9D2CF-ABD4-4DF9-BA12-837998A7A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4864D-2D48-493D-8798-1DD5AAE05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FC784-EEED-42B6-BB9D-9C9BED643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AAA1D-C24F-4203-9AD6-3D5B8B365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1462-6DA4-48D6-A8C2-122AC3106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83E9-7818-4EFE-824E-B8AE1E8F8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0E051-F706-424C-B115-BBB790228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9C8A3-0CCF-481B-BEF0-17CE109A5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3CF07-8E57-4645-BC65-F025BEBF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BB8B8-CCD4-41AB-8CB2-709EE86C9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0BF7F-476D-473D-A304-4E30AE376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960BE9D-9EF1-451F-A9EB-FEB4C2D5F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DA39C-86F8-45A1-8074-E1DF91329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CCC29-4914-4072-8659-E9C0C1C47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7D058-7CAF-490D-AF74-800A3140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50C03-76DD-41C1-86E5-3097243E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C24CF-8DB2-4E7E-80A1-48953CE24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6421C-7E16-4261-8FB5-153CD742D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FA32-380E-45C1-9C2A-C5B17F7CD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AED7D-B7EF-4449-94C7-5965FEB80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5064F-4AE7-43B7-83AA-97CE54E83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03590-95E0-42EC-99FC-87BA3CBCE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A6202-1B2E-4246-B64C-82AF5F395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2BD5D-18B7-401B-AABE-DA350B496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4D1B5-DB11-4195-8176-087AA5C10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E5AA1-E64E-47F2-A1D8-55B8E8A42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52154-9841-40A7-A718-D5205924B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A0DEE-8F8F-474A-A0D7-2742FB61F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CC515-84DB-4FEF-A51B-F17069B85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FF5E-36A7-434C-A5AF-211008568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3E956-B0F4-4E74-A4F3-A50A602DA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D38C5-6BC3-42FE-8008-C435AD362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434E3-E819-4F32-8957-1202F0AC5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09FD9-72C3-47DA-8E75-E2D5C8050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EF73-DD88-45ED-9AE7-21E22C03D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8003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8159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8871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814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827F-0E81-4779-9F46-48B24A749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4019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0156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9728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0335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6958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0013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6639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C3DCD-E867-48EC-8F03-15F364B19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396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1EBD1-8C35-4614-B4A6-0A8FF4F7B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38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C750A-960E-4354-88D6-3F7729F27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57338-2226-483E-9292-203EB78E9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DDF7-82EC-451A-9A29-02D2C2931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01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F29D-2E98-4552-BD3E-724996632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24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AE872-3EDB-42B3-8F9D-FF0F1A111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05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47076-1973-4CDD-8B5E-72A28D4DD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22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1BF4-2283-4ADB-9CFC-0E5E6D303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212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2041C-7355-4D8D-ACC4-69EB2F0C3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366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41B1-3DA6-4ABC-8DB2-E5A792927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0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CF048-9BFE-4DF2-9C74-A1198644C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414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10465-6830-479F-86E8-54E2E2492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895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2938F-8D02-4D0A-AA4A-A5AE11039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1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29142-9837-4253-8CA4-1604FF9FA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D2CA2-C1F7-447B-B49E-263FA000A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997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E3176-4A22-4B00-A7FC-BA76A58C6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137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98BB7-2A68-488B-AD53-27699BB90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35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AF500-0109-4506-8CE2-97C25B54E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09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08DBA-B318-4078-B729-5DE74CF97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377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05E0D-1BC7-4EDB-9331-B68ECE8E3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214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401BC-8C2E-4781-A2B8-04566D65E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967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4E79-68A4-4EC5-9C17-D7AB6BCFD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949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A1E5E-67DF-43EF-B814-F3CDF6A44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6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8FCE2-7911-4053-B5B3-233E40B0C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CF19D7C5-BEBE-47F4-8515-F79C61A36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698D6E1-7600-4478-952F-342318CC6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6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F1A7811-2247-4812-BAC9-5C0F0175A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91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A93EAF4-1B2E-42D9-9A10-0E1EFB4D8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C2416305-23BC-41B4-9924-9819C4C88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8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AC5C797-9742-4F73-97AB-885EF48ED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1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A246171-68E7-4CED-A02E-A1E0CB968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2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video/First_Human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d.umn.edu/cla/faculty/troufs/anth1602/PowerPoint/pcpp-10/pc-10B.ppt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4.xml"/><Relationship Id="rId4" Type="http://schemas.openxmlformats.org/officeDocument/2006/relationships/hyperlink" Target="http://www.d.umn.edu/cla/faculty/troufs/anth1602/PowerPoint/pcpp-10/pc-10B.ppt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.umn.edu/cla/faculty/troufs/anth1602/PowerPoint/pcpp-10/pc-10B-In_the_Lab.pp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339117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  <a:hlinkClick r:id="rId3"/>
              </a:rPr>
              <a:t>http://www.d.umn.edu/cla/faculty/troufs/anth1602/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057" y="2195286"/>
            <a:ext cx="16693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09784" y="568160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University of Minnesota Duluth</a:t>
            </a:r>
            <a:endParaRPr kumimoji="1"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265333" y="5923002"/>
            <a:ext cx="14619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Tim Roufs</a:t>
            </a: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© 2010-2013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0" y="2647950"/>
            <a:ext cx="74676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Class Slides Set</a:t>
            </a:r>
            <a:r>
              <a:rPr kumimoji="1" lang="en-US" sz="14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1" lang="en-US" sz="14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10A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Special Skills Used to Study Early Humans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47800" y="4191000"/>
            <a:ext cx="617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40000"/>
              </a:lnSpc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. . . or how to make sense</a:t>
            </a:r>
            <a:br>
              <a:rPr 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</a:rPr>
              <a:t>out of</a:t>
            </a:r>
            <a:br>
              <a:rPr 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</a:rPr>
              <a:t>Ch. 8 of the text . . .</a:t>
            </a:r>
          </a:p>
        </p:txBody>
      </p:sp>
    </p:spTree>
    <p:extLst>
      <p:ext uri="{BB962C8B-B14F-4D97-AF65-F5344CB8AC3E}">
        <p14:creationId xmlns:p14="http://schemas.microsoft.com/office/powerpoint/2010/main" val="2084223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5"/>
          <p:cNvSpPr txBox="1">
            <a:spLocks noChangeArrowheads="1"/>
          </p:cNvSpPr>
          <p:nvPr/>
        </p:nvSpPr>
        <p:spPr bwMode="auto">
          <a:xfrm>
            <a:off x="609600" y="5880100"/>
            <a:ext cx="7924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>
                <a:solidFill>
                  <a:srgbClr val="FFFFFF"/>
                </a:solidFill>
              </a:rPr>
              <a:t>Raymond Dart, working in his laoratory</a:t>
            </a:r>
          </a:p>
        </p:txBody>
      </p:sp>
      <p:sp>
        <p:nvSpPr>
          <p:cNvPr id="166915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223.</a:t>
            </a:r>
          </a:p>
        </p:txBody>
      </p:sp>
      <p:pic>
        <p:nvPicPr>
          <p:cNvPr id="166916" name="Picture 4" descr="092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4188" y="0"/>
            <a:ext cx="56086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1371600" y="5940425"/>
            <a:ext cx="634841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baseline="30000">
                <a:solidFill>
                  <a:schemeClr val="tx2"/>
                </a:solidFill>
              </a:rPr>
              <a:t>Video: </a:t>
            </a:r>
            <a:r>
              <a:rPr lang="en-US" sz="2000" b="1" i="1" baseline="30000">
                <a:solidFill>
                  <a:schemeClr val="tx2"/>
                </a:solidFill>
                <a:hlinkClick r:id="rId3"/>
              </a:rPr>
              <a:t>Search for the First Human – A Secrets of the Dead Special</a:t>
            </a:r>
            <a:r>
              <a:rPr lang="en-US" sz="2000" baseline="300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685800" y="5334000"/>
            <a:ext cx="7924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tx2"/>
                </a:solidFill>
              </a:rPr>
              <a:t>Paleoanthropologists Brigitte Senut and Martin Pickford </a:t>
            </a:r>
          </a:p>
        </p:txBody>
      </p:sp>
      <p:pic>
        <p:nvPicPr>
          <p:cNvPr id="168964" name="Picture 9" descr="Pickford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295400"/>
            <a:ext cx="4724400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3" descr="10_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5025"/>
            <a:ext cx="82296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5" descr="Turn809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0538" y="1524000"/>
            <a:ext cx="288766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2" name="Text Box 6"/>
          <p:cNvSpPr txBox="1">
            <a:spLocks noChangeArrowheads="1"/>
          </p:cNvSpPr>
          <p:nvPr/>
        </p:nvSpPr>
        <p:spPr bwMode="auto">
          <a:xfrm>
            <a:off x="5548313" y="5410200"/>
            <a:ext cx="2909887" cy="641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Mary Leakey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1400" i="1" dirty="0" smtClean="0">
                <a:solidFill>
                  <a:schemeClr val="tx2"/>
                </a:solidFill>
              </a:rPr>
              <a:t>11</a:t>
            </a:r>
            <a:r>
              <a:rPr lang="en-US" sz="1400" i="1" baseline="30000" dirty="0" smtClean="0">
                <a:solidFill>
                  <a:schemeClr val="tx2"/>
                </a:solidFill>
              </a:rPr>
              <a:t>th</a:t>
            </a:r>
            <a:r>
              <a:rPr lang="en-US" sz="1400" i="1" dirty="0" smtClean="0">
                <a:solidFill>
                  <a:schemeClr val="tx2"/>
                </a:solidFill>
              </a:rPr>
              <a:t> </a:t>
            </a:r>
            <a:r>
              <a:rPr lang="en-US" sz="1400" i="1" dirty="0">
                <a:solidFill>
                  <a:schemeClr val="tx2"/>
                </a:solidFill>
              </a:rPr>
              <a:t>ed</a:t>
            </a:r>
            <a:r>
              <a:rPr lang="en-US" sz="1400" dirty="0">
                <a:solidFill>
                  <a:schemeClr val="tx2"/>
                </a:solidFill>
              </a:rPr>
              <a:t>.,</a:t>
            </a:r>
            <a:r>
              <a:rPr lang="en-US" sz="1600" dirty="0">
                <a:solidFill>
                  <a:schemeClr val="tx2"/>
                </a:solidFill>
              </a:rPr>
              <a:t> p. </a:t>
            </a:r>
            <a:r>
              <a:rPr lang="en-US" sz="1600" dirty="0" smtClean="0">
                <a:solidFill>
                  <a:schemeClr val="tx2"/>
                </a:solidFill>
              </a:rPr>
              <a:t>192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71013" name="Text Box 4"/>
          <p:cNvSpPr txBox="1">
            <a:spLocks noChangeArrowheads="1"/>
          </p:cNvSpPr>
          <p:nvPr/>
        </p:nvSpPr>
        <p:spPr bwMode="auto">
          <a:xfrm>
            <a:off x="2160588" y="5407025"/>
            <a:ext cx="2030412" cy="396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</a:rPr>
              <a:t>Louis Leakey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4" descr="01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33400"/>
            <a:ext cx="77724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609600" y="5773738"/>
            <a:ext cx="792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tx2"/>
                </a:solidFill>
              </a:rPr>
              <a:t>Paleoanthropological research at Omo, Ethiopia</a:t>
            </a:r>
          </a:p>
        </p:txBody>
      </p:sp>
      <p:sp>
        <p:nvSpPr>
          <p:cNvPr id="173060" name="Text Box 2"/>
          <p:cNvSpPr txBox="1">
            <a:spLocks noChangeArrowheads="1"/>
          </p:cNvSpPr>
          <p:nvPr/>
        </p:nvSpPr>
        <p:spPr bwMode="auto">
          <a:xfrm>
            <a:off x="2971800" y="6262688"/>
            <a:ext cx="3186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2867121" y="6276975"/>
            <a:ext cx="3381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199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5107" name="Text Box 4"/>
          <p:cNvSpPr txBox="1">
            <a:spLocks noChangeArrowheads="1"/>
          </p:cNvSpPr>
          <p:nvPr/>
        </p:nvSpPr>
        <p:spPr bwMode="auto">
          <a:xfrm>
            <a:off x="2492375" y="5895975"/>
            <a:ext cx="4198938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Field Excavations at Fayum, Egypt.</a:t>
            </a:r>
          </a:p>
        </p:txBody>
      </p:sp>
      <p:pic>
        <p:nvPicPr>
          <p:cNvPr id="175108" name="Picture 7" descr="0901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61988"/>
            <a:ext cx="7772400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3" y="4801858"/>
            <a:ext cx="2043688" cy="18425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1709738" y="6283325"/>
            <a:ext cx="5681662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Understanding Physical Anthropology and Archaeology, 8th ed</a:t>
            </a:r>
            <a:r>
              <a:rPr lang="en-US" sz="1200">
                <a:solidFill>
                  <a:schemeClr val="tx2"/>
                </a:solidFill>
              </a:rPr>
              <a:t>., p. 282</a:t>
            </a:r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2347913" y="5757863"/>
            <a:ext cx="44783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Field camp at Hadar, Ethiopia.</a:t>
            </a:r>
          </a:p>
        </p:txBody>
      </p:sp>
      <p:pic>
        <p:nvPicPr>
          <p:cNvPr id="177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62000"/>
            <a:ext cx="7772400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178.</a:t>
            </a:r>
          </a:p>
        </p:txBody>
      </p:sp>
      <p:pic>
        <p:nvPicPr>
          <p:cNvPr id="179203" name="Picture 5" descr="08t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5000"/>
            <a:ext cx="77724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50925" y="5681663"/>
            <a:ext cx="6967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20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2322513" y="6283325"/>
            <a:ext cx="44735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tx2"/>
                </a:solidFill>
              </a:rPr>
              <a:t>Stein and Rowe</a:t>
            </a:r>
            <a:r>
              <a:rPr lang="en-US" sz="1200" i="1">
                <a:solidFill>
                  <a:schemeClr val="tx2"/>
                </a:solidFill>
              </a:rPr>
              <a:t>, Physical Anthropology, 7th ed</a:t>
            </a:r>
            <a:r>
              <a:rPr lang="en-US" sz="1200">
                <a:solidFill>
                  <a:schemeClr val="tx2"/>
                </a:solidFill>
              </a:rPr>
              <a:t>., p. 253</a:t>
            </a: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4637088" y="6116638"/>
            <a:ext cx="1841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endParaRPr lang="en-US" sz="1600" b="1">
              <a:solidFill>
                <a:schemeClr val="tx2"/>
              </a:solidFill>
            </a:endParaRPr>
          </a:p>
        </p:txBody>
      </p:sp>
      <p:pic>
        <p:nvPicPr>
          <p:cNvPr id="183300" name="Picture 4" descr="discipline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884238"/>
            <a:ext cx="7772400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178.</a:t>
            </a:r>
          </a:p>
        </p:txBody>
      </p:sp>
      <p:pic>
        <p:nvPicPr>
          <p:cNvPr id="179203" name="Picture 5" descr="08t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5000"/>
            <a:ext cx="77724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50925" y="5681663"/>
            <a:ext cx="6967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20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76600" y="2840038"/>
            <a:ext cx="4419600" cy="2417762"/>
          </a:xfrm>
          <a:prstGeom prst="rect">
            <a:avLst/>
          </a:prstGeom>
          <a:solidFill>
            <a:srgbClr val="FCECD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800" b="1" dirty="0">
              <a:solidFill>
                <a:schemeClr val="bg2"/>
              </a:solidFill>
            </a:endParaRPr>
          </a:p>
          <a:p>
            <a:pPr algn="ctr"/>
            <a:r>
              <a:rPr lang="en-US" sz="2800" b="1" dirty="0">
                <a:solidFill>
                  <a:schemeClr val="bg2"/>
                </a:solidFill>
              </a:rPr>
              <a:t>More about these specialties with the </a:t>
            </a:r>
          </a:p>
          <a:p>
            <a:pPr algn="ctr"/>
            <a:r>
              <a:rPr lang="en-US" sz="2800" b="1" dirty="0">
                <a:solidFill>
                  <a:schemeClr val="bg2"/>
                </a:solidFill>
                <a:hlinkClick r:id="rId4"/>
              </a:rPr>
              <a:t>Lab specialists</a:t>
            </a:r>
            <a:endParaRPr lang="en-US" sz="2800" b="1" dirty="0">
              <a:solidFill>
                <a:schemeClr val="bg2"/>
              </a:solidFill>
            </a:endParaRPr>
          </a:p>
          <a:p>
            <a:endParaRPr lang="en-US" sz="2800" b="1" dirty="0">
              <a:solidFill>
                <a:schemeClr val="bg2"/>
              </a:solidFill>
            </a:endParaRPr>
          </a:p>
          <a:p>
            <a:pPr>
              <a:lnSpc>
                <a:spcPct val="30000"/>
              </a:lnSpc>
            </a:pPr>
            <a:endParaRPr lang="en-US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91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Field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2052638"/>
            <a:ext cx="7315200" cy="3538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Paleoanthropologists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rgbClr val="003300"/>
                </a:solidFill>
                <a:latin typeface="Verdana"/>
              </a:rPr>
              <a:t>Geologists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3200" b="1" dirty="0">
              <a:solidFill>
                <a:srgbClr val="003300"/>
              </a:solidFill>
              <a:latin typeface="Verdan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Surveyors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Draftspeople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</a:rPr>
              <a:t>Photographers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40000"/>
              </a:lnSpc>
              <a:defRPr/>
            </a:pPr>
            <a:endParaRPr kumimoji="1" lang="en-US" sz="3200" b="1" i="1" dirty="0">
              <a:solidFill>
                <a:srgbClr val="FFFFFF"/>
              </a:solidFill>
              <a:latin typeface="Arial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kumimoji="1" lang="en-US" sz="3200" b="1" i="1" dirty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26" y="0"/>
            <a:ext cx="5253547" cy="6858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362200" y="4867870"/>
            <a:ext cx="44159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kumimoji="1"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the Field</a:t>
            </a:r>
          </a:p>
        </p:txBody>
      </p:sp>
    </p:spTree>
    <p:extLst>
      <p:ext uri="{BB962C8B-B14F-4D97-AF65-F5344CB8AC3E}">
        <p14:creationId xmlns:p14="http://schemas.microsoft.com/office/powerpoint/2010/main" val="3292319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6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188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38" y="1014199"/>
            <a:ext cx="2748962" cy="4243601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39008" y="5419737"/>
            <a:ext cx="508664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FFFFFF"/>
                </a:solidFill>
              </a:rPr>
              <a:t>Geologist sampling sediment 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FFFFFF"/>
                </a:solidFill>
              </a:rPr>
              <a:t>containing magnetically charged particles 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FFFFFF"/>
                </a:solidFill>
              </a:rPr>
              <a:t>for </a:t>
            </a:r>
            <a:r>
              <a:rPr lang="en-US" sz="1600" b="1" kern="0" dirty="0" err="1" smtClean="0">
                <a:solidFill>
                  <a:srgbClr val="FFFFFF"/>
                </a:solidFill>
              </a:rPr>
              <a:t>paleomagnetic</a:t>
            </a:r>
            <a:r>
              <a:rPr lang="en-US" sz="1600" b="1" kern="0" dirty="0" smtClean="0">
                <a:solidFill>
                  <a:srgbClr val="FFFFFF"/>
                </a:solidFill>
              </a:rPr>
              <a:t> dating</a:t>
            </a:r>
            <a:endParaRPr lang="en-US" sz="1600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89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3" descr="10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8575" y="228600"/>
            <a:ext cx="40052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184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75302" y="5895976"/>
            <a:ext cx="561403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3575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570" y="2743200"/>
            <a:ext cx="1927860" cy="754380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28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F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3" descr="04_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5350" y="244475"/>
            <a:ext cx="4511675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2818230" y="6276975"/>
            <a:ext cx="3478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193.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93539" name="Text Box 4"/>
          <p:cNvSpPr txBox="1">
            <a:spLocks noChangeArrowheads="1"/>
          </p:cNvSpPr>
          <p:nvPr/>
        </p:nvSpPr>
        <p:spPr bwMode="auto">
          <a:xfrm>
            <a:off x="2233613" y="5895975"/>
            <a:ext cx="46243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Geological sequence at Olduvai Gorge.</a:t>
            </a:r>
          </a:p>
        </p:txBody>
      </p:sp>
      <p:pic>
        <p:nvPicPr>
          <p:cNvPr id="193540" name="Picture 6" descr="082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4613"/>
            <a:ext cx="7772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1026"/>
          <p:cNvSpPr txBox="1">
            <a:spLocks noChangeArrowheads="1"/>
          </p:cNvSpPr>
          <p:nvPr/>
        </p:nvSpPr>
        <p:spPr bwMode="auto">
          <a:xfrm>
            <a:off x="1747838" y="6248400"/>
            <a:ext cx="5629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>
                <a:solidFill>
                  <a:schemeClr val="tx2"/>
                </a:solidFill>
              </a:rPr>
              <a:t>th</a:t>
            </a:r>
            <a:r>
              <a:rPr lang="en-US" sz="1200" i="1">
                <a:solidFill>
                  <a:schemeClr val="tx2"/>
                </a:solidFill>
              </a:rPr>
              <a:t> ed</a:t>
            </a:r>
            <a:r>
              <a:rPr lang="en-US" sz="1200">
                <a:solidFill>
                  <a:schemeClr val="tx2"/>
                </a:solidFill>
              </a:rPr>
              <a:t>., p. 353</a:t>
            </a:r>
          </a:p>
        </p:txBody>
      </p:sp>
      <p:sp>
        <p:nvSpPr>
          <p:cNvPr id="197635" name="Text Box 1027"/>
          <p:cNvSpPr txBox="1">
            <a:spLocks noChangeArrowheads="1"/>
          </p:cNvSpPr>
          <p:nvPr/>
        </p:nvSpPr>
        <p:spPr bwMode="auto">
          <a:xfrm>
            <a:off x="1530350" y="5761038"/>
            <a:ext cx="60944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Colorado River, Grand Canyon in Arizona.</a:t>
            </a:r>
          </a:p>
        </p:txBody>
      </p:sp>
      <p:pic>
        <p:nvPicPr>
          <p:cNvPr id="197636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31813"/>
            <a:ext cx="7772400" cy="533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1027" descr="10_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62000"/>
            <a:ext cx="77724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3" name="Text Box 1028"/>
          <p:cNvSpPr txBox="1">
            <a:spLocks noChangeArrowheads="1"/>
          </p:cNvSpPr>
          <p:nvPr/>
        </p:nvSpPr>
        <p:spPr bwMode="auto">
          <a:xfrm>
            <a:off x="4575175" y="6057900"/>
            <a:ext cx="18415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199684" name="Rectangle 1029"/>
          <p:cNvSpPr>
            <a:spLocks noChangeArrowheads="1"/>
          </p:cNvSpPr>
          <p:nvPr/>
        </p:nvSpPr>
        <p:spPr bwMode="auto">
          <a:xfrm>
            <a:off x="1552575" y="5849938"/>
            <a:ext cx="60229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chemeClr val="tx2"/>
                </a:solidFill>
              </a:rPr>
              <a:t>Photo courtesy of James Grant, UMD Geology Department.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184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75302" y="5895976"/>
            <a:ext cx="561403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3575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145" y="2544836"/>
            <a:ext cx="3745230" cy="414909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81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184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75302" y="5895976"/>
            <a:ext cx="561403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3575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145" y="2544836"/>
            <a:ext cx="3745230" cy="414909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81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relative dating methods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116138" y="3505200"/>
            <a:ext cx="4908550" cy="1219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kern="0" dirty="0">
              <a:solidFill>
                <a:srgbClr val="FFFFFF"/>
              </a:solidFill>
            </a:endParaRP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relative dating methods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kern="0" dirty="0">
              <a:solidFill>
                <a:srgbClr val="FFFFFF"/>
              </a:solidFill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 rot="8405284">
            <a:off x="5886452" y="5610235"/>
            <a:ext cx="1927225" cy="409575"/>
          </a:xfrm>
          <a:prstGeom prst="rightArrow">
            <a:avLst>
              <a:gd name="adj1" fmla="val 50000"/>
              <a:gd name="adj2" fmla="val 99184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25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2"/>
          <p:cNvSpPr txBox="1">
            <a:spLocks noChangeArrowheads="1"/>
          </p:cNvSpPr>
          <p:nvPr/>
        </p:nvSpPr>
        <p:spPr bwMode="auto">
          <a:xfrm>
            <a:off x="1692901" y="6248400"/>
            <a:ext cx="5747086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</a:t>
            </a:r>
            <a:r>
              <a:rPr lang="en-US" sz="1200" i="1" dirty="0" smtClean="0">
                <a:solidFill>
                  <a:schemeClr val="tx2"/>
                </a:solidFill>
              </a:rPr>
              <a:t>11t</a:t>
            </a:r>
            <a:r>
              <a:rPr lang="en-US" sz="1200" i="1" baseline="30000" dirty="0" smtClean="0">
                <a:solidFill>
                  <a:schemeClr val="tx2"/>
                </a:solidFill>
              </a:rPr>
              <a:t>h</a:t>
            </a:r>
            <a:r>
              <a:rPr lang="en-US" sz="1200" i="1" dirty="0" smtClean="0">
                <a:solidFill>
                  <a:schemeClr val="tx2"/>
                </a:solidFill>
              </a:rPr>
              <a:t> </a:t>
            </a:r>
            <a:r>
              <a:rPr lang="en-US" sz="1200" i="1" dirty="0">
                <a:solidFill>
                  <a:schemeClr val="tx2"/>
                </a:solidFill>
              </a:rPr>
              <a:t>ed</a:t>
            </a:r>
            <a:r>
              <a:rPr lang="en-US" sz="1200" dirty="0">
                <a:solidFill>
                  <a:schemeClr val="tx2"/>
                </a:solidFill>
              </a:rPr>
              <a:t>., p. </a:t>
            </a:r>
            <a:r>
              <a:rPr lang="en-US" sz="1200" dirty="0" smtClean="0">
                <a:solidFill>
                  <a:schemeClr val="tx2"/>
                </a:solidFill>
              </a:rPr>
              <a:t>188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1262063" y="5457825"/>
            <a:ext cx="6624637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chemeClr val="tx2"/>
                </a:solidFill>
              </a:rPr>
              <a:t>Geological samples are recovered along with the fossils.</a:t>
            </a:r>
          </a:p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chemeClr val="tx2"/>
                </a:solidFill>
              </a:rPr>
              <a:t>Michael Tesfaye precisely excavates a sample of sediment to be used later for paleomagnetic analysis.</a:t>
            </a:r>
          </a:p>
        </p:txBody>
      </p:sp>
      <p:pic>
        <p:nvPicPr>
          <p:cNvPr id="20582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76200"/>
            <a:ext cx="351631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Special Skills Used to Study Early Humans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2986088"/>
            <a:ext cx="7315200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r>
              <a:rPr kumimoji="1" lang="en-US" sz="3200" b="1" kern="0">
                <a:latin typeface="+mn-lt"/>
              </a:rPr>
              <a:t>In the Field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kumimoji="1" lang="en-US" sz="3200" b="1" kern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r>
              <a:rPr kumimoji="1" lang="en-US" sz="3200" b="1" kern="0">
                <a:latin typeface="+mn-lt"/>
              </a:rPr>
              <a:t>In the Laboratory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kumimoji="1" lang="en-US" sz="3200" b="1" kern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r>
              <a:rPr kumimoji="1" lang="en-US" sz="3200" b="1" kern="0">
                <a:latin typeface="+mn-lt"/>
              </a:rPr>
              <a:t>In the Field and Laboratory</a:t>
            </a:r>
            <a:endParaRPr kumimoji="1" lang="en-US" sz="3200" b="1" kern="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179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07875" name="Text Box 4"/>
          <p:cNvSpPr txBox="1">
            <a:spLocks noChangeArrowheads="1"/>
          </p:cNvSpPr>
          <p:nvPr/>
        </p:nvSpPr>
        <p:spPr bwMode="auto">
          <a:xfrm>
            <a:off x="1154113" y="5940425"/>
            <a:ext cx="68468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>
                <a:solidFill>
                  <a:srgbClr val="FFFFFF"/>
                </a:solidFill>
              </a:rPr>
              <a:t>An electrical resistance survey locates archaeological features . . .</a:t>
            </a:r>
          </a:p>
        </p:txBody>
      </p:sp>
      <p:pic>
        <p:nvPicPr>
          <p:cNvPr id="207876" name="Picture 4" descr="08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1400" y="138113"/>
            <a:ext cx="45100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184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75302" y="5895976"/>
            <a:ext cx="561403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3575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145" y="2544836"/>
            <a:ext cx="3745230" cy="414909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81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relative dating methods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33600" y="3120100"/>
            <a:ext cx="4419600" cy="2419350"/>
          </a:xfrm>
          <a:prstGeom prst="rect">
            <a:avLst/>
          </a:prstGeom>
          <a:solidFill>
            <a:srgbClr val="FCECD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800" b="1" dirty="0">
              <a:solidFill>
                <a:schemeClr val="bg2"/>
              </a:solidFill>
            </a:endParaRPr>
          </a:p>
          <a:p>
            <a:pPr algn="ctr"/>
            <a:r>
              <a:rPr lang="en-US" sz="2800" b="1" dirty="0">
                <a:solidFill>
                  <a:schemeClr val="bg2"/>
                </a:solidFill>
              </a:rPr>
              <a:t>More about these specialties with the </a:t>
            </a:r>
          </a:p>
          <a:p>
            <a:pPr algn="ctr"/>
            <a:r>
              <a:rPr lang="en-US" sz="2800" b="1" dirty="0">
                <a:solidFill>
                  <a:schemeClr val="bg2"/>
                </a:solidFill>
                <a:hlinkClick r:id="rId4"/>
              </a:rPr>
              <a:t>Lab specialists</a:t>
            </a:r>
            <a:endParaRPr lang="en-US" sz="2800" b="1" dirty="0">
              <a:solidFill>
                <a:schemeClr val="bg2"/>
              </a:solidFill>
            </a:endParaRPr>
          </a:p>
          <a:p>
            <a:endParaRPr lang="en-US" sz="2800" b="1" dirty="0">
              <a:solidFill>
                <a:schemeClr val="bg2"/>
              </a:solidFill>
            </a:endParaRPr>
          </a:p>
          <a:p>
            <a:pPr>
              <a:lnSpc>
                <a:spcPct val="30000"/>
              </a:lnSpc>
            </a:pPr>
            <a:endParaRPr lang="en-US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05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Field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2052638"/>
            <a:ext cx="7315200" cy="3538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Paleoanthropologists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Geologists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3200" b="1" dirty="0">
              <a:solidFill>
                <a:srgbClr val="003300"/>
              </a:solidFill>
              <a:latin typeface="Verdan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rgbClr val="003300"/>
                </a:solidFill>
                <a:latin typeface="Verdana"/>
              </a:rPr>
              <a:t>Surveyors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Draftspeople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</a:rPr>
              <a:t>Photographers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3" descr="10_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6350" y="228600"/>
            <a:ext cx="40513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5"/>
          <p:cNvSpPr txBox="1">
            <a:spLocks noChangeArrowheads="1"/>
          </p:cNvSpPr>
          <p:nvPr/>
        </p:nvSpPr>
        <p:spPr bwMode="auto">
          <a:xfrm>
            <a:off x="609600" y="5875338"/>
            <a:ext cx="792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>
                <a:solidFill>
                  <a:srgbClr val="FFFFFF"/>
                </a:solidFill>
              </a:rPr>
              <a:t>Paleoanthropologist maps an area in Ethiopia . . .</a:t>
            </a:r>
          </a:p>
        </p:txBody>
      </p:sp>
      <p:sp>
        <p:nvSpPr>
          <p:cNvPr id="216067" name="Text Box 2"/>
          <p:cNvSpPr txBox="1">
            <a:spLocks noChangeArrowheads="1"/>
          </p:cNvSpPr>
          <p:nvPr/>
        </p:nvSpPr>
        <p:spPr bwMode="auto">
          <a:xfrm>
            <a:off x="2867121" y="6276975"/>
            <a:ext cx="3381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176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16068" name="Picture 4" descr="08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3" y="500063"/>
            <a:ext cx="77724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Field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2052638"/>
            <a:ext cx="7315200" cy="3538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Paleoanthropologists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Geologists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Surveyors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 err="1">
                <a:solidFill>
                  <a:srgbClr val="003300"/>
                </a:solidFill>
                <a:latin typeface="Verdana"/>
              </a:rPr>
              <a:t>Draftspeople</a:t>
            </a:r>
            <a:endParaRPr kumimoji="1" lang="en-US" sz="3200" b="1" dirty="0">
              <a:solidFill>
                <a:srgbClr val="003300"/>
              </a:solidFill>
              <a:latin typeface="Verdan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</a:rPr>
              <a:t>Photographers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6" descr="10_13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76200"/>
            <a:ext cx="4114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3" descr="10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6613" y="228600"/>
            <a:ext cx="492918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3074"/>
          <p:cNvSpPr txBox="1">
            <a:spLocks noChangeArrowheads="1"/>
          </p:cNvSpPr>
          <p:nvPr/>
        </p:nvSpPr>
        <p:spPr bwMode="auto">
          <a:xfrm>
            <a:off x="1798638" y="6248400"/>
            <a:ext cx="5530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>
                <a:solidFill>
                  <a:schemeClr val="tx2"/>
                </a:solidFill>
              </a:rPr>
              <a:t>th</a:t>
            </a:r>
            <a:r>
              <a:rPr lang="en-US" sz="1200" i="1">
                <a:solidFill>
                  <a:schemeClr val="tx2"/>
                </a:solidFill>
              </a:rPr>
              <a:t> ed</a:t>
            </a:r>
            <a:r>
              <a:rPr lang="en-US" sz="1200">
                <a:solidFill>
                  <a:schemeClr val="tx2"/>
                </a:solidFill>
              </a:rPr>
              <a:t>., p. 21</a:t>
            </a:r>
          </a:p>
        </p:txBody>
      </p:sp>
      <p:sp>
        <p:nvSpPr>
          <p:cNvPr id="226307" name="Text Box 3075"/>
          <p:cNvSpPr txBox="1">
            <a:spLocks noChangeArrowheads="1"/>
          </p:cNvSpPr>
          <p:nvPr/>
        </p:nvSpPr>
        <p:spPr bwMode="auto">
          <a:xfrm>
            <a:off x="1485900" y="5837238"/>
            <a:ext cx="6148388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chemeClr val="tx2"/>
                </a:solidFill>
              </a:rPr>
              <a:t>Archaeological Illustrator, Whitney Powell-Cummer</a:t>
            </a:r>
          </a:p>
        </p:txBody>
      </p:sp>
      <p:pic>
        <p:nvPicPr>
          <p:cNvPr id="226308" name="Picture 30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30175"/>
            <a:ext cx="7315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1026"/>
          <p:cNvSpPr txBox="1">
            <a:spLocks noChangeArrowheads="1"/>
          </p:cNvSpPr>
          <p:nvPr/>
        </p:nvSpPr>
        <p:spPr bwMode="auto">
          <a:xfrm>
            <a:off x="1066800" y="6248400"/>
            <a:ext cx="6991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Understanding Physical Anthropology and Archaeology, 10</a:t>
            </a:r>
            <a:r>
              <a:rPr lang="en-US" sz="1200" i="1" baseline="30000">
                <a:solidFill>
                  <a:schemeClr val="tx2"/>
                </a:solidFill>
              </a:rPr>
              <a:t>th</a:t>
            </a:r>
            <a:r>
              <a:rPr lang="en-US" sz="1200" i="1">
                <a:solidFill>
                  <a:schemeClr val="tx2"/>
                </a:solidFill>
              </a:rPr>
              <a:t> ed</a:t>
            </a:r>
            <a:r>
              <a:rPr lang="en-US" sz="1200">
                <a:solidFill>
                  <a:schemeClr val="tx2"/>
                </a:solidFill>
              </a:rPr>
              <a:t>., p. 190, </a:t>
            </a:r>
            <a:r>
              <a:rPr lang="en-US" sz="1200" i="1">
                <a:solidFill>
                  <a:schemeClr val="tx2"/>
                </a:solidFill>
              </a:rPr>
              <a:t>8t</a:t>
            </a:r>
            <a:r>
              <a:rPr lang="en-US" sz="1200" i="1" baseline="30000">
                <a:solidFill>
                  <a:schemeClr val="tx2"/>
                </a:solidFill>
              </a:rPr>
              <a:t>h</a:t>
            </a:r>
            <a:r>
              <a:rPr lang="en-US" sz="1200" i="1">
                <a:solidFill>
                  <a:schemeClr val="tx2"/>
                </a:solidFill>
              </a:rPr>
              <a:t> ed</a:t>
            </a:r>
            <a:r>
              <a:rPr lang="en-US" sz="1200">
                <a:solidFill>
                  <a:schemeClr val="tx2"/>
                </a:solidFill>
              </a:rPr>
              <a:t>., p. 403</a:t>
            </a:r>
          </a:p>
        </p:txBody>
      </p:sp>
      <p:pic>
        <p:nvPicPr>
          <p:cNvPr id="228355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138113"/>
            <a:ext cx="32908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6" name="Picture 1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52400"/>
            <a:ext cx="3962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7" name="Text Box 1027"/>
          <p:cNvSpPr txBox="1">
            <a:spLocks noChangeArrowheads="1"/>
          </p:cNvSpPr>
          <p:nvPr/>
        </p:nvSpPr>
        <p:spPr bwMode="auto">
          <a:xfrm>
            <a:off x="609600" y="5888038"/>
            <a:ext cx="8305800" cy="3635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>
                <a:solidFill>
                  <a:schemeClr val="tx2"/>
                </a:solidFill>
              </a:rPr>
              <a:t> Susquehanna River site, PA       Typical stratification of a deep site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Special Skills Used to Study Early Humans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2986088"/>
            <a:ext cx="7315200" cy="24558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rgbClr val="003300"/>
                </a:solidFill>
                <a:latin typeface="Verdana"/>
              </a:rPr>
              <a:t>In the Field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3200" b="1" dirty="0">
              <a:solidFill>
                <a:srgbClr val="FFEAD1"/>
              </a:solidFill>
              <a:latin typeface="Verdana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In the Laboratory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In the Field and Laboratory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 Box 2"/>
          <p:cNvSpPr txBox="1">
            <a:spLocks noChangeArrowheads="1"/>
          </p:cNvSpPr>
          <p:nvPr/>
        </p:nvSpPr>
        <p:spPr bwMode="auto">
          <a:xfrm>
            <a:off x="1747838" y="6245225"/>
            <a:ext cx="5629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/>
              <a:t>Understanding Physical Anthropology and Archaeology, 8</a:t>
            </a:r>
            <a:r>
              <a:rPr lang="en-US" sz="1200" i="1" baseline="30000"/>
              <a:t>th</a:t>
            </a:r>
            <a:r>
              <a:rPr lang="en-US" sz="1200" i="1"/>
              <a:t> ed</a:t>
            </a:r>
            <a:r>
              <a:rPr lang="en-US" sz="1200"/>
              <a:t>., p. 456</a:t>
            </a:r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1022350" y="5775325"/>
            <a:ext cx="70548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/>
              <a:t>A cross section through a tell at Harappa, India.</a:t>
            </a:r>
          </a:p>
        </p:txBody>
      </p:sp>
      <p:pic>
        <p:nvPicPr>
          <p:cNvPr id="23040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73063"/>
            <a:ext cx="7772400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2050"/>
          <p:cNvSpPr txBox="1">
            <a:spLocks noChangeArrowheads="1"/>
          </p:cNvSpPr>
          <p:nvPr/>
        </p:nvSpPr>
        <p:spPr bwMode="auto">
          <a:xfrm>
            <a:off x="1765300" y="6262688"/>
            <a:ext cx="5589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The Emergence of Humankind (4</a:t>
            </a:r>
            <a:r>
              <a:rPr lang="en-US" sz="1200" i="1" baseline="30000">
                <a:solidFill>
                  <a:schemeClr val="tx2"/>
                </a:solidFill>
              </a:rPr>
              <a:t>th</a:t>
            </a:r>
            <a:r>
              <a:rPr lang="en-US" sz="1200" i="1">
                <a:solidFill>
                  <a:schemeClr val="tx2"/>
                </a:solidFill>
              </a:rPr>
              <a:t> ed)</a:t>
            </a:r>
            <a:r>
              <a:rPr lang="en-US" sz="1200">
                <a:solidFill>
                  <a:schemeClr val="tx2"/>
                </a:solidFill>
              </a:rPr>
              <a:t>. (Harper &amp; Row, 1985), p. 165</a:t>
            </a:r>
          </a:p>
        </p:txBody>
      </p:sp>
      <p:sp>
        <p:nvSpPr>
          <p:cNvPr id="232451" name="Text Box 2051"/>
          <p:cNvSpPr txBox="1">
            <a:spLocks noChangeArrowheads="1"/>
          </p:cNvSpPr>
          <p:nvPr/>
        </p:nvSpPr>
        <p:spPr bwMode="auto">
          <a:xfrm>
            <a:off x="1317625" y="5851525"/>
            <a:ext cx="6502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Combe Grenal, Dordogne Valley, SW France.</a:t>
            </a:r>
          </a:p>
        </p:txBody>
      </p:sp>
      <p:pic>
        <p:nvPicPr>
          <p:cNvPr id="232452" name="Picture 2053" descr="Combe_Grena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438" y="0"/>
            <a:ext cx="77089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595313" y="6283325"/>
            <a:ext cx="80010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Time and Stratigraphy in the Evoluton of Man. </a:t>
            </a:r>
            <a:r>
              <a:rPr lang="en-US" sz="1200">
                <a:solidFill>
                  <a:schemeClr val="tx2"/>
                </a:solidFill>
              </a:rPr>
              <a:t>(National Research Council, 1967), p. 32</a:t>
            </a:r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1184275" y="5776913"/>
            <a:ext cx="71040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Stratigraphy of Beds I – IV, Olduvai Main Gorge.</a:t>
            </a:r>
          </a:p>
        </p:txBody>
      </p:sp>
      <p:pic>
        <p:nvPicPr>
          <p:cNvPr id="234500" name="Picture 4" descr="Olduvai_Gorge_diagra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-11113"/>
            <a:ext cx="7494588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1600200" y="6248400"/>
            <a:ext cx="590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tx2"/>
                </a:solidFill>
              </a:rPr>
              <a:t>Hoebel,</a:t>
            </a:r>
            <a:r>
              <a:rPr lang="en-US" sz="1200" i="1">
                <a:solidFill>
                  <a:schemeClr val="tx2"/>
                </a:solidFill>
              </a:rPr>
              <a:t> Anthropology: The Study of Man and Archaeology, 4</a:t>
            </a:r>
            <a:r>
              <a:rPr lang="en-US" sz="1200" i="1" baseline="30000">
                <a:solidFill>
                  <a:schemeClr val="tx2"/>
                </a:solidFill>
              </a:rPr>
              <a:t>th</a:t>
            </a:r>
            <a:r>
              <a:rPr lang="en-US" sz="1200" i="1">
                <a:solidFill>
                  <a:schemeClr val="tx2"/>
                </a:solidFill>
              </a:rPr>
              <a:t> ed</a:t>
            </a:r>
            <a:r>
              <a:rPr lang="en-US" sz="1200">
                <a:solidFill>
                  <a:schemeClr val="tx2"/>
                </a:solidFill>
              </a:rPr>
              <a:t>., p. 153</a:t>
            </a:r>
          </a:p>
        </p:txBody>
      </p:sp>
      <p:pic>
        <p:nvPicPr>
          <p:cNvPr id="236547" name="Picture 4" descr="Olduvai_Hoebel_diagra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200025"/>
            <a:ext cx="50212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8" name="Text Box 3"/>
          <p:cNvSpPr txBox="1">
            <a:spLocks noChangeArrowheads="1"/>
          </p:cNvSpPr>
          <p:nvPr/>
        </p:nvSpPr>
        <p:spPr bwMode="auto">
          <a:xfrm>
            <a:off x="2851150" y="5680075"/>
            <a:ext cx="33924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0000"/>
                </a:solidFill>
              </a:rPr>
              <a:t>Olduvai Gorge, Kenya.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Field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2052638"/>
            <a:ext cx="7315200" cy="3538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Paleoanthropologists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Geologists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Surveyors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Draftspeople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rgbClr val="003300"/>
                </a:solidFill>
              </a:rPr>
              <a:t>Photographers</a:t>
            </a:r>
            <a:endParaRPr kumimoji="1" lang="en-US" sz="3200" b="1" dirty="0">
              <a:solidFill>
                <a:srgbClr val="003300"/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3" descr="10_17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28600"/>
            <a:ext cx="4114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3"/>
          <p:cNvSpPr txBox="1">
            <a:spLocks noChangeArrowheads="1"/>
          </p:cNvSpPr>
          <p:nvPr/>
        </p:nvSpPr>
        <p:spPr bwMode="auto">
          <a:xfrm>
            <a:off x="900113" y="5491163"/>
            <a:ext cx="73152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>
                <a:solidFill>
                  <a:schemeClr val="tx2"/>
                </a:solidFill>
              </a:rPr>
              <a:t>Satellite photo, northern Tanzania, near Olduvai Gorge. The mountainous regions are part of the escarpment of the Rift Valley.  A lake has formed inside a volcanic crater.</a:t>
            </a:r>
          </a:p>
        </p:txBody>
      </p:sp>
      <p:pic>
        <p:nvPicPr>
          <p:cNvPr id="2426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3" y="438150"/>
            <a:ext cx="7772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2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179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1747838" y="6248400"/>
            <a:ext cx="5629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>
                <a:solidFill>
                  <a:schemeClr val="tx2"/>
                </a:solidFill>
              </a:rPr>
              <a:t>th</a:t>
            </a:r>
            <a:r>
              <a:rPr lang="en-US" sz="1200" i="1">
                <a:solidFill>
                  <a:schemeClr val="tx2"/>
                </a:solidFill>
              </a:rPr>
              <a:t> ed</a:t>
            </a:r>
            <a:r>
              <a:rPr lang="en-US" sz="1200">
                <a:solidFill>
                  <a:schemeClr val="tx2"/>
                </a:solidFill>
              </a:rPr>
              <a:t>., p. 365</a:t>
            </a:r>
          </a:p>
        </p:txBody>
      </p:sp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1063625" y="5837238"/>
            <a:ext cx="700405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chemeClr val="tx2"/>
                </a:solidFill>
              </a:rPr>
              <a:t>Photographing a newly excavated unit of a large structure.</a:t>
            </a:r>
          </a:p>
        </p:txBody>
      </p:sp>
      <p:pic>
        <p:nvPicPr>
          <p:cNvPr id="24474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55638"/>
            <a:ext cx="77724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Field</a:t>
            </a:r>
          </a:p>
        </p:txBody>
      </p:sp>
      <p:sp>
        <p:nvSpPr>
          <p:cNvPr id="246787" name="Text Box 4"/>
          <p:cNvSpPr txBox="1">
            <a:spLocks noChangeArrowheads="1"/>
          </p:cNvSpPr>
          <p:nvPr/>
        </p:nvSpPr>
        <p:spPr bwMode="auto">
          <a:xfrm>
            <a:off x="914400" y="2286000"/>
            <a:ext cx="73152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/>
              <a:t>site feature</a:t>
            </a:r>
            <a:endParaRPr lang="en-US" sz="4000" b="1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349625"/>
            <a:ext cx="73152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 algn="ctr" eaLnBrk="0" hangingPunct="0">
              <a:spcBef>
                <a:spcPct val="20000"/>
              </a:spcBef>
              <a:buClr>
                <a:schemeClr val="hlink"/>
              </a:buClr>
              <a:tabLst>
                <a:tab pos="231775" algn="l"/>
              </a:tabLst>
            </a:pPr>
            <a:r>
              <a:rPr kumimoji="1" lang="en-US" sz="2800" b="1"/>
              <a:t>a feature in an archaeological site that you can not bring back</a:t>
            </a:r>
          </a:p>
          <a:p>
            <a:pPr marL="231775" indent="-231775" algn="ctr" eaLnBrk="0" hangingPunct="0">
              <a:spcBef>
                <a:spcPct val="20000"/>
              </a:spcBef>
              <a:buClr>
                <a:schemeClr val="hlink"/>
              </a:buClr>
              <a:tabLst>
                <a:tab pos="231775" algn="l"/>
              </a:tabLst>
            </a:pPr>
            <a:r>
              <a:rPr kumimoji="1" lang="en-US" sz="2800" b="1"/>
              <a:t>to the lab</a:t>
            </a:r>
          </a:p>
          <a:p>
            <a:pPr marL="231775" indent="-231775" eaLnBrk="0" hangingPunct="0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Font typeface="Arial" charset="0"/>
              <a:buChar char="•"/>
              <a:tabLst>
                <a:tab pos="231775" algn="l"/>
              </a:tabLst>
            </a:pPr>
            <a:r>
              <a:rPr kumimoji="1" lang="en-US" sz="2400" b="1"/>
              <a:t>For example, a cave, a river, a house wall, a well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0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46213"/>
            <a:ext cx="68580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5" name="Text Box 2052"/>
          <p:cNvSpPr txBox="1">
            <a:spLocks noChangeArrowheads="1"/>
          </p:cNvSpPr>
          <p:nvPr/>
        </p:nvSpPr>
        <p:spPr bwMode="auto">
          <a:xfrm>
            <a:off x="76200" y="6215063"/>
            <a:ext cx="9144000" cy="5667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chemeClr val="tx2"/>
                </a:solidFill>
              </a:rPr>
              <a:t>In the Lab</a:t>
            </a:r>
          </a:p>
        </p:txBody>
      </p:sp>
      <p:sp>
        <p:nvSpPr>
          <p:cNvPr id="248836" name="Text Box 2053"/>
          <p:cNvSpPr txBox="1">
            <a:spLocks noChangeArrowheads="1"/>
          </p:cNvSpPr>
          <p:nvPr/>
        </p:nvSpPr>
        <p:spPr bwMode="auto">
          <a:xfrm>
            <a:off x="2817813" y="228600"/>
            <a:ext cx="346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2000">
                <a:solidFill>
                  <a:schemeClr val="tx2"/>
                </a:solidFill>
              </a:rPr>
              <a:t>Continue on to </a:t>
            </a:r>
            <a:r>
              <a:rPr kumimoji="1" lang="en-US" sz="2000">
                <a:solidFill>
                  <a:schemeClr val="tx2"/>
                </a:solidFill>
                <a:hlinkClick r:id="rId4"/>
              </a:rPr>
              <a:t>Set # 10B</a:t>
            </a:r>
            <a:endParaRPr kumimoji="1" lang="en-US" sz="2000">
              <a:solidFill>
                <a:schemeClr val="tx2"/>
              </a:solidFill>
              <a:hlinkClick r:id="" action="ppaction://hlinkshowjump?jump=nextslide"/>
            </a:endParaRPr>
          </a:p>
        </p:txBody>
      </p:sp>
      <p:sp>
        <p:nvSpPr>
          <p:cNvPr id="248837" name="Text Box 2054"/>
          <p:cNvSpPr txBox="1">
            <a:spLocks noChangeArrowheads="1"/>
          </p:cNvSpPr>
          <p:nvPr/>
        </p:nvSpPr>
        <p:spPr bwMode="auto">
          <a:xfrm>
            <a:off x="838200" y="7620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2400" b="1">
                <a:solidFill>
                  <a:schemeClr val="tx2"/>
                </a:solidFill>
              </a:rPr>
              <a:t>Special Skills Used to Study Early Humans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Field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2052638"/>
            <a:ext cx="7315200" cy="3538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r>
              <a:rPr kumimoji="1" lang="en-US" sz="3200" b="1" kern="0" dirty="0">
                <a:latin typeface="+mn-lt"/>
              </a:rPr>
              <a:t>Paleoanthropologists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r>
              <a:rPr kumimoji="1" lang="en-US" sz="3200" b="1" kern="0" dirty="0">
                <a:latin typeface="+mn-lt"/>
              </a:rPr>
              <a:t>Geologists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kumimoji="1" lang="en-US" sz="3200" b="1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r>
              <a:rPr kumimoji="1" lang="en-US" sz="3200" b="1" kern="0" dirty="0">
                <a:latin typeface="+mn-lt"/>
              </a:rPr>
              <a:t>Surveyors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r>
              <a:rPr kumimoji="1" lang="en-US" sz="3200" b="1" kern="0" dirty="0" err="1">
                <a:latin typeface="+mn-lt"/>
              </a:rPr>
              <a:t>Draftspeople</a:t>
            </a:r>
            <a:endParaRPr kumimoji="1" lang="en-US" sz="3200" b="1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r>
              <a:rPr kumimoji="1" lang="en-US" sz="3200" b="1" dirty="0"/>
              <a:t>Photographers</a:t>
            </a:r>
            <a:endParaRPr kumimoji="1" lang="en-US" sz="3200" b="1" kern="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Field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2052638"/>
            <a:ext cx="7315200" cy="3538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rgbClr val="003300"/>
                </a:solidFill>
                <a:latin typeface="Verdana"/>
              </a:rPr>
              <a:t>Paleoanthropologists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Geologists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Surveyors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Draftspeople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</a:rPr>
              <a:t>Photographers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Field</a:t>
            </a:r>
          </a:p>
        </p:txBody>
      </p:sp>
      <p:sp>
        <p:nvSpPr>
          <p:cNvPr id="160771" name="Rectangle 3"/>
          <p:cNvSpPr txBox="1">
            <a:spLocks noChangeArrowheads="1"/>
          </p:cNvSpPr>
          <p:nvPr/>
        </p:nvSpPr>
        <p:spPr bwMode="auto">
          <a:xfrm>
            <a:off x="914400" y="2052638"/>
            <a:ext cx="731520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</a:pPr>
            <a:r>
              <a:rPr kumimoji="1" lang="en-US" sz="3200" b="1">
                <a:solidFill>
                  <a:srgbClr val="003300"/>
                </a:solidFill>
              </a:rPr>
              <a:t>Paleoanthropologists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3200" b="1">
                <a:solidFill>
                  <a:schemeClr val="tx2"/>
                </a:solidFill>
              </a:rPr>
              <a:t>Geologists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  <a:buFontTx/>
              <a:buChar char="•"/>
            </a:pPr>
            <a:endParaRPr kumimoji="1" lang="en-US" sz="3200" b="1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3200" b="1">
                <a:solidFill>
                  <a:schemeClr val="tx2"/>
                </a:solidFill>
              </a:rPr>
              <a:t>Surveyors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3200" b="1">
                <a:solidFill>
                  <a:schemeClr val="tx2"/>
                </a:solidFill>
              </a:rPr>
              <a:t>Draftspeople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3200" b="1">
                <a:solidFill>
                  <a:schemeClr val="tx2"/>
                </a:solidFill>
              </a:rPr>
              <a:t>Photographers</a:t>
            </a: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296988" y="2886075"/>
            <a:ext cx="6599237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/>
              <a:t>do paleoanthropology, </a:t>
            </a:r>
          </a:p>
          <a:p>
            <a:pPr algn="ctr">
              <a:lnSpc>
                <a:spcPct val="130000"/>
              </a:lnSpc>
            </a:pPr>
            <a:r>
              <a:rPr lang="en-US" sz="2800" b="1"/>
              <a:t>which is the interdisciplinary approach to the study of earlier hominins </a:t>
            </a:r>
          </a:p>
          <a:p>
            <a:pPr algn="ctr">
              <a:lnSpc>
                <a:spcPct val="130000"/>
              </a:lnSpc>
            </a:pPr>
            <a:endParaRPr lang="en-US" sz="1200" b="1"/>
          </a:p>
          <a:p>
            <a:pPr>
              <a:lnSpc>
                <a:spcPct val="130000"/>
              </a:lnSpc>
            </a:pPr>
            <a:r>
              <a:rPr lang="en-US" sz="2000" b="1"/>
              <a:t>– their chronology, physical structure, archaeological remains, habitats, etc.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3" descr="10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8100" y="0"/>
            <a:ext cx="39862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5"/>
          <p:cNvSpPr txBox="1">
            <a:spLocks noChangeArrowheads="1"/>
          </p:cNvSpPr>
          <p:nvPr/>
        </p:nvSpPr>
        <p:spPr bwMode="auto">
          <a:xfrm>
            <a:off x="609600" y="5591175"/>
            <a:ext cx="792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tx2"/>
                </a:solidFill>
              </a:rPr>
              <a:t>Paleoanthropologist Ronald Clark exams 2-my-old skeleton</a:t>
            </a:r>
          </a:p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tx2"/>
                </a:solidFill>
              </a:rPr>
              <a:t>Sterkfontein Cave, South Africa</a:t>
            </a:r>
          </a:p>
        </p:txBody>
      </p:sp>
      <p:sp>
        <p:nvSpPr>
          <p:cNvPr id="164867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223.</a:t>
            </a:r>
          </a:p>
        </p:txBody>
      </p:sp>
      <p:pic>
        <p:nvPicPr>
          <p:cNvPr id="164868" name="Picture 3" descr="09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1000"/>
            <a:ext cx="77724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Designs\MEADOW.POT</Template>
  <TotalTime>4008</TotalTime>
  <Words>846</Words>
  <Application>Microsoft Office PowerPoint</Application>
  <PresentationFormat>On-screen Show (4:3)</PresentationFormat>
  <Paragraphs>201</Paragraphs>
  <Slides>49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Meadow</vt:lpstr>
      <vt:lpstr>Default Design</vt:lpstr>
      <vt:lpstr>2_Meadow</vt:lpstr>
      <vt:lpstr>4_Meadow</vt:lpstr>
      <vt:lpstr>white3</vt:lpstr>
      <vt:lpstr>6_Meadow</vt:lpstr>
      <vt:lpstr>8_Default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284</cp:revision>
  <dcterms:created xsi:type="dcterms:W3CDTF">2000-06-25T20:57:16Z</dcterms:created>
  <dcterms:modified xsi:type="dcterms:W3CDTF">2012-10-17T22:03:07Z</dcterms:modified>
</cp:coreProperties>
</file>