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896" r:id="rId8"/>
    <p:sldMasterId id="2147483908" r:id="rId9"/>
  </p:sldMasterIdLst>
  <p:notesMasterIdLst>
    <p:notesMasterId r:id="rId60"/>
  </p:notesMasterIdLst>
  <p:sldIdLst>
    <p:sldId id="716" r:id="rId10"/>
    <p:sldId id="717" r:id="rId11"/>
    <p:sldId id="689" r:id="rId12"/>
    <p:sldId id="691" r:id="rId13"/>
    <p:sldId id="700" r:id="rId14"/>
    <p:sldId id="685" r:id="rId15"/>
    <p:sldId id="492" r:id="rId16"/>
    <p:sldId id="707" r:id="rId17"/>
    <p:sldId id="708" r:id="rId18"/>
    <p:sldId id="709" r:id="rId19"/>
    <p:sldId id="701" r:id="rId20"/>
    <p:sldId id="686" r:id="rId21"/>
    <p:sldId id="657" r:id="rId22"/>
    <p:sldId id="702" r:id="rId23"/>
    <p:sldId id="687" r:id="rId24"/>
    <p:sldId id="720" r:id="rId25"/>
    <p:sldId id="721" r:id="rId26"/>
    <p:sldId id="663" r:id="rId27"/>
    <p:sldId id="664" r:id="rId28"/>
    <p:sldId id="665" r:id="rId29"/>
    <p:sldId id="666" r:id="rId30"/>
    <p:sldId id="722" r:id="rId31"/>
    <p:sldId id="667" r:id="rId32"/>
    <p:sldId id="668" r:id="rId33"/>
    <p:sldId id="670" r:id="rId34"/>
    <p:sldId id="669" r:id="rId35"/>
    <p:sldId id="703" r:id="rId36"/>
    <p:sldId id="688" r:id="rId37"/>
    <p:sldId id="493" r:id="rId38"/>
    <p:sldId id="711" r:id="rId39"/>
    <p:sldId id="494" r:id="rId40"/>
    <p:sldId id="625" r:id="rId41"/>
    <p:sldId id="496" r:id="rId42"/>
    <p:sldId id="497" r:id="rId43"/>
    <p:sldId id="712" r:id="rId44"/>
    <p:sldId id="713" r:id="rId45"/>
    <p:sldId id="704" r:id="rId46"/>
    <p:sldId id="622" r:id="rId47"/>
    <p:sldId id="677" r:id="rId48"/>
    <p:sldId id="678" r:id="rId49"/>
    <p:sldId id="679" r:id="rId50"/>
    <p:sldId id="508" r:id="rId51"/>
    <p:sldId id="680" r:id="rId52"/>
    <p:sldId id="623" r:id="rId53"/>
    <p:sldId id="624" r:id="rId54"/>
    <p:sldId id="511" r:id="rId55"/>
    <p:sldId id="512" r:id="rId56"/>
    <p:sldId id="705" r:id="rId57"/>
    <p:sldId id="600" r:id="rId58"/>
    <p:sldId id="64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101" autoAdjust="0"/>
    <p:restoredTop sz="94660"/>
  </p:normalViewPr>
  <p:slideViewPr>
    <p:cSldViewPr>
      <p:cViewPr>
        <p:scale>
          <a:sx n="66" d="100"/>
          <a:sy n="66" d="100"/>
        </p:scale>
        <p:origin x="-514" y="-398"/>
      </p:cViewPr>
      <p:guideLst>
        <p:guide orient="horz" pos="2112"/>
        <p:guide pos="29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9.xml"/><Relationship Id="rId13" Type="http://schemas.openxmlformats.org/officeDocument/2006/relationships/slide" Target="slides/slide39.xml"/><Relationship Id="rId18" Type="http://schemas.openxmlformats.org/officeDocument/2006/relationships/slide" Target="slides/slide47.xml"/><Relationship Id="rId3" Type="http://schemas.openxmlformats.org/officeDocument/2006/relationships/slide" Target="slides/slide18.xml"/><Relationship Id="rId7" Type="http://schemas.openxmlformats.org/officeDocument/2006/relationships/slide" Target="slides/slide24.xml"/><Relationship Id="rId12" Type="http://schemas.openxmlformats.org/officeDocument/2006/relationships/slide" Target="slides/slide34.xml"/><Relationship Id="rId17" Type="http://schemas.openxmlformats.org/officeDocument/2006/relationships/slide" Target="slides/slide46.xml"/><Relationship Id="rId2" Type="http://schemas.openxmlformats.org/officeDocument/2006/relationships/slide" Target="slides/slide13.xml"/><Relationship Id="rId16" Type="http://schemas.openxmlformats.org/officeDocument/2006/relationships/slide" Target="slides/slide45.xml"/><Relationship Id="rId1" Type="http://schemas.openxmlformats.org/officeDocument/2006/relationships/slide" Target="slides/slide7.xml"/><Relationship Id="rId6" Type="http://schemas.openxmlformats.org/officeDocument/2006/relationships/slide" Target="slides/slide23.xml"/><Relationship Id="rId11" Type="http://schemas.openxmlformats.org/officeDocument/2006/relationships/slide" Target="slides/slide33.xml"/><Relationship Id="rId5" Type="http://schemas.openxmlformats.org/officeDocument/2006/relationships/slide" Target="slides/slide22.xml"/><Relationship Id="rId15" Type="http://schemas.openxmlformats.org/officeDocument/2006/relationships/slide" Target="slides/slide44.xml"/><Relationship Id="rId10" Type="http://schemas.openxmlformats.org/officeDocument/2006/relationships/slide" Target="slides/slide32.xml"/><Relationship Id="rId4" Type="http://schemas.openxmlformats.org/officeDocument/2006/relationships/slide" Target="slides/slide21.xml"/><Relationship Id="rId9" Type="http://schemas.openxmlformats.org/officeDocument/2006/relationships/slide" Target="slides/slide31.xml"/><Relationship Id="rId14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D3C84A-E4C8-42CE-9B07-1C1D0BBD3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3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F3670-0D59-4199-A777-6F7253CD1A5E}" type="slidenum">
              <a:rPr lang="en-US" i="1" smtClean="0">
                <a:solidFill>
                  <a:srgbClr val="1F497D"/>
                </a:solidFill>
              </a:rPr>
              <a:pPr/>
              <a:t>11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92436-1EE2-4E8B-8E74-800360DD7D8E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5B459-44F0-4B11-89C5-8A743EEAC7D1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2F7C0-4FC4-48C4-AE08-4758CD3A747C}" type="slidenum">
              <a:rPr lang="en-US" i="1" smtClean="0">
                <a:solidFill>
                  <a:srgbClr val="1F497D"/>
                </a:solidFill>
              </a:rPr>
              <a:pPr/>
              <a:t>14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527E5E-1C09-4494-B5B5-6D69F78D8997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15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A8582-3CB5-4BFA-9B54-48D71F3C1610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A8582-3CB5-4BFA-9B54-48D71F3C1610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57CFE-0E95-43C7-A18A-5414AE27B169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6E1F1-CB8F-4B77-BE28-E77777A13110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DFC84-7308-44FC-B0B0-97CBC5C0A3F7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4941B-0ED5-45C0-A313-B3A57CF54925}" type="slidenum">
              <a:rPr lang="en-US" i="1" smtClean="0">
                <a:solidFill>
                  <a:srgbClr val="1F497D"/>
                </a:solidFill>
              </a:rPr>
              <a:pPr/>
              <a:t>3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0F829-CC40-47DB-BDDA-1D5815CBB22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0F829-CC40-47DB-BDDA-1D5815CBB220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2B227-4804-4882-867B-1697F186212F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F127E-550D-4D90-A3E6-6484BDC81A3E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C5725-5475-4ADB-BF38-F8BD7F2A45FA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D8930-53A7-43D0-8735-08DF9E0A0C77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8328D-1062-4145-A0A2-2D049EA3C50F}" type="slidenum">
              <a:rPr lang="en-US" i="1" smtClean="0">
                <a:solidFill>
                  <a:srgbClr val="1F497D"/>
                </a:solidFill>
              </a:rPr>
              <a:pPr/>
              <a:t>27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31F467-6A25-43E2-84BA-E7581FC84C2C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BDF1C-FA9F-4A5F-83AB-97A9D2016D3E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E8B43-7196-4F11-BDD3-C406FD1797C8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30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457EA-584B-4050-BF64-EC66FCBF6131}" type="slidenum">
              <a:rPr lang="en-US" i="1" smtClean="0">
                <a:solidFill>
                  <a:srgbClr val="1F497D"/>
                </a:solidFill>
              </a:rPr>
              <a:pPr/>
              <a:t>4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4CBE5-F9C9-4307-9C94-028026A44C0A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4B6973-AB3C-4469-BD4E-13C637BFC666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06D0B-F748-4B24-A2D4-8678B8C98CC2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CA134-A0C9-4552-A7D6-82D0F7904317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B7933-B3E2-48BF-9A7B-A0D26EA46712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35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D5863-87F2-47E7-B1ED-DFB39163DBEA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36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0BE27-3324-4A3F-915D-E5A51A856E22}" type="slidenum">
              <a:rPr lang="en-US" i="1" smtClean="0">
                <a:solidFill>
                  <a:srgbClr val="1F497D"/>
                </a:solidFill>
              </a:rPr>
              <a:pPr/>
              <a:t>37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960DC3-FEB6-4EEA-A3CF-81CD1C330469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34AAE7-2647-4862-A477-C4BB5BE5B54D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7BC19-5017-47E2-8495-DEA1E9B4F50B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00C91-8651-4643-A37F-C47A6EEC7ED3}" type="slidenum">
              <a:rPr lang="en-US" i="1" smtClean="0">
                <a:solidFill>
                  <a:srgbClr val="1F497D"/>
                </a:solidFill>
              </a:rPr>
              <a:pPr/>
              <a:t>5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33F62-BED8-466E-9F35-BB4B13BFD7B4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EB719-B57D-49C5-97B2-D5ABEE0264C6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ED085B-A1E3-4D32-9A02-B196948E2FEE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BD26B-3A8C-4D38-82F6-5F30D648103E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2F87E8-6475-4E81-A5EB-163064D4A243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136D9-F955-409B-B10C-2817F62EBFE4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A0F864-BB18-411A-8259-7085E713E20B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37246-857A-4C82-9879-5AD99D34A983}" type="slidenum">
              <a:rPr lang="en-US" i="1" smtClean="0">
                <a:solidFill>
                  <a:srgbClr val="1F497D"/>
                </a:solidFill>
              </a:rPr>
              <a:pPr/>
              <a:t>48</a:t>
            </a:fld>
            <a:endParaRPr lang="en-US" i="1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FDA731-2F69-4398-BC9C-E057681771F9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07DAE2-FD31-44C3-B65F-72A4B5960D84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7D134-EB90-4751-A280-16CFEF1F1025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C06C8-BF0D-4CC0-B3A1-CB2D2E61AD8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E3D8B-0BB8-4C17-95C8-C70C2DEEB29E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6089D-ED25-41AE-BB19-B579E5247A5D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9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106566-1F99-40D1-8FD2-79F8F4B078C1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95AE151-7FB9-456E-8A43-9D430B9A4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D4076-7C79-4D44-929B-E6A94A65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36CDF-D273-4724-9662-E0E912803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95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953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0C8CCC2-9734-45E1-836F-DF99000FF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F43CC-3BC8-4DFA-B0E6-C5889BFFB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68BB-C388-4CC2-BF9D-3A93CFCA9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1BDF-9B71-4478-B5FE-FE3AA5DFF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C8425-F12A-4F0C-97F5-5D0DE63B1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7461E-8CB8-49FE-BFF9-87C3910F0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805A-C208-42A0-9851-CA01B8934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A565A-59EC-4D2D-8CC5-1BE90FF03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3887D-D518-4FB7-BD0E-6D6A9D2AD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9AD9-62B9-4217-BAE2-FD1CCA056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79C-4816-4B85-8AB0-05503165C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3EBF-DE5F-4A39-AA66-9E19B6E6C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A307D-6F5E-4D82-A026-8AE91C080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EE5E-3F86-4EE4-88C5-BCDA2945C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EB1E-6DBB-462B-A99B-4A9ACB09B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2722-6FAA-45DD-8360-4C890E38A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F45C-84D8-4B6F-9422-F13A2D45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34E91-8C25-4692-8CF9-193784CFC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894B2-2FEB-4B9A-872F-D32BFFAB3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783C-CDCB-4723-8350-0786C324C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5B04E-F1DF-4881-BD26-04EA8CCB6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C2706-22FA-4B15-AF38-BAAA5124D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6E26C-1251-46A8-AA9C-81D435FEA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3F29F-F78E-4A40-A413-402CA3126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B85E0-892A-4F4F-8D88-237C08B62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3EF93-D509-4B8F-83CA-098FF34B3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40BF9-5A26-423D-9FAE-67ED4C257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CB3C9-9A09-4393-8C62-8A96CBCB2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719D0-CB4A-486C-BFDB-2CAF2A05D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C62-F985-4F98-96D6-0882A9E90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F499A-CC78-4479-B763-02310153E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A65FB-F8F5-44F8-8F64-CDC261F73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BCAE8-BF50-4134-BEA5-DBA0D5A12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2DD5D-4E21-4A44-A826-1F6655A3C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299C6-7BA5-48EA-8D48-F3655DBB7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A605-6E76-4ED3-BE85-C88E842CD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5771B-23AA-436A-B407-0D36A5E94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A438A-4276-4C1B-9642-5F2705903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DAF0B-E1A9-4644-A58C-EF7D28CEA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69532-78F0-4F89-BF62-ED58E5C90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16862-6AEE-4F16-A17E-71120637A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F338-013D-4257-B433-3FD981C6C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9BF47-F3B0-49B0-8E1D-0305A8FF1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387D4-5B08-4BE4-9570-402D06CA8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CC16-3EFF-418D-86E0-E6FCD39E9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5C86-12C2-4D06-B025-6F7289F4B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A0C03-CDAA-4687-A7C5-85FED0247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56C-BF23-4D64-A76D-3B5C39CBB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F68F4-61E5-4728-AE54-275712BF6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FABDA-4F5F-49A3-B730-B35788430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8ECB4-701E-404F-8610-30E70FA26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273FD-891C-47B9-8D20-A341E5A8C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66C95-5F69-4083-8BF2-F920740C4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E8E5-5C11-445F-A1D2-C206254CA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2DA3B-4660-43AE-8300-55C026F16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3C901-DA13-4FE5-89D2-F80461786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10090-61EB-4841-BA27-EA2C4087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175C3-0359-4835-B9AE-33601E8C8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E962A-5967-4DB5-A69B-5EDF026F7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B369C-0DF8-416D-8545-E232C02D7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i="1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00D460A-1172-4C3C-B7E3-7F5196088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87F2D-E773-4D91-A18E-511041289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4BA9D-34E8-4771-A1F8-C7CEC0744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3F25-7AAF-48DA-A607-5CBB89A7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4138-BAB9-4B19-84B4-266AF64C1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C255-D83A-4498-ABA8-82041FFC1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8266C-F365-473F-AB38-EA6E08A7B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00FD6-4EB4-4288-A19A-0D739C040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A302-A533-4701-AAA5-E3D86213C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A340E-E773-44E3-AA0D-22499635D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093C8-A817-4860-B0F3-EFF705CEB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78340-14F3-4D01-8ECD-195A731BB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8498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475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0DC64-B268-4AD4-B4C9-CF38F8473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948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0795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4937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9424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2320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7573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9118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9894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0931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C3DCD-E867-48EC-8F03-15F364B19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7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BBD34-36C8-45AF-888B-622BC6DF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EBD1-8C35-4614-B4A6-0A8FF4F7B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02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C750A-960E-4354-88D6-3F7729F27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94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DDF7-82EC-451A-9A29-02D2C2931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46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F29D-2E98-4552-BD3E-724996632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876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AE872-3EDB-42B3-8F9D-FF0F1A11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758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7076-1973-4CDD-8B5E-72A28D4DD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077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1BF4-2283-4ADB-9CFC-0E5E6D30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036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041C-7355-4D8D-ACC4-69EB2F0C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959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41B1-3DA6-4ABC-8DB2-E5A79292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671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F048-9BFE-4DF2-9C74-A1198644C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9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52E681C1-F6F3-4E98-8ECF-96CBF012D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7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7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7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7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7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42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42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658DFAC6-1A34-484B-8B69-43EE08FFF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CA16750-9694-4CFD-B8BF-20850DA4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6009709-576F-43AE-9FA4-929DB4083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32D235D-1B9B-4AEF-B6E5-E455501A9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63BCE9D-33AB-4AB8-85CE-8AA2B6DDC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E2A27B9-2818-4633-BB2E-7ABF00E35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AC5C797-9742-4F73-97AB-885EF48ED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ynet.com/esa/geotime/radate/radate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s.msnbc.com/news/815077.asp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imelibrary.com/forensics/art/5.htm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ensicartist.com/tennesseecase/campbellco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.umn.edu/cla/faculty/troufs/anth1602/PowerPoint/pcpp-10/pc-10C-In_the_Field_and_Lab.ppt" TargetMode="Externa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2647950"/>
            <a:ext cx="74676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Class Slides Set</a:t>
            </a:r>
            <a:r>
              <a:rPr kumimoji="1" lang="en-US" sz="14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10A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Special Skills Used to Study Early Humans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4191000"/>
            <a:ext cx="617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. . . or how to make sense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out of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Ch. 8 of the text . . .</a:t>
            </a:r>
          </a:p>
        </p:txBody>
      </p:sp>
    </p:spTree>
    <p:extLst>
      <p:ext uri="{BB962C8B-B14F-4D97-AF65-F5344CB8AC3E}">
        <p14:creationId xmlns:p14="http://schemas.microsoft.com/office/powerpoint/2010/main" val="913877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275.</a:t>
            </a:r>
          </a:p>
        </p:txBody>
      </p:sp>
      <p:sp>
        <p:nvSpPr>
          <p:cNvPr id="154627" name="Text Box 4"/>
          <p:cNvSpPr txBox="1">
            <a:spLocks noChangeArrowheads="1"/>
          </p:cNvSpPr>
          <p:nvPr/>
        </p:nvSpPr>
        <p:spPr bwMode="auto">
          <a:xfrm>
            <a:off x="935038" y="5638800"/>
            <a:ext cx="728027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Mousterian Levallois point (left), a perforator, a side scraper.</a:t>
            </a:r>
          </a:p>
        </p:txBody>
      </p:sp>
      <p:pic>
        <p:nvPicPr>
          <p:cNvPr id="154628" name="Picture 3" descr="11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50938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Petrologists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rgbClr val="000000"/>
                </a:solidFill>
                <a:latin typeface="Verdana"/>
              </a:rPr>
              <a:t>Pedologists</a:t>
            </a: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rgbClr val="000000"/>
                </a:solidFill>
                <a:latin typeface="Verdana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Palynologists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(pollen analysis)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178.</a:t>
            </a:r>
          </a:p>
        </p:txBody>
      </p:sp>
      <p:pic>
        <p:nvPicPr>
          <p:cNvPr id="158723" name="Picture 5" descr="08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7724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6100" y="5910263"/>
            <a:ext cx="55610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sp>
        <p:nvSpPr>
          <p:cNvPr id="158725" name="AutoShape 5"/>
          <p:cNvSpPr>
            <a:spLocks noChangeArrowheads="1"/>
          </p:cNvSpPr>
          <p:nvPr/>
        </p:nvSpPr>
        <p:spPr bwMode="auto">
          <a:xfrm rot="10800000">
            <a:off x="2300288" y="3716338"/>
            <a:ext cx="976312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10_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28600"/>
            <a:ext cx="422751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Petrologists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Pedologists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rgbClr val="000000"/>
                </a:solidFill>
                <a:latin typeface="Verdana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Palynologists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(pollen analysis)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178.</a:t>
            </a:r>
          </a:p>
        </p:txBody>
      </p:sp>
      <p:pic>
        <p:nvPicPr>
          <p:cNvPr id="164867" name="Picture 5" descr="08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7724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6100" y="5910263"/>
            <a:ext cx="55610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sp>
        <p:nvSpPr>
          <p:cNvPr id="164869" name="AutoShape 5"/>
          <p:cNvSpPr>
            <a:spLocks noChangeArrowheads="1"/>
          </p:cNvSpPr>
          <p:nvPr/>
        </p:nvSpPr>
        <p:spPr bwMode="auto">
          <a:xfrm rot="10800000">
            <a:off x="1995488" y="4376738"/>
            <a:ext cx="976312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870" name="AutoShape 5"/>
          <p:cNvSpPr>
            <a:spLocks noChangeArrowheads="1"/>
          </p:cNvSpPr>
          <p:nvPr/>
        </p:nvSpPr>
        <p:spPr bwMode="auto">
          <a:xfrm rot="10800000">
            <a:off x="1995488" y="4710113"/>
            <a:ext cx="976312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35734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670872" y="5986559"/>
            <a:ext cx="3762568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A Summary of Dating Methods.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895174" y="6221186"/>
            <a:ext cx="3325077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</a:rPr>
              <a:t>184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8405284">
            <a:off x="5938272" y="5523554"/>
            <a:ext cx="1927225" cy="409575"/>
          </a:xfrm>
          <a:prstGeom prst="rightArrow">
            <a:avLst>
              <a:gd name="adj1" fmla="val 50000"/>
              <a:gd name="adj2" fmla="val 99184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57375" y="2986088"/>
            <a:ext cx="5429250" cy="1219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10000"/>
              </a:lnSpc>
            </a:pPr>
            <a:endParaRPr lang="en-US" sz="2400" b="1">
              <a:solidFill>
                <a:srgbClr val="FFFFFF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400" b="1">
                <a:solidFill>
                  <a:srgbClr val="FFFFFF"/>
                </a:solidFill>
              </a:rPr>
              <a:t>chronometric dating methods</a:t>
            </a:r>
          </a:p>
          <a:p>
            <a:pPr algn="ctr">
              <a:lnSpc>
                <a:spcPct val="110000"/>
              </a:lnSpc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8" name="Rounded Rectangle 12"/>
          <p:cNvSpPr>
            <a:spLocks noChangeArrowheads="1"/>
          </p:cNvSpPr>
          <p:nvPr/>
        </p:nvSpPr>
        <p:spPr bwMode="auto">
          <a:xfrm>
            <a:off x="217025" y="193875"/>
            <a:ext cx="5410200" cy="332312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93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35734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670872" y="5986559"/>
            <a:ext cx="3762568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A Summary of Dating Methods.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895174" y="6221186"/>
            <a:ext cx="3325077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</a:rPr>
              <a:t>184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12"/>
          <p:cNvSpPr>
            <a:spLocks noChangeArrowheads="1"/>
          </p:cNvSpPr>
          <p:nvPr/>
        </p:nvSpPr>
        <p:spPr bwMode="auto">
          <a:xfrm>
            <a:off x="99350" y="2704113"/>
            <a:ext cx="1447800" cy="332312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ounded Rectangle 12"/>
          <p:cNvSpPr>
            <a:spLocks noChangeArrowheads="1"/>
          </p:cNvSpPr>
          <p:nvPr/>
        </p:nvSpPr>
        <p:spPr bwMode="auto">
          <a:xfrm>
            <a:off x="99350" y="445625"/>
            <a:ext cx="1577050" cy="332312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31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10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1588" y="228600"/>
            <a:ext cx="40592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44513"/>
            <a:ext cx="7772400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194.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1463675" y="5867400"/>
            <a:ext cx="64214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Technician in a modern radiocarbon dating laboratory.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40000"/>
              </a:lnSpc>
              <a:defRPr/>
            </a:pPr>
            <a:endParaRPr kumimoji="1" lang="en-US" sz="3200" b="1" i="1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kumimoji="1" lang="en-US" sz="3200" b="1" i="1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26" y="0"/>
            <a:ext cx="5253547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62200" y="4867870"/>
            <a:ext cx="44159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kumimoji="1"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the </a:t>
            </a:r>
            <a:r>
              <a:rPr kumimoji="1" 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</a:t>
            </a:r>
            <a:endParaRPr kumimoji="1"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091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763713" y="6245225"/>
            <a:ext cx="5627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286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1219200" y="5900738"/>
            <a:ext cx="6673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Geochemists at The Berkeley Geochronology Laboratory.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3413" y="119063"/>
            <a:ext cx="5321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1" y="76200"/>
            <a:ext cx="4498857" cy="636880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43417" y="6477000"/>
            <a:ext cx="3381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199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47688"/>
            <a:ext cx="77724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57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10_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2417763"/>
            <a:ext cx="777240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1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508250"/>
            <a:ext cx="77724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685800" y="6419850"/>
            <a:ext cx="8001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baseline="30000">
                <a:solidFill>
                  <a:schemeClr val="tx2"/>
                </a:solidFill>
              </a:rPr>
              <a:t>Time and Stratigraphy in the Evoluton of Man.</a:t>
            </a:r>
            <a:r>
              <a:rPr lang="en-US" sz="2000" i="1">
                <a:solidFill>
                  <a:schemeClr val="tx2"/>
                </a:solidFill>
              </a:rPr>
              <a:t> </a:t>
            </a:r>
            <a:r>
              <a:rPr lang="en-US" sz="2000" baseline="30000">
                <a:solidFill>
                  <a:schemeClr val="tx2"/>
                </a:solidFill>
              </a:rPr>
              <a:t>(National Research Council, 1967), p. 46</a:t>
            </a:r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181251" name="Picture 4" descr="Pleistocene_dat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5725"/>
            <a:ext cx="822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Rectangle 6"/>
          <p:cNvSpPr>
            <a:spLocks noChangeArrowheads="1"/>
          </p:cNvSpPr>
          <p:nvPr/>
        </p:nvSpPr>
        <p:spPr bwMode="auto">
          <a:xfrm>
            <a:off x="590550" y="1327150"/>
            <a:ext cx="7867650" cy="4953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81253" name="Text Box 3"/>
          <p:cNvSpPr txBox="1">
            <a:spLocks noChangeArrowheads="1"/>
          </p:cNvSpPr>
          <p:nvPr/>
        </p:nvSpPr>
        <p:spPr bwMode="auto">
          <a:xfrm>
            <a:off x="1219200" y="5791200"/>
            <a:ext cx="67230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Summary of Pleistocene Age-Dating Methods.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939925" y="6276975"/>
            <a:ext cx="52705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People of the Earth (10th ed)</a:t>
            </a:r>
            <a:r>
              <a:rPr lang="en-US" sz="1200">
                <a:solidFill>
                  <a:schemeClr val="tx2"/>
                </a:solidFill>
              </a:rPr>
              <a:t>. (Prentice-Hall, 2001), p. XXI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2057400" y="5775325"/>
            <a:ext cx="49863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Calibration of Radiocarbon Dates.</a:t>
            </a:r>
          </a:p>
        </p:txBody>
      </p:sp>
      <p:pic>
        <p:nvPicPr>
          <p:cNvPr id="183300" name="Picture 4" descr="radiocarbon_correla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95250"/>
            <a:ext cx="6557963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Petrologists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Pedologists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000000"/>
              </a:solidFill>
              <a:latin typeface="Verdana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rgbClr val="000000"/>
                </a:solidFill>
                <a:latin typeface="Verdana"/>
              </a:rPr>
              <a:t>Palynologists</a:t>
            </a: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rgbClr val="000000"/>
                </a:solidFill>
                <a:latin typeface="Verdana"/>
              </a:rPr>
              <a:t>(pollen analysis)</a:t>
            </a:r>
            <a:endParaRPr kumimoji="1" lang="en-US" sz="3200" b="1" dirty="0">
              <a:solidFill>
                <a:srgbClr val="000000"/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000000"/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178.</a:t>
            </a:r>
          </a:p>
        </p:txBody>
      </p:sp>
      <p:pic>
        <p:nvPicPr>
          <p:cNvPr id="187395" name="Picture 5" descr="08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7724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6100" y="5910263"/>
            <a:ext cx="55610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sp>
        <p:nvSpPr>
          <p:cNvPr id="187397" name="AutoShape 5"/>
          <p:cNvSpPr>
            <a:spLocks noChangeArrowheads="1"/>
          </p:cNvSpPr>
          <p:nvPr/>
        </p:nvSpPr>
        <p:spPr bwMode="auto">
          <a:xfrm rot="10800000">
            <a:off x="5729288" y="3719513"/>
            <a:ext cx="976312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 descr="10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6813" y="228600"/>
            <a:ext cx="42703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Special Skills Used to Study Early Humans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986088"/>
            <a:ext cx="7315200" cy="2455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 typeface="Wingdings" pitchFamily="2" charset="2"/>
              <a:buChar char="ü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In the Field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003300"/>
              </a:solidFill>
              <a:latin typeface="Verdana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 typeface="Wingdings" pitchFamily="2" charset="2"/>
              <a:buChar char="ü"/>
              <a:defRPr/>
            </a:pPr>
            <a:r>
              <a:rPr kumimoji="1" lang="en-US" sz="3200" b="1" dirty="0">
                <a:solidFill>
                  <a:srgbClr val="003300"/>
                </a:solidFill>
                <a:latin typeface="Verdana"/>
              </a:rPr>
              <a:t>In the Laboratory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808000"/>
              </a:buClr>
              <a:buFontTx/>
              <a:buChar char="•"/>
              <a:defRPr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In the Field and Laboratory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351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1491" name="Picture 4" descr="14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8" y="123825"/>
            <a:ext cx="71262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1771650" y="5899150"/>
            <a:ext cx="552926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Pollen grains from common flowering plants.</a:t>
            </a:r>
          </a:p>
        </p:txBody>
      </p:sp>
      <p:sp>
        <p:nvSpPr>
          <p:cNvPr id="191493" name="Text Box 4"/>
          <p:cNvSpPr txBox="1">
            <a:spLocks noChangeArrowheads="1"/>
          </p:cNvSpPr>
          <p:nvPr/>
        </p:nvSpPr>
        <p:spPr bwMode="auto">
          <a:xfrm>
            <a:off x="766763" y="5029200"/>
            <a:ext cx="26622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C000"/>
                </a:solidFill>
              </a:rPr>
              <a:t>75 micrometers (µm)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C000"/>
                </a:solidFill>
              </a:rPr>
              <a:t>3/1000 in.</a:t>
            </a:r>
          </a:p>
        </p:txBody>
      </p:sp>
      <p:sp>
        <p:nvSpPr>
          <p:cNvPr id="191494" name="AutoShape 5"/>
          <p:cNvSpPr>
            <a:spLocks noChangeArrowheads="1"/>
          </p:cNvSpPr>
          <p:nvPr/>
        </p:nvSpPr>
        <p:spPr bwMode="auto">
          <a:xfrm rot="5400000">
            <a:off x="1212056" y="3483769"/>
            <a:ext cx="976313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3" descr="10_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450" y="228600"/>
            <a:ext cx="55689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AutoShape 4"/>
          <p:cNvSpPr>
            <a:spLocks noChangeArrowheads="1"/>
          </p:cNvSpPr>
          <p:nvPr/>
        </p:nvSpPr>
        <p:spPr bwMode="auto">
          <a:xfrm>
            <a:off x="7086600" y="5105400"/>
            <a:ext cx="1981200" cy="609600"/>
          </a:xfrm>
          <a:prstGeom prst="leftArrow">
            <a:avLst>
              <a:gd name="adj1" fmla="val 50000"/>
              <a:gd name="adj2" fmla="val 8125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52663" y="4800600"/>
            <a:ext cx="3233737" cy="1219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10000"/>
              </a:lnSpc>
            </a:pPr>
            <a:endParaRPr lang="en-US" sz="2400" b="1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400" b="1">
                <a:solidFill>
                  <a:schemeClr val="tx2"/>
                </a:solidFill>
              </a:rPr>
              <a:t>ragweed pollen</a:t>
            </a:r>
          </a:p>
          <a:p>
            <a:pPr algn="ctr">
              <a:lnSpc>
                <a:spcPct val="110000"/>
              </a:lnSpc>
            </a:pPr>
            <a:endParaRPr lang="en-US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10_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45926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3" descr="ragwe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0" y="2286000"/>
            <a:ext cx="54102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 descr="10_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82296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027" descr="10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6638" y="228600"/>
            <a:ext cx="44751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2846282" y="6276975"/>
            <a:ext cx="3422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351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7635" name="Picture 3" descr="14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713" y="13493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2259013" y="5899150"/>
            <a:ext cx="45847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Squash (</a:t>
            </a:r>
            <a:r>
              <a:rPr lang="en-US" sz="1600" b="1" i="1">
                <a:solidFill>
                  <a:srgbClr val="FFFFFF"/>
                </a:solidFill>
              </a:rPr>
              <a:t>Cucurbita ficifolia</a:t>
            </a:r>
            <a:r>
              <a:rPr lang="en-US" sz="1600" b="1">
                <a:solidFill>
                  <a:srgbClr val="FFFFFF"/>
                </a:solidFill>
              </a:rPr>
              <a:t>) phytoliths</a:t>
            </a:r>
          </a:p>
        </p:txBody>
      </p:sp>
      <p:sp>
        <p:nvSpPr>
          <p:cNvPr id="197637" name="Text Box 4"/>
          <p:cNvSpPr txBox="1">
            <a:spLocks noChangeArrowheads="1"/>
          </p:cNvSpPr>
          <p:nvPr/>
        </p:nvSpPr>
        <p:spPr bwMode="auto">
          <a:xfrm>
            <a:off x="4210050" y="4714875"/>
            <a:ext cx="31051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>
                <a:solidFill>
                  <a:srgbClr val="000000"/>
                </a:solidFill>
              </a:rPr>
              <a:t>120 micrometers (µm)</a:t>
            </a:r>
          </a:p>
          <a:p>
            <a:pPr algn="ctr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</a:rPr>
              <a:t>ca</a:t>
            </a:r>
            <a:r>
              <a:rPr lang="en-US" b="1">
                <a:solidFill>
                  <a:srgbClr val="000000"/>
                </a:solidFill>
              </a:rPr>
              <a:t>. 5/1000 in.</a:t>
            </a:r>
            <a:endParaRPr lang="en-US" b="1" i="1">
              <a:solidFill>
                <a:srgbClr val="000000"/>
              </a:solidFill>
            </a:endParaRPr>
          </a:p>
        </p:txBody>
      </p:sp>
      <p:sp>
        <p:nvSpPr>
          <p:cNvPr id="197638" name="AutoShape 5"/>
          <p:cNvSpPr>
            <a:spLocks noChangeArrowheads="1"/>
          </p:cNvSpPr>
          <p:nvPr/>
        </p:nvSpPr>
        <p:spPr bwMode="auto">
          <a:xfrm rot="5400000">
            <a:off x="4655344" y="1931194"/>
            <a:ext cx="976313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76313" y="4433888"/>
            <a:ext cx="3233737" cy="1219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10000"/>
              </a:lnSpc>
            </a:pPr>
            <a:endParaRPr lang="en-US" sz="2400" b="1">
              <a:solidFill>
                <a:srgbClr val="FFFFFF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400" b="1">
                <a:solidFill>
                  <a:srgbClr val="FFFFFF"/>
                </a:solidFill>
              </a:rPr>
              <a:t>phytoliths</a:t>
            </a:r>
          </a:p>
          <a:p>
            <a:pPr algn="ctr">
              <a:lnSpc>
                <a:spcPct val="110000"/>
              </a:lnSpc>
            </a:pPr>
            <a:endParaRPr lang="en-US"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2895174" y="64293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352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03779" name="Text Box 4"/>
          <p:cNvSpPr txBox="1">
            <a:spLocks noChangeArrowheads="1"/>
          </p:cNvSpPr>
          <p:nvPr/>
        </p:nvSpPr>
        <p:spPr bwMode="auto">
          <a:xfrm>
            <a:off x="1025525" y="5345113"/>
            <a:ext cx="70516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Wild emmer wheat (</a:t>
            </a:r>
            <a:r>
              <a:rPr lang="en-US" sz="1600" b="1" i="1">
                <a:solidFill>
                  <a:srgbClr val="FFFFFF"/>
                </a:solidFill>
              </a:rPr>
              <a:t>Triticum</a:t>
            </a:r>
            <a:r>
              <a:rPr lang="en-US" sz="1600" b="1">
                <a:solidFill>
                  <a:srgbClr val="FFFFFF"/>
                </a:solidFill>
              </a:rPr>
              <a:t> dicoccoides) starch grains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which show distinctive craterlike surface impressions.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Useful complement to phytoliths as a data source and are a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major tool in archaeological investigations of root crops.</a:t>
            </a:r>
          </a:p>
        </p:txBody>
      </p:sp>
      <p:pic>
        <p:nvPicPr>
          <p:cNvPr id="203780" name="Picture 7" descr="14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6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3000" y="4114800"/>
            <a:ext cx="2971800" cy="1128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10000"/>
              </a:lnSpc>
            </a:pPr>
            <a:endParaRPr lang="en-US" sz="2400" b="1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400" b="1">
                <a:solidFill>
                  <a:srgbClr val="FFFFFF"/>
                </a:solidFill>
              </a:rPr>
              <a:t>starch grains</a:t>
            </a:r>
          </a:p>
          <a:p>
            <a:pPr algn="ctr">
              <a:lnSpc>
                <a:spcPct val="110000"/>
              </a:lnSpc>
            </a:pPr>
            <a:endParaRPr lang="en-US"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Petrologists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Pedologists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Palynologists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(pollen analysis)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rgbClr val="000000"/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rgbClr val="000000"/>
                </a:solidFill>
                <a:latin typeface="Verdana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781175" y="6245225"/>
            <a:ext cx="5589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The Emergence of Humankind (4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Ed)</a:t>
            </a:r>
            <a:r>
              <a:rPr lang="en-US" sz="1200">
                <a:solidFill>
                  <a:schemeClr val="tx2"/>
                </a:solidFill>
              </a:rPr>
              <a:t>. (Harper &amp; Row, 1985), p. 149</a:t>
            </a: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685800" y="5486400"/>
            <a:ext cx="7972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Three stages in a reconstruction of a Neandertal male.</a:t>
            </a:r>
          </a:p>
        </p:txBody>
      </p:sp>
      <p:pic>
        <p:nvPicPr>
          <p:cNvPr id="207876" name="Picture 5" descr="Neandertal_reconstruc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757363"/>
            <a:ext cx="7772400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765175"/>
            <a:ext cx="77724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Text Box 4"/>
          <p:cNvSpPr txBox="1">
            <a:spLocks noChangeArrowheads="1"/>
          </p:cNvSpPr>
          <p:nvPr/>
        </p:nvSpPr>
        <p:spPr bwMode="auto">
          <a:xfrm>
            <a:off x="6818313" y="5822950"/>
            <a:ext cx="1912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Sept. 30, 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kern="0" dirty="0" err="1">
                <a:solidFill>
                  <a:srgbClr val="000000"/>
                </a:solidFill>
                <a:latin typeface="+mn-lt"/>
              </a:rPr>
              <a:t>Petrologists</a:t>
            </a:r>
            <a:r>
              <a:rPr kumimoji="1" lang="en-US" sz="32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kumimoji="1" lang="en-US" b="1" kern="0" dirty="0">
                <a:solidFill>
                  <a:srgbClr val="000000"/>
                </a:solidFill>
                <a:latin typeface="+mn-lt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kern="0" dirty="0" err="1">
                <a:solidFill>
                  <a:srgbClr val="000000"/>
                </a:solidFill>
                <a:latin typeface="+mn-lt"/>
              </a:rPr>
              <a:t>Pedologists</a:t>
            </a:r>
            <a:r>
              <a:rPr kumimoji="1" lang="en-US" sz="32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kumimoji="1" lang="en-US" b="1" kern="0" dirty="0">
                <a:solidFill>
                  <a:srgbClr val="000000"/>
                </a:solidFill>
                <a:latin typeface="+mn-lt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kern="0" dirty="0">
                <a:solidFill>
                  <a:srgbClr val="000000"/>
                </a:solidFill>
                <a:latin typeface="+mn-lt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kern="0" dirty="0">
              <a:solidFill>
                <a:srgbClr val="000000"/>
              </a:solidFill>
              <a:latin typeface="+mn-lt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kern="0" dirty="0" err="1">
                <a:solidFill>
                  <a:srgbClr val="000000"/>
                </a:solidFill>
                <a:latin typeface="+mn-lt"/>
              </a:rPr>
              <a:t>Palynologists</a:t>
            </a:r>
            <a:r>
              <a:rPr kumimoji="1" lang="en-US" sz="32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kumimoji="1" lang="en-US" b="1" kern="0" dirty="0">
                <a:solidFill>
                  <a:srgbClr val="000000"/>
                </a:solidFill>
                <a:latin typeface="+mn-lt"/>
              </a:rPr>
              <a:t>(pollen analysis)</a:t>
            </a:r>
            <a:endParaRPr kumimoji="1" lang="en-US" sz="3200" b="1" kern="0" dirty="0">
              <a:solidFill>
                <a:srgbClr val="000000"/>
              </a:solidFill>
              <a:latin typeface="+mn-lt"/>
            </a:endParaRP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kern="0" dirty="0">
              <a:solidFill>
                <a:srgbClr val="000000"/>
              </a:solidFill>
              <a:latin typeface="+mn-lt"/>
            </a:endParaRP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kern="0" dirty="0">
                <a:solidFill>
                  <a:srgbClr val="000000"/>
                </a:solidFill>
                <a:latin typeface="+mn-lt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kern="0" dirty="0">
                <a:solidFill>
                  <a:srgbClr val="000000"/>
                </a:solidFill>
                <a:latin typeface="+mn-lt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18_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2475" y="381000"/>
            <a:ext cx="50641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18_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824038"/>
            <a:ext cx="777240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3" descr="10_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009650"/>
            <a:ext cx="77724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18_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5488" y="257175"/>
            <a:ext cx="50942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609600"/>
            <a:ext cx="77724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47688"/>
            <a:ext cx="77724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3" descr="10_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7772400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3" descr="10_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0" y="228600"/>
            <a:ext cx="3670300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Petrologists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Pedologists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Palynologists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(pollen analysis)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>
                <a:solidFill>
                  <a:srgbClr val="000000"/>
                </a:solidFill>
                <a:latin typeface="Verdana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050"/>
          <p:cNvSpPr txBox="1">
            <a:spLocks noChangeArrowheads="1"/>
          </p:cNvSpPr>
          <p:nvPr/>
        </p:nvSpPr>
        <p:spPr bwMode="auto">
          <a:xfrm>
            <a:off x="1747838" y="6248400"/>
            <a:ext cx="562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>
                <a:solidFill>
                  <a:schemeClr val="tx2"/>
                </a:solidFill>
              </a:rPr>
              <a:t>th</a:t>
            </a:r>
            <a:r>
              <a:rPr lang="en-US" sz="1200" i="1">
                <a:solidFill>
                  <a:schemeClr val="tx2"/>
                </a:solidFill>
              </a:rPr>
              <a:t> ed</a:t>
            </a:r>
            <a:r>
              <a:rPr lang="en-US" sz="1200">
                <a:solidFill>
                  <a:schemeClr val="tx2"/>
                </a:solidFill>
              </a:rPr>
              <a:t>., p. 286</a:t>
            </a:r>
          </a:p>
        </p:txBody>
      </p:sp>
      <p:sp>
        <p:nvSpPr>
          <p:cNvPr id="230403" name="Text Box 2051"/>
          <p:cNvSpPr txBox="1">
            <a:spLocks noChangeArrowheads="1"/>
          </p:cNvSpPr>
          <p:nvPr/>
        </p:nvSpPr>
        <p:spPr bwMode="auto">
          <a:xfrm>
            <a:off x="776288" y="5900738"/>
            <a:ext cx="76009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The casting laboratory at the Kenya Museums of Natural History.</a:t>
            </a:r>
          </a:p>
        </p:txBody>
      </p:sp>
      <p:pic>
        <p:nvPicPr>
          <p:cNvPr id="230404" name="Picture 2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47713"/>
            <a:ext cx="7772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the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38338"/>
            <a:ext cx="7315200" cy="4094162"/>
          </a:xfrm>
          <a:prstGeom prst="rect">
            <a:avLst/>
          </a:prstGeom>
        </p:spPr>
        <p:txBody>
          <a:bodyPr/>
          <a:lstStyle/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  <a:defRPr/>
            </a:pPr>
            <a:r>
              <a:rPr kumimoji="1" lang="en-US" sz="2800" b="1" dirty="0" err="1">
                <a:solidFill>
                  <a:srgbClr val="000000"/>
                </a:solidFill>
                <a:latin typeface="Verdana"/>
              </a:rPr>
              <a:t>Petrologists</a:t>
            </a: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rgbClr val="000000"/>
                </a:solidFill>
                <a:latin typeface="Verdana"/>
              </a:rPr>
              <a:t>(rocks, minerals)</a:t>
            </a: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Pedologists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(soils)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Geophysicists / Geochemists</a:t>
            </a: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</a:rPr>
              <a:t>Palynologists</a:t>
            </a: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(pollen analysis)</a:t>
            </a: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Tx/>
              <a:buChar char="•"/>
              <a:defRPr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</a:endParaRP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Muscle Reconstruction Specialists</a:t>
            </a:r>
          </a:p>
          <a:p>
            <a:pPr marL="347663" indent="-347663" eaLnBrk="0" hangingPunct="0"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</a:rPr>
              <a:t>Casting Experts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1257300" y="6553200"/>
            <a:ext cx="66262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baseline="30000">
                <a:solidFill>
                  <a:schemeClr val="tx2"/>
                </a:solidFill>
              </a:rPr>
              <a:t>Understanding Physical Anthropology and Archaeology, 8th ed</a:t>
            </a:r>
            <a:r>
              <a:rPr lang="en-US" sz="2000" baseline="30000">
                <a:solidFill>
                  <a:schemeClr val="tx2"/>
                </a:solidFill>
              </a:rPr>
              <a:t>., pp. 363, 403</a:t>
            </a:r>
          </a:p>
        </p:txBody>
      </p:sp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075" y="1371600"/>
            <a:ext cx="27019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371600"/>
            <a:ext cx="335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3" name="Text Box 6"/>
          <p:cNvSpPr txBox="1">
            <a:spLocks noChangeArrowheads="1"/>
          </p:cNvSpPr>
          <p:nvPr/>
        </p:nvSpPr>
        <p:spPr bwMode="auto">
          <a:xfrm>
            <a:off x="76200" y="64008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In the Field and Lab</a:t>
            </a:r>
          </a:p>
        </p:txBody>
      </p:sp>
      <p:sp>
        <p:nvSpPr>
          <p:cNvPr id="232454" name="Text Box 7"/>
          <p:cNvSpPr txBox="1">
            <a:spLocks noChangeArrowheads="1"/>
          </p:cNvSpPr>
          <p:nvPr/>
        </p:nvSpPr>
        <p:spPr bwMode="auto">
          <a:xfrm>
            <a:off x="2816225" y="228600"/>
            <a:ext cx="346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2000">
                <a:solidFill>
                  <a:schemeClr val="tx2"/>
                </a:solidFill>
              </a:rPr>
              <a:t>Continue on to </a:t>
            </a:r>
            <a:r>
              <a:rPr kumimoji="1" lang="en-US" sz="2000">
                <a:solidFill>
                  <a:schemeClr val="tx2"/>
                </a:solidFill>
                <a:hlinkClick r:id="rId5"/>
              </a:rPr>
              <a:t>Set # 10C</a:t>
            </a:r>
            <a:endParaRPr kumimoji="1" lang="en-US" sz="2000">
              <a:solidFill>
                <a:schemeClr val="tx2"/>
              </a:solidFill>
              <a:hlinkClick r:id="" action="ppaction://hlinkshowjump?jump=nextslide"/>
            </a:endParaRPr>
          </a:p>
        </p:txBody>
      </p:sp>
      <p:sp>
        <p:nvSpPr>
          <p:cNvPr id="232455" name="Text Box 8"/>
          <p:cNvSpPr txBox="1">
            <a:spLocks noChangeArrowheads="1"/>
          </p:cNvSpPr>
          <p:nvPr/>
        </p:nvSpPr>
        <p:spPr bwMode="auto">
          <a:xfrm>
            <a:off x="838200" y="7620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2400" b="1">
                <a:solidFill>
                  <a:schemeClr val="tx2"/>
                </a:solidFill>
              </a:rPr>
              <a:t>Special Skills Used to Study Early Humans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178.</a:t>
            </a:r>
          </a:p>
        </p:txBody>
      </p:sp>
      <p:pic>
        <p:nvPicPr>
          <p:cNvPr id="146435" name="Picture 5" descr="08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7724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AutoShape 5"/>
          <p:cNvSpPr>
            <a:spLocks noChangeArrowheads="1"/>
          </p:cNvSpPr>
          <p:nvPr/>
        </p:nvSpPr>
        <p:spPr bwMode="auto">
          <a:xfrm rot="10800000">
            <a:off x="3138488" y="3386138"/>
            <a:ext cx="976312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6100" y="5910263"/>
            <a:ext cx="55610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3" descr="10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4938" y="228600"/>
            <a:ext cx="37941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228.</a:t>
            </a:r>
          </a:p>
        </p:txBody>
      </p:sp>
      <p:sp>
        <p:nvSpPr>
          <p:cNvPr id="150531" name="Text Box 4"/>
          <p:cNvSpPr txBox="1">
            <a:spLocks noChangeArrowheads="1"/>
          </p:cNvSpPr>
          <p:nvPr/>
        </p:nvSpPr>
        <p:spPr bwMode="auto">
          <a:xfrm>
            <a:off x="976313" y="5715000"/>
            <a:ext cx="72120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Olduwan assemblage, consisting of a few simple stone tools,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mostly flakes choppers, corers, and hammerstones</a:t>
            </a:r>
          </a:p>
        </p:txBody>
      </p:sp>
      <p:pic>
        <p:nvPicPr>
          <p:cNvPr id="150532" name="Picture 5" descr="09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713" y="0"/>
            <a:ext cx="637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2867025" y="6276975"/>
            <a:ext cx="33813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>
                <a:solidFill>
                  <a:srgbClr val="FFFFFF"/>
                </a:solidFill>
              </a:rPr>
              <a:t>Understanding Humans, 10</a:t>
            </a:r>
            <a:r>
              <a:rPr lang="en-US" sz="1200" i="1" baseline="30000">
                <a:solidFill>
                  <a:srgbClr val="FFFFFF"/>
                </a:solidFill>
              </a:rPr>
              <a:t>th</a:t>
            </a:r>
            <a:r>
              <a:rPr lang="en-US" sz="1200" i="1">
                <a:solidFill>
                  <a:srgbClr val="FFFFFF"/>
                </a:solidFill>
              </a:rPr>
              <a:t> Ed.</a:t>
            </a:r>
            <a:r>
              <a:rPr lang="en-US" sz="1200">
                <a:solidFill>
                  <a:srgbClr val="FFFFFF"/>
                </a:solidFill>
              </a:rPr>
              <a:t>, p. 251.</a:t>
            </a:r>
          </a:p>
        </p:txBody>
      </p:sp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1200150" y="5791200"/>
            <a:ext cx="67246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Hand axe (left) and cleaver (right),</a:t>
            </a:r>
          </a:p>
          <a:p>
            <a:pPr algn="ctr">
              <a:lnSpc>
                <a:spcPct val="110000"/>
              </a:lnSpc>
            </a:pPr>
            <a:r>
              <a:rPr lang="en-US" sz="1600" b="1">
                <a:solidFill>
                  <a:srgbClr val="FFFFFF"/>
                </a:solidFill>
              </a:rPr>
              <a:t>both of which were basic tools of the Acheulian tradition</a:t>
            </a:r>
          </a:p>
        </p:txBody>
      </p:sp>
      <p:pic>
        <p:nvPicPr>
          <p:cNvPr id="152580" name="Picture 5" descr="10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0"/>
            <a:ext cx="6381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4455</TotalTime>
  <Words>738</Words>
  <Application>Microsoft Office PowerPoint</Application>
  <PresentationFormat>On-screen Show (4:3)</PresentationFormat>
  <Paragraphs>187</Paragraphs>
  <Slides>50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Meadow</vt:lpstr>
      <vt:lpstr>1_Meadow</vt:lpstr>
      <vt:lpstr>Default Design</vt:lpstr>
      <vt:lpstr>1_Default Design</vt:lpstr>
      <vt:lpstr>2_Default Design</vt:lpstr>
      <vt:lpstr>3_Default Design</vt:lpstr>
      <vt:lpstr>2_Meadow</vt:lpstr>
      <vt:lpstr>6_Meadow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268</cp:revision>
  <dcterms:created xsi:type="dcterms:W3CDTF">2000-06-25T20:57:16Z</dcterms:created>
  <dcterms:modified xsi:type="dcterms:W3CDTF">2012-10-18T18:02:05Z</dcterms:modified>
</cp:coreProperties>
</file>