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3" r:id="rId3"/>
    <p:sldMasterId id="2147483685" r:id="rId4"/>
    <p:sldMasterId id="2147483697" r:id="rId5"/>
    <p:sldMasterId id="2147483709" r:id="rId6"/>
    <p:sldMasterId id="2147483721" r:id="rId7"/>
    <p:sldMasterId id="2147483733" r:id="rId8"/>
    <p:sldMasterId id="2147483745" r:id="rId9"/>
    <p:sldMasterId id="2147483757" r:id="rId10"/>
    <p:sldMasterId id="2147483793" r:id="rId11"/>
    <p:sldMasterId id="2147483805" r:id="rId12"/>
  </p:sldMasterIdLst>
  <p:notesMasterIdLst>
    <p:notesMasterId r:id="rId70"/>
  </p:notesMasterIdLst>
  <p:sldIdLst>
    <p:sldId id="762" r:id="rId13"/>
    <p:sldId id="763" r:id="rId14"/>
    <p:sldId id="647" r:id="rId15"/>
    <p:sldId id="733" r:id="rId16"/>
    <p:sldId id="734" r:id="rId17"/>
    <p:sldId id="736" r:id="rId18"/>
    <p:sldId id="682" r:id="rId19"/>
    <p:sldId id="748" r:id="rId20"/>
    <p:sldId id="683" r:id="rId21"/>
    <p:sldId id="684" r:id="rId22"/>
    <p:sldId id="751" r:id="rId23"/>
    <p:sldId id="752" r:id="rId24"/>
    <p:sldId id="685" r:id="rId25"/>
    <p:sldId id="737" r:id="rId26"/>
    <p:sldId id="728" r:id="rId27"/>
    <p:sldId id="753" r:id="rId28"/>
    <p:sldId id="754" r:id="rId29"/>
    <p:sldId id="755" r:id="rId30"/>
    <p:sldId id="694" r:id="rId31"/>
    <p:sldId id="738" r:id="rId32"/>
    <p:sldId id="729" r:id="rId33"/>
    <p:sldId id="699" r:id="rId34"/>
    <p:sldId id="700" r:id="rId35"/>
    <p:sldId id="720" r:id="rId36"/>
    <p:sldId id="721" r:id="rId37"/>
    <p:sldId id="722" r:id="rId38"/>
    <p:sldId id="739" r:id="rId39"/>
    <p:sldId id="730" r:id="rId40"/>
    <p:sldId id="516" r:id="rId41"/>
    <p:sldId id="517" r:id="rId42"/>
    <p:sldId id="740" r:id="rId43"/>
    <p:sldId id="588" r:id="rId44"/>
    <p:sldId id="741" r:id="rId45"/>
    <p:sldId id="731" r:id="rId46"/>
    <p:sldId id="756" r:id="rId47"/>
    <p:sldId id="757" r:id="rId48"/>
    <p:sldId id="650" r:id="rId49"/>
    <p:sldId id="651" r:id="rId50"/>
    <p:sldId id="750" r:id="rId51"/>
    <p:sldId id="608" r:id="rId52"/>
    <p:sldId id="604" r:id="rId53"/>
    <p:sldId id="612" r:id="rId54"/>
    <p:sldId id="603" r:id="rId55"/>
    <p:sldId id="742" r:id="rId56"/>
    <p:sldId id="732" r:id="rId57"/>
    <p:sldId id="760" r:id="rId58"/>
    <p:sldId id="717" r:id="rId59"/>
    <p:sldId id="764" r:id="rId60"/>
    <p:sldId id="743" r:id="rId61"/>
    <p:sldId id="582" r:id="rId62"/>
    <p:sldId id="744" r:id="rId63"/>
    <p:sldId id="761" r:id="rId64"/>
    <p:sldId id="713" r:id="rId65"/>
    <p:sldId id="714" r:id="rId66"/>
    <p:sldId id="605" r:id="rId67"/>
    <p:sldId id="607" r:id="rId68"/>
    <p:sldId id="709" r:id="rId6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78" y="-398"/>
      </p:cViewPr>
      <p:guideLst>
        <p:guide orient="horz" pos="2112"/>
        <p:guide pos="292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9.xml"/><Relationship Id="rId3" Type="http://schemas.openxmlformats.org/officeDocument/2006/relationships/slide" Target="slides/slide9.xml"/><Relationship Id="rId7" Type="http://schemas.openxmlformats.org/officeDocument/2006/relationships/slide" Target="slides/slide23.xml"/><Relationship Id="rId2" Type="http://schemas.openxmlformats.org/officeDocument/2006/relationships/slide" Target="slides/slide8.xml"/><Relationship Id="rId1" Type="http://schemas.openxmlformats.org/officeDocument/2006/relationships/slide" Target="slides/slide7.xml"/><Relationship Id="rId6" Type="http://schemas.openxmlformats.org/officeDocument/2006/relationships/slide" Target="slides/slide22.xml"/><Relationship Id="rId5" Type="http://schemas.openxmlformats.org/officeDocument/2006/relationships/slide" Target="slides/slide19.xml"/><Relationship Id="rId10" Type="http://schemas.openxmlformats.org/officeDocument/2006/relationships/slide" Target="slides/slide50.xml"/><Relationship Id="rId4" Type="http://schemas.openxmlformats.org/officeDocument/2006/relationships/slide" Target="slides/slide13.xml"/><Relationship Id="rId9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80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49A575-0ABB-4E2E-817F-ABE4E7E035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32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9F230B-F8CA-484F-9041-9E36F297C86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9F230B-F8CA-484F-9041-9E36F297C86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C6DAE3-0491-4218-9F07-1A87D4C26941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9F230B-F8CA-484F-9041-9E36F297C86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0A294-2E29-4275-B2F0-DC222745440D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85618-5615-46B6-BD65-08995A2D6202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9F230B-F8CA-484F-9041-9E36F297C86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E832F6-2C19-4A2C-86C1-BF094F3A3B30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AEAB5-CA61-49DF-BA62-CA9967E75EE6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29108-99AA-4BC7-B70B-E8EC3BFA47A9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79128-53FE-4CB3-B70E-4F9612D03FF2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0895EE-600B-4915-BD46-3E195C89F722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9F230B-F8CA-484F-9041-9E36F297C86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6C7CA-BAA9-4288-82A2-FC777C779069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0C5BF2-0ECE-49E2-B683-FB1E87B2CBB2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0B24A9-7D96-4B42-BECB-121E19F0FE79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9F230B-F8CA-484F-9041-9E36F297C86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01675EF-B7DE-458B-BB74-CA84A3184C44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07928B-036F-4632-85FB-5788EA9A94C7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58CFDB-A75D-43A0-B56E-42585229ED6D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9F230B-F8CA-484F-9041-9E36F297C86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2857CC-DFED-4015-BDC4-A03DBB664896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67FCA1-087E-4BA6-8BB1-609F55D70810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7876FC-D5D4-42CF-BB6A-68F81075EFA8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D5D17B-A186-4144-89C7-40E8C8ACE9BE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9F230B-F8CA-484F-9041-9E36F297C86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51F0DA-F771-4302-8156-3A2CE73721AA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51F0DA-F771-4302-8156-3A2CE73721AA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CEB894-AF33-422A-B009-47B80EF24B41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3FCE65-6BDD-4032-818A-C073DB9EE8DA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AB659A-62BB-4E85-B357-76D3C79B811A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2C88C-F36D-4055-B3B6-EC5D53026CC1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E1BDF-192A-4FCD-AA72-8D15FEB96F8A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265366-0DB9-40AF-9CDA-E705A1221AAD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E86FEC-AF36-4DF7-974D-5EBD61F29F10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E86FEC-AF36-4DF7-974D-5EBD61F29F10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225FE-A948-42E7-AB87-5D32579EEAF8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331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6294D077-EAA9-45AA-817A-E982B6E78B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28EC7-3C6C-430C-B4E2-017CC64689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331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31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31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31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31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32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AABA71B7-2DA6-4C5C-9A57-6C26D2B04E05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CB85A82D-9281-4F15-A22C-B57526FC029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385B2A10-C236-4700-8061-871C78B07B2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2E16F3E5-4FF6-4732-A635-3248271451D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0D5B59B2-CA7F-4D0F-AC21-F950B95AD9E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FABA7AA7-695D-49D4-9B68-41C808944A5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63A7F7BF-0FB5-4D52-A82E-71ACBBDB931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3CAB97FA-8969-49D4-928F-28552AA8C15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281D4DBF-05A2-4E12-A86B-F4CF08A142C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016E88C0-56E4-45E8-AF96-D822B83E78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F4345-D06D-4F58-AFA8-A0B779E1F9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9D9D1A5E-C8DC-4A59-B264-5E8C6EAD41C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9432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2165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73234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2966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941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381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7317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0767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5104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33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39331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332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333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334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335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336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933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933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39339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739340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739341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83BBA6B1-7B2B-4A80-BF02-9E25D4CA3C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0948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6668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C3DCD-E867-48EC-8F03-15F364B19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523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1EBD1-8C35-4614-B4A6-0A8FF4F7B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771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C750A-960E-4354-88D6-3F7729F27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452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DDF7-82EC-451A-9A29-02D2C2931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173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F29D-2E98-4552-BD3E-724996632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589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AE872-3EDB-42B3-8F9D-FF0F1A111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200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47076-1973-4CDD-8B5E-72A28D4DD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675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1BF4-2283-4ADB-9CFC-0E5E6D303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8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DACFB-C7AD-4CF4-BFE8-608A8CFDE6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2041C-7355-4D8D-ACC4-69EB2F0C3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60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141B1-3DA6-4ABC-8DB2-E5A792927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006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CF048-9BFE-4DF2-9C74-A1198644C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70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A6A42-DA41-456B-8B55-50D2463E46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9022C-9397-4463-BB4F-3771BE9F15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00F76-77BA-4052-A29E-078A2B818E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A5228-DDF4-4E77-ADB5-0E9F0C9452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1EC5F-D30E-4C09-BB79-CBB34B6168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BF49F-D9C9-4378-9E9B-A4FF645096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40E6C-21EB-48D3-ADD5-65D7CE253F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9F320-6E14-475E-BCE9-7B1925F7EB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703F1-F1D4-461D-B580-5447E683CC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E5592-F74C-44FB-B8CC-76D424C636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4445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74445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7444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BA96D7FB-44A0-4EFC-B441-021D3EB7C7B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44455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6A1E8-6CF5-434C-BED1-8D1448B7DA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EE945-C0B6-4FA8-B2C4-269CEEB090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5C7AC-D9D2-417A-962F-074374D133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276D-5E54-4DE1-9C32-F30543E29A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94B6D-135B-4FB8-AB5E-77DBC6625C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629D6-2049-4E26-8233-375DDAF59E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018A3-54F3-4C82-A439-C5C06E30B7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920A7-6866-4006-B7F9-825CD1E773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87734-C32B-4770-B3BA-6B1C1E772F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705E3-FD28-4574-9101-D895929355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8F562-6602-4BF1-8FA7-994B289913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2E2684-838D-4521-92E6-C5C6B88BB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84225F9-4580-463D-8025-66FB5B6506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F549F0-A4FF-439D-9D4C-268E7A06071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F3E2F61-DD29-48D4-8C1F-EDEA9A571F0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EAD355-91C8-4165-8ABA-9E2774BAA3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DE6F93-F204-4179-BF82-7B92F7ABDE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55445-A5CC-4BED-8928-17B735EB0E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118DB3-78B2-448D-BF28-4ECE77A37E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641D72-4F3D-4234-9808-E367F75D53E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C047B3-8348-41AA-ACE2-91BEC0334F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13AFB5-0092-410F-852C-FC317FF435A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08F91B2-474F-47C1-8E3F-21ABAC2D11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2E2684-838D-4521-92E6-C5C6B88BB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84225F9-4580-463D-8025-66FB5B6506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F549F0-A4FF-439D-9D4C-268E7A06071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F3E2F61-DD29-48D4-8C1F-EDEA9A571F0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EAD355-91C8-4165-8ABA-9E2774BAA3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05F20-81E0-4063-84A3-0173AC316F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DE6F93-F204-4179-BF82-7B92F7ABDE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118DB3-78B2-448D-BF28-4ECE77A37E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641D72-4F3D-4234-9808-E367F75D53E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C047B3-8348-41AA-ACE2-91BEC0334F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13AFB5-0092-410F-852C-FC317FF435A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08F91B2-474F-47C1-8E3F-21ABAC2D11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2E2684-838D-4521-92E6-C5C6B88BB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84225F9-4580-463D-8025-66FB5B6506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F549F0-A4FF-439D-9D4C-268E7A06071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F3E2F61-DD29-48D4-8C1F-EDEA9A571F0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89464-8BE7-4C36-BAE2-BA86B7ED06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EAD355-91C8-4165-8ABA-9E2774BAA3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DE6F93-F204-4179-BF82-7B92F7ABDE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118DB3-78B2-448D-BF28-4ECE77A37E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641D72-4F3D-4234-9808-E367F75D53E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C047B3-8348-41AA-ACE2-91BEC0334F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13AFB5-0092-410F-852C-FC317FF435A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08F91B2-474F-47C1-8E3F-21ABAC2D11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2E2684-838D-4521-92E6-C5C6B88BB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84225F9-4580-463D-8025-66FB5B6506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F549F0-A4FF-439D-9D4C-268E7A06071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21949-B974-4FC6-A0B3-F0F746D1D0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F3E2F61-DD29-48D4-8C1F-EDEA9A571F0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EAD355-91C8-4165-8ABA-9E2774BAA3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DE6F93-F204-4179-BF82-7B92F7ABDE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118DB3-78B2-448D-BF28-4ECE77A37E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641D72-4F3D-4234-9808-E367F75D53E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C047B3-8348-41AA-ACE2-91BEC0334F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13AFB5-0092-410F-852C-FC317FF435A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08F91B2-474F-47C1-8E3F-21ABAC2D11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2E2684-838D-4521-92E6-C5C6B88BB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84225F9-4580-463D-8025-66FB5B6506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29256-8697-44DC-9E36-21F6575DB7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F549F0-A4FF-439D-9D4C-268E7A06071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F3E2F61-DD29-48D4-8C1F-EDEA9A571F0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EAD355-91C8-4165-8ABA-9E2774BAA3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DE6F93-F204-4179-BF82-7B92F7ABDE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118DB3-78B2-448D-BF28-4ECE77A37E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641D72-4F3D-4234-9808-E367F75D53E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C047B3-8348-41AA-ACE2-91BEC0334F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13AFB5-0092-410F-852C-FC317FF435A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08F91B2-474F-47C1-8E3F-21ABAC2D11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D64515A-F6A0-414F-8DFD-3F445C6F5926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E1A19-C28A-4BAA-936C-8A3E181379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5465066-3282-41B8-87C2-F3BEC4A2E91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601FB11-4691-480B-AEDD-C4F7420C91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F34E8A-2ABD-4CA4-9953-2D90C0ED7F4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7AF1629-61DA-4B2C-8695-43D9AAD33F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16A8E33-844D-46D2-961C-A04CDDB7EC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F122C9-0331-4D50-86FF-66225C8D965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BF2D1C1-A6B9-42F3-B3A8-D266043DA17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F7879E8-FECC-4A46-943C-48D7683B72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9A8E7B0-23BF-451A-884F-97B0FBE5092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CAC0B90-ADE9-4508-9BEA-728F2665FB2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5F72BDCD-2C94-4486-A975-6F4884444E7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 rtl="0" fontAlgn="base"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</a:pPr>
            <a:fld id="{86922A56-D74E-4E5B-88A9-FA4189E42A9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7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400" b="0" i="1">
                <a:solidFill>
                  <a:srgbClr val="000000"/>
                </a:solidFill>
                <a:latin typeface="+mn-lt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 b="0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400" b="0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AC5C797-9742-4F73-97AB-885EF48ED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0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830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0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1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1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1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3831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831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73831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73831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2075E691-8CDD-40DF-B1D0-9DA8A220FF9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4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4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4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E4497657-3039-4512-ABA5-5642682A57C3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43431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973871D-EDC5-44AB-9CE5-65EB3F588DB1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973871D-EDC5-44AB-9CE5-65EB3F588DB1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973871D-EDC5-44AB-9CE5-65EB3F588DB1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973871D-EDC5-44AB-9CE5-65EB3F588DB1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973871D-EDC5-44AB-9CE5-65EB3F588DB1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0773E1D-5CDD-476C-88F0-79CDCD653D6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ensicarchaeology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csarchaeology.com/projects/taphonomy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5.nationalgeographic.com/genographic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5.nationalgeographic.com/genographic/participate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5/07/0719_050719_britishgene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8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owerPoint/pcpp-11/pc-11A.ppt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owerPoint/pcpp-11/pc-11A.ppt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tribune/6743913.htm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d.umn.edu/archlab/Fish_lake.htm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.umn.edu/cla/faculty/troufs/anth1602/PowerPoint/pcpp-10/pc-10D-Dating_Methods.ppt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ps.state.mn.us/bca/Invest/documents/Page-06-07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://www.dps.state.mn.us/bca/Invest/documents/Page-06-07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5120" y="6339117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200" dirty="0">
                <a:solidFill>
                  <a:srgbClr val="FFFFFF"/>
                </a:solidFill>
                <a:latin typeface="Arial" charset="0"/>
                <a:hlinkClick r:id="rId3"/>
              </a:rPr>
              <a:t>http://www.d.umn.edu/cla/faculty/troufs/anth1602/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5" y="1318986"/>
            <a:ext cx="3312063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057" y="2195286"/>
            <a:ext cx="166934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09784" y="568160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University of Minnesota Duluth</a:t>
            </a:r>
            <a:endParaRPr kumimoji="1" lang="en-US" sz="2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265333" y="5923002"/>
            <a:ext cx="14619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Tim Roufs</a:t>
            </a:r>
          </a:p>
          <a:p>
            <a:pPr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© 2010-2013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2000" y="2647950"/>
            <a:ext cx="74676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Class Slides Set</a:t>
            </a:r>
            <a:r>
              <a:rPr kumimoji="1" lang="en-US" sz="1400" b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1" lang="en-US" sz="14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10A</a:t>
            </a:r>
          </a:p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Special Skills Used to Study Early Humans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47800" y="4191000"/>
            <a:ext cx="617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en-US" sz="2000" dirty="0">
                <a:solidFill>
                  <a:srgbClr val="FFFFFF"/>
                </a:solidFill>
                <a:latin typeface="Arial" charset="0"/>
              </a:rPr>
              <a:t>. . . or how to make sense</a:t>
            </a:r>
            <a:br>
              <a:rPr 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sz="2000" dirty="0">
                <a:solidFill>
                  <a:srgbClr val="FFFFFF"/>
                </a:solidFill>
                <a:latin typeface="Arial" charset="0"/>
              </a:rPr>
              <a:t>out of</a:t>
            </a:r>
            <a:br>
              <a:rPr 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sz="2000" dirty="0">
                <a:solidFill>
                  <a:srgbClr val="FFFFFF"/>
                </a:solidFill>
                <a:latin typeface="Arial" charset="0"/>
              </a:rPr>
              <a:t>Ch. 8 of the text . . .</a:t>
            </a:r>
          </a:p>
        </p:txBody>
      </p:sp>
    </p:spTree>
    <p:extLst>
      <p:ext uri="{BB962C8B-B14F-4D97-AF65-F5344CB8AC3E}">
        <p14:creationId xmlns:p14="http://schemas.microsoft.com/office/powerpoint/2010/main" val="1024735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Text Box 2"/>
          <p:cNvSpPr txBox="1">
            <a:spLocks noChangeArrowheads="1"/>
          </p:cNvSpPr>
          <p:nvPr/>
        </p:nvSpPr>
        <p:spPr bwMode="auto">
          <a:xfrm>
            <a:off x="1780652" y="6248400"/>
            <a:ext cx="554683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200" i="1" dirty="0" smtClean="0">
                <a:solidFill>
                  <a:srgbClr val="000000"/>
                </a:solidFill>
              </a:rPr>
              <a:t>11</a:t>
            </a:r>
            <a:r>
              <a:rPr lang="en-US" sz="12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i="1" dirty="0" smtClean="0">
                <a:solidFill>
                  <a:srgbClr val="000000"/>
                </a:solidFill>
              </a:rPr>
              <a:t> </a:t>
            </a:r>
            <a:r>
              <a:rPr lang="en-US" sz="1200" i="1" dirty="0">
                <a:solidFill>
                  <a:srgbClr val="000000"/>
                </a:solidFill>
              </a:rPr>
              <a:t>Ed.</a:t>
            </a:r>
            <a:r>
              <a:rPr lang="en-US" sz="1200" dirty="0">
                <a:solidFill>
                  <a:srgbClr val="000000"/>
                </a:solidFill>
              </a:rPr>
              <a:t>, p. </a:t>
            </a:r>
            <a:r>
              <a:rPr lang="en-US" sz="1200" dirty="0" smtClean="0">
                <a:solidFill>
                  <a:srgbClr val="000000"/>
                </a:solidFill>
              </a:rPr>
              <a:t>9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54380" y="5836492"/>
            <a:ext cx="3062057" cy="41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Forensic </a:t>
            </a:r>
            <a:r>
              <a:rPr lang="en-US" sz="1600" b="1" dirty="0" smtClean="0">
                <a:solidFill>
                  <a:srgbClr val="000000"/>
                </a:solidFill>
              </a:rPr>
              <a:t>Anthropologists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30152"/>
            <a:ext cx="8686800" cy="40610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2924628" y="6277428"/>
            <a:ext cx="3283399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</a:t>
            </a:r>
            <a:r>
              <a:rPr lang="en-US" sz="1200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10.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4211" name="Text Box 3"/>
          <p:cNvSpPr txBox="1">
            <a:spLocks noChangeArrowheads="1"/>
          </p:cNvSpPr>
          <p:nvPr/>
        </p:nvSpPr>
        <p:spPr bwMode="auto">
          <a:xfrm>
            <a:off x="838200" y="5899738"/>
            <a:ext cx="743825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Physical Anthropologists . . .  working as forensic consultants.</a:t>
            </a:r>
            <a:endParaRPr lang="en-US" sz="16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" name="Picture 7" descr="0110.jpg"/>
          <p:cNvPicPr>
            <a:picLocks noChangeAspect="1"/>
          </p:cNvPicPr>
          <p:nvPr/>
        </p:nvPicPr>
        <p:blipFill>
          <a:blip r:embed="rId3">
            <a:lum bright="-8000" contrast="31000"/>
          </a:blip>
          <a:stretch>
            <a:fillRect/>
          </a:stretch>
        </p:blipFill>
        <p:spPr>
          <a:xfrm>
            <a:off x="685800" y="639623"/>
            <a:ext cx="7772400" cy="50753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2924628" y="6277428"/>
            <a:ext cx="3283399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</a:t>
            </a:r>
            <a:r>
              <a:rPr lang="en-US" sz="1200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10.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4211" name="Text Box 3"/>
          <p:cNvSpPr txBox="1">
            <a:spLocks noChangeArrowheads="1"/>
          </p:cNvSpPr>
          <p:nvPr/>
        </p:nvSpPr>
        <p:spPr bwMode="auto">
          <a:xfrm>
            <a:off x="1344809" y="5899738"/>
            <a:ext cx="648927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Dr. Linda </a:t>
            </a:r>
            <a:r>
              <a:rPr lang="en-US" sz="1600" b="1" kern="1200" dirty="0" err="1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Levitch</a:t>
            </a:r>
            <a:r>
              <a:rPr lang="en-US" sz="1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teaching a human anatomy class  . . .</a:t>
            </a:r>
            <a:endParaRPr lang="en-US" sz="16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" name="Picture 3" descr="01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38582"/>
            <a:ext cx="7772400" cy="51764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547914"/>
            <a:ext cx="7772400" cy="559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886" y="1761898"/>
            <a:ext cx="7315200" cy="4471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Forensic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 err="1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Taphonomists</a:t>
            </a:r>
            <a:endParaRPr kumimoji="1" lang="en-US" sz="2800" b="1" dirty="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Physical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Paleontologists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(fossil animals)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Paleopathologists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Archaeologists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Ethnoarchaeologists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Preparators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Cultural Resource Management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2867218" y="6277428"/>
            <a:ext cx="3381182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178.</a:t>
            </a:r>
          </a:p>
        </p:txBody>
      </p:sp>
      <p:pic>
        <p:nvPicPr>
          <p:cNvPr id="6" name="Picture 5" descr="08t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05000"/>
            <a:ext cx="7772400" cy="3528669"/>
          </a:xfrm>
          <a:prstGeom prst="rect">
            <a:avLst/>
          </a:prstGeom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 rot="10800000">
            <a:off x="1995488" y="5043714"/>
            <a:ext cx="976312" cy="4095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15874" y="5910942"/>
            <a:ext cx="55610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Paleoanthropology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is Heavily Interdisciplinary.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3436985"/>
            <a:ext cx="7315200" cy="19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study of how bones and other materials came to be buried in the earth and preserved as fossils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14400" y="2209800"/>
            <a:ext cx="7315200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 dirty="0" err="1"/>
              <a:t>taphonomy</a:t>
            </a:r>
            <a:endParaRPr lang="en-US" sz="4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14400" y="2209800"/>
            <a:ext cx="7315200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 dirty="0" err="1"/>
              <a:t>taphonomy</a:t>
            </a:r>
            <a:endParaRPr lang="en-US" sz="4800" b="1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25278" y="3076813"/>
            <a:ext cx="73152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study the processes of sedimentation, the action of streams, preservation properties of bone, and carnivore disturbance factors</a:t>
            </a:r>
            <a:endParaRPr lang="en-US" sz="32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14400" y="1524000"/>
            <a:ext cx="7315200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 dirty="0" smtClean="0"/>
              <a:t>fossil</a:t>
            </a:r>
            <a:endParaRPr lang="en-US" sz="4800" b="1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2247745"/>
            <a:ext cx="7772400" cy="345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 impression, or trace, of an animal or plant of past geological</a:t>
            </a:r>
            <a:r>
              <a:rPr kumimoji="1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ages</a:t>
            </a:r>
          </a:p>
          <a:p>
            <a:pPr marL="465138"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1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5138"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-- including </a:t>
            </a:r>
          </a:p>
          <a:p>
            <a:pPr marL="914400"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footprints</a:t>
            </a:r>
          </a:p>
          <a:p>
            <a:pPr marL="914400"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tracks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 descr="Turn81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711575"/>
            <a:ext cx="3810000" cy="2384425"/>
          </a:xfrm>
          <a:prstGeom prst="rect">
            <a:avLst/>
          </a:prstGeom>
          <a:noFill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420765" y="6106180"/>
            <a:ext cx="3946721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Hominid footprint from </a:t>
            </a:r>
            <a:r>
              <a:rPr lang="en-US" sz="1400" dirty="0" err="1"/>
              <a:t>Laetoli</a:t>
            </a:r>
            <a:r>
              <a:rPr lang="en-US" sz="1400" dirty="0"/>
              <a:t>, Tanzania, </a:t>
            </a:r>
            <a:endParaRPr lang="en-US" sz="1400" dirty="0" smtClean="0"/>
          </a:p>
          <a:p>
            <a:r>
              <a:rPr lang="en-US" sz="1400" dirty="0" smtClean="0"/>
              <a:t>10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</a:t>
            </a:r>
            <a:r>
              <a:rPr lang="en-US" sz="1400" dirty="0"/>
              <a:t>. </a:t>
            </a:r>
            <a:r>
              <a:rPr lang="en-US" sz="1400" dirty="0" smtClean="0"/>
              <a:t>218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49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286" y="546200"/>
            <a:ext cx="7772400" cy="559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40000"/>
              </a:lnSpc>
              <a:defRPr/>
            </a:pPr>
            <a:endParaRPr kumimoji="1" lang="en-US" sz="3200" b="1" i="1" dirty="0">
              <a:solidFill>
                <a:srgbClr val="FFFFFF"/>
              </a:solidFill>
              <a:latin typeface="Arial" charset="0"/>
            </a:endParaRPr>
          </a:p>
          <a:p>
            <a:pPr eaLnBrk="0" hangingPunct="0">
              <a:lnSpc>
                <a:spcPct val="140000"/>
              </a:lnSpc>
              <a:defRPr/>
            </a:pPr>
            <a:r>
              <a:rPr kumimoji="1" lang="en-US" sz="3200" b="1" i="1" dirty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26" y="0"/>
            <a:ext cx="5253547" cy="68580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362200" y="4196477"/>
            <a:ext cx="441597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kumimoji="1"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the </a:t>
            </a:r>
            <a:r>
              <a:rPr kumimoji="1" lang="en-US" sz="5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Field and the </a:t>
            </a:r>
          </a:p>
          <a:p>
            <a:pPr eaLnBrk="0" hangingPunct="0">
              <a:defRPr/>
            </a:pPr>
            <a:r>
              <a:rPr kumimoji="1" lang="en-US" sz="5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Lab</a:t>
            </a:r>
            <a:endParaRPr kumimoji="1" lang="en-US" sz="5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56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886" y="1761898"/>
            <a:ext cx="7315200" cy="4471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Forensic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Taphonomists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Physical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Paleontologists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(fossil animals)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Paleopathologists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Archaeologists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Ethnoarchaeologists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Preparators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Cultural Resource Management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2867218" y="6277428"/>
            <a:ext cx="3381182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178.</a:t>
            </a:r>
          </a:p>
        </p:txBody>
      </p:sp>
      <p:sp>
        <p:nvSpPr>
          <p:cNvPr id="734211" name="Text Box 3"/>
          <p:cNvSpPr txBox="1">
            <a:spLocks noChangeArrowheads="1"/>
          </p:cNvSpPr>
          <p:nvPr/>
        </p:nvSpPr>
        <p:spPr bwMode="auto">
          <a:xfrm>
            <a:off x="3111957" y="5899738"/>
            <a:ext cx="289694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Multidisciplinary Study.</a:t>
            </a:r>
          </a:p>
        </p:txBody>
      </p:sp>
      <p:pic>
        <p:nvPicPr>
          <p:cNvPr id="6" name="Picture 5" descr="08t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05000"/>
            <a:ext cx="7772400" cy="3528669"/>
          </a:xfrm>
          <a:prstGeom prst="rect">
            <a:avLst/>
          </a:prstGeom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 rot="10800000">
            <a:off x="5500688" y="2728687"/>
            <a:ext cx="976312" cy="4095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682" name="Picture 2" descr="10_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9363" y="228600"/>
            <a:ext cx="4105275" cy="640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730" name="Picture 2" descr="Ages_Epiphyseal_Union"/>
          <p:cNvPicPr>
            <a:picLocks noChangeAspect="1" noChangeArrowheads="1"/>
          </p:cNvPicPr>
          <p:nvPr/>
        </p:nvPicPr>
        <p:blipFill>
          <a:blip r:embed="rId3">
            <a:lum bright="3000" contrast="-2000"/>
          </a:blip>
          <a:srcRect/>
          <a:stretch>
            <a:fillRect/>
          </a:stretch>
        </p:blipFill>
        <p:spPr bwMode="auto">
          <a:xfrm>
            <a:off x="1524000" y="304800"/>
            <a:ext cx="6033562" cy="5486400"/>
          </a:xfrm>
          <a:prstGeom prst="rect">
            <a:avLst/>
          </a:prstGeom>
          <a:noFill/>
        </p:spPr>
      </p:pic>
      <p:sp>
        <p:nvSpPr>
          <p:cNvPr id="713731" name="Text Box 3"/>
          <p:cNvSpPr txBox="1">
            <a:spLocks noChangeArrowheads="1"/>
          </p:cNvSpPr>
          <p:nvPr/>
        </p:nvSpPr>
        <p:spPr bwMode="auto">
          <a:xfrm>
            <a:off x="2819400" y="5881688"/>
            <a:ext cx="342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Ages of </a:t>
            </a:r>
            <a:r>
              <a:rPr lang="en-US" b="1" dirty="0" err="1">
                <a:solidFill>
                  <a:srgbClr val="000000"/>
                </a:solidFill>
              </a:rPr>
              <a:t>Epiphyseal</a:t>
            </a:r>
            <a:r>
              <a:rPr lang="en-US" b="1" dirty="0">
                <a:solidFill>
                  <a:srgbClr val="000000"/>
                </a:solidFill>
              </a:rPr>
              <a:t> Union</a:t>
            </a:r>
          </a:p>
        </p:txBody>
      </p:sp>
      <p:sp>
        <p:nvSpPr>
          <p:cNvPr id="713732" name="Text Box 4"/>
          <p:cNvSpPr txBox="1">
            <a:spLocks noChangeArrowheads="1"/>
          </p:cNvSpPr>
          <p:nvPr/>
        </p:nvSpPr>
        <p:spPr bwMode="auto">
          <a:xfrm>
            <a:off x="1752678" y="6248400"/>
            <a:ext cx="5620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</a:rPr>
              <a:t>Jurmain</a:t>
            </a:r>
            <a:r>
              <a:rPr lang="en-US" sz="1200" i="1" dirty="0">
                <a:solidFill>
                  <a:srgbClr val="000000"/>
                </a:solidFill>
              </a:rPr>
              <a:t>, et al., Introduction to Physical Anthropology, 8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p. 443.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Text Box 2"/>
          <p:cNvSpPr txBox="1">
            <a:spLocks noChangeArrowheads="1"/>
          </p:cNvSpPr>
          <p:nvPr/>
        </p:nvSpPr>
        <p:spPr bwMode="auto">
          <a:xfrm>
            <a:off x="2432163" y="6339114"/>
            <a:ext cx="42589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3"/>
              </a:rPr>
              <a:t>https://www5.nationalgeographic.com/genographic/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7639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193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Text Box 2"/>
          <p:cNvSpPr txBox="1">
            <a:spLocks noChangeArrowheads="1"/>
          </p:cNvSpPr>
          <p:nvPr/>
        </p:nvSpPr>
        <p:spPr bwMode="auto">
          <a:xfrm>
            <a:off x="1828800" y="6339114"/>
            <a:ext cx="54852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3"/>
              </a:rPr>
              <a:t>https://www5.nationalgeographic.com/genographic/participate.html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7649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28386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Text Box 2"/>
          <p:cNvSpPr txBox="1">
            <a:spLocks noChangeArrowheads="1"/>
          </p:cNvSpPr>
          <p:nvPr/>
        </p:nvSpPr>
        <p:spPr bwMode="auto">
          <a:xfrm>
            <a:off x="1210591" y="6339114"/>
            <a:ext cx="67142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3"/>
              </a:rPr>
              <a:t>http://news.nationalgeographic.com/news/2005/07/0719_050719_britishgene.html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7659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286" y="328386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886" y="1761898"/>
            <a:ext cx="7315200" cy="4471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Forensic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Taphonomists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Physical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Paleontologists </a:t>
            </a:r>
            <a:r>
              <a:rPr kumimoji="1" lang="en-US" b="1" dirty="0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(fossil animals)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Paleopathologists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Archaeologists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Ethnoarchaeologists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Preparators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Cultural Resource Management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2867218" y="6277428"/>
            <a:ext cx="3381182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178.</a:t>
            </a:r>
          </a:p>
        </p:txBody>
      </p:sp>
      <p:sp>
        <p:nvSpPr>
          <p:cNvPr id="734211" name="Text Box 3"/>
          <p:cNvSpPr txBox="1">
            <a:spLocks noChangeArrowheads="1"/>
          </p:cNvSpPr>
          <p:nvPr/>
        </p:nvSpPr>
        <p:spPr bwMode="auto">
          <a:xfrm>
            <a:off x="3111957" y="5899738"/>
            <a:ext cx="289694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Multidisciplinary Study.</a:t>
            </a:r>
          </a:p>
        </p:txBody>
      </p:sp>
      <p:pic>
        <p:nvPicPr>
          <p:cNvPr id="6" name="Picture 5" descr="08t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05000"/>
            <a:ext cx="7772400" cy="3528669"/>
          </a:xfrm>
          <a:prstGeom prst="rect">
            <a:avLst/>
          </a:prstGeom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 rot="10800000">
            <a:off x="5957888" y="3385459"/>
            <a:ext cx="976312" cy="4095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7" name="Picture 3" descr="10_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9363" y="228600"/>
            <a:ext cx="4105275" cy="640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Text Box 3074"/>
          <p:cNvSpPr txBox="1">
            <a:spLocks noChangeArrowheads="1"/>
          </p:cNvSpPr>
          <p:nvPr/>
        </p:nvSpPr>
        <p:spPr bwMode="auto">
          <a:xfrm>
            <a:off x="1254125" y="6553200"/>
            <a:ext cx="66325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baseline="30000">
                <a:solidFill>
                  <a:schemeClr val="tx2"/>
                </a:solidFill>
              </a:rPr>
              <a:t>Understanding Physical Anthropology and Archaeology, 8th Ed.</a:t>
            </a:r>
            <a:r>
              <a:rPr lang="en-US" sz="2000" baseline="30000">
                <a:solidFill>
                  <a:schemeClr val="tx2"/>
                </a:solidFill>
              </a:rPr>
              <a:t>, pp. 363, 403</a:t>
            </a:r>
          </a:p>
        </p:txBody>
      </p:sp>
      <p:pic>
        <p:nvPicPr>
          <p:cNvPr id="625668" name="Picture 30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8075" y="1524000"/>
            <a:ext cx="27019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5669" name="Picture 30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524000"/>
            <a:ext cx="335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5670" name="Text Box 3078"/>
          <p:cNvSpPr txBox="1">
            <a:spLocks noChangeArrowheads="1"/>
          </p:cNvSpPr>
          <p:nvPr/>
        </p:nvSpPr>
        <p:spPr bwMode="auto">
          <a:xfrm>
            <a:off x="914400" y="76200"/>
            <a:ext cx="74676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400">
                <a:solidFill>
                  <a:schemeClr val="tx2"/>
                </a:solidFill>
              </a:rPr>
              <a:t>Class Slides Set</a:t>
            </a:r>
            <a:r>
              <a:rPr kumimoji="1" lang="en-US" sz="1400" b="1">
                <a:solidFill>
                  <a:schemeClr val="tx2"/>
                </a:solidFill>
              </a:rPr>
              <a:t> </a:t>
            </a:r>
            <a:r>
              <a:rPr kumimoji="1" lang="en-US" sz="1400">
                <a:solidFill>
                  <a:schemeClr val="tx2"/>
                </a:solidFill>
              </a:rPr>
              <a:t>10C</a:t>
            </a:r>
          </a:p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3200" b="1">
                <a:solidFill>
                  <a:schemeClr val="tx2"/>
                </a:solidFill>
              </a:rPr>
              <a:t>Special Skills Used to Study Early Humans</a:t>
            </a:r>
          </a:p>
        </p:txBody>
      </p:sp>
      <p:sp>
        <p:nvSpPr>
          <p:cNvPr id="625671" name="Text Box 3079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tx2"/>
                </a:solidFill>
              </a:rPr>
              <a:t>In the Field and Lab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5" name="Picture 3" descr="10_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04838"/>
            <a:ext cx="8229600" cy="56435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886" y="1761898"/>
            <a:ext cx="7315200" cy="4471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Forensic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Taphonomists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Physical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Paleontologists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(fossil animals)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sz="2400" b="1" dirty="0" err="1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Paleopathologists</a:t>
            </a:r>
            <a:endParaRPr kumimoji="1" lang="en-US" sz="2400" b="1" dirty="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Archaeologists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Ethnoarchaeologists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Preparators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Cultural Resource Management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1690914" y="6248400"/>
            <a:ext cx="5700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8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p. 117.</a:t>
            </a:r>
          </a:p>
        </p:txBody>
      </p:sp>
      <p:pic>
        <p:nvPicPr>
          <p:cNvPr id="5017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76200"/>
            <a:ext cx="7848600" cy="593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1766" name="Text Box 6"/>
          <p:cNvSpPr txBox="1">
            <a:spLocks noChangeArrowheads="1"/>
          </p:cNvSpPr>
          <p:nvPr/>
        </p:nvSpPr>
        <p:spPr bwMode="auto">
          <a:xfrm>
            <a:off x="152400" y="5791200"/>
            <a:ext cx="88011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5791200"/>
            <a:ext cx="77925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UMD </a:t>
            </a:r>
            <a:r>
              <a:rPr lang="en-US" sz="1600" b="1" dirty="0" err="1" smtClean="0">
                <a:solidFill>
                  <a:schemeClr val="tx2"/>
                </a:solidFill>
              </a:rPr>
              <a:t>Paleopathologists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b="1" dirty="0" err="1">
                <a:solidFill>
                  <a:schemeClr val="tx2"/>
                </a:solidFill>
              </a:rPr>
              <a:t>Wil</a:t>
            </a:r>
            <a:r>
              <a:rPr lang="en-US" sz="1600" b="1" dirty="0">
                <a:solidFill>
                  <a:schemeClr val="tx2"/>
                </a:solidFill>
              </a:rPr>
              <a:t> </a:t>
            </a:r>
            <a:r>
              <a:rPr lang="en-US" sz="1600" b="1" dirty="0" err="1">
                <a:solidFill>
                  <a:schemeClr val="tx2"/>
                </a:solidFill>
              </a:rPr>
              <a:t>Salo</a:t>
            </a:r>
            <a:r>
              <a:rPr lang="en-US" sz="1600" b="1" dirty="0">
                <a:solidFill>
                  <a:schemeClr val="tx2"/>
                </a:solidFill>
              </a:rPr>
              <a:t> (left) and Art </a:t>
            </a:r>
            <a:r>
              <a:rPr lang="en-US" sz="1600" b="1" dirty="0" err="1">
                <a:solidFill>
                  <a:schemeClr val="tx2"/>
                </a:solidFill>
              </a:rPr>
              <a:t>Aufderheide</a:t>
            </a:r>
            <a:r>
              <a:rPr lang="en-US" sz="1600" b="1" dirty="0">
                <a:solidFill>
                  <a:schemeClr val="tx2"/>
                </a:solidFill>
              </a:rPr>
              <a:t> (right).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886" y="1761898"/>
            <a:ext cx="7315200" cy="45120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Forensic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Taphonomists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Physical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Paleontologists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(fossil animals)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Paleopathologists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lvl="0" indent="-342900" algn="l" eaLnBrk="0" hangingPunct="0">
              <a:spcBef>
                <a:spcPct val="20000"/>
              </a:spcBef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 smtClean="0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Archaeologists </a:t>
            </a:r>
            <a:r>
              <a:rPr kumimoji="1" lang="en-US" b="1" kern="0" dirty="0" smtClean="0">
                <a:solidFill>
                  <a:srgbClr val="003300"/>
                </a:solidFill>
                <a:latin typeface="Verdana"/>
              </a:rPr>
              <a:t>(material culture)</a:t>
            </a:r>
            <a:endParaRPr kumimoji="1" lang="en-US" sz="2800" b="1" dirty="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Ethnoarchaeologists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Preparators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Cultural Resource Management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2867218" y="6277428"/>
            <a:ext cx="3381182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178.</a:t>
            </a:r>
          </a:p>
        </p:txBody>
      </p:sp>
      <p:sp>
        <p:nvSpPr>
          <p:cNvPr id="734211" name="Text Box 3"/>
          <p:cNvSpPr txBox="1">
            <a:spLocks noChangeArrowheads="1"/>
          </p:cNvSpPr>
          <p:nvPr/>
        </p:nvSpPr>
        <p:spPr bwMode="auto">
          <a:xfrm>
            <a:off x="3111957" y="5899738"/>
            <a:ext cx="289694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Multidisciplinary Study.</a:t>
            </a:r>
          </a:p>
        </p:txBody>
      </p:sp>
      <p:pic>
        <p:nvPicPr>
          <p:cNvPr id="6" name="Picture 5" descr="08t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05000"/>
            <a:ext cx="7772400" cy="3528669"/>
          </a:xfrm>
          <a:prstGeom prst="rect">
            <a:avLst/>
          </a:prstGeom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5334000" y="2728686"/>
            <a:ext cx="976312" cy="4095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143000" y="2757488"/>
            <a:ext cx="7010400" cy="8239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archaeologists</a:t>
            </a:r>
            <a:endParaRPr kumimoji="1" lang="en-US" sz="48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5800" y="4114800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dirty="0"/>
              <a:t>. . . study material culture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Text Box 1026"/>
          <p:cNvSpPr txBox="1">
            <a:spLocks noChangeArrowheads="1"/>
          </p:cNvSpPr>
          <p:nvPr/>
        </p:nvSpPr>
        <p:spPr bwMode="auto">
          <a:xfrm>
            <a:off x="1066800" y="6248400"/>
            <a:ext cx="6991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10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., p. 190, 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8t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., p. 403</a:t>
            </a:r>
          </a:p>
        </p:txBody>
      </p:sp>
      <p:pic>
        <p:nvPicPr>
          <p:cNvPr id="545797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2" y="137886"/>
            <a:ext cx="32908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5798" name="Picture 1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52400"/>
            <a:ext cx="3962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609600" y="5888037"/>
            <a:ext cx="8305800" cy="36317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Susquehanna River site, PA       Typical stratification of a deep site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Text Box 2"/>
          <p:cNvSpPr txBox="1">
            <a:spLocks noChangeArrowheads="1"/>
          </p:cNvSpPr>
          <p:nvPr/>
        </p:nvSpPr>
        <p:spPr bwMode="auto">
          <a:xfrm>
            <a:off x="1705187" y="6245554"/>
            <a:ext cx="5700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8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p. 405.</a:t>
            </a:r>
          </a:p>
        </p:txBody>
      </p:sp>
      <p:pic>
        <p:nvPicPr>
          <p:cNvPr id="6348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6086" y="304800"/>
            <a:ext cx="7124700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885" name="Text Box 5"/>
          <p:cNvSpPr txBox="1">
            <a:spLocks noChangeArrowheads="1"/>
          </p:cNvSpPr>
          <p:nvPr/>
        </p:nvSpPr>
        <p:spPr bwMode="auto">
          <a:xfrm>
            <a:off x="152400" y="5791200"/>
            <a:ext cx="88011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52172" y="5910942"/>
            <a:ext cx="52149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tx2"/>
                </a:solidFill>
              </a:rPr>
              <a:t>Early 19</a:t>
            </a:r>
            <a:r>
              <a:rPr lang="en-US" sz="1600" b="1" baseline="30000" dirty="0">
                <a:solidFill>
                  <a:schemeClr val="tx2"/>
                </a:solidFill>
              </a:rPr>
              <a:t>th</a:t>
            </a:r>
            <a:r>
              <a:rPr lang="en-US" sz="1600" b="1" dirty="0">
                <a:solidFill>
                  <a:schemeClr val="tx2"/>
                </a:solidFill>
              </a:rPr>
              <a:t>-century military site near Boston.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Text Box 2"/>
          <p:cNvSpPr txBox="1">
            <a:spLocks noChangeArrowheads="1"/>
          </p:cNvSpPr>
          <p:nvPr/>
        </p:nvSpPr>
        <p:spPr bwMode="auto">
          <a:xfrm>
            <a:off x="1705187" y="6248400"/>
            <a:ext cx="5700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8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p. 282.</a:t>
            </a:r>
          </a:p>
        </p:txBody>
      </p:sp>
      <p:pic>
        <p:nvPicPr>
          <p:cNvPr id="6369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04800"/>
            <a:ext cx="38735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6933" name="Text Box 5"/>
          <p:cNvSpPr txBox="1">
            <a:spLocks noChangeArrowheads="1"/>
          </p:cNvSpPr>
          <p:nvPr/>
        </p:nvSpPr>
        <p:spPr bwMode="auto">
          <a:xfrm>
            <a:off x="152400" y="5791200"/>
            <a:ext cx="88011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57514" y="5838372"/>
            <a:ext cx="6806671" cy="41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Archaeologist </a:t>
            </a:r>
            <a:r>
              <a:rPr lang="en-US" sz="1600" b="1" dirty="0" err="1">
                <a:solidFill>
                  <a:schemeClr val="tx2"/>
                </a:solidFill>
              </a:rPr>
              <a:t>Erella</a:t>
            </a:r>
            <a:r>
              <a:rPr lang="en-US" sz="1600" b="1" dirty="0">
                <a:solidFill>
                  <a:schemeClr val="tx2"/>
                </a:solidFill>
              </a:rPr>
              <a:t> Hovers, AL 333 site, </a:t>
            </a:r>
            <a:r>
              <a:rPr lang="en-US" sz="1600" b="1" dirty="0" err="1">
                <a:solidFill>
                  <a:schemeClr val="tx2"/>
                </a:solidFill>
              </a:rPr>
              <a:t>Hadar</a:t>
            </a:r>
            <a:r>
              <a:rPr lang="en-US" sz="1600" b="1" dirty="0">
                <a:solidFill>
                  <a:schemeClr val="tx2"/>
                </a:solidFill>
              </a:rPr>
              <a:t>, Ethiopia.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2867218" y="6277428"/>
            <a:ext cx="3381183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251.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199881" y="5791200"/>
            <a:ext cx="6724919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Hand axe (left) and cleaver (right),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both of which were basic tools of the </a:t>
            </a:r>
            <a:r>
              <a:rPr lang="en-US" sz="16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Acheulian</a:t>
            </a: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tradition</a:t>
            </a:r>
          </a:p>
        </p:txBody>
      </p:sp>
      <p:pic>
        <p:nvPicPr>
          <p:cNvPr id="6" name="Picture 5" descr="1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1" y="0"/>
            <a:ext cx="6382389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Special Skills Used to Study Early Humans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2986314"/>
            <a:ext cx="7315200" cy="24560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In the Field</a:t>
            </a:r>
          </a:p>
          <a:p>
            <a:pPr marL="342900" indent="-3429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endParaRPr kumimoji="1" lang="en-US" sz="32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32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In the Laboratory</a:t>
            </a:r>
          </a:p>
          <a:p>
            <a:pPr marL="342900" indent="-3429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endParaRPr kumimoji="1" lang="en-US" sz="3200" b="1" dirty="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3200" b="1" dirty="0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In the Field and Laboratory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Text Box 1026"/>
          <p:cNvSpPr txBox="1">
            <a:spLocks noChangeArrowheads="1"/>
          </p:cNvSpPr>
          <p:nvPr/>
        </p:nvSpPr>
        <p:spPr bwMode="auto">
          <a:xfrm>
            <a:off x="1719701" y="6412468"/>
            <a:ext cx="5700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p. 239.</a:t>
            </a:r>
          </a:p>
        </p:txBody>
      </p:sp>
      <p:sp>
        <p:nvSpPr>
          <p:cNvPr id="541699" name="Text Box 1027"/>
          <p:cNvSpPr txBox="1">
            <a:spLocks noChangeArrowheads="1"/>
          </p:cNvSpPr>
          <p:nvPr/>
        </p:nvSpPr>
        <p:spPr bwMode="auto">
          <a:xfrm>
            <a:off x="317500" y="5924550"/>
            <a:ext cx="86741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>
                <a:solidFill>
                  <a:schemeClr val="tx2"/>
                </a:solidFill>
              </a:rPr>
              <a:t>Acheulian biface (“hand axe”), </a:t>
            </a:r>
          </a:p>
          <a:p>
            <a:pPr>
              <a:lnSpc>
                <a:spcPct val="110000"/>
              </a:lnSpc>
            </a:pPr>
            <a:r>
              <a:rPr lang="en-US" sz="1600" b="1">
                <a:solidFill>
                  <a:schemeClr val="tx2"/>
                </a:solidFill>
              </a:rPr>
              <a:t>A basic tool of the Acheulian peoples.</a:t>
            </a:r>
          </a:p>
        </p:txBody>
      </p:sp>
      <p:pic>
        <p:nvPicPr>
          <p:cNvPr id="541701" name="Picture 1029"/>
          <p:cNvPicPr>
            <a:picLocks noChangeAspect="1" noChangeArrowheads="1"/>
          </p:cNvPicPr>
          <p:nvPr/>
        </p:nvPicPr>
        <p:blipFill>
          <a:blip r:embed="rId3">
            <a:lum bright="-17000" contrast="31000"/>
          </a:blip>
          <a:srcRect/>
          <a:stretch>
            <a:fillRect/>
          </a:stretch>
        </p:blipFill>
        <p:spPr bwMode="auto">
          <a:xfrm>
            <a:off x="3051175" y="76200"/>
            <a:ext cx="312102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1702" name="Text Box 1030"/>
          <p:cNvSpPr txBox="1">
            <a:spLocks noChangeArrowheads="1"/>
          </p:cNvSpPr>
          <p:nvPr/>
        </p:nvSpPr>
        <p:spPr bwMode="auto">
          <a:xfrm>
            <a:off x="2667000" y="0"/>
            <a:ext cx="990600" cy="59436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ext Box 2"/>
          <p:cNvSpPr txBox="1">
            <a:spLocks noChangeArrowheads="1"/>
          </p:cNvSpPr>
          <p:nvPr/>
        </p:nvSpPr>
        <p:spPr bwMode="auto">
          <a:xfrm>
            <a:off x="1708817" y="6248400"/>
            <a:ext cx="5700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8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p. 405.</a:t>
            </a:r>
          </a:p>
        </p:txBody>
      </p:sp>
      <p:pic>
        <p:nvPicPr>
          <p:cNvPr id="534532" name="Picture 4"/>
          <p:cNvPicPr>
            <a:picLocks noChangeAspect="1" noChangeArrowheads="1"/>
          </p:cNvPicPr>
          <p:nvPr/>
        </p:nvPicPr>
        <p:blipFill>
          <a:blip r:embed="rId3">
            <a:lum bright="-10000" contrast="42000"/>
          </a:blip>
          <a:srcRect/>
          <a:stretch>
            <a:fillRect/>
          </a:stretch>
        </p:blipFill>
        <p:spPr bwMode="auto">
          <a:xfrm>
            <a:off x="685800" y="858959"/>
            <a:ext cx="7772400" cy="516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4533" name="Text Box 5"/>
          <p:cNvSpPr txBox="1">
            <a:spLocks noChangeArrowheads="1"/>
          </p:cNvSpPr>
          <p:nvPr/>
        </p:nvSpPr>
        <p:spPr bwMode="auto">
          <a:xfrm>
            <a:off x="152400" y="5638800"/>
            <a:ext cx="89916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5941072"/>
            <a:ext cx="8674100" cy="30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tx2"/>
                </a:solidFill>
              </a:rPr>
              <a:t>Early prehistoric Paleo-Indian and Archaic period projectile points.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Text Box 2"/>
          <p:cNvSpPr txBox="1">
            <a:spLocks noChangeArrowheads="1"/>
          </p:cNvSpPr>
          <p:nvPr/>
        </p:nvSpPr>
        <p:spPr bwMode="auto">
          <a:xfrm>
            <a:off x="804863" y="6399213"/>
            <a:ext cx="75342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chemeClr val="tx2"/>
                </a:solidFill>
              </a:rPr>
              <a:t>Understanding Physical Anthropology and Archaeology, 9th Ed.</a:t>
            </a:r>
            <a:r>
              <a:rPr lang="en-US" sz="1600">
                <a:solidFill>
                  <a:schemeClr val="tx2"/>
                </a:solidFill>
              </a:rPr>
              <a:t>, p. 365.</a:t>
            </a:r>
          </a:p>
        </p:txBody>
      </p:sp>
      <p:sp>
        <p:nvSpPr>
          <p:cNvPr id="549891" name="Text Box 3"/>
          <p:cNvSpPr txBox="1">
            <a:spLocks noChangeArrowheads="1"/>
          </p:cNvSpPr>
          <p:nvPr/>
        </p:nvSpPr>
        <p:spPr bwMode="auto">
          <a:xfrm>
            <a:off x="317500" y="6096000"/>
            <a:ext cx="86741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>
                <a:solidFill>
                  <a:schemeClr val="tx2"/>
                </a:solidFill>
              </a:rPr>
              <a:t>Prehistoric decorated pottery vessel from Arizona.</a:t>
            </a:r>
          </a:p>
        </p:txBody>
      </p:sp>
      <p:pic>
        <p:nvPicPr>
          <p:cNvPr id="549893" name="Picture 5"/>
          <p:cNvPicPr>
            <a:picLocks noChangeAspect="1" noChangeArrowheads="1"/>
          </p:cNvPicPr>
          <p:nvPr/>
        </p:nvPicPr>
        <p:blipFill>
          <a:blip r:embed="rId3">
            <a:lum bright="-49000" contrast="64000"/>
          </a:blip>
          <a:srcRect/>
          <a:stretch>
            <a:fillRect/>
          </a:stretch>
        </p:blipFill>
        <p:spPr bwMode="auto">
          <a:xfrm>
            <a:off x="381000" y="76200"/>
            <a:ext cx="8610600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152400" y="5562600"/>
            <a:ext cx="88011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Text Box 1026"/>
          <p:cNvSpPr txBox="1">
            <a:spLocks noChangeArrowheads="1"/>
          </p:cNvSpPr>
          <p:nvPr/>
        </p:nvSpPr>
        <p:spPr bwMode="auto">
          <a:xfrm>
            <a:off x="1705428" y="6248400"/>
            <a:ext cx="5700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8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p. 405.</a:t>
            </a:r>
          </a:p>
        </p:txBody>
      </p:sp>
      <p:pic>
        <p:nvPicPr>
          <p:cNvPr id="532486" name="Picture 1030"/>
          <p:cNvPicPr>
            <a:picLocks noChangeAspect="1" noChangeArrowheads="1"/>
          </p:cNvPicPr>
          <p:nvPr/>
        </p:nvPicPr>
        <p:blipFill>
          <a:blip r:embed="rId3">
            <a:lum bright="-2000" contrast="7000"/>
          </a:blip>
          <a:srcRect/>
          <a:stretch>
            <a:fillRect/>
          </a:stretch>
        </p:blipFill>
        <p:spPr bwMode="auto">
          <a:xfrm>
            <a:off x="533400" y="125413"/>
            <a:ext cx="8229600" cy="604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487" name="Text Box 1031"/>
          <p:cNvSpPr txBox="1">
            <a:spLocks noChangeArrowheads="1"/>
          </p:cNvSpPr>
          <p:nvPr/>
        </p:nvSpPr>
        <p:spPr bwMode="auto">
          <a:xfrm>
            <a:off x="152400" y="5791200"/>
            <a:ext cx="8801100" cy="381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317500" y="5910942"/>
            <a:ext cx="86741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tx2"/>
                </a:solidFill>
              </a:rPr>
              <a:t>Armaments and insignia from a Revolutionary War battle site.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886" y="1761898"/>
            <a:ext cx="7315200" cy="4471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Forensic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Taphonomists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Physical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Paleontologists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(fossil animals)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Paleopathologists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Archaeologists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sz="2400" b="1" dirty="0" err="1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Ethnoarchaeologists</a:t>
            </a:r>
            <a:endParaRPr kumimoji="1" lang="en-US" sz="2400" b="1" dirty="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Preparators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Cultural Resource Management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2867218" y="6277428"/>
            <a:ext cx="3381182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178.</a:t>
            </a:r>
          </a:p>
        </p:txBody>
      </p:sp>
      <p:sp>
        <p:nvSpPr>
          <p:cNvPr id="734211" name="Text Box 3"/>
          <p:cNvSpPr txBox="1">
            <a:spLocks noChangeArrowheads="1"/>
          </p:cNvSpPr>
          <p:nvPr/>
        </p:nvSpPr>
        <p:spPr bwMode="auto">
          <a:xfrm>
            <a:off x="3111957" y="5899738"/>
            <a:ext cx="289694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Multidisciplinary Study.</a:t>
            </a:r>
          </a:p>
        </p:txBody>
      </p:sp>
      <p:pic>
        <p:nvPicPr>
          <p:cNvPr id="6" name="Picture 5" descr="08t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05000"/>
            <a:ext cx="7772400" cy="3528669"/>
          </a:xfrm>
          <a:prstGeom prst="rect">
            <a:avLst/>
          </a:prstGeom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5348288" y="3048000"/>
            <a:ext cx="976312" cy="4095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143000" y="2757488"/>
            <a:ext cx="7010400" cy="8239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Ethnoarchaeology</a:t>
            </a:r>
            <a:endParaRPr kumimoji="1" lang="en-US" sz="48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933397"/>
            <a:ext cx="8077200" cy="188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approach used by archaeologists to gain insights into the past by studying contemporary people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See also Slide Set 11A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Text Box 2"/>
          <p:cNvSpPr txBox="1">
            <a:spLocks noChangeArrowheads="1"/>
          </p:cNvSpPr>
          <p:nvPr/>
        </p:nvSpPr>
        <p:spPr bwMode="auto">
          <a:xfrm>
            <a:off x="1719701" y="6245554"/>
            <a:ext cx="5700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8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p. 347.</a:t>
            </a:r>
          </a:p>
        </p:txBody>
      </p:sp>
      <p:pic>
        <p:nvPicPr>
          <p:cNvPr id="7536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76213"/>
            <a:ext cx="8839200" cy="57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3669" name="Rectangle 5"/>
          <p:cNvSpPr>
            <a:spLocks noChangeArrowheads="1"/>
          </p:cNvSpPr>
          <p:nvPr/>
        </p:nvSpPr>
        <p:spPr bwMode="auto">
          <a:xfrm>
            <a:off x="0" y="5715000"/>
            <a:ext cx="9144000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04686" y="5775325"/>
            <a:ext cx="67040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tx2"/>
                </a:solidFill>
              </a:rPr>
              <a:t>Ethnoarcheological</a:t>
            </a:r>
            <a:r>
              <a:rPr lang="en-US" sz="2000" b="1" dirty="0">
                <a:solidFill>
                  <a:schemeClr val="tx2"/>
                </a:solidFill>
              </a:rPr>
              <a:t> Studies of !Kung </a:t>
            </a:r>
            <a:r>
              <a:rPr lang="en-US" sz="2000" b="1" dirty="0" err="1">
                <a:solidFill>
                  <a:schemeClr val="tx2"/>
                </a:solidFill>
              </a:rPr>
              <a:t>Lifeways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9" name="Rectangle 5"/>
          <p:cNvSpPr>
            <a:spLocks noChangeArrowheads="1"/>
          </p:cNvSpPr>
          <p:nvPr/>
        </p:nvSpPr>
        <p:spPr bwMode="auto">
          <a:xfrm>
            <a:off x="0" y="5715000"/>
            <a:ext cx="9144000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70942" y="6172200"/>
            <a:ext cx="597150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chemeClr val="tx2"/>
                </a:solidFill>
              </a:rPr>
              <a:t>Ethngraphical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</a:rPr>
              <a:t>Studies of </a:t>
            </a:r>
            <a:r>
              <a:rPr lang="en-US" sz="2000" b="1" dirty="0" smtClean="0">
                <a:solidFill>
                  <a:schemeClr val="tx2"/>
                </a:solidFill>
              </a:rPr>
              <a:t>the </a:t>
            </a:r>
            <a:r>
              <a:rPr lang="en-US" sz="2000" b="1" dirty="0" err="1" smtClean="0">
                <a:solidFill>
                  <a:schemeClr val="tx2"/>
                </a:solidFill>
              </a:rPr>
              <a:t>Yanomamó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661"/>
            <a:ext cx="8686800" cy="596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273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886" y="1761898"/>
            <a:ext cx="7315200" cy="4471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Forensic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Taphonomists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Physical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Paleontologists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(fossil animals)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Paleopathologists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Archaeologists</a:t>
            </a:r>
          </a:p>
          <a:p>
            <a:pPr marL="742950" lvl="1" indent="-285750" algn="l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kumimoji="1" lang="en-US" sz="2400" b="1" dirty="0" err="1" smtClean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Ethnoarchaeologists</a:t>
            </a:r>
            <a:r>
              <a:rPr kumimoji="1" lang="en-US" sz="2400" b="1" dirty="0" smtClean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 </a:t>
            </a:r>
            <a:r>
              <a:rPr lang="en-US" b="1" dirty="0" smtClean="0">
                <a:solidFill>
                  <a:schemeClr val="folHlink"/>
                </a:solidFill>
              </a:rPr>
              <a:t>(</a:t>
            </a:r>
            <a:r>
              <a:rPr lang="en-US" b="1" dirty="0" smtClean="0">
                <a:solidFill>
                  <a:schemeClr val="folHlink"/>
                </a:solidFill>
                <a:hlinkClick r:id="rId3"/>
              </a:rPr>
              <a:t>Slide Set 11A</a:t>
            </a:r>
            <a:r>
              <a:rPr lang="en-US" b="1" dirty="0" smtClean="0">
                <a:solidFill>
                  <a:schemeClr val="folHlink"/>
                </a:solidFill>
              </a:rPr>
              <a:t>)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 err="1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Preparators</a:t>
            </a:r>
            <a:endParaRPr kumimoji="1" lang="en-US" sz="2800" b="1" dirty="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Arial" pitchFamily="34" charset="0"/>
              <a:buChar char="•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Cultural Resource Management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</a:t>
            </a:r>
            <a:r>
              <a:rPr kumimoji="1" lang="en-US" sz="2000" i="1" kern="12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Field and Lab</a:t>
            </a:r>
            <a:endParaRPr kumimoji="1" lang="en-US" sz="2000" i="1" kern="12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886" y="1761898"/>
            <a:ext cx="7315200" cy="4471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Forensic Anthropologists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Taphonomists</a:t>
            </a:r>
            <a:endParaRPr kumimoji="1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Physical Anthropologists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Paleontologists </a:t>
            </a: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(fossil animals)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Paleopathologists</a:t>
            </a: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Archaeologists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Ethnoarchaeologists</a:t>
            </a: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Preparators</a:t>
            </a:r>
            <a:endParaRPr kumimoji="1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Cultural Resource Management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4" name="Picture 2" descr="10_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2050" y="76200"/>
            <a:ext cx="4279900" cy="640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886" y="1761898"/>
            <a:ext cx="7315200" cy="4471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Forensic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Taphonomists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Physical Anthropologists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Paleontologists </a:t>
            </a:r>
            <a:r>
              <a:rPr kumimoji="1" lang="en-US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(fossil animals)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Paleopathologists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Archaeologists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1" lang="en-US" sz="24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Ethnoarchaeologists</a:t>
            </a:r>
            <a:endParaRPr kumimoji="1" lang="en-US" sz="24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 err="1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Preparators</a:t>
            </a:r>
            <a:endParaRPr kumimoji="1" lang="en-US" sz="2800" b="1" dirty="0">
              <a:solidFill>
                <a:schemeClr val="bg1">
                  <a:lumMod val="90000"/>
                </a:scheme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 typeface="Wingdings" pitchFamily="2" charset="2"/>
              <a:buChar char="ü"/>
            </a:pPr>
            <a:r>
              <a:rPr kumimoji="1" lang="en-US" sz="2800" b="1" dirty="0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Cultural Resource Management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20715" y="2391228"/>
            <a:ext cx="78882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000" b="1" dirty="0"/>
              <a:t>Cultural Resource Management (CRM)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3990094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federal policy that has given rise to “contract archaeology,” so  called because independent and university-affiliated archaeological firms and organizations are awarded contracts to carry out specific research activities prior to construction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52401"/>
            <a:ext cx="77724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0355" name="Text Box 3"/>
          <p:cNvSpPr txBox="1">
            <a:spLocks noChangeArrowheads="1"/>
          </p:cNvSpPr>
          <p:nvPr/>
        </p:nvSpPr>
        <p:spPr bwMode="auto">
          <a:xfrm>
            <a:off x="1338263" y="5264150"/>
            <a:ext cx="6434137" cy="1289050"/>
          </a:xfrm>
          <a:prstGeom prst="rect">
            <a:avLst/>
          </a:prstGeom>
          <a:solidFill>
            <a:schemeClr val="tx2"/>
          </a:solidFill>
          <a:ln w="9525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kumimoji="1" lang="en-US" sz="5400" dirty="0">
                <a:solidFill>
                  <a:srgbClr val="0C0600"/>
                </a:solidFill>
                <a:latin typeface="Arial" charset="0"/>
              </a:rPr>
              <a:t>CRM</a:t>
            </a:r>
          </a:p>
          <a:p>
            <a:pPr lvl="2" algn="l" eaLnBrk="0" hangingPunct="0"/>
            <a:r>
              <a:rPr kumimoji="1" lang="en-US" sz="2400" b="1" dirty="0">
                <a:solidFill>
                  <a:srgbClr val="0C0600"/>
                </a:solidFill>
                <a:latin typeface="Arial" charset="0"/>
              </a:rPr>
              <a:t>cultural resources management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4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47764"/>
            <a:ext cx="7772400" cy="559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54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3048000"/>
            <a:ext cx="4724400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Text Box 2"/>
          <p:cNvSpPr txBox="1">
            <a:spLocks noChangeArrowheads="1"/>
          </p:cNvSpPr>
          <p:nvPr/>
        </p:nvSpPr>
        <p:spPr bwMode="auto">
          <a:xfrm>
            <a:off x="1708817" y="6248400"/>
            <a:ext cx="5700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</a:t>
            </a:r>
            <a:r>
              <a:rPr lang="en-US" sz="1200" i="1" dirty="0" smtClean="0">
                <a:solidFill>
                  <a:schemeClr val="tx2"/>
                </a:solidFill>
              </a:rPr>
              <a:t>Physical Anthropology </a:t>
            </a:r>
            <a:r>
              <a:rPr lang="en-US" sz="1200" i="1" dirty="0">
                <a:solidFill>
                  <a:schemeClr val="tx2"/>
                </a:solidFill>
              </a:rPr>
              <a:t>and Archaeology, 8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p. 408.</a:t>
            </a:r>
          </a:p>
        </p:txBody>
      </p:sp>
      <p:pic>
        <p:nvPicPr>
          <p:cNvPr id="5365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14400"/>
            <a:ext cx="7772400" cy="499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6582" name="Text Box 6"/>
          <p:cNvSpPr txBox="1">
            <a:spLocks noChangeArrowheads="1"/>
          </p:cNvSpPr>
          <p:nvPr/>
        </p:nvSpPr>
        <p:spPr bwMode="auto">
          <a:xfrm>
            <a:off x="0" y="5562600"/>
            <a:ext cx="91440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23686" y="5910942"/>
            <a:ext cx="74818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tx2"/>
                </a:solidFill>
              </a:rPr>
              <a:t>Cultural Resource Management (CRM) – “contract archaeology”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Text Box 1026"/>
          <p:cNvSpPr txBox="1">
            <a:spLocks noChangeArrowheads="1"/>
          </p:cNvSpPr>
          <p:nvPr/>
        </p:nvSpPr>
        <p:spPr bwMode="auto">
          <a:xfrm>
            <a:off x="1759428" y="6248400"/>
            <a:ext cx="5602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Understanding Physical Anthropology and Archaeology, 8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p. 19.</a:t>
            </a:r>
          </a:p>
        </p:txBody>
      </p:sp>
      <p:pic>
        <p:nvPicPr>
          <p:cNvPr id="539652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" y="96838"/>
            <a:ext cx="7505700" cy="599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9653" name="Text Box 1029"/>
          <p:cNvSpPr txBox="1">
            <a:spLocks noChangeArrowheads="1"/>
          </p:cNvSpPr>
          <p:nvPr/>
        </p:nvSpPr>
        <p:spPr bwMode="auto">
          <a:xfrm>
            <a:off x="152400" y="5715000"/>
            <a:ext cx="88011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2438400" y="5775325"/>
            <a:ext cx="42576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CRM, Donna Raymond (left)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0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371600"/>
            <a:ext cx="7772400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9095" name="Text Box 7"/>
          <p:cNvSpPr txBox="1">
            <a:spLocks noChangeArrowheads="1"/>
          </p:cNvSpPr>
          <p:nvPr/>
        </p:nvSpPr>
        <p:spPr bwMode="auto">
          <a:xfrm>
            <a:off x="76200" y="6291263"/>
            <a:ext cx="9144000" cy="5667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>
                <a:solidFill>
                  <a:schemeClr val="tx2"/>
                </a:solidFill>
              </a:rPr>
              <a:t>Archaeological Dating Methods</a:t>
            </a:r>
          </a:p>
        </p:txBody>
      </p:sp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2808288" y="228600"/>
            <a:ext cx="3481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000">
                <a:solidFill>
                  <a:schemeClr val="tx2"/>
                </a:solidFill>
              </a:rPr>
              <a:t>Continue on to </a:t>
            </a:r>
            <a:r>
              <a:rPr kumimoji="1" lang="en-US" sz="2000">
                <a:solidFill>
                  <a:schemeClr val="tx2"/>
                </a:solidFill>
                <a:hlinkClick r:id="rId4"/>
              </a:rPr>
              <a:t>Set # 10D</a:t>
            </a:r>
            <a:endParaRPr kumimoji="1" lang="en-US" sz="2000">
              <a:solidFill>
                <a:schemeClr val="tx2"/>
              </a:solidFill>
              <a:hlinkClick r:id="" action="ppaction://hlinkshowjump?jump=nextslide"/>
            </a:endParaRPr>
          </a:p>
        </p:txBody>
      </p:sp>
      <p:sp>
        <p:nvSpPr>
          <p:cNvPr id="729097" name="Text Box 9"/>
          <p:cNvSpPr txBox="1">
            <a:spLocks noChangeArrowheads="1"/>
          </p:cNvSpPr>
          <p:nvPr/>
        </p:nvSpPr>
        <p:spPr bwMode="auto">
          <a:xfrm>
            <a:off x="838200" y="7620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2400" b="1">
                <a:solidFill>
                  <a:schemeClr val="tx2"/>
                </a:solidFill>
              </a:rPr>
              <a:t>Special Skills Used to Study Early Humans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</a:t>
            </a:r>
            <a:r>
              <a:rPr kumimoji="1" lang="en-US" sz="2000" i="1" kern="12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Field and Lab</a:t>
            </a:r>
            <a:endParaRPr kumimoji="1" lang="en-US" sz="2000" i="1" kern="12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886" y="1761898"/>
            <a:ext cx="7315200" cy="4471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Forensic Anthropologists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Taphonomists</a:t>
            </a:r>
            <a:endParaRPr kumimoji="1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Physical Anthropologists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Paleontologists </a:t>
            </a: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(fossil animals)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</a:rPr>
              <a:t>Paleopathologists</a:t>
            </a: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Archaeologists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</a:rPr>
              <a:t>Ethnoarchaeologists</a:t>
            </a: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Preparators</a:t>
            </a:r>
            <a:endParaRPr kumimoji="1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Cultural Resource Management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4" name="Picture 2" descr="10_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762000"/>
            <a:ext cx="7772400" cy="53854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547914"/>
            <a:ext cx="7772400" cy="559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25" y="971550"/>
            <a:ext cx="418147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338" y="2123854"/>
            <a:ext cx="3717262" cy="267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157514" y="5498068"/>
            <a:ext cx="2380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Jacob </a:t>
            </a:r>
            <a:r>
              <a:rPr lang="en-US" b="1" dirty="0" err="1" smtClean="0">
                <a:solidFill>
                  <a:schemeClr val="tx2"/>
                </a:solidFill>
              </a:rPr>
              <a:t>Wetterling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Designs\MEADOW.POT</Template>
  <TotalTime>4037</TotalTime>
  <Words>1008</Words>
  <Application>Microsoft Office PowerPoint</Application>
  <PresentationFormat>On-screen Show (4:3)</PresentationFormat>
  <Paragraphs>256</Paragraphs>
  <Slides>57</Slides>
  <Notes>55</Notes>
  <HiddenSlides>1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Meadow</vt:lpstr>
      <vt:lpstr>1_Meadow</vt:lpstr>
      <vt:lpstr>Contemporary Portrait</vt:lpstr>
      <vt:lpstr>Default Design</vt:lpstr>
      <vt:lpstr>1_Default Design</vt:lpstr>
      <vt:lpstr>2_Default Design</vt:lpstr>
      <vt:lpstr>3_Default Design</vt:lpstr>
      <vt:lpstr>4_Default Design</vt:lpstr>
      <vt:lpstr>2_Meadow</vt:lpstr>
      <vt:lpstr>3_Meadow</vt:lpstr>
      <vt:lpstr>6_Meadow</vt:lpstr>
      <vt:lpstr>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283</cp:revision>
  <dcterms:created xsi:type="dcterms:W3CDTF">2000-06-25T20:57:16Z</dcterms:created>
  <dcterms:modified xsi:type="dcterms:W3CDTF">2012-10-18T18:20:36Z</dcterms:modified>
</cp:coreProperties>
</file>